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88" r:id="rId3"/>
    <p:sldMasterId id="2147483713" r:id="rId4"/>
  </p:sldMasterIdLst>
  <p:notesMasterIdLst>
    <p:notesMasterId r:id="rId14"/>
  </p:notesMasterIdLst>
  <p:handoutMasterIdLst>
    <p:handoutMasterId r:id="rId15"/>
  </p:handoutMasterIdLst>
  <p:sldIdLst>
    <p:sldId id="256" r:id="rId5"/>
    <p:sldId id="395" r:id="rId6"/>
    <p:sldId id="404" r:id="rId7"/>
    <p:sldId id="401" r:id="rId8"/>
    <p:sldId id="402" r:id="rId9"/>
    <p:sldId id="403" r:id="rId10"/>
    <p:sldId id="405" r:id="rId11"/>
    <p:sldId id="399" r:id="rId12"/>
    <p:sldId id="391"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49" autoAdjust="0"/>
  </p:normalViewPr>
  <p:slideViewPr>
    <p:cSldViewPr snapToGrid="0">
      <p:cViewPr varScale="1">
        <p:scale>
          <a:sx n="100" d="100"/>
          <a:sy n="100" d="100"/>
        </p:scale>
        <p:origin x="990" y="78"/>
      </p:cViewPr>
      <p:guideLst/>
    </p:cSldViewPr>
  </p:slideViewPr>
  <p:notesTextViewPr>
    <p:cViewPr>
      <p:scale>
        <a:sx n="3" d="2"/>
        <a:sy n="3" d="2"/>
      </p:scale>
      <p:origin x="0" y="0"/>
    </p:cViewPr>
  </p:notesTextViewPr>
  <p:notesViewPr>
    <p:cSldViewPr snapToGrid="0">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r>
              <a:rPr lang="en-US" dirty="0"/>
              <a:t>What’s New at NVS Part 2</a:t>
            </a:r>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endParaRPr lang="en-US" dirty="0"/>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r>
              <a:rPr lang="en-US" dirty="0"/>
              <a:t>What’s New at NVS Part 2</a:t>
            </a:r>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16C97BAC-6CAB-4C6A-902A-41383FD874A6}" type="slidenum">
              <a:rPr lang="en-US" smtClean="0"/>
              <a:t>‹#›</a:t>
            </a:fld>
            <a:endParaRPr lang="en-US"/>
          </a:p>
        </p:txBody>
      </p:sp>
    </p:spTree>
    <p:extLst>
      <p:ext uri="{BB962C8B-B14F-4D97-AF65-F5344CB8AC3E}">
        <p14:creationId xmlns:p14="http://schemas.microsoft.com/office/powerpoint/2010/main" val="1959114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4CCB3563-B21F-4472-A953-CA98BFE318F2}" type="datetimeFigureOut">
              <a:rPr lang="en-US" smtClean="0"/>
              <a:t>5/5/2022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11272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200452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a:t>
            </a:fld>
            <a:endParaRPr lang="en-US"/>
          </a:p>
        </p:txBody>
      </p:sp>
    </p:spTree>
    <p:extLst>
      <p:ext uri="{BB962C8B-B14F-4D97-AF65-F5344CB8AC3E}">
        <p14:creationId xmlns:p14="http://schemas.microsoft.com/office/powerpoint/2010/main" val="348789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a:t>
            </a:fld>
            <a:endParaRPr lang="en-US"/>
          </a:p>
        </p:txBody>
      </p:sp>
    </p:spTree>
    <p:extLst>
      <p:ext uri="{BB962C8B-B14F-4D97-AF65-F5344CB8AC3E}">
        <p14:creationId xmlns:p14="http://schemas.microsoft.com/office/powerpoint/2010/main" val="143109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29467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380476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147291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114447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109041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7155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25530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61497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004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29498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050000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204820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891852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67426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78960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5"/>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242431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176109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9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63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80310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65148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3323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59026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4942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2"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4"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6155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5"/>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3067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a:solidFill>
                <a:prstClr val="black">
                  <a:tint val="75000"/>
                </a:prstClr>
              </a:solidFill>
            </a:endParaRPr>
          </a:p>
        </p:txBody>
      </p:sp>
      <p:sp>
        <p:nvSpPr>
          <p:cNvPr id="10" name="Table Placeholder 9"/>
          <p:cNvSpPr>
            <a:spLocks noGrp="1"/>
          </p:cNvSpPr>
          <p:nvPr>
            <p:ph type="tbl" sz="quarter" idx="13"/>
          </p:nvPr>
        </p:nvSpPr>
        <p:spPr>
          <a:xfrm>
            <a:off x="812802"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9474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solidFill>
                  <a:prstClr val="black">
                    <a:tint val="75000"/>
                  </a:prstClr>
                </a:solidFill>
              </a:rPr>
              <a:pPr/>
              <a:t>‹#›</a:t>
            </a:fld>
            <a:endParaRPr lang="en-US">
              <a:solidFill>
                <a:prstClr val="black">
                  <a:tint val="75000"/>
                </a:prstClr>
              </a:solidFill>
            </a:endParaRPr>
          </a:p>
        </p:txBody>
      </p:sp>
      <p:sp>
        <p:nvSpPr>
          <p:cNvPr id="11" name="Chart Placeholder 10"/>
          <p:cNvSpPr>
            <a:spLocks noGrp="1"/>
          </p:cNvSpPr>
          <p:nvPr>
            <p:ph type="chart" sz="quarter" idx="11"/>
          </p:nvPr>
        </p:nvSpPr>
        <p:spPr>
          <a:xfrm>
            <a:off x="860614"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2"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68000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5" y="273876"/>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5" y="273876"/>
            <a:ext cx="2636647" cy="691983"/>
          </a:xfrm>
          <a:prstGeom prst="rect">
            <a:avLst/>
          </a:prstGeom>
        </p:spPr>
      </p:pic>
    </p:spTree>
    <p:extLst>
      <p:ext uri="{BB962C8B-B14F-4D97-AF65-F5344CB8AC3E}">
        <p14:creationId xmlns:p14="http://schemas.microsoft.com/office/powerpoint/2010/main" val="288839077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1A3B0A4-B166-46AE-A380-4570759C161D}"/>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1F6FE06-3962-4498-B688-02BC8C27EA2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10F6905F-2A80-416B-B17E-676C54DC3B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6" y="623551"/>
            <a:ext cx="4659333" cy="1221785"/>
          </a:xfrm>
          <a:prstGeom prst="rect">
            <a:avLst/>
          </a:prstGeom>
        </p:spPr>
      </p:pic>
    </p:spTree>
    <p:extLst>
      <p:ext uri="{BB962C8B-B14F-4D97-AF65-F5344CB8AC3E}">
        <p14:creationId xmlns:p14="http://schemas.microsoft.com/office/powerpoint/2010/main" val="13304926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1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72856321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gallucci@vfw.org"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hyperlink" Target="mailto:Jwishneski@vfw.org" TargetMode="External"/><Relationship Id="rId4" Type="http://schemas.openxmlformats.org/officeDocument/2006/relationships/hyperlink" Target="mailto:Mfiglioli@vfw.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www.militarytimes.com/opinion/commentary/2022/04/19/how-we-can-protect-americas-veterans-from-predatory-benefits-claims-practices/"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mailto:Bhazell@vfw.org"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173895" y="2529267"/>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4800" b="1" i="1" dirty="0"/>
              <a:t>What’s New at NVS          </a:t>
            </a:r>
          </a:p>
          <a:p>
            <a:pPr algn="ctr"/>
            <a:r>
              <a:rPr lang="en-US" altLang="en-US" sz="4800" b="1" i="1" dirty="0"/>
              <a:t>Part 2</a:t>
            </a:r>
          </a:p>
        </p:txBody>
      </p:sp>
      <p:sp>
        <p:nvSpPr>
          <p:cNvPr id="9" name="TextBox 8"/>
          <p:cNvSpPr txBox="1"/>
          <p:nvPr/>
        </p:nvSpPr>
        <p:spPr>
          <a:xfrm>
            <a:off x="8332304" y="3756389"/>
            <a:ext cx="2970144" cy="1015663"/>
          </a:xfrm>
          <a:prstGeom prst="rect">
            <a:avLst/>
          </a:prstGeom>
          <a:noFill/>
        </p:spPr>
        <p:txBody>
          <a:bodyPr wrap="square" rtlCol="0">
            <a:spAutoFit/>
          </a:bodyPr>
          <a:lstStyle/>
          <a:p>
            <a:pPr marL="457200"/>
            <a:r>
              <a:rPr lang="en-US" sz="12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marL="457200"/>
            <a:r>
              <a:rPr lang="en-US" sz="1600" b="1" dirty="0">
                <a:latin typeface="Arial" panose="020B0604020202020204" pitchFamily="34" charset="0"/>
                <a:cs typeface="Arial" panose="020B0604020202020204" pitchFamily="34" charset="0"/>
              </a:rPr>
              <a:t>Ryan Gallucci</a:t>
            </a:r>
          </a:p>
          <a:p>
            <a:pPr marL="457200"/>
            <a:r>
              <a:rPr lang="en-US" sz="1600" b="1" dirty="0">
                <a:latin typeface="Arial" panose="020B0604020202020204" pitchFamily="34" charset="0"/>
                <a:cs typeface="Arial" panose="020B0604020202020204" pitchFamily="34" charset="0"/>
              </a:rPr>
              <a:t>Director, NVS</a:t>
            </a:r>
          </a:p>
          <a:p>
            <a:pPr marL="457200"/>
            <a:r>
              <a:rPr lang="en-US" sz="1600" b="1" dirty="0">
                <a:latin typeface="Arial" panose="020B0604020202020204" pitchFamily="34" charset="0"/>
                <a:cs typeface="Arial" panose="020B0604020202020204" pitchFamily="34" charset="0"/>
                <a:hlinkClick r:id="rId3"/>
              </a:rPr>
              <a:t>Rgallucci@vfw.org</a:t>
            </a:r>
            <a:endParaRPr lang="en-US" sz="12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F28E41-160F-470E-8206-B7CE5DBE02AA}"/>
              </a:ext>
            </a:extLst>
          </p:cNvPr>
          <p:cNvSpPr txBox="1"/>
          <p:nvPr/>
        </p:nvSpPr>
        <p:spPr>
          <a:xfrm>
            <a:off x="8332304" y="4772052"/>
            <a:ext cx="3299791" cy="1107996"/>
          </a:xfrm>
          <a:prstGeom prst="rect">
            <a:avLst/>
          </a:prstGeom>
          <a:noFill/>
        </p:spPr>
        <p:txBody>
          <a:bodyPr wrap="square" rtlCol="0">
            <a:spAutoFit/>
          </a:bodyPr>
          <a:lstStyle/>
          <a:p>
            <a:pPr marL="457200"/>
            <a:r>
              <a:rPr lang="en-US" sz="1600" b="1" dirty="0">
                <a:latin typeface="Arial" panose="020B0604020202020204" pitchFamily="34" charset="0"/>
                <a:cs typeface="Arial" panose="020B0604020202020204" pitchFamily="34" charset="0"/>
              </a:rPr>
              <a:t>Mike Figlioli</a:t>
            </a:r>
          </a:p>
          <a:p>
            <a:pPr marL="457200"/>
            <a:r>
              <a:rPr lang="en-US" sz="1600" b="1" dirty="0">
                <a:latin typeface="Arial" panose="020B0604020202020204" pitchFamily="34" charset="0"/>
                <a:cs typeface="Arial" panose="020B0604020202020204" pitchFamily="34" charset="0"/>
              </a:rPr>
              <a:t>Deputy Director, NVS</a:t>
            </a:r>
          </a:p>
          <a:p>
            <a:pPr marL="457200"/>
            <a:r>
              <a:rPr lang="en-US" sz="1600" b="1" dirty="0">
                <a:latin typeface="Arial" panose="020B0604020202020204" pitchFamily="34" charset="0"/>
                <a:cs typeface="Arial" panose="020B0604020202020204" pitchFamily="34" charset="0"/>
                <a:hlinkClick r:id="rId4"/>
              </a:rPr>
              <a:t>Mfiglioli@vfw.org</a:t>
            </a:r>
            <a:r>
              <a:rPr lang="en-US" sz="1600" b="1" dirty="0">
                <a:latin typeface="Arial" panose="020B0604020202020204" pitchFamily="34" charset="0"/>
                <a:cs typeface="Arial" panose="020B0604020202020204" pitchFamily="34" charset="0"/>
              </a:rPr>
              <a:t> </a:t>
            </a:r>
          </a:p>
          <a:p>
            <a:endParaRPr lang="en-US" dirty="0"/>
          </a:p>
        </p:txBody>
      </p:sp>
      <p:sp>
        <p:nvSpPr>
          <p:cNvPr id="4" name="TextBox 3">
            <a:extLst>
              <a:ext uri="{FF2B5EF4-FFF2-40B4-BE49-F238E27FC236}">
                <a16:creationId xmlns:a16="http://schemas.microsoft.com/office/drawing/2014/main" id="{D84BBABA-8650-4D18-B566-5232BBD77DE1}"/>
              </a:ext>
            </a:extLst>
          </p:cNvPr>
          <p:cNvSpPr txBox="1"/>
          <p:nvPr/>
        </p:nvSpPr>
        <p:spPr>
          <a:xfrm>
            <a:off x="8796130" y="5656636"/>
            <a:ext cx="2970144"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Jeff Wishneski</a:t>
            </a:r>
          </a:p>
          <a:p>
            <a:r>
              <a:rPr lang="en-US" sz="1600" b="1" dirty="0">
                <a:latin typeface="Arial" panose="020B0604020202020204" pitchFamily="34" charset="0"/>
                <a:cs typeface="Arial" panose="020B0604020202020204" pitchFamily="34" charset="0"/>
              </a:rPr>
              <a:t>Associate Director, BVA </a:t>
            </a:r>
            <a:r>
              <a:rPr lang="en-US" sz="1600" b="1" dirty="0">
                <a:latin typeface="Arial" panose="020B0604020202020204" pitchFamily="34" charset="0"/>
                <a:cs typeface="Arial" panose="020B0604020202020204" pitchFamily="34" charset="0"/>
                <a:hlinkClick r:id="rId5"/>
              </a:rPr>
              <a:t>Jwishneski@vfw.org</a:t>
            </a:r>
            <a:r>
              <a:rPr lang="en-US" sz="1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0789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8E779-EE59-4CD2-A435-5F2D0612A7B7}"/>
              </a:ext>
            </a:extLst>
          </p:cNvPr>
          <p:cNvSpPr>
            <a:spLocks noGrp="1"/>
          </p:cNvSpPr>
          <p:nvPr>
            <p:ph idx="1"/>
          </p:nvPr>
        </p:nvSpPr>
        <p:spPr>
          <a:xfrm>
            <a:off x="177800" y="1393236"/>
            <a:ext cx="7823200" cy="4963114"/>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REFRESHER: </a:t>
            </a:r>
          </a:p>
          <a:p>
            <a:r>
              <a:rPr lang="en-US" sz="1800" dirty="0">
                <a:latin typeface="Times New Roman" panose="02020603050405020304" pitchFamily="18" charset="0"/>
                <a:cs typeface="Times New Roman" panose="02020603050405020304" pitchFamily="18" charset="0"/>
              </a:rPr>
              <a:t>A Claim Shark is an individual or company that “assists” or “consults” veterans with VA claims even though they are not accredited with VA</a:t>
            </a:r>
          </a:p>
          <a:p>
            <a:r>
              <a:rPr lang="en-US" sz="1800" dirty="0">
                <a:latin typeface="Times New Roman" panose="02020603050405020304" pitchFamily="18" charset="0"/>
                <a:cs typeface="Times New Roman" panose="02020603050405020304" pitchFamily="18" charset="0"/>
              </a:rPr>
              <a:t>Many of these companies charge fees for their services, sometimes totaling in the tens of thousands of dollars for services that veterans can receive from you FOR FREE</a:t>
            </a:r>
          </a:p>
          <a:p>
            <a:r>
              <a:rPr lang="en-US" sz="1800" dirty="0">
                <a:latin typeface="Times New Roman" panose="02020603050405020304" pitchFamily="18" charset="0"/>
                <a:cs typeface="Times New Roman" panose="02020603050405020304" pitchFamily="18" charset="0"/>
              </a:rPr>
              <a:t>These companies have used the pandemic to their advantage, offering fully remote “assistance” and easy to access “one click away buttons” in order to capitalize on the reduced resources available due to VA closures</a:t>
            </a: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3FEC419-7217-4178-84E1-90CCA1168BDA}"/>
              </a:ext>
            </a:extLst>
          </p:cNvPr>
          <p:cNvSpPr>
            <a:spLocks noGrp="1"/>
          </p:cNvSpPr>
          <p:nvPr>
            <p:ph type="sldNum" sz="quarter" idx="12"/>
          </p:nvPr>
        </p:nvSpPr>
        <p:spPr/>
        <p:txBody>
          <a:bodyPr/>
          <a:lstStyle/>
          <a:p>
            <a:fld id="{E2FB73DA-5FDE-45B5-BAA4-C61223CC44F6}" type="slidenum">
              <a:rPr lang="en-US" smtClean="0"/>
              <a:pPr/>
              <a:t>2</a:t>
            </a:fld>
            <a:endParaRPr lang="en-US" dirty="0"/>
          </a:p>
        </p:txBody>
      </p:sp>
      <p:sp>
        <p:nvSpPr>
          <p:cNvPr id="4" name="Title 3">
            <a:extLst>
              <a:ext uri="{FF2B5EF4-FFF2-40B4-BE49-F238E27FC236}">
                <a16:creationId xmlns:a16="http://schemas.microsoft.com/office/drawing/2014/main" id="{9CA59B50-BE6D-4EA0-8754-DF94A67AE8CD}"/>
              </a:ext>
            </a:extLst>
          </p:cNvPr>
          <p:cNvSpPr>
            <a:spLocks noGrp="1"/>
          </p:cNvSpPr>
          <p:nvPr>
            <p:ph type="title"/>
          </p:nvPr>
        </p:nvSpPr>
        <p:spPr>
          <a:xfrm>
            <a:off x="574158" y="0"/>
            <a:ext cx="9941442" cy="1325563"/>
          </a:xfrm>
        </p:spPr>
        <p:txBody>
          <a:bodyPr/>
          <a:lstStyle/>
          <a:p>
            <a:r>
              <a:rPr lang="en-US" dirty="0">
                <a:latin typeface="Times New Roman" panose="02020603050405020304" pitchFamily="18" charset="0"/>
                <a:cs typeface="Times New Roman" panose="02020603050405020304" pitchFamily="18" charset="0"/>
              </a:rPr>
              <a:t>Combating Claim Sharks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C781414-4F3D-1DB7-7FAC-E1B17AF4C4D1}"/>
              </a:ext>
            </a:extLst>
          </p:cNvPr>
          <p:cNvPicPr>
            <a:picLocks noChangeAspect="1"/>
          </p:cNvPicPr>
          <p:nvPr/>
        </p:nvPicPr>
        <p:blipFill>
          <a:blip r:embed="rId3"/>
          <a:stretch>
            <a:fillRect/>
          </a:stretch>
        </p:blipFill>
        <p:spPr>
          <a:xfrm>
            <a:off x="8358622" y="1393236"/>
            <a:ext cx="3365284" cy="4407790"/>
          </a:xfrm>
          <a:prstGeom prst="rect">
            <a:avLst/>
          </a:prstGeom>
        </p:spPr>
      </p:pic>
      <p:pic>
        <p:nvPicPr>
          <p:cNvPr id="8" name="Picture 7">
            <a:extLst>
              <a:ext uri="{FF2B5EF4-FFF2-40B4-BE49-F238E27FC236}">
                <a16:creationId xmlns:a16="http://schemas.microsoft.com/office/drawing/2014/main" id="{D2EFCFFB-D765-19C9-99B0-A3CE671BFCB1}"/>
              </a:ext>
            </a:extLst>
          </p:cNvPr>
          <p:cNvPicPr>
            <a:picLocks noChangeAspect="1"/>
          </p:cNvPicPr>
          <p:nvPr/>
        </p:nvPicPr>
        <p:blipFill>
          <a:blip r:embed="rId4"/>
          <a:stretch>
            <a:fillRect/>
          </a:stretch>
        </p:blipFill>
        <p:spPr>
          <a:xfrm>
            <a:off x="4594583" y="4381132"/>
            <a:ext cx="3837206" cy="2101241"/>
          </a:xfrm>
          <a:prstGeom prst="rect">
            <a:avLst/>
          </a:prstGeom>
        </p:spPr>
      </p:pic>
    </p:spTree>
    <p:extLst>
      <p:ext uri="{BB962C8B-B14F-4D97-AF65-F5344CB8AC3E}">
        <p14:creationId xmlns:p14="http://schemas.microsoft.com/office/powerpoint/2010/main" val="129015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8E779-EE59-4CD2-A435-5F2D0612A7B7}"/>
              </a:ext>
            </a:extLst>
          </p:cNvPr>
          <p:cNvSpPr>
            <a:spLocks noGrp="1"/>
          </p:cNvSpPr>
          <p:nvPr>
            <p:ph idx="1"/>
          </p:nvPr>
        </p:nvSpPr>
        <p:spPr>
          <a:xfrm>
            <a:off x="574158" y="1393236"/>
            <a:ext cx="5242442" cy="4963114"/>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UPDATE: </a:t>
            </a:r>
          </a:p>
          <a:p>
            <a:r>
              <a:rPr lang="en-US" sz="1800" dirty="0">
                <a:latin typeface="Times New Roman" panose="02020603050405020304" pitchFamily="18" charset="0"/>
                <a:cs typeface="Times New Roman" panose="02020603050405020304" pitchFamily="18" charset="0"/>
              </a:rPr>
              <a:t>VFW and WWP published join op-ed on predatory claims consulting on April 19</a:t>
            </a:r>
          </a:p>
          <a:p>
            <a:r>
              <a:rPr lang="en-US" sz="1800" dirty="0">
                <a:latin typeface="Times New Roman" panose="02020603050405020304" pitchFamily="18" charset="0"/>
                <a:cs typeface="Times New Roman" panose="02020603050405020304" pitchFamily="18" charset="0"/>
              </a:rPr>
              <a:t>VFW Testified before House DAMA and O&amp;I Subcommittees on April 27</a:t>
            </a: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3FEC419-7217-4178-84E1-90CCA1168BDA}"/>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
        <p:nvSpPr>
          <p:cNvPr id="4" name="Title 3">
            <a:extLst>
              <a:ext uri="{FF2B5EF4-FFF2-40B4-BE49-F238E27FC236}">
                <a16:creationId xmlns:a16="http://schemas.microsoft.com/office/drawing/2014/main" id="{9CA59B50-BE6D-4EA0-8754-DF94A67AE8CD}"/>
              </a:ext>
            </a:extLst>
          </p:cNvPr>
          <p:cNvSpPr>
            <a:spLocks noGrp="1"/>
          </p:cNvSpPr>
          <p:nvPr>
            <p:ph type="title"/>
          </p:nvPr>
        </p:nvSpPr>
        <p:spPr>
          <a:xfrm>
            <a:off x="574158" y="0"/>
            <a:ext cx="9941442" cy="1325563"/>
          </a:xfrm>
        </p:spPr>
        <p:txBody>
          <a:bodyPr/>
          <a:lstStyle/>
          <a:p>
            <a:r>
              <a:rPr lang="en-US" dirty="0">
                <a:latin typeface="Times New Roman" panose="02020603050405020304" pitchFamily="18" charset="0"/>
                <a:cs typeface="Times New Roman" panose="02020603050405020304" pitchFamily="18" charset="0"/>
              </a:rPr>
              <a:t>Combating Claim Sharks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3E2CAE4-CE30-C152-AE66-E20D21EC4B31}"/>
              </a:ext>
            </a:extLst>
          </p:cNvPr>
          <p:cNvPicPr>
            <a:picLocks noChangeAspect="1"/>
          </p:cNvPicPr>
          <p:nvPr/>
        </p:nvPicPr>
        <p:blipFill>
          <a:blip r:embed="rId3"/>
          <a:stretch>
            <a:fillRect/>
          </a:stretch>
        </p:blipFill>
        <p:spPr>
          <a:xfrm>
            <a:off x="1295400" y="3497546"/>
            <a:ext cx="4381501" cy="2921358"/>
          </a:xfrm>
          <a:prstGeom prst="rect">
            <a:avLst/>
          </a:prstGeom>
        </p:spPr>
      </p:pic>
      <p:pic>
        <p:nvPicPr>
          <p:cNvPr id="6" name="Picture 5">
            <a:extLst>
              <a:ext uri="{FF2B5EF4-FFF2-40B4-BE49-F238E27FC236}">
                <a16:creationId xmlns:a16="http://schemas.microsoft.com/office/drawing/2014/main" id="{61CDEBA7-B35A-1B38-3726-07C951B411C0}"/>
              </a:ext>
            </a:extLst>
          </p:cNvPr>
          <p:cNvPicPr>
            <a:picLocks noChangeAspect="1"/>
          </p:cNvPicPr>
          <p:nvPr/>
        </p:nvPicPr>
        <p:blipFill>
          <a:blip r:embed="rId4"/>
          <a:stretch>
            <a:fillRect/>
          </a:stretch>
        </p:blipFill>
        <p:spPr>
          <a:xfrm>
            <a:off x="6731002" y="1429748"/>
            <a:ext cx="4741862" cy="4741862"/>
          </a:xfrm>
          <a:prstGeom prst="rect">
            <a:avLst/>
          </a:prstGeom>
          <a:ln>
            <a:solidFill>
              <a:schemeClr val="tx1"/>
            </a:solidFill>
          </a:ln>
        </p:spPr>
      </p:pic>
    </p:spTree>
    <p:extLst>
      <p:ext uri="{BB962C8B-B14F-4D97-AF65-F5344CB8AC3E}">
        <p14:creationId xmlns:p14="http://schemas.microsoft.com/office/powerpoint/2010/main" val="132755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8E779-EE59-4CD2-A435-5F2D0612A7B7}"/>
              </a:ext>
            </a:extLst>
          </p:cNvPr>
          <p:cNvSpPr>
            <a:spLocks noGrp="1"/>
          </p:cNvSpPr>
          <p:nvPr>
            <p:ph idx="1"/>
          </p:nvPr>
        </p:nvSpPr>
        <p:spPr>
          <a:xfrm>
            <a:off x="706179" y="1674224"/>
            <a:ext cx="10779642" cy="414396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POLICY DISCUSSIONS: </a:t>
            </a:r>
          </a:p>
          <a:p>
            <a:r>
              <a:rPr lang="en-US" sz="1800" dirty="0">
                <a:latin typeface="Times New Roman" panose="02020603050405020304" pitchFamily="18" charset="0"/>
                <a:cs typeface="Times New Roman" panose="02020603050405020304" pitchFamily="18" charset="0"/>
              </a:rPr>
              <a:t>Congress must reinstate penalties for charging veterans for claims assistance</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re these contracts even enforceable under current VA benefits law, and if not, what steps can VA do to help veterans get out of them or even restore benefits for those who have already been exploited? </a:t>
            </a: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When these companies provide referral for medical opinions of questionable value, are they at best delaying the veteran’s claim from proper adjudication or, at worst, potentially defrauding the VA benefits system? </a:t>
            </a:r>
          </a:p>
          <a:p>
            <a:pPr marL="0" marR="0" indent="0">
              <a:spcBef>
                <a:spcPts val="0"/>
              </a:spcBef>
              <a:spcAft>
                <a:spcPts val="0"/>
              </a:spcAft>
              <a:buNone/>
            </a:pPr>
            <a:r>
              <a:rPr lang="en-US" sz="18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Are their predatory marketing practices and manipulative language violations under the </a:t>
            </a:r>
            <a:r>
              <a:rPr lang="en-US" sz="1800" i="1" dirty="0">
                <a:effectLst/>
                <a:latin typeface="Times New Roman" panose="02020603050405020304" pitchFamily="18" charset="0"/>
                <a:ea typeface="Calibri" panose="020F0502020204030204" pitchFamily="34" charset="0"/>
              </a:rPr>
              <a:t>Program Fraud Civil Remedies Act of 1986.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Do VA and DoD have mechanisms in place to sanction these companies should they seek to access a veteran’s sensitive logon credential for </a:t>
            </a:r>
            <a:r>
              <a:rPr lang="en-US" sz="1800" dirty="0" err="1">
                <a:effectLst/>
                <a:latin typeface="Times New Roman" panose="02020603050405020304" pitchFamily="18" charset="0"/>
                <a:ea typeface="Calibri" panose="020F0502020204030204" pitchFamily="34" charset="0"/>
              </a:rPr>
              <a:t>eBenefits</a:t>
            </a:r>
            <a:r>
              <a:rPr lang="en-US" sz="1800" dirty="0">
                <a:effectLst/>
                <a:latin typeface="Times New Roman" panose="02020603050405020304" pitchFamily="18" charset="0"/>
                <a:ea typeface="Calibri" panose="020F0502020204030204" pitchFamily="34" charset="0"/>
              </a:rPr>
              <a:t> or VA.gov? </a:t>
            </a:r>
          </a:p>
          <a:p>
            <a:endParaRPr lang="en-US" sz="1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3FEC419-7217-4178-84E1-90CCA1168BDA}"/>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
        <p:nvSpPr>
          <p:cNvPr id="4" name="Title 3">
            <a:extLst>
              <a:ext uri="{FF2B5EF4-FFF2-40B4-BE49-F238E27FC236}">
                <a16:creationId xmlns:a16="http://schemas.microsoft.com/office/drawing/2014/main" id="{9CA59B50-BE6D-4EA0-8754-DF94A67AE8CD}"/>
              </a:ext>
            </a:extLst>
          </p:cNvPr>
          <p:cNvSpPr>
            <a:spLocks noGrp="1"/>
          </p:cNvSpPr>
          <p:nvPr>
            <p:ph type="title"/>
          </p:nvPr>
        </p:nvSpPr>
        <p:spPr>
          <a:xfrm>
            <a:off x="574158" y="0"/>
            <a:ext cx="9941442" cy="1325563"/>
          </a:xfrm>
        </p:spPr>
        <p:txBody>
          <a:bodyPr/>
          <a:lstStyle/>
          <a:p>
            <a:r>
              <a:rPr lang="en-US" dirty="0">
                <a:latin typeface="Times New Roman" panose="02020603050405020304" pitchFamily="18" charset="0"/>
                <a:cs typeface="Times New Roman" panose="02020603050405020304" pitchFamily="18" charset="0"/>
              </a:rPr>
              <a:t>Combating Claim Sharks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75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8E779-EE59-4CD2-A435-5F2D0612A7B7}"/>
              </a:ext>
            </a:extLst>
          </p:cNvPr>
          <p:cNvSpPr>
            <a:spLocks noGrp="1"/>
          </p:cNvSpPr>
          <p:nvPr>
            <p:ph idx="1"/>
          </p:nvPr>
        </p:nvSpPr>
        <p:spPr>
          <a:xfrm>
            <a:off x="574158" y="1575799"/>
            <a:ext cx="11069202" cy="4963114"/>
          </a:xfrm>
        </p:spPr>
        <p:txBody>
          <a:bodyPr>
            <a:noAutofit/>
          </a:bodyPr>
          <a:lstStyle/>
          <a:p>
            <a:pPr marL="0" indent="0">
              <a:buNone/>
            </a:pPr>
            <a:r>
              <a:rPr lang="en-US" sz="2400" b="1" dirty="0">
                <a:solidFill>
                  <a:srgbClr val="991A1E"/>
                </a:solidFill>
                <a:latin typeface="Times New Roman" panose="02020603050405020304" pitchFamily="18" charset="0"/>
                <a:cs typeface="Times New Roman" panose="02020603050405020304" pitchFamily="18" charset="0"/>
              </a:rPr>
              <a:t>RED FLAGS </a:t>
            </a:r>
            <a:r>
              <a:rPr lang="en-US" sz="2400" b="1" dirty="0">
                <a:latin typeface="Times New Roman" panose="02020603050405020304" pitchFamily="18" charset="0"/>
                <a:cs typeface="Times New Roman" panose="02020603050405020304" pitchFamily="18" charset="0"/>
              </a:rPr>
              <a:t>FOR VSOs and VETERANS:</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Promises or guarantees to increase disability ratings and secure “X” amount percentage increases.</a:t>
            </a:r>
          </a:p>
          <a:p>
            <a:r>
              <a:rPr lang="en-US" sz="1800" dirty="0">
                <a:latin typeface="Times New Roman" panose="02020603050405020304" pitchFamily="18" charset="0"/>
                <a:cs typeface="Times New Roman" panose="02020603050405020304" pitchFamily="18" charset="0"/>
              </a:rPr>
              <a:t>Companies advertising services that are done faster or better than a veterans service organization or accredited agents.</a:t>
            </a:r>
          </a:p>
          <a:p>
            <a:r>
              <a:rPr lang="en-US" sz="1800" dirty="0">
                <a:latin typeface="Times New Roman" panose="02020603050405020304" pitchFamily="18" charset="0"/>
                <a:cs typeface="Times New Roman" panose="02020603050405020304" pitchFamily="18" charset="0"/>
              </a:rPr>
              <a:t>Requesting sensitive login credentials to access the veteran’s info through secure VA websites like </a:t>
            </a:r>
            <a:r>
              <a:rPr lang="en-US" sz="1800" dirty="0" err="1">
                <a:latin typeface="Times New Roman" panose="02020603050405020304" pitchFamily="18" charset="0"/>
                <a:cs typeface="Times New Roman" panose="02020603050405020304" pitchFamily="18" charset="0"/>
              </a:rPr>
              <a:t>eBenefits</a:t>
            </a:r>
            <a:r>
              <a:rPr lang="en-US" sz="1800" dirty="0">
                <a:latin typeface="Times New Roman" panose="02020603050405020304" pitchFamily="18" charset="0"/>
                <a:cs typeface="Times New Roman" panose="02020603050405020304" pitchFamily="18" charset="0"/>
              </a:rPr>
              <a:t> or VA.gov.</a:t>
            </a:r>
          </a:p>
          <a:p>
            <a:r>
              <a:rPr lang="en-US" sz="1800" dirty="0">
                <a:latin typeface="Times New Roman" panose="02020603050405020304" pitchFamily="18" charset="0"/>
                <a:cs typeface="Times New Roman" panose="02020603050405020304" pitchFamily="18" charset="0"/>
              </a:rPr>
              <a:t>Using confusing tactics or ambiguous language in contracts designed to mislead the veteran.</a:t>
            </a:r>
          </a:p>
          <a:p>
            <a:r>
              <a:rPr lang="en-US" sz="1800" dirty="0">
                <a:latin typeface="Times New Roman" panose="02020603050405020304" pitchFamily="18" charset="0"/>
                <a:cs typeface="Times New Roman" panose="02020603050405020304" pitchFamily="18" charset="0"/>
              </a:rPr>
              <a:t>Offering health consultation within their own network of doctors and telling veterans to forego VA exams for a faster decision.</a:t>
            </a:r>
          </a:p>
          <a:p>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Link to VFW/WWP op-ed:  </a:t>
            </a:r>
            <a:r>
              <a:rPr lang="en-US" sz="1800" dirty="0">
                <a:latin typeface="Times New Roman" panose="02020603050405020304" pitchFamily="18" charset="0"/>
                <a:cs typeface="Times New Roman" panose="02020603050405020304" pitchFamily="18" charset="0"/>
                <a:hlinkClick r:id="rId3"/>
              </a:rPr>
              <a:t>https://www.militarytimes.com/opinion/commentary/2022/04/19/how-we-can-protect-americas-veterans-from-predatory-benefits-claims-practices/</a:t>
            </a:r>
            <a:r>
              <a:rPr lang="en-US" sz="1800" dirty="0">
                <a:latin typeface="Times New Roman" panose="02020603050405020304" pitchFamily="18" charset="0"/>
                <a:cs typeface="Times New Roman" panose="02020603050405020304" pitchFamily="18" charset="0"/>
              </a:rPr>
              <a:t> </a:t>
            </a:r>
          </a:p>
        </p:txBody>
      </p:sp>
      <p:sp>
        <p:nvSpPr>
          <p:cNvPr id="3" name="Slide Number Placeholder 2">
            <a:extLst>
              <a:ext uri="{FF2B5EF4-FFF2-40B4-BE49-F238E27FC236}">
                <a16:creationId xmlns:a16="http://schemas.microsoft.com/office/drawing/2014/main" id="{F3FEC419-7217-4178-84E1-90CCA1168BDA}"/>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
        <p:nvSpPr>
          <p:cNvPr id="4" name="Title 3">
            <a:extLst>
              <a:ext uri="{FF2B5EF4-FFF2-40B4-BE49-F238E27FC236}">
                <a16:creationId xmlns:a16="http://schemas.microsoft.com/office/drawing/2014/main" id="{9CA59B50-BE6D-4EA0-8754-DF94A67AE8CD}"/>
              </a:ext>
            </a:extLst>
          </p:cNvPr>
          <p:cNvSpPr>
            <a:spLocks noGrp="1"/>
          </p:cNvSpPr>
          <p:nvPr>
            <p:ph type="title"/>
          </p:nvPr>
        </p:nvSpPr>
        <p:spPr>
          <a:xfrm>
            <a:off x="574158" y="0"/>
            <a:ext cx="9941442" cy="1325563"/>
          </a:xfrm>
        </p:spPr>
        <p:txBody>
          <a:bodyPr/>
          <a:lstStyle/>
          <a:p>
            <a:r>
              <a:rPr lang="en-US" dirty="0">
                <a:latin typeface="Times New Roman" panose="02020603050405020304" pitchFamily="18" charset="0"/>
                <a:cs typeface="Times New Roman" panose="02020603050405020304" pitchFamily="18" charset="0"/>
              </a:rPr>
              <a:t>Combating Claim Sharks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0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8E779-EE59-4CD2-A435-5F2D0612A7B7}"/>
              </a:ext>
            </a:extLst>
          </p:cNvPr>
          <p:cNvSpPr>
            <a:spLocks noGrp="1"/>
          </p:cNvSpPr>
          <p:nvPr>
            <p:ph idx="1"/>
          </p:nvPr>
        </p:nvSpPr>
        <p:spPr>
          <a:xfrm>
            <a:off x="574158" y="2070100"/>
            <a:ext cx="6042542" cy="38608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TELL VETERANS: </a:t>
            </a:r>
          </a:p>
          <a:p>
            <a:r>
              <a:rPr lang="en-US" sz="1800" dirty="0">
                <a:latin typeface="Times New Roman" panose="02020603050405020304" pitchFamily="18" charset="0"/>
                <a:cs typeface="Times New Roman" panose="02020603050405020304" pitchFamily="18" charset="0"/>
              </a:rPr>
              <a:t>Always work with ACCREDITED Representatives</a:t>
            </a:r>
          </a:p>
          <a:p>
            <a:r>
              <a:rPr lang="en-US" sz="1800" dirty="0">
                <a:latin typeface="Times New Roman" panose="02020603050405020304" pitchFamily="18" charset="0"/>
                <a:cs typeface="Times New Roman" panose="02020603050405020304" pitchFamily="18" charset="0"/>
              </a:rPr>
              <a:t>Do not sign contracts</a:t>
            </a:r>
          </a:p>
          <a:p>
            <a:r>
              <a:rPr lang="en-US" sz="1800" dirty="0">
                <a:latin typeface="Times New Roman" panose="02020603050405020304" pitchFamily="18" charset="0"/>
                <a:cs typeface="Times New Roman" panose="02020603050405020304" pitchFamily="18" charset="0"/>
              </a:rPr>
              <a:t>Do not agree to fees or prospective benefit payments</a:t>
            </a:r>
          </a:p>
          <a:p>
            <a:r>
              <a:rPr lang="en-US" sz="1800" dirty="0">
                <a:latin typeface="Times New Roman" panose="02020603050405020304" pitchFamily="18" charset="0"/>
                <a:cs typeface="Times New Roman" panose="02020603050405020304" pitchFamily="18" charset="0"/>
              </a:rPr>
              <a:t>Do not agree to pay for medical consultations or opinions</a:t>
            </a:r>
          </a:p>
          <a:p>
            <a:r>
              <a:rPr lang="en-US" sz="1800" dirty="0">
                <a:latin typeface="Times New Roman" panose="02020603050405020304" pitchFamily="18" charset="0"/>
                <a:cs typeface="Times New Roman" panose="02020603050405020304" pitchFamily="18" charset="0"/>
              </a:rPr>
              <a:t>Do not provide access to PHI/PII to unaccredited individuals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lgn="ctr">
              <a:buNone/>
            </a:pPr>
            <a:r>
              <a:rPr lang="en-US" sz="2800" b="1" dirty="0">
                <a:solidFill>
                  <a:srgbClr val="991A1E"/>
                </a:solidFill>
                <a:latin typeface="Times New Roman" panose="02020603050405020304" pitchFamily="18" charset="0"/>
                <a:cs typeface="Times New Roman" panose="02020603050405020304" pitchFamily="18" charset="0"/>
              </a:rPr>
              <a:t>No 21-22, No Service!</a:t>
            </a:r>
          </a:p>
        </p:txBody>
      </p:sp>
      <p:sp>
        <p:nvSpPr>
          <p:cNvPr id="3" name="Slide Number Placeholder 2">
            <a:extLst>
              <a:ext uri="{FF2B5EF4-FFF2-40B4-BE49-F238E27FC236}">
                <a16:creationId xmlns:a16="http://schemas.microsoft.com/office/drawing/2014/main" id="{F3FEC419-7217-4178-84E1-90CCA1168BDA}"/>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
        <p:nvSpPr>
          <p:cNvPr id="4" name="Title 3">
            <a:extLst>
              <a:ext uri="{FF2B5EF4-FFF2-40B4-BE49-F238E27FC236}">
                <a16:creationId xmlns:a16="http://schemas.microsoft.com/office/drawing/2014/main" id="{9CA59B50-BE6D-4EA0-8754-DF94A67AE8CD}"/>
              </a:ext>
            </a:extLst>
          </p:cNvPr>
          <p:cNvSpPr>
            <a:spLocks noGrp="1"/>
          </p:cNvSpPr>
          <p:nvPr>
            <p:ph type="title"/>
          </p:nvPr>
        </p:nvSpPr>
        <p:spPr>
          <a:xfrm>
            <a:off x="574158" y="0"/>
            <a:ext cx="9941442" cy="1325563"/>
          </a:xfrm>
        </p:spPr>
        <p:txBody>
          <a:bodyPr/>
          <a:lstStyle/>
          <a:p>
            <a:r>
              <a:rPr lang="en-US" dirty="0">
                <a:latin typeface="Times New Roman" panose="02020603050405020304" pitchFamily="18" charset="0"/>
                <a:cs typeface="Times New Roman" panose="02020603050405020304" pitchFamily="18" charset="0"/>
              </a:rPr>
              <a:t>Combating Claim Sharks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1C8BCC1-D194-DD7A-A770-918D683952D5}"/>
              </a:ext>
            </a:extLst>
          </p:cNvPr>
          <p:cNvPicPr>
            <a:picLocks noChangeAspect="1"/>
          </p:cNvPicPr>
          <p:nvPr/>
        </p:nvPicPr>
        <p:blipFill>
          <a:blip r:embed="rId3"/>
          <a:stretch>
            <a:fillRect/>
          </a:stretch>
        </p:blipFill>
        <p:spPr>
          <a:xfrm>
            <a:off x="6982342" y="1523207"/>
            <a:ext cx="4635500" cy="4635500"/>
          </a:xfrm>
          <a:prstGeom prst="rect">
            <a:avLst/>
          </a:prstGeom>
          <a:ln>
            <a:solidFill>
              <a:schemeClr val="tx1"/>
            </a:solidFill>
          </a:ln>
        </p:spPr>
      </p:pic>
    </p:spTree>
    <p:extLst>
      <p:ext uri="{BB962C8B-B14F-4D97-AF65-F5344CB8AC3E}">
        <p14:creationId xmlns:p14="http://schemas.microsoft.com/office/powerpoint/2010/main" val="17827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8E779-EE59-4CD2-A435-5F2D0612A7B7}"/>
              </a:ext>
            </a:extLst>
          </p:cNvPr>
          <p:cNvSpPr>
            <a:spLocks noGrp="1"/>
          </p:cNvSpPr>
          <p:nvPr>
            <p:ph idx="1"/>
          </p:nvPr>
        </p:nvSpPr>
        <p:spPr>
          <a:xfrm>
            <a:off x="342900" y="1325562"/>
            <a:ext cx="11391900" cy="5138737"/>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HOW YOU CAN HELP: </a:t>
            </a:r>
          </a:p>
          <a:p>
            <a:r>
              <a:rPr lang="en-US" sz="1800" dirty="0">
                <a:latin typeface="Times New Roman" panose="02020603050405020304" pitchFamily="18" charset="0"/>
                <a:cs typeface="Times New Roman" panose="02020603050405020304" pitchFamily="18" charset="0"/>
              </a:rPr>
              <a:t>If you are assisting a veteran who has been “helped” by a claim shark, ask if they have information for the company and forward it to Brad Hazell at </a:t>
            </a:r>
            <a:r>
              <a:rPr lang="en-US" sz="1800" dirty="0">
                <a:latin typeface="Times New Roman" panose="02020603050405020304" pitchFamily="18" charset="0"/>
                <a:cs typeface="Times New Roman" panose="02020603050405020304" pitchFamily="18" charset="0"/>
                <a:hlinkClick r:id="rId3"/>
              </a:rPr>
              <a:t>Bhazell@vfw.org</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If the veteran can provide a copy of their contract it will be extremely helpful, even if it is not signed</a:t>
            </a:r>
          </a:p>
          <a:p>
            <a:r>
              <a:rPr lang="en-US" sz="1800" dirty="0">
                <a:latin typeface="Times New Roman" panose="02020603050405020304" pitchFamily="18" charset="0"/>
                <a:cs typeface="Times New Roman" panose="02020603050405020304" pitchFamily="18" charset="0"/>
              </a:rPr>
              <a:t>NVS is compiling information to help VA put a stop to these practices as they are extremely harmful to veterans and often illegal</a:t>
            </a:r>
          </a:p>
          <a:p>
            <a:r>
              <a:rPr lang="en-US" sz="1800" dirty="0">
                <a:latin typeface="Times New Roman" panose="02020603050405020304" pitchFamily="18" charset="0"/>
                <a:cs typeface="Times New Roman" panose="02020603050405020304" pitchFamily="18" charset="0"/>
              </a:rPr>
              <a:t>As tempting as it may be, do NOT conduct your own investigation into these companies</a:t>
            </a:r>
          </a:p>
          <a:p>
            <a:r>
              <a:rPr lang="en-US" sz="1800" dirty="0">
                <a:latin typeface="Times New Roman" panose="02020603050405020304" pitchFamily="18" charset="0"/>
                <a:cs typeface="Times New Roman" panose="02020603050405020304" pitchFamily="18" charset="0"/>
              </a:rPr>
              <a:t>Do not contact them or post comments to their social media pages</a:t>
            </a:r>
          </a:p>
          <a:p>
            <a:r>
              <a:rPr lang="en-US" sz="1800" dirty="0">
                <a:latin typeface="Times New Roman" panose="02020603050405020304" pitchFamily="18" charset="0"/>
                <a:cs typeface="Times New Roman" panose="02020603050405020304" pitchFamily="18" charset="0"/>
              </a:rPr>
              <a:t>If a veteran asks about a specific company, do not speak negatively, instead advise them to use an accredited representative and offer to check the OGC website.</a:t>
            </a:r>
          </a:p>
          <a:p>
            <a:r>
              <a:rPr lang="en-US" sz="1800" dirty="0">
                <a:latin typeface="Times New Roman" panose="02020603050405020304" pitchFamily="18" charset="0"/>
                <a:cs typeface="Times New Roman" panose="02020603050405020304" pitchFamily="18" charset="0"/>
              </a:rPr>
              <a:t>Example:  Accredited agents and attorneys may maintain web sites that look similar. However, any agreements that a veteran signs an 	agent or attorney is subject to strict VA oversight and perfectly legitimate. These sites </a:t>
            </a:r>
            <a:r>
              <a:rPr lang="en-US" sz="1800" b="1" i="1" dirty="0">
                <a:latin typeface="Times New Roman" panose="02020603050405020304" pitchFamily="18" charset="0"/>
                <a:cs typeface="Times New Roman" panose="02020603050405020304" pitchFamily="18" charset="0"/>
              </a:rPr>
              <a:t>WILL</a:t>
            </a:r>
            <a:r>
              <a:rPr lang="en-US" sz="1800" dirty="0">
                <a:latin typeface="Times New Roman" panose="02020603050405020304" pitchFamily="18" charset="0"/>
                <a:cs typeface="Times New Roman" panose="02020603050405020304" pitchFamily="18" charset="0"/>
              </a:rPr>
              <a:t> disclose VA accreditation. </a:t>
            </a:r>
          </a:p>
          <a:p>
            <a:endParaRPr lang="en-US" sz="1800" dirty="0">
              <a:latin typeface="Times New Roman" panose="02020603050405020304" pitchFamily="18" charset="0"/>
              <a:cs typeface="Times New Roman" panose="02020603050405020304" pitchFamily="18" charset="0"/>
            </a:endParaRPr>
          </a:p>
          <a:p>
            <a:pPr marL="0" indent="0" algn="ctr">
              <a:buNone/>
            </a:pPr>
            <a:r>
              <a:rPr lang="en-US" sz="2800" b="1" dirty="0">
                <a:solidFill>
                  <a:srgbClr val="991A1E"/>
                </a:solidFill>
                <a:latin typeface="Times New Roman" panose="02020603050405020304" pitchFamily="18" charset="0"/>
                <a:cs typeface="Times New Roman" panose="02020603050405020304" pitchFamily="18" charset="0"/>
              </a:rPr>
              <a:t>No 21-22, No Service!</a:t>
            </a:r>
          </a:p>
        </p:txBody>
      </p:sp>
      <p:sp>
        <p:nvSpPr>
          <p:cNvPr id="3" name="Slide Number Placeholder 2">
            <a:extLst>
              <a:ext uri="{FF2B5EF4-FFF2-40B4-BE49-F238E27FC236}">
                <a16:creationId xmlns:a16="http://schemas.microsoft.com/office/drawing/2014/main" id="{F3FEC419-7217-4178-84E1-90CCA1168BDA}"/>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
        <p:nvSpPr>
          <p:cNvPr id="4" name="Title 3">
            <a:extLst>
              <a:ext uri="{FF2B5EF4-FFF2-40B4-BE49-F238E27FC236}">
                <a16:creationId xmlns:a16="http://schemas.microsoft.com/office/drawing/2014/main" id="{9CA59B50-BE6D-4EA0-8754-DF94A67AE8CD}"/>
              </a:ext>
            </a:extLst>
          </p:cNvPr>
          <p:cNvSpPr>
            <a:spLocks noGrp="1"/>
          </p:cNvSpPr>
          <p:nvPr>
            <p:ph type="title"/>
          </p:nvPr>
        </p:nvSpPr>
        <p:spPr>
          <a:xfrm>
            <a:off x="574158" y="0"/>
            <a:ext cx="9941442" cy="1325563"/>
          </a:xfrm>
        </p:spPr>
        <p:txBody>
          <a:bodyPr/>
          <a:lstStyle/>
          <a:p>
            <a:r>
              <a:rPr lang="en-US" dirty="0">
                <a:latin typeface="Times New Roman" panose="02020603050405020304" pitchFamily="18" charset="0"/>
                <a:cs typeface="Times New Roman" panose="02020603050405020304" pitchFamily="18" charset="0"/>
              </a:rPr>
              <a:t>Combating Claim Sharks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80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92FB6F-FDF9-494B-8064-35585277C4EA}"/>
              </a:ext>
            </a:extLst>
          </p:cNvPr>
          <p:cNvSpPr>
            <a:spLocks noGrp="1"/>
          </p:cNvSpPr>
          <p:nvPr>
            <p:ph idx="1"/>
          </p:nvPr>
        </p:nvSpPr>
        <p:spPr>
          <a:xfrm>
            <a:off x="609600" y="1249680"/>
            <a:ext cx="10960608" cy="5290268"/>
          </a:xfrm>
        </p:spPr>
        <p:txBody>
          <a:bodyPr/>
          <a:lstStyle/>
          <a:p>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30F81BC2-BBA5-47EC-8A85-3559CB2EE94A}"/>
              </a:ext>
            </a:extLst>
          </p:cNvPr>
          <p:cNvSpPr>
            <a:spLocks noGrp="1"/>
          </p:cNvSpPr>
          <p:nvPr>
            <p:ph type="sldNum" sz="quarter" idx="12"/>
          </p:nvPr>
        </p:nvSpPr>
        <p:spPr/>
        <p:txBody>
          <a:bodyPr/>
          <a:lstStyle/>
          <a:p>
            <a:fld id="{60B18D57-13A5-4968-950D-8FEF41FA4399}" type="slidenum">
              <a:rPr lang="en-US" smtClean="0"/>
              <a:t>8</a:t>
            </a:fld>
            <a:endParaRPr lang="en-US"/>
          </a:p>
        </p:txBody>
      </p:sp>
      <p:sp>
        <p:nvSpPr>
          <p:cNvPr id="2" name="TextBox 1">
            <a:extLst>
              <a:ext uri="{FF2B5EF4-FFF2-40B4-BE49-F238E27FC236}">
                <a16:creationId xmlns:a16="http://schemas.microsoft.com/office/drawing/2014/main" id="{06731231-AA81-45E6-ACDE-0517253BD02A}"/>
              </a:ext>
            </a:extLst>
          </p:cNvPr>
          <p:cNvSpPr txBox="1"/>
          <p:nvPr/>
        </p:nvSpPr>
        <p:spPr>
          <a:xfrm>
            <a:off x="609600" y="1651000"/>
            <a:ext cx="10960608" cy="2308324"/>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BVA Modernization</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28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020889" y="2505670"/>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5400" b="1" i="1" dirty="0"/>
              <a:t>Questions?</a:t>
            </a:r>
          </a:p>
        </p:txBody>
      </p:sp>
    </p:spTree>
    <p:extLst>
      <p:ext uri="{BB962C8B-B14F-4D97-AF65-F5344CB8AC3E}">
        <p14:creationId xmlns:p14="http://schemas.microsoft.com/office/powerpoint/2010/main" val="20455412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11403</TotalTime>
  <Words>709</Words>
  <Application>Microsoft Office PowerPoint</Application>
  <PresentationFormat>Widescreen</PresentationFormat>
  <Paragraphs>83</Paragraphs>
  <Slides>9</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Calibri Light</vt:lpstr>
      <vt:lpstr>Times New Roman</vt:lpstr>
      <vt:lpstr>Custom Design</vt:lpstr>
      <vt:lpstr>1_Custom Design</vt:lpstr>
      <vt:lpstr>Office Theme</vt:lpstr>
      <vt:lpstr>3_Custom Design</vt:lpstr>
      <vt:lpstr>PowerPoint Presentation</vt:lpstr>
      <vt:lpstr>Combating Claim Sharks </vt:lpstr>
      <vt:lpstr>Combating Claim Sharks </vt:lpstr>
      <vt:lpstr>Combating Claim Sharks </vt:lpstr>
      <vt:lpstr>Combating Claim Sharks </vt:lpstr>
      <vt:lpstr>Combating Claim Sharks </vt:lpstr>
      <vt:lpstr>Combating Claim Sharks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388</cp:revision>
  <cp:lastPrinted>2022-05-05T14:46:32Z</cp:lastPrinted>
  <dcterms:created xsi:type="dcterms:W3CDTF">2018-09-13T15:53:27Z</dcterms:created>
  <dcterms:modified xsi:type="dcterms:W3CDTF">2022-05-05T14:47:32Z</dcterms:modified>
</cp:coreProperties>
</file>