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28" r:id="rId2"/>
  </p:sldMasterIdLst>
  <p:notesMasterIdLst>
    <p:notesMasterId r:id="rId37"/>
  </p:notesMasterIdLst>
  <p:sldIdLst>
    <p:sldId id="309" r:id="rId3"/>
    <p:sldId id="256" r:id="rId4"/>
    <p:sldId id="299" r:id="rId5"/>
    <p:sldId id="300" r:id="rId6"/>
    <p:sldId id="301" r:id="rId7"/>
    <p:sldId id="302" r:id="rId8"/>
    <p:sldId id="296" r:id="rId9"/>
    <p:sldId id="271" r:id="rId10"/>
    <p:sldId id="275" r:id="rId11"/>
    <p:sldId id="277" r:id="rId12"/>
    <p:sldId id="286" r:id="rId13"/>
    <p:sldId id="297" r:id="rId14"/>
    <p:sldId id="298" r:id="rId15"/>
    <p:sldId id="303" r:id="rId16"/>
    <p:sldId id="287" r:id="rId17"/>
    <p:sldId id="282" r:id="rId18"/>
    <p:sldId id="288" r:id="rId19"/>
    <p:sldId id="304" r:id="rId20"/>
    <p:sldId id="305" r:id="rId21"/>
    <p:sldId id="306" r:id="rId22"/>
    <p:sldId id="307" r:id="rId23"/>
    <p:sldId id="283" r:id="rId24"/>
    <p:sldId id="289" r:id="rId25"/>
    <p:sldId id="290" r:id="rId26"/>
    <p:sldId id="280" r:id="rId27"/>
    <p:sldId id="293" r:id="rId28"/>
    <p:sldId id="292" r:id="rId29"/>
    <p:sldId id="284" r:id="rId30"/>
    <p:sldId id="295" r:id="rId31"/>
    <p:sldId id="279" r:id="rId32"/>
    <p:sldId id="294" r:id="rId33"/>
    <p:sldId id="285" r:id="rId34"/>
    <p:sldId id="276" r:id="rId35"/>
    <p:sldId id="26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rgas, Gerardo, VSOSDGO," initials="VGV" lastIdx="1" clrIdx="0">
    <p:extLst>
      <p:ext uri="{19B8F6BF-5375-455C-9EA6-DF929625EA0E}">
        <p15:presenceInfo xmlns:p15="http://schemas.microsoft.com/office/powerpoint/2012/main" userId="S::gerardo.vargas@va.gov::dba12f12-6e92-4fcc-95a7-e0a420d900f9" providerId="AD"/>
      </p:ext>
    </p:extLst>
  </p:cmAuthor>
  <p:cmAuthor id="2" name="Gerardo Vargas" initials="GV" lastIdx="1" clrIdx="1">
    <p:extLst>
      <p:ext uri="{19B8F6BF-5375-455C-9EA6-DF929625EA0E}">
        <p15:presenceInfo xmlns:p15="http://schemas.microsoft.com/office/powerpoint/2012/main" userId="S::GVargas@vfw.org::f05e7955-494d-451f-be94-925b5afaf0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895" autoAdjust="0"/>
  </p:normalViewPr>
  <p:slideViewPr>
    <p:cSldViewPr snapToGrid="0">
      <p:cViewPr varScale="1">
        <p:scale>
          <a:sx n="77" d="100"/>
          <a:sy n="77" d="100"/>
        </p:scale>
        <p:origin x="183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B3563-B21F-4472-A953-CA98BFE318F2}" type="datetimeFigureOut">
              <a:rPr lang="en-US" smtClean="0"/>
              <a:t>9/11/2020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618637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p>
          <a:p>
            <a:endParaRPr lang="en-US" dirty="0"/>
          </a:p>
          <a:p>
            <a:endParaRPr lang="en-US" dirty="0"/>
          </a:p>
          <a:p>
            <a:r>
              <a:rPr lang="en-US" dirty="0"/>
              <a:t>Answer: Statement is adequate.</a:t>
            </a:r>
          </a:p>
          <a:p>
            <a:r>
              <a:rPr lang="en-US" dirty="0"/>
              <a:t>Discussion: Have the class provide input on statement and see if there is confusion on if statement is correct or not.</a:t>
            </a:r>
          </a:p>
          <a:p>
            <a:endParaRPr lang="en-US" dirty="0"/>
          </a:p>
          <a:p>
            <a:endParaRPr lang="en-US" dirty="0"/>
          </a:p>
          <a:p>
            <a:r>
              <a:rPr lang="en-US" dirty="0"/>
              <a:t>***POLL***</a:t>
            </a:r>
          </a:p>
          <a:p>
            <a:r>
              <a:rPr lang="en-US" dirty="0"/>
              <a:t>For the question type your response with a number ranging from 1-5.   1 = worst statement ever and 5= best possible statement.</a:t>
            </a:r>
          </a:p>
          <a:p>
            <a:r>
              <a:rPr lang="en-US" dirty="0"/>
              <a:t>Poll Question: </a:t>
            </a:r>
            <a:r>
              <a:rPr lang="en-US" sz="1200" dirty="0"/>
              <a:t>What do you think about this statement? </a:t>
            </a:r>
          </a:p>
          <a:p>
            <a:r>
              <a:rPr lang="en-US" sz="1200" dirty="0"/>
              <a:t>Poll Answers: Answers will include a number from 1-5</a:t>
            </a: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2482663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1130399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19</a:t>
            </a:fld>
            <a:endParaRPr lang="en-US"/>
          </a:p>
        </p:txBody>
      </p:sp>
    </p:spTree>
    <p:extLst>
      <p:ext uri="{BB962C8B-B14F-4D97-AF65-F5344CB8AC3E}">
        <p14:creationId xmlns:p14="http://schemas.microsoft.com/office/powerpoint/2010/main" val="3476951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20</a:t>
            </a:fld>
            <a:endParaRPr lang="en-US"/>
          </a:p>
        </p:txBody>
      </p:sp>
    </p:spTree>
    <p:extLst>
      <p:ext uri="{BB962C8B-B14F-4D97-AF65-F5344CB8AC3E}">
        <p14:creationId xmlns:p14="http://schemas.microsoft.com/office/powerpoint/2010/main" val="2017778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21</a:t>
            </a:fld>
            <a:endParaRPr lang="en-US"/>
          </a:p>
        </p:txBody>
      </p:sp>
    </p:spTree>
    <p:extLst>
      <p:ext uri="{BB962C8B-B14F-4D97-AF65-F5344CB8AC3E}">
        <p14:creationId xmlns:p14="http://schemas.microsoft.com/office/powerpoint/2010/main" val="34383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p>
          <a:p>
            <a:endParaRPr lang="en-US" dirty="0"/>
          </a:p>
          <a:p>
            <a:endParaRPr lang="en-US" dirty="0"/>
          </a:p>
          <a:p>
            <a:r>
              <a:rPr lang="en-US" dirty="0"/>
              <a:t>Provide DBQ for Tinnitus. Provide both DBQ’s  correct and incorrect for HL and tinnitus. Review both DBQ’s and compare them to determine which sections would make DBQ adequate.</a:t>
            </a:r>
          </a:p>
          <a:p>
            <a:endParaRPr lang="en-US" dirty="0"/>
          </a:p>
          <a:p>
            <a:r>
              <a:rPr lang="en-US" dirty="0"/>
              <a:t>DBQ 1 correct</a:t>
            </a:r>
          </a:p>
          <a:p>
            <a:r>
              <a:rPr lang="en-US" dirty="0"/>
              <a:t>DBQ 2 incorrect- missing information to be completed by examiner. Records not reviewed or comments made by examiner.</a:t>
            </a:r>
          </a:p>
          <a:p>
            <a:endParaRPr lang="en-US" dirty="0"/>
          </a:p>
          <a:p>
            <a:r>
              <a:rPr lang="en-US" dirty="0"/>
              <a:t>POLL</a:t>
            </a:r>
          </a:p>
          <a:p>
            <a:r>
              <a:rPr lang="en-US" dirty="0"/>
              <a:t>Question- Is the exam adequate?(Only show incorrect DBQ 2) once answer is provided, show correct DBQ 1</a:t>
            </a:r>
          </a:p>
          <a:p>
            <a:r>
              <a:rPr lang="en-US" dirty="0"/>
              <a:t>Answer:- Yes or NO</a:t>
            </a:r>
          </a:p>
          <a:p>
            <a:endParaRPr lang="en-US" dirty="0"/>
          </a:p>
          <a:p>
            <a:r>
              <a:rPr lang="en-US" dirty="0"/>
              <a:t>Afterwards review DBQ 2 (share DBQ 1 PDF with class)</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22</a:t>
            </a:fld>
            <a:endParaRPr lang="en-US"/>
          </a:p>
        </p:txBody>
      </p:sp>
    </p:spTree>
    <p:extLst>
      <p:ext uri="{BB962C8B-B14F-4D97-AF65-F5344CB8AC3E}">
        <p14:creationId xmlns:p14="http://schemas.microsoft.com/office/powerpoint/2010/main" val="607343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Share DBQ for Shoulder- Shoulder DBQ should grant shoulder at 20%. Review portion which has limited ROM and pain noted.</a:t>
            </a:r>
          </a:p>
          <a:p>
            <a:endParaRPr lang="en-US" dirty="0"/>
          </a:p>
          <a:p>
            <a:r>
              <a:rPr lang="en-US" dirty="0"/>
              <a:t>Give class a few minutes to review  DBQ and see if any volunteers can provide answer if S/C is warranted and Bonus if anyone can guess percentage.</a:t>
            </a:r>
          </a:p>
          <a:p>
            <a:r>
              <a:rPr lang="en-US" dirty="0"/>
              <a:t>Answer:</a:t>
            </a:r>
          </a:p>
          <a:p>
            <a:r>
              <a:rPr lang="en-US" dirty="0"/>
              <a:t>DBQ 3- section II reports limited ROM and pain. DBQ is correct and should grant at least 20 %. </a:t>
            </a:r>
          </a:p>
        </p:txBody>
      </p:sp>
      <p:sp>
        <p:nvSpPr>
          <p:cNvPr id="4" name="Slide Number Placeholder 3"/>
          <p:cNvSpPr>
            <a:spLocks noGrp="1"/>
          </p:cNvSpPr>
          <p:nvPr>
            <p:ph type="sldNum" sz="quarter" idx="5"/>
          </p:nvPr>
        </p:nvSpPr>
        <p:spPr/>
        <p:txBody>
          <a:bodyPr/>
          <a:lstStyle/>
          <a:p>
            <a:fld id="{B8C36D78-C19F-4765-8B7F-2FE8BFF07D6C}" type="slidenum">
              <a:rPr lang="en-US" smtClean="0"/>
              <a:t>23</a:t>
            </a:fld>
            <a:endParaRPr lang="en-US"/>
          </a:p>
        </p:txBody>
      </p:sp>
    </p:spTree>
    <p:extLst>
      <p:ext uri="{BB962C8B-B14F-4D97-AF65-F5344CB8AC3E}">
        <p14:creationId xmlns:p14="http://schemas.microsoft.com/office/powerpoint/2010/main" val="3465953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endParaRPr lang="en-US" dirty="0"/>
          </a:p>
          <a:p>
            <a:endParaRPr lang="en-US" dirty="0"/>
          </a:p>
          <a:p>
            <a:r>
              <a:rPr lang="en-US" dirty="0"/>
              <a:t>Have class review DBQ 4. </a:t>
            </a:r>
          </a:p>
          <a:p>
            <a:endParaRPr lang="en-US" dirty="0"/>
          </a:p>
          <a:p>
            <a:r>
              <a:rPr lang="en-US" dirty="0"/>
              <a:t>POLL Question: (give class a few minutes to review claim)</a:t>
            </a:r>
          </a:p>
          <a:p>
            <a:r>
              <a:rPr lang="en-US" dirty="0"/>
              <a:t>Was VA correct in Denying claim? </a:t>
            </a:r>
          </a:p>
          <a:p>
            <a:r>
              <a:rPr lang="en-US" dirty="0"/>
              <a:t>Answers : should be YES or NO</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Answer explanation: All sections are filled out correctly. Examiner provides diagnosis and VA should have granted issue.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24</a:t>
            </a:fld>
            <a:endParaRPr lang="en-US"/>
          </a:p>
        </p:txBody>
      </p:sp>
    </p:spTree>
    <p:extLst>
      <p:ext uri="{BB962C8B-B14F-4D97-AF65-F5344CB8AC3E}">
        <p14:creationId xmlns:p14="http://schemas.microsoft.com/office/powerpoint/2010/main" val="1942324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Notes:</a:t>
            </a:r>
          </a:p>
          <a:p>
            <a:r>
              <a:rPr lang="en-US" dirty="0"/>
              <a:t>Talk about how the change to 48-hour rule, has forced many people to appeal rather than correct issues prior to promulgation. Briefly discuss appeal system options.</a:t>
            </a:r>
          </a:p>
          <a:p>
            <a:r>
              <a:rPr lang="en-US" dirty="0"/>
              <a:t>Look at VSLT Class notes to discuss options </a:t>
            </a:r>
          </a:p>
          <a:p>
            <a:r>
              <a:rPr lang="en-US" dirty="0"/>
              <a:t>Open for questions</a:t>
            </a:r>
          </a:p>
        </p:txBody>
      </p:sp>
      <p:sp>
        <p:nvSpPr>
          <p:cNvPr id="4" name="Slide Number Placeholder 3"/>
          <p:cNvSpPr>
            <a:spLocks noGrp="1"/>
          </p:cNvSpPr>
          <p:nvPr>
            <p:ph type="sldNum" sz="quarter" idx="5"/>
          </p:nvPr>
        </p:nvSpPr>
        <p:spPr/>
        <p:txBody>
          <a:bodyPr/>
          <a:lstStyle/>
          <a:p>
            <a:fld id="{B8C36D78-C19F-4765-8B7F-2FE8BFF07D6C}" type="slidenum">
              <a:rPr lang="en-US" smtClean="0"/>
              <a:t>26</a:t>
            </a:fld>
            <a:endParaRPr lang="en-US"/>
          </a:p>
        </p:txBody>
      </p:sp>
    </p:spTree>
    <p:extLst>
      <p:ext uri="{BB962C8B-B14F-4D97-AF65-F5344CB8AC3E}">
        <p14:creationId xmlns:p14="http://schemas.microsoft.com/office/powerpoint/2010/main" val="38525365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Notes: </a:t>
            </a:r>
          </a:p>
          <a:p>
            <a:r>
              <a:rPr lang="en-US" dirty="0"/>
              <a:t>Talk about what process is being done in their VARO’s. hear examples of corrective measures taken by individuals and their VARO’s. are VARO’s being lenient if an issues is brough up?</a:t>
            </a:r>
          </a:p>
        </p:txBody>
      </p:sp>
      <p:sp>
        <p:nvSpPr>
          <p:cNvPr id="4" name="Slide Number Placeholder 3"/>
          <p:cNvSpPr>
            <a:spLocks noGrp="1"/>
          </p:cNvSpPr>
          <p:nvPr>
            <p:ph type="sldNum" sz="quarter" idx="5"/>
          </p:nvPr>
        </p:nvSpPr>
        <p:spPr/>
        <p:txBody>
          <a:bodyPr/>
          <a:lstStyle/>
          <a:p>
            <a:fld id="{B8C36D78-C19F-4765-8B7F-2FE8BFF07D6C}" type="slidenum">
              <a:rPr lang="en-US" smtClean="0"/>
              <a:t>27</a:t>
            </a:fld>
            <a:endParaRPr lang="en-US"/>
          </a:p>
        </p:txBody>
      </p:sp>
    </p:spTree>
    <p:extLst>
      <p:ext uri="{BB962C8B-B14F-4D97-AF65-F5344CB8AC3E}">
        <p14:creationId xmlns:p14="http://schemas.microsoft.com/office/powerpoint/2010/main" val="1520460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658891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p>
          <a:p>
            <a:endParaRPr lang="en-US" dirty="0"/>
          </a:p>
          <a:p>
            <a:endParaRPr lang="en-US" dirty="0"/>
          </a:p>
          <a:p>
            <a:r>
              <a:rPr lang="en-US" dirty="0"/>
              <a:t>Answer: Open floor for answer by class. </a:t>
            </a:r>
          </a:p>
          <a:p>
            <a:r>
              <a:rPr lang="en-US" dirty="0"/>
              <a:t>POLL</a:t>
            </a:r>
          </a:p>
          <a:p>
            <a:r>
              <a:rPr lang="en-US" dirty="0"/>
              <a:t>Question: </a:t>
            </a:r>
            <a:r>
              <a:rPr lang="en-US" sz="1200" dirty="0"/>
              <a:t>Which appeals lane would you recommend Mr. Rambo to use? </a:t>
            </a:r>
          </a:p>
          <a:p>
            <a:r>
              <a:rPr lang="en-US" sz="1200" dirty="0"/>
              <a:t>Answer: Have class choose SUPPLEMENTAL, HIGHER LEVEL REVIEW , APPEAL TO BOARD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Answer should be: Supplemental- veteran </a:t>
            </a:r>
            <a:r>
              <a:rPr lang="en-US" dirty="0"/>
              <a:t>should submit 4138 note requesting new exams and highlight issues on exam as the “new and relevant evidence” for Supplemental.</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28</a:t>
            </a:fld>
            <a:endParaRPr lang="en-US"/>
          </a:p>
        </p:txBody>
      </p:sp>
    </p:spTree>
    <p:extLst>
      <p:ext uri="{BB962C8B-B14F-4D97-AF65-F5344CB8AC3E}">
        <p14:creationId xmlns:p14="http://schemas.microsoft.com/office/powerpoint/2010/main" val="7596330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Notes:</a:t>
            </a:r>
          </a:p>
          <a:p>
            <a:r>
              <a:rPr lang="en-US" dirty="0"/>
              <a:t>Option to open topic for suggestions.</a:t>
            </a:r>
          </a:p>
        </p:txBody>
      </p:sp>
      <p:sp>
        <p:nvSpPr>
          <p:cNvPr id="4" name="Slide Number Placeholder 3"/>
          <p:cNvSpPr>
            <a:spLocks noGrp="1"/>
          </p:cNvSpPr>
          <p:nvPr>
            <p:ph type="sldNum" sz="quarter" idx="5"/>
          </p:nvPr>
        </p:nvSpPr>
        <p:spPr/>
        <p:txBody>
          <a:bodyPr/>
          <a:lstStyle/>
          <a:p>
            <a:fld id="{B8C36D78-C19F-4765-8B7F-2FE8BFF07D6C}" type="slidenum">
              <a:rPr lang="en-US" smtClean="0"/>
              <a:t>29</a:t>
            </a:fld>
            <a:endParaRPr lang="en-US"/>
          </a:p>
        </p:txBody>
      </p:sp>
    </p:spTree>
    <p:extLst>
      <p:ext uri="{BB962C8B-B14F-4D97-AF65-F5344CB8AC3E}">
        <p14:creationId xmlns:p14="http://schemas.microsoft.com/office/powerpoint/2010/main" val="33230442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Notes: explain diagram. Talk about medical link. Provide examples. Broke foot in service and now have diagnosis for foot pain. Lack evidence from service to now. Medical opinion would be needed to connect the two.</a:t>
            </a:r>
          </a:p>
        </p:txBody>
      </p:sp>
      <p:sp>
        <p:nvSpPr>
          <p:cNvPr id="4" name="Slide Number Placeholder 3"/>
          <p:cNvSpPr>
            <a:spLocks noGrp="1"/>
          </p:cNvSpPr>
          <p:nvPr>
            <p:ph type="sldNum" sz="quarter" idx="5"/>
          </p:nvPr>
        </p:nvSpPr>
        <p:spPr/>
        <p:txBody>
          <a:bodyPr/>
          <a:lstStyle/>
          <a:p>
            <a:fld id="{B8C36D78-C19F-4765-8B7F-2FE8BFF07D6C}" type="slidenum">
              <a:rPr lang="en-US" smtClean="0"/>
              <a:t>30</a:t>
            </a:fld>
            <a:endParaRPr lang="en-US"/>
          </a:p>
        </p:txBody>
      </p:sp>
    </p:spTree>
    <p:extLst>
      <p:ext uri="{BB962C8B-B14F-4D97-AF65-F5344CB8AC3E}">
        <p14:creationId xmlns:p14="http://schemas.microsoft.com/office/powerpoint/2010/main" val="10307827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p>
          <a:p>
            <a:endParaRPr lang="en-US" dirty="0"/>
          </a:p>
          <a:p>
            <a:endParaRPr lang="en-US" dirty="0"/>
          </a:p>
          <a:p>
            <a:r>
              <a:rPr lang="en-US" dirty="0"/>
              <a:t>Have class review Narrative copy and DBQ 4.</a:t>
            </a:r>
          </a:p>
          <a:p>
            <a:endParaRPr lang="en-US" dirty="0"/>
          </a:p>
          <a:p>
            <a:r>
              <a:rPr lang="en-US" sz="1800" dirty="0"/>
              <a:t>POLL Question</a:t>
            </a:r>
          </a:p>
          <a:p>
            <a:r>
              <a:rPr lang="en-US" dirty="0"/>
              <a:t>Question: What action would you recommend Mr. Rambo take? </a:t>
            </a:r>
          </a:p>
          <a:p>
            <a:r>
              <a:rPr lang="en-US" dirty="0"/>
              <a:t>Answer options: </a:t>
            </a:r>
          </a:p>
          <a:p>
            <a:pPr marL="228600" indent="-228600">
              <a:buAutoNum type="alphaLcParenR"/>
            </a:pPr>
            <a:r>
              <a:rPr lang="en-US" dirty="0"/>
              <a:t>VA was correct and will need to deal with this.</a:t>
            </a:r>
          </a:p>
          <a:p>
            <a:pPr marL="228600" indent="-228600">
              <a:buAutoNum type="alphaLcParenR"/>
            </a:pPr>
            <a:r>
              <a:rPr lang="en-US" dirty="0"/>
              <a:t>Submit supplemental claim</a:t>
            </a:r>
          </a:p>
          <a:p>
            <a:pPr marL="228600" indent="-228600">
              <a:buAutoNum type="alphaLcParenR"/>
            </a:pPr>
            <a:r>
              <a:rPr lang="en-US" dirty="0"/>
              <a:t>Submit higher level review </a:t>
            </a:r>
          </a:p>
          <a:p>
            <a:pPr marL="228600" marR="0" lvl="0" indent="-228600" algn="l" defTabSz="914400" rtl="0" eaLnBrk="1" fontAlgn="auto" latinLnBrk="0" hangingPunct="1">
              <a:lnSpc>
                <a:spcPct val="100000"/>
              </a:lnSpc>
              <a:spcBef>
                <a:spcPts val="0"/>
              </a:spcBef>
              <a:spcAft>
                <a:spcPts val="0"/>
              </a:spcAft>
              <a:buClrTx/>
              <a:buSzTx/>
              <a:buFontTx/>
              <a:buAutoNum type="alphaLcParenR"/>
              <a:tabLst/>
              <a:defRPr/>
            </a:pPr>
            <a:r>
              <a:rPr lang="en-US" dirty="0"/>
              <a:t>Sue the Vietnamese government for his severe allergies</a:t>
            </a:r>
          </a:p>
          <a:p>
            <a:pPr marL="228600" marR="0" lvl="0" indent="-228600" algn="l" defTabSz="914400" rtl="0" eaLnBrk="1" fontAlgn="auto" latinLnBrk="0" hangingPunct="1">
              <a:lnSpc>
                <a:spcPct val="100000"/>
              </a:lnSpc>
              <a:spcBef>
                <a:spcPts val="0"/>
              </a:spcBef>
              <a:spcAft>
                <a:spcPts val="0"/>
              </a:spcAft>
              <a:buClrTx/>
              <a:buSzTx/>
              <a:buFontTx/>
              <a:buAutoNum type="alphaLcParenR"/>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Correct answer: answer is C. VA  RVSR missed to read exam for Allergic Rhinitis (DBQ 4). Senior RVSR should be able to see evidence includes DBQ which would suggest a grant for Allergic Rhinitis.</a:t>
            </a:r>
          </a:p>
          <a:p>
            <a:pPr marL="228600" indent="-228600">
              <a:buAutoNum type="alphaLcParenR"/>
            </a:pP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32</a:t>
            </a:fld>
            <a:endParaRPr lang="en-US"/>
          </a:p>
        </p:txBody>
      </p:sp>
    </p:spTree>
    <p:extLst>
      <p:ext uri="{BB962C8B-B14F-4D97-AF65-F5344CB8AC3E}">
        <p14:creationId xmlns:p14="http://schemas.microsoft.com/office/powerpoint/2010/main" val="348760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4</a:t>
            </a:fld>
            <a:endParaRPr lang="en-US"/>
          </a:p>
        </p:txBody>
      </p:sp>
    </p:spTree>
    <p:extLst>
      <p:ext uri="{BB962C8B-B14F-4D97-AF65-F5344CB8AC3E}">
        <p14:creationId xmlns:p14="http://schemas.microsoft.com/office/powerpoint/2010/main" val="433578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5</a:t>
            </a:fld>
            <a:endParaRPr lang="en-US"/>
          </a:p>
        </p:txBody>
      </p:sp>
    </p:spTree>
    <p:extLst>
      <p:ext uri="{BB962C8B-B14F-4D97-AF65-F5344CB8AC3E}">
        <p14:creationId xmlns:p14="http://schemas.microsoft.com/office/powerpoint/2010/main" val="3140348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6</a:t>
            </a:fld>
            <a:endParaRPr lang="en-US"/>
          </a:p>
        </p:txBody>
      </p:sp>
    </p:spTree>
    <p:extLst>
      <p:ext uri="{BB962C8B-B14F-4D97-AF65-F5344CB8AC3E}">
        <p14:creationId xmlns:p14="http://schemas.microsoft.com/office/powerpoint/2010/main" val="182881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a:t>
            </a:r>
            <a:r>
              <a:rPr lang="en-US" sz="1200" dirty="0">
                <a:solidFill>
                  <a:srgbClr val="FF0000"/>
                </a:solidFill>
              </a:rPr>
              <a:t>Resources- (VA intranet tools and court cases), Nexus letter template</a:t>
            </a:r>
            <a:r>
              <a:rPr lang="en-US" sz="1200" baseline="0" dirty="0">
                <a:solidFill>
                  <a:srgbClr val="FF0000"/>
                </a:solidFill>
              </a:rPr>
              <a:t> on OLP</a:t>
            </a: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4109455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12</a:t>
            </a:fld>
            <a:endParaRPr lang="en-US"/>
          </a:p>
        </p:txBody>
      </p:sp>
    </p:spTree>
    <p:extLst>
      <p:ext uri="{BB962C8B-B14F-4D97-AF65-F5344CB8AC3E}">
        <p14:creationId xmlns:p14="http://schemas.microsoft.com/office/powerpoint/2010/main" val="4289675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Discussion: Talk about possible solutions for nexus statements that are not completed properly or useful in support of claim. Open the floor for questions from service officers in order to engage class.</a:t>
            </a:r>
          </a:p>
        </p:txBody>
      </p:sp>
      <p:sp>
        <p:nvSpPr>
          <p:cNvPr id="4" name="Slide Number Placeholder 3"/>
          <p:cNvSpPr>
            <a:spLocks noGrp="1"/>
          </p:cNvSpPr>
          <p:nvPr>
            <p:ph type="sldNum" sz="quarter" idx="5"/>
          </p:nvPr>
        </p:nvSpPr>
        <p:spPr/>
        <p:txBody>
          <a:bodyPr/>
          <a:lstStyle/>
          <a:p>
            <a:fld id="{B8C36D78-C19F-4765-8B7F-2FE8BFF07D6C}" type="slidenum">
              <a:rPr lang="en-US" smtClean="0"/>
              <a:t>15</a:t>
            </a:fld>
            <a:endParaRPr lang="en-US"/>
          </a:p>
        </p:txBody>
      </p:sp>
    </p:spTree>
    <p:extLst>
      <p:ext uri="{BB962C8B-B14F-4D97-AF65-F5344CB8AC3E}">
        <p14:creationId xmlns:p14="http://schemas.microsoft.com/office/powerpoint/2010/main" val="718530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t>POLL Question***</a:t>
            </a:r>
          </a:p>
          <a:p>
            <a:endParaRPr lang="en-US" sz="1200" dirty="0"/>
          </a:p>
          <a:p>
            <a:endParaRPr lang="en-US" sz="1200" dirty="0"/>
          </a:p>
          <a:p>
            <a:r>
              <a:rPr lang="en-US" sz="1200" dirty="0"/>
              <a:t>Answer: statement lacks various information that would help support claim. (see below)</a:t>
            </a:r>
          </a:p>
          <a:p>
            <a:r>
              <a:rPr lang="en-US" sz="1200" dirty="0"/>
              <a:t>Discussion: statement lacks name of diagnosis patient is being treated for. The choice of words can be refined to use more supporting statements. Review the choices of phrases the nexus should have to help support. The statement is also missing supporting rationale for Doctors statement.</a:t>
            </a:r>
          </a:p>
          <a:p>
            <a:endParaRPr lang="en-US" sz="1200" dirty="0"/>
          </a:p>
          <a:p>
            <a:r>
              <a:rPr lang="en-US" sz="2800" dirty="0">
                <a:solidFill>
                  <a:srgbClr val="FF0000"/>
                </a:solidFill>
              </a:rPr>
              <a:t>Poll question: is this statement adequate? </a:t>
            </a:r>
          </a:p>
          <a:p>
            <a:r>
              <a:rPr lang="en-US" sz="2800" dirty="0">
                <a:solidFill>
                  <a:srgbClr val="FF0000"/>
                </a:solidFill>
              </a:rPr>
              <a:t>Poll Response: Yes or NO</a:t>
            </a:r>
          </a:p>
        </p:txBody>
      </p:sp>
      <p:sp>
        <p:nvSpPr>
          <p:cNvPr id="4" name="Slide Number Placeholder 3"/>
          <p:cNvSpPr>
            <a:spLocks noGrp="1"/>
          </p:cNvSpPr>
          <p:nvPr>
            <p:ph type="sldNum" sz="quarter" idx="5"/>
          </p:nvPr>
        </p:nvSpPr>
        <p:spPr/>
        <p:txBody>
          <a:bodyPr/>
          <a:lstStyle/>
          <a:p>
            <a:fld id="{B8C36D78-C19F-4765-8B7F-2FE8BFF07D6C}" type="slidenum">
              <a:rPr lang="en-US" smtClean="0"/>
              <a:t>16</a:t>
            </a:fld>
            <a:endParaRPr lang="en-US"/>
          </a:p>
        </p:txBody>
      </p:sp>
    </p:spTree>
    <p:extLst>
      <p:ext uri="{BB962C8B-B14F-4D97-AF65-F5344CB8AC3E}">
        <p14:creationId xmlns:p14="http://schemas.microsoft.com/office/powerpoint/2010/main" val="394900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957184-758F-46C6-829C-9131FC8CEBDA}" type="datetimeFigureOut">
              <a:rPr lang="en-US" smtClean="0"/>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174655729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957184-758F-46C6-829C-9131FC8CEBDA}" type="datetimeFigureOut">
              <a:rPr lang="en-US" smtClean="0"/>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107890962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957184-758F-46C6-829C-9131FC8CEBDA}" type="datetimeFigureOut">
              <a:rPr lang="en-US" smtClean="0"/>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100538715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8957184-758F-46C6-829C-9131FC8CEBDA}" type="datetimeFigureOut">
              <a:rPr lang="en-US" smtClean="0"/>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110824749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8957184-758F-46C6-829C-9131FC8CEBDA}" type="datetimeFigureOut">
              <a:rPr lang="en-US" smtClean="0"/>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352389101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957184-758F-46C6-829C-9131FC8CEBDA}" type="datetimeFigureOut">
              <a:rPr lang="en-US" smtClean="0"/>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302898239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957184-758F-46C6-829C-9131FC8CEBDA}" type="datetimeFigureOut">
              <a:rPr lang="en-US" smtClean="0"/>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373552022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803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0182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801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957184-758F-46C6-829C-9131FC8CEBDA}" type="datetimeFigureOut">
              <a:rPr lang="en-US" smtClean="0"/>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103603871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957184-758F-46C6-829C-9131FC8CEBDA}" type="datetimeFigureOut">
              <a:rPr lang="en-US" smtClean="0"/>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20172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8957184-758F-46C6-829C-9131FC8CEBDA}" type="datetimeFigureOut">
              <a:rPr lang="en-US" smtClean="0"/>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290323773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957184-758F-46C6-829C-9131FC8CEBDA}" type="datetimeFigureOut">
              <a:rPr lang="en-US" smtClean="0"/>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5292F-3757-4C2B-86FE-6502323F69CE}" type="slidenum">
              <a:rPr lang="en-US" smtClean="0"/>
              <a:t>‹#›</a:t>
            </a:fld>
            <a:endParaRPr lang="en-US"/>
          </a:p>
        </p:txBody>
      </p:sp>
    </p:spTree>
    <p:extLst>
      <p:ext uri="{BB962C8B-B14F-4D97-AF65-F5344CB8AC3E}">
        <p14:creationId xmlns:p14="http://schemas.microsoft.com/office/powerpoint/2010/main" val="4220969847"/>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image" Target="../media/image3.png"/><Relationship Id="rId2" Type="http://schemas.openxmlformats.org/officeDocument/2006/relationships/slideLayout" Target="../slideLayouts/slideLayout7.xml"/><Relationship Id="rId16"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theme" Target="../theme/theme2.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957184-758F-46C6-829C-9131FC8CEBDA}" type="datetimeFigureOut">
              <a:rPr lang="en-US" smtClean="0"/>
              <a:t>9/11/2020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rotWithShape="1">
          <a:blip r:embed="rId1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403866988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va.gov/oig/pubs/VAOIG-19-07119-80.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ngress.gov/bill/116th-congress/house-bill/6493?s=1&amp;r=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Gvargas@vfw.org"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8.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1.jp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cmacinkowicz@vfw.org" TargetMode="External"/><Relationship Id="rId2" Type="http://schemas.openxmlformats.org/officeDocument/2006/relationships/hyperlink" Target="https://vfw.psycharmor.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642965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E8B3B9-4A50-4502-B74B-751A77497801}"/>
              </a:ext>
            </a:extLst>
          </p:cNvPr>
          <p:cNvSpPr>
            <a:spLocks noGrp="1"/>
          </p:cNvSpPr>
          <p:nvPr>
            <p:ph sz="half" idx="1"/>
          </p:nvPr>
        </p:nvSpPr>
        <p:spPr>
          <a:xfrm>
            <a:off x="372979" y="1458073"/>
            <a:ext cx="11598442" cy="4808257"/>
          </a:xfrm>
        </p:spPr>
        <p:txBody>
          <a:bodyPr/>
          <a:lstStyle/>
          <a:p>
            <a:pPr marL="0" indent="0">
              <a:buNone/>
            </a:pPr>
            <a:r>
              <a:rPr lang="en-US" b="1" dirty="0"/>
              <a:t>In April 2020</a:t>
            </a:r>
            <a:r>
              <a:rPr lang="en-US" dirty="0"/>
              <a:t>, VA discontinued making DBQs available to the public.</a:t>
            </a:r>
          </a:p>
          <a:p>
            <a:pPr marL="0" indent="0">
              <a:buNone/>
            </a:pPr>
            <a:endParaRPr lang="en-US" sz="1000" dirty="0"/>
          </a:p>
          <a:p>
            <a:pPr marL="0" indent="0">
              <a:buNone/>
            </a:pPr>
            <a:r>
              <a:rPr lang="en-US" b="1" dirty="0"/>
              <a:t>Authenticity of DBQs</a:t>
            </a:r>
          </a:p>
          <a:p>
            <a:pPr marL="0" indent="0">
              <a:buNone/>
            </a:pPr>
            <a:r>
              <a:rPr lang="en-US" dirty="0"/>
              <a:t>Although VBA discontinued making DBQs available to the public, all privately-completed DBQs that continue to be submitted remain subject to validation to confirm the authenticity of the information provided. </a:t>
            </a:r>
            <a:r>
              <a:rPr lang="en-US" b="1" dirty="0"/>
              <a:t>M21-1 III.iv.3.D.2.f. </a:t>
            </a:r>
          </a:p>
          <a:p>
            <a:pPr marL="0" indent="0">
              <a:buNone/>
            </a:pPr>
            <a:endParaRPr lang="en-US" sz="1000" dirty="0"/>
          </a:p>
          <a:p>
            <a:pPr marL="0" indent="0">
              <a:buNone/>
            </a:pPr>
            <a:r>
              <a:rPr lang="en-US" b="1" dirty="0"/>
              <a:t>Nexus Letters </a:t>
            </a:r>
            <a:r>
              <a:rPr lang="en-US" dirty="0"/>
              <a:t>are more important now than ever.</a:t>
            </a:r>
          </a:p>
        </p:txBody>
      </p:sp>
      <p:sp>
        <p:nvSpPr>
          <p:cNvPr id="4" name="Slide Number Placeholder 3">
            <a:extLst>
              <a:ext uri="{FF2B5EF4-FFF2-40B4-BE49-F238E27FC236}">
                <a16:creationId xmlns:a16="http://schemas.microsoft.com/office/drawing/2014/main" id="{ACD5AA65-98B3-41FC-9966-B39F3D1726A9}"/>
              </a:ext>
            </a:extLst>
          </p:cNvPr>
          <p:cNvSpPr>
            <a:spLocks noGrp="1"/>
          </p:cNvSpPr>
          <p:nvPr>
            <p:ph type="sldNum" sz="quarter" idx="12"/>
          </p:nvPr>
        </p:nvSpPr>
        <p:spPr/>
        <p:txBody>
          <a:bodyPr/>
          <a:lstStyle/>
          <a:p>
            <a:fld id="{60B18D57-13A5-4968-950D-8FEF41FA4399}" type="slidenum">
              <a:rPr lang="en-US" smtClean="0"/>
              <a:t>10</a:t>
            </a:fld>
            <a:endParaRPr lang="en-US"/>
          </a:p>
        </p:txBody>
      </p:sp>
      <p:sp>
        <p:nvSpPr>
          <p:cNvPr id="5" name="Title 4">
            <a:extLst>
              <a:ext uri="{FF2B5EF4-FFF2-40B4-BE49-F238E27FC236}">
                <a16:creationId xmlns:a16="http://schemas.microsoft.com/office/drawing/2014/main" id="{EE0599AE-F225-47F9-AB56-8ED62F8424C8}"/>
              </a:ext>
            </a:extLst>
          </p:cNvPr>
          <p:cNvSpPr>
            <a:spLocks noGrp="1"/>
          </p:cNvSpPr>
          <p:nvPr>
            <p:ph type="title"/>
          </p:nvPr>
        </p:nvSpPr>
        <p:spPr/>
        <p:txBody>
          <a:bodyPr/>
          <a:lstStyle/>
          <a:p>
            <a:r>
              <a:rPr lang="en-US" dirty="0"/>
              <a:t>Loss of DBQ’s</a:t>
            </a:r>
          </a:p>
        </p:txBody>
      </p:sp>
    </p:spTree>
    <p:extLst>
      <p:ext uri="{BB962C8B-B14F-4D97-AF65-F5344CB8AC3E}">
        <p14:creationId xmlns:p14="http://schemas.microsoft.com/office/powerpoint/2010/main" val="32813887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1AE42F-4FDB-40FB-8778-E8781AED7FB4}"/>
              </a:ext>
            </a:extLst>
          </p:cNvPr>
          <p:cNvSpPr>
            <a:spLocks noGrp="1"/>
          </p:cNvSpPr>
          <p:nvPr>
            <p:ph sz="half" idx="1"/>
          </p:nvPr>
        </p:nvSpPr>
        <p:spPr>
          <a:xfrm>
            <a:off x="286871" y="1236618"/>
            <a:ext cx="11419855" cy="5484857"/>
          </a:xfrm>
        </p:spPr>
        <p:txBody>
          <a:bodyPr/>
          <a:lstStyle/>
          <a:p>
            <a:pPr marL="0" indent="0">
              <a:buNone/>
            </a:pPr>
            <a:r>
              <a:rPr lang="en-US" sz="2400" b="1" dirty="0"/>
              <a:t>Date: February 18, 2020</a:t>
            </a:r>
          </a:p>
          <a:p>
            <a:pPr marL="0" indent="0">
              <a:buNone/>
            </a:pPr>
            <a:r>
              <a:rPr lang="en-US" sz="2400" b="1" dirty="0"/>
              <a:t>Executive Summary</a:t>
            </a:r>
          </a:p>
          <a:p>
            <a:pPr marL="0" indent="0">
              <a:buNone/>
            </a:pPr>
            <a:r>
              <a:rPr lang="en-US" sz="2400" dirty="0"/>
              <a:t>In previous audits, the OIG underscored the need for VBA to implement adequate controls on the use of publicly available forms, whose content could be altered to support baseless or exaggerated disability claims. </a:t>
            </a:r>
          </a:p>
          <a:p>
            <a:pPr marL="0" indent="0">
              <a:buNone/>
            </a:pPr>
            <a:r>
              <a:rPr lang="en-US" sz="2400" b="1" dirty="0"/>
              <a:t>What the OIG recommended</a:t>
            </a:r>
          </a:p>
          <a:p>
            <a:pPr marL="0" indent="0">
              <a:buNone/>
            </a:pPr>
            <a:r>
              <a:rPr lang="en-US" sz="2400" dirty="0"/>
              <a:t>The OIG recommended that the Under Secretary for Benefits determine whether public-use DBQs continued to be an effective means of gathering evidence to support claims for benefit entitlement and, if not, take steps to discontinue them.</a:t>
            </a:r>
          </a:p>
          <a:p>
            <a:pPr marL="0" indent="0">
              <a:buNone/>
            </a:pPr>
            <a:r>
              <a:rPr lang="en-US" sz="2400" b="1" dirty="0"/>
              <a:t>Management Comments</a:t>
            </a:r>
          </a:p>
          <a:p>
            <a:pPr marL="0" indent="0">
              <a:buNone/>
            </a:pPr>
            <a:r>
              <a:rPr lang="en-US" sz="2400" dirty="0"/>
              <a:t>The Under Secretary for Benefits concurred with all recommendations.</a:t>
            </a:r>
          </a:p>
          <a:p>
            <a:pPr marL="0" indent="0" algn="ctr">
              <a:buNone/>
            </a:pPr>
            <a:r>
              <a:rPr lang="en-US" sz="2400" b="1" dirty="0"/>
              <a:t>Link: </a:t>
            </a:r>
            <a:r>
              <a:rPr lang="en-US" sz="2400" dirty="0">
                <a:hlinkClick r:id="rId2"/>
              </a:rPr>
              <a:t>https://www.va.gov/oig/pubs/VAOIG-19-07119-80.pdf</a:t>
            </a:r>
            <a:endParaRPr lang="en-US" sz="2400" b="1" dirty="0"/>
          </a:p>
        </p:txBody>
      </p:sp>
      <p:sp>
        <p:nvSpPr>
          <p:cNvPr id="4" name="Slide Number Placeholder 3">
            <a:extLst>
              <a:ext uri="{FF2B5EF4-FFF2-40B4-BE49-F238E27FC236}">
                <a16:creationId xmlns:a16="http://schemas.microsoft.com/office/drawing/2014/main" id="{A1BE3921-2271-4912-9387-0E39C3552FDA}"/>
              </a:ext>
            </a:extLst>
          </p:cNvPr>
          <p:cNvSpPr>
            <a:spLocks noGrp="1"/>
          </p:cNvSpPr>
          <p:nvPr>
            <p:ph type="sldNum" sz="quarter" idx="12"/>
          </p:nvPr>
        </p:nvSpPr>
        <p:spPr/>
        <p:txBody>
          <a:bodyPr/>
          <a:lstStyle/>
          <a:p>
            <a:fld id="{60B18D57-13A5-4968-950D-8FEF41FA4399}" type="slidenum">
              <a:rPr lang="en-US" smtClean="0"/>
              <a:t>11</a:t>
            </a:fld>
            <a:endParaRPr lang="en-US"/>
          </a:p>
        </p:txBody>
      </p:sp>
      <p:sp>
        <p:nvSpPr>
          <p:cNvPr id="5" name="Title 4">
            <a:extLst>
              <a:ext uri="{FF2B5EF4-FFF2-40B4-BE49-F238E27FC236}">
                <a16:creationId xmlns:a16="http://schemas.microsoft.com/office/drawing/2014/main" id="{F62AEE4B-D7D9-4D63-909C-73A6D57F0EED}"/>
              </a:ext>
            </a:extLst>
          </p:cNvPr>
          <p:cNvSpPr>
            <a:spLocks noGrp="1"/>
          </p:cNvSpPr>
          <p:nvPr>
            <p:ph type="title"/>
          </p:nvPr>
        </p:nvSpPr>
        <p:spPr/>
        <p:txBody>
          <a:bodyPr/>
          <a:lstStyle/>
          <a:p>
            <a:r>
              <a:rPr lang="en-US" dirty="0"/>
              <a:t>Loss of DBQ’s: OIG Report</a:t>
            </a:r>
          </a:p>
        </p:txBody>
      </p:sp>
    </p:spTree>
    <p:extLst>
      <p:ext uri="{BB962C8B-B14F-4D97-AF65-F5344CB8AC3E}">
        <p14:creationId xmlns:p14="http://schemas.microsoft.com/office/powerpoint/2010/main" val="3506584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3972E1-AFAB-4CA9-8ED2-DE9C15DCD65E}"/>
              </a:ext>
            </a:extLst>
          </p:cNvPr>
          <p:cNvSpPr>
            <a:spLocks noGrp="1"/>
          </p:cNvSpPr>
          <p:nvPr>
            <p:ph sz="half" idx="1"/>
          </p:nvPr>
        </p:nvSpPr>
        <p:spPr>
          <a:xfrm>
            <a:off x="286871" y="1335505"/>
            <a:ext cx="11303446" cy="4930825"/>
          </a:xfrm>
        </p:spPr>
        <p:txBody>
          <a:bodyPr/>
          <a:lstStyle/>
          <a:p>
            <a:r>
              <a:rPr lang="en-US" dirty="0"/>
              <a:t>On April 14, 2020 Rep. Andy Barr (R-KY) introduced H.R. 6493, “Veterans Benefits Fairness and Transparency Act” to reintroduce publicly-accessible DBQ’s .</a:t>
            </a:r>
          </a:p>
          <a:p>
            <a:pPr>
              <a:spcBef>
                <a:spcPts val="0"/>
              </a:spcBef>
            </a:pPr>
            <a:endParaRPr lang="en-US" sz="2000" dirty="0"/>
          </a:p>
          <a:p>
            <a:r>
              <a:rPr lang="en-US" dirty="0"/>
              <a:t>The latest update is that on 07/23/2020 a Committee hearing was held. You can follow the link below for any new updates.</a:t>
            </a:r>
          </a:p>
          <a:p>
            <a:endParaRPr lang="en-US" sz="1400" dirty="0"/>
          </a:p>
          <a:p>
            <a:pPr marL="0" indent="0" algn="ctr">
              <a:buNone/>
            </a:pPr>
            <a:r>
              <a:rPr lang="en-US" dirty="0">
                <a:hlinkClick r:id="rId3"/>
              </a:rPr>
              <a:t>https://www.congress.gov/bill/116th-congress/house-bill/6493?s=1&amp;r=5</a:t>
            </a:r>
            <a:endParaRPr lang="en-US" dirty="0"/>
          </a:p>
        </p:txBody>
      </p:sp>
      <p:sp>
        <p:nvSpPr>
          <p:cNvPr id="4" name="Slide Number Placeholder 3">
            <a:extLst>
              <a:ext uri="{FF2B5EF4-FFF2-40B4-BE49-F238E27FC236}">
                <a16:creationId xmlns:a16="http://schemas.microsoft.com/office/drawing/2014/main" id="{67DE7681-55EF-4018-9619-59FDFB51EC21}"/>
              </a:ext>
            </a:extLst>
          </p:cNvPr>
          <p:cNvSpPr>
            <a:spLocks noGrp="1"/>
          </p:cNvSpPr>
          <p:nvPr>
            <p:ph type="sldNum" sz="quarter" idx="12"/>
          </p:nvPr>
        </p:nvSpPr>
        <p:spPr/>
        <p:txBody>
          <a:bodyPr/>
          <a:lstStyle/>
          <a:p>
            <a:fld id="{60B18D57-13A5-4968-950D-8FEF41FA4399}" type="slidenum">
              <a:rPr lang="en-US" smtClean="0"/>
              <a:t>12</a:t>
            </a:fld>
            <a:endParaRPr lang="en-US"/>
          </a:p>
        </p:txBody>
      </p:sp>
      <p:sp>
        <p:nvSpPr>
          <p:cNvPr id="5" name="Title 4">
            <a:extLst>
              <a:ext uri="{FF2B5EF4-FFF2-40B4-BE49-F238E27FC236}">
                <a16:creationId xmlns:a16="http://schemas.microsoft.com/office/drawing/2014/main" id="{875A2EEC-59A2-498E-82DA-15567449776D}"/>
              </a:ext>
            </a:extLst>
          </p:cNvPr>
          <p:cNvSpPr>
            <a:spLocks noGrp="1"/>
          </p:cNvSpPr>
          <p:nvPr>
            <p:ph type="title"/>
          </p:nvPr>
        </p:nvSpPr>
        <p:spPr/>
        <p:txBody>
          <a:bodyPr/>
          <a:lstStyle/>
          <a:p>
            <a:r>
              <a:rPr lang="en-US" dirty="0"/>
              <a:t>Loss of DBQ’s: Current Developments </a:t>
            </a:r>
          </a:p>
        </p:txBody>
      </p:sp>
    </p:spTree>
    <p:extLst>
      <p:ext uri="{BB962C8B-B14F-4D97-AF65-F5344CB8AC3E}">
        <p14:creationId xmlns:p14="http://schemas.microsoft.com/office/powerpoint/2010/main" val="3506030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70A83A-51A5-4391-B630-F225EB8206F9}"/>
              </a:ext>
            </a:extLst>
          </p:cNvPr>
          <p:cNvSpPr>
            <a:spLocks noGrp="1"/>
          </p:cNvSpPr>
          <p:nvPr>
            <p:ph sz="half" idx="1"/>
          </p:nvPr>
        </p:nvSpPr>
        <p:spPr>
          <a:xfrm>
            <a:off x="120316" y="1458073"/>
            <a:ext cx="11899231" cy="5263403"/>
          </a:xfrm>
        </p:spPr>
        <p:txBody>
          <a:bodyPr/>
          <a:lstStyle/>
          <a:p>
            <a:pPr marL="0" indent="0">
              <a:buNone/>
            </a:pPr>
            <a:r>
              <a:rPr lang="en-US" sz="2800" b="1" dirty="0"/>
              <a:t>What is a Nexus statement?</a:t>
            </a:r>
          </a:p>
          <a:p>
            <a:pPr marL="457200" lvl="1" indent="-290513"/>
            <a:endParaRPr lang="en-US" dirty="0"/>
          </a:p>
          <a:p>
            <a:pPr marL="457200" lvl="1" indent="-290513"/>
            <a:r>
              <a:rPr lang="en-US" dirty="0"/>
              <a:t>A nexus letter can be an essential element of a successful VA claim. It should be written by the veteran’s primary care provider or a specialist who treated the veteran for the disability. </a:t>
            </a:r>
          </a:p>
          <a:p>
            <a:pPr marL="457200" lvl="1" indent="0">
              <a:buNone/>
            </a:pPr>
            <a:endParaRPr lang="en-US" dirty="0"/>
          </a:p>
          <a:p>
            <a:pPr marL="403225" lvl="1" indent="-236538"/>
            <a:r>
              <a:rPr lang="en-US" dirty="0"/>
              <a:t>A complete nexus letter consists of two parts: a medical opinion that connects the current diagnosed disability with an injury, event, or environment which the veteran was subjected to during active military service, and a medical reason supporting this opinion.</a:t>
            </a:r>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AAEFE9FB-1C64-4243-AF41-CD00231192EC}"/>
              </a:ext>
            </a:extLst>
          </p:cNvPr>
          <p:cNvSpPr>
            <a:spLocks noGrp="1"/>
          </p:cNvSpPr>
          <p:nvPr>
            <p:ph type="sldNum" sz="quarter" idx="12"/>
          </p:nvPr>
        </p:nvSpPr>
        <p:spPr/>
        <p:txBody>
          <a:bodyPr/>
          <a:lstStyle/>
          <a:p>
            <a:fld id="{60B18D57-13A5-4968-950D-8FEF41FA4399}" type="slidenum">
              <a:rPr lang="en-US" smtClean="0"/>
              <a:t>13</a:t>
            </a:fld>
            <a:endParaRPr lang="en-US" dirty="0"/>
          </a:p>
        </p:txBody>
      </p:sp>
      <p:sp>
        <p:nvSpPr>
          <p:cNvPr id="5" name="Title 4">
            <a:extLst>
              <a:ext uri="{FF2B5EF4-FFF2-40B4-BE49-F238E27FC236}">
                <a16:creationId xmlns:a16="http://schemas.microsoft.com/office/drawing/2014/main" id="{1AAED6DC-4664-49A6-A644-039D8BED29AA}"/>
              </a:ext>
            </a:extLst>
          </p:cNvPr>
          <p:cNvSpPr>
            <a:spLocks noGrp="1"/>
          </p:cNvSpPr>
          <p:nvPr>
            <p:ph type="title"/>
          </p:nvPr>
        </p:nvSpPr>
        <p:spPr/>
        <p:txBody>
          <a:bodyPr/>
          <a:lstStyle/>
          <a:p>
            <a:r>
              <a:rPr lang="en-US" dirty="0"/>
              <a:t>Loss of DBQs: Nexus Statement</a:t>
            </a:r>
          </a:p>
        </p:txBody>
      </p:sp>
    </p:spTree>
    <p:extLst>
      <p:ext uri="{BB962C8B-B14F-4D97-AF65-F5344CB8AC3E}">
        <p14:creationId xmlns:p14="http://schemas.microsoft.com/office/powerpoint/2010/main" val="1782737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70A83A-51A5-4391-B630-F225EB8206F9}"/>
              </a:ext>
            </a:extLst>
          </p:cNvPr>
          <p:cNvSpPr>
            <a:spLocks noGrp="1"/>
          </p:cNvSpPr>
          <p:nvPr>
            <p:ph sz="half" idx="1"/>
          </p:nvPr>
        </p:nvSpPr>
        <p:spPr>
          <a:xfrm>
            <a:off x="120316" y="1458073"/>
            <a:ext cx="11899231" cy="5263403"/>
          </a:xfrm>
        </p:spPr>
        <p:txBody>
          <a:bodyPr/>
          <a:lstStyle/>
          <a:p>
            <a:pPr marL="0" indent="0">
              <a:buNone/>
            </a:pPr>
            <a:r>
              <a:rPr lang="en-US" sz="2800" dirty="0"/>
              <a:t>Statements from physicians are acceptable evidence for rating purposes if they have met certain criteria, </a:t>
            </a:r>
            <a:r>
              <a:rPr lang="en-US" sz="2800" b="1" dirty="0"/>
              <a:t>Reference: M21-1.III.iv.5.A.3.j.</a:t>
            </a:r>
          </a:p>
          <a:p>
            <a:pPr marL="0" indent="0">
              <a:buNone/>
            </a:pPr>
            <a:endParaRPr lang="en-US" sz="1000" dirty="0"/>
          </a:p>
          <a:p>
            <a:pPr marL="0" indent="0">
              <a:buNone/>
            </a:pPr>
            <a:r>
              <a:rPr lang="en-US" sz="2800" dirty="0"/>
              <a:t>A statement from any physician can be accepted for rating purposes without further examination if it:</a:t>
            </a:r>
          </a:p>
          <a:p>
            <a:pPr marL="0" indent="0">
              <a:buNone/>
            </a:pPr>
            <a:endParaRPr lang="en-US" sz="1000" dirty="0"/>
          </a:p>
          <a:p>
            <a:pPr lvl="1"/>
            <a:r>
              <a:rPr lang="en-US" dirty="0"/>
              <a:t>is otherwise sufficient for rating purposes</a:t>
            </a:r>
          </a:p>
          <a:p>
            <a:pPr lvl="1"/>
            <a:r>
              <a:rPr lang="en-US" dirty="0"/>
              <a:t>includes clinical manifestations and substantiation of diagnosis by findings of diagnostic techniques generally accepted by medical authorities</a:t>
            </a:r>
          </a:p>
        </p:txBody>
      </p:sp>
      <p:sp>
        <p:nvSpPr>
          <p:cNvPr id="4" name="Slide Number Placeholder 3">
            <a:extLst>
              <a:ext uri="{FF2B5EF4-FFF2-40B4-BE49-F238E27FC236}">
                <a16:creationId xmlns:a16="http://schemas.microsoft.com/office/drawing/2014/main" id="{AAEFE9FB-1C64-4243-AF41-CD00231192EC}"/>
              </a:ext>
            </a:extLst>
          </p:cNvPr>
          <p:cNvSpPr>
            <a:spLocks noGrp="1"/>
          </p:cNvSpPr>
          <p:nvPr>
            <p:ph type="sldNum" sz="quarter" idx="12"/>
          </p:nvPr>
        </p:nvSpPr>
        <p:spPr/>
        <p:txBody>
          <a:bodyPr/>
          <a:lstStyle/>
          <a:p>
            <a:fld id="{60B18D57-13A5-4968-950D-8FEF41FA4399}" type="slidenum">
              <a:rPr lang="en-US" smtClean="0"/>
              <a:t>14</a:t>
            </a:fld>
            <a:endParaRPr lang="en-US"/>
          </a:p>
        </p:txBody>
      </p:sp>
      <p:sp>
        <p:nvSpPr>
          <p:cNvPr id="5" name="Title 4">
            <a:extLst>
              <a:ext uri="{FF2B5EF4-FFF2-40B4-BE49-F238E27FC236}">
                <a16:creationId xmlns:a16="http://schemas.microsoft.com/office/drawing/2014/main" id="{1AAED6DC-4664-49A6-A644-039D8BED29AA}"/>
              </a:ext>
            </a:extLst>
          </p:cNvPr>
          <p:cNvSpPr>
            <a:spLocks noGrp="1"/>
          </p:cNvSpPr>
          <p:nvPr>
            <p:ph type="title"/>
          </p:nvPr>
        </p:nvSpPr>
        <p:spPr/>
        <p:txBody>
          <a:bodyPr/>
          <a:lstStyle/>
          <a:p>
            <a:r>
              <a:rPr lang="en-US" dirty="0"/>
              <a:t>Loss of DBQs: Nexus Statement</a:t>
            </a:r>
          </a:p>
        </p:txBody>
      </p:sp>
    </p:spTree>
    <p:extLst>
      <p:ext uri="{BB962C8B-B14F-4D97-AF65-F5344CB8AC3E}">
        <p14:creationId xmlns:p14="http://schemas.microsoft.com/office/powerpoint/2010/main" val="4065537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27EFCE-59C8-46BE-93DC-A0D311AE8063}"/>
              </a:ext>
            </a:extLst>
          </p:cNvPr>
          <p:cNvSpPr>
            <a:spLocks noGrp="1"/>
          </p:cNvSpPr>
          <p:nvPr>
            <p:ph sz="half" idx="1"/>
          </p:nvPr>
        </p:nvSpPr>
        <p:spPr>
          <a:xfrm>
            <a:off x="286872" y="1299411"/>
            <a:ext cx="11516108" cy="4966919"/>
          </a:xfrm>
        </p:spPr>
        <p:txBody>
          <a:bodyPr/>
          <a:lstStyle/>
          <a:p>
            <a:pPr marL="0" indent="0">
              <a:buNone/>
            </a:pPr>
            <a:r>
              <a:rPr lang="en-US" b="1" dirty="0"/>
              <a:t>How to draft a Nexus</a:t>
            </a:r>
          </a:p>
          <a:p>
            <a:pPr marL="0" indent="0">
              <a:buNone/>
            </a:pPr>
            <a:endParaRPr lang="en-US" sz="1050" dirty="0"/>
          </a:p>
          <a:p>
            <a:r>
              <a:rPr lang="en-US" dirty="0"/>
              <a:t>“</a:t>
            </a:r>
            <a:r>
              <a:rPr lang="en-US" b="1" dirty="0"/>
              <a:t>At least as likely as not</a:t>
            </a:r>
            <a:r>
              <a:rPr lang="en-US" dirty="0"/>
              <a:t>” is used as the minimum threshold for medical nexus statements</a:t>
            </a:r>
          </a:p>
          <a:p>
            <a:pPr marL="0" indent="0">
              <a:buNone/>
            </a:pPr>
            <a:endParaRPr lang="en-US" sz="1050" dirty="0"/>
          </a:p>
          <a:p>
            <a:r>
              <a:rPr lang="en-US" dirty="0"/>
              <a:t>“</a:t>
            </a:r>
            <a:r>
              <a:rPr lang="en-US" b="1" dirty="0"/>
              <a:t>more likely than not</a:t>
            </a:r>
            <a:r>
              <a:rPr lang="en-US" dirty="0"/>
              <a:t>” is a more definitive statement that supports how a medical professional feels when there is more than a 50% chance that the disability is related to the veteran’s active duty military service</a:t>
            </a:r>
          </a:p>
          <a:p>
            <a:endParaRPr lang="en-US" sz="1050" dirty="0"/>
          </a:p>
          <a:p>
            <a:pPr marL="0" indent="0">
              <a:buNone/>
            </a:pPr>
            <a:r>
              <a:rPr lang="en-US" b="1" dirty="0"/>
              <a:t>Discussion</a:t>
            </a:r>
            <a:r>
              <a:rPr lang="en-US" dirty="0"/>
              <a:t>: What happens if a nexus is not competent?</a:t>
            </a:r>
          </a:p>
        </p:txBody>
      </p:sp>
      <p:sp>
        <p:nvSpPr>
          <p:cNvPr id="4" name="Slide Number Placeholder 3">
            <a:extLst>
              <a:ext uri="{FF2B5EF4-FFF2-40B4-BE49-F238E27FC236}">
                <a16:creationId xmlns:a16="http://schemas.microsoft.com/office/drawing/2014/main" id="{EB27F3A1-F016-4F15-9377-43AB47952D99}"/>
              </a:ext>
            </a:extLst>
          </p:cNvPr>
          <p:cNvSpPr>
            <a:spLocks noGrp="1"/>
          </p:cNvSpPr>
          <p:nvPr>
            <p:ph type="sldNum" sz="quarter" idx="12"/>
          </p:nvPr>
        </p:nvSpPr>
        <p:spPr/>
        <p:txBody>
          <a:bodyPr/>
          <a:lstStyle/>
          <a:p>
            <a:fld id="{60B18D57-13A5-4968-950D-8FEF41FA4399}" type="slidenum">
              <a:rPr lang="en-US" smtClean="0"/>
              <a:t>15</a:t>
            </a:fld>
            <a:endParaRPr lang="en-US"/>
          </a:p>
        </p:txBody>
      </p:sp>
      <p:sp>
        <p:nvSpPr>
          <p:cNvPr id="5" name="Title 4">
            <a:extLst>
              <a:ext uri="{FF2B5EF4-FFF2-40B4-BE49-F238E27FC236}">
                <a16:creationId xmlns:a16="http://schemas.microsoft.com/office/drawing/2014/main" id="{8DBD6CAF-36F7-4FFE-9620-806304791C6C}"/>
              </a:ext>
            </a:extLst>
          </p:cNvPr>
          <p:cNvSpPr>
            <a:spLocks noGrp="1"/>
          </p:cNvSpPr>
          <p:nvPr>
            <p:ph type="title"/>
          </p:nvPr>
        </p:nvSpPr>
        <p:spPr/>
        <p:txBody>
          <a:bodyPr/>
          <a:lstStyle/>
          <a:p>
            <a:r>
              <a:rPr lang="en-US" dirty="0"/>
              <a:t>Loss of DBQs: Nexus Statement</a:t>
            </a:r>
          </a:p>
        </p:txBody>
      </p:sp>
    </p:spTree>
    <p:extLst>
      <p:ext uri="{BB962C8B-B14F-4D97-AF65-F5344CB8AC3E}">
        <p14:creationId xmlns:p14="http://schemas.microsoft.com/office/powerpoint/2010/main" val="10520554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48AEE1-0E9A-4704-BB64-CF32E5FE6DDA}"/>
              </a:ext>
            </a:extLst>
          </p:cNvPr>
          <p:cNvSpPr>
            <a:spLocks noGrp="1"/>
          </p:cNvSpPr>
          <p:nvPr>
            <p:ph sz="half" idx="1"/>
          </p:nvPr>
        </p:nvSpPr>
        <p:spPr>
          <a:xfrm>
            <a:off x="372979" y="1458073"/>
            <a:ext cx="11478126" cy="4808257"/>
          </a:xfrm>
        </p:spPr>
        <p:txBody>
          <a:bodyPr/>
          <a:lstStyle/>
          <a:p>
            <a:pPr marL="0" indent="0">
              <a:buNone/>
            </a:pPr>
            <a:r>
              <a:rPr lang="en-US" dirty="0"/>
              <a:t>“I am Dr. Jones and I have examined the veteran John Smith for his disability. It’s my opinion that the current disability that John Smith is suffering from is probably caused by injuries or activities that occurred during active military service.”</a:t>
            </a:r>
          </a:p>
          <a:p>
            <a:pPr marL="0" indent="0">
              <a:buNone/>
            </a:pPr>
            <a:endParaRPr lang="en-US" dirty="0"/>
          </a:p>
          <a:p>
            <a:pPr marL="0" indent="0">
              <a:buNone/>
            </a:pPr>
            <a:r>
              <a:rPr lang="en-US" b="1" dirty="0"/>
              <a:t>Question: </a:t>
            </a:r>
            <a:r>
              <a:rPr lang="en-US" dirty="0"/>
              <a:t>Is this statement adequate? </a:t>
            </a:r>
            <a:endParaRPr lang="en-US" dirty="0" smtClean="0"/>
          </a:p>
          <a:p>
            <a:pPr marL="0" indent="0">
              <a:buNone/>
            </a:pPr>
            <a:endParaRPr lang="en-US" dirty="0"/>
          </a:p>
          <a:p>
            <a:pPr marL="0" indent="0">
              <a:buNone/>
            </a:pPr>
            <a:r>
              <a:rPr lang="en-US" b="1" dirty="0"/>
              <a:t>Discussion</a:t>
            </a:r>
            <a:r>
              <a:rPr lang="en-US" dirty="0"/>
              <a:t>: What do you think about this statement? </a:t>
            </a:r>
          </a:p>
          <a:p>
            <a:pPr marL="514350" indent="-514350">
              <a:buFont typeface="+mj-lt"/>
              <a:buAutoNum type="arabicPeriod"/>
            </a:pPr>
            <a:endParaRPr lang="en-US" sz="2400" dirty="0"/>
          </a:p>
        </p:txBody>
      </p:sp>
      <p:sp>
        <p:nvSpPr>
          <p:cNvPr id="4" name="Slide Number Placeholder 3">
            <a:extLst>
              <a:ext uri="{FF2B5EF4-FFF2-40B4-BE49-F238E27FC236}">
                <a16:creationId xmlns:a16="http://schemas.microsoft.com/office/drawing/2014/main" id="{A37E63B1-F1BD-4266-821E-89DC9DA319F2}"/>
              </a:ext>
            </a:extLst>
          </p:cNvPr>
          <p:cNvSpPr>
            <a:spLocks noGrp="1"/>
          </p:cNvSpPr>
          <p:nvPr>
            <p:ph type="sldNum" sz="quarter" idx="12"/>
          </p:nvPr>
        </p:nvSpPr>
        <p:spPr/>
        <p:txBody>
          <a:bodyPr/>
          <a:lstStyle/>
          <a:p>
            <a:fld id="{60B18D57-13A5-4968-950D-8FEF41FA4399}" type="slidenum">
              <a:rPr lang="en-US" smtClean="0"/>
              <a:t>16</a:t>
            </a:fld>
            <a:endParaRPr lang="en-US"/>
          </a:p>
        </p:txBody>
      </p:sp>
      <p:sp>
        <p:nvSpPr>
          <p:cNvPr id="5" name="Title 4">
            <a:extLst>
              <a:ext uri="{FF2B5EF4-FFF2-40B4-BE49-F238E27FC236}">
                <a16:creationId xmlns:a16="http://schemas.microsoft.com/office/drawing/2014/main" id="{CE3DB380-CD76-4889-8C0F-9CFF5392D6BB}"/>
              </a:ext>
            </a:extLst>
          </p:cNvPr>
          <p:cNvSpPr>
            <a:spLocks noGrp="1"/>
          </p:cNvSpPr>
          <p:nvPr>
            <p:ph type="title"/>
          </p:nvPr>
        </p:nvSpPr>
        <p:spPr/>
        <p:txBody>
          <a:bodyPr/>
          <a:lstStyle/>
          <a:p>
            <a:r>
              <a:rPr lang="en-US" dirty="0"/>
              <a:t>Loss of DBQs: Example 1</a:t>
            </a:r>
          </a:p>
        </p:txBody>
      </p:sp>
    </p:spTree>
    <p:extLst>
      <p:ext uri="{BB962C8B-B14F-4D97-AF65-F5344CB8AC3E}">
        <p14:creationId xmlns:p14="http://schemas.microsoft.com/office/powerpoint/2010/main" val="6929868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02BCB9-80F5-49A9-8E8D-7C68D51B7DB5}"/>
              </a:ext>
            </a:extLst>
          </p:cNvPr>
          <p:cNvSpPr>
            <a:spLocks noGrp="1"/>
          </p:cNvSpPr>
          <p:nvPr>
            <p:ph sz="half" idx="1"/>
          </p:nvPr>
        </p:nvSpPr>
        <p:spPr>
          <a:xfrm>
            <a:off x="286872" y="1323704"/>
            <a:ext cx="11552202" cy="5155475"/>
          </a:xfrm>
        </p:spPr>
        <p:txBody>
          <a:bodyPr/>
          <a:lstStyle/>
          <a:p>
            <a:pPr marL="0" indent="0">
              <a:buNone/>
            </a:pPr>
            <a:r>
              <a:rPr lang="en-US" sz="2800" dirty="0"/>
              <a:t>“I am Dr. Smith and I have examined the veteran John Rambo for his diagnosed Insomnia. It is my professional medical opinion that the current disability that Mr. Rambo is suffering from is at least as likely as not either incurred by or aggravated by injuries or activities that occurred during active service in Vietnam.”  </a:t>
            </a:r>
          </a:p>
          <a:p>
            <a:pPr marL="0" indent="0">
              <a:buNone/>
            </a:pPr>
            <a:r>
              <a:rPr lang="en-US" sz="2800" dirty="0"/>
              <a:t>“After a review of his military occupational specialty (MOS) and extensive conversations with Mr. Rambo, it is clear to determine that his daily duties while deployed resulted in a lack of sleep and disruption of sleep patterns, which resulted in his diagnosed insomnia”</a:t>
            </a:r>
          </a:p>
          <a:p>
            <a:pPr marL="0" indent="0">
              <a:buNone/>
            </a:pPr>
            <a:endParaRPr lang="en-US" sz="2800" dirty="0"/>
          </a:p>
          <a:p>
            <a:pPr marL="0" indent="0">
              <a:buNone/>
            </a:pPr>
            <a:r>
              <a:rPr lang="en-US" sz="2800" b="1" dirty="0"/>
              <a:t>Discussion</a:t>
            </a:r>
            <a:r>
              <a:rPr lang="en-US" sz="2800" dirty="0"/>
              <a:t>: What do you think about this statement? </a:t>
            </a:r>
            <a:endParaRPr lang="en-US" sz="2800"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25339633-D4D8-4EEF-B5CC-BE04A9C430AA}"/>
              </a:ext>
            </a:extLst>
          </p:cNvPr>
          <p:cNvSpPr>
            <a:spLocks noGrp="1"/>
          </p:cNvSpPr>
          <p:nvPr>
            <p:ph type="sldNum" sz="quarter" idx="12"/>
          </p:nvPr>
        </p:nvSpPr>
        <p:spPr/>
        <p:txBody>
          <a:bodyPr/>
          <a:lstStyle/>
          <a:p>
            <a:fld id="{60B18D57-13A5-4968-950D-8FEF41FA4399}" type="slidenum">
              <a:rPr lang="en-US" smtClean="0"/>
              <a:t>17</a:t>
            </a:fld>
            <a:endParaRPr lang="en-US"/>
          </a:p>
        </p:txBody>
      </p:sp>
      <p:sp>
        <p:nvSpPr>
          <p:cNvPr id="5" name="Title 4">
            <a:extLst>
              <a:ext uri="{FF2B5EF4-FFF2-40B4-BE49-F238E27FC236}">
                <a16:creationId xmlns:a16="http://schemas.microsoft.com/office/drawing/2014/main" id="{177EFC49-7FB9-42E4-A66E-AA85ECDE3219}"/>
              </a:ext>
            </a:extLst>
          </p:cNvPr>
          <p:cNvSpPr>
            <a:spLocks noGrp="1"/>
          </p:cNvSpPr>
          <p:nvPr>
            <p:ph type="title"/>
          </p:nvPr>
        </p:nvSpPr>
        <p:spPr/>
        <p:txBody>
          <a:bodyPr/>
          <a:lstStyle/>
          <a:p>
            <a:r>
              <a:rPr lang="en-US" dirty="0"/>
              <a:t>Loss of DBQs: Example 2</a:t>
            </a:r>
          </a:p>
        </p:txBody>
      </p:sp>
    </p:spTree>
    <p:extLst>
      <p:ext uri="{BB962C8B-B14F-4D97-AF65-F5344CB8AC3E}">
        <p14:creationId xmlns:p14="http://schemas.microsoft.com/office/powerpoint/2010/main" val="25252653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79DCAB-950F-48E7-89C0-E50FF58F66B8}"/>
              </a:ext>
            </a:extLst>
          </p:cNvPr>
          <p:cNvSpPr>
            <a:spLocks noGrp="1"/>
          </p:cNvSpPr>
          <p:nvPr>
            <p:ph sz="half" idx="1"/>
          </p:nvPr>
        </p:nvSpPr>
        <p:spPr>
          <a:xfrm>
            <a:off x="180474" y="1275347"/>
            <a:ext cx="11658600" cy="5446129"/>
          </a:xfrm>
        </p:spPr>
        <p:txBody>
          <a:bodyPr/>
          <a:lstStyle/>
          <a:p>
            <a:endParaRPr lang="en-US" sz="1050" dirty="0"/>
          </a:p>
          <a:p>
            <a:r>
              <a:rPr lang="en-US" sz="3600" dirty="0"/>
              <a:t>Claimed issues vs. rated issues </a:t>
            </a:r>
          </a:p>
          <a:p>
            <a:endParaRPr lang="en-US" sz="1050" dirty="0"/>
          </a:p>
          <a:p>
            <a:r>
              <a:rPr lang="en-US" sz="3600" dirty="0"/>
              <a:t>Were all the issues claimed on the VA form 526ez listed in the narrative? </a:t>
            </a:r>
          </a:p>
          <a:p>
            <a:endParaRPr lang="en-US" sz="1050" dirty="0"/>
          </a:p>
          <a:p>
            <a:r>
              <a:rPr lang="en-US" sz="3600" dirty="0"/>
              <a:t>Ensure that exams conducted match the issues claimed, and all issues are addressed properly on narrative</a:t>
            </a:r>
          </a:p>
          <a:p>
            <a:endParaRPr lang="en-US" dirty="0"/>
          </a:p>
          <a:p>
            <a:pPr marL="457200" lvl="1" indent="0">
              <a:buNone/>
            </a:pPr>
            <a:endParaRPr lang="en-US" sz="3200" dirty="0"/>
          </a:p>
        </p:txBody>
      </p:sp>
      <p:sp>
        <p:nvSpPr>
          <p:cNvPr id="4" name="Slide Number Placeholder 3">
            <a:extLst>
              <a:ext uri="{FF2B5EF4-FFF2-40B4-BE49-F238E27FC236}">
                <a16:creationId xmlns:a16="http://schemas.microsoft.com/office/drawing/2014/main" id="{937622E2-1CD0-45C8-AB82-4EF4960C6B4D}"/>
              </a:ext>
            </a:extLst>
          </p:cNvPr>
          <p:cNvSpPr>
            <a:spLocks noGrp="1"/>
          </p:cNvSpPr>
          <p:nvPr>
            <p:ph type="sldNum" sz="quarter" idx="12"/>
          </p:nvPr>
        </p:nvSpPr>
        <p:spPr/>
        <p:txBody>
          <a:bodyPr/>
          <a:lstStyle/>
          <a:p>
            <a:fld id="{60B18D57-13A5-4968-950D-8FEF41FA4399}" type="slidenum">
              <a:rPr lang="en-US" smtClean="0"/>
              <a:t>18</a:t>
            </a:fld>
            <a:endParaRPr lang="en-US"/>
          </a:p>
        </p:txBody>
      </p:sp>
      <p:sp>
        <p:nvSpPr>
          <p:cNvPr id="5" name="Title 4">
            <a:extLst>
              <a:ext uri="{FF2B5EF4-FFF2-40B4-BE49-F238E27FC236}">
                <a16:creationId xmlns:a16="http://schemas.microsoft.com/office/drawing/2014/main" id="{676C6631-0C4E-4716-9B5D-20B92D98A09A}"/>
              </a:ext>
            </a:extLst>
          </p:cNvPr>
          <p:cNvSpPr>
            <a:spLocks noGrp="1"/>
          </p:cNvSpPr>
          <p:nvPr>
            <p:ph type="title"/>
          </p:nvPr>
        </p:nvSpPr>
        <p:spPr>
          <a:xfrm>
            <a:off x="180475" y="134472"/>
            <a:ext cx="8557128" cy="981732"/>
          </a:xfrm>
        </p:spPr>
        <p:txBody>
          <a:bodyPr/>
          <a:lstStyle/>
          <a:p>
            <a:r>
              <a:rPr lang="en-US" dirty="0"/>
              <a:t>How to determine if an exam is adequate: Things to look for</a:t>
            </a:r>
          </a:p>
        </p:txBody>
      </p:sp>
    </p:spTree>
    <p:extLst>
      <p:ext uri="{BB962C8B-B14F-4D97-AF65-F5344CB8AC3E}">
        <p14:creationId xmlns:p14="http://schemas.microsoft.com/office/powerpoint/2010/main" val="1538984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79DCAB-950F-48E7-89C0-E50FF58F66B8}"/>
              </a:ext>
            </a:extLst>
          </p:cNvPr>
          <p:cNvSpPr>
            <a:spLocks noGrp="1"/>
          </p:cNvSpPr>
          <p:nvPr>
            <p:ph sz="half" idx="1"/>
          </p:nvPr>
        </p:nvSpPr>
        <p:spPr>
          <a:xfrm>
            <a:off x="180474" y="1275347"/>
            <a:ext cx="11658600" cy="5446129"/>
          </a:xfrm>
        </p:spPr>
        <p:txBody>
          <a:bodyPr/>
          <a:lstStyle/>
          <a:p>
            <a:r>
              <a:rPr lang="en-US" sz="4000" dirty="0"/>
              <a:t>Ensure that DBQ’s have all the proper boxes checked as well as that they are filled out completely </a:t>
            </a:r>
          </a:p>
          <a:p>
            <a:r>
              <a:rPr lang="en-US" sz="4000" dirty="0"/>
              <a:t>Some sections of DBQ may be skipped based on the disability but ensure that all required sections are completed by the examiner </a:t>
            </a:r>
          </a:p>
          <a:p>
            <a:r>
              <a:rPr lang="en-US" sz="4000" dirty="0"/>
              <a:t>Sometimes, examiners skip boxes which may cause the issue to be denied </a:t>
            </a:r>
          </a:p>
          <a:p>
            <a:endParaRPr lang="en-US" dirty="0"/>
          </a:p>
          <a:p>
            <a:pPr marL="457200" lvl="1" indent="0">
              <a:buNone/>
            </a:pPr>
            <a:endParaRPr lang="en-US" sz="3200" dirty="0"/>
          </a:p>
        </p:txBody>
      </p:sp>
      <p:sp>
        <p:nvSpPr>
          <p:cNvPr id="4" name="Slide Number Placeholder 3">
            <a:extLst>
              <a:ext uri="{FF2B5EF4-FFF2-40B4-BE49-F238E27FC236}">
                <a16:creationId xmlns:a16="http://schemas.microsoft.com/office/drawing/2014/main" id="{937622E2-1CD0-45C8-AB82-4EF4960C6B4D}"/>
              </a:ext>
            </a:extLst>
          </p:cNvPr>
          <p:cNvSpPr>
            <a:spLocks noGrp="1"/>
          </p:cNvSpPr>
          <p:nvPr>
            <p:ph type="sldNum" sz="quarter" idx="12"/>
          </p:nvPr>
        </p:nvSpPr>
        <p:spPr/>
        <p:txBody>
          <a:bodyPr/>
          <a:lstStyle/>
          <a:p>
            <a:fld id="{60B18D57-13A5-4968-950D-8FEF41FA4399}" type="slidenum">
              <a:rPr lang="en-US" smtClean="0"/>
              <a:t>19</a:t>
            </a:fld>
            <a:endParaRPr lang="en-US"/>
          </a:p>
        </p:txBody>
      </p:sp>
      <p:sp>
        <p:nvSpPr>
          <p:cNvPr id="5" name="Title 4">
            <a:extLst>
              <a:ext uri="{FF2B5EF4-FFF2-40B4-BE49-F238E27FC236}">
                <a16:creationId xmlns:a16="http://schemas.microsoft.com/office/drawing/2014/main" id="{676C6631-0C4E-4716-9B5D-20B92D98A09A}"/>
              </a:ext>
            </a:extLst>
          </p:cNvPr>
          <p:cNvSpPr>
            <a:spLocks noGrp="1"/>
          </p:cNvSpPr>
          <p:nvPr>
            <p:ph type="title"/>
          </p:nvPr>
        </p:nvSpPr>
        <p:spPr/>
        <p:txBody>
          <a:bodyPr/>
          <a:lstStyle/>
          <a:p>
            <a:r>
              <a:rPr lang="en-US" dirty="0"/>
              <a:t>How to determine if an exam is adequate: Things to look for</a:t>
            </a:r>
          </a:p>
        </p:txBody>
      </p:sp>
    </p:spTree>
    <p:extLst>
      <p:ext uri="{BB962C8B-B14F-4D97-AF65-F5344CB8AC3E}">
        <p14:creationId xmlns:p14="http://schemas.microsoft.com/office/powerpoint/2010/main" val="3377057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072" y="2517827"/>
            <a:ext cx="5150561" cy="2308324"/>
          </a:xfrm>
          <a:prstGeom prst="rect">
            <a:avLst/>
          </a:prstGeom>
          <a:noFill/>
        </p:spPr>
        <p:txBody>
          <a:bodyPr wrap="square" rtlCol="0">
            <a:spAutoFit/>
          </a:bodyPr>
          <a:lstStyle/>
          <a:p>
            <a:pPr algn="r"/>
            <a:r>
              <a:rPr lang="en-US" sz="4800" b="1" dirty="0">
                <a:latin typeface="Times New Roman" panose="02020603050405020304" pitchFamily="18" charset="0"/>
                <a:cs typeface="Times New Roman" panose="02020603050405020304" pitchFamily="18" charset="0"/>
              </a:rPr>
              <a:t>Medical Opinions &amp; Adequacy of Examinations</a:t>
            </a:r>
          </a:p>
        </p:txBody>
      </p:sp>
      <p:sp>
        <p:nvSpPr>
          <p:cNvPr id="5" name="TextBox 4"/>
          <p:cNvSpPr txBox="1"/>
          <p:nvPr/>
        </p:nvSpPr>
        <p:spPr>
          <a:xfrm>
            <a:off x="5479567" y="5042118"/>
            <a:ext cx="6082781" cy="1815882"/>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Gerardo Vargas </a:t>
            </a:r>
          </a:p>
          <a:p>
            <a:pPr algn="r"/>
            <a:r>
              <a:rPr lang="en-US" sz="2800" dirty="0">
                <a:latin typeface="Times New Roman" panose="02020603050405020304" pitchFamily="18" charset="0"/>
                <a:cs typeface="Times New Roman" panose="02020603050405020304" pitchFamily="18" charset="0"/>
              </a:rPr>
              <a:t> Special Assistant for QA</a:t>
            </a:r>
          </a:p>
          <a:p>
            <a:pPr algn="r"/>
            <a:r>
              <a:rPr lang="en-US" sz="2800" dirty="0">
                <a:latin typeface="Times New Roman" panose="02020603050405020304" pitchFamily="18" charset="0"/>
                <a:cs typeface="Times New Roman" panose="02020603050405020304" pitchFamily="18" charset="0"/>
                <a:hlinkClick r:id="rId3"/>
              </a:rPr>
              <a:t>gvargas@vfw.org</a:t>
            </a:r>
            <a:r>
              <a:rPr lang="en-US" sz="2800" dirty="0">
                <a:latin typeface="Times New Roman" panose="02020603050405020304" pitchFamily="18" charset="0"/>
                <a:cs typeface="Times New Roman" panose="02020603050405020304" pitchFamily="18" charset="0"/>
              </a:rPr>
              <a:t> </a:t>
            </a:r>
          </a:p>
          <a:p>
            <a:pPr algn="r"/>
            <a:r>
              <a:rPr lang="en-US" sz="2800" dirty="0">
                <a:latin typeface="Times New Roman" panose="02020603050405020304" pitchFamily="18" charset="0"/>
                <a:cs typeface="Times New Roman" panose="02020603050405020304" pitchFamily="18" charset="0"/>
              </a:rPr>
              <a:t>September 17, 2020</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79DCAB-950F-48E7-89C0-E50FF58F66B8}"/>
              </a:ext>
            </a:extLst>
          </p:cNvPr>
          <p:cNvSpPr>
            <a:spLocks noGrp="1"/>
          </p:cNvSpPr>
          <p:nvPr>
            <p:ph sz="half" idx="1"/>
          </p:nvPr>
        </p:nvSpPr>
        <p:spPr>
          <a:xfrm>
            <a:off x="180474" y="1275347"/>
            <a:ext cx="11658600" cy="5446129"/>
          </a:xfrm>
        </p:spPr>
        <p:txBody>
          <a:bodyPr/>
          <a:lstStyle/>
          <a:p>
            <a:endParaRPr lang="en-US" sz="100" dirty="0"/>
          </a:p>
          <a:p>
            <a:pPr>
              <a:lnSpc>
                <a:spcPct val="100000"/>
              </a:lnSpc>
              <a:spcBef>
                <a:spcPts val="0"/>
              </a:spcBef>
              <a:defRPr/>
            </a:pPr>
            <a:r>
              <a:rPr lang="en-US" sz="2800" dirty="0"/>
              <a:t>Who performed exam? Was the examiner properly licensed to conduct exams? (specialty exams)</a:t>
            </a:r>
          </a:p>
          <a:p>
            <a:pPr>
              <a:lnSpc>
                <a:spcPct val="100000"/>
              </a:lnSpc>
              <a:spcBef>
                <a:spcPts val="0"/>
              </a:spcBef>
              <a:defRPr/>
            </a:pPr>
            <a:endParaRPr lang="en-US" sz="1000" dirty="0"/>
          </a:p>
          <a:p>
            <a:pPr>
              <a:lnSpc>
                <a:spcPct val="100000"/>
              </a:lnSpc>
              <a:spcBef>
                <a:spcPts val="0"/>
              </a:spcBef>
              <a:defRPr/>
            </a:pPr>
            <a:r>
              <a:rPr lang="en-US" sz="2800" dirty="0"/>
              <a:t>Very common to have VA use non specialty doctors or Nurse Practitioners for exams which require specialty exams</a:t>
            </a:r>
          </a:p>
          <a:p>
            <a:pPr marL="0" indent="0">
              <a:lnSpc>
                <a:spcPct val="100000"/>
              </a:lnSpc>
              <a:spcBef>
                <a:spcPts val="0"/>
              </a:spcBef>
              <a:buNone/>
              <a:defRPr/>
            </a:pPr>
            <a:endParaRPr lang="en-US" sz="1000" dirty="0"/>
          </a:p>
          <a:p>
            <a:pPr>
              <a:lnSpc>
                <a:spcPct val="100000"/>
              </a:lnSpc>
              <a:spcBef>
                <a:spcPts val="0"/>
              </a:spcBef>
              <a:defRPr/>
            </a:pPr>
            <a:r>
              <a:rPr lang="en-US" sz="2800" dirty="0"/>
              <a:t>If an issue is denied, this can be used to have new exams ordered</a:t>
            </a:r>
          </a:p>
          <a:p>
            <a:pPr>
              <a:lnSpc>
                <a:spcPct val="100000"/>
              </a:lnSpc>
              <a:spcBef>
                <a:spcPts val="0"/>
              </a:spcBef>
              <a:defRPr/>
            </a:pPr>
            <a:endParaRPr lang="en-US" sz="1000" dirty="0"/>
          </a:p>
          <a:p>
            <a:pPr>
              <a:lnSpc>
                <a:spcPct val="100000"/>
              </a:lnSpc>
              <a:spcBef>
                <a:spcPts val="0"/>
              </a:spcBef>
              <a:defRPr/>
            </a:pPr>
            <a:r>
              <a:rPr lang="en-US" sz="2800" dirty="0"/>
              <a:t>VA can refer to their own manual which requires specialty examiners for certain issues</a:t>
            </a:r>
          </a:p>
          <a:p>
            <a:pPr marL="0" indent="0">
              <a:lnSpc>
                <a:spcPct val="100000"/>
              </a:lnSpc>
              <a:spcBef>
                <a:spcPts val="0"/>
              </a:spcBef>
              <a:buNone/>
              <a:defRPr/>
            </a:pPr>
            <a:r>
              <a:rPr lang="en-US" sz="2800" dirty="0"/>
              <a:t> </a:t>
            </a:r>
          </a:p>
          <a:p>
            <a:pPr>
              <a:lnSpc>
                <a:spcPct val="100000"/>
              </a:lnSpc>
              <a:spcBef>
                <a:spcPts val="0"/>
              </a:spcBef>
              <a:defRPr/>
            </a:pPr>
            <a:r>
              <a:rPr lang="en-US" sz="2800" b="1" dirty="0"/>
              <a:t>Reference: M21-1. III.iv.3.D.2</a:t>
            </a:r>
          </a:p>
          <a:p>
            <a:endParaRPr lang="en-US" dirty="0"/>
          </a:p>
          <a:p>
            <a:pPr marL="457200" lvl="1" indent="0">
              <a:buNone/>
            </a:pPr>
            <a:endParaRPr lang="en-US" sz="3200" dirty="0"/>
          </a:p>
        </p:txBody>
      </p:sp>
      <p:sp>
        <p:nvSpPr>
          <p:cNvPr id="4" name="Slide Number Placeholder 3">
            <a:extLst>
              <a:ext uri="{FF2B5EF4-FFF2-40B4-BE49-F238E27FC236}">
                <a16:creationId xmlns:a16="http://schemas.microsoft.com/office/drawing/2014/main" id="{937622E2-1CD0-45C8-AB82-4EF4960C6B4D}"/>
              </a:ext>
            </a:extLst>
          </p:cNvPr>
          <p:cNvSpPr>
            <a:spLocks noGrp="1"/>
          </p:cNvSpPr>
          <p:nvPr>
            <p:ph type="sldNum" sz="quarter" idx="12"/>
          </p:nvPr>
        </p:nvSpPr>
        <p:spPr/>
        <p:txBody>
          <a:bodyPr/>
          <a:lstStyle/>
          <a:p>
            <a:fld id="{60B18D57-13A5-4968-950D-8FEF41FA4399}" type="slidenum">
              <a:rPr lang="en-US" smtClean="0"/>
              <a:t>20</a:t>
            </a:fld>
            <a:endParaRPr lang="en-US"/>
          </a:p>
        </p:txBody>
      </p:sp>
      <p:sp>
        <p:nvSpPr>
          <p:cNvPr id="5" name="Title 4">
            <a:extLst>
              <a:ext uri="{FF2B5EF4-FFF2-40B4-BE49-F238E27FC236}">
                <a16:creationId xmlns:a16="http://schemas.microsoft.com/office/drawing/2014/main" id="{676C6631-0C4E-4716-9B5D-20B92D98A09A}"/>
              </a:ext>
            </a:extLst>
          </p:cNvPr>
          <p:cNvSpPr>
            <a:spLocks noGrp="1"/>
          </p:cNvSpPr>
          <p:nvPr>
            <p:ph type="title"/>
          </p:nvPr>
        </p:nvSpPr>
        <p:spPr/>
        <p:txBody>
          <a:bodyPr/>
          <a:lstStyle/>
          <a:p>
            <a:r>
              <a:rPr lang="en-US" dirty="0"/>
              <a:t>How to determine if an exam is adequate: Things to look for</a:t>
            </a:r>
          </a:p>
        </p:txBody>
      </p:sp>
    </p:spTree>
    <p:extLst>
      <p:ext uri="{BB962C8B-B14F-4D97-AF65-F5344CB8AC3E}">
        <p14:creationId xmlns:p14="http://schemas.microsoft.com/office/powerpoint/2010/main" val="42559046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79DCAB-950F-48E7-89C0-E50FF58F66B8}"/>
              </a:ext>
            </a:extLst>
          </p:cNvPr>
          <p:cNvSpPr>
            <a:spLocks noGrp="1"/>
          </p:cNvSpPr>
          <p:nvPr>
            <p:ph sz="half" idx="1"/>
          </p:nvPr>
        </p:nvSpPr>
        <p:spPr>
          <a:xfrm>
            <a:off x="180474" y="1275347"/>
            <a:ext cx="11658600" cy="5446129"/>
          </a:xfrm>
        </p:spPr>
        <p:txBody>
          <a:bodyPr/>
          <a:lstStyle/>
          <a:p>
            <a:endParaRPr lang="en-US" sz="100" dirty="0"/>
          </a:p>
          <a:p>
            <a:r>
              <a:rPr lang="en-US" sz="4000" dirty="0"/>
              <a:t>Exam request notes vs. actual exam conducted</a:t>
            </a:r>
          </a:p>
          <a:p>
            <a:endParaRPr lang="en-US" sz="1000" dirty="0"/>
          </a:p>
          <a:p>
            <a:r>
              <a:rPr lang="en-US" sz="4000" dirty="0"/>
              <a:t>If an exam request document is generated by VA, it will list which issues need to be examined and what information VA needs to decide</a:t>
            </a:r>
          </a:p>
          <a:p>
            <a:endParaRPr lang="en-US" sz="1000" dirty="0"/>
          </a:p>
          <a:p>
            <a:r>
              <a:rPr lang="en-US" sz="4000" dirty="0"/>
              <a:t>When reviewing a possible inadequate exam, look for the exam request form and compare it to the examiner’s notes</a:t>
            </a:r>
          </a:p>
          <a:p>
            <a:endParaRPr lang="en-US" dirty="0"/>
          </a:p>
          <a:p>
            <a:pPr marL="457200" lvl="1" indent="0">
              <a:buNone/>
            </a:pPr>
            <a:endParaRPr lang="en-US" sz="3200" dirty="0"/>
          </a:p>
        </p:txBody>
      </p:sp>
      <p:sp>
        <p:nvSpPr>
          <p:cNvPr id="4" name="Slide Number Placeholder 3">
            <a:extLst>
              <a:ext uri="{FF2B5EF4-FFF2-40B4-BE49-F238E27FC236}">
                <a16:creationId xmlns:a16="http://schemas.microsoft.com/office/drawing/2014/main" id="{937622E2-1CD0-45C8-AB82-4EF4960C6B4D}"/>
              </a:ext>
            </a:extLst>
          </p:cNvPr>
          <p:cNvSpPr>
            <a:spLocks noGrp="1"/>
          </p:cNvSpPr>
          <p:nvPr>
            <p:ph type="sldNum" sz="quarter" idx="12"/>
          </p:nvPr>
        </p:nvSpPr>
        <p:spPr/>
        <p:txBody>
          <a:bodyPr/>
          <a:lstStyle/>
          <a:p>
            <a:fld id="{60B18D57-13A5-4968-950D-8FEF41FA4399}" type="slidenum">
              <a:rPr lang="en-US" smtClean="0"/>
              <a:t>21</a:t>
            </a:fld>
            <a:endParaRPr lang="en-US"/>
          </a:p>
        </p:txBody>
      </p:sp>
      <p:sp>
        <p:nvSpPr>
          <p:cNvPr id="5" name="Title 4">
            <a:extLst>
              <a:ext uri="{FF2B5EF4-FFF2-40B4-BE49-F238E27FC236}">
                <a16:creationId xmlns:a16="http://schemas.microsoft.com/office/drawing/2014/main" id="{676C6631-0C4E-4716-9B5D-20B92D98A09A}"/>
              </a:ext>
            </a:extLst>
          </p:cNvPr>
          <p:cNvSpPr>
            <a:spLocks noGrp="1"/>
          </p:cNvSpPr>
          <p:nvPr>
            <p:ph type="title"/>
          </p:nvPr>
        </p:nvSpPr>
        <p:spPr/>
        <p:txBody>
          <a:bodyPr/>
          <a:lstStyle/>
          <a:p>
            <a:r>
              <a:rPr lang="en-US" dirty="0"/>
              <a:t>How to determine if an exam is adequate: Things to look for</a:t>
            </a:r>
          </a:p>
        </p:txBody>
      </p:sp>
    </p:spTree>
    <p:extLst>
      <p:ext uri="{BB962C8B-B14F-4D97-AF65-F5344CB8AC3E}">
        <p14:creationId xmlns:p14="http://schemas.microsoft.com/office/powerpoint/2010/main" val="32259326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010772-7D2A-48EB-A222-2F0141BDD01E}"/>
              </a:ext>
            </a:extLst>
          </p:cNvPr>
          <p:cNvSpPr>
            <a:spLocks noGrp="1"/>
          </p:cNvSpPr>
          <p:nvPr>
            <p:ph sz="half" idx="1"/>
          </p:nvPr>
        </p:nvSpPr>
        <p:spPr>
          <a:xfrm>
            <a:off x="409433" y="1458073"/>
            <a:ext cx="11561988" cy="5108191"/>
          </a:xfrm>
        </p:spPr>
        <p:txBody>
          <a:bodyPr/>
          <a:lstStyle/>
          <a:p>
            <a:pPr marL="0" indent="0">
              <a:buNone/>
            </a:pPr>
            <a:r>
              <a:rPr lang="en-US" b="1" dirty="0"/>
              <a:t>In class exercise: </a:t>
            </a:r>
          </a:p>
          <a:p>
            <a:pPr marL="0" indent="0">
              <a:buNone/>
            </a:pPr>
            <a:r>
              <a:rPr lang="en-US" dirty="0"/>
              <a:t>Mr. Rambo is claiming </a:t>
            </a:r>
            <a:r>
              <a:rPr lang="en-US" b="1" dirty="0"/>
              <a:t>Tinnitus</a:t>
            </a:r>
            <a:r>
              <a:rPr lang="en-US" dirty="0"/>
              <a:t>. He comes into your office to discuss his recent C&amp;P exam. Review the provided C&amp;P exam and determine if the exam was adequate. (use DBQ 2)</a:t>
            </a:r>
          </a:p>
          <a:p>
            <a:pPr marL="0" indent="0">
              <a:buNone/>
            </a:pPr>
            <a:endParaRPr lang="en-US" dirty="0"/>
          </a:p>
          <a:p>
            <a:pPr marL="0" indent="0">
              <a:buNone/>
            </a:pPr>
            <a:r>
              <a:rPr lang="en-US" b="1" dirty="0"/>
              <a:t>Discussion:</a:t>
            </a:r>
          </a:p>
          <a:p>
            <a:pPr marL="0" indent="0">
              <a:buNone/>
            </a:pPr>
            <a:r>
              <a:rPr lang="en-US" dirty="0"/>
              <a:t>Is the exam adequate and why? </a:t>
            </a:r>
            <a:endParaRPr lang="en-US" dirty="0">
              <a:solidFill>
                <a:srgbClr val="FF0000"/>
              </a:solidFill>
            </a:endParaRPr>
          </a:p>
        </p:txBody>
      </p:sp>
      <p:sp>
        <p:nvSpPr>
          <p:cNvPr id="4" name="Slide Number Placeholder 3">
            <a:extLst>
              <a:ext uri="{FF2B5EF4-FFF2-40B4-BE49-F238E27FC236}">
                <a16:creationId xmlns:a16="http://schemas.microsoft.com/office/drawing/2014/main" id="{14EAA713-4672-45FA-BBE4-9A5AABB97230}"/>
              </a:ext>
            </a:extLst>
          </p:cNvPr>
          <p:cNvSpPr>
            <a:spLocks noGrp="1"/>
          </p:cNvSpPr>
          <p:nvPr>
            <p:ph type="sldNum" sz="quarter" idx="12"/>
          </p:nvPr>
        </p:nvSpPr>
        <p:spPr/>
        <p:txBody>
          <a:bodyPr/>
          <a:lstStyle/>
          <a:p>
            <a:fld id="{60B18D57-13A5-4968-950D-8FEF41FA4399}" type="slidenum">
              <a:rPr lang="en-US" smtClean="0"/>
              <a:t>22</a:t>
            </a:fld>
            <a:endParaRPr lang="en-US"/>
          </a:p>
        </p:txBody>
      </p:sp>
      <p:sp>
        <p:nvSpPr>
          <p:cNvPr id="5" name="Title 4">
            <a:extLst>
              <a:ext uri="{FF2B5EF4-FFF2-40B4-BE49-F238E27FC236}">
                <a16:creationId xmlns:a16="http://schemas.microsoft.com/office/drawing/2014/main" id="{82296490-0DF0-497C-B921-06B23FA00A5B}"/>
              </a:ext>
            </a:extLst>
          </p:cNvPr>
          <p:cNvSpPr>
            <a:spLocks noGrp="1"/>
          </p:cNvSpPr>
          <p:nvPr>
            <p:ph type="title"/>
          </p:nvPr>
        </p:nvSpPr>
        <p:spPr/>
        <p:txBody>
          <a:bodyPr/>
          <a:lstStyle/>
          <a:p>
            <a:r>
              <a:rPr lang="en-US" dirty="0"/>
              <a:t>How to determine if an exam is adequate: Example 1</a:t>
            </a:r>
          </a:p>
        </p:txBody>
      </p:sp>
    </p:spTree>
    <p:extLst>
      <p:ext uri="{BB962C8B-B14F-4D97-AF65-F5344CB8AC3E}">
        <p14:creationId xmlns:p14="http://schemas.microsoft.com/office/powerpoint/2010/main" val="2685409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94E4A8-7AE7-4EBC-A167-45FBEA7F2999}"/>
              </a:ext>
            </a:extLst>
          </p:cNvPr>
          <p:cNvSpPr>
            <a:spLocks noGrp="1"/>
          </p:cNvSpPr>
          <p:nvPr>
            <p:ph sz="half" idx="1"/>
          </p:nvPr>
        </p:nvSpPr>
        <p:spPr>
          <a:xfrm>
            <a:off x="286871" y="1402081"/>
            <a:ext cx="11492045" cy="4979489"/>
          </a:xfrm>
        </p:spPr>
        <p:txBody>
          <a:bodyPr/>
          <a:lstStyle/>
          <a:p>
            <a:pPr marL="0" indent="0">
              <a:buNone/>
            </a:pPr>
            <a:r>
              <a:rPr lang="en-US" b="1" dirty="0"/>
              <a:t>In class exercise: </a:t>
            </a:r>
          </a:p>
          <a:p>
            <a:pPr marL="0" indent="0">
              <a:buNone/>
            </a:pPr>
            <a:r>
              <a:rPr lang="en-US" dirty="0"/>
              <a:t>Mr. Rambo received a recent rating decision. He comes into your office to discuss his recent denied claim for </a:t>
            </a:r>
            <a:r>
              <a:rPr lang="en-US" b="1" dirty="0"/>
              <a:t>right shoulder</a:t>
            </a:r>
            <a:r>
              <a:rPr lang="en-US" dirty="0"/>
              <a:t>. He tells you that his shoulder still hurts. He is unsure why VA denied his shoulder. Review the C&amp;P exam provided. Can you determine if the exam was adequate? (see DBQ 3)</a:t>
            </a:r>
          </a:p>
          <a:p>
            <a:pPr marL="0" indent="0">
              <a:buNone/>
            </a:pPr>
            <a:endParaRPr lang="en-US" dirty="0"/>
          </a:p>
          <a:p>
            <a:pPr marL="0" indent="0">
              <a:buNone/>
            </a:pPr>
            <a:r>
              <a:rPr lang="en-US" b="1" dirty="0"/>
              <a:t>Discussion:</a:t>
            </a:r>
          </a:p>
          <a:p>
            <a:pPr marL="0" indent="0">
              <a:buNone/>
            </a:pPr>
            <a:r>
              <a:rPr lang="en-US" dirty="0"/>
              <a:t>Is the exam adequate and why?</a:t>
            </a:r>
          </a:p>
          <a:p>
            <a:pPr marL="0" indent="0">
              <a:buNone/>
            </a:pPr>
            <a:endParaRPr lang="en-US" sz="2800" dirty="0"/>
          </a:p>
          <a:p>
            <a:endParaRPr lang="en-US" dirty="0"/>
          </a:p>
          <a:p>
            <a:endParaRPr lang="en-US" dirty="0"/>
          </a:p>
        </p:txBody>
      </p:sp>
      <p:sp>
        <p:nvSpPr>
          <p:cNvPr id="4" name="Slide Number Placeholder 3">
            <a:extLst>
              <a:ext uri="{FF2B5EF4-FFF2-40B4-BE49-F238E27FC236}">
                <a16:creationId xmlns:a16="http://schemas.microsoft.com/office/drawing/2014/main" id="{D7E5519A-FB82-49AC-B38D-857F44BC357F}"/>
              </a:ext>
            </a:extLst>
          </p:cNvPr>
          <p:cNvSpPr>
            <a:spLocks noGrp="1"/>
          </p:cNvSpPr>
          <p:nvPr>
            <p:ph type="sldNum" sz="quarter" idx="12"/>
          </p:nvPr>
        </p:nvSpPr>
        <p:spPr/>
        <p:txBody>
          <a:bodyPr/>
          <a:lstStyle/>
          <a:p>
            <a:fld id="{60B18D57-13A5-4968-950D-8FEF41FA4399}" type="slidenum">
              <a:rPr lang="en-US" smtClean="0"/>
              <a:t>23</a:t>
            </a:fld>
            <a:endParaRPr lang="en-US"/>
          </a:p>
        </p:txBody>
      </p:sp>
      <p:sp>
        <p:nvSpPr>
          <p:cNvPr id="5" name="Title 4">
            <a:extLst>
              <a:ext uri="{FF2B5EF4-FFF2-40B4-BE49-F238E27FC236}">
                <a16:creationId xmlns:a16="http://schemas.microsoft.com/office/drawing/2014/main" id="{F41BC27F-F812-4D1D-9663-B3F50A4877CC}"/>
              </a:ext>
            </a:extLst>
          </p:cNvPr>
          <p:cNvSpPr>
            <a:spLocks noGrp="1"/>
          </p:cNvSpPr>
          <p:nvPr>
            <p:ph type="title"/>
          </p:nvPr>
        </p:nvSpPr>
        <p:spPr/>
        <p:txBody>
          <a:bodyPr/>
          <a:lstStyle/>
          <a:p>
            <a:r>
              <a:rPr lang="en-US" dirty="0"/>
              <a:t>How to determine if an exam is adequate: Example 2</a:t>
            </a:r>
          </a:p>
        </p:txBody>
      </p:sp>
    </p:spTree>
    <p:extLst>
      <p:ext uri="{BB962C8B-B14F-4D97-AF65-F5344CB8AC3E}">
        <p14:creationId xmlns:p14="http://schemas.microsoft.com/office/powerpoint/2010/main" val="699608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6BE915-538A-46F3-8DE1-B948C157AAA3}"/>
              </a:ext>
            </a:extLst>
          </p:cNvPr>
          <p:cNvSpPr>
            <a:spLocks noGrp="1"/>
          </p:cNvSpPr>
          <p:nvPr>
            <p:ph sz="half" idx="1"/>
          </p:nvPr>
        </p:nvSpPr>
        <p:spPr>
          <a:xfrm>
            <a:off x="286870" y="1458072"/>
            <a:ext cx="11708613" cy="5151734"/>
          </a:xfrm>
        </p:spPr>
        <p:txBody>
          <a:bodyPr/>
          <a:lstStyle/>
          <a:p>
            <a:pPr marL="0" indent="0">
              <a:buNone/>
            </a:pPr>
            <a:r>
              <a:rPr lang="en-US" b="1" dirty="0"/>
              <a:t>In class exercise: </a:t>
            </a:r>
          </a:p>
          <a:p>
            <a:pPr marL="0" indent="0">
              <a:buNone/>
            </a:pPr>
            <a:r>
              <a:rPr lang="en-US" dirty="0"/>
              <a:t>Mr. Rambo received a recent rating decision and visits your office to discuss his recent denied claim for </a:t>
            </a:r>
            <a:r>
              <a:rPr lang="en-US" b="1" dirty="0"/>
              <a:t>Allergic Rhinitis</a:t>
            </a:r>
            <a:r>
              <a:rPr lang="en-US" dirty="0"/>
              <a:t>. Review the C&amp;P exam provided. Can you determine if the exam was adequate? ( review DBQ 4)</a:t>
            </a:r>
          </a:p>
          <a:p>
            <a:pPr marL="0" indent="0">
              <a:buNone/>
            </a:pPr>
            <a:endParaRPr lang="en-US" dirty="0"/>
          </a:p>
          <a:p>
            <a:pPr marL="0" indent="0">
              <a:buNone/>
            </a:pPr>
            <a:r>
              <a:rPr lang="en-US" b="1" dirty="0"/>
              <a:t>Discussion:</a:t>
            </a:r>
          </a:p>
          <a:p>
            <a:pPr marL="0" indent="0">
              <a:buNone/>
            </a:pPr>
            <a:r>
              <a:rPr lang="en-US" dirty="0"/>
              <a:t>Was VA correct in denying claim? </a:t>
            </a:r>
          </a:p>
        </p:txBody>
      </p:sp>
      <p:sp>
        <p:nvSpPr>
          <p:cNvPr id="4" name="Slide Number Placeholder 3">
            <a:extLst>
              <a:ext uri="{FF2B5EF4-FFF2-40B4-BE49-F238E27FC236}">
                <a16:creationId xmlns:a16="http://schemas.microsoft.com/office/drawing/2014/main" id="{DBAFE27B-4EB5-4D97-BF1D-0E26DC4AF3DA}"/>
              </a:ext>
            </a:extLst>
          </p:cNvPr>
          <p:cNvSpPr>
            <a:spLocks noGrp="1"/>
          </p:cNvSpPr>
          <p:nvPr>
            <p:ph type="sldNum" sz="quarter" idx="12"/>
          </p:nvPr>
        </p:nvSpPr>
        <p:spPr/>
        <p:txBody>
          <a:bodyPr/>
          <a:lstStyle/>
          <a:p>
            <a:fld id="{60B18D57-13A5-4968-950D-8FEF41FA4399}" type="slidenum">
              <a:rPr lang="en-US" smtClean="0"/>
              <a:t>24</a:t>
            </a:fld>
            <a:endParaRPr lang="en-US"/>
          </a:p>
        </p:txBody>
      </p:sp>
      <p:sp>
        <p:nvSpPr>
          <p:cNvPr id="5" name="Title 4">
            <a:extLst>
              <a:ext uri="{FF2B5EF4-FFF2-40B4-BE49-F238E27FC236}">
                <a16:creationId xmlns:a16="http://schemas.microsoft.com/office/drawing/2014/main" id="{D9193834-FF7C-466D-A873-76C2888EF71A}"/>
              </a:ext>
            </a:extLst>
          </p:cNvPr>
          <p:cNvSpPr>
            <a:spLocks noGrp="1"/>
          </p:cNvSpPr>
          <p:nvPr>
            <p:ph type="title"/>
          </p:nvPr>
        </p:nvSpPr>
        <p:spPr/>
        <p:txBody>
          <a:bodyPr/>
          <a:lstStyle/>
          <a:p>
            <a:r>
              <a:rPr lang="en-US" dirty="0"/>
              <a:t>How to determine if an exam is adequate: Example 3</a:t>
            </a:r>
          </a:p>
        </p:txBody>
      </p:sp>
    </p:spTree>
    <p:extLst>
      <p:ext uri="{BB962C8B-B14F-4D97-AF65-F5344CB8AC3E}">
        <p14:creationId xmlns:p14="http://schemas.microsoft.com/office/powerpoint/2010/main" val="9970556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FD845B-FAC2-4B44-9400-6812F7931F2A}"/>
              </a:ext>
            </a:extLst>
          </p:cNvPr>
          <p:cNvSpPr>
            <a:spLocks noGrp="1"/>
          </p:cNvSpPr>
          <p:nvPr>
            <p:ph sz="half" idx="1"/>
          </p:nvPr>
        </p:nvSpPr>
        <p:spPr>
          <a:xfrm>
            <a:off x="286871" y="1458073"/>
            <a:ext cx="11576265" cy="5263403"/>
          </a:xfrm>
        </p:spPr>
        <p:txBody>
          <a:bodyPr/>
          <a:lstStyle/>
          <a:p>
            <a:pPr marL="0" indent="0">
              <a:buNone/>
            </a:pPr>
            <a:r>
              <a:rPr lang="en-US" sz="2800" b="1" dirty="0"/>
              <a:t>48-hour review change </a:t>
            </a:r>
            <a:endParaRPr lang="en-US" sz="1000" dirty="0"/>
          </a:p>
          <a:p>
            <a:pPr marL="0" indent="0">
              <a:buNone/>
            </a:pPr>
            <a:r>
              <a:rPr lang="en-US" sz="2800" dirty="0"/>
              <a:t>On April 7, 2020 we received notice of VA’s intent to rescind its 48-hour review policy in a memorandum. </a:t>
            </a:r>
            <a:endParaRPr lang="en-US" sz="1000" dirty="0"/>
          </a:p>
          <a:p>
            <a:pPr marL="0" indent="0">
              <a:buNone/>
            </a:pPr>
            <a:r>
              <a:rPr lang="en-US" sz="2800" dirty="0"/>
              <a:t>This eliminated the ability for us to address any errors found in ratings before promulgation.</a:t>
            </a:r>
          </a:p>
          <a:p>
            <a:pPr marL="0" indent="0">
              <a:buNone/>
            </a:pPr>
            <a:endParaRPr lang="en-US" sz="1000" dirty="0"/>
          </a:p>
          <a:p>
            <a:pPr marL="0" indent="0">
              <a:buNone/>
            </a:pPr>
            <a:r>
              <a:rPr lang="en-US" sz="2800" b="1" dirty="0"/>
              <a:t>VA’s manual change dated April 24, 2020</a:t>
            </a:r>
          </a:p>
          <a:p>
            <a:pPr marL="0" indent="0">
              <a:buNone/>
            </a:pPr>
            <a:r>
              <a:rPr lang="en-US" sz="2800" dirty="0"/>
              <a:t>“Accredited representatives have no authority and will not be permitted to review rating decisions before VA issues a decision notice.” </a:t>
            </a:r>
            <a:r>
              <a:rPr lang="en-US" sz="2800" b="1" dirty="0"/>
              <a:t>Reference: M21-1 I.i.3.B.2.k</a:t>
            </a:r>
          </a:p>
          <a:p>
            <a:pPr marL="0" indent="0">
              <a:buNone/>
            </a:pPr>
            <a:endParaRPr lang="en-US" sz="1000" b="1" dirty="0"/>
          </a:p>
          <a:p>
            <a:pPr marL="0" indent="0" algn="ctr">
              <a:buNone/>
            </a:pPr>
            <a:r>
              <a:rPr lang="en-US" b="1" dirty="0">
                <a:solidFill>
                  <a:srgbClr val="FF0000"/>
                </a:solidFill>
              </a:rPr>
              <a:t>This does not mean we don’t review ratings!</a:t>
            </a:r>
          </a:p>
          <a:p>
            <a:endParaRPr lang="en-US" sz="2400" dirty="0"/>
          </a:p>
        </p:txBody>
      </p:sp>
      <p:sp>
        <p:nvSpPr>
          <p:cNvPr id="4" name="Slide Number Placeholder 3">
            <a:extLst>
              <a:ext uri="{FF2B5EF4-FFF2-40B4-BE49-F238E27FC236}">
                <a16:creationId xmlns:a16="http://schemas.microsoft.com/office/drawing/2014/main" id="{207BA7F7-1079-495E-855B-662CCD95F9BD}"/>
              </a:ext>
            </a:extLst>
          </p:cNvPr>
          <p:cNvSpPr>
            <a:spLocks noGrp="1"/>
          </p:cNvSpPr>
          <p:nvPr>
            <p:ph type="sldNum" sz="quarter" idx="12"/>
          </p:nvPr>
        </p:nvSpPr>
        <p:spPr/>
        <p:txBody>
          <a:bodyPr/>
          <a:lstStyle/>
          <a:p>
            <a:fld id="{60B18D57-13A5-4968-950D-8FEF41FA4399}" type="slidenum">
              <a:rPr lang="en-US" smtClean="0"/>
              <a:t>25</a:t>
            </a:fld>
            <a:endParaRPr lang="en-US"/>
          </a:p>
        </p:txBody>
      </p:sp>
      <p:sp>
        <p:nvSpPr>
          <p:cNvPr id="5" name="Title 4">
            <a:extLst>
              <a:ext uri="{FF2B5EF4-FFF2-40B4-BE49-F238E27FC236}">
                <a16:creationId xmlns:a16="http://schemas.microsoft.com/office/drawing/2014/main" id="{87C9F17A-0F25-4594-B20C-3006196C8DC7}"/>
              </a:ext>
            </a:extLst>
          </p:cNvPr>
          <p:cNvSpPr>
            <a:spLocks noGrp="1"/>
          </p:cNvSpPr>
          <p:nvPr>
            <p:ph type="title"/>
          </p:nvPr>
        </p:nvSpPr>
        <p:spPr/>
        <p:txBody>
          <a:bodyPr/>
          <a:lstStyle/>
          <a:p>
            <a:r>
              <a:rPr lang="en-US" dirty="0"/>
              <a:t>How to resolve inadequate exam issues</a:t>
            </a:r>
          </a:p>
        </p:txBody>
      </p:sp>
    </p:spTree>
    <p:extLst>
      <p:ext uri="{BB962C8B-B14F-4D97-AF65-F5344CB8AC3E}">
        <p14:creationId xmlns:p14="http://schemas.microsoft.com/office/powerpoint/2010/main" val="39261560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D40EC-7485-43D3-9D4E-22D4D7C4F340}"/>
              </a:ext>
            </a:extLst>
          </p:cNvPr>
          <p:cNvSpPr>
            <a:spLocks noGrp="1"/>
          </p:cNvSpPr>
          <p:nvPr>
            <p:ph sz="half" idx="1"/>
          </p:nvPr>
        </p:nvSpPr>
        <p:spPr>
          <a:xfrm>
            <a:off x="144379" y="1458073"/>
            <a:ext cx="11923295" cy="4808257"/>
          </a:xfrm>
        </p:spPr>
        <p:txBody>
          <a:bodyPr/>
          <a:lstStyle/>
          <a:p>
            <a:pPr marL="0" indent="0">
              <a:buNone/>
            </a:pPr>
            <a:r>
              <a:rPr lang="en-US" dirty="0"/>
              <a:t>Since VA eliminated the ability for VSO’s to review ratings prior to promulgation, we are now forced to appeal any inadequacies rather than directly addressing them with VA.</a:t>
            </a:r>
          </a:p>
          <a:p>
            <a:endParaRPr lang="en-US" dirty="0"/>
          </a:p>
          <a:p>
            <a:pPr marL="0" indent="0">
              <a:buNone/>
            </a:pPr>
            <a:r>
              <a:rPr lang="en-US" b="1" dirty="0"/>
              <a:t>When you find an error, do the following: </a:t>
            </a:r>
          </a:p>
          <a:p>
            <a:pPr marL="514350" indent="-514350">
              <a:buFont typeface="+mj-lt"/>
              <a:buAutoNum type="arabicPeriod"/>
            </a:pPr>
            <a:r>
              <a:rPr lang="en-US" dirty="0"/>
              <a:t>Update VetraSpec or your claims management system with a communication that rating is incorrect and list the issues.</a:t>
            </a:r>
          </a:p>
          <a:p>
            <a:pPr marL="514350" indent="-514350">
              <a:buFont typeface="+mj-lt"/>
              <a:buAutoNum type="arabicPeriod"/>
            </a:pPr>
            <a:r>
              <a:rPr lang="en-US" dirty="0"/>
              <a:t>Determine if it’s a CUE or AMA action </a:t>
            </a:r>
          </a:p>
          <a:p>
            <a:pPr marL="514350" indent="-514350">
              <a:buFont typeface="+mj-lt"/>
              <a:buAutoNum type="arabicPeriod"/>
            </a:pPr>
            <a:r>
              <a:rPr lang="en-US" dirty="0"/>
              <a:t>Complete the correct form and notify veteran of your actions</a:t>
            </a:r>
          </a:p>
          <a:p>
            <a:pPr marL="0" indent="0">
              <a:buNone/>
            </a:pPr>
            <a:endParaRPr lang="en-US" sz="2800" dirty="0"/>
          </a:p>
          <a:p>
            <a:pPr marL="0" indent="0">
              <a:buNone/>
            </a:pPr>
            <a:endParaRPr lang="en-US" dirty="0"/>
          </a:p>
        </p:txBody>
      </p:sp>
      <p:sp>
        <p:nvSpPr>
          <p:cNvPr id="4" name="Slide Number Placeholder 3">
            <a:extLst>
              <a:ext uri="{FF2B5EF4-FFF2-40B4-BE49-F238E27FC236}">
                <a16:creationId xmlns:a16="http://schemas.microsoft.com/office/drawing/2014/main" id="{8B23C8C9-DFA2-47B7-B05F-2CC8990E8D49}"/>
              </a:ext>
            </a:extLst>
          </p:cNvPr>
          <p:cNvSpPr>
            <a:spLocks noGrp="1"/>
          </p:cNvSpPr>
          <p:nvPr>
            <p:ph type="sldNum" sz="quarter" idx="12"/>
          </p:nvPr>
        </p:nvSpPr>
        <p:spPr/>
        <p:txBody>
          <a:bodyPr/>
          <a:lstStyle/>
          <a:p>
            <a:fld id="{60B18D57-13A5-4968-950D-8FEF41FA4399}" type="slidenum">
              <a:rPr lang="en-US" smtClean="0"/>
              <a:t>26</a:t>
            </a:fld>
            <a:endParaRPr lang="en-US"/>
          </a:p>
        </p:txBody>
      </p:sp>
      <p:sp>
        <p:nvSpPr>
          <p:cNvPr id="5" name="Title 4">
            <a:extLst>
              <a:ext uri="{FF2B5EF4-FFF2-40B4-BE49-F238E27FC236}">
                <a16:creationId xmlns:a16="http://schemas.microsoft.com/office/drawing/2014/main" id="{E4D6652C-127B-46B7-AAD1-C7E382AA0371}"/>
              </a:ext>
            </a:extLst>
          </p:cNvPr>
          <p:cNvSpPr>
            <a:spLocks noGrp="1"/>
          </p:cNvSpPr>
          <p:nvPr>
            <p:ph type="title"/>
          </p:nvPr>
        </p:nvSpPr>
        <p:spPr/>
        <p:txBody>
          <a:bodyPr/>
          <a:lstStyle/>
          <a:p>
            <a:r>
              <a:rPr lang="en-US" dirty="0"/>
              <a:t>How to resolve inadequate exam issues: Continued</a:t>
            </a:r>
          </a:p>
        </p:txBody>
      </p:sp>
    </p:spTree>
    <p:extLst>
      <p:ext uri="{BB962C8B-B14F-4D97-AF65-F5344CB8AC3E}">
        <p14:creationId xmlns:p14="http://schemas.microsoft.com/office/powerpoint/2010/main" val="6731449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BA4C16-1ED8-485B-A089-E36A181932CB}"/>
              </a:ext>
            </a:extLst>
          </p:cNvPr>
          <p:cNvSpPr>
            <a:spLocks noGrp="1"/>
          </p:cNvSpPr>
          <p:nvPr>
            <p:ph sz="half" idx="1"/>
          </p:nvPr>
        </p:nvSpPr>
        <p:spPr>
          <a:xfrm>
            <a:off x="541421" y="1384918"/>
            <a:ext cx="11381873" cy="4881412"/>
          </a:xfrm>
        </p:spPr>
        <p:txBody>
          <a:bodyPr/>
          <a:lstStyle/>
          <a:p>
            <a:pPr marL="0" indent="0">
              <a:buNone/>
            </a:pPr>
            <a:r>
              <a:rPr lang="en-US" sz="4400" b="1" dirty="0"/>
              <a:t>Discussion: </a:t>
            </a:r>
          </a:p>
          <a:p>
            <a:pPr marL="0" indent="0">
              <a:buNone/>
            </a:pPr>
            <a:endParaRPr lang="en-US" sz="4400" dirty="0"/>
          </a:p>
          <a:p>
            <a:pPr marL="0" indent="0">
              <a:buNone/>
            </a:pPr>
            <a:r>
              <a:rPr lang="en-US" sz="4400" dirty="0"/>
              <a:t>What's working in your office?</a:t>
            </a:r>
          </a:p>
          <a:p>
            <a:pPr marL="0" indent="0">
              <a:buNone/>
            </a:pPr>
            <a:endParaRPr lang="en-US" sz="4400" dirty="0"/>
          </a:p>
          <a:p>
            <a:pPr marL="0" indent="0">
              <a:buNone/>
            </a:pPr>
            <a:r>
              <a:rPr lang="en-US" sz="4400" dirty="0"/>
              <a:t>How are you addressing any issues?</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52CE7064-3ECF-4B7B-A833-01C57DA5E917}"/>
              </a:ext>
            </a:extLst>
          </p:cNvPr>
          <p:cNvSpPr>
            <a:spLocks noGrp="1"/>
          </p:cNvSpPr>
          <p:nvPr>
            <p:ph type="sldNum" sz="quarter" idx="12"/>
          </p:nvPr>
        </p:nvSpPr>
        <p:spPr/>
        <p:txBody>
          <a:bodyPr/>
          <a:lstStyle/>
          <a:p>
            <a:fld id="{60B18D57-13A5-4968-950D-8FEF41FA4399}" type="slidenum">
              <a:rPr lang="en-US" smtClean="0"/>
              <a:t>27</a:t>
            </a:fld>
            <a:endParaRPr lang="en-US"/>
          </a:p>
        </p:txBody>
      </p:sp>
      <p:sp>
        <p:nvSpPr>
          <p:cNvPr id="5" name="Title 4">
            <a:extLst>
              <a:ext uri="{FF2B5EF4-FFF2-40B4-BE49-F238E27FC236}">
                <a16:creationId xmlns:a16="http://schemas.microsoft.com/office/drawing/2014/main" id="{2D903EB0-AE7B-41C1-A0BD-1C7FF216BB55}"/>
              </a:ext>
            </a:extLst>
          </p:cNvPr>
          <p:cNvSpPr>
            <a:spLocks noGrp="1"/>
          </p:cNvSpPr>
          <p:nvPr>
            <p:ph type="title"/>
          </p:nvPr>
        </p:nvSpPr>
        <p:spPr/>
        <p:txBody>
          <a:bodyPr/>
          <a:lstStyle/>
          <a:p>
            <a:r>
              <a:rPr lang="en-US" dirty="0"/>
              <a:t>How to resolve inadequate exam issues: Continue</a:t>
            </a:r>
          </a:p>
        </p:txBody>
      </p:sp>
    </p:spTree>
    <p:extLst>
      <p:ext uri="{BB962C8B-B14F-4D97-AF65-F5344CB8AC3E}">
        <p14:creationId xmlns:p14="http://schemas.microsoft.com/office/powerpoint/2010/main" val="2947810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C5BAFA-5395-40E3-970C-5D061C2333F3}"/>
              </a:ext>
            </a:extLst>
          </p:cNvPr>
          <p:cNvSpPr>
            <a:spLocks noGrp="1"/>
          </p:cNvSpPr>
          <p:nvPr>
            <p:ph sz="half" idx="1"/>
          </p:nvPr>
        </p:nvSpPr>
        <p:spPr>
          <a:xfrm>
            <a:off x="156411" y="1311442"/>
            <a:ext cx="11839073" cy="5233737"/>
          </a:xfrm>
        </p:spPr>
        <p:txBody>
          <a:bodyPr/>
          <a:lstStyle/>
          <a:p>
            <a:pPr marL="0" indent="0">
              <a:buNone/>
            </a:pPr>
            <a:r>
              <a:rPr lang="en-US" dirty="0"/>
              <a:t>Mr. Rambo completed a C&amp;P exam with QTC for his claim of Tinnitus. He comes into the office to discuss his recent rating denying him. after looking at DBQ for Tinnitus, you notice that examiner agrees that tinnitus is reported. The examiner did not complete all sections and did not provide any remarks. VA denied for lack to diagnosis. (look at DBQ 2)</a:t>
            </a:r>
          </a:p>
          <a:p>
            <a:pPr marL="0" indent="0">
              <a:buNone/>
            </a:pPr>
            <a:endParaRPr lang="en-US" dirty="0"/>
          </a:p>
          <a:p>
            <a:pPr marL="0" indent="0">
              <a:buNone/>
            </a:pPr>
            <a:r>
              <a:rPr lang="en-US" b="1" dirty="0"/>
              <a:t>Discussion: </a:t>
            </a:r>
            <a:r>
              <a:rPr lang="en-US" dirty="0"/>
              <a:t>Which appeals lane would you recommend Mr. Rambo to use? </a:t>
            </a:r>
          </a:p>
          <a:p>
            <a:endParaRPr lang="en-US" dirty="0"/>
          </a:p>
        </p:txBody>
      </p:sp>
      <p:sp>
        <p:nvSpPr>
          <p:cNvPr id="4" name="Slide Number Placeholder 3">
            <a:extLst>
              <a:ext uri="{FF2B5EF4-FFF2-40B4-BE49-F238E27FC236}">
                <a16:creationId xmlns:a16="http://schemas.microsoft.com/office/drawing/2014/main" id="{63F675F2-506B-4FF6-A488-D7B5278E23E9}"/>
              </a:ext>
            </a:extLst>
          </p:cNvPr>
          <p:cNvSpPr>
            <a:spLocks noGrp="1"/>
          </p:cNvSpPr>
          <p:nvPr>
            <p:ph type="sldNum" sz="quarter" idx="12"/>
          </p:nvPr>
        </p:nvSpPr>
        <p:spPr/>
        <p:txBody>
          <a:bodyPr/>
          <a:lstStyle/>
          <a:p>
            <a:fld id="{60B18D57-13A5-4968-950D-8FEF41FA4399}" type="slidenum">
              <a:rPr lang="en-US" smtClean="0"/>
              <a:t>28</a:t>
            </a:fld>
            <a:endParaRPr lang="en-US" dirty="0"/>
          </a:p>
        </p:txBody>
      </p:sp>
      <p:sp>
        <p:nvSpPr>
          <p:cNvPr id="5" name="Title 4">
            <a:extLst>
              <a:ext uri="{FF2B5EF4-FFF2-40B4-BE49-F238E27FC236}">
                <a16:creationId xmlns:a16="http://schemas.microsoft.com/office/drawing/2014/main" id="{F3E25B3C-6AF9-40DE-84F2-48CD8B556AFA}"/>
              </a:ext>
            </a:extLst>
          </p:cNvPr>
          <p:cNvSpPr>
            <a:spLocks noGrp="1"/>
          </p:cNvSpPr>
          <p:nvPr>
            <p:ph type="title"/>
          </p:nvPr>
        </p:nvSpPr>
        <p:spPr/>
        <p:txBody>
          <a:bodyPr/>
          <a:lstStyle/>
          <a:p>
            <a:r>
              <a:rPr lang="en-US" dirty="0"/>
              <a:t>How to resolve inadequate exam issues: Example 1</a:t>
            </a:r>
          </a:p>
        </p:txBody>
      </p:sp>
    </p:spTree>
    <p:extLst>
      <p:ext uri="{BB962C8B-B14F-4D97-AF65-F5344CB8AC3E}">
        <p14:creationId xmlns:p14="http://schemas.microsoft.com/office/powerpoint/2010/main" val="21142444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A7D0C5-A980-4739-9C3E-60246049FF0C}"/>
              </a:ext>
            </a:extLst>
          </p:cNvPr>
          <p:cNvSpPr>
            <a:spLocks noGrp="1"/>
          </p:cNvSpPr>
          <p:nvPr>
            <p:ph sz="half" idx="1"/>
          </p:nvPr>
        </p:nvSpPr>
        <p:spPr>
          <a:xfrm>
            <a:off x="168441" y="1421128"/>
            <a:ext cx="11875169" cy="5208272"/>
          </a:xfrm>
        </p:spPr>
        <p:txBody>
          <a:bodyPr/>
          <a:lstStyle/>
          <a:p>
            <a:pPr marL="0" indent="0">
              <a:buNone/>
            </a:pPr>
            <a:r>
              <a:rPr lang="en-US" sz="4400" b="1" dirty="0"/>
              <a:t>Medical opinions</a:t>
            </a:r>
          </a:p>
          <a:p>
            <a:pPr marL="0" indent="0">
              <a:buNone/>
            </a:pPr>
            <a:endParaRPr lang="en-US" sz="1000" b="1" dirty="0"/>
          </a:p>
          <a:p>
            <a:pPr marL="0" indent="0">
              <a:buNone/>
            </a:pPr>
            <a:r>
              <a:rPr lang="en-US" sz="4000" dirty="0"/>
              <a:t>A medical opinion is a statement from a medical professional that answers the question: </a:t>
            </a:r>
            <a:r>
              <a:rPr lang="en-US" sz="4000" b="1" dirty="0"/>
              <a:t>“is it as least as likely as not” </a:t>
            </a:r>
            <a:r>
              <a:rPr lang="en-US" sz="4000" dirty="0"/>
              <a:t>that a current diagnosed injury or illness is</a:t>
            </a:r>
            <a:r>
              <a:rPr lang="en-US" sz="4000" b="1" dirty="0"/>
              <a:t> </a:t>
            </a:r>
            <a:r>
              <a:rPr lang="en-US" sz="4000" dirty="0"/>
              <a:t>related to active military service and is a critical part of any successful claim.</a:t>
            </a:r>
          </a:p>
          <a:p>
            <a:endParaRPr lang="en-US" dirty="0"/>
          </a:p>
        </p:txBody>
      </p:sp>
      <p:sp>
        <p:nvSpPr>
          <p:cNvPr id="4" name="Slide Number Placeholder 3">
            <a:extLst>
              <a:ext uri="{FF2B5EF4-FFF2-40B4-BE49-F238E27FC236}">
                <a16:creationId xmlns:a16="http://schemas.microsoft.com/office/drawing/2014/main" id="{A96F85B6-8B2E-48AE-B892-550DCEE1E0D4}"/>
              </a:ext>
            </a:extLst>
          </p:cNvPr>
          <p:cNvSpPr>
            <a:spLocks noGrp="1"/>
          </p:cNvSpPr>
          <p:nvPr>
            <p:ph type="sldNum" sz="quarter" idx="12"/>
          </p:nvPr>
        </p:nvSpPr>
        <p:spPr/>
        <p:txBody>
          <a:bodyPr/>
          <a:lstStyle/>
          <a:p>
            <a:fld id="{60B18D57-13A5-4968-950D-8FEF41FA4399}" type="slidenum">
              <a:rPr lang="en-US" smtClean="0"/>
              <a:t>29</a:t>
            </a:fld>
            <a:endParaRPr lang="en-US"/>
          </a:p>
        </p:txBody>
      </p:sp>
      <p:sp>
        <p:nvSpPr>
          <p:cNvPr id="5" name="Title 4">
            <a:extLst>
              <a:ext uri="{FF2B5EF4-FFF2-40B4-BE49-F238E27FC236}">
                <a16:creationId xmlns:a16="http://schemas.microsoft.com/office/drawing/2014/main" id="{350719D0-F4DB-4D1E-8F11-6DA6C4691A65}"/>
              </a:ext>
            </a:extLst>
          </p:cNvPr>
          <p:cNvSpPr>
            <a:spLocks noGrp="1"/>
          </p:cNvSpPr>
          <p:nvPr>
            <p:ph type="title"/>
          </p:nvPr>
        </p:nvSpPr>
        <p:spPr/>
        <p:txBody>
          <a:bodyPr/>
          <a:lstStyle/>
          <a:p>
            <a:r>
              <a:rPr lang="en-US" dirty="0"/>
              <a:t>When to Request a medical opinion vs a new exam</a:t>
            </a:r>
          </a:p>
        </p:txBody>
      </p:sp>
    </p:spTree>
    <p:extLst>
      <p:ext uri="{BB962C8B-B14F-4D97-AF65-F5344CB8AC3E}">
        <p14:creationId xmlns:p14="http://schemas.microsoft.com/office/powerpoint/2010/main" val="1978729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lnSpcReduction="10000"/>
          </a:bodyPr>
          <a:lstStyle/>
          <a:p>
            <a:r>
              <a:rPr lang="en-US" dirty="0">
                <a:latin typeface="Times New Roman" panose="02020603050405020304" pitchFamily="18" charset="0"/>
                <a:cs typeface="Times New Roman" panose="02020603050405020304" pitchFamily="18" charset="0"/>
              </a:rPr>
              <a:t>Before we get started, let’s perform a functions check to ensure everyone can participate and follow along.</a:t>
            </a:r>
          </a:p>
          <a:p>
            <a:r>
              <a:rPr lang="en-US" dirty="0">
                <a:latin typeface="Times New Roman" panose="02020603050405020304" pitchFamily="18" charset="0"/>
                <a:cs typeface="Times New Roman" panose="02020603050405020304" pitchFamily="18" charset="0"/>
              </a:rPr>
              <a:t>Ensure that you’re in a quiet space in your home or office</a:t>
            </a:r>
          </a:p>
          <a:p>
            <a:r>
              <a:rPr lang="en-US" dirty="0">
                <a:latin typeface="Times New Roman" panose="02020603050405020304" pitchFamily="18" charset="0"/>
                <a:cs typeface="Times New Roman" panose="02020603050405020304" pitchFamily="18" charset="0"/>
              </a:rPr>
              <a:t>Ensure that your computer is charged and/or plugged in.</a:t>
            </a:r>
          </a:p>
          <a:p>
            <a:r>
              <a:rPr lang="en-US" dirty="0">
                <a:latin typeface="Times New Roman" panose="02020603050405020304" pitchFamily="18" charset="0"/>
                <a:cs typeface="Times New Roman" panose="02020603050405020304" pitchFamily="18" charset="0"/>
              </a:rPr>
              <a:t>Next, please keep your microphone on mute unless you are speaking. To mute or unmute your microphone, click on the microphone icon in the lower, left corner of the screen. Click on the icon to mute or unmute </a:t>
            </a:r>
          </a:p>
          <a:p>
            <a:endParaRPr lang="en-US" sz="12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You can start or stop your video at any time by clicking on the video icon in the lower, left corner of the screen. Click on the icon to start or stop.</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Functions Check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1247" y="4637219"/>
            <a:ext cx="1068117" cy="62674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8919" y="6154069"/>
            <a:ext cx="1112771" cy="578713"/>
          </a:xfrm>
          <a:prstGeom prst="rect">
            <a:avLst/>
          </a:prstGeom>
        </p:spPr>
      </p:pic>
      <p:sp>
        <p:nvSpPr>
          <p:cNvPr id="2" name="Rectangle 1"/>
          <p:cNvSpPr/>
          <p:nvPr/>
        </p:nvSpPr>
        <p:spPr>
          <a:xfrm>
            <a:off x="1961247" y="4625912"/>
            <a:ext cx="1068117" cy="61390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938919" y="6142763"/>
            <a:ext cx="1112771" cy="5787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03073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8A6C0E-05D7-4EA6-BB3A-F1347CA9EE1C}"/>
              </a:ext>
            </a:extLst>
          </p:cNvPr>
          <p:cNvSpPr>
            <a:spLocks noGrp="1"/>
          </p:cNvSpPr>
          <p:nvPr>
            <p:ph sz="half" idx="1"/>
          </p:nvPr>
        </p:nvSpPr>
        <p:spPr>
          <a:xfrm>
            <a:off x="397042" y="1251284"/>
            <a:ext cx="11502190" cy="5606715"/>
          </a:xfrm>
        </p:spPr>
        <p:txBody>
          <a:bodyPr/>
          <a:lstStyle/>
          <a:p>
            <a:pPr marL="0" indent="0">
              <a:buNone/>
            </a:pPr>
            <a:r>
              <a:rPr lang="en-US" sz="2800" b="1" dirty="0"/>
              <a:t>When to request a medical opinion?</a:t>
            </a:r>
            <a:endParaRPr lang="en-US" sz="2800" dirty="0">
              <a:solidFill>
                <a:srgbClr val="FF0000"/>
              </a:solidFill>
            </a:endParaRPr>
          </a:p>
          <a:p>
            <a:pPr marL="0" indent="0">
              <a:buNone/>
            </a:pPr>
            <a:r>
              <a:rPr lang="en-US" sz="2800" dirty="0">
                <a:solidFill>
                  <a:srgbClr val="FF0000"/>
                </a:solidFill>
              </a:rPr>
              <a:t>                                           </a:t>
            </a:r>
            <a:r>
              <a:rPr lang="en-US" sz="2800" dirty="0"/>
              <a:t>2. Medical Link</a:t>
            </a:r>
          </a:p>
          <a:p>
            <a:pPr marL="0" indent="0">
              <a:buNone/>
            </a:pPr>
            <a:endParaRPr lang="en-US" sz="2400" dirty="0">
              <a:solidFill>
                <a:srgbClr val="FF0000"/>
              </a:solidFill>
            </a:endParaRPr>
          </a:p>
          <a:p>
            <a:pPr marL="457200" indent="-457200">
              <a:buAutoNum type="arabicPeriod"/>
            </a:pPr>
            <a:endParaRPr lang="en-US" sz="2400" dirty="0"/>
          </a:p>
          <a:p>
            <a:pPr marL="457200" indent="-457200">
              <a:buAutoNum type="arabicPeriod"/>
            </a:pPr>
            <a:endParaRPr lang="en-US" sz="2400" dirty="0"/>
          </a:p>
          <a:p>
            <a:pPr marL="457200" indent="-457200">
              <a:buAutoNum type="arabicPeriod"/>
            </a:pPr>
            <a:endParaRPr lang="en-US" sz="2400" dirty="0"/>
          </a:p>
          <a:p>
            <a:pPr marL="457200" indent="-457200">
              <a:buAutoNum type="arabicPeriod"/>
            </a:pPr>
            <a:r>
              <a:rPr lang="en-US" sz="2800" dirty="0"/>
              <a:t>Injury, Event, Disease                                    3. Current Disability </a:t>
            </a:r>
          </a:p>
          <a:p>
            <a:pPr marL="0" indent="0">
              <a:buNone/>
            </a:pPr>
            <a:r>
              <a:rPr lang="en-US" sz="2400" dirty="0"/>
              <a:t>                                                                              </a:t>
            </a:r>
          </a:p>
          <a:p>
            <a:pPr marL="0" indent="0">
              <a:buNone/>
            </a:pPr>
            <a:r>
              <a:rPr lang="en-US" sz="2400" dirty="0"/>
              <a:t>                                                 </a:t>
            </a:r>
            <a:r>
              <a:rPr lang="en-US" sz="2800" dirty="0"/>
              <a:t>Rating Decision</a:t>
            </a:r>
          </a:p>
          <a:p>
            <a:pPr marL="0" indent="0">
              <a:buNone/>
            </a:pPr>
            <a:r>
              <a:rPr lang="en-US" sz="2800" i="1" dirty="0"/>
              <a:t>VA has a duty to assist (DTA) (</a:t>
            </a:r>
            <a:r>
              <a:rPr lang="en-US" sz="2800" b="1" i="1" dirty="0"/>
              <a:t>38 CFR 3.159</a:t>
            </a:r>
            <a:r>
              <a:rPr lang="en-US" sz="2800" i="1" dirty="0"/>
              <a:t>) to determine if further development is need for #2</a:t>
            </a:r>
            <a:r>
              <a:rPr lang="en-US" sz="2800" b="1" i="1" dirty="0"/>
              <a:t> (the medical link)</a:t>
            </a:r>
            <a:r>
              <a:rPr lang="en-US" sz="2800" i="1" dirty="0"/>
              <a:t> under </a:t>
            </a:r>
            <a:r>
              <a:rPr lang="en-US" sz="2800" b="1" i="1" dirty="0"/>
              <a:t>38 CFR 3.326</a:t>
            </a:r>
            <a:endParaRPr lang="en-US" sz="2800" i="1" dirty="0"/>
          </a:p>
          <a:p>
            <a:pPr marL="0" indent="0">
              <a:buNone/>
            </a:pPr>
            <a:endParaRPr lang="en-US" sz="2400" dirty="0">
              <a:solidFill>
                <a:srgbClr val="FF0000"/>
              </a:solidFill>
            </a:endParaRPr>
          </a:p>
        </p:txBody>
      </p:sp>
      <p:sp>
        <p:nvSpPr>
          <p:cNvPr id="4" name="Slide Number Placeholder 3">
            <a:extLst>
              <a:ext uri="{FF2B5EF4-FFF2-40B4-BE49-F238E27FC236}">
                <a16:creationId xmlns:a16="http://schemas.microsoft.com/office/drawing/2014/main" id="{8E9BBB62-CBBB-4956-A13D-2986A8BF39C6}"/>
              </a:ext>
            </a:extLst>
          </p:cNvPr>
          <p:cNvSpPr>
            <a:spLocks noGrp="1"/>
          </p:cNvSpPr>
          <p:nvPr>
            <p:ph type="sldNum" sz="quarter" idx="12"/>
          </p:nvPr>
        </p:nvSpPr>
        <p:spPr/>
        <p:txBody>
          <a:bodyPr/>
          <a:lstStyle/>
          <a:p>
            <a:fld id="{60B18D57-13A5-4968-950D-8FEF41FA4399}" type="slidenum">
              <a:rPr lang="en-US" smtClean="0"/>
              <a:t>30</a:t>
            </a:fld>
            <a:endParaRPr lang="en-US"/>
          </a:p>
        </p:txBody>
      </p:sp>
      <p:sp>
        <p:nvSpPr>
          <p:cNvPr id="5" name="Title 4">
            <a:extLst>
              <a:ext uri="{FF2B5EF4-FFF2-40B4-BE49-F238E27FC236}">
                <a16:creationId xmlns:a16="http://schemas.microsoft.com/office/drawing/2014/main" id="{45038CA5-E144-44D4-B805-8FDC928B399F}"/>
              </a:ext>
            </a:extLst>
          </p:cNvPr>
          <p:cNvSpPr>
            <a:spLocks noGrp="1"/>
          </p:cNvSpPr>
          <p:nvPr>
            <p:ph type="title"/>
          </p:nvPr>
        </p:nvSpPr>
        <p:spPr>
          <a:xfrm>
            <a:off x="397043" y="134143"/>
            <a:ext cx="8093366" cy="981732"/>
          </a:xfrm>
        </p:spPr>
        <p:txBody>
          <a:bodyPr/>
          <a:lstStyle/>
          <a:p>
            <a:r>
              <a:rPr lang="en-US" dirty="0"/>
              <a:t>When to Request a medical opinion vs a new exam: Missing Link</a:t>
            </a:r>
          </a:p>
        </p:txBody>
      </p:sp>
      <p:sp>
        <p:nvSpPr>
          <p:cNvPr id="11" name="Isosceles Triangle 10">
            <a:extLst>
              <a:ext uri="{FF2B5EF4-FFF2-40B4-BE49-F238E27FC236}">
                <a16:creationId xmlns:a16="http://schemas.microsoft.com/office/drawing/2014/main" id="{133A3D66-EB42-44CB-BD97-CDA5172E54E7}"/>
              </a:ext>
            </a:extLst>
          </p:cNvPr>
          <p:cNvSpPr/>
          <p:nvPr/>
        </p:nvSpPr>
        <p:spPr>
          <a:xfrm>
            <a:off x="3881817" y="2479111"/>
            <a:ext cx="3806362" cy="3011906"/>
          </a:xfrm>
          <a:prstGeom prst="triangle">
            <a:avLst>
              <a:gd name="adj" fmla="val 49612"/>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98531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36E461-3769-4A42-B45E-9D299768B5B0}"/>
              </a:ext>
            </a:extLst>
          </p:cNvPr>
          <p:cNvSpPr>
            <a:spLocks noGrp="1"/>
          </p:cNvSpPr>
          <p:nvPr>
            <p:ph sz="half" idx="1"/>
          </p:nvPr>
        </p:nvSpPr>
        <p:spPr>
          <a:xfrm>
            <a:off x="84221" y="1302328"/>
            <a:ext cx="11983453" cy="5311537"/>
          </a:xfrm>
        </p:spPr>
        <p:txBody>
          <a:bodyPr/>
          <a:lstStyle/>
          <a:p>
            <a:pPr marL="0" indent="0" eaLnBrk="0" hangingPunct="0">
              <a:buNone/>
            </a:pPr>
            <a:r>
              <a:rPr lang="en-US" sz="2800" dirty="0"/>
              <a:t>If all 3 elements are met, VA will order exams in order to meet </a:t>
            </a:r>
            <a:r>
              <a:rPr lang="en-US" sz="2800" b="1" dirty="0"/>
              <a:t>Duty to Assist</a:t>
            </a:r>
            <a:r>
              <a:rPr lang="en-US" sz="2800" dirty="0"/>
              <a:t> requirements under 38 CFR 3.159 and 38 CFR 3.326.</a:t>
            </a:r>
          </a:p>
          <a:p>
            <a:pPr marL="0" indent="0" eaLnBrk="0" hangingPunct="0">
              <a:buNone/>
            </a:pPr>
            <a:endParaRPr lang="en-US" sz="500" b="1" dirty="0"/>
          </a:p>
          <a:p>
            <a:pPr marL="0" indent="0" eaLnBrk="0" hangingPunct="0">
              <a:buNone/>
            </a:pPr>
            <a:r>
              <a:rPr lang="en-US" sz="2800" b="1" dirty="0"/>
              <a:t>New claim exams- </a:t>
            </a:r>
            <a:r>
              <a:rPr lang="en-US" sz="2800" dirty="0"/>
              <a:t>All</a:t>
            </a:r>
            <a:r>
              <a:rPr lang="en-US" sz="2800" b="1" dirty="0"/>
              <a:t> </a:t>
            </a:r>
            <a:r>
              <a:rPr lang="en-US" sz="2800" dirty="0"/>
              <a:t>3 elements met, and VA does not have enough medical evidence to grant the benefit at the highest level</a:t>
            </a:r>
          </a:p>
          <a:p>
            <a:pPr marL="0" indent="0" eaLnBrk="0" hangingPunct="0">
              <a:buNone/>
            </a:pPr>
            <a:r>
              <a:rPr lang="en-US" sz="2800" b="1" dirty="0"/>
              <a:t>Increase exams- </a:t>
            </a:r>
            <a:r>
              <a:rPr lang="en-US" sz="2800" dirty="0"/>
              <a:t>If VA doesn’t have enough medical evidence to grant the increase requested, VA should order the exam</a:t>
            </a:r>
          </a:p>
          <a:p>
            <a:pPr marL="0" indent="0" eaLnBrk="0" hangingPunct="0">
              <a:buNone/>
            </a:pPr>
            <a:r>
              <a:rPr lang="en-US" sz="2800" b="1" dirty="0"/>
              <a:t>Presumptive claim exams- </a:t>
            </a:r>
            <a:r>
              <a:rPr lang="en-US" sz="2800" dirty="0"/>
              <a:t>If there is not enough medical evidence to grant the claim at the highest evaluation, VA should order the exam</a:t>
            </a:r>
          </a:p>
          <a:p>
            <a:pPr marL="0" indent="0" eaLnBrk="0" hangingPunct="0">
              <a:buNone/>
            </a:pPr>
            <a:r>
              <a:rPr lang="en-US" sz="2800" b="1" dirty="0"/>
              <a:t>Aggravated exams- </a:t>
            </a:r>
            <a:r>
              <a:rPr lang="en-US" sz="2800" b="1" i="1" dirty="0"/>
              <a:t>M21.1 I.1.C.3.g. </a:t>
            </a:r>
            <a:r>
              <a:rPr lang="en-US" sz="2800" dirty="0"/>
              <a:t>Secondary service connection and Aggravation: When an Examination Is Necessary</a:t>
            </a:r>
          </a:p>
          <a:p>
            <a:pPr marL="0" indent="0" eaLnBrk="0" hangingPunct="0">
              <a:buNone/>
            </a:pPr>
            <a:endParaRPr lang="en-US" sz="2400" dirty="0"/>
          </a:p>
          <a:p>
            <a:endParaRPr lang="en-US" dirty="0"/>
          </a:p>
        </p:txBody>
      </p:sp>
      <p:sp>
        <p:nvSpPr>
          <p:cNvPr id="4" name="Slide Number Placeholder 3">
            <a:extLst>
              <a:ext uri="{FF2B5EF4-FFF2-40B4-BE49-F238E27FC236}">
                <a16:creationId xmlns:a16="http://schemas.microsoft.com/office/drawing/2014/main" id="{19D918F1-35F2-4644-BA94-4DCE82492AFB}"/>
              </a:ext>
            </a:extLst>
          </p:cNvPr>
          <p:cNvSpPr>
            <a:spLocks noGrp="1"/>
          </p:cNvSpPr>
          <p:nvPr>
            <p:ph type="sldNum" sz="quarter" idx="12"/>
          </p:nvPr>
        </p:nvSpPr>
        <p:spPr/>
        <p:txBody>
          <a:bodyPr/>
          <a:lstStyle/>
          <a:p>
            <a:fld id="{60B18D57-13A5-4968-950D-8FEF41FA4399}" type="slidenum">
              <a:rPr lang="en-US" smtClean="0"/>
              <a:t>31</a:t>
            </a:fld>
            <a:endParaRPr lang="en-US"/>
          </a:p>
        </p:txBody>
      </p:sp>
      <p:sp>
        <p:nvSpPr>
          <p:cNvPr id="5" name="Title 4">
            <a:extLst>
              <a:ext uri="{FF2B5EF4-FFF2-40B4-BE49-F238E27FC236}">
                <a16:creationId xmlns:a16="http://schemas.microsoft.com/office/drawing/2014/main" id="{FA4D5E26-5FB7-4576-B4CD-0B92666C71C9}"/>
              </a:ext>
            </a:extLst>
          </p:cNvPr>
          <p:cNvSpPr>
            <a:spLocks noGrp="1"/>
          </p:cNvSpPr>
          <p:nvPr>
            <p:ph type="title"/>
          </p:nvPr>
        </p:nvSpPr>
        <p:spPr>
          <a:xfrm>
            <a:off x="312820" y="134472"/>
            <a:ext cx="8542421" cy="981732"/>
          </a:xfrm>
        </p:spPr>
        <p:txBody>
          <a:bodyPr/>
          <a:lstStyle/>
          <a:p>
            <a:r>
              <a:rPr lang="en-US" dirty="0"/>
              <a:t>When to Request a medical opinion vs a new exam: continue</a:t>
            </a:r>
          </a:p>
        </p:txBody>
      </p:sp>
    </p:spTree>
    <p:extLst>
      <p:ext uri="{BB962C8B-B14F-4D97-AF65-F5344CB8AC3E}">
        <p14:creationId xmlns:p14="http://schemas.microsoft.com/office/powerpoint/2010/main" val="22276436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98770E-6640-4EBE-B6B5-0A8168E03397}"/>
              </a:ext>
            </a:extLst>
          </p:cNvPr>
          <p:cNvSpPr>
            <a:spLocks noGrp="1"/>
          </p:cNvSpPr>
          <p:nvPr>
            <p:ph sz="half" idx="1"/>
          </p:nvPr>
        </p:nvSpPr>
        <p:spPr>
          <a:xfrm>
            <a:off x="192506" y="1323475"/>
            <a:ext cx="10118444" cy="4942856"/>
          </a:xfrm>
        </p:spPr>
        <p:txBody>
          <a:bodyPr/>
          <a:lstStyle/>
          <a:p>
            <a:pPr marL="0" indent="0">
              <a:buNone/>
            </a:pPr>
            <a:r>
              <a:rPr lang="en-US" dirty="0"/>
              <a:t>John Rambo comes into your office to review his latest rating decision. VA denied his claim for Allergic Rhinitis Review the narrative provided. You will also refer to DBQ 4 for additional information.</a:t>
            </a:r>
          </a:p>
          <a:p>
            <a:pPr marL="0" indent="0">
              <a:buNone/>
            </a:pPr>
            <a:endParaRPr lang="en-US" dirty="0"/>
          </a:p>
          <a:p>
            <a:pPr marL="0" indent="0">
              <a:buNone/>
            </a:pPr>
            <a:r>
              <a:rPr lang="en-US" b="1" dirty="0"/>
              <a:t>Discussion</a:t>
            </a:r>
            <a:r>
              <a:rPr lang="en-US" dirty="0"/>
              <a:t>: What action would you recommend Mr. Rambo take? </a:t>
            </a:r>
            <a:endParaRPr lang="en-US" dirty="0">
              <a:solidFill>
                <a:srgbClr val="FF0000"/>
              </a:solidFill>
            </a:endParaRPr>
          </a:p>
        </p:txBody>
      </p:sp>
      <p:sp>
        <p:nvSpPr>
          <p:cNvPr id="4" name="Slide Number Placeholder 3">
            <a:extLst>
              <a:ext uri="{FF2B5EF4-FFF2-40B4-BE49-F238E27FC236}">
                <a16:creationId xmlns:a16="http://schemas.microsoft.com/office/drawing/2014/main" id="{BEFB4640-2CA9-4D96-B0AD-BF027BD03E76}"/>
              </a:ext>
            </a:extLst>
          </p:cNvPr>
          <p:cNvSpPr>
            <a:spLocks noGrp="1"/>
          </p:cNvSpPr>
          <p:nvPr>
            <p:ph type="sldNum" sz="quarter" idx="12"/>
          </p:nvPr>
        </p:nvSpPr>
        <p:spPr/>
        <p:txBody>
          <a:bodyPr/>
          <a:lstStyle/>
          <a:p>
            <a:fld id="{60B18D57-13A5-4968-950D-8FEF41FA4399}" type="slidenum">
              <a:rPr lang="en-US" smtClean="0"/>
              <a:t>32</a:t>
            </a:fld>
            <a:endParaRPr lang="en-US"/>
          </a:p>
        </p:txBody>
      </p:sp>
      <p:sp>
        <p:nvSpPr>
          <p:cNvPr id="5" name="Title 4">
            <a:extLst>
              <a:ext uri="{FF2B5EF4-FFF2-40B4-BE49-F238E27FC236}">
                <a16:creationId xmlns:a16="http://schemas.microsoft.com/office/drawing/2014/main" id="{FD728D04-BEA6-4EC4-96EE-3ACAFA53F023}"/>
              </a:ext>
            </a:extLst>
          </p:cNvPr>
          <p:cNvSpPr>
            <a:spLocks noGrp="1"/>
          </p:cNvSpPr>
          <p:nvPr>
            <p:ph type="title"/>
          </p:nvPr>
        </p:nvSpPr>
        <p:spPr>
          <a:xfrm>
            <a:off x="192505" y="134472"/>
            <a:ext cx="8590548" cy="981732"/>
          </a:xfrm>
        </p:spPr>
        <p:txBody>
          <a:bodyPr/>
          <a:lstStyle/>
          <a:p>
            <a:r>
              <a:rPr lang="en-US" dirty="0"/>
              <a:t>When to Request a medical opinion vs a new exam: Example  </a:t>
            </a:r>
          </a:p>
        </p:txBody>
      </p:sp>
    </p:spTree>
    <p:extLst>
      <p:ext uri="{BB962C8B-B14F-4D97-AF65-F5344CB8AC3E}">
        <p14:creationId xmlns:p14="http://schemas.microsoft.com/office/powerpoint/2010/main" val="23216917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BCAD75-63D5-4B5F-A533-30D1E75D2FCA}"/>
              </a:ext>
            </a:extLst>
          </p:cNvPr>
          <p:cNvSpPr>
            <a:spLocks noGrp="1"/>
          </p:cNvSpPr>
          <p:nvPr>
            <p:ph sz="half" idx="1"/>
          </p:nvPr>
        </p:nvSpPr>
        <p:spPr>
          <a:xfrm>
            <a:off x="286870" y="1299411"/>
            <a:ext cx="11660487" cy="5422065"/>
          </a:xfrm>
        </p:spPr>
        <p:txBody>
          <a:bodyPr/>
          <a:lstStyle/>
          <a:p>
            <a:pPr marL="0" indent="0">
              <a:buNone/>
            </a:pPr>
            <a:r>
              <a:rPr lang="en-US" dirty="0"/>
              <a:t>In this course we covered the following:</a:t>
            </a:r>
          </a:p>
          <a:p>
            <a:r>
              <a:rPr lang="en-US" dirty="0"/>
              <a:t> How losing access to use public facing DBQ’s have made nexus letters even more important now</a:t>
            </a:r>
          </a:p>
          <a:p>
            <a:r>
              <a:rPr lang="en-US" dirty="0"/>
              <a:t>How to determine if a Nexus letter is adequate</a:t>
            </a:r>
          </a:p>
          <a:p>
            <a:r>
              <a:rPr lang="en-US" dirty="0"/>
              <a:t>Things to look for when reviewing and determining if an exam is adequate</a:t>
            </a:r>
          </a:p>
          <a:p>
            <a:r>
              <a:rPr lang="en-US" dirty="0"/>
              <a:t>What options you have if an exam is inadequate</a:t>
            </a:r>
          </a:p>
          <a:p>
            <a:r>
              <a:rPr lang="en-US" dirty="0"/>
              <a:t>When VA should request medical opinions or new exams</a:t>
            </a:r>
          </a:p>
          <a:p>
            <a:pPr marL="0" indent="0">
              <a:buNone/>
            </a:pPr>
            <a:endParaRPr lang="en-US" sz="1000" dirty="0"/>
          </a:p>
        </p:txBody>
      </p:sp>
      <p:sp>
        <p:nvSpPr>
          <p:cNvPr id="4" name="Slide Number Placeholder 3">
            <a:extLst>
              <a:ext uri="{FF2B5EF4-FFF2-40B4-BE49-F238E27FC236}">
                <a16:creationId xmlns:a16="http://schemas.microsoft.com/office/drawing/2014/main" id="{A68A6226-5724-43CA-AE6B-7F53B4223616}"/>
              </a:ext>
            </a:extLst>
          </p:cNvPr>
          <p:cNvSpPr>
            <a:spLocks noGrp="1"/>
          </p:cNvSpPr>
          <p:nvPr>
            <p:ph type="sldNum" sz="quarter" idx="12"/>
          </p:nvPr>
        </p:nvSpPr>
        <p:spPr/>
        <p:txBody>
          <a:bodyPr/>
          <a:lstStyle/>
          <a:p>
            <a:fld id="{60B18D57-13A5-4968-950D-8FEF41FA4399}" type="slidenum">
              <a:rPr lang="en-US" smtClean="0"/>
              <a:t>33</a:t>
            </a:fld>
            <a:endParaRPr lang="en-US" dirty="0"/>
          </a:p>
        </p:txBody>
      </p:sp>
      <p:sp>
        <p:nvSpPr>
          <p:cNvPr id="5" name="Title 4">
            <a:extLst>
              <a:ext uri="{FF2B5EF4-FFF2-40B4-BE49-F238E27FC236}">
                <a16:creationId xmlns:a16="http://schemas.microsoft.com/office/drawing/2014/main" id="{007D9C81-C890-4B20-8F6E-6710BED18324}"/>
              </a:ext>
            </a:extLst>
          </p:cNvPr>
          <p:cNvSpPr>
            <a:spLocks noGrp="1"/>
          </p:cNvSpPr>
          <p:nvPr>
            <p:ph type="title"/>
          </p:nvPr>
        </p:nvSpPr>
        <p:spPr/>
        <p:txBody>
          <a:bodyPr/>
          <a:lstStyle/>
          <a:p>
            <a:r>
              <a:rPr lang="en-US" dirty="0"/>
              <a:t>Review</a:t>
            </a:r>
          </a:p>
        </p:txBody>
      </p:sp>
    </p:spTree>
    <p:extLst>
      <p:ext uri="{BB962C8B-B14F-4D97-AF65-F5344CB8AC3E}">
        <p14:creationId xmlns:p14="http://schemas.microsoft.com/office/powerpoint/2010/main" val="28713064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a:bodyPr>
          <a:lstStyle/>
          <a:p>
            <a:r>
              <a:rPr lang="en-US" dirty="0">
                <a:latin typeface="Times New Roman" panose="02020603050405020304" pitchFamily="18" charset="0"/>
                <a:cs typeface="Times New Roman" panose="02020603050405020304" pitchFamily="18" charset="0"/>
              </a:rPr>
              <a:t>If you’re having trouble hearing the presentation, first ensure that your volume is on and turned up. Then, if using headphones, check the settings by using the arrow next to the microphone icon to ensure that you’re using the correct settings for headphones.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To use the chat feature, click on the chat icon at the bottom, middle of the screen.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You can choose to chat with everyone or a specific person by using the arrow.</a:t>
            </a: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Functions Check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29008" y="2959581"/>
            <a:ext cx="1039819" cy="610142"/>
          </a:xfrm>
          <a:prstGeom prst="rect">
            <a:avLst/>
          </a:prstGeom>
        </p:spPr>
      </p:pic>
      <p:sp>
        <p:nvSpPr>
          <p:cNvPr id="8" name="Oval 7"/>
          <p:cNvSpPr/>
          <p:nvPr/>
        </p:nvSpPr>
        <p:spPr>
          <a:xfrm>
            <a:off x="9384530" y="2937021"/>
            <a:ext cx="412595" cy="4656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3969" y="4414628"/>
            <a:ext cx="826429" cy="77477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7920" y="5941669"/>
            <a:ext cx="1725730" cy="606620"/>
          </a:xfrm>
          <a:prstGeom prst="rect">
            <a:avLst/>
          </a:prstGeom>
        </p:spPr>
      </p:pic>
      <p:sp>
        <p:nvSpPr>
          <p:cNvPr id="10" name="Rectangle 9"/>
          <p:cNvSpPr/>
          <p:nvPr/>
        </p:nvSpPr>
        <p:spPr>
          <a:xfrm>
            <a:off x="1927920" y="5941669"/>
            <a:ext cx="1725730" cy="597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200398" y="6020754"/>
            <a:ext cx="301085" cy="3355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714858" y="2945323"/>
            <a:ext cx="1068117" cy="61609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373969" y="4437140"/>
            <a:ext cx="826429" cy="7747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0397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464764"/>
          </a:xfrm>
        </p:spPr>
        <p:txBody>
          <a:bodyPr>
            <a:noAutofit/>
          </a:bodyPr>
          <a:lstStyle/>
          <a:p>
            <a:r>
              <a:rPr lang="en-US" dirty="0">
                <a:latin typeface="Times New Roman" panose="02020603050405020304" pitchFamily="18" charset="0"/>
                <a:cs typeface="Times New Roman" panose="02020603050405020304" pitchFamily="18" charset="0"/>
              </a:rPr>
              <a:t>To access user interactions, click on the Participants icon</a:t>
            </a:r>
          </a:p>
          <a:p>
            <a:endParaRPr lang="en-US" sz="12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interactions tool bar will appear at the bottom, right side of the screen. You can virtually raise your hand, answer yes or no questions from the instructor, or notify the instructor that they are moving too fast or too slow.</a:t>
            </a:r>
          </a:p>
          <a:p>
            <a:endParaRPr lang="en-US" sz="4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Additional options are accessed by clicking on the “more” button. You can virtually clap, like or dislike, as well as other options.</a:t>
            </a:r>
          </a:p>
          <a:p>
            <a:pPr marL="0" lvl="0" indent="0" eaLnBrk="0" fontAlgn="base" hangingPunct="0">
              <a:lnSpc>
                <a:spcPct val="100000"/>
              </a:lnSpc>
              <a:spcBef>
                <a:spcPct val="0"/>
              </a:spcBef>
              <a:spcAft>
                <a:spcPct val="0"/>
              </a:spcAft>
              <a:buNone/>
              <a:defRPr/>
            </a:pPr>
            <a:endParaRPr lang="en-US" altLang="en-US" sz="4000" dirty="0">
              <a:solidFill>
                <a:srgbClr val="000000"/>
              </a:solidFill>
              <a:sym typeface="Arial" panose="020B0604020202020204" pitchFamily="34" charset="0"/>
            </a:endParaRPr>
          </a:p>
          <a:p>
            <a:pPr marL="0" lvl="0" indent="0" eaLnBrk="0" fontAlgn="base" hangingPunct="0">
              <a:lnSpc>
                <a:spcPct val="100000"/>
              </a:lnSpc>
              <a:spcBef>
                <a:spcPct val="0"/>
              </a:spcBef>
              <a:spcAft>
                <a:spcPct val="0"/>
              </a:spcAft>
              <a:buNone/>
              <a:defRPr/>
            </a:pPr>
            <a:endParaRPr lang="en-US" altLang="en-US" sz="4000" dirty="0">
              <a:solidFill>
                <a:srgbClr val="000000"/>
              </a:solidFill>
              <a:sym typeface="Arial" panose="020B0604020202020204" pitchFamily="34"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Functions Check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5749" y="1400761"/>
            <a:ext cx="1283857" cy="57852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9085" y="3709112"/>
            <a:ext cx="5980269" cy="854324"/>
          </a:xfrm>
          <a:prstGeom prst="rect">
            <a:avLst/>
          </a:prstGeom>
        </p:spPr>
      </p:pic>
      <p:sp>
        <p:nvSpPr>
          <p:cNvPr id="19" name="Rectangle 18"/>
          <p:cNvSpPr/>
          <p:nvPr/>
        </p:nvSpPr>
        <p:spPr>
          <a:xfrm>
            <a:off x="9977153" y="1387651"/>
            <a:ext cx="1283857" cy="57852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3739085" y="3730582"/>
            <a:ext cx="6103558" cy="86196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42643" y="5299460"/>
            <a:ext cx="2137025" cy="1059778"/>
          </a:xfrm>
          <a:prstGeom prst="rect">
            <a:avLst/>
          </a:prstGeom>
        </p:spPr>
      </p:pic>
      <p:sp>
        <p:nvSpPr>
          <p:cNvPr id="27" name="Rectangle 26"/>
          <p:cNvSpPr/>
          <p:nvPr/>
        </p:nvSpPr>
        <p:spPr>
          <a:xfrm>
            <a:off x="9842642" y="5315672"/>
            <a:ext cx="2219219" cy="10406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9673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93236"/>
            <a:ext cx="11440886" cy="5328240"/>
          </a:xfrm>
        </p:spPr>
        <p:txBody>
          <a:bodyPr>
            <a:noAutofit/>
          </a:bodyPr>
          <a:lstStyle/>
          <a:p>
            <a:r>
              <a:rPr lang="en-US" sz="2800" dirty="0">
                <a:latin typeface="Times New Roman" panose="02020603050405020304" pitchFamily="18" charset="0"/>
                <a:cs typeface="Times New Roman" panose="02020603050405020304" pitchFamily="18" charset="0"/>
              </a:rPr>
              <a:t>If you have a </a:t>
            </a:r>
            <a:r>
              <a:rPr lang="en-US" sz="2800" b="1" dirty="0">
                <a:latin typeface="Times New Roman" panose="02020603050405020304" pitchFamily="18" charset="0"/>
                <a:cs typeface="Times New Roman" panose="02020603050405020304" pitchFamily="18" charset="0"/>
              </a:rPr>
              <a:t>QUESTION</a:t>
            </a:r>
            <a:r>
              <a:rPr lang="en-US" sz="2800" dirty="0">
                <a:latin typeface="Times New Roman" panose="02020603050405020304" pitchFamily="18" charset="0"/>
                <a:cs typeface="Times New Roman" panose="02020603050405020304" pitchFamily="18" charset="0"/>
              </a:rPr>
              <a:t> during the presentation, please enter a question mark (</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or enter your question into the chat box and the presenter or facilitator will address your question.</a:t>
            </a:r>
          </a:p>
          <a:p>
            <a:pPr marL="0" indent="0">
              <a:spcBef>
                <a:spcPts val="0"/>
              </a:spcBef>
              <a:buNone/>
            </a:pPr>
            <a:endParaRPr lang="en-US" sz="1200" dirty="0">
              <a:latin typeface="Times New Roman" panose="02020603050405020304" pitchFamily="18" charset="0"/>
              <a:cs typeface="Times New Roman" panose="02020603050405020304" pitchFamily="18" charset="0"/>
            </a:endParaRPr>
          </a:p>
          <a:p>
            <a:pPr marL="0" indent="0" algn="ctr">
              <a:buNone/>
            </a:pPr>
            <a:r>
              <a:rPr lang="en-US" b="1" dirty="0">
                <a:solidFill>
                  <a:srgbClr val="FF0000"/>
                </a:solidFill>
                <a:latin typeface="Times New Roman" panose="02020603050405020304" pitchFamily="18" charset="0"/>
                <a:cs typeface="Times New Roman" panose="02020603050405020304" pitchFamily="18" charset="0"/>
              </a:rPr>
              <a:t>PLEASE WAIT UNTIL YOU ARE RECOGNIZED BEFORE     UNMUTING YOUR MICROPHONE</a:t>
            </a:r>
          </a:p>
          <a:p>
            <a:pPr marL="0" indent="0">
              <a:spcBef>
                <a:spcPts val="0"/>
              </a:spcBef>
              <a:buNone/>
            </a:pPr>
            <a:endParaRPr lang="en-US" sz="1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you’re having technical difficulties please contact the Technical Advisors listed in the agenda.</a:t>
            </a:r>
          </a:p>
          <a:p>
            <a:endParaRPr lang="en-US" sz="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you need a comfort break, please do so and return as soon as possible.</a:t>
            </a:r>
          </a:p>
          <a:p>
            <a:endParaRPr lang="en-US" sz="1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Please remember, these sessions will be recorded for future use.           </a:t>
            </a:r>
          </a:p>
          <a:p>
            <a:pPr marL="0" indent="0">
              <a:buNone/>
            </a:pPr>
            <a:r>
              <a:rPr lang="en-US" sz="2800" dirty="0">
                <a:latin typeface="Times New Roman" panose="02020603050405020304" pitchFamily="18" charset="0"/>
                <a:cs typeface="Times New Roman" panose="02020603050405020304" pitchFamily="18" charset="0"/>
              </a:rPr>
              <a:t>                           </a:t>
            </a:r>
            <a:r>
              <a:rPr lang="en-US" sz="2800" b="1" u="sng" dirty="0">
                <a:latin typeface="Times New Roman" panose="02020603050405020304" pitchFamily="18" charset="0"/>
                <a:cs typeface="Times New Roman" panose="02020603050405020304" pitchFamily="18" charset="0"/>
              </a:rPr>
              <a:t>Everything on the internet lasts forever!</a:t>
            </a:r>
          </a:p>
          <a:p>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Functions Check</a:t>
            </a:r>
          </a:p>
        </p:txBody>
      </p:sp>
    </p:spTree>
    <p:extLst>
      <p:ext uri="{BB962C8B-B14F-4D97-AF65-F5344CB8AC3E}">
        <p14:creationId xmlns:p14="http://schemas.microsoft.com/office/powerpoint/2010/main" val="332042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FB09FA-29D2-4182-87E9-16C62BE9BD04}"/>
              </a:ext>
            </a:extLst>
          </p:cNvPr>
          <p:cNvSpPr>
            <a:spLocks noGrp="1"/>
          </p:cNvSpPr>
          <p:nvPr>
            <p:ph sz="half" idx="1"/>
          </p:nvPr>
        </p:nvSpPr>
        <p:spPr>
          <a:xfrm>
            <a:off x="192505" y="1458073"/>
            <a:ext cx="11802979" cy="4808257"/>
          </a:xfrm>
        </p:spPr>
        <p:txBody>
          <a:bodyPr/>
          <a:lstStyle/>
          <a:p>
            <a:r>
              <a:rPr lang="en-US" dirty="0"/>
              <a:t>For this class we will be using a set of practice Disability Benefits Questionnaires (DBQ) that can be downloaded from the Online Learning Portal in the resources section.</a:t>
            </a:r>
          </a:p>
          <a:p>
            <a:endParaRPr lang="en-US" sz="500" dirty="0"/>
          </a:p>
          <a:p>
            <a:r>
              <a:rPr lang="en-US" dirty="0"/>
              <a:t>Link: </a:t>
            </a:r>
            <a:r>
              <a:rPr lang="en-US" dirty="0">
                <a:hlinkClick r:id="rId2"/>
              </a:rPr>
              <a:t>https://vfw.psycharmor.org/</a:t>
            </a:r>
            <a:endParaRPr lang="en-US" dirty="0"/>
          </a:p>
          <a:p>
            <a:r>
              <a:rPr lang="en-US" dirty="0"/>
              <a:t>Select Resources and then locate and open the file labeled </a:t>
            </a:r>
          </a:p>
          <a:p>
            <a:pPr marL="0" indent="0" algn="ctr">
              <a:buNone/>
            </a:pPr>
            <a:r>
              <a:rPr lang="en-US" i="1" dirty="0"/>
              <a:t>“September 2020 vASLT example DBQs”</a:t>
            </a:r>
          </a:p>
          <a:p>
            <a:pPr marL="0" indent="0" algn="ctr">
              <a:buNone/>
            </a:pPr>
            <a:endParaRPr lang="en-US" sz="100" i="1" dirty="0"/>
          </a:p>
          <a:p>
            <a:pPr marL="0" indent="0" algn="ctr">
              <a:buNone/>
            </a:pPr>
            <a:endParaRPr lang="en-US" dirty="0"/>
          </a:p>
          <a:p>
            <a:pPr marL="0" indent="0" algn="ctr">
              <a:buNone/>
            </a:pPr>
            <a:r>
              <a:rPr lang="en-US" dirty="0"/>
              <a:t>If you do not have access to the OLP, email Chris Macinkowicz, Assistant Director, Training &amp; QA. </a:t>
            </a:r>
            <a:r>
              <a:rPr lang="en-US" dirty="0">
                <a:hlinkClick r:id="rId3"/>
              </a:rPr>
              <a:t>cmacinkowicz@vfw.org</a:t>
            </a:r>
            <a:endParaRPr lang="en-US" dirty="0"/>
          </a:p>
        </p:txBody>
      </p:sp>
      <p:sp>
        <p:nvSpPr>
          <p:cNvPr id="4" name="Slide Number Placeholder 3">
            <a:extLst>
              <a:ext uri="{FF2B5EF4-FFF2-40B4-BE49-F238E27FC236}">
                <a16:creationId xmlns:a16="http://schemas.microsoft.com/office/drawing/2014/main" id="{CAF428E4-09C2-48D9-A3E8-F393180FA0A5}"/>
              </a:ext>
            </a:extLst>
          </p:cNvPr>
          <p:cNvSpPr>
            <a:spLocks noGrp="1"/>
          </p:cNvSpPr>
          <p:nvPr>
            <p:ph type="sldNum" sz="quarter" idx="12"/>
          </p:nvPr>
        </p:nvSpPr>
        <p:spPr/>
        <p:txBody>
          <a:bodyPr/>
          <a:lstStyle/>
          <a:p>
            <a:fld id="{60B18D57-13A5-4968-950D-8FEF41FA4399}" type="slidenum">
              <a:rPr lang="en-US" smtClean="0"/>
              <a:t>7</a:t>
            </a:fld>
            <a:endParaRPr lang="en-US" dirty="0"/>
          </a:p>
        </p:txBody>
      </p:sp>
      <p:sp>
        <p:nvSpPr>
          <p:cNvPr id="5" name="Title 4">
            <a:extLst>
              <a:ext uri="{FF2B5EF4-FFF2-40B4-BE49-F238E27FC236}">
                <a16:creationId xmlns:a16="http://schemas.microsoft.com/office/drawing/2014/main" id="{1F6BC67E-5346-4578-9867-CD38B9701628}"/>
              </a:ext>
            </a:extLst>
          </p:cNvPr>
          <p:cNvSpPr>
            <a:spLocks noGrp="1"/>
          </p:cNvSpPr>
          <p:nvPr>
            <p:ph type="title"/>
          </p:nvPr>
        </p:nvSpPr>
        <p:spPr/>
        <p:txBody>
          <a:bodyPr/>
          <a:lstStyle/>
          <a:p>
            <a:r>
              <a:rPr lang="en-US" dirty="0"/>
              <a:t>Before we get started…</a:t>
            </a:r>
          </a:p>
        </p:txBody>
      </p:sp>
    </p:spTree>
    <p:extLst>
      <p:ext uri="{BB962C8B-B14F-4D97-AF65-F5344CB8AC3E}">
        <p14:creationId xmlns:p14="http://schemas.microsoft.com/office/powerpoint/2010/main" val="2614276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393236"/>
            <a:ext cx="11528141" cy="4882058"/>
          </a:xfrm>
        </p:spPr>
        <p:txBody>
          <a:bodyPr/>
          <a:lstStyle/>
          <a:p>
            <a:r>
              <a:rPr lang="en-US" sz="3600" dirty="0"/>
              <a:t>Provide VFW accredited representatives comprehensive instruction on how to determine if a medical examination or opinion is adequate</a:t>
            </a:r>
          </a:p>
          <a:p>
            <a:endParaRPr lang="en-US" sz="1000" dirty="0"/>
          </a:p>
          <a:p>
            <a:r>
              <a:rPr lang="en-US" sz="3600" dirty="0"/>
              <a:t>Discuss resources available to accredited representatives that will help determine if an exam is inadequate</a:t>
            </a:r>
          </a:p>
          <a:p>
            <a:endParaRPr lang="en-US" sz="1000" dirty="0">
              <a:solidFill>
                <a:srgbClr val="FF0000"/>
              </a:solidFill>
            </a:endParaRPr>
          </a:p>
          <a:p>
            <a:r>
              <a:rPr lang="en-US" sz="3600" dirty="0"/>
              <a:t>Review resources that we can provide to claimants to help with medical exams and opinions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p:cNvSpPr>
            <a:spLocks noGrp="1"/>
          </p:cNvSpPr>
          <p:nvPr>
            <p:ph type="title"/>
          </p:nvPr>
        </p:nvSpPr>
        <p:spPr/>
        <p:txBody>
          <a:bodyPr/>
          <a:lstStyle/>
          <a:p>
            <a:r>
              <a:rPr lang="en-US" dirty="0"/>
              <a:t>Purpose of Class</a:t>
            </a:r>
          </a:p>
        </p:txBody>
      </p:sp>
    </p:spTree>
    <p:extLst>
      <p:ext uri="{BB962C8B-B14F-4D97-AF65-F5344CB8AC3E}">
        <p14:creationId xmlns:p14="http://schemas.microsoft.com/office/powerpoint/2010/main" val="3164252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94723E-0CC6-4216-92E5-5F1486ED6570}"/>
              </a:ext>
            </a:extLst>
          </p:cNvPr>
          <p:cNvSpPr>
            <a:spLocks noGrp="1"/>
          </p:cNvSpPr>
          <p:nvPr>
            <p:ph sz="half" idx="1"/>
          </p:nvPr>
        </p:nvSpPr>
        <p:spPr>
          <a:xfrm>
            <a:off x="286871" y="1311564"/>
            <a:ext cx="11516108" cy="4954766"/>
          </a:xfrm>
        </p:spPr>
        <p:txBody>
          <a:bodyPr/>
          <a:lstStyle/>
          <a:p>
            <a:pPr marL="0" indent="0">
              <a:buNone/>
            </a:pPr>
            <a:endParaRPr lang="en-US" sz="2400" b="1" dirty="0"/>
          </a:p>
          <a:p>
            <a:pPr marL="514350" indent="-514350">
              <a:buFont typeface="+mj-lt"/>
              <a:buAutoNum type="arabicPeriod"/>
            </a:pPr>
            <a:r>
              <a:rPr lang="en-US" sz="4000" dirty="0"/>
              <a:t>Removal of Public Facing Disability Benefits Questionnaires</a:t>
            </a:r>
          </a:p>
          <a:p>
            <a:pPr marL="514350" indent="-514350">
              <a:buFont typeface="+mj-lt"/>
              <a:buAutoNum type="arabicPeriod"/>
            </a:pPr>
            <a:r>
              <a:rPr lang="en-US" sz="4000" dirty="0"/>
              <a:t>How to determine if an examination is adequate</a:t>
            </a:r>
          </a:p>
          <a:p>
            <a:pPr marL="514350" indent="-514350">
              <a:buFont typeface="+mj-lt"/>
              <a:buAutoNum type="arabicPeriod"/>
            </a:pPr>
            <a:r>
              <a:rPr lang="en-US" sz="4000" dirty="0"/>
              <a:t>How to resolve inadequate exam issues</a:t>
            </a:r>
          </a:p>
          <a:p>
            <a:pPr marL="514350" indent="-514350">
              <a:buFont typeface="+mj-lt"/>
              <a:buAutoNum type="arabicPeriod"/>
            </a:pPr>
            <a:r>
              <a:rPr lang="en-US" sz="4000" dirty="0"/>
              <a:t>When to request a medical opinion vs a new exam </a:t>
            </a:r>
          </a:p>
          <a:p>
            <a:pPr lvl="0"/>
            <a:endParaRPr lang="en-US" dirty="0"/>
          </a:p>
        </p:txBody>
      </p:sp>
      <p:sp>
        <p:nvSpPr>
          <p:cNvPr id="4" name="Slide Number Placeholder 3">
            <a:extLst>
              <a:ext uri="{FF2B5EF4-FFF2-40B4-BE49-F238E27FC236}">
                <a16:creationId xmlns:a16="http://schemas.microsoft.com/office/drawing/2014/main" id="{4E281AD9-1F99-4FE6-964F-9BDACB9DE16C}"/>
              </a:ext>
            </a:extLst>
          </p:cNvPr>
          <p:cNvSpPr>
            <a:spLocks noGrp="1"/>
          </p:cNvSpPr>
          <p:nvPr>
            <p:ph type="sldNum" sz="quarter" idx="12"/>
          </p:nvPr>
        </p:nvSpPr>
        <p:spPr/>
        <p:txBody>
          <a:bodyPr/>
          <a:lstStyle/>
          <a:p>
            <a:fld id="{60B18D57-13A5-4968-950D-8FEF41FA4399}" type="slidenum">
              <a:rPr lang="en-US" smtClean="0"/>
              <a:t>9</a:t>
            </a:fld>
            <a:endParaRPr lang="en-US" dirty="0"/>
          </a:p>
        </p:txBody>
      </p:sp>
      <p:sp>
        <p:nvSpPr>
          <p:cNvPr id="5" name="Title 4">
            <a:extLst>
              <a:ext uri="{FF2B5EF4-FFF2-40B4-BE49-F238E27FC236}">
                <a16:creationId xmlns:a16="http://schemas.microsoft.com/office/drawing/2014/main" id="{ADD070B0-08CA-43C1-B578-93DEBE0BC60D}"/>
              </a:ext>
            </a:extLst>
          </p:cNvPr>
          <p:cNvSpPr>
            <a:spLocks noGrp="1"/>
          </p:cNvSpPr>
          <p:nvPr>
            <p:ph type="title"/>
          </p:nvPr>
        </p:nvSpPr>
        <p:spPr/>
        <p:txBody>
          <a:bodyPr/>
          <a:lstStyle/>
          <a:p>
            <a:r>
              <a:rPr lang="en-US" dirty="0"/>
              <a:t>Lesson Plan</a:t>
            </a:r>
          </a:p>
        </p:txBody>
      </p:sp>
    </p:spTree>
    <p:extLst>
      <p:ext uri="{BB962C8B-B14F-4D97-AF65-F5344CB8AC3E}">
        <p14:creationId xmlns:p14="http://schemas.microsoft.com/office/powerpoint/2010/main" val="1152773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FEB9280E-D5C3-4C79-A679-ED83E8C644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4806</TotalTime>
  <Words>3134</Words>
  <Application>Microsoft Office PowerPoint</Application>
  <PresentationFormat>Widescreen</PresentationFormat>
  <Paragraphs>364</Paragraphs>
  <Slides>34</Slides>
  <Notes>23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34</vt:i4>
      </vt:variant>
    </vt:vector>
  </HeadingPairs>
  <TitlesOfParts>
    <vt:vector size="40" baseType="lpstr">
      <vt:lpstr>Arial</vt:lpstr>
      <vt:lpstr>Calibri</vt:lpstr>
      <vt:lpstr>Calibri Light</vt:lpstr>
      <vt:lpstr>Times New Roman</vt:lpstr>
      <vt:lpstr>Custom Design</vt:lpstr>
      <vt:lpstr>Office Theme</vt:lpstr>
      <vt:lpstr>PowerPoint Presentation</vt:lpstr>
      <vt:lpstr>PowerPoint Presentation</vt:lpstr>
      <vt:lpstr>PowerPoint Presentation</vt:lpstr>
      <vt:lpstr>PowerPoint Presentation</vt:lpstr>
      <vt:lpstr>PowerPoint Presentation</vt:lpstr>
      <vt:lpstr>PowerPoint Presentation</vt:lpstr>
      <vt:lpstr>Before we get started…</vt:lpstr>
      <vt:lpstr>Purpose of Class</vt:lpstr>
      <vt:lpstr>Lesson Plan</vt:lpstr>
      <vt:lpstr>Loss of DBQ’s</vt:lpstr>
      <vt:lpstr>Loss of DBQ’s: OIG Report</vt:lpstr>
      <vt:lpstr>Loss of DBQ’s: Current Developments </vt:lpstr>
      <vt:lpstr>Loss of DBQs: Nexus Statement</vt:lpstr>
      <vt:lpstr>Loss of DBQs: Nexus Statement</vt:lpstr>
      <vt:lpstr>Loss of DBQs: Nexus Statement</vt:lpstr>
      <vt:lpstr>Loss of DBQs: Example 1</vt:lpstr>
      <vt:lpstr>Loss of DBQs: Example 2</vt:lpstr>
      <vt:lpstr>How to determine if an exam is adequate: Things to look for</vt:lpstr>
      <vt:lpstr>How to determine if an exam is adequate: Things to look for</vt:lpstr>
      <vt:lpstr>How to determine if an exam is adequate: Things to look for</vt:lpstr>
      <vt:lpstr>How to determine if an exam is adequate: Things to look for</vt:lpstr>
      <vt:lpstr>How to determine if an exam is adequate: Example 1</vt:lpstr>
      <vt:lpstr>How to determine if an exam is adequate: Example 2</vt:lpstr>
      <vt:lpstr>How to determine if an exam is adequate: Example 3</vt:lpstr>
      <vt:lpstr>How to resolve inadequate exam issues</vt:lpstr>
      <vt:lpstr>How to resolve inadequate exam issues: Continued</vt:lpstr>
      <vt:lpstr>How to resolve inadequate exam issues: Continue</vt:lpstr>
      <vt:lpstr>How to resolve inadequate exam issues: Example 1</vt:lpstr>
      <vt:lpstr>When to Request a medical opinion vs a new exam</vt:lpstr>
      <vt:lpstr>When to Request a medical opinion vs a new exam: Missing Link</vt:lpstr>
      <vt:lpstr>When to Request a medical opinion vs a new exam: continue</vt:lpstr>
      <vt:lpstr>When to Request a medical opinion vs a new exam: Example  </vt:lpstr>
      <vt:lpstr>Review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Vargas, Gerardo, VSOSDGO,</dc:creator>
  <cp:lastModifiedBy>Christopher Macinkowicz</cp:lastModifiedBy>
  <cp:revision>99</cp:revision>
  <dcterms:created xsi:type="dcterms:W3CDTF">2020-08-12T23:15:24Z</dcterms:created>
  <dcterms:modified xsi:type="dcterms:W3CDTF">2020-09-11T15:44:18Z</dcterms:modified>
</cp:coreProperties>
</file>