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 id="2147483697" r:id="rId3"/>
  </p:sldMasterIdLst>
  <p:notesMasterIdLst>
    <p:notesMasterId r:id="rId62"/>
  </p:notesMasterIdLst>
  <p:sldIdLst>
    <p:sldId id="256" r:id="rId4"/>
    <p:sldId id="356" r:id="rId5"/>
    <p:sldId id="357" r:id="rId6"/>
    <p:sldId id="359" r:id="rId7"/>
    <p:sldId id="336" r:id="rId8"/>
    <p:sldId id="271" r:id="rId9"/>
    <p:sldId id="273" r:id="rId10"/>
    <p:sldId id="274" r:id="rId11"/>
    <p:sldId id="275" r:id="rId12"/>
    <p:sldId id="277" r:id="rId13"/>
    <p:sldId id="284" r:id="rId14"/>
    <p:sldId id="334" r:id="rId15"/>
    <p:sldId id="335" r:id="rId16"/>
    <p:sldId id="327" r:id="rId17"/>
    <p:sldId id="345" r:id="rId18"/>
    <p:sldId id="283" r:id="rId19"/>
    <p:sldId id="325" r:id="rId20"/>
    <p:sldId id="278" r:id="rId21"/>
    <p:sldId id="354" r:id="rId22"/>
    <p:sldId id="317" r:id="rId23"/>
    <p:sldId id="321" r:id="rId24"/>
    <p:sldId id="322" r:id="rId25"/>
    <p:sldId id="323" r:id="rId26"/>
    <p:sldId id="346" r:id="rId27"/>
    <p:sldId id="347" r:id="rId28"/>
    <p:sldId id="348" r:id="rId29"/>
    <p:sldId id="297" r:id="rId30"/>
    <p:sldId id="295" r:id="rId31"/>
    <p:sldId id="294" r:id="rId32"/>
    <p:sldId id="293" r:id="rId33"/>
    <p:sldId id="338" r:id="rId34"/>
    <p:sldId id="339" r:id="rId35"/>
    <p:sldId id="289" r:id="rId36"/>
    <p:sldId id="290" r:id="rId37"/>
    <p:sldId id="340" r:id="rId38"/>
    <p:sldId id="280" r:id="rId39"/>
    <p:sldId id="285" r:id="rId40"/>
    <p:sldId id="328" r:id="rId41"/>
    <p:sldId id="329" r:id="rId42"/>
    <p:sldId id="341" r:id="rId43"/>
    <p:sldId id="304" r:id="rId44"/>
    <p:sldId id="305" r:id="rId45"/>
    <p:sldId id="355" r:id="rId46"/>
    <p:sldId id="351" r:id="rId47"/>
    <p:sldId id="352" r:id="rId48"/>
    <p:sldId id="306" r:id="rId49"/>
    <p:sldId id="307" r:id="rId50"/>
    <p:sldId id="308" r:id="rId51"/>
    <p:sldId id="342" r:id="rId52"/>
    <p:sldId id="343" r:id="rId53"/>
    <p:sldId id="312" r:id="rId54"/>
    <p:sldId id="313" r:id="rId55"/>
    <p:sldId id="331" r:id="rId56"/>
    <p:sldId id="332" r:id="rId57"/>
    <p:sldId id="270" r:id="rId58"/>
    <p:sldId id="330" r:id="rId59"/>
    <p:sldId id="324" r:id="rId60"/>
    <p:sldId id="26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90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979" autoAdjust="0"/>
  </p:normalViewPr>
  <p:slideViewPr>
    <p:cSldViewPr snapToGrid="0">
      <p:cViewPr varScale="1">
        <p:scale>
          <a:sx n="110" d="100"/>
          <a:sy n="110"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CB3563-B21F-4472-A953-CA98BFE318F2}" type="datetimeFigureOut">
              <a:rPr lang="en-US" smtClean="0"/>
              <a:t>11/3/2020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C36D78-C19F-4765-8B7F-2FE8BFF07D6C}" type="slidenum">
              <a:rPr lang="en-US" smtClean="0"/>
              <a:t>‹#›</a:t>
            </a:fld>
            <a:endParaRPr lang="en-US"/>
          </a:p>
        </p:txBody>
      </p:sp>
    </p:spTree>
    <p:extLst>
      <p:ext uri="{BB962C8B-B14F-4D97-AF65-F5344CB8AC3E}">
        <p14:creationId xmlns:p14="http://schemas.microsoft.com/office/powerpoint/2010/main" val="830410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3AE06-EB8D-4A4F-BFF9-2E571E394111}" type="slidenum">
              <a:rPr lang="en-US" smtClean="0"/>
              <a:t>2</a:t>
            </a:fld>
            <a:endParaRPr lang="en-US"/>
          </a:p>
        </p:txBody>
      </p:sp>
    </p:spTree>
    <p:extLst>
      <p:ext uri="{BB962C8B-B14F-4D97-AF65-F5344CB8AC3E}">
        <p14:creationId xmlns:p14="http://schemas.microsoft.com/office/powerpoint/2010/main" val="772192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3AE06-EB8D-4A4F-BFF9-2E571E394111}" type="slidenum">
              <a:rPr lang="en-US" smtClean="0"/>
              <a:t>3</a:t>
            </a:fld>
            <a:endParaRPr lang="en-US"/>
          </a:p>
        </p:txBody>
      </p:sp>
    </p:spTree>
    <p:extLst>
      <p:ext uri="{BB962C8B-B14F-4D97-AF65-F5344CB8AC3E}">
        <p14:creationId xmlns:p14="http://schemas.microsoft.com/office/powerpoint/2010/main" val="183787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3AE06-EB8D-4A4F-BFF9-2E571E394111}" type="slidenum">
              <a:rPr lang="en-US" smtClean="0"/>
              <a:t>4</a:t>
            </a:fld>
            <a:endParaRPr lang="en-US"/>
          </a:p>
        </p:txBody>
      </p:sp>
    </p:spTree>
    <p:extLst>
      <p:ext uri="{BB962C8B-B14F-4D97-AF65-F5344CB8AC3E}">
        <p14:creationId xmlns:p14="http://schemas.microsoft.com/office/powerpoint/2010/main" val="392864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93236"/>
            <a:ext cx="10515600" cy="488205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fld id="{E2FB73DA-5FDE-45B5-BAA4-C61223CC44F6}" type="slidenum">
              <a:rPr lang="en-US" smtClean="0"/>
              <a:pPr/>
              <a:t>‹#›</a:t>
            </a:fld>
            <a:endParaRPr lang="en-US" dirty="0"/>
          </a:p>
        </p:txBody>
      </p:sp>
      <p:sp>
        <p:nvSpPr>
          <p:cNvPr id="9"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2006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275018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5177299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7307252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9249116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6828589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7739204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2245190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402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214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73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8073"/>
            <a:ext cx="5156200" cy="4808257"/>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8073"/>
            <a:ext cx="5156200" cy="479032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60B18D57-13A5-4968-950D-8FEF41FA4399}" type="slidenum">
              <a:rPr lang="en-US" smtClean="0"/>
              <a:t>‹#›</a:t>
            </a:fld>
            <a:endParaRPr lang="en-US"/>
          </a:p>
        </p:txBody>
      </p:sp>
      <p:sp>
        <p:nvSpPr>
          <p:cNvPr id="10"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94664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20125247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2400"/>
            </a:lvl1pPr>
          </a:lstStyle>
          <a:p>
            <a:fld id="{E2FB73DA-5FDE-45B5-BAA4-C61223CC44F6}" type="slidenum">
              <a:rPr lang="en-US" smtClean="0"/>
              <a:pPr/>
              <a:t>‹#›</a:t>
            </a:fld>
            <a:endParaRPr lang="en-US" dirty="0"/>
          </a:p>
        </p:txBody>
      </p:sp>
    </p:spTree>
    <p:extLst>
      <p:ext uri="{BB962C8B-B14F-4D97-AF65-F5344CB8AC3E}">
        <p14:creationId xmlns:p14="http://schemas.microsoft.com/office/powerpoint/2010/main" val="1188503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211399022"/>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t>‹#›</a:t>
            </a:fld>
            <a:endParaRPr lang="en-US"/>
          </a:p>
        </p:txBody>
      </p:sp>
    </p:spTree>
    <p:extLst>
      <p:ext uri="{BB962C8B-B14F-4D97-AF65-F5344CB8AC3E}">
        <p14:creationId xmlns:p14="http://schemas.microsoft.com/office/powerpoint/2010/main" val="1994742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3317704949"/>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B18D57-13A5-4968-950D-8FEF41FA4399}" type="slidenum">
              <a:rPr lang="en-US" smtClean="0"/>
              <a:t>‹#›</a:t>
            </a:fld>
            <a:endParaRPr lang="en-US" dirty="0"/>
          </a:p>
        </p:txBody>
      </p:sp>
    </p:spTree>
    <p:extLst>
      <p:ext uri="{BB962C8B-B14F-4D97-AF65-F5344CB8AC3E}">
        <p14:creationId xmlns:p14="http://schemas.microsoft.com/office/powerpoint/2010/main" val="3255132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3786864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2662959207"/>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382784741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235833027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B18D57-13A5-4968-950D-8FEF41FA4399}" type="slidenum">
              <a:rPr lang="en-US" smtClean="0"/>
              <a:t>‹#›</a:t>
            </a:fld>
            <a:endParaRPr lang="en-US"/>
          </a:p>
        </p:txBody>
      </p:sp>
      <p:sp>
        <p:nvSpPr>
          <p:cNvPr id="10" name="Table Placeholder 9"/>
          <p:cNvSpPr>
            <a:spLocks noGrp="1"/>
          </p:cNvSpPr>
          <p:nvPr>
            <p:ph type="tbl" sz="quarter" idx="13"/>
          </p:nvPr>
        </p:nvSpPr>
        <p:spPr>
          <a:xfrm>
            <a:off x="812801" y="1524000"/>
            <a:ext cx="10540999" cy="47244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1"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3681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211861093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18D57-13A5-4968-950D-8FEF41FA4399}" type="slidenum">
              <a:rPr lang="en-US" smtClean="0"/>
              <a:t>‹#›</a:t>
            </a:fld>
            <a:endParaRPr lang="en-US"/>
          </a:p>
        </p:txBody>
      </p:sp>
      <p:sp>
        <p:nvSpPr>
          <p:cNvPr id="11" name="Chart Placeholder 10"/>
          <p:cNvSpPr>
            <a:spLocks noGrp="1"/>
          </p:cNvSpPr>
          <p:nvPr>
            <p:ph type="chart" sz="quarter" idx="11"/>
          </p:nvPr>
        </p:nvSpPr>
        <p:spPr>
          <a:xfrm>
            <a:off x="860613" y="1515035"/>
            <a:ext cx="10493188" cy="4661928"/>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2"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85688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0B18D57-13A5-4968-950D-8FEF41FA4399}" type="slidenum">
              <a:rPr lang="en-US" smtClean="0"/>
              <a:t>‹#›</a:t>
            </a:fld>
            <a:endParaRPr lang="en-US" dirty="0"/>
          </a:p>
        </p:txBody>
      </p:sp>
      <p:sp>
        <p:nvSpPr>
          <p:cNvPr id="8"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39217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0384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7937234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3293051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28896854"/>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252728"/>
            <a:ext cx="12192000" cy="5605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2800">
                <a:solidFill>
                  <a:schemeClr val="tx1">
                    <a:tint val="75000"/>
                  </a:schemeClr>
                </a:solidFill>
                <a:latin typeface="Times New Roman" panose="02020603050405020304" pitchFamily="18" charset="0"/>
                <a:cs typeface="Times New Roman" panose="02020603050405020304" pitchFamily="18" charset="0"/>
              </a:defRPr>
            </a:lvl1pPr>
          </a:lstStyle>
          <a:p>
            <a:fld id="{60B18D57-13A5-4968-950D-8FEF41FA4399}" type="slidenum">
              <a:rPr lang="en-US" smtClean="0"/>
              <a:pPr/>
              <a:t>‹#›</a:t>
            </a:fld>
            <a:endParaRPr lang="en-US" dirty="0"/>
          </a:p>
        </p:txBody>
      </p:sp>
      <p:cxnSp>
        <p:nvCxnSpPr>
          <p:cNvPr id="5" name="Straight Connector 4"/>
          <p:cNvCxnSpPr/>
          <p:nvPr userDrawn="1"/>
        </p:nvCxnSpPr>
        <p:spPr>
          <a:xfrm>
            <a:off x="0" y="1243584"/>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063794" y="273874"/>
            <a:ext cx="2636647" cy="691983"/>
          </a:xfrm>
          <a:prstGeom prst="rect">
            <a:avLst/>
          </a:prstGeom>
        </p:spPr>
      </p:pic>
    </p:spTree>
    <p:extLst>
      <p:ext uri="{BB962C8B-B14F-4D97-AF65-F5344CB8AC3E}">
        <p14:creationId xmlns:p14="http://schemas.microsoft.com/office/powerpoint/2010/main" val="2365841268"/>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80" r:id="rId3"/>
    <p:sldLayoutId id="2147483681" r:id="rId4"/>
    <p:sldLayoutId id="2147483678" r:id="rId5"/>
  </p:sldLayoutIdLst>
  <p:hf hdr="0" ftr="0" dt="0"/>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rotWithShape="1">
          <a:blip r:embed="rId16">
            <a:extLst>
              <a:ext uri="{28A0092B-C50C-407E-A947-70E740481C1C}">
                <a14:useLocalDpi xmlns:a14="http://schemas.microsoft.com/office/drawing/2010/main" val="0"/>
              </a:ext>
            </a:extLst>
          </a:blip>
          <a:srcRect l="28941"/>
          <a:stretch/>
        </p:blipFill>
        <p:spPr>
          <a:xfrm>
            <a:off x="1" y="0"/>
            <a:ext cx="5145480" cy="6858000"/>
          </a:xfrm>
          <a:prstGeom prst="rect">
            <a:avLst/>
          </a:prstGeom>
        </p:spPr>
      </p:pic>
      <p:pic>
        <p:nvPicPr>
          <p:cNvPr id="9" name="Picture 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472535" y="623549"/>
            <a:ext cx="4659333" cy="1221785"/>
          </a:xfrm>
          <a:prstGeom prst="rect">
            <a:avLst/>
          </a:prstGeom>
        </p:spPr>
      </p:pic>
    </p:spTree>
    <p:extLst>
      <p:ext uri="{BB962C8B-B14F-4D97-AF65-F5344CB8AC3E}">
        <p14:creationId xmlns:p14="http://schemas.microsoft.com/office/powerpoint/2010/main" val="234476487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18D57-13A5-4968-950D-8FEF41FA4399}" type="slidenum">
              <a:rPr lang="en-US" smtClean="0"/>
              <a:pPr/>
              <a:t>‹#›</a:t>
            </a:fld>
            <a:endParaRPr lang="en-US" dirty="0"/>
          </a:p>
        </p:txBody>
      </p:sp>
      <p:sp>
        <p:nvSpPr>
          <p:cNvPr id="7" name="Rectangle 6"/>
          <p:cNvSpPr/>
          <p:nvPr userDrawn="1"/>
        </p:nvSpPr>
        <p:spPr>
          <a:xfrm>
            <a:off x="0" y="1252728"/>
            <a:ext cx="12192000" cy="5605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8" name="Straight Connector 7"/>
          <p:cNvCxnSpPr/>
          <p:nvPr userDrawn="1"/>
        </p:nvCxnSpPr>
        <p:spPr>
          <a:xfrm>
            <a:off x="0" y="1243584"/>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063794" y="273874"/>
            <a:ext cx="2636647" cy="691983"/>
          </a:xfrm>
          <a:prstGeom prst="rect">
            <a:avLst/>
          </a:prstGeom>
        </p:spPr>
      </p:pic>
    </p:spTree>
    <p:extLst>
      <p:ext uri="{BB962C8B-B14F-4D97-AF65-F5344CB8AC3E}">
        <p14:creationId xmlns:p14="http://schemas.microsoft.com/office/powerpoint/2010/main" val="1300251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hyperlink" Target="https://en.m.wikipedia.org/wiki/Mass" TargetMode="External"/><Relationship Id="rId2" Type="http://schemas.openxmlformats.org/officeDocument/2006/relationships/hyperlink" Target="https://en.m.wikipedia.org/wiki/Energy" TargetMode="Externa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medlineplus.gov/ency/article/003081.htm" TargetMode="Externa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1.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1.xml"/><Relationship Id="rId1" Type="http://schemas.openxmlformats.org/officeDocument/2006/relationships/tags" Target="../tags/tag10.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1.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1.xml"/><Relationship Id="rId1" Type="http://schemas.openxmlformats.org/officeDocument/2006/relationships/tags" Target="../tags/tag14.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1.xml"/><Relationship Id="rId1" Type="http://schemas.openxmlformats.org/officeDocument/2006/relationships/tags" Target="../tags/tag15.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6.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3.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56993" y="2517827"/>
            <a:ext cx="7010399" cy="1569660"/>
          </a:xfrm>
          <a:prstGeom prst="rect">
            <a:avLst/>
          </a:prstGeom>
          <a:noFill/>
        </p:spPr>
        <p:txBody>
          <a:bodyPr wrap="square" rtlCol="0">
            <a:spAutoFit/>
          </a:bodyPr>
          <a:lstStyle/>
          <a:p>
            <a:pPr algn="r"/>
            <a:r>
              <a:rPr lang="en-US" sz="4800" b="1" dirty="0">
                <a:latin typeface="Times New Roman" panose="02020603050405020304" pitchFamily="18" charset="0"/>
                <a:cs typeface="Times New Roman" panose="02020603050405020304" pitchFamily="18" charset="0"/>
              </a:rPr>
              <a:t>CARDIOVASCULAR</a:t>
            </a:r>
          </a:p>
          <a:p>
            <a:pPr algn="r"/>
            <a:r>
              <a:rPr lang="en-US" sz="4800" b="1" dirty="0">
                <a:latin typeface="Times New Roman" panose="02020603050405020304" pitchFamily="18" charset="0"/>
                <a:cs typeface="Times New Roman" panose="02020603050405020304" pitchFamily="18" charset="0"/>
              </a:rPr>
              <a:t>SYSTEM</a:t>
            </a:r>
          </a:p>
        </p:txBody>
      </p:sp>
      <p:sp>
        <p:nvSpPr>
          <p:cNvPr id="5" name="TextBox 4"/>
          <p:cNvSpPr txBox="1"/>
          <p:nvPr/>
        </p:nvSpPr>
        <p:spPr>
          <a:xfrm>
            <a:off x="6633357" y="5005826"/>
            <a:ext cx="4434035" cy="523220"/>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By Vicki Von </a:t>
            </a:r>
            <a:r>
              <a:rPr lang="en-US" sz="2800" dirty="0" err="1">
                <a:latin typeface="Times New Roman" panose="02020603050405020304" pitchFamily="18" charset="0"/>
                <a:cs typeface="Times New Roman" panose="02020603050405020304" pitchFamily="18" charset="0"/>
              </a:rPr>
              <a:t>Loh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7898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1462E7-87E8-254C-A7F6-2C277E3F9184}"/>
              </a:ext>
            </a:extLst>
          </p:cNvPr>
          <p:cNvSpPr>
            <a:spLocks noGrp="1"/>
          </p:cNvSpPr>
          <p:nvPr>
            <p:ph type="title"/>
          </p:nvPr>
        </p:nvSpPr>
        <p:spPr>
          <a:xfrm>
            <a:off x="0" y="0"/>
            <a:ext cx="10515600" cy="1325563"/>
          </a:xfrm>
        </p:spPr>
        <p:txBody>
          <a:bodyPr/>
          <a:lstStyle/>
          <a:p>
            <a:r>
              <a:rPr lang="en-US" dirty="0"/>
              <a:t>Heart Highlights</a:t>
            </a:r>
          </a:p>
        </p:txBody>
      </p:sp>
      <p:sp>
        <p:nvSpPr>
          <p:cNvPr id="7" name="Content Placeholder 2">
            <a:extLst>
              <a:ext uri="{FF2B5EF4-FFF2-40B4-BE49-F238E27FC236}">
                <a16:creationId xmlns:a16="http://schemas.microsoft.com/office/drawing/2014/main" id="{E1C14766-806B-934F-90BE-5B841932547B}"/>
              </a:ext>
            </a:extLst>
          </p:cNvPr>
          <p:cNvSpPr txBox="1">
            <a:spLocks noGrp="1"/>
          </p:cNvSpPr>
          <p:nvPr>
            <p:ph idx="1"/>
            <p:custDataLst>
              <p:tags r:id="rId1"/>
            </p:custDataLst>
          </p:nvPr>
        </p:nvSpPr>
        <p:spPr>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Coronary Artery Disease</a:t>
            </a:r>
          </a:p>
          <a:p>
            <a:endParaRPr lang="en-US" sz="2400" dirty="0"/>
          </a:p>
          <a:p>
            <a:r>
              <a:rPr lang="en-US" sz="2400" dirty="0"/>
              <a:t>Myocardial Infarction</a:t>
            </a:r>
          </a:p>
          <a:p>
            <a:endParaRPr lang="en-US" sz="2400" dirty="0"/>
          </a:p>
          <a:p>
            <a:r>
              <a:rPr lang="en-US" sz="2400" dirty="0"/>
              <a:t>Coronary Bypass Surgery</a:t>
            </a:r>
          </a:p>
          <a:p>
            <a:endParaRPr lang="en-US" sz="2400" dirty="0"/>
          </a:p>
          <a:p>
            <a:r>
              <a:rPr lang="en-US" sz="2400" dirty="0"/>
              <a:t>Implantable Cardiac Pacemakers</a:t>
            </a:r>
          </a:p>
          <a:p>
            <a:endParaRPr lang="en-US" sz="2400" dirty="0"/>
          </a:p>
          <a:p>
            <a:r>
              <a:rPr lang="en-US" sz="2400" dirty="0"/>
              <a:t>Automatic implantable Cardioverter-Defibrillator (AICD)</a:t>
            </a:r>
          </a:p>
        </p:txBody>
      </p:sp>
      <p:sp>
        <p:nvSpPr>
          <p:cNvPr id="4" name="Slide Number Placeholder 3">
            <a:extLst>
              <a:ext uri="{FF2B5EF4-FFF2-40B4-BE49-F238E27FC236}">
                <a16:creationId xmlns:a16="http://schemas.microsoft.com/office/drawing/2014/main" id="{07893D12-150A-1E46-B032-68B9024E6F4A}"/>
              </a:ext>
            </a:extLst>
          </p:cNvPr>
          <p:cNvSpPr>
            <a:spLocks noGrp="1"/>
          </p:cNvSpPr>
          <p:nvPr>
            <p:ph type="sldNum" sz="quarter" idx="12"/>
          </p:nvPr>
        </p:nvSpPr>
        <p:spPr/>
        <p:txBody>
          <a:bodyPr/>
          <a:lstStyle/>
          <a:p>
            <a:fld id="{60B18D57-13A5-4968-950D-8FEF41FA4399}" type="slidenum">
              <a:rPr lang="en-US" smtClean="0"/>
              <a:t>10</a:t>
            </a:fld>
            <a:endParaRPr lang="en-US"/>
          </a:p>
        </p:txBody>
      </p:sp>
    </p:spTree>
    <p:extLst>
      <p:ext uri="{BB962C8B-B14F-4D97-AF65-F5344CB8AC3E}">
        <p14:creationId xmlns:p14="http://schemas.microsoft.com/office/powerpoint/2010/main" val="1318542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7E8380C-AE39-174A-BEC4-F0101CDDDB48}"/>
              </a:ext>
            </a:extLst>
          </p:cNvPr>
          <p:cNvSpPr txBox="1">
            <a:spLocks noGrp="1"/>
          </p:cNvSpPr>
          <p:nvPr>
            <p:ph type="title"/>
            <p:custDataLst>
              <p:tags r:id="rId1"/>
            </p:custDataLst>
          </p:nvPr>
        </p:nvSpPr>
        <p:spPr>
          <a:xfrm>
            <a:off x="0" y="0"/>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400" b="0" dirty="0">
                <a:latin typeface="+mj-lt"/>
              </a:rPr>
              <a:t>38 CFR 4.100</a:t>
            </a:r>
          </a:p>
        </p:txBody>
      </p:sp>
      <p:sp>
        <p:nvSpPr>
          <p:cNvPr id="3" name="Content Placeholder 2">
            <a:extLst>
              <a:ext uri="{FF2B5EF4-FFF2-40B4-BE49-F238E27FC236}">
                <a16:creationId xmlns:a16="http://schemas.microsoft.com/office/drawing/2014/main" id="{F5E2E4EC-87C8-1844-A795-8830FFE3B40A}"/>
              </a:ext>
            </a:extLst>
          </p:cNvPr>
          <p:cNvSpPr txBox="1">
            <a:spLocks noGrp="1"/>
          </p:cNvSpPr>
          <p:nvPr>
            <p:ph idx="1"/>
            <p:custDataLst>
              <p:tags r:id="rId2"/>
            </p:custDataLst>
          </p:nvPr>
        </p:nvSpPr>
        <p:spPr>
          <a:xfrm>
            <a:off x="620110" y="1351334"/>
            <a:ext cx="1073369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Evaluation CRITERIA for Diagnostic Codes 7000-7007, 7011, and </a:t>
            </a:r>
          </a:p>
          <a:p>
            <a:pPr marL="0" indent="0">
              <a:buNone/>
            </a:pPr>
            <a:r>
              <a:rPr lang="en-US" sz="2800" dirty="0"/>
              <a:t>7015-7020</a:t>
            </a:r>
          </a:p>
          <a:p>
            <a:r>
              <a:rPr lang="en-US" sz="2800" dirty="0"/>
              <a:t>Whether there is cardiac hypertrophy or dilatation (documented by electrocardiogram, echocardiogram, or X-ray)</a:t>
            </a:r>
          </a:p>
          <a:p>
            <a:r>
              <a:rPr lang="en-US" sz="2800" dirty="0"/>
              <a:t>Whether there is need for continuous medication</a:t>
            </a:r>
          </a:p>
          <a:p>
            <a:r>
              <a:rPr lang="en-US" sz="2800" dirty="0"/>
              <a:t>Estimated METs (UNLESS you can assign a 60 or 100% on another basis such as ejection fraction or congestive heart failure)</a:t>
            </a:r>
          </a:p>
        </p:txBody>
      </p:sp>
      <p:sp>
        <p:nvSpPr>
          <p:cNvPr id="4" name="Slide Number Placeholder 3">
            <a:extLst>
              <a:ext uri="{FF2B5EF4-FFF2-40B4-BE49-F238E27FC236}">
                <a16:creationId xmlns:a16="http://schemas.microsoft.com/office/drawing/2014/main" id="{07893D12-150A-1E46-B032-68B9024E6F4A}"/>
              </a:ext>
            </a:extLst>
          </p:cNvPr>
          <p:cNvSpPr>
            <a:spLocks noGrp="1"/>
          </p:cNvSpPr>
          <p:nvPr>
            <p:ph type="sldNum" sz="quarter" idx="12"/>
          </p:nvPr>
        </p:nvSpPr>
        <p:spPr/>
        <p:txBody>
          <a:bodyPr/>
          <a:lstStyle/>
          <a:p>
            <a:fld id="{60B18D57-13A5-4968-950D-8FEF41FA4399}" type="slidenum">
              <a:rPr lang="en-US" smtClean="0"/>
              <a:t>11</a:t>
            </a:fld>
            <a:endParaRPr lang="en-US"/>
          </a:p>
        </p:txBody>
      </p:sp>
      <p:sp>
        <p:nvSpPr>
          <p:cNvPr id="2" name="Rectangle 1">
            <a:extLst>
              <a:ext uri="{FF2B5EF4-FFF2-40B4-BE49-F238E27FC236}">
                <a16:creationId xmlns:a16="http://schemas.microsoft.com/office/drawing/2014/main" id="{75FB1FCD-0B3B-A843-AB8D-6D00B09E295B}"/>
              </a:ext>
            </a:extLst>
          </p:cNvPr>
          <p:cNvSpPr/>
          <p:nvPr>
            <p:custDataLst>
              <p:tags r:id="rId3"/>
            </p:custDataLst>
          </p:nvPr>
        </p:nvSpPr>
        <p:spPr>
          <a:xfrm>
            <a:off x="2443774" y="4782483"/>
            <a:ext cx="9138626" cy="1938992"/>
          </a:xfrm>
          <a:prstGeom prst="rect">
            <a:avLst/>
          </a:prstGeom>
        </p:spPr>
        <p:txBody>
          <a:bodyPr wrap="square">
            <a:spAutoFit/>
          </a:bodyPr>
          <a:lstStyle/>
          <a:p>
            <a:r>
              <a:rPr lang="en-US" sz="2400" b="1" dirty="0">
                <a:latin typeface="+mj-lt"/>
                <a:cs typeface="Times New Roman" panose="02020603050405020304" pitchFamily="18" charset="0"/>
              </a:rPr>
              <a:t>**If left ventricular ejection fraction (LVEF) testing is not of record, evaluate based on the alternative criteria unless the examiner states that the LVEF test is needed in a particular case because the available medical evidence does not sufficiently reflect the severity of the cardiovascular disability.</a:t>
            </a:r>
          </a:p>
        </p:txBody>
      </p:sp>
    </p:spTree>
    <p:extLst>
      <p:ext uri="{BB962C8B-B14F-4D97-AF65-F5344CB8AC3E}">
        <p14:creationId xmlns:p14="http://schemas.microsoft.com/office/powerpoint/2010/main" val="1493858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3F2B41-34FB-DE44-8D65-CE9EBDB0274B}"/>
              </a:ext>
            </a:extLst>
          </p:cNvPr>
          <p:cNvSpPr>
            <a:spLocks noGrp="1"/>
          </p:cNvSpPr>
          <p:nvPr>
            <p:ph type="title"/>
          </p:nvPr>
        </p:nvSpPr>
        <p:spPr>
          <a:xfrm>
            <a:off x="0" y="0"/>
            <a:ext cx="10515600" cy="1325563"/>
          </a:xfrm>
        </p:spPr>
        <p:txBody>
          <a:bodyPr/>
          <a:lstStyle/>
          <a:p>
            <a:r>
              <a:rPr lang="en-US" dirty="0"/>
              <a:t>Terms</a:t>
            </a:r>
          </a:p>
        </p:txBody>
      </p:sp>
      <p:sp>
        <p:nvSpPr>
          <p:cNvPr id="2" name="Content Placeholder 1">
            <a:extLst>
              <a:ext uri="{FF2B5EF4-FFF2-40B4-BE49-F238E27FC236}">
                <a16:creationId xmlns:a16="http://schemas.microsoft.com/office/drawing/2014/main" id="{8BA1A1D7-AC4D-7D40-B15F-D5807B9A4BC8}"/>
              </a:ext>
            </a:extLst>
          </p:cNvPr>
          <p:cNvSpPr>
            <a:spLocks noGrp="1"/>
          </p:cNvSpPr>
          <p:nvPr>
            <p:ph idx="1"/>
          </p:nvPr>
        </p:nvSpPr>
        <p:spPr>
          <a:xfrm>
            <a:off x="578068" y="1656854"/>
            <a:ext cx="11004331" cy="4882058"/>
          </a:xfrm>
        </p:spPr>
        <p:txBody>
          <a:bodyPr>
            <a:noAutofit/>
          </a:bodyPr>
          <a:lstStyle/>
          <a:p>
            <a:r>
              <a:rPr lang="en-US" b="1" dirty="0">
                <a:solidFill>
                  <a:srgbClr val="3C4043"/>
                </a:solidFill>
              </a:rPr>
              <a:t>Cardiac hypertrophy</a:t>
            </a:r>
            <a:r>
              <a:rPr lang="en-US" dirty="0">
                <a:solidFill>
                  <a:srgbClr val="3C4043"/>
                </a:solidFill>
              </a:rPr>
              <a:t> is the abnormal enlargement, or thickening, of the heart muscle, resulting from increases in </a:t>
            </a:r>
            <a:r>
              <a:rPr lang="en-US" dirty="0" err="1">
                <a:solidFill>
                  <a:srgbClr val="3C4043"/>
                </a:solidFill>
              </a:rPr>
              <a:t>cardiomyocyte</a:t>
            </a:r>
            <a:r>
              <a:rPr lang="en-US" dirty="0">
                <a:solidFill>
                  <a:srgbClr val="3C4043"/>
                </a:solidFill>
              </a:rPr>
              <a:t> size and changes in other heart muscle components, such as extracellular matrix.</a:t>
            </a:r>
          </a:p>
          <a:p>
            <a:endParaRPr lang="en-US" dirty="0">
              <a:solidFill>
                <a:srgbClr val="3C4043"/>
              </a:solidFill>
            </a:endParaRPr>
          </a:p>
          <a:p>
            <a:pPr fontAlgn="base"/>
            <a:r>
              <a:rPr lang="en-US" b="1" dirty="0">
                <a:solidFill>
                  <a:srgbClr val="444444"/>
                </a:solidFill>
              </a:rPr>
              <a:t>Cardiomyopathy</a:t>
            </a:r>
            <a:r>
              <a:rPr lang="en-US" dirty="0">
                <a:solidFill>
                  <a:srgbClr val="444444"/>
                </a:solidFill>
              </a:rPr>
              <a:t> is a disease in which the heart muscle becomes weakened, stretched, or has another structural problem. Dilated cardiomyopathy is a condition in which the heart muscle becomes weakened and enlarged. As a result, the heart cannot pump enough blood to the rest of the body. There are many types of cardiomyopathy. Dilated cardiomyopathy is the most common.</a:t>
            </a:r>
          </a:p>
        </p:txBody>
      </p:sp>
      <p:sp>
        <p:nvSpPr>
          <p:cNvPr id="4" name="Slide Number Placeholder 3">
            <a:extLst>
              <a:ext uri="{FF2B5EF4-FFF2-40B4-BE49-F238E27FC236}">
                <a16:creationId xmlns:a16="http://schemas.microsoft.com/office/drawing/2014/main" id="{3D66FE1D-C58B-F34A-A04E-D922A9531ED6}"/>
              </a:ext>
            </a:extLst>
          </p:cNvPr>
          <p:cNvSpPr>
            <a:spLocks noGrp="1"/>
          </p:cNvSpPr>
          <p:nvPr>
            <p:ph type="sldNum" sz="quarter" idx="12"/>
          </p:nvPr>
        </p:nvSpPr>
        <p:spPr/>
        <p:txBody>
          <a:bodyPr/>
          <a:lstStyle/>
          <a:p>
            <a:fld id="{60B18D57-13A5-4968-950D-8FEF41FA4399}" type="slidenum">
              <a:rPr lang="en-US" smtClean="0"/>
              <a:t>12</a:t>
            </a:fld>
            <a:endParaRPr lang="en-US"/>
          </a:p>
        </p:txBody>
      </p:sp>
    </p:spTree>
    <p:extLst>
      <p:ext uri="{BB962C8B-B14F-4D97-AF65-F5344CB8AC3E}">
        <p14:creationId xmlns:p14="http://schemas.microsoft.com/office/powerpoint/2010/main" val="1777124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B19C84-30AC-A744-BBE3-079AAD9A2EB4}"/>
              </a:ext>
            </a:extLst>
          </p:cNvPr>
          <p:cNvSpPr>
            <a:spLocks noGrp="1"/>
          </p:cNvSpPr>
          <p:nvPr>
            <p:ph type="title"/>
          </p:nvPr>
        </p:nvSpPr>
        <p:spPr>
          <a:xfrm>
            <a:off x="0" y="0"/>
            <a:ext cx="10515600" cy="1325563"/>
          </a:xfrm>
        </p:spPr>
        <p:txBody>
          <a:bodyPr/>
          <a:lstStyle/>
          <a:p>
            <a:r>
              <a:rPr lang="en-US" dirty="0"/>
              <a:t>Terms</a:t>
            </a:r>
          </a:p>
        </p:txBody>
      </p:sp>
      <p:sp>
        <p:nvSpPr>
          <p:cNvPr id="2" name="Content Placeholder 1">
            <a:extLst>
              <a:ext uri="{FF2B5EF4-FFF2-40B4-BE49-F238E27FC236}">
                <a16:creationId xmlns:a16="http://schemas.microsoft.com/office/drawing/2014/main" id="{45C999FA-637C-544C-8326-52460EBEBD22}"/>
              </a:ext>
            </a:extLst>
          </p:cNvPr>
          <p:cNvSpPr>
            <a:spLocks noGrp="1"/>
          </p:cNvSpPr>
          <p:nvPr>
            <p:ph idx="1"/>
          </p:nvPr>
        </p:nvSpPr>
        <p:spPr>
          <a:xfrm>
            <a:off x="599089" y="1466707"/>
            <a:ext cx="11004331" cy="4882058"/>
          </a:xfrm>
        </p:spPr>
        <p:txBody>
          <a:bodyPr/>
          <a:lstStyle/>
          <a:p>
            <a:r>
              <a:rPr lang="en-US" b="1" dirty="0">
                <a:solidFill>
                  <a:srgbClr val="202122"/>
                </a:solidFill>
              </a:rPr>
              <a:t>Ejection fraction (EF) </a:t>
            </a:r>
            <a:r>
              <a:rPr lang="en-US" dirty="0">
                <a:solidFill>
                  <a:srgbClr val="202122"/>
                </a:solidFill>
              </a:rPr>
              <a:t>is the percentage of blood that’s pumped out with each heartbeat. There are two types - left ventricular and right ventricular. Left ventricular (LVEF) is typically what is referred to as ejection fraction.</a:t>
            </a:r>
          </a:p>
          <a:p>
            <a:endParaRPr lang="en-US" dirty="0">
              <a:solidFill>
                <a:srgbClr val="202122"/>
              </a:solidFill>
            </a:endParaRPr>
          </a:p>
          <a:p>
            <a:r>
              <a:rPr lang="en-US" dirty="0">
                <a:solidFill>
                  <a:srgbClr val="202122"/>
                </a:solidFill>
              </a:rPr>
              <a:t>The </a:t>
            </a:r>
            <a:r>
              <a:rPr lang="en-US" b="1" dirty="0">
                <a:solidFill>
                  <a:srgbClr val="202122"/>
                </a:solidFill>
              </a:rPr>
              <a:t>metabolic equivalent of task (MET)</a:t>
            </a:r>
            <a:r>
              <a:rPr lang="en-US" dirty="0">
                <a:solidFill>
                  <a:srgbClr val="202122"/>
                </a:solidFill>
              </a:rPr>
              <a:t> is the objective measure of the ratio of the rate at which a person expends </a:t>
            </a:r>
            <a:r>
              <a:rPr lang="en-US" dirty="0">
                <a:solidFill>
                  <a:srgbClr val="6B4BA1"/>
                </a:solidFill>
                <a:hlinkClick r:id="rId2" tooltip="Energy"/>
              </a:rPr>
              <a:t>energy</a:t>
            </a:r>
            <a:r>
              <a:rPr lang="en-US" dirty="0">
                <a:solidFill>
                  <a:srgbClr val="202122"/>
                </a:solidFill>
              </a:rPr>
              <a:t>, relative to the </a:t>
            </a:r>
            <a:r>
              <a:rPr lang="en-US" dirty="0">
                <a:solidFill>
                  <a:srgbClr val="6B4BA1"/>
                </a:solidFill>
                <a:hlinkClick r:id="rId3" tooltip="Mass"/>
              </a:rPr>
              <a:t>mass</a:t>
            </a:r>
            <a:r>
              <a:rPr lang="en-US" dirty="0">
                <a:solidFill>
                  <a:srgbClr val="202122"/>
                </a:solidFill>
              </a:rPr>
              <a:t> of that person, while performing some specific physical activity compared to a reference, set by convention at 3.5 mL of oxygen per kilogram per minute, which is roughly equivalent to the energy expended when sitting quietly.</a:t>
            </a:r>
          </a:p>
          <a:p>
            <a:endParaRPr lang="en-US" sz="2400" dirty="0">
              <a:solidFill>
                <a:srgbClr val="202122"/>
              </a:solidFill>
            </a:endParaRPr>
          </a:p>
        </p:txBody>
      </p:sp>
      <p:sp>
        <p:nvSpPr>
          <p:cNvPr id="4" name="Slide Number Placeholder 3">
            <a:extLst>
              <a:ext uri="{FF2B5EF4-FFF2-40B4-BE49-F238E27FC236}">
                <a16:creationId xmlns:a16="http://schemas.microsoft.com/office/drawing/2014/main" id="{670123D8-3AF6-8A47-B53A-2382F299BC6D}"/>
              </a:ext>
            </a:extLst>
          </p:cNvPr>
          <p:cNvSpPr>
            <a:spLocks noGrp="1"/>
          </p:cNvSpPr>
          <p:nvPr>
            <p:ph type="sldNum" sz="quarter" idx="12"/>
          </p:nvPr>
        </p:nvSpPr>
        <p:spPr/>
        <p:txBody>
          <a:bodyPr/>
          <a:lstStyle/>
          <a:p>
            <a:fld id="{60B18D57-13A5-4968-950D-8FEF41FA4399}" type="slidenum">
              <a:rPr lang="en-US" smtClean="0"/>
              <a:t>13</a:t>
            </a:fld>
            <a:endParaRPr lang="en-US"/>
          </a:p>
        </p:txBody>
      </p:sp>
    </p:spTree>
    <p:extLst>
      <p:ext uri="{BB962C8B-B14F-4D97-AF65-F5344CB8AC3E}">
        <p14:creationId xmlns:p14="http://schemas.microsoft.com/office/powerpoint/2010/main" val="2006462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0FAE9E-2AED-7D4C-ABDB-A2B8FC8E0BC5}"/>
              </a:ext>
            </a:extLst>
          </p:cNvPr>
          <p:cNvSpPr>
            <a:spLocks noGrp="1"/>
          </p:cNvSpPr>
          <p:nvPr>
            <p:ph type="title"/>
          </p:nvPr>
        </p:nvSpPr>
        <p:spPr>
          <a:xfrm>
            <a:off x="0" y="0"/>
            <a:ext cx="10515600" cy="1325563"/>
          </a:xfrm>
        </p:spPr>
        <p:txBody>
          <a:bodyPr/>
          <a:lstStyle/>
          <a:p>
            <a:r>
              <a:rPr lang="en-US" dirty="0"/>
              <a:t>METS Equivalent</a:t>
            </a:r>
          </a:p>
        </p:txBody>
      </p:sp>
      <p:pic>
        <p:nvPicPr>
          <p:cNvPr id="8" name="Content Placeholder 7">
            <a:extLst>
              <a:ext uri="{FF2B5EF4-FFF2-40B4-BE49-F238E27FC236}">
                <a16:creationId xmlns:a16="http://schemas.microsoft.com/office/drawing/2014/main" id="{1D568D3F-EBFA-3947-9DE1-E0CB2CFADCAA}"/>
              </a:ext>
            </a:extLst>
          </p:cNvPr>
          <p:cNvPicPr>
            <a:picLocks noGrp="1" noChangeAspect="1"/>
          </p:cNvPicPr>
          <p:nvPr>
            <p:ph idx="1"/>
          </p:nvPr>
        </p:nvPicPr>
        <p:blipFill>
          <a:blip r:embed="rId2"/>
          <a:stretch>
            <a:fillRect/>
          </a:stretch>
        </p:blipFill>
        <p:spPr>
          <a:xfrm>
            <a:off x="1127201" y="1386990"/>
            <a:ext cx="9633641" cy="5151922"/>
          </a:xfrm>
          <a:prstGeom prst="rect">
            <a:avLst/>
          </a:prstGeom>
        </p:spPr>
      </p:pic>
      <p:sp>
        <p:nvSpPr>
          <p:cNvPr id="4" name="Slide Number Placeholder 3">
            <a:extLst>
              <a:ext uri="{FF2B5EF4-FFF2-40B4-BE49-F238E27FC236}">
                <a16:creationId xmlns:a16="http://schemas.microsoft.com/office/drawing/2014/main" id="{893B5BD2-C930-0F4B-8636-9E174D8FAB55}"/>
              </a:ext>
            </a:extLst>
          </p:cNvPr>
          <p:cNvSpPr>
            <a:spLocks noGrp="1"/>
          </p:cNvSpPr>
          <p:nvPr>
            <p:ph type="sldNum" sz="quarter" idx="12"/>
          </p:nvPr>
        </p:nvSpPr>
        <p:spPr/>
        <p:txBody>
          <a:bodyPr/>
          <a:lstStyle/>
          <a:p>
            <a:fld id="{60B18D57-13A5-4968-950D-8FEF41FA4399}" type="slidenum">
              <a:rPr lang="en-US" smtClean="0"/>
              <a:t>14</a:t>
            </a:fld>
            <a:endParaRPr lang="en-US"/>
          </a:p>
        </p:txBody>
      </p:sp>
    </p:spTree>
    <p:extLst>
      <p:ext uri="{BB962C8B-B14F-4D97-AF65-F5344CB8AC3E}">
        <p14:creationId xmlns:p14="http://schemas.microsoft.com/office/powerpoint/2010/main" val="2524777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538561-2BA1-6444-9117-59CD6885485E}"/>
              </a:ext>
            </a:extLst>
          </p:cNvPr>
          <p:cNvSpPr>
            <a:spLocks noGrp="1"/>
          </p:cNvSpPr>
          <p:nvPr>
            <p:ph type="title"/>
          </p:nvPr>
        </p:nvSpPr>
        <p:spPr>
          <a:xfrm>
            <a:off x="0" y="0"/>
            <a:ext cx="10515600" cy="1325563"/>
          </a:xfrm>
        </p:spPr>
        <p:txBody>
          <a:bodyPr/>
          <a:lstStyle/>
          <a:p>
            <a:r>
              <a:rPr lang="en-US" dirty="0"/>
              <a:t>METS on Heart DBQ</a:t>
            </a:r>
          </a:p>
        </p:txBody>
      </p:sp>
      <p:pic>
        <p:nvPicPr>
          <p:cNvPr id="8" name="Content Placeholder 7">
            <a:extLst>
              <a:ext uri="{FF2B5EF4-FFF2-40B4-BE49-F238E27FC236}">
                <a16:creationId xmlns:a16="http://schemas.microsoft.com/office/drawing/2014/main" id="{FE6350F4-5C12-2D4A-8A5B-DEF35932ACAD}"/>
              </a:ext>
            </a:extLst>
          </p:cNvPr>
          <p:cNvPicPr>
            <a:picLocks noGrp="1" noChangeAspect="1"/>
          </p:cNvPicPr>
          <p:nvPr>
            <p:ph idx="1"/>
          </p:nvPr>
        </p:nvPicPr>
        <p:blipFill>
          <a:blip r:embed="rId2"/>
          <a:stretch>
            <a:fillRect/>
          </a:stretch>
        </p:blipFill>
        <p:spPr>
          <a:xfrm>
            <a:off x="1425816" y="1459267"/>
            <a:ext cx="9089784" cy="5262208"/>
          </a:xfrm>
          <a:prstGeom prst="rect">
            <a:avLst/>
          </a:prstGeom>
        </p:spPr>
      </p:pic>
      <p:sp>
        <p:nvSpPr>
          <p:cNvPr id="4" name="Slide Number Placeholder 3">
            <a:extLst>
              <a:ext uri="{FF2B5EF4-FFF2-40B4-BE49-F238E27FC236}">
                <a16:creationId xmlns:a16="http://schemas.microsoft.com/office/drawing/2014/main" id="{DF6E3A24-3438-6C43-8645-5BDAAF5EEDB0}"/>
              </a:ext>
            </a:extLst>
          </p:cNvPr>
          <p:cNvSpPr>
            <a:spLocks noGrp="1"/>
          </p:cNvSpPr>
          <p:nvPr>
            <p:ph type="sldNum" sz="quarter" idx="12"/>
          </p:nvPr>
        </p:nvSpPr>
        <p:spPr/>
        <p:txBody>
          <a:bodyPr/>
          <a:lstStyle/>
          <a:p>
            <a:fld id="{60B18D57-13A5-4968-950D-8FEF41FA4399}" type="slidenum">
              <a:rPr lang="en-US" smtClean="0"/>
              <a:t>15</a:t>
            </a:fld>
            <a:endParaRPr lang="en-US"/>
          </a:p>
        </p:txBody>
      </p:sp>
    </p:spTree>
    <p:extLst>
      <p:ext uri="{BB962C8B-B14F-4D97-AF65-F5344CB8AC3E}">
        <p14:creationId xmlns:p14="http://schemas.microsoft.com/office/powerpoint/2010/main" val="3870008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1462E7-87E8-254C-A7F6-2C277E3F9184}"/>
              </a:ext>
            </a:extLst>
          </p:cNvPr>
          <p:cNvSpPr>
            <a:spLocks noGrp="1"/>
          </p:cNvSpPr>
          <p:nvPr>
            <p:ph type="title"/>
          </p:nvPr>
        </p:nvSpPr>
        <p:spPr>
          <a:xfrm>
            <a:off x="0" y="0"/>
            <a:ext cx="10515600" cy="1325563"/>
          </a:xfrm>
        </p:spPr>
        <p:txBody>
          <a:bodyPr/>
          <a:lstStyle/>
          <a:p>
            <a:r>
              <a:rPr lang="en-US" dirty="0"/>
              <a:t>Rating Criteria Coronary </a:t>
            </a:r>
            <a:br>
              <a:rPr lang="en-US" dirty="0"/>
            </a:br>
            <a:r>
              <a:rPr lang="en-US" dirty="0"/>
              <a:t>Artery Disease DC 7005</a:t>
            </a:r>
          </a:p>
        </p:txBody>
      </p:sp>
      <p:pic>
        <p:nvPicPr>
          <p:cNvPr id="9" name="Content Placeholder 8">
            <a:extLst>
              <a:ext uri="{FF2B5EF4-FFF2-40B4-BE49-F238E27FC236}">
                <a16:creationId xmlns:a16="http://schemas.microsoft.com/office/drawing/2014/main" id="{FE7DB551-291B-7245-B2D7-FD816010AE0A}"/>
              </a:ext>
            </a:extLst>
          </p:cNvPr>
          <p:cNvPicPr>
            <a:picLocks noGrp="1" noChangeAspect="1"/>
          </p:cNvPicPr>
          <p:nvPr>
            <p:ph idx="1"/>
          </p:nvPr>
        </p:nvPicPr>
        <p:blipFill rotWithShape="1">
          <a:blip r:embed="rId2"/>
          <a:srcRect t="2619" b="4483"/>
          <a:stretch/>
        </p:blipFill>
        <p:spPr>
          <a:xfrm>
            <a:off x="1366346" y="1279423"/>
            <a:ext cx="9485586" cy="5442052"/>
          </a:xfrm>
          <a:prstGeom prst="rect">
            <a:avLst/>
          </a:prstGeom>
        </p:spPr>
      </p:pic>
      <p:sp>
        <p:nvSpPr>
          <p:cNvPr id="4" name="Slide Number Placeholder 3">
            <a:extLst>
              <a:ext uri="{FF2B5EF4-FFF2-40B4-BE49-F238E27FC236}">
                <a16:creationId xmlns:a16="http://schemas.microsoft.com/office/drawing/2014/main" id="{07893D12-150A-1E46-B032-68B9024E6F4A}"/>
              </a:ext>
            </a:extLst>
          </p:cNvPr>
          <p:cNvSpPr>
            <a:spLocks noGrp="1"/>
          </p:cNvSpPr>
          <p:nvPr>
            <p:ph type="sldNum" sz="quarter" idx="12"/>
          </p:nvPr>
        </p:nvSpPr>
        <p:spPr/>
        <p:txBody>
          <a:bodyPr/>
          <a:lstStyle/>
          <a:p>
            <a:fld id="{60B18D57-13A5-4968-950D-8FEF41FA4399}" type="slidenum">
              <a:rPr lang="en-US" smtClean="0"/>
              <a:t>16</a:t>
            </a:fld>
            <a:endParaRPr lang="en-US"/>
          </a:p>
        </p:txBody>
      </p:sp>
    </p:spTree>
    <p:extLst>
      <p:ext uri="{BB962C8B-B14F-4D97-AF65-F5344CB8AC3E}">
        <p14:creationId xmlns:p14="http://schemas.microsoft.com/office/powerpoint/2010/main" val="1207355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D5D6AD-398E-2842-9145-2A598046529B}"/>
              </a:ext>
            </a:extLst>
          </p:cNvPr>
          <p:cNvSpPr>
            <a:spLocks noGrp="1"/>
          </p:cNvSpPr>
          <p:nvPr>
            <p:ph type="title"/>
          </p:nvPr>
        </p:nvSpPr>
        <p:spPr>
          <a:xfrm>
            <a:off x="0" y="0"/>
            <a:ext cx="10515600" cy="1325563"/>
          </a:xfrm>
        </p:spPr>
        <p:txBody>
          <a:bodyPr>
            <a:normAutofit/>
          </a:bodyPr>
          <a:lstStyle/>
          <a:p>
            <a:r>
              <a:rPr lang="en-US" dirty="0"/>
              <a:t>Rating Criteria Myocardial Infarction</a:t>
            </a:r>
            <a:br>
              <a:rPr lang="en-US" dirty="0"/>
            </a:br>
            <a:r>
              <a:rPr lang="en-US" dirty="0"/>
              <a:t>DC  7006; CABG DC 7017</a:t>
            </a:r>
          </a:p>
        </p:txBody>
      </p:sp>
      <p:pic>
        <p:nvPicPr>
          <p:cNvPr id="7" name="Content Placeholder 6">
            <a:extLst>
              <a:ext uri="{FF2B5EF4-FFF2-40B4-BE49-F238E27FC236}">
                <a16:creationId xmlns:a16="http://schemas.microsoft.com/office/drawing/2014/main" id="{E4F4FDE0-BC38-DC47-BA3A-565A8F16768D}"/>
              </a:ext>
            </a:extLst>
          </p:cNvPr>
          <p:cNvPicPr>
            <a:picLocks noGrp="1" noChangeAspect="1"/>
          </p:cNvPicPr>
          <p:nvPr>
            <p:ph idx="1"/>
          </p:nvPr>
        </p:nvPicPr>
        <p:blipFill>
          <a:blip r:embed="rId2"/>
          <a:stretch>
            <a:fillRect/>
          </a:stretch>
        </p:blipFill>
        <p:spPr>
          <a:xfrm>
            <a:off x="746234" y="1325563"/>
            <a:ext cx="10268607" cy="5378795"/>
          </a:xfrm>
          <a:prstGeom prst="rect">
            <a:avLst/>
          </a:prstGeom>
        </p:spPr>
      </p:pic>
      <p:sp>
        <p:nvSpPr>
          <p:cNvPr id="4" name="Slide Number Placeholder 3">
            <a:extLst>
              <a:ext uri="{FF2B5EF4-FFF2-40B4-BE49-F238E27FC236}">
                <a16:creationId xmlns:a16="http://schemas.microsoft.com/office/drawing/2014/main" id="{BECB2B69-8BE2-E840-98BC-415516357196}"/>
              </a:ext>
            </a:extLst>
          </p:cNvPr>
          <p:cNvSpPr>
            <a:spLocks noGrp="1"/>
          </p:cNvSpPr>
          <p:nvPr>
            <p:ph type="sldNum" sz="quarter" idx="12"/>
          </p:nvPr>
        </p:nvSpPr>
        <p:spPr/>
        <p:txBody>
          <a:bodyPr/>
          <a:lstStyle/>
          <a:p>
            <a:fld id="{60B18D57-13A5-4968-950D-8FEF41FA4399}" type="slidenum">
              <a:rPr lang="en-US" smtClean="0"/>
              <a:t>17</a:t>
            </a:fld>
            <a:endParaRPr lang="en-US"/>
          </a:p>
        </p:txBody>
      </p:sp>
    </p:spTree>
    <p:extLst>
      <p:ext uri="{BB962C8B-B14F-4D97-AF65-F5344CB8AC3E}">
        <p14:creationId xmlns:p14="http://schemas.microsoft.com/office/powerpoint/2010/main" val="2535065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0EAE41-20A7-DA44-BB5F-588778FC6BC3}"/>
              </a:ext>
            </a:extLst>
          </p:cNvPr>
          <p:cNvSpPr>
            <a:spLocks noGrp="1"/>
          </p:cNvSpPr>
          <p:nvPr>
            <p:ph type="title"/>
          </p:nvPr>
        </p:nvSpPr>
        <p:spPr>
          <a:xfrm>
            <a:off x="0" y="0"/>
            <a:ext cx="10515600" cy="1325563"/>
          </a:xfrm>
        </p:spPr>
        <p:txBody>
          <a:bodyPr/>
          <a:lstStyle/>
          <a:p>
            <a:r>
              <a:rPr lang="en-US" dirty="0"/>
              <a:t>Rating Criteria Implantable Cardiac Pacemaker DC 7018</a:t>
            </a:r>
          </a:p>
        </p:txBody>
      </p:sp>
      <p:pic>
        <p:nvPicPr>
          <p:cNvPr id="3" name="Content Placeholder 2">
            <a:extLst>
              <a:ext uri="{FF2B5EF4-FFF2-40B4-BE49-F238E27FC236}">
                <a16:creationId xmlns:a16="http://schemas.microsoft.com/office/drawing/2014/main" id="{8CAE2109-249A-AC49-B5AC-9F5E382A7B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66714" y="1259730"/>
            <a:ext cx="9248886" cy="546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5834B36B-2D74-AC4A-9AC7-EA474EA468C8}"/>
              </a:ext>
            </a:extLst>
          </p:cNvPr>
          <p:cNvSpPr>
            <a:spLocks noGrp="1"/>
          </p:cNvSpPr>
          <p:nvPr>
            <p:ph type="sldNum" sz="quarter" idx="12"/>
          </p:nvPr>
        </p:nvSpPr>
        <p:spPr/>
        <p:txBody>
          <a:bodyPr/>
          <a:lstStyle/>
          <a:p>
            <a:fld id="{60B18D57-13A5-4968-950D-8FEF41FA4399}" type="slidenum">
              <a:rPr lang="en-US" smtClean="0"/>
              <a:t>18</a:t>
            </a:fld>
            <a:endParaRPr lang="en-US"/>
          </a:p>
        </p:txBody>
      </p:sp>
    </p:spTree>
    <p:extLst>
      <p:ext uri="{BB962C8B-B14F-4D97-AF65-F5344CB8AC3E}">
        <p14:creationId xmlns:p14="http://schemas.microsoft.com/office/powerpoint/2010/main" val="1637359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37CB24-90C2-3F41-93C0-8C6AAA53DAD5}"/>
              </a:ext>
            </a:extLst>
          </p:cNvPr>
          <p:cNvSpPr>
            <a:spLocks noGrp="1"/>
          </p:cNvSpPr>
          <p:nvPr>
            <p:ph type="title"/>
          </p:nvPr>
        </p:nvSpPr>
        <p:spPr>
          <a:xfrm>
            <a:off x="20677" y="0"/>
            <a:ext cx="10515600" cy="1325563"/>
          </a:xfrm>
        </p:spPr>
        <p:txBody>
          <a:bodyPr/>
          <a:lstStyle/>
          <a:p>
            <a:r>
              <a:rPr lang="en-US" dirty="0"/>
              <a:t>Pacemakers</a:t>
            </a:r>
          </a:p>
        </p:txBody>
      </p:sp>
      <p:sp>
        <p:nvSpPr>
          <p:cNvPr id="6" name="Content Placeholder 5">
            <a:extLst>
              <a:ext uri="{FF2B5EF4-FFF2-40B4-BE49-F238E27FC236}">
                <a16:creationId xmlns:a16="http://schemas.microsoft.com/office/drawing/2014/main" id="{27E9E616-89B2-BF4B-BB1E-9D739D899DA0}"/>
              </a:ext>
            </a:extLst>
          </p:cNvPr>
          <p:cNvSpPr>
            <a:spLocks noGrp="1"/>
          </p:cNvSpPr>
          <p:nvPr>
            <p:ph idx="1"/>
          </p:nvPr>
        </p:nvSpPr>
        <p:spPr>
          <a:xfrm>
            <a:off x="635000" y="1292099"/>
            <a:ext cx="10972800" cy="4882058"/>
          </a:xfrm>
        </p:spPr>
        <p:txBody>
          <a:bodyPr>
            <a:noAutofit/>
          </a:bodyPr>
          <a:lstStyle/>
          <a:p>
            <a:pPr marL="0" indent="0">
              <a:buNone/>
            </a:pPr>
            <a:r>
              <a:rPr lang="en-US" dirty="0">
                <a:solidFill>
                  <a:srgbClr val="111111"/>
                </a:solidFill>
              </a:rPr>
              <a:t>Depending on your condition, you might have one of the following types of pacemakers.</a:t>
            </a:r>
          </a:p>
          <a:p>
            <a:r>
              <a:rPr lang="en-US" b="1" dirty="0">
                <a:solidFill>
                  <a:srgbClr val="111111"/>
                </a:solidFill>
              </a:rPr>
              <a:t>Single chamber pacemaker.</a:t>
            </a:r>
            <a:r>
              <a:rPr lang="en-US" dirty="0">
                <a:solidFill>
                  <a:srgbClr val="111111"/>
                </a:solidFill>
              </a:rPr>
              <a:t> This type usually carries electrical impulses to the right ventricle of your heart.</a:t>
            </a:r>
          </a:p>
          <a:p>
            <a:r>
              <a:rPr lang="en-US" b="1" dirty="0">
                <a:solidFill>
                  <a:srgbClr val="111111"/>
                </a:solidFill>
              </a:rPr>
              <a:t>Dual chamber pacemaker.</a:t>
            </a:r>
            <a:r>
              <a:rPr lang="en-US" dirty="0">
                <a:solidFill>
                  <a:srgbClr val="111111"/>
                </a:solidFill>
              </a:rPr>
              <a:t> This type carries electrical impulses to the right ventricle and the right atrium of your heart to help control the timing of contractions between the two chambers.</a:t>
            </a:r>
          </a:p>
          <a:p>
            <a:r>
              <a:rPr lang="en-US" b="1" dirty="0" err="1">
                <a:solidFill>
                  <a:srgbClr val="111111"/>
                </a:solidFill>
              </a:rPr>
              <a:t>Biventricular</a:t>
            </a:r>
            <a:r>
              <a:rPr lang="en-US" b="1" dirty="0">
                <a:solidFill>
                  <a:srgbClr val="111111"/>
                </a:solidFill>
              </a:rPr>
              <a:t> pacemaker.</a:t>
            </a:r>
            <a:r>
              <a:rPr lang="en-US" dirty="0">
                <a:solidFill>
                  <a:srgbClr val="111111"/>
                </a:solidFill>
              </a:rPr>
              <a:t> </a:t>
            </a:r>
            <a:r>
              <a:rPr lang="en-US" dirty="0" err="1">
                <a:solidFill>
                  <a:srgbClr val="111111"/>
                </a:solidFill>
              </a:rPr>
              <a:t>Biventricular</a:t>
            </a:r>
            <a:r>
              <a:rPr lang="en-US" dirty="0">
                <a:solidFill>
                  <a:srgbClr val="111111"/>
                </a:solidFill>
              </a:rPr>
              <a:t> pacing, also called cardiac resynchronization therapy, is for people with heart failure with abnormal electrical systems. This type of pacemaker stimulates the lower chambers of the heart (the right and left ventricles) to make the heart beat more efficiently.</a:t>
            </a:r>
          </a:p>
        </p:txBody>
      </p:sp>
      <p:sp>
        <p:nvSpPr>
          <p:cNvPr id="4" name="Slide Number Placeholder 3">
            <a:extLst>
              <a:ext uri="{FF2B5EF4-FFF2-40B4-BE49-F238E27FC236}">
                <a16:creationId xmlns:a16="http://schemas.microsoft.com/office/drawing/2014/main" id="{91D1BC46-77DF-7B4E-B707-FB11B1ACC8A2}"/>
              </a:ext>
            </a:extLst>
          </p:cNvPr>
          <p:cNvSpPr>
            <a:spLocks noGrp="1"/>
          </p:cNvSpPr>
          <p:nvPr>
            <p:ph type="sldNum" sz="quarter" idx="12"/>
          </p:nvPr>
        </p:nvSpPr>
        <p:spPr/>
        <p:txBody>
          <a:bodyPr/>
          <a:lstStyle/>
          <a:p>
            <a:fld id="{60B18D57-13A5-4968-950D-8FEF41FA4399}" type="slidenum">
              <a:rPr lang="en-US" smtClean="0"/>
              <a:t>19</a:t>
            </a:fld>
            <a:endParaRPr lang="en-US"/>
          </a:p>
        </p:txBody>
      </p:sp>
    </p:spTree>
    <p:extLst>
      <p:ext uri="{BB962C8B-B14F-4D97-AF65-F5344CB8AC3E}">
        <p14:creationId xmlns:p14="http://schemas.microsoft.com/office/powerpoint/2010/main" val="3427164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815" y="1393236"/>
            <a:ext cx="12058185" cy="5328240"/>
          </a:xfrm>
        </p:spPr>
        <p:txBody>
          <a:bodyPr>
            <a:normAutofit lnSpcReduction="10000"/>
          </a:bodyPr>
          <a:lstStyle/>
          <a:p>
            <a:r>
              <a:rPr lang="en-US" dirty="0">
                <a:latin typeface="Times New Roman" panose="02020603050405020304" pitchFamily="18" charset="0"/>
                <a:cs typeface="Times New Roman" panose="02020603050405020304" pitchFamily="18" charset="0"/>
              </a:rPr>
              <a:t>Before we get started, let’s perform a functions check to ensure everyone can participate and follow along.</a:t>
            </a:r>
          </a:p>
          <a:p>
            <a:r>
              <a:rPr lang="en-US" dirty="0">
                <a:latin typeface="Times New Roman" panose="02020603050405020304" pitchFamily="18" charset="0"/>
                <a:cs typeface="Times New Roman" panose="02020603050405020304" pitchFamily="18" charset="0"/>
              </a:rPr>
              <a:t>Ensure that you’re in a quiet space in your home or office</a:t>
            </a:r>
          </a:p>
          <a:p>
            <a:r>
              <a:rPr lang="en-US" dirty="0">
                <a:latin typeface="Times New Roman" panose="02020603050405020304" pitchFamily="18" charset="0"/>
                <a:cs typeface="Times New Roman" panose="02020603050405020304" pitchFamily="18" charset="0"/>
              </a:rPr>
              <a:t>Ensure that your computer is charged and/or plugged in.</a:t>
            </a:r>
          </a:p>
          <a:p>
            <a:r>
              <a:rPr lang="en-US" dirty="0">
                <a:latin typeface="Times New Roman" panose="02020603050405020304" pitchFamily="18" charset="0"/>
                <a:cs typeface="Times New Roman" panose="02020603050405020304" pitchFamily="18" charset="0"/>
              </a:rPr>
              <a:t>Next, please keep your microphone on mute unless you are speaking. To mute or unmute your microphone, click on the microphone icon in the lower, left corner of the screen. Click on the icon to mute or unmute </a:t>
            </a:r>
          </a:p>
          <a:p>
            <a:endParaRPr lang="en-US" sz="12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You can start or stop your video at any time by clicking on the video icon in the lower, left corner of the screen. Click on the icon to start or stop.</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A52124A5-1B9B-4B07-834C-F8730363EEE2}" type="slidenum">
              <a:rPr lang="en-US" altLang="en-US" smtClean="0"/>
              <a:pPr/>
              <a:t>2</a:t>
            </a:fld>
            <a:endParaRPr lang="en-US" altLang="en-US"/>
          </a:p>
        </p:txBody>
      </p:sp>
      <p:sp>
        <p:nvSpPr>
          <p:cNvPr id="5" name="TextBox 4"/>
          <p:cNvSpPr txBox="1"/>
          <p:nvPr/>
        </p:nvSpPr>
        <p:spPr>
          <a:xfrm>
            <a:off x="267629" y="156117"/>
            <a:ext cx="8073483"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Functions Check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247" y="4637219"/>
            <a:ext cx="1068117" cy="6267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919" y="6154069"/>
            <a:ext cx="1112771" cy="578713"/>
          </a:xfrm>
          <a:prstGeom prst="rect">
            <a:avLst/>
          </a:prstGeom>
        </p:spPr>
      </p:pic>
      <p:sp>
        <p:nvSpPr>
          <p:cNvPr id="2" name="Rectangle 1"/>
          <p:cNvSpPr/>
          <p:nvPr/>
        </p:nvSpPr>
        <p:spPr>
          <a:xfrm>
            <a:off x="1961247" y="4625912"/>
            <a:ext cx="1068117" cy="6139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38919" y="6142763"/>
            <a:ext cx="1112771" cy="5787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723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C9664F-BC6C-D74F-B58E-B1A3206D1DCB}"/>
              </a:ext>
            </a:extLst>
          </p:cNvPr>
          <p:cNvSpPr>
            <a:spLocks noGrp="1"/>
          </p:cNvSpPr>
          <p:nvPr>
            <p:ph type="title"/>
          </p:nvPr>
        </p:nvSpPr>
        <p:spPr>
          <a:xfrm>
            <a:off x="0" y="0"/>
            <a:ext cx="10515600" cy="1325563"/>
          </a:xfrm>
        </p:spPr>
        <p:txBody>
          <a:bodyPr/>
          <a:lstStyle/>
          <a:p>
            <a:r>
              <a:rPr lang="en-US" dirty="0"/>
              <a:t>Pacemakers</a:t>
            </a:r>
          </a:p>
        </p:txBody>
      </p:sp>
      <p:sp>
        <p:nvSpPr>
          <p:cNvPr id="2" name="Content Placeholder 1">
            <a:extLst>
              <a:ext uri="{FF2B5EF4-FFF2-40B4-BE49-F238E27FC236}">
                <a16:creationId xmlns:a16="http://schemas.microsoft.com/office/drawing/2014/main" id="{C4E0DD4B-CC19-2844-917A-1EC771B4832D}"/>
              </a:ext>
            </a:extLst>
          </p:cNvPr>
          <p:cNvSpPr>
            <a:spLocks noGrp="1"/>
          </p:cNvSpPr>
          <p:nvPr>
            <p:ph idx="1"/>
          </p:nvPr>
        </p:nvSpPr>
        <p:spPr>
          <a:xfrm>
            <a:off x="203200" y="1355100"/>
            <a:ext cx="11645900" cy="1172200"/>
          </a:xfrm>
        </p:spPr>
        <p:txBody>
          <a:bodyPr/>
          <a:lstStyle/>
          <a:p>
            <a:pPr marL="0" indent="0" fontAlgn="base">
              <a:buNone/>
            </a:pPr>
            <a:r>
              <a:rPr lang="en-US" sz="2400" dirty="0">
                <a:solidFill>
                  <a:srgbClr val="444444"/>
                </a:solidFill>
                <a:latin typeface="Lucida Grande"/>
              </a:rPr>
              <a:t>A pacemaker is a small, battery-operated device that senses when your heart is beating </a:t>
            </a:r>
            <a:r>
              <a:rPr lang="en-US" sz="2400" dirty="0">
                <a:solidFill>
                  <a:srgbClr val="993366"/>
                </a:solidFill>
                <a:latin typeface="inherit"/>
                <a:hlinkClick r:id="rId2"/>
              </a:rPr>
              <a:t>irregularly or too slowly</a:t>
            </a:r>
            <a:r>
              <a:rPr lang="en-US" sz="2400" dirty="0">
                <a:solidFill>
                  <a:srgbClr val="444444"/>
                </a:solidFill>
                <a:latin typeface="Lucida Grande"/>
              </a:rPr>
              <a:t>. It sends a signal to your heart that makes your heart beat at the correct pace.</a:t>
            </a:r>
          </a:p>
          <a:p>
            <a:pPr marL="0" indent="0" fontAlgn="base">
              <a:buNone/>
            </a:pPr>
            <a:endParaRPr lang="en-US" sz="2400" dirty="0">
              <a:solidFill>
                <a:srgbClr val="444444"/>
              </a:solidFill>
              <a:latin typeface="Lucida Grande"/>
            </a:endParaRPr>
          </a:p>
        </p:txBody>
      </p:sp>
      <p:sp>
        <p:nvSpPr>
          <p:cNvPr id="4" name="Slide Number Placeholder 3">
            <a:extLst>
              <a:ext uri="{FF2B5EF4-FFF2-40B4-BE49-F238E27FC236}">
                <a16:creationId xmlns:a16="http://schemas.microsoft.com/office/drawing/2014/main" id="{D1F4B3D2-D34D-A54F-8CCF-1A0C7FD4103F}"/>
              </a:ext>
            </a:extLst>
          </p:cNvPr>
          <p:cNvSpPr>
            <a:spLocks noGrp="1"/>
          </p:cNvSpPr>
          <p:nvPr>
            <p:ph type="sldNum" sz="quarter" idx="12"/>
          </p:nvPr>
        </p:nvSpPr>
        <p:spPr/>
        <p:txBody>
          <a:bodyPr/>
          <a:lstStyle/>
          <a:p>
            <a:fld id="{60B18D57-13A5-4968-950D-8FEF41FA4399}" type="slidenum">
              <a:rPr lang="en-US" smtClean="0"/>
              <a:t>20</a:t>
            </a:fld>
            <a:endParaRPr lang="en-US"/>
          </a:p>
        </p:txBody>
      </p:sp>
      <p:pic>
        <p:nvPicPr>
          <p:cNvPr id="8" name="Picture 7">
            <a:extLst>
              <a:ext uri="{FF2B5EF4-FFF2-40B4-BE49-F238E27FC236}">
                <a16:creationId xmlns:a16="http://schemas.microsoft.com/office/drawing/2014/main" id="{6413EF78-0F20-DE45-8FDE-F712131A7253}"/>
              </a:ext>
            </a:extLst>
          </p:cNvPr>
          <p:cNvPicPr>
            <a:picLocks noChangeAspect="1"/>
          </p:cNvPicPr>
          <p:nvPr/>
        </p:nvPicPr>
        <p:blipFill>
          <a:blip r:embed="rId3"/>
          <a:stretch>
            <a:fillRect/>
          </a:stretch>
        </p:blipFill>
        <p:spPr>
          <a:xfrm>
            <a:off x="3683001" y="2153595"/>
            <a:ext cx="5514082" cy="4385317"/>
          </a:xfrm>
          <a:prstGeom prst="rect">
            <a:avLst/>
          </a:prstGeom>
        </p:spPr>
      </p:pic>
    </p:spTree>
    <p:extLst>
      <p:ext uri="{BB962C8B-B14F-4D97-AF65-F5344CB8AC3E}">
        <p14:creationId xmlns:p14="http://schemas.microsoft.com/office/powerpoint/2010/main" val="2369414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08E248-BD9A-5E40-853F-A01F684C575B}"/>
              </a:ext>
            </a:extLst>
          </p:cNvPr>
          <p:cNvSpPr>
            <a:spLocks noGrp="1"/>
          </p:cNvSpPr>
          <p:nvPr>
            <p:ph type="title"/>
          </p:nvPr>
        </p:nvSpPr>
        <p:spPr>
          <a:xfrm>
            <a:off x="0" y="0"/>
            <a:ext cx="10515600" cy="1325563"/>
          </a:xfrm>
        </p:spPr>
        <p:txBody>
          <a:bodyPr/>
          <a:lstStyle/>
          <a:p>
            <a:r>
              <a:rPr lang="en-US" dirty="0"/>
              <a:t>Defibrillators </a:t>
            </a:r>
          </a:p>
        </p:txBody>
      </p:sp>
      <p:sp>
        <p:nvSpPr>
          <p:cNvPr id="2" name="Content Placeholder 1">
            <a:extLst>
              <a:ext uri="{FF2B5EF4-FFF2-40B4-BE49-F238E27FC236}">
                <a16:creationId xmlns:a16="http://schemas.microsoft.com/office/drawing/2014/main" id="{E7E4AFE4-14C4-4548-AAF9-728DE986C990}"/>
              </a:ext>
            </a:extLst>
          </p:cNvPr>
          <p:cNvSpPr>
            <a:spLocks noGrp="1"/>
          </p:cNvSpPr>
          <p:nvPr>
            <p:ph idx="1"/>
          </p:nvPr>
        </p:nvSpPr>
        <p:spPr>
          <a:xfrm>
            <a:off x="355600" y="1457325"/>
            <a:ext cx="10998200" cy="4351338"/>
          </a:xfrm>
        </p:spPr>
        <p:txBody>
          <a:bodyPr>
            <a:noAutofit/>
          </a:bodyPr>
          <a:lstStyle/>
          <a:p>
            <a:pPr marL="0" indent="0">
              <a:buNone/>
            </a:pPr>
            <a:r>
              <a:rPr lang="en-US" i="1" dirty="0">
                <a:solidFill>
                  <a:srgbClr val="222222"/>
                </a:solidFill>
              </a:rPr>
              <a:t>Also known as Automated External Defibrillator (AED),  Implantable </a:t>
            </a:r>
            <a:r>
              <a:rPr lang="en-US" i="1" dirty="0" err="1">
                <a:solidFill>
                  <a:srgbClr val="222222"/>
                </a:solidFill>
              </a:rPr>
              <a:t>Cardioverter</a:t>
            </a:r>
            <a:r>
              <a:rPr lang="en-US" i="1" dirty="0">
                <a:solidFill>
                  <a:srgbClr val="222222"/>
                </a:solidFill>
              </a:rPr>
              <a:t> Defibrillator (ICD),  Wearable </a:t>
            </a:r>
            <a:r>
              <a:rPr lang="en-US" i="1" dirty="0" err="1">
                <a:solidFill>
                  <a:srgbClr val="222222"/>
                </a:solidFill>
              </a:rPr>
              <a:t>Cardioverter</a:t>
            </a:r>
            <a:r>
              <a:rPr lang="en-US" i="1" dirty="0">
                <a:solidFill>
                  <a:srgbClr val="222222"/>
                </a:solidFill>
              </a:rPr>
              <a:t> Defibrillator (WCD)</a:t>
            </a:r>
          </a:p>
          <a:p>
            <a:r>
              <a:rPr lang="en-US" dirty="0">
                <a:solidFill>
                  <a:srgbClr val="222222"/>
                </a:solidFill>
              </a:rPr>
              <a:t>Defibrillators are devices that restore a normal heartbeat by sending an electric pulse or shock to the heart. They are used to prevent or correct an arrhythmia, a heartbeat that is uneven or that is too slow or too fast. Defibrillators can also restore the heart’s beating if the heart suddenly stops. </a:t>
            </a:r>
          </a:p>
          <a:p>
            <a:endParaRPr lang="en-US" dirty="0">
              <a:solidFill>
                <a:srgbClr val="222222"/>
              </a:solidFill>
            </a:endParaRPr>
          </a:p>
          <a:p>
            <a:r>
              <a:rPr lang="en-US" dirty="0">
                <a:solidFill>
                  <a:srgbClr val="222222"/>
                </a:solidFill>
              </a:rPr>
              <a:t>Different types of defibrillators work in different ways. Automated external defibrillators (AEDs), which are in many public spaces, were developed to save the lives of people experiencing sudden cardiac arrest. Even untrained bystanders can use these devices in an emergency. </a:t>
            </a:r>
          </a:p>
        </p:txBody>
      </p:sp>
      <p:sp>
        <p:nvSpPr>
          <p:cNvPr id="4" name="Slide Number Placeholder 3">
            <a:extLst>
              <a:ext uri="{FF2B5EF4-FFF2-40B4-BE49-F238E27FC236}">
                <a16:creationId xmlns:a16="http://schemas.microsoft.com/office/drawing/2014/main" id="{7CA89576-3B7B-BD4F-A9B6-8BD712E4B286}"/>
              </a:ext>
            </a:extLst>
          </p:cNvPr>
          <p:cNvSpPr>
            <a:spLocks noGrp="1"/>
          </p:cNvSpPr>
          <p:nvPr>
            <p:ph type="sldNum" sz="quarter" idx="12"/>
          </p:nvPr>
        </p:nvSpPr>
        <p:spPr/>
        <p:txBody>
          <a:bodyPr/>
          <a:lstStyle/>
          <a:p>
            <a:fld id="{60B18D57-13A5-4968-950D-8FEF41FA4399}" type="slidenum">
              <a:rPr lang="en-US" smtClean="0"/>
              <a:t>21</a:t>
            </a:fld>
            <a:endParaRPr lang="en-US"/>
          </a:p>
        </p:txBody>
      </p:sp>
    </p:spTree>
    <p:extLst>
      <p:ext uri="{BB962C8B-B14F-4D97-AF65-F5344CB8AC3E}">
        <p14:creationId xmlns:p14="http://schemas.microsoft.com/office/powerpoint/2010/main" val="454765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3FD35F-6BAC-5148-B58D-78FE6D7489E2}"/>
              </a:ext>
            </a:extLst>
          </p:cNvPr>
          <p:cNvSpPr>
            <a:spLocks noGrp="1"/>
          </p:cNvSpPr>
          <p:nvPr>
            <p:ph type="title"/>
          </p:nvPr>
        </p:nvSpPr>
        <p:spPr>
          <a:xfrm>
            <a:off x="0" y="0"/>
            <a:ext cx="10515600" cy="1325563"/>
          </a:xfrm>
        </p:spPr>
        <p:txBody>
          <a:bodyPr/>
          <a:lstStyle/>
          <a:p>
            <a:r>
              <a:rPr lang="en-US" dirty="0"/>
              <a:t>Defibrillator (continued)</a:t>
            </a:r>
          </a:p>
        </p:txBody>
      </p:sp>
      <p:sp>
        <p:nvSpPr>
          <p:cNvPr id="2" name="Content Placeholder 1">
            <a:extLst>
              <a:ext uri="{FF2B5EF4-FFF2-40B4-BE49-F238E27FC236}">
                <a16:creationId xmlns:a16="http://schemas.microsoft.com/office/drawing/2014/main" id="{4EA9E050-B4A9-CF4E-81C3-124D0A40943F}"/>
              </a:ext>
            </a:extLst>
          </p:cNvPr>
          <p:cNvSpPr>
            <a:spLocks noGrp="1"/>
          </p:cNvSpPr>
          <p:nvPr>
            <p:ph idx="1"/>
          </p:nvPr>
        </p:nvSpPr>
        <p:spPr>
          <a:xfrm>
            <a:off x="635000" y="1825625"/>
            <a:ext cx="10718800" cy="4351338"/>
          </a:xfrm>
        </p:spPr>
        <p:txBody>
          <a:bodyPr>
            <a:noAutofit/>
          </a:bodyPr>
          <a:lstStyle/>
          <a:p>
            <a:pPr marL="0" indent="0">
              <a:buNone/>
            </a:pPr>
            <a:r>
              <a:rPr lang="en-US" sz="3200" dirty="0">
                <a:solidFill>
                  <a:srgbClr val="222222"/>
                </a:solidFill>
              </a:rPr>
              <a:t>Other defibrillators can prevent sudden death among people who have a high risk of a life-threatening arrhythmia. They include implantable </a:t>
            </a:r>
            <a:r>
              <a:rPr lang="en-US" sz="3200" dirty="0" err="1">
                <a:solidFill>
                  <a:srgbClr val="222222"/>
                </a:solidFill>
              </a:rPr>
              <a:t>cardioverter</a:t>
            </a:r>
            <a:r>
              <a:rPr lang="en-US" sz="3200" dirty="0">
                <a:solidFill>
                  <a:srgbClr val="222222"/>
                </a:solidFill>
              </a:rPr>
              <a:t> defibrillators (ICDs), which are surgically placed inside your body, and wearable </a:t>
            </a:r>
            <a:r>
              <a:rPr lang="en-US" sz="3200" dirty="0" err="1">
                <a:solidFill>
                  <a:srgbClr val="222222"/>
                </a:solidFill>
              </a:rPr>
              <a:t>cardioverter</a:t>
            </a:r>
            <a:r>
              <a:rPr lang="en-US" sz="3200" dirty="0">
                <a:solidFill>
                  <a:srgbClr val="222222"/>
                </a:solidFill>
              </a:rPr>
              <a:t> defibrillators (WCDs), which rest on the body. </a:t>
            </a:r>
          </a:p>
          <a:p>
            <a:pPr marL="0" indent="0">
              <a:buNone/>
            </a:pPr>
            <a:endParaRPr lang="en-US" sz="3200" dirty="0">
              <a:solidFill>
                <a:srgbClr val="222222"/>
              </a:solidFill>
            </a:endParaRPr>
          </a:p>
          <a:p>
            <a:pPr marL="0" indent="0">
              <a:buNone/>
            </a:pPr>
            <a:r>
              <a:rPr lang="en-US" sz="3200" dirty="0">
                <a:solidFill>
                  <a:srgbClr val="222222"/>
                </a:solidFill>
              </a:rPr>
              <a:t>It can take time and effort to get used to living with a defibrillator, and it is important to be aware of possible risks and complications. </a:t>
            </a:r>
            <a:endParaRPr lang="en-US" sz="3200" dirty="0"/>
          </a:p>
        </p:txBody>
      </p:sp>
      <p:sp>
        <p:nvSpPr>
          <p:cNvPr id="4" name="Slide Number Placeholder 3">
            <a:extLst>
              <a:ext uri="{FF2B5EF4-FFF2-40B4-BE49-F238E27FC236}">
                <a16:creationId xmlns:a16="http://schemas.microsoft.com/office/drawing/2014/main" id="{43B1F8C3-63E6-C649-8AF4-A31FA431C229}"/>
              </a:ext>
            </a:extLst>
          </p:cNvPr>
          <p:cNvSpPr>
            <a:spLocks noGrp="1"/>
          </p:cNvSpPr>
          <p:nvPr>
            <p:ph type="sldNum" sz="quarter" idx="12"/>
          </p:nvPr>
        </p:nvSpPr>
        <p:spPr/>
        <p:txBody>
          <a:bodyPr/>
          <a:lstStyle/>
          <a:p>
            <a:fld id="{60B18D57-13A5-4968-950D-8FEF41FA4399}" type="slidenum">
              <a:rPr lang="en-US" smtClean="0"/>
              <a:t>22</a:t>
            </a:fld>
            <a:endParaRPr lang="en-US"/>
          </a:p>
        </p:txBody>
      </p:sp>
    </p:spTree>
    <p:extLst>
      <p:ext uri="{BB962C8B-B14F-4D97-AF65-F5344CB8AC3E}">
        <p14:creationId xmlns:p14="http://schemas.microsoft.com/office/powerpoint/2010/main" val="638440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D7CE84-0EEB-2B42-943C-357F3A20B3BC}"/>
              </a:ext>
            </a:extLst>
          </p:cNvPr>
          <p:cNvSpPr>
            <a:spLocks noGrp="1"/>
          </p:cNvSpPr>
          <p:nvPr>
            <p:ph type="title"/>
          </p:nvPr>
        </p:nvSpPr>
        <p:spPr>
          <a:xfrm>
            <a:off x="0" y="-9433"/>
            <a:ext cx="10515600" cy="1325563"/>
          </a:xfrm>
        </p:spPr>
        <p:txBody>
          <a:bodyPr/>
          <a:lstStyle/>
          <a:p>
            <a:r>
              <a:rPr lang="en-US" dirty="0"/>
              <a:t>Defibrillator Insertion</a:t>
            </a:r>
          </a:p>
        </p:txBody>
      </p:sp>
      <p:pic>
        <p:nvPicPr>
          <p:cNvPr id="8" name="Content Placeholder 7">
            <a:extLst>
              <a:ext uri="{FF2B5EF4-FFF2-40B4-BE49-F238E27FC236}">
                <a16:creationId xmlns:a16="http://schemas.microsoft.com/office/drawing/2014/main" id="{5240E338-DDB9-E349-9D06-D9611A207733}"/>
              </a:ext>
            </a:extLst>
          </p:cNvPr>
          <p:cNvPicPr>
            <a:picLocks noGrp="1" noChangeAspect="1"/>
          </p:cNvPicPr>
          <p:nvPr>
            <p:ph idx="1"/>
          </p:nvPr>
        </p:nvPicPr>
        <p:blipFill>
          <a:blip r:embed="rId2"/>
          <a:stretch>
            <a:fillRect/>
          </a:stretch>
        </p:blipFill>
        <p:spPr>
          <a:xfrm>
            <a:off x="2120900" y="1400536"/>
            <a:ext cx="8035951" cy="5320939"/>
          </a:xfrm>
          <a:prstGeom prst="rect">
            <a:avLst/>
          </a:prstGeom>
        </p:spPr>
      </p:pic>
      <p:sp>
        <p:nvSpPr>
          <p:cNvPr id="4" name="Slide Number Placeholder 3">
            <a:extLst>
              <a:ext uri="{FF2B5EF4-FFF2-40B4-BE49-F238E27FC236}">
                <a16:creationId xmlns:a16="http://schemas.microsoft.com/office/drawing/2014/main" id="{BD1E5C06-9FD1-6142-8AD4-D71F7B176046}"/>
              </a:ext>
            </a:extLst>
          </p:cNvPr>
          <p:cNvSpPr>
            <a:spLocks noGrp="1"/>
          </p:cNvSpPr>
          <p:nvPr>
            <p:ph type="sldNum" sz="quarter" idx="12"/>
          </p:nvPr>
        </p:nvSpPr>
        <p:spPr/>
        <p:txBody>
          <a:bodyPr/>
          <a:lstStyle/>
          <a:p>
            <a:fld id="{60B18D57-13A5-4968-950D-8FEF41FA4399}" type="slidenum">
              <a:rPr lang="en-US" smtClean="0"/>
              <a:t>23</a:t>
            </a:fld>
            <a:endParaRPr lang="en-US"/>
          </a:p>
        </p:txBody>
      </p:sp>
    </p:spTree>
    <p:extLst>
      <p:ext uri="{BB962C8B-B14F-4D97-AF65-F5344CB8AC3E}">
        <p14:creationId xmlns:p14="http://schemas.microsoft.com/office/powerpoint/2010/main" val="653623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9239C6-C171-9547-9D17-B848EFF2A370}"/>
              </a:ext>
            </a:extLst>
          </p:cNvPr>
          <p:cNvSpPr>
            <a:spLocks noGrp="1"/>
          </p:cNvSpPr>
          <p:nvPr>
            <p:ph type="title"/>
          </p:nvPr>
        </p:nvSpPr>
        <p:spPr>
          <a:xfrm>
            <a:off x="0" y="0"/>
            <a:ext cx="10515600" cy="1325563"/>
          </a:xfrm>
        </p:spPr>
        <p:txBody>
          <a:bodyPr/>
          <a:lstStyle/>
          <a:p>
            <a:r>
              <a:rPr lang="en-US" dirty="0"/>
              <a:t>Heart Conditions DBQ</a:t>
            </a:r>
          </a:p>
        </p:txBody>
      </p:sp>
      <p:pic>
        <p:nvPicPr>
          <p:cNvPr id="8" name="Content Placeholder 7">
            <a:extLst>
              <a:ext uri="{FF2B5EF4-FFF2-40B4-BE49-F238E27FC236}">
                <a16:creationId xmlns:a16="http://schemas.microsoft.com/office/drawing/2014/main" id="{76C6B0C5-30A6-FA4F-B764-0324A6F2E163}"/>
              </a:ext>
            </a:extLst>
          </p:cNvPr>
          <p:cNvPicPr>
            <a:picLocks noGrp="1" noChangeAspect="1"/>
          </p:cNvPicPr>
          <p:nvPr>
            <p:ph idx="1"/>
          </p:nvPr>
        </p:nvPicPr>
        <p:blipFill>
          <a:blip r:embed="rId2"/>
          <a:stretch>
            <a:fillRect/>
          </a:stretch>
        </p:blipFill>
        <p:spPr>
          <a:xfrm>
            <a:off x="1727200" y="1289669"/>
            <a:ext cx="8560851" cy="5431806"/>
          </a:xfrm>
          <a:prstGeom prst="rect">
            <a:avLst/>
          </a:prstGeom>
        </p:spPr>
      </p:pic>
      <p:sp>
        <p:nvSpPr>
          <p:cNvPr id="4" name="Slide Number Placeholder 3">
            <a:extLst>
              <a:ext uri="{FF2B5EF4-FFF2-40B4-BE49-F238E27FC236}">
                <a16:creationId xmlns:a16="http://schemas.microsoft.com/office/drawing/2014/main" id="{9FAEC7DF-C4DC-CF40-A181-3CC40B6B3887}"/>
              </a:ext>
            </a:extLst>
          </p:cNvPr>
          <p:cNvSpPr>
            <a:spLocks noGrp="1"/>
          </p:cNvSpPr>
          <p:nvPr>
            <p:ph type="sldNum" sz="quarter" idx="12"/>
          </p:nvPr>
        </p:nvSpPr>
        <p:spPr/>
        <p:txBody>
          <a:bodyPr/>
          <a:lstStyle/>
          <a:p>
            <a:fld id="{60B18D57-13A5-4968-950D-8FEF41FA4399}" type="slidenum">
              <a:rPr lang="en-US" smtClean="0"/>
              <a:t>24</a:t>
            </a:fld>
            <a:endParaRPr lang="en-US"/>
          </a:p>
        </p:txBody>
      </p:sp>
    </p:spTree>
    <p:extLst>
      <p:ext uri="{BB962C8B-B14F-4D97-AF65-F5344CB8AC3E}">
        <p14:creationId xmlns:p14="http://schemas.microsoft.com/office/powerpoint/2010/main" val="316449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65A6E5-8E78-D941-89FA-79651B537675}"/>
              </a:ext>
            </a:extLst>
          </p:cNvPr>
          <p:cNvSpPr>
            <a:spLocks noGrp="1"/>
          </p:cNvSpPr>
          <p:nvPr>
            <p:ph type="title"/>
          </p:nvPr>
        </p:nvSpPr>
        <p:spPr>
          <a:xfrm>
            <a:off x="0" y="0"/>
            <a:ext cx="10515600" cy="1325563"/>
          </a:xfrm>
        </p:spPr>
        <p:txBody>
          <a:bodyPr/>
          <a:lstStyle/>
          <a:p>
            <a:r>
              <a:rPr lang="en-US" dirty="0"/>
              <a:t>Heart DBQ (continued)</a:t>
            </a:r>
          </a:p>
        </p:txBody>
      </p:sp>
      <p:pic>
        <p:nvPicPr>
          <p:cNvPr id="8" name="Content Placeholder 7">
            <a:extLst>
              <a:ext uri="{FF2B5EF4-FFF2-40B4-BE49-F238E27FC236}">
                <a16:creationId xmlns:a16="http://schemas.microsoft.com/office/drawing/2014/main" id="{D12FD672-1DE1-374D-9EDD-3DC95041FE40}"/>
              </a:ext>
            </a:extLst>
          </p:cNvPr>
          <p:cNvPicPr>
            <a:picLocks noGrp="1" noChangeAspect="1"/>
          </p:cNvPicPr>
          <p:nvPr>
            <p:ph idx="1"/>
          </p:nvPr>
        </p:nvPicPr>
        <p:blipFill>
          <a:blip r:embed="rId2"/>
          <a:stretch>
            <a:fillRect/>
          </a:stretch>
        </p:blipFill>
        <p:spPr>
          <a:xfrm>
            <a:off x="2402958" y="1325563"/>
            <a:ext cx="7189657" cy="5411519"/>
          </a:xfrm>
          <a:prstGeom prst="rect">
            <a:avLst/>
          </a:prstGeom>
        </p:spPr>
      </p:pic>
      <p:sp>
        <p:nvSpPr>
          <p:cNvPr id="4" name="Slide Number Placeholder 3">
            <a:extLst>
              <a:ext uri="{FF2B5EF4-FFF2-40B4-BE49-F238E27FC236}">
                <a16:creationId xmlns:a16="http://schemas.microsoft.com/office/drawing/2014/main" id="{882ED8F6-A2DC-FA4F-B754-DB4A1BEC27F2}"/>
              </a:ext>
            </a:extLst>
          </p:cNvPr>
          <p:cNvSpPr>
            <a:spLocks noGrp="1"/>
          </p:cNvSpPr>
          <p:nvPr>
            <p:ph type="sldNum" sz="quarter" idx="12"/>
          </p:nvPr>
        </p:nvSpPr>
        <p:spPr/>
        <p:txBody>
          <a:bodyPr/>
          <a:lstStyle/>
          <a:p>
            <a:fld id="{60B18D57-13A5-4968-950D-8FEF41FA4399}" type="slidenum">
              <a:rPr lang="en-US" smtClean="0"/>
              <a:t>25</a:t>
            </a:fld>
            <a:endParaRPr lang="en-US"/>
          </a:p>
        </p:txBody>
      </p:sp>
    </p:spTree>
    <p:extLst>
      <p:ext uri="{BB962C8B-B14F-4D97-AF65-F5344CB8AC3E}">
        <p14:creationId xmlns:p14="http://schemas.microsoft.com/office/powerpoint/2010/main" val="4289366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7CCFDF-2A0D-7746-A9BC-E615E4789828}"/>
              </a:ext>
            </a:extLst>
          </p:cNvPr>
          <p:cNvSpPr>
            <a:spLocks noGrp="1"/>
          </p:cNvSpPr>
          <p:nvPr>
            <p:ph type="title"/>
          </p:nvPr>
        </p:nvSpPr>
        <p:spPr>
          <a:xfrm>
            <a:off x="0" y="0"/>
            <a:ext cx="10515600" cy="1325563"/>
          </a:xfrm>
        </p:spPr>
        <p:txBody>
          <a:bodyPr/>
          <a:lstStyle/>
          <a:p>
            <a:r>
              <a:rPr lang="en-US" dirty="0"/>
              <a:t>Heart DBQ (continued)</a:t>
            </a:r>
          </a:p>
        </p:txBody>
      </p:sp>
      <p:pic>
        <p:nvPicPr>
          <p:cNvPr id="8" name="Content Placeholder 7">
            <a:extLst>
              <a:ext uri="{FF2B5EF4-FFF2-40B4-BE49-F238E27FC236}">
                <a16:creationId xmlns:a16="http://schemas.microsoft.com/office/drawing/2014/main" id="{048DCEAE-31B2-6442-BE00-866C589E6D6C}"/>
              </a:ext>
            </a:extLst>
          </p:cNvPr>
          <p:cNvPicPr>
            <a:picLocks noGrp="1" noChangeAspect="1"/>
          </p:cNvPicPr>
          <p:nvPr>
            <p:ph idx="1"/>
          </p:nvPr>
        </p:nvPicPr>
        <p:blipFill>
          <a:blip r:embed="rId2"/>
          <a:stretch>
            <a:fillRect/>
          </a:stretch>
        </p:blipFill>
        <p:spPr>
          <a:xfrm>
            <a:off x="2014426" y="1325563"/>
            <a:ext cx="8118401" cy="5335520"/>
          </a:xfrm>
          <a:prstGeom prst="rect">
            <a:avLst/>
          </a:prstGeom>
        </p:spPr>
      </p:pic>
      <p:sp>
        <p:nvSpPr>
          <p:cNvPr id="4" name="Slide Number Placeholder 3">
            <a:extLst>
              <a:ext uri="{FF2B5EF4-FFF2-40B4-BE49-F238E27FC236}">
                <a16:creationId xmlns:a16="http://schemas.microsoft.com/office/drawing/2014/main" id="{CBE444CF-4ABE-FB48-BD67-197EE2F99F04}"/>
              </a:ext>
            </a:extLst>
          </p:cNvPr>
          <p:cNvSpPr>
            <a:spLocks noGrp="1"/>
          </p:cNvSpPr>
          <p:nvPr>
            <p:ph type="sldNum" sz="quarter" idx="12"/>
          </p:nvPr>
        </p:nvSpPr>
        <p:spPr/>
        <p:txBody>
          <a:bodyPr/>
          <a:lstStyle/>
          <a:p>
            <a:fld id="{60B18D57-13A5-4968-950D-8FEF41FA4399}" type="slidenum">
              <a:rPr lang="en-US" smtClean="0"/>
              <a:t>26</a:t>
            </a:fld>
            <a:endParaRPr lang="en-US"/>
          </a:p>
        </p:txBody>
      </p:sp>
    </p:spTree>
    <p:extLst>
      <p:ext uri="{BB962C8B-B14F-4D97-AF65-F5344CB8AC3E}">
        <p14:creationId xmlns:p14="http://schemas.microsoft.com/office/powerpoint/2010/main" val="1156983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9707A4-316D-9E4E-AE75-0F13075BB29A}"/>
              </a:ext>
            </a:extLst>
          </p:cNvPr>
          <p:cNvSpPr>
            <a:spLocks noGrp="1"/>
          </p:cNvSpPr>
          <p:nvPr>
            <p:ph type="title"/>
          </p:nvPr>
        </p:nvSpPr>
        <p:spPr>
          <a:xfrm>
            <a:off x="0" y="0"/>
            <a:ext cx="10515600" cy="1325563"/>
          </a:xfrm>
        </p:spPr>
        <p:txBody>
          <a:bodyPr/>
          <a:lstStyle/>
          <a:p>
            <a:r>
              <a:rPr lang="en-US" dirty="0"/>
              <a:t>Heart DBQ (continued)</a:t>
            </a:r>
          </a:p>
        </p:txBody>
      </p:sp>
      <p:pic>
        <p:nvPicPr>
          <p:cNvPr id="3" name="Content Placeholder 2">
            <a:extLst>
              <a:ext uri="{FF2B5EF4-FFF2-40B4-BE49-F238E27FC236}">
                <a16:creationId xmlns:a16="http://schemas.microsoft.com/office/drawing/2014/main" id="{01F77A24-90B5-2B4F-8995-E417775BA2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65006" y="1325642"/>
            <a:ext cx="8874650" cy="521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C6C797BE-81A5-C34D-9971-5B27FC669600}"/>
              </a:ext>
            </a:extLst>
          </p:cNvPr>
          <p:cNvSpPr>
            <a:spLocks noGrp="1"/>
          </p:cNvSpPr>
          <p:nvPr>
            <p:ph type="sldNum" sz="quarter" idx="12"/>
          </p:nvPr>
        </p:nvSpPr>
        <p:spPr/>
        <p:txBody>
          <a:bodyPr/>
          <a:lstStyle/>
          <a:p>
            <a:fld id="{60B18D57-13A5-4968-950D-8FEF41FA4399}" type="slidenum">
              <a:rPr lang="en-US" smtClean="0"/>
              <a:t>27</a:t>
            </a:fld>
            <a:endParaRPr lang="en-US"/>
          </a:p>
        </p:txBody>
      </p:sp>
    </p:spTree>
    <p:extLst>
      <p:ext uri="{BB962C8B-B14F-4D97-AF65-F5344CB8AC3E}">
        <p14:creationId xmlns:p14="http://schemas.microsoft.com/office/powerpoint/2010/main" val="1995318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27285D-E8D1-F44B-B1E2-F7755B7A14BC}"/>
              </a:ext>
            </a:extLst>
          </p:cNvPr>
          <p:cNvSpPr>
            <a:spLocks noGrp="1"/>
          </p:cNvSpPr>
          <p:nvPr>
            <p:ph idx="1"/>
          </p:nvPr>
        </p:nvSpPr>
        <p:spPr/>
        <p:txBody>
          <a:bodyPr/>
          <a:lstStyle/>
          <a:p>
            <a:pPr marL="0" indent="0" algn="ctr">
              <a:buNone/>
            </a:pPr>
            <a:endParaRPr lang="en-US" sz="4000" dirty="0"/>
          </a:p>
          <a:p>
            <a:pPr marL="0" indent="0" algn="ctr">
              <a:buNone/>
            </a:pPr>
            <a:endParaRPr lang="en-US" sz="6000" dirty="0"/>
          </a:p>
          <a:p>
            <a:pPr marL="0" indent="0" algn="ctr">
              <a:buNone/>
            </a:pPr>
            <a:r>
              <a:rPr lang="en-US" sz="6000" dirty="0"/>
              <a:t>Arteries and Veins</a:t>
            </a:r>
          </a:p>
        </p:txBody>
      </p:sp>
      <p:sp>
        <p:nvSpPr>
          <p:cNvPr id="4" name="Slide Number Placeholder 3">
            <a:extLst>
              <a:ext uri="{FF2B5EF4-FFF2-40B4-BE49-F238E27FC236}">
                <a16:creationId xmlns:a16="http://schemas.microsoft.com/office/drawing/2014/main" id="{50DFDDEA-7149-4847-B5BD-8202A1625937}"/>
              </a:ext>
            </a:extLst>
          </p:cNvPr>
          <p:cNvSpPr>
            <a:spLocks noGrp="1"/>
          </p:cNvSpPr>
          <p:nvPr>
            <p:ph type="sldNum" sz="quarter" idx="12"/>
          </p:nvPr>
        </p:nvSpPr>
        <p:spPr/>
        <p:txBody>
          <a:bodyPr/>
          <a:lstStyle/>
          <a:p>
            <a:fld id="{60B18D57-13A5-4968-950D-8FEF41FA4399}" type="slidenum">
              <a:rPr lang="en-US" smtClean="0"/>
              <a:t>28</a:t>
            </a:fld>
            <a:endParaRPr lang="en-US"/>
          </a:p>
        </p:txBody>
      </p:sp>
    </p:spTree>
    <p:extLst>
      <p:ext uri="{BB962C8B-B14F-4D97-AF65-F5344CB8AC3E}">
        <p14:creationId xmlns:p14="http://schemas.microsoft.com/office/powerpoint/2010/main" val="3445390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BF4C53-0481-5047-A924-B9468F05F17C}"/>
              </a:ext>
            </a:extLst>
          </p:cNvPr>
          <p:cNvSpPr>
            <a:spLocks noGrp="1"/>
          </p:cNvSpPr>
          <p:nvPr>
            <p:ph type="title"/>
          </p:nvPr>
        </p:nvSpPr>
        <p:spPr>
          <a:xfrm>
            <a:off x="0" y="0"/>
            <a:ext cx="10515600" cy="1325563"/>
          </a:xfrm>
        </p:spPr>
        <p:txBody>
          <a:bodyPr/>
          <a:lstStyle/>
          <a:p>
            <a:r>
              <a:rPr lang="en-US" dirty="0"/>
              <a:t>Hypertension </a:t>
            </a:r>
            <a:br>
              <a:rPr lang="en-US" dirty="0"/>
            </a:br>
            <a:r>
              <a:rPr lang="en-US" dirty="0"/>
              <a:t>DC 7101</a:t>
            </a:r>
          </a:p>
        </p:txBody>
      </p:sp>
      <p:pic>
        <p:nvPicPr>
          <p:cNvPr id="3" name="Picture 3">
            <a:extLst>
              <a:ext uri="{FF2B5EF4-FFF2-40B4-BE49-F238E27FC236}">
                <a16:creationId xmlns:a16="http://schemas.microsoft.com/office/drawing/2014/main" id="{8D695071-B96F-194E-A8E6-2560A59A52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624509" y="2064864"/>
            <a:ext cx="7008593" cy="4656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0DF4392C-30E3-6B44-9C08-6E886E73C98F}"/>
              </a:ext>
            </a:extLst>
          </p:cNvPr>
          <p:cNvSpPr>
            <a:spLocks noGrp="1"/>
          </p:cNvSpPr>
          <p:nvPr>
            <p:ph type="sldNum" sz="quarter" idx="12"/>
          </p:nvPr>
        </p:nvSpPr>
        <p:spPr/>
        <p:txBody>
          <a:bodyPr/>
          <a:lstStyle/>
          <a:p>
            <a:fld id="{60B18D57-13A5-4968-950D-8FEF41FA4399}" type="slidenum">
              <a:rPr lang="en-US" smtClean="0"/>
              <a:t>29</a:t>
            </a:fld>
            <a:endParaRPr lang="en-US"/>
          </a:p>
        </p:txBody>
      </p:sp>
      <p:sp>
        <p:nvSpPr>
          <p:cNvPr id="2" name="Rectangle 1">
            <a:extLst>
              <a:ext uri="{FF2B5EF4-FFF2-40B4-BE49-F238E27FC236}">
                <a16:creationId xmlns:a16="http://schemas.microsoft.com/office/drawing/2014/main" id="{B50089D4-EB88-0842-899D-F537FE040DFF}"/>
              </a:ext>
            </a:extLst>
          </p:cNvPr>
          <p:cNvSpPr/>
          <p:nvPr>
            <p:custDataLst>
              <p:tags r:id="rId1"/>
            </p:custDataLst>
          </p:nvPr>
        </p:nvSpPr>
        <p:spPr>
          <a:xfrm>
            <a:off x="0" y="1495158"/>
            <a:ext cx="12192000" cy="523220"/>
          </a:xfrm>
          <a:prstGeom prst="rect">
            <a:avLst/>
          </a:prstGeom>
        </p:spPr>
        <p:txBody>
          <a:bodyPr wrap="square">
            <a:spAutoFit/>
          </a:bodyPr>
          <a:lstStyle/>
          <a:p>
            <a:pPr algn="ctr">
              <a:spcAft>
                <a:spcPts val="600"/>
              </a:spcAft>
            </a:pPr>
            <a:r>
              <a:rPr lang="en-US" altLang="en-US" sz="2800" dirty="0">
                <a:latin typeface="Arial" panose="020B0604020202020204" pitchFamily="34" charset="0"/>
                <a:cs typeface="Arial" panose="020B0604020202020204" pitchFamily="34" charset="0"/>
              </a:rPr>
              <a:t>A condition in which a patient has a higher than normal blood pressure.</a:t>
            </a:r>
          </a:p>
        </p:txBody>
      </p:sp>
    </p:spTree>
    <p:extLst>
      <p:ext uri="{BB962C8B-B14F-4D97-AF65-F5344CB8AC3E}">
        <p14:creationId xmlns:p14="http://schemas.microsoft.com/office/powerpoint/2010/main" val="1067001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815" y="1393236"/>
            <a:ext cx="12058185" cy="5328240"/>
          </a:xfrm>
        </p:spPr>
        <p:txBody>
          <a:bodyPr>
            <a:normAutofit/>
          </a:bodyPr>
          <a:lstStyle/>
          <a:p>
            <a:r>
              <a:rPr lang="en-US" dirty="0">
                <a:latin typeface="Times New Roman" panose="02020603050405020304" pitchFamily="18" charset="0"/>
                <a:cs typeface="Times New Roman" panose="02020603050405020304" pitchFamily="18" charset="0"/>
              </a:rPr>
              <a:t>If you’re having trouble hearing the presentation, first ensure that your volume is on and turned up. Then, if using headphones, check the settings by using the arrow next to the microphone icon to ensure that you’re using the correct settings for headphones.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To use the chat feature, click on the chat icon at the bottom, middle of the screen.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You can choose to chat with everyone or a specific person by using the arrow.</a:t>
            </a:r>
          </a:p>
          <a:p>
            <a:pPr marL="0" indent="0">
              <a:buNone/>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A52124A5-1B9B-4B07-834C-F8730363EEE2}" type="slidenum">
              <a:rPr lang="en-US" altLang="en-US" smtClean="0"/>
              <a:pPr/>
              <a:t>3</a:t>
            </a:fld>
            <a:endParaRPr lang="en-US" altLang="en-US"/>
          </a:p>
        </p:txBody>
      </p:sp>
      <p:sp>
        <p:nvSpPr>
          <p:cNvPr id="5" name="TextBox 4"/>
          <p:cNvSpPr txBox="1"/>
          <p:nvPr/>
        </p:nvSpPr>
        <p:spPr>
          <a:xfrm>
            <a:off x="267629" y="156117"/>
            <a:ext cx="8073483"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Functions Check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008" y="2959581"/>
            <a:ext cx="1039819" cy="610142"/>
          </a:xfrm>
          <a:prstGeom prst="rect">
            <a:avLst/>
          </a:prstGeom>
        </p:spPr>
      </p:pic>
      <p:sp>
        <p:nvSpPr>
          <p:cNvPr id="8" name="Oval 7"/>
          <p:cNvSpPr/>
          <p:nvPr/>
        </p:nvSpPr>
        <p:spPr>
          <a:xfrm>
            <a:off x="9384530" y="2937021"/>
            <a:ext cx="412595" cy="46569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3969" y="4414628"/>
            <a:ext cx="826429" cy="77477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7920" y="5941669"/>
            <a:ext cx="1725730" cy="606620"/>
          </a:xfrm>
          <a:prstGeom prst="rect">
            <a:avLst/>
          </a:prstGeom>
        </p:spPr>
      </p:pic>
      <p:sp>
        <p:nvSpPr>
          <p:cNvPr id="10" name="Rectangle 9"/>
          <p:cNvSpPr/>
          <p:nvPr/>
        </p:nvSpPr>
        <p:spPr>
          <a:xfrm>
            <a:off x="1927920" y="5941669"/>
            <a:ext cx="1725730" cy="5972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200398" y="6020754"/>
            <a:ext cx="301085" cy="33559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714858" y="2945323"/>
            <a:ext cx="1068117" cy="6160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373969" y="4437140"/>
            <a:ext cx="826429" cy="7747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92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C543A6-29B2-384F-AF72-F365C39AE2AB}"/>
              </a:ext>
            </a:extLst>
          </p:cNvPr>
          <p:cNvSpPr>
            <a:spLocks noGrp="1"/>
          </p:cNvSpPr>
          <p:nvPr>
            <p:ph type="title"/>
          </p:nvPr>
        </p:nvSpPr>
        <p:spPr>
          <a:xfrm>
            <a:off x="0" y="0"/>
            <a:ext cx="10515600" cy="1325563"/>
          </a:xfrm>
        </p:spPr>
        <p:txBody>
          <a:bodyPr/>
          <a:lstStyle/>
          <a:p>
            <a:r>
              <a:rPr lang="en-US" dirty="0"/>
              <a:t>Rating Criteria Hypertension</a:t>
            </a:r>
            <a:br>
              <a:rPr lang="en-US" dirty="0"/>
            </a:br>
            <a:r>
              <a:rPr lang="en-US" dirty="0"/>
              <a:t>DC 7101</a:t>
            </a:r>
          </a:p>
        </p:txBody>
      </p:sp>
      <p:pic>
        <p:nvPicPr>
          <p:cNvPr id="7" name="Content Placeholder 6">
            <a:extLst>
              <a:ext uri="{FF2B5EF4-FFF2-40B4-BE49-F238E27FC236}">
                <a16:creationId xmlns:a16="http://schemas.microsoft.com/office/drawing/2014/main" id="{BFA753DD-24CA-754A-B8D2-C44F628100E6}"/>
              </a:ext>
            </a:extLst>
          </p:cNvPr>
          <p:cNvPicPr>
            <a:picLocks noGrp="1" noChangeAspect="1"/>
          </p:cNvPicPr>
          <p:nvPr>
            <p:ph idx="1"/>
          </p:nvPr>
        </p:nvPicPr>
        <p:blipFill>
          <a:blip r:embed="rId2"/>
          <a:stretch>
            <a:fillRect/>
          </a:stretch>
        </p:blipFill>
        <p:spPr>
          <a:xfrm>
            <a:off x="1052623" y="1325563"/>
            <a:ext cx="9723021" cy="5330929"/>
          </a:xfrm>
          <a:prstGeom prst="rect">
            <a:avLst/>
          </a:prstGeom>
        </p:spPr>
      </p:pic>
      <p:sp>
        <p:nvSpPr>
          <p:cNvPr id="4" name="Slide Number Placeholder 3">
            <a:extLst>
              <a:ext uri="{FF2B5EF4-FFF2-40B4-BE49-F238E27FC236}">
                <a16:creationId xmlns:a16="http://schemas.microsoft.com/office/drawing/2014/main" id="{644342A0-939F-6D45-B629-10DC363FB036}"/>
              </a:ext>
            </a:extLst>
          </p:cNvPr>
          <p:cNvSpPr>
            <a:spLocks noGrp="1"/>
          </p:cNvSpPr>
          <p:nvPr>
            <p:ph type="sldNum" sz="quarter" idx="12"/>
          </p:nvPr>
        </p:nvSpPr>
        <p:spPr/>
        <p:txBody>
          <a:bodyPr/>
          <a:lstStyle/>
          <a:p>
            <a:fld id="{60B18D57-13A5-4968-950D-8FEF41FA4399}" type="slidenum">
              <a:rPr lang="en-US" smtClean="0"/>
              <a:t>30</a:t>
            </a:fld>
            <a:endParaRPr lang="en-US"/>
          </a:p>
        </p:txBody>
      </p:sp>
    </p:spTree>
    <p:extLst>
      <p:ext uri="{BB962C8B-B14F-4D97-AF65-F5344CB8AC3E}">
        <p14:creationId xmlns:p14="http://schemas.microsoft.com/office/powerpoint/2010/main" val="1253547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627EE4-247F-7F40-A4AB-7CDE786F426B}"/>
              </a:ext>
            </a:extLst>
          </p:cNvPr>
          <p:cNvSpPr>
            <a:spLocks noGrp="1"/>
          </p:cNvSpPr>
          <p:nvPr>
            <p:ph type="title"/>
          </p:nvPr>
        </p:nvSpPr>
        <p:spPr>
          <a:xfrm>
            <a:off x="0" y="0"/>
            <a:ext cx="10515600" cy="1325563"/>
          </a:xfrm>
        </p:spPr>
        <p:txBody>
          <a:bodyPr/>
          <a:lstStyle/>
          <a:p>
            <a:r>
              <a:rPr lang="en-US" dirty="0"/>
              <a:t>Hypertension DBQ</a:t>
            </a:r>
          </a:p>
        </p:txBody>
      </p:sp>
      <p:pic>
        <p:nvPicPr>
          <p:cNvPr id="8" name="Content Placeholder 7">
            <a:extLst>
              <a:ext uri="{FF2B5EF4-FFF2-40B4-BE49-F238E27FC236}">
                <a16:creationId xmlns:a16="http://schemas.microsoft.com/office/drawing/2014/main" id="{F4316C9D-5D17-7C46-9697-E6AD5CB45B24}"/>
              </a:ext>
            </a:extLst>
          </p:cNvPr>
          <p:cNvPicPr>
            <a:picLocks noGrp="1" noChangeAspect="1"/>
          </p:cNvPicPr>
          <p:nvPr>
            <p:ph idx="1"/>
          </p:nvPr>
        </p:nvPicPr>
        <p:blipFill>
          <a:blip r:embed="rId2"/>
          <a:stretch>
            <a:fillRect/>
          </a:stretch>
        </p:blipFill>
        <p:spPr>
          <a:xfrm>
            <a:off x="1690576" y="1282608"/>
            <a:ext cx="8708065" cy="5438867"/>
          </a:xfrm>
          <a:prstGeom prst="rect">
            <a:avLst/>
          </a:prstGeom>
        </p:spPr>
      </p:pic>
      <p:sp>
        <p:nvSpPr>
          <p:cNvPr id="4" name="Slide Number Placeholder 3">
            <a:extLst>
              <a:ext uri="{FF2B5EF4-FFF2-40B4-BE49-F238E27FC236}">
                <a16:creationId xmlns:a16="http://schemas.microsoft.com/office/drawing/2014/main" id="{D8AE5164-D629-5D45-B80A-70ADDA5BC0A2}"/>
              </a:ext>
            </a:extLst>
          </p:cNvPr>
          <p:cNvSpPr>
            <a:spLocks noGrp="1"/>
          </p:cNvSpPr>
          <p:nvPr>
            <p:ph type="sldNum" sz="quarter" idx="12"/>
          </p:nvPr>
        </p:nvSpPr>
        <p:spPr/>
        <p:txBody>
          <a:bodyPr/>
          <a:lstStyle/>
          <a:p>
            <a:fld id="{60B18D57-13A5-4968-950D-8FEF41FA4399}" type="slidenum">
              <a:rPr lang="en-US" smtClean="0"/>
              <a:t>31</a:t>
            </a:fld>
            <a:endParaRPr lang="en-US"/>
          </a:p>
        </p:txBody>
      </p:sp>
    </p:spTree>
    <p:extLst>
      <p:ext uri="{BB962C8B-B14F-4D97-AF65-F5344CB8AC3E}">
        <p14:creationId xmlns:p14="http://schemas.microsoft.com/office/powerpoint/2010/main" val="2781641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B64EDD-E047-284D-A49E-86D9DA40AFAB}"/>
              </a:ext>
            </a:extLst>
          </p:cNvPr>
          <p:cNvSpPr>
            <a:spLocks noGrp="1"/>
          </p:cNvSpPr>
          <p:nvPr>
            <p:ph type="title"/>
          </p:nvPr>
        </p:nvSpPr>
        <p:spPr>
          <a:xfrm>
            <a:off x="0" y="0"/>
            <a:ext cx="10515600" cy="1325563"/>
          </a:xfrm>
        </p:spPr>
        <p:txBody>
          <a:bodyPr/>
          <a:lstStyle/>
          <a:p>
            <a:r>
              <a:rPr lang="en-US" dirty="0"/>
              <a:t>Hypertension DBQ Continued</a:t>
            </a:r>
          </a:p>
        </p:txBody>
      </p:sp>
      <p:pic>
        <p:nvPicPr>
          <p:cNvPr id="8" name="Content Placeholder 7">
            <a:extLst>
              <a:ext uri="{FF2B5EF4-FFF2-40B4-BE49-F238E27FC236}">
                <a16:creationId xmlns:a16="http://schemas.microsoft.com/office/drawing/2014/main" id="{04EC33C8-27CA-9B4E-947E-677505B4CBB4}"/>
              </a:ext>
            </a:extLst>
          </p:cNvPr>
          <p:cNvPicPr>
            <a:picLocks noGrp="1" noChangeAspect="1"/>
          </p:cNvPicPr>
          <p:nvPr>
            <p:ph idx="1"/>
          </p:nvPr>
        </p:nvPicPr>
        <p:blipFill>
          <a:blip r:embed="rId2"/>
          <a:stretch>
            <a:fillRect/>
          </a:stretch>
        </p:blipFill>
        <p:spPr>
          <a:xfrm>
            <a:off x="2083981" y="1289438"/>
            <a:ext cx="8240233" cy="5497198"/>
          </a:xfrm>
          <a:prstGeom prst="rect">
            <a:avLst/>
          </a:prstGeom>
        </p:spPr>
      </p:pic>
      <p:sp>
        <p:nvSpPr>
          <p:cNvPr id="4" name="Slide Number Placeholder 3">
            <a:extLst>
              <a:ext uri="{FF2B5EF4-FFF2-40B4-BE49-F238E27FC236}">
                <a16:creationId xmlns:a16="http://schemas.microsoft.com/office/drawing/2014/main" id="{389D2541-521E-B646-9FF1-EA5194CF3DA9}"/>
              </a:ext>
            </a:extLst>
          </p:cNvPr>
          <p:cNvSpPr>
            <a:spLocks noGrp="1"/>
          </p:cNvSpPr>
          <p:nvPr>
            <p:ph type="sldNum" sz="quarter" idx="12"/>
          </p:nvPr>
        </p:nvSpPr>
        <p:spPr/>
        <p:txBody>
          <a:bodyPr/>
          <a:lstStyle/>
          <a:p>
            <a:fld id="{60B18D57-13A5-4968-950D-8FEF41FA4399}" type="slidenum">
              <a:rPr lang="en-US" smtClean="0"/>
              <a:t>32</a:t>
            </a:fld>
            <a:endParaRPr lang="en-US"/>
          </a:p>
        </p:txBody>
      </p:sp>
    </p:spTree>
    <p:extLst>
      <p:ext uri="{BB962C8B-B14F-4D97-AF65-F5344CB8AC3E}">
        <p14:creationId xmlns:p14="http://schemas.microsoft.com/office/powerpoint/2010/main" val="357773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86832B-4BD5-7B4C-A7D7-8FC7D37A31B3}"/>
              </a:ext>
            </a:extLst>
          </p:cNvPr>
          <p:cNvSpPr>
            <a:spLocks noGrp="1"/>
          </p:cNvSpPr>
          <p:nvPr>
            <p:ph type="title"/>
          </p:nvPr>
        </p:nvSpPr>
        <p:spPr>
          <a:xfrm>
            <a:off x="0" y="0"/>
            <a:ext cx="10515600" cy="1325563"/>
          </a:xfrm>
        </p:spPr>
        <p:txBody>
          <a:bodyPr/>
          <a:lstStyle/>
          <a:p>
            <a:r>
              <a:rPr lang="en-US" dirty="0"/>
              <a:t>Varicose Veins </a:t>
            </a:r>
            <a:br>
              <a:rPr lang="en-US" dirty="0"/>
            </a:br>
            <a:r>
              <a:rPr lang="en-US" dirty="0"/>
              <a:t>DC 7120</a:t>
            </a:r>
          </a:p>
        </p:txBody>
      </p:sp>
      <p:sp>
        <p:nvSpPr>
          <p:cNvPr id="3" name="Content Placeholder 2">
            <a:extLst>
              <a:ext uri="{FF2B5EF4-FFF2-40B4-BE49-F238E27FC236}">
                <a16:creationId xmlns:a16="http://schemas.microsoft.com/office/drawing/2014/main" id="{BC9C8125-9885-4847-9714-A380ED4C763B}"/>
              </a:ext>
            </a:extLst>
          </p:cNvPr>
          <p:cNvSpPr txBox="1">
            <a:spLocks noGrp="1"/>
          </p:cNvSpPr>
          <p:nvPr>
            <p:ph idx="1"/>
            <p:custDataLst>
              <p:tags r:id="rId1"/>
            </p:custDataLst>
          </p:nvPr>
        </p:nvSpPr>
        <p:spPr>
          <a:xfrm>
            <a:off x="616687" y="1240834"/>
            <a:ext cx="10983434"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In varicose veins, the veins are twisted and abnormally enlarged, with valves that leak and are incompetent.</a:t>
            </a:r>
          </a:p>
        </p:txBody>
      </p:sp>
      <p:sp>
        <p:nvSpPr>
          <p:cNvPr id="4" name="Slide Number Placeholder 3">
            <a:extLst>
              <a:ext uri="{FF2B5EF4-FFF2-40B4-BE49-F238E27FC236}">
                <a16:creationId xmlns:a16="http://schemas.microsoft.com/office/drawing/2014/main" id="{FD519A68-AB46-CF4F-8501-1E71559CF4B4}"/>
              </a:ext>
            </a:extLst>
          </p:cNvPr>
          <p:cNvSpPr>
            <a:spLocks noGrp="1"/>
          </p:cNvSpPr>
          <p:nvPr>
            <p:ph type="sldNum" sz="quarter" idx="12"/>
          </p:nvPr>
        </p:nvSpPr>
        <p:spPr/>
        <p:txBody>
          <a:bodyPr/>
          <a:lstStyle/>
          <a:p>
            <a:fld id="{60B18D57-13A5-4968-950D-8FEF41FA4399}" type="slidenum">
              <a:rPr lang="en-US" smtClean="0"/>
              <a:t>33</a:t>
            </a:fld>
            <a:endParaRPr lang="en-US"/>
          </a:p>
        </p:txBody>
      </p:sp>
      <p:pic>
        <p:nvPicPr>
          <p:cNvPr id="2" name="Picture 2">
            <a:extLst>
              <a:ext uri="{FF2B5EF4-FFF2-40B4-BE49-F238E27FC236}">
                <a16:creationId xmlns:a16="http://schemas.microsoft.com/office/drawing/2014/main" id="{7E846762-F71B-8B41-8BB4-18B1B7E2EBF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58132" y="2340580"/>
            <a:ext cx="7000744" cy="421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031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667C78-0FE3-124F-968D-1A293F4BF6A4}"/>
              </a:ext>
            </a:extLst>
          </p:cNvPr>
          <p:cNvSpPr>
            <a:spLocks noGrp="1"/>
          </p:cNvSpPr>
          <p:nvPr>
            <p:ph type="title"/>
          </p:nvPr>
        </p:nvSpPr>
        <p:spPr>
          <a:xfrm>
            <a:off x="0" y="-10016"/>
            <a:ext cx="10515600" cy="1325563"/>
          </a:xfrm>
        </p:spPr>
        <p:txBody>
          <a:bodyPr/>
          <a:lstStyle/>
          <a:p>
            <a:r>
              <a:rPr lang="en-US" dirty="0"/>
              <a:t>Rating Criteria </a:t>
            </a:r>
            <a:br>
              <a:rPr lang="en-US" dirty="0"/>
            </a:br>
            <a:r>
              <a:rPr lang="en-US" dirty="0"/>
              <a:t>Varicose Veins DC 7120</a:t>
            </a:r>
          </a:p>
        </p:txBody>
      </p:sp>
      <p:graphicFrame>
        <p:nvGraphicFramePr>
          <p:cNvPr id="7" name="Content Placeholder 6">
            <a:extLst>
              <a:ext uri="{FF2B5EF4-FFF2-40B4-BE49-F238E27FC236}">
                <a16:creationId xmlns:a16="http://schemas.microsoft.com/office/drawing/2014/main" id="{D740509A-99D8-1940-BCEB-9EA83DD21B11}"/>
              </a:ext>
            </a:extLst>
          </p:cNvPr>
          <p:cNvGraphicFramePr>
            <a:graphicFrameLocks noGrp="1"/>
          </p:cNvGraphicFramePr>
          <p:nvPr>
            <p:ph idx="1"/>
            <p:custDataLst>
              <p:tags r:id="rId1"/>
            </p:custDataLst>
            <p:extLst>
              <p:ext uri="{D42A27DB-BD31-4B8C-83A1-F6EECF244321}">
                <p14:modId xmlns:p14="http://schemas.microsoft.com/office/powerpoint/2010/main" val="2642304750"/>
              </p:ext>
            </p:extLst>
          </p:nvPr>
        </p:nvGraphicFramePr>
        <p:xfrm>
          <a:off x="861237" y="1393825"/>
          <a:ext cx="9813850" cy="5352839"/>
        </p:xfrm>
        <a:graphic>
          <a:graphicData uri="http://schemas.openxmlformats.org/drawingml/2006/table">
            <a:tbl>
              <a:tblPr/>
              <a:tblGrid>
                <a:gridCol w="4906927">
                  <a:extLst>
                    <a:ext uri="{9D8B030D-6E8A-4147-A177-3AD203B41FA5}">
                      <a16:colId xmlns:a16="http://schemas.microsoft.com/office/drawing/2014/main" val="20000"/>
                    </a:ext>
                  </a:extLst>
                </a:gridCol>
                <a:gridCol w="4117551">
                  <a:extLst>
                    <a:ext uri="{9D8B030D-6E8A-4147-A177-3AD203B41FA5}">
                      <a16:colId xmlns:a16="http://schemas.microsoft.com/office/drawing/2014/main" val="20001"/>
                    </a:ext>
                  </a:extLst>
                </a:gridCol>
                <a:gridCol w="789372">
                  <a:extLst>
                    <a:ext uri="{9D8B030D-6E8A-4147-A177-3AD203B41FA5}">
                      <a16:colId xmlns:a16="http://schemas.microsoft.com/office/drawing/2014/main" val="20002"/>
                    </a:ext>
                  </a:extLst>
                </a:gridCol>
              </a:tblGrid>
              <a:tr h="465641">
                <a:tc>
                  <a:txBody>
                    <a:bodyPr/>
                    <a:lstStyle/>
                    <a:p>
                      <a:pPr algn="l"/>
                      <a:r>
                        <a:rPr lang="en-US" sz="2400" b="1" dirty="0">
                          <a:latin typeface="+mj-lt"/>
                          <a:cs typeface="Times New Roman" panose="02020603050405020304" pitchFamily="18" charset="0"/>
                        </a:rPr>
                        <a:t>7120   Varicose veins: </a:t>
                      </a:r>
                    </a:p>
                  </a:txBody>
                  <a:tcPr marL="5162" marR="5162" marT="5162" marB="5162"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endParaRPr lang="en-US" sz="1800" b="1" dirty="0">
                        <a:latin typeface="+mj-lt"/>
                        <a:cs typeface="Times New Roman" panose="02020603050405020304" pitchFamily="18" charset="0"/>
                      </a:endParaRPr>
                    </a:p>
                  </a:txBody>
                  <a:tcPr marL="5162" marR="5162" marT="5162" marB="5162" anchor="ctr">
                    <a:lnL>
                      <a:noFill/>
                    </a:lnL>
                    <a:lnR w="12700" cap="flat" cmpd="sng" algn="ctr">
                      <a:no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tcPr>
                </a:tc>
                <a:tc>
                  <a:txBody>
                    <a:bodyPr/>
                    <a:lstStyle/>
                    <a:p>
                      <a:pPr algn="r"/>
                      <a:endParaRPr lang="en-US" sz="1000" b="1" dirty="0"/>
                    </a:p>
                  </a:txBody>
                  <a:tcPr marL="5162" marR="5162" marT="5162" marB="5162" anchor="ctr">
                    <a:lnL w="12700" cap="flat" cmpd="sng" algn="ctr">
                      <a:noFill/>
                      <a:prstDash val="solid"/>
                      <a:round/>
                      <a:headEnd type="none" w="med" len="med"/>
                      <a:tailEnd type="none" w="med" len="med"/>
                    </a:lnL>
                    <a:lnR>
                      <a:noFill/>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08536">
                <a:tc gridSpan="2">
                  <a:txBody>
                    <a:bodyPr/>
                    <a:lstStyle/>
                    <a:p>
                      <a:pPr algn="l"/>
                      <a:r>
                        <a:rPr lang="en-US" sz="1800" b="1" dirty="0">
                          <a:effectLst/>
                          <a:latin typeface="+mj-lt"/>
                          <a:cs typeface="Times New Roman" panose="02020603050405020304" pitchFamily="18" charset="0"/>
                        </a:rPr>
                        <a:t>With the following findings attributed to the effects of varicose veins: Massive board-like edema with constant pain at rest</a:t>
                      </a:r>
                    </a:p>
                  </a:txBody>
                  <a:tcPr marL="6313" marR="6313" marT="6313" marB="6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marL="6794" marR="6794" marT="6794" marB="6794" anchor="ctr">
                    <a:lnL>
                      <a:noFill/>
                    </a:lnL>
                    <a:lnR w="12700" cap="flat" cmpd="sng" algn="ctr">
                      <a:noFill/>
                      <a:prstDash val="solid"/>
                      <a:round/>
                      <a:headEnd type="none" w="med" len="med"/>
                      <a:tailEnd type="none" w="med" len="med"/>
                    </a:lnR>
                    <a:lnT>
                      <a:noFill/>
                    </a:lnT>
                    <a:lnB>
                      <a:noFill/>
                    </a:lnB>
                  </a:tcPr>
                </a:tc>
                <a:tc>
                  <a:txBody>
                    <a:bodyPr/>
                    <a:lstStyle/>
                    <a:p>
                      <a:pPr algn="ctr"/>
                      <a:r>
                        <a:rPr lang="en-US" sz="2400" b="1" dirty="0">
                          <a:latin typeface="+mj-lt"/>
                          <a:cs typeface="Times New Roman" panose="02020603050405020304" pitchFamily="18" charset="0"/>
                        </a:rPr>
                        <a:t>100 </a:t>
                      </a:r>
                    </a:p>
                  </a:txBody>
                  <a:tcPr marL="5162" marR="5162" marT="5162" marB="51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82187">
                <a:tc gridSpan="2">
                  <a:txBody>
                    <a:bodyPr/>
                    <a:lstStyle/>
                    <a:p>
                      <a:pPr algn="l"/>
                      <a:r>
                        <a:rPr lang="en-US" sz="1800" b="1" dirty="0">
                          <a:effectLst/>
                          <a:latin typeface="+mj-lt"/>
                          <a:cs typeface="Times New Roman" panose="02020603050405020304" pitchFamily="18" charset="0"/>
                        </a:rPr>
                        <a:t>Persistent edema or subcutaneous induration, stasis pigmentation or eczema, and persistent ulceration</a:t>
                      </a:r>
                    </a:p>
                  </a:txBody>
                  <a:tcPr marL="6313" marR="6313" marT="6313" marB="6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marL="6794" marR="6794" marT="6794" marB="6794" anchor="ctr">
                    <a:lnL>
                      <a:noFill/>
                    </a:lnL>
                    <a:lnR w="12700" cap="flat" cmpd="sng" algn="ctr">
                      <a:noFill/>
                      <a:prstDash val="solid"/>
                      <a:round/>
                      <a:headEnd type="none" w="med" len="med"/>
                      <a:tailEnd type="none" w="med" len="med"/>
                    </a:lnR>
                    <a:lnT>
                      <a:noFill/>
                    </a:lnT>
                    <a:lnB>
                      <a:noFill/>
                    </a:lnB>
                  </a:tcPr>
                </a:tc>
                <a:tc>
                  <a:txBody>
                    <a:bodyPr/>
                    <a:lstStyle/>
                    <a:p>
                      <a:pPr algn="ctr"/>
                      <a:r>
                        <a:rPr lang="en-US" sz="2400" b="1" dirty="0">
                          <a:latin typeface="+mj-lt"/>
                          <a:cs typeface="Times New Roman" panose="02020603050405020304" pitchFamily="18" charset="0"/>
                        </a:rPr>
                        <a:t>60 </a:t>
                      </a:r>
                    </a:p>
                  </a:txBody>
                  <a:tcPr marL="5162" marR="5162" marT="5162" marB="51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77701">
                <a:tc gridSpan="2">
                  <a:txBody>
                    <a:bodyPr/>
                    <a:lstStyle/>
                    <a:p>
                      <a:pPr algn="l"/>
                      <a:r>
                        <a:rPr lang="en-US" sz="1800" b="1" dirty="0">
                          <a:effectLst/>
                          <a:latin typeface="+mj-lt"/>
                          <a:cs typeface="Times New Roman" panose="02020603050405020304" pitchFamily="18" charset="0"/>
                        </a:rPr>
                        <a:t>Persistent edema and stasis pigmentation or eczema, with or without intermittent ulceration</a:t>
                      </a:r>
                    </a:p>
                  </a:txBody>
                  <a:tcPr marL="6313" marR="6313" marT="6313" marB="6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marL="6794" marR="6794" marT="6794" marB="6794" anchor="ctr">
                    <a:lnL>
                      <a:noFill/>
                    </a:lnL>
                    <a:lnR w="12700" cap="flat" cmpd="sng" algn="ctr">
                      <a:noFill/>
                      <a:prstDash val="solid"/>
                      <a:round/>
                      <a:headEnd type="none" w="med" len="med"/>
                      <a:tailEnd type="none" w="med" len="med"/>
                    </a:lnR>
                    <a:lnT>
                      <a:noFill/>
                    </a:lnT>
                    <a:lnB>
                      <a:noFill/>
                    </a:lnB>
                  </a:tcPr>
                </a:tc>
                <a:tc>
                  <a:txBody>
                    <a:bodyPr/>
                    <a:lstStyle/>
                    <a:p>
                      <a:pPr algn="ctr"/>
                      <a:r>
                        <a:rPr lang="en-US" sz="2400" b="1" dirty="0">
                          <a:latin typeface="+mj-lt"/>
                          <a:cs typeface="Times New Roman" panose="02020603050405020304" pitchFamily="18" charset="0"/>
                        </a:rPr>
                        <a:t>40 </a:t>
                      </a:r>
                    </a:p>
                  </a:txBody>
                  <a:tcPr marL="5162" marR="5162" marT="5162" marB="51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8536">
                <a:tc gridSpan="2">
                  <a:txBody>
                    <a:bodyPr/>
                    <a:lstStyle/>
                    <a:p>
                      <a:pPr algn="l"/>
                      <a:r>
                        <a:rPr lang="en-US" sz="1800" b="1" dirty="0">
                          <a:effectLst/>
                          <a:latin typeface="+mj-lt"/>
                          <a:cs typeface="Times New Roman" panose="02020603050405020304" pitchFamily="18" charset="0"/>
                        </a:rPr>
                        <a:t>Persistent edema, incompletely relieved by elevation of extremity, with or without beginning stasis pigmentation or eczema</a:t>
                      </a:r>
                    </a:p>
                  </a:txBody>
                  <a:tcPr marL="6313" marR="6313" marT="6313" marB="6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marL="6794" marR="6794" marT="6794" marB="6794" anchor="ctr">
                    <a:lnL>
                      <a:noFill/>
                    </a:lnL>
                    <a:lnR w="12700" cap="flat" cmpd="sng" algn="ctr">
                      <a:noFill/>
                      <a:prstDash val="solid"/>
                      <a:round/>
                      <a:headEnd type="none" w="med" len="med"/>
                      <a:tailEnd type="none" w="med" len="med"/>
                    </a:lnR>
                    <a:lnT>
                      <a:noFill/>
                    </a:lnT>
                    <a:lnB>
                      <a:noFill/>
                    </a:lnB>
                  </a:tcPr>
                </a:tc>
                <a:tc>
                  <a:txBody>
                    <a:bodyPr/>
                    <a:lstStyle/>
                    <a:p>
                      <a:pPr algn="ctr"/>
                      <a:r>
                        <a:rPr lang="en-US" sz="2400" b="1" dirty="0">
                          <a:latin typeface="+mj-lt"/>
                          <a:cs typeface="Times New Roman" panose="02020603050405020304" pitchFamily="18" charset="0"/>
                        </a:rPr>
                        <a:t>20 </a:t>
                      </a:r>
                    </a:p>
                  </a:txBody>
                  <a:tcPr marL="5162" marR="5162" marT="5162" marB="51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63948">
                <a:tc gridSpan="2">
                  <a:txBody>
                    <a:bodyPr/>
                    <a:lstStyle/>
                    <a:p>
                      <a:pPr algn="l"/>
                      <a:r>
                        <a:rPr lang="en-US" sz="1800" b="1" dirty="0">
                          <a:effectLst/>
                          <a:latin typeface="+mj-lt"/>
                          <a:cs typeface="Times New Roman" panose="02020603050405020304" pitchFamily="18" charset="0"/>
                        </a:rPr>
                        <a:t>Intermittent edema of extremity or aching and fatigue in leg after prolonged standing or walking, with symptoms relieved by elevation of extremity or compression hosiery</a:t>
                      </a:r>
                    </a:p>
                  </a:txBody>
                  <a:tcPr marL="6313" marR="6313" marT="6313" marB="6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marL="6794" marR="6794" marT="6794" marB="6794" anchor="ctr">
                    <a:lnL>
                      <a:noFill/>
                    </a:lnL>
                    <a:lnR w="12700" cap="flat" cmpd="sng" algn="ctr">
                      <a:noFill/>
                      <a:prstDash val="solid"/>
                      <a:round/>
                      <a:headEnd type="none" w="med" len="med"/>
                      <a:tailEnd type="none" w="med" len="med"/>
                    </a:lnR>
                    <a:lnT>
                      <a:noFill/>
                    </a:lnT>
                    <a:lnB>
                      <a:noFill/>
                    </a:lnB>
                  </a:tcPr>
                </a:tc>
                <a:tc>
                  <a:txBody>
                    <a:bodyPr/>
                    <a:lstStyle/>
                    <a:p>
                      <a:pPr algn="ctr"/>
                      <a:r>
                        <a:rPr lang="en-US" sz="2400" b="1" dirty="0">
                          <a:latin typeface="+mj-lt"/>
                          <a:cs typeface="Times New Roman" panose="02020603050405020304" pitchFamily="18" charset="0"/>
                        </a:rPr>
                        <a:t>10 </a:t>
                      </a:r>
                    </a:p>
                  </a:txBody>
                  <a:tcPr marL="5162" marR="5162" marT="5162" marB="51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0896">
                <a:tc gridSpan="2">
                  <a:txBody>
                    <a:bodyPr/>
                    <a:lstStyle/>
                    <a:p>
                      <a:pPr algn="l"/>
                      <a:r>
                        <a:rPr lang="en-US" sz="1800" b="1" dirty="0">
                          <a:effectLst/>
                          <a:latin typeface="+mj-lt"/>
                          <a:cs typeface="Times New Roman" panose="02020603050405020304" pitchFamily="18" charset="0"/>
                        </a:rPr>
                        <a:t>Asymptomatic palpable or visible varicose veins</a:t>
                      </a:r>
                    </a:p>
                  </a:txBody>
                  <a:tcPr marL="6313" marR="6313" marT="6313" marB="6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marL="6794" marR="6794" marT="6794" marB="6794" anchor="ctr">
                    <a:lnL>
                      <a:noFill/>
                    </a:lnL>
                    <a:lnR w="12700" cap="flat" cmpd="sng" algn="ctr">
                      <a:noFill/>
                      <a:prstDash val="solid"/>
                      <a:round/>
                      <a:headEnd type="none" w="med" len="med"/>
                      <a:tailEnd type="none" w="med" len="med"/>
                    </a:lnR>
                    <a:lnT>
                      <a:noFill/>
                    </a:lnT>
                    <a:lnB>
                      <a:noFill/>
                    </a:lnB>
                  </a:tcPr>
                </a:tc>
                <a:tc>
                  <a:txBody>
                    <a:bodyPr/>
                    <a:lstStyle/>
                    <a:p>
                      <a:pPr algn="ctr"/>
                      <a:r>
                        <a:rPr lang="en-US" sz="2400" b="1" dirty="0">
                          <a:latin typeface="+mj-lt"/>
                          <a:cs typeface="Times New Roman" panose="02020603050405020304" pitchFamily="18" charset="0"/>
                        </a:rPr>
                        <a:t>0</a:t>
                      </a:r>
                    </a:p>
                  </a:txBody>
                  <a:tcPr marL="5162" marR="5162" marT="5162" marB="51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170206">
                <a:tc gridSpan="3">
                  <a:txBody>
                    <a:bodyPr/>
                    <a:lstStyle/>
                    <a:p>
                      <a:pPr algn="l"/>
                      <a:r>
                        <a:rPr lang="en-US" sz="1800" b="1" cap="small" dirty="0">
                          <a:effectLst/>
                          <a:latin typeface="+mj-lt"/>
                          <a:cs typeface="Times New Roman" panose="02020603050405020304" pitchFamily="18" charset="0"/>
                        </a:rPr>
                        <a:t>Note:</a:t>
                      </a:r>
                      <a:r>
                        <a:rPr lang="en-US" sz="1800" b="1" dirty="0">
                          <a:latin typeface="+mj-lt"/>
                          <a:cs typeface="Times New Roman" panose="02020603050405020304" pitchFamily="18" charset="0"/>
                        </a:rPr>
                        <a:t> These evaluations are for involvement of a single extremity. If more than one extremity is involved, evaluate each extremity separately and combine (under §4.25), using the bilateral factor (§4.26), if applicable.</a:t>
                      </a:r>
                    </a:p>
                  </a:txBody>
                  <a:tcPr marL="84970" marR="84970" marT="42485" marB="42485" anchor="ctr">
                    <a:lnL>
                      <a:noFill/>
                    </a:lnL>
                    <a:lnR>
                      <a:noFill/>
                    </a:lnR>
                    <a:lnT w="12700" cap="flat" cmpd="sng" algn="ctr">
                      <a:solidFill>
                        <a:schemeClr val="tx1"/>
                      </a:solidFill>
                      <a:prstDash val="solid"/>
                      <a:round/>
                      <a:headEnd type="none" w="med" len="med"/>
                      <a:tailEnd type="none" w="med" len="med"/>
                    </a:lnT>
                    <a:lnB>
                      <a:noFill/>
                    </a:lnB>
                  </a:tcPr>
                </a:tc>
                <a:tc hMerge="1">
                  <a:txBody>
                    <a:bodyPr/>
                    <a:lstStyle/>
                    <a:p>
                      <a:pPr algn="r"/>
                      <a:endParaRPr lang="en-US" sz="1300" dirty="0"/>
                    </a:p>
                  </a:txBody>
                  <a:tcPr marL="6794" marR="6794" marT="6794" marB="6794"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4" name="Slide Number Placeholder 3">
            <a:extLst>
              <a:ext uri="{FF2B5EF4-FFF2-40B4-BE49-F238E27FC236}">
                <a16:creationId xmlns:a16="http://schemas.microsoft.com/office/drawing/2014/main" id="{08572CAD-C663-AB40-94AE-039A8DB98116}"/>
              </a:ext>
            </a:extLst>
          </p:cNvPr>
          <p:cNvSpPr>
            <a:spLocks noGrp="1"/>
          </p:cNvSpPr>
          <p:nvPr>
            <p:ph type="sldNum" sz="quarter" idx="12"/>
          </p:nvPr>
        </p:nvSpPr>
        <p:spPr/>
        <p:txBody>
          <a:bodyPr/>
          <a:lstStyle/>
          <a:p>
            <a:fld id="{60B18D57-13A5-4968-950D-8FEF41FA4399}" type="slidenum">
              <a:rPr lang="en-US" smtClean="0"/>
              <a:t>34</a:t>
            </a:fld>
            <a:endParaRPr lang="en-US"/>
          </a:p>
        </p:txBody>
      </p:sp>
    </p:spTree>
    <p:extLst>
      <p:ext uri="{BB962C8B-B14F-4D97-AF65-F5344CB8AC3E}">
        <p14:creationId xmlns:p14="http://schemas.microsoft.com/office/powerpoint/2010/main" val="1501716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079235-4F8B-A24F-B51B-16266ED43730}"/>
              </a:ext>
            </a:extLst>
          </p:cNvPr>
          <p:cNvSpPr>
            <a:spLocks noGrp="1"/>
          </p:cNvSpPr>
          <p:nvPr>
            <p:ph type="title"/>
          </p:nvPr>
        </p:nvSpPr>
        <p:spPr>
          <a:xfrm>
            <a:off x="0" y="7413"/>
            <a:ext cx="10515600" cy="1325563"/>
          </a:xfrm>
        </p:spPr>
        <p:txBody>
          <a:bodyPr/>
          <a:lstStyle/>
          <a:p>
            <a:r>
              <a:rPr lang="en-US" dirty="0"/>
              <a:t>Varicose Veins DBQ</a:t>
            </a:r>
          </a:p>
        </p:txBody>
      </p:sp>
      <p:pic>
        <p:nvPicPr>
          <p:cNvPr id="13" name="Content Placeholder 12">
            <a:extLst>
              <a:ext uri="{FF2B5EF4-FFF2-40B4-BE49-F238E27FC236}">
                <a16:creationId xmlns:a16="http://schemas.microsoft.com/office/drawing/2014/main" id="{E2A939D2-7D28-0A42-8323-FAA7B0AC36D2}"/>
              </a:ext>
            </a:extLst>
          </p:cNvPr>
          <p:cNvPicPr>
            <a:picLocks noGrp="1" noChangeAspect="1"/>
          </p:cNvPicPr>
          <p:nvPr>
            <p:ph idx="1"/>
          </p:nvPr>
        </p:nvPicPr>
        <p:blipFill>
          <a:blip r:embed="rId2"/>
          <a:stretch>
            <a:fillRect/>
          </a:stretch>
        </p:blipFill>
        <p:spPr>
          <a:xfrm>
            <a:off x="1739154" y="1332976"/>
            <a:ext cx="8622367" cy="5300413"/>
          </a:xfrm>
          <a:prstGeom prst="rect">
            <a:avLst/>
          </a:prstGeom>
        </p:spPr>
      </p:pic>
      <p:sp>
        <p:nvSpPr>
          <p:cNvPr id="4" name="Slide Number Placeholder 3">
            <a:extLst>
              <a:ext uri="{FF2B5EF4-FFF2-40B4-BE49-F238E27FC236}">
                <a16:creationId xmlns:a16="http://schemas.microsoft.com/office/drawing/2014/main" id="{68F4EAF9-62FC-8E45-9BA6-83F8C7B8BC3E}"/>
              </a:ext>
            </a:extLst>
          </p:cNvPr>
          <p:cNvSpPr>
            <a:spLocks noGrp="1"/>
          </p:cNvSpPr>
          <p:nvPr>
            <p:ph type="sldNum" sz="quarter" idx="12"/>
          </p:nvPr>
        </p:nvSpPr>
        <p:spPr/>
        <p:txBody>
          <a:bodyPr/>
          <a:lstStyle/>
          <a:p>
            <a:fld id="{60B18D57-13A5-4968-950D-8FEF41FA4399}" type="slidenum">
              <a:rPr lang="en-US" smtClean="0"/>
              <a:t>35</a:t>
            </a:fld>
            <a:endParaRPr lang="en-US"/>
          </a:p>
        </p:txBody>
      </p:sp>
    </p:spTree>
    <p:extLst>
      <p:ext uri="{BB962C8B-B14F-4D97-AF65-F5344CB8AC3E}">
        <p14:creationId xmlns:p14="http://schemas.microsoft.com/office/powerpoint/2010/main" val="3871168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6E775C-AAFF-1F43-8222-642C787FD5C8}"/>
              </a:ext>
            </a:extLst>
          </p:cNvPr>
          <p:cNvSpPr>
            <a:spLocks noGrp="1"/>
          </p:cNvSpPr>
          <p:nvPr>
            <p:ph type="title"/>
          </p:nvPr>
        </p:nvSpPr>
        <p:spPr>
          <a:xfrm>
            <a:off x="0" y="0"/>
            <a:ext cx="10515600" cy="1325563"/>
          </a:xfrm>
        </p:spPr>
        <p:txBody>
          <a:bodyPr/>
          <a:lstStyle/>
          <a:p>
            <a:r>
              <a:rPr lang="en-US" dirty="0"/>
              <a:t>Peripheral Vascular Disease</a:t>
            </a:r>
            <a:br>
              <a:rPr lang="en-US" dirty="0"/>
            </a:br>
            <a:r>
              <a:rPr lang="en-US" dirty="0"/>
              <a:t>DC 7114</a:t>
            </a:r>
          </a:p>
        </p:txBody>
      </p:sp>
      <p:pic>
        <p:nvPicPr>
          <p:cNvPr id="7" name="Picture 3">
            <a:extLst>
              <a:ext uri="{FF2B5EF4-FFF2-40B4-BE49-F238E27FC236}">
                <a16:creationId xmlns:a16="http://schemas.microsoft.com/office/drawing/2014/main" id="{2CE6E805-0159-E041-891A-9AB35EC35D9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775813" y="3435893"/>
            <a:ext cx="5114987" cy="321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Content Placeholder 2">
            <a:extLst>
              <a:ext uri="{FF2B5EF4-FFF2-40B4-BE49-F238E27FC236}">
                <a16:creationId xmlns:a16="http://schemas.microsoft.com/office/drawing/2014/main" id="{C96B5630-9B96-2E49-8EE2-84745C5701F5}"/>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6172200" y="3486704"/>
            <a:ext cx="4566684" cy="312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D8766EBD-08EF-9D4E-9204-207E0D2199D1}"/>
              </a:ext>
            </a:extLst>
          </p:cNvPr>
          <p:cNvSpPr>
            <a:spLocks noGrp="1"/>
          </p:cNvSpPr>
          <p:nvPr>
            <p:ph type="sldNum" sz="quarter" idx="12"/>
          </p:nvPr>
        </p:nvSpPr>
        <p:spPr/>
        <p:txBody>
          <a:bodyPr/>
          <a:lstStyle/>
          <a:p>
            <a:fld id="{60B18D57-13A5-4968-950D-8FEF41FA4399}" type="slidenum">
              <a:rPr lang="en-US" smtClean="0"/>
              <a:t>36</a:t>
            </a:fld>
            <a:endParaRPr lang="en-US"/>
          </a:p>
        </p:txBody>
      </p:sp>
      <p:sp>
        <p:nvSpPr>
          <p:cNvPr id="2" name="Rectangle 1">
            <a:extLst>
              <a:ext uri="{FF2B5EF4-FFF2-40B4-BE49-F238E27FC236}">
                <a16:creationId xmlns:a16="http://schemas.microsoft.com/office/drawing/2014/main" id="{539AFB19-6365-7E4E-A144-69FEA4482F39}"/>
              </a:ext>
            </a:extLst>
          </p:cNvPr>
          <p:cNvSpPr/>
          <p:nvPr>
            <p:custDataLst>
              <p:tags r:id="rId1"/>
            </p:custDataLst>
          </p:nvPr>
        </p:nvSpPr>
        <p:spPr>
          <a:xfrm>
            <a:off x="595423" y="1373790"/>
            <a:ext cx="10994065" cy="2062103"/>
          </a:xfrm>
          <a:prstGeom prst="rect">
            <a:avLst/>
          </a:prstGeom>
        </p:spPr>
        <p:txBody>
          <a:bodyPr wrap="square">
            <a:spAutoFit/>
          </a:bodyPr>
          <a:lstStyle/>
          <a:p>
            <a:pPr>
              <a:spcAft>
                <a:spcPts val="600"/>
              </a:spcAft>
            </a:pPr>
            <a:r>
              <a:rPr lang="en-US" sz="3200" b="1" dirty="0">
                <a:latin typeface="+mj-lt"/>
                <a:cs typeface="Times New Roman" panose="02020603050405020304" pitchFamily="18" charset="0"/>
              </a:rPr>
              <a:t>A term indicating diseases of the arteries and veins of the extremities, especially conditions that interfere with adequate blood flow to or from the extremities. Also known as Peripheral Artery Disease (PAD).</a:t>
            </a:r>
          </a:p>
        </p:txBody>
      </p:sp>
    </p:spTree>
    <p:extLst>
      <p:ext uri="{BB962C8B-B14F-4D97-AF65-F5344CB8AC3E}">
        <p14:creationId xmlns:p14="http://schemas.microsoft.com/office/powerpoint/2010/main" val="3972641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5B0019-8CF6-D946-A0B8-AF9DC0CF0A3F}"/>
              </a:ext>
            </a:extLst>
          </p:cNvPr>
          <p:cNvSpPr>
            <a:spLocks noGrp="1"/>
          </p:cNvSpPr>
          <p:nvPr>
            <p:ph type="title"/>
          </p:nvPr>
        </p:nvSpPr>
        <p:spPr>
          <a:xfrm>
            <a:off x="-86833" y="0"/>
            <a:ext cx="10515600" cy="1325563"/>
          </a:xfrm>
        </p:spPr>
        <p:txBody>
          <a:bodyPr/>
          <a:lstStyle/>
          <a:p>
            <a:r>
              <a:rPr lang="en-US" dirty="0"/>
              <a:t>Rating Criteria Peripheral Vascular </a:t>
            </a:r>
            <a:br>
              <a:rPr lang="en-US" dirty="0"/>
            </a:br>
            <a:r>
              <a:rPr lang="en-US" dirty="0"/>
              <a:t>Disease DC 7114</a:t>
            </a:r>
          </a:p>
        </p:txBody>
      </p:sp>
      <p:graphicFrame>
        <p:nvGraphicFramePr>
          <p:cNvPr id="3" name="Content Placeholder 2">
            <a:extLst>
              <a:ext uri="{FF2B5EF4-FFF2-40B4-BE49-F238E27FC236}">
                <a16:creationId xmlns:a16="http://schemas.microsoft.com/office/drawing/2014/main" id="{0915EA98-E69F-8F48-926E-16751759CE11}"/>
              </a:ext>
            </a:extLst>
          </p:cNvPr>
          <p:cNvGraphicFramePr>
            <a:graphicFrameLocks noGrp="1"/>
          </p:cNvGraphicFramePr>
          <p:nvPr>
            <p:ph idx="1"/>
            <p:custDataLst>
              <p:tags r:id="rId1"/>
            </p:custDataLst>
            <p:extLst>
              <p:ext uri="{D42A27DB-BD31-4B8C-83A1-F6EECF244321}">
                <p14:modId xmlns:p14="http://schemas.microsoft.com/office/powerpoint/2010/main" val="1158274820"/>
              </p:ext>
            </p:extLst>
          </p:nvPr>
        </p:nvGraphicFramePr>
        <p:xfrm>
          <a:off x="457201" y="1393824"/>
          <a:ext cx="10536864" cy="5327649"/>
        </p:xfrm>
        <a:graphic>
          <a:graphicData uri="http://schemas.openxmlformats.org/drawingml/2006/table">
            <a:tbl>
              <a:tblPr/>
              <a:tblGrid>
                <a:gridCol w="9762056">
                  <a:extLst>
                    <a:ext uri="{9D8B030D-6E8A-4147-A177-3AD203B41FA5}">
                      <a16:colId xmlns:a16="http://schemas.microsoft.com/office/drawing/2014/main" val="1019849123"/>
                    </a:ext>
                  </a:extLst>
                </a:gridCol>
                <a:gridCol w="774808">
                  <a:extLst>
                    <a:ext uri="{9D8B030D-6E8A-4147-A177-3AD203B41FA5}">
                      <a16:colId xmlns:a16="http://schemas.microsoft.com/office/drawing/2014/main" val="3558255852"/>
                    </a:ext>
                  </a:extLst>
                </a:gridCol>
              </a:tblGrid>
              <a:tr h="341022">
                <a:tc>
                  <a:txBody>
                    <a:bodyPr/>
                    <a:lstStyle/>
                    <a:p>
                      <a:pPr algn="l" fontAlgn="t"/>
                      <a:r>
                        <a:rPr lang="en-US" sz="2000" b="1" dirty="0">
                          <a:effectLst/>
                          <a:latin typeface="Arial" panose="020B0604020202020204" pitchFamily="34" charset="0"/>
                          <a:cs typeface="Arial" panose="020B0604020202020204" pitchFamily="34" charset="0"/>
                        </a:rPr>
                        <a:t>7114   Arteriosclerosis obliterans:</a:t>
                      </a:r>
                    </a:p>
                  </a:txBody>
                  <a:tcPr marL="4037" marR="4037" marT="4037" marB="4037">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t"/>
                      <a:endParaRPr lang="en-US" sz="800" dirty="0">
                        <a:effectLst/>
                      </a:endParaRPr>
                    </a:p>
                  </a:txBody>
                  <a:tcPr marL="4037" marR="4037" marT="4037" marB="4037">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75658793"/>
                  </a:ext>
                </a:extLst>
              </a:tr>
              <a:tr h="588591">
                <a:tc>
                  <a:txBody>
                    <a:bodyPr/>
                    <a:lstStyle/>
                    <a:p>
                      <a:pPr algn="l" fontAlgn="t"/>
                      <a:r>
                        <a:rPr lang="en-US" sz="1800" dirty="0">
                          <a:effectLst/>
                          <a:latin typeface="Arial" panose="020B0604020202020204" pitchFamily="34" charset="0"/>
                          <a:cs typeface="Arial" panose="020B0604020202020204" pitchFamily="34" charset="0"/>
                        </a:rPr>
                        <a:t>Ischemic limb pain at rest, and; either deep ischemic ulcers or ankle/brachial index of 0.4 or less</a:t>
                      </a:r>
                    </a:p>
                  </a:txBody>
                  <a:tcPr marL="4037" marR="4037" marT="4037" marB="4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t"/>
                      <a:r>
                        <a:rPr lang="en-US" sz="2400">
                          <a:effectLst/>
                          <a:latin typeface="Arial" panose="020B0604020202020204" pitchFamily="34" charset="0"/>
                          <a:cs typeface="Arial" panose="020B0604020202020204" pitchFamily="34" charset="0"/>
                        </a:rPr>
                        <a:t>100</a:t>
                      </a:r>
                      <a:endParaRPr lang="en-US" sz="2400" dirty="0">
                        <a:effectLst/>
                        <a:latin typeface="Arial" panose="020B0604020202020204" pitchFamily="34" charset="0"/>
                        <a:cs typeface="Arial" panose="020B0604020202020204" pitchFamily="34" charset="0"/>
                      </a:endParaRPr>
                    </a:p>
                  </a:txBody>
                  <a:tcPr marL="4037" marR="4037" marT="4037" marB="4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79260306"/>
                  </a:ext>
                </a:extLst>
              </a:tr>
              <a:tr h="588591">
                <a:tc>
                  <a:txBody>
                    <a:bodyPr/>
                    <a:lstStyle/>
                    <a:p>
                      <a:pPr algn="l" fontAlgn="t"/>
                      <a:r>
                        <a:rPr lang="en-US" sz="1800">
                          <a:effectLst/>
                          <a:latin typeface="Arial" panose="020B0604020202020204" pitchFamily="34" charset="0"/>
                          <a:cs typeface="Arial" panose="020B0604020202020204" pitchFamily="34" charset="0"/>
                        </a:rPr>
                        <a:t>Claudication on walking less than 25 yards on a level grade at 2 miles per hour, and; either persistent coldness of the extremity or ankle/brachial index of 0.5 or less</a:t>
                      </a:r>
                    </a:p>
                  </a:txBody>
                  <a:tcPr marL="4037" marR="4037" marT="4037" marB="4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t"/>
                      <a:r>
                        <a:rPr lang="en-US" sz="2400">
                          <a:effectLst/>
                          <a:latin typeface="Arial" panose="020B0604020202020204" pitchFamily="34" charset="0"/>
                          <a:cs typeface="Arial" panose="020B0604020202020204" pitchFamily="34" charset="0"/>
                        </a:rPr>
                        <a:t>60</a:t>
                      </a:r>
                    </a:p>
                  </a:txBody>
                  <a:tcPr marL="4037" marR="4037" marT="4037" marB="4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78660567"/>
                  </a:ext>
                </a:extLst>
              </a:tr>
              <a:tr h="877421">
                <a:tc>
                  <a:txBody>
                    <a:bodyPr/>
                    <a:lstStyle/>
                    <a:p>
                      <a:pPr algn="l" fontAlgn="t"/>
                      <a:r>
                        <a:rPr lang="en-US" sz="1800">
                          <a:effectLst/>
                          <a:latin typeface="Arial" panose="020B0604020202020204" pitchFamily="34" charset="0"/>
                          <a:cs typeface="Arial" panose="020B0604020202020204" pitchFamily="34" charset="0"/>
                        </a:rPr>
                        <a:t>Claudication on walking between 25 and 100 yards on a level grade at 2 miles per hour, and; trophic changes (thin skin, absence of hair, dystrophic nails) or ankle/brachial index of 0.7 or less</a:t>
                      </a:r>
                      <a:endParaRPr lang="en-US" sz="1800" dirty="0">
                        <a:effectLst/>
                        <a:latin typeface="Arial" panose="020B0604020202020204" pitchFamily="34" charset="0"/>
                        <a:cs typeface="Arial" panose="020B0604020202020204" pitchFamily="34" charset="0"/>
                      </a:endParaRPr>
                    </a:p>
                  </a:txBody>
                  <a:tcPr marL="4037" marR="4037" marT="4037" marB="4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t"/>
                      <a:r>
                        <a:rPr lang="en-US" sz="2400">
                          <a:effectLst/>
                          <a:latin typeface="Arial" panose="020B0604020202020204" pitchFamily="34" charset="0"/>
                          <a:cs typeface="Arial" panose="020B0604020202020204" pitchFamily="34" charset="0"/>
                        </a:rPr>
                        <a:t>40</a:t>
                      </a:r>
                    </a:p>
                  </a:txBody>
                  <a:tcPr marL="4037" marR="4037" marT="4037" marB="4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24098643"/>
                  </a:ext>
                </a:extLst>
              </a:tr>
              <a:tr h="588591">
                <a:tc>
                  <a:txBody>
                    <a:bodyPr/>
                    <a:lstStyle/>
                    <a:p>
                      <a:pPr algn="l" fontAlgn="t"/>
                      <a:r>
                        <a:rPr lang="en-US" sz="1800" dirty="0">
                          <a:effectLst/>
                          <a:latin typeface="Arial" panose="020B0604020202020204" pitchFamily="34" charset="0"/>
                          <a:cs typeface="Arial" panose="020B0604020202020204" pitchFamily="34" charset="0"/>
                        </a:rPr>
                        <a:t>Claudication on walking more than 100 yards, and; diminished peripheral pulses or ankle/brachial index of 0.9 or less</a:t>
                      </a:r>
                    </a:p>
                  </a:txBody>
                  <a:tcPr marL="4037" marR="4037" marT="4037" marB="4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t"/>
                      <a:r>
                        <a:rPr lang="en-US" sz="2400" dirty="0">
                          <a:effectLst/>
                          <a:latin typeface="Arial" panose="020B0604020202020204" pitchFamily="34" charset="0"/>
                          <a:cs typeface="Arial" panose="020B0604020202020204" pitchFamily="34" charset="0"/>
                        </a:rPr>
                        <a:t>20</a:t>
                      </a:r>
                    </a:p>
                  </a:txBody>
                  <a:tcPr marL="4037" marR="4037" marT="4037" marB="4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84054716"/>
                  </a:ext>
                </a:extLst>
              </a:tr>
              <a:tr h="877421">
                <a:tc gridSpan="2">
                  <a:txBody>
                    <a:bodyPr/>
                    <a:lstStyle/>
                    <a:p>
                      <a:pPr algn="l" fontAlgn="t">
                        <a:spcAft>
                          <a:spcPts val="600"/>
                        </a:spcAft>
                      </a:pPr>
                      <a:r>
                        <a:rPr lang="en-US" sz="1800" b="0" cap="small" dirty="0">
                          <a:effectLst/>
                          <a:latin typeface="Arial" panose="020B0604020202020204" pitchFamily="34" charset="0"/>
                          <a:cs typeface="Arial" panose="020B0604020202020204" pitchFamily="34" charset="0"/>
                        </a:rPr>
                        <a:t>Note (1):</a:t>
                      </a:r>
                      <a:r>
                        <a:rPr lang="en-US" sz="1800" dirty="0">
                          <a:effectLst/>
                          <a:latin typeface="Arial" panose="020B0604020202020204" pitchFamily="34" charset="0"/>
                          <a:cs typeface="Arial" panose="020B0604020202020204" pitchFamily="34" charset="0"/>
                        </a:rPr>
                        <a:t> The ankle/brachial index is the ratio of the systolic blood pressure at the ankle (determined by Doppler study) divided by the simultaneous brachial artery systolic blood pressure. The normal index is 1.0 or greater.</a:t>
                      </a:r>
                    </a:p>
                  </a:txBody>
                  <a:tcPr marL="4037" marR="4037" marT="4037" marB="4037">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r" fontAlgn="t"/>
                      <a:endParaRPr lang="en-US" sz="1000" dirty="0">
                        <a:effectLst/>
                      </a:endParaRPr>
                    </a:p>
                  </a:txBody>
                  <a:tcPr marL="5383" marR="5383" marT="5383" marB="53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1911056"/>
                  </a:ext>
                </a:extLst>
              </a:tr>
              <a:tr h="588591">
                <a:tc gridSpan="2">
                  <a:txBody>
                    <a:bodyPr/>
                    <a:lstStyle/>
                    <a:p>
                      <a:pPr algn="l" fontAlgn="t">
                        <a:spcAft>
                          <a:spcPts val="600"/>
                        </a:spcAft>
                      </a:pPr>
                      <a:r>
                        <a:rPr lang="en-US" sz="1800" b="0" cap="small" dirty="0">
                          <a:effectLst/>
                          <a:latin typeface="Arial" panose="020B0604020202020204" pitchFamily="34" charset="0"/>
                          <a:cs typeface="Arial" panose="020B0604020202020204" pitchFamily="34" charset="0"/>
                        </a:rPr>
                        <a:t>Note (2):</a:t>
                      </a:r>
                      <a:r>
                        <a:rPr lang="en-US" sz="1800" dirty="0">
                          <a:effectLst/>
                          <a:latin typeface="Arial" panose="020B0604020202020204" pitchFamily="34" charset="0"/>
                          <a:cs typeface="Arial" panose="020B0604020202020204" pitchFamily="34" charset="0"/>
                        </a:rPr>
                        <a:t> Evaluate residuals of aortic and large arterial bypass surgery or arterial graft as arteriosclerosis obliterans.</a:t>
                      </a:r>
                    </a:p>
                  </a:txBody>
                  <a:tcPr marL="4037" marR="4037" marT="4037" marB="4037">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r" fontAlgn="t"/>
                      <a:endParaRPr lang="en-US" sz="1000" dirty="0">
                        <a:effectLst/>
                      </a:endParaRPr>
                    </a:p>
                  </a:txBody>
                  <a:tcPr marL="5383" marR="5383" marT="5383" marB="53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87899221"/>
                  </a:ext>
                </a:extLst>
              </a:tr>
              <a:tr h="877421">
                <a:tc gridSpan="2">
                  <a:txBody>
                    <a:bodyPr/>
                    <a:lstStyle/>
                    <a:p>
                      <a:pPr algn="l" fontAlgn="t">
                        <a:spcAft>
                          <a:spcPts val="600"/>
                        </a:spcAft>
                      </a:pPr>
                      <a:r>
                        <a:rPr lang="en-US" sz="1800" b="0" cap="small" dirty="0">
                          <a:effectLst/>
                          <a:latin typeface="Arial" panose="020B0604020202020204" pitchFamily="34" charset="0"/>
                          <a:cs typeface="Arial" panose="020B0604020202020204" pitchFamily="34" charset="0"/>
                        </a:rPr>
                        <a:t>Note (3):</a:t>
                      </a:r>
                      <a:r>
                        <a:rPr lang="en-US" sz="1800" dirty="0">
                          <a:effectLst/>
                          <a:latin typeface="Arial" panose="020B0604020202020204" pitchFamily="34" charset="0"/>
                          <a:cs typeface="Arial" panose="020B0604020202020204" pitchFamily="34" charset="0"/>
                        </a:rPr>
                        <a:t> These evaluations are for involvement of a single extremity. If more than one extremity is affected, evaluate each extremity separately and combine (under §4.25), using the bilateral factor (§4.26), if applicable.</a:t>
                      </a:r>
                    </a:p>
                  </a:txBody>
                  <a:tcPr marL="4037" marR="4037" marT="4037" marB="4037">
                    <a:lnL w="9525" cap="flat" cmpd="sng" algn="ctr">
                      <a:noFill/>
                      <a:prstDash val="solid"/>
                      <a:round/>
                      <a:headEnd type="none" w="med" len="med"/>
                      <a:tailEnd type="none" w="med" len="med"/>
                    </a:lnL>
                    <a:lnR w="12700" cmpd="sng">
                      <a:noFill/>
                      <a:prstDash val="soli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sz="1000" dirty="0"/>
                    </a:p>
                  </a:txBody>
                  <a:tcPr marL="51673" marR="51673" marT="25837" marB="25837">
                    <a:lnL w="9525" cap="flat" cmpd="sng" algn="ctr">
                      <a:solidFill>
                        <a:srgbClr val="000000"/>
                      </a:solidFill>
                      <a:prstDash val="solid"/>
                      <a:round/>
                      <a:headEnd type="none" w="med" len="med"/>
                      <a:tailEnd type="none" w="med" len="med"/>
                    </a:lnL>
                    <a:lnT w="9525"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052806740"/>
                  </a:ext>
                </a:extLst>
              </a:tr>
            </a:tbl>
          </a:graphicData>
        </a:graphic>
      </p:graphicFrame>
      <p:sp>
        <p:nvSpPr>
          <p:cNvPr id="4" name="Slide Number Placeholder 3">
            <a:extLst>
              <a:ext uri="{FF2B5EF4-FFF2-40B4-BE49-F238E27FC236}">
                <a16:creationId xmlns:a16="http://schemas.microsoft.com/office/drawing/2014/main" id="{FFC85C8E-FB0C-8242-8063-1327BFEA5A26}"/>
              </a:ext>
            </a:extLst>
          </p:cNvPr>
          <p:cNvSpPr>
            <a:spLocks noGrp="1"/>
          </p:cNvSpPr>
          <p:nvPr>
            <p:ph type="sldNum" sz="quarter" idx="12"/>
          </p:nvPr>
        </p:nvSpPr>
        <p:spPr/>
        <p:txBody>
          <a:bodyPr/>
          <a:lstStyle/>
          <a:p>
            <a:fld id="{60B18D57-13A5-4968-950D-8FEF41FA4399}" type="slidenum">
              <a:rPr lang="en-US" smtClean="0"/>
              <a:t>37</a:t>
            </a:fld>
            <a:endParaRPr lang="en-US"/>
          </a:p>
        </p:txBody>
      </p:sp>
    </p:spTree>
    <p:extLst>
      <p:ext uri="{BB962C8B-B14F-4D97-AF65-F5344CB8AC3E}">
        <p14:creationId xmlns:p14="http://schemas.microsoft.com/office/powerpoint/2010/main" val="1673868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36E0F9-5503-B041-9724-3D9E8503ECFF}"/>
              </a:ext>
            </a:extLst>
          </p:cNvPr>
          <p:cNvSpPr>
            <a:spLocks noGrp="1"/>
          </p:cNvSpPr>
          <p:nvPr>
            <p:ph type="title"/>
          </p:nvPr>
        </p:nvSpPr>
        <p:spPr>
          <a:xfrm>
            <a:off x="0" y="0"/>
            <a:ext cx="10515600" cy="1325563"/>
          </a:xfrm>
        </p:spPr>
        <p:txBody>
          <a:bodyPr/>
          <a:lstStyle/>
          <a:p>
            <a:r>
              <a:rPr lang="en-US" dirty="0"/>
              <a:t>Claudication</a:t>
            </a:r>
          </a:p>
        </p:txBody>
      </p:sp>
      <p:sp>
        <p:nvSpPr>
          <p:cNvPr id="2" name="Content Placeholder 1">
            <a:extLst>
              <a:ext uri="{FF2B5EF4-FFF2-40B4-BE49-F238E27FC236}">
                <a16:creationId xmlns:a16="http://schemas.microsoft.com/office/drawing/2014/main" id="{5DD90396-9AA2-2242-9DB2-DDE400E06B7D}"/>
              </a:ext>
            </a:extLst>
          </p:cNvPr>
          <p:cNvSpPr>
            <a:spLocks noGrp="1"/>
          </p:cNvSpPr>
          <p:nvPr>
            <p:ph idx="1"/>
          </p:nvPr>
        </p:nvSpPr>
        <p:spPr/>
        <p:txBody>
          <a:bodyPr/>
          <a:lstStyle/>
          <a:p>
            <a:pPr marL="0" indent="0">
              <a:buNone/>
            </a:pPr>
            <a:endParaRPr lang="en-US" sz="2400" dirty="0">
              <a:solidFill>
                <a:srgbClr val="494B4C"/>
              </a:solidFill>
            </a:endParaRPr>
          </a:p>
          <a:p>
            <a:pPr marL="0" indent="0">
              <a:buNone/>
            </a:pPr>
            <a:r>
              <a:rPr lang="en-US" sz="3200" dirty="0"/>
              <a:t>Claudication is a common muscular condition brought on by exercise and often presents as painful cramps in the lower part of the leg caused by too little blood flowing to the muscles in this area. The discomfort is usually felt during walking and tends to go away again once exercise ends. However, some people with more sever cases feel pain even when they are not exercising.</a:t>
            </a:r>
          </a:p>
        </p:txBody>
      </p:sp>
      <p:sp>
        <p:nvSpPr>
          <p:cNvPr id="4" name="Slide Number Placeholder 3">
            <a:extLst>
              <a:ext uri="{FF2B5EF4-FFF2-40B4-BE49-F238E27FC236}">
                <a16:creationId xmlns:a16="http://schemas.microsoft.com/office/drawing/2014/main" id="{8187F79B-4158-AE40-9478-03F12BFDDCCF}"/>
              </a:ext>
            </a:extLst>
          </p:cNvPr>
          <p:cNvSpPr>
            <a:spLocks noGrp="1"/>
          </p:cNvSpPr>
          <p:nvPr>
            <p:ph type="sldNum" sz="quarter" idx="12"/>
          </p:nvPr>
        </p:nvSpPr>
        <p:spPr/>
        <p:txBody>
          <a:bodyPr/>
          <a:lstStyle/>
          <a:p>
            <a:fld id="{60B18D57-13A5-4968-950D-8FEF41FA4399}" type="slidenum">
              <a:rPr lang="en-US" smtClean="0"/>
              <a:t>38</a:t>
            </a:fld>
            <a:endParaRPr lang="en-US"/>
          </a:p>
        </p:txBody>
      </p:sp>
    </p:spTree>
    <p:extLst>
      <p:ext uri="{BB962C8B-B14F-4D97-AF65-F5344CB8AC3E}">
        <p14:creationId xmlns:p14="http://schemas.microsoft.com/office/powerpoint/2010/main" val="890105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7D7040-6E73-A94F-89F9-B2EEF38C4B0B}"/>
              </a:ext>
            </a:extLst>
          </p:cNvPr>
          <p:cNvSpPr>
            <a:spLocks noGrp="1"/>
          </p:cNvSpPr>
          <p:nvPr>
            <p:ph type="title"/>
          </p:nvPr>
        </p:nvSpPr>
        <p:spPr>
          <a:xfrm>
            <a:off x="0" y="0"/>
            <a:ext cx="10515600" cy="1325563"/>
          </a:xfrm>
        </p:spPr>
        <p:txBody>
          <a:bodyPr/>
          <a:lstStyle/>
          <a:p>
            <a:r>
              <a:rPr lang="en-US" dirty="0"/>
              <a:t>Ankle-Brachial Index</a:t>
            </a:r>
          </a:p>
        </p:txBody>
      </p:sp>
      <p:sp>
        <p:nvSpPr>
          <p:cNvPr id="2" name="Content Placeholder 1">
            <a:extLst>
              <a:ext uri="{FF2B5EF4-FFF2-40B4-BE49-F238E27FC236}">
                <a16:creationId xmlns:a16="http://schemas.microsoft.com/office/drawing/2014/main" id="{6C468C75-696E-654E-99D9-857D956D0D8C}"/>
              </a:ext>
            </a:extLst>
          </p:cNvPr>
          <p:cNvSpPr>
            <a:spLocks noGrp="1"/>
          </p:cNvSpPr>
          <p:nvPr>
            <p:ph idx="1"/>
          </p:nvPr>
        </p:nvSpPr>
        <p:spPr>
          <a:xfrm>
            <a:off x="606056" y="1382740"/>
            <a:ext cx="10972800" cy="4882058"/>
          </a:xfrm>
        </p:spPr>
        <p:txBody>
          <a:bodyPr>
            <a:normAutofit/>
          </a:bodyPr>
          <a:lstStyle/>
          <a:p>
            <a:r>
              <a:rPr lang="en-US" dirty="0">
                <a:solidFill>
                  <a:srgbClr val="111111"/>
                </a:solidFill>
              </a:rPr>
              <a:t>The ankle-brachial index test is a quick, noninvasive way to check for peripheral artery disease (PAD). The disease occurs when narrowed arteries reduce the blood flow to your limbs. PAD can cause leg pain when walking and increases the risk of heart attack and stroke.</a:t>
            </a:r>
          </a:p>
          <a:p>
            <a:r>
              <a:rPr lang="en-US" dirty="0">
                <a:solidFill>
                  <a:srgbClr val="111111"/>
                </a:solidFill>
              </a:rPr>
              <a:t>The ankle-brachial index test compares the blood pressure measured at your ankle with the blood pressure measured at your arm. A low ankle-brachial index number can indicate narrowing or blockage of the arteries in your legs.</a:t>
            </a:r>
          </a:p>
          <a:p>
            <a:r>
              <a:rPr lang="en-US" dirty="0">
                <a:solidFill>
                  <a:srgbClr val="111111"/>
                </a:solidFill>
              </a:rPr>
              <a:t>You may have ankle-brachial index testing before and immediately after walking on a treadmill. An exercise ankle-brachial index test can assess the severity of the narrowed arteries during walking.</a:t>
            </a:r>
          </a:p>
        </p:txBody>
      </p:sp>
      <p:sp>
        <p:nvSpPr>
          <p:cNvPr id="4" name="Slide Number Placeholder 3">
            <a:extLst>
              <a:ext uri="{FF2B5EF4-FFF2-40B4-BE49-F238E27FC236}">
                <a16:creationId xmlns:a16="http://schemas.microsoft.com/office/drawing/2014/main" id="{68A4F5DE-91CE-D040-8579-CB0A03763241}"/>
              </a:ext>
            </a:extLst>
          </p:cNvPr>
          <p:cNvSpPr>
            <a:spLocks noGrp="1"/>
          </p:cNvSpPr>
          <p:nvPr>
            <p:ph type="sldNum" sz="quarter" idx="12"/>
          </p:nvPr>
        </p:nvSpPr>
        <p:spPr/>
        <p:txBody>
          <a:bodyPr/>
          <a:lstStyle/>
          <a:p>
            <a:fld id="{60B18D57-13A5-4968-950D-8FEF41FA4399}" type="slidenum">
              <a:rPr lang="en-US" smtClean="0"/>
              <a:t>39</a:t>
            </a:fld>
            <a:endParaRPr lang="en-US"/>
          </a:p>
        </p:txBody>
      </p:sp>
    </p:spTree>
    <p:extLst>
      <p:ext uri="{BB962C8B-B14F-4D97-AF65-F5344CB8AC3E}">
        <p14:creationId xmlns:p14="http://schemas.microsoft.com/office/powerpoint/2010/main" val="2782299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93236"/>
            <a:ext cx="11440886" cy="5328240"/>
          </a:xfrm>
        </p:spPr>
        <p:txBody>
          <a:bodyPr>
            <a:noAutofit/>
          </a:bodyPr>
          <a:lstStyle/>
          <a:p>
            <a:r>
              <a:rPr lang="en-US" sz="2800" dirty="0">
                <a:latin typeface="Times New Roman" panose="02020603050405020304" pitchFamily="18" charset="0"/>
                <a:cs typeface="Times New Roman" panose="02020603050405020304" pitchFamily="18" charset="0"/>
              </a:rPr>
              <a:t>If you have a </a:t>
            </a:r>
            <a:r>
              <a:rPr lang="en-US" sz="2800" b="1" dirty="0">
                <a:latin typeface="Times New Roman" panose="02020603050405020304" pitchFamily="18" charset="0"/>
                <a:cs typeface="Times New Roman" panose="02020603050405020304" pitchFamily="18" charset="0"/>
              </a:rPr>
              <a:t>QUESTION</a:t>
            </a:r>
            <a:r>
              <a:rPr lang="en-US" sz="2800" dirty="0">
                <a:latin typeface="Times New Roman" panose="02020603050405020304" pitchFamily="18" charset="0"/>
                <a:cs typeface="Times New Roman" panose="02020603050405020304" pitchFamily="18" charset="0"/>
              </a:rPr>
              <a:t> during the presentation, please enter a question mark (</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or enter your question into the chat box and the presenter or facilitator will address your question.</a:t>
            </a:r>
          </a:p>
          <a:p>
            <a:pPr marL="0" indent="0">
              <a:spcBef>
                <a:spcPts val="0"/>
              </a:spcBef>
              <a:buNone/>
            </a:pPr>
            <a:endParaRPr lang="en-US" sz="1200" dirty="0">
              <a:latin typeface="Times New Roman" panose="02020603050405020304" pitchFamily="18" charset="0"/>
              <a:cs typeface="Times New Roman" panose="02020603050405020304" pitchFamily="18" charset="0"/>
            </a:endParaRPr>
          </a:p>
          <a:p>
            <a:pPr marL="0" indent="0" algn="ctr">
              <a:buNone/>
            </a:pPr>
            <a:r>
              <a:rPr lang="en-US" b="1" dirty="0">
                <a:solidFill>
                  <a:srgbClr val="FF0000"/>
                </a:solidFill>
                <a:latin typeface="Times New Roman" panose="02020603050405020304" pitchFamily="18" charset="0"/>
                <a:cs typeface="Times New Roman" panose="02020603050405020304" pitchFamily="18" charset="0"/>
              </a:rPr>
              <a:t>PLEASE WAIT UNTIL YOU ARE RECOGNIZED BEFORE     UNMUTING YOUR MICROPHONE</a:t>
            </a:r>
          </a:p>
          <a:p>
            <a:pPr marL="0" indent="0">
              <a:spcBef>
                <a:spcPts val="0"/>
              </a:spcBef>
              <a:buNone/>
            </a:pPr>
            <a:endParaRPr lang="en-US" sz="11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If you’re having technical difficulties, please contact the Technical Advisors listed in the agenda.</a:t>
            </a:r>
          </a:p>
          <a:p>
            <a:endParaRPr lang="en-US" sz="1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If you need a comfort break, please do so and return as soon as possible.</a:t>
            </a:r>
          </a:p>
          <a:p>
            <a:endParaRPr lang="en-US" sz="1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Please remember, these sessions will be recorded for future use.           </a:t>
            </a:r>
          </a:p>
          <a:p>
            <a:pPr marL="0" indent="0">
              <a:buNone/>
            </a:pPr>
            <a:r>
              <a:rPr lang="en-US" sz="2800" dirty="0">
                <a:latin typeface="Times New Roman" panose="02020603050405020304" pitchFamily="18" charset="0"/>
                <a:cs typeface="Times New Roman" panose="02020603050405020304" pitchFamily="18" charset="0"/>
              </a:rPr>
              <a:t>                           </a:t>
            </a:r>
            <a:r>
              <a:rPr lang="en-US" sz="2800" b="1" u="sng" dirty="0">
                <a:latin typeface="Times New Roman" panose="02020603050405020304" pitchFamily="18" charset="0"/>
                <a:cs typeface="Times New Roman" panose="02020603050405020304" pitchFamily="18" charset="0"/>
              </a:rPr>
              <a:t>Everything on the internet lasts forever!</a:t>
            </a:r>
          </a:p>
          <a:p>
            <a:endParaRPr lang="en-US" sz="2800" dirty="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A52124A5-1B9B-4B07-834C-F8730363EEE2}" type="slidenum">
              <a:rPr lang="en-US" altLang="en-US" smtClean="0"/>
              <a:pPr/>
              <a:t>4</a:t>
            </a:fld>
            <a:endParaRPr lang="en-US" altLang="en-US"/>
          </a:p>
        </p:txBody>
      </p:sp>
      <p:sp>
        <p:nvSpPr>
          <p:cNvPr id="5" name="TextBox 4"/>
          <p:cNvSpPr txBox="1"/>
          <p:nvPr/>
        </p:nvSpPr>
        <p:spPr>
          <a:xfrm>
            <a:off x="267629" y="156117"/>
            <a:ext cx="8073483"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Functions Check</a:t>
            </a:r>
          </a:p>
        </p:txBody>
      </p:sp>
    </p:spTree>
    <p:extLst>
      <p:ext uri="{BB962C8B-B14F-4D97-AF65-F5344CB8AC3E}">
        <p14:creationId xmlns:p14="http://schemas.microsoft.com/office/powerpoint/2010/main" val="655670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936815-A7C7-4048-BFDB-7A6E3B4FDD67}"/>
              </a:ext>
            </a:extLst>
          </p:cNvPr>
          <p:cNvSpPr>
            <a:spLocks noGrp="1"/>
          </p:cNvSpPr>
          <p:nvPr>
            <p:ph type="title"/>
          </p:nvPr>
        </p:nvSpPr>
        <p:spPr>
          <a:xfrm>
            <a:off x="0" y="0"/>
            <a:ext cx="10515600" cy="1325563"/>
          </a:xfrm>
        </p:spPr>
        <p:txBody>
          <a:bodyPr/>
          <a:lstStyle/>
          <a:p>
            <a:r>
              <a:rPr lang="en-US" dirty="0"/>
              <a:t>Peripheral Vascular</a:t>
            </a:r>
            <a:br>
              <a:rPr lang="en-US" dirty="0"/>
            </a:br>
            <a:r>
              <a:rPr lang="en-US" dirty="0"/>
              <a:t>Disease DBQ</a:t>
            </a:r>
          </a:p>
        </p:txBody>
      </p:sp>
      <p:pic>
        <p:nvPicPr>
          <p:cNvPr id="8" name="Content Placeholder 7">
            <a:extLst>
              <a:ext uri="{FF2B5EF4-FFF2-40B4-BE49-F238E27FC236}">
                <a16:creationId xmlns:a16="http://schemas.microsoft.com/office/drawing/2014/main" id="{EE862AB3-DA52-AC4B-8842-DC38D5C8EEC3}"/>
              </a:ext>
            </a:extLst>
          </p:cNvPr>
          <p:cNvPicPr>
            <a:picLocks noGrp="1" noChangeAspect="1"/>
          </p:cNvPicPr>
          <p:nvPr>
            <p:ph idx="1"/>
          </p:nvPr>
        </p:nvPicPr>
        <p:blipFill>
          <a:blip r:embed="rId2"/>
          <a:stretch>
            <a:fillRect/>
          </a:stretch>
        </p:blipFill>
        <p:spPr>
          <a:xfrm>
            <a:off x="1526501" y="1263116"/>
            <a:ext cx="9393135" cy="5458359"/>
          </a:xfrm>
          <a:prstGeom prst="rect">
            <a:avLst/>
          </a:prstGeom>
        </p:spPr>
      </p:pic>
      <p:sp>
        <p:nvSpPr>
          <p:cNvPr id="4" name="Slide Number Placeholder 3">
            <a:extLst>
              <a:ext uri="{FF2B5EF4-FFF2-40B4-BE49-F238E27FC236}">
                <a16:creationId xmlns:a16="http://schemas.microsoft.com/office/drawing/2014/main" id="{87F9384F-B328-984B-A000-D1AA5973A37A}"/>
              </a:ext>
            </a:extLst>
          </p:cNvPr>
          <p:cNvSpPr>
            <a:spLocks noGrp="1"/>
          </p:cNvSpPr>
          <p:nvPr>
            <p:ph type="sldNum" sz="quarter" idx="12"/>
          </p:nvPr>
        </p:nvSpPr>
        <p:spPr/>
        <p:txBody>
          <a:bodyPr/>
          <a:lstStyle/>
          <a:p>
            <a:fld id="{60B18D57-13A5-4968-950D-8FEF41FA4399}" type="slidenum">
              <a:rPr lang="en-US" smtClean="0"/>
              <a:t>40</a:t>
            </a:fld>
            <a:endParaRPr lang="en-US"/>
          </a:p>
        </p:txBody>
      </p:sp>
    </p:spTree>
    <p:extLst>
      <p:ext uri="{BB962C8B-B14F-4D97-AF65-F5344CB8AC3E}">
        <p14:creationId xmlns:p14="http://schemas.microsoft.com/office/powerpoint/2010/main" val="3305837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B42E04-0517-CC49-BB62-BFEBEBEE9DE9}"/>
              </a:ext>
            </a:extLst>
          </p:cNvPr>
          <p:cNvSpPr>
            <a:spLocks noGrp="1"/>
          </p:cNvSpPr>
          <p:nvPr>
            <p:ph type="title"/>
          </p:nvPr>
        </p:nvSpPr>
        <p:spPr>
          <a:xfrm>
            <a:off x="0" y="0"/>
            <a:ext cx="10515600" cy="1325563"/>
          </a:xfrm>
        </p:spPr>
        <p:txBody>
          <a:bodyPr/>
          <a:lstStyle/>
          <a:p>
            <a:r>
              <a:rPr lang="en-US" dirty="0"/>
              <a:t>Cold Injuries</a:t>
            </a:r>
            <a:br>
              <a:rPr lang="en-US" dirty="0"/>
            </a:br>
            <a:r>
              <a:rPr lang="en-US" dirty="0"/>
              <a:t>DC 7122</a:t>
            </a:r>
          </a:p>
        </p:txBody>
      </p:sp>
      <p:sp>
        <p:nvSpPr>
          <p:cNvPr id="3" name="Content Placeholder 2">
            <a:extLst>
              <a:ext uri="{FF2B5EF4-FFF2-40B4-BE49-F238E27FC236}">
                <a16:creationId xmlns:a16="http://schemas.microsoft.com/office/drawing/2014/main" id="{658EEB8C-4372-264F-B3A7-5C99570D72D5}"/>
              </a:ext>
            </a:extLst>
          </p:cNvPr>
          <p:cNvSpPr>
            <a:spLocks noGrp="1"/>
          </p:cNvSpPr>
          <p:nvPr>
            <p:ph idx="1"/>
            <p:custDataLst>
              <p:tags r:id="rId1"/>
            </p:custDataLst>
          </p:nvPr>
        </p:nvSpPr>
        <p:spPr>
          <a:xfrm>
            <a:off x="584791" y="1393236"/>
            <a:ext cx="11004697" cy="1865126"/>
          </a:xfrm>
          <a:prstGeom prst="rect">
            <a:avLst/>
          </a:prstGeom>
        </p:spPr>
        <p:txBody>
          <a:bodyPr wrap="square">
            <a:spAutoFit/>
          </a:bodyPr>
          <a:lstStyle/>
          <a:p>
            <a:pPr marL="0" indent="0">
              <a:spcAft>
                <a:spcPts val="600"/>
              </a:spcAft>
              <a:buNone/>
            </a:pPr>
            <a:r>
              <a:rPr lang="en-US" sz="3200" dirty="0"/>
              <a:t>Injury by cold causes structural and functional disturbances of small blood vessels, cells, nerves, skin, and bone. Exposure to damp cold causes </a:t>
            </a:r>
            <a:r>
              <a:rPr lang="en-US" sz="3200" dirty="0" err="1"/>
              <a:t>frostnip</a:t>
            </a:r>
            <a:r>
              <a:rPr lang="en-US" sz="3200" dirty="0"/>
              <a:t> and immersion (trench) foot. Exposure to dry cold causes frostbite. </a:t>
            </a:r>
          </a:p>
        </p:txBody>
      </p:sp>
      <p:sp>
        <p:nvSpPr>
          <p:cNvPr id="4" name="Slide Number Placeholder 3">
            <a:extLst>
              <a:ext uri="{FF2B5EF4-FFF2-40B4-BE49-F238E27FC236}">
                <a16:creationId xmlns:a16="http://schemas.microsoft.com/office/drawing/2014/main" id="{472151C2-6198-E941-B931-35CC1EDB4648}"/>
              </a:ext>
            </a:extLst>
          </p:cNvPr>
          <p:cNvSpPr>
            <a:spLocks noGrp="1"/>
          </p:cNvSpPr>
          <p:nvPr>
            <p:ph type="sldNum" sz="quarter" idx="12"/>
          </p:nvPr>
        </p:nvSpPr>
        <p:spPr/>
        <p:txBody>
          <a:bodyPr/>
          <a:lstStyle/>
          <a:p>
            <a:fld id="{60B18D57-13A5-4968-950D-8FEF41FA4399}" type="slidenum">
              <a:rPr lang="en-US" smtClean="0"/>
              <a:t>41</a:t>
            </a:fld>
            <a:endParaRPr lang="en-US"/>
          </a:p>
        </p:txBody>
      </p:sp>
      <p:pic>
        <p:nvPicPr>
          <p:cNvPr id="2" name="Picture 2">
            <a:extLst>
              <a:ext uri="{FF2B5EF4-FFF2-40B4-BE49-F238E27FC236}">
                <a16:creationId xmlns:a16="http://schemas.microsoft.com/office/drawing/2014/main" id="{C037A9C2-7207-5B4B-9507-C3266581DEB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66893" y="3258356"/>
            <a:ext cx="6329008" cy="329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AB393A0C-E439-364F-846D-8F64F21FD5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66893" y="3258356"/>
            <a:ext cx="6329008" cy="329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201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265956-2AA2-5049-AA03-C5EBF420CCE8}"/>
              </a:ext>
            </a:extLst>
          </p:cNvPr>
          <p:cNvSpPr>
            <a:spLocks noGrp="1"/>
          </p:cNvSpPr>
          <p:nvPr>
            <p:ph type="title"/>
          </p:nvPr>
        </p:nvSpPr>
        <p:spPr>
          <a:xfrm>
            <a:off x="0" y="0"/>
            <a:ext cx="10515600" cy="1325563"/>
          </a:xfrm>
        </p:spPr>
        <p:txBody>
          <a:bodyPr/>
          <a:lstStyle/>
          <a:p>
            <a:r>
              <a:rPr lang="en-US" dirty="0"/>
              <a:t>Rating Criteria Cold Injury</a:t>
            </a:r>
            <a:br>
              <a:rPr lang="en-US" dirty="0"/>
            </a:br>
            <a:r>
              <a:rPr lang="en-US" dirty="0"/>
              <a:t>DC 7122</a:t>
            </a:r>
          </a:p>
        </p:txBody>
      </p:sp>
      <p:pic>
        <p:nvPicPr>
          <p:cNvPr id="7" name="Content Placeholder 6">
            <a:extLst>
              <a:ext uri="{FF2B5EF4-FFF2-40B4-BE49-F238E27FC236}">
                <a16:creationId xmlns:a16="http://schemas.microsoft.com/office/drawing/2014/main" id="{8F7783C6-9069-634C-9951-1A25674F3754}"/>
              </a:ext>
            </a:extLst>
          </p:cNvPr>
          <p:cNvPicPr>
            <a:picLocks noGrp="1" noChangeAspect="1"/>
          </p:cNvPicPr>
          <p:nvPr>
            <p:ph idx="1"/>
          </p:nvPr>
        </p:nvPicPr>
        <p:blipFill>
          <a:blip r:embed="rId2"/>
          <a:stretch>
            <a:fillRect/>
          </a:stretch>
        </p:blipFill>
        <p:spPr>
          <a:xfrm>
            <a:off x="797442" y="1325564"/>
            <a:ext cx="10185991" cy="5430920"/>
          </a:xfrm>
          <a:prstGeom prst="rect">
            <a:avLst/>
          </a:prstGeom>
        </p:spPr>
      </p:pic>
      <p:sp>
        <p:nvSpPr>
          <p:cNvPr id="4" name="Slide Number Placeholder 3">
            <a:extLst>
              <a:ext uri="{FF2B5EF4-FFF2-40B4-BE49-F238E27FC236}">
                <a16:creationId xmlns:a16="http://schemas.microsoft.com/office/drawing/2014/main" id="{8BB1AAFF-BF8A-D943-ABDE-72B16ACFDCC1}"/>
              </a:ext>
            </a:extLst>
          </p:cNvPr>
          <p:cNvSpPr>
            <a:spLocks noGrp="1"/>
          </p:cNvSpPr>
          <p:nvPr>
            <p:ph type="sldNum" sz="quarter" idx="12"/>
          </p:nvPr>
        </p:nvSpPr>
        <p:spPr/>
        <p:txBody>
          <a:bodyPr/>
          <a:lstStyle/>
          <a:p>
            <a:fld id="{60B18D57-13A5-4968-950D-8FEF41FA4399}" type="slidenum">
              <a:rPr lang="en-US" smtClean="0"/>
              <a:t>42</a:t>
            </a:fld>
            <a:endParaRPr lang="en-US"/>
          </a:p>
        </p:txBody>
      </p:sp>
    </p:spTree>
    <p:extLst>
      <p:ext uri="{BB962C8B-B14F-4D97-AF65-F5344CB8AC3E}">
        <p14:creationId xmlns:p14="http://schemas.microsoft.com/office/powerpoint/2010/main" val="3674255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038B42-0640-BE43-836E-270EAE04C3B7}"/>
              </a:ext>
            </a:extLst>
          </p:cNvPr>
          <p:cNvSpPr>
            <a:spLocks noGrp="1"/>
          </p:cNvSpPr>
          <p:nvPr>
            <p:ph type="title"/>
          </p:nvPr>
        </p:nvSpPr>
        <p:spPr>
          <a:xfrm>
            <a:off x="0" y="0"/>
            <a:ext cx="10515600" cy="1325563"/>
          </a:xfrm>
        </p:spPr>
        <p:txBody>
          <a:bodyPr/>
          <a:lstStyle/>
          <a:p>
            <a:r>
              <a:rPr lang="en-US" dirty="0"/>
              <a:t>Cold Injury DBQ</a:t>
            </a:r>
          </a:p>
        </p:txBody>
      </p:sp>
      <p:pic>
        <p:nvPicPr>
          <p:cNvPr id="8" name="Content Placeholder 7">
            <a:extLst>
              <a:ext uri="{FF2B5EF4-FFF2-40B4-BE49-F238E27FC236}">
                <a16:creationId xmlns:a16="http://schemas.microsoft.com/office/drawing/2014/main" id="{8FDD578E-980E-1A46-A17A-43A5D1B33EF7}"/>
              </a:ext>
            </a:extLst>
          </p:cNvPr>
          <p:cNvPicPr>
            <a:picLocks noGrp="1" noChangeAspect="1"/>
          </p:cNvPicPr>
          <p:nvPr>
            <p:ph idx="1"/>
          </p:nvPr>
        </p:nvPicPr>
        <p:blipFill>
          <a:blip r:embed="rId2"/>
          <a:stretch>
            <a:fillRect/>
          </a:stretch>
        </p:blipFill>
        <p:spPr>
          <a:xfrm>
            <a:off x="914401" y="1431619"/>
            <a:ext cx="10064370" cy="5107293"/>
          </a:xfrm>
          <a:prstGeom prst="rect">
            <a:avLst/>
          </a:prstGeom>
        </p:spPr>
      </p:pic>
      <p:sp>
        <p:nvSpPr>
          <p:cNvPr id="4" name="Slide Number Placeholder 3">
            <a:extLst>
              <a:ext uri="{FF2B5EF4-FFF2-40B4-BE49-F238E27FC236}">
                <a16:creationId xmlns:a16="http://schemas.microsoft.com/office/drawing/2014/main" id="{DE0812D2-8979-FD40-93B3-3CB1E8AD169D}"/>
              </a:ext>
            </a:extLst>
          </p:cNvPr>
          <p:cNvSpPr>
            <a:spLocks noGrp="1"/>
          </p:cNvSpPr>
          <p:nvPr>
            <p:ph type="sldNum" sz="quarter" idx="12"/>
          </p:nvPr>
        </p:nvSpPr>
        <p:spPr/>
        <p:txBody>
          <a:bodyPr/>
          <a:lstStyle/>
          <a:p>
            <a:fld id="{60B18D57-13A5-4968-950D-8FEF41FA4399}" type="slidenum">
              <a:rPr lang="en-US" smtClean="0"/>
              <a:t>43</a:t>
            </a:fld>
            <a:endParaRPr lang="en-US"/>
          </a:p>
        </p:txBody>
      </p:sp>
    </p:spTree>
    <p:extLst>
      <p:ext uri="{BB962C8B-B14F-4D97-AF65-F5344CB8AC3E}">
        <p14:creationId xmlns:p14="http://schemas.microsoft.com/office/powerpoint/2010/main" val="1362618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8637B9-E0F5-5441-9C30-22CE6B223668}"/>
              </a:ext>
            </a:extLst>
          </p:cNvPr>
          <p:cNvSpPr>
            <a:spLocks noGrp="1"/>
          </p:cNvSpPr>
          <p:nvPr>
            <p:ph type="title"/>
          </p:nvPr>
        </p:nvSpPr>
        <p:spPr>
          <a:xfrm>
            <a:off x="0" y="0"/>
            <a:ext cx="10515600" cy="1325563"/>
          </a:xfrm>
        </p:spPr>
        <p:txBody>
          <a:bodyPr/>
          <a:lstStyle/>
          <a:p>
            <a:r>
              <a:rPr lang="en-US" dirty="0"/>
              <a:t>Cold Injury DBQ (continued)</a:t>
            </a:r>
          </a:p>
        </p:txBody>
      </p:sp>
      <p:pic>
        <p:nvPicPr>
          <p:cNvPr id="8" name="Content Placeholder 7">
            <a:extLst>
              <a:ext uri="{FF2B5EF4-FFF2-40B4-BE49-F238E27FC236}">
                <a16:creationId xmlns:a16="http://schemas.microsoft.com/office/drawing/2014/main" id="{6EA873B7-8B14-BE43-95EB-8C0CA933B454}"/>
              </a:ext>
            </a:extLst>
          </p:cNvPr>
          <p:cNvPicPr>
            <a:picLocks noGrp="1" noChangeAspect="1"/>
          </p:cNvPicPr>
          <p:nvPr>
            <p:ph idx="1"/>
          </p:nvPr>
        </p:nvPicPr>
        <p:blipFill>
          <a:blip r:embed="rId2"/>
          <a:stretch>
            <a:fillRect/>
          </a:stretch>
        </p:blipFill>
        <p:spPr>
          <a:xfrm>
            <a:off x="2200939" y="1324138"/>
            <a:ext cx="7315201" cy="5531602"/>
          </a:xfrm>
          <a:prstGeom prst="rect">
            <a:avLst/>
          </a:prstGeom>
        </p:spPr>
      </p:pic>
      <p:sp>
        <p:nvSpPr>
          <p:cNvPr id="4" name="Slide Number Placeholder 3">
            <a:extLst>
              <a:ext uri="{FF2B5EF4-FFF2-40B4-BE49-F238E27FC236}">
                <a16:creationId xmlns:a16="http://schemas.microsoft.com/office/drawing/2014/main" id="{CAD3F1C2-128B-A649-93EB-ACD22D4A0251}"/>
              </a:ext>
            </a:extLst>
          </p:cNvPr>
          <p:cNvSpPr>
            <a:spLocks noGrp="1"/>
          </p:cNvSpPr>
          <p:nvPr>
            <p:ph type="sldNum" sz="quarter" idx="12"/>
          </p:nvPr>
        </p:nvSpPr>
        <p:spPr/>
        <p:txBody>
          <a:bodyPr/>
          <a:lstStyle/>
          <a:p>
            <a:fld id="{60B18D57-13A5-4968-950D-8FEF41FA4399}" type="slidenum">
              <a:rPr lang="en-US" smtClean="0"/>
              <a:t>44</a:t>
            </a:fld>
            <a:endParaRPr lang="en-US"/>
          </a:p>
        </p:txBody>
      </p:sp>
    </p:spTree>
    <p:extLst>
      <p:ext uri="{BB962C8B-B14F-4D97-AF65-F5344CB8AC3E}">
        <p14:creationId xmlns:p14="http://schemas.microsoft.com/office/powerpoint/2010/main" val="2474671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43FFDF-02A2-6C4B-B94C-23C1AC078E9A}"/>
              </a:ext>
            </a:extLst>
          </p:cNvPr>
          <p:cNvSpPr>
            <a:spLocks noGrp="1"/>
          </p:cNvSpPr>
          <p:nvPr>
            <p:ph type="title"/>
          </p:nvPr>
        </p:nvSpPr>
        <p:spPr>
          <a:xfrm>
            <a:off x="0" y="0"/>
            <a:ext cx="10515600" cy="1325563"/>
          </a:xfrm>
        </p:spPr>
        <p:txBody>
          <a:bodyPr/>
          <a:lstStyle/>
          <a:p>
            <a:r>
              <a:rPr lang="en-US" dirty="0"/>
              <a:t>Cold Injury DBQ (continued)</a:t>
            </a:r>
          </a:p>
        </p:txBody>
      </p:sp>
      <p:pic>
        <p:nvPicPr>
          <p:cNvPr id="8" name="Content Placeholder 7">
            <a:extLst>
              <a:ext uri="{FF2B5EF4-FFF2-40B4-BE49-F238E27FC236}">
                <a16:creationId xmlns:a16="http://schemas.microsoft.com/office/drawing/2014/main" id="{6D89E8C2-106E-304C-8C05-F48BC2D4E3F8}"/>
              </a:ext>
            </a:extLst>
          </p:cNvPr>
          <p:cNvPicPr>
            <a:picLocks noGrp="1" noChangeAspect="1"/>
          </p:cNvPicPr>
          <p:nvPr>
            <p:ph idx="1"/>
          </p:nvPr>
        </p:nvPicPr>
        <p:blipFill>
          <a:blip r:embed="rId2"/>
          <a:stretch>
            <a:fillRect/>
          </a:stretch>
        </p:blipFill>
        <p:spPr>
          <a:xfrm>
            <a:off x="1786271" y="1406447"/>
            <a:ext cx="8316056" cy="5273353"/>
          </a:xfrm>
          <a:prstGeom prst="rect">
            <a:avLst/>
          </a:prstGeom>
        </p:spPr>
      </p:pic>
      <p:sp>
        <p:nvSpPr>
          <p:cNvPr id="4" name="Slide Number Placeholder 3">
            <a:extLst>
              <a:ext uri="{FF2B5EF4-FFF2-40B4-BE49-F238E27FC236}">
                <a16:creationId xmlns:a16="http://schemas.microsoft.com/office/drawing/2014/main" id="{28EAF13E-4BFA-7E43-863A-74BD0F2B0096}"/>
              </a:ext>
            </a:extLst>
          </p:cNvPr>
          <p:cNvSpPr>
            <a:spLocks noGrp="1"/>
          </p:cNvSpPr>
          <p:nvPr>
            <p:ph type="sldNum" sz="quarter" idx="12"/>
          </p:nvPr>
        </p:nvSpPr>
        <p:spPr/>
        <p:txBody>
          <a:bodyPr/>
          <a:lstStyle/>
          <a:p>
            <a:fld id="{60B18D57-13A5-4968-950D-8FEF41FA4399}" type="slidenum">
              <a:rPr lang="en-US" smtClean="0"/>
              <a:t>45</a:t>
            </a:fld>
            <a:endParaRPr lang="en-US"/>
          </a:p>
        </p:txBody>
      </p:sp>
    </p:spTree>
    <p:extLst>
      <p:ext uri="{BB962C8B-B14F-4D97-AF65-F5344CB8AC3E}">
        <p14:creationId xmlns:p14="http://schemas.microsoft.com/office/powerpoint/2010/main" val="2025184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E0E9BC-D4FA-4646-A440-8573DBE46C09}"/>
              </a:ext>
            </a:extLst>
          </p:cNvPr>
          <p:cNvSpPr>
            <a:spLocks noGrp="1"/>
          </p:cNvSpPr>
          <p:nvPr>
            <p:ph type="title"/>
          </p:nvPr>
        </p:nvSpPr>
        <p:spPr>
          <a:xfrm>
            <a:off x="0" y="0"/>
            <a:ext cx="10515600" cy="1325563"/>
          </a:xfrm>
        </p:spPr>
        <p:txBody>
          <a:bodyPr/>
          <a:lstStyle/>
          <a:p>
            <a:r>
              <a:rPr lang="en-US" dirty="0"/>
              <a:t>Aneurysms </a:t>
            </a:r>
          </a:p>
        </p:txBody>
      </p:sp>
      <p:sp>
        <p:nvSpPr>
          <p:cNvPr id="3" name="Content Placeholder 2">
            <a:extLst>
              <a:ext uri="{FF2B5EF4-FFF2-40B4-BE49-F238E27FC236}">
                <a16:creationId xmlns:a16="http://schemas.microsoft.com/office/drawing/2014/main" id="{84981CD1-F8FE-BD4F-86A5-DE1269E9D7B4}"/>
              </a:ext>
            </a:extLst>
          </p:cNvPr>
          <p:cNvSpPr>
            <a:spLocks noGrp="1"/>
          </p:cNvSpPr>
          <p:nvPr>
            <p:ph idx="1"/>
            <p:custDataLst>
              <p:tags r:id="rId1"/>
            </p:custDataLst>
          </p:nvPr>
        </p:nvSpPr>
        <p:spPr>
          <a:xfrm>
            <a:off x="627321" y="1393236"/>
            <a:ext cx="10951535" cy="867930"/>
          </a:xfrm>
          <a:prstGeom prst="rect">
            <a:avLst/>
          </a:prstGeom>
        </p:spPr>
        <p:txBody>
          <a:bodyPr wrap="square">
            <a:spAutoFit/>
          </a:bodyPr>
          <a:lstStyle/>
          <a:p>
            <a:pPr marL="0" indent="0">
              <a:spcAft>
                <a:spcPts val="600"/>
              </a:spcAft>
              <a:buNone/>
            </a:pPr>
            <a:r>
              <a:rPr lang="en-US" dirty="0">
                <a:latin typeface="Arial" panose="020B0604020202020204" pitchFamily="34" charset="0"/>
                <a:cs typeface="Arial" panose="020B0604020202020204" pitchFamily="34" charset="0"/>
              </a:rPr>
              <a:t>Bulging or sac of a blood vessel formed by the dilation of the wall of an artery, a vein, or the heart. </a:t>
            </a:r>
          </a:p>
        </p:txBody>
      </p:sp>
      <p:sp>
        <p:nvSpPr>
          <p:cNvPr id="4" name="Slide Number Placeholder 3">
            <a:extLst>
              <a:ext uri="{FF2B5EF4-FFF2-40B4-BE49-F238E27FC236}">
                <a16:creationId xmlns:a16="http://schemas.microsoft.com/office/drawing/2014/main" id="{77B2881D-11F0-B148-A7DC-D0EA82F8B30E}"/>
              </a:ext>
            </a:extLst>
          </p:cNvPr>
          <p:cNvSpPr>
            <a:spLocks noGrp="1"/>
          </p:cNvSpPr>
          <p:nvPr>
            <p:ph type="sldNum" sz="quarter" idx="12"/>
          </p:nvPr>
        </p:nvSpPr>
        <p:spPr/>
        <p:txBody>
          <a:bodyPr/>
          <a:lstStyle/>
          <a:p>
            <a:fld id="{60B18D57-13A5-4968-950D-8FEF41FA4399}" type="slidenum">
              <a:rPr lang="en-US" smtClean="0"/>
              <a:t>46</a:t>
            </a:fld>
            <a:endParaRPr lang="en-US"/>
          </a:p>
        </p:txBody>
      </p:sp>
      <p:pic>
        <p:nvPicPr>
          <p:cNvPr id="2" name="Picture 1">
            <a:extLst>
              <a:ext uri="{FF2B5EF4-FFF2-40B4-BE49-F238E27FC236}">
                <a16:creationId xmlns:a16="http://schemas.microsoft.com/office/drawing/2014/main" id="{FEEB2A1D-5310-F34C-8115-14B19688C72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26700" y="2955750"/>
            <a:ext cx="3943350" cy="3463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42BC4D2C-B8AF-654E-81EF-5345280527D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71934" y="2825445"/>
            <a:ext cx="3267416" cy="353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6868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AE606C-8199-3348-AA6A-1F3A927A6531}"/>
              </a:ext>
            </a:extLst>
          </p:cNvPr>
          <p:cNvSpPr>
            <a:spLocks noGrp="1"/>
          </p:cNvSpPr>
          <p:nvPr>
            <p:ph type="title"/>
          </p:nvPr>
        </p:nvSpPr>
        <p:spPr>
          <a:xfrm>
            <a:off x="0" y="0"/>
            <a:ext cx="10515600" cy="1325563"/>
          </a:xfrm>
        </p:spPr>
        <p:txBody>
          <a:bodyPr/>
          <a:lstStyle/>
          <a:p>
            <a:r>
              <a:rPr lang="en-US" dirty="0"/>
              <a:t>Rating Criteria Aneurysm, Large Artery DC 7111</a:t>
            </a:r>
          </a:p>
        </p:txBody>
      </p:sp>
      <p:pic>
        <p:nvPicPr>
          <p:cNvPr id="7" name="Content Placeholder 6">
            <a:extLst>
              <a:ext uri="{FF2B5EF4-FFF2-40B4-BE49-F238E27FC236}">
                <a16:creationId xmlns:a16="http://schemas.microsoft.com/office/drawing/2014/main" id="{D22EC412-CED9-804B-AE86-D25981D3EF2F}"/>
              </a:ext>
            </a:extLst>
          </p:cNvPr>
          <p:cNvPicPr>
            <a:picLocks noGrp="1" noChangeAspect="1"/>
          </p:cNvPicPr>
          <p:nvPr>
            <p:ph idx="1"/>
          </p:nvPr>
        </p:nvPicPr>
        <p:blipFill>
          <a:blip r:embed="rId2"/>
          <a:stretch>
            <a:fillRect/>
          </a:stretch>
        </p:blipFill>
        <p:spPr>
          <a:xfrm>
            <a:off x="1739154" y="1332976"/>
            <a:ext cx="8664351" cy="5205951"/>
          </a:xfrm>
          <a:prstGeom prst="rect">
            <a:avLst/>
          </a:prstGeom>
        </p:spPr>
      </p:pic>
      <p:sp>
        <p:nvSpPr>
          <p:cNvPr id="4" name="Slide Number Placeholder 3">
            <a:extLst>
              <a:ext uri="{FF2B5EF4-FFF2-40B4-BE49-F238E27FC236}">
                <a16:creationId xmlns:a16="http://schemas.microsoft.com/office/drawing/2014/main" id="{3631A950-D225-4C4C-804D-AAD1AED66059}"/>
              </a:ext>
            </a:extLst>
          </p:cNvPr>
          <p:cNvSpPr>
            <a:spLocks noGrp="1"/>
          </p:cNvSpPr>
          <p:nvPr>
            <p:ph type="sldNum" sz="quarter" idx="12"/>
          </p:nvPr>
        </p:nvSpPr>
        <p:spPr/>
        <p:txBody>
          <a:bodyPr/>
          <a:lstStyle/>
          <a:p>
            <a:fld id="{60B18D57-13A5-4968-950D-8FEF41FA4399}" type="slidenum">
              <a:rPr lang="en-US" smtClean="0"/>
              <a:t>47</a:t>
            </a:fld>
            <a:endParaRPr lang="en-US"/>
          </a:p>
        </p:txBody>
      </p:sp>
    </p:spTree>
    <p:extLst>
      <p:ext uri="{BB962C8B-B14F-4D97-AF65-F5344CB8AC3E}">
        <p14:creationId xmlns:p14="http://schemas.microsoft.com/office/powerpoint/2010/main" val="503038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B6D5C4-188E-CB4E-9A62-A2BCB8508BD1}"/>
              </a:ext>
            </a:extLst>
          </p:cNvPr>
          <p:cNvSpPr>
            <a:spLocks noGrp="1"/>
          </p:cNvSpPr>
          <p:nvPr>
            <p:ph type="title"/>
          </p:nvPr>
        </p:nvSpPr>
        <p:spPr>
          <a:xfrm>
            <a:off x="0" y="0"/>
            <a:ext cx="9292856" cy="1325563"/>
          </a:xfrm>
        </p:spPr>
        <p:txBody>
          <a:bodyPr/>
          <a:lstStyle/>
          <a:p>
            <a:r>
              <a:rPr lang="en-US" dirty="0"/>
              <a:t>Rating Criteria Aneurysm, Small Artery DC 7112</a:t>
            </a:r>
          </a:p>
        </p:txBody>
      </p:sp>
      <p:pic>
        <p:nvPicPr>
          <p:cNvPr id="7" name="Content Placeholder 6">
            <a:extLst>
              <a:ext uri="{FF2B5EF4-FFF2-40B4-BE49-F238E27FC236}">
                <a16:creationId xmlns:a16="http://schemas.microsoft.com/office/drawing/2014/main" id="{40A9D887-F708-6E42-8516-7F82EB90077F}"/>
              </a:ext>
            </a:extLst>
          </p:cNvPr>
          <p:cNvPicPr>
            <a:picLocks noGrp="1" noChangeAspect="1"/>
          </p:cNvPicPr>
          <p:nvPr>
            <p:ph idx="1"/>
          </p:nvPr>
        </p:nvPicPr>
        <p:blipFill>
          <a:blip r:embed="rId2"/>
          <a:stretch>
            <a:fillRect/>
          </a:stretch>
        </p:blipFill>
        <p:spPr>
          <a:xfrm>
            <a:off x="497332" y="1628501"/>
            <a:ext cx="11033143" cy="4485219"/>
          </a:xfrm>
          <a:prstGeom prst="rect">
            <a:avLst/>
          </a:prstGeom>
        </p:spPr>
      </p:pic>
      <p:sp>
        <p:nvSpPr>
          <p:cNvPr id="4" name="Slide Number Placeholder 3">
            <a:extLst>
              <a:ext uri="{FF2B5EF4-FFF2-40B4-BE49-F238E27FC236}">
                <a16:creationId xmlns:a16="http://schemas.microsoft.com/office/drawing/2014/main" id="{FFE2A83D-DEC6-3945-B7ED-AC81AAF62E00}"/>
              </a:ext>
            </a:extLst>
          </p:cNvPr>
          <p:cNvSpPr>
            <a:spLocks noGrp="1"/>
          </p:cNvSpPr>
          <p:nvPr>
            <p:ph type="sldNum" sz="quarter" idx="12"/>
          </p:nvPr>
        </p:nvSpPr>
        <p:spPr/>
        <p:txBody>
          <a:bodyPr/>
          <a:lstStyle/>
          <a:p>
            <a:fld id="{60B18D57-13A5-4968-950D-8FEF41FA4399}" type="slidenum">
              <a:rPr lang="en-US" smtClean="0"/>
              <a:t>48</a:t>
            </a:fld>
            <a:endParaRPr lang="en-US"/>
          </a:p>
        </p:txBody>
      </p:sp>
    </p:spTree>
    <p:extLst>
      <p:ext uri="{BB962C8B-B14F-4D97-AF65-F5344CB8AC3E}">
        <p14:creationId xmlns:p14="http://schemas.microsoft.com/office/powerpoint/2010/main" val="3215083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64AD9B-8FBC-5247-8287-CCACA0F6B927}"/>
              </a:ext>
            </a:extLst>
          </p:cNvPr>
          <p:cNvSpPr>
            <a:spLocks noGrp="1"/>
          </p:cNvSpPr>
          <p:nvPr>
            <p:ph type="title"/>
          </p:nvPr>
        </p:nvSpPr>
        <p:spPr>
          <a:xfrm>
            <a:off x="0" y="0"/>
            <a:ext cx="10515600" cy="1325563"/>
          </a:xfrm>
        </p:spPr>
        <p:txBody>
          <a:bodyPr/>
          <a:lstStyle/>
          <a:p>
            <a:r>
              <a:rPr lang="en-US" dirty="0"/>
              <a:t>Aortic Aneurysm DBQ</a:t>
            </a:r>
          </a:p>
        </p:txBody>
      </p:sp>
      <p:pic>
        <p:nvPicPr>
          <p:cNvPr id="8" name="Content Placeholder 7">
            <a:extLst>
              <a:ext uri="{FF2B5EF4-FFF2-40B4-BE49-F238E27FC236}">
                <a16:creationId xmlns:a16="http://schemas.microsoft.com/office/drawing/2014/main" id="{5F235EFA-2DEB-3A4C-887C-D6764F5D83B0}"/>
              </a:ext>
            </a:extLst>
          </p:cNvPr>
          <p:cNvPicPr>
            <a:picLocks noGrp="1" noChangeAspect="1"/>
          </p:cNvPicPr>
          <p:nvPr>
            <p:ph idx="1"/>
          </p:nvPr>
        </p:nvPicPr>
        <p:blipFill>
          <a:blip r:embed="rId2"/>
          <a:stretch>
            <a:fillRect/>
          </a:stretch>
        </p:blipFill>
        <p:spPr>
          <a:xfrm>
            <a:off x="1189879" y="1690688"/>
            <a:ext cx="10425328" cy="4353842"/>
          </a:xfrm>
          <a:prstGeom prst="rect">
            <a:avLst/>
          </a:prstGeom>
        </p:spPr>
      </p:pic>
      <p:sp>
        <p:nvSpPr>
          <p:cNvPr id="4" name="Slide Number Placeholder 3">
            <a:extLst>
              <a:ext uri="{FF2B5EF4-FFF2-40B4-BE49-F238E27FC236}">
                <a16:creationId xmlns:a16="http://schemas.microsoft.com/office/drawing/2014/main" id="{81924BF1-511F-9A4A-9C5A-F37962685A98}"/>
              </a:ext>
            </a:extLst>
          </p:cNvPr>
          <p:cNvSpPr>
            <a:spLocks noGrp="1"/>
          </p:cNvSpPr>
          <p:nvPr>
            <p:ph type="sldNum" sz="quarter" idx="12"/>
          </p:nvPr>
        </p:nvSpPr>
        <p:spPr/>
        <p:txBody>
          <a:bodyPr/>
          <a:lstStyle/>
          <a:p>
            <a:fld id="{60B18D57-13A5-4968-950D-8FEF41FA4399}" type="slidenum">
              <a:rPr lang="en-US" smtClean="0"/>
              <a:t>49</a:t>
            </a:fld>
            <a:endParaRPr lang="en-US"/>
          </a:p>
        </p:txBody>
      </p:sp>
    </p:spTree>
    <p:extLst>
      <p:ext uri="{BB962C8B-B14F-4D97-AF65-F5344CB8AC3E}">
        <p14:creationId xmlns:p14="http://schemas.microsoft.com/office/powerpoint/2010/main" val="1365230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82D1CD-A45C-824D-AE73-D026620AA955}"/>
              </a:ext>
            </a:extLst>
          </p:cNvPr>
          <p:cNvPicPr>
            <a:picLocks noChangeAspect="1"/>
          </p:cNvPicPr>
          <p:nvPr/>
        </p:nvPicPr>
        <p:blipFill>
          <a:blip r:embed="rId2"/>
          <a:stretch>
            <a:fillRect/>
          </a:stretch>
        </p:blipFill>
        <p:spPr>
          <a:xfrm>
            <a:off x="2006601" y="1910248"/>
            <a:ext cx="8178799" cy="4261323"/>
          </a:xfrm>
          <a:prstGeom prst="rect">
            <a:avLst/>
          </a:prstGeom>
        </p:spPr>
      </p:pic>
    </p:spTree>
    <p:extLst>
      <p:ext uri="{BB962C8B-B14F-4D97-AF65-F5344CB8AC3E}">
        <p14:creationId xmlns:p14="http://schemas.microsoft.com/office/powerpoint/2010/main" val="191412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4846A1-D7A4-0544-AE04-B66827A6B0E2}"/>
              </a:ext>
            </a:extLst>
          </p:cNvPr>
          <p:cNvSpPr>
            <a:spLocks noGrp="1"/>
          </p:cNvSpPr>
          <p:nvPr>
            <p:ph type="title"/>
          </p:nvPr>
        </p:nvSpPr>
        <p:spPr>
          <a:xfrm>
            <a:off x="0" y="0"/>
            <a:ext cx="10515600" cy="1325563"/>
          </a:xfrm>
        </p:spPr>
        <p:txBody>
          <a:bodyPr/>
          <a:lstStyle/>
          <a:p>
            <a:r>
              <a:rPr lang="en-US" dirty="0"/>
              <a:t>Aneurysm Small Artery DBQ</a:t>
            </a:r>
          </a:p>
        </p:txBody>
      </p:sp>
      <p:pic>
        <p:nvPicPr>
          <p:cNvPr id="8" name="Content Placeholder 7">
            <a:extLst>
              <a:ext uri="{FF2B5EF4-FFF2-40B4-BE49-F238E27FC236}">
                <a16:creationId xmlns:a16="http://schemas.microsoft.com/office/drawing/2014/main" id="{906B5D1C-B9AB-E048-8B6B-75889AF14DCD}"/>
              </a:ext>
            </a:extLst>
          </p:cNvPr>
          <p:cNvPicPr>
            <a:picLocks noGrp="1" noChangeAspect="1"/>
          </p:cNvPicPr>
          <p:nvPr>
            <p:ph idx="1"/>
          </p:nvPr>
        </p:nvPicPr>
        <p:blipFill>
          <a:blip r:embed="rId2"/>
          <a:stretch>
            <a:fillRect/>
          </a:stretch>
        </p:blipFill>
        <p:spPr>
          <a:xfrm>
            <a:off x="787185" y="1325563"/>
            <a:ext cx="10339470" cy="5005952"/>
          </a:xfrm>
          <a:prstGeom prst="rect">
            <a:avLst/>
          </a:prstGeom>
        </p:spPr>
      </p:pic>
      <p:sp>
        <p:nvSpPr>
          <p:cNvPr id="4" name="Slide Number Placeholder 3">
            <a:extLst>
              <a:ext uri="{FF2B5EF4-FFF2-40B4-BE49-F238E27FC236}">
                <a16:creationId xmlns:a16="http://schemas.microsoft.com/office/drawing/2014/main" id="{84E89DFD-C5EB-994F-85AA-201BB0B9DD25}"/>
              </a:ext>
            </a:extLst>
          </p:cNvPr>
          <p:cNvSpPr>
            <a:spLocks noGrp="1"/>
          </p:cNvSpPr>
          <p:nvPr>
            <p:ph type="sldNum" sz="quarter" idx="12"/>
          </p:nvPr>
        </p:nvSpPr>
        <p:spPr/>
        <p:txBody>
          <a:bodyPr/>
          <a:lstStyle/>
          <a:p>
            <a:fld id="{60B18D57-13A5-4968-950D-8FEF41FA4399}" type="slidenum">
              <a:rPr lang="en-US" smtClean="0"/>
              <a:t>50</a:t>
            </a:fld>
            <a:endParaRPr lang="en-US"/>
          </a:p>
        </p:txBody>
      </p:sp>
    </p:spTree>
    <p:extLst>
      <p:ext uri="{BB962C8B-B14F-4D97-AF65-F5344CB8AC3E}">
        <p14:creationId xmlns:p14="http://schemas.microsoft.com/office/powerpoint/2010/main" val="27244073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2503BD-44CB-5543-A8F3-20ACFB840059}"/>
              </a:ext>
            </a:extLst>
          </p:cNvPr>
          <p:cNvSpPr>
            <a:spLocks noGrp="1"/>
          </p:cNvSpPr>
          <p:nvPr>
            <p:ph type="title"/>
          </p:nvPr>
        </p:nvSpPr>
        <p:spPr>
          <a:xfrm>
            <a:off x="0" y="0"/>
            <a:ext cx="10515600" cy="1325563"/>
          </a:xfrm>
        </p:spPr>
        <p:txBody>
          <a:bodyPr/>
          <a:lstStyle/>
          <a:p>
            <a:r>
              <a:rPr lang="en-US" dirty="0"/>
              <a:t>Exercises</a:t>
            </a:r>
          </a:p>
        </p:txBody>
      </p:sp>
      <p:sp>
        <p:nvSpPr>
          <p:cNvPr id="3" name="Content Placeholder 2">
            <a:extLst>
              <a:ext uri="{FF2B5EF4-FFF2-40B4-BE49-F238E27FC236}">
                <a16:creationId xmlns:a16="http://schemas.microsoft.com/office/drawing/2014/main" id="{9CD3FAB5-8606-2C43-B541-BF2E6105C2F6}"/>
              </a:ext>
            </a:extLst>
          </p:cNvPr>
          <p:cNvSpPr>
            <a:spLocks noGrp="1"/>
          </p:cNvSpPr>
          <p:nvPr>
            <p:ph idx="1"/>
          </p:nvPr>
        </p:nvSpPr>
        <p:spPr>
          <a:xfrm>
            <a:off x="584791" y="1432221"/>
            <a:ext cx="10983432" cy="4351338"/>
          </a:xfrm>
          <a:prstGeom prst="rect">
            <a:avLst/>
          </a:prstGeom>
        </p:spPr>
        <p:txBody>
          <a:bodyPr>
            <a:noAutofit/>
          </a:bodyPr>
          <a:lstStyle>
            <a:lvl1pPr marL="0" indent="0" algn="l" defTabSz="289322" rtl="0" eaLnBrk="1" latinLnBrk="0" hangingPunct="1">
              <a:spcBef>
                <a:spcPts val="0"/>
              </a:spcBef>
              <a:spcAft>
                <a:spcPts val="600"/>
              </a:spcAft>
              <a:buFontTx/>
              <a:buNone/>
              <a:defRPr sz="2000" kern="1200">
                <a:solidFill>
                  <a:schemeClr val="tx1"/>
                </a:solidFill>
                <a:latin typeface="Arial" panose="020B0604020202020204" pitchFamily="34" charset="0"/>
                <a:ea typeface="+mn-ea"/>
                <a:cs typeface="Arial" panose="020B0604020202020204" pitchFamily="34" charset="0"/>
              </a:defRPr>
            </a:lvl1pPr>
            <a:lvl2pPr marL="289322" indent="-144661" algn="l" defTabSz="289322" rtl="0" eaLnBrk="1" latinLnBrk="0" hangingPunct="1">
              <a:spcBef>
                <a:spcPts val="0"/>
              </a:spcBef>
              <a:spcAft>
                <a:spcPts val="450"/>
              </a:spcAft>
              <a:buFont typeface="Arial" panose="020B0604020202020204" pitchFamily="34" charset="0"/>
              <a:buChar char="•"/>
              <a:defRPr sz="1350" b="0" i="0" u="none" kern="1200">
                <a:solidFill>
                  <a:schemeClr val="tx1"/>
                </a:solidFill>
                <a:latin typeface="Arial" panose="020B0604020202020204" pitchFamily="34" charset="0"/>
                <a:ea typeface="+mn-ea"/>
                <a:cs typeface="Arial" panose="020B0604020202020204" pitchFamily="34" charset="0"/>
              </a:defRPr>
            </a:lvl2pPr>
            <a:lvl3pPr marL="433983" indent="-144661" algn="l" defTabSz="289322" rtl="0" eaLnBrk="1" latinLnBrk="0" hangingPunct="1">
              <a:spcBef>
                <a:spcPts val="0"/>
              </a:spcBef>
              <a:spcAft>
                <a:spcPts val="45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578644" indent="-144661" algn="l" defTabSz="289322" rtl="0" eaLnBrk="1" latinLnBrk="0" hangingPunct="1">
              <a:spcBef>
                <a:spcPts val="0"/>
              </a:spcBef>
              <a:spcAft>
                <a:spcPts val="450"/>
              </a:spcAft>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723305" indent="-144661" algn="l" defTabSz="289322" rtl="0" eaLnBrk="1" latinLnBrk="0" hangingPunct="1">
              <a:spcBef>
                <a:spcPts val="0"/>
              </a:spcBef>
              <a:spcAft>
                <a:spcPts val="450"/>
              </a:spcAft>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5pPr>
            <a:lvl6pPr marL="795635" indent="-72331" algn="l" defTabSz="289322" rtl="0" eaLnBrk="1" latinLnBrk="0" hangingPunct="1">
              <a:spcBef>
                <a:spcPct val="20000"/>
              </a:spcBef>
              <a:buFont typeface="Arial" panose="020B0604020202020204" pitchFamily="34" charset="0"/>
              <a:buChar char="•"/>
              <a:defRPr sz="633" kern="1200">
                <a:solidFill>
                  <a:schemeClr val="tx1"/>
                </a:solidFill>
                <a:latin typeface="+mn-lt"/>
                <a:ea typeface="+mn-ea"/>
                <a:cs typeface="+mn-cs"/>
              </a:defRPr>
            </a:lvl6pPr>
            <a:lvl7pPr marL="940297" indent="-72331" algn="l" defTabSz="289322" rtl="0" eaLnBrk="1" latinLnBrk="0" hangingPunct="1">
              <a:spcBef>
                <a:spcPct val="20000"/>
              </a:spcBef>
              <a:buFont typeface="Arial" panose="020B0604020202020204" pitchFamily="34" charset="0"/>
              <a:buChar char="•"/>
              <a:defRPr sz="633" kern="1200">
                <a:solidFill>
                  <a:schemeClr val="tx1"/>
                </a:solidFill>
                <a:latin typeface="+mn-lt"/>
                <a:ea typeface="+mn-ea"/>
                <a:cs typeface="+mn-cs"/>
              </a:defRPr>
            </a:lvl7pPr>
            <a:lvl8pPr marL="1084958" indent="-72331" algn="l" defTabSz="289322" rtl="0" eaLnBrk="1" latinLnBrk="0" hangingPunct="1">
              <a:spcBef>
                <a:spcPct val="20000"/>
              </a:spcBef>
              <a:buFont typeface="Arial" panose="020B0604020202020204" pitchFamily="34" charset="0"/>
              <a:buChar char="•"/>
              <a:defRPr sz="633" kern="1200">
                <a:solidFill>
                  <a:schemeClr val="tx1"/>
                </a:solidFill>
                <a:latin typeface="+mn-lt"/>
                <a:ea typeface="+mn-ea"/>
                <a:cs typeface="+mn-cs"/>
              </a:defRPr>
            </a:lvl8pPr>
            <a:lvl9pPr marL="1229618" indent="-72331" algn="l" defTabSz="289322" rtl="0" eaLnBrk="1" latinLnBrk="0" hangingPunct="1">
              <a:spcBef>
                <a:spcPct val="20000"/>
              </a:spcBef>
              <a:buFont typeface="Arial" panose="020B0604020202020204" pitchFamily="34" charset="0"/>
              <a:buChar char="•"/>
              <a:defRPr sz="633" kern="1200">
                <a:solidFill>
                  <a:schemeClr val="tx1"/>
                </a:solidFill>
                <a:latin typeface="+mn-lt"/>
                <a:ea typeface="+mn-ea"/>
                <a:cs typeface="+mn-cs"/>
              </a:defRPr>
            </a:lvl9pPr>
          </a:lstStyle>
          <a:p>
            <a:r>
              <a:rPr lang="en-US" sz="2800" dirty="0">
                <a:latin typeface="+mn-lt"/>
              </a:rPr>
              <a:t>Veteran served in the US Army from May 6, 1962 through May 31, 1965. 21-526EZ for hypertension is received January 10, 2016. STRs reflect no evidence of complaint, treatment, or diagnosis of hypertension during military service. Post-service treatment records reflect a substantiated diagnosis of hypertension in February 1966. Three day blood pressure readings reflected the following:</a:t>
            </a:r>
          </a:p>
          <a:p>
            <a:r>
              <a:rPr lang="en-US" sz="2800" dirty="0">
                <a:latin typeface="+mn-lt"/>
              </a:rPr>
              <a:t>Day #1 145/94, 140/92, 140/90 </a:t>
            </a:r>
          </a:p>
          <a:p>
            <a:r>
              <a:rPr lang="en-US" sz="2800" dirty="0">
                <a:latin typeface="+mn-lt"/>
              </a:rPr>
              <a:t>Day #2: 140/95, 145/100, 140/97 </a:t>
            </a:r>
          </a:p>
          <a:p>
            <a:r>
              <a:rPr lang="en-US" sz="2800" dirty="0">
                <a:latin typeface="+mn-lt"/>
              </a:rPr>
              <a:t>Day #3: 160/90, 145/95, 145/95 </a:t>
            </a:r>
          </a:p>
          <a:p>
            <a:r>
              <a:rPr lang="en-US" sz="2800" dirty="0">
                <a:latin typeface="+mn-lt"/>
              </a:rPr>
              <a:t>Veteran has been prescribed hypertension medication since that time.</a:t>
            </a:r>
          </a:p>
          <a:p>
            <a:r>
              <a:rPr lang="en-US" sz="2800" b="1" dirty="0">
                <a:latin typeface="+mn-lt"/>
              </a:rPr>
              <a:t>Based on the above information, should service connection be granted? If so what rating should be assigned?</a:t>
            </a:r>
          </a:p>
        </p:txBody>
      </p:sp>
      <p:sp>
        <p:nvSpPr>
          <p:cNvPr id="4" name="Slide Number Placeholder 3">
            <a:extLst>
              <a:ext uri="{FF2B5EF4-FFF2-40B4-BE49-F238E27FC236}">
                <a16:creationId xmlns:a16="http://schemas.microsoft.com/office/drawing/2014/main" id="{95B20AD9-702B-4143-B163-E46E6BC2294E}"/>
              </a:ext>
            </a:extLst>
          </p:cNvPr>
          <p:cNvSpPr>
            <a:spLocks noGrp="1"/>
          </p:cNvSpPr>
          <p:nvPr>
            <p:ph type="sldNum" sz="quarter" idx="12"/>
          </p:nvPr>
        </p:nvSpPr>
        <p:spPr/>
        <p:txBody>
          <a:bodyPr/>
          <a:lstStyle/>
          <a:p>
            <a:fld id="{60B18D57-13A5-4968-950D-8FEF41FA4399}" type="slidenum">
              <a:rPr lang="en-US" smtClean="0"/>
              <a:t>51</a:t>
            </a:fld>
            <a:endParaRPr lang="en-US"/>
          </a:p>
        </p:txBody>
      </p:sp>
    </p:spTree>
    <p:extLst>
      <p:ext uri="{BB962C8B-B14F-4D97-AF65-F5344CB8AC3E}">
        <p14:creationId xmlns:p14="http://schemas.microsoft.com/office/powerpoint/2010/main" val="230255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D9BD78-72CB-654F-AB59-BABEC7D96D00}"/>
              </a:ext>
            </a:extLst>
          </p:cNvPr>
          <p:cNvSpPr>
            <a:spLocks noGrp="1"/>
          </p:cNvSpPr>
          <p:nvPr>
            <p:ph type="title"/>
          </p:nvPr>
        </p:nvSpPr>
        <p:spPr>
          <a:xfrm>
            <a:off x="0" y="0"/>
            <a:ext cx="10515600" cy="1325563"/>
          </a:xfrm>
        </p:spPr>
        <p:txBody>
          <a:bodyPr/>
          <a:lstStyle/>
          <a:p>
            <a:r>
              <a:rPr lang="en-US" dirty="0"/>
              <a:t>Exercises (continued)</a:t>
            </a:r>
          </a:p>
        </p:txBody>
      </p:sp>
      <p:sp>
        <p:nvSpPr>
          <p:cNvPr id="3" name="Content Placeholder 2">
            <a:extLst>
              <a:ext uri="{FF2B5EF4-FFF2-40B4-BE49-F238E27FC236}">
                <a16:creationId xmlns:a16="http://schemas.microsoft.com/office/drawing/2014/main" id="{6EFC2A2F-B451-0D49-BB8A-037D678D2152}"/>
              </a:ext>
            </a:extLst>
          </p:cNvPr>
          <p:cNvSpPr txBox="1">
            <a:spLocks noGrp="1"/>
          </p:cNvSpPr>
          <p:nvPr>
            <p:ph idx="1"/>
            <p:custDataLst>
              <p:tags r:id="rId1"/>
            </p:custDataLst>
          </p:nvPr>
        </p:nvSpPr>
        <p:spPr>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mn-lt"/>
              </a:rPr>
              <a:t>How would you evaluate a claim for a Veteran that has claudication on walking on more than 100 yards with an ankle/brachial index of 0.5 on each leg?</a:t>
            </a:r>
          </a:p>
          <a:p>
            <a:pPr marL="0" indent="0">
              <a:buNone/>
            </a:pPr>
            <a:endParaRPr lang="en-US" dirty="0">
              <a:latin typeface="+mn-lt"/>
            </a:endParaRPr>
          </a:p>
          <a:p>
            <a:pPr lvl="1"/>
            <a:r>
              <a:rPr lang="en-US" sz="3200" dirty="0">
                <a:latin typeface="+mn-lt"/>
              </a:rPr>
              <a:t>20%</a:t>
            </a:r>
          </a:p>
          <a:p>
            <a:pPr lvl="1"/>
            <a:r>
              <a:rPr lang="en-US" sz="3200" dirty="0">
                <a:latin typeface="+mn-lt"/>
              </a:rPr>
              <a:t>40%</a:t>
            </a:r>
          </a:p>
          <a:p>
            <a:pPr lvl="1"/>
            <a:r>
              <a:rPr lang="en-US" sz="3200" dirty="0">
                <a:latin typeface="+mn-lt"/>
              </a:rPr>
              <a:t>60%</a:t>
            </a:r>
          </a:p>
        </p:txBody>
      </p:sp>
      <p:sp>
        <p:nvSpPr>
          <p:cNvPr id="4" name="Slide Number Placeholder 3">
            <a:extLst>
              <a:ext uri="{FF2B5EF4-FFF2-40B4-BE49-F238E27FC236}">
                <a16:creationId xmlns:a16="http://schemas.microsoft.com/office/drawing/2014/main" id="{48A09D54-3A10-204F-8A19-86BBB8B3F053}"/>
              </a:ext>
            </a:extLst>
          </p:cNvPr>
          <p:cNvSpPr>
            <a:spLocks noGrp="1"/>
          </p:cNvSpPr>
          <p:nvPr>
            <p:ph type="sldNum" sz="quarter" idx="12"/>
          </p:nvPr>
        </p:nvSpPr>
        <p:spPr/>
        <p:txBody>
          <a:bodyPr/>
          <a:lstStyle/>
          <a:p>
            <a:fld id="{60B18D57-13A5-4968-950D-8FEF41FA4399}" type="slidenum">
              <a:rPr lang="en-US" smtClean="0"/>
              <a:t>52</a:t>
            </a:fld>
            <a:endParaRPr lang="en-US"/>
          </a:p>
        </p:txBody>
      </p:sp>
    </p:spTree>
    <p:extLst>
      <p:ext uri="{BB962C8B-B14F-4D97-AF65-F5344CB8AC3E}">
        <p14:creationId xmlns:p14="http://schemas.microsoft.com/office/powerpoint/2010/main" val="1275159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D3C36C-2B30-544C-B337-99F1D2C2D5C7}"/>
              </a:ext>
            </a:extLst>
          </p:cNvPr>
          <p:cNvSpPr>
            <a:spLocks noGrp="1"/>
          </p:cNvSpPr>
          <p:nvPr>
            <p:ph type="title"/>
          </p:nvPr>
        </p:nvSpPr>
        <p:spPr>
          <a:xfrm>
            <a:off x="0" y="0"/>
            <a:ext cx="10515600" cy="1325563"/>
          </a:xfrm>
        </p:spPr>
        <p:txBody>
          <a:bodyPr/>
          <a:lstStyle/>
          <a:p>
            <a:r>
              <a:rPr lang="en-US" dirty="0"/>
              <a:t>Exercises (continued)</a:t>
            </a:r>
          </a:p>
        </p:txBody>
      </p:sp>
      <p:sp>
        <p:nvSpPr>
          <p:cNvPr id="3" name="Content Placeholder 2">
            <a:extLst>
              <a:ext uri="{FF2B5EF4-FFF2-40B4-BE49-F238E27FC236}">
                <a16:creationId xmlns:a16="http://schemas.microsoft.com/office/drawing/2014/main" id="{2D46F743-E17B-2B40-99D7-B2402A9576CB}"/>
              </a:ext>
            </a:extLst>
          </p:cNvPr>
          <p:cNvSpPr txBox="1">
            <a:spLocks noGrp="1"/>
          </p:cNvSpPr>
          <p:nvPr>
            <p:ph idx="1"/>
            <p:custDataLst>
              <p:tags r:id="rId1"/>
            </p:custDataLst>
          </p:nvPr>
        </p:nvSpPr>
        <p:spPr>
          <a:xfrm>
            <a:off x="584790" y="1445715"/>
            <a:ext cx="11004697" cy="48820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800" dirty="0"/>
          </a:p>
          <a:p>
            <a:pPr marL="0" indent="0">
              <a:buNone/>
            </a:pPr>
            <a:r>
              <a:rPr lang="en-US" sz="2800" dirty="0"/>
              <a:t>While on active duty a Veteran was diagnosed with a uterine aneurysm. The treatment resulted in a hysterectomy.</a:t>
            </a:r>
          </a:p>
          <a:p>
            <a:endParaRPr lang="en-US" sz="2800" dirty="0"/>
          </a:p>
          <a:p>
            <a:r>
              <a:rPr lang="en-US" sz="2800" dirty="0"/>
              <a:t>If a benefit is granted are there any other benefits we need to consider?</a:t>
            </a:r>
          </a:p>
        </p:txBody>
      </p:sp>
      <p:sp>
        <p:nvSpPr>
          <p:cNvPr id="4" name="Slide Number Placeholder 3">
            <a:extLst>
              <a:ext uri="{FF2B5EF4-FFF2-40B4-BE49-F238E27FC236}">
                <a16:creationId xmlns:a16="http://schemas.microsoft.com/office/drawing/2014/main" id="{62E025E5-4BA0-424A-BFA5-E8F74E499166}"/>
              </a:ext>
            </a:extLst>
          </p:cNvPr>
          <p:cNvSpPr>
            <a:spLocks noGrp="1"/>
          </p:cNvSpPr>
          <p:nvPr>
            <p:ph type="sldNum" sz="quarter" idx="12"/>
          </p:nvPr>
        </p:nvSpPr>
        <p:spPr/>
        <p:txBody>
          <a:bodyPr/>
          <a:lstStyle/>
          <a:p>
            <a:fld id="{60B18D57-13A5-4968-950D-8FEF41FA4399}" type="slidenum">
              <a:rPr lang="en-US" smtClean="0"/>
              <a:t>53</a:t>
            </a:fld>
            <a:endParaRPr lang="en-US"/>
          </a:p>
        </p:txBody>
      </p:sp>
    </p:spTree>
    <p:extLst>
      <p:ext uri="{BB962C8B-B14F-4D97-AF65-F5344CB8AC3E}">
        <p14:creationId xmlns:p14="http://schemas.microsoft.com/office/powerpoint/2010/main" val="4081495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DE4493-7C13-BC4E-86BC-53A84B3D45EB}"/>
              </a:ext>
            </a:extLst>
          </p:cNvPr>
          <p:cNvSpPr>
            <a:spLocks noGrp="1"/>
          </p:cNvSpPr>
          <p:nvPr>
            <p:ph type="title"/>
          </p:nvPr>
        </p:nvSpPr>
        <p:spPr>
          <a:xfrm>
            <a:off x="0" y="0"/>
            <a:ext cx="10515600" cy="1325563"/>
          </a:xfrm>
        </p:spPr>
        <p:txBody>
          <a:bodyPr/>
          <a:lstStyle/>
          <a:p>
            <a:r>
              <a:rPr lang="en-US" dirty="0"/>
              <a:t>Helpful Evidence</a:t>
            </a:r>
          </a:p>
        </p:txBody>
      </p:sp>
      <p:sp>
        <p:nvSpPr>
          <p:cNvPr id="2" name="Content Placeholder 1">
            <a:extLst>
              <a:ext uri="{FF2B5EF4-FFF2-40B4-BE49-F238E27FC236}">
                <a16:creationId xmlns:a16="http://schemas.microsoft.com/office/drawing/2014/main" id="{81140BCA-0D84-2940-8C26-749F7767F75B}"/>
              </a:ext>
            </a:extLst>
          </p:cNvPr>
          <p:cNvSpPr>
            <a:spLocks noGrp="1"/>
          </p:cNvSpPr>
          <p:nvPr>
            <p:ph idx="1"/>
          </p:nvPr>
        </p:nvSpPr>
        <p:spPr/>
        <p:txBody>
          <a:bodyPr>
            <a:normAutofit/>
          </a:bodyPr>
          <a:lstStyle/>
          <a:p>
            <a:r>
              <a:rPr lang="en-US" sz="3200" dirty="0"/>
              <a:t>Buddy statements </a:t>
            </a:r>
          </a:p>
          <a:p>
            <a:r>
              <a:rPr lang="en-US" sz="3200" dirty="0"/>
              <a:t>Private medical evidence</a:t>
            </a:r>
          </a:p>
          <a:p>
            <a:endParaRPr lang="en-US" sz="3200" dirty="0"/>
          </a:p>
          <a:p>
            <a:r>
              <a:rPr lang="en-US" sz="3600" dirty="0"/>
              <a:t>What else?</a:t>
            </a:r>
          </a:p>
        </p:txBody>
      </p:sp>
      <p:sp>
        <p:nvSpPr>
          <p:cNvPr id="4" name="Slide Number Placeholder 3">
            <a:extLst>
              <a:ext uri="{FF2B5EF4-FFF2-40B4-BE49-F238E27FC236}">
                <a16:creationId xmlns:a16="http://schemas.microsoft.com/office/drawing/2014/main" id="{4A9B60B5-EEE1-DD4E-B9AB-6D77B0EC9D3C}"/>
              </a:ext>
            </a:extLst>
          </p:cNvPr>
          <p:cNvSpPr>
            <a:spLocks noGrp="1"/>
          </p:cNvSpPr>
          <p:nvPr>
            <p:ph type="sldNum" sz="quarter" idx="12"/>
          </p:nvPr>
        </p:nvSpPr>
        <p:spPr/>
        <p:txBody>
          <a:bodyPr/>
          <a:lstStyle/>
          <a:p>
            <a:fld id="{60B18D57-13A5-4968-950D-8FEF41FA4399}" type="slidenum">
              <a:rPr lang="en-US" smtClean="0"/>
              <a:t>54</a:t>
            </a:fld>
            <a:endParaRPr lang="en-US"/>
          </a:p>
        </p:txBody>
      </p:sp>
    </p:spTree>
    <p:extLst>
      <p:ext uri="{BB962C8B-B14F-4D97-AF65-F5344CB8AC3E}">
        <p14:creationId xmlns:p14="http://schemas.microsoft.com/office/powerpoint/2010/main" val="36508335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0515600" cy="1325563"/>
          </a:xfrm>
        </p:spPr>
        <p:txBody>
          <a:bodyPr/>
          <a:lstStyle/>
          <a:p>
            <a:r>
              <a:rPr lang="en-US" dirty="0"/>
              <a:t>Special Considerations</a:t>
            </a:r>
          </a:p>
        </p:txBody>
      </p:sp>
      <p:sp>
        <p:nvSpPr>
          <p:cNvPr id="3" name="Content Placeholder 2">
            <a:extLst>
              <a:ext uri="{FF2B5EF4-FFF2-40B4-BE49-F238E27FC236}">
                <a16:creationId xmlns:a16="http://schemas.microsoft.com/office/drawing/2014/main" id="{0A0C2756-40FB-1C40-B718-E60708F80AEB}"/>
              </a:ext>
            </a:extLst>
          </p:cNvPr>
          <p:cNvSpPr txBox="1">
            <a:spLocks noGrp="1"/>
          </p:cNvSpPr>
          <p:nvPr>
            <p:ph idx="1"/>
            <p:custDataLst>
              <p:tags r:id="rId1"/>
            </p:custDataLst>
          </p:nvPr>
        </p:nvSpPr>
        <p:spPr>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Presumptive Disabilities</a:t>
            </a:r>
          </a:p>
          <a:p>
            <a:endParaRPr lang="en-US" sz="2400" dirty="0"/>
          </a:p>
          <a:p>
            <a:r>
              <a:rPr lang="en-US" sz="2400" dirty="0"/>
              <a:t>Special Monthly Compensation</a:t>
            </a:r>
          </a:p>
          <a:p>
            <a:endParaRPr lang="en-US" sz="2400" dirty="0"/>
          </a:p>
          <a:p>
            <a:r>
              <a:rPr lang="en-US" sz="2400" dirty="0"/>
              <a:t>Ancillary Considerations</a:t>
            </a:r>
          </a:p>
          <a:p>
            <a:endParaRPr lang="en-US" sz="2400" dirty="0"/>
          </a:p>
          <a:p>
            <a:r>
              <a:rPr lang="en-US" sz="2400"/>
              <a:t>Special Development</a:t>
            </a:r>
          </a:p>
          <a:p>
            <a:endParaRPr lang="en-US" sz="2400" dirty="0"/>
          </a:p>
          <a:p>
            <a:r>
              <a:rPr lang="en-US" sz="2400" dirty="0"/>
              <a:t>Rating Schedule Changes</a:t>
            </a:r>
          </a:p>
        </p:txBody>
      </p:sp>
      <p:sp>
        <p:nvSpPr>
          <p:cNvPr id="4" name="Slide Number Placeholder 3"/>
          <p:cNvSpPr>
            <a:spLocks noGrp="1"/>
          </p:cNvSpPr>
          <p:nvPr>
            <p:ph type="sldNum" sz="quarter" idx="12"/>
          </p:nvPr>
        </p:nvSpPr>
        <p:spPr/>
        <p:txBody>
          <a:bodyPr/>
          <a:lstStyle/>
          <a:p>
            <a:fld id="{60B18D57-13A5-4968-950D-8FEF41FA4399}" type="slidenum">
              <a:rPr lang="en-US" smtClean="0"/>
              <a:t>55</a:t>
            </a:fld>
            <a:endParaRPr lang="en-US"/>
          </a:p>
        </p:txBody>
      </p:sp>
    </p:spTree>
    <p:extLst>
      <p:ext uri="{BB962C8B-B14F-4D97-AF65-F5344CB8AC3E}">
        <p14:creationId xmlns:p14="http://schemas.microsoft.com/office/powerpoint/2010/main" val="1830216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7908A-42BE-BE4D-A691-7B34D4E5CB46}"/>
              </a:ext>
            </a:extLst>
          </p:cNvPr>
          <p:cNvSpPr>
            <a:spLocks noGrp="1"/>
          </p:cNvSpPr>
          <p:nvPr>
            <p:ph type="title"/>
          </p:nvPr>
        </p:nvSpPr>
        <p:spPr>
          <a:xfrm>
            <a:off x="0" y="0"/>
            <a:ext cx="10515600" cy="1325563"/>
          </a:xfrm>
        </p:spPr>
        <p:txBody>
          <a:bodyPr/>
          <a:lstStyle/>
          <a:p>
            <a:r>
              <a:rPr lang="en-US" dirty="0"/>
              <a:t>References</a:t>
            </a:r>
          </a:p>
        </p:txBody>
      </p:sp>
      <p:sp>
        <p:nvSpPr>
          <p:cNvPr id="2" name="Content Placeholder 1">
            <a:extLst>
              <a:ext uri="{FF2B5EF4-FFF2-40B4-BE49-F238E27FC236}">
                <a16:creationId xmlns:a16="http://schemas.microsoft.com/office/drawing/2014/main" id="{CC39033C-3FDF-DB44-8507-634195D586B7}"/>
              </a:ext>
            </a:extLst>
          </p:cNvPr>
          <p:cNvSpPr>
            <a:spLocks noGrp="1"/>
          </p:cNvSpPr>
          <p:nvPr>
            <p:ph idx="1"/>
          </p:nvPr>
        </p:nvSpPr>
        <p:spPr/>
        <p:txBody>
          <a:bodyPr>
            <a:noAutofit/>
          </a:bodyPr>
          <a:lstStyle/>
          <a:p>
            <a:r>
              <a:rPr lang="en-US" dirty="0">
                <a:solidFill>
                  <a:srgbClr val="000000"/>
                </a:solidFill>
              </a:rPr>
              <a:t>38 CFR 3.307 Presumptive service connection</a:t>
            </a:r>
          </a:p>
          <a:p>
            <a:r>
              <a:rPr lang="en-US" dirty="0">
                <a:solidFill>
                  <a:srgbClr val="000000"/>
                </a:solidFill>
              </a:rPr>
              <a:t>38 CFR 3.309 Diseases subject to presumptive service connection</a:t>
            </a:r>
          </a:p>
          <a:p>
            <a:r>
              <a:rPr lang="en-US" dirty="0">
                <a:solidFill>
                  <a:srgbClr val="000000"/>
                </a:solidFill>
              </a:rPr>
              <a:t>38 CFR 3.310(c) Disabilities that are proximately due to, aggravated by, service-connected disease or injury: Cardiovascular disease</a:t>
            </a:r>
          </a:p>
          <a:p>
            <a:r>
              <a:rPr lang="en-US" dirty="0">
                <a:solidFill>
                  <a:srgbClr val="000000"/>
                </a:solidFill>
              </a:rPr>
              <a:t>38 CFR 3.350 Special Monthly Compensation</a:t>
            </a:r>
          </a:p>
          <a:p>
            <a:r>
              <a:rPr lang="en-US" dirty="0">
                <a:solidFill>
                  <a:srgbClr val="000000"/>
                </a:solidFill>
              </a:rPr>
              <a:t>38 CFR 4.100 Application of the evaluation criteria for diagnostics 7000-7007, 7011, and 7015-7020</a:t>
            </a:r>
          </a:p>
          <a:p>
            <a:r>
              <a:rPr lang="en-US" dirty="0">
                <a:solidFill>
                  <a:srgbClr val="000000"/>
                </a:solidFill>
              </a:rPr>
              <a:t>38 CFR 4.104 Schedule of ratings – Cardiovascular system</a:t>
            </a:r>
          </a:p>
        </p:txBody>
      </p:sp>
      <p:sp>
        <p:nvSpPr>
          <p:cNvPr id="4" name="Slide Number Placeholder 3">
            <a:extLst>
              <a:ext uri="{FF2B5EF4-FFF2-40B4-BE49-F238E27FC236}">
                <a16:creationId xmlns:a16="http://schemas.microsoft.com/office/drawing/2014/main" id="{DDE18778-2415-1748-97C3-FC7DFC22CA38}"/>
              </a:ext>
            </a:extLst>
          </p:cNvPr>
          <p:cNvSpPr>
            <a:spLocks noGrp="1"/>
          </p:cNvSpPr>
          <p:nvPr>
            <p:ph type="sldNum" sz="quarter" idx="12"/>
          </p:nvPr>
        </p:nvSpPr>
        <p:spPr/>
        <p:txBody>
          <a:bodyPr/>
          <a:lstStyle/>
          <a:p>
            <a:fld id="{60B18D57-13A5-4968-950D-8FEF41FA4399}" type="slidenum">
              <a:rPr lang="en-US" smtClean="0"/>
              <a:t>56</a:t>
            </a:fld>
            <a:endParaRPr lang="en-US"/>
          </a:p>
        </p:txBody>
      </p:sp>
    </p:spTree>
    <p:extLst>
      <p:ext uri="{BB962C8B-B14F-4D97-AF65-F5344CB8AC3E}">
        <p14:creationId xmlns:p14="http://schemas.microsoft.com/office/powerpoint/2010/main" val="2789098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C3063A-E2E7-3C4B-A8E9-DA02A3EE2B2D}"/>
              </a:ext>
            </a:extLst>
          </p:cNvPr>
          <p:cNvSpPr>
            <a:spLocks noGrp="1"/>
          </p:cNvSpPr>
          <p:nvPr>
            <p:ph type="title"/>
          </p:nvPr>
        </p:nvSpPr>
        <p:spPr>
          <a:xfrm>
            <a:off x="0" y="0"/>
            <a:ext cx="10515600" cy="1325563"/>
          </a:xfrm>
        </p:spPr>
        <p:txBody>
          <a:bodyPr/>
          <a:lstStyle/>
          <a:p>
            <a:r>
              <a:rPr lang="en-US" dirty="0"/>
              <a:t>References</a:t>
            </a:r>
          </a:p>
        </p:txBody>
      </p:sp>
      <p:sp>
        <p:nvSpPr>
          <p:cNvPr id="3" name="Content Placeholder 2">
            <a:extLst>
              <a:ext uri="{FF2B5EF4-FFF2-40B4-BE49-F238E27FC236}">
                <a16:creationId xmlns:a16="http://schemas.microsoft.com/office/drawing/2014/main" id="{08FAE656-664B-8146-84B4-94B7FB90A5B5}"/>
              </a:ext>
            </a:extLst>
          </p:cNvPr>
          <p:cNvSpPr txBox="1">
            <a:spLocks noGrp="1"/>
          </p:cNvSpPr>
          <p:nvPr>
            <p:ph idx="1"/>
            <p:custDataLst>
              <p:tags r:id="rId1"/>
            </p:custDataLst>
          </p:nvPr>
        </p:nvSpPr>
        <p:spPr>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M21-1 Part III. Subpart iv. Chapter 4. Section E Cardiovascular System Conditions</a:t>
            </a:r>
          </a:p>
          <a:p>
            <a:r>
              <a:rPr lang="en-US" sz="2800" dirty="0"/>
              <a:t>M21-1 Part IV. Subpart ii. Chapter 2.Section C Service Connection (SC) for Disabilities Resulting From Exposure to Environmental Hazards or Service in the Republic of Vietnam (RVN)</a:t>
            </a:r>
          </a:p>
          <a:p>
            <a:r>
              <a:rPr lang="en-US" sz="2800" dirty="0" err="1"/>
              <a:t>Droksy</a:t>
            </a:r>
            <a:r>
              <a:rPr lang="en-US" sz="2800" dirty="0"/>
              <a:t> v Brown No. 96-573. May 14,1997</a:t>
            </a:r>
          </a:p>
          <a:p>
            <a:r>
              <a:rPr lang="en-US" sz="2800" dirty="0"/>
              <a:t>Otero-Castro v. </a:t>
            </a:r>
            <a:r>
              <a:rPr lang="en-US" sz="2800" dirty="0" err="1"/>
              <a:t>Principi</a:t>
            </a:r>
            <a:r>
              <a:rPr lang="en-US" sz="2800" dirty="0"/>
              <a:t> No.01-1360. October 4, 2002</a:t>
            </a:r>
          </a:p>
        </p:txBody>
      </p:sp>
      <p:sp>
        <p:nvSpPr>
          <p:cNvPr id="4" name="Slide Number Placeholder 3">
            <a:extLst>
              <a:ext uri="{FF2B5EF4-FFF2-40B4-BE49-F238E27FC236}">
                <a16:creationId xmlns:a16="http://schemas.microsoft.com/office/drawing/2014/main" id="{6AA483AF-8725-034F-A78C-379B2AAA34A7}"/>
              </a:ext>
            </a:extLst>
          </p:cNvPr>
          <p:cNvSpPr>
            <a:spLocks noGrp="1"/>
          </p:cNvSpPr>
          <p:nvPr>
            <p:ph type="sldNum" sz="quarter" idx="12"/>
          </p:nvPr>
        </p:nvSpPr>
        <p:spPr/>
        <p:txBody>
          <a:bodyPr/>
          <a:lstStyle/>
          <a:p>
            <a:fld id="{60B18D57-13A5-4968-950D-8FEF41FA4399}" type="slidenum">
              <a:rPr lang="en-US" smtClean="0"/>
              <a:t>57</a:t>
            </a:fld>
            <a:endParaRPr lang="en-US"/>
          </a:p>
        </p:txBody>
      </p:sp>
    </p:spTree>
    <p:extLst>
      <p:ext uri="{BB962C8B-B14F-4D97-AF65-F5344CB8AC3E}">
        <p14:creationId xmlns:p14="http://schemas.microsoft.com/office/powerpoint/2010/main" val="7534377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0353" y="2865300"/>
            <a:ext cx="5585280" cy="1015663"/>
          </a:xfrm>
          <a:prstGeom prst="rect">
            <a:avLst/>
          </a:prstGeom>
          <a:noFill/>
        </p:spPr>
        <p:txBody>
          <a:bodyPr wrap="square" rtlCol="0">
            <a:spAutoFit/>
          </a:bodyPr>
          <a:lstStyle/>
          <a:p>
            <a:pPr algn="r"/>
            <a:r>
              <a:rPr lang="en-US" sz="6000" b="1" dirty="0">
                <a:latin typeface="Times New Roman" panose="02020603050405020304" pitchFamily="18" charset="0"/>
                <a:cs typeface="Times New Roman" panose="02020603050405020304" pitchFamily="18" charset="0"/>
              </a:rPr>
              <a:t>QUESTIONS?</a:t>
            </a:r>
          </a:p>
        </p:txBody>
      </p:sp>
      <p:sp>
        <p:nvSpPr>
          <p:cNvPr id="3" name="TextBox 2"/>
          <p:cNvSpPr txBox="1"/>
          <p:nvPr/>
        </p:nvSpPr>
        <p:spPr>
          <a:xfrm>
            <a:off x="7132993" y="4959055"/>
            <a:ext cx="4434035" cy="1384995"/>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Vicki Von Loh</a:t>
            </a:r>
          </a:p>
          <a:p>
            <a:pPr algn="r"/>
            <a:r>
              <a:rPr lang="en-US" sz="2800" dirty="0">
                <a:latin typeface="Times New Roman" panose="02020603050405020304" pitchFamily="18" charset="0"/>
                <a:cs typeface="Times New Roman" panose="02020603050405020304" pitchFamily="18" charset="0"/>
              </a:rPr>
              <a:t>308-785-8028 (Office)</a:t>
            </a:r>
          </a:p>
          <a:p>
            <a:pPr algn="r"/>
            <a:r>
              <a:rPr lang="en-US" sz="2800" dirty="0">
                <a:latin typeface="Times New Roman" panose="02020603050405020304" pitchFamily="18" charset="0"/>
                <a:cs typeface="Times New Roman" panose="02020603050405020304" pitchFamily="18" charset="0"/>
              </a:rPr>
              <a:t>vvonloh@gmail.com</a:t>
            </a:r>
          </a:p>
        </p:txBody>
      </p:sp>
    </p:spTree>
    <p:extLst>
      <p:ext uri="{BB962C8B-B14F-4D97-AF65-F5344CB8AC3E}">
        <p14:creationId xmlns:p14="http://schemas.microsoft.com/office/powerpoint/2010/main" val="2671895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52249"/>
            <a:ext cx="6338048" cy="981732"/>
          </a:xfrm>
        </p:spPr>
        <p:txBody>
          <a:bodyPr/>
          <a:lstStyle/>
          <a:p>
            <a:r>
              <a:rPr lang="en-US" dirty="0"/>
              <a:t>Heart Defined</a:t>
            </a:r>
          </a:p>
        </p:txBody>
      </p:sp>
      <p:sp>
        <p:nvSpPr>
          <p:cNvPr id="6" name="Content Placeholder 2">
            <a:extLst>
              <a:ext uri="{FF2B5EF4-FFF2-40B4-BE49-F238E27FC236}">
                <a16:creationId xmlns:a16="http://schemas.microsoft.com/office/drawing/2014/main" id="{1D148B1B-6FD9-A546-9063-99F91D17D14C}"/>
              </a:ext>
            </a:extLst>
          </p:cNvPr>
          <p:cNvSpPr txBox="1">
            <a:spLocks noGrp="1"/>
          </p:cNvSpPr>
          <p:nvPr>
            <p:ph idx="1"/>
            <p:custDataLst>
              <p:tags r:id="rId1"/>
            </p:custDataLst>
          </p:nvPr>
        </p:nvSpPr>
        <p:spPr>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Heart is an organ of the body that pumps blood throughout the blood vessels by repeated, rhythmic contractions.</a:t>
            </a:r>
          </a:p>
          <a:p>
            <a:endParaRPr lang="en-US" sz="2400" dirty="0"/>
          </a:p>
          <a:p>
            <a:r>
              <a:rPr lang="en-US" sz="2400" dirty="0"/>
              <a:t>The heart and circulatory system make up the cardiovascular system.</a:t>
            </a:r>
          </a:p>
        </p:txBody>
      </p:sp>
      <p:sp>
        <p:nvSpPr>
          <p:cNvPr id="3" name="Slide Number Placeholder 2"/>
          <p:cNvSpPr>
            <a:spLocks noGrp="1"/>
          </p:cNvSpPr>
          <p:nvPr>
            <p:ph type="sldNum" sz="quarter" idx="12"/>
          </p:nvPr>
        </p:nvSpPr>
        <p:spPr/>
        <p:txBody>
          <a:bodyPr/>
          <a:lstStyle/>
          <a:p>
            <a:fld id="{E2FB73DA-5FDE-45B5-BAA4-C61223CC44F6}" type="slidenum">
              <a:rPr lang="en-US" smtClean="0"/>
              <a:pPr/>
              <a:t>6</a:t>
            </a:fld>
            <a:endParaRPr lang="en-US" dirty="0"/>
          </a:p>
        </p:txBody>
      </p:sp>
    </p:spTree>
    <p:extLst>
      <p:ext uri="{BB962C8B-B14F-4D97-AF65-F5344CB8AC3E}">
        <p14:creationId xmlns:p14="http://schemas.microsoft.com/office/powerpoint/2010/main" val="3164252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3C3378-0C15-EA4F-AEB5-BC77A08C0F4A}"/>
              </a:ext>
            </a:extLst>
          </p:cNvPr>
          <p:cNvSpPr>
            <a:spLocks noGrp="1"/>
          </p:cNvSpPr>
          <p:nvPr>
            <p:ph type="title"/>
          </p:nvPr>
        </p:nvSpPr>
        <p:spPr>
          <a:xfrm>
            <a:off x="0" y="0"/>
            <a:ext cx="10515600" cy="1325563"/>
          </a:xfrm>
        </p:spPr>
        <p:txBody>
          <a:bodyPr/>
          <a:lstStyle/>
          <a:p>
            <a:r>
              <a:rPr lang="en-US" dirty="0"/>
              <a:t>The Heart</a:t>
            </a:r>
          </a:p>
        </p:txBody>
      </p:sp>
      <p:pic>
        <p:nvPicPr>
          <p:cNvPr id="8" name="Content Placeholder 7">
            <a:extLst>
              <a:ext uri="{FF2B5EF4-FFF2-40B4-BE49-F238E27FC236}">
                <a16:creationId xmlns:a16="http://schemas.microsoft.com/office/drawing/2014/main" id="{85808D63-1DC3-B344-9B5F-A74CD172A1AC}"/>
              </a:ext>
            </a:extLst>
          </p:cNvPr>
          <p:cNvPicPr>
            <a:picLocks noGrp="1" noChangeAspect="1"/>
          </p:cNvPicPr>
          <p:nvPr>
            <p:ph idx="1"/>
          </p:nvPr>
        </p:nvPicPr>
        <p:blipFill>
          <a:blip r:embed="rId2"/>
          <a:stretch>
            <a:fillRect/>
          </a:stretch>
        </p:blipFill>
        <p:spPr>
          <a:xfrm>
            <a:off x="2974388" y="1825625"/>
            <a:ext cx="6243224" cy="4351338"/>
          </a:xfrm>
          <a:prstGeom prst="rect">
            <a:avLst/>
          </a:prstGeom>
        </p:spPr>
      </p:pic>
      <p:sp>
        <p:nvSpPr>
          <p:cNvPr id="4" name="Slide Number Placeholder 3">
            <a:extLst>
              <a:ext uri="{FF2B5EF4-FFF2-40B4-BE49-F238E27FC236}">
                <a16:creationId xmlns:a16="http://schemas.microsoft.com/office/drawing/2014/main" id="{6EA1E888-CAEB-D141-9F2E-678AB1D63376}"/>
              </a:ext>
            </a:extLst>
          </p:cNvPr>
          <p:cNvSpPr>
            <a:spLocks noGrp="1"/>
          </p:cNvSpPr>
          <p:nvPr>
            <p:ph type="sldNum" sz="quarter" idx="12"/>
          </p:nvPr>
        </p:nvSpPr>
        <p:spPr/>
        <p:txBody>
          <a:bodyPr/>
          <a:lstStyle/>
          <a:p>
            <a:fld id="{60B18D57-13A5-4968-950D-8FEF41FA4399}" type="slidenum">
              <a:rPr lang="en-US" smtClean="0"/>
              <a:t>7</a:t>
            </a:fld>
            <a:endParaRPr lang="en-US"/>
          </a:p>
        </p:txBody>
      </p:sp>
    </p:spTree>
    <p:extLst>
      <p:ext uri="{BB962C8B-B14F-4D97-AF65-F5344CB8AC3E}">
        <p14:creationId xmlns:p14="http://schemas.microsoft.com/office/powerpoint/2010/main" val="2087325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7C6C5C-CB6C-DE43-B3AA-3650B844402B}"/>
              </a:ext>
            </a:extLst>
          </p:cNvPr>
          <p:cNvSpPr>
            <a:spLocks noGrp="1"/>
          </p:cNvSpPr>
          <p:nvPr>
            <p:ph type="title"/>
          </p:nvPr>
        </p:nvSpPr>
        <p:spPr>
          <a:xfrm>
            <a:off x="8540" y="0"/>
            <a:ext cx="10515600" cy="1325563"/>
          </a:xfrm>
        </p:spPr>
        <p:txBody>
          <a:bodyPr/>
          <a:lstStyle/>
          <a:p>
            <a:r>
              <a:rPr lang="en-US" dirty="0"/>
              <a:t>Diseases of the Heart</a:t>
            </a:r>
          </a:p>
        </p:txBody>
      </p:sp>
      <p:sp>
        <p:nvSpPr>
          <p:cNvPr id="3" name="Subtitle 13">
            <a:extLst>
              <a:ext uri="{FF2B5EF4-FFF2-40B4-BE49-F238E27FC236}">
                <a16:creationId xmlns:a16="http://schemas.microsoft.com/office/drawing/2014/main" id="{AFE3656D-3DE1-824D-AE28-643F21EF04AF}"/>
              </a:ext>
            </a:extLst>
          </p:cNvPr>
          <p:cNvSpPr txBox="1">
            <a:spLocks noGrp="1"/>
          </p:cNvSpPr>
          <p:nvPr>
            <p:ph idx="1"/>
            <p:custDataLst>
              <p:tags r:id="rId1"/>
            </p:custDataLst>
          </p:nvPr>
        </p:nvSpPr>
        <p:spPr>
          <a:xfrm>
            <a:off x="756745" y="1474292"/>
            <a:ext cx="10836165" cy="4882058"/>
          </a:xfrm>
          <a:prstGeom prst="rect">
            <a:avLst/>
          </a:prstGeom>
          <a:effectLst>
            <a:glow rad="63500">
              <a:schemeClr val="accent1">
                <a:satMod val="175000"/>
                <a:alpha val="40000"/>
              </a:schemeClr>
            </a:glow>
          </a:effec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r>
              <a:rPr lang="en-US" altLang="en-US" dirty="0"/>
              <a:t>Valvular - affecting any of the four valves of the heart; mitral, aortic, pulmonary, or tricuspid.</a:t>
            </a:r>
          </a:p>
          <a:p>
            <a:pPr eaLnBrk="0" hangingPunct="0"/>
            <a:r>
              <a:rPr lang="en-US" altLang="en-US" dirty="0"/>
              <a:t>Inflammatory - inflammation of the heart muscle.</a:t>
            </a:r>
          </a:p>
          <a:p>
            <a:pPr eaLnBrk="0" hangingPunct="0"/>
            <a:r>
              <a:rPr lang="en-US" altLang="en-US" dirty="0"/>
              <a:t>Hypertensive - caused by high blood pressure.</a:t>
            </a:r>
          </a:p>
          <a:p>
            <a:pPr eaLnBrk="0" hangingPunct="0"/>
            <a:r>
              <a:rPr lang="en-US" altLang="en-US" dirty="0"/>
              <a:t>Arrhythmias - irregular heartbeat.</a:t>
            </a:r>
          </a:p>
        </p:txBody>
      </p:sp>
      <p:sp>
        <p:nvSpPr>
          <p:cNvPr id="4" name="Slide Number Placeholder 3">
            <a:extLst>
              <a:ext uri="{FF2B5EF4-FFF2-40B4-BE49-F238E27FC236}">
                <a16:creationId xmlns:a16="http://schemas.microsoft.com/office/drawing/2014/main" id="{B4CA7AF7-9B2C-554E-BFD2-C43E85E59C27}"/>
              </a:ext>
            </a:extLst>
          </p:cNvPr>
          <p:cNvSpPr>
            <a:spLocks noGrp="1"/>
          </p:cNvSpPr>
          <p:nvPr>
            <p:ph type="sldNum" sz="quarter" idx="12"/>
          </p:nvPr>
        </p:nvSpPr>
        <p:spPr/>
        <p:txBody>
          <a:bodyPr/>
          <a:lstStyle/>
          <a:p>
            <a:fld id="{60B18D57-13A5-4968-950D-8FEF41FA4399}" type="slidenum">
              <a:rPr lang="en-US" smtClean="0"/>
              <a:t>8</a:t>
            </a:fld>
            <a:endParaRPr lang="en-US"/>
          </a:p>
        </p:txBody>
      </p:sp>
      <p:sp>
        <p:nvSpPr>
          <p:cNvPr id="2" name="Rectangle 1">
            <a:extLst>
              <a:ext uri="{FF2B5EF4-FFF2-40B4-BE49-F238E27FC236}">
                <a16:creationId xmlns:a16="http://schemas.microsoft.com/office/drawing/2014/main" id="{BB1D1988-8257-E244-A7DE-FCA44F6A158E}"/>
              </a:ext>
            </a:extLst>
          </p:cNvPr>
          <p:cNvSpPr/>
          <p:nvPr>
            <p:custDataLst>
              <p:tags r:id="rId2"/>
            </p:custDataLst>
          </p:nvPr>
        </p:nvSpPr>
        <p:spPr>
          <a:xfrm>
            <a:off x="756745" y="5076117"/>
            <a:ext cx="10972800" cy="830997"/>
          </a:xfrm>
          <a:prstGeom prst="rect">
            <a:avLst/>
          </a:prstGeom>
        </p:spPr>
        <p:txBody>
          <a:bodyPr wrap="square">
            <a:spAutoFit/>
          </a:bodyPr>
          <a:lstStyle/>
          <a:p>
            <a:pPr algn="ctr"/>
            <a:r>
              <a:rPr lang="en-US" altLang="en-US" sz="2400" b="1" dirty="0">
                <a:latin typeface="Arial" panose="020B0604020202020204" pitchFamily="34" charset="0"/>
                <a:ea typeface="Book Antiqua" pitchFamily="18" charset="0"/>
                <a:cs typeface="Arial" panose="020B0604020202020204" pitchFamily="34" charset="0"/>
              </a:rPr>
              <a:t>May be subject to a presumption of service connection (38 CFR 3.309(a)) if manifested compensable within one year of discharge.</a:t>
            </a:r>
            <a:endParaRPr lang="en-US" altLang="en-US" sz="2400" dirty="0">
              <a:latin typeface="Arial" panose="020B0604020202020204" pitchFamily="34" charset="0"/>
              <a:ea typeface="Book Antiqua" pitchFamily="18" charset="0"/>
              <a:cs typeface="Arial" panose="020B0604020202020204" pitchFamily="34" charset="0"/>
            </a:endParaRPr>
          </a:p>
        </p:txBody>
      </p:sp>
    </p:spTree>
    <p:extLst>
      <p:ext uri="{BB962C8B-B14F-4D97-AF65-F5344CB8AC3E}">
        <p14:creationId xmlns:p14="http://schemas.microsoft.com/office/powerpoint/2010/main" val="2954394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527B70-874C-FC42-8DE9-7B9EE7FD18B2}"/>
              </a:ext>
            </a:extLst>
          </p:cNvPr>
          <p:cNvSpPr>
            <a:spLocks noGrp="1"/>
          </p:cNvSpPr>
          <p:nvPr>
            <p:ph type="title"/>
          </p:nvPr>
        </p:nvSpPr>
        <p:spPr>
          <a:xfrm>
            <a:off x="0" y="0"/>
            <a:ext cx="10515600" cy="1325563"/>
          </a:xfrm>
        </p:spPr>
        <p:txBody>
          <a:bodyPr/>
          <a:lstStyle/>
          <a:p>
            <a:r>
              <a:rPr lang="en-US" dirty="0"/>
              <a:t>Diseases of Heart (continued)</a:t>
            </a:r>
          </a:p>
        </p:txBody>
      </p:sp>
      <p:sp>
        <p:nvSpPr>
          <p:cNvPr id="3" name="Content Placeholder 2">
            <a:extLst>
              <a:ext uri="{FF2B5EF4-FFF2-40B4-BE49-F238E27FC236}">
                <a16:creationId xmlns:a16="http://schemas.microsoft.com/office/drawing/2014/main" id="{0A4B6C3E-1321-8945-A683-5F6304E23043}"/>
              </a:ext>
            </a:extLst>
          </p:cNvPr>
          <p:cNvSpPr>
            <a:spLocks noGrp="1"/>
          </p:cNvSpPr>
          <p:nvPr>
            <p:ph idx="1"/>
          </p:nvPr>
        </p:nvSpPr>
        <p:spPr>
          <a:xfrm>
            <a:off x="578069" y="1474292"/>
            <a:ext cx="11025352" cy="4882058"/>
          </a:xfrm>
          <a:prstGeom prst="rect">
            <a:avLst/>
          </a:prstGeom>
        </p:spPr>
        <p:txBody>
          <a:bodyPr>
            <a:noAutofit/>
          </a:bodyPr>
          <a:lstStyle>
            <a:lvl1pPr marL="214313" indent="-214313" algn="l" defTabSz="289322"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58974" indent="-214313" algn="l" defTabSz="289322" rtl="0" eaLnBrk="1" latinLnBrk="0" hangingPunct="1">
              <a:lnSpc>
                <a:spcPct val="100000"/>
              </a:lnSpc>
              <a:spcBef>
                <a:spcPts val="0"/>
              </a:spcBef>
              <a:spcAft>
                <a:spcPts val="600"/>
              </a:spcAft>
              <a:buClr>
                <a:schemeClr val="tx1"/>
              </a:buClr>
              <a:buFont typeface="Arial" panose="020B0604020202020204" pitchFamily="34" charset="0"/>
              <a:buChar char="•"/>
              <a:defRPr sz="1800" b="0" i="0" u="none" kern="1200">
                <a:solidFill>
                  <a:schemeClr val="tx1"/>
                </a:solidFill>
                <a:latin typeface="Arial" panose="020B0604020202020204" pitchFamily="34" charset="0"/>
                <a:ea typeface="+mn-ea"/>
                <a:cs typeface="Arial" panose="020B0604020202020204" pitchFamily="34" charset="0"/>
              </a:defRPr>
            </a:lvl2pPr>
            <a:lvl3pPr marL="503635" indent="-214313" algn="l" defTabSz="289322"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648296" indent="-214313" algn="l" defTabSz="289322"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723305" indent="-144661" algn="l" defTabSz="289322" rtl="0" eaLnBrk="1" latinLnBrk="0" hangingPunct="1">
              <a:spcBef>
                <a:spcPts val="0"/>
              </a:spcBef>
              <a:spcAft>
                <a:spcPts val="450"/>
              </a:spcAft>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5pPr>
            <a:lvl6pPr marL="795635" indent="-72331" algn="l" defTabSz="289322" rtl="0" eaLnBrk="1" latinLnBrk="0" hangingPunct="1">
              <a:spcBef>
                <a:spcPct val="20000"/>
              </a:spcBef>
              <a:buFont typeface="Arial" panose="020B0604020202020204" pitchFamily="34" charset="0"/>
              <a:buChar char="•"/>
              <a:defRPr sz="633" kern="1200">
                <a:solidFill>
                  <a:schemeClr val="tx1"/>
                </a:solidFill>
                <a:latin typeface="+mn-lt"/>
                <a:ea typeface="+mn-ea"/>
                <a:cs typeface="+mn-cs"/>
              </a:defRPr>
            </a:lvl6pPr>
            <a:lvl7pPr marL="940297" indent="-72331" algn="l" defTabSz="289322" rtl="0" eaLnBrk="1" latinLnBrk="0" hangingPunct="1">
              <a:spcBef>
                <a:spcPct val="20000"/>
              </a:spcBef>
              <a:buFont typeface="Arial" panose="020B0604020202020204" pitchFamily="34" charset="0"/>
              <a:buChar char="•"/>
              <a:defRPr sz="633" kern="1200">
                <a:solidFill>
                  <a:schemeClr val="tx1"/>
                </a:solidFill>
                <a:latin typeface="+mn-lt"/>
                <a:ea typeface="+mn-ea"/>
                <a:cs typeface="+mn-cs"/>
              </a:defRPr>
            </a:lvl7pPr>
            <a:lvl8pPr marL="1084958" indent="-72331" algn="l" defTabSz="289322" rtl="0" eaLnBrk="1" latinLnBrk="0" hangingPunct="1">
              <a:spcBef>
                <a:spcPct val="20000"/>
              </a:spcBef>
              <a:buFont typeface="Arial" panose="020B0604020202020204" pitchFamily="34" charset="0"/>
              <a:buChar char="•"/>
              <a:defRPr sz="633" kern="1200">
                <a:solidFill>
                  <a:schemeClr val="tx1"/>
                </a:solidFill>
                <a:latin typeface="+mn-lt"/>
                <a:ea typeface="+mn-ea"/>
                <a:cs typeface="+mn-cs"/>
              </a:defRPr>
            </a:lvl8pPr>
            <a:lvl9pPr marL="1229618" indent="-72331" algn="l" defTabSz="289322" rtl="0" eaLnBrk="1" latinLnBrk="0" hangingPunct="1">
              <a:spcBef>
                <a:spcPct val="20000"/>
              </a:spcBef>
              <a:buFont typeface="Arial" panose="020B0604020202020204" pitchFamily="34" charset="0"/>
              <a:buChar char="•"/>
              <a:defRPr sz="633" kern="1200">
                <a:solidFill>
                  <a:schemeClr val="tx1"/>
                </a:solidFill>
                <a:latin typeface="+mn-lt"/>
                <a:ea typeface="+mn-ea"/>
                <a:cs typeface="+mn-cs"/>
              </a:defRPr>
            </a:lvl9pPr>
          </a:lstStyle>
          <a:p>
            <a:pPr marL="0" indent="0">
              <a:buNone/>
            </a:pPr>
            <a:r>
              <a:rPr lang="en-US" sz="2800" b="1" dirty="0"/>
              <a:t>Ischemic - an inadequate supply of blood and oxygen to the heart.</a:t>
            </a:r>
            <a:endParaRPr lang="en-US" sz="2800" dirty="0"/>
          </a:p>
          <a:p>
            <a:r>
              <a:rPr lang="en-US" sz="2800" dirty="0"/>
              <a:t>acute, sub-acute, and old myocardial infarction</a:t>
            </a:r>
          </a:p>
          <a:p>
            <a:r>
              <a:rPr lang="en-US" sz="2800" dirty="0"/>
              <a:t>atherosclerotic cardiovascular disease including coronary artery disease</a:t>
            </a:r>
          </a:p>
          <a:p>
            <a:r>
              <a:rPr lang="en-US" sz="2800" dirty="0"/>
              <a:t>coronary bypass surgery</a:t>
            </a:r>
          </a:p>
          <a:p>
            <a:r>
              <a:rPr lang="en-US" sz="2800" dirty="0"/>
              <a:t>stable, unstable and </a:t>
            </a:r>
            <a:r>
              <a:rPr lang="en-US" sz="2800" dirty="0" err="1"/>
              <a:t>Prinzmetal's</a:t>
            </a:r>
            <a:r>
              <a:rPr lang="en-US" sz="2800" dirty="0"/>
              <a:t> angina</a:t>
            </a:r>
          </a:p>
        </p:txBody>
      </p:sp>
      <p:sp>
        <p:nvSpPr>
          <p:cNvPr id="4" name="Slide Number Placeholder 3">
            <a:extLst>
              <a:ext uri="{FF2B5EF4-FFF2-40B4-BE49-F238E27FC236}">
                <a16:creationId xmlns:a16="http://schemas.microsoft.com/office/drawing/2014/main" id="{DC47C827-C39B-A64E-8236-EA79C76B37A9}"/>
              </a:ext>
            </a:extLst>
          </p:cNvPr>
          <p:cNvSpPr>
            <a:spLocks noGrp="1"/>
          </p:cNvSpPr>
          <p:nvPr>
            <p:ph type="sldNum" sz="quarter" idx="12"/>
          </p:nvPr>
        </p:nvSpPr>
        <p:spPr/>
        <p:txBody>
          <a:bodyPr/>
          <a:lstStyle/>
          <a:p>
            <a:fld id="{60B18D57-13A5-4968-950D-8FEF41FA4399}" type="slidenum">
              <a:rPr lang="en-US" smtClean="0"/>
              <a:t>9</a:t>
            </a:fld>
            <a:endParaRPr lang="en-US" dirty="0"/>
          </a:p>
        </p:txBody>
      </p:sp>
      <p:sp>
        <p:nvSpPr>
          <p:cNvPr id="2" name="Rectangle 1">
            <a:extLst>
              <a:ext uri="{FF2B5EF4-FFF2-40B4-BE49-F238E27FC236}">
                <a16:creationId xmlns:a16="http://schemas.microsoft.com/office/drawing/2014/main" id="{7153EAC6-8823-1B49-9334-B93955A1857E}"/>
              </a:ext>
            </a:extLst>
          </p:cNvPr>
          <p:cNvSpPr/>
          <p:nvPr>
            <p:custDataLst>
              <p:tags r:id="rId1"/>
            </p:custDataLst>
          </p:nvPr>
        </p:nvSpPr>
        <p:spPr>
          <a:xfrm>
            <a:off x="1981200" y="5132116"/>
            <a:ext cx="8229600" cy="830997"/>
          </a:xfrm>
          <a:prstGeom prst="rect">
            <a:avLst/>
          </a:prstGeom>
        </p:spPr>
        <p:txBody>
          <a:bodyPr wrap="square">
            <a:spAutoFit/>
          </a:bodyPr>
          <a:lstStyle/>
          <a:p>
            <a:pPr algn="ctr"/>
            <a:r>
              <a:rPr lang="en-US" sz="2400" dirty="0">
                <a:latin typeface="Arial" panose="020B0604020202020204" pitchFamily="34" charset="0"/>
                <a:cs typeface="Arial" panose="020B0604020202020204" pitchFamily="34" charset="0"/>
              </a:rPr>
              <a:t>If due to herbicide (A/O) exposure and diagnosed prior to August 31, 2010, then 38 CFR 3.114 applies!</a:t>
            </a:r>
          </a:p>
        </p:txBody>
      </p:sp>
    </p:spTree>
    <p:extLst>
      <p:ext uri="{BB962C8B-B14F-4D97-AF65-F5344CB8AC3E}">
        <p14:creationId xmlns:p14="http://schemas.microsoft.com/office/powerpoint/2010/main" val="9213862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66&quot;/&gt;&lt;lineCharCount val=&quot;50&quot;/&gt;&lt;lineCharCount val=&quot;1&quot;/&gt;&lt;lineCharCount val=&quot;67&quot;/&gt;&lt;/TableIndex&gt;&lt;/ShapeTextInfo&gt;"/>
  <p:tag name="HTML_SHAPEINFO" val="&lt;ThreeDShapeInfo&gt;&lt;uuid val=&quot;{BA2EC929-1334-4E15-8130-66C578F02873}&quot;/&gt;&lt;isInvalidForFieldText val=&quot;0&quot;/&gt;&lt;Image&gt;&lt;filename val=&quot;C:\Users\User\AppData\Local\Temp\CP1424010579406Session\CPTrustFolder1424010579421\PPTImport1424016108890\data\asimages\{BA2EC929-1334-4E15-8130-66C578F02873}_5.png&quot;/&gt;&lt;left val=&quot;42&quot;/&gt;&lt;top val=&quot;212&quot;/&gt;&lt;width val=&quot;873&quot;/&gt;&lt;height val=&quot;415&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1&quot;/&gt;&lt;lineCharCount val=&quot;37&quot;/&gt;&lt;/TableIndex&gt;&lt;/ShapeTextInfo&gt;"/>
  <p:tag name="HTML_SHAPEINFO" val="&lt;ThreeDShapeInfo&gt;&lt;uuid val=&quot;{C0678EBF-CFEC-4E41-BD18-3E81E0518BE7}&quot;/&gt;&lt;isInvalidForFieldText val=&quot;0&quot;/&gt;&lt;Image&gt;&lt;filename val=&quot;C:\Users\User\AppData\Local\Temp\CP91044403328Session\CPTrustFolder91044403328\PPTImport910410513703\data\asimages\{C0678EBF-CFEC-4E41-BD18-3E81E0518BE7}_10.png&quot;/&gt;&lt;left val=&quot;40&quot;/&gt;&lt;top val=&quot;212&quot;/&gt;&lt;width val=&quot;871&quot;/&gt;&lt;height val=&quot;415&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TableIndex row=&quot;1&quot; col=&quot;2&quot;&gt;&lt;linesCount val=&quot;0&quot;/&gt;&lt;/TableIndex&gt;&lt;TableIndex row=&quot;1&quot; col=&quot;3&quot;&gt;&lt;linesCount val=&quot;0&quot;/&gt;&lt;/TableIndex&gt;&lt;TableIndex row=&quot;2&quot; col=&quot;1&quot;&gt;&lt;linesCount val=&quot;2&quot;/&gt;&lt;lineCharCount val=&quot;98&quot;/&gt;&lt;lineCharCount val=&quot;26&quot;/&gt;&lt;/TableIndex&gt;&lt;TableIndex row=&quot;2&quot; col=&quot;2&quot;&gt;&lt;linesCount val=&quot;2&quot;/&gt;&lt;lineCharCount val=&quot;98&quot;/&gt;&lt;lineCharCount val=&quot;26&quot;/&gt;&lt;/TableIndex&gt;&lt;TableIndex row=&quot;2&quot; col=&quot;3&quot;&gt;&lt;linesCount val=&quot;1&quot;/&gt;&lt;lineCharCount val=&quot;4&quot;/&gt;&lt;/TableIndex&gt;&lt;TableIndex row=&quot;3&quot; col=&quot;1&quot;&gt;&lt;linesCount val=&quot;2&quot;/&gt;&lt;lineCharCount val=&quot;91&quot;/&gt;&lt;lineCharCount val=&quot;10&quot;/&gt;&lt;/TableIndex&gt;&lt;TableIndex row=&quot;3&quot; col=&quot;2&quot;&gt;&lt;linesCount val=&quot;2&quot;/&gt;&lt;lineCharCount val=&quot;91&quot;/&gt;&lt;lineCharCount val=&quot;10&quot;/&gt;&lt;/TableIndex&gt;&lt;TableIndex row=&quot;3&quot; col=&quot;3&quot;&gt;&lt;linesCount val=&quot;1&quot;/&gt;&lt;lineCharCount val=&quot;3&quot;/&gt;&lt;/TableIndex&gt;&lt;TableIndex row=&quot;4&quot; col=&quot;1&quot;&gt;&lt;linesCount val=&quot;1&quot;/&gt;&lt;lineCharCount val=&quot;91&quot;/&gt;&lt;/TableIndex&gt;&lt;TableIndex row=&quot;4&quot; col=&quot;2&quot;&gt;&lt;linesCount val=&quot;1&quot;/&gt;&lt;lineCharCount val=&quot;91&quot;/&gt;&lt;/TableIndex&gt;&lt;TableIndex row=&quot;4&quot; col=&quot;3&quot;&gt;&lt;linesCount val=&quot;1&quot;/&gt;&lt;lineCharCount val=&quot;3&quot;/&gt;&lt;/TableIndex&gt;&lt;TableIndex row=&quot;5&quot; col=&quot;1&quot;&gt;&lt;linesCount val=&quot;2&quot;/&gt;&lt;lineCharCount val=&quot;93&quot;/&gt;&lt;lineCharCount val=&quot;29&quot;/&gt;&lt;/TableIndex&gt;&lt;TableIndex row=&quot;5&quot; col=&quot;2&quot;&gt;&lt;linesCount val=&quot;2&quot;/&gt;&lt;lineCharCount val=&quot;93&quot;/&gt;&lt;lineCharCount val=&quot;29&quot;/&gt;&lt;/TableIndex&gt;&lt;TableIndex row=&quot;5&quot; col=&quot;3&quot;&gt;&lt;linesCount val=&quot;1&quot;/&gt;&lt;lineCharCount val=&quot;3&quot;/&gt;&lt;/TableIndex&gt;&lt;TableIndex row=&quot;6&quot; col=&quot;1&quot;&gt;&lt;linesCount val=&quot;2&quot;/&gt;&lt;lineCharCount val=&quot;98&quot;/&gt;&lt;lineCharCount val=&quot;71&quot;/&gt;&lt;/TableIndex&gt;&lt;TableIndex row=&quot;6&quot; col=&quot;2&quot;&gt;&lt;linesCount val=&quot;2&quot;/&gt;&lt;lineCharCount val=&quot;98&quot;/&gt;&lt;lineCharCount val=&quot;71&quot;/&gt;&lt;/TableIndex&gt;&lt;TableIndex row=&quot;6&quot; col=&quot;3&quot;&gt;&lt;linesCount val=&quot;1&quot;/&gt;&lt;lineCharCount val=&quot;3&quot;/&gt;&lt;/TableIndex&gt;&lt;TableIndex row=&quot;7&quot; col=&quot;1&quot;&gt;&lt;linesCount val=&quot;1&quot;/&gt;&lt;lineCharCount val=&quot;47&quot;/&gt;&lt;/TableIndex&gt;&lt;TableIndex row=&quot;7&quot; col=&quot;2&quot;&gt;&lt;linesCount val=&quot;1&quot;/&gt;&lt;lineCharCount val=&quot;47&quot;/&gt;&lt;/TableIndex&gt;&lt;TableIndex row=&quot;7&quot; col=&quot;3&quot;&gt;&lt;linesCount val=&quot;1&quot;/&gt;&lt;lineCharCount val=&quot;1&quot;/&gt;&lt;/TableIndex&gt;&lt;TableIndex row=&quot;8&quot; col=&quot;1&quot;&gt;&lt;linesCount val=&quot;3&quot;/&gt;&lt;lineCharCount val=&quot;97&quot;/&gt;&lt;lineCharCount val=&quot;99&quot;/&gt;&lt;lineCharCount val=&quot;23&quot;/&gt;&lt;/TableIndex&gt;&lt;TableIndex row=&quot;8&quot; col=&quot;2&quot;&gt;&lt;linesCount val=&quot;3&quot;/&gt;&lt;lineCharCount val=&quot;97&quot;/&gt;&lt;lineCharCount val=&quot;99&quot;/&gt;&lt;lineCharCount val=&quot;23&quot;/&gt;&lt;/TableIndex&gt;&lt;TableIndex row=&quot;8&quot; col=&quot;3&quot;&gt;&lt;linesCount val=&quot;3&quot;/&gt;&lt;lineCharCount val=&quot;97&quot;/&gt;&lt;lineCharCount val=&quot;99&quot;/&gt;&lt;lineCharCount val=&quot;23&quot;/&gt;&lt;/TableIndex&gt;&lt;/ShapeTextInfo&gt;"/>
  <p:tag name="PRESENTER_SHAPEINFO" val="&lt;ThreeDShapeInfo&gt;&lt;uuid val=&quot;{7E418BEA-30B8-454C-97C2-9C0B945A41FF}&quot;/&gt;&lt;isInvalidForFieldText val=&quot;0&quot;/&gt;&lt;Image&gt;&lt;filename val=&quot;C:\Users\User\AppData\Local\Temp\CP91044403328Session\CPTrustFolder91044403328\PPTImport910410513703\data\asimages\{7E418BEA-30B8-454C-97C2-9C0B945A41FF}_11.png&quot;/&gt;&lt;left val=&quot;42&quot;/&gt;&lt;top val=&quot;189&quot;/&gt;&lt;width val=&quot;874&quot;/&gt;&lt;height val=&quot;373&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73&quot;/&gt;&lt;lineCharCount val=&quot;73&quot;/&gt;&lt;lineCharCount val=&quot;63&quot;/&gt;&lt;/TableIndex&gt;&lt;/ShapeTextInfo&gt;"/>
  <p:tag name="HTML_SHAPEINFO" val="&lt;ThreeDShapeInfo&gt;&lt;uuid val=&quot;{D6A143C2-9C42-462D-A1DC-7FE84A86C7A2}&quot;/&gt;&lt;isInvalidForFieldText val=&quot;0&quot;/&gt;&lt;Image&gt;&lt;filename val=&quot;C:\Users\User\AppData\Local\Temp\CP91044403328Session\CPTrustFolder91044403328\PPTImport910410513703\data\asimages\{D6A143C2-9C42-462D-A1DC-7FE84A86C7A2}_14.png&quot;/&gt;&lt;left val=&quot;35&quot;/&gt;&lt;top val=&quot;205&quot;/&gt;&lt;width val=&quot;883&quot;/&gt;&lt;height val=&quot;121&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TableIndex row=&quot;1&quot; col=&quot;2&quot;&gt;&lt;linesCount val=&quot;0&quot;/&gt;&lt;/TableIndex&gt;&lt;TableIndex row=&quot;2&quot; col=&quot;1&quot;&gt;&lt;linesCount val=&quot;1&quot;/&gt;&lt;lineCharCount val=&quot;99&quot;/&gt;&lt;/TableIndex&gt;&lt;TableIndex row=&quot;2&quot; col=&quot;2&quot;&gt;&lt;linesCount val=&quot;1&quot;/&gt;&lt;lineCharCount val=&quot;3&quot;/&gt;&lt;/TableIndex&gt;&lt;TableIndex row=&quot;3&quot; col=&quot;1&quot;&gt;&lt;linesCount val=&quot;2&quot;/&gt;&lt;lineCharCount val=&quot;93&quot;/&gt;&lt;lineCharCount val=&quot;75&quot;/&gt;&lt;/TableIndex&gt;&lt;TableIndex row=&quot;3&quot; col=&quot;2&quot;&gt;&lt;linesCount val=&quot;1&quot;/&gt;&lt;lineCharCount val=&quot;2&quot;/&gt;&lt;/TableIndex&gt;&lt;TableIndex row=&quot;4&quot; col=&quot;1&quot;&gt;&lt;linesCount val=&quot;2&quot;/&gt;&lt;lineCharCount val=&quot;92&quot;/&gt;&lt;lineCharCount val=&quot;101&quot;/&gt;&lt;/TableIndex&gt;&lt;TableIndex row=&quot;4&quot; col=&quot;2&quot;&gt;&lt;linesCount val=&quot;1&quot;/&gt;&lt;lineCharCount val=&quot;2&quot;/&gt;&lt;/TableIndex&gt;&lt;TableIndex row=&quot;5&quot; col=&quot;1&quot;&gt;&lt;linesCount val=&quot;2&quot;/&gt;&lt;lineCharCount val=&quot;97&quot;/&gt;&lt;lineCharCount val=&quot;20&quot;/&gt;&lt;/TableIndex&gt;&lt;TableIndex row=&quot;5&quot; col=&quot;2&quot;&gt;&lt;linesCount val=&quot;1&quot;/&gt;&lt;lineCharCount val=&quot;2&quot;/&gt;&lt;/TableIndex&gt;&lt;TableIndex row=&quot;6&quot; col=&quot;1&quot;&gt;&lt;linesCount val=&quot;3&quot;/&gt;&lt;lineCharCount val=&quot;107&quot;/&gt;&lt;lineCharCount val=&quot;104&quot;/&gt;&lt;lineCharCount val=&quot;15&quot;/&gt;&lt;/TableIndex&gt;&lt;TableIndex row=&quot;6&quot; col=&quot;2&quot;&gt;&lt;linesCount val=&quot;3&quot;/&gt;&lt;lineCharCount val=&quot;107&quot;/&gt;&lt;lineCharCount val=&quot;104&quot;/&gt;&lt;lineCharCount val=&quot;15&quot;/&gt;&lt;/TableIndex&gt;&lt;TableIndex row=&quot;7&quot; col=&quot;1&quot;&gt;&lt;linesCount val=&quot;2&quot;/&gt;&lt;lineCharCount val=&quot;111&quot;/&gt;&lt;lineCharCount val=&quot;11&quot;/&gt;&lt;/TableIndex&gt;&lt;TableIndex row=&quot;7&quot; col=&quot;2&quot;&gt;&lt;linesCount val=&quot;2&quot;/&gt;&lt;lineCharCount val=&quot;111&quot;/&gt;&lt;lineCharCount val=&quot;11&quot;/&gt;&lt;/TableIndex&gt;&lt;TableIndex row=&quot;8&quot; col=&quot;1&quot;&gt;&lt;linesCount val=&quot;3&quot;/&gt;&lt;lineCharCount val=&quot;101&quot;/&gt;&lt;lineCharCount val=&quot;108&quot;/&gt;&lt;lineCharCount val=&quot;14&quot;/&gt;&lt;/TableIndex&gt;&lt;TableIndex row=&quot;8&quot; col=&quot;2&quot;&gt;&lt;linesCount val=&quot;3&quot;/&gt;&lt;lineCharCount val=&quot;101&quot;/&gt;&lt;lineCharCount val=&quot;108&quot;/&gt;&lt;lineCharCount val=&quot;14&quot;/&gt;&lt;/TableIndex&gt;&lt;/ShapeTextInfo&gt;"/>
  <p:tag name="PRESENTER_SHAPEINFO" val="&lt;ThreeDShapeInfo&gt;&lt;uuid val=&quot;{902919B6-C849-4A39-B34D-85C498B0DC48}&quot;/&gt;&lt;isInvalidForFieldText val=&quot;0&quot;/&gt;&lt;Image&gt;&lt;filename val=&quot;C:\Users\User\AppData\Local\Temp\CP91044403328Session\CPTrustFolder91044403328\PPTImport910410513703\data\asimages\{902919B6-C849-4A39-B34D-85C498B0DC48}_15.png&quot;/&gt;&lt;left val=&quot;41&quot;/&gt;&lt;top val=&quot;207&quot;/&gt;&lt;width val=&quot;878&quot;/&gt;&lt;height val=&quot;392&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70&quot;/&gt;&lt;lineCharCount val=&quot;68&quot;/&gt;&lt;lineCharCount val=&quot;66&quot;/&gt;&lt;lineCharCount val=&quot;18&quot;/&gt;&lt;/TableIndex&gt;&lt;/ShapeTextInfo&gt;"/>
  <p:tag name="HTML_SHAPEINFO" val="&lt;ThreeDShapeInfo&gt;&lt;uuid val=&quot;{FE1046A5-BD71-47E6-9C2E-0EAF6195830D}&quot;/&gt;&lt;isInvalidForFieldText val=&quot;0&quot;/&gt;&lt;Image&gt;&lt;filename val=&quot;C:\Users\User\AppData\Local\Temp\CP91044403328Session\CPTrustFolder91044403328\PPTImport910410513703\data\asimages\{FE1046A5-BD71-47E6-9C2E-0EAF6195830D}_20.png&quot;/&gt;&lt;left val=&quot;43&quot;/&gt;&lt;top val=&quot;199&quot;/&gt;&lt;width val=&quot;886&quot;/&gt;&lt;height val=&quot;153&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4&quot;/&gt;&lt;lineCharCount val=&quot;30&quot;/&gt;&lt;/TableIndex&gt;&lt;/ShapeTextInfo&gt;"/>
  <p:tag name="HTML_SHAPEINFO" val="&lt;ThreeDShapeInfo&gt;&lt;uuid val=&quot;{E32DB3B8-8480-4137-8CDB-A9A8EA51C8EC}&quot;/&gt;&lt;isInvalidForFieldText val=&quot;0&quot;/&gt;&lt;Image&gt;&lt;filename val=&quot;C:\Users\User\AppData\Local\Temp\CP91044403328Session\CPTrustFolder91044403328\PPTImport910410513703\data\asimages\{E32DB3B8-8480-4137-8CDB-A9A8EA51C8EC}_24.png&quot;/&gt;&lt;left val=&quot;45&quot;/&gt;&lt;top val=&quot;206&quot;/&gt;&lt;width val=&quot;873&quot;/&gt;&lt;height val=&quot;89&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70&quot;/&gt;&lt;lineCharCount val=&quot;70&quot;/&gt;&lt;lineCharCount val=&quot;10&quot;/&gt;&lt;lineCharCount val=&quot;4&quot;/&gt;&lt;lineCharCount val=&quot;4&quot;/&gt;&lt;lineCharCount val=&quot;3&quot;/&gt;&lt;/TableIndex&gt;&lt;/ShapeTextInfo&gt;"/>
  <p:tag name="HTML_SHAPEINFO" val="&lt;ThreeDShapeInfo&gt;&lt;uuid val=&quot;{D5D26B93-CACA-48E7-BB8C-75BF829F1FC6}&quot;/&gt;&lt;isInvalidForFieldText val=&quot;0&quot;/&gt;&lt;Image&gt;&lt;filename val=&quot;C:\Users\User\AppData\Local\Temp\CP91044403328Session\CPTrustFolder91044403328\PPTImport910410513703\data\asimages\{D5D26B93-CACA-48E7-BB8C-75BF829F1FC6}_18.png&quot;/&gt;&lt;left val=&quot;40&quot;/&gt;&lt;top val=&quot;212&quot;/&gt;&lt;width val=&quot;871&quot;/&gt;&lt;height val=&quot;415&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60&quot;/&gt;&lt;lineCharCount val=&quot;52&quot;/&gt;&lt;lineCharCount val=&quot;1&quot;/&gt;&lt;lineCharCount val=&quot;64&quot;/&gt;&lt;lineCharCount val=&quot;9&quot;/&gt;&lt;/TableIndex&gt;&lt;/ShapeTextInfo&gt;"/>
  <p:tag name="HTML_SHAPEINFO" val="&lt;ThreeDShapeInfo&gt;&lt;uuid val=&quot;{9A287144-6B2F-4B75-9798-D47BE3BB9F9E}&quot;/&gt;&lt;isInvalidForFieldText val=&quot;0&quot;/&gt;&lt;Image&gt;&lt;filename val=&quot;C:\Users\User\AppData\Local\Temp\CP91044403328Session\CPTrustFolder91044403328\PPTImport910410513703\data\asimages\{9A287144-6B2F-4B75-9798-D47BE3BB9F9E}_31.png&quot;/&gt;&lt;left val=&quot;42&quot;/&gt;&lt;top val=&quot;212&quot;/&gt;&lt;width val=&quot;870&quot;/&gt;&lt;height val=&quot;415&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5&quot;/&gt;&lt;lineCharCount val=&quot;29&quot;/&gt;&lt;lineCharCount val=&quot;25&quot;/&gt;&lt;lineCharCount val=&quot;20&quot;/&gt;&lt;lineCharCount val=&quot;23&quot;/&gt;&lt;/TableIndex&gt;&lt;/ShapeTextInfo&gt;"/>
  <p:tag name="HTML_SHAPEINFO" val="&lt;ThreeDShapeInfo&gt;&lt;uuid val=&quot;{A131789A-0696-4D4E-81B9-AF77BD2A5867}&quot;/&gt;&lt;isInvalidForFieldText val=&quot;0&quot;/&gt;&lt;Image&gt;&lt;filename val=&quot;C:\Users\User\AppData\Local\Temp\CP1424010579406Session\CPTrustFolder1424010579421\PPTImport1424016108890\data\asimages\{A131789A-0696-4D4E-81B9-AF77BD2A5867}_16.png&quot;/&gt;&lt;left val=&quot;42&quot;/&gt;&lt;top val=&quot;212&quot;/&gt;&lt;width val=&quot;870&quot;/&gt;&lt;height val=&quot;415&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64&quot;/&gt;&lt;lineCharCount val=&quot;18&quot;/&gt;&lt;lineCharCount val=&quot;66&quot;/&gt;&lt;lineCharCount val=&quot;63&quot;/&gt;&lt;lineCharCount val=&quot;53&quot;/&gt;&lt;lineCharCount val=&quot;38&quot;/&gt;&lt;lineCharCount val=&quot;52&quot;/&gt;&lt;/TableIndex&gt;&lt;/ShapeTextInfo&gt;"/>
  <p:tag name="HTML_SHAPEINFO" val="&lt;ThreeDShapeInfo&gt;&lt;uuid val=&quot;{480ECAF0-EACD-44F8-96DC-FE61D84479A4}&quot;/&gt;&lt;isInvalidForFieldText val=&quot;0&quot;/&gt;&lt;Image&gt;&lt;filename val=&quot;C:\Users\User\AppData\Local\Temp\CP1424010579406Session\CPTrustFolder1424010579421\PPTImport1424016108890\data\asimages\{480ECAF0-EACD-44F8-96DC-FE61D84479A4}_4.png&quot;/&gt;&lt;left val=&quot;42&quot;/&gt;&lt;top val=&quot;212&quot;/&gt;&lt;width val=&quot;870&quot;/&gt;&lt;height val=&quot;41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74&quot;/&gt;&lt;lineCharCount val=&quot;25&quot;/&gt;&lt;lineCharCount val=&quot;49&quot;/&gt;&lt;lineCharCount val=&quot;46&quot;/&gt;&lt;lineCharCount val=&quot;34&quot;/&gt;&lt;/TableIndex&gt;&lt;/ShapeTextInfo&gt;"/>
  <p:tag name="HTML_SHAPEINFO" val="&lt;ThreeDShapeInfo&gt;&lt;uuid val=&quot;{50AE2AAF-8F77-4C8B-BC96-01BDF9468FB8}&quot;/&gt;&lt;isInvalidForFieldText val=&quot;0&quot;/&gt;&lt;Image&gt;&lt;filename val=&quot;C:\Users\User\AppData\Local\Temp\CP1424010579406Session\CPTrustFolder1424010579421\PPTImport1424016108890\data\asimages\{50AE2AAF-8F77-4C8B-BC96-01BDF9468FB8}_6.png&quot;/&gt;&lt;left val=&quot;40&quot;/&gt;&lt;top val=&quot;208&quot;/&gt;&lt;width val=&quot;878&quot;/&gt;&lt;height val=&quot;212&quot;/&gt;&lt;hasText val=&quot;1&quot;/&gt;&lt;/Image&gt;&lt;/ThreeDShapeInfo&gt;"/>
  <p:tag name="PRESENTER_SHAPEINFO" val="&lt;ThreeDShapeInfo&gt;&lt;uuid val=&quot;{D6722E3A-FA4B-4218-B845-6B1017F080B3}&quot;/&gt;&lt;isInvalidForFieldText val=&quot;0&quot;/&gt;&lt;Image&gt;&lt;filename val=&quot;C:\Users\User\AppData\Local\Temp\CP1424010579406Session\CPTrustFolder1424010579421\PPTImport1424016108890\data\asimages\{D6722E3A-FA4B-4218-B845-6B1017F080B3}_6.png&quot;/&gt;&lt;left val=&quot;47&quot;/&gt;&lt;top val=&quot;215&quot;/&gt;&lt;width val=&quot;865&quot;/&gt;&lt;height val=&quot;199&quot;/&gt;&lt;hasText val=&quot;0&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5&quot;/&gt;&lt;lineCharCount val=&quot;52&quot;/&gt;&lt;/TableIndex&gt;&lt;/ShapeTextInfo&gt;"/>
  <p:tag name="HTML_SHAPEINFO" val="&lt;ThreeDShapeInfo&gt;&lt;uuid val=&quot;{61293F00-41FE-4188-834A-50F8AAC005E6}&quot;/&gt;&lt;isInvalidForFieldText val=&quot;0&quot;/&gt;&lt;Image&gt;&lt;filename val=&quot;C:\Users\User\AppData\Local\Temp\CP1424010579406Session\CPTrustFolder1424010579421\PPTImport1424016108890\data\asimages\{61293F00-41FE-4188-834A-50F8AAC005E6}_6.png&quot;/&gt;&lt;left val=&quot;64&quot;/&gt;&lt;top val=&quot;484&quot;/&gt;&lt;width val=&quot;807&quot;/&gt;&lt;height val=&quot;7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5&quot;/&gt;&lt;lineCharCount val=&quot;26&quot;/&gt;&lt;/TableIndex&gt;&lt;/ShapeTextInfo&gt;"/>
  <p:tag name="HTML_SHAPEINFO" val="&lt;ThreeDShapeInfo&gt;&lt;uuid val=&quot;{5DDE35EC-14ED-4A94-B92A-850BBF2877E0}&quot;/&gt;&lt;isInvalidForFieldText val=&quot;0&quot;/&gt;&lt;Image&gt;&lt;filename val=&quot;C:\Users\User\AppData\Local\Temp\CP1424010579406Session\CPTrustFolder1424010579421\PPTImport1424016108890\data\asimages\{5DDE35EC-14ED-4A94-B92A-850BBF2877E0}_7.png&quot;/&gt;&lt;left val=&quot;47&quot;/&gt;&lt;top val=&quot;535&quot;/&gt;&lt;width val=&quot;865&quot;/&gt;&lt;height val=&quot;8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22&quot;/&gt;&lt;lineCharCount val=&quot;24&quot;/&gt;&lt;lineCharCount val=&quot;31&quot;/&gt;&lt;lineCharCount val=&quot;55&quot;/&gt;&lt;/TableIndex&gt;&lt;/ShapeTextInfo&gt;"/>
  <p:tag name="HTML_SHAPEINFO" val="&lt;ThreeDShapeInfo&gt;&lt;uuid val=&quot;{816F9C07-1791-440B-ABC8-6A4C280DBBB3}&quot;/&gt;&lt;isInvalidForFieldText val=&quot;0&quot;/&gt;&lt;Image&gt;&lt;filename val=&quot;C:\Users\User\AppData\Local\Temp\CP1424010579406Session\CPTrustFolder1424010579421\PPTImport1424016108890\data\asimages\{816F9C07-1791-440B-ABC8-6A4C280DBBB3}_8.png&quot;/&gt;&lt;left val=&quot;42&quot;/&gt;&lt;top val=&quot;212&quot;/&gt;&lt;width val=&quot;870&quot;/&gt;&lt;height val=&quot;415&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8&quot;/&gt;&lt;lineCharCount val=&quot;33&quot;/&gt;&lt;/TableIndex&gt;&lt;/ShapeTextInfo&gt;"/>
  <p:tag name="HTML_SHAPEINFO" val="&lt;ThreeDShapeInfo&gt;&lt;uuid val=&quot;{47559622-D471-402E-8DF4-A5196552D9AB}&quot;/&gt;&lt;isInvalidForFieldText val=&quot;0&quot;/&gt;&lt;Image&gt;&lt;filename val=&quot;C:\Users\User\AppData\Local\Temp\CP1424010579406Session\CPTrustFolder1424010579421\PPTImport1424016108890\data\asimages\{47559622-D471-402E-8DF4-A5196552D9AB}_9.png&quot;/&gt;&lt;left val=&quot;0&quot;/&gt;&lt;top val=&quot;76&quot;/&gt;&lt;width val=&quot;961&quot;/&gt;&lt;height val=&quot;124&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8&quot;/&gt;&lt;lineCharCount val=&quot;66&quot;/&gt;&lt;lineCharCount val=&quot;45&quot;/&gt;&lt;lineCharCount val=&quot;48&quot;/&gt;&lt;lineCharCount val=&quot;62&quot;/&gt;&lt;lineCharCount val=&quot;60&quot;/&gt;&lt;/TableIndex&gt;&lt;/ShapeTextInfo&gt;"/>
  <p:tag name="HTML_SHAPEINFO" val="&lt;ThreeDShapeInfo&gt;&lt;uuid val=&quot;{A3E561CF-9C22-4664-911F-4D0185FD0DE6}&quot;/&gt;&lt;isInvalidForFieldText val=&quot;0&quot;/&gt;&lt;Image&gt;&lt;filename val=&quot;C:\Users\User\AppData\Local\Temp\CP1424010579406Session\CPTrustFolder1424010579421\PPTImport1424016108890\data\asimages\{A3E561CF-9C22-4664-911F-4D0185FD0DE6}_9.png&quot;/&gt;&lt;left val=&quot;42&quot;/&gt;&lt;top val=&quot;243&quot;/&gt;&lt;width val=&quot;870&quot;/&gt;&lt;height val=&quot;241&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82&quot;/&gt;&lt;lineCharCount val=&quot;80&quot;/&gt;&lt;lineCharCount val=&quot;79&quot;/&gt;&lt;lineCharCount val=&quot;67&quot;/&gt;&lt;/TableIndex&gt;&lt;/ShapeTextInfo&gt;"/>
  <p:tag name="HTML_SHAPEINFO" val="&lt;ThreeDShapeInfo&gt;&lt;uuid val=&quot;{CA6F05CD-7997-424A-B49C-0CB599DD0884}&quot;/&gt;&lt;isInvalidForFieldText val=&quot;0&quot;/&gt;&lt;Image&gt;&lt;filename val=&quot;C:\Users\User\AppData\Local\Temp\CP1424010579406Session\CPTrustFolder1424010579421\PPTImport1424016108890\data\asimages\{CA6F05CD-7997-424A-B49C-0CB599DD0884}_9.png&quot;/&gt;&lt;left val=&quot;91&quot;/&gt;&lt;top val=&quot;527&quot;/&gt;&lt;width val=&quot;780&quot;/&gt;&lt;height val=&quot;123&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1&quot;/&gt;&lt;/TableIndex&gt;&lt;/ShapeTextInfo&gt;"/>
  <p:tag name="HTML_SHAPEINFO" val="&lt;ThreeDShapeInfo&gt;&lt;uuid val=&quot;{E1C4A54B-17F5-4ABA-9CDE-B15516615DDD}&quot;/&gt;&lt;isInvalidForFieldText val=&quot;0&quot;/&gt;&lt;Image&gt;&lt;filename val=&quot;C:\Users\User\AppData\Local\Temp\CP91044403328Session\CPTrustFolder91044403328\PPTImport910410513703\data\asimages\{E1C4A54B-17F5-4ABA-9CDE-B15516615DDD}_4.png&quot;/&gt;&lt;left val=&quot;47&quot;/&gt;&lt;top val=&quot;236&quot;/&gt;&lt;width val=&quot;870&quot;/&gt;&lt;height val=&quot;57&quot;/&gt;&lt;hasText val=&quot;1&quot;/&gt;&lt;/Image&gt;&lt;/ThreeDShapeInfo&gt;"/>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226</TotalTime>
  <Words>2499</Words>
  <Application>Microsoft Office PowerPoint</Application>
  <PresentationFormat>Widescreen</PresentationFormat>
  <Paragraphs>270</Paragraphs>
  <Slides>58</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58</vt:i4>
      </vt:variant>
    </vt:vector>
  </HeadingPairs>
  <TitlesOfParts>
    <vt:vector size="67" baseType="lpstr">
      <vt:lpstr>Arial</vt:lpstr>
      <vt:lpstr>Calibri</vt:lpstr>
      <vt:lpstr>Calibri Light</vt:lpstr>
      <vt:lpstr>inherit</vt:lpstr>
      <vt:lpstr>Lucida Grande</vt:lpstr>
      <vt:lpstr>Times New Roman</vt:lpstr>
      <vt:lpstr>Custom Design</vt:lpstr>
      <vt:lpstr>Office Theme</vt:lpstr>
      <vt:lpstr>1_Custom Design</vt:lpstr>
      <vt:lpstr>PowerPoint Presentation</vt:lpstr>
      <vt:lpstr>PowerPoint Presentation</vt:lpstr>
      <vt:lpstr>PowerPoint Presentation</vt:lpstr>
      <vt:lpstr>PowerPoint Presentation</vt:lpstr>
      <vt:lpstr>PowerPoint Presentation</vt:lpstr>
      <vt:lpstr>Heart Defined</vt:lpstr>
      <vt:lpstr>The Heart</vt:lpstr>
      <vt:lpstr>Diseases of the Heart</vt:lpstr>
      <vt:lpstr>Diseases of Heart (continued)</vt:lpstr>
      <vt:lpstr>Heart Highlights</vt:lpstr>
      <vt:lpstr>38 CFR 4.100</vt:lpstr>
      <vt:lpstr>Terms</vt:lpstr>
      <vt:lpstr>Terms</vt:lpstr>
      <vt:lpstr>METS Equivalent</vt:lpstr>
      <vt:lpstr>METS on Heart DBQ</vt:lpstr>
      <vt:lpstr>Rating Criteria Coronary  Artery Disease DC 7005</vt:lpstr>
      <vt:lpstr>Rating Criteria Myocardial Infarction DC  7006; CABG DC 7017</vt:lpstr>
      <vt:lpstr>Rating Criteria Implantable Cardiac Pacemaker DC 7018</vt:lpstr>
      <vt:lpstr>Pacemakers</vt:lpstr>
      <vt:lpstr>Pacemakers</vt:lpstr>
      <vt:lpstr>Defibrillators </vt:lpstr>
      <vt:lpstr>Defibrillator (continued)</vt:lpstr>
      <vt:lpstr>Defibrillator Insertion</vt:lpstr>
      <vt:lpstr>Heart Conditions DBQ</vt:lpstr>
      <vt:lpstr>Heart DBQ (continued)</vt:lpstr>
      <vt:lpstr>Heart DBQ (continued)</vt:lpstr>
      <vt:lpstr>Heart DBQ (continued)</vt:lpstr>
      <vt:lpstr>PowerPoint Presentation</vt:lpstr>
      <vt:lpstr>Hypertension  DC 7101</vt:lpstr>
      <vt:lpstr>Rating Criteria Hypertension DC 7101</vt:lpstr>
      <vt:lpstr>Hypertension DBQ</vt:lpstr>
      <vt:lpstr>Hypertension DBQ Continued</vt:lpstr>
      <vt:lpstr>Varicose Veins  DC 7120</vt:lpstr>
      <vt:lpstr>Rating Criteria  Varicose Veins DC 7120</vt:lpstr>
      <vt:lpstr>Varicose Veins DBQ</vt:lpstr>
      <vt:lpstr>Peripheral Vascular Disease DC 7114</vt:lpstr>
      <vt:lpstr>Rating Criteria Peripheral Vascular  Disease DC 7114</vt:lpstr>
      <vt:lpstr>Claudication</vt:lpstr>
      <vt:lpstr>Ankle-Brachial Index</vt:lpstr>
      <vt:lpstr>Peripheral Vascular Disease DBQ</vt:lpstr>
      <vt:lpstr>Cold Injuries DC 7122</vt:lpstr>
      <vt:lpstr>Rating Criteria Cold Injury DC 7122</vt:lpstr>
      <vt:lpstr>Cold Injury DBQ</vt:lpstr>
      <vt:lpstr>Cold Injury DBQ (continued)</vt:lpstr>
      <vt:lpstr>Cold Injury DBQ (continued)</vt:lpstr>
      <vt:lpstr>Aneurysms </vt:lpstr>
      <vt:lpstr>Rating Criteria Aneurysm, Large Artery DC 7111</vt:lpstr>
      <vt:lpstr>Rating Criteria Aneurysm, Small Artery DC 7112</vt:lpstr>
      <vt:lpstr>Aortic Aneurysm DBQ</vt:lpstr>
      <vt:lpstr>Aneurysm Small Artery DBQ</vt:lpstr>
      <vt:lpstr>Exercises</vt:lpstr>
      <vt:lpstr>Exercises (continued)</vt:lpstr>
      <vt:lpstr>Exercises (continued)</vt:lpstr>
      <vt:lpstr>Helpful Evidence</vt:lpstr>
      <vt:lpstr>Special Considerations</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Levy</dc:creator>
  <cp:lastModifiedBy>Christopher Macinkowicz</cp:lastModifiedBy>
  <cp:revision>122</cp:revision>
  <dcterms:created xsi:type="dcterms:W3CDTF">2018-09-13T15:53:27Z</dcterms:created>
  <dcterms:modified xsi:type="dcterms:W3CDTF">2020-11-03T14:44:57Z</dcterms:modified>
</cp:coreProperties>
</file>