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2" r:id="rId2"/>
    <p:sldMasterId id="2147483695" r:id="rId3"/>
  </p:sldMasterIdLst>
  <p:notesMasterIdLst>
    <p:notesMasterId r:id="rId114"/>
  </p:notesMasterIdLst>
  <p:sldIdLst>
    <p:sldId id="256" r:id="rId4"/>
    <p:sldId id="272" r:id="rId5"/>
    <p:sldId id="274" r:id="rId6"/>
    <p:sldId id="275" r:id="rId7"/>
    <p:sldId id="266" r:id="rId8"/>
    <p:sldId id="276" r:id="rId9"/>
    <p:sldId id="277" r:id="rId10"/>
    <p:sldId id="287" r:id="rId11"/>
    <p:sldId id="278" r:id="rId12"/>
    <p:sldId id="280" r:id="rId13"/>
    <p:sldId id="350" r:id="rId14"/>
    <p:sldId id="289" r:id="rId15"/>
    <p:sldId id="291" r:id="rId16"/>
    <p:sldId id="292" r:id="rId17"/>
    <p:sldId id="356" r:id="rId18"/>
    <p:sldId id="296" r:id="rId19"/>
    <p:sldId id="297" r:id="rId20"/>
    <p:sldId id="293" r:id="rId21"/>
    <p:sldId id="295" r:id="rId22"/>
    <p:sldId id="294" r:id="rId23"/>
    <p:sldId id="330" r:id="rId24"/>
    <p:sldId id="283" r:id="rId25"/>
    <p:sldId id="284" r:id="rId26"/>
    <p:sldId id="285" r:id="rId27"/>
    <p:sldId id="307" r:id="rId28"/>
    <p:sldId id="308" r:id="rId29"/>
    <p:sldId id="309" r:id="rId30"/>
    <p:sldId id="352" r:id="rId31"/>
    <p:sldId id="353" r:id="rId32"/>
    <p:sldId id="354" r:id="rId33"/>
    <p:sldId id="355" r:id="rId34"/>
    <p:sldId id="286" r:id="rId35"/>
    <p:sldId id="279" r:id="rId36"/>
    <p:sldId id="298" r:id="rId37"/>
    <p:sldId id="310" r:id="rId38"/>
    <p:sldId id="312" r:id="rId39"/>
    <p:sldId id="314" r:id="rId40"/>
    <p:sldId id="313" r:id="rId41"/>
    <p:sldId id="412" r:id="rId42"/>
    <p:sldId id="413" r:id="rId43"/>
    <p:sldId id="301" r:id="rId44"/>
    <p:sldId id="302" r:id="rId45"/>
    <p:sldId id="303" r:id="rId46"/>
    <p:sldId id="304" r:id="rId47"/>
    <p:sldId id="305" r:id="rId48"/>
    <p:sldId id="316" r:id="rId49"/>
    <p:sldId id="318" r:id="rId50"/>
    <p:sldId id="320" r:id="rId51"/>
    <p:sldId id="323" r:id="rId52"/>
    <p:sldId id="324" r:id="rId53"/>
    <p:sldId id="326" r:id="rId54"/>
    <p:sldId id="327" r:id="rId55"/>
    <p:sldId id="328" r:id="rId56"/>
    <p:sldId id="329" r:id="rId57"/>
    <p:sldId id="321" r:id="rId58"/>
    <p:sldId id="331" r:id="rId59"/>
    <p:sldId id="332" r:id="rId60"/>
    <p:sldId id="333" r:id="rId61"/>
    <p:sldId id="334" r:id="rId62"/>
    <p:sldId id="335" r:id="rId63"/>
    <p:sldId id="336" r:id="rId64"/>
    <p:sldId id="337" r:id="rId65"/>
    <p:sldId id="338" r:id="rId66"/>
    <p:sldId id="339" r:id="rId67"/>
    <p:sldId id="349" r:id="rId68"/>
    <p:sldId id="343" r:id="rId69"/>
    <p:sldId id="345" r:id="rId70"/>
    <p:sldId id="346" r:id="rId71"/>
    <p:sldId id="371" r:id="rId72"/>
    <p:sldId id="315" r:id="rId73"/>
    <p:sldId id="340" r:id="rId74"/>
    <p:sldId id="351" r:id="rId75"/>
    <p:sldId id="347" r:id="rId76"/>
    <p:sldId id="348" r:id="rId77"/>
    <p:sldId id="358" r:id="rId78"/>
    <p:sldId id="359" r:id="rId79"/>
    <p:sldId id="360" r:id="rId80"/>
    <p:sldId id="361" r:id="rId81"/>
    <p:sldId id="362" r:id="rId82"/>
    <p:sldId id="363" r:id="rId83"/>
    <p:sldId id="357" r:id="rId84"/>
    <p:sldId id="372" r:id="rId85"/>
    <p:sldId id="373" r:id="rId86"/>
    <p:sldId id="375" r:id="rId87"/>
    <p:sldId id="376" r:id="rId88"/>
    <p:sldId id="377" r:id="rId89"/>
    <p:sldId id="384" r:id="rId90"/>
    <p:sldId id="385" r:id="rId91"/>
    <p:sldId id="386" r:id="rId92"/>
    <p:sldId id="387" r:id="rId93"/>
    <p:sldId id="388" r:id="rId94"/>
    <p:sldId id="389" r:id="rId95"/>
    <p:sldId id="390" r:id="rId96"/>
    <p:sldId id="391" r:id="rId97"/>
    <p:sldId id="408" r:id="rId98"/>
    <p:sldId id="409" r:id="rId99"/>
    <p:sldId id="410" r:id="rId100"/>
    <p:sldId id="393" r:id="rId101"/>
    <p:sldId id="394" r:id="rId102"/>
    <p:sldId id="395" r:id="rId103"/>
    <p:sldId id="396" r:id="rId104"/>
    <p:sldId id="397" r:id="rId105"/>
    <p:sldId id="398" r:id="rId106"/>
    <p:sldId id="402" r:id="rId107"/>
    <p:sldId id="407" r:id="rId108"/>
    <p:sldId id="404" r:id="rId109"/>
    <p:sldId id="406" r:id="rId110"/>
    <p:sldId id="405" r:id="rId111"/>
    <p:sldId id="411" r:id="rId112"/>
    <p:sldId id="263" r:id="rId1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90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70" d="100"/>
          <a:sy n="70" d="100"/>
        </p:scale>
        <p:origin x="66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theme" Target="theme/theme1.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tableStyles" Target="tableStyle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CB3563-B21F-4472-A953-CA98BFE318F2}" type="datetimeFigureOut">
              <a:rPr lang="en-US" smtClean="0"/>
              <a:t>9/7/2022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C36D78-C19F-4765-8B7F-2FE8BFF07D6C}" type="slidenum">
              <a:rPr lang="en-US" smtClean="0"/>
              <a:t>‹#›</a:t>
            </a:fld>
            <a:endParaRPr lang="en-US"/>
          </a:p>
        </p:txBody>
      </p:sp>
    </p:spTree>
    <p:extLst>
      <p:ext uri="{BB962C8B-B14F-4D97-AF65-F5344CB8AC3E}">
        <p14:creationId xmlns:p14="http://schemas.microsoft.com/office/powerpoint/2010/main" val="830410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93236"/>
            <a:ext cx="10515600" cy="488205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lvl1pPr>
          </a:lstStyle>
          <a:p>
            <a:fld id="{E2FB73DA-5FDE-45B5-BAA4-C61223CC44F6}" type="slidenum">
              <a:rPr lang="en-US" smtClean="0"/>
              <a:pPr/>
              <a:t>‹#›</a:t>
            </a:fld>
            <a:endParaRPr lang="en-US" dirty="0"/>
          </a:p>
        </p:txBody>
      </p:sp>
      <p:sp>
        <p:nvSpPr>
          <p:cNvPr id="9" name="Title 1"/>
          <p:cNvSpPr>
            <a:spLocks noGrp="1"/>
          </p:cNvSpPr>
          <p:nvPr>
            <p:ph type="title"/>
          </p:nvPr>
        </p:nvSpPr>
        <p:spPr>
          <a:xfrm>
            <a:off x="286871" y="134472"/>
            <a:ext cx="8450731" cy="981732"/>
          </a:xfrm>
          <a:prstGeom prst="rect">
            <a:avLst/>
          </a:prstGeom>
        </p:spPr>
        <p:txBody>
          <a:bodyPr anchor="ct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620064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9/7/2022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0154109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9/7/2022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72297815"/>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00433305"/>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13300745"/>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4783705"/>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49674968"/>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1535659"/>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9406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B18D57-13A5-4968-950D-8FEF41FA4399}" type="slidenum">
              <a:rPr lang="en-US" smtClean="0"/>
              <a:pPr/>
              <a:t>‹#›</a:t>
            </a:fld>
            <a:endParaRPr lang="en-US" dirty="0"/>
          </a:p>
        </p:txBody>
      </p:sp>
    </p:spTree>
    <p:extLst>
      <p:ext uri="{BB962C8B-B14F-4D97-AF65-F5344CB8AC3E}">
        <p14:creationId xmlns:p14="http://schemas.microsoft.com/office/powerpoint/2010/main" val="2658223837"/>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FB73DA-5FDE-45B5-BAA4-C61223CC44F6}" type="slidenum">
              <a:rPr lang="en-US" smtClean="0"/>
              <a:pPr/>
              <a:t>‹#›</a:t>
            </a:fld>
            <a:endParaRPr lang="en-US" dirty="0"/>
          </a:p>
        </p:txBody>
      </p:sp>
    </p:spTree>
    <p:extLst>
      <p:ext uri="{BB962C8B-B14F-4D97-AF65-F5344CB8AC3E}">
        <p14:creationId xmlns:p14="http://schemas.microsoft.com/office/powerpoint/2010/main" val="2552124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458073"/>
            <a:ext cx="5156200" cy="4808257"/>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458073"/>
            <a:ext cx="5156200" cy="479032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60B18D57-13A5-4968-950D-8FEF41FA4399}" type="slidenum">
              <a:rPr lang="en-US" smtClean="0"/>
              <a:t>‹#›</a:t>
            </a:fld>
            <a:endParaRPr lang="en-US"/>
          </a:p>
        </p:txBody>
      </p:sp>
      <p:sp>
        <p:nvSpPr>
          <p:cNvPr id="10" name="Title 1"/>
          <p:cNvSpPr>
            <a:spLocks noGrp="1"/>
          </p:cNvSpPr>
          <p:nvPr>
            <p:ph type="title"/>
          </p:nvPr>
        </p:nvSpPr>
        <p:spPr>
          <a:xfrm>
            <a:off x="286871" y="134472"/>
            <a:ext cx="8450731" cy="981732"/>
          </a:xfrm>
          <a:prstGeom prst="rect">
            <a:avLst/>
          </a:prstGeom>
        </p:spPr>
        <p:txBody>
          <a:bodyPr anchor="ct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5946644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B18D57-13A5-4968-950D-8FEF41FA4399}" type="slidenum">
              <a:rPr lang="en-US" smtClean="0"/>
              <a:pPr/>
              <a:t>‹#›</a:t>
            </a:fld>
            <a:endParaRPr lang="en-US" dirty="0"/>
          </a:p>
        </p:txBody>
      </p:sp>
    </p:spTree>
    <p:extLst>
      <p:ext uri="{BB962C8B-B14F-4D97-AF65-F5344CB8AC3E}">
        <p14:creationId xmlns:p14="http://schemas.microsoft.com/office/powerpoint/2010/main" val="1673222817"/>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9/7/2022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B18D57-13A5-4968-950D-8FEF41FA4399}" type="slidenum">
              <a:rPr lang="en-US" smtClean="0"/>
              <a:t>‹#›</a:t>
            </a:fld>
            <a:endParaRPr lang="en-US"/>
          </a:p>
        </p:txBody>
      </p:sp>
    </p:spTree>
    <p:extLst>
      <p:ext uri="{BB962C8B-B14F-4D97-AF65-F5344CB8AC3E}">
        <p14:creationId xmlns:p14="http://schemas.microsoft.com/office/powerpoint/2010/main" val="21458314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9/7/2022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0B18D57-13A5-4968-950D-8FEF41FA4399}" type="slidenum">
              <a:rPr lang="en-US" smtClean="0"/>
              <a:pPr/>
              <a:t>‹#›</a:t>
            </a:fld>
            <a:endParaRPr lang="en-US" dirty="0"/>
          </a:p>
        </p:txBody>
      </p:sp>
    </p:spTree>
    <p:extLst>
      <p:ext uri="{BB962C8B-B14F-4D97-AF65-F5344CB8AC3E}">
        <p14:creationId xmlns:p14="http://schemas.microsoft.com/office/powerpoint/2010/main" val="1892451781"/>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9/7/2022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0B18D57-13A5-4968-950D-8FEF41FA4399}" type="slidenum">
              <a:rPr lang="en-US" smtClean="0"/>
              <a:t>‹#›</a:t>
            </a:fld>
            <a:endParaRPr lang="en-US" dirty="0"/>
          </a:p>
        </p:txBody>
      </p:sp>
    </p:spTree>
    <p:extLst>
      <p:ext uri="{BB962C8B-B14F-4D97-AF65-F5344CB8AC3E}">
        <p14:creationId xmlns:p14="http://schemas.microsoft.com/office/powerpoint/2010/main" val="41746098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0B18D57-13A5-4968-950D-8FEF41FA4399}" type="slidenum">
              <a:rPr lang="en-US" smtClean="0"/>
              <a:pPr/>
              <a:t>‹#›</a:t>
            </a:fld>
            <a:endParaRPr lang="en-US" dirty="0"/>
          </a:p>
        </p:txBody>
      </p:sp>
    </p:spTree>
    <p:extLst>
      <p:ext uri="{BB962C8B-B14F-4D97-AF65-F5344CB8AC3E}">
        <p14:creationId xmlns:p14="http://schemas.microsoft.com/office/powerpoint/2010/main" val="1156848587"/>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B18D57-13A5-4968-950D-8FEF41FA4399}" type="slidenum">
              <a:rPr lang="en-US" smtClean="0"/>
              <a:pPr/>
              <a:t>‹#›</a:t>
            </a:fld>
            <a:endParaRPr lang="en-US" dirty="0"/>
          </a:p>
        </p:txBody>
      </p:sp>
    </p:spTree>
    <p:extLst>
      <p:ext uri="{BB962C8B-B14F-4D97-AF65-F5344CB8AC3E}">
        <p14:creationId xmlns:p14="http://schemas.microsoft.com/office/powerpoint/2010/main" val="354398140"/>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B18D57-13A5-4968-950D-8FEF41FA4399}" type="slidenum">
              <a:rPr lang="en-US" smtClean="0"/>
              <a:pPr/>
              <a:t>‹#›</a:t>
            </a:fld>
            <a:endParaRPr lang="en-US" dirty="0"/>
          </a:p>
        </p:txBody>
      </p:sp>
    </p:spTree>
    <p:extLst>
      <p:ext uri="{BB962C8B-B14F-4D97-AF65-F5344CB8AC3E}">
        <p14:creationId xmlns:p14="http://schemas.microsoft.com/office/powerpoint/2010/main" val="2045629605"/>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B18D57-13A5-4968-950D-8FEF41FA4399}" type="slidenum">
              <a:rPr lang="en-US" smtClean="0"/>
              <a:pPr/>
              <a:t>‹#›</a:t>
            </a:fld>
            <a:endParaRPr lang="en-US" dirty="0"/>
          </a:p>
        </p:txBody>
      </p:sp>
    </p:spTree>
    <p:extLst>
      <p:ext uri="{BB962C8B-B14F-4D97-AF65-F5344CB8AC3E}">
        <p14:creationId xmlns:p14="http://schemas.microsoft.com/office/powerpoint/2010/main" val="2764340227"/>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B18D57-13A5-4968-950D-8FEF41FA4399}" type="slidenum">
              <a:rPr lang="en-US" smtClean="0"/>
              <a:pPr/>
              <a:t>‹#›</a:t>
            </a:fld>
            <a:endParaRPr lang="en-US" dirty="0"/>
          </a:p>
        </p:txBody>
      </p:sp>
    </p:spTree>
    <p:extLst>
      <p:ext uri="{BB962C8B-B14F-4D97-AF65-F5344CB8AC3E}">
        <p14:creationId xmlns:p14="http://schemas.microsoft.com/office/powerpoint/2010/main" val="1050917155"/>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0B18D57-13A5-4968-950D-8FEF41FA4399}" type="slidenum">
              <a:rPr lang="en-US" smtClean="0"/>
              <a:t>‹#›</a:t>
            </a:fld>
            <a:endParaRPr lang="en-US"/>
          </a:p>
        </p:txBody>
      </p:sp>
      <p:sp>
        <p:nvSpPr>
          <p:cNvPr id="10" name="Table Placeholder 9"/>
          <p:cNvSpPr>
            <a:spLocks noGrp="1"/>
          </p:cNvSpPr>
          <p:nvPr>
            <p:ph type="tbl" sz="quarter" idx="13"/>
          </p:nvPr>
        </p:nvSpPr>
        <p:spPr>
          <a:xfrm>
            <a:off x="812801" y="1524000"/>
            <a:ext cx="10540999" cy="4724400"/>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11" name="Title 1"/>
          <p:cNvSpPr>
            <a:spLocks noGrp="1"/>
          </p:cNvSpPr>
          <p:nvPr>
            <p:ph type="title"/>
          </p:nvPr>
        </p:nvSpPr>
        <p:spPr>
          <a:xfrm>
            <a:off x="286871" y="134472"/>
            <a:ext cx="8450731" cy="981732"/>
          </a:xfrm>
          <a:prstGeom prst="rect">
            <a:avLst/>
          </a:prstGeom>
        </p:spPr>
        <p:txBody>
          <a:bodyPr anchor="ct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13681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0B18D57-13A5-4968-950D-8FEF41FA4399}" type="slidenum">
              <a:rPr lang="en-US" smtClean="0"/>
              <a:t>‹#›</a:t>
            </a:fld>
            <a:endParaRPr lang="en-US"/>
          </a:p>
        </p:txBody>
      </p:sp>
      <p:sp>
        <p:nvSpPr>
          <p:cNvPr id="11" name="Chart Placeholder 10"/>
          <p:cNvSpPr>
            <a:spLocks noGrp="1"/>
          </p:cNvSpPr>
          <p:nvPr>
            <p:ph type="chart" sz="quarter" idx="11"/>
          </p:nvPr>
        </p:nvSpPr>
        <p:spPr>
          <a:xfrm>
            <a:off x="860613" y="1515035"/>
            <a:ext cx="10493188" cy="4661928"/>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12" name="Title 1"/>
          <p:cNvSpPr>
            <a:spLocks noGrp="1"/>
          </p:cNvSpPr>
          <p:nvPr>
            <p:ph type="title"/>
          </p:nvPr>
        </p:nvSpPr>
        <p:spPr>
          <a:xfrm>
            <a:off x="286871" y="134472"/>
            <a:ext cx="8450731" cy="981732"/>
          </a:xfrm>
          <a:prstGeom prst="rect">
            <a:avLst/>
          </a:prstGeom>
        </p:spPr>
        <p:txBody>
          <a:bodyPr anchor="ct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685688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0B18D57-13A5-4968-950D-8FEF41FA4399}" type="slidenum">
              <a:rPr lang="en-US" smtClean="0"/>
              <a:t>‹#›</a:t>
            </a:fld>
            <a:endParaRPr lang="en-US" dirty="0"/>
          </a:p>
        </p:txBody>
      </p:sp>
      <p:sp>
        <p:nvSpPr>
          <p:cNvPr id="8" name="Title 1"/>
          <p:cNvSpPr>
            <a:spLocks noGrp="1"/>
          </p:cNvSpPr>
          <p:nvPr>
            <p:ph type="title"/>
          </p:nvPr>
        </p:nvSpPr>
        <p:spPr>
          <a:xfrm>
            <a:off x="286871" y="134472"/>
            <a:ext cx="8450731" cy="981732"/>
          </a:xfrm>
          <a:prstGeom prst="rect">
            <a:avLst/>
          </a:prstGeom>
        </p:spPr>
        <p:txBody>
          <a:bodyPr anchor="ct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239217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41664639"/>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65088989"/>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73059052"/>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9/7/2022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21918062"/>
      </p:ext>
    </p:extLst>
  </p:cSld>
  <p:clrMapOvr>
    <a:masterClrMapping/>
  </p:clrMapOvr>
  <p:hf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image" Target="../media/image3.png"/><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252728"/>
            <a:ext cx="12192000" cy="56052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2400">
                <a:solidFill>
                  <a:schemeClr val="tx1">
                    <a:tint val="75000"/>
                  </a:schemeClr>
                </a:solidFill>
                <a:latin typeface="Times New Roman" panose="02020603050405020304" pitchFamily="18" charset="0"/>
                <a:cs typeface="Times New Roman" panose="02020603050405020304" pitchFamily="18" charset="0"/>
              </a:defRPr>
            </a:lvl1pPr>
          </a:lstStyle>
          <a:p>
            <a:fld id="{60B18D57-13A5-4968-950D-8FEF41FA4399}" type="slidenum">
              <a:rPr lang="en-US" smtClean="0"/>
              <a:pPr/>
              <a:t>‹#›</a:t>
            </a:fld>
            <a:endParaRPr lang="en-US" dirty="0"/>
          </a:p>
        </p:txBody>
      </p:sp>
      <p:cxnSp>
        <p:nvCxnSpPr>
          <p:cNvPr id="5" name="Straight Connector 4"/>
          <p:cNvCxnSpPr/>
          <p:nvPr userDrawn="1"/>
        </p:nvCxnSpPr>
        <p:spPr>
          <a:xfrm>
            <a:off x="0" y="1243584"/>
            <a:ext cx="12192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063794" y="273874"/>
            <a:ext cx="2636647" cy="691983"/>
          </a:xfrm>
          <a:prstGeom prst="rect">
            <a:avLst/>
          </a:prstGeom>
        </p:spPr>
      </p:pic>
    </p:spTree>
    <p:extLst>
      <p:ext uri="{BB962C8B-B14F-4D97-AF65-F5344CB8AC3E}">
        <p14:creationId xmlns:p14="http://schemas.microsoft.com/office/powerpoint/2010/main" val="2365841268"/>
      </p:ext>
    </p:extLst>
  </p:cSld>
  <p:clrMap bg1="lt1" tx1="dk1" bg2="lt2" tx2="dk2" accent1="accent1" accent2="accent2" accent3="accent3" accent4="accent4" accent5="accent5" accent6="accent6" hlink="hlink" folHlink="folHlink"/>
  <p:sldLayoutIdLst>
    <p:sldLayoutId id="2147483674" r:id="rId1"/>
    <p:sldLayoutId id="2147483676" r:id="rId2"/>
    <p:sldLayoutId id="2147483680" r:id="rId3"/>
    <p:sldLayoutId id="2147483681" r:id="rId4"/>
    <p:sldLayoutId id="2147483678" r:id="rId5"/>
  </p:sldLayoutIdLst>
  <p:hf hdr="0" ftr="0" dt="0"/>
  <p:txStyles>
    <p:titleStyle>
      <a:lvl1pPr algn="l" defTabSz="914400" rtl="0" eaLnBrk="1" latinLnBrk="0" hangingPunct="1">
        <a:lnSpc>
          <a:spcPct val="90000"/>
        </a:lnSpc>
        <a:spcBef>
          <a:spcPct val="0"/>
        </a:spcBef>
        <a:buNone/>
        <a:defRPr sz="40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9/7/2022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
        <p:nvSpPr>
          <p:cNvPr id="7" name="Rectangle 6">
            <a:extLst>
              <a:ext uri="{FF2B5EF4-FFF2-40B4-BE49-F238E27FC236}">
                <a16:creationId xmlns:a16="http://schemas.microsoft.com/office/drawing/2014/main" id="{6970933C-E974-DDDA-1AAB-CF597E1718DA}"/>
              </a:ext>
            </a:extLst>
          </p:cNvPr>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B34AC7D3-DCBC-4A59-E2EA-2E6FEC0D2537}"/>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28941"/>
          <a:stretch/>
        </p:blipFill>
        <p:spPr>
          <a:xfrm>
            <a:off x="1" y="0"/>
            <a:ext cx="5145480" cy="6858000"/>
          </a:xfrm>
          <a:prstGeom prst="rect">
            <a:avLst/>
          </a:prstGeom>
        </p:spPr>
      </p:pic>
      <p:pic>
        <p:nvPicPr>
          <p:cNvPr id="9" name="Picture 8">
            <a:extLst>
              <a:ext uri="{FF2B5EF4-FFF2-40B4-BE49-F238E27FC236}">
                <a16:creationId xmlns:a16="http://schemas.microsoft.com/office/drawing/2014/main" id="{76D89337-6618-8478-C39E-9E4E4D1E1F7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472535" y="623549"/>
            <a:ext cx="4659333" cy="1221785"/>
          </a:xfrm>
          <a:prstGeom prst="rect">
            <a:avLst/>
          </a:prstGeom>
        </p:spPr>
      </p:pic>
    </p:spTree>
    <p:extLst>
      <p:ext uri="{BB962C8B-B14F-4D97-AF65-F5344CB8AC3E}">
        <p14:creationId xmlns:p14="http://schemas.microsoft.com/office/powerpoint/2010/main" val="262077949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9/7/2022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B18D57-13A5-4968-950D-8FEF41FA4399}" type="slidenum">
              <a:rPr lang="en-US" smtClean="0"/>
              <a:pPr/>
              <a:t>‹#›</a:t>
            </a:fld>
            <a:endParaRPr lang="en-US" dirty="0"/>
          </a:p>
        </p:txBody>
      </p:sp>
      <p:sp>
        <p:nvSpPr>
          <p:cNvPr id="7" name="Rectangle 6">
            <a:extLst>
              <a:ext uri="{FF2B5EF4-FFF2-40B4-BE49-F238E27FC236}">
                <a16:creationId xmlns:a16="http://schemas.microsoft.com/office/drawing/2014/main" id="{638BDBEF-41B0-5912-5955-FD219F292A51}"/>
              </a:ext>
            </a:extLst>
          </p:cNvPr>
          <p:cNvSpPr/>
          <p:nvPr userDrawn="1"/>
        </p:nvSpPr>
        <p:spPr>
          <a:xfrm>
            <a:off x="0" y="1252728"/>
            <a:ext cx="12192000" cy="56052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8" name="Straight Connector 7">
            <a:extLst>
              <a:ext uri="{FF2B5EF4-FFF2-40B4-BE49-F238E27FC236}">
                <a16:creationId xmlns:a16="http://schemas.microsoft.com/office/drawing/2014/main" id="{39C215F0-971F-185C-55CD-64ABA27254D7}"/>
              </a:ext>
            </a:extLst>
          </p:cNvPr>
          <p:cNvCxnSpPr/>
          <p:nvPr userDrawn="1"/>
        </p:nvCxnSpPr>
        <p:spPr>
          <a:xfrm>
            <a:off x="0" y="1243584"/>
            <a:ext cx="12192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38EEFF2-E231-70B5-4954-15FB0193918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063794" y="273874"/>
            <a:ext cx="2636647" cy="691983"/>
          </a:xfrm>
          <a:prstGeom prst="rect">
            <a:avLst/>
          </a:prstGeom>
        </p:spPr>
      </p:pic>
    </p:spTree>
    <p:extLst>
      <p:ext uri="{BB962C8B-B14F-4D97-AF65-F5344CB8AC3E}">
        <p14:creationId xmlns:p14="http://schemas.microsoft.com/office/powerpoint/2010/main" val="247205664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9.xml"/></Relationships>
</file>

<file path=ppt/slides/_rels/slide10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hyperlink" Target="http://www.ecfr.gov/cgi-bin/text-idx?SID=40bfc2273a507df4298ee6b1a7729e5b&amp;node=se38.1.4_1125&amp;rgn=div8" TargetMode="External"/><Relationship Id="rId2" Type="http://schemas.openxmlformats.org/officeDocument/2006/relationships/hyperlink" Target="http://www.ecfr.gov/cgi-bin/text-idx?SID=1a2c49b5d2896d5e77664d157b19ece5&amp;node=se38.1.3_1304&amp;rgn=div8" TargetMode="External"/><Relationship Id="rId1" Type="http://schemas.openxmlformats.org/officeDocument/2006/relationships/slideLayout" Target="../slideLayouts/slideLayout19.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hyperlink" Target="https://en.m.wikipedia.org/wiki/Charles_Samuel_Myers" TargetMode="External"/><Relationship Id="rId2" Type="http://schemas.openxmlformats.org/officeDocument/2006/relationships/hyperlink" Target="https://en.m.wikipedia.org/wiki/World_War_I" TargetMode="External"/><Relationship Id="rId1" Type="http://schemas.openxmlformats.org/officeDocument/2006/relationships/slideLayout" Target="../slideLayouts/slideLayout19.xml"/><Relationship Id="rId6" Type="http://schemas.openxmlformats.org/officeDocument/2006/relationships/hyperlink" Target="https://en.m.wikipedia.org/wiki/Shell_shock#cite_note-3" TargetMode="External"/><Relationship Id="rId5" Type="http://schemas.openxmlformats.org/officeDocument/2006/relationships/hyperlink" Target="https://en.m.wikipedia.org/wiki/Post_traumatic_stress_disorder" TargetMode="External"/><Relationship Id="rId4" Type="http://schemas.openxmlformats.org/officeDocument/2006/relationships/hyperlink" Target="https://en.m.wikipedia.org/wiki/Shell_shock#cite_note-2"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hyperlink" Target="https://www.knowva.ebenefits.va.gov/system/templates/selfservice/va_ssnew/help/customer/locale/en-US/portal/554400000001018/content/554400000014102/M21-1,-Part-III,-Subpart-i,-Chapter-2,-Section-C---Duty-to-Assist-With-Obtaining-Records" TargetMode="Externa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hyperlink" Target="https://www.law.cornell.edu/definitions/uscode.php?width=840&amp;height=800&amp;iframe=true&amp;def_id=38-USC-353046207-745422645&amp;term_occur=999&amp;term_src=" TargetMode="Externa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hyperlink" Target="https://www.law.cornell.edu/rio/citation/Pub._L._98-542" TargetMode="External"/><Relationship Id="rId2" Type="http://schemas.openxmlformats.org/officeDocument/2006/relationships/hyperlink" Target="https://www.law.cornell.edu/definitions/uscode.php?width=840&amp;height=800&amp;iframe=true&amp;def_id=38-USC-353046207-745422645&amp;term_occur=999&amp;term_src=" TargetMode="External"/><Relationship Id="rId1" Type="http://schemas.openxmlformats.org/officeDocument/2006/relationships/slideLayout" Target="../slideLayouts/slideLayout19.xml"/><Relationship Id="rId4" Type="http://schemas.openxmlformats.org/officeDocument/2006/relationships/hyperlink" Target="https://www.law.cornell.edu/rio/citation/98_Stat._2727" TargetMode="External"/></Relationships>
</file>

<file path=ppt/slides/_rels/slide27.xml.rels><?xml version="1.0" encoding="UTF-8" standalone="yes"?>
<Relationships xmlns="http://schemas.openxmlformats.org/package/2006/relationships"><Relationship Id="rId2" Type="http://schemas.openxmlformats.org/officeDocument/2006/relationships/hyperlink" Target="https://www.law.cornell.edu/definitions/uscode.php?width=840&amp;height=800&amp;iframe=true&amp;def_id=38-USC-353046207-745422645&amp;term_occur=999&amp;term_src=" TargetMode="Externa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hyperlink" Target="https://en.m.wikipedia.org/wiki/Department_of_Veterans_Affairs" TargetMode="External"/><Relationship Id="rId2" Type="http://schemas.openxmlformats.org/officeDocument/2006/relationships/hyperlink" Target="https://en.m.wikipedia.org/wiki/Lack_of_Moral_Fibre" TargetMode="Externa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hyperlink" Target="http://www.ecfr.gov/cgi-bin/text-idx?SID=e05a20cdd9805601c9123df74a4fa27d&amp;mc=true&amp;node=se38.1.3_1159&amp;rgn=div8" TargetMode="External"/><Relationship Id="rId2" Type="http://schemas.openxmlformats.org/officeDocument/2006/relationships/hyperlink" Target="https://www.knowva.ebenefits.va.gov/system/templates/selfservice/va_ssnew/help/customer/locale/en-US/portal/554400000001018/content/554400000073149/Espiritu-v.-Derwinski,-Jun-16,-1992,-2-Vet.App.-492-(1992)" TargetMode="Externa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hyperlink" Target="https://www.knowva.ebenefits.va.gov/system/templates/selfservice/va_ssnew/help/customer/locale/en-US/portal/554400000001018/content/554400000068683/Patton-v.-West,-Mar-30,-1999,-12-Vet.App.-272-(1999)" TargetMode="Externa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hyperlink" Target="https://www.knowva.ebenefits.va.gov/system/templates/selfservice/va_ssnew/help/customer/locale/en-US/portal/554400000001018/content/554400000177469/M21-1-Part-VIII-Subpart-iv-Chapter-1-Section-B-Development-for-Posttraumatic-Stress-Disorder-PTSD-Claims-Related-to-Personal-Trauma#2c" TargetMode="Externa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hyperlink" Target="https://www.hillandponton.com/part2-ptsd-service-connection-flowchart/" TargetMode="External"/><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hyperlink" Target="http://www.vba.va.gov/pubs/forms/VBA-21-0781a-ARE.pdf" TargetMode="Externa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hyperlink" Target="https://www.knowva.ebenefits.va.gov/system/templates/selfservice/va_ssnew/help/customer/locale/en-US/portal/554400000001018/content/554400000057309/VAOPGCPREC-03-12,-Dec-20,-2012,-Review-of-Prior-Decisions-Involving-Military-Sexual-Trauma" TargetMode="External"/><Relationship Id="rId2" Type="http://schemas.openxmlformats.org/officeDocument/2006/relationships/hyperlink" Target="http://www.ecfr.gov/cgi-bin/text-idx?SID=06cf8134ae45dfaba82182c69b61f6c7&amp;node=se38.1.3_1304&amp;rgn=div8" TargetMode="Externa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hyperlink" Target="https://www.knowva.ebenefits.va.gov/system/templates/selfservice/va_ssnew/help/customer/locale/en-US/portal/554400000001018/content/554400000054053/AZ-and-AY-v.-Shinseki,-Sep-30,-2013,-731-F.3d-1303" TargetMode="Externa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2" Type="http://schemas.openxmlformats.org/officeDocument/2006/relationships/hyperlink" Target="https://www.knowva.ebenefits.va.gov/system/templates/selfservice/va_ssnew/help/customer/locale/en-US/portal/554400000001018/content/554400000043823/VAOPGCPREC-08-01,-Feb-26,-2001,-Meaning-of-%E2%80%9CInjury%E2%80%9D-for-Purposes-of-Active-Service-%E2%80%93-38-U.S.C.-101(24)" TargetMode="External"/><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hyperlink" Target="http://www.law.cornell.edu/uscode/text/38/1111" TargetMode="External"/><Relationship Id="rId2" Type="http://schemas.openxmlformats.org/officeDocument/2006/relationships/hyperlink" Target="http://www.law.cornell.edu/uscode/text/38/1110" TargetMode="External"/><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3" Type="http://schemas.openxmlformats.org/officeDocument/2006/relationships/hyperlink" Target="https://www.knowva.ebenefits.va.gov/system/templates/selfservice/va_ssnew/help/customer/locale/en-US/portal/554400000001018/content/554400000014383/M21-1,-Part-V,-Subpart-ii,-Chapter-1,-Section-A---Principles-of-Reviewing-and-Weighing-Evidence" TargetMode="External"/><Relationship Id="rId2" Type="http://schemas.openxmlformats.org/officeDocument/2006/relationships/hyperlink" Target="https://www.knowva.ebenefits.va.gov/system/templates/selfservice/va_ssnew/help/customer/locale/en-US/portal/554400000001018/content/554400000177971/M21-1,-Part-X,-Subpart-ii,-Chapter-5,-Section-A---Revision-Due-to-Clear-and-Unmistakable-Error-(CUE)" TargetMode="External"/><Relationship Id="rId1" Type="http://schemas.openxmlformats.org/officeDocument/2006/relationships/slideLayout" Target="../slideLayouts/slideLayout19.xml"/><Relationship Id="rId5" Type="http://schemas.openxmlformats.org/officeDocument/2006/relationships/hyperlink" Target="https://www.knowva.ebenefits.va.gov/system/templates/selfservice/va_ssnew/help/customer/locale/en-US/portal/554400000001018/content/554400000014563/Maxson-v.-Gober,-Oct-27,-2000,-230-F.3d-1330" TargetMode="External"/><Relationship Id="rId4" Type="http://schemas.openxmlformats.org/officeDocument/2006/relationships/hyperlink" Target="https://www.knowva.ebenefits.va.gov/system/templates/selfservice/va_ssnew/help/customer/locale/en-US/portal/554400000001018/content/554400000014803/Forshey-v.-Principi,-Apr-01,-2002,-284-F.3d-1335"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0.xml.rels><?xml version="1.0" encoding="UTF-8" standalone="yes"?>
<Relationships xmlns="http://schemas.openxmlformats.org/package/2006/relationships"><Relationship Id="rId3" Type="http://schemas.openxmlformats.org/officeDocument/2006/relationships/hyperlink" Target="https://www.knowva.ebenefits.va.gov/system/templates/selfservice/va_ssnew/help/customer/locale/en-US/portal/554400000001018/content/554400000014803/Forshey-v.-Principi,-Apr-01,-2002,-284-F.3d-1335" TargetMode="External"/><Relationship Id="rId7" Type="http://schemas.openxmlformats.org/officeDocument/2006/relationships/hyperlink" Target="https://www.knowva.ebenefits.va.gov/system/templates/selfservice/va_ssnew/help/customer/locale/en-US/portal/554400000001018/content/554400000068683/Patton-v.-West,-Mar-30,-1999,-12-Vet.App.-272-(1999)" TargetMode="External"/><Relationship Id="rId2" Type="http://schemas.openxmlformats.org/officeDocument/2006/relationships/hyperlink" Target="https://www.knowva.ebenefits.va.gov/system/templates/selfservice/va_ssnew/help/customer/locale/en-US/portal/554400000001018/content/554400000014383/M21-1,-Part-V,-Subpart-ii,-Chapter-1,-Section-A---Principles-of-Reviewing-and-Weighing-Evidence" TargetMode="External"/><Relationship Id="rId1" Type="http://schemas.openxmlformats.org/officeDocument/2006/relationships/slideLayout" Target="../slideLayouts/slideLayout19.xml"/><Relationship Id="rId6" Type="http://schemas.openxmlformats.org/officeDocument/2006/relationships/hyperlink" Target="https://www.knowva.ebenefits.va.gov/system/templates/selfservice/va_ssnew/help/customer/locale/en-US/portal/554400000001018/content/554400000054053/AZ-and-AY-v.-Shinseki,-Sep-30,-2013,-731-F.3d-1303" TargetMode="External"/><Relationship Id="rId5" Type="http://schemas.openxmlformats.org/officeDocument/2006/relationships/hyperlink" Target="https://www.knowva.ebenefits.va.gov/system/templates/selfservice/va_ssnew/help/customer/locale/en-US/portal/554400000001018/content/554400000177715/M21-1,-Part-VIII,-Subpart-iv,-Chapter-1,-Section-E---Evidence-Evaluation-and-Decisions-for-Posttraumatic-Stress-Disorder-(PTSD)-Claims-Based-on-Personal-Trauma" TargetMode="External"/><Relationship Id="rId4" Type="http://schemas.openxmlformats.org/officeDocument/2006/relationships/hyperlink" Target="https://www.knowva.ebenefits.va.gov/system/templates/selfservice/va_ssnew/help/customer/locale/en-US/portal/554400000001018/content/554400000014563/Maxson-v.-Gober,-Oct-27,-2000,-230-F.3d-1330"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www.knowva.ebenefits.va.gov/system/templates/selfservice/va_ssnew/help/customer/locale/en-US/portal/554400000001018/content/554400000014449/Menegassi-v.-Shinseki,-Apr-21,-2011,-638-F.3d-1379" TargetMode="External"/><Relationship Id="rId2" Type="http://schemas.openxmlformats.org/officeDocument/2006/relationships/hyperlink" Target="https://www.knowva.ebenefits.va.gov/system/templates/selfservice/va_ssnew/help/customer/locale/en-US/portal/554400000001018/content/554400000068683/Patton-v.-West,-Mar-30,-1999,-12-Vet.App.-272-(1999)" TargetMode="External"/><Relationship Id="rId1" Type="http://schemas.openxmlformats.org/officeDocument/2006/relationships/slideLayout" Target="../slideLayouts/slideLayout19.xml"/><Relationship Id="rId5" Type="http://schemas.openxmlformats.org/officeDocument/2006/relationships/hyperlink" Target="https://www.knowva.ebenefits.va.gov/system/templates/selfservice/va_ssnew/help/customer/locale/en-US/portal/554400000001018/content/554400000180498/M21-1,-Part-IV,-Subpart-i,-Chapter-2,-Section-A---Examination-Requests-Overview" TargetMode="External"/><Relationship Id="rId4" Type="http://schemas.openxmlformats.org/officeDocument/2006/relationships/hyperlink" Target="https://www.knowva.ebenefits.va.gov/system/templates/selfservice/va_ssnew/help/customer/locale/en-US/portal/554400000001018/content/554400000180514/M21-1,-Part-IV,-Subpart-i,-Chapter-3,-Section-A---General-Criteria-for-Sufficiency-of-Examination-Reports"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www.knowva.ebenefits.va.gov/system/templates/selfservice/va_ssnew/help/customer/locale/en-US/portal/554400000001018/content/554400000177468/M21-1,-Part-VIII,-Subpart-iv,-Chapter-1,-Section-A---General-Information-and-Development-for-Posttraumatic-Stress-Disorder-(PTSD)-Claims" TargetMode="External"/><Relationship Id="rId2" Type="http://schemas.openxmlformats.org/officeDocument/2006/relationships/hyperlink" Target="http://www.ecfr.gov/cgi-bin/text-idx?SID=06cf8134ae45dfaba82182c69b61f6c7&amp;node=se38.1.3_1304&amp;rgn=div8" TargetMode="External"/><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3" Type="http://schemas.openxmlformats.org/officeDocument/2006/relationships/hyperlink" Target="https://www.knowva.ebenefits.va.gov/system/templates/selfservice/va_ssnew/help/customer/locale/en-US/portal/554400000001018/content/554400000177469/M21-1,-Part-VIII,-Subpart-iv,-Chapter-1,-Section-B---Development-for-Posttraumatic-Stress-Disorder-(PTSD)-Claims-Related-to-Personal-Trauma" TargetMode="External"/><Relationship Id="rId2" Type="http://schemas.openxmlformats.org/officeDocument/2006/relationships/hyperlink" Target="https://www.knowva.ebenefits.va.gov/system/templates/selfservice/va_ssnew/help/customer/locale/en-US/portal/554400000001018/content/554400000177468/M21-1,-Part-VIII,-Subpart-iv,-Chapter-1,-Section-A---General-Information-and-Development-for-Posttraumatic-Stress-Disorder-(PTSD)-Claims" TargetMode="External"/><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2" Type="http://schemas.openxmlformats.org/officeDocument/2006/relationships/hyperlink" Target="http://www.ecfr.gov/cgi-bin/text-idx?SID=fa147f1fcb9203350440f9242f1b8e27&amp;node=se38.1.3_1159&amp;rgn=div8" TargetMode="External"/><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2" Type="http://schemas.openxmlformats.org/officeDocument/2006/relationships/hyperlink" Target="https://www.knowva.ebenefits.va.gov/system/templates/selfservice/va_ssnew/help/customer/locale/en-US/portal/554400000001018/content/554400000180514/M21-1,-Part-IV,-Subpart-i,-Chapter-3,-Section-A---General-Criteria-for-Sufficiency-of-Examination-Reports" TargetMode="External"/><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2" Type="http://schemas.openxmlformats.org/officeDocument/2006/relationships/hyperlink" Target="http://www.ecfr.gov/cgi-bin/text-idx?SID=fe26406b94940a6cdd6e4f8bd17c6a13&amp;mc=true&amp;node=se38.1.4_1125&amp;rgn=div8" TargetMode="External"/><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3" Type="http://schemas.openxmlformats.org/officeDocument/2006/relationships/hyperlink" Target="https://www.knowva.ebenefits.va.gov/system/templates/selfservice/va_ssnew/help/customer/locale/en-US/portal/554400000001018/content/554400000180495/M21-1,-Part-IV,-Subpart-i,-Chapter-1,-Section-B---Evidentiary-Standards-for-Finding-an-Examination-or-Opinion-Necessary" TargetMode="External"/><Relationship Id="rId2" Type="http://schemas.openxmlformats.org/officeDocument/2006/relationships/hyperlink" Target="https://www.knowva.ebenefits.va.gov/system/templates/selfservice/va_ssnew/help/customer/locale/en-US/portal/554400000001018/content/554400000180494/M21-1,-Part-IV,-Subpart-i,-Chapter-1,-Section-A---Duty-to-Assist-With-Providing-a-Medical-Examination-or-Opinion" TargetMode="External"/><Relationship Id="rId1" Type="http://schemas.openxmlformats.org/officeDocument/2006/relationships/slideLayout" Target="../slideLayouts/slideLayout19.xml"/><Relationship Id="rId5" Type="http://schemas.openxmlformats.org/officeDocument/2006/relationships/hyperlink" Target="https://www.knowva.ebenefits.va.gov/system/templates/selfservice/va_ssnew/help/customer/locale/en-US/portal/554400000001018/content/554400000014102/M21-1,-Part-III,-Subpart-i,-Chapter-2,-Section-C---Duty-to-Assist-With-Obtaining-Records" TargetMode="External"/><Relationship Id="rId4" Type="http://schemas.openxmlformats.org/officeDocument/2006/relationships/hyperlink" Target="https://www.knowva.ebenefits.va.gov/system/templates/selfservice/va_ssnew/help/customer/locale/en-US/portal/554400000001018/content/554400000180498/M21-1,-Part-IV,-Subpart-i,-Chapter-2,-Section-A---Examination-Requests-Overview"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s://www.knowva.ebenefits.va.gov/system/templates/selfservice/va_ssnew/help/customer/locale/en-US/portal/554400000001018/content/554400000177469/M21-1,-Part-VIII,-Subpart-iv,-Chapter-1,-Section-B---Development-for-Posttraumatic-Stress-Disorder-(PTSD)-Claims-Related-to-Personal-Trauma" TargetMode="External"/><Relationship Id="rId2" Type="http://schemas.openxmlformats.org/officeDocument/2006/relationships/hyperlink" Target="https://www.knowva.ebenefits.va.gov/system/templates/selfservice/va_ssnew/help/customer/locale/en-US/portal/554400000001018/content/554400000177714/M21-1,-Part-VIII,-Subpart-iv,-Chapter-1,-Section-D---Evidence-Evaluation-and-Decisions-for-Posttraumatic-Stress-Disorder-(PTSD)-Claims" TargetMode="External"/><Relationship Id="rId1" Type="http://schemas.openxmlformats.org/officeDocument/2006/relationships/slideLayout" Target="../slideLayouts/slideLayout19.xml"/><Relationship Id="rId4" Type="http://schemas.openxmlformats.org/officeDocument/2006/relationships/hyperlink" Target="https://www.knowva.ebenefits.va.gov/system/templates/selfservice/va_ssnew/help/customer/locale/en-US/portal/554400000001018/content/554400000180498/M21-1,-Part-IV,-Subpart-i,-Chapter-2,-Section-A---Examination-Requests-Overview"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s://www.knowva.ebenefits.va.gov/system/templates/selfservice/va_ssnew/help/customer/locale/en-US/portal/554400000001018/content/554400000177715/M21-1,-Part-VIII,-Subpart-iv,-Chapter-1,-Section-E---Evidence-Evaluation-and-Decisions-for-Posttraumatic-Stress-Disorder-(PTSD)-Claims-Based-on-Personal-Trauma" TargetMode="External"/><Relationship Id="rId2" Type="http://schemas.openxmlformats.org/officeDocument/2006/relationships/hyperlink" Target="https://www.knowva.ebenefits.va.gov/system/templates/selfservice/va_ssnew/help/customer/locale/en-US/portal/554400000001018/content/554400000180498/M21-1,-Part-IV,-Subpart-i,-Chapter-2,-Section-A---Examination-Requests-Overview" TargetMode="External"/><Relationship Id="rId1" Type="http://schemas.openxmlformats.org/officeDocument/2006/relationships/slideLayout" Target="../slideLayouts/slideLayout19.xml"/><Relationship Id="rId4" Type="http://schemas.openxmlformats.org/officeDocument/2006/relationships/hyperlink" Target="https://www.knowva.ebenefits.va.gov/system/templates/selfservice/va_ssnew/help/customer/locale/en-US/portal/554400000001018/content/554400000068683/Patton-v.-West,-Mar-30,-1999,-12-Vet.App.-272-(1999)"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s://www.knowva.ebenefits.va.gov/system/templates/selfservice/va_ssnew/help/customer/locale/en-US/portal/554400000001018/content/554400000180514/M21-1,-Part-IV,-Subpart-i,-Chapter-3,-Section-A---General-Criteria-for-Sufficiency-of-Examination-Reports" TargetMode="External"/><Relationship Id="rId2" Type="http://schemas.openxmlformats.org/officeDocument/2006/relationships/hyperlink" Target="https://www.knowva.ebenefits.va.gov/system/templates/selfservice/va_ssnew/help/customer/locale/en-US/portal/554400000001018/content/554400000177713/M21-1-Part-VIII-Subpart-iv-Chapter-1-Section-C-Examinations-for-Posttraumatic-Stress-Disorder-PTSD-Claims#2b" TargetMode="External"/><Relationship Id="rId1" Type="http://schemas.openxmlformats.org/officeDocument/2006/relationships/slideLayout" Target="../slideLayouts/slideLayout19.xml"/><Relationship Id="rId6" Type="http://schemas.openxmlformats.org/officeDocument/2006/relationships/hyperlink" Target="https://www.knowva.ebenefits.va.gov/system/templates/selfservice/va_ssnew/help/customer/locale/en-US/portal/554400000001018/content/554400000177713/M21-1-Part-VIII-Subpart-iv-Chapter-1-Section-C-Examinations-for-Posttraumatic-Stress-Disorder-PTSD-Claims#2a" TargetMode="External"/><Relationship Id="rId5" Type="http://schemas.openxmlformats.org/officeDocument/2006/relationships/hyperlink" Target="https://www.knowva.ebenefits.va.gov/system/templates/selfservice/va_ssnew/help/customer/locale/en-US/portal/554400000001018/content/554400000177468/M21-1,-Part-VIII,-Subpart-iv,-Chapter-1,-Section-A---General-Information-and-Development-for-Posttraumatic-Stress-Disorder-(PTSD)-Claims" TargetMode="External"/><Relationship Id="rId4" Type="http://schemas.openxmlformats.org/officeDocument/2006/relationships/hyperlink" Target="https://www.knowva.ebenefits.va.gov/system/templates/selfservice/va_ssnew/help/customer/locale/en-US/portal/554400000001018/content/554400000177714/M21-1,-Part-VIII,-Subpart-iv,-Chapter-1,-Section-D---Evidence-Evaluation-and-Decisions-for-Posttraumatic-Stress-Disorder-(PTSD)-Claims"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1.xml"/></Relationships>
</file>

<file path=ppt/slides/_rels/slide8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1.xml"/></Relationships>
</file>

<file path=ppt/slides/_rels/slide9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1.xml"/></Relationships>
</file>

<file path=ppt/slides/_rels/slide9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1.xml"/></Relationships>
</file>

<file path=ppt/slides/_rels/slide9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5.xml.rels><?xml version="1.0" encoding="UTF-8" standalone="yes"?>
<Relationships xmlns="http://schemas.openxmlformats.org/package/2006/relationships"><Relationship Id="rId2" Type="http://schemas.openxmlformats.org/officeDocument/2006/relationships/hyperlink" Target="https://www.ecfr.gov/current/title-38/section-4.126" TargetMode="External"/><Relationship Id="rId1" Type="http://schemas.openxmlformats.org/officeDocument/2006/relationships/slideLayout" Target="../slideLayouts/slideLayout19.xml"/></Relationships>
</file>

<file path=ppt/slides/_rels/slide96.xml.rels><?xml version="1.0" encoding="UTF-8" standalone="yes"?>
<Relationships xmlns="http://schemas.openxmlformats.org/package/2006/relationships"><Relationship Id="rId2" Type="http://schemas.openxmlformats.org/officeDocument/2006/relationships/hyperlink" Target="https://www.ecfr.gov/current/title-38/section-4.25" TargetMode="External"/><Relationship Id="rId1" Type="http://schemas.openxmlformats.org/officeDocument/2006/relationships/slideLayout" Target="../slideLayouts/slideLayout19.xml"/></Relationships>
</file>

<file path=ppt/slides/_rels/slide97.xml.rels><?xml version="1.0" encoding="UTF-8" standalone="yes"?>
<Relationships xmlns="http://schemas.openxmlformats.org/package/2006/relationships"><Relationship Id="rId3" Type="http://schemas.openxmlformats.org/officeDocument/2006/relationships/hyperlink" Target="https://www.govinfo.gov/link/uscode/38/1155" TargetMode="External"/><Relationship Id="rId2" Type="http://schemas.openxmlformats.org/officeDocument/2006/relationships/hyperlink" Target="https://www.ecfr.gov/current/title-38/section-4.129" TargetMode="External"/><Relationship Id="rId1" Type="http://schemas.openxmlformats.org/officeDocument/2006/relationships/slideLayout" Target="../slideLayouts/slideLayout19.xml"/></Relationships>
</file>

<file path=ppt/slides/_rels/slide98.xml.rels><?xml version="1.0" encoding="UTF-8" standalone="yes"?>
<Relationships xmlns="http://schemas.openxmlformats.org/package/2006/relationships"><Relationship Id="rId3" Type="http://schemas.openxmlformats.org/officeDocument/2006/relationships/hyperlink" Target="https://www.ecfr.gov/current/title-38/section-4.125" TargetMode="External"/><Relationship Id="rId2" Type="http://schemas.openxmlformats.org/officeDocument/2006/relationships/hyperlink" Target="https://www.ecfr.gov/current/title-38/section-4.130" TargetMode="External"/><Relationship Id="rId1" Type="http://schemas.openxmlformats.org/officeDocument/2006/relationships/slideLayout" Target="../slideLayouts/slideLayout19.xml"/><Relationship Id="rId4" Type="http://schemas.openxmlformats.org/officeDocument/2006/relationships/hyperlink" Target="https://www.ecfr.gov/current/title-38/section-4.129" TargetMode="Externa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75072" y="2517827"/>
            <a:ext cx="5150561" cy="1569660"/>
          </a:xfrm>
          <a:prstGeom prst="rect">
            <a:avLst/>
          </a:prstGeom>
          <a:noFill/>
        </p:spPr>
        <p:txBody>
          <a:bodyPr wrap="square" rtlCol="0">
            <a:spAutoFit/>
          </a:bodyPr>
          <a:lstStyle/>
          <a:p>
            <a:pPr algn="r"/>
            <a:r>
              <a:rPr lang="en-US" sz="4800" b="1" dirty="0">
                <a:latin typeface="Times New Roman" panose="02020603050405020304" pitchFamily="18" charset="0"/>
                <a:cs typeface="Times New Roman" panose="02020603050405020304" pitchFamily="18" charset="0"/>
              </a:rPr>
              <a:t>PTSD Claims Development</a:t>
            </a:r>
          </a:p>
        </p:txBody>
      </p:sp>
      <p:sp>
        <p:nvSpPr>
          <p:cNvPr id="5" name="TextBox 4"/>
          <p:cNvSpPr txBox="1"/>
          <p:nvPr/>
        </p:nvSpPr>
        <p:spPr>
          <a:xfrm>
            <a:off x="5491598" y="5279095"/>
            <a:ext cx="4434035" cy="954107"/>
          </a:xfrm>
          <a:prstGeom prst="rect">
            <a:avLst/>
          </a:prstGeom>
          <a:noFill/>
        </p:spPr>
        <p:txBody>
          <a:bodyPr wrap="square" rtlCol="0">
            <a:spAutoFit/>
          </a:bodyPr>
          <a:lstStyle/>
          <a:p>
            <a:pPr algn="r"/>
            <a:r>
              <a:rPr lang="en-US" sz="2800" dirty="0">
                <a:latin typeface="Times New Roman" panose="02020603050405020304" pitchFamily="18" charset="0"/>
                <a:cs typeface="Times New Roman" panose="02020603050405020304" pitchFamily="18" charset="0"/>
              </a:rPr>
              <a:t>By Vicki Von Loh</a:t>
            </a:r>
          </a:p>
          <a:p>
            <a:pPr algn="r"/>
            <a:r>
              <a:rPr lang="en-US" sz="2800" dirty="0">
                <a:latin typeface="Times New Roman" panose="02020603050405020304" pitchFamily="18" charset="0"/>
                <a:cs typeface="Times New Roman" panose="02020603050405020304" pitchFamily="18" charset="0"/>
              </a:rPr>
              <a:t>September 2022</a:t>
            </a:r>
          </a:p>
        </p:txBody>
      </p:sp>
    </p:spTree>
    <p:extLst>
      <p:ext uri="{BB962C8B-B14F-4D97-AF65-F5344CB8AC3E}">
        <p14:creationId xmlns:p14="http://schemas.microsoft.com/office/powerpoint/2010/main" val="13078982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15F280-86BC-7C50-87E1-30E86A9956EC}"/>
              </a:ext>
            </a:extLst>
          </p:cNvPr>
          <p:cNvSpPr>
            <a:spLocks noGrp="1"/>
          </p:cNvSpPr>
          <p:nvPr>
            <p:ph type="title"/>
          </p:nvPr>
        </p:nvSpPr>
        <p:spPr/>
        <p:txBody>
          <a:bodyPr/>
          <a:lstStyle/>
          <a:p>
            <a:r>
              <a:rPr lang="en-US" dirty="0"/>
              <a:t>DD214 USMC CW5</a:t>
            </a:r>
          </a:p>
        </p:txBody>
      </p:sp>
      <p:pic>
        <p:nvPicPr>
          <p:cNvPr id="7" name="Content Placeholder 6">
            <a:extLst>
              <a:ext uri="{FF2B5EF4-FFF2-40B4-BE49-F238E27FC236}">
                <a16:creationId xmlns:a16="http://schemas.microsoft.com/office/drawing/2014/main" id="{3A272A86-4370-6D27-7365-B324784EFDBA}"/>
              </a:ext>
            </a:extLst>
          </p:cNvPr>
          <p:cNvPicPr>
            <a:picLocks noGrp="1" noChangeAspect="1"/>
          </p:cNvPicPr>
          <p:nvPr>
            <p:ph idx="1"/>
          </p:nvPr>
        </p:nvPicPr>
        <p:blipFill>
          <a:blip r:embed="rId2"/>
          <a:stretch>
            <a:fillRect/>
          </a:stretch>
        </p:blipFill>
        <p:spPr>
          <a:xfrm>
            <a:off x="2082153" y="1280904"/>
            <a:ext cx="8027693" cy="5485230"/>
          </a:xfrm>
          <a:prstGeom prst="rect">
            <a:avLst/>
          </a:prstGeom>
        </p:spPr>
      </p:pic>
      <p:sp>
        <p:nvSpPr>
          <p:cNvPr id="2" name="Slide Number Placeholder 1">
            <a:extLst>
              <a:ext uri="{FF2B5EF4-FFF2-40B4-BE49-F238E27FC236}">
                <a16:creationId xmlns:a16="http://schemas.microsoft.com/office/drawing/2014/main" id="{682018F1-86AE-9182-8660-D3A9D807FA2D}"/>
              </a:ext>
            </a:extLst>
          </p:cNvPr>
          <p:cNvSpPr>
            <a:spLocks noGrp="1"/>
          </p:cNvSpPr>
          <p:nvPr>
            <p:ph type="sldNum" sz="quarter" idx="12"/>
          </p:nvPr>
        </p:nvSpPr>
        <p:spPr/>
        <p:txBody>
          <a:bodyPr/>
          <a:lstStyle/>
          <a:p>
            <a:fld id="{60B18D57-13A5-4968-950D-8FEF41FA4399}" type="slidenum">
              <a:rPr lang="en-US" smtClean="0"/>
              <a:t>10</a:t>
            </a:fld>
            <a:endParaRPr lang="en-US" dirty="0"/>
          </a:p>
        </p:txBody>
      </p:sp>
    </p:spTree>
    <p:extLst>
      <p:ext uri="{BB962C8B-B14F-4D97-AF65-F5344CB8AC3E}">
        <p14:creationId xmlns:p14="http://schemas.microsoft.com/office/powerpoint/2010/main" val="422627075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3997CB4-BA58-72EE-CC8D-B874754B6243}"/>
              </a:ext>
            </a:extLst>
          </p:cNvPr>
          <p:cNvSpPr>
            <a:spLocks noGrp="1"/>
          </p:cNvSpPr>
          <p:nvPr>
            <p:ph type="title"/>
          </p:nvPr>
        </p:nvSpPr>
        <p:spPr/>
        <p:txBody>
          <a:bodyPr/>
          <a:lstStyle/>
          <a:p>
            <a:r>
              <a:rPr lang="en-US" dirty="0"/>
              <a:t>38 CFR 4.130 Rating Evaluation</a:t>
            </a:r>
          </a:p>
        </p:txBody>
      </p:sp>
      <p:sp>
        <p:nvSpPr>
          <p:cNvPr id="2" name="Content Placeholder 1">
            <a:extLst>
              <a:ext uri="{FF2B5EF4-FFF2-40B4-BE49-F238E27FC236}">
                <a16:creationId xmlns:a16="http://schemas.microsoft.com/office/drawing/2014/main" id="{5E9FDFE5-00E5-0623-9E16-0ECDE80333F6}"/>
              </a:ext>
            </a:extLst>
          </p:cNvPr>
          <p:cNvSpPr>
            <a:spLocks noGrp="1"/>
          </p:cNvSpPr>
          <p:nvPr>
            <p:ph idx="1"/>
          </p:nvPr>
        </p:nvSpPr>
        <p:spPr>
          <a:xfrm>
            <a:off x="586854" y="1474292"/>
            <a:ext cx="10986447" cy="4882058"/>
          </a:xfrm>
        </p:spPr>
        <p:txBody>
          <a:bodyPr>
            <a:normAutofit lnSpcReduction="10000"/>
          </a:bodyPr>
          <a:lstStyle/>
          <a:p>
            <a:pPr marL="0" indent="0">
              <a:buNone/>
            </a:pPr>
            <a:r>
              <a:rPr lang="en-US" sz="3200" dirty="0"/>
              <a:t>General Rating Formula for Mental Disorders Rating </a:t>
            </a:r>
          </a:p>
          <a:p>
            <a:pPr marL="0" indent="0">
              <a:buNone/>
            </a:pPr>
            <a:endParaRPr lang="en-US" sz="3200" dirty="0"/>
          </a:p>
          <a:p>
            <a:pPr marL="0" indent="0">
              <a:buNone/>
            </a:pPr>
            <a:r>
              <a:rPr lang="en-US" sz="3200" dirty="0"/>
              <a:t>Total occupational and social impairment, due to such symptoms as: gross impairment in thought processes or communication; persistent delusions or hallucinations; grossly inappropriate behavior; persistent danger of hurting self or others; intermittent inability to perform activities of daily living (including maintenance of minimal personal hygiene); disorientation to time or place; memory loss for names of close relatives, own occupation, or own name.                             </a:t>
            </a:r>
          </a:p>
          <a:p>
            <a:pPr marL="0" indent="0">
              <a:buNone/>
            </a:pPr>
            <a:r>
              <a:rPr lang="en-US" sz="3200" dirty="0"/>
              <a:t>100 percent </a:t>
            </a:r>
          </a:p>
        </p:txBody>
      </p:sp>
      <p:sp>
        <p:nvSpPr>
          <p:cNvPr id="4" name="Slide Number Placeholder 3">
            <a:extLst>
              <a:ext uri="{FF2B5EF4-FFF2-40B4-BE49-F238E27FC236}">
                <a16:creationId xmlns:a16="http://schemas.microsoft.com/office/drawing/2014/main" id="{CEEEF30F-EE49-C414-A343-D7E14FE1C6FF}"/>
              </a:ext>
            </a:extLst>
          </p:cNvPr>
          <p:cNvSpPr>
            <a:spLocks noGrp="1"/>
          </p:cNvSpPr>
          <p:nvPr>
            <p:ph type="sldNum" sz="quarter" idx="12"/>
          </p:nvPr>
        </p:nvSpPr>
        <p:spPr/>
        <p:txBody>
          <a:bodyPr/>
          <a:lstStyle/>
          <a:p>
            <a:fld id="{60B18D57-13A5-4968-950D-8FEF41FA4399}" type="slidenum">
              <a:rPr lang="en-US" smtClean="0"/>
              <a:t>100</a:t>
            </a:fld>
            <a:endParaRPr lang="en-US"/>
          </a:p>
        </p:txBody>
      </p:sp>
    </p:spTree>
    <p:extLst>
      <p:ext uri="{BB962C8B-B14F-4D97-AF65-F5344CB8AC3E}">
        <p14:creationId xmlns:p14="http://schemas.microsoft.com/office/powerpoint/2010/main" val="181019031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9A8AB0-2F57-CA15-8B0C-01A2B7CC2758}"/>
              </a:ext>
            </a:extLst>
          </p:cNvPr>
          <p:cNvSpPr>
            <a:spLocks noGrp="1"/>
          </p:cNvSpPr>
          <p:nvPr>
            <p:ph type="title"/>
          </p:nvPr>
        </p:nvSpPr>
        <p:spPr/>
        <p:txBody>
          <a:bodyPr/>
          <a:lstStyle/>
          <a:p>
            <a:r>
              <a:rPr lang="en-US" dirty="0"/>
              <a:t>38 CFR 4.130 Rating Evaluation (continued)</a:t>
            </a:r>
          </a:p>
        </p:txBody>
      </p:sp>
      <p:sp>
        <p:nvSpPr>
          <p:cNvPr id="2" name="Content Placeholder 1">
            <a:extLst>
              <a:ext uri="{FF2B5EF4-FFF2-40B4-BE49-F238E27FC236}">
                <a16:creationId xmlns:a16="http://schemas.microsoft.com/office/drawing/2014/main" id="{BA7BEC24-020A-D4E1-1CAC-4267A278BC89}"/>
              </a:ext>
            </a:extLst>
          </p:cNvPr>
          <p:cNvSpPr>
            <a:spLocks noGrp="1"/>
          </p:cNvSpPr>
          <p:nvPr>
            <p:ph idx="1"/>
          </p:nvPr>
        </p:nvSpPr>
        <p:spPr>
          <a:xfrm>
            <a:off x="545910" y="1388897"/>
            <a:ext cx="11095630" cy="4351338"/>
          </a:xfrm>
        </p:spPr>
        <p:txBody>
          <a:bodyPr>
            <a:noAutofit/>
          </a:bodyPr>
          <a:lstStyle/>
          <a:p>
            <a:r>
              <a:rPr lang="en-US" dirty="0">
                <a:solidFill>
                  <a:srgbClr val="000000"/>
                </a:solidFill>
              </a:rPr>
              <a:t>Occupational and social impairment, with deficiencies in most areas, such as work, school, family relations, judgment, thinking, or mood, due to such symptoms as: suicidal ideation; obsessional rituals which interfere with routine activities; speech intermittently illogical, obscure, or irrelevant; near-continuous panic or depression affecting the ability to function independently, appropriately and effectively; impaired impulse control (such as unprovoked irritability with periods of violence); spatial disorientation; neglect of personal appearance and hygiene; difficulty in adapting to stressful circumstances (including work or a </a:t>
            </a:r>
            <a:r>
              <a:rPr lang="en-US" dirty="0" err="1">
                <a:solidFill>
                  <a:srgbClr val="000000"/>
                </a:solidFill>
              </a:rPr>
              <a:t>worklike</a:t>
            </a:r>
            <a:r>
              <a:rPr lang="en-US" dirty="0">
                <a:solidFill>
                  <a:srgbClr val="000000"/>
                </a:solidFill>
              </a:rPr>
              <a:t> setting); inability to establish and maintain effective relationships.                                         </a:t>
            </a:r>
          </a:p>
          <a:p>
            <a:pPr marL="0" indent="0">
              <a:buNone/>
            </a:pPr>
            <a:r>
              <a:rPr lang="en-US" dirty="0">
                <a:solidFill>
                  <a:srgbClr val="000000"/>
                </a:solidFill>
              </a:rPr>
              <a:t>70 percent</a:t>
            </a:r>
            <a:endParaRPr lang="en-US" dirty="0"/>
          </a:p>
        </p:txBody>
      </p:sp>
      <p:sp>
        <p:nvSpPr>
          <p:cNvPr id="4" name="Slide Number Placeholder 3">
            <a:extLst>
              <a:ext uri="{FF2B5EF4-FFF2-40B4-BE49-F238E27FC236}">
                <a16:creationId xmlns:a16="http://schemas.microsoft.com/office/drawing/2014/main" id="{E1923ACC-CBDC-A35B-B47C-58A156070A30}"/>
              </a:ext>
            </a:extLst>
          </p:cNvPr>
          <p:cNvSpPr>
            <a:spLocks noGrp="1"/>
          </p:cNvSpPr>
          <p:nvPr>
            <p:ph type="sldNum" sz="quarter" idx="12"/>
          </p:nvPr>
        </p:nvSpPr>
        <p:spPr/>
        <p:txBody>
          <a:bodyPr/>
          <a:lstStyle/>
          <a:p>
            <a:fld id="{60B18D57-13A5-4968-950D-8FEF41FA4399}" type="slidenum">
              <a:rPr lang="en-US" smtClean="0"/>
              <a:t>101</a:t>
            </a:fld>
            <a:endParaRPr lang="en-US"/>
          </a:p>
        </p:txBody>
      </p:sp>
    </p:spTree>
    <p:extLst>
      <p:ext uri="{BB962C8B-B14F-4D97-AF65-F5344CB8AC3E}">
        <p14:creationId xmlns:p14="http://schemas.microsoft.com/office/powerpoint/2010/main" val="217932901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0D37E2-3E64-0DBB-2526-D70FFB036056}"/>
              </a:ext>
            </a:extLst>
          </p:cNvPr>
          <p:cNvSpPr>
            <a:spLocks noGrp="1"/>
          </p:cNvSpPr>
          <p:nvPr>
            <p:ph type="title"/>
          </p:nvPr>
        </p:nvSpPr>
        <p:spPr/>
        <p:txBody>
          <a:bodyPr/>
          <a:lstStyle/>
          <a:p>
            <a:r>
              <a:rPr lang="en-US" dirty="0"/>
              <a:t>38 CFR 4.140 Rating Evaluation (continued )</a:t>
            </a:r>
          </a:p>
        </p:txBody>
      </p:sp>
      <p:sp>
        <p:nvSpPr>
          <p:cNvPr id="2" name="Content Placeholder 1">
            <a:extLst>
              <a:ext uri="{FF2B5EF4-FFF2-40B4-BE49-F238E27FC236}">
                <a16:creationId xmlns:a16="http://schemas.microsoft.com/office/drawing/2014/main" id="{38DE15D8-38D9-7BEA-F85D-C7B0D94299B8}"/>
              </a:ext>
            </a:extLst>
          </p:cNvPr>
          <p:cNvSpPr>
            <a:spLocks noGrp="1"/>
          </p:cNvSpPr>
          <p:nvPr>
            <p:ph idx="1"/>
          </p:nvPr>
        </p:nvSpPr>
        <p:spPr/>
        <p:txBody>
          <a:bodyPr>
            <a:normAutofit/>
          </a:bodyPr>
          <a:lstStyle/>
          <a:p>
            <a:r>
              <a:rPr lang="en-US" dirty="0">
                <a:solidFill>
                  <a:srgbClr val="000000"/>
                </a:solidFill>
              </a:rPr>
              <a:t>Occupational and social impairment with reduced reliability and productivity due to such symptoms as: flattened affect; circumstantial, circumlocutory, or stereotyped speech; panic attacks more than once a week; difficulty in understanding complex commands; impairment of short- and long-term memory (e.g., retention of only highly learned material, forgetting to complete tasks); impaired judgment; impaired abstract thinking; disturbances of motivation and mood; difficulty in establishing and maintaining effective work and social relationships.                                               </a:t>
            </a:r>
          </a:p>
          <a:p>
            <a:pPr marL="0" indent="0">
              <a:buNone/>
            </a:pPr>
            <a:r>
              <a:rPr lang="en-US" dirty="0">
                <a:solidFill>
                  <a:srgbClr val="000000"/>
                </a:solidFill>
              </a:rPr>
              <a:t>50 percent</a:t>
            </a:r>
            <a:endParaRPr lang="en-US" dirty="0"/>
          </a:p>
        </p:txBody>
      </p:sp>
      <p:sp>
        <p:nvSpPr>
          <p:cNvPr id="4" name="Slide Number Placeholder 3">
            <a:extLst>
              <a:ext uri="{FF2B5EF4-FFF2-40B4-BE49-F238E27FC236}">
                <a16:creationId xmlns:a16="http://schemas.microsoft.com/office/drawing/2014/main" id="{4A39F3C0-8F89-32A5-9DEC-0045A250F1AE}"/>
              </a:ext>
            </a:extLst>
          </p:cNvPr>
          <p:cNvSpPr>
            <a:spLocks noGrp="1"/>
          </p:cNvSpPr>
          <p:nvPr>
            <p:ph type="sldNum" sz="quarter" idx="12"/>
          </p:nvPr>
        </p:nvSpPr>
        <p:spPr/>
        <p:txBody>
          <a:bodyPr/>
          <a:lstStyle/>
          <a:p>
            <a:fld id="{60B18D57-13A5-4968-950D-8FEF41FA4399}" type="slidenum">
              <a:rPr lang="en-US" smtClean="0"/>
              <a:t>102</a:t>
            </a:fld>
            <a:endParaRPr lang="en-US"/>
          </a:p>
        </p:txBody>
      </p:sp>
    </p:spTree>
    <p:extLst>
      <p:ext uri="{BB962C8B-B14F-4D97-AF65-F5344CB8AC3E}">
        <p14:creationId xmlns:p14="http://schemas.microsoft.com/office/powerpoint/2010/main" val="310404646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9123B09-DDF3-AF22-35B3-800BB6F806E2}"/>
              </a:ext>
            </a:extLst>
          </p:cNvPr>
          <p:cNvSpPr>
            <a:spLocks noGrp="1"/>
          </p:cNvSpPr>
          <p:nvPr>
            <p:ph type="title"/>
          </p:nvPr>
        </p:nvSpPr>
        <p:spPr/>
        <p:txBody>
          <a:bodyPr/>
          <a:lstStyle/>
          <a:p>
            <a:r>
              <a:rPr lang="en-US" dirty="0"/>
              <a:t>38 CFR 4.130 Rating </a:t>
            </a:r>
            <a:r>
              <a:rPr lang="en-US" dirty="0" err="1"/>
              <a:t>Evakuation</a:t>
            </a:r>
            <a:r>
              <a:rPr lang="en-US" dirty="0"/>
              <a:t> (continued)</a:t>
            </a:r>
          </a:p>
        </p:txBody>
      </p:sp>
      <p:sp>
        <p:nvSpPr>
          <p:cNvPr id="2" name="Content Placeholder 1">
            <a:extLst>
              <a:ext uri="{FF2B5EF4-FFF2-40B4-BE49-F238E27FC236}">
                <a16:creationId xmlns:a16="http://schemas.microsoft.com/office/drawing/2014/main" id="{2C94A916-7868-5105-AA46-5C7FE0E7EA45}"/>
              </a:ext>
            </a:extLst>
          </p:cNvPr>
          <p:cNvSpPr>
            <a:spLocks noGrp="1"/>
          </p:cNvSpPr>
          <p:nvPr>
            <p:ph idx="1"/>
          </p:nvPr>
        </p:nvSpPr>
        <p:spPr>
          <a:xfrm>
            <a:off x="742666" y="1443487"/>
            <a:ext cx="10515600" cy="4351338"/>
          </a:xfrm>
        </p:spPr>
        <p:txBody>
          <a:bodyPr>
            <a:noAutofit/>
          </a:bodyPr>
          <a:lstStyle/>
          <a:p>
            <a:r>
              <a:rPr lang="en-US" sz="3200" dirty="0">
                <a:solidFill>
                  <a:srgbClr val="000000"/>
                </a:solidFill>
              </a:rPr>
              <a:t>Occupational and social impairment with occasional decrease in work efficiency and intermittent periods of inability to perform occupational tasks (although generally functioning satisfactorily, with routine behavior, self-care, and conversation normal), due to such symptoms as: depressed mood, anxiety, suspiciousness, panic attacks (weekly or less often), chronic sleep impairment, mild memory loss (such as forgetting names, directions, recent events) .                                                                    </a:t>
            </a:r>
          </a:p>
          <a:p>
            <a:r>
              <a:rPr lang="en-US" sz="3200" dirty="0">
                <a:solidFill>
                  <a:srgbClr val="000000"/>
                </a:solidFill>
              </a:rPr>
              <a:t>30 percent</a:t>
            </a:r>
            <a:endParaRPr lang="en-US" sz="3200" dirty="0"/>
          </a:p>
        </p:txBody>
      </p:sp>
      <p:sp>
        <p:nvSpPr>
          <p:cNvPr id="4" name="Slide Number Placeholder 3">
            <a:extLst>
              <a:ext uri="{FF2B5EF4-FFF2-40B4-BE49-F238E27FC236}">
                <a16:creationId xmlns:a16="http://schemas.microsoft.com/office/drawing/2014/main" id="{483D2610-C5CC-CF17-E809-A4DFF7967316}"/>
              </a:ext>
            </a:extLst>
          </p:cNvPr>
          <p:cNvSpPr>
            <a:spLocks noGrp="1"/>
          </p:cNvSpPr>
          <p:nvPr>
            <p:ph type="sldNum" sz="quarter" idx="12"/>
          </p:nvPr>
        </p:nvSpPr>
        <p:spPr/>
        <p:txBody>
          <a:bodyPr/>
          <a:lstStyle/>
          <a:p>
            <a:fld id="{60B18D57-13A5-4968-950D-8FEF41FA4399}" type="slidenum">
              <a:rPr lang="en-US" smtClean="0"/>
              <a:t>103</a:t>
            </a:fld>
            <a:endParaRPr lang="en-US"/>
          </a:p>
        </p:txBody>
      </p:sp>
    </p:spTree>
    <p:extLst>
      <p:ext uri="{BB962C8B-B14F-4D97-AF65-F5344CB8AC3E}">
        <p14:creationId xmlns:p14="http://schemas.microsoft.com/office/powerpoint/2010/main" val="353339156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FF2CE3-6EE2-F697-B127-E0C03F94E679}"/>
              </a:ext>
            </a:extLst>
          </p:cNvPr>
          <p:cNvSpPr>
            <a:spLocks noGrp="1"/>
          </p:cNvSpPr>
          <p:nvPr>
            <p:ph type="title"/>
          </p:nvPr>
        </p:nvSpPr>
        <p:spPr/>
        <p:txBody>
          <a:bodyPr/>
          <a:lstStyle/>
          <a:p>
            <a:r>
              <a:rPr lang="en-US" dirty="0"/>
              <a:t>38 CFR 4.130 Rating Evaluation (continued)</a:t>
            </a:r>
          </a:p>
        </p:txBody>
      </p:sp>
      <p:sp>
        <p:nvSpPr>
          <p:cNvPr id="2" name="Content Placeholder 1">
            <a:extLst>
              <a:ext uri="{FF2B5EF4-FFF2-40B4-BE49-F238E27FC236}">
                <a16:creationId xmlns:a16="http://schemas.microsoft.com/office/drawing/2014/main" id="{DD84F0D9-77AF-7EB6-EDB4-137ED52C458C}"/>
              </a:ext>
            </a:extLst>
          </p:cNvPr>
          <p:cNvSpPr>
            <a:spLocks noGrp="1"/>
          </p:cNvSpPr>
          <p:nvPr>
            <p:ph idx="1"/>
          </p:nvPr>
        </p:nvSpPr>
        <p:spPr/>
        <p:txBody>
          <a:bodyPr>
            <a:normAutofit/>
          </a:bodyPr>
          <a:lstStyle/>
          <a:p>
            <a:r>
              <a:rPr lang="en-US" dirty="0"/>
              <a:t>Occupational and social impairment due to mild or transient symptoms which decrease work efficiency and ability to perform occupational tasks only during periods of significant stress, or symptoms controlled by continuous medication.                            10 percent</a:t>
            </a:r>
          </a:p>
          <a:p>
            <a:endParaRPr lang="en-US" dirty="0"/>
          </a:p>
          <a:p>
            <a:r>
              <a:rPr lang="en-US" dirty="0"/>
              <a:t>A mental condition has been formally diagnosed, but symptoms are not severe enough either to interfere with occupational and social functioning or to require continuous medication.                              </a:t>
            </a:r>
          </a:p>
          <a:p>
            <a:pPr marL="0" indent="0">
              <a:buNone/>
            </a:pPr>
            <a:r>
              <a:rPr lang="en-US" dirty="0"/>
              <a:t>   0 percent</a:t>
            </a:r>
          </a:p>
        </p:txBody>
      </p:sp>
      <p:sp>
        <p:nvSpPr>
          <p:cNvPr id="4" name="Slide Number Placeholder 3">
            <a:extLst>
              <a:ext uri="{FF2B5EF4-FFF2-40B4-BE49-F238E27FC236}">
                <a16:creationId xmlns:a16="http://schemas.microsoft.com/office/drawing/2014/main" id="{DF94FEA7-6309-313D-AB6A-01CAA52595EA}"/>
              </a:ext>
            </a:extLst>
          </p:cNvPr>
          <p:cNvSpPr>
            <a:spLocks noGrp="1"/>
          </p:cNvSpPr>
          <p:nvPr>
            <p:ph type="sldNum" sz="quarter" idx="12"/>
          </p:nvPr>
        </p:nvSpPr>
        <p:spPr/>
        <p:txBody>
          <a:bodyPr/>
          <a:lstStyle/>
          <a:p>
            <a:fld id="{60B18D57-13A5-4968-950D-8FEF41FA4399}" type="slidenum">
              <a:rPr lang="en-US" smtClean="0"/>
              <a:t>104</a:t>
            </a:fld>
            <a:endParaRPr lang="en-US"/>
          </a:p>
        </p:txBody>
      </p:sp>
    </p:spTree>
    <p:extLst>
      <p:ext uri="{BB962C8B-B14F-4D97-AF65-F5344CB8AC3E}">
        <p14:creationId xmlns:p14="http://schemas.microsoft.com/office/powerpoint/2010/main" val="365800429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90B1B3-A355-0DE1-E98F-368B07342F53}"/>
              </a:ext>
            </a:extLst>
          </p:cNvPr>
          <p:cNvSpPr>
            <a:spLocks noGrp="1"/>
          </p:cNvSpPr>
          <p:nvPr>
            <p:ph type="title"/>
          </p:nvPr>
        </p:nvSpPr>
        <p:spPr/>
        <p:txBody>
          <a:bodyPr/>
          <a:lstStyle/>
          <a:p>
            <a:r>
              <a:rPr lang="en-US" dirty="0"/>
              <a:t>PTSD </a:t>
            </a:r>
            <a:r>
              <a:rPr lang="en-US"/>
              <a:t>Coach Application</a:t>
            </a:r>
          </a:p>
        </p:txBody>
      </p:sp>
      <p:pic>
        <p:nvPicPr>
          <p:cNvPr id="8" name="Content Placeholder 7">
            <a:extLst>
              <a:ext uri="{FF2B5EF4-FFF2-40B4-BE49-F238E27FC236}">
                <a16:creationId xmlns:a16="http://schemas.microsoft.com/office/drawing/2014/main" id="{4B87E9AC-FAF4-6744-6A39-C9167E3C8216}"/>
              </a:ext>
            </a:extLst>
          </p:cNvPr>
          <p:cNvPicPr>
            <a:picLocks noGrp="1" noChangeAspect="1"/>
          </p:cNvPicPr>
          <p:nvPr>
            <p:ph idx="1"/>
          </p:nvPr>
        </p:nvPicPr>
        <p:blipFill>
          <a:blip r:embed="rId2"/>
          <a:stretch>
            <a:fillRect/>
          </a:stretch>
        </p:blipFill>
        <p:spPr>
          <a:xfrm>
            <a:off x="4064125" y="1280746"/>
            <a:ext cx="3060006" cy="5488469"/>
          </a:xfrm>
          <a:prstGeom prst="rect">
            <a:avLst/>
          </a:prstGeom>
        </p:spPr>
      </p:pic>
      <p:sp>
        <p:nvSpPr>
          <p:cNvPr id="4" name="Slide Number Placeholder 3">
            <a:extLst>
              <a:ext uri="{FF2B5EF4-FFF2-40B4-BE49-F238E27FC236}">
                <a16:creationId xmlns:a16="http://schemas.microsoft.com/office/drawing/2014/main" id="{B89D8479-1A9A-65EA-0952-2B85B0A3C574}"/>
              </a:ext>
            </a:extLst>
          </p:cNvPr>
          <p:cNvSpPr>
            <a:spLocks noGrp="1"/>
          </p:cNvSpPr>
          <p:nvPr>
            <p:ph type="sldNum" sz="quarter" idx="12"/>
          </p:nvPr>
        </p:nvSpPr>
        <p:spPr/>
        <p:txBody>
          <a:bodyPr/>
          <a:lstStyle/>
          <a:p>
            <a:fld id="{60B18D57-13A5-4968-950D-8FEF41FA4399}" type="slidenum">
              <a:rPr lang="en-US" smtClean="0"/>
              <a:t>105</a:t>
            </a:fld>
            <a:endParaRPr lang="en-US"/>
          </a:p>
        </p:txBody>
      </p:sp>
    </p:spTree>
    <p:extLst>
      <p:ext uri="{BB962C8B-B14F-4D97-AF65-F5344CB8AC3E}">
        <p14:creationId xmlns:p14="http://schemas.microsoft.com/office/powerpoint/2010/main" val="19355956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82D321-3C07-E404-788B-07D88CDF3F0F}"/>
              </a:ext>
            </a:extLst>
          </p:cNvPr>
          <p:cNvSpPr>
            <a:spLocks noGrp="1"/>
          </p:cNvSpPr>
          <p:nvPr>
            <p:ph type="title"/>
          </p:nvPr>
        </p:nvSpPr>
        <p:spPr>
          <a:xfrm>
            <a:off x="0" y="0"/>
            <a:ext cx="10515600" cy="1325563"/>
          </a:xfrm>
        </p:spPr>
        <p:txBody>
          <a:bodyPr/>
          <a:lstStyle/>
          <a:p>
            <a:r>
              <a:rPr lang="en-US" dirty="0"/>
              <a:t>PTSD Resources (search on VA.gov – </a:t>
            </a:r>
            <a:br>
              <a:rPr lang="en-US" dirty="0"/>
            </a:br>
            <a:r>
              <a:rPr lang="en-US" dirty="0"/>
              <a:t>more available)</a:t>
            </a:r>
          </a:p>
        </p:txBody>
      </p:sp>
      <p:pic>
        <p:nvPicPr>
          <p:cNvPr id="18" name="Content Placeholder 17">
            <a:extLst>
              <a:ext uri="{FF2B5EF4-FFF2-40B4-BE49-F238E27FC236}">
                <a16:creationId xmlns:a16="http://schemas.microsoft.com/office/drawing/2014/main" id="{CC639AFB-E45B-8438-0707-0AA601E9C8C2}"/>
              </a:ext>
            </a:extLst>
          </p:cNvPr>
          <p:cNvPicPr>
            <a:picLocks noGrp="1" noChangeAspect="1"/>
          </p:cNvPicPr>
          <p:nvPr>
            <p:ph idx="1"/>
          </p:nvPr>
        </p:nvPicPr>
        <p:blipFill>
          <a:blip r:embed="rId2"/>
          <a:stretch>
            <a:fillRect/>
          </a:stretch>
        </p:blipFill>
        <p:spPr>
          <a:xfrm>
            <a:off x="2962672" y="1393825"/>
            <a:ext cx="6181328" cy="5327650"/>
          </a:xfrm>
          <a:prstGeom prst="rect">
            <a:avLst/>
          </a:prstGeom>
        </p:spPr>
      </p:pic>
      <p:sp>
        <p:nvSpPr>
          <p:cNvPr id="4" name="Slide Number Placeholder 3">
            <a:extLst>
              <a:ext uri="{FF2B5EF4-FFF2-40B4-BE49-F238E27FC236}">
                <a16:creationId xmlns:a16="http://schemas.microsoft.com/office/drawing/2014/main" id="{7838385F-D1D0-1E88-604A-3164A3394EDE}"/>
              </a:ext>
            </a:extLst>
          </p:cNvPr>
          <p:cNvSpPr>
            <a:spLocks noGrp="1"/>
          </p:cNvSpPr>
          <p:nvPr>
            <p:ph type="sldNum" sz="quarter" idx="12"/>
          </p:nvPr>
        </p:nvSpPr>
        <p:spPr/>
        <p:txBody>
          <a:bodyPr/>
          <a:lstStyle/>
          <a:p>
            <a:fld id="{60B18D57-13A5-4968-950D-8FEF41FA4399}" type="slidenum">
              <a:rPr lang="en-US" smtClean="0"/>
              <a:t>106</a:t>
            </a:fld>
            <a:endParaRPr lang="en-US"/>
          </a:p>
        </p:txBody>
      </p:sp>
    </p:spTree>
    <p:extLst>
      <p:ext uri="{BB962C8B-B14F-4D97-AF65-F5344CB8AC3E}">
        <p14:creationId xmlns:p14="http://schemas.microsoft.com/office/powerpoint/2010/main" val="197006663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0ACFA8-9CCA-4813-9D71-776A4CEF6520}"/>
              </a:ext>
            </a:extLst>
          </p:cNvPr>
          <p:cNvSpPr>
            <a:spLocks noGrp="1"/>
          </p:cNvSpPr>
          <p:nvPr>
            <p:ph type="title"/>
          </p:nvPr>
        </p:nvSpPr>
        <p:spPr/>
        <p:txBody>
          <a:bodyPr>
            <a:normAutofit fontScale="90000"/>
          </a:bodyPr>
          <a:lstStyle/>
          <a:p>
            <a:br>
              <a:rPr lang="en-US" dirty="0"/>
            </a:br>
            <a:r>
              <a:rPr lang="en-US" dirty="0"/>
              <a:t>Additional Information</a:t>
            </a:r>
            <a:br>
              <a:rPr lang="en-US" dirty="0"/>
            </a:br>
            <a:endParaRPr lang="en-US" dirty="0"/>
          </a:p>
        </p:txBody>
      </p:sp>
      <p:sp>
        <p:nvSpPr>
          <p:cNvPr id="2" name="Content Placeholder 1">
            <a:extLst>
              <a:ext uri="{FF2B5EF4-FFF2-40B4-BE49-F238E27FC236}">
                <a16:creationId xmlns:a16="http://schemas.microsoft.com/office/drawing/2014/main" id="{C91405AD-7578-D09B-A3AE-EDB20AB60E2C}"/>
              </a:ext>
            </a:extLst>
          </p:cNvPr>
          <p:cNvSpPr>
            <a:spLocks noGrp="1"/>
          </p:cNvSpPr>
          <p:nvPr>
            <p:ph idx="1"/>
          </p:nvPr>
        </p:nvSpPr>
        <p:spPr>
          <a:xfrm>
            <a:off x="600501" y="1951629"/>
            <a:ext cx="11041039" cy="4250193"/>
          </a:xfrm>
        </p:spPr>
        <p:txBody>
          <a:bodyPr>
            <a:normAutofit/>
          </a:bodyPr>
          <a:lstStyle/>
          <a:p>
            <a:r>
              <a:rPr lang="en-US" sz="3200" dirty="0"/>
              <a:t>MST Special Review – Ruth Moore Act passed in late 2016</a:t>
            </a:r>
          </a:p>
          <a:p>
            <a:r>
              <a:rPr lang="en-US" sz="3200" dirty="0"/>
              <a:t>Office of Inspector General Investigation Report before Congress dated November 17, 2021</a:t>
            </a:r>
          </a:p>
          <a:p>
            <a:r>
              <a:rPr lang="en-US" sz="3200" dirty="0"/>
              <a:t>Military sexual assault cases will be removed from chain of command from National Defense Authorization Act enacted on January 1, 2021</a:t>
            </a:r>
          </a:p>
        </p:txBody>
      </p:sp>
      <p:sp>
        <p:nvSpPr>
          <p:cNvPr id="4" name="Slide Number Placeholder 3">
            <a:extLst>
              <a:ext uri="{FF2B5EF4-FFF2-40B4-BE49-F238E27FC236}">
                <a16:creationId xmlns:a16="http://schemas.microsoft.com/office/drawing/2014/main" id="{3E3904D2-15FF-9ABB-3DD5-83E814A8234B}"/>
              </a:ext>
            </a:extLst>
          </p:cNvPr>
          <p:cNvSpPr>
            <a:spLocks noGrp="1"/>
          </p:cNvSpPr>
          <p:nvPr>
            <p:ph type="sldNum" sz="quarter" idx="12"/>
          </p:nvPr>
        </p:nvSpPr>
        <p:spPr/>
        <p:txBody>
          <a:bodyPr/>
          <a:lstStyle/>
          <a:p>
            <a:fld id="{60B18D57-13A5-4968-950D-8FEF41FA4399}" type="slidenum">
              <a:rPr lang="en-US" smtClean="0"/>
              <a:t>107</a:t>
            </a:fld>
            <a:endParaRPr lang="en-US"/>
          </a:p>
        </p:txBody>
      </p:sp>
    </p:spTree>
    <p:extLst>
      <p:ext uri="{BB962C8B-B14F-4D97-AF65-F5344CB8AC3E}">
        <p14:creationId xmlns:p14="http://schemas.microsoft.com/office/powerpoint/2010/main" val="123402465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70D1E9-7A92-3897-52C9-DE59E7506A36}"/>
              </a:ext>
            </a:extLst>
          </p:cNvPr>
          <p:cNvSpPr>
            <a:spLocks noGrp="1"/>
          </p:cNvSpPr>
          <p:nvPr>
            <p:ph type="title"/>
          </p:nvPr>
        </p:nvSpPr>
        <p:spPr/>
        <p:txBody>
          <a:bodyPr/>
          <a:lstStyle/>
          <a:p>
            <a:r>
              <a:rPr lang="en-US" dirty="0"/>
              <a:t>References</a:t>
            </a:r>
          </a:p>
        </p:txBody>
      </p:sp>
      <p:sp>
        <p:nvSpPr>
          <p:cNvPr id="2" name="Content Placeholder 1">
            <a:extLst>
              <a:ext uri="{FF2B5EF4-FFF2-40B4-BE49-F238E27FC236}">
                <a16:creationId xmlns:a16="http://schemas.microsoft.com/office/drawing/2014/main" id="{3236A2CA-ECC4-1331-1978-248731657AC6}"/>
              </a:ext>
            </a:extLst>
          </p:cNvPr>
          <p:cNvSpPr>
            <a:spLocks noGrp="1"/>
          </p:cNvSpPr>
          <p:nvPr>
            <p:ph idx="1"/>
          </p:nvPr>
        </p:nvSpPr>
        <p:spPr/>
        <p:txBody>
          <a:bodyPr/>
          <a:lstStyle/>
          <a:p>
            <a:r>
              <a:rPr lang="en-US" sz="2400" dirty="0"/>
              <a:t>VA.gov</a:t>
            </a:r>
          </a:p>
          <a:p>
            <a:r>
              <a:rPr lang="en-US" sz="2400" dirty="0"/>
              <a:t>38 CFR 3.159</a:t>
            </a:r>
          </a:p>
          <a:p>
            <a:r>
              <a:rPr lang="en-US" sz="2400" dirty="0"/>
              <a:t>38 CFR 4.125, 4.126, 4.127, 4.128</a:t>
            </a:r>
          </a:p>
          <a:p>
            <a:r>
              <a:rPr lang="en-US" sz="2400" dirty="0"/>
              <a:t>38 CFR 4.129 and 4.130</a:t>
            </a:r>
          </a:p>
          <a:p>
            <a:r>
              <a:rPr lang="en-US" sz="2400" dirty="0"/>
              <a:t>M21-1.III.ii.2</a:t>
            </a:r>
          </a:p>
          <a:p>
            <a:r>
              <a:rPr lang="en-US" sz="2400" dirty="0"/>
              <a:t>M21-1.IV.i</a:t>
            </a:r>
          </a:p>
          <a:p>
            <a:r>
              <a:rPr lang="en-US" sz="2400" dirty="0"/>
              <a:t>M21-1.V.ii</a:t>
            </a:r>
          </a:p>
          <a:p>
            <a:r>
              <a:rPr lang="en-US" sz="2400" dirty="0"/>
              <a:t>M21-1.VIII.iv</a:t>
            </a:r>
          </a:p>
          <a:p>
            <a:r>
              <a:rPr lang="en-US" sz="2400" dirty="0"/>
              <a:t>M21-1.X.I</a:t>
            </a:r>
          </a:p>
          <a:p>
            <a:endParaRPr lang="en-US" sz="2400" dirty="0"/>
          </a:p>
          <a:p>
            <a:endParaRPr lang="en-US" sz="2400" dirty="0"/>
          </a:p>
          <a:p>
            <a:endParaRPr lang="en-US" sz="2400" dirty="0"/>
          </a:p>
        </p:txBody>
      </p:sp>
      <p:sp>
        <p:nvSpPr>
          <p:cNvPr id="4" name="Slide Number Placeholder 3">
            <a:extLst>
              <a:ext uri="{FF2B5EF4-FFF2-40B4-BE49-F238E27FC236}">
                <a16:creationId xmlns:a16="http://schemas.microsoft.com/office/drawing/2014/main" id="{2D63B4A8-E589-C6B7-1895-87B9CCC52364}"/>
              </a:ext>
            </a:extLst>
          </p:cNvPr>
          <p:cNvSpPr>
            <a:spLocks noGrp="1"/>
          </p:cNvSpPr>
          <p:nvPr>
            <p:ph type="sldNum" sz="quarter" idx="12"/>
          </p:nvPr>
        </p:nvSpPr>
        <p:spPr/>
        <p:txBody>
          <a:bodyPr/>
          <a:lstStyle/>
          <a:p>
            <a:fld id="{60B18D57-13A5-4968-950D-8FEF41FA4399}" type="slidenum">
              <a:rPr lang="en-US" smtClean="0"/>
              <a:t>108</a:t>
            </a:fld>
            <a:endParaRPr lang="en-US"/>
          </a:p>
        </p:txBody>
      </p:sp>
    </p:spTree>
    <p:extLst>
      <p:ext uri="{BB962C8B-B14F-4D97-AF65-F5344CB8AC3E}">
        <p14:creationId xmlns:p14="http://schemas.microsoft.com/office/powerpoint/2010/main" val="92609244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71B897-9F0C-9DAE-FDBB-E78B6BC50A9A}"/>
              </a:ext>
            </a:extLst>
          </p:cNvPr>
          <p:cNvSpPr>
            <a:spLocks noGrp="1"/>
          </p:cNvSpPr>
          <p:nvPr>
            <p:ph type="title"/>
          </p:nvPr>
        </p:nvSpPr>
        <p:spPr/>
        <p:txBody>
          <a:bodyPr/>
          <a:lstStyle/>
          <a:p>
            <a:r>
              <a:rPr lang="en-US" dirty="0"/>
              <a:t>References (continued)</a:t>
            </a:r>
          </a:p>
        </p:txBody>
      </p:sp>
      <p:sp>
        <p:nvSpPr>
          <p:cNvPr id="2" name="Content Placeholder 1">
            <a:extLst>
              <a:ext uri="{FF2B5EF4-FFF2-40B4-BE49-F238E27FC236}">
                <a16:creationId xmlns:a16="http://schemas.microsoft.com/office/drawing/2014/main" id="{AB9ABD78-1B8C-7E35-93AE-6644E7B45EFE}"/>
              </a:ext>
            </a:extLst>
          </p:cNvPr>
          <p:cNvSpPr>
            <a:spLocks noGrp="1"/>
          </p:cNvSpPr>
          <p:nvPr>
            <p:ph idx="1"/>
          </p:nvPr>
        </p:nvSpPr>
        <p:spPr/>
        <p:txBody>
          <a:bodyPr/>
          <a:lstStyle/>
          <a:p>
            <a:r>
              <a:rPr lang="en-US" sz="2400" dirty="0"/>
              <a:t>38 USC 1110</a:t>
            </a:r>
          </a:p>
          <a:p>
            <a:r>
              <a:rPr lang="en-US" sz="2400" dirty="0"/>
              <a:t>38 USC 1111</a:t>
            </a:r>
          </a:p>
          <a:p>
            <a:r>
              <a:rPr lang="en-US" sz="2400" dirty="0"/>
              <a:t>38 USC 1154</a:t>
            </a:r>
          </a:p>
          <a:p>
            <a:r>
              <a:rPr lang="en-US" sz="2400" dirty="0"/>
              <a:t>38 USC 1720D</a:t>
            </a:r>
          </a:p>
          <a:p>
            <a:r>
              <a:rPr lang="en-US" sz="2400" dirty="0" err="1"/>
              <a:t>VAOPGCPREC</a:t>
            </a:r>
            <a:r>
              <a:rPr lang="en-US" sz="2400" dirty="0"/>
              <a:t> 3-2012</a:t>
            </a:r>
          </a:p>
          <a:p>
            <a:r>
              <a:rPr lang="en-US" sz="2400" dirty="0" err="1"/>
              <a:t>VAOPGCPREC</a:t>
            </a:r>
            <a:r>
              <a:rPr lang="en-US" sz="2400" dirty="0"/>
              <a:t> 3-2018</a:t>
            </a:r>
          </a:p>
          <a:p>
            <a:r>
              <a:rPr lang="en-US" sz="2400" dirty="0" err="1"/>
              <a:t>VAOPGCPREC</a:t>
            </a:r>
            <a:r>
              <a:rPr lang="en-US" sz="2400" dirty="0"/>
              <a:t> 8-2001 </a:t>
            </a:r>
          </a:p>
        </p:txBody>
      </p:sp>
      <p:sp>
        <p:nvSpPr>
          <p:cNvPr id="4" name="Slide Number Placeholder 3">
            <a:extLst>
              <a:ext uri="{FF2B5EF4-FFF2-40B4-BE49-F238E27FC236}">
                <a16:creationId xmlns:a16="http://schemas.microsoft.com/office/drawing/2014/main" id="{C2C67303-163E-F778-A330-3471B8FBE819}"/>
              </a:ext>
            </a:extLst>
          </p:cNvPr>
          <p:cNvSpPr>
            <a:spLocks noGrp="1"/>
          </p:cNvSpPr>
          <p:nvPr>
            <p:ph type="sldNum" sz="quarter" idx="12"/>
          </p:nvPr>
        </p:nvSpPr>
        <p:spPr/>
        <p:txBody>
          <a:bodyPr/>
          <a:lstStyle/>
          <a:p>
            <a:fld id="{60B18D57-13A5-4968-950D-8FEF41FA4399}" type="slidenum">
              <a:rPr lang="en-US" smtClean="0"/>
              <a:t>109</a:t>
            </a:fld>
            <a:endParaRPr lang="en-US"/>
          </a:p>
        </p:txBody>
      </p:sp>
    </p:spTree>
    <p:extLst>
      <p:ext uri="{BB962C8B-B14F-4D97-AF65-F5344CB8AC3E}">
        <p14:creationId xmlns:p14="http://schemas.microsoft.com/office/powerpoint/2010/main" val="1774879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EF2563-BA42-FFEE-2C5F-2D99C2D96AA3}"/>
              </a:ext>
            </a:extLst>
          </p:cNvPr>
          <p:cNvSpPr>
            <a:spLocks noGrp="1"/>
          </p:cNvSpPr>
          <p:nvPr>
            <p:ph type="title"/>
          </p:nvPr>
        </p:nvSpPr>
        <p:spPr/>
        <p:txBody>
          <a:bodyPr/>
          <a:lstStyle/>
          <a:p>
            <a:r>
              <a:rPr lang="en-US" dirty="0"/>
              <a:t>PTSD Requirements</a:t>
            </a:r>
          </a:p>
        </p:txBody>
      </p:sp>
      <p:sp>
        <p:nvSpPr>
          <p:cNvPr id="2" name="Content Placeholder 1">
            <a:extLst>
              <a:ext uri="{FF2B5EF4-FFF2-40B4-BE49-F238E27FC236}">
                <a16:creationId xmlns:a16="http://schemas.microsoft.com/office/drawing/2014/main" id="{AC64869F-C572-B835-9536-A2C8D6BEDFE2}"/>
              </a:ext>
            </a:extLst>
          </p:cNvPr>
          <p:cNvSpPr>
            <a:spLocks noGrp="1"/>
          </p:cNvSpPr>
          <p:nvPr>
            <p:ph idx="1"/>
          </p:nvPr>
        </p:nvSpPr>
        <p:spPr/>
        <p:txBody>
          <a:bodyPr/>
          <a:lstStyle/>
          <a:p>
            <a:endParaRPr lang="en-US" sz="2400" dirty="0">
              <a:solidFill>
                <a:srgbClr val="333333"/>
              </a:solidFill>
              <a:latin typeface="arial" panose="020B0604020202020204" pitchFamily="34" charset="0"/>
            </a:endParaRPr>
          </a:p>
          <a:p>
            <a:r>
              <a:rPr lang="en-US" sz="2400" dirty="0"/>
              <a:t>Under</a:t>
            </a:r>
            <a:r>
              <a:rPr lang="en-US" sz="2400" dirty="0">
                <a:solidFill>
                  <a:srgbClr val="333333"/>
                </a:solidFill>
              </a:rPr>
              <a:t> </a:t>
            </a:r>
            <a:r>
              <a:rPr lang="en-US" sz="2400" b="1" u="sng" dirty="0">
                <a:solidFill>
                  <a:srgbClr val="0000FF"/>
                </a:solidFill>
                <a:hlinkClick r:id="rId2"/>
              </a:rPr>
              <a:t>38 CFR 3.304(f)</a:t>
            </a:r>
            <a:r>
              <a:rPr lang="en-US" sz="2400" dirty="0">
                <a:solidFill>
                  <a:srgbClr val="333333"/>
                </a:solidFill>
              </a:rPr>
              <a:t>, </a:t>
            </a:r>
            <a:r>
              <a:rPr lang="en-US" sz="2400" dirty="0"/>
              <a:t>SC for PTSD associated with an in-service stressor requires</a:t>
            </a:r>
          </a:p>
          <a:p>
            <a:r>
              <a:rPr lang="en-US" sz="2400" dirty="0"/>
              <a:t>credible supporting evidence that the claimed in-service stressor actually occurred</a:t>
            </a:r>
          </a:p>
          <a:p>
            <a:r>
              <a:rPr lang="en-US" sz="2400" dirty="0"/>
              <a:t>medical evidence diagnosing the condition in accordance with </a:t>
            </a:r>
            <a:r>
              <a:rPr lang="en-US" sz="2400" b="1" u="sng" dirty="0">
                <a:solidFill>
                  <a:srgbClr val="0000FF"/>
                </a:solidFill>
                <a:hlinkClick r:id="rId3"/>
              </a:rPr>
              <a:t>38 CFR 4.125</a:t>
            </a:r>
            <a:r>
              <a:rPr lang="en-US" sz="2400" dirty="0">
                <a:solidFill>
                  <a:srgbClr val="333333"/>
                </a:solidFill>
              </a:rPr>
              <a:t>,</a:t>
            </a:r>
            <a:r>
              <a:rPr lang="en-US" sz="2400" dirty="0"/>
              <a:t> and</a:t>
            </a:r>
          </a:p>
          <a:p>
            <a:r>
              <a:rPr lang="en-US" sz="2400" dirty="0"/>
              <a:t>a link, established by medical evidence, between current symptomatology and the claimed in-service stressor.</a:t>
            </a:r>
          </a:p>
        </p:txBody>
      </p:sp>
      <p:sp>
        <p:nvSpPr>
          <p:cNvPr id="4" name="Slide Number Placeholder 3">
            <a:extLst>
              <a:ext uri="{FF2B5EF4-FFF2-40B4-BE49-F238E27FC236}">
                <a16:creationId xmlns:a16="http://schemas.microsoft.com/office/drawing/2014/main" id="{9C693149-A5F4-502F-C322-62FB65D62734}"/>
              </a:ext>
            </a:extLst>
          </p:cNvPr>
          <p:cNvSpPr>
            <a:spLocks noGrp="1"/>
          </p:cNvSpPr>
          <p:nvPr>
            <p:ph type="sldNum" sz="quarter" idx="12"/>
          </p:nvPr>
        </p:nvSpPr>
        <p:spPr/>
        <p:txBody>
          <a:bodyPr/>
          <a:lstStyle/>
          <a:p>
            <a:fld id="{60B18D57-13A5-4968-950D-8FEF41FA4399}" type="slidenum">
              <a:rPr lang="en-US" smtClean="0"/>
              <a:t>11</a:t>
            </a:fld>
            <a:endParaRPr lang="en-US"/>
          </a:p>
        </p:txBody>
      </p:sp>
    </p:spTree>
    <p:extLst>
      <p:ext uri="{BB962C8B-B14F-4D97-AF65-F5344CB8AC3E}">
        <p14:creationId xmlns:p14="http://schemas.microsoft.com/office/powerpoint/2010/main" val="87562138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40353" y="2865300"/>
            <a:ext cx="5585280" cy="1015663"/>
          </a:xfrm>
          <a:prstGeom prst="rect">
            <a:avLst/>
          </a:prstGeom>
          <a:noFill/>
        </p:spPr>
        <p:txBody>
          <a:bodyPr wrap="square" rtlCol="0">
            <a:spAutoFit/>
          </a:bodyPr>
          <a:lstStyle/>
          <a:p>
            <a:pPr algn="r"/>
            <a:r>
              <a:rPr lang="en-US" sz="6000" b="1" dirty="0">
                <a:latin typeface="Times New Roman" panose="02020603050405020304" pitchFamily="18" charset="0"/>
                <a:cs typeface="Times New Roman" panose="02020603050405020304" pitchFamily="18" charset="0"/>
              </a:rPr>
              <a:t>QUESTIONS?</a:t>
            </a:r>
          </a:p>
        </p:txBody>
      </p:sp>
      <p:sp>
        <p:nvSpPr>
          <p:cNvPr id="3" name="TextBox 2"/>
          <p:cNvSpPr txBox="1"/>
          <p:nvPr/>
        </p:nvSpPr>
        <p:spPr>
          <a:xfrm>
            <a:off x="5491598" y="4959055"/>
            <a:ext cx="4434035" cy="1384995"/>
          </a:xfrm>
          <a:prstGeom prst="rect">
            <a:avLst/>
          </a:prstGeom>
          <a:noFill/>
        </p:spPr>
        <p:txBody>
          <a:bodyPr wrap="square" rtlCol="0">
            <a:spAutoFit/>
          </a:bodyPr>
          <a:lstStyle/>
          <a:p>
            <a:pPr algn="r"/>
            <a:r>
              <a:rPr lang="en-US" sz="2800" dirty="0">
                <a:latin typeface="Times New Roman" panose="02020603050405020304" pitchFamily="18" charset="0"/>
                <a:cs typeface="Times New Roman" panose="02020603050405020304" pitchFamily="18" charset="0"/>
              </a:rPr>
              <a:t>Vicki Von Loh</a:t>
            </a:r>
          </a:p>
          <a:p>
            <a:pPr algn="r"/>
            <a:r>
              <a:rPr lang="en-US" sz="2800" dirty="0">
                <a:latin typeface="Times New Roman" panose="02020603050405020304" pitchFamily="18" charset="0"/>
                <a:cs typeface="Times New Roman" panose="02020603050405020304" pitchFamily="18" charset="0"/>
              </a:rPr>
              <a:t>402-499-6836</a:t>
            </a:r>
          </a:p>
          <a:p>
            <a:pPr algn="r"/>
            <a:r>
              <a:rPr lang="en-US" sz="2800" dirty="0">
                <a:latin typeface="Times New Roman" panose="02020603050405020304" pitchFamily="18" charset="0"/>
                <a:cs typeface="Times New Roman" panose="02020603050405020304" pitchFamily="18" charset="0"/>
              </a:rPr>
              <a:t>vvonloh@gmail.com</a:t>
            </a:r>
          </a:p>
        </p:txBody>
      </p:sp>
    </p:spTree>
    <p:extLst>
      <p:ext uri="{BB962C8B-B14F-4D97-AF65-F5344CB8AC3E}">
        <p14:creationId xmlns:p14="http://schemas.microsoft.com/office/powerpoint/2010/main" val="2671895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A52A89-1CF4-5C4E-EB5F-3AEAD81D3CC7}"/>
              </a:ext>
            </a:extLst>
          </p:cNvPr>
          <p:cNvSpPr>
            <a:spLocks noGrp="1"/>
          </p:cNvSpPr>
          <p:nvPr>
            <p:ph type="title"/>
          </p:nvPr>
        </p:nvSpPr>
        <p:spPr/>
        <p:txBody>
          <a:bodyPr/>
          <a:lstStyle/>
          <a:p>
            <a:r>
              <a:rPr lang="en-US" dirty="0"/>
              <a:t>PTSD Development </a:t>
            </a:r>
          </a:p>
        </p:txBody>
      </p:sp>
      <p:sp>
        <p:nvSpPr>
          <p:cNvPr id="4" name="Content Placeholder 3">
            <a:extLst>
              <a:ext uri="{FF2B5EF4-FFF2-40B4-BE49-F238E27FC236}">
                <a16:creationId xmlns:a16="http://schemas.microsoft.com/office/drawing/2014/main" id="{8D1AA69D-4010-5D23-8F3A-6B0794FD441C}"/>
              </a:ext>
            </a:extLst>
          </p:cNvPr>
          <p:cNvSpPr>
            <a:spLocks noGrp="1"/>
          </p:cNvSpPr>
          <p:nvPr>
            <p:ph idx="1"/>
          </p:nvPr>
        </p:nvSpPr>
        <p:spPr>
          <a:xfrm>
            <a:off x="838200" y="1521901"/>
            <a:ext cx="9201150" cy="4476361"/>
          </a:xfrm>
        </p:spPr>
        <p:txBody>
          <a:bodyPr/>
          <a:lstStyle/>
          <a:p>
            <a:pPr marL="0" indent="0">
              <a:buNone/>
            </a:pPr>
            <a:r>
              <a:rPr lang="en-US" dirty="0">
                <a:latin typeface="+mn-lt"/>
              </a:rPr>
              <a:t>Prior to July 12, 2010, VA had to verify the claimed stressor.</a:t>
            </a:r>
          </a:p>
          <a:p>
            <a:pPr marL="0" indent="0">
              <a:buNone/>
            </a:pPr>
            <a:endParaRPr lang="en-US" dirty="0">
              <a:latin typeface="+mn-lt"/>
            </a:endParaRPr>
          </a:p>
          <a:p>
            <a:pPr marL="0" indent="0">
              <a:buNone/>
            </a:pPr>
            <a:r>
              <a:rPr lang="en-US" dirty="0">
                <a:latin typeface="+mn-lt"/>
              </a:rPr>
              <a:t>This was done through a variety of ways:</a:t>
            </a:r>
          </a:p>
          <a:p>
            <a:r>
              <a:rPr lang="en-US" dirty="0">
                <a:latin typeface="+mn-lt"/>
              </a:rPr>
              <a:t>Verification of the incident</a:t>
            </a:r>
          </a:p>
          <a:p>
            <a:r>
              <a:rPr lang="en-US" dirty="0">
                <a:latin typeface="+mn-lt"/>
              </a:rPr>
              <a:t>Verification of veterans claimed  in service event</a:t>
            </a:r>
          </a:p>
          <a:p>
            <a:endParaRPr lang="en-US" dirty="0">
              <a:latin typeface="+mn-lt"/>
            </a:endParaRPr>
          </a:p>
          <a:p>
            <a:pPr marL="0" indent="0">
              <a:buNone/>
            </a:pPr>
            <a:r>
              <a:rPr lang="en-US" dirty="0">
                <a:latin typeface="+mn-lt"/>
              </a:rPr>
              <a:t>Could reasonable doubt be established?</a:t>
            </a:r>
          </a:p>
          <a:p>
            <a:pPr marL="0" indent="0">
              <a:buNone/>
            </a:pPr>
            <a:r>
              <a:rPr lang="en-US" sz="2400" dirty="0">
                <a:latin typeface="+mn-lt"/>
              </a:rPr>
              <a:t>        </a:t>
            </a:r>
          </a:p>
        </p:txBody>
      </p:sp>
      <p:sp>
        <p:nvSpPr>
          <p:cNvPr id="2" name="Slide Number Placeholder 1">
            <a:extLst>
              <a:ext uri="{FF2B5EF4-FFF2-40B4-BE49-F238E27FC236}">
                <a16:creationId xmlns:a16="http://schemas.microsoft.com/office/drawing/2014/main" id="{BF3CE1FC-0C7E-D801-BD21-E1511ABD4885}"/>
              </a:ext>
            </a:extLst>
          </p:cNvPr>
          <p:cNvSpPr>
            <a:spLocks noGrp="1"/>
          </p:cNvSpPr>
          <p:nvPr>
            <p:ph type="sldNum" sz="quarter" idx="12"/>
          </p:nvPr>
        </p:nvSpPr>
        <p:spPr/>
        <p:txBody>
          <a:bodyPr/>
          <a:lstStyle/>
          <a:p>
            <a:fld id="{60B18D57-13A5-4968-950D-8FEF41FA4399}" type="slidenum">
              <a:rPr lang="en-US" smtClean="0"/>
              <a:t>12</a:t>
            </a:fld>
            <a:endParaRPr lang="en-US" dirty="0"/>
          </a:p>
        </p:txBody>
      </p:sp>
    </p:spTree>
    <p:extLst>
      <p:ext uri="{BB962C8B-B14F-4D97-AF65-F5344CB8AC3E}">
        <p14:creationId xmlns:p14="http://schemas.microsoft.com/office/powerpoint/2010/main" val="115003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1BAB1E-E72F-3A69-DE17-B2C1C2B17C5E}"/>
              </a:ext>
            </a:extLst>
          </p:cNvPr>
          <p:cNvSpPr>
            <a:spLocks noGrp="1"/>
          </p:cNvSpPr>
          <p:nvPr>
            <p:ph type="title"/>
          </p:nvPr>
        </p:nvSpPr>
        <p:spPr/>
        <p:txBody>
          <a:bodyPr/>
          <a:lstStyle/>
          <a:p>
            <a:r>
              <a:rPr lang="en-US" dirty="0"/>
              <a:t>Establishment of “Fear”</a:t>
            </a:r>
          </a:p>
        </p:txBody>
      </p:sp>
      <p:sp>
        <p:nvSpPr>
          <p:cNvPr id="2" name="Content Placeholder 1">
            <a:extLst>
              <a:ext uri="{FF2B5EF4-FFF2-40B4-BE49-F238E27FC236}">
                <a16:creationId xmlns:a16="http://schemas.microsoft.com/office/drawing/2014/main" id="{A60F8CAF-8599-6136-E6D9-592D0DC16678}"/>
              </a:ext>
            </a:extLst>
          </p:cNvPr>
          <p:cNvSpPr>
            <a:spLocks noGrp="1"/>
          </p:cNvSpPr>
          <p:nvPr>
            <p:ph idx="1"/>
          </p:nvPr>
        </p:nvSpPr>
        <p:spPr>
          <a:xfrm>
            <a:off x="562709" y="1825625"/>
            <a:ext cx="11183814" cy="4351338"/>
          </a:xfrm>
        </p:spPr>
        <p:txBody>
          <a:bodyPr>
            <a:normAutofit/>
          </a:bodyPr>
          <a:lstStyle/>
          <a:p>
            <a:pPr marL="0" indent="0">
              <a:buNone/>
            </a:pPr>
            <a:endParaRPr lang="en-US" sz="2400" dirty="0">
              <a:solidFill>
                <a:srgbClr val="000000"/>
              </a:solidFill>
              <a:latin typeface="+mn-lt"/>
            </a:endParaRPr>
          </a:p>
          <a:p>
            <a:pPr marL="0" indent="0">
              <a:buNone/>
            </a:pPr>
            <a:r>
              <a:rPr lang="en-US" sz="3200" dirty="0">
                <a:solidFill>
                  <a:srgbClr val="000000"/>
                </a:solidFill>
                <a:latin typeface="+mn-lt"/>
              </a:rPr>
              <a:t>The Department of Veterans Affairs (VA) amended its adjudication regulations governing service connection for </a:t>
            </a:r>
            <a:r>
              <a:rPr lang="en-US" sz="3200" dirty="0" err="1">
                <a:solidFill>
                  <a:srgbClr val="000000"/>
                </a:solidFill>
                <a:latin typeface="+mn-lt"/>
              </a:rPr>
              <a:t>posttraumatic</a:t>
            </a:r>
            <a:r>
              <a:rPr lang="en-US" sz="3200" dirty="0">
                <a:solidFill>
                  <a:srgbClr val="000000"/>
                </a:solidFill>
                <a:latin typeface="+mn-lt"/>
              </a:rPr>
              <a:t> stress disorder (PTSD) by liberalizing in some cases the evidentiary standard for establishing the required in-service stressor. </a:t>
            </a:r>
          </a:p>
          <a:p>
            <a:pPr marL="0" indent="0">
              <a:buNone/>
            </a:pPr>
            <a:r>
              <a:rPr lang="en-US" sz="3200" dirty="0">
                <a:solidFill>
                  <a:srgbClr val="000000"/>
                </a:solidFill>
                <a:latin typeface="+mn-lt"/>
              </a:rPr>
              <a:t>This amendment eliminated the requirement for corroborating that the claimed in-service stressor occurred if a stressor claimed by a veteran is related to the veteran's fear of hostile military or terrorist activity.</a:t>
            </a:r>
            <a:endParaRPr lang="en-US" sz="3200" dirty="0">
              <a:latin typeface="+mn-lt"/>
            </a:endParaRPr>
          </a:p>
        </p:txBody>
      </p:sp>
      <p:sp>
        <p:nvSpPr>
          <p:cNvPr id="4" name="Slide Number Placeholder 3">
            <a:extLst>
              <a:ext uri="{FF2B5EF4-FFF2-40B4-BE49-F238E27FC236}">
                <a16:creationId xmlns:a16="http://schemas.microsoft.com/office/drawing/2014/main" id="{2212AB45-878D-CDD3-7A18-7C344144BF3E}"/>
              </a:ext>
            </a:extLst>
          </p:cNvPr>
          <p:cNvSpPr>
            <a:spLocks noGrp="1"/>
          </p:cNvSpPr>
          <p:nvPr>
            <p:ph type="sldNum" sz="quarter" idx="12"/>
          </p:nvPr>
        </p:nvSpPr>
        <p:spPr/>
        <p:txBody>
          <a:bodyPr/>
          <a:lstStyle/>
          <a:p>
            <a:fld id="{60B18D57-13A5-4968-950D-8FEF41FA4399}" type="slidenum">
              <a:rPr lang="en-US" smtClean="0"/>
              <a:t>13</a:t>
            </a:fld>
            <a:endParaRPr lang="en-US"/>
          </a:p>
        </p:txBody>
      </p:sp>
    </p:spTree>
    <p:extLst>
      <p:ext uri="{BB962C8B-B14F-4D97-AF65-F5344CB8AC3E}">
        <p14:creationId xmlns:p14="http://schemas.microsoft.com/office/powerpoint/2010/main" val="5077333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5C6AB7C-6032-D8A4-131E-20493C6F30BE}"/>
              </a:ext>
            </a:extLst>
          </p:cNvPr>
          <p:cNvSpPr>
            <a:spLocks noGrp="1"/>
          </p:cNvSpPr>
          <p:nvPr>
            <p:ph type="title"/>
          </p:nvPr>
        </p:nvSpPr>
        <p:spPr/>
        <p:txBody>
          <a:bodyPr/>
          <a:lstStyle/>
          <a:p>
            <a:r>
              <a:rPr lang="en-US" dirty="0"/>
              <a:t>Fear (continued)</a:t>
            </a:r>
          </a:p>
        </p:txBody>
      </p:sp>
      <p:sp>
        <p:nvSpPr>
          <p:cNvPr id="2" name="Content Placeholder 1">
            <a:extLst>
              <a:ext uri="{FF2B5EF4-FFF2-40B4-BE49-F238E27FC236}">
                <a16:creationId xmlns:a16="http://schemas.microsoft.com/office/drawing/2014/main" id="{5CA0ED67-C8C6-3B73-BACB-A3126A84BF7C}"/>
              </a:ext>
            </a:extLst>
          </p:cNvPr>
          <p:cNvSpPr>
            <a:spLocks noGrp="1"/>
          </p:cNvSpPr>
          <p:nvPr>
            <p:ph idx="1"/>
          </p:nvPr>
        </p:nvSpPr>
        <p:spPr/>
        <p:txBody>
          <a:bodyPr/>
          <a:lstStyle/>
          <a:p>
            <a:pPr marL="0" indent="0">
              <a:buNone/>
            </a:pPr>
            <a:endParaRPr lang="en-US" sz="2400" dirty="0">
              <a:latin typeface="arial" panose="020B0604020202020204" pitchFamily="34" charset="0"/>
            </a:endParaRPr>
          </a:p>
          <a:p>
            <a:pPr marL="0" indent="0">
              <a:buNone/>
            </a:pPr>
            <a:r>
              <a:rPr lang="en-US" sz="2400" dirty="0">
                <a:latin typeface="arial" panose="020B0604020202020204" pitchFamily="34" charset="0"/>
              </a:rPr>
              <a:t>When determining whether a stressor related to fear of hostile military or terrorist activity is still established, consider places, types, and circumstances of service where risks or danger from such activity are most likely to exist.  </a:t>
            </a:r>
          </a:p>
          <a:p>
            <a:pPr marL="0" indent="0">
              <a:buNone/>
            </a:pPr>
            <a:endParaRPr lang="en-US" sz="2400" dirty="0">
              <a:latin typeface="arial" panose="020B0604020202020204" pitchFamily="34" charset="0"/>
            </a:endParaRPr>
          </a:p>
          <a:p>
            <a:pPr marL="0" indent="0">
              <a:buNone/>
            </a:pPr>
            <a:r>
              <a:rPr lang="en-US" sz="2400" dirty="0">
                <a:latin typeface="arial" panose="020B0604020202020204" pitchFamily="34" charset="0"/>
              </a:rPr>
              <a:t>Deployed service overseas related to combat, security, or support of combat or security missions is the most likely to involve risks or danger from hostile military forces or terrorist attacks.</a:t>
            </a:r>
            <a:endParaRPr lang="en-US" sz="2400" dirty="0">
              <a:latin typeface="+mn-lt"/>
            </a:endParaRPr>
          </a:p>
          <a:p>
            <a:pPr marL="0" indent="0">
              <a:buNone/>
            </a:pPr>
            <a:endParaRPr lang="en-US" sz="2400" dirty="0">
              <a:latin typeface="+mn-lt"/>
            </a:endParaRPr>
          </a:p>
        </p:txBody>
      </p:sp>
      <p:sp>
        <p:nvSpPr>
          <p:cNvPr id="4" name="Slide Number Placeholder 3">
            <a:extLst>
              <a:ext uri="{FF2B5EF4-FFF2-40B4-BE49-F238E27FC236}">
                <a16:creationId xmlns:a16="http://schemas.microsoft.com/office/drawing/2014/main" id="{63D9B1E9-3AB2-16FA-2E76-69B87BC34946}"/>
              </a:ext>
            </a:extLst>
          </p:cNvPr>
          <p:cNvSpPr>
            <a:spLocks noGrp="1"/>
          </p:cNvSpPr>
          <p:nvPr>
            <p:ph type="sldNum" sz="quarter" idx="12"/>
          </p:nvPr>
        </p:nvSpPr>
        <p:spPr/>
        <p:txBody>
          <a:bodyPr/>
          <a:lstStyle/>
          <a:p>
            <a:fld id="{60B18D57-13A5-4968-950D-8FEF41FA4399}" type="slidenum">
              <a:rPr lang="en-US" smtClean="0"/>
              <a:t>14</a:t>
            </a:fld>
            <a:endParaRPr lang="en-US"/>
          </a:p>
        </p:txBody>
      </p:sp>
    </p:spTree>
    <p:extLst>
      <p:ext uri="{BB962C8B-B14F-4D97-AF65-F5344CB8AC3E}">
        <p14:creationId xmlns:p14="http://schemas.microsoft.com/office/powerpoint/2010/main" val="2447501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EE85AD-E761-24F2-D792-8B4DCBCCDC11}"/>
              </a:ext>
            </a:extLst>
          </p:cNvPr>
          <p:cNvSpPr>
            <a:spLocks noGrp="1"/>
          </p:cNvSpPr>
          <p:nvPr>
            <p:ph type="title"/>
          </p:nvPr>
        </p:nvSpPr>
        <p:spPr/>
        <p:txBody>
          <a:bodyPr/>
          <a:lstStyle/>
          <a:p>
            <a:r>
              <a:rPr lang="en-US" dirty="0"/>
              <a:t>Fear (continued)</a:t>
            </a:r>
          </a:p>
        </p:txBody>
      </p:sp>
      <p:sp>
        <p:nvSpPr>
          <p:cNvPr id="8" name="Content Placeholder 1">
            <a:extLst>
              <a:ext uri="{FF2B5EF4-FFF2-40B4-BE49-F238E27FC236}">
                <a16:creationId xmlns:a16="http://schemas.microsoft.com/office/drawing/2014/main" id="{62D10ACA-A600-B4E2-916D-559B06D1659A}"/>
              </a:ext>
            </a:extLst>
          </p:cNvPr>
          <p:cNvSpPr>
            <a:spLocks noGrp="1"/>
          </p:cNvSpPr>
          <p:nvPr>
            <p:ph idx="1"/>
          </p:nvPr>
        </p:nvSpPr>
        <p:spPr>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800" dirty="0">
              <a:solidFill>
                <a:srgbClr val="000000"/>
              </a:solidFill>
              <a:latin typeface="+mn-lt"/>
            </a:endParaRPr>
          </a:p>
          <a:p>
            <a:pPr marL="0" indent="0">
              <a:buNone/>
            </a:pPr>
            <a:r>
              <a:rPr lang="en-US" sz="2800" dirty="0">
                <a:solidFill>
                  <a:srgbClr val="000000"/>
                </a:solidFill>
                <a:latin typeface="+mn-lt"/>
              </a:rPr>
              <a:t>A VA psychiatrist or psychologist, or a psychiatrist or psychologist with whom VA has contracted, must have confirmed that the claimed stressor was adequate to support a diagnosis of PTSD and that the veteran's symptoms were related to the claimed stressor, provided that the claimed stressor is consistent with the places, types, and circumstances of the veteran's service.</a:t>
            </a:r>
          </a:p>
          <a:p>
            <a:pPr marL="0" indent="0">
              <a:buNone/>
            </a:pPr>
            <a:endParaRPr lang="en-US" sz="2800" dirty="0">
              <a:solidFill>
                <a:srgbClr val="000000"/>
              </a:solidFill>
              <a:latin typeface="+mn-lt"/>
            </a:endParaRPr>
          </a:p>
          <a:p>
            <a:pPr marL="0" indent="0">
              <a:buNone/>
            </a:pPr>
            <a:r>
              <a:rPr lang="en-US" sz="2800" dirty="0">
                <a:solidFill>
                  <a:srgbClr val="000000"/>
                </a:solidFill>
                <a:latin typeface="+mn-lt"/>
              </a:rPr>
              <a:t>This became effective on July 12, 2010.</a:t>
            </a:r>
            <a:endParaRPr lang="en-US" sz="2800" dirty="0">
              <a:latin typeface="+mn-lt"/>
            </a:endParaRPr>
          </a:p>
        </p:txBody>
      </p:sp>
      <p:sp>
        <p:nvSpPr>
          <p:cNvPr id="4" name="Slide Number Placeholder 3">
            <a:extLst>
              <a:ext uri="{FF2B5EF4-FFF2-40B4-BE49-F238E27FC236}">
                <a16:creationId xmlns:a16="http://schemas.microsoft.com/office/drawing/2014/main" id="{024B3817-F526-3137-F350-391F423543F3}"/>
              </a:ext>
            </a:extLst>
          </p:cNvPr>
          <p:cNvSpPr>
            <a:spLocks noGrp="1"/>
          </p:cNvSpPr>
          <p:nvPr>
            <p:ph type="sldNum" sz="quarter" idx="12"/>
          </p:nvPr>
        </p:nvSpPr>
        <p:spPr/>
        <p:txBody>
          <a:bodyPr/>
          <a:lstStyle/>
          <a:p>
            <a:fld id="{60B18D57-13A5-4968-950D-8FEF41FA4399}" type="slidenum">
              <a:rPr lang="en-US" smtClean="0"/>
              <a:t>15</a:t>
            </a:fld>
            <a:endParaRPr lang="en-US"/>
          </a:p>
        </p:txBody>
      </p:sp>
    </p:spTree>
    <p:extLst>
      <p:ext uri="{BB962C8B-B14F-4D97-AF65-F5344CB8AC3E}">
        <p14:creationId xmlns:p14="http://schemas.microsoft.com/office/powerpoint/2010/main" val="2816300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A6B1C9-5692-103F-FC8A-468FDF40EBD2}"/>
              </a:ext>
            </a:extLst>
          </p:cNvPr>
          <p:cNvSpPr>
            <a:spLocks noGrp="1"/>
          </p:cNvSpPr>
          <p:nvPr>
            <p:ph type="title"/>
          </p:nvPr>
        </p:nvSpPr>
        <p:spPr/>
        <p:txBody>
          <a:bodyPr/>
          <a:lstStyle/>
          <a:p>
            <a:r>
              <a:rPr lang="en-US" dirty="0"/>
              <a:t>Evidence Required From Veteran</a:t>
            </a:r>
          </a:p>
        </p:txBody>
      </p:sp>
      <p:sp>
        <p:nvSpPr>
          <p:cNvPr id="2" name="Content Placeholder 1">
            <a:extLst>
              <a:ext uri="{FF2B5EF4-FFF2-40B4-BE49-F238E27FC236}">
                <a16:creationId xmlns:a16="http://schemas.microsoft.com/office/drawing/2014/main" id="{A1F3F2A9-5B8F-1A1D-AE8F-7947754ED1AF}"/>
              </a:ext>
            </a:extLst>
          </p:cNvPr>
          <p:cNvSpPr>
            <a:spLocks noGrp="1"/>
          </p:cNvSpPr>
          <p:nvPr>
            <p:ph idx="1"/>
          </p:nvPr>
        </p:nvSpPr>
        <p:spPr/>
        <p:txBody>
          <a:bodyPr>
            <a:normAutofit fontScale="92500"/>
          </a:bodyPr>
          <a:lstStyle/>
          <a:p>
            <a:pPr marL="0" indent="0">
              <a:buNone/>
            </a:pPr>
            <a:r>
              <a:rPr lang="en-US" dirty="0">
                <a:latin typeface="+mn-lt"/>
              </a:rPr>
              <a:t>Can claimed stressor be verified based on review of service records?</a:t>
            </a:r>
          </a:p>
          <a:p>
            <a:r>
              <a:rPr lang="en-US" dirty="0">
                <a:latin typeface="+mn-lt"/>
              </a:rPr>
              <a:t>If no, VA will send development letter to veteran with VA Form 21-0781, Statement in Support of Claim for Service Connection for Post Traumatic Stress Disorder attached.</a:t>
            </a:r>
          </a:p>
          <a:p>
            <a:r>
              <a:rPr lang="en-US" dirty="0">
                <a:latin typeface="+mn-lt"/>
              </a:rPr>
              <a:t>Veteran will be given a time limit of 30 days to submit requested evidence.</a:t>
            </a:r>
          </a:p>
          <a:p>
            <a:r>
              <a:rPr lang="en-US" dirty="0">
                <a:latin typeface="+mn-lt"/>
              </a:rPr>
              <a:t>Additional records will be requested if veteran responds with additional evidence.</a:t>
            </a:r>
          </a:p>
          <a:p>
            <a:r>
              <a:rPr lang="en-US" dirty="0">
                <a:latin typeface="+mn-lt"/>
              </a:rPr>
              <a:t>If additional service records are required, development will continue until evidence is received or negative response from service department is received.</a:t>
            </a:r>
          </a:p>
          <a:p>
            <a:endParaRPr lang="en-US" sz="2400" dirty="0">
              <a:latin typeface="+mn-lt"/>
            </a:endParaRPr>
          </a:p>
        </p:txBody>
      </p:sp>
      <p:sp>
        <p:nvSpPr>
          <p:cNvPr id="4" name="Slide Number Placeholder 3">
            <a:extLst>
              <a:ext uri="{FF2B5EF4-FFF2-40B4-BE49-F238E27FC236}">
                <a16:creationId xmlns:a16="http://schemas.microsoft.com/office/drawing/2014/main" id="{51B156B7-BCF8-2FEE-F463-056257FEE12D}"/>
              </a:ext>
            </a:extLst>
          </p:cNvPr>
          <p:cNvSpPr>
            <a:spLocks noGrp="1"/>
          </p:cNvSpPr>
          <p:nvPr>
            <p:ph type="sldNum" sz="quarter" idx="12"/>
          </p:nvPr>
        </p:nvSpPr>
        <p:spPr/>
        <p:txBody>
          <a:bodyPr/>
          <a:lstStyle/>
          <a:p>
            <a:fld id="{60B18D57-13A5-4968-950D-8FEF41FA4399}" type="slidenum">
              <a:rPr lang="en-US" smtClean="0"/>
              <a:t>16</a:t>
            </a:fld>
            <a:endParaRPr lang="en-US"/>
          </a:p>
        </p:txBody>
      </p:sp>
    </p:spTree>
    <p:extLst>
      <p:ext uri="{BB962C8B-B14F-4D97-AF65-F5344CB8AC3E}">
        <p14:creationId xmlns:p14="http://schemas.microsoft.com/office/powerpoint/2010/main" val="41631897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4536907-FC8E-8B9D-C975-A3C82BF76F45}"/>
              </a:ext>
            </a:extLst>
          </p:cNvPr>
          <p:cNvSpPr>
            <a:spLocks noGrp="1"/>
          </p:cNvSpPr>
          <p:nvPr>
            <p:ph type="title"/>
          </p:nvPr>
        </p:nvSpPr>
        <p:spPr/>
        <p:txBody>
          <a:bodyPr/>
          <a:lstStyle/>
          <a:p>
            <a:r>
              <a:rPr lang="en-US" dirty="0"/>
              <a:t>Evidence from Veteran</a:t>
            </a:r>
          </a:p>
        </p:txBody>
      </p:sp>
      <p:sp>
        <p:nvSpPr>
          <p:cNvPr id="2" name="Content Placeholder 1">
            <a:extLst>
              <a:ext uri="{FF2B5EF4-FFF2-40B4-BE49-F238E27FC236}">
                <a16:creationId xmlns:a16="http://schemas.microsoft.com/office/drawing/2014/main" id="{C6A47959-987C-370D-E997-D1CAAA85DFE6}"/>
              </a:ext>
            </a:extLst>
          </p:cNvPr>
          <p:cNvSpPr>
            <a:spLocks noGrp="1"/>
          </p:cNvSpPr>
          <p:nvPr>
            <p:ph idx="1"/>
          </p:nvPr>
        </p:nvSpPr>
        <p:spPr>
          <a:xfrm>
            <a:off x="661182" y="1474292"/>
            <a:ext cx="10958732" cy="4882058"/>
          </a:xfrm>
        </p:spPr>
        <p:txBody>
          <a:bodyPr/>
          <a:lstStyle/>
          <a:p>
            <a:pPr marL="0" indent="0">
              <a:buNone/>
            </a:pPr>
            <a:r>
              <a:rPr lang="en-US" sz="3200" dirty="0">
                <a:latin typeface="+mn-lt"/>
              </a:rPr>
              <a:t>The veteran will be further advised:</a:t>
            </a:r>
          </a:p>
          <a:p>
            <a:pPr marL="0" indent="0">
              <a:buNone/>
            </a:pPr>
            <a:endParaRPr lang="en-US" sz="3200" dirty="0">
              <a:latin typeface="+mn-lt"/>
            </a:endParaRPr>
          </a:p>
          <a:p>
            <a:r>
              <a:rPr lang="en-US" sz="3200" dirty="0">
                <a:latin typeface="+mn-lt"/>
              </a:rPr>
              <a:t>if evidence is not submitted within 30 days, VA may decide the claim based on the information and evidence of record, and</a:t>
            </a:r>
          </a:p>
          <a:p>
            <a:endParaRPr lang="en-US" sz="3200" dirty="0">
              <a:latin typeface="+mn-lt"/>
            </a:endParaRPr>
          </a:p>
          <a:p>
            <a:r>
              <a:rPr lang="en-US" sz="3200" dirty="0">
                <a:latin typeface="+mn-lt"/>
              </a:rPr>
              <a:t>The veteran has one year from the date of VA's request to submit evidence or information to substantiate the claim. </a:t>
            </a:r>
          </a:p>
          <a:p>
            <a:endParaRPr lang="en-US" sz="2400" dirty="0">
              <a:latin typeface="+mn-lt"/>
            </a:endParaRPr>
          </a:p>
        </p:txBody>
      </p:sp>
      <p:sp>
        <p:nvSpPr>
          <p:cNvPr id="4" name="Slide Number Placeholder 3">
            <a:extLst>
              <a:ext uri="{FF2B5EF4-FFF2-40B4-BE49-F238E27FC236}">
                <a16:creationId xmlns:a16="http://schemas.microsoft.com/office/drawing/2014/main" id="{8FF8917C-0142-5BA1-83E4-FFDFE707051A}"/>
              </a:ext>
            </a:extLst>
          </p:cNvPr>
          <p:cNvSpPr>
            <a:spLocks noGrp="1"/>
          </p:cNvSpPr>
          <p:nvPr>
            <p:ph type="sldNum" sz="quarter" idx="12"/>
          </p:nvPr>
        </p:nvSpPr>
        <p:spPr/>
        <p:txBody>
          <a:bodyPr/>
          <a:lstStyle/>
          <a:p>
            <a:fld id="{60B18D57-13A5-4968-950D-8FEF41FA4399}" type="slidenum">
              <a:rPr lang="en-US" smtClean="0"/>
              <a:t>17</a:t>
            </a:fld>
            <a:endParaRPr lang="en-US"/>
          </a:p>
        </p:txBody>
      </p:sp>
    </p:spTree>
    <p:extLst>
      <p:ext uri="{BB962C8B-B14F-4D97-AF65-F5344CB8AC3E}">
        <p14:creationId xmlns:p14="http://schemas.microsoft.com/office/powerpoint/2010/main" val="2195424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BA82A9-7BEF-2581-2C96-EE87599294AD}"/>
              </a:ext>
            </a:extLst>
          </p:cNvPr>
          <p:cNvSpPr>
            <a:spLocks noGrp="1"/>
          </p:cNvSpPr>
          <p:nvPr>
            <p:ph type="title"/>
          </p:nvPr>
        </p:nvSpPr>
        <p:spPr>
          <a:xfrm>
            <a:off x="148883" y="23814"/>
            <a:ext cx="10515600" cy="1325563"/>
          </a:xfrm>
        </p:spPr>
        <p:txBody>
          <a:bodyPr/>
          <a:lstStyle/>
          <a:p>
            <a:r>
              <a:rPr lang="en-US" dirty="0"/>
              <a:t>Completion of PTSD Development-</a:t>
            </a:r>
            <a:br>
              <a:rPr lang="en-US" dirty="0"/>
            </a:br>
            <a:r>
              <a:rPr lang="en-US" dirty="0"/>
              <a:t>VA Form 21-0781</a:t>
            </a:r>
          </a:p>
        </p:txBody>
      </p:sp>
      <p:pic>
        <p:nvPicPr>
          <p:cNvPr id="9" name="Content Placeholder 8">
            <a:extLst>
              <a:ext uri="{FF2B5EF4-FFF2-40B4-BE49-F238E27FC236}">
                <a16:creationId xmlns:a16="http://schemas.microsoft.com/office/drawing/2014/main" id="{4E2F54FE-AA10-801E-179E-A192CF5608DC}"/>
              </a:ext>
            </a:extLst>
          </p:cNvPr>
          <p:cNvPicPr>
            <a:picLocks noGrp="1" noChangeAspect="1"/>
          </p:cNvPicPr>
          <p:nvPr>
            <p:ph sz="half" idx="1"/>
          </p:nvPr>
        </p:nvPicPr>
        <p:blipFill>
          <a:blip r:embed="rId2"/>
          <a:stretch>
            <a:fillRect/>
          </a:stretch>
        </p:blipFill>
        <p:spPr>
          <a:xfrm>
            <a:off x="1234911" y="1349376"/>
            <a:ext cx="4248011" cy="5484809"/>
          </a:xfrm>
          <a:prstGeom prst="rect">
            <a:avLst/>
          </a:prstGeom>
        </p:spPr>
      </p:pic>
      <p:pic>
        <p:nvPicPr>
          <p:cNvPr id="12" name="Content Placeholder 11">
            <a:extLst>
              <a:ext uri="{FF2B5EF4-FFF2-40B4-BE49-F238E27FC236}">
                <a16:creationId xmlns:a16="http://schemas.microsoft.com/office/drawing/2014/main" id="{5B14B67E-663F-E36C-CBDA-9D761ACDD6BF}"/>
              </a:ext>
            </a:extLst>
          </p:cNvPr>
          <p:cNvPicPr>
            <a:picLocks noGrp="1" noChangeAspect="1"/>
          </p:cNvPicPr>
          <p:nvPr>
            <p:ph sz="half" idx="2"/>
          </p:nvPr>
        </p:nvPicPr>
        <p:blipFill>
          <a:blip r:embed="rId3"/>
          <a:stretch>
            <a:fillRect/>
          </a:stretch>
        </p:blipFill>
        <p:spPr>
          <a:xfrm>
            <a:off x="5869091" y="1349376"/>
            <a:ext cx="4188680" cy="5372099"/>
          </a:xfrm>
          <a:prstGeom prst="rect">
            <a:avLst/>
          </a:prstGeom>
        </p:spPr>
      </p:pic>
      <p:sp>
        <p:nvSpPr>
          <p:cNvPr id="4" name="Slide Number Placeholder 3">
            <a:extLst>
              <a:ext uri="{FF2B5EF4-FFF2-40B4-BE49-F238E27FC236}">
                <a16:creationId xmlns:a16="http://schemas.microsoft.com/office/drawing/2014/main" id="{117CC48A-2DA6-5992-534D-70F00F01EA88}"/>
              </a:ext>
            </a:extLst>
          </p:cNvPr>
          <p:cNvSpPr>
            <a:spLocks noGrp="1"/>
          </p:cNvSpPr>
          <p:nvPr>
            <p:ph type="sldNum" sz="quarter" idx="12"/>
          </p:nvPr>
        </p:nvSpPr>
        <p:spPr/>
        <p:txBody>
          <a:bodyPr/>
          <a:lstStyle/>
          <a:p>
            <a:fld id="{60B18D57-13A5-4968-950D-8FEF41FA4399}" type="slidenum">
              <a:rPr lang="en-US" smtClean="0"/>
              <a:t>18</a:t>
            </a:fld>
            <a:endParaRPr lang="en-US"/>
          </a:p>
        </p:txBody>
      </p:sp>
    </p:spTree>
    <p:extLst>
      <p:ext uri="{BB962C8B-B14F-4D97-AF65-F5344CB8AC3E}">
        <p14:creationId xmlns:p14="http://schemas.microsoft.com/office/powerpoint/2010/main" val="40546150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27AA20-0DAC-0500-513C-DD7009C7005C}"/>
              </a:ext>
            </a:extLst>
          </p:cNvPr>
          <p:cNvSpPr>
            <a:spLocks noGrp="1"/>
          </p:cNvSpPr>
          <p:nvPr>
            <p:ph type="title"/>
          </p:nvPr>
        </p:nvSpPr>
        <p:spPr/>
        <p:txBody>
          <a:bodyPr/>
          <a:lstStyle/>
          <a:p>
            <a:r>
              <a:rPr lang="en-US" dirty="0"/>
              <a:t>VA Form 21-0781 (continued)</a:t>
            </a:r>
          </a:p>
        </p:txBody>
      </p:sp>
      <p:pic>
        <p:nvPicPr>
          <p:cNvPr id="9" name="Content Placeholder 8">
            <a:extLst>
              <a:ext uri="{FF2B5EF4-FFF2-40B4-BE49-F238E27FC236}">
                <a16:creationId xmlns:a16="http://schemas.microsoft.com/office/drawing/2014/main" id="{DEBBBEF9-C118-AA47-6014-BB880CC98E4A}"/>
              </a:ext>
            </a:extLst>
          </p:cNvPr>
          <p:cNvPicPr>
            <a:picLocks noGrp="1" noChangeAspect="1"/>
          </p:cNvPicPr>
          <p:nvPr>
            <p:ph sz="half" idx="1"/>
          </p:nvPr>
        </p:nvPicPr>
        <p:blipFill>
          <a:blip r:embed="rId2"/>
          <a:stretch>
            <a:fillRect/>
          </a:stretch>
        </p:blipFill>
        <p:spPr>
          <a:xfrm>
            <a:off x="1782038" y="1480919"/>
            <a:ext cx="4136477" cy="5240556"/>
          </a:xfrm>
          <a:prstGeom prst="rect">
            <a:avLst/>
          </a:prstGeom>
        </p:spPr>
      </p:pic>
      <p:sp>
        <p:nvSpPr>
          <p:cNvPr id="4" name="Slide Number Placeholder 3">
            <a:extLst>
              <a:ext uri="{FF2B5EF4-FFF2-40B4-BE49-F238E27FC236}">
                <a16:creationId xmlns:a16="http://schemas.microsoft.com/office/drawing/2014/main" id="{034EB18E-B071-01A8-675B-2C342B379D23}"/>
              </a:ext>
            </a:extLst>
          </p:cNvPr>
          <p:cNvSpPr>
            <a:spLocks noGrp="1"/>
          </p:cNvSpPr>
          <p:nvPr>
            <p:ph type="sldNum" sz="quarter" idx="12"/>
          </p:nvPr>
        </p:nvSpPr>
        <p:spPr/>
        <p:txBody>
          <a:bodyPr/>
          <a:lstStyle/>
          <a:p>
            <a:fld id="{60B18D57-13A5-4968-950D-8FEF41FA4399}" type="slidenum">
              <a:rPr lang="en-US" smtClean="0"/>
              <a:t>19</a:t>
            </a:fld>
            <a:endParaRPr lang="en-US"/>
          </a:p>
        </p:txBody>
      </p:sp>
    </p:spTree>
    <p:extLst>
      <p:ext uri="{BB962C8B-B14F-4D97-AF65-F5344CB8AC3E}">
        <p14:creationId xmlns:p14="http://schemas.microsoft.com/office/powerpoint/2010/main" val="957402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3F25E8-FA3F-A33F-57E9-EBDDA8DB9B0F}"/>
              </a:ext>
            </a:extLst>
          </p:cNvPr>
          <p:cNvSpPr>
            <a:spLocks noGrp="1"/>
          </p:cNvSpPr>
          <p:nvPr>
            <p:ph type="title"/>
          </p:nvPr>
        </p:nvSpPr>
        <p:spPr/>
        <p:txBody>
          <a:bodyPr/>
          <a:lstStyle/>
          <a:p>
            <a:r>
              <a:rPr lang="en-US" dirty="0"/>
              <a:t>Shell Shock Definition</a:t>
            </a:r>
          </a:p>
        </p:txBody>
      </p:sp>
      <p:sp>
        <p:nvSpPr>
          <p:cNvPr id="2" name="Content Placeholder 1">
            <a:extLst>
              <a:ext uri="{FF2B5EF4-FFF2-40B4-BE49-F238E27FC236}">
                <a16:creationId xmlns:a16="http://schemas.microsoft.com/office/drawing/2014/main" id="{8686BF40-A6C9-EE86-9627-462B982F5272}"/>
              </a:ext>
            </a:extLst>
          </p:cNvPr>
          <p:cNvSpPr>
            <a:spLocks noGrp="1"/>
          </p:cNvSpPr>
          <p:nvPr>
            <p:ph idx="1"/>
          </p:nvPr>
        </p:nvSpPr>
        <p:spPr>
          <a:xfrm>
            <a:off x="604911" y="1474292"/>
            <a:ext cx="11127544" cy="4882058"/>
          </a:xfrm>
        </p:spPr>
        <p:txBody>
          <a:bodyPr/>
          <a:lstStyle/>
          <a:p>
            <a:endParaRPr lang="en-US" b="1" i="0" u="none" strike="noStrike" dirty="0">
              <a:solidFill>
                <a:srgbClr val="202122"/>
              </a:solidFill>
              <a:effectLst/>
              <a:latin typeface="-apple-system"/>
            </a:endParaRPr>
          </a:p>
          <a:p>
            <a:r>
              <a:rPr lang="en-US" b="1" i="0" u="none" strike="noStrike" dirty="0">
                <a:solidFill>
                  <a:srgbClr val="202122"/>
                </a:solidFill>
                <a:effectLst/>
                <a:latin typeface="-apple-system"/>
              </a:rPr>
              <a:t>Shell shock</a:t>
            </a:r>
            <a:r>
              <a:rPr lang="en-US" b="0" i="0" u="none" strike="noStrike" dirty="0">
                <a:solidFill>
                  <a:srgbClr val="202122"/>
                </a:solidFill>
                <a:effectLst/>
                <a:latin typeface="-apple-system"/>
              </a:rPr>
              <a:t> is a term coined in </a:t>
            </a:r>
            <a:r>
              <a:rPr lang="en-US" b="0" i="0" u="none" strike="noStrike" dirty="0">
                <a:solidFill>
                  <a:srgbClr val="6B4BA1"/>
                </a:solidFill>
                <a:effectLst/>
                <a:latin typeface="-apple-system"/>
                <a:hlinkClick r:id="rId2" tooltip="World War I"/>
              </a:rPr>
              <a:t>World War I</a:t>
            </a:r>
            <a:r>
              <a:rPr lang="en-US" b="0" i="0" u="none" strike="noStrike" dirty="0">
                <a:solidFill>
                  <a:srgbClr val="202122"/>
                </a:solidFill>
                <a:effectLst/>
                <a:latin typeface="-apple-system"/>
              </a:rPr>
              <a:t> by British psychologist </a:t>
            </a:r>
            <a:r>
              <a:rPr lang="en-US" b="0" i="0" u="none" strike="noStrike" dirty="0">
                <a:solidFill>
                  <a:srgbClr val="6B4BA1"/>
                </a:solidFill>
                <a:effectLst/>
                <a:latin typeface="-apple-system"/>
                <a:hlinkClick r:id="rId3" tooltip="Charles Samuel Myers"/>
              </a:rPr>
              <a:t>Charles Samuel Myers</a:t>
            </a:r>
            <a:r>
              <a:rPr lang="en-US" b="0" i="0" u="none" strike="noStrike" baseline="30000" dirty="0">
                <a:solidFill>
                  <a:srgbClr val="6B4BA1"/>
                </a:solidFill>
                <a:effectLst/>
                <a:latin typeface="inherit"/>
                <a:hlinkClick r:id="rId4"/>
              </a:rPr>
              <a:t>[2]</a:t>
            </a:r>
            <a:r>
              <a:rPr lang="en-US" b="0" i="0" u="none" strike="noStrike" dirty="0">
                <a:solidFill>
                  <a:srgbClr val="202122"/>
                </a:solidFill>
                <a:effectLst/>
                <a:latin typeface="-apple-system"/>
              </a:rPr>
              <a:t> to describe the type of </a:t>
            </a:r>
            <a:r>
              <a:rPr lang="en-US" b="0" i="0" u="none" strike="noStrike" dirty="0">
                <a:solidFill>
                  <a:srgbClr val="6B4BA1"/>
                </a:solidFill>
                <a:effectLst/>
                <a:latin typeface="-apple-system"/>
                <a:hlinkClick r:id="rId5" tooltip="Post traumatic stress disorder"/>
              </a:rPr>
              <a:t>post traumatic stress disorder</a:t>
            </a:r>
            <a:r>
              <a:rPr lang="en-US" b="0" i="0" u="none" strike="noStrike" dirty="0">
                <a:solidFill>
                  <a:srgbClr val="202122"/>
                </a:solidFill>
                <a:effectLst/>
                <a:latin typeface="-apple-system"/>
              </a:rPr>
              <a:t> many soldiers were afflicted with during the war (before PTSD was termed).</a:t>
            </a:r>
            <a:r>
              <a:rPr lang="en-US" b="0" i="0" u="none" strike="noStrike" baseline="30000" dirty="0">
                <a:solidFill>
                  <a:srgbClr val="6B4BA1"/>
                </a:solidFill>
                <a:effectLst/>
                <a:latin typeface="inherit"/>
                <a:hlinkClick r:id="rId6"/>
              </a:rPr>
              <a:t>[3]</a:t>
            </a:r>
            <a:r>
              <a:rPr lang="en-US" b="0" i="0" u="none" strike="noStrike" dirty="0">
                <a:solidFill>
                  <a:srgbClr val="202122"/>
                </a:solidFill>
                <a:effectLst/>
                <a:latin typeface="-apple-system"/>
              </a:rPr>
              <a:t> It is a reaction to the intensity of the bombardment and fighting that produced a helplessness appearing variously as panic and being scared, flight, or an inability to reason, sleep, walk or talk.</a:t>
            </a:r>
            <a:endParaRPr lang="en-US" dirty="0"/>
          </a:p>
        </p:txBody>
      </p:sp>
      <p:sp>
        <p:nvSpPr>
          <p:cNvPr id="4" name="Slide Number Placeholder 3">
            <a:extLst>
              <a:ext uri="{FF2B5EF4-FFF2-40B4-BE49-F238E27FC236}">
                <a16:creationId xmlns:a16="http://schemas.microsoft.com/office/drawing/2014/main" id="{FA391CE4-FD3C-0730-F8D2-89A17F3D9064}"/>
              </a:ext>
            </a:extLst>
          </p:cNvPr>
          <p:cNvSpPr>
            <a:spLocks noGrp="1"/>
          </p:cNvSpPr>
          <p:nvPr>
            <p:ph type="sldNum" sz="quarter" idx="12"/>
          </p:nvPr>
        </p:nvSpPr>
        <p:spPr/>
        <p:txBody>
          <a:bodyPr/>
          <a:lstStyle/>
          <a:p>
            <a:fld id="{60B18D57-13A5-4968-950D-8FEF41FA4399}" type="slidenum">
              <a:rPr lang="en-US" smtClean="0"/>
              <a:t>2</a:t>
            </a:fld>
            <a:endParaRPr lang="en-US"/>
          </a:p>
        </p:txBody>
      </p:sp>
    </p:spTree>
    <p:extLst>
      <p:ext uri="{BB962C8B-B14F-4D97-AF65-F5344CB8AC3E}">
        <p14:creationId xmlns:p14="http://schemas.microsoft.com/office/powerpoint/2010/main" val="6997866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453BDA-4A89-977F-8BE3-6D9F2CC12F32}"/>
              </a:ext>
            </a:extLst>
          </p:cNvPr>
          <p:cNvSpPr>
            <a:spLocks noGrp="1"/>
          </p:cNvSpPr>
          <p:nvPr>
            <p:ph type="title"/>
          </p:nvPr>
        </p:nvSpPr>
        <p:spPr/>
        <p:txBody>
          <a:bodyPr/>
          <a:lstStyle/>
          <a:p>
            <a:r>
              <a:rPr lang="en-US" dirty="0"/>
              <a:t>Documentation</a:t>
            </a:r>
          </a:p>
        </p:txBody>
      </p:sp>
      <p:sp>
        <p:nvSpPr>
          <p:cNvPr id="2" name="Content Placeholder 1">
            <a:extLst>
              <a:ext uri="{FF2B5EF4-FFF2-40B4-BE49-F238E27FC236}">
                <a16:creationId xmlns:a16="http://schemas.microsoft.com/office/drawing/2014/main" id="{6C06F5D2-ABB1-7DE5-B794-4D91607006E6}"/>
              </a:ext>
            </a:extLst>
          </p:cNvPr>
          <p:cNvSpPr>
            <a:spLocks noGrp="1"/>
          </p:cNvSpPr>
          <p:nvPr>
            <p:ph idx="1"/>
          </p:nvPr>
        </p:nvSpPr>
        <p:spPr/>
        <p:txBody>
          <a:bodyPr>
            <a:normAutofit/>
          </a:bodyPr>
          <a:lstStyle/>
          <a:p>
            <a:pPr marL="0" indent="0">
              <a:buNone/>
            </a:pPr>
            <a:r>
              <a:rPr lang="en-US" dirty="0">
                <a:latin typeface="+mn-lt"/>
              </a:rPr>
              <a:t>Appropriate situations for such development/submission methods include, but are </a:t>
            </a:r>
            <a:r>
              <a:rPr lang="en-US" i="1" dirty="0">
                <a:latin typeface="+mn-lt"/>
              </a:rPr>
              <a:t>not</a:t>
            </a:r>
            <a:r>
              <a:rPr lang="en-US" dirty="0">
                <a:latin typeface="+mn-lt"/>
              </a:rPr>
              <a:t> limited to, requests to the claimant for</a:t>
            </a:r>
          </a:p>
          <a:p>
            <a:r>
              <a:rPr lang="en-US" dirty="0">
                <a:latin typeface="+mn-lt"/>
              </a:rPr>
              <a:t>medical evidence</a:t>
            </a:r>
          </a:p>
          <a:p>
            <a:r>
              <a:rPr lang="en-US" dirty="0">
                <a:latin typeface="+mn-lt"/>
              </a:rPr>
              <a:t>Social Security numbers (SSNs)</a:t>
            </a:r>
          </a:p>
          <a:p>
            <a:r>
              <a:rPr lang="en-US" dirty="0">
                <a:latin typeface="+mn-lt"/>
              </a:rPr>
              <a:t>award/denial letters for certain benefits, such as Social Security disability benefits</a:t>
            </a:r>
          </a:p>
          <a:p>
            <a:r>
              <a:rPr lang="en-US" dirty="0">
                <a:latin typeface="+mn-lt"/>
              </a:rPr>
              <a:t>addresses</a:t>
            </a:r>
          </a:p>
          <a:p>
            <a:r>
              <a:rPr lang="en-US" dirty="0">
                <a:latin typeface="+mn-lt"/>
              </a:rPr>
              <a:t>employment information, and</a:t>
            </a:r>
          </a:p>
          <a:p>
            <a:r>
              <a:rPr lang="en-US" dirty="0">
                <a:latin typeface="+mn-lt"/>
              </a:rPr>
              <a:t>clarification of income-related issues and medical expenses. </a:t>
            </a:r>
          </a:p>
        </p:txBody>
      </p:sp>
      <p:sp>
        <p:nvSpPr>
          <p:cNvPr id="4" name="Slide Number Placeholder 3">
            <a:extLst>
              <a:ext uri="{FF2B5EF4-FFF2-40B4-BE49-F238E27FC236}">
                <a16:creationId xmlns:a16="http://schemas.microsoft.com/office/drawing/2014/main" id="{2D082427-0693-33B1-F678-4D3C1C69018B}"/>
              </a:ext>
            </a:extLst>
          </p:cNvPr>
          <p:cNvSpPr>
            <a:spLocks noGrp="1"/>
          </p:cNvSpPr>
          <p:nvPr>
            <p:ph type="sldNum" sz="quarter" idx="12"/>
          </p:nvPr>
        </p:nvSpPr>
        <p:spPr/>
        <p:txBody>
          <a:bodyPr/>
          <a:lstStyle/>
          <a:p>
            <a:fld id="{60B18D57-13A5-4968-950D-8FEF41FA4399}" type="slidenum">
              <a:rPr lang="en-US" smtClean="0"/>
              <a:t>20</a:t>
            </a:fld>
            <a:endParaRPr lang="en-US"/>
          </a:p>
        </p:txBody>
      </p:sp>
    </p:spTree>
    <p:extLst>
      <p:ext uri="{BB962C8B-B14F-4D97-AF65-F5344CB8AC3E}">
        <p14:creationId xmlns:p14="http://schemas.microsoft.com/office/powerpoint/2010/main" val="954428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647E893-EA0E-2732-FD46-89D326ABAEB2}"/>
              </a:ext>
            </a:extLst>
          </p:cNvPr>
          <p:cNvSpPr>
            <a:spLocks noGrp="1"/>
          </p:cNvSpPr>
          <p:nvPr>
            <p:ph type="title"/>
          </p:nvPr>
        </p:nvSpPr>
        <p:spPr/>
        <p:txBody>
          <a:bodyPr/>
          <a:lstStyle/>
          <a:p>
            <a:r>
              <a:rPr lang="en-US" dirty="0"/>
              <a:t>Documentation </a:t>
            </a:r>
          </a:p>
        </p:txBody>
      </p:sp>
      <p:sp>
        <p:nvSpPr>
          <p:cNvPr id="8" name="Content Placeholder 1">
            <a:extLst>
              <a:ext uri="{FF2B5EF4-FFF2-40B4-BE49-F238E27FC236}">
                <a16:creationId xmlns:a16="http://schemas.microsoft.com/office/drawing/2014/main" id="{F22771DD-1661-E597-342A-9F6B063E544B}"/>
              </a:ext>
            </a:extLst>
          </p:cNvPr>
          <p:cNvSpPr>
            <a:spLocks noGrp="1"/>
          </p:cNvSpPr>
          <p:nvPr>
            <p:ph idx="1"/>
          </p:nvPr>
        </p:nvSpPr>
        <p:spPr>
          <a:xfrm>
            <a:off x="697523" y="1445797"/>
            <a:ext cx="10866119"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latin typeface="+mn-lt"/>
              </a:rPr>
              <a:t>If a service member obtains treatment "off-base" at a civilian facility, any mental health records created during the course of treatment are not automatically associated with the service member's STRs.  It is the responsibility of the patient and civilian provider to transfer records of care to the service department.</a:t>
            </a:r>
          </a:p>
          <a:p>
            <a:pPr marL="0" indent="0">
              <a:buNone/>
            </a:pPr>
            <a:endParaRPr lang="en-US" sz="1050" dirty="0">
              <a:latin typeface="+mn-lt"/>
            </a:endParaRPr>
          </a:p>
          <a:p>
            <a:r>
              <a:rPr lang="en-US" sz="2800" dirty="0">
                <a:latin typeface="+mn-lt"/>
              </a:rPr>
              <a:t>Records retained by a civilian provider are not records in the custody of a Federal department or agency.  They are not forwarded for long-term storage to the National Personnel Records Center (NPRC) and cannot be obtained through Personnel Information Exchange System (PIES)/Defense Personnel Records Image Retrieval System (DPRIS). </a:t>
            </a:r>
          </a:p>
        </p:txBody>
      </p:sp>
      <p:sp>
        <p:nvSpPr>
          <p:cNvPr id="4" name="Slide Number Placeholder 3">
            <a:extLst>
              <a:ext uri="{FF2B5EF4-FFF2-40B4-BE49-F238E27FC236}">
                <a16:creationId xmlns:a16="http://schemas.microsoft.com/office/drawing/2014/main" id="{0F8E749B-5943-21A6-C636-948188FAB787}"/>
              </a:ext>
            </a:extLst>
          </p:cNvPr>
          <p:cNvSpPr>
            <a:spLocks noGrp="1"/>
          </p:cNvSpPr>
          <p:nvPr>
            <p:ph type="sldNum" sz="quarter" idx="12"/>
          </p:nvPr>
        </p:nvSpPr>
        <p:spPr/>
        <p:txBody>
          <a:bodyPr/>
          <a:lstStyle/>
          <a:p>
            <a:fld id="{60B18D57-13A5-4968-950D-8FEF41FA4399}" type="slidenum">
              <a:rPr lang="en-US" smtClean="0"/>
              <a:t>21</a:t>
            </a:fld>
            <a:endParaRPr lang="en-US"/>
          </a:p>
        </p:txBody>
      </p:sp>
    </p:spTree>
    <p:extLst>
      <p:ext uri="{BB962C8B-B14F-4D97-AF65-F5344CB8AC3E}">
        <p14:creationId xmlns:p14="http://schemas.microsoft.com/office/powerpoint/2010/main" val="41335509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F80BF3-EE07-854B-2CEF-A71981C3B5BC}"/>
              </a:ext>
            </a:extLst>
          </p:cNvPr>
          <p:cNvSpPr>
            <a:spLocks noGrp="1"/>
          </p:cNvSpPr>
          <p:nvPr>
            <p:ph type="title"/>
          </p:nvPr>
        </p:nvSpPr>
        <p:spPr/>
        <p:txBody>
          <a:bodyPr/>
          <a:lstStyle/>
          <a:p>
            <a:r>
              <a:rPr lang="en-US" dirty="0"/>
              <a:t>Documentation</a:t>
            </a:r>
          </a:p>
        </p:txBody>
      </p:sp>
      <p:sp>
        <p:nvSpPr>
          <p:cNvPr id="4" name="Content Placeholder 3">
            <a:extLst>
              <a:ext uri="{FF2B5EF4-FFF2-40B4-BE49-F238E27FC236}">
                <a16:creationId xmlns:a16="http://schemas.microsoft.com/office/drawing/2014/main" id="{FEF9471E-891B-B824-3171-66873075E6E9}"/>
              </a:ext>
            </a:extLst>
          </p:cNvPr>
          <p:cNvSpPr>
            <a:spLocks noGrp="1"/>
          </p:cNvSpPr>
          <p:nvPr>
            <p:ph idx="1"/>
          </p:nvPr>
        </p:nvSpPr>
        <p:spPr/>
        <p:txBody>
          <a:bodyPr/>
          <a:lstStyle/>
          <a:p>
            <a:r>
              <a:rPr lang="en-US" dirty="0">
                <a:latin typeface="+mn-lt"/>
              </a:rPr>
              <a:t>When a claimant submits evidence in response to a request,  the evidence will be submitted to either authorization or rating activity (whichever has responsibility for deciding the corresponding claim) for a decision. The same action will be taken if claimant does not respond to a request for evidence within 30 days. </a:t>
            </a:r>
          </a:p>
          <a:p>
            <a:endParaRPr lang="en-US" dirty="0">
              <a:latin typeface="+mn-lt"/>
            </a:endParaRPr>
          </a:p>
          <a:p>
            <a:r>
              <a:rPr lang="en-US" dirty="0">
                <a:latin typeface="+mn-lt"/>
              </a:rPr>
              <a:t>If VA requested evidence from a private physician or medical facility on behalf of the claimant, do not deny the claim before taking the actions required under Section 5103, as explained in </a:t>
            </a:r>
            <a:r>
              <a:rPr lang="en-US" b="1" u="sng" dirty="0">
                <a:latin typeface="+mn-lt"/>
                <a:hlinkClick r:id="rId2">
                  <a:extLst>
                    <a:ext uri="{A12FA001-AC4F-418D-AE19-62706E023703}">
                      <ahyp:hlinkClr xmlns:ahyp="http://schemas.microsoft.com/office/drawing/2018/hyperlinkcolor" val="tx"/>
                    </a:ext>
                  </a:extLst>
                </a:hlinkClick>
              </a:rPr>
              <a:t>M21-1, Part III, Subpart i, 2.C.2</a:t>
            </a:r>
            <a:r>
              <a:rPr lang="en-US" dirty="0">
                <a:latin typeface="+mn-lt"/>
              </a:rPr>
              <a:t>.</a:t>
            </a:r>
          </a:p>
          <a:p>
            <a:endParaRPr lang="en-US" sz="2400" dirty="0">
              <a:solidFill>
                <a:srgbClr val="333333"/>
              </a:solidFill>
              <a:latin typeface="+mn-lt"/>
            </a:endParaRPr>
          </a:p>
          <a:p>
            <a:endParaRPr lang="en-US" sz="2400" dirty="0">
              <a:solidFill>
                <a:srgbClr val="333333"/>
              </a:solidFill>
              <a:latin typeface="+mn-lt"/>
            </a:endParaRPr>
          </a:p>
        </p:txBody>
      </p:sp>
      <p:sp>
        <p:nvSpPr>
          <p:cNvPr id="2" name="Slide Number Placeholder 1">
            <a:extLst>
              <a:ext uri="{FF2B5EF4-FFF2-40B4-BE49-F238E27FC236}">
                <a16:creationId xmlns:a16="http://schemas.microsoft.com/office/drawing/2014/main" id="{075ED901-6BE4-A196-DEFE-BFEAA96D42F3}"/>
              </a:ext>
            </a:extLst>
          </p:cNvPr>
          <p:cNvSpPr>
            <a:spLocks noGrp="1"/>
          </p:cNvSpPr>
          <p:nvPr>
            <p:ph type="sldNum" sz="quarter" idx="12"/>
          </p:nvPr>
        </p:nvSpPr>
        <p:spPr/>
        <p:txBody>
          <a:bodyPr/>
          <a:lstStyle/>
          <a:p>
            <a:fld id="{60B18D57-13A5-4968-950D-8FEF41FA4399}" type="slidenum">
              <a:rPr lang="en-US" smtClean="0"/>
              <a:t>22</a:t>
            </a:fld>
            <a:endParaRPr lang="en-US" dirty="0"/>
          </a:p>
        </p:txBody>
      </p:sp>
    </p:spTree>
    <p:extLst>
      <p:ext uri="{BB962C8B-B14F-4D97-AF65-F5344CB8AC3E}">
        <p14:creationId xmlns:p14="http://schemas.microsoft.com/office/powerpoint/2010/main" val="23166103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DCA4C9-2D4C-A50C-757C-51ECC060DE45}"/>
              </a:ext>
            </a:extLst>
          </p:cNvPr>
          <p:cNvSpPr>
            <a:spLocks noGrp="1"/>
          </p:cNvSpPr>
          <p:nvPr>
            <p:ph type="title"/>
          </p:nvPr>
        </p:nvSpPr>
        <p:spPr/>
        <p:txBody>
          <a:bodyPr/>
          <a:lstStyle/>
          <a:p>
            <a:r>
              <a:rPr lang="en-US" dirty="0"/>
              <a:t>Documentation</a:t>
            </a:r>
          </a:p>
        </p:txBody>
      </p:sp>
      <p:sp>
        <p:nvSpPr>
          <p:cNvPr id="4" name="Content Placeholder 3">
            <a:extLst>
              <a:ext uri="{FF2B5EF4-FFF2-40B4-BE49-F238E27FC236}">
                <a16:creationId xmlns:a16="http://schemas.microsoft.com/office/drawing/2014/main" id="{053A4CAF-E0BD-F3B8-977E-26A22F3A7F4B}"/>
              </a:ext>
            </a:extLst>
          </p:cNvPr>
          <p:cNvSpPr>
            <a:spLocks noGrp="1"/>
          </p:cNvSpPr>
          <p:nvPr>
            <p:ph idx="1"/>
          </p:nvPr>
        </p:nvSpPr>
        <p:spPr>
          <a:xfrm>
            <a:off x="628358" y="1595372"/>
            <a:ext cx="10930596" cy="4581934"/>
          </a:xfrm>
        </p:spPr>
        <p:txBody>
          <a:bodyPr/>
          <a:lstStyle/>
          <a:p>
            <a:r>
              <a:rPr lang="en-US" sz="2400" dirty="0">
                <a:latin typeface="arial" panose="020B0604020202020204" pitchFamily="34" charset="0"/>
              </a:rPr>
              <a:t>If VA obtains </a:t>
            </a:r>
            <a:r>
              <a:rPr lang="en-US" sz="2400" i="1" dirty="0">
                <a:latin typeface="arial" panose="020B0604020202020204" pitchFamily="34" charset="0"/>
              </a:rPr>
              <a:t>any</a:t>
            </a:r>
            <a:r>
              <a:rPr lang="en-US" sz="2400" dirty="0">
                <a:latin typeface="arial" panose="020B0604020202020204" pitchFamily="34" charset="0"/>
              </a:rPr>
              <a:t> medical evidence in connection with the claim, (such as treatment records from a VA medical facility), the rating activity must determine whether it justifies an award of benefits.</a:t>
            </a:r>
            <a:endParaRPr lang="en-US" sz="2400" dirty="0">
              <a:latin typeface="Helvetica Neue" panose="02000503000000020004" pitchFamily="2"/>
            </a:endParaRPr>
          </a:p>
        </p:txBody>
      </p:sp>
      <p:sp>
        <p:nvSpPr>
          <p:cNvPr id="2" name="Slide Number Placeholder 1">
            <a:extLst>
              <a:ext uri="{FF2B5EF4-FFF2-40B4-BE49-F238E27FC236}">
                <a16:creationId xmlns:a16="http://schemas.microsoft.com/office/drawing/2014/main" id="{D7995E8E-6EB5-68DF-94DE-C3B9E6BCD7D3}"/>
              </a:ext>
            </a:extLst>
          </p:cNvPr>
          <p:cNvSpPr>
            <a:spLocks noGrp="1"/>
          </p:cNvSpPr>
          <p:nvPr>
            <p:ph type="sldNum" sz="quarter" idx="12"/>
          </p:nvPr>
        </p:nvSpPr>
        <p:spPr/>
        <p:txBody>
          <a:bodyPr/>
          <a:lstStyle/>
          <a:p>
            <a:fld id="{60B18D57-13A5-4968-950D-8FEF41FA4399}" type="slidenum">
              <a:rPr lang="en-US" smtClean="0"/>
              <a:t>23</a:t>
            </a:fld>
            <a:endParaRPr lang="en-US" dirty="0"/>
          </a:p>
        </p:txBody>
      </p:sp>
      <p:sp>
        <p:nvSpPr>
          <p:cNvPr id="6" name="TextBox 5">
            <a:extLst>
              <a:ext uri="{FF2B5EF4-FFF2-40B4-BE49-F238E27FC236}">
                <a16:creationId xmlns:a16="http://schemas.microsoft.com/office/drawing/2014/main" id="{F26A5960-691C-B0E9-B255-741C6200FFA3}"/>
              </a:ext>
            </a:extLst>
          </p:cNvPr>
          <p:cNvSpPr txBox="1"/>
          <p:nvPr/>
        </p:nvSpPr>
        <p:spPr>
          <a:xfrm>
            <a:off x="633045" y="3091464"/>
            <a:ext cx="10930597" cy="2308324"/>
          </a:xfrm>
          <a:prstGeom prst="rect">
            <a:avLst/>
          </a:prstGeom>
          <a:noFill/>
        </p:spPr>
        <p:txBody>
          <a:bodyPr wrap="square">
            <a:spAutoFit/>
          </a:bodyPr>
          <a:lstStyle/>
          <a:p>
            <a:pPr algn="l">
              <a:buFont typeface="Arial" panose="020B0604020202020204" pitchFamily="34" charset="0"/>
              <a:buChar char="•"/>
            </a:pPr>
            <a:r>
              <a:rPr lang="en-US" sz="2400" dirty="0">
                <a:latin typeface="arial" panose="020B0604020202020204" pitchFamily="34" charset="0"/>
              </a:rPr>
              <a:t> VA considers evidence received by e-mail or electronic submission to be authentic unless there is a specific reason to question the source of the document.</a:t>
            </a:r>
          </a:p>
          <a:p>
            <a:pPr algn="l">
              <a:buFont typeface="Arial" panose="020B0604020202020204" pitchFamily="34" charset="0"/>
              <a:buChar char="•"/>
            </a:pPr>
            <a:endParaRPr lang="en-US" sz="2400" dirty="0">
              <a:latin typeface="Helvetica Neue" panose="02000503000000020004" pitchFamily="2"/>
            </a:endParaRPr>
          </a:p>
          <a:p>
            <a:pPr algn="l">
              <a:buFont typeface="Arial" panose="020B0604020202020204" pitchFamily="34" charset="0"/>
              <a:buChar char="•"/>
            </a:pPr>
            <a:r>
              <a:rPr lang="en-US" sz="2400" dirty="0">
                <a:latin typeface="arial" panose="020B0604020202020204" pitchFamily="34" charset="0"/>
              </a:rPr>
              <a:t> The instructions for handling correspondence received through traditional means apply to correspondence received by e-mail or electronic submission.</a:t>
            </a:r>
            <a:endParaRPr lang="en-US" sz="2400" dirty="0">
              <a:latin typeface="Helvetica Neue" panose="02000503000000020004" pitchFamily="2"/>
            </a:endParaRPr>
          </a:p>
        </p:txBody>
      </p:sp>
    </p:spTree>
    <p:extLst>
      <p:ext uri="{BB962C8B-B14F-4D97-AF65-F5344CB8AC3E}">
        <p14:creationId xmlns:p14="http://schemas.microsoft.com/office/powerpoint/2010/main" val="4487698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BCD0F4-BF4C-1F06-ADAB-675B9C94A5C0}"/>
              </a:ext>
            </a:extLst>
          </p:cNvPr>
          <p:cNvSpPr>
            <a:spLocks noGrp="1"/>
          </p:cNvSpPr>
          <p:nvPr>
            <p:ph type="title"/>
          </p:nvPr>
        </p:nvSpPr>
        <p:spPr/>
        <p:txBody>
          <a:bodyPr/>
          <a:lstStyle/>
          <a:p>
            <a:r>
              <a:rPr lang="en-US" dirty="0"/>
              <a:t>Lay evidence</a:t>
            </a:r>
          </a:p>
        </p:txBody>
      </p:sp>
      <p:sp>
        <p:nvSpPr>
          <p:cNvPr id="4" name="Content Placeholder 3">
            <a:extLst>
              <a:ext uri="{FF2B5EF4-FFF2-40B4-BE49-F238E27FC236}">
                <a16:creationId xmlns:a16="http://schemas.microsoft.com/office/drawing/2014/main" id="{C17A5ECC-14EF-19DC-47BD-F77C5B21DA9E}"/>
              </a:ext>
            </a:extLst>
          </p:cNvPr>
          <p:cNvSpPr>
            <a:spLocks noGrp="1"/>
          </p:cNvSpPr>
          <p:nvPr>
            <p:ph idx="1"/>
          </p:nvPr>
        </p:nvSpPr>
        <p:spPr>
          <a:xfrm>
            <a:off x="2152650" y="1632714"/>
            <a:ext cx="7886700" cy="4882058"/>
          </a:xfrm>
        </p:spPr>
        <p:txBody>
          <a:bodyPr/>
          <a:lstStyle/>
          <a:p>
            <a:pPr marL="0" indent="0" algn="ctr">
              <a:buNone/>
            </a:pPr>
            <a:endParaRPr lang="en-US" sz="4000" dirty="0"/>
          </a:p>
          <a:p>
            <a:pPr marL="0" indent="0" algn="ctr">
              <a:buNone/>
            </a:pPr>
            <a:endParaRPr lang="en-US" sz="4800" dirty="0"/>
          </a:p>
          <a:p>
            <a:pPr marL="0" indent="0" algn="ctr">
              <a:buNone/>
            </a:pPr>
            <a:r>
              <a:rPr lang="en-US" sz="4800" dirty="0"/>
              <a:t>What is lay evidence?</a:t>
            </a:r>
          </a:p>
          <a:p>
            <a:pPr marL="0" indent="0" algn="ctr">
              <a:buNone/>
            </a:pPr>
            <a:r>
              <a:rPr lang="en-US" sz="4800" dirty="0"/>
              <a:t>Why is it important?</a:t>
            </a:r>
          </a:p>
        </p:txBody>
      </p:sp>
      <p:sp>
        <p:nvSpPr>
          <p:cNvPr id="2" name="Slide Number Placeholder 1">
            <a:extLst>
              <a:ext uri="{FF2B5EF4-FFF2-40B4-BE49-F238E27FC236}">
                <a16:creationId xmlns:a16="http://schemas.microsoft.com/office/drawing/2014/main" id="{C142F365-ADDF-D0A0-30EC-92796ED93900}"/>
              </a:ext>
            </a:extLst>
          </p:cNvPr>
          <p:cNvSpPr>
            <a:spLocks noGrp="1"/>
          </p:cNvSpPr>
          <p:nvPr>
            <p:ph type="sldNum" sz="quarter" idx="12"/>
          </p:nvPr>
        </p:nvSpPr>
        <p:spPr/>
        <p:txBody>
          <a:bodyPr/>
          <a:lstStyle/>
          <a:p>
            <a:fld id="{60B18D57-13A5-4968-950D-8FEF41FA4399}" type="slidenum">
              <a:rPr lang="en-US" smtClean="0"/>
              <a:t>24</a:t>
            </a:fld>
            <a:endParaRPr lang="en-US" dirty="0"/>
          </a:p>
        </p:txBody>
      </p:sp>
    </p:spTree>
    <p:extLst>
      <p:ext uri="{BB962C8B-B14F-4D97-AF65-F5344CB8AC3E}">
        <p14:creationId xmlns:p14="http://schemas.microsoft.com/office/powerpoint/2010/main" val="24887933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B7EF4C-FFD0-2ED9-3D14-39C076C19C40}"/>
              </a:ext>
            </a:extLst>
          </p:cNvPr>
          <p:cNvSpPr>
            <a:spLocks noGrp="1"/>
          </p:cNvSpPr>
          <p:nvPr>
            <p:ph type="title"/>
          </p:nvPr>
        </p:nvSpPr>
        <p:spPr/>
        <p:txBody>
          <a:bodyPr/>
          <a:lstStyle/>
          <a:p>
            <a:r>
              <a:rPr lang="en-US" dirty="0"/>
              <a:t>38 US Code 1154</a:t>
            </a:r>
          </a:p>
        </p:txBody>
      </p:sp>
      <p:sp>
        <p:nvSpPr>
          <p:cNvPr id="2" name="Content Placeholder 1">
            <a:extLst>
              <a:ext uri="{FF2B5EF4-FFF2-40B4-BE49-F238E27FC236}">
                <a16:creationId xmlns:a16="http://schemas.microsoft.com/office/drawing/2014/main" id="{9DFCB58C-85E7-7ACB-3572-8F4166EB0BE6}"/>
              </a:ext>
            </a:extLst>
          </p:cNvPr>
          <p:cNvSpPr>
            <a:spLocks noGrp="1"/>
          </p:cNvSpPr>
          <p:nvPr>
            <p:ph idx="1"/>
          </p:nvPr>
        </p:nvSpPr>
        <p:spPr/>
        <p:txBody>
          <a:bodyPr>
            <a:normAutofit lnSpcReduction="10000"/>
          </a:bodyPr>
          <a:lstStyle/>
          <a:p>
            <a:pPr marL="0" indent="0">
              <a:buNone/>
            </a:pPr>
            <a:r>
              <a:rPr lang="en-US" dirty="0">
                <a:latin typeface="+mn-lt"/>
              </a:rPr>
              <a:t>38 U.S. Code § 1154 - Consideration to be accorded time, place, and circumstances of service</a:t>
            </a:r>
          </a:p>
          <a:p>
            <a:endParaRPr lang="en-US" dirty="0">
              <a:latin typeface="+mn-lt"/>
            </a:endParaRPr>
          </a:p>
          <a:p>
            <a:pPr marL="0" indent="0">
              <a:buNone/>
            </a:pPr>
            <a:r>
              <a:rPr lang="en-US" b="1" dirty="0">
                <a:latin typeface="+mn-lt"/>
              </a:rPr>
              <a:t>(a)</a:t>
            </a:r>
            <a:r>
              <a:rPr lang="en-US" dirty="0">
                <a:latin typeface="+mn-lt"/>
              </a:rPr>
              <a:t>The Secretary shall include in the regulations pertaining to service-connection of disabilities (1) additional provisions in effect requiring that in each case where a </a:t>
            </a:r>
            <a:r>
              <a:rPr lang="en-US" dirty="0">
                <a:latin typeface="+mn-lt"/>
                <a:hlinkClick r:id="rId2">
                  <a:extLst>
                    <a:ext uri="{A12FA001-AC4F-418D-AE19-62706E023703}">
                      <ahyp:hlinkClr xmlns:ahyp="http://schemas.microsoft.com/office/drawing/2018/hyperlinkcolor" val="tx"/>
                    </a:ext>
                  </a:extLst>
                </a:hlinkClick>
              </a:rPr>
              <a:t>veteran</a:t>
            </a:r>
            <a:r>
              <a:rPr lang="en-US" dirty="0">
                <a:latin typeface="+mn-lt"/>
              </a:rPr>
              <a:t> is seeking service-connection for any disability due consideration shall be given to the places, types, and circumstances of such </a:t>
            </a:r>
            <a:r>
              <a:rPr lang="en-US" dirty="0">
                <a:latin typeface="+mn-lt"/>
                <a:hlinkClick r:id="rId2">
                  <a:extLst>
                    <a:ext uri="{A12FA001-AC4F-418D-AE19-62706E023703}">
                      <ahyp:hlinkClr xmlns:ahyp="http://schemas.microsoft.com/office/drawing/2018/hyperlinkcolor" val="tx"/>
                    </a:ext>
                  </a:extLst>
                </a:hlinkClick>
              </a:rPr>
              <a:t>veteran</a:t>
            </a:r>
            <a:r>
              <a:rPr lang="en-US" dirty="0">
                <a:latin typeface="+mn-lt"/>
              </a:rPr>
              <a:t>’s service as shown by such </a:t>
            </a:r>
            <a:r>
              <a:rPr lang="en-US" dirty="0">
                <a:latin typeface="+mn-lt"/>
                <a:hlinkClick r:id="rId2">
                  <a:extLst>
                    <a:ext uri="{A12FA001-AC4F-418D-AE19-62706E023703}">
                      <ahyp:hlinkClr xmlns:ahyp="http://schemas.microsoft.com/office/drawing/2018/hyperlinkcolor" val="tx"/>
                    </a:ext>
                  </a:extLst>
                </a:hlinkClick>
              </a:rPr>
              <a:t>veteran</a:t>
            </a:r>
            <a:r>
              <a:rPr lang="en-US" dirty="0">
                <a:latin typeface="+mn-lt"/>
              </a:rPr>
              <a:t>’s service record, the official history of each organization in which such </a:t>
            </a:r>
            <a:r>
              <a:rPr lang="en-US" dirty="0">
                <a:latin typeface="+mn-lt"/>
                <a:hlinkClick r:id="rId2">
                  <a:extLst>
                    <a:ext uri="{A12FA001-AC4F-418D-AE19-62706E023703}">
                      <ahyp:hlinkClr xmlns:ahyp="http://schemas.microsoft.com/office/drawing/2018/hyperlinkcolor" val="tx"/>
                    </a:ext>
                  </a:extLst>
                </a:hlinkClick>
              </a:rPr>
              <a:t>veteran</a:t>
            </a:r>
            <a:r>
              <a:rPr lang="en-US" dirty="0">
                <a:latin typeface="+mn-lt"/>
              </a:rPr>
              <a:t> served, such </a:t>
            </a:r>
            <a:r>
              <a:rPr lang="en-US" dirty="0">
                <a:latin typeface="+mn-lt"/>
                <a:hlinkClick r:id="rId2">
                  <a:extLst>
                    <a:ext uri="{A12FA001-AC4F-418D-AE19-62706E023703}">
                      <ahyp:hlinkClr xmlns:ahyp="http://schemas.microsoft.com/office/drawing/2018/hyperlinkcolor" val="tx"/>
                    </a:ext>
                  </a:extLst>
                </a:hlinkClick>
              </a:rPr>
              <a:t>veteran</a:t>
            </a:r>
            <a:r>
              <a:rPr lang="en-US" dirty="0">
                <a:latin typeface="+mn-lt"/>
              </a:rPr>
              <a:t>’s medical records, and all pertinent medical and lay evidence, </a:t>
            </a:r>
          </a:p>
        </p:txBody>
      </p:sp>
      <p:sp>
        <p:nvSpPr>
          <p:cNvPr id="4" name="Slide Number Placeholder 3">
            <a:extLst>
              <a:ext uri="{FF2B5EF4-FFF2-40B4-BE49-F238E27FC236}">
                <a16:creationId xmlns:a16="http://schemas.microsoft.com/office/drawing/2014/main" id="{A1B5BDC6-7219-61AD-D5A1-44577B63CBA4}"/>
              </a:ext>
            </a:extLst>
          </p:cNvPr>
          <p:cNvSpPr>
            <a:spLocks noGrp="1"/>
          </p:cNvSpPr>
          <p:nvPr>
            <p:ph type="sldNum" sz="quarter" idx="12"/>
          </p:nvPr>
        </p:nvSpPr>
        <p:spPr/>
        <p:txBody>
          <a:bodyPr/>
          <a:lstStyle/>
          <a:p>
            <a:fld id="{60B18D57-13A5-4968-950D-8FEF41FA4399}" type="slidenum">
              <a:rPr lang="en-US" smtClean="0"/>
              <a:t>25</a:t>
            </a:fld>
            <a:endParaRPr lang="en-US"/>
          </a:p>
        </p:txBody>
      </p:sp>
    </p:spTree>
    <p:extLst>
      <p:ext uri="{BB962C8B-B14F-4D97-AF65-F5344CB8AC3E}">
        <p14:creationId xmlns:p14="http://schemas.microsoft.com/office/powerpoint/2010/main" val="26926895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B529CE4-6738-485E-0F8B-F5878B03993F}"/>
              </a:ext>
            </a:extLst>
          </p:cNvPr>
          <p:cNvSpPr>
            <a:spLocks noGrp="1"/>
          </p:cNvSpPr>
          <p:nvPr>
            <p:ph type="title"/>
          </p:nvPr>
        </p:nvSpPr>
        <p:spPr/>
        <p:txBody>
          <a:bodyPr/>
          <a:lstStyle/>
          <a:p>
            <a:r>
              <a:rPr lang="en-US" dirty="0"/>
              <a:t>38 USC 1154 (continued)</a:t>
            </a:r>
          </a:p>
        </p:txBody>
      </p:sp>
      <p:sp>
        <p:nvSpPr>
          <p:cNvPr id="2" name="Content Placeholder 1">
            <a:extLst>
              <a:ext uri="{FF2B5EF4-FFF2-40B4-BE49-F238E27FC236}">
                <a16:creationId xmlns:a16="http://schemas.microsoft.com/office/drawing/2014/main" id="{A314EB40-89C4-87A9-D0DC-4E69F7317F60}"/>
              </a:ext>
            </a:extLst>
          </p:cNvPr>
          <p:cNvSpPr>
            <a:spLocks noGrp="1"/>
          </p:cNvSpPr>
          <p:nvPr>
            <p:ph idx="1"/>
          </p:nvPr>
        </p:nvSpPr>
        <p:spPr>
          <a:xfrm>
            <a:off x="586855" y="1347175"/>
            <a:ext cx="11013742" cy="4467536"/>
          </a:xfrm>
        </p:spPr>
        <p:txBody>
          <a:bodyPr/>
          <a:lstStyle/>
          <a:p>
            <a:pPr marL="0" indent="0">
              <a:buNone/>
            </a:pPr>
            <a:r>
              <a:rPr lang="en-US" sz="2400" dirty="0">
                <a:solidFill>
                  <a:srgbClr val="333333"/>
                </a:solidFill>
                <a:latin typeface="+mn-lt"/>
              </a:rPr>
              <a:t> </a:t>
            </a:r>
          </a:p>
          <a:p>
            <a:pPr marL="0" indent="0">
              <a:buNone/>
            </a:pPr>
            <a:r>
              <a:rPr lang="en-US" dirty="0">
                <a:latin typeface="+mn-lt"/>
              </a:rPr>
              <a:t>(2) the provisions required by section 5 of the </a:t>
            </a:r>
            <a:r>
              <a:rPr lang="en-US" dirty="0">
                <a:latin typeface="+mn-lt"/>
                <a:hlinkClick r:id="rId2">
                  <a:extLst>
                    <a:ext uri="{A12FA001-AC4F-418D-AE19-62706E023703}">
                      <ahyp:hlinkClr xmlns:ahyp="http://schemas.microsoft.com/office/drawing/2018/hyperlinkcolor" val="tx"/>
                    </a:ext>
                  </a:extLst>
                </a:hlinkClick>
              </a:rPr>
              <a:t>Veterans</a:t>
            </a:r>
            <a:r>
              <a:rPr lang="en-US" dirty="0">
                <a:latin typeface="+mn-lt"/>
              </a:rPr>
              <a:t>’ Dioxin and Radiation Exposure Compensation Standards Act (</a:t>
            </a:r>
            <a:r>
              <a:rPr lang="en-US" dirty="0">
                <a:latin typeface="+mn-lt"/>
                <a:hlinkClick r:id="rId3">
                  <a:extLst>
                    <a:ext uri="{A12FA001-AC4F-418D-AE19-62706E023703}">
                      <ahyp:hlinkClr xmlns:ahyp="http://schemas.microsoft.com/office/drawing/2018/hyperlinkcolor" val="tx"/>
                    </a:ext>
                  </a:extLst>
                </a:hlinkClick>
              </a:rPr>
              <a:t>Public Law 98–542</a:t>
            </a:r>
            <a:r>
              <a:rPr lang="en-US" dirty="0">
                <a:latin typeface="+mn-lt"/>
              </a:rPr>
              <a:t>; </a:t>
            </a:r>
            <a:r>
              <a:rPr lang="en-US" dirty="0">
                <a:solidFill>
                  <a:srgbClr val="0563C1"/>
                </a:solidFill>
                <a:latin typeface="+mn-lt"/>
                <a:hlinkClick r:id="rId4">
                  <a:extLst>
                    <a:ext uri="{A12FA001-AC4F-418D-AE19-62706E023703}">
                      <ahyp:hlinkClr xmlns:ahyp="http://schemas.microsoft.com/office/drawing/2018/hyperlinkcolor" val="tx"/>
                    </a:ext>
                  </a:extLst>
                </a:hlinkClick>
              </a:rPr>
              <a:t>98 Stat. </a:t>
            </a:r>
            <a:r>
              <a:rPr lang="en-US" dirty="0">
                <a:latin typeface="+mn-lt"/>
                <a:hlinkClick r:id="rId4">
                  <a:extLst>
                    <a:ext uri="{A12FA001-AC4F-418D-AE19-62706E023703}">
                      <ahyp:hlinkClr xmlns:ahyp="http://schemas.microsoft.com/office/drawing/2018/hyperlinkcolor" val="tx"/>
                    </a:ext>
                  </a:extLst>
                </a:hlinkClick>
              </a:rPr>
              <a:t>2727</a:t>
            </a:r>
            <a:r>
              <a:rPr lang="en-US" dirty="0">
                <a:latin typeface="+mn-lt"/>
              </a:rPr>
              <a:t>).</a:t>
            </a:r>
          </a:p>
          <a:p>
            <a:pPr marL="0" indent="0">
              <a:buNone/>
            </a:pPr>
            <a:r>
              <a:rPr lang="en-US" dirty="0">
                <a:latin typeface="+mn-lt"/>
              </a:rPr>
              <a:t>(b)In the case of any </a:t>
            </a:r>
            <a:r>
              <a:rPr lang="en-US" dirty="0">
                <a:latin typeface="+mn-lt"/>
                <a:hlinkClick r:id="rId2">
                  <a:extLst>
                    <a:ext uri="{A12FA001-AC4F-418D-AE19-62706E023703}">
                      <ahyp:hlinkClr xmlns:ahyp="http://schemas.microsoft.com/office/drawing/2018/hyperlinkcolor" val="tx"/>
                    </a:ext>
                  </a:extLst>
                </a:hlinkClick>
              </a:rPr>
              <a:t>veteran</a:t>
            </a:r>
            <a:r>
              <a:rPr lang="en-US" dirty="0">
                <a:latin typeface="+mn-lt"/>
              </a:rPr>
              <a:t> who engaged in combat with the enemy in active service with a military, naval, air, or space organization of the United States during a period of war, campaign, or expedition, the Secretary shall accept as sufficient proof of service-connection of any disease or injury alleged to have been incurred in or aggravated by such service satisfactory lay or other evidence </a:t>
            </a:r>
          </a:p>
        </p:txBody>
      </p:sp>
      <p:sp>
        <p:nvSpPr>
          <p:cNvPr id="4" name="Slide Number Placeholder 3">
            <a:extLst>
              <a:ext uri="{FF2B5EF4-FFF2-40B4-BE49-F238E27FC236}">
                <a16:creationId xmlns:a16="http://schemas.microsoft.com/office/drawing/2014/main" id="{E1DB74B2-7BC2-C90E-8572-41AED0FCFFA8}"/>
              </a:ext>
            </a:extLst>
          </p:cNvPr>
          <p:cNvSpPr>
            <a:spLocks noGrp="1"/>
          </p:cNvSpPr>
          <p:nvPr>
            <p:ph type="sldNum" sz="quarter" idx="12"/>
          </p:nvPr>
        </p:nvSpPr>
        <p:spPr/>
        <p:txBody>
          <a:bodyPr/>
          <a:lstStyle/>
          <a:p>
            <a:fld id="{60B18D57-13A5-4968-950D-8FEF41FA4399}" type="slidenum">
              <a:rPr lang="en-US" smtClean="0"/>
              <a:t>26</a:t>
            </a:fld>
            <a:endParaRPr lang="en-US"/>
          </a:p>
        </p:txBody>
      </p:sp>
    </p:spTree>
    <p:extLst>
      <p:ext uri="{BB962C8B-B14F-4D97-AF65-F5344CB8AC3E}">
        <p14:creationId xmlns:p14="http://schemas.microsoft.com/office/powerpoint/2010/main" val="28301942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E06596-B4B5-0858-0837-35E54AD84C3F}"/>
              </a:ext>
            </a:extLst>
          </p:cNvPr>
          <p:cNvSpPr>
            <a:spLocks noGrp="1"/>
          </p:cNvSpPr>
          <p:nvPr>
            <p:ph type="title"/>
          </p:nvPr>
        </p:nvSpPr>
        <p:spPr/>
        <p:txBody>
          <a:bodyPr/>
          <a:lstStyle/>
          <a:p>
            <a:r>
              <a:rPr lang="en-US" dirty="0"/>
              <a:t>38 USC 1154 (continued)</a:t>
            </a:r>
          </a:p>
        </p:txBody>
      </p:sp>
      <p:sp>
        <p:nvSpPr>
          <p:cNvPr id="2" name="Content Placeholder 1">
            <a:extLst>
              <a:ext uri="{FF2B5EF4-FFF2-40B4-BE49-F238E27FC236}">
                <a16:creationId xmlns:a16="http://schemas.microsoft.com/office/drawing/2014/main" id="{7C88E48A-880E-95F4-F74C-0A472A8DC682}"/>
              </a:ext>
            </a:extLst>
          </p:cNvPr>
          <p:cNvSpPr>
            <a:spLocks noGrp="1"/>
          </p:cNvSpPr>
          <p:nvPr>
            <p:ph idx="1"/>
          </p:nvPr>
        </p:nvSpPr>
        <p:spPr/>
        <p:txBody>
          <a:bodyPr>
            <a:normAutofit/>
          </a:bodyPr>
          <a:lstStyle/>
          <a:p>
            <a:pPr marL="0" indent="0">
              <a:buNone/>
            </a:pPr>
            <a:endParaRPr lang="en-US" dirty="0">
              <a:latin typeface="+mn-lt"/>
            </a:endParaRPr>
          </a:p>
          <a:p>
            <a:pPr marL="0" indent="0">
              <a:buNone/>
            </a:pPr>
            <a:r>
              <a:rPr lang="en-US" dirty="0">
                <a:latin typeface="+mn-lt"/>
              </a:rPr>
              <a:t>of service incurrence or aggravation of such injury or disease, if consistent with the circumstances, conditions, or hardships of such service, notwithstanding the fact that there is no official record of such incurrence or aggravation in such service, and, to that end, shall resolve every reasonable doubt in favor of the </a:t>
            </a:r>
            <a:r>
              <a:rPr lang="en-US" dirty="0">
                <a:latin typeface="+mn-lt"/>
                <a:hlinkClick r:id="rId2">
                  <a:extLst>
                    <a:ext uri="{A12FA001-AC4F-418D-AE19-62706E023703}">
                      <ahyp:hlinkClr xmlns:ahyp="http://schemas.microsoft.com/office/drawing/2018/hyperlinkcolor" val="tx"/>
                    </a:ext>
                  </a:extLst>
                </a:hlinkClick>
              </a:rPr>
              <a:t>veteran</a:t>
            </a:r>
            <a:r>
              <a:rPr lang="en-US" dirty="0">
                <a:latin typeface="+mn-lt"/>
              </a:rPr>
              <a:t>. Service-connection of such injury or disease may be rebutted by clear and convincing evidence to the contrary. The reasons for granting or denying service-connection in each case shall be recorded in full.</a:t>
            </a:r>
          </a:p>
        </p:txBody>
      </p:sp>
      <p:sp>
        <p:nvSpPr>
          <p:cNvPr id="4" name="Slide Number Placeholder 3">
            <a:extLst>
              <a:ext uri="{FF2B5EF4-FFF2-40B4-BE49-F238E27FC236}">
                <a16:creationId xmlns:a16="http://schemas.microsoft.com/office/drawing/2014/main" id="{41B1D209-4A4D-E579-6D78-173A3DA35D86}"/>
              </a:ext>
            </a:extLst>
          </p:cNvPr>
          <p:cNvSpPr>
            <a:spLocks noGrp="1"/>
          </p:cNvSpPr>
          <p:nvPr>
            <p:ph type="sldNum" sz="quarter" idx="12"/>
          </p:nvPr>
        </p:nvSpPr>
        <p:spPr/>
        <p:txBody>
          <a:bodyPr/>
          <a:lstStyle/>
          <a:p>
            <a:fld id="{60B18D57-13A5-4968-950D-8FEF41FA4399}" type="slidenum">
              <a:rPr lang="en-US" smtClean="0"/>
              <a:t>27</a:t>
            </a:fld>
            <a:endParaRPr lang="en-US"/>
          </a:p>
        </p:txBody>
      </p:sp>
    </p:spTree>
    <p:extLst>
      <p:ext uri="{BB962C8B-B14F-4D97-AF65-F5344CB8AC3E}">
        <p14:creationId xmlns:p14="http://schemas.microsoft.com/office/powerpoint/2010/main" val="22718095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9BE34D-8D04-6B9B-8079-4C9F180766E5}"/>
              </a:ext>
            </a:extLst>
          </p:cNvPr>
          <p:cNvSpPr>
            <a:spLocks noGrp="1"/>
          </p:cNvSpPr>
          <p:nvPr>
            <p:ph type="title"/>
          </p:nvPr>
        </p:nvSpPr>
        <p:spPr/>
        <p:txBody>
          <a:bodyPr/>
          <a:lstStyle/>
          <a:p>
            <a:r>
              <a:rPr lang="en-US" dirty="0"/>
              <a:t>PTSD Stressor</a:t>
            </a:r>
          </a:p>
        </p:txBody>
      </p:sp>
      <p:sp>
        <p:nvSpPr>
          <p:cNvPr id="2" name="Content Placeholder 1">
            <a:extLst>
              <a:ext uri="{FF2B5EF4-FFF2-40B4-BE49-F238E27FC236}">
                <a16:creationId xmlns:a16="http://schemas.microsoft.com/office/drawing/2014/main" id="{35AC221D-2B20-3E11-3A98-15DFF5434DC6}"/>
              </a:ext>
            </a:extLst>
          </p:cNvPr>
          <p:cNvSpPr>
            <a:spLocks noGrp="1"/>
          </p:cNvSpPr>
          <p:nvPr>
            <p:ph idx="1"/>
          </p:nvPr>
        </p:nvSpPr>
        <p:spPr>
          <a:xfrm>
            <a:off x="614149" y="1561170"/>
            <a:ext cx="10986448" cy="4882058"/>
          </a:xfrm>
        </p:spPr>
        <p:txBody>
          <a:bodyPr>
            <a:normAutofit/>
          </a:bodyPr>
          <a:lstStyle/>
          <a:p>
            <a:r>
              <a:rPr lang="en-US" dirty="0"/>
              <a:t>If the claimed stressor is not related to combat, experience as a former prisoner of war, fear of hostile military or terrorist activity, or drone aircraft crew member duties, a claimant’s lay testimony regarding in-service stressors</a:t>
            </a:r>
          </a:p>
          <a:p>
            <a:r>
              <a:rPr lang="en-US" dirty="0"/>
              <a:t>is </a:t>
            </a:r>
            <a:r>
              <a:rPr lang="en-US" i="1" dirty="0"/>
              <a:t>not</a:t>
            </a:r>
            <a:r>
              <a:rPr lang="en-US" dirty="0"/>
              <a:t> sufficient, by itself, to establish the occurrence of the stressor, and</a:t>
            </a:r>
          </a:p>
          <a:p>
            <a:r>
              <a:rPr lang="en-US" dirty="0"/>
              <a:t>must be corroborated by credible supporting evidence. </a:t>
            </a:r>
          </a:p>
          <a:p>
            <a:endParaRPr lang="en-US" dirty="0"/>
          </a:p>
          <a:p>
            <a:pPr marL="0" indent="0">
              <a:buNone/>
            </a:pPr>
            <a:r>
              <a:rPr lang="en-US" dirty="0"/>
              <a:t>Credible supporting evidence of this type of stressor may include service treatment records (STRs) or service personnel records</a:t>
            </a:r>
          </a:p>
        </p:txBody>
      </p:sp>
      <p:sp>
        <p:nvSpPr>
          <p:cNvPr id="4" name="Slide Number Placeholder 3">
            <a:extLst>
              <a:ext uri="{FF2B5EF4-FFF2-40B4-BE49-F238E27FC236}">
                <a16:creationId xmlns:a16="http://schemas.microsoft.com/office/drawing/2014/main" id="{CDA5484A-7395-7D5E-CF6F-411E099A7FDB}"/>
              </a:ext>
            </a:extLst>
          </p:cNvPr>
          <p:cNvSpPr>
            <a:spLocks noGrp="1"/>
          </p:cNvSpPr>
          <p:nvPr>
            <p:ph type="sldNum" sz="quarter" idx="12"/>
          </p:nvPr>
        </p:nvSpPr>
        <p:spPr/>
        <p:txBody>
          <a:bodyPr/>
          <a:lstStyle/>
          <a:p>
            <a:fld id="{60B18D57-13A5-4968-950D-8FEF41FA4399}" type="slidenum">
              <a:rPr lang="en-US" smtClean="0"/>
              <a:t>28</a:t>
            </a:fld>
            <a:endParaRPr lang="en-US"/>
          </a:p>
        </p:txBody>
      </p:sp>
    </p:spTree>
    <p:extLst>
      <p:ext uri="{BB962C8B-B14F-4D97-AF65-F5344CB8AC3E}">
        <p14:creationId xmlns:p14="http://schemas.microsoft.com/office/powerpoint/2010/main" val="38752157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52AE49-D5FF-1C93-21B0-5023E01B191F}"/>
              </a:ext>
            </a:extLst>
          </p:cNvPr>
          <p:cNvSpPr>
            <a:spLocks noGrp="1"/>
          </p:cNvSpPr>
          <p:nvPr>
            <p:ph type="title"/>
          </p:nvPr>
        </p:nvSpPr>
        <p:spPr/>
        <p:txBody>
          <a:bodyPr/>
          <a:lstStyle/>
          <a:p>
            <a:r>
              <a:rPr lang="en-US" dirty="0"/>
              <a:t>PTSD Stressor (continued)</a:t>
            </a:r>
          </a:p>
        </p:txBody>
      </p:sp>
      <p:sp>
        <p:nvSpPr>
          <p:cNvPr id="2" name="Content Placeholder 1">
            <a:extLst>
              <a:ext uri="{FF2B5EF4-FFF2-40B4-BE49-F238E27FC236}">
                <a16:creationId xmlns:a16="http://schemas.microsoft.com/office/drawing/2014/main" id="{A8629355-6E07-A057-CF33-8B65A90D044D}"/>
              </a:ext>
            </a:extLst>
          </p:cNvPr>
          <p:cNvSpPr>
            <a:spLocks noGrp="1"/>
          </p:cNvSpPr>
          <p:nvPr>
            <p:ph idx="1"/>
          </p:nvPr>
        </p:nvSpPr>
        <p:spPr/>
        <p:txBody>
          <a:bodyPr/>
          <a:lstStyle/>
          <a:p>
            <a:pPr marL="0" indent="0">
              <a:buNone/>
            </a:pPr>
            <a:r>
              <a:rPr lang="en-US" sz="2400" dirty="0"/>
              <a:t>When determining the occurrence of stressors to establish SC for PTSD, consider the following</a:t>
            </a:r>
          </a:p>
          <a:p>
            <a:r>
              <a:rPr lang="en-US" sz="2400" dirty="0"/>
              <a:t>PTSD does </a:t>
            </a:r>
            <a:r>
              <a:rPr lang="en-US" sz="2400" i="1" dirty="0"/>
              <a:t>not</a:t>
            </a:r>
            <a:r>
              <a:rPr lang="en-US" sz="2400" dirty="0"/>
              <a:t> need to have its onset as a result of combat (for example, vehicular or airplane crashes, large fires, floods, earthquakes, and other disasters evoke significant distress in most involved persons).</a:t>
            </a:r>
          </a:p>
          <a:p>
            <a:r>
              <a:rPr lang="en-US" sz="2400" dirty="0"/>
              <a:t>The trauma may be experienced alone, such as in cases of rape or assault, or in the company of groups of people, such as in military combat.</a:t>
            </a:r>
          </a:p>
          <a:p>
            <a:r>
              <a:rPr lang="en-US" sz="2400" dirty="0"/>
              <a:t>Do </a:t>
            </a:r>
            <a:r>
              <a:rPr lang="en-US" sz="2400" i="1" dirty="0"/>
              <a:t>not</a:t>
            </a:r>
            <a:r>
              <a:rPr lang="en-US" sz="2400" dirty="0"/>
              <a:t> limit a stressor to just one single episode; a group of experiences also may affect an individual, leading to the development of PTSD.</a:t>
            </a:r>
          </a:p>
          <a:p>
            <a:endParaRPr lang="en-US" sz="2400" dirty="0">
              <a:solidFill>
                <a:srgbClr val="333333"/>
              </a:solidFill>
              <a:latin typeface="Helvetica Neue" panose="02000503000000020004" pitchFamily="2"/>
            </a:endParaRPr>
          </a:p>
        </p:txBody>
      </p:sp>
      <p:sp>
        <p:nvSpPr>
          <p:cNvPr id="4" name="Slide Number Placeholder 3">
            <a:extLst>
              <a:ext uri="{FF2B5EF4-FFF2-40B4-BE49-F238E27FC236}">
                <a16:creationId xmlns:a16="http://schemas.microsoft.com/office/drawing/2014/main" id="{487C38BA-B297-3BCC-7481-AAB1B724983D}"/>
              </a:ext>
            </a:extLst>
          </p:cNvPr>
          <p:cNvSpPr>
            <a:spLocks noGrp="1"/>
          </p:cNvSpPr>
          <p:nvPr>
            <p:ph type="sldNum" sz="quarter" idx="12"/>
          </p:nvPr>
        </p:nvSpPr>
        <p:spPr/>
        <p:txBody>
          <a:bodyPr/>
          <a:lstStyle/>
          <a:p>
            <a:fld id="{60B18D57-13A5-4968-950D-8FEF41FA4399}" type="slidenum">
              <a:rPr lang="en-US" smtClean="0"/>
              <a:t>29</a:t>
            </a:fld>
            <a:endParaRPr lang="en-US"/>
          </a:p>
        </p:txBody>
      </p:sp>
    </p:spTree>
    <p:extLst>
      <p:ext uri="{BB962C8B-B14F-4D97-AF65-F5344CB8AC3E}">
        <p14:creationId xmlns:p14="http://schemas.microsoft.com/office/powerpoint/2010/main" val="21207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3854A0-E0CA-1BF3-2225-90A749F121FF}"/>
              </a:ext>
            </a:extLst>
          </p:cNvPr>
          <p:cNvSpPr>
            <a:spLocks noGrp="1"/>
          </p:cNvSpPr>
          <p:nvPr>
            <p:ph idx="1"/>
          </p:nvPr>
        </p:nvSpPr>
        <p:spPr>
          <a:xfrm>
            <a:off x="759655" y="1813555"/>
            <a:ext cx="10594145" cy="4462974"/>
          </a:xfrm>
        </p:spPr>
        <p:txBody>
          <a:bodyPr/>
          <a:lstStyle/>
          <a:p>
            <a:pPr marL="0" indent="0" fontAlgn="base">
              <a:buNone/>
            </a:pPr>
            <a:r>
              <a:rPr lang="en-US" b="0" i="0" u="none" strike="noStrike" dirty="0">
                <a:solidFill>
                  <a:srgbClr val="202122"/>
                </a:solidFill>
                <a:effectLst/>
              </a:rPr>
              <a:t>During the War, the concept of shell shock was ill-defined. Cases of "shell shock" could be interpreted as either a physical or psychological injury, or simply as a </a:t>
            </a:r>
            <a:r>
              <a:rPr lang="en-US" b="0" i="0" u="none" strike="noStrike" dirty="0">
                <a:solidFill>
                  <a:srgbClr val="6B4BA1"/>
                </a:solidFill>
                <a:effectLst/>
                <a:hlinkClick r:id="rId2" tooltip="Lack of Moral Fibre"/>
              </a:rPr>
              <a:t>lack of moral fibre</a:t>
            </a:r>
            <a:r>
              <a:rPr lang="en-US" b="0" i="0" u="none" strike="noStrike" dirty="0">
                <a:solidFill>
                  <a:srgbClr val="202122"/>
                </a:solidFill>
                <a:effectLst/>
              </a:rPr>
              <a:t>. The term </a:t>
            </a:r>
            <a:r>
              <a:rPr lang="en-US" b="0" i="1" u="none" strike="noStrike" dirty="0">
                <a:solidFill>
                  <a:srgbClr val="202122"/>
                </a:solidFill>
                <a:effectLst/>
              </a:rPr>
              <a:t>shell shock</a:t>
            </a:r>
            <a:r>
              <a:rPr lang="en-US" b="0" i="0" u="none" strike="noStrike" dirty="0">
                <a:solidFill>
                  <a:srgbClr val="202122"/>
                </a:solidFill>
                <a:effectLst/>
              </a:rPr>
              <a:t> is still used by the United States’ </a:t>
            </a:r>
            <a:r>
              <a:rPr lang="en-US" b="0" i="0" u="none" strike="noStrike" dirty="0">
                <a:solidFill>
                  <a:srgbClr val="6B4BA1"/>
                </a:solidFill>
                <a:effectLst/>
                <a:hlinkClick r:id="rId3" tooltip="Department of Veterans Affairs"/>
              </a:rPr>
              <a:t>Department of Veterans Affairs</a:t>
            </a:r>
            <a:r>
              <a:rPr lang="en-US" b="0" i="0" u="none" strike="noStrike" dirty="0">
                <a:solidFill>
                  <a:srgbClr val="202122"/>
                </a:solidFill>
                <a:effectLst/>
              </a:rPr>
              <a:t> to describe certain parts of PTSD, but mostly it has entered into memory, and it is often identified as the signature injury of the War.</a:t>
            </a:r>
          </a:p>
        </p:txBody>
      </p:sp>
      <p:sp>
        <p:nvSpPr>
          <p:cNvPr id="4" name="Slide Number Placeholder 3">
            <a:extLst>
              <a:ext uri="{FF2B5EF4-FFF2-40B4-BE49-F238E27FC236}">
                <a16:creationId xmlns:a16="http://schemas.microsoft.com/office/drawing/2014/main" id="{49E7FD91-ED48-FBFC-39B9-2160AAA3A8CD}"/>
              </a:ext>
            </a:extLst>
          </p:cNvPr>
          <p:cNvSpPr>
            <a:spLocks noGrp="1"/>
          </p:cNvSpPr>
          <p:nvPr>
            <p:ph type="sldNum" sz="quarter" idx="12"/>
          </p:nvPr>
        </p:nvSpPr>
        <p:spPr/>
        <p:txBody>
          <a:bodyPr/>
          <a:lstStyle/>
          <a:p>
            <a:fld id="{60B18D57-13A5-4968-950D-8FEF41FA4399}" type="slidenum">
              <a:rPr lang="en-US" smtClean="0"/>
              <a:t>3</a:t>
            </a:fld>
            <a:endParaRPr lang="en-US"/>
          </a:p>
        </p:txBody>
      </p:sp>
    </p:spTree>
    <p:extLst>
      <p:ext uri="{BB962C8B-B14F-4D97-AF65-F5344CB8AC3E}">
        <p14:creationId xmlns:p14="http://schemas.microsoft.com/office/powerpoint/2010/main" val="25456612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CCF83D-0EF9-3056-FA41-56931079CABC}"/>
              </a:ext>
            </a:extLst>
          </p:cNvPr>
          <p:cNvSpPr>
            <a:spLocks noGrp="1"/>
          </p:cNvSpPr>
          <p:nvPr>
            <p:ph type="title"/>
          </p:nvPr>
        </p:nvSpPr>
        <p:spPr/>
        <p:txBody>
          <a:bodyPr>
            <a:normAutofit/>
          </a:bodyPr>
          <a:lstStyle/>
          <a:p>
            <a:r>
              <a:rPr lang="en-US" dirty="0"/>
              <a:t>PTSD Stressor (continued)</a:t>
            </a:r>
          </a:p>
        </p:txBody>
      </p:sp>
      <p:sp>
        <p:nvSpPr>
          <p:cNvPr id="2" name="Content Placeholder 1">
            <a:extLst>
              <a:ext uri="{FF2B5EF4-FFF2-40B4-BE49-F238E27FC236}">
                <a16:creationId xmlns:a16="http://schemas.microsoft.com/office/drawing/2014/main" id="{3739DC7F-78CE-0262-4FA4-4AF19E693343}"/>
              </a:ext>
            </a:extLst>
          </p:cNvPr>
          <p:cNvSpPr>
            <a:spLocks noGrp="1"/>
          </p:cNvSpPr>
          <p:nvPr>
            <p:ph idx="1"/>
          </p:nvPr>
        </p:nvSpPr>
        <p:spPr/>
        <p:txBody>
          <a:bodyPr/>
          <a:lstStyle/>
          <a:p>
            <a:r>
              <a:rPr lang="en-US" sz="2400" dirty="0"/>
              <a:t>PTSD can develop hours, months, or years after a stressor.</a:t>
            </a:r>
          </a:p>
          <a:p>
            <a:endParaRPr lang="en-US" sz="2400" dirty="0"/>
          </a:p>
          <a:p>
            <a:pPr marL="0" indent="0">
              <a:buNone/>
            </a:pPr>
            <a:r>
              <a:rPr lang="en-US" sz="2400" b="1" i="1" dirty="0"/>
              <a:t>Notes</a:t>
            </a:r>
            <a:r>
              <a:rPr lang="en-US" sz="2400" dirty="0"/>
              <a:t>: </a:t>
            </a:r>
          </a:p>
          <a:p>
            <a:r>
              <a:rPr lang="en-US" sz="2400" dirty="0"/>
              <a:t>The relationship between stressors during military service and current problems/symptoms will govern the question of SC.</a:t>
            </a:r>
          </a:p>
          <a:p>
            <a:r>
              <a:rPr lang="en-US" sz="2400" dirty="0"/>
              <a:t>Symptoms </a:t>
            </a:r>
            <a:r>
              <a:rPr lang="en-US" sz="2400" i="1" dirty="0"/>
              <a:t>must</a:t>
            </a:r>
            <a:r>
              <a:rPr lang="en-US" sz="2400" dirty="0"/>
              <a:t> have a clear relationship to the military stressor as described in the medical reports.</a:t>
            </a:r>
          </a:p>
          <a:p>
            <a:r>
              <a:rPr lang="en-US" sz="2400" dirty="0"/>
              <a:t>Despite the possibly long latent period, PTSD may be recognizable by a relevant association between the stressor and the current presentation of symptoms.</a:t>
            </a:r>
          </a:p>
        </p:txBody>
      </p:sp>
      <p:sp>
        <p:nvSpPr>
          <p:cNvPr id="4" name="Slide Number Placeholder 3">
            <a:extLst>
              <a:ext uri="{FF2B5EF4-FFF2-40B4-BE49-F238E27FC236}">
                <a16:creationId xmlns:a16="http://schemas.microsoft.com/office/drawing/2014/main" id="{171A0DB8-45E0-6699-80ED-E29F546C124E}"/>
              </a:ext>
            </a:extLst>
          </p:cNvPr>
          <p:cNvSpPr>
            <a:spLocks noGrp="1"/>
          </p:cNvSpPr>
          <p:nvPr>
            <p:ph type="sldNum" sz="quarter" idx="12"/>
          </p:nvPr>
        </p:nvSpPr>
        <p:spPr/>
        <p:txBody>
          <a:bodyPr/>
          <a:lstStyle/>
          <a:p>
            <a:fld id="{60B18D57-13A5-4968-950D-8FEF41FA4399}" type="slidenum">
              <a:rPr lang="en-US" smtClean="0"/>
              <a:t>30</a:t>
            </a:fld>
            <a:endParaRPr lang="en-US"/>
          </a:p>
        </p:txBody>
      </p:sp>
    </p:spTree>
    <p:extLst>
      <p:ext uri="{BB962C8B-B14F-4D97-AF65-F5344CB8AC3E}">
        <p14:creationId xmlns:p14="http://schemas.microsoft.com/office/powerpoint/2010/main" val="30674722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A4E951-1910-A43E-E9CB-AE775C27788A}"/>
              </a:ext>
            </a:extLst>
          </p:cNvPr>
          <p:cNvSpPr>
            <a:spLocks noGrp="1"/>
          </p:cNvSpPr>
          <p:nvPr>
            <p:ph type="title"/>
          </p:nvPr>
        </p:nvSpPr>
        <p:spPr/>
        <p:txBody>
          <a:bodyPr/>
          <a:lstStyle/>
          <a:p>
            <a:r>
              <a:rPr lang="en-US" dirty="0"/>
              <a:t>PTSD Stressor (continued)</a:t>
            </a:r>
          </a:p>
        </p:txBody>
      </p:sp>
      <p:sp>
        <p:nvSpPr>
          <p:cNvPr id="2" name="Content Placeholder 1">
            <a:extLst>
              <a:ext uri="{FF2B5EF4-FFF2-40B4-BE49-F238E27FC236}">
                <a16:creationId xmlns:a16="http://schemas.microsoft.com/office/drawing/2014/main" id="{98BA8DA4-885A-4A72-EFB8-23E8B84E84EB}"/>
              </a:ext>
            </a:extLst>
          </p:cNvPr>
          <p:cNvSpPr>
            <a:spLocks noGrp="1"/>
          </p:cNvSpPr>
          <p:nvPr>
            <p:ph idx="1"/>
          </p:nvPr>
        </p:nvSpPr>
        <p:spPr/>
        <p:txBody>
          <a:bodyPr/>
          <a:lstStyle/>
          <a:p>
            <a:pPr marL="0" indent="0">
              <a:buNone/>
            </a:pPr>
            <a:r>
              <a:rPr lang="en-US" sz="2400" dirty="0"/>
              <a:t>Every decision involving the issue of SC for PTSD that allegedly developed as a result of combat </a:t>
            </a:r>
            <a:r>
              <a:rPr lang="en-US" sz="2400" i="1" dirty="0"/>
              <a:t>must</a:t>
            </a:r>
            <a:r>
              <a:rPr lang="en-US" sz="2400" dirty="0"/>
              <a:t> include a factual determination as to whether or not the Veteran was engaged in combat, including the reasons or bases for that finding.</a:t>
            </a:r>
          </a:p>
          <a:p>
            <a:pPr marL="0" indent="0">
              <a:buNone/>
            </a:pPr>
            <a:r>
              <a:rPr lang="en-US" sz="2400" dirty="0"/>
              <a:t>  </a:t>
            </a:r>
          </a:p>
          <a:p>
            <a:pPr marL="0" indent="0">
              <a:buNone/>
            </a:pPr>
            <a:r>
              <a:rPr lang="en-US" sz="2400" b="1" i="1" dirty="0"/>
              <a:t>Important</a:t>
            </a:r>
            <a:r>
              <a:rPr lang="en-US" sz="2400" dirty="0"/>
              <a:t>:  In order to conclude that a Veteran “engaged in combat with the enemy,” the evidence must establish that the Veteran was present during an encounter with a military foe either as a combatant or as a service member performing duty in support of combatants.</a:t>
            </a:r>
          </a:p>
        </p:txBody>
      </p:sp>
      <p:sp>
        <p:nvSpPr>
          <p:cNvPr id="4" name="Slide Number Placeholder 3">
            <a:extLst>
              <a:ext uri="{FF2B5EF4-FFF2-40B4-BE49-F238E27FC236}">
                <a16:creationId xmlns:a16="http://schemas.microsoft.com/office/drawing/2014/main" id="{94A49D31-E556-1D30-B127-06D710222D81}"/>
              </a:ext>
            </a:extLst>
          </p:cNvPr>
          <p:cNvSpPr>
            <a:spLocks noGrp="1"/>
          </p:cNvSpPr>
          <p:nvPr>
            <p:ph type="sldNum" sz="quarter" idx="12"/>
          </p:nvPr>
        </p:nvSpPr>
        <p:spPr/>
        <p:txBody>
          <a:bodyPr/>
          <a:lstStyle/>
          <a:p>
            <a:fld id="{60B18D57-13A5-4968-950D-8FEF41FA4399}" type="slidenum">
              <a:rPr lang="en-US" smtClean="0"/>
              <a:t>31</a:t>
            </a:fld>
            <a:endParaRPr lang="en-US"/>
          </a:p>
        </p:txBody>
      </p:sp>
    </p:spTree>
    <p:extLst>
      <p:ext uri="{BB962C8B-B14F-4D97-AF65-F5344CB8AC3E}">
        <p14:creationId xmlns:p14="http://schemas.microsoft.com/office/powerpoint/2010/main" val="27972348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1C7FB3-2C4F-96F2-E98C-7FBF171186A8}"/>
              </a:ext>
            </a:extLst>
          </p:cNvPr>
          <p:cNvSpPr>
            <a:spLocks noGrp="1"/>
          </p:cNvSpPr>
          <p:nvPr>
            <p:ph type="title"/>
          </p:nvPr>
        </p:nvSpPr>
        <p:spPr/>
        <p:txBody>
          <a:bodyPr/>
          <a:lstStyle/>
          <a:p>
            <a:r>
              <a:rPr lang="en-US" dirty="0"/>
              <a:t>Lay Evidence</a:t>
            </a:r>
          </a:p>
        </p:txBody>
      </p:sp>
      <p:sp>
        <p:nvSpPr>
          <p:cNvPr id="4" name="Content Placeholder 3">
            <a:extLst>
              <a:ext uri="{FF2B5EF4-FFF2-40B4-BE49-F238E27FC236}">
                <a16:creationId xmlns:a16="http://schemas.microsoft.com/office/drawing/2014/main" id="{9ADAD8EB-9703-F198-42EB-A970BEA5A10C}"/>
              </a:ext>
            </a:extLst>
          </p:cNvPr>
          <p:cNvSpPr>
            <a:spLocks noGrp="1"/>
          </p:cNvSpPr>
          <p:nvPr>
            <p:ph idx="1"/>
          </p:nvPr>
        </p:nvSpPr>
        <p:spPr/>
        <p:txBody>
          <a:bodyPr>
            <a:normAutofit/>
          </a:bodyPr>
          <a:lstStyle/>
          <a:p>
            <a:pPr marL="0" indent="0" fontAlgn="base">
              <a:buNone/>
            </a:pPr>
            <a:r>
              <a:rPr lang="en-US" dirty="0"/>
              <a:t>Lay evidence is acceptable for the purpose of establishing service incurrence or aggravation, in the absence of service treatment records (STRs), for a combat Veteran or former prisoner of war (FPOW), if the evidence:</a:t>
            </a:r>
          </a:p>
          <a:p>
            <a:pPr fontAlgn="base"/>
            <a:r>
              <a:rPr lang="en-US" dirty="0"/>
              <a:t>is satisfactory</a:t>
            </a:r>
          </a:p>
          <a:p>
            <a:pPr fontAlgn="base"/>
            <a:r>
              <a:rPr lang="en-US" dirty="0"/>
              <a:t>is consistent with the circumstances, conditions, or hardships of combat or FPOW internment, and</a:t>
            </a:r>
          </a:p>
          <a:p>
            <a:pPr fontAlgn="base"/>
            <a:r>
              <a:rPr lang="en-US" dirty="0"/>
              <a:t>can prevail in spite of the absence of official records showing incurrence or aggravation of the disease or injury during service.</a:t>
            </a:r>
          </a:p>
        </p:txBody>
      </p:sp>
      <p:sp>
        <p:nvSpPr>
          <p:cNvPr id="2" name="Slide Number Placeholder 1">
            <a:extLst>
              <a:ext uri="{FF2B5EF4-FFF2-40B4-BE49-F238E27FC236}">
                <a16:creationId xmlns:a16="http://schemas.microsoft.com/office/drawing/2014/main" id="{87A7BF07-0BC9-90CD-F403-D2BE6A53FBD0}"/>
              </a:ext>
            </a:extLst>
          </p:cNvPr>
          <p:cNvSpPr>
            <a:spLocks noGrp="1"/>
          </p:cNvSpPr>
          <p:nvPr>
            <p:ph type="sldNum" sz="quarter" idx="12"/>
          </p:nvPr>
        </p:nvSpPr>
        <p:spPr/>
        <p:txBody>
          <a:bodyPr/>
          <a:lstStyle/>
          <a:p>
            <a:fld id="{60B18D57-13A5-4968-950D-8FEF41FA4399}" type="slidenum">
              <a:rPr lang="en-US" smtClean="0"/>
              <a:t>32</a:t>
            </a:fld>
            <a:endParaRPr lang="en-US" dirty="0"/>
          </a:p>
        </p:txBody>
      </p:sp>
    </p:spTree>
    <p:extLst>
      <p:ext uri="{BB962C8B-B14F-4D97-AF65-F5344CB8AC3E}">
        <p14:creationId xmlns:p14="http://schemas.microsoft.com/office/powerpoint/2010/main" val="30897007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8DA19A-580F-100C-AA52-E1EC931ECBAD}"/>
              </a:ext>
            </a:extLst>
          </p:cNvPr>
          <p:cNvSpPr>
            <a:spLocks noGrp="1"/>
          </p:cNvSpPr>
          <p:nvPr>
            <p:ph type="title"/>
          </p:nvPr>
        </p:nvSpPr>
        <p:spPr/>
        <p:txBody>
          <a:bodyPr/>
          <a:lstStyle/>
          <a:p>
            <a:r>
              <a:rPr lang="en-US" dirty="0"/>
              <a:t>Lay Evidence (continued)</a:t>
            </a:r>
          </a:p>
        </p:txBody>
      </p:sp>
      <p:sp>
        <p:nvSpPr>
          <p:cNvPr id="4" name="Content Placeholder 3">
            <a:extLst>
              <a:ext uri="{FF2B5EF4-FFF2-40B4-BE49-F238E27FC236}">
                <a16:creationId xmlns:a16="http://schemas.microsoft.com/office/drawing/2014/main" id="{815FDDB1-4EFC-DCD3-1694-79A1D59983F3}"/>
              </a:ext>
            </a:extLst>
          </p:cNvPr>
          <p:cNvSpPr>
            <a:spLocks noGrp="1"/>
          </p:cNvSpPr>
          <p:nvPr>
            <p:ph idx="1"/>
          </p:nvPr>
        </p:nvSpPr>
        <p:spPr>
          <a:xfrm>
            <a:off x="641445" y="1656854"/>
            <a:ext cx="10972800" cy="4882058"/>
          </a:xfrm>
        </p:spPr>
        <p:txBody>
          <a:bodyPr>
            <a:normAutofit/>
          </a:bodyPr>
          <a:lstStyle/>
          <a:p>
            <a:r>
              <a:rPr lang="en-US" b="1" i="1" dirty="0"/>
              <a:t>Important</a:t>
            </a:r>
            <a:r>
              <a:rPr lang="en-US" dirty="0"/>
              <a:t>:  Medical evidence of a link to a current condition is still needed to establish service connection.</a:t>
            </a:r>
          </a:p>
          <a:p>
            <a:pPr marL="0" indent="0">
              <a:buNone/>
            </a:pPr>
            <a:r>
              <a:rPr lang="en-US" dirty="0"/>
              <a:t> </a:t>
            </a:r>
          </a:p>
          <a:p>
            <a:r>
              <a:rPr lang="en-US" dirty="0"/>
              <a:t>A non-combat Veteran’s lay statements may be acceptable for establishing service incurrence or aggravation but must be weighed against other evidence in the claims folder including the absence of military records documenting or supporting the statements.</a:t>
            </a:r>
          </a:p>
        </p:txBody>
      </p:sp>
      <p:sp>
        <p:nvSpPr>
          <p:cNvPr id="2" name="Slide Number Placeholder 1">
            <a:extLst>
              <a:ext uri="{FF2B5EF4-FFF2-40B4-BE49-F238E27FC236}">
                <a16:creationId xmlns:a16="http://schemas.microsoft.com/office/drawing/2014/main" id="{E7B09204-330E-27F6-0953-41012E2F5122}"/>
              </a:ext>
            </a:extLst>
          </p:cNvPr>
          <p:cNvSpPr>
            <a:spLocks noGrp="1"/>
          </p:cNvSpPr>
          <p:nvPr>
            <p:ph type="sldNum" sz="quarter" idx="12"/>
          </p:nvPr>
        </p:nvSpPr>
        <p:spPr/>
        <p:txBody>
          <a:bodyPr/>
          <a:lstStyle/>
          <a:p>
            <a:fld id="{60B18D57-13A5-4968-950D-8FEF41FA4399}" type="slidenum">
              <a:rPr lang="en-US" smtClean="0"/>
              <a:t>33</a:t>
            </a:fld>
            <a:endParaRPr lang="en-US" dirty="0"/>
          </a:p>
        </p:txBody>
      </p:sp>
    </p:spTree>
    <p:extLst>
      <p:ext uri="{BB962C8B-B14F-4D97-AF65-F5344CB8AC3E}">
        <p14:creationId xmlns:p14="http://schemas.microsoft.com/office/powerpoint/2010/main" val="40396898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E3010D-064D-FB50-F8C3-9F36B0DC55DE}"/>
              </a:ext>
            </a:extLst>
          </p:cNvPr>
          <p:cNvSpPr>
            <a:spLocks noGrp="1"/>
          </p:cNvSpPr>
          <p:nvPr>
            <p:ph type="title"/>
          </p:nvPr>
        </p:nvSpPr>
        <p:spPr/>
        <p:txBody>
          <a:bodyPr/>
          <a:lstStyle/>
          <a:p>
            <a:r>
              <a:rPr lang="en-US" dirty="0"/>
              <a:t>Lay Evidence (continued)</a:t>
            </a:r>
          </a:p>
        </p:txBody>
      </p:sp>
      <p:sp>
        <p:nvSpPr>
          <p:cNvPr id="2" name="Content Placeholder 1">
            <a:extLst>
              <a:ext uri="{FF2B5EF4-FFF2-40B4-BE49-F238E27FC236}">
                <a16:creationId xmlns:a16="http://schemas.microsoft.com/office/drawing/2014/main" id="{4932E3D6-C9FF-9EBF-CF1D-5BCA0AE93A9E}"/>
              </a:ext>
            </a:extLst>
          </p:cNvPr>
          <p:cNvSpPr>
            <a:spLocks noGrp="1"/>
          </p:cNvSpPr>
          <p:nvPr>
            <p:ph idx="1"/>
          </p:nvPr>
        </p:nvSpPr>
        <p:spPr/>
        <p:txBody>
          <a:bodyPr>
            <a:noAutofit/>
          </a:bodyPr>
          <a:lstStyle/>
          <a:p>
            <a:pPr marL="0" indent="0" fontAlgn="base">
              <a:buNone/>
            </a:pPr>
            <a:r>
              <a:rPr lang="en-US" dirty="0">
                <a:latin typeface="+mn-lt"/>
              </a:rPr>
              <a:t>Lay evidence is generally afforded probative value if it is provided by a person who has knowledge of facts or circumstances and conveys matters that can be observed and described by a lay person. </a:t>
            </a:r>
          </a:p>
          <a:p>
            <a:pPr marL="0" indent="0" fontAlgn="base">
              <a:buNone/>
            </a:pPr>
            <a:endParaRPr lang="en-US" sz="1200" dirty="0">
              <a:latin typeface="+mn-lt"/>
            </a:endParaRPr>
          </a:p>
          <a:p>
            <a:pPr fontAlgn="base"/>
            <a:r>
              <a:rPr lang="en-US" dirty="0">
                <a:latin typeface="+mn-lt"/>
              </a:rPr>
              <a:t>The value accorded to other types of lay evidence depends on such factors as</a:t>
            </a:r>
          </a:p>
          <a:p>
            <a:pPr fontAlgn="base"/>
            <a:r>
              <a:rPr lang="en-US" dirty="0">
                <a:latin typeface="+mn-lt"/>
              </a:rPr>
              <a:t>the accuracy or clarity of the individual’s memory</a:t>
            </a:r>
          </a:p>
          <a:p>
            <a:pPr fontAlgn="base"/>
            <a:r>
              <a:rPr lang="en-US" dirty="0">
                <a:latin typeface="+mn-lt"/>
              </a:rPr>
              <a:t>direct personal knowledge or experience</a:t>
            </a:r>
          </a:p>
          <a:p>
            <a:pPr fontAlgn="base"/>
            <a:r>
              <a:rPr lang="en-US" dirty="0">
                <a:latin typeface="+mn-lt"/>
              </a:rPr>
              <a:t>recency of the event, and</a:t>
            </a:r>
          </a:p>
          <a:p>
            <a:pPr fontAlgn="base"/>
            <a:r>
              <a:rPr lang="en-US" dirty="0">
                <a:latin typeface="+mn-lt"/>
              </a:rPr>
              <a:t>the competence of the reporting person.</a:t>
            </a:r>
          </a:p>
        </p:txBody>
      </p:sp>
      <p:sp>
        <p:nvSpPr>
          <p:cNvPr id="4" name="Slide Number Placeholder 3">
            <a:extLst>
              <a:ext uri="{FF2B5EF4-FFF2-40B4-BE49-F238E27FC236}">
                <a16:creationId xmlns:a16="http://schemas.microsoft.com/office/drawing/2014/main" id="{5BE265CC-B71B-EB24-FD57-572707BB5A83}"/>
              </a:ext>
            </a:extLst>
          </p:cNvPr>
          <p:cNvSpPr>
            <a:spLocks noGrp="1"/>
          </p:cNvSpPr>
          <p:nvPr>
            <p:ph type="sldNum" sz="quarter" idx="12"/>
          </p:nvPr>
        </p:nvSpPr>
        <p:spPr/>
        <p:txBody>
          <a:bodyPr/>
          <a:lstStyle/>
          <a:p>
            <a:fld id="{60B18D57-13A5-4968-950D-8FEF41FA4399}" type="slidenum">
              <a:rPr lang="en-US" smtClean="0"/>
              <a:t>34</a:t>
            </a:fld>
            <a:endParaRPr lang="en-US"/>
          </a:p>
        </p:txBody>
      </p:sp>
    </p:spTree>
    <p:extLst>
      <p:ext uri="{BB962C8B-B14F-4D97-AF65-F5344CB8AC3E}">
        <p14:creationId xmlns:p14="http://schemas.microsoft.com/office/powerpoint/2010/main" val="41737053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77A626-3455-0572-BD59-2F997519EAA6}"/>
              </a:ext>
            </a:extLst>
          </p:cNvPr>
          <p:cNvSpPr>
            <a:spLocks noGrp="1"/>
          </p:cNvSpPr>
          <p:nvPr>
            <p:ph type="title"/>
          </p:nvPr>
        </p:nvSpPr>
        <p:spPr/>
        <p:txBody>
          <a:bodyPr/>
          <a:lstStyle/>
          <a:p>
            <a:r>
              <a:rPr lang="en-US" dirty="0"/>
              <a:t>Lay Evidence (continued)</a:t>
            </a:r>
          </a:p>
        </p:txBody>
      </p:sp>
      <p:sp>
        <p:nvSpPr>
          <p:cNvPr id="2" name="Content Placeholder 1">
            <a:extLst>
              <a:ext uri="{FF2B5EF4-FFF2-40B4-BE49-F238E27FC236}">
                <a16:creationId xmlns:a16="http://schemas.microsoft.com/office/drawing/2014/main" id="{BEBA5185-F271-F297-0A6E-7705E3CD0AD5}"/>
              </a:ext>
            </a:extLst>
          </p:cNvPr>
          <p:cNvSpPr>
            <a:spLocks noGrp="1"/>
          </p:cNvSpPr>
          <p:nvPr>
            <p:ph idx="1"/>
          </p:nvPr>
        </p:nvSpPr>
        <p:spPr/>
        <p:txBody>
          <a:bodyPr>
            <a:normAutofit/>
          </a:bodyPr>
          <a:lstStyle/>
          <a:p>
            <a:pPr marL="0" indent="0">
              <a:buNone/>
            </a:pPr>
            <a:r>
              <a:rPr lang="en-US" dirty="0">
                <a:latin typeface="+mn-lt"/>
              </a:rPr>
              <a:t>A medically-untrained individual is not usually competent to offer a medical opinion regarding the etiology of disorders and such an opinion is generally assigned little probative weight.</a:t>
            </a:r>
          </a:p>
          <a:p>
            <a:pPr marL="0" indent="0">
              <a:buNone/>
            </a:pPr>
            <a:r>
              <a:rPr lang="en-US" dirty="0">
                <a:latin typeface="+mn-lt"/>
              </a:rPr>
              <a:t> </a:t>
            </a:r>
          </a:p>
          <a:p>
            <a:pPr marL="0" indent="0">
              <a:buNone/>
            </a:pPr>
            <a:r>
              <a:rPr lang="en-US" b="1" i="1" dirty="0">
                <a:latin typeface="+mn-lt"/>
              </a:rPr>
              <a:t>References</a:t>
            </a:r>
            <a:r>
              <a:rPr lang="en-US" dirty="0">
                <a:latin typeface="+mn-lt"/>
              </a:rPr>
              <a:t>:  For more information on</a:t>
            </a:r>
          </a:p>
          <a:p>
            <a:pPr marL="0" indent="0">
              <a:buNone/>
            </a:pPr>
            <a:r>
              <a:rPr lang="en-US" dirty="0">
                <a:latin typeface="+mn-lt"/>
              </a:rPr>
              <a:t>using lay evidence to support a claim, see </a:t>
            </a:r>
            <a:r>
              <a:rPr lang="en-US" b="1" i="1" u="sng" dirty="0">
                <a:solidFill>
                  <a:srgbClr val="0000FF"/>
                </a:solidFill>
                <a:latin typeface="+mn-lt"/>
                <a:hlinkClick r:id="rId2"/>
              </a:rPr>
              <a:t>Espiritu v. Derwinski</a:t>
            </a:r>
            <a:r>
              <a:rPr lang="en-US" dirty="0">
                <a:latin typeface="+mn-lt"/>
              </a:rPr>
              <a:t>, 2 Vet.App. 492 (1992), and</a:t>
            </a:r>
          </a:p>
          <a:p>
            <a:pPr marL="0" indent="0">
              <a:buNone/>
            </a:pPr>
            <a:r>
              <a:rPr lang="en-US" dirty="0">
                <a:latin typeface="+mn-lt"/>
              </a:rPr>
              <a:t>definition of lay evidence, see </a:t>
            </a:r>
            <a:r>
              <a:rPr lang="en-US" b="1" u="sng" dirty="0">
                <a:solidFill>
                  <a:srgbClr val="0000FF"/>
                </a:solidFill>
                <a:latin typeface="+mn-lt"/>
                <a:hlinkClick r:id="rId3"/>
              </a:rPr>
              <a:t>38 CFR 3.159(a)(2)</a:t>
            </a:r>
            <a:r>
              <a:rPr lang="en-US" dirty="0">
                <a:solidFill>
                  <a:srgbClr val="333333"/>
                </a:solidFill>
                <a:latin typeface="+mn-lt"/>
              </a:rPr>
              <a:t>.</a:t>
            </a:r>
          </a:p>
        </p:txBody>
      </p:sp>
      <p:sp>
        <p:nvSpPr>
          <p:cNvPr id="4" name="Slide Number Placeholder 3">
            <a:extLst>
              <a:ext uri="{FF2B5EF4-FFF2-40B4-BE49-F238E27FC236}">
                <a16:creationId xmlns:a16="http://schemas.microsoft.com/office/drawing/2014/main" id="{CC146F7E-8E5D-4628-8369-B7739245F53E}"/>
              </a:ext>
            </a:extLst>
          </p:cNvPr>
          <p:cNvSpPr>
            <a:spLocks noGrp="1"/>
          </p:cNvSpPr>
          <p:nvPr>
            <p:ph type="sldNum" sz="quarter" idx="12"/>
          </p:nvPr>
        </p:nvSpPr>
        <p:spPr/>
        <p:txBody>
          <a:bodyPr/>
          <a:lstStyle/>
          <a:p>
            <a:fld id="{60B18D57-13A5-4968-950D-8FEF41FA4399}" type="slidenum">
              <a:rPr lang="en-US" smtClean="0"/>
              <a:t>35</a:t>
            </a:fld>
            <a:endParaRPr lang="en-US"/>
          </a:p>
        </p:txBody>
      </p:sp>
    </p:spTree>
    <p:extLst>
      <p:ext uri="{BB962C8B-B14F-4D97-AF65-F5344CB8AC3E}">
        <p14:creationId xmlns:p14="http://schemas.microsoft.com/office/powerpoint/2010/main" val="15576810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F780C4-8E6B-1927-2A53-5C34A00DE541}"/>
              </a:ext>
            </a:extLst>
          </p:cNvPr>
          <p:cNvSpPr>
            <a:spLocks noGrp="1"/>
          </p:cNvSpPr>
          <p:nvPr>
            <p:ph type="title"/>
          </p:nvPr>
        </p:nvSpPr>
        <p:spPr/>
        <p:txBody>
          <a:bodyPr/>
          <a:lstStyle/>
          <a:p>
            <a:r>
              <a:rPr lang="en-US" dirty="0"/>
              <a:t>Lay Evidence (continued)</a:t>
            </a:r>
          </a:p>
        </p:txBody>
      </p:sp>
      <p:sp>
        <p:nvSpPr>
          <p:cNvPr id="2" name="Content Placeholder 1">
            <a:extLst>
              <a:ext uri="{FF2B5EF4-FFF2-40B4-BE49-F238E27FC236}">
                <a16:creationId xmlns:a16="http://schemas.microsoft.com/office/drawing/2014/main" id="{3A12E16E-5C3C-9996-C95A-A548B8CD7160}"/>
              </a:ext>
            </a:extLst>
          </p:cNvPr>
          <p:cNvSpPr>
            <a:spLocks noGrp="1"/>
          </p:cNvSpPr>
          <p:nvPr>
            <p:ph idx="1"/>
          </p:nvPr>
        </p:nvSpPr>
        <p:spPr>
          <a:xfrm>
            <a:off x="614149" y="1474292"/>
            <a:ext cx="10945505" cy="4882058"/>
          </a:xfrm>
        </p:spPr>
        <p:txBody>
          <a:bodyPr/>
          <a:lstStyle/>
          <a:p>
            <a:pPr marL="0" indent="0" fontAlgn="base">
              <a:buNone/>
            </a:pPr>
            <a:br>
              <a:rPr lang="en-US" sz="2400" dirty="0"/>
            </a:br>
            <a:r>
              <a:rPr lang="en-US" sz="2400" dirty="0"/>
              <a:t>A claimant’s own statement, covering in sufficient detail a condition that is within the claimant's ability to describe, such as their own symptoms, may to that extent constitute evidence.</a:t>
            </a:r>
          </a:p>
          <a:p>
            <a:pPr marL="0" indent="0" fontAlgn="base">
              <a:buNone/>
            </a:pPr>
            <a:r>
              <a:rPr lang="en-US" sz="2400" dirty="0"/>
              <a:t> </a:t>
            </a:r>
          </a:p>
          <a:p>
            <a:pPr marL="0" indent="0" fontAlgn="base">
              <a:buNone/>
            </a:pPr>
            <a:r>
              <a:rPr lang="en-US" sz="2400" b="1" i="1" dirty="0"/>
              <a:t>Rationale</a:t>
            </a:r>
            <a:r>
              <a:rPr lang="en-US" sz="2400" dirty="0"/>
              <a:t>:  While such statements have self-serving aspects, the claimant is often the most qualified source to describe the circumstances of the disabling effects of the disease or injury.</a:t>
            </a:r>
          </a:p>
          <a:p>
            <a:pPr marL="0" indent="0">
              <a:buNone/>
            </a:pPr>
            <a:br>
              <a:rPr lang="en-US" sz="2400" dirty="0"/>
            </a:br>
            <a:endParaRPr lang="en-US" sz="2400" dirty="0"/>
          </a:p>
        </p:txBody>
      </p:sp>
      <p:sp>
        <p:nvSpPr>
          <p:cNvPr id="4" name="Slide Number Placeholder 3">
            <a:extLst>
              <a:ext uri="{FF2B5EF4-FFF2-40B4-BE49-F238E27FC236}">
                <a16:creationId xmlns:a16="http://schemas.microsoft.com/office/drawing/2014/main" id="{2BF550A5-AE91-C3CC-F16A-668BFE761062}"/>
              </a:ext>
            </a:extLst>
          </p:cNvPr>
          <p:cNvSpPr>
            <a:spLocks noGrp="1"/>
          </p:cNvSpPr>
          <p:nvPr>
            <p:ph type="sldNum" sz="quarter" idx="12"/>
          </p:nvPr>
        </p:nvSpPr>
        <p:spPr/>
        <p:txBody>
          <a:bodyPr/>
          <a:lstStyle/>
          <a:p>
            <a:fld id="{60B18D57-13A5-4968-950D-8FEF41FA4399}" type="slidenum">
              <a:rPr lang="en-US" smtClean="0"/>
              <a:t>36</a:t>
            </a:fld>
            <a:endParaRPr lang="en-US"/>
          </a:p>
        </p:txBody>
      </p:sp>
    </p:spTree>
    <p:extLst>
      <p:ext uri="{BB962C8B-B14F-4D97-AF65-F5344CB8AC3E}">
        <p14:creationId xmlns:p14="http://schemas.microsoft.com/office/powerpoint/2010/main" val="33508495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6F2C0C-BACC-891A-A469-809D282ADB65}"/>
              </a:ext>
            </a:extLst>
          </p:cNvPr>
          <p:cNvSpPr>
            <a:spLocks noGrp="1"/>
          </p:cNvSpPr>
          <p:nvPr>
            <p:ph type="title"/>
          </p:nvPr>
        </p:nvSpPr>
        <p:spPr/>
        <p:txBody>
          <a:bodyPr/>
          <a:lstStyle/>
          <a:p>
            <a:r>
              <a:rPr lang="en-US" dirty="0"/>
              <a:t>Personal Trauma Definition</a:t>
            </a:r>
          </a:p>
        </p:txBody>
      </p:sp>
      <p:sp>
        <p:nvSpPr>
          <p:cNvPr id="2" name="Content Placeholder 1">
            <a:extLst>
              <a:ext uri="{FF2B5EF4-FFF2-40B4-BE49-F238E27FC236}">
                <a16:creationId xmlns:a16="http://schemas.microsoft.com/office/drawing/2014/main" id="{2047EEEF-5AA6-F14F-1443-24A2403A3ADA}"/>
              </a:ext>
            </a:extLst>
          </p:cNvPr>
          <p:cNvSpPr>
            <a:spLocks noGrp="1"/>
          </p:cNvSpPr>
          <p:nvPr>
            <p:ph idx="1"/>
          </p:nvPr>
        </p:nvSpPr>
        <p:spPr/>
        <p:txBody>
          <a:bodyPr/>
          <a:lstStyle/>
          <a:p>
            <a:r>
              <a:rPr lang="en-US" sz="2400" b="1" i="1" dirty="0">
                <a:latin typeface="+mn-lt"/>
              </a:rPr>
              <a:t>Personal trauma</a:t>
            </a:r>
            <a:r>
              <a:rPr lang="en-US" sz="2400" dirty="0">
                <a:latin typeface="+mn-lt"/>
              </a:rPr>
              <a:t> for the purpose of Department of Veterans Affairs (VA) disability compensation claims based on </a:t>
            </a:r>
            <a:r>
              <a:rPr lang="en-US" sz="2400" dirty="0" err="1">
                <a:latin typeface="+mn-lt"/>
              </a:rPr>
              <a:t>posttraumatic</a:t>
            </a:r>
            <a:r>
              <a:rPr lang="en-US" sz="2400" dirty="0">
                <a:latin typeface="+mn-lt"/>
              </a:rPr>
              <a:t> stress disorder (PTSD) refers broadly to stressor events involving harm perpetrated by a person who is not considered part of an enemy force. </a:t>
            </a:r>
          </a:p>
          <a:p>
            <a:pPr marL="0" indent="0">
              <a:buNone/>
            </a:pPr>
            <a:r>
              <a:rPr lang="en-US" sz="2400" dirty="0">
                <a:latin typeface="+mn-lt"/>
              </a:rPr>
              <a:t>  </a:t>
            </a:r>
          </a:p>
          <a:p>
            <a:r>
              <a:rPr lang="en-US" sz="2400" b="1" i="1" dirty="0">
                <a:latin typeface="+mn-lt"/>
              </a:rPr>
              <a:t>Examples</a:t>
            </a:r>
            <a:r>
              <a:rPr lang="en-US" sz="2400" dirty="0">
                <a:latin typeface="+mn-lt"/>
              </a:rPr>
              <a:t>:  Assault, battery, robbery, mugging, stalking, harassment</a:t>
            </a:r>
          </a:p>
          <a:p>
            <a:endParaRPr lang="en-US" sz="2400" dirty="0">
              <a:latin typeface="+mn-lt"/>
            </a:endParaRPr>
          </a:p>
          <a:p>
            <a:pPr marL="0" indent="0">
              <a:buNone/>
            </a:pPr>
            <a:r>
              <a:rPr lang="en-US" sz="2400" dirty="0">
                <a:latin typeface="+mn-lt"/>
              </a:rPr>
              <a:t>Military sexual trauma is a subset of personal trauma.</a:t>
            </a:r>
          </a:p>
        </p:txBody>
      </p:sp>
      <p:sp>
        <p:nvSpPr>
          <p:cNvPr id="4" name="Slide Number Placeholder 3">
            <a:extLst>
              <a:ext uri="{FF2B5EF4-FFF2-40B4-BE49-F238E27FC236}">
                <a16:creationId xmlns:a16="http://schemas.microsoft.com/office/drawing/2014/main" id="{89C4034C-1474-E6BD-C623-95D8824FADAF}"/>
              </a:ext>
            </a:extLst>
          </p:cNvPr>
          <p:cNvSpPr>
            <a:spLocks noGrp="1"/>
          </p:cNvSpPr>
          <p:nvPr>
            <p:ph type="sldNum" sz="quarter" idx="12"/>
          </p:nvPr>
        </p:nvSpPr>
        <p:spPr/>
        <p:txBody>
          <a:bodyPr/>
          <a:lstStyle/>
          <a:p>
            <a:fld id="{60B18D57-13A5-4968-950D-8FEF41FA4399}" type="slidenum">
              <a:rPr lang="en-US" smtClean="0"/>
              <a:t>37</a:t>
            </a:fld>
            <a:endParaRPr lang="en-US"/>
          </a:p>
        </p:txBody>
      </p:sp>
    </p:spTree>
    <p:extLst>
      <p:ext uri="{BB962C8B-B14F-4D97-AF65-F5344CB8AC3E}">
        <p14:creationId xmlns:p14="http://schemas.microsoft.com/office/powerpoint/2010/main" val="39174984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DEF9DD-2163-27D9-24AA-C69AEB8B06C0}"/>
              </a:ext>
            </a:extLst>
          </p:cNvPr>
          <p:cNvSpPr>
            <a:spLocks noGrp="1"/>
          </p:cNvSpPr>
          <p:nvPr>
            <p:ph type="title"/>
          </p:nvPr>
        </p:nvSpPr>
        <p:spPr>
          <a:xfrm>
            <a:off x="551598" y="136525"/>
            <a:ext cx="10515600" cy="1325563"/>
          </a:xfrm>
        </p:spPr>
        <p:txBody>
          <a:bodyPr>
            <a:normAutofit/>
          </a:bodyPr>
          <a:lstStyle/>
          <a:p>
            <a:r>
              <a:rPr lang="en-US" sz="4000" dirty="0"/>
              <a:t>Military Sexual Trauma (MST)</a:t>
            </a:r>
            <a:br>
              <a:rPr lang="en-US" sz="4000" dirty="0"/>
            </a:br>
            <a:r>
              <a:rPr lang="en-US" sz="4000" dirty="0"/>
              <a:t>Definition</a:t>
            </a:r>
          </a:p>
        </p:txBody>
      </p:sp>
      <p:sp>
        <p:nvSpPr>
          <p:cNvPr id="6" name="Content Placeholder 5">
            <a:extLst>
              <a:ext uri="{FF2B5EF4-FFF2-40B4-BE49-F238E27FC236}">
                <a16:creationId xmlns:a16="http://schemas.microsoft.com/office/drawing/2014/main" id="{918C9715-E2D8-9D61-EE76-75838A7AB44C}"/>
              </a:ext>
            </a:extLst>
          </p:cNvPr>
          <p:cNvSpPr>
            <a:spLocks noGrp="1"/>
          </p:cNvSpPr>
          <p:nvPr>
            <p:ph idx="1"/>
          </p:nvPr>
        </p:nvSpPr>
        <p:spPr>
          <a:xfrm>
            <a:off x="551597" y="1474292"/>
            <a:ext cx="11035351" cy="4882058"/>
          </a:xfrm>
        </p:spPr>
        <p:txBody>
          <a:bodyPr/>
          <a:lstStyle/>
          <a:p>
            <a:r>
              <a:rPr lang="en-US" dirty="0"/>
              <a:t>VA uses the term “military sexual trauma” (MST) to refer to sexual assault or sexual harassment experienced during military service. MST includes any sexual activity during military service in which you are involved against your will or when unable to say no.</a:t>
            </a:r>
          </a:p>
          <a:p>
            <a:endParaRPr lang="en-US" dirty="0"/>
          </a:p>
          <a:p>
            <a:pPr marL="0" indent="0">
              <a:buNone/>
            </a:pPr>
            <a:r>
              <a:rPr lang="en-US" dirty="0"/>
              <a:t> Examples include:</a:t>
            </a:r>
          </a:p>
          <a:p>
            <a:pPr marL="0" indent="0">
              <a:buNone/>
            </a:pPr>
            <a:endParaRPr lang="en-US" dirty="0"/>
          </a:p>
          <a:p>
            <a:r>
              <a:rPr lang="en-US" dirty="0"/>
              <a:t>Being pressured or coerced into sexual activities, such as with threats of negative treatment if you refuse to cooperate or with promises of better treatment</a:t>
            </a:r>
          </a:p>
          <a:p>
            <a:endParaRPr lang="en-US" sz="2400" dirty="0">
              <a:solidFill>
                <a:srgbClr val="2E2E2E"/>
              </a:solidFill>
            </a:endParaRPr>
          </a:p>
        </p:txBody>
      </p:sp>
      <p:sp>
        <p:nvSpPr>
          <p:cNvPr id="4" name="Slide Number Placeholder 3">
            <a:extLst>
              <a:ext uri="{FF2B5EF4-FFF2-40B4-BE49-F238E27FC236}">
                <a16:creationId xmlns:a16="http://schemas.microsoft.com/office/drawing/2014/main" id="{066E4DF5-935A-116A-BB3F-51376E3AB78F}"/>
              </a:ext>
            </a:extLst>
          </p:cNvPr>
          <p:cNvSpPr>
            <a:spLocks noGrp="1"/>
          </p:cNvSpPr>
          <p:nvPr>
            <p:ph type="sldNum" sz="quarter" idx="12"/>
          </p:nvPr>
        </p:nvSpPr>
        <p:spPr/>
        <p:txBody>
          <a:bodyPr/>
          <a:lstStyle/>
          <a:p>
            <a:fld id="{60B18D57-13A5-4968-950D-8FEF41FA4399}" type="slidenum">
              <a:rPr lang="en-US" smtClean="0"/>
              <a:t>38</a:t>
            </a:fld>
            <a:endParaRPr lang="en-US"/>
          </a:p>
        </p:txBody>
      </p:sp>
    </p:spTree>
    <p:extLst>
      <p:ext uri="{BB962C8B-B14F-4D97-AF65-F5344CB8AC3E}">
        <p14:creationId xmlns:p14="http://schemas.microsoft.com/office/powerpoint/2010/main" val="12544790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98D833-4D00-C77C-115B-91ECD57F12E7}"/>
              </a:ext>
            </a:extLst>
          </p:cNvPr>
          <p:cNvSpPr>
            <a:spLocks noGrp="1"/>
          </p:cNvSpPr>
          <p:nvPr>
            <p:ph type="title"/>
          </p:nvPr>
        </p:nvSpPr>
        <p:spPr>
          <a:xfrm>
            <a:off x="0" y="18255"/>
            <a:ext cx="10515600" cy="1325563"/>
          </a:xfrm>
        </p:spPr>
        <p:txBody>
          <a:bodyPr/>
          <a:lstStyle/>
          <a:p>
            <a:r>
              <a:rPr lang="en-US" dirty="0"/>
              <a:t>Military Sexual Trauma Definition </a:t>
            </a:r>
            <a:br>
              <a:rPr lang="en-US" dirty="0"/>
            </a:br>
            <a:r>
              <a:rPr lang="en-US" dirty="0"/>
              <a:t>(continued)</a:t>
            </a:r>
          </a:p>
        </p:txBody>
      </p:sp>
      <p:sp>
        <p:nvSpPr>
          <p:cNvPr id="2" name="Content Placeholder 1">
            <a:extLst>
              <a:ext uri="{FF2B5EF4-FFF2-40B4-BE49-F238E27FC236}">
                <a16:creationId xmlns:a16="http://schemas.microsoft.com/office/drawing/2014/main" id="{B37553B5-5CEA-E4A7-9F82-23BF4A25FB13}"/>
              </a:ext>
            </a:extLst>
          </p:cNvPr>
          <p:cNvSpPr>
            <a:spLocks noGrp="1"/>
          </p:cNvSpPr>
          <p:nvPr>
            <p:ph idx="1"/>
          </p:nvPr>
        </p:nvSpPr>
        <p:spPr/>
        <p:txBody>
          <a:bodyPr>
            <a:normAutofit/>
          </a:bodyPr>
          <a:lstStyle/>
          <a:p>
            <a:r>
              <a:rPr lang="en-US" dirty="0"/>
              <a:t>Sexual contact or activities without your consent, including when you were asleep or intoxicated</a:t>
            </a:r>
          </a:p>
          <a:p>
            <a:r>
              <a:rPr lang="en-US" dirty="0"/>
              <a:t>Being overpowered or physically forced to have sex</a:t>
            </a:r>
          </a:p>
          <a:p>
            <a:r>
              <a:rPr lang="en-US" dirty="0"/>
              <a:t>Being touched or grabbed in a sexual way that made you uncomfortable, including during “hazing” experiences</a:t>
            </a:r>
          </a:p>
          <a:p>
            <a:r>
              <a:rPr lang="en-US" dirty="0"/>
              <a:t>Comments about your body or sexual activities that you found threatening</a:t>
            </a:r>
          </a:p>
          <a:p>
            <a:r>
              <a:rPr lang="en-US" dirty="0"/>
              <a:t>Unwanted sexual advances that you found threatening</a:t>
            </a:r>
          </a:p>
        </p:txBody>
      </p:sp>
      <p:sp>
        <p:nvSpPr>
          <p:cNvPr id="4" name="Slide Number Placeholder 3">
            <a:extLst>
              <a:ext uri="{FF2B5EF4-FFF2-40B4-BE49-F238E27FC236}">
                <a16:creationId xmlns:a16="http://schemas.microsoft.com/office/drawing/2014/main" id="{294992C3-AD53-D183-71CB-E30A9472F3C1}"/>
              </a:ext>
            </a:extLst>
          </p:cNvPr>
          <p:cNvSpPr>
            <a:spLocks noGrp="1"/>
          </p:cNvSpPr>
          <p:nvPr>
            <p:ph type="sldNum" sz="quarter" idx="12"/>
          </p:nvPr>
        </p:nvSpPr>
        <p:spPr/>
        <p:txBody>
          <a:bodyPr/>
          <a:lstStyle/>
          <a:p>
            <a:fld id="{60B18D57-13A5-4968-950D-8FEF41FA4399}" type="slidenum">
              <a:rPr lang="en-US" smtClean="0"/>
              <a:t>39</a:t>
            </a:fld>
            <a:endParaRPr lang="en-US"/>
          </a:p>
        </p:txBody>
      </p:sp>
    </p:spTree>
    <p:extLst>
      <p:ext uri="{BB962C8B-B14F-4D97-AF65-F5344CB8AC3E}">
        <p14:creationId xmlns:p14="http://schemas.microsoft.com/office/powerpoint/2010/main" val="991452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Post Traumatic Stress Disorder</a:t>
            </a:r>
          </a:p>
        </p:txBody>
      </p:sp>
      <p:sp>
        <p:nvSpPr>
          <p:cNvPr id="2" name="Content Placeholder 1"/>
          <p:cNvSpPr>
            <a:spLocks noGrp="1"/>
          </p:cNvSpPr>
          <p:nvPr>
            <p:ph idx="1"/>
          </p:nvPr>
        </p:nvSpPr>
        <p:spPr/>
        <p:txBody>
          <a:bodyPr/>
          <a:lstStyle/>
          <a:p>
            <a:pPr marL="0" indent="0">
              <a:buNone/>
            </a:pPr>
            <a:endParaRPr lang="en-US" sz="2400" dirty="0">
              <a:solidFill>
                <a:srgbClr val="4D5156"/>
              </a:solidFill>
              <a:latin typeface="+mn-lt"/>
            </a:endParaRPr>
          </a:p>
          <a:p>
            <a:pPr marL="0" indent="0">
              <a:buNone/>
            </a:pPr>
            <a:r>
              <a:rPr lang="en-US" sz="3200" dirty="0">
                <a:latin typeface="+mn-lt"/>
              </a:rPr>
              <a:t>Post-traumatic stress disorder (PTSD) is </a:t>
            </a:r>
            <a:r>
              <a:rPr lang="en-US" sz="3200" b="1" dirty="0">
                <a:latin typeface="+mn-lt"/>
              </a:rPr>
              <a:t>a disorder that develops in some people who have experienced a shocking, scary, or dangerous event</a:t>
            </a:r>
            <a:r>
              <a:rPr lang="en-US" sz="3200" dirty="0">
                <a:latin typeface="+mn-lt"/>
              </a:rPr>
              <a:t>. </a:t>
            </a:r>
          </a:p>
          <a:p>
            <a:pPr marL="0" indent="0">
              <a:buNone/>
            </a:pPr>
            <a:endParaRPr lang="en-US" sz="3200" dirty="0">
              <a:latin typeface="+mn-lt"/>
            </a:endParaRPr>
          </a:p>
          <a:p>
            <a:pPr marL="0" indent="0">
              <a:buNone/>
            </a:pPr>
            <a:r>
              <a:rPr lang="en-US" sz="3200" dirty="0">
                <a:latin typeface="+mn-lt"/>
              </a:rPr>
              <a:t>It is natural to feel afraid during and after a traumatic situation. Fear triggers many split-second changes in the body to help defend against danger or to avoid it.</a:t>
            </a:r>
          </a:p>
        </p:txBody>
      </p:sp>
      <p:sp>
        <p:nvSpPr>
          <p:cNvPr id="3" name="Slide Number Placeholder 2"/>
          <p:cNvSpPr>
            <a:spLocks noGrp="1"/>
          </p:cNvSpPr>
          <p:nvPr>
            <p:ph type="sldNum" sz="quarter" idx="12"/>
          </p:nvPr>
        </p:nvSpPr>
        <p:spPr/>
        <p:txBody>
          <a:bodyPr/>
          <a:lstStyle/>
          <a:p>
            <a:fld id="{E2FB73DA-5FDE-45B5-BAA4-C61223CC44F6}" type="slidenum">
              <a:rPr lang="en-US" smtClean="0"/>
              <a:pPr/>
              <a:t>4</a:t>
            </a:fld>
            <a:endParaRPr lang="en-US" dirty="0"/>
          </a:p>
        </p:txBody>
      </p:sp>
    </p:spTree>
    <p:extLst>
      <p:ext uri="{BB962C8B-B14F-4D97-AF65-F5344CB8AC3E}">
        <p14:creationId xmlns:p14="http://schemas.microsoft.com/office/powerpoint/2010/main" val="35230730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6FE538-F013-9296-C885-37B17BBE402E}"/>
              </a:ext>
            </a:extLst>
          </p:cNvPr>
          <p:cNvSpPr>
            <a:spLocks noGrp="1"/>
          </p:cNvSpPr>
          <p:nvPr>
            <p:ph type="title"/>
          </p:nvPr>
        </p:nvSpPr>
        <p:spPr/>
        <p:txBody>
          <a:bodyPr/>
          <a:lstStyle/>
          <a:p>
            <a:r>
              <a:rPr lang="en-US" dirty="0"/>
              <a:t>Definition of MST Breakdown</a:t>
            </a:r>
          </a:p>
        </p:txBody>
      </p:sp>
      <p:sp>
        <p:nvSpPr>
          <p:cNvPr id="2" name="Content Placeholder 1">
            <a:extLst>
              <a:ext uri="{FF2B5EF4-FFF2-40B4-BE49-F238E27FC236}">
                <a16:creationId xmlns:a16="http://schemas.microsoft.com/office/drawing/2014/main" id="{9F6F424F-9E9A-63B4-809C-215BB3C907ED}"/>
              </a:ext>
            </a:extLst>
          </p:cNvPr>
          <p:cNvSpPr>
            <a:spLocks noGrp="1"/>
          </p:cNvSpPr>
          <p:nvPr>
            <p:ph idx="1"/>
          </p:nvPr>
        </p:nvSpPr>
        <p:spPr/>
        <p:txBody>
          <a:bodyPr/>
          <a:lstStyle/>
          <a:p>
            <a:endParaRPr lang="en-US" sz="2400" dirty="0">
              <a:latin typeface="+mn-lt"/>
            </a:endParaRPr>
          </a:p>
          <a:p>
            <a:r>
              <a:rPr lang="en-US" sz="2400" dirty="0">
                <a:latin typeface="+mn-lt"/>
              </a:rPr>
              <a:t>Perpetrator does not have to be in the military</a:t>
            </a:r>
          </a:p>
          <a:p>
            <a:endParaRPr lang="en-US" sz="2400" dirty="0">
              <a:latin typeface="+mn-lt"/>
            </a:endParaRPr>
          </a:p>
          <a:p>
            <a:r>
              <a:rPr lang="en-US" sz="2400" dirty="0">
                <a:latin typeface="+mn-lt"/>
              </a:rPr>
              <a:t>The location of the MST does not matter – it can be on or off the military base</a:t>
            </a:r>
          </a:p>
          <a:p>
            <a:endParaRPr lang="en-US" sz="2400" dirty="0">
              <a:latin typeface="+mn-lt"/>
            </a:endParaRPr>
          </a:p>
          <a:p>
            <a:r>
              <a:rPr lang="en-US" sz="2400" dirty="0">
                <a:latin typeface="+mn-lt"/>
              </a:rPr>
              <a:t>The event may occur during both active and inactive duty to be considered MST by VA standards</a:t>
            </a:r>
          </a:p>
        </p:txBody>
      </p:sp>
      <p:sp>
        <p:nvSpPr>
          <p:cNvPr id="4" name="Slide Number Placeholder 3">
            <a:extLst>
              <a:ext uri="{FF2B5EF4-FFF2-40B4-BE49-F238E27FC236}">
                <a16:creationId xmlns:a16="http://schemas.microsoft.com/office/drawing/2014/main" id="{264A087E-D0C0-2407-93FB-F441732F6A20}"/>
              </a:ext>
            </a:extLst>
          </p:cNvPr>
          <p:cNvSpPr>
            <a:spLocks noGrp="1"/>
          </p:cNvSpPr>
          <p:nvPr>
            <p:ph type="sldNum" sz="quarter" idx="12"/>
          </p:nvPr>
        </p:nvSpPr>
        <p:spPr/>
        <p:txBody>
          <a:bodyPr/>
          <a:lstStyle/>
          <a:p>
            <a:fld id="{60B18D57-13A5-4968-950D-8FEF41FA4399}" type="slidenum">
              <a:rPr lang="en-US" smtClean="0"/>
              <a:t>40</a:t>
            </a:fld>
            <a:endParaRPr lang="en-US"/>
          </a:p>
        </p:txBody>
      </p:sp>
    </p:spTree>
    <p:extLst>
      <p:ext uri="{BB962C8B-B14F-4D97-AF65-F5344CB8AC3E}">
        <p14:creationId xmlns:p14="http://schemas.microsoft.com/office/powerpoint/2010/main" val="29276516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E3010D-064D-FB50-F8C3-9F36B0DC55DE}"/>
              </a:ext>
            </a:extLst>
          </p:cNvPr>
          <p:cNvSpPr>
            <a:spLocks noGrp="1"/>
          </p:cNvSpPr>
          <p:nvPr>
            <p:ph type="title"/>
          </p:nvPr>
        </p:nvSpPr>
        <p:spPr/>
        <p:txBody>
          <a:bodyPr/>
          <a:lstStyle/>
          <a:p>
            <a:r>
              <a:rPr lang="en-US" dirty="0"/>
              <a:t>Military Sexual Trauma</a:t>
            </a:r>
          </a:p>
        </p:txBody>
      </p:sp>
      <p:sp>
        <p:nvSpPr>
          <p:cNvPr id="2" name="Content Placeholder 1">
            <a:extLst>
              <a:ext uri="{FF2B5EF4-FFF2-40B4-BE49-F238E27FC236}">
                <a16:creationId xmlns:a16="http://schemas.microsoft.com/office/drawing/2014/main" id="{4932E3D6-C9FF-9EBF-CF1D-5BCA0AE93A9E}"/>
              </a:ext>
            </a:extLst>
          </p:cNvPr>
          <p:cNvSpPr>
            <a:spLocks noGrp="1"/>
          </p:cNvSpPr>
          <p:nvPr>
            <p:ph idx="1"/>
          </p:nvPr>
        </p:nvSpPr>
        <p:spPr/>
        <p:txBody>
          <a:bodyPr/>
          <a:lstStyle/>
          <a:p>
            <a:endParaRPr lang="en-US" sz="2400" dirty="0">
              <a:latin typeface="+mn-lt"/>
            </a:endParaRPr>
          </a:p>
          <a:p>
            <a:r>
              <a:rPr lang="en-US" sz="2400" dirty="0">
                <a:latin typeface="+mn-lt"/>
              </a:rPr>
              <a:t>When a Veteran claims service connection (SC) for PTSD based on in-service personal trauma, undertake required development of the claim for credible evidence to support the Veteran’s assertion that the stressful event occurred.</a:t>
            </a:r>
          </a:p>
          <a:p>
            <a:r>
              <a:rPr lang="en-US" sz="2400" dirty="0">
                <a:latin typeface="+mn-lt"/>
              </a:rPr>
              <a:t>Because a personal trauma is an extremely personal and sensitive issue, </a:t>
            </a:r>
          </a:p>
          <a:p>
            <a:r>
              <a:rPr lang="en-US" sz="2400" dirty="0">
                <a:latin typeface="+mn-lt"/>
              </a:rPr>
              <a:t>many incidents of personal trauma are not officially reported, and</a:t>
            </a:r>
          </a:p>
          <a:p>
            <a:r>
              <a:rPr lang="en-US" sz="2400" dirty="0">
                <a:latin typeface="+mn-lt"/>
              </a:rPr>
              <a:t>the victims of this type of in-service trauma may find it difficult to produce evidence to support the occurrence of the stressor. </a:t>
            </a:r>
          </a:p>
        </p:txBody>
      </p:sp>
      <p:sp>
        <p:nvSpPr>
          <p:cNvPr id="4" name="Slide Number Placeholder 3">
            <a:extLst>
              <a:ext uri="{FF2B5EF4-FFF2-40B4-BE49-F238E27FC236}">
                <a16:creationId xmlns:a16="http://schemas.microsoft.com/office/drawing/2014/main" id="{5BE265CC-B71B-EB24-FD57-572707BB5A83}"/>
              </a:ext>
            </a:extLst>
          </p:cNvPr>
          <p:cNvSpPr>
            <a:spLocks noGrp="1"/>
          </p:cNvSpPr>
          <p:nvPr>
            <p:ph type="sldNum" sz="quarter" idx="12"/>
          </p:nvPr>
        </p:nvSpPr>
        <p:spPr/>
        <p:txBody>
          <a:bodyPr/>
          <a:lstStyle/>
          <a:p>
            <a:fld id="{60B18D57-13A5-4968-950D-8FEF41FA4399}" type="slidenum">
              <a:rPr lang="en-US" smtClean="0"/>
              <a:t>41</a:t>
            </a:fld>
            <a:endParaRPr lang="en-US"/>
          </a:p>
        </p:txBody>
      </p:sp>
    </p:spTree>
    <p:extLst>
      <p:ext uri="{BB962C8B-B14F-4D97-AF65-F5344CB8AC3E}">
        <p14:creationId xmlns:p14="http://schemas.microsoft.com/office/powerpoint/2010/main" val="40134832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5E618F-251B-F0F0-F507-41829EFE6A62}"/>
              </a:ext>
            </a:extLst>
          </p:cNvPr>
          <p:cNvSpPr>
            <a:spLocks noGrp="1"/>
          </p:cNvSpPr>
          <p:nvPr>
            <p:ph type="title"/>
          </p:nvPr>
        </p:nvSpPr>
        <p:spPr/>
        <p:txBody>
          <a:bodyPr/>
          <a:lstStyle/>
          <a:p>
            <a:r>
              <a:rPr lang="en-US" dirty="0"/>
              <a:t>Military Sexual Trauma (continued)</a:t>
            </a:r>
          </a:p>
        </p:txBody>
      </p:sp>
      <p:sp>
        <p:nvSpPr>
          <p:cNvPr id="2" name="Content Placeholder 1">
            <a:extLst>
              <a:ext uri="{FF2B5EF4-FFF2-40B4-BE49-F238E27FC236}">
                <a16:creationId xmlns:a16="http://schemas.microsoft.com/office/drawing/2014/main" id="{0007007D-42C4-7362-425E-EDE678A50926}"/>
              </a:ext>
            </a:extLst>
          </p:cNvPr>
          <p:cNvSpPr>
            <a:spLocks noGrp="1"/>
          </p:cNvSpPr>
          <p:nvPr>
            <p:ph idx="1"/>
          </p:nvPr>
        </p:nvSpPr>
        <p:spPr/>
        <p:txBody>
          <a:bodyPr/>
          <a:lstStyle/>
          <a:p>
            <a:pPr marL="0" indent="0">
              <a:buNone/>
            </a:pPr>
            <a:r>
              <a:rPr lang="en-US" sz="2400" b="1" i="1" dirty="0">
                <a:latin typeface="+mn-lt"/>
              </a:rPr>
              <a:t>Important</a:t>
            </a:r>
            <a:r>
              <a:rPr lang="en-US" sz="2400" dirty="0">
                <a:latin typeface="+mn-lt"/>
              </a:rPr>
              <a:t>:</a:t>
            </a:r>
          </a:p>
          <a:p>
            <a:pPr marL="0" indent="0">
              <a:buNone/>
            </a:pPr>
            <a:r>
              <a:rPr lang="en-US" sz="2400" dirty="0">
                <a:latin typeface="+mn-lt"/>
              </a:rPr>
              <a:t> </a:t>
            </a:r>
          </a:p>
          <a:p>
            <a:r>
              <a:rPr lang="en-US" sz="2400" dirty="0">
                <a:latin typeface="+mn-lt"/>
              </a:rPr>
              <a:t>Identifying possible sources of evidence to support the claim may require asking the Veteran for information concerning the traumatic incident.  Make this request as compassionately as possible in order to avoid causing further trauma.</a:t>
            </a:r>
          </a:p>
          <a:p>
            <a:r>
              <a:rPr lang="en-US" sz="2400" dirty="0">
                <a:latin typeface="+mn-lt"/>
              </a:rPr>
              <a:t>Although personal trauma is most often thought of as involving female Veterans, male Veterans may also be involved.  Be sure requests for evidence/information reflect the appropriate gender of the Veteran.</a:t>
            </a:r>
          </a:p>
        </p:txBody>
      </p:sp>
      <p:sp>
        <p:nvSpPr>
          <p:cNvPr id="4" name="Slide Number Placeholder 3">
            <a:extLst>
              <a:ext uri="{FF2B5EF4-FFF2-40B4-BE49-F238E27FC236}">
                <a16:creationId xmlns:a16="http://schemas.microsoft.com/office/drawing/2014/main" id="{E68F36BA-E5F7-A5F8-C5B5-0399291386C5}"/>
              </a:ext>
            </a:extLst>
          </p:cNvPr>
          <p:cNvSpPr>
            <a:spLocks noGrp="1"/>
          </p:cNvSpPr>
          <p:nvPr>
            <p:ph type="sldNum" sz="quarter" idx="12"/>
          </p:nvPr>
        </p:nvSpPr>
        <p:spPr/>
        <p:txBody>
          <a:bodyPr/>
          <a:lstStyle/>
          <a:p>
            <a:fld id="{60B18D57-13A5-4968-950D-8FEF41FA4399}" type="slidenum">
              <a:rPr lang="en-US" smtClean="0"/>
              <a:t>42</a:t>
            </a:fld>
            <a:endParaRPr lang="en-US"/>
          </a:p>
        </p:txBody>
      </p:sp>
    </p:spTree>
    <p:extLst>
      <p:ext uri="{BB962C8B-B14F-4D97-AF65-F5344CB8AC3E}">
        <p14:creationId xmlns:p14="http://schemas.microsoft.com/office/powerpoint/2010/main" val="32905423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D68E5D-A12B-F616-61BC-C566F85A0F35}"/>
              </a:ext>
            </a:extLst>
          </p:cNvPr>
          <p:cNvSpPr>
            <a:spLocks noGrp="1"/>
          </p:cNvSpPr>
          <p:nvPr>
            <p:ph type="title"/>
          </p:nvPr>
        </p:nvSpPr>
        <p:spPr/>
        <p:txBody>
          <a:bodyPr/>
          <a:lstStyle/>
          <a:p>
            <a:r>
              <a:rPr lang="en-US" dirty="0"/>
              <a:t>Military Sexual Trauma (continued)</a:t>
            </a:r>
          </a:p>
        </p:txBody>
      </p:sp>
      <p:sp>
        <p:nvSpPr>
          <p:cNvPr id="2" name="Content Placeholder 1">
            <a:extLst>
              <a:ext uri="{FF2B5EF4-FFF2-40B4-BE49-F238E27FC236}">
                <a16:creationId xmlns:a16="http://schemas.microsoft.com/office/drawing/2014/main" id="{CA8EF212-2CF6-099A-76E3-4F47AA0222A1}"/>
              </a:ext>
            </a:extLst>
          </p:cNvPr>
          <p:cNvSpPr>
            <a:spLocks noGrp="1"/>
          </p:cNvSpPr>
          <p:nvPr>
            <p:ph idx="1"/>
          </p:nvPr>
        </p:nvSpPr>
        <p:spPr>
          <a:xfrm>
            <a:off x="600501" y="1474292"/>
            <a:ext cx="11013743" cy="4882058"/>
          </a:xfrm>
        </p:spPr>
        <p:txBody>
          <a:bodyPr>
            <a:normAutofit/>
          </a:bodyPr>
          <a:lstStyle/>
          <a:p>
            <a:endParaRPr lang="en-US" sz="3200" dirty="0">
              <a:latin typeface="+mn-lt"/>
            </a:endParaRPr>
          </a:p>
          <a:p>
            <a:r>
              <a:rPr lang="en-US" sz="3200" dirty="0">
                <a:latin typeface="+mn-lt"/>
              </a:rPr>
              <a:t>The Secretary of Veterans Affairs has undertaken a special obligation to assist a claimant in producing corroborating evidence of an in-service stressor in personal trauma claims per </a:t>
            </a:r>
            <a:r>
              <a:rPr lang="en-US" sz="3200" b="1" i="1" u="sng" dirty="0">
                <a:latin typeface="+mn-lt"/>
                <a:hlinkClick r:id="rId2">
                  <a:extLst>
                    <a:ext uri="{A12FA001-AC4F-418D-AE19-62706E023703}">
                      <ahyp:hlinkClr xmlns:ahyp="http://schemas.microsoft.com/office/drawing/2018/hyperlinkcolor" val="tx"/>
                    </a:ext>
                  </a:extLst>
                </a:hlinkClick>
              </a:rPr>
              <a:t>Patton v. West</a:t>
            </a:r>
            <a:r>
              <a:rPr lang="en-US" sz="3200" dirty="0">
                <a:latin typeface="+mn-lt"/>
              </a:rPr>
              <a:t>, 12 Vet. App. 272 (1999).  In view of this special obligation, it is critical that VA:</a:t>
            </a:r>
          </a:p>
          <a:p>
            <a:r>
              <a:rPr lang="en-US" sz="3200" dirty="0">
                <a:latin typeface="+mn-lt"/>
              </a:rPr>
              <a:t>make all required efforts to obtain evidence of personal trauma, and</a:t>
            </a:r>
          </a:p>
          <a:p>
            <a:r>
              <a:rPr lang="en-US" sz="3200" dirty="0">
                <a:latin typeface="+mn-lt"/>
              </a:rPr>
              <a:t>consider all available evidence bearing on the question of whether the trauma occurred.</a:t>
            </a:r>
          </a:p>
        </p:txBody>
      </p:sp>
      <p:sp>
        <p:nvSpPr>
          <p:cNvPr id="4" name="Slide Number Placeholder 3">
            <a:extLst>
              <a:ext uri="{FF2B5EF4-FFF2-40B4-BE49-F238E27FC236}">
                <a16:creationId xmlns:a16="http://schemas.microsoft.com/office/drawing/2014/main" id="{B3A99A22-01D1-99E3-BC57-E78997C3FB99}"/>
              </a:ext>
            </a:extLst>
          </p:cNvPr>
          <p:cNvSpPr>
            <a:spLocks noGrp="1"/>
          </p:cNvSpPr>
          <p:nvPr>
            <p:ph type="sldNum" sz="quarter" idx="12"/>
          </p:nvPr>
        </p:nvSpPr>
        <p:spPr/>
        <p:txBody>
          <a:bodyPr/>
          <a:lstStyle/>
          <a:p>
            <a:fld id="{60B18D57-13A5-4968-950D-8FEF41FA4399}" type="slidenum">
              <a:rPr lang="en-US" smtClean="0"/>
              <a:t>43</a:t>
            </a:fld>
            <a:endParaRPr lang="en-US"/>
          </a:p>
        </p:txBody>
      </p:sp>
    </p:spTree>
    <p:extLst>
      <p:ext uri="{BB962C8B-B14F-4D97-AF65-F5344CB8AC3E}">
        <p14:creationId xmlns:p14="http://schemas.microsoft.com/office/powerpoint/2010/main" val="5750062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D3C010-7F41-D287-B484-320360D57801}"/>
              </a:ext>
            </a:extLst>
          </p:cNvPr>
          <p:cNvSpPr>
            <a:spLocks noGrp="1"/>
          </p:cNvSpPr>
          <p:nvPr>
            <p:ph type="title"/>
          </p:nvPr>
        </p:nvSpPr>
        <p:spPr>
          <a:xfrm>
            <a:off x="0" y="18255"/>
            <a:ext cx="10515600" cy="1325563"/>
          </a:xfrm>
        </p:spPr>
        <p:txBody>
          <a:bodyPr/>
          <a:lstStyle/>
          <a:p>
            <a:r>
              <a:rPr lang="en-US" dirty="0"/>
              <a:t>Military Sexual Trauma Development (continued)</a:t>
            </a:r>
          </a:p>
        </p:txBody>
      </p:sp>
      <p:sp>
        <p:nvSpPr>
          <p:cNvPr id="2" name="Content Placeholder 1">
            <a:extLst>
              <a:ext uri="{FF2B5EF4-FFF2-40B4-BE49-F238E27FC236}">
                <a16:creationId xmlns:a16="http://schemas.microsoft.com/office/drawing/2014/main" id="{B69F4E78-04D1-E799-EA28-670B3F039869}"/>
              </a:ext>
            </a:extLst>
          </p:cNvPr>
          <p:cNvSpPr>
            <a:spLocks noGrp="1"/>
          </p:cNvSpPr>
          <p:nvPr>
            <p:ph idx="1"/>
          </p:nvPr>
        </p:nvSpPr>
        <p:spPr/>
        <p:txBody>
          <a:bodyPr>
            <a:normAutofit lnSpcReduction="10000"/>
          </a:bodyPr>
          <a:lstStyle/>
          <a:p>
            <a:endParaRPr lang="en-US" sz="2400" dirty="0">
              <a:latin typeface="+mn-lt"/>
            </a:endParaRPr>
          </a:p>
          <a:p>
            <a:r>
              <a:rPr lang="en-US" dirty="0">
                <a:latin typeface="+mn-lt"/>
              </a:rPr>
              <a:t>DoD offers two reporting options for MST, restricted and unrestricted.  Restricted reporting allows a service member to file a report confidentially without initiating the investigative process.</a:t>
            </a:r>
          </a:p>
          <a:p>
            <a:r>
              <a:rPr lang="en-US" dirty="0">
                <a:latin typeface="+mn-lt"/>
              </a:rPr>
              <a:t>Following an MST incident, a service member may elect one of these reporting options by completing </a:t>
            </a:r>
            <a:r>
              <a:rPr lang="en-US" i="1" dirty="0">
                <a:latin typeface="+mn-lt"/>
              </a:rPr>
              <a:t>DD Form 2910, Victim Reporting Preference Statement.</a:t>
            </a:r>
            <a:endParaRPr lang="en-US" dirty="0">
              <a:latin typeface="+mn-lt"/>
            </a:endParaRPr>
          </a:p>
          <a:p>
            <a:r>
              <a:rPr lang="en-US" dirty="0">
                <a:latin typeface="+mn-lt"/>
              </a:rPr>
              <a:t>The service member may also elect an optional sexual assault forensic examination (SAFE), which is performed by a health care provider and is documented on </a:t>
            </a:r>
            <a:r>
              <a:rPr lang="en-US" i="1" dirty="0">
                <a:latin typeface="+mn-lt"/>
              </a:rPr>
              <a:t>DD Form 2911, Forensic Medical Report: Sexual Assault Examination.</a:t>
            </a:r>
            <a:endParaRPr lang="en-US" dirty="0">
              <a:latin typeface="+mn-lt"/>
            </a:endParaRPr>
          </a:p>
        </p:txBody>
      </p:sp>
      <p:sp>
        <p:nvSpPr>
          <p:cNvPr id="4" name="Slide Number Placeholder 3">
            <a:extLst>
              <a:ext uri="{FF2B5EF4-FFF2-40B4-BE49-F238E27FC236}">
                <a16:creationId xmlns:a16="http://schemas.microsoft.com/office/drawing/2014/main" id="{6377E409-F16F-E0F0-12B7-AF7DC0F2B0E5}"/>
              </a:ext>
            </a:extLst>
          </p:cNvPr>
          <p:cNvSpPr>
            <a:spLocks noGrp="1"/>
          </p:cNvSpPr>
          <p:nvPr>
            <p:ph type="sldNum" sz="quarter" idx="12"/>
          </p:nvPr>
        </p:nvSpPr>
        <p:spPr/>
        <p:txBody>
          <a:bodyPr/>
          <a:lstStyle/>
          <a:p>
            <a:fld id="{60B18D57-13A5-4968-950D-8FEF41FA4399}" type="slidenum">
              <a:rPr lang="en-US" smtClean="0"/>
              <a:t>44</a:t>
            </a:fld>
            <a:endParaRPr lang="en-US"/>
          </a:p>
        </p:txBody>
      </p:sp>
    </p:spTree>
    <p:extLst>
      <p:ext uri="{BB962C8B-B14F-4D97-AF65-F5344CB8AC3E}">
        <p14:creationId xmlns:p14="http://schemas.microsoft.com/office/powerpoint/2010/main" val="12279423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F30D15-E801-C61E-6E69-13917BE0CC4B}"/>
              </a:ext>
            </a:extLst>
          </p:cNvPr>
          <p:cNvSpPr>
            <a:spLocks noGrp="1"/>
          </p:cNvSpPr>
          <p:nvPr>
            <p:ph type="title"/>
          </p:nvPr>
        </p:nvSpPr>
        <p:spPr>
          <a:xfrm>
            <a:off x="0" y="0"/>
            <a:ext cx="10515600" cy="1325563"/>
          </a:xfrm>
        </p:spPr>
        <p:txBody>
          <a:bodyPr/>
          <a:lstStyle/>
          <a:p>
            <a:r>
              <a:rPr lang="en-US" dirty="0"/>
              <a:t>Military Sexual Trauma Development (continued)</a:t>
            </a:r>
          </a:p>
        </p:txBody>
      </p:sp>
      <p:sp>
        <p:nvSpPr>
          <p:cNvPr id="2" name="Content Placeholder 1">
            <a:extLst>
              <a:ext uri="{FF2B5EF4-FFF2-40B4-BE49-F238E27FC236}">
                <a16:creationId xmlns:a16="http://schemas.microsoft.com/office/drawing/2014/main" id="{B479D6FA-2152-2339-52FB-E92816E23EC7}"/>
              </a:ext>
            </a:extLst>
          </p:cNvPr>
          <p:cNvSpPr>
            <a:spLocks noGrp="1"/>
          </p:cNvSpPr>
          <p:nvPr>
            <p:ph idx="1"/>
          </p:nvPr>
        </p:nvSpPr>
        <p:spPr/>
        <p:txBody>
          <a:bodyPr>
            <a:normAutofit/>
          </a:bodyPr>
          <a:lstStyle/>
          <a:p>
            <a:endParaRPr lang="en-US" sz="3200" b="1" i="1" dirty="0">
              <a:latin typeface="+mn-lt"/>
            </a:endParaRPr>
          </a:p>
          <a:p>
            <a:pPr marL="0" indent="0">
              <a:buNone/>
            </a:pPr>
            <a:r>
              <a:rPr lang="en-US" sz="3200" b="1" i="1" dirty="0">
                <a:latin typeface="+mn-lt"/>
              </a:rPr>
              <a:t>Note</a:t>
            </a:r>
            <a:r>
              <a:rPr lang="en-US" sz="3200" dirty="0">
                <a:latin typeface="+mn-lt"/>
              </a:rPr>
              <a:t>:  DoD may have used other forms prior to the issuance of </a:t>
            </a:r>
            <a:r>
              <a:rPr lang="en-US" sz="3200" i="1" dirty="0">
                <a:latin typeface="+mn-lt"/>
              </a:rPr>
              <a:t>DD Form 2910.</a:t>
            </a:r>
            <a:r>
              <a:rPr lang="en-US" sz="3200" dirty="0">
                <a:latin typeface="+mn-lt"/>
              </a:rPr>
              <a:t>  For example, the Department of the Navy used the form </a:t>
            </a:r>
            <a:r>
              <a:rPr lang="en-US" sz="3200" i="1" dirty="0" err="1">
                <a:latin typeface="+mn-lt"/>
              </a:rPr>
              <a:t>NAVPERS</a:t>
            </a:r>
            <a:r>
              <a:rPr lang="en-US" sz="3200" i="1" dirty="0">
                <a:latin typeface="+mn-lt"/>
              </a:rPr>
              <a:t> 1752/1,</a:t>
            </a:r>
            <a:r>
              <a:rPr lang="en-US" sz="3200" dirty="0">
                <a:latin typeface="+mn-lt"/>
              </a:rPr>
              <a:t> </a:t>
            </a:r>
            <a:r>
              <a:rPr lang="en-US" sz="3200" i="1" dirty="0">
                <a:latin typeface="+mn-lt"/>
              </a:rPr>
              <a:t>Sexual Assault Incident Data Collection Report</a:t>
            </a:r>
            <a:r>
              <a:rPr lang="en-US" sz="3200" dirty="0">
                <a:latin typeface="+mn-lt"/>
              </a:rPr>
              <a:t>.</a:t>
            </a:r>
          </a:p>
          <a:p>
            <a:pPr marL="0" indent="0">
              <a:buNone/>
            </a:pPr>
            <a:endParaRPr lang="en-US" sz="3200" dirty="0">
              <a:latin typeface="+mn-lt"/>
            </a:endParaRPr>
          </a:p>
          <a:p>
            <a:pPr marL="0" indent="0">
              <a:buNone/>
            </a:pPr>
            <a:r>
              <a:rPr lang="en-US" sz="3200" b="1" i="1" dirty="0">
                <a:latin typeface="+mn-lt"/>
              </a:rPr>
              <a:t>Reference</a:t>
            </a:r>
            <a:r>
              <a:rPr lang="en-US" sz="3200" dirty="0">
                <a:latin typeface="+mn-lt"/>
              </a:rPr>
              <a:t>:  For more information on requesting an MST report from DoD, see </a:t>
            </a:r>
            <a:r>
              <a:rPr lang="en-US" sz="3200" b="1" u="sng" dirty="0">
                <a:solidFill>
                  <a:srgbClr val="0000FF"/>
                </a:solidFill>
                <a:latin typeface="+mn-lt"/>
                <a:hlinkClick r:id="rId2"/>
              </a:rPr>
              <a:t>M21-1, Part VIII, Subpart iv, 1.B.2.c</a:t>
            </a:r>
            <a:r>
              <a:rPr lang="en-US" sz="3200" dirty="0">
                <a:solidFill>
                  <a:srgbClr val="333333"/>
                </a:solidFill>
                <a:latin typeface="+mn-lt"/>
              </a:rPr>
              <a:t>.</a:t>
            </a:r>
          </a:p>
        </p:txBody>
      </p:sp>
      <p:sp>
        <p:nvSpPr>
          <p:cNvPr id="4" name="Slide Number Placeholder 3">
            <a:extLst>
              <a:ext uri="{FF2B5EF4-FFF2-40B4-BE49-F238E27FC236}">
                <a16:creationId xmlns:a16="http://schemas.microsoft.com/office/drawing/2014/main" id="{0E262C05-FA2E-51A7-5B7B-E73D898EED27}"/>
              </a:ext>
            </a:extLst>
          </p:cNvPr>
          <p:cNvSpPr>
            <a:spLocks noGrp="1"/>
          </p:cNvSpPr>
          <p:nvPr>
            <p:ph type="sldNum" sz="quarter" idx="12"/>
          </p:nvPr>
        </p:nvSpPr>
        <p:spPr/>
        <p:txBody>
          <a:bodyPr/>
          <a:lstStyle/>
          <a:p>
            <a:fld id="{60B18D57-13A5-4968-950D-8FEF41FA4399}" type="slidenum">
              <a:rPr lang="en-US" smtClean="0"/>
              <a:t>45</a:t>
            </a:fld>
            <a:endParaRPr lang="en-US"/>
          </a:p>
        </p:txBody>
      </p:sp>
    </p:spTree>
    <p:extLst>
      <p:ext uri="{BB962C8B-B14F-4D97-AF65-F5344CB8AC3E}">
        <p14:creationId xmlns:p14="http://schemas.microsoft.com/office/powerpoint/2010/main" val="10433309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40D60F-09EB-9EDD-764A-9324685A37A6}"/>
              </a:ext>
            </a:extLst>
          </p:cNvPr>
          <p:cNvSpPr>
            <a:spLocks noGrp="1"/>
          </p:cNvSpPr>
          <p:nvPr>
            <p:ph type="title"/>
          </p:nvPr>
        </p:nvSpPr>
        <p:spPr>
          <a:xfrm>
            <a:off x="0" y="0"/>
            <a:ext cx="10515600" cy="1325563"/>
          </a:xfrm>
        </p:spPr>
        <p:txBody>
          <a:bodyPr/>
          <a:lstStyle/>
          <a:p>
            <a:r>
              <a:rPr lang="en-US" dirty="0"/>
              <a:t>Military Sexual Trauma Development (continued)</a:t>
            </a:r>
          </a:p>
        </p:txBody>
      </p:sp>
      <p:sp>
        <p:nvSpPr>
          <p:cNvPr id="2" name="Content Placeholder 1">
            <a:extLst>
              <a:ext uri="{FF2B5EF4-FFF2-40B4-BE49-F238E27FC236}">
                <a16:creationId xmlns:a16="http://schemas.microsoft.com/office/drawing/2014/main" id="{5CBDCDD1-588C-2E30-0599-1E1CF1713DA0}"/>
              </a:ext>
            </a:extLst>
          </p:cNvPr>
          <p:cNvSpPr>
            <a:spLocks noGrp="1"/>
          </p:cNvSpPr>
          <p:nvPr>
            <p:ph idx="1"/>
          </p:nvPr>
        </p:nvSpPr>
        <p:spPr/>
        <p:txBody>
          <a:bodyPr>
            <a:noAutofit/>
          </a:bodyPr>
          <a:lstStyle/>
          <a:p>
            <a:pPr marL="0" indent="0" fontAlgn="base">
              <a:buNone/>
            </a:pPr>
            <a:r>
              <a:rPr lang="en-US" dirty="0">
                <a:latin typeface="+mn-lt"/>
              </a:rPr>
              <a:t>Did VA receive a response from DoD within 30 days? </a:t>
            </a:r>
          </a:p>
          <a:p>
            <a:pPr marL="0" indent="0" fontAlgn="base">
              <a:buNone/>
            </a:pPr>
            <a:endParaRPr lang="en-US" dirty="0">
              <a:latin typeface="+mn-lt"/>
            </a:endParaRPr>
          </a:p>
          <a:p>
            <a:pPr fontAlgn="base"/>
            <a:r>
              <a:rPr lang="en-US" dirty="0">
                <a:latin typeface="+mn-lt"/>
              </a:rPr>
              <a:t>If </a:t>
            </a:r>
            <a:r>
              <a:rPr lang="en-US" i="1" dirty="0">
                <a:latin typeface="+mn-lt"/>
              </a:rPr>
              <a:t>yes</a:t>
            </a:r>
            <a:r>
              <a:rPr lang="en-US" dirty="0">
                <a:latin typeface="+mn-lt"/>
              </a:rPr>
              <a:t>, VA will go to the next step in development process</a:t>
            </a:r>
          </a:p>
          <a:p>
            <a:pPr fontAlgn="base"/>
            <a:r>
              <a:rPr lang="en-US" dirty="0">
                <a:latin typeface="+mn-lt"/>
              </a:rPr>
              <a:t>If </a:t>
            </a:r>
            <a:r>
              <a:rPr lang="en-US" i="1" dirty="0">
                <a:latin typeface="+mn-lt"/>
              </a:rPr>
              <a:t>no</a:t>
            </a:r>
            <a:r>
              <a:rPr lang="en-US" dirty="0">
                <a:latin typeface="+mn-lt"/>
              </a:rPr>
              <a:t>,</a:t>
            </a:r>
          </a:p>
          <a:p>
            <a:pPr lvl="1" fontAlgn="base"/>
            <a:r>
              <a:rPr lang="en-US" sz="2800" dirty="0">
                <a:latin typeface="+mn-lt"/>
              </a:rPr>
              <a:t>VA will send a follow-up letter to the appropriate base and establish a 30-day control</a:t>
            </a:r>
          </a:p>
          <a:p>
            <a:pPr lvl="1" fontAlgn="base"/>
            <a:r>
              <a:rPr lang="en-US" sz="2800" dirty="0">
                <a:latin typeface="+mn-lt"/>
              </a:rPr>
              <a:t>VA will notify the Veteran of the delay in obtaining the records, and </a:t>
            </a:r>
          </a:p>
          <a:p>
            <a:pPr lvl="1" fontAlgn="base"/>
            <a:r>
              <a:rPr lang="en-US" sz="2800" dirty="0">
                <a:latin typeface="+mn-lt"/>
              </a:rPr>
              <a:t>VA will ask the Veteran to submit any restricted or unrestricted records that they have in their possession.</a:t>
            </a:r>
          </a:p>
        </p:txBody>
      </p:sp>
      <p:sp>
        <p:nvSpPr>
          <p:cNvPr id="4" name="Slide Number Placeholder 3">
            <a:extLst>
              <a:ext uri="{FF2B5EF4-FFF2-40B4-BE49-F238E27FC236}">
                <a16:creationId xmlns:a16="http://schemas.microsoft.com/office/drawing/2014/main" id="{FD63985F-BA5E-6664-6653-87754EBD720E}"/>
              </a:ext>
            </a:extLst>
          </p:cNvPr>
          <p:cNvSpPr>
            <a:spLocks noGrp="1"/>
          </p:cNvSpPr>
          <p:nvPr>
            <p:ph type="sldNum" sz="quarter" idx="12"/>
          </p:nvPr>
        </p:nvSpPr>
        <p:spPr/>
        <p:txBody>
          <a:bodyPr/>
          <a:lstStyle/>
          <a:p>
            <a:fld id="{60B18D57-13A5-4968-950D-8FEF41FA4399}" type="slidenum">
              <a:rPr lang="en-US" smtClean="0"/>
              <a:t>46</a:t>
            </a:fld>
            <a:endParaRPr lang="en-US"/>
          </a:p>
        </p:txBody>
      </p:sp>
    </p:spTree>
    <p:extLst>
      <p:ext uri="{BB962C8B-B14F-4D97-AF65-F5344CB8AC3E}">
        <p14:creationId xmlns:p14="http://schemas.microsoft.com/office/powerpoint/2010/main" val="30716500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29E8B5-8399-71DB-7BAF-23D858B1CF08}"/>
              </a:ext>
            </a:extLst>
          </p:cNvPr>
          <p:cNvSpPr>
            <a:spLocks noGrp="1"/>
          </p:cNvSpPr>
          <p:nvPr>
            <p:ph type="title"/>
          </p:nvPr>
        </p:nvSpPr>
        <p:spPr>
          <a:xfrm>
            <a:off x="0" y="0"/>
            <a:ext cx="10515600" cy="1325563"/>
          </a:xfrm>
        </p:spPr>
        <p:txBody>
          <a:bodyPr/>
          <a:lstStyle/>
          <a:p>
            <a:r>
              <a:rPr lang="en-US" dirty="0"/>
              <a:t>Military Sexual Trauma Development (continued)</a:t>
            </a:r>
          </a:p>
        </p:txBody>
      </p:sp>
      <p:sp>
        <p:nvSpPr>
          <p:cNvPr id="2" name="Content Placeholder 1">
            <a:extLst>
              <a:ext uri="{FF2B5EF4-FFF2-40B4-BE49-F238E27FC236}">
                <a16:creationId xmlns:a16="http://schemas.microsoft.com/office/drawing/2014/main" id="{F7D4E02A-1A08-8C8F-31EF-D6B9DB0123AE}"/>
              </a:ext>
            </a:extLst>
          </p:cNvPr>
          <p:cNvSpPr>
            <a:spLocks noGrp="1"/>
          </p:cNvSpPr>
          <p:nvPr>
            <p:ph idx="1"/>
          </p:nvPr>
        </p:nvSpPr>
        <p:spPr>
          <a:xfrm>
            <a:off x="614149" y="1474292"/>
            <a:ext cx="10959152" cy="4882058"/>
          </a:xfrm>
        </p:spPr>
        <p:txBody>
          <a:bodyPr/>
          <a:lstStyle/>
          <a:p>
            <a:pPr marL="0" indent="0" fontAlgn="base">
              <a:buNone/>
            </a:pPr>
            <a:endParaRPr lang="en-US" sz="2400" dirty="0">
              <a:latin typeface="arial" panose="020B0604020202020204" pitchFamily="34" charset="0"/>
            </a:endParaRPr>
          </a:p>
          <a:p>
            <a:pPr marL="0" indent="0" fontAlgn="base">
              <a:buNone/>
            </a:pPr>
            <a:r>
              <a:rPr lang="en-US" sz="2400" dirty="0"/>
              <a:t>In certain cases, the Veteran may identify police reports as a relevant alternative source of evidence. If the report is not already part of the available military or other records, obtain reports, as appropriate, from:</a:t>
            </a:r>
          </a:p>
          <a:p>
            <a:pPr marL="0" indent="0" fontAlgn="base">
              <a:buNone/>
            </a:pPr>
            <a:endParaRPr lang="en-US" sz="2400" dirty="0"/>
          </a:p>
          <a:p>
            <a:r>
              <a:rPr lang="en-US" sz="2400" dirty="0"/>
              <a:t>military police</a:t>
            </a:r>
          </a:p>
          <a:p>
            <a:r>
              <a:rPr lang="en-US" sz="2400" dirty="0"/>
              <a:t>shore patrol</a:t>
            </a:r>
          </a:p>
          <a:p>
            <a:r>
              <a:rPr lang="en-US" sz="2400" dirty="0"/>
              <a:t>a provost marshal’s office, or</a:t>
            </a:r>
          </a:p>
          <a:p>
            <a:r>
              <a:rPr lang="en-US" sz="2400" dirty="0"/>
              <a:t>other military or civilian law enforcement offices. </a:t>
            </a:r>
          </a:p>
          <a:p>
            <a:pPr marL="0" indent="0" fontAlgn="base">
              <a:buNone/>
            </a:pPr>
            <a:endParaRPr lang="en-US" sz="2400" dirty="0"/>
          </a:p>
        </p:txBody>
      </p:sp>
      <p:sp>
        <p:nvSpPr>
          <p:cNvPr id="4" name="Slide Number Placeholder 3">
            <a:extLst>
              <a:ext uri="{FF2B5EF4-FFF2-40B4-BE49-F238E27FC236}">
                <a16:creationId xmlns:a16="http://schemas.microsoft.com/office/drawing/2014/main" id="{ABB39B96-1FF6-0F53-0D5A-DED81AE799F2}"/>
              </a:ext>
            </a:extLst>
          </p:cNvPr>
          <p:cNvSpPr>
            <a:spLocks noGrp="1"/>
          </p:cNvSpPr>
          <p:nvPr>
            <p:ph type="sldNum" sz="quarter" idx="12"/>
          </p:nvPr>
        </p:nvSpPr>
        <p:spPr/>
        <p:txBody>
          <a:bodyPr/>
          <a:lstStyle/>
          <a:p>
            <a:fld id="{60B18D57-13A5-4968-950D-8FEF41FA4399}" type="slidenum">
              <a:rPr lang="en-US" smtClean="0"/>
              <a:t>47</a:t>
            </a:fld>
            <a:endParaRPr lang="en-US"/>
          </a:p>
        </p:txBody>
      </p:sp>
    </p:spTree>
    <p:extLst>
      <p:ext uri="{BB962C8B-B14F-4D97-AF65-F5344CB8AC3E}">
        <p14:creationId xmlns:p14="http://schemas.microsoft.com/office/powerpoint/2010/main" val="27345127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CE490C-3AAC-DA57-1AFB-868A34CC621F}"/>
              </a:ext>
            </a:extLst>
          </p:cNvPr>
          <p:cNvSpPr>
            <a:spLocks noGrp="1"/>
          </p:cNvSpPr>
          <p:nvPr>
            <p:ph type="title"/>
          </p:nvPr>
        </p:nvSpPr>
        <p:spPr>
          <a:xfrm>
            <a:off x="0" y="0"/>
            <a:ext cx="10515600" cy="1325563"/>
          </a:xfrm>
        </p:spPr>
        <p:txBody>
          <a:bodyPr/>
          <a:lstStyle/>
          <a:p>
            <a:r>
              <a:rPr lang="en-US" dirty="0"/>
              <a:t>Military Sexual Trauma Development (continued)</a:t>
            </a:r>
          </a:p>
        </p:txBody>
      </p:sp>
      <p:sp>
        <p:nvSpPr>
          <p:cNvPr id="2" name="Content Placeholder 1">
            <a:extLst>
              <a:ext uri="{FF2B5EF4-FFF2-40B4-BE49-F238E27FC236}">
                <a16:creationId xmlns:a16="http://schemas.microsoft.com/office/drawing/2014/main" id="{D0AABE08-D0D0-272C-5D8C-7F103EFCC98A}"/>
              </a:ext>
            </a:extLst>
          </p:cNvPr>
          <p:cNvSpPr>
            <a:spLocks noGrp="1"/>
          </p:cNvSpPr>
          <p:nvPr>
            <p:ph idx="1"/>
          </p:nvPr>
        </p:nvSpPr>
        <p:spPr/>
        <p:txBody>
          <a:bodyPr>
            <a:normAutofit/>
          </a:bodyPr>
          <a:lstStyle/>
          <a:p>
            <a:pPr marL="0" indent="0">
              <a:buNone/>
            </a:pPr>
            <a:r>
              <a:rPr lang="en-US" sz="2400" dirty="0">
                <a:latin typeface="+mn-lt"/>
              </a:rPr>
              <a:t>Stressor verification information can often be found in the Veteran’s service records or other official documents.  The list below, although not all-inclusive, provides examples of the types of official service records that may be useful in stressor verification:</a:t>
            </a:r>
          </a:p>
          <a:p>
            <a:r>
              <a:rPr lang="en-US" sz="2400" dirty="0">
                <a:latin typeface="+mn-lt"/>
              </a:rPr>
              <a:t>service personnel records and pay records</a:t>
            </a:r>
          </a:p>
          <a:p>
            <a:r>
              <a:rPr lang="en-US" sz="2400" dirty="0">
                <a:latin typeface="+mn-lt"/>
              </a:rPr>
              <a:t>military occupation evidence</a:t>
            </a:r>
          </a:p>
          <a:p>
            <a:r>
              <a:rPr lang="en-US" sz="2400" dirty="0">
                <a:latin typeface="+mn-lt"/>
              </a:rPr>
              <a:t>hazard pay records</a:t>
            </a:r>
          </a:p>
          <a:p>
            <a:r>
              <a:rPr lang="en-US" sz="2400" dirty="0">
                <a:latin typeface="+mn-lt"/>
              </a:rPr>
              <a:t>service treatment records (STRs)</a:t>
            </a:r>
          </a:p>
          <a:p>
            <a:r>
              <a:rPr lang="en-US" sz="2400" dirty="0">
                <a:latin typeface="+mn-lt"/>
              </a:rPr>
              <a:t>military performance reports</a:t>
            </a:r>
          </a:p>
          <a:p>
            <a:r>
              <a:rPr lang="en-US" sz="2400" dirty="0">
                <a:latin typeface="+mn-lt"/>
              </a:rPr>
              <a:t>verification that the Veteran received </a:t>
            </a:r>
            <a:r>
              <a:rPr lang="en-US" sz="2400" i="1" dirty="0">
                <a:latin typeface="+mn-lt"/>
              </a:rPr>
              <a:t>Combat/Imminent Danger/Hostile Fire Pay</a:t>
            </a:r>
            <a:endParaRPr lang="en-US" sz="2400" dirty="0">
              <a:latin typeface="+mn-lt"/>
            </a:endParaRPr>
          </a:p>
        </p:txBody>
      </p:sp>
      <p:sp>
        <p:nvSpPr>
          <p:cNvPr id="4" name="Slide Number Placeholder 3">
            <a:extLst>
              <a:ext uri="{FF2B5EF4-FFF2-40B4-BE49-F238E27FC236}">
                <a16:creationId xmlns:a16="http://schemas.microsoft.com/office/drawing/2014/main" id="{D476C4A3-B0DD-B348-FAB8-24EC61C77E7C}"/>
              </a:ext>
            </a:extLst>
          </p:cNvPr>
          <p:cNvSpPr>
            <a:spLocks noGrp="1"/>
          </p:cNvSpPr>
          <p:nvPr>
            <p:ph type="sldNum" sz="quarter" idx="12"/>
          </p:nvPr>
        </p:nvSpPr>
        <p:spPr/>
        <p:txBody>
          <a:bodyPr/>
          <a:lstStyle/>
          <a:p>
            <a:fld id="{60B18D57-13A5-4968-950D-8FEF41FA4399}" type="slidenum">
              <a:rPr lang="en-US" smtClean="0"/>
              <a:t>48</a:t>
            </a:fld>
            <a:endParaRPr lang="en-US"/>
          </a:p>
        </p:txBody>
      </p:sp>
    </p:spTree>
    <p:extLst>
      <p:ext uri="{BB962C8B-B14F-4D97-AF65-F5344CB8AC3E}">
        <p14:creationId xmlns:p14="http://schemas.microsoft.com/office/powerpoint/2010/main" val="24411298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55E0DF8-6026-A09B-D380-4D3DB6CC2958}"/>
              </a:ext>
            </a:extLst>
          </p:cNvPr>
          <p:cNvSpPr>
            <a:spLocks noGrp="1"/>
          </p:cNvSpPr>
          <p:nvPr>
            <p:ph type="title"/>
          </p:nvPr>
        </p:nvSpPr>
        <p:spPr>
          <a:xfrm>
            <a:off x="0" y="0"/>
            <a:ext cx="10515600" cy="1325563"/>
          </a:xfrm>
        </p:spPr>
        <p:txBody>
          <a:bodyPr/>
          <a:lstStyle/>
          <a:p>
            <a:r>
              <a:rPr lang="en-US" dirty="0"/>
              <a:t>Military Sexual Trauma Development (continued)</a:t>
            </a:r>
          </a:p>
        </p:txBody>
      </p:sp>
      <p:sp>
        <p:nvSpPr>
          <p:cNvPr id="2" name="Content Placeholder 1">
            <a:extLst>
              <a:ext uri="{FF2B5EF4-FFF2-40B4-BE49-F238E27FC236}">
                <a16:creationId xmlns:a16="http://schemas.microsoft.com/office/drawing/2014/main" id="{830BC75D-548B-3F0A-63D7-DE4F58A0E5C4}"/>
              </a:ext>
            </a:extLst>
          </p:cNvPr>
          <p:cNvSpPr>
            <a:spLocks noGrp="1"/>
          </p:cNvSpPr>
          <p:nvPr>
            <p:ph idx="1"/>
          </p:nvPr>
        </p:nvSpPr>
        <p:spPr/>
        <p:txBody>
          <a:bodyPr/>
          <a:lstStyle/>
          <a:p>
            <a:endParaRPr lang="en-US" sz="2400" dirty="0">
              <a:solidFill>
                <a:srgbClr val="333333"/>
              </a:solidFill>
              <a:latin typeface="+mn-lt"/>
            </a:endParaRPr>
          </a:p>
          <a:p>
            <a:r>
              <a:rPr lang="en-US" sz="2400" dirty="0">
                <a:latin typeface="+mn-lt"/>
              </a:rPr>
              <a:t>unit and organizational histories</a:t>
            </a:r>
          </a:p>
          <a:p>
            <a:r>
              <a:rPr lang="en-US" sz="2400" dirty="0">
                <a:latin typeface="+mn-lt"/>
              </a:rPr>
              <a:t>daily staff journals</a:t>
            </a:r>
          </a:p>
          <a:p>
            <a:r>
              <a:rPr lang="en-US" sz="2400" dirty="0">
                <a:latin typeface="+mn-lt"/>
              </a:rPr>
              <a:t>operational reports-lessons learned (ORLLs)</a:t>
            </a:r>
          </a:p>
          <a:p>
            <a:r>
              <a:rPr lang="en-US" sz="2400" dirty="0">
                <a:latin typeface="+mn-lt"/>
              </a:rPr>
              <a:t>after action reports (AARs)</a:t>
            </a:r>
          </a:p>
          <a:p>
            <a:r>
              <a:rPr lang="en-US" sz="2400" dirty="0">
                <a:latin typeface="+mn-lt"/>
              </a:rPr>
              <a:t>radio logs, deck logs, and ship histories</a:t>
            </a:r>
          </a:p>
          <a:p>
            <a:r>
              <a:rPr lang="en-US" sz="2400" dirty="0">
                <a:latin typeface="+mn-lt"/>
              </a:rPr>
              <a:t>muster rolls</a:t>
            </a:r>
          </a:p>
          <a:p>
            <a:r>
              <a:rPr lang="en-US" sz="2400" dirty="0">
                <a:latin typeface="+mn-lt"/>
              </a:rPr>
              <a:t>command chronologies and war diaries, and</a:t>
            </a:r>
          </a:p>
          <a:p>
            <a:r>
              <a:rPr lang="en-US" sz="2400" dirty="0">
                <a:latin typeface="+mn-lt"/>
              </a:rPr>
              <a:t>monthly summaries and morning reports.</a:t>
            </a:r>
          </a:p>
        </p:txBody>
      </p:sp>
      <p:sp>
        <p:nvSpPr>
          <p:cNvPr id="4" name="Slide Number Placeholder 3">
            <a:extLst>
              <a:ext uri="{FF2B5EF4-FFF2-40B4-BE49-F238E27FC236}">
                <a16:creationId xmlns:a16="http://schemas.microsoft.com/office/drawing/2014/main" id="{CE375542-B993-FBFB-39C5-C72431593EFB}"/>
              </a:ext>
            </a:extLst>
          </p:cNvPr>
          <p:cNvSpPr>
            <a:spLocks noGrp="1"/>
          </p:cNvSpPr>
          <p:nvPr>
            <p:ph type="sldNum" sz="quarter" idx="12"/>
          </p:nvPr>
        </p:nvSpPr>
        <p:spPr/>
        <p:txBody>
          <a:bodyPr/>
          <a:lstStyle/>
          <a:p>
            <a:fld id="{60B18D57-13A5-4968-950D-8FEF41FA4399}" type="slidenum">
              <a:rPr lang="en-US" smtClean="0"/>
              <a:t>49</a:t>
            </a:fld>
            <a:endParaRPr lang="en-US"/>
          </a:p>
        </p:txBody>
      </p:sp>
    </p:spTree>
    <p:extLst>
      <p:ext uri="{BB962C8B-B14F-4D97-AF65-F5344CB8AC3E}">
        <p14:creationId xmlns:p14="http://schemas.microsoft.com/office/powerpoint/2010/main" val="1632099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B18D57-13A5-4968-950D-8FEF41FA4399}" type="slidenum">
              <a:rPr lang="en-US" smtClean="0"/>
              <a:t>5</a:t>
            </a:fld>
            <a:endParaRPr lang="en-US"/>
          </a:p>
        </p:txBody>
      </p:sp>
      <p:sp>
        <p:nvSpPr>
          <p:cNvPr id="5" name="Content Placeholder 1">
            <a:extLst>
              <a:ext uri="{FF2B5EF4-FFF2-40B4-BE49-F238E27FC236}">
                <a16:creationId xmlns:a16="http://schemas.microsoft.com/office/drawing/2014/main" id="{9FDC39E7-1DF2-8AE8-23B4-A6D911C05894}"/>
              </a:ext>
            </a:extLst>
          </p:cNvPr>
          <p:cNvSpPr txBox="1">
            <a:spLocks/>
          </p:cNvSpPr>
          <p:nvPr/>
        </p:nvSpPr>
        <p:spPr>
          <a:xfrm>
            <a:off x="534572" y="1484788"/>
            <a:ext cx="11057206" cy="48820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mn-lt"/>
              </a:rPr>
              <a:t>A traumatic event is also referred to as a “stressor.” The U.S. Department of Veterans Affairs states a PTSD </a:t>
            </a:r>
            <a:r>
              <a:rPr lang="en-US" sz="2400" b="1" u="sng" dirty="0">
                <a:latin typeface="+mn-lt"/>
                <a:hlinkClick r:id="rId2">
                  <a:extLst>
                    <a:ext uri="{A12FA001-AC4F-418D-AE19-62706E023703}">
                      <ahyp:hlinkClr xmlns:ahyp="http://schemas.microsoft.com/office/drawing/2018/hyperlinkcolor" val="tx"/>
                    </a:ext>
                  </a:extLst>
                </a:hlinkClick>
              </a:rPr>
              <a:t>stressor</a:t>
            </a:r>
            <a:r>
              <a:rPr lang="en-US" sz="2400" dirty="0">
                <a:latin typeface="+mn-lt"/>
              </a:rPr>
              <a:t> involves exposure to death, threatened death, actual or threatened serious injury, or actual or threatened sexual violence. </a:t>
            </a:r>
          </a:p>
          <a:p>
            <a:pPr marL="0" indent="0">
              <a:buNone/>
            </a:pPr>
            <a:r>
              <a:rPr lang="en-US" sz="2400" dirty="0">
                <a:latin typeface="+mn-lt"/>
              </a:rPr>
              <a:t>The exposure can be:</a:t>
            </a:r>
          </a:p>
          <a:p>
            <a:r>
              <a:rPr lang="en-US" sz="2400" dirty="0">
                <a:latin typeface="+mn-lt"/>
              </a:rPr>
              <a:t>Direct exposure</a:t>
            </a:r>
          </a:p>
          <a:p>
            <a:r>
              <a:rPr lang="en-US" sz="2400" dirty="0">
                <a:latin typeface="+mn-lt"/>
              </a:rPr>
              <a:t>Witnessing in-person</a:t>
            </a:r>
          </a:p>
          <a:p>
            <a:r>
              <a:rPr lang="en-US" sz="2400" dirty="0">
                <a:latin typeface="+mn-lt"/>
              </a:rPr>
              <a:t>Indirect exposure, by learning that a close relative or close friend was exposed to trauma. If the trauma involved actual or threatened death, it must have been violent or accidental.</a:t>
            </a:r>
          </a:p>
          <a:p>
            <a:r>
              <a:rPr lang="en-US" sz="2400" dirty="0">
                <a:latin typeface="+mn-lt"/>
              </a:rPr>
              <a:t>Repeated or extreme indirect exposure to details of the trauma. This is usually in the course of professional duties.</a:t>
            </a:r>
          </a:p>
        </p:txBody>
      </p:sp>
    </p:spTree>
    <p:extLst>
      <p:ext uri="{BB962C8B-B14F-4D97-AF65-F5344CB8AC3E}">
        <p14:creationId xmlns:p14="http://schemas.microsoft.com/office/powerpoint/2010/main" val="39883590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7CA148-4370-14BB-AEE8-D4C99444F28F}"/>
              </a:ext>
            </a:extLst>
          </p:cNvPr>
          <p:cNvSpPr>
            <a:spLocks noGrp="1"/>
          </p:cNvSpPr>
          <p:nvPr>
            <p:ph type="title"/>
          </p:nvPr>
        </p:nvSpPr>
        <p:spPr>
          <a:xfrm>
            <a:off x="0" y="0"/>
            <a:ext cx="10515600" cy="1325563"/>
          </a:xfrm>
        </p:spPr>
        <p:txBody>
          <a:bodyPr/>
          <a:lstStyle/>
          <a:p>
            <a:r>
              <a:rPr lang="en-US" dirty="0"/>
              <a:t>Military Sexual Trauma Development (continued)</a:t>
            </a:r>
          </a:p>
        </p:txBody>
      </p:sp>
      <p:sp>
        <p:nvSpPr>
          <p:cNvPr id="2" name="Content Placeholder 1">
            <a:extLst>
              <a:ext uri="{FF2B5EF4-FFF2-40B4-BE49-F238E27FC236}">
                <a16:creationId xmlns:a16="http://schemas.microsoft.com/office/drawing/2014/main" id="{A103EBD3-2074-1E10-2F6C-1E75C8A1C16C}"/>
              </a:ext>
            </a:extLst>
          </p:cNvPr>
          <p:cNvSpPr>
            <a:spLocks noGrp="1"/>
          </p:cNvSpPr>
          <p:nvPr>
            <p:ph idx="1"/>
          </p:nvPr>
        </p:nvSpPr>
        <p:spPr/>
        <p:txBody>
          <a:bodyPr/>
          <a:lstStyle/>
          <a:p>
            <a:endParaRPr lang="en-US" sz="2400" dirty="0">
              <a:latin typeface="arial" panose="020B0604020202020204" pitchFamily="34" charset="0"/>
            </a:endParaRPr>
          </a:p>
          <a:p>
            <a:r>
              <a:rPr lang="en-US" sz="2400" dirty="0"/>
              <a:t>Accept a buddy statement from a fellow Veteran as corroboration of a claimed in-service stressor if the statement is consistent with the time, place, and circumstances of the service of both the Veteran and the fellow Veteran making the buddy statement. </a:t>
            </a:r>
          </a:p>
          <a:p>
            <a:pPr marL="0" indent="0">
              <a:buNone/>
            </a:pPr>
            <a:r>
              <a:rPr lang="en-US" sz="2400" dirty="0"/>
              <a:t>  </a:t>
            </a:r>
          </a:p>
          <a:p>
            <a:r>
              <a:rPr lang="en-US" sz="2400" dirty="0"/>
              <a:t>If the evidence available calls into question the qualifications of the fellow Veteran to make the statement, ask the person to submit their DD</a:t>
            </a:r>
            <a:r>
              <a:rPr lang="en-US" sz="2400" i="1" dirty="0"/>
              <a:t> Form 214, Certificate of Uniformed Service</a:t>
            </a:r>
            <a:r>
              <a:rPr lang="en-US" sz="2400" dirty="0"/>
              <a:t>, or other evidence of service with the claimant.</a:t>
            </a:r>
          </a:p>
        </p:txBody>
      </p:sp>
      <p:sp>
        <p:nvSpPr>
          <p:cNvPr id="4" name="Slide Number Placeholder 3">
            <a:extLst>
              <a:ext uri="{FF2B5EF4-FFF2-40B4-BE49-F238E27FC236}">
                <a16:creationId xmlns:a16="http://schemas.microsoft.com/office/drawing/2014/main" id="{7A971349-83FF-3E59-E1E4-B0AA411409CF}"/>
              </a:ext>
            </a:extLst>
          </p:cNvPr>
          <p:cNvSpPr>
            <a:spLocks noGrp="1"/>
          </p:cNvSpPr>
          <p:nvPr>
            <p:ph type="sldNum" sz="quarter" idx="12"/>
          </p:nvPr>
        </p:nvSpPr>
        <p:spPr/>
        <p:txBody>
          <a:bodyPr/>
          <a:lstStyle/>
          <a:p>
            <a:fld id="{60B18D57-13A5-4968-950D-8FEF41FA4399}" type="slidenum">
              <a:rPr lang="en-US" smtClean="0"/>
              <a:t>50</a:t>
            </a:fld>
            <a:endParaRPr lang="en-US"/>
          </a:p>
        </p:txBody>
      </p:sp>
    </p:spTree>
    <p:extLst>
      <p:ext uri="{BB962C8B-B14F-4D97-AF65-F5344CB8AC3E}">
        <p14:creationId xmlns:p14="http://schemas.microsoft.com/office/powerpoint/2010/main" val="33269502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B10287-013A-CFA6-CBB6-E55C31207FAE}"/>
              </a:ext>
            </a:extLst>
          </p:cNvPr>
          <p:cNvSpPr>
            <a:spLocks noGrp="1"/>
          </p:cNvSpPr>
          <p:nvPr>
            <p:ph type="title"/>
          </p:nvPr>
        </p:nvSpPr>
        <p:spPr>
          <a:xfrm>
            <a:off x="0" y="0"/>
            <a:ext cx="10515600" cy="1325563"/>
          </a:xfrm>
        </p:spPr>
        <p:txBody>
          <a:bodyPr/>
          <a:lstStyle/>
          <a:p>
            <a:r>
              <a:rPr lang="en-US" dirty="0"/>
              <a:t>Military Sexual Trauma Development (continued)</a:t>
            </a:r>
          </a:p>
        </p:txBody>
      </p:sp>
      <p:sp>
        <p:nvSpPr>
          <p:cNvPr id="2" name="Content Placeholder 1">
            <a:extLst>
              <a:ext uri="{FF2B5EF4-FFF2-40B4-BE49-F238E27FC236}">
                <a16:creationId xmlns:a16="http://schemas.microsoft.com/office/drawing/2014/main" id="{86116E76-929D-DED9-FE4B-48B401B9F12C}"/>
              </a:ext>
            </a:extLst>
          </p:cNvPr>
          <p:cNvSpPr>
            <a:spLocks noGrp="1"/>
          </p:cNvSpPr>
          <p:nvPr>
            <p:ph idx="1"/>
          </p:nvPr>
        </p:nvSpPr>
        <p:spPr/>
        <p:txBody>
          <a:bodyPr/>
          <a:lstStyle/>
          <a:p>
            <a:pPr marL="0" indent="0">
              <a:buNone/>
            </a:pPr>
            <a:r>
              <a:rPr lang="en-US" sz="2400" dirty="0">
                <a:latin typeface="+mn-lt"/>
              </a:rPr>
              <a:t>When stressor development is needed:</a:t>
            </a:r>
          </a:p>
          <a:p>
            <a:r>
              <a:rPr lang="en-US" sz="2400" dirty="0">
                <a:latin typeface="+mn-lt"/>
              </a:rPr>
              <a:t>VA will enclose the </a:t>
            </a:r>
            <a:r>
              <a:rPr lang="en-US" sz="2400" b="1" i="1" u="sng" dirty="0">
                <a:solidFill>
                  <a:srgbClr val="0000FF"/>
                </a:solidFill>
                <a:latin typeface="+mn-lt"/>
                <a:hlinkClick r:id="rId2"/>
              </a:rPr>
              <a:t>VA Form 21-0781a</a:t>
            </a:r>
            <a:r>
              <a:rPr lang="en-US" sz="2400" dirty="0">
                <a:solidFill>
                  <a:srgbClr val="333333"/>
                </a:solidFill>
                <a:latin typeface="+mn-lt"/>
              </a:rPr>
              <a:t> </a:t>
            </a:r>
            <a:r>
              <a:rPr lang="en-US" sz="2400" dirty="0">
                <a:latin typeface="+mn-lt"/>
              </a:rPr>
              <a:t>to solicit specific details of the in-service stressor, such as the </a:t>
            </a:r>
          </a:p>
          <a:p>
            <a:pPr lvl="1"/>
            <a:r>
              <a:rPr lang="en-US" sz="2400" dirty="0">
                <a:latin typeface="+mn-lt"/>
              </a:rPr>
              <a:t>date of the incident</a:t>
            </a:r>
          </a:p>
          <a:p>
            <a:pPr lvl="1"/>
            <a:r>
              <a:rPr lang="en-US" sz="2400" dirty="0">
                <a:latin typeface="+mn-lt"/>
              </a:rPr>
              <a:t>place of the incident </a:t>
            </a:r>
          </a:p>
          <a:p>
            <a:pPr lvl="1"/>
            <a:r>
              <a:rPr lang="en-US" sz="2400" dirty="0">
                <a:latin typeface="+mn-lt"/>
              </a:rPr>
              <a:t>unit of assignment at the time of the incident </a:t>
            </a:r>
          </a:p>
          <a:p>
            <a:pPr lvl="1"/>
            <a:r>
              <a:rPr lang="en-US" sz="2400" dirty="0">
                <a:latin typeface="+mn-lt"/>
              </a:rPr>
              <a:t>detailed description of the event </a:t>
            </a:r>
          </a:p>
          <a:p>
            <a:pPr lvl="1"/>
            <a:r>
              <a:rPr lang="en-US" sz="2400" dirty="0">
                <a:latin typeface="+mn-lt"/>
              </a:rPr>
              <a:t>medals or citations received as a result of the incident, and </a:t>
            </a:r>
          </a:p>
          <a:p>
            <a:pPr lvl="1"/>
            <a:r>
              <a:rPr lang="en-US" sz="2400" dirty="0">
                <a:latin typeface="+mn-lt"/>
              </a:rPr>
              <a:t>name and other identifying information concerning any other individuals involved in the event, if appropriate, and</a:t>
            </a:r>
          </a:p>
          <a:p>
            <a:endParaRPr lang="en-US" sz="2400" dirty="0">
              <a:solidFill>
                <a:srgbClr val="333333"/>
              </a:solidFill>
              <a:latin typeface="+mn-lt"/>
            </a:endParaRPr>
          </a:p>
        </p:txBody>
      </p:sp>
      <p:sp>
        <p:nvSpPr>
          <p:cNvPr id="4" name="Slide Number Placeholder 3">
            <a:extLst>
              <a:ext uri="{FF2B5EF4-FFF2-40B4-BE49-F238E27FC236}">
                <a16:creationId xmlns:a16="http://schemas.microsoft.com/office/drawing/2014/main" id="{2E3F25AB-36C1-AA8E-8811-6C7B01367559}"/>
              </a:ext>
            </a:extLst>
          </p:cNvPr>
          <p:cNvSpPr>
            <a:spLocks noGrp="1"/>
          </p:cNvSpPr>
          <p:nvPr>
            <p:ph type="sldNum" sz="quarter" idx="12"/>
          </p:nvPr>
        </p:nvSpPr>
        <p:spPr/>
        <p:txBody>
          <a:bodyPr/>
          <a:lstStyle/>
          <a:p>
            <a:fld id="{60B18D57-13A5-4968-950D-8FEF41FA4399}" type="slidenum">
              <a:rPr lang="en-US" smtClean="0"/>
              <a:t>51</a:t>
            </a:fld>
            <a:endParaRPr lang="en-US"/>
          </a:p>
        </p:txBody>
      </p:sp>
    </p:spTree>
    <p:extLst>
      <p:ext uri="{BB962C8B-B14F-4D97-AF65-F5344CB8AC3E}">
        <p14:creationId xmlns:p14="http://schemas.microsoft.com/office/powerpoint/2010/main" val="40460456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1D9D9D-5CDC-4BB1-FFD7-1911377FA8DB}"/>
              </a:ext>
            </a:extLst>
          </p:cNvPr>
          <p:cNvSpPr>
            <a:spLocks noGrp="1"/>
          </p:cNvSpPr>
          <p:nvPr>
            <p:ph type="title"/>
          </p:nvPr>
        </p:nvSpPr>
        <p:spPr>
          <a:xfrm>
            <a:off x="0" y="0"/>
            <a:ext cx="10515600" cy="1325563"/>
          </a:xfrm>
        </p:spPr>
        <p:txBody>
          <a:bodyPr/>
          <a:lstStyle/>
          <a:p>
            <a:r>
              <a:rPr lang="en-US" dirty="0"/>
              <a:t>Military Sexual Trauma Development (continued)</a:t>
            </a:r>
          </a:p>
        </p:txBody>
      </p:sp>
      <p:sp>
        <p:nvSpPr>
          <p:cNvPr id="2" name="Content Placeholder 1">
            <a:extLst>
              <a:ext uri="{FF2B5EF4-FFF2-40B4-BE49-F238E27FC236}">
                <a16:creationId xmlns:a16="http://schemas.microsoft.com/office/drawing/2014/main" id="{ECD95929-A8C3-6315-2F4F-D0ACF7134FE9}"/>
              </a:ext>
            </a:extLst>
          </p:cNvPr>
          <p:cNvSpPr>
            <a:spLocks noGrp="1"/>
          </p:cNvSpPr>
          <p:nvPr>
            <p:ph idx="1"/>
          </p:nvPr>
        </p:nvSpPr>
        <p:spPr/>
        <p:txBody>
          <a:bodyPr/>
          <a:lstStyle/>
          <a:p>
            <a:r>
              <a:rPr lang="en-US" sz="2400" dirty="0">
                <a:latin typeface="+mn-lt"/>
              </a:rPr>
              <a:t>If service records contain no explicit documentation that personal trauma, including in-service sexual assault, occurred, evidence from alternative sources other than the Veteran's service records may corroborate the Veteran's account of the stressor incident.</a:t>
            </a:r>
          </a:p>
          <a:p>
            <a:pPr marL="0" indent="0">
              <a:buNone/>
            </a:pPr>
            <a:r>
              <a:rPr lang="en-US" sz="2400" dirty="0">
                <a:latin typeface="+mn-lt"/>
              </a:rPr>
              <a:t>  </a:t>
            </a:r>
          </a:p>
          <a:p>
            <a:pPr marL="0" indent="0">
              <a:buNone/>
            </a:pPr>
            <a:r>
              <a:rPr lang="en-US" sz="2400" dirty="0">
                <a:latin typeface="+mn-lt"/>
              </a:rPr>
              <a:t>Examples of such </a:t>
            </a:r>
            <a:r>
              <a:rPr lang="en-US" sz="2400" b="1" i="1" dirty="0">
                <a:latin typeface="+mn-lt"/>
              </a:rPr>
              <a:t>alternative sources of evidence</a:t>
            </a:r>
            <a:r>
              <a:rPr lang="en-US" sz="2400" dirty="0">
                <a:latin typeface="+mn-lt"/>
              </a:rPr>
              <a:t> include, but are not limited to</a:t>
            </a:r>
          </a:p>
          <a:p>
            <a:r>
              <a:rPr lang="en-US" sz="2400" dirty="0">
                <a:latin typeface="+mn-lt"/>
              </a:rPr>
              <a:t>a rape crisis center or center for domestic abuse</a:t>
            </a:r>
          </a:p>
          <a:p>
            <a:r>
              <a:rPr lang="en-US" sz="2400" dirty="0">
                <a:latin typeface="+mn-lt"/>
              </a:rPr>
              <a:t>a counseling facility or health clinic</a:t>
            </a:r>
          </a:p>
          <a:p>
            <a:endParaRPr lang="en-US" sz="2400" dirty="0">
              <a:solidFill>
                <a:srgbClr val="333333"/>
              </a:solidFill>
              <a:latin typeface="+mn-lt"/>
            </a:endParaRPr>
          </a:p>
        </p:txBody>
      </p:sp>
      <p:sp>
        <p:nvSpPr>
          <p:cNvPr id="4" name="Slide Number Placeholder 3">
            <a:extLst>
              <a:ext uri="{FF2B5EF4-FFF2-40B4-BE49-F238E27FC236}">
                <a16:creationId xmlns:a16="http://schemas.microsoft.com/office/drawing/2014/main" id="{9A057AC2-FB1B-30B0-695E-D3B347B9427A}"/>
              </a:ext>
            </a:extLst>
          </p:cNvPr>
          <p:cNvSpPr>
            <a:spLocks noGrp="1"/>
          </p:cNvSpPr>
          <p:nvPr>
            <p:ph type="sldNum" sz="quarter" idx="12"/>
          </p:nvPr>
        </p:nvSpPr>
        <p:spPr/>
        <p:txBody>
          <a:bodyPr/>
          <a:lstStyle/>
          <a:p>
            <a:fld id="{60B18D57-13A5-4968-950D-8FEF41FA4399}" type="slidenum">
              <a:rPr lang="en-US" smtClean="0"/>
              <a:t>52</a:t>
            </a:fld>
            <a:endParaRPr lang="en-US"/>
          </a:p>
        </p:txBody>
      </p:sp>
    </p:spTree>
    <p:extLst>
      <p:ext uri="{BB962C8B-B14F-4D97-AF65-F5344CB8AC3E}">
        <p14:creationId xmlns:p14="http://schemas.microsoft.com/office/powerpoint/2010/main" val="33842724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096A6B-65CE-3835-D1B9-E8321917A587}"/>
              </a:ext>
            </a:extLst>
          </p:cNvPr>
          <p:cNvSpPr>
            <a:spLocks noGrp="1"/>
          </p:cNvSpPr>
          <p:nvPr>
            <p:ph type="title"/>
          </p:nvPr>
        </p:nvSpPr>
        <p:spPr>
          <a:xfrm>
            <a:off x="37247" y="0"/>
            <a:ext cx="10515600" cy="1325563"/>
          </a:xfrm>
        </p:spPr>
        <p:txBody>
          <a:bodyPr/>
          <a:lstStyle/>
          <a:p>
            <a:r>
              <a:rPr lang="en-US" dirty="0"/>
              <a:t>Military Sexual Trauma Development (continued)</a:t>
            </a:r>
          </a:p>
        </p:txBody>
      </p:sp>
      <p:sp>
        <p:nvSpPr>
          <p:cNvPr id="2" name="Content Placeholder 1">
            <a:extLst>
              <a:ext uri="{FF2B5EF4-FFF2-40B4-BE49-F238E27FC236}">
                <a16:creationId xmlns:a16="http://schemas.microsoft.com/office/drawing/2014/main" id="{7579EEAC-51A1-CC09-6627-F6F7E789A0AB}"/>
              </a:ext>
            </a:extLst>
          </p:cNvPr>
          <p:cNvSpPr>
            <a:spLocks noGrp="1"/>
          </p:cNvSpPr>
          <p:nvPr>
            <p:ph idx="1"/>
          </p:nvPr>
        </p:nvSpPr>
        <p:spPr>
          <a:xfrm>
            <a:off x="600501" y="1474292"/>
            <a:ext cx="11013744" cy="4882058"/>
          </a:xfrm>
        </p:spPr>
        <p:txBody>
          <a:bodyPr>
            <a:normAutofit/>
          </a:bodyPr>
          <a:lstStyle/>
          <a:p>
            <a:endParaRPr lang="en-US" sz="3200" dirty="0">
              <a:latin typeface="+mn-lt"/>
            </a:endParaRPr>
          </a:p>
          <a:p>
            <a:r>
              <a:rPr lang="en-US" sz="3200" dirty="0">
                <a:latin typeface="+mn-lt"/>
              </a:rPr>
              <a:t>civilian police reports</a:t>
            </a:r>
          </a:p>
          <a:p>
            <a:r>
              <a:rPr lang="en-US" sz="3200" dirty="0">
                <a:latin typeface="+mn-lt"/>
              </a:rPr>
              <a:t>medical reports from civilian physicians or caregivers who treated the Veteran immediately following the incident or sometime later</a:t>
            </a:r>
          </a:p>
          <a:p>
            <a:r>
              <a:rPr lang="en-US" sz="3200" dirty="0">
                <a:latin typeface="+mn-lt"/>
              </a:rPr>
              <a:t>a chaplain or clergy</a:t>
            </a:r>
          </a:p>
          <a:p>
            <a:r>
              <a:rPr lang="en-US" sz="3200" dirty="0">
                <a:latin typeface="+mn-lt"/>
              </a:rPr>
              <a:t>fellow service members, and</a:t>
            </a:r>
          </a:p>
          <a:p>
            <a:r>
              <a:rPr lang="en-US" sz="3200" dirty="0">
                <a:latin typeface="+mn-lt"/>
              </a:rPr>
              <a:t>personal diaries or journals.</a:t>
            </a:r>
          </a:p>
        </p:txBody>
      </p:sp>
      <p:sp>
        <p:nvSpPr>
          <p:cNvPr id="4" name="Slide Number Placeholder 3">
            <a:extLst>
              <a:ext uri="{FF2B5EF4-FFF2-40B4-BE49-F238E27FC236}">
                <a16:creationId xmlns:a16="http://schemas.microsoft.com/office/drawing/2014/main" id="{37BD3619-F5FB-853E-3AD4-5B172C83E54C}"/>
              </a:ext>
            </a:extLst>
          </p:cNvPr>
          <p:cNvSpPr>
            <a:spLocks noGrp="1"/>
          </p:cNvSpPr>
          <p:nvPr>
            <p:ph type="sldNum" sz="quarter" idx="12"/>
          </p:nvPr>
        </p:nvSpPr>
        <p:spPr/>
        <p:txBody>
          <a:bodyPr/>
          <a:lstStyle/>
          <a:p>
            <a:fld id="{60B18D57-13A5-4968-950D-8FEF41FA4399}" type="slidenum">
              <a:rPr lang="en-US" smtClean="0"/>
              <a:t>53</a:t>
            </a:fld>
            <a:endParaRPr lang="en-US"/>
          </a:p>
        </p:txBody>
      </p:sp>
    </p:spTree>
    <p:extLst>
      <p:ext uri="{BB962C8B-B14F-4D97-AF65-F5344CB8AC3E}">
        <p14:creationId xmlns:p14="http://schemas.microsoft.com/office/powerpoint/2010/main" val="16091598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C13D76-447D-1C48-EEDB-AA444DF2DEB5}"/>
              </a:ext>
            </a:extLst>
          </p:cNvPr>
          <p:cNvSpPr>
            <a:spLocks noGrp="1"/>
          </p:cNvSpPr>
          <p:nvPr>
            <p:ph type="title"/>
          </p:nvPr>
        </p:nvSpPr>
        <p:spPr>
          <a:xfrm>
            <a:off x="0" y="0"/>
            <a:ext cx="10515600" cy="1325563"/>
          </a:xfrm>
        </p:spPr>
        <p:txBody>
          <a:bodyPr/>
          <a:lstStyle/>
          <a:p>
            <a:r>
              <a:rPr lang="en-US" dirty="0"/>
              <a:t>Military Sexual Trauma Development (continued)</a:t>
            </a:r>
          </a:p>
        </p:txBody>
      </p:sp>
      <p:sp>
        <p:nvSpPr>
          <p:cNvPr id="2" name="Content Placeholder 1">
            <a:extLst>
              <a:ext uri="{FF2B5EF4-FFF2-40B4-BE49-F238E27FC236}">
                <a16:creationId xmlns:a16="http://schemas.microsoft.com/office/drawing/2014/main" id="{BE879681-DA34-59B6-E7A5-5410B2514086}"/>
              </a:ext>
            </a:extLst>
          </p:cNvPr>
          <p:cNvSpPr>
            <a:spLocks noGrp="1"/>
          </p:cNvSpPr>
          <p:nvPr>
            <p:ph idx="1"/>
          </p:nvPr>
        </p:nvSpPr>
        <p:spPr/>
        <p:txBody>
          <a:bodyPr>
            <a:normAutofit/>
          </a:bodyPr>
          <a:lstStyle/>
          <a:p>
            <a:pPr marL="0" indent="0">
              <a:buNone/>
            </a:pPr>
            <a:endParaRPr lang="en-US" sz="3200" b="1" i="1" dirty="0">
              <a:solidFill>
                <a:srgbClr val="333333"/>
              </a:solidFill>
              <a:latin typeface="+mn-lt"/>
            </a:endParaRPr>
          </a:p>
          <a:p>
            <a:pPr marL="0" indent="0">
              <a:buNone/>
            </a:pPr>
            <a:r>
              <a:rPr lang="en-US" sz="3200" b="1" i="1" dirty="0">
                <a:latin typeface="+mn-lt"/>
              </a:rPr>
              <a:t>Note</a:t>
            </a:r>
            <a:r>
              <a:rPr lang="en-US" sz="3200" dirty="0">
                <a:latin typeface="+mn-lt"/>
              </a:rPr>
              <a:t>: </a:t>
            </a:r>
            <a:r>
              <a:rPr lang="en-US" sz="3200" dirty="0">
                <a:solidFill>
                  <a:srgbClr val="333333"/>
                </a:solidFill>
                <a:latin typeface="+mn-lt"/>
              </a:rPr>
              <a:t> </a:t>
            </a:r>
            <a:r>
              <a:rPr lang="en-US" sz="3200" b="1" u="sng" dirty="0">
                <a:solidFill>
                  <a:srgbClr val="0000FF"/>
                </a:solidFill>
                <a:latin typeface="+mn-lt"/>
                <a:hlinkClick r:id="rId2"/>
              </a:rPr>
              <a:t>38 CFR 3.304(f)(5)</a:t>
            </a:r>
            <a:r>
              <a:rPr lang="en-US" sz="3200" dirty="0">
                <a:solidFill>
                  <a:srgbClr val="333333"/>
                </a:solidFill>
                <a:latin typeface="+mn-lt"/>
              </a:rPr>
              <a:t> </a:t>
            </a:r>
            <a:r>
              <a:rPr lang="en-US" sz="3200" dirty="0">
                <a:latin typeface="+mn-lt"/>
              </a:rPr>
              <a:t>provides that in PTSD claims based on in-service personal assault, evidence from sources other than the Veteran’s service records may be used to corroborate the Veteran’s account of the stressor incident.  However, VA Office of General Counsel concluded in </a:t>
            </a:r>
            <a:r>
              <a:rPr lang="en-US" sz="3200" b="1" u="sng" dirty="0" err="1">
                <a:solidFill>
                  <a:srgbClr val="0000FF"/>
                </a:solidFill>
                <a:latin typeface="+mn-lt"/>
                <a:hlinkClick r:id="rId3"/>
              </a:rPr>
              <a:t>VAOPGCPREC</a:t>
            </a:r>
            <a:r>
              <a:rPr lang="en-US" sz="3200" b="1" u="sng" dirty="0">
                <a:solidFill>
                  <a:srgbClr val="0000FF"/>
                </a:solidFill>
                <a:latin typeface="+mn-lt"/>
                <a:hlinkClick r:id="rId3"/>
              </a:rPr>
              <a:t> 3-2012</a:t>
            </a:r>
            <a:r>
              <a:rPr lang="en-US" sz="3200" dirty="0">
                <a:solidFill>
                  <a:srgbClr val="333333"/>
                </a:solidFill>
                <a:latin typeface="+mn-lt"/>
              </a:rPr>
              <a:t> </a:t>
            </a:r>
            <a:r>
              <a:rPr lang="en-US" sz="3200" dirty="0">
                <a:latin typeface="+mn-lt"/>
              </a:rPr>
              <a:t>that PTSD personal assault regulation changes and guidance are </a:t>
            </a:r>
            <a:r>
              <a:rPr lang="en-US" sz="3200" i="1" dirty="0">
                <a:latin typeface="+mn-lt"/>
              </a:rPr>
              <a:t>not</a:t>
            </a:r>
            <a:r>
              <a:rPr lang="en-US" sz="3200" dirty="0">
                <a:latin typeface="+mn-lt"/>
              </a:rPr>
              <a:t> a sufficient basis for invocation of liberalizing law effective date rules.</a:t>
            </a:r>
          </a:p>
        </p:txBody>
      </p:sp>
      <p:sp>
        <p:nvSpPr>
          <p:cNvPr id="4" name="Slide Number Placeholder 3">
            <a:extLst>
              <a:ext uri="{FF2B5EF4-FFF2-40B4-BE49-F238E27FC236}">
                <a16:creationId xmlns:a16="http://schemas.microsoft.com/office/drawing/2014/main" id="{6894ECEA-93D9-7EBB-63AE-302729C2A959}"/>
              </a:ext>
            </a:extLst>
          </p:cNvPr>
          <p:cNvSpPr>
            <a:spLocks noGrp="1"/>
          </p:cNvSpPr>
          <p:nvPr>
            <p:ph type="sldNum" sz="quarter" idx="12"/>
          </p:nvPr>
        </p:nvSpPr>
        <p:spPr/>
        <p:txBody>
          <a:bodyPr/>
          <a:lstStyle/>
          <a:p>
            <a:fld id="{60B18D57-13A5-4968-950D-8FEF41FA4399}" type="slidenum">
              <a:rPr lang="en-US" smtClean="0"/>
              <a:t>54</a:t>
            </a:fld>
            <a:endParaRPr lang="en-US"/>
          </a:p>
        </p:txBody>
      </p:sp>
    </p:spTree>
    <p:extLst>
      <p:ext uri="{BB962C8B-B14F-4D97-AF65-F5344CB8AC3E}">
        <p14:creationId xmlns:p14="http://schemas.microsoft.com/office/powerpoint/2010/main" val="11072355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770702-64D7-3157-6C36-F2F438E47A59}"/>
              </a:ext>
            </a:extLst>
          </p:cNvPr>
          <p:cNvSpPr>
            <a:spLocks noGrp="1"/>
          </p:cNvSpPr>
          <p:nvPr>
            <p:ph type="title"/>
          </p:nvPr>
        </p:nvSpPr>
        <p:spPr>
          <a:xfrm>
            <a:off x="0" y="0"/>
            <a:ext cx="10515600" cy="1325563"/>
          </a:xfrm>
        </p:spPr>
        <p:txBody>
          <a:bodyPr/>
          <a:lstStyle/>
          <a:p>
            <a:r>
              <a:rPr lang="en-US" dirty="0"/>
              <a:t>Military Sexual Trauma Development (continued)</a:t>
            </a:r>
          </a:p>
        </p:txBody>
      </p:sp>
      <p:sp>
        <p:nvSpPr>
          <p:cNvPr id="2" name="Content Placeholder 1">
            <a:extLst>
              <a:ext uri="{FF2B5EF4-FFF2-40B4-BE49-F238E27FC236}">
                <a16:creationId xmlns:a16="http://schemas.microsoft.com/office/drawing/2014/main" id="{1D85D9F9-859B-6193-0DB7-27F57B74D170}"/>
              </a:ext>
            </a:extLst>
          </p:cNvPr>
          <p:cNvSpPr>
            <a:spLocks noGrp="1"/>
          </p:cNvSpPr>
          <p:nvPr>
            <p:ph idx="1"/>
          </p:nvPr>
        </p:nvSpPr>
        <p:spPr>
          <a:xfrm>
            <a:off x="627797" y="1474292"/>
            <a:ext cx="11000096" cy="4882058"/>
          </a:xfrm>
        </p:spPr>
        <p:txBody>
          <a:bodyPr/>
          <a:lstStyle/>
          <a:p>
            <a:pPr marL="0" indent="0">
              <a:buNone/>
            </a:pPr>
            <a:endParaRPr lang="en-US" b="1" i="1" dirty="0">
              <a:solidFill>
                <a:srgbClr val="333333"/>
              </a:solidFill>
            </a:endParaRPr>
          </a:p>
          <a:p>
            <a:pPr marL="0" indent="0">
              <a:buNone/>
            </a:pPr>
            <a:r>
              <a:rPr lang="en-US" b="1" i="1" dirty="0"/>
              <a:t>Important</a:t>
            </a:r>
            <a:r>
              <a:rPr lang="en-US" dirty="0"/>
              <a:t>:  VA may not treat the absence of a service record documenting an unreported sexual assault as evidence that the sexual assault did not occur as indicated in </a:t>
            </a:r>
            <a:r>
              <a:rPr lang="en-US" b="1" i="1" u="sng" dirty="0">
                <a:solidFill>
                  <a:srgbClr val="0000FF"/>
                </a:solidFill>
                <a:hlinkClick r:id="rId2"/>
              </a:rPr>
              <a:t>AZ and AY v. </a:t>
            </a:r>
            <a:r>
              <a:rPr lang="en-US" b="1" i="1" u="sng" dirty="0" err="1">
                <a:solidFill>
                  <a:srgbClr val="0000FF"/>
                </a:solidFill>
                <a:hlinkClick r:id="rId2"/>
              </a:rPr>
              <a:t>Shinseki</a:t>
            </a:r>
            <a:r>
              <a:rPr lang="en-US" dirty="0">
                <a:solidFill>
                  <a:srgbClr val="333333"/>
                </a:solidFill>
              </a:rPr>
              <a:t>, </a:t>
            </a:r>
            <a:r>
              <a:rPr lang="en-US" dirty="0"/>
              <a:t>731 F.3d 1303 (Fed. Cir. 2013).  In addition, VA may not rely on a Veteran’s failure to report an in-service sexual assault to military authorities as pertinent evidence that the sexual assault did not occur.  Therefore, do not use the absence of service record documentation or lack of report of in-service sexual assault to military authorities as evidence to conclude that a sexual assault did not occur. </a:t>
            </a:r>
          </a:p>
          <a:p>
            <a:endParaRPr lang="en-US" sz="2400" dirty="0">
              <a:solidFill>
                <a:srgbClr val="333333"/>
              </a:solidFill>
              <a:latin typeface="Helvetica Neue" panose="02000503000000020004" pitchFamily="2"/>
            </a:endParaRPr>
          </a:p>
        </p:txBody>
      </p:sp>
      <p:sp>
        <p:nvSpPr>
          <p:cNvPr id="4" name="Slide Number Placeholder 3">
            <a:extLst>
              <a:ext uri="{FF2B5EF4-FFF2-40B4-BE49-F238E27FC236}">
                <a16:creationId xmlns:a16="http://schemas.microsoft.com/office/drawing/2014/main" id="{77555E65-DBB2-715C-F005-7EA821839422}"/>
              </a:ext>
            </a:extLst>
          </p:cNvPr>
          <p:cNvSpPr>
            <a:spLocks noGrp="1"/>
          </p:cNvSpPr>
          <p:nvPr>
            <p:ph type="sldNum" sz="quarter" idx="12"/>
          </p:nvPr>
        </p:nvSpPr>
        <p:spPr/>
        <p:txBody>
          <a:bodyPr/>
          <a:lstStyle/>
          <a:p>
            <a:fld id="{60B18D57-13A5-4968-950D-8FEF41FA4399}" type="slidenum">
              <a:rPr lang="en-US" smtClean="0"/>
              <a:t>55</a:t>
            </a:fld>
            <a:endParaRPr lang="en-US"/>
          </a:p>
        </p:txBody>
      </p:sp>
    </p:spTree>
    <p:extLst>
      <p:ext uri="{BB962C8B-B14F-4D97-AF65-F5344CB8AC3E}">
        <p14:creationId xmlns:p14="http://schemas.microsoft.com/office/powerpoint/2010/main" val="5125578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D155B3-7C80-BA45-13E6-E80EA21CC093}"/>
              </a:ext>
            </a:extLst>
          </p:cNvPr>
          <p:cNvSpPr>
            <a:spLocks noGrp="1"/>
          </p:cNvSpPr>
          <p:nvPr>
            <p:ph type="title"/>
          </p:nvPr>
        </p:nvSpPr>
        <p:spPr>
          <a:xfrm>
            <a:off x="0" y="0"/>
            <a:ext cx="10515600" cy="1325563"/>
          </a:xfrm>
        </p:spPr>
        <p:txBody>
          <a:bodyPr/>
          <a:lstStyle/>
          <a:p>
            <a:r>
              <a:rPr lang="en-US" dirty="0"/>
              <a:t>Military Sexual Trauma Markers </a:t>
            </a:r>
            <a:br>
              <a:rPr lang="en-US" dirty="0"/>
            </a:br>
            <a:r>
              <a:rPr lang="en-US" dirty="0"/>
              <a:t>(continued)</a:t>
            </a:r>
          </a:p>
        </p:txBody>
      </p:sp>
      <p:sp>
        <p:nvSpPr>
          <p:cNvPr id="2" name="Content Placeholder 1">
            <a:extLst>
              <a:ext uri="{FF2B5EF4-FFF2-40B4-BE49-F238E27FC236}">
                <a16:creationId xmlns:a16="http://schemas.microsoft.com/office/drawing/2014/main" id="{5BD2744C-B114-A0CC-4439-91FA9D7E17A8}"/>
              </a:ext>
            </a:extLst>
          </p:cNvPr>
          <p:cNvSpPr>
            <a:spLocks noGrp="1"/>
          </p:cNvSpPr>
          <p:nvPr>
            <p:ph idx="1"/>
          </p:nvPr>
        </p:nvSpPr>
        <p:spPr/>
        <p:txBody>
          <a:bodyPr/>
          <a:lstStyle/>
          <a:p>
            <a:r>
              <a:rPr lang="en-US" sz="2400" dirty="0"/>
              <a:t>If service records contain no explicit documentation that personal trauma occurred, and alternative sources of evidence do not provide credible supporting evidence of the trauma, evidence of behavioral changes around the time of, and after, the incident(s), may constitute a marker of a personal trauma PTSD stressor.</a:t>
            </a:r>
          </a:p>
          <a:p>
            <a:pPr marL="0" indent="0">
              <a:buNone/>
            </a:pPr>
            <a:endParaRPr lang="en-US" sz="2400" dirty="0"/>
          </a:p>
          <a:p>
            <a:r>
              <a:rPr lang="en-US" sz="2400" dirty="0"/>
              <a:t>The term </a:t>
            </a:r>
            <a:r>
              <a:rPr lang="en-US" sz="2400" i="1" dirty="0"/>
              <a:t>marker</a:t>
            </a:r>
            <a:r>
              <a:rPr lang="en-US" sz="2400" dirty="0"/>
              <a:t> means an indicator of the effect or consequences of the personal trauma on the Veteran.  A marker could be one or more behavioral events, or a pattern of changed behavior.  Even if there is no reference to the personal trauma, evidence of the behavior changes below may circumstantially support the </a:t>
            </a:r>
            <a:r>
              <a:rPr lang="en-US" sz="2400" i="1" dirty="0"/>
              <a:t>possibility</a:t>
            </a:r>
            <a:r>
              <a:rPr lang="en-US" sz="2400" dirty="0"/>
              <a:t> that the claimed stressor occurred.</a:t>
            </a:r>
          </a:p>
        </p:txBody>
      </p:sp>
      <p:sp>
        <p:nvSpPr>
          <p:cNvPr id="4" name="Slide Number Placeholder 3">
            <a:extLst>
              <a:ext uri="{FF2B5EF4-FFF2-40B4-BE49-F238E27FC236}">
                <a16:creationId xmlns:a16="http://schemas.microsoft.com/office/drawing/2014/main" id="{4D2C190E-FE7F-4070-87B6-F0442F99730C}"/>
              </a:ext>
            </a:extLst>
          </p:cNvPr>
          <p:cNvSpPr>
            <a:spLocks noGrp="1"/>
          </p:cNvSpPr>
          <p:nvPr>
            <p:ph type="sldNum" sz="quarter" idx="12"/>
          </p:nvPr>
        </p:nvSpPr>
        <p:spPr/>
        <p:txBody>
          <a:bodyPr/>
          <a:lstStyle/>
          <a:p>
            <a:fld id="{60B18D57-13A5-4968-950D-8FEF41FA4399}" type="slidenum">
              <a:rPr lang="en-US" smtClean="0"/>
              <a:t>56</a:t>
            </a:fld>
            <a:endParaRPr lang="en-US"/>
          </a:p>
        </p:txBody>
      </p:sp>
    </p:spTree>
    <p:extLst>
      <p:ext uri="{BB962C8B-B14F-4D97-AF65-F5344CB8AC3E}">
        <p14:creationId xmlns:p14="http://schemas.microsoft.com/office/powerpoint/2010/main" val="10140920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03FFBE-193A-0BBD-FFEC-6BAA90D5CBA7}"/>
              </a:ext>
            </a:extLst>
          </p:cNvPr>
          <p:cNvSpPr>
            <a:spLocks noGrp="1"/>
          </p:cNvSpPr>
          <p:nvPr>
            <p:ph type="title"/>
          </p:nvPr>
        </p:nvSpPr>
        <p:spPr>
          <a:xfrm>
            <a:off x="0" y="18255"/>
            <a:ext cx="10515600" cy="1325563"/>
          </a:xfrm>
        </p:spPr>
        <p:txBody>
          <a:bodyPr/>
          <a:lstStyle/>
          <a:p>
            <a:r>
              <a:rPr lang="en-US" dirty="0"/>
              <a:t>Military Sexual Trauma Markers </a:t>
            </a:r>
            <a:br>
              <a:rPr lang="en-US" dirty="0"/>
            </a:br>
            <a:r>
              <a:rPr lang="en-US" dirty="0"/>
              <a:t>(continued)</a:t>
            </a:r>
          </a:p>
        </p:txBody>
      </p:sp>
      <p:sp>
        <p:nvSpPr>
          <p:cNvPr id="2" name="Content Placeholder 1">
            <a:extLst>
              <a:ext uri="{FF2B5EF4-FFF2-40B4-BE49-F238E27FC236}">
                <a16:creationId xmlns:a16="http://schemas.microsoft.com/office/drawing/2014/main" id="{84E94C9F-0867-8648-423F-51E20FB85951}"/>
              </a:ext>
            </a:extLst>
          </p:cNvPr>
          <p:cNvSpPr>
            <a:spLocks noGrp="1"/>
          </p:cNvSpPr>
          <p:nvPr>
            <p:ph idx="1"/>
          </p:nvPr>
        </p:nvSpPr>
        <p:spPr/>
        <p:txBody>
          <a:bodyPr/>
          <a:lstStyle/>
          <a:p>
            <a:pPr marL="0" indent="0">
              <a:buNone/>
            </a:pPr>
            <a:r>
              <a:rPr lang="en-US" sz="2400" dirty="0"/>
              <a:t>Evidence that may be a marker of trauma includes but is not limited to:</a:t>
            </a:r>
          </a:p>
          <a:p>
            <a:r>
              <a:rPr lang="en-US" sz="2400" dirty="0"/>
              <a:t>increased use or abuse of leave without an apparent reason, such as family obligations or family illness</a:t>
            </a:r>
          </a:p>
          <a:p>
            <a:r>
              <a:rPr lang="en-US" sz="2400" dirty="0"/>
              <a:t>episodes of depression, panic attacks, or anxiety without identifiable reasons</a:t>
            </a:r>
          </a:p>
          <a:p>
            <a:r>
              <a:rPr lang="en-US" sz="2400" dirty="0"/>
              <a:t>visits to a medical or counseling clinic or dispensary without a specific diagnosis or specific ailment</a:t>
            </a:r>
          </a:p>
          <a:p>
            <a:r>
              <a:rPr lang="en-US" sz="2400" dirty="0"/>
              <a:t>use of, or increased interest in, pregnancy tests or tests for sexually-transmitted diseases (including the human immunodeficiency virus (HIV)) around the time of the incident</a:t>
            </a:r>
          </a:p>
        </p:txBody>
      </p:sp>
      <p:sp>
        <p:nvSpPr>
          <p:cNvPr id="4" name="Slide Number Placeholder 3">
            <a:extLst>
              <a:ext uri="{FF2B5EF4-FFF2-40B4-BE49-F238E27FC236}">
                <a16:creationId xmlns:a16="http://schemas.microsoft.com/office/drawing/2014/main" id="{CA76E0DD-785B-E212-539E-35D91DE8F419}"/>
              </a:ext>
            </a:extLst>
          </p:cNvPr>
          <p:cNvSpPr>
            <a:spLocks noGrp="1"/>
          </p:cNvSpPr>
          <p:nvPr>
            <p:ph type="sldNum" sz="quarter" idx="12"/>
          </p:nvPr>
        </p:nvSpPr>
        <p:spPr/>
        <p:txBody>
          <a:bodyPr/>
          <a:lstStyle/>
          <a:p>
            <a:fld id="{60B18D57-13A5-4968-950D-8FEF41FA4399}" type="slidenum">
              <a:rPr lang="en-US" smtClean="0"/>
              <a:t>57</a:t>
            </a:fld>
            <a:endParaRPr lang="en-US"/>
          </a:p>
        </p:txBody>
      </p:sp>
    </p:spTree>
    <p:extLst>
      <p:ext uri="{BB962C8B-B14F-4D97-AF65-F5344CB8AC3E}">
        <p14:creationId xmlns:p14="http://schemas.microsoft.com/office/powerpoint/2010/main" val="10308500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DCC457-C6A2-97CD-ADD8-B697178EB670}"/>
              </a:ext>
            </a:extLst>
          </p:cNvPr>
          <p:cNvSpPr>
            <a:spLocks noGrp="1"/>
          </p:cNvSpPr>
          <p:nvPr>
            <p:ph type="title"/>
          </p:nvPr>
        </p:nvSpPr>
        <p:spPr>
          <a:xfrm>
            <a:off x="0" y="0"/>
            <a:ext cx="10515600" cy="1325563"/>
          </a:xfrm>
        </p:spPr>
        <p:txBody>
          <a:bodyPr/>
          <a:lstStyle/>
          <a:p>
            <a:r>
              <a:rPr lang="en-US" dirty="0"/>
              <a:t>Military Sexual Trauma Markers </a:t>
            </a:r>
            <a:br>
              <a:rPr lang="en-US" dirty="0"/>
            </a:br>
            <a:r>
              <a:rPr lang="en-US" dirty="0"/>
              <a:t>(continued)</a:t>
            </a:r>
          </a:p>
        </p:txBody>
      </p:sp>
      <p:sp>
        <p:nvSpPr>
          <p:cNvPr id="2" name="Content Placeholder 1">
            <a:extLst>
              <a:ext uri="{FF2B5EF4-FFF2-40B4-BE49-F238E27FC236}">
                <a16:creationId xmlns:a16="http://schemas.microsoft.com/office/drawing/2014/main" id="{7FE263D4-C7D3-D4DB-D999-602696479F10}"/>
              </a:ext>
            </a:extLst>
          </p:cNvPr>
          <p:cNvSpPr>
            <a:spLocks noGrp="1"/>
          </p:cNvSpPr>
          <p:nvPr>
            <p:ph idx="1"/>
          </p:nvPr>
        </p:nvSpPr>
        <p:spPr/>
        <p:txBody>
          <a:bodyPr/>
          <a:lstStyle/>
          <a:p>
            <a:r>
              <a:rPr lang="en-US" sz="2400" dirty="0"/>
              <a:t>changes in performance and performance evaluations</a:t>
            </a:r>
          </a:p>
          <a:p>
            <a:r>
              <a:rPr lang="en-US" sz="2400" dirty="0"/>
              <a:t>increased or decreased use of prescription medications</a:t>
            </a:r>
          </a:p>
          <a:p>
            <a:r>
              <a:rPr lang="en-US" sz="2400" dirty="0"/>
              <a:t>increased use of over-the-counter medications</a:t>
            </a:r>
          </a:p>
          <a:p>
            <a:r>
              <a:rPr lang="en-US" sz="2400" dirty="0"/>
              <a:t>alcohol or drug abuse</a:t>
            </a:r>
          </a:p>
          <a:p>
            <a:r>
              <a:rPr lang="en-US" sz="2400" dirty="0"/>
              <a:t>increased disregard for military or civilian authority</a:t>
            </a:r>
          </a:p>
          <a:p>
            <a:r>
              <a:rPr lang="en-US" sz="2400" dirty="0"/>
              <a:t>obsessive behavior such as overeating or </a:t>
            </a:r>
            <a:r>
              <a:rPr lang="en-US" sz="2400" dirty="0" err="1"/>
              <a:t>undereating</a:t>
            </a:r>
            <a:endParaRPr lang="en-US" sz="2400" dirty="0"/>
          </a:p>
          <a:p>
            <a:r>
              <a:rPr lang="en-US" sz="2400" dirty="0"/>
              <a:t>unexplained economic or social behavior changes</a:t>
            </a:r>
          </a:p>
          <a:p>
            <a:r>
              <a:rPr lang="en-US" sz="2400" dirty="0"/>
              <a:t>treatment for physical injuries around the time of the claimed trauma, but not reported as a result of the trauma, and/or</a:t>
            </a:r>
          </a:p>
        </p:txBody>
      </p:sp>
      <p:sp>
        <p:nvSpPr>
          <p:cNvPr id="4" name="Slide Number Placeholder 3">
            <a:extLst>
              <a:ext uri="{FF2B5EF4-FFF2-40B4-BE49-F238E27FC236}">
                <a16:creationId xmlns:a16="http://schemas.microsoft.com/office/drawing/2014/main" id="{9BD4CD94-298C-FC2E-53E0-90AF42A2B510}"/>
              </a:ext>
            </a:extLst>
          </p:cNvPr>
          <p:cNvSpPr>
            <a:spLocks noGrp="1"/>
          </p:cNvSpPr>
          <p:nvPr>
            <p:ph type="sldNum" sz="quarter" idx="12"/>
          </p:nvPr>
        </p:nvSpPr>
        <p:spPr/>
        <p:txBody>
          <a:bodyPr/>
          <a:lstStyle/>
          <a:p>
            <a:fld id="{60B18D57-13A5-4968-950D-8FEF41FA4399}" type="slidenum">
              <a:rPr lang="en-US" smtClean="0"/>
              <a:t>58</a:t>
            </a:fld>
            <a:endParaRPr lang="en-US"/>
          </a:p>
        </p:txBody>
      </p:sp>
    </p:spTree>
    <p:extLst>
      <p:ext uri="{BB962C8B-B14F-4D97-AF65-F5344CB8AC3E}">
        <p14:creationId xmlns:p14="http://schemas.microsoft.com/office/powerpoint/2010/main" val="47063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7B7418-1CEB-20A7-EE49-15DAD7CB152D}"/>
              </a:ext>
            </a:extLst>
          </p:cNvPr>
          <p:cNvSpPr>
            <a:spLocks noGrp="1"/>
          </p:cNvSpPr>
          <p:nvPr>
            <p:ph type="title"/>
          </p:nvPr>
        </p:nvSpPr>
        <p:spPr>
          <a:xfrm>
            <a:off x="0" y="0"/>
            <a:ext cx="10515600" cy="1325563"/>
          </a:xfrm>
        </p:spPr>
        <p:txBody>
          <a:bodyPr/>
          <a:lstStyle/>
          <a:p>
            <a:r>
              <a:rPr lang="en-US" dirty="0"/>
              <a:t>Military Sexual Trauma Markers </a:t>
            </a:r>
            <a:br>
              <a:rPr lang="en-US" dirty="0"/>
            </a:br>
            <a:r>
              <a:rPr lang="en-US" dirty="0"/>
              <a:t>(continued)</a:t>
            </a:r>
          </a:p>
        </p:txBody>
      </p:sp>
      <p:sp>
        <p:nvSpPr>
          <p:cNvPr id="2" name="Content Placeholder 1">
            <a:extLst>
              <a:ext uri="{FF2B5EF4-FFF2-40B4-BE49-F238E27FC236}">
                <a16:creationId xmlns:a16="http://schemas.microsoft.com/office/drawing/2014/main" id="{471788E4-1630-798B-E035-49BBBF8A4396}"/>
              </a:ext>
            </a:extLst>
          </p:cNvPr>
          <p:cNvSpPr>
            <a:spLocks noGrp="1"/>
          </p:cNvSpPr>
          <p:nvPr>
            <p:ph idx="1"/>
          </p:nvPr>
        </p:nvSpPr>
        <p:spPr/>
        <p:txBody>
          <a:bodyPr>
            <a:normAutofit lnSpcReduction="10000"/>
          </a:bodyPr>
          <a:lstStyle/>
          <a:p>
            <a:endParaRPr lang="en-US" dirty="0"/>
          </a:p>
          <a:p>
            <a:r>
              <a:rPr lang="en-US" dirty="0"/>
              <a:t>the breakup of a primary relationship.</a:t>
            </a:r>
          </a:p>
          <a:p>
            <a:pPr marL="0" indent="0">
              <a:buNone/>
            </a:pPr>
            <a:endParaRPr lang="en-US" b="1" i="1" dirty="0"/>
          </a:p>
          <a:p>
            <a:pPr marL="0" indent="0">
              <a:buNone/>
            </a:pPr>
            <a:r>
              <a:rPr lang="en-US" b="1" i="1" dirty="0"/>
              <a:t>Notes</a:t>
            </a:r>
            <a:r>
              <a:rPr lang="en-US" dirty="0"/>
              <a:t>:  </a:t>
            </a:r>
          </a:p>
          <a:p>
            <a:r>
              <a:rPr lang="en-US" dirty="0"/>
              <a:t>Behavioral change evidence may include lay statements or documentary evidence.</a:t>
            </a:r>
          </a:p>
          <a:p>
            <a:r>
              <a:rPr lang="en-US" dirty="0"/>
              <a:t>Although the examiner’s opinion is not determinative of the outcome of the claim, it will be accepted as significant probative evidence when evaluating service connection (SC) for the diagnosed mental disorder by VA. </a:t>
            </a:r>
          </a:p>
        </p:txBody>
      </p:sp>
      <p:sp>
        <p:nvSpPr>
          <p:cNvPr id="4" name="Slide Number Placeholder 3">
            <a:extLst>
              <a:ext uri="{FF2B5EF4-FFF2-40B4-BE49-F238E27FC236}">
                <a16:creationId xmlns:a16="http://schemas.microsoft.com/office/drawing/2014/main" id="{77A104B2-0E08-A016-ECED-5194B3A823A5}"/>
              </a:ext>
            </a:extLst>
          </p:cNvPr>
          <p:cNvSpPr>
            <a:spLocks noGrp="1"/>
          </p:cNvSpPr>
          <p:nvPr>
            <p:ph type="sldNum" sz="quarter" idx="12"/>
          </p:nvPr>
        </p:nvSpPr>
        <p:spPr/>
        <p:txBody>
          <a:bodyPr/>
          <a:lstStyle/>
          <a:p>
            <a:fld id="{60B18D57-13A5-4968-950D-8FEF41FA4399}" type="slidenum">
              <a:rPr lang="en-US" smtClean="0"/>
              <a:t>59</a:t>
            </a:fld>
            <a:endParaRPr lang="en-US"/>
          </a:p>
        </p:txBody>
      </p:sp>
    </p:spTree>
    <p:extLst>
      <p:ext uri="{BB962C8B-B14F-4D97-AF65-F5344CB8AC3E}">
        <p14:creationId xmlns:p14="http://schemas.microsoft.com/office/powerpoint/2010/main" val="15225130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FCB782-0541-4BF6-15E5-98B9030FBD2B}"/>
              </a:ext>
            </a:extLst>
          </p:cNvPr>
          <p:cNvSpPr>
            <a:spLocks noGrp="1"/>
          </p:cNvSpPr>
          <p:nvPr>
            <p:ph type="title"/>
          </p:nvPr>
        </p:nvSpPr>
        <p:spPr>
          <a:xfrm>
            <a:off x="647114" y="257341"/>
            <a:ext cx="10515600" cy="1325563"/>
          </a:xfrm>
        </p:spPr>
        <p:txBody>
          <a:bodyPr/>
          <a:lstStyle/>
          <a:p>
            <a:r>
              <a:rPr lang="en-US" dirty="0"/>
              <a:t>How To Concede Stressor</a:t>
            </a:r>
          </a:p>
        </p:txBody>
      </p:sp>
      <p:sp>
        <p:nvSpPr>
          <p:cNvPr id="2" name="Slide Number Placeholder 1">
            <a:extLst>
              <a:ext uri="{FF2B5EF4-FFF2-40B4-BE49-F238E27FC236}">
                <a16:creationId xmlns:a16="http://schemas.microsoft.com/office/drawing/2014/main" id="{7C6ABFEA-64D4-8DC7-56E3-CA104B066E7D}"/>
              </a:ext>
            </a:extLst>
          </p:cNvPr>
          <p:cNvSpPr>
            <a:spLocks noGrp="1"/>
          </p:cNvSpPr>
          <p:nvPr>
            <p:ph type="sldNum" sz="quarter" idx="12"/>
          </p:nvPr>
        </p:nvSpPr>
        <p:spPr/>
        <p:txBody>
          <a:bodyPr/>
          <a:lstStyle/>
          <a:p>
            <a:fld id="{60B18D57-13A5-4968-950D-8FEF41FA4399}" type="slidenum">
              <a:rPr lang="en-US" smtClean="0"/>
              <a:t>6</a:t>
            </a:fld>
            <a:endParaRPr lang="en-US" dirty="0"/>
          </a:p>
        </p:txBody>
      </p:sp>
      <p:sp>
        <p:nvSpPr>
          <p:cNvPr id="5" name="TextBox 4">
            <a:extLst>
              <a:ext uri="{FF2B5EF4-FFF2-40B4-BE49-F238E27FC236}">
                <a16:creationId xmlns:a16="http://schemas.microsoft.com/office/drawing/2014/main" id="{97F65A82-4D95-25D1-CA69-DCB69211209C}"/>
              </a:ext>
            </a:extLst>
          </p:cNvPr>
          <p:cNvSpPr txBox="1"/>
          <p:nvPr/>
        </p:nvSpPr>
        <p:spPr>
          <a:xfrm>
            <a:off x="647114" y="920123"/>
            <a:ext cx="10972800" cy="5262979"/>
          </a:xfrm>
          <a:prstGeom prst="rect">
            <a:avLst/>
          </a:prstGeom>
          <a:noFill/>
        </p:spPr>
        <p:txBody>
          <a:bodyPr wrap="square">
            <a:spAutoFit/>
          </a:bodyPr>
          <a:lstStyle/>
          <a:p>
            <a:pPr fontAlgn="base"/>
            <a:br>
              <a:rPr lang="en-US" sz="2400" dirty="0">
                <a:latin typeface="arial" panose="020B0604020202020204" pitchFamily="34" charset="0"/>
              </a:rPr>
            </a:br>
            <a:r>
              <a:rPr lang="en-US" sz="2400" dirty="0"/>
              <a:t>When a Veteran has received any of the combat decorations listed below, VA will presume that the Veteran engaged in combat with the enemy, unless there is clear and convincing evidence to the contrary:</a:t>
            </a:r>
          </a:p>
          <a:p>
            <a:pPr fontAlgn="base"/>
            <a:endParaRPr lang="en-US" sz="2400" dirty="0"/>
          </a:p>
          <a:p>
            <a:pPr fontAlgn="base">
              <a:buFont typeface="Arial" panose="020B0604020202020204" pitchFamily="34" charset="0"/>
              <a:buChar char="•"/>
            </a:pPr>
            <a:r>
              <a:rPr lang="en-US" sz="2400" dirty="0"/>
              <a:t>Air Force Achievement Medal with “V” Device</a:t>
            </a:r>
          </a:p>
          <a:p>
            <a:pPr fontAlgn="base">
              <a:buFont typeface="Arial" panose="020B0604020202020204" pitchFamily="34" charset="0"/>
              <a:buChar char="•"/>
            </a:pPr>
            <a:r>
              <a:rPr lang="en-US" sz="2400" dirty="0"/>
              <a:t>Air Force Combat Action Medal</a:t>
            </a:r>
          </a:p>
          <a:p>
            <a:pPr fontAlgn="base">
              <a:buFont typeface="Arial" panose="020B0604020202020204" pitchFamily="34" charset="0"/>
              <a:buChar char="•"/>
            </a:pPr>
            <a:r>
              <a:rPr lang="en-US" sz="2400" dirty="0"/>
              <a:t>Air Force Commendation Medal with “V” Device</a:t>
            </a:r>
          </a:p>
          <a:p>
            <a:pPr fontAlgn="base">
              <a:buFont typeface="Arial" panose="020B0604020202020204" pitchFamily="34" charset="0"/>
              <a:buChar char="•"/>
            </a:pPr>
            <a:r>
              <a:rPr lang="en-US" sz="2400" dirty="0"/>
              <a:t>Air Force Cross</a:t>
            </a:r>
          </a:p>
          <a:p>
            <a:pPr fontAlgn="base">
              <a:buFont typeface="Arial" panose="020B0604020202020204" pitchFamily="34" charset="0"/>
              <a:buChar char="•"/>
            </a:pPr>
            <a:r>
              <a:rPr lang="en-US" sz="2400" dirty="0"/>
              <a:t>Air Medal with “V” Device</a:t>
            </a:r>
          </a:p>
          <a:p>
            <a:pPr fontAlgn="base">
              <a:buFont typeface="Arial" panose="020B0604020202020204" pitchFamily="34" charset="0"/>
              <a:buChar char="•"/>
            </a:pPr>
            <a:r>
              <a:rPr lang="en-US" sz="2400" dirty="0"/>
              <a:t>Army Commendation Medal with “V” Device</a:t>
            </a:r>
          </a:p>
          <a:p>
            <a:pPr fontAlgn="base">
              <a:buFont typeface="Arial" panose="020B0604020202020204" pitchFamily="34" charset="0"/>
              <a:buChar char="•"/>
            </a:pPr>
            <a:r>
              <a:rPr lang="en-US" sz="2400" dirty="0"/>
              <a:t>Bronze Star Medal with “V” Device</a:t>
            </a:r>
          </a:p>
          <a:p>
            <a:pPr fontAlgn="base">
              <a:buFont typeface="Arial" panose="020B0604020202020204" pitchFamily="34" charset="0"/>
              <a:buChar char="•"/>
            </a:pPr>
            <a:r>
              <a:rPr lang="en-US" sz="2400" dirty="0"/>
              <a:t>“C” device, denoting combat conditions, when affixed to other</a:t>
            </a:r>
            <a:r>
              <a:rPr lang="en-US" sz="2400" dirty="0">
                <a:solidFill>
                  <a:srgbClr val="333333"/>
                </a:solidFill>
              </a:rPr>
              <a:t> awards for meritorious service or achievement</a:t>
            </a:r>
            <a:endParaRPr lang="en-US" sz="2400" dirty="0"/>
          </a:p>
        </p:txBody>
      </p:sp>
    </p:spTree>
    <p:extLst>
      <p:ext uri="{BB962C8B-B14F-4D97-AF65-F5344CB8AC3E}">
        <p14:creationId xmlns:p14="http://schemas.microsoft.com/office/powerpoint/2010/main" val="7331762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1A7462-048A-8CE9-F85C-F81A44EA3276}"/>
              </a:ext>
            </a:extLst>
          </p:cNvPr>
          <p:cNvSpPr>
            <a:spLocks noGrp="1"/>
          </p:cNvSpPr>
          <p:nvPr>
            <p:ph type="title"/>
          </p:nvPr>
        </p:nvSpPr>
        <p:spPr/>
        <p:txBody>
          <a:bodyPr/>
          <a:lstStyle/>
          <a:p>
            <a:r>
              <a:rPr lang="en-US" dirty="0"/>
              <a:t>Military Sexual Trauma</a:t>
            </a:r>
          </a:p>
        </p:txBody>
      </p:sp>
      <p:sp>
        <p:nvSpPr>
          <p:cNvPr id="2" name="Content Placeholder 1">
            <a:extLst>
              <a:ext uri="{FF2B5EF4-FFF2-40B4-BE49-F238E27FC236}">
                <a16:creationId xmlns:a16="http://schemas.microsoft.com/office/drawing/2014/main" id="{BF27FECA-DDD8-2257-54A9-3730365C4901}"/>
              </a:ext>
            </a:extLst>
          </p:cNvPr>
          <p:cNvSpPr>
            <a:spLocks noGrp="1"/>
          </p:cNvSpPr>
          <p:nvPr>
            <p:ph idx="1"/>
          </p:nvPr>
        </p:nvSpPr>
        <p:spPr/>
        <p:txBody>
          <a:bodyPr>
            <a:normAutofit lnSpcReduction="10000"/>
          </a:bodyPr>
          <a:lstStyle/>
          <a:p>
            <a:endParaRPr lang="en-US" sz="3200" dirty="0"/>
          </a:p>
          <a:p>
            <a:r>
              <a:rPr lang="en-US" sz="3200" dirty="0"/>
              <a:t>Evidence of behavioral changes typically needs interpretation by a clinician in personal trauma claims.</a:t>
            </a:r>
          </a:p>
          <a:p>
            <a:endParaRPr lang="en-US" sz="3200" dirty="0"/>
          </a:p>
          <a:p>
            <a:r>
              <a:rPr lang="en-US" sz="3200" dirty="0"/>
              <a:t>Submit evidence received for a medical opinion as to whether the credible factual evidence of behavior changes demonstrated by the Veteran is consistent with the expected reaction or adjustment of a person who has been subjected to an assault.</a:t>
            </a:r>
          </a:p>
          <a:p>
            <a:endParaRPr lang="en-US" sz="2400" dirty="0">
              <a:solidFill>
                <a:srgbClr val="333333"/>
              </a:solidFill>
              <a:latin typeface="Helvetica Neue" panose="02000503000000020004" pitchFamily="2"/>
            </a:endParaRPr>
          </a:p>
        </p:txBody>
      </p:sp>
      <p:sp>
        <p:nvSpPr>
          <p:cNvPr id="4" name="Slide Number Placeholder 3">
            <a:extLst>
              <a:ext uri="{FF2B5EF4-FFF2-40B4-BE49-F238E27FC236}">
                <a16:creationId xmlns:a16="http://schemas.microsoft.com/office/drawing/2014/main" id="{E05D8908-D794-5AE5-3DBE-248D874A15A2}"/>
              </a:ext>
            </a:extLst>
          </p:cNvPr>
          <p:cNvSpPr>
            <a:spLocks noGrp="1"/>
          </p:cNvSpPr>
          <p:nvPr>
            <p:ph type="sldNum" sz="quarter" idx="12"/>
          </p:nvPr>
        </p:nvSpPr>
        <p:spPr/>
        <p:txBody>
          <a:bodyPr/>
          <a:lstStyle/>
          <a:p>
            <a:fld id="{60B18D57-13A5-4968-950D-8FEF41FA4399}" type="slidenum">
              <a:rPr lang="en-US" smtClean="0"/>
              <a:t>60</a:t>
            </a:fld>
            <a:endParaRPr lang="en-US"/>
          </a:p>
        </p:txBody>
      </p:sp>
    </p:spTree>
    <p:extLst>
      <p:ext uri="{BB962C8B-B14F-4D97-AF65-F5344CB8AC3E}">
        <p14:creationId xmlns:p14="http://schemas.microsoft.com/office/powerpoint/2010/main" val="9873526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6D9F9C-11A9-80CB-6466-6C640081B343}"/>
              </a:ext>
            </a:extLst>
          </p:cNvPr>
          <p:cNvSpPr>
            <a:spLocks noGrp="1"/>
          </p:cNvSpPr>
          <p:nvPr>
            <p:ph type="title"/>
          </p:nvPr>
        </p:nvSpPr>
        <p:spPr/>
        <p:txBody>
          <a:bodyPr/>
          <a:lstStyle/>
          <a:p>
            <a:r>
              <a:rPr lang="en-US" dirty="0"/>
              <a:t>Military Sexual Trauma</a:t>
            </a:r>
          </a:p>
        </p:txBody>
      </p:sp>
      <p:sp>
        <p:nvSpPr>
          <p:cNvPr id="2" name="Content Placeholder 1">
            <a:extLst>
              <a:ext uri="{FF2B5EF4-FFF2-40B4-BE49-F238E27FC236}">
                <a16:creationId xmlns:a16="http://schemas.microsoft.com/office/drawing/2014/main" id="{CE769197-9051-2901-FF87-19D4BF735791}"/>
              </a:ext>
            </a:extLst>
          </p:cNvPr>
          <p:cNvSpPr>
            <a:spLocks noGrp="1"/>
          </p:cNvSpPr>
          <p:nvPr>
            <p:ph idx="1"/>
          </p:nvPr>
        </p:nvSpPr>
        <p:spPr/>
        <p:txBody>
          <a:bodyPr>
            <a:normAutofit/>
          </a:bodyPr>
          <a:lstStyle/>
          <a:p>
            <a:endParaRPr lang="en-US" dirty="0"/>
          </a:p>
          <a:p>
            <a:r>
              <a:rPr lang="en-US" dirty="0"/>
              <a:t>If the examiner offers a credible, unequivocal, and </a:t>
            </a:r>
            <a:r>
              <a:rPr lang="en-US" dirty="0" err="1"/>
              <a:t>nonspeculative</a:t>
            </a:r>
            <a:r>
              <a:rPr lang="en-US" dirty="0"/>
              <a:t> assessment that the evidence of record is consistent with the occurrence of the claimed assault, that opinion can constitute credible supporting evidence that the claimed in-service stressor occurred.  If the opinion is merely speculative, equivocal, contradictory, or otherwise insufficient for rating purposes, it should be returned for clarification.</a:t>
            </a:r>
          </a:p>
        </p:txBody>
      </p:sp>
      <p:sp>
        <p:nvSpPr>
          <p:cNvPr id="4" name="Slide Number Placeholder 3">
            <a:extLst>
              <a:ext uri="{FF2B5EF4-FFF2-40B4-BE49-F238E27FC236}">
                <a16:creationId xmlns:a16="http://schemas.microsoft.com/office/drawing/2014/main" id="{8717576E-80A9-7C9C-3E05-3EC93F49706A}"/>
              </a:ext>
            </a:extLst>
          </p:cNvPr>
          <p:cNvSpPr>
            <a:spLocks noGrp="1"/>
          </p:cNvSpPr>
          <p:nvPr>
            <p:ph type="sldNum" sz="quarter" idx="12"/>
          </p:nvPr>
        </p:nvSpPr>
        <p:spPr/>
        <p:txBody>
          <a:bodyPr/>
          <a:lstStyle/>
          <a:p>
            <a:fld id="{60B18D57-13A5-4968-950D-8FEF41FA4399}" type="slidenum">
              <a:rPr lang="en-US" smtClean="0"/>
              <a:t>61</a:t>
            </a:fld>
            <a:endParaRPr lang="en-US"/>
          </a:p>
        </p:txBody>
      </p:sp>
    </p:spTree>
    <p:extLst>
      <p:ext uri="{BB962C8B-B14F-4D97-AF65-F5344CB8AC3E}">
        <p14:creationId xmlns:p14="http://schemas.microsoft.com/office/powerpoint/2010/main" val="15602712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4E12094-FAF8-C995-A6D2-735083284587}"/>
              </a:ext>
            </a:extLst>
          </p:cNvPr>
          <p:cNvSpPr>
            <a:spLocks noGrp="1"/>
          </p:cNvSpPr>
          <p:nvPr>
            <p:ph type="title"/>
          </p:nvPr>
        </p:nvSpPr>
        <p:spPr/>
        <p:txBody>
          <a:bodyPr/>
          <a:lstStyle/>
          <a:p>
            <a:r>
              <a:rPr lang="en-US" dirty="0"/>
              <a:t>Military Sexual Trauma</a:t>
            </a:r>
          </a:p>
        </p:txBody>
      </p:sp>
      <p:sp>
        <p:nvSpPr>
          <p:cNvPr id="2" name="Content Placeholder 1">
            <a:extLst>
              <a:ext uri="{FF2B5EF4-FFF2-40B4-BE49-F238E27FC236}">
                <a16:creationId xmlns:a16="http://schemas.microsoft.com/office/drawing/2014/main" id="{EEF9B048-3698-AB22-D6E6-90848B44A1EB}"/>
              </a:ext>
            </a:extLst>
          </p:cNvPr>
          <p:cNvSpPr>
            <a:spLocks noGrp="1"/>
          </p:cNvSpPr>
          <p:nvPr>
            <p:ph idx="1"/>
          </p:nvPr>
        </p:nvSpPr>
        <p:spPr/>
        <p:txBody>
          <a:bodyPr>
            <a:normAutofit/>
          </a:bodyPr>
          <a:lstStyle/>
          <a:p>
            <a:pPr marL="0" indent="0">
              <a:buNone/>
            </a:pPr>
            <a:endParaRPr lang="en-US" dirty="0">
              <a:latin typeface="arial" panose="020B0604020202020204" pitchFamily="34" charset="0"/>
            </a:endParaRPr>
          </a:p>
          <a:p>
            <a:pPr marL="0" indent="0">
              <a:buNone/>
            </a:pPr>
            <a:r>
              <a:rPr lang="en-US" dirty="0"/>
              <a:t>Veterans whose stressor occurred during inactive duty for training (</a:t>
            </a:r>
            <a:r>
              <a:rPr lang="en-US" dirty="0" err="1"/>
              <a:t>INACDUTRA</a:t>
            </a:r>
            <a:r>
              <a:rPr lang="en-US" dirty="0"/>
              <a:t>) are eligible for SC in the same manner as those whose stressor occurred during active duty or active duty for training.  </a:t>
            </a:r>
          </a:p>
          <a:p>
            <a:pPr marL="0" indent="0">
              <a:buNone/>
            </a:pPr>
            <a:endParaRPr lang="en-US" dirty="0"/>
          </a:p>
          <a:p>
            <a:pPr marL="0" indent="0">
              <a:buNone/>
            </a:pPr>
            <a:r>
              <a:rPr lang="en-US" dirty="0"/>
              <a:t>The VA Office of General Counsel concluded in </a:t>
            </a:r>
            <a:r>
              <a:rPr lang="en-US" b="1" u="sng" dirty="0" err="1">
                <a:solidFill>
                  <a:srgbClr val="0000FF"/>
                </a:solidFill>
                <a:hlinkClick r:id="rId2"/>
              </a:rPr>
              <a:t>VAOPGCPREC</a:t>
            </a:r>
            <a:r>
              <a:rPr lang="en-US" b="1" u="sng" dirty="0">
                <a:solidFill>
                  <a:srgbClr val="0000FF"/>
                </a:solidFill>
                <a:hlinkClick r:id="rId2"/>
              </a:rPr>
              <a:t> 8-2001</a:t>
            </a:r>
            <a:r>
              <a:rPr lang="en-US" dirty="0">
                <a:solidFill>
                  <a:srgbClr val="333333"/>
                </a:solidFill>
              </a:rPr>
              <a:t> </a:t>
            </a:r>
            <a:r>
              <a:rPr lang="en-US" dirty="0"/>
              <a:t>that “PTSD resulting from sexual assault may be considered a disability resulting from an injury.”</a:t>
            </a:r>
          </a:p>
        </p:txBody>
      </p:sp>
      <p:sp>
        <p:nvSpPr>
          <p:cNvPr id="4" name="Slide Number Placeholder 3">
            <a:extLst>
              <a:ext uri="{FF2B5EF4-FFF2-40B4-BE49-F238E27FC236}">
                <a16:creationId xmlns:a16="http://schemas.microsoft.com/office/drawing/2014/main" id="{794FC5EA-0E26-9B3B-5473-2D7476FBBBFB}"/>
              </a:ext>
            </a:extLst>
          </p:cNvPr>
          <p:cNvSpPr>
            <a:spLocks noGrp="1"/>
          </p:cNvSpPr>
          <p:nvPr>
            <p:ph type="sldNum" sz="quarter" idx="12"/>
          </p:nvPr>
        </p:nvSpPr>
        <p:spPr/>
        <p:txBody>
          <a:bodyPr/>
          <a:lstStyle/>
          <a:p>
            <a:fld id="{60B18D57-13A5-4968-950D-8FEF41FA4399}" type="slidenum">
              <a:rPr lang="en-US" smtClean="0"/>
              <a:t>62</a:t>
            </a:fld>
            <a:endParaRPr lang="en-US"/>
          </a:p>
        </p:txBody>
      </p:sp>
    </p:spTree>
    <p:extLst>
      <p:ext uri="{BB962C8B-B14F-4D97-AF65-F5344CB8AC3E}">
        <p14:creationId xmlns:p14="http://schemas.microsoft.com/office/powerpoint/2010/main" val="9845954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F75C16-E809-A052-E308-1C13A52B6B13}"/>
              </a:ext>
            </a:extLst>
          </p:cNvPr>
          <p:cNvSpPr>
            <a:spLocks noGrp="1"/>
          </p:cNvSpPr>
          <p:nvPr>
            <p:ph type="title"/>
          </p:nvPr>
        </p:nvSpPr>
        <p:spPr>
          <a:xfrm>
            <a:off x="0" y="-1"/>
            <a:ext cx="7410734" cy="1207025"/>
          </a:xfrm>
        </p:spPr>
        <p:txBody>
          <a:bodyPr>
            <a:normAutofit fontScale="90000"/>
          </a:bodyPr>
          <a:lstStyle/>
          <a:p>
            <a:r>
              <a:rPr lang="en-US" sz="2800" dirty="0"/>
              <a:t>Statement in Support Of Claim for PTSD secondary to Personal Assault </a:t>
            </a:r>
            <a:br>
              <a:rPr lang="en-US" sz="2800" dirty="0"/>
            </a:br>
            <a:r>
              <a:rPr lang="en-US" sz="2800" dirty="0"/>
              <a:t>VA Form 21-0781a</a:t>
            </a:r>
          </a:p>
        </p:txBody>
      </p:sp>
      <p:pic>
        <p:nvPicPr>
          <p:cNvPr id="9" name="Content Placeholder 8">
            <a:extLst>
              <a:ext uri="{FF2B5EF4-FFF2-40B4-BE49-F238E27FC236}">
                <a16:creationId xmlns:a16="http://schemas.microsoft.com/office/drawing/2014/main" id="{BCB66317-17CB-C224-CCBC-10B9CAE711F0}"/>
              </a:ext>
            </a:extLst>
          </p:cNvPr>
          <p:cNvPicPr>
            <a:picLocks noGrp="1" noChangeAspect="1"/>
          </p:cNvPicPr>
          <p:nvPr>
            <p:ph sz="half" idx="1"/>
          </p:nvPr>
        </p:nvPicPr>
        <p:blipFill>
          <a:blip r:embed="rId2"/>
          <a:stretch>
            <a:fillRect/>
          </a:stretch>
        </p:blipFill>
        <p:spPr>
          <a:xfrm>
            <a:off x="1643902" y="1300014"/>
            <a:ext cx="3939705" cy="4948387"/>
          </a:xfrm>
          <a:prstGeom prst="rect">
            <a:avLst/>
          </a:prstGeom>
        </p:spPr>
      </p:pic>
      <p:pic>
        <p:nvPicPr>
          <p:cNvPr id="12" name="Content Placeholder 11">
            <a:extLst>
              <a:ext uri="{FF2B5EF4-FFF2-40B4-BE49-F238E27FC236}">
                <a16:creationId xmlns:a16="http://schemas.microsoft.com/office/drawing/2014/main" id="{3D6B8146-C493-2F3A-73CA-257DBFED9CAD}"/>
              </a:ext>
            </a:extLst>
          </p:cNvPr>
          <p:cNvPicPr>
            <a:picLocks noGrp="1" noChangeAspect="1"/>
          </p:cNvPicPr>
          <p:nvPr>
            <p:ph sz="half" idx="2"/>
          </p:nvPr>
        </p:nvPicPr>
        <p:blipFill>
          <a:blip r:embed="rId3"/>
          <a:stretch>
            <a:fillRect/>
          </a:stretch>
        </p:blipFill>
        <p:spPr>
          <a:xfrm>
            <a:off x="6271728" y="1300014"/>
            <a:ext cx="3788534" cy="4948387"/>
          </a:xfrm>
          <a:prstGeom prst="rect">
            <a:avLst/>
          </a:prstGeom>
        </p:spPr>
      </p:pic>
      <p:sp>
        <p:nvSpPr>
          <p:cNvPr id="4" name="Slide Number Placeholder 3">
            <a:extLst>
              <a:ext uri="{FF2B5EF4-FFF2-40B4-BE49-F238E27FC236}">
                <a16:creationId xmlns:a16="http://schemas.microsoft.com/office/drawing/2014/main" id="{42F2A071-8B63-4F06-6CE8-36C5BACD2913}"/>
              </a:ext>
            </a:extLst>
          </p:cNvPr>
          <p:cNvSpPr>
            <a:spLocks noGrp="1"/>
          </p:cNvSpPr>
          <p:nvPr>
            <p:ph type="sldNum" sz="quarter" idx="12"/>
          </p:nvPr>
        </p:nvSpPr>
        <p:spPr/>
        <p:txBody>
          <a:bodyPr/>
          <a:lstStyle/>
          <a:p>
            <a:fld id="{60B18D57-13A5-4968-950D-8FEF41FA4399}" type="slidenum">
              <a:rPr lang="en-US" smtClean="0"/>
              <a:t>63</a:t>
            </a:fld>
            <a:endParaRPr lang="en-US"/>
          </a:p>
        </p:txBody>
      </p:sp>
    </p:spTree>
    <p:extLst>
      <p:ext uri="{BB962C8B-B14F-4D97-AF65-F5344CB8AC3E}">
        <p14:creationId xmlns:p14="http://schemas.microsoft.com/office/powerpoint/2010/main" val="20380570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EE5D13F1-FEDA-3DC9-73AD-B03A95BF7013}"/>
              </a:ext>
            </a:extLst>
          </p:cNvPr>
          <p:cNvPicPr>
            <a:picLocks noGrp="1" noChangeAspect="1"/>
          </p:cNvPicPr>
          <p:nvPr>
            <p:ph sz="half" idx="1"/>
          </p:nvPr>
        </p:nvPicPr>
        <p:blipFill>
          <a:blip r:embed="rId2"/>
          <a:stretch>
            <a:fillRect/>
          </a:stretch>
        </p:blipFill>
        <p:spPr>
          <a:xfrm>
            <a:off x="4159559" y="1573994"/>
            <a:ext cx="3872881" cy="4899050"/>
          </a:xfrm>
          <a:prstGeom prst="rect">
            <a:avLst/>
          </a:prstGeom>
        </p:spPr>
      </p:pic>
      <p:sp>
        <p:nvSpPr>
          <p:cNvPr id="4" name="Slide Number Placeholder 3">
            <a:extLst>
              <a:ext uri="{FF2B5EF4-FFF2-40B4-BE49-F238E27FC236}">
                <a16:creationId xmlns:a16="http://schemas.microsoft.com/office/drawing/2014/main" id="{8196ECEB-5330-AA6C-620E-21648B43A88A}"/>
              </a:ext>
            </a:extLst>
          </p:cNvPr>
          <p:cNvSpPr>
            <a:spLocks noGrp="1"/>
          </p:cNvSpPr>
          <p:nvPr>
            <p:ph type="sldNum" sz="quarter" idx="12"/>
          </p:nvPr>
        </p:nvSpPr>
        <p:spPr/>
        <p:txBody>
          <a:bodyPr/>
          <a:lstStyle/>
          <a:p>
            <a:fld id="{60B18D57-13A5-4968-950D-8FEF41FA4399}" type="slidenum">
              <a:rPr lang="en-US" smtClean="0"/>
              <a:t>64</a:t>
            </a:fld>
            <a:endParaRPr lang="en-US"/>
          </a:p>
        </p:txBody>
      </p:sp>
      <p:sp>
        <p:nvSpPr>
          <p:cNvPr id="5" name="Title 4">
            <a:extLst>
              <a:ext uri="{FF2B5EF4-FFF2-40B4-BE49-F238E27FC236}">
                <a16:creationId xmlns:a16="http://schemas.microsoft.com/office/drawing/2014/main" id="{DD1149C6-CB9B-D30E-AB5C-663538DEDD00}"/>
              </a:ext>
            </a:extLst>
          </p:cNvPr>
          <p:cNvSpPr>
            <a:spLocks noGrp="1"/>
          </p:cNvSpPr>
          <p:nvPr>
            <p:ph type="title"/>
          </p:nvPr>
        </p:nvSpPr>
        <p:spPr>
          <a:xfrm>
            <a:off x="0" y="-1"/>
            <a:ext cx="7410734" cy="1207025"/>
          </a:xfrm>
        </p:spPr>
        <p:txBody>
          <a:bodyPr>
            <a:normAutofit fontScale="90000"/>
          </a:bodyPr>
          <a:lstStyle/>
          <a:p>
            <a:r>
              <a:rPr lang="en-US" sz="2800" dirty="0"/>
              <a:t>Statement in Support Of Claim for PTSD secondary to Personal Assault </a:t>
            </a:r>
            <a:br>
              <a:rPr lang="en-US" sz="2800" dirty="0"/>
            </a:br>
            <a:r>
              <a:rPr lang="en-US" sz="2800" dirty="0"/>
              <a:t>VA Form 21-0781a</a:t>
            </a:r>
          </a:p>
        </p:txBody>
      </p:sp>
    </p:spTree>
    <p:extLst>
      <p:ext uri="{BB962C8B-B14F-4D97-AF65-F5344CB8AC3E}">
        <p14:creationId xmlns:p14="http://schemas.microsoft.com/office/powerpoint/2010/main" val="40486981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BCD0F4-BF4C-1F06-ADAB-675B9C94A5C0}"/>
              </a:ext>
            </a:extLst>
          </p:cNvPr>
          <p:cNvSpPr>
            <a:spLocks noGrp="1"/>
          </p:cNvSpPr>
          <p:nvPr>
            <p:ph type="title"/>
          </p:nvPr>
        </p:nvSpPr>
        <p:spPr/>
        <p:txBody>
          <a:bodyPr/>
          <a:lstStyle/>
          <a:p>
            <a:r>
              <a:rPr lang="en-US" dirty="0"/>
              <a:t>Lay evidence</a:t>
            </a:r>
          </a:p>
        </p:txBody>
      </p:sp>
      <p:sp>
        <p:nvSpPr>
          <p:cNvPr id="4" name="Content Placeholder 3">
            <a:extLst>
              <a:ext uri="{FF2B5EF4-FFF2-40B4-BE49-F238E27FC236}">
                <a16:creationId xmlns:a16="http://schemas.microsoft.com/office/drawing/2014/main" id="{C17A5ECC-14EF-19DC-47BD-F77C5B21DA9E}"/>
              </a:ext>
            </a:extLst>
          </p:cNvPr>
          <p:cNvSpPr>
            <a:spLocks noGrp="1"/>
          </p:cNvSpPr>
          <p:nvPr>
            <p:ph idx="1"/>
          </p:nvPr>
        </p:nvSpPr>
        <p:spPr>
          <a:xfrm>
            <a:off x="2152650" y="1632714"/>
            <a:ext cx="7886700" cy="4882058"/>
          </a:xfrm>
        </p:spPr>
        <p:txBody>
          <a:bodyPr/>
          <a:lstStyle/>
          <a:p>
            <a:pPr marL="0" indent="0" algn="ctr">
              <a:buNone/>
            </a:pPr>
            <a:endParaRPr lang="en-US" sz="4000" dirty="0"/>
          </a:p>
          <a:p>
            <a:pPr marL="0" indent="0" algn="ctr">
              <a:buNone/>
            </a:pPr>
            <a:r>
              <a:rPr lang="en-US" sz="4000" dirty="0"/>
              <a:t>What is </a:t>
            </a:r>
          </a:p>
          <a:p>
            <a:pPr marL="0" indent="0" algn="ctr">
              <a:buNone/>
            </a:pPr>
            <a:r>
              <a:rPr lang="en-US" sz="4000" dirty="0"/>
              <a:t> lay evidence?</a:t>
            </a:r>
          </a:p>
          <a:p>
            <a:pPr marL="0" indent="0" algn="ctr">
              <a:buNone/>
            </a:pPr>
            <a:r>
              <a:rPr lang="en-US" sz="4000" dirty="0"/>
              <a:t>Why is it important?</a:t>
            </a:r>
          </a:p>
        </p:txBody>
      </p:sp>
      <p:sp>
        <p:nvSpPr>
          <p:cNvPr id="2" name="Slide Number Placeholder 1">
            <a:extLst>
              <a:ext uri="{FF2B5EF4-FFF2-40B4-BE49-F238E27FC236}">
                <a16:creationId xmlns:a16="http://schemas.microsoft.com/office/drawing/2014/main" id="{C142F365-ADDF-D0A0-30EC-92796ED93900}"/>
              </a:ext>
            </a:extLst>
          </p:cNvPr>
          <p:cNvSpPr>
            <a:spLocks noGrp="1"/>
          </p:cNvSpPr>
          <p:nvPr>
            <p:ph type="sldNum" sz="quarter" idx="12"/>
          </p:nvPr>
        </p:nvSpPr>
        <p:spPr/>
        <p:txBody>
          <a:bodyPr/>
          <a:lstStyle/>
          <a:p>
            <a:fld id="{60B18D57-13A5-4968-950D-8FEF41FA4399}" type="slidenum">
              <a:rPr lang="en-US" smtClean="0"/>
              <a:t>65</a:t>
            </a:fld>
            <a:endParaRPr lang="en-US" dirty="0"/>
          </a:p>
        </p:txBody>
      </p:sp>
    </p:spTree>
    <p:extLst>
      <p:ext uri="{BB962C8B-B14F-4D97-AF65-F5344CB8AC3E}">
        <p14:creationId xmlns:p14="http://schemas.microsoft.com/office/powerpoint/2010/main" val="2107202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8117F9-2C0D-2F47-BE52-3D05DEEF3DC4}"/>
              </a:ext>
            </a:extLst>
          </p:cNvPr>
          <p:cNvSpPr>
            <a:spLocks noGrp="1"/>
          </p:cNvSpPr>
          <p:nvPr>
            <p:ph type="title"/>
          </p:nvPr>
        </p:nvSpPr>
        <p:spPr/>
        <p:txBody>
          <a:bodyPr/>
          <a:lstStyle/>
          <a:p>
            <a:r>
              <a:rPr lang="en-US" dirty="0"/>
              <a:t>PTSD In-Service </a:t>
            </a:r>
          </a:p>
        </p:txBody>
      </p:sp>
      <p:sp>
        <p:nvSpPr>
          <p:cNvPr id="2" name="Content Placeholder 1">
            <a:extLst>
              <a:ext uri="{FF2B5EF4-FFF2-40B4-BE49-F238E27FC236}">
                <a16:creationId xmlns:a16="http://schemas.microsoft.com/office/drawing/2014/main" id="{31DA1FAB-45DC-D88F-2342-CAD94F57A638}"/>
              </a:ext>
            </a:extLst>
          </p:cNvPr>
          <p:cNvSpPr>
            <a:spLocks noGrp="1"/>
          </p:cNvSpPr>
          <p:nvPr>
            <p:ph idx="1"/>
          </p:nvPr>
        </p:nvSpPr>
        <p:spPr/>
        <p:txBody>
          <a:bodyPr>
            <a:normAutofit lnSpcReduction="10000"/>
          </a:bodyPr>
          <a:lstStyle/>
          <a:p>
            <a:pPr marL="0" indent="0">
              <a:buNone/>
            </a:pPr>
            <a:r>
              <a:rPr lang="en-US" dirty="0"/>
              <a:t>To establish SC for PTSD based on an in-service stressor, the relationship between stressor and symptoms </a:t>
            </a:r>
            <a:r>
              <a:rPr lang="en-US" i="1" dirty="0"/>
              <a:t>must</a:t>
            </a:r>
            <a:r>
              <a:rPr lang="en-US" dirty="0"/>
              <a:t> be:</a:t>
            </a:r>
          </a:p>
          <a:p>
            <a:r>
              <a:rPr lang="en-US" dirty="0"/>
              <a:t>specifically addressed in the examination report, and</a:t>
            </a:r>
          </a:p>
          <a:p>
            <a:r>
              <a:rPr lang="en-US" dirty="0"/>
              <a:t>supported by documentation.</a:t>
            </a:r>
          </a:p>
          <a:p>
            <a:pPr marL="0" indent="0">
              <a:buNone/>
            </a:pPr>
            <a:r>
              <a:rPr lang="en-US" dirty="0"/>
              <a:t>When PTSD is properly diagnosed in service, the Veteran’s testimony alone may establish that the claimed in-service stressor occurred, as long as the claimed stressor is</a:t>
            </a:r>
          </a:p>
          <a:p>
            <a:r>
              <a:rPr lang="en-US" dirty="0"/>
              <a:t>related to the Veteran’s service, and</a:t>
            </a:r>
          </a:p>
          <a:p>
            <a:r>
              <a:rPr lang="en-US" dirty="0"/>
              <a:t>consistent with the circumstances, conditions, or hardships of that service.</a:t>
            </a:r>
          </a:p>
          <a:p>
            <a:endParaRPr lang="en-US" sz="2400" dirty="0">
              <a:solidFill>
                <a:srgbClr val="333333"/>
              </a:solidFill>
              <a:latin typeface="Helvetica Neue" panose="02000503000000020004" pitchFamily="2"/>
            </a:endParaRPr>
          </a:p>
        </p:txBody>
      </p:sp>
      <p:sp>
        <p:nvSpPr>
          <p:cNvPr id="4" name="Slide Number Placeholder 3">
            <a:extLst>
              <a:ext uri="{FF2B5EF4-FFF2-40B4-BE49-F238E27FC236}">
                <a16:creationId xmlns:a16="http://schemas.microsoft.com/office/drawing/2014/main" id="{4C691621-9CF5-8294-B939-FCEE4E12C665}"/>
              </a:ext>
            </a:extLst>
          </p:cNvPr>
          <p:cNvSpPr>
            <a:spLocks noGrp="1"/>
          </p:cNvSpPr>
          <p:nvPr>
            <p:ph type="sldNum" sz="quarter" idx="12"/>
          </p:nvPr>
        </p:nvSpPr>
        <p:spPr/>
        <p:txBody>
          <a:bodyPr/>
          <a:lstStyle/>
          <a:p>
            <a:fld id="{60B18D57-13A5-4968-950D-8FEF41FA4399}" type="slidenum">
              <a:rPr lang="en-US" smtClean="0"/>
              <a:t>66</a:t>
            </a:fld>
            <a:endParaRPr lang="en-US"/>
          </a:p>
        </p:txBody>
      </p:sp>
    </p:spTree>
    <p:extLst>
      <p:ext uri="{BB962C8B-B14F-4D97-AF65-F5344CB8AC3E}">
        <p14:creationId xmlns:p14="http://schemas.microsoft.com/office/powerpoint/2010/main" val="31889319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58F8B9-807F-7D8F-621B-489C5508ABEB}"/>
              </a:ext>
            </a:extLst>
          </p:cNvPr>
          <p:cNvSpPr>
            <a:spLocks noGrp="1"/>
          </p:cNvSpPr>
          <p:nvPr>
            <p:ph type="title"/>
          </p:nvPr>
        </p:nvSpPr>
        <p:spPr/>
        <p:txBody>
          <a:bodyPr/>
          <a:lstStyle/>
          <a:p>
            <a:r>
              <a:rPr lang="en-US" dirty="0"/>
              <a:t>PTSD – Presumption of Soundness</a:t>
            </a:r>
          </a:p>
        </p:txBody>
      </p:sp>
      <p:sp>
        <p:nvSpPr>
          <p:cNvPr id="2" name="Content Placeholder 1">
            <a:extLst>
              <a:ext uri="{FF2B5EF4-FFF2-40B4-BE49-F238E27FC236}">
                <a16:creationId xmlns:a16="http://schemas.microsoft.com/office/drawing/2014/main" id="{1AFDEF45-46CC-68C4-F6B8-DEC9EBAE0F4F}"/>
              </a:ext>
            </a:extLst>
          </p:cNvPr>
          <p:cNvSpPr>
            <a:spLocks noGrp="1"/>
          </p:cNvSpPr>
          <p:nvPr>
            <p:ph idx="1"/>
          </p:nvPr>
        </p:nvSpPr>
        <p:spPr/>
        <p:txBody>
          <a:bodyPr/>
          <a:lstStyle/>
          <a:p>
            <a:r>
              <a:rPr lang="en-US" sz="2400" dirty="0"/>
              <a:t>If a Veteran is sound on enlistment and develops delayed or late-onset PTSD in service related to a pre-service stressor, the claim may be granted under </a:t>
            </a:r>
            <a:r>
              <a:rPr lang="en-US" sz="2400" b="1" u="sng" dirty="0">
                <a:solidFill>
                  <a:srgbClr val="0000FF"/>
                </a:solidFill>
                <a:hlinkClick r:id="rId2"/>
              </a:rPr>
              <a:t>38 U.S.C. 1110</a:t>
            </a:r>
            <a:r>
              <a:rPr lang="en-US" sz="2400" dirty="0">
                <a:solidFill>
                  <a:srgbClr val="333333"/>
                </a:solidFill>
              </a:rPr>
              <a:t>, </a:t>
            </a:r>
            <a:r>
              <a:rPr lang="en-US" sz="2400" dirty="0"/>
              <a:t>which contains the general criteria for establishing SC for a chronic disability.</a:t>
            </a:r>
          </a:p>
          <a:p>
            <a:endParaRPr lang="en-US" sz="2400" dirty="0">
              <a:solidFill>
                <a:srgbClr val="333333"/>
              </a:solidFill>
            </a:endParaRPr>
          </a:p>
          <a:p>
            <a:pPr marL="0" indent="0">
              <a:buNone/>
            </a:pPr>
            <a:r>
              <a:rPr lang="en-US" sz="2400" b="1" i="1" dirty="0"/>
              <a:t>Notes</a:t>
            </a:r>
            <a:r>
              <a:rPr lang="en-US" sz="2400" dirty="0"/>
              <a:t>:</a:t>
            </a:r>
          </a:p>
          <a:p>
            <a:r>
              <a:rPr lang="en-US" sz="2400" dirty="0"/>
              <a:t>The existence of a pre-service stressor does not rebut the presumption of soundness under </a:t>
            </a:r>
            <a:r>
              <a:rPr lang="en-US" sz="2400" b="1" u="sng" dirty="0">
                <a:solidFill>
                  <a:srgbClr val="0000FF"/>
                </a:solidFill>
                <a:hlinkClick r:id="rId3"/>
              </a:rPr>
              <a:t>38 U.S.C. 1111</a:t>
            </a:r>
            <a:r>
              <a:rPr lang="en-US" sz="2400" dirty="0">
                <a:solidFill>
                  <a:srgbClr val="333333"/>
                </a:solidFill>
              </a:rPr>
              <a:t>.</a:t>
            </a:r>
          </a:p>
          <a:p>
            <a:r>
              <a:rPr lang="en-US" sz="2400" dirty="0"/>
              <a:t>There is no statutory or regulatory requirement for credible supporting evidence of a pre-service stressor.</a:t>
            </a:r>
          </a:p>
        </p:txBody>
      </p:sp>
      <p:sp>
        <p:nvSpPr>
          <p:cNvPr id="4" name="Slide Number Placeholder 3">
            <a:extLst>
              <a:ext uri="{FF2B5EF4-FFF2-40B4-BE49-F238E27FC236}">
                <a16:creationId xmlns:a16="http://schemas.microsoft.com/office/drawing/2014/main" id="{E849339A-E96F-DAAA-A628-06C8FDFB5716}"/>
              </a:ext>
            </a:extLst>
          </p:cNvPr>
          <p:cNvSpPr>
            <a:spLocks noGrp="1"/>
          </p:cNvSpPr>
          <p:nvPr>
            <p:ph type="sldNum" sz="quarter" idx="12"/>
          </p:nvPr>
        </p:nvSpPr>
        <p:spPr/>
        <p:txBody>
          <a:bodyPr/>
          <a:lstStyle/>
          <a:p>
            <a:fld id="{60B18D57-13A5-4968-950D-8FEF41FA4399}" type="slidenum">
              <a:rPr lang="en-US" smtClean="0"/>
              <a:t>67</a:t>
            </a:fld>
            <a:endParaRPr lang="en-US"/>
          </a:p>
        </p:txBody>
      </p:sp>
    </p:spTree>
    <p:extLst>
      <p:ext uri="{BB962C8B-B14F-4D97-AF65-F5344CB8AC3E}">
        <p14:creationId xmlns:p14="http://schemas.microsoft.com/office/powerpoint/2010/main" val="24430949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70572F-53D3-724C-34DB-F3C14811D1F2}"/>
              </a:ext>
            </a:extLst>
          </p:cNvPr>
          <p:cNvSpPr>
            <a:spLocks noGrp="1"/>
          </p:cNvSpPr>
          <p:nvPr>
            <p:ph idx="1"/>
          </p:nvPr>
        </p:nvSpPr>
        <p:spPr/>
        <p:txBody>
          <a:bodyPr>
            <a:normAutofit/>
          </a:bodyPr>
          <a:lstStyle/>
          <a:p>
            <a:pPr marL="0" indent="0" algn="ctr">
              <a:buNone/>
            </a:pPr>
            <a:endParaRPr lang="en-US" sz="4800" dirty="0"/>
          </a:p>
          <a:p>
            <a:pPr marL="0" indent="0" algn="ctr">
              <a:buNone/>
            </a:pPr>
            <a:r>
              <a:rPr lang="en-US" sz="4800" dirty="0"/>
              <a:t>How will you document?</a:t>
            </a:r>
          </a:p>
        </p:txBody>
      </p:sp>
      <p:sp>
        <p:nvSpPr>
          <p:cNvPr id="4" name="Slide Number Placeholder 3">
            <a:extLst>
              <a:ext uri="{FF2B5EF4-FFF2-40B4-BE49-F238E27FC236}">
                <a16:creationId xmlns:a16="http://schemas.microsoft.com/office/drawing/2014/main" id="{7C967453-92A4-B7F2-A5FA-05010BE8C5F8}"/>
              </a:ext>
            </a:extLst>
          </p:cNvPr>
          <p:cNvSpPr>
            <a:spLocks noGrp="1"/>
          </p:cNvSpPr>
          <p:nvPr>
            <p:ph type="sldNum" sz="quarter" idx="12"/>
          </p:nvPr>
        </p:nvSpPr>
        <p:spPr/>
        <p:txBody>
          <a:bodyPr/>
          <a:lstStyle/>
          <a:p>
            <a:fld id="{60B18D57-13A5-4968-950D-8FEF41FA4399}" type="slidenum">
              <a:rPr lang="en-US" smtClean="0"/>
              <a:t>68</a:t>
            </a:fld>
            <a:endParaRPr lang="en-US"/>
          </a:p>
        </p:txBody>
      </p:sp>
    </p:spTree>
    <p:extLst>
      <p:ext uri="{BB962C8B-B14F-4D97-AF65-F5344CB8AC3E}">
        <p14:creationId xmlns:p14="http://schemas.microsoft.com/office/powerpoint/2010/main" val="27597494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38790F-EF33-B1AA-1A90-A88B455AB337}"/>
              </a:ext>
            </a:extLst>
          </p:cNvPr>
          <p:cNvSpPr>
            <a:spLocks noGrp="1"/>
          </p:cNvSpPr>
          <p:nvPr>
            <p:ph idx="1"/>
          </p:nvPr>
        </p:nvSpPr>
        <p:spPr/>
        <p:txBody>
          <a:bodyPr>
            <a:normAutofit/>
          </a:bodyPr>
          <a:lstStyle/>
          <a:p>
            <a:pPr marL="0" indent="0" fontAlgn="base">
              <a:buNone/>
            </a:pPr>
            <a:r>
              <a:rPr lang="en-US" b="1" i="1" dirty="0"/>
              <a:t>References</a:t>
            </a:r>
          </a:p>
          <a:p>
            <a:pPr marL="0" indent="0" fontAlgn="base">
              <a:buNone/>
            </a:pPr>
            <a:r>
              <a:rPr lang="en-US" dirty="0"/>
              <a:t>For more information on:</a:t>
            </a:r>
          </a:p>
          <a:p>
            <a:pPr fontAlgn="base"/>
            <a:r>
              <a:rPr lang="en-US" dirty="0"/>
              <a:t>applying the benefit-of-the-doubt rule, see</a:t>
            </a:r>
          </a:p>
          <a:p>
            <a:pPr lvl="1" fontAlgn="base"/>
            <a:r>
              <a:rPr lang="en-US" sz="2800" b="1" u="sng" dirty="0">
                <a:solidFill>
                  <a:srgbClr val="0000FF"/>
                </a:solidFill>
                <a:hlinkClick r:id="rId2"/>
              </a:rPr>
              <a:t>M21-1, Part X, Subpart ii, 5.A.3.c</a:t>
            </a:r>
            <a:r>
              <a:rPr lang="en-US" sz="2800" dirty="0"/>
              <a:t>, and</a:t>
            </a:r>
          </a:p>
          <a:p>
            <a:pPr lvl="1" fontAlgn="base"/>
            <a:r>
              <a:rPr lang="en-US" sz="2800" b="1" u="sng" dirty="0">
                <a:solidFill>
                  <a:srgbClr val="0000FF"/>
                </a:solidFill>
                <a:hlinkClick r:id="rId3"/>
              </a:rPr>
              <a:t>M21-1, Part V, Subpart ii, 1.A.1.j</a:t>
            </a:r>
            <a:endParaRPr lang="en-US" sz="2800" dirty="0"/>
          </a:p>
          <a:p>
            <a:pPr fontAlgn="base"/>
            <a:r>
              <a:rPr lang="en-US" dirty="0"/>
              <a:t>negative evidence, see </a:t>
            </a:r>
          </a:p>
          <a:p>
            <a:pPr lvl="1" fontAlgn="base"/>
            <a:r>
              <a:rPr lang="en-US" sz="2800" b="1" i="1" u="sng" dirty="0" err="1">
                <a:solidFill>
                  <a:srgbClr val="0000FF"/>
                </a:solidFill>
                <a:hlinkClick r:id="rId4"/>
              </a:rPr>
              <a:t>Forshey</a:t>
            </a:r>
            <a:r>
              <a:rPr lang="en-US" sz="2800" b="1" i="1" u="sng" dirty="0">
                <a:solidFill>
                  <a:srgbClr val="0000FF"/>
                </a:solidFill>
                <a:hlinkClick r:id="rId4"/>
              </a:rPr>
              <a:t> v. </a:t>
            </a:r>
            <a:r>
              <a:rPr lang="en-US" sz="2800" b="1" i="1" u="sng" dirty="0" err="1">
                <a:solidFill>
                  <a:srgbClr val="0000FF"/>
                </a:solidFill>
                <a:hlinkClick r:id="rId4"/>
              </a:rPr>
              <a:t>Principi</a:t>
            </a:r>
            <a:r>
              <a:rPr lang="en-US" sz="2800" dirty="0"/>
              <a:t>, 284 F.3d 1335 (Fed. Cir. 2002) (en </a:t>
            </a:r>
            <a:r>
              <a:rPr lang="en-US" sz="2800" dirty="0" err="1"/>
              <a:t>banc</a:t>
            </a:r>
            <a:r>
              <a:rPr lang="en-US" sz="2800" dirty="0"/>
              <a:t>), and </a:t>
            </a:r>
          </a:p>
          <a:p>
            <a:pPr lvl="1" fontAlgn="base"/>
            <a:r>
              <a:rPr lang="en-US" sz="2800" b="1" i="1" u="sng" dirty="0" err="1">
                <a:solidFill>
                  <a:srgbClr val="0000FF"/>
                </a:solidFill>
                <a:hlinkClick r:id="rId5"/>
              </a:rPr>
              <a:t>Maxson</a:t>
            </a:r>
            <a:r>
              <a:rPr lang="en-US" sz="2800" b="1" i="1" u="sng" dirty="0">
                <a:solidFill>
                  <a:srgbClr val="0000FF"/>
                </a:solidFill>
                <a:hlinkClick r:id="rId5"/>
              </a:rPr>
              <a:t> v. </a:t>
            </a:r>
            <a:r>
              <a:rPr lang="en-US" sz="2800" b="1" i="1" u="sng" dirty="0" err="1">
                <a:solidFill>
                  <a:srgbClr val="0000FF"/>
                </a:solidFill>
                <a:hlinkClick r:id="rId5"/>
              </a:rPr>
              <a:t>Gober</a:t>
            </a:r>
            <a:r>
              <a:rPr lang="en-US" sz="2800" dirty="0"/>
              <a:t>, 230 F.3d 1330 (Fed. Cir. 2000), and</a:t>
            </a:r>
            <a:br>
              <a:rPr lang="en-US" sz="2400" dirty="0"/>
            </a:br>
            <a:endParaRPr lang="en-US" sz="2400" dirty="0"/>
          </a:p>
        </p:txBody>
      </p:sp>
      <p:sp>
        <p:nvSpPr>
          <p:cNvPr id="4" name="Slide Number Placeholder 3">
            <a:extLst>
              <a:ext uri="{FF2B5EF4-FFF2-40B4-BE49-F238E27FC236}">
                <a16:creationId xmlns:a16="http://schemas.microsoft.com/office/drawing/2014/main" id="{391C2C27-15CB-DC2C-9A92-42F3DF0956EC}"/>
              </a:ext>
            </a:extLst>
          </p:cNvPr>
          <p:cNvSpPr>
            <a:spLocks noGrp="1"/>
          </p:cNvSpPr>
          <p:nvPr>
            <p:ph type="sldNum" sz="quarter" idx="12"/>
          </p:nvPr>
        </p:nvSpPr>
        <p:spPr/>
        <p:txBody>
          <a:bodyPr/>
          <a:lstStyle/>
          <a:p>
            <a:fld id="{60B18D57-13A5-4968-950D-8FEF41FA4399}" type="slidenum">
              <a:rPr lang="en-US" smtClean="0"/>
              <a:t>69</a:t>
            </a:fld>
            <a:endParaRPr lang="en-US"/>
          </a:p>
        </p:txBody>
      </p:sp>
    </p:spTree>
    <p:extLst>
      <p:ext uri="{BB962C8B-B14F-4D97-AF65-F5344CB8AC3E}">
        <p14:creationId xmlns:p14="http://schemas.microsoft.com/office/powerpoint/2010/main" val="31846950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5CCCD3-9821-63B9-FB11-A01CE7872BAD}"/>
              </a:ext>
            </a:extLst>
          </p:cNvPr>
          <p:cNvSpPr>
            <a:spLocks noGrp="1"/>
          </p:cNvSpPr>
          <p:nvPr>
            <p:ph type="sldNum" sz="quarter" idx="12"/>
          </p:nvPr>
        </p:nvSpPr>
        <p:spPr/>
        <p:txBody>
          <a:bodyPr/>
          <a:lstStyle/>
          <a:p>
            <a:fld id="{60B18D57-13A5-4968-950D-8FEF41FA4399}" type="slidenum">
              <a:rPr lang="en-US" smtClean="0"/>
              <a:t>7</a:t>
            </a:fld>
            <a:endParaRPr lang="en-US" dirty="0"/>
          </a:p>
        </p:txBody>
      </p:sp>
      <p:sp>
        <p:nvSpPr>
          <p:cNvPr id="5" name="TextBox 4">
            <a:extLst>
              <a:ext uri="{FF2B5EF4-FFF2-40B4-BE49-F238E27FC236}">
                <a16:creationId xmlns:a16="http://schemas.microsoft.com/office/drawing/2014/main" id="{44669F91-E08E-3FE1-476F-4F1635E45877}"/>
              </a:ext>
            </a:extLst>
          </p:cNvPr>
          <p:cNvSpPr txBox="1"/>
          <p:nvPr/>
        </p:nvSpPr>
        <p:spPr>
          <a:xfrm>
            <a:off x="942536" y="1336618"/>
            <a:ext cx="10649242" cy="5401479"/>
          </a:xfrm>
          <a:prstGeom prst="rect">
            <a:avLst/>
          </a:prstGeom>
          <a:noFill/>
        </p:spPr>
        <p:txBody>
          <a:bodyPr wrap="square">
            <a:spAutoFit/>
          </a:bodyPr>
          <a:lstStyle/>
          <a:p>
            <a:pPr algn="l">
              <a:buFont typeface="Arial" panose="020B0604020202020204" pitchFamily="34" charset="0"/>
              <a:buChar char="•"/>
            </a:pPr>
            <a:r>
              <a:rPr lang="en-US" sz="2300" dirty="0"/>
              <a:t>Combat Action Badge (CAB)</a:t>
            </a:r>
          </a:p>
          <a:p>
            <a:pPr algn="l">
              <a:buFont typeface="Arial" panose="020B0604020202020204" pitchFamily="34" charset="0"/>
              <a:buChar char="•"/>
            </a:pPr>
            <a:r>
              <a:rPr lang="en-US" sz="2300" dirty="0"/>
              <a:t>Combat Action Ribbon (CAR) (Prior to February 1969, the Navy Achievement Medal with “V” Device was awarded.)</a:t>
            </a:r>
          </a:p>
          <a:p>
            <a:pPr algn="l">
              <a:buFont typeface="Arial" panose="020B0604020202020204" pitchFamily="34" charset="0"/>
              <a:buChar char="•"/>
            </a:pPr>
            <a:r>
              <a:rPr lang="en-US" sz="2300" dirty="0"/>
              <a:t>Combat Aircrew Insignia</a:t>
            </a:r>
          </a:p>
          <a:p>
            <a:pPr algn="l">
              <a:buFont typeface="Arial" panose="020B0604020202020204" pitchFamily="34" charset="0"/>
              <a:buChar char="•"/>
            </a:pPr>
            <a:r>
              <a:rPr lang="en-US" sz="2300" dirty="0"/>
              <a:t>Combat Infantry/Infantryman Badge (CIB)</a:t>
            </a:r>
          </a:p>
          <a:p>
            <a:pPr algn="l">
              <a:buFont typeface="Arial" panose="020B0604020202020204" pitchFamily="34" charset="0"/>
              <a:buChar char="•"/>
            </a:pPr>
            <a:r>
              <a:rPr lang="en-US" sz="2300" dirty="0"/>
              <a:t>Combat Medical Badge</a:t>
            </a:r>
          </a:p>
          <a:p>
            <a:pPr algn="l">
              <a:buFont typeface="Arial" panose="020B0604020202020204" pitchFamily="34" charset="0"/>
              <a:buChar char="•"/>
            </a:pPr>
            <a:r>
              <a:rPr lang="en-US" sz="2300" dirty="0"/>
              <a:t>Distinguished Flying Cross</a:t>
            </a:r>
          </a:p>
          <a:p>
            <a:pPr algn="l">
              <a:buFont typeface="Arial" panose="020B0604020202020204" pitchFamily="34" charset="0"/>
              <a:buChar char="•"/>
            </a:pPr>
            <a:r>
              <a:rPr lang="en-US" sz="2300" dirty="0"/>
              <a:t>Distinguished Service Cross</a:t>
            </a:r>
          </a:p>
          <a:p>
            <a:pPr algn="l">
              <a:buFont typeface="Arial" panose="020B0604020202020204" pitchFamily="34" charset="0"/>
              <a:buChar char="•"/>
            </a:pPr>
            <a:r>
              <a:rPr lang="en-US" sz="2300" dirty="0"/>
              <a:t>Fleet Marine Force (FMF) Combat Operations Insignia</a:t>
            </a:r>
          </a:p>
          <a:p>
            <a:pPr algn="l">
              <a:buFont typeface="Arial" panose="020B0604020202020204" pitchFamily="34" charset="0"/>
              <a:buChar char="•"/>
            </a:pPr>
            <a:r>
              <a:rPr lang="en-US" sz="2300" dirty="0"/>
              <a:t>Joint Service Commendation Medal with “V” Device</a:t>
            </a:r>
          </a:p>
          <a:p>
            <a:pPr algn="l">
              <a:buFont typeface="Arial" panose="020B0604020202020204" pitchFamily="34" charset="0"/>
              <a:buChar char="•"/>
            </a:pPr>
            <a:r>
              <a:rPr lang="en-US" sz="2300" dirty="0"/>
              <a:t>Medal of Honor</a:t>
            </a:r>
          </a:p>
          <a:p>
            <a:pPr algn="l">
              <a:buFont typeface="Arial" panose="020B0604020202020204" pitchFamily="34" charset="0"/>
              <a:buChar char="•"/>
            </a:pPr>
            <a:r>
              <a:rPr lang="en-US" sz="2300" dirty="0"/>
              <a:t>Navy Commendation Medal with “V” Device</a:t>
            </a:r>
          </a:p>
          <a:p>
            <a:pPr algn="l">
              <a:buFont typeface="Arial" panose="020B0604020202020204" pitchFamily="34" charset="0"/>
              <a:buChar char="•"/>
            </a:pPr>
            <a:r>
              <a:rPr lang="en-US" sz="2300" dirty="0"/>
              <a:t>Navy Cross</a:t>
            </a:r>
          </a:p>
          <a:p>
            <a:pPr algn="l">
              <a:buFont typeface="Arial" panose="020B0604020202020204" pitchFamily="34" charset="0"/>
              <a:buChar char="•"/>
            </a:pPr>
            <a:r>
              <a:rPr lang="en-US" sz="2300" dirty="0"/>
              <a:t>Parachutist Badge with Combat Jump Device</a:t>
            </a:r>
          </a:p>
          <a:p>
            <a:pPr algn="l">
              <a:buFont typeface="Arial" panose="020B0604020202020204" pitchFamily="34" charset="0"/>
              <a:buChar char="•"/>
            </a:pPr>
            <a:r>
              <a:rPr lang="en-US" sz="2300" dirty="0"/>
              <a:t>Purple Heart, and/or Silver Star.</a:t>
            </a:r>
          </a:p>
        </p:txBody>
      </p:sp>
    </p:spTree>
    <p:extLst>
      <p:ext uri="{BB962C8B-B14F-4D97-AF65-F5344CB8AC3E}">
        <p14:creationId xmlns:p14="http://schemas.microsoft.com/office/powerpoint/2010/main" val="40857626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F2D3C75-C42D-C2BF-7573-82087C324FD3}"/>
              </a:ext>
            </a:extLst>
          </p:cNvPr>
          <p:cNvSpPr>
            <a:spLocks noGrp="1"/>
          </p:cNvSpPr>
          <p:nvPr>
            <p:ph type="sldNum" sz="quarter" idx="12"/>
          </p:nvPr>
        </p:nvSpPr>
        <p:spPr/>
        <p:txBody>
          <a:bodyPr/>
          <a:lstStyle/>
          <a:p>
            <a:fld id="{60B18D57-13A5-4968-950D-8FEF41FA4399}" type="slidenum">
              <a:rPr lang="en-US" smtClean="0"/>
              <a:t>70</a:t>
            </a:fld>
            <a:endParaRPr lang="en-US" dirty="0"/>
          </a:p>
        </p:txBody>
      </p:sp>
      <p:sp>
        <p:nvSpPr>
          <p:cNvPr id="6" name="TextBox 5">
            <a:extLst>
              <a:ext uri="{FF2B5EF4-FFF2-40B4-BE49-F238E27FC236}">
                <a16:creationId xmlns:a16="http://schemas.microsoft.com/office/drawing/2014/main" id="{9B53047A-3B5D-01E2-379A-21E9686C336C}"/>
              </a:ext>
            </a:extLst>
          </p:cNvPr>
          <p:cNvSpPr txBox="1"/>
          <p:nvPr/>
        </p:nvSpPr>
        <p:spPr>
          <a:xfrm>
            <a:off x="723900" y="1346463"/>
            <a:ext cx="10515600" cy="1938992"/>
          </a:xfrm>
          <a:prstGeom prst="rect">
            <a:avLst/>
          </a:prstGeom>
          <a:noFill/>
        </p:spPr>
        <p:txBody>
          <a:bodyPr wrap="square">
            <a:spAutoFit/>
          </a:bodyPr>
          <a:lstStyle/>
          <a:p>
            <a:pPr algn="l"/>
            <a:r>
              <a:rPr lang="en-US" sz="2400" b="1" i="1" dirty="0"/>
              <a:t>References</a:t>
            </a:r>
            <a:r>
              <a:rPr lang="en-US" sz="2400" dirty="0"/>
              <a:t> </a:t>
            </a:r>
          </a:p>
          <a:p>
            <a:pPr algn="l"/>
            <a:r>
              <a:rPr lang="en-US" sz="2400" dirty="0"/>
              <a:t>For more information on negative MST evidence, see </a:t>
            </a:r>
          </a:p>
          <a:p>
            <a:pPr algn="l">
              <a:buFont typeface="Arial" panose="020B0604020202020204" pitchFamily="34" charset="0"/>
              <a:buChar char="•"/>
            </a:pPr>
            <a:r>
              <a:rPr lang="en-US" sz="2400" b="1" u="sng" dirty="0">
                <a:solidFill>
                  <a:srgbClr val="0000FF"/>
                </a:solidFill>
                <a:hlinkClick r:id="rId2"/>
              </a:rPr>
              <a:t>M21-1, Part V, Subpart ii, 1.A.2.f-h</a:t>
            </a:r>
            <a:endParaRPr lang="en-US" sz="2400" b="1" u="sng" dirty="0">
              <a:solidFill>
                <a:srgbClr val="0000FF"/>
              </a:solidFill>
            </a:endParaRPr>
          </a:p>
          <a:p>
            <a:pPr algn="l">
              <a:buFont typeface="Arial" panose="020B0604020202020204" pitchFamily="34" charset="0"/>
              <a:buChar char="•"/>
            </a:pPr>
            <a:r>
              <a:rPr lang="en-US" sz="2400" b="1" i="1" u="sng" dirty="0" err="1">
                <a:solidFill>
                  <a:srgbClr val="0000FF"/>
                </a:solidFill>
                <a:hlinkClick r:id="rId3"/>
              </a:rPr>
              <a:t>Forshey</a:t>
            </a:r>
            <a:r>
              <a:rPr lang="en-US" sz="2400" b="1" i="1" u="sng" dirty="0">
                <a:solidFill>
                  <a:srgbClr val="0000FF"/>
                </a:solidFill>
                <a:hlinkClick r:id="rId3"/>
              </a:rPr>
              <a:t> v. </a:t>
            </a:r>
            <a:r>
              <a:rPr lang="en-US" sz="2400" b="1" i="1" u="sng" dirty="0" err="1">
                <a:solidFill>
                  <a:srgbClr val="0000FF"/>
                </a:solidFill>
                <a:hlinkClick r:id="rId3"/>
              </a:rPr>
              <a:t>Principi</a:t>
            </a:r>
            <a:r>
              <a:rPr lang="en-US" sz="2400" dirty="0">
                <a:solidFill>
                  <a:srgbClr val="333333"/>
                </a:solidFill>
              </a:rPr>
              <a:t>,</a:t>
            </a:r>
            <a:r>
              <a:rPr lang="en-US" sz="2400" dirty="0"/>
              <a:t> 284 F.3d 1335 (Fed. Cir. 2002) (en </a:t>
            </a:r>
            <a:r>
              <a:rPr lang="en-US" sz="2400" dirty="0" err="1"/>
              <a:t>banc</a:t>
            </a:r>
            <a:r>
              <a:rPr lang="en-US" sz="2400" dirty="0"/>
              <a:t>), and</a:t>
            </a:r>
          </a:p>
          <a:p>
            <a:pPr algn="l">
              <a:buFont typeface="Arial" panose="020B0604020202020204" pitchFamily="34" charset="0"/>
              <a:buChar char="•"/>
            </a:pPr>
            <a:r>
              <a:rPr lang="en-US" sz="2400" b="1" i="1" u="sng" dirty="0" err="1">
                <a:solidFill>
                  <a:srgbClr val="0000FF"/>
                </a:solidFill>
                <a:hlinkClick r:id="rId4"/>
              </a:rPr>
              <a:t>Maxson</a:t>
            </a:r>
            <a:r>
              <a:rPr lang="en-US" sz="2400" b="1" i="1" u="sng" dirty="0">
                <a:solidFill>
                  <a:srgbClr val="0000FF"/>
                </a:solidFill>
                <a:hlinkClick r:id="rId4"/>
              </a:rPr>
              <a:t> v. </a:t>
            </a:r>
            <a:r>
              <a:rPr lang="en-US" sz="2400" b="1" i="1" u="sng" dirty="0" err="1">
                <a:solidFill>
                  <a:srgbClr val="0000FF"/>
                </a:solidFill>
                <a:hlinkClick r:id="rId4"/>
              </a:rPr>
              <a:t>Gober</a:t>
            </a:r>
            <a:r>
              <a:rPr lang="en-US" sz="2400" dirty="0">
                <a:solidFill>
                  <a:srgbClr val="333333"/>
                </a:solidFill>
              </a:rPr>
              <a:t>, </a:t>
            </a:r>
            <a:r>
              <a:rPr lang="en-US" sz="2400" dirty="0"/>
              <a:t>230 F.3d 1330 (Fed. Cir. 2000).  </a:t>
            </a:r>
            <a:r>
              <a:rPr lang="en-US" sz="2400" dirty="0">
                <a:solidFill>
                  <a:srgbClr val="333333"/>
                </a:solidFill>
              </a:rPr>
              <a:t> </a:t>
            </a:r>
          </a:p>
        </p:txBody>
      </p:sp>
      <p:sp>
        <p:nvSpPr>
          <p:cNvPr id="3" name="Content Placeholder 1">
            <a:extLst>
              <a:ext uri="{FF2B5EF4-FFF2-40B4-BE49-F238E27FC236}">
                <a16:creationId xmlns:a16="http://schemas.microsoft.com/office/drawing/2014/main" id="{39D2EFFD-4CC1-D354-B2C5-FF1A984F57A3}"/>
              </a:ext>
            </a:extLst>
          </p:cNvPr>
          <p:cNvSpPr txBox="1">
            <a:spLocks/>
          </p:cNvSpPr>
          <p:nvPr/>
        </p:nvSpPr>
        <p:spPr>
          <a:xfrm>
            <a:off x="723899" y="3572546"/>
            <a:ext cx="10876697" cy="27838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400" dirty="0"/>
              <a:t>For more information on </a:t>
            </a:r>
            <a:r>
              <a:rPr kumimoji="0" lang="en-US" sz="2400" b="0" i="0" u="none" strike="noStrike" kern="1200" cap="none" spc="0" normalizeH="0" baseline="0" noProof="0" dirty="0">
                <a:ln>
                  <a:noFill/>
                </a:ln>
                <a:solidFill>
                  <a:prstClr val="black"/>
                </a:solidFill>
                <a:effectLst/>
                <a:uLnTx/>
                <a:uFillTx/>
                <a:ea typeface="+mn-ea"/>
                <a:cs typeface="+mn-cs"/>
              </a:rPr>
              <a:t>absence of military documentation of a sexual assault, see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b="1" i="0" u="sng" strike="noStrike" kern="1200" cap="none" spc="0" normalizeH="0" baseline="0" noProof="0" dirty="0">
                <a:ln>
                  <a:noFill/>
                </a:ln>
                <a:solidFill>
                  <a:srgbClr val="0000FF"/>
                </a:solidFill>
                <a:effectLst/>
                <a:uLnTx/>
                <a:uFillTx/>
                <a:ea typeface="+mn-ea"/>
                <a:cs typeface="+mn-cs"/>
                <a:hlinkClick r:id="rId5"/>
              </a:rPr>
              <a:t>M21-1, Part VIII, Subpart iv, 1.E.1.c</a:t>
            </a:r>
            <a:r>
              <a:rPr kumimoji="0" lang="en-US" b="0" i="0" u="none" strike="noStrike" kern="1200" cap="none" spc="0" normalizeH="0" baseline="0" noProof="0" dirty="0">
                <a:ln>
                  <a:noFill/>
                </a:ln>
                <a:solidFill>
                  <a:srgbClr val="333333"/>
                </a:solidFill>
                <a:effectLst/>
                <a:uLnTx/>
                <a:uFillTx/>
                <a:ea typeface="+mn-ea"/>
                <a:cs typeface="+mn-cs"/>
              </a:rPr>
              <a:t>, </a:t>
            </a:r>
            <a:r>
              <a:rPr kumimoji="0" lang="en-US" b="0" i="0" u="none" strike="noStrike" kern="1200" cap="none" spc="0" normalizeH="0" baseline="0" noProof="0" dirty="0">
                <a:ln>
                  <a:noFill/>
                </a:ln>
                <a:solidFill>
                  <a:prstClr val="black"/>
                </a:solidFill>
                <a:effectLst/>
                <a:uLnTx/>
                <a:uFillTx/>
                <a:ea typeface="+mn-ea"/>
                <a:cs typeface="+mn-cs"/>
              </a:rPr>
              <a:t>and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b="1" i="1" u="sng" strike="noStrike" kern="1200" cap="none" spc="0" normalizeH="0" baseline="0" noProof="0" dirty="0">
                <a:ln>
                  <a:noFill/>
                </a:ln>
                <a:solidFill>
                  <a:srgbClr val="0000FF"/>
                </a:solidFill>
                <a:effectLst/>
                <a:uLnTx/>
                <a:uFillTx/>
                <a:ea typeface="+mn-ea"/>
                <a:cs typeface="+mn-cs"/>
                <a:hlinkClick r:id="rId6"/>
              </a:rPr>
              <a:t>AZ, AY v. Shinseki</a:t>
            </a:r>
            <a:r>
              <a:rPr kumimoji="0" lang="en-US" b="0" i="0" u="none" strike="noStrike" kern="1200" cap="none" spc="0" normalizeH="0" baseline="0" noProof="0" dirty="0">
                <a:ln>
                  <a:noFill/>
                </a:ln>
                <a:solidFill>
                  <a:srgbClr val="333333"/>
                </a:solidFill>
                <a:effectLst/>
                <a:uLnTx/>
                <a:uFillTx/>
                <a:ea typeface="+mn-ea"/>
                <a:cs typeface="+mn-cs"/>
              </a:rPr>
              <a:t>, </a:t>
            </a:r>
            <a:r>
              <a:rPr kumimoji="0" lang="en-US" b="0" i="0" u="none" strike="noStrike" kern="1200" cap="none" spc="0" normalizeH="0" baseline="0" noProof="0" dirty="0">
                <a:ln>
                  <a:noFill/>
                </a:ln>
                <a:solidFill>
                  <a:prstClr val="black"/>
                </a:solidFill>
                <a:effectLst/>
                <a:uLnTx/>
                <a:uFillTx/>
                <a:ea typeface="+mn-ea"/>
                <a:cs typeface="+mn-cs"/>
              </a:rPr>
              <a:t>731 F.3d 1303 (Fed. Cir. 2013).</a:t>
            </a:r>
          </a:p>
          <a:p>
            <a:pPr marL="0" indent="0">
              <a:buNone/>
            </a:pPr>
            <a:endParaRPr lang="en-US" sz="100" dirty="0">
              <a:solidFill>
                <a:srgbClr val="333333"/>
              </a:solidFill>
            </a:endParaRPr>
          </a:p>
          <a:p>
            <a:r>
              <a:rPr lang="en-US" sz="2400" dirty="0"/>
              <a:t>interpretation of behavior changes by a clinician, see </a:t>
            </a:r>
            <a:r>
              <a:rPr lang="en-US" sz="2400" b="1" i="1" u="sng" dirty="0">
                <a:solidFill>
                  <a:srgbClr val="0000FF"/>
                </a:solidFill>
                <a:hlinkClick r:id="rId7"/>
              </a:rPr>
              <a:t>Patton v. West</a:t>
            </a:r>
            <a:r>
              <a:rPr lang="en-US" sz="2400" dirty="0">
                <a:solidFill>
                  <a:srgbClr val="333333"/>
                </a:solidFill>
              </a:rPr>
              <a:t>, </a:t>
            </a:r>
            <a:r>
              <a:rPr lang="en-US" sz="2400" dirty="0"/>
              <a:t>12 Vet. App. 272 (1999), and</a:t>
            </a:r>
          </a:p>
          <a:p>
            <a:r>
              <a:rPr lang="en-US" sz="2400" dirty="0"/>
              <a:t>probative value of evidence, see </a:t>
            </a:r>
            <a:r>
              <a:rPr lang="en-US" sz="2400" b="1" u="sng" dirty="0">
                <a:solidFill>
                  <a:srgbClr val="0000FF"/>
                </a:solidFill>
                <a:hlinkClick r:id="rId2"/>
              </a:rPr>
              <a:t>M21-1, Part V, Subpart ii, 1.A</a:t>
            </a:r>
            <a:r>
              <a:rPr lang="en-US" sz="2400" dirty="0">
                <a:solidFill>
                  <a:srgbClr val="333333"/>
                </a:solidFill>
              </a:rPr>
              <a:t>.</a:t>
            </a:r>
          </a:p>
        </p:txBody>
      </p:sp>
    </p:spTree>
    <p:extLst>
      <p:ext uri="{BB962C8B-B14F-4D97-AF65-F5344CB8AC3E}">
        <p14:creationId xmlns:p14="http://schemas.microsoft.com/office/powerpoint/2010/main" val="29249448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48BFACA-2159-604A-6A98-583CC15D05CC}"/>
              </a:ext>
            </a:extLst>
          </p:cNvPr>
          <p:cNvSpPr>
            <a:spLocks noGrp="1"/>
          </p:cNvSpPr>
          <p:nvPr>
            <p:ph type="sldNum" sz="quarter" idx="12"/>
          </p:nvPr>
        </p:nvSpPr>
        <p:spPr/>
        <p:txBody>
          <a:bodyPr/>
          <a:lstStyle/>
          <a:p>
            <a:fld id="{60B18D57-13A5-4968-950D-8FEF41FA4399}" type="slidenum">
              <a:rPr lang="en-US" smtClean="0"/>
              <a:t>71</a:t>
            </a:fld>
            <a:endParaRPr lang="en-US"/>
          </a:p>
        </p:txBody>
      </p:sp>
      <p:sp>
        <p:nvSpPr>
          <p:cNvPr id="7" name="TextBox 6">
            <a:extLst>
              <a:ext uri="{FF2B5EF4-FFF2-40B4-BE49-F238E27FC236}">
                <a16:creationId xmlns:a16="http://schemas.microsoft.com/office/drawing/2014/main" id="{3E72B34B-BDF9-C26B-5B70-91421CF90B5C}"/>
              </a:ext>
            </a:extLst>
          </p:cNvPr>
          <p:cNvSpPr txBox="1"/>
          <p:nvPr/>
        </p:nvSpPr>
        <p:spPr>
          <a:xfrm>
            <a:off x="600501" y="1462704"/>
            <a:ext cx="11000096" cy="5262979"/>
          </a:xfrm>
          <a:prstGeom prst="rect">
            <a:avLst/>
          </a:prstGeom>
          <a:noFill/>
        </p:spPr>
        <p:txBody>
          <a:bodyPr wrap="square">
            <a:spAutoFit/>
          </a:bodyPr>
          <a:lstStyle/>
          <a:p>
            <a:pPr fontAlgn="base"/>
            <a:r>
              <a:rPr lang="en-US" sz="2400" b="1" i="1" dirty="0"/>
              <a:t>References</a:t>
            </a:r>
            <a:endParaRPr lang="en-US" sz="2400" dirty="0"/>
          </a:p>
          <a:p>
            <a:pPr fontAlgn="base"/>
            <a:r>
              <a:rPr lang="en-US" sz="2400" dirty="0"/>
              <a:t>For more information on:</a:t>
            </a:r>
          </a:p>
          <a:p>
            <a:pPr fontAlgn="base">
              <a:buFont typeface="Arial" panose="020B0604020202020204" pitchFamily="34" charset="0"/>
              <a:buChar char="•"/>
            </a:pPr>
            <a:r>
              <a:rPr lang="en-US" sz="2400" dirty="0"/>
              <a:t>VA’s responsibility to obtain evidence needed to corroborate a personal trauma claim, see </a:t>
            </a:r>
            <a:r>
              <a:rPr lang="en-US" sz="2400" b="1" i="1" u="sng" dirty="0">
                <a:solidFill>
                  <a:srgbClr val="0000FF"/>
                </a:solidFill>
                <a:hlinkClick r:id="rId2"/>
              </a:rPr>
              <a:t>Patton v. West</a:t>
            </a:r>
            <a:r>
              <a:rPr lang="en-US" sz="2400" i="1" dirty="0"/>
              <a:t>,</a:t>
            </a:r>
            <a:r>
              <a:rPr lang="en-US" sz="2400" dirty="0"/>
              <a:t> 12 Vet.App. 272 (1999)</a:t>
            </a:r>
          </a:p>
          <a:p>
            <a:pPr fontAlgn="base">
              <a:buFont typeface="Arial" panose="020B0604020202020204" pitchFamily="34" charset="0"/>
              <a:buChar char="•"/>
            </a:pPr>
            <a:endParaRPr lang="en-US" sz="2400" dirty="0"/>
          </a:p>
          <a:p>
            <a:pPr fontAlgn="base">
              <a:buFont typeface="Arial" panose="020B0604020202020204" pitchFamily="34" charset="0"/>
              <a:buChar char="•"/>
            </a:pPr>
            <a:r>
              <a:rPr lang="en-US" sz="2400" dirty="0"/>
              <a:t>use of medical opinion evidence to determine whether a stressor is corroborated, see </a:t>
            </a:r>
            <a:r>
              <a:rPr lang="en-US" sz="2400" b="1" i="1" u="sng" dirty="0" err="1">
                <a:solidFill>
                  <a:srgbClr val="0000FF"/>
                </a:solidFill>
                <a:hlinkClick r:id="rId3"/>
              </a:rPr>
              <a:t>Menegassi</a:t>
            </a:r>
            <a:r>
              <a:rPr lang="en-US" sz="2400" b="1" i="1" u="sng" dirty="0">
                <a:solidFill>
                  <a:srgbClr val="0000FF"/>
                </a:solidFill>
                <a:hlinkClick r:id="rId3"/>
              </a:rPr>
              <a:t> v. </a:t>
            </a:r>
            <a:r>
              <a:rPr lang="en-US" sz="2400" b="1" i="1" u="sng" dirty="0" err="1">
                <a:solidFill>
                  <a:srgbClr val="0000FF"/>
                </a:solidFill>
                <a:hlinkClick r:id="rId3"/>
              </a:rPr>
              <a:t>Shinseki</a:t>
            </a:r>
            <a:r>
              <a:rPr lang="en-US" sz="2400" dirty="0"/>
              <a:t>, 638 F.3d 1379 (Fed. Cir, 2011)</a:t>
            </a:r>
          </a:p>
          <a:p>
            <a:pPr fontAlgn="base">
              <a:buFont typeface="Arial" panose="020B0604020202020204" pitchFamily="34" charset="0"/>
              <a:buChar char="•"/>
            </a:pPr>
            <a:endParaRPr lang="en-US" sz="2400" dirty="0"/>
          </a:p>
          <a:p>
            <a:pPr fontAlgn="base">
              <a:buFont typeface="Arial" panose="020B0604020202020204" pitchFamily="34" charset="0"/>
              <a:buChar char="•"/>
            </a:pPr>
            <a:r>
              <a:rPr lang="en-US" sz="2400" dirty="0"/>
              <a:t>qualification requirements for mental health examiners see </a:t>
            </a:r>
            <a:r>
              <a:rPr lang="en-US" sz="2400" b="1" u="sng" dirty="0">
                <a:solidFill>
                  <a:srgbClr val="0000FF"/>
                </a:solidFill>
                <a:hlinkClick r:id="rId4"/>
              </a:rPr>
              <a:t>M21-1, Part IV, Subpart i, 3.A</a:t>
            </a:r>
            <a:r>
              <a:rPr lang="en-US" sz="2400" dirty="0"/>
              <a:t>, and</a:t>
            </a:r>
          </a:p>
          <a:p>
            <a:pPr fontAlgn="base">
              <a:buFont typeface="Arial" panose="020B0604020202020204" pitchFamily="34" charset="0"/>
              <a:buChar char="•"/>
            </a:pPr>
            <a:endParaRPr lang="en-US" sz="2400" dirty="0"/>
          </a:p>
          <a:p>
            <a:pPr fontAlgn="base">
              <a:buFont typeface="Arial" panose="020B0604020202020204" pitchFamily="34" charset="0"/>
              <a:buChar char="•"/>
            </a:pPr>
            <a:r>
              <a:rPr lang="en-US" sz="2400" dirty="0"/>
              <a:t>requesting medical opinions, see </a:t>
            </a:r>
            <a:r>
              <a:rPr lang="en-US" sz="2400" b="1" u="sng" dirty="0">
                <a:solidFill>
                  <a:srgbClr val="0000FF"/>
                </a:solidFill>
                <a:hlinkClick r:id="rId5"/>
              </a:rPr>
              <a:t>M21-1, Part IV, Subpart i, 2.A.7</a:t>
            </a:r>
            <a:r>
              <a:rPr lang="en-US" sz="2400" dirty="0"/>
              <a:t>.</a:t>
            </a:r>
          </a:p>
          <a:p>
            <a:br>
              <a:rPr lang="en-US" sz="2400" dirty="0"/>
            </a:br>
            <a:endParaRPr lang="en-US" sz="2400" dirty="0"/>
          </a:p>
        </p:txBody>
      </p:sp>
    </p:spTree>
    <p:extLst>
      <p:ext uri="{BB962C8B-B14F-4D97-AF65-F5344CB8AC3E}">
        <p14:creationId xmlns:p14="http://schemas.microsoft.com/office/powerpoint/2010/main" val="11632840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7EE692-81B8-9DCF-8096-EF0DBEFCDD5C}"/>
              </a:ext>
            </a:extLst>
          </p:cNvPr>
          <p:cNvSpPr>
            <a:spLocks noGrp="1"/>
          </p:cNvSpPr>
          <p:nvPr>
            <p:ph idx="1"/>
          </p:nvPr>
        </p:nvSpPr>
        <p:spPr/>
        <p:txBody>
          <a:bodyPr>
            <a:normAutofit/>
          </a:bodyPr>
          <a:lstStyle/>
          <a:p>
            <a:pPr marL="0" indent="0">
              <a:buNone/>
            </a:pPr>
            <a:r>
              <a:rPr lang="en-US" b="1" i="1" dirty="0"/>
              <a:t>References</a:t>
            </a:r>
            <a:endParaRPr lang="en-US" dirty="0"/>
          </a:p>
          <a:p>
            <a:pPr marL="0" indent="0">
              <a:buNone/>
            </a:pPr>
            <a:r>
              <a:rPr lang="en-US" dirty="0"/>
              <a:t>For more information on:</a:t>
            </a:r>
          </a:p>
          <a:p>
            <a:r>
              <a:rPr lang="en-US" dirty="0"/>
              <a:t>considerations to make when the evidence establishes a diagnosis of PTSD during service, see </a:t>
            </a:r>
            <a:r>
              <a:rPr lang="en-US" b="1" u="sng" dirty="0">
                <a:solidFill>
                  <a:srgbClr val="0000FF"/>
                </a:solidFill>
                <a:hlinkClick r:id="rId2"/>
              </a:rPr>
              <a:t>38 CFR 3.304(f)(1)</a:t>
            </a:r>
            <a:endParaRPr lang="en-US" dirty="0">
              <a:solidFill>
                <a:srgbClr val="333333"/>
              </a:solidFill>
            </a:endParaRPr>
          </a:p>
          <a:p>
            <a:r>
              <a:rPr lang="en-US" dirty="0"/>
              <a:t>when a Veteran’s testimony alone may establish a claimed stressor, see</a:t>
            </a:r>
            <a:r>
              <a:rPr lang="en-US" dirty="0">
                <a:solidFill>
                  <a:srgbClr val="333333"/>
                </a:solidFill>
              </a:rPr>
              <a:t> </a:t>
            </a:r>
            <a:r>
              <a:rPr lang="en-US" b="1" u="sng" dirty="0">
                <a:solidFill>
                  <a:srgbClr val="0000FF"/>
                </a:solidFill>
                <a:hlinkClick r:id="rId3"/>
              </a:rPr>
              <a:t>M21-1, Part VIII, Subpart iv, 1.A.3.b</a:t>
            </a:r>
            <a:r>
              <a:rPr lang="en-US" dirty="0">
                <a:solidFill>
                  <a:srgbClr val="333333"/>
                </a:solidFill>
              </a:rPr>
              <a:t>, and</a:t>
            </a:r>
          </a:p>
          <a:p>
            <a:r>
              <a:rPr lang="en-US" dirty="0"/>
              <a:t>developing for in-service mental health records, see </a:t>
            </a:r>
            <a:r>
              <a:rPr lang="en-US" b="1" u="sng" dirty="0">
                <a:solidFill>
                  <a:srgbClr val="0000FF"/>
                </a:solidFill>
                <a:hlinkClick r:id="rId3"/>
              </a:rPr>
              <a:t>M21-1, Part VIII, Subpart iv, 1.A.2</a:t>
            </a:r>
            <a:r>
              <a:rPr lang="en-US" dirty="0">
                <a:solidFill>
                  <a:srgbClr val="333333"/>
                </a:solidFill>
              </a:rPr>
              <a:t>.</a:t>
            </a:r>
          </a:p>
        </p:txBody>
      </p:sp>
      <p:sp>
        <p:nvSpPr>
          <p:cNvPr id="4" name="Slide Number Placeholder 3">
            <a:extLst>
              <a:ext uri="{FF2B5EF4-FFF2-40B4-BE49-F238E27FC236}">
                <a16:creationId xmlns:a16="http://schemas.microsoft.com/office/drawing/2014/main" id="{A739E8D7-41FF-39E8-5948-D279FC4A40EF}"/>
              </a:ext>
            </a:extLst>
          </p:cNvPr>
          <p:cNvSpPr>
            <a:spLocks noGrp="1"/>
          </p:cNvSpPr>
          <p:nvPr>
            <p:ph type="sldNum" sz="quarter" idx="12"/>
          </p:nvPr>
        </p:nvSpPr>
        <p:spPr/>
        <p:txBody>
          <a:bodyPr/>
          <a:lstStyle/>
          <a:p>
            <a:fld id="{60B18D57-13A5-4968-950D-8FEF41FA4399}" type="slidenum">
              <a:rPr lang="en-US" smtClean="0"/>
              <a:t>72</a:t>
            </a:fld>
            <a:endParaRPr lang="en-US"/>
          </a:p>
        </p:txBody>
      </p:sp>
    </p:spTree>
    <p:extLst>
      <p:ext uri="{BB962C8B-B14F-4D97-AF65-F5344CB8AC3E}">
        <p14:creationId xmlns:p14="http://schemas.microsoft.com/office/powerpoint/2010/main" val="5817177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6CF6FA-4B12-9A1A-8DE6-3EADB6E8C395}"/>
              </a:ext>
            </a:extLst>
          </p:cNvPr>
          <p:cNvSpPr>
            <a:spLocks noGrp="1"/>
          </p:cNvSpPr>
          <p:nvPr>
            <p:ph idx="1"/>
          </p:nvPr>
        </p:nvSpPr>
        <p:spPr/>
        <p:txBody>
          <a:bodyPr/>
          <a:lstStyle/>
          <a:p>
            <a:pPr marL="0" indent="0" algn="ctr">
              <a:buNone/>
            </a:pPr>
            <a:endParaRPr lang="en-US" sz="4000" dirty="0"/>
          </a:p>
          <a:p>
            <a:pPr marL="0" indent="0" algn="ctr">
              <a:buNone/>
            </a:pPr>
            <a:endParaRPr lang="en-US" sz="4000" dirty="0"/>
          </a:p>
          <a:p>
            <a:pPr marL="0" indent="0" algn="ctr">
              <a:buNone/>
            </a:pPr>
            <a:r>
              <a:rPr lang="en-US" sz="6000" dirty="0"/>
              <a:t>Mental Health Examinations</a:t>
            </a:r>
          </a:p>
        </p:txBody>
      </p:sp>
      <p:sp>
        <p:nvSpPr>
          <p:cNvPr id="4" name="Slide Number Placeholder 3">
            <a:extLst>
              <a:ext uri="{FF2B5EF4-FFF2-40B4-BE49-F238E27FC236}">
                <a16:creationId xmlns:a16="http://schemas.microsoft.com/office/drawing/2014/main" id="{905A9D63-9A56-F3C9-EDAE-7D796379B8E1}"/>
              </a:ext>
            </a:extLst>
          </p:cNvPr>
          <p:cNvSpPr>
            <a:spLocks noGrp="1"/>
          </p:cNvSpPr>
          <p:nvPr>
            <p:ph type="sldNum" sz="quarter" idx="12"/>
          </p:nvPr>
        </p:nvSpPr>
        <p:spPr/>
        <p:txBody>
          <a:bodyPr/>
          <a:lstStyle/>
          <a:p>
            <a:fld id="{60B18D57-13A5-4968-950D-8FEF41FA4399}" type="slidenum">
              <a:rPr lang="en-US" smtClean="0"/>
              <a:t>73</a:t>
            </a:fld>
            <a:endParaRPr lang="en-US"/>
          </a:p>
        </p:txBody>
      </p:sp>
    </p:spTree>
    <p:extLst>
      <p:ext uri="{BB962C8B-B14F-4D97-AF65-F5344CB8AC3E}">
        <p14:creationId xmlns:p14="http://schemas.microsoft.com/office/powerpoint/2010/main" val="2015756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09A2B3-F838-3219-2EE2-A944BD965D21}"/>
              </a:ext>
            </a:extLst>
          </p:cNvPr>
          <p:cNvSpPr>
            <a:spLocks noGrp="1"/>
          </p:cNvSpPr>
          <p:nvPr>
            <p:ph type="title"/>
          </p:nvPr>
        </p:nvSpPr>
        <p:spPr/>
        <p:txBody>
          <a:bodyPr/>
          <a:lstStyle/>
          <a:p>
            <a:r>
              <a:rPr lang="en-US" dirty="0"/>
              <a:t>Mental Health Examinations</a:t>
            </a:r>
          </a:p>
        </p:txBody>
      </p:sp>
      <p:sp>
        <p:nvSpPr>
          <p:cNvPr id="2" name="Content Placeholder 1">
            <a:extLst>
              <a:ext uri="{FF2B5EF4-FFF2-40B4-BE49-F238E27FC236}">
                <a16:creationId xmlns:a16="http://schemas.microsoft.com/office/drawing/2014/main" id="{3617BEFA-CE79-90FF-2C4A-BB27A98777AE}"/>
              </a:ext>
            </a:extLst>
          </p:cNvPr>
          <p:cNvSpPr>
            <a:spLocks noGrp="1"/>
          </p:cNvSpPr>
          <p:nvPr>
            <p:ph idx="1"/>
          </p:nvPr>
        </p:nvSpPr>
        <p:spPr/>
        <p:txBody>
          <a:bodyPr>
            <a:normAutofit/>
          </a:bodyPr>
          <a:lstStyle/>
          <a:p>
            <a:pPr marL="0" indent="0">
              <a:buNone/>
            </a:pPr>
            <a:r>
              <a:rPr lang="en-US" dirty="0"/>
              <a:t>In claims for service connection (SC) for </a:t>
            </a:r>
            <a:r>
              <a:rPr lang="en-US" dirty="0" err="1"/>
              <a:t>posttraumatic</a:t>
            </a:r>
            <a:r>
              <a:rPr lang="en-US" dirty="0"/>
              <a:t> stress disorder (PTSD), an examination will be requested if:</a:t>
            </a:r>
          </a:p>
          <a:p>
            <a:r>
              <a:rPr lang="en-US" dirty="0"/>
              <a:t>there is credible supporting evidence that the claimed stressor occurred</a:t>
            </a:r>
          </a:p>
          <a:p>
            <a:r>
              <a:rPr lang="en-US" dirty="0"/>
              <a:t>evidence (to include lay statements) indicates the Veteran currently suffers from symptoms consistent with a diagnosis of PTSD, and</a:t>
            </a:r>
          </a:p>
          <a:p>
            <a:r>
              <a:rPr lang="en-US" dirty="0"/>
              <a:t>medical evidence adequate for rating purposes is not already of record.</a:t>
            </a:r>
          </a:p>
        </p:txBody>
      </p:sp>
      <p:sp>
        <p:nvSpPr>
          <p:cNvPr id="4" name="Slide Number Placeholder 3">
            <a:extLst>
              <a:ext uri="{FF2B5EF4-FFF2-40B4-BE49-F238E27FC236}">
                <a16:creationId xmlns:a16="http://schemas.microsoft.com/office/drawing/2014/main" id="{03B9CFD1-A2BD-130B-4668-CF1FB64B282A}"/>
              </a:ext>
            </a:extLst>
          </p:cNvPr>
          <p:cNvSpPr>
            <a:spLocks noGrp="1"/>
          </p:cNvSpPr>
          <p:nvPr>
            <p:ph type="sldNum" sz="quarter" idx="12"/>
          </p:nvPr>
        </p:nvSpPr>
        <p:spPr/>
        <p:txBody>
          <a:bodyPr/>
          <a:lstStyle/>
          <a:p>
            <a:fld id="{60B18D57-13A5-4968-950D-8FEF41FA4399}" type="slidenum">
              <a:rPr lang="en-US" smtClean="0"/>
              <a:t>74</a:t>
            </a:fld>
            <a:endParaRPr lang="en-US"/>
          </a:p>
        </p:txBody>
      </p:sp>
    </p:spTree>
    <p:extLst>
      <p:ext uri="{BB962C8B-B14F-4D97-AF65-F5344CB8AC3E}">
        <p14:creationId xmlns:p14="http://schemas.microsoft.com/office/powerpoint/2010/main" val="33038744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1978C3-57AA-5A37-71AD-144E5E297714}"/>
              </a:ext>
            </a:extLst>
          </p:cNvPr>
          <p:cNvSpPr>
            <a:spLocks noGrp="1"/>
          </p:cNvSpPr>
          <p:nvPr>
            <p:ph type="title"/>
          </p:nvPr>
        </p:nvSpPr>
        <p:spPr>
          <a:xfrm>
            <a:off x="838200" y="18255"/>
            <a:ext cx="10515600" cy="1325563"/>
          </a:xfrm>
        </p:spPr>
        <p:txBody>
          <a:bodyPr/>
          <a:lstStyle/>
          <a:p>
            <a:r>
              <a:rPr lang="en-US" dirty="0"/>
              <a:t>Mental Health Examination </a:t>
            </a:r>
            <a:br>
              <a:rPr lang="en-US" dirty="0"/>
            </a:br>
            <a:r>
              <a:rPr lang="en-US" dirty="0"/>
              <a:t>(continued)</a:t>
            </a:r>
          </a:p>
        </p:txBody>
      </p:sp>
      <p:sp>
        <p:nvSpPr>
          <p:cNvPr id="2" name="Content Placeholder 1">
            <a:extLst>
              <a:ext uri="{FF2B5EF4-FFF2-40B4-BE49-F238E27FC236}">
                <a16:creationId xmlns:a16="http://schemas.microsoft.com/office/drawing/2014/main" id="{E23F427E-5289-F233-E08A-B4F255B2098F}"/>
              </a:ext>
            </a:extLst>
          </p:cNvPr>
          <p:cNvSpPr>
            <a:spLocks noGrp="1"/>
          </p:cNvSpPr>
          <p:nvPr>
            <p:ph idx="1"/>
          </p:nvPr>
        </p:nvSpPr>
        <p:spPr/>
        <p:txBody>
          <a:bodyPr/>
          <a:lstStyle/>
          <a:p>
            <a:pPr marL="0" indent="0">
              <a:buNone/>
            </a:pPr>
            <a:endParaRPr lang="en-US" sz="2400" dirty="0">
              <a:solidFill>
                <a:srgbClr val="333333"/>
              </a:solidFill>
              <a:latin typeface="Helvetica Neue" panose="02000503000000020004" pitchFamily="2"/>
            </a:endParaRPr>
          </a:p>
          <a:p>
            <a:r>
              <a:rPr lang="en-US" dirty="0"/>
              <a:t>An examination will not be requested until development for credible supporting evidence of the claimed stressor is complete as outlined in either </a:t>
            </a:r>
            <a:r>
              <a:rPr lang="en-US" b="1" u="sng" dirty="0">
                <a:solidFill>
                  <a:srgbClr val="0000FF"/>
                </a:solidFill>
                <a:hlinkClick r:id="rId2"/>
              </a:rPr>
              <a:t>M21-1, Part VIII, Subpart iv, 1.A.3 and 4</a:t>
            </a:r>
            <a:r>
              <a:rPr lang="en-US" dirty="0">
                <a:solidFill>
                  <a:srgbClr val="333333"/>
                </a:solidFill>
              </a:rPr>
              <a:t>, or </a:t>
            </a:r>
            <a:r>
              <a:rPr lang="en-US" b="1" u="sng" dirty="0">
                <a:solidFill>
                  <a:srgbClr val="0000FF"/>
                </a:solidFill>
                <a:hlinkClick r:id="rId3"/>
              </a:rPr>
              <a:t>M21-1, Part VIII, Subpart iv, 1.B</a:t>
            </a:r>
            <a:r>
              <a:rPr lang="en-US" dirty="0">
                <a:solidFill>
                  <a:srgbClr val="333333"/>
                </a:solidFill>
              </a:rPr>
              <a:t>.</a:t>
            </a:r>
          </a:p>
          <a:p>
            <a:endParaRPr lang="en-US" dirty="0"/>
          </a:p>
          <a:p>
            <a:r>
              <a:rPr lang="en-US" dirty="0"/>
              <a:t>The claims folder will be forwarded to the examining facility and request its review as part of the examination process any time the issue is SC for PTSD.</a:t>
            </a:r>
          </a:p>
        </p:txBody>
      </p:sp>
      <p:sp>
        <p:nvSpPr>
          <p:cNvPr id="4" name="Slide Number Placeholder 3">
            <a:extLst>
              <a:ext uri="{FF2B5EF4-FFF2-40B4-BE49-F238E27FC236}">
                <a16:creationId xmlns:a16="http://schemas.microsoft.com/office/drawing/2014/main" id="{725A2134-727A-150E-1CCA-A75A3FBF51AE}"/>
              </a:ext>
            </a:extLst>
          </p:cNvPr>
          <p:cNvSpPr>
            <a:spLocks noGrp="1"/>
          </p:cNvSpPr>
          <p:nvPr>
            <p:ph type="sldNum" sz="quarter" idx="12"/>
          </p:nvPr>
        </p:nvSpPr>
        <p:spPr/>
        <p:txBody>
          <a:bodyPr/>
          <a:lstStyle/>
          <a:p>
            <a:fld id="{60B18D57-13A5-4968-950D-8FEF41FA4399}" type="slidenum">
              <a:rPr lang="en-US" smtClean="0"/>
              <a:t>75</a:t>
            </a:fld>
            <a:endParaRPr lang="en-US"/>
          </a:p>
        </p:txBody>
      </p:sp>
    </p:spTree>
    <p:extLst>
      <p:ext uri="{BB962C8B-B14F-4D97-AF65-F5344CB8AC3E}">
        <p14:creationId xmlns:p14="http://schemas.microsoft.com/office/powerpoint/2010/main" val="39100067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6B764B-CE76-C6C7-D24B-E89C704E5736}"/>
              </a:ext>
            </a:extLst>
          </p:cNvPr>
          <p:cNvSpPr>
            <a:spLocks noGrp="1"/>
          </p:cNvSpPr>
          <p:nvPr>
            <p:ph type="title"/>
          </p:nvPr>
        </p:nvSpPr>
        <p:spPr/>
        <p:txBody>
          <a:bodyPr/>
          <a:lstStyle/>
          <a:p>
            <a:r>
              <a:rPr lang="en-US" dirty="0"/>
              <a:t>Military Sexual Trauma Examination</a:t>
            </a:r>
          </a:p>
        </p:txBody>
      </p:sp>
      <p:sp>
        <p:nvSpPr>
          <p:cNvPr id="2" name="Content Placeholder 1">
            <a:extLst>
              <a:ext uri="{FF2B5EF4-FFF2-40B4-BE49-F238E27FC236}">
                <a16:creationId xmlns:a16="http://schemas.microsoft.com/office/drawing/2014/main" id="{C5F18B1B-E654-51AF-6E4E-A047EDCF9FA3}"/>
              </a:ext>
            </a:extLst>
          </p:cNvPr>
          <p:cNvSpPr>
            <a:spLocks noGrp="1"/>
          </p:cNvSpPr>
          <p:nvPr>
            <p:ph idx="1"/>
          </p:nvPr>
        </p:nvSpPr>
        <p:spPr/>
        <p:txBody>
          <a:bodyPr/>
          <a:lstStyle/>
          <a:p>
            <a:pPr marL="0" indent="0">
              <a:buNone/>
            </a:pPr>
            <a:endParaRPr lang="en-US" sz="2400" dirty="0">
              <a:solidFill>
                <a:srgbClr val="333333"/>
              </a:solidFill>
              <a:latin typeface="arial" panose="020B0604020202020204" pitchFamily="34" charset="0"/>
            </a:endParaRPr>
          </a:p>
          <a:p>
            <a:pPr marL="0" indent="0">
              <a:buNone/>
            </a:pPr>
            <a:endParaRPr lang="en-US" sz="3200" dirty="0"/>
          </a:p>
          <a:p>
            <a:pPr marL="0" indent="0">
              <a:buNone/>
            </a:pPr>
            <a:r>
              <a:rPr lang="en-US" sz="3200" dirty="0"/>
              <a:t>In PTSD claims alleging personal trauma based on military sexual trauma (MST), a Department of Veterans Affairs (VA) examination should be scheduled and a medical opinion requested when there is either evidence of the claimed stressor or a “marker” found in the records.</a:t>
            </a:r>
          </a:p>
        </p:txBody>
      </p:sp>
      <p:sp>
        <p:nvSpPr>
          <p:cNvPr id="4" name="Slide Number Placeholder 3">
            <a:extLst>
              <a:ext uri="{FF2B5EF4-FFF2-40B4-BE49-F238E27FC236}">
                <a16:creationId xmlns:a16="http://schemas.microsoft.com/office/drawing/2014/main" id="{CEB3BCA6-E13D-1E2B-4981-3A786A4A0E46}"/>
              </a:ext>
            </a:extLst>
          </p:cNvPr>
          <p:cNvSpPr>
            <a:spLocks noGrp="1"/>
          </p:cNvSpPr>
          <p:nvPr>
            <p:ph type="sldNum" sz="quarter" idx="12"/>
          </p:nvPr>
        </p:nvSpPr>
        <p:spPr/>
        <p:txBody>
          <a:bodyPr/>
          <a:lstStyle/>
          <a:p>
            <a:fld id="{60B18D57-13A5-4968-950D-8FEF41FA4399}" type="slidenum">
              <a:rPr lang="en-US" smtClean="0"/>
              <a:t>76</a:t>
            </a:fld>
            <a:endParaRPr lang="en-US"/>
          </a:p>
        </p:txBody>
      </p:sp>
    </p:spTree>
    <p:extLst>
      <p:ext uri="{BB962C8B-B14F-4D97-AF65-F5344CB8AC3E}">
        <p14:creationId xmlns:p14="http://schemas.microsoft.com/office/powerpoint/2010/main" val="39412557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908441-E99F-2039-B45C-6A8DA1007D87}"/>
              </a:ext>
            </a:extLst>
          </p:cNvPr>
          <p:cNvSpPr>
            <a:spLocks noGrp="1"/>
          </p:cNvSpPr>
          <p:nvPr>
            <p:ph type="title"/>
          </p:nvPr>
        </p:nvSpPr>
        <p:spPr/>
        <p:txBody>
          <a:bodyPr/>
          <a:lstStyle/>
          <a:p>
            <a:r>
              <a:rPr lang="en-US" dirty="0"/>
              <a:t>VA Mental Examination</a:t>
            </a:r>
          </a:p>
        </p:txBody>
      </p:sp>
      <p:sp>
        <p:nvSpPr>
          <p:cNvPr id="2" name="Content Placeholder 1">
            <a:extLst>
              <a:ext uri="{FF2B5EF4-FFF2-40B4-BE49-F238E27FC236}">
                <a16:creationId xmlns:a16="http://schemas.microsoft.com/office/drawing/2014/main" id="{630E716C-F2A2-4C98-37E6-096D2681816A}"/>
              </a:ext>
            </a:extLst>
          </p:cNvPr>
          <p:cNvSpPr>
            <a:spLocks noGrp="1"/>
          </p:cNvSpPr>
          <p:nvPr>
            <p:ph idx="1"/>
          </p:nvPr>
        </p:nvSpPr>
        <p:spPr>
          <a:xfrm>
            <a:off x="586854" y="1372985"/>
            <a:ext cx="10959152" cy="4882058"/>
          </a:xfrm>
        </p:spPr>
        <p:txBody>
          <a:bodyPr>
            <a:normAutofit/>
          </a:bodyPr>
          <a:lstStyle/>
          <a:p>
            <a:r>
              <a:rPr lang="en-US" dirty="0"/>
              <a:t>When evidence of exposure to stressors related to combat, experience as a former prisoner of war (FPOW), fear of hostile military or terrorist activity, or drone aircraft crew member duties is established by a Veteran’s individual decoration(s) or other military records, a statement to that effect in should be included in the </a:t>
            </a:r>
            <a:r>
              <a:rPr lang="en-US" i="1" dirty="0"/>
              <a:t>Remarks</a:t>
            </a:r>
            <a:r>
              <a:rPr lang="en-US" dirty="0"/>
              <a:t> section of the examination request.  This evidence allows VA (including the examiner) to accept the Veteran’s own description of the specific events without further corroboration.</a:t>
            </a:r>
          </a:p>
          <a:p>
            <a:pPr marL="0" indent="0">
              <a:buNone/>
            </a:pPr>
            <a:r>
              <a:rPr lang="en-US" b="1" i="1" dirty="0"/>
              <a:t>Important</a:t>
            </a:r>
            <a:r>
              <a:rPr lang="en-US" dirty="0"/>
              <a:t>:  Evidence of experience as an FPOW, exposure to combat, fear of hostile military or terrorist activity, or drone aircraft crew member duties, in itself, does not satisfy the diagnostic criteria for PTSD.</a:t>
            </a:r>
          </a:p>
        </p:txBody>
      </p:sp>
      <p:sp>
        <p:nvSpPr>
          <p:cNvPr id="4" name="Slide Number Placeholder 3">
            <a:extLst>
              <a:ext uri="{FF2B5EF4-FFF2-40B4-BE49-F238E27FC236}">
                <a16:creationId xmlns:a16="http://schemas.microsoft.com/office/drawing/2014/main" id="{977C27D3-E659-7685-6932-7856F3BA9F40}"/>
              </a:ext>
            </a:extLst>
          </p:cNvPr>
          <p:cNvSpPr>
            <a:spLocks noGrp="1"/>
          </p:cNvSpPr>
          <p:nvPr>
            <p:ph type="sldNum" sz="quarter" idx="12"/>
          </p:nvPr>
        </p:nvSpPr>
        <p:spPr/>
        <p:txBody>
          <a:bodyPr/>
          <a:lstStyle/>
          <a:p>
            <a:fld id="{60B18D57-13A5-4968-950D-8FEF41FA4399}" type="slidenum">
              <a:rPr lang="en-US" smtClean="0"/>
              <a:t>77</a:t>
            </a:fld>
            <a:endParaRPr lang="en-US"/>
          </a:p>
        </p:txBody>
      </p:sp>
    </p:spTree>
    <p:extLst>
      <p:ext uri="{BB962C8B-B14F-4D97-AF65-F5344CB8AC3E}">
        <p14:creationId xmlns:p14="http://schemas.microsoft.com/office/powerpoint/2010/main" val="18222164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810690-333C-CE23-100A-F751BF3CE1F7}"/>
              </a:ext>
            </a:extLst>
          </p:cNvPr>
          <p:cNvSpPr>
            <a:spLocks noGrp="1"/>
          </p:cNvSpPr>
          <p:nvPr>
            <p:ph type="title"/>
          </p:nvPr>
        </p:nvSpPr>
        <p:spPr/>
        <p:txBody>
          <a:bodyPr/>
          <a:lstStyle/>
          <a:p>
            <a:r>
              <a:rPr lang="en-US" dirty="0"/>
              <a:t>VA Examination (continued)</a:t>
            </a:r>
          </a:p>
        </p:txBody>
      </p:sp>
      <p:sp>
        <p:nvSpPr>
          <p:cNvPr id="2" name="Content Placeholder 1">
            <a:extLst>
              <a:ext uri="{FF2B5EF4-FFF2-40B4-BE49-F238E27FC236}">
                <a16:creationId xmlns:a16="http://schemas.microsoft.com/office/drawing/2014/main" id="{AE85B238-D284-33CA-54B6-DD716C7F5E2F}"/>
              </a:ext>
            </a:extLst>
          </p:cNvPr>
          <p:cNvSpPr>
            <a:spLocks noGrp="1"/>
          </p:cNvSpPr>
          <p:nvPr>
            <p:ph idx="1"/>
          </p:nvPr>
        </p:nvSpPr>
        <p:spPr/>
        <p:txBody>
          <a:bodyPr/>
          <a:lstStyle/>
          <a:p>
            <a:pPr marL="0" indent="0">
              <a:buNone/>
            </a:pPr>
            <a:r>
              <a:rPr lang="en-US" sz="2400" dirty="0"/>
              <a:t>In compliance with </a:t>
            </a:r>
            <a:r>
              <a:rPr lang="en-US" sz="2400" b="1" u="sng" dirty="0">
                <a:solidFill>
                  <a:srgbClr val="0000FF"/>
                </a:solidFill>
                <a:hlinkClick r:id="rId2"/>
              </a:rPr>
              <a:t>38 CFR 3.159(c)(4)</a:t>
            </a:r>
            <a:r>
              <a:rPr lang="en-US" sz="2400" dirty="0">
                <a:solidFill>
                  <a:srgbClr val="333333"/>
                </a:solidFill>
              </a:rPr>
              <a:t>, </a:t>
            </a:r>
            <a:r>
              <a:rPr lang="en-US" sz="2400" dirty="0"/>
              <a:t>an examination will always be needed when a thorough review shows:</a:t>
            </a:r>
          </a:p>
          <a:p>
            <a:r>
              <a:rPr lang="en-US" sz="2400" dirty="0"/>
              <a:t>a current medical diagnosis of PTSD or the Veteran’s lay statements describing PTSD symptoms</a:t>
            </a:r>
          </a:p>
          <a:p>
            <a:r>
              <a:rPr lang="en-US" sz="2400" dirty="0"/>
              <a:t>credible supporting evidence of the personal trauma incident </a:t>
            </a:r>
            <a:r>
              <a:rPr lang="en-US" sz="2400" i="1" dirty="0"/>
              <a:t>or </a:t>
            </a:r>
            <a:r>
              <a:rPr lang="en-US" sz="2400" dirty="0"/>
              <a:t>evidence of a marker in the in-service or post-service records</a:t>
            </a:r>
          </a:p>
          <a:p>
            <a:r>
              <a:rPr lang="en-US" sz="2400" dirty="0"/>
              <a:t>indication that the PTSD symptoms may be associated with the claimed MST stressor (established by applying a low threshold and liberal approach satisfied by virtue of a current diagnosis or symptoms and the presence of a marker), and</a:t>
            </a:r>
          </a:p>
        </p:txBody>
      </p:sp>
      <p:sp>
        <p:nvSpPr>
          <p:cNvPr id="4" name="Slide Number Placeholder 3">
            <a:extLst>
              <a:ext uri="{FF2B5EF4-FFF2-40B4-BE49-F238E27FC236}">
                <a16:creationId xmlns:a16="http://schemas.microsoft.com/office/drawing/2014/main" id="{69B78B09-FCB0-9447-2138-D57E0DF82453}"/>
              </a:ext>
            </a:extLst>
          </p:cNvPr>
          <p:cNvSpPr>
            <a:spLocks noGrp="1"/>
          </p:cNvSpPr>
          <p:nvPr>
            <p:ph type="sldNum" sz="quarter" idx="12"/>
          </p:nvPr>
        </p:nvSpPr>
        <p:spPr/>
        <p:txBody>
          <a:bodyPr/>
          <a:lstStyle/>
          <a:p>
            <a:fld id="{60B18D57-13A5-4968-950D-8FEF41FA4399}" type="slidenum">
              <a:rPr lang="en-US" smtClean="0"/>
              <a:t>78</a:t>
            </a:fld>
            <a:endParaRPr lang="en-US"/>
          </a:p>
        </p:txBody>
      </p:sp>
    </p:spTree>
    <p:extLst>
      <p:ext uri="{BB962C8B-B14F-4D97-AF65-F5344CB8AC3E}">
        <p14:creationId xmlns:p14="http://schemas.microsoft.com/office/powerpoint/2010/main" val="31309870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38849C-F0D6-9F73-6D29-CC4A99325640}"/>
              </a:ext>
            </a:extLst>
          </p:cNvPr>
          <p:cNvSpPr>
            <a:spLocks noGrp="1"/>
          </p:cNvSpPr>
          <p:nvPr>
            <p:ph type="title"/>
          </p:nvPr>
        </p:nvSpPr>
        <p:spPr/>
        <p:txBody>
          <a:bodyPr/>
          <a:lstStyle/>
          <a:p>
            <a:r>
              <a:rPr lang="en-US" dirty="0"/>
              <a:t>VA Mental Examination (continued)</a:t>
            </a:r>
          </a:p>
        </p:txBody>
      </p:sp>
      <p:sp>
        <p:nvSpPr>
          <p:cNvPr id="2" name="Content Placeholder 1">
            <a:extLst>
              <a:ext uri="{FF2B5EF4-FFF2-40B4-BE49-F238E27FC236}">
                <a16:creationId xmlns:a16="http://schemas.microsoft.com/office/drawing/2014/main" id="{AE3610BF-E615-F115-FB02-5124B1B2808E}"/>
              </a:ext>
            </a:extLst>
          </p:cNvPr>
          <p:cNvSpPr>
            <a:spLocks noGrp="1"/>
          </p:cNvSpPr>
          <p:nvPr>
            <p:ph idx="1"/>
          </p:nvPr>
        </p:nvSpPr>
        <p:spPr/>
        <p:txBody>
          <a:bodyPr/>
          <a:lstStyle/>
          <a:p>
            <a:endParaRPr lang="en-US" sz="2400" dirty="0"/>
          </a:p>
          <a:p>
            <a:r>
              <a:rPr lang="en-US" sz="2400" dirty="0"/>
              <a:t>medical evidence adequate for rating purposes is not already of record.  </a:t>
            </a:r>
          </a:p>
          <a:p>
            <a:endParaRPr lang="en-US" sz="2400" dirty="0"/>
          </a:p>
          <a:p>
            <a:pPr marL="0" indent="0">
              <a:buNone/>
            </a:pPr>
            <a:r>
              <a:rPr lang="en-US" sz="2400" dirty="0"/>
              <a:t>In cases where the only evidence of the personal trauma stressor are behavioral changes that may be markers of the claimed trauma, an examination is almost always needed because the marker itself does not establish the occurrence of the stressor, but the opinion of the qualified examiner </a:t>
            </a:r>
            <a:r>
              <a:rPr lang="en-US" sz="2400" i="1" dirty="0"/>
              <a:t>can</a:t>
            </a:r>
            <a:r>
              <a:rPr lang="en-US" sz="2400" dirty="0"/>
              <a:t> provide credible and probative evidence to make that determination.  The examination is needed specifically to determine:</a:t>
            </a:r>
          </a:p>
        </p:txBody>
      </p:sp>
      <p:sp>
        <p:nvSpPr>
          <p:cNvPr id="4" name="Slide Number Placeholder 3">
            <a:extLst>
              <a:ext uri="{FF2B5EF4-FFF2-40B4-BE49-F238E27FC236}">
                <a16:creationId xmlns:a16="http://schemas.microsoft.com/office/drawing/2014/main" id="{033AF398-431C-5817-6293-44EB62FADB4C}"/>
              </a:ext>
            </a:extLst>
          </p:cNvPr>
          <p:cNvSpPr>
            <a:spLocks noGrp="1"/>
          </p:cNvSpPr>
          <p:nvPr>
            <p:ph type="sldNum" sz="quarter" idx="12"/>
          </p:nvPr>
        </p:nvSpPr>
        <p:spPr/>
        <p:txBody>
          <a:bodyPr/>
          <a:lstStyle/>
          <a:p>
            <a:fld id="{60B18D57-13A5-4968-950D-8FEF41FA4399}" type="slidenum">
              <a:rPr lang="en-US" smtClean="0"/>
              <a:t>79</a:t>
            </a:fld>
            <a:endParaRPr lang="en-US"/>
          </a:p>
        </p:txBody>
      </p:sp>
    </p:spTree>
    <p:extLst>
      <p:ext uri="{BB962C8B-B14F-4D97-AF65-F5344CB8AC3E}">
        <p14:creationId xmlns:p14="http://schemas.microsoft.com/office/powerpoint/2010/main" val="2641991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83F76A-41DC-70AC-2273-1E6228B8D5B9}"/>
              </a:ext>
            </a:extLst>
          </p:cNvPr>
          <p:cNvSpPr>
            <a:spLocks noGrp="1"/>
          </p:cNvSpPr>
          <p:nvPr>
            <p:ph type="title"/>
          </p:nvPr>
        </p:nvSpPr>
        <p:spPr/>
        <p:txBody>
          <a:bodyPr/>
          <a:lstStyle/>
          <a:p>
            <a:r>
              <a:rPr lang="en-US" dirty="0"/>
              <a:t>Extract DD214 Gulf War</a:t>
            </a:r>
          </a:p>
        </p:txBody>
      </p:sp>
      <p:pic>
        <p:nvPicPr>
          <p:cNvPr id="7" name="Content Placeholder 6">
            <a:extLst>
              <a:ext uri="{FF2B5EF4-FFF2-40B4-BE49-F238E27FC236}">
                <a16:creationId xmlns:a16="http://schemas.microsoft.com/office/drawing/2014/main" id="{980D4623-E939-5321-C4EE-F36104BD4129}"/>
              </a:ext>
            </a:extLst>
          </p:cNvPr>
          <p:cNvPicPr>
            <a:picLocks noGrp="1" noChangeAspect="1"/>
          </p:cNvPicPr>
          <p:nvPr>
            <p:ph idx="1"/>
          </p:nvPr>
        </p:nvPicPr>
        <p:blipFill>
          <a:blip r:embed="rId2"/>
          <a:stretch>
            <a:fillRect/>
          </a:stretch>
        </p:blipFill>
        <p:spPr>
          <a:xfrm>
            <a:off x="1069144" y="1272999"/>
            <a:ext cx="8806376" cy="5477057"/>
          </a:xfrm>
          <a:prstGeom prst="rect">
            <a:avLst/>
          </a:prstGeom>
        </p:spPr>
      </p:pic>
      <p:sp>
        <p:nvSpPr>
          <p:cNvPr id="2" name="Slide Number Placeholder 1">
            <a:extLst>
              <a:ext uri="{FF2B5EF4-FFF2-40B4-BE49-F238E27FC236}">
                <a16:creationId xmlns:a16="http://schemas.microsoft.com/office/drawing/2014/main" id="{2AA480A1-84BC-6BB9-EC49-EA9D8BD0CD0A}"/>
              </a:ext>
            </a:extLst>
          </p:cNvPr>
          <p:cNvSpPr>
            <a:spLocks noGrp="1"/>
          </p:cNvSpPr>
          <p:nvPr>
            <p:ph type="sldNum" sz="quarter" idx="12"/>
          </p:nvPr>
        </p:nvSpPr>
        <p:spPr/>
        <p:txBody>
          <a:bodyPr/>
          <a:lstStyle/>
          <a:p>
            <a:fld id="{60B18D57-13A5-4968-950D-8FEF41FA4399}" type="slidenum">
              <a:rPr lang="en-US" smtClean="0"/>
              <a:t>8</a:t>
            </a:fld>
            <a:endParaRPr lang="en-US" dirty="0"/>
          </a:p>
        </p:txBody>
      </p:sp>
    </p:spTree>
    <p:extLst>
      <p:ext uri="{BB962C8B-B14F-4D97-AF65-F5344CB8AC3E}">
        <p14:creationId xmlns:p14="http://schemas.microsoft.com/office/powerpoint/2010/main" val="40969660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8A1A99-876F-23ED-C813-9AF79C9B1131}"/>
              </a:ext>
            </a:extLst>
          </p:cNvPr>
          <p:cNvSpPr>
            <a:spLocks noGrp="1"/>
          </p:cNvSpPr>
          <p:nvPr>
            <p:ph type="title"/>
          </p:nvPr>
        </p:nvSpPr>
        <p:spPr/>
        <p:txBody>
          <a:bodyPr/>
          <a:lstStyle/>
          <a:p>
            <a:r>
              <a:rPr lang="en-US" dirty="0"/>
              <a:t>VA Mental Examination (continued)</a:t>
            </a:r>
          </a:p>
        </p:txBody>
      </p:sp>
      <p:sp>
        <p:nvSpPr>
          <p:cNvPr id="2" name="Content Placeholder 1">
            <a:extLst>
              <a:ext uri="{FF2B5EF4-FFF2-40B4-BE49-F238E27FC236}">
                <a16:creationId xmlns:a16="http://schemas.microsoft.com/office/drawing/2014/main" id="{0D32137F-C29D-1588-EF05-7D7FE1F0AAA2}"/>
              </a:ext>
            </a:extLst>
          </p:cNvPr>
          <p:cNvSpPr>
            <a:spLocks noGrp="1"/>
          </p:cNvSpPr>
          <p:nvPr>
            <p:ph idx="1"/>
          </p:nvPr>
        </p:nvSpPr>
        <p:spPr>
          <a:xfrm>
            <a:off x="627797" y="1474292"/>
            <a:ext cx="10972800" cy="4882058"/>
          </a:xfrm>
        </p:spPr>
        <p:txBody>
          <a:bodyPr/>
          <a:lstStyle/>
          <a:p>
            <a:endParaRPr lang="en-US" sz="2400" dirty="0"/>
          </a:p>
          <a:p>
            <a:r>
              <a:rPr lang="en-US" sz="2400" dirty="0"/>
              <a:t>whether a medical opinion can provide evidence for occurrence of the claimed in-service personal trauma stressor based on the marker and the Veteran’s lay statement, and</a:t>
            </a:r>
          </a:p>
          <a:p>
            <a:r>
              <a:rPr lang="en-US" sz="2400" dirty="0"/>
              <a:t>whether that claimed stressor is related to current PTSD symptoms. </a:t>
            </a:r>
          </a:p>
          <a:p>
            <a:pPr marL="0" indent="0">
              <a:buNone/>
            </a:pPr>
            <a:r>
              <a:rPr lang="en-US" sz="2400" b="1" i="1" dirty="0"/>
              <a:t>Important</a:t>
            </a:r>
            <a:r>
              <a:rPr lang="en-US" sz="2400" dirty="0"/>
              <a:t>:  In order to ensure the examination request language is adequate, the VA will use the existing examination request tools to generate the necessary PTSD MST or PTSD personal trauma (non-MST) medical opinion based on the nature of the claimed stressor.</a:t>
            </a:r>
          </a:p>
        </p:txBody>
      </p:sp>
      <p:sp>
        <p:nvSpPr>
          <p:cNvPr id="4" name="Slide Number Placeholder 3">
            <a:extLst>
              <a:ext uri="{FF2B5EF4-FFF2-40B4-BE49-F238E27FC236}">
                <a16:creationId xmlns:a16="http://schemas.microsoft.com/office/drawing/2014/main" id="{41940CEB-F284-BE8F-B226-C13C068758EE}"/>
              </a:ext>
            </a:extLst>
          </p:cNvPr>
          <p:cNvSpPr>
            <a:spLocks noGrp="1"/>
          </p:cNvSpPr>
          <p:nvPr>
            <p:ph type="sldNum" sz="quarter" idx="12"/>
          </p:nvPr>
        </p:nvSpPr>
        <p:spPr/>
        <p:txBody>
          <a:bodyPr/>
          <a:lstStyle/>
          <a:p>
            <a:fld id="{60B18D57-13A5-4968-950D-8FEF41FA4399}" type="slidenum">
              <a:rPr lang="en-US" smtClean="0"/>
              <a:t>80</a:t>
            </a:fld>
            <a:endParaRPr lang="en-US"/>
          </a:p>
        </p:txBody>
      </p:sp>
    </p:spTree>
    <p:extLst>
      <p:ext uri="{BB962C8B-B14F-4D97-AF65-F5344CB8AC3E}">
        <p14:creationId xmlns:p14="http://schemas.microsoft.com/office/powerpoint/2010/main" val="40474004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CEE904-D24F-0952-F99C-95AF41B0596D}"/>
              </a:ext>
            </a:extLst>
          </p:cNvPr>
          <p:cNvSpPr>
            <a:spLocks noGrp="1"/>
          </p:cNvSpPr>
          <p:nvPr>
            <p:ph type="title"/>
          </p:nvPr>
        </p:nvSpPr>
        <p:spPr>
          <a:xfrm>
            <a:off x="0" y="18255"/>
            <a:ext cx="10515600" cy="1325563"/>
          </a:xfrm>
        </p:spPr>
        <p:txBody>
          <a:bodyPr/>
          <a:lstStyle/>
          <a:p>
            <a:r>
              <a:rPr lang="en-US" dirty="0"/>
              <a:t>Reasons for an Insufficient Examination</a:t>
            </a:r>
          </a:p>
        </p:txBody>
      </p:sp>
      <p:sp>
        <p:nvSpPr>
          <p:cNvPr id="2" name="Content Placeholder 1">
            <a:extLst>
              <a:ext uri="{FF2B5EF4-FFF2-40B4-BE49-F238E27FC236}">
                <a16:creationId xmlns:a16="http://schemas.microsoft.com/office/drawing/2014/main" id="{A5702CC3-9CC3-FC3C-4E78-2800CB00C167}"/>
              </a:ext>
            </a:extLst>
          </p:cNvPr>
          <p:cNvSpPr>
            <a:spLocks noGrp="1"/>
          </p:cNvSpPr>
          <p:nvPr>
            <p:ph idx="1"/>
          </p:nvPr>
        </p:nvSpPr>
        <p:spPr/>
        <p:txBody>
          <a:bodyPr>
            <a:normAutofit lnSpcReduction="10000"/>
          </a:bodyPr>
          <a:lstStyle/>
          <a:p>
            <a:pPr marL="0" indent="0">
              <a:buNone/>
            </a:pPr>
            <a:r>
              <a:rPr lang="en-US" dirty="0"/>
              <a:t>Reasons that a PTSD examination report may be insufficient for VA purposes include</a:t>
            </a:r>
          </a:p>
          <a:p>
            <a:r>
              <a:rPr lang="en-US" dirty="0"/>
              <a:t>the assessment does not conform to current </a:t>
            </a:r>
            <a:r>
              <a:rPr lang="en-US" i="1" dirty="0"/>
              <a:t>Diagnostic and Statistical Manual of Mental Disorders</a:t>
            </a:r>
            <a:r>
              <a:rPr lang="en-US" dirty="0"/>
              <a:t> (DSM) standards</a:t>
            </a:r>
          </a:p>
          <a:p>
            <a:r>
              <a:rPr lang="en-US" dirty="0"/>
              <a:t>it does not identify or adequately describe the claimed stressor(s)</a:t>
            </a:r>
          </a:p>
          <a:p>
            <a:r>
              <a:rPr lang="en-US" dirty="0"/>
              <a:t>it does not sufficiently describe symptomatology, social and occupational functional impairment or other facts required by the regulatory diagnostic criteria</a:t>
            </a:r>
          </a:p>
          <a:p>
            <a:r>
              <a:rPr lang="en-US" dirty="0"/>
              <a:t>the examiner did not discuss the significance of, and reconcile, any differential diagnoses or changes in diagnosis</a:t>
            </a:r>
          </a:p>
        </p:txBody>
      </p:sp>
      <p:sp>
        <p:nvSpPr>
          <p:cNvPr id="4" name="Slide Number Placeholder 3">
            <a:extLst>
              <a:ext uri="{FF2B5EF4-FFF2-40B4-BE49-F238E27FC236}">
                <a16:creationId xmlns:a16="http://schemas.microsoft.com/office/drawing/2014/main" id="{47CCDBB7-0535-FF0B-98F9-79B65BE41D46}"/>
              </a:ext>
            </a:extLst>
          </p:cNvPr>
          <p:cNvSpPr>
            <a:spLocks noGrp="1"/>
          </p:cNvSpPr>
          <p:nvPr>
            <p:ph type="sldNum" sz="quarter" idx="12"/>
          </p:nvPr>
        </p:nvSpPr>
        <p:spPr/>
        <p:txBody>
          <a:bodyPr/>
          <a:lstStyle/>
          <a:p>
            <a:fld id="{60B18D57-13A5-4968-950D-8FEF41FA4399}" type="slidenum">
              <a:rPr lang="en-US" smtClean="0"/>
              <a:t>81</a:t>
            </a:fld>
            <a:endParaRPr lang="en-US"/>
          </a:p>
        </p:txBody>
      </p:sp>
    </p:spTree>
    <p:extLst>
      <p:ext uri="{BB962C8B-B14F-4D97-AF65-F5344CB8AC3E}">
        <p14:creationId xmlns:p14="http://schemas.microsoft.com/office/powerpoint/2010/main" val="27092707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4C6349E-53C0-CBDD-1C3F-E1DA1927091F}"/>
              </a:ext>
            </a:extLst>
          </p:cNvPr>
          <p:cNvSpPr>
            <a:spLocks noGrp="1"/>
          </p:cNvSpPr>
          <p:nvPr>
            <p:ph type="title"/>
          </p:nvPr>
        </p:nvSpPr>
        <p:spPr>
          <a:xfrm>
            <a:off x="0" y="0"/>
            <a:ext cx="10515600" cy="1325563"/>
          </a:xfrm>
        </p:spPr>
        <p:txBody>
          <a:bodyPr/>
          <a:lstStyle/>
          <a:p>
            <a:r>
              <a:rPr lang="en-US" dirty="0"/>
              <a:t>Reasons for an Insufficient Examination (continued)</a:t>
            </a:r>
          </a:p>
        </p:txBody>
      </p:sp>
      <p:sp>
        <p:nvSpPr>
          <p:cNvPr id="2" name="Content Placeholder 1">
            <a:extLst>
              <a:ext uri="{FF2B5EF4-FFF2-40B4-BE49-F238E27FC236}">
                <a16:creationId xmlns:a16="http://schemas.microsoft.com/office/drawing/2014/main" id="{5EA1D0F9-D21E-0859-139F-4D2FE9CD0842}"/>
              </a:ext>
            </a:extLst>
          </p:cNvPr>
          <p:cNvSpPr>
            <a:spLocks noGrp="1"/>
          </p:cNvSpPr>
          <p:nvPr>
            <p:ph idx="1"/>
          </p:nvPr>
        </p:nvSpPr>
        <p:spPr/>
        <p:txBody>
          <a:bodyPr/>
          <a:lstStyle/>
          <a:p>
            <a:r>
              <a:rPr lang="en-US" sz="2400" dirty="0">
                <a:solidFill>
                  <a:srgbClr val="333333"/>
                </a:solidFill>
              </a:rPr>
              <a:t>the claims folder was not provided or the examiner did not review provided claims folder material</a:t>
            </a:r>
          </a:p>
          <a:p>
            <a:r>
              <a:rPr lang="en-US" sz="2400" dirty="0">
                <a:solidFill>
                  <a:srgbClr val="333333"/>
                </a:solidFill>
              </a:rPr>
              <a:t>the examiner did not offer a requested comment or opinion</a:t>
            </a:r>
          </a:p>
          <a:p>
            <a:r>
              <a:rPr lang="en-US" sz="2400" dirty="0">
                <a:solidFill>
                  <a:srgbClr val="333333"/>
                </a:solidFill>
              </a:rPr>
              <a:t>the examiner was not sufficiently qualified to render an initial diagnosis as specified in </a:t>
            </a:r>
            <a:r>
              <a:rPr lang="en-US" sz="2400" b="1" u="sng" dirty="0">
                <a:solidFill>
                  <a:srgbClr val="0000FF"/>
                </a:solidFill>
                <a:hlinkClick r:id="rId2"/>
              </a:rPr>
              <a:t>M21-1, Part IV, Subpart i, 3.A.1.h</a:t>
            </a:r>
            <a:endParaRPr lang="en-US" sz="2400" dirty="0">
              <a:solidFill>
                <a:srgbClr val="333333"/>
              </a:solidFill>
            </a:endParaRPr>
          </a:p>
          <a:p>
            <a:r>
              <a:rPr lang="en-US" sz="2400" dirty="0">
                <a:solidFill>
                  <a:srgbClr val="333333"/>
                </a:solidFill>
              </a:rPr>
              <a:t>the examiner did not justify a conclusion that an opinion could not be provided without resorting to mere speculation, or</a:t>
            </a:r>
          </a:p>
          <a:p>
            <a:r>
              <a:rPr lang="en-US" sz="2400" dirty="0">
                <a:solidFill>
                  <a:srgbClr val="333333"/>
                </a:solidFill>
              </a:rPr>
              <a:t>the examination was not conducted by a properly-qualified examiner.</a:t>
            </a:r>
          </a:p>
        </p:txBody>
      </p:sp>
      <p:sp>
        <p:nvSpPr>
          <p:cNvPr id="4" name="Slide Number Placeholder 3">
            <a:extLst>
              <a:ext uri="{FF2B5EF4-FFF2-40B4-BE49-F238E27FC236}">
                <a16:creationId xmlns:a16="http://schemas.microsoft.com/office/drawing/2014/main" id="{031B2878-CD5E-AAD2-8855-305162C7C5B9}"/>
              </a:ext>
            </a:extLst>
          </p:cNvPr>
          <p:cNvSpPr>
            <a:spLocks noGrp="1"/>
          </p:cNvSpPr>
          <p:nvPr>
            <p:ph type="sldNum" sz="quarter" idx="12"/>
          </p:nvPr>
        </p:nvSpPr>
        <p:spPr/>
        <p:txBody>
          <a:bodyPr/>
          <a:lstStyle/>
          <a:p>
            <a:fld id="{60B18D57-13A5-4968-950D-8FEF41FA4399}" type="slidenum">
              <a:rPr lang="en-US" smtClean="0"/>
              <a:t>82</a:t>
            </a:fld>
            <a:endParaRPr lang="en-US"/>
          </a:p>
        </p:txBody>
      </p:sp>
    </p:spTree>
    <p:extLst>
      <p:ext uri="{BB962C8B-B14F-4D97-AF65-F5344CB8AC3E}">
        <p14:creationId xmlns:p14="http://schemas.microsoft.com/office/powerpoint/2010/main" val="37939279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EDDA28-D669-B034-AB79-8F2F5C1EA32C}"/>
              </a:ext>
            </a:extLst>
          </p:cNvPr>
          <p:cNvSpPr>
            <a:spLocks noGrp="1"/>
          </p:cNvSpPr>
          <p:nvPr>
            <p:ph type="title"/>
          </p:nvPr>
        </p:nvSpPr>
        <p:spPr/>
        <p:txBody>
          <a:bodyPr/>
          <a:lstStyle/>
          <a:p>
            <a:r>
              <a:rPr lang="en-US" dirty="0"/>
              <a:t>VA Mental Examination</a:t>
            </a:r>
          </a:p>
        </p:txBody>
      </p:sp>
      <p:sp>
        <p:nvSpPr>
          <p:cNvPr id="2" name="Content Placeholder 1">
            <a:extLst>
              <a:ext uri="{FF2B5EF4-FFF2-40B4-BE49-F238E27FC236}">
                <a16:creationId xmlns:a16="http://schemas.microsoft.com/office/drawing/2014/main" id="{2CF47C6B-4C09-9669-A3B3-E155BE812618}"/>
              </a:ext>
            </a:extLst>
          </p:cNvPr>
          <p:cNvSpPr>
            <a:spLocks noGrp="1"/>
          </p:cNvSpPr>
          <p:nvPr>
            <p:ph idx="1"/>
          </p:nvPr>
        </p:nvSpPr>
        <p:spPr>
          <a:xfrm>
            <a:off x="838200" y="1443487"/>
            <a:ext cx="10515600" cy="4351338"/>
          </a:xfrm>
        </p:spPr>
        <p:txBody>
          <a:bodyPr>
            <a:normAutofit/>
          </a:bodyPr>
          <a:lstStyle/>
          <a:p>
            <a:pPr marL="0" indent="0">
              <a:buNone/>
            </a:pPr>
            <a:r>
              <a:rPr lang="en-US" b="1" i="1" dirty="0"/>
              <a:t>Notes</a:t>
            </a:r>
            <a:r>
              <a:rPr lang="en-US" dirty="0"/>
              <a:t>: </a:t>
            </a:r>
          </a:p>
          <a:p>
            <a:r>
              <a:rPr lang="en-US" dirty="0"/>
              <a:t>The diagnosis of PTSD must be made by a competent (properly qualified) medical professional and should be unequivocal.</a:t>
            </a:r>
          </a:p>
          <a:p>
            <a:r>
              <a:rPr lang="en-US" dirty="0"/>
              <a:t>The examining psychiatrist or psychologist should comment on whether the Veteran has experienced other traumatic events and, if so, indicate the relevance of these events to the current symptoms.</a:t>
            </a:r>
          </a:p>
        </p:txBody>
      </p:sp>
      <p:sp>
        <p:nvSpPr>
          <p:cNvPr id="4" name="Slide Number Placeholder 3">
            <a:extLst>
              <a:ext uri="{FF2B5EF4-FFF2-40B4-BE49-F238E27FC236}">
                <a16:creationId xmlns:a16="http://schemas.microsoft.com/office/drawing/2014/main" id="{D76D30DD-D0EA-E734-0A87-4E97C13C00DB}"/>
              </a:ext>
            </a:extLst>
          </p:cNvPr>
          <p:cNvSpPr>
            <a:spLocks noGrp="1"/>
          </p:cNvSpPr>
          <p:nvPr>
            <p:ph type="sldNum" sz="quarter" idx="12"/>
          </p:nvPr>
        </p:nvSpPr>
        <p:spPr/>
        <p:txBody>
          <a:bodyPr/>
          <a:lstStyle/>
          <a:p>
            <a:fld id="{60B18D57-13A5-4968-950D-8FEF41FA4399}" type="slidenum">
              <a:rPr lang="en-US" smtClean="0"/>
              <a:t>83</a:t>
            </a:fld>
            <a:endParaRPr lang="en-US"/>
          </a:p>
        </p:txBody>
      </p:sp>
      <p:sp>
        <p:nvSpPr>
          <p:cNvPr id="7" name="TextBox 6">
            <a:extLst>
              <a:ext uri="{FF2B5EF4-FFF2-40B4-BE49-F238E27FC236}">
                <a16:creationId xmlns:a16="http://schemas.microsoft.com/office/drawing/2014/main" id="{1DB2CD92-8EF3-6B50-E68D-4423CB136F43}"/>
              </a:ext>
            </a:extLst>
          </p:cNvPr>
          <p:cNvSpPr txBox="1"/>
          <p:nvPr/>
        </p:nvSpPr>
        <p:spPr>
          <a:xfrm>
            <a:off x="978089" y="4275366"/>
            <a:ext cx="10235821" cy="1938992"/>
          </a:xfrm>
          <a:prstGeom prst="rect">
            <a:avLst/>
          </a:prstGeom>
          <a:noFill/>
        </p:spPr>
        <p:txBody>
          <a:bodyPr wrap="square">
            <a:spAutoFit/>
          </a:bodyPr>
          <a:lstStyle/>
          <a:p>
            <a:pPr algn="l"/>
            <a:r>
              <a:rPr lang="en-US" sz="2400" dirty="0"/>
              <a:t>Based on the May 2013 publication of DSM-5, </a:t>
            </a:r>
            <a:r>
              <a:rPr lang="en-US" sz="2400" b="1" u="sng" dirty="0">
                <a:solidFill>
                  <a:srgbClr val="0000FF"/>
                </a:solidFill>
                <a:hlinkClick r:id="rId2"/>
              </a:rPr>
              <a:t>38 CFR 4.125</a:t>
            </a:r>
            <a:r>
              <a:rPr lang="en-US" sz="2400" dirty="0">
                <a:solidFill>
                  <a:srgbClr val="333333"/>
                </a:solidFill>
              </a:rPr>
              <a:t> </a:t>
            </a:r>
            <a:r>
              <a:rPr lang="en-US" sz="2400" dirty="0"/>
              <a:t>was updated to specifically refer to DSM-5 effective August 4, 2014.</a:t>
            </a:r>
          </a:p>
          <a:p>
            <a:pPr algn="l"/>
            <a:r>
              <a:rPr lang="en-US" sz="2400" dirty="0"/>
              <a:t>  </a:t>
            </a:r>
          </a:p>
          <a:p>
            <a:pPr algn="l"/>
            <a:r>
              <a:rPr lang="en-US" sz="2400" b="1" i="1" dirty="0"/>
              <a:t>Important</a:t>
            </a:r>
            <a:r>
              <a:rPr lang="en-US" sz="2400" dirty="0"/>
              <a:t>:  Mental health examinations conducted after August 2014, to include PTSD examinations, must comply with DSM-5 standards.  </a:t>
            </a:r>
          </a:p>
        </p:txBody>
      </p:sp>
    </p:spTree>
    <p:extLst>
      <p:ext uri="{BB962C8B-B14F-4D97-AF65-F5344CB8AC3E}">
        <p14:creationId xmlns:p14="http://schemas.microsoft.com/office/powerpoint/2010/main" val="541889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F8822B-7E6A-21AA-B1E7-6FEEA2E48EA6}"/>
              </a:ext>
            </a:extLst>
          </p:cNvPr>
          <p:cNvSpPr>
            <a:spLocks noGrp="1"/>
          </p:cNvSpPr>
          <p:nvPr>
            <p:ph idx="1"/>
          </p:nvPr>
        </p:nvSpPr>
        <p:spPr/>
        <p:txBody>
          <a:bodyPr>
            <a:normAutofit fontScale="92500" lnSpcReduction="10000"/>
          </a:bodyPr>
          <a:lstStyle/>
          <a:p>
            <a:pPr marL="0" indent="0" fontAlgn="base">
              <a:buNone/>
            </a:pPr>
            <a:r>
              <a:rPr lang="en-US" sz="3200" b="1" i="1" dirty="0"/>
              <a:t>References</a:t>
            </a:r>
          </a:p>
          <a:p>
            <a:pPr marL="0" indent="0" fontAlgn="base">
              <a:buNone/>
            </a:pPr>
            <a:r>
              <a:rPr lang="en-US" sz="3200" dirty="0"/>
              <a:t>For more information on:</a:t>
            </a:r>
          </a:p>
          <a:p>
            <a:pPr fontAlgn="base"/>
            <a:r>
              <a:rPr lang="en-US" sz="3200" dirty="0"/>
              <a:t>the duty to assist with providing a medical examination or opinion, see </a:t>
            </a:r>
            <a:r>
              <a:rPr lang="en-US" sz="3200" b="1" u="sng" dirty="0">
                <a:solidFill>
                  <a:srgbClr val="0000FF"/>
                </a:solidFill>
                <a:hlinkClick r:id="rId2"/>
              </a:rPr>
              <a:t>M21-1, Part IV, Subpart i, 1.A</a:t>
            </a:r>
            <a:endParaRPr lang="en-US" sz="3200" dirty="0"/>
          </a:p>
          <a:p>
            <a:pPr fontAlgn="base"/>
            <a:r>
              <a:rPr lang="en-US" sz="3200" dirty="0"/>
              <a:t>the evidentiary standards for finding an examination or opinion necessary, see </a:t>
            </a:r>
            <a:r>
              <a:rPr lang="en-US" sz="3200" b="1" u="sng" dirty="0">
                <a:solidFill>
                  <a:srgbClr val="0000FF"/>
                </a:solidFill>
                <a:hlinkClick r:id="rId3"/>
              </a:rPr>
              <a:t>M21-1, Part IV, Subpart i, 1.B</a:t>
            </a:r>
            <a:endParaRPr lang="en-US" sz="3200" dirty="0"/>
          </a:p>
          <a:p>
            <a:pPr fontAlgn="base"/>
            <a:r>
              <a:rPr lang="en-US" sz="3200" dirty="0"/>
              <a:t>requesting examinations, see </a:t>
            </a:r>
            <a:r>
              <a:rPr lang="en-US" sz="3200" b="1" u="sng" dirty="0">
                <a:solidFill>
                  <a:srgbClr val="0000FF"/>
                </a:solidFill>
                <a:hlinkClick r:id="rId4"/>
              </a:rPr>
              <a:t>M21-1, Part IV, Subpart i, 2</a:t>
            </a:r>
            <a:r>
              <a:rPr lang="en-US" sz="3200" dirty="0"/>
              <a:t>, and</a:t>
            </a:r>
          </a:p>
          <a:p>
            <a:pPr fontAlgn="base"/>
            <a:r>
              <a:rPr lang="en-US" sz="3200" dirty="0"/>
              <a:t>the duty to assist with obtaining records, see </a:t>
            </a:r>
            <a:r>
              <a:rPr lang="en-US" sz="3200" b="1" u="sng" dirty="0">
                <a:solidFill>
                  <a:srgbClr val="0000FF"/>
                </a:solidFill>
                <a:hlinkClick r:id="rId5"/>
              </a:rPr>
              <a:t>M21-1, Part III, Subpart i, 2.C</a:t>
            </a:r>
            <a:r>
              <a:rPr lang="en-US" sz="3200" dirty="0"/>
              <a:t>.</a:t>
            </a:r>
            <a:br>
              <a:rPr lang="en-US" sz="2400" dirty="0"/>
            </a:br>
            <a:endParaRPr lang="en-US" sz="2400" dirty="0"/>
          </a:p>
        </p:txBody>
      </p:sp>
      <p:sp>
        <p:nvSpPr>
          <p:cNvPr id="4" name="Slide Number Placeholder 3">
            <a:extLst>
              <a:ext uri="{FF2B5EF4-FFF2-40B4-BE49-F238E27FC236}">
                <a16:creationId xmlns:a16="http://schemas.microsoft.com/office/drawing/2014/main" id="{A27F1C74-4863-8113-7D31-BB6A54644551}"/>
              </a:ext>
            </a:extLst>
          </p:cNvPr>
          <p:cNvSpPr>
            <a:spLocks noGrp="1"/>
          </p:cNvSpPr>
          <p:nvPr>
            <p:ph type="sldNum" sz="quarter" idx="12"/>
          </p:nvPr>
        </p:nvSpPr>
        <p:spPr/>
        <p:txBody>
          <a:bodyPr/>
          <a:lstStyle/>
          <a:p>
            <a:fld id="{60B18D57-13A5-4968-950D-8FEF41FA4399}" type="slidenum">
              <a:rPr lang="en-US" smtClean="0"/>
              <a:t>84</a:t>
            </a:fld>
            <a:endParaRPr lang="en-US"/>
          </a:p>
        </p:txBody>
      </p:sp>
    </p:spTree>
    <p:extLst>
      <p:ext uri="{BB962C8B-B14F-4D97-AF65-F5344CB8AC3E}">
        <p14:creationId xmlns:p14="http://schemas.microsoft.com/office/powerpoint/2010/main" val="9834209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37CDE1-BD16-3189-B44E-45D8C2C8D874}"/>
              </a:ext>
            </a:extLst>
          </p:cNvPr>
          <p:cNvSpPr>
            <a:spLocks noGrp="1"/>
          </p:cNvSpPr>
          <p:nvPr>
            <p:ph idx="1"/>
          </p:nvPr>
        </p:nvSpPr>
        <p:spPr/>
        <p:txBody>
          <a:bodyPr>
            <a:normAutofit lnSpcReduction="10000"/>
          </a:bodyPr>
          <a:lstStyle/>
          <a:p>
            <a:pPr marL="0" indent="0">
              <a:buNone/>
            </a:pPr>
            <a:r>
              <a:rPr lang="en-US" sz="3200" b="1" i="1" dirty="0">
                <a:latin typeface="arial" panose="020B0604020202020204" pitchFamily="34" charset="0"/>
              </a:rPr>
              <a:t>References</a:t>
            </a:r>
            <a:r>
              <a:rPr lang="en-US" sz="3200" dirty="0">
                <a:latin typeface="arial" panose="020B0604020202020204" pitchFamily="34" charset="0"/>
              </a:rPr>
              <a:t> </a:t>
            </a:r>
          </a:p>
          <a:p>
            <a:pPr marL="0" indent="0">
              <a:buNone/>
            </a:pPr>
            <a:r>
              <a:rPr lang="en-US" sz="3200" dirty="0">
                <a:latin typeface="arial" panose="020B0604020202020204" pitchFamily="34" charset="0"/>
              </a:rPr>
              <a:t>For more information on:</a:t>
            </a:r>
            <a:endParaRPr lang="en-US" sz="3200" dirty="0">
              <a:latin typeface="Helvetica Neue" panose="02000503000000020004" pitchFamily="2"/>
            </a:endParaRPr>
          </a:p>
          <a:p>
            <a:r>
              <a:rPr lang="en-US" sz="3200" dirty="0">
                <a:latin typeface="arial" panose="020B0604020202020204" pitchFamily="34" charset="0"/>
              </a:rPr>
              <a:t>evidence of stressors related to combat, experience as an FPOW, a fear of hostile military or terrorist activity, or drone aircraft crew member duties, see</a:t>
            </a:r>
            <a:endParaRPr lang="en-US" sz="3200" dirty="0">
              <a:latin typeface="Helvetica Neue" panose="02000503000000020004" pitchFamily="2"/>
            </a:endParaRPr>
          </a:p>
          <a:p>
            <a:pPr lvl="1"/>
            <a:r>
              <a:rPr lang="en-US" sz="3200" b="1" u="sng" dirty="0">
                <a:solidFill>
                  <a:srgbClr val="0000FF"/>
                </a:solidFill>
                <a:latin typeface="arial" panose="020B0604020202020204" pitchFamily="34" charset="0"/>
                <a:hlinkClick r:id="rId2"/>
              </a:rPr>
              <a:t>M21-1, Part VIII, Subpart iv, 1.D.2</a:t>
            </a:r>
            <a:r>
              <a:rPr lang="en-US" sz="3200" dirty="0">
                <a:solidFill>
                  <a:srgbClr val="333333"/>
                </a:solidFill>
                <a:latin typeface="arial" panose="020B0604020202020204" pitchFamily="34" charset="0"/>
              </a:rPr>
              <a:t>, </a:t>
            </a:r>
            <a:r>
              <a:rPr lang="en-US" sz="3200" dirty="0">
                <a:latin typeface="arial" panose="020B0604020202020204" pitchFamily="34" charset="0"/>
              </a:rPr>
              <a:t>and</a:t>
            </a:r>
            <a:endParaRPr lang="en-US" sz="3200" dirty="0">
              <a:latin typeface="Helvetica Neue" panose="02000503000000020004" pitchFamily="2"/>
            </a:endParaRPr>
          </a:p>
          <a:p>
            <a:pPr lvl="1"/>
            <a:r>
              <a:rPr lang="en-US" sz="3200" b="1" u="sng" dirty="0">
                <a:solidFill>
                  <a:srgbClr val="0000FF"/>
                </a:solidFill>
                <a:latin typeface="arial" panose="020B0604020202020204" pitchFamily="34" charset="0"/>
                <a:hlinkClick r:id="rId3"/>
              </a:rPr>
              <a:t>M21-1, Part VIII, Subpart iv, 1.B.1 and 3</a:t>
            </a:r>
            <a:r>
              <a:rPr lang="en-US" sz="3200" dirty="0">
                <a:solidFill>
                  <a:srgbClr val="333333"/>
                </a:solidFill>
                <a:latin typeface="arial" panose="020B0604020202020204" pitchFamily="34" charset="0"/>
              </a:rPr>
              <a:t>, </a:t>
            </a:r>
            <a:r>
              <a:rPr lang="en-US" sz="3200" dirty="0">
                <a:latin typeface="arial" panose="020B0604020202020204" pitchFamily="34" charset="0"/>
              </a:rPr>
              <a:t>and</a:t>
            </a:r>
            <a:endParaRPr lang="en-US" sz="3200" dirty="0">
              <a:latin typeface="Helvetica Neue" panose="02000503000000020004" pitchFamily="2"/>
            </a:endParaRPr>
          </a:p>
          <a:p>
            <a:r>
              <a:rPr lang="en-US" sz="3200" dirty="0">
                <a:latin typeface="arial" panose="020B0604020202020204" pitchFamily="34" charset="0"/>
              </a:rPr>
              <a:t>medical opinions and the initial PTSD disability benefits questionnaire, see </a:t>
            </a:r>
            <a:r>
              <a:rPr lang="en-US" sz="3200" b="1" u="sng" dirty="0">
                <a:solidFill>
                  <a:srgbClr val="0000FF"/>
                </a:solidFill>
                <a:latin typeface="arial" panose="020B0604020202020204" pitchFamily="34" charset="0"/>
                <a:hlinkClick r:id="rId4"/>
              </a:rPr>
              <a:t>M21-1, Part IV, Subpart i, 2.A.7.i</a:t>
            </a:r>
            <a:r>
              <a:rPr lang="en-US" sz="3200" dirty="0">
                <a:solidFill>
                  <a:srgbClr val="333333"/>
                </a:solidFill>
                <a:latin typeface="arial" panose="020B0604020202020204" pitchFamily="34" charset="0"/>
              </a:rPr>
              <a:t>.</a:t>
            </a:r>
            <a:endParaRPr lang="en-US" sz="3200" dirty="0">
              <a:solidFill>
                <a:srgbClr val="333333"/>
              </a:solidFill>
              <a:latin typeface="Helvetica Neue" panose="02000503000000020004" pitchFamily="2"/>
            </a:endParaRPr>
          </a:p>
        </p:txBody>
      </p:sp>
      <p:sp>
        <p:nvSpPr>
          <p:cNvPr id="4" name="Slide Number Placeholder 3">
            <a:extLst>
              <a:ext uri="{FF2B5EF4-FFF2-40B4-BE49-F238E27FC236}">
                <a16:creationId xmlns:a16="http://schemas.microsoft.com/office/drawing/2014/main" id="{796E4012-4F39-BDD4-27D1-86AD8BD76B9F}"/>
              </a:ext>
            </a:extLst>
          </p:cNvPr>
          <p:cNvSpPr>
            <a:spLocks noGrp="1"/>
          </p:cNvSpPr>
          <p:nvPr>
            <p:ph type="sldNum" sz="quarter" idx="12"/>
          </p:nvPr>
        </p:nvSpPr>
        <p:spPr/>
        <p:txBody>
          <a:bodyPr/>
          <a:lstStyle/>
          <a:p>
            <a:fld id="{60B18D57-13A5-4968-950D-8FEF41FA4399}" type="slidenum">
              <a:rPr lang="en-US" smtClean="0"/>
              <a:t>85</a:t>
            </a:fld>
            <a:endParaRPr lang="en-US"/>
          </a:p>
        </p:txBody>
      </p:sp>
    </p:spTree>
    <p:extLst>
      <p:ext uri="{BB962C8B-B14F-4D97-AF65-F5344CB8AC3E}">
        <p14:creationId xmlns:p14="http://schemas.microsoft.com/office/powerpoint/2010/main" val="27461774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385E2A-38BE-2E6A-1ED8-A7D8691FF569}"/>
              </a:ext>
            </a:extLst>
          </p:cNvPr>
          <p:cNvSpPr>
            <a:spLocks noGrp="1"/>
          </p:cNvSpPr>
          <p:nvPr>
            <p:ph idx="1"/>
          </p:nvPr>
        </p:nvSpPr>
        <p:spPr/>
        <p:txBody>
          <a:bodyPr>
            <a:normAutofit/>
          </a:bodyPr>
          <a:lstStyle/>
          <a:p>
            <a:pPr marL="0" indent="0">
              <a:buNone/>
            </a:pPr>
            <a:r>
              <a:rPr lang="en-US" b="1" i="1" dirty="0">
                <a:latin typeface="+mn-lt"/>
              </a:rPr>
              <a:t>References</a:t>
            </a:r>
            <a:endParaRPr lang="en-US" dirty="0">
              <a:latin typeface="+mn-lt"/>
            </a:endParaRPr>
          </a:p>
          <a:p>
            <a:pPr marL="0" indent="0">
              <a:buNone/>
            </a:pPr>
            <a:r>
              <a:rPr lang="en-US" dirty="0">
                <a:latin typeface="+mn-lt"/>
              </a:rPr>
              <a:t>For more information on:</a:t>
            </a:r>
          </a:p>
          <a:p>
            <a:r>
              <a:rPr lang="en-US" dirty="0">
                <a:latin typeface="+mn-lt"/>
              </a:rPr>
              <a:t>requesting examinations, see </a:t>
            </a:r>
            <a:r>
              <a:rPr lang="en-US" b="1" u="sng" dirty="0">
                <a:solidFill>
                  <a:srgbClr val="0000FF"/>
                </a:solidFill>
                <a:latin typeface="+mn-lt"/>
                <a:hlinkClick r:id="rId2"/>
              </a:rPr>
              <a:t>M21-1, Part IV, Subpart i, 2</a:t>
            </a:r>
            <a:endParaRPr lang="en-US" dirty="0">
              <a:solidFill>
                <a:srgbClr val="333333"/>
              </a:solidFill>
              <a:latin typeface="+mn-lt"/>
            </a:endParaRPr>
          </a:p>
          <a:p>
            <a:r>
              <a:rPr lang="en-US" dirty="0">
                <a:latin typeface="+mn-lt"/>
              </a:rPr>
              <a:t>evidence that may constitute markers of trauma, see </a:t>
            </a:r>
            <a:r>
              <a:rPr lang="en-US" b="1" u="sng" dirty="0">
                <a:solidFill>
                  <a:srgbClr val="0000FF"/>
                </a:solidFill>
                <a:latin typeface="+mn-lt"/>
                <a:hlinkClick r:id="rId3"/>
              </a:rPr>
              <a:t>M21-1, Part VIII, Subpart iv, 1.E.1.d</a:t>
            </a:r>
            <a:r>
              <a:rPr lang="en-US" dirty="0">
                <a:solidFill>
                  <a:srgbClr val="333333"/>
                </a:solidFill>
                <a:latin typeface="+mn-lt"/>
              </a:rPr>
              <a:t>, </a:t>
            </a:r>
            <a:r>
              <a:rPr lang="en-US" dirty="0">
                <a:latin typeface="+mn-lt"/>
              </a:rPr>
              <a:t>and</a:t>
            </a:r>
          </a:p>
          <a:p>
            <a:r>
              <a:rPr lang="en-US" dirty="0">
                <a:latin typeface="+mn-lt"/>
              </a:rPr>
              <a:t>medical opinions to interpret evidence of behavioral changes, see</a:t>
            </a:r>
          </a:p>
          <a:p>
            <a:pPr lvl="1"/>
            <a:r>
              <a:rPr lang="en-US" sz="2800" b="1" u="sng" dirty="0">
                <a:solidFill>
                  <a:srgbClr val="0000FF"/>
                </a:solidFill>
                <a:latin typeface="+mn-lt"/>
                <a:hlinkClick r:id="rId3"/>
              </a:rPr>
              <a:t>M21-1, Part VIII, Subpart iv, 1.E.1.e</a:t>
            </a:r>
            <a:r>
              <a:rPr lang="en-US" sz="2800" dirty="0">
                <a:solidFill>
                  <a:srgbClr val="333333"/>
                </a:solidFill>
                <a:latin typeface="+mn-lt"/>
              </a:rPr>
              <a:t>, </a:t>
            </a:r>
            <a:r>
              <a:rPr lang="en-US" sz="2800" dirty="0">
                <a:latin typeface="+mn-lt"/>
              </a:rPr>
              <a:t>and</a:t>
            </a:r>
          </a:p>
          <a:p>
            <a:pPr lvl="1"/>
            <a:r>
              <a:rPr lang="en-US" sz="2800" b="1" i="1" u="sng" dirty="0">
                <a:solidFill>
                  <a:srgbClr val="0000FF"/>
                </a:solidFill>
                <a:latin typeface="+mn-lt"/>
                <a:hlinkClick r:id="rId4"/>
              </a:rPr>
              <a:t>Patton v. West</a:t>
            </a:r>
            <a:r>
              <a:rPr lang="en-US" sz="2800" dirty="0">
                <a:solidFill>
                  <a:srgbClr val="333333"/>
                </a:solidFill>
                <a:latin typeface="+mn-lt"/>
              </a:rPr>
              <a:t>, </a:t>
            </a:r>
            <a:r>
              <a:rPr lang="en-US" sz="2800" dirty="0">
                <a:latin typeface="+mn-lt"/>
              </a:rPr>
              <a:t>12. Vet.App. 272 (1999).</a:t>
            </a:r>
          </a:p>
        </p:txBody>
      </p:sp>
      <p:sp>
        <p:nvSpPr>
          <p:cNvPr id="4" name="Slide Number Placeholder 3">
            <a:extLst>
              <a:ext uri="{FF2B5EF4-FFF2-40B4-BE49-F238E27FC236}">
                <a16:creationId xmlns:a16="http://schemas.microsoft.com/office/drawing/2014/main" id="{4EF93AEE-957B-46FE-AF2D-DCAE591921A1}"/>
              </a:ext>
            </a:extLst>
          </p:cNvPr>
          <p:cNvSpPr>
            <a:spLocks noGrp="1"/>
          </p:cNvSpPr>
          <p:nvPr>
            <p:ph type="sldNum" sz="quarter" idx="12"/>
          </p:nvPr>
        </p:nvSpPr>
        <p:spPr/>
        <p:txBody>
          <a:bodyPr/>
          <a:lstStyle/>
          <a:p>
            <a:fld id="{60B18D57-13A5-4968-950D-8FEF41FA4399}" type="slidenum">
              <a:rPr lang="en-US" smtClean="0"/>
              <a:t>86</a:t>
            </a:fld>
            <a:endParaRPr lang="en-US"/>
          </a:p>
        </p:txBody>
      </p:sp>
    </p:spTree>
    <p:extLst>
      <p:ext uri="{BB962C8B-B14F-4D97-AF65-F5344CB8AC3E}">
        <p14:creationId xmlns:p14="http://schemas.microsoft.com/office/powerpoint/2010/main" val="29112127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5330BF4-96A9-665D-1CEB-F54B20283E10}"/>
              </a:ext>
            </a:extLst>
          </p:cNvPr>
          <p:cNvSpPr txBox="1">
            <a:spLocks noGrp="1"/>
          </p:cNvSpPr>
          <p:nvPr>
            <p:ph idx="1"/>
          </p:nvPr>
        </p:nvSpPr>
        <p:spPr>
          <a:xfrm>
            <a:off x="655093" y="1425396"/>
            <a:ext cx="10881814" cy="2139047"/>
          </a:xfrm>
          <a:prstGeom prst="rect">
            <a:avLst/>
          </a:prstGeom>
          <a:noFill/>
        </p:spPr>
        <p:txBody>
          <a:bodyPr wrap="square">
            <a:spAutoFit/>
          </a:bodyPr>
          <a:lstStyle/>
          <a:p>
            <a:pPr marL="0" indent="0">
              <a:buNone/>
            </a:pPr>
            <a:r>
              <a:rPr lang="en-US" sz="2400" b="1" i="1" dirty="0"/>
              <a:t>References</a:t>
            </a:r>
            <a:endParaRPr lang="en-US" sz="2400" dirty="0"/>
          </a:p>
          <a:p>
            <a:pPr marL="0" indent="0">
              <a:buNone/>
            </a:pPr>
            <a:r>
              <a:rPr lang="en-US" sz="2400" dirty="0"/>
              <a:t>For more information on:</a:t>
            </a:r>
          </a:p>
          <a:p>
            <a:pPr algn="l">
              <a:buFont typeface="Arial" panose="020B0604020202020204" pitchFamily="34" charset="0"/>
              <a:buChar char="•"/>
            </a:pPr>
            <a:r>
              <a:rPr lang="en-US" sz="2400" dirty="0"/>
              <a:t>PTSD examination reports and DSM criteria, see </a:t>
            </a:r>
            <a:r>
              <a:rPr lang="en-US" sz="2400" b="1" u="sng" dirty="0">
                <a:solidFill>
                  <a:srgbClr val="0000FF"/>
                </a:solidFill>
                <a:hlinkClick r:id="rId2"/>
              </a:rPr>
              <a:t>M21-1, Part VIII, Subpart iv, 1.C.2.b</a:t>
            </a:r>
            <a:r>
              <a:rPr lang="en-US" sz="2400" dirty="0">
                <a:solidFill>
                  <a:srgbClr val="333333"/>
                </a:solidFill>
              </a:rPr>
              <a:t>, </a:t>
            </a:r>
            <a:r>
              <a:rPr lang="en-US" sz="2400" dirty="0"/>
              <a:t>and</a:t>
            </a:r>
          </a:p>
          <a:p>
            <a:pPr algn="l">
              <a:buFont typeface="Arial" panose="020B0604020202020204" pitchFamily="34" charset="0"/>
              <a:buChar char="•"/>
            </a:pPr>
            <a:r>
              <a:rPr lang="en-US" sz="2400" dirty="0"/>
              <a:t>examination report requirements, see</a:t>
            </a:r>
            <a:r>
              <a:rPr lang="en-US" sz="2400" dirty="0">
                <a:solidFill>
                  <a:srgbClr val="333333"/>
                </a:solidFill>
              </a:rPr>
              <a:t> </a:t>
            </a:r>
            <a:r>
              <a:rPr lang="en-US" sz="2400" b="1" u="sng" dirty="0">
                <a:solidFill>
                  <a:srgbClr val="0000FF"/>
                </a:solidFill>
                <a:hlinkClick r:id="rId3"/>
              </a:rPr>
              <a:t>M21-1, Part IV, Subpart i, 3.A</a:t>
            </a:r>
            <a:r>
              <a:rPr lang="en-US" sz="2400" dirty="0">
                <a:solidFill>
                  <a:srgbClr val="333333"/>
                </a:solidFill>
              </a:rPr>
              <a:t>.</a:t>
            </a:r>
          </a:p>
        </p:txBody>
      </p:sp>
      <p:sp>
        <p:nvSpPr>
          <p:cNvPr id="4" name="Slide Number Placeholder 3">
            <a:extLst>
              <a:ext uri="{FF2B5EF4-FFF2-40B4-BE49-F238E27FC236}">
                <a16:creationId xmlns:a16="http://schemas.microsoft.com/office/drawing/2014/main" id="{1DA1A46D-7651-5A73-5B7C-923C5B12C387}"/>
              </a:ext>
            </a:extLst>
          </p:cNvPr>
          <p:cNvSpPr>
            <a:spLocks noGrp="1"/>
          </p:cNvSpPr>
          <p:nvPr>
            <p:ph type="sldNum" sz="quarter" idx="12"/>
          </p:nvPr>
        </p:nvSpPr>
        <p:spPr/>
        <p:txBody>
          <a:bodyPr/>
          <a:lstStyle/>
          <a:p>
            <a:fld id="{60B18D57-13A5-4968-950D-8FEF41FA4399}" type="slidenum">
              <a:rPr lang="en-US" smtClean="0"/>
              <a:t>87</a:t>
            </a:fld>
            <a:endParaRPr lang="en-US"/>
          </a:p>
        </p:txBody>
      </p:sp>
      <p:sp>
        <p:nvSpPr>
          <p:cNvPr id="9" name="TextBox 8">
            <a:extLst>
              <a:ext uri="{FF2B5EF4-FFF2-40B4-BE49-F238E27FC236}">
                <a16:creationId xmlns:a16="http://schemas.microsoft.com/office/drawing/2014/main" id="{60044A6E-F364-5345-EFC2-C6E3758C20C8}"/>
              </a:ext>
            </a:extLst>
          </p:cNvPr>
          <p:cNvSpPr txBox="1"/>
          <p:nvPr/>
        </p:nvSpPr>
        <p:spPr>
          <a:xfrm>
            <a:off x="655093" y="3575712"/>
            <a:ext cx="10959151" cy="1938992"/>
          </a:xfrm>
          <a:prstGeom prst="rect">
            <a:avLst/>
          </a:prstGeom>
          <a:noFill/>
        </p:spPr>
        <p:txBody>
          <a:bodyPr wrap="square">
            <a:spAutoFit/>
          </a:bodyPr>
          <a:lstStyle/>
          <a:p>
            <a:pPr algn="l">
              <a:buFont typeface="Arial" panose="020B0604020202020204" pitchFamily="34" charset="0"/>
              <a:buChar char="•"/>
            </a:pPr>
            <a:r>
              <a:rPr lang="en-US" sz="2400" dirty="0"/>
              <a:t>PTSD based on fear of hostile military or terrorist activity, see </a:t>
            </a:r>
          </a:p>
          <a:p>
            <a:pPr marL="742950" lvl="1" indent="-285750">
              <a:buFont typeface="Arial" panose="020B0604020202020204" pitchFamily="34" charset="0"/>
              <a:buChar char="•"/>
            </a:pPr>
            <a:r>
              <a:rPr lang="en-US" sz="2400" b="1" u="sng" dirty="0">
                <a:solidFill>
                  <a:srgbClr val="0000FF"/>
                </a:solidFill>
                <a:hlinkClick r:id="rId4"/>
              </a:rPr>
              <a:t>M21-1, Part VIII, Subpart iv, 1.D.2.d</a:t>
            </a:r>
            <a:r>
              <a:rPr lang="en-US" sz="2400" dirty="0">
                <a:solidFill>
                  <a:srgbClr val="333333"/>
                </a:solidFill>
              </a:rPr>
              <a:t>, </a:t>
            </a:r>
            <a:r>
              <a:rPr lang="en-US" sz="2400" dirty="0"/>
              <a:t>and</a:t>
            </a:r>
          </a:p>
          <a:p>
            <a:pPr marL="742950" lvl="1" indent="-285750">
              <a:buFont typeface="Arial" panose="020B0604020202020204" pitchFamily="34" charset="0"/>
              <a:buChar char="•"/>
            </a:pPr>
            <a:r>
              <a:rPr lang="en-US" sz="2400" b="1" u="sng" dirty="0">
                <a:solidFill>
                  <a:srgbClr val="0000FF"/>
                </a:solidFill>
                <a:hlinkClick r:id="rId5"/>
              </a:rPr>
              <a:t>M21-1, Part VIII, Subpart iv, 1.A</a:t>
            </a:r>
            <a:r>
              <a:rPr lang="en-US" sz="2400" dirty="0">
                <a:solidFill>
                  <a:srgbClr val="333333"/>
                </a:solidFill>
              </a:rPr>
              <a:t>, </a:t>
            </a:r>
            <a:r>
              <a:rPr lang="en-US" sz="2400" dirty="0"/>
              <a:t>and</a:t>
            </a:r>
          </a:p>
          <a:p>
            <a:pPr algn="l">
              <a:buFont typeface="Arial" panose="020B0604020202020204" pitchFamily="34" charset="0"/>
              <a:buChar char="•"/>
            </a:pPr>
            <a:r>
              <a:rPr lang="en-US" sz="2400" dirty="0"/>
              <a:t>handling insufficient PTSD examination reports, see </a:t>
            </a:r>
            <a:r>
              <a:rPr lang="en-US" sz="2400" b="1" u="sng" dirty="0">
                <a:solidFill>
                  <a:srgbClr val="0000FF"/>
                </a:solidFill>
                <a:hlinkClick r:id="rId6"/>
              </a:rPr>
              <a:t>M21-1, Part VIII, Subpart iv, 1.C.2.a</a:t>
            </a:r>
            <a:r>
              <a:rPr lang="en-US" sz="2400" dirty="0">
                <a:solidFill>
                  <a:srgbClr val="333333"/>
                </a:solidFill>
              </a:rPr>
              <a:t>.</a:t>
            </a:r>
          </a:p>
        </p:txBody>
      </p:sp>
    </p:spTree>
    <p:extLst>
      <p:ext uri="{BB962C8B-B14F-4D97-AF65-F5344CB8AC3E}">
        <p14:creationId xmlns:p14="http://schemas.microsoft.com/office/powerpoint/2010/main" val="32745500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795EF95-0C39-B295-3EF9-CF00BC294C06}"/>
              </a:ext>
            </a:extLst>
          </p:cNvPr>
          <p:cNvSpPr>
            <a:spLocks noGrp="1"/>
          </p:cNvSpPr>
          <p:nvPr>
            <p:ph type="title"/>
          </p:nvPr>
        </p:nvSpPr>
        <p:spPr/>
        <p:txBody>
          <a:bodyPr/>
          <a:lstStyle/>
          <a:p>
            <a:r>
              <a:rPr lang="en-US" dirty="0"/>
              <a:t>Initial PTSD Examination </a:t>
            </a:r>
          </a:p>
        </p:txBody>
      </p:sp>
      <p:pic>
        <p:nvPicPr>
          <p:cNvPr id="9" name="Content Placeholder 8">
            <a:extLst>
              <a:ext uri="{FF2B5EF4-FFF2-40B4-BE49-F238E27FC236}">
                <a16:creationId xmlns:a16="http://schemas.microsoft.com/office/drawing/2014/main" id="{B7F1D2F3-CEC3-071C-EC97-0D194427A6CB}"/>
              </a:ext>
            </a:extLst>
          </p:cNvPr>
          <p:cNvPicPr>
            <a:picLocks noGrp="1" noChangeAspect="1"/>
          </p:cNvPicPr>
          <p:nvPr>
            <p:ph sz="half" idx="1"/>
          </p:nvPr>
        </p:nvPicPr>
        <p:blipFill>
          <a:blip r:embed="rId2"/>
          <a:stretch>
            <a:fillRect/>
          </a:stretch>
        </p:blipFill>
        <p:spPr>
          <a:xfrm>
            <a:off x="1716126" y="1825625"/>
            <a:ext cx="3425747" cy="4351338"/>
          </a:xfrm>
          <a:prstGeom prst="rect">
            <a:avLst/>
          </a:prstGeom>
        </p:spPr>
      </p:pic>
      <p:pic>
        <p:nvPicPr>
          <p:cNvPr id="12" name="Content Placeholder 11">
            <a:extLst>
              <a:ext uri="{FF2B5EF4-FFF2-40B4-BE49-F238E27FC236}">
                <a16:creationId xmlns:a16="http://schemas.microsoft.com/office/drawing/2014/main" id="{D4D7DB92-136D-7A3E-223C-CD15A94E3C95}"/>
              </a:ext>
            </a:extLst>
          </p:cNvPr>
          <p:cNvPicPr>
            <a:picLocks noGrp="1" noChangeAspect="1"/>
          </p:cNvPicPr>
          <p:nvPr>
            <p:ph sz="half" idx="2"/>
          </p:nvPr>
        </p:nvPicPr>
        <p:blipFill>
          <a:blip r:embed="rId3"/>
          <a:stretch>
            <a:fillRect/>
          </a:stretch>
        </p:blipFill>
        <p:spPr>
          <a:xfrm>
            <a:off x="6238700" y="1457326"/>
            <a:ext cx="3734151" cy="4791075"/>
          </a:xfrm>
          <a:prstGeom prst="rect">
            <a:avLst/>
          </a:prstGeom>
        </p:spPr>
      </p:pic>
      <p:sp>
        <p:nvSpPr>
          <p:cNvPr id="4" name="Slide Number Placeholder 3">
            <a:extLst>
              <a:ext uri="{FF2B5EF4-FFF2-40B4-BE49-F238E27FC236}">
                <a16:creationId xmlns:a16="http://schemas.microsoft.com/office/drawing/2014/main" id="{483F3373-D802-219D-9991-75E99C385DF3}"/>
              </a:ext>
            </a:extLst>
          </p:cNvPr>
          <p:cNvSpPr>
            <a:spLocks noGrp="1"/>
          </p:cNvSpPr>
          <p:nvPr>
            <p:ph type="sldNum" sz="quarter" idx="12"/>
          </p:nvPr>
        </p:nvSpPr>
        <p:spPr/>
        <p:txBody>
          <a:bodyPr/>
          <a:lstStyle/>
          <a:p>
            <a:fld id="{60B18D57-13A5-4968-950D-8FEF41FA4399}" type="slidenum">
              <a:rPr lang="en-US" smtClean="0"/>
              <a:t>88</a:t>
            </a:fld>
            <a:endParaRPr lang="en-US"/>
          </a:p>
        </p:txBody>
      </p:sp>
    </p:spTree>
    <p:extLst>
      <p:ext uri="{BB962C8B-B14F-4D97-AF65-F5344CB8AC3E}">
        <p14:creationId xmlns:p14="http://schemas.microsoft.com/office/powerpoint/2010/main" val="142711664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77EDD2-43CE-AC87-6800-C26985E297B8}"/>
              </a:ext>
            </a:extLst>
          </p:cNvPr>
          <p:cNvSpPr>
            <a:spLocks noGrp="1"/>
          </p:cNvSpPr>
          <p:nvPr>
            <p:ph type="title"/>
          </p:nvPr>
        </p:nvSpPr>
        <p:spPr/>
        <p:txBody>
          <a:bodyPr/>
          <a:lstStyle/>
          <a:p>
            <a:r>
              <a:rPr lang="en-US" dirty="0"/>
              <a:t>Initial PTSD Examination (continued)</a:t>
            </a:r>
          </a:p>
        </p:txBody>
      </p:sp>
      <p:pic>
        <p:nvPicPr>
          <p:cNvPr id="8" name="Content Placeholder 7">
            <a:extLst>
              <a:ext uri="{FF2B5EF4-FFF2-40B4-BE49-F238E27FC236}">
                <a16:creationId xmlns:a16="http://schemas.microsoft.com/office/drawing/2014/main" id="{56D47010-B594-3D70-A44B-2E385A0F1644}"/>
              </a:ext>
            </a:extLst>
          </p:cNvPr>
          <p:cNvPicPr>
            <a:picLocks noGrp="1" noChangeAspect="1"/>
          </p:cNvPicPr>
          <p:nvPr>
            <p:ph sz="half" idx="1"/>
          </p:nvPr>
        </p:nvPicPr>
        <p:blipFill>
          <a:blip r:embed="rId2"/>
          <a:stretch>
            <a:fillRect/>
          </a:stretch>
        </p:blipFill>
        <p:spPr>
          <a:xfrm>
            <a:off x="1724549" y="1825625"/>
            <a:ext cx="3408901" cy="4351338"/>
          </a:xfrm>
          <a:prstGeom prst="rect">
            <a:avLst/>
          </a:prstGeom>
        </p:spPr>
      </p:pic>
      <p:pic>
        <p:nvPicPr>
          <p:cNvPr id="11" name="Content Placeholder 10">
            <a:extLst>
              <a:ext uri="{FF2B5EF4-FFF2-40B4-BE49-F238E27FC236}">
                <a16:creationId xmlns:a16="http://schemas.microsoft.com/office/drawing/2014/main" id="{95D3CA92-773E-BE84-02EA-C365D616918B}"/>
              </a:ext>
            </a:extLst>
          </p:cNvPr>
          <p:cNvPicPr>
            <a:picLocks noGrp="1" noChangeAspect="1"/>
          </p:cNvPicPr>
          <p:nvPr>
            <p:ph sz="half" idx="2"/>
          </p:nvPr>
        </p:nvPicPr>
        <p:blipFill>
          <a:blip r:embed="rId3"/>
          <a:stretch>
            <a:fillRect/>
          </a:stretch>
        </p:blipFill>
        <p:spPr>
          <a:xfrm>
            <a:off x="6237163" y="1457326"/>
            <a:ext cx="3737224" cy="4791075"/>
          </a:xfrm>
          <a:prstGeom prst="rect">
            <a:avLst/>
          </a:prstGeom>
        </p:spPr>
      </p:pic>
      <p:sp>
        <p:nvSpPr>
          <p:cNvPr id="4" name="Slide Number Placeholder 3">
            <a:extLst>
              <a:ext uri="{FF2B5EF4-FFF2-40B4-BE49-F238E27FC236}">
                <a16:creationId xmlns:a16="http://schemas.microsoft.com/office/drawing/2014/main" id="{7C7AB6A6-46A1-94C0-5342-E649C9F682EB}"/>
              </a:ext>
            </a:extLst>
          </p:cNvPr>
          <p:cNvSpPr>
            <a:spLocks noGrp="1"/>
          </p:cNvSpPr>
          <p:nvPr>
            <p:ph type="sldNum" sz="quarter" idx="12"/>
          </p:nvPr>
        </p:nvSpPr>
        <p:spPr/>
        <p:txBody>
          <a:bodyPr/>
          <a:lstStyle/>
          <a:p>
            <a:fld id="{60B18D57-13A5-4968-950D-8FEF41FA4399}" type="slidenum">
              <a:rPr lang="en-US" smtClean="0"/>
              <a:t>89</a:t>
            </a:fld>
            <a:endParaRPr lang="en-US"/>
          </a:p>
        </p:txBody>
      </p:sp>
    </p:spTree>
    <p:extLst>
      <p:ext uri="{BB962C8B-B14F-4D97-AF65-F5344CB8AC3E}">
        <p14:creationId xmlns:p14="http://schemas.microsoft.com/office/powerpoint/2010/main" val="2051027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F483E7-8223-7F35-826F-7071782DC74B}"/>
              </a:ext>
            </a:extLst>
          </p:cNvPr>
          <p:cNvSpPr>
            <a:spLocks noGrp="1"/>
          </p:cNvSpPr>
          <p:nvPr>
            <p:ph type="title"/>
          </p:nvPr>
        </p:nvSpPr>
        <p:spPr/>
        <p:txBody>
          <a:bodyPr/>
          <a:lstStyle/>
          <a:p>
            <a:r>
              <a:rPr lang="en-US" dirty="0"/>
              <a:t>DD214 Vietnam </a:t>
            </a:r>
          </a:p>
        </p:txBody>
      </p:sp>
      <p:pic>
        <p:nvPicPr>
          <p:cNvPr id="7" name="Content Placeholder 6">
            <a:extLst>
              <a:ext uri="{FF2B5EF4-FFF2-40B4-BE49-F238E27FC236}">
                <a16:creationId xmlns:a16="http://schemas.microsoft.com/office/drawing/2014/main" id="{CF79ABC7-AB24-B66F-017A-5088304CAE00}"/>
              </a:ext>
            </a:extLst>
          </p:cNvPr>
          <p:cNvPicPr>
            <a:picLocks noGrp="1" noChangeAspect="1"/>
          </p:cNvPicPr>
          <p:nvPr>
            <p:ph idx="1"/>
          </p:nvPr>
        </p:nvPicPr>
        <p:blipFill>
          <a:blip r:embed="rId2"/>
          <a:stretch>
            <a:fillRect/>
          </a:stretch>
        </p:blipFill>
        <p:spPr>
          <a:xfrm>
            <a:off x="1868658" y="1294640"/>
            <a:ext cx="8454683" cy="5426835"/>
          </a:xfrm>
          <a:prstGeom prst="rect">
            <a:avLst/>
          </a:prstGeom>
        </p:spPr>
      </p:pic>
      <p:sp>
        <p:nvSpPr>
          <p:cNvPr id="2" name="Slide Number Placeholder 1">
            <a:extLst>
              <a:ext uri="{FF2B5EF4-FFF2-40B4-BE49-F238E27FC236}">
                <a16:creationId xmlns:a16="http://schemas.microsoft.com/office/drawing/2014/main" id="{9A78F087-FF0E-2F32-087A-B7AE455AFF1F}"/>
              </a:ext>
            </a:extLst>
          </p:cNvPr>
          <p:cNvSpPr>
            <a:spLocks noGrp="1"/>
          </p:cNvSpPr>
          <p:nvPr>
            <p:ph type="sldNum" sz="quarter" idx="12"/>
          </p:nvPr>
        </p:nvSpPr>
        <p:spPr/>
        <p:txBody>
          <a:bodyPr/>
          <a:lstStyle/>
          <a:p>
            <a:fld id="{60B18D57-13A5-4968-950D-8FEF41FA4399}" type="slidenum">
              <a:rPr lang="en-US" smtClean="0"/>
              <a:t>9</a:t>
            </a:fld>
            <a:endParaRPr lang="en-US" dirty="0"/>
          </a:p>
        </p:txBody>
      </p:sp>
    </p:spTree>
    <p:extLst>
      <p:ext uri="{BB962C8B-B14F-4D97-AF65-F5344CB8AC3E}">
        <p14:creationId xmlns:p14="http://schemas.microsoft.com/office/powerpoint/2010/main" val="30522319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5419F2A-B1B6-F460-14EC-9B298424B188}"/>
              </a:ext>
            </a:extLst>
          </p:cNvPr>
          <p:cNvSpPr>
            <a:spLocks noGrp="1"/>
          </p:cNvSpPr>
          <p:nvPr>
            <p:ph type="title"/>
          </p:nvPr>
        </p:nvSpPr>
        <p:spPr/>
        <p:txBody>
          <a:bodyPr/>
          <a:lstStyle/>
          <a:p>
            <a:r>
              <a:rPr lang="en-US" dirty="0"/>
              <a:t>Initial PTSD Examination (continued)</a:t>
            </a:r>
          </a:p>
        </p:txBody>
      </p:sp>
      <p:pic>
        <p:nvPicPr>
          <p:cNvPr id="8" name="Content Placeholder 7">
            <a:extLst>
              <a:ext uri="{FF2B5EF4-FFF2-40B4-BE49-F238E27FC236}">
                <a16:creationId xmlns:a16="http://schemas.microsoft.com/office/drawing/2014/main" id="{15CC1EA7-C8EC-1275-B6E7-166750829298}"/>
              </a:ext>
            </a:extLst>
          </p:cNvPr>
          <p:cNvPicPr>
            <a:picLocks noGrp="1" noChangeAspect="1"/>
          </p:cNvPicPr>
          <p:nvPr>
            <p:ph sz="half" idx="1"/>
          </p:nvPr>
        </p:nvPicPr>
        <p:blipFill>
          <a:blip r:embed="rId2"/>
          <a:stretch>
            <a:fillRect/>
          </a:stretch>
        </p:blipFill>
        <p:spPr>
          <a:xfrm>
            <a:off x="1722280" y="1825625"/>
            <a:ext cx="3413439" cy="4351338"/>
          </a:xfrm>
          <a:prstGeom prst="rect">
            <a:avLst/>
          </a:prstGeom>
        </p:spPr>
      </p:pic>
      <p:sp>
        <p:nvSpPr>
          <p:cNvPr id="4" name="Slide Number Placeholder 3">
            <a:extLst>
              <a:ext uri="{FF2B5EF4-FFF2-40B4-BE49-F238E27FC236}">
                <a16:creationId xmlns:a16="http://schemas.microsoft.com/office/drawing/2014/main" id="{419D0CD2-CF27-30A9-54CA-245B29733F8B}"/>
              </a:ext>
            </a:extLst>
          </p:cNvPr>
          <p:cNvSpPr>
            <a:spLocks noGrp="1"/>
          </p:cNvSpPr>
          <p:nvPr>
            <p:ph type="sldNum" sz="quarter" idx="12"/>
          </p:nvPr>
        </p:nvSpPr>
        <p:spPr/>
        <p:txBody>
          <a:bodyPr/>
          <a:lstStyle/>
          <a:p>
            <a:fld id="{60B18D57-13A5-4968-950D-8FEF41FA4399}" type="slidenum">
              <a:rPr lang="en-US" smtClean="0"/>
              <a:t>90</a:t>
            </a:fld>
            <a:endParaRPr lang="en-US"/>
          </a:p>
        </p:txBody>
      </p:sp>
    </p:spTree>
    <p:extLst>
      <p:ext uri="{BB962C8B-B14F-4D97-AF65-F5344CB8AC3E}">
        <p14:creationId xmlns:p14="http://schemas.microsoft.com/office/powerpoint/2010/main" val="132441608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F84186-8E08-5191-7877-EB9FDBCB716A}"/>
              </a:ext>
            </a:extLst>
          </p:cNvPr>
          <p:cNvSpPr>
            <a:spLocks noGrp="1"/>
          </p:cNvSpPr>
          <p:nvPr>
            <p:ph type="title"/>
          </p:nvPr>
        </p:nvSpPr>
        <p:spPr/>
        <p:txBody>
          <a:bodyPr/>
          <a:lstStyle/>
          <a:p>
            <a:r>
              <a:rPr lang="en-US" dirty="0"/>
              <a:t>PTSD Review Examination</a:t>
            </a:r>
          </a:p>
        </p:txBody>
      </p:sp>
      <p:pic>
        <p:nvPicPr>
          <p:cNvPr id="8" name="Content Placeholder 7">
            <a:extLst>
              <a:ext uri="{FF2B5EF4-FFF2-40B4-BE49-F238E27FC236}">
                <a16:creationId xmlns:a16="http://schemas.microsoft.com/office/drawing/2014/main" id="{03D37649-D308-FCEF-A70F-8DAD91A225C6}"/>
              </a:ext>
            </a:extLst>
          </p:cNvPr>
          <p:cNvPicPr>
            <a:picLocks noGrp="1" noChangeAspect="1"/>
          </p:cNvPicPr>
          <p:nvPr>
            <p:ph sz="half" idx="1"/>
          </p:nvPr>
        </p:nvPicPr>
        <p:blipFill>
          <a:blip r:embed="rId2"/>
          <a:stretch>
            <a:fillRect/>
          </a:stretch>
        </p:blipFill>
        <p:spPr>
          <a:xfrm>
            <a:off x="1678120" y="1825625"/>
            <a:ext cx="3501759" cy="4351338"/>
          </a:xfrm>
          <a:prstGeom prst="rect">
            <a:avLst/>
          </a:prstGeom>
        </p:spPr>
      </p:pic>
      <p:pic>
        <p:nvPicPr>
          <p:cNvPr id="11" name="Content Placeholder 10">
            <a:extLst>
              <a:ext uri="{FF2B5EF4-FFF2-40B4-BE49-F238E27FC236}">
                <a16:creationId xmlns:a16="http://schemas.microsoft.com/office/drawing/2014/main" id="{8FA9D01B-6FE6-4B78-BFCE-492D3C0A0EE1}"/>
              </a:ext>
            </a:extLst>
          </p:cNvPr>
          <p:cNvPicPr>
            <a:picLocks noGrp="1" noChangeAspect="1"/>
          </p:cNvPicPr>
          <p:nvPr>
            <p:ph sz="half" idx="2"/>
          </p:nvPr>
        </p:nvPicPr>
        <p:blipFill>
          <a:blip r:embed="rId3"/>
          <a:stretch>
            <a:fillRect/>
          </a:stretch>
        </p:blipFill>
        <p:spPr>
          <a:xfrm>
            <a:off x="6249584" y="1457326"/>
            <a:ext cx="3712382" cy="4791075"/>
          </a:xfrm>
          <a:prstGeom prst="rect">
            <a:avLst/>
          </a:prstGeom>
        </p:spPr>
      </p:pic>
      <p:sp>
        <p:nvSpPr>
          <p:cNvPr id="4" name="Slide Number Placeholder 3">
            <a:extLst>
              <a:ext uri="{FF2B5EF4-FFF2-40B4-BE49-F238E27FC236}">
                <a16:creationId xmlns:a16="http://schemas.microsoft.com/office/drawing/2014/main" id="{803007AC-180B-2F30-55F9-05478AA13911}"/>
              </a:ext>
            </a:extLst>
          </p:cNvPr>
          <p:cNvSpPr>
            <a:spLocks noGrp="1"/>
          </p:cNvSpPr>
          <p:nvPr>
            <p:ph type="sldNum" sz="quarter" idx="12"/>
          </p:nvPr>
        </p:nvSpPr>
        <p:spPr/>
        <p:txBody>
          <a:bodyPr/>
          <a:lstStyle/>
          <a:p>
            <a:fld id="{60B18D57-13A5-4968-950D-8FEF41FA4399}" type="slidenum">
              <a:rPr lang="en-US" smtClean="0"/>
              <a:t>91</a:t>
            </a:fld>
            <a:endParaRPr lang="en-US"/>
          </a:p>
        </p:txBody>
      </p:sp>
    </p:spTree>
    <p:extLst>
      <p:ext uri="{BB962C8B-B14F-4D97-AF65-F5344CB8AC3E}">
        <p14:creationId xmlns:p14="http://schemas.microsoft.com/office/powerpoint/2010/main" val="244408689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B7A636-A275-B912-258B-10B7CA72E16B}"/>
              </a:ext>
            </a:extLst>
          </p:cNvPr>
          <p:cNvSpPr>
            <a:spLocks noGrp="1"/>
          </p:cNvSpPr>
          <p:nvPr>
            <p:ph type="title"/>
          </p:nvPr>
        </p:nvSpPr>
        <p:spPr/>
        <p:txBody>
          <a:bodyPr/>
          <a:lstStyle/>
          <a:p>
            <a:r>
              <a:rPr lang="en-US" dirty="0"/>
              <a:t>PTSD Review Examination</a:t>
            </a:r>
          </a:p>
        </p:txBody>
      </p:sp>
      <p:pic>
        <p:nvPicPr>
          <p:cNvPr id="8" name="Content Placeholder 7">
            <a:extLst>
              <a:ext uri="{FF2B5EF4-FFF2-40B4-BE49-F238E27FC236}">
                <a16:creationId xmlns:a16="http://schemas.microsoft.com/office/drawing/2014/main" id="{790EFD8F-AB82-451B-29E3-296206A321B1}"/>
              </a:ext>
            </a:extLst>
          </p:cNvPr>
          <p:cNvPicPr>
            <a:picLocks noGrp="1" noChangeAspect="1"/>
          </p:cNvPicPr>
          <p:nvPr>
            <p:ph sz="half" idx="1"/>
          </p:nvPr>
        </p:nvPicPr>
        <p:blipFill>
          <a:blip r:embed="rId2"/>
          <a:stretch>
            <a:fillRect/>
          </a:stretch>
        </p:blipFill>
        <p:spPr>
          <a:xfrm>
            <a:off x="1741272" y="1825625"/>
            <a:ext cx="3375455" cy="4351338"/>
          </a:xfrm>
          <a:prstGeom prst="rect">
            <a:avLst/>
          </a:prstGeom>
        </p:spPr>
      </p:pic>
      <p:pic>
        <p:nvPicPr>
          <p:cNvPr id="11" name="Content Placeholder 10">
            <a:extLst>
              <a:ext uri="{FF2B5EF4-FFF2-40B4-BE49-F238E27FC236}">
                <a16:creationId xmlns:a16="http://schemas.microsoft.com/office/drawing/2014/main" id="{0944970D-C387-2ACF-28A9-2AD8B5D9E710}"/>
              </a:ext>
            </a:extLst>
          </p:cNvPr>
          <p:cNvPicPr>
            <a:picLocks noGrp="1" noChangeAspect="1"/>
          </p:cNvPicPr>
          <p:nvPr>
            <p:ph sz="half" idx="2"/>
          </p:nvPr>
        </p:nvPicPr>
        <p:blipFill>
          <a:blip r:embed="rId3"/>
          <a:stretch>
            <a:fillRect/>
          </a:stretch>
        </p:blipFill>
        <p:spPr>
          <a:xfrm>
            <a:off x="6255205" y="1457326"/>
            <a:ext cx="3701140" cy="4791075"/>
          </a:xfrm>
          <a:prstGeom prst="rect">
            <a:avLst/>
          </a:prstGeom>
        </p:spPr>
      </p:pic>
      <p:sp>
        <p:nvSpPr>
          <p:cNvPr id="4" name="Slide Number Placeholder 3">
            <a:extLst>
              <a:ext uri="{FF2B5EF4-FFF2-40B4-BE49-F238E27FC236}">
                <a16:creationId xmlns:a16="http://schemas.microsoft.com/office/drawing/2014/main" id="{19D76581-D6F2-811B-A346-D512445F9304}"/>
              </a:ext>
            </a:extLst>
          </p:cNvPr>
          <p:cNvSpPr>
            <a:spLocks noGrp="1"/>
          </p:cNvSpPr>
          <p:nvPr>
            <p:ph type="sldNum" sz="quarter" idx="12"/>
          </p:nvPr>
        </p:nvSpPr>
        <p:spPr/>
        <p:txBody>
          <a:bodyPr/>
          <a:lstStyle/>
          <a:p>
            <a:fld id="{60B18D57-13A5-4968-950D-8FEF41FA4399}" type="slidenum">
              <a:rPr lang="en-US" smtClean="0"/>
              <a:t>92</a:t>
            </a:fld>
            <a:endParaRPr lang="en-US"/>
          </a:p>
        </p:txBody>
      </p:sp>
    </p:spTree>
    <p:extLst>
      <p:ext uri="{BB962C8B-B14F-4D97-AF65-F5344CB8AC3E}">
        <p14:creationId xmlns:p14="http://schemas.microsoft.com/office/powerpoint/2010/main" val="148685888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8641A1-9DB7-AEEE-3301-636CCC08F250}"/>
              </a:ext>
            </a:extLst>
          </p:cNvPr>
          <p:cNvSpPr>
            <a:spLocks noGrp="1"/>
          </p:cNvSpPr>
          <p:nvPr>
            <p:ph type="title"/>
          </p:nvPr>
        </p:nvSpPr>
        <p:spPr/>
        <p:txBody>
          <a:bodyPr/>
          <a:lstStyle/>
          <a:p>
            <a:r>
              <a:rPr lang="en-US" dirty="0"/>
              <a:t>PTSD Review Examination (continued)</a:t>
            </a:r>
          </a:p>
        </p:txBody>
      </p:sp>
      <p:pic>
        <p:nvPicPr>
          <p:cNvPr id="8" name="Content Placeholder 7">
            <a:extLst>
              <a:ext uri="{FF2B5EF4-FFF2-40B4-BE49-F238E27FC236}">
                <a16:creationId xmlns:a16="http://schemas.microsoft.com/office/drawing/2014/main" id="{CF794390-41C4-6E2E-1C4F-DAC835811DAD}"/>
              </a:ext>
            </a:extLst>
          </p:cNvPr>
          <p:cNvPicPr>
            <a:picLocks noGrp="1" noChangeAspect="1"/>
          </p:cNvPicPr>
          <p:nvPr>
            <p:ph sz="half" idx="1"/>
          </p:nvPr>
        </p:nvPicPr>
        <p:blipFill>
          <a:blip r:embed="rId2"/>
          <a:stretch>
            <a:fillRect/>
          </a:stretch>
        </p:blipFill>
        <p:spPr>
          <a:xfrm>
            <a:off x="1746191" y="1825625"/>
            <a:ext cx="3365618" cy="4351338"/>
          </a:xfrm>
          <a:prstGeom prst="rect">
            <a:avLst/>
          </a:prstGeom>
        </p:spPr>
      </p:pic>
      <p:sp>
        <p:nvSpPr>
          <p:cNvPr id="4" name="Slide Number Placeholder 3">
            <a:extLst>
              <a:ext uri="{FF2B5EF4-FFF2-40B4-BE49-F238E27FC236}">
                <a16:creationId xmlns:a16="http://schemas.microsoft.com/office/drawing/2014/main" id="{EDF93DC0-F167-B39B-5C09-2E671F30379E}"/>
              </a:ext>
            </a:extLst>
          </p:cNvPr>
          <p:cNvSpPr>
            <a:spLocks noGrp="1"/>
          </p:cNvSpPr>
          <p:nvPr>
            <p:ph type="sldNum" sz="quarter" idx="12"/>
          </p:nvPr>
        </p:nvSpPr>
        <p:spPr/>
        <p:txBody>
          <a:bodyPr/>
          <a:lstStyle/>
          <a:p>
            <a:fld id="{60B18D57-13A5-4968-950D-8FEF41FA4399}" type="slidenum">
              <a:rPr lang="en-US" smtClean="0"/>
              <a:t>93</a:t>
            </a:fld>
            <a:endParaRPr lang="en-US"/>
          </a:p>
        </p:txBody>
      </p:sp>
    </p:spTree>
    <p:extLst>
      <p:ext uri="{BB962C8B-B14F-4D97-AF65-F5344CB8AC3E}">
        <p14:creationId xmlns:p14="http://schemas.microsoft.com/office/powerpoint/2010/main" val="132015105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1201AF-3052-01A4-6FAF-4D2A3D975C41}"/>
              </a:ext>
            </a:extLst>
          </p:cNvPr>
          <p:cNvSpPr>
            <a:spLocks noGrp="1"/>
          </p:cNvSpPr>
          <p:nvPr>
            <p:ph type="title"/>
          </p:nvPr>
        </p:nvSpPr>
        <p:spPr/>
        <p:txBody>
          <a:bodyPr/>
          <a:lstStyle/>
          <a:p>
            <a:r>
              <a:rPr lang="en-US" dirty="0"/>
              <a:t>Other Examination Considerations</a:t>
            </a:r>
          </a:p>
        </p:txBody>
      </p:sp>
      <p:sp>
        <p:nvSpPr>
          <p:cNvPr id="2" name="Content Placeholder 1">
            <a:extLst>
              <a:ext uri="{FF2B5EF4-FFF2-40B4-BE49-F238E27FC236}">
                <a16:creationId xmlns:a16="http://schemas.microsoft.com/office/drawing/2014/main" id="{924B3F90-AB99-2C6B-C104-77048877C502}"/>
              </a:ext>
            </a:extLst>
          </p:cNvPr>
          <p:cNvSpPr>
            <a:spLocks noGrp="1"/>
          </p:cNvSpPr>
          <p:nvPr>
            <p:ph idx="1"/>
          </p:nvPr>
        </p:nvSpPr>
        <p:spPr/>
        <p:txBody>
          <a:bodyPr/>
          <a:lstStyle/>
          <a:p>
            <a:r>
              <a:rPr lang="en-US" dirty="0"/>
              <a:t>BDD (Benefits Delivery at Discharge)</a:t>
            </a:r>
          </a:p>
          <a:p>
            <a:endParaRPr lang="en-US" dirty="0"/>
          </a:p>
          <a:p>
            <a:r>
              <a:rPr lang="en-US" dirty="0"/>
              <a:t>IDES (Integrated Disability Evaluation System)</a:t>
            </a:r>
          </a:p>
          <a:p>
            <a:endParaRPr lang="en-US" dirty="0"/>
          </a:p>
          <a:p>
            <a:r>
              <a:rPr lang="en-US" dirty="0"/>
              <a:t>FDC (Fully Developed Claim)</a:t>
            </a:r>
          </a:p>
        </p:txBody>
      </p:sp>
      <p:sp>
        <p:nvSpPr>
          <p:cNvPr id="4" name="Slide Number Placeholder 3">
            <a:extLst>
              <a:ext uri="{FF2B5EF4-FFF2-40B4-BE49-F238E27FC236}">
                <a16:creationId xmlns:a16="http://schemas.microsoft.com/office/drawing/2014/main" id="{4BE6D6B1-596E-7CC1-1F5C-292483F70A6F}"/>
              </a:ext>
            </a:extLst>
          </p:cNvPr>
          <p:cNvSpPr>
            <a:spLocks noGrp="1"/>
          </p:cNvSpPr>
          <p:nvPr>
            <p:ph type="sldNum" sz="quarter" idx="12"/>
          </p:nvPr>
        </p:nvSpPr>
        <p:spPr/>
        <p:txBody>
          <a:bodyPr/>
          <a:lstStyle/>
          <a:p>
            <a:fld id="{60B18D57-13A5-4968-950D-8FEF41FA4399}" type="slidenum">
              <a:rPr lang="en-US" smtClean="0"/>
              <a:t>94</a:t>
            </a:fld>
            <a:endParaRPr lang="en-US"/>
          </a:p>
        </p:txBody>
      </p:sp>
    </p:spTree>
    <p:extLst>
      <p:ext uri="{BB962C8B-B14F-4D97-AF65-F5344CB8AC3E}">
        <p14:creationId xmlns:p14="http://schemas.microsoft.com/office/powerpoint/2010/main" val="320736611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7EDA06-6132-FE83-581F-6E3E85AC4610}"/>
              </a:ext>
            </a:extLst>
          </p:cNvPr>
          <p:cNvSpPr>
            <a:spLocks noGrp="1"/>
          </p:cNvSpPr>
          <p:nvPr>
            <p:ph type="title"/>
          </p:nvPr>
        </p:nvSpPr>
        <p:spPr/>
        <p:txBody>
          <a:bodyPr/>
          <a:lstStyle/>
          <a:p>
            <a:r>
              <a:rPr lang="en-US" dirty="0"/>
              <a:t>38 CFR 4.126</a:t>
            </a:r>
          </a:p>
        </p:txBody>
      </p:sp>
      <p:sp>
        <p:nvSpPr>
          <p:cNvPr id="2" name="Content Placeholder 1">
            <a:extLst>
              <a:ext uri="{FF2B5EF4-FFF2-40B4-BE49-F238E27FC236}">
                <a16:creationId xmlns:a16="http://schemas.microsoft.com/office/drawing/2014/main" id="{D318D10C-283F-CAE7-8FE5-F91E94497C01}"/>
              </a:ext>
            </a:extLst>
          </p:cNvPr>
          <p:cNvSpPr>
            <a:spLocks noGrp="1"/>
          </p:cNvSpPr>
          <p:nvPr>
            <p:ph idx="1"/>
          </p:nvPr>
        </p:nvSpPr>
        <p:spPr>
          <a:xfrm>
            <a:off x="586854" y="1369727"/>
            <a:ext cx="10940101" cy="4460743"/>
          </a:xfrm>
        </p:spPr>
        <p:txBody>
          <a:bodyPr/>
          <a:lstStyle/>
          <a:p>
            <a:pPr marL="0" indent="0">
              <a:buNone/>
            </a:pPr>
            <a:endParaRPr lang="en-US" b="1" dirty="0">
              <a:solidFill>
                <a:srgbClr val="000000"/>
              </a:solidFill>
              <a:hlinkClick r:id="rId2"/>
            </a:endParaRPr>
          </a:p>
          <a:p>
            <a:pPr marL="0" indent="0">
              <a:buNone/>
            </a:pPr>
            <a:r>
              <a:rPr lang="en-US" b="1" dirty="0">
                <a:solidFill>
                  <a:srgbClr val="000000"/>
                </a:solidFill>
                <a:hlinkClick r:id="rId2"/>
              </a:rPr>
              <a:t>4.126 Evaluation of disability from mental disorders.</a:t>
            </a:r>
            <a:endParaRPr lang="en-US" b="1" dirty="0">
              <a:solidFill>
                <a:srgbClr val="000000"/>
              </a:solidFill>
            </a:endParaRPr>
          </a:p>
          <a:p>
            <a:r>
              <a:rPr lang="en-US" dirty="0">
                <a:solidFill>
                  <a:srgbClr val="000000"/>
                </a:solidFill>
              </a:rPr>
              <a:t>(a) When evaluating a mental disorder, the rating agency shall consider the frequency, severity, and duration of psychiatric symptoms, the length of remissions, and the veteran's capacity for adjustment during periods of remission. The rating agency shall assign an evaluation based on all the evidence of record that bears on occupational and social impairment rather than solely on the examiner's assessment of the level of disability at the moment of the examination. </a:t>
            </a:r>
          </a:p>
          <a:p>
            <a:endParaRPr lang="en-US" sz="2400" dirty="0">
              <a:solidFill>
                <a:srgbClr val="000000"/>
              </a:solidFill>
            </a:endParaRPr>
          </a:p>
        </p:txBody>
      </p:sp>
      <p:sp>
        <p:nvSpPr>
          <p:cNvPr id="4" name="Slide Number Placeholder 3">
            <a:extLst>
              <a:ext uri="{FF2B5EF4-FFF2-40B4-BE49-F238E27FC236}">
                <a16:creationId xmlns:a16="http://schemas.microsoft.com/office/drawing/2014/main" id="{7771F7D8-ED09-F2F4-3115-BA86F6F0CF6E}"/>
              </a:ext>
            </a:extLst>
          </p:cNvPr>
          <p:cNvSpPr>
            <a:spLocks noGrp="1"/>
          </p:cNvSpPr>
          <p:nvPr>
            <p:ph type="sldNum" sz="quarter" idx="12"/>
          </p:nvPr>
        </p:nvSpPr>
        <p:spPr/>
        <p:txBody>
          <a:bodyPr/>
          <a:lstStyle/>
          <a:p>
            <a:fld id="{60B18D57-13A5-4968-950D-8FEF41FA4399}" type="slidenum">
              <a:rPr lang="en-US" smtClean="0"/>
              <a:t>95</a:t>
            </a:fld>
            <a:endParaRPr lang="en-US"/>
          </a:p>
        </p:txBody>
      </p:sp>
    </p:spTree>
    <p:extLst>
      <p:ext uri="{BB962C8B-B14F-4D97-AF65-F5344CB8AC3E}">
        <p14:creationId xmlns:p14="http://schemas.microsoft.com/office/powerpoint/2010/main" val="284951243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636E80-9CF3-939C-5451-99CA41A5168D}"/>
              </a:ext>
            </a:extLst>
          </p:cNvPr>
          <p:cNvSpPr>
            <a:spLocks noGrp="1"/>
          </p:cNvSpPr>
          <p:nvPr>
            <p:ph type="title"/>
          </p:nvPr>
        </p:nvSpPr>
        <p:spPr/>
        <p:txBody>
          <a:bodyPr/>
          <a:lstStyle/>
          <a:p>
            <a:r>
              <a:rPr lang="en-US" dirty="0"/>
              <a:t>38 CFR 4.126 (continued)</a:t>
            </a:r>
          </a:p>
        </p:txBody>
      </p:sp>
      <p:sp>
        <p:nvSpPr>
          <p:cNvPr id="2" name="Content Placeholder 1">
            <a:extLst>
              <a:ext uri="{FF2B5EF4-FFF2-40B4-BE49-F238E27FC236}">
                <a16:creationId xmlns:a16="http://schemas.microsoft.com/office/drawing/2014/main" id="{C360E102-5A7C-40D4-534B-B5FA4DA8684E}"/>
              </a:ext>
            </a:extLst>
          </p:cNvPr>
          <p:cNvSpPr>
            <a:spLocks noGrp="1"/>
          </p:cNvSpPr>
          <p:nvPr>
            <p:ph idx="1"/>
          </p:nvPr>
        </p:nvSpPr>
        <p:spPr/>
        <p:txBody>
          <a:bodyPr>
            <a:normAutofit lnSpcReduction="10000"/>
          </a:bodyPr>
          <a:lstStyle/>
          <a:p>
            <a:r>
              <a:rPr lang="en-US" sz="3200" dirty="0">
                <a:solidFill>
                  <a:srgbClr val="000000"/>
                </a:solidFill>
              </a:rPr>
              <a:t>b) When evaluating the level of disability from a mental disorder, the rating agency will consider the extent of social impairment but shall not assign an evaluation solely on the basis of social impairment. </a:t>
            </a:r>
          </a:p>
          <a:p>
            <a:r>
              <a:rPr lang="en-US" sz="3200" dirty="0">
                <a:solidFill>
                  <a:srgbClr val="000000"/>
                </a:solidFill>
              </a:rPr>
              <a:t>(c) </a:t>
            </a:r>
            <a:r>
              <a:rPr lang="en-US" sz="3200" dirty="0" err="1">
                <a:solidFill>
                  <a:srgbClr val="000000"/>
                </a:solidFill>
              </a:rPr>
              <a:t>Neurocognitive</a:t>
            </a:r>
            <a:r>
              <a:rPr lang="en-US" sz="3200" dirty="0">
                <a:solidFill>
                  <a:srgbClr val="000000"/>
                </a:solidFill>
              </a:rPr>
              <a:t> disorders shall be evaluated under the general rating formula for mental disorders; neurologic deficits or other impairments stemming from the same etiology (e.g., a head injury) shall be evaluated separately and combined with the evaluation for </a:t>
            </a:r>
            <a:r>
              <a:rPr lang="en-US" sz="3200" dirty="0" err="1">
                <a:solidFill>
                  <a:srgbClr val="000000"/>
                </a:solidFill>
              </a:rPr>
              <a:t>neurocognitive</a:t>
            </a:r>
            <a:r>
              <a:rPr lang="en-US" sz="3200" dirty="0">
                <a:solidFill>
                  <a:srgbClr val="000000"/>
                </a:solidFill>
              </a:rPr>
              <a:t> disorders (see </a:t>
            </a:r>
            <a:r>
              <a:rPr lang="en-US" sz="3200" dirty="0">
                <a:solidFill>
                  <a:srgbClr val="000000"/>
                </a:solidFill>
                <a:hlinkClick r:id="rId2"/>
              </a:rPr>
              <a:t>§ 4.25</a:t>
            </a:r>
            <a:r>
              <a:rPr lang="en-US" sz="3200" dirty="0">
                <a:solidFill>
                  <a:srgbClr val="000000"/>
                </a:solidFill>
              </a:rPr>
              <a:t>). </a:t>
            </a:r>
          </a:p>
        </p:txBody>
      </p:sp>
      <p:sp>
        <p:nvSpPr>
          <p:cNvPr id="4" name="Slide Number Placeholder 3">
            <a:extLst>
              <a:ext uri="{FF2B5EF4-FFF2-40B4-BE49-F238E27FC236}">
                <a16:creationId xmlns:a16="http://schemas.microsoft.com/office/drawing/2014/main" id="{E82F0591-7E47-542C-CEF8-175A080EC4C4}"/>
              </a:ext>
            </a:extLst>
          </p:cNvPr>
          <p:cNvSpPr>
            <a:spLocks noGrp="1"/>
          </p:cNvSpPr>
          <p:nvPr>
            <p:ph type="sldNum" sz="quarter" idx="12"/>
          </p:nvPr>
        </p:nvSpPr>
        <p:spPr/>
        <p:txBody>
          <a:bodyPr/>
          <a:lstStyle/>
          <a:p>
            <a:fld id="{60B18D57-13A5-4968-950D-8FEF41FA4399}" type="slidenum">
              <a:rPr lang="en-US" smtClean="0"/>
              <a:t>96</a:t>
            </a:fld>
            <a:endParaRPr lang="en-US"/>
          </a:p>
        </p:txBody>
      </p:sp>
    </p:spTree>
    <p:extLst>
      <p:ext uri="{BB962C8B-B14F-4D97-AF65-F5344CB8AC3E}">
        <p14:creationId xmlns:p14="http://schemas.microsoft.com/office/powerpoint/2010/main" val="177367931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3AA6A2-8941-F5D8-23D3-454ECC792DB6}"/>
              </a:ext>
            </a:extLst>
          </p:cNvPr>
          <p:cNvSpPr>
            <a:spLocks noGrp="1"/>
          </p:cNvSpPr>
          <p:nvPr>
            <p:ph type="title"/>
          </p:nvPr>
        </p:nvSpPr>
        <p:spPr/>
        <p:txBody>
          <a:bodyPr/>
          <a:lstStyle/>
          <a:p>
            <a:r>
              <a:rPr lang="en-US" dirty="0"/>
              <a:t>38 CFR 4.129</a:t>
            </a:r>
          </a:p>
        </p:txBody>
      </p:sp>
      <p:sp>
        <p:nvSpPr>
          <p:cNvPr id="2" name="Content Placeholder 1">
            <a:extLst>
              <a:ext uri="{FF2B5EF4-FFF2-40B4-BE49-F238E27FC236}">
                <a16:creationId xmlns:a16="http://schemas.microsoft.com/office/drawing/2014/main" id="{C96C7949-C8F0-20F9-B38B-BCAFE1EB65CB}"/>
              </a:ext>
            </a:extLst>
          </p:cNvPr>
          <p:cNvSpPr>
            <a:spLocks noGrp="1"/>
          </p:cNvSpPr>
          <p:nvPr>
            <p:ph idx="1"/>
          </p:nvPr>
        </p:nvSpPr>
        <p:spPr/>
        <p:txBody>
          <a:bodyPr>
            <a:normAutofit/>
          </a:bodyPr>
          <a:lstStyle/>
          <a:p>
            <a:pPr marL="0" indent="0">
              <a:buNone/>
            </a:pPr>
            <a:r>
              <a:rPr lang="en-US" sz="3200" b="1" dirty="0">
                <a:solidFill>
                  <a:srgbClr val="000000"/>
                </a:solidFill>
                <a:hlinkClick r:id="rId2"/>
              </a:rPr>
              <a:t>§ 4.129 Mental disorders due to traumatic stress.</a:t>
            </a:r>
            <a:endParaRPr lang="en-US" sz="3200" b="1" dirty="0">
              <a:solidFill>
                <a:srgbClr val="000000"/>
              </a:solidFill>
            </a:endParaRPr>
          </a:p>
          <a:p>
            <a:r>
              <a:rPr lang="en-US" sz="3200" dirty="0">
                <a:solidFill>
                  <a:srgbClr val="000000"/>
                </a:solidFill>
              </a:rPr>
              <a:t>When a mental disorder that develops in service as a result of a highly stressful event is severe enough to bring about the veteran's release from active military service, the rating agency shall assign an evaluation of not less than 50 percent and schedule an examination within the six month period following the veteran's discharge to determine whether a change in evaluation is warranted. </a:t>
            </a:r>
          </a:p>
          <a:p>
            <a:r>
              <a:rPr lang="en-US" sz="3200" dirty="0">
                <a:solidFill>
                  <a:srgbClr val="000000"/>
                </a:solidFill>
              </a:rPr>
              <a:t>(Authority: </a:t>
            </a:r>
            <a:r>
              <a:rPr lang="en-US" sz="3200" dirty="0">
                <a:solidFill>
                  <a:srgbClr val="000000"/>
                </a:solidFill>
                <a:hlinkClick r:id="rId3"/>
              </a:rPr>
              <a:t>38 U.S.C. 1155</a:t>
            </a:r>
            <a:r>
              <a:rPr lang="en-US" sz="3200" dirty="0">
                <a:solidFill>
                  <a:srgbClr val="000000"/>
                </a:solidFill>
              </a:rPr>
              <a:t>) </a:t>
            </a:r>
          </a:p>
        </p:txBody>
      </p:sp>
      <p:sp>
        <p:nvSpPr>
          <p:cNvPr id="4" name="Slide Number Placeholder 3">
            <a:extLst>
              <a:ext uri="{FF2B5EF4-FFF2-40B4-BE49-F238E27FC236}">
                <a16:creationId xmlns:a16="http://schemas.microsoft.com/office/drawing/2014/main" id="{F1990E63-0972-6291-FAD9-E4AB6C4B56EC}"/>
              </a:ext>
            </a:extLst>
          </p:cNvPr>
          <p:cNvSpPr>
            <a:spLocks noGrp="1"/>
          </p:cNvSpPr>
          <p:nvPr>
            <p:ph type="sldNum" sz="quarter" idx="12"/>
          </p:nvPr>
        </p:nvSpPr>
        <p:spPr/>
        <p:txBody>
          <a:bodyPr/>
          <a:lstStyle/>
          <a:p>
            <a:fld id="{60B18D57-13A5-4968-950D-8FEF41FA4399}" type="slidenum">
              <a:rPr lang="en-US" smtClean="0"/>
              <a:t>97</a:t>
            </a:fld>
            <a:endParaRPr lang="en-US"/>
          </a:p>
        </p:txBody>
      </p:sp>
    </p:spTree>
    <p:extLst>
      <p:ext uri="{BB962C8B-B14F-4D97-AF65-F5344CB8AC3E}">
        <p14:creationId xmlns:p14="http://schemas.microsoft.com/office/powerpoint/2010/main" val="15180616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CDC3B8-A59C-FEEF-6E36-6956183ED0F7}"/>
              </a:ext>
            </a:extLst>
          </p:cNvPr>
          <p:cNvSpPr>
            <a:spLocks noGrp="1"/>
          </p:cNvSpPr>
          <p:nvPr>
            <p:ph type="title"/>
          </p:nvPr>
        </p:nvSpPr>
        <p:spPr>
          <a:xfrm>
            <a:off x="0" y="0"/>
            <a:ext cx="10515600" cy="1325563"/>
          </a:xfrm>
        </p:spPr>
        <p:txBody>
          <a:bodyPr/>
          <a:lstStyle/>
          <a:p>
            <a:r>
              <a:rPr lang="en-US" dirty="0"/>
              <a:t>Rating Criteria for</a:t>
            </a:r>
            <a:br>
              <a:rPr lang="en-US" dirty="0"/>
            </a:br>
            <a:r>
              <a:rPr lang="en-US" dirty="0"/>
              <a:t>38 CFR 4.130</a:t>
            </a:r>
          </a:p>
        </p:txBody>
      </p:sp>
      <p:sp>
        <p:nvSpPr>
          <p:cNvPr id="2" name="Content Placeholder 1">
            <a:extLst>
              <a:ext uri="{FF2B5EF4-FFF2-40B4-BE49-F238E27FC236}">
                <a16:creationId xmlns:a16="http://schemas.microsoft.com/office/drawing/2014/main" id="{9745BD9D-3E05-DEF5-0A0F-B8396137041E}"/>
              </a:ext>
            </a:extLst>
          </p:cNvPr>
          <p:cNvSpPr>
            <a:spLocks noGrp="1"/>
          </p:cNvSpPr>
          <p:nvPr>
            <p:ph idx="1"/>
          </p:nvPr>
        </p:nvSpPr>
        <p:spPr/>
        <p:txBody>
          <a:bodyPr>
            <a:normAutofit lnSpcReduction="10000"/>
          </a:bodyPr>
          <a:lstStyle/>
          <a:p>
            <a:pPr marL="0" indent="0">
              <a:buNone/>
            </a:pPr>
            <a:r>
              <a:rPr lang="en-US" sz="3200" b="1" dirty="0">
                <a:solidFill>
                  <a:srgbClr val="000000"/>
                </a:solidFill>
                <a:hlinkClick r:id="rId2"/>
              </a:rPr>
              <a:t>§ 4.130 Schedule of ratings - Mental disorders.</a:t>
            </a:r>
            <a:endParaRPr lang="en-US" sz="3200" b="1" dirty="0">
              <a:solidFill>
                <a:srgbClr val="000000"/>
              </a:solidFill>
            </a:endParaRPr>
          </a:p>
          <a:p>
            <a:r>
              <a:rPr lang="en-US" sz="3200" dirty="0">
                <a:solidFill>
                  <a:srgbClr val="000000"/>
                </a:solidFill>
              </a:rPr>
              <a:t>The nomenclature employed in this portion of the rating schedule is based upon the American Psychiatric Association's Diagnostic and Statistical Manual of Mental Disorders, Fifth Edition (DSM-5) (see </a:t>
            </a:r>
            <a:r>
              <a:rPr lang="en-US" sz="3200" dirty="0">
                <a:solidFill>
                  <a:srgbClr val="000000"/>
                </a:solidFill>
                <a:hlinkClick r:id="rId3"/>
              </a:rPr>
              <a:t>§ 4.125</a:t>
            </a:r>
            <a:r>
              <a:rPr lang="en-US" sz="3200" dirty="0">
                <a:solidFill>
                  <a:srgbClr val="000000"/>
                </a:solidFill>
              </a:rPr>
              <a:t> for availability information). Rating agencies must be thoroughly familiar with this manual to properly implement the directives in </a:t>
            </a:r>
            <a:r>
              <a:rPr lang="en-US" sz="3200" dirty="0">
                <a:solidFill>
                  <a:srgbClr val="000000"/>
                </a:solidFill>
                <a:hlinkClick r:id="rId3"/>
              </a:rPr>
              <a:t>§ 4.125</a:t>
            </a:r>
            <a:r>
              <a:rPr lang="en-US" sz="3200" dirty="0">
                <a:solidFill>
                  <a:srgbClr val="000000"/>
                </a:solidFill>
              </a:rPr>
              <a:t> through </a:t>
            </a:r>
            <a:r>
              <a:rPr lang="en-US" sz="3200" dirty="0">
                <a:solidFill>
                  <a:srgbClr val="000000"/>
                </a:solidFill>
                <a:hlinkClick r:id="rId4"/>
              </a:rPr>
              <a:t>§ 4.129</a:t>
            </a:r>
            <a:r>
              <a:rPr lang="en-US" sz="3200" dirty="0">
                <a:solidFill>
                  <a:srgbClr val="000000"/>
                </a:solidFill>
              </a:rPr>
              <a:t> and to apply the general rating formula for mental disorders in </a:t>
            </a:r>
            <a:r>
              <a:rPr lang="en-US" sz="3200" dirty="0">
                <a:solidFill>
                  <a:srgbClr val="000000"/>
                </a:solidFill>
                <a:hlinkClick r:id="rId2"/>
              </a:rPr>
              <a:t>§ 4.130</a:t>
            </a:r>
            <a:r>
              <a:rPr lang="en-US" sz="3200" dirty="0">
                <a:solidFill>
                  <a:srgbClr val="000000"/>
                </a:solidFill>
              </a:rPr>
              <a:t>. The schedule for rating for mental disorders is set forth as follows:  </a:t>
            </a:r>
          </a:p>
          <a:p>
            <a:endParaRPr lang="en-US" sz="2400" dirty="0">
              <a:solidFill>
                <a:srgbClr val="000000"/>
              </a:solidFill>
            </a:endParaRPr>
          </a:p>
        </p:txBody>
      </p:sp>
      <p:sp>
        <p:nvSpPr>
          <p:cNvPr id="4" name="Slide Number Placeholder 3">
            <a:extLst>
              <a:ext uri="{FF2B5EF4-FFF2-40B4-BE49-F238E27FC236}">
                <a16:creationId xmlns:a16="http://schemas.microsoft.com/office/drawing/2014/main" id="{0F7E9DDE-6D19-B376-9866-C57A2E97BF2F}"/>
              </a:ext>
            </a:extLst>
          </p:cNvPr>
          <p:cNvSpPr>
            <a:spLocks noGrp="1"/>
          </p:cNvSpPr>
          <p:nvPr>
            <p:ph type="sldNum" sz="quarter" idx="12"/>
          </p:nvPr>
        </p:nvSpPr>
        <p:spPr/>
        <p:txBody>
          <a:bodyPr/>
          <a:lstStyle/>
          <a:p>
            <a:fld id="{60B18D57-13A5-4968-950D-8FEF41FA4399}" type="slidenum">
              <a:rPr lang="en-US" smtClean="0"/>
              <a:t>98</a:t>
            </a:fld>
            <a:endParaRPr lang="en-US"/>
          </a:p>
        </p:txBody>
      </p:sp>
    </p:spTree>
    <p:extLst>
      <p:ext uri="{BB962C8B-B14F-4D97-AF65-F5344CB8AC3E}">
        <p14:creationId xmlns:p14="http://schemas.microsoft.com/office/powerpoint/2010/main" val="46853108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F74EB0F-6014-BD8B-8FE5-9DC99D002FA0}"/>
              </a:ext>
            </a:extLst>
          </p:cNvPr>
          <p:cNvSpPr>
            <a:spLocks noGrp="1"/>
          </p:cNvSpPr>
          <p:nvPr>
            <p:ph type="title"/>
          </p:nvPr>
        </p:nvSpPr>
        <p:spPr/>
        <p:txBody>
          <a:bodyPr/>
          <a:lstStyle/>
          <a:p>
            <a:r>
              <a:rPr lang="en-US" dirty="0"/>
              <a:t>38 CFR 4.130 (continued)</a:t>
            </a:r>
          </a:p>
        </p:txBody>
      </p:sp>
      <p:sp>
        <p:nvSpPr>
          <p:cNvPr id="2" name="Content Placeholder 1">
            <a:extLst>
              <a:ext uri="{FF2B5EF4-FFF2-40B4-BE49-F238E27FC236}">
                <a16:creationId xmlns:a16="http://schemas.microsoft.com/office/drawing/2014/main" id="{80278961-E76B-EE7B-C56B-63B3A8D8BB0B}"/>
              </a:ext>
            </a:extLst>
          </p:cNvPr>
          <p:cNvSpPr>
            <a:spLocks noGrp="1"/>
          </p:cNvSpPr>
          <p:nvPr>
            <p:ph idx="1"/>
          </p:nvPr>
        </p:nvSpPr>
        <p:spPr>
          <a:xfrm>
            <a:off x="573207" y="1656854"/>
            <a:ext cx="10780593" cy="4882058"/>
          </a:xfrm>
        </p:spPr>
        <p:txBody>
          <a:bodyPr>
            <a:normAutofit/>
          </a:bodyPr>
          <a:lstStyle/>
          <a:p>
            <a:pPr marL="0" indent="0">
              <a:buNone/>
            </a:pPr>
            <a:r>
              <a:rPr lang="en-US" sz="3200" dirty="0">
                <a:solidFill>
                  <a:srgbClr val="000000"/>
                </a:solidFill>
              </a:rPr>
              <a:t>We are not going to address DC 9201-9327, 9400-9410, or 9412-9413</a:t>
            </a:r>
          </a:p>
          <a:p>
            <a:pPr marL="0" indent="0">
              <a:buNone/>
            </a:pPr>
            <a:endParaRPr lang="en-US" sz="3200" dirty="0">
              <a:solidFill>
                <a:srgbClr val="000000"/>
              </a:solidFill>
            </a:endParaRPr>
          </a:p>
          <a:p>
            <a:r>
              <a:rPr lang="en-US" sz="3200" dirty="0">
                <a:solidFill>
                  <a:srgbClr val="000000"/>
                </a:solidFill>
              </a:rPr>
              <a:t>9411 </a:t>
            </a:r>
            <a:r>
              <a:rPr lang="en-US" sz="3200" dirty="0" err="1">
                <a:solidFill>
                  <a:srgbClr val="000000"/>
                </a:solidFill>
              </a:rPr>
              <a:t>Posttraumatic</a:t>
            </a:r>
            <a:r>
              <a:rPr lang="en-US" sz="3200" dirty="0">
                <a:solidFill>
                  <a:srgbClr val="000000"/>
                </a:solidFill>
              </a:rPr>
              <a:t> stress disorder</a:t>
            </a:r>
          </a:p>
          <a:p>
            <a:endParaRPr lang="en-US" sz="3200" dirty="0">
              <a:solidFill>
                <a:srgbClr val="000000"/>
              </a:solidFill>
            </a:endParaRPr>
          </a:p>
          <a:p>
            <a:pPr marL="0" indent="0">
              <a:buNone/>
            </a:pPr>
            <a:r>
              <a:rPr lang="en-US" sz="3200" dirty="0">
                <a:solidFill>
                  <a:srgbClr val="000000"/>
                </a:solidFill>
              </a:rPr>
              <a:t>**But if another diagnosis is established by examination or other medical evidence, a claim should be considered.</a:t>
            </a:r>
          </a:p>
        </p:txBody>
      </p:sp>
      <p:sp>
        <p:nvSpPr>
          <p:cNvPr id="4" name="Slide Number Placeholder 3">
            <a:extLst>
              <a:ext uri="{FF2B5EF4-FFF2-40B4-BE49-F238E27FC236}">
                <a16:creationId xmlns:a16="http://schemas.microsoft.com/office/drawing/2014/main" id="{968BE09E-E49C-9CEB-46BA-CC6FCD0F6E14}"/>
              </a:ext>
            </a:extLst>
          </p:cNvPr>
          <p:cNvSpPr>
            <a:spLocks noGrp="1"/>
          </p:cNvSpPr>
          <p:nvPr>
            <p:ph type="sldNum" sz="quarter" idx="12"/>
          </p:nvPr>
        </p:nvSpPr>
        <p:spPr/>
        <p:txBody>
          <a:bodyPr/>
          <a:lstStyle/>
          <a:p>
            <a:fld id="{60B18D57-13A5-4968-950D-8FEF41FA4399}" type="slidenum">
              <a:rPr lang="en-US" smtClean="0"/>
              <a:t>99</a:t>
            </a:fld>
            <a:endParaRPr lang="en-US"/>
          </a:p>
        </p:txBody>
      </p:sp>
    </p:spTree>
    <p:extLst>
      <p:ext uri="{BB962C8B-B14F-4D97-AF65-F5344CB8AC3E}">
        <p14:creationId xmlns:p14="http://schemas.microsoft.com/office/powerpoint/2010/main" val="2040128176"/>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225</TotalTime>
  <Words>7692</Words>
  <Application>Microsoft Office PowerPoint</Application>
  <PresentationFormat>Widescreen</PresentationFormat>
  <Paragraphs>658</Paragraphs>
  <Slides>110</Slides>
  <Notes>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110</vt:i4>
      </vt:variant>
    </vt:vector>
  </HeadingPairs>
  <TitlesOfParts>
    <vt:vector size="121" baseType="lpstr">
      <vt:lpstr>-apple-system</vt:lpstr>
      <vt:lpstr>Arial</vt:lpstr>
      <vt:lpstr>Arial</vt:lpstr>
      <vt:lpstr>Calibri</vt:lpstr>
      <vt:lpstr>Calibri Light</vt:lpstr>
      <vt:lpstr>Helvetica Neue</vt:lpstr>
      <vt:lpstr>inherit</vt:lpstr>
      <vt:lpstr>Times New Roman</vt:lpstr>
      <vt:lpstr>Custom Design</vt:lpstr>
      <vt:lpstr>Office Theme</vt:lpstr>
      <vt:lpstr>1_Custom Design</vt:lpstr>
      <vt:lpstr>PowerPoint Presentation</vt:lpstr>
      <vt:lpstr>Shell Shock Definition</vt:lpstr>
      <vt:lpstr>PowerPoint Presentation</vt:lpstr>
      <vt:lpstr>Post Traumatic Stress Disorder</vt:lpstr>
      <vt:lpstr>PowerPoint Presentation</vt:lpstr>
      <vt:lpstr>How To Concede Stressor</vt:lpstr>
      <vt:lpstr>PowerPoint Presentation</vt:lpstr>
      <vt:lpstr>Extract DD214 Gulf War</vt:lpstr>
      <vt:lpstr>DD214 Vietnam </vt:lpstr>
      <vt:lpstr>DD214 USMC CW5</vt:lpstr>
      <vt:lpstr>PTSD Requirements</vt:lpstr>
      <vt:lpstr>PTSD Development </vt:lpstr>
      <vt:lpstr>Establishment of “Fear”</vt:lpstr>
      <vt:lpstr>Fear (continued)</vt:lpstr>
      <vt:lpstr>Fear (continued)</vt:lpstr>
      <vt:lpstr>Evidence Required From Veteran</vt:lpstr>
      <vt:lpstr>Evidence from Veteran</vt:lpstr>
      <vt:lpstr>Completion of PTSD Development- VA Form 21-0781</vt:lpstr>
      <vt:lpstr>VA Form 21-0781 (continued)</vt:lpstr>
      <vt:lpstr>Documentation</vt:lpstr>
      <vt:lpstr>Documentation </vt:lpstr>
      <vt:lpstr>Documentation</vt:lpstr>
      <vt:lpstr>Documentation</vt:lpstr>
      <vt:lpstr>Lay evidence</vt:lpstr>
      <vt:lpstr>38 US Code 1154</vt:lpstr>
      <vt:lpstr>38 USC 1154 (continued)</vt:lpstr>
      <vt:lpstr>38 USC 1154 (continued)</vt:lpstr>
      <vt:lpstr>PTSD Stressor</vt:lpstr>
      <vt:lpstr>PTSD Stressor (continued)</vt:lpstr>
      <vt:lpstr>PTSD Stressor (continued)</vt:lpstr>
      <vt:lpstr>PTSD Stressor (continued)</vt:lpstr>
      <vt:lpstr>Lay Evidence</vt:lpstr>
      <vt:lpstr>Lay Evidence (continued)</vt:lpstr>
      <vt:lpstr>Lay Evidence (continued)</vt:lpstr>
      <vt:lpstr>Lay Evidence (continued)</vt:lpstr>
      <vt:lpstr>Lay Evidence (continued)</vt:lpstr>
      <vt:lpstr>Personal Trauma Definition</vt:lpstr>
      <vt:lpstr>Military Sexual Trauma (MST) Definition</vt:lpstr>
      <vt:lpstr>Military Sexual Trauma Definition  (continued)</vt:lpstr>
      <vt:lpstr>Definition of MST Breakdown</vt:lpstr>
      <vt:lpstr>Military Sexual Trauma</vt:lpstr>
      <vt:lpstr>Military Sexual Trauma (continued)</vt:lpstr>
      <vt:lpstr>Military Sexual Trauma (continued)</vt:lpstr>
      <vt:lpstr>Military Sexual Trauma Development (continued)</vt:lpstr>
      <vt:lpstr>Military Sexual Trauma Development (continued)</vt:lpstr>
      <vt:lpstr>Military Sexual Trauma Development (continued)</vt:lpstr>
      <vt:lpstr>Military Sexual Trauma Development (continued)</vt:lpstr>
      <vt:lpstr>Military Sexual Trauma Development (continued)</vt:lpstr>
      <vt:lpstr>Military Sexual Trauma Development (continued)</vt:lpstr>
      <vt:lpstr>Military Sexual Trauma Development (continued)</vt:lpstr>
      <vt:lpstr>Military Sexual Trauma Development (continued)</vt:lpstr>
      <vt:lpstr>Military Sexual Trauma Development (continued)</vt:lpstr>
      <vt:lpstr>Military Sexual Trauma Development (continued)</vt:lpstr>
      <vt:lpstr>Military Sexual Trauma Development (continued)</vt:lpstr>
      <vt:lpstr>Military Sexual Trauma Development (continued)</vt:lpstr>
      <vt:lpstr>Military Sexual Trauma Markers  (continued)</vt:lpstr>
      <vt:lpstr>Military Sexual Trauma Markers  (continued)</vt:lpstr>
      <vt:lpstr>Military Sexual Trauma Markers  (continued)</vt:lpstr>
      <vt:lpstr>Military Sexual Trauma Markers  (continued)</vt:lpstr>
      <vt:lpstr>Military Sexual Trauma</vt:lpstr>
      <vt:lpstr>Military Sexual Trauma</vt:lpstr>
      <vt:lpstr>Military Sexual Trauma</vt:lpstr>
      <vt:lpstr>Statement in Support Of Claim for PTSD secondary to Personal Assault  VA Form 21-0781a</vt:lpstr>
      <vt:lpstr>Statement in Support Of Claim for PTSD secondary to Personal Assault  VA Form 21-0781a</vt:lpstr>
      <vt:lpstr>Lay evidence</vt:lpstr>
      <vt:lpstr>PTSD In-Service </vt:lpstr>
      <vt:lpstr>PTSD – Presumption of Soundness</vt:lpstr>
      <vt:lpstr>PowerPoint Presentation</vt:lpstr>
      <vt:lpstr>PowerPoint Presentation</vt:lpstr>
      <vt:lpstr>PowerPoint Presentation</vt:lpstr>
      <vt:lpstr>PowerPoint Presentation</vt:lpstr>
      <vt:lpstr>PowerPoint Presentation</vt:lpstr>
      <vt:lpstr>PowerPoint Presentation</vt:lpstr>
      <vt:lpstr>Mental Health Examinations</vt:lpstr>
      <vt:lpstr>Mental Health Examination  (continued)</vt:lpstr>
      <vt:lpstr>Military Sexual Trauma Examination</vt:lpstr>
      <vt:lpstr>VA Mental Examination</vt:lpstr>
      <vt:lpstr>VA Examination (continued)</vt:lpstr>
      <vt:lpstr>VA Mental Examination (continued)</vt:lpstr>
      <vt:lpstr>VA Mental Examination (continued)</vt:lpstr>
      <vt:lpstr>Reasons for an Insufficient Examination</vt:lpstr>
      <vt:lpstr>Reasons for an Insufficient Examination (continued)</vt:lpstr>
      <vt:lpstr>VA Mental Examination</vt:lpstr>
      <vt:lpstr>PowerPoint Presentation</vt:lpstr>
      <vt:lpstr>PowerPoint Presentation</vt:lpstr>
      <vt:lpstr>PowerPoint Presentation</vt:lpstr>
      <vt:lpstr>PowerPoint Presentation</vt:lpstr>
      <vt:lpstr>Initial PTSD Examination </vt:lpstr>
      <vt:lpstr>Initial PTSD Examination (continued)</vt:lpstr>
      <vt:lpstr>Initial PTSD Examination (continued)</vt:lpstr>
      <vt:lpstr>PTSD Review Examination</vt:lpstr>
      <vt:lpstr>PTSD Review Examination</vt:lpstr>
      <vt:lpstr>PTSD Review Examination (continued)</vt:lpstr>
      <vt:lpstr>Other Examination Considerations</vt:lpstr>
      <vt:lpstr>38 CFR 4.126</vt:lpstr>
      <vt:lpstr>38 CFR 4.126 (continued)</vt:lpstr>
      <vt:lpstr>38 CFR 4.129</vt:lpstr>
      <vt:lpstr>Rating Criteria for 38 CFR 4.130</vt:lpstr>
      <vt:lpstr>38 CFR 4.130 (continued)</vt:lpstr>
      <vt:lpstr>38 CFR 4.130 Rating Evaluation</vt:lpstr>
      <vt:lpstr>38 CFR 4.130 Rating Evaluation (continued)</vt:lpstr>
      <vt:lpstr>38 CFR 4.140 Rating Evaluation (continued )</vt:lpstr>
      <vt:lpstr>38 CFR 4.130 Rating Evakuation (continued)</vt:lpstr>
      <vt:lpstr>38 CFR 4.130 Rating Evaluation (continued)</vt:lpstr>
      <vt:lpstr>PTSD Coach Application</vt:lpstr>
      <vt:lpstr>PTSD Resources (search on VA.gov –  more available)</vt:lpstr>
      <vt:lpstr> Additional Information </vt:lpstr>
      <vt:lpstr>References</vt:lpstr>
      <vt:lpstr>References (continued)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Monica Levy</dc:creator>
  <cp:lastModifiedBy>Christopher Macinkowicz</cp:lastModifiedBy>
  <cp:revision>47</cp:revision>
  <dcterms:created xsi:type="dcterms:W3CDTF">2018-09-13T15:53:27Z</dcterms:created>
  <dcterms:modified xsi:type="dcterms:W3CDTF">2022-09-07T15:10:00Z</dcterms:modified>
</cp:coreProperties>
</file>