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handoutMasterIdLst>
    <p:handoutMasterId r:id="rId15"/>
  </p:handoutMasterIdLst>
  <p:sldIdLst>
    <p:sldId id="547" r:id="rId3"/>
    <p:sldId id="257" r:id="rId4"/>
    <p:sldId id="258" r:id="rId5"/>
    <p:sldId id="592" r:id="rId6"/>
    <p:sldId id="260" r:id="rId7"/>
    <p:sldId id="265" r:id="rId8"/>
    <p:sldId id="584" r:id="rId9"/>
    <p:sldId id="585" r:id="rId10"/>
    <p:sldId id="593" r:id="rId11"/>
    <p:sldId id="588" r:id="rId12"/>
    <p:sldId id="54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ca Levy" initials="ML" lastIdx="12" clrIdx="0">
    <p:extLst>
      <p:ext uri="{19B8F6BF-5375-455C-9EA6-DF929625EA0E}">
        <p15:presenceInfo xmlns:p15="http://schemas.microsoft.com/office/powerpoint/2012/main" userId="S-1-5-21-1147415601-746390328-441284377-30889" providerId="AD"/>
      </p:ext>
    </p:extLst>
  </p:cmAuthor>
  <p:cmAuthor id="2" name="Monica Levy" initials="ML [2]" lastIdx="3" clrIdx="1">
    <p:extLst>
      <p:ext uri="{19B8F6BF-5375-455C-9EA6-DF929625EA0E}">
        <p15:presenceInfo xmlns:p15="http://schemas.microsoft.com/office/powerpoint/2012/main" userId="S::MLevy@vfw.org::67e45d5b-f9c7-4a2e-8419-dd5c4e8f5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73" autoAdjust="0"/>
    <p:restoredTop sz="88452" autoAdjust="0"/>
  </p:normalViewPr>
  <p:slideViewPr>
    <p:cSldViewPr snapToGrid="0">
      <p:cViewPr varScale="1">
        <p:scale>
          <a:sx n="76" d="100"/>
          <a:sy n="76" d="100"/>
        </p:scale>
        <p:origin x="1867" y="4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2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DA64E7B-5A24-4181-A84B-916EAE4D89DD}" type="datetimeFigureOut">
              <a:rPr lang="en-US" smtClean="0"/>
              <a:t>11/6/2023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B87E6B0-2ABC-4029-BE6F-73EEB0B6F3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426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CCB3563-B21F-4472-A953-CA98BFE318F2}" type="datetimeFigureOut">
              <a:rPr lang="en-US" smtClean="0"/>
              <a:t>11/6/2023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8C36D78-C19F-4765-8B7F-2FE8BFF07D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 separate topics we’ll cover today: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Active Listening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Customer Service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Disengaging from 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2901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504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40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549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832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797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151515"/>
                </a:solidFill>
                <a:effectLst/>
                <a:latin typeface="Fira Sans" panose="020F0502020204030204" pitchFamily="34" charset="0"/>
              </a:rPr>
              <a:t>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444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9700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333333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56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5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9550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9FB74-82A6-4678-A406-36BD205F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0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2" y="1752606"/>
            <a:ext cx="6119016" cy="1822514"/>
          </a:xfrm>
        </p:spPr>
        <p:txBody>
          <a:bodyPr anchor="b">
            <a:normAutofit/>
          </a:bodyPr>
          <a:lstStyle>
            <a:lvl1pPr algn="ctr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300" y="3846052"/>
            <a:ext cx="6119018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31B7-CAA8-42C1-92B6-3B42107AD9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509542" y="3710585"/>
            <a:ext cx="612253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25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3236"/>
            <a:ext cx="78867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58072"/>
            <a:ext cx="386715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8073"/>
            <a:ext cx="386715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09600" y="1524000"/>
            <a:ext cx="790574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645459" y="1515035"/>
            <a:ext cx="7869891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338048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3793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2" y="1752606"/>
            <a:ext cx="6119016" cy="1822514"/>
          </a:xfrm>
        </p:spPr>
        <p:txBody>
          <a:bodyPr anchor="b">
            <a:normAutofit/>
          </a:bodyPr>
          <a:lstStyle>
            <a:lvl1pPr algn="ctr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300" y="3846052"/>
            <a:ext cx="6119018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331B7-CAA8-42C1-92B6-3B42107AD91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509542" y="3710585"/>
            <a:ext cx="612253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49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385911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401" y="623548"/>
            <a:ext cx="3494500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1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5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9144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914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7845" y="273873"/>
            <a:ext cx="1977485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  <p:sldLayoutId id="2147483686" r:id="rId7"/>
    <p:sldLayoutId id="214748368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ample@vfw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dowen@vfw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809102" y="2763297"/>
            <a:ext cx="5885189" cy="1668026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BDD Training:</a:t>
            </a:r>
            <a:b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Burnout</a:t>
            </a:r>
            <a:b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8191F0-7E60-4F4A-B7B9-F081E11DD67A}"/>
              </a:ext>
            </a:extLst>
          </p:cNvPr>
          <p:cNvSpPr txBox="1"/>
          <p:nvPr/>
        </p:nvSpPr>
        <p:spPr>
          <a:xfrm>
            <a:off x="4063813" y="5176089"/>
            <a:ext cx="46304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November 13, 2023</a:t>
            </a:r>
          </a:p>
          <a:p>
            <a:pPr algn="r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Sari Maple, Director, Human Resources</a:t>
            </a:r>
          </a:p>
          <a:p>
            <a:pPr algn="r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0A7259-03FC-4213-8792-3BCD97C0DFD6}"/>
              </a:ext>
            </a:extLst>
          </p:cNvPr>
          <p:cNvSpPr txBox="1"/>
          <p:nvPr/>
        </p:nvSpPr>
        <p:spPr>
          <a:xfrm>
            <a:off x="2809102" y="5704016"/>
            <a:ext cx="58851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smaple@vfw.org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816-968-1135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B4CF92-1E28-5C10-A2BC-E09DB4621F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789" y="159869"/>
            <a:ext cx="2958688" cy="182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301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1A69DF7-5311-AD62-2BF2-6500E3A825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5153" y="1458072"/>
            <a:ext cx="8647493" cy="4808257"/>
          </a:xfrm>
        </p:spPr>
        <p:txBody>
          <a:bodyPr/>
          <a:lstStyle/>
          <a:p>
            <a:r>
              <a:rPr lang="en-US" dirty="0"/>
              <a:t>Any ‘aha’ moments?</a:t>
            </a:r>
          </a:p>
          <a:p>
            <a:endParaRPr lang="en-US" dirty="0"/>
          </a:p>
          <a:p>
            <a:r>
              <a:rPr lang="en-US" dirty="0"/>
              <a:t>Did you find anything helpful?</a:t>
            </a:r>
          </a:p>
          <a:p>
            <a:endParaRPr lang="en-US" dirty="0"/>
          </a:p>
          <a:p>
            <a:r>
              <a:rPr lang="en-US" dirty="0"/>
              <a:t>Goal setting for following the 42% rule?</a:t>
            </a:r>
          </a:p>
          <a:p>
            <a:endParaRPr lang="en-US" dirty="0"/>
          </a:p>
          <a:p>
            <a:r>
              <a:rPr lang="en-US" dirty="0"/>
              <a:t>Any other feedback?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F50731-2CFF-B11F-AB11-86BE7E8EB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C695026-F855-6268-EE5D-785B4F3D9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</p:spTree>
    <p:extLst>
      <p:ext uri="{BB962C8B-B14F-4D97-AF65-F5344CB8AC3E}">
        <p14:creationId xmlns:p14="http://schemas.microsoft.com/office/powerpoint/2010/main" val="799704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21430" y="2321884"/>
            <a:ext cx="547898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  <a:p>
            <a:pPr algn="r"/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6306" y="4207576"/>
            <a:ext cx="755721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Sari Maple, Director, Human Resources</a:t>
            </a:r>
          </a:p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smaple@vfw.org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816-968-1135 Office</a:t>
            </a:r>
          </a:p>
          <a:p>
            <a:pPr algn="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816-529-7959 Cell</a:t>
            </a:r>
          </a:p>
          <a:p>
            <a:pPr algn="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384DB13-45A0-1230-7433-01632B35F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577" y="205168"/>
            <a:ext cx="2958688" cy="182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646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 </a:t>
            </a:r>
            <a:br>
              <a:rPr lang="en-US" dirty="0"/>
            </a:br>
            <a:r>
              <a:rPr lang="en-US" dirty="0"/>
              <a:t>Disconnecting from 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EF3EB-8371-40F5-8F81-8A260173B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3B9DE1-7D0C-577C-4D54-F324AC359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596" y="1298121"/>
            <a:ext cx="7536263" cy="5303645"/>
          </a:xfrm>
        </p:spPr>
        <p:txBody>
          <a:bodyPr/>
          <a:lstStyle/>
          <a:p>
            <a:r>
              <a:rPr lang="en-US" dirty="0"/>
              <a:t>Review the symptoms and signs of burnout</a:t>
            </a:r>
          </a:p>
          <a:p>
            <a:r>
              <a:rPr lang="en-US" dirty="0"/>
              <a:t>Define a Sensitive Striver </a:t>
            </a:r>
          </a:p>
          <a:p>
            <a:pPr lvl="1"/>
            <a:r>
              <a:rPr lang="en-US" dirty="0"/>
              <a:t>What is the Sensitive Striver Struggle</a:t>
            </a:r>
          </a:p>
          <a:p>
            <a:r>
              <a:rPr lang="en-US" dirty="0"/>
              <a:t>Discuss 7 ways to detach from work (without the guilt)</a:t>
            </a:r>
          </a:p>
          <a:p>
            <a:r>
              <a:rPr lang="en-US" dirty="0"/>
              <a:t>Make an action plan to force yourself to leave work at work</a:t>
            </a:r>
          </a:p>
          <a:p>
            <a:r>
              <a:rPr lang="en-US" dirty="0"/>
              <a:t>Have fun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957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632214" cy="981732"/>
          </a:xfrm>
        </p:spPr>
        <p:txBody>
          <a:bodyPr/>
          <a:lstStyle/>
          <a:p>
            <a:r>
              <a:rPr lang="en-US" dirty="0"/>
              <a:t>Burnout – do any of these sound familiar?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DEB908-1A53-4CA5-BE20-4B419DB20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8C89F5-1D8C-0689-8E24-8F468D4EC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You work 8 – 10-hour days hunched over your laptop, hardly stopping for food or water</a:t>
            </a:r>
          </a:p>
          <a:p>
            <a:r>
              <a:rPr lang="en-US" sz="2800" dirty="0"/>
              <a:t>You go back to work after dinner to knock off “just a few more things” from your to-do list but still go to bed feeling restless</a:t>
            </a:r>
          </a:p>
          <a:p>
            <a:r>
              <a:rPr lang="en-US" sz="2800" dirty="0"/>
              <a:t>You dream about work and sometimes wake up with nightmares about the day ahead or things you forgot to do</a:t>
            </a:r>
          </a:p>
          <a:p>
            <a:r>
              <a:rPr lang="en-US" sz="2800" dirty="0"/>
              <a:t>You spend your weekend trying to “catch up” on work instead of devoting time to family, self-care, or hobbies</a:t>
            </a:r>
          </a:p>
        </p:txBody>
      </p:sp>
    </p:spTree>
    <p:extLst>
      <p:ext uri="{BB962C8B-B14F-4D97-AF65-F5344CB8AC3E}">
        <p14:creationId xmlns:p14="http://schemas.microsoft.com/office/powerpoint/2010/main" val="594877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134472"/>
            <a:ext cx="6632214" cy="981732"/>
          </a:xfrm>
        </p:spPr>
        <p:txBody>
          <a:bodyPr/>
          <a:lstStyle/>
          <a:p>
            <a:r>
              <a:rPr lang="en-US" dirty="0"/>
              <a:t>Burnout – do any of these sound familiar?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DEB908-1A53-4CA5-BE20-4B419DB20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8C89F5-1D8C-0689-8E24-8F468D4E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547" y="1396720"/>
            <a:ext cx="8460711" cy="5184949"/>
          </a:xfrm>
        </p:spPr>
        <p:txBody>
          <a:bodyPr/>
          <a:lstStyle/>
          <a:p>
            <a:r>
              <a:rPr lang="en-US" sz="2800" dirty="0"/>
              <a:t>You feel guilty when you indulge in well-deserved rest</a:t>
            </a:r>
          </a:p>
          <a:p>
            <a:r>
              <a:rPr lang="en-US" sz="2800" dirty="0"/>
              <a:t>You tell yourself you should be doing something more productive with your down time</a:t>
            </a:r>
          </a:p>
          <a:p>
            <a:r>
              <a:rPr lang="en-US" sz="2800" dirty="0"/>
              <a:t>You don’t feel restored even after taking a few days off</a:t>
            </a:r>
          </a:p>
          <a:p>
            <a:r>
              <a:rPr lang="en-US" sz="2800" dirty="0"/>
              <a:t>You have your email downloaded to your personal (or work) phone and answer emails at all times of the day or night</a:t>
            </a:r>
          </a:p>
          <a:p>
            <a:r>
              <a:rPr lang="en-US" sz="2800" dirty="0"/>
              <a:t>You wake up in the middle of the night and check/respond to emails </a:t>
            </a:r>
          </a:p>
          <a:p>
            <a:endParaRPr lang="en-US" sz="2800" dirty="0"/>
          </a:p>
          <a:p>
            <a:pPr marL="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2990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Burnout Symptoms: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34AE0F-1A70-4BB4-8A90-3E849937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78B0B8-1C4A-09D5-4283-D35A9BC4E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/>
              <a:t>Headaches</a:t>
            </a:r>
          </a:p>
          <a:p>
            <a:pPr lvl="1"/>
            <a:r>
              <a:rPr lang="en-US" sz="2400" dirty="0"/>
              <a:t>Stomach aches/intestinal issues</a:t>
            </a:r>
          </a:p>
          <a:p>
            <a:pPr lvl="1"/>
            <a:r>
              <a:rPr lang="en-US" sz="2400" dirty="0"/>
              <a:t>Fatigue</a:t>
            </a:r>
          </a:p>
          <a:p>
            <a:pPr lvl="1"/>
            <a:r>
              <a:rPr lang="en-US" sz="2400" dirty="0"/>
              <a:t>Frequent illness</a:t>
            </a:r>
          </a:p>
          <a:p>
            <a:pPr lvl="1"/>
            <a:r>
              <a:rPr lang="en-US" sz="2400" dirty="0"/>
              <a:t>Changes in appetite/sleep</a:t>
            </a:r>
          </a:p>
          <a:p>
            <a:pPr lvl="1"/>
            <a:r>
              <a:rPr lang="en-US" sz="2400" dirty="0"/>
              <a:t>Depression</a:t>
            </a:r>
          </a:p>
          <a:p>
            <a:pPr lvl="1"/>
            <a:r>
              <a:rPr lang="en-US" sz="2400" dirty="0"/>
              <a:t>Lost interest in socializing with family and friends</a:t>
            </a:r>
          </a:p>
          <a:p>
            <a:pPr lvl="1"/>
            <a:r>
              <a:rPr lang="en-US" sz="2400" dirty="0"/>
              <a:t>Workplace dread</a:t>
            </a:r>
          </a:p>
          <a:p>
            <a:pPr lvl="1"/>
            <a:r>
              <a:rPr lang="en-US" sz="2400" dirty="0"/>
              <a:t>Hair Loss</a:t>
            </a:r>
          </a:p>
          <a:p>
            <a:pPr lvl="1"/>
            <a:r>
              <a:rPr lang="en-US" sz="2400" dirty="0"/>
              <a:t>Lack of sleep</a:t>
            </a:r>
          </a:p>
          <a:p>
            <a:pPr lvl="1"/>
            <a:r>
              <a:rPr lang="en-US" sz="2400" dirty="0"/>
              <a:t>Chronic Anxiety</a:t>
            </a:r>
          </a:p>
          <a:p>
            <a:pPr lvl="1"/>
            <a:r>
              <a:rPr lang="en-US" sz="2400" dirty="0"/>
              <a:t>Performance decline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857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Sensitive Strivers: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51114"/>
            <a:ext cx="7886700" cy="578379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en-US" sz="2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en-US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en-US" sz="2400" dirty="0"/>
              <a:t>High achiever who is also more sensitive to their emotions, the world, and the behavior of those around them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en-US" sz="2400" dirty="0"/>
              <a:t>Have a special set of genes that leads them to process information more deeply than their less sensitive peers.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en-US" sz="2400" dirty="0"/>
              <a:t>Driven to success and give their 100% to everything they do – all with an inner world on overdrive.  Many are former gold-star students who bring that same commitment to the workplace.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en-US" sz="2400" dirty="0"/>
              <a:t>Burnout is common among Sensitive Strivers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en-US" sz="2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en-US" sz="2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alt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CFCD40-7E72-4D1E-8C0E-2F792F773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569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C78524-5A2B-3E35-5B94-9A726A711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623923-4268-6301-2007-370743CEA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Sensitive Strivers Struggle to Take Time Away from Work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F06E61-DA3F-91AD-29D3-0C7055F8F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93235"/>
            <a:ext cx="7982787" cy="5328239"/>
          </a:xfrm>
        </p:spPr>
        <p:txBody>
          <a:bodyPr/>
          <a:lstStyle/>
          <a:p>
            <a:r>
              <a:rPr lang="en-US" dirty="0"/>
              <a:t>Poor Boundaries</a:t>
            </a:r>
          </a:p>
          <a:p>
            <a:pPr lvl="1"/>
            <a:r>
              <a:rPr lang="en-US" dirty="0"/>
              <a:t>Sensitive Strivers have off-the-charts empathy which can make it hard to say no and set boundaries</a:t>
            </a:r>
          </a:p>
          <a:p>
            <a:r>
              <a:rPr lang="en-US" dirty="0"/>
              <a:t>Desire to Prove their Value</a:t>
            </a:r>
          </a:p>
          <a:p>
            <a:pPr lvl="1"/>
            <a:r>
              <a:rPr lang="en-US" dirty="0"/>
              <a:t>Working and accomplishing more makes us feel good about ourselves</a:t>
            </a:r>
          </a:p>
          <a:p>
            <a:r>
              <a:rPr lang="en-US" dirty="0"/>
              <a:t>Perfectionism</a:t>
            </a:r>
          </a:p>
          <a:p>
            <a:pPr lvl="1"/>
            <a:r>
              <a:rPr lang="en-US" dirty="0"/>
              <a:t>Holding oneself to unrealistically high, exacting standards with a compulsion to follow through on every task, even when it’s not important or a top priority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90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C01D3E4-B691-EC4A-08C9-36ACF31CCA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458072"/>
            <a:ext cx="8244045" cy="517384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View Relaxation as an Investment</a:t>
            </a:r>
          </a:p>
          <a:p>
            <a:r>
              <a:rPr lang="en-US" dirty="0"/>
              <a:t>Think about your Team</a:t>
            </a:r>
          </a:p>
          <a:p>
            <a:r>
              <a:rPr lang="en-US" dirty="0"/>
              <a:t>Take it Slow</a:t>
            </a:r>
          </a:p>
          <a:p>
            <a:r>
              <a:rPr lang="en-US" dirty="0"/>
              <a:t>Separate your feelings from your Identity</a:t>
            </a:r>
          </a:p>
          <a:p>
            <a:r>
              <a:rPr lang="en-US" dirty="0"/>
              <a:t>Ditch the Scarcity Mindset</a:t>
            </a:r>
          </a:p>
          <a:p>
            <a:r>
              <a:rPr lang="en-US" dirty="0"/>
              <a:t>Create Friction</a:t>
            </a:r>
          </a:p>
          <a:p>
            <a:r>
              <a:rPr lang="en-US" dirty="0"/>
              <a:t>Set Expectations and have Contingencies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EC7A60-80FD-41EF-D4E8-BA3A49DD4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E6A5EA6-A123-7227-43B6-F694E3770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7 Ways to Emotionally Detach from Work (and relax without Guilt)</a:t>
            </a:r>
          </a:p>
        </p:txBody>
      </p:sp>
    </p:spTree>
    <p:extLst>
      <p:ext uri="{BB962C8B-B14F-4D97-AF65-F5344CB8AC3E}">
        <p14:creationId xmlns:p14="http://schemas.microsoft.com/office/powerpoint/2010/main" val="225616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34DBFB-2A52-DF0B-500E-E31EC0D5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2D576A1-75DD-C37E-2882-B15EFBBE7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42% Rule (to combat burnout)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676EFB-B6D6-B0D9-C771-8285921092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5273" y="1430778"/>
            <a:ext cx="5991329" cy="518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615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9431</TotalTime>
  <Words>573</Words>
  <Application>Microsoft Office PowerPoint</Application>
  <PresentationFormat>On-screen Show (4:3)</PresentationFormat>
  <Paragraphs>104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Fira Sans</vt:lpstr>
      <vt:lpstr>Georgia</vt:lpstr>
      <vt:lpstr>Times New Roman</vt:lpstr>
      <vt:lpstr>Office Theme</vt:lpstr>
      <vt:lpstr>Custom Design</vt:lpstr>
      <vt:lpstr>BDD Training: Burnout </vt:lpstr>
      <vt:lpstr>Learning Objectives  Disconnecting from Work</vt:lpstr>
      <vt:lpstr>Burnout – do any of these sound familiar?</vt:lpstr>
      <vt:lpstr>Burnout – do any of these sound familiar?</vt:lpstr>
      <vt:lpstr>Burnout Symptoms:</vt:lpstr>
      <vt:lpstr>Sensitive Strivers:</vt:lpstr>
      <vt:lpstr>Why Sensitive Strivers Struggle to Take Time Away from Work</vt:lpstr>
      <vt:lpstr>7 Ways to Emotionally Detach from Work (and relax without Guilt)</vt:lpstr>
      <vt:lpstr>The 42% Rule (to combat burnout)</vt:lpstr>
      <vt:lpstr>Recap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Sari Maple</cp:lastModifiedBy>
  <cp:revision>379</cp:revision>
  <cp:lastPrinted>2023-11-02T17:03:54Z</cp:lastPrinted>
  <dcterms:created xsi:type="dcterms:W3CDTF">2018-09-13T15:53:27Z</dcterms:created>
  <dcterms:modified xsi:type="dcterms:W3CDTF">2023-11-06T19:34:00Z</dcterms:modified>
</cp:coreProperties>
</file>