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6"/>
  </p:notesMasterIdLst>
  <p:handoutMasterIdLst>
    <p:handoutMasterId r:id="rId17"/>
  </p:handoutMasterIdLst>
  <p:sldIdLst>
    <p:sldId id="547" r:id="rId3"/>
    <p:sldId id="257" r:id="rId4"/>
    <p:sldId id="258" r:id="rId5"/>
    <p:sldId id="592" r:id="rId6"/>
    <p:sldId id="260" r:id="rId7"/>
    <p:sldId id="265" r:id="rId8"/>
    <p:sldId id="584" r:id="rId9"/>
    <p:sldId id="585" r:id="rId10"/>
    <p:sldId id="593" r:id="rId11"/>
    <p:sldId id="595" r:id="rId12"/>
    <p:sldId id="588" r:id="rId13"/>
    <p:sldId id="545" r:id="rId14"/>
    <p:sldId id="594"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ica Levy" initials="ML" lastIdx="12" clrIdx="0">
    <p:extLst>
      <p:ext uri="{19B8F6BF-5375-455C-9EA6-DF929625EA0E}">
        <p15:presenceInfo xmlns:p15="http://schemas.microsoft.com/office/powerpoint/2012/main" userId="S-1-5-21-1147415601-746390328-441284377-30889" providerId="AD"/>
      </p:ext>
    </p:extLst>
  </p:cmAuthor>
  <p:cmAuthor id="2" name="Monica Levy" initials="ML [2]" lastIdx="3" clrIdx="1">
    <p:extLst>
      <p:ext uri="{19B8F6BF-5375-455C-9EA6-DF929625EA0E}">
        <p15:presenceInfo xmlns:p15="http://schemas.microsoft.com/office/powerpoint/2012/main" userId="S::MLevy@vfw.org::67e45d5b-f9c7-4a2e-8419-dd5c4e8f5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73" autoAdjust="0"/>
    <p:restoredTop sz="88452" autoAdjust="0"/>
  </p:normalViewPr>
  <p:slideViewPr>
    <p:cSldViewPr snapToGrid="0">
      <p:cViewPr varScale="1">
        <p:scale>
          <a:sx n="76" d="100"/>
          <a:sy n="76" d="100"/>
        </p:scale>
        <p:origin x="1867" y="53"/>
      </p:cViewPr>
      <p:guideLst/>
    </p:cSldViewPr>
  </p:slideViewPr>
  <p:notesTextViewPr>
    <p:cViewPr>
      <p:scale>
        <a:sx n="3" d="2"/>
        <a:sy n="3" d="2"/>
      </p:scale>
      <p:origin x="0" y="0"/>
    </p:cViewPr>
  </p:notesTextViewPr>
  <p:notesViewPr>
    <p:cSldViewPr snapToGrid="0">
      <p:cViewPr varScale="1">
        <p:scale>
          <a:sx n="66" d="100"/>
          <a:sy n="66" d="100"/>
        </p:scale>
        <p:origin x="322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DA64E7B-5A24-4181-A84B-916EAE4D89DD}" type="datetimeFigureOut">
              <a:rPr lang="en-US" smtClean="0"/>
              <a:t>11/13/2023</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B87E6B0-2ABC-4029-BE6F-73EEB0B6F3D1}" type="slidenum">
              <a:rPr lang="en-US" smtClean="0"/>
              <a:t>‹#›</a:t>
            </a:fld>
            <a:endParaRPr lang="en-US" dirty="0"/>
          </a:p>
        </p:txBody>
      </p:sp>
    </p:spTree>
    <p:extLst>
      <p:ext uri="{BB962C8B-B14F-4D97-AF65-F5344CB8AC3E}">
        <p14:creationId xmlns:p14="http://schemas.microsoft.com/office/powerpoint/2010/main" val="32144267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CCB3563-B21F-4472-A953-CA98BFE318F2}" type="datetimeFigureOut">
              <a:rPr lang="en-US" smtClean="0"/>
              <a:t>11/13/2023</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8C36D78-C19F-4765-8B7F-2FE8BFF07D6C}" type="slidenum">
              <a:rPr lang="en-US" smtClean="0"/>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forbes.com/sites/melodywilding/2020/01/13/forget-big-goalswhy-tiny-habits-change-everything-according-to-a-stanford-psychologist/"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stylist.co.uk/tag/food-and-drink"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www.stylist.co.uk/tag/socialising" TargetMode="External"/><Relationship Id="rId4" Type="http://schemas.openxmlformats.org/officeDocument/2006/relationships/hyperlink" Target="https://www.stylist.co.uk/tag/podcast"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separate topics we’ll cover today:</a:t>
            </a:r>
          </a:p>
          <a:p>
            <a:endParaRPr lang="en-US" dirty="0"/>
          </a:p>
          <a:p>
            <a:pPr marL="171450" indent="-171450">
              <a:buFont typeface="Arial" panose="020B0604020202020204" pitchFamily="34" charset="0"/>
              <a:buChar char="•"/>
            </a:pPr>
            <a:r>
              <a:rPr lang="en-US" dirty="0"/>
              <a:t>Active Listening</a:t>
            </a:r>
          </a:p>
          <a:p>
            <a:pPr marL="171450" indent="-171450">
              <a:buFont typeface="Arial" panose="020B0604020202020204" pitchFamily="34" charset="0"/>
              <a:buChar char="•"/>
            </a:pPr>
            <a:r>
              <a:rPr lang="en-US" dirty="0"/>
              <a:t>Customer Service</a:t>
            </a:r>
          </a:p>
          <a:p>
            <a:pPr marL="171450" indent="-171450">
              <a:buFont typeface="Arial" panose="020B0604020202020204" pitchFamily="34" charset="0"/>
              <a:buChar char="•"/>
            </a:pPr>
            <a:r>
              <a:rPr lang="en-US" dirty="0"/>
              <a:t>Disengaging from Work</a:t>
            </a:r>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a:t>
            </a:fld>
            <a:endParaRPr lang="en-US" dirty="0"/>
          </a:p>
        </p:txBody>
      </p:sp>
    </p:spTree>
    <p:extLst>
      <p:ext uri="{BB962C8B-B14F-4D97-AF65-F5344CB8AC3E}">
        <p14:creationId xmlns:p14="http://schemas.microsoft.com/office/powerpoint/2010/main" val="1484290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11</a:t>
            </a:fld>
            <a:endParaRPr lang="en-US" dirty="0"/>
          </a:p>
        </p:txBody>
      </p:sp>
    </p:spTree>
    <p:extLst>
      <p:ext uri="{BB962C8B-B14F-4D97-AF65-F5344CB8AC3E}">
        <p14:creationId xmlns:p14="http://schemas.microsoft.com/office/powerpoint/2010/main" val="38035048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12</a:t>
            </a:fld>
            <a:endParaRPr lang="en-US" dirty="0"/>
          </a:p>
        </p:txBody>
      </p:sp>
    </p:spTree>
    <p:extLst>
      <p:ext uri="{BB962C8B-B14F-4D97-AF65-F5344CB8AC3E}">
        <p14:creationId xmlns:p14="http://schemas.microsoft.com/office/powerpoint/2010/main" val="39805133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13</a:t>
            </a:fld>
            <a:endParaRPr lang="en-US" dirty="0"/>
          </a:p>
        </p:txBody>
      </p:sp>
    </p:spTree>
    <p:extLst>
      <p:ext uri="{BB962C8B-B14F-4D97-AF65-F5344CB8AC3E}">
        <p14:creationId xmlns:p14="http://schemas.microsoft.com/office/powerpoint/2010/main" val="1009086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2</a:t>
            </a:fld>
            <a:endParaRPr lang="en-US" dirty="0"/>
          </a:p>
        </p:txBody>
      </p:sp>
    </p:spTree>
    <p:extLst>
      <p:ext uri="{BB962C8B-B14F-4D97-AF65-F5344CB8AC3E}">
        <p14:creationId xmlns:p14="http://schemas.microsoft.com/office/powerpoint/2010/main" val="3240840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3</a:t>
            </a:fld>
            <a:endParaRPr lang="en-US" dirty="0"/>
          </a:p>
        </p:txBody>
      </p:sp>
    </p:spTree>
    <p:extLst>
      <p:ext uri="{BB962C8B-B14F-4D97-AF65-F5344CB8AC3E}">
        <p14:creationId xmlns:p14="http://schemas.microsoft.com/office/powerpoint/2010/main" val="1191549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If you answered yes to more than three of these statements, you’re likely overworking and on a surefire path to burnout!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What is SO important you can’t do it the next day?  </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a:t>
            </a:fld>
            <a:endParaRPr lang="en-US" dirty="0"/>
          </a:p>
        </p:txBody>
      </p:sp>
    </p:spTree>
    <p:extLst>
      <p:ext uri="{BB962C8B-B14F-4D97-AF65-F5344CB8AC3E}">
        <p14:creationId xmlns:p14="http://schemas.microsoft.com/office/powerpoint/2010/main" val="2760832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Job burnout is a special type of work-related stress – a state of physical or emotional exhaustion that also involves a sense of reduced accomplishment and loss of personal identify.</a:t>
            </a:r>
          </a:p>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5</a:t>
            </a:fld>
            <a:endParaRPr lang="en-US" dirty="0"/>
          </a:p>
        </p:txBody>
      </p:sp>
    </p:spTree>
    <p:extLst>
      <p:ext uri="{BB962C8B-B14F-4D97-AF65-F5344CB8AC3E}">
        <p14:creationId xmlns:p14="http://schemas.microsoft.com/office/powerpoint/2010/main" val="1158797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151515"/>
                </a:solidFill>
                <a:effectLst/>
                <a:latin typeface="Fira Sans" panose="020F0502020204030204" pitchFamily="34" charset="0"/>
              </a:rPr>
              <a:t> They are so loyal to other people, and the path to success society has laid out that they blindly pursue more achievement without ever stopping to define what makes them happy. Many Sensitive Strivers have also never been taught to recognize how their sensitivity shapes their lives, and they lack a game plan to channel their ambition and drive in a way that emboldens, rather than drains them.</a:t>
            </a:r>
          </a:p>
          <a:p>
            <a:endParaRPr lang="en-US" b="0" i="0" dirty="0">
              <a:solidFill>
                <a:srgbClr val="151515"/>
              </a:solidFill>
              <a:effectLst/>
              <a:latin typeface="Fira Sans" panose="020F0502020204030204" pitchFamily="34" charset="0"/>
            </a:endParaRPr>
          </a:p>
          <a:p>
            <a:r>
              <a:rPr lang="en-US" b="0" i="0" dirty="0">
                <a:solidFill>
                  <a:srgbClr val="151515"/>
                </a:solidFill>
                <a:effectLst/>
                <a:latin typeface="Fira Sans" panose="020F0502020204030204" pitchFamily="34" charset="0"/>
              </a:rPr>
              <a:t>Sensitive Strivers bring a deep sense of responsibility to everything they do.  They are relied on to follow through, keep their word, meet deadlines.  They’re driven and tirelessly committed, which is a tremendous strength!  But if left unchecked, that sense of responsibilities can devolve into over-functioning – a state where Sensitive Strivers prioritize their professional duties ahead of their personal needs.  This create a vicious cycle where guilt sabotages your time off.  </a:t>
            </a:r>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6</a:t>
            </a:fld>
            <a:endParaRPr lang="en-US" dirty="0"/>
          </a:p>
        </p:txBody>
      </p:sp>
    </p:spTree>
    <p:extLst>
      <p:ext uri="{BB962C8B-B14F-4D97-AF65-F5344CB8AC3E}">
        <p14:creationId xmlns:p14="http://schemas.microsoft.com/office/powerpoint/2010/main" val="17044448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Poor Boundaries:  Sensitive Strivers have off-the-charts empathy, which makes it hard to say no and set boundaries.  As a result, they may too readily accommodate every request that comes their way and find it hard to push back or speak when they should.  Poor boundaries also blurs the lines between work and personal time.  They struggle to “turn off” at the end of the day and allow work to bleed into personal time and mind when off the clock.</a:t>
            </a:r>
          </a:p>
        </p:txBody>
      </p:sp>
      <p:sp>
        <p:nvSpPr>
          <p:cNvPr id="4" name="Slide Number Placeholder 3"/>
          <p:cNvSpPr>
            <a:spLocks noGrp="1"/>
          </p:cNvSpPr>
          <p:nvPr>
            <p:ph type="sldNum" sz="quarter" idx="5"/>
          </p:nvPr>
        </p:nvSpPr>
        <p:spPr/>
        <p:txBody>
          <a:bodyPr/>
          <a:lstStyle/>
          <a:p>
            <a:fld id="{B8C36D78-C19F-4765-8B7F-2FE8BFF07D6C}" type="slidenum">
              <a:rPr lang="en-US" smtClean="0"/>
              <a:t>7</a:t>
            </a:fld>
            <a:endParaRPr lang="en-US" dirty="0"/>
          </a:p>
        </p:txBody>
      </p:sp>
    </p:spTree>
    <p:extLst>
      <p:ext uri="{BB962C8B-B14F-4D97-AF65-F5344CB8AC3E}">
        <p14:creationId xmlns:p14="http://schemas.microsoft.com/office/powerpoint/2010/main" val="4146970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33333"/>
                </a:solidFill>
                <a:effectLst/>
                <a:latin typeface="Georgia" panose="02040502050405020303" pitchFamily="18" charset="0"/>
              </a:rPr>
              <a:t>Take heart, because not all is lost. Changing your relationship with downtime is first and foremost an inner job. It involves shifting your mindset to let go of guilt and value long-term sustainability instead. </a:t>
            </a:r>
          </a:p>
          <a:p>
            <a:pPr algn="l"/>
            <a:r>
              <a:rPr lang="en-US" b="1" i="0" dirty="0">
                <a:solidFill>
                  <a:srgbClr val="333333"/>
                </a:solidFill>
                <a:effectLst/>
                <a:latin typeface="Work Sans" pitchFamily="2" charset="0"/>
              </a:rPr>
              <a:t> - View relaxation as investment</a:t>
            </a:r>
          </a:p>
          <a:p>
            <a:pPr algn="l"/>
            <a:r>
              <a:rPr lang="en-US" b="0" i="0" dirty="0">
                <a:solidFill>
                  <a:srgbClr val="333333"/>
                </a:solidFill>
                <a:effectLst/>
                <a:latin typeface="Georgia" panose="02040502050405020303" pitchFamily="18" charset="0"/>
              </a:rPr>
              <a:t>I know, I know, you’re probably rolling your eyes, but hear me out. Your brain is like a muscle and it’s not designed to go at full speed constantly. Just like the rest of your body, your brain needs time to recoup so it can grow stronger. </a:t>
            </a:r>
          </a:p>
          <a:p>
            <a:pPr algn="l"/>
            <a:r>
              <a:rPr lang="en-US" b="0" i="0" dirty="0">
                <a:solidFill>
                  <a:srgbClr val="333333"/>
                </a:solidFill>
                <a:effectLst/>
                <a:latin typeface="Georgia" panose="02040502050405020303" pitchFamily="18" charset="0"/>
              </a:rPr>
              <a:t>High-achievers often dismiss this idea because it sounds lazy and passive. Here’s a quick tip to counter that: switch out “rest” for “recovery”. Rather than telling yourself you need to rest, reframe it as recovery. Recovery is a more active, purposeful process, which will remind you that your downtime is both meaningful and necessary. </a:t>
            </a:r>
          </a:p>
          <a:p>
            <a:pPr algn="l"/>
            <a:r>
              <a:rPr lang="en-US" b="1" i="0" dirty="0">
                <a:solidFill>
                  <a:srgbClr val="333333"/>
                </a:solidFill>
                <a:effectLst/>
                <a:latin typeface="Work Sans" pitchFamily="2" charset="0"/>
              </a:rPr>
              <a:t>2 - Think about your team</a:t>
            </a:r>
          </a:p>
          <a:p>
            <a:pPr algn="l"/>
            <a:r>
              <a:rPr lang="en-US" b="0" i="0" dirty="0">
                <a:solidFill>
                  <a:srgbClr val="333333"/>
                </a:solidFill>
                <a:effectLst/>
                <a:latin typeface="Georgia" panose="02040502050405020303" pitchFamily="18" charset="0"/>
              </a:rPr>
              <a:t>As an empathetic Sensitive Striver, it’s important to realize that taking breaks isn’t just about you. </a:t>
            </a:r>
          </a:p>
          <a:p>
            <a:pPr algn="l"/>
            <a:r>
              <a:rPr lang="en-US" b="0" i="0" dirty="0">
                <a:solidFill>
                  <a:srgbClr val="333333"/>
                </a:solidFill>
                <a:effectLst/>
                <a:latin typeface="Georgia" panose="02040502050405020303" pitchFamily="18" charset="0"/>
              </a:rPr>
              <a:t>Whether you realize it or not, the people around you observe your actions. If you respond to emails at all hours, they’ll feel compelled to do the same. If you don’t take a vacation, they won’t either. </a:t>
            </a:r>
          </a:p>
          <a:p>
            <a:pPr algn="l"/>
            <a:r>
              <a:rPr lang="en-US" b="0" i="0" dirty="0">
                <a:solidFill>
                  <a:srgbClr val="333333"/>
                </a:solidFill>
                <a:effectLst/>
                <a:latin typeface="Georgia" panose="02040502050405020303" pitchFamily="18" charset="0"/>
              </a:rPr>
              <a:t>Especially if you're a leader, people look to you as a role model and will follow your behavior. You set the expectations and norms for your team, so take a moment to consider how you may be complicit in creating or perpetuating an “always-on” culture at your company. </a:t>
            </a:r>
          </a:p>
          <a:p>
            <a:pPr algn="l"/>
            <a:r>
              <a:rPr lang="en-US" b="0" i="0" dirty="0">
                <a:solidFill>
                  <a:srgbClr val="333333"/>
                </a:solidFill>
                <a:effectLst/>
                <a:latin typeface="Georgia" panose="02040502050405020303" pitchFamily="18" charset="0"/>
              </a:rPr>
              <a:t>Explicitly talk to your team about burnout and the importance of mental and emotional health. Not only is this good management, but it will also force you (in a positive way!) to practice what you preach because you’ll want to act in integrity. </a:t>
            </a:r>
          </a:p>
          <a:p>
            <a:pPr algn="l"/>
            <a:r>
              <a:rPr lang="en-US" b="0" i="0" dirty="0">
                <a:solidFill>
                  <a:srgbClr val="333333"/>
                </a:solidFill>
                <a:effectLst/>
                <a:latin typeface="Georgia" panose="02040502050405020303" pitchFamily="18" charset="0"/>
              </a:rPr>
              <a:t>And if you’re not a leader, consider that you do your team a disservice if you continue to relentlessly push yourself. They probably can’t afford to lose you or have you burn out, so invest in rest as much for them as for yourself. </a:t>
            </a:r>
          </a:p>
          <a:p>
            <a:pPr algn="l"/>
            <a:r>
              <a:rPr lang="en-US" b="1" i="0" dirty="0">
                <a:solidFill>
                  <a:srgbClr val="333333"/>
                </a:solidFill>
                <a:effectLst/>
                <a:latin typeface="Work Sans" pitchFamily="2" charset="0"/>
              </a:rPr>
              <a:t>3 - Take it slow</a:t>
            </a:r>
          </a:p>
          <a:p>
            <a:pPr algn="l"/>
            <a:r>
              <a:rPr lang="en-US" b="0" i="0" dirty="0">
                <a:solidFill>
                  <a:srgbClr val="333333"/>
                </a:solidFill>
                <a:effectLst/>
                <a:latin typeface="Georgia" panose="02040502050405020303" pitchFamily="18" charset="0"/>
              </a:rPr>
              <a:t>Being overachievers, a lot of my clients try to “win” at rest. Meaning, they go from nothing to everything: </a:t>
            </a:r>
          </a:p>
          <a:p>
            <a:pPr algn="l">
              <a:buFont typeface="Arial" panose="020B0604020202020204" pitchFamily="34" charset="0"/>
              <a:buChar char="•"/>
            </a:pPr>
            <a:r>
              <a:rPr lang="en-US" b="0" i="0" dirty="0">
                <a:solidFill>
                  <a:srgbClr val="333333"/>
                </a:solidFill>
                <a:effectLst/>
                <a:latin typeface="Georgia" panose="02040502050405020303" pitchFamily="18" charset="0"/>
              </a:rPr>
              <a:t>Working eight days a week for months to taking two weeks off for vacation</a:t>
            </a:r>
          </a:p>
          <a:p>
            <a:pPr algn="l">
              <a:buFont typeface="Arial" panose="020B0604020202020204" pitchFamily="34" charset="0"/>
              <a:buChar char="•"/>
            </a:pPr>
            <a:r>
              <a:rPr lang="en-US" b="0" i="0" dirty="0">
                <a:solidFill>
                  <a:srgbClr val="333333"/>
                </a:solidFill>
                <a:effectLst/>
                <a:latin typeface="Georgia" panose="02040502050405020303" pitchFamily="18" charset="0"/>
              </a:rPr>
              <a:t>Not even breaking for lunch to attempting to block off an entire afternoon for self-care. </a:t>
            </a:r>
          </a:p>
          <a:p>
            <a:pPr algn="l"/>
            <a:r>
              <a:rPr lang="en-US" b="0" i="0" dirty="0">
                <a:solidFill>
                  <a:srgbClr val="333333"/>
                </a:solidFill>
                <a:effectLst/>
                <a:latin typeface="Georgia" panose="02040502050405020303" pitchFamily="18" charset="0"/>
              </a:rPr>
              <a:t>Ironically, when you rush into relaxation, it can be a shock to your sensitive nervous system. You’ve gone from being totally amped up to screeching on the breaks. Your body experiences this as a withdrawal. Your brain has come to rely on stress chemicals to get things done, so when the “drug” disappears, you feel all sorts of uncomfortable emotions – anxiety, fatigue, panic. </a:t>
            </a:r>
          </a:p>
          <a:p>
            <a:pPr algn="l"/>
            <a:r>
              <a:rPr lang="en-US" b="0" i="0" dirty="0">
                <a:solidFill>
                  <a:srgbClr val="333333"/>
                </a:solidFill>
                <a:effectLst/>
                <a:latin typeface="Georgia" panose="02040502050405020303" pitchFamily="18" charset="0"/>
              </a:rPr>
              <a:t>Focus on taking it slow. </a:t>
            </a:r>
            <a:r>
              <a:rPr lang="en-US" b="0" i="0" u="none" strike="noStrike" dirty="0">
                <a:solidFill>
                  <a:srgbClr val="003891"/>
                </a:solidFill>
                <a:effectLst/>
                <a:latin typeface="Georgia" panose="02040502050405020303" pitchFamily="18" charset="0"/>
                <a:hlinkClick r:id="rId3" tooltip="https://www.forbes.com/sites/melodywilding/2020/01/13/forget-big-goalswhy-tiny-habits-change-everything-according-to-a-stanford-psychologist/"/>
              </a:rPr>
              <a:t>Ease yourself into taking breaks</a:t>
            </a:r>
            <a:r>
              <a:rPr lang="en-US" b="0" i="0" dirty="0">
                <a:solidFill>
                  <a:srgbClr val="333333"/>
                </a:solidFill>
                <a:effectLst/>
                <a:latin typeface="Georgia" panose="02040502050405020303" pitchFamily="18" charset="0"/>
              </a:rPr>
              <a:t>. For example, block off your calendar so you give yourself 15 minutes to decompress after each meeting. Or perhaps try taking off every Friday for one month. </a:t>
            </a:r>
          </a:p>
          <a:p>
            <a:pPr algn="l"/>
            <a:r>
              <a:rPr lang="en-US" b="1" i="0" dirty="0">
                <a:solidFill>
                  <a:srgbClr val="333333"/>
                </a:solidFill>
                <a:effectLst/>
                <a:latin typeface="Work Sans" pitchFamily="2" charset="0"/>
              </a:rPr>
              <a:t>4 - Separate your feelings from your identity</a:t>
            </a:r>
          </a:p>
          <a:p>
            <a:pPr algn="l"/>
            <a:r>
              <a:rPr lang="en-US" b="0" i="0" dirty="0">
                <a:solidFill>
                  <a:srgbClr val="333333"/>
                </a:solidFill>
                <a:effectLst/>
                <a:latin typeface="Georgia" panose="02040502050405020303" pitchFamily="18" charset="0"/>
              </a:rPr>
              <a:t>Be patient with the discomfort that arises as you begin to take small breaks, because it will. </a:t>
            </a:r>
          </a:p>
          <a:p>
            <a:pPr algn="l"/>
            <a:r>
              <a:rPr lang="en-US" b="0" i="0" dirty="0">
                <a:solidFill>
                  <a:srgbClr val="333333"/>
                </a:solidFill>
                <a:effectLst/>
                <a:latin typeface="Georgia" panose="02040502050405020303" pitchFamily="18" charset="0"/>
              </a:rPr>
              <a:t>Expect to feel some guilt, and recognize that it is simply an old, outdated reaction that you’re rewiring. These are fleeting emotions –– like waves that will crest or clouds passing in the sky –– but not necessarily things you need to take action on.</a:t>
            </a:r>
          </a:p>
          <a:p>
            <a:pPr algn="l"/>
            <a:r>
              <a:rPr lang="en-US" b="0" i="0" dirty="0">
                <a:solidFill>
                  <a:srgbClr val="333333"/>
                </a:solidFill>
                <a:effectLst/>
                <a:latin typeface="Georgia" panose="02040502050405020303" pitchFamily="18" charset="0"/>
              </a:rPr>
              <a:t>Additionally, be mindful not to fall into the trap of emotional reasoning. Emotional reasoning happens when you believe that your emotional reactions prove something is true. Put simply, emotional reasoning is believing “I feel guilty for resting, therefore resting is bad.” Or worse, “I feel guilty when I take a break, therefore I am lazy / not productive enough.” Work on challenging and reframing those thoughts. </a:t>
            </a:r>
          </a:p>
          <a:p>
            <a:pPr algn="l"/>
            <a:r>
              <a:rPr lang="en-US" b="1" i="0" dirty="0">
                <a:solidFill>
                  <a:srgbClr val="333333"/>
                </a:solidFill>
                <a:effectLst/>
                <a:latin typeface="Work Sans" pitchFamily="2" charset="0"/>
              </a:rPr>
              <a:t>5 - Ditch the scarcity mindset </a:t>
            </a:r>
          </a:p>
          <a:p>
            <a:pPr algn="l"/>
            <a:r>
              <a:rPr lang="en-US" b="0" i="0" dirty="0">
                <a:solidFill>
                  <a:srgbClr val="333333"/>
                </a:solidFill>
                <a:effectLst/>
                <a:latin typeface="Georgia" panose="02040502050405020303" pitchFamily="18" charset="0"/>
              </a:rPr>
              <a:t>Sensitive Strivers often feel guilty about disconnecting from work because they obsess about all the tasks that aren’t done, where they’re falling short, and everything left to accomplish ahead. But focusing on what you lack sends you into a state of stress where it’s nearly impossible to relax. </a:t>
            </a:r>
          </a:p>
          <a:p>
            <a:pPr algn="l"/>
            <a:r>
              <a:rPr lang="en-US" b="0" i="0" dirty="0">
                <a:solidFill>
                  <a:srgbClr val="333333"/>
                </a:solidFill>
                <a:effectLst/>
                <a:latin typeface="Georgia" panose="02040502050405020303" pitchFamily="18" charset="0"/>
              </a:rPr>
              <a:t>It’s crucial, then, that you learn to celebrate your achievements. You may not feel like throwing yourself a parade, but you can at least appreciate how far you’ve come and focus on what you have accomplished versus all that’s left to do. </a:t>
            </a:r>
          </a:p>
          <a:p>
            <a:pPr algn="l"/>
            <a:r>
              <a:rPr lang="en-US" b="0" i="0" dirty="0">
                <a:solidFill>
                  <a:srgbClr val="333333"/>
                </a:solidFill>
                <a:effectLst/>
                <a:latin typeface="Georgia" panose="02040502050405020303" pitchFamily="18" charset="0"/>
              </a:rPr>
              <a:t>Sophia, the client I introduced you to earlier, tried this and realized she was needlessly beating herself up. In fact, in the last few months she had turned a dysfunctional team around, presented at a conference, and saved the company million with a key product launch. Recognizing what was going well gave Sophia relief and allowed her to enjoy her time off. </a:t>
            </a:r>
          </a:p>
          <a:p>
            <a:pPr algn="l"/>
            <a:r>
              <a:rPr lang="en-US" b="1" i="0" dirty="0">
                <a:solidFill>
                  <a:srgbClr val="333333"/>
                </a:solidFill>
                <a:effectLst/>
                <a:latin typeface="Work Sans" pitchFamily="2" charset="0"/>
              </a:rPr>
              <a:t>6 - Create friction</a:t>
            </a:r>
          </a:p>
          <a:p>
            <a:pPr algn="l"/>
            <a:r>
              <a:rPr lang="en-US" b="0" i="0" dirty="0">
                <a:solidFill>
                  <a:srgbClr val="333333"/>
                </a:solidFill>
                <a:effectLst/>
                <a:latin typeface="Georgia" panose="02040502050405020303" pitchFamily="18" charset="0"/>
              </a:rPr>
              <a:t>Make it harder to go back to work during your off-hours. For instance, many of my clients have success with:</a:t>
            </a:r>
          </a:p>
          <a:p>
            <a:pPr algn="l">
              <a:buFont typeface="Arial" panose="020B0604020202020204" pitchFamily="34" charset="0"/>
              <a:buChar char="•"/>
            </a:pPr>
            <a:r>
              <a:rPr lang="en-US" b="0" i="0" dirty="0">
                <a:solidFill>
                  <a:srgbClr val="333333"/>
                </a:solidFill>
                <a:effectLst/>
                <a:latin typeface="Georgia" panose="02040502050405020303" pitchFamily="18" charset="0"/>
              </a:rPr>
              <a:t>Logging out of all work programs at the end of the day</a:t>
            </a:r>
          </a:p>
          <a:p>
            <a:pPr algn="l">
              <a:buFont typeface="Arial" panose="020B0604020202020204" pitchFamily="34" charset="0"/>
              <a:buChar char="•"/>
            </a:pPr>
            <a:r>
              <a:rPr lang="en-US" b="0" i="0" dirty="0">
                <a:solidFill>
                  <a:srgbClr val="333333"/>
                </a:solidFill>
                <a:effectLst/>
                <a:latin typeface="Georgia" panose="02040502050405020303" pitchFamily="18" charset="0"/>
              </a:rPr>
              <a:t>Shutting down their computer and putting it in a different room</a:t>
            </a:r>
          </a:p>
          <a:p>
            <a:pPr algn="l">
              <a:buFont typeface="Arial" panose="020B0604020202020204" pitchFamily="34" charset="0"/>
              <a:buChar char="•"/>
            </a:pPr>
            <a:r>
              <a:rPr lang="en-US" b="0" i="0" dirty="0">
                <a:solidFill>
                  <a:srgbClr val="333333"/>
                </a:solidFill>
                <a:effectLst/>
                <a:latin typeface="Georgia" panose="02040502050405020303" pitchFamily="18" charset="0"/>
              </a:rPr>
              <a:t>Deleting email apps from their phone</a:t>
            </a:r>
          </a:p>
          <a:p>
            <a:pPr algn="l"/>
            <a:r>
              <a:rPr lang="en-US" b="1" i="0" dirty="0">
                <a:solidFill>
                  <a:srgbClr val="333333"/>
                </a:solidFill>
                <a:effectLst/>
                <a:latin typeface="Work Sans" pitchFamily="2" charset="0"/>
              </a:rPr>
              <a:t>7 - Set expectations and have contingencies </a:t>
            </a:r>
          </a:p>
          <a:p>
            <a:pPr algn="l"/>
            <a:r>
              <a:rPr lang="en-US" b="0" i="0" dirty="0">
                <a:solidFill>
                  <a:srgbClr val="333333"/>
                </a:solidFill>
                <a:effectLst/>
                <a:latin typeface="Georgia" panose="02040502050405020303" pitchFamily="18" charset="0"/>
              </a:rPr>
              <a:t>Many roles require you be on call for emergencies or to put out proverbial fires. If this is true for you, then establish clear working hours and escalation plans with your team that outlines how to reach you and under what circumstances. </a:t>
            </a:r>
          </a:p>
          <a:p>
            <a:pPr algn="l"/>
            <a:r>
              <a:rPr lang="en-US" b="0" i="0" dirty="0">
                <a:solidFill>
                  <a:srgbClr val="333333"/>
                </a:solidFill>
                <a:effectLst/>
                <a:latin typeface="Georgia" panose="02040502050405020303" pitchFamily="18" charset="0"/>
              </a:rPr>
              <a:t>For example, you might say, “Going forward, I’ll be unavailable after 7 PM. If you need me after that time, please send me an email. If it’s urgent (which is defined by XYZ) then please text me.” </a:t>
            </a:r>
          </a:p>
          <a:p>
            <a:pPr algn="l"/>
            <a:r>
              <a:rPr lang="en-US" b="0" i="0" dirty="0">
                <a:solidFill>
                  <a:srgbClr val="333333"/>
                </a:solidFill>
                <a:effectLst/>
                <a:latin typeface="Georgia" panose="02040502050405020303" pitchFamily="18" charset="0"/>
              </a:rPr>
              <a:t>If you have a manager that emails you at all hours, maintain your boundaries by acknowledging the message, but punting the work to an appropriate time. (i.e. “Thanks for your message. I spend Saturdays with my family, but will address this first thing Monday.”</a:t>
            </a:r>
          </a:p>
          <a:p>
            <a:endParaRPr lang="en-US" b="0" i="0" dirty="0">
              <a:solidFill>
                <a:srgbClr val="333333"/>
              </a:solidFill>
              <a:effectLst/>
              <a:latin typeface="Georgia" panose="02040502050405020303" pitchFamily="18" charset="0"/>
            </a:endParaRPr>
          </a:p>
          <a:p>
            <a:endParaRPr lang="en-US" b="0" i="0" dirty="0">
              <a:solidFill>
                <a:srgbClr val="333333"/>
              </a:solidFill>
              <a:effectLst/>
              <a:latin typeface="Georgia" panose="02040502050405020303" pitchFamily="18" charset="0"/>
            </a:endParaRPr>
          </a:p>
        </p:txBody>
      </p:sp>
      <p:sp>
        <p:nvSpPr>
          <p:cNvPr id="4" name="Slide Number Placeholder 3"/>
          <p:cNvSpPr>
            <a:spLocks noGrp="1"/>
          </p:cNvSpPr>
          <p:nvPr>
            <p:ph type="sldNum" sz="quarter" idx="5"/>
          </p:nvPr>
        </p:nvSpPr>
        <p:spPr/>
        <p:txBody>
          <a:bodyPr/>
          <a:lstStyle/>
          <a:p>
            <a:fld id="{B8C36D78-C19F-4765-8B7F-2FE8BFF07D6C}" type="slidenum">
              <a:rPr lang="en-US" smtClean="0"/>
              <a:t>8</a:t>
            </a:fld>
            <a:endParaRPr lang="en-US" dirty="0"/>
          </a:p>
        </p:txBody>
      </p:sp>
    </p:spTree>
    <p:extLst>
      <p:ext uri="{BB962C8B-B14F-4D97-AF65-F5344CB8AC3E}">
        <p14:creationId xmlns:p14="http://schemas.microsoft.com/office/powerpoint/2010/main" val="1366556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202124"/>
                </a:solidFill>
                <a:effectLst/>
                <a:latin typeface="Google Sans"/>
              </a:rPr>
              <a:t>Emily </a:t>
            </a:r>
            <a:r>
              <a:rPr lang="en-US" b="0" i="0" dirty="0" err="1">
                <a:solidFill>
                  <a:srgbClr val="202124"/>
                </a:solidFill>
                <a:effectLst/>
                <a:latin typeface="Google Sans"/>
              </a:rPr>
              <a:t>Nagoski</a:t>
            </a:r>
            <a:r>
              <a:rPr lang="en-US" b="0" i="0" dirty="0">
                <a:solidFill>
                  <a:srgbClr val="202124"/>
                </a:solidFill>
                <a:effectLst/>
                <a:latin typeface="Google Sans"/>
              </a:rPr>
              <a:t> and Amelia </a:t>
            </a:r>
            <a:r>
              <a:rPr lang="en-US" b="0" i="0" dirty="0" err="1">
                <a:solidFill>
                  <a:srgbClr val="202124"/>
                </a:solidFill>
                <a:effectLst/>
                <a:latin typeface="Google Sans"/>
              </a:rPr>
              <a:t>Nahoski</a:t>
            </a:r>
            <a:r>
              <a:rPr lang="en-US" b="0" i="0" dirty="0">
                <a:solidFill>
                  <a:srgbClr val="202124"/>
                </a:solidFill>
                <a:effectLst/>
                <a:latin typeface="Google Sans"/>
              </a:rPr>
              <a:t> did extensive research and are well respected leaders in the field.  Their studies results in the 42% Rule.</a:t>
            </a:r>
          </a:p>
          <a:p>
            <a:pPr algn="l"/>
            <a:endParaRPr lang="en-US" b="0" i="0" dirty="0">
              <a:solidFill>
                <a:srgbClr val="202124"/>
              </a:solidFill>
              <a:effectLst/>
              <a:latin typeface="Google Sans"/>
            </a:endParaRPr>
          </a:p>
          <a:p>
            <a:pPr algn="l"/>
            <a:r>
              <a:rPr lang="en-US" b="0" i="0" dirty="0">
                <a:solidFill>
                  <a:srgbClr val="202124"/>
                </a:solidFill>
                <a:effectLst/>
                <a:latin typeface="Google Sans"/>
              </a:rPr>
              <a:t>What is the 42 % rule?</a:t>
            </a:r>
          </a:p>
          <a:p>
            <a:pPr algn="l"/>
            <a:endParaRPr lang="en-US" b="0" i="0" dirty="0">
              <a:solidFill>
                <a:srgbClr val="202124"/>
              </a:solidFill>
              <a:effectLst/>
              <a:latin typeface="Roboto" panose="02000000000000000000" pitchFamily="2" charset="0"/>
            </a:endParaRPr>
          </a:p>
          <a:p>
            <a:pPr algn="l"/>
            <a:r>
              <a:rPr lang="en-US" b="0" i="0" dirty="0">
                <a:solidFill>
                  <a:srgbClr val="4D5156"/>
                </a:solidFill>
                <a:effectLst/>
                <a:latin typeface="Google Sans"/>
              </a:rPr>
              <a:t>Science is pretty clear we need to incorporate 42% of our daily living to ‘recovery’.   That's the percentage of time your body and brain need you to spend resting. It's </a:t>
            </a:r>
            <a:r>
              <a:rPr lang="en-US" b="0" i="0" dirty="0">
                <a:solidFill>
                  <a:srgbClr val="040C28"/>
                </a:solidFill>
                <a:effectLst/>
                <a:latin typeface="Google Sans"/>
              </a:rPr>
              <a:t>about 10 hours out of every 24</a:t>
            </a:r>
            <a:r>
              <a:rPr lang="en-US" b="0" i="0" dirty="0">
                <a:solidFill>
                  <a:srgbClr val="4D5156"/>
                </a:solidFill>
                <a:effectLst/>
                <a:latin typeface="Google Sans"/>
              </a:rPr>
              <a:t>. It doesn't have to be every day; it can average out over a week or a month or more.</a:t>
            </a:r>
          </a:p>
          <a:p>
            <a:pPr algn="l"/>
            <a:endParaRPr lang="en-US" b="0" i="0" dirty="0">
              <a:solidFill>
                <a:srgbClr val="4D5156"/>
              </a:solidFill>
              <a:effectLst/>
              <a:latin typeface="Google Sans"/>
            </a:endParaRPr>
          </a:p>
          <a:p>
            <a:pPr algn="l"/>
            <a:r>
              <a:rPr lang="en-US" b="0" i="0" dirty="0">
                <a:solidFill>
                  <a:srgbClr val="1C1C1C"/>
                </a:solidFill>
                <a:effectLst/>
                <a:latin typeface="source-serif-pro"/>
              </a:rPr>
              <a:t>“That’s ridiculous! I don’t have that kind of time!” you might protest — and we predicted you might feel that way.  I love this quote from their research:</a:t>
            </a:r>
          </a:p>
          <a:p>
            <a:pPr algn="l"/>
            <a:endParaRPr lang="en-US" b="0" i="0" dirty="0">
              <a:solidFill>
                <a:srgbClr val="1C1C1C"/>
              </a:solidFill>
              <a:effectLst/>
              <a:latin typeface="source-serif-pro"/>
            </a:endParaRPr>
          </a:p>
          <a:p>
            <a:pPr algn="l"/>
            <a:r>
              <a:rPr lang="en-US" b="0" i="0" dirty="0">
                <a:solidFill>
                  <a:srgbClr val="1C1C1C"/>
                </a:solidFill>
                <a:effectLst/>
                <a:latin typeface="source-serif-pro"/>
              </a:rPr>
              <a:t>We’re not saying you should take 42 percent of your time to rest; we’re saying if you don’t take the 42 percent, the 42 percent will take you. It will grab you by the face, shove you to the ground, put its foot on your chest, and declare itself the victor.</a:t>
            </a:r>
          </a:p>
          <a:p>
            <a:pPr algn="l"/>
            <a:endParaRPr lang="en-US" b="0" i="0" dirty="0">
              <a:solidFill>
                <a:srgbClr val="202124"/>
              </a:solidFill>
              <a:effectLst/>
              <a:latin typeface="Roboto" panose="02000000000000000000" pitchFamily="2" charset="0"/>
            </a:endParaRPr>
          </a:p>
          <a:p>
            <a:pPr algn="l"/>
            <a:r>
              <a:rPr lang="en-US" b="0" i="0" dirty="0">
                <a:solidFill>
                  <a:srgbClr val="1C1C1C"/>
                </a:solidFill>
                <a:effectLst/>
                <a:latin typeface="source-serif-pro"/>
              </a:rPr>
              <a:t>• Eight hours of sleep opportunity, give or take an hour.</a:t>
            </a:r>
          </a:p>
          <a:p>
            <a:pPr algn="l"/>
            <a:endParaRPr lang="en-US" b="0" i="0" dirty="0">
              <a:solidFill>
                <a:srgbClr val="1C1C1C"/>
              </a:solidFill>
              <a:effectLst/>
              <a:latin typeface="source-serif-pro"/>
            </a:endParaRPr>
          </a:p>
          <a:p>
            <a:pPr algn="l"/>
            <a:r>
              <a:rPr lang="en-US" b="0" i="0" dirty="0">
                <a:solidFill>
                  <a:srgbClr val="1C1C1C"/>
                </a:solidFill>
                <a:effectLst/>
                <a:latin typeface="source-serif-pro"/>
              </a:rPr>
              <a:t>• 20 to 30 minutes of “stress-reducing conversation” with your partner or other trusted loved one.</a:t>
            </a:r>
          </a:p>
          <a:p>
            <a:pPr algn="l"/>
            <a:endParaRPr lang="en-US" b="0" i="0" dirty="0">
              <a:solidFill>
                <a:srgbClr val="1C1C1C"/>
              </a:solidFill>
              <a:effectLst/>
              <a:latin typeface="source-serif-pro"/>
            </a:endParaRPr>
          </a:p>
          <a:p>
            <a:pPr algn="l"/>
            <a:r>
              <a:rPr lang="en-US" b="0" i="0" dirty="0">
                <a:solidFill>
                  <a:srgbClr val="1C1C1C"/>
                </a:solidFill>
                <a:effectLst/>
                <a:latin typeface="source-serif-pro"/>
              </a:rPr>
              <a:t>• 30 minutes of physical activity. Do this with the explicit mindset of gear-switching, feels-purging, rest-getting freedom. Physical activity counts as “rest” partly because it improves the quality of your sleep and partly because it completes the stress response cycle, transitioning your body out of a stressed state and into a resting state.</a:t>
            </a:r>
          </a:p>
          <a:p>
            <a:pPr algn="l"/>
            <a:endParaRPr lang="en-US" b="0" i="0" dirty="0">
              <a:solidFill>
                <a:srgbClr val="1C1C1C"/>
              </a:solidFill>
              <a:effectLst/>
              <a:latin typeface="source-serif-pro"/>
            </a:endParaRPr>
          </a:p>
          <a:p>
            <a:pPr algn="l"/>
            <a:r>
              <a:rPr lang="en-US" b="0" i="0" dirty="0">
                <a:solidFill>
                  <a:srgbClr val="1C1C1C"/>
                </a:solidFill>
                <a:effectLst/>
                <a:latin typeface="source-serif-pro"/>
              </a:rPr>
              <a:t>• 30 minutes of paying attention to </a:t>
            </a:r>
            <a:r>
              <a:rPr lang="en-US" b="0" i="0" u="none" strike="noStrike" dirty="0">
                <a:solidFill>
                  <a:srgbClr val="F98A9A"/>
                </a:solidFill>
                <a:effectLst/>
                <a:latin typeface="source-serif-pro"/>
                <a:hlinkClick r:id="rId3"/>
              </a:rPr>
              <a:t>food</a:t>
            </a:r>
            <a:r>
              <a:rPr lang="en-US" b="0" i="0" dirty="0">
                <a:solidFill>
                  <a:srgbClr val="1C1C1C"/>
                </a:solidFill>
                <a:effectLst/>
                <a:latin typeface="source-serif-pro"/>
              </a:rPr>
              <a:t>. “30 minutes?” you say. Don’t fret. That includes all meals, shopping, cooking, and eating, and it doesn’t have to be all at once. It can be with people or alone, but it can’t be while working or driving or watching TV or even listening to a </a:t>
            </a:r>
            <a:r>
              <a:rPr lang="en-US" b="0" i="0" u="none" strike="noStrike" dirty="0">
                <a:solidFill>
                  <a:srgbClr val="F98A9A"/>
                </a:solidFill>
                <a:effectLst/>
                <a:latin typeface="source-serif-pro"/>
                <a:hlinkClick r:id="rId4"/>
              </a:rPr>
              <a:t>podcast</a:t>
            </a:r>
            <a:r>
              <a:rPr lang="en-US" b="0" i="0" dirty="0">
                <a:solidFill>
                  <a:srgbClr val="1C1C1C"/>
                </a:solidFill>
                <a:effectLst/>
                <a:latin typeface="source-serif-pro"/>
              </a:rPr>
              <a:t>. Pay attention to your food for half an hour a day. This counts as rest partly because it provides necessary nourishment and partly because it’s active rest, a change of pace, apart from the other domains of your life. Think of it as meditation.</a:t>
            </a:r>
          </a:p>
          <a:p>
            <a:pPr algn="l"/>
            <a:endParaRPr lang="en-US" b="0" i="0" dirty="0">
              <a:solidFill>
                <a:srgbClr val="1C1C1C"/>
              </a:solidFill>
              <a:effectLst/>
              <a:latin typeface="source-serif-pro"/>
            </a:endParaRPr>
          </a:p>
          <a:p>
            <a:pPr algn="l"/>
            <a:r>
              <a:rPr lang="en-US" b="0" i="0" dirty="0">
                <a:solidFill>
                  <a:srgbClr val="1C1C1C"/>
                </a:solidFill>
                <a:effectLst/>
                <a:latin typeface="source-serif-pro"/>
              </a:rPr>
              <a:t>• And a 30-minute wild card, depending on your needs. For some people, this will be extra physical activity, because they need that much to feel good. For others, it will be preparation for their sleep opportunity, because they know their brains need time to transition from the buzzing state of wakefulness into the quiet that allows the brain to sleep. For still others, it will be </a:t>
            </a:r>
            <a:r>
              <a:rPr lang="en-US" b="0" i="0" u="none" strike="noStrike" dirty="0">
                <a:solidFill>
                  <a:srgbClr val="F98A9A"/>
                </a:solidFill>
                <a:effectLst/>
                <a:latin typeface="source-serif-pro"/>
                <a:hlinkClick r:id="rId5"/>
              </a:rPr>
              <a:t>social play time</a:t>
            </a:r>
            <a:r>
              <a:rPr lang="en-US" b="0" i="0" dirty="0">
                <a:solidFill>
                  <a:srgbClr val="1C1C1C"/>
                </a:solidFill>
                <a:effectLst/>
                <a:latin typeface="source-serif-pro"/>
              </a:rPr>
              <a:t>, because their appetite for social engagement is strong. And for some, it’s simply a buffer for travel and changing clothes and other rest-preparation time (because: reality) during which you engage your default mode network — that is, you let your mind wander.</a:t>
            </a:r>
          </a:p>
          <a:p>
            <a:endParaRPr lang="en-US" dirty="0"/>
          </a:p>
          <a:p>
            <a:r>
              <a:rPr lang="en-US" dirty="0"/>
              <a:t>BREAKOUT:  </a:t>
            </a:r>
          </a:p>
          <a:p>
            <a:endParaRPr lang="en-US" dirty="0"/>
          </a:p>
          <a:p>
            <a:r>
              <a:rPr lang="en-US" dirty="0"/>
              <a:t>What does your breakdown look like now?</a:t>
            </a:r>
          </a:p>
          <a:p>
            <a:endParaRPr lang="en-US" dirty="0"/>
          </a:p>
          <a:p>
            <a:r>
              <a:rPr lang="en-US" dirty="0"/>
              <a:t>How can you get closer to the 42% Rule?  </a:t>
            </a:r>
          </a:p>
        </p:txBody>
      </p:sp>
      <p:sp>
        <p:nvSpPr>
          <p:cNvPr id="4" name="Slide Number Placeholder 3"/>
          <p:cNvSpPr>
            <a:spLocks noGrp="1"/>
          </p:cNvSpPr>
          <p:nvPr>
            <p:ph type="sldNum" sz="quarter" idx="5"/>
          </p:nvPr>
        </p:nvSpPr>
        <p:spPr/>
        <p:txBody>
          <a:bodyPr/>
          <a:lstStyle/>
          <a:p>
            <a:fld id="{B8C36D78-C19F-4765-8B7F-2FE8BFF07D6C}" type="slidenum">
              <a:rPr lang="en-US" smtClean="0"/>
              <a:t>9</a:t>
            </a:fld>
            <a:endParaRPr lang="en-US" dirty="0"/>
          </a:p>
        </p:txBody>
      </p:sp>
    </p:spTree>
    <p:extLst>
      <p:ext uri="{BB962C8B-B14F-4D97-AF65-F5344CB8AC3E}">
        <p14:creationId xmlns:p14="http://schemas.microsoft.com/office/powerpoint/2010/main" val="170805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955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49FB74-82A6-4678-A406-36BD205FA73E}" type="slidenum">
              <a:rPr lang="en-US" smtClean="0"/>
              <a:t>‹#›</a:t>
            </a:fld>
            <a:endParaRPr lang="en-US"/>
          </a:p>
        </p:txBody>
      </p:sp>
    </p:spTree>
    <p:extLst>
      <p:ext uri="{BB962C8B-B14F-4D97-AF65-F5344CB8AC3E}">
        <p14:creationId xmlns:p14="http://schemas.microsoft.com/office/powerpoint/2010/main" val="2494707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1302" y="1752606"/>
            <a:ext cx="6119016" cy="1822514"/>
          </a:xfrm>
        </p:spPr>
        <p:txBody>
          <a:bodyPr anchor="b">
            <a:normAutofit/>
          </a:bodyPr>
          <a:lstStyle>
            <a:lvl1pPr algn="ctr">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1511300" y="3846052"/>
            <a:ext cx="6119018" cy="954547"/>
          </a:xfrm>
        </p:spPr>
        <p:txBody>
          <a:bodyPr anchor="t">
            <a:normAutofit/>
          </a:bodyPr>
          <a:lstStyle>
            <a:lvl1pPr marL="0" indent="0" algn="ctr">
              <a:buNone/>
              <a:defRPr sz="18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3331B7-CAA8-42C1-92B6-3B42107AD914}" type="slidenum">
              <a:rPr lang="en-US" smtClean="0"/>
              <a:t>‹#›</a:t>
            </a:fld>
            <a:endParaRPr lang="en-US" dirty="0"/>
          </a:p>
        </p:txBody>
      </p:sp>
      <p:cxnSp>
        <p:nvCxnSpPr>
          <p:cNvPr id="16" name="Straight Connector 15"/>
          <p:cNvCxnSpPr/>
          <p:nvPr/>
        </p:nvCxnSpPr>
        <p:spPr>
          <a:xfrm>
            <a:off x="1509542" y="3710585"/>
            <a:ext cx="612253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85257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dirty="0"/>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dirty="0"/>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3793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1302" y="1752606"/>
            <a:ext cx="6119016" cy="1822514"/>
          </a:xfrm>
        </p:spPr>
        <p:txBody>
          <a:bodyPr anchor="b">
            <a:normAutofit/>
          </a:bodyPr>
          <a:lstStyle>
            <a:lvl1pPr algn="ctr">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1511300" y="3846052"/>
            <a:ext cx="6119018" cy="954547"/>
          </a:xfrm>
        </p:spPr>
        <p:txBody>
          <a:bodyPr anchor="t">
            <a:normAutofit/>
          </a:bodyPr>
          <a:lstStyle>
            <a:lvl1pPr marL="0" indent="0" algn="ctr">
              <a:buNone/>
              <a:defRPr sz="18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3331B7-CAA8-42C1-92B6-3B42107AD914}" type="slidenum">
              <a:rPr lang="en-US" smtClean="0"/>
              <a:t>‹#›</a:t>
            </a:fld>
            <a:endParaRPr lang="en-US" dirty="0"/>
          </a:p>
        </p:txBody>
      </p:sp>
      <p:cxnSp>
        <p:nvCxnSpPr>
          <p:cNvPr id="16" name="Straight Connector 15"/>
          <p:cNvCxnSpPr/>
          <p:nvPr/>
        </p:nvCxnSpPr>
        <p:spPr>
          <a:xfrm>
            <a:off x="1509542" y="3710585"/>
            <a:ext cx="612253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594976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userDrawn="1"/>
        </p:nvPicPr>
        <p:blipFill rotWithShape="1">
          <a:blip r:embed="rId4">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3038192845"/>
      </p:ext>
    </p:extLst>
  </p:cSld>
  <p:clrMap bg1="lt1" tx1="dk1" bg2="lt2" tx2="dk2" accent1="accent1" accent2="accent2" accent3="accent3" accent4="accent4" accent5="accent5" accent6="accent6" hlink="hlink" folHlink="folHlink"/>
  <p:sldLayoutIdLst>
    <p:sldLayoutId id="2147483661" r:id="rId1"/>
    <p:sldLayoutId id="2147483685"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 id="2147483686" r:id="rId7"/>
    <p:sldLayoutId id="2147483687" r:id="rId8"/>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mple@vfw.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mailto:dowen@vfw.org"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8RPnxuYApNU" TargetMode="External"/><Relationship Id="rId7" Type="http://schemas.openxmlformats.org/officeDocument/2006/relationships/hyperlink" Target="https://www.youtube.com/watch?v=L9aDz6mpTJQ"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youtube.com/watch?v=UZ9EaTUAWe8" TargetMode="External"/><Relationship Id="rId5" Type="http://schemas.openxmlformats.org/officeDocument/2006/relationships/hyperlink" Target="https://tammacapital.com/32-2-workaholism/" TargetMode="External"/><Relationship Id="rId4" Type="http://schemas.openxmlformats.org/officeDocument/2006/relationships/hyperlink" Target="https://www.youtube.com/watch?v=3wTdDuUya-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09102" y="2763297"/>
            <a:ext cx="5885189" cy="779715"/>
          </a:xfrm>
        </p:spPr>
        <p:txBody>
          <a:bodyPr>
            <a:noAutofit/>
          </a:bodyPr>
          <a:lstStyle/>
          <a:p>
            <a:pPr algn="ctr"/>
            <a:r>
              <a:rPr lang="en-US" sz="4000" dirty="0">
                <a:latin typeface="Arial" panose="020B0604020202020204" pitchFamily="34" charset="0"/>
                <a:cs typeface="Arial" panose="020B0604020202020204" pitchFamily="34" charset="0"/>
              </a:rPr>
              <a:t>BDD Training:</a:t>
            </a:r>
            <a:br>
              <a:rPr lang="en-US" sz="6000" dirty="0">
                <a:latin typeface="Arial" panose="020B0604020202020204" pitchFamily="34" charset="0"/>
                <a:cs typeface="Arial" panose="020B0604020202020204" pitchFamily="34" charset="0"/>
              </a:rPr>
            </a:br>
            <a:r>
              <a:rPr lang="en-US" sz="4000" dirty="0">
                <a:latin typeface="Arial" panose="020B0604020202020204" pitchFamily="34" charset="0"/>
                <a:cs typeface="Arial" panose="020B0604020202020204" pitchFamily="34" charset="0"/>
              </a:rPr>
              <a:t>Disconnecting from Work</a:t>
            </a:r>
          </a:p>
        </p:txBody>
      </p:sp>
      <p:sp>
        <p:nvSpPr>
          <p:cNvPr id="6" name="TextBox 5">
            <a:extLst>
              <a:ext uri="{FF2B5EF4-FFF2-40B4-BE49-F238E27FC236}">
                <a16:creationId xmlns:a16="http://schemas.microsoft.com/office/drawing/2014/main" id="{818191F0-7E60-4F4A-B7B9-F081E11DD67A}"/>
              </a:ext>
            </a:extLst>
          </p:cNvPr>
          <p:cNvSpPr txBox="1"/>
          <p:nvPr/>
        </p:nvSpPr>
        <p:spPr>
          <a:xfrm>
            <a:off x="4063813" y="5176089"/>
            <a:ext cx="4630478" cy="1754326"/>
          </a:xfrm>
          <a:prstGeom prst="rect">
            <a:avLst/>
          </a:prstGeom>
          <a:noFill/>
        </p:spPr>
        <p:txBody>
          <a:bodyPr wrap="square">
            <a:spAutoFit/>
          </a:bodyPr>
          <a:lstStyle/>
          <a:p>
            <a:pPr algn="r"/>
            <a:r>
              <a:rPr lang="en-US" sz="1800" dirty="0">
                <a:latin typeface="Arial" panose="020B0604020202020204" pitchFamily="34" charset="0"/>
                <a:cs typeface="Arial" panose="020B0604020202020204" pitchFamily="34" charset="0"/>
              </a:rPr>
              <a:t>November 13, 2023</a:t>
            </a:r>
          </a:p>
          <a:p>
            <a:pPr algn="r"/>
            <a:endParaRPr lang="en-US" sz="1800" dirty="0">
              <a:latin typeface="Arial" panose="020B0604020202020204" pitchFamily="34" charset="0"/>
              <a:cs typeface="Arial" panose="020B0604020202020204" pitchFamily="34" charset="0"/>
            </a:endParaRPr>
          </a:p>
          <a:p>
            <a:pPr algn="r"/>
            <a:r>
              <a:rPr lang="en-US" sz="1800" dirty="0">
                <a:latin typeface="Arial" panose="020B0604020202020204" pitchFamily="34" charset="0"/>
                <a:cs typeface="Arial" panose="020B0604020202020204" pitchFamily="34" charset="0"/>
              </a:rPr>
              <a:t>Sari Maple, Director, Human Resources</a:t>
            </a:r>
          </a:p>
          <a:p>
            <a:pPr algn="r"/>
            <a:endParaRPr lang="en-US" sz="1800" dirty="0">
              <a:latin typeface="Arial" panose="020B0604020202020204" pitchFamily="34" charset="0"/>
              <a:cs typeface="Arial" panose="020B0604020202020204" pitchFamily="34" charset="0"/>
            </a:endParaRPr>
          </a:p>
          <a:p>
            <a:pPr algn="r"/>
            <a:endParaRPr lang="en-US" dirty="0">
              <a:latin typeface="Arial" panose="020B0604020202020204" pitchFamily="34" charset="0"/>
              <a:cs typeface="Arial" panose="020B0604020202020204" pitchFamily="34" charset="0"/>
            </a:endParaRPr>
          </a:p>
          <a:p>
            <a:pPr algn="r"/>
            <a:endParaRPr lang="en-US" sz="18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4D0A7259-03FC-4213-8792-3BCD97C0DFD6}"/>
              </a:ext>
            </a:extLst>
          </p:cNvPr>
          <p:cNvSpPr txBox="1"/>
          <p:nvPr/>
        </p:nvSpPr>
        <p:spPr>
          <a:xfrm>
            <a:off x="2809102" y="5704016"/>
            <a:ext cx="5885189" cy="1015663"/>
          </a:xfrm>
          <a:prstGeom prst="rect">
            <a:avLst/>
          </a:prstGeom>
          <a:noFill/>
        </p:spPr>
        <p:txBody>
          <a:bodyPr wrap="square" rtlCol="0">
            <a:spAutoFit/>
          </a:bodyPr>
          <a:lstStyle/>
          <a:p>
            <a:pPr algn="r"/>
            <a:endParaRPr lang="en-US" sz="2000" dirty="0">
              <a:latin typeface="Arial" panose="020B0604020202020204" pitchFamily="34" charset="0"/>
              <a:cs typeface="Arial" panose="020B0604020202020204" pitchFamily="34" charset="0"/>
            </a:endParaRPr>
          </a:p>
          <a:p>
            <a:pPr algn="r"/>
            <a:r>
              <a:rPr lang="en-US" sz="2000" dirty="0">
                <a:latin typeface="Arial" panose="020B0604020202020204" pitchFamily="34" charset="0"/>
                <a:cs typeface="Arial" panose="020B0604020202020204" pitchFamily="34" charset="0"/>
                <a:hlinkClick r:id="rId3"/>
              </a:rPr>
              <a:t>smaple@vfw.org</a:t>
            </a:r>
            <a:endParaRPr lang="en-US" sz="2000" dirty="0">
              <a:latin typeface="Arial" panose="020B0604020202020204" pitchFamily="34" charset="0"/>
              <a:cs typeface="Arial" panose="020B0604020202020204" pitchFamily="34" charset="0"/>
            </a:endParaRPr>
          </a:p>
          <a:p>
            <a:pPr algn="r"/>
            <a:r>
              <a:rPr lang="en-US" sz="2000" dirty="0">
                <a:latin typeface="Arial" panose="020B0604020202020204" pitchFamily="34" charset="0"/>
                <a:cs typeface="Arial" panose="020B0604020202020204" pitchFamily="34" charset="0"/>
              </a:rPr>
              <a:t>816-968-1135</a:t>
            </a:r>
          </a:p>
        </p:txBody>
      </p:sp>
      <p:pic>
        <p:nvPicPr>
          <p:cNvPr id="5" name="Picture 4">
            <a:extLst>
              <a:ext uri="{FF2B5EF4-FFF2-40B4-BE49-F238E27FC236}">
                <a16:creationId xmlns:a16="http://schemas.microsoft.com/office/drawing/2014/main" id="{A3B4CF92-1E28-5C10-A2BC-E09DB4621F8F}"/>
              </a:ext>
            </a:extLst>
          </p:cNvPr>
          <p:cNvPicPr>
            <a:picLocks noChangeAspect="1"/>
          </p:cNvPicPr>
          <p:nvPr/>
        </p:nvPicPr>
        <p:blipFill>
          <a:blip r:embed="rId4"/>
          <a:stretch>
            <a:fillRect/>
          </a:stretch>
        </p:blipFill>
        <p:spPr>
          <a:xfrm>
            <a:off x="371789" y="159869"/>
            <a:ext cx="2958688" cy="1822450"/>
          </a:xfrm>
          <a:prstGeom prst="rect">
            <a:avLst/>
          </a:prstGeom>
        </p:spPr>
      </p:pic>
    </p:spTree>
    <p:extLst>
      <p:ext uri="{BB962C8B-B14F-4D97-AF65-F5344CB8AC3E}">
        <p14:creationId xmlns:p14="http://schemas.microsoft.com/office/powerpoint/2010/main" val="339930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9D575CC-7C0C-32E0-1D83-3DC42D73A187}"/>
              </a:ext>
            </a:extLst>
          </p:cNvPr>
          <p:cNvSpPr>
            <a:spLocks noGrp="1"/>
          </p:cNvSpPr>
          <p:nvPr>
            <p:ph sz="half" idx="1"/>
          </p:nvPr>
        </p:nvSpPr>
        <p:spPr>
          <a:xfrm>
            <a:off x="628650" y="1458072"/>
            <a:ext cx="7671288" cy="4808257"/>
          </a:xfrm>
        </p:spPr>
        <p:txBody>
          <a:bodyPr/>
          <a:lstStyle/>
          <a:p>
            <a:pPr marL="0" indent="0">
              <a:buNone/>
            </a:pPr>
            <a:endParaRPr lang="en-US" dirty="0"/>
          </a:p>
          <a:p>
            <a:r>
              <a:rPr lang="en-US" dirty="0"/>
              <a:t>What does your breakdown look like now?</a:t>
            </a:r>
          </a:p>
          <a:p>
            <a:endParaRPr lang="en-US" dirty="0"/>
          </a:p>
          <a:p>
            <a:r>
              <a:rPr lang="en-US" dirty="0"/>
              <a:t>How can you get closer to the 42% Rule?  </a:t>
            </a:r>
          </a:p>
          <a:p>
            <a:pPr marL="0" indent="0">
              <a:buNone/>
            </a:pPr>
            <a:endParaRPr lang="en-US" dirty="0"/>
          </a:p>
        </p:txBody>
      </p:sp>
      <p:sp>
        <p:nvSpPr>
          <p:cNvPr id="4" name="Slide Number Placeholder 3">
            <a:extLst>
              <a:ext uri="{FF2B5EF4-FFF2-40B4-BE49-F238E27FC236}">
                <a16:creationId xmlns:a16="http://schemas.microsoft.com/office/drawing/2014/main" id="{3BA599A3-A778-CD38-04D4-1AFF49A5C0C8}"/>
              </a:ext>
            </a:extLst>
          </p:cNvPr>
          <p:cNvSpPr>
            <a:spLocks noGrp="1"/>
          </p:cNvSpPr>
          <p:nvPr>
            <p:ph type="sldNum" sz="quarter" idx="12"/>
          </p:nvPr>
        </p:nvSpPr>
        <p:spPr/>
        <p:txBody>
          <a:bodyPr/>
          <a:lstStyle/>
          <a:p>
            <a:fld id="{60B18D57-13A5-4968-950D-8FEF41FA4399}" type="slidenum">
              <a:rPr lang="en-US" smtClean="0"/>
              <a:t>10</a:t>
            </a:fld>
            <a:endParaRPr lang="en-US" dirty="0"/>
          </a:p>
        </p:txBody>
      </p:sp>
      <p:sp>
        <p:nvSpPr>
          <p:cNvPr id="5" name="Title 4">
            <a:extLst>
              <a:ext uri="{FF2B5EF4-FFF2-40B4-BE49-F238E27FC236}">
                <a16:creationId xmlns:a16="http://schemas.microsoft.com/office/drawing/2014/main" id="{B09C9CD8-4DC5-1FF2-B8FE-23899D6E6B14}"/>
              </a:ext>
            </a:extLst>
          </p:cNvPr>
          <p:cNvSpPr>
            <a:spLocks noGrp="1"/>
          </p:cNvSpPr>
          <p:nvPr>
            <p:ph type="title"/>
          </p:nvPr>
        </p:nvSpPr>
        <p:spPr/>
        <p:txBody>
          <a:bodyPr/>
          <a:lstStyle/>
          <a:p>
            <a:r>
              <a:rPr lang="en-US" dirty="0"/>
              <a:t>Breakout</a:t>
            </a:r>
          </a:p>
        </p:txBody>
      </p:sp>
    </p:spTree>
    <p:extLst>
      <p:ext uri="{BB962C8B-B14F-4D97-AF65-F5344CB8AC3E}">
        <p14:creationId xmlns:p14="http://schemas.microsoft.com/office/powerpoint/2010/main" val="1831593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1A69DF7-5311-AD62-2BF2-6500E3A825E3}"/>
              </a:ext>
            </a:extLst>
          </p:cNvPr>
          <p:cNvSpPr>
            <a:spLocks noGrp="1"/>
          </p:cNvSpPr>
          <p:nvPr>
            <p:ph sz="half" idx="1"/>
          </p:nvPr>
        </p:nvSpPr>
        <p:spPr>
          <a:xfrm>
            <a:off x="215153" y="1458072"/>
            <a:ext cx="8647493" cy="4808257"/>
          </a:xfrm>
        </p:spPr>
        <p:txBody>
          <a:bodyPr/>
          <a:lstStyle/>
          <a:p>
            <a:r>
              <a:rPr lang="en-US" dirty="0"/>
              <a:t>Any ‘aha’ moments?</a:t>
            </a:r>
          </a:p>
          <a:p>
            <a:endParaRPr lang="en-US" dirty="0"/>
          </a:p>
          <a:p>
            <a:r>
              <a:rPr lang="en-US" dirty="0"/>
              <a:t>Did you find anything helpful?</a:t>
            </a:r>
          </a:p>
          <a:p>
            <a:endParaRPr lang="en-US" dirty="0"/>
          </a:p>
          <a:p>
            <a:r>
              <a:rPr lang="en-US"/>
              <a:t>Any </a:t>
            </a:r>
            <a:r>
              <a:rPr lang="en-US" dirty="0"/>
              <a:t>other feedback?</a:t>
            </a:r>
          </a:p>
          <a:p>
            <a:endParaRPr lang="en-US" dirty="0"/>
          </a:p>
          <a:p>
            <a:endParaRPr lang="en-US" dirty="0"/>
          </a:p>
        </p:txBody>
      </p:sp>
      <p:sp>
        <p:nvSpPr>
          <p:cNvPr id="4" name="Slide Number Placeholder 3">
            <a:extLst>
              <a:ext uri="{FF2B5EF4-FFF2-40B4-BE49-F238E27FC236}">
                <a16:creationId xmlns:a16="http://schemas.microsoft.com/office/drawing/2014/main" id="{40F50731-2CFF-B11F-AB11-86BE7E8EB64B}"/>
              </a:ext>
            </a:extLst>
          </p:cNvPr>
          <p:cNvSpPr>
            <a:spLocks noGrp="1"/>
          </p:cNvSpPr>
          <p:nvPr>
            <p:ph type="sldNum" sz="quarter" idx="12"/>
          </p:nvPr>
        </p:nvSpPr>
        <p:spPr/>
        <p:txBody>
          <a:bodyPr/>
          <a:lstStyle/>
          <a:p>
            <a:fld id="{60B18D57-13A5-4968-950D-8FEF41FA4399}" type="slidenum">
              <a:rPr lang="en-US" smtClean="0"/>
              <a:t>11</a:t>
            </a:fld>
            <a:endParaRPr lang="en-US" dirty="0"/>
          </a:p>
        </p:txBody>
      </p:sp>
      <p:sp>
        <p:nvSpPr>
          <p:cNvPr id="5" name="Title 4">
            <a:extLst>
              <a:ext uri="{FF2B5EF4-FFF2-40B4-BE49-F238E27FC236}">
                <a16:creationId xmlns:a16="http://schemas.microsoft.com/office/drawing/2014/main" id="{5C695026-F855-6268-EE5D-785B4F3D9FCF}"/>
              </a:ext>
            </a:extLst>
          </p:cNvPr>
          <p:cNvSpPr>
            <a:spLocks noGrp="1"/>
          </p:cNvSpPr>
          <p:nvPr>
            <p:ph type="title"/>
          </p:nvPr>
        </p:nvSpPr>
        <p:spPr/>
        <p:txBody>
          <a:bodyPr/>
          <a:lstStyle/>
          <a:p>
            <a:r>
              <a:rPr lang="en-US" dirty="0"/>
              <a:t>Recap</a:t>
            </a:r>
          </a:p>
        </p:txBody>
      </p:sp>
    </p:spTree>
    <p:extLst>
      <p:ext uri="{BB962C8B-B14F-4D97-AF65-F5344CB8AC3E}">
        <p14:creationId xmlns:p14="http://schemas.microsoft.com/office/powerpoint/2010/main" val="799704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21430" y="2321884"/>
            <a:ext cx="5478987" cy="3139321"/>
          </a:xfrm>
          <a:prstGeom prst="rect">
            <a:avLst/>
          </a:prstGeom>
          <a:noFill/>
        </p:spPr>
        <p:txBody>
          <a:bodyPr wrap="square" rtlCol="0">
            <a:spAutoFit/>
          </a:bodyPr>
          <a:lstStyle/>
          <a:p>
            <a:pPr algn="r"/>
            <a:endParaRPr lang="en-US" sz="4800" dirty="0">
              <a:latin typeface="Arial" panose="020B0604020202020204" pitchFamily="34" charset="0"/>
              <a:cs typeface="Arial" panose="020B0604020202020204" pitchFamily="34" charset="0"/>
            </a:endParaRPr>
          </a:p>
          <a:p>
            <a:pPr algn="r"/>
            <a:r>
              <a:rPr lang="en-US" sz="5400" dirty="0">
                <a:latin typeface="Arial" panose="020B0604020202020204" pitchFamily="34" charset="0"/>
                <a:cs typeface="Arial" panose="020B0604020202020204" pitchFamily="34" charset="0"/>
              </a:rPr>
              <a:t>Thank You</a:t>
            </a:r>
          </a:p>
          <a:p>
            <a:pPr algn="r"/>
            <a:endParaRPr lang="en-US" sz="4800" dirty="0">
              <a:latin typeface="Arial" panose="020B0604020202020204" pitchFamily="34" charset="0"/>
              <a:cs typeface="Arial" panose="020B0604020202020204" pitchFamily="34" charset="0"/>
            </a:endParaRPr>
          </a:p>
          <a:p>
            <a:pPr algn="r"/>
            <a:endParaRPr lang="en-US" sz="4800" dirty="0">
              <a:latin typeface="Arial" panose="020B0604020202020204" pitchFamily="34" charset="0"/>
              <a:cs typeface="Arial" panose="020B0604020202020204" pitchFamily="34" charset="0"/>
            </a:endParaRPr>
          </a:p>
        </p:txBody>
      </p:sp>
      <p:sp>
        <p:nvSpPr>
          <p:cNvPr id="5" name="TextBox 4"/>
          <p:cNvSpPr txBox="1"/>
          <p:nvPr/>
        </p:nvSpPr>
        <p:spPr>
          <a:xfrm>
            <a:off x="846306" y="4207576"/>
            <a:ext cx="7557211" cy="1631216"/>
          </a:xfrm>
          <a:prstGeom prst="rect">
            <a:avLst/>
          </a:prstGeom>
          <a:noFill/>
        </p:spPr>
        <p:txBody>
          <a:bodyPr wrap="square" rtlCol="0">
            <a:spAutoFit/>
          </a:bodyPr>
          <a:lstStyle/>
          <a:p>
            <a:pPr algn="r"/>
            <a:r>
              <a:rPr lang="en-US" sz="2000" dirty="0">
                <a:latin typeface="Arial" panose="020B0604020202020204" pitchFamily="34" charset="0"/>
                <a:cs typeface="Arial" panose="020B0604020202020204" pitchFamily="34" charset="0"/>
              </a:rPr>
              <a:t>Sari Maple, Director, Human Resources</a:t>
            </a:r>
          </a:p>
          <a:p>
            <a:pPr algn="r"/>
            <a:r>
              <a:rPr lang="en-US" sz="2000" dirty="0">
                <a:latin typeface="Arial" panose="020B0604020202020204" pitchFamily="34" charset="0"/>
                <a:cs typeface="Arial" panose="020B0604020202020204" pitchFamily="34" charset="0"/>
                <a:hlinkClick r:id="rId3"/>
              </a:rPr>
              <a:t>smaple@vfw.org</a:t>
            </a:r>
            <a:endParaRPr lang="en-US" sz="2000" dirty="0">
              <a:latin typeface="Arial" panose="020B0604020202020204" pitchFamily="34" charset="0"/>
              <a:cs typeface="Arial" panose="020B0604020202020204" pitchFamily="34" charset="0"/>
            </a:endParaRPr>
          </a:p>
          <a:p>
            <a:pPr algn="r"/>
            <a:r>
              <a:rPr lang="en-US" sz="2000" dirty="0">
                <a:latin typeface="Arial" panose="020B0604020202020204" pitchFamily="34" charset="0"/>
                <a:cs typeface="Arial" panose="020B0604020202020204" pitchFamily="34" charset="0"/>
              </a:rPr>
              <a:t>816-968-1135 Office</a:t>
            </a:r>
          </a:p>
          <a:p>
            <a:pPr algn="r"/>
            <a:r>
              <a:rPr lang="en-US" sz="2000" dirty="0">
                <a:latin typeface="Arial" panose="020B0604020202020204" pitchFamily="34" charset="0"/>
                <a:cs typeface="Arial" panose="020B0604020202020204" pitchFamily="34" charset="0"/>
              </a:rPr>
              <a:t>816-529-7959 Cell</a:t>
            </a:r>
          </a:p>
          <a:p>
            <a:pPr algn="r"/>
            <a:endParaRPr lang="en-US" sz="20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8384DB13-45A0-1230-7433-01632B35FC41}"/>
              </a:ext>
            </a:extLst>
          </p:cNvPr>
          <p:cNvPicPr>
            <a:picLocks noChangeAspect="1"/>
          </p:cNvPicPr>
          <p:nvPr/>
        </p:nvPicPr>
        <p:blipFill>
          <a:blip r:embed="rId4"/>
          <a:stretch>
            <a:fillRect/>
          </a:stretch>
        </p:blipFill>
        <p:spPr>
          <a:xfrm>
            <a:off x="743577" y="205168"/>
            <a:ext cx="2958688" cy="1822450"/>
          </a:xfrm>
          <a:prstGeom prst="rect">
            <a:avLst/>
          </a:prstGeom>
        </p:spPr>
      </p:pic>
    </p:spTree>
    <p:extLst>
      <p:ext uri="{BB962C8B-B14F-4D97-AF65-F5344CB8AC3E}">
        <p14:creationId xmlns:p14="http://schemas.microsoft.com/office/powerpoint/2010/main" val="3168646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85D08-12DA-E973-BA32-A8A784E0AFA2}"/>
              </a:ext>
            </a:extLst>
          </p:cNvPr>
          <p:cNvSpPr>
            <a:spLocks noGrp="1"/>
          </p:cNvSpPr>
          <p:nvPr>
            <p:ph type="title"/>
          </p:nvPr>
        </p:nvSpPr>
        <p:spPr/>
        <p:txBody>
          <a:bodyPr>
            <a:normAutofit fontScale="90000"/>
          </a:bodyPr>
          <a:lstStyle/>
          <a:p>
            <a:br>
              <a:rPr lang="en-US" dirty="0"/>
            </a:br>
            <a:r>
              <a:rPr lang="en-US" dirty="0"/>
              <a:t>Additional Resources on Sensitive Strivers and Workaholism</a:t>
            </a:r>
            <a:br>
              <a:rPr lang="en-US" dirty="0"/>
            </a:br>
            <a:endParaRPr lang="en-US" dirty="0"/>
          </a:p>
        </p:txBody>
      </p:sp>
      <p:sp>
        <p:nvSpPr>
          <p:cNvPr id="3" name="Text Placeholder 2">
            <a:extLst>
              <a:ext uri="{FF2B5EF4-FFF2-40B4-BE49-F238E27FC236}">
                <a16:creationId xmlns:a16="http://schemas.microsoft.com/office/drawing/2014/main" id="{1140B990-C183-61C9-CC42-32C003280630}"/>
              </a:ext>
            </a:extLst>
          </p:cNvPr>
          <p:cNvSpPr>
            <a:spLocks noGrp="1"/>
          </p:cNvSpPr>
          <p:nvPr>
            <p:ph type="body" idx="1"/>
          </p:nvPr>
        </p:nvSpPr>
        <p:spPr>
          <a:xfrm>
            <a:off x="1511300" y="3846052"/>
            <a:ext cx="6119018" cy="2172911"/>
          </a:xfrm>
        </p:spPr>
        <p:txBody>
          <a:bodyPr>
            <a:normAutofit lnSpcReduction="10000"/>
          </a:bodyPr>
          <a:lstStyle/>
          <a:p>
            <a:r>
              <a:rPr lang="en-US" dirty="0">
                <a:hlinkClick r:id="rId3"/>
              </a:rPr>
              <a:t>https://www.youtube.com/watch?v=8RPnxuYApNU</a:t>
            </a:r>
            <a:r>
              <a:rPr lang="en-US" dirty="0"/>
              <a:t>  5.34</a:t>
            </a:r>
          </a:p>
          <a:p>
            <a:r>
              <a:rPr lang="en-US" dirty="0">
                <a:hlinkClick r:id="rId4"/>
              </a:rPr>
              <a:t>https://www.youtube.com/watch?v=3wTdDuUya-s</a:t>
            </a:r>
            <a:r>
              <a:rPr lang="en-US" dirty="0"/>
              <a:t> 1:58</a:t>
            </a:r>
          </a:p>
          <a:p>
            <a:r>
              <a:rPr lang="en-US" dirty="0">
                <a:hlinkClick r:id="rId5"/>
              </a:rPr>
              <a:t>https://tammacapital.com/32-2-workaholism/</a:t>
            </a:r>
            <a:r>
              <a:rPr lang="en-US" dirty="0"/>
              <a:t>  40:34</a:t>
            </a:r>
          </a:p>
          <a:p>
            <a:r>
              <a:rPr lang="en-US" dirty="0"/>
              <a:t>6:00 – </a:t>
            </a:r>
          </a:p>
          <a:p>
            <a:r>
              <a:rPr lang="en-US" dirty="0">
                <a:hlinkClick r:id="rId6"/>
              </a:rPr>
              <a:t>https://www.youtube.com/watch?v=UZ9EaTUAWe8</a:t>
            </a:r>
            <a:r>
              <a:rPr lang="en-US" dirty="0"/>
              <a:t> 18:15</a:t>
            </a:r>
          </a:p>
          <a:p>
            <a:r>
              <a:rPr lang="en-US" dirty="0">
                <a:hlinkClick r:id="rId7"/>
              </a:rPr>
              <a:t>https://www.youtube.com/watch?v=L9aDz6mpTJQ</a:t>
            </a:r>
            <a:r>
              <a:rPr lang="en-US" dirty="0"/>
              <a:t> 19:31</a:t>
            </a:r>
          </a:p>
          <a:p>
            <a:endParaRPr lang="en-US" dirty="0"/>
          </a:p>
        </p:txBody>
      </p:sp>
      <p:sp>
        <p:nvSpPr>
          <p:cNvPr id="4" name="Slide Number Placeholder 3">
            <a:extLst>
              <a:ext uri="{FF2B5EF4-FFF2-40B4-BE49-F238E27FC236}">
                <a16:creationId xmlns:a16="http://schemas.microsoft.com/office/drawing/2014/main" id="{34C1BF69-4910-BE21-33F1-E9E5405D783B}"/>
              </a:ext>
            </a:extLst>
          </p:cNvPr>
          <p:cNvSpPr>
            <a:spLocks noGrp="1"/>
          </p:cNvSpPr>
          <p:nvPr>
            <p:ph type="sldNum" sz="quarter" idx="12"/>
          </p:nvPr>
        </p:nvSpPr>
        <p:spPr/>
        <p:txBody>
          <a:bodyPr/>
          <a:lstStyle/>
          <a:p>
            <a:fld id="{0F3331B7-CAA8-42C1-92B6-3B42107AD914}" type="slidenum">
              <a:rPr lang="en-US" smtClean="0"/>
              <a:t>13</a:t>
            </a:fld>
            <a:endParaRPr lang="en-US" dirty="0"/>
          </a:p>
        </p:txBody>
      </p:sp>
    </p:spTree>
    <p:extLst>
      <p:ext uri="{BB962C8B-B14F-4D97-AF65-F5344CB8AC3E}">
        <p14:creationId xmlns:p14="http://schemas.microsoft.com/office/powerpoint/2010/main" val="3326307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 </a:t>
            </a:r>
            <a:br>
              <a:rPr lang="en-US" dirty="0"/>
            </a:br>
            <a:r>
              <a:rPr lang="en-US" dirty="0"/>
              <a:t>Disconnecting from Work</a:t>
            </a:r>
          </a:p>
        </p:txBody>
      </p:sp>
      <p:sp>
        <p:nvSpPr>
          <p:cNvPr id="4" name="Slide Number Placeholder 3">
            <a:extLst>
              <a:ext uri="{FF2B5EF4-FFF2-40B4-BE49-F238E27FC236}">
                <a16:creationId xmlns:a16="http://schemas.microsoft.com/office/drawing/2014/main" id="{2AEEF3EB-8371-40F5-8F81-8A260173B382}"/>
              </a:ext>
            </a:extLst>
          </p:cNvPr>
          <p:cNvSpPr>
            <a:spLocks noGrp="1"/>
          </p:cNvSpPr>
          <p:nvPr>
            <p:ph type="sldNum" sz="quarter" idx="12"/>
          </p:nvPr>
        </p:nvSpPr>
        <p:spPr/>
        <p:txBody>
          <a:bodyPr/>
          <a:lstStyle/>
          <a:p>
            <a:fld id="{E2FB73DA-5FDE-45B5-BAA4-C61223CC44F6}" type="slidenum">
              <a:rPr lang="en-US" smtClean="0"/>
              <a:pPr/>
              <a:t>2</a:t>
            </a:fld>
            <a:endParaRPr lang="en-US" dirty="0"/>
          </a:p>
        </p:txBody>
      </p:sp>
      <p:sp>
        <p:nvSpPr>
          <p:cNvPr id="6" name="Content Placeholder 5">
            <a:extLst>
              <a:ext uri="{FF2B5EF4-FFF2-40B4-BE49-F238E27FC236}">
                <a16:creationId xmlns:a16="http://schemas.microsoft.com/office/drawing/2014/main" id="{993B9DE1-7D0C-577C-4D54-F324AC359AB5}"/>
              </a:ext>
            </a:extLst>
          </p:cNvPr>
          <p:cNvSpPr>
            <a:spLocks noGrp="1"/>
          </p:cNvSpPr>
          <p:nvPr>
            <p:ph idx="1"/>
          </p:nvPr>
        </p:nvSpPr>
        <p:spPr>
          <a:xfrm>
            <a:off x="331596" y="1298121"/>
            <a:ext cx="7536263" cy="5303645"/>
          </a:xfrm>
        </p:spPr>
        <p:txBody>
          <a:bodyPr/>
          <a:lstStyle/>
          <a:p>
            <a:r>
              <a:rPr lang="en-US" dirty="0"/>
              <a:t>Review the symptoms and signs of burnout</a:t>
            </a:r>
          </a:p>
          <a:p>
            <a:r>
              <a:rPr lang="en-US" dirty="0"/>
              <a:t>Define a Sensitive Striver </a:t>
            </a:r>
          </a:p>
          <a:p>
            <a:pPr lvl="1"/>
            <a:r>
              <a:rPr lang="en-US" dirty="0"/>
              <a:t>What is the Sensitive Striver Struggle</a:t>
            </a:r>
          </a:p>
          <a:p>
            <a:r>
              <a:rPr lang="en-US" dirty="0"/>
              <a:t>Discuss 7 ways to detach from work (without the guilt)</a:t>
            </a:r>
          </a:p>
          <a:p>
            <a:r>
              <a:rPr lang="en-US" dirty="0"/>
              <a:t>Make an action plan to force yourself to leave work at work</a:t>
            </a:r>
          </a:p>
          <a:p>
            <a:r>
              <a:rPr lang="en-US" dirty="0"/>
              <a:t>Have fun</a:t>
            </a:r>
          </a:p>
          <a:p>
            <a:endParaRPr lang="en-US" dirty="0"/>
          </a:p>
          <a:p>
            <a:endParaRPr lang="en-US" dirty="0"/>
          </a:p>
        </p:txBody>
      </p:sp>
    </p:spTree>
    <p:extLst>
      <p:ext uri="{BB962C8B-B14F-4D97-AF65-F5344CB8AC3E}">
        <p14:creationId xmlns:p14="http://schemas.microsoft.com/office/powerpoint/2010/main" val="2939957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153" y="134472"/>
            <a:ext cx="6632214" cy="981732"/>
          </a:xfrm>
        </p:spPr>
        <p:txBody>
          <a:bodyPr/>
          <a:lstStyle/>
          <a:p>
            <a:r>
              <a:rPr lang="en-US" dirty="0"/>
              <a:t>Burnout – do any of these sound familiar?</a:t>
            </a:r>
          </a:p>
        </p:txBody>
      </p:sp>
      <p:sp>
        <p:nvSpPr>
          <p:cNvPr id="4" name="Slide Number Placeholder 3">
            <a:extLst>
              <a:ext uri="{FF2B5EF4-FFF2-40B4-BE49-F238E27FC236}">
                <a16:creationId xmlns:a16="http://schemas.microsoft.com/office/drawing/2014/main" id="{8BDEB908-1A53-4CA5-BE20-4B419DB20601}"/>
              </a:ext>
            </a:extLst>
          </p:cNvPr>
          <p:cNvSpPr>
            <a:spLocks noGrp="1"/>
          </p:cNvSpPr>
          <p:nvPr>
            <p:ph type="sldNum" sz="quarter" idx="12"/>
          </p:nvPr>
        </p:nvSpPr>
        <p:spPr/>
        <p:txBody>
          <a:bodyPr/>
          <a:lstStyle/>
          <a:p>
            <a:fld id="{E2FB73DA-5FDE-45B5-BAA4-C61223CC44F6}" type="slidenum">
              <a:rPr lang="en-US" smtClean="0"/>
              <a:pPr/>
              <a:t>3</a:t>
            </a:fld>
            <a:endParaRPr lang="en-US" dirty="0"/>
          </a:p>
        </p:txBody>
      </p:sp>
      <p:sp>
        <p:nvSpPr>
          <p:cNvPr id="5" name="Content Placeholder 4">
            <a:extLst>
              <a:ext uri="{FF2B5EF4-FFF2-40B4-BE49-F238E27FC236}">
                <a16:creationId xmlns:a16="http://schemas.microsoft.com/office/drawing/2014/main" id="{DC8C89F5-1D8C-0689-8E24-8F468D4EC910}"/>
              </a:ext>
            </a:extLst>
          </p:cNvPr>
          <p:cNvSpPr>
            <a:spLocks noGrp="1"/>
          </p:cNvSpPr>
          <p:nvPr>
            <p:ph idx="1"/>
          </p:nvPr>
        </p:nvSpPr>
        <p:spPr/>
        <p:txBody>
          <a:bodyPr/>
          <a:lstStyle/>
          <a:p>
            <a:r>
              <a:rPr lang="en-US" sz="2800" dirty="0"/>
              <a:t>You work 8 – 10-hour days hunched over your laptop, hardly stopping for food or water</a:t>
            </a:r>
          </a:p>
          <a:p>
            <a:r>
              <a:rPr lang="en-US" sz="2800" dirty="0"/>
              <a:t>You go back to work after dinner to knock off “just a few more things” from your to-do list but still go to bed feeling restless</a:t>
            </a:r>
          </a:p>
          <a:p>
            <a:r>
              <a:rPr lang="en-US" sz="2800" dirty="0"/>
              <a:t>You dream about work and sometimes wake up with nightmares about the day ahead or things you forgot to do</a:t>
            </a:r>
          </a:p>
          <a:p>
            <a:r>
              <a:rPr lang="en-US" sz="2800" dirty="0"/>
              <a:t>You spend your weekend trying to “catch up” on work instead of devoting time to family, self-care, or hobbies</a:t>
            </a:r>
          </a:p>
        </p:txBody>
      </p:sp>
    </p:spTree>
    <p:extLst>
      <p:ext uri="{BB962C8B-B14F-4D97-AF65-F5344CB8AC3E}">
        <p14:creationId xmlns:p14="http://schemas.microsoft.com/office/powerpoint/2010/main" val="594877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153" y="134472"/>
            <a:ext cx="6632214" cy="981732"/>
          </a:xfrm>
        </p:spPr>
        <p:txBody>
          <a:bodyPr/>
          <a:lstStyle/>
          <a:p>
            <a:r>
              <a:rPr lang="en-US" dirty="0"/>
              <a:t>Burnout – do any of these sound familiar?</a:t>
            </a:r>
          </a:p>
        </p:txBody>
      </p:sp>
      <p:sp>
        <p:nvSpPr>
          <p:cNvPr id="4" name="Slide Number Placeholder 3">
            <a:extLst>
              <a:ext uri="{FF2B5EF4-FFF2-40B4-BE49-F238E27FC236}">
                <a16:creationId xmlns:a16="http://schemas.microsoft.com/office/drawing/2014/main" id="{8BDEB908-1A53-4CA5-BE20-4B419DB20601}"/>
              </a:ext>
            </a:extLst>
          </p:cNvPr>
          <p:cNvSpPr>
            <a:spLocks noGrp="1"/>
          </p:cNvSpPr>
          <p:nvPr>
            <p:ph type="sldNum" sz="quarter" idx="12"/>
          </p:nvPr>
        </p:nvSpPr>
        <p:spPr/>
        <p:txBody>
          <a:bodyPr/>
          <a:lstStyle/>
          <a:p>
            <a:fld id="{E2FB73DA-5FDE-45B5-BAA4-C61223CC44F6}" type="slidenum">
              <a:rPr lang="en-US" smtClean="0"/>
              <a:pPr/>
              <a:t>4</a:t>
            </a:fld>
            <a:endParaRPr lang="en-US" dirty="0"/>
          </a:p>
        </p:txBody>
      </p:sp>
      <p:sp>
        <p:nvSpPr>
          <p:cNvPr id="5" name="Content Placeholder 4">
            <a:extLst>
              <a:ext uri="{FF2B5EF4-FFF2-40B4-BE49-F238E27FC236}">
                <a16:creationId xmlns:a16="http://schemas.microsoft.com/office/drawing/2014/main" id="{DC8C89F5-1D8C-0689-8E24-8F468D4EC910}"/>
              </a:ext>
            </a:extLst>
          </p:cNvPr>
          <p:cNvSpPr>
            <a:spLocks noGrp="1"/>
          </p:cNvSpPr>
          <p:nvPr>
            <p:ph idx="1"/>
          </p:nvPr>
        </p:nvSpPr>
        <p:spPr>
          <a:xfrm>
            <a:off x="321547" y="1396720"/>
            <a:ext cx="8460711" cy="5184949"/>
          </a:xfrm>
        </p:spPr>
        <p:txBody>
          <a:bodyPr/>
          <a:lstStyle/>
          <a:p>
            <a:r>
              <a:rPr lang="en-US" sz="2800" dirty="0"/>
              <a:t>You feel guilty when you indulge in well-deserved rest (or you leave work on time)</a:t>
            </a:r>
          </a:p>
          <a:p>
            <a:r>
              <a:rPr lang="en-US" sz="2800" dirty="0"/>
              <a:t>You tell yourself you should be doing something more productive with your down time</a:t>
            </a:r>
          </a:p>
          <a:p>
            <a:r>
              <a:rPr lang="en-US" sz="2800" dirty="0"/>
              <a:t>You don’t feel restored even after taking a few days off</a:t>
            </a:r>
          </a:p>
          <a:p>
            <a:r>
              <a:rPr lang="en-US" sz="2800" dirty="0"/>
              <a:t>You have your email downloaded to your personal (or work) phone and answer emails at all times of the day or night</a:t>
            </a:r>
          </a:p>
          <a:p>
            <a:r>
              <a:rPr lang="en-US" sz="2800" dirty="0"/>
              <a:t>You wake up in the middle of the night and check/respond to emails </a:t>
            </a:r>
          </a:p>
          <a:p>
            <a:endParaRPr lang="en-US" sz="2800" dirty="0"/>
          </a:p>
          <a:p>
            <a:pPr marL="0" indent="0" algn="ctr">
              <a:buNone/>
            </a:pPr>
            <a:endParaRPr lang="en-US" sz="2800" dirty="0"/>
          </a:p>
        </p:txBody>
      </p:sp>
    </p:spTree>
    <p:extLst>
      <p:ext uri="{BB962C8B-B14F-4D97-AF65-F5344CB8AC3E}">
        <p14:creationId xmlns:p14="http://schemas.microsoft.com/office/powerpoint/2010/main" val="3542990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Burnout Symptoms:</a:t>
            </a:r>
          </a:p>
        </p:txBody>
      </p:sp>
      <p:sp>
        <p:nvSpPr>
          <p:cNvPr id="4" name="Slide Number Placeholder 3">
            <a:extLst>
              <a:ext uri="{FF2B5EF4-FFF2-40B4-BE49-F238E27FC236}">
                <a16:creationId xmlns:a16="http://schemas.microsoft.com/office/drawing/2014/main" id="{4434AE0F-1A70-4BB4-8A90-3E8499376591}"/>
              </a:ext>
            </a:extLst>
          </p:cNvPr>
          <p:cNvSpPr>
            <a:spLocks noGrp="1"/>
          </p:cNvSpPr>
          <p:nvPr>
            <p:ph type="sldNum" sz="quarter" idx="12"/>
          </p:nvPr>
        </p:nvSpPr>
        <p:spPr/>
        <p:txBody>
          <a:bodyPr/>
          <a:lstStyle/>
          <a:p>
            <a:fld id="{E2FB73DA-5FDE-45B5-BAA4-C61223CC44F6}" type="slidenum">
              <a:rPr lang="en-US" smtClean="0"/>
              <a:pPr/>
              <a:t>5</a:t>
            </a:fld>
            <a:endParaRPr lang="en-US" dirty="0"/>
          </a:p>
        </p:txBody>
      </p:sp>
      <p:sp>
        <p:nvSpPr>
          <p:cNvPr id="5" name="Content Placeholder 4">
            <a:extLst>
              <a:ext uri="{FF2B5EF4-FFF2-40B4-BE49-F238E27FC236}">
                <a16:creationId xmlns:a16="http://schemas.microsoft.com/office/drawing/2014/main" id="{0B78B0B8-1C4A-09D5-4283-D35A9BC4E02B}"/>
              </a:ext>
            </a:extLst>
          </p:cNvPr>
          <p:cNvSpPr>
            <a:spLocks noGrp="1"/>
          </p:cNvSpPr>
          <p:nvPr>
            <p:ph idx="1"/>
          </p:nvPr>
        </p:nvSpPr>
        <p:spPr>
          <a:xfrm>
            <a:off x="628650" y="1393236"/>
            <a:ext cx="7886700" cy="5464764"/>
          </a:xfrm>
        </p:spPr>
        <p:txBody>
          <a:bodyPr/>
          <a:lstStyle/>
          <a:p>
            <a:pPr lvl="1"/>
            <a:r>
              <a:rPr lang="en-US" sz="2400" dirty="0"/>
              <a:t>Headaches</a:t>
            </a:r>
          </a:p>
          <a:p>
            <a:pPr lvl="1"/>
            <a:r>
              <a:rPr lang="en-US" sz="2400" dirty="0"/>
              <a:t>Stomach aches/intestinal issues</a:t>
            </a:r>
          </a:p>
          <a:p>
            <a:pPr lvl="1"/>
            <a:r>
              <a:rPr lang="en-US" sz="2400" dirty="0"/>
              <a:t>Fatigue</a:t>
            </a:r>
          </a:p>
          <a:p>
            <a:pPr lvl="1"/>
            <a:r>
              <a:rPr lang="en-US" sz="2400" dirty="0"/>
              <a:t>Frequent illness</a:t>
            </a:r>
          </a:p>
          <a:p>
            <a:pPr lvl="1"/>
            <a:r>
              <a:rPr lang="en-US" sz="2400" dirty="0"/>
              <a:t>Changes in appetite/sleep</a:t>
            </a:r>
          </a:p>
          <a:p>
            <a:pPr lvl="1"/>
            <a:r>
              <a:rPr lang="en-US" sz="2400" dirty="0"/>
              <a:t>Depression</a:t>
            </a:r>
          </a:p>
          <a:p>
            <a:pPr lvl="1"/>
            <a:r>
              <a:rPr lang="en-US" sz="2400" dirty="0"/>
              <a:t>Lost interest in socializing with family and friends</a:t>
            </a:r>
          </a:p>
          <a:p>
            <a:pPr lvl="1"/>
            <a:r>
              <a:rPr lang="en-US" sz="2400" dirty="0"/>
              <a:t>Workplace dread</a:t>
            </a:r>
          </a:p>
          <a:p>
            <a:pPr lvl="1"/>
            <a:r>
              <a:rPr lang="en-US" sz="2400" dirty="0"/>
              <a:t>Hair Loss</a:t>
            </a:r>
          </a:p>
          <a:p>
            <a:pPr lvl="1"/>
            <a:r>
              <a:rPr lang="en-US" sz="2400" dirty="0"/>
              <a:t>Lack of sleep</a:t>
            </a:r>
          </a:p>
          <a:p>
            <a:pPr lvl="1"/>
            <a:r>
              <a:rPr lang="en-US" sz="2400" dirty="0"/>
              <a:t>Chronic Anxiety</a:t>
            </a:r>
          </a:p>
          <a:p>
            <a:pPr lvl="1"/>
            <a:r>
              <a:rPr lang="en-US" sz="2400" dirty="0"/>
              <a:t>Performance decline</a:t>
            </a:r>
          </a:p>
          <a:p>
            <a:endParaRPr lang="en-US" dirty="0"/>
          </a:p>
        </p:txBody>
      </p:sp>
    </p:spTree>
    <p:extLst>
      <p:ext uri="{BB962C8B-B14F-4D97-AF65-F5344CB8AC3E}">
        <p14:creationId xmlns:p14="http://schemas.microsoft.com/office/powerpoint/2010/main" val="3110857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t>Sensitive Strivers:</a:t>
            </a:r>
          </a:p>
        </p:txBody>
      </p:sp>
      <p:sp>
        <p:nvSpPr>
          <p:cNvPr id="3" name="Content Placeholder 2"/>
          <p:cNvSpPr>
            <a:spLocks noGrp="1"/>
          </p:cNvSpPr>
          <p:nvPr>
            <p:ph idx="1"/>
          </p:nvPr>
        </p:nvSpPr>
        <p:spPr>
          <a:xfrm>
            <a:off x="628650" y="751114"/>
            <a:ext cx="7886700" cy="5783798"/>
          </a:xfrm>
        </p:spPr>
        <p:txBody>
          <a:bodyPr>
            <a:normAutofit/>
          </a:bodyPr>
          <a:lstStyle/>
          <a:p>
            <a:pPr marL="0" indent="0">
              <a:lnSpc>
                <a:spcPct val="120000"/>
              </a:lnSpc>
              <a:spcBef>
                <a:spcPts val="0"/>
              </a:spcBef>
              <a:buNone/>
            </a:pPr>
            <a:endParaRPr lang="en-US" altLang="en-US" sz="2400" dirty="0"/>
          </a:p>
          <a:p>
            <a:pPr marL="0" indent="0">
              <a:lnSpc>
                <a:spcPct val="120000"/>
              </a:lnSpc>
              <a:spcBef>
                <a:spcPts val="0"/>
              </a:spcBef>
              <a:buNone/>
            </a:pPr>
            <a:endParaRPr lang="en-US" altLang="en-US" sz="2400" dirty="0"/>
          </a:p>
          <a:p>
            <a:pPr>
              <a:lnSpc>
                <a:spcPct val="120000"/>
              </a:lnSpc>
              <a:spcBef>
                <a:spcPts val="0"/>
              </a:spcBef>
            </a:pPr>
            <a:r>
              <a:rPr lang="en-US" altLang="en-US" sz="2400" dirty="0"/>
              <a:t>High achiever who is also more sensitive to their emotions, the world, and the behavior of those around them</a:t>
            </a:r>
          </a:p>
          <a:p>
            <a:pPr>
              <a:lnSpc>
                <a:spcPct val="120000"/>
              </a:lnSpc>
              <a:spcBef>
                <a:spcPts val="0"/>
              </a:spcBef>
            </a:pPr>
            <a:r>
              <a:rPr lang="en-US" altLang="en-US" sz="2400" dirty="0"/>
              <a:t>Have a special set of genes that leads them to process information more deeply  </a:t>
            </a:r>
          </a:p>
          <a:p>
            <a:pPr>
              <a:lnSpc>
                <a:spcPct val="120000"/>
              </a:lnSpc>
              <a:spcBef>
                <a:spcPts val="0"/>
              </a:spcBef>
            </a:pPr>
            <a:r>
              <a:rPr lang="en-US" altLang="en-US" sz="2400" dirty="0"/>
              <a:t>Driven to success and give their 100% to everything they do – all with an inner world on overdrive</a:t>
            </a:r>
          </a:p>
          <a:p>
            <a:pPr>
              <a:lnSpc>
                <a:spcPct val="120000"/>
              </a:lnSpc>
              <a:spcBef>
                <a:spcPts val="0"/>
              </a:spcBef>
            </a:pPr>
            <a:r>
              <a:rPr lang="en-US" altLang="en-US" sz="2400" dirty="0"/>
              <a:t>Burnout is common among Sensitive Strivers</a:t>
            </a:r>
          </a:p>
          <a:p>
            <a:pPr marL="0" indent="0">
              <a:lnSpc>
                <a:spcPct val="120000"/>
              </a:lnSpc>
              <a:spcBef>
                <a:spcPts val="0"/>
              </a:spcBef>
              <a:buNone/>
            </a:pPr>
            <a:endParaRPr lang="en-US" altLang="en-US" sz="2400" dirty="0"/>
          </a:p>
          <a:p>
            <a:pPr marL="0" indent="0">
              <a:lnSpc>
                <a:spcPct val="120000"/>
              </a:lnSpc>
              <a:spcBef>
                <a:spcPts val="0"/>
              </a:spcBef>
              <a:buNone/>
            </a:pPr>
            <a:endParaRPr lang="en-US" altLang="en-US" sz="2400" dirty="0"/>
          </a:p>
          <a:p>
            <a:pPr marL="0" indent="0">
              <a:lnSpc>
                <a:spcPct val="120000"/>
              </a:lnSpc>
              <a:spcBef>
                <a:spcPts val="0"/>
              </a:spcBef>
              <a:buNone/>
            </a:pPr>
            <a:endParaRPr lang="en-US" altLang="en-US" sz="2400" dirty="0"/>
          </a:p>
        </p:txBody>
      </p:sp>
      <p:sp>
        <p:nvSpPr>
          <p:cNvPr id="4" name="Slide Number Placeholder 3">
            <a:extLst>
              <a:ext uri="{FF2B5EF4-FFF2-40B4-BE49-F238E27FC236}">
                <a16:creationId xmlns:a16="http://schemas.microsoft.com/office/drawing/2014/main" id="{2ACFCD40-7E72-4D1E-8C0E-2F792F773CEE}"/>
              </a:ext>
            </a:extLst>
          </p:cNvPr>
          <p:cNvSpPr>
            <a:spLocks noGrp="1"/>
          </p:cNvSpPr>
          <p:nvPr>
            <p:ph type="sldNum" sz="quarter" idx="12"/>
          </p:nvPr>
        </p:nvSpPr>
        <p:spPr/>
        <p:txBody>
          <a:bodyPr/>
          <a:lstStyle/>
          <a:p>
            <a:fld id="{E2FB73DA-5FDE-45B5-BAA4-C61223CC44F6}" type="slidenum">
              <a:rPr lang="en-US" smtClean="0"/>
              <a:pPr/>
              <a:t>6</a:t>
            </a:fld>
            <a:endParaRPr lang="en-US" dirty="0"/>
          </a:p>
        </p:txBody>
      </p:sp>
    </p:spTree>
    <p:extLst>
      <p:ext uri="{BB962C8B-B14F-4D97-AF65-F5344CB8AC3E}">
        <p14:creationId xmlns:p14="http://schemas.microsoft.com/office/powerpoint/2010/main" val="3887569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CC78524-5A2B-3E35-5B94-9A726A711BA4}"/>
              </a:ext>
            </a:extLst>
          </p:cNvPr>
          <p:cNvSpPr>
            <a:spLocks noGrp="1"/>
          </p:cNvSpPr>
          <p:nvPr>
            <p:ph type="sldNum" sz="quarter" idx="12"/>
          </p:nvPr>
        </p:nvSpPr>
        <p:spPr/>
        <p:txBody>
          <a:bodyPr/>
          <a:lstStyle/>
          <a:p>
            <a:fld id="{E2FB73DA-5FDE-45B5-BAA4-C61223CC44F6}" type="slidenum">
              <a:rPr lang="en-US" smtClean="0"/>
              <a:pPr/>
              <a:t>7</a:t>
            </a:fld>
            <a:endParaRPr lang="en-US" dirty="0"/>
          </a:p>
        </p:txBody>
      </p:sp>
      <p:sp>
        <p:nvSpPr>
          <p:cNvPr id="4" name="Title 3">
            <a:extLst>
              <a:ext uri="{FF2B5EF4-FFF2-40B4-BE49-F238E27FC236}">
                <a16:creationId xmlns:a16="http://schemas.microsoft.com/office/drawing/2014/main" id="{AF623923-4268-6301-2007-370743CEA178}"/>
              </a:ext>
            </a:extLst>
          </p:cNvPr>
          <p:cNvSpPr>
            <a:spLocks noGrp="1"/>
          </p:cNvSpPr>
          <p:nvPr>
            <p:ph type="title"/>
          </p:nvPr>
        </p:nvSpPr>
        <p:spPr/>
        <p:txBody>
          <a:bodyPr/>
          <a:lstStyle/>
          <a:p>
            <a:r>
              <a:rPr lang="en-US" dirty="0"/>
              <a:t>Why Sensitive Strivers Struggle to Take Time Away from Work</a:t>
            </a:r>
          </a:p>
        </p:txBody>
      </p:sp>
      <p:sp>
        <p:nvSpPr>
          <p:cNvPr id="5" name="Content Placeholder 4">
            <a:extLst>
              <a:ext uri="{FF2B5EF4-FFF2-40B4-BE49-F238E27FC236}">
                <a16:creationId xmlns:a16="http://schemas.microsoft.com/office/drawing/2014/main" id="{0CF06E61-DA3F-91AD-29D3-0C7055F8F218}"/>
              </a:ext>
            </a:extLst>
          </p:cNvPr>
          <p:cNvSpPr>
            <a:spLocks noGrp="1"/>
          </p:cNvSpPr>
          <p:nvPr>
            <p:ph idx="1"/>
          </p:nvPr>
        </p:nvSpPr>
        <p:spPr>
          <a:xfrm>
            <a:off x="628649" y="1393235"/>
            <a:ext cx="7982787" cy="5328239"/>
          </a:xfrm>
        </p:spPr>
        <p:txBody>
          <a:bodyPr/>
          <a:lstStyle/>
          <a:p>
            <a:r>
              <a:rPr lang="en-US" dirty="0"/>
              <a:t>Poor Boundaries</a:t>
            </a:r>
          </a:p>
          <a:p>
            <a:pPr lvl="1"/>
            <a:r>
              <a:rPr lang="en-US" dirty="0"/>
              <a:t>Sensitive Strivers have off-the-charts empathy which can make it hard to say no and set boundaries</a:t>
            </a:r>
          </a:p>
          <a:p>
            <a:r>
              <a:rPr lang="en-US" dirty="0"/>
              <a:t>Desire to Prove their Value</a:t>
            </a:r>
          </a:p>
          <a:p>
            <a:pPr lvl="1"/>
            <a:r>
              <a:rPr lang="en-US" dirty="0"/>
              <a:t>Working and accomplishing more makes us feel good about ourselves</a:t>
            </a:r>
          </a:p>
          <a:p>
            <a:r>
              <a:rPr lang="en-US" dirty="0"/>
              <a:t>Perfectionism</a:t>
            </a:r>
          </a:p>
          <a:p>
            <a:pPr lvl="1"/>
            <a:r>
              <a:rPr lang="en-US" dirty="0"/>
              <a:t>Holding oneself to unrealistically high, exacting standards with a compulsion to follow through on every task, even when it’s not important or a top priority</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99869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01D3E4-B691-EC4A-08C9-36ACF31CCADD}"/>
              </a:ext>
            </a:extLst>
          </p:cNvPr>
          <p:cNvSpPr>
            <a:spLocks noGrp="1"/>
          </p:cNvSpPr>
          <p:nvPr>
            <p:ph sz="half" idx="1"/>
          </p:nvPr>
        </p:nvSpPr>
        <p:spPr>
          <a:xfrm>
            <a:off x="628649" y="1458072"/>
            <a:ext cx="8244045" cy="5173840"/>
          </a:xfrm>
        </p:spPr>
        <p:txBody>
          <a:bodyPr/>
          <a:lstStyle/>
          <a:p>
            <a:endParaRPr lang="en-US" dirty="0"/>
          </a:p>
          <a:p>
            <a:r>
              <a:rPr lang="en-US" dirty="0"/>
              <a:t>View Relaxation as an Investment</a:t>
            </a:r>
          </a:p>
          <a:p>
            <a:r>
              <a:rPr lang="en-US" dirty="0"/>
              <a:t>Think about your Team</a:t>
            </a:r>
          </a:p>
          <a:p>
            <a:r>
              <a:rPr lang="en-US" dirty="0"/>
              <a:t>Take it Slow</a:t>
            </a:r>
          </a:p>
          <a:p>
            <a:r>
              <a:rPr lang="en-US" dirty="0"/>
              <a:t>Separate your feelings from your Identity</a:t>
            </a:r>
          </a:p>
          <a:p>
            <a:r>
              <a:rPr lang="en-US" dirty="0"/>
              <a:t>Ditch the Scarcity Mindset</a:t>
            </a:r>
          </a:p>
          <a:p>
            <a:r>
              <a:rPr lang="en-US" dirty="0"/>
              <a:t>Create Friction</a:t>
            </a:r>
          </a:p>
          <a:p>
            <a:r>
              <a:rPr lang="en-US" dirty="0"/>
              <a:t>Set Expectations and have Contingencies</a:t>
            </a:r>
          </a:p>
        </p:txBody>
      </p:sp>
      <p:sp>
        <p:nvSpPr>
          <p:cNvPr id="4" name="Slide Number Placeholder 3">
            <a:extLst>
              <a:ext uri="{FF2B5EF4-FFF2-40B4-BE49-F238E27FC236}">
                <a16:creationId xmlns:a16="http://schemas.microsoft.com/office/drawing/2014/main" id="{3BEC7A60-80FD-41EF-D4E8-BA3A49DD4579}"/>
              </a:ext>
            </a:extLst>
          </p:cNvPr>
          <p:cNvSpPr>
            <a:spLocks noGrp="1"/>
          </p:cNvSpPr>
          <p:nvPr>
            <p:ph type="sldNum" sz="quarter" idx="12"/>
          </p:nvPr>
        </p:nvSpPr>
        <p:spPr/>
        <p:txBody>
          <a:bodyPr/>
          <a:lstStyle/>
          <a:p>
            <a:fld id="{60B18D57-13A5-4968-950D-8FEF41FA4399}" type="slidenum">
              <a:rPr lang="en-US" smtClean="0"/>
              <a:t>8</a:t>
            </a:fld>
            <a:endParaRPr lang="en-US" dirty="0"/>
          </a:p>
        </p:txBody>
      </p:sp>
      <p:sp>
        <p:nvSpPr>
          <p:cNvPr id="5" name="Title 4">
            <a:extLst>
              <a:ext uri="{FF2B5EF4-FFF2-40B4-BE49-F238E27FC236}">
                <a16:creationId xmlns:a16="http://schemas.microsoft.com/office/drawing/2014/main" id="{0E6A5EA6-A123-7227-43B6-F694E3770E2C}"/>
              </a:ext>
            </a:extLst>
          </p:cNvPr>
          <p:cNvSpPr>
            <a:spLocks noGrp="1"/>
          </p:cNvSpPr>
          <p:nvPr>
            <p:ph type="title"/>
          </p:nvPr>
        </p:nvSpPr>
        <p:spPr/>
        <p:txBody>
          <a:bodyPr/>
          <a:lstStyle/>
          <a:p>
            <a:r>
              <a:rPr lang="en-US" sz="2800" dirty="0"/>
              <a:t>7 Ways to Emotionally Detach from Work (and relax without Guilt)</a:t>
            </a:r>
          </a:p>
        </p:txBody>
      </p:sp>
    </p:spTree>
    <p:extLst>
      <p:ext uri="{BB962C8B-B14F-4D97-AF65-F5344CB8AC3E}">
        <p14:creationId xmlns:p14="http://schemas.microsoft.com/office/powerpoint/2010/main" val="225616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C34DBFB-2A52-DF0B-500E-E31EC0D53AD0}"/>
              </a:ext>
            </a:extLst>
          </p:cNvPr>
          <p:cNvSpPr>
            <a:spLocks noGrp="1"/>
          </p:cNvSpPr>
          <p:nvPr>
            <p:ph type="sldNum" sz="quarter" idx="12"/>
          </p:nvPr>
        </p:nvSpPr>
        <p:spPr/>
        <p:txBody>
          <a:bodyPr/>
          <a:lstStyle/>
          <a:p>
            <a:fld id="{60B18D57-13A5-4968-950D-8FEF41FA4399}" type="slidenum">
              <a:rPr lang="en-US" smtClean="0"/>
              <a:t>9</a:t>
            </a:fld>
            <a:endParaRPr lang="en-US" dirty="0"/>
          </a:p>
        </p:txBody>
      </p:sp>
      <p:sp>
        <p:nvSpPr>
          <p:cNvPr id="5" name="Title 4">
            <a:extLst>
              <a:ext uri="{FF2B5EF4-FFF2-40B4-BE49-F238E27FC236}">
                <a16:creationId xmlns:a16="http://schemas.microsoft.com/office/drawing/2014/main" id="{32D576A1-75DD-C37E-2882-B15EFBBE73A7}"/>
              </a:ext>
            </a:extLst>
          </p:cNvPr>
          <p:cNvSpPr>
            <a:spLocks noGrp="1"/>
          </p:cNvSpPr>
          <p:nvPr>
            <p:ph type="title"/>
          </p:nvPr>
        </p:nvSpPr>
        <p:spPr/>
        <p:txBody>
          <a:bodyPr/>
          <a:lstStyle/>
          <a:p>
            <a:r>
              <a:rPr lang="en-US" dirty="0"/>
              <a:t>The 42% Rule (to combat burnout)</a:t>
            </a:r>
          </a:p>
        </p:txBody>
      </p:sp>
      <p:pic>
        <p:nvPicPr>
          <p:cNvPr id="7" name="Picture 6">
            <a:extLst>
              <a:ext uri="{FF2B5EF4-FFF2-40B4-BE49-F238E27FC236}">
                <a16:creationId xmlns:a16="http://schemas.microsoft.com/office/drawing/2014/main" id="{5B676EFB-B6D6-B0D9-C771-8285921092FF}"/>
              </a:ext>
            </a:extLst>
          </p:cNvPr>
          <p:cNvPicPr>
            <a:picLocks noChangeAspect="1"/>
          </p:cNvPicPr>
          <p:nvPr/>
        </p:nvPicPr>
        <p:blipFill>
          <a:blip r:embed="rId3"/>
          <a:stretch>
            <a:fillRect/>
          </a:stretch>
        </p:blipFill>
        <p:spPr>
          <a:xfrm>
            <a:off x="1615273" y="1430778"/>
            <a:ext cx="5991329" cy="5189583"/>
          </a:xfrm>
          <a:prstGeom prst="rect">
            <a:avLst/>
          </a:prstGeom>
        </p:spPr>
      </p:pic>
    </p:spTree>
    <p:extLst>
      <p:ext uri="{BB962C8B-B14F-4D97-AF65-F5344CB8AC3E}">
        <p14:creationId xmlns:p14="http://schemas.microsoft.com/office/powerpoint/2010/main" val="12286152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9540</TotalTime>
  <Words>2603</Words>
  <Application>Microsoft Office PowerPoint</Application>
  <PresentationFormat>On-screen Show (4:3)</PresentationFormat>
  <Paragraphs>183</Paragraphs>
  <Slides>13</Slides>
  <Notes>12</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13</vt:i4>
      </vt:variant>
    </vt:vector>
  </HeadingPairs>
  <TitlesOfParts>
    <vt:vector size="25" baseType="lpstr">
      <vt:lpstr>Arial</vt:lpstr>
      <vt:lpstr>Calibri</vt:lpstr>
      <vt:lpstr>Calibri Light</vt:lpstr>
      <vt:lpstr>Fira Sans</vt:lpstr>
      <vt:lpstr>Georgia</vt:lpstr>
      <vt:lpstr>Google Sans</vt:lpstr>
      <vt:lpstr>Roboto</vt:lpstr>
      <vt:lpstr>source-serif-pro</vt:lpstr>
      <vt:lpstr>Times New Roman</vt:lpstr>
      <vt:lpstr>Work Sans</vt:lpstr>
      <vt:lpstr>Office Theme</vt:lpstr>
      <vt:lpstr>Custom Design</vt:lpstr>
      <vt:lpstr>BDD Training: Disconnecting from Work</vt:lpstr>
      <vt:lpstr>Learning Objectives  Disconnecting from Work</vt:lpstr>
      <vt:lpstr>Burnout – do any of these sound familiar?</vt:lpstr>
      <vt:lpstr>Burnout – do any of these sound familiar?</vt:lpstr>
      <vt:lpstr>Burnout Symptoms:</vt:lpstr>
      <vt:lpstr>Sensitive Strivers:</vt:lpstr>
      <vt:lpstr>Why Sensitive Strivers Struggle to Take Time Away from Work</vt:lpstr>
      <vt:lpstr>7 Ways to Emotionally Detach from Work (and relax without Guilt)</vt:lpstr>
      <vt:lpstr>The 42% Rule (to combat burnout)</vt:lpstr>
      <vt:lpstr>Breakout</vt:lpstr>
      <vt:lpstr>Recap</vt:lpstr>
      <vt:lpstr>PowerPoint Presentation</vt:lpstr>
      <vt:lpstr> Additional Resources on Sensitive Strivers and Workaholism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Sari Maple</cp:lastModifiedBy>
  <cp:revision>381</cp:revision>
  <cp:lastPrinted>2023-11-13T15:52:08Z</cp:lastPrinted>
  <dcterms:created xsi:type="dcterms:W3CDTF">2018-09-13T15:53:27Z</dcterms:created>
  <dcterms:modified xsi:type="dcterms:W3CDTF">2023-11-13T17:35:19Z</dcterms:modified>
</cp:coreProperties>
</file>