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  <p:sldMasterId id="2147483953" r:id="rId2"/>
    <p:sldMasterId id="2147483959" r:id="rId3"/>
    <p:sldMasterId id="2147483966" r:id="rId4"/>
  </p:sldMasterIdLst>
  <p:notesMasterIdLst>
    <p:notesMasterId r:id="rId31"/>
  </p:notesMasterIdLst>
  <p:handoutMasterIdLst>
    <p:handoutMasterId r:id="rId32"/>
  </p:handoutMasterIdLst>
  <p:sldIdLst>
    <p:sldId id="256" r:id="rId5"/>
    <p:sldId id="269" r:id="rId6"/>
    <p:sldId id="270" r:id="rId7"/>
    <p:sldId id="289" r:id="rId8"/>
    <p:sldId id="271" r:id="rId9"/>
    <p:sldId id="282" r:id="rId10"/>
    <p:sldId id="283" r:id="rId11"/>
    <p:sldId id="284" r:id="rId12"/>
    <p:sldId id="281" r:id="rId13"/>
    <p:sldId id="285" r:id="rId14"/>
    <p:sldId id="272" r:id="rId15"/>
    <p:sldId id="273" r:id="rId16"/>
    <p:sldId id="274" r:id="rId17"/>
    <p:sldId id="287" r:id="rId18"/>
    <p:sldId id="291" r:id="rId19"/>
    <p:sldId id="290" r:id="rId20"/>
    <p:sldId id="275" r:id="rId21"/>
    <p:sldId id="286" r:id="rId22"/>
    <p:sldId id="292" r:id="rId23"/>
    <p:sldId id="293" r:id="rId24"/>
    <p:sldId id="276" r:id="rId25"/>
    <p:sldId id="288" r:id="rId26"/>
    <p:sldId id="277" r:id="rId27"/>
    <p:sldId id="278" r:id="rId28"/>
    <p:sldId id="279" r:id="rId29"/>
    <p:sldId id="280" r:id="rId3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2A218D-84C9-914A-E9A7-8E8275C2389B}" name="Cindy Noel" initials="CN" userId="S::CNoel@vfw.org::a69c5529-2cff-475d-8882-9fc4b5b903c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Macinkowicz" initials="CM" lastIdx="8" clrIdx="0">
    <p:extLst>
      <p:ext uri="{19B8F6BF-5375-455C-9EA6-DF929625EA0E}">
        <p15:presenceInfo xmlns:p15="http://schemas.microsoft.com/office/powerpoint/2012/main" userId="Chris Macinkowic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121583-3DBE-43E6-ABD4-88A6D8AD7915}" v="22" dt="2023-11-06T18:10:47.217"/>
    <p1510:client id="{DC5CEB95-4272-4642-B1EA-BEED118369E9}" v="1" dt="2023-11-07T15:31:21.429"/>
    <p1510:client id="{E51AFF39-0332-484D-8BBD-48A0E3A8C8DB}" v="20" dt="2023-11-07T16:53:30.8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18" autoAdjust="0"/>
    <p:restoredTop sz="86452" autoAdjust="0"/>
  </p:normalViewPr>
  <p:slideViewPr>
    <p:cSldViewPr>
      <p:cViewPr varScale="1">
        <p:scale>
          <a:sx n="95" d="100"/>
          <a:sy n="95" d="100"/>
        </p:scale>
        <p:origin x="678" y="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96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01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89584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Hazell – Completing VA Form 21-526EZ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AF840C1-7BA7-49B1-9510-F1923E1BDB8F}" type="slidenum"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589584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Hazell – Completing VA Form 21-526EZ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656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AA83DF-EC56-4EC9-A05E-10B1F7A12E6A}" type="datetimeFigureOut">
              <a:rPr lang="en-US"/>
              <a:pPr>
                <a:defRPr/>
              </a:pPr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8EB4343-486E-4B0E-8C18-2109318765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4576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3200976-E583-44E9-BA50-59313171C1DC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699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9A22720-D8E8-4542-A6E4-BFACC3F1DAFE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81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9A22720-D8E8-4542-A6E4-BFACC3F1DAFE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533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9A22720-D8E8-4542-A6E4-BFACC3F1DAFE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83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9A22720-D8E8-4542-A6E4-BFACC3F1DAFE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586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9A22720-D8E8-4542-A6E4-BFACC3F1DAFE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703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9A22720-D8E8-4542-A6E4-BFACC3F1DAFE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032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9A22720-D8E8-4542-A6E4-BFACC3F1DAFE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7404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9A22720-D8E8-4542-A6E4-BFACC3F1DAFE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4740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9A22720-D8E8-4542-A6E4-BFACC3F1DAFE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2213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9A22720-D8E8-4542-A6E4-BFACC3F1DAFE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241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9A22720-D8E8-4542-A6E4-BFACC3F1DAF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0910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9A22720-D8E8-4542-A6E4-BFACC3F1DAFE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5423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9A22720-D8E8-4542-A6E4-BFACC3F1DAFE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24433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Wise person once said, “I like to give my clients their best claim the first time”</a:t>
            </a:r>
          </a:p>
          <a:p>
            <a:endParaRPr lang="en-US" altLang="en-US" dirty="0"/>
          </a:p>
          <a:p>
            <a:r>
              <a:rPr lang="en-US" altLang="en-US" dirty="0"/>
              <a:t>Human Effect</a:t>
            </a:r>
          </a:p>
          <a:p>
            <a:r>
              <a:rPr lang="en-US" altLang="en-US" dirty="0"/>
              <a:t>	Frustration</a:t>
            </a:r>
          </a:p>
          <a:p>
            <a:r>
              <a:rPr lang="en-US" altLang="en-US" dirty="0"/>
              <a:t>	Time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	Exam ordering</a:t>
            </a:r>
          </a:p>
          <a:p>
            <a:r>
              <a:rPr lang="en-US" altLang="en-US" dirty="0"/>
              <a:t>	Delay </a:t>
            </a:r>
            <a:r>
              <a:rPr lang="en-US" altLang="en-US"/>
              <a:t>in claim 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9A22720-D8E8-4542-A6E4-BFACC3F1DAFE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7998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9A22720-D8E8-4542-A6E4-BFACC3F1DAFE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404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9A22720-D8E8-4542-A6E4-BFACC3F1DAFE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4982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9A22720-D8E8-4542-A6E4-BFACC3F1DAFE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0960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9A22720-D8E8-4542-A6E4-BFACC3F1DAFE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060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9A22720-D8E8-4542-A6E4-BFACC3F1DAF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206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Page 9 – Block 8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9A22720-D8E8-4542-A6E4-BFACC3F1DAF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821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Most common errors missing social security numbers for dependents and not signed. Some reps have not filed 686; SHARE has dependents listed. 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9A22720-D8E8-4542-A6E4-BFACC3F1DAFE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031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Child married and divorced at the age of 2.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9A22720-D8E8-4542-A6E4-BFACC3F1DAF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326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Child age is 16.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9A22720-D8E8-4542-A6E4-BFACC3F1DAF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776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Child age is 10 and 6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9A22720-D8E8-4542-A6E4-BFACC3F1DAF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156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21-22 vs 21-22a</a:t>
            </a:r>
          </a:p>
          <a:p>
            <a:endParaRPr lang="en-US" altLang="en-US" dirty="0"/>
          </a:p>
          <a:p>
            <a:r>
              <a:rPr lang="en-US" altLang="en-US" dirty="0"/>
              <a:t>Form 21-22 Oct 2014 Blocks 12 and 14</a:t>
            </a:r>
          </a:p>
          <a:p>
            <a:r>
              <a:rPr lang="en-US" altLang="en-US" dirty="0"/>
              <a:t>Form 21-22 Feb 2019 Block 19 and 21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9A22720-D8E8-4542-A6E4-BFACC3F1DAFE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656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199524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D9D293-47F1-47C7-8660-13282C6C94AF}" type="datetime1">
              <a:rPr lang="en-US" smtClean="0"/>
              <a:pPr>
                <a:defRPr/>
              </a:pPr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35318-08C7-4403-BA88-FA9A1619FFF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75116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236"/>
            <a:ext cx="10515600" cy="488205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64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8073"/>
            <a:ext cx="5156200" cy="480825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8073"/>
            <a:ext cx="5156200" cy="47903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743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12801" y="1524000"/>
            <a:ext cx="10540999" cy="4724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292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860613" y="1515035"/>
            <a:ext cx="10493188" cy="46619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68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739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236"/>
            <a:ext cx="10515600" cy="488205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277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8073"/>
            <a:ext cx="5156200" cy="480825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8073"/>
            <a:ext cx="5156200" cy="47903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727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12801" y="1524000"/>
            <a:ext cx="10540999" cy="4724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318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860613" y="1515035"/>
            <a:ext cx="10493188" cy="46619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77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D9D293-47F1-47C7-8660-13282C6C94AF}" type="datetime1">
              <a:rPr lang="en-US" smtClean="0"/>
              <a:pPr>
                <a:defRPr/>
              </a:pPr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35318-08C7-4403-BA88-FA9A1619FFF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464519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04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00664"/>
            <a:ext cx="10972800" cy="7936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15064"/>
            <a:ext cx="10972800" cy="4211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205AF5-0942-477D-9076-C57B4F96E350}" type="datetime1">
              <a:rPr lang="en-US" smtClean="0"/>
              <a:pPr>
                <a:defRPr/>
              </a:pPr>
              <a:t>11/7/2023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1906D5E7-FDCB-455D-89F7-B855285C871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040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62643"/>
            <a:ext cx="10972800" cy="7375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89D415-6481-4D1B-8FC8-6451FEB21752}" type="datetime1">
              <a:rPr lang="en-US" smtClean="0"/>
              <a:pPr>
                <a:defRPr/>
              </a:pPr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A566D-7B07-43EA-AFC7-F30E8190BAE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072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236"/>
            <a:ext cx="10515600" cy="4882058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>
              <a:defRPr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>
              <a:defRPr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>
              <a:defRPr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3309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8073"/>
            <a:ext cx="5156200" cy="480825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8073"/>
            <a:ext cx="5156200" cy="47903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07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12801" y="1524000"/>
            <a:ext cx="10540999" cy="4724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437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860613" y="1515035"/>
            <a:ext cx="10493188" cy="46619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74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43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/>
          <a:stretch/>
        </p:blipFill>
        <p:spPr>
          <a:xfrm>
            <a:off x="1" y="0"/>
            <a:ext cx="514548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35" y="623549"/>
            <a:ext cx="4659333" cy="12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5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1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6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3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0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4914900" y="3276600"/>
            <a:ext cx="5067300" cy="723900"/>
          </a:xfrm>
        </p:spPr>
        <p:txBody>
          <a:bodyPr/>
          <a:lstStyle/>
          <a:p>
            <a:pPr algn="r" eaLnBrk="1" hangingPunct="1"/>
            <a:r>
              <a:rPr lang="en-US" altLang="en-US" sz="3600" b="1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Rating Review Update</a:t>
            </a:r>
            <a:br>
              <a:rPr lang="en-US" altLang="en-US" sz="3600" b="1" dirty="0">
                <a:latin typeface="Franklin Gothic Book" panose="020B0503020102020204" pitchFamily="34" charset="0"/>
                <a:cs typeface="Times New Roman" panose="02020603050405020304" pitchFamily="18" charset="0"/>
              </a:rPr>
            </a:br>
            <a:endParaRPr lang="en-US" altLang="en-US" sz="3600" b="1" dirty="0"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0087CE-FE75-A100-03CB-342B28723239}"/>
              </a:ext>
            </a:extLst>
          </p:cNvPr>
          <p:cNvSpPr txBox="1"/>
          <p:nvPr/>
        </p:nvSpPr>
        <p:spPr>
          <a:xfrm>
            <a:off x="7734300" y="5385138"/>
            <a:ext cx="2247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Shane Hancock</a:t>
            </a:r>
          </a:p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Rating Consultant </a:t>
            </a:r>
          </a:p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November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 </a:t>
            </a:r>
          </a:p>
          <a:p>
            <a:pPr marL="914400" lvl="2" indent="0">
              <a:buNone/>
              <a:defRPr/>
            </a:pP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E7FF57-9CD2-4933-B8A8-B77D72FCB779}" type="slidenum">
              <a:rPr lang="en-US" altLang="en-US" sz="28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2800" dirty="0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4552950" cy="838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Times New Roman" panose="02020603050405020304" pitchFamily="18" charset="0"/>
              </a:rPr>
              <a:t>Rating Decision Complete</a:t>
            </a:r>
            <a:endParaRPr lang="en-US" altLang="en-US" sz="2700" dirty="0">
              <a:cs typeface="Times New Roman" panose="02020603050405020304" pitchFamily="18" charset="0"/>
            </a:endParaRPr>
          </a:p>
        </p:txBody>
      </p:sp>
      <p:pic>
        <p:nvPicPr>
          <p:cNvPr id="4" name="Picture 3" descr="A close-up of a document&#10;&#10;Description automatically generated">
            <a:extLst>
              <a:ext uri="{FF2B5EF4-FFF2-40B4-BE49-F238E27FC236}">
                <a16:creationId xmlns:a16="http://schemas.microsoft.com/office/drawing/2014/main" id="{F9F94592-4B39-5568-9A8B-A8894E050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785" y="1905184"/>
            <a:ext cx="7030431" cy="38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03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93236"/>
            <a:ext cx="10972800" cy="4882058"/>
          </a:xfrm>
        </p:spPr>
        <p:txBody>
          <a:bodyPr rtlCol="0"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526ez</a:t>
            </a:r>
            <a:endParaRPr lang="en-US" dirty="0">
              <a:latin typeface="Franklin Gothic Book" panose="020B0503020102020204" pitchFamily="34" charset="0"/>
            </a:endParaRP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latin typeface="Franklin Gothic Book" panose="020B0503020102020204" pitchFamily="34" charset="0"/>
              </a:rPr>
              <a:t>Verifying all conditions claim have been addressed.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Review of all conditions granted.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latin typeface="Franklin Gothic Book" panose="020B0503020102020204" pitchFamily="34" charset="0"/>
              </a:rPr>
              <a:t>In depth review of denied condition</a:t>
            </a:r>
            <a:r>
              <a:rPr lang="en-US" dirty="0"/>
              <a:t>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686c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Verification veteran is correctly being compensated for all dependents 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674 as needed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DD214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Verification of RAD+1</a:t>
            </a:r>
          </a:p>
          <a:p>
            <a:pPr>
              <a:buFont typeface="Arial" charset="0"/>
              <a:buChar char="•"/>
              <a:defRPr/>
            </a:pP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E7FF57-9CD2-4933-B8A8-B77D72FCB779}" type="slidenum">
              <a:rPr lang="en-US" altLang="en-US" sz="28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2800" dirty="0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4552950" cy="838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Times New Roman" panose="02020603050405020304" pitchFamily="18" charset="0"/>
              </a:rPr>
              <a:t>Final Review</a:t>
            </a:r>
            <a:endParaRPr lang="en-US" altLang="en-US" sz="27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374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93236"/>
            <a:ext cx="10972800" cy="4882058"/>
          </a:xfrm>
        </p:spPr>
        <p:txBody>
          <a:bodyPr rtlCol="0"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latin typeface="Franklin Gothic Book" panose="020B0503020102020204" pitchFamily="34" charset="0"/>
              </a:rPr>
              <a:t>Condition claimed and denied 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Loss of tooth</a:t>
            </a:r>
            <a:endParaRPr lang="en-US" dirty="0">
              <a:latin typeface="Franklin Gothic Book" panose="020B0503020102020204" pitchFamily="34" charset="0"/>
            </a:endParaRP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latin typeface="Franklin Gothic Book" panose="020B0503020102020204" pitchFamily="34" charset="0"/>
              </a:rPr>
              <a:t>Athletes Foot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latin typeface="Franklin Gothic Book" panose="020B0503020102020204" pitchFamily="34" charset="0"/>
              </a:rPr>
              <a:t>Discolored and </a:t>
            </a:r>
            <a:r>
              <a:rPr lang="en-US" dirty="0"/>
              <a:t>thickening toenails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latin typeface="Franklin Gothic Book" panose="020B0503020102020204" pitchFamily="34" charset="0"/>
              </a:rPr>
              <a:t>Sleep apnea without sleep study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Project Shipboard Hazard Defense (SHAD)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Hair loss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Heat exhaustion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latin typeface="Franklin Gothic Book" panose="020B0503020102020204" pitchFamily="34" charset="0"/>
              </a:rPr>
              <a:t>Acute conditions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E7FF57-9CD2-4933-B8A8-B77D72FCB779}" type="slidenum">
              <a:rPr lang="en-US" altLang="en-US" sz="28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2800" dirty="0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4552950" cy="838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Times New Roman" panose="02020603050405020304" pitchFamily="18" charset="0"/>
              </a:rPr>
              <a:t>Trends</a:t>
            </a:r>
            <a:endParaRPr lang="en-US" altLang="en-US" sz="27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620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93236"/>
            <a:ext cx="10972800" cy="4882058"/>
          </a:xfrm>
        </p:spPr>
        <p:txBody>
          <a:bodyPr rtlCol="0"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Example 1</a:t>
            </a:r>
            <a:endParaRPr lang="en-US" dirty="0">
              <a:latin typeface="Franklin Gothic Book" panose="020B0503020102020204" pitchFamily="34" charset="0"/>
            </a:endParaRP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19 condition claimed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9 conditions granted </a:t>
            </a:r>
          </a:p>
          <a:p>
            <a:pPr lvl="1">
              <a:buFont typeface="Arial" charset="0"/>
              <a:buChar char="•"/>
              <a:defRPr/>
            </a:pPr>
            <a:endParaRPr lang="en-US" dirty="0">
              <a:latin typeface="Franklin Gothic Book" panose="020B0503020102020204" pitchFamily="34" charset="0"/>
            </a:endParaRPr>
          </a:p>
          <a:p>
            <a:pPr lvl="2">
              <a:buFont typeface="Arial" charset="0"/>
              <a:buChar char="•"/>
              <a:defRPr/>
            </a:pPr>
            <a:r>
              <a:rPr lang="en-US" dirty="0"/>
              <a:t>53% of conditions claimed were not granted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E7FF57-9CD2-4933-B8A8-B77D72FCB779}" type="slidenum">
              <a:rPr lang="en-US" altLang="en-US" sz="28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2800" dirty="0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4552950" cy="838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Times New Roman" panose="02020603050405020304" pitchFamily="18" charset="0"/>
              </a:rPr>
              <a:t>Trends</a:t>
            </a:r>
            <a:endParaRPr lang="en-US" altLang="en-US" sz="27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172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E7FF57-9CD2-4933-B8A8-B77D72FCB779}" type="slidenum">
              <a:rPr lang="en-US" altLang="en-US" sz="28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2800" dirty="0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4552950" cy="838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Times New Roman" panose="02020603050405020304" pitchFamily="18" charset="0"/>
              </a:rPr>
              <a:t>Trends</a:t>
            </a:r>
            <a:endParaRPr lang="en-US" altLang="en-US" sz="2700" dirty="0">
              <a:cs typeface="Times New Roman" panose="02020603050405020304" pitchFamily="18" charset="0"/>
            </a:endParaRP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9A5FEC61-9C69-1A24-AA46-5C5174615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451852"/>
            <a:ext cx="3029373" cy="5087060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AA74F835-6E75-1AC9-3415-4E68141950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28" y="2332358"/>
            <a:ext cx="4830612" cy="284924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F316A3B-3BC7-83C9-F2D9-5FF0484FAA43}"/>
              </a:ext>
            </a:extLst>
          </p:cNvPr>
          <p:cNvSpPr/>
          <p:nvPr/>
        </p:nvSpPr>
        <p:spPr>
          <a:xfrm>
            <a:off x="1828801" y="5105400"/>
            <a:ext cx="3029373" cy="4572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489ADE-125A-A55E-2186-F16C7932DDF8}"/>
              </a:ext>
            </a:extLst>
          </p:cNvPr>
          <p:cNvSpPr/>
          <p:nvPr/>
        </p:nvSpPr>
        <p:spPr>
          <a:xfrm>
            <a:off x="4953000" y="2819400"/>
            <a:ext cx="838200" cy="3048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9CF3AE-0DC8-AA25-04D2-0C303DA7EB50}"/>
              </a:ext>
            </a:extLst>
          </p:cNvPr>
          <p:cNvSpPr/>
          <p:nvPr/>
        </p:nvSpPr>
        <p:spPr>
          <a:xfrm>
            <a:off x="1828800" y="2133600"/>
            <a:ext cx="1828800" cy="3048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8F2D00-4FB8-ACA6-B2B4-91CFE70EB7BC}"/>
              </a:ext>
            </a:extLst>
          </p:cNvPr>
          <p:cNvSpPr/>
          <p:nvPr/>
        </p:nvSpPr>
        <p:spPr>
          <a:xfrm>
            <a:off x="4953000" y="3124200"/>
            <a:ext cx="4892540" cy="48704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B424F9-3137-15CD-6825-7BD18556745C}"/>
              </a:ext>
            </a:extLst>
          </p:cNvPr>
          <p:cNvSpPr/>
          <p:nvPr/>
        </p:nvSpPr>
        <p:spPr>
          <a:xfrm>
            <a:off x="1854869" y="4110319"/>
            <a:ext cx="838200" cy="3048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2660A8-E86C-4FD2-3D80-E4CDAFC88109}"/>
              </a:ext>
            </a:extLst>
          </p:cNvPr>
          <p:cNvSpPr/>
          <p:nvPr/>
        </p:nvSpPr>
        <p:spPr>
          <a:xfrm>
            <a:off x="1854869" y="3765393"/>
            <a:ext cx="1269331" cy="3048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5A639D-CE08-FCE7-9B8C-17B6363A8777}"/>
              </a:ext>
            </a:extLst>
          </p:cNvPr>
          <p:cNvSpPr/>
          <p:nvPr/>
        </p:nvSpPr>
        <p:spPr>
          <a:xfrm>
            <a:off x="4953000" y="3999864"/>
            <a:ext cx="4495800" cy="3048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18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E7FF57-9CD2-4933-B8A8-B77D72FCB779}" type="slidenum">
              <a:rPr lang="en-US" altLang="en-US" sz="28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2800" dirty="0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4552950" cy="838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Times New Roman" panose="02020603050405020304" pitchFamily="18" charset="0"/>
              </a:rPr>
              <a:t>Trends</a:t>
            </a:r>
            <a:endParaRPr lang="en-US" altLang="en-US" sz="2700" dirty="0"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B145B5-3B82-0838-4FAD-54963E0FF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013" y="1676400"/>
            <a:ext cx="741997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8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E7FF57-9CD2-4933-B8A8-B77D72FCB779}" type="slidenum">
              <a:rPr lang="en-US" altLang="en-US" sz="28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2800" dirty="0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4552950" cy="838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Times New Roman" panose="02020603050405020304" pitchFamily="18" charset="0"/>
              </a:rPr>
              <a:t>Trends</a:t>
            </a:r>
            <a:endParaRPr lang="en-US" altLang="en-US" sz="2700" dirty="0">
              <a:cs typeface="Times New Roman" panose="02020603050405020304" pitchFamily="18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C770093-AFEF-45D0-C75A-026AA12A4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1295400"/>
            <a:ext cx="6230219" cy="3715268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59492CD-FB05-9BDE-94CD-3A161EA23B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4923031"/>
            <a:ext cx="6268325" cy="19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42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93236"/>
            <a:ext cx="10972800" cy="4882058"/>
          </a:xfrm>
        </p:spPr>
        <p:txBody>
          <a:bodyPr rtlCol="0"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Example 2</a:t>
            </a:r>
            <a:endParaRPr lang="en-US" dirty="0">
              <a:latin typeface="Franklin Gothic Book" panose="020B0503020102020204" pitchFamily="34" charset="0"/>
            </a:endParaRP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28 conditions claimed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7 conditions granted </a:t>
            </a:r>
          </a:p>
          <a:p>
            <a:pPr lvl="1">
              <a:buFont typeface="Arial" charset="0"/>
              <a:buChar char="•"/>
              <a:defRPr/>
            </a:pPr>
            <a:endParaRPr lang="en-US" dirty="0">
              <a:latin typeface="Franklin Gothic Book" panose="020B0503020102020204" pitchFamily="34" charset="0"/>
            </a:endParaRPr>
          </a:p>
          <a:p>
            <a:pPr lvl="2">
              <a:buFont typeface="Arial" charset="0"/>
              <a:buChar char="•"/>
              <a:defRPr/>
            </a:pPr>
            <a:r>
              <a:rPr lang="en-US" dirty="0"/>
              <a:t>75% of conditions claimed were not granted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E7FF57-9CD2-4933-B8A8-B77D72FCB779}" type="slidenum">
              <a:rPr lang="en-US" altLang="en-US" sz="28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2800" dirty="0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4552950" cy="838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Times New Roman" panose="02020603050405020304" pitchFamily="18" charset="0"/>
              </a:rPr>
              <a:t>Trends</a:t>
            </a:r>
            <a:endParaRPr lang="en-US" altLang="en-US" sz="27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859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E7FF57-9CD2-4933-B8A8-B77D72FCB779}" type="slidenum">
              <a:rPr lang="en-US" altLang="en-US" sz="28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2800" dirty="0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4552950" cy="838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Times New Roman" panose="02020603050405020304" pitchFamily="18" charset="0"/>
              </a:rPr>
              <a:t>Trends</a:t>
            </a:r>
            <a:endParaRPr lang="en-US" altLang="en-US" sz="2700" dirty="0">
              <a:cs typeface="Times New Roman" panose="02020603050405020304" pitchFamily="18" charset="0"/>
            </a:endParaRP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EDCAF8C2-234F-EA31-F9F7-218D445C3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99484"/>
            <a:ext cx="3019846" cy="5039428"/>
          </a:xfrm>
          <a:prstGeom prst="rect">
            <a:avLst/>
          </a:prstGeom>
        </p:spPr>
      </p:pic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C666FF5-499B-314F-0055-24F3EB5C76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308" y="2440466"/>
            <a:ext cx="5502892" cy="30438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23DA981-C023-F806-A6EB-097E96FA3483}"/>
              </a:ext>
            </a:extLst>
          </p:cNvPr>
          <p:cNvSpPr/>
          <p:nvPr/>
        </p:nvSpPr>
        <p:spPr>
          <a:xfrm>
            <a:off x="4860308" y="4876800"/>
            <a:ext cx="4969492" cy="2286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62CC00-BC8E-37E4-EAD8-326972BD2AFD}"/>
              </a:ext>
            </a:extLst>
          </p:cNvPr>
          <p:cNvSpPr/>
          <p:nvPr/>
        </p:nvSpPr>
        <p:spPr>
          <a:xfrm>
            <a:off x="2057400" y="4876800"/>
            <a:ext cx="2269508" cy="607536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03A909-A3B1-63FC-F5A0-9B1056339447}"/>
              </a:ext>
            </a:extLst>
          </p:cNvPr>
          <p:cNvSpPr/>
          <p:nvPr/>
        </p:nvSpPr>
        <p:spPr>
          <a:xfrm>
            <a:off x="2057400" y="5493302"/>
            <a:ext cx="2269508" cy="297899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52B5BD-211E-C043-5727-BD5F8D32FEF5}"/>
              </a:ext>
            </a:extLst>
          </p:cNvPr>
          <p:cNvSpPr/>
          <p:nvPr/>
        </p:nvSpPr>
        <p:spPr>
          <a:xfrm>
            <a:off x="2036426" y="5836025"/>
            <a:ext cx="2269508" cy="297899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EA0803-C95B-F836-E3A9-1EB888BD772E}"/>
              </a:ext>
            </a:extLst>
          </p:cNvPr>
          <p:cNvSpPr/>
          <p:nvPr/>
        </p:nvSpPr>
        <p:spPr>
          <a:xfrm>
            <a:off x="2022979" y="3200401"/>
            <a:ext cx="2269508" cy="297899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CA9D2A-8533-5833-90E1-E4CFDE75F7D0}"/>
              </a:ext>
            </a:extLst>
          </p:cNvPr>
          <p:cNvSpPr/>
          <p:nvPr/>
        </p:nvSpPr>
        <p:spPr>
          <a:xfrm>
            <a:off x="4860308" y="3125232"/>
            <a:ext cx="1540492" cy="2286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300A9B-B23F-F7F1-2650-A2BDF4E90205}"/>
              </a:ext>
            </a:extLst>
          </p:cNvPr>
          <p:cNvSpPr/>
          <p:nvPr/>
        </p:nvSpPr>
        <p:spPr>
          <a:xfrm>
            <a:off x="4848646" y="2743200"/>
            <a:ext cx="1540492" cy="2286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63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E7FF57-9CD2-4933-B8A8-B77D72FCB779}" type="slidenum">
              <a:rPr lang="en-US" altLang="en-US" sz="28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2800" dirty="0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4552950" cy="838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Times New Roman" panose="02020603050405020304" pitchFamily="18" charset="0"/>
              </a:rPr>
              <a:t>Trends</a:t>
            </a:r>
            <a:endParaRPr lang="en-US" altLang="en-US" sz="2700" dirty="0">
              <a:cs typeface="Times New Roman" panose="02020603050405020304" pitchFamily="18" charset="0"/>
            </a:endParaRP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1A1E5B75-95D1-4457-4872-645D745CE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95400"/>
            <a:ext cx="6258798" cy="45250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23DB90-6E15-DFEC-2F81-C6D4DD602D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5482222"/>
            <a:ext cx="6258798" cy="6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80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93236"/>
            <a:ext cx="11049000" cy="4882058"/>
          </a:xfrm>
        </p:spPr>
        <p:txBody>
          <a:bodyPr rtlCol="0"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cs typeface="Times New Roman" panose="02020603050405020304" pitchFamily="18" charset="0"/>
              </a:rPr>
              <a:t>Rating Decision Complete (RDC) status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cs typeface="Times New Roman" panose="02020603050405020304" pitchFamily="18" charset="0"/>
              </a:rPr>
              <a:t>Final Review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cs typeface="Times New Roman" panose="02020603050405020304" pitchFamily="18" charset="0"/>
              </a:rPr>
              <a:t>Application Errors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cs typeface="Times New Roman" panose="02020603050405020304" pitchFamily="18" charset="0"/>
              </a:rPr>
              <a:t>Current Denied Trends</a:t>
            </a:r>
            <a:endParaRPr 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E7FF57-9CD2-4933-B8A8-B77D72FCB779}" type="slidenum">
              <a:rPr lang="en-US" altLang="en-US" sz="28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2800" dirty="0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3733800" cy="838200"/>
          </a:xfrm>
        </p:spPr>
        <p:txBody>
          <a:bodyPr/>
          <a:lstStyle/>
          <a:p>
            <a:pPr eaLnBrk="1" hangingPunct="1"/>
            <a:r>
              <a:rPr lang="en-US" altLang="en-US" sz="2700" dirty="0">
                <a:cs typeface="Times New Roman" panose="02020603050405020304" pitchFamily="18" charset="0"/>
              </a:rPr>
              <a:t>Agenda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E7FF57-9CD2-4933-B8A8-B77D72FCB779}" type="slidenum">
              <a:rPr lang="en-US" altLang="en-US" sz="28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2800" dirty="0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4552950" cy="838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Times New Roman" panose="02020603050405020304" pitchFamily="18" charset="0"/>
              </a:rPr>
              <a:t>Trends</a:t>
            </a:r>
            <a:endParaRPr lang="en-US" altLang="en-US" sz="2700" dirty="0"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5B9A72-FF19-129D-DF96-BD6E218E1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465218"/>
            <a:ext cx="7411484" cy="638264"/>
          </a:xfrm>
          <a:prstGeom prst="rect">
            <a:avLst/>
          </a:prstGeom>
        </p:spPr>
      </p:pic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B8AF079-A0D7-587C-102E-1452A865B2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742" y="2501900"/>
            <a:ext cx="7382905" cy="35819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8EC58F4-E041-D4AA-C49B-A91E183ACA4A}"/>
              </a:ext>
            </a:extLst>
          </p:cNvPr>
          <p:cNvSpPr/>
          <p:nvPr/>
        </p:nvSpPr>
        <p:spPr>
          <a:xfrm>
            <a:off x="2514600" y="1465218"/>
            <a:ext cx="1828800" cy="5159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1EDEF4-FECE-9C4B-FB2C-2F0B74E7924D}"/>
              </a:ext>
            </a:extLst>
          </p:cNvPr>
          <p:cNvSpPr/>
          <p:nvPr/>
        </p:nvSpPr>
        <p:spPr>
          <a:xfrm>
            <a:off x="2667000" y="5134791"/>
            <a:ext cx="2286000" cy="5159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13DF44-0595-D631-BFC6-544158190E14}"/>
              </a:ext>
            </a:extLst>
          </p:cNvPr>
          <p:cNvSpPr/>
          <p:nvPr/>
        </p:nvSpPr>
        <p:spPr>
          <a:xfrm>
            <a:off x="2478742" y="3733800"/>
            <a:ext cx="7382905" cy="515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12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93236"/>
            <a:ext cx="10972800" cy="4882058"/>
          </a:xfrm>
        </p:spPr>
        <p:txBody>
          <a:bodyPr rtlCol="0"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Example 3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Two 526ez submitted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/>
              <a:t>One was blank expect for SSN and a list of conditions on page 15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/>
              <a:t>Second was complete with </a:t>
            </a:r>
            <a:r>
              <a:rPr lang="en-US" i="1" dirty="0"/>
              <a:t>different</a:t>
            </a:r>
            <a:r>
              <a:rPr lang="en-US" dirty="0"/>
              <a:t> conditions on page 15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/>
              <a:t>Also submitted 4138 with 10 conditions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E7FF57-9CD2-4933-B8A8-B77D72FCB779}" type="slidenum">
              <a:rPr lang="en-US" altLang="en-US" sz="28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2800" dirty="0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4552950" cy="838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Times New Roman" panose="02020603050405020304" pitchFamily="18" charset="0"/>
              </a:rPr>
              <a:t>Trends</a:t>
            </a:r>
            <a:endParaRPr lang="en-US" altLang="en-US" sz="27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801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E7FF57-9CD2-4933-B8A8-B77D72FCB779}" type="slidenum">
              <a:rPr lang="en-US" altLang="en-US" sz="28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2800" dirty="0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4552950" cy="838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Times New Roman" panose="02020603050405020304" pitchFamily="18" charset="0"/>
              </a:rPr>
              <a:t>Trends</a:t>
            </a:r>
            <a:endParaRPr lang="en-US" altLang="en-US" sz="2700" dirty="0">
              <a:cs typeface="Times New Roman" panose="02020603050405020304" pitchFamily="18" charset="0"/>
            </a:endParaRP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36B75A93-3A24-05C9-B688-E4BEA5A41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68" y="1574890"/>
            <a:ext cx="2011579" cy="3454310"/>
          </a:xfrm>
          <a:prstGeom prst="rect">
            <a:avLst/>
          </a:prstGeom>
        </p:spPr>
      </p:pic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01201648-6BDE-1FC3-2DD2-D967794416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471" y="1574890"/>
            <a:ext cx="1999749" cy="3911510"/>
          </a:xfrm>
          <a:prstGeom prst="rect">
            <a:avLst/>
          </a:prstGeom>
        </p:spPr>
      </p:pic>
      <p:pic>
        <p:nvPicPr>
          <p:cNvPr id="10" name="Picture 9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F487A824-2B84-A44B-1F1F-F080168583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75" y="2971800"/>
            <a:ext cx="2712376" cy="167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115315-44FE-698F-23B8-5979BCD653BC}"/>
              </a:ext>
            </a:extLst>
          </p:cNvPr>
          <p:cNvSpPr txBox="1"/>
          <p:nvPr/>
        </p:nvSpPr>
        <p:spPr>
          <a:xfrm>
            <a:off x="3758374" y="1205558"/>
            <a:ext cx="390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Completed 526ez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43D94BD1-CD7F-3B97-F4AB-DF02CD7539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785" y="1561250"/>
            <a:ext cx="2011630" cy="52967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7CE008-D9A6-1E8F-CB32-11F8AD3990EF}"/>
              </a:ext>
            </a:extLst>
          </p:cNvPr>
          <p:cNvSpPr txBox="1"/>
          <p:nvPr/>
        </p:nvSpPr>
        <p:spPr>
          <a:xfrm>
            <a:off x="1635651" y="1251466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526ez SSN Only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2F7053-98DB-090B-A8B9-E19C34447B56}"/>
              </a:ext>
            </a:extLst>
          </p:cNvPr>
          <p:cNvSpPr txBox="1"/>
          <p:nvPr/>
        </p:nvSpPr>
        <p:spPr>
          <a:xfrm>
            <a:off x="8261363" y="26276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4138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1C9C29-B07E-649E-04EF-EB4AA01063E6}"/>
              </a:ext>
            </a:extLst>
          </p:cNvPr>
          <p:cNvCxnSpPr>
            <a:cxnSpLocks/>
          </p:cNvCxnSpPr>
          <p:nvPr/>
        </p:nvCxnSpPr>
        <p:spPr>
          <a:xfrm>
            <a:off x="3731921" y="1251466"/>
            <a:ext cx="0" cy="560653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BC66179-ACAB-41EE-E2A3-4FC2E6BE6B65}"/>
              </a:ext>
            </a:extLst>
          </p:cNvPr>
          <p:cNvCxnSpPr>
            <a:cxnSpLocks/>
          </p:cNvCxnSpPr>
          <p:nvPr/>
        </p:nvCxnSpPr>
        <p:spPr>
          <a:xfrm>
            <a:off x="7688666" y="1251466"/>
            <a:ext cx="0" cy="560653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147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93236"/>
            <a:ext cx="10972800" cy="4882058"/>
          </a:xfrm>
        </p:spPr>
        <p:txBody>
          <a:bodyPr rtlCol="0"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Example 3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Acute posttraumatic headache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Headaches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Migraine with aura</a:t>
            </a:r>
          </a:p>
          <a:p>
            <a:pPr lvl="1">
              <a:buFont typeface="Arial" charset="0"/>
              <a:buChar char="•"/>
              <a:defRPr/>
            </a:pPr>
            <a:endParaRPr lang="en-US" dirty="0"/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Body aches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Hamstring injury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Acute upper respiratory infection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Acute pharyngitis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Acute bronchitis due to other specified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E7FF57-9CD2-4933-B8A8-B77D72FCB779}" type="slidenum">
              <a:rPr lang="en-US" altLang="en-US" sz="28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2800" dirty="0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4552950" cy="838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Times New Roman" panose="02020603050405020304" pitchFamily="18" charset="0"/>
              </a:rPr>
              <a:t>Trends</a:t>
            </a:r>
            <a:endParaRPr lang="en-US" altLang="en-US" sz="27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920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93236"/>
            <a:ext cx="10972800" cy="4882058"/>
          </a:xfrm>
        </p:spPr>
        <p:txBody>
          <a:bodyPr rtlCol="0"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Example 3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Mental health conditions including PTSD, anxiety and depression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Memory impairment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Attention Deficit Hyperactivity Disorder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Insomnia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Concussion, LOC; TBI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Impaired executive functioning</a:t>
            </a:r>
          </a:p>
          <a:p>
            <a:pPr lvl="1"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E7FF57-9CD2-4933-B8A8-B77D72FCB779}" type="slidenum">
              <a:rPr lang="en-US" altLang="en-US" sz="28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2800" dirty="0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4552950" cy="838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Times New Roman" panose="02020603050405020304" pitchFamily="18" charset="0"/>
              </a:rPr>
              <a:t>Trends</a:t>
            </a:r>
            <a:endParaRPr lang="en-US" altLang="en-US" sz="27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018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93236"/>
            <a:ext cx="10972800" cy="4882058"/>
          </a:xfrm>
        </p:spPr>
        <p:txBody>
          <a:bodyPr rtlCol="0"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Example 3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Glenoid Labrum Tear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Bilateral rotator cuff tear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Acromioclavicular joint pain</a:t>
            </a:r>
          </a:p>
          <a:p>
            <a:pPr lvl="1">
              <a:buFont typeface="Arial" charset="0"/>
              <a:buChar char="•"/>
              <a:defRPr/>
            </a:pPr>
            <a:endParaRPr lang="en-US" dirty="0"/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Laceration with foreign body of left thumb without damage to nail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Laceration with foreign body of scalp with scarring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Rhabdomyolysis, with scarring along trunk area toxic liver disease 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E7FF57-9CD2-4933-B8A8-B77D72FCB779}" type="slidenum">
              <a:rPr lang="en-US" altLang="en-US" sz="28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2800" dirty="0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4552950" cy="838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Times New Roman" panose="02020603050405020304" pitchFamily="18" charset="0"/>
              </a:rPr>
              <a:t>Trends</a:t>
            </a:r>
            <a:endParaRPr lang="en-US" altLang="en-US" sz="27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107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cs typeface="Times New Roman" panose="02020603050405020304" pitchFamily="18" charset="0"/>
              </a:rPr>
              <a:t>Questions </a:t>
            </a:r>
            <a:endParaRPr 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E7FF57-9CD2-4933-B8A8-B77D72FCB779}" type="slidenum">
              <a:rPr lang="en-US" altLang="en-US" sz="28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2800" dirty="0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3733800" cy="838200"/>
          </a:xfrm>
        </p:spPr>
        <p:txBody>
          <a:bodyPr/>
          <a:lstStyle/>
          <a:p>
            <a:pPr eaLnBrk="1" hangingPunct="1"/>
            <a:r>
              <a:rPr lang="en-US" altLang="en-US" sz="2700" dirty="0">
                <a:cs typeface="Times New Roman" panose="02020603050405020304" pitchFamily="18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51224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93236"/>
            <a:ext cx="10972800" cy="3483564"/>
          </a:xfrm>
        </p:spPr>
        <p:txBody>
          <a:bodyPr rtlCol="0"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latin typeface="Franklin Gothic Book" panose="020B0503020102020204" pitchFamily="34" charset="0"/>
              </a:rPr>
              <a:t>Signature block example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Shane Hancock – Salt Lake City (SLC) – Benefits Delivery at Discharge (BDD) – Rating Decision Complete (RDC) (Date) – Released from Active Duty (RAD)+1 (date)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E7FF57-9CD2-4933-B8A8-B77D72FCB779}" type="slidenum">
              <a:rPr lang="en-US" altLang="en-US" sz="28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2800" dirty="0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4552950" cy="838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Times New Roman" panose="02020603050405020304" pitchFamily="18" charset="0"/>
              </a:rPr>
              <a:t>Rating Decision Complete</a:t>
            </a:r>
            <a:endParaRPr lang="en-US" altLang="en-US" sz="2700" dirty="0">
              <a:cs typeface="Times New Roman" panose="02020603050405020304" pitchFamily="18" charset="0"/>
            </a:endParaRP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583437C-7970-9648-AD8D-7A6F3112C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90192"/>
            <a:ext cx="9144000" cy="197321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DF21139-E583-F0CB-41DF-E12DB9851C93}"/>
              </a:ext>
            </a:extLst>
          </p:cNvPr>
          <p:cNvSpPr/>
          <p:nvPr/>
        </p:nvSpPr>
        <p:spPr>
          <a:xfrm>
            <a:off x="6153150" y="5386568"/>
            <a:ext cx="3657600" cy="5550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E0834E2-38EE-1C40-A447-719F042C9DAA}"/>
              </a:ext>
            </a:extLst>
          </p:cNvPr>
          <p:cNvSpPr/>
          <p:nvPr/>
        </p:nvSpPr>
        <p:spPr>
          <a:xfrm>
            <a:off x="6184526" y="3890192"/>
            <a:ext cx="1143000" cy="4046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40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3236"/>
            <a:ext cx="10953750" cy="4882058"/>
          </a:xfrm>
        </p:spPr>
        <p:txBody>
          <a:bodyPr rtlCol="0"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526ez 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Anticipated date of release from active duty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latin typeface="Franklin Gothic Book" panose="020B0503020102020204" pitchFamily="34" charset="0"/>
              </a:rPr>
              <a:t>Conditions</a:t>
            </a:r>
            <a:r>
              <a:rPr lang="en-US" dirty="0"/>
              <a:t> claimed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latin typeface="Franklin Gothic Book" panose="020B0503020102020204" pitchFamily="34" charset="0"/>
              </a:rPr>
              <a:t>Signature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E7FF57-9CD2-4933-B8A8-B77D72FCB779}" type="slidenum">
              <a:rPr lang="en-US" altLang="en-US" sz="28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2800" dirty="0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4552950" cy="838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Times New Roman" panose="02020603050405020304" pitchFamily="18" charset="0"/>
              </a:rPr>
              <a:t>Rating Decision Complete</a:t>
            </a:r>
            <a:endParaRPr lang="en-US" altLang="en-US" sz="27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944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93236"/>
            <a:ext cx="10972800" cy="4882058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 Dependency Claim Errors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686C not submitted at the time of claim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/>
              <a:t>686C Errors</a:t>
            </a:r>
          </a:p>
          <a:p>
            <a:pPr lvl="3">
              <a:buFont typeface="Arial" charset="0"/>
              <a:buChar char="•"/>
              <a:defRPr/>
            </a:pPr>
            <a:r>
              <a:rPr lang="en-US" dirty="0"/>
              <a:t>Missing social security numbers</a:t>
            </a:r>
          </a:p>
          <a:p>
            <a:pPr lvl="3">
              <a:buFont typeface="Arial" charset="0"/>
              <a:buChar char="•"/>
              <a:defRPr/>
            </a:pPr>
            <a:r>
              <a:rPr lang="en-US" dirty="0"/>
              <a:t>Helpless child for all age children checked</a:t>
            </a:r>
          </a:p>
          <a:p>
            <a:pPr lvl="3">
              <a:buFont typeface="Arial" charset="0"/>
              <a:buChar char="•"/>
              <a:defRPr/>
            </a:pPr>
            <a:r>
              <a:rPr lang="en-US" dirty="0"/>
              <a:t>Form not signed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686C missing in document section of TVB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Missing information in TVB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E7FF57-9CD2-4933-B8A8-B77D72FCB779}" type="slidenum">
              <a:rPr lang="en-US" altLang="en-US" sz="28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2800" dirty="0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4552950" cy="838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Times New Roman" panose="02020603050405020304" pitchFamily="18" charset="0"/>
              </a:rPr>
              <a:t>Rating Decision Complete</a:t>
            </a:r>
            <a:endParaRPr lang="en-US" altLang="en-US" sz="27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972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E7FF57-9CD2-4933-B8A8-B77D72FCB779}" type="slidenum">
              <a:rPr lang="en-US" altLang="en-US" sz="28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2800" dirty="0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4552950" cy="838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Times New Roman" panose="02020603050405020304" pitchFamily="18" charset="0"/>
              </a:rPr>
              <a:t>Rating Decision Complete</a:t>
            </a:r>
            <a:endParaRPr lang="en-US" altLang="en-US" sz="2700" dirty="0">
              <a:cs typeface="Times New Roman" panose="02020603050405020304" pitchFamily="18" charset="0"/>
            </a:endParaRPr>
          </a:p>
        </p:txBody>
      </p:sp>
      <p:pic>
        <p:nvPicPr>
          <p:cNvPr id="6" name="Picture 5" descr="A close-up of a form&#10;&#10;Description automatically generated">
            <a:extLst>
              <a:ext uri="{FF2B5EF4-FFF2-40B4-BE49-F238E27FC236}">
                <a16:creationId xmlns:a16="http://schemas.microsoft.com/office/drawing/2014/main" id="{CBAB1EC1-450F-8BDA-B977-BF9CA59DD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857" y="1828801"/>
            <a:ext cx="7314286" cy="4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12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E7FF57-9CD2-4933-B8A8-B77D72FCB779}" type="slidenum">
              <a:rPr lang="en-US" altLang="en-US" sz="28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2800" dirty="0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4552950" cy="838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Times New Roman" panose="02020603050405020304" pitchFamily="18" charset="0"/>
              </a:rPr>
              <a:t>Rating Decision Complete</a:t>
            </a:r>
            <a:endParaRPr lang="en-US" altLang="en-US" sz="2700" dirty="0">
              <a:cs typeface="Times New Roman" panose="02020603050405020304" pitchFamily="18" charset="0"/>
            </a:endParaRPr>
          </a:p>
        </p:txBody>
      </p:sp>
      <p:pic>
        <p:nvPicPr>
          <p:cNvPr id="3" name="Picture 2" descr="A form with numbers and text&#10;&#10;Description automatically generated with medium confidence">
            <a:extLst>
              <a:ext uri="{FF2B5EF4-FFF2-40B4-BE49-F238E27FC236}">
                <a16:creationId xmlns:a16="http://schemas.microsoft.com/office/drawing/2014/main" id="{40C346E3-90AF-A964-DBE4-2402746C2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528" y="1447800"/>
            <a:ext cx="7664823" cy="48006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AFA1459-4C53-4311-17E4-8A9C12191BD7}"/>
              </a:ext>
            </a:extLst>
          </p:cNvPr>
          <p:cNvSpPr/>
          <p:nvPr/>
        </p:nvSpPr>
        <p:spPr>
          <a:xfrm>
            <a:off x="6324600" y="2362200"/>
            <a:ext cx="1371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A3C4989-C866-9551-B8C2-52EACBC24D15}"/>
              </a:ext>
            </a:extLst>
          </p:cNvPr>
          <p:cNvSpPr/>
          <p:nvPr/>
        </p:nvSpPr>
        <p:spPr>
          <a:xfrm>
            <a:off x="7162800" y="4495800"/>
            <a:ext cx="2590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E7FF57-9CD2-4933-B8A8-B77D72FCB779}" type="slidenum">
              <a:rPr lang="en-US" altLang="en-US" sz="28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2800" dirty="0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4552950" cy="838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Times New Roman" panose="02020603050405020304" pitchFamily="18" charset="0"/>
              </a:rPr>
              <a:t>Rating Decision Complete</a:t>
            </a:r>
            <a:endParaRPr lang="en-US" altLang="en-US" sz="2700" dirty="0">
              <a:cs typeface="Times New Roman" panose="02020603050405020304" pitchFamily="18" charset="0"/>
            </a:endParaRPr>
          </a:p>
        </p:txBody>
      </p:sp>
      <p:pic>
        <p:nvPicPr>
          <p:cNvPr id="4" name="Picture 3" descr="A form with numbers and letters&#10;&#10;Description automatically generated with medium confidence">
            <a:extLst>
              <a:ext uri="{FF2B5EF4-FFF2-40B4-BE49-F238E27FC236}">
                <a16:creationId xmlns:a16="http://schemas.microsoft.com/office/drawing/2014/main" id="{0E38DA56-0847-6823-A91F-BA914F0D9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99" y="1367961"/>
            <a:ext cx="5023652" cy="549003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AAA2F42-DA4D-092A-4BF2-C6A9339C88FC}"/>
              </a:ext>
            </a:extLst>
          </p:cNvPr>
          <p:cNvSpPr/>
          <p:nvPr/>
        </p:nvSpPr>
        <p:spPr>
          <a:xfrm>
            <a:off x="6248400" y="3404955"/>
            <a:ext cx="1600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D997AA0-816F-D6CF-ADC4-42397EC1E73B}"/>
              </a:ext>
            </a:extLst>
          </p:cNvPr>
          <p:cNvSpPr/>
          <p:nvPr/>
        </p:nvSpPr>
        <p:spPr>
          <a:xfrm>
            <a:off x="6324600" y="4876800"/>
            <a:ext cx="1066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5583500-0588-317D-6E7A-7E58A7DC94CE}"/>
              </a:ext>
            </a:extLst>
          </p:cNvPr>
          <p:cNvSpPr/>
          <p:nvPr/>
        </p:nvSpPr>
        <p:spPr>
          <a:xfrm>
            <a:off x="6534149" y="6466105"/>
            <a:ext cx="1600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E6284AE-6EBB-E589-256A-370B3F0D157E}"/>
              </a:ext>
            </a:extLst>
          </p:cNvPr>
          <p:cNvSpPr/>
          <p:nvPr/>
        </p:nvSpPr>
        <p:spPr>
          <a:xfrm>
            <a:off x="5410200" y="2052898"/>
            <a:ext cx="1066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23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93236"/>
            <a:ext cx="10972800" cy="4882058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Application Error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21-22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/>
              <a:t>Correct 21-22A (Jul 2023)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/>
              <a:t>Section IV Authorization Information (20 and 22)</a:t>
            </a:r>
          </a:p>
          <a:p>
            <a:pPr lvl="2">
              <a:buFont typeface="Arial" charset="0"/>
              <a:buChar char="•"/>
              <a:defRPr/>
            </a:pPr>
            <a:endParaRPr lang="en-US" dirty="0"/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21-22 not found in documents section of TBV</a:t>
            </a:r>
          </a:p>
          <a:p>
            <a:pPr marL="914400" lvl="2" indent="0">
              <a:buNone/>
              <a:defRPr/>
            </a:pP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E7FF57-9CD2-4933-B8A8-B77D72FCB779}" type="slidenum">
              <a:rPr lang="en-US" altLang="en-US" sz="28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2800" dirty="0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4552950" cy="838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Times New Roman" panose="02020603050405020304" pitchFamily="18" charset="0"/>
              </a:rPr>
              <a:t>Rating Decision Complete</a:t>
            </a:r>
            <a:endParaRPr lang="en-US" altLang="en-US" sz="27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907157"/>
      </p:ext>
    </p:extLst>
  </p:cSld>
  <p:clrMapOvr>
    <a:masterClrMapping/>
  </p:clrMapOvr>
</p:sld>
</file>

<file path=ppt/theme/theme1.xml><?xml version="1.0" encoding="utf-8"?>
<a:theme xmlns:a="http://schemas.openxmlformats.org/drawingml/2006/main" name="NEW LOG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LOGO" id="{B9A39CEB-2E9A-45FB-95E6-DE7B370B3DE6}" vid="{4DD1D5FA-30CF-47DB-B070-1AED59B559F2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LOGO</Template>
  <TotalTime>7148</TotalTime>
  <Words>575</Words>
  <Application>Microsoft Office PowerPoint</Application>
  <PresentationFormat>Widescreen</PresentationFormat>
  <Paragraphs>184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Franklin Gothic Book</vt:lpstr>
      <vt:lpstr>Times New Roman</vt:lpstr>
      <vt:lpstr>NEW LOGO</vt:lpstr>
      <vt:lpstr>Custom Design</vt:lpstr>
      <vt:lpstr>1_Custom Design</vt:lpstr>
      <vt:lpstr>2_Custom Design</vt:lpstr>
      <vt:lpstr>Rating Review Update </vt:lpstr>
      <vt:lpstr>Agenda</vt:lpstr>
      <vt:lpstr>Rating Decision Complete</vt:lpstr>
      <vt:lpstr>Rating Decision Complete</vt:lpstr>
      <vt:lpstr>Rating Decision Complete</vt:lpstr>
      <vt:lpstr>Rating Decision Complete</vt:lpstr>
      <vt:lpstr>Rating Decision Complete</vt:lpstr>
      <vt:lpstr>Rating Decision Complete</vt:lpstr>
      <vt:lpstr>Rating Decision Complete</vt:lpstr>
      <vt:lpstr>Rating Decision Complete</vt:lpstr>
      <vt:lpstr>Final Review</vt:lpstr>
      <vt:lpstr>Trends</vt:lpstr>
      <vt:lpstr>Trends</vt:lpstr>
      <vt:lpstr>Trends</vt:lpstr>
      <vt:lpstr>Trends</vt:lpstr>
      <vt:lpstr>Trends</vt:lpstr>
      <vt:lpstr>Trends</vt:lpstr>
      <vt:lpstr>Trends</vt:lpstr>
      <vt:lpstr>Trends</vt:lpstr>
      <vt:lpstr>Trends</vt:lpstr>
      <vt:lpstr>Trends</vt:lpstr>
      <vt:lpstr>Trends</vt:lpstr>
      <vt:lpstr>Trends</vt:lpstr>
      <vt:lpstr>Trends</vt:lpstr>
      <vt:lpstr>Trends</vt:lpstr>
      <vt:lpstr>Conclusion</vt:lpstr>
    </vt:vector>
  </TitlesOfParts>
  <Company>Veteran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rating review team</dc:title>
  <dc:creator>Hancock, Shane</dc:creator>
  <cp:lastModifiedBy>Christopher Macinkowicz</cp:lastModifiedBy>
  <cp:revision>158</cp:revision>
  <cp:lastPrinted>2018-12-14T13:47:23Z</cp:lastPrinted>
  <dcterms:created xsi:type="dcterms:W3CDTF">2015-07-16T16:22:18Z</dcterms:created>
  <dcterms:modified xsi:type="dcterms:W3CDTF">2023-11-07T19:40:33Z</dcterms:modified>
</cp:coreProperties>
</file>