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handoutMasterIdLst>
    <p:handoutMasterId r:id="rId22"/>
  </p:handoutMasterIdLst>
  <p:sldIdLst>
    <p:sldId id="547" r:id="rId3"/>
    <p:sldId id="257" r:id="rId4"/>
    <p:sldId id="258" r:id="rId5"/>
    <p:sldId id="260" r:id="rId6"/>
    <p:sldId id="265" r:id="rId7"/>
    <p:sldId id="584" r:id="rId8"/>
    <p:sldId id="585" r:id="rId9"/>
    <p:sldId id="591" r:id="rId10"/>
    <p:sldId id="571" r:id="rId11"/>
    <p:sldId id="570" r:id="rId12"/>
    <p:sldId id="589" r:id="rId13"/>
    <p:sldId id="583" r:id="rId14"/>
    <p:sldId id="586" r:id="rId15"/>
    <p:sldId id="587" r:id="rId16"/>
    <p:sldId id="572" r:id="rId17"/>
    <p:sldId id="592" r:id="rId18"/>
    <p:sldId id="588" r:id="rId19"/>
    <p:sldId id="54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evy" initials="ML" lastIdx="12" clrIdx="0">
    <p:extLst>
      <p:ext uri="{19B8F6BF-5375-455C-9EA6-DF929625EA0E}">
        <p15:presenceInfo xmlns:p15="http://schemas.microsoft.com/office/powerpoint/2012/main" userId="S-1-5-21-1147415601-746390328-441284377-30889" providerId="AD"/>
      </p:ext>
    </p:extLst>
  </p:cmAuthor>
  <p:cmAuthor id="2" name="Monica Levy" initials="ML [2]" lastIdx="3" clrIdx="1">
    <p:extLst>
      <p:ext uri="{19B8F6BF-5375-455C-9EA6-DF929625EA0E}">
        <p15:presenceInfo xmlns:p15="http://schemas.microsoft.com/office/powerpoint/2012/main" userId="S::MLevy@vfw.org::67e45d5b-f9c7-4a2e-8419-dd5c4e8f5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88452" autoAdjust="0"/>
  </p:normalViewPr>
  <p:slideViewPr>
    <p:cSldViewPr snapToGrid="0">
      <p:cViewPr varScale="1">
        <p:scale>
          <a:sx n="76" d="100"/>
          <a:sy n="76" d="100"/>
        </p:scale>
        <p:origin x="1872" y="53"/>
      </p:cViewPr>
      <p:guideLst/>
    </p:cSldViewPr>
  </p:slideViewPr>
  <p:notesTextViewPr>
    <p:cViewPr>
      <p:scale>
        <a:sx n="3" d="2"/>
        <a:sy n="3" d="2"/>
      </p:scale>
      <p:origin x="0" y="-158"/>
    </p:cViewPr>
  </p:notesTextViewPr>
  <p:notesViewPr>
    <p:cSldViewPr snapToGrid="0">
      <p:cViewPr varScale="1">
        <p:scale>
          <a:sx n="66" d="100"/>
          <a:sy n="66" d="100"/>
        </p:scale>
        <p:origin x="322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A64E7B-5A24-4181-A84B-916EAE4D89DD}" type="datetimeFigureOut">
              <a:rPr lang="en-US" smtClean="0"/>
              <a:t>11/13/2023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B87E6B0-2ABC-4029-BE6F-73EEB0B6F3D1}" type="slidenum">
              <a:rPr lang="en-US" smtClean="0"/>
              <a:t>‹#›</a:t>
            </a:fld>
            <a:endParaRPr lang="en-US" dirty="0"/>
          </a:p>
        </p:txBody>
      </p:sp>
    </p:spTree>
    <p:extLst>
      <p:ext uri="{BB962C8B-B14F-4D97-AF65-F5344CB8AC3E}">
        <p14:creationId xmlns:p14="http://schemas.microsoft.com/office/powerpoint/2010/main" val="321442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CB3563-B21F-4472-A953-CA98BFE318F2}" type="datetimeFigureOut">
              <a:rPr lang="en-US" smtClean="0"/>
              <a:t>11/13/2023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36D78-C19F-4765-8B7F-2FE8BFF07D6C}" type="slidenum">
              <a:rPr lang="en-US" smtClean="0"/>
              <a:t>‹#›</a:t>
            </a:fld>
            <a:endParaRPr lang="en-US" dirty="0"/>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a:t>
            </a:fld>
            <a:endParaRPr lang="en-US" dirty="0"/>
          </a:p>
        </p:txBody>
      </p:sp>
    </p:spTree>
    <p:extLst>
      <p:ext uri="{BB962C8B-B14F-4D97-AF65-F5344CB8AC3E}">
        <p14:creationId xmlns:p14="http://schemas.microsoft.com/office/powerpoint/2010/main" val="148429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1:  Be honest, of the 6 questions, how many could you answer?</a:t>
            </a:r>
          </a:p>
          <a:p>
            <a:r>
              <a:rPr lang="en-US" dirty="0"/>
              <a:t>Group 2:  Be honest, of the 6 questions, how many could you answer?</a:t>
            </a:r>
          </a:p>
          <a:p>
            <a:r>
              <a:rPr lang="en-US" dirty="0"/>
              <a:t>Group 3:  How many could you answer?</a:t>
            </a:r>
          </a:p>
        </p:txBody>
      </p:sp>
      <p:sp>
        <p:nvSpPr>
          <p:cNvPr id="4" name="Slide Number Placeholder 3"/>
          <p:cNvSpPr>
            <a:spLocks noGrp="1"/>
          </p:cNvSpPr>
          <p:nvPr>
            <p:ph type="sldNum" sz="quarter" idx="5"/>
          </p:nvPr>
        </p:nvSpPr>
        <p:spPr/>
        <p:txBody>
          <a:bodyPr/>
          <a:lstStyle/>
          <a:p>
            <a:fld id="{B8C36D78-C19F-4765-8B7F-2FE8BFF07D6C}" type="slidenum">
              <a:rPr lang="en-US" smtClean="0"/>
              <a:t>10</a:t>
            </a:fld>
            <a:endParaRPr lang="en-US" dirty="0"/>
          </a:p>
        </p:txBody>
      </p:sp>
    </p:spTree>
    <p:extLst>
      <p:ext uri="{BB962C8B-B14F-4D97-AF65-F5344CB8AC3E}">
        <p14:creationId xmlns:p14="http://schemas.microsoft.com/office/powerpoint/2010/main" val="3778059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ulterior motive when listening.  Personal relationships – work relationships examples.  </a:t>
            </a:r>
          </a:p>
        </p:txBody>
      </p:sp>
      <p:sp>
        <p:nvSpPr>
          <p:cNvPr id="4" name="Slide Number Placeholder 3"/>
          <p:cNvSpPr>
            <a:spLocks noGrp="1"/>
          </p:cNvSpPr>
          <p:nvPr>
            <p:ph type="sldNum" sz="quarter" idx="5"/>
          </p:nvPr>
        </p:nvSpPr>
        <p:spPr/>
        <p:txBody>
          <a:bodyPr/>
          <a:lstStyle/>
          <a:p>
            <a:fld id="{B8C36D78-C19F-4765-8B7F-2FE8BFF07D6C}" type="slidenum">
              <a:rPr lang="en-US" smtClean="0"/>
              <a:t>11</a:t>
            </a:fld>
            <a:endParaRPr lang="en-US" dirty="0"/>
          </a:p>
        </p:txBody>
      </p:sp>
    </p:spTree>
    <p:extLst>
      <p:ext uri="{BB962C8B-B14F-4D97-AF65-F5344CB8AC3E}">
        <p14:creationId xmlns:p14="http://schemas.microsoft.com/office/powerpoint/2010/main" val="139067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story twice.  Answer the questions.  True, False, Don’t know</a:t>
            </a:r>
          </a:p>
          <a:p>
            <a:endParaRPr lang="en-US" dirty="0"/>
          </a:p>
          <a:p>
            <a:r>
              <a:rPr lang="en-US" dirty="0"/>
              <a:t>Everyone heard the same story yet answered differently.  Why?   </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12</a:t>
            </a:fld>
            <a:endParaRPr lang="en-US" dirty="0"/>
          </a:p>
        </p:txBody>
      </p:sp>
    </p:spTree>
    <p:extLst>
      <p:ext uri="{BB962C8B-B14F-4D97-AF65-F5344CB8AC3E}">
        <p14:creationId xmlns:p14="http://schemas.microsoft.com/office/powerpoint/2010/main" val="131992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t>A man appeared after the owner had turned off the lights?  ??? </a:t>
            </a:r>
            <a:r>
              <a:rPr lang="en-US" sz="1200" i="1" dirty="0"/>
              <a:t>The businessman turned off the lights.  </a:t>
            </a:r>
            <a:r>
              <a:rPr lang="en-US" sz="1200" dirty="0"/>
              <a:t>(He may/may not have been the owner)</a:t>
            </a:r>
          </a:p>
          <a:p>
            <a:pPr>
              <a:buFont typeface="Wingdings" panose="05000000000000000000" pitchFamily="2" charset="2"/>
              <a:buChar char="Ø"/>
            </a:pPr>
            <a:r>
              <a:rPr lang="en-US" sz="1200" dirty="0"/>
              <a:t>The robber was a man?  ??? You don’t know that it was a robber.  </a:t>
            </a:r>
            <a:r>
              <a:rPr lang="en-US" sz="1200" i="1" dirty="0"/>
              <a:t>A man appeared and demanded money.</a:t>
            </a:r>
          </a:p>
          <a:p>
            <a:pPr>
              <a:buFont typeface="Wingdings" panose="05000000000000000000" pitchFamily="2" charset="2"/>
              <a:buChar char="Ø"/>
            </a:pPr>
            <a:r>
              <a:rPr lang="en-US" sz="1200" dirty="0"/>
              <a:t>The man did not demand money?  FALSE – </a:t>
            </a:r>
            <a:r>
              <a:rPr lang="en-US" sz="1200" i="1" dirty="0"/>
              <a:t>A man appeared and demanded money.</a:t>
            </a:r>
          </a:p>
          <a:p>
            <a:pPr>
              <a:buFont typeface="Wingdings" panose="05000000000000000000" pitchFamily="2" charset="2"/>
              <a:buChar char="Ø"/>
            </a:pPr>
            <a:r>
              <a:rPr lang="en-US" sz="1200" dirty="0"/>
              <a:t>The man who opened the cash register was the owner?  </a:t>
            </a:r>
            <a:r>
              <a:rPr lang="en-US" sz="1200" i="1" dirty="0"/>
              <a:t>??? The owner opened the cash register. </a:t>
            </a:r>
            <a:r>
              <a:rPr lang="en-US" sz="1200" i="0" dirty="0"/>
              <a:t>It did not specify if the owner was a man or woman.</a:t>
            </a:r>
            <a:endParaRPr lang="en-US" sz="1200" dirty="0"/>
          </a:p>
          <a:p>
            <a:pPr>
              <a:buFont typeface="Wingdings" panose="05000000000000000000" pitchFamily="2" charset="2"/>
              <a:buChar char="Ø"/>
            </a:pPr>
            <a:r>
              <a:rPr lang="en-US" sz="1200" dirty="0"/>
              <a:t>The store owner scooped up the contents of the cash register and ran away.  ??? </a:t>
            </a:r>
            <a:r>
              <a:rPr lang="en-US" i="1" dirty="0"/>
              <a:t>The contents of the cash register were scooped up, and the man sped away.  </a:t>
            </a:r>
            <a:r>
              <a:rPr lang="en-US" i="0" dirty="0"/>
              <a:t>The story does not indicate who scooped up the contents of the cash register.</a:t>
            </a:r>
            <a:endParaRPr lang="en-US" sz="1200" i="1" dirty="0"/>
          </a:p>
          <a:p>
            <a:pPr>
              <a:buFont typeface="Wingdings" panose="05000000000000000000" pitchFamily="2" charset="2"/>
              <a:buChar char="Ø"/>
            </a:pPr>
            <a:r>
              <a:rPr lang="en-US" sz="1200" dirty="0"/>
              <a:t>Someone opened the cash register?  TRUE  </a:t>
            </a:r>
            <a:r>
              <a:rPr lang="en-US" i="1" dirty="0"/>
              <a:t>The owner opened a cash register. </a:t>
            </a:r>
            <a:endParaRPr lang="en-US" sz="1200" i="1" dirty="0"/>
          </a:p>
          <a:p>
            <a:pPr>
              <a:buFont typeface="Wingdings" panose="05000000000000000000" pitchFamily="2" charset="2"/>
              <a:buChar char="Ø"/>
            </a:pPr>
            <a:r>
              <a:rPr lang="en-US" sz="1200" dirty="0"/>
              <a:t>The robber got away with the contents of the cash register.  ??? Was it a robber?</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13</a:t>
            </a:fld>
            <a:endParaRPr lang="en-US" dirty="0"/>
          </a:p>
        </p:txBody>
      </p:sp>
    </p:spTree>
    <p:extLst>
      <p:ext uri="{BB962C8B-B14F-4D97-AF65-F5344CB8AC3E}">
        <p14:creationId xmlns:p14="http://schemas.microsoft.com/office/powerpoint/2010/main" val="330922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t>The robber demanded money from the owner.  ??? Was it a robbery?</a:t>
            </a:r>
          </a:p>
          <a:p>
            <a:pPr>
              <a:buFont typeface="Wingdings" panose="05000000000000000000" pitchFamily="2" charset="2"/>
              <a:buChar char="Ø"/>
            </a:pPr>
            <a:r>
              <a:rPr lang="en-US" sz="1200" dirty="0"/>
              <a:t>The story did not involve any women.  ??? Gender of the owner was never identified.</a:t>
            </a:r>
          </a:p>
          <a:p>
            <a:pPr>
              <a:buFont typeface="Wingdings" panose="05000000000000000000" pitchFamily="2" charset="2"/>
              <a:buChar char="Ø"/>
            </a:pPr>
            <a:r>
              <a:rPr lang="en-US" sz="1200" dirty="0"/>
              <a:t>The owner of the store contacted the police.  ??? It doesn’t say who contacted the police.</a:t>
            </a:r>
          </a:p>
          <a:p>
            <a:pPr>
              <a:buFont typeface="Wingdings" panose="05000000000000000000" pitchFamily="2" charset="2"/>
              <a:buChar char="Ø"/>
            </a:pPr>
            <a:r>
              <a:rPr lang="en-US" sz="1200" dirty="0"/>
              <a:t> The event took place at the close of the business day.  ??? </a:t>
            </a:r>
            <a:r>
              <a:rPr lang="en-US" i="1" dirty="0"/>
              <a:t>A businessman had just turned off the lights in the store when a man appeared and demanded money. </a:t>
            </a:r>
            <a:r>
              <a:rPr lang="en-US" i="0" dirty="0"/>
              <a:t>We don’t know what time of the day he turned off the lights.  </a:t>
            </a:r>
            <a:endParaRPr lang="en-US" sz="1200" i="1"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14</a:t>
            </a:fld>
            <a:endParaRPr lang="en-US" dirty="0"/>
          </a:p>
        </p:txBody>
      </p:sp>
    </p:spTree>
    <p:extLst>
      <p:ext uri="{BB962C8B-B14F-4D97-AF65-F5344CB8AC3E}">
        <p14:creationId xmlns:p14="http://schemas.microsoft.com/office/powerpoint/2010/main" val="76119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to selective hearing, we all have preconceived ideas, feelings, motives, and prejudices that we bring into a conversation.  Due to the complex nature of our opinions, these preconceived ideas can affect what we hear.  For instance, if you realize that the way a person speaks reminds you of an irritating acquaintance – be on guard for reacting to that person the way you would react to the acquaintance.  You can’t necessarily rid yourself of your biases, but being aware and recognizing them helps to set them aside and listen/connect with the person.  </a:t>
            </a:r>
          </a:p>
          <a:p>
            <a:endParaRPr lang="en-US" dirty="0"/>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dirty="0"/>
          </a:p>
        </p:txBody>
      </p:sp>
    </p:spTree>
    <p:extLst>
      <p:ext uri="{BB962C8B-B14F-4D97-AF65-F5344CB8AC3E}">
        <p14:creationId xmlns:p14="http://schemas.microsoft.com/office/powerpoint/2010/main" val="2211198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 of intentional active listening starts with respecting other opinions and viewpoints.  In your Breakout group, create your case for the viewpoints you’ve been given.</a:t>
            </a:r>
          </a:p>
          <a:p>
            <a:endParaRPr lang="en-US" dirty="0"/>
          </a:p>
          <a:p>
            <a:r>
              <a:rPr lang="en-US" dirty="0"/>
              <a:t>The other two groups will listen to you make your case using unbiased listening, respect and patience.  The other groups will also ask questions with the intent to understand without judgement.  </a:t>
            </a:r>
          </a:p>
          <a:p>
            <a:endParaRPr lang="en-US" dirty="0"/>
          </a:p>
          <a:p>
            <a:r>
              <a:rPr lang="en-US" dirty="0"/>
              <a:t>Prepare your case on your own viewpoint.</a:t>
            </a:r>
          </a:p>
          <a:p>
            <a:r>
              <a:rPr lang="en-US" dirty="0"/>
              <a:t>Be prepared to ask questions for better understanding, no judgement.  </a:t>
            </a:r>
          </a:p>
        </p:txBody>
      </p:sp>
      <p:sp>
        <p:nvSpPr>
          <p:cNvPr id="4" name="Slide Number Placeholder 3"/>
          <p:cNvSpPr>
            <a:spLocks noGrp="1"/>
          </p:cNvSpPr>
          <p:nvPr>
            <p:ph type="sldNum" sz="quarter" idx="5"/>
          </p:nvPr>
        </p:nvSpPr>
        <p:spPr/>
        <p:txBody>
          <a:bodyPr/>
          <a:lstStyle/>
          <a:p>
            <a:fld id="{B8C36D78-C19F-4765-8B7F-2FE8BFF07D6C}" type="slidenum">
              <a:rPr lang="en-US" smtClean="0"/>
              <a:t>16</a:t>
            </a:fld>
            <a:endParaRPr lang="en-US" dirty="0"/>
          </a:p>
        </p:txBody>
      </p:sp>
    </p:spTree>
    <p:extLst>
      <p:ext uri="{BB962C8B-B14F-4D97-AF65-F5344CB8AC3E}">
        <p14:creationId xmlns:p14="http://schemas.microsoft.com/office/powerpoint/2010/main" val="260719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discussed a LOT!  I can also send everyone a copy of the Power Point presentation.  But, what did you find most helpful?  What was a repeat, but good as a refresher?  How can you improve your listening effectiveness?  (Do you talk to each other, email each other, compare stories?  </a:t>
            </a:r>
          </a:p>
        </p:txBody>
      </p:sp>
      <p:sp>
        <p:nvSpPr>
          <p:cNvPr id="4" name="Slide Number Placeholder 3"/>
          <p:cNvSpPr>
            <a:spLocks noGrp="1"/>
          </p:cNvSpPr>
          <p:nvPr>
            <p:ph type="sldNum" sz="quarter" idx="5"/>
          </p:nvPr>
        </p:nvSpPr>
        <p:spPr/>
        <p:txBody>
          <a:bodyPr/>
          <a:lstStyle/>
          <a:p>
            <a:fld id="{B8C36D78-C19F-4765-8B7F-2FE8BFF07D6C}" type="slidenum">
              <a:rPr lang="en-US" smtClean="0"/>
              <a:t>17</a:t>
            </a:fld>
            <a:endParaRPr lang="en-US" dirty="0"/>
          </a:p>
        </p:txBody>
      </p:sp>
    </p:spTree>
    <p:extLst>
      <p:ext uri="{BB962C8B-B14F-4D97-AF65-F5344CB8AC3E}">
        <p14:creationId xmlns:p14="http://schemas.microsoft.com/office/powerpoint/2010/main" val="83495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NOT be just me talking.  I need feedback (to know you’re listening) and to keep us all engaged.  I’ll expect to have some fun too!  Nothing we talk about will be new or rocket science, but hopefully a refresher and help us all be more self aware of our strengths and areas of improvement.  </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dirty="0"/>
          </a:p>
        </p:txBody>
      </p:sp>
    </p:spTree>
    <p:extLst>
      <p:ext uri="{BB962C8B-B14F-4D97-AF65-F5344CB8AC3E}">
        <p14:creationId xmlns:p14="http://schemas.microsoft.com/office/powerpoint/2010/main" val="324084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  I sleep with my windows open and hear noises all night.  They don’t usually wake me up, but I do subconsciously hear them.  </a:t>
            </a:r>
          </a:p>
          <a:p>
            <a:r>
              <a:rPr lang="en-US" dirty="0"/>
              <a:t>Attending:  Sometimes I’ll focus on a certain noise – cat meowing, cars burning rubber, plane flying over.  Still kind of a subconscious white noise.</a:t>
            </a:r>
          </a:p>
          <a:p>
            <a:r>
              <a:rPr lang="en-US" dirty="0"/>
              <a:t>Understanding:  Level of importance – if I hear my cat in a fight with another cat.  Hear police sirens after cars are burning rubber.  </a:t>
            </a:r>
          </a:p>
        </p:txBody>
      </p:sp>
      <p:sp>
        <p:nvSpPr>
          <p:cNvPr id="4" name="Slide Number Placeholder 3"/>
          <p:cNvSpPr>
            <a:spLocks noGrp="1"/>
          </p:cNvSpPr>
          <p:nvPr>
            <p:ph type="sldNum" sz="quarter" idx="5"/>
          </p:nvPr>
        </p:nvSpPr>
        <p:spPr/>
        <p:txBody>
          <a:bodyPr/>
          <a:lstStyle/>
          <a:p>
            <a:fld id="{B8C36D78-C19F-4765-8B7F-2FE8BFF07D6C}" type="slidenum">
              <a:rPr lang="en-US" smtClean="0"/>
              <a:t>3</a:t>
            </a:fld>
            <a:endParaRPr lang="en-US" dirty="0"/>
          </a:p>
        </p:txBody>
      </p:sp>
    </p:spTree>
    <p:extLst>
      <p:ext uri="{BB962C8B-B14F-4D97-AF65-F5344CB8AC3E}">
        <p14:creationId xmlns:p14="http://schemas.microsoft.com/office/powerpoint/2010/main" val="1191549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Responding:  I jump out of bed to go let the cat in.  My ‘feedback’ is my non-verbal action (nonverbal, but definitely a response to the listening process)  My question – is to my cat “what kind of fight are you in now?  Let’s get you inside and out of dangers way.”</a:t>
            </a:r>
          </a:p>
          <a:p>
            <a:r>
              <a:rPr lang="en-US" dirty="0"/>
              <a:t>Remembering:  Don’t let the cats out after dark.  </a:t>
            </a:r>
          </a:p>
          <a:p>
            <a:endParaRPr lang="en-US" dirty="0"/>
          </a:p>
          <a:p>
            <a:r>
              <a:rPr lang="en-US" dirty="0"/>
              <a:t>Thanksgiving:  Tryptophan starts doing its magic after the meal.  What time is it – football time.  My dad would turn on the game, lay in his recliner, and the next thing, he would be snoring.  We would change the channel.  He would immediately wake up – what are you doing?  I’m watching the game.  Sound asleep/snoring.  What’s the score?  What’s happening.  Regardless, the noise (stimulus) stopped and he was immediately into the “ATTENDING” stage of the listening process.  It was relevant &gt; you turned off my white noise.  Quickly went into UNDERSTANDING stage and onto the RESPONSE – which was always verbal (and loud).  REMEMBERING stage usually involved him remembering that if he started snoring again, we were going to change the channel.  </a:t>
            </a:r>
            <a:r>
              <a:rPr lang="en-US" dirty="0">
                <a:sym typeface="Wingdings" panose="05000000000000000000" pitchFamily="2" charset="2"/>
              </a:rPr>
              <a:t></a:t>
            </a:r>
          </a:p>
          <a:p>
            <a:endParaRPr lang="en-US" dirty="0">
              <a:sym typeface="Wingdings" panose="05000000000000000000" pitchFamily="2" charset="2"/>
            </a:endParaRPr>
          </a:p>
          <a:p>
            <a:r>
              <a:rPr lang="en-US" dirty="0">
                <a:sym typeface="Wingdings" panose="05000000000000000000" pitchFamily="2" charset="2"/>
              </a:rPr>
              <a:t>QUESTION:  At what point in the listening process does ACTIVE LISTENING BEGIN?  (Responding:  eye contact, no looking at your cell phone, leaning in, facial recognition)  </a:t>
            </a:r>
            <a:r>
              <a:rPr lang="en-US" dirty="0"/>
              <a:t> </a:t>
            </a:r>
          </a:p>
        </p:txBody>
      </p:sp>
      <p:sp>
        <p:nvSpPr>
          <p:cNvPr id="4" name="Slide Number Placeholder 3"/>
          <p:cNvSpPr>
            <a:spLocks noGrp="1"/>
          </p:cNvSpPr>
          <p:nvPr>
            <p:ph type="sldNum" sz="quarter" idx="5"/>
          </p:nvPr>
        </p:nvSpPr>
        <p:spPr/>
        <p:txBody>
          <a:bodyPr/>
          <a:lstStyle/>
          <a:p>
            <a:fld id="{B8C36D78-C19F-4765-8B7F-2FE8BFF07D6C}" type="slidenum">
              <a:rPr lang="en-US" smtClean="0"/>
              <a:t>4</a:t>
            </a:fld>
            <a:endParaRPr lang="en-US" dirty="0"/>
          </a:p>
        </p:txBody>
      </p:sp>
    </p:spTree>
    <p:extLst>
      <p:ext uri="{BB962C8B-B14F-4D97-AF65-F5344CB8AC3E}">
        <p14:creationId xmlns:p14="http://schemas.microsoft.com/office/powerpoint/2010/main" val="115879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level of listening did you focus on?  First time maybe just heard the story, some people understood the first time,  Some remembered, understood, and were able to respond.  (I failed the first time I read the story.)  </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dirty="0"/>
          </a:p>
        </p:txBody>
      </p:sp>
    </p:spTree>
    <p:extLst>
      <p:ext uri="{BB962C8B-B14F-4D97-AF65-F5344CB8AC3E}">
        <p14:creationId xmlns:p14="http://schemas.microsoft.com/office/powerpoint/2010/main" val="1704444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daily interactions, which of these listening types do you use? Can effective listening occur at any of these stages?   </a:t>
            </a:r>
          </a:p>
          <a:p>
            <a:pPr marL="457200" lvl="1" indent="0">
              <a:buFont typeface="Arial" panose="020B0604020202020204" pitchFamily="34" charset="0"/>
              <a:buNone/>
            </a:pPr>
            <a:endParaRPr lang="en-US" dirty="0"/>
          </a:p>
          <a:p>
            <a:pPr marL="457200" lvl="1" indent="0">
              <a:buFont typeface="Arial" panose="020B0604020202020204" pitchFamily="34" charset="0"/>
              <a:buNone/>
            </a:pPr>
            <a:r>
              <a:rPr lang="en-US" dirty="0"/>
              <a:t>Any of the listening categories you don’t use, or try not to use?  </a:t>
            </a:r>
          </a:p>
          <a:p>
            <a:pPr marL="457200" lvl="1" indent="0">
              <a:buFont typeface="Arial" panose="020B0604020202020204" pitchFamily="34" charset="0"/>
              <a:buNone/>
            </a:pPr>
            <a:endParaRPr lang="en-US" dirty="0"/>
          </a:p>
          <a:p>
            <a:pPr marL="1085850" lvl="2" indent="-171450">
              <a:buFont typeface="Arial" panose="020B0604020202020204" pitchFamily="34" charset="0"/>
              <a:buChar char="•"/>
            </a:pPr>
            <a:endParaRPr lang="en-US" dirty="0"/>
          </a:p>
          <a:p>
            <a:pPr marL="914400" lvl="2" indent="0">
              <a:buFont typeface="Arial" panose="020B0604020202020204" pitchFamily="34" charset="0"/>
              <a:buNone/>
            </a:pPr>
            <a:r>
              <a:rPr lang="en-US" dirty="0"/>
              <a:t>BREAK OUT:  </a:t>
            </a:r>
          </a:p>
          <a:p>
            <a:pPr marL="1085850" lvl="2" indent="-171450">
              <a:buFont typeface="Arial" panose="020B0604020202020204" pitchFamily="34" charset="0"/>
              <a:buChar char="•"/>
            </a:pPr>
            <a:r>
              <a:rPr lang="en-US" dirty="0"/>
              <a:t>What can affect your ability to be an effective listener?</a:t>
            </a:r>
          </a:p>
          <a:p>
            <a:pPr marL="1085850" lvl="2" indent="-171450">
              <a:buFont typeface="Arial" panose="020B0604020202020204" pitchFamily="34" charset="0"/>
              <a:buChar char="•"/>
            </a:pPr>
            <a:r>
              <a:rPr lang="en-US" dirty="0"/>
              <a:t>What can you do to improve or overcome these challenges?</a:t>
            </a:r>
          </a:p>
          <a:p>
            <a:pPr marL="1085850" lvl="2" indent="-171450">
              <a:buFont typeface="Arial" panose="020B0604020202020204" pitchFamily="34" charset="0"/>
              <a:buChar char="•"/>
            </a:pPr>
            <a:endParaRPr lang="en-US" dirty="0"/>
          </a:p>
          <a:p>
            <a:pPr marL="0" lvl="0" indent="0">
              <a:buFontTx/>
              <a:buNone/>
            </a:pPr>
            <a:r>
              <a:rPr lang="en-US" dirty="0"/>
              <a:t>Could be within your control – may not be within your control:</a:t>
            </a:r>
          </a:p>
          <a:p>
            <a:pPr marL="171450" lvl="0" indent="-171450">
              <a:buFont typeface="Arial" panose="020B0604020202020204" pitchFamily="34" charset="0"/>
              <a:buChar char="•"/>
            </a:pPr>
            <a:r>
              <a:rPr lang="en-US" dirty="0"/>
              <a:t>Distractions </a:t>
            </a:r>
          </a:p>
          <a:p>
            <a:pPr marL="171450" lvl="0" indent="-171450">
              <a:buFont typeface="Arial" panose="020B0604020202020204" pitchFamily="34" charset="0"/>
              <a:buChar char="•"/>
            </a:pPr>
            <a:r>
              <a:rPr lang="en-US" dirty="0"/>
              <a:t>Hinderances</a:t>
            </a:r>
          </a:p>
          <a:p>
            <a:pPr marL="171450" lvl="0" indent="-171450">
              <a:buFont typeface="Arial" panose="020B0604020202020204" pitchFamily="34" charset="0"/>
              <a:buChar char="•"/>
            </a:pPr>
            <a:r>
              <a:rPr lang="en-US" dirty="0"/>
              <a:t>Impedes </a:t>
            </a:r>
          </a:p>
          <a:p>
            <a:pPr marL="171450" lvl="0" indent="-171450">
              <a:buFont typeface="Arial" panose="020B0604020202020204" pitchFamily="34" charset="0"/>
              <a:buChar char="•"/>
            </a:pPr>
            <a:endParaRPr lang="en-US" dirty="0"/>
          </a:p>
          <a:p>
            <a:pPr marL="0" lvl="0" indent="0">
              <a:buFontTx/>
              <a:buNone/>
            </a:pPr>
            <a:endParaRPr lang="en-US" dirty="0"/>
          </a:p>
          <a:p>
            <a:pPr marL="914400" lvl="2"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dirty="0"/>
          </a:p>
        </p:txBody>
      </p:sp>
    </p:spTree>
    <p:extLst>
      <p:ext uri="{BB962C8B-B14F-4D97-AF65-F5344CB8AC3E}">
        <p14:creationId xmlns:p14="http://schemas.microsoft.com/office/powerpoint/2010/main" val="41469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r>
              <a:rPr lang="en-US" dirty="0"/>
              <a:t>BREAK OUT:  </a:t>
            </a:r>
          </a:p>
          <a:p>
            <a:pPr marL="1085850" lvl="2" indent="-171450">
              <a:buFont typeface="Arial" panose="020B0604020202020204" pitchFamily="34" charset="0"/>
              <a:buChar char="•"/>
            </a:pPr>
            <a:r>
              <a:rPr lang="en-US" dirty="0"/>
              <a:t>What can affect your ability to be an effective (Active) listener?</a:t>
            </a:r>
          </a:p>
          <a:p>
            <a:pPr marL="1543050" lvl="3" indent="-171450">
              <a:buFont typeface="Arial" panose="020B0604020202020204" pitchFamily="34" charset="0"/>
              <a:buChar char="•"/>
            </a:pPr>
            <a:r>
              <a:rPr lang="en-US" dirty="0">
                <a:solidFill>
                  <a:srgbClr val="FF0000"/>
                </a:solidFill>
              </a:rPr>
              <a:t>Workload (overwhelmed)</a:t>
            </a:r>
          </a:p>
          <a:p>
            <a:pPr marL="1543050" lvl="3" indent="-171450">
              <a:buFont typeface="Arial" panose="020B0604020202020204" pitchFamily="34" charset="0"/>
              <a:buChar char="•"/>
            </a:pPr>
            <a:r>
              <a:rPr lang="en-US" dirty="0"/>
              <a:t>Environment (noises, phone ringing, emails dinging)</a:t>
            </a:r>
          </a:p>
          <a:p>
            <a:pPr marL="1543050" lvl="3" indent="-171450">
              <a:buFont typeface="Arial" panose="020B0604020202020204" pitchFamily="34" charset="0"/>
              <a:buChar char="•"/>
            </a:pPr>
            <a:r>
              <a:rPr lang="en-US" dirty="0"/>
              <a:t>Personal issues (Mind on other things)</a:t>
            </a:r>
          </a:p>
          <a:p>
            <a:pPr marL="1543050" lvl="3" indent="-171450">
              <a:buFont typeface="Arial" panose="020B0604020202020204" pitchFamily="34" charset="0"/>
              <a:buChar char="•"/>
            </a:pPr>
            <a:r>
              <a:rPr lang="en-US" dirty="0"/>
              <a:t>Dislike for a person (some people just get on our nerves)</a:t>
            </a:r>
          </a:p>
          <a:p>
            <a:pPr marL="1543050" lvl="3" indent="-171450">
              <a:buFont typeface="Arial" panose="020B0604020202020204" pitchFamily="34" charset="0"/>
              <a:buChar char="•"/>
            </a:pPr>
            <a:r>
              <a:rPr lang="en-US" dirty="0">
                <a:solidFill>
                  <a:srgbClr val="FF0000"/>
                </a:solidFill>
              </a:rPr>
              <a:t>Distractions (smell, hangry)</a:t>
            </a:r>
          </a:p>
          <a:p>
            <a:pPr marL="1543050" lvl="3" indent="-171450">
              <a:buFont typeface="Arial" panose="020B0604020202020204" pitchFamily="34" charset="0"/>
              <a:buChar char="•"/>
            </a:pPr>
            <a:r>
              <a:rPr lang="en-US" dirty="0"/>
              <a:t>Physical distractions (uncomfortable, room temperature)</a:t>
            </a:r>
          </a:p>
          <a:p>
            <a:pPr marL="1543050" lvl="3" indent="-171450">
              <a:buFont typeface="Arial" panose="020B0604020202020204" pitchFamily="34" charset="0"/>
              <a:buChar char="•"/>
            </a:pPr>
            <a:r>
              <a:rPr lang="en-US" dirty="0"/>
              <a:t>Person talks too quietly, too fast, accent</a:t>
            </a:r>
          </a:p>
          <a:p>
            <a:pPr marL="1543050" lvl="3" indent="-171450">
              <a:buFont typeface="Arial" panose="020B0604020202020204" pitchFamily="34" charset="0"/>
              <a:buChar char="•"/>
            </a:pPr>
            <a:r>
              <a:rPr lang="en-US" dirty="0"/>
              <a:t>Refocusing after an upsetting conversation</a:t>
            </a:r>
          </a:p>
          <a:p>
            <a:pPr marL="1543050" lvl="3" indent="-171450">
              <a:buFont typeface="Arial" panose="020B0604020202020204" pitchFamily="34" charset="0"/>
              <a:buChar char="•"/>
            </a:pPr>
            <a:r>
              <a:rPr lang="en-US" dirty="0">
                <a:solidFill>
                  <a:srgbClr val="FF0000"/>
                </a:solidFill>
              </a:rPr>
              <a:t>Personal Biases</a:t>
            </a:r>
          </a:p>
          <a:p>
            <a:pPr marL="1543050" lvl="3" indent="-171450">
              <a:buFont typeface="Arial" panose="020B0604020202020204" pitchFamily="34" charset="0"/>
              <a:buChar char="•"/>
            </a:pPr>
            <a:r>
              <a:rPr lang="en-US" dirty="0"/>
              <a:t>Selective Hearing</a:t>
            </a:r>
          </a:p>
          <a:p>
            <a:pPr marL="1085850" lvl="2" indent="-171450">
              <a:buFont typeface="Arial" panose="020B0604020202020204" pitchFamily="34" charset="0"/>
              <a:buChar char="•"/>
            </a:pPr>
            <a:r>
              <a:rPr lang="en-US" dirty="0"/>
              <a:t>What can you do to improve or overcome these issues?</a:t>
            </a:r>
          </a:p>
          <a:p>
            <a:pPr marL="1543050" lvl="3" indent="-171450">
              <a:buFont typeface="Arial" panose="020B0604020202020204" pitchFamily="34" charset="0"/>
              <a:buChar char="•"/>
            </a:pPr>
            <a:r>
              <a:rPr lang="en-US" dirty="0"/>
              <a:t>See slide for my solutions</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7</a:t>
            </a:fld>
            <a:endParaRPr lang="en-US" dirty="0"/>
          </a:p>
        </p:txBody>
      </p:sp>
    </p:spTree>
    <p:extLst>
      <p:ext uri="{BB962C8B-B14F-4D97-AF65-F5344CB8AC3E}">
        <p14:creationId xmlns:p14="http://schemas.microsoft.com/office/powerpoint/2010/main" val="136655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Mistakes:  see slide</a:t>
            </a:r>
          </a:p>
          <a:p>
            <a:endParaRPr lang="en-US" dirty="0"/>
          </a:p>
          <a:p>
            <a:r>
              <a:rPr lang="en-US" dirty="0"/>
              <a:t>Difference between Speech and Thought Rate:  People speak at 125 to 175 words a minute; we can process between 400 – 800 words per minute.  This is when we have time to employ SELECTIVE LISTENING.  This is our tendency to pay attention to the messages that benefit us in some way and filter others out.  This is also when we have time to employ PREJUDICED (biased) LISTENING.  We make assumptions based on our own personal biases or beliefs.  </a:t>
            </a:r>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dirty="0"/>
          </a:p>
        </p:txBody>
      </p:sp>
    </p:spTree>
    <p:extLst>
      <p:ext uri="{BB962C8B-B14F-4D97-AF65-F5344CB8AC3E}">
        <p14:creationId xmlns:p14="http://schemas.microsoft.com/office/powerpoint/2010/main" val="3599859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Groups:</a:t>
            </a:r>
          </a:p>
          <a:p>
            <a:endParaRPr lang="en-US" dirty="0"/>
          </a:p>
          <a:p>
            <a:r>
              <a:rPr lang="en-US" dirty="0"/>
              <a:t>Questions:</a:t>
            </a:r>
          </a:p>
          <a:p>
            <a:endParaRPr lang="en-US" dirty="0"/>
          </a:p>
          <a:p>
            <a:r>
              <a:rPr lang="en-US" dirty="0"/>
              <a:t>Who was left at home?  Why did they leave her at home?</a:t>
            </a:r>
          </a:p>
          <a:p>
            <a:r>
              <a:rPr lang="en-US" dirty="0"/>
              <a:t>As they tried to leave the driveway, what was in the street?</a:t>
            </a:r>
          </a:p>
          <a:p>
            <a:r>
              <a:rPr lang="en-US" dirty="0"/>
              <a:t>Why did Timmy go back home?</a:t>
            </a:r>
          </a:p>
          <a:p>
            <a:r>
              <a:rPr lang="en-US" dirty="0"/>
              <a:t>Why did Susan get out of the car?</a:t>
            </a:r>
          </a:p>
          <a:p>
            <a:r>
              <a:rPr lang="en-US" dirty="0"/>
              <a:t>Why did Shelly leave the car?</a:t>
            </a:r>
          </a:p>
          <a:p>
            <a:r>
              <a:rPr lang="en-US" dirty="0"/>
              <a:t>What was Tommy doing in the backseat of the car?</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9</a:t>
            </a:fld>
            <a:endParaRPr lang="en-US" dirty="0"/>
          </a:p>
        </p:txBody>
      </p:sp>
    </p:spTree>
    <p:extLst>
      <p:ext uri="{BB962C8B-B14F-4D97-AF65-F5344CB8AC3E}">
        <p14:creationId xmlns:p14="http://schemas.microsoft.com/office/powerpoint/2010/main" val="226179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9FB74-82A6-4678-A406-36BD205FA73E}" type="slidenum">
              <a:rPr lang="en-US" smtClean="0"/>
              <a:t>‹#›</a:t>
            </a:fld>
            <a:endParaRPr lang="en-US"/>
          </a:p>
        </p:txBody>
      </p:sp>
    </p:spTree>
    <p:extLst>
      <p:ext uri="{BB962C8B-B14F-4D97-AF65-F5344CB8AC3E}">
        <p14:creationId xmlns:p14="http://schemas.microsoft.com/office/powerpoint/2010/main" val="2494707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331B7-CAA8-42C1-92B6-3B42107AD914}" type="slidenum">
              <a:rPr lang="en-US" smtClean="0"/>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25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dirty="0"/>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dirty="0"/>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79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331B7-CAA8-42C1-92B6-3B42107AD914}" type="slidenum">
              <a:rPr lang="en-US" smtClean="0"/>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4976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 id="214748368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 id="2147483686" r:id="rId7"/>
    <p:sldLayoutId id="2147483687" r:id="rId8"/>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mple@vfw.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dowen@vfw.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4EDhdAHrO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youtube.com/watch?v=p1jzdSzGHn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09102" y="2763297"/>
            <a:ext cx="5885189" cy="779715"/>
          </a:xfrm>
        </p:spPr>
        <p:txBody>
          <a:bodyPr>
            <a:noAutofit/>
          </a:bodyPr>
          <a:lstStyle/>
          <a:p>
            <a:pPr algn="ctr"/>
            <a:r>
              <a:rPr lang="en-US" sz="6000" dirty="0">
                <a:latin typeface="Arial" panose="020B0604020202020204" pitchFamily="34" charset="0"/>
                <a:cs typeface="Arial" panose="020B0604020202020204" pitchFamily="34" charset="0"/>
              </a:rPr>
              <a:t>BDD Training:</a:t>
            </a:r>
            <a:br>
              <a:rPr lang="en-US" sz="6000" dirty="0">
                <a:latin typeface="Arial" panose="020B0604020202020204" pitchFamily="34" charset="0"/>
                <a:cs typeface="Arial" panose="020B0604020202020204" pitchFamily="34" charset="0"/>
              </a:rPr>
            </a:br>
            <a:r>
              <a:rPr lang="en-US" sz="6000" dirty="0">
                <a:latin typeface="Arial" panose="020B0604020202020204" pitchFamily="34" charset="0"/>
                <a:cs typeface="Arial" panose="020B0604020202020204" pitchFamily="34" charset="0"/>
              </a:rPr>
              <a:t>Active Listening</a:t>
            </a:r>
          </a:p>
        </p:txBody>
      </p:sp>
      <p:sp>
        <p:nvSpPr>
          <p:cNvPr id="6" name="TextBox 5">
            <a:extLst>
              <a:ext uri="{FF2B5EF4-FFF2-40B4-BE49-F238E27FC236}">
                <a16:creationId xmlns:a16="http://schemas.microsoft.com/office/drawing/2014/main" id="{818191F0-7E60-4F4A-B7B9-F081E11DD67A}"/>
              </a:ext>
            </a:extLst>
          </p:cNvPr>
          <p:cNvSpPr txBox="1"/>
          <p:nvPr/>
        </p:nvSpPr>
        <p:spPr>
          <a:xfrm>
            <a:off x="4063813" y="5176089"/>
            <a:ext cx="4630478" cy="1754326"/>
          </a:xfrm>
          <a:prstGeom prst="rect">
            <a:avLst/>
          </a:prstGeom>
          <a:noFill/>
        </p:spPr>
        <p:txBody>
          <a:bodyPr wrap="square">
            <a:spAutoFit/>
          </a:bodyPr>
          <a:lstStyle/>
          <a:p>
            <a:pPr algn="r"/>
            <a:r>
              <a:rPr lang="en-US" sz="1800" dirty="0">
                <a:latin typeface="Arial" panose="020B0604020202020204" pitchFamily="34" charset="0"/>
                <a:cs typeface="Arial" panose="020B0604020202020204" pitchFamily="34" charset="0"/>
              </a:rPr>
              <a:t>November 13, 2023</a:t>
            </a:r>
          </a:p>
          <a:p>
            <a:pPr algn="r"/>
            <a:endParaRPr lang="en-US" sz="1800" dirty="0">
              <a:latin typeface="Arial" panose="020B0604020202020204" pitchFamily="34" charset="0"/>
              <a:cs typeface="Arial" panose="020B0604020202020204" pitchFamily="34" charset="0"/>
            </a:endParaRPr>
          </a:p>
          <a:p>
            <a:pPr algn="r"/>
            <a:r>
              <a:rPr lang="en-US" sz="1800" dirty="0">
                <a:latin typeface="Arial" panose="020B0604020202020204" pitchFamily="34" charset="0"/>
                <a:cs typeface="Arial" panose="020B0604020202020204" pitchFamily="34" charset="0"/>
              </a:rPr>
              <a:t>Sari Maple, Director, Human Resources</a:t>
            </a:r>
          </a:p>
          <a:p>
            <a:pPr algn="r"/>
            <a:endParaRPr lang="en-US" sz="1800" dirty="0">
              <a:latin typeface="Arial" panose="020B0604020202020204" pitchFamily="34" charset="0"/>
              <a:cs typeface="Arial" panose="020B0604020202020204" pitchFamily="34" charset="0"/>
            </a:endParaRPr>
          </a:p>
          <a:p>
            <a:pPr algn="r"/>
            <a:endParaRPr lang="en-US" dirty="0">
              <a:latin typeface="Arial" panose="020B0604020202020204" pitchFamily="34" charset="0"/>
              <a:cs typeface="Arial" panose="020B0604020202020204" pitchFamily="34" charset="0"/>
            </a:endParaRPr>
          </a:p>
          <a:p>
            <a:pPr algn="r"/>
            <a:endParaRPr lang="en-US" sz="1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D0A7259-03FC-4213-8792-3BCD97C0DFD6}"/>
              </a:ext>
            </a:extLst>
          </p:cNvPr>
          <p:cNvSpPr txBox="1"/>
          <p:nvPr/>
        </p:nvSpPr>
        <p:spPr>
          <a:xfrm>
            <a:off x="2809102" y="5704016"/>
            <a:ext cx="5885189" cy="1015663"/>
          </a:xfrm>
          <a:prstGeom prst="rect">
            <a:avLst/>
          </a:prstGeom>
          <a:noFill/>
        </p:spPr>
        <p:txBody>
          <a:bodyPr wrap="square" rtlCol="0">
            <a:spAutoFit/>
          </a:bodyPr>
          <a:lstStyle/>
          <a:p>
            <a:pPr algn="r"/>
            <a:endParaRPr lang="en-US" sz="2000" dirty="0">
              <a:latin typeface="Arial" panose="020B0604020202020204" pitchFamily="34" charset="0"/>
              <a:cs typeface="Arial" panose="020B0604020202020204" pitchFamily="34" charset="0"/>
            </a:endParaRPr>
          </a:p>
          <a:p>
            <a:pPr algn="r"/>
            <a:r>
              <a:rPr lang="en-US" sz="2000" dirty="0">
                <a:latin typeface="Arial" panose="020B0604020202020204" pitchFamily="34" charset="0"/>
                <a:cs typeface="Arial" panose="020B0604020202020204" pitchFamily="34" charset="0"/>
                <a:hlinkClick r:id="rId3"/>
              </a:rPr>
              <a:t>smaple@vfw.org</a:t>
            </a:r>
            <a:endParaRPr lang="en-US" sz="2000" dirty="0">
              <a:latin typeface="Arial" panose="020B0604020202020204" pitchFamily="34" charset="0"/>
              <a:cs typeface="Arial" panose="020B0604020202020204" pitchFamily="34" charset="0"/>
            </a:endParaRPr>
          </a:p>
          <a:p>
            <a:pPr algn="r"/>
            <a:r>
              <a:rPr lang="en-US" sz="2000" dirty="0">
                <a:latin typeface="Arial" panose="020B0604020202020204" pitchFamily="34" charset="0"/>
                <a:cs typeface="Arial" panose="020B0604020202020204" pitchFamily="34" charset="0"/>
              </a:rPr>
              <a:t>816-968-1135</a:t>
            </a:r>
          </a:p>
        </p:txBody>
      </p:sp>
      <p:pic>
        <p:nvPicPr>
          <p:cNvPr id="5" name="Picture 4">
            <a:extLst>
              <a:ext uri="{FF2B5EF4-FFF2-40B4-BE49-F238E27FC236}">
                <a16:creationId xmlns:a16="http://schemas.microsoft.com/office/drawing/2014/main" id="{A3B4CF92-1E28-5C10-A2BC-E09DB4621F8F}"/>
              </a:ext>
            </a:extLst>
          </p:cNvPr>
          <p:cNvPicPr>
            <a:picLocks noChangeAspect="1"/>
          </p:cNvPicPr>
          <p:nvPr/>
        </p:nvPicPr>
        <p:blipFill>
          <a:blip r:embed="rId4"/>
          <a:stretch>
            <a:fillRect/>
          </a:stretch>
        </p:blipFill>
        <p:spPr>
          <a:xfrm>
            <a:off x="371789" y="159869"/>
            <a:ext cx="2958688" cy="1822450"/>
          </a:xfrm>
          <a:prstGeom prst="rect">
            <a:avLst/>
          </a:prstGeom>
        </p:spPr>
      </p:pic>
    </p:spTree>
    <p:extLst>
      <p:ext uri="{BB962C8B-B14F-4D97-AF65-F5344CB8AC3E}">
        <p14:creationId xmlns:p14="http://schemas.microsoft.com/office/powerpoint/2010/main" val="339930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BD4245E-E113-4AED-9195-B99426E008F5}"/>
              </a:ext>
            </a:extLst>
          </p:cNvPr>
          <p:cNvSpPr>
            <a:spLocks noGrp="1"/>
          </p:cNvSpPr>
          <p:nvPr>
            <p:ph idx="1"/>
          </p:nvPr>
        </p:nvSpPr>
        <p:spPr>
          <a:xfrm>
            <a:off x="215152" y="1416817"/>
            <a:ext cx="8747977" cy="5304657"/>
          </a:xfrm>
        </p:spPr>
        <p:txBody>
          <a:bodyPr/>
          <a:lstStyle/>
          <a:p>
            <a:pPr marL="0" indent="0">
              <a:buNone/>
            </a:pPr>
            <a:r>
              <a:rPr lang="en-US" dirty="0"/>
              <a:t>Group 1:  Were you more focused on the word “Right” than the facts of the story?</a:t>
            </a:r>
          </a:p>
          <a:p>
            <a:pPr marL="0" indent="0">
              <a:buNone/>
            </a:pPr>
            <a:endParaRPr lang="en-US" dirty="0"/>
          </a:p>
          <a:p>
            <a:pPr marL="0" indent="0">
              <a:buNone/>
            </a:pPr>
            <a:r>
              <a:rPr lang="en-US" dirty="0"/>
              <a:t>Group 2:  Were you more focused on the word “Left” than the facts of the story?</a:t>
            </a:r>
          </a:p>
          <a:p>
            <a:pPr marL="0" indent="0">
              <a:buNone/>
            </a:pPr>
            <a:endParaRPr lang="en-US" dirty="0"/>
          </a:p>
          <a:p>
            <a:pPr marL="0" indent="0">
              <a:buNone/>
            </a:pPr>
            <a:r>
              <a:rPr lang="en-US" dirty="0"/>
              <a:t>Group 3:  Did you feel like you could just relax and listen to the story?</a:t>
            </a:r>
          </a:p>
          <a:p>
            <a:pPr marL="0" indent="0">
              <a:buNone/>
            </a:pPr>
            <a:endParaRPr lang="en-US" dirty="0"/>
          </a:p>
        </p:txBody>
      </p:sp>
      <p:sp>
        <p:nvSpPr>
          <p:cNvPr id="4" name="Slide Number Placeholder 3">
            <a:extLst>
              <a:ext uri="{FF2B5EF4-FFF2-40B4-BE49-F238E27FC236}">
                <a16:creationId xmlns:a16="http://schemas.microsoft.com/office/drawing/2014/main" id="{BDD5A9C3-F1A7-4464-A395-3CBF34AB5547}"/>
              </a:ext>
            </a:extLst>
          </p:cNvPr>
          <p:cNvSpPr>
            <a:spLocks noGrp="1"/>
          </p:cNvSpPr>
          <p:nvPr>
            <p:ph type="sldNum" sz="quarter" idx="12"/>
          </p:nvPr>
        </p:nvSpPr>
        <p:spPr/>
        <p:txBody>
          <a:bodyPr/>
          <a:lstStyle/>
          <a:p>
            <a:fld id="{60B18D57-13A5-4968-950D-8FEF41FA4399}" type="slidenum">
              <a:rPr lang="en-US" smtClean="0"/>
              <a:t>10</a:t>
            </a:fld>
            <a:endParaRPr lang="en-US" dirty="0"/>
          </a:p>
        </p:txBody>
      </p:sp>
      <p:sp>
        <p:nvSpPr>
          <p:cNvPr id="6" name="Title 5">
            <a:extLst>
              <a:ext uri="{FF2B5EF4-FFF2-40B4-BE49-F238E27FC236}">
                <a16:creationId xmlns:a16="http://schemas.microsoft.com/office/drawing/2014/main" id="{40765A8C-196A-4773-923C-D1F01A974660}"/>
              </a:ext>
            </a:extLst>
          </p:cNvPr>
          <p:cNvSpPr>
            <a:spLocks noGrp="1"/>
          </p:cNvSpPr>
          <p:nvPr>
            <p:ph type="title"/>
          </p:nvPr>
        </p:nvSpPr>
        <p:spPr/>
        <p:txBody>
          <a:bodyPr/>
          <a:lstStyle/>
          <a:p>
            <a:r>
              <a:rPr lang="en-US" dirty="0"/>
              <a:t>Questions About Story</a:t>
            </a:r>
          </a:p>
        </p:txBody>
      </p:sp>
    </p:spTree>
    <p:extLst>
      <p:ext uri="{BB962C8B-B14F-4D97-AF65-F5344CB8AC3E}">
        <p14:creationId xmlns:p14="http://schemas.microsoft.com/office/powerpoint/2010/main" val="3163744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91C8F-B282-3AA4-9379-F8D1E2A237F6}"/>
              </a:ext>
            </a:extLst>
          </p:cNvPr>
          <p:cNvSpPr>
            <a:spLocks noGrp="1"/>
          </p:cNvSpPr>
          <p:nvPr>
            <p:ph sz="half" idx="1"/>
          </p:nvPr>
        </p:nvSpPr>
        <p:spPr>
          <a:xfrm>
            <a:off x="628649" y="1458072"/>
            <a:ext cx="7741627" cy="5399928"/>
          </a:xfrm>
        </p:spPr>
        <p:txBody>
          <a:bodyPr/>
          <a:lstStyle/>
          <a:p>
            <a:r>
              <a:rPr lang="en-US" dirty="0"/>
              <a:t>Focusing your attention on some specific information</a:t>
            </a:r>
          </a:p>
          <a:p>
            <a:r>
              <a:rPr lang="en-US" dirty="0"/>
              <a:t>Consciously or unconsciously choosing to listen to what is relevant to you and ignore what isn’t</a:t>
            </a:r>
          </a:p>
        </p:txBody>
      </p:sp>
      <p:sp>
        <p:nvSpPr>
          <p:cNvPr id="4" name="Slide Number Placeholder 3">
            <a:extLst>
              <a:ext uri="{FF2B5EF4-FFF2-40B4-BE49-F238E27FC236}">
                <a16:creationId xmlns:a16="http://schemas.microsoft.com/office/drawing/2014/main" id="{89B795E5-7E54-06E9-30D8-98F58EE54FF5}"/>
              </a:ext>
            </a:extLst>
          </p:cNvPr>
          <p:cNvSpPr>
            <a:spLocks noGrp="1"/>
          </p:cNvSpPr>
          <p:nvPr>
            <p:ph type="sldNum" sz="quarter" idx="12"/>
          </p:nvPr>
        </p:nvSpPr>
        <p:spPr/>
        <p:txBody>
          <a:bodyPr/>
          <a:lstStyle/>
          <a:p>
            <a:fld id="{60B18D57-13A5-4968-950D-8FEF41FA4399}" type="slidenum">
              <a:rPr lang="en-US" smtClean="0"/>
              <a:t>11</a:t>
            </a:fld>
            <a:endParaRPr lang="en-US" dirty="0"/>
          </a:p>
        </p:txBody>
      </p:sp>
      <p:sp>
        <p:nvSpPr>
          <p:cNvPr id="5" name="Title 4">
            <a:extLst>
              <a:ext uri="{FF2B5EF4-FFF2-40B4-BE49-F238E27FC236}">
                <a16:creationId xmlns:a16="http://schemas.microsoft.com/office/drawing/2014/main" id="{4CB9BC92-18AE-7478-3693-736FB522E538}"/>
              </a:ext>
            </a:extLst>
          </p:cNvPr>
          <p:cNvSpPr>
            <a:spLocks noGrp="1"/>
          </p:cNvSpPr>
          <p:nvPr>
            <p:ph type="title"/>
          </p:nvPr>
        </p:nvSpPr>
        <p:spPr/>
        <p:txBody>
          <a:bodyPr/>
          <a:lstStyle/>
          <a:p>
            <a:r>
              <a:rPr lang="en-US" dirty="0"/>
              <a:t>Selective Listening</a:t>
            </a:r>
          </a:p>
        </p:txBody>
      </p:sp>
      <p:pic>
        <p:nvPicPr>
          <p:cNvPr id="9" name="Picture 8">
            <a:extLst>
              <a:ext uri="{FF2B5EF4-FFF2-40B4-BE49-F238E27FC236}">
                <a16:creationId xmlns:a16="http://schemas.microsoft.com/office/drawing/2014/main" id="{5969C690-3D9E-B1DF-5872-41CBBD6C7F9B}"/>
              </a:ext>
            </a:extLst>
          </p:cNvPr>
          <p:cNvPicPr>
            <a:picLocks noChangeAspect="1"/>
          </p:cNvPicPr>
          <p:nvPr/>
        </p:nvPicPr>
        <p:blipFill>
          <a:blip r:embed="rId3"/>
          <a:stretch>
            <a:fillRect/>
          </a:stretch>
        </p:blipFill>
        <p:spPr>
          <a:xfrm>
            <a:off x="5010029" y="3824842"/>
            <a:ext cx="3761345" cy="3033158"/>
          </a:xfrm>
          <a:prstGeom prst="rect">
            <a:avLst/>
          </a:prstGeom>
        </p:spPr>
      </p:pic>
      <p:pic>
        <p:nvPicPr>
          <p:cNvPr id="11" name="Picture 10">
            <a:extLst>
              <a:ext uri="{FF2B5EF4-FFF2-40B4-BE49-F238E27FC236}">
                <a16:creationId xmlns:a16="http://schemas.microsoft.com/office/drawing/2014/main" id="{B7237729-913C-4D10-CD53-0364650719B2}"/>
              </a:ext>
            </a:extLst>
          </p:cNvPr>
          <p:cNvPicPr>
            <a:picLocks noChangeAspect="1"/>
          </p:cNvPicPr>
          <p:nvPr/>
        </p:nvPicPr>
        <p:blipFill>
          <a:blip r:embed="rId4"/>
          <a:stretch>
            <a:fillRect/>
          </a:stretch>
        </p:blipFill>
        <p:spPr>
          <a:xfrm>
            <a:off x="685801" y="3824842"/>
            <a:ext cx="3249812" cy="3033158"/>
          </a:xfrm>
          <a:prstGeom prst="rect">
            <a:avLst/>
          </a:prstGeom>
        </p:spPr>
      </p:pic>
    </p:spTree>
    <p:extLst>
      <p:ext uri="{BB962C8B-B14F-4D97-AF65-F5344CB8AC3E}">
        <p14:creationId xmlns:p14="http://schemas.microsoft.com/office/powerpoint/2010/main" val="40678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Exercise</a:t>
            </a:r>
          </a:p>
        </p:txBody>
      </p:sp>
      <p:sp>
        <p:nvSpPr>
          <p:cNvPr id="3" name="Content Placeholder 2"/>
          <p:cNvSpPr>
            <a:spLocks noGrp="1"/>
          </p:cNvSpPr>
          <p:nvPr>
            <p:ph idx="1"/>
          </p:nvPr>
        </p:nvSpPr>
        <p:spPr>
          <a:xfrm>
            <a:off x="311499" y="1386673"/>
            <a:ext cx="8203851" cy="4888621"/>
          </a:xfrm>
        </p:spPr>
        <p:txBody>
          <a:bodyPr/>
          <a:lstStyle/>
          <a:p>
            <a:pPr marL="0" indent="0">
              <a:buNone/>
            </a:pPr>
            <a:endParaRPr lang="en-US" dirty="0"/>
          </a:p>
          <a:p>
            <a:pPr marL="0" indent="0" algn="just">
              <a:buNone/>
            </a:pPr>
            <a:r>
              <a:rPr lang="en-US" dirty="0"/>
              <a:t>A businessman had just turned off the lights in the store when a man appeared and demanded money.  The owner opened a cash register.  The contents of the cash register were scooped up, and the man sped away.  A member of the police force was notified promptly.</a:t>
            </a:r>
          </a:p>
        </p:txBody>
      </p:sp>
      <p:sp>
        <p:nvSpPr>
          <p:cNvPr id="4" name="Slide Number Placeholder 3">
            <a:extLst>
              <a:ext uri="{FF2B5EF4-FFF2-40B4-BE49-F238E27FC236}">
                <a16:creationId xmlns:a16="http://schemas.microsoft.com/office/drawing/2014/main" id="{FAE4997E-D94D-4B35-93D7-DE842DFAD2A3}"/>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339579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DF033E-C662-9F0F-B483-8F066139B8CB}"/>
              </a:ext>
            </a:extLst>
          </p:cNvPr>
          <p:cNvSpPr>
            <a:spLocks noGrp="1"/>
          </p:cNvSpPr>
          <p:nvPr>
            <p:ph sz="half" idx="1"/>
          </p:nvPr>
        </p:nvSpPr>
        <p:spPr>
          <a:xfrm>
            <a:off x="215153" y="1458072"/>
            <a:ext cx="8577155" cy="5173840"/>
          </a:xfrm>
        </p:spPr>
        <p:txBody>
          <a:bodyPr/>
          <a:lstStyle/>
          <a:p>
            <a:pPr>
              <a:buFont typeface="Wingdings" panose="05000000000000000000" pitchFamily="2" charset="2"/>
              <a:buChar char="Ø"/>
            </a:pPr>
            <a:r>
              <a:rPr lang="en-US" sz="2800" dirty="0"/>
              <a:t>A man appeared after the owner had turned off the lights?</a:t>
            </a:r>
          </a:p>
          <a:p>
            <a:pPr>
              <a:buFont typeface="Wingdings" panose="05000000000000000000" pitchFamily="2" charset="2"/>
              <a:buChar char="Ø"/>
            </a:pPr>
            <a:r>
              <a:rPr lang="en-US" sz="2800" dirty="0"/>
              <a:t>The robber was a man?</a:t>
            </a:r>
          </a:p>
          <a:p>
            <a:pPr>
              <a:buFont typeface="Wingdings" panose="05000000000000000000" pitchFamily="2" charset="2"/>
              <a:buChar char="Ø"/>
            </a:pPr>
            <a:r>
              <a:rPr lang="en-US" sz="2800" dirty="0"/>
              <a:t>The man did not demand money?</a:t>
            </a:r>
          </a:p>
          <a:p>
            <a:pPr>
              <a:buFont typeface="Wingdings" panose="05000000000000000000" pitchFamily="2" charset="2"/>
              <a:buChar char="Ø"/>
            </a:pPr>
            <a:r>
              <a:rPr lang="en-US" sz="2800" dirty="0"/>
              <a:t>The man who opened the cash register was the owner?</a:t>
            </a:r>
          </a:p>
          <a:p>
            <a:pPr>
              <a:buFont typeface="Wingdings" panose="05000000000000000000" pitchFamily="2" charset="2"/>
              <a:buChar char="Ø"/>
            </a:pPr>
            <a:r>
              <a:rPr lang="en-US" sz="2800" dirty="0"/>
              <a:t>The store owner scooped up the contents of the cash register and ran away.</a:t>
            </a:r>
          </a:p>
          <a:p>
            <a:pPr>
              <a:buFont typeface="Wingdings" panose="05000000000000000000" pitchFamily="2" charset="2"/>
              <a:buChar char="Ø"/>
            </a:pPr>
            <a:r>
              <a:rPr lang="en-US" sz="2800" dirty="0"/>
              <a:t>Someone opened the cash register?</a:t>
            </a:r>
          </a:p>
          <a:p>
            <a:pPr>
              <a:buFont typeface="Wingdings" panose="05000000000000000000" pitchFamily="2" charset="2"/>
              <a:buChar char="Ø"/>
            </a:pPr>
            <a:r>
              <a:rPr lang="en-US" sz="2800" dirty="0"/>
              <a:t>The robber got away with the contents of the cash register.</a:t>
            </a:r>
          </a:p>
        </p:txBody>
      </p:sp>
      <p:sp>
        <p:nvSpPr>
          <p:cNvPr id="4" name="Slide Number Placeholder 3">
            <a:extLst>
              <a:ext uri="{FF2B5EF4-FFF2-40B4-BE49-F238E27FC236}">
                <a16:creationId xmlns:a16="http://schemas.microsoft.com/office/drawing/2014/main" id="{C29837F0-DEB1-AFE3-4C9D-E24B6564CCC9}"/>
              </a:ext>
            </a:extLst>
          </p:cNvPr>
          <p:cNvSpPr>
            <a:spLocks noGrp="1"/>
          </p:cNvSpPr>
          <p:nvPr>
            <p:ph type="sldNum" sz="quarter" idx="12"/>
          </p:nvPr>
        </p:nvSpPr>
        <p:spPr/>
        <p:txBody>
          <a:bodyPr/>
          <a:lstStyle/>
          <a:p>
            <a:fld id="{60B18D57-13A5-4968-950D-8FEF41FA4399}" type="slidenum">
              <a:rPr lang="en-US" smtClean="0"/>
              <a:t>13</a:t>
            </a:fld>
            <a:endParaRPr lang="en-US" dirty="0"/>
          </a:p>
        </p:txBody>
      </p:sp>
      <p:sp>
        <p:nvSpPr>
          <p:cNvPr id="5" name="Title 4">
            <a:extLst>
              <a:ext uri="{FF2B5EF4-FFF2-40B4-BE49-F238E27FC236}">
                <a16:creationId xmlns:a16="http://schemas.microsoft.com/office/drawing/2014/main" id="{77FD1B7A-7E90-B36E-CAC9-5DF77328F88A}"/>
              </a:ext>
            </a:extLst>
          </p:cNvPr>
          <p:cNvSpPr>
            <a:spLocks noGrp="1"/>
          </p:cNvSpPr>
          <p:nvPr>
            <p:ph type="title"/>
          </p:nvPr>
        </p:nvSpPr>
        <p:spPr/>
        <p:txBody>
          <a:bodyPr/>
          <a:lstStyle/>
          <a:p>
            <a:r>
              <a:rPr lang="en-US" dirty="0"/>
              <a:t>True, False, or ?</a:t>
            </a:r>
          </a:p>
        </p:txBody>
      </p:sp>
    </p:spTree>
    <p:extLst>
      <p:ext uri="{BB962C8B-B14F-4D97-AF65-F5344CB8AC3E}">
        <p14:creationId xmlns:p14="http://schemas.microsoft.com/office/powerpoint/2010/main" val="2964832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DF033E-C662-9F0F-B483-8F066139B8CB}"/>
              </a:ext>
            </a:extLst>
          </p:cNvPr>
          <p:cNvSpPr>
            <a:spLocks noGrp="1"/>
          </p:cNvSpPr>
          <p:nvPr>
            <p:ph sz="half" idx="1"/>
          </p:nvPr>
        </p:nvSpPr>
        <p:spPr>
          <a:xfrm>
            <a:off x="215153" y="1458072"/>
            <a:ext cx="8577155" cy="5263403"/>
          </a:xfrm>
        </p:spPr>
        <p:txBody>
          <a:bodyPr/>
          <a:lstStyle/>
          <a:p>
            <a:pPr>
              <a:buFont typeface="Wingdings" panose="05000000000000000000" pitchFamily="2" charset="2"/>
              <a:buChar char="Ø"/>
            </a:pPr>
            <a:endParaRPr lang="en-US" sz="2800" dirty="0"/>
          </a:p>
          <a:p>
            <a:pPr>
              <a:buFont typeface="Wingdings" panose="05000000000000000000" pitchFamily="2" charset="2"/>
              <a:buChar char="Ø"/>
            </a:pPr>
            <a:r>
              <a:rPr lang="en-US" sz="2800" dirty="0"/>
              <a:t>The robber demanded money from the owner.</a:t>
            </a:r>
          </a:p>
          <a:p>
            <a:pPr>
              <a:buFont typeface="Wingdings" panose="05000000000000000000" pitchFamily="2" charset="2"/>
              <a:buChar char="Ø"/>
            </a:pPr>
            <a:r>
              <a:rPr lang="en-US" sz="2800" dirty="0"/>
              <a:t>The story did not involve any women.</a:t>
            </a:r>
          </a:p>
          <a:p>
            <a:pPr>
              <a:buFont typeface="Wingdings" panose="05000000000000000000" pitchFamily="2" charset="2"/>
              <a:buChar char="Ø"/>
            </a:pPr>
            <a:r>
              <a:rPr lang="en-US" sz="2800" dirty="0"/>
              <a:t>The owner of the store contacted the police.</a:t>
            </a:r>
          </a:p>
          <a:p>
            <a:pPr>
              <a:buFont typeface="Wingdings" panose="05000000000000000000" pitchFamily="2" charset="2"/>
              <a:buChar char="Ø"/>
            </a:pPr>
            <a:r>
              <a:rPr lang="en-US" sz="2800" dirty="0"/>
              <a:t> The event took place at the close of the business day.</a:t>
            </a:r>
          </a:p>
          <a:p>
            <a:pPr marL="514350" indent="-514350">
              <a:buAutoNum type="arabicPeriod"/>
            </a:pPr>
            <a:endParaRPr lang="en-US" dirty="0"/>
          </a:p>
          <a:p>
            <a:pPr marL="514350" indent="-514350">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29837F0-DEB1-AFE3-4C9D-E24B6564CCC9}"/>
              </a:ext>
            </a:extLst>
          </p:cNvPr>
          <p:cNvSpPr>
            <a:spLocks noGrp="1"/>
          </p:cNvSpPr>
          <p:nvPr>
            <p:ph type="sldNum" sz="quarter" idx="12"/>
          </p:nvPr>
        </p:nvSpPr>
        <p:spPr/>
        <p:txBody>
          <a:bodyPr/>
          <a:lstStyle/>
          <a:p>
            <a:fld id="{60B18D57-13A5-4968-950D-8FEF41FA4399}" type="slidenum">
              <a:rPr lang="en-US" smtClean="0"/>
              <a:t>14</a:t>
            </a:fld>
            <a:endParaRPr lang="en-US" dirty="0"/>
          </a:p>
        </p:txBody>
      </p:sp>
      <p:sp>
        <p:nvSpPr>
          <p:cNvPr id="5" name="Title 4">
            <a:extLst>
              <a:ext uri="{FF2B5EF4-FFF2-40B4-BE49-F238E27FC236}">
                <a16:creationId xmlns:a16="http://schemas.microsoft.com/office/drawing/2014/main" id="{77FD1B7A-7E90-B36E-CAC9-5DF77328F88A}"/>
              </a:ext>
            </a:extLst>
          </p:cNvPr>
          <p:cNvSpPr>
            <a:spLocks noGrp="1"/>
          </p:cNvSpPr>
          <p:nvPr>
            <p:ph type="title"/>
          </p:nvPr>
        </p:nvSpPr>
        <p:spPr/>
        <p:txBody>
          <a:bodyPr/>
          <a:lstStyle/>
          <a:p>
            <a:r>
              <a:rPr lang="en-US" dirty="0"/>
              <a:t>True, False, or ?</a:t>
            </a:r>
          </a:p>
        </p:txBody>
      </p:sp>
    </p:spTree>
    <p:extLst>
      <p:ext uri="{BB962C8B-B14F-4D97-AF65-F5344CB8AC3E}">
        <p14:creationId xmlns:p14="http://schemas.microsoft.com/office/powerpoint/2010/main" val="98342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547D715-372C-4492-B04C-60E0682EFE34}"/>
              </a:ext>
            </a:extLst>
          </p:cNvPr>
          <p:cNvSpPr>
            <a:spLocks noGrp="1"/>
          </p:cNvSpPr>
          <p:nvPr>
            <p:ph idx="1"/>
          </p:nvPr>
        </p:nvSpPr>
        <p:spPr>
          <a:xfrm>
            <a:off x="628649" y="1336431"/>
            <a:ext cx="8304335" cy="5202481"/>
          </a:xfrm>
        </p:spPr>
        <p:txBody>
          <a:bodyPr/>
          <a:lstStyle/>
          <a:p>
            <a:r>
              <a:rPr lang="en-US" dirty="0"/>
              <a:t>We all have internal bias and preconceived notions/beliefs</a:t>
            </a:r>
          </a:p>
          <a:p>
            <a:r>
              <a:rPr lang="en-US" dirty="0"/>
              <a:t>When we let our biases drive our thoughts, we don’t listen openly and authentically</a:t>
            </a:r>
          </a:p>
          <a:p>
            <a:r>
              <a:rPr lang="en-US" dirty="0"/>
              <a:t>This results in inaccurate or incomplete information and misguided responses to what someone is saying</a:t>
            </a:r>
          </a:p>
          <a:p>
            <a:pPr algn="ctr"/>
            <a:r>
              <a:rPr lang="en-US" i="1" dirty="0"/>
              <a:t>When your mind tries to verify a preconceived notion, you can miss the obvious (James Cook)</a:t>
            </a:r>
            <a:r>
              <a:rPr lang="en-US" dirty="0"/>
              <a:t> </a:t>
            </a:r>
          </a:p>
        </p:txBody>
      </p:sp>
      <p:sp>
        <p:nvSpPr>
          <p:cNvPr id="4" name="Slide Number Placeholder 3">
            <a:extLst>
              <a:ext uri="{FF2B5EF4-FFF2-40B4-BE49-F238E27FC236}">
                <a16:creationId xmlns:a16="http://schemas.microsoft.com/office/drawing/2014/main" id="{F65B09E5-2ACE-4734-9F12-A54334E66B6F}"/>
              </a:ext>
            </a:extLst>
          </p:cNvPr>
          <p:cNvSpPr>
            <a:spLocks noGrp="1"/>
          </p:cNvSpPr>
          <p:nvPr>
            <p:ph type="sldNum" sz="quarter" idx="12"/>
          </p:nvPr>
        </p:nvSpPr>
        <p:spPr/>
        <p:txBody>
          <a:bodyPr/>
          <a:lstStyle/>
          <a:p>
            <a:fld id="{60B18D57-13A5-4968-950D-8FEF41FA4399}" type="slidenum">
              <a:rPr lang="en-US" smtClean="0"/>
              <a:t>15</a:t>
            </a:fld>
            <a:endParaRPr lang="en-US" dirty="0"/>
          </a:p>
        </p:txBody>
      </p:sp>
      <p:sp>
        <p:nvSpPr>
          <p:cNvPr id="6" name="Title 5">
            <a:extLst>
              <a:ext uri="{FF2B5EF4-FFF2-40B4-BE49-F238E27FC236}">
                <a16:creationId xmlns:a16="http://schemas.microsoft.com/office/drawing/2014/main" id="{15795555-30D4-4DEC-884D-B4534CA31E5D}"/>
              </a:ext>
            </a:extLst>
          </p:cNvPr>
          <p:cNvSpPr>
            <a:spLocks noGrp="1"/>
          </p:cNvSpPr>
          <p:nvPr>
            <p:ph type="title"/>
          </p:nvPr>
        </p:nvSpPr>
        <p:spPr/>
        <p:txBody>
          <a:bodyPr/>
          <a:lstStyle/>
          <a:p>
            <a:r>
              <a:rPr lang="en-US" dirty="0"/>
              <a:t>Biases When Listening</a:t>
            </a:r>
          </a:p>
        </p:txBody>
      </p:sp>
    </p:spTree>
    <p:extLst>
      <p:ext uri="{BB962C8B-B14F-4D97-AF65-F5344CB8AC3E}">
        <p14:creationId xmlns:p14="http://schemas.microsoft.com/office/powerpoint/2010/main" val="266178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59FBB8-B77C-AE55-B7AE-D5784DDAFF8A}"/>
              </a:ext>
            </a:extLst>
          </p:cNvPr>
          <p:cNvSpPr>
            <a:spLocks noGrp="1"/>
          </p:cNvSpPr>
          <p:nvPr>
            <p:ph sz="half" idx="1"/>
          </p:nvPr>
        </p:nvSpPr>
        <p:spPr>
          <a:xfrm>
            <a:off x="628650" y="1458072"/>
            <a:ext cx="7761724" cy="5123598"/>
          </a:xfrm>
        </p:spPr>
        <p:txBody>
          <a:bodyPr/>
          <a:lstStyle/>
          <a:p>
            <a:pPr marL="0" indent="0" algn="ctr">
              <a:buNone/>
            </a:pPr>
            <a:r>
              <a:rPr lang="en-US" dirty="0"/>
              <a:t>Differing Viewpoints:</a:t>
            </a:r>
          </a:p>
          <a:p>
            <a:pPr marL="0" indent="0" algn="ctr">
              <a:buNone/>
            </a:pPr>
            <a:endParaRPr lang="en-US" dirty="0"/>
          </a:p>
          <a:p>
            <a:pPr marL="0" indent="0">
              <a:buNone/>
            </a:pPr>
            <a:r>
              <a:rPr lang="en-US" sz="2800" dirty="0"/>
              <a:t>Group 1:  	Pineapple does not belong on pizza</a:t>
            </a:r>
          </a:p>
          <a:p>
            <a:pPr marL="0" indent="0">
              <a:buNone/>
            </a:pPr>
            <a:r>
              <a:rPr lang="en-US" sz="2800" dirty="0"/>
              <a:t>		Fruit doesn’t count as dessert</a:t>
            </a:r>
          </a:p>
          <a:p>
            <a:pPr marL="0" indent="0">
              <a:buNone/>
            </a:pPr>
            <a:r>
              <a:rPr lang="en-US" sz="2800" dirty="0"/>
              <a:t>Group 2: 	Spring is better than Fall</a:t>
            </a:r>
          </a:p>
          <a:p>
            <a:pPr marL="0" indent="0">
              <a:buNone/>
            </a:pPr>
            <a:r>
              <a:rPr lang="en-US" sz="2800" dirty="0"/>
              <a:t>		Toilet paper should go over (not 			under) the roll</a:t>
            </a:r>
          </a:p>
          <a:p>
            <a:pPr marL="0" indent="0">
              <a:buNone/>
            </a:pPr>
            <a:r>
              <a:rPr lang="en-US" sz="2800" dirty="0"/>
              <a:t>Group 3:	Aliens exist</a:t>
            </a:r>
          </a:p>
          <a:p>
            <a:pPr marL="0" indent="0">
              <a:buNone/>
            </a:pPr>
            <a:r>
              <a:rPr lang="en-US" sz="2800" dirty="0"/>
              <a:t>		Listening to Audio Books is does not 		count as reading</a:t>
            </a:r>
          </a:p>
          <a:p>
            <a:endParaRPr lang="en-US" dirty="0"/>
          </a:p>
        </p:txBody>
      </p:sp>
      <p:sp>
        <p:nvSpPr>
          <p:cNvPr id="4" name="Slide Number Placeholder 3">
            <a:extLst>
              <a:ext uri="{FF2B5EF4-FFF2-40B4-BE49-F238E27FC236}">
                <a16:creationId xmlns:a16="http://schemas.microsoft.com/office/drawing/2014/main" id="{04BB2DEF-DF84-3134-FDA1-C5CA8FA47703}"/>
              </a:ext>
            </a:extLst>
          </p:cNvPr>
          <p:cNvSpPr>
            <a:spLocks noGrp="1"/>
          </p:cNvSpPr>
          <p:nvPr>
            <p:ph type="sldNum" sz="quarter" idx="12"/>
          </p:nvPr>
        </p:nvSpPr>
        <p:spPr/>
        <p:txBody>
          <a:bodyPr/>
          <a:lstStyle/>
          <a:p>
            <a:fld id="{60B18D57-13A5-4968-950D-8FEF41FA4399}" type="slidenum">
              <a:rPr lang="en-US" smtClean="0"/>
              <a:t>16</a:t>
            </a:fld>
            <a:endParaRPr lang="en-US" dirty="0"/>
          </a:p>
        </p:txBody>
      </p:sp>
      <p:sp>
        <p:nvSpPr>
          <p:cNvPr id="5" name="Title 4">
            <a:extLst>
              <a:ext uri="{FF2B5EF4-FFF2-40B4-BE49-F238E27FC236}">
                <a16:creationId xmlns:a16="http://schemas.microsoft.com/office/drawing/2014/main" id="{11247126-282A-7240-007F-226D1AC38528}"/>
              </a:ext>
            </a:extLst>
          </p:cNvPr>
          <p:cNvSpPr>
            <a:spLocks noGrp="1"/>
          </p:cNvSpPr>
          <p:nvPr>
            <p:ph type="title"/>
          </p:nvPr>
        </p:nvSpPr>
        <p:spPr/>
        <p:txBody>
          <a:bodyPr/>
          <a:lstStyle/>
          <a:p>
            <a:r>
              <a:rPr lang="en-US" dirty="0"/>
              <a:t>Listening Exercise</a:t>
            </a:r>
          </a:p>
        </p:txBody>
      </p:sp>
    </p:spTree>
    <p:extLst>
      <p:ext uri="{BB962C8B-B14F-4D97-AF65-F5344CB8AC3E}">
        <p14:creationId xmlns:p14="http://schemas.microsoft.com/office/powerpoint/2010/main" val="1810715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A69DF7-5311-AD62-2BF2-6500E3A825E3}"/>
              </a:ext>
            </a:extLst>
          </p:cNvPr>
          <p:cNvSpPr>
            <a:spLocks noGrp="1"/>
          </p:cNvSpPr>
          <p:nvPr>
            <p:ph sz="half" idx="1"/>
          </p:nvPr>
        </p:nvSpPr>
        <p:spPr>
          <a:xfrm>
            <a:off x="215153" y="1458072"/>
            <a:ext cx="8647493" cy="4808257"/>
          </a:xfrm>
        </p:spPr>
        <p:txBody>
          <a:bodyPr/>
          <a:lstStyle/>
          <a:p>
            <a:r>
              <a:rPr lang="en-US" dirty="0"/>
              <a:t>Anything new?  Anything </a:t>
            </a:r>
            <a:r>
              <a:rPr lang="en-US"/>
              <a:t>a refresher?  </a:t>
            </a:r>
            <a:endParaRPr lang="en-US" dirty="0"/>
          </a:p>
          <a:p>
            <a:endParaRPr lang="en-US" dirty="0"/>
          </a:p>
          <a:p>
            <a:r>
              <a:rPr lang="en-US" dirty="0"/>
              <a:t>Did you find anything helpful?</a:t>
            </a:r>
          </a:p>
          <a:p>
            <a:endParaRPr lang="en-US" dirty="0"/>
          </a:p>
          <a:p>
            <a:r>
              <a:rPr lang="en-US" dirty="0"/>
              <a:t>Goal setting for improved listening?</a:t>
            </a:r>
          </a:p>
          <a:p>
            <a:endParaRPr lang="en-US" dirty="0"/>
          </a:p>
          <a:p>
            <a:r>
              <a:rPr lang="en-US" dirty="0"/>
              <a:t>Any other feedback?</a:t>
            </a:r>
          </a:p>
          <a:p>
            <a:endParaRPr lang="en-US" dirty="0"/>
          </a:p>
          <a:p>
            <a:endParaRPr lang="en-US" dirty="0"/>
          </a:p>
        </p:txBody>
      </p:sp>
      <p:sp>
        <p:nvSpPr>
          <p:cNvPr id="4" name="Slide Number Placeholder 3">
            <a:extLst>
              <a:ext uri="{FF2B5EF4-FFF2-40B4-BE49-F238E27FC236}">
                <a16:creationId xmlns:a16="http://schemas.microsoft.com/office/drawing/2014/main" id="{40F50731-2CFF-B11F-AB11-86BE7E8EB64B}"/>
              </a:ext>
            </a:extLst>
          </p:cNvPr>
          <p:cNvSpPr>
            <a:spLocks noGrp="1"/>
          </p:cNvSpPr>
          <p:nvPr>
            <p:ph type="sldNum" sz="quarter" idx="12"/>
          </p:nvPr>
        </p:nvSpPr>
        <p:spPr/>
        <p:txBody>
          <a:bodyPr/>
          <a:lstStyle/>
          <a:p>
            <a:fld id="{60B18D57-13A5-4968-950D-8FEF41FA4399}" type="slidenum">
              <a:rPr lang="en-US" smtClean="0"/>
              <a:t>17</a:t>
            </a:fld>
            <a:endParaRPr lang="en-US" dirty="0"/>
          </a:p>
        </p:txBody>
      </p:sp>
      <p:sp>
        <p:nvSpPr>
          <p:cNvPr id="5" name="Title 4">
            <a:extLst>
              <a:ext uri="{FF2B5EF4-FFF2-40B4-BE49-F238E27FC236}">
                <a16:creationId xmlns:a16="http://schemas.microsoft.com/office/drawing/2014/main" id="{5C695026-F855-6268-EE5D-785B4F3D9FCF}"/>
              </a:ext>
            </a:extLst>
          </p:cNvPr>
          <p:cNvSpPr>
            <a:spLocks noGrp="1"/>
          </p:cNvSpPr>
          <p:nvPr>
            <p:ph type="title"/>
          </p:nvPr>
        </p:nvSpPr>
        <p:spPr/>
        <p:txBody>
          <a:bodyPr/>
          <a:lstStyle/>
          <a:p>
            <a:r>
              <a:rPr lang="en-US" dirty="0"/>
              <a:t>Recap</a:t>
            </a:r>
          </a:p>
        </p:txBody>
      </p:sp>
    </p:spTree>
    <p:extLst>
      <p:ext uri="{BB962C8B-B14F-4D97-AF65-F5344CB8AC3E}">
        <p14:creationId xmlns:p14="http://schemas.microsoft.com/office/powerpoint/2010/main" val="79970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21430" y="2321884"/>
            <a:ext cx="5478987" cy="3139321"/>
          </a:xfrm>
          <a:prstGeom prst="rect">
            <a:avLst/>
          </a:prstGeom>
          <a:noFill/>
        </p:spPr>
        <p:txBody>
          <a:bodyPr wrap="square" rtlCol="0">
            <a:spAutoFit/>
          </a:bodyPr>
          <a:lstStyle/>
          <a:p>
            <a:pPr algn="r"/>
            <a:endParaRPr lang="en-US" sz="4800" dirty="0">
              <a:latin typeface="Arial" panose="020B0604020202020204" pitchFamily="34" charset="0"/>
              <a:cs typeface="Arial" panose="020B0604020202020204" pitchFamily="34" charset="0"/>
            </a:endParaRPr>
          </a:p>
          <a:p>
            <a:pPr algn="r"/>
            <a:r>
              <a:rPr lang="en-US" sz="5400" dirty="0">
                <a:latin typeface="Arial" panose="020B0604020202020204" pitchFamily="34" charset="0"/>
                <a:cs typeface="Arial" panose="020B0604020202020204" pitchFamily="34" charset="0"/>
              </a:rPr>
              <a:t>Thank You</a:t>
            </a:r>
          </a:p>
          <a:p>
            <a:pPr algn="r"/>
            <a:endParaRPr lang="en-US" sz="4800" dirty="0">
              <a:latin typeface="Arial" panose="020B0604020202020204" pitchFamily="34" charset="0"/>
              <a:cs typeface="Arial" panose="020B0604020202020204" pitchFamily="34" charset="0"/>
            </a:endParaRPr>
          </a:p>
          <a:p>
            <a:pPr algn="r"/>
            <a:endParaRPr lang="en-US" sz="4800" dirty="0">
              <a:latin typeface="Arial" panose="020B0604020202020204" pitchFamily="34" charset="0"/>
              <a:cs typeface="Arial" panose="020B0604020202020204" pitchFamily="34" charset="0"/>
            </a:endParaRPr>
          </a:p>
        </p:txBody>
      </p:sp>
      <p:sp>
        <p:nvSpPr>
          <p:cNvPr id="5" name="TextBox 4"/>
          <p:cNvSpPr txBox="1"/>
          <p:nvPr/>
        </p:nvSpPr>
        <p:spPr>
          <a:xfrm>
            <a:off x="846306" y="4207576"/>
            <a:ext cx="7557211" cy="1631216"/>
          </a:xfrm>
          <a:prstGeom prst="rect">
            <a:avLst/>
          </a:prstGeom>
          <a:noFill/>
        </p:spPr>
        <p:txBody>
          <a:bodyPr wrap="square" rtlCol="0">
            <a:spAutoFit/>
          </a:bodyPr>
          <a:lstStyle/>
          <a:p>
            <a:pPr algn="r"/>
            <a:r>
              <a:rPr lang="en-US" sz="2000" dirty="0">
                <a:latin typeface="Arial" panose="020B0604020202020204" pitchFamily="34" charset="0"/>
                <a:cs typeface="Arial" panose="020B0604020202020204" pitchFamily="34" charset="0"/>
              </a:rPr>
              <a:t>Sari Maple, Director, Human Resources</a:t>
            </a:r>
          </a:p>
          <a:p>
            <a:pPr algn="r"/>
            <a:r>
              <a:rPr lang="en-US" sz="2000" dirty="0">
                <a:latin typeface="Arial" panose="020B0604020202020204" pitchFamily="34" charset="0"/>
                <a:cs typeface="Arial" panose="020B0604020202020204" pitchFamily="34" charset="0"/>
                <a:hlinkClick r:id="rId2"/>
              </a:rPr>
              <a:t>smaple@vfw.org</a:t>
            </a:r>
            <a:endParaRPr lang="en-US" sz="2000" dirty="0">
              <a:latin typeface="Arial" panose="020B0604020202020204" pitchFamily="34" charset="0"/>
              <a:cs typeface="Arial" panose="020B0604020202020204" pitchFamily="34" charset="0"/>
            </a:endParaRPr>
          </a:p>
          <a:p>
            <a:pPr algn="r"/>
            <a:r>
              <a:rPr lang="en-US" sz="2000" dirty="0">
                <a:latin typeface="Arial" panose="020B0604020202020204" pitchFamily="34" charset="0"/>
                <a:cs typeface="Arial" panose="020B0604020202020204" pitchFamily="34" charset="0"/>
              </a:rPr>
              <a:t>816-968-1135 Office</a:t>
            </a:r>
          </a:p>
          <a:p>
            <a:pPr algn="r"/>
            <a:r>
              <a:rPr lang="en-US" sz="2000" dirty="0">
                <a:latin typeface="Arial" panose="020B0604020202020204" pitchFamily="34" charset="0"/>
                <a:cs typeface="Arial" panose="020B0604020202020204" pitchFamily="34" charset="0"/>
              </a:rPr>
              <a:t>816-529-7959 Cell</a:t>
            </a:r>
          </a:p>
          <a:p>
            <a:pPr algn="r"/>
            <a:endParaRPr lang="en-US" sz="20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384DB13-45A0-1230-7433-01632B35FC41}"/>
              </a:ext>
            </a:extLst>
          </p:cNvPr>
          <p:cNvPicPr>
            <a:picLocks noChangeAspect="1"/>
          </p:cNvPicPr>
          <p:nvPr/>
        </p:nvPicPr>
        <p:blipFill>
          <a:blip r:embed="rId3"/>
          <a:stretch>
            <a:fillRect/>
          </a:stretch>
        </p:blipFill>
        <p:spPr>
          <a:xfrm>
            <a:off x="743577" y="205168"/>
            <a:ext cx="2958688" cy="1822450"/>
          </a:xfrm>
          <a:prstGeom prst="rect">
            <a:avLst/>
          </a:prstGeom>
        </p:spPr>
      </p:pic>
    </p:spTree>
    <p:extLst>
      <p:ext uri="{BB962C8B-B14F-4D97-AF65-F5344CB8AC3E}">
        <p14:creationId xmlns:p14="http://schemas.microsoft.com/office/powerpoint/2010/main" val="31686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br>
              <a:rPr lang="en-US" dirty="0"/>
            </a:br>
            <a:r>
              <a:rPr lang="en-US" dirty="0"/>
              <a:t>Active Listening</a:t>
            </a:r>
          </a:p>
        </p:txBody>
      </p:sp>
      <p:sp>
        <p:nvSpPr>
          <p:cNvPr id="4" name="Slide Number Placeholder 3">
            <a:extLst>
              <a:ext uri="{FF2B5EF4-FFF2-40B4-BE49-F238E27FC236}">
                <a16:creationId xmlns:a16="http://schemas.microsoft.com/office/drawing/2014/main" id="{2AEEF3EB-8371-40F5-8F81-8A260173B382}"/>
              </a:ext>
            </a:extLst>
          </p:cNvPr>
          <p:cNvSpPr>
            <a:spLocks noGrp="1"/>
          </p:cNvSpPr>
          <p:nvPr>
            <p:ph type="sldNum" sz="quarter" idx="12"/>
          </p:nvPr>
        </p:nvSpPr>
        <p:spPr/>
        <p:txBody>
          <a:bodyPr/>
          <a:lstStyle/>
          <a:p>
            <a:fld id="{E2FB73DA-5FDE-45B5-BAA4-C61223CC44F6}" type="slidenum">
              <a:rPr lang="en-US" smtClean="0"/>
              <a:pPr/>
              <a:t>2</a:t>
            </a:fld>
            <a:endParaRPr lang="en-US" dirty="0"/>
          </a:p>
        </p:txBody>
      </p:sp>
      <p:sp>
        <p:nvSpPr>
          <p:cNvPr id="6" name="Content Placeholder 5">
            <a:extLst>
              <a:ext uri="{FF2B5EF4-FFF2-40B4-BE49-F238E27FC236}">
                <a16:creationId xmlns:a16="http://schemas.microsoft.com/office/drawing/2014/main" id="{993B9DE1-7D0C-577C-4D54-F324AC359AB5}"/>
              </a:ext>
            </a:extLst>
          </p:cNvPr>
          <p:cNvSpPr>
            <a:spLocks noGrp="1"/>
          </p:cNvSpPr>
          <p:nvPr>
            <p:ph idx="1"/>
          </p:nvPr>
        </p:nvSpPr>
        <p:spPr>
          <a:xfrm>
            <a:off x="331596" y="1956978"/>
            <a:ext cx="7536263" cy="4644788"/>
          </a:xfrm>
        </p:spPr>
        <p:txBody>
          <a:bodyPr/>
          <a:lstStyle/>
          <a:p>
            <a:r>
              <a:rPr lang="en-US" dirty="0"/>
              <a:t>Learn more about the listening process</a:t>
            </a:r>
          </a:p>
          <a:p>
            <a:r>
              <a:rPr lang="en-US" dirty="0"/>
              <a:t>Define types of listening</a:t>
            </a:r>
          </a:p>
          <a:p>
            <a:r>
              <a:rPr lang="en-US" dirty="0"/>
              <a:t>Review common challenges to being an effective listener</a:t>
            </a:r>
          </a:p>
          <a:p>
            <a:r>
              <a:rPr lang="en-US" dirty="0"/>
              <a:t>Learn how to become better (more effective) listener</a:t>
            </a:r>
          </a:p>
          <a:p>
            <a:r>
              <a:rPr lang="en-US" dirty="0"/>
              <a:t>Have some fun</a:t>
            </a:r>
          </a:p>
        </p:txBody>
      </p:sp>
      <p:pic>
        <p:nvPicPr>
          <p:cNvPr id="8" name="Picture 7">
            <a:extLst>
              <a:ext uri="{FF2B5EF4-FFF2-40B4-BE49-F238E27FC236}">
                <a16:creationId xmlns:a16="http://schemas.microsoft.com/office/drawing/2014/main" id="{0B2EFBBB-91AE-D57B-9277-C3880B8089AE}"/>
              </a:ext>
            </a:extLst>
          </p:cNvPr>
          <p:cNvPicPr>
            <a:picLocks noChangeAspect="1"/>
          </p:cNvPicPr>
          <p:nvPr/>
        </p:nvPicPr>
        <p:blipFill>
          <a:blip r:embed="rId3"/>
          <a:stretch>
            <a:fillRect/>
          </a:stretch>
        </p:blipFill>
        <p:spPr>
          <a:xfrm>
            <a:off x="7300285" y="4901022"/>
            <a:ext cx="1782640" cy="1820453"/>
          </a:xfrm>
          <a:prstGeom prst="rect">
            <a:avLst/>
          </a:prstGeom>
        </p:spPr>
      </p:pic>
    </p:spTree>
    <p:extLst>
      <p:ext uri="{BB962C8B-B14F-4D97-AF65-F5344CB8AC3E}">
        <p14:creationId xmlns:p14="http://schemas.microsoft.com/office/powerpoint/2010/main" val="293995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53" y="134472"/>
            <a:ext cx="6632214" cy="981732"/>
          </a:xfrm>
        </p:spPr>
        <p:txBody>
          <a:bodyPr/>
          <a:lstStyle/>
          <a:p>
            <a:r>
              <a:rPr lang="en-US"/>
              <a:t>Listening Process</a:t>
            </a:r>
            <a:endParaRPr lang="en-US" dirty="0"/>
          </a:p>
        </p:txBody>
      </p:sp>
      <p:pic>
        <p:nvPicPr>
          <p:cNvPr id="6" name="Content Placeholder 5">
            <a:extLst>
              <a:ext uri="{FF2B5EF4-FFF2-40B4-BE49-F238E27FC236}">
                <a16:creationId xmlns:a16="http://schemas.microsoft.com/office/drawing/2014/main" id="{D7F4F4B0-88A8-44D0-4DAD-199662A2C9CD}"/>
              </a:ext>
            </a:extLst>
          </p:cNvPr>
          <p:cNvPicPr>
            <a:picLocks noGrp="1" noChangeAspect="1"/>
          </p:cNvPicPr>
          <p:nvPr>
            <p:ph idx="1"/>
          </p:nvPr>
        </p:nvPicPr>
        <p:blipFill>
          <a:blip r:embed="rId3"/>
          <a:stretch>
            <a:fillRect/>
          </a:stretch>
        </p:blipFill>
        <p:spPr>
          <a:xfrm>
            <a:off x="262860" y="1951265"/>
            <a:ext cx="8618280" cy="2703006"/>
          </a:xfrm>
        </p:spPr>
      </p:pic>
      <p:sp>
        <p:nvSpPr>
          <p:cNvPr id="4" name="Slide Number Placeholder 3">
            <a:extLst>
              <a:ext uri="{FF2B5EF4-FFF2-40B4-BE49-F238E27FC236}">
                <a16:creationId xmlns:a16="http://schemas.microsoft.com/office/drawing/2014/main" id="{8BDEB908-1A53-4CA5-BE20-4B419DB20601}"/>
              </a:ext>
            </a:extLst>
          </p:cNvPr>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59487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Process</a:t>
            </a:r>
          </a:p>
        </p:txBody>
      </p:sp>
      <p:pic>
        <p:nvPicPr>
          <p:cNvPr id="6" name="Content Placeholder 5">
            <a:extLst>
              <a:ext uri="{FF2B5EF4-FFF2-40B4-BE49-F238E27FC236}">
                <a16:creationId xmlns:a16="http://schemas.microsoft.com/office/drawing/2014/main" id="{75FB6489-3FFC-BA44-AE85-91337E4DC08A}"/>
              </a:ext>
            </a:extLst>
          </p:cNvPr>
          <p:cNvPicPr>
            <a:picLocks noGrp="1" noChangeAspect="1"/>
          </p:cNvPicPr>
          <p:nvPr>
            <p:ph idx="1"/>
          </p:nvPr>
        </p:nvPicPr>
        <p:blipFill>
          <a:blip r:embed="rId3"/>
          <a:stretch>
            <a:fillRect/>
          </a:stretch>
        </p:blipFill>
        <p:spPr>
          <a:xfrm>
            <a:off x="924449" y="2109617"/>
            <a:ext cx="6883120" cy="3239116"/>
          </a:xfrm>
        </p:spPr>
      </p:pic>
      <p:sp>
        <p:nvSpPr>
          <p:cNvPr id="4" name="Slide Number Placeholder 3">
            <a:extLst>
              <a:ext uri="{FF2B5EF4-FFF2-40B4-BE49-F238E27FC236}">
                <a16:creationId xmlns:a16="http://schemas.microsoft.com/office/drawing/2014/main" id="{4434AE0F-1A70-4BB4-8A90-3E8499376591}"/>
              </a:ext>
            </a:extLst>
          </p:cNvPr>
          <p:cNvSpPr>
            <a:spLocks noGrp="1"/>
          </p:cNvSpPr>
          <p:nvPr>
            <p:ph type="sldNum" sz="quarter" idx="12"/>
          </p:nvPr>
        </p:nvSpPr>
        <p:spPr/>
        <p:txBody>
          <a:bodyPr/>
          <a:lstStyle/>
          <a:p>
            <a:fld id="{E2FB73DA-5FDE-45B5-BAA4-C61223CC44F6}" type="slidenum">
              <a:rPr lang="en-US" smtClean="0"/>
              <a:pPr/>
              <a:t>4</a:t>
            </a:fld>
            <a:endParaRPr lang="en-US" dirty="0"/>
          </a:p>
        </p:txBody>
      </p:sp>
    </p:spTree>
    <p:extLst>
      <p:ext uri="{BB962C8B-B14F-4D97-AF65-F5344CB8AC3E}">
        <p14:creationId xmlns:p14="http://schemas.microsoft.com/office/powerpoint/2010/main" val="311085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Active Listening Exercise:</a:t>
            </a:r>
          </a:p>
        </p:txBody>
      </p:sp>
      <p:sp>
        <p:nvSpPr>
          <p:cNvPr id="3" name="Content Placeholder 2"/>
          <p:cNvSpPr>
            <a:spLocks noGrp="1"/>
          </p:cNvSpPr>
          <p:nvPr>
            <p:ph idx="1"/>
          </p:nvPr>
        </p:nvSpPr>
        <p:spPr>
          <a:xfrm>
            <a:off x="628650" y="751114"/>
            <a:ext cx="7886700" cy="5783798"/>
          </a:xfrm>
        </p:spPr>
        <p:txBody>
          <a:bodyPr>
            <a:normAutofit/>
          </a:bodyPr>
          <a:lstStyle/>
          <a:p>
            <a:pPr marL="0" indent="0">
              <a:lnSpc>
                <a:spcPct val="120000"/>
              </a:lnSpc>
              <a:spcBef>
                <a:spcPts val="0"/>
              </a:spcBef>
              <a:buNone/>
            </a:pPr>
            <a:endParaRPr lang="en-US" altLang="en-US" sz="2400" dirty="0"/>
          </a:p>
          <a:p>
            <a:pPr marL="0" indent="0">
              <a:lnSpc>
                <a:spcPct val="120000"/>
              </a:lnSpc>
              <a:spcBef>
                <a:spcPts val="0"/>
              </a:spcBef>
              <a:buNone/>
            </a:pPr>
            <a:endParaRPr lang="en-US" altLang="en-US" sz="2400" dirty="0"/>
          </a:p>
          <a:p>
            <a:pPr marL="0" indent="0">
              <a:lnSpc>
                <a:spcPct val="120000"/>
              </a:lnSpc>
              <a:spcBef>
                <a:spcPts val="0"/>
              </a:spcBef>
              <a:buNone/>
            </a:pPr>
            <a:r>
              <a:rPr lang="en-US" altLang="en-US" sz="2400" dirty="0"/>
              <a:t>If you know this “test” don’t reveal the answers to others.  Do not make any sounds when you figure out the answer as it may give a clue to others.</a:t>
            </a:r>
          </a:p>
          <a:p>
            <a:pPr marL="0" indent="0">
              <a:lnSpc>
                <a:spcPct val="120000"/>
              </a:lnSpc>
              <a:spcBef>
                <a:spcPts val="0"/>
              </a:spcBef>
              <a:buNone/>
            </a:pPr>
            <a:endParaRPr lang="en-US" altLang="en-US" sz="2400" dirty="0"/>
          </a:p>
          <a:p>
            <a:pPr marL="0" indent="0">
              <a:lnSpc>
                <a:spcPct val="120000"/>
              </a:lnSpc>
              <a:spcBef>
                <a:spcPts val="0"/>
              </a:spcBef>
              <a:buNone/>
            </a:pPr>
            <a:r>
              <a:rPr lang="en-US" altLang="en-US" sz="2400" dirty="0"/>
              <a:t>Just listen closely.  Raise your hand as you know the answer.</a:t>
            </a:r>
          </a:p>
          <a:p>
            <a:pPr marL="0" indent="0">
              <a:lnSpc>
                <a:spcPct val="120000"/>
              </a:lnSpc>
              <a:spcBef>
                <a:spcPts val="0"/>
              </a:spcBef>
              <a:buNone/>
            </a:pPr>
            <a:endParaRPr lang="en-US" altLang="en-US" sz="2400" dirty="0"/>
          </a:p>
          <a:p>
            <a:pPr marL="0" indent="0">
              <a:lnSpc>
                <a:spcPct val="120000"/>
              </a:lnSpc>
              <a:spcBef>
                <a:spcPts val="0"/>
              </a:spcBef>
              <a:buNone/>
            </a:pPr>
            <a:endParaRPr lang="en-US" altLang="en-US" sz="2400" dirty="0"/>
          </a:p>
          <a:p>
            <a:pPr marL="0" indent="0">
              <a:lnSpc>
                <a:spcPct val="120000"/>
              </a:lnSpc>
              <a:spcBef>
                <a:spcPts val="0"/>
              </a:spcBef>
              <a:buNone/>
            </a:pPr>
            <a:endParaRPr lang="en-US" altLang="en-US" sz="2400" dirty="0"/>
          </a:p>
        </p:txBody>
      </p:sp>
      <p:sp>
        <p:nvSpPr>
          <p:cNvPr id="4" name="Slide Number Placeholder 3">
            <a:extLst>
              <a:ext uri="{FF2B5EF4-FFF2-40B4-BE49-F238E27FC236}">
                <a16:creationId xmlns:a16="http://schemas.microsoft.com/office/drawing/2014/main" id="{2ACFCD40-7E72-4D1E-8C0E-2F792F773CEE}"/>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388756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E548712-0519-8944-4DAA-761AA2BBBDF1}"/>
              </a:ext>
            </a:extLst>
          </p:cNvPr>
          <p:cNvPicPr>
            <a:picLocks noGrp="1" noChangeAspect="1"/>
          </p:cNvPicPr>
          <p:nvPr>
            <p:ph idx="1"/>
          </p:nvPr>
        </p:nvPicPr>
        <p:blipFill>
          <a:blip r:embed="rId3"/>
          <a:stretch>
            <a:fillRect/>
          </a:stretch>
        </p:blipFill>
        <p:spPr>
          <a:xfrm>
            <a:off x="483863" y="1418135"/>
            <a:ext cx="8435938" cy="4610876"/>
          </a:xfrm>
        </p:spPr>
      </p:pic>
      <p:sp>
        <p:nvSpPr>
          <p:cNvPr id="3" name="Slide Number Placeholder 2">
            <a:extLst>
              <a:ext uri="{FF2B5EF4-FFF2-40B4-BE49-F238E27FC236}">
                <a16:creationId xmlns:a16="http://schemas.microsoft.com/office/drawing/2014/main" id="{7CC78524-5A2B-3E35-5B94-9A726A711BA4}"/>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
        <p:nvSpPr>
          <p:cNvPr id="4" name="Title 3">
            <a:extLst>
              <a:ext uri="{FF2B5EF4-FFF2-40B4-BE49-F238E27FC236}">
                <a16:creationId xmlns:a16="http://schemas.microsoft.com/office/drawing/2014/main" id="{AF623923-4268-6301-2007-370743CEA178}"/>
              </a:ext>
            </a:extLst>
          </p:cNvPr>
          <p:cNvSpPr>
            <a:spLocks noGrp="1"/>
          </p:cNvSpPr>
          <p:nvPr>
            <p:ph type="title"/>
          </p:nvPr>
        </p:nvSpPr>
        <p:spPr/>
        <p:txBody>
          <a:bodyPr/>
          <a:lstStyle/>
          <a:p>
            <a:r>
              <a:rPr lang="en-US" dirty="0"/>
              <a:t>Types of Listening</a:t>
            </a:r>
          </a:p>
        </p:txBody>
      </p:sp>
    </p:spTree>
    <p:extLst>
      <p:ext uri="{BB962C8B-B14F-4D97-AF65-F5344CB8AC3E}">
        <p14:creationId xmlns:p14="http://schemas.microsoft.com/office/powerpoint/2010/main" val="99869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1D3E4-B691-EC4A-08C9-36ACF31CCADD}"/>
              </a:ext>
            </a:extLst>
          </p:cNvPr>
          <p:cNvSpPr>
            <a:spLocks noGrp="1"/>
          </p:cNvSpPr>
          <p:nvPr>
            <p:ph sz="half" idx="1"/>
          </p:nvPr>
        </p:nvSpPr>
        <p:spPr>
          <a:xfrm>
            <a:off x="628649" y="1458072"/>
            <a:ext cx="8244045" cy="5173840"/>
          </a:xfrm>
        </p:spPr>
        <p:txBody>
          <a:bodyPr/>
          <a:lstStyle/>
          <a:p>
            <a:r>
              <a:rPr lang="en-US" dirty="0"/>
              <a:t>Schedule at least a 5-minute break between appointments?</a:t>
            </a:r>
          </a:p>
          <a:p>
            <a:r>
              <a:rPr lang="en-US" dirty="0"/>
              <a:t>Do you have a candle warmer to offset odors?</a:t>
            </a:r>
          </a:p>
          <a:p>
            <a:r>
              <a:rPr lang="en-US" dirty="0"/>
              <a:t>Do you have snacks (healthy)?  Water?</a:t>
            </a:r>
          </a:p>
          <a:p>
            <a:r>
              <a:rPr lang="en-US" dirty="0"/>
              <a:t>Do you have someone to vent to and clear your head before needing to focus on the next person?</a:t>
            </a:r>
          </a:p>
          <a:p>
            <a:r>
              <a:rPr lang="en-US" dirty="0"/>
              <a:t>Do you keep a ‘to-do’ list, so you can feel less overwhelmed?  Accomplished?  </a:t>
            </a:r>
          </a:p>
          <a:p>
            <a:endParaRPr lang="en-US" dirty="0"/>
          </a:p>
        </p:txBody>
      </p:sp>
      <p:sp>
        <p:nvSpPr>
          <p:cNvPr id="4" name="Slide Number Placeholder 3">
            <a:extLst>
              <a:ext uri="{FF2B5EF4-FFF2-40B4-BE49-F238E27FC236}">
                <a16:creationId xmlns:a16="http://schemas.microsoft.com/office/drawing/2014/main" id="{3BEC7A60-80FD-41EF-D4E8-BA3A49DD4579}"/>
              </a:ext>
            </a:extLst>
          </p:cNvPr>
          <p:cNvSpPr>
            <a:spLocks noGrp="1"/>
          </p:cNvSpPr>
          <p:nvPr>
            <p:ph type="sldNum" sz="quarter" idx="12"/>
          </p:nvPr>
        </p:nvSpPr>
        <p:spPr/>
        <p:txBody>
          <a:bodyPr/>
          <a:lstStyle/>
          <a:p>
            <a:fld id="{60B18D57-13A5-4968-950D-8FEF41FA4399}" type="slidenum">
              <a:rPr lang="en-US" smtClean="0"/>
              <a:t>7</a:t>
            </a:fld>
            <a:endParaRPr lang="en-US" dirty="0"/>
          </a:p>
        </p:txBody>
      </p:sp>
      <p:sp>
        <p:nvSpPr>
          <p:cNvPr id="5" name="Title 4">
            <a:extLst>
              <a:ext uri="{FF2B5EF4-FFF2-40B4-BE49-F238E27FC236}">
                <a16:creationId xmlns:a16="http://schemas.microsoft.com/office/drawing/2014/main" id="{0E6A5EA6-A123-7227-43B6-F694E3770E2C}"/>
              </a:ext>
            </a:extLst>
          </p:cNvPr>
          <p:cNvSpPr>
            <a:spLocks noGrp="1"/>
          </p:cNvSpPr>
          <p:nvPr>
            <p:ph type="title"/>
          </p:nvPr>
        </p:nvSpPr>
        <p:spPr/>
        <p:txBody>
          <a:bodyPr/>
          <a:lstStyle/>
          <a:p>
            <a:r>
              <a:rPr lang="en-US" dirty="0"/>
              <a:t>Setting the Stage for Improved Listening</a:t>
            </a:r>
          </a:p>
        </p:txBody>
      </p:sp>
    </p:spTree>
    <p:extLst>
      <p:ext uri="{BB962C8B-B14F-4D97-AF65-F5344CB8AC3E}">
        <p14:creationId xmlns:p14="http://schemas.microsoft.com/office/powerpoint/2010/main" val="22561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1129E0-725C-37A8-DDDB-AF84EC3B0043}"/>
              </a:ext>
            </a:extLst>
          </p:cNvPr>
          <p:cNvSpPr>
            <a:spLocks noGrp="1"/>
          </p:cNvSpPr>
          <p:nvPr>
            <p:ph type="sldNum" sz="quarter" idx="12"/>
          </p:nvPr>
        </p:nvSpPr>
        <p:spPr/>
        <p:txBody>
          <a:bodyPr/>
          <a:lstStyle/>
          <a:p>
            <a:fld id="{60B18D57-13A5-4968-950D-8FEF41FA4399}" type="slidenum">
              <a:rPr lang="en-US" smtClean="0"/>
              <a:t>8</a:t>
            </a:fld>
            <a:endParaRPr lang="en-US" dirty="0"/>
          </a:p>
        </p:txBody>
      </p:sp>
      <p:sp>
        <p:nvSpPr>
          <p:cNvPr id="5" name="Title 4">
            <a:extLst>
              <a:ext uri="{FF2B5EF4-FFF2-40B4-BE49-F238E27FC236}">
                <a16:creationId xmlns:a16="http://schemas.microsoft.com/office/drawing/2014/main" id="{7088241B-B783-3A49-A97F-2070D44E063F}"/>
              </a:ext>
            </a:extLst>
          </p:cNvPr>
          <p:cNvSpPr>
            <a:spLocks noGrp="1"/>
          </p:cNvSpPr>
          <p:nvPr>
            <p:ph type="title"/>
          </p:nvPr>
        </p:nvSpPr>
        <p:spPr/>
        <p:txBody>
          <a:bodyPr/>
          <a:lstStyle/>
          <a:p>
            <a:r>
              <a:rPr lang="en-US" dirty="0"/>
              <a:t>Mistakes when Listening</a:t>
            </a:r>
          </a:p>
        </p:txBody>
      </p:sp>
      <p:sp>
        <p:nvSpPr>
          <p:cNvPr id="7" name="TextBox 6">
            <a:extLst>
              <a:ext uri="{FF2B5EF4-FFF2-40B4-BE49-F238E27FC236}">
                <a16:creationId xmlns:a16="http://schemas.microsoft.com/office/drawing/2014/main" id="{6D0A4B52-47A3-45D0-CDA2-049C4D7E912B}"/>
              </a:ext>
            </a:extLst>
          </p:cNvPr>
          <p:cNvSpPr txBox="1"/>
          <p:nvPr/>
        </p:nvSpPr>
        <p:spPr>
          <a:xfrm>
            <a:off x="1130439" y="1395521"/>
            <a:ext cx="6883121" cy="646331"/>
          </a:xfrm>
          <a:prstGeom prst="rect">
            <a:avLst/>
          </a:prstGeom>
          <a:noFill/>
        </p:spPr>
        <p:txBody>
          <a:bodyPr wrap="square">
            <a:spAutoFit/>
          </a:bodyPr>
          <a:lstStyle/>
          <a:p>
            <a:pPr algn="ctr"/>
            <a:r>
              <a:rPr lang="en-US" dirty="0">
                <a:hlinkClick r:id="rId3"/>
              </a:rPr>
              <a:t>https://www.youtube.com/watch?v=-4EDhdAHrOg</a:t>
            </a:r>
            <a:endParaRPr lang="en-US" dirty="0"/>
          </a:p>
          <a:p>
            <a:pPr algn="ctr"/>
            <a:endParaRPr lang="en-US" dirty="0"/>
          </a:p>
        </p:txBody>
      </p:sp>
      <p:sp>
        <p:nvSpPr>
          <p:cNvPr id="8" name="TextBox 7">
            <a:extLst>
              <a:ext uri="{FF2B5EF4-FFF2-40B4-BE49-F238E27FC236}">
                <a16:creationId xmlns:a16="http://schemas.microsoft.com/office/drawing/2014/main" id="{8F78B402-DB08-40A9-E693-6D496AC2D4BA}"/>
              </a:ext>
            </a:extLst>
          </p:cNvPr>
          <p:cNvSpPr txBox="1"/>
          <p:nvPr/>
        </p:nvSpPr>
        <p:spPr>
          <a:xfrm>
            <a:off x="215153" y="1678075"/>
            <a:ext cx="8707783" cy="569386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Interrupting the speaker</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Judging or criticizing the speaker</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Getting distracted or bored</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Giving advice or solutions</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Faking or exaggerating your reactions</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Making assumptions or jumping to conclusions</a:t>
            </a:r>
          </a:p>
          <a:p>
            <a:pPr algn="ctr"/>
            <a:r>
              <a:rPr lang="en-US" dirty="0">
                <a:latin typeface="Calibri" panose="020F0502020204030204" pitchFamily="34" charset="0"/>
                <a:cs typeface="Calibri" panose="020F0502020204030204" pitchFamily="34" charset="0"/>
                <a:hlinkClick r:id="rId4"/>
              </a:rPr>
              <a:t>https://www.youtube.com/watch?v=p1jzdSzGHnA</a:t>
            </a:r>
            <a:endParaRPr lang="en-US" dirty="0">
              <a:latin typeface="Calibri" panose="020F0502020204030204" pitchFamily="34" charset="0"/>
              <a:cs typeface="Calibri" panose="020F0502020204030204" pitchFamily="34" charset="0"/>
            </a:endParaRPr>
          </a:p>
          <a:p>
            <a:pPr algn="ct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3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6F118D3-21BE-44AC-9EE6-BCAA83A7CF1B}"/>
              </a:ext>
            </a:extLst>
          </p:cNvPr>
          <p:cNvSpPr>
            <a:spLocks noGrp="1"/>
          </p:cNvSpPr>
          <p:nvPr>
            <p:ph idx="1"/>
          </p:nvPr>
        </p:nvSpPr>
        <p:spPr>
          <a:xfrm>
            <a:off x="628650" y="1718730"/>
            <a:ext cx="7886700" cy="4882058"/>
          </a:xfrm>
        </p:spPr>
        <p:txBody>
          <a:bodyPr/>
          <a:lstStyle/>
          <a:p>
            <a:pPr marL="0" indent="0">
              <a:buNone/>
            </a:pPr>
            <a:r>
              <a:rPr lang="en-US" dirty="0"/>
              <a:t>Group 1:  Count the number of times I say the word “Right” or “Wright”</a:t>
            </a:r>
          </a:p>
          <a:p>
            <a:pPr marL="0" indent="0">
              <a:buNone/>
            </a:pPr>
            <a:endParaRPr lang="en-US" dirty="0"/>
          </a:p>
          <a:p>
            <a:pPr marL="0" indent="0">
              <a:buNone/>
            </a:pPr>
            <a:r>
              <a:rPr lang="en-US" dirty="0"/>
              <a:t>Group 2:  Count the number of times I say the word “Left”</a:t>
            </a:r>
          </a:p>
          <a:p>
            <a:pPr marL="0" indent="0">
              <a:buNone/>
            </a:pPr>
            <a:endParaRPr lang="en-US" dirty="0"/>
          </a:p>
          <a:p>
            <a:pPr marL="0" indent="0">
              <a:buNone/>
            </a:pPr>
            <a:r>
              <a:rPr lang="en-US" dirty="0"/>
              <a:t>Group 3:  Just listen to the story</a:t>
            </a:r>
          </a:p>
        </p:txBody>
      </p:sp>
      <p:sp>
        <p:nvSpPr>
          <p:cNvPr id="4" name="Slide Number Placeholder 3">
            <a:extLst>
              <a:ext uri="{FF2B5EF4-FFF2-40B4-BE49-F238E27FC236}">
                <a16:creationId xmlns:a16="http://schemas.microsoft.com/office/drawing/2014/main" id="{1F770127-EBC3-474E-A0C7-78A84D20B644}"/>
              </a:ext>
            </a:extLst>
          </p:cNvPr>
          <p:cNvSpPr>
            <a:spLocks noGrp="1"/>
          </p:cNvSpPr>
          <p:nvPr>
            <p:ph type="sldNum" sz="quarter" idx="12"/>
          </p:nvPr>
        </p:nvSpPr>
        <p:spPr/>
        <p:txBody>
          <a:bodyPr/>
          <a:lstStyle/>
          <a:p>
            <a:fld id="{60B18D57-13A5-4968-950D-8FEF41FA4399}" type="slidenum">
              <a:rPr lang="en-US" smtClean="0"/>
              <a:t>9</a:t>
            </a:fld>
            <a:endParaRPr lang="en-US" dirty="0"/>
          </a:p>
        </p:txBody>
      </p:sp>
      <p:sp>
        <p:nvSpPr>
          <p:cNvPr id="6" name="Title 5">
            <a:extLst>
              <a:ext uri="{FF2B5EF4-FFF2-40B4-BE49-F238E27FC236}">
                <a16:creationId xmlns:a16="http://schemas.microsoft.com/office/drawing/2014/main" id="{0BE65FA5-4204-48B9-8F9C-B38410F48A59}"/>
              </a:ext>
            </a:extLst>
          </p:cNvPr>
          <p:cNvSpPr>
            <a:spLocks noGrp="1"/>
          </p:cNvSpPr>
          <p:nvPr>
            <p:ph type="title"/>
          </p:nvPr>
        </p:nvSpPr>
        <p:spPr/>
        <p:txBody>
          <a:bodyPr/>
          <a:lstStyle/>
          <a:p>
            <a:r>
              <a:rPr lang="en-US" dirty="0"/>
              <a:t>Listening Exercise</a:t>
            </a:r>
          </a:p>
        </p:txBody>
      </p:sp>
    </p:spTree>
    <p:extLst>
      <p:ext uri="{BB962C8B-B14F-4D97-AF65-F5344CB8AC3E}">
        <p14:creationId xmlns:p14="http://schemas.microsoft.com/office/powerpoint/2010/main" val="30377442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9575</TotalTime>
  <Words>2146</Words>
  <Application>Microsoft Office PowerPoint</Application>
  <PresentationFormat>On-screen Show (4:3)</PresentationFormat>
  <Paragraphs>216</Paragraphs>
  <Slides>18</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Times New Roman</vt:lpstr>
      <vt:lpstr>Wingdings</vt:lpstr>
      <vt:lpstr>Office Theme</vt:lpstr>
      <vt:lpstr>Custom Design</vt:lpstr>
      <vt:lpstr>BDD Training: Active Listening</vt:lpstr>
      <vt:lpstr>Learning Objectives  Active Listening</vt:lpstr>
      <vt:lpstr>Listening Process</vt:lpstr>
      <vt:lpstr>Listening Process</vt:lpstr>
      <vt:lpstr>Active Listening Exercise:</vt:lpstr>
      <vt:lpstr>Types of Listening</vt:lpstr>
      <vt:lpstr>Setting the Stage for Improved Listening</vt:lpstr>
      <vt:lpstr>Mistakes when Listening</vt:lpstr>
      <vt:lpstr>Listening Exercise</vt:lpstr>
      <vt:lpstr>Questions About Story</vt:lpstr>
      <vt:lpstr>Selective Listening</vt:lpstr>
      <vt:lpstr>Listening Exercise</vt:lpstr>
      <vt:lpstr>True, False, or ?</vt:lpstr>
      <vt:lpstr>True, False, or ?</vt:lpstr>
      <vt:lpstr>Biases When Listening</vt:lpstr>
      <vt:lpstr>Listening Exercise</vt:lpstr>
      <vt:lpstr>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Sari Maple</cp:lastModifiedBy>
  <cp:revision>381</cp:revision>
  <cp:lastPrinted>2023-11-13T14:18:56Z</cp:lastPrinted>
  <dcterms:created xsi:type="dcterms:W3CDTF">2018-09-13T15:53:27Z</dcterms:created>
  <dcterms:modified xsi:type="dcterms:W3CDTF">2023-11-13T16:58:40Z</dcterms:modified>
</cp:coreProperties>
</file>