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26"/>
  </p:notesMasterIdLst>
  <p:handoutMasterIdLst>
    <p:handoutMasterId r:id="rId27"/>
  </p:handoutMasterIdLst>
  <p:sldIdLst>
    <p:sldId id="547" r:id="rId3"/>
    <p:sldId id="257" r:id="rId4"/>
    <p:sldId id="258" r:id="rId5"/>
    <p:sldId id="260" r:id="rId6"/>
    <p:sldId id="600" r:id="rId7"/>
    <p:sldId id="592" r:id="rId8"/>
    <p:sldId id="584" r:id="rId9"/>
    <p:sldId id="585" r:id="rId10"/>
    <p:sldId id="591" r:id="rId11"/>
    <p:sldId id="571" r:id="rId12"/>
    <p:sldId id="570" r:id="rId13"/>
    <p:sldId id="593" r:id="rId14"/>
    <p:sldId id="594" r:id="rId15"/>
    <p:sldId id="595" r:id="rId16"/>
    <p:sldId id="589" r:id="rId17"/>
    <p:sldId id="596" r:id="rId18"/>
    <p:sldId id="597" r:id="rId19"/>
    <p:sldId id="598" r:id="rId20"/>
    <p:sldId id="572" r:id="rId21"/>
    <p:sldId id="599" r:id="rId22"/>
    <p:sldId id="601" r:id="rId23"/>
    <p:sldId id="588" r:id="rId24"/>
    <p:sldId id="545" r:id="rId2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onica Levy" initials="ML" lastIdx="12" clrIdx="0">
    <p:extLst>
      <p:ext uri="{19B8F6BF-5375-455C-9EA6-DF929625EA0E}">
        <p15:presenceInfo xmlns:p15="http://schemas.microsoft.com/office/powerpoint/2012/main" userId="S-1-5-21-1147415601-746390328-441284377-30889" providerId="AD"/>
      </p:ext>
    </p:extLst>
  </p:cmAuthor>
  <p:cmAuthor id="2" name="Monica Levy" initials="ML [2]" lastIdx="3" clrIdx="1">
    <p:extLst>
      <p:ext uri="{19B8F6BF-5375-455C-9EA6-DF929625EA0E}">
        <p15:presenceInfo xmlns:p15="http://schemas.microsoft.com/office/powerpoint/2012/main" userId="S::MLevy@vfw.org::67e45d5b-f9c7-4a2e-8419-dd5c4e8f523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790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773" autoAdjust="0"/>
    <p:restoredTop sz="88452" autoAdjust="0"/>
  </p:normalViewPr>
  <p:slideViewPr>
    <p:cSldViewPr snapToGrid="0">
      <p:cViewPr varScale="1">
        <p:scale>
          <a:sx n="76" d="100"/>
          <a:sy n="76" d="100"/>
        </p:scale>
        <p:origin x="1867" y="53"/>
      </p:cViewPr>
      <p:guideLst/>
    </p:cSldViewPr>
  </p:slideViewPr>
  <p:notesTextViewPr>
    <p:cViewPr>
      <p:scale>
        <a:sx n="3" d="2"/>
        <a:sy n="3" d="2"/>
      </p:scale>
      <p:origin x="0" y="0"/>
    </p:cViewPr>
  </p:notesTextViewPr>
  <p:notesViewPr>
    <p:cSldViewPr snapToGrid="0">
      <p:cViewPr varScale="1">
        <p:scale>
          <a:sx n="66" d="100"/>
          <a:sy n="66" d="100"/>
        </p:scale>
        <p:origin x="3222" y="4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9DA64E7B-5A24-4181-A84B-916EAE4D89DD}" type="datetimeFigureOut">
              <a:rPr lang="en-US" smtClean="0"/>
              <a:t>11/13/2023</a:t>
            </a:fld>
            <a:endParaRPr lang="en-US" dirty="0"/>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5B87E6B0-2ABC-4029-BE6F-73EEB0B6F3D1}" type="slidenum">
              <a:rPr lang="en-US" smtClean="0"/>
              <a:t>‹#›</a:t>
            </a:fld>
            <a:endParaRPr lang="en-US" dirty="0"/>
          </a:p>
        </p:txBody>
      </p:sp>
    </p:spTree>
    <p:extLst>
      <p:ext uri="{BB962C8B-B14F-4D97-AF65-F5344CB8AC3E}">
        <p14:creationId xmlns:p14="http://schemas.microsoft.com/office/powerpoint/2010/main" val="32144267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4CCB3563-B21F-4472-A953-CA98BFE318F2}" type="datetimeFigureOut">
              <a:rPr lang="en-US" smtClean="0"/>
              <a:t>11/13/2023</a:t>
            </a:fld>
            <a:endParaRPr lang="en-US"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B8C36D78-C19F-4765-8B7F-2FE8BFF07D6C}" type="slidenum">
              <a:rPr lang="en-US" smtClean="0"/>
              <a:t>‹#›</a:t>
            </a:fld>
            <a:endParaRPr lang="en-US" dirty="0"/>
          </a:p>
        </p:txBody>
      </p:sp>
    </p:spTree>
    <p:extLst>
      <p:ext uri="{BB962C8B-B14F-4D97-AF65-F5344CB8AC3E}">
        <p14:creationId xmlns:p14="http://schemas.microsoft.com/office/powerpoint/2010/main" val="830410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t>1</a:t>
            </a:fld>
            <a:endParaRPr lang="en-US" dirty="0"/>
          </a:p>
        </p:txBody>
      </p:sp>
    </p:spTree>
    <p:extLst>
      <p:ext uri="{BB962C8B-B14F-4D97-AF65-F5344CB8AC3E}">
        <p14:creationId xmlns:p14="http://schemas.microsoft.com/office/powerpoint/2010/main" val="14842901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your inventory indicated your most comfortable style of communication is Analyzer/Thinker – what do you agree with?  What do you disagree with?  </a:t>
            </a:r>
          </a:p>
          <a:p>
            <a:endParaRPr lang="en-US" dirty="0"/>
          </a:p>
          <a:p>
            <a:r>
              <a:rPr lang="en-US" dirty="0"/>
              <a:t>If your inventory was NOT a Analyzer/Thinker – do you know someone (NO NAMES) that you feel would fall in this category?  What issues have you had communicating with this person?  How does this person come across in interactions?  </a:t>
            </a:r>
          </a:p>
          <a:p>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t>10</a:t>
            </a:fld>
            <a:endParaRPr lang="en-US" dirty="0"/>
          </a:p>
        </p:txBody>
      </p:sp>
    </p:spTree>
    <p:extLst>
      <p:ext uri="{BB962C8B-B14F-4D97-AF65-F5344CB8AC3E}">
        <p14:creationId xmlns:p14="http://schemas.microsoft.com/office/powerpoint/2010/main" val="22617981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Director/Commander</a:t>
            </a:r>
          </a:p>
        </p:txBody>
      </p:sp>
      <p:sp>
        <p:nvSpPr>
          <p:cNvPr id="4" name="Slide Number Placeholder 3"/>
          <p:cNvSpPr>
            <a:spLocks noGrp="1"/>
          </p:cNvSpPr>
          <p:nvPr>
            <p:ph type="sldNum" sz="quarter" idx="5"/>
          </p:nvPr>
        </p:nvSpPr>
        <p:spPr/>
        <p:txBody>
          <a:bodyPr/>
          <a:lstStyle/>
          <a:p>
            <a:fld id="{B8C36D78-C19F-4765-8B7F-2FE8BFF07D6C}" type="slidenum">
              <a:rPr lang="en-US" smtClean="0"/>
              <a:t>11</a:t>
            </a:fld>
            <a:endParaRPr lang="en-US" dirty="0"/>
          </a:p>
        </p:txBody>
      </p:sp>
    </p:spTree>
    <p:extLst>
      <p:ext uri="{BB962C8B-B14F-4D97-AF65-F5344CB8AC3E}">
        <p14:creationId xmlns:p14="http://schemas.microsoft.com/office/powerpoint/2010/main" val="37780590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Supporter/Relator</a:t>
            </a:r>
          </a:p>
        </p:txBody>
      </p:sp>
      <p:sp>
        <p:nvSpPr>
          <p:cNvPr id="4" name="Slide Number Placeholder 3"/>
          <p:cNvSpPr>
            <a:spLocks noGrp="1"/>
          </p:cNvSpPr>
          <p:nvPr>
            <p:ph type="sldNum" sz="quarter" idx="5"/>
          </p:nvPr>
        </p:nvSpPr>
        <p:spPr/>
        <p:txBody>
          <a:bodyPr/>
          <a:lstStyle/>
          <a:p>
            <a:fld id="{B8C36D78-C19F-4765-8B7F-2FE8BFF07D6C}" type="slidenum">
              <a:rPr lang="en-US" smtClean="0"/>
              <a:t>12</a:t>
            </a:fld>
            <a:endParaRPr lang="en-US" dirty="0"/>
          </a:p>
        </p:txBody>
      </p:sp>
    </p:spTree>
    <p:extLst>
      <p:ext uri="{BB962C8B-B14F-4D97-AF65-F5344CB8AC3E}">
        <p14:creationId xmlns:p14="http://schemas.microsoft.com/office/powerpoint/2010/main" val="10259804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Analyzer/Thinker</a:t>
            </a:r>
          </a:p>
        </p:txBody>
      </p:sp>
      <p:sp>
        <p:nvSpPr>
          <p:cNvPr id="4" name="Slide Number Placeholder 3"/>
          <p:cNvSpPr>
            <a:spLocks noGrp="1"/>
          </p:cNvSpPr>
          <p:nvPr>
            <p:ph type="sldNum" sz="quarter" idx="5"/>
          </p:nvPr>
        </p:nvSpPr>
        <p:spPr/>
        <p:txBody>
          <a:bodyPr/>
          <a:lstStyle/>
          <a:p>
            <a:fld id="{B8C36D78-C19F-4765-8B7F-2FE8BFF07D6C}" type="slidenum">
              <a:rPr lang="en-US" smtClean="0"/>
              <a:t>13</a:t>
            </a:fld>
            <a:endParaRPr lang="en-US" dirty="0"/>
          </a:p>
        </p:txBody>
      </p:sp>
    </p:spTree>
    <p:extLst>
      <p:ext uri="{BB962C8B-B14F-4D97-AF65-F5344CB8AC3E}">
        <p14:creationId xmlns:p14="http://schemas.microsoft.com/office/powerpoint/2010/main" val="227782578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Promoter/Socializer</a:t>
            </a:r>
          </a:p>
          <a:p>
            <a:endParaRPr lang="en-US" dirty="0"/>
          </a:p>
          <a:p>
            <a:r>
              <a:rPr lang="en-US" dirty="0"/>
              <a:t>There is no right or wrong communication style.  There may be situations where one style is more effective or customer focused.  But, that’s when we need to aware of our personal style, what we’re most comfortable with.  What our ‘go-to’ reactions are.  If we’re aware, we can also flex our style to better communicate with our internal and external customers.  </a:t>
            </a:r>
          </a:p>
        </p:txBody>
      </p:sp>
      <p:sp>
        <p:nvSpPr>
          <p:cNvPr id="4" name="Slide Number Placeholder 3"/>
          <p:cNvSpPr>
            <a:spLocks noGrp="1"/>
          </p:cNvSpPr>
          <p:nvPr>
            <p:ph type="sldNum" sz="quarter" idx="5"/>
          </p:nvPr>
        </p:nvSpPr>
        <p:spPr/>
        <p:txBody>
          <a:bodyPr/>
          <a:lstStyle/>
          <a:p>
            <a:fld id="{B8C36D78-C19F-4765-8B7F-2FE8BFF07D6C}" type="slidenum">
              <a:rPr lang="en-US" smtClean="0"/>
              <a:t>14</a:t>
            </a:fld>
            <a:endParaRPr lang="en-US" dirty="0"/>
          </a:p>
        </p:txBody>
      </p:sp>
    </p:spTree>
    <p:extLst>
      <p:ext uri="{BB962C8B-B14F-4D97-AF65-F5344CB8AC3E}">
        <p14:creationId xmlns:p14="http://schemas.microsoft.com/office/powerpoint/2010/main" val="34275549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Adaptability is when you can apply your style’s strengths or modify your style’s weaknesses in order to meet the needs of a particular situation or relationship.  Another term is “Social Intelligence”.</a:t>
            </a:r>
          </a:p>
          <a:p>
            <a:endParaRPr lang="en-US" dirty="0"/>
          </a:p>
          <a:p>
            <a:r>
              <a:rPr lang="en-US" dirty="0"/>
              <a:t>Often, when we do what comes naturally, we might alienate others without realizing it.  So, it’s essential we are aware of our own natural tendencies, and the characteristics of others.  Most importantly, learning how to flex or adapt to other communication styles will help provide better customer service to internal and external customers (coworkers, clients, you boss, etc.)</a:t>
            </a:r>
          </a:p>
          <a:p>
            <a:r>
              <a:rPr lang="en-US" dirty="0"/>
              <a:t> </a:t>
            </a:r>
          </a:p>
        </p:txBody>
      </p:sp>
      <p:sp>
        <p:nvSpPr>
          <p:cNvPr id="4" name="Slide Number Placeholder 3"/>
          <p:cNvSpPr>
            <a:spLocks noGrp="1"/>
          </p:cNvSpPr>
          <p:nvPr>
            <p:ph type="sldNum" sz="quarter" idx="5"/>
          </p:nvPr>
        </p:nvSpPr>
        <p:spPr/>
        <p:txBody>
          <a:bodyPr/>
          <a:lstStyle/>
          <a:p>
            <a:fld id="{B8C36D78-C19F-4765-8B7F-2FE8BFF07D6C}" type="slidenum">
              <a:rPr lang="en-US" smtClean="0"/>
              <a:t>15</a:t>
            </a:fld>
            <a:endParaRPr lang="en-US" dirty="0"/>
          </a:p>
        </p:txBody>
      </p:sp>
    </p:spTree>
    <p:extLst>
      <p:ext uri="{BB962C8B-B14F-4D97-AF65-F5344CB8AC3E}">
        <p14:creationId xmlns:p14="http://schemas.microsoft.com/office/powerpoint/2010/main" val="13906706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p:txBody>
      </p:sp>
      <p:sp>
        <p:nvSpPr>
          <p:cNvPr id="4" name="Slide Number Placeholder 3"/>
          <p:cNvSpPr>
            <a:spLocks noGrp="1"/>
          </p:cNvSpPr>
          <p:nvPr>
            <p:ph type="sldNum" sz="quarter" idx="5"/>
          </p:nvPr>
        </p:nvSpPr>
        <p:spPr/>
        <p:txBody>
          <a:bodyPr/>
          <a:lstStyle/>
          <a:p>
            <a:fld id="{B8C36D78-C19F-4765-8B7F-2FE8BFF07D6C}" type="slidenum">
              <a:rPr lang="en-US" smtClean="0"/>
              <a:t>16</a:t>
            </a:fld>
            <a:endParaRPr lang="en-US" dirty="0"/>
          </a:p>
        </p:txBody>
      </p:sp>
    </p:spTree>
    <p:extLst>
      <p:ext uri="{BB962C8B-B14F-4D97-AF65-F5344CB8AC3E}">
        <p14:creationId xmlns:p14="http://schemas.microsoft.com/office/powerpoint/2010/main" val="110643696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Developing and strengthening the relationship is key.  </a:t>
            </a:r>
          </a:p>
        </p:txBody>
      </p:sp>
      <p:sp>
        <p:nvSpPr>
          <p:cNvPr id="4" name="Slide Number Placeholder 3"/>
          <p:cNvSpPr>
            <a:spLocks noGrp="1"/>
          </p:cNvSpPr>
          <p:nvPr>
            <p:ph type="sldNum" sz="quarter" idx="5"/>
          </p:nvPr>
        </p:nvSpPr>
        <p:spPr/>
        <p:txBody>
          <a:bodyPr/>
          <a:lstStyle/>
          <a:p>
            <a:fld id="{B8C36D78-C19F-4765-8B7F-2FE8BFF07D6C}" type="slidenum">
              <a:rPr lang="en-US" smtClean="0"/>
              <a:t>17</a:t>
            </a:fld>
            <a:endParaRPr lang="en-US" dirty="0"/>
          </a:p>
        </p:txBody>
      </p:sp>
    </p:spTree>
    <p:extLst>
      <p:ext uri="{BB962C8B-B14F-4D97-AF65-F5344CB8AC3E}">
        <p14:creationId xmlns:p14="http://schemas.microsoft.com/office/powerpoint/2010/main" val="355697144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p:txBody>
      </p:sp>
      <p:sp>
        <p:nvSpPr>
          <p:cNvPr id="4" name="Slide Number Placeholder 3"/>
          <p:cNvSpPr>
            <a:spLocks noGrp="1"/>
          </p:cNvSpPr>
          <p:nvPr>
            <p:ph type="sldNum" sz="quarter" idx="5"/>
          </p:nvPr>
        </p:nvSpPr>
        <p:spPr/>
        <p:txBody>
          <a:bodyPr/>
          <a:lstStyle/>
          <a:p>
            <a:fld id="{B8C36D78-C19F-4765-8B7F-2FE8BFF07D6C}" type="slidenum">
              <a:rPr lang="en-US" smtClean="0"/>
              <a:t>18</a:t>
            </a:fld>
            <a:endParaRPr lang="en-US" dirty="0"/>
          </a:p>
        </p:txBody>
      </p:sp>
    </p:spTree>
    <p:extLst>
      <p:ext uri="{BB962C8B-B14F-4D97-AF65-F5344CB8AC3E}">
        <p14:creationId xmlns:p14="http://schemas.microsoft.com/office/powerpoint/2010/main" val="127141575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t>19</a:t>
            </a:fld>
            <a:endParaRPr lang="en-US" dirty="0"/>
          </a:p>
        </p:txBody>
      </p:sp>
    </p:spTree>
    <p:extLst>
      <p:ext uri="{BB962C8B-B14F-4D97-AF65-F5344CB8AC3E}">
        <p14:creationId xmlns:p14="http://schemas.microsoft.com/office/powerpoint/2010/main" val="22111985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will NOT be just me talking.  I need input from everyone to keep us all engaged.  I’ll expect to have some fun too!  Nothing we talk about will be new or rocket science, but hopefully a refresher and help us all be more self aware of our strengths and areas needing improvement.  </a:t>
            </a:r>
          </a:p>
        </p:txBody>
      </p:sp>
      <p:sp>
        <p:nvSpPr>
          <p:cNvPr id="4" name="Slide Number Placeholder 3"/>
          <p:cNvSpPr>
            <a:spLocks noGrp="1"/>
          </p:cNvSpPr>
          <p:nvPr>
            <p:ph type="sldNum" sz="quarter" idx="5"/>
          </p:nvPr>
        </p:nvSpPr>
        <p:spPr/>
        <p:txBody>
          <a:bodyPr/>
          <a:lstStyle/>
          <a:p>
            <a:fld id="{B8C36D78-C19F-4765-8B7F-2FE8BFF07D6C}" type="slidenum">
              <a:rPr lang="en-US" smtClean="0"/>
              <a:t>2</a:t>
            </a:fld>
            <a:endParaRPr lang="en-US" dirty="0"/>
          </a:p>
        </p:txBody>
      </p:sp>
    </p:spTree>
    <p:extLst>
      <p:ext uri="{BB962C8B-B14F-4D97-AF65-F5344CB8AC3E}">
        <p14:creationId xmlns:p14="http://schemas.microsoft.com/office/powerpoint/2010/main" val="324084002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t>20</a:t>
            </a:fld>
            <a:endParaRPr lang="en-US" dirty="0"/>
          </a:p>
        </p:txBody>
      </p:sp>
    </p:spTree>
    <p:extLst>
      <p:ext uri="{BB962C8B-B14F-4D97-AF65-F5344CB8AC3E}">
        <p14:creationId xmlns:p14="http://schemas.microsoft.com/office/powerpoint/2010/main" val="341382419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Think of someone (internal customer/co workers, friend, family member, external customer) you have had a difficult time connecting with.  What do you think their style is?  What can you do to better connect?  </a:t>
            </a:r>
          </a:p>
          <a:p>
            <a:endParaRPr lang="en-US" dirty="0"/>
          </a:p>
          <a:p>
            <a:r>
              <a:rPr lang="en-US" dirty="0"/>
              <a:t>What is one goal or take-away from this session?  </a:t>
            </a:r>
          </a:p>
          <a:p>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t>22</a:t>
            </a:fld>
            <a:endParaRPr lang="en-US" dirty="0"/>
          </a:p>
        </p:txBody>
      </p:sp>
    </p:spTree>
    <p:extLst>
      <p:ext uri="{BB962C8B-B14F-4D97-AF65-F5344CB8AC3E}">
        <p14:creationId xmlns:p14="http://schemas.microsoft.com/office/powerpoint/2010/main" val="425781406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8C36D78-C19F-4765-8B7F-2FE8BFF07D6C}" type="slidenum">
              <a:rPr lang="en-US" smtClean="0"/>
              <a:t>23</a:t>
            </a:fld>
            <a:endParaRPr lang="en-US" dirty="0"/>
          </a:p>
        </p:txBody>
      </p:sp>
    </p:spTree>
    <p:extLst>
      <p:ext uri="{BB962C8B-B14F-4D97-AF65-F5344CB8AC3E}">
        <p14:creationId xmlns:p14="http://schemas.microsoft.com/office/powerpoint/2010/main" val="6551752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First Impression:  Think of a time when YOU were the customer and received either excellent customer service or horrible customer service?  What made it a bad experience?  What made it a good experience?  Give examples. </a:t>
            </a:r>
          </a:p>
          <a:p>
            <a:pPr marL="628650" lvl="1" indent="-171450">
              <a:buFont typeface="Arial" panose="020B0604020202020204" pitchFamily="34" charset="0"/>
              <a:buChar char="•"/>
            </a:pPr>
            <a:r>
              <a:rPr lang="en-US" dirty="0"/>
              <a:t>Acknowledge presence</a:t>
            </a:r>
          </a:p>
          <a:p>
            <a:pPr marL="628650" lvl="1" indent="-171450">
              <a:buFont typeface="Arial" panose="020B0604020202020204" pitchFamily="34" charset="0"/>
              <a:buChar char="•"/>
            </a:pPr>
            <a:r>
              <a:rPr lang="en-US" dirty="0"/>
              <a:t>Voice tone</a:t>
            </a:r>
          </a:p>
          <a:p>
            <a:pPr marL="628650" lvl="1" indent="-171450">
              <a:buFont typeface="Arial" panose="020B0604020202020204" pitchFamily="34" charset="0"/>
              <a:buChar char="•"/>
            </a:pPr>
            <a:r>
              <a:rPr lang="en-US" dirty="0"/>
              <a:t>Body language (angry, bored, overwhelmed, irritated) </a:t>
            </a:r>
          </a:p>
          <a:p>
            <a:endParaRPr lang="en-US" dirty="0"/>
          </a:p>
          <a:p>
            <a:r>
              <a:rPr lang="en-US" dirty="0"/>
              <a:t>Good/Bad:  </a:t>
            </a:r>
          </a:p>
          <a:p>
            <a:endParaRPr lang="en-US" dirty="0"/>
          </a:p>
          <a:p>
            <a:r>
              <a:rPr lang="en-US" dirty="0"/>
              <a:t>Courtesies – helped immediately, or made to wait? Smile?  Expressing concern, empathy, genuine.  Personal phone calls, eating, texting</a:t>
            </a:r>
          </a:p>
          <a:p>
            <a:r>
              <a:rPr lang="en-US" dirty="0"/>
              <a:t>Attitude: stress, demeanor, body language, introductions, smile, confidence, interest, empathy, listening, not interrupting</a:t>
            </a:r>
          </a:p>
          <a:p>
            <a:r>
              <a:rPr lang="en-US" dirty="0"/>
              <a:t>Doing the right thing:  Ethical, honest, only as good as your word, under promise/over deliver, treating all customer fairly and equally.  Always be truthful, never make misleading claims.  It’s ok to say “I don’t know.”  Never comment negatively about competitors.    </a:t>
            </a:r>
          </a:p>
        </p:txBody>
      </p:sp>
      <p:sp>
        <p:nvSpPr>
          <p:cNvPr id="4" name="Slide Number Placeholder 3"/>
          <p:cNvSpPr>
            <a:spLocks noGrp="1"/>
          </p:cNvSpPr>
          <p:nvPr>
            <p:ph type="sldNum" sz="quarter" idx="5"/>
          </p:nvPr>
        </p:nvSpPr>
        <p:spPr/>
        <p:txBody>
          <a:bodyPr/>
          <a:lstStyle/>
          <a:p>
            <a:fld id="{B8C36D78-C19F-4765-8B7F-2FE8BFF07D6C}" type="slidenum">
              <a:rPr lang="en-US" smtClean="0"/>
              <a:t>3</a:t>
            </a:fld>
            <a:endParaRPr lang="en-US" dirty="0"/>
          </a:p>
        </p:txBody>
      </p:sp>
    </p:spTree>
    <p:extLst>
      <p:ext uri="{BB962C8B-B14F-4D97-AF65-F5344CB8AC3E}">
        <p14:creationId xmlns:p14="http://schemas.microsoft.com/office/powerpoint/2010/main" val="11915491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BREAK OUT:</a:t>
            </a:r>
          </a:p>
          <a:p>
            <a:endParaRPr lang="en-US" dirty="0"/>
          </a:p>
          <a:p>
            <a:r>
              <a:rPr lang="en-US" dirty="0"/>
              <a:t>A LOT (not everything) but most of providing excellent customer service is first being a good listener.  But also being able to communicate effectively with a client.  Which is why I want to switch our focus to how we communicate with other people.  Keep in mind, my customers are internal – employees, supervisors, directors.  But, knowing how to communicate well can be useful in all interactions (external and internal customers).  </a:t>
            </a:r>
          </a:p>
          <a:p>
            <a:endParaRPr lang="en-US" dirty="0"/>
          </a:p>
          <a:p>
            <a:r>
              <a:rPr lang="en-US" dirty="0"/>
              <a:t>Are all these things related to communication?  Interaction?  </a:t>
            </a:r>
          </a:p>
        </p:txBody>
      </p:sp>
      <p:sp>
        <p:nvSpPr>
          <p:cNvPr id="4" name="Slide Number Placeholder 3"/>
          <p:cNvSpPr>
            <a:spLocks noGrp="1"/>
          </p:cNvSpPr>
          <p:nvPr>
            <p:ph type="sldNum" sz="quarter" idx="5"/>
          </p:nvPr>
        </p:nvSpPr>
        <p:spPr/>
        <p:txBody>
          <a:bodyPr/>
          <a:lstStyle/>
          <a:p>
            <a:fld id="{B8C36D78-C19F-4765-8B7F-2FE8BFF07D6C}" type="slidenum">
              <a:rPr lang="en-US" smtClean="0"/>
              <a:t>4</a:t>
            </a:fld>
            <a:endParaRPr lang="en-US" dirty="0"/>
          </a:p>
        </p:txBody>
      </p:sp>
    </p:spTree>
    <p:extLst>
      <p:ext uri="{BB962C8B-B14F-4D97-AF65-F5344CB8AC3E}">
        <p14:creationId xmlns:p14="http://schemas.microsoft.com/office/powerpoint/2010/main" val="11587977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DiSC</a:t>
            </a:r>
            <a:r>
              <a:rPr lang="en-US" dirty="0"/>
              <a:t>:  I (Influencer</a:t>
            </a:r>
          </a:p>
          <a:p>
            <a:r>
              <a:rPr lang="en-US" dirty="0" err="1"/>
              <a:t>Eneagram</a:t>
            </a:r>
            <a:r>
              <a:rPr lang="en-US" dirty="0"/>
              <a:t>:   (Achiever)</a:t>
            </a:r>
          </a:p>
          <a:p>
            <a:r>
              <a:rPr lang="en-US" dirty="0"/>
              <a:t>MMPI:  INFJ or ENFJ</a:t>
            </a:r>
          </a:p>
        </p:txBody>
      </p:sp>
      <p:sp>
        <p:nvSpPr>
          <p:cNvPr id="4" name="Slide Number Placeholder 3"/>
          <p:cNvSpPr>
            <a:spLocks noGrp="1"/>
          </p:cNvSpPr>
          <p:nvPr>
            <p:ph type="sldNum" sz="quarter" idx="5"/>
          </p:nvPr>
        </p:nvSpPr>
        <p:spPr/>
        <p:txBody>
          <a:bodyPr/>
          <a:lstStyle/>
          <a:p>
            <a:fld id="{B8C36D78-C19F-4765-8B7F-2FE8BFF07D6C}" type="slidenum">
              <a:rPr lang="en-US" smtClean="0"/>
              <a:t>5</a:t>
            </a:fld>
            <a:endParaRPr lang="en-US" dirty="0"/>
          </a:p>
        </p:txBody>
      </p:sp>
    </p:spTree>
    <p:extLst>
      <p:ext uri="{BB962C8B-B14F-4D97-AF65-F5344CB8AC3E}">
        <p14:creationId xmlns:p14="http://schemas.microsoft.com/office/powerpoint/2010/main" val="26774204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Were your results surprising?  Have your results changed (if you’ve taken this or similar tests in the past?)  </a:t>
            </a:r>
          </a:p>
          <a:p>
            <a:endParaRPr lang="en-US" dirty="0"/>
          </a:p>
          <a:p>
            <a:r>
              <a:rPr lang="en-US" dirty="0" err="1"/>
              <a:t>DiSC</a:t>
            </a:r>
            <a:r>
              <a:rPr lang="en-US" dirty="0"/>
              <a:t> (influencer)</a:t>
            </a:r>
          </a:p>
          <a:p>
            <a:endParaRPr lang="en-US" dirty="0"/>
          </a:p>
          <a:p>
            <a:r>
              <a:rPr lang="en-US" dirty="0" err="1"/>
              <a:t>Eneagram</a:t>
            </a:r>
            <a:r>
              <a:rPr lang="en-US" dirty="0"/>
              <a:t> (Achiever)</a:t>
            </a:r>
          </a:p>
        </p:txBody>
      </p:sp>
      <p:sp>
        <p:nvSpPr>
          <p:cNvPr id="4" name="Slide Number Placeholder 3"/>
          <p:cNvSpPr>
            <a:spLocks noGrp="1"/>
          </p:cNvSpPr>
          <p:nvPr>
            <p:ph type="sldNum" sz="quarter" idx="5"/>
          </p:nvPr>
        </p:nvSpPr>
        <p:spPr/>
        <p:txBody>
          <a:bodyPr/>
          <a:lstStyle/>
          <a:p>
            <a:fld id="{B8C36D78-C19F-4765-8B7F-2FE8BFF07D6C}" type="slidenum">
              <a:rPr lang="en-US" smtClean="0"/>
              <a:t>6</a:t>
            </a:fld>
            <a:endParaRPr lang="en-US" dirty="0"/>
          </a:p>
        </p:txBody>
      </p:sp>
    </p:spTree>
    <p:extLst>
      <p:ext uri="{BB962C8B-B14F-4D97-AF65-F5344CB8AC3E}">
        <p14:creationId xmlns:p14="http://schemas.microsoft.com/office/powerpoint/2010/main" val="17042930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your inventory indicated your most comfortable style of communication is Controller/Director – what do you agree with?  What do you disagree with?  </a:t>
            </a:r>
          </a:p>
          <a:p>
            <a:endParaRPr lang="en-US" dirty="0"/>
          </a:p>
          <a:p>
            <a:r>
              <a:rPr lang="en-US" dirty="0"/>
              <a:t>If your inventory was NOT a Controller/Director – do you know someone (NO NAMES) that you feel would fall in this category?  What issues have you had communicating with this person?  How does this person come across in interactions?  </a:t>
            </a:r>
          </a:p>
        </p:txBody>
      </p:sp>
      <p:sp>
        <p:nvSpPr>
          <p:cNvPr id="4" name="Slide Number Placeholder 3"/>
          <p:cNvSpPr>
            <a:spLocks noGrp="1"/>
          </p:cNvSpPr>
          <p:nvPr>
            <p:ph type="sldNum" sz="quarter" idx="5"/>
          </p:nvPr>
        </p:nvSpPr>
        <p:spPr/>
        <p:txBody>
          <a:bodyPr/>
          <a:lstStyle/>
          <a:p>
            <a:fld id="{B8C36D78-C19F-4765-8B7F-2FE8BFF07D6C}" type="slidenum">
              <a:rPr lang="en-US" smtClean="0"/>
              <a:t>7</a:t>
            </a:fld>
            <a:endParaRPr lang="en-US" dirty="0"/>
          </a:p>
        </p:txBody>
      </p:sp>
    </p:spTree>
    <p:extLst>
      <p:ext uri="{BB962C8B-B14F-4D97-AF65-F5344CB8AC3E}">
        <p14:creationId xmlns:p14="http://schemas.microsoft.com/office/powerpoint/2010/main" val="41469700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your inventory indicated your most comfortable style of communication is Promoter/Socializer – what do you agree with?  What do you disagree with?  </a:t>
            </a:r>
          </a:p>
          <a:p>
            <a:endParaRPr lang="en-US" dirty="0"/>
          </a:p>
          <a:p>
            <a:r>
              <a:rPr lang="en-US" dirty="0"/>
              <a:t>If your inventory was NOT a Promoter/Socializer – do you know someone (NO NAMES) that you feel would fall in this category?  What issues have you had communicating with this person?  How does this person come across in interactions?  </a:t>
            </a:r>
          </a:p>
          <a:p>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t>8</a:t>
            </a:fld>
            <a:endParaRPr lang="en-US" dirty="0"/>
          </a:p>
        </p:txBody>
      </p:sp>
    </p:spTree>
    <p:extLst>
      <p:ext uri="{BB962C8B-B14F-4D97-AF65-F5344CB8AC3E}">
        <p14:creationId xmlns:p14="http://schemas.microsoft.com/office/powerpoint/2010/main" val="13665564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your inventory indicated your most comfortable style of communication is Supporter/Relator – what do you agree with?  What do you disagree with?  </a:t>
            </a:r>
          </a:p>
          <a:p>
            <a:endParaRPr lang="en-US" dirty="0"/>
          </a:p>
          <a:p>
            <a:r>
              <a:rPr lang="en-US" dirty="0"/>
              <a:t>If your inventory was NOT a Supporter/Relator – do you know someone (NO NAMES) that you feel would fall in this category?  What issues have you had communicating with this person?  How does this person come across in interactions? </a:t>
            </a:r>
          </a:p>
          <a:p>
            <a:endParaRPr lang="en-US" dirty="0"/>
          </a:p>
          <a:p>
            <a:r>
              <a:rPr lang="en-US" dirty="0"/>
              <a:t>In HR, I had all three of us complete the assessment.  We have a Controller/Director, a Promoter/Socializer, and a Supporter/Relator.  We all get along really well.  </a:t>
            </a:r>
          </a:p>
          <a:p>
            <a:endParaRPr lang="en-US" dirty="0"/>
          </a:p>
          <a:p>
            <a:r>
              <a:rPr lang="en-US" dirty="0"/>
              <a:t>How does that create challenges for us in the department?  </a:t>
            </a:r>
          </a:p>
        </p:txBody>
      </p:sp>
      <p:sp>
        <p:nvSpPr>
          <p:cNvPr id="4" name="Slide Number Placeholder 3"/>
          <p:cNvSpPr>
            <a:spLocks noGrp="1"/>
          </p:cNvSpPr>
          <p:nvPr>
            <p:ph type="sldNum" sz="quarter" idx="5"/>
          </p:nvPr>
        </p:nvSpPr>
        <p:spPr/>
        <p:txBody>
          <a:bodyPr/>
          <a:lstStyle/>
          <a:p>
            <a:fld id="{B8C36D78-C19F-4765-8B7F-2FE8BFF07D6C}" type="slidenum">
              <a:rPr lang="en-US" smtClean="0"/>
              <a:t>9</a:t>
            </a:fld>
            <a:endParaRPr lang="en-US" dirty="0"/>
          </a:p>
        </p:txBody>
      </p:sp>
    </p:spTree>
    <p:extLst>
      <p:ext uri="{BB962C8B-B14F-4D97-AF65-F5344CB8AC3E}">
        <p14:creationId xmlns:p14="http://schemas.microsoft.com/office/powerpoint/2010/main" val="32254044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179550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49FB74-82A6-4678-A406-36BD205FA73E}" type="slidenum">
              <a:rPr lang="en-US" smtClean="0"/>
              <a:t>‹#›</a:t>
            </a:fld>
            <a:endParaRPr lang="en-US"/>
          </a:p>
        </p:txBody>
      </p:sp>
    </p:spTree>
    <p:extLst>
      <p:ext uri="{BB962C8B-B14F-4D97-AF65-F5344CB8AC3E}">
        <p14:creationId xmlns:p14="http://schemas.microsoft.com/office/powerpoint/2010/main" val="24947072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511302" y="1752606"/>
            <a:ext cx="6119016" cy="1822514"/>
          </a:xfrm>
        </p:spPr>
        <p:txBody>
          <a:bodyPr anchor="b">
            <a:normAutofit/>
          </a:bodyPr>
          <a:lstStyle>
            <a:lvl1pPr algn="ctr">
              <a:defRPr sz="3300" b="0" cap="none"/>
            </a:lvl1pPr>
          </a:lstStyle>
          <a:p>
            <a:r>
              <a:rPr lang="en-US"/>
              <a:t>Click to edit Master title style</a:t>
            </a:r>
            <a:endParaRPr lang="en-US" dirty="0"/>
          </a:p>
        </p:txBody>
      </p:sp>
      <p:sp>
        <p:nvSpPr>
          <p:cNvPr id="3" name="Text Placeholder 2"/>
          <p:cNvSpPr>
            <a:spLocks noGrp="1"/>
          </p:cNvSpPr>
          <p:nvPr>
            <p:ph type="body" idx="1"/>
          </p:nvPr>
        </p:nvSpPr>
        <p:spPr>
          <a:xfrm>
            <a:off x="1511300" y="3846052"/>
            <a:ext cx="6119018" cy="954547"/>
          </a:xfrm>
        </p:spPr>
        <p:txBody>
          <a:bodyPr anchor="t">
            <a:normAutofit/>
          </a:bodyPr>
          <a:lstStyle>
            <a:lvl1pPr marL="0" indent="0" algn="ctr">
              <a:buNone/>
              <a:defRPr sz="1800">
                <a:solidFill>
                  <a:schemeClr val="tx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F3331B7-CAA8-42C1-92B6-3B42107AD914}" type="slidenum">
              <a:rPr lang="en-US" smtClean="0"/>
              <a:t>‹#›</a:t>
            </a:fld>
            <a:endParaRPr lang="en-US" dirty="0"/>
          </a:p>
        </p:txBody>
      </p:sp>
      <p:cxnSp>
        <p:nvCxnSpPr>
          <p:cNvPr id="16" name="Straight Connector 15"/>
          <p:cNvCxnSpPr/>
          <p:nvPr/>
        </p:nvCxnSpPr>
        <p:spPr>
          <a:xfrm>
            <a:off x="1509542" y="3710585"/>
            <a:ext cx="6122535"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4852579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393236"/>
            <a:ext cx="78867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15153" y="134472"/>
            <a:ext cx="6338048"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16200649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28650" y="1458072"/>
            <a:ext cx="386715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458073"/>
            <a:ext cx="386715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dirty="0"/>
          </a:p>
        </p:txBody>
      </p:sp>
      <p:sp>
        <p:nvSpPr>
          <p:cNvPr id="10" name="Title 1"/>
          <p:cNvSpPr>
            <a:spLocks noGrp="1"/>
          </p:cNvSpPr>
          <p:nvPr>
            <p:ph type="title"/>
          </p:nvPr>
        </p:nvSpPr>
        <p:spPr>
          <a:xfrm>
            <a:off x="215153" y="134472"/>
            <a:ext cx="6338048"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594664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dirty="0"/>
          </a:p>
        </p:txBody>
      </p:sp>
      <p:sp>
        <p:nvSpPr>
          <p:cNvPr id="10" name="Table Placeholder 9"/>
          <p:cNvSpPr>
            <a:spLocks noGrp="1"/>
          </p:cNvSpPr>
          <p:nvPr>
            <p:ph type="tbl" sz="quarter" idx="13"/>
          </p:nvPr>
        </p:nvSpPr>
        <p:spPr>
          <a:xfrm>
            <a:off x="609600" y="1524000"/>
            <a:ext cx="7905749" cy="4724400"/>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1" name="Title 1"/>
          <p:cNvSpPr>
            <a:spLocks noGrp="1"/>
          </p:cNvSpPr>
          <p:nvPr>
            <p:ph type="title"/>
          </p:nvPr>
        </p:nvSpPr>
        <p:spPr>
          <a:xfrm>
            <a:off x="215153" y="134472"/>
            <a:ext cx="6338048"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136810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dirty="0"/>
          </a:p>
        </p:txBody>
      </p:sp>
      <p:sp>
        <p:nvSpPr>
          <p:cNvPr id="11" name="Chart Placeholder 10"/>
          <p:cNvSpPr>
            <a:spLocks noGrp="1"/>
          </p:cNvSpPr>
          <p:nvPr>
            <p:ph type="chart" sz="quarter" idx="11"/>
          </p:nvPr>
        </p:nvSpPr>
        <p:spPr>
          <a:xfrm>
            <a:off x="645459" y="1515035"/>
            <a:ext cx="7869891" cy="4661928"/>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2" name="Title 1"/>
          <p:cNvSpPr>
            <a:spLocks noGrp="1"/>
          </p:cNvSpPr>
          <p:nvPr>
            <p:ph type="title"/>
          </p:nvPr>
        </p:nvSpPr>
        <p:spPr>
          <a:xfrm>
            <a:off x="215153" y="134472"/>
            <a:ext cx="6338048"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85688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15153" y="134472"/>
            <a:ext cx="6338048"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1239217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1037937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511302" y="1752606"/>
            <a:ext cx="6119016" cy="1822514"/>
          </a:xfrm>
        </p:spPr>
        <p:txBody>
          <a:bodyPr anchor="b">
            <a:normAutofit/>
          </a:bodyPr>
          <a:lstStyle>
            <a:lvl1pPr algn="ctr">
              <a:defRPr sz="3300" b="0" cap="none"/>
            </a:lvl1pPr>
          </a:lstStyle>
          <a:p>
            <a:r>
              <a:rPr lang="en-US"/>
              <a:t>Click to edit Master title style</a:t>
            </a:r>
            <a:endParaRPr lang="en-US" dirty="0"/>
          </a:p>
        </p:txBody>
      </p:sp>
      <p:sp>
        <p:nvSpPr>
          <p:cNvPr id="3" name="Text Placeholder 2"/>
          <p:cNvSpPr>
            <a:spLocks noGrp="1"/>
          </p:cNvSpPr>
          <p:nvPr>
            <p:ph type="body" idx="1"/>
          </p:nvPr>
        </p:nvSpPr>
        <p:spPr>
          <a:xfrm>
            <a:off x="1511300" y="3846052"/>
            <a:ext cx="6119018" cy="954547"/>
          </a:xfrm>
        </p:spPr>
        <p:txBody>
          <a:bodyPr anchor="t">
            <a:normAutofit/>
          </a:bodyPr>
          <a:lstStyle>
            <a:lvl1pPr marL="0" indent="0" algn="ctr">
              <a:buNone/>
              <a:defRPr sz="1800">
                <a:solidFill>
                  <a:schemeClr val="tx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F3331B7-CAA8-42C1-92B6-3B42107AD914}" type="slidenum">
              <a:rPr lang="en-US" smtClean="0"/>
              <a:t>‹#›</a:t>
            </a:fld>
            <a:endParaRPr lang="en-US" dirty="0"/>
          </a:p>
        </p:txBody>
      </p:sp>
      <p:cxnSp>
        <p:nvCxnSpPr>
          <p:cNvPr id="16" name="Straight Connector 15"/>
          <p:cNvCxnSpPr/>
          <p:nvPr/>
        </p:nvCxnSpPr>
        <p:spPr>
          <a:xfrm>
            <a:off x="1509542" y="3710585"/>
            <a:ext cx="6122535"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35949769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5" Type="http://schemas.openxmlformats.org/officeDocument/2006/relationships/slideLayout" Target="../slideLayouts/slideLayout7.xml"/><Relationship Id="rId10" Type="http://schemas.openxmlformats.org/officeDocument/2006/relationships/image" Target="../media/image3.png"/><Relationship Id="rId4" Type="http://schemas.openxmlformats.org/officeDocument/2006/relationships/slideLayout" Target="../slideLayouts/slideLayout6.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7"/>
          <p:cNvSpPr/>
          <p:nvPr userDrawn="1"/>
        </p:nvSpPr>
        <p:spPr>
          <a:xfrm>
            <a:off x="0" y="0"/>
            <a:ext cx="9144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p:cNvPicPr>
            <a:picLocks noChangeAspect="1"/>
          </p:cNvPicPr>
          <p:nvPr userDrawn="1"/>
        </p:nvPicPr>
        <p:blipFill rotWithShape="1">
          <a:blip r:embed="rId4">
            <a:extLst>
              <a:ext uri="{28A0092B-C50C-407E-A947-70E740481C1C}">
                <a14:useLocalDpi xmlns:a14="http://schemas.microsoft.com/office/drawing/2010/main" val="0"/>
              </a:ext>
            </a:extLst>
          </a:blip>
          <a:srcRect l="28941"/>
          <a:stretch/>
        </p:blipFill>
        <p:spPr>
          <a:xfrm>
            <a:off x="1" y="0"/>
            <a:ext cx="3859110" cy="6858000"/>
          </a:xfrm>
          <a:prstGeom prst="rect">
            <a:avLst/>
          </a:prstGeom>
        </p:spPr>
      </p:pic>
      <p:pic>
        <p:nvPicPr>
          <p:cNvPr id="2" name="Picture 1"/>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4854401" y="623548"/>
            <a:ext cx="3494500" cy="1221785"/>
          </a:xfrm>
          <a:prstGeom prst="rect">
            <a:avLst/>
          </a:prstGeom>
        </p:spPr>
      </p:pic>
    </p:spTree>
    <p:extLst>
      <p:ext uri="{BB962C8B-B14F-4D97-AF65-F5344CB8AC3E}">
        <p14:creationId xmlns:p14="http://schemas.microsoft.com/office/powerpoint/2010/main" val="3038192845"/>
      </p:ext>
    </p:extLst>
  </p:cSld>
  <p:clrMap bg1="lt1" tx1="dk1" bg2="lt2" tx2="dk2" accent1="accent1" accent2="accent2" accent3="accent3" accent4="accent4" accent5="accent5" accent6="accent6" hlink="hlink" folHlink="folHlink"/>
  <p:sldLayoutIdLst>
    <p:sldLayoutId id="2147483661" r:id="rId1"/>
    <p:sldLayoutId id="2147483685"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1252728"/>
            <a:ext cx="9144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fld id="{60B18D57-13A5-4968-950D-8FEF41FA4399}" type="slidenum">
              <a:rPr lang="en-US" smtClean="0"/>
              <a:pPr/>
              <a:t>‹#›</a:t>
            </a:fld>
            <a:endParaRPr lang="en-US" dirty="0"/>
          </a:p>
        </p:txBody>
      </p:sp>
      <p:cxnSp>
        <p:nvCxnSpPr>
          <p:cNvPr id="5" name="Straight Connector 4"/>
          <p:cNvCxnSpPr/>
          <p:nvPr userDrawn="1"/>
        </p:nvCxnSpPr>
        <p:spPr>
          <a:xfrm>
            <a:off x="0" y="1243584"/>
            <a:ext cx="9144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6797845" y="273873"/>
            <a:ext cx="1977485" cy="691983"/>
          </a:xfrm>
          <a:prstGeom prst="rect">
            <a:avLst/>
          </a:prstGeom>
        </p:spPr>
      </p:pic>
    </p:spTree>
    <p:extLst>
      <p:ext uri="{BB962C8B-B14F-4D97-AF65-F5344CB8AC3E}">
        <p14:creationId xmlns:p14="http://schemas.microsoft.com/office/powerpoint/2010/main" val="2365841268"/>
      </p:ext>
    </p:extLst>
  </p:cSld>
  <p:clrMap bg1="lt1" tx1="dk1" bg2="lt2" tx2="dk2" accent1="accent1" accent2="accent2" accent3="accent3" accent4="accent4" accent5="accent5" accent6="accent6" hlink="hlink" folHlink="folHlink"/>
  <p:sldLayoutIdLst>
    <p:sldLayoutId id="2147483674" r:id="rId1"/>
    <p:sldLayoutId id="2147483676" r:id="rId2"/>
    <p:sldLayoutId id="2147483680" r:id="rId3"/>
    <p:sldLayoutId id="2147483681" r:id="rId4"/>
    <p:sldLayoutId id="2147483678" r:id="rId5"/>
    <p:sldLayoutId id="2147483682" r:id="rId6"/>
    <p:sldLayoutId id="2147483686" r:id="rId7"/>
    <p:sldLayoutId id="2147483687" r:id="rId8"/>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sample@vfw.org"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hyperlink" Target="mailto:dowen@vfw.org" TargetMode="External"/><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hyperlink" Target="https://www.wghill.com/SampleReportEN.pdf" TargetMode="External"/><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809102" y="2763297"/>
            <a:ext cx="5885189" cy="779715"/>
          </a:xfrm>
        </p:spPr>
        <p:txBody>
          <a:bodyPr>
            <a:noAutofit/>
          </a:bodyPr>
          <a:lstStyle/>
          <a:p>
            <a:pPr algn="ctr"/>
            <a:r>
              <a:rPr lang="en-US" sz="6000" dirty="0">
                <a:latin typeface="Arial" panose="020B0604020202020204" pitchFamily="34" charset="0"/>
                <a:cs typeface="Arial" panose="020B0604020202020204" pitchFamily="34" charset="0"/>
              </a:rPr>
              <a:t>BDD Training:</a:t>
            </a:r>
            <a:br>
              <a:rPr lang="en-US" sz="6000" dirty="0">
                <a:latin typeface="Arial" panose="020B0604020202020204" pitchFamily="34" charset="0"/>
                <a:cs typeface="Arial" panose="020B0604020202020204" pitchFamily="34" charset="0"/>
              </a:rPr>
            </a:br>
            <a:r>
              <a:rPr lang="en-US" sz="3600" dirty="0">
                <a:latin typeface="Arial" panose="020B0604020202020204" pitchFamily="34" charset="0"/>
                <a:cs typeface="Arial" panose="020B0604020202020204" pitchFamily="34" charset="0"/>
              </a:rPr>
              <a:t>Customer Service &amp; Communication Styles</a:t>
            </a:r>
          </a:p>
        </p:txBody>
      </p:sp>
      <p:sp>
        <p:nvSpPr>
          <p:cNvPr id="6" name="TextBox 5">
            <a:extLst>
              <a:ext uri="{FF2B5EF4-FFF2-40B4-BE49-F238E27FC236}">
                <a16:creationId xmlns:a16="http://schemas.microsoft.com/office/drawing/2014/main" id="{818191F0-7E60-4F4A-B7B9-F081E11DD67A}"/>
              </a:ext>
            </a:extLst>
          </p:cNvPr>
          <p:cNvSpPr txBox="1"/>
          <p:nvPr/>
        </p:nvSpPr>
        <p:spPr>
          <a:xfrm>
            <a:off x="4063813" y="5176089"/>
            <a:ext cx="4630478" cy="1754326"/>
          </a:xfrm>
          <a:prstGeom prst="rect">
            <a:avLst/>
          </a:prstGeom>
          <a:noFill/>
        </p:spPr>
        <p:txBody>
          <a:bodyPr wrap="square">
            <a:spAutoFit/>
          </a:bodyPr>
          <a:lstStyle/>
          <a:p>
            <a:pPr algn="r"/>
            <a:r>
              <a:rPr lang="en-US" sz="1800" dirty="0">
                <a:latin typeface="Arial" panose="020B0604020202020204" pitchFamily="34" charset="0"/>
                <a:cs typeface="Arial" panose="020B0604020202020204" pitchFamily="34" charset="0"/>
              </a:rPr>
              <a:t>November 13, 2023</a:t>
            </a:r>
          </a:p>
          <a:p>
            <a:pPr algn="r"/>
            <a:endParaRPr lang="en-US" sz="1800" dirty="0">
              <a:latin typeface="Arial" panose="020B0604020202020204" pitchFamily="34" charset="0"/>
              <a:cs typeface="Arial" panose="020B0604020202020204" pitchFamily="34" charset="0"/>
            </a:endParaRPr>
          </a:p>
          <a:p>
            <a:pPr algn="r"/>
            <a:r>
              <a:rPr lang="en-US" sz="1800" dirty="0">
                <a:latin typeface="Arial" panose="020B0604020202020204" pitchFamily="34" charset="0"/>
                <a:cs typeface="Arial" panose="020B0604020202020204" pitchFamily="34" charset="0"/>
              </a:rPr>
              <a:t>Sari Maple, Director, Human Resources</a:t>
            </a:r>
          </a:p>
          <a:p>
            <a:pPr algn="r"/>
            <a:endParaRPr lang="en-US" sz="1800" dirty="0">
              <a:latin typeface="Arial" panose="020B0604020202020204" pitchFamily="34" charset="0"/>
              <a:cs typeface="Arial" panose="020B0604020202020204" pitchFamily="34" charset="0"/>
            </a:endParaRPr>
          </a:p>
          <a:p>
            <a:pPr algn="r"/>
            <a:endParaRPr lang="en-US" dirty="0">
              <a:latin typeface="Arial" panose="020B0604020202020204" pitchFamily="34" charset="0"/>
              <a:cs typeface="Arial" panose="020B0604020202020204" pitchFamily="34" charset="0"/>
            </a:endParaRPr>
          </a:p>
          <a:p>
            <a:pPr algn="r"/>
            <a:endParaRPr lang="en-US" sz="1800"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4D0A7259-03FC-4213-8792-3BCD97C0DFD6}"/>
              </a:ext>
            </a:extLst>
          </p:cNvPr>
          <p:cNvSpPr txBox="1"/>
          <p:nvPr/>
        </p:nvSpPr>
        <p:spPr>
          <a:xfrm>
            <a:off x="2809102" y="5704016"/>
            <a:ext cx="5885189" cy="1015663"/>
          </a:xfrm>
          <a:prstGeom prst="rect">
            <a:avLst/>
          </a:prstGeom>
          <a:noFill/>
        </p:spPr>
        <p:txBody>
          <a:bodyPr wrap="square" rtlCol="0">
            <a:spAutoFit/>
          </a:bodyPr>
          <a:lstStyle/>
          <a:p>
            <a:pPr algn="r"/>
            <a:endParaRPr lang="en-US" sz="2000" dirty="0">
              <a:latin typeface="Arial" panose="020B0604020202020204" pitchFamily="34" charset="0"/>
              <a:cs typeface="Arial" panose="020B0604020202020204" pitchFamily="34" charset="0"/>
            </a:endParaRPr>
          </a:p>
          <a:p>
            <a:pPr algn="r"/>
            <a:r>
              <a:rPr lang="en-US" sz="2000" dirty="0">
                <a:latin typeface="Arial" panose="020B0604020202020204" pitchFamily="34" charset="0"/>
                <a:cs typeface="Arial" panose="020B0604020202020204" pitchFamily="34" charset="0"/>
                <a:hlinkClick r:id="rId3"/>
              </a:rPr>
              <a:t>smaple@vfw.org</a:t>
            </a:r>
            <a:endParaRPr lang="en-US" sz="2000" dirty="0">
              <a:latin typeface="Arial" panose="020B0604020202020204" pitchFamily="34" charset="0"/>
              <a:cs typeface="Arial" panose="020B0604020202020204" pitchFamily="34" charset="0"/>
            </a:endParaRPr>
          </a:p>
          <a:p>
            <a:pPr algn="r"/>
            <a:r>
              <a:rPr lang="en-US" sz="2000" dirty="0">
                <a:latin typeface="Arial" panose="020B0604020202020204" pitchFamily="34" charset="0"/>
                <a:cs typeface="Arial" panose="020B0604020202020204" pitchFamily="34" charset="0"/>
              </a:rPr>
              <a:t>816-968-1135</a:t>
            </a:r>
          </a:p>
        </p:txBody>
      </p:sp>
      <p:pic>
        <p:nvPicPr>
          <p:cNvPr id="5" name="Picture 4">
            <a:extLst>
              <a:ext uri="{FF2B5EF4-FFF2-40B4-BE49-F238E27FC236}">
                <a16:creationId xmlns:a16="http://schemas.microsoft.com/office/drawing/2014/main" id="{A3B4CF92-1E28-5C10-A2BC-E09DB4621F8F}"/>
              </a:ext>
            </a:extLst>
          </p:cNvPr>
          <p:cNvPicPr>
            <a:picLocks noChangeAspect="1"/>
          </p:cNvPicPr>
          <p:nvPr/>
        </p:nvPicPr>
        <p:blipFill>
          <a:blip r:embed="rId4"/>
          <a:stretch>
            <a:fillRect/>
          </a:stretch>
        </p:blipFill>
        <p:spPr>
          <a:xfrm>
            <a:off x="371789" y="159869"/>
            <a:ext cx="2958688" cy="1822450"/>
          </a:xfrm>
          <a:prstGeom prst="rect">
            <a:avLst/>
          </a:prstGeom>
        </p:spPr>
      </p:pic>
    </p:spTree>
    <p:extLst>
      <p:ext uri="{BB962C8B-B14F-4D97-AF65-F5344CB8AC3E}">
        <p14:creationId xmlns:p14="http://schemas.microsoft.com/office/powerpoint/2010/main" val="33993013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86F118D3-21BE-44AC-9EE6-BCAA83A7CF1B}"/>
              </a:ext>
            </a:extLst>
          </p:cNvPr>
          <p:cNvSpPr>
            <a:spLocks noGrp="1"/>
          </p:cNvSpPr>
          <p:nvPr>
            <p:ph idx="1"/>
          </p:nvPr>
        </p:nvSpPr>
        <p:spPr>
          <a:xfrm>
            <a:off x="411982" y="1497204"/>
            <a:ext cx="8103368" cy="5103584"/>
          </a:xfrm>
        </p:spPr>
        <p:txBody>
          <a:bodyPr/>
          <a:lstStyle/>
          <a:p>
            <a:r>
              <a:rPr lang="en-US" sz="2800" dirty="0"/>
              <a:t>Assessor</a:t>
            </a:r>
          </a:p>
          <a:p>
            <a:r>
              <a:rPr lang="en-US" sz="2800" dirty="0"/>
              <a:t>Values accuracy in details and being right</a:t>
            </a:r>
          </a:p>
          <a:p>
            <a:r>
              <a:rPr lang="en-US" sz="2800" dirty="0"/>
              <a:t>Plans thoroughly before deciding to act</a:t>
            </a:r>
          </a:p>
          <a:p>
            <a:r>
              <a:rPr lang="en-US" sz="2800" dirty="0"/>
              <a:t>Prefers to work alone</a:t>
            </a:r>
          </a:p>
          <a:p>
            <a:r>
              <a:rPr lang="en-US" sz="2800" dirty="0"/>
              <a:t>Introverted; quick to think and slow to speak; closed about personal matters</a:t>
            </a:r>
          </a:p>
          <a:p>
            <a:r>
              <a:rPr lang="en-US" sz="2800" dirty="0"/>
              <a:t>Highly organized, even plans being spontaneous</a:t>
            </a:r>
          </a:p>
          <a:p>
            <a:r>
              <a:rPr lang="en-US" sz="2800" dirty="0"/>
              <a:t>Cautious, logical, thrifty approach</a:t>
            </a:r>
          </a:p>
          <a:p>
            <a:r>
              <a:rPr lang="en-US" sz="2800" dirty="0"/>
              <a:t>Thoughtful; no problem is too big to ponder</a:t>
            </a:r>
          </a:p>
          <a:p>
            <a:r>
              <a:rPr lang="en-US" sz="2800" dirty="0"/>
              <a:t>Idea Oriented</a:t>
            </a:r>
          </a:p>
        </p:txBody>
      </p:sp>
      <p:sp>
        <p:nvSpPr>
          <p:cNvPr id="4" name="Slide Number Placeholder 3">
            <a:extLst>
              <a:ext uri="{FF2B5EF4-FFF2-40B4-BE49-F238E27FC236}">
                <a16:creationId xmlns:a16="http://schemas.microsoft.com/office/drawing/2014/main" id="{1F770127-EBC3-474E-A0C7-78A84D20B644}"/>
              </a:ext>
            </a:extLst>
          </p:cNvPr>
          <p:cNvSpPr>
            <a:spLocks noGrp="1"/>
          </p:cNvSpPr>
          <p:nvPr>
            <p:ph type="sldNum" sz="quarter" idx="12"/>
          </p:nvPr>
        </p:nvSpPr>
        <p:spPr/>
        <p:txBody>
          <a:bodyPr/>
          <a:lstStyle/>
          <a:p>
            <a:fld id="{60B18D57-13A5-4968-950D-8FEF41FA4399}" type="slidenum">
              <a:rPr lang="en-US" smtClean="0"/>
              <a:t>10</a:t>
            </a:fld>
            <a:endParaRPr lang="en-US" dirty="0"/>
          </a:p>
        </p:txBody>
      </p:sp>
      <p:sp>
        <p:nvSpPr>
          <p:cNvPr id="6" name="Title 5">
            <a:extLst>
              <a:ext uri="{FF2B5EF4-FFF2-40B4-BE49-F238E27FC236}">
                <a16:creationId xmlns:a16="http://schemas.microsoft.com/office/drawing/2014/main" id="{0BE65FA5-4204-48B9-8F9C-B38410F48A59}"/>
              </a:ext>
            </a:extLst>
          </p:cNvPr>
          <p:cNvSpPr>
            <a:spLocks noGrp="1"/>
          </p:cNvSpPr>
          <p:nvPr>
            <p:ph type="title"/>
          </p:nvPr>
        </p:nvSpPr>
        <p:spPr/>
        <p:txBody>
          <a:bodyPr/>
          <a:lstStyle/>
          <a:p>
            <a:r>
              <a:rPr lang="en-US" dirty="0"/>
              <a:t>Communication Style:  Analyzer/Thinker</a:t>
            </a:r>
          </a:p>
        </p:txBody>
      </p:sp>
    </p:spTree>
    <p:extLst>
      <p:ext uri="{BB962C8B-B14F-4D97-AF65-F5344CB8AC3E}">
        <p14:creationId xmlns:p14="http://schemas.microsoft.com/office/powerpoint/2010/main" val="30377442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5BD4245E-E113-4AED-9195-B99426E008F5}"/>
              </a:ext>
            </a:extLst>
          </p:cNvPr>
          <p:cNvSpPr>
            <a:spLocks noGrp="1"/>
          </p:cNvSpPr>
          <p:nvPr>
            <p:ph idx="1"/>
          </p:nvPr>
        </p:nvSpPr>
        <p:spPr>
          <a:xfrm>
            <a:off x="215152" y="1416817"/>
            <a:ext cx="8747977" cy="5304657"/>
          </a:xfrm>
        </p:spPr>
        <p:txBody>
          <a:bodyPr/>
          <a:lstStyle/>
          <a:p>
            <a:pPr marL="0" indent="0" algn="just">
              <a:buNone/>
            </a:pPr>
            <a:r>
              <a:rPr lang="en-US" sz="2400" dirty="0"/>
              <a:t>George can quickly tell what’s going on in any situation and is not afraid to speak out about what should be done. When you first met George, you notice he is friendly.  Later you realize he hasn’t told you much about his personal life.  You go out to lunch with George. He orders steak medium rare, but the meat is served nearly raw.  George shouts for the waiter and complaints loudly.  The waiter apologizes and takes the steak back to be cooked longer, but George does not want to wait. He demands to see the manager and tells her in the future he’ll eat elsewhere.  You both leave immediately and grab lunch at a drive-through and are back in the office in time for George’s next meeting.</a:t>
            </a:r>
          </a:p>
          <a:p>
            <a:pPr marL="0" indent="0" algn="just">
              <a:buNone/>
            </a:pPr>
            <a:endParaRPr lang="en-US" sz="2400" dirty="0"/>
          </a:p>
          <a:p>
            <a:pPr marL="0" indent="0" algn="ctr">
              <a:buNone/>
            </a:pPr>
            <a:r>
              <a:rPr lang="en-US" sz="2000" dirty="0"/>
              <a:t>What communication style is George and why do you feel this way?</a:t>
            </a:r>
          </a:p>
        </p:txBody>
      </p:sp>
      <p:sp>
        <p:nvSpPr>
          <p:cNvPr id="4" name="Slide Number Placeholder 3">
            <a:extLst>
              <a:ext uri="{FF2B5EF4-FFF2-40B4-BE49-F238E27FC236}">
                <a16:creationId xmlns:a16="http://schemas.microsoft.com/office/drawing/2014/main" id="{BDD5A9C3-F1A7-4464-A395-3CBF34AB5547}"/>
              </a:ext>
            </a:extLst>
          </p:cNvPr>
          <p:cNvSpPr>
            <a:spLocks noGrp="1"/>
          </p:cNvSpPr>
          <p:nvPr>
            <p:ph type="sldNum" sz="quarter" idx="12"/>
          </p:nvPr>
        </p:nvSpPr>
        <p:spPr/>
        <p:txBody>
          <a:bodyPr/>
          <a:lstStyle/>
          <a:p>
            <a:fld id="{60B18D57-13A5-4968-950D-8FEF41FA4399}" type="slidenum">
              <a:rPr lang="en-US" smtClean="0"/>
              <a:t>11</a:t>
            </a:fld>
            <a:endParaRPr lang="en-US" dirty="0"/>
          </a:p>
        </p:txBody>
      </p:sp>
      <p:sp>
        <p:nvSpPr>
          <p:cNvPr id="6" name="Title 5">
            <a:extLst>
              <a:ext uri="{FF2B5EF4-FFF2-40B4-BE49-F238E27FC236}">
                <a16:creationId xmlns:a16="http://schemas.microsoft.com/office/drawing/2014/main" id="{40765A8C-196A-4773-923C-D1F01A974660}"/>
              </a:ext>
            </a:extLst>
          </p:cNvPr>
          <p:cNvSpPr>
            <a:spLocks noGrp="1"/>
          </p:cNvSpPr>
          <p:nvPr>
            <p:ph type="title"/>
          </p:nvPr>
        </p:nvSpPr>
        <p:spPr/>
        <p:txBody>
          <a:bodyPr/>
          <a:lstStyle/>
          <a:p>
            <a:r>
              <a:rPr lang="en-US" dirty="0"/>
              <a:t>Communication Style Exercises</a:t>
            </a:r>
          </a:p>
        </p:txBody>
      </p:sp>
    </p:spTree>
    <p:extLst>
      <p:ext uri="{BB962C8B-B14F-4D97-AF65-F5344CB8AC3E}">
        <p14:creationId xmlns:p14="http://schemas.microsoft.com/office/powerpoint/2010/main" val="31637449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5BD4245E-E113-4AED-9195-B99426E008F5}"/>
              </a:ext>
            </a:extLst>
          </p:cNvPr>
          <p:cNvSpPr>
            <a:spLocks noGrp="1"/>
          </p:cNvSpPr>
          <p:nvPr>
            <p:ph idx="1"/>
          </p:nvPr>
        </p:nvSpPr>
        <p:spPr>
          <a:xfrm>
            <a:off x="215152" y="1416817"/>
            <a:ext cx="8747977" cy="5304657"/>
          </a:xfrm>
        </p:spPr>
        <p:txBody>
          <a:bodyPr/>
          <a:lstStyle/>
          <a:p>
            <a:pPr marL="0" indent="0" algn="just">
              <a:buNone/>
            </a:pPr>
            <a:r>
              <a:rPr lang="en-US" sz="2400" dirty="0"/>
              <a:t>Dave is a really nice guy.  He’s open and always willing to listen.  On his desk are lots of photos with family and friends, many of them taken at Disneyland, the “happiest place on earth.”  Dave usually dresses in soft, warm colors, ad hates to wear a coat and tie.  You go out to lunch with Dave and he orders steak, well done.  When he cuts into it, it’s overdone and tough. He doesn’t say a thing to you and continues to eat.  The waiter comes by and asks, “How’s your steak?”  Dave hesitantly responds he’s sorry to say he likes his steak a little more tender.  The waiter asks, “Would you like me to take it back?”  Dave answers, only if it’s not too much trouble.”</a:t>
            </a:r>
          </a:p>
          <a:p>
            <a:pPr marL="0" indent="0" algn="just">
              <a:buNone/>
            </a:pPr>
            <a:endParaRPr lang="en-US" sz="2400" dirty="0"/>
          </a:p>
          <a:p>
            <a:pPr marL="0" indent="0" algn="ctr">
              <a:buNone/>
            </a:pPr>
            <a:r>
              <a:rPr lang="en-US" sz="2000" dirty="0"/>
              <a:t>What communication style is Dave and why do you feel this way?</a:t>
            </a:r>
          </a:p>
        </p:txBody>
      </p:sp>
      <p:sp>
        <p:nvSpPr>
          <p:cNvPr id="4" name="Slide Number Placeholder 3">
            <a:extLst>
              <a:ext uri="{FF2B5EF4-FFF2-40B4-BE49-F238E27FC236}">
                <a16:creationId xmlns:a16="http://schemas.microsoft.com/office/drawing/2014/main" id="{BDD5A9C3-F1A7-4464-A395-3CBF34AB5547}"/>
              </a:ext>
            </a:extLst>
          </p:cNvPr>
          <p:cNvSpPr>
            <a:spLocks noGrp="1"/>
          </p:cNvSpPr>
          <p:nvPr>
            <p:ph type="sldNum" sz="quarter" idx="12"/>
          </p:nvPr>
        </p:nvSpPr>
        <p:spPr/>
        <p:txBody>
          <a:bodyPr/>
          <a:lstStyle/>
          <a:p>
            <a:fld id="{60B18D57-13A5-4968-950D-8FEF41FA4399}" type="slidenum">
              <a:rPr lang="en-US" smtClean="0"/>
              <a:t>12</a:t>
            </a:fld>
            <a:endParaRPr lang="en-US" dirty="0"/>
          </a:p>
        </p:txBody>
      </p:sp>
      <p:sp>
        <p:nvSpPr>
          <p:cNvPr id="6" name="Title 5">
            <a:extLst>
              <a:ext uri="{FF2B5EF4-FFF2-40B4-BE49-F238E27FC236}">
                <a16:creationId xmlns:a16="http://schemas.microsoft.com/office/drawing/2014/main" id="{40765A8C-196A-4773-923C-D1F01A974660}"/>
              </a:ext>
            </a:extLst>
          </p:cNvPr>
          <p:cNvSpPr>
            <a:spLocks noGrp="1"/>
          </p:cNvSpPr>
          <p:nvPr>
            <p:ph type="title"/>
          </p:nvPr>
        </p:nvSpPr>
        <p:spPr/>
        <p:txBody>
          <a:bodyPr/>
          <a:lstStyle/>
          <a:p>
            <a:r>
              <a:rPr lang="en-US" dirty="0"/>
              <a:t>Communication Style Exercises</a:t>
            </a:r>
          </a:p>
        </p:txBody>
      </p:sp>
    </p:spTree>
    <p:extLst>
      <p:ext uri="{BB962C8B-B14F-4D97-AF65-F5344CB8AC3E}">
        <p14:creationId xmlns:p14="http://schemas.microsoft.com/office/powerpoint/2010/main" val="35971196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5BD4245E-E113-4AED-9195-B99426E008F5}"/>
              </a:ext>
            </a:extLst>
          </p:cNvPr>
          <p:cNvSpPr>
            <a:spLocks noGrp="1"/>
          </p:cNvSpPr>
          <p:nvPr>
            <p:ph idx="1"/>
          </p:nvPr>
        </p:nvSpPr>
        <p:spPr>
          <a:xfrm>
            <a:off x="215152" y="1416817"/>
            <a:ext cx="8747977" cy="5304657"/>
          </a:xfrm>
        </p:spPr>
        <p:txBody>
          <a:bodyPr/>
          <a:lstStyle/>
          <a:p>
            <a:pPr marL="0" indent="0" algn="just">
              <a:buNone/>
            </a:pPr>
            <a:r>
              <a:rPr lang="en-US" sz="2400" dirty="0"/>
              <a:t>Jean is a rather complicated person.  She cares a lot about what others think of her, but she is sometimes callous about the feelings of others.  She’s both sensitive and insensitive at times.  It can be confusing.  There is no confusion about one thing – Jean is an excellent planner.  She gathers all the data and can foresee potential problems.  She researches ways to avoid them, at little cost to the organization.  At her desk, Jean displays her framed college diploma, and a list of company policies.  You go out to lunch with Jean who orders steak medium well.  It’s a shade too pink for her, so she requests the waiter to have the chef cook it for exactly 2 and a half minutes longer.</a:t>
            </a:r>
          </a:p>
          <a:p>
            <a:pPr marL="0" indent="0" algn="just">
              <a:buNone/>
            </a:pPr>
            <a:endParaRPr lang="en-US" sz="2400" dirty="0"/>
          </a:p>
          <a:p>
            <a:pPr marL="0" indent="0" algn="ctr">
              <a:buNone/>
            </a:pPr>
            <a:r>
              <a:rPr lang="en-US" sz="2000" dirty="0"/>
              <a:t>What communication style is Jean and why do you feel this way?</a:t>
            </a:r>
          </a:p>
        </p:txBody>
      </p:sp>
      <p:sp>
        <p:nvSpPr>
          <p:cNvPr id="4" name="Slide Number Placeholder 3">
            <a:extLst>
              <a:ext uri="{FF2B5EF4-FFF2-40B4-BE49-F238E27FC236}">
                <a16:creationId xmlns:a16="http://schemas.microsoft.com/office/drawing/2014/main" id="{BDD5A9C3-F1A7-4464-A395-3CBF34AB5547}"/>
              </a:ext>
            </a:extLst>
          </p:cNvPr>
          <p:cNvSpPr>
            <a:spLocks noGrp="1"/>
          </p:cNvSpPr>
          <p:nvPr>
            <p:ph type="sldNum" sz="quarter" idx="12"/>
          </p:nvPr>
        </p:nvSpPr>
        <p:spPr/>
        <p:txBody>
          <a:bodyPr/>
          <a:lstStyle/>
          <a:p>
            <a:fld id="{60B18D57-13A5-4968-950D-8FEF41FA4399}" type="slidenum">
              <a:rPr lang="en-US" smtClean="0"/>
              <a:t>13</a:t>
            </a:fld>
            <a:endParaRPr lang="en-US" dirty="0"/>
          </a:p>
        </p:txBody>
      </p:sp>
      <p:sp>
        <p:nvSpPr>
          <p:cNvPr id="6" name="Title 5">
            <a:extLst>
              <a:ext uri="{FF2B5EF4-FFF2-40B4-BE49-F238E27FC236}">
                <a16:creationId xmlns:a16="http://schemas.microsoft.com/office/drawing/2014/main" id="{40765A8C-196A-4773-923C-D1F01A974660}"/>
              </a:ext>
            </a:extLst>
          </p:cNvPr>
          <p:cNvSpPr>
            <a:spLocks noGrp="1"/>
          </p:cNvSpPr>
          <p:nvPr>
            <p:ph type="title"/>
          </p:nvPr>
        </p:nvSpPr>
        <p:spPr/>
        <p:txBody>
          <a:bodyPr/>
          <a:lstStyle/>
          <a:p>
            <a:r>
              <a:rPr lang="en-US" dirty="0"/>
              <a:t>Communication Style Exercises</a:t>
            </a:r>
          </a:p>
        </p:txBody>
      </p:sp>
    </p:spTree>
    <p:extLst>
      <p:ext uri="{BB962C8B-B14F-4D97-AF65-F5344CB8AC3E}">
        <p14:creationId xmlns:p14="http://schemas.microsoft.com/office/powerpoint/2010/main" val="3099815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5BD4245E-E113-4AED-9195-B99426E008F5}"/>
              </a:ext>
            </a:extLst>
          </p:cNvPr>
          <p:cNvSpPr>
            <a:spLocks noGrp="1"/>
          </p:cNvSpPr>
          <p:nvPr>
            <p:ph idx="1"/>
          </p:nvPr>
        </p:nvSpPr>
        <p:spPr>
          <a:xfrm>
            <a:off x="215152" y="1416817"/>
            <a:ext cx="8747977" cy="5304657"/>
          </a:xfrm>
        </p:spPr>
        <p:txBody>
          <a:bodyPr/>
          <a:lstStyle/>
          <a:p>
            <a:pPr marL="0" indent="0" algn="just">
              <a:buNone/>
            </a:pPr>
            <a:r>
              <a:rPr lang="en-US" sz="2400" dirty="0"/>
              <a:t>Caroline is a popular person who knows everyone’s name at work. Caroline speaks her mind but doesn’t like to alienate others in the process.  She tries to make everyone feel good about themselves and her. At her desk is a blown-up photo of her and the team at last year’s Holiday party.  You go out to lunch with Caroline and the steak is not cooked to her liking at all.  She calls the waiter over immediately and asks for another plate.  She quickly decides to try something else.  “Bring me the swordfish special instead.”  </a:t>
            </a:r>
          </a:p>
          <a:p>
            <a:pPr marL="0" indent="0" algn="just">
              <a:buNone/>
            </a:pPr>
            <a:endParaRPr lang="en-US" sz="2400" dirty="0"/>
          </a:p>
          <a:p>
            <a:pPr marL="0" indent="0" algn="ctr">
              <a:buNone/>
            </a:pPr>
            <a:r>
              <a:rPr lang="en-US" sz="2000" dirty="0"/>
              <a:t>What communication style is Caroline and why do you feel this way?</a:t>
            </a:r>
          </a:p>
        </p:txBody>
      </p:sp>
      <p:sp>
        <p:nvSpPr>
          <p:cNvPr id="4" name="Slide Number Placeholder 3">
            <a:extLst>
              <a:ext uri="{FF2B5EF4-FFF2-40B4-BE49-F238E27FC236}">
                <a16:creationId xmlns:a16="http://schemas.microsoft.com/office/drawing/2014/main" id="{BDD5A9C3-F1A7-4464-A395-3CBF34AB5547}"/>
              </a:ext>
            </a:extLst>
          </p:cNvPr>
          <p:cNvSpPr>
            <a:spLocks noGrp="1"/>
          </p:cNvSpPr>
          <p:nvPr>
            <p:ph type="sldNum" sz="quarter" idx="12"/>
          </p:nvPr>
        </p:nvSpPr>
        <p:spPr/>
        <p:txBody>
          <a:bodyPr/>
          <a:lstStyle/>
          <a:p>
            <a:fld id="{60B18D57-13A5-4968-950D-8FEF41FA4399}" type="slidenum">
              <a:rPr lang="en-US" smtClean="0"/>
              <a:t>14</a:t>
            </a:fld>
            <a:endParaRPr lang="en-US" dirty="0"/>
          </a:p>
        </p:txBody>
      </p:sp>
      <p:sp>
        <p:nvSpPr>
          <p:cNvPr id="6" name="Title 5">
            <a:extLst>
              <a:ext uri="{FF2B5EF4-FFF2-40B4-BE49-F238E27FC236}">
                <a16:creationId xmlns:a16="http://schemas.microsoft.com/office/drawing/2014/main" id="{40765A8C-196A-4773-923C-D1F01A974660}"/>
              </a:ext>
            </a:extLst>
          </p:cNvPr>
          <p:cNvSpPr>
            <a:spLocks noGrp="1"/>
          </p:cNvSpPr>
          <p:nvPr>
            <p:ph type="title"/>
          </p:nvPr>
        </p:nvSpPr>
        <p:spPr/>
        <p:txBody>
          <a:bodyPr/>
          <a:lstStyle/>
          <a:p>
            <a:r>
              <a:rPr lang="en-US" dirty="0"/>
              <a:t>Communication Style Exercises</a:t>
            </a:r>
          </a:p>
        </p:txBody>
      </p:sp>
    </p:spTree>
    <p:extLst>
      <p:ext uri="{BB962C8B-B14F-4D97-AF65-F5344CB8AC3E}">
        <p14:creationId xmlns:p14="http://schemas.microsoft.com/office/powerpoint/2010/main" val="3094946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3491C8F-B282-3AA4-9379-F8D1E2A237F6}"/>
              </a:ext>
            </a:extLst>
          </p:cNvPr>
          <p:cNvSpPr>
            <a:spLocks noGrp="1"/>
          </p:cNvSpPr>
          <p:nvPr>
            <p:ph sz="half" idx="1"/>
          </p:nvPr>
        </p:nvSpPr>
        <p:spPr>
          <a:xfrm>
            <a:off x="215153" y="1446963"/>
            <a:ext cx="8703646" cy="5411037"/>
          </a:xfrm>
        </p:spPr>
        <p:txBody>
          <a:bodyPr/>
          <a:lstStyle/>
          <a:p>
            <a:pPr marL="0" indent="0" algn="ctr">
              <a:buNone/>
            </a:pPr>
            <a:r>
              <a:rPr lang="en-US" sz="2400" dirty="0"/>
              <a:t>When talking to a Controller/Director:</a:t>
            </a:r>
          </a:p>
          <a:p>
            <a:pPr marL="0" indent="0" algn="ctr">
              <a:buNone/>
            </a:pPr>
            <a:endParaRPr lang="en-US" sz="2400" dirty="0"/>
          </a:p>
          <a:p>
            <a:r>
              <a:rPr lang="en-US" sz="2400" dirty="0"/>
              <a:t>Get right down to business and stay on topic</a:t>
            </a:r>
          </a:p>
          <a:p>
            <a:r>
              <a:rPr lang="en-US" sz="2400" dirty="0"/>
              <a:t>Be prepared to field follow-up questions on the spot so you can answer with confidence</a:t>
            </a:r>
          </a:p>
          <a:p>
            <a:r>
              <a:rPr lang="en-US" sz="2400" dirty="0"/>
              <a:t>Expect them to be decisive and fairly blunt</a:t>
            </a:r>
          </a:p>
          <a:p>
            <a:r>
              <a:rPr lang="en-US" sz="2400" dirty="0"/>
              <a:t>Avoid making promises you can’t deliver on (under promise/over deliver)</a:t>
            </a:r>
          </a:p>
          <a:p>
            <a:r>
              <a:rPr lang="en-US" sz="2400" dirty="0"/>
              <a:t>Don’t expect them to open up about their weekend plans or discuss personal life</a:t>
            </a:r>
          </a:p>
        </p:txBody>
      </p:sp>
      <p:sp>
        <p:nvSpPr>
          <p:cNvPr id="4" name="Slide Number Placeholder 3">
            <a:extLst>
              <a:ext uri="{FF2B5EF4-FFF2-40B4-BE49-F238E27FC236}">
                <a16:creationId xmlns:a16="http://schemas.microsoft.com/office/drawing/2014/main" id="{89B795E5-7E54-06E9-30D8-98F58EE54FF5}"/>
              </a:ext>
            </a:extLst>
          </p:cNvPr>
          <p:cNvSpPr>
            <a:spLocks noGrp="1"/>
          </p:cNvSpPr>
          <p:nvPr>
            <p:ph type="sldNum" sz="quarter" idx="12"/>
          </p:nvPr>
        </p:nvSpPr>
        <p:spPr/>
        <p:txBody>
          <a:bodyPr/>
          <a:lstStyle/>
          <a:p>
            <a:fld id="{60B18D57-13A5-4968-950D-8FEF41FA4399}" type="slidenum">
              <a:rPr lang="en-US" smtClean="0"/>
              <a:t>15</a:t>
            </a:fld>
            <a:endParaRPr lang="en-US" dirty="0"/>
          </a:p>
        </p:txBody>
      </p:sp>
      <p:sp>
        <p:nvSpPr>
          <p:cNvPr id="5" name="Title 4">
            <a:extLst>
              <a:ext uri="{FF2B5EF4-FFF2-40B4-BE49-F238E27FC236}">
                <a16:creationId xmlns:a16="http://schemas.microsoft.com/office/drawing/2014/main" id="{4CB9BC92-18AE-7478-3693-736FB522E538}"/>
              </a:ext>
            </a:extLst>
          </p:cNvPr>
          <p:cNvSpPr>
            <a:spLocks noGrp="1"/>
          </p:cNvSpPr>
          <p:nvPr>
            <p:ph type="title"/>
          </p:nvPr>
        </p:nvSpPr>
        <p:spPr/>
        <p:txBody>
          <a:bodyPr/>
          <a:lstStyle/>
          <a:p>
            <a:r>
              <a:rPr lang="en-US" dirty="0"/>
              <a:t>Adaptability – Flexing Your Style</a:t>
            </a:r>
          </a:p>
        </p:txBody>
      </p:sp>
    </p:spTree>
    <p:extLst>
      <p:ext uri="{BB962C8B-B14F-4D97-AF65-F5344CB8AC3E}">
        <p14:creationId xmlns:p14="http://schemas.microsoft.com/office/powerpoint/2010/main" val="4067837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3491C8F-B282-3AA4-9379-F8D1E2A237F6}"/>
              </a:ext>
            </a:extLst>
          </p:cNvPr>
          <p:cNvSpPr>
            <a:spLocks noGrp="1"/>
          </p:cNvSpPr>
          <p:nvPr>
            <p:ph sz="half" idx="1"/>
          </p:nvPr>
        </p:nvSpPr>
        <p:spPr>
          <a:xfrm>
            <a:off x="215153" y="1446963"/>
            <a:ext cx="8703646" cy="5411037"/>
          </a:xfrm>
        </p:spPr>
        <p:txBody>
          <a:bodyPr/>
          <a:lstStyle/>
          <a:p>
            <a:pPr marL="0" indent="0" algn="ctr">
              <a:buNone/>
            </a:pPr>
            <a:r>
              <a:rPr lang="en-US" sz="2400" dirty="0"/>
              <a:t>When talking to a Promoter/Socializer:</a:t>
            </a:r>
          </a:p>
          <a:p>
            <a:pPr marL="0" indent="0" algn="ctr">
              <a:buNone/>
            </a:pPr>
            <a:endParaRPr lang="en-US" sz="2400" dirty="0"/>
          </a:p>
          <a:p>
            <a:r>
              <a:rPr lang="en-US" sz="2400" dirty="0"/>
              <a:t>Leave plenty of time for talk and social niceties</a:t>
            </a:r>
          </a:p>
          <a:p>
            <a:r>
              <a:rPr lang="en-US" sz="2400" dirty="0"/>
              <a:t>Ask them about their family, children – be prepared to talk about yours</a:t>
            </a:r>
          </a:p>
          <a:p>
            <a:r>
              <a:rPr lang="en-US" sz="2400" dirty="0"/>
              <a:t>Let them “experience” what you are communicating</a:t>
            </a:r>
          </a:p>
          <a:p>
            <a:r>
              <a:rPr lang="en-US" sz="2400" dirty="0"/>
              <a:t>Talk in terms of people and stories</a:t>
            </a:r>
          </a:p>
          <a:p>
            <a:r>
              <a:rPr lang="en-US" sz="2400" dirty="0"/>
              <a:t>Use lots of examples</a:t>
            </a:r>
          </a:p>
          <a:p>
            <a:r>
              <a:rPr lang="en-US" sz="2400" dirty="0"/>
              <a:t>Put details and facts in writing for them to refer back to after a verbal conversation</a:t>
            </a:r>
          </a:p>
          <a:p>
            <a:r>
              <a:rPr lang="en-US" sz="2400" dirty="0"/>
              <a:t>Don’t expect them to dive deep into the details with you</a:t>
            </a:r>
          </a:p>
        </p:txBody>
      </p:sp>
      <p:sp>
        <p:nvSpPr>
          <p:cNvPr id="4" name="Slide Number Placeholder 3">
            <a:extLst>
              <a:ext uri="{FF2B5EF4-FFF2-40B4-BE49-F238E27FC236}">
                <a16:creationId xmlns:a16="http://schemas.microsoft.com/office/drawing/2014/main" id="{89B795E5-7E54-06E9-30D8-98F58EE54FF5}"/>
              </a:ext>
            </a:extLst>
          </p:cNvPr>
          <p:cNvSpPr>
            <a:spLocks noGrp="1"/>
          </p:cNvSpPr>
          <p:nvPr>
            <p:ph type="sldNum" sz="quarter" idx="12"/>
          </p:nvPr>
        </p:nvSpPr>
        <p:spPr/>
        <p:txBody>
          <a:bodyPr/>
          <a:lstStyle/>
          <a:p>
            <a:fld id="{60B18D57-13A5-4968-950D-8FEF41FA4399}" type="slidenum">
              <a:rPr lang="en-US" smtClean="0"/>
              <a:t>16</a:t>
            </a:fld>
            <a:endParaRPr lang="en-US" dirty="0"/>
          </a:p>
        </p:txBody>
      </p:sp>
      <p:sp>
        <p:nvSpPr>
          <p:cNvPr id="5" name="Title 4">
            <a:extLst>
              <a:ext uri="{FF2B5EF4-FFF2-40B4-BE49-F238E27FC236}">
                <a16:creationId xmlns:a16="http://schemas.microsoft.com/office/drawing/2014/main" id="{4CB9BC92-18AE-7478-3693-736FB522E538}"/>
              </a:ext>
            </a:extLst>
          </p:cNvPr>
          <p:cNvSpPr>
            <a:spLocks noGrp="1"/>
          </p:cNvSpPr>
          <p:nvPr>
            <p:ph type="title"/>
          </p:nvPr>
        </p:nvSpPr>
        <p:spPr/>
        <p:txBody>
          <a:bodyPr/>
          <a:lstStyle/>
          <a:p>
            <a:r>
              <a:rPr lang="en-US" dirty="0"/>
              <a:t>Adaptability – Flexing Your Style</a:t>
            </a:r>
          </a:p>
        </p:txBody>
      </p:sp>
    </p:spTree>
    <p:extLst>
      <p:ext uri="{BB962C8B-B14F-4D97-AF65-F5344CB8AC3E}">
        <p14:creationId xmlns:p14="http://schemas.microsoft.com/office/powerpoint/2010/main" val="13306519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3491C8F-B282-3AA4-9379-F8D1E2A237F6}"/>
              </a:ext>
            </a:extLst>
          </p:cNvPr>
          <p:cNvSpPr>
            <a:spLocks noGrp="1"/>
          </p:cNvSpPr>
          <p:nvPr>
            <p:ph sz="half" idx="1"/>
          </p:nvPr>
        </p:nvSpPr>
        <p:spPr>
          <a:xfrm>
            <a:off x="215153" y="1446963"/>
            <a:ext cx="8703646" cy="5411037"/>
          </a:xfrm>
        </p:spPr>
        <p:txBody>
          <a:bodyPr/>
          <a:lstStyle/>
          <a:p>
            <a:pPr marL="0" indent="0" algn="ctr">
              <a:buNone/>
            </a:pPr>
            <a:r>
              <a:rPr lang="en-US" sz="2400" dirty="0"/>
              <a:t>When talking to a Supporter/Relator:</a:t>
            </a:r>
          </a:p>
          <a:p>
            <a:pPr marL="0" indent="0" algn="ctr">
              <a:buNone/>
            </a:pPr>
            <a:endParaRPr lang="en-US" sz="2400" dirty="0"/>
          </a:p>
          <a:p>
            <a:r>
              <a:rPr lang="en-US" sz="2400" dirty="0"/>
              <a:t>Don’t come on too strong</a:t>
            </a:r>
          </a:p>
          <a:p>
            <a:r>
              <a:rPr lang="en-US" sz="2400" dirty="0"/>
              <a:t>Practice active listening and confirm that you’ve heard them by summarizing what they just said to you</a:t>
            </a:r>
          </a:p>
          <a:p>
            <a:r>
              <a:rPr lang="en-US" sz="2400" dirty="0"/>
              <a:t>Approach them with a relaxed vibe and break the ice by acknowledging a recent contribution they’ve made</a:t>
            </a:r>
          </a:p>
          <a:p>
            <a:r>
              <a:rPr lang="en-US" sz="2400" dirty="0"/>
              <a:t>Don’t ask for big decisions right away</a:t>
            </a:r>
          </a:p>
          <a:p>
            <a:r>
              <a:rPr lang="en-US" sz="2400" dirty="0"/>
              <a:t>Provide plenty of reassurance</a:t>
            </a:r>
          </a:p>
          <a:p>
            <a:r>
              <a:rPr lang="en-US" sz="2400" dirty="0"/>
              <a:t>Talk in terms of security</a:t>
            </a:r>
          </a:p>
        </p:txBody>
      </p:sp>
      <p:sp>
        <p:nvSpPr>
          <p:cNvPr id="4" name="Slide Number Placeholder 3">
            <a:extLst>
              <a:ext uri="{FF2B5EF4-FFF2-40B4-BE49-F238E27FC236}">
                <a16:creationId xmlns:a16="http://schemas.microsoft.com/office/drawing/2014/main" id="{89B795E5-7E54-06E9-30D8-98F58EE54FF5}"/>
              </a:ext>
            </a:extLst>
          </p:cNvPr>
          <p:cNvSpPr>
            <a:spLocks noGrp="1"/>
          </p:cNvSpPr>
          <p:nvPr>
            <p:ph type="sldNum" sz="quarter" idx="12"/>
          </p:nvPr>
        </p:nvSpPr>
        <p:spPr/>
        <p:txBody>
          <a:bodyPr/>
          <a:lstStyle/>
          <a:p>
            <a:fld id="{60B18D57-13A5-4968-950D-8FEF41FA4399}" type="slidenum">
              <a:rPr lang="en-US" smtClean="0"/>
              <a:t>17</a:t>
            </a:fld>
            <a:endParaRPr lang="en-US" dirty="0"/>
          </a:p>
        </p:txBody>
      </p:sp>
      <p:sp>
        <p:nvSpPr>
          <p:cNvPr id="5" name="Title 4">
            <a:extLst>
              <a:ext uri="{FF2B5EF4-FFF2-40B4-BE49-F238E27FC236}">
                <a16:creationId xmlns:a16="http://schemas.microsoft.com/office/drawing/2014/main" id="{4CB9BC92-18AE-7478-3693-736FB522E538}"/>
              </a:ext>
            </a:extLst>
          </p:cNvPr>
          <p:cNvSpPr>
            <a:spLocks noGrp="1"/>
          </p:cNvSpPr>
          <p:nvPr>
            <p:ph type="title"/>
          </p:nvPr>
        </p:nvSpPr>
        <p:spPr/>
        <p:txBody>
          <a:bodyPr/>
          <a:lstStyle/>
          <a:p>
            <a:r>
              <a:rPr lang="en-US" dirty="0"/>
              <a:t>Adaptability – Flexing Your Style</a:t>
            </a:r>
          </a:p>
        </p:txBody>
      </p:sp>
    </p:spTree>
    <p:extLst>
      <p:ext uri="{BB962C8B-B14F-4D97-AF65-F5344CB8AC3E}">
        <p14:creationId xmlns:p14="http://schemas.microsoft.com/office/powerpoint/2010/main" val="25994755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3491C8F-B282-3AA4-9379-F8D1E2A237F6}"/>
              </a:ext>
            </a:extLst>
          </p:cNvPr>
          <p:cNvSpPr>
            <a:spLocks noGrp="1"/>
          </p:cNvSpPr>
          <p:nvPr>
            <p:ph sz="half" idx="1"/>
          </p:nvPr>
        </p:nvSpPr>
        <p:spPr>
          <a:xfrm>
            <a:off x="215153" y="1446963"/>
            <a:ext cx="8703646" cy="5411037"/>
          </a:xfrm>
        </p:spPr>
        <p:txBody>
          <a:bodyPr/>
          <a:lstStyle/>
          <a:p>
            <a:pPr marL="0" indent="0" algn="ctr">
              <a:buNone/>
            </a:pPr>
            <a:r>
              <a:rPr lang="en-US" sz="2400" dirty="0"/>
              <a:t>When talking to an Analyzer/Thinker:</a:t>
            </a:r>
          </a:p>
          <a:p>
            <a:pPr marL="0" indent="0" algn="ctr">
              <a:buNone/>
            </a:pPr>
            <a:endParaRPr lang="en-US" sz="2400" dirty="0"/>
          </a:p>
          <a:p>
            <a:r>
              <a:rPr lang="en-US" sz="2400" dirty="0"/>
              <a:t>Make sure you are well prepared</a:t>
            </a:r>
          </a:p>
          <a:p>
            <a:r>
              <a:rPr lang="en-US" sz="2400" dirty="0"/>
              <a:t>Have plenty of facts and figures</a:t>
            </a:r>
          </a:p>
          <a:p>
            <a:r>
              <a:rPr lang="en-US" sz="2400" dirty="0"/>
              <a:t>Be prepared for skepticisms</a:t>
            </a:r>
          </a:p>
          <a:p>
            <a:r>
              <a:rPr lang="en-US" sz="2400" dirty="0"/>
              <a:t>Answer all of their questions</a:t>
            </a:r>
          </a:p>
          <a:p>
            <a:r>
              <a:rPr lang="en-US" sz="2400" dirty="0"/>
              <a:t>Go relatively slow to give them time to think and analyze</a:t>
            </a:r>
          </a:p>
          <a:p>
            <a:r>
              <a:rPr lang="en-US" sz="2400" dirty="0"/>
              <a:t>Expect them to double- and triple- check all the relevant information before making a decision</a:t>
            </a:r>
          </a:p>
          <a:p>
            <a:r>
              <a:rPr lang="en-US" sz="2400" dirty="0"/>
              <a:t>Don’t expect them to ease into a conversation with chit-chat</a:t>
            </a:r>
          </a:p>
        </p:txBody>
      </p:sp>
      <p:sp>
        <p:nvSpPr>
          <p:cNvPr id="4" name="Slide Number Placeholder 3">
            <a:extLst>
              <a:ext uri="{FF2B5EF4-FFF2-40B4-BE49-F238E27FC236}">
                <a16:creationId xmlns:a16="http://schemas.microsoft.com/office/drawing/2014/main" id="{89B795E5-7E54-06E9-30D8-98F58EE54FF5}"/>
              </a:ext>
            </a:extLst>
          </p:cNvPr>
          <p:cNvSpPr>
            <a:spLocks noGrp="1"/>
          </p:cNvSpPr>
          <p:nvPr>
            <p:ph type="sldNum" sz="quarter" idx="12"/>
          </p:nvPr>
        </p:nvSpPr>
        <p:spPr/>
        <p:txBody>
          <a:bodyPr/>
          <a:lstStyle/>
          <a:p>
            <a:fld id="{60B18D57-13A5-4968-950D-8FEF41FA4399}" type="slidenum">
              <a:rPr lang="en-US" smtClean="0"/>
              <a:t>18</a:t>
            </a:fld>
            <a:endParaRPr lang="en-US" dirty="0"/>
          </a:p>
        </p:txBody>
      </p:sp>
      <p:sp>
        <p:nvSpPr>
          <p:cNvPr id="5" name="Title 4">
            <a:extLst>
              <a:ext uri="{FF2B5EF4-FFF2-40B4-BE49-F238E27FC236}">
                <a16:creationId xmlns:a16="http://schemas.microsoft.com/office/drawing/2014/main" id="{4CB9BC92-18AE-7478-3693-736FB522E538}"/>
              </a:ext>
            </a:extLst>
          </p:cNvPr>
          <p:cNvSpPr>
            <a:spLocks noGrp="1"/>
          </p:cNvSpPr>
          <p:nvPr>
            <p:ph type="title"/>
          </p:nvPr>
        </p:nvSpPr>
        <p:spPr/>
        <p:txBody>
          <a:bodyPr/>
          <a:lstStyle/>
          <a:p>
            <a:r>
              <a:rPr lang="en-US" dirty="0"/>
              <a:t>Adaptability – Flexing Your Style</a:t>
            </a:r>
          </a:p>
        </p:txBody>
      </p:sp>
    </p:spTree>
    <p:extLst>
      <p:ext uri="{BB962C8B-B14F-4D97-AF65-F5344CB8AC3E}">
        <p14:creationId xmlns:p14="http://schemas.microsoft.com/office/powerpoint/2010/main" val="19380644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8547D715-372C-4492-B04C-60E0682EFE34}"/>
              </a:ext>
            </a:extLst>
          </p:cNvPr>
          <p:cNvSpPr>
            <a:spLocks noGrp="1"/>
          </p:cNvSpPr>
          <p:nvPr>
            <p:ph idx="1"/>
          </p:nvPr>
        </p:nvSpPr>
        <p:spPr>
          <a:xfrm>
            <a:off x="628649" y="1336431"/>
            <a:ext cx="8304335" cy="5202481"/>
          </a:xfrm>
        </p:spPr>
        <p:txBody>
          <a:bodyPr/>
          <a:lstStyle/>
          <a:p>
            <a:endParaRPr lang="en-US" sz="2800" dirty="0"/>
          </a:p>
          <a:p>
            <a:r>
              <a:rPr lang="en-US" sz="2800" dirty="0"/>
              <a:t>Controller/Directors are often excitable and love a good challenge.  They’re the ones you want to recruit support for an over-the-moon project you’ve been thinking about.</a:t>
            </a:r>
          </a:p>
          <a:p>
            <a:pPr marL="0" indent="0">
              <a:buNone/>
            </a:pPr>
            <a:endParaRPr lang="en-US" sz="2800" dirty="0"/>
          </a:p>
          <a:p>
            <a:r>
              <a:rPr lang="en-US" sz="2800" dirty="0"/>
              <a:t>Promoter/Socializers strive to be emotionally honest and are quick to trust those around them.  If you’re trying to reshape the culture on your team, an influencer might be the perfect partner in crime.</a:t>
            </a:r>
          </a:p>
          <a:p>
            <a:endParaRPr lang="en-US" dirty="0"/>
          </a:p>
        </p:txBody>
      </p:sp>
      <p:sp>
        <p:nvSpPr>
          <p:cNvPr id="4" name="Slide Number Placeholder 3">
            <a:extLst>
              <a:ext uri="{FF2B5EF4-FFF2-40B4-BE49-F238E27FC236}">
                <a16:creationId xmlns:a16="http://schemas.microsoft.com/office/drawing/2014/main" id="{F65B09E5-2ACE-4734-9F12-A54334E66B6F}"/>
              </a:ext>
            </a:extLst>
          </p:cNvPr>
          <p:cNvSpPr>
            <a:spLocks noGrp="1"/>
          </p:cNvSpPr>
          <p:nvPr>
            <p:ph type="sldNum" sz="quarter" idx="12"/>
          </p:nvPr>
        </p:nvSpPr>
        <p:spPr/>
        <p:txBody>
          <a:bodyPr/>
          <a:lstStyle/>
          <a:p>
            <a:fld id="{60B18D57-13A5-4968-950D-8FEF41FA4399}" type="slidenum">
              <a:rPr lang="en-US" smtClean="0"/>
              <a:t>19</a:t>
            </a:fld>
            <a:endParaRPr lang="en-US" dirty="0"/>
          </a:p>
        </p:txBody>
      </p:sp>
      <p:sp>
        <p:nvSpPr>
          <p:cNvPr id="6" name="Title 5">
            <a:extLst>
              <a:ext uri="{FF2B5EF4-FFF2-40B4-BE49-F238E27FC236}">
                <a16:creationId xmlns:a16="http://schemas.microsoft.com/office/drawing/2014/main" id="{15795555-30D4-4DEC-884D-B4534CA31E5D}"/>
              </a:ext>
            </a:extLst>
          </p:cNvPr>
          <p:cNvSpPr>
            <a:spLocks noGrp="1"/>
          </p:cNvSpPr>
          <p:nvPr>
            <p:ph type="title"/>
          </p:nvPr>
        </p:nvSpPr>
        <p:spPr/>
        <p:txBody>
          <a:bodyPr/>
          <a:lstStyle/>
          <a:p>
            <a:r>
              <a:rPr lang="en-US" dirty="0"/>
              <a:t>Capitalize on others’ Strengths</a:t>
            </a:r>
          </a:p>
        </p:txBody>
      </p:sp>
    </p:spTree>
    <p:extLst>
      <p:ext uri="{BB962C8B-B14F-4D97-AF65-F5344CB8AC3E}">
        <p14:creationId xmlns:p14="http://schemas.microsoft.com/office/powerpoint/2010/main" val="26617829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Learning Objectives:</a:t>
            </a:r>
            <a:br>
              <a:rPr lang="en-US" dirty="0"/>
            </a:br>
            <a:r>
              <a:rPr lang="en-US" dirty="0"/>
              <a:t>Excellent Customer Service</a:t>
            </a:r>
          </a:p>
        </p:txBody>
      </p:sp>
      <p:sp>
        <p:nvSpPr>
          <p:cNvPr id="4" name="Slide Number Placeholder 3">
            <a:extLst>
              <a:ext uri="{FF2B5EF4-FFF2-40B4-BE49-F238E27FC236}">
                <a16:creationId xmlns:a16="http://schemas.microsoft.com/office/drawing/2014/main" id="{2AEEF3EB-8371-40F5-8F81-8A260173B382}"/>
              </a:ext>
            </a:extLst>
          </p:cNvPr>
          <p:cNvSpPr>
            <a:spLocks noGrp="1"/>
          </p:cNvSpPr>
          <p:nvPr>
            <p:ph type="sldNum" sz="quarter" idx="12"/>
          </p:nvPr>
        </p:nvSpPr>
        <p:spPr/>
        <p:txBody>
          <a:bodyPr/>
          <a:lstStyle/>
          <a:p>
            <a:fld id="{E2FB73DA-5FDE-45B5-BAA4-C61223CC44F6}" type="slidenum">
              <a:rPr lang="en-US" smtClean="0"/>
              <a:pPr/>
              <a:t>2</a:t>
            </a:fld>
            <a:endParaRPr lang="en-US" dirty="0"/>
          </a:p>
        </p:txBody>
      </p:sp>
      <p:sp>
        <p:nvSpPr>
          <p:cNvPr id="6" name="Content Placeholder 5">
            <a:extLst>
              <a:ext uri="{FF2B5EF4-FFF2-40B4-BE49-F238E27FC236}">
                <a16:creationId xmlns:a16="http://schemas.microsoft.com/office/drawing/2014/main" id="{993B9DE1-7D0C-577C-4D54-F324AC359AB5}"/>
              </a:ext>
            </a:extLst>
          </p:cNvPr>
          <p:cNvSpPr>
            <a:spLocks noGrp="1"/>
          </p:cNvSpPr>
          <p:nvPr>
            <p:ph idx="1"/>
          </p:nvPr>
        </p:nvSpPr>
        <p:spPr>
          <a:xfrm>
            <a:off x="331596" y="1298121"/>
            <a:ext cx="7536263" cy="5303645"/>
          </a:xfrm>
        </p:spPr>
        <p:txBody>
          <a:bodyPr/>
          <a:lstStyle/>
          <a:p>
            <a:endParaRPr lang="en-US" dirty="0"/>
          </a:p>
          <a:p>
            <a:r>
              <a:rPr lang="en-US" dirty="0"/>
              <a:t>Review the basics of Good Customer Service</a:t>
            </a:r>
          </a:p>
          <a:p>
            <a:r>
              <a:rPr lang="en-US" dirty="0"/>
              <a:t>Determine your Preferred Communication Style</a:t>
            </a:r>
          </a:p>
          <a:p>
            <a:r>
              <a:rPr lang="en-US" dirty="0"/>
              <a:t>Discover ways to flex your communication style to better connect with others</a:t>
            </a:r>
          </a:p>
          <a:p>
            <a:r>
              <a:rPr lang="en-US" dirty="0"/>
              <a:t>Have fun</a:t>
            </a:r>
          </a:p>
          <a:p>
            <a:endParaRPr lang="en-US" dirty="0"/>
          </a:p>
        </p:txBody>
      </p:sp>
      <p:pic>
        <p:nvPicPr>
          <p:cNvPr id="8" name="Picture 7">
            <a:extLst>
              <a:ext uri="{FF2B5EF4-FFF2-40B4-BE49-F238E27FC236}">
                <a16:creationId xmlns:a16="http://schemas.microsoft.com/office/drawing/2014/main" id="{0B2EFBBB-91AE-D57B-9277-C3880B8089AE}"/>
              </a:ext>
            </a:extLst>
          </p:cNvPr>
          <p:cNvPicPr>
            <a:picLocks noChangeAspect="1"/>
          </p:cNvPicPr>
          <p:nvPr/>
        </p:nvPicPr>
        <p:blipFill>
          <a:blip r:embed="rId3"/>
          <a:stretch>
            <a:fillRect/>
          </a:stretch>
        </p:blipFill>
        <p:spPr>
          <a:xfrm>
            <a:off x="7300285" y="4901022"/>
            <a:ext cx="1782640" cy="1820453"/>
          </a:xfrm>
          <a:prstGeom prst="rect">
            <a:avLst/>
          </a:prstGeom>
        </p:spPr>
      </p:pic>
    </p:spTree>
    <p:extLst>
      <p:ext uri="{BB962C8B-B14F-4D97-AF65-F5344CB8AC3E}">
        <p14:creationId xmlns:p14="http://schemas.microsoft.com/office/powerpoint/2010/main" val="29399574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8547D715-372C-4492-B04C-60E0682EFE34}"/>
              </a:ext>
            </a:extLst>
          </p:cNvPr>
          <p:cNvSpPr>
            <a:spLocks noGrp="1"/>
          </p:cNvSpPr>
          <p:nvPr>
            <p:ph idx="1"/>
          </p:nvPr>
        </p:nvSpPr>
        <p:spPr>
          <a:xfrm>
            <a:off x="628649" y="1336431"/>
            <a:ext cx="8304335" cy="5202481"/>
          </a:xfrm>
        </p:spPr>
        <p:txBody>
          <a:bodyPr/>
          <a:lstStyle/>
          <a:p>
            <a:endParaRPr lang="en-US" sz="2800" dirty="0"/>
          </a:p>
          <a:p>
            <a:r>
              <a:rPr lang="en-US" sz="2800" dirty="0"/>
              <a:t>Analyzer/Thinker types are not only cautious, but highly systematic.  They’re the person you want to partner with when assessing risk.  </a:t>
            </a:r>
          </a:p>
          <a:p>
            <a:endParaRPr lang="en-US" sz="2800" dirty="0"/>
          </a:p>
          <a:p>
            <a:r>
              <a:rPr lang="en-US" sz="2800" dirty="0"/>
              <a:t>Supporter/Relators are even-keel people who love to be in a cooperative environment where everyone understands their roles and responsibilities.  If your team is in turmoil, a relator will be a strong ally to help rebuild the team.</a:t>
            </a:r>
          </a:p>
          <a:p>
            <a:pPr marL="0" indent="0">
              <a:buNone/>
            </a:pPr>
            <a:endParaRPr lang="en-US" sz="2800" dirty="0"/>
          </a:p>
          <a:p>
            <a:endParaRPr lang="en-US" dirty="0"/>
          </a:p>
        </p:txBody>
      </p:sp>
      <p:sp>
        <p:nvSpPr>
          <p:cNvPr id="4" name="Slide Number Placeholder 3">
            <a:extLst>
              <a:ext uri="{FF2B5EF4-FFF2-40B4-BE49-F238E27FC236}">
                <a16:creationId xmlns:a16="http://schemas.microsoft.com/office/drawing/2014/main" id="{F65B09E5-2ACE-4734-9F12-A54334E66B6F}"/>
              </a:ext>
            </a:extLst>
          </p:cNvPr>
          <p:cNvSpPr>
            <a:spLocks noGrp="1"/>
          </p:cNvSpPr>
          <p:nvPr>
            <p:ph type="sldNum" sz="quarter" idx="12"/>
          </p:nvPr>
        </p:nvSpPr>
        <p:spPr/>
        <p:txBody>
          <a:bodyPr/>
          <a:lstStyle/>
          <a:p>
            <a:fld id="{60B18D57-13A5-4968-950D-8FEF41FA4399}" type="slidenum">
              <a:rPr lang="en-US" smtClean="0"/>
              <a:t>20</a:t>
            </a:fld>
            <a:endParaRPr lang="en-US" dirty="0"/>
          </a:p>
        </p:txBody>
      </p:sp>
      <p:sp>
        <p:nvSpPr>
          <p:cNvPr id="6" name="Title 5">
            <a:extLst>
              <a:ext uri="{FF2B5EF4-FFF2-40B4-BE49-F238E27FC236}">
                <a16:creationId xmlns:a16="http://schemas.microsoft.com/office/drawing/2014/main" id="{15795555-30D4-4DEC-884D-B4534CA31E5D}"/>
              </a:ext>
            </a:extLst>
          </p:cNvPr>
          <p:cNvSpPr>
            <a:spLocks noGrp="1"/>
          </p:cNvSpPr>
          <p:nvPr>
            <p:ph type="title"/>
          </p:nvPr>
        </p:nvSpPr>
        <p:spPr/>
        <p:txBody>
          <a:bodyPr/>
          <a:lstStyle/>
          <a:p>
            <a:r>
              <a:rPr lang="en-US" dirty="0"/>
              <a:t>Capitalize on others’ Strengths</a:t>
            </a:r>
          </a:p>
        </p:txBody>
      </p:sp>
    </p:spTree>
    <p:extLst>
      <p:ext uri="{BB962C8B-B14F-4D97-AF65-F5344CB8AC3E}">
        <p14:creationId xmlns:p14="http://schemas.microsoft.com/office/powerpoint/2010/main" val="22573675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BED2EDC-71BF-99D5-62E7-C84BE6CA8962}"/>
              </a:ext>
            </a:extLst>
          </p:cNvPr>
          <p:cNvSpPr>
            <a:spLocks noGrp="1"/>
          </p:cNvSpPr>
          <p:nvPr>
            <p:ph sz="half" idx="1"/>
          </p:nvPr>
        </p:nvSpPr>
        <p:spPr>
          <a:xfrm>
            <a:off x="628649" y="1458072"/>
            <a:ext cx="8073223" cy="4808257"/>
          </a:xfrm>
        </p:spPr>
        <p:txBody>
          <a:bodyPr/>
          <a:lstStyle/>
          <a:p>
            <a:r>
              <a:rPr lang="en-US" dirty="0"/>
              <a:t>What is your personal Communication Style (according to the inventory)?</a:t>
            </a:r>
          </a:p>
          <a:p>
            <a:pPr marL="0" indent="0">
              <a:buNone/>
            </a:pPr>
            <a:endParaRPr lang="en-US" dirty="0"/>
          </a:p>
          <a:p>
            <a:pPr lvl="1"/>
            <a:r>
              <a:rPr lang="en-US" dirty="0"/>
              <a:t>What do </a:t>
            </a:r>
            <a:r>
              <a:rPr lang="en-US" u="sng" dirty="0"/>
              <a:t>you</a:t>
            </a:r>
            <a:r>
              <a:rPr lang="en-US" dirty="0"/>
              <a:t> feel is the most positive about your style? Undesirable?</a:t>
            </a:r>
          </a:p>
          <a:p>
            <a:pPr lvl="1"/>
            <a:r>
              <a:rPr lang="en-US" dirty="0"/>
              <a:t>What would </a:t>
            </a:r>
            <a:r>
              <a:rPr lang="en-US" u="sng" dirty="0"/>
              <a:t>others</a:t>
            </a:r>
            <a:r>
              <a:rPr lang="en-US" dirty="0"/>
              <a:t> say is the most positive about your style? Undesirable?</a:t>
            </a:r>
          </a:p>
          <a:p>
            <a:pPr lvl="1"/>
            <a:r>
              <a:rPr lang="en-US" dirty="0"/>
              <a:t>How can you flex your own style to better communicate with others?</a:t>
            </a:r>
          </a:p>
        </p:txBody>
      </p:sp>
      <p:sp>
        <p:nvSpPr>
          <p:cNvPr id="4" name="Slide Number Placeholder 3">
            <a:extLst>
              <a:ext uri="{FF2B5EF4-FFF2-40B4-BE49-F238E27FC236}">
                <a16:creationId xmlns:a16="http://schemas.microsoft.com/office/drawing/2014/main" id="{B0946651-67C9-FB01-52A5-F5C3A43CFF37}"/>
              </a:ext>
            </a:extLst>
          </p:cNvPr>
          <p:cNvSpPr>
            <a:spLocks noGrp="1"/>
          </p:cNvSpPr>
          <p:nvPr>
            <p:ph type="sldNum" sz="quarter" idx="12"/>
          </p:nvPr>
        </p:nvSpPr>
        <p:spPr/>
        <p:txBody>
          <a:bodyPr/>
          <a:lstStyle/>
          <a:p>
            <a:fld id="{60B18D57-13A5-4968-950D-8FEF41FA4399}" type="slidenum">
              <a:rPr lang="en-US" smtClean="0"/>
              <a:t>21</a:t>
            </a:fld>
            <a:endParaRPr lang="en-US" dirty="0"/>
          </a:p>
        </p:txBody>
      </p:sp>
      <p:sp>
        <p:nvSpPr>
          <p:cNvPr id="5" name="Title 4">
            <a:extLst>
              <a:ext uri="{FF2B5EF4-FFF2-40B4-BE49-F238E27FC236}">
                <a16:creationId xmlns:a16="http://schemas.microsoft.com/office/drawing/2014/main" id="{C0302A72-A3A8-C0CC-2272-2A82B4D92926}"/>
              </a:ext>
            </a:extLst>
          </p:cNvPr>
          <p:cNvSpPr>
            <a:spLocks noGrp="1"/>
          </p:cNvSpPr>
          <p:nvPr>
            <p:ph type="title"/>
          </p:nvPr>
        </p:nvSpPr>
        <p:spPr/>
        <p:txBody>
          <a:bodyPr/>
          <a:lstStyle/>
          <a:p>
            <a:r>
              <a:rPr lang="en-US" dirty="0"/>
              <a:t>Breakout</a:t>
            </a:r>
          </a:p>
        </p:txBody>
      </p:sp>
    </p:spTree>
    <p:extLst>
      <p:ext uri="{BB962C8B-B14F-4D97-AF65-F5344CB8AC3E}">
        <p14:creationId xmlns:p14="http://schemas.microsoft.com/office/powerpoint/2010/main" val="36428294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1A69DF7-5311-AD62-2BF2-6500E3A825E3}"/>
              </a:ext>
            </a:extLst>
          </p:cNvPr>
          <p:cNvSpPr>
            <a:spLocks noGrp="1"/>
          </p:cNvSpPr>
          <p:nvPr>
            <p:ph sz="half" idx="1"/>
          </p:nvPr>
        </p:nvSpPr>
        <p:spPr>
          <a:xfrm>
            <a:off x="215153" y="1458072"/>
            <a:ext cx="8647493" cy="4808257"/>
          </a:xfrm>
        </p:spPr>
        <p:txBody>
          <a:bodyPr/>
          <a:lstStyle/>
          <a:p>
            <a:r>
              <a:rPr lang="en-US" dirty="0"/>
              <a:t>Any ‘aha’ moments?</a:t>
            </a:r>
          </a:p>
          <a:p>
            <a:endParaRPr lang="en-US" dirty="0"/>
          </a:p>
          <a:p>
            <a:r>
              <a:rPr lang="en-US" dirty="0"/>
              <a:t>Did you find anything helpful?</a:t>
            </a:r>
          </a:p>
          <a:p>
            <a:endParaRPr lang="en-US" dirty="0"/>
          </a:p>
          <a:p>
            <a:r>
              <a:rPr lang="en-US" dirty="0"/>
              <a:t>Goal setting?</a:t>
            </a:r>
          </a:p>
          <a:p>
            <a:endParaRPr lang="en-US" dirty="0"/>
          </a:p>
          <a:p>
            <a:r>
              <a:rPr lang="en-US" dirty="0"/>
              <a:t>Any other feedback?</a:t>
            </a:r>
          </a:p>
          <a:p>
            <a:endParaRPr lang="en-US" dirty="0"/>
          </a:p>
          <a:p>
            <a:endParaRPr lang="en-US" dirty="0"/>
          </a:p>
        </p:txBody>
      </p:sp>
      <p:sp>
        <p:nvSpPr>
          <p:cNvPr id="4" name="Slide Number Placeholder 3">
            <a:extLst>
              <a:ext uri="{FF2B5EF4-FFF2-40B4-BE49-F238E27FC236}">
                <a16:creationId xmlns:a16="http://schemas.microsoft.com/office/drawing/2014/main" id="{40F50731-2CFF-B11F-AB11-86BE7E8EB64B}"/>
              </a:ext>
            </a:extLst>
          </p:cNvPr>
          <p:cNvSpPr>
            <a:spLocks noGrp="1"/>
          </p:cNvSpPr>
          <p:nvPr>
            <p:ph type="sldNum" sz="quarter" idx="12"/>
          </p:nvPr>
        </p:nvSpPr>
        <p:spPr/>
        <p:txBody>
          <a:bodyPr/>
          <a:lstStyle/>
          <a:p>
            <a:fld id="{60B18D57-13A5-4968-950D-8FEF41FA4399}" type="slidenum">
              <a:rPr lang="en-US" smtClean="0"/>
              <a:t>22</a:t>
            </a:fld>
            <a:endParaRPr lang="en-US" dirty="0"/>
          </a:p>
        </p:txBody>
      </p:sp>
      <p:sp>
        <p:nvSpPr>
          <p:cNvPr id="5" name="Title 4">
            <a:extLst>
              <a:ext uri="{FF2B5EF4-FFF2-40B4-BE49-F238E27FC236}">
                <a16:creationId xmlns:a16="http://schemas.microsoft.com/office/drawing/2014/main" id="{5C695026-F855-6268-EE5D-785B4F3D9FCF}"/>
              </a:ext>
            </a:extLst>
          </p:cNvPr>
          <p:cNvSpPr>
            <a:spLocks noGrp="1"/>
          </p:cNvSpPr>
          <p:nvPr>
            <p:ph type="title"/>
          </p:nvPr>
        </p:nvSpPr>
        <p:spPr/>
        <p:txBody>
          <a:bodyPr/>
          <a:lstStyle/>
          <a:p>
            <a:r>
              <a:rPr lang="en-US" dirty="0"/>
              <a:t>Recap</a:t>
            </a:r>
          </a:p>
        </p:txBody>
      </p:sp>
    </p:spTree>
    <p:extLst>
      <p:ext uri="{BB962C8B-B14F-4D97-AF65-F5344CB8AC3E}">
        <p14:creationId xmlns:p14="http://schemas.microsoft.com/office/powerpoint/2010/main" val="7997043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721430" y="2321884"/>
            <a:ext cx="5478987" cy="3139321"/>
          </a:xfrm>
          <a:prstGeom prst="rect">
            <a:avLst/>
          </a:prstGeom>
          <a:noFill/>
        </p:spPr>
        <p:txBody>
          <a:bodyPr wrap="square" rtlCol="0">
            <a:spAutoFit/>
          </a:bodyPr>
          <a:lstStyle/>
          <a:p>
            <a:pPr algn="r"/>
            <a:endParaRPr lang="en-US" sz="4800" dirty="0">
              <a:latin typeface="Arial" panose="020B0604020202020204" pitchFamily="34" charset="0"/>
              <a:cs typeface="Arial" panose="020B0604020202020204" pitchFamily="34" charset="0"/>
            </a:endParaRPr>
          </a:p>
          <a:p>
            <a:pPr algn="r"/>
            <a:r>
              <a:rPr lang="en-US" sz="5400" dirty="0">
                <a:latin typeface="Arial" panose="020B0604020202020204" pitchFamily="34" charset="0"/>
                <a:cs typeface="Arial" panose="020B0604020202020204" pitchFamily="34" charset="0"/>
              </a:rPr>
              <a:t>Thank You</a:t>
            </a:r>
          </a:p>
          <a:p>
            <a:pPr algn="r"/>
            <a:endParaRPr lang="en-US" sz="4800" dirty="0">
              <a:latin typeface="Arial" panose="020B0604020202020204" pitchFamily="34" charset="0"/>
              <a:cs typeface="Arial" panose="020B0604020202020204" pitchFamily="34" charset="0"/>
            </a:endParaRPr>
          </a:p>
          <a:p>
            <a:pPr algn="r"/>
            <a:endParaRPr lang="en-US" sz="4800" dirty="0">
              <a:latin typeface="Arial" panose="020B0604020202020204" pitchFamily="34" charset="0"/>
              <a:cs typeface="Arial" panose="020B0604020202020204" pitchFamily="34" charset="0"/>
            </a:endParaRPr>
          </a:p>
        </p:txBody>
      </p:sp>
      <p:sp>
        <p:nvSpPr>
          <p:cNvPr id="5" name="TextBox 4"/>
          <p:cNvSpPr txBox="1"/>
          <p:nvPr/>
        </p:nvSpPr>
        <p:spPr>
          <a:xfrm>
            <a:off x="846306" y="4207576"/>
            <a:ext cx="7557211" cy="1631216"/>
          </a:xfrm>
          <a:prstGeom prst="rect">
            <a:avLst/>
          </a:prstGeom>
          <a:noFill/>
        </p:spPr>
        <p:txBody>
          <a:bodyPr wrap="square" rtlCol="0">
            <a:spAutoFit/>
          </a:bodyPr>
          <a:lstStyle/>
          <a:p>
            <a:pPr algn="r"/>
            <a:r>
              <a:rPr lang="en-US" sz="2000" dirty="0">
                <a:latin typeface="Arial" panose="020B0604020202020204" pitchFamily="34" charset="0"/>
                <a:cs typeface="Arial" panose="020B0604020202020204" pitchFamily="34" charset="0"/>
              </a:rPr>
              <a:t>Sari Maple, Director, Human Resources</a:t>
            </a:r>
          </a:p>
          <a:p>
            <a:pPr algn="r"/>
            <a:r>
              <a:rPr lang="en-US" sz="2000" dirty="0">
                <a:latin typeface="Arial" panose="020B0604020202020204" pitchFamily="34" charset="0"/>
                <a:cs typeface="Arial" panose="020B0604020202020204" pitchFamily="34" charset="0"/>
                <a:hlinkClick r:id="rId3"/>
              </a:rPr>
              <a:t>smaple@vfw.org</a:t>
            </a:r>
            <a:endParaRPr lang="en-US" sz="2000" dirty="0">
              <a:latin typeface="Arial" panose="020B0604020202020204" pitchFamily="34" charset="0"/>
              <a:cs typeface="Arial" panose="020B0604020202020204" pitchFamily="34" charset="0"/>
            </a:endParaRPr>
          </a:p>
          <a:p>
            <a:pPr algn="r"/>
            <a:r>
              <a:rPr lang="en-US" sz="2000" dirty="0">
                <a:latin typeface="Arial" panose="020B0604020202020204" pitchFamily="34" charset="0"/>
                <a:cs typeface="Arial" panose="020B0604020202020204" pitchFamily="34" charset="0"/>
              </a:rPr>
              <a:t>816-968-1135 Office</a:t>
            </a:r>
          </a:p>
          <a:p>
            <a:pPr algn="r"/>
            <a:r>
              <a:rPr lang="en-US" sz="2000" dirty="0">
                <a:latin typeface="Arial" panose="020B0604020202020204" pitchFamily="34" charset="0"/>
                <a:cs typeface="Arial" panose="020B0604020202020204" pitchFamily="34" charset="0"/>
              </a:rPr>
              <a:t>816-529-7959 Cell</a:t>
            </a:r>
          </a:p>
          <a:p>
            <a:pPr algn="r"/>
            <a:endParaRPr lang="en-US" sz="2000" dirty="0">
              <a:latin typeface="Arial" panose="020B0604020202020204" pitchFamily="34" charset="0"/>
              <a:cs typeface="Arial" panose="020B0604020202020204" pitchFamily="34" charset="0"/>
            </a:endParaRPr>
          </a:p>
        </p:txBody>
      </p:sp>
      <p:pic>
        <p:nvPicPr>
          <p:cNvPr id="2" name="Picture 1">
            <a:extLst>
              <a:ext uri="{FF2B5EF4-FFF2-40B4-BE49-F238E27FC236}">
                <a16:creationId xmlns:a16="http://schemas.microsoft.com/office/drawing/2014/main" id="{8384DB13-45A0-1230-7433-01632B35FC41}"/>
              </a:ext>
            </a:extLst>
          </p:cNvPr>
          <p:cNvPicPr>
            <a:picLocks noChangeAspect="1"/>
          </p:cNvPicPr>
          <p:nvPr/>
        </p:nvPicPr>
        <p:blipFill>
          <a:blip r:embed="rId4"/>
          <a:stretch>
            <a:fillRect/>
          </a:stretch>
        </p:blipFill>
        <p:spPr>
          <a:xfrm>
            <a:off x="743577" y="205168"/>
            <a:ext cx="2958688" cy="1822450"/>
          </a:xfrm>
          <a:prstGeom prst="rect">
            <a:avLst/>
          </a:prstGeom>
        </p:spPr>
      </p:pic>
    </p:spTree>
    <p:extLst>
      <p:ext uri="{BB962C8B-B14F-4D97-AF65-F5344CB8AC3E}">
        <p14:creationId xmlns:p14="http://schemas.microsoft.com/office/powerpoint/2010/main" val="31686466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153" y="134472"/>
            <a:ext cx="6632214" cy="981732"/>
          </a:xfrm>
        </p:spPr>
        <p:txBody>
          <a:bodyPr/>
          <a:lstStyle/>
          <a:p>
            <a:r>
              <a:rPr lang="en-US" dirty="0"/>
              <a:t>Customer Service Basics</a:t>
            </a:r>
          </a:p>
        </p:txBody>
      </p:sp>
      <p:sp>
        <p:nvSpPr>
          <p:cNvPr id="4" name="Slide Number Placeholder 3">
            <a:extLst>
              <a:ext uri="{FF2B5EF4-FFF2-40B4-BE49-F238E27FC236}">
                <a16:creationId xmlns:a16="http://schemas.microsoft.com/office/drawing/2014/main" id="{8BDEB908-1A53-4CA5-BE20-4B419DB20601}"/>
              </a:ext>
            </a:extLst>
          </p:cNvPr>
          <p:cNvSpPr>
            <a:spLocks noGrp="1"/>
          </p:cNvSpPr>
          <p:nvPr>
            <p:ph type="sldNum" sz="quarter" idx="12"/>
          </p:nvPr>
        </p:nvSpPr>
        <p:spPr/>
        <p:txBody>
          <a:bodyPr/>
          <a:lstStyle/>
          <a:p>
            <a:fld id="{E2FB73DA-5FDE-45B5-BAA4-C61223CC44F6}" type="slidenum">
              <a:rPr lang="en-US" smtClean="0"/>
              <a:pPr/>
              <a:t>3</a:t>
            </a:fld>
            <a:endParaRPr lang="en-US" dirty="0"/>
          </a:p>
        </p:txBody>
      </p:sp>
      <p:sp>
        <p:nvSpPr>
          <p:cNvPr id="5" name="Content Placeholder 4">
            <a:extLst>
              <a:ext uri="{FF2B5EF4-FFF2-40B4-BE49-F238E27FC236}">
                <a16:creationId xmlns:a16="http://schemas.microsoft.com/office/drawing/2014/main" id="{B3C20197-FE03-A9C7-C945-8E37893C9E87}"/>
              </a:ext>
            </a:extLst>
          </p:cNvPr>
          <p:cNvSpPr>
            <a:spLocks noGrp="1"/>
          </p:cNvSpPr>
          <p:nvPr>
            <p:ph idx="1"/>
          </p:nvPr>
        </p:nvSpPr>
        <p:spPr/>
        <p:txBody>
          <a:bodyPr/>
          <a:lstStyle/>
          <a:p>
            <a:r>
              <a:rPr lang="en-US" dirty="0"/>
              <a:t>First Impression</a:t>
            </a:r>
          </a:p>
          <a:p>
            <a:pPr marL="457200" lvl="1" indent="0">
              <a:buNone/>
            </a:pPr>
            <a:endParaRPr lang="en-US" dirty="0"/>
          </a:p>
          <a:p>
            <a:r>
              <a:rPr lang="en-US" dirty="0"/>
              <a:t>Courtesy Counts</a:t>
            </a:r>
          </a:p>
          <a:p>
            <a:endParaRPr lang="en-US" dirty="0"/>
          </a:p>
          <a:p>
            <a:r>
              <a:rPr lang="en-US" dirty="0"/>
              <a:t>Attitude is Everything</a:t>
            </a:r>
          </a:p>
          <a:p>
            <a:endParaRPr lang="en-US" dirty="0"/>
          </a:p>
          <a:p>
            <a:r>
              <a:rPr lang="en-US" dirty="0"/>
              <a:t>Doing the Right Thing</a:t>
            </a:r>
          </a:p>
        </p:txBody>
      </p:sp>
    </p:spTree>
    <p:extLst>
      <p:ext uri="{BB962C8B-B14F-4D97-AF65-F5344CB8AC3E}">
        <p14:creationId xmlns:p14="http://schemas.microsoft.com/office/powerpoint/2010/main" val="5948774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Breakout:</a:t>
            </a:r>
          </a:p>
        </p:txBody>
      </p:sp>
      <p:sp>
        <p:nvSpPr>
          <p:cNvPr id="4" name="Slide Number Placeholder 3">
            <a:extLst>
              <a:ext uri="{FF2B5EF4-FFF2-40B4-BE49-F238E27FC236}">
                <a16:creationId xmlns:a16="http://schemas.microsoft.com/office/drawing/2014/main" id="{4434AE0F-1A70-4BB4-8A90-3E8499376591}"/>
              </a:ext>
            </a:extLst>
          </p:cNvPr>
          <p:cNvSpPr>
            <a:spLocks noGrp="1"/>
          </p:cNvSpPr>
          <p:nvPr>
            <p:ph type="sldNum" sz="quarter" idx="12"/>
          </p:nvPr>
        </p:nvSpPr>
        <p:spPr/>
        <p:txBody>
          <a:bodyPr/>
          <a:lstStyle/>
          <a:p>
            <a:fld id="{E2FB73DA-5FDE-45B5-BAA4-C61223CC44F6}" type="slidenum">
              <a:rPr lang="en-US" smtClean="0"/>
              <a:pPr/>
              <a:t>4</a:t>
            </a:fld>
            <a:endParaRPr lang="en-US" dirty="0"/>
          </a:p>
        </p:txBody>
      </p:sp>
      <p:sp>
        <p:nvSpPr>
          <p:cNvPr id="5" name="Content Placeholder 4">
            <a:extLst>
              <a:ext uri="{FF2B5EF4-FFF2-40B4-BE49-F238E27FC236}">
                <a16:creationId xmlns:a16="http://schemas.microsoft.com/office/drawing/2014/main" id="{01D34ABD-50E6-CEC5-F12A-6B3D8A3F75FD}"/>
              </a:ext>
            </a:extLst>
          </p:cNvPr>
          <p:cNvSpPr>
            <a:spLocks noGrp="1"/>
          </p:cNvSpPr>
          <p:nvPr>
            <p:ph idx="1"/>
          </p:nvPr>
        </p:nvSpPr>
        <p:spPr>
          <a:xfrm>
            <a:off x="628650" y="1393235"/>
            <a:ext cx="7886700" cy="5158289"/>
          </a:xfrm>
        </p:spPr>
        <p:txBody>
          <a:bodyPr/>
          <a:lstStyle/>
          <a:p>
            <a:r>
              <a:rPr lang="en-US" sz="2800" dirty="0"/>
              <a:t>What are things you can do to make a good first impression?</a:t>
            </a:r>
          </a:p>
          <a:p>
            <a:endParaRPr lang="en-US" sz="2800" dirty="0"/>
          </a:p>
          <a:p>
            <a:r>
              <a:rPr lang="en-US" sz="2800" dirty="0"/>
              <a:t>What are things you can say to your customers that incorporate basic courtesies?</a:t>
            </a:r>
          </a:p>
          <a:p>
            <a:endParaRPr lang="en-US" sz="2800" dirty="0"/>
          </a:p>
          <a:p>
            <a:r>
              <a:rPr lang="en-US" sz="2800" dirty="0"/>
              <a:t>How can you present a good attitude?</a:t>
            </a:r>
          </a:p>
          <a:p>
            <a:endParaRPr lang="en-US" sz="2800" dirty="0"/>
          </a:p>
          <a:p>
            <a:r>
              <a:rPr lang="en-US" sz="2800" dirty="0"/>
              <a:t>Think of an example where a customer asked you to do something unethical, or to not follow rules/SOP.  How did you respond?</a:t>
            </a:r>
          </a:p>
        </p:txBody>
      </p:sp>
    </p:spTree>
    <p:extLst>
      <p:ext uri="{BB962C8B-B14F-4D97-AF65-F5344CB8AC3E}">
        <p14:creationId xmlns:p14="http://schemas.microsoft.com/office/powerpoint/2010/main" val="31108570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572117E-9F56-516B-E61F-D3C3FFA1F7F0}"/>
              </a:ext>
            </a:extLst>
          </p:cNvPr>
          <p:cNvSpPr>
            <a:spLocks noGrp="1"/>
          </p:cNvSpPr>
          <p:nvPr>
            <p:ph sz="half" idx="1"/>
          </p:nvPr>
        </p:nvSpPr>
        <p:spPr>
          <a:xfrm>
            <a:off x="628650" y="1458072"/>
            <a:ext cx="8103368" cy="5263403"/>
          </a:xfrm>
        </p:spPr>
        <p:txBody>
          <a:bodyPr/>
          <a:lstStyle/>
          <a:p>
            <a:r>
              <a:rPr lang="en-US" dirty="0"/>
              <a:t>The Platinum Rule by Tony Alessandra, PhD. And Michael J. O’Conner PhD.</a:t>
            </a:r>
          </a:p>
          <a:p>
            <a:r>
              <a:rPr lang="en-US" dirty="0"/>
              <a:t>Designed to determine your ‘go-to’ communication style in everyday related situations</a:t>
            </a:r>
          </a:p>
          <a:p>
            <a:r>
              <a:rPr lang="en-US" dirty="0"/>
              <a:t>Shows the one style that MOST describes you</a:t>
            </a:r>
          </a:p>
          <a:p>
            <a:r>
              <a:rPr lang="en-US" dirty="0"/>
              <a:t>No right or wrong style</a:t>
            </a:r>
          </a:p>
          <a:p>
            <a:pPr marL="0" indent="0">
              <a:buNone/>
            </a:pPr>
            <a:endParaRPr lang="en-US" dirty="0"/>
          </a:p>
          <a:p>
            <a:pPr marL="0" indent="0" algn="ctr">
              <a:buNone/>
            </a:pPr>
            <a:r>
              <a:rPr lang="en-US" sz="2800" dirty="0">
                <a:hlinkClick r:id="rId3"/>
              </a:rPr>
              <a:t>https://www.wghill.com/SampleReportEN.pdf</a:t>
            </a:r>
            <a:endParaRPr lang="en-US" sz="2800" dirty="0"/>
          </a:p>
          <a:p>
            <a:pPr marL="0" indent="0" algn="ctr">
              <a:buNone/>
            </a:pPr>
            <a:endParaRPr lang="en-US" dirty="0"/>
          </a:p>
        </p:txBody>
      </p:sp>
      <p:sp>
        <p:nvSpPr>
          <p:cNvPr id="4" name="Slide Number Placeholder 3">
            <a:extLst>
              <a:ext uri="{FF2B5EF4-FFF2-40B4-BE49-F238E27FC236}">
                <a16:creationId xmlns:a16="http://schemas.microsoft.com/office/drawing/2014/main" id="{4DE8179F-9EB1-4F49-E0D6-05D18241A6C8}"/>
              </a:ext>
            </a:extLst>
          </p:cNvPr>
          <p:cNvSpPr>
            <a:spLocks noGrp="1"/>
          </p:cNvSpPr>
          <p:nvPr>
            <p:ph type="sldNum" sz="quarter" idx="12"/>
          </p:nvPr>
        </p:nvSpPr>
        <p:spPr/>
        <p:txBody>
          <a:bodyPr/>
          <a:lstStyle/>
          <a:p>
            <a:fld id="{60B18D57-13A5-4968-950D-8FEF41FA4399}" type="slidenum">
              <a:rPr lang="en-US" smtClean="0"/>
              <a:t>5</a:t>
            </a:fld>
            <a:endParaRPr lang="en-US" dirty="0"/>
          </a:p>
        </p:txBody>
      </p:sp>
      <p:sp>
        <p:nvSpPr>
          <p:cNvPr id="5" name="Title 4">
            <a:extLst>
              <a:ext uri="{FF2B5EF4-FFF2-40B4-BE49-F238E27FC236}">
                <a16:creationId xmlns:a16="http://schemas.microsoft.com/office/drawing/2014/main" id="{F8BEBCF0-C590-35B3-FDE7-24977C5A777E}"/>
              </a:ext>
            </a:extLst>
          </p:cNvPr>
          <p:cNvSpPr>
            <a:spLocks noGrp="1"/>
          </p:cNvSpPr>
          <p:nvPr>
            <p:ph type="title"/>
          </p:nvPr>
        </p:nvSpPr>
        <p:spPr/>
        <p:txBody>
          <a:bodyPr/>
          <a:lstStyle/>
          <a:p>
            <a:r>
              <a:rPr lang="en-US" dirty="0"/>
              <a:t>Communications Inventory</a:t>
            </a:r>
          </a:p>
        </p:txBody>
      </p:sp>
    </p:spTree>
    <p:extLst>
      <p:ext uri="{BB962C8B-B14F-4D97-AF65-F5344CB8AC3E}">
        <p14:creationId xmlns:p14="http://schemas.microsoft.com/office/powerpoint/2010/main" val="22400839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F789841-4021-A4A1-81FF-28F4484B17B6}"/>
              </a:ext>
            </a:extLst>
          </p:cNvPr>
          <p:cNvSpPr>
            <a:spLocks noGrp="1"/>
          </p:cNvSpPr>
          <p:nvPr>
            <p:ph sz="half" idx="1"/>
          </p:nvPr>
        </p:nvSpPr>
        <p:spPr>
          <a:xfrm>
            <a:off x="809520" y="1548093"/>
            <a:ext cx="8002884" cy="5063722"/>
          </a:xfrm>
        </p:spPr>
        <p:txBody>
          <a:bodyPr/>
          <a:lstStyle/>
          <a:p>
            <a:pPr marL="0" marR="0" algn="ctr">
              <a:lnSpc>
                <a:spcPct val="107000"/>
              </a:lnSpc>
              <a:spcBef>
                <a:spcPts val="0"/>
              </a:spcBef>
              <a:spcAft>
                <a:spcPts val="800"/>
              </a:spcAft>
            </a:pPr>
            <a:r>
              <a:rPr lang="en-US" sz="2400" kern="100" dirty="0">
                <a:effectLst/>
                <a:latin typeface="Comic Sans MS" panose="030F0702030302020204" pitchFamily="66" charset="0"/>
                <a:ea typeface="Calibri" panose="020F0502020204030204" pitchFamily="34" charset="0"/>
                <a:cs typeface="Times New Roman" panose="02020603050405020304" pitchFamily="18" charset="0"/>
              </a:rPr>
              <a:t>If you circled the G and D, you tend towards being a </a:t>
            </a:r>
            <a:r>
              <a:rPr lang="en-US" sz="2400" u="sng" kern="100" dirty="0">
                <a:effectLst/>
                <a:latin typeface="Comic Sans MS" panose="030F0702030302020204" pitchFamily="66" charset="0"/>
                <a:ea typeface="Calibri" panose="020F0502020204030204" pitchFamily="34" charset="0"/>
                <a:cs typeface="Times New Roman" panose="02020603050405020304" pitchFamily="18" charset="0"/>
              </a:rPr>
              <a:t>Controller/Director</a:t>
            </a:r>
            <a:r>
              <a:rPr lang="en-US" sz="2400" kern="100" dirty="0">
                <a:effectLst/>
                <a:latin typeface="Comic Sans MS" panose="030F0702030302020204" pitchFamily="66" charset="0"/>
                <a:ea typeface="Calibri" panose="020F0502020204030204" pitchFamily="34" charset="0"/>
                <a:cs typeface="Times New Roman" panose="02020603050405020304" pitchFamily="18" charset="0"/>
              </a:rPr>
              <a:t>.</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800"/>
              </a:spcAft>
            </a:pPr>
            <a:r>
              <a:rPr lang="en-US" sz="2400" kern="100" dirty="0">
                <a:effectLst/>
                <a:latin typeface="Comic Sans MS" panose="030F0702030302020204" pitchFamily="66" charset="0"/>
                <a:ea typeface="Calibri" panose="020F0502020204030204" pitchFamily="34" charset="0"/>
                <a:cs typeface="Times New Roman" panose="02020603050405020304" pitchFamily="18" charset="0"/>
              </a:rPr>
              <a:t>If you circled the O and D, you show many qualities of a </a:t>
            </a:r>
            <a:r>
              <a:rPr lang="en-US" sz="2400" u="sng" kern="100" dirty="0">
                <a:effectLst/>
                <a:latin typeface="Comic Sans MS" panose="030F0702030302020204" pitchFamily="66" charset="0"/>
                <a:ea typeface="Calibri" panose="020F0502020204030204" pitchFamily="34" charset="0"/>
                <a:cs typeface="Times New Roman" panose="02020603050405020304" pitchFamily="18" charset="0"/>
              </a:rPr>
              <a:t>Promoter/Socializer</a:t>
            </a:r>
            <a:r>
              <a:rPr lang="en-US" sz="2400" kern="100" dirty="0">
                <a:effectLst/>
                <a:latin typeface="Comic Sans MS" panose="030F0702030302020204" pitchFamily="66" charset="0"/>
                <a:ea typeface="Calibri" panose="020F0502020204030204" pitchFamily="34" charset="0"/>
                <a:cs typeface="Times New Roman" panose="02020603050405020304" pitchFamily="18" charset="0"/>
              </a:rPr>
              <a:t>.</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ctr">
              <a:lnSpc>
                <a:spcPct val="107000"/>
              </a:lnSpc>
              <a:spcBef>
                <a:spcPts val="0"/>
              </a:spcBef>
              <a:spcAft>
                <a:spcPts val="800"/>
              </a:spcAft>
              <a:buNone/>
            </a:pP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800"/>
              </a:spcAft>
            </a:pPr>
            <a:r>
              <a:rPr lang="en-US" sz="2400" kern="100" dirty="0">
                <a:effectLst/>
                <a:latin typeface="Comic Sans MS" panose="030F0702030302020204" pitchFamily="66" charset="0"/>
                <a:ea typeface="Calibri" panose="020F0502020204030204" pitchFamily="34" charset="0"/>
                <a:cs typeface="Times New Roman" panose="02020603050405020304" pitchFamily="18" charset="0"/>
              </a:rPr>
              <a:t>If you circled the O and I, you’re predominantly a </a:t>
            </a:r>
            <a:r>
              <a:rPr lang="en-US" sz="2400" u="sng" kern="100" dirty="0">
                <a:effectLst/>
                <a:latin typeface="Comic Sans MS" panose="030F0702030302020204" pitchFamily="66" charset="0"/>
                <a:ea typeface="Calibri" panose="020F0502020204030204" pitchFamily="34" charset="0"/>
                <a:cs typeface="Times New Roman" panose="02020603050405020304" pitchFamily="18" charset="0"/>
              </a:rPr>
              <a:t>Supporter/Relater</a:t>
            </a:r>
            <a:r>
              <a:rPr lang="en-US" sz="2400" kern="100" dirty="0">
                <a:effectLst/>
                <a:latin typeface="Comic Sans MS" panose="030F0702030302020204" pitchFamily="66" charset="0"/>
                <a:ea typeface="Calibri" panose="020F0502020204030204" pitchFamily="34" charset="0"/>
                <a:cs typeface="Times New Roman" panose="02020603050405020304" pitchFamily="18" charset="0"/>
              </a:rPr>
              <a:t>.</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800"/>
              </a:spcAft>
            </a:pPr>
            <a:r>
              <a:rPr lang="en-US" sz="2400" kern="100" dirty="0">
                <a:effectLst/>
                <a:latin typeface="Comic Sans MS" panose="030F0702030302020204" pitchFamily="66" charset="0"/>
                <a:ea typeface="Calibri" panose="020F0502020204030204" pitchFamily="34" charset="0"/>
                <a:cs typeface="Times New Roman" panose="02020603050405020304" pitchFamily="18" charset="0"/>
              </a:rPr>
              <a:t>If you circled the G and I, you have lots of </a:t>
            </a:r>
            <a:r>
              <a:rPr lang="en-US" sz="2400" u="sng" kern="100" dirty="0">
                <a:effectLst/>
                <a:latin typeface="Comic Sans MS" panose="030F0702030302020204" pitchFamily="66" charset="0"/>
                <a:ea typeface="Calibri" panose="020F0502020204030204" pitchFamily="34" charset="0"/>
                <a:cs typeface="Times New Roman" panose="02020603050405020304" pitchFamily="18" charset="0"/>
              </a:rPr>
              <a:t>Analyzer/Thinker</a:t>
            </a:r>
            <a:r>
              <a:rPr lang="en-US" sz="2400" kern="100" dirty="0">
                <a:effectLst/>
                <a:latin typeface="Comic Sans MS" panose="030F0702030302020204" pitchFamily="66" charset="0"/>
                <a:ea typeface="Calibri" panose="020F0502020204030204" pitchFamily="34" charset="0"/>
                <a:cs typeface="Times New Roman" panose="02020603050405020304" pitchFamily="18" charset="0"/>
              </a:rPr>
              <a:t> characteristics.</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A8C6AB0D-F129-F7C1-A033-3890C6DB64A5}"/>
              </a:ext>
            </a:extLst>
          </p:cNvPr>
          <p:cNvSpPr>
            <a:spLocks noGrp="1"/>
          </p:cNvSpPr>
          <p:nvPr>
            <p:ph type="sldNum" sz="quarter" idx="12"/>
          </p:nvPr>
        </p:nvSpPr>
        <p:spPr/>
        <p:txBody>
          <a:bodyPr/>
          <a:lstStyle/>
          <a:p>
            <a:fld id="{60B18D57-13A5-4968-950D-8FEF41FA4399}" type="slidenum">
              <a:rPr lang="en-US" smtClean="0"/>
              <a:t>6</a:t>
            </a:fld>
            <a:endParaRPr lang="en-US" dirty="0"/>
          </a:p>
        </p:txBody>
      </p:sp>
      <p:sp>
        <p:nvSpPr>
          <p:cNvPr id="5" name="Title 4">
            <a:extLst>
              <a:ext uri="{FF2B5EF4-FFF2-40B4-BE49-F238E27FC236}">
                <a16:creationId xmlns:a16="http://schemas.microsoft.com/office/drawing/2014/main" id="{367FFDA6-BD94-A7E4-7BD1-DBAD4ED377DC}"/>
              </a:ext>
            </a:extLst>
          </p:cNvPr>
          <p:cNvSpPr>
            <a:spLocks noGrp="1"/>
          </p:cNvSpPr>
          <p:nvPr>
            <p:ph type="title"/>
          </p:nvPr>
        </p:nvSpPr>
        <p:spPr/>
        <p:txBody>
          <a:bodyPr/>
          <a:lstStyle/>
          <a:p>
            <a:r>
              <a:rPr lang="en-US" dirty="0"/>
              <a:t>Communications Style Inventory</a:t>
            </a:r>
          </a:p>
        </p:txBody>
      </p:sp>
    </p:spTree>
    <p:extLst>
      <p:ext uri="{BB962C8B-B14F-4D97-AF65-F5344CB8AC3E}">
        <p14:creationId xmlns:p14="http://schemas.microsoft.com/office/powerpoint/2010/main" val="20939399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7CC78524-5A2B-3E35-5B94-9A726A711BA4}"/>
              </a:ext>
            </a:extLst>
          </p:cNvPr>
          <p:cNvSpPr>
            <a:spLocks noGrp="1"/>
          </p:cNvSpPr>
          <p:nvPr>
            <p:ph type="sldNum" sz="quarter" idx="12"/>
          </p:nvPr>
        </p:nvSpPr>
        <p:spPr/>
        <p:txBody>
          <a:bodyPr/>
          <a:lstStyle/>
          <a:p>
            <a:fld id="{E2FB73DA-5FDE-45B5-BAA4-C61223CC44F6}" type="slidenum">
              <a:rPr lang="en-US" smtClean="0"/>
              <a:pPr/>
              <a:t>7</a:t>
            </a:fld>
            <a:endParaRPr lang="en-US" dirty="0"/>
          </a:p>
        </p:txBody>
      </p:sp>
      <p:sp>
        <p:nvSpPr>
          <p:cNvPr id="4" name="Title 3">
            <a:extLst>
              <a:ext uri="{FF2B5EF4-FFF2-40B4-BE49-F238E27FC236}">
                <a16:creationId xmlns:a16="http://schemas.microsoft.com/office/drawing/2014/main" id="{AF623923-4268-6301-2007-370743CEA178}"/>
              </a:ext>
            </a:extLst>
          </p:cNvPr>
          <p:cNvSpPr>
            <a:spLocks noGrp="1"/>
          </p:cNvSpPr>
          <p:nvPr>
            <p:ph type="title"/>
          </p:nvPr>
        </p:nvSpPr>
        <p:spPr/>
        <p:txBody>
          <a:bodyPr/>
          <a:lstStyle/>
          <a:p>
            <a:r>
              <a:rPr lang="en-US" dirty="0"/>
              <a:t>Communication Style:  Controller/Director</a:t>
            </a:r>
          </a:p>
        </p:txBody>
      </p:sp>
      <p:sp>
        <p:nvSpPr>
          <p:cNvPr id="5" name="Content Placeholder 4">
            <a:extLst>
              <a:ext uri="{FF2B5EF4-FFF2-40B4-BE49-F238E27FC236}">
                <a16:creationId xmlns:a16="http://schemas.microsoft.com/office/drawing/2014/main" id="{B5176BB6-46C1-F916-8AC5-B70DFA03145F}"/>
              </a:ext>
            </a:extLst>
          </p:cNvPr>
          <p:cNvSpPr>
            <a:spLocks noGrp="1"/>
          </p:cNvSpPr>
          <p:nvPr>
            <p:ph idx="1"/>
          </p:nvPr>
        </p:nvSpPr>
        <p:spPr>
          <a:xfrm>
            <a:off x="341644" y="1416818"/>
            <a:ext cx="8571244" cy="4858475"/>
          </a:xfrm>
        </p:spPr>
        <p:txBody>
          <a:bodyPr/>
          <a:lstStyle/>
          <a:p>
            <a:r>
              <a:rPr lang="en-US" sz="2800" dirty="0"/>
              <a:t>Values getting the job done</a:t>
            </a:r>
          </a:p>
          <a:p>
            <a:r>
              <a:rPr lang="en-US" sz="2800" dirty="0"/>
              <a:t>Decisive risk taker</a:t>
            </a:r>
          </a:p>
          <a:p>
            <a:r>
              <a:rPr lang="en-US" sz="2800" dirty="0"/>
              <a:t>Good at delegating work to others</a:t>
            </a:r>
          </a:p>
          <a:p>
            <a:r>
              <a:rPr lang="en-US" sz="2800" dirty="0"/>
              <a:t>Not shy but private about personal matters, comes on strong in conversations</a:t>
            </a:r>
          </a:p>
          <a:p>
            <a:r>
              <a:rPr lang="en-US" sz="2800" dirty="0"/>
              <a:t>Likes to be where the action is</a:t>
            </a:r>
          </a:p>
          <a:p>
            <a:r>
              <a:rPr lang="en-US" sz="2800" dirty="0"/>
              <a:t>Take charge, enterprising, competitive, efficient approach</a:t>
            </a:r>
          </a:p>
          <a:p>
            <a:r>
              <a:rPr lang="en-US" sz="2800" dirty="0"/>
              <a:t>Fearless; no obstacle is too big to tackle</a:t>
            </a:r>
          </a:p>
          <a:p>
            <a:r>
              <a:rPr lang="en-US" sz="2800" dirty="0"/>
              <a:t>Results Oriented</a:t>
            </a:r>
          </a:p>
        </p:txBody>
      </p:sp>
    </p:spTree>
    <p:extLst>
      <p:ext uri="{BB962C8B-B14F-4D97-AF65-F5344CB8AC3E}">
        <p14:creationId xmlns:p14="http://schemas.microsoft.com/office/powerpoint/2010/main" val="9986909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C01D3E4-B691-EC4A-08C9-36ACF31CCADD}"/>
              </a:ext>
            </a:extLst>
          </p:cNvPr>
          <p:cNvSpPr>
            <a:spLocks noGrp="1"/>
          </p:cNvSpPr>
          <p:nvPr>
            <p:ph sz="half" idx="1"/>
          </p:nvPr>
        </p:nvSpPr>
        <p:spPr>
          <a:xfrm>
            <a:off x="215153" y="1426866"/>
            <a:ext cx="8657541" cy="5205046"/>
          </a:xfrm>
        </p:spPr>
        <p:txBody>
          <a:bodyPr/>
          <a:lstStyle/>
          <a:p>
            <a:r>
              <a:rPr lang="en-US" sz="2800" dirty="0"/>
              <a:t>Entertainer</a:t>
            </a:r>
          </a:p>
          <a:p>
            <a:r>
              <a:rPr lang="en-US" sz="2800" dirty="0"/>
              <a:t>Values enjoyment and helping others with the same</a:t>
            </a:r>
          </a:p>
          <a:p>
            <a:r>
              <a:rPr lang="en-US" sz="2800" dirty="0"/>
              <a:t>Full of ideas and impulsive in trying them</a:t>
            </a:r>
          </a:p>
          <a:p>
            <a:r>
              <a:rPr lang="en-US" sz="2800" dirty="0"/>
              <a:t>Wants work to be fun for everyone</a:t>
            </a:r>
          </a:p>
          <a:p>
            <a:r>
              <a:rPr lang="en-US" sz="2800" dirty="0"/>
              <a:t>Talkative and open about self; asks others’ opinions; loves to brainstorm</a:t>
            </a:r>
          </a:p>
          <a:p>
            <a:r>
              <a:rPr lang="en-US" sz="2800" dirty="0"/>
              <a:t>Flexible, easily bored with routine</a:t>
            </a:r>
          </a:p>
          <a:p>
            <a:r>
              <a:rPr lang="en-US" sz="2800" dirty="0"/>
              <a:t>Intuitive, creative, spontaneous, approach</a:t>
            </a:r>
          </a:p>
          <a:p>
            <a:r>
              <a:rPr lang="en-US" sz="2800" dirty="0"/>
              <a:t>Optimistic; nothing is beyond hope</a:t>
            </a:r>
          </a:p>
          <a:p>
            <a:r>
              <a:rPr lang="en-US" sz="2800" dirty="0"/>
              <a:t>Celebration Oriented</a:t>
            </a:r>
          </a:p>
        </p:txBody>
      </p:sp>
      <p:sp>
        <p:nvSpPr>
          <p:cNvPr id="4" name="Slide Number Placeholder 3">
            <a:extLst>
              <a:ext uri="{FF2B5EF4-FFF2-40B4-BE49-F238E27FC236}">
                <a16:creationId xmlns:a16="http://schemas.microsoft.com/office/drawing/2014/main" id="{3BEC7A60-80FD-41EF-D4E8-BA3A49DD4579}"/>
              </a:ext>
            </a:extLst>
          </p:cNvPr>
          <p:cNvSpPr>
            <a:spLocks noGrp="1"/>
          </p:cNvSpPr>
          <p:nvPr>
            <p:ph type="sldNum" sz="quarter" idx="12"/>
          </p:nvPr>
        </p:nvSpPr>
        <p:spPr/>
        <p:txBody>
          <a:bodyPr/>
          <a:lstStyle/>
          <a:p>
            <a:fld id="{60B18D57-13A5-4968-950D-8FEF41FA4399}" type="slidenum">
              <a:rPr lang="en-US" smtClean="0"/>
              <a:t>8</a:t>
            </a:fld>
            <a:endParaRPr lang="en-US" dirty="0"/>
          </a:p>
        </p:txBody>
      </p:sp>
      <p:sp>
        <p:nvSpPr>
          <p:cNvPr id="5" name="Title 4">
            <a:extLst>
              <a:ext uri="{FF2B5EF4-FFF2-40B4-BE49-F238E27FC236}">
                <a16:creationId xmlns:a16="http://schemas.microsoft.com/office/drawing/2014/main" id="{0E6A5EA6-A123-7227-43B6-F694E3770E2C}"/>
              </a:ext>
            </a:extLst>
          </p:cNvPr>
          <p:cNvSpPr>
            <a:spLocks noGrp="1"/>
          </p:cNvSpPr>
          <p:nvPr>
            <p:ph type="title"/>
          </p:nvPr>
        </p:nvSpPr>
        <p:spPr/>
        <p:txBody>
          <a:bodyPr/>
          <a:lstStyle/>
          <a:p>
            <a:r>
              <a:rPr lang="en-US" dirty="0"/>
              <a:t>Communication Style: Promoter/Socializer </a:t>
            </a:r>
          </a:p>
        </p:txBody>
      </p:sp>
    </p:spTree>
    <p:extLst>
      <p:ext uri="{BB962C8B-B14F-4D97-AF65-F5344CB8AC3E}">
        <p14:creationId xmlns:p14="http://schemas.microsoft.com/office/powerpoint/2010/main" val="2256164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41129E0-725C-37A8-DDDB-AF84EC3B0043}"/>
              </a:ext>
            </a:extLst>
          </p:cNvPr>
          <p:cNvSpPr>
            <a:spLocks noGrp="1"/>
          </p:cNvSpPr>
          <p:nvPr>
            <p:ph type="sldNum" sz="quarter" idx="12"/>
          </p:nvPr>
        </p:nvSpPr>
        <p:spPr/>
        <p:txBody>
          <a:bodyPr/>
          <a:lstStyle/>
          <a:p>
            <a:fld id="{60B18D57-13A5-4968-950D-8FEF41FA4399}" type="slidenum">
              <a:rPr lang="en-US" smtClean="0"/>
              <a:t>9</a:t>
            </a:fld>
            <a:endParaRPr lang="en-US" dirty="0"/>
          </a:p>
        </p:txBody>
      </p:sp>
      <p:sp>
        <p:nvSpPr>
          <p:cNvPr id="5" name="Title 4">
            <a:extLst>
              <a:ext uri="{FF2B5EF4-FFF2-40B4-BE49-F238E27FC236}">
                <a16:creationId xmlns:a16="http://schemas.microsoft.com/office/drawing/2014/main" id="{7088241B-B783-3A49-A97F-2070D44E063F}"/>
              </a:ext>
            </a:extLst>
          </p:cNvPr>
          <p:cNvSpPr>
            <a:spLocks noGrp="1"/>
          </p:cNvSpPr>
          <p:nvPr>
            <p:ph type="title"/>
          </p:nvPr>
        </p:nvSpPr>
        <p:spPr/>
        <p:txBody>
          <a:bodyPr/>
          <a:lstStyle/>
          <a:p>
            <a:r>
              <a:rPr lang="en-US" dirty="0"/>
              <a:t>Communication Style: Supporter/Relator </a:t>
            </a:r>
          </a:p>
        </p:txBody>
      </p:sp>
      <p:sp>
        <p:nvSpPr>
          <p:cNvPr id="2" name="TextBox 1">
            <a:extLst>
              <a:ext uri="{FF2B5EF4-FFF2-40B4-BE49-F238E27FC236}">
                <a16:creationId xmlns:a16="http://schemas.microsoft.com/office/drawing/2014/main" id="{91C8FD8C-2D1E-0F9E-7673-4A0F1CB62101}"/>
              </a:ext>
            </a:extLst>
          </p:cNvPr>
          <p:cNvSpPr txBox="1"/>
          <p:nvPr/>
        </p:nvSpPr>
        <p:spPr>
          <a:xfrm>
            <a:off x="592853" y="1738365"/>
            <a:ext cx="8119068" cy="4401205"/>
          </a:xfrm>
          <a:prstGeom prst="rect">
            <a:avLst/>
          </a:prstGeom>
          <a:noFill/>
        </p:spPr>
        <p:txBody>
          <a:bodyPr wrap="square" rtlCol="0">
            <a:spAutoFit/>
          </a:bodyPr>
          <a:lstStyle/>
          <a:p>
            <a:pPr marL="285750" indent="-285750">
              <a:buFont typeface="Arial" panose="020B0604020202020204" pitchFamily="34" charset="0"/>
              <a:buChar char="•"/>
            </a:pPr>
            <a:r>
              <a:rPr lang="en-US" sz="2800" dirty="0">
                <a:latin typeface="Arial" panose="020B0604020202020204" pitchFamily="34" charset="0"/>
                <a:cs typeface="Arial" panose="020B0604020202020204" pitchFamily="34" charset="0"/>
              </a:rPr>
              <a:t>Harmonizer</a:t>
            </a:r>
          </a:p>
          <a:p>
            <a:pPr marL="285750" indent="-285750">
              <a:buFont typeface="Arial" panose="020B0604020202020204" pitchFamily="34" charset="0"/>
              <a:buChar char="•"/>
            </a:pPr>
            <a:r>
              <a:rPr lang="en-US" sz="2800" dirty="0">
                <a:latin typeface="Arial" panose="020B0604020202020204" pitchFamily="34" charset="0"/>
                <a:cs typeface="Arial" panose="020B0604020202020204" pitchFamily="34" charset="0"/>
              </a:rPr>
              <a:t>Values acceptance and stability in circumstances</a:t>
            </a:r>
          </a:p>
          <a:p>
            <a:pPr marL="285750" indent="-285750">
              <a:buFont typeface="Arial" panose="020B0604020202020204" pitchFamily="34" charset="0"/>
              <a:buChar char="•"/>
            </a:pPr>
            <a:r>
              <a:rPr lang="en-US" sz="2800" dirty="0">
                <a:latin typeface="Arial" panose="020B0604020202020204" pitchFamily="34" charset="0"/>
                <a:cs typeface="Arial" panose="020B0604020202020204" pitchFamily="34" charset="0"/>
              </a:rPr>
              <a:t>Slow with big decisions; dislikes change</a:t>
            </a:r>
          </a:p>
          <a:p>
            <a:pPr marL="285750" indent="-285750">
              <a:buFont typeface="Arial" panose="020B0604020202020204" pitchFamily="34" charset="0"/>
              <a:buChar char="•"/>
            </a:pPr>
            <a:r>
              <a:rPr lang="en-US" sz="2800" dirty="0">
                <a:latin typeface="Arial" panose="020B0604020202020204" pitchFamily="34" charset="0"/>
                <a:cs typeface="Arial" panose="020B0604020202020204" pitchFamily="34" charset="0"/>
              </a:rPr>
              <a:t>Builds networks of friend to help do work</a:t>
            </a:r>
          </a:p>
          <a:p>
            <a:pPr marL="285750" indent="-285750">
              <a:buFont typeface="Arial" panose="020B0604020202020204" pitchFamily="34" charset="0"/>
              <a:buChar char="•"/>
            </a:pPr>
            <a:r>
              <a:rPr lang="en-US" sz="2800" dirty="0">
                <a:latin typeface="Arial" panose="020B0604020202020204" pitchFamily="34" charset="0"/>
                <a:cs typeface="Arial" panose="020B0604020202020204" pitchFamily="34" charset="0"/>
              </a:rPr>
              <a:t>Good listener; nervous about voicing contrary opinions, concerned for others’ feelings</a:t>
            </a:r>
          </a:p>
          <a:p>
            <a:pPr marL="285750" indent="-285750">
              <a:buFont typeface="Arial" panose="020B0604020202020204" pitchFamily="34" charset="0"/>
              <a:buChar char="•"/>
            </a:pPr>
            <a:r>
              <a:rPr lang="en-US" sz="2800" dirty="0">
                <a:latin typeface="Arial" panose="020B0604020202020204" pitchFamily="34" charset="0"/>
                <a:cs typeface="Arial" panose="020B0604020202020204" pitchFamily="34" charset="0"/>
              </a:rPr>
              <a:t>Easy-going; likes slow, steady pace</a:t>
            </a:r>
          </a:p>
          <a:p>
            <a:pPr marL="285750" indent="-285750">
              <a:buFont typeface="Arial" panose="020B0604020202020204" pitchFamily="34" charset="0"/>
              <a:buChar char="•"/>
            </a:pPr>
            <a:r>
              <a:rPr lang="en-US" sz="2800" dirty="0">
                <a:latin typeface="Arial" panose="020B0604020202020204" pitchFamily="34" charset="0"/>
                <a:cs typeface="Arial" panose="020B0604020202020204" pitchFamily="34" charset="0"/>
              </a:rPr>
              <a:t>Friendly and Sensitive; no person is unlovable</a:t>
            </a:r>
          </a:p>
          <a:p>
            <a:pPr marL="285750" indent="-285750">
              <a:buFont typeface="Arial" panose="020B0604020202020204" pitchFamily="34" charset="0"/>
              <a:buChar char="•"/>
            </a:pPr>
            <a:r>
              <a:rPr lang="en-US" sz="2800" dirty="0">
                <a:latin typeface="Arial" panose="020B0604020202020204" pitchFamily="34" charset="0"/>
                <a:cs typeface="Arial" panose="020B0604020202020204" pitchFamily="34" charset="0"/>
              </a:rPr>
              <a:t>Relationship Oriented</a:t>
            </a:r>
          </a:p>
        </p:txBody>
      </p:sp>
    </p:spTree>
    <p:extLst>
      <p:ext uri="{BB962C8B-B14F-4D97-AF65-F5344CB8AC3E}">
        <p14:creationId xmlns:p14="http://schemas.microsoft.com/office/powerpoint/2010/main" val="15743151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9686</TotalTime>
  <Words>2627</Words>
  <Application>Microsoft Office PowerPoint</Application>
  <PresentationFormat>On-screen Show (4:3)</PresentationFormat>
  <Paragraphs>265</Paragraphs>
  <Slides>23</Slides>
  <Notes>22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23</vt:i4>
      </vt:variant>
    </vt:vector>
  </HeadingPairs>
  <TitlesOfParts>
    <vt:vector size="30" baseType="lpstr">
      <vt:lpstr>Arial</vt:lpstr>
      <vt:lpstr>Calibri</vt:lpstr>
      <vt:lpstr>Calibri Light</vt:lpstr>
      <vt:lpstr>Comic Sans MS</vt:lpstr>
      <vt:lpstr>Times New Roman</vt:lpstr>
      <vt:lpstr>Office Theme</vt:lpstr>
      <vt:lpstr>Custom Design</vt:lpstr>
      <vt:lpstr>BDD Training: Customer Service &amp; Communication Styles</vt:lpstr>
      <vt:lpstr>Learning Objectives: Excellent Customer Service</vt:lpstr>
      <vt:lpstr>Customer Service Basics</vt:lpstr>
      <vt:lpstr>Breakout:</vt:lpstr>
      <vt:lpstr>Communications Inventory</vt:lpstr>
      <vt:lpstr>Communications Style Inventory</vt:lpstr>
      <vt:lpstr>Communication Style:  Controller/Director</vt:lpstr>
      <vt:lpstr>Communication Style: Promoter/Socializer </vt:lpstr>
      <vt:lpstr>Communication Style: Supporter/Relator </vt:lpstr>
      <vt:lpstr>Communication Style:  Analyzer/Thinker</vt:lpstr>
      <vt:lpstr>Communication Style Exercises</vt:lpstr>
      <vt:lpstr>Communication Style Exercises</vt:lpstr>
      <vt:lpstr>Communication Style Exercises</vt:lpstr>
      <vt:lpstr>Communication Style Exercises</vt:lpstr>
      <vt:lpstr>Adaptability – Flexing Your Style</vt:lpstr>
      <vt:lpstr>Adaptability – Flexing Your Style</vt:lpstr>
      <vt:lpstr>Adaptability – Flexing Your Style</vt:lpstr>
      <vt:lpstr>Adaptability – Flexing Your Style</vt:lpstr>
      <vt:lpstr>Capitalize on others’ Strengths</vt:lpstr>
      <vt:lpstr>Capitalize on others’ Strengths</vt:lpstr>
      <vt:lpstr>Breakout</vt:lpstr>
      <vt:lpstr>Recap</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Monica Levy</dc:creator>
  <cp:lastModifiedBy>Sari Maple</cp:lastModifiedBy>
  <cp:revision>383</cp:revision>
  <cp:lastPrinted>2023-11-13T15:00:15Z</cp:lastPrinted>
  <dcterms:created xsi:type="dcterms:W3CDTF">2018-09-13T15:53:27Z</dcterms:created>
  <dcterms:modified xsi:type="dcterms:W3CDTF">2023-11-13T17:33:23Z</dcterms:modified>
</cp:coreProperties>
</file>