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9" r:id="rId2"/>
    <p:sldId id="260" r:id="rId3"/>
    <p:sldId id="262" r:id="rId4"/>
    <p:sldId id="3267" r:id="rId5"/>
    <p:sldId id="3266" r:id="rId6"/>
    <p:sldId id="3344" r:id="rId7"/>
    <p:sldId id="256" r:id="rId8"/>
    <p:sldId id="261" r:id="rId9"/>
    <p:sldId id="257" r:id="rId10"/>
    <p:sldId id="258" r:id="rId11"/>
    <p:sldId id="263" r:id="rId12"/>
    <p:sldId id="3269" r:id="rId13"/>
    <p:sldId id="266" r:id="rId14"/>
    <p:sldId id="265" r:id="rId15"/>
    <p:sldId id="267" r:id="rId16"/>
    <p:sldId id="268" r:id="rId17"/>
    <p:sldId id="3268" r:id="rId18"/>
    <p:sldId id="3270" r:id="rId19"/>
    <p:sldId id="3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787" autoAdjust="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41FACF6-5D46-4AF6-8EBF-18C4DA9E90A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CAAF2C-B97C-46E6-BCA8-727C5742575D}">
      <dgm:prSet/>
      <dgm:spPr/>
      <dgm:t>
        <a:bodyPr/>
        <a:lstStyle/>
        <a:p>
          <a:pPr>
            <a:defRPr b="1"/>
          </a:pPr>
          <a:r>
            <a:rPr lang="en-US"/>
            <a:t>Provide real time transition to DoD service members to VA healthcare and what to expect from the VA</a:t>
          </a:r>
        </a:p>
      </dgm:t>
    </dgm:pt>
    <dgm:pt modelId="{1E786868-9317-4581-82DB-51A1DF5DD242}" type="parTrans" cxnId="{480C97D3-650F-4EAF-9E7B-C8BF5E5A843E}">
      <dgm:prSet/>
      <dgm:spPr/>
      <dgm:t>
        <a:bodyPr/>
        <a:lstStyle/>
        <a:p>
          <a:endParaRPr lang="en-US"/>
        </a:p>
      </dgm:t>
    </dgm:pt>
    <dgm:pt modelId="{5F9816DB-9229-4FF9-80C5-F01CDAB0BF24}" type="sibTrans" cxnId="{480C97D3-650F-4EAF-9E7B-C8BF5E5A843E}">
      <dgm:prSet/>
      <dgm:spPr/>
      <dgm:t>
        <a:bodyPr/>
        <a:lstStyle/>
        <a:p>
          <a:endParaRPr lang="en-US"/>
        </a:p>
      </dgm:t>
    </dgm:pt>
    <dgm:pt modelId="{CEE6BB96-13B8-4EC6-9CAC-A7C6E3782EB3}">
      <dgm:prSet/>
      <dgm:spPr/>
      <dgm:t>
        <a:bodyPr/>
        <a:lstStyle/>
        <a:p>
          <a:pPr>
            <a:defRPr b="1"/>
          </a:pPr>
          <a:r>
            <a:rPr lang="en-US"/>
            <a:t>Connect service members with their local VA points of contact through Transition and Care Management program</a:t>
          </a:r>
        </a:p>
      </dgm:t>
    </dgm:pt>
    <dgm:pt modelId="{A9A45C4F-0C99-43A4-967F-403DADEA684E}" type="parTrans" cxnId="{75220F57-7DBE-4483-8E1E-F08A06D4D44B}">
      <dgm:prSet/>
      <dgm:spPr/>
      <dgm:t>
        <a:bodyPr/>
        <a:lstStyle/>
        <a:p>
          <a:endParaRPr lang="en-US"/>
        </a:p>
      </dgm:t>
    </dgm:pt>
    <dgm:pt modelId="{6241A577-F280-489D-BF4C-1D955CD42EE5}" type="sibTrans" cxnId="{75220F57-7DBE-4483-8E1E-F08A06D4D44B}">
      <dgm:prSet/>
      <dgm:spPr/>
      <dgm:t>
        <a:bodyPr/>
        <a:lstStyle/>
        <a:p>
          <a:endParaRPr lang="en-US"/>
        </a:p>
      </dgm:t>
    </dgm:pt>
    <dgm:pt modelId="{AEFFB8D4-7FEB-4EDB-BB8F-E22C03D7D9F4}">
      <dgm:prSet/>
      <dgm:spPr/>
      <dgm:t>
        <a:bodyPr/>
        <a:lstStyle/>
        <a:p>
          <a:pPr>
            <a:defRPr b="1"/>
          </a:pPr>
          <a:r>
            <a:rPr lang="en-US" dirty="0"/>
            <a:t>Partner with DoD to coordinate complex care needs of service members who are still pending transition and med boards</a:t>
          </a:r>
        </a:p>
      </dgm:t>
    </dgm:pt>
    <dgm:pt modelId="{CE9A51FA-58AF-4C03-9A00-590304904DF6}" type="parTrans" cxnId="{C4141F12-20D2-45AC-A221-2164BF4ED754}">
      <dgm:prSet/>
      <dgm:spPr/>
      <dgm:t>
        <a:bodyPr/>
        <a:lstStyle/>
        <a:p>
          <a:endParaRPr lang="en-US"/>
        </a:p>
      </dgm:t>
    </dgm:pt>
    <dgm:pt modelId="{D1A98622-A2C6-4EF8-895B-3E57586E2460}" type="sibTrans" cxnId="{C4141F12-20D2-45AC-A221-2164BF4ED754}">
      <dgm:prSet/>
      <dgm:spPr/>
      <dgm:t>
        <a:bodyPr/>
        <a:lstStyle/>
        <a:p>
          <a:endParaRPr lang="en-US"/>
        </a:p>
      </dgm:t>
    </dgm:pt>
    <dgm:pt modelId="{BA9F6FC3-F384-4945-AFE6-C879C72AFE47}">
      <dgm:prSet/>
      <dgm:spPr/>
      <dgm:t>
        <a:bodyPr/>
        <a:lstStyle/>
        <a:p>
          <a:r>
            <a:rPr lang="en-US" dirty="0"/>
            <a:t>TBI coordination of care, Blind Rehab, Polytrauma experts</a:t>
          </a:r>
        </a:p>
      </dgm:t>
    </dgm:pt>
    <dgm:pt modelId="{4CFE239D-8265-4E2C-A23C-3B11F6587D46}" type="parTrans" cxnId="{A1CB0B29-7E1A-48A6-B49D-022B661E4B5B}">
      <dgm:prSet/>
      <dgm:spPr/>
      <dgm:t>
        <a:bodyPr/>
        <a:lstStyle/>
        <a:p>
          <a:endParaRPr lang="en-US"/>
        </a:p>
      </dgm:t>
    </dgm:pt>
    <dgm:pt modelId="{DC7DEC25-FB22-4E7C-94A1-D8755C14CC74}" type="sibTrans" cxnId="{A1CB0B29-7E1A-48A6-B49D-022B661E4B5B}">
      <dgm:prSet/>
      <dgm:spPr/>
      <dgm:t>
        <a:bodyPr/>
        <a:lstStyle/>
        <a:p>
          <a:endParaRPr lang="en-US"/>
        </a:p>
      </dgm:t>
    </dgm:pt>
    <dgm:pt modelId="{3B625D71-ABB6-49EE-9C06-15DC63CE1578}">
      <dgm:prSet/>
      <dgm:spPr/>
      <dgm:t>
        <a:bodyPr/>
        <a:lstStyle/>
        <a:p>
          <a:pPr>
            <a:defRPr b="1"/>
          </a:pPr>
          <a:r>
            <a:rPr lang="en-US"/>
            <a:t>Be your subject matter experts on VA healthcare, services and opportunities</a:t>
          </a:r>
        </a:p>
      </dgm:t>
    </dgm:pt>
    <dgm:pt modelId="{16640A5E-BB86-47E9-A33A-AB60F947EA81}" type="parTrans" cxnId="{8656B796-A26D-482B-8113-DE187A94CE75}">
      <dgm:prSet/>
      <dgm:spPr/>
      <dgm:t>
        <a:bodyPr/>
        <a:lstStyle/>
        <a:p>
          <a:endParaRPr lang="en-US"/>
        </a:p>
      </dgm:t>
    </dgm:pt>
    <dgm:pt modelId="{B7528F2C-CF23-442E-A0DD-06CC30D65DCC}" type="sibTrans" cxnId="{8656B796-A26D-482B-8113-DE187A94CE75}">
      <dgm:prSet/>
      <dgm:spPr/>
      <dgm:t>
        <a:bodyPr/>
        <a:lstStyle/>
        <a:p>
          <a:endParaRPr lang="en-US"/>
        </a:p>
      </dgm:t>
    </dgm:pt>
    <dgm:pt modelId="{F5851610-E227-4637-98DA-5A6252517766}">
      <dgm:prSet/>
      <dgm:spPr/>
      <dgm:t>
        <a:bodyPr/>
        <a:lstStyle/>
        <a:p>
          <a:pPr>
            <a:defRPr b="1"/>
          </a:pPr>
          <a:r>
            <a:rPr lang="en-US"/>
            <a:t>To welcome service members into the VA and be the first positive connection to becoming a Veteran</a:t>
          </a:r>
        </a:p>
      </dgm:t>
    </dgm:pt>
    <dgm:pt modelId="{E180A170-382C-49BA-8E3A-5CC851CE3BAD}" type="parTrans" cxnId="{7FBCFDB7-5028-4B52-BE0E-6B9A4C051C06}">
      <dgm:prSet/>
      <dgm:spPr/>
      <dgm:t>
        <a:bodyPr/>
        <a:lstStyle/>
        <a:p>
          <a:endParaRPr lang="en-US"/>
        </a:p>
      </dgm:t>
    </dgm:pt>
    <dgm:pt modelId="{2A4410D1-580A-417E-9119-9DF6DFBC5ABC}" type="sibTrans" cxnId="{7FBCFDB7-5028-4B52-BE0E-6B9A4C051C06}">
      <dgm:prSet/>
      <dgm:spPr/>
      <dgm:t>
        <a:bodyPr/>
        <a:lstStyle/>
        <a:p>
          <a:endParaRPr lang="en-US"/>
        </a:p>
      </dgm:t>
    </dgm:pt>
    <dgm:pt modelId="{76A5FC79-3091-476B-80C1-3D71AFC839F7}" type="pres">
      <dgm:prSet presAssocID="{541FACF6-5D46-4AF6-8EBF-18C4DA9E90A0}" presName="root" presStyleCnt="0">
        <dgm:presLayoutVars>
          <dgm:dir/>
          <dgm:resizeHandles val="exact"/>
        </dgm:presLayoutVars>
      </dgm:prSet>
      <dgm:spPr/>
    </dgm:pt>
    <dgm:pt modelId="{7EDE1741-AB43-44AD-9B91-3CB71B9FE25E}" type="pres">
      <dgm:prSet presAssocID="{30CAAF2C-B97C-46E6-BCA8-727C5742575D}" presName="compNode" presStyleCnt="0"/>
      <dgm:spPr/>
    </dgm:pt>
    <dgm:pt modelId="{5B829C40-1647-4049-8499-D44AA8DB1285}" type="pres">
      <dgm:prSet presAssocID="{30CAAF2C-B97C-46E6-BCA8-727C5742575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1C4ED7B6-325A-42A7-B434-1A398D41115B}" type="pres">
      <dgm:prSet presAssocID="{30CAAF2C-B97C-46E6-BCA8-727C5742575D}" presName="iconSpace" presStyleCnt="0"/>
      <dgm:spPr/>
    </dgm:pt>
    <dgm:pt modelId="{C5CF7165-E470-42D5-B350-747941FF4444}" type="pres">
      <dgm:prSet presAssocID="{30CAAF2C-B97C-46E6-BCA8-727C5742575D}" presName="parTx" presStyleLbl="revTx" presStyleIdx="0" presStyleCnt="10">
        <dgm:presLayoutVars>
          <dgm:chMax val="0"/>
          <dgm:chPref val="0"/>
        </dgm:presLayoutVars>
      </dgm:prSet>
      <dgm:spPr/>
    </dgm:pt>
    <dgm:pt modelId="{1DD395F7-2B7C-4224-BF07-DA2E4A8D06DF}" type="pres">
      <dgm:prSet presAssocID="{30CAAF2C-B97C-46E6-BCA8-727C5742575D}" presName="txSpace" presStyleCnt="0"/>
      <dgm:spPr/>
    </dgm:pt>
    <dgm:pt modelId="{7982C4E8-45E5-4F51-AFE1-B79C3EC46EFB}" type="pres">
      <dgm:prSet presAssocID="{30CAAF2C-B97C-46E6-BCA8-727C5742575D}" presName="desTx" presStyleLbl="revTx" presStyleIdx="1" presStyleCnt="10">
        <dgm:presLayoutVars/>
      </dgm:prSet>
      <dgm:spPr/>
    </dgm:pt>
    <dgm:pt modelId="{FCAF1DFA-DD5F-4928-B3E0-E8D4E2051060}" type="pres">
      <dgm:prSet presAssocID="{5F9816DB-9229-4FF9-80C5-F01CDAB0BF24}" presName="sibTrans" presStyleCnt="0"/>
      <dgm:spPr/>
    </dgm:pt>
    <dgm:pt modelId="{B68CC57D-03B7-4235-BD34-5F0C96E2CA54}" type="pres">
      <dgm:prSet presAssocID="{CEE6BB96-13B8-4EC6-9CAC-A7C6E3782EB3}" presName="compNode" presStyleCnt="0"/>
      <dgm:spPr/>
    </dgm:pt>
    <dgm:pt modelId="{DAE4C9E9-9679-4F5E-AECD-A53C18624FCD}" type="pres">
      <dgm:prSet presAssocID="{CEE6BB96-13B8-4EC6-9CAC-A7C6E3782EB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7B981E4C-173D-46F1-BE79-60E9AFDD3CBF}" type="pres">
      <dgm:prSet presAssocID="{CEE6BB96-13B8-4EC6-9CAC-A7C6E3782EB3}" presName="iconSpace" presStyleCnt="0"/>
      <dgm:spPr/>
    </dgm:pt>
    <dgm:pt modelId="{D7B71D26-4D1D-4E27-B49E-75107E8CBCA5}" type="pres">
      <dgm:prSet presAssocID="{CEE6BB96-13B8-4EC6-9CAC-A7C6E3782EB3}" presName="parTx" presStyleLbl="revTx" presStyleIdx="2" presStyleCnt="10">
        <dgm:presLayoutVars>
          <dgm:chMax val="0"/>
          <dgm:chPref val="0"/>
        </dgm:presLayoutVars>
      </dgm:prSet>
      <dgm:spPr/>
    </dgm:pt>
    <dgm:pt modelId="{CAF174E1-EF02-4DDB-9410-7A4C3D4F6BB6}" type="pres">
      <dgm:prSet presAssocID="{CEE6BB96-13B8-4EC6-9CAC-A7C6E3782EB3}" presName="txSpace" presStyleCnt="0"/>
      <dgm:spPr/>
    </dgm:pt>
    <dgm:pt modelId="{3A22B991-B2C2-497F-816B-7FABFED9F1CE}" type="pres">
      <dgm:prSet presAssocID="{CEE6BB96-13B8-4EC6-9CAC-A7C6E3782EB3}" presName="desTx" presStyleLbl="revTx" presStyleIdx="3" presStyleCnt="10">
        <dgm:presLayoutVars/>
      </dgm:prSet>
      <dgm:spPr/>
    </dgm:pt>
    <dgm:pt modelId="{D2E56E3A-12AF-4B22-A368-319DFF30DDAE}" type="pres">
      <dgm:prSet presAssocID="{6241A577-F280-489D-BF4C-1D955CD42EE5}" presName="sibTrans" presStyleCnt="0"/>
      <dgm:spPr/>
    </dgm:pt>
    <dgm:pt modelId="{2DE1D2C6-F995-48F6-AB56-D8DFEF4E3D9E}" type="pres">
      <dgm:prSet presAssocID="{AEFFB8D4-7FEB-4EDB-BB8F-E22C03D7D9F4}" presName="compNode" presStyleCnt="0"/>
      <dgm:spPr/>
    </dgm:pt>
    <dgm:pt modelId="{FA197327-A879-4600-B80C-B950154AE7F9}" type="pres">
      <dgm:prSet presAssocID="{AEFFB8D4-7FEB-4EDB-BB8F-E22C03D7D9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CE9DF7E-9AA1-41F8-932B-B80986275844}" type="pres">
      <dgm:prSet presAssocID="{AEFFB8D4-7FEB-4EDB-BB8F-E22C03D7D9F4}" presName="iconSpace" presStyleCnt="0"/>
      <dgm:spPr/>
    </dgm:pt>
    <dgm:pt modelId="{F7278C68-B4DE-4E97-8860-F80FA2D96FED}" type="pres">
      <dgm:prSet presAssocID="{AEFFB8D4-7FEB-4EDB-BB8F-E22C03D7D9F4}" presName="parTx" presStyleLbl="revTx" presStyleIdx="4" presStyleCnt="10">
        <dgm:presLayoutVars>
          <dgm:chMax val="0"/>
          <dgm:chPref val="0"/>
        </dgm:presLayoutVars>
      </dgm:prSet>
      <dgm:spPr/>
    </dgm:pt>
    <dgm:pt modelId="{9C56BA02-17F0-4F72-9BCD-743EB2EB8DA7}" type="pres">
      <dgm:prSet presAssocID="{AEFFB8D4-7FEB-4EDB-BB8F-E22C03D7D9F4}" presName="txSpace" presStyleCnt="0"/>
      <dgm:spPr/>
    </dgm:pt>
    <dgm:pt modelId="{9F757990-83EF-441B-AD3E-275A1CD500A4}" type="pres">
      <dgm:prSet presAssocID="{AEFFB8D4-7FEB-4EDB-BB8F-E22C03D7D9F4}" presName="desTx" presStyleLbl="revTx" presStyleIdx="5" presStyleCnt="10">
        <dgm:presLayoutVars/>
      </dgm:prSet>
      <dgm:spPr/>
    </dgm:pt>
    <dgm:pt modelId="{8F504873-772D-4D5C-AD54-20012FED5E50}" type="pres">
      <dgm:prSet presAssocID="{D1A98622-A2C6-4EF8-895B-3E57586E2460}" presName="sibTrans" presStyleCnt="0"/>
      <dgm:spPr/>
    </dgm:pt>
    <dgm:pt modelId="{4067779A-429E-4140-BA53-2B7EB61346F4}" type="pres">
      <dgm:prSet presAssocID="{3B625D71-ABB6-49EE-9C06-15DC63CE1578}" presName="compNode" presStyleCnt="0"/>
      <dgm:spPr/>
    </dgm:pt>
    <dgm:pt modelId="{70EA881B-2FF3-4DDA-BFCA-F34E51995FA5}" type="pres">
      <dgm:prSet presAssocID="{3B625D71-ABB6-49EE-9C06-15DC63CE157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82EB6884-359F-4D4D-B68C-4E1FA55FD4E3}" type="pres">
      <dgm:prSet presAssocID="{3B625D71-ABB6-49EE-9C06-15DC63CE1578}" presName="iconSpace" presStyleCnt="0"/>
      <dgm:spPr/>
    </dgm:pt>
    <dgm:pt modelId="{743BC224-89D9-4E00-B3FE-1E15E6A99A39}" type="pres">
      <dgm:prSet presAssocID="{3B625D71-ABB6-49EE-9C06-15DC63CE1578}" presName="parTx" presStyleLbl="revTx" presStyleIdx="6" presStyleCnt="10">
        <dgm:presLayoutVars>
          <dgm:chMax val="0"/>
          <dgm:chPref val="0"/>
        </dgm:presLayoutVars>
      </dgm:prSet>
      <dgm:spPr/>
    </dgm:pt>
    <dgm:pt modelId="{F6A9DB98-072F-41E7-B7D1-EE7A330311B8}" type="pres">
      <dgm:prSet presAssocID="{3B625D71-ABB6-49EE-9C06-15DC63CE1578}" presName="txSpace" presStyleCnt="0"/>
      <dgm:spPr/>
    </dgm:pt>
    <dgm:pt modelId="{736AA9AD-A061-41B4-AC17-32BB0B569A51}" type="pres">
      <dgm:prSet presAssocID="{3B625D71-ABB6-49EE-9C06-15DC63CE1578}" presName="desTx" presStyleLbl="revTx" presStyleIdx="7" presStyleCnt="10">
        <dgm:presLayoutVars/>
      </dgm:prSet>
      <dgm:spPr/>
    </dgm:pt>
    <dgm:pt modelId="{1D9E4A65-DF74-4A15-A895-3883CE02F7FE}" type="pres">
      <dgm:prSet presAssocID="{B7528F2C-CF23-442E-A0DD-06CC30D65DCC}" presName="sibTrans" presStyleCnt="0"/>
      <dgm:spPr/>
    </dgm:pt>
    <dgm:pt modelId="{066867DA-AE65-4D2A-9450-1B0D008B0C08}" type="pres">
      <dgm:prSet presAssocID="{F5851610-E227-4637-98DA-5A6252517766}" presName="compNode" presStyleCnt="0"/>
      <dgm:spPr/>
    </dgm:pt>
    <dgm:pt modelId="{BFA67909-5C29-4026-8C3C-AFB5B01E7676}" type="pres">
      <dgm:prSet presAssocID="{F5851610-E227-4637-98DA-5A625251776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Network"/>
        </a:ext>
      </dgm:extLst>
    </dgm:pt>
    <dgm:pt modelId="{82689195-CCEF-4355-9194-6372CE13784F}" type="pres">
      <dgm:prSet presAssocID="{F5851610-E227-4637-98DA-5A6252517766}" presName="iconSpace" presStyleCnt="0"/>
      <dgm:spPr/>
    </dgm:pt>
    <dgm:pt modelId="{BD6A0D99-3574-4351-80C3-CBB529A088A7}" type="pres">
      <dgm:prSet presAssocID="{F5851610-E227-4637-98DA-5A6252517766}" presName="parTx" presStyleLbl="revTx" presStyleIdx="8" presStyleCnt="10">
        <dgm:presLayoutVars>
          <dgm:chMax val="0"/>
          <dgm:chPref val="0"/>
        </dgm:presLayoutVars>
      </dgm:prSet>
      <dgm:spPr/>
    </dgm:pt>
    <dgm:pt modelId="{E198812B-843B-4AFD-99BF-64FCA4D4434B}" type="pres">
      <dgm:prSet presAssocID="{F5851610-E227-4637-98DA-5A6252517766}" presName="txSpace" presStyleCnt="0"/>
      <dgm:spPr/>
    </dgm:pt>
    <dgm:pt modelId="{115D5B49-2DD9-470F-829F-0443AC4A12BC}" type="pres">
      <dgm:prSet presAssocID="{F5851610-E227-4637-98DA-5A6252517766}" presName="desTx" presStyleLbl="revTx" presStyleIdx="9" presStyleCnt="10">
        <dgm:presLayoutVars/>
      </dgm:prSet>
      <dgm:spPr/>
    </dgm:pt>
  </dgm:ptLst>
  <dgm:cxnLst>
    <dgm:cxn modelId="{E1AA3F0A-3B11-4005-8B01-90DB70334289}" type="presOf" srcId="{541FACF6-5D46-4AF6-8EBF-18C4DA9E90A0}" destId="{76A5FC79-3091-476B-80C1-3D71AFC839F7}" srcOrd="0" destOrd="0" presId="urn:microsoft.com/office/officeart/2018/2/layout/IconLabelDescriptionList"/>
    <dgm:cxn modelId="{343B8710-1ED0-4BB7-8CCD-39AB92D24F8D}" type="presOf" srcId="{BA9F6FC3-F384-4945-AFE6-C879C72AFE47}" destId="{9F757990-83EF-441B-AD3E-275A1CD500A4}" srcOrd="0" destOrd="0" presId="urn:microsoft.com/office/officeart/2018/2/layout/IconLabelDescriptionList"/>
    <dgm:cxn modelId="{C4141F12-20D2-45AC-A221-2164BF4ED754}" srcId="{541FACF6-5D46-4AF6-8EBF-18C4DA9E90A0}" destId="{AEFFB8D4-7FEB-4EDB-BB8F-E22C03D7D9F4}" srcOrd="2" destOrd="0" parTransId="{CE9A51FA-58AF-4C03-9A00-590304904DF6}" sibTransId="{D1A98622-A2C6-4EF8-895B-3E57586E2460}"/>
    <dgm:cxn modelId="{D77CEC1B-92CB-4827-836A-A6C5D3DE465B}" type="presOf" srcId="{3B625D71-ABB6-49EE-9C06-15DC63CE1578}" destId="{743BC224-89D9-4E00-B3FE-1E15E6A99A39}" srcOrd="0" destOrd="0" presId="urn:microsoft.com/office/officeart/2018/2/layout/IconLabelDescriptionList"/>
    <dgm:cxn modelId="{A1CB0B29-7E1A-48A6-B49D-022B661E4B5B}" srcId="{AEFFB8D4-7FEB-4EDB-BB8F-E22C03D7D9F4}" destId="{BA9F6FC3-F384-4945-AFE6-C879C72AFE47}" srcOrd="0" destOrd="0" parTransId="{4CFE239D-8265-4E2C-A23C-3B11F6587D46}" sibTransId="{DC7DEC25-FB22-4E7C-94A1-D8755C14CC74}"/>
    <dgm:cxn modelId="{D77A273B-D0F8-41B8-AF6A-9F5DB8A990B3}" type="presOf" srcId="{30CAAF2C-B97C-46E6-BCA8-727C5742575D}" destId="{C5CF7165-E470-42D5-B350-747941FF4444}" srcOrd="0" destOrd="0" presId="urn:microsoft.com/office/officeart/2018/2/layout/IconLabelDescriptionList"/>
    <dgm:cxn modelId="{B4EDD144-4200-47D4-A4AF-07017EC46F27}" type="presOf" srcId="{F5851610-E227-4637-98DA-5A6252517766}" destId="{BD6A0D99-3574-4351-80C3-CBB529A088A7}" srcOrd="0" destOrd="0" presId="urn:microsoft.com/office/officeart/2018/2/layout/IconLabelDescriptionList"/>
    <dgm:cxn modelId="{75220F57-7DBE-4483-8E1E-F08A06D4D44B}" srcId="{541FACF6-5D46-4AF6-8EBF-18C4DA9E90A0}" destId="{CEE6BB96-13B8-4EC6-9CAC-A7C6E3782EB3}" srcOrd="1" destOrd="0" parTransId="{A9A45C4F-0C99-43A4-967F-403DADEA684E}" sibTransId="{6241A577-F280-489D-BF4C-1D955CD42EE5}"/>
    <dgm:cxn modelId="{8656B796-A26D-482B-8113-DE187A94CE75}" srcId="{541FACF6-5D46-4AF6-8EBF-18C4DA9E90A0}" destId="{3B625D71-ABB6-49EE-9C06-15DC63CE1578}" srcOrd="3" destOrd="0" parTransId="{16640A5E-BB86-47E9-A33A-AB60F947EA81}" sibTransId="{B7528F2C-CF23-442E-A0DD-06CC30D65DCC}"/>
    <dgm:cxn modelId="{7FBCFDB7-5028-4B52-BE0E-6B9A4C051C06}" srcId="{541FACF6-5D46-4AF6-8EBF-18C4DA9E90A0}" destId="{F5851610-E227-4637-98DA-5A6252517766}" srcOrd="4" destOrd="0" parTransId="{E180A170-382C-49BA-8E3A-5CC851CE3BAD}" sibTransId="{2A4410D1-580A-417E-9119-9DF6DFBC5ABC}"/>
    <dgm:cxn modelId="{622953CF-A1FD-411F-8A37-2F7DF90A71A6}" type="presOf" srcId="{CEE6BB96-13B8-4EC6-9CAC-A7C6E3782EB3}" destId="{D7B71D26-4D1D-4E27-B49E-75107E8CBCA5}" srcOrd="0" destOrd="0" presId="urn:microsoft.com/office/officeart/2018/2/layout/IconLabelDescriptionList"/>
    <dgm:cxn modelId="{480C97D3-650F-4EAF-9E7B-C8BF5E5A843E}" srcId="{541FACF6-5D46-4AF6-8EBF-18C4DA9E90A0}" destId="{30CAAF2C-B97C-46E6-BCA8-727C5742575D}" srcOrd="0" destOrd="0" parTransId="{1E786868-9317-4581-82DB-51A1DF5DD242}" sibTransId="{5F9816DB-9229-4FF9-80C5-F01CDAB0BF24}"/>
    <dgm:cxn modelId="{2D68D3F9-6DA9-40A6-8922-C7DFDABC5103}" type="presOf" srcId="{AEFFB8D4-7FEB-4EDB-BB8F-E22C03D7D9F4}" destId="{F7278C68-B4DE-4E97-8860-F80FA2D96FED}" srcOrd="0" destOrd="0" presId="urn:microsoft.com/office/officeart/2018/2/layout/IconLabelDescriptionList"/>
    <dgm:cxn modelId="{9F5B9F70-241C-4C5E-B7E9-0BCF2D92BC93}" type="presParOf" srcId="{76A5FC79-3091-476B-80C1-3D71AFC839F7}" destId="{7EDE1741-AB43-44AD-9B91-3CB71B9FE25E}" srcOrd="0" destOrd="0" presId="urn:microsoft.com/office/officeart/2018/2/layout/IconLabelDescriptionList"/>
    <dgm:cxn modelId="{DEF1FB69-A7EC-4E5E-8F33-B2086E9DEA6C}" type="presParOf" srcId="{7EDE1741-AB43-44AD-9B91-3CB71B9FE25E}" destId="{5B829C40-1647-4049-8499-D44AA8DB1285}" srcOrd="0" destOrd="0" presId="urn:microsoft.com/office/officeart/2018/2/layout/IconLabelDescriptionList"/>
    <dgm:cxn modelId="{901443F1-62BA-46E5-B017-0127FA34F8F9}" type="presParOf" srcId="{7EDE1741-AB43-44AD-9B91-3CB71B9FE25E}" destId="{1C4ED7B6-325A-42A7-B434-1A398D41115B}" srcOrd="1" destOrd="0" presId="urn:microsoft.com/office/officeart/2018/2/layout/IconLabelDescriptionList"/>
    <dgm:cxn modelId="{82130DB2-4D04-4813-BB7A-39836F464128}" type="presParOf" srcId="{7EDE1741-AB43-44AD-9B91-3CB71B9FE25E}" destId="{C5CF7165-E470-42D5-B350-747941FF4444}" srcOrd="2" destOrd="0" presId="urn:microsoft.com/office/officeart/2018/2/layout/IconLabelDescriptionList"/>
    <dgm:cxn modelId="{738035CF-94E6-4CD5-A330-0F229F897202}" type="presParOf" srcId="{7EDE1741-AB43-44AD-9B91-3CB71B9FE25E}" destId="{1DD395F7-2B7C-4224-BF07-DA2E4A8D06DF}" srcOrd="3" destOrd="0" presId="urn:microsoft.com/office/officeart/2018/2/layout/IconLabelDescriptionList"/>
    <dgm:cxn modelId="{2529412A-AB0C-4571-B737-9BDB70704A02}" type="presParOf" srcId="{7EDE1741-AB43-44AD-9B91-3CB71B9FE25E}" destId="{7982C4E8-45E5-4F51-AFE1-B79C3EC46EFB}" srcOrd="4" destOrd="0" presId="urn:microsoft.com/office/officeart/2018/2/layout/IconLabelDescriptionList"/>
    <dgm:cxn modelId="{9002DBC4-577E-45E6-B2F4-FFBA4F366C26}" type="presParOf" srcId="{76A5FC79-3091-476B-80C1-3D71AFC839F7}" destId="{FCAF1DFA-DD5F-4928-B3E0-E8D4E2051060}" srcOrd="1" destOrd="0" presId="urn:microsoft.com/office/officeart/2018/2/layout/IconLabelDescriptionList"/>
    <dgm:cxn modelId="{FA4BB389-3BEC-427A-A6AD-69EFE7D26577}" type="presParOf" srcId="{76A5FC79-3091-476B-80C1-3D71AFC839F7}" destId="{B68CC57D-03B7-4235-BD34-5F0C96E2CA54}" srcOrd="2" destOrd="0" presId="urn:microsoft.com/office/officeart/2018/2/layout/IconLabelDescriptionList"/>
    <dgm:cxn modelId="{8C100D93-26DC-461D-A89A-B485090E3969}" type="presParOf" srcId="{B68CC57D-03B7-4235-BD34-5F0C96E2CA54}" destId="{DAE4C9E9-9679-4F5E-AECD-A53C18624FCD}" srcOrd="0" destOrd="0" presId="urn:microsoft.com/office/officeart/2018/2/layout/IconLabelDescriptionList"/>
    <dgm:cxn modelId="{C3A9C920-7C23-44D1-808D-619F44759D1B}" type="presParOf" srcId="{B68CC57D-03B7-4235-BD34-5F0C96E2CA54}" destId="{7B981E4C-173D-46F1-BE79-60E9AFDD3CBF}" srcOrd="1" destOrd="0" presId="urn:microsoft.com/office/officeart/2018/2/layout/IconLabelDescriptionList"/>
    <dgm:cxn modelId="{4C0FB3C4-C7ED-4B50-9B53-6E0626D01E7F}" type="presParOf" srcId="{B68CC57D-03B7-4235-BD34-5F0C96E2CA54}" destId="{D7B71D26-4D1D-4E27-B49E-75107E8CBCA5}" srcOrd="2" destOrd="0" presId="urn:microsoft.com/office/officeart/2018/2/layout/IconLabelDescriptionList"/>
    <dgm:cxn modelId="{3F691C26-D0CA-415E-917D-DE7B2509B8D2}" type="presParOf" srcId="{B68CC57D-03B7-4235-BD34-5F0C96E2CA54}" destId="{CAF174E1-EF02-4DDB-9410-7A4C3D4F6BB6}" srcOrd="3" destOrd="0" presId="urn:microsoft.com/office/officeart/2018/2/layout/IconLabelDescriptionList"/>
    <dgm:cxn modelId="{9F8C0000-072B-481E-A6FF-81EB90EA5B0E}" type="presParOf" srcId="{B68CC57D-03B7-4235-BD34-5F0C96E2CA54}" destId="{3A22B991-B2C2-497F-816B-7FABFED9F1CE}" srcOrd="4" destOrd="0" presId="urn:microsoft.com/office/officeart/2018/2/layout/IconLabelDescriptionList"/>
    <dgm:cxn modelId="{EF228755-6BA3-4338-83EA-277C2EBF415C}" type="presParOf" srcId="{76A5FC79-3091-476B-80C1-3D71AFC839F7}" destId="{D2E56E3A-12AF-4B22-A368-319DFF30DDAE}" srcOrd="3" destOrd="0" presId="urn:microsoft.com/office/officeart/2018/2/layout/IconLabelDescriptionList"/>
    <dgm:cxn modelId="{FED48BDD-4541-495A-BD99-01CECA09A84C}" type="presParOf" srcId="{76A5FC79-3091-476B-80C1-3D71AFC839F7}" destId="{2DE1D2C6-F995-48F6-AB56-D8DFEF4E3D9E}" srcOrd="4" destOrd="0" presId="urn:microsoft.com/office/officeart/2018/2/layout/IconLabelDescriptionList"/>
    <dgm:cxn modelId="{874F3467-B30E-4C25-9122-3DB958D775D5}" type="presParOf" srcId="{2DE1D2C6-F995-48F6-AB56-D8DFEF4E3D9E}" destId="{FA197327-A879-4600-B80C-B950154AE7F9}" srcOrd="0" destOrd="0" presId="urn:microsoft.com/office/officeart/2018/2/layout/IconLabelDescriptionList"/>
    <dgm:cxn modelId="{93CFFC33-0252-44DB-8FDB-D0569F947575}" type="presParOf" srcId="{2DE1D2C6-F995-48F6-AB56-D8DFEF4E3D9E}" destId="{ACE9DF7E-9AA1-41F8-932B-B80986275844}" srcOrd="1" destOrd="0" presId="urn:microsoft.com/office/officeart/2018/2/layout/IconLabelDescriptionList"/>
    <dgm:cxn modelId="{3563339B-9C58-4913-9818-64759A26F967}" type="presParOf" srcId="{2DE1D2C6-F995-48F6-AB56-D8DFEF4E3D9E}" destId="{F7278C68-B4DE-4E97-8860-F80FA2D96FED}" srcOrd="2" destOrd="0" presId="urn:microsoft.com/office/officeart/2018/2/layout/IconLabelDescriptionList"/>
    <dgm:cxn modelId="{EC32D7B9-D1EF-4C6C-96ED-073E8A3B8FB7}" type="presParOf" srcId="{2DE1D2C6-F995-48F6-AB56-D8DFEF4E3D9E}" destId="{9C56BA02-17F0-4F72-9BCD-743EB2EB8DA7}" srcOrd="3" destOrd="0" presId="urn:microsoft.com/office/officeart/2018/2/layout/IconLabelDescriptionList"/>
    <dgm:cxn modelId="{E42AD4A6-B701-4511-9BC9-60F622B0F9CD}" type="presParOf" srcId="{2DE1D2C6-F995-48F6-AB56-D8DFEF4E3D9E}" destId="{9F757990-83EF-441B-AD3E-275A1CD500A4}" srcOrd="4" destOrd="0" presId="urn:microsoft.com/office/officeart/2018/2/layout/IconLabelDescriptionList"/>
    <dgm:cxn modelId="{290B1DC5-D21D-4239-8E93-455BA1136FF9}" type="presParOf" srcId="{76A5FC79-3091-476B-80C1-3D71AFC839F7}" destId="{8F504873-772D-4D5C-AD54-20012FED5E50}" srcOrd="5" destOrd="0" presId="urn:microsoft.com/office/officeart/2018/2/layout/IconLabelDescriptionList"/>
    <dgm:cxn modelId="{8D57D7CF-DB86-40CE-968C-E57611441516}" type="presParOf" srcId="{76A5FC79-3091-476B-80C1-3D71AFC839F7}" destId="{4067779A-429E-4140-BA53-2B7EB61346F4}" srcOrd="6" destOrd="0" presId="urn:microsoft.com/office/officeart/2018/2/layout/IconLabelDescriptionList"/>
    <dgm:cxn modelId="{DB240FEA-2F53-42C5-9695-B5A35B0F32C6}" type="presParOf" srcId="{4067779A-429E-4140-BA53-2B7EB61346F4}" destId="{70EA881B-2FF3-4DDA-BFCA-F34E51995FA5}" srcOrd="0" destOrd="0" presId="urn:microsoft.com/office/officeart/2018/2/layout/IconLabelDescriptionList"/>
    <dgm:cxn modelId="{E13B029A-86FE-4C3F-B67D-001CC9BCB056}" type="presParOf" srcId="{4067779A-429E-4140-BA53-2B7EB61346F4}" destId="{82EB6884-359F-4D4D-B68C-4E1FA55FD4E3}" srcOrd="1" destOrd="0" presId="urn:microsoft.com/office/officeart/2018/2/layout/IconLabelDescriptionList"/>
    <dgm:cxn modelId="{D6775F10-5BE5-42A4-ABCC-C5F3CE253CCF}" type="presParOf" srcId="{4067779A-429E-4140-BA53-2B7EB61346F4}" destId="{743BC224-89D9-4E00-B3FE-1E15E6A99A39}" srcOrd="2" destOrd="0" presId="urn:microsoft.com/office/officeart/2018/2/layout/IconLabelDescriptionList"/>
    <dgm:cxn modelId="{AB4CED33-1D1F-4C54-AA37-EF72D4A1AE85}" type="presParOf" srcId="{4067779A-429E-4140-BA53-2B7EB61346F4}" destId="{F6A9DB98-072F-41E7-B7D1-EE7A330311B8}" srcOrd="3" destOrd="0" presId="urn:microsoft.com/office/officeart/2018/2/layout/IconLabelDescriptionList"/>
    <dgm:cxn modelId="{D8ECD597-5B5E-4915-8D6B-C81EC9BF34D2}" type="presParOf" srcId="{4067779A-429E-4140-BA53-2B7EB61346F4}" destId="{736AA9AD-A061-41B4-AC17-32BB0B569A51}" srcOrd="4" destOrd="0" presId="urn:microsoft.com/office/officeart/2018/2/layout/IconLabelDescriptionList"/>
    <dgm:cxn modelId="{00CEEAE9-7C4B-45B1-B356-C5CF6ECB91CD}" type="presParOf" srcId="{76A5FC79-3091-476B-80C1-3D71AFC839F7}" destId="{1D9E4A65-DF74-4A15-A895-3883CE02F7FE}" srcOrd="7" destOrd="0" presId="urn:microsoft.com/office/officeart/2018/2/layout/IconLabelDescriptionList"/>
    <dgm:cxn modelId="{61CAFAEE-4ED2-4A54-A1AD-D84ECD164ACE}" type="presParOf" srcId="{76A5FC79-3091-476B-80C1-3D71AFC839F7}" destId="{066867DA-AE65-4D2A-9450-1B0D008B0C08}" srcOrd="8" destOrd="0" presId="urn:microsoft.com/office/officeart/2018/2/layout/IconLabelDescriptionList"/>
    <dgm:cxn modelId="{ECCF1766-F46B-468C-9AAA-1AF7F533E5D1}" type="presParOf" srcId="{066867DA-AE65-4D2A-9450-1B0D008B0C08}" destId="{BFA67909-5C29-4026-8C3C-AFB5B01E7676}" srcOrd="0" destOrd="0" presId="urn:microsoft.com/office/officeart/2018/2/layout/IconLabelDescriptionList"/>
    <dgm:cxn modelId="{3080F7FD-308D-4892-A42C-84C1298ADDA4}" type="presParOf" srcId="{066867DA-AE65-4D2A-9450-1B0D008B0C08}" destId="{82689195-CCEF-4355-9194-6372CE13784F}" srcOrd="1" destOrd="0" presId="urn:microsoft.com/office/officeart/2018/2/layout/IconLabelDescriptionList"/>
    <dgm:cxn modelId="{0D25CEEE-0EA5-42F2-836A-DCD0B9AB9638}" type="presParOf" srcId="{066867DA-AE65-4D2A-9450-1B0D008B0C08}" destId="{BD6A0D99-3574-4351-80C3-CBB529A088A7}" srcOrd="2" destOrd="0" presId="urn:microsoft.com/office/officeart/2018/2/layout/IconLabelDescriptionList"/>
    <dgm:cxn modelId="{0B63BED6-31A7-48E2-94E8-DCFF578EADC0}" type="presParOf" srcId="{066867DA-AE65-4D2A-9450-1B0D008B0C08}" destId="{E198812B-843B-4AFD-99BF-64FCA4D4434B}" srcOrd="3" destOrd="0" presId="urn:microsoft.com/office/officeart/2018/2/layout/IconLabelDescriptionList"/>
    <dgm:cxn modelId="{FEEB4392-FA98-4914-B0C9-B2B91975C306}" type="presParOf" srcId="{066867DA-AE65-4D2A-9450-1B0D008B0C08}" destId="{115D5B49-2DD9-470F-829F-0443AC4A12B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719285-3665-4322-94EA-240CBD4486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D645B8C-A30D-4AC9-A14C-DAFC3D09F903}">
      <dgm:prSet/>
      <dgm:spPr/>
      <dgm:t>
        <a:bodyPr/>
        <a:lstStyle/>
        <a:p>
          <a:r>
            <a:rPr lang="en-US" b="0" i="0" dirty="0"/>
            <a:t>For IDES/MEB service members- when final ratings are signed </a:t>
          </a:r>
          <a:endParaRPr lang="en-US" dirty="0"/>
        </a:p>
      </dgm:t>
    </dgm:pt>
    <dgm:pt modelId="{A88F0EB6-D48C-4E46-A487-2F03C22CA52A}" type="parTrans" cxnId="{A0146A50-B414-48E2-8167-574A6030BCB2}">
      <dgm:prSet/>
      <dgm:spPr/>
      <dgm:t>
        <a:bodyPr/>
        <a:lstStyle/>
        <a:p>
          <a:endParaRPr lang="en-US"/>
        </a:p>
      </dgm:t>
    </dgm:pt>
    <dgm:pt modelId="{912B3771-588C-45EB-94A0-C454E30141F9}" type="sibTrans" cxnId="{A0146A50-B414-48E2-8167-574A6030BCB2}">
      <dgm:prSet/>
      <dgm:spPr/>
      <dgm:t>
        <a:bodyPr/>
        <a:lstStyle/>
        <a:p>
          <a:endParaRPr lang="en-US"/>
        </a:p>
      </dgm:t>
    </dgm:pt>
    <dgm:pt modelId="{59BD9EAD-1280-47C4-BC07-4F57A150D04C}">
      <dgm:prSet/>
      <dgm:spPr/>
      <dgm:t>
        <a:bodyPr/>
        <a:lstStyle/>
        <a:p>
          <a:r>
            <a:rPr lang="en-US" b="0" i="0"/>
            <a:t>For other referrals (ETS, career) approximately 30-60 days prior to transition leave beginning</a:t>
          </a:r>
          <a:endParaRPr lang="en-US"/>
        </a:p>
      </dgm:t>
    </dgm:pt>
    <dgm:pt modelId="{BE5CA00C-637E-4BA2-B560-387FE206962A}" type="parTrans" cxnId="{76417F3D-2528-42D4-8AAC-D60B616D67BC}">
      <dgm:prSet/>
      <dgm:spPr/>
      <dgm:t>
        <a:bodyPr/>
        <a:lstStyle/>
        <a:p>
          <a:endParaRPr lang="en-US"/>
        </a:p>
      </dgm:t>
    </dgm:pt>
    <dgm:pt modelId="{953F8A2D-4781-45B8-B3EE-9ECA817128D5}" type="sibTrans" cxnId="{76417F3D-2528-42D4-8AAC-D60B616D67BC}">
      <dgm:prSet/>
      <dgm:spPr/>
      <dgm:t>
        <a:bodyPr/>
        <a:lstStyle/>
        <a:p>
          <a:endParaRPr lang="en-US"/>
        </a:p>
      </dgm:t>
    </dgm:pt>
    <dgm:pt modelId="{3EB5FD08-4B5F-46C2-8112-8AF25E79556B}">
      <dgm:prSet/>
      <dgm:spPr/>
      <dgm:t>
        <a:bodyPr/>
        <a:lstStyle/>
        <a:p>
          <a:r>
            <a:rPr lang="en-US" b="0" i="0"/>
            <a:t>Chapters- as soon as the service member knows the chapter is being issued</a:t>
          </a:r>
          <a:endParaRPr lang="en-US"/>
        </a:p>
      </dgm:t>
    </dgm:pt>
    <dgm:pt modelId="{64EC17EC-0631-444C-8712-039CED4E12C9}" type="parTrans" cxnId="{81E8C328-1035-48E6-A400-3FEB512C7B1F}">
      <dgm:prSet/>
      <dgm:spPr/>
      <dgm:t>
        <a:bodyPr/>
        <a:lstStyle/>
        <a:p>
          <a:endParaRPr lang="en-US"/>
        </a:p>
      </dgm:t>
    </dgm:pt>
    <dgm:pt modelId="{8B633144-813A-4F17-BD3B-CD6ADD69514E}" type="sibTrans" cxnId="{81E8C328-1035-48E6-A400-3FEB512C7B1F}">
      <dgm:prSet/>
      <dgm:spPr/>
      <dgm:t>
        <a:bodyPr/>
        <a:lstStyle/>
        <a:p>
          <a:endParaRPr lang="en-US"/>
        </a:p>
      </dgm:t>
    </dgm:pt>
    <dgm:pt modelId="{BF01000B-295A-42CA-9F4F-D5C9E6914831}">
      <dgm:prSet/>
      <dgm:spPr/>
      <dgm:t>
        <a:bodyPr/>
        <a:lstStyle/>
        <a:p>
          <a:r>
            <a:rPr lang="en-US" b="0" i="0"/>
            <a:t>REFRADS- once orders are prepared</a:t>
          </a:r>
          <a:endParaRPr lang="en-US"/>
        </a:p>
      </dgm:t>
    </dgm:pt>
    <dgm:pt modelId="{9EA5977F-EA5B-432C-B5D1-2D956074096A}" type="parTrans" cxnId="{0B900541-6F92-4C1E-AD12-BF367A4EAACD}">
      <dgm:prSet/>
      <dgm:spPr/>
      <dgm:t>
        <a:bodyPr/>
        <a:lstStyle/>
        <a:p>
          <a:endParaRPr lang="en-US"/>
        </a:p>
      </dgm:t>
    </dgm:pt>
    <dgm:pt modelId="{DBA9CEDE-CBC2-44FD-AE55-9518092EB190}" type="sibTrans" cxnId="{0B900541-6F92-4C1E-AD12-BF367A4EAACD}">
      <dgm:prSet/>
      <dgm:spPr/>
      <dgm:t>
        <a:bodyPr/>
        <a:lstStyle/>
        <a:p>
          <a:endParaRPr lang="en-US"/>
        </a:p>
      </dgm:t>
    </dgm:pt>
    <dgm:pt modelId="{3049E097-0870-4648-B3CA-17C6A7F88ED0}" type="pres">
      <dgm:prSet presAssocID="{49719285-3665-4322-94EA-240CBD448623}" presName="root" presStyleCnt="0">
        <dgm:presLayoutVars>
          <dgm:dir/>
          <dgm:resizeHandles val="exact"/>
        </dgm:presLayoutVars>
      </dgm:prSet>
      <dgm:spPr/>
    </dgm:pt>
    <dgm:pt modelId="{CCCD3476-5E7A-4449-BC29-5AF303F20050}" type="pres">
      <dgm:prSet presAssocID="{FD645B8C-A30D-4AC9-A14C-DAFC3D09F903}" presName="compNode" presStyleCnt="0"/>
      <dgm:spPr/>
    </dgm:pt>
    <dgm:pt modelId="{0A2E6E50-6105-4230-B287-8C16DB1808CC}" type="pres">
      <dgm:prSet presAssocID="{FD645B8C-A30D-4AC9-A14C-DAFC3D09F903}" presName="bgRect" presStyleLbl="bgShp" presStyleIdx="0" presStyleCnt="4"/>
      <dgm:spPr/>
    </dgm:pt>
    <dgm:pt modelId="{645A188D-8909-434B-85D8-7A1C2CA884A2}" type="pres">
      <dgm:prSet presAssocID="{FD645B8C-A30D-4AC9-A14C-DAFC3D09F9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C2B93F26-EDAD-41E0-99A1-C7DF947AC157}" type="pres">
      <dgm:prSet presAssocID="{FD645B8C-A30D-4AC9-A14C-DAFC3D09F903}" presName="spaceRect" presStyleCnt="0"/>
      <dgm:spPr/>
    </dgm:pt>
    <dgm:pt modelId="{CBB0D430-BD87-4D67-BFF8-A08681ACECD9}" type="pres">
      <dgm:prSet presAssocID="{FD645B8C-A30D-4AC9-A14C-DAFC3D09F903}" presName="parTx" presStyleLbl="revTx" presStyleIdx="0" presStyleCnt="4">
        <dgm:presLayoutVars>
          <dgm:chMax val="0"/>
          <dgm:chPref val="0"/>
        </dgm:presLayoutVars>
      </dgm:prSet>
      <dgm:spPr/>
    </dgm:pt>
    <dgm:pt modelId="{C9CCC08A-0BF1-48C7-AD0E-A916197DCE53}" type="pres">
      <dgm:prSet presAssocID="{912B3771-588C-45EB-94A0-C454E30141F9}" presName="sibTrans" presStyleCnt="0"/>
      <dgm:spPr/>
    </dgm:pt>
    <dgm:pt modelId="{4A169AEE-AA1A-4E9F-9A35-AABBF1673572}" type="pres">
      <dgm:prSet presAssocID="{59BD9EAD-1280-47C4-BC07-4F57A150D04C}" presName="compNode" presStyleCnt="0"/>
      <dgm:spPr/>
    </dgm:pt>
    <dgm:pt modelId="{50C7DA09-1D1E-4234-B47A-CEAE41E19167}" type="pres">
      <dgm:prSet presAssocID="{59BD9EAD-1280-47C4-BC07-4F57A150D04C}" presName="bgRect" presStyleLbl="bgShp" presStyleIdx="1" presStyleCnt="4"/>
      <dgm:spPr/>
    </dgm:pt>
    <dgm:pt modelId="{B109893C-4994-4987-8FD4-59B573300CC8}" type="pres">
      <dgm:prSet presAssocID="{59BD9EAD-1280-47C4-BC07-4F57A150D0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5B4CDD8B-C422-452B-ACAE-E05811291090}" type="pres">
      <dgm:prSet presAssocID="{59BD9EAD-1280-47C4-BC07-4F57A150D04C}" presName="spaceRect" presStyleCnt="0"/>
      <dgm:spPr/>
    </dgm:pt>
    <dgm:pt modelId="{038593BB-7CA3-42AC-B23B-FD505B94214D}" type="pres">
      <dgm:prSet presAssocID="{59BD9EAD-1280-47C4-BC07-4F57A150D04C}" presName="parTx" presStyleLbl="revTx" presStyleIdx="1" presStyleCnt="4">
        <dgm:presLayoutVars>
          <dgm:chMax val="0"/>
          <dgm:chPref val="0"/>
        </dgm:presLayoutVars>
      </dgm:prSet>
      <dgm:spPr/>
    </dgm:pt>
    <dgm:pt modelId="{5C86A0FE-2DCA-4609-A180-252BBA1C57F2}" type="pres">
      <dgm:prSet presAssocID="{953F8A2D-4781-45B8-B3EE-9ECA817128D5}" presName="sibTrans" presStyleCnt="0"/>
      <dgm:spPr/>
    </dgm:pt>
    <dgm:pt modelId="{683D80E3-F70F-4DC8-9525-AFFA5D481A20}" type="pres">
      <dgm:prSet presAssocID="{3EB5FD08-4B5F-46C2-8112-8AF25E79556B}" presName="compNode" presStyleCnt="0"/>
      <dgm:spPr/>
    </dgm:pt>
    <dgm:pt modelId="{A8DB5833-8881-4C56-83E7-B7D58573C813}" type="pres">
      <dgm:prSet presAssocID="{3EB5FD08-4B5F-46C2-8112-8AF25E79556B}" presName="bgRect" presStyleLbl="bgShp" presStyleIdx="2" presStyleCnt="4"/>
      <dgm:spPr/>
    </dgm:pt>
    <dgm:pt modelId="{B00B7A83-5720-4121-83DD-90E3D80C2ADE}" type="pres">
      <dgm:prSet presAssocID="{3EB5FD08-4B5F-46C2-8112-8AF25E7955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DD2923C2-F8A7-4FCE-BA5C-C89057934CC0}" type="pres">
      <dgm:prSet presAssocID="{3EB5FD08-4B5F-46C2-8112-8AF25E79556B}" presName="spaceRect" presStyleCnt="0"/>
      <dgm:spPr/>
    </dgm:pt>
    <dgm:pt modelId="{846BA0EF-B0BA-4610-A1F6-5A028F7B2B42}" type="pres">
      <dgm:prSet presAssocID="{3EB5FD08-4B5F-46C2-8112-8AF25E79556B}" presName="parTx" presStyleLbl="revTx" presStyleIdx="2" presStyleCnt="4">
        <dgm:presLayoutVars>
          <dgm:chMax val="0"/>
          <dgm:chPref val="0"/>
        </dgm:presLayoutVars>
      </dgm:prSet>
      <dgm:spPr/>
    </dgm:pt>
    <dgm:pt modelId="{9E88E10C-713B-4EBA-8396-668D49EDFBC5}" type="pres">
      <dgm:prSet presAssocID="{8B633144-813A-4F17-BD3B-CD6ADD69514E}" presName="sibTrans" presStyleCnt="0"/>
      <dgm:spPr/>
    </dgm:pt>
    <dgm:pt modelId="{08E0AA27-121C-4CF0-885E-79E93E552204}" type="pres">
      <dgm:prSet presAssocID="{BF01000B-295A-42CA-9F4F-D5C9E6914831}" presName="compNode" presStyleCnt="0"/>
      <dgm:spPr/>
    </dgm:pt>
    <dgm:pt modelId="{ACE957F4-7A11-4825-8894-A90944D67B65}" type="pres">
      <dgm:prSet presAssocID="{BF01000B-295A-42CA-9F4F-D5C9E6914831}" presName="bgRect" presStyleLbl="bgShp" presStyleIdx="3" presStyleCnt="4"/>
      <dgm:spPr/>
    </dgm:pt>
    <dgm:pt modelId="{9FC51641-8842-459F-95DA-9056AF0900B7}" type="pres">
      <dgm:prSet presAssocID="{BF01000B-295A-42CA-9F4F-D5C9E69148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BDA0FBD3-1D76-4AE1-9029-FD28C8BBD078}" type="pres">
      <dgm:prSet presAssocID="{BF01000B-295A-42CA-9F4F-D5C9E6914831}" presName="spaceRect" presStyleCnt="0"/>
      <dgm:spPr/>
    </dgm:pt>
    <dgm:pt modelId="{07DA8EFF-828B-4F6C-A9FE-68D958DDD141}" type="pres">
      <dgm:prSet presAssocID="{BF01000B-295A-42CA-9F4F-D5C9E6914831}" presName="parTx" presStyleLbl="revTx" presStyleIdx="3" presStyleCnt="4">
        <dgm:presLayoutVars>
          <dgm:chMax val="0"/>
          <dgm:chPref val="0"/>
        </dgm:presLayoutVars>
      </dgm:prSet>
      <dgm:spPr/>
    </dgm:pt>
  </dgm:ptLst>
  <dgm:cxnLst>
    <dgm:cxn modelId="{81E8C328-1035-48E6-A400-3FEB512C7B1F}" srcId="{49719285-3665-4322-94EA-240CBD448623}" destId="{3EB5FD08-4B5F-46C2-8112-8AF25E79556B}" srcOrd="2" destOrd="0" parTransId="{64EC17EC-0631-444C-8712-039CED4E12C9}" sibTransId="{8B633144-813A-4F17-BD3B-CD6ADD69514E}"/>
    <dgm:cxn modelId="{76417F3D-2528-42D4-8AAC-D60B616D67BC}" srcId="{49719285-3665-4322-94EA-240CBD448623}" destId="{59BD9EAD-1280-47C4-BC07-4F57A150D04C}" srcOrd="1" destOrd="0" parTransId="{BE5CA00C-637E-4BA2-B560-387FE206962A}" sibTransId="{953F8A2D-4781-45B8-B3EE-9ECA817128D5}"/>
    <dgm:cxn modelId="{0B900541-6F92-4C1E-AD12-BF367A4EAACD}" srcId="{49719285-3665-4322-94EA-240CBD448623}" destId="{BF01000B-295A-42CA-9F4F-D5C9E6914831}" srcOrd="3" destOrd="0" parTransId="{9EA5977F-EA5B-432C-B5D1-2D956074096A}" sibTransId="{DBA9CEDE-CBC2-44FD-AE55-9518092EB190}"/>
    <dgm:cxn modelId="{CED7A766-DD29-4915-BD2E-755D38D93227}" type="presOf" srcId="{59BD9EAD-1280-47C4-BC07-4F57A150D04C}" destId="{038593BB-7CA3-42AC-B23B-FD505B94214D}" srcOrd="0" destOrd="0" presId="urn:microsoft.com/office/officeart/2018/2/layout/IconVerticalSolidList"/>
    <dgm:cxn modelId="{A0146A50-B414-48E2-8167-574A6030BCB2}" srcId="{49719285-3665-4322-94EA-240CBD448623}" destId="{FD645B8C-A30D-4AC9-A14C-DAFC3D09F903}" srcOrd="0" destOrd="0" parTransId="{A88F0EB6-D48C-4E46-A487-2F03C22CA52A}" sibTransId="{912B3771-588C-45EB-94A0-C454E30141F9}"/>
    <dgm:cxn modelId="{DEB59C52-F488-46F7-9962-07484684D6C0}" type="presOf" srcId="{49719285-3665-4322-94EA-240CBD448623}" destId="{3049E097-0870-4648-B3CA-17C6A7F88ED0}" srcOrd="0" destOrd="0" presId="urn:microsoft.com/office/officeart/2018/2/layout/IconVerticalSolidList"/>
    <dgm:cxn modelId="{6BD483AC-B966-436D-A68D-13C42D6CC038}" type="presOf" srcId="{FD645B8C-A30D-4AC9-A14C-DAFC3D09F903}" destId="{CBB0D430-BD87-4D67-BFF8-A08681ACECD9}" srcOrd="0" destOrd="0" presId="urn:microsoft.com/office/officeart/2018/2/layout/IconVerticalSolidList"/>
    <dgm:cxn modelId="{AECA0EB7-1257-4D01-A06E-D22018661374}" type="presOf" srcId="{3EB5FD08-4B5F-46C2-8112-8AF25E79556B}" destId="{846BA0EF-B0BA-4610-A1F6-5A028F7B2B42}" srcOrd="0" destOrd="0" presId="urn:microsoft.com/office/officeart/2018/2/layout/IconVerticalSolidList"/>
    <dgm:cxn modelId="{4B5175C1-48C0-42B7-8F7C-7DF42DCCC1DE}" type="presOf" srcId="{BF01000B-295A-42CA-9F4F-D5C9E6914831}" destId="{07DA8EFF-828B-4F6C-A9FE-68D958DDD141}" srcOrd="0" destOrd="0" presId="urn:microsoft.com/office/officeart/2018/2/layout/IconVerticalSolidList"/>
    <dgm:cxn modelId="{CD0B2394-EEAF-4D20-8F7D-2ABD14C27A99}" type="presParOf" srcId="{3049E097-0870-4648-B3CA-17C6A7F88ED0}" destId="{CCCD3476-5E7A-4449-BC29-5AF303F20050}" srcOrd="0" destOrd="0" presId="urn:microsoft.com/office/officeart/2018/2/layout/IconVerticalSolidList"/>
    <dgm:cxn modelId="{526003FE-12A0-4864-8906-991E75A1FB5D}" type="presParOf" srcId="{CCCD3476-5E7A-4449-BC29-5AF303F20050}" destId="{0A2E6E50-6105-4230-B287-8C16DB1808CC}" srcOrd="0" destOrd="0" presId="urn:microsoft.com/office/officeart/2018/2/layout/IconVerticalSolidList"/>
    <dgm:cxn modelId="{AA1791D8-5B42-4FA4-BF65-8CFEE377F26F}" type="presParOf" srcId="{CCCD3476-5E7A-4449-BC29-5AF303F20050}" destId="{645A188D-8909-434B-85D8-7A1C2CA884A2}" srcOrd="1" destOrd="0" presId="urn:microsoft.com/office/officeart/2018/2/layout/IconVerticalSolidList"/>
    <dgm:cxn modelId="{7D77A974-288D-4C43-BE0E-48A880B8C0ED}" type="presParOf" srcId="{CCCD3476-5E7A-4449-BC29-5AF303F20050}" destId="{C2B93F26-EDAD-41E0-99A1-C7DF947AC157}" srcOrd="2" destOrd="0" presId="urn:microsoft.com/office/officeart/2018/2/layout/IconVerticalSolidList"/>
    <dgm:cxn modelId="{728B9FBC-0515-4871-B909-73CFFC0E6961}" type="presParOf" srcId="{CCCD3476-5E7A-4449-BC29-5AF303F20050}" destId="{CBB0D430-BD87-4D67-BFF8-A08681ACECD9}" srcOrd="3" destOrd="0" presId="urn:microsoft.com/office/officeart/2018/2/layout/IconVerticalSolidList"/>
    <dgm:cxn modelId="{CD8B3538-C56E-4FC8-AA94-571B43931351}" type="presParOf" srcId="{3049E097-0870-4648-B3CA-17C6A7F88ED0}" destId="{C9CCC08A-0BF1-48C7-AD0E-A916197DCE53}" srcOrd="1" destOrd="0" presId="urn:microsoft.com/office/officeart/2018/2/layout/IconVerticalSolidList"/>
    <dgm:cxn modelId="{5F770996-A9D2-48C1-900B-83C6F817E093}" type="presParOf" srcId="{3049E097-0870-4648-B3CA-17C6A7F88ED0}" destId="{4A169AEE-AA1A-4E9F-9A35-AABBF1673572}" srcOrd="2" destOrd="0" presId="urn:microsoft.com/office/officeart/2018/2/layout/IconVerticalSolidList"/>
    <dgm:cxn modelId="{143FB682-6466-479D-A285-EBA313044461}" type="presParOf" srcId="{4A169AEE-AA1A-4E9F-9A35-AABBF1673572}" destId="{50C7DA09-1D1E-4234-B47A-CEAE41E19167}" srcOrd="0" destOrd="0" presId="urn:microsoft.com/office/officeart/2018/2/layout/IconVerticalSolidList"/>
    <dgm:cxn modelId="{AAE56698-4E8F-4145-9E7A-C1A85A1EB20E}" type="presParOf" srcId="{4A169AEE-AA1A-4E9F-9A35-AABBF1673572}" destId="{B109893C-4994-4987-8FD4-59B573300CC8}" srcOrd="1" destOrd="0" presId="urn:microsoft.com/office/officeart/2018/2/layout/IconVerticalSolidList"/>
    <dgm:cxn modelId="{88D82A6E-EDAE-4C61-83F8-DB1078CF224D}" type="presParOf" srcId="{4A169AEE-AA1A-4E9F-9A35-AABBF1673572}" destId="{5B4CDD8B-C422-452B-ACAE-E05811291090}" srcOrd="2" destOrd="0" presId="urn:microsoft.com/office/officeart/2018/2/layout/IconVerticalSolidList"/>
    <dgm:cxn modelId="{C1B1DFA3-092B-44AD-ADEA-251EABEC3453}" type="presParOf" srcId="{4A169AEE-AA1A-4E9F-9A35-AABBF1673572}" destId="{038593BB-7CA3-42AC-B23B-FD505B94214D}" srcOrd="3" destOrd="0" presId="urn:microsoft.com/office/officeart/2018/2/layout/IconVerticalSolidList"/>
    <dgm:cxn modelId="{B20F2A6B-378E-4810-9A42-EF22C22A5D3E}" type="presParOf" srcId="{3049E097-0870-4648-B3CA-17C6A7F88ED0}" destId="{5C86A0FE-2DCA-4609-A180-252BBA1C57F2}" srcOrd="3" destOrd="0" presId="urn:microsoft.com/office/officeart/2018/2/layout/IconVerticalSolidList"/>
    <dgm:cxn modelId="{9C8C7C72-0BB9-47FD-9F85-72710A3F123C}" type="presParOf" srcId="{3049E097-0870-4648-B3CA-17C6A7F88ED0}" destId="{683D80E3-F70F-4DC8-9525-AFFA5D481A20}" srcOrd="4" destOrd="0" presId="urn:microsoft.com/office/officeart/2018/2/layout/IconVerticalSolidList"/>
    <dgm:cxn modelId="{FA614A1D-87D8-4CE5-91EF-ED1208EE5ED4}" type="presParOf" srcId="{683D80E3-F70F-4DC8-9525-AFFA5D481A20}" destId="{A8DB5833-8881-4C56-83E7-B7D58573C813}" srcOrd="0" destOrd="0" presId="urn:microsoft.com/office/officeart/2018/2/layout/IconVerticalSolidList"/>
    <dgm:cxn modelId="{1ACD10A6-CC3A-4E69-A3C7-C7D1363C8BA9}" type="presParOf" srcId="{683D80E3-F70F-4DC8-9525-AFFA5D481A20}" destId="{B00B7A83-5720-4121-83DD-90E3D80C2ADE}" srcOrd="1" destOrd="0" presId="urn:microsoft.com/office/officeart/2018/2/layout/IconVerticalSolidList"/>
    <dgm:cxn modelId="{BE7994AD-DA12-45F8-BE9D-13B748B028F6}" type="presParOf" srcId="{683D80E3-F70F-4DC8-9525-AFFA5D481A20}" destId="{DD2923C2-F8A7-4FCE-BA5C-C89057934CC0}" srcOrd="2" destOrd="0" presId="urn:microsoft.com/office/officeart/2018/2/layout/IconVerticalSolidList"/>
    <dgm:cxn modelId="{63A170CF-CE7C-4FD6-B13F-C4B8A36A253E}" type="presParOf" srcId="{683D80E3-F70F-4DC8-9525-AFFA5D481A20}" destId="{846BA0EF-B0BA-4610-A1F6-5A028F7B2B42}" srcOrd="3" destOrd="0" presId="urn:microsoft.com/office/officeart/2018/2/layout/IconVerticalSolidList"/>
    <dgm:cxn modelId="{BD503C03-CC8F-489B-93A0-B24CA81BE773}" type="presParOf" srcId="{3049E097-0870-4648-B3CA-17C6A7F88ED0}" destId="{9E88E10C-713B-4EBA-8396-668D49EDFBC5}" srcOrd="5" destOrd="0" presId="urn:microsoft.com/office/officeart/2018/2/layout/IconVerticalSolidList"/>
    <dgm:cxn modelId="{5E0B62A4-109E-4A4A-8CA0-A72752F50605}" type="presParOf" srcId="{3049E097-0870-4648-B3CA-17C6A7F88ED0}" destId="{08E0AA27-121C-4CF0-885E-79E93E552204}" srcOrd="6" destOrd="0" presId="urn:microsoft.com/office/officeart/2018/2/layout/IconVerticalSolidList"/>
    <dgm:cxn modelId="{20652362-D218-4E91-9E92-9127CB0CBED0}" type="presParOf" srcId="{08E0AA27-121C-4CF0-885E-79E93E552204}" destId="{ACE957F4-7A11-4825-8894-A90944D67B65}" srcOrd="0" destOrd="0" presId="urn:microsoft.com/office/officeart/2018/2/layout/IconVerticalSolidList"/>
    <dgm:cxn modelId="{03AB40D2-832C-42A7-9A3E-589B5711AE50}" type="presParOf" srcId="{08E0AA27-121C-4CF0-885E-79E93E552204}" destId="{9FC51641-8842-459F-95DA-9056AF0900B7}" srcOrd="1" destOrd="0" presId="urn:microsoft.com/office/officeart/2018/2/layout/IconVerticalSolidList"/>
    <dgm:cxn modelId="{1301A83B-C3B3-4A64-8695-505CB202E569}" type="presParOf" srcId="{08E0AA27-121C-4CF0-885E-79E93E552204}" destId="{BDA0FBD3-1D76-4AE1-9029-FD28C8BBD078}" srcOrd="2" destOrd="0" presId="urn:microsoft.com/office/officeart/2018/2/layout/IconVerticalSolidList"/>
    <dgm:cxn modelId="{A1D8D9DE-8019-4B86-8B0D-C68BF1154112}" type="presParOf" srcId="{08E0AA27-121C-4CF0-885E-79E93E552204}" destId="{07DA8EFF-828B-4F6C-A9FE-68D958DDD14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29C40-1647-4049-8499-D44AA8DB1285}">
      <dsp:nvSpPr>
        <dsp:cNvPr id="0" name=""/>
        <dsp:cNvSpPr/>
      </dsp:nvSpPr>
      <dsp:spPr>
        <a:xfrm>
          <a:off x="3167" y="520622"/>
          <a:ext cx="688816" cy="6888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CF7165-E470-42D5-B350-747941FF4444}">
      <dsp:nvSpPr>
        <dsp:cNvPr id="0" name=""/>
        <dsp:cNvSpPr/>
      </dsp:nvSpPr>
      <dsp:spPr>
        <a:xfrm>
          <a:off x="3167" y="1325384"/>
          <a:ext cx="1968046" cy="137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Provide real time transition to DoD service members to VA healthcare and what to expect from the VA</a:t>
          </a:r>
        </a:p>
      </dsp:txBody>
      <dsp:txXfrm>
        <a:off x="3167" y="1325384"/>
        <a:ext cx="1968046" cy="1374557"/>
      </dsp:txXfrm>
    </dsp:sp>
    <dsp:sp modelId="{7982C4E8-45E5-4F51-AFE1-B79C3EC46EFB}">
      <dsp:nvSpPr>
        <dsp:cNvPr id="0" name=""/>
        <dsp:cNvSpPr/>
      </dsp:nvSpPr>
      <dsp:spPr>
        <a:xfrm>
          <a:off x="3167" y="2753869"/>
          <a:ext cx="1968046" cy="463156"/>
        </a:xfrm>
        <a:prstGeom prst="rect">
          <a:avLst/>
        </a:prstGeom>
        <a:noFill/>
        <a:ln>
          <a:noFill/>
        </a:ln>
        <a:effectLst/>
      </dsp:spPr>
      <dsp:style>
        <a:lnRef idx="0">
          <a:scrgbClr r="0" g="0" b="0"/>
        </a:lnRef>
        <a:fillRef idx="0">
          <a:scrgbClr r="0" g="0" b="0"/>
        </a:fillRef>
        <a:effectRef idx="0">
          <a:scrgbClr r="0" g="0" b="0"/>
        </a:effectRef>
        <a:fontRef idx="minor"/>
      </dsp:style>
    </dsp:sp>
    <dsp:sp modelId="{DAE4C9E9-9679-4F5E-AECD-A53C18624FCD}">
      <dsp:nvSpPr>
        <dsp:cNvPr id="0" name=""/>
        <dsp:cNvSpPr/>
      </dsp:nvSpPr>
      <dsp:spPr>
        <a:xfrm>
          <a:off x="2315622" y="520622"/>
          <a:ext cx="688816" cy="6888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B71D26-4D1D-4E27-B49E-75107E8CBCA5}">
      <dsp:nvSpPr>
        <dsp:cNvPr id="0" name=""/>
        <dsp:cNvSpPr/>
      </dsp:nvSpPr>
      <dsp:spPr>
        <a:xfrm>
          <a:off x="2315622" y="1325384"/>
          <a:ext cx="1968046" cy="137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Connect service members with their local VA points of contact through Transition and Care Management program</a:t>
          </a:r>
        </a:p>
      </dsp:txBody>
      <dsp:txXfrm>
        <a:off x="2315622" y="1325384"/>
        <a:ext cx="1968046" cy="1374557"/>
      </dsp:txXfrm>
    </dsp:sp>
    <dsp:sp modelId="{3A22B991-B2C2-497F-816B-7FABFED9F1CE}">
      <dsp:nvSpPr>
        <dsp:cNvPr id="0" name=""/>
        <dsp:cNvSpPr/>
      </dsp:nvSpPr>
      <dsp:spPr>
        <a:xfrm>
          <a:off x="2315622" y="2753869"/>
          <a:ext cx="1968046" cy="463156"/>
        </a:xfrm>
        <a:prstGeom prst="rect">
          <a:avLst/>
        </a:prstGeom>
        <a:noFill/>
        <a:ln>
          <a:noFill/>
        </a:ln>
        <a:effectLst/>
      </dsp:spPr>
      <dsp:style>
        <a:lnRef idx="0">
          <a:scrgbClr r="0" g="0" b="0"/>
        </a:lnRef>
        <a:fillRef idx="0">
          <a:scrgbClr r="0" g="0" b="0"/>
        </a:fillRef>
        <a:effectRef idx="0">
          <a:scrgbClr r="0" g="0" b="0"/>
        </a:effectRef>
        <a:fontRef idx="minor"/>
      </dsp:style>
    </dsp:sp>
    <dsp:sp modelId="{FA197327-A879-4600-B80C-B950154AE7F9}">
      <dsp:nvSpPr>
        <dsp:cNvPr id="0" name=""/>
        <dsp:cNvSpPr/>
      </dsp:nvSpPr>
      <dsp:spPr>
        <a:xfrm>
          <a:off x="4628077" y="520622"/>
          <a:ext cx="688816" cy="6888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278C68-B4DE-4E97-8860-F80FA2D96FED}">
      <dsp:nvSpPr>
        <dsp:cNvPr id="0" name=""/>
        <dsp:cNvSpPr/>
      </dsp:nvSpPr>
      <dsp:spPr>
        <a:xfrm>
          <a:off x="4628077" y="1325384"/>
          <a:ext cx="1968046" cy="137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Partner with DoD to coordinate complex care needs of service members who are still pending transition and med boards</a:t>
          </a:r>
        </a:p>
      </dsp:txBody>
      <dsp:txXfrm>
        <a:off x="4628077" y="1325384"/>
        <a:ext cx="1968046" cy="1374557"/>
      </dsp:txXfrm>
    </dsp:sp>
    <dsp:sp modelId="{9F757990-83EF-441B-AD3E-275A1CD500A4}">
      <dsp:nvSpPr>
        <dsp:cNvPr id="0" name=""/>
        <dsp:cNvSpPr/>
      </dsp:nvSpPr>
      <dsp:spPr>
        <a:xfrm>
          <a:off x="4628077" y="2753869"/>
          <a:ext cx="1968046" cy="46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TBI coordination of care, Blind Rehab, Polytrauma experts</a:t>
          </a:r>
        </a:p>
      </dsp:txBody>
      <dsp:txXfrm>
        <a:off x="4628077" y="2753869"/>
        <a:ext cx="1968046" cy="463156"/>
      </dsp:txXfrm>
    </dsp:sp>
    <dsp:sp modelId="{70EA881B-2FF3-4DDA-BFCA-F34E51995FA5}">
      <dsp:nvSpPr>
        <dsp:cNvPr id="0" name=""/>
        <dsp:cNvSpPr/>
      </dsp:nvSpPr>
      <dsp:spPr>
        <a:xfrm>
          <a:off x="6940532" y="520622"/>
          <a:ext cx="688816" cy="6888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3BC224-89D9-4E00-B3FE-1E15E6A99A39}">
      <dsp:nvSpPr>
        <dsp:cNvPr id="0" name=""/>
        <dsp:cNvSpPr/>
      </dsp:nvSpPr>
      <dsp:spPr>
        <a:xfrm>
          <a:off x="6940532" y="1325384"/>
          <a:ext cx="1968046" cy="137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Be your subject matter experts on VA healthcare, services and opportunities</a:t>
          </a:r>
        </a:p>
      </dsp:txBody>
      <dsp:txXfrm>
        <a:off x="6940532" y="1325384"/>
        <a:ext cx="1968046" cy="1374557"/>
      </dsp:txXfrm>
    </dsp:sp>
    <dsp:sp modelId="{736AA9AD-A061-41B4-AC17-32BB0B569A51}">
      <dsp:nvSpPr>
        <dsp:cNvPr id="0" name=""/>
        <dsp:cNvSpPr/>
      </dsp:nvSpPr>
      <dsp:spPr>
        <a:xfrm>
          <a:off x="6940532" y="2753869"/>
          <a:ext cx="1968046" cy="463156"/>
        </a:xfrm>
        <a:prstGeom prst="rect">
          <a:avLst/>
        </a:prstGeom>
        <a:noFill/>
        <a:ln>
          <a:noFill/>
        </a:ln>
        <a:effectLst/>
      </dsp:spPr>
      <dsp:style>
        <a:lnRef idx="0">
          <a:scrgbClr r="0" g="0" b="0"/>
        </a:lnRef>
        <a:fillRef idx="0">
          <a:scrgbClr r="0" g="0" b="0"/>
        </a:fillRef>
        <a:effectRef idx="0">
          <a:scrgbClr r="0" g="0" b="0"/>
        </a:effectRef>
        <a:fontRef idx="minor"/>
      </dsp:style>
    </dsp:sp>
    <dsp:sp modelId="{BFA67909-5C29-4026-8C3C-AFB5B01E7676}">
      <dsp:nvSpPr>
        <dsp:cNvPr id="0" name=""/>
        <dsp:cNvSpPr/>
      </dsp:nvSpPr>
      <dsp:spPr>
        <a:xfrm>
          <a:off x="9252987" y="520622"/>
          <a:ext cx="688816" cy="6888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6A0D99-3574-4351-80C3-CBB529A088A7}">
      <dsp:nvSpPr>
        <dsp:cNvPr id="0" name=""/>
        <dsp:cNvSpPr/>
      </dsp:nvSpPr>
      <dsp:spPr>
        <a:xfrm>
          <a:off x="9252987" y="1325384"/>
          <a:ext cx="1968046" cy="1374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To welcome service members into the VA and be the first positive connection to becoming a Veteran</a:t>
          </a:r>
        </a:p>
      </dsp:txBody>
      <dsp:txXfrm>
        <a:off x="9252987" y="1325384"/>
        <a:ext cx="1968046" cy="1374557"/>
      </dsp:txXfrm>
    </dsp:sp>
    <dsp:sp modelId="{115D5B49-2DD9-470F-829F-0443AC4A12BC}">
      <dsp:nvSpPr>
        <dsp:cNvPr id="0" name=""/>
        <dsp:cNvSpPr/>
      </dsp:nvSpPr>
      <dsp:spPr>
        <a:xfrm>
          <a:off x="9252987" y="2753869"/>
          <a:ext cx="1968046" cy="46315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E6E50-6105-4230-B287-8C16DB1808CC}">
      <dsp:nvSpPr>
        <dsp:cNvPr id="0" name=""/>
        <dsp:cNvSpPr/>
      </dsp:nvSpPr>
      <dsp:spPr>
        <a:xfrm>
          <a:off x="0" y="1897"/>
          <a:ext cx="649605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A188D-8909-434B-85D8-7A1C2CA884A2}">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B0D430-BD87-4D67-BFF8-A08681ACECD9}">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800100">
            <a:lnSpc>
              <a:spcPct val="90000"/>
            </a:lnSpc>
            <a:spcBef>
              <a:spcPct val="0"/>
            </a:spcBef>
            <a:spcAft>
              <a:spcPct val="35000"/>
            </a:spcAft>
            <a:buNone/>
          </a:pPr>
          <a:r>
            <a:rPr lang="en-US" sz="1800" b="0" i="0" kern="1200" dirty="0"/>
            <a:t>For IDES/MEB service members- when final ratings are signed </a:t>
          </a:r>
          <a:endParaRPr lang="en-US" sz="1800" kern="1200" dirty="0"/>
        </a:p>
      </dsp:txBody>
      <dsp:txXfrm>
        <a:off x="1110795" y="1897"/>
        <a:ext cx="5385254" cy="961727"/>
      </dsp:txXfrm>
    </dsp:sp>
    <dsp:sp modelId="{50C7DA09-1D1E-4234-B47A-CEAE41E19167}">
      <dsp:nvSpPr>
        <dsp:cNvPr id="0" name=""/>
        <dsp:cNvSpPr/>
      </dsp:nvSpPr>
      <dsp:spPr>
        <a:xfrm>
          <a:off x="0" y="1204056"/>
          <a:ext cx="649605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9893C-4994-4987-8FD4-59B573300CC8}">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8593BB-7CA3-42AC-B23B-FD505B94214D}">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800100">
            <a:lnSpc>
              <a:spcPct val="90000"/>
            </a:lnSpc>
            <a:spcBef>
              <a:spcPct val="0"/>
            </a:spcBef>
            <a:spcAft>
              <a:spcPct val="35000"/>
            </a:spcAft>
            <a:buNone/>
          </a:pPr>
          <a:r>
            <a:rPr lang="en-US" sz="1800" b="0" i="0" kern="1200"/>
            <a:t>For other referrals (ETS, career) approximately 30-60 days prior to transition leave beginning</a:t>
          </a:r>
          <a:endParaRPr lang="en-US" sz="1800" kern="1200"/>
        </a:p>
      </dsp:txBody>
      <dsp:txXfrm>
        <a:off x="1110795" y="1204056"/>
        <a:ext cx="5385254" cy="961727"/>
      </dsp:txXfrm>
    </dsp:sp>
    <dsp:sp modelId="{A8DB5833-8881-4C56-83E7-B7D58573C813}">
      <dsp:nvSpPr>
        <dsp:cNvPr id="0" name=""/>
        <dsp:cNvSpPr/>
      </dsp:nvSpPr>
      <dsp:spPr>
        <a:xfrm>
          <a:off x="0" y="2406215"/>
          <a:ext cx="649605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B7A83-5720-4121-83DD-90E3D80C2ADE}">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6BA0EF-B0BA-4610-A1F6-5A028F7B2B42}">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800100">
            <a:lnSpc>
              <a:spcPct val="90000"/>
            </a:lnSpc>
            <a:spcBef>
              <a:spcPct val="0"/>
            </a:spcBef>
            <a:spcAft>
              <a:spcPct val="35000"/>
            </a:spcAft>
            <a:buNone/>
          </a:pPr>
          <a:r>
            <a:rPr lang="en-US" sz="1800" b="0" i="0" kern="1200"/>
            <a:t>Chapters- as soon as the service member knows the chapter is being issued</a:t>
          </a:r>
          <a:endParaRPr lang="en-US" sz="1800" kern="1200"/>
        </a:p>
      </dsp:txBody>
      <dsp:txXfrm>
        <a:off x="1110795" y="2406215"/>
        <a:ext cx="5385254" cy="961727"/>
      </dsp:txXfrm>
    </dsp:sp>
    <dsp:sp modelId="{ACE957F4-7A11-4825-8894-A90944D67B65}">
      <dsp:nvSpPr>
        <dsp:cNvPr id="0" name=""/>
        <dsp:cNvSpPr/>
      </dsp:nvSpPr>
      <dsp:spPr>
        <a:xfrm>
          <a:off x="0" y="3608375"/>
          <a:ext cx="649605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51641-8842-459F-95DA-9056AF0900B7}">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DA8EFF-828B-4F6C-A9FE-68D958DDD141}">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800100">
            <a:lnSpc>
              <a:spcPct val="90000"/>
            </a:lnSpc>
            <a:spcBef>
              <a:spcPct val="0"/>
            </a:spcBef>
            <a:spcAft>
              <a:spcPct val="35000"/>
            </a:spcAft>
            <a:buNone/>
          </a:pPr>
          <a:r>
            <a:rPr lang="en-US" sz="1800" b="0" i="0" kern="1200"/>
            <a:t>REFRADS- once orders are prepared</a:t>
          </a:r>
          <a:endParaRPr lang="en-US" sz="1800" kern="1200"/>
        </a:p>
      </dsp:txBody>
      <dsp:txXfrm>
        <a:off x="1110795" y="3608375"/>
        <a:ext cx="5385254"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75C04-D5A4-46EF-B257-F924C9E7B88F}"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1C071-7483-4525-9C07-97664B0D5723}" type="slidenum">
              <a:rPr lang="en-US" smtClean="0"/>
              <a:t>‹#›</a:t>
            </a:fld>
            <a:endParaRPr lang="en-US"/>
          </a:p>
        </p:txBody>
      </p:sp>
    </p:spTree>
    <p:extLst>
      <p:ext uri="{BB962C8B-B14F-4D97-AF65-F5344CB8AC3E}">
        <p14:creationId xmlns:p14="http://schemas.microsoft.com/office/powerpoint/2010/main" val="115384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F1C071-7483-4525-9C07-97664B0D5723}" type="slidenum">
              <a:rPr lang="en-US" smtClean="0"/>
              <a:t>2</a:t>
            </a:fld>
            <a:endParaRPr lang="en-US"/>
          </a:p>
        </p:txBody>
      </p:sp>
    </p:spTree>
    <p:extLst>
      <p:ext uri="{BB962C8B-B14F-4D97-AF65-F5344CB8AC3E}">
        <p14:creationId xmlns:p14="http://schemas.microsoft.com/office/powerpoint/2010/main" val="201458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members will know when their first VA appointment is when they leave the MTF</a:t>
            </a:r>
          </a:p>
          <a:p>
            <a:r>
              <a:rPr lang="en-US" dirty="0"/>
              <a:t>Early engagement with the liaison for complex cases is preferred </a:t>
            </a:r>
          </a:p>
        </p:txBody>
      </p:sp>
      <p:sp>
        <p:nvSpPr>
          <p:cNvPr id="4" name="Slide Number Placeholder 3"/>
          <p:cNvSpPr>
            <a:spLocks noGrp="1"/>
          </p:cNvSpPr>
          <p:nvPr>
            <p:ph type="sldNum" sz="quarter" idx="5"/>
          </p:nvPr>
        </p:nvSpPr>
        <p:spPr/>
        <p:txBody>
          <a:bodyPr/>
          <a:lstStyle/>
          <a:p>
            <a:fld id="{92F1C071-7483-4525-9C07-97664B0D5723}" type="slidenum">
              <a:rPr lang="en-US" smtClean="0"/>
              <a:t>3</a:t>
            </a:fld>
            <a:endParaRPr lang="en-US"/>
          </a:p>
        </p:txBody>
      </p:sp>
    </p:spTree>
    <p:extLst>
      <p:ext uri="{BB962C8B-B14F-4D97-AF65-F5344CB8AC3E}">
        <p14:creationId xmlns:p14="http://schemas.microsoft.com/office/powerpoint/2010/main" val="247490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MTF’s with liaisons on site- </a:t>
            </a:r>
          </a:p>
          <a:p>
            <a:r>
              <a:rPr lang="en-US" dirty="0"/>
              <a:t>Liaisons serve the ADSM at the installations and within the SRU units.  These locations were determined by size of the installation and number of soldiers transitioning through MEB’s, SRU’s, etc. </a:t>
            </a:r>
          </a:p>
          <a:p>
            <a:r>
              <a:rPr lang="en-US" dirty="0"/>
              <a:t>In order to expand services to installations that may not have had the population size to warrant a full time liaison we have added “virtual liaisons” at the following installations</a:t>
            </a:r>
          </a:p>
          <a:p>
            <a:endParaRPr lang="en-US" dirty="0"/>
          </a:p>
        </p:txBody>
      </p:sp>
      <p:sp>
        <p:nvSpPr>
          <p:cNvPr id="4" name="Slide Number Placeholder 3"/>
          <p:cNvSpPr>
            <a:spLocks noGrp="1"/>
          </p:cNvSpPr>
          <p:nvPr>
            <p:ph type="sldNum" sz="quarter" idx="5"/>
          </p:nvPr>
        </p:nvSpPr>
        <p:spPr/>
        <p:txBody>
          <a:bodyPr/>
          <a:lstStyle/>
          <a:p>
            <a:fld id="{92F1C071-7483-4525-9C07-97664B0D5723}" type="slidenum">
              <a:rPr lang="en-US" smtClean="0"/>
              <a:t>4</a:t>
            </a:fld>
            <a:endParaRPr lang="en-US"/>
          </a:p>
        </p:txBody>
      </p:sp>
    </p:spTree>
    <p:extLst>
      <p:ext uri="{BB962C8B-B14F-4D97-AF65-F5344CB8AC3E}">
        <p14:creationId xmlns:p14="http://schemas.microsoft.com/office/powerpoint/2010/main" val="23637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positions will serve a broader geographical region and provide virtual connection of care to the VA the service member is transitioning to. </a:t>
            </a:r>
          </a:p>
        </p:txBody>
      </p:sp>
      <p:sp>
        <p:nvSpPr>
          <p:cNvPr id="4" name="Slide Number Placeholder 3"/>
          <p:cNvSpPr>
            <a:spLocks noGrp="1"/>
          </p:cNvSpPr>
          <p:nvPr>
            <p:ph type="sldNum" sz="quarter" idx="5"/>
          </p:nvPr>
        </p:nvSpPr>
        <p:spPr/>
        <p:txBody>
          <a:bodyPr/>
          <a:lstStyle/>
          <a:p>
            <a:fld id="{92F1C071-7483-4525-9C07-97664B0D5723}" type="slidenum">
              <a:rPr lang="en-US" smtClean="0"/>
              <a:t>5</a:t>
            </a:fld>
            <a:endParaRPr lang="en-US"/>
          </a:p>
        </p:txBody>
      </p:sp>
    </p:spTree>
    <p:extLst>
      <p:ext uri="{BB962C8B-B14F-4D97-AF65-F5344CB8AC3E}">
        <p14:creationId xmlns:p14="http://schemas.microsoft.com/office/powerpoint/2010/main" val="300670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36C4A4-43CC-405E-A66A-A26124C37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0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statistic- so 72% of the veterans that died by suicide had not recently used VHA services </a:t>
            </a:r>
          </a:p>
          <a:p>
            <a:r>
              <a:rPr lang="en-US" dirty="0"/>
              <a:t>2</a:t>
            </a:r>
            <a:r>
              <a:rPr lang="en-US" baseline="30000" dirty="0"/>
              <a:t>nd</a:t>
            </a:r>
            <a:r>
              <a:rPr lang="en-US" dirty="0"/>
              <a:t> statistic- suicide rates among Veterans not using VHA increased faster</a:t>
            </a:r>
          </a:p>
          <a:p>
            <a:r>
              <a:rPr lang="en-US" dirty="0"/>
              <a:t>My experience as a VA liaison-</a:t>
            </a:r>
          </a:p>
          <a:p>
            <a:r>
              <a:rPr lang="en-US" dirty="0"/>
              <a:t>	service members have disclosed un-reported MST</a:t>
            </a:r>
          </a:p>
          <a:p>
            <a:r>
              <a:rPr lang="en-US" dirty="0"/>
              <a:t>	thoughts/attempts at suicide that have never been documented or treated</a:t>
            </a:r>
          </a:p>
          <a:p>
            <a:r>
              <a:rPr lang="en-US" dirty="0"/>
              <a:t>	disclosed unplanned pregnancies</a:t>
            </a:r>
          </a:p>
          <a:p>
            <a:r>
              <a:rPr lang="en-US" dirty="0"/>
              <a:t>	disclosed marital strife and plans for divorce after separation</a:t>
            </a:r>
          </a:p>
          <a:p>
            <a:r>
              <a:rPr lang="en-US" dirty="0"/>
              <a:t>	offers a safe space for transitioning service members to express their fears, concerns</a:t>
            </a:r>
          </a:p>
        </p:txBody>
      </p:sp>
      <p:sp>
        <p:nvSpPr>
          <p:cNvPr id="4" name="Slide Number Placeholder 3"/>
          <p:cNvSpPr>
            <a:spLocks noGrp="1"/>
          </p:cNvSpPr>
          <p:nvPr>
            <p:ph type="sldNum" sz="quarter" idx="5"/>
          </p:nvPr>
        </p:nvSpPr>
        <p:spPr/>
        <p:txBody>
          <a:bodyPr/>
          <a:lstStyle/>
          <a:p>
            <a:fld id="{92F1C071-7483-4525-9C07-97664B0D5723}" type="slidenum">
              <a:rPr lang="en-US" smtClean="0"/>
              <a:t>8</a:t>
            </a:fld>
            <a:endParaRPr lang="en-US"/>
          </a:p>
        </p:txBody>
      </p:sp>
    </p:spTree>
    <p:extLst>
      <p:ext uri="{BB962C8B-B14F-4D97-AF65-F5344CB8AC3E}">
        <p14:creationId xmlns:p14="http://schemas.microsoft.com/office/powerpoint/2010/main" val="216245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2F1C071-7483-4525-9C07-97664B0D5723}" type="slidenum">
              <a:rPr lang="en-US" smtClean="0"/>
              <a:t>11</a:t>
            </a:fld>
            <a:endParaRPr lang="en-US"/>
          </a:p>
        </p:txBody>
      </p:sp>
    </p:spTree>
    <p:extLst>
      <p:ext uri="{BB962C8B-B14F-4D97-AF65-F5344CB8AC3E}">
        <p14:creationId xmlns:p14="http://schemas.microsoft.com/office/powerpoint/2010/main" val="220818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identified a SM would benefit from a referral to the VA liaison, complete the 10-0454 MTF referral form.  This provides the needed information for the Liaison to contact the SM and also all the needed information for the SM to become “registered” with their receiving VAMC they will be referred to. </a:t>
            </a:r>
          </a:p>
          <a:p>
            <a:endParaRPr lang="en-US" dirty="0"/>
          </a:p>
          <a:p>
            <a:r>
              <a:rPr lang="en-US" dirty="0"/>
              <a:t>Good practice to establish an “electronic handshake” with the VA liaison to ensure they can receive encrypted email from you</a:t>
            </a:r>
          </a:p>
        </p:txBody>
      </p:sp>
      <p:sp>
        <p:nvSpPr>
          <p:cNvPr id="4" name="Slide Number Placeholder 3"/>
          <p:cNvSpPr>
            <a:spLocks noGrp="1"/>
          </p:cNvSpPr>
          <p:nvPr>
            <p:ph type="sldNum" sz="quarter" idx="5"/>
          </p:nvPr>
        </p:nvSpPr>
        <p:spPr/>
        <p:txBody>
          <a:bodyPr/>
          <a:lstStyle/>
          <a:p>
            <a:fld id="{92F1C071-7483-4525-9C07-97664B0D5723}" type="slidenum">
              <a:rPr lang="en-US" smtClean="0"/>
              <a:t>14</a:t>
            </a:fld>
            <a:endParaRPr lang="en-US"/>
          </a:p>
        </p:txBody>
      </p:sp>
    </p:spTree>
    <p:extLst>
      <p:ext uri="{BB962C8B-B14F-4D97-AF65-F5344CB8AC3E}">
        <p14:creationId xmlns:p14="http://schemas.microsoft.com/office/powerpoint/2010/main" val="219150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liaison referral is closed this does NOT affect the SM’s eligibility for VA healthcare, benefits, etc.  This is a service provided not a requirement for transitioning SM’s.  </a:t>
            </a:r>
          </a:p>
        </p:txBody>
      </p:sp>
      <p:sp>
        <p:nvSpPr>
          <p:cNvPr id="4" name="Slide Number Placeholder 3"/>
          <p:cNvSpPr>
            <a:spLocks noGrp="1"/>
          </p:cNvSpPr>
          <p:nvPr>
            <p:ph type="sldNum" sz="quarter" idx="5"/>
          </p:nvPr>
        </p:nvSpPr>
        <p:spPr/>
        <p:txBody>
          <a:bodyPr/>
          <a:lstStyle/>
          <a:p>
            <a:fld id="{92F1C071-7483-4525-9C07-97664B0D5723}" type="slidenum">
              <a:rPr lang="en-US" smtClean="0"/>
              <a:t>15</a:t>
            </a:fld>
            <a:endParaRPr lang="en-US"/>
          </a:p>
        </p:txBody>
      </p:sp>
    </p:spTree>
    <p:extLst>
      <p:ext uri="{BB962C8B-B14F-4D97-AF65-F5344CB8AC3E}">
        <p14:creationId xmlns:p14="http://schemas.microsoft.com/office/powerpoint/2010/main" val="376497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11/8/2023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a.gov/POST911VETERANS/Locator.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riflessionidellavite.blogspot.com/2011/12/stabilire-un-ponte-per-raggiungere-le.html" TargetMode="External"/><Relationship Id="rId3" Type="http://schemas.openxmlformats.org/officeDocument/2006/relationships/image" Target="../media/image2.png"/><Relationship Id="rId7" Type="http://schemas.openxmlformats.org/officeDocument/2006/relationships/image" Target="../media/image21.gif"/><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06DF0B-1D6B-4F45-879D-0BB7556AB4C6}"/>
              </a:ext>
            </a:extLst>
          </p:cNvPr>
          <p:cNvSpPr>
            <a:spLocks noGrp="1"/>
          </p:cNvSpPr>
          <p:nvPr>
            <p:ph type="title"/>
          </p:nvPr>
        </p:nvSpPr>
        <p:spPr>
          <a:xfrm>
            <a:off x="8237062" y="2962546"/>
            <a:ext cx="3352375" cy="3066507"/>
          </a:xfrm>
        </p:spPr>
        <p:txBody>
          <a:bodyPr vert="horz" lIns="91440" tIns="45720" rIns="91440" bIns="45720" rtlCol="0" anchor="b">
            <a:normAutofit fontScale="90000"/>
          </a:bodyPr>
          <a:lstStyle/>
          <a:p>
            <a:pPr algn="ctr">
              <a:lnSpc>
                <a:spcPct val="90000"/>
              </a:lnSpc>
            </a:pPr>
            <a:r>
              <a:rPr lang="en-US" sz="4000" b="0" i="0" kern="1200" dirty="0">
                <a:solidFill>
                  <a:srgbClr val="EBEBEB"/>
                </a:solidFill>
                <a:latin typeface="+mj-lt"/>
                <a:ea typeface="+mj-ea"/>
                <a:cs typeface="+mj-cs"/>
              </a:rPr>
              <a:t>DoD and VA Collaboration</a:t>
            </a:r>
            <a:br>
              <a:rPr lang="en-US" sz="4000" b="0" i="0" kern="1200" dirty="0">
                <a:solidFill>
                  <a:srgbClr val="EBEBEB"/>
                </a:solidFill>
                <a:latin typeface="+mj-lt"/>
                <a:ea typeface="+mj-ea"/>
                <a:cs typeface="+mj-cs"/>
              </a:rPr>
            </a:br>
            <a:br>
              <a:rPr lang="en-US" sz="3000" b="0" i="0" kern="1200" dirty="0">
                <a:solidFill>
                  <a:srgbClr val="EBEBEB"/>
                </a:solidFill>
                <a:latin typeface="+mj-lt"/>
                <a:ea typeface="+mj-ea"/>
                <a:cs typeface="+mj-cs"/>
              </a:rPr>
            </a:br>
            <a:r>
              <a:rPr lang="en-US" sz="3000" b="0" i="0" kern="1200" dirty="0">
                <a:solidFill>
                  <a:srgbClr val="EBEBEB"/>
                </a:solidFill>
                <a:latin typeface="+mj-lt"/>
                <a:ea typeface="+mj-ea"/>
                <a:cs typeface="+mj-cs"/>
              </a:rPr>
              <a:t>Transitioning our service members from soldier to civilian</a:t>
            </a:r>
            <a:br>
              <a:rPr lang="en-US" sz="3000" b="0" i="0" kern="1200" dirty="0">
                <a:solidFill>
                  <a:srgbClr val="EBEBEB"/>
                </a:solidFill>
                <a:latin typeface="+mj-lt"/>
                <a:ea typeface="+mj-ea"/>
                <a:cs typeface="+mj-cs"/>
              </a:rPr>
            </a:br>
            <a:br>
              <a:rPr lang="en-US" sz="3000" b="0" i="0" kern="1200" dirty="0">
                <a:solidFill>
                  <a:srgbClr val="EBEBEB"/>
                </a:solidFill>
                <a:latin typeface="+mj-lt"/>
                <a:ea typeface="+mj-ea"/>
                <a:cs typeface="+mj-cs"/>
              </a:rPr>
            </a:br>
            <a:r>
              <a:rPr lang="en-US" sz="3000" b="0" i="0" kern="1200" dirty="0">
                <a:solidFill>
                  <a:srgbClr val="EBEBEB"/>
                </a:solidFill>
                <a:latin typeface="+mj-lt"/>
                <a:ea typeface="+mj-ea"/>
                <a:cs typeface="+mj-cs"/>
              </a:rPr>
              <a:t>Amy Heinz MSW,LCSW</a:t>
            </a:r>
            <a:endParaRPr lang="en-US" sz="2000" b="0" i="0" kern="1200" dirty="0">
              <a:solidFill>
                <a:srgbClr val="EBEBEB"/>
              </a:solidFill>
              <a:latin typeface="+mj-lt"/>
              <a:ea typeface="+mj-ea"/>
              <a:cs typeface="+mj-cs"/>
            </a:endParaRPr>
          </a:p>
        </p:txBody>
      </p:sp>
      <p:sp>
        <p:nvSpPr>
          <p:cNvPr id="46"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8" name="Freeform: Shape 47">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3362E11B-50F3-4BF1-AD7F-451AC08FDE74}"/>
              </a:ext>
            </a:extLst>
          </p:cNvPr>
          <p:cNvPicPr>
            <a:picLocks noGrp="1" noChangeAspect="1"/>
          </p:cNvPicPr>
          <p:nvPr>
            <p:ph idx="1"/>
          </p:nvPr>
        </p:nvPicPr>
        <p:blipFill>
          <a:blip r:embed="rId6"/>
          <a:stretch>
            <a:fillRect/>
          </a:stretch>
        </p:blipFill>
        <p:spPr>
          <a:xfrm>
            <a:off x="643854" y="1342347"/>
            <a:ext cx="6270662" cy="4172840"/>
          </a:xfrm>
          <a:prstGeom prst="rect">
            <a:avLst/>
          </a:prstGeom>
          <a:effectLst/>
        </p:spPr>
      </p:pic>
    </p:spTree>
    <p:extLst>
      <p:ext uri="{BB962C8B-B14F-4D97-AF65-F5344CB8AC3E}">
        <p14:creationId xmlns:p14="http://schemas.microsoft.com/office/powerpoint/2010/main" val="5657180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6" name="Picture 1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1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1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2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2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2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09AD3878-0C83-4E7E-BCE1-44B14F286E32}"/>
              </a:ext>
            </a:extLst>
          </p:cNvPr>
          <p:cNvSpPr>
            <a:spLocks noGrp="1"/>
          </p:cNvSpPr>
          <p:nvPr>
            <p:ph type="title"/>
          </p:nvPr>
        </p:nvSpPr>
        <p:spPr>
          <a:xfrm>
            <a:off x="648929" y="1450259"/>
            <a:ext cx="3753599" cy="1442153"/>
          </a:xfrm>
        </p:spPr>
        <p:txBody>
          <a:bodyPr vert="horz" lIns="91440" tIns="45720" rIns="91440" bIns="45720" rtlCol="0" anchor="t">
            <a:normAutofit/>
          </a:bodyPr>
          <a:lstStyle/>
          <a:p>
            <a:pPr>
              <a:lnSpc>
                <a:spcPct val="90000"/>
              </a:lnSpc>
            </a:pPr>
            <a:r>
              <a:rPr lang="en-US" sz="3100" dirty="0"/>
              <a:t>Who can refer?</a:t>
            </a:r>
            <a:br>
              <a:rPr lang="en-US" sz="3100" dirty="0"/>
            </a:br>
            <a:r>
              <a:rPr lang="en-US" sz="3100" dirty="0"/>
              <a:t>	ANYONE</a:t>
            </a:r>
            <a:br>
              <a:rPr lang="en-US" sz="3100" dirty="0"/>
            </a:br>
            <a:endParaRPr lang="en-US" sz="3100" dirty="0"/>
          </a:p>
        </p:txBody>
      </p:sp>
      <p:sp>
        <p:nvSpPr>
          <p:cNvPr id="5" name="Text Placeholder 4">
            <a:extLst>
              <a:ext uri="{FF2B5EF4-FFF2-40B4-BE49-F238E27FC236}">
                <a16:creationId xmlns:a16="http://schemas.microsoft.com/office/drawing/2014/main" id="{3DC657E1-AD2E-4C80-A930-47DE7A8FA231}"/>
              </a:ext>
            </a:extLst>
          </p:cNvPr>
          <p:cNvSpPr>
            <a:spLocks noGrp="1"/>
          </p:cNvSpPr>
          <p:nvPr>
            <p:ph type="body" sz="half" idx="2"/>
          </p:nvPr>
        </p:nvSpPr>
        <p:spPr>
          <a:xfrm>
            <a:off x="647700" y="2669685"/>
            <a:ext cx="4286802" cy="3674844"/>
          </a:xfrm>
        </p:spPr>
        <p:txBody>
          <a:bodyPr vert="horz" lIns="91440" tIns="45720" rIns="91440" bIns="45720" rtlCol="0">
            <a:normAutofit/>
          </a:bodyPr>
          <a:lstStyle/>
          <a:p>
            <a:pPr marL="285750" indent="-285750">
              <a:buFont typeface="Wingdings 3" charset="2"/>
              <a:buChar char=""/>
            </a:pPr>
            <a:r>
              <a:rPr lang="en-US" sz="2400" dirty="0"/>
              <a:t>Nurse case managers</a:t>
            </a:r>
          </a:p>
          <a:p>
            <a:pPr marL="285750" indent="-285750">
              <a:buFont typeface="Wingdings 3" charset="2"/>
              <a:buChar char=""/>
            </a:pPr>
            <a:r>
              <a:rPr lang="en-US" sz="2400" dirty="0"/>
              <a:t>PEBLOs, MSCs</a:t>
            </a:r>
          </a:p>
          <a:p>
            <a:pPr marL="285750" indent="-285750">
              <a:buFont typeface="Wingdings 3" charset="2"/>
              <a:buChar char=""/>
            </a:pPr>
            <a:r>
              <a:rPr lang="en-US" sz="2400" dirty="0"/>
              <a:t>AW2 Advocates/RCC</a:t>
            </a:r>
          </a:p>
          <a:p>
            <a:pPr marL="285750" indent="-285750">
              <a:buFont typeface="Wingdings 3" charset="2"/>
              <a:buChar char=""/>
            </a:pPr>
            <a:r>
              <a:rPr lang="en-US" sz="2400" dirty="0"/>
              <a:t>MTF Social Workers</a:t>
            </a:r>
          </a:p>
          <a:p>
            <a:pPr marL="285750" indent="-285750">
              <a:buFont typeface="Wingdings 3" charset="2"/>
              <a:buChar char=""/>
            </a:pPr>
            <a:r>
              <a:rPr lang="en-US" sz="2400" dirty="0"/>
              <a:t>VBA representatives </a:t>
            </a:r>
          </a:p>
          <a:p>
            <a:pPr marL="285750" indent="-285750">
              <a:buFont typeface="Wingdings 3" charset="2"/>
              <a:buChar char=""/>
            </a:pPr>
            <a:r>
              <a:rPr lang="en-US" sz="2400" dirty="0" err="1"/>
              <a:t>Ombudsmans</a:t>
            </a:r>
            <a:r>
              <a:rPr lang="en-US" sz="2400" dirty="0"/>
              <a:t> </a:t>
            </a:r>
          </a:p>
          <a:p>
            <a:pPr marL="285750" indent="-285750">
              <a:buFont typeface="Wingdings 3" charset="2"/>
              <a:buChar char=""/>
            </a:pPr>
            <a:r>
              <a:rPr lang="en-US" sz="2400" dirty="0"/>
              <a:t>Self referral </a:t>
            </a:r>
          </a:p>
        </p:txBody>
      </p:sp>
      <p:pic>
        <p:nvPicPr>
          <p:cNvPr id="11" name="Picture Placeholder 10">
            <a:extLst>
              <a:ext uri="{FF2B5EF4-FFF2-40B4-BE49-F238E27FC236}">
                <a16:creationId xmlns:a16="http://schemas.microsoft.com/office/drawing/2014/main" id="{633DE2CE-6698-4288-8A21-BFC6E7ACF082}"/>
              </a:ext>
            </a:extLst>
          </p:cNvPr>
          <p:cNvPicPr>
            <a:picLocks noGrp="1" noChangeAspect="1"/>
          </p:cNvPicPr>
          <p:nvPr>
            <p:ph type="pic" idx="1"/>
          </p:nvPr>
        </p:nvPicPr>
        <p:blipFill rotWithShape="1">
          <a:blip r:embed="rId7"/>
          <a:srcRect l="3432" r="3533" b="-2"/>
          <a:stretch/>
        </p:blipFill>
        <p:spPr>
          <a:xfrm>
            <a:off x="5358923" y="1450259"/>
            <a:ext cx="6493910" cy="457200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18691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B1CBB4B-5B36-44B4-9040-9F0AE3AE33C8}"/>
              </a:ext>
            </a:extLst>
          </p:cNvPr>
          <p:cNvSpPr>
            <a:spLocks noGrp="1"/>
          </p:cNvSpPr>
          <p:nvPr>
            <p:ph type="title"/>
          </p:nvPr>
        </p:nvSpPr>
        <p:spPr>
          <a:xfrm>
            <a:off x="648930" y="629267"/>
            <a:ext cx="9252154" cy="1016654"/>
          </a:xfrm>
        </p:spPr>
        <p:txBody>
          <a:bodyPr>
            <a:normAutofit/>
          </a:bodyPr>
          <a:lstStyle/>
          <a:p>
            <a:r>
              <a:rPr lang="en-US">
                <a:solidFill>
                  <a:srgbClr val="EBEBEB"/>
                </a:solidFill>
              </a:rPr>
              <a:t>Who to refer?	</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07834B6C-D810-440D-AE97-2BA368F75C49}"/>
              </a:ext>
            </a:extLst>
          </p:cNvPr>
          <p:cNvSpPr>
            <a:spLocks noGrp="1"/>
          </p:cNvSpPr>
          <p:nvPr>
            <p:ph idx="1"/>
          </p:nvPr>
        </p:nvSpPr>
        <p:spPr>
          <a:xfrm>
            <a:off x="648930" y="2548281"/>
            <a:ext cx="6337371" cy="3658689"/>
          </a:xfrm>
        </p:spPr>
        <p:txBody>
          <a:bodyPr>
            <a:normAutofit/>
          </a:bodyPr>
          <a:lstStyle/>
          <a:p>
            <a:pPr>
              <a:lnSpc>
                <a:spcPct val="90000"/>
              </a:lnSpc>
            </a:pPr>
            <a:r>
              <a:rPr lang="en-US" sz="1700" dirty="0"/>
              <a:t>*IDES/MEB soldiers transitioning out</a:t>
            </a:r>
          </a:p>
          <a:p>
            <a:pPr>
              <a:lnSpc>
                <a:spcPct val="90000"/>
              </a:lnSpc>
            </a:pPr>
            <a:r>
              <a:rPr lang="en-US" sz="1700" dirty="0"/>
              <a:t>*SM getting out EAS/ETS</a:t>
            </a:r>
          </a:p>
          <a:p>
            <a:pPr>
              <a:lnSpc>
                <a:spcPct val="90000"/>
              </a:lnSpc>
            </a:pPr>
            <a:r>
              <a:rPr lang="en-US" sz="1700" dirty="0"/>
              <a:t>*Chapters (regardless of type) who need medical coordination of care or education regarding VA </a:t>
            </a:r>
          </a:p>
          <a:p>
            <a:pPr lvl="1">
              <a:lnSpc>
                <a:spcPct val="90000"/>
              </a:lnSpc>
            </a:pPr>
            <a:r>
              <a:rPr lang="en-US" sz="1500" dirty="0"/>
              <a:t>Including dual process servicemembers</a:t>
            </a:r>
          </a:p>
          <a:p>
            <a:pPr>
              <a:lnSpc>
                <a:spcPct val="90000"/>
              </a:lnSpc>
            </a:pPr>
            <a:r>
              <a:rPr lang="en-US" sz="1700" dirty="0"/>
              <a:t>*Career retirees</a:t>
            </a:r>
          </a:p>
          <a:p>
            <a:pPr>
              <a:lnSpc>
                <a:spcPct val="90000"/>
              </a:lnSpc>
            </a:pPr>
            <a:r>
              <a:rPr lang="en-US" sz="1700" dirty="0"/>
              <a:t>*Any service member who makes you think -------”huh, I’m a little worried about what’s going to happen to him/her when they discharge”</a:t>
            </a:r>
          </a:p>
          <a:p>
            <a:pPr>
              <a:lnSpc>
                <a:spcPct val="90000"/>
              </a:lnSpc>
            </a:pPr>
            <a:r>
              <a:rPr lang="en-US" sz="1700" dirty="0"/>
              <a:t>*Questions- just call and ask!</a:t>
            </a:r>
          </a:p>
        </p:txBody>
      </p:sp>
      <p:pic>
        <p:nvPicPr>
          <p:cNvPr id="5" name="Picture 4">
            <a:extLst>
              <a:ext uri="{FF2B5EF4-FFF2-40B4-BE49-F238E27FC236}">
                <a16:creationId xmlns:a16="http://schemas.microsoft.com/office/drawing/2014/main" id="{AD91D04E-4E6D-4A92-9113-9381F58CF05A}"/>
              </a:ext>
            </a:extLst>
          </p:cNvPr>
          <p:cNvPicPr>
            <a:picLocks noChangeAspect="1"/>
          </p:cNvPicPr>
          <p:nvPr/>
        </p:nvPicPr>
        <p:blipFill>
          <a:blip r:embed="rId3"/>
          <a:stretch>
            <a:fillRect/>
          </a:stretch>
        </p:blipFill>
        <p:spPr>
          <a:xfrm>
            <a:off x="7731674" y="2548281"/>
            <a:ext cx="3662018" cy="3662018"/>
          </a:xfrm>
          <a:prstGeom prst="rect">
            <a:avLst/>
          </a:prstGeom>
          <a:effectLst/>
        </p:spPr>
      </p:pic>
    </p:spTree>
    <p:extLst>
      <p:ext uri="{BB962C8B-B14F-4D97-AF65-F5344CB8AC3E}">
        <p14:creationId xmlns:p14="http://schemas.microsoft.com/office/powerpoint/2010/main" val="288176159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D031-2184-4E14-998A-23CCFBFFBD74}"/>
              </a:ext>
            </a:extLst>
          </p:cNvPr>
          <p:cNvSpPr>
            <a:spLocks noGrp="1"/>
          </p:cNvSpPr>
          <p:nvPr>
            <p:ph type="title"/>
          </p:nvPr>
        </p:nvSpPr>
        <p:spPr/>
        <p:txBody>
          <a:bodyPr/>
          <a:lstStyle/>
          <a:p>
            <a:pPr algn="ctr"/>
            <a:r>
              <a:rPr lang="en-US" dirty="0"/>
              <a:t>Basic VA Eligibility</a:t>
            </a:r>
          </a:p>
        </p:txBody>
      </p:sp>
      <p:sp>
        <p:nvSpPr>
          <p:cNvPr id="3" name="Content Placeholder 2">
            <a:extLst>
              <a:ext uri="{FF2B5EF4-FFF2-40B4-BE49-F238E27FC236}">
                <a16:creationId xmlns:a16="http://schemas.microsoft.com/office/drawing/2014/main" id="{7DE67D4C-FC9F-4FA4-AB43-C4F93ACDF989}"/>
              </a:ext>
            </a:extLst>
          </p:cNvPr>
          <p:cNvSpPr>
            <a:spLocks noGrp="1"/>
          </p:cNvSpPr>
          <p:nvPr>
            <p:ph sz="half" idx="1"/>
          </p:nvPr>
        </p:nvSpPr>
        <p:spPr>
          <a:xfrm>
            <a:off x="1103312" y="1351723"/>
            <a:ext cx="4396339" cy="4904616"/>
          </a:xfrm>
        </p:spPr>
        <p:txBody>
          <a:bodyPr>
            <a:normAutofit fontScale="92500" lnSpcReduction="10000"/>
          </a:bodyPr>
          <a:lstStyle/>
          <a:p>
            <a:pPr lvl="0"/>
            <a:r>
              <a:rPr lang="en-US" dirty="0"/>
              <a:t>MEB service members will be eligible for comprehensive VA healthcare</a:t>
            </a:r>
          </a:p>
          <a:p>
            <a:pPr lvl="0"/>
            <a:endParaRPr lang="en-US" dirty="0"/>
          </a:p>
          <a:p>
            <a:pPr lvl="0"/>
            <a:r>
              <a:rPr lang="en-US" dirty="0"/>
              <a:t>Combat Veterans (CV) - receive 5 years of FREE medical care from the VA for conditions that are combat related</a:t>
            </a:r>
          </a:p>
          <a:p>
            <a:pPr lvl="0"/>
            <a:endParaRPr lang="en-US" dirty="0"/>
          </a:p>
          <a:p>
            <a:pPr lvl="0"/>
            <a:r>
              <a:rPr lang="en-US" dirty="0"/>
              <a:t>Survivors of MST can receive free medical and mental health care related to MST (regardless of d/c and length of time served). No reporting needed</a:t>
            </a:r>
          </a:p>
          <a:p>
            <a:pPr lvl="0"/>
            <a:endParaRPr lang="en-US" dirty="0"/>
          </a:p>
          <a:p>
            <a:pPr lvl="0"/>
            <a:r>
              <a:rPr lang="en-US" dirty="0"/>
              <a:t>National Guard and Reservists have different eligibility guidelines </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4142CF6B-3CFE-4800-9A53-CC7449E92449}"/>
              </a:ext>
            </a:extLst>
          </p:cNvPr>
          <p:cNvSpPr>
            <a:spLocks noGrp="1"/>
          </p:cNvSpPr>
          <p:nvPr>
            <p:ph sz="half" idx="2"/>
          </p:nvPr>
        </p:nvSpPr>
        <p:spPr>
          <a:xfrm>
            <a:off x="5654493" y="1351722"/>
            <a:ext cx="4396341" cy="4904616"/>
          </a:xfrm>
        </p:spPr>
        <p:txBody>
          <a:bodyPr>
            <a:normAutofit fontScale="92500" lnSpcReduction="10000"/>
          </a:bodyPr>
          <a:lstStyle/>
          <a:p>
            <a:pPr lvl="0"/>
            <a:r>
              <a:rPr lang="en-US" dirty="0"/>
              <a:t>Completing VA enrollment service members can get mental health treatment</a:t>
            </a:r>
          </a:p>
          <a:p>
            <a:r>
              <a:rPr lang="en-US" sz="2600" b="1" u="sng" dirty="0">
                <a:solidFill>
                  <a:schemeClr val="accent3"/>
                </a:solidFill>
              </a:rPr>
              <a:t>Bottom line- if you are not sure if a service member will be eligible for VA- call your liaison! </a:t>
            </a:r>
          </a:p>
        </p:txBody>
      </p:sp>
    </p:spTree>
    <p:extLst>
      <p:ext uri="{BB962C8B-B14F-4D97-AF65-F5344CB8AC3E}">
        <p14:creationId xmlns:p14="http://schemas.microsoft.com/office/powerpoint/2010/main" val="27607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A793E-9D70-40A1-BC29-F188CD2D1864}"/>
              </a:ext>
            </a:extLst>
          </p:cNvPr>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F2F2F2"/>
                </a:solidFill>
              </a:rPr>
              <a:t>When to refer? </a:t>
            </a:r>
          </a:p>
        </p:txBody>
      </p:sp>
      <p:sp>
        <p:nvSpPr>
          <p:cNvPr id="24" name="Freeform: Shape 23">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C79DDE65-9564-44DD-8F91-7C97016B35E1}"/>
              </a:ext>
            </a:extLst>
          </p:cNvPr>
          <p:cNvGraphicFramePr/>
          <p:nvPr>
            <p:extLst>
              <p:ext uri="{D42A27DB-BD31-4B8C-83A1-F6EECF244321}">
                <p14:modId xmlns:p14="http://schemas.microsoft.com/office/powerpoint/2010/main" val="304194688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887279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344E-9076-4904-A431-B072ABA504C5}"/>
              </a:ext>
            </a:extLst>
          </p:cNvPr>
          <p:cNvSpPr>
            <a:spLocks noGrp="1"/>
          </p:cNvSpPr>
          <p:nvPr>
            <p:ph type="title"/>
          </p:nvPr>
        </p:nvSpPr>
        <p:spPr/>
        <p:txBody>
          <a:bodyPr/>
          <a:lstStyle/>
          <a:p>
            <a:pPr algn="ctr"/>
            <a:r>
              <a:rPr lang="en-US" dirty="0"/>
              <a:t>How to refer?</a:t>
            </a:r>
            <a:br>
              <a:rPr lang="en-US" dirty="0"/>
            </a:br>
            <a:r>
              <a:rPr lang="en-US" dirty="0"/>
              <a:t>	</a:t>
            </a:r>
            <a:r>
              <a:rPr lang="en-US" sz="3600" dirty="0"/>
              <a:t>***</a:t>
            </a:r>
            <a:r>
              <a:rPr lang="en-US" sz="2800" dirty="0"/>
              <a:t>1</a:t>
            </a:r>
            <a:r>
              <a:rPr lang="en-US" sz="2800" baseline="30000" dirty="0"/>
              <a:t>st</a:t>
            </a:r>
            <a:r>
              <a:rPr lang="en-US" sz="2800" dirty="0"/>
              <a:t> complete 10-0454 (MTF referral form)</a:t>
            </a:r>
            <a:r>
              <a:rPr lang="en-US" sz="3600" dirty="0"/>
              <a:t>***</a:t>
            </a:r>
          </a:p>
        </p:txBody>
      </p:sp>
      <p:sp>
        <p:nvSpPr>
          <p:cNvPr id="3" name="Content Placeholder 2">
            <a:extLst>
              <a:ext uri="{FF2B5EF4-FFF2-40B4-BE49-F238E27FC236}">
                <a16:creationId xmlns:a16="http://schemas.microsoft.com/office/drawing/2014/main" id="{689D3EDF-E5EF-4D4E-99E0-D29EF2A83EAB}"/>
              </a:ext>
            </a:extLst>
          </p:cNvPr>
          <p:cNvSpPr>
            <a:spLocks noGrp="1"/>
          </p:cNvSpPr>
          <p:nvPr>
            <p:ph sz="half" idx="1"/>
          </p:nvPr>
        </p:nvSpPr>
        <p:spPr/>
        <p:txBody>
          <a:bodyPr/>
          <a:lstStyle/>
          <a:p>
            <a:r>
              <a:rPr lang="en-US" dirty="0"/>
              <a:t>For IDES/MEB soldiers</a:t>
            </a:r>
          </a:p>
          <a:p>
            <a:pPr lvl="1"/>
            <a:r>
              <a:rPr lang="en-US" dirty="0"/>
              <a:t>Military ratings </a:t>
            </a:r>
          </a:p>
          <a:p>
            <a:pPr lvl="1"/>
            <a:r>
              <a:rPr lang="en-US" dirty="0"/>
              <a:t>NARSUM</a:t>
            </a:r>
          </a:p>
          <a:p>
            <a:pPr lvl="1"/>
            <a:r>
              <a:rPr lang="en-US" dirty="0"/>
              <a:t>VA proposed ratings</a:t>
            </a:r>
          </a:p>
          <a:p>
            <a:pPr lvl="1"/>
            <a:r>
              <a:rPr lang="en-US" dirty="0"/>
              <a:t>Upcoming medical procedures, specialty care already scheduled</a:t>
            </a:r>
          </a:p>
        </p:txBody>
      </p:sp>
      <p:sp>
        <p:nvSpPr>
          <p:cNvPr id="4" name="Content Placeholder 3">
            <a:extLst>
              <a:ext uri="{FF2B5EF4-FFF2-40B4-BE49-F238E27FC236}">
                <a16:creationId xmlns:a16="http://schemas.microsoft.com/office/drawing/2014/main" id="{7DEDE315-B7C6-43F3-BA10-4FC4BD9EFEA3}"/>
              </a:ext>
            </a:extLst>
          </p:cNvPr>
          <p:cNvSpPr>
            <a:spLocks noGrp="1"/>
          </p:cNvSpPr>
          <p:nvPr>
            <p:ph sz="half" idx="2"/>
          </p:nvPr>
        </p:nvSpPr>
        <p:spPr/>
        <p:txBody>
          <a:bodyPr/>
          <a:lstStyle/>
          <a:p>
            <a:r>
              <a:rPr lang="en-US" dirty="0"/>
              <a:t>For ALL referrals</a:t>
            </a:r>
          </a:p>
          <a:p>
            <a:pPr lvl="1"/>
            <a:r>
              <a:rPr lang="en-US" dirty="0"/>
              <a:t>Synopsis included on referral form of ongoing medical and mental health needs</a:t>
            </a:r>
          </a:p>
          <a:p>
            <a:pPr lvl="1"/>
            <a:r>
              <a:rPr lang="en-US" dirty="0"/>
              <a:t>Medical records for most recent visit with specialty care within 6 months (neurology, pulmonology, etc.)</a:t>
            </a:r>
          </a:p>
          <a:p>
            <a:pPr lvl="1"/>
            <a:r>
              <a:rPr lang="en-US" dirty="0"/>
              <a:t>Medication list</a:t>
            </a:r>
          </a:p>
          <a:p>
            <a:pPr lvl="1"/>
            <a:r>
              <a:rPr lang="en-US" dirty="0"/>
              <a:t>Any DME/prosthetics used</a:t>
            </a:r>
          </a:p>
        </p:txBody>
      </p:sp>
      <p:sp>
        <p:nvSpPr>
          <p:cNvPr id="5" name="TextBox 4">
            <a:extLst>
              <a:ext uri="{FF2B5EF4-FFF2-40B4-BE49-F238E27FC236}">
                <a16:creationId xmlns:a16="http://schemas.microsoft.com/office/drawing/2014/main" id="{904AB2B6-9F33-4E2B-AEBD-17582D6FA393}"/>
              </a:ext>
            </a:extLst>
          </p:cNvPr>
          <p:cNvSpPr txBox="1"/>
          <p:nvPr/>
        </p:nvSpPr>
        <p:spPr>
          <a:xfrm>
            <a:off x="1674055" y="5458265"/>
            <a:ext cx="8159262" cy="646331"/>
          </a:xfrm>
          <a:prstGeom prst="rect">
            <a:avLst/>
          </a:prstGeom>
          <a:noFill/>
        </p:spPr>
        <p:txBody>
          <a:bodyPr wrap="square" rtlCol="0">
            <a:spAutoFit/>
          </a:bodyPr>
          <a:lstStyle/>
          <a:p>
            <a:pPr algn="ctr"/>
            <a:r>
              <a:rPr lang="en-US" dirty="0"/>
              <a:t>Email encrypted referral packet to VA liaison in your area</a:t>
            </a:r>
          </a:p>
          <a:p>
            <a:r>
              <a:rPr lang="en-US" dirty="0"/>
              <a:t>	(Establish DoD/VA electronic handshake for secure emails prior)</a:t>
            </a:r>
          </a:p>
        </p:txBody>
      </p:sp>
    </p:spTree>
    <p:extLst>
      <p:ext uri="{BB962C8B-B14F-4D97-AF65-F5344CB8AC3E}">
        <p14:creationId xmlns:p14="http://schemas.microsoft.com/office/powerpoint/2010/main" val="325383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C9FE-B4AB-4652-97B1-26B7A56C858B}"/>
              </a:ext>
            </a:extLst>
          </p:cNvPr>
          <p:cNvSpPr>
            <a:spLocks noGrp="1"/>
          </p:cNvSpPr>
          <p:nvPr>
            <p:ph type="title"/>
          </p:nvPr>
        </p:nvSpPr>
        <p:spPr>
          <a:xfrm>
            <a:off x="1337834" y="322384"/>
            <a:ext cx="8825659" cy="1981200"/>
          </a:xfrm>
        </p:spPr>
        <p:txBody>
          <a:bodyPr/>
          <a:lstStyle/>
          <a:p>
            <a:pPr algn="ctr"/>
            <a:r>
              <a:rPr lang="en-US" dirty="0"/>
              <a:t>Service member expectations</a:t>
            </a:r>
          </a:p>
        </p:txBody>
      </p:sp>
      <p:sp>
        <p:nvSpPr>
          <p:cNvPr id="3" name="Text Placeholder 2">
            <a:extLst>
              <a:ext uri="{FF2B5EF4-FFF2-40B4-BE49-F238E27FC236}">
                <a16:creationId xmlns:a16="http://schemas.microsoft.com/office/drawing/2014/main" id="{6B8195F4-D15F-4A9C-A27D-4580A85BD8C4}"/>
              </a:ext>
            </a:extLst>
          </p:cNvPr>
          <p:cNvSpPr>
            <a:spLocks noGrp="1"/>
          </p:cNvSpPr>
          <p:nvPr>
            <p:ph type="body" sz="half" idx="2"/>
          </p:nvPr>
        </p:nvSpPr>
        <p:spPr>
          <a:xfrm>
            <a:off x="1154954" y="1758462"/>
            <a:ext cx="9423951" cy="4261338"/>
          </a:xfrm>
        </p:spPr>
        <p:txBody>
          <a:bodyPr/>
          <a:lstStyle/>
          <a:p>
            <a:pPr marL="285750" indent="-285750">
              <a:buFont typeface="Arial" panose="020B0604020202020204" pitchFamily="34" charset="0"/>
              <a:buChar char="•"/>
            </a:pPr>
            <a:r>
              <a:rPr lang="en-US" dirty="0"/>
              <a:t>An individualized intake assessment specific to medical/mental health needs, ongoing treatment needs to transition to the VA, psychosocial concerns, and any questions about their transition </a:t>
            </a:r>
          </a:p>
          <a:p>
            <a:pPr marL="285750" indent="-285750">
              <a:buFont typeface="Arial" panose="020B0604020202020204" pitchFamily="34" charset="0"/>
              <a:buChar char="•"/>
            </a:pPr>
            <a:r>
              <a:rPr lang="en-US" dirty="0"/>
              <a:t>Service member will leave the intake session with a local VA point of contact </a:t>
            </a:r>
          </a:p>
          <a:p>
            <a:pPr marL="285750" indent="-285750">
              <a:buFont typeface="Arial" panose="020B0604020202020204" pitchFamily="34" charset="0"/>
              <a:buChar char="•"/>
            </a:pPr>
            <a:r>
              <a:rPr lang="en-US" dirty="0"/>
              <a:t>1</a:t>
            </a:r>
            <a:r>
              <a:rPr lang="en-US" baseline="30000" dirty="0"/>
              <a:t>st</a:t>
            </a:r>
            <a:r>
              <a:rPr lang="en-US" dirty="0"/>
              <a:t> VA appointment scheduled at the receiving VA upon leaving the MTF</a:t>
            </a:r>
          </a:p>
          <a:p>
            <a:pPr marL="285750" indent="-285750">
              <a:buFont typeface="Arial" panose="020B0604020202020204" pitchFamily="34" charset="0"/>
              <a:buChar char="•"/>
            </a:pPr>
            <a:r>
              <a:rPr lang="en-US" dirty="0"/>
              <a:t>Receive resources for VA programs and how to file for additional SC benefits</a:t>
            </a:r>
          </a:p>
          <a:p>
            <a:endParaRPr lang="en-US" dirty="0"/>
          </a:p>
          <a:p>
            <a:r>
              <a:rPr lang="en-US" dirty="0"/>
              <a:t>Liaisons will make attempts to reach the service member via phone or email- timeliness is important in the transition process</a:t>
            </a:r>
          </a:p>
          <a:p>
            <a:endParaRPr lang="en-US" dirty="0"/>
          </a:p>
        </p:txBody>
      </p:sp>
    </p:spTree>
    <p:extLst>
      <p:ext uri="{BB962C8B-B14F-4D97-AF65-F5344CB8AC3E}">
        <p14:creationId xmlns:p14="http://schemas.microsoft.com/office/powerpoint/2010/main" val="167989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0FEF-2114-45E4-910E-09EADFD6E030}"/>
              </a:ext>
            </a:extLst>
          </p:cNvPr>
          <p:cNvSpPr>
            <a:spLocks noGrp="1"/>
          </p:cNvSpPr>
          <p:nvPr>
            <p:ph type="title"/>
          </p:nvPr>
        </p:nvSpPr>
        <p:spPr/>
        <p:txBody>
          <a:bodyPr/>
          <a:lstStyle/>
          <a:p>
            <a:r>
              <a:rPr lang="en-US" dirty="0"/>
              <a:t>Tricare </a:t>
            </a:r>
            <a:r>
              <a:rPr lang="en-US" dirty="0" err="1"/>
              <a:t>Auths</a:t>
            </a:r>
            <a:r>
              <a:rPr lang="en-US" dirty="0"/>
              <a:t>	</a:t>
            </a:r>
          </a:p>
        </p:txBody>
      </p:sp>
      <p:sp>
        <p:nvSpPr>
          <p:cNvPr id="3" name="Content Placeholder 2">
            <a:extLst>
              <a:ext uri="{FF2B5EF4-FFF2-40B4-BE49-F238E27FC236}">
                <a16:creationId xmlns:a16="http://schemas.microsoft.com/office/drawing/2014/main" id="{609042A8-5989-49F9-9DB9-F15DCAC4B703}"/>
              </a:ext>
            </a:extLst>
          </p:cNvPr>
          <p:cNvSpPr>
            <a:spLocks noGrp="1"/>
          </p:cNvSpPr>
          <p:nvPr>
            <p:ph idx="1"/>
          </p:nvPr>
        </p:nvSpPr>
        <p:spPr>
          <a:xfrm>
            <a:off x="1103312" y="1450428"/>
            <a:ext cx="8946541" cy="4797971"/>
          </a:xfrm>
        </p:spPr>
        <p:txBody>
          <a:bodyPr>
            <a:normAutofit/>
          </a:bodyPr>
          <a:lstStyle/>
          <a:p>
            <a:r>
              <a:rPr lang="en-US" dirty="0"/>
              <a:t>For a smooth transitionary process, ADSMs can be seen at the VA while on transition leave</a:t>
            </a:r>
          </a:p>
          <a:p>
            <a:r>
              <a:rPr lang="en-US" dirty="0"/>
              <a:t>Requires a Tricare Authorization be entered for the receiving VA regardless of East or West Region</a:t>
            </a:r>
          </a:p>
          <a:p>
            <a:r>
              <a:rPr lang="en-US" dirty="0"/>
              <a:t>VA liaison will send the request with name, VA location, local VA POC, service needed, dates of service needed </a:t>
            </a:r>
          </a:p>
          <a:p>
            <a:r>
              <a:rPr lang="en-US" dirty="0"/>
              <a:t>VA liaisons will forward the completed approved authorization to the receiving VA within 3-5 business days</a:t>
            </a:r>
          </a:p>
          <a:p>
            <a:endParaRPr lang="en-US" dirty="0"/>
          </a:p>
          <a:p>
            <a:pPr lvl="1"/>
            <a:r>
              <a:rPr lang="en-US" sz="1200" dirty="0"/>
              <a:t>https://health.mil/About-MHS/OASDHA/Defense-Health-Agency/TRICARE-Health-Plan/Defense-Health-Agency-Great-Lakes</a:t>
            </a:r>
          </a:p>
        </p:txBody>
      </p:sp>
    </p:spTree>
    <p:extLst>
      <p:ext uri="{BB962C8B-B14F-4D97-AF65-F5344CB8AC3E}">
        <p14:creationId xmlns:p14="http://schemas.microsoft.com/office/powerpoint/2010/main" val="280484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AB2BE1-06B6-474A-A9FA-0BD0B07963FC}"/>
              </a:ext>
            </a:extLst>
          </p:cNvPr>
          <p:cNvSpPr txBox="1"/>
          <p:nvPr/>
        </p:nvSpPr>
        <p:spPr>
          <a:xfrm>
            <a:off x="596348" y="397566"/>
            <a:ext cx="5155096" cy="1200329"/>
          </a:xfrm>
          <a:prstGeom prst="rect">
            <a:avLst/>
          </a:prstGeom>
          <a:noFill/>
        </p:spPr>
        <p:txBody>
          <a:bodyPr wrap="square" rtlCol="0">
            <a:spAutoFit/>
          </a:bodyPr>
          <a:lstStyle/>
          <a:p>
            <a:r>
              <a:rPr lang="en-US" dirty="0"/>
              <a:t>Identify the soldier</a:t>
            </a:r>
          </a:p>
          <a:p>
            <a:r>
              <a:rPr lang="en-US" dirty="0"/>
              <a:t>	MEB with signed ratings</a:t>
            </a:r>
          </a:p>
          <a:p>
            <a:r>
              <a:rPr lang="en-US" dirty="0"/>
              <a:t>	ETS, Chapter or Career with care needs</a:t>
            </a:r>
          </a:p>
          <a:p>
            <a:r>
              <a:rPr lang="en-US" dirty="0"/>
              <a:t>	</a:t>
            </a:r>
          </a:p>
        </p:txBody>
      </p:sp>
      <p:sp>
        <p:nvSpPr>
          <p:cNvPr id="4" name="Arrow: Down 3">
            <a:extLst>
              <a:ext uri="{FF2B5EF4-FFF2-40B4-BE49-F238E27FC236}">
                <a16:creationId xmlns:a16="http://schemas.microsoft.com/office/drawing/2014/main" id="{D9ADBBA5-7E7B-4A34-BDB7-BB6C4C6A0461}"/>
              </a:ext>
            </a:extLst>
          </p:cNvPr>
          <p:cNvSpPr/>
          <p:nvPr/>
        </p:nvSpPr>
        <p:spPr>
          <a:xfrm>
            <a:off x="1590260" y="1372086"/>
            <a:ext cx="702365" cy="780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B39369-E64D-47EA-8AFE-F0CFD68958EB}"/>
              </a:ext>
            </a:extLst>
          </p:cNvPr>
          <p:cNvSpPr txBox="1"/>
          <p:nvPr/>
        </p:nvSpPr>
        <p:spPr>
          <a:xfrm>
            <a:off x="1683026" y="2152398"/>
            <a:ext cx="4943061" cy="646331"/>
          </a:xfrm>
          <a:prstGeom prst="rect">
            <a:avLst/>
          </a:prstGeom>
          <a:noFill/>
        </p:spPr>
        <p:txBody>
          <a:bodyPr wrap="square" rtlCol="0">
            <a:spAutoFit/>
          </a:bodyPr>
          <a:lstStyle/>
          <a:p>
            <a:r>
              <a:rPr lang="en-US" dirty="0"/>
              <a:t>Complete MTF referral form VA10-0454</a:t>
            </a:r>
          </a:p>
          <a:p>
            <a:r>
              <a:rPr lang="en-US" dirty="0"/>
              <a:t>Or call VA liaison with demographic info</a:t>
            </a:r>
          </a:p>
        </p:txBody>
      </p:sp>
      <p:sp>
        <p:nvSpPr>
          <p:cNvPr id="6" name="Arrow: Down 5">
            <a:extLst>
              <a:ext uri="{FF2B5EF4-FFF2-40B4-BE49-F238E27FC236}">
                <a16:creationId xmlns:a16="http://schemas.microsoft.com/office/drawing/2014/main" id="{DEBD7AFA-C606-4DF3-A0C9-12FC6C584520}"/>
              </a:ext>
            </a:extLst>
          </p:cNvPr>
          <p:cNvSpPr/>
          <p:nvPr/>
        </p:nvSpPr>
        <p:spPr>
          <a:xfrm>
            <a:off x="3657600" y="2764265"/>
            <a:ext cx="662609" cy="8776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9B76B0-0444-4E0E-A127-6C1A2B98E7E0}"/>
              </a:ext>
            </a:extLst>
          </p:cNvPr>
          <p:cNvSpPr txBox="1"/>
          <p:nvPr/>
        </p:nvSpPr>
        <p:spPr>
          <a:xfrm>
            <a:off x="3657600" y="3658084"/>
            <a:ext cx="4200939" cy="923330"/>
          </a:xfrm>
          <a:prstGeom prst="rect">
            <a:avLst/>
          </a:prstGeom>
          <a:noFill/>
        </p:spPr>
        <p:txBody>
          <a:bodyPr wrap="square" rtlCol="0">
            <a:spAutoFit/>
          </a:bodyPr>
          <a:lstStyle/>
          <a:p>
            <a:r>
              <a:rPr lang="en-US" dirty="0"/>
              <a:t>Provide MEB documents and pertinent medical records for specialty care</a:t>
            </a:r>
          </a:p>
        </p:txBody>
      </p:sp>
      <p:sp>
        <p:nvSpPr>
          <p:cNvPr id="8" name="Arrow: Down 7">
            <a:extLst>
              <a:ext uri="{FF2B5EF4-FFF2-40B4-BE49-F238E27FC236}">
                <a16:creationId xmlns:a16="http://schemas.microsoft.com/office/drawing/2014/main" id="{7574FED7-FDCB-4CC3-83E2-434AB7259125}"/>
              </a:ext>
            </a:extLst>
          </p:cNvPr>
          <p:cNvSpPr/>
          <p:nvPr/>
        </p:nvSpPr>
        <p:spPr>
          <a:xfrm>
            <a:off x="5963478" y="4500804"/>
            <a:ext cx="662609" cy="7818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7DFBF87-FDAA-4916-A19E-30AC35239FFE}"/>
              </a:ext>
            </a:extLst>
          </p:cNvPr>
          <p:cNvSpPr txBox="1"/>
          <p:nvPr/>
        </p:nvSpPr>
        <p:spPr>
          <a:xfrm>
            <a:off x="6023113" y="5424134"/>
            <a:ext cx="3670852" cy="923330"/>
          </a:xfrm>
          <a:prstGeom prst="rect">
            <a:avLst/>
          </a:prstGeom>
          <a:noFill/>
        </p:spPr>
        <p:txBody>
          <a:bodyPr wrap="square" rtlCol="0">
            <a:spAutoFit/>
          </a:bodyPr>
          <a:lstStyle/>
          <a:p>
            <a:r>
              <a:rPr lang="en-US" dirty="0"/>
              <a:t>VA liaison contacts service member and completes intake regarding clinical care needs</a:t>
            </a:r>
          </a:p>
        </p:txBody>
      </p:sp>
      <p:pic>
        <p:nvPicPr>
          <p:cNvPr id="13" name="Picture 12">
            <a:extLst>
              <a:ext uri="{FF2B5EF4-FFF2-40B4-BE49-F238E27FC236}">
                <a16:creationId xmlns:a16="http://schemas.microsoft.com/office/drawing/2014/main" id="{255DB134-CBE9-4D0B-8233-60E5D1800468}"/>
              </a:ext>
            </a:extLst>
          </p:cNvPr>
          <p:cNvPicPr>
            <a:picLocks noChangeAspect="1"/>
          </p:cNvPicPr>
          <p:nvPr/>
        </p:nvPicPr>
        <p:blipFill>
          <a:blip r:embed="rId2"/>
          <a:stretch>
            <a:fillRect/>
          </a:stretch>
        </p:blipFill>
        <p:spPr>
          <a:xfrm>
            <a:off x="7520608" y="1552996"/>
            <a:ext cx="4346713" cy="2484297"/>
          </a:xfrm>
          <a:prstGeom prst="rect">
            <a:avLst/>
          </a:prstGeom>
        </p:spPr>
      </p:pic>
    </p:spTree>
    <p:extLst>
      <p:ext uri="{BB962C8B-B14F-4D97-AF65-F5344CB8AC3E}">
        <p14:creationId xmlns:p14="http://schemas.microsoft.com/office/powerpoint/2010/main" val="178230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C45B9-5F0D-482E-8337-1B74ECCD7334}"/>
              </a:ext>
            </a:extLst>
          </p:cNvPr>
          <p:cNvSpPr txBox="1"/>
          <p:nvPr/>
        </p:nvSpPr>
        <p:spPr>
          <a:xfrm>
            <a:off x="861391" y="437322"/>
            <a:ext cx="4373218" cy="646331"/>
          </a:xfrm>
          <a:prstGeom prst="rect">
            <a:avLst/>
          </a:prstGeom>
          <a:noFill/>
        </p:spPr>
        <p:txBody>
          <a:bodyPr wrap="square" rtlCol="0">
            <a:spAutoFit/>
          </a:bodyPr>
          <a:lstStyle/>
          <a:p>
            <a:r>
              <a:rPr lang="en-US" dirty="0"/>
              <a:t>If liaison requests Tricare Auth assist in obtaining</a:t>
            </a:r>
          </a:p>
        </p:txBody>
      </p:sp>
      <p:sp>
        <p:nvSpPr>
          <p:cNvPr id="3" name="Arrow: Down 2">
            <a:extLst>
              <a:ext uri="{FF2B5EF4-FFF2-40B4-BE49-F238E27FC236}">
                <a16:creationId xmlns:a16="http://schemas.microsoft.com/office/drawing/2014/main" id="{62966A9C-EB0A-4F92-A4BA-6FD3A5B4716D}"/>
              </a:ext>
            </a:extLst>
          </p:cNvPr>
          <p:cNvSpPr/>
          <p:nvPr/>
        </p:nvSpPr>
        <p:spPr>
          <a:xfrm>
            <a:off x="1537252" y="1083653"/>
            <a:ext cx="56984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91EA2C-0D86-42E4-86A0-DABEC1B31EAF}"/>
              </a:ext>
            </a:extLst>
          </p:cNvPr>
          <p:cNvSpPr txBox="1"/>
          <p:nvPr/>
        </p:nvSpPr>
        <p:spPr>
          <a:xfrm>
            <a:off x="1656522" y="1855304"/>
            <a:ext cx="5181600" cy="1200329"/>
          </a:xfrm>
          <a:prstGeom prst="rect">
            <a:avLst/>
          </a:prstGeom>
          <a:noFill/>
        </p:spPr>
        <p:txBody>
          <a:bodyPr wrap="square" rtlCol="0">
            <a:spAutoFit/>
          </a:bodyPr>
          <a:lstStyle/>
          <a:p>
            <a:r>
              <a:rPr lang="en-US" dirty="0"/>
              <a:t>VA liaison forwards documentation, intake information, need for VA care, specialty consult requests and Tricare </a:t>
            </a:r>
            <a:r>
              <a:rPr lang="en-US" dirty="0" err="1"/>
              <a:t>Auths</a:t>
            </a:r>
            <a:r>
              <a:rPr lang="en-US" dirty="0"/>
              <a:t> to receiving VA</a:t>
            </a:r>
          </a:p>
        </p:txBody>
      </p:sp>
      <p:sp>
        <p:nvSpPr>
          <p:cNvPr id="5" name="Arrow: Down 4">
            <a:extLst>
              <a:ext uri="{FF2B5EF4-FFF2-40B4-BE49-F238E27FC236}">
                <a16:creationId xmlns:a16="http://schemas.microsoft.com/office/drawing/2014/main" id="{EAD27F32-6DB6-4BFE-AB14-7A703EF4510F}"/>
              </a:ext>
            </a:extLst>
          </p:cNvPr>
          <p:cNvSpPr/>
          <p:nvPr/>
        </p:nvSpPr>
        <p:spPr>
          <a:xfrm>
            <a:off x="3392557" y="3055633"/>
            <a:ext cx="596347" cy="746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2E29F7-8469-4D4C-AEE8-8C7CC729D5ED}"/>
              </a:ext>
            </a:extLst>
          </p:cNvPr>
          <p:cNvSpPr txBox="1"/>
          <p:nvPr/>
        </p:nvSpPr>
        <p:spPr>
          <a:xfrm>
            <a:off x="3511826" y="3962399"/>
            <a:ext cx="4638261" cy="923330"/>
          </a:xfrm>
          <a:prstGeom prst="rect">
            <a:avLst/>
          </a:prstGeom>
          <a:noFill/>
        </p:spPr>
        <p:txBody>
          <a:bodyPr wrap="square" rtlCol="0">
            <a:spAutoFit/>
          </a:bodyPr>
          <a:lstStyle/>
          <a:p>
            <a:r>
              <a:rPr lang="en-US" dirty="0"/>
              <a:t>Receiving VA reviews information, registers and contacts service member and schedules first appointments at VA</a:t>
            </a:r>
          </a:p>
        </p:txBody>
      </p:sp>
      <p:sp>
        <p:nvSpPr>
          <p:cNvPr id="7" name="Arrow: Down 6">
            <a:extLst>
              <a:ext uri="{FF2B5EF4-FFF2-40B4-BE49-F238E27FC236}">
                <a16:creationId xmlns:a16="http://schemas.microsoft.com/office/drawing/2014/main" id="{089FA544-2F7A-4035-BC56-549B6DE81837}"/>
              </a:ext>
            </a:extLst>
          </p:cNvPr>
          <p:cNvSpPr/>
          <p:nvPr/>
        </p:nvSpPr>
        <p:spPr>
          <a:xfrm>
            <a:off x="6096000" y="5002697"/>
            <a:ext cx="556591" cy="669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5B0D1E9-AD38-4F73-9AC5-2C771C573952}"/>
              </a:ext>
            </a:extLst>
          </p:cNvPr>
          <p:cNvSpPr txBox="1"/>
          <p:nvPr/>
        </p:nvSpPr>
        <p:spPr>
          <a:xfrm>
            <a:off x="6096000" y="5788898"/>
            <a:ext cx="4638261" cy="923330"/>
          </a:xfrm>
          <a:prstGeom prst="rect">
            <a:avLst/>
          </a:prstGeom>
          <a:noFill/>
        </p:spPr>
        <p:txBody>
          <a:bodyPr wrap="square" rtlCol="0">
            <a:spAutoFit/>
          </a:bodyPr>
          <a:lstStyle/>
          <a:p>
            <a:r>
              <a:rPr lang="en-US" dirty="0"/>
              <a:t>VA liaison notifies referring party of scheduled appointments to “close the loop”</a:t>
            </a:r>
          </a:p>
        </p:txBody>
      </p:sp>
      <p:pic>
        <p:nvPicPr>
          <p:cNvPr id="10" name="Picture 9">
            <a:extLst>
              <a:ext uri="{FF2B5EF4-FFF2-40B4-BE49-F238E27FC236}">
                <a16:creationId xmlns:a16="http://schemas.microsoft.com/office/drawing/2014/main" id="{5B4C0B63-AD4C-4360-AFF9-E3808D71AF4E}"/>
              </a:ext>
            </a:extLst>
          </p:cNvPr>
          <p:cNvPicPr>
            <a:picLocks noChangeAspect="1"/>
          </p:cNvPicPr>
          <p:nvPr/>
        </p:nvPicPr>
        <p:blipFill>
          <a:blip r:embed="rId2"/>
          <a:stretch>
            <a:fillRect/>
          </a:stretch>
        </p:blipFill>
        <p:spPr>
          <a:xfrm>
            <a:off x="8203098" y="1297677"/>
            <a:ext cx="3441007" cy="3228975"/>
          </a:xfrm>
          <a:prstGeom prst="rect">
            <a:avLst/>
          </a:prstGeom>
        </p:spPr>
      </p:pic>
    </p:spTree>
    <p:extLst>
      <p:ext uri="{BB962C8B-B14F-4D97-AF65-F5344CB8AC3E}">
        <p14:creationId xmlns:p14="http://schemas.microsoft.com/office/powerpoint/2010/main" val="1175726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637DBB-3DAA-4B40-ACF2-49F3A71BC94A}"/>
              </a:ext>
            </a:extLst>
          </p:cNvPr>
          <p:cNvPicPr>
            <a:picLocks noChangeAspect="1"/>
          </p:cNvPicPr>
          <p:nvPr/>
        </p:nvPicPr>
        <p:blipFill>
          <a:blip r:embed="rId2"/>
          <a:stretch>
            <a:fillRect/>
          </a:stretch>
        </p:blipFill>
        <p:spPr>
          <a:xfrm>
            <a:off x="2544417" y="2494257"/>
            <a:ext cx="6321287" cy="4021919"/>
          </a:xfrm>
          <a:prstGeom prst="rect">
            <a:avLst/>
          </a:prstGeom>
        </p:spPr>
      </p:pic>
      <p:sp>
        <p:nvSpPr>
          <p:cNvPr id="4" name="TextBox 3">
            <a:extLst>
              <a:ext uri="{FF2B5EF4-FFF2-40B4-BE49-F238E27FC236}">
                <a16:creationId xmlns:a16="http://schemas.microsoft.com/office/drawing/2014/main" id="{07E8A27E-9A44-497D-AFF3-242409C93846}"/>
              </a:ext>
            </a:extLst>
          </p:cNvPr>
          <p:cNvSpPr txBox="1"/>
          <p:nvPr/>
        </p:nvSpPr>
        <p:spPr>
          <a:xfrm>
            <a:off x="1643270" y="583096"/>
            <a:ext cx="8136834" cy="923330"/>
          </a:xfrm>
          <a:prstGeom prst="rect">
            <a:avLst/>
          </a:prstGeom>
          <a:noFill/>
        </p:spPr>
        <p:txBody>
          <a:bodyPr wrap="square" rtlCol="0">
            <a:spAutoFit/>
          </a:bodyPr>
          <a:lstStyle/>
          <a:p>
            <a:pPr algn="ctr"/>
            <a:r>
              <a:rPr lang="en-US" sz="5400" dirty="0"/>
              <a:t>Questions?</a:t>
            </a:r>
          </a:p>
        </p:txBody>
      </p:sp>
      <p:sp>
        <p:nvSpPr>
          <p:cNvPr id="5" name="TextBox 4">
            <a:extLst>
              <a:ext uri="{FF2B5EF4-FFF2-40B4-BE49-F238E27FC236}">
                <a16:creationId xmlns:a16="http://schemas.microsoft.com/office/drawing/2014/main" id="{C0225156-61E7-40FF-BD20-F254B60A92B1}"/>
              </a:ext>
            </a:extLst>
          </p:cNvPr>
          <p:cNvSpPr txBox="1"/>
          <p:nvPr/>
        </p:nvSpPr>
        <p:spPr>
          <a:xfrm>
            <a:off x="1159565" y="1506426"/>
            <a:ext cx="9104243" cy="830997"/>
          </a:xfrm>
          <a:prstGeom prst="rect">
            <a:avLst/>
          </a:prstGeom>
          <a:noFill/>
        </p:spPr>
        <p:txBody>
          <a:bodyPr wrap="square" rtlCol="0">
            <a:spAutoFit/>
          </a:bodyPr>
          <a:lstStyle/>
          <a:p>
            <a:pPr algn="ctr"/>
            <a:r>
              <a:rPr lang="en-US" sz="2400" dirty="0"/>
              <a:t>Thank you for YOUR service to our Service Members and future Veterans! </a:t>
            </a:r>
          </a:p>
        </p:txBody>
      </p:sp>
    </p:spTree>
    <p:extLst>
      <p:ext uri="{BB962C8B-B14F-4D97-AF65-F5344CB8AC3E}">
        <p14:creationId xmlns:p14="http://schemas.microsoft.com/office/powerpoint/2010/main" val="335773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9D06-6C2F-4F7A-8040-C53573DAC21C}"/>
              </a:ext>
            </a:extLst>
          </p:cNvPr>
          <p:cNvSpPr>
            <a:spLocks noGrp="1"/>
          </p:cNvSpPr>
          <p:nvPr>
            <p:ph type="title"/>
          </p:nvPr>
        </p:nvSpPr>
        <p:spPr/>
        <p:txBody>
          <a:bodyPr/>
          <a:lstStyle/>
          <a:p>
            <a:r>
              <a:rPr lang="en-US" sz="5400" u="sng" dirty="0"/>
              <a:t>VA Liaison Program:</a:t>
            </a:r>
            <a:br>
              <a:rPr lang="en-US" sz="4000" u="sng" dirty="0"/>
            </a:br>
            <a:endParaRPr lang="en-US" dirty="0"/>
          </a:p>
        </p:txBody>
      </p:sp>
      <p:sp>
        <p:nvSpPr>
          <p:cNvPr id="3" name="Content Placeholder 2">
            <a:extLst>
              <a:ext uri="{FF2B5EF4-FFF2-40B4-BE49-F238E27FC236}">
                <a16:creationId xmlns:a16="http://schemas.microsoft.com/office/drawing/2014/main" id="{E4DCB395-A2FB-4424-A708-700D5F00E3B9}"/>
              </a:ext>
            </a:extLst>
          </p:cNvPr>
          <p:cNvSpPr>
            <a:spLocks noGrp="1"/>
          </p:cNvSpPr>
          <p:nvPr>
            <p:ph idx="1"/>
          </p:nvPr>
        </p:nvSpPr>
        <p:spPr>
          <a:xfrm>
            <a:off x="1103312" y="1448972"/>
            <a:ext cx="8946541" cy="5163863"/>
          </a:xfrm>
        </p:spPr>
        <p:txBody>
          <a:bodyPr>
            <a:normAutofit lnSpcReduction="10000"/>
          </a:bodyPr>
          <a:lstStyle/>
          <a:p>
            <a:r>
              <a:rPr lang="en-US" dirty="0"/>
              <a:t>Since 2003, VA has collaborated with the Department of Defense (DoD) to transition the health care of ill or injured active duty servicemembers from MTF’s to VA healthcare</a:t>
            </a:r>
          </a:p>
          <a:p>
            <a:endParaRPr lang="en-US" dirty="0"/>
          </a:p>
          <a:p>
            <a:r>
              <a:rPr lang="en-US" dirty="0"/>
              <a:t>Originally established to transition military personnel returning from theaters of combat often with life altering medical conditions (TBI, Visually impaired, complex care, PTSD, etc.)</a:t>
            </a:r>
          </a:p>
          <a:p>
            <a:endParaRPr lang="en-US" b="1" i="1" dirty="0"/>
          </a:p>
          <a:p>
            <a:r>
              <a:rPr lang="en-US" b="1" i="1" dirty="0"/>
              <a:t>VA Liaisons now transition other active duty military personnel and Veterans within a broader population who will benefit from VA healthcare and benefits. </a:t>
            </a:r>
          </a:p>
          <a:p>
            <a:endParaRPr lang="en-US" dirty="0"/>
          </a:p>
          <a:p>
            <a:r>
              <a:rPr lang="en-US" dirty="0"/>
              <a:t>VA Liaisons for Healthcare are independent clinical practitioners (LICSW or R.N.) using advanced practice skills and expertise to coordinate care between DoD and VA.</a:t>
            </a:r>
          </a:p>
          <a:p>
            <a:endParaRPr lang="en-US" dirty="0"/>
          </a:p>
          <a:p>
            <a:endParaRPr lang="en-US" dirty="0"/>
          </a:p>
        </p:txBody>
      </p:sp>
    </p:spTree>
    <p:extLst>
      <p:ext uri="{BB962C8B-B14F-4D97-AF65-F5344CB8AC3E}">
        <p14:creationId xmlns:p14="http://schemas.microsoft.com/office/powerpoint/2010/main" val="195718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A29E7C1-3DD0-4702-B84F-58CB12E170C7}"/>
              </a:ext>
            </a:extLst>
          </p:cNvPr>
          <p:cNvSpPr>
            <a:spLocks noGrp="1"/>
          </p:cNvSpPr>
          <p:nvPr>
            <p:ph type="title"/>
          </p:nvPr>
        </p:nvSpPr>
        <p:spPr>
          <a:xfrm>
            <a:off x="648930" y="629267"/>
            <a:ext cx="9252154" cy="1016654"/>
          </a:xfrm>
        </p:spPr>
        <p:txBody>
          <a:bodyPr>
            <a:normAutofit/>
          </a:bodyPr>
          <a:lstStyle/>
          <a:p>
            <a:r>
              <a:rPr lang="en-US">
                <a:solidFill>
                  <a:srgbClr val="EBEBEB"/>
                </a:solidFill>
              </a:rPr>
              <a:t>Purpose of VA liaison program	</a:t>
            </a: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9260C5FE-93F8-4C76-A8A9-B526A9AAD5B0}"/>
              </a:ext>
            </a:extLst>
          </p:cNvPr>
          <p:cNvGraphicFramePr>
            <a:graphicFrameLocks noGrp="1"/>
          </p:cNvGraphicFramePr>
          <p:nvPr>
            <p:ph idx="1"/>
            <p:extLst>
              <p:ext uri="{D42A27DB-BD31-4B8C-83A1-F6EECF244321}">
                <p14:modId xmlns:p14="http://schemas.microsoft.com/office/powerpoint/2010/main" val="2804837514"/>
              </p:ext>
            </p:extLst>
          </p:nvPr>
        </p:nvGraphicFramePr>
        <p:xfrm>
          <a:off x="648930" y="2476884"/>
          <a:ext cx="11224202" cy="373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56721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881AE70D-B039-45CB-A1E1-B14E51168721}"/>
              </a:ext>
            </a:extLst>
          </p:cNvPr>
          <p:cNvPicPr>
            <a:picLocks noGrp="1" noChangeAspect="1"/>
          </p:cNvPicPr>
          <p:nvPr>
            <p:ph idx="1"/>
          </p:nvPr>
        </p:nvPicPr>
        <p:blipFill>
          <a:blip r:embed="rId8"/>
          <a:stretch>
            <a:fillRect/>
          </a:stretch>
        </p:blipFill>
        <p:spPr>
          <a:xfrm>
            <a:off x="1891421" y="643467"/>
            <a:ext cx="8409157"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696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14">
            <a:extLst>
              <a:ext uri="{FF2B5EF4-FFF2-40B4-BE49-F238E27FC236}">
                <a16:creationId xmlns:a16="http://schemas.microsoft.com/office/drawing/2014/main" id="{7A232069-ED9E-406F-B4F7-0E6A5F1BA1F1}"/>
              </a:ext>
            </a:extLst>
          </p:cNvPr>
          <p:cNvSpPr>
            <a:spLocks/>
          </p:cNvSpPr>
          <p:nvPr/>
        </p:nvSpPr>
        <p:spPr bwMode="auto">
          <a:xfrm>
            <a:off x="7995654" y="2039403"/>
            <a:ext cx="726772" cy="486119"/>
          </a:xfrm>
          <a:custGeom>
            <a:avLst/>
            <a:gdLst>
              <a:gd name="T0" fmla="*/ 432 w 491"/>
              <a:gd name="T1" fmla="*/ 165 h 328"/>
              <a:gd name="T2" fmla="*/ 430 w 491"/>
              <a:gd name="T3" fmla="*/ 112 h 328"/>
              <a:gd name="T4" fmla="*/ 416 w 491"/>
              <a:gd name="T5" fmla="*/ 53 h 328"/>
              <a:gd name="T6" fmla="*/ 365 w 491"/>
              <a:gd name="T7" fmla="*/ 27 h 328"/>
              <a:gd name="T8" fmla="*/ 314 w 491"/>
              <a:gd name="T9" fmla="*/ 0 h 328"/>
              <a:gd name="T10" fmla="*/ 286 w 491"/>
              <a:gd name="T11" fmla="*/ 11 h 328"/>
              <a:gd name="T12" fmla="*/ 259 w 491"/>
              <a:gd name="T13" fmla="*/ 45 h 328"/>
              <a:gd name="T14" fmla="*/ 229 w 491"/>
              <a:gd name="T15" fmla="*/ 95 h 328"/>
              <a:gd name="T16" fmla="*/ 186 w 491"/>
              <a:gd name="T17" fmla="*/ 69 h 328"/>
              <a:gd name="T18" fmla="*/ 126 w 491"/>
              <a:gd name="T19" fmla="*/ 68 h 328"/>
              <a:gd name="T20" fmla="*/ 96 w 491"/>
              <a:gd name="T21" fmla="*/ 1 h 328"/>
              <a:gd name="T22" fmla="*/ 92 w 491"/>
              <a:gd name="T23" fmla="*/ 3 h 328"/>
              <a:gd name="T24" fmla="*/ 63 w 491"/>
              <a:gd name="T25" fmla="*/ 36 h 328"/>
              <a:gd name="T26" fmla="*/ 41 w 491"/>
              <a:gd name="T27" fmla="*/ 49 h 328"/>
              <a:gd name="T28" fmla="*/ 17 w 491"/>
              <a:gd name="T29" fmla="*/ 71 h 328"/>
              <a:gd name="T30" fmla="*/ 0 w 491"/>
              <a:gd name="T31" fmla="*/ 77 h 328"/>
              <a:gd name="T32" fmla="*/ 22 w 491"/>
              <a:gd name="T33" fmla="*/ 104 h 328"/>
              <a:gd name="T34" fmla="*/ 11 w 491"/>
              <a:gd name="T35" fmla="*/ 219 h 328"/>
              <a:gd name="T36" fmla="*/ 0 w 491"/>
              <a:gd name="T37" fmla="*/ 259 h 328"/>
              <a:gd name="T38" fmla="*/ 4 w 491"/>
              <a:gd name="T39" fmla="*/ 304 h 328"/>
              <a:gd name="T40" fmla="*/ 49 w 491"/>
              <a:gd name="T41" fmla="*/ 263 h 328"/>
              <a:gd name="T42" fmla="*/ 180 w 491"/>
              <a:gd name="T43" fmla="*/ 224 h 328"/>
              <a:gd name="T44" fmla="*/ 204 w 491"/>
              <a:gd name="T45" fmla="*/ 208 h 328"/>
              <a:gd name="T46" fmla="*/ 269 w 491"/>
              <a:gd name="T47" fmla="*/ 237 h 328"/>
              <a:gd name="T48" fmla="*/ 367 w 491"/>
              <a:gd name="T49" fmla="*/ 190 h 328"/>
              <a:gd name="T50" fmla="*/ 433 w 491"/>
              <a:gd name="T51" fmla="*/ 328 h 328"/>
              <a:gd name="T52" fmla="*/ 458 w 491"/>
              <a:gd name="T53" fmla="*/ 314 h 328"/>
              <a:gd name="T54" fmla="*/ 402 w 491"/>
              <a:gd name="T55" fmla="*/ 231 h 328"/>
              <a:gd name="T56" fmla="*/ 424 w 491"/>
              <a:gd name="T57" fmla="*/ 238 h 328"/>
              <a:gd name="T58" fmla="*/ 444 w 491"/>
              <a:gd name="T59" fmla="*/ 244 h 328"/>
              <a:gd name="T60" fmla="*/ 461 w 491"/>
              <a:gd name="T61" fmla="*/ 259 h 328"/>
              <a:gd name="T62" fmla="*/ 488 w 491"/>
              <a:gd name="T63" fmla="*/ 204 h 328"/>
              <a:gd name="T64" fmla="*/ 491 w 491"/>
              <a:gd name="T65" fmla="*/ 19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1" h="328">
                <a:moveTo>
                  <a:pt x="471" y="196"/>
                </a:moveTo>
                <a:cubicBezTo>
                  <a:pt x="432" y="165"/>
                  <a:pt x="432" y="165"/>
                  <a:pt x="432" y="165"/>
                </a:cubicBezTo>
                <a:cubicBezTo>
                  <a:pt x="412" y="138"/>
                  <a:pt x="412" y="138"/>
                  <a:pt x="412" y="138"/>
                </a:cubicBezTo>
                <a:cubicBezTo>
                  <a:pt x="430" y="112"/>
                  <a:pt x="430" y="112"/>
                  <a:pt x="430" y="112"/>
                </a:cubicBezTo>
                <a:cubicBezTo>
                  <a:pt x="430" y="77"/>
                  <a:pt x="430" y="77"/>
                  <a:pt x="430" y="77"/>
                </a:cubicBezTo>
                <a:cubicBezTo>
                  <a:pt x="416" y="53"/>
                  <a:pt x="416" y="53"/>
                  <a:pt x="416" y="53"/>
                </a:cubicBezTo>
                <a:cubicBezTo>
                  <a:pt x="411" y="49"/>
                  <a:pt x="394" y="37"/>
                  <a:pt x="388" y="32"/>
                </a:cubicBezTo>
                <a:cubicBezTo>
                  <a:pt x="384" y="29"/>
                  <a:pt x="373" y="27"/>
                  <a:pt x="365" y="27"/>
                </a:cubicBezTo>
                <a:cubicBezTo>
                  <a:pt x="326" y="34"/>
                  <a:pt x="326" y="34"/>
                  <a:pt x="326" y="34"/>
                </a:cubicBezTo>
                <a:cubicBezTo>
                  <a:pt x="314" y="0"/>
                  <a:pt x="314" y="0"/>
                  <a:pt x="314" y="0"/>
                </a:cubicBezTo>
                <a:cubicBezTo>
                  <a:pt x="306" y="3"/>
                  <a:pt x="306" y="3"/>
                  <a:pt x="306" y="3"/>
                </a:cubicBezTo>
                <a:cubicBezTo>
                  <a:pt x="286" y="11"/>
                  <a:pt x="286" y="11"/>
                  <a:pt x="286" y="11"/>
                </a:cubicBezTo>
                <a:cubicBezTo>
                  <a:pt x="278" y="40"/>
                  <a:pt x="278" y="40"/>
                  <a:pt x="278" y="40"/>
                </a:cubicBezTo>
                <a:cubicBezTo>
                  <a:pt x="259" y="45"/>
                  <a:pt x="259" y="45"/>
                  <a:pt x="259" y="45"/>
                </a:cubicBezTo>
                <a:cubicBezTo>
                  <a:pt x="259" y="80"/>
                  <a:pt x="259" y="80"/>
                  <a:pt x="259" y="80"/>
                </a:cubicBezTo>
                <a:cubicBezTo>
                  <a:pt x="229" y="95"/>
                  <a:pt x="229" y="95"/>
                  <a:pt x="229" y="95"/>
                </a:cubicBezTo>
                <a:cubicBezTo>
                  <a:pt x="186" y="95"/>
                  <a:pt x="186" y="95"/>
                  <a:pt x="186" y="95"/>
                </a:cubicBezTo>
                <a:cubicBezTo>
                  <a:pt x="186" y="69"/>
                  <a:pt x="186" y="69"/>
                  <a:pt x="186" y="69"/>
                </a:cubicBezTo>
                <a:cubicBezTo>
                  <a:pt x="174" y="68"/>
                  <a:pt x="174" y="68"/>
                  <a:pt x="174" y="68"/>
                </a:cubicBezTo>
                <a:cubicBezTo>
                  <a:pt x="126" y="68"/>
                  <a:pt x="126" y="68"/>
                  <a:pt x="126" y="68"/>
                </a:cubicBezTo>
                <a:cubicBezTo>
                  <a:pt x="103" y="52"/>
                  <a:pt x="103" y="52"/>
                  <a:pt x="103" y="52"/>
                </a:cubicBezTo>
                <a:cubicBezTo>
                  <a:pt x="96" y="1"/>
                  <a:pt x="96" y="1"/>
                  <a:pt x="96" y="1"/>
                </a:cubicBezTo>
                <a:cubicBezTo>
                  <a:pt x="96" y="2"/>
                  <a:pt x="96" y="2"/>
                  <a:pt x="96" y="2"/>
                </a:cubicBezTo>
                <a:cubicBezTo>
                  <a:pt x="92" y="3"/>
                  <a:pt x="92" y="3"/>
                  <a:pt x="92" y="3"/>
                </a:cubicBezTo>
                <a:cubicBezTo>
                  <a:pt x="63" y="35"/>
                  <a:pt x="63" y="35"/>
                  <a:pt x="63" y="35"/>
                </a:cubicBezTo>
                <a:cubicBezTo>
                  <a:pt x="63" y="36"/>
                  <a:pt x="63" y="36"/>
                  <a:pt x="63" y="36"/>
                </a:cubicBezTo>
                <a:cubicBezTo>
                  <a:pt x="54" y="45"/>
                  <a:pt x="54" y="45"/>
                  <a:pt x="54" y="45"/>
                </a:cubicBezTo>
                <a:cubicBezTo>
                  <a:pt x="41" y="49"/>
                  <a:pt x="41" y="49"/>
                  <a:pt x="41" y="49"/>
                </a:cubicBezTo>
                <a:cubicBezTo>
                  <a:pt x="17" y="71"/>
                  <a:pt x="17" y="71"/>
                  <a:pt x="17" y="71"/>
                </a:cubicBezTo>
                <a:cubicBezTo>
                  <a:pt x="17" y="71"/>
                  <a:pt x="17" y="71"/>
                  <a:pt x="17" y="71"/>
                </a:cubicBezTo>
                <a:cubicBezTo>
                  <a:pt x="0" y="77"/>
                  <a:pt x="0" y="77"/>
                  <a:pt x="0" y="77"/>
                </a:cubicBezTo>
                <a:cubicBezTo>
                  <a:pt x="0" y="77"/>
                  <a:pt x="0" y="77"/>
                  <a:pt x="0" y="77"/>
                </a:cubicBezTo>
                <a:cubicBezTo>
                  <a:pt x="0" y="104"/>
                  <a:pt x="0" y="104"/>
                  <a:pt x="0" y="104"/>
                </a:cubicBezTo>
                <a:cubicBezTo>
                  <a:pt x="22" y="104"/>
                  <a:pt x="22" y="104"/>
                  <a:pt x="22" y="104"/>
                </a:cubicBezTo>
                <a:cubicBezTo>
                  <a:pt x="22" y="206"/>
                  <a:pt x="22" y="206"/>
                  <a:pt x="22" y="206"/>
                </a:cubicBezTo>
                <a:cubicBezTo>
                  <a:pt x="11" y="219"/>
                  <a:pt x="11" y="219"/>
                  <a:pt x="11" y="219"/>
                </a:cubicBezTo>
                <a:cubicBezTo>
                  <a:pt x="11" y="238"/>
                  <a:pt x="11" y="238"/>
                  <a:pt x="11" y="238"/>
                </a:cubicBezTo>
                <a:cubicBezTo>
                  <a:pt x="0" y="259"/>
                  <a:pt x="0" y="259"/>
                  <a:pt x="0" y="259"/>
                </a:cubicBezTo>
                <a:cubicBezTo>
                  <a:pt x="0" y="300"/>
                  <a:pt x="0" y="300"/>
                  <a:pt x="0" y="300"/>
                </a:cubicBezTo>
                <a:cubicBezTo>
                  <a:pt x="4" y="304"/>
                  <a:pt x="4" y="304"/>
                  <a:pt x="4" y="304"/>
                </a:cubicBezTo>
                <a:cubicBezTo>
                  <a:pt x="34" y="285"/>
                  <a:pt x="34" y="285"/>
                  <a:pt x="34" y="285"/>
                </a:cubicBezTo>
                <a:cubicBezTo>
                  <a:pt x="49" y="263"/>
                  <a:pt x="49" y="263"/>
                  <a:pt x="49" y="263"/>
                </a:cubicBezTo>
                <a:cubicBezTo>
                  <a:pt x="172" y="263"/>
                  <a:pt x="172" y="263"/>
                  <a:pt x="172" y="263"/>
                </a:cubicBezTo>
                <a:cubicBezTo>
                  <a:pt x="180" y="224"/>
                  <a:pt x="180" y="224"/>
                  <a:pt x="180" y="224"/>
                </a:cubicBezTo>
                <a:cubicBezTo>
                  <a:pt x="204" y="221"/>
                  <a:pt x="204" y="221"/>
                  <a:pt x="204" y="221"/>
                </a:cubicBezTo>
                <a:cubicBezTo>
                  <a:pt x="204" y="208"/>
                  <a:pt x="204" y="208"/>
                  <a:pt x="204" y="208"/>
                </a:cubicBezTo>
                <a:cubicBezTo>
                  <a:pt x="239" y="193"/>
                  <a:pt x="239" y="193"/>
                  <a:pt x="239" y="193"/>
                </a:cubicBezTo>
                <a:cubicBezTo>
                  <a:pt x="269" y="237"/>
                  <a:pt x="269" y="237"/>
                  <a:pt x="269" y="237"/>
                </a:cubicBezTo>
                <a:cubicBezTo>
                  <a:pt x="344" y="228"/>
                  <a:pt x="344" y="228"/>
                  <a:pt x="344" y="228"/>
                </a:cubicBezTo>
                <a:cubicBezTo>
                  <a:pt x="367" y="190"/>
                  <a:pt x="367" y="190"/>
                  <a:pt x="367" y="190"/>
                </a:cubicBezTo>
                <a:cubicBezTo>
                  <a:pt x="394" y="219"/>
                  <a:pt x="394" y="219"/>
                  <a:pt x="394" y="219"/>
                </a:cubicBezTo>
                <a:cubicBezTo>
                  <a:pt x="433" y="328"/>
                  <a:pt x="433" y="328"/>
                  <a:pt x="433" y="328"/>
                </a:cubicBezTo>
                <a:cubicBezTo>
                  <a:pt x="442" y="325"/>
                  <a:pt x="451" y="322"/>
                  <a:pt x="458" y="320"/>
                </a:cubicBezTo>
                <a:cubicBezTo>
                  <a:pt x="458" y="314"/>
                  <a:pt x="458" y="314"/>
                  <a:pt x="458" y="314"/>
                </a:cubicBezTo>
                <a:cubicBezTo>
                  <a:pt x="460" y="305"/>
                  <a:pt x="460" y="305"/>
                  <a:pt x="460" y="305"/>
                </a:cubicBezTo>
                <a:cubicBezTo>
                  <a:pt x="402" y="231"/>
                  <a:pt x="402" y="231"/>
                  <a:pt x="402" y="231"/>
                </a:cubicBezTo>
                <a:cubicBezTo>
                  <a:pt x="402" y="221"/>
                  <a:pt x="402" y="221"/>
                  <a:pt x="402" y="221"/>
                </a:cubicBezTo>
                <a:cubicBezTo>
                  <a:pt x="424" y="238"/>
                  <a:pt x="424" y="238"/>
                  <a:pt x="424" y="238"/>
                </a:cubicBezTo>
                <a:cubicBezTo>
                  <a:pt x="435" y="238"/>
                  <a:pt x="435" y="238"/>
                  <a:pt x="435" y="238"/>
                </a:cubicBezTo>
                <a:cubicBezTo>
                  <a:pt x="444" y="244"/>
                  <a:pt x="444" y="244"/>
                  <a:pt x="444" y="244"/>
                </a:cubicBezTo>
                <a:cubicBezTo>
                  <a:pt x="457" y="242"/>
                  <a:pt x="457" y="242"/>
                  <a:pt x="457" y="242"/>
                </a:cubicBezTo>
                <a:cubicBezTo>
                  <a:pt x="461" y="259"/>
                  <a:pt x="461" y="259"/>
                  <a:pt x="461" y="259"/>
                </a:cubicBezTo>
                <a:cubicBezTo>
                  <a:pt x="463" y="262"/>
                  <a:pt x="463" y="262"/>
                  <a:pt x="463" y="262"/>
                </a:cubicBezTo>
                <a:cubicBezTo>
                  <a:pt x="488" y="204"/>
                  <a:pt x="488" y="204"/>
                  <a:pt x="488" y="204"/>
                </a:cubicBezTo>
                <a:cubicBezTo>
                  <a:pt x="487" y="199"/>
                  <a:pt x="487" y="199"/>
                  <a:pt x="487" y="199"/>
                </a:cubicBezTo>
                <a:cubicBezTo>
                  <a:pt x="491" y="196"/>
                  <a:pt x="491" y="196"/>
                  <a:pt x="491" y="196"/>
                </a:cubicBezTo>
                <a:lnTo>
                  <a:pt x="471" y="196"/>
                </a:lnTo>
                <a:close/>
              </a:path>
            </a:pathLst>
          </a:custGeom>
          <a:solidFill>
            <a:srgbClr val="F89E5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65" name="Freeform 17">
            <a:extLst>
              <a:ext uri="{FF2B5EF4-FFF2-40B4-BE49-F238E27FC236}">
                <a16:creationId xmlns:a16="http://schemas.microsoft.com/office/drawing/2014/main" id="{537AFE5B-4C22-48E0-BC97-068592CDE866}"/>
              </a:ext>
            </a:extLst>
          </p:cNvPr>
          <p:cNvSpPr>
            <a:spLocks/>
          </p:cNvSpPr>
          <p:nvPr/>
        </p:nvSpPr>
        <p:spPr bwMode="auto">
          <a:xfrm>
            <a:off x="5850633" y="2503060"/>
            <a:ext cx="1607562" cy="604040"/>
          </a:xfrm>
          <a:custGeom>
            <a:avLst/>
            <a:gdLst>
              <a:gd name="T0" fmla="*/ 797 w 1086"/>
              <a:gd name="T1" fmla="*/ 408 h 408"/>
              <a:gd name="T2" fmla="*/ 891 w 1086"/>
              <a:gd name="T3" fmla="*/ 386 h 408"/>
              <a:gd name="T4" fmla="*/ 882 w 1086"/>
              <a:gd name="T5" fmla="*/ 354 h 408"/>
              <a:gd name="T6" fmla="*/ 955 w 1086"/>
              <a:gd name="T7" fmla="*/ 325 h 408"/>
              <a:gd name="T8" fmla="*/ 1009 w 1086"/>
              <a:gd name="T9" fmla="*/ 301 h 408"/>
              <a:gd name="T10" fmla="*/ 1038 w 1086"/>
              <a:gd name="T11" fmla="*/ 287 h 408"/>
              <a:gd name="T12" fmla="*/ 1065 w 1086"/>
              <a:gd name="T13" fmla="*/ 261 h 408"/>
              <a:gd name="T14" fmla="*/ 1086 w 1086"/>
              <a:gd name="T15" fmla="*/ 221 h 408"/>
              <a:gd name="T16" fmla="*/ 1075 w 1086"/>
              <a:gd name="T17" fmla="*/ 224 h 408"/>
              <a:gd name="T18" fmla="*/ 1032 w 1086"/>
              <a:gd name="T19" fmla="*/ 222 h 408"/>
              <a:gd name="T20" fmla="*/ 989 w 1086"/>
              <a:gd name="T21" fmla="*/ 241 h 408"/>
              <a:gd name="T22" fmla="*/ 1007 w 1086"/>
              <a:gd name="T23" fmla="*/ 167 h 408"/>
              <a:gd name="T24" fmla="*/ 1008 w 1086"/>
              <a:gd name="T25" fmla="*/ 160 h 408"/>
              <a:gd name="T26" fmla="*/ 983 w 1086"/>
              <a:gd name="T27" fmla="*/ 159 h 408"/>
              <a:gd name="T28" fmla="*/ 961 w 1086"/>
              <a:gd name="T29" fmla="*/ 130 h 408"/>
              <a:gd name="T30" fmla="*/ 958 w 1086"/>
              <a:gd name="T31" fmla="*/ 127 h 408"/>
              <a:gd name="T32" fmla="*/ 904 w 1086"/>
              <a:gd name="T33" fmla="*/ 127 h 408"/>
              <a:gd name="T34" fmla="*/ 882 w 1086"/>
              <a:gd name="T35" fmla="*/ 110 h 408"/>
              <a:gd name="T36" fmla="*/ 848 w 1086"/>
              <a:gd name="T37" fmla="*/ 91 h 408"/>
              <a:gd name="T38" fmla="*/ 811 w 1086"/>
              <a:gd name="T39" fmla="*/ 67 h 408"/>
              <a:gd name="T40" fmla="*/ 737 w 1086"/>
              <a:gd name="T41" fmla="*/ 38 h 408"/>
              <a:gd name="T42" fmla="*/ 702 w 1086"/>
              <a:gd name="T43" fmla="*/ 33 h 408"/>
              <a:gd name="T44" fmla="*/ 613 w 1086"/>
              <a:gd name="T45" fmla="*/ 8 h 408"/>
              <a:gd name="T46" fmla="*/ 595 w 1086"/>
              <a:gd name="T47" fmla="*/ 33 h 408"/>
              <a:gd name="T48" fmla="*/ 545 w 1086"/>
              <a:gd name="T49" fmla="*/ 49 h 408"/>
              <a:gd name="T50" fmla="*/ 496 w 1086"/>
              <a:gd name="T51" fmla="*/ 9 h 408"/>
              <a:gd name="T52" fmla="*/ 476 w 1086"/>
              <a:gd name="T53" fmla="*/ 35 h 408"/>
              <a:gd name="T54" fmla="*/ 389 w 1086"/>
              <a:gd name="T55" fmla="*/ 53 h 408"/>
              <a:gd name="T56" fmla="*/ 335 w 1086"/>
              <a:gd name="T57" fmla="*/ 95 h 408"/>
              <a:gd name="T58" fmla="*/ 307 w 1086"/>
              <a:gd name="T59" fmla="*/ 51 h 408"/>
              <a:gd name="T60" fmla="*/ 278 w 1086"/>
              <a:gd name="T61" fmla="*/ 95 h 408"/>
              <a:gd name="T62" fmla="*/ 224 w 1086"/>
              <a:gd name="T63" fmla="*/ 127 h 408"/>
              <a:gd name="T64" fmla="*/ 139 w 1086"/>
              <a:gd name="T65" fmla="*/ 95 h 408"/>
              <a:gd name="T66" fmla="*/ 63 w 1086"/>
              <a:gd name="T67" fmla="*/ 53 h 408"/>
              <a:gd name="T68" fmla="*/ 101 w 1086"/>
              <a:gd name="T69" fmla="*/ 114 h 408"/>
              <a:gd name="T70" fmla="*/ 44 w 1086"/>
              <a:gd name="T71" fmla="*/ 162 h 408"/>
              <a:gd name="T72" fmla="*/ 0 w 1086"/>
              <a:gd name="T73" fmla="*/ 279 h 408"/>
              <a:gd name="T74" fmla="*/ 56 w 1086"/>
              <a:gd name="T75" fmla="*/ 307 h 408"/>
              <a:gd name="T76" fmla="*/ 519 w 1086"/>
              <a:gd name="T77" fmla="*/ 277 h 408"/>
              <a:gd name="T78" fmla="*/ 561 w 1086"/>
              <a:gd name="T79" fmla="*/ 259 h 408"/>
              <a:gd name="T80" fmla="*/ 609 w 1086"/>
              <a:gd name="T81" fmla="*/ 273 h 408"/>
              <a:gd name="T82" fmla="*/ 634 w 1086"/>
              <a:gd name="T83" fmla="*/ 302 h 408"/>
              <a:gd name="T84" fmla="*/ 646 w 1086"/>
              <a:gd name="T85" fmla="*/ 326 h 408"/>
              <a:gd name="T86" fmla="*/ 660 w 1086"/>
              <a:gd name="T87" fmla="*/ 336 h 408"/>
              <a:gd name="T88" fmla="*/ 706 w 1086"/>
              <a:gd name="T89" fmla="*/ 350 h 408"/>
              <a:gd name="T90" fmla="*/ 729 w 1086"/>
              <a:gd name="T91" fmla="*/ 368 h 408"/>
              <a:gd name="T92" fmla="*/ 759 w 1086"/>
              <a:gd name="T93" fmla="*/ 347 h 408"/>
              <a:gd name="T94" fmla="*/ 775 w 1086"/>
              <a:gd name="T95" fmla="*/ 368 h 408"/>
              <a:gd name="T96" fmla="*/ 767 w 1086"/>
              <a:gd name="T9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6" h="408">
                <a:moveTo>
                  <a:pt x="767" y="408"/>
                </a:moveTo>
                <a:cubicBezTo>
                  <a:pt x="797" y="408"/>
                  <a:pt x="797" y="408"/>
                  <a:pt x="797" y="408"/>
                </a:cubicBezTo>
                <a:cubicBezTo>
                  <a:pt x="856" y="400"/>
                  <a:pt x="856" y="400"/>
                  <a:pt x="856" y="400"/>
                </a:cubicBezTo>
                <a:cubicBezTo>
                  <a:pt x="862" y="397"/>
                  <a:pt x="880" y="389"/>
                  <a:pt x="891" y="386"/>
                </a:cubicBezTo>
                <a:cubicBezTo>
                  <a:pt x="892" y="383"/>
                  <a:pt x="890" y="373"/>
                  <a:pt x="886" y="365"/>
                </a:cubicBezTo>
                <a:cubicBezTo>
                  <a:pt x="882" y="354"/>
                  <a:pt x="882" y="354"/>
                  <a:pt x="882" y="354"/>
                </a:cubicBezTo>
                <a:cubicBezTo>
                  <a:pt x="955" y="354"/>
                  <a:pt x="955" y="354"/>
                  <a:pt x="955" y="354"/>
                </a:cubicBezTo>
                <a:cubicBezTo>
                  <a:pt x="955" y="325"/>
                  <a:pt x="955" y="325"/>
                  <a:pt x="955" y="325"/>
                </a:cubicBezTo>
                <a:cubicBezTo>
                  <a:pt x="978" y="315"/>
                  <a:pt x="978" y="315"/>
                  <a:pt x="978" y="315"/>
                </a:cubicBezTo>
                <a:cubicBezTo>
                  <a:pt x="1009" y="301"/>
                  <a:pt x="1009" y="301"/>
                  <a:pt x="1009" y="301"/>
                </a:cubicBezTo>
                <a:cubicBezTo>
                  <a:pt x="1018" y="287"/>
                  <a:pt x="1018" y="287"/>
                  <a:pt x="1018" y="287"/>
                </a:cubicBezTo>
                <a:cubicBezTo>
                  <a:pt x="1038" y="287"/>
                  <a:pt x="1038" y="287"/>
                  <a:pt x="1038" y="287"/>
                </a:cubicBezTo>
                <a:cubicBezTo>
                  <a:pt x="1038" y="276"/>
                  <a:pt x="1038" y="276"/>
                  <a:pt x="1038" y="276"/>
                </a:cubicBezTo>
                <a:cubicBezTo>
                  <a:pt x="1065" y="261"/>
                  <a:pt x="1065" y="261"/>
                  <a:pt x="1065" y="261"/>
                </a:cubicBezTo>
                <a:cubicBezTo>
                  <a:pt x="1086" y="240"/>
                  <a:pt x="1086" y="240"/>
                  <a:pt x="1086" y="240"/>
                </a:cubicBezTo>
                <a:cubicBezTo>
                  <a:pt x="1086" y="221"/>
                  <a:pt x="1086" y="221"/>
                  <a:pt x="1086" y="221"/>
                </a:cubicBezTo>
                <a:cubicBezTo>
                  <a:pt x="1080" y="218"/>
                  <a:pt x="1080" y="218"/>
                  <a:pt x="1080" y="218"/>
                </a:cubicBezTo>
                <a:cubicBezTo>
                  <a:pt x="1075" y="224"/>
                  <a:pt x="1075" y="224"/>
                  <a:pt x="1075" y="224"/>
                </a:cubicBezTo>
                <a:cubicBezTo>
                  <a:pt x="1052" y="240"/>
                  <a:pt x="1052" y="240"/>
                  <a:pt x="1052" y="240"/>
                </a:cubicBezTo>
                <a:cubicBezTo>
                  <a:pt x="1032" y="222"/>
                  <a:pt x="1032" y="222"/>
                  <a:pt x="1032" y="222"/>
                </a:cubicBezTo>
                <a:cubicBezTo>
                  <a:pt x="1026" y="227"/>
                  <a:pt x="1026" y="227"/>
                  <a:pt x="1026" y="227"/>
                </a:cubicBezTo>
                <a:cubicBezTo>
                  <a:pt x="989" y="241"/>
                  <a:pt x="989" y="241"/>
                  <a:pt x="989" y="241"/>
                </a:cubicBezTo>
                <a:cubicBezTo>
                  <a:pt x="989" y="198"/>
                  <a:pt x="989" y="198"/>
                  <a:pt x="989" y="198"/>
                </a:cubicBezTo>
                <a:cubicBezTo>
                  <a:pt x="1007" y="167"/>
                  <a:pt x="1007" y="167"/>
                  <a:pt x="1007" y="167"/>
                </a:cubicBezTo>
                <a:cubicBezTo>
                  <a:pt x="1009" y="160"/>
                  <a:pt x="1009" y="160"/>
                  <a:pt x="1009" y="160"/>
                </a:cubicBezTo>
                <a:cubicBezTo>
                  <a:pt x="1008" y="160"/>
                  <a:pt x="1008" y="160"/>
                  <a:pt x="1008" y="160"/>
                </a:cubicBezTo>
                <a:cubicBezTo>
                  <a:pt x="985" y="160"/>
                  <a:pt x="985" y="160"/>
                  <a:pt x="985" y="160"/>
                </a:cubicBezTo>
                <a:cubicBezTo>
                  <a:pt x="983" y="159"/>
                  <a:pt x="983" y="159"/>
                  <a:pt x="983" y="159"/>
                </a:cubicBezTo>
                <a:cubicBezTo>
                  <a:pt x="977" y="156"/>
                  <a:pt x="964" y="147"/>
                  <a:pt x="962" y="139"/>
                </a:cubicBezTo>
                <a:cubicBezTo>
                  <a:pt x="961" y="136"/>
                  <a:pt x="961" y="133"/>
                  <a:pt x="961" y="130"/>
                </a:cubicBezTo>
                <a:cubicBezTo>
                  <a:pt x="961" y="129"/>
                  <a:pt x="961" y="128"/>
                  <a:pt x="961" y="127"/>
                </a:cubicBezTo>
                <a:cubicBezTo>
                  <a:pt x="961" y="127"/>
                  <a:pt x="960" y="127"/>
                  <a:pt x="958" y="127"/>
                </a:cubicBezTo>
                <a:cubicBezTo>
                  <a:pt x="946" y="125"/>
                  <a:pt x="911" y="126"/>
                  <a:pt x="906" y="127"/>
                </a:cubicBezTo>
                <a:cubicBezTo>
                  <a:pt x="904" y="127"/>
                  <a:pt x="904" y="127"/>
                  <a:pt x="904" y="127"/>
                </a:cubicBezTo>
                <a:cubicBezTo>
                  <a:pt x="901" y="125"/>
                  <a:pt x="901" y="125"/>
                  <a:pt x="901" y="125"/>
                </a:cubicBezTo>
                <a:cubicBezTo>
                  <a:pt x="899" y="123"/>
                  <a:pt x="890" y="115"/>
                  <a:pt x="882" y="110"/>
                </a:cubicBezTo>
                <a:cubicBezTo>
                  <a:pt x="878" y="108"/>
                  <a:pt x="873" y="106"/>
                  <a:pt x="868" y="104"/>
                </a:cubicBezTo>
                <a:cubicBezTo>
                  <a:pt x="859" y="100"/>
                  <a:pt x="851" y="97"/>
                  <a:pt x="848" y="91"/>
                </a:cubicBezTo>
                <a:cubicBezTo>
                  <a:pt x="845" y="88"/>
                  <a:pt x="839" y="80"/>
                  <a:pt x="834" y="74"/>
                </a:cubicBezTo>
                <a:cubicBezTo>
                  <a:pt x="811" y="67"/>
                  <a:pt x="811" y="67"/>
                  <a:pt x="811" y="67"/>
                </a:cubicBezTo>
                <a:cubicBezTo>
                  <a:pt x="737" y="67"/>
                  <a:pt x="737" y="67"/>
                  <a:pt x="737" y="67"/>
                </a:cubicBezTo>
                <a:cubicBezTo>
                  <a:pt x="737" y="38"/>
                  <a:pt x="737" y="38"/>
                  <a:pt x="737" y="38"/>
                </a:cubicBezTo>
                <a:cubicBezTo>
                  <a:pt x="728" y="34"/>
                  <a:pt x="715" y="33"/>
                  <a:pt x="710" y="33"/>
                </a:cubicBezTo>
                <a:cubicBezTo>
                  <a:pt x="702" y="33"/>
                  <a:pt x="702" y="33"/>
                  <a:pt x="702" y="33"/>
                </a:cubicBezTo>
                <a:cubicBezTo>
                  <a:pt x="700" y="0"/>
                  <a:pt x="700" y="0"/>
                  <a:pt x="700" y="0"/>
                </a:cubicBezTo>
                <a:cubicBezTo>
                  <a:pt x="613" y="8"/>
                  <a:pt x="613" y="8"/>
                  <a:pt x="613" y="8"/>
                </a:cubicBezTo>
                <a:cubicBezTo>
                  <a:pt x="613" y="33"/>
                  <a:pt x="613" y="33"/>
                  <a:pt x="613" y="33"/>
                </a:cubicBezTo>
                <a:cubicBezTo>
                  <a:pt x="595" y="33"/>
                  <a:pt x="595" y="33"/>
                  <a:pt x="595" y="33"/>
                </a:cubicBezTo>
                <a:cubicBezTo>
                  <a:pt x="595" y="49"/>
                  <a:pt x="595" y="49"/>
                  <a:pt x="595" y="49"/>
                </a:cubicBezTo>
                <a:cubicBezTo>
                  <a:pt x="545" y="49"/>
                  <a:pt x="545" y="49"/>
                  <a:pt x="545" y="49"/>
                </a:cubicBezTo>
                <a:cubicBezTo>
                  <a:pt x="545" y="9"/>
                  <a:pt x="545" y="9"/>
                  <a:pt x="545" y="9"/>
                </a:cubicBezTo>
                <a:cubicBezTo>
                  <a:pt x="496" y="9"/>
                  <a:pt x="496" y="9"/>
                  <a:pt x="496" y="9"/>
                </a:cubicBezTo>
                <a:cubicBezTo>
                  <a:pt x="496" y="35"/>
                  <a:pt x="496" y="35"/>
                  <a:pt x="496" y="35"/>
                </a:cubicBezTo>
                <a:cubicBezTo>
                  <a:pt x="476" y="35"/>
                  <a:pt x="476" y="35"/>
                  <a:pt x="476" y="35"/>
                </a:cubicBezTo>
                <a:cubicBezTo>
                  <a:pt x="476" y="53"/>
                  <a:pt x="476" y="53"/>
                  <a:pt x="476" y="53"/>
                </a:cubicBezTo>
                <a:cubicBezTo>
                  <a:pt x="389" y="53"/>
                  <a:pt x="389" y="53"/>
                  <a:pt x="389" y="53"/>
                </a:cubicBezTo>
                <a:cubicBezTo>
                  <a:pt x="389" y="95"/>
                  <a:pt x="389" y="95"/>
                  <a:pt x="389" y="95"/>
                </a:cubicBezTo>
                <a:cubicBezTo>
                  <a:pt x="335" y="95"/>
                  <a:pt x="335" y="95"/>
                  <a:pt x="335" y="95"/>
                </a:cubicBezTo>
                <a:cubicBezTo>
                  <a:pt x="335" y="51"/>
                  <a:pt x="335" y="51"/>
                  <a:pt x="335" y="51"/>
                </a:cubicBezTo>
                <a:cubicBezTo>
                  <a:pt x="307" y="51"/>
                  <a:pt x="307" y="51"/>
                  <a:pt x="307" y="51"/>
                </a:cubicBezTo>
                <a:cubicBezTo>
                  <a:pt x="307" y="95"/>
                  <a:pt x="307" y="95"/>
                  <a:pt x="307" y="95"/>
                </a:cubicBezTo>
                <a:cubicBezTo>
                  <a:pt x="278" y="95"/>
                  <a:pt x="278" y="95"/>
                  <a:pt x="278" y="95"/>
                </a:cubicBezTo>
                <a:cubicBezTo>
                  <a:pt x="278" y="127"/>
                  <a:pt x="278" y="127"/>
                  <a:pt x="278" y="127"/>
                </a:cubicBezTo>
                <a:cubicBezTo>
                  <a:pt x="224" y="127"/>
                  <a:pt x="224" y="127"/>
                  <a:pt x="224" y="127"/>
                </a:cubicBezTo>
                <a:cubicBezTo>
                  <a:pt x="224" y="95"/>
                  <a:pt x="224" y="95"/>
                  <a:pt x="224" y="95"/>
                </a:cubicBezTo>
                <a:cubicBezTo>
                  <a:pt x="139" y="95"/>
                  <a:pt x="139" y="95"/>
                  <a:pt x="139" y="95"/>
                </a:cubicBezTo>
                <a:cubicBezTo>
                  <a:pt x="139" y="53"/>
                  <a:pt x="139" y="53"/>
                  <a:pt x="139" y="53"/>
                </a:cubicBezTo>
                <a:cubicBezTo>
                  <a:pt x="63" y="53"/>
                  <a:pt x="63" y="53"/>
                  <a:pt x="63" y="53"/>
                </a:cubicBezTo>
                <a:cubicBezTo>
                  <a:pt x="63" y="106"/>
                  <a:pt x="63" y="106"/>
                  <a:pt x="63" y="106"/>
                </a:cubicBezTo>
                <a:cubicBezTo>
                  <a:pt x="101" y="114"/>
                  <a:pt x="101" y="114"/>
                  <a:pt x="101" y="114"/>
                </a:cubicBezTo>
                <a:cubicBezTo>
                  <a:pt x="101" y="162"/>
                  <a:pt x="101" y="162"/>
                  <a:pt x="101" y="162"/>
                </a:cubicBezTo>
                <a:cubicBezTo>
                  <a:pt x="44" y="162"/>
                  <a:pt x="44" y="162"/>
                  <a:pt x="44" y="162"/>
                </a:cubicBezTo>
                <a:cubicBezTo>
                  <a:pt x="44" y="279"/>
                  <a:pt x="44" y="279"/>
                  <a:pt x="44" y="279"/>
                </a:cubicBezTo>
                <a:cubicBezTo>
                  <a:pt x="0" y="279"/>
                  <a:pt x="0" y="279"/>
                  <a:pt x="0" y="279"/>
                </a:cubicBezTo>
                <a:cubicBezTo>
                  <a:pt x="0" y="300"/>
                  <a:pt x="0" y="300"/>
                  <a:pt x="0" y="300"/>
                </a:cubicBezTo>
                <a:cubicBezTo>
                  <a:pt x="56" y="307"/>
                  <a:pt x="56" y="307"/>
                  <a:pt x="56" y="307"/>
                </a:cubicBezTo>
                <a:cubicBezTo>
                  <a:pt x="519" y="307"/>
                  <a:pt x="519" y="307"/>
                  <a:pt x="519" y="307"/>
                </a:cubicBezTo>
                <a:cubicBezTo>
                  <a:pt x="519" y="277"/>
                  <a:pt x="519" y="277"/>
                  <a:pt x="519" y="277"/>
                </a:cubicBezTo>
                <a:cubicBezTo>
                  <a:pt x="561" y="277"/>
                  <a:pt x="561" y="277"/>
                  <a:pt x="561" y="277"/>
                </a:cubicBezTo>
                <a:cubicBezTo>
                  <a:pt x="561" y="259"/>
                  <a:pt x="561" y="259"/>
                  <a:pt x="561" y="259"/>
                </a:cubicBezTo>
                <a:cubicBezTo>
                  <a:pt x="609" y="259"/>
                  <a:pt x="609" y="259"/>
                  <a:pt x="609" y="259"/>
                </a:cubicBezTo>
                <a:cubicBezTo>
                  <a:pt x="609" y="273"/>
                  <a:pt x="609" y="273"/>
                  <a:pt x="609" y="273"/>
                </a:cubicBezTo>
                <a:cubicBezTo>
                  <a:pt x="634" y="273"/>
                  <a:pt x="634" y="273"/>
                  <a:pt x="634" y="273"/>
                </a:cubicBezTo>
                <a:cubicBezTo>
                  <a:pt x="634" y="302"/>
                  <a:pt x="634" y="302"/>
                  <a:pt x="634" y="302"/>
                </a:cubicBezTo>
                <a:cubicBezTo>
                  <a:pt x="642" y="306"/>
                  <a:pt x="646" y="313"/>
                  <a:pt x="646" y="321"/>
                </a:cubicBezTo>
                <a:cubicBezTo>
                  <a:pt x="646" y="326"/>
                  <a:pt x="646" y="326"/>
                  <a:pt x="646" y="326"/>
                </a:cubicBezTo>
                <a:cubicBezTo>
                  <a:pt x="647" y="327"/>
                  <a:pt x="651" y="331"/>
                  <a:pt x="656" y="334"/>
                </a:cubicBezTo>
                <a:cubicBezTo>
                  <a:pt x="660" y="336"/>
                  <a:pt x="660" y="336"/>
                  <a:pt x="660" y="336"/>
                </a:cubicBezTo>
                <a:cubicBezTo>
                  <a:pt x="660" y="350"/>
                  <a:pt x="660" y="350"/>
                  <a:pt x="660" y="350"/>
                </a:cubicBezTo>
                <a:cubicBezTo>
                  <a:pt x="706" y="350"/>
                  <a:pt x="706" y="350"/>
                  <a:pt x="706" y="350"/>
                </a:cubicBezTo>
                <a:cubicBezTo>
                  <a:pt x="706" y="367"/>
                  <a:pt x="706" y="367"/>
                  <a:pt x="706" y="367"/>
                </a:cubicBezTo>
                <a:cubicBezTo>
                  <a:pt x="713" y="367"/>
                  <a:pt x="723" y="368"/>
                  <a:pt x="729" y="368"/>
                </a:cubicBezTo>
                <a:cubicBezTo>
                  <a:pt x="733" y="368"/>
                  <a:pt x="745" y="361"/>
                  <a:pt x="754" y="352"/>
                </a:cubicBezTo>
                <a:cubicBezTo>
                  <a:pt x="759" y="347"/>
                  <a:pt x="759" y="347"/>
                  <a:pt x="759" y="347"/>
                </a:cubicBezTo>
                <a:cubicBezTo>
                  <a:pt x="765" y="353"/>
                  <a:pt x="765" y="353"/>
                  <a:pt x="765" y="353"/>
                </a:cubicBezTo>
                <a:cubicBezTo>
                  <a:pt x="765" y="353"/>
                  <a:pt x="772" y="360"/>
                  <a:pt x="775" y="368"/>
                </a:cubicBezTo>
                <a:cubicBezTo>
                  <a:pt x="777" y="376"/>
                  <a:pt x="771" y="384"/>
                  <a:pt x="767" y="388"/>
                </a:cubicBezTo>
                <a:lnTo>
                  <a:pt x="767" y="408"/>
                </a:lnTo>
                <a:close/>
              </a:path>
            </a:pathLst>
          </a:custGeom>
          <a:solidFill>
            <a:srgbClr val="BCD8F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68" name="Freeform 23">
            <a:extLst>
              <a:ext uri="{FF2B5EF4-FFF2-40B4-BE49-F238E27FC236}">
                <a16:creationId xmlns:a16="http://schemas.microsoft.com/office/drawing/2014/main" id="{389A9ECF-9321-4989-89B7-189714F05BFE}"/>
              </a:ext>
            </a:extLst>
          </p:cNvPr>
          <p:cNvSpPr>
            <a:spLocks/>
          </p:cNvSpPr>
          <p:nvPr/>
        </p:nvSpPr>
        <p:spPr bwMode="auto">
          <a:xfrm>
            <a:off x="8137640" y="1592590"/>
            <a:ext cx="596018" cy="713937"/>
          </a:xfrm>
          <a:custGeom>
            <a:avLst/>
            <a:gdLst>
              <a:gd name="T0" fmla="*/ 391 w 403"/>
              <a:gd name="T1" fmla="*/ 423 h 482"/>
              <a:gd name="T2" fmla="*/ 379 w 403"/>
              <a:gd name="T3" fmla="*/ 418 h 482"/>
              <a:gd name="T4" fmla="*/ 380 w 403"/>
              <a:gd name="T5" fmla="*/ 401 h 482"/>
              <a:gd name="T6" fmla="*/ 384 w 403"/>
              <a:gd name="T7" fmla="*/ 388 h 482"/>
              <a:gd name="T8" fmla="*/ 395 w 403"/>
              <a:gd name="T9" fmla="*/ 319 h 482"/>
              <a:gd name="T10" fmla="*/ 384 w 403"/>
              <a:gd name="T11" fmla="*/ 187 h 482"/>
              <a:gd name="T12" fmla="*/ 356 w 403"/>
              <a:gd name="T13" fmla="*/ 127 h 482"/>
              <a:gd name="T14" fmla="*/ 338 w 403"/>
              <a:gd name="T15" fmla="*/ 44 h 482"/>
              <a:gd name="T16" fmla="*/ 331 w 403"/>
              <a:gd name="T17" fmla="*/ 2 h 482"/>
              <a:gd name="T18" fmla="*/ 192 w 403"/>
              <a:gd name="T19" fmla="*/ 67 h 482"/>
              <a:gd name="T20" fmla="*/ 165 w 403"/>
              <a:gd name="T21" fmla="*/ 118 h 482"/>
              <a:gd name="T22" fmla="*/ 165 w 403"/>
              <a:gd name="T23" fmla="*/ 130 h 482"/>
              <a:gd name="T24" fmla="*/ 178 w 403"/>
              <a:gd name="T25" fmla="*/ 132 h 482"/>
              <a:gd name="T26" fmla="*/ 175 w 403"/>
              <a:gd name="T27" fmla="*/ 141 h 482"/>
              <a:gd name="T28" fmla="*/ 170 w 403"/>
              <a:gd name="T29" fmla="*/ 144 h 482"/>
              <a:gd name="T30" fmla="*/ 178 w 403"/>
              <a:gd name="T31" fmla="*/ 154 h 482"/>
              <a:gd name="T32" fmla="*/ 183 w 403"/>
              <a:gd name="T33" fmla="*/ 173 h 482"/>
              <a:gd name="T34" fmla="*/ 147 w 403"/>
              <a:gd name="T35" fmla="*/ 201 h 482"/>
              <a:gd name="T36" fmla="*/ 114 w 403"/>
              <a:gd name="T37" fmla="*/ 212 h 482"/>
              <a:gd name="T38" fmla="*/ 97 w 403"/>
              <a:gd name="T39" fmla="*/ 219 h 482"/>
              <a:gd name="T40" fmla="*/ 64 w 403"/>
              <a:gd name="T41" fmla="*/ 214 h 482"/>
              <a:gd name="T42" fmla="*/ 19 w 403"/>
              <a:gd name="T43" fmla="*/ 275 h 482"/>
              <a:gd name="T44" fmla="*/ 22 w 403"/>
              <a:gd name="T45" fmla="*/ 345 h 482"/>
              <a:gd name="T46" fmla="*/ 78 w 403"/>
              <a:gd name="T47" fmla="*/ 354 h 482"/>
              <a:gd name="T48" fmla="*/ 106 w 403"/>
              <a:gd name="T49" fmla="*/ 381 h 482"/>
              <a:gd name="T50" fmla="*/ 147 w 403"/>
              <a:gd name="T51" fmla="*/ 372 h 482"/>
              <a:gd name="T52" fmla="*/ 169 w 403"/>
              <a:gd name="T53" fmla="*/ 329 h 482"/>
              <a:gd name="T54" fmla="*/ 204 w 403"/>
              <a:gd name="T55" fmla="*/ 290 h 482"/>
              <a:gd name="T56" fmla="*/ 240 w 403"/>
              <a:gd name="T57" fmla="*/ 318 h 482"/>
              <a:gd name="T58" fmla="*/ 301 w 403"/>
              <a:gd name="T59" fmla="*/ 321 h 482"/>
              <a:gd name="T60" fmla="*/ 333 w 403"/>
              <a:gd name="T61" fmla="*/ 345 h 482"/>
              <a:gd name="T62" fmla="*/ 350 w 403"/>
              <a:gd name="T63" fmla="*/ 419 h 482"/>
              <a:gd name="T64" fmla="*/ 348 w 403"/>
              <a:gd name="T65" fmla="*/ 456 h 482"/>
              <a:gd name="T66" fmla="*/ 397 w 403"/>
              <a:gd name="T67" fmla="*/ 482 h 482"/>
              <a:gd name="T68" fmla="*/ 398 w 403"/>
              <a:gd name="T69" fmla="*/ 463 h 482"/>
              <a:gd name="T70" fmla="*/ 403 w 403"/>
              <a:gd name="T71" fmla="*/ 462 h 482"/>
              <a:gd name="T72" fmla="*/ 399 w 403"/>
              <a:gd name="T73" fmla="*/ 43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3" h="482">
                <a:moveTo>
                  <a:pt x="399" y="430"/>
                </a:moveTo>
                <a:cubicBezTo>
                  <a:pt x="391" y="423"/>
                  <a:pt x="391" y="423"/>
                  <a:pt x="391" y="423"/>
                </a:cubicBezTo>
                <a:cubicBezTo>
                  <a:pt x="381" y="420"/>
                  <a:pt x="381" y="420"/>
                  <a:pt x="381" y="420"/>
                </a:cubicBezTo>
                <a:cubicBezTo>
                  <a:pt x="379" y="418"/>
                  <a:pt x="379" y="418"/>
                  <a:pt x="379" y="418"/>
                </a:cubicBezTo>
                <a:cubicBezTo>
                  <a:pt x="378" y="413"/>
                  <a:pt x="378" y="413"/>
                  <a:pt x="378" y="413"/>
                </a:cubicBezTo>
                <a:cubicBezTo>
                  <a:pt x="380" y="401"/>
                  <a:pt x="380" y="401"/>
                  <a:pt x="380" y="401"/>
                </a:cubicBezTo>
                <a:cubicBezTo>
                  <a:pt x="383" y="397"/>
                  <a:pt x="383" y="397"/>
                  <a:pt x="383" y="397"/>
                </a:cubicBezTo>
                <a:cubicBezTo>
                  <a:pt x="384" y="388"/>
                  <a:pt x="384" y="388"/>
                  <a:pt x="384" y="388"/>
                </a:cubicBezTo>
                <a:cubicBezTo>
                  <a:pt x="384" y="346"/>
                  <a:pt x="384" y="346"/>
                  <a:pt x="384" y="346"/>
                </a:cubicBezTo>
                <a:cubicBezTo>
                  <a:pt x="395" y="319"/>
                  <a:pt x="395" y="319"/>
                  <a:pt x="395" y="319"/>
                </a:cubicBezTo>
                <a:cubicBezTo>
                  <a:pt x="395" y="246"/>
                  <a:pt x="395" y="246"/>
                  <a:pt x="395" y="246"/>
                </a:cubicBezTo>
                <a:cubicBezTo>
                  <a:pt x="384" y="187"/>
                  <a:pt x="384" y="187"/>
                  <a:pt x="384" y="187"/>
                </a:cubicBezTo>
                <a:cubicBezTo>
                  <a:pt x="369" y="156"/>
                  <a:pt x="369" y="156"/>
                  <a:pt x="369" y="156"/>
                </a:cubicBezTo>
                <a:cubicBezTo>
                  <a:pt x="356" y="127"/>
                  <a:pt x="356" y="127"/>
                  <a:pt x="356" y="127"/>
                </a:cubicBezTo>
                <a:cubicBezTo>
                  <a:pt x="356" y="91"/>
                  <a:pt x="356" y="91"/>
                  <a:pt x="356" y="91"/>
                </a:cubicBezTo>
                <a:cubicBezTo>
                  <a:pt x="338" y="44"/>
                  <a:pt x="338" y="44"/>
                  <a:pt x="338" y="44"/>
                </a:cubicBezTo>
                <a:cubicBezTo>
                  <a:pt x="338" y="0"/>
                  <a:pt x="338" y="0"/>
                  <a:pt x="338" y="0"/>
                </a:cubicBezTo>
                <a:cubicBezTo>
                  <a:pt x="331" y="2"/>
                  <a:pt x="331" y="2"/>
                  <a:pt x="331" y="2"/>
                </a:cubicBezTo>
                <a:cubicBezTo>
                  <a:pt x="227" y="28"/>
                  <a:pt x="227" y="28"/>
                  <a:pt x="227" y="28"/>
                </a:cubicBezTo>
                <a:cubicBezTo>
                  <a:pt x="192" y="67"/>
                  <a:pt x="192" y="67"/>
                  <a:pt x="192" y="67"/>
                </a:cubicBezTo>
                <a:cubicBezTo>
                  <a:pt x="186" y="97"/>
                  <a:pt x="186" y="97"/>
                  <a:pt x="186" y="97"/>
                </a:cubicBezTo>
                <a:cubicBezTo>
                  <a:pt x="165" y="118"/>
                  <a:pt x="165" y="118"/>
                  <a:pt x="165" y="118"/>
                </a:cubicBezTo>
                <a:cubicBezTo>
                  <a:pt x="162" y="124"/>
                  <a:pt x="162" y="124"/>
                  <a:pt x="162" y="124"/>
                </a:cubicBezTo>
                <a:cubicBezTo>
                  <a:pt x="165" y="130"/>
                  <a:pt x="165" y="130"/>
                  <a:pt x="165" y="130"/>
                </a:cubicBezTo>
                <a:cubicBezTo>
                  <a:pt x="174" y="128"/>
                  <a:pt x="174" y="128"/>
                  <a:pt x="174" y="128"/>
                </a:cubicBezTo>
                <a:cubicBezTo>
                  <a:pt x="178" y="132"/>
                  <a:pt x="178" y="132"/>
                  <a:pt x="178" y="132"/>
                </a:cubicBezTo>
                <a:cubicBezTo>
                  <a:pt x="179" y="137"/>
                  <a:pt x="179" y="137"/>
                  <a:pt x="179" y="137"/>
                </a:cubicBezTo>
                <a:cubicBezTo>
                  <a:pt x="175" y="141"/>
                  <a:pt x="175" y="141"/>
                  <a:pt x="175" y="141"/>
                </a:cubicBezTo>
                <a:cubicBezTo>
                  <a:pt x="170" y="141"/>
                  <a:pt x="170" y="141"/>
                  <a:pt x="170" y="141"/>
                </a:cubicBezTo>
                <a:cubicBezTo>
                  <a:pt x="170" y="144"/>
                  <a:pt x="170" y="144"/>
                  <a:pt x="170" y="144"/>
                </a:cubicBezTo>
                <a:cubicBezTo>
                  <a:pt x="171" y="148"/>
                  <a:pt x="171" y="148"/>
                  <a:pt x="171" y="148"/>
                </a:cubicBezTo>
                <a:cubicBezTo>
                  <a:pt x="178" y="154"/>
                  <a:pt x="178" y="154"/>
                  <a:pt x="178" y="154"/>
                </a:cubicBezTo>
                <a:cubicBezTo>
                  <a:pt x="183" y="165"/>
                  <a:pt x="183" y="165"/>
                  <a:pt x="183" y="165"/>
                </a:cubicBezTo>
                <a:cubicBezTo>
                  <a:pt x="183" y="173"/>
                  <a:pt x="183" y="173"/>
                  <a:pt x="183" y="173"/>
                </a:cubicBezTo>
                <a:cubicBezTo>
                  <a:pt x="163" y="181"/>
                  <a:pt x="163" y="181"/>
                  <a:pt x="163" y="181"/>
                </a:cubicBezTo>
                <a:cubicBezTo>
                  <a:pt x="147" y="201"/>
                  <a:pt x="147" y="201"/>
                  <a:pt x="147" y="201"/>
                </a:cubicBezTo>
                <a:cubicBezTo>
                  <a:pt x="137" y="206"/>
                  <a:pt x="137" y="206"/>
                  <a:pt x="137" y="206"/>
                </a:cubicBezTo>
                <a:cubicBezTo>
                  <a:pt x="114" y="212"/>
                  <a:pt x="114" y="212"/>
                  <a:pt x="114" y="212"/>
                </a:cubicBezTo>
                <a:cubicBezTo>
                  <a:pt x="109" y="212"/>
                  <a:pt x="109" y="212"/>
                  <a:pt x="109" y="212"/>
                </a:cubicBezTo>
                <a:cubicBezTo>
                  <a:pt x="97" y="219"/>
                  <a:pt x="97" y="219"/>
                  <a:pt x="97" y="219"/>
                </a:cubicBezTo>
                <a:cubicBezTo>
                  <a:pt x="85" y="213"/>
                  <a:pt x="85" y="213"/>
                  <a:pt x="85" y="213"/>
                </a:cubicBezTo>
                <a:cubicBezTo>
                  <a:pt x="64" y="214"/>
                  <a:pt x="64" y="214"/>
                  <a:pt x="64" y="214"/>
                </a:cubicBezTo>
                <a:cubicBezTo>
                  <a:pt x="0" y="241"/>
                  <a:pt x="0" y="241"/>
                  <a:pt x="0" y="241"/>
                </a:cubicBezTo>
                <a:cubicBezTo>
                  <a:pt x="19" y="275"/>
                  <a:pt x="19" y="275"/>
                  <a:pt x="19" y="275"/>
                </a:cubicBezTo>
                <a:cubicBezTo>
                  <a:pt x="14" y="282"/>
                  <a:pt x="14" y="282"/>
                  <a:pt x="14" y="282"/>
                </a:cubicBezTo>
                <a:cubicBezTo>
                  <a:pt x="22" y="345"/>
                  <a:pt x="22" y="345"/>
                  <a:pt x="22" y="345"/>
                </a:cubicBezTo>
                <a:cubicBezTo>
                  <a:pt x="35" y="354"/>
                  <a:pt x="35" y="354"/>
                  <a:pt x="35" y="354"/>
                </a:cubicBezTo>
                <a:cubicBezTo>
                  <a:pt x="78" y="354"/>
                  <a:pt x="78" y="354"/>
                  <a:pt x="78" y="354"/>
                </a:cubicBezTo>
                <a:cubicBezTo>
                  <a:pt x="106" y="356"/>
                  <a:pt x="106" y="356"/>
                  <a:pt x="106" y="356"/>
                </a:cubicBezTo>
                <a:cubicBezTo>
                  <a:pt x="106" y="381"/>
                  <a:pt x="106" y="381"/>
                  <a:pt x="106" y="381"/>
                </a:cubicBezTo>
                <a:cubicBezTo>
                  <a:pt x="130" y="381"/>
                  <a:pt x="130" y="381"/>
                  <a:pt x="130" y="381"/>
                </a:cubicBezTo>
                <a:cubicBezTo>
                  <a:pt x="147" y="372"/>
                  <a:pt x="147" y="372"/>
                  <a:pt x="147" y="372"/>
                </a:cubicBezTo>
                <a:cubicBezTo>
                  <a:pt x="147" y="335"/>
                  <a:pt x="147" y="335"/>
                  <a:pt x="147" y="335"/>
                </a:cubicBezTo>
                <a:cubicBezTo>
                  <a:pt x="169" y="329"/>
                  <a:pt x="169" y="329"/>
                  <a:pt x="169" y="329"/>
                </a:cubicBezTo>
                <a:cubicBezTo>
                  <a:pt x="177" y="301"/>
                  <a:pt x="177" y="301"/>
                  <a:pt x="177" y="301"/>
                </a:cubicBezTo>
                <a:cubicBezTo>
                  <a:pt x="204" y="290"/>
                  <a:pt x="204" y="290"/>
                  <a:pt x="204" y="290"/>
                </a:cubicBezTo>
                <a:cubicBezTo>
                  <a:pt x="228" y="281"/>
                  <a:pt x="228" y="281"/>
                  <a:pt x="228" y="281"/>
                </a:cubicBezTo>
                <a:cubicBezTo>
                  <a:pt x="240" y="318"/>
                  <a:pt x="240" y="318"/>
                  <a:pt x="240" y="318"/>
                </a:cubicBezTo>
                <a:cubicBezTo>
                  <a:pt x="267" y="313"/>
                  <a:pt x="267" y="313"/>
                  <a:pt x="267" y="313"/>
                </a:cubicBezTo>
                <a:cubicBezTo>
                  <a:pt x="269" y="313"/>
                  <a:pt x="291" y="313"/>
                  <a:pt x="301" y="321"/>
                </a:cubicBezTo>
                <a:cubicBezTo>
                  <a:pt x="309" y="327"/>
                  <a:pt x="330" y="342"/>
                  <a:pt x="331" y="343"/>
                </a:cubicBezTo>
                <a:cubicBezTo>
                  <a:pt x="333" y="345"/>
                  <a:pt x="333" y="345"/>
                  <a:pt x="333" y="345"/>
                </a:cubicBezTo>
                <a:cubicBezTo>
                  <a:pt x="350" y="375"/>
                  <a:pt x="350" y="375"/>
                  <a:pt x="350" y="375"/>
                </a:cubicBezTo>
                <a:cubicBezTo>
                  <a:pt x="350" y="419"/>
                  <a:pt x="350" y="419"/>
                  <a:pt x="350" y="419"/>
                </a:cubicBezTo>
                <a:cubicBezTo>
                  <a:pt x="336" y="440"/>
                  <a:pt x="336" y="440"/>
                  <a:pt x="336" y="440"/>
                </a:cubicBezTo>
                <a:cubicBezTo>
                  <a:pt x="348" y="456"/>
                  <a:pt x="348" y="456"/>
                  <a:pt x="348" y="456"/>
                </a:cubicBezTo>
                <a:cubicBezTo>
                  <a:pt x="380" y="482"/>
                  <a:pt x="380" y="482"/>
                  <a:pt x="380" y="482"/>
                </a:cubicBezTo>
                <a:cubicBezTo>
                  <a:pt x="397" y="482"/>
                  <a:pt x="397" y="482"/>
                  <a:pt x="397" y="482"/>
                </a:cubicBezTo>
                <a:cubicBezTo>
                  <a:pt x="396" y="467"/>
                  <a:pt x="396" y="467"/>
                  <a:pt x="396" y="467"/>
                </a:cubicBezTo>
                <a:cubicBezTo>
                  <a:pt x="398" y="463"/>
                  <a:pt x="398" y="463"/>
                  <a:pt x="398" y="463"/>
                </a:cubicBezTo>
                <a:cubicBezTo>
                  <a:pt x="401" y="463"/>
                  <a:pt x="401" y="463"/>
                  <a:pt x="401" y="463"/>
                </a:cubicBezTo>
                <a:cubicBezTo>
                  <a:pt x="403" y="462"/>
                  <a:pt x="403" y="462"/>
                  <a:pt x="403" y="462"/>
                </a:cubicBezTo>
                <a:cubicBezTo>
                  <a:pt x="403" y="435"/>
                  <a:pt x="403" y="435"/>
                  <a:pt x="403" y="435"/>
                </a:cubicBezTo>
                <a:lnTo>
                  <a:pt x="399" y="430"/>
                </a:lnTo>
                <a:close/>
              </a:path>
            </a:pathLst>
          </a:custGeom>
          <a:solidFill>
            <a:srgbClr val="F89E5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73" name="Freeform 34">
            <a:extLst>
              <a:ext uri="{FF2B5EF4-FFF2-40B4-BE49-F238E27FC236}">
                <a16:creationId xmlns:a16="http://schemas.microsoft.com/office/drawing/2014/main" id="{180B271E-BEC9-4C55-B76D-83573CA0BAFD}"/>
              </a:ext>
            </a:extLst>
          </p:cNvPr>
          <p:cNvSpPr>
            <a:spLocks/>
          </p:cNvSpPr>
          <p:nvPr/>
        </p:nvSpPr>
        <p:spPr bwMode="auto">
          <a:xfrm>
            <a:off x="7785485" y="2587289"/>
            <a:ext cx="910471" cy="631314"/>
          </a:xfrm>
          <a:custGeom>
            <a:avLst/>
            <a:gdLst>
              <a:gd name="T0" fmla="*/ 596 w 615"/>
              <a:gd name="T1" fmla="*/ 192 h 426"/>
              <a:gd name="T2" fmla="*/ 592 w 615"/>
              <a:gd name="T3" fmla="*/ 208 h 426"/>
              <a:gd name="T4" fmla="*/ 583 w 615"/>
              <a:gd name="T5" fmla="*/ 186 h 426"/>
              <a:gd name="T6" fmla="*/ 542 w 615"/>
              <a:gd name="T7" fmla="*/ 199 h 426"/>
              <a:gd name="T8" fmla="*/ 536 w 615"/>
              <a:gd name="T9" fmla="*/ 165 h 426"/>
              <a:gd name="T10" fmla="*/ 549 w 615"/>
              <a:gd name="T11" fmla="*/ 185 h 426"/>
              <a:gd name="T12" fmla="*/ 573 w 615"/>
              <a:gd name="T13" fmla="*/ 168 h 426"/>
              <a:gd name="T14" fmla="*/ 578 w 615"/>
              <a:gd name="T15" fmla="*/ 162 h 426"/>
              <a:gd name="T16" fmla="*/ 594 w 615"/>
              <a:gd name="T17" fmla="*/ 162 h 426"/>
              <a:gd name="T18" fmla="*/ 601 w 615"/>
              <a:gd name="T19" fmla="*/ 170 h 426"/>
              <a:gd name="T20" fmla="*/ 590 w 615"/>
              <a:gd name="T21" fmla="*/ 154 h 426"/>
              <a:gd name="T22" fmla="*/ 582 w 615"/>
              <a:gd name="T23" fmla="*/ 139 h 426"/>
              <a:gd name="T24" fmla="*/ 575 w 615"/>
              <a:gd name="T25" fmla="*/ 99 h 426"/>
              <a:gd name="T26" fmla="*/ 549 w 615"/>
              <a:gd name="T27" fmla="*/ 100 h 426"/>
              <a:gd name="T28" fmla="*/ 539 w 615"/>
              <a:gd name="T29" fmla="*/ 103 h 426"/>
              <a:gd name="T30" fmla="*/ 530 w 615"/>
              <a:gd name="T31" fmla="*/ 93 h 426"/>
              <a:gd name="T32" fmla="*/ 548 w 615"/>
              <a:gd name="T33" fmla="*/ 86 h 426"/>
              <a:gd name="T34" fmla="*/ 538 w 615"/>
              <a:gd name="T35" fmla="*/ 79 h 426"/>
              <a:gd name="T36" fmla="*/ 533 w 615"/>
              <a:gd name="T37" fmla="*/ 67 h 426"/>
              <a:gd name="T38" fmla="*/ 542 w 615"/>
              <a:gd name="T39" fmla="*/ 62 h 426"/>
              <a:gd name="T40" fmla="*/ 528 w 615"/>
              <a:gd name="T41" fmla="*/ 49 h 426"/>
              <a:gd name="T42" fmla="*/ 506 w 615"/>
              <a:gd name="T43" fmla="*/ 49 h 426"/>
              <a:gd name="T44" fmla="*/ 330 w 615"/>
              <a:gd name="T45" fmla="*/ 0 h 426"/>
              <a:gd name="T46" fmla="*/ 275 w 615"/>
              <a:gd name="T47" fmla="*/ 25 h 426"/>
              <a:gd name="T48" fmla="*/ 250 w 615"/>
              <a:gd name="T49" fmla="*/ 65 h 426"/>
              <a:gd name="T50" fmla="*/ 219 w 615"/>
              <a:gd name="T51" fmla="*/ 134 h 426"/>
              <a:gd name="T52" fmla="*/ 177 w 615"/>
              <a:gd name="T53" fmla="*/ 146 h 426"/>
              <a:gd name="T54" fmla="*/ 153 w 615"/>
              <a:gd name="T55" fmla="*/ 170 h 426"/>
              <a:gd name="T56" fmla="*/ 173 w 615"/>
              <a:gd name="T57" fmla="*/ 235 h 426"/>
              <a:gd name="T58" fmla="*/ 173 w 615"/>
              <a:gd name="T59" fmla="*/ 241 h 426"/>
              <a:gd name="T60" fmla="*/ 108 w 615"/>
              <a:gd name="T61" fmla="*/ 309 h 426"/>
              <a:gd name="T62" fmla="*/ 67 w 615"/>
              <a:gd name="T63" fmla="*/ 337 h 426"/>
              <a:gd name="T64" fmla="*/ 24 w 615"/>
              <a:gd name="T65" fmla="*/ 359 h 426"/>
              <a:gd name="T66" fmla="*/ 0 w 615"/>
              <a:gd name="T67" fmla="*/ 392 h 426"/>
              <a:gd name="T68" fmla="*/ 110 w 615"/>
              <a:gd name="T69" fmla="*/ 359 h 426"/>
              <a:gd name="T70" fmla="*/ 261 w 615"/>
              <a:gd name="T71" fmla="*/ 361 h 426"/>
              <a:gd name="T72" fmla="*/ 378 w 615"/>
              <a:gd name="T73" fmla="*/ 384 h 426"/>
              <a:gd name="T74" fmla="*/ 436 w 615"/>
              <a:gd name="T75" fmla="*/ 420 h 426"/>
              <a:gd name="T76" fmla="*/ 467 w 615"/>
              <a:gd name="T77" fmla="*/ 402 h 426"/>
              <a:gd name="T78" fmla="*/ 491 w 615"/>
              <a:gd name="T79" fmla="*/ 376 h 426"/>
              <a:gd name="T80" fmla="*/ 535 w 615"/>
              <a:gd name="T81" fmla="*/ 321 h 426"/>
              <a:gd name="T82" fmla="*/ 581 w 615"/>
              <a:gd name="T83" fmla="*/ 297 h 426"/>
              <a:gd name="T84" fmla="*/ 579 w 615"/>
              <a:gd name="T85" fmla="*/ 279 h 426"/>
              <a:gd name="T86" fmla="*/ 561 w 615"/>
              <a:gd name="T87" fmla="*/ 283 h 426"/>
              <a:gd name="T88" fmla="*/ 559 w 615"/>
              <a:gd name="T89" fmla="*/ 283 h 426"/>
              <a:gd name="T90" fmla="*/ 563 w 615"/>
              <a:gd name="T91" fmla="*/ 268 h 426"/>
              <a:gd name="T92" fmla="*/ 569 w 615"/>
              <a:gd name="T93" fmla="*/ 254 h 426"/>
              <a:gd name="T94" fmla="*/ 540 w 615"/>
              <a:gd name="T95" fmla="*/ 245 h 426"/>
              <a:gd name="T96" fmla="*/ 564 w 615"/>
              <a:gd name="T97" fmla="*/ 233 h 426"/>
              <a:gd name="T98" fmla="*/ 574 w 615"/>
              <a:gd name="T99" fmla="*/ 240 h 426"/>
              <a:gd name="T100" fmla="*/ 593 w 615"/>
              <a:gd name="T101" fmla="*/ 242 h 426"/>
              <a:gd name="T102" fmla="*/ 609 w 615"/>
              <a:gd name="T103" fmla="*/ 217 h 426"/>
              <a:gd name="T104" fmla="*/ 609 w 615"/>
              <a:gd name="T105" fmla="*/ 1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5" h="426">
                <a:moveTo>
                  <a:pt x="601" y="183"/>
                </a:moveTo>
                <a:cubicBezTo>
                  <a:pt x="596" y="192"/>
                  <a:pt x="596" y="192"/>
                  <a:pt x="596" y="192"/>
                </a:cubicBezTo>
                <a:cubicBezTo>
                  <a:pt x="593" y="207"/>
                  <a:pt x="593" y="207"/>
                  <a:pt x="593" y="207"/>
                </a:cubicBezTo>
                <a:cubicBezTo>
                  <a:pt x="592" y="208"/>
                  <a:pt x="592" y="208"/>
                  <a:pt x="592" y="208"/>
                </a:cubicBezTo>
                <a:cubicBezTo>
                  <a:pt x="588" y="203"/>
                  <a:pt x="588" y="203"/>
                  <a:pt x="588" y="203"/>
                </a:cubicBezTo>
                <a:cubicBezTo>
                  <a:pt x="583" y="186"/>
                  <a:pt x="583" y="186"/>
                  <a:pt x="583" y="186"/>
                </a:cubicBezTo>
                <a:cubicBezTo>
                  <a:pt x="551" y="199"/>
                  <a:pt x="551" y="199"/>
                  <a:pt x="551" y="199"/>
                </a:cubicBezTo>
                <a:cubicBezTo>
                  <a:pt x="542" y="199"/>
                  <a:pt x="542" y="199"/>
                  <a:pt x="542" y="199"/>
                </a:cubicBezTo>
                <a:cubicBezTo>
                  <a:pt x="534" y="169"/>
                  <a:pt x="534" y="169"/>
                  <a:pt x="534" y="169"/>
                </a:cubicBezTo>
                <a:cubicBezTo>
                  <a:pt x="536" y="165"/>
                  <a:pt x="536" y="165"/>
                  <a:pt x="536" y="165"/>
                </a:cubicBezTo>
                <a:cubicBezTo>
                  <a:pt x="544" y="183"/>
                  <a:pt x="544" y="183"/>
                  <a:pt x="544" y="183"/>
                </a:cubicBezTo>
                <a:cubicBezTo>
                  <a:pt x="549" y="185"/>
                  <a:pt x="549" y="185"/>
                  <a:pt x="549" y="185"/>
                </a:cubicBezTo>
                <a:cubicBezTo>
                  <a:pt x="557" y="184"/>
                  <a:pt x="557" y="184"/>
                  <a:pt x="557" y="184"/>
                </a:cubicBezTo>
                <a:cubicBezTo>
                  <a:pt x="573" y="168"/>
                  <a:pt x="573" y="168"/>
                  <a:pt x="573" y="168"/>
                </a:cubicBezTo>
                <a:cubicBezTo>
                  <a:pt x="578" y="167"/>
                  <a:pt x="578" y="167"/>
                  <a:pt x="578" y="167"/>
                </a:cubicBezTo>
                <a:cubicBezTo>
                  <a:pt x="578" y="162"/>
                  <a:pt x="578" y="162"/>
                  <a:pt x="578" y="162"/>
                </a:cubicBezTo>
                <a:cubicBezTo>
                  <a:pt x="586" y="164"/>
                  <a:pt x="586" y="164"/>
                  <a:pt x="586" y="164"/>
                </a:cubicBezTo>
                <a:cubicBezTo>
                  <a:pt x="594" y="162"/>
                  <a:pt x="594" y="162"/>
                  <a:pt x="594" y="162"/>
                </a:cubicBezTo>
                <a:cubicBezTo>
                  <a:pt x="601" y="171"/>
                  <a:pt x="601" y="171"/>
                  <a:pt x="601" y="171"/>
                </a:cubicBezTo>
                <a:cubicBezTo>
                  <a:pt x="601" y="170"/>
                  <a:pt x="601" y="170"/>
                  <a:pt x="601" y="170"/>
                </a:cubicBezTo>
                <a:cubicBezTo>
                  <a:pt x="596" y="161"/>
                  <a:pt x="596" y="161"/>
                  <a:pt x="596" y="161"/>
                </a:cubicBezTo>
                <a:cubicBezTo>
                  <a:pt x="590" y="154"/>
                  <a:pt x="590" y="154"/>
                  <a:pt x="590" y="154"/>
                </a:cubicBezTo>
                <a:cubicBezTo>
                  <a:pt x="585" y="143"/>
                  <a:pt x="585" y="143"/>
                  <a:pt x="585" y="143"/>
                </a:cubicBezTo>
                <a:cubicBezTo>
                  <a:pt x="582" y="139"/>
                  <a:pt x="582" y="139"/>
                  <a:pt x="582" y="139"/>
                </a:cubicBezTo>
                <a:cubicBezTo>
                  <a:pt x="581" y="117"/>
                  <a:pt x="581" y="117"/>
                  <a:pt x="581" y="117"/>
                </a:cubicBezTo>
                <a:cubicBezTo>
                  <a:pt x="575" y="99"/>
                  <a:pt x="575" y="99"/>
                  <a:pt x="575" y="99"/>
                </a:cubicBezTo>
                <a:cubicBezTo>
                  <a:pt x="552" y="99"/>
                  <a:pt x="552" y="99"/>
                  <a:pt x="552" y="99"/>
                </a:cubicBezTo>
                <a:cubicBezTo>
                  <a:pt x="549" y="100"/>
                  <a:pt x="549" y="100"/>
                  <a:pt x="549" y="100"/>
                </a:cubicBezTo>
                <a:cubicBezTo>
                  <a:pt x="547" y="104"/>
                  <a:pt x="547" y="104"/>
                  <a:pt x="547" y="104"/>
                </a:cubicBezTo>
                <a:cubicBezTo>
                  <a:pt x="539" y="103"/>
                  <a:pt x="539" y="103"/>
                  <a:pt x="539" y="103"/>
                </a:cubicBezTo>
                <a:cubicBezTo>
                  <a:pt x="530" y="100"/>
                  <a:pt x="530" y="100"/>
                  <a:pt x="530" y="100"/>
                </a:cubicBezTo>
                <a:cubicBezTo>
                  <a:pt x="530" y="93"/>
                  <a:pt x="530" y="93"/>
                  <a:pt x="530" y="93"/>
                </a:cubicBezTo>
                <a:cubicBezTo>
                  <a:pt x="543" y="90"/>
                  <a:pt x="543" y="90"/>
                  <a:pt x="543" y="90"/>
                </a:cubicBezTo>
                <a:cubicBezTo>
                  <a:pt x="548" y="86"/>
                  <a:pt x="548" y="86"/>
                  <a:pt x="548" y="86"/>
                </a:cubicBezTo>
                <a:cubicBezTo>
                  <a:pt x="545" y="81"/>
                  <a:pt x="545" y="81"/>
                  <a:pt x="545" y="81"/>
                </a:cubicBezTo>
                <a:cubicBezTo>
                  <a:pt x="538" y="79"/>
                  <a:pt x="538" y="79"/>
                  <a:pt x="538" y="79"/>
                </a:cubicBezTo>
                <a:cubicBezTo>
                  <a:pt x="534" y="72"/>
                  <a:pt x="534" y="72"/>
                  <a:pt x="534" y="72"/>
                </a:cubicBezTo>
                <a:cubicBezTo>
                  <a:pt x="533" y="67"/>
                  <a:pt x="533" y="67"/>
                  <a:pt x="533" y="67"/>
                </a:cubicBezTo>
                <a:cubicBezTo>
                  <a:pt x="537" y="63"/>
                  <a:pt x="537" y="63"/>
                  <a:pt x="537" y="63"/>
                </a:cubicBezTo>
                <a:cubicBezTo>
                  <a:pt x="542" y="62"/>
                  <a:pt x="542" y="62"/>
                  <a:pt x="542" y="62"/>
                </a:cubicBezTo>
                <a:cubicBezTo>
                  <a:pt x="535" y="52"/>
                  <a:pt x="535" y="52"/>
                  <a:pt x="535" y="52"/>
                </a:cubicBezTo>
                <a:cubicBezTo>
                  <a:pt x="528" y="49"/>
                  <a:pt x="528" y="49"/>
                  <a:pt x="528" y="49"/>
                </a:cubicBezTo>
                <a:cubicBezTo>
                  <a:pt x="525" y="41"/>
                  <a:pt x="525" y="41"/>
                  <a:pt x="525" y="41"/>
                </a:cubicBezTo>
                <a:cubicBezTo>
                  <a:pt x="506" y="49"/>
                  <a:pt x="506" y="49"/>
                  <a:pt x="506" y="49"/>
                </a:cubicBezTo>
                <a:cubicBezTo>
                  <a:pt x="435" y="0"/>
                  <a:pt x="435" y="0"/>
                  <a:pt x="435" y="0"/>
                </a:cubicBezTo>
                <a:cubicBezTo>
                  <a:pt x="330" y="0"/>
                  <a:pt x="330" y="0"/>
                  <a:pt x="330" y="0"/>
                </a:cubicBezTo>
                <a:cubicBezTo>
                  <a:pt x="330" y="33"/>
                  <a:pt x="330" y="33"/>
                  <a:pt x="330" y="33"/>
                </a:cubicBezTo>
                <a:cubicBezTo>
                  <a:pt x="275" y="25"/>
                  <a:pt x="275" y="25"/>
                  <a:pt x="275" y="25"/>
                </a:cubicBezTo>
                <a:cubicBezTo>
                  <a:pt x="264" y="44"/>
                  <a:pt x="264" y="44"/>
                  <a:pt x="264" y="44"/>
                </a:cubicBezTo>
                <a:cubicBezTo>
                  <a:pt x="250" y="65"/>
                  <a:pt x="250" y="65"/>
                  <a:pt x="250" y="65"/>
                </a:cubicBezTo>
                <a:cubicBezTo>
                  <a:pt x="241" y="97"/>
                  <a:pt x="241" y="97"/>
                  <a:pt x="241" y="97"/>
                </a:cubicBezTo>
                <a:cubicBezTo>
                  <a:pt x="240" y="100"/>
                  <a:pt x="234" y="127"/>
                  <a:pt x="219" y="134"/>
                </a:cubicBezTo>
                <a:cubicBezTo>
                  <a:pt x="211" y="138"/>
                  <a:pt x="201" y="140"/>
                  <a:pt x="192" y="142"/>
                </a:cubicBezTo>
                <a:cubicBezTo>
                  <a:pt x="187" y="143"/>
                  <a:pt x="180" y="145"/>
                  <a:pt x="177" y="146"/>
                </a:cubicBezTo>
                <a:cubicBezTo>
                  <a:pt x="173" y="148"/>
                  <a:pt x="167" y="148"/>
                  <a:pt x="153" y="144"/>
                </a:cubicBezTo>
                <a:cubicBezTo>
                  <a:pt x="153" y="170"/>
                  <a:pt x="153" y="170"/>
                  <a:pt x="153" y="170"/>
                </a:cubicBezTo>
                <a:cubicBezTo>
                  <a:pt x="158" y="179"/>
                  <a:pt x="166" y="193"/>
                  <a:pt x="164" y="202"/>
                </a:cubicBezTo>
                <a:cubicBezTo>
                  <a:pt x="163" y="205"/>
                  <a:pt x="167" y="220"/>
                  <a:pt x="173" y="235"/>
                </a:cubicBezTo>
                <a:cubicBezTo>
                  <a:pt x="174" y="238"/>
                  <a:pt x="174" y="238"/>
                  <a:pt x="174" y="238"/>
                </a:cubicBezTo>
                <a:cubicBezTo>
                  <a:pt x="173" y="241"/>
                  <a:pt x="173" y="241"/>
                  <a:pt x="173" y="241"/>
                </a:cubicBezTo>
                <a:cubicBezTo>
                  <a:pt x="151" y="283"/>
                  <a:pt x="151" y="283"/>
                  <a:pt x="151" y="283"/>
                </a:cubicBezTo>
                <a:cubicBezTo>
                  <a:pt x="108" y="309"/>
                  <a:pt x="108" y="309"/>
                  <a:pt x="108" y="309"/>
                </a:cubicBezTo>
                <a:cubicBezTo>
                  <a:pt x="86" y="309"/>
                  <a:pt x="86" y="309"/>
                  <a:pt x="86" y="309"/>
                </a:cubicBezTo>
                <a:cubicBezTo>
                  <a:pt x="76" y="334"/>
                  <a:pt x="70" y="336"/>
                  <a:pt x="67" y="337"/>
                </a:cubicBezTo>
                <a:cubicBezTo>
                  <a:pt x="66" y="337"/>
                  <a:pt x="60" y="341"/>
                  <a:pt x="56" y="344"/>
                </a:cubicBezTo>
                <a:cubicBezTo>
                  <a:pt x="39" y="354"/>
                  <a:pt x="30" y="360"/>
                  <a:pt x="24" y="359"/>
                </a:cubicBezTo>
                <a:cubicBezTo>
                  <a:pt x="21" y="362"/>
                  <a:pt x="15" y="370"/>
                  <a:pt x="8" y="383"/>
                </a:cubicBezTo>
                <a:cubicBezTo>
                  <a:pt x="0" y="392"/>
                  <a:pt x="0" y="392"/>
                  <a:pt x="0" y="392"/>
                </a:cubicBezTo>
                <a:cubicBezTo>
                  <a:pt x="90" y="383"/>
                  <a:pt x="90" y="383"/>
                  <a:pt x="90" y="383"/>
                </a:cubicBezTo>
                <a:cubicBezTo>
                  <a:pt x="110" y="359"/>
                  <a:pt x="110" y="359"/>
                  <a:pt x="110" y="359"/>
                </a:cubicBezTo>
                <a:cubicBezTo>
                  <a:pt x="229" y="343"/>
                  <a:pt x="229" y="343"/>
                  <a:pt x="229" y="343"/>
                </a:cubicBezTo>
                <a:cubicBezTo>
                  <a:pt x="261" y="361"/>
                  <a:pt x="261" y="361"/>
                  <a:pt x="261" y="361"/>
                </a:cubicBezTo>
                <a:cubicBezTo>
                  <a:pt x="338" y="361"/>
                  <a:pt x="338" y="361"/>
                  <a:pt x="338" y="361"/>
                </a:cubicBezTo>
                <a:cubicBezTo>
                  <a:pt x="378" y="384"/>
                  <a:pt x="378" y="384"/>
                  <a:pt x="378" y="384"/>
                </a:cubicBezTo>
                <a:cubicBezTo>
                  <a:pt x="428" y="426"/>
                  <a:pt x="428" y="426"/>
                  <a:pt x="428" y="426"/>
                </a:cubicBezTo>
                <a:cubicBezTo>
                  <a:pt x="436" y="420"/>
                  <a:pt x="436" y="420"/>
                  <a:pt x="436" y="420"/>
                </a:cubicBezTo>
                <a:cubicBezTo>
                  <a:pt x="437" y="414"/>
                  <a:pt x="437" y="414"/>
                  <a:pt x="437" y="414"/>
                </a:cubicBezTo>
                <a:cubicBezTo>
                  <a:pt x="467" y="402"/>
                  <a:pt x="467" y="402"/>
                  <a:pt x="467" y="402"/>
                </a:cubicBezTo>
                <a:cubicBezTo>
                  <a:pt x="490" y="385"/>
                  <a:pt x="490" y="385"/>
                  <a:pt x="490" y="385"/>
                </a:cubicBezTo>
                <a:cubicBezTo>
                  <a:pt x="491" y="376"/>
                  <a:pt x="491" y="376"/>
                  <a:pt x="491" y="376"/>
                </a:cubicBezTo>
                <a:cubicBezTo>
                  <a:pt x="504" y="349"/>
                  <a:pt x="504" y="349"/>
                  <a:pt x="504" y="349"/>
                </a:cubicBezTo>
                <a:cubicBezTo>
                  <a:pt x="535" y="321"/>
                  <a:pt x="535" y="321"/>
                  <a:pt x="535" y="321"/>
                </a:cubicBezTo>
                <a:cubicBezTo>
                  <a:pt x="563" y="314"/>
                  <a:pt x="563" y="314"/>
                  <a:pt x="563" y="314"/>
                </a:cubicBezTo>
                <a:cubicBezTo>
                  <a:pt x="581" y="297"/>
                  <a:pt x="581" y="297"/>
                  <a:pt x="581" y="297"/>
                </a:cubicBezTo>
                <a:cubicBezTo>
                  <a:pt x="581" y="288"/>
                  <a:pt x="581" y="288"/>
                  <a:pt x="581" y="288"/>
                </a:cubicBezTo>
                <a:cubicBezTo>
                  <a:pt x="579" y="279"/>
                  <a:pt x="579" y="279"/>
                  <a:pt x="579" y="279"/>
                </a:cubicBezTo>
                <a:cubicBezTo>
                  <a:pt x="567" y="279"/>
                  <a:pt x="567" y="279"/>
                  <a:pt x="567" y="279"/>
                </a:cubicBezTo>
                <a:cubicBezTo>
                  <a:pt x="561" y="283"/>
                  <a:pt x="561" y="283"/>
                  <a:pt x="561" y="283"/>
                </a:cubicBezTo>
                <a:cubicBezTo>
                  <a:pt x="560" y="286"/>
                  <a:pt x="560" y="286"/>
                  <a:pt x="560" y="286"/>
                </a:cubicBezTo>
                <a:cubicBezTo>
                  <a:pt x="559" y="283"/>
                  <a:pt x="559" y="283"/>
                  <a:pt x="559" y="283"/>
                </a:cubicBezTo>
                <a:cubicBezTo>
                  <a:pt x="558" y="275"/>
                  <a:pt x="558" y="275"/>
                  <a:pt x="558" y="275"/>
                </a:cubicBezTo>
                <a:cubicBezTo>
                  <a:pt x="563" y="268"/>
                  <a:pt x="563" y="268"/>
                  <a:pt x="563" y="268"/>
                </a:cubicBezTo>
                <a:cubicBezTo>
                  <a:pt x="564" y="262"/>
                  <a:pt x="564" y="262"/>
                  <a:pt x="564" y="262"/>
                </a:cubicBezTo>
                <a:cubicBezTo>
                  <a:pt x="569" y="254"/>
                  <a:pt x="569" y="254"/>
                  <a:pt x="569" y="254"/>
                </a:cubicBezTo>
                <a:cubicBezTo>
                  <a:pt x="563" y="250"/>
                  <a:pt x="563" y="250"/>
                  <a:pt x="563" y="250"/>
                </a:cubicBezTo>
                <a:cubicBezTo>
                  <a:pt x="540" y="245"/>
                  <a:pt x="540" y="245"/>
                  <a:pt x="540" y="245"/>
                </a:cubicBezTo>
                <a:cubicBezTo>
                  <a:pt x="557" y="242"/>
                  <a:pt x="557" y="242"/>
                  <a:pt x="557" y="242"/>
                </a:cubicBezTo>
                <a:cubicBezTo>
                  <a:pt x="564" y="233"/>
                  <a:pt x="564" y="233"/>
                  <a:pt x="564" y="233"/>
                </a:cubicBezTo>
                <a:cubicBezTo>
                  <a:pt x="569" y="241"/>
                  <a:pt x="569" y="241"/>
                  <a:pt x="569" y="241"/>
                </a:cubicBezTo>
                <a:cubicBezTo>
                  <a:pt x="574" y="240"/>
                  <a:pt x="574" y="240"/>
                  <a:pt x="574" y="240"/>
                </a:cubicBezTo>
                <a:cubicBezTo>
                  <a:pt x="580" y="245"/>
                  <a:pt x="580" y="245"/>
                  <a:pt x="580" y="245"/>
                </a:cubicBezTo>
                <a:cubicBezTo>
                  <a:pt x="593" y="242"/>
                  <a:pt x="593" y="242"/>
                  <a:pt x="593" y="242"/>
                </a:cubicBezTo>
                <a:cubicBezTo>
                  <a:pt x="600" y="236"/>
                  <a:pt x="600" y="236"/>
                  <a:pt x="600" y="236"/>
                </a:cubicBezTo>
                <a:cubicBezTo>
                  <a:pt x="609" y="217"/>
                  <a:pt x="609" y="217"/>
                  <a:pt x="609" y="217"/>
                </a:cubicBezTo>
                <a:cubicBezTo>
                  <a:pt x="615" y="210"/>
                  <a:pt x="615" y="210"/>
                  <a:pt x="615" y="210"/>
                </a:cubicBezTo>
                <a:cubicBezTo>
                  <a:pt x="609" y="190"/>
                  <a:pt x="609" y="190"/>
                  <a:pt x="609" y="190"/>
                </a:cubicBezTo>
                <a:lnTo>
                  <a:pt x="601" y="183"/>
                </a:lnTo>
                <a:close/>
              </a:path>
            </a:pathLst>
          </a:custGeom>
          <a:solidFill>
            <a:srgbClr val="F89E5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74" name="Freeform 38">
            <a:extLst>
              <a:ext uri="{FF2B5EF4-FFF2-40B4-BE49-F238E27FC236}">
                <a16:creationId xmlns:a16="http://schemas.microsoft.com/office/drawing/2014/main" id="{5AC573D6-5B04-4DDC-980C-752015BC108C}"/>
              </a:ext>
            </a:extLst>
          </p:cNvPr>
          <p:cNvSpPr>
            <a:spLocks/>
          </p:cNvSpPr>
          <p:nvPr/>
        </p:nvSpPr>
        <p:spPr bwMode="auto">
          <a:xfrm>
            <a:off x="7675586" y="3647768"/>
            <a:ext cx="768485" cy="771695"/>
          </a:xfrm>
          <a:custGeom>
            <a:avLst/>
            <a:gdLst>
              <a:gd name="T0" fmla="*/ 505 w 519"/>
              <a:gd name="T1" fmla="*/ 345 h 521"/>
              <a:gd name="T2" fmla="*/ 437 w 519"/>
              <a:gd name="T3" fmla="*/ 206 h 521"/>
              <a:gd name="T4" fmla="*/ 340 w 519"/>
              <a:gd name="T5" fmla="*/ 46 h 521"/>
              <a:gd name="T6" fmla="*/ 287 w 519"/>
              <a:gd name="T7" fmla="*/ 15 h 521"/>
              <a:gd name="T8" fmla="*/ 266 w 519"/>
              <a:gd name="T9" fmla="*/ 0 h 521"/>
              <a:gd name="T10" fmla="*/ 229 w 519"/>
              <a:gd name="T11" fmla="*/ 17 h 521"/>
              <a:gd name="T12" fmla="*/ 186 w 519"/>
              <a:gd name="T13" fmla="*/ 23 h 521"/>
              <a:gd name="T14" fmla="*/ 141 w 519"/>
              <a:gd name="T15" fmla="*/ 36 h 521"/>
              <a:gd name="T16" fmla="*/ 123 w 519"/>
              <a:gd name="T17" fmla="*/ 40 h 521"/>
              <a:gd name="T18" fmla="*/ 89 w 519"/>
              <a:gd name="T19" fmla="*/ 49 h 521"/>
              <a:gd name="T20" fmla="*/ 104 w 519"/>
              <a:gd name="T21" fmla="*/ 68 h 521"/>
              <a:gd name="T22" fmla="*/ 83 w 519"/>
              <a:gd name="T23" fmla="*/ 87 h 521"/>
              <a:gd name="T24" fmla="*/ 50 w 519"/>
              <a:gd name="T25" fmla="*/ 65 h 521"/>
              <a:gd name="T26" fmla="*/ 0 w 519"/>
              <a:gd name="T27" fmla="*/ 67 h 521"/>
              <a:gd name="T28" fmla="*/ 20 w 519"/>
              <a:gd name="T29" fmla="*/ 129 h 521"/>
              <a:gd name="T30" fmla="*/ 44 w 519"/>
              <a:gd name="T31" fmla="*/ 151 h 521"/>
              <a:gd name="T32" fmla="*/ 90 w 519"/>
              <a:gd name="T33" fmla="*/ 142 h 521"/>
              <a:gd name="T34" fmla="*/ 118 w 519"/>
              <a:gd name="T35" fmla="*/ 128 h 521"/>
              <a:gd name="T36" fmla="*/ 119 w 519"/>
              <a:gd name="T37" fmla="*/ 119 h 521"/>
              <a:gd name="T38" fmla="*/ 146 w 519"/>
              <a:gd name="T39" fmla="*/ 110 h 521"/>
              <a:gd name="T40" fmla="*/ 189 w 519"/>
              <a:gd name="T41" fmla="*/ 136 h 521"/>
              <a:gd name="T42" fmla="*/ 200 w 519"/>
              <a:gd name="T43" fmla="*/ 153 h 521"/>
              <a:gd name="T44" fmla="*/ 226 w 519"/>
              <a:gd name="T45" fmla="*/ 172 h 521"/>
              <a:gd name="T46" fmla="*/ 259 w 519"/>
              <a:gd name="T47" fmla="*/ 186 h 521"/>
              <a:gd name="T48" fmla="*/ 276 w 519"/>
              <a:gd name="T49" fmla="*/ 300 h 521"/>
              <a:gd name="T50" fmla="*/ 282 w 519"/>
              <a:gd name="T51" fmla="*/ 285 h 521"/>
              <a:gd name="T52" fmla="*/ 295 w 519"/>
              <a:gd name="T53" fmla="*/ 291 h 521"/>
              <a:gd name="T54" fmla="*/ 296 w 519"/>
              <a:gd name="T55" fmla="*/ 339 h 521"/>
              <a:gd name="T56" fmla="*/ 334 w 519"/>
              <a:gd name="T57" fmla="*/ 380 h 521"/>
              <a:gd name="T58" fmla="*/ 352 w 519"/>
              <a:gd name="T59" fmla="*/ 399 h 521"/>
              <a:gd name="T60" fmla="*/ 360 w 519"/>
              <a:gd name="T61" fmla="*/ 396 h 521"/>
              <a:gd name="T62" fmla="*/ 357 w 519"/>
              <a:gd name="T63" fmla="*/ 410 h 521"/>
              <a:gd name="T64" fmla="*/ 387 w 519"/>
              <a:gd name="T65" fmla="*/ 453 h 521"/>
              <a:gd name="T66" fmla="*/ 409 w 519"/>
              <a:gd name="T67" fmla="*/ 459 h 521"/>
              <a:gd name="T68" fmla="*/ 439 w 519"/>
              <a:gd name="T69" fmla="*/ 495 h 521"/>
              <a:gd name="T70" fmla="*/ 444 w 519"/>
              <a:gd name="T71" fmla="*/ 517 h 521"/>
              <a:gd name="T72" fmla="*/ 484 w 519"/>
              <a:gd name="T73" fmla="*/ 511 h 521"/>
              <a:gd name="T74" fmla="*/ 514 w 519"/>
              <a:gd name="T75" fmla="*/ 502 h 521"/>
              <a:gd name="T76" fmla="*/ 511 w 519"/>
              <a:gd name="T77" fmla="*/ 48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9" h="521">
                <a:moveTo>
                  <a:pt x="519" y="423"/>
                </a:moveTo>
                <a:cubicBezTo>
                  <a:pt x="505" y="345"/>
                  <a:pt x="505" y="345"/>
                  <a:pt x="505" y="345"/>
                </a:cubicBezTo>
                <a:cubicBezTo>
                  <a:pt x="443" y="244"/>
                  <a:pt x="443" y="244"/>
                  <a:pt x="443" y="244"/>
                </a:cubicBezTo>
                <a:cubicBezTo>
                  <a:pt x="437" y="206"/>
                  <a:pt x="437" y="206"/>
                  <a:pt x="437" y="206"/>
                </a:cubicBezTo>
                <a:cubicBezTo>
                  <a:pt x="390" y="151"/>
                  <a:pt x="390" y="151"/>
                  <a:pt x="390" y="151"/>
                </a:cubicBezTo>
                <a:cubicBezTo>
                  <a:pt x="340" y="46"/>
                  <a:pt x="340" y="46"/>
                  <a:pt x="340" y="46"/>
                </a:cubicBezTo>
                <a:cubicBezTo>
                  <a:pt x="325" y="44"/>
                  <a:pt x="310" y="41"/>
                  <a:pt x="304" y="36"/>
                </a:cubicBezTo>
                <a:cubicBezTo>
                  <a:pt x="296" y="29"/>
                  <a:pt x="290" y="20"/>
                  <a:pt x="287" y="15"/>
                </a:cubicBezTo>
                <a:cubicBezTo>
                  <a:pt x="273" y="6"/>
                  <a:pt x="273" y="6"/>
                  <a:pt x="273" y="6"/>
                </a:cubicBezTo>
                <a:cubicBezTo>
                  <a:pt x="271" y="3"/>
                  <a:pt x="268" y="1"/>
                  <a:pt x="266" y="0"/>
                </a:cubicBezTo>
                <a:cubicBezTo>
                  <a:pt x="266" y="0"/>
                  <a:pt x="265" y="1"/>
                  <a:pt x="264" y="2"/>
                </a:cubicBezTo>
                <a:cubicBezTo>
                  <a:pt x="246" y="14"/>
                  <a:pt x="237" y="20"/>
                  <a:pt x="229" y="17"/>
                </a:cubicBezTo>
                <a:cubicBezTo>
                  <a:pt x="225" y="16"/>
                  <a:pt x="207" y="16"/>
                  <a:pt x="203" y="17"/>
                </a:cubicBezTo>
                <a:cubicBezTo>
                  <a:pt x="198" y="19"/>
                  <a:pt x="189" y="22"/>
                  <a:pt x="186" y="23"/>
                </a:cubicBezTo>
                <a:cubicBezTo>
                  <a:pt x="171" y="36"/>
                  <a:pt x="171" y="36"/>
                  <a:pt x="171" y="36"/>
                </a:cubicBezTo>
                <a:cubicBezTo>
                  <a:pt x="141" y="36"/>
                  <a:pt x="141" y="36"/>
                  <a:pt x="141" y="36"/>
                </a:cubicBezTo>
                <a:cubicBezTo>
                  <a:pt x="135" y="28"/>
                  <a:pt x="135" y="28"/>
                  <a:pt x="135" y="28"/>
                </a:cubicBezTo>
                <a:cubicBezTo>
                  <a:pt x="123" y="40"/>
                  <a:pt x="123" y="40"/>
                  <a:pt x="123" y="40"/>
                </a:cubicBezTo>
                <a:cubicBezTo>
                  <a:pt x="107" y="49"/>
                  <a:pt x="107" y="49"/>
                  <a:pt x="107" y="49"/>
                </a:cubicBezTo>
                <a:cubicBezTo>
                  <a:pt x="89" y="49"/>
                  <a:pt x="89" y="49"/>
                  <a:pt x="89" y="49"/>
                </a:cubicBezTo>
                <a:cubicBezTo>
                  <a:pt x="92" y="53"/>
                  <a:pt x="96" y="58"/>
                  <a:pt x="99" y="62"/>
                </a:cubicBezTo>
                <a:cubicBezTo>
                  <a:pt x="104" y="68"/>
                  <a:pt x="104" y="68"/>
                  <a:pt x="104" y="68"/>
                </a:cubicBezTo>
                <a:cubicBezTo>
                  <a:pt x="90" y="82"/>
                  <a:pt x="90" y="82"/>
                  <a:pt x="90" y="82"/>
                </a:cubicBezTo>
                <a:cubicBezTo>
                  <a:pt x="88" y="84"/>
                  <a:pt x="86" y="86"/>
                  <a:pt x="83" y="87"/>
                </a:cubicBezTo>
                <a:cubicBezTo>
                  <a:pt x="78" y="89"/>
                  <a:pt x="73" y="87"/>
                  <a:pt x="68" y="83"/>
                </a:cubicBezTo>
                <a:cubicBezTo>
                  <a:pt x="62" y="79"/>
                  <a:pt x="54" y="70"/>
                  <a:pt x="50" y="65"/>
                </a:cubicBezTo>
                <a:cubicBezTo>
                  <a:pt x="12" y="65"/>
                  <a:pt x="12" y="65"/>
                  <a:pt x="12" y="65"/>
                </a:cubicBezTo>
                <a:cubicBezTo>
                  <a:pt x="0" y="67"/>
                  <a:pt x="0" y="67"/>
                  <a:pt x="0" y="67"/>
                </a:cubicBezTo>
                <a:cubicBezTo>
                  <a:pt x="20" y="103"/>
                  <a:pt x="20" y="103"/>
                  <a:pt x="20" y="103"/>
                </a:cubicBezTo>
                <a:cubicBezTo>
                  <a:pt x="20" y="129"/>
                  <a:pt x="20" y="129"/>
                  <a:pt x="20" y="129"/>
                </a:cubicBezTo>
                <a:cubicBezTo>
                  <a:pt x="27" y="132"/>
                  <a:pt x="27" y="132"/>
                  <a:pt x="27" y="132"/>
                </a:cubicBezTo>
                <a:cubicBezTo>
                  <a:pt x="44" y="151"/>
                  <a:pt x="44" y="151"/>
                  <a:pt x="44" y="151"/>
                </a:cubicBezTo>
                <a:cubicBezTo>
                  <a:pt x="50" y="156"/>
                  <a:pt x="50" y="156"/>
                  <a:pt x="50" y="156"/>
                </a:cubicBezTo>
                <a:cubicBezTo>
                  <a:pt x="90" y="142"/>
                  <a:pt x="90" y="142"/>
                  <a:pt x="90" y="142"/>
                </a:cubicBezTo>
                <a:cubicBezTo>
                  <a:pt x="109" y="129"/>
                  <a:pt x="109" y="129"/>
                  <a:pt x="109" y="129"/>
                </a:cubicBezTo>
                <a:cubicBezTo>
                  <a:pt x="118" y="128"/>
                  <a:pt x="118" y="128"/>
                  <a:pt x="118" y="128"/>
                </a:cubicBezTo>
                <a:cubicBezTo>
                  <a:pt x="119" y="127"/>
                  <a:pt x="119" y="127"/>
                  <a:pt x="119" y="127"/>
                </a:cubicBezTo>
                <a:cubicBezTo>
                  <a:pt x="119" y="119"/>
                  <a:pt x="119" y="119"/>
                  <a:pt x="119" y="119"/>
                </a:cubicBezTo>
                <a:cubicBezTo>
                  <a:pt x="126" y="112"/>
                  <a:pt x="126" y="112"/>
                  <a:pt x="126" y="112"/>
                </a:cubicBezTo>
                <a:cubicBezTo>
                  <a:pt x="146" y="110"/>
                  <a:pt x="146" y="110"/>
                  <a:pt x="146" y="110"/>
                </a:cubicBezTo>
                <a:cubicBezTo>
                  <a:pt x="161" y="113"/>
                  <a:pt x="161" y="113"/>
                  <a:pt x="161" y="113"/>
                </a:cubicBezTo>
                <a:cubicBezTo>
                  <a:pt x="189" y="136"/>
                  <a:pt x="189" y="136"/>
                  <a:pt x="189" y="136"/>
                </a:cubicBezTo>
                <a:cubicBezTo>
                  <a:pt x="197" y="139"/>
                  <a:pt x="197" y="139"/>
                  <a:pt x="197" y="139"/>
                </a:cubicBezTo>
                <a:cubicBezTo>
                  <a:pt x="200" y="153"/>
                  <a:pt x="200" y="153"/>
                  <a:pt x="200" y="153"/>
                </a:cubicBezTo>
                <a:cubicBezTo>
                  <a:pt x="208" y="155"/>
                  <a:pt x="208" y="155"/>
                  <a:pt x="208" y="155"/>
                </a:cubicBezTo>
                <a:cubicBezTo>
                  <a:pt x="226" y="172"/>
                  <a:pt x="226" y="172"/>
                  <a:pt x="226" y="172"/>
                </a:cubicBezTo>
                <a:cubicBezTo>
                  <a:pt x="254" y="181"/>
                  <a:pt x="254" y="181"/>
                  <a:pt x="254" y="181"/>
                </a:cubicBezTo>
                <a:cubicBezTo>
                  <a:pt x="259" y="186"/>
                  <a:pt x="259" y="186"/>
                  <a:pt x="259" y="186"/>
                </a:cubicBezTo>
                <a:cubicBezTo>
                  <a:pt x="275" y="298"/>
                  <a:pt x="275" y="298"/>
                  <a:pt x="275" y="298"/>
                </a:cubicBezTo>
                <a:cubicBezTo>
                  <a:pt x="276" y="300"/>
                  <a:pt x="276" y="300"/>
                  <a:pt x="276" y="300"/>
                </a:cubicBezTo>
                <a:cubicBezTo>
                  <a:pt x="282" y="299"/>
                  <a:pt x="282" y="299"/>
                  <a:pt x="282" y="299"/>
                </a:cubicBezTo>
                <a:cubicBezTo>
                  <a:pt x="282" y="285"/>
                  <a:pt x="282" y="285"/>
                  <a:pt x="282" y="285"/>
                </a:cubicBezTo>
                <a:cubicBezTo>
                  <a:pt x="288" y="286"/>
                  <a:pt x="288" y="286"/>
                  <a:pt x="288" y="286"/>
                </a:cubicBezTo>
                <a:cubicBezTo>
                  <a:pt x="295" y="291"/>
                  <a:pt x="295" y="291"/>
                  <a:pt x="295" y="291"/>
                </a:cubicBezTo>
                <a:cubicBezTo>
                  <a:pt x="291" y="324"/>
                  <a:pt x="291" y="324"/>
                  <a:pt x="291" y="324"/>
                </a:cubicBezTo>
                <a:cubicBezTo>
                  <a:pt x="296" y="339"/>
                  <a:pt x="296" y="339"/>
                  <a:pt x="296" y="339"/>
                </a:cubicBezTo>
                <a:cubicBezTo>
                  <a:pt x="331" y="379"/>
                  <a:pt x="331" y="379"/>
                  <a:pt x="331" y="379"/>
                </a:cubicBezTo>
                <a:cubicBezTo>
                  <a:pt x="334" y="380"/>
                  <a:pt x="334" y="380"/>
                  <a:pt x="334" y="380"/>
                </a:cubicBezTo>
                <a:cubicBezTo>
                  <a:pt x="344" y="374"/>
                  <a:pt x="344" y="374"/>
                  <a:pt x="344" y="374"/>
                </a:cubicBezTo>
                <a:cubicBezTo>
                  <a:pt x="352" y="399"/>
                  <a:pt x="352" y="399"/>
                  <a:pt x="352" y="399"/>
                </a:cubicBezTo>
                <a:cubicBezTo>
                  <a:pt x="359" y="396"/>
                  <a:pt x="359" y="396"/>
                  <a:pt x="359" y="396"/>
                </a:cubicBezTo>
                <a:cubicBezTo>
                  <a:pt x="360" y="396"/>
                  <a:pt x="360" y="396"/>
                  <a:pt x="360" y="396"/>
                </a:cubicBezTo>
                <a:cubicBezTo>
                  <a:pt x="357" y="404"/>
                  <a:pt x="357" y="404"/>
                  <a:pt x="357" y="404"/>
                </a:cubicBezTo>
                <a:cubicBezTo>
                  <a:pt x="357" y="410"/>
                  <a:pt x="357" y="410"/>
                  <a:pt x="357" y="410"/>
                </a:cubicBezTo>
                <a:cubicBezTo>
                  <a:pt x="373" y="426"/>
                  <a:pt x="373" y="426"/>
                  <a:pt x="373" y="426"/>
                </a:cubicBezTo>
                <a:cubicBezTo>
                  <a:pt x="387" y="453"/>
                  <a:pt x="387" y="453"/>
                  <a:pt x="387" y="453"/>
                </a:cubicBezTo>
                <a:cubicBezTo>
                  <a:pt x="396" y="460"/>
                  <a:pt x="396" y="460"/>
                  <a:pt x="396" y="460"/>
                </a:cubicBezTo>
                <a:cubicBezTo>
                  <a:pt x="409" y="459"/>
                  <a:pt x="409" y="459"/>
                  <a:pt x="409" y="459"/>
                </a:cubicBezTo>
                <a:cubicBezTo>
                  <a:pt x="419" y="465"/>
                  <a:pt x="419" y="465"/>
                  <a:pt x="419" y="465"/>
                </a:cubicBezTo>
                <a:cubicBezTo>
                  <a:pt x="439" y="495"/>
                  <a:pt x="439" y="495"/>
                  <a:pt x="439" y="495"/>
                </a:cubicBezTo>
                <a:cubicBezTo>
                  <a:pt x="442" y="514"/>
                  <a:pt x="442" y="514"/>
                  <a:pt x="442" y="514"/>
                </a:cubicBezTo>
                <a:cubicBezTo>
                  <a:pt x="444" y="517"/>
                  <a:pt x="444" y="517"/>
                  <a:pt x="444" y="517"/>
                </a:cubicBezTo>
                <a:cubicBezTo>
                  <a:pt x="451" y="521"/>
                  <a:pt x="451" y="521"/>
                  <a:pt x="451" y="521"/>
                </a:cubicBezTo>
                <a:cubicBezTo>
                  <a:pt x="484" y="511"/>
                  <a:pt x="484" y="511"/>
                  <a:pt x="484" y="511"/>
                </a:cubicBezTo>
                <a:cubicBezTo>
                  <a:pt x="502" y="499"/>
                  <a:pt x="502" y="499"/>
                  <a:pt x="502" y="499"/>
                </a:cubicBezTo>
                <a:cubicBezTo>
                  <a:pt x="514" y="502"/>
                  <a:pt x="514" y="502"/>
                  <a:pt x="514" y="502"/>
                </a:cubicBezTo>
                <a:cubicBezTo>
                  <a:pt x="519" y="490"/>
                  <a:pt x="519" y="490"/>
                  <a:pt x="519" y="490"/>
                </a:cubicBezTo>
                <a:cubicBezTo>
                  <a:pt x="511" y="486"/>
                  <a:pt x="511" y="486"/>
                  <a:pt x="511" y="486"/>
                </a:cubicBezTo>
                <a:lnTo>
                  <a:pt x="519" y="423"/>
                </a:lnTo>
                <a:close/>
              </a:path>
            </a:pathLst>
          </a:custGeom>
          <a:solidFill>
            <a:srgbClr val="FFE09B"/>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81" name="Freeform 45">
            <a:extLst>
              <a:ext uri="{FF2B5EF4-FFF2-40B4-BE49-F238E27FC236}">
                <a16:creationId xmlns:a16="http://schemas.microsoft.com/office/drawing/2014/main" id="{5E96683A-1A1D-4EB0-8368-A431F3FDA8AF}"/>
              </a:ext>
            </a:extLst>
          </p:cNvPr>
          <p:cNvSpPr>
            <a:spLocks/>
          </p:cNvSpPr>
          <p:nvPr/>
        </p:nvSpPr>
        <p:spPr bwMode="auto">
          <a:xfrm>
            <a:off x="6596657" y="2910565"/>
            <a:ext cx="1085346" cy="1111818"/>
          </a:xfrm>
          <a:custGeom>
            <a:avLst/>
            <a:gdLst>
              <a:gd name="T0" fmla="*/ 636 w 733"/>
              <a:gd name="T1" fmla="*/ 562 h 751"/>
              <a:gd name="T2" fmla="*/ 551 w 733"/>
              <a:gd name="T3" fmla="*/ 580 h 751"/>
              <a:gd name="T4" fmla="*/ 545 w 733"/>
              <a:gd name="T5" fmla="*/ 543 h 751"/>
              <a:gd name="T6" fmla="*/ 503 w 733"/>
              <a:gd name="T7" fmla="*/ 330 h 751"/>
              <a:gd name="T8" fmla="*/ 433 w 733"/>
              <a:gd name="T9" fmla="*/ 317 h 751"/>
              <a:gd name="T10" fmla="*/ 372 w 733"/>
              <a:gd name="T11" fmla="*/ 322 h 751"/>
              <a:gd name="T12" fmla="*/ 314 w 733"/>
              <a:gd name="T13" fmla="*/ 354 h 751"/>
              <a:gd name="T14" fmla="*/ 301 w 733"/>
              <a:gd name="T15" fmla="*/ 210 h 751"/>
              <a:gd name="T16" fmla="*/ 247 w 733"/>
              <a:gd name="T17" fmla="*/ 149 h 751"/>
              <a:gd name="T18" fmla="*/ 255 w 733"/>
              <a:gd name="T19" fmla="*/ 97 h 751"/>
              <a:gd name="T20" fmla="*/ 193 w 733"/>
              <a:gd name="T21" fmla="*/ 107 h 751"/>
              <a:gd name="T22" fmla="*/ 140 w 733"/>
              <a:gd name="T23" fmla="*/ 91 h 751"/>
              <a:gd name="T24" fmla="*/ 108 w 733"/>
              <a:gd name="T25" fmla="*/ 45 h 751"/>
              <a:gd name="T26" fmla="*/ 114 w 733"/>
              <a:gd name="T27" fmla="*/ 38 h 751"/>
              <a:gd name="T28" fmla="*/ 89 w 733"/>
              <a:gd name="T29" fmla="*/ 0 h 751"/>
              <a:gd name="T30" fmla="*/ 31 w 733"/>
              <a:gd name="T31" fmla="*/ 18 h 751"/>
              <a:gd name="T32" fmla="*/ 3 w 733"/>
              <a:gd name="T33" fmla="*/ 103 h 751"/>
              <a:gd name="T34" fmla="*/ 20 w 733"/>
              <a:gd name="T35" fmla="*/ 149 h 751"/>
              <a:gd name="T36" fmla="*/ 47 w 733"/>
              <a:gd name="T37" fmla="*/ 157 h 751"/>
              <a:gd name="T38" fmla="*/ 21 w 733"/>
              <a:gd name="T39" fmla="*/ 422 h 751"/>
              <a:gd name="T40" fmla="*/ 14 w 733"/>
              <a:gd name="T41" fmla="*/ 453 h 751"/>
              <a:gd name="T42" fmla="*/ 17 w 733"/>
              <a:gd name="T43" fmla="*/ 500 h 751"/>
              <a:gd name="T44" fmla="*/ 103 w 733"/>
              <a:gd name="T45" fmla="*/ 510 h 751"/>
              <a:gd name="T46" fmla="*/ 115 w 733"/>
              <a:gd name="T47" fmla="*/ 563 h 751"/>
              <a:gd name="T48" fmla="*/ 116 w 733"/>
              <a:gd name="T49" fmla="*/ 635 h 751"/>
              <a:gd name="T50" fmla="*/ 105 w 733"/>
              <a:gd name="T51" fmla="*/ 708 h 751"/>
              <a:gd name="T52" fmla="*/ 233 w 733"/>
              <a:gd name="T53" fmla="*/ 708 h 751"/>
              <a:gd name="T54" fmla="*/ 250 w 733"/>
              <a:gd name="T55" fmla="*/ 695 h 751"/>
              <a:gd name="T56" fmla="*/ 294 w 733"/>
              <a:gd name="T57" fmla="*/ 716 h 751"/>
              <a:gd name="T58" fmla="*/ 333 w 733"/>
              <a:gd name="T59" fmla="*/ 744 h 751"/>
              <a:gd name="T60" fmla="*/ 365 w 733"/>
              <a:gd name="T61" fmla="*/ 744 h 751"/>
              <a:gd name="T62" fmla="*/ 403 w 733"/>
              <a:gd name="T63" fmla="*/ 729 h 751"/>
              <a:gd name="T64" fmla="*/ 406 w 733"/>
              <a:gd name="T65" fmla="*/ 717 h 751"/>
              <a:gd name="T66" fmla="*/ 442 w 733"/>
              <a:gd name="T67" fmla="*/ 732 h 751"/>
              <a:gd name="T68" fmla="*/ 477 w 733"/>
              <a:gd name="T69" fmla="*/ 736 h 751"/>
              <a:gd name="T70" fmla="*/ 433 w 733"/>
              <a:gd name="T71" fmla="*/ 704 h 751"/>
              <a:gd name="T72" fmla="*/ 454 w 733"/>
              <a:gd name="T73" fmla="*/ 675 h 751"/>
              <a:gd name="T74" fmla="*/ 449 w 733"/>
              <a:gd name="T75" fmla="*/ 650 h 751"/>
              <a:gd name="T76" fmla="*/ 419 w 733"/>
              <a:gd name="T77" fmla="*/ 667 h 751"/>
              <a:gd name="T78" fmla="*/ 405 w 733"/>
              <a:gd name="T79" fmla="*/ 651 h 751"/>
              <a:gd name="T80" fmla="*/ 367 w 733"/>
              <a:gd name="T81" fmla="*/ 653 h 751"/>
              <a:gd name="T82" fmla="*/ 433 w 733"/>
              <a:gd name="T83" fmla="*/ 641 h 751"/>
              <a:gd name="T84" fmla="*/ 478 w 733"/>
              <a:gd name="T85" fmla="*/ 621 h 751"/>
              <a:gd name="T86" fmla="*/ 544 w 733"/>
              <a:gd name="T87" fmla="*/ 617 h 751"/>
              <a:gd name="T88" fmla="*/ 560 w 733"/>
              <a:gd name="T89" fmla="*/ 625 h 751"/>
              <a:gd name="T90" fmla="*/ 615 w 733"/>
              <a:gd name="T91" fmla="*/ 601 h 751"/>
              <a:gd name="T92" fmla="*/ 632 w 733"/>
              <a:gd name="T93" fmla="*/ 593 h 751"/>
              <a:gd name="T94" fmla="*/ 686 w 733"/>
              <a:gd name="T95" fmla="*/ 593 h 751"/>
              <a:gd name="T96" fmla="*/ 689 w 733"/>
              <a:gd name="T97" fmla="*/ 603 h 751"/>
              <a:gd name="T98" fmla="*/ 733 w 733"/>
              <a:gd name="T99" fmla="*/ 605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3" h="751">
                <a:moveTo>
                  <a:pt x="712" y="567"/>
                </a:moveTo>
                <a:cubicBezTo>
                  <a:pt x="638" y="567"/>
                  <a:pt x="638" y="567"/>
                  <a:pt x="638" y="567"/>
                </a:cubicBezTo>
                <a:cubicBezTo>
                  <a:pt x="636" y="562"/>
                  <a:pt x="636" y="562"/>
                  <a:pt x="636" y="562"/>
                </a:cubicBezTo>
                <a:cubicBezTo>
                  <a:pt x="635" y="558"/>
                  <a:pt x="632" y="555"/>
                  <a:pt x="631" y="553"/>
                </a:cubicBezTo>
                <a:cubicBezTo>
                  <a:pt x="625" y="554"/>
                  <a:pt x="602" y="560"/>
                  <a:pt x="576" y="567"/>
                </a:cubicBezTo>
                <a:cubicBezTo>
                  <a:pt x="551" y="580"/>
                  <a:pt x="551" y="580"/>
                  <a:pt x="551" y="580"/>
                </a:cubicBezTo>
                <a:cubicBezTo>
                  <a:pt x="544" y="581"/>
                  <a:pt x="544" y="581"/>
                  <a:pt x="544" y="581"/>
                </a:cubicBezTo>
                <a:cubicBezTo>
                  <a:pt x="544" y="568"/>
                  <a:pt x="544" y="568"/>
                  <a:pt x="544" y="568"/>
                </a:cubicBezTo>
                <a:cubicBezTo>
                  <a:pt x="545" y="556"/>
                  <a:pt x="545" y="547"/>
                  <a:pt x="545" y="543"/>
                </a:cubicBezTo>
                <a:cubicBezTo>
                  <a:pt x="540" y="540"/>
                  <a:pt x="526" y="535"/>
                  <a:pt x="508" y="529"/>
                </a:cubicBezTo>
                <a:cubicBezTo>
                  <a:pt x="503" y="527"/>
                  <a:pt x="503" y="527"/>
                  <a:pt x="503" y="527"/>
                </a:cubicBezTo>
                <a:cubicBezTo>
                  <a:pt x="503" y="330"/>
                  <a:pt x="503" y="330"/>
                  <a:pt x="503" y="330"/>
                </a:cubicBezTo>
                <a:cubicBezTo>
                  <a:pt x="455" y="327"/>
                  <a:pt x="455" y="327"/>
                  <a:pt x="455" y="327"/>
                </a:cubicBezTo>
                <a:cubicBezTo>
                  <a:pt x="455" y="314"/>
                  <a:pt x="455" y="314"/>
                  <a:pt x="455" y="314"/>
                </a:cubicBezTo>
                <a:cubicBezTo>
                  <a:pt x="446" y="315"/>
                  <a:pt x="437" y="316"/>
                  <a:pt x="433" y="317"/>
                </a:cubicBezTo>
                <a:cubicBezTo>
                  <a:pt x="430" y="318"/>
                  <a:pt x="417" y="327"/>
                  <a:pt x="407" y="335"/>
                </a:cubicBezTo>
                <a:cubicBezTo>
                  <a:pt x="403" y="339"/>
                  <a:pt x="403" y="339"/>
                  <a:pt x="403" y="339"/>
                </a:cubicBezTo>
                <a:cubicBezTo>
                  <a:pt x="372" y="322"/>
                  <a:pt x="372" y="322"/>
                  <a:pt x="372" y="322"/>
                </a:cubicBezTo>
                <a:cubicBezTo>
                  <a:pt x="372" y="338"/>
                  <a:pt x="368" y="342"/>
                  <a:pt x="364" y="344"/>
                </a:cubicBezTo>
                <a:cubicBezTo>
                  <a:pt x="355" y="349"/>
                  <a:pt x="327" y="353"/>
                  <a:pt x="324" y="353"/>
                </a:cubicBezTo>
                <a:cubicBezTo>
                  <a:pt x="314" y="354"/>
                  <a:pt x="314" y="354"/>
                  <a:pt x="314" y="354"/>
                </a:cubicBezTo>
                <a:cubicBezTo>
                  <a:pt x="314" y="272"/>
                  <a:pt x="314" y="272"/>
                  <a:pt x="314" y="272"/>
                </a:cubicBezTo>
                <a:cubicBezTo>
                  <a:pt x="301" y="250"/>
                  <a:pt x="301" y="250"/>
                  <a:pt x="301" y="250"/>
                </a:cubicBezTo>
                <a:cubicBezTo>
                  <a:pt x="301" y="210"/>
                  <a:pt x="301" y="210"/>
                  <a:pt x="301" y="210"/>
                </a:cubicBezTo>
                <a:cubicBezTo>
                  <a:pt x="294" y="195"/>
                  <a:pt x="285" y="171"/>
                  <a:pt x="285" y="165"/>
                </a:cubicBezTo>
                <a:cubicBezTo>
                  <a:pt x="285" y="149"/>
                  <a:pt x="285" y="149"/>
                  <a:pt x="285" y="149"/>
                </a:cubicBezTo>
                <a:cubicBezTo>
                  <a:pt x="247" y="149"/>
                  <a:pt x="247" y="149"/>
                  <a:pt x="247" y="149"/>
                </a:cubicBezTo>
                <a:cubicBezTo>
                  <a:pt x="247" y="105"/>
                  <a:pt x="247" y="105"/>
                  <a:pt x="247" y="105"/>
                </a:cubicBezTo>
                <a:cubicBezTo>
                  <a:pt x="249" y="104"/>
                  <a:pt x="249" y="104"/>
                  <a:pt x="249" y="104"/>
                </a:cubicBezTo>
                <a:cubicBezTo>
                  <a:pt x="252" y="101"/>
                  <a:pt x="255" y="98"/>
                  <a:pt x="255" y="97"/>
                </a:cubicBezTo>
                <a:cubicBezTo>
                  <a:pt x="255" y="96"/>
                  <a:pt x="255" y="96"/>
                  <a:pt x="254" y="95"/>
                </a:cubicBezTo>
                <a:cubicBezTo>
                  <a:pt x="245" y="102"/>
                  <a:pt x="234" y="109"/>
                  <a:pt x="225" y="109"/>
                </a:cubicBezTo>
                <a:cubicBezTo>
                  <a:pt x="215" y="109"/>
                  <a:pt x="194" y="107"/>
                  <a:pt x="193" y="107"/>
                </a:cubicBezTo>
                <a:cubicBezTo>
                  <a:pt x="186" y="107"/>
                  <a:pt x="186" y="107"/>
                  <a:pt x="186" y="107"/>
                </a:cubicBezTo>
                <a:cubicBezTo>
                  <a:pt x="186" y="91"/>
                  <a:pt x="186" y="91"/>
                  <a:pt x="186" y="91"/>
                </a:cubicBezTo>
                <a:cubicBezTo>
                  <a:pt x="140" y="91"/>
                  <a:pt x="140" y="91"/>
                  <a:pt x="140" y="91"/>
                </a:cubicBezTo>
                <a:cubicBezTo>
                  <a:pt x="140" y="70"/>
                  <a:pt x="140" y="70"/>
                  <a:pt x="140" y="70"/>
                </a:cubicBezTo>
                <a:cubicBezTo>
                  <a:pt x="134" y="66"/>
                  <a:pt x="127" y="60"/>
                  <a:pt x="126" y="53"/>
                </a:cubicBezTo>
                <a:cubicBezTo>
                  <a:pt x="108" y="45"/>
                  <a:pt x="108" y="45"/>
                  <a:pt x="108" y="45"/>
                </a:cubicBezTo>
                <a:cubicBezTo>
                  <a:pt x="126" y="45"/>
                  <a:pt x="126" y="45"/>
                  <a:pt x="126" y="45"/>
                </a:cubicBezTo>
                <a:cubicBezTo>
                  <a:pt x="125" y="41"/>
                  <a:pt x="120" y="40"/>
                  <a:pt x="120" y="40"/>
                </a:cubicBezTo>
                <a:cubicBezTo>
                  <a:pt x="114" y="38"/>
                  <a:pt x="114" y="38"/>
                  <a:pt x="114" y="38"/>
                </a:cubicBezTo>
                <a:cubicBezTo>
                  <a:pt x="114" y="14"/>
                  <a:pt x="114" y="14"/>
                  <a:pt x="114" y="14"/>
                </a:cubicBezTo>
                <a:cubicBezTo>
                  <a:pt x="89" y="14"/>
                  <a:pt x="89" y="14"/>
                  <a:pt x="89" y="14"/>
                </a:cubicBezTo>
                <a:cubicBezTo>
                  <a:pt x="89" y="0"/>
                  <a:pt x="89" y="0"/>
                  <a:pt x="89" y="0"/>
                </a:cubicBezTo>
                <a:cubicBezTo>
                  <a:pt x="73" y="0"/>
                  <a:pt x="73" y="0"/>
                  <a:pt x="73" y="0"/>
                </a:cubicBezTo>
                <a:cubicBezTo>
                  <a:pt x="73" y="18"/>
                  <a:pt x="73" y="18"/>
                  <a:pt x="73" y="18"/>
                </a:cubicBezTo>
                <a:cubicBezTo>
                  <a:pt x="31" y="18"/>
                  <a:pt x="31" y="18"/>
                  <a:pt x="31" y="18"/>
                </a:cubicBezTo>
                <a:cubicBezTo>
                  <a:pt x="31" y="80"/>
                  <a:pt x="31" y="80"/>
                  <a:pt x="31" y="80"/>
                </a:cubicBezTo>
                <a:cubicBezTo>
                  <a:pt x="3" y="80"/>
                  <a:pt x="3" y="80"/>
                  <a:pt x="3" y="80"/>
                </a:cubicBezTo>
                <a:cubicBezTo>
                  <a:pt x="3" y="103"/>
                  <a:pt x="3" y="103"/>
                  <a:pt x="3" y="103"/>
                </a:cubicBezTo>
                <a:cubicBezTo>
                  <a:pt x="28" y="103"/>
                  <a:pt x="28" y="103"/>
                  <a:pt x="28" y="103"/>
                </a:cubicBezTo>
                <a:cubicBezTo>
                  <a:pt x="25" y="113"/>
                  <a:pt x="25" y="113"/>
                  <a:pt x="25" y="113"/>
                </a:cubicBezTo>
                <a:cubicBezTo>
                  <a:pt x="21" y="128"/>
                  <a:pt x="19" y="143"/>
                  <a:pt x="20" y="149"/>
                </a:cubicBezTo>
                <a:cubicBezTo>
                  <a:pt x="23" y="148"/>
                  <a:pt x="26" y="148"/>
                  <a:pt x="28" y="147"/>
                </a:cubicBezTo>
                <a:cubicBezTo>
                  <a:pt x="34" y="146"/>
                  <a:pt x="39" y="145"/>
                  <a:pt x="43" y="149"/>
                </a:cubicBezTo>
                <a:cubicBezTo>
                  <a:pt x="46" y="150"/>
                  <a:pt x="47" y="153"/>
                  <a:pt x="47" y="157"/>
                </a:cubicBezTo>
                <a:cubicBezTo>
                  <a:pt x="47" y="363"/>
                  <a:pt x="47" y="363"/>
                  <a:pt x="47" y="363"/>
                </a:cubicBezTo>
                <a:cubicBezTo>
                  <a:pt x="28" y="369"/>
                  <a:pt x="28" y="369"/>
                  <a:pt x="28" y="369"/>
                </a:cubicBezTo>
                <a:cubicBezTo>
                  <a:pt x="21" y="422"/>
                  <a:pt x="21" y="422"/>
                  <a:pt x="21" y="422"/>
                </a:cubicBezTo>
                <a:cubicBezTo>
                  <a:pt x="0" y="430"/>
                  <a:pt x="0" y="430"/>
                  <a:pt x="0" y="430"/>
                </a:cubicBezTo>
                <a:cubicBezTo>
                  <a:pt x="0" y="441"/>
                  <a:pt x="0" y="441"/>
                  <a:pt x="0" y="441"/>
                </a:cubicBezTo>
                <a:cubicBezTo>
                  <a:pt x="1" y="443"/>
                  <a:pt x="7" y="449"/>
                  <a:pt x="14" y="453"/>
                </a:cubicBezTo>
                <a:cubicBezTo>
                  <a:pt x="16" y="455"/>
                  <a:pt x="16" y="455"/>
                  <a:pt x="16" y="455"/>
                </a:cubicBezTo>
                <a:cubicBezTo>
                  <a:pt x="17" y="459"/>
                  <a:pt x="17" y="459"/>
                  <a:pt x="17" y="459"/>
                </a:cubicBezTo>
                <a:cubicBezTo>
                  <a:pt x="17" y="500"/>
                  <a:pt x="17" y="500"/>
                  <a:pt x="17" y="500"/>
                </a:cubicBezTo>
                <a:cubicBezTo>
                  <a:pt x="38" y="500"/>
                  <a:pt x="38" y="500"/>
                  <a:pt x="38" y="500"/>
                </a:cubicBezTo>
                <a:cubicBezTo>
                  <a:pt x="59" y="510"/>
                  <a:pt x="59" y="510"/>
                  <a:pt x="59" y="510"/>
                </a:cubicBezTo>
                <a:cubicBezTo>
                  <a:pt x="103" y="510"/>
                  <a:pt x="103" y="510"/>
                  <a:pt x="103" y="510"/>
                </a:cubicBezTo>
                <a:cubicBezTo>
                  <a:pt x="102" y="519"/>
                  <a:pt x="102" y="519"/>
                  <a:pt x="102" y="519"/>
                </a:cubicBezTo>
                <a:cubicBezTo>
                  <a:pt x="102" y="521"/>
                  <a:pt x="101" y="529"/>
                  <a:pt x="102" y="534"/>
                </a:cubicBezTo>
                <a:cubicBezTo>
                  <a:pt x="103" y="538"/>
                  <a:pt x="109" y="552"/>
                  <a:pt x="115" y="563"/>
                </a:cubicBezTo>
                <a:cubicBezTo>
                  <a:pt x="116" y="566"/>
                  <a:pt x="130" y="605"/>
                  <a:pt x="130" y="613"/>
                </a:cubicBezTo>
                <a:cubicBezTo>
                  <a:pt x="130" y="619"/>
                  <a:pt x="126" y="624"/>
                  <a:pt x="121" y="629"/>
                </a:cubicBezTo>
                <a:cubicBezTo>
                  <a:pt x="119" y="631"/>
                  <a:pt x="116" y="634"/>
                  <a:pt x="116" y="635"/>
                </a:cubicBezTo>
                <a:cubicBezTo>
                  <a:pt x="116" y="637"/>
                  <a:pt x="115" y="640"/>
                  <a:pt x="114" y="644"/>
                </a:cubicBezTo>
                <a:cubicBezTo>
                  <a:pt x="110" y="662"/>
                  <a:pt x="107" y="673"/>
                  <a:pt x="102" y="678"/>
                </a:cubicBezTo>
                <a:cubicBezTo>
                  <a:pt x="101" y="680"/>
                  <a:pt x="102" y="694"/>
                  <a:pt x="105" y="708"/>
                </a:cubicBezTo>
                <a:cubicBezTo>
                  <a:pt x="141" y="701"/>
                  <a:pt x="141" y="701"/>
                  <a:pt x="141" y="701"/>
                </a:cubicBezTo>
                <a:cubicBezTo>
                  <a:pt x="224" y="717"/>
                  <a:pt x="224" y="717"/>
                  <a:pt x="224" y="717"/>
                </a:cubicBezTo>
                <a:cubicBezTo>
                  <a:pt x="233" y="708"/>
                  <a:pt x="233" y="708"/>
                  <a:pt x="233" y="708"/>
                </a:cubicBezTo>
                <a:cubicBezTo>
                  <a:pt x="232" y="700"/>
                  <a:pt x="232" y="700"/>
                  <a:pt x="232" y="700"/>
                </a:cubicBezTo>
                <a:cubicBezTo>
                  <a:pt x="236" y="695"/>
                  <a:pt x="236" y="695"/>
                  <a:pt x="236" y="695"/>
                </a:cubicBezTo>
                <a:cubicBezTo>
                  <a:pt x="250" y="695"/>
                  <a:pt x="250" y="695"/>
                  <a:pt x="250" y="695"/>
                </a:cubicBezTo>
                <a:cubicBezTo>
                  <a:pt x="274" y="705"/>
                  <a:pt x="274" y="705"/>
                  <a:pt x="274" y="705"/>
                </a:cubicBezTo>
                <a:cubicBezTo>
                  <a:pt x="284" y="715"/>
                  <a:pt x="284" y="715"/>
                  <a:pt x="284" y="715"/>
                </a:cubicBezTo>
                <a:cubicBezTo>
                  <a:pt x="294" y="716"/>
                  <a:pt x="294" y="716"/>
                  <a:pt x="294" y="716"/>
                </a:cubicBezTo>
                <a:cubicBezTo>
                  <a:pt x="311" y="740"/>
                  <a:pt x="311" y="740"/>
                  <a:pt x="311" y="740"/>
                </a:cubicBezTo>
                <a:cubicBezTo>
                  <a:pt x="328" y="740"/>
                  <a:pt x="328" y="740"/>
                  <a:pt x="328" y="740"/>
                </a:cubicBezTo>
                <a:cubicBezTo>
                  <a:pt x="333" y="744"/>
                  <a:pt x="333" y="744"/>
                  <a:pt x="333" y="744"/>
                </a:cubicBezTo>
                <a:cubicBezTo>
                  <a:pt x="345" y="747"/>
                  <a:pt x="345" y="747"/>
                  <a:pt x="345" y="747"/>
                </a:cubicBezTo>
                <a:cubicBezTo>
                  <a:pt x="357" y="740"/>
                  <a:pt x="357" y="740"/>
                  <a:pt x="357" y="740"/>
                </a:cubicBezTo>
                <a:cubicBezTo>
                  <a:pt x="365" y="744"/>
                  <a:pt x="365" y="744"/>
                  <a:pt x="365" y="744"/>
                </a:cubicBezTo>
                <a:cubicBezTo>
                  <a:pt x="372" y="740"/>
                  <a:pt x="372" y="740"/>
                  <a:pt x="372" y="740"/>
                </a:cubicBezTo>
                <a:cubicBezTo>
                  <a:pt x="394" y="742"/>
                  <a:pt x="394" y="742"/>
                  <a:pt x="394" y="742"/>
                </a:cubicBezTo>
                <a:cubicBezTo>
                  <a:pt x="403" y="729"/>
                  <a:pt x="403" y="729"/>
                  <a:pt x="403" y="729"/>
                </a:cubicBezTo>
                <a:cubicBezTo>
                  <a:pt x="405" y="724"/>
                  <a:pt x="405" y="724"/>
                  <a:pt x="405" y="724"/>
                </a:cubicBezTo>
                <a:cubicBezTo>
                  <a:pt x="404" y="719"/>
                  <a:pt x="404" y="719"/>
                  <a:pt x="404" y="719"/>
                </a:cubicBezTo>
                <a:cubicBezTo>
                  <a:pt x="406" y="717"/>
                  <a:pt x="406" y="717"/>
                  <a:pt x="406" y="717"/>
                </a:cubicBezTo>
                <a:cubicBezTo>
                  <a:pt x="414" y="716"/>
                  <a:pt x="414" y="716"/>
                  <a:pt x="414" y="716"/>
                </a:cubicBezTo>
                <a:cubicBezTo>
                  <a:pt x="425" y="725"/>
                  <a:pt x="425" y="725"/>
                  <a:pt x="425" y="725"/>
                </a:cubicBezTo>
                <a:cubicBezTo>
                  <a:pt x="442" y="732"/>
                  <a:pt x="442" y="732"/>
                  <a:pt x="442" y="732"/>
                </a:cubicBezTo>
                <a:cubicBezTo>
                  <a:pt x="459" y="751"/>
                  <a:pt x="459" y="751"/>
                  <a:pt x="459" y="751"/>
                </a:cubicBezTo>
                <a:cubicBezTo>
                  <a:pt x="475" y="743"/>
                  <a:pt x="475" y="743"/>
                  <a:pt x="475" y="743"/>
                </a:cubicBezTo>
                <a:cubicBezTo>
                  <a:pt x="477" y="736"/>
                  <a:pt x="477" y="736"/>
                  <a:pt x="477" y="736"/>
                </a:cubicBezTo>
                <a:cubicBezTo>
                  <a:pt x="469" y="727"/>
                  <a:pt x="469" y="727"/>
                  <a:pt x="469" y="727"/>
                </a:cubicBezTo>
                <a:cubicBezTo>
                  <a:pt x="445" y="717"/>
                  <a:pt x="445" y="717"/>
                  <a:pt x="445" y="717"/>
                </a:cubicBezTo>
                <a:cubicBezTo>
                  <a:pt x="433" y="704"/>
                  <a:pt x="433" y="704"/>
                  <a:pt x="433" y="704"/>
                </a:cubicBezTo>
                <a:cubicBezTo>
                  <a:pt x="433" y="700"/>
                  <a:pt x="433" y="700"/>
                  <a:pt x="433" y="700"/>
                </a:cubicBezTo>
                <a:cubicBezTo>
                  <a:pt x="438" y="688"/>
                  <a:pt x="438" y="688"/>
                  <a:pt x="438" y="688"/>
                </a:cubicBezTo>
                <a:cubicBezTo>
                  <a:pt x="454" y="675"/>
                  <a:pt x="454" y="675"/>
                  <a:pt x="454" y="675"/>
                </a:cubicBezTo>
                <a:cubicBezTo>
                  <a:pt x="456" y="654"/>
                  <a:pt x="456" y="654"/>
                  <a:pt x="456" y="654"/>
                </a:cubicBezTo>
                <a:cubicBezTo>
                  <a:pt x="453" y="651"/>
                  <a:pt x="453" y="651"/>
                  <a:pt x="453" y="651"/>
                </a:cubicBezTo>
                <a:cubicBezTo>
                  <a:pt x="449" y="650"/>
                  <a:pt x="449" y="650"/>
                  <a:pt x="449" y="650"/>
                </a:cubicBezTo>
                <a:cubicBezTo>
                  <a:pt x="433" y="659"/>
                  <a:pt x="433" y="659"/>
                  <a:pt x="433" y="659"/>
                </a:cubicBezTo>
                <a:cubicBezTo>
                  <a:pt x="425" y="667"/>
                  <a:pt x="425" y="667"/>
                  <a:pt x="425" y="667"/>
                </a:cubicBezTo>
                <a:cubicBezTo>
                  <a:pt x="419" y="667"/>
                  <a:pt x="419" y="667"/>
                  <a:pt x="419" y="667"/>
                </a:cubicBezTo>
                <a:cubicBezTo>
                  <a:pt x="414" y="651"/>
                  <a:pt x="414" y="651"/>
                  <a:pt x="414" y="651"/>
                </a:cubicBezTo>
                <a:cubicBezTo>
                  <a:pt x="411" y="650"/>
                  <a:pt x="411" y="650"/>
                  <a:pt x="411" y="650"/>
                </a:cubicBezTo>
                <a:cubicBezTo>
                  <a:pt x="405" y="651"/>
                  <a:pt x="405" y="651"/>
                  <a:pt x="405" y="651"/>
                </a:cubicBezTo>
                <a:cubicBezTo>
                  <a:pt x="394" y="660"/>
                  <a:pt x="394" y="660"/>
                  <a:pt x="394" y="660"/>
                </a:cubicBezTo>
                <a:cubicBezTo>
                  <a:pt x="380" y="662"/>
                  <a:pt x="380" y="662"/>
                  <a:pt x="380" y="662"/>
                </a:cubicBezTo>
                <a:cubicBezTo>
                  <a:pt x="367" y="653"/>
                  <a:pt x="367" y="653"/>
                  <a:pt x="367" y="653"/>
                </a:cubicBezTo>
                <a:cubicBezTo>
                  <a:pt x="370" y="637"/>
                  <a:pt x="370" y="637"/>
                  <a:pt x="370" y="637"/>
                </a:cubicBezTo>
                <a:cubicBezTo>
                  <a:pt x="388" y="630"/>
                  <a:pt x="388" y="630"/>
                  <a:pt x="388" y="630"/>
                </a:cubicBezTo>
                <a:cubicBezTo>
                  <a:pt x="433" y="641"/>
                  <a:pt x="433" y="641"/>
                  <a:pt x="433" y="641"/>
                </a:cubicBezTo>
                <a:cubicBezTo>
                  <a:pt x="450" y="630"/>
                  <a:pt x="450" y="630"/>
                  <a:pt x="450" y="630"/>
                </a:cubicBezTo>
                <a:cubicBezTo>
                  <a:pt x="462" y="633"/>
                  <a:pt x="462" y="633"/>
                  <a:pt x="462" y="633"/>
                </a:cubicBezTo>
                <a:cubicBezTo>
                  <a:pt x="478" y="621"/>
                  <a:pt x="478" y="621"/>
                  <a:pt x="478" y="621"/>
                </a:cubicBezTo>
                <a:cubicBezTo>
                  <a:pt x="526" y="620"/>
                  <a:pt x="526" y="620"/>
                  <a:pt x="526" y="620"/>
                </a:cubicBezTo>
                <a:cubicBezTo>
                  <a:pt x="539" y="621"/>
                  <a:pt x="539" y="621"/>
                  <a:pt x="539" y="621"/>
                </a:cubicBezTo>
                <a:cubicBezTo>
                  <a:pt x="544" y="617"/>
                  <a:pt x="544" y="617"/>
                  <a:pt x="544" y="617"/>
                </a:cubicBezTo>
                <a:cubicBezTo>
                  <a:pt x="546" y="604"/>
                  <a:pt x="546" y="604"/>
                  <a:pt x="546" y="604"/>
                </a:cubicBezTo>
                <a:cubicBezTo>
                  <a:pt x="563" y="615"/>
                  <a:pt x="563" y="615"/>
                  <a:pt x="563" y="615"/>
                </a:cubicBezTo>
                <a:cubicBezTo>
                  <a:pt x="560" y="625"/>
                  <a:pt x="560" y="625"/>
                  <a:pt x="560" y="625"/>
                </a:cubicBezTo>
                <a:cubicBezTo>
                  <a:pt x="562" y="629"/>
                  <a:pt x="562" y="629"/>
                  <a:pt x="562" y="629"/>
                </a:cubicBezTo>
                <a:cubicBezTo>
                  <a:pt x="605" y="614"/>
                  <a:pt x="605" y="614"/>
                  <a:pt x="605" y="614"/>
                </a:cubicBezTo>
                <a:cubicBezTo>
                  <a:pt x="615" y="601"/>
                  <a:pt x="615" y="601"/>
                  <a:pt x="615" y="601"/>
                </a:cubicBezTo>
                <a:cubicBezTo>
                  <a:pt x="623" y="599"/>
                  <a:pt x="623" y="599"/>
                  <a:pt x="623" y="599"/>
                </a:cubicBezTo>
                <a:cubicBezTo>
                  <a:pt x="630" y="592"/>
                  <a:pt x="630" y="592"/>
                  <a:pt x="630" y="592"/>
                </a:cubicBezTo>
                <a:cubicBezTo>
                  <a:pt x="632" y="593"/>
                  <a:pt x="632" y="593"/>
                  <a:pt x="632" y="593"/>
                </a:cubicBezTo>
                <a:cubicBezTo>
                  <a:pt x="632" y="596"/>
                  <a:pt x="632" y="596"/>
                  <a:pt x="632" y="596"/>
                </a:cubicBezTo>
                <a:cubicBezTo>
                  <a:pt x="629" y="607"/>
                  <a:pt x="629" y="607"/>
                  <a:pt x="629" y="607"/>
                </a:cubicBezTo>
                <a:cubicBezTo>
                  <a:pt x="686" y="593"/>
                  <a:pt x="686" y="593"/>
                  <a:pt x="686" y="593"/>
                </a:cubicBezTo>
                <a:cubicBezTo>
                  <a:pt x="693" y="595"/>
                  <a:pt x="693" y="595"/>
                  <a:pt x="693" y="595"/>
                </a:cubicBezTo>
                <a:cubicBezTo>
                  <a:pt x="693" y="600"/>
                  <a:pt x="693" y="600"/>
                  <a:pt x="693" y="600"/>
                </a:cubicBezTo>
                <a:cubicBezTo>
                  <a:pt x="689" y="603"/>
                  <a:pt x="689" y="603"/>
                  <a:pt x="689" y="603"/>
                </a:cubicBezTo>
                <a:cubicBezTo>
                  <a:pt x="690" y="605"/>
                  <a:pt x="690" y="605"/>
                  <a:pt x="690" y="605"/>
                </a:cubicBezTo>
                <a:cubicBezTo>
                  <a:pt x="733" y="621"/>
                  <a:pt x="733" y="621"/>
                  <a:pt x="733" y="621"/>
                </a:cubicBezTo>
                <a:cubicBezTo>
                  <a:pt x="733" y="605"/>
                  <a:pt x="733" y="605"/>
                  <a:pt x="733" y="605"/>
                </a:cubicBezTo>
                <a:lnTo>
                  <a:pt x="712" y="567"/>
                </a:lnTo>
                <a:close/>
              </a:path>
            </a:pathLst>
          </a:custGeom>
          <a:solidFill>
            <a:srgbClr val="DBC89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grpSp>
        <p:nvGrpSpPr>
          <p:cNvPr id="27" name="Group 511">
            <a:extLst>
              <a:ext uri="{FF2B5EF4-FFF2-40B4-BE49-F238E27FC236}">
                <a16:creationId xmlns:a16="http://schemas.microsoft.com/office/drawing/2014/main" id="{50BD8CC1-7620-4F35-8F04-F5D406A1B9DD}"/>
              </a:ext>
            </a:extLst>
          </p:cNvPr>
          <p:cNvGrpSpPr>
            <a:grpSpLocks/>
          </p:cNvGrpSpPr>
          <p:nvPr/>
        </p:nvGrpSpPr>
        <p:grpSpPr bwMode="auto">
          <a:xfrm>
            <a:off x="2113423" y="838200"/>
            <a:ext cx="1545664" cy="1022356"/>
            <a:chOff x="294" y="3226"/>
            <a:chExt cx="892" cy="590"/>
          </a:xfrm>
          <a:solidFill>
            <a:srgbClr val="CFE3A6"/>
          </a:solidFill>
        </p:grpSpPr>
        <p:sp>
          <p:nvSpPr>
            <p:cNvPr id="28" name="Freeform 495">
              <a:extLst>
                <a:ext uri="{FF2B5EF4-FFF2-40B4-BE49-F238E27FC236}">
                  <a16:creationId xmlns:a16="http://schemas.microsoft.com/office/drawing/2014/main" id="{6C0D6623-BB9D-4DE0-9F7A-3A3AF183B178}"/>
                </a:ext>
              </a:extLst>
            </p:cNvPr>
            <p:cNvSpPr>
              <a:spLocks/>
            </p:cNvSpPr>
            <p:nvPr/>
          </p:nvSpPr>
          <p:spPr bwMode="auto">
            <a:xfrm>
              <a:off x="558" y="3226"/>
              <a:ext cx="628" cy="552"/>
            </a:xfrm>
            <a:custGeom>
              <a:avLst/>
              <a:gdLst>
                <a:gd name="T0" fmla="*/ 160 w 628"/>
                <a:gd name="T1" fmla="*/ 420 h 552"/>
                <a:gd name="T2" fmla="*/ 114 w 628"/>
                <a:gd name="T3" fmla="*/ 424 h 552"/>
                <a:gd name="T4" fmla="*/ 74 w 628"/>
                <a:gd name="T5" fmla="*/ 406 h 552"/>
                <a:gd name="T6" fmla="*/ 52 w 628"/>
                <a:gd name="T7" fmla="*/ 388 h 552"/>
                <a:gd name="T8" fmla="*/ 22 w 628"/>
                <a:gd name="T9" fmla="*/ 322 h 552"/>
                <a:gd name="T10" fmla="*/ 54 w 628"/>
                <a:gd name="T11" fmla="*/ 278 h 552"/>
                <a:gd name="T12" fmla="*/ 98 w 628"/>
                <a:gd name="T13" fmla="*/ 270 h 552"/>
                <a:gd name="T14" fmla="*/ 116 w 628"/>
                <a:gd name="T15" fmla="*/ 228 h 552"/>
                <a:gd name="T16" fmla="*/ 60 w 628"/>
                <a:gd name="T17" fmla="*/ 228 h 552"/>
                <a:gd name="T18" fmla="*/ 30 w 628"/>
                <a:gd name="T19" fmla="*/ 196 h 552"/>
                <a:gd name="T20" fmla="*/ 38 w 628"/>
                <a:gd name="T21" fmla="*/ 172 h 552"/>
                <a:gd name="T22" fmla="*/ 48 w 628"/>
                <a:gd name="T23" fmla="*/ 168 h 552"/>
                <a:gd name="T24" fmla="*/ 80 w 628"/>
                <a:gd name="T25" fmla="*/ 160 h 552"/>
                <a:gd name="T26" fmla="*/ 112 w 628"/>
                <a:gd name="T27" fmla="*/ 176 h 552"/>
                <a:gd name="T28" fmla="*/ 112 w 628"/>
                <a:gd name="T29" fmla="*/ 150 h 552"/>
                <a:gd name="T30" fmla="*/ 84 w 628"/>
                <a:gd name="T31" fmla="*/ 126 h 552"/>
                <a:gd name="T32" fmla="*/ 96 w 628"/>
                <a:gd name="T33" fmla="*/ 72 h 552"/>
                <a:gd name="T34" fmla="*/ 164 w 628"/>
                <a:gd name="T35" fmla="*/ 16 h 552"/>
                <a:gd name="T36" fmla="*/ 204 w 628"/>
                <a:gd name="T37" fmla="*/ 6 h 552"/>
                <a:gd name="T38" fmla="*/ 366 w 628"/>
                <a:gd name="T39" fmla="*/ 48 h 552"/>
                <a:gd name="T40" fmla="*/ 446 w 628"/>
                <a:gd name="T41" fmla="*/ 376 h 552"/>
                <a:gd name="T42" fmla="*/ 556 w 628"/>
                <a:gd name="T43" fmla="*/ 430 h 552"/>
                <a:gd name="T44" fmla="*/ 628 w 628"/>
                <a:gd name="T45" fmla="*/ 514 h 552"/>
                <a:gd name="T46" fmla="*/ 608 w 628"/>
                <a:gd name="T47" fmla="*/ 518 h 552"/>
                <a:gd name="T48" fmla="*/ 580 w 628"/>
                <a:gd name="T49" fmla="*/ 472 h 552"/>
                <a:gd name="T50" fmla="*/ 534 w 628"/>
                <a:gd name="T51" fmla="*/ 428 h 552"/>
                <a:gd name="T52" fmla="*/ 510 w 628"/>
                <a:gd name="T53" fmla="*/ 426 h 552"/>
                <a:gd name="T54" fmla="*/ 506 w 628"/>
                <a:gd name="T55" fmla="*/ 428 h 552"/>
                <a:gd name="T56" fmla="*/ 466 w 628"/>
                <a:gd name="T57" fmla="*/ 410 h 552"/>
                <a:gd name="T58" fmla="*/ 428 w 628"/>
                <a:gd name="T59" fmla="*/ 394 h 552"/>
                <a:gd name="T60" fmla="*/ 330 w 628"/>
                <a:gd name="T61" fmla="*/ 368 h 552"/>
                <a:gd name="T62" fmla="*/ 306 w 628"/>
                <a:gd name="T63" fmla="*/ 352 h 552"/>
                <a:gd name="T64" fmla="*/ 290 w 628"/>
                <a:gd name="T65" fmla="*/ 396 h 552"/>
                <a:gd name="T66" fmla="*/ 244 w 628"/>
                <a:gd name="T67" fmla="*/ 420 h 552"/>
                <a:gd name="T68" fmla="*/ 242 w 628"/>
                <a:gd name="T69" fmla="*/ 404 h 552"/>
                <a:gd name="T70" fmla="*/ 260 w 628"/>
                <a:gd name="T71" fmla="*/ 364 h 552"/>
                <a:gd name="T72" fmla="*/ 282 w 628"/>
                <a:gd name="T73" fmla="*/ 344 h 552"/>
                <a:gd name="T74" fmla="*/ 268 w 628"/>
                <a:gd name="T75" fmla="*/ 320 h 552"/>
                <a:gd name="T76" fmla="*/ 228 w 628"/>
                <a:gd name="T77" fmla="*/ 386 h 552"/>
                <a:gd name="T78" fmla="*/ 196 w 628"/>
                <a:gd name="T79" fmla="*/ 452 h 552"/>
                <a:gd name="T80" fmla="*/ 142 w 628"/>
                <a:gd name="T81" fmla="*/ 490 h 552"/>
                <a:gd name="T82" fmla="*/ 74 w 628"/>
                <a:gd name="T83" fmla="*/ 526 h 552"/>
                <a:gd name="T84" fmla="*/ 16 w 628"/>
                <a:gd name="T85" fmla="*/ 546 h 552"/>
                <a:gd name="T86" fmla="*/ 10 w 628"/>
                <a:gd name="T87" fmla="*/ 536 h 552"/>
                <a:gd name="T88" fmla="*/ 82 w 628"/>
                <a:gd name="T89" fmla="*/ 510 h 552"/>
                <a:gd name="T90" fmla="*/ 140 w 628"/>
                <a:gd name="T91"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552">
                  <a:moveTo>
                    <a:pt x="140" y="466"/>
                  </a:moveTo>
                  <a:lnTo>
                    <a:pt x="144" y="444"/>
                  </a:lnTo>
                  <a:lnTo>
                    <a:pt x="160" y="420"/>
                  </a:lnTo>
                  <a:lnTo>
                    <a:pt x="130" y="430"/>
                  </a:lnTo>
                  <a:lnTo>
                    <a:pt x="120" y="438"/>
                  </a:lnTo>
                  <a:lnTo>
                    <a:pt x="114" y="424"/>
                  </a:lnTo>
                  <a:lnTo>
                    <a:pt x="100" y="416"/>
                  </a:lnTo>
                  <a:lnTo>
                    <a:pt x="70" y="424"/>
                  </a:lnTo>
                  <a:lnTo>
                    <a:pt x="74" y="406"/>
                  </a:lnTo>
                  <a:lnTo>
                    <a:pt x="72" y="376"/>
                  </a:lnTo>
                  <a:lnTo>
                    <a:pt x="66" y="380"/>
                  </a:lnTo>
                  <a:lnTo>
                    <a:pt x="52" y="388"/>
                  </a:lnTo>
                  <a:lnTo>
                    <a:pt x="40" y="378"/>
                  </a:lnTo>
                  <a:lnTo>
                    <a:pt x="38" y="348"/>
                  </a:lnTo>
                  <a:lnTo>
                    <a:pt x="22" y="322"/>
                  </a:lnTo>
                  <a:lnTo>
                    <a:pt x="30" y="302"/>
                  </a:lnTo>
                  <a:lnTo>
                    <a:pt x="42" y="288"/>
                  </a:lnTo>
                  <a:lnTo>
                    <a:pt x="54" y="278"/>
                  </a:lnTo>
                  <a:lnTo>
                    <a:pt x="64" y="278"/>
                  </a:lnTo>
                  <a:lnTo>
                    <a:pt x="88" y="268"/>
                  </a:lnTo>
                  <a:lnTo>
                    <a:pt x="98" y="270"/>
                  </a:lnTo>
                  <a:lnTo>
                    <a:pt x="112" y="258"/>
                  </a:lnTo>
                  <a:lnTo>
                    <a:pt x="106" y="236"/>
                  </a:lnTo>
                  <a:lnTo>
                    <a:pt x="116" y="228"/>
                  </a:lnTo>
                  <a:lnTo>
                    <a:pt x="108" y="224"/>
                  </a:lnTo>
                  <a:lnTo>
                    <a:pt x="88" y="232"/>
                  </a:lnTo>
                  <a:lnTo>
                    <a:pt x="60" y="228"/>
                  </a:lnTo>
                  <a:lnTo>
                    <a:pt x="40" y="224"/>
                  </a:lnTo>
                  <a:lnTo>
                    <a:pt x="40" y="224"/>
                  </a:lnTo>
                  <a:lnTo>
                    <a:pt x="30" y="196"/>
                  </a:lnTo>
                  <a:lnTo>
                    <a:pt x="30" y="196"/>
                  </a:lnTo>
                  <a:lnTo>
                    <a:pt x="18" y="180"/>
                  </a:lnTo>
                  <a:lnTo>
                    <a:pt x="38" y="172"/>
                  </a:lnTo>
                  <a:lnTo>
                    <a:pt x="38" y="172"/>
                  </a:lnTo>
                  <a:lnTo>
                    <a:pt x="48" y="168"/>
                  </a:lnTo>
                  <a:lnTo>
                    <a:pt x="48" y="168"/>
                  </a:lnTo>
                  <a:lnTo>
                    <a:pt x="70" y="156"/>
                  </a:lnTo>
                  <a:lnTo>
                    <a:pt x="70" y="156"/>
                  </a:lnTo>
                  <a:lnTo>
                    <a:pt x="80" y="160"/>
                  </a:lnTo>
                  <a:lnTo>
                    <a:pt x="80" y="176"/>
                  </a:lnTo>
                  <a:lnTo>
                    <a:pt x="102" y="182"/>
                  </a:lnTo>
                  <a:lnTo>
                    <a:pt x="112" y="176"/>
                  </a:lnTo>
                  <a:lnTo>
                    <a:pt x="140" y="168"/>
                  </a:lnTo>
                  <a:lnTo>
                    <a:pt x="110" y="162"/>
                  </a:lnTo>
                  <a:lnTo>
                    <a:pt x="112" y="150"/>
                  </a:lnTo>
                  <a:lnTo>
                    <a:pt x="94" y="146"/>
                  </a:lnTo>
                  <a:lnTo>
                    <a:pt x="90" y="136"/>
                  </a:lnTo>
                  <a:lnTo>
                    <a:pt x="84" y="126"/>
                  </a:lnTo>
                  <a:lnTo>
                    <a:pt x="52" y="90"/>
                  </a:lnTo>
                  <a:lnTo>
                    <a:pt x="62" y="74"/>
                  </a:lnTo>
                  <a:lnTo>
                    <a:pt x="96" y="72"/>
                  </a:lnTo>
                  <a:lnTo>
                    <a:pt x="106" y="56"/>
                  </a:lnTo>
                  <a:lnTo>
                    <a:pt x="126" y="34"/>
                  </a:lnTo>
                  <a:lnTo>
                    <a:pt x="164" y="16"/>
                  </a:lnTo>
                  <a:lnTo>
                    <a:pt x="178" y="14"/>
                  </a:lnTo>
                  <a:lnTo>
                    <a:pt x="192" y="0"/>
                  </a:lnTo>
                  <a:lnTo>
                    <a:pt x="204" y="6"/>
                  </a:lnTo>
                  <a:lnTo>
                    <a:pt x="246" y="26"/>
                  </a:lnTo>
                  <a:lnTo>
                    <a:pt x="306" y="44"/>
                  </a:lnTo>
                  <a:lnTo>
                    <a:pt x="366" y="48"/>
                  </a:lnTo>
                  <a:lnTo>
                    <a:pt x="386" y="58"/>
                  </a:lnTo>
                  <a:lnTo>
                    <a:pt x="418" y="378"/>
                  </a:lnTo>
                  <a:lnTo>
                    <a:pt x="446" y="376"/>
                  </a:lnTo>
                  <a:lnTo>
                    <a:pt x="480" y="416"/>
                  </a:lnTo>
                  <a:lnTo>
                    <a:pt x="510" y="384"/>
                  </a:lnTo>
                  <a:lnTo>
                    <a:pt x="556" y="430"/>
                  </a:lnTo>
                  <a:lnTo>
                    <a:pt x="584" y="470"/>
                  </a:lnTo>
                  <a:lnTo>
                    <a:pt x="624" y="484"/>
                  </a:lnTo>
                  <a:lnTo>
                    <a:pt x="628" y="514"/>
                  </a:lnTo>
                  <a:lnTo>
                    <a:pt x="616" y="522"/>
                  </a:lnTo>
                  <a:lnTo>
                    <a:pt x="618" y="506"/>
                  </a:lnTo>
                  <a:lnTo>
                    <a:pt x="608" y="518"/>
                  </a:lnTo>
                  <a:lnTo>
                    <a:pt x="590" y="506"/>
                  </a:lnTo>
                  <a:lnTo>
                    <a:pt x="584" y="486"/>
                  </a:lnTo>
                  <a:lnTo>
                    <a:pt x="580" y="472"/>
                  </a:lnTo>
                  <a:lnTo>
                    <a:pt x="560" y="460"/>
                  </a:lnTo>
                  <a:lnTo>
                    <a:pt x="556" y="442"/>
                  </a:lnTo>
                  <a:lnTo>
                    <a:pt x="534" y="428"/>
                  </a:lnTo>
                  <a:lnTo>
                    <a:pt x="512" y="400"/>
                  </a:lnTo>
                  <a:lnTo>
                    <a:pt x="522" y="428"/>
                  </a:lnTo>
                  <a:lnTo>
                    <a:pt x="510" y="426"/>
                  </a:lnTo>
                  <a:lnTo>
                    <a:pt x="502" y="414"/>
                  </a:lnTo>
                  <a:lnTo>
                    <a:pt x="490" y="412"/>
                  </a:lnTo>
                  <a:lnTo>
                    <a:pt x="506" y="428"/>
                  </a:lnTo>
                  <a:lnTo>
                    <a:pt x="496" y="436"/>
                  </a:lnTo>
                  <a:lnTo>
                    <a:pt x="472" y="418"/>
                  </a:lnTo>
                  <a:lnTo>
                    <a:pt x="466" y="410"/>
                  </a:lnTo>
                  <a:lnTo>
                    <a:pt x="442" y="402"/>
                  </a:lnTo>
                  <a:lnTo>
                    <a:pt x="444" y="384"/>
                  </a:lnTo>
                  <a:lnTo>
                    <a:pt x="428" y="394"/>
                  </a:lnTo>
                  <a:lnTo>
                    <a:pt x="410" y="390"/>
                  </a:lnTo>
                  <a:lnTo>
                    <a:pt x="362" y="386"/>
                  </a:lnTo>
                  <a:lnTo>
                    <a:pt x="330" y="368"/>
                  </a:lnTo>
                  <a:lnTo>
                    <a:pt x="328" y="358"/>
                  </a:lnTo>
                  <a:lnTo>
                    <a:pt x="314" y="362"/>
                  </a:lnTo>
                  <a:lnTo>
                    <a:pt x="306" y="352"/>
                  </a:lnTo>
                  <a:lnTo>
                    <a:pt x="296" y="368"/>
                  </a:lnTo>
                  <a:lnTo>
                    <a:pt x="300" y="388"/>
                  </a:lnTo>
                  <a:lnTo>
                    <a:pt x="290" y="396"/>
                  </a:lnTo>
                  <a:lnTo>
                    <a:pt x="282" y="392"/>
                  </a:lnTo>
                  <a:lnTo>
                    <a:pt x="266" y="412"/>
                  </a:lnTo>
                  <a:lnTo>
                    <a:pt x="244" y="420"/>
                  </a:lnTo>
                  <a:lnTo>
                    <a:pt x="242" y="412"/>
                  </a:lnTo>
                  <a:lnTo>
                    <a:pt x="254" y="402"/>
                  </a:lnTo>
                  <a:lnTo>
                    <a:pt x="242" y="404"/>
                  </a:lnTo>
                  <a:lnTo>
                    <a:pt x="246" y="386"/>
                  </a:lnTo>
                  <a:lnTo>
                    <a:pt x="250" y="372"/>
                  </a:lnTo>
                  <a:lnTo>
                    <a:pt x="260" y="364"/>
                  </a:lnTo>
                  <a:lnTo>
                    <a:pt x="286" y="366"/>
                  </a:lnTo>
                  <a:lnTo>
                    <a:pt x="272" y="358"/>
                  </a:lnTo>
                  <a:lnTo>
                    <a:pt x="282" y="344"/>
                  </a:lnTo>
                  <a:lnTo>
                    <a:pt x="268" y="352"/>
                  </a:lnTo>
                  <a:lnTo>
                    <a:pt x="264" y="350"/>
                  </a:lnTo>
                  <a:lnTo>
                    <a:pt x="268" y="320"/>
                  </a:lnTo>
                  <a:lnTo>
                    <a:pt x="260" y="352"/>
                  </a:lnTo>
                  <a:lnTo>
                    <a:pt x="242" y="366"/>
                  </a:lnTo>
                  <a:lnTo>
                    <a:pt x="228" y="386"/>
                  </a:lnTo>
                  <a:lnTo>
                    <a:pt x="202" y="420"/>
                  </a:lnTo>
                  <a:lnTo>
                    <a:pt x="214" y="430"/>
                  </a:lnTo>
                  <a:lnTo>
                    <a:pt x="196" y="452"/>
                  </a:lnTo>
                  <a:lnTo>
                    <a:pt x="162" y="474"/>
                  </a:lnTo>
                  <a:lnTo>
                    <a:pt x="156" y="486"/>
                  </a:lnTo>
                  <a:lnTo>
                    <a:pt x="142" y="490"/>
                  </a:lnTo>
                  <a:lnTo>
                    <a:pt x="118" y="512"/>
                  </a:lnTo>
                  <a:lnTo>
                    <a:pt x="102" y="518"/>
                  </a:lnTo>
                  <a:lnTo>
                    <a:pt x="74" y="526"/>
                  </a:lnTo>
                  <a:lnTo>
                    <a:pt x="40" y="538"/>
                  </a:lnTo>
                  <a:lnTo>
                    <a:pt x="28" y="544"/>
                  </a:lnTo>
                  <a:lnTo>
                    <a:pt x="16" y="546"/>
                  </a:lnTo>
                  <a:lnTo>
                    <a:pt x="6" y="552"/>
                  </a:lnTo>
                  <a:lnTo>
                    <a:pt x="0" y="544"/>
                  </a:lnTo>
                  <a:lnTo>
                    <a:pt x="10" y="536"/>
                  </a:lnTo>
                  <a:lnTo>
                    <a:pt x="34" y="532"/>
                  </a:lnTo>
                  <a:lnTo>
                    <a:pt x="60" y="514"/>
                  </a:lnTo>
                  <a:lnTo>
                    <a:pt x="82" y="510"/>
                  </a:lnTo>
                  <a:lnTo>
                    <a:pt x="102" y="496"/>
                  </a:lnTo>
                  <a:lnTo>
                    <a:pt x="124" y="482"/>
                  </a:lnTo>
                  <a:lnTo>
                    <a:pt x="140" y="46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29" name="Freeform 496">
              <a:extLst>
                <a:ext uri="{FF2B5EF4-FFF2-40B4-BE49-F238E27FC236}">
                  <a16:creationId xmlns:a16="http://schemas.microsoft.com/office/drawing/2014/main" id="{EEFE7427-FAB9-4E29-A25B-BC5DCB66D62B}"/>
                </a:ext>
              </a:extLst>
            </p:cNvPr>
            <p:cNvSpPr>
              <a:spLocks/>
            </p:cNvSpPr>
            <p:nvPr/>
          </p:nvSpPr>
          <p:spPr bwMode="auto">
            <a:xfrm>
              <a:off x="748" y="3666"/>
              <a:ext cx="46" cy="54"/>
            </a:xfrm>
            <a:custGeom>
              <a:avLst/>
              <a:gdLst>
                <a:gd name="T0" fmla="*/ 40 w 46"/>
                <a:gd name="T1" fmla="*/ 0 h 54"/>
                <a:gd name="T2" fmla="*/ 30 w 46"/>
                <a:gd name="T3" fmla="*/ 12 h 54"/>
                <a:gd name="T4" fmla="*/ 30 w 46"/>
                <a:gd name="T5" fmla="*/ 18 h 54"/>
                <a:gd name="T6" fmla="*/ 16 w 46"/>
                <a:gd name="T7" fmla="*/ 22 h 54"/>
                <a:gd name="T8" fmla="*/ 16 w 46"/>
                <a:gd name="T9" fmla="*/ 34 h 54"/>
                <a:gd name="T10" fmla="*/ 8 w 46"/>
                <a:gd name="T11" fmla="*/ 28 h 54"/>
                <a:gd name="T12" fmla="*/ 0 w 46"/>
                <a:gd name="T13" fmla="*/ 36 h 54"/>
                <a:gd name="T14" fmla="*/ 4 w 46"/>
                <a:gd name="T15" fmla="*/ 52 h 54"/>
                <a:gd name="T16" fmla="*/ 4 w 46"/>
                <a:gd name="T17" fmla="*/ 52 h 54"/>
                <a:gd name="T18" fmla="*/ 14 w 46"/>
                <a:gd name="T19" fmla="*/ 54 h 54"/>
                <a:gd name="T20" fmla="*/ 14 w 46"/>
                <a:gd name="T21" fmla="*/ 54 h 54"/>
                <a:gd name="T22" fmla="*/ 22 w 46"/>
                <a:gd name="T23" fmla="*/ 50 h 54"/>
                <a:gd name="T24" fmla="*/ 28 w 46"/>
                <a:gd name="T25" fmla="*/ 44 h 54"/>
                <a:gd name="T26" fmla="*/ 42 w 46"/>
                <a:gd name="T27" fmla="*/ 34 h 54"/>
                <a:gd name="T28" fmla="*/ 36 w 46"/>
                <a:gd name="T29" fmla="*/ 20 h 54"/>
                <a:gd name="T30" fmla="*/ 36 w 46"/>
                <a:gd name="T31" fmla="*/ 14 h 54"/>
                <a:gd name="T32" fmla="*/ 44 w 46"/>
                <a:gd name="T33" fmla="*/ 12 h 54"/>
                <a:gd name="T34" fmla="*/ 44 w 46"/>
                <a:gd name="T35" fmla="*/ 12 h 54"/>
                <a:gd name="T36" fmla="*/ 46 w 46"/>
                <a:gd name="T37" fmla="*/ 8 h 54"/>
                <a:gd name="T38" fmla="*/ 46 w 46"/>
                <a:gd name="T39" fmla="*/ 8 h 54"/>
                <a:gd name="T40" fmla="*/ 40 w 46"/>
                <a:gd name="T41" fmla="*/ 0 h 54"/>
                <a:gd name="T42" fmla="*/ 40 w 46"/>
                <a:gd name="T4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0" y="0"/>
                  </a:moveTo>
                  <a:lnTo>
                    <a:pt x="30" y="12"/>
                  </a:lnTo>
                  <a:lnTo>
                    <a:pt x="30" y="18"/>
                  </a:lnTo>
                  <a:lnTo>
                    <a:pt x="16" y="22"/>
                  </a:lnTo>
                  <a:lnTo>
                    <a:pt x="16" y="34"/>
                  </a:lnTo>
                  <a:lnTo>
                    <a:pt x="8" y="28"/>
                  </a:lnTo>
                  <a:lnTo>
                    <a:pt x="0" y="36"/>
                  </a:lnTo>
                  <a:lnTo>
                    <a:pt x="4" y="52"/>
                  </a:lnTo>
                  <a:lnTo>
                    <a:pt x="4" y="52"/>
                  </a:lnTo>
                  <a:lnTo>
                    <a:pt x="14" y="54"/>
                  </a:lnTo>
                  <a:lnTo>
                    <a:pt x="14" y="54"/>
                  </a:lnTo>
                  <a:lnTo>
                    <a:pt x="22" y="50"/>
                  </a:lnTo>
                  <a:lnTo>
                    <a:pt x="28" y="44"/>
                  </a:lnTo>
                  <a:lnTo>
                    <a:pt x="42" y="34"/>
                  </a:lnTo>
                  <a:lnTo>
                    <a:pt x="36" y="20"/>
                  </a:lnTo>
                  <a:lnTo>
                    <a:pt x="36" y="14"/>
                  </a:lnTo>
                  <a:lnTo>
                    <a:pt x="44" y="12"/>
                  </a:lnTo>
                  <a:lnTo>
                    <a:pt x="44" y="12"/>
                  </a:lnTo>
                  <a:lnTo>
                    <a:pt x="46" y="8"/>
                  </a:lnTo>
                  <a:lnTo>
                    <a:pt x="46" y="8"/>
                  </a:lnTo>
                  <a:lnTo>
                    <a:pt x="40" y="0"/>
                  </a:lnTo>
                  <a:lnTo>
                    <a:pt x="40"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0" name="Freeform 497">
              <a:extLst>
                <a:ext uri="{FF2B5EF4-FFF2-40B4-BE49-F238E27FC236}">
                  <a16:creationId xmlns:a16="http://schemas.microsoft.com/office/drawing/2014/main" id="{825B9CAB-7259-4CAE-8204-3D163C1D64F0}"/>
                </a:ext>
              </a:extLst>
            </p:cNvPr>
            <p:cNvSpPr>
              <a:spLocks/>
            </p:cNvSpPr>
            <p:nvPr/>
          </p:nvSpPr>
          <p:spPr bwMode="auto">
            <a:xfrm>
              <a:off x="1102" y="3690"/>
              <a:ext cx="50" cy="68"/>
            </a:xfrm>
            <a:custGeom>
              <a:avLst/>
              <a:gdLst>
                <a:gd name="T0" fmla="*/ 16 w 50"/>
                <a:gd name="T1" fmla="*/ 2 h 68"/>
                <a:gd name="T2" fmla="*/ 4 w 50"/>
                <a:gd name="T3" fmla="*/ 0 h 68"/>
                <a:gd name="T4" fmla="*/ 0 w 50"/>
                <a:gd name="T5" fmla="*/ 10 h 68"/>
                <a:gd name="T6" fmla="*/ 4 w 50"/>
                <a:gd name="T7" fmla="*/ 24 h 68"/>
                <a:gd name="T8" fmla="*/ 18 w 50"/>
                <a:gd name="T9" fmla="*/ 34 h 68"/>
                <a:gd name="T10" fmla="*/ 28 w 50"/>
                <a:gd name="T11" fmla="*/ 50 h 68"/>
                <a:gd name="T12" fmla="*/ 44 w 50"/>
                <a:gd name="T13" fmla="*/ 60 h 68"/>
                <a:gd name="T14" fmla="*/ 50 w 50"/>
                <a:gd name="T15" fmla="*/ 68 h 68"/>
                <a:gd name="T16" fmla="*/ 46 w 50"/>
                <a:gd name="T17" fmla="*/ 50 h 68"/>
                <a:gd name="T18" fmla="*/ 40 w 50"/>
                <a:gd name="T19" fmla="*/ 44 h 68"/>
                <a:gd name="T20" fmla="*/ 34 w 50"/>
                <a:gd name="T21" fmla="*/ 26 h 68"/>
                <a:gd name="T22" fmla="*/ 24 w 50"/>
                <a:gd name="T23" fmla="*/ 8 h 68"/>
                <a:gd name="T24" fmla="*/ 16 w 50"/>
                <a:gd name="T25"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8">
                  <a:moveTo>
                    <a:pt x="16" y="2"/>
                  </a:moveTo>
                  <a:lnTo>
                    <a:pt x="4" y="0"/>
                  </a:lnTo>
                  <a:lnTo>
                    <a:pt x="0" y="10"/>
                  </a:lnTo>
                  <a:lnTo>
                    <a:pt x="4" y="24"/>
                  </a:lnTo>
                  <a:lnTo>
                    <a:pt x="18" y="34"/>
                  </a:lnTo>
                  <a:lnTo>
                    <a:pt x="28" y="50"/>
                  </a:lnTo>
                  <a:lnTo>
                    <a:pt x="44" y="60"/>
                  </a:lnTo>
                  <a:lnTo>
                    <a:pt x="50" y="68"/>
                  </a:lnTo>
                  <a:lnTo>
                    <a:pt x="46" y="50"/>
                  </a:lnTo>
                  <a:lnTo>
                    <a:pt x="40" y="44"/>
                  </a:lnTo>
                  <a:lnTo>
                    <a:pt x="34" y="26"/>
                  </a:lnTo>
                  <a:lnTo>
                    <a:pt x="24" y="8"/>
                  </a:lnTo>
                  <a:lnTo>
                    <a:pt x="16"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1" name="Freeform 498">
              <a:extLst>
                <a:ext uri="{FF2B5EF4-FFF2-40B4-BE49-F238E27FC236}">
                  <a16:creationId xmlns:a16="http://schemas.microsoft.com/office/drawing/2014/main" id="{C1A51145-9F02-4AE6-A301-97807FAD94FA}"/>
                </a:ext>
              </a:extLst>
            </p:cNvPr>
            <p:cNvSpPr>
              <a:spLocks/>
            </p:cNvSpPr>
            <p:nvPr/>
          </p:nvSpPr>
          <p:spPr bwMode="auto">
            <a:xfrm>
              <a:off x="470" y="3778"/>
              <a:ext cx="70" cy="34"/>
            </a:xfrm>
            <a:custGeom>
              <a:avLst/>
              <a:gdLst>
                <a:gd name="T0" fmla="*/ 70 w 70"/>
                <a:gd name="T1" fmla="*/ 6 h 34"/>
                <a:gd name="T2" fmla="*/ 66 w 70"/>
                <a:gd name="T3" fmla="*/ 0 h 34"/>
                <a:gd name="T4" fmla="*/ 56 w 70"/>
                <a:gd name="T5" fmla="*/ 4 h 34"/>
                <a:gd name="T6" fmla="*/ 48 w 70"/>
                <a:gd name="T7" fmla="*/ 6 h 34"/>
                <a:gd name="T8" fmla="*/ 34 w 70"/>
                <a:gd name="T9" fmla="*/ 14 h 34"/>
                <a:gd name="T10" fmla="*/ 34 w 70"/>
                <a:gd name="T11" fmla="*/ 14 h 34"/>
                <a:gd name="T12" fmla="*/ 14 w 70"/>
                <a:gd name="T13" fmla="*/ 16 h 34"/>
                <a:gd name="T14" fmla="*/ 14 w 70"/>
                <a:gd name="T15" fmla="*/ 16 h 34"/>
                <a:gd name="T16" fmla="*/ 12 w 70"/>
                <a:gd name="T17" fmla="*/ 18 h 34"/>
                <a:gd name="T18" fmla="*/ 6 w 70"/>
                <a:gd name="T19" fmla="*/ 24 h 34"/>
                <a:gd name="T20" fmla="*/ 0 w 70"/>
                <a:gd name="T21" fmla="*/ 34 h 34"/>
                <a:gd name="T22" fmla="*/ 18 w 70"/>
                <a:gd name="T23" fmla="*/ 24 h 34"/>
                <a:gd name="T24" fmla="*/ 40 w 70"/>
                <a:gd name="T25" fmla="*/ 18 h 34"/>
                <a:gd name="T26" fmla="*/ 56 w 70"/>
                <a:gd name="T27" fmla="*/ 14 h 34"/>
                <a:gd name="T28" fmla="*/ 70 w 70"/>
                <a:gd name="T29"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34">
                  <a:moveTo>
                    <a:pt x="70" y="6"/>
                  </a:moveTo>
                  <a:lnTo>
                    <a:pt x="66" y="0"/>
                  </a:lnTo>
                  <a:lnTo>
                    <a:pt x="56" y="4"/>
                  </a:lnTo>
                  <a:lnTo>
                    <a:pt x="48" y="6"/>
                  </a:lnTo>
                  <a:lnTo>
                    <a:pt x="34" y="14"/>
                  </a:lnTo>
                  <a:lnTo>
                    <a:pt x="34" y="14"/>
                  </a:lnTo>
                  <a:lnTo>
                    <a:pt x="14" y="16"/>
                  </a:lnTo>
                  <a:lnTo>
                    <a:pt x="14" y="16"/>
                  </a:lnTo>
                  <a:lnTo>
                    <a:pt x="12" y="18"/>
                  </a:lnTo>
                  <a:lnTo>
                    <a:pt x="6" y="24"/>
                  </a:lnTo>
                  <a:lnTo>
                    <a:pt x="0" y="34"/>
                  </a:lnTo>
                  <a:lnTo>
                    <a:pt x="18" y="24"/>
                  </a:lnTo>
                  <a:lnTo>
                    <a:pt x="40" y="18"/>
                  </a:lnTo>
                  <a:lnTo>
                    <a:pt x="56" y="14"/>
                  </a:lnTo>
                  <a:lnTo>
                    <a:pt x="7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2" name="Freeform 499">
              <a:extLst>
                <a:ext uri="{FF2B5EF4-FFF2-40B4-BE49-F238E27FC236}">
                  <a16:creationId xmlns:a16="http://schemas.microsoft.com/office/drawing/2014/main" id="{10A26481-09B2-476D-B509-53E699038CFD}"/>
                </a:ext>
              </a:extLst>
            </p:cNvPr>
            <p:cNvSpPr>
              <a:spLocks/>
            </p:cNvSpPr>
            <p:nvPr/>
          </p:nvSpPr>
          <p:spPr bwMode="auto">
            <a:xfrm>
              <a:off x="360" y="3800"/>
              <a:ext cx="50" cy="16"/>
            </a:xfrm>
            <a:custGeom>
              <a:avLst/>
              <a:gdLst>
                <a:gd name="T0" fmla="*/ 50 w 50"/>
                <a:gd name="T1" fmla="*/ 8 h 16"/>
                <a:gd name="T2" fmla="*/ 24 w 50"/>
                <a:gd name="T3" fmla="*/ 6 h 16"/>
                <a:gd name="T4" fmla="*/ 12 w 50"/>
                <a:gd name="T5" fmla="*/ 0 h 16"/>
                <a:gd name="T6" fmla="*/ 0 w 50"/>
                <a:gd name="T7" fmla="*/ 6 h 16"/>
                <a:gd name="T8" fmla="*/ 12 w 50"/>
                <a:gd name="T9" fmla="*/ 8 h 16"/>
                <a:gd name="T10" fmla="*/ 32 w 50"/>
                <a:gd name="T11" fmla="*/ 16 h 16"/>
                <a:gd name="T12" fmla="*/ 50 w 5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50" h="16">
                  <a:moveTo>
                    <a:pt x="50" y="8"/>
                  </a:moveTo>
                  <a:lnTo>
                    <a:pt x="24" y="6"/>
                  </a:lnTo>
                  <a:lnTo>
                    <a:pt x="12" y="0"/>
                  </a:lnTo>
                  <a:lnTo>
                    <a:pt x="0" y="6"/>
                  </a:lnTo>
                  <a:lnTo>
                    <a:pt x="12" y="8"/>
                  </a:lnTo>
                  <a:lnTo>
                    <a:pt x="32" y="16"/>
                  </a:lnTo>
                  <a:lnTo>
                    <a:pt x="50" y="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3" name="Freeform 500">
              <a:extLst>
                <a:ext uri="{FF2B5EF4-FFF2-40B4-BE49-F238E27FC236}">
                  <a16:creationId xmlns:a16="http://schemas.microsoft.com/office/drawing/2014/main" id="{59896EA6-2CF8-42B8-8C50-10FA00F016F5}"/>
                </a:ext>
              </a:extLst>
            </p:cNvPr>
            <p:cNvSpPr>
              <a:spLocks/>
            </p:cNvSpPr>
            <p:nvPr/>
          </p:nvSpPr>
          <p:spPr bwMode="auto">
            <a:xfrm>
              <a:off x="294" y="3794"/>
              <a:ext cx="34" cy="14"/>
            </a:xfrm>
            <a:custGeom>
              <a:avLst/>
              <a:gdLst>
                <a:gd name="T0" fmla="*/ 34 w 34"/>
                <a:gd name="T1" fmla="*/ 10 h 14"/>
                <a:gd name="T2" fmla="*/ 0 w 34"/>
                <a:gd name="T3" fmla="*/ 0 h 14"/>
                <a:gd name="T4" fmla="*/ 2 w 34"/>
                <a:gd name="T5" fmla="*/ 8 h 14"/>
                <a:gd name="T6" fmla="*/ 12 w 34"/>
                <a:gd name="T7" fmla="*/ 8 h 14"/>
                <a:gd name="T8" fmla="*/ 26 w 34"/>
                <a:gd name="T9" fmla="*/ 14 h 14"/>
                <a:gd name="T10" fmla="*/ 34 w 34"/>
                <a:gd name="T11" fmla="*/ 10 h 14"/>
              </a:gdLst>
              <a:ahLst/>
              <a:cxnLst>
                <a:cxn ang="0">
                  <a:pos x="T0" y="T1"/>
                </a:cxn>
                <a:cxn ang="0">
                  <a:pos x="T2" y="T3"/>
                </a:cxn>
                <a:cxn ang="0">
                  <a:pos x="T4" y="T5"/>
                </a:cxn>
                <a:cxn ang="0">
                  <a:pos x="T6" y="T7"/>
                </a:cxn>
                <a:cxn ang="0">
                  <a:pos x="T8" y="T9"/>
                </a:cxn>
                <a:cxn ang="0">
                  <a:pos x="T10" y="T11"/>
                </a:cxn>
              </a:cxnLst>
              <a:rect l="0" t="0" r="r" b="b"/>
              <a:pathLst>
                <a:path w="34" h="14">
                  <a:moveTo>
                    <a:pt x="34" y="10"/>
                  </a:moveTo>
                  <a:lnTo>
                    <a:pt x="0" y="0"/>
                  </a:lnTo>
                  <a:lnTo>
                    <a:pt x="2" y="8"/>
                  </a:lnTo>
                  <a:lnTo>
                    <a:pt x="12" y="8"/>
                  </a:lnTo>
                  <a:lnTo>
                    <a:pt x="26" y="14"/>
                  </a:lnTo>
                  <a:lnTo>
                    <a:pt x="34" y="1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4" name="Freeform 501">
              <a:extLst>
                <a:ext uri="{FF2B5EF4-FFF2-40B4-BE49-F238E27FC236}">
                  <a16:creationId xmlns:a16="http://schemas.microsoft.com/office/drawing/2014/main" id="{C2FC4588-6970-45B0-87EE-5C225C4F401E}"/>
                </a:ext>
              </a:extLst>
            </p:cNvPr>
            <p:cNvSpPr>
              <a:spLocks/>
            </p:cNvSpPr>
            <p:nvPr/>
          </p:nvSpPr>
          <p:spPr bwMode="auto">
            <a:xfrm>
              <a:off x="548" y="3584"/>
              <a:ext cx="28" cy="20"/>
            </a:xfrm>
            <a:custGeom>
              <a:avLst/>
              <a:gdLst>
                <a:gd name="T0" fmla="*/ 28 w 28"/>
                <a:gd name="T1" fmla="*/ 6 h 20"/>
                <a:gd name="T2" fmla="*/ 18 w 28"/>
                <a:gd name="T3" fmla="*/ 0 h 20"/>
                <a:gd name="T4" fmla="*/ 0 w 28"/>
                <a:gd name="T5" fmla="*/ 2 h 20"/>
                <a:gd name="T6" fmla="*/ 2 w 28"/>
                <a:gd name="T7" fmla="*/ 8 h 20"/>
                <a:gd name="T8" fmla="*/ 10 w 28"/>
                <a:gd name="T9" fmla="*/ 16 h 20"/>
                <a:gd name="T10" fmla="*/ 18 w 28"/>
                <a:gd name="T11" fmla="*/ 20 h 20"/>
                <a:gd name="T12" fmla="*/ 28 w 28"/>
                <a:gd name="T13" fmla="*/ 14 h 20"/>
                <a:gd name="T14" fmla="*/ 28 w 28"/>
                <a:gd name="T15" fmla="*/ 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28" y="6"/>
                  </a:moveTo>
                  <a:lnTo>
                    <a:pt x="18" y="0"/>
                  </a:lnTo>
                  <a:lnTo>
                    <a:pt x="0" y="2"/>
                  </a:lnTo>
                  <a:lnTo>
                    <a:pt x="2" y="8"/>
                  </a:lnTo>
                  <a:lnTo>
                    <a:pt x="10" y="16"/>
                  </a:lnTo>
                  <a:lnTo>
                    <a:pt x="18" y="20"/>
                  </a:lnTo>
                  <a:lnTo>
                    <a:pt x="28" y="14"/>
                  </a:lnTo>
                  <a:lnTo>
                    <a:pt x="28"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5" name="Freeform 502">
              <a:extLst>
                <a:ext uri="{FF2B5EF4-FFF2-40B4-BE49-F238E27FC236}">
                  <a16:creationId xmlns:a16="http://schemas.microsoft.com/office/drawing/2014/main" id="{440A0E57-3B3D-4D25-9583-BA63E3F789B0}"/>
                </a:ext>
              </a:extLst>
            </p:cNvPr>
            <p:cNvSpPr>
              <a:spLocks/>
            </p:cNvSpPr>
            <p:nvPr/>
          </p:nvSpPr>
          <p:spPr bwMode="auto">
            <a:xfrm>
              <a:off x="504" y="3458"/>
              <a:ext cx="44" cy="30"/>
            </a:xfrm>
            <a:custGeom>
              <a:avLst/>
              <a:gdLst>
                <a:gd name="T0" fmla="*/ 4 w 44"/>
                <a:gd name="T1" fmla="*/ 0 h 30"/>
                <a:gd name="T2" fmla="*/ 16 w 44"/>
                <a:gd name="T3" fmla="*/ 8 h 30"/>
                <a:gd name="T4" fmla="*/ 22 w 44"/>
                <a:gd name="T5" fmla="*/ 6 h 30"/>
                <a:gd name="T6" fmla="*/ 30 w 44"/>
                <a:gd name="T7" fmla="*/ 18 h 30"/>
                <a:gd name="T8" fmla="*/ 44 w 44"/>
                <a:gd name="T9" fmla="*/ 24 h 30"/>
                <a:gd name="T10" fmla="*/ 44 w 44"/>
                <a:gd name="T11" fmla="*/ 30 h 30"/>
                <a:gd name="T12" fmla="*/ 28 w 44"/>
                <a:gd name="T13" fmla="*/ 30 h 30"/>
                <a:gd name="T14" fmla="*/ 14 w 44"/>
                <a:gd name="T15" fmla="*/ 16 h 30"/>
                <a:gd name="T16" fmla="*/ 6 w 44"/>
                <a:gd name="T17" fmla="*/ 16 h 30"/>
                <a:gd name="T18" fmla="*/ 0 w 44"/>
                <a:gd name="T19" fmla="*/ 10 h 30"/>
                <a:gd name="T20" fmla="*/ 4 w 44"/>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0">
                  <a:moveTo>
                    <a:pt x="4" y="0"/>
                  </a:moveTo>
                  <a:lnTo>
                    <a:pt x="16" y="8"/>
                  </a:lnTo>
                  <a:lnTo>
                    <a:pt x="22" y="6"/>
                  </a:lnTo>
                  <a:lnTo>
                    <a:pt x="30" y="18"/>
                  </a:lnTo>
                  <a:lnTo>
                    <a:pt x="44" y="24"/>
                  </a:lnTo>
                  <a:lnTo>
                    <a:pt x="44" y="30"/>
                  </a:lnTo>
                  <a:lnTo>
                    <a:pt x="28" y="30"/>
                  </a:lnTo>
                  <a:lnTo>
                    <a:pt x="14" y="16"/>
                  </a:lnTo>
                  <a:lnTo>
                    <a:pt x="6" y="16"/>
                  </a:lnTo>
                  <a:lnTo>
                    <a:pt x="0" y="10"/>
                  </a:lnTo>
                  <a:lnTo>
                    <a:pt x="4"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6" name="Freeform 503">
              <a:extLst>
                <a:ext uri="{FF2B5EF4-FFF2-40B4-BE49-F238E27FC236}">
                  <a16:creationId xmlns:a16="http://schemas.microsoft.com/office/drawing/2014/main" id="{257C5CB4-5E58-4AAA-A329-9CB7336BAB96}"/>
                </a:ext>
              </a:extLst>
            </p:cNvPr>
            <p:cNvSpPr>
              <a:spLocks/>
            </p:cNvSpPr>
            <p:nvPr/>
          </p:nvSpPr>
          <p:spPr bwMode="auto">
            <a:xfrm>
              <a:off x="864" y="3602"/>
              <a:ext cx="28" cy="24"/>
            </a:xfrm>
            <a:custGeom>
              <a:avLst/>
              <a:gdLst>
                <a:gd name="T0" fmla="*/ 22 w 28"/>
                <a:gd name="T1" fmla="*/ 0 h 24"/>
                <a:gd name="T2" fmla="*/ 10 w 28"/>
                <a:gd name="T3" fmla="*/ 6 h 24"/>
                <a:gd name="T4" fmla="*/ 2 w 28"/>
                <a:gd name="T5" fmla="*/ 20 h 24"/>
                <a:gd name="T6" fmla="*/ 0 w 28"/>
                <a:gd name="T7" fmla="*/ 24 h 24"/>
                <a:gd name="T8" fmla="*/ 8 w 28"/>
                <a:gd name="T9" fmla="*/ 20 h 24"/>
                <a:gd name="T10" fmla="*/ 14 w 28"/>
                <a:gd name="T11" fmla="*/ 10 h 24"/>
                <a:gd name="T12" fmla="*/ 24 w 28"/>
                <a:gd name="T13" fmla="*/ 6 h 24"/>
                <a:gd name="T14" fmla="*/ 28 w 28"/>
                <a:gd name="T15" fmla="*/ 6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lnTo>
                    <a:pt x="10" y="6"/>
                  </a:lnTo>
                  <a:lnTo>
                    <a:pt x="2" y="20"/>
                  </a:lnTo>
                  <a:lnTo>
                    <a:pt x="0" y="24"/>
                  </a:lnTo>
                  <a:lnTo>
                    <a:pt x="8" y="20"/>
                  </a:lnTo>
                  <a:lnTo>
                    <a:pt x="14" y="10"/>
                  </a:lnTo>
                  <a:lnTo>
                    <a:pt x="24" y="6"/>
                  </a:lnTo>
                  <a:lnTo>
                    <a:pt x="28" y="6"/>
                  </a:lnTo>
                  <a:lnTo>
                    <a:pt x="22"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sp>
          <p:nvSpPr>
            <p:cNvPr id="37" name="Freeform 504">
              <a:extLst>
                <a:ext uri="{FF2B5EF4-FFF2-40B4-BE49-F238E27FC236}">
                  <a16:creationId xmlns:a16="http://schemas.microsoft.com/office/drawing/2014/main" id="{E0B89830-9A5E-402B-8F84-C22DB9C6B25B}"/>
                </a:ext>
              </a:extLst>
            </p:cNvPr>
            <p:cNvSpPr>
              <a:spLocks/>
            </p:cNvSpPr>
            <p:nvPr/>
          </p:nvSpPr>
          <p:spPr bwMode="auto">
            <a:xfrm>
              <a:off x="1062" y="3658"/>
              <a:ext cx="38" cy="58"/>
            </a:xfrm>
            <a:custGeom>
              <a:avLst/>
              <a:gdLst>
                <a:gd name="T0" fmla="*/ 4 w 38"/>
                <a:gd name="T1" fmla="*/ 0 h 58"/>
                <a:gd name="T2" fmla="*/ 0 w 38"/>
                <a:gd name="T3" fmla="*/ 14 h 58"/>
                <a:gd name="T4" fmla="*/ 16 w 38"/>
                <a:gd name="T5" fmla="*/ 30 h 58"/>
                <a:gd name="T6" fmla="*/ 26 w 38"/>
                <a:gd name="T7" fmla="*/ 46 h 58"/>
                <a:gd name="T8" fmla="*/ 32 w 38"/>
                <a:gd name="T9" fmla="*/ 58 h 58"/>
                <a:gd name="T10" fmla="*/ 34 w 38"/>
                <a:gd name="T11" fmla="*/ 44 h 58"/>
                <a:gd name="T12" fmla="*/ 36 w 38"/>
                <a:gd name="T13" fmla="*/ 24 h 58"/>
                <a:gd name="T14" fmla="*/ 38 w 38"/>
                <a:gd name="T15" fmla="*/ 12 h 58"/>
                <a:gd name="T16" fmla="*/ 30 w 38"/>
                <a:gd name="T17" fmla="*/ 4 h 58"/>
                <a:gd name="T18" fmla="*/ 24 w 38"/>
                <a:gd name="T19" fmla="*/ 6 h 58"/>
                <a:gd name="T20" fmla="*/ 4 w 3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8">
                  <a:moveTo>
                    <a:pt x="4" y="0"/>
                  </a:moveTo>
                  <a:lnTo>
                    <a:pt x="0" y="14"/>
                  </a:lnTo>
                  <a:lnTo>
                    <a:pt x="16" y="30"/>
                  </a:lnTo>
                  <a:lnTo>
                    <a:pt x="26" y="46"/>
                  </a:lnTo>
                  <a:lnTo>
                    <a:pt x="32" y="58"/>
                  </a:lnTo>
                  <a:lnTo>
                    <a:pt x="34" y="44"/>
                  </a:lnTo>
                  <a:lnTo>
                    <a:pt x="36" y="24"/>
                  </a:lnTo>
                  <a:lnTo>
                    <a:pt x="38" y="12"/>
                  </a:lnTo>
                  <a:lnTo>
                    <a:pt x="30" y="4"/>
                  </a:lnTo>
                  <a:lnTo>
                    <a:pt x="24" y="6"/>
                  </a:lnTo>
                  <a:lnTo>
                    <a:pt x="4"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endParaRPr lang="en-US" sz="1400" dirty="0">
                <a:solidFill>
                  <a:srgbClr val="000000"/>
                </a:solidFill>
                <a:latin typeface="Calibri" panose="020F0502020204030204"/>
              </a:endParaRPr>
            </a:p>
          </p:txBody>
        </p:sp>
      </p:grpSp>
      <p:sp>
        <p:nvSpPr>
          <p:cNvPr id="64" name="Freeform 16">
            <a:extLst>
              <a:ext uri="{FF2B5EF4-FFF2-40B4-BE49-F238E27FC236}">
                <a16:creationId xmlns:a16="http://schemas.microsoft.com/office/drawing/2014/main" id="{9E096EE2-5542-4CEA-9A3C-D688C7CE48C1}"/>
              </a:ext>
            </a:extLst>
          </p:cNvPr>
          <p:cNvSpPr>
            <a:spLocks/>
          </p:cNvSpPr>
          <p:nvPr/>
        </p:nvSpPr>
        <p:spPr bwMode="auto">
          <a:xfrm>
            <a:off x="4355375" y="1192304"/>
            <a:ext cx="1621200" cy="1753559"/>
          </a:xfrm>
          <a:custGeom>
            <a:avLst/>
            <a:gdLst>
              <a:gd name="T0" fmla="*/ 277 w 1095"/>
              <a:gd name="T1" fmla="*/ 59 h 1184"/>
              <a:gd name="T2" fmla="*/ 259 w 1095"/>
              <a:gd name="T3" fmla="*/ 68 h 1184"/>
              <a:gd name="T4" fmla="*/ 229 w 1095"/>
              <a:gd name="T5" fmla="*/ 90 h 1184"/>
              <a:gd name="T6" fmla="*/ 224 w 1095"/>
              <a:gd name="T7" fmla="*/ 90 h 1184"/>
              <a:gd name="T8" fmla="*/ 202 w 1095"/>
              <a:gd name="T9" fmla="*/ 59 h 1184"/>
              <a:gd name="T10" fmla="*/ 211 w 1095"/>
              <a:gd name="T11" fmla="*/ 92 h 1184"/>
              <a:gd name="T12" fmla="*/ 229 w 1095"/>
              <a:gd name="T13" fmla="*/ 136 h 1184"/>
              <a:gd name="T14" fmla="*/ 249 w 1095"/>
              <a:gd name="T15" fmla="*/ 190 h 1184"/>
              <a:gd name="T16" fmla="*/ 275 w 1095"/>
              <a:gd name="T17" fmla="*/ 216 h 1184"/>
              <a:gd name="T18" fmla="*/ 265 w 1095"/>
              <a:gd name="T19" fmla="*/ 276 h 1184"/>
              <a:gd name="T20" fmla="*/ 251 w 1095"/>
              <a:gd name="T21" fmla="*/ 295 h 1184"/>
              <a:gd name="T22" fmla="*/ 262 w 1095"/>
              <a:gd name="T23" fmla="*/ 311 h 1184"/>
              <a:gd name="T24" fmla="*/ 287 w 1095"/>
              <a:gd name="T25" fmla="*/ 297 h 1184"/>
              <a:gd name="T26" fmla="*/ 298 w 1095"/>
              <a:gd name="T27" fmla="*/ 328 h 1184"/>
              <a:gd name="T28" fmla="*/ 310 w 1095"/>
              <a:gd name="T29" fmla="*/ 351 h 1184"/>
              <a:gd name="T30" fmla="*/ 315 w 1095"/>
              <a:gd name="T31" fmla="*/ 383 h 1184"/>
              <a:gd name="T32" fmla="*/ 332 w 1095"/>
              <a:gd name="T33" fmla="*/ 411 h 1184"/>
              <a:gd name="T34" fmla="*/ 331 w 1095"/>
              <a:gd name="T35" fmla="*/ 468 h 1184"/>
              <a:gd name="T36" fmla="*/ 322 w 1095"/>
              <a:gd name="T37" fmla="*/ 469 h 1184"/>
              <a:gd name="T38" fmla="*/ 335 w 1095"/>
              <a:gd name="T39" fmla="*/ 482 h 1184"/>
              <a:gd name="T40" fmla="*/ 326 w 1095"/>
              <a:gd name="T41" fmla="*/ 526 h 1184"/>
              <a:gd name="T42" fmla="*/ 312 w 1095"/>
              <a:gd name="T43" fmla="*/ 542 h 1184"/>
              <a:gd name="T44" fmla="*/ 285 w 1095"/>
              <a:gd name="T45" fmla="*/ 571 h 1184"/>
              <a:gd name="T46" fmla="*/ 283 w 1095"/>
              <a:gd name="T47" fmla="*/ 590 h 1184"/>
              <a:gd name="T48" fmla="*/ 294 w 1095"/>
              <a:gd name="T49" fmla="*/ 609 h 1184"/>
              <a:gd name="T50" fmla="*/ 287 w 1095"/>
              <a:gd name="T51" fmla="*/ 653 h 1184"/>
              <a:gd name="T52" fmla="*/ 19 w 1095"/>
              <a:gd name="T53" fmla="*/ 600 h 1184"/>
              <a:gd name="T54" fmla="*/ 6 w 1095"/>
              <a:gd name="T55" fmla="*/ 640 h 1184"/>
              <a:gd name="T56" fmla="*/ 16 w 1095"/>
              <a:gd name="T57" fmla="*/ 668 h 1184"/>
              <a:gd name="T58" fmla="*/ 58 w 1095"/>
              <a:gd name="T59" fmla="*/ 742 h 1184"/>
              <a:gd name="T60" fmla="*/ 74 w 1095"/>
              <a:gd name="T61" fmla="*/ 784 h 1184"/>
              <a:gd name="T62" fmla="*/ 55 w 1095"/>
              <a:gd name="T63" fmla="*/ 834 h 1184"/>
              <a:gd name="T64" fmla="*/ 96 w 1095"/>
              <a:gd name="T65" fmla="*/ 891 h 1184"/>
              <a:gd name="T66" fmla="*/ 168 w 1095"/>
              <a:gd name="T67" fmla="*/ 905 h 1184"/>
              <a:gd name="T68" fmla="*/ 152 w 1095"/>
              <a:gd name="T69" fmla="*/ 1020 h 1184"/>
              <a:gd name="T70" fmla="*/ 225 w 1095"/>
              <a:gd name="T71" fmla="*/ 1093 h 1184"/>
              <a:gd name="T72" fmla="*/ 518 w 1095"/>
              <a:gd name="T73" fmla="*/ 1093 h 1184"/>
              <a:gd name="T74" fmla="*/ 639 w 1095"/>
              <a:gd name="T75" fmla="*/ 1118 h 1184"/>
              <a:gd name="T76" fmla="*/ 700 w 1095"/>
              <a:gd name="T77" fmla="*/ 1166 h 1184"/>
              <a:gd name="T78" fmla="*/ 782 w 1095"/>
              <a:gd name="T79" fmla="*/ 1139 h 1184"/>
              <a:gd name="T80" fmla="*/ 817 w 1095"/>
              <a:gd name="T81" fmla="*/ 1124 h 1184"/>
              <a:gd name="T82" fmla="*/ 875 w 1095"/>
              <a:gd name="T83" fmla="*/ 1127 h 1184"/>
              <a:gd name="T84" fmla="*/ 927 w 1095"/>
              <a:gd name="T85" fmla="*/ 1184 h 1184"/>
              <a:gd name="T86" fmla="*/ 994 w 1095"/>
              <a:gd name="T87" fmla="*/ 1148 h 1184"/>
              <a:gd name="T88" fmla="*/ 1038 w 1095"/>
              <a:gd name="T89" fmla="*/ 1031 h 1184"/>
              <a:gd name="T90" fmla="*/ 1095 w 1095"/>
              <a:gd name="T91" fmla="*/ 1012 h 1184"/>
              <a:gd name="T92" fmla="*/ 1057 w 1095"/>
              <a:gd name="T93" fmla="*/ 930 h 1184"/>
              <a:gd name="T94" fmla="*/ 999 w 1095"/>
              <a:gd name="T95" fmla="*/ 797 h 1184"/>
              <a:gd name="T96" fmla="*/ 1020 w 1095"/>
              <a:gd name="T97" fmla="*/ 790 h 1184"/>
              <a:gd name="T98" fmla="*/ 1006 w 1095"/>
              <a:gd name="T99" fmla="*/ 766 h 1184"/>
              <a:gd name="T100" fmla="*/ 988 w 1095"/>
              <a:gd name="T101" fmla="*/ 813 h 1184"/>
              <a:gd name="T102" fmla="*/ 927 w 1095"/>
              <a:gd name="T103" fmla="*/ 809 h 1184"/>
              <a:gd name="T104" fmla="*/ 883 w 1095"/>
              <a:gd name="T105" fmla="*/ 782 h 1184"/>
              <a:gd name="T106" fmla="*/ 849 w 1095"/>
              <a:gd name="T107" fmla="*/ 682 h 1184"/>
              <a:gd name="T108" fmla="*/ 839 w 1095"/>
              <a:gd name="T109" fmla="*/ 599 h 1184"/>
              <a:gd name="T110" fmla="*/ 853 w 1095"/>
              <a:gd name="T111" fmla="*/ 443 h 1184"/>
              <a:gd name="T112" fmla="*/ 901 w 1095"/>
              <a:gd name="T113" fmla="*/ 395 h 1184"/>
              <a:gd name="T114" fmla="*/ 930 w 1095"/>
              <a:gd name="T115" fmla="*/ 83 h 1184"/>
              <a:gd name="T116" fmla="*/ 562 w 1095"/>
              <a:gd name="T117" fmla="*/ 43 h 1184"/>
              <a:gd name="T118" fmla="*/ 296 w 1095"/>
              <a:gd name="T119" fmla="*/ 0 h 1184"/>
              <a:gd name="T120" fmla="*/ 276 w 1095"/>
              <a:gd name="T121" fmla="*/ 26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5" h="1184">
                <a:moveTo>
                  <a:pt x="276" y="40"/>
                </a:moveTo>
                <a:cubicBezTo>
                  <a:pt x="278" y="46"/>
                  <a:pt x="280" y="53"/>
                  <a:pt x="277" y="59"/>
                </a:cubicBezTo>
                <a:cubicBezTo>
                  <a:pt x="276" y="61"/>
                  <a:pt x="273" y="63"/>
                  <a:pt x="270" y="64"/>
                </a:cubicBezTo>
                <a:cubicBezTo>
                  <a:pt x="267" y="65"/>
                  <a:pt x="263" y="67"/>
                  <a:pt x="259" y="68"/>
                </a:cubicBezTo>
                <a:cubicBezTo>
                  <a:pt x="258" y="72"/>
                  <a:pt x="257" y="78"/>
                  <a:pt x="252" y="81"/>
                </a:cubicBezTo>
                <a:cubicBezTo>
                  <a:pt x="247" y="86"/>
                  <a:pt x="234" y="89"/>
                  <a:pt x="229" y="90"/>
                </a:cubicBezTo>
                <a:cubicBezTo>
                  <a:pt x="227" y="91"/>
                  <a:pt x="227" y="91"/>
                  <a:pt x="227" y="91"/>
                </a:cubicBezTo>
                <a:cubicBezTo>
                  <a:pt x="224" y="90"/>
                  <a:pt x="224" y="90"/>
                  <a:pt x="224" y="90"/>
                </a:cubicBezTo>
                <a:cubicBezTo>
                  <a:pt x="206" y="79"/>
                  <a:pt x="206" y="79"/>
                  <a:pt x="206" y="79"/>
                </a:cubicBezTo>
                <a:cubicBezTo>
                  <a:pt x="202" y="59"/>
                  <a:pt x="202" y="59"/>
                  <a:pt x="202" y="59"/>
                </a:cubicBezTo>
                <a:cubicBezTo>
                  <a:pt x="202" y="76"/>
                  <a:pt x="202" y="76"/>
                  <a:pt x="202" y="76"/>
                </a:cubicBezTo>
                <a:cubicBezTo>
                  <a:pt x="211" y="92"/>
                  <a:pt x="211" y="92"/>
                  <a:pt x="211" y="92"/>
                </a:cubicBezTo>
                <a:cubicBezTo>
                  <a:pt x="213" y="118"/>
                  <a:pt x="213" y="118"/>
                  <a:pt x="213" y="118"/>
                </a:cubicBezTo>
                <a:cubicBezTo>
                  <a:pt x="229" y="136"/>
                  <a:pt x="229" y="136"/>
                  <a:pt x="229" y="136"/>
                </a:cubicBezTo>
                <a:cubicBezTo>
                  <a:pt x="241" y="163"/>
                  <a:pt x="241" y="167"/>
                  <a:pt x="241" y="169"/>
                </a:cubicBezTo>
                <a:cubicBezTo>
                  <a:pt x="241" y="170"/>
                  <a:pt x="244" y="178"/>
                  <a:pt x="249" y="190"/>
                </a:cubicBezTo>
                <a:cubicBezTo>
                  <a:pt x="272" y="202"/>
                  <a:pt x="272" y="202"/>
                  <a:pt x="272" y="202"/>
                </a:cubicBezTo>
                <a:cubicBezTo>
                  <a:pt x="275" y="216"/>
                  <a:pt x="275" y="216"/>
                  <a:pt x="275" y="216"/>
                </a:cubicBezTo>
                <a:cubicBezTo>
                  <a:pt x="265" y="258"/>
                  <a:pt x="265" y="258"/>
                  <a:pt x="265" y="258"/>
                </a:cubicBezTo>
                <a:cubicBezTo>
                  <a:pt x="265" y="276"/>
                  <a:pt x="265" y="276"/>
                  <a:pt x="265" y="276"/>
                </a:cubicBezTo>
                <a:cubicBezTo>
                  <a:pt x="254" y="290"/>
                  <a:pt x="254" y="290"/>
                  <a:pt x="254" y="290"/>
                </a:cubicBezTo>
                <a:cubicBezTo>
                  <a:pt x="251" y="295"/>
                  <a:pt x="251" y="295"/>
                  <a:pt x="251" y="295"/>
                </a:cubicBezTo>
                <a:cubicBezTo>
                  <a:pt x="261" y="310"/>
                  <a:pt x="261" y="310"/>
                  <a:pt x="261" y="310"/>
                </a:cubicBezTo>
                <a:cubicBezTo>
                  <a:pt x="262" y="311"/>
                  <a:pt x="262" y="311"/>
                  <a:pt x="262" y="311"/>
                </a:cubicBezTo>
                <a:cubicBezTo>
                  <a:pt x="275" y="301"/>
                  <a:pt x="275" y="301"/>
                  <a:pt x="275" y="301"/>
                </a:cubicBezTo>
                <a:cubicBezTo>
                  <a:pt x="287" y="297"/>
                  <a:pt x="287" y="297"/>
                  <a:pt x="287" y="297"/>
                </a:cubicBezTo>
                <a:cubicBezTo>
                  <a:pt x="298" y="310"/>
                  <a:pt x="298" y="310"/>
                  <a:pt x="298" y="310"/>
                </a:cubicBezTo>
                <a:cubicBezTo>
                  <a:pt x="298" y="328"/>
                  <a:pt x="298" y="328"/>
                  <a:pt x="298" y="328"/>
                </a:cubicBezTo>
                <a:cubicBezTo>
                  <a:pt x="301" y="341"/>
                  <a:pt x="301" y="341"/>
                  <a:pt x="301" y="341"/>
                </a:cubicBezTo>
                <a:cubicBezTo>
                  <a:pt x="310" y="351"/>
                  <a:pt x="310" y="351"/>
                  <a:pt x="310" y="351"/>
                </a:cubicBezTo>
                <a:cubicBezTo>
                  <a:pt x="310" y="375"/>
                  <a:pt x="310" y="375"/>
                  <a:pt x="310" y="375"/>
                </a:cubicBezTo>
                <a:cubicBezTo>
                  <a:pt x="315" y="383"/>
                  <a:pt x="315" y="383"/>
                  <a:pt x="315" y="383"/>
                </a:cubicBezTo>
                <a:cubicBezTo>
                  <a:pt x="332" y="383"/>
                  <a:pt x="332" y="383"/>
                  <a:pt x="332" y="383"/>
                </a:cubicBezTo>
                <a:cubicBezTo>
                  <a:pt x="332" y="411"/>
                  <a:pt x="332" y="411"/>
                  <a:pt x="332" y="411"/>
                </a:cubicBezTo>
                <a:cubicBezTo>
                  <a:pt x="341" y="442"/>
                  <a:pt x="341" y="442"/>
                  <a:pt x="341" y="442"/>
                </a:cubicBezTo>
                <a:cubicBezTo>
                  <a:pt x="331" y="468"/>
                  <a:pt x="331" y="468"/>
                  <a:pt x="331" y="468"/>
                </a:cubicBezTo>
                <a:cubicBezTo>
                  <a:pt x="326" y="468"/>
                  <a:pt x="326" y="468"/>
                  <a:pt x="326" y="468"/>
                </a:cubicBezTo>
                <a:cubicBezTo>
                  <a:pt x="325" y="468"/>
                  <a:pt x="323" y="469"/>
                  <a:pt x="322" y="469"/>
                </a:cubicBezTo>
                <a:cubicBezTo>
                  <a:pt x="322" y="470"/>
                  <a:pt x="322" y="471"/>
                  <a:pt x="322" y="473"/>
                </a:cubicBezTo>
                <a:cubicBezTo>
                  <a:pt x="335" y="482"/>
                  <a:pt x="335" y="482"/>
                  <a:pt x="335" y="482"/>
                </a:cubicBezTo>
                <a:cubicBezTo>
                  <a:pt x="335" y="503"/>
                  <a:pt x="335" y="503"/>
                  <a:pt x="335" y="503"/>
                </a:cubicBezTo>
                <a:cubicBezTo>
                  <a:pt x="335" y="504"/>
                  <a:pt x="335" y="507"/>
                  <a:pt x="326" y="526"/>
                </a:cubicBezTo>
                <a:cubicBezTo>
                  <a:pt x="325" y="527"/>
                  <a:pt x="325" y="527"/>
                  <a:pt x="325" y="527"/>
                </a:cubicBezTo>
                <a:cubicBezTo>
                  <a:pt x="322" y="530"/>
                  <a:pt x="314" y="539"/>
                  <a:pt x="312" y="542"/>
                </a:cubicBezTo>
                <a:cubicBezTo>
                  <a:pt x="310" y="545"/>
                  <a:pt x="297" y="560"/>
                  <a:pt x="296" y="561"/>
                </a:cubicBezTo>
                <a:cubicBezTo>
                  <a:pt x="291" y="566"/>
                  <a:pt x="286" y="570"/>
                  <a:pt x="285" y="571"/>
                </a:cubicBezTo>
                <a:cubicBezTo>
                  <a:pt x="285" y="572"/>
                  <a:pt x="284" y="574"/>
                  <a:pt x="284" y="576"/>
                </a:cubicBezTo>
                <a:cubicBezTo>
                  <a:pt x="283" y="583"/>
                  <a:pt x="283" y="588"/>
                  <a:pt x="283" y="590"/>
                </a:cubicBezTo>
                <a:cubicBezTo>
                  <a:pt x="284" y="591"/>
                  <a:pt x="285" y="594"/>
                  <a:pt x="287" y="595"/>
                </a:cubicBezTo>
                <a:cubicBezTo>
                  <a:pt x="292" y="602"/>
                  <a:pt x="294" y="605"/>
                  <a:pt x="294" y="609"/>
                </a:cubicBezTo>
                <a:cubicBezTo>
                  <a:pt x="294" y="632"/>
                  <a:pt x="294" y="632"/>
                  <a:pt x="294" y="632"/>
                </a:cubicBezTo>
                <a:cubicBezTo>
                  <a:pt x="287" y="653"/>
                  <a:pt x="287" y="653"/>
                  <a:pt x="287" y="653"/>
                </a:cubicBezTo>
                <a:cubicBezTo>
                  <a:pt x="114" y="620"/>
                  <a:pt x="114" y="620"/>
                  <a:pt x="114" y="620"/>
                </a:cubicBezTo>
                <a:cubicBezTo>
                  <a:pt x="19" y="600"/>
                  <a:pt x="19" y="600"/>
                  <a:pt x="19" y="600"/>
                </a:cubicBezTo>
                <a:cubicBezTo>
                  <a:pt x="18" y="606"/>
                  <a:pt x="18" y="606"/>
                  <a:pt x="18" y="606"/>
                </a:cubicBezTo>
                <a:cubicBezTo>
                  <a:pt x="17" y="608"/>
                  <a:pt x="8" y="636"/>
                  <a:pt x="6" y="640"/>
                </a:cubicBezTo>
                <a:cubicBezTo>
                  <a:pt x="5" y="643"/>
                  <a:pt x="1" y="657"/>
                  <a:pt x="0" y="663"/>
                </a:cubicBezTo>
                <a:cubicBezTo>
                  <a:pt x="3" y="664"/>
                  <a:pt x="9" y="666"/>
                  <a:pt x="16" y="668"/>
                </a:cubicBezTo>
                <a:cubicBezTo>
                  <a:pt x="64" y="677"/>
                  <a:pt x="64" y="677"/>
                  <a:pt x="64" y="677"/>
                </a:cubicBezTo>
                <a:cubicBezTo>
                  <a:pt x="58" y="742"/>
                  <a:pt x="58" y="742"/>
                  <a:pt x="58" y="742"/>
                </a:cubicBezTo>
                <a:cubicBezTo>
                  <a:pt x="66" y="762"/>
                  <a:pt x="66" y="762"/>
                  <a:pt x="66" y="762"/>
                </a:cubicBezTo>
                <a:cubicBezTo>
                  <a:pt x="68" y="765"/>
                  <a:pt x="74" y="777"/>
                  <a:pt x="74" y="784"/>
                </a:cubicBezTo>
                <a:cubicBezTo>
                  <a:pt x="74" y="789"/>
                  <a:pt x="68" y="806"/>
                  <a:pt x="65" y="812"/>
                </a:cubicBezTo>
                <a:cubicBezTo>
                  <a:pt x="55" y="834"/>
                  <a:pt x="55" y="834"/>
                  <a:pt x="55" y="834"/>
                </a:cubicBezTo>
                <a:cubicBezTo>
                  <a:pt x="60" y="854"/>
                  <a:pt x="60" y="854"/>
                  <a:pt x="60" y="854"/>
                </a:cubicBezTo>
                <a:cubicBezTo>
                  <a:pt x="96" y="891"/>
                  <a:pt x="96" y="891"/>
                  <a:pt x="96" y="891"/>
                </a:cubicBezTo>
                <a:cubicBezTo>
                  <a:pt x="125" y="898"/>
                  <a:pt x="125" y="898"/>
                  <a:pt x="125" y="898"/>
                </a:cubicBezTo>
                <a:cubicBezTo>
                  <a:pt x="168" y="905"/>
                  <a:pt x="168" y="905"/>
                  <a:pt x="168" y="905"/>
                </a:cubicBezTo>
                <a:cubicBezTo>
                  <a:pt x="168" y="945"/>
                  <a:pt x="168" y="945"/>
                  <a:pt x="168" y="945"/>
                </a:cubicBezTo>
                <a:cubicBezTo>
                  <a:pt x="158" y="989"/>
                  <a:pt x="152" y="1017"/>
                  <a:pt x="152" y="1020"/>
                </a:cubicBezTo>
                <a:cubicBezTo>
                  <a:pt x="152" y="1020"/>
                  <a:pt x="152" y="1022"/>
                  <a:pt x="141" y="1076"/>
                </a:cubicBezTo>
                <a:cubicBezTo>
                  <a:pt x="225" y="1093"/>
                  <a:pt x="225" y="1093"/>
                  <a:pt x="225" y="1093"/>
                </a:cubicBezTo>
                <a:cubicBezTo>
                  <a:pt x="518" y="1143"/>
                  <a:pt x="518" y="1143"/>
                  <a:pt x="518" y="1143"/>
                </a:cubicBezTo>
                <a:cubicBezTo>
                  <a:pt x="518" y="1093"/>
                  <a:pt x="518" y="1093"/>
                  <a:pt x="518" y="1093"/>
                </a:cubicBezTo>
                <a:cubicBezTo>
                  <a:pt x="639" y="1095"/>
                  <a:pt x="639" y="1095"/>
                  <a:pt x="639" y="1095"/>
                </a:cubicBezTo>
                <a:cubicBezTo>
                  <a:pt x="639" y="1118"/>
                  <a:pt x="639" y="1118"/>
                  <a:pt x="639" y="1118"/>
                </a:cubicBezTo>
                <a:cubicBezTo>
                  <a:pt x="687" y="1130"/>
                  <a:pt x="687" y="1130"/>
                  <a:pt x="687" y="1130"/>
                </a:cubicBezTo>
                <a:cubicBezTo>
                  <a:pt x="700" y="1166"/>
                  <a:pt x="700" y="1166"/>
                  <a:pt x="700" y="1166"/>
                </a:cubicBezTo>
                <a:cubicBezTo>
                  <a:pt x="782" y="1168"/>
                  <a:pt x="782" y="1168"/>
                  <a:pt x="782" y="1168"/>
                </a:cubicBezTo>
                <a:cubicBezTo>
                  <a:pt x="782" y="1139"/>
                  <a:pt x="782" y="1139"/>
                  <a:pt x="782" y="1139"/>
                </a:cubicBezTo>
                <a:cubicBezTo>
                  <a:pt x="802" y="1142"/>
                  <a:pt x="802" y="1142"/>
                  <a:pt x="802" y="1142"/>
                </a:cubicBezTo>
                <a:cubicBezTo>
                  <a:pt x="817" y="1124"/>
                  <a:pt x="817" y="1124"/>
                  <a:pt x="817" y="1124"/>
                </a:cubicBezTo>
                <a:cubicBezTo>
                  <a:pt x="850" y="1102"/>
                  <a:pt x="850" y="1102"/>
                  <a:pt x="850" y="1102"/>
                </a:cubicBezTo>
                <a:cubicBezTo>
                  <a:pt x="875" y="1127"/>
                  <a:pt x="875" y="1127"/>
                  <a:pt x="875" y="1127"/>
                </a:cubicBezTo>
                <a:cubicBezTo>
                  <a:pt x="931" y="1133"/>
                  <a:pt x="931" y="1133"/>
                  <a:pt x="931" y="1133"/>
                </a:cubicBezTo>
                <a:cubicBezTo>
                  <a:pt x="927" y="1184"/>
                  <a:pt x="927" y="1184"/>
                  <a:pt x="927" y="1184"/>
                </a:cubicBezTo>
                <a:cubicBezTo>
                  <a:pt x="994" y="1184"/>
                  <a:pt x="994" y="1184"/>
                  <a:pt x="994" y="1184"/>
                </a:cubicBezTo>
                <a:cubicBezTo>
                  <a:pt x="994" y="1148"/>
                  <a:pt x="994" y="1148"/>
                  <a:pt x="994" y="1148"/>
                </a:cubicBezTo>
                <a:cubicBezTo>
                  <a:pt x="1038" y="1148"/>
                  <a:pt x="1038" y="1148"/>
                  <a:pt x="1038" y="1148"/>
                </a:cubicBezTo>
                <a:cubicBezTo>
                  <a:pt x="1038" y="1031"/>
                  <a:pt x="1038" y="1031"/>
                  <a:pt x="1038" y="1031"/>
                </a:cubicBezTo>
                <a:cubicBezTo>
                  <a:pt x="1095" y="1031"/>
                  <a:pt x="1095" y="1031"/>
                  <a:pt x="1095" y="1031"/>
                </a:cubicBezTo>
                <a:cubicBezTo>
                  <a:pt x="1095" y="1012"/>
                  <a:pt x="1095" y="1012"/>
                  <a:pt x="1095" y="1012"/>
                </a:cubicBezTo>
                <a:cubicBezTo>
                  <a:pt x="1057" y="1004"/>
                  <a:pt x="1057" y="1004"/>
                  <a:pt x="1057" y="1004"/>
                </a:cubicBezTo>
                <a:cubicBezTo>
                  <a:pt x="1057" y="930"/>
                  <a:pt x="1057" y="930"/>
                  <a:pt x="1057" y="930"/>
                </a:cubicBezTo>
                <a:cubicBezTo>
                  <a:pt x="1013" y="930"/>
                  <a:pt x="1013" y="930"/>
                  <a:pt x="1013" y="930"/>
                </a:cubicBezTo>
                <a:cubicBezTo>
                  <a:pt x="999" y="797"/>
                  <a:pt x="999" y="797"/>
                  <a:pt x="999" y="797"/>
                </a:cubicBezTo>
                <a:cubicBezTo>
                  <a:pt x="1020" y="797"/>
                  <a:pt x="1020" y="797"/>
                  <a:pt x="1020" y="797"/>
                </a:cubicBezTo>
                <a:cubicBezTo>
                  <a:pt x="1020" y="790"/>
                  <a:pt x="1020" y="790"/>
                  <a:pt x="1020" y="790"/>
                </a:cubicBezTo>
                <a:cubicBezTo>
                  <a:pt x="1006" y="779"/>
                  <a:pt x="1006" y="779"/>
                  <a:pt x="1006" y="779"/>
                </a:cubicBezTo>
                <a:cubicBezTo>
                  <a:pt x="1006" y="766"/>
                  <a:pt x="1006" y="766"/>
                  <a:pt x="1006" y="766"/>
                </a:cubicBezTo>
                <a:cubicBezTo>
                  <a:pt x="988" y="767"/>
                  <a:pt x="988" y="767"/>
                  <a:pt x="988" y="767"/>
                </a:cubicBezTo>
                <a:cubicBezTo>
                  <a:pt x="988" y="813"/>
                  <a:pt x="988" y="813"/>
                  <a:pt x="988" y="813"/>
                </a:cubicBezTo>
                <a:cubicBezTo>
                  <a:pt x="935" y="813"/>
                  <a:pt x="935" y="813"/>
                  <a:pt x="935" y="813"/>
                </a:cubicBezTo>
                <a:cubicBezTo>
                  <a:pt x="931" y="813"/>
                  <a:pt x="929" y="812"/>
                  <a:pt x="927" y="809"/>
                </a:cubicBezTo>
                <a:cubicBezTo>
                  <a:pt x="925" y="807"/>
                  <a:pt x="923" y="802"/>
                  <a:pt x="925" y="791"/>
                </a:cubicBezTo>
                <a:cubicBezTo>
                  <a:pt x="908" y="789"/>
                  <a:pt x="890" y="786"/>
                  <a:pt x="883" y="782"/>
                </a:cubicBezTo>
                <a:cubicBezTo>
                  <a:pt x="878" y="779"/>
                  <a:pt x="871" y="775"/>
                  <a:pt x="887" y="682"/>
                </a:cubicBezTo>
                <a:cubicBezTo>
                  <a:pt x="849" y="682"/>
                  <a:pt x="849" y="682"/>
                  <a:pt x="849" y="682"/>
                </a:cubicBezTo>
                <a:cubicBezTo>
                  <a:pt x="855" y="599"/>
                  <a:pt x="855" y="599"/>
                  <a:pt x="855" y="599"/>
                </a:cubicBezTo>
                <a:cubicBezTo>
                  <a:pt x="839" y="599"/>
                  <a:pt x="839" y="599"/>
                  <a:pt x="839" y="599"/>
                </a:cubicBezTo>
                <a:cubicBezTo>
                  <a:pt x="853" y="542"/>
                  <a:pt x="853" y="542"/>
                  <a:pt x="853" y="542"/>
                </a:cubicBezTo>
                <a:cubicBezTo>
                  <a:pt x="853" y="443"/>
                  <a:pt x="853" y="443"/>
                  <a:pt x="853" y="443"/>
                </a:cubicBezTo>
                <a:cubicBezTo>
                  <a:pt x="901" y="443"/>
                  <a:pt x="901" y="443"/>
                  <a:pt x="901" y="443"/>
                </a:cubicBezTo>
                <a:cubicBezTo>
                  <a:pt x="901" y="395"/>
                  <a:pt x="901" y="395"/>
                  <a:pt x="901" y="395"/>
                </a:cubicBezTo>
                <a:cubicBezTo>
                  <a:pt x="919" y="216"/>
                  <a:pt x="919" y="216"/>
                  <a:pt x="919" y="216"/>
                </a:cubicBezTo>
                <a:cubicBezTo>
                  <a:pt x="919" y="205"/>
                  <a:pt x="924" y="131"/>
                  <a:pt x="930" y="83"/>
                </a:cubicBezTo>
                <a:cubicBezTo>
                  <a:pt x="927" y="83"/>
                  <a:pt x="927" y="83"/>
                  <a:pt x="927" y="83"/>
                </a:cubicBezTo>
                <a:cubicBezTo>
                  <a:pt x="562" y="43"/>
                  <a:pt x="562" y="43"/>
                  <a:pt x="562" y="43"/>
                </a:cubicBezTo>
                <a:cubicBezTo>
                  <a:pt x="316" y="4"/>
                  <a:pt x="316" y="4"/>
                  <a:pt x="316" y="4"/>
                </a:cubicBezTo>
                <a:cubicBezTo>
                  <a:pt x="296" y="0"/>
                  <a:pt x="296" y="0"/>
                  <a:pt x="296" y="0"/>
                </a:cubicBezTo>
                <a:cubicBezTo>
                  <a:pt x="291" y="21"/>
                  <a:pt x="291" y="21"/>
                  <a:pt x="291" y="21"/>
                </a:cubicBezTo>
                <a:cubicBezTo>
                  <a:pt x="276" y="26"/>
                  <a:pt x="276" y="26"/>
                  <a:pt x="276" y="26"/>
                </a:cubicBezTo>
                <a:lnTo>
                  <a:pt x="276" y="40"/>
                </a:lnTo>
                <a:close/>
              </a:path>
            </a:pathLst>
          </a:custGeom>
          <a:solidFill>
            <a:srgbClr val="DBC89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69" name="Freeform 25">
            <a:extLst>
              <a:ext uri="{FF2B5EF4-FFF2-40B4-BE49-F238E27FC236}">
                <a16:creationId xmlns:a16="http://schemas.microsoft.com/office/drawing/2014/main" id="{952B647B-B0F9-40E6-A038-19F6790374D5}"/>
              </a:ext>
            </a:extLst>
          </p:cNvPr>
          <p:cNvSpPr>
            <a:spLocks/>
          </p:cNvSpPr>
          <p:nvPr/>
        </p:nvSpPr>
        <p:spPr bwMode="auto">
          <a:xfrm>
            <a:off x="3671921" y="1022241"/>
            <a:ext cx="1163156" cy="1111016"/>
          </a:xfrm>
          <a:custGeom>
            <a:avLst/>
            <a:gdLst>
              <a:gd name="T0" fmla="*/ 740 w 786"/>
              <a:gd name="T1" fmla="*/ 743 h 750"/>
              <a:gd name="T2" fmla="*/ 729 w 786"/>
              <a:gd name="T3" fmla="*/ 709 h 750"/>
              <a:gd name="T4" fmla="*/ 747 w 786"/>
              <a:gd name="T5" fmla="*/ 664 h 750"/>
              <a:gd name="T6" fmla="*/ 774 w 786"/>
              <a:gd name="T7" fmla="*/ 633 h 750"/>
              <a:gd name="T8" fmla="*/ 767 w 786"/>
              <a:gd name="T9" fmla="*/ 595 h 750"/>
              <a:gd name="T10" fmla="*/ 782 w 786"/>
              <a:gd name="T11" fmla="*/ 568 h 750"/>
              <a:gd name="T12" fmla="*/ 778 w 786"/>
              <a:gd name="T13" fmla="*/ 514 h 750"/>
              <a:gd name="T14" fmla="*/ 755 w 786"/>
              <a:gd name="T15" fmla="*/ 472 h 750"/>
              <a:gd name="T16" fmla="*/ 744 w 786"/>
              <a:gd name="T17" fmla="*/ 430 h 750"/>
              <a:gd name="T18" fmla="*/ 710 w 786"/>
              <a:gd name="T19" fmla="*/ 435 h 750"/>
              <a:gd name="T20" fmla="*/ 711 w 786"/>
              <a:gd name="T21" fmla="*/ 386 h 750"/>
              <a:gd name="T22" fmla="*/ 720 w 786"/>
              <a:gd name="T23" fmla="*/ 328 h 750"/>
              <a:gd name="T24" fmla="*/ 687 w 786"/>
              <a:gd name="T25" fmla="*/ 284 h 750"/>
              <a:gd name="T26" fmla="*/ 657 w 786"/>
              <a:gd name="T27" fmla="*/ 210 h 750"/>
              <a:gd name="T28" fmla="*/ 676 w 786"/>
              <a:gd name="T29" fmla="*/ 147 h 750"/>
              <a:gd name="T30" fmla="*/ 704 w 786"/>
              <a:gd name="T31" fmla="*/ 184 h 750"/>
              <a:gd name="T32" fmla="*/ 711 w 786"/>
              <a:gd name="T33" fmla="*/ 169 h 750"/>
              <a:gd name="T34" fmla="*/ 722 w 786"/>
              <a:gd name="T35" fmla="*/ 158 h 750"/>
              <a:gd name="T36" fmla="*/ 742 w 786"/>
              <a:gd name="T37" fmla="*/ 112 h 750"/>
              <a:gd name="T38" fmla="*/ 328 w 786"/>
              <a:gd name="T39" fmla="*/ 18 h 750"/>
              <a:gd name="T40" fmla="*/ 273 w 786"/>
              <a:gd name="T41" fmla="*/ 21 h 750"/>
              <a:gd name="T42" fmla="*/ 282 w 786"/>
              <a:gd name="T43" fmla="*/ 33 h 750"/>
              <a:gd name="T44" fmla="*/ 272 w 786"/>
              <a:gd name="T45" fmla="*/ 39 h 750"/>
              <a:gd name="T46" fmla="*/ 260 w 786"/>
              <a:gd name="T47" fmla="*/ 47 h 750"/>
              <a:gd name="T48" fmla="*/ 260 w 786"/>
              <a:gd name="T49" fmla="*/ 112 h 750"/>
              <a:gd name="T50" fmla="*/ 255 w 786"/>
              <a:gd name="T51" fmla="*/ 102 h 750"/>
              <a:gd name="T52" fmla="*/ 223 w 786"/>
              <a:gd name="T53" fmla="*/ 121 h 750"/>
              <a:gd name="T54" fmla="*/ 218 w 786"/>
              <a:gd name="T55" fmla="*/ 135 h 750"/>
              <a:gd name="T56" fmla="*/ 232 w 786"/>
              <a:gd name="T57" fmla="*/ 98 h 750"/>
              <a:gd name="T58" fmla="*/ 246 w 786"/>
              <a:gd name="T59" fmla="*/ 84 h 750"/>
              <a:gd name="T60" fmla="*/ 219 w 786"/>
              <a:gd name="T61" fmla="*/ 62 h 750"/>
              <a:gd name="T62" fmla="*/ 136 w 786"/>
              <a:gd name="T63" fmla="*/ 23 h 750"/>
              <a:gd name="T64" fmla="*/ 126 w 786"/>
              <a:gd name="T65" fmla="*/ 51 h 750"/>
              <a:gd name="T66" fmla="*/ 134 w 786"/>
              <a:gd name="T67" fmla="*/ 149 h 750"/>
              <a:gd name="T68" fmla="*/ 140 w 786"/>
              <a:gd name="T69" fmla="*/ 156 h 750"/>
              <a:gd name="T70" fmla="*/ 133 w 786"/>
              <a:gd name="T71" fmla="*/ 173 h 750"/>
              <a:gd name="T72" fmla="*/ 141 w 786"/>
              <a:gd name="T73" fmla="*/ 178 h 750"/>
              <a:gd name="T74" fmla="*/ 130 w 786"/>
              <a:gd name="T75" fmla="*/ 201 h 750"/>
              <a:gd name="T76" fmla="*/ 123 w 786"/>
              <a:gd name="T77" fmla="*/ 208 h 750"/>
              <a:gd name="T78" fmla="*/ 180 w 786"/>
              <a:gd name="T79" fmla="*/ 253 h 750"/>
              <a:gd name="T80" fmla="*/ 152 w 786"/>
              <a:gd name="T81" fmla="*/ 232 h 750"/>
              <a:gd name="T82" fmla="*/ 114 w 786"/>
              <a:gd name="T83" fmla="*/ 260 h 750"/>
              <a:gd name="T84" fmla="*/ 110 w 786"/>
              <a:gd name="T85" fmla="*/ 283 h 750"/>
              <a:gd name="T86" fmla="*/ 40 w 786"/>
              <a:gd name="T87" fmla="*/ 456 h 750"/>
              <a:gd name="T88" fmla="*/ 20 w 786"/>
              <a:gd name="T89" fmla="*/ 478 h 750"/>
              <a:gd name="T90" fmla="*/ 329 w 786"/>
              <a:gd name="T91" fmla="*/ 66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6" h="750">
                <a:moveTo>
                  <a:pt x="579" y="720"/>
                </a:moveTo>
                <a:cubicBezTo>
                  <a:pt x="738" y="750"/>
                  <a:pt x="738" y="750"/>
                  <a:pt x="738" y="750"/>
                </a:cubicBezTo>
                <a:cubicBezTo>
                  <a:pt x="740" y="743"/>
                  <a:pt x="740" y="743"/>
                  <a:pt x="740" y="743"/>
                </a:cubicBezTo>
                <a:cubicBezTo>
                  <a:pt x="740" y="725"/>
                  <a:pt x="740" y="725"/>
                  <a:pt x="740" y="725"/>
                </a:cubicBezTo>
                <a:cubicBezTo>
                  <a:pt x="739" y="724"/>
                  <a:pt x="737" y="722"/>
                  <a:pt x="736" y="720"/>
                </a:cubicBezTo>
                <a:cubicBezTo>
                  <a:pt x="732" y="715"/>
                  <a:pt x="730" y="712"/>
                  <a:pt x="729" y="709"/>
                </a:cubicBezTo>
                <a:cubicBezTo>
                  <a:pt x="728" y="706"/>
                  <a:pt x="729" y="701"/>
                  <a:pt x="730" y="689"/>
                </a:cubicBezTo>
                <a:cubicBezTo>
                  <a:pt x="731" y="686"/>
                  <a:pt x="731" y="684"/>
                  <a:pt x="731" y="684"/>
                </a:cubicBezTo>
                <a:cubicBezTo>
                  <a:pt x="731" y="680"/>
                  <a:pt x="732" y="677"/>
                  <a:pt x="747" y="664"/>
                </a:cubicBezTo>
                <a:cubicBezTo>
                  <a:pt x="748" y="664"/>
                  <a:pt x="748" y="663"/>
                  <a:pt x="749" y="662"/>
                </a:cubicBezTo>
                <a:cubicBezTo>
                  <a:pt x="753" y="658"/>
                  <a:pt x="760" y="649"/>
                  <a:pt x="762" y="647"/>
                </a:cubicBezTo>
                <a:cubicBezTo>
                  <a:pt x="763" y="645"/>
                  <a:pt x="769" y="638"/>
                  <a:pt x="774" y="633"/>
                </a:cubicBezTo>
                <a:cubicBezTo>
                  <a:pt x="778" y="624"/>
                  <a:pt x="781" y="618"/>
                  <a:pt x="781" y="616"/>
                </a:cubicBezTo>
                <a:cubicBezTo>
                  <a:pt x="781" y="605"/>
                  <a:pt x="781" y="605"/>
                  <a:pt x="781" y="605"/>
                </a:cubicBezTo>
                <a:cubicBezTo>
                  <a:pt x="767" y="595"/>
                  <a:pt x="767" y="595"/>
                  <a:pt x="767" y="595"/>
                </a:cubicBezTo>
                <a:cubicBezTo>
                  <a:pt x="767" y="592"/>
                  <a:pt x="767" y="592"/>
                  <a:pt x="767" y="592"/>
                </a:cubicBezTo>
                <a:cubicBezTo>
                  <a:pt x="768" y="588"/>
                  <a:pt x="768" y="581"/>
                  <a:pt x="768" y="579"/>
                </a:cubicBezTo>
                <a:cubicBezTo>
                  <a:pt x="768" y="572"/>
                  <a:pt x="774" y="569"/>
                  <a:pt x="782" y="568"/>
                </a:cubicBezTo>
                <a:cubicBezTo>
                  <a:pt x="786" y="556"/>
                  <a:pt x="786" y="556"/>
                  <a:pt x="786" y="556"/>
                </a:cubicBezTo>
                <a:cubicBezTo>
                  <a:pt x="778" y="528"/>
                  <a:pt x="778" y="528"/>
                  <a:pt x="778" y="528"/>
                </a:cubicBezTo>
                <a:cubicBezTo>
                  <a:pt x="778" y="514"/>
                  <a:pt x="778" y="514"/>
                  <a:pt x="778" y="514"/>
                </a:cubicBezTo>
                <a:cubicBezTo>
                  <a:pt x="768" y="514"/>
                  <a:pt x="768" y="514"/>
                  <a:pt x="768" y="514"/>
                </a:cubicBezTo>
                <a:cubicBezTo>
                  <a:pt x="755" y="494"/>
                  <a:pt x="755" y="494"/>
                  <a:pt x="755" y="494"/>
                </a:cubicBezTo>
                <a:cubicBezTo>
                  <a:pt x="755" y="472"/>
                  <a:pt x="755" y="472"/>
                  <a:pt x="755" y="472"/>
                </a:cubicBezTo>
                <a:cubicBezTo>
                  <a:pt x="748" y="461"/>
                  <a:pt x="748" y="461"/>
                  <a:pt x="748" y="461"/>
                </a:cubicBezTo>
                <a:cubicBezTo>
                  <a:pt x="744" y="444"/>
                  <a:pt x="744" y="444"/>
                  <a:pt x="744" y="444"/>
                </a:cubicBezTo>
                <a:cubicBezTo>
                  <a:pt x="744" y="430"/>
                  <a:pt x="744" y="430"/>
                  <a:pt x="744" y="430"/>
                </a:cubicBezTo>
                <a:cubicBezTo>
                  <a:pt x="743" y="431"/>
                  <a:pt x="743" y="431"/>
                  <a:pt x="743" y="431"/>
                </a:cubicBezTo>
                <a:cubicBezTo>
                  <a:pt x="726" y="446"/>
                  <a:pt x="726" y="446"/>
                  <a:pt x="726" y="446"/>
                </a:cubicBezTo>
                <a:cubicBezTo>
                  <a:pt x="710" y="435"/>
                  <a:pt x="710" y="435"/>
                  <a:pt x="710" y="435"/>
                </a:cubicBezTo>
                <a:cubicBezTo>
                  <a:pt x="695" y="411"/>
                  <a:pt x="695" y="411"/>
                  <a:pt x="695" y="411"/>
                </a:cubicBezTo>
                <a:cubicBezTo>
                  <a:pt x="703" y="396"/>
                  <a:pt x="703" y="396"/>
                  <a:pt x="703" y="396"/>
                </a:cubicBezTo>
                <a:cubicBezTo>
                  <a:pt x="711" y="386"/>
                  <a:pt x="711" y="386"/>
                  <a:pt x="711" y="386"/>
                </a:cubicBezTo>
                <a:cubicBezTo>
                  <a:pt x="711" y="370"/>
                  <a:pt x="711" y="370"/>
                  <a:pt x="711" y="370"/>
                </a:cubicBezTo>
                <a:cubicBezTo>
                  <a:pt x="720" y="330"/>
                  <a:pt x="720" y="330"/>
                  <a:pt x="720" y="330"/>
                </a:cubicBezTo>
                <a:cubicBezTo>
                  <a:pt x="720" y="328"/>
                  <a:pt x="720" y="328"/>
                  <a:pt x="720" y="328"/>
                </a:cubicBezTo>
                <a:cubicBezTo>
                  <a:pt x="698" y="317"/>
                  <a:pt x="698" y="317"/>
                  <a:pt x="698" y="317"/>
                </a:cubicBezTo>
                <a:cubicBezTo>
                  <a:pt x="697" y="315"/>
                  <a:pt x="697" y="315"/>
                  <a:pt x="697" y="315"/>
                </a:cubicBezTo>
                <a:cubicBezTo>
                  <a:pt x="687" y="289"/>
                  <a:pt x="687" y="285"/>
                  <a:pt x="687" y="284"/>
                </a:cubicBezTo>
                <a:cubicBezTo>
                  <a:pt x="687" y="282"/>
                  <a:pt x="682" y="271"/>
                  <a:pt x="676" y="258"/>
                </a:cubicBezTo>
                <a:cubicBezTo>
                  <a:pt x="660" y="240"/>
                  <a:pt x="660" y="240"/>
                  <a:pt x="660" y="240"/>
                </a:cubicBezTo>
                <a:cubicBezTo>
                  <a:pt x="657" y="210"/>
                  <a:pt x="657" y="210"/>
                  <a:pt x="657" y="210"/>
                </a:cubicBezTo>
                <a:cubicBezTo>
                  <a:pt x="648" y="195"/>
                  <a:pt x="648" y="195"/>
                  <a:pt x="648" y="195"/>
                </a:cubicBezTo>
                <a:cubicBezTo>
                  <a:pt x="648" y="155"/>
                  <a:pt x="648" y="155"/>
                  <a:pt x="648" y="155"/>
                </a:cubicBezTo>
                <a:cubicBezTo>
                  <a:pt x="676" y="147"/>
                  <a:pt x="676" y="147"/>
                  <a:pt x="676" y="147"/>
                </a:cubicBezTo>
                <a:cubicBezTo>
                  <a:pt x="682" y="184"/>
                  <a:pt x="682" y="184"/>
                  <a:pt x="682" y="184"/>
                </a:cubicBezTo>
                <a:cubicBezTo>
                  <a:pt x="690" y="189"/>
                  <a:pt x="690" y="189"/>
                  <a:pt x="690" y="189"/>
                </a:cubicBezTo>
                <a:cubicBezTo>
                  <a:pt x="697" y="187"/>
                  <a:pt x="703" y="185"/>
                  <a:pt x="704" y="184"/>
                </a:cubicBezTo>
                <a:cubicBezTo>
                  <a:pt x="705" y="183"/>
                  <a:pt x="706" y="179"/>
                  <a:pt x="706" y="177"/>
                </a:cubicBezTo>
                <a:cubicBezTo>
                  <a:pt x="706" y="171"/>
                  <a:pt x="706" y="171"/>
                  <a:pt x="706" y="171"/>
                </a:cubicBezTo>
                <a:cubicBezTo>
                  <a:pt x="711" y="169"/>
                  <a:pt x="711" y="169"/>
                  <a:pt x="711" y="169"/>
                </a:cubicBezTo>
                <a:cubicBezTo>
                  <a:pt x="712" y="169"/>
                  <a:pt x="719" y="167"/>
                  <a:pt x="724" y="165"/>
                </a:cubicBezTo>
                <a:cubicBezTo>
                  <a:pt x="724" y="164"/>
                  <a:pt x="723" y="162"/>
                  <a:pt x="723" y="160"/>
                </a:cubicBezTo>
                <a:cubicBezTo>
                  <a:pt x="722" y="158"/>
                  <a:pt x="722" y="158"/>
                  <a:pt x="722" y="158"/>
                </a:cubicBezTo>
                <a:cubicBezTo>
                  <a:pt x="722" y="129"/>
                  <a:pt x="722" y="129"/>
                  <a:pt x="722" y="129"/>
                </a:cubicBezTo>
                <a:cubicBezTo>
                  <a:pt x="740" y="124"/>
                  <a:pt x="740" y="124"/>
                  <a:pt x="740" y="124"/>
                </a:cubicBezTo>
                <a:cubicBezTo>
                  <a:pt x="742" y="112"/>
                  <a:pt x="742" y="112"/>
                  <a:pt x="742" y="112"/>
                </a:cubicBezTo>
                <a:cubicBezTo>
                  <a:pt x="658" y="96"/>
                  <a:pt x="658" y="96"/>
                  <a:pt x="658" y="96"/>
                </a:cubicBezTo>
                <a:cubicBezTo>
                  <a:pt x="600" y="84"/>
                  <a:pt x="600" y="84"/>
                  <a:pt x="600" y="84"/>
                </a:cubicBezTo>
                <a:cubicBezTo>
                  <a:pt x="328" y="18"/>
                  <a:pt x="328" y="18"/>
                  <a:pt x="328" y="18"/>
                </a:cubicBezTo>
                <a:cubicBezTo>
                  <a:pt x="260" y="0"/>
                  <a:pt x="260" y="0"/>
                  <a:pt x="260" y="0"/>
                </a:cubicBezTo>
                <a:cubicBezTo>
                  <a:pt x="265" y="19"/>
                  <a:pt x="265" y="19"/>
                  <a:pt x="265" y="19"/>
                </a:cubicBezTo>
                <a:cubicBezTo>
                  <a:pt x="273" y="21"/>
                  <a:pt x="273" y="21"/>
                  <a:pt x="273" y="21"/>
                </a:cubicBezTo>
                <a:cubicBezTo>
                  <a:pt x="282" y="26"/>
                  <a:pt x="282" y="26"/>
                  <a:pt x="282" y="26"/>
                </a:cubicBezTo>
                <a:cubicBezTo>
                  <a:pt x="284" y="32"/>
                  <a:pt x="284" y="32"/>
                  <a:pt x="284" y="32"/>
                </a:cubicBezTo>
                <a:cubicBezTo>
                  <a:pt x="282" y="33"/>
                  <a:pt x="282" y="33"/>
                  <a:pt x="282" y="33"/>
                </a:cubicBezTo>
                <a:cubicBezTo>
                  <a:pt x="279" y="29"/>
                  <a:pt x="279" y="29"/>
                  <a:pt x="279" y="29"/>
                </a:cubicBezTo>
                <a:cubicBezTo>
                  <a:pt x="275" y="30"/>
                  <a:pt x="275" y="30"/>
                  <a:pt x="275" y="30"/>
                </a:cubicBezTo>
                <a:cubicBezTo>
                  <a:pt x="272" y="39"/>
                  <a:pt x="272" y="39"/>
                  <a:pt x="272" y="39"/>
                </a:cubicBezTo>
                <a:cubicBezTo>
                  <a:pt x="265" y="45"/>
                  <a:pt x="265" y="45"/>
                  <a:pt x="265" y="45"/>
                </a:cubicBezTo>
                <a:cubicBezTo>
                  <a:pt x="260" y="46"/>
                  <a:pt x="260" y="46"/>
                  <a:pt x="260" y="46"/>
                </a:cubicBezTo>
                <a:cubicBezTo>
                  <a:pt x="260" y="47"/>
                  <a:pt x="260" y="47"/>
                  <a:pt x="260" y="47"/>
                </a:cubicBezTo>
                <a:cubicBezTo>
                  <a:pt x="269" y="59"/>
                  <a:pt x="269" y="59"/>
                  <a:pt x="269" y="59"/>
                </a:cubicBezTo>
                <a:cubicBezTo>
                  <a:pt x="271" y="81"/>
                  <a:pt x="271" y="81"/>
                  <a:pt x="271" y="81"/>
                </a:cubicBezTo>
                <a:cubicBezTo>
                  <a:pt x="260" y="112"/>
                  <a:pt x="260" y="112"/>
                  <a:pt x="260" y="112"/>
                </a:cubicBezTo>
                <a:cubicBezTo>
                  <a:pt x="259" y="112"/>
                  <a:pt x="259" y="112"/>
                  <a:pt x="259" y="112"/>
                </a:cubicBezTo>
                <a:cubicBezTo>
                  <a:pt x="258" y="103"/>
                  <a:pt x="258" y="103"/>
                  <a:pt x="258" y="103"/>
                </a:cubicBezTo>
                <a:cubicBezTo>
                  <a:pt x="255" y="102"/>
                  <a:pt x="255" y="102"/>
                  <a:pt x="255" y="102"/>
                </a:cubicBezTo>
                <a:cubicBezTo>
                  <a:pt x="248" y="102"/>
                  <a:pt x="248" y="102"/>
                  <a:pt x="248" y="102"/>
                </a:cubicBezTo>
                <a:cubicBezTo>
                  <a:pt x="235" y="116"/>
                  <a:pt x="235" y="116"/>
                  <a:pt x="235" y="116"/>
                </a:cubicBezTo>
                <a:cubicBezTo>
                  <a:pt x="223" y="121"/>
                  <a:pt x="223" y="121"/>
                  <a:pt x="223" y="121"/>
                </a:cubicBezTo>
                <a:cubicBezTo>
                  <a:pt x="218" y="126"/>
                  <a:pt x="218" y="126"/>
                  <a:pt x="218" y="126"/>
                </a:cubicBezTo>
                <a:cubicBezTo>
                  <a:pt x="221" y="128"/>
                  <a:pt x="221" y="128"/>
                  <a:pt x="221" y="128"/>
                </a:cubicBezTo>
                <a:cubicBezTo>
                  <a:pt x="218" y="135"/>
                  <a:pt x="218" y="135"/>
                  <a:pt x="218" y="135"/>
                </a:cubicBezTo>
                <a:cubicBezTo>
                  <a:pt x="209" y="133"/>
                  <a:pt x="209" y="133"/>
                  <a:pt x="209" y="133"/>
                </a:cubicBezTo>
                <a:cubicBezTo>
                  <a:pt x="212" y="120"/>
                  <a:pt x="212" y="120"/>
                  <a:pt x="212" y="120"/>
                </a:cubicBezTo>
                <a:cubicBezTo>
                  <a:pt x="232" y="98"/>
                  <a:pt x="232" y="98"/>
                  <a:pt x="232" y="98"/>
                </a:cubicBezTo>
                <a:cubicBezTo>
                  <a:pt x="239" y="96"/>
                  <a:pt x="239" y="96"/>
                  <a:pt x="239" y="96"/>
                </a:cubicBezTo>
                <a:cubicBezTo>
                  <a:pt x="241" y="94"/>
                  <a:pt x="241" y="94"/>
                  <a:pt x="241" y="94"/>
                </a:cubicBezTo>
                <a:cubicBezTo>
                  <a:pt x="246" y="84"/>
                  <a:pt x="246" y="84"/>
                  <a:pt x="246" y="84"/>
                </a:cubicBezTo>
                <a:cubicBezTo>
                  <a:pt x="245" y="75"/>
                  <a:pt x="245" y="75"/>
                  <a:pt x="245" y="75"/>
                </a:cubicBezTo>
                <a:cubicBezTo>
                  <a:pt x="232" y="73"/>
                  <a:pt x="232" y="73"/>
                  <a:pt x="232" y="73"/>
                </a:cubicBezTo>
                <a:cubicBezTo>
                  <a:pt x="219" y="62"/>
                  <a:pt x="219" y="62"/>
                  <a:pt x="219" y="62"/>
                </a:cubicBezTo>
                <a:cubicBezTo>
                  <a:pt x="203" y="59"/>
                  <a:pt x="203" y="59"/>
                  <a:pt x="203" y="59"/>
                </a:cubicBezTo>
                <a:cubicBezTo>
                  <a:pt x="142" y="19"/>
                  <a:pt x="142" y="19"/>
                  <a:pt x="142" y="19"/>
                </a:cubicBezTo>
                <a:cubicBezTo>
                  <a:pt x="136" y="23"/>
                  <a:pt x="136" y="23"/>
                  <a:pt x="136" y="23"/>
                </a:cubicBezTo>
                <a:cubicBezTo>
                  <a:pt x="130" y="32"/>
                  <a:pt x="130" y="32"/>
                  <a:pt x="130" y="32"/>
                </a:cubicBezTo>
                <a:cubicBezTo>
                  <a:pt x="126" y="42"/>
                  <a:pt x="126" y="42"/>
                  <a:pt x="126" y="42"/>
                </a:cubicBezTo>
                <a:cubicBezTo>
                  <a:pt x="126" y="51"/>
                  <a:pt x="126" y="51"/>
                  <a:pt x="126" y="51"/>
                </a:cubicBezTo>
                <a:cubicBezTo>
                  <a:pt x="134" y="74"/>
                  <a:pt x="134" y="74"/>
                  <a:pt x="134" y="74"/>
                </a:cubicBezTo>
                <a:cubicBezTo>
                  <a:pt x="133" y="147"/>
                  <a:pt x="133" y="147"/>
                  <a:pt x="133" y="147"/>
                </a:cubicBezTo>
                <a:cubicBezTo>
                  <a:pt x="134" y="149"/>
                  <a:pt x="134" y="149"/>
                  <a:pt x="134" y="149"/>
                </a:cubicBezTo>
                <a:cubicBezTo>
                  <a:pt x="141" y="143"/>
                  <a:pt x="141" y="143"/>
                  <a:pt x="141" y="143"/>
                </a:cubicBezTo>
                <a:cubicBezTo>
                  <a:pt x="143" y="150"/>
                  <a:pt x="143" y="150"/>
                  <a:pt x="143" y="150"/>
                </a:cubicBezTo>
                <a:cubicBezTo>
                  <a:pt x="140" y="156"/>
                  <a:pt x="140" y="156"/>
                  <a:pt x="140" y="156"/>
                </a:cubicBezTo>
                <a:cubicBezTo>
                  <a:pt x="134" y="161"/>
                  <a:pt x="134" y="161"/>
                  <a:pt x="134" y="161"/>
                </a:cubicBezTo>
                <a:cubicBezTo>
                  <a:pt x="132" y="169"/>
                  <a:pt x="132" y="169"/>
                  <a:pt x="132" y="169"/>
                </a:cubicBezTo>
                <a:cubicBezTo>
                  <a:pt x="133" y="173"/>
                  <a:pt x="133" y="173"/>
                  <a:pt x="133" y="173"/>
                </a:cubicBezTo>
                <a:cubicBezTo>
                  <a:pt x="136" y="175"/>
                  <a:pt x="136" y="175"/>
                  <a:pt x="136" y="175"/>
                </a:cubicBezTo>
                <a:cubicBezTo>
                  <a:pt x="141" y="175"/>
                  <a:pt x="141" y="175"/>
                  <a:pt x="141" y="175"/>
                </a:cubicBezTo>
                <a:cubicBezTo>
                  <a:pt x="141" y="178"/>
                  <a:pt x="141" y="178"/>
                  <a:pt x="141" y="178"/>
                </a:cubicBezTo>
                <a:cubicBezTo>
                  <a:pt x="136" y="199"/>
                  <a:pt x="136" y="199"/>
                  <a:pt x="136" y="199"/>
                </a:cubicBezTo>
                <a:cubicBezTo>
                  <a:pt x="133" y="202"/>
                  <a:pt x="133" y="202"/>
                  <a:pt x="133" y="202"/>
                </a:cubicBezTo>
                <a:cubicBezTo>
                  <a:pt x="130" y="201"/>
                  <a:pt x="130" y="201"/>
                  <a:pt x="130" y="201"/>
                </a:cubicBezTo>
                <a:cubicBezTo>
                  <a:pt x="133" y="188"/>
                  <a:pt x="133" y="188"/>
                  <a:pt x="133" y="188"/>
                </a:cubicBezTo>
                <a:cubicBezTo>
                  <a:pt x="130" y="183"/>
                  <a:pt x="130" y="183"/>
                  <a:pt x="130" y="183"/>
                </a:cubicBezTo>
                <a:cubicBezTo>
                  <a:pt x="123" y="208"/>
                  <a:pt x="123" y="208"/>
                  <a:pt x="123" y="208"/>
                </a:cubicBezTo>
                <a:cubicBezTo>
                  <a:pt x="130" y="216"/>
                  <a:pt x="130" y="216"/>
                  <a:pt x="130" y="216"/>
                </a:cubicBezTo>
                <a:cubicBezTo>
                  <a:pt x="154" y="222"/>
                  <a:pt x="154" y="222"/>
                  <a:pt x="154" y="222"/>
                </a:cubicBezTo>
                <a:cubicBezTo>
                  <a:pt x="180" y="253"/>
                  <a:pt x="180" y="253"/>
                  <a:pt x="180" y="253"/>
                </a:cubicBezTo>
                <a:cubicBezTo>
                  <a:pt x="165" y="237"/>
                  <a:pt x="165" y="237"/>
                  <a:pt x="165" y="237"/>
                </a:cubicBezTo>
                <a:cubicBezTo>
                  <a:pt x="163" y="240"/>
                  <a:pt x="163" y="240"/>
                  <a:pt x="163" y="240"/>
                </a:cubicBezTo>
                <a:cubicBezTo>
                  <a:pt x="152" y="232"/>
                  <a:pt x="152" y="232"/>
                  <a:pt x="152" y="232"/>
                </a:cubicBezTo>
                <a:cubicBezTo>
                  <a:pt x="129" y="228"/>
                  <a:pt x="129" y="228"/>
                  <a:pt x="129" y="228"/>
                </a:cubicBezTo>
                <a:cubicBezTo>
                  <a:pt x="125" y="230"/>
                  <a:pt x="125" y="230"/>
                  <a:pt x="125" y="230"/>
                </a:cubicBezTo>
                <a:cubicBezTo>
                  <a:pt x="114" y="260"/>
                  <a:pt x="114" y="260"/>
                  <a:pt x="114" y="260"/>
                </a:cubicBezTo>
                <a:cubicBezTo>
                  <a:pt x="116" y="264"/>
                  <a:pt x="116" y="264"/>
                  <a:pt x="116" y="264"/>
                </a:cubicBezTo>
                <a:cubicBezTo>
                  <a:pt x="112" y="270"/>
                  <a:pt x="112" y="270"/>
                  <a:pt x="112" y="270"/>
                </a:cubicBezTo>
                <a:cubicBezTo>
                  <a:pt x="110" y="283"/>
                  <a:pt x="110" y="283"/>
                  <a:pt x="110" y="283"/>
                </a:cubicBezTo>
                <a:cubicBezTo>
                  <a:pt x="103" y="292"/>
                  <a:pt x="103" y="292"/>
                  <a:pt x="103" y="292"/>
                </a:cubicBezTo>
                <a:cubicBezTo>
                  <a:pt x="38" y="455"/>
                  <a:pt x="38" y="455"/>
                  <a:pt x="38" y="455"/>
                </a:cubicBezTo>
                <a:cubicBezTo>
                  <a:pt x="40" y="456"/>
                  <a:pt x="40" y="456"/>
                  <a:pt x="40" y="456"/>
                </a:cubicBezTo>
                <a:cubicBezTo>
                  <a:pt x="39" y="465"/>
                  <a:pt x="39" y="465"/>
                  <a:pt x="39" y="465"/>
                </a:cubicBezTo>
                <a:cubicBezTo>
                  <a:pt x="30" y="468"/>
                  <a:pt x="30" y="468"/>
                  <a:pt x="30" y="468"/>
                </a:cubicBezTo>
                <a:cubicBezTo>
                  <a:pt x="20" y="478"/>
                  <a:pt x="20" y="478"/>
                  <a:pt x="20" y="478"/>
                </a:cubicBezTo>
                <a:cubicBezTo>
                  <a:pt x="5" y="508"/>
                  <a:pt x="5" y="508"/>
                  <a:pt x="5" y="508"/>
                </a:cubicBezTo>
                <a:cubicBezTo>
                  <a:pt x="0" y="569"/>
                  <a:pt x="0" y="569"/>
                  <a:pt x="0" y="569"/>
                </a:cubicBezTo>
                <a:cubicBezTo>
                  <a:pt x="329" y="666"/>
                  <a:pt x="329" y="666"/>
                  <a:pt x="329" y="666"/>
                </a:cubicBezTo>
                <a:lnTo>
                  <a:pt x="579" y="720"/>
                </a:lnTo>
                <a:close/>
              </a:path>
            </a:pathLst>
          </a:custGeom>
          <a:solidFill>
            <a:srgbClr val="CFE3A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72" name="Freeform 30">
            <a:extLst>
              <a:ext uri="{FF2B5EF4-FFF2-40B4-BE49-F238E27FC236}">
                <a16:creationId xmlns:a16="http://schemas.microsoft.com/office/drawing/2014/main" id="{6726D34C-9301-4B90-AFD3-9C5A12BAAD99}"/>
              </a:ext>
            </a:extLst>
          </p:cNvPr>
          <p:cNvSpPr>
            <a:spLocks/>
          </p:cNvSpPr>
          <p:nvPr/>
        </p:nvSpPr>
        <p:spPr bwMode="auto">
          <a:xfrm>
            <a:off x="5943686" y="2981158"/>
            <a:ext cx="698696" cy="453230"/>
          </a:xfrm>
          <a:custGeom>
            <a:avLst/>
            <a:gdLst>
              <a:gd name="T0" fmla="*/ 456 w 472"/>
              <a:gd name="T1" fmla="*/ 16 h 306"/>
              <a:gd name="T2" fmla="*/ 456 w 472"/>
              <a:gd name="T3" fmla="*/ 0 h 306"/>
              <a:gd name="T4" fmla="*/ 0 w 472"/>
              <a:gd name="T5" fmla="*/ 0 h 306"/>
              <a:gd name="T6" fmla="*/ 0 w 472"/>
              <a:gd name="T7" fmla="*/ 27 h 306"/>
              <a:gd name="T8" fmla="*/ 10 w 472"/>
              <a:gd name="T9" fmla="*/ 27 h 306"/>
              <a:gd name="T10" fmla="*/ 71 w 472"/>
              <a:gd name="T11" fmla="*/ 38 h 306"/>
              <a:gd name="T12" fmla="*/ 74 w 472"/>
              <a:gd name="T13" fmla="*/ 58 h 306"/>
              <a:gd name="T14" fmla="*/ 73 w 472"/>
              <a:gd name="T15" fmla="*/ 130 h 306"/>
              <a:gd name="T16" fmla="*/ 74 w 472"/>
              <a:gd name="T17" fmla="*/ 189 h 306"/>
              <a:gd name="T18" fmla="*/ 74 w 472"/>
              <a:gd name="T19" fmla="*/ 217 h 306"/>
              <a:gd name="T20" fmla="*/ 119 w 472"/>
              <a:gd name="T21" fmla="*/ 237 h 306"/>
              <a:gd name="T22" fmla="*/ 117 w 472"/>
              <a:gd name="T23" fmla="*/ 244 h 306"/>
              <a:gd name="T24" fmla="*/ 110 w 472"/>
              <a:gd name="T25" fmla="*/ 269 h 306"/>
              <a:gd name="T26" fmla="*/ 166 w 472"/>
              <a:gd name="T27" fmla="*/ 273 h 306"/>
              <a:gd name="T28" fmla="*/ 173 w 472"/>
              <a:gd name="T29" fmla="*/ 266 h 306"/>
              <a:gd name="T30" fmla="*/ 186 w 472"/>
              <a:gd name="T31" fmla="*/ 259 h 306"/>
              <a:gd name="T32" fmla="*/ 191 w 472"/>
              <a:gd name="T33" fmla="*/ 263 h 306"/>
              <a:gd name="T34" fmla="*/ 215 w 472"/>
              <a:gd name="T35" fmla="*/ 276 h 306"/>
              <a:gd name="T36" fmla="*/ 221 w 472"/>
              <a:gd name="T37" fmla="*/ 281 h 306"/>
              <a:gd name="T38" fmla="*/ 223 w 472"/>
              <a:gd name="T39" fmla="*/ 279 h 306"/>
              <a:gd name="T40" fmla="*/ 238 w 472"/>
              <a:gd name="T41" fmla="*/ 271 h 306"/>
              <a:gd name="T42" fmla="*/ 262 w 472"/>
              <a:gd name="T43" fmla="*/ 285 h 306"/>
              <a:gd name="T44" fmla="*/ 279 w 472"/>
              <a:gd name="T45" fmla="*/ 296 h 306"/>
              <a:gd name="T46" fmla="*/ 278 w 472"/>
              <a:gd name="T47" fmla="*/ 291 h 306"/>
              <a:gd name="T48" fmla="*/ 276 w 472"/>
              <a:gd name="T49" fmla="*/ 270 h 306"/>
              <a:gd name="T50" fmla="*/ 284 w 472"/>
              <a:gd name="T51" fmla="*/ 258 h 306"/>
              <a:gd name="T52" fmla="*/ 310 w 472"/>
              <a:gd name="T53" fmla="*/ 256 h 306"/>
              <a:gd name="T54" fmla="*/ 383 w 472"/>
              <a:gd name="T55" fmla="*/ 264 h 306"/>
              <a:gd name="T56" fmla="*/ 402 w 472"/>
              <a:gd name="T57" fmla="*/ 279 h 306"/>
              <a:gd name="T58" fmla="*/ 436 w 472"/>
              <a:gd name="T59" fmla="*/ 279 h 306"/>
              <a:gd name="T60" fmla="*/ 464 w 472"/>
              <a:gd name="T61" fmla="*/ 306 h 306"/>
              <a:gd name="T62" fmla="*/ 472 w 472"/>
              <a:gd name="T63" fmla="*/ 303 h 306"/>
              <a:gd name="T64" fmla="*/ 472 w 472"/>
              <a:gd name="T65" fmla="*/ 115 h 306"/>
              <a:gd name="T66" fmla="*/ 458 w 472"/>
              <a:gd name="T67" fmla="*/ 117 h 306"/>
              <a:gd name="T68" fmla="*/ 449 w 472"/>
              <a:gd name="T69" fmla="*/ 112 h 306"/>
              <a:gd name="T70" fmla="*/ 448 w 472"/>
              <a:gd name="T71" fmla="*/ 71 h 306"/>
              <a:gd name="T72" fmla="*/ 428 w 472"/>
              <a:gd name="T73" fmla="*/ 71 h 306"/>
              <a:gd name="T74" fmla="*/ 428 w 472"/>
              <a:gd name="T75" fmla="*/ 16 h 306"/>
              <a:gd name="T76" fmla="*/ 456 w 472"/>
              <a:gd name="T77" fmla="*/ 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06">
                <a:moveTo>
                  <a:pt x="456" y="16"/>
                </a:moveTo>
                <a:cubicBezTo>
                  <a:pt x="456" y="0"/>
                  <a:pt x="456" y="0"/>
                  <a:pt x="456" y="0"/>
                </a:cubicBezTo>
                <a:cubicBezTo>
                  <a:pt x="0" y="0"/>
                  <a:pt x="0" y="0"/>
                  <a:pt x="0" y="0"/>
                </a:cubicBezTo>
                <a:cubicBezTo>
                  <a:pt x="0" y="27"/>
                  <a:pt x="0" y="27"/>
                  <a:pt x="0" y="27"/>
                </a:cubicBezTo>
                <a:cubicBezTo>
                  <a:pt x="10" y="27"/>
                  <a:pt x="10" y="27"/>
                  <a:pt x="10" y="27"/>
                </a:cubicBezTo>
                <a:cubicBezTo>
                  <a:pt x="71" y="38"/>
                  <a:pt x="71" y="38"/>
                  <a:pt x="71" y="38"/>
                </a:cubicBezTo>
                <a:cubicBezTo>
                  <a:pt x="74" y="58"/>
                  <a:pt x="74" y="58"/>
                  <a:pt x="74" y="58"/>
                </a:cubicBezTo>
                <a:cubicBezTo>
                  <a:pt x="72" y="93"/>
                  <a:pt x="71" y="125"/>
                  <a:pt x="73" y="130"/>
                </a:cubicBezTo>
                <a:cubicBezTo>
                  <a:pt x="78" y="140"/>
                  <a:pt x="75" y="178"/>
                  <a:pt x="74" y="189"/>
                </a:cubicBezTo>
                <a:cubicBezTo>
                  <a:pt x="74" y="217"/>
                  <a:pt x="74" y="217"/>
                  <a:pt x="74" y="217"/>
                </a:cubicBezTo>
                <a:cubicBezTo>
                  <a:pt x="119" y="237"/>
                  <a:pt x="119" y="237"/>
                  <a:pt x="119" y="237"/>
                </a:cubicBezTo>
                <a:cubicBezTo>
                  <a:pt x="117" y="244"/>
                  <a:pt x="117" y="244"/>
                  <a:pt x="117" y="244"/>
                </a:cubicBezTo>
                <a:cubicBezTo>
                  <a:pt x="115" y="251"/>
                  <a:pt x="112" y="262"/>
                  <a:pt x="110" y="269"/>
                </a:cubicBezTo>
                <a:cubicBezTo>
                  <a:pt x="119" y="270"/>
                  <a:pt x="140" y="272"/>
                  <a:pt x="166" y="273"/>
                </a:cubicBezTo>
                <a:cubicBezTo>
                  <a:pt x="173" y="266"/>
                  <a:pt x="173" y="266"/>
                  <a:pt x="173" y="266"/>
                </a:cubicBezTo>
                <a:cubicBezTo>
                  <a:pt x="179" y="260"/>
                  <a:pt x="181" y="258"/>
                  <a:pt x="186" y="259"/>
                </a:cubicBezTo>
                <a:cubicBezTo>
                  <a:pt x="187" y="260"/>
                  <a:pt x="190" y="261"/>
                  <a:pt x="191" y="263"/>
                </a:cubicBezTo>
                <a:cubicBezTo>
                  <a:pt x="202" y="263"/>
                  <a:pt x="209" y="271"/>
                  <a:pt x="215" y="276"/>
                </a:cubicBezTo>
                <a:cubicBezTo>
                  <a:pt x="217" y="278"/>
                  <a:pt x="219" y="280"/>
                  <a:pt x="221" y="281"/>
                </a:cubicBezTo>
                <a:cubicBezTo>
                  <a:pt x="222" y="281"/>
                  <a:pt x="222" y="280"/>
                  <a:pt x="223" y="279"/>
                </a:cubicBezTo>
                <a:cubicBezTo>
                  <a:pt x="227" y="276"/>
                  <a:pt x="231" y="271"/>
                  <a:pt x="238" y="271"/>
                </a:cubicBezTo>
                <a:cubicBezTo>
                  <a:pt x="244" y="271"/>
                  <a:pt x="250" y="276"/>
                  <a:pt x="262" y="285"/>
                </a:cubicBezTo>
                <a:cubicBezTo>
                  <a:pt x="266" y="287"/>
                  <a:pt x="274" y="293"/>
                  <a:pt x="279" y="296"/>
                </a:cubicBezTo>
                <a:cubicBezTo>
                  <a:pt x="278" y="294"/>
                  <a:pt x="278" y="292"/>
                  <a:pt x="278" y="291"/>
                </a:cubicBezTo>
                <a:cubicBezTo>
                  <a:pt x="276" y="285"/>
                  <a:pt x="275" y="278"/>
                  <a:pt x="276" y="270"/>
                </a:cubicBezTo>
                <a:cubicBezTo>
                  <a:pt x="277" y="265"/>
                  <a:pt x="279" y="261"/>
                  <a:pt x="284" y="258"/>
                </a:cubicBezTo>
                <a:cubicBezTo>
                  <a:pt x="293" y="252"/>
                  <a:pt x="307" y="255"/>
                  <a:pt x="310" y="256"/>
                </a:cubicBezTo>
                <a:cubicBezTo>
                  <a:pt x="310" y="255"/>
                  <a:pt x="376" y="261"/>
                  <a:pt x="383" y="264"/>
                </a:cubicBezTo>
                <a:cubicBezTo>
                  <a:pt x="389" y="266"/>
                  <a:pt x="397" y="274"/>
                  <a:pt x="402" y="279"/>
                </a:cubicBezTo>
                <a:cubicBezTo>
                  <a:pt x="436" y="279"/>
                  <a:pt x="436" y="279"/>
                  <a:pt x="436" y="279"/>
                </a:cubicBezTo>
                <a:cubicBezTo>
                  <a:pt x="464" y="306"/>
                  <a:pt x="464" y="306"/>
                  <a:pt x="464" y="306"/>
                </a:cubicBezTo>
                <a:cubicBezTo>
                  <a:pt x="472" y="303"/>
                  <a:pt x="472" y="303"/>
                  <a:pt x="472" y="303"/>
                </a:cubicBezTo>
                <a:cubicBezTo>
                  <a:pt x="472" y="115"/>
                  <a:pt x="472" y="115"/>
                  <a:pt x="472" y="115"/>
                </a:cubicBezTo>
                <a:cubicBezTo>
                  <a:pt x="468" y="116"/>
                  <a:pt x="464" y="117"/>
                  <a:pt x="458" y="117"/>
                </a:cubicBezTo>
                <a:cubicBezTo>
                  <a:pt x="454" y="117"/>
                  <a:pt x="451" y="115"/>
                  <a:pt x="449" y="112"/>
                </a:cubicBezTo>
                <a:cubicBezTo>
                  <a:pt x="444" y="106"/>
                  <a:pt x="444" y="92"/>
                  <a:pt x="448" y="71"/>
                </a:cubicBezTo>
                <a:cubicBezTo>
                  <a:pt x="428" y="71"/>
                  <a:pt x="428" y="71"/>
                  <a:pt x="428" y="71"/>
                </a:cubicBezTo>
                <a:cubicBezTo>
                  <a:pt x="428" y="16"/>
                  <a:pt x="428" y="16"/>
                  <a:pt x="428" y="16"/>
                </a:cubicBezTo>
                <a:lnTo>
                  <a:pt x="456" y="16"/>
                </a:lnTo>
                <a:close/>
              </a:path>
            </a:pathLst>
          </a:custGeom>
          <a:solidFill>
            <a:srgbClr val="DBC89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80" name="Freeform 40">
            <a:extLst>
              <a:ext uri="{FF2B5EF4-FFF2-40B4-BE49-F238E27FC236}">
                <a16:creationId xmlns:a16="http://schemas.microsoft.com/office/drawing/2014/main" id="{EB885A7A-7D75-4A6E-B339-7E641A929948}"/>
              </a:ext>
            </a:extLst>
          </p:cNvPr>
          <p:cNvSpPr>
            <a:spLocks/>
          </p:cNvSpPr>
          <p:nvPr/>
        </p:nvSpPr>
        <p:spPr bwMode="auto">
          <a:xfrm>
            <a:off x="3744117" y="2534345"/>
            <a:ext cx="1964532" cy="1132674"/>
          </a:xfrm>
          <a:custGeom>
            <a:avLst/>
            <a:gdLst>
              <a:gd name="T0" fmla="*/ 1072 w 1327"/>
              <a:gd name="T1" fmla="*/ 622 h 765"/>
              <a:gd name="T2" fmla="*/ 1248 w 1327"/>
              <a:gd name="T3" fmla="*/ 731 h 765"/>
              <a:gd name="T4" fmla="*/ 1267 w 1327"/>
              <a:gd name="T5" fmla="*/ 617 h 765"/>
              <a:gd name="T6" fmla="*/ 1252 w 1327"/>
              <a:gd name="T7" fmla="*/ 584 h 765"/>
              <a:gd name="T8" fmla="*/ 1238 w 1327"/>
              <a:gd name="T9" fmla="*/ 540 h 765"/>
              <a:gd name="T10" fmla="*/ 1259 w 1327"/>
              <a:gd name="T11" fmla="*/ 469 h 765"/>
              <a:gd name="T12" fmla="*/ 1296 w 1327"/>
              <a:gd name="T13" fmla="*/ 449 h 765"/>
              <a:gd name="T14" fmla="*/ 1322 w 1327"/>
              <a:gd name="T15" fmla="*/ 423 h 765"/>
              <a:gd name="T16" fmla="*/ 1323 w 1327"/>
              <a:gd name="T17" fmla="*/ 294 h 765"/>
              <a:gd name="T18" fmla="*/ 1327 w 1327"/>
              <a:gd name="T19" fmla="*/ 241 h 765"/>
              <a:gd name="T20" fmla="*/ 1261 w 1327"/>
              <a:gd name="T21" fmla="*/ 217 h 765"/>
              <a:gd name="T22" fmla="*/ 1222 w 1327"/>
              <a:gd name="T23" fmla="*/ 253 h 765"/>
              <a:gd name="T24" fmla="*/ 1211 w 1327"/>
              <a:gd name="T25" fmla="*/ 278 h 765"/>
              <a:gd name="T26" fmla="*/ 1088 w 1327"/>
              <a:gd name="T27" fmla="*/ 237 h 765"/>
              <a:gd name="T28" fmla="*/ 1036 w 1327"/>
              <a:gd name="T29" fmla="*/ 205 h 765"/>
              <a:gd name="T30" fmla="*/ 947 w 1327"/>
              <a:gd name="T31" fmla="*/ 256 h 765"/>
              <a:gd name="T32" fmla="*/ 550 w 1327"/>
              <a:gd name="T33" fmla="*/ 186 h 765"/>
              <a:gd name="T34" fmla="*/ 542 w 1327"/>
              <a:gd name="T35" fmla="*/ 247 h 765"/>
              <a:gd name="T36" fmla="*/ 505 w 1327"/>
              <a:gd name="T37" fmla="*/ 260 h 765"/>
              <a:gd name="T38" fmla="*/ 481 w 1327"/>
              <a:gd name="T39" fmla="*/ 264 h 765"/>
              <a:gd name="T40" fmla="*/ 474 w 1327"/>
              <a:gd name="T41" fmla="*/ 354 h 765"/>
              <a:gd name="T42" fmla="*/ 465 w 1327"/>
              <a:gd name="T43" fmla="*/ 351 h 765"/>
              <a:gd name="T44" fmla="*/ 224 w 1327"/>
              <a:gd name="T45" fmla="*/ 4 h 765"/>
              <a:gd name="T46" fmla="*/ 180 w 1327"/>
              <a:gd name="T47" fmla="*/ 33 h 765"/>
              <a:gd name="T48" fmla="*/ 193 w 1327"/>
              <a:gd name="T49" fmla="*/ 54 h 765"/>
              <a:gd name="T50" fmla="*/ 207 w 1327"/>
              <a:gd name="T51" fmla="*/ 101 h 765"/>
              <a:gd name="T52" fmla="*/ 225 w 1327"/>
              <a:gd name="T53" fmla="*/ 170 h 765"/>
              <a:gd name="T54" fmla="*/ 181 w 1327"/>
              <a:gd name="T55" fmla="*/ 207 h 765"/>
              <a:gd name="T56" fmla="*/ 113 w 1327"/>
              <a:gd name="T57" fmla="*/ 196 h 765"/>
              <a:gd name="T58" fmla="*/ 0 w 1327"/>
              <a:gd name="T59" fmla="*/ 189 h 765"/>
              <a:gd name="T60" fmla="*/ 19 w 1327"/>
              <a:gd name="T61" fmla="*/ 221 h 765"/>
              <a:gd name="T62" fmla="*/ 26 w 1327"/>
              <a:gd name="T63" fmla="*/ 244 h 765"/>
              <a:gd name="T64" fmla="*/ 30 w 1327"/>
              <a:gd name="T65" fmla="*/ 259 h 765"/>
              <a:gd name="T66" fmla="*/ 22 w 1327"/>
              <a:gd name="T67" fmla="*/ 299 h 765"/>
              <a:gd name="T68" fmla="*/ 55 w 1327"/>
              <a:gd name="T69" fmla="*/ 321 h 765"/>
              <a:gd name="T70" fmla="*/ 77 w 1327"/>
              <a:gd name="T71" fmla="*/ 331 h 765"/>
              <a:gd name="T72" fmla="*/ 107 w 1327"/>
              <a:gd name="T73" fmla="*/ 352 h 765"/>
              <a:gd name="T74" fmla="*/ 137 w 1327"/>
              <a:gd name="T75" fmla="*/ 382 h 765"/>
              <a:gd name="T76" fmla="*/ 146 w 1327"/>
              <a:gd name="T77" fmla="*/ 381 h 765"/>
              <a:gd name="T78" fmla="*/ 166 w 1327"/>
              <a:gd name="T79" fmla="*/ 399 h 765"/>
              <a:gd name="T80" fmla="*/ 166 w 1327"/>
              <a:gd name="T81" fmla="*/ 416 h 765"/>
              <a:gd name="T82" fmla="*/ 230 w 1327"/>
              <a:gd name="T83" fmla="*/ 486 h 765"/>
              <a:gd name="T84" fmla="*/ 232 w 1327"/>
              <a:gd name="T85" fmla="*/ 549 h 765"/>
              <a:gd name="T86" fmla="*/ 406 w 1327"/>
              <a:gd name="T87" fmla="*/ 578 h 765"/>
              <a:gd name="T88" fmla="*/ 828 w 1327"/>
              <a:gd name="T89" fmla="*/ 757 h 765"/>
              <a:gd name="T90" fmla="*/ 896 w 1327"/>
              <a:gd name="T91" fmla="*/ 722 h 765"/>
              <a:gd name="T92" fmla="*/ 995 w 1327"/>
              <a:gd name="T93" fmla="*/ 693 h 765"/>
              <a:gd name="T94" fmla="*/ 1028 w 1327"/>
              <a:gd name="T95" fmla="*/ 651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 h="765">
                <a:moveTo>
                  <a:pt x="1028" y="651"/>
                </a:moveTo>
                <a:cubicBezTo>
                  <a:pt x="1072" y="622"/>
                  <a:pt x="1072" y="622"/>
                  <a:pt x="1072" y="622"/>
                </a:cubicBezTo>
                <a:cubicBezTo>
                  <a:pt x="1072" y="720"/>
                  <a:pt x="1072" y="720"/>
                  <a:pt x="1072" y="720"/>
                </a:cubicBezTo>
                <a:cubicBezTo>
                  <a:pt x="1248" y="731"/>
                  <a:pt x="1248" y="731"/>
                  <a:pt x="1248" y="731"/>
                </a:cubicBezTo>
                <a:cubicBezTo>
                  <a:pt x="1249" y="650"/>
                  <a:pt x="1249" y="650"/>
                  <a:pt x="1249" y="650"/>
                </a:cubicBezTo>
                <a:cubicBezTo>
                  <a:pt x="1267" y="617"/>
                  <a:pt x="1267" y="617"/>
                  <a:pt x="1267" y="617"/>
                </a:cubicBezTo>
                <a:cubicBezTo>
                  <a:pt x="1271" y="613"/>
                  <a:pt x="1271" y="613"/>
                  <a:pt x="1271" y="613"/>
                </a:cubicBezTo>
                <a:cubicBezTo>
                  <a:pt x="1252" y="584"/>
                  <a:pt x="1252" y="584"/>
                  <a:pt x="1252" y="584"/>
                </a:cubicBezTo>
                <a:cubicBezTo>
                  <a:pt x="1252" y="540"/>
                  <a:pt x="1252" y="540"/>
                  <a:pt x="1252" y="540"/>
                </a:cubicBezTo>
                <a:cubicBezTo>
                  <a:pt x="1238" y="540"/>
                  <a:pt x="1238" y="540"/>
                  <a:pt x="1238" y="540"/>
                </a:cubicBezTo>
                <a:cubicBezTo>
                  <a:pt x="1238" y="486"/>
                  <a:pt x="1238" y="486"/>
                  <a:pt x="1238" y="486"/>
                </a:cubicBezTo>
                <a:cubicBezTo>
                  <a:pt x="1259" y="469"/>
                  <a:pt x="1259" y="469"/>
                  <a:pt x="1259" y="469"/>
                </a:cubicBezTo>
                <a:cubicBezTo>
                  <a:pt x="1279" y="469"/>
                  <a:pt x="1279" y="469"/>
                  <a:pt x="1279" y="469"/>
                </a:cubicBezTo>
                <a:cubicBezTo>
                  <a:pt x="1296" y="449"/>
                  <a:pt x="1296" y="449"/>
                  <a:pt x="1296" y="449"/>
                </a:cubicBezTo>
                <a:cubicBezTo>
                  <a:pt x="1296" y="423"/>
                  <a:pt x="1296" y="423"/>
                  <a:pt x="1296" y="423"/>
                </a:cubicBezTo>
                <a:cubicBezTo>
                  <a:pt x="1322" y="423"/>
                  <a:pt x="1322" y="423"/>
                  <a:pt x="1322" y="423"/>
                </a:cubicBezTo>
                <a:cubicBezTo>
                  <a:pt x="1324" y="294"/>
                  <a:pt x="1324" y="294"/>
                  <a:pt x="1324" y="294"/>
                </a:cubicBezTo>
                <a:cubicBezTo>
                  <a:pt x="1323" y="294"/>
                  <a:pt x="1323" y="294"/>
                  <a:pt x="1323" y="294"/>
                </a:cubicBezTo>
                <a:cubicBezTo>
                  <a:pt x="1324" y="288"/>
                  <a:pt x="1324" y="288"/>
                  <a:pt x="1324" y="288"/>
                </a:cubicBezTo>
                <a:cubicBezTo>
                  <a:pt x="1327" y="241"/>
                  <a:pt x="1327" y="241"/>
                  <a:pt x="1327" y="241"/>
                </a:cubicBezTo>
                <a:cubicBezTo>
                  <a:pt x="1280" y="236"/>
                  <a:pt x="1280" y="236"/>
                  <a:pt x="1280" y="236"/>
                </a:cubicBezTo>
                <a:cubicBezTo>
                  <a:pt x="1261" y="217"/>
                  <a:pt x="1261" y="217"/>
                  <a:pt x="1261" y="217"/>
                </a:cubicBezTo>
                <a:cubicBezTo>
                  <a:pt x="1240" y="230"/>
                  <a:pt x="1240" y="230"/>
                  <a:pt x="1240" y="230"/>
                </a:cubicBezTo>
                <a:cubicBezTo>
                  <a:pt x="1222" y="253"/>
                  <a:pt x="1222" y="253"/>
                  <a:pt x="1222" y="253"/>
                </a:cubicBezTo>
                <a:cubicBezTo>
                  <a:pt x="1211" y="251"/>
                  <a:pt x="1211" y="251"/>
                  <a:pt x="1211" y="251"/>
                </a:cubicBezTo>
                <a:cubicBezTo>
                  <a:pt x="1211" y="278"/>
                  <a:pt x="1211" y="278"/>
                  <a:pt x="1211" y="278"/>
                </a:cubicBezTo>
                <a:cubicBezTo>
                  <a:pt x="1102" y="276"/>
                  <a:pt x="1102" y="276"/>
                  <a:pt x="1102" y="276"/>
                </a:cubicBezTo>
                <a:cubicBezTo>
                  <a:pt x="1088" y="237"/>
                  <a:pt x="1088" y="237"/>
                  <a:pt x="1088" y="237"/>
                </a:cubicBezTo>
                <a:cubicBezTo>
                  <a:pt x="1036" y="225"/>
                  <a:pt x="1036" y="225"/>
                  <a:pt x="1036" y="225"/>
                </a:cubicBezTo>
                <a:cubicBezTo>
                  <a:pt x="1036" y="205"/>
                  <a:pt x="1036" y="205"/>
                  <a:pt x="1036" y="205"/>
                </a:cubicBezTo>
                <a:cubicBezTo>
                  <a:pt x="947" y="203"/>
                  <a:pt x="947" y="203"/>
                  <a:pt x="947" y="203"/>
                </a:cubicBezTo>
                <a:cubicBezTo>
                  <a:pt x="947" y="256"/>
                  <a:pt x="947" y="256"/>
                  <a:pt x="947" y="256"/>
                </a:cubicBezTo>
                <a:cubicBezTo>
                  <a:pt x="635" y="203"/>
                  <a:pt x="635" y="203"/>
                  <a:pt x="635" y="203"/>
                </a:cubicBezTo>
                <a:cubicBezTo>
                  <a:pt x="550" y="186"/>
                  <a:pt x="550" y="186"/>
                  <a:pt x="550" y="186"/>
                </a:cubicBezTo>
                <a:cubicBezTo>
                  <a:pt x="549" y="191"/>
                  <a:pt x="549" y="191"/>
                  <a:pt x="549" y="191"/>
                </a:cubicBezTo>
                <a:cubicBezTo>
                  <a:pt x="542" y="247"/>
                  <a:pt x="542" y="247"/>
                  <a:pt x="542" y="247"/>
                </a:cubicBezTo>
                <a:cubicBezTo>
                  <a:pt x="521" y="271"/>
                  <a:pt x="521" y="271"/>
                  <a:pt x="521" y="271"/>
                </a:cubicBezTo>
                <a:cubicBezTo>
                  <a:pt x="505" y="260"/>
                  <a:pt x="505" y="260"/>
                  <a:pt x="505" y="260"/>
                </a:cubicBezTo>
                <a:cubicBezTo>
                  <a:pt x="488" y="256"/>
                  <a:pt x="488" y="256"/>
                  <a:pt x="488" y="256"/>
                </a:cubicBezTo>
                <a:cubicBezTo>
                  <a:pt x="481" y="264"/>
                  <a:pt x="481" y="264"/>
                  <a:pt x="481" y="264"/>
                </a:cubicBezTo>
                <a:cubicBezTo>
                  <a:pt x="483" y="284"/>
                  <a:pt x="489" y="339"/>
                  <a:pt x="489" y="341"/>
                </a:cubicBezTo>
                <a:cubicBezTo>
                  <a:pt x="489" y="349"/>
                  <a:pt x="481" y="352"/>
                  <a:pt x="474" y="354"/>
                </a:cubicBezTo>
                <a:cubicBezTo>
                  <a:pt x="468" y="356"/>
                  <a:pt x="468" y="356"/>
                  <a:pt x="468" y="356"/>
                </a:cubicBezTo>
                <a:cubicBezTo>
                  <a:pt x="465" y="351"/>
                  <a:pt x="465" y="351"/>
                  <a:pt x="465" y="351"/>
                </a:cubicBezTo>
                <a:cubicBezTo>
                  <a:pt x="223" y="0"/>
                  <a:pt x="223" y="0"/>
                  <a:pt x="223" y="0"/>
                </a:cubicBezTo>
                <a:cubicBezTo>
                  <a:pt x="224" y="4"/>
                  <a:pt x="224" y="4"/>
                  <a:pt x="224" y="4"/>
                </a:cubicBezTo>
                <a:cubicBezTo>
                  <a:pt x="235" y="33"/>
                  <a:pt x="235" y="33"/>
                  <a:pt x="235" y="33"/>
                </a:cubicBezTo>
                <a:cubicBezTo>
                  <a:pt x="180" y="33"/>
                  <a:pt x="180" y="33"/>
                  <a:pt x="180" y="33"/>
                </a:cubicBezTo>
                <a:cubicBezTo>
                  <a:pt x="182" y="45"/>
                  <a:pt x="182" y="45"/>
                  <a:pt x="182" y="45"/>
                </a:cubicBezTo>
                <a:cubicBezTo>
                  <a:pt x="188" y="50"/>
                  <a:pt x="192" y="54"/>
                  <a:pt x="193" y="54"/>
                </a:cubicBezTo>
                <a:cubicBezTo>
                  <a:pt x="199" y="59"/>
                  <a:pt x="203" y="82"/>
                  <a:pt x="203" y="83"/>
                </a:cubicBezTo>
                <a:cubicBezTo>
                  <a:pt x="203" y="84"/>
                  <a:pt x="205" y="93"/>
                  <a:pt x="207" y="101"/>
                </a:cubicBezTo>
                <a:cubicBezTo>
                  <a:pt x="217" y="135"/>
                  <a:pt x="217" y="135"/>
                  <a:pt x="217" y="135"/>
                </a:cubicBezTo>
                <a:cubicBezTo>
                  <a:pt x="225" y="170"/>
                  <a:pt x="225" y="170"/>
                  <a:pt x="225" y="170"/>
                </a:cubicBezTo>
                <a:cubicBezTo>
                  <a:pt x="217" y="207"/>
                  <a:pt x="217" y="207"/>
                  <a:pt x="217" y="207"/>
                </a:cubicBezTo>
                <a:cubicBezTo>
                  <a:pt x="181" y="207"/>
                  <a:pt x="181" y="207"/>
                  <a:pt x="181" y="207"/>
                </a:cubicBezTo>
                <a:cubicBezTo>
                  <a:pt x="150" y="200"/>
                  <a:pt x="150" y="200"/>
                  <a:pt x="150" y="200"/>
                </a:cubicBezTo>
                <a:cubicBezTo>
                  <a:pt x="113" y="196"/>
                  <a:pt x="113" y="196"/>
                  <a:pt x="113" y="196"/>
                </a:cubicBezTo>
                <a:cubicBezTo>
                  <a:pt x="64" y="189"/>
                  <a:pt x="64" y="189"/>
                  <a:pt x="64" y="189"/>
                </a:cubicBezTo>
                <a:cubicBezTo>
                  <a:pt x="0" y="189"/>
                  <a:pt x="0" y="189"/>
                  <a:pt x="0" y="189"/>
                </a:cubicBezTo>
                <a:cubicBezTo>
                  <a:pt x="12" y="215"/>
                  <a:pt x="12" y="215"/>
                  <a:pt x="12" y="215"/>
                </a:cubicBezTo>
                <a:cubicBezTo>
                  <a:pt x="19" y="221"/>
                  <a:pt x="19" y="221"/>
                  <a:pt x="19" y="221"/>
                </a:cubicBezTo>
                <a:cubicBezTo>
                  <a:pt x="17" y="236"/>
                  <a:pt x="17" y="236"/>
                  <a:pt x="17" y="236"/>
                </a:cubicBezTo>
                <a:cubicBezTo>
                  <a:pt x="26" y="244"/>
                  <a:pt x="26" y="244"/>
                  <a:pt x="26" y="244"/>
                </a:cubicBezTo>
                <a:cubicBezTo>
                  <a:pt x="30" y="255"/>
                  <a:pt x="30" y="255"/>
                  <a:pt x="30" y="255"/>
                </a:cubicBezTo>
                <a:cubicBezTo>
                  <a:pt x="30" y="259"/>
                  <a:pt x="30" y="259"/>
                  <a:pt x="30" y="259"/>
                </a:cubicBezTo>
                <a:cubicBezTo>
                  <a:pt x="25" y="267"/>
                  <a:pt x="25" y="267"/>
                  <a:pt x="25" y="267"/>
                </a:cubicBezTo>
                <a:cubicBezTo>
                  <a:pt x="22" y="299"/>
                  <a:pt x="22" y="299"/>
                  <a:pt x="22" y="299"/>
                </a:cubicBezTo>
                <a:cubicBezTo>
                  <a:pt x="23" y="305"/>
                  <a:pt x="23" y="305"/>
                  <a:pt x="23" y="305"/>
                </a:cubicBezTo>
                <a:cubicBezTo>
                  <a:pt x="55" y="321"/>
                  <a:pt x="55" y="321"/>
                  <a:pt x="55" y="321"/>
                </a:cubicBezTo>
                <a:cubicBezTo>
                  <a:pt x="69" y="333"/>
                  <a:pt x="69" y="333"/>
                  <a:pt x="69" y="333"/>
                </a:cubicBezTo>
                <a:cubicBezTo>
                  <a:pt x="77" y="331"/>
                  <a:pt x="77" y="331"/>
                  <a:pt x="77" y="331"/>
                </a:cubicBezTo>
                <a:cubicBezTo>
                  <a:pt x="85" y="335"/>
                  <a:pt x="85" y="335"/>
                  <a:pt x="85" y="335"/>
                </a:cubicBezTo>
                <a:cubicBezTo>
                  <a:pt x="107" y="352"/>
                  <a:pt x="107" y="352"/>
                  <a:pt x="107" y="352"/>
                </a:cubicBezTo>
                <a:cubicBezTo>
                  <a:pt x="111" y="362"/>
                  <a:pt x="111" y="362"/>
                  <a:pt x="111" y="362"/>
                </a:cubicBezTo>
                <a:cubicBezTo>
                  <a:pt x="137" y="382"/>
                  <a:pt x="137" y="382"/>
                  <a:pt x="137" y="382"/>
                </a:cubicBezTo>
                <a:cubicBezTo>
                  <a:pt x="140" y="389"/>
                  <a:pt x="140" y="389"/>
                  <a:pt x="140" y="389"/>
                </a:cubicBezTo>
                <a:cubicBezTo>
                  <a:pt x="146" y="381"/>
                  <a:pt x="146" y="381"/>
                  <a:pt x="146" y="381"/>
                </a:cubicBezTo>
                <a:cubicBezTo>
                  <a:pt x="152" y="382"/>
                  <a:pt x="152" y="382"/>
                  <a:pt x="152" y="382"/>
                </a:cubicBezTo>
                <a:cubicBezTo>
                  <a:pt x="166" y="399"/>
                  <a:pt x="166" y="399"/>
                  <a:pt x="166" y="399"/>
                </a:cubicBezTo>
                <a:cubicBezTo>
                  <a:pt x="165" y="414"/>
                  <a:pt x="165" y="414"/>
                  <a:pt x="165" y="414"/>
                </a:cubicBezTo>
                <a:cubicBezTo>
                  <a:pt x="166" y="416"/>
                  <a:pt x="166" y="416"/>
                  <a:pt x="166" y="416"/>
                </a:cubicBezTo>
                <a:cubicBezTo>
                  <a:pt x="184" y="423"/>
                  <a:pt x="184" y="423"/>
                  <a:pt x="184" y="423"/>
                </a:cubicBezTo>
                <a:cubicBezTo>
                  <a:pt x="230" y="486"/>
                  <a:pt x="230" y="486"/>
                  <a:pt x="230" y="486"/>
                </a:cubicBezTo>
                <a:cubicBezTo>
                  <a:pt x="235" y="501"/>
                  <a:pt x="235" y="501"/>
                  <a:pt x="235" y="501"/>
                </a:cubicBezTo>
                <a:cubicBezTo>
                  <a:pt x="232" y="549"/>
                  <a:pt x="232" y="549"/>
                  <a:pt x="232" y="549"/>
                </a:cubicBezTo>
                <a:cubicBezTo>
                  <a:pt x="406" y="569"/>
                  <a:pt x="406" y="569"/>
                  <a:pt x="406" y="569"/>
                </a:cubicBezTo>
                <a:cubicBezTo>
                  <a:pt x="406" y="578"/>
                  <a:pt x="406" y="578"/>
                  <a:pt x="406" y="578"/>
                </a:cubicBezTo>
                <a:cubicBezTo>
                  <a:pt x="680" y="737"/>
                  <a:pt x="680" y="737"/>
                  <a:pt x="680" y="737"/>
                </a:cubicBezTo>
                <a:cubicBezTo>
                  <a:pt x="828" y="757"/>
                  <a:pt x="828" y="757"/>
                  <a:pt x="828" y="757"/>
                </a:cubicBezTo>
                <a:cubicBezTo>
                  <a:pt x="891" y="765"/>
                  <a:pt x="891" y="765"/>
                  <a:pt x="891" y="765"/>
                </a:cubicBezTo>
                <a:cubicBezTo>
                  <a:pt x="896" y="722"/>
                  <a:pt x="896" y="722"/>
                  <a:pt x="896" y="722"/>
                </a:cubicBezTo>
                <a:cubicBezTo>
                  <a:pt x="988" y="731"/>
                  <a:pt x="988" y="731"/>
                  <a:pt x="988" y="731"/>
                </a:cubicBezTo>
                <a:cubicBezTo>
                  <a:pt x="995" y="693"/>
                  <a:pt x="995" y="693"/>
                  <a:pt x="995" y="693"/>
                </a:cubicBezTo>
                <a:cubicBezTo>
                  <a:pt x="995" y="651"/>
                  <a:pt x="995" y="651"/>
                  <a:pt x="995" y="651"/>
                </a:cubicBezTo>
                <a:lnTo>
                  <a:pt x="1028" y="651"/>
                </a:lnTo>
                <a:close/>
              </a:path>
            </a:pathLst>
          </a:custGeom>
          <a:solidFill>
            <a:srgbClr val="CFE3A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82" name="Freeform 46">
            <a:extLst>
              <a:ext uri="{FF2B5EF4-FFF2-40B4-BE49-F238E27FC236}">
                <a16:creationId xmlns:a16="http://schemas.microsoft.com/office/drawing/2014/main" id="{6CC5A039-7FDD-4F28-ABEB-38CB6D82B88B}"/>
              </a:ext>
            </a:extLst>
          </p:cNvPr>
          <p:cNvSpPr>
            <a:spLocks/>
          </p:cNvSpPr>
          <p:nvPr/>
        </p:nvSpPr>
        <p:spPr bwMode="auto">
          <a:xfrm>
            <a:off x="5230551" y="2969928"/>
            <a:ext cx="1534564" cy="1517719"/>
          </a:xfrm>
          <a:custGeom>
            <a:avLst/>
            <a:gdLst>
              <a:gd name="T0" fmla="*/ 1024 w 1037"/>
              <a:gd name="T1" fmla="*/ 530 h 1025"/>
              <a:gd name="T2" fmla="*/ 977 w 1037"/>
              <a:gd name="T3" fmla="*/ 485 h 1025"/>
              <a:gd name="T4" fmla="*/ 924 w 1037"/>
              <a:gd name="T5" fmla="*/ 424 h 1025"/>
              <a:gd name="T6" fmla="*/ 929 w 1037"/>
              <a:gd name="T7" fmla="*/ 371 h 1025"/>
              <a:gd name="T8" fmla="*/ 877 w 1037"/>
              <a:gd name="T9" fmla="*/ 303 h 1025"/>
              <a:gd name="T10" fmla="*/ 789 w 1037"/>
              <a:gd name="T11" fmla="*/ 279 h 1025"/>
              <a:gd name="T12" fmla="*/ 775 w 1037"/>
              <a:gd name="T13" fmla="*/ 295 h 1025"/>
              <a:gd name="T14" fmla="*/ 719 w 1037"/>
              <a:gd name="T15" fmla="*/ 295 h 1025"/>
              <a:gd name="T16" fmla="*/ 686 w 1037"/>
              <a:gd name="T17" fmla="*/ 296 h 1025"/>
              <a:gd name="T18" fmla="*/ 654 w 1037"/>
              <a:gd name="T19" fmla="*/ 297 h 1025"/>
              <a:gd name="T20" fmla="*/ 582 w 1037"/>
              <a:gd name="T21" fmla="*/ 254 h 1025"/>
              <a:gd name="T22" fmla="*/ 540 w 1037"/>
              <a:gd name="T23" fmla="*/ 144 h 1025"/>
              <a:gd name="T24" fmla="*/ 491 w 1037"/>
              <a:gd name="T25" fmla="*/ 51 h 1025"/>
              <a:gd name="T26" fmla="*/ 410 w 1037"/>
              <a:gd name="T27" fmla="*/ 0 h 1025"/>
              <a:gd name="T28" fmla="*/ 308 w 1037"/>
              <a:gd name="T29" fmla="*/ 145 h 1025"/>
              <a:gd name="T30" fmla="*/ 261 w 1037"/>
              <a:gd name="T31" fmla="*/ 191 h 1025"/>
              <a:gd name="T32" fmla="*/ 264 w 1037"/>
              <a:gd name="T33" fmla="*/ 230 h 1025"/>
              <a:gd name="T34" fmla="*/ 275 w 1037"/>
              <a:gd name="T35" fmla="*/ 334 h 1025"/>
              <a:gd name="T36" fmla="*/ 52 w 1037"/>
              <a:gd name="T37" fmla="*/ 442 h 1025"/>
              <a:gd name="T38" fmla="*/ 7 w 1037"/>
              <a:gd name="T39" fmla="*/ 373 h 1025"/>
              <a:gd name="T40" fmla="*/ 20 w 1037"/>
              <a:gd name="T41" fmla="*/ 441 h 1025"/>
              <a:gd name="T42" fmla="*/ 65 w 1037"/>
              <a:gd name="T43" fmla="*/ 483 h 1025"/>
              <a:gd name="T44" fmla="*/ 155 w 1037"/>
              <a:gd name="T45" fmla="*/ 636 h 1025"/>
              <a:gd name="T46" fmla="*/ 267 w 1037"/>
              <a:gd name="T47" fmla="*/ 725 h 1025"/>
              <a:gd name="T48" fmla="*/ 343 w 1037"/>
              <a:gd name="T49" fmla="*/ 654 h 1025"/>
              <a:gd name="T50" fmla="*/ 493 w 1037"/>
              <a:gd name="T51" fmla="*/ 790 h 1025"/>
              <a:gd name="T52" fmla="*/ 553 w 1037"/>
              <a:gd name="T53" fmla="*/ 862 h 1025"/>
              <a:gd name="T54" fmla="*/ 624 w 1037"/>
              <a:gd name="T55" fmla="*/ 990 h 1025"/>
              <a:gd name="T56" fmla="*/ 709 w 1037"/>
              <a:gd name="T57" fmla="*/ 1009 h 1025"/>
              <a:gd name="T58" fmla="*/ 765 w 1037"/>
              <a:gd name="T59" fmla="*/ 1022 h 1025"/>
              <a:gd name="T60" fmla="*/ 746 w 1037"/>
              <a:gd name="T61" fmla="*/ 987 h 1025"/>
              <a:gd name="T62" fmla="*/ 743 w 1037"/>
              <a:gd name="T63" fmla="*/ 911 h 1025"/>
              <a:gd name="T64" fmla="*/ 728 w 1037"/>
              <a:gd name="T65" fmla="*/ 904 h 1025"/>
              <a:gd name="T66" fmla="*/ 745 w 1037"/>
              <a:gd name="T67" fmla="*/ 902 h 1025"/>
              <a:gd name="T68" fmla="*/ 747 w 1037"/>
              <a:gd name="T69" fmla="*/ 852 h 1025"/>
              <a:gd name="T70" fmla="*/ 775 w 1037"/>
              <a:gd name="T71" fmla="*/ 830 h 1025"/>
              <a:gd name="T72" fmla="*/ 781 w 1037"/>
              <a:gd name="T73" fmla="*/ 817 h 1025"/>
              <a:gd name="T74" fmla="*/ 796 w 1037"/>
              <a:gd name="T75" fmla="*/ 802 h 1025"/>
              <a:gd name="T76" fmla="*/ 819 w 1037"/>
              <a:gd name="T77" fmla="*/ 794 h 1025"/>
              <a:gd name="T78" fmla="*/ 812 w 1037"/>
              <a:gd name="T79" fmla="*/ 774 h 1025"/>
              <a:gd name="T80" fmla="*/ 826 w 1037"/>
              <a:gd name="T81" fmla="*/ 777 h 1025"/>
              <a:gd name="T82" fmla="*/ 829 w 1037"/>
              <a:gd name="T83" fmla="*/ 767 h 1025"/>
              <a:gd name="T84" fmla="*/ 839 w 1037"/>
              <a:gd name="T85" fmla="*/ 775 h 1025"/>
              <a:gd name="T86" fmla="*/ 848 w 1037"/>
              <a:gd name="T87" fmla="*/ 764 h 1025"/>
              <a:gd name="T88" fmla="*/ 878 w 1037"/>
              <a:gd name="T89" fmla="*/ 769 h 1025"/>
              <a:gd name="T90" fmla="*/ 841 w 1037"/>
              <a:gd name="T91" fmla="*/ 791 h 1025"/>
              <a:gd name="T92" fmla="*/ 932 w 1037"/>
              <a:gd name="T93" fmla="*/ 718 h 1025"/>
              <a:gd name="T94" fmla="*/ 942 w 1037"/>
              <a:gd name="T95" fmla="*/ 664 h 1025"/>
              <a:gd name="T96" fmla="*/ 957 w 1037"/>
              <a:gd name="T97" fmla="*/ 682 h 1025"/>
              <a:gd name="T98" fmla="*/ 949 w 1037"/>
              <a:gd name="T99" fmla="*/ 693 h 1025"/>
              <a:gd name="T100" fmla="*/ 1012 w 1037"/>
              <a:gd name="T101" fmla="*/ 669 h 1025"/>
              <a:gd name="T102" fmla="*/ 1024 w 1037"/>
              <a:gd name="T103" fmla="*/ 59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7" h="1025">
                <a:moveTo>
                  <a:pt x="1037" y="572"/>
                </a:moveTo>
                <a:cubicBezTo>
                  <a:pt x="1037" y="570"/>
                  <a:pt x="1031" y="550"/>
                  <a:pt x="1024" y="530"/>
                </a:cubicBezTo>
                <a:cubicBezTo>
                  <a:pt x="1024" y="530"/>
                  <a:pt x="1024" y="530"/>
                  <a:pt x="1024" y="530"/>
                </a:cubicBezTo>
                <a:cubicBezTo>
                  <a:pt x="1024" y="530"/>
                  <a:pt x="1011" y="506"/>
                  <a:pt x="1009" y="497"/>
                </a:cubicBezTo>
                <a:cubicBezTo>
                  <a:pt x="1008" y="493"/>
                  <a:pt x="1008" y="489"/>
                  <a:pt x="1008" y="486"/>
                </a:cubicBezTo>
                <a:cubicBezTo>
                  <a:pt x="977" y="485"/>
                  <a:pt x="977" y="485"/>
                  <a:pt x="977" y="485"/>
                </a:cubicBezTo>
                <a:cubicBezTo>
                  <a:pt x="956" y="476"/>
                  <a:pt x="956" y="476"/>
                  <a:pt x="956" y="476"/>
                </a:cubicBezTo>
                <a:cubicBezTo>
                  <a:pt x="924" y="476"/>
                  <a:pt x="924" y="476"/>
                  <a:pt x="924" y="476"/>
                </a:cubicBezTo>
                <a:cubicBezTo>
                  <a:pt x="924" y="424"/>
                  <a:pt x="924" y="424"/>
                  <a:pt x="924" y="424"/>
                </a:cubicBezTo>
                <a:cubicBezTo>
                  <a:pt x="906" y="412"/>
                  <a:pt x="906" y="405"/>
                  <a:pt x="906" y="402"/>
                </a:cubicBezTo>
                <a:cubicBezTo>
                  <a:pt x="906" y="379"/>
                  <a:pt x="906" y="379"/>
                  <a:pt x="906" y="379"/>
                </a:cubicBezTo>
                <a:cubicBezTo>
                  <a:pt x="929" y="371"/>
                  <a:pt x="929" y="371"/>
                  <a:pt x="929" y="371"/>
                </a:cubicBezTo>
                <a:cubicBezTo>
                  <a:pt x="936" y="326"/>
                  <a:pt x="936" y="326"/>
                  <a:pt x="936" y="326"/>
                </a:cubicBezTo>
                <a:cubicBezTo>
                  <a:pt x="911" y="303"/>
                  <a:pt x="911" y="303"/>
                  <a:pt x="911" y="303"/>
                </a:cubicBezTo>
                <a:cubicBezTo>
                  <a:pt x="877" y="303"/>
                  <a:pt x="877" y="303"/>
                  <a:pt x="877" y="303"/>
                </a:cubicBezTo>
                <a:cubicBezTo>
                  <a:pt x="875" y="301"/>
                  <a:pt x="875" y="301"/>
                  <a:pt x="875" y="301"/>
                </a:cubicBezTo>
                <a:cubicBezTo>
                  <a:pt x="869" y="294"/>
                  <a:pt x="863" y="288"/>
                  <a:pt x="860" y="287"/>
                </a:cubicBezTo>
                <a:cubicBezTo>
                  <a:pt x="857" y="286"/>
                  <a:pt x="825" y="283"/>
                  <a:pt x="789" y="279"/>
                </a:cubicBezTo>
                <a:cubicBezTo>
                  <a:pt x="782" y="278"/>
                  <a:pt x="776" y="278"/>
                  <a:pt x="774" y="279"/>
                </a:cubicBezTo>
                <a:cubicBezTo>
                  <a:pt x="774" y="279"/>
                  <a:pt x="774" y="280"/>
                  <a:pt x="774" y="280"/>
                </a:cubicBezTo>
                <a:cubicBezTo>
                  <a:pt x="773" y="285"/>
                  <a:pt x="774" y="291"/>
                  <a:pt x="775" y="295"/>
                </a:cubicBezTo>
                <a:cubicBezTo>
                  <a:pt x="777" y="304"/>
                  <a:pt x="779" y="315"/>
                  <a:pt x="769" y="320"/>
                </a:cubicBezTo>
                <a:cubicBezTo>
                  <a:pt x="761" y="324"/>
                  <a:pt x="751" y="318"/>
                  <a:pt x="735" y="305"/>
                </a:cubicBezTo>
                <a:cubicBezTo>
                  <a:pt x="730" y="302"/>
                  <a:pt x="722" y="296"/>
                  <a:pt x="719" y="295"/>
                </a:cubicBezTo>
                <a:cubicBezTo>
                  <a:pt x="720" y="296"/>
                  <a:pt x="718" y="297"/>
                  <a:pt x="717" y="298"/>
                </a:cubicBezTo>
                <a:cubicBezTo>
                  <a:pt x="713" y="302"/>
                  <a:pt x="706" y="309"/>
                  <a:pt x="697" y="304"/>
                </a:cubicBezTo>
                <a:cubicBezTo>
                  <a:pt x="693" y="302"/>
                  <a:pt x="689" y="299"/>
                  <a:pt x="686" y="296"/>
                </a:cubicBezTo>
                <a:cubicBezTo>
                  <a:pt x="681" y="292"/>
                  <a:pt x="677" y="287"/>
                  <a:pt x="673" y="287"/>
                </a:cubicBezTo>
                <a:cubicBezTo>
                  <a:pt x="670" y="287"/>
                  <a:pt x="667" y="287"/>
                  <a:pt x="665" y="286"/>
                </a:cubicBezTo>
                <a:cubicBezTo>
                  <a:pt x="654" y="297"/>
                  <a:pt x="654" y="297"/>
                  <a:pt x="654" y="297"/>
                </a:cubicBezTo>
                <a:cubicBezTo>
                  <a:pt x="651" y="297"/>
                  <a:pt x="651" y="297"/>
                  <a:pt x="651" y="297"/>
                </a:cubicBezTo>
                <a:cubicBezTo>
                  <a:pt x="581" y="295"/>
                  <a:pt x="575" y="290"/>
                  <a:pt x="575" y="281"/>
                </a:cubicBezTo>
                <a:cubicBezTo>
                  <a:pt x="575" y="277"/>
                  <a:pt x="579" y="265"/>
                  <a:pt x="582" y="254"/>
                </a:cubicBezTo>
                <a:cubicBezTo>
                  <a:pt x="540" y="235"/>
                  <a:pt x="540" y="235"/>
                  <a:pt x="540" y="235"/>
                </a:cubicBezTo>
                <a:cubicBezTo>
                  <a:pt x="540" y="196"/>
                  <a:pt x="540" y="196"/>
                  <a:pt x="540" y="196"/>
                </a:cubicBezTo>
                <a:cubicBezTo>
                  <a:pt x="542" y="174"/>
                  <a:pt x="542" y="148"/>
                  <a:pt x="540" y="144"/>
                </a:cubicBezTo>
                <a:cubicBezTo>
                  <a:pt x="536" y="133"/>
                  <a:pt x="539" y="86"/>
                  <a:pt x="540" y="66"/>
                </a:cubicBezTo>
                <a:cubicBezTo>
                  <a:pt x="539" y="60"/>
                  <a:pt x="539" y="60"/>
                  <a:pt x="539" y="60"/>
                </a:cubicBezTo>
                <a:cubicBezTo>
                  <a:pt x="491" y="51"/>
                  <a:pt x="491" y="51"/>
                  <a:pt x="491" y="51"/>
                </a:cubicBezTo>
                <a:cubicBezTo>
                  <a:pt x="466" y="51"/>
                  <a:pt x="466" y="51"/>
                  <a:pt x="466" y="51"/>
                </a:cubicBezTo>
                <a:cubicBezTo>
                  <a:pt x="466" y="7"/>
                  <a:pt x="466" y="7"/>
                  <a:pt x="466" y="7"/>
                </a:cubicBezTo>
                <a:cubicBezTo>
                  <a:pt x="410" y="0"/>
                  <a:pt x="410" y="0"/>
                  <a:pt x="410" y="0"/>
                </a:cubicBezTo>
                <a:cubicBezTo>
                  <a:pt x="336" y="0"/>
                  <a:pt x="336" y="0"/>
                  <a:pt x="336" y="0"/>
                </a:cubicBezTo>
                <a:cubicBezTo>
                  <a:pt x="334" y="145"/>
                  <a:pt x="334" y="145"/>
                  <a:pt x="334" y="145"/>
                </a:cubicBezTo>
                <a:cubicBezTo>
                  <a:pt x="308" y="145"/>
                  <a:pt x="308" y="145"/>
                  <a:pt x="308" y="145"/>
                </a:cubicBezTo>
                <a:cubicBezTo>
                  <a:pt x="308" y="161"/>
                  <a:pt x="308" y="161"/>
                  <a:pt x="308" y="161"/>
                </a:cubicBezTo>
                <a:cubicBezTo>
                  <a:pt x="282" y="191"/>
                  <a:pt x="282" y="191"/>
                  <a:pt x="282" y="191"/>
                </a:cubicBezTo>
                <a:cubicBezTo>
                  <a:pt x="261" y="191"/>
                  <a:pt x="261" y="191"/>
                  <a:pt x="261" y="191"/>
                </a:cubicBezTo>
                <a:cubicBezTo>
                  <a:pt x="251" y="200"/>
                  <a:pt x="251" y="200"/>
                  <a:pt x="251" y="200"/>
                </a:cubicBezTo>
                <a:cubicBezTo>
                  <a:pt x="251" y="230"/>
                  <a:pt x="251" y="230"/>
                  <a:pt x="251" y="230"/>
                </a:cubicBezTo>
                <a:cubicBezTo>
                  <a:pt x="264" y="230"/>
                  <a:pt x="264" y="230"/>
                  <a:pt x="264" y="230"/>
                </a:cubicBezTo>
                <a:cubicBezTo>
                  <a:pt x="264" y="285"/>
                  <a:pt x="264" y="285"/>
                  <a:pt x="264" y="285"/>
                </a:cubicBezTo>
                <a:cubicBezTo>
                  <a:pt x="289" y="323"/>
                  <a:pt x="289" y="323"/>
                  <a:pt x="289" y="323"/>
                </a:cubicBezTo>
                <a:cubicBezTo>
                  <a:pt x="275" y="334"/>
                  <a:pt x="275" y="334"/>
                  <a:pt x="275" y="334"/>
                </a:cubicBezTo>
                <a:cubicBezTo>
                  <a:pt x="260" y="361"/>
                  <a:pt x="260" y="361"/>
                  <a:pt x="260" y="361"/>
                </a:cubicBezTo>
                <a:cubicBezTo>
                  <a:pt x="260" y="454"/>
                  <a:pt x="260" y="454"/>
                  <a:pt x="260" y="454"/>
                </a:cubicBezTo>
                <a:cubicBezTo>
                  <a:pt x="52" y="442"/>
                  <a:pt x="52" y="442"/>
                  <a:pt x="52" y="442"/>
                </a:cubicBezTo>
                <a:cubicBezTo>
                  <a:pt x="52" y="357"/>
                  <a:pt x="52" y="357"/>
                  <a:pt x="52" y="357"/>
                </a:cubicBezTo>
                <a:cubicBezTo>
                  <a:pt x="28" y="373"/>
                  <a:pt x="28" y="373"/>
                  <a:pt x="28" y="373"/>
                </a:cubicBezTo>
                <a:cubicBezTo>
                  <a:pt x="7" y="373"/>
                  <a:pt x="7" y="373"/>
                  <a:pt x="7" y="373"/>
                </a:cubicBezTo>
                <a:cubicBezTo>
                  <a:pt x="7" y="400"/>
                  <a:pt x="7" y="400"/>
                  <a:pt x="7" y="400"/>
                </a:cubicBezTo>
                <a:cubicBezTo>
                  <a:pt x="0" y="439"/>
                  <a:pt x="0" y="439"/>
                  <a:pt x="0" y="439"/>
                </a:cubicBezTo>
                <a:cubicBezTo>
                  <a:pt x="20" y="441"/>
                  <a:pt x="20" y="441"/>
                  <a:pt x="20" y="441"/>
                </a:cubicBezTo>
                <a:cubicBezTo>
                  <a:pt x="39" y="454"/>
                  <a:pt x="39" y="454"/>
                  <a:pt x="39" y="454"/>
                </a:cubicBezTo>
                <a:cubicBezTo>
                  <a:pt x="47" y="474"/>
                  <a:pt x="47" y="474"/>
                  <a:pt x="47" y="474"/>
                </a:cubicBezTo>
                <a:cubicBezTo>
                  <a:pt x="65" y="483"/>
                  <a:pt x="65" y="483"/>
                  <a:pt x="65" y="483"/>
                </a:cubicBezTo>
                <a:cubicBezTo>
                  <a:pt x="75" y="502"/>
                  <a:pt x="75" y="502"/>
                  <a:pt x="75" y="502"/>
                </a:cubicBezTo>
                <a:cubicBezTo>
                  <a:pt x="141" y="562"/>
                  <a:pt x="141" y="562"/>
                  <a:pt x="141" y="562"/>
                </a:cubicBezTo>
                <a:cubicBezTo>
                  <a:pt x="155" y="636"/>
                  <a:pt x="155" y="636"/>
                  <a:pt x="155" y="636"/>
                </a:cubicBezTo>
                <a:cubicBezTo>
                  <a:pt x="174" y="665"/>
                  <a:pt x="174" y="665"/>
                  <a:pt x="174" y="665"/>
                </a:cubicBezTo>
                <a:cubicBezTo>
                  <a:pt x="234" y="717"/>
                  <a:pt x="234" y="717"/>
                  <a:pt x="234" y="717"/>
                </a:cubicBezTo>
                <a:cubicBezTo>
                  <a:pt x="267" y="725"/>
                  <a:pt x="267" y="725"/>
                  <a:pt x="267" y="725"/>
                </a:cubicBezTo>
                <a:cubicBezTo>
                  <a:pt x="311" y="654"/>
                  <a:pt x="311" y="654"/>
                  <a:pt x="311" y="654"/>
                </a:cubicBezTo>
                <a:cubicBezTo>
                  <a:pt x="327" y="649"/>
                  <a:pt x="327" y="649"/>
                  <a:pt x="327" y="649"/>
                </a:cubicBezTo>
                <a:cubicBezTo>
                  <a:pt x="343" y="654"/>
                  <a:pt x="343" y="654"/>
                  <a:pt x="343" y="654"/>
                </a:cubicBezTo>
                <a:cubicBezTo>
                  <a:pt x="408" y="655"/>
                  <a:pt x="408" y="655"/>
                  <a:pt x="408" y="655"/>
                </a:cubicBezTo>
                <a:cubicBezTo>
                  <a:pt x="466" y="721"/>
                  <a:pt x="466" y="721"/>
                  <a:pt x="466" y="721"/>
                </a:cubicBezTo>
                <a:cubicBezTo>
                  <a:pt x="493" y="790"/>
                  <a:pt x="493" y="790"/>
                  <a:pt x="493" y="790"/>
                </a:cubicBezTo>
                <a:cubicBezTo>
                  <a:pt x="516" y="816"/>
                  <a:pt x="516" y="816"/>
                  <a:pt x="516" y="816"/>
                </a:cubicBezTo>
                <a:cubicBezTo>
                  <a:pt x="528" y="844"/>
                  <a:pt x="528" y="844"/>
                  <a:pt x="528" y="844"/>
                </a:cubicBezTo>
                <a:cubicBezTo>
                  <a:pt x="553" y="862"/>
                  <a:pt x="553" y="862"/>
                  <a:pt x="553" y="862"/>
                </a:cubicBezTo>
                <a:cubicBezTo>
                  <a:pt x="574" y="934"/>
                  <a:pt x="574" y="934"/>
                  <a:pt x="574" y="934"/>
                </a:cubicBezTo>
                <a:cubicBezTo>
                  <a:pt x="599" y="973"/>
                  <a:pt x="599" y="973"/>
                  <a:pt x="599" y="973"/>
                </a:cubicBezTo>
                <a:cubicBezTo>
                  <a:pt x="624" y="990"/>
                  <a:pt x="624" y="990"/>
                  <a:pt x="624" y="990"/>
                </a:cubicBezTo>
                <a:cubicBezTo>
                  <a:pt x="646" y="993"/>
                  <a:pt x="646" y="993"/>
                  <a:pt x="646" y="993"/>
                </a:cubicBezTo>
                <a:cubicBezTo>
                  <a:pt x="668" y="1005"/>
                  <a:pt x="668" y="1005"/>
                  <a:pt x="668" y="1005"/>
                </a:cubicBezTo>
                <a:cubicBezTo>
                  <a:pt x="709" y="1009"/>
                  <a:pt x="709" y="1009"/>
                  <a:pt x="709" y="1009"/>
                </a:cubicBezTo>
                <a:cubicBezTo>
                  <a:pt x="737" y="1022"/>
                  <a:pt x="737" y="1022"/>
                  <a:pt x="737" y="1022"/>
                </a:cubicBezTo>
                <a:cubicBezTo>
                  <a:pt x="763" y="1025"/>
                  <a:pt x="763" y="1025"/>
                  <a:pt x="763" y="1025"/>
                </a:cubicBezTo>
                <a:cubicBezTo>
                  <a:pt x="765" y="1022"/>
                  <a:pt x="765" y="1022"/>
                  <a:pt x="765" y="1022"/>
                </a:cubicBezTo>
                <a:cubicBezTo>
                  <a:pt x="758" y="1016"/>
                  <a:pt x="758" y="1016"/>
                  <a:pt x="758" y="1016"/>
                </a:cubicBezTo>
                <a:cubicBezTo>
                  <a:pt x="749" y="989"/>
                  <a:pt x="749" y="989"/>
                  <a:pt x="749" y="989"/>
                </a:cubicBezTo>
                <a:cubicBezTo>
                  <a:pt x="746" y="987"/>
                  <a:pt x="746" y="987"/>
                  <a:pt x="746" y="987"/>
                </a:cubicBezTo>
                <a:cubicBezTo>
                  <a:pt x="736" y="933"/>
                  <a:pt x="736" y="933"/>
                  <a:pt x="736" y="933"/>
                </a:cubicBezTo>
                <a:cubicBezTo>
                  <a:pt x="743" y="929"/>
                  <a:pt x="743" y="929"/>
                  <a:pt x="743" y="929"/>
                </a:cubicBezTo>
                <a:cubicBezTo>
                  <a:pt x="743" y="911"/>
                  <a:pt x="743" y="911"/>
                  <a:pt x="743" y="911"/>
                </a:cubicBezTo>
                <a:cubicBezTo>
                  <a:pt x="741" y="909"/>
                  <a:pt x="741" y="909"/>
                  <a:pt x="741" y="909"/>
                </a:cubicBezTo>
                <a:cubicBezTo>
                  <a:pt x="732" y="906"/>
                  <a:pt x="732" y="906"/>
                  <a:pt x="732" y="906"/>
                </a:cubicBezTo>
                <a:cubicBezTo>
                  <a:pt x="728" y="904"/>
                  <a:pt x="728" y="904"/>
                  <a:pt x="728" y="904"/>
                </a:cubicBezTo>
                <a:cubicBezTo>
                  <a:pt x="729" y="898"/>
                  <a:pt x="729" y="898"/>
                  <a:pt x="729" y="898"/>
                </a:cubicBezTo>
                <a:cubicBezTo>
                  <a:pt x="740" y="898"/>
                  <a:pt x="740" y="898"/>
                  <a:pt x="740" y="898"/>
                </a:cubicBezTo>
                <a:cubicBezTo>
                  <a:pt x="745" y="902"/>
                  <a:pt x="745" y="902"/>
                  <a:pt x="745" y="902"/>
                </a:cubicBezTo>
                <a:cubicBezTo>
                  <a:pt x="752" y="897"/>
                  <a:pt x="752" y="897"/>
                  <a:pt x="752" y="897"/>
                </a:cubicBezTo>
                <a:cubicBezTo>
                  <a:pt x="755" y="867"/>
                  <a:pt x="755" y="867"/>
                  <a:pt x="755" y="867"/>
                </a:cubicBezTo>
                <a:cubicBezTo>
                  <a:pt x="747" y="852"/>
                  <a:pt x="747" y="852"/>
                  <a:pt x="747" y="852"/>
                </a:cubicBezTo>
                <a:cubicBezTo>
                  <a:pt x="768" y="848"/>
                  <a:pt x="768" y="848"/>
                  <a:pt x="768" y="848"/>
                </a:cubicBezTo>
                <a:cubicBezTo>
                  <a:pt x="776" y="833"/>
                  <a:pt x="776" y="833"/>
                  <a:pt x="776" y="833"/>
                </a:cubicBezTo>
                <a:cubicBezTo>
                  <a:pt x="775" y="830"/>
                  <a:pt x="775" y="830"/>
                  <a:pt x="775" y="830"/>
                </a:cubicBezTo>
                <a:cubicBezTo>
                  <a:pt x="766" y="832"/>
                  <a:pt x="766" y="832"/>
                  <a:pt x="766" y="832"/>
                </a:cubicBezTo>
                <a:cubicBezTo>
                  <a:pt x="767" y="825"/>
                  <a:pt x="767" y="825"/>
                  <a:pt x="767" y="825"/>
                </a:cubicBezTo>
                <a:cubicBezTo>
                  <a:pt x="781" y="817"/>
                  <a:pt x="781" y="817"/>
                  <a:pt x="781" y="817"/>
                </a:cubicBezTo>
                <a:cubicBezTo>
                  <a:pt x="786" y="818"/>
                  <a:pt x="786" y="818"/>
                  <a:pt x="786" y="818"/>
                </a:cubicBezTo>
                <a:cubicBezTo>
                  <a:pt x="795" y="808"/>
                  <a:pt x="795" y="808"/>
                  <a:pt x="795" y="808"/>
                </a:cubicBezTo>
                <a:cubicBezTo>
                  <a:pt x="796" y="802"/>
                  <a:pt x="796" y="802"/>
                  <a:pt x="796" y="802"/>
                </a:cubicBezTo>
                <a:cubicBezTo>
                  <a:pt x="799" y="799"/>
                  <a:pt x="799" y="799"/>
                  <a:pt x="799" y="799"/>
                </a:cubicBezTo>
                <a:cubicBezTo>
                  <a:pt x="814" y="797"/>
                  <a:pt x="814" y="797"/>
                  <a:pt x="814" y="797"/>
                </a:cubicBezTo>
                <a:cubicBezTo>
                  <a:pt x="819" y="794"/>
                  <a:pt x="819" y="794"/>
                  <a:pt x="819" y="794"/>
                </a:cubicBezTo>
                <a:cubicBezTo>
                  <a:pt x="820" y="788"/>
                  <a:pt x="820" y="788"/>
                  <a:pt x="820" y="788"/>
                </a:cubicBezTo>
                <a:cubicBezTo>
                  <a:pt x="812" y="781"/>
                  <a:pt x="812" y="781"/>
                  <a:pt x="812" y="781"/>
                </a:cubicBezTo>
                <a:cubicBezTo>
                  <a:pt x="812" y="774"/>
                  <a:pt x="812" y="774"/>
                  <a:pt x="812" y="774"/>
                </a:cubicBezTo>
                <a:cubicBezTo>
                  <a:pt x="814" y="769"/>
                  <a:pt x="814" y="769"/>
                  <a:pt x="814" y="769"/>
                </a:cubicBezTo>
                <a:cubicBezTo>
                  <a:pt x="822" y="772"/>
                  <a:pt x="822" y="772"/>
                  <a:pt x="822" y="772"/>
                </a:cubicBezTo>
                <a:cubicBezTo>
                  <a:pt x="826" y="777"/>
                  <a:pt x="826" y="777"/>
                  <a:pt x="826" y="777"/>
                </a:cubicBezTo>
                <a:cubicBezTo>
                  <a:pt x="828" y="776"/>
                  <a:pt x="828" y="776"/>
                  <a:pt x="828" y="776"/>
                </a:cubicBezTo>
                <a:cubicBezTo>
                  <a:pt x="828" y="769"/>
                  <a:pt x="828" y="769"/>
                  <a:pt x="828" y="769"/>
                </a:cubicBezTo>
                <a:cubicBezTo>
                  <a:pt x="829" y="767"/>
                  <a:pt x="829" y="767"/>
                  <a:pt x="829" y="767"/>
                </a:cubicBezTo>
                <a:cubicBezTo>
                  <a:pt x="833" y="768"/>
                  <a:pt x="833" y="768"/>
                  <a:pt x="833" y="768"/>
                </a:cubicBezTo>
                <a:cubicBezTo>
                  <a:pt x="837" y="775"/>
                  <a:pt x="837" y="775"/>
                  <a:pt x="837" y="775"/>
                </a:cubicBezTo>
                <a:cubicBezTo>
                  <a:pt x="839" y="775"/>
                  <a:pt x="839" y="775"/>
                  <a:pt x="839" y="775"/>
                </a:cubicBezTo>
                <a:cubicBezTo>
                  <a:pt x="844" y="773"/>
                  <a:pt x="844" y="773"/>
                  <a:pt x="844" y="773"/>
                </a:cubicBezTo>
                <a:cubicBezTo>
                  <a:pt x="846" y="766"/>
                  <a:pt x="846" y="766"/>
                  <a:pt x="846" y="766"/>
                </a:cubicBezTo>
                <a:cubicBezTo>
                  <a:pt x="848" y="764"/>
                  <a:pt x="848" y="764"/>
                  <a:pt x="848" y="764"/>
                </a:cubicBezTo>
                <a:cubicBezTo>
                  <a:pt x="851" y="777"/>
                  <a:pt x="851" y="777"/>
                  <a:pt x="851" y="777"/>
                </a:cubicBezTo>
                <a:cubicBezTo>
                  <a:pt x="875" y="769"/>
                  <a:pt x="875" y="769"/>
                  <a:pt x="875" y="769"/>
                </a:cubicBezTo>
                <a:cubicBezTo>
                  <a:pt x="878" y="769"/>
                  <a:pt x="878" y="769"/>
                  <a:pt x="878" y="769"/>
                </a:cubicBezTo>
                <a:cubicBezTo>
                  <a:pt x="877" y="772"/>
                  <a:pt x="877" y="772"/>
                  <a:pt x="877" y="772"/>
                </a:cubicBezTo>
                <a:cubicBezTo>
                  <a:pt x="844" y="787"/>
                  <a:pt x="844" y="787"/>
                  <a:pt x="844" y="787"/>
                </a:cubicBezTo>
                <a:cubicBezTo>
                  <a:pt x="841" y="791"/>
                  <a:pt x="841" y="791"/>
                  <a:pt x="841" y="791"/>
                </a:cubicBezTo>
                <a:cubicBezTo>
                  <a:pt x="844" y="793"/>
                  <a:pt x="844" y="793"/>
                  <a:pt x="844" y="793"/>
                </a:cubicBezTo>
                <a:cubicBezTo>
                  <a:pt x="920" y="748"/>
                  <a:pt x="920" y="748"/>
                  <a:pt x="920" y="748"/>
                </a:cubicBezTo>
                <a:cubicBezTo>
                  <a:pt x="932" y="718"/>
                  <a:pt x="932" y="718"/>
                  <a:pt x="932" y="718"/>
                </a:cubicBezTo>
                <a:cubicBezTo>
                  <a:pt x="933" y="671"/>
                  <a:pt x="933" y="671"/>
                  <a:pt x="933" y="671"/>
                </a:cubicBezTo>
                <a:cubicBezTo>
                  <a:pt x="937" y="666"/>
                  <a:pt x="937" y="666"/>
                  <a:pt x="937" y="666"/>
                </a:cubicBezTo>
                <a:cubicBezTo>
                  <a:pt x="942" y="664"/>
                  <a:pt x="942" y="664"/>
                  <a:pt x="942" y="664"/>
                </a:cubicBezTo>
                <a:cubicBezTo>
                  <a:pt x="945" y="664"/>
                  <a:pt x="945" y="664"/>
                  <a:pt x="945" y="664"/>
                </a:cubicBezTo>
                <a:cubicBezTo>
                  <a:pt x="947" y="681"/>
                  <a:pt x="947" y="681"/>
                  <a:pt x="947" y="681"/>
                </a:cubicBezTo>
                <a:cubicBezTo>
                  <a:pt x="957" y="682"/>
                  <a:pt x="957" y="682"/>
                  <a:pt x="957" y="682"/>
                </a:cubicBezTo>
                <a:cubicBezTo>
                  <a:pt x="955" y="688"/>
                  <a:pt x="955" y="688"/>
                  <a:pt x="955" y="688"/>
                </a:cubicBezTo>
                <a:cubicBezTo>
                  <a:pt x="946" y="692"/>
                  <a:pt x="946" y="692"/>
                  <a:pt x="946" y="692"/>
                </a:cubicBezTo>
                <a:cubicBezTo>
                  <a:pt x="949" y="693"/>
                  <a:pt x="949" y="693"/>
                  <a:pt x="949" y="693"/>
                </a:cubicBezTo>
                <a:cubicBezTo>
                  <a:pt x="994" y="671"/>
                  <a:pt x="994" y="671"/>
                  <a:pt x="994" y="671"/>
                </a:cubicBezTo>
                <a:cubicBezTo>
                  <a:pt x="1012" y="670"/>
                  <a:pt x="1012" y="670"/>
                  <a:pt x="1012" y="670"/>
                </a:cubicBezTo>
                <a:cubicBezTo>
                  <a:pt x="1012" y="669"/>
                  <a:pt x="1012" y="669"/>
                  <a:pt x="1012" y="669"/>
                </a:cubicBezTo>
                <a:cubicBezTo>
                  <a:pt x="1009" y="658"/>
                  <a:pt x="1006" y="634"/>
                  <a:pt x="1014" y="627"/>
                </a:cubicBezTo>
                <a:cubicBezTo>
                  <a:pt x="1017" y="624"/>
                  <a:pt x="1020" y="606"/>
                  <a:pt x="1021" y="600"/>
                </a:cubicBezTo>
                <a:cubicBezTo>
                  <a:pt x="1022" y="596"/>
                  <a:pt x="1023" y="592"/>
                  <a:pt x="1024" y="590"/>
                </a:cubicBezTo>
                <a:cubicBezTo>
                  <a:pt x="1025" y="586"/>
                  <a:pt x="1029" y="582"/>
                  <a:pt x="1032" y="578"/>
                </a:cubicBezTo>
                <a:cubicBezTo>
                  <a:pt x="1034" y="577"/>
                  <a:pt x="1037" y="573"/>
                  <a:pt x="1037" y="572"/>
                </a:cubicBezTo>
                <a:close/>
              </a:path>
            </a:pathLst>
          </a:custGeom>
          <a:solidFill>
            <a:srgbClr val="DBC893"/>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83" name="Freeform 47">
            <a:extLst>
              <a:ext uri="{FF2B5EF4-FFF2-40B4-BE49-F238E27FC236}">
                <a16:creationId xmlns:a16="http://schemas.microsoft.com/office/drawing/2014/main" id="{DDB9DAFA-67AA-4702-94AA-BB401BBA9251}"/>
              </a:ext>
            </a:extLst>
          </p:cNvPr>
          <p:cNvSpPr>
            <a:spLocks/>
          </p:cNvSpPr>
          <p:nvPr/>
        </p:nvSpPr>
        <p:spPr bwMode="auto">
          <a:xfrm>
            <a:off x="3593307" y="1888592"/>
            <a:ext cx="987480" cy="1139894"/>
          </a:xfrm>
          <a:custGeom>
            <a:avLst/>
            <a:gdLst>
              <a:gd name="T0" fmla="*/ 255 w 667"/>
              <a:gd name="T1" fmla="*/ 620 h 770"/>
              <a:gd name="T2" fmla="*/ 306 w 667"/>
              <a:gd name="T3" fmla="*/ 627 h 770"/>
              <a:gd name="T4" fmla="*/ 304 w 667"/>
              <a:gd name="T5" fmla="*/ 575 h 770"/>
              <a:gd name="T6" fmla="*/ 289 w 667"/>
              <a:gd name="T7" fmla="*/ 519 h 770"/>
              <a:gd name="T8" fmla="*/ 271 w 667"/>
              <a:gd name="T9" fmla="*/ 491 h 770"/>
              <a:gd name="T10" fmla="*/ 268 w 667"/>
              <a:gd name="T11" fmla="*/ 487 h 770"/>
              <a:gd name="T12" fmla="*/ 313 w 667"/>
              <a:gd name="T13" fmla="*/ 453 h 770"/>
              <a:gd name="T14" fmla="*/ 304 w 667"/>
              <a:gd name="T15" fmla="*/ 409 h 770"/>
              <a:gd name="T16" fmla="*/ 327 w 667"/>
              <a:gd name="T17" fmla="*/ 411 h 770"/>
              <a:gd name="T18" fmla="*/ 567 w 667"/>
              <a:gd name="T19" fmla="*/ 698 h 770"/>
              <a:gd name="T20" fmla="*/ 568 w 667"/>
              <a:gd name="T21" fmla="*/ 692 h 770"/>
              <a:gd name="T22" fmla="*/ 614 w 667"/>
              <a:gd name="T23" fmla="*/ 682 h 770"/>
              <a:gd name="T24" fmla="*/ 628 w 667"/>
              <a:gd name="T25" fmla="*/ 676 h 770"/>
              <a:gd name="T26" fmla="*/ 651 w 667"/>
              <a:gd name="T27" fmla="*/ 549 h 770"/>
              <a:gd name="T28" fmla="*/ 667 w 667"/>
              <a:gd name="T29" fmla="*/ 448 h 770"/>
              <a:gd name="T30" fmla="*/ 603 w 667"/>
              <a:gd name="T31" fmla="*/ 435 h 770"/>
              <a:gd name="T32" fmla="*/ 553 w 667"/>
              <a:gd name="T33" fmla="*/ 363 h 770"/>
              <a:gd name="T34" fmla="*/ 573 w 667"/>
              <a:gd name="T35" fmla="*/ 313 h 770"/>
              <a:gd name="T36" fmla="*/ 557 w 667"/>
              <a:gd name="T37" fmla="*/ 274 h 770"/>
              <a:gd name="T38" fmla="*/ 527 w 667"/>
              <a:gd name="T39" fmla="*/ 214 h 770"/>
              <a:gd name="T40" fmla="*/ 506 w 667"/>
              <a:gd name="T41" fmla="*/ 164 h 770"/>
              <a:gd name="T42" fmla="*/ 519 w 667"/>
              <a:gd name="T43" fmla="*/ 127 h 770"/>
              <a:gd name="T44" fmla="*/ 52 w 667"/>
              <a:gd name="T45" fmla="*/ 0 h 770"/>
              <a:gd name="T46" fmla="*/ 48 w 667"/>
              <a:gd name="T47" fmla="*/ 63 h 770"/>
              <a:gd name="T48" fmla="*/ 5 w 667"/>
              <a:gd name="T49" fmla="*/ 135 h 770"/>
              <a:gd name="T50" fmla="*/ 7 w 667"/>
              <a:gd name="T51" fmla="*/ 162 h 770"/>
              <a:gd name="T52" fmla="*/ 22 w 667"/>
              <a:gd name="T53" fmla="*/ 227 h 770"/>
              <a:gd name="T54" fmla="*/ 12 w 667"/>
              <a:gd name="T55" fmla="*/ 298 h 770"/>
              <a:gd name="T56" fmla="*/ 40 w 667"/>
              <a:gd name="T57" fmla="*/ 366 h 770"/>
              <a:gd name="T58" fmla="*/ 38 w 667"/>
              <a:gd name="T59" fmla="*/ 382 h 770"/>
              <a:gd name="T60" fmla="*/ 53 w 667"/>
              <a:gd name="T61" fmla="*/ 396 h 770"/>
              <a:gd name="T62" fmla="*/ 58 w 667"/>
              <a:gd name="T63" fmla="*/ 403 h 770"/>
              <a:gd name="T64" fmla="*/ 65 w 667"/>
              <a:gd name="T65" fmla="*/ 398 h 770"/>
              <a:gd name="T66" fmla="*/ 89 w 667"/>
              <a:gd name="T67" fmla="*/ 386 h 770"/>
              <a:gd name="T68" fmla="*/ 93 w 667"/>
              <a:gd name="T69" fmla="*/ 399 h 770"/>
              <a:gd name="T70" fmla="*/ 77 w 667"/>
              <a:gd name="T71" fmla="*/ 405 h 770"/>
              <a:gd name="T72" fmla="*/ 83 w 667"/>
              <a:gd name="T73" fmla="*/ 439 h 770"/>
              <a:gd name="T74" fmla="*/ 69 w 667"/>
              <a:gd name="T75" fmla="*/ 425 h 770"/>
              <a:gd name="T76" fmla="*/ 63 w 667"/>
              <a:gd name="T77" fmla="*/ 414 h 770"/>
              <a:gd name="T78" fmla="*/ 58 w 667"/>
              <a:gd name="T79" fmla="*/ 476 h 770"/>
              <a:gd name="T80" fmla="*/ 82 w 667"/>
              <a:gd name="T81" fmla="*/ 499 h 770"/>
              <a:gd name="T82" fmla="*/ 82 w 667"/>
              <a:gd name="T83" fmla="*/ 528 h 770"/>
              <a:gd name="T84" fmla="*/ 69 w 667"/>
              <a:gd name="T85" fmla="*/ 551 h 770"/>
              <a:gd name="T86" fmla="*/ 168 w 667"/>
              <a:gd name="T87" fmla="*/ 60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770">
                <a:moveTo>
                  <a:pt x="217" y="616"/>
                </a:moveTo>
                <a:cubicBezTo>
                  <a:pt x="255" y="620"/>
                  <a:pt x="255" y="620"/>
                  <a:pt x="255" y="620"/>
                </a:cubicBezTo>
                <a:cubicBezTo>
                  <a:pt x="285" y="627"/>
                  <a:pt x="285" y="627"/>
                  <a:pt x="285" y="627"/>
                </a:cubicBezTo>
                <a:cubicBezTo>
                  <a:pt x="306" y="627"/>
                  <a:pt x="306" y="627"/>
                  <a:pt x="306" y="627"/>
                </a:cubicBezTo>
                <a:cubicBezTo>
                  <a:pt x="310" y="606"/>
                  <a:pt x="310" y="606"/>
                  <a:pt x="310" y="606"/>
                </a:cubicBezTo>
                <a:cubicBezTo>
                  <a:pt x="304" y="575"/>
                  <a:pt x="304" y="575"/>
                  <a:pt x="304" y="575"/>
                </a:cubicBezTo>
                <a:cubicBezTo>
                  <a:pt x="294" y="541"/>
                  <a:pt x="294" y="541"/>
                  <a:pt x="294" y="541"/>
                </a:cubicBezTo>
                <a:cubicBezTo>
                  <a:pt x="291" y="533"/>
                  <a:pt x="289" y="522"/>
                  <a:pt x="289" y="519"/>
                </a:cubicBezTo>
                <a:cubicBezTo>
                  <a:pt x="289" y="517"/>
                  <a:pt x="286" y="506"/>
                  <a:pt x="284" y="503"/>
                </a:cubicBezTo>
                <a:cubicBezTo>
                  <a:pt x="281" y="500"/>
                  <a:pt x="273" y="493"/>
                  <a:pt x="271" y="491"/>
                </a:cubicBezTo>
                <a:cubicBezTo>
                  <a:pt x="269" y="490"/>
                  <a:pt x="269" y="490"/>
                  <a:pt x="269" y="490"/>
                </a:cubicBezTo>
                <a:cubicBezTo>
                  <a:pt x="268" y="487"/>
                  <a:pt x="268" y="487"/>
                  <a:pt x="268" y="487"/>
                </a:cubicBezTo>
                <a:cubicBezTo>
                  <a:pt x="264" y="453"/>
                  <a:pt x="264" y="453"/>
                  <a:pt x="264" y="453"/>
                </a:cubicBezTo>
                <a:cubicBezTo>
                  <a:pt x="313" y="453"/>
                  <a:pt x="313" y="453"/>
                  <a:pt x="313" y="453"/>
                </a:cubicBezTo>
                <a:cubicBezTo>
                  <a:pt x="310" y="444"/>
                  <a:pt x="310" y="444"/>
                  <a:pt x="310" y="444"/>
                </a:cubicBezTo>
                <a:cubicBezTo>
                  <a:pt x="304" y="409"/>
                  <a:pt x="304" y="409"/>
                  <a:pt x="304" y="409"/>
                </a:cubicBezTo>
                <a:cubicBezTo>
                  <a:pt x="326" y="409"/>
                  <a:pt x="326" y="409"/>
                  <a:pt x="326" y="409"/>
                </a:cubicBezTo>
                <a:cubicBezTo>
                  <a:pt x="327" y="411"/>
                  <a:pt x="327" y="411"/>
                  <a:pt x="327" y="411"/>
                </a:cubicBezTo>
                <a:cubicBezTo>
                  <a:pt x="574" y="770"/>
                  <a:pt x="574" y="770"/>
                  <a:pt x="574" y="770"/>
                </a:cubicBezTo>
                <a:cubicBezTo>
                  <a:pt x="573" y="755"/>
                  <a:pt x="569" y="721"/>
                  <a:pt x="567" y="698"/>
                </a:cubicBezTo>
                <a:cubicBezTo>
                  <a:pt x="567" y="695"/>
                  <a:pt x="567" y="695"/>
                  <a:pt x="567" y="695"/>
                </a:cubicBezTo>
                <a:cubicBezTo>
                  <a:pt x="568" y="692"/>
                  <a:pt x="568" y="692"/>
                  <a:pt x="568" y="692"/>
                </a:cubicBezTo>
                <a:cubicBezTo>
                  <a:pt x="584" y="675"/>
                  <a:pt x="584" y="675"/>
                  <a:pt x="584" y="675"/>
                </a:cubicBezTo>
                <a:cubicBezTo>
                  <a:pt x="614" y="682"/>
                  <a:pt x="614" y="682"/>
                  <a:pt x="614" y="682"/>
                </a:cubicBezTo>
                <a:cubicBezTo>
                  <a:pt x="620" y="686"/>
                  <a:pt x="620" y="686"/>
                  <a:pt x="620" y="686"/>
                </a:cubicBezTo>
                <a:cubicBezTo>
                  <a:pt x="628" y="676"/>
                  <a:pt x="628" y="676"/>
                  <a:pt x="628" y="676"/>
                </a:cubicBezTo>
                <a:cubicBezTo>
                  <a:pt x="635" y="624"/>
                  <a:pt x="635" y="624"/>
                  <a:pt x="635" y="624"/>
                </a:cubicBezTo>
                <a:cubicBezTo>
                  <a:pt x="644" y="584"/>
                  <a:pt x="651" y="552"/>
                  <a:pt x="651" y="549"/>
                </a:cubicBezTo>
                <a:cubicBezTo>
                  <a:pt x="651" y="548"/>
                  <a:pt x="651" y="545"/>
                  <a:pt x="667" y="473"/>
                </a:cubicBezTo>
                <a:cubicBezTo>
                  <a:pt x="667" y="448"/>
                  <a:pt x="667" y="448"/>
                  <a:pt x="667" y="448"/>
                </a:cubicBezTo>
                <a:cubicBezTo>
                  <a:pt x="637" y="443"/>
                  <a:pt x="637" y="443"/>
                  <a:pt x="637" y="443"/>
                </a:cubicBezTo>
                <a:cubicBezTo>
                  <a:pt x="603" y="435"/>
                  <a:pt x="603" y="435"/>
                  <a:pt x="603" y="435"/>
                </a:cubicBezTo>
                <a:cubicBezTo>
                  <a:pt x="560" y="392"/>
                  <a:pt x="560" y="392"/>
                  <a:pt x="560" y="392"/>
                </a:cubicBezTo>
                <a:cubicBezTo>
                  <a:pt x="553" y="363"/>
                  <a:pt x="553" y="363"/>
                  <a:pt x="553" y="363"/>
                </a:cubicBezTo>
                <a:cubicBezTo>
                  <a:pt x="565" y="336"/>
                  <a:pt x="565" y="336"/>
                  <a:pt x="565" y="336"/>
                </a:cubicBezTo>
                <a:cubicBezTo>
                  <a:pt x="569" y="326"/>
                  <a:pt x="573" y="316"/>
                  <a:pt x="573" y="313"/>
                </a:cubicBezTo>
                <a:cubicBezTo>
                  <a:pt x="573" y="312"/>
                  <a:pt x="570" y="305"/>
                  <a:pt x="566" y="299"/>
                </a:cubicBezTo>
                <a:cubicBezTo>
                  <a:pt x="557" y="274"/>
                  <a:pt x="557" y="274"/>
                  <a:pt x="557" y="274"/>
                </a:cubicBezTo>
                <a:cubicBezTo>
                  <a:pt x="562" y="220"/>
                  <a:pt x="562" y="220"/>
                  <a:pt x="562" y="220"/>
                </a:cubicBezTo>
                <a:cubicBezTo>
                  <a:pt x="527" y="214"/>
                  <a:pt x="527" y="214"/>
                  <a:pt x="527" y="214"/>
                </a:cubicBezTo>
                <a:cubicBezTo>
                  <a:pt x="507" y="209"/>
                  <a:pt x="498" y="204"/>
                  <a:pt x="498" y="196"/>
                </a:cubicBezTo>
                <a:cubicBezTo>
                  <a:pt x="498" y="190"/>
                  <a:pt x="505" y="168"/>
                  <a:pt x="506" y="164"/>
                </a:cubicBezTo>
                <a:cubicBezTo>
                  <a:pt x="507" y="163"/>
                  <a:pt x="509" y="158"/>
                  <a:pt x="517" y="133"/>
                </a:cubicBezTo>
                <a:cubicBezTo>
                  <a:pt x="519" y="127"/>
                  <a:pt x="519" y="127"/>
                  <a:pt x="519" y="127"/>
                </a:cubicBezTo>
                <a:cubicBezTo>
                  <a:pt x="378" y="97"/>
                  <a:pt x="378" y="97"/>
                  <a:pt x="378" y="97"/>
                </a:cubicBezTo>
                <a:cubicBezTo>
                  <a:pt x="52" y="0"/>
                  <a:pt x="52" y="0"/>
                  <a:pt x="52" y="0"/>
                </a:cubicBezTo>
                <a:cubicBezTo>
                  <a:pt x="51" y="6"/>
                  <a:pt x="51" y="6"/>
                  <a:pt x="51" y="6"/>
                </a:cubicBezTo>
                <a:cubicBezTo>
                  <a:pt x="48" y="63"/>
                  <a:pt x="48" y="63"/>
                  <a:pt x="48" y="63"/>
                </a:cubicBezTo>
                <a:cubicBezTo>
                  <a:pt x="28" y="114"/>
                  <a:pt x="28" y="114"/>
                  <a:pt x="28" y="114"/>
                </a:cubicBezTo>
                <a:cubicBezTo>
                  <a:pt x="5" y="135"/>
                  <a:pt x="5" y="135"/>
                  <a:pt x="5" y="135"/>
                </a:cubicBezTo>
                <a:cubicBezTo>
                  <a:pt x="0" y="152"/>
                  <a:pt x="0" y="152"/>
                  <a:pt x="0" y="152"/>
                </a:cubicBezTo>
                <a:cubicBezTo>
                  <a:pt x="7" y="162"/>
                  <a:pt x="7" y="162"/>
                  <a:pt x="7" y="162"/>
                </a:cubicBezTo>
                <a:cubicBezTo>
                  <a:pt x="23" y="220"/>
                  <a:pt x="23" y="220"/>
                  <a:pt x="23" y="220"/>
                </a:cubicBezTo>
                <a:cubicBezTo>
                  <a:pt x="22" y="227"/>
                  <a:pt x="22" y="227"/>
                  <a:pt x="22" y="227"/>
                </a:cubicBezTo>
                <a:cubicBezTo>
                  <a:pt x="18" y="234"/>
                  <a:pt x="18" y="234"/>
                  <a:pt x="18" y="234"/>
                </a:cubicBezTo>
                <a:cubicBezTo>
                  <a:pt x="12" y="298"/>
                  <a:pt x="12" y="298"/>
                  <a:pt x="12" y="298"/>
                </a:cubicBezTo>
                <a:cubicBezTo>
                  <a:pt x="39" y="355"/>
                  <a:pt x="39" y="355"/>
                  <a:pt x="39" y="355"/>
                </a:cubicBezTo>
                <a:cubicBezTo>
                  <a:pt x="40" y="366"/>
                  <a:pt x="40" y="366"/>
                  <a:pt x="40" y="366"/>
                </a:cubicBezTo>
                <a:cubicBezTo>
                  <a:pt x="37" y="377"/>
                  <a:pt x="37" y="377"/>
                  <a:pt x="37" y="377"/>
                </a:cubicBezTo>
                <a:cubicBezTo>
                  <a:pt x="38" y="382"/>
                  <a:pt x="38" y="382"/>
                  <a:pt x="38" y="382"/>
                </a:cubicBezTo>
                <a:cubicBezTo>
                  <a:pt x="46" y="393"/>
                  <a:pt x="46" y="393"/>
                  <a:pt x="46" y="393"/>
                </a:cubicBezTo>
                <a:cubicBezTo>
                  <a:pt x="53" y="396"/>
                  <a:pt x="53" y="396"/>
                  <a:pt x="53" y="396"/>
                </a:cubicBezTo>
                <a:cubicBezTo>
                  <a:pt x="54" y="401"/>
                  <a:pt x="54" y="401"/>
                  <a:pt x="54" y="401"/>
                </a:cubicBezTo>
                <a:cubicBezTo>
                  <a:pt x="58" y="403"/>
                  <a:pt x="58" y="403"/>
                  <a:pt x="58" y="403"/>
                </a:cubicBezTo>
                <a:cubicBezTo>
                  <a:pt x="64" y="401"/>
                  <a:pt x="64" y="401"/>
                  <a:pt x="64" y="401"/>
                </a:cubicBezTo>
                <a:cubicBezTo>
                  <a:pt x="65" y="398"/>
                  <a:pt x="65" y="398"/>
                  <a:pt x="65" y="398"/>
                </a:cubicBezTo>
                <a:cubicBezTo>
                  <a:pt x="71" y="380"/>
                  <a:pt x="71" y="380"/>
                  <a:pt x="71" y="380"/>
                </a:cubicBezTo>
                <a:cubicBezTo>
                  <a:pt x="89" y="386"/>
                  <a:pt x="89" y="386"/>
                  <a:pt x="89" y="386"/>
                </a:cubicBezTo>
                <a:cubicBezTo>
                  <a:pt x="103" y="396"/>
                  <a:pt x="103" y="396"/>
                  <a:pt x="103" y="396"/>
                </a:cubicBezTo>
                <a:cubicBezTo>
                  <a:pt x="93" y="399"/>
                  <a:pt x="93" y="399"/>
                  <a:pt x="93" y="399"/>
                </a:cubicBezTo>
                <a:cubicBezTo>
                  <a:pt x="85" y="399"/>
                  <a:pt x="85" y="399"/>
                  <a:pt x="85" y="399"/>
                </a:cubicBezTo>
                <a:cubicBezTo>
                  <a:pt x="77" y="405"/>
                  <a:pt x="77" y="405"/>
                  <a:pt x="77" y="405"/>
                </a:cubicBezTo>
                <a:cubicBezTo>
                  <a:pt x="76" y="413"/>
                  <a:pt x="76" y="413"/>
                  <a:pt x="76" y="413"/>
                </a:cubicBezTo>
                <a:cubicBezTo>
                  <a:pt x="83" y="439"/>
                  <a:pt x="83" y="439"/>
                  <a:pt x="83" y="439"/>
                </a:cubicBezTo>
                <a:cubicBezTo>
                  <a:pt x="82" y="447"/>
                  <a:pt x="82" y="447"/>
                  <a:pt x="82" y="447"/>
                </a:cubicBezTo>
                <a:cubicBezTo>
                  <a:pt x="69" y="425"/>
                  <a:pt x="69" y="425"/>
                  <a:pt x="69" y="425"/>
                </a:cubicBezTo>
                <a:cubicBezTo>
                  <a:pt x="68" y="417"/>
                  <a:pt x="68" y="417"/>
                  <a:pt x="68" y="417"/>
                </a:cubicBezTo>
                <a:cubicBezTo>
                  <a:pt x="63" y="414"/>
                  <a:pt x="63" y="414"/>
                  <a:pt x="63" y="414"/>
                </a:cubicBezTo>
                <a:cubicBezTo>
                  <a:pt x="58" y="424"/>
                  <a:pt x="58" y="424"/>
                  <a:pt x="58" y="424"/>
                </a:cubicBezTo>
                <a:cubicBezTo>
                  <a:pt x="58" y="476"/>
                  <a:pt x="58" y="476"/>
                  <a:pt x="58" y="476"/>
                </a:cubicBezTo>
                <a:cubicBezTo>
                  <a:pt x="67" y="491"/>
                  <a:pt x="67" y="491"/>
                  <a:pt x="67" y="491"/>
                </a:cubicBezTo>
                <a:cubicBezTo>
                  <a:pt x="82" y="499"/>
                  <a:pt x="82" y="499"/>
                  <a:pt x="82" y="499"/>
                </a:cubicBezTo>
                <a:cubicBezTo>
                  <a:pt x="86" y="513"/>
                  <a:pt x="86" y="513"/>
                  <a:pt x="86" y="513"/>
                </a:cubicBezTo>
                <a:cubicBezTo>
                  <a:pt x="82" y="528"/>
                  <a:pt x="82" y="528"/>
                  <a:pt x="82" y="528"/>
                </a:cubicBezTo>
                <a:cubicBezTo>
                  <a:pt x="72" y="534"/>
                  <a:pt x="72" y="534"/>
                  <a:pt x="72" y="534"/>
                </a:cubicBezTo>
                <a:cubicBezTo>
                  <a:pt x="69" y="551"/>
                  <a:pt x="69" y="551"/>
                  <a:pt x="69" y="551"/>
                </a:cubicBezTo>
                <a:cubicBezTo>
                  <a:pt x="95" y="609"/>
                  <a:pt x="95" y="609"/>
                  <a:pt x="95" y="609"/>
                </a:cubicBezTo>
                <a:cubicBezTo>
                  <a:pt x="168" y="609"/>
                  <a:pt x="168" y="609"/>
                  <a:pt x="168" y="609"/>
                </a:cubicBezTo>
                <a:lnTo>
                  <a:pt x="217" y="616"/>
                </a:lnTo>
                <a:close/>
              </a:path>
            </a:pathLst>
          </a:custGeom>
          <a:solidFill>
            <a:srgbClr val="CFE3A6"/>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2" name="Title 1">
            <a:extLst>
              <a:ext uri="{FF2B5EF4-FFF2-40B4-BE49-F238E27FC236}">
                <a16:creationId xmlns:a16="http://schemas.microsoft.com/office/drawing/2014/main" id="{92AB5EEC-DB9F-42FA-8C06-6C54C1100DA2}"/>
              </a:ext>
            </a:extLst>
          </p:cNvPr>
          <p:cNvSpPr>
            <a:spLocks noGrp="1"/>
          </p:cNvSpPr>
          <p:nvPr>
            <p:ph type="title"/>
          </p:nvPr>
        </p:nvSpPr>
        <p:spPr>
          <a:xfrm>
            <a:off x="1524000" y="9525"/>
            <a:ext cx="9144000" cy="762000"/>
          </a:xfrm>
        </p:spPr>
        <p:txBody>
          <a:bodyPr>
            <a:noAutofit/>
          </a:bodyPr>
          <a:lstStyle/>
          <a:p>
            <a:pPr algn="ctr"/>
            <a:r>
              <a:rPr lang="en-US" sz="3000" dirty="0"/>
              <a:t>Virtual Liaison locations and regions</a:t>
            </a:r>
            <a:endParaRPr lang="en-US" sz="3000" b="1" dirty="0"/>
          </a:p>
        </p:txBody>
      </p:sp>
      <p:cxnSp>
        <p:nvCxnSpPr>
          <p:cNvPr id="38" name="Straight Connector 37">
            <a:extLst>
              <a:ext uri="{FF2B5EF4-FFF2-40B4-BE49-F238E27FC236}">
                <a16:creationId xmlns:a16="http://schemas.microsoft.com/office/drawing/2014/main" id="{71B7AB03-1D25-49A5-8994-DC84292C85E2}"/>
              </a:ext>
            </a:extLst>
          </p:cNvPr>
          <p:cNvCxnSpPr>
            <a:cxnSpLocks/>
          </p:cNvCxnSpPr>
          <p:nvPr/>
        </p:nvCxnSpPr>
        <p:spPr>
          <a:xfrm flipV="1">
            <a:off x="2890946" y="2526819"/>
            <a:ext cx="85563" cy="91772"/>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3A2BC7B-5473-40C2-9880-75BDA26AD2D7}"/>
              </a:ext>
            </a:extLst>
          </p:cNvPr>
          <p:cNvCxnSpPr>
            <a:cxnSpLocks/>
          </p:cNvCxnSpPr>
          <p:nvPr/>
        </p:nvCxnSpPr>
        <p:spPr>
          <a:xfrm flipH="1">
            <a:off x="2996076" y="2563322"/>
            <a:ext cx="19432" cy="45720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41" name="Freeform 18">
            <a:extLst>
              <a:ext uri="{FF2B5EF4-FFF2-40B4-BE49-F238E27FC236}">
                <a16:creationId xmlns:a16="http://schemas.microsoft.com/office/drawing/2014/main" id="{B779F14D-63E9-4719-9CB0-91F1AEEBD7A8}"/>
              </a:ext>
            </a:extLst>
          </p:cNvPr>
          <p:cNvSpPr>
            <a:spLocks/>
          </p:cNvSpPr>
          <p:nvPr/>
        </p:nvSpPr>
        <p:spPr bwMode="auto">
          <a:xfrm>
            <a:off x="4410578" y="1670728"/>
            <a:ext cx="160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3953A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400">
              <a:solidFill>
                <a:srgbClr val="000000"/>
              </a:solidFill>
              <a:latin typeface="Calibri" panose="020F0502020204030204"/>
            </a:endParaRPr>
          </a:p>
        </p:txBody>
      </p:sp>
      <p:sp>
        <p:nvSpPr>
          <p:cNvPr id="47" name="Freeform 41">
            <a:extLst>
              <a:ext uri="{FF2B5EF4-FFF2-40B4-BE49-F238E27FC236}">
                <a16:creationId xmlns:a16="http://schemas.microsoft.com/office/drawing/2014/main" id="{E08AB42A-0EA9-4C64-8BCA-820920D70302}"/>
              </a:ext>
            </a:extLst>
          </p:cNvPr>
          <p:cNvSpPr>
            <a:spLocks/>
          </p:cNvSpPr>
          <p:nvPr/>
        </p:nvSpPr>
        <p:spPr bwMode="auto">
          <a:xfrm>
            <a:off x="3963112" y="3190528"/>
            <a:ext cx="6417" cy="2407"/>
          </a:xfrm>
          <a:custGeom>
            <a:avLst/>
            <a:gdLst>
              <a:gd name="T0" fmla="*/ 0 w 8"/>
              <a:gd name="T1" fmla="*/ 0 h 3"/>
              <a:gd name="T2" fmla="*/ 6 w 8"/>
              <a:gd name="T3" fmla="*/ 2 h 3"/>
              <a:gd name="T4" fmla="*/ 8 w 8"/>
              <a:gd name="T5" fmla="*/ 3 h 3"/>
              <a:gd name="T6" fmla="*/ 8 w 8"/>
              <a:gd name="T7" fmla="*/ 0 h 3"/>
              <a:gd name="T8" fmla="*/ 0 w 8"/>
              <a:gd name="T9" fmla="*/ 0 h 3"/>
            </a:gdLst>
            <a:ahLst/>
            <a:cxnLst>
              <a:cxn ang="0">
                <a:pos x="T0" y="T1"/>
              </a:cxn>
              <a:cxn ang="0">
                <a:pos x="T2" y="T3"/>
              </a:cxn>
              <a:cxn ang="0">
                <a:pos x="T4" y="T5"/>
              </a:cxn>
              <a:cxn ang="0">
                <a:pos x="T6" y="T7"/>
              </a:cxn>
              <a:cxn ang="0">
                <a:pos x="T8" y="T9"/>
              </a:cxn>
            </a:cxnLst>
            <a:rect l="0" t="0" r="r" b="b"/>
            <a:pathLst>
              <a:path w="8" h="3">
                <a:moveTo>
                  <a:pt x="0" y="0"/>
                </a:moveTo>
                <a:lnTo>
                  <a:pt x="6" y="2"/>
                </a:lnTo>
                <a:lnTo>
                  <a:pt x="8" y="3"/>
                </a:lnTo>
                <a:lnTo>
                  <a:pt x="8" y="0"/>
                </a:lnTo>
                <a:lnTo>
                  <a:pt x="0" y="0"/>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400">
              <a:solidFill>
                <a:srgbClr val="FFFFFF"/>
              </a:solidFill>
              <a:latin typeface="Calibri" panose="020F0502020204030204"/>
            </a:endParaRPr>
          </a:p>
        </p:txBody>
      </p:sp>
      <p:sp>
        <p:nvSpPr>
          <p:cNvPr id="48" name="Freeform 42">
            <a:extLst>
              <a:ext uri="{FF2B5EF4-FFF2-40B4-BE49-F238E27FC236}">
                <a16:creationId xmlns:a16="http://schemas.microsoft.com/office/drawing/2014/main" id="{7018CD56-95C6-418E-A914-531E7448516F}"/>
              </a:ext>
            </a:extLst>
          </p:cNvPr>
          <p:cNvSpPr>
            <a:spLocks/>
          </p:cNvSpPr>
          <p:nvPr/>
        </p:nvSpPr>
        <p:spPr bwMode="auto">
          <a:xfrm>
            <a:off x="3943859" y="3240262"/>
            <a:ext cx="22460" cy="38505"/>
          </a:xfrm>
          <a:custGeom>
            <a:avLst/>
            <a:gdLst>
              <a:gd name="T0" fmla="*/ 11 w 28"/>
              <a:gd name="T1" fmla="*/ 30 h 48"/>
              <a:gd name="T2" fmla="*/ 2 w 28"/>
              <a:gd name="T3" fmla="*/ 4 h 48"/>
              <a:gd name="T4" fmla="*/ 4 w 28"/>
              <a:gd name="T5" fmla="*/ 0 h 48"/>
              <a:gd name="T6" fmla="*/ 0 w 28"/>
              <a:gd name="T7" fmla="*/ 2 h 48"/>
              <a:gd name="T8" fmla="*/ 0 w 28"/>
              <a:gd name="T9" fmla="*/ 13 h 48"/>
              <a:gd name="T10" fmla="*/ 13 w 28"/>
              <a:gd name="T11" fmla="*/ 48 h 48"/>
              <a:gd name="T12" fmla="*/ 28 w 28"/>
              <a:gd name="T13" fmla="*/ 48 h 48"/>
              <a:gd name="T14" fmla="*/ 21 w 28"/>
              <a:gd name="T15" fmla="*/ 34 h 48"/>
              <a:gd name="T16" fmla="*/ 11 w 28"/>
              <a:gd name="T1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11" y="30"/>
                </a:moveTo>
                <a:lnTo>
                  <a:pt x="2" y="4"/>
                </a:lnTo>
                <a:lnTo>
                  <a:pt x="4" y="0"/>
                </a:lnTo>
                <a:lnTo>
                  <a:pt x="0" y="2"/>
                </a:lnTo>
                <a:lnTo>
                  <a:pt x="0" y="13"/>
                </a:lnTo>
                <a:lnTo>
                  <a:pt x="13" y="48"/>
                </a:lnTo>
                <a:lnTo>
                  <a:pt x="28" y="48"/>
                </a:lnTo>
                <a:lnTo>
                  <a:pt x="21" y="34"/>
                </a:lnTo>
                <a:lnTo>
                  <a:pt x="11" y="30"/>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400">
              <a:solidFill>
                <a:srgbClr val="FFFFFF"/>
              </a:solidFill>
              <a:latin typeface="Calibri" panose="020F0502020204030204"/>
            </a:endParaRPr>
          </a:p>
        </p:txBody>
      </p:sp>
      <p:sp>
        <p:nvSpPr>
          <p:cNvPr id="49" name="Freeform 43">
            <a:extLst>
              <a:ext uri="{FF2B5EF4-FFF2-40B4-BE49-F238E27FC236}">
                <a16:creationId xmlns:a16="http://schemas.microsoft.com/office/drawing/2014/main" id="{07AA320F-FA44-481F-B34B-17808AF5C38F}"/>
              </a:ext>
            </a:extLst>
          </p:cNvPr>
          <p:cNvSpPr>
            <a:spLocks/>
          </p:cNvSpPr>
          <p:nvPr/>
        </p:nvSpPr>
        <p:spPr bwMode="auto">
          <a:xfrm>
            <a:off x="3969530" y="3192933"/>
            <a:ext cx="10429" cy="20857"/>
          </a:xfrm>
          <a:custGeom>
            <a:avLst/>
            <a:gdLst>
              <a:gd name="T0" fmla="*/ 3 w 13"/>
              <a:gd name="T1" fmla="*/ 8 h 26"/>
              <a:gd name="T2" fmla="*/ 0 w 13"/>
              <a:gd name="T3" fmla="*/ 0 h 26"/>
              <a:gd name="T4" fmla="*/ 0 w 13"/>
              <a:gd name="T5" fmla="*/ 6 h 26"/>
              <a:gd name="T6" fmla="*/ 5 w 13"/>
              <a:gd name="T7" fmla="*/ 11 h 26"/>
              <a:gd name="T8" fmla="*/ 5 w 13"/>
              <a:gd name="T9" fmla="*/ 24 h 26"/>
              <a:gd name="T10" fmla="*/ 11 w 13"/>
              <a:gd name="T11" fmla="*/ 26 h 26"/>
              <a:gd name="T12" fmla="*/ 13 w 13"/>
              <a:gd name="T13" fmla="*/ 23 h 26"/>
              <a:gd name="T14" fmla="*/ 13 w 13"/>
              <a:gd name="T15" fmla="*/ 11 h 26"/>
              <a:gd name="T16" fmla="*/ 3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3" y="8"/>
                </a:moveTo>
                <a:lnTo>
                  <a:pt x="0" y="0"/>
                </a:lnTo>
                <a:lnTo>
                  <a:pt x="0" y="6"/>
                </a:lnTo>
                <a:lnTo>
                  <a:pt x="5" y="11"/>
                </a:lnTo>
                <a:lnTo>
                  <a:pt x="5" y="24"/>
                </a:lnTo>
                <a:lnTo>
                  <a:pt x="11" y="26"/>
                </a:lnTo>
                <a:lnTo>
                  <a:pt x="13" y="23"/>
                </a:lnTo>
                <a:lnTo>
                  <a:pt x="13" y="11"/>
                </a:lnTo>
                <a:lnTo>
                  <a:pt x="3" y="8"/>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400">
              <a:solidFill>
                <a:srgbClr val="FFFFFF"/>
              </a:solidFill>
              <a:latin typeface="Calibri" panose="020F0502020204030204"/>
            </a:endParaRPr>
          </a:p>
        </p:txBody>
      </p:sp>
      <p:sp>
        <p:nvSpPr>
          <p:cNvPr id="50" name="Freeform 44">
            <a:extLst>
              <a:ext uri="{FF2B5EF4-FFF2-40B4-BE49-F238E27FC236}">
                <a16:creationId xmlns:a16="http://schemas.microsoft.com/office/drawing/2014/main" id="{8DC199D2-A77E-45C3-B283-55E7102DAED8}"/>
              </a:ext>
            </a:extLst>
          </p:cNvPr>
          <p:cNvSpPr>
            <a:spLocks/>
          </p:cNvSpPr>
          <p:nvPr/>
        </p:nvSpPr>
        <p:spPr bwMode="auto">
          <a:xfrm>
            <a:off x="3836368" y="3068595"/>
            <a:ext cx="33691" cy="24066"/>
          </a:xfrm>
          <a:custGeom>
            <a:avLst/>
            <a:gdLst>
              <a:gd name="T0" fmla="*/ 0 w 42"/>
              <a:gd name="T1" fmla="*/ 0 h 30"/>
              <a:gd name="T2" fmla="*/ 1 w 42"/>
              <a:gd name="T3" fmla="*/ 21 h 30"/>
              <a:gd name="T4" fmla="*/ 11 w 42"/>
              <a:gd name="T5" fmla="*/ 30 h 30"/>
              <a:gd name="T6" fmla="*/ 31 w 42"/>
              <a:gd name="T7" fmla="*/ 26 h 30"/>
              <a:gd name="T8" fmla="*/ 40 w 42"/>
              <a:gd name="T9" fmla="*/ 26 h 30"/>
              <a:gd name="T10" fmla="*/ 42 w 42"/>
              <a:gd name="T11" fmla="*/ 21 h 30"/>
              <a:gd name="T12" fmla="*/ 18 w 42"/>
              <a:gd name="T13" fmla="*/ 19 h 30"/>
              <a:gd name="T14" fmla="*/ 0 w 42"/>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0">
                <a:moveTo>
                  <a:pt x="0" y="0"/>
                </a:moveTo>
                <a:lnTo>
                  <a:pt x="1" y="21"/>
                </a:lnTo>
                <a:lnTo>
                  <a:pt x="11" y="30"/>
                </a:lnTo>
                <a:lnTo>
                  <a:pt x="31" y="26"/>
                </a:lnTo>
                <a:lnTo>
                  <a:pt x="40" y="26"/>
                </a:lnTo>
                <a:lnTo>
                  <a:pt x="42" y="21"/>
                </a:lnTo>
                <a:lnTo>
                  <a:pt x="18" y="19"/>
                </a:lnTo>
                <a:lnTo>
                  <a:pt x="0" y="0"/>
                </a:lnTo>
                <a:close/>
              </a:path>
            </a:pathLst>
          </a:custGeom>
          <a:solidFill>
            <a:schemeClr val="accent6"/>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sz="1400">
              <a:solidFill>
                <a:srgbClr val="FFFFFF"/>
              </a:solidFill>
              <a:latin typeface="Calibri" panose="020F0502020204030204"/>
            </a:endParaRPr>
          </a:p>
        </p:txBody>
      </p:sp>
      <p:cxnSp>
        <p:nvCxnSpPr>
          <p:cNvPr id="51" name="Straight Connector 50">
            <a:extLst>
              <a:ext uri="{FF2B5EF4-FFF2-40B4-BE49-F238E27FC236}">
                <a16:creationId xmlns:a16="http://schemas.microsoft.com/office/drawing/2014/main" id="{740415ED-10E0-4806-9178-9E9C446C36A1}"/>
              </a:ext>
            </a:extLst>
          </p:cNvPr>
          <p:cNvCxnSpPr>
            <a:cxnSpLocks/>
            <a:stCxn id="57" idx="10"/>
          </p:cNvCxnSpPr>
          <p:nvPr/>
        </p:nvCxnSpPr>
        <p:spPr>
          <a:xfrm>
            <a:off x="8764070" y="4567349"/>
            <a:ext cx="214567" cy="101202"/>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D7692C2-0F53-4B07-98F6-17CFE10ACE9A}"/>
              </a:ext>
            </a:extLst>
          </p:cNvPr>
          <p:cNvCxnSpPr>
            <a:cxnSpLocks/>
          </p:cNvCxnSpPr>
          <p:nvPr/>
        </p:nvCxnSpPr>
        <p:spPr>
          <a:xfrm flipH="1" flipV="1">
            <a:off x="9349104" y="4261570"/>
            <a:ext cx="123148" cy="58206"/>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5F3F345-9D97-491E-BA77-F71DF130499A}"/>
              </a:ext>
            </a:extLst>
          </p:cNvPr>
          <p:cNvSpPr txBox="1"/>
          <p:nvPr/>
        </p:nvSpPr>
        <p:spPr>
          <a:xfrm>
            <a:off x="8925649" y="4543101"/>
            <a:ext cx="726481" cy="230832"/>
          </a:xfrm>
          <a:prstGeom prst="rect">
            <a:avLst/>
          </a:prstGeom>
          <a:noFill/>
        </p:spPr>
        <p:txBody>
          <a:bodyPr wrap="square" rtlCol="0">
            <a:spAutoFit/>
          </a:bodyPr>
          <a:lstStyle/>
          <a:p>
            <a:pPr>
              <a:defRPr/>
            </a:pPr>
            <a:r>
              <a:rPr lang="en-US" sz="900" dirty="0">
                <a:solidFill>
                  <a:srgbClr val="000000"/>
                </a:solidFill>
                <a:latin typeface="Calibri" panose="020F0502020204030204"/>
              </a:rPr>
              <a:t>Puerto Rico</a:t>
            </a:r>
          </a:p>
        </p:txBody>
      </p:sp>
      <p:sp>
        <p:nvSpPr>
          <p:cNvPr id="54" name="TextBox 53">
            <a:extLst>
              <a:ext uri="{FF2B5EF4-FFF2-40B4-BE49-F238E27FC236}">
                <a16:creationId xmlns:a16="http://schemas.microsoft.com/office/drawing/2014/main" id="{A56009C5-619C-4B6B-A422-967A900A1301}"/>
              </a:ext>
            </a:extLst>
          </p:cNvPr>
          <p:cNvSpPr txBox="1"/>
          <p:nvPr/>
        </p:nvSpPr>
        <p:spPr>
          <a:xfrm>
            <a:off x="9270343" y="4276534"/>
            <a:ext cx="808235" cy="230832"/>
          </a:xfrm>
          <a:prstGeom prst="rect">
            <a:avLst/>
          </a:prstGeom>
          <a:noFill/>
          <a:ln>
            <a:noFill/>
          </a:ln>
        </p:spPr>
        <p:txBody>
          <a:bodyPr wrap="square" rtlCol="0">
            <a:spAutoFit/>
          </a:bodyPr>
          <a:lstStyle/>
          <a:p>
            <a:pPr>
              <a:defRPr/>
            </a:pPr>
            <a:r>
              <a:rPr lang="en-US" sz="900" dirty="0">
                <a:solidFill>
                  <a:srgbClr val="000000"/>
                </a:solidFill>
                <a:latin typeface="Calibri" panose="020F0502020204030204"/>
              </a:rPr>
              <a:t>Virgin Islands</a:t>
            </a:r>
          </a:p>
        </p:txBody>
      </p:sp>
      <p:grpSp>
        <p:nvGrpSpPr>
          <p:cNvPr id="55" name="Group 54">
            <a:extLst>
              <a:ext uri="{FF2B5EF4-FFF2-40B4-BE49-F238E27FC236}">
                <a16:creationId xmlns:a16="http://schemas.microsoft.com/office/drawing/2014/main" id="{77D650FA-7B9F-4B56-B127-9DE2ECF7E69F}"/>
              </a:ext>
            </a:extLst>
          </p:cNvPr>
          <p:cNvGrpSpPr/>
          <p:nvPr/>
        </p:nvGrpSpPr>
        <p:grpSpPr>
          <a:xfrm>
            <a:off x="8569291" y="4163323"/>
            <a:ext cx="726772" cy="476502"/>
            <a:chOff x="10336583" y="4613743"/>
            <a:chExt cx="1300246" cy="635336"/>
          </a:xfrm>
          <a:solidFill>
            <a:srgbClr val="FFE09B"/>
          </a:solidFill>
        </p:grpSpPr>
        <p:grpSp>
          <p:nvGrpSpPr>
            <p:cNvPr id="56" name="Group 55">
              <a:extLst>
                <a:ext uri="{FF2B5EF4-FFF2-40B4-BE49-F238E27FC236}">
                  <a16:creationId xmlns:a16="http://schemas.microsoft.com/office/drawing/2014/main" id="{A83D6E49-A99A-441B-BD68-551F69FEDC73}"/>
                </a:ext>
              </a:extLst>
            </p:cNvPr>
            <p:cNvGrpSpPr/>
            <p:nvPr/>
          </p:nvGrpSpPr>
          <p:grpSpPr>
            <a:xfrm>
              <a:off x="11132721" y="4613743"/>
              <a:ext cx="504108" cy="398856"/>
              <a:chOff x="7504453" y="5306076"/>
              <a:chExt cx="546571" cy="432453"/>
            </a:xfrm>
            <a:grpFill/>
          </p:grpSpPr>
          <p:sp>
            <p:nvSpPr>
              <p:cNvPr id="58" name="Freeform 38">
                <a:extLst>
                  <a:ext uri="{FF2B5EF4-FFF2-40B4-BE49-F238E27FC236}">
                    <a16:creationId xmlns:a16="http://schemas.microsoft.com/office/drawing/2014/main" id="{DBE03C14-4EEB-4E24-910F-650C88BAD6CE}"/>
                  </a:ext>
                </a:extLst>
              </p:cNvPr>
              <p:cNvSpPr/>
              <p:nvPr/>
            </p:nvSpPr>
            <p:spPr>
              <a:xfrm>
                <a:off x="7586998" y="5582172"/>
                <a:ext cx="464026" cy="156357"/>
              </a:xfrm>
              <a:custGeom>
                <a:avLst/>
                <a:gdLst>
                  <a:gd name="connsiteX0" fmla="*/ 254476 w 464026"/>
                  <a:gd name="connsiteY0" fmla="*/ 38229 h 156357"/>
                  <a:gd name="connsiteX1" fmla="*/ 254476 w 464026"/>
                  <a:gd name="connsiteY1" fmla="*/ 38229 h 156357"/>
                  <a:gd name="connsiteX2" fmla="*/ 229076 w 464026"/>
                  <a:gd name="connsiteY2" fmla="*/ 25529 h 156357"/>
                  <a:gd name="connsiteX3" fmla="*/ 222726 w 464026"/>
                  <a:gd name="connsiteY3" fmla="*/ 16004 h 156357"/>
                  <a:gd name="connsiteX4" fmla="*/ 171926 w 464026"/>
                  <a:gd name="connsiteY4" fmla="*/ 6479 h 156357"/>
                  <a:gd name="connsiteX5" fmla="*/ 162401 w 464026"/>
                  <a:gd name="connsiteY5" fmla="*/ 129 h 156357"/>
                  <a:gd name="connsiteX6" fmla="*/ 143351 w 464026"/>
                  <a:gd name="connsiteY6" fmla="*/ 12829 h 156357"/>
                  <a:gd name="connsiteX7" fmla="*/ 133826 w 464026"/>
                  <a:gd name="connsiteY7" fmla="*/ 19179 h 156357"/>
                  <a:gd name="connsiteX8" fmla="*/ 127476 w 464026"/>
                  <a:gd name="connsiteY8" fmla="*/ 28704 h 156357"/>
                  <a:gd name="connsiteX9" fmla="*/ 98901 w 464026"/>
                  <a:gd name="connsiteY9" fmla="*/ 44579 h 156357"/>
                  <a:gd name="connsiteX10" fmla="*/ 73501 w 464026"/>
                  <a:gd name="connsiteY10" fmla="*/ 41404 h 156357"/>
                  <a:gd name="connsiteX11" fmla="*/ 63976 w 464026"/>
                  <a:gd name="connsiteY11" fmla="*/ 38229 h 156357"/>
                  <a:gd name="connsiteX12" fmla="*/ 44926 w 464026"/>
                  <a:gd name="connsiteY12" fmla="*/ 25529 h 156357"/>
                  <a:gd name="connsiteX13" fmla="*/ 13176 w 464026"/>
                  <a:gd name="connsiteY13" fmla="*/ 28704 h 156357"/>
                  <a:gd name="connsiteX14" fmla="*/ 19526 w 464026"/>
                  <a:gd name="connsiteY14" fmla="*/ 47754 h 156357"/>
                  <a:gd name="connsiteX15" fmla="*/ 22701 w 464026"/>
                  <a:gd name="connsiteY15" fmla="*/ 57279 h 156357"/>
                  <a:gd name="connsiteX16" fmla="*/ 25876 w 464026"/>
                  <a:gd name="connsiteY16" fmla="*/ 66804 h 156357"/>
                  <a:gd name="connsiteX17" fmla="*/ 35401 w 464026"/>
                  <a:gd name="connsiteY17" fmla="*/ 73154 h 156357"/>
                  <a:gd name="connsiteX18" fmla="*/ 35401 w 464026"/>
                  <a:gd name="connsiteY18" fmla="*/ 98554 h 156357"/>
                  <a:gd name="connsiteX19" fmla="*/ 32226 w 464026"/>
                  <a:gd name="connsiteY19" fmla="*/ 108079 h 156357"/>
                  <a:gd name="connsiteX20" fmla="*/ 35401 w 464026"/>
                  <a:gd name="connsiteY20" fmla="*/ 127129 h 156357"/>
                  <a:gd name="connsiteX21" fmla="*/ 16351 w 464026"/>
                  <a:gd name="connsiteY21" fmla="*/ 139829 h 156357"/>
                  <a:gd name="connsiteX22" fmla="*/ 10001 w 464026"/>
                  <a:gd name="connsiteY22" fmla="*/ 149354 h 156357"/>
                  <a:gd name="connsiteX23" fmla="*/ 476 w 464026"/>
                  <a:gd name="connsiteY23" fmla="*/ 155704 h 156357"/>
                  <a:gd name="connsiteX24" fmla="*/ 22701 w 464026"/>
                  <a:gd name="connsiteY24" fmla="*/ 143004 h 156357"/>
                  <a:gd name="connsiteX25" fmla="*/ 63976 w 464026"/>
                  <a:gd name="connsiteY25" fmla="*/ 136654 h 156357"/>
                  <a:gd name="connsiteX26" fmla="*/ 67151 w 464026"/>
                  <a:gd name="connsiteY26" fmla="*/ 146179 h 156357"/>
                  <a:gd name="connsiteX27" fmla="*/ 76676 w 464026"/>
                  <a:gd name="connsiteY27" fmla="*/ 149354 h 156357"/>
                  <a:gd name="connsiteX28" fmla="*/ 86201 w 464026"/>
                  <a:gd name="connsiteY28" fmla="*/ 155704 h 156357"/>
                  <a:gd name="connsiteX29" fmla="*/ 111601 w 464026"/>
                  <a:gd name="connsiteY29" fmla="*/ 149354 h 156357"/>
                  <a:gd name="connsiteX30" fmla="*/ 121126 w 464026"/>
                  <a:gd name="connsiteY30" fmla="*/ 143004 h 156357"/>
                  <a:gd name="connsiteX31" fmla="*/ 130651 w 464026"/>
                  <a:gd name="connsiteY31" fmla="*/ 133479 h 156357"/>
                  <a:gd name="connsiteX32" fmla="*/ 140176 w 464026"/>
                  <a:gd name="connsiteY32" fmla="*/ 130304 h 156357"/>
                  <a:gd name="connsiteX33" fmla="*/ 178276 w 464026"/>
                  <a:gd name="connsiteY33" fmla="*/ 127129 h 156357"/>
                  <a:gd name="connsiteX34" fmla="*/ 194151 w 464026"/>
                  <a:gd name="connsiteY34" fmla="*/ 123954 h 156357"/>
                  <a:gd name="connsiteX35" fmla="*/ 213201 w 464026"/>
                  <a:gd name="connsiteY35" fmla="*/ 117604 h 156357"/>
                  <a:gd name="connsiteX36" fmla="*/ 222726 w 464026"/>
                  <a:gd name="connsiteY36" fmla="*/ 114429 h 156357"/>
                  <a:gd name="connsiteX37" fmla="*/ 289401 w 464026"/>
                  <a:gd name="connsiteY37" fmla="*/ 108079 h 156357"/>
                  <a:gd name="connsiteX38" fmla="*/ 298926 w 464026"/>
                  <a:gd name="connsiteY38" fmla="*/ 104904 h 156357"/>
                  <a:gd name="connsiteX39" fmla="*/ 317976 w 464026"/>
                  <a:gd name="connsiteY39" fmla="*/ 92204 h 156357"/>
                  <a:gd name="connsiteX40" fmla="*/ 356076 w 464026"/>
                  <a:gd name="connsiteY40" fmla="*/ 79504 h 156357"/>
                  <a:gd name="connsiteX41" fmla="*/ 365601 w 464026"/>
                  <a:gd name="connsiteY41" fmla="*/ 76329 h 156357"/>
                  <a:gd name="connsiteX42" fmla="*/ 375126 w 464026"/>
                  <a:gd name="connsiteY42" fmla="*/ 69979 h 156357"/>
                  <a:gd name="connsiteX43" fmla="*/ 406876 w 464026"/>
                  <a:gd name="connsiteY43" fmla="*/ 60454 h 156357"/>
                  <a:gd name="connsiteX44" fmla="*/ 425926 w 464026"/>
                  <a:gd name="connsiteY44" fmla="*/ 54104 h 156357"/>
                  <a:gd name="connsiteX45" fmla="*/ 444976 w 464026"/>
                  <a:gd name="connsiteY45" fmla="*/ 47754 h 156357"/>
                  <a:gd name="connsiteX46" fmla="*/ 454501 w 464026"/>
                  <a:gd name="connsiteY46" fmla="*/ 44579 h 156357"/>
                  <a:gd name="connsiteX47" fmla="*/ 464026 w 464026"/>
                  <a:gd name="connsiteY47" fmla="*/ 41404 h 156357"/>
                  <a:gd name="connsiteX48" fmla="*/ 327501 w 464026"/>
                  <a:gd name="connsiteY48" fmla="*/ 41404 h 156357"/>
                  <a:gd name="connsiteX49" fmla="*/ 308451 w 464026"/>
                  <a:gd name="connsiteY49" fmla="*/ 50929 h 156357"/>
                  <a:gd name="connsiteX50" fmla="*/ 298926 w 464026"/>
                  <a:gd name="connsiteY50" fmla="*/ 54104 h 156357"/>
                  <a:gd name="connsiteX51" fmla="*/ 267176 w 464026"/>
                  <a:gd name="connsiteY51" fmla="*/ 50929 h 156357"/>
                  <a:gd name="connsiteX52" fmla="*/ 257651 w 464026"/>
                  <a:gd name="connsiteY52" fmla="*/ 44579 h 156357"/>
                  <a:gd name="connsiteX53" fmla="*/ 254476 w 464026"/>
                  <a:gd name="connsiteY53" fmla="*/ 38229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4026" h="156357">
                    <a:moveTo>
                      <a:pt x="254476" y="38229"/>
                    </a:moveTo>
                    <a:lnTo>
                      <a:pt x="254476" y="38229"/>
                    </a:lnTo>
                    <a:cubicBezTo>
                      <a:pt x="246009" y="33996"/>
                      <a:pt x="236831" y="30957"/>
                      <a:pt x="229076" y="25529"/>
                    </a:cubicBezTo>
                    <a:cubicBezTo>
                      <a:pt x="225950" y="23341"/>
                      <a:pt x="225962" y="18026"/>
                      <a:pt x="222726" y="16004"/>
                    </a:cubicBezTo>
                    <a:cubicBezTo>
                      <a:pt x="209775" y="7909"/>
                      <a:pt x="184611" y="7748"/>
                      <a:pt x="171926" y="6479"/>
                    </a:cubicBezTo>
                    <a:cubicBezTo>
                      <a:pt x="168751" y="4362"/>
                      <a:pt x="166165" y="756"/>
                      <a:pt x="162401" y="129"/>
                    </a:cubicBezTo>
                    <a:cubicBezTo>
                      <a:pt x="154031" y="-1266"/>
                      <a:pt x="147977" y="8974"/>
                      <a:pt x="143351" y="12829"/>
                    </a:cubicBezTo>
                    <a:cubicBezTo>
                      <a:pt x="140420" y="15272"/>
                      <a:pt x="137001" y="17062"/>
                      <a:pt x="133826" y="19179"/>
                    </a:cubicBezTo>
                    <a:cubicBezTo>
                      <a:pt x="131709" y="22354"/>
                      <a:pt x="130348" y="26191"/>
                      <a:pt x="127476" y="28704"/>
                    </a:cubicBezTo>
                    <a:cubicBezTo>
                      <a:pt x="114039" y="40461"/>
                      <a:pt x="111983" y="40218"/>
                      <a:pt x="98901" y="44579"/>
                    </a:cubicBezTo>
                    <a:cubicBezTo>
                      <a:pt x="90434" y="43521"/>
                      <a:pt x="81896" y="42930"/>
                      <a:pt x="73501" y="41404"/>
                    </a:cubicBezTo>
                    <a:cubicBezTo>
                      <a:pt x="70208" y="40805"/>
                      <a:pt x="66589" y="40320"/>
                      <a:pt x="63976" y="38229"/>
                    </a:cubicBezTo>
                    <a:cubicBezTo>
                      <a:pt x="44043" y="22283"/>
                      <a:pt x="74093" y="32821"/>
                      <a:pt x="44926" y="25529"/>
                    </a:cubicBezTo>
                    <a:cubicBezTo>
                      <a:pt x="34343" y="26587"/>
                      <a:pt x="21180" y="21700"/>
                      <a:pt x="13176" y="28704"/>
                    </a:cubicBezTo>
                    <a:cubicBezTo>
                      <a:pt x="8139" y="33112"/>
                      <a:pt x="17409" y="41404"/>
                      <a:pt x="19526" y="47754"/>
                    </a:cubicBezTo>
                    <a:lnTo>
                      <a:pt x="22701" y="57279"/>
                    </a:lnTo>
                    <a:cubicBezTo>
                      <a:pt x="23759" y="60454"/>
                      <a:pt x="23091" y="64948"/>
                      <a:pt x="25876" y="66804"/>
                    </a:cubicBezTo>
                    <a:lnTo>
                      <a:pt x="35401" y="73154"/>
                    </a:lnTo>
                    <a:cubicBezTo>
                      <a:pt x="28143" y="94927"/>
                      <a:pt x="35401" y="67903"/>
                      <a:pt x="35401" y="98554"/>
                    </a:cubicBezTo>
                    <a:cubicBezTo>
                      <a:pt x="35401" y="101901"/>
                      <a:pt x="33284" y="104904"/>
                      <a:pt x="32226" y="108079"/>
                    </a:cubicBezTo>
                    <a:cubicBezTo>
                      <a:pt x="33284" y="114429"/>
                      <a:pt x="38280" y="121371"/>
                      <a:pt x="35401" y="127129"/>
                    </a:cubicBezTo>
                    <a:cubicBezTo>
                      <a:pt x="31988" y="133955"/>
                      <a:pt x="16351" y="139829"/>
                      <a:pt x="16351" y="139829"/>
                    </a:cubicBezTo>
                    <a:cubicBezTo>
                      <a:pt x="14234" y="143004"/>
                      <a:pt x="12699" y="146656"/>
                      <a:pt x="10001" y="149354"/>
                    </a:cubicBezTo>
                    <a:cubicBezTo>
                      <a:pt x="7303" y="152052"/>
                      <a:pt x="-2222" y="158402"/>
                      <a:pt x="476" y="155704"/>
                    </a:cubicBezTo>
                    <a:cubicBezTo>
                      <a:pt x="10087" y="146093"/>
                      <a:pt x="11803" y="146637"/>
                      <a:pt x="22701" y="143004"/>
                    </a:cubicBezTo>
                    <a:cubicBezTo>
                      <a:pt x="38375" y="131249"/>
                      <a:pt x="38641" y="126520"/>
                      <a:pt x="63976" y="136654"/>
                    </a:cubicBezTo>
                    <a:cubicBezTo>
                      <a:pt x="67083" y="137897"/>
                      <a:pt x="64784" y="143812"/>
                      <a:pt x="67151" y="146179"/>
                    </a:cubicBezTo>
                    <a:cubicBezTo>
                      <a:pt x="69518" y="148546"/>
                      <a:pt x="73683" y="147857"/>
                      <a:pt x="76676" y="149354"/>
                    </a:cubicBezTo>
                    <a:cubicBezTo>
                      <a:pt x="80089" y="151061"/>
                      <a:pt x="83026" y="153587"/>
                      <a:pt x="86201" y="155704"/>
                    </a:cubicBezTo>
                    <a:cubicBezTo>
                      <a:pt x="92239" y="154496"/>
                      <a:pt x="105092" y="152608"/>
                      <a:pt x="111601" y="149354"/>
                    </a:cubicBezTo>
                    <a:cubicBezTo>
                      <a:pt x="115014" y="147647"/>
                      <a:pt x="118195" y="145447"/>
                      <a:pt x="121126" y="143004"/>
                    </a:cubicBezTo>
                    <a:cubicBezTo>
                      <a:pt x="124575" y="140129"/>
                      <a:pt x="126915" y="135970"/>
                      <a:pt x="130651" y="133479"/>
                    </a:cubicBezTo>
                    <a:cubicBezTo>
                      <a:pt x="133436" y="131623"/>
                      <a:pt x="136859" y="130746"/>
                      <a:pt x="140176" y="130304"/>
                    </a:cubicBezTo>
                    <a:cubicBezTo>
                      <a:pt x="152808" y="128620"/>
                      <a:pt x="165576" y="128187"/>
                      <a:pt x="178276" y="127129"/>
                    </a:cubicBezTo>
                    <a:cubicBezTo>
                      <a:pt x="183568" y="126071"/>
                      <a:pt x="188945" y="125374"/>
                      <a:pt x="194151" y="123954"/>
                    </a:cubicBezTo>
                    <a:cubicBezTo>
                      <a:pt x="200609" y="122193"/>
                      <a:pt x="206851" y="119721"/>
                      <a:pt x="213201" y="117604"/>
                    </a:cubicBezTo>
                    <a:cubicBezTo>
                      <a:pt x="216376" y="116546"/>
                      <a:pt x="219400" y="114799"/>
                      <a:pt x="222726" y="114429"/>
                    </a:cubicBezTo>
                    <a:cubicBezTo>
                      <a:pt x="263967" y="109847"/>
                      <a:pt x="241750" y="112050"/>
                      <a:pt x="289401" y="108079"/>
                    </a:cubicBezTo>
                    <a:cubicBezTo>
                      <a:pt x="292576" y="107021"/>
                      <a:pt x="296000" y="106529"/>
                      <a:pt x="298926" y="104904"/>
                    </a:cubicBezTo>
                    <a:cubicBezTo>
                      <a:pt x="305597" y="101198"/>
                      <a:pt x="310736" y="94617"/>
                      <a:pt x="317976" y="92204"/>
                    </a:cubicBezTo>
                    <a:lnTo>
                      <a:pt x="356076" y="79504"/>
                    </a:lnTo>
                    <a:cubicBezTo>
                      <a:pt x="359251" y="78446"/>
                      <a:pt x="362816" y="78185"/>
                      <a:pt x="365601" y="76329"/>
                    </a:cubicBezTo>
                    <a:cubicBezTo>
                      <a:pt x="368776" y="74212"/>
                      <a:pt x="371639" y="71529"/>
                      <a:pt x="375126" y="69979"/>
                    </a:cubicBezTo>
                    <a:cubicBezTo>
                      <a:pt x="390669" y="63071"/>
                      <a:pt x="392668" y="64717"/>
                      <a:pt x="406876" y="60454"/>
                    </a:cubicBezTo>
                    <a:cubicBezTo>
                      <a:pt x="413287" y="58531"/>
                      <a:pt x="419576" y="56221"/>
                      <a:pt x="425926" y="54104"/>
                    </a:cubicBezTo>
                    <a:lnTo>
                      <a:pt x="444976" y="47754"/>
                    </a:lnTo>
                    <a:lnTo>
                      <a:pt x="454501" y="44579"/>
                    </a:lnTo>
                    <a:lnTo>
                      <a:pt x="464026" y="41404"/>
                    </a:lnTo>
                    <a:cubicBezTo>
                      <a:pt x="407937" y="39595"/>
                      <a:pt x="376931" y="34813"/>
                      <a:pt x="327501" y="41404"/>
                    </a:cubicBezTo>
                    <a:cubicBezTo>
                      <a:pt x="316619" y="42855"/>
                      <a:pt x="318181" y="46064"/>
                      <a:pt x="308451" y="50929"/>
                    </a:cubicBezTo>
                    <a:cubicBezTo>
                      <a:pt x="305458" y="52426"/>
                      <a:pt x="302101" y="53046"/>
                      <a:pt x="298926" y="54104"/>
                    </a:cubicBezTo>
                    <a:cubicBezTo>
                      <a:pt x="288343" y="53046"/>
                      <a:pt x="277540" y="53321"/>
                      <a:pt x="267176" y="50929"/>
                    </a:cubicBezTo>
                    <a:cubicBezTo>
                      <a:pt x="263458" y="50071"/>
                      <a:pt x="260964" y="46472"/>
                      <a:pt x="257651" y="44579"/>
                    </a:cubicBezTo>
                    <a:cubicBezTo>
                      <a:pt x="245710" y="37756"/>
                      <a:pt x="255005" y="39287"/>
                      <a:pt x="254476" y="38229"/>
                    </a:cubicBez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sp>
            <p:nvSpPr>
              <p:cNvPr id="59" name="Freeform 39">
                <a:extLst>
                  <a:ext uri="{FF2B5EF4-FFF2-40B4-BE49-F238E27FC236}">
                    <a16:creationId xmlns:a16="http://schemas.microsoft.com/office/drawing/2014/main" id="{0885B228-0081-44CA-86E7-9F3A198EE700}"/>
                  </a:ext>
                </a:extLst>
              </p:cNvPr>
              <p:cNvSpPr/>
              <p:nvPr/>
            </p:nvSpPr>
            <p:spPr>
              <a:xfrm>
                <a:off x="7504453" y="5306076"/>
                <a:ext cx="279871" cy="120650"/>
              </a:xfrm>
              <a:custGeom>
                <a:avLst/>
                <a:gdLst>
                  <a:gd name="connsiteX0" fmla="*/ 276696 w 279871"/>
                  <a:gd name="connsiteY0" fmla="*/ 95250 h 120650"/>
                  <a:gd name="connsiteX1" fmla="*/ 276696 w 279871"/>
                  <a:gd name="connsiteY1" fmla="*/ 95250 h 120650"/>
                  <a:gd name="connsiteX2" fmla="*/ 260821 w 279871"/>
                  <a:gd name="connsiteY2" fmla="*/ 73025 h 120650"/>
                  <a:gd name="connsiteX3" fmla="*/ 251296 w 279871"/>
                  <a:gd name="connsiteY3" fmla="*/ 69850 h 120650"/>
                  <a:gd name="connsiteX4" fmla="*/ 229071 w 279871"/>
                  <a:gd name="connsiteY4" fmla="*/ 60325 h 120650"/>
                  <a:gd name="connsiteX5" fmla="*/ 219546 w 279871"/>
                  <a:gd name="connsiteY5" fmla="*/ 50800 h 120650"/>
                  <a:gd name="connsiteX6" fmla="*/ 200496 w 279871"/>
                  <a:gd name="connsiteY6" fmla="*/ 44450 h 120650"/>
                  <a:gd name="connsiteX7" fmla="*/ 178271 w 279871"/>
                  <a:gd name="connsiteY7" fmla="*/ 38100 h 120650"/>
                  <a:gd name="connsiteX8" fmla="*/ 171921 w 279871"/>
                  <a:gd name="connsiteY8" fmla="*/ 28575 h 120650"/>
                  <a:gd name="connsiteX9" fmla="*/ 162396 w 279871"/>
                  <a:gd name="connsiteY9" fmla="*/ 19050 h 120650"/>
                  <a:gd name="connsiteX10" fmla="*/ 159221 w 279871"/>
                  <a:gd name="connsiteY10" fmla="*/ 9525 h 120650"/>
                  <a:gd name="connsiteX11" fmla="*/ 140171 w 279871"/>
                  <a:gd name="connsiteY11" fmla="*/ 3175 h 120650"/>
                  <a:gd name="connsiteX12" fmla="*/ 130646 w 279871"/>
                  <a:gd name="connsiteY12" fmla="*/ 0 h 120650"/>
                  <a:gd name="connsiteX13" fmla="*/ 133821 w 279871"/>
                  <a:gd name="connsiteY13" fmla="*/ 12700 h 120650"/>
                  <a:gd name="connsiteX14" fmla="*/ 130646 w 279871"/>
                  <a:gd name="connsiteY14" fmla="*/ 25400 h 120650"/>
                  <a:gd name="connsiteX15" fmla="*/ 136996 w 279871"/>
                  <a:gd name="connsiteY15" fmla="*/ 44450 h 120650"/>
                  <a:gd name="connsiteX16" fmla="*/ 127471 w 279871"/>
                  <a:gd name="connsiteY16" fmla="*/ 50800 h 120650"/>
                  <a:gd name="connsiteX17" fmla="*/ 124296 w 279871"/>
                  <a:gd name="connsiteY17" fmla="*/ 41275 h 120650"/>
                  <a:gd name="connsiteX18" fmla="*/ 114771 w 279871"/>
                  <a:gd name="connsiteY18" fmla="*/ 31750 h 120650"/>
                  <a:gd name="connsiteX19" fmla="*/ 95721 w 279871"/>
                  <a:gd name="connsiteY19" fmla="*/ 25400 h 120650"/>
                  <a:gd name="connsiteX20" fmla="*/ 86196 w 279871"/>
                  <a:gd name="connsiteY20" fmla="*/ 22225 h 120650"/>
                  <a:gd name="connsiteX21" fmla="*/ 60796 w 279871"/>
                  <a:gd name="connsiteY21" fmla="*/ 28575 h 120650"/>
                  <a:gd name="connsiteX22" fmla="*/ 51271 w 279871"/>
                  <a:gd name="connsiteY22" fmla="*/ 34925 h 120650"/>
                  <a:gd name="connsiteX23" fmla="*/ 19521 w 279871"/>
                  <a:gd name="connsiteY23" fmla="*/ 38100 h 120650"/>
                  <a:gd name="connsiteX24" fmla="*/ 471 w 279871"/>
                  <a:gd name="connsiteY24" fmla="*/ 47625 h 120650"/>
                  <a:gd name="connsiteX25" fmla="*/ 3646 w 279871"/>
                  <a:gd name="connsiteY25" fmla="*/ 60325 h 120650"/>
                  <a:gd name="connsiteX26" fmla="*/ 13171 w 279871"/>
                  <a:gd name="connsiteY26" fmla="*/ 63500 h 120650"/>
                  <a:gd name="connsiteX27" fmla="*/ 25871 w 279871"/>
                  <a:gd name="connsiteY27" fmla="*/ 66675 h 120650"/>
                  <a:gd name="connsiteX28" fmla="*/ 51271 w 279871"/>
                  <a:gd name="connsiteY28" fmla="*/ 63500 h 120650"/>
                  <a:gd name="connsiteX29" fmla="*/ 60796 w 279871"/>
                  <a:gd name="connsiteY29" fmla="*/ 60325 h 120650"/>
                  <a:gd name="connsiteX30" fmla="*/ 86196 w 279871"/>
                  <a:gd name="connsiteY30" fmla="*/ 66675 h 120650"/>
                  <a:gd name="connsiteX31" fmla="*/ 95721 w 279871"/>
                  <a:gd name="connsiteY31" fmla="*/ 73025 h 120650"/>
                  <a:gd name="connsiteX32" fmla="*/ 105246 w 279871"/>
                  <a:gd name="connsiteY32" fmla="*/ 92075 h 120650"/>
                  <a:gd name="connsiteX33" fmla="*/ 117946 w 279871"/>
                  <a:gd name="connsiteY33" fmla="*/ 95250 h 120650"/>
                  <a:gd name="connsiteX34" fmla="*/ 136996 w 279871"/>
                  <a:gd name="connsiteY34" fmla="*/ 92075 h 120650"/>
                  <a:gd name="connsiteX35" fmla="*/ 143346 w 279871"/>
                  <a:gd name="connsiteY35" fmla="*/ 82550 h 120650"/>
                  <a:gd name="connsiteX36" fmla="*/ 152871 w 279871"/>
                  <a:gd name="connsiteY36" fmla="*/ 79375 h 120650"/>
                  <a:gd name="connsiteX37" fmla="*/ 165571 w 279871"/>
                  <a:gd name="connsiteY37" fmla="*/ 92075 h 120650"/>
                  <a:gd name="connsiteX38" fmla="*/ 197321 w 279871"/>
                  <a:gd name="connsiteY38" fmla="*/ 111125 h 120650"/>
                  <a:gd name="connsiteX39" fmla="*/ 206846 w 279871"/>
                  <a:gd name="connsiteY39" fmla="*/ 114300 h 120650"/>
                  <a:gd name="connsiteX40" fmla="*/ 216371 w 279871"/>
                  <a:gd name="connsiteY40" fmla="*/ 120650 h 120650"/>
                  <a:gd name="connsiteX41" fmla="*/ 229071 w 279871"/>
                  <a:gd name="connsiteY41" fmla="*/ 117475 h 120650"/>
                  <a:gd name="connsiteX42" fmla="*/ 238596 w 279871"/>
                  <a:gd name="connsiteY42" fmla="*/ 114300 h 120650"/>
                  <a:gd name="connsiteX43" fmla="*/ 276696 w 279871"/>
                  <a:gd name="connsiteY43" fmla="*/ 107950 h 120650"/>
                  <a:gd name="connsiteX44" fmla="*/ 279871 w 279871"/>
                  <a:gd name="connsiteY44" fmla="*/ 98425 h 120650"/>
                  <a:gd name="connsiteX45" fmla="*/ 276696 w 279871"/>
                  <a:gd name="connsiteY45" fmla="*/ 85725 h 120650"/>
                  <a:gd name="connsiteX46" fmla="*/ 276696 w 279871"/>
                  <a:gd name="connsiteY46" fmla="*/ 952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9871" h="120650">
                    <a:moveTo>
                      <a:pt x="276696" y="95250"/>
                    </a:moveTo>
                    <a:lnTo>
                      <a:pt x="276696" y="95250"/>
                    </a:lnTo>
                    <a:cubicBezTo>
                      <a:pt x="271404" y="87842"/>
                      <a:pt x="267259" y="79463"/>
                      <a:pt x="260821" y="73025"/>
                    </a:cubicBezTo>
                    <a:cubicBezTo>
                      <a:pt x="258454" y="70658"/>
                      <a:pt x="254372" y="71168"/>
                      <a:pt x="251296" y="69850"/>
                    </a:cubicBezTo>
                    <a:cubicBezTo>
                      <a:pt x="223833" y="58080"/>
                      <a:pt x="251409" y="67771"/>
                      <a:pt x="229071" y="60325"/>
                    </a:cubicBezTo>
                    <a:cubicBezTo>
                      <a:pt x="225896" y="57150"/>
                      <a:pt x="223471" y="52981"/>
                      <a:pt x="219546" y="50800"/>
                    </a:cubicBezTo>
                    <a:cubicBezTo>
                      <a:pt x="213695" y="47549"/>
                      <a:pt x="206846" y="46567"/>
                      <a:pt x="200496" y="44450"/>
                    </a:cubicBezTo>
                    <a:cubicBezTo>
                      <a:pt x="186831" y="39895"/>
                      <a:pt x="194218" y="42087"/>
                      <a:pt x="178271" y="38100"/>
                    </a:cubicBezTo>
                    <a:cubicBezTo>
                      <a:pt x="176154" y="34925"/>
                      <a:pt x="174364" y="31506"/>
                      <a:pt x="171921" y="28575"/>
                    </a:cubicBezTo>
                    <a:cubicBezTo>
                      <a:pt x="169046" y="25126"/>
                      <a:pt x="164887" y="22786"/>
                      <a:pt x="162396" y="19050"/>
                    </a:cubicBezTo>
                    <a:cubicBezTo>
                      <a:pt x="160540" y="16265"/>
                      <a:pt x="161944" y="11470"/>
                      <a:pt x="159221" y="9525"/>
                    </a:cubicBezTo>
                    <a:cubicBezTo>
                      <a:pt x="153774" y="5634"/>
                      <a:pt x="146521" y="5292"/>
                      <a:pt x="140171" y="3175"/>
                    </a:cubicBezTo>
                    <a:lnTo>
                      <a:pt x="130646" y="0"/>
                    </a:lnTo>
                    <a:cubicBezTo>
                      <a:pt x="131704" y="4233"/>
                      <a:pt x="133821" y="8336"/>
                      <a:pt x="133821" y="12700"/>
                    </a:cubicBezTo>
                    <a:cubicBezTo>
                      <a:pt x="133821" y="17064"/>
                      <a:pt x="130212" y="21058"/>
                      <a:pt x="130646" y="25400"/>
                    </a:cubicBezTo>
                    <a:cubicBezTo>
                      <a:pt x="131312" y="32060"/>
                      <a:pt x="136996" y="44450"/>
                      <a:pt x="136996" y="44450"/>
                    </a:cubicBezTo>
                    <a:cubicBezTo>
                      <a:pt x="133821" y="46567"/>
                      <a:pt x="131173" y="51725"/>
                      <a:pt x="127471" y="50800"/>
                    </a:cubicBezTo>
                    <a:cubicBezTo>
                      <a:pt x="124224" y="49988"/>
                      <a:pt x="126152" y="44060"/>
                      <a:pt x="124296" y="41275"/>
                    </a:cubicBezTo>
                    <a:cubicBezTo>
                      <a:pt x="121805" y="37539"/>
                      <a:pt x="118696" y="33931"/>
                      <a:pt x="114771" y="31750"/>
                    </a:cubicBezTo>
                    <a:cubicBezTo>
                      <a:pt x="108920" y="28499"/>
                      <a:pt x="102071" y="27517"/>
                      <a:pt x="95721" y="25400"/>
                    </a:cubicBezTo>
                    <a:lnTo>
                      <a:pt x="86196" y="22225"/>
                    </a:lnTo>
                    <a:cubicBezTo>
                      <a:pt x="80158" y="23433"/>
                      <a:pt x="67305" y="25321"/>
                      <a:pt x="60796" y="28575"/>
                    </a:cubicBezTo>
                    <a:cubicBezTo>
                      <a:pt x="57383" y="30282"/>
                      <a:pt x="54989" y="34067"/>
                      <a:pt x="51271" y="34925"/>
                    </a:cubicBezTo>
                    <a:cubicBezTo>
                      <a:pt x="40907" y="37317"/>
                      <a:pt x="30104" y="37042"/>
                      <a:pt x="19521" y="38100"/>
                    </a:cubicBezTo>
                    <a:cubicBezTo>
                      <a:pt x="15823" y="39333"/>
                      <a:pt x="2010" y="43009"/>
                      <a:pt x="471" y="47625"/>
                    </a:cubicBezTo>
                    <a:cubicBezTo>
                      <a:pt x="-909" y="51765"/>
                      <a:pt x="920" y="56918"/>
                      <a:pt x="3646" y="60325"/>
                    </a:cubicBezTo>
                    <a:cubicBezTo>
                      <a:pt x="5737" y="62938"/>
                      <a:pt x="9953" y="62581"/>
                      <a:pt x="13171" y="63500"/>
                    </a:cubicBezTo>
                    <a:cubicBezTo>
                      <a:pt x="17367" y="64699"/>
                      <a:pt x="21638" y="65617"/>
                      <a:pt x="25871" y="66675"/>
                    </a:cubicBezTo>
                    <a:cubicBezTo>
                      <a:pt x="34338" y="65617"/>
                      <a:pt x="42876" y="65026"/>
                      <a:pt x="51271" y="63500"/>
                    </a:cubicBezTo>
                    <a:cubicBezTo>
                      <a:pt x="54564" y="62901"/>
                      <a:pt x="57449" y="60325"/>
                      <a:pt x="60796" y="60325"/>
                    </a:cubicBezTo>
                    <a:cubicBezTo>
                      <a:pt x="64419" y="60325"/>
                      <a:pt x="81185" y="64170"/>
                      <a:pt x="86196" y="66675"/>
                    </a:cubicBezTo>
                    <a:cubicBezTo>
                      <a:pt x="89609" y="68382"/>
                      <a:pt x="92546" y="70908"/>
                      <a:pt x="95721" y="73025"/>
                    </a:cubicBezTo>
                    <a:cubicBezTo>
                      <a:pt x="97532" y="78458"/>
                      <a:pt x="99970" y="88558"/>
                      <a:pt x="105246" y="92075"/>
                    </a:cubicBezTo>
                    <a:cubicBezTo>
                      <a:pt x="108877" y="94496"/>
                      <a:pt x="113713" y="94192"/>
                      <a:pt x="117946" y="95250"/>
                    </a:cubicBezTo>
                    <a:cubicBezTo>
                      <a:pt x="124296" y="94192"/>
                      <a:pt x="131238" y="94954"/>
                      <a:pt x="136996" y="92075"/>
                    </a:cubicBezTo>
                    <a:cubicBezTo>
                      <a:pt x="140409" y="90368"/>
                      <a:pt x="140366" y="84934"/>
                      <a:pt x="143346" y="82550"/>
                    </a:cubicBezTo>
                    <a:cubicBezTo>
                      <a:pt x="145959" y="80459"/>
                      <a:pt x="149696" y="80433"/>
                      <a:pt x="152871" y="79375"/>
                    </a:cubicBezTo>
                    <a:cubicBezTo>
                      <a:pt x="178271" y="87842"/>
                      <a:pt x="148638" y="75142"/>
                      <a:pt x="165571" y="92075"/>
                    </a:cubicBezTo>
                    <a:cubicBezTo>
                      <a:pt x="171214" y="97718"/>
                      <a:pt x="188552" y="107367"/>
                      <a:pt x="197321" y="111125"/>
                    </a:cubicBezTo>
                    <a:cubicBezTo>
                      <a:pt x="200397" y="112443"/>
                      <a:pt x="203853" y="112803"/>
                      <a:pt x="206846" y="114300"/>
                    </a:cubicBezTo>
                    <a:cubicBezTo>
                      <a:pt x="210259" y="116007"/>
                      <a:pt x="213196" y="118533"/>
                      <a:pt x="216371" y="120650"/>
                    </a:cubicBezTo>
                    <a:cubicBezTo>
                      <a:pt x="220604" y="119592"/>
                      <a:pt x="224875" y="118674"/>
                      <a:pt x="229071" y="117475"/>
                    </a:cubicBezTo>
                    <a:cubicBezTo>
                      <a:pt x="232289" y="116556"/>
                      <a:pt x="235314" y="114956"/>
                      <a:pt x="238596" y="114300"/>
                    </a:cubicBezTo>
                    <a:cubicBezTo>
                      <a:pt x="251221" y="111775"/>
                      <a:pt x="263996" y="110067"/>
                      <a:pt x="276696" y="107950"/>
                    </a:cubicBezTo>
                    <a:cubicBezTo>
                      <a:pt x="277754" y="104775"/>
                      <a:pt x="279871" y="101772"/>
                      <a:pt x="279871" y="98425"/>
                    </a:cubicBezTo>
                    <a:cubicBezTo>
                      <a:pt x="279871" y="94061"/>
                      <a:pt x="277552" y="90004"/>
                      <a:pt x="276696" y="85725"/>
                    </a:cubicBezTo>
                    <a:cubicBezTo>
                      <a:pt x="276488" y="84687"/>
                      <a:pt x="276696" y="93663"/>
                      <a:pt x="276696" y="95250"/>
                    </a:cubicBez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sp>
            <p:nvSpPr>
              <p:cNvPr id="60" name="Freeform 40">
                <a:extLst>
                  <a:ext uri="{FF2B5EF4-FFF2-40B4-BE49-F238E27FC236}">
                    <a16:creationId xmlns:a16="http://schemas.microsoft.com/office/drawing/2014/main" id="{77109469-E315-4F9E-B9C2-B50E43A82CEC}"/>
                  </a:ext>
                </a:extLst>
              </p:cNvPr>
              <p:cNvSpPr/>
              <p:nvPr/>
            </p:nvSpPr>
            <p:spPr>
              <a:xfrm>
                <a:off x="7860524" y="5321951"/>
                <a:ext cx="190500" cy="104775"/>
              </a:xfrm>
              <a:custGeom>
                <a:avLst/>
                <a:gdLst>
                  <a:gd name="connsiteX0" fmla="*/ 127000 w 190500"/>
                  <a:gd name="connsiteY0" fmla="*/ 104775 h 104775"/>
                  <a:gd name="connsiteX1" fmla="*/ 127000 w 190500"/>
                  <a:gd name="connsiteY1" fmla="*/ 104775 h 104775"/>
                  <a:gd name="connsiteX2" fmla="*/ 98425 w 190500"/>
                  <a:gd name="connsiteY2" fmla="*/ 98425 h 104775"/>
                  <a:gd name="connsiteX3" fmla="*/ 79375 w 190500"/>
                  <a:gd name="connsiteY3" fmla="*/ 85725 h 104775"/>
                  <a:gd name="connsiteX4" fmla="*/ 60325 w 190500"/>
                  <a:gd name="connsiteY4" fmla="*/ 79375 h 104775"/>
                  <a:gd name="connsiteX5" fmla="*/ 31750 w 190500"/>
                  <a:gd name="connsiteY5" fmla="*/ 82550 h 104775"/>
                  <a:gd name="connsiteX6" fmla="*/ 22225 w 190500"/>
                  <a:gd name="connsiteY6" fmla="*/ 88900 h 104775"/>
                  <a:gd name="connsiteX7" fmla="*/ 3175 w 190500"/>
                  <a:gd name="connsiteY7" fmla="*/ 85725 h 104775"/>
                  <a:gd name="connsiteX8" fmla="*/ 0 w 190500"/>
                  <a:gd name="connsiteY8" fmla="*/ 76200 h 104775"/>
                  <a:gd name="connsiteX9" fmla="*/ 22225 w 190500"/>
                  <a:gd name="connsiteY9" fmla="*/ 50800 h 104775"/>
                  <a:gd name="connsiteX10" fmla="*/ 41275 w 190500"/>
                  <a:gd name="connsiteY10" fmla="*/ 41275 h 104775"/>
                  <a:gd name="connsiteX11" fmla="*/ 50800 w 190500"/>
                  <a:gd name="connsiteY11" fmla="*/ 34925 h 104775"/>
                  <a:gd name="connsiteX12" fmla="*/ 53975 w 190500"/>
                  <a:gd name="connsiteY12" fmla="*/ 22225 h 104775"/>
                  <a:gd name="connsiteX13" fmla="*/ 57150 w 190500"/>
                  <a:gd name="connsiteY13" fmla="*/ 3175 h 104775"/>
                  <a:gd name="connsiteX14" fmla="*/ 66675 w 190500"/>
                  <a:gd name="connsiteY14" fmla="*/ 0 h 104775"/>
                  <a:gd name="connsiteX15" fmla="*/ 76200 w 190500"/>
                  <a:gd name="connsiteY15" fmla="*/ 3175 h 104775"/>
                  <a:gd name="connsiteX16" fmla="*/ 92075 w 190500"/>
                  <a:gd name="connsiteY16" fmla="*/ 19050 h 104775"/>
                  <a:gd name="connsiteX17" fmla="*/ 130175 w 190500"/>
                  <a:gd name="connsiteY17" fmla="*/ 25400 h 104775"/>
                  <a:gd name="connsiteX18" fmla="*/ 165100 w 190500"/>
                  <a:gd name="connsiteY18" fmla="*/ 34925 h 104775"/>
                  <a:gd name="connsiteX19" fmla="*/ 174625 w 190500"/>
                  <a:gd name="connsiteY19" fmla="*/ 38100 h 104775"/>
                  <a:gd name="connsiteX20" fmla="*/ 187325 w 190500"/>
                  <a:gd name="connsiteY20" fmla="*/ 60325 h 104775"/>
                  <a:gd name="connsiteX21" fmla="*/ 190500 w 190500"/>
                  <a:gd name="connsiteY21" fmla="*/ 73025 h 104775"/>
                  <a:gd name="connsiteX22" fmla="*/ 180975 w 190500"/>
                  <a:gd name="connsiteY22" fmla="*/ 76200 h 104775"/>
                  <a:gd name="connsiteX23" fmla="*/ 161925 w 190500"/>
                  <a:gd name="connsiteY23" fmla="*/ 69850 h 104775"/>
                  <a:gd name="connsiteX24" fmla="*/ 155575 w 190500"/>
                  <a:gd name="connsiteY24" fmla="*/ 60325 h 104775"/>
                  <a:gd name="connsiteX25" fmla="*/ 123825 w 190500"/>
                  <a:gd name="connsiteY25" fmla="*/ 60325 h 104775"/>
                  <a:gd name="connsiteX26" fmla="*/ 127000 w 190500"/>
                  <a:gd name="connsiteY26" fmla="*/ 69850 h 104775"/>
                  <a:gd name="connsiteX27" fmla="*/ 139700 w 190500"/>
                  <a:gd name="connsiteY27" fmla="*/ 88900 h 104775"/>
                  <a:gd name="connsiteX28" fmla="*/ 136525 w 190500"/>
                  <a:gd name="connsiteY28" fmla="*/ 101600 h 104775"/>
                  <a:gd name="connsiteX29" fmla="*/ 127000 w 190500"/>
                  <a:gd name="connsiteY29" fmla="*/ 104775 h 104775"/>
                  <a:gd name="connsiteX30" fmla="*/ 127000 w 190500"/>
                  <a:gd name="connsiteY30"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04775">
                    <a:moveTo>
                      <a:pt x="127000" y="104775"/>
                    </a:moveTo>
                    <a:lnTo>
                      <a:pt x="127000" y="104775"/>
                    </a:lnTo>
                    <a:cubicBezTo>
                      <a:pt x="117475" y="102658"/>
                      <a:pt x="107484" y="102049"/>
                      <a:pt x="98425" y="98425"/>
                    </a:cubicBezTo>
                    <a:cubicBezTo>
                      <a:pt x="91339" y="95591"/>
                      <a:pt x="86615" y="88138"/>
                      <a:pt x="79375" y="85725"/>
                    </a:cubicBezTo>
                    <a:lnTo>
                      <a:pt x="60325" y="79375"/>
                    </a:lnTo>
                    <a:cubicBezTo>
                      <a:pt x="50800" y="80433"/>
                      <a:pt x="41047" y="80226"/>
                      <a:pt x="31750" y="82550"/>
                    </a:cubicBezTo>
                    <a:cubicBezTo>
                      <a:pt x="28048" y="83475"/>
                      <a:pt x="26018" y="88479"/>
                      <a:pt x="22225" y="88900"/>
                    </a:cubicBezTo>
                    <a:cubicBezTo>
                      <a:pt x="15827" y="89611"/>
                      <a:pt x="9525" y="86783"/>
                      <a:pt x="3175" y="85725"/>
                    </a:cubicBezTo>
                    <a:cubicBezTo>
                      <a:pt x="2117" y="82550"/>
                      <a:pt x="0" y="79547"/>
                      <a:pt x="0" y="76200"/>
                    </a:cubicBezTo>
                    <a:cubicBezTo>
                      <a:pt x="0" y="59447"/>
                      <a:pt x="8334" y="60060"/>
                      <a:pt x="22225" y="50800"/>
                    </a:cubicBezTo>
                    <a:cubicBezTo>
                      <a:pt x="49522" y="32602"/>
                      <a:pt x="14985" y="54420"/>
                      <a:pt x="41275" y="41275"/>
                    </a:cubicBezTo>
                    <a:cubicBezTo>
                      <a:pt x="44688" y="39568"/>
                      <a:pt x="47625" y="37042"/>
                      <a:pt x="50800" y="34925"/>
                    </a:cubicBezTo>
                    <a:cubicBezTo>
                      <a:pt x="51858" y="30692"/>
                      <a:pt x="53975" y="26589"/>
                      <a:pt x="53975" y="22225"/>
                    </a:cubicBezTo>
                    <a:cubicBezTo>
                      <a:pt x="53975" y="10613"/>
                      <a:pt x="43948" y="13737"/>
                      <a:pt x="57150" y="3175"/>
                    </a:cubicBezTo>
                    <a:cubicBezTo>
                      <a:pt x="59763" y="1084"/>
                      <a:pt x="63500" y="1058"/>
                      <a:pt x="66675" y="0"/>
                    </a:cubicBezTo>
                    <a:cubicBezTo>
                      <a:pt x="69850" y="1058"/>
                      <a:pt x="73587" y="1084"/>
                      <a:pt x="76200" y="3175"/>
                    </a:cubicBezTo>
                    <a:cubicBezTo>
                      <a:pt x="97367" y="20108"/>
                      <a:pt x="66675" y="6350"/>
                      <a:pt x="92075" y="19050"/>
                    </a:cubicBezTo>
                    <a:cubicBezTo>
                      <a:pt x="102994" y="24510"/>
                      <a:pt x="120316" y="23992"/>
                      <a:pt x="130175" y="25400"/>
                    </a:cubicBezTo>
                    <a:cubicBezTo>
                      <a:pt x="145882" y="27644"/>
                      <a:pt x="149280" y="29652"/>
                      <a:pt x="165100" y="34925"/>
                    </a:cubicBezTo>
                    <a:lnTo>
                      <a:pt x="174625" y="38100"/>
                    </a:lnTo>
                    <a:cubicBezTo>
                      <a:pt x="179889" y="45996"/>
                      <a:pt x="183872" y="51118"/>
                      <a:pt x="187325" y="60325"/>
                    </a:cubicBezTo>
                    <a:cubicBezTo>
                      <a:pt x="188857" y="64411"/>
                      <a:pt x="189442" y="68792"/>
                      <a:pt x="190500" y="73025"/>
                    </a:cubicBezTo>
                    <a:cubicBezTo>
                      <a:pt x="187325" y="74083"/>
                      <a:pt x="184301" y="76570"/>
                      <a:pt x="180975" y="76200"/>
                    </a:cubicBezTo>
                    <a:cubicBezTo>
                      <a:pt x="174322" y="75461"/>
                      <a:pt x="161925" y="69850"/>
                      <a:pt x="161925" y="69850"/>
                    </a:cubicBezTo>
                    <a:cubicBezTo>
                      <a:pt x="159808" y="66675"/>
                      <a:pt x="158555" y="62709"/>
                      <a:pt x="155575" y="60325"/>
                    </a:cubicBezTo>
                    <a:cubicBezTo>
                      <a:pt x="147179" y="53608"/>
                      <a:pt x="130964" y="59305"/>
                      <a:pt x="123825" y="60325"/>
                    </a:cubicBezTo>
                    <a:cubicBezTo>
                      <a:pt x="124883" y="63500"/>
                      <a:pt x="125375" y="66924"/>
                      <a:pt x="127000" y="69850"/>
                    </a:cubicBezTo>
                    <a:cubicBezTo>
                      <a:pt x="130706" y="76521"/>
                      <a:pt x="139700" y="88900"/>
                      <a:pt x="139700" y="88900"/>
                    </a:cubicBezTo>
                    <a:cubicBezTo>
                      <a:pt x="138642" y="93133"/>
                      <a:pt x="139251" y="98193"/>
                      <a:pt x="136525" y="101600"/>
                    </a:cubicBezTo>
                    <a:cubicBezTo>
                      <a:pt x="134434" y="104213"/>
                      <a:pt x="129993" y="103278"/>
                      <a:pt x="127000" y="104775"/>
                    </a:cubicBezTo>
                    <a:lnTo>
                      <a:pt x="127000" y="104775"/>
                    </a:ln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grpSp>
        <p:sp>
          <p:nvSpPr>
            <p:cNvPr id="57" name="Freeform 26">
              <a:extLst>
                <a:ext uri="{FF2B5EF4-FFF2-40B4-BE49-F238E27FC236}">
                  <a16:creationId xmlns:a16="http://schemas.microsoft.com/office/drawing/2014/main" id="{4E9C78B7-8980-45C4-A899-971B5420F071}"/>
                </a:ext>
              </a:extLst>
            </p:cNvPr>
            <p:cNvSpPr/>
            <p:nvPr/>
          </p:nvSpPr>
          <p:spPr>
            <a:xfrm>
              <a:off x="10336583" y="5099734"/>
              <a:ext cx="392397" cy="149345"/>
            </a:xfrm>
            <a:custGeom>
              <a:avLst/>
              <a:gdLst>
                <a:gd name="connsiteX0" fmla="*/ 0 w 425450"/>
                <a:gd name="connsiteY0" fmla="*/ 60325 h 161925"/>
                <a:gd name="connsiteX1" fmla="*/ 0 w 425450"/>
                <a:gd name="connsiteY1" fmla="*/ 60325 h 161925"/>
                <a:gd name="connsiteX2" fmla="*/ 15875 w 425450"/>
                <a:gd name="connsiteY2" fmla="*/ 38100 h 161925"/>
                <a:gd name="connsiteX3" fmla="*/ 19050 w 425450"/>
                <a:gd name="connsiteY3" fmla="*/ 28575 h 161925"/>
                <a:gd name="connsiteX4" fmla="*/ 28575 w 425450"/>
                <a:gd name="connsiteY4" fmla="*/ 25400 h 161925"/>
                <a:gd name="connsiteX5" fmla="*/ 95250 w 425450"/>
                <a:gd name="connsiteY5" fmla="*/ 22225 h 161925"/>
                <a:gd name="connsiteX6" fmla="*/ 114300 w 425450"/>
                <a:gd name="connsiteY6" fmla="*/ 12700 h 161925"/>
                <a:gd name="connsiteX7" fmla="*/ 127000 w 425450"/>
                <a:gd name="connsiteY7" fmla="*/ 6350 h 161925"/>
                <a:gd name="connsiteX8" fmla="*/ 412750 w 425450"/>
                <a:gd name="connsiteY8" fmla="*/ 0 h 161925"/>
                <a:gd name="connsiteX9" fmla="*/ 425450 w 425450"/>
                <a:gd name="connsiteY9" fmla="*/ 31750 h 161925"/>
                <a:gd name="connsiteX10" fmla="*/ 377825 w 425450"/>
                <a:gd name="connsiteY10" fmla="*/ 57150 h 161925"/>
                <a:gd name="connsiteX11" fmla="*/ 381000 w 425450"/>
                <a:gd name="connsiteY11" fmla="*/ 107950 h 161925"/>
                <a:gd name="connsiteX12" fmla="*/ 323850 w 425450"/>
                <a:gd name="connsiteY12" fmla="*/ 114300 h 161925"/>
                <a:gd name="connsiteX13" fmla="*/ 298450 w 425450"/>
                <a:gd name="connsiteY13" fmla="*/ 130175 h 161925"/>
                <a:gd name="connsiteX14" fmla="*/ 257175 w 425450"/>
                <a:gd name="connsiteY14" fmla="*/ 123825 h 161925"/>
                <a:gd name="connsiteX15" fmla="*/ 219075 w 425450"/>
                <a:gd name="connsiteY15" fmla="*/ 130175 h 161925"/>
                <a:gd name="connsiteX16" fmla="*/ 168275 w 425450"/>
                <a:gd name="connsiteY16" fmla="*/ 146050 h 161925"/>
                <a:gd name="connsiteX17" fmla="*/ 130175 w 425450"/>
                <a:gd name="connsiteY17" fmla="*/ 136525 h 161925"/>
                <a:gd name="connsiteX18" fmla="*/ 130175 w 425450"/>
                <a:gd name="connsiteY18" fmla="*/ 136525 h 161925"/>
                <a:gd name="connsiteX19" fmla="*/ 92075 w 425450"/>
                <a:gd name="connsiteY19" fmla="*/ 158750 h 161925"/>
                <a:gd name="connsiteX20" fmla="*/ 25400 w 425450"/>
                <a:gd name="connsiteY20" fmla="*/ 161925 h 161925"/>
                <a:gd name="connsiteX21" fmla="*/ 0 w 425450"/>
                <a:gd name="connsiteY21" fmla="*/ 603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450" h="161925">
                  <a:moveTo>
                    <a:pt x="0" y="60325"/>
                  </a:moveTo>
                  <a:lnTo>
                    <a:pt x="0" y="60325"/>
                  </a:lnTo>
                  <a:cubicBezTo>
                    <a:pt x="5292" y="52917"/>
                    <a:pt x="11191" y="45907"/>
                    <a:pt x="15875" y="38100"/>
                  </a:cubicBezTo>
                  <a:cubicBezTo>
                    <a:pt x="17597" y="35230"/>
                    <a:pt x="16683" y="30942"/>
                    <a:pt x="19050" y="28575"/>
                  </a:cubicBezTo>
                  <a:cubicBezTo>
                    <a:pt x="21417" y="26208"/>
                    <a:pt x="25240" y="25678"/>
                    <a:pt x="28575" y="25400"/>
                  </a:cubicBezTo>
                  <a:cubicBezTo>
                    <a:pt x="50748" y="23552"/>
                    <a:pt x="73025" y="23283"/>
                    <a:pt x="95250" y="22225"/>
                  </a:cubicBezTo>
                  <a:cubicBezTo>
                    <a:pt x="122547" y="4027"/>
                    <a:pt x="88010" y="25845"/>
                    <a:pt x="114300" y="12700"/>
                  </a:cubicBezTo>
                  <a:cubicBezTo>
                    <a:pt x="128174" y="5763"/>
                    <a:pt x="119047" y="6350"/>
                    <a:pt x="127000" y="6350"/>
                  </a:cubicBezTo>
                  <a:lnTo>
                    <a:pt x="412750" y="0"/>
                  </a:lnTo>
                  <a:lnTo>
                    <a:pt x="425450" y="31750"/>
                  </a:lnTo>
                  <a:lnTo>
                    <a:pt x="377825" y="57150"/>
                  </a:lnTo>
                  <a:lnTo>
                    <a:pt x="381000" y="107950"/>
                  </a:lnTo>
                  <a:lnTo>
                    <a:pt x="323850" y="114300"/>
                  </a:lnTo>
                  <a:lnTo>
                    <a:pt x="298450" y="130175"/>
                  </a:lnTo>
                  <a:lnTo>
                    <a:pt x="257175" y="123825"/>
                  </a:lnTo>
                  <a:lnTo>
                    <a:pt x="219075" y="130175"/>
                  </a:lnTo>
                  <a:lnTo>
                    <a:pt x="168275" y="146050"/>
                  </a:lnTo>
                  <a:lnTo>
                    <a:pt x="130175" y="136525"/>
                  </a:lnTo>
                  <a:lnTo>
                    <a:pt x="130175" y="136525"/>
                  </a:lnTo>
                  <a:lnTo>
                    <a:pt x="92075" y="158750"/>
                  </a:lnTo>
                  <a:lnTo>
                    <a:pt x="25400" y="161925"/>
                  </a:lnTo>
                  <a:lnTo>
                    <a:pt x="0" y="60325"/>
                  </a:ln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grpSp>
      <p:sp>
        <p:nvSpPr>
          <p:cNvPr id="61" name="Freeform 13">
            <a:extLst>
              <a:ext uri="{FF2B5EF4-FFF2-40B4-BE49-F238E27FC236}">
                <a16:creationId xmlns:a16="http://schemas.microsoft.com/office/drawing/2014/main" id="{D865CA64-6085-495D-B4A9-CEA3B9D7409A}"/>
              </a:ext>
            </a:extLst>
          </p:cNvPr>
          <p:cNvSpPr>
            <a:spLocks/>
          </p:cNvSpPr>
          <p:nvPr/>
        </p:nvSpPr>
        <p:spPr bwMode="auto">
          <a:xfrm>
            <a:off x="7337870" y="1704895"/>
            <a:ext cx="666609" cy="1122246"/>
          </a:xfrm>
          <a:custGeom>
            <a:avLst/>
            <a:gdLst>
              <a:gd name="T0" fmla="*/ 155 w 450"/>
              <a:gd name="T1" fmla="*/ 2 h 758"/>
              <a:gd name="T2" fmla="*/ 145 w 450"/>
              <a:gd name="T3" fmla="*/ 2 h 758"/>
              <a:gd name="T4" fmla="*/ 118 w 450"/>
              <a:gd name="T5" fmla="*/ 3 h 758"/>
              <a:gd name="T6" fmla="*/ 115 w 450"/>
              <a:gd name="T7" fmla="*/ 24 h 758"/>
              <a:gd name="T8" fmla="*/ 120 w 450"/>
              <a:gd name="T9" fmla="*/ 35 h 758"/>
              <a:gd name="T10" fmla="*/ 96 w 450"/>
              <a:gd name="T11" fmla="*/ 76 h 758"/>
              <a:gd name="T12" fmla="*/ 87 w 450"/>
              <a:gd name="T13" fmla="*/ 87 h 758"/>
              <a:gd name="T14" fmla="*/ 82 w 450"/>
              <a:gd name="T15" fmla="*/ 67 h 758"/>
              <a:gd name="T16" fmla="*/ 73 w 450"/>
              <a:gd name="T17" fmla="*/ 66 h 758"/>
              <a:gd name="T18" fmla="*/ 53 w 450"/>
              <a:gd name="T19" fmla="*/ 85 h 758"/>
              <a:gd name="T20" fmla="*/ 46 w 450"/>
              <a:gd name="T21" fmla="*/ 105 h 758"/>
              <a:gd name="T22" fmla="*/ 49 w 450"/>
              <a:gd name="T23" fmla="*/ 145 h 758"/>
              <a:gd name="T24" fmla="*/ 39 w 450"/>
              <a:gd name="T25" fmla="*/ 201 h 758"/>
              <a:gd name="T26" fmla="*/ 67 w 450"/>
              <a:gd name="T27" fmla="*/ 292 h 758"/>
              <a:gd name="T28" fmla="*/ 71 w 450"/>
              <a:gd name="T29" fmla="*/ 409 h 758"/>
              <a:gd name="T30" fmla="*/ 48 w 450"/>
              <a:gd name="T31" fmla="*/ 463 h 758"/>
              <a:gd name="T32" fmla="*/ 10 w 450"/>
              <a:gd name="T33" fmla="*/ 506 h 758"/>
              <a:gd name="T34" fmla="*/ 46 w 450"/>
              <a:gd name="T35" fmla="*/ 514 h 758"/>
              <a:gd name="T36" fmla="*/ 28 w 450"/>
              <a:gd name="T37" fmla="*/ 570 h 758"/>
              <a:gd name="T38" fmla="*/ 37 w 450"/>
              <a:gd name="T39" fmla="*/ 617 h 758"/>
              <a:gd name="T40" fmla="*/ 20 w 450"/>
              <a:gd name="T41" fmla="*/ 646 h 758"/>
              <a:gd name="T42" fmla="*/ 25 w 450"/>
              <a:gd name="T43" fmla="*/ 674 h 758"/>
              <a:gd name="T44" fmla="*/ 0 w 450"/>
              <a:gd name="T45" fmla="*/ 741 h 758"/>
              <a:gd name="T46" fmla="*/ 14 w 450"/>
              <a:gd name="T47" fmla="*/ 752 h 758"/>
              <a:gd name="T48" fmla="*/ 48 w 450"/>
              <a:gd name="T49" fmla="*/ 758 h 758"/>
              <a:gd name="T50" fmla="*/ 67 w 450"/>
              <a:gd name="T51" fmla="*/ 742 h 758"/>
              <a:gd name="T52" fmla="*/ 117 w 450"/>
              <a:gd name="T53" fmla="*/ 711 h 758"/>
              <a:gd name="T54" fmla="*/ 198 w 450"/>
              <a:gd name="T55" fmla="*/ 683 h 758"/>
              <a:gd name="T56" fmla="*/ 254 w 450"/>
              <a:gd name="T57" fmla="*/ 650 h 758"/>
              <a:gd name="T58" fmla="*/ 297 w 450"/>
              <a:gd name="T59" fmla="*/ 636 h 758"/>
              <a:gd name="T60" fmla="*/ 349 w 450"/>
              <a:gd name="T61" fmla="*/ 622 h 758"/>
              <a:gd name="T62" fmla="*/ 380 w 450"/>
              <a:gd name="T63" fmla="*/ 578 h 758"/>
              <a:gd name="T64" fmla="*/ 414 w 450"/>
              <a:gd name="T65" fmla="*/ 559 h 758"/>
              <a:gd name="T66" fmla="*/ 428 w 450"/>
              <a:gd name="T67" fmla="*/ 534 h 758"/>
              <a:gd name="T68" fmla="*/ 439 w 450"/>
              <a:gd name="T69" fmla="*/ 459 h 758"/>
              <a:gd name="T70" fmla="*/ 450 w 450"/>
              <a:gd name="T71" fmla="*/ 426 h 758"/>
              <a:gd name="T72" fmla="*/ 428 w 450"/>
              <a:gd name="T73" fmla="*/ 346 h 758"/>
              <a:gd name="T74" fmla="*/ 383 w 450"/>
              <a:gd name="T75" fmla="*/ 352 h 758"/>
              <a:gd name="T76" fmla="*/ 341 w 450"/>
              <a:gd name="T77" fmla="*/ 366 h 758"/>
              <a:gd name="T78" fmla="*/ 314 w 450"/>
              <a:gd name="T79" fmla="*/ 363 h 758"/>
              <a:gd name="T80" fmla="*/ 299 w 450"/>
              <a:gd name="T81" fmla="*/ 363 h 758"/>
              <a:gd name="T82" fmla="*/ 269 w 450"/>
              <a:gd name="T83" fmla="*/ 353 h 758"/>
              <a:gd name="T84" fmla="*/ 287 w 450"/>
              <a:gd name="T85" fmla="*/ 324 h 758"/>
              <a:gd name="T86" fmla="*/ 286 w 450"/>
              <a:gd name="T87" fmla="*/ 310 h 758"/>
              <a:gd name="T88" fmla="*/ 295 w 450"/>
              <a:gd name="T89" fmla="*/ 287 h 758"/>
              <a:gd name="T90" fmla="*/ 296 w 450"/>
              <a:gd name="T91" fmla="*/ 271 h 758"/>
              <a:gd name="T92" fmla="*/ 316 w 450"/>
              <a:gd name="T93" fmla="*/ 261 h 758"/>
              <a:gd name="T94" fmla="*/ 313 w 450"/>
              <a:gd name="T95" fmla="*/ 212 h 758"/>
              <a:gd name="T96" fmla="*/ 297 w 450"/>
              <a:gd name="T97" fmla="*/ 166 h 758"/>
              <a:gd name="T98" fmla="*/ 244 w 450"/>
              <a:gd name="T99" fmla="*/ 146 h 758"/>
              <a:gd name="T100" fmla="*/ 237 w 450"/>
              <a:gd name="T101" fmla="*/ 168 h 758"/>
              <a:gd name="T102" fmla="*/ 214 w 450"/>
              <a:gd name="T103" fmla="*/ 177 h 758"/>
              <a:gd name="T104" fmla="*/ 216 w 450"/>
              <a:gd name="T105" fmla="*/ 149 h 758"/>
              <a:gd name="T106" fmla="*/ 234 w 450"/>
              <a:gd name="T107" fmla="*/ 120 h 758"/>
              <a:gd name="T108" fmla="*/ 242 w 450"/>
              <a:gd name="T109" fmla="*/ 104 h 758"/>
              <a:gd name="T110" fmla="*/ 227 w 450"/>
              <a:gd name="T111" fmla="*/ 60 h 758"/>
              <a:gd name="T112" fmla="*/ 227 w 450"/>
              <a:gd name="T113" fmla="*/ 45 h 758"/>
              <a:gd name="T114" fmla="*/ 220 w 450"/>
              <a:gd name="T115" fmla="*/ 30 h 758"/>
              <a:gd name="T116" fmla="*/ 192 w 450"/>
              <a:gd name="T117" fmla="*/ 19 h 758"/>
              <a:gd name="T118" fmla="*/ 178 w 450"/>
              <a:gd name="T119" fmla="*/ 13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 h="758">
                <a:moveTo>
                  <a:pt x="162" y="3"/>
                </a:moveTo>
                <a:cubicBezTo>
                  <a:pt x="155" y="2"/>
                  <a:pt x="155" y="2"/>
                  <a:pt x="155" y="2"/>
                </a:cubicBezTo>
                <a:cubicBezTo>
                  <a:pt x="147" y="4"/>
                  <a:pt x="147" y="4"/>
                  <a:pt x="147" y="4"/>
                </a:cubicBezTo>
                <a:cubicBezTo>
                  <a:pt x="145" y="2"/>
                  <a:pt x="145" y="2"/>
                  <a:pt x="145" y="2"/>
                </a:cubicBezTo>
                <a:cubicBezTo>
                  <a:pt x="131" y="0"/>
                  <a:pt x="131" y="0"/>
                  <a:pt x="131" y="0"/>
                </a:cubicBezTo>
                <a:cubicBezTo>
                  <a:pt x="118" y="3"/>
                  <a:pt x="118" y="3"/>
                  <a:pt x="118" y="3"/>
                </a:cubicBezTo>
                <a:cubicBezTo>
                  <a:pt x="112" y="11"/>
                  <a:pt x="112" y="11"/>
                  <a:pt x="112" y="11"/>
                </a:cubicBezTo>
                <a:cubicBezTo>
                  <a:pt x="115" y="24"/>
                  <a:pt x="115" y="24"/>
                  <a:pt x="115" y="24"/>
                </a:cubicBezTo>
                <a:cubicBezTo>
                  <a:pt x="122" y="31"/>
                  <a:pt x="122" y="31"/>
                  <a:pt x="122" y="31"/>
                </a:cubicBezTo>
                <a:cubicBezTo>
                  <a:pt x="120" y="35"/>
                  <a:pt x="120" y="35"/>
                  <a:pt x="120" y="35"/>
                </a:cubicBezTo>
                <a:cubicBezTo>
                  <a:pt x="95" y="46"/>
                  <a:pt x="95" y="46"/>
                  <a:pt x="95" y="46"/>
                </a:cubicBezTo>
                <a:cubicBezTo>
                  <a:pt x="96" y="76"/>
                  <a:pt x="96" y="76"/>
                  <a:pt x="96" y="76"/>
                </a:cubicBezTo>
                <a:cubicBezTo>
                  <a:pt x="90" y="79"/>
                  <a:pt x="90" y="79"/>
                  <a:pt x="90" y="79"/>
                </a:cubicBezTo>
                <a:cubicBezTo>
                  <a:pt x="87" y="87"/>
                  <a:pt x="87" y="87"/>
                  <a:pt x="87" y="87"/>
                </a:cubicBezTo>
                <a:cubicBezTo>
                  <a:pt x="85" y="83"/>
                  <a:pt x="85" y="83"/>
                  <a:pt x="85" y="83"/>
                </a:cubicBezTo>
                <a:cubicBezTo>
                  <a:pt x="82" y="67"/>
                  <a:pt x="82" y="67"/>
                  <a:pt x="82" y="67"/>
                </a:cubicBezTo>
                <a:cubicBezTo>
                  <a:pt x="78" y="61"/>
                  <a:pt x="78" y="61"/>
                  <a:pt x="78" y="61"/>
                </a:cubicBezTo>
                <a:cubicBezTo>
                  <a:pt x="73" y="66"/>
                  <a:pt x="73" y="66"/>
                  <a:pt x="73" y="66"/>
                </a:cubicBezTo>
                <a:cubicBezTo>
                  <a:pt x="67" y="74"/>
                  <a:pt x="67" y="74"/>
                  <a:pt x="67" y="74"/>
                </a:cubicBezTo>
                <a:cubicBezTo>
                  <a:pt x="53" y="85"/>
                  <a:pt x="53" y="85"/>
                  <a:pt x="53" y="85"/>
                </a:cubicBezTo>
                <a:cubicBezTo>
                  <a:pt x="52" y="96"/>
                  <a:pt x="52" y="96"/>
                  <a:pt x="52" y="96"/>
                </a:cubicBezTo>
                <a:cubicBezTo>
                  <a:pt x="46" y="105"/>
                  <a:pt x="46" y="105"/>
                  <a:pt x="46" y="105"/>
                </a:cubicBezTo>
                <a:cubicBezTo>
                  <a:pt x="47" y="141"/>
                  <a:pt x="47" y="141"/>
                  <a:pt x="47" y="141"/>
                </a:cubicBezTo>
                <a:cubicBezTo>
                  <a:pt x="49" y="145"/>
                  <a:pt x="49" y="145"/>
                  <a:pt x="49" y="145"/>
                </a:cubicBezTo>
                <a:cubicBezTo>
                  <a:pt x="42" y="151"/>
                  <a:pt x="42" y="151"/>
                  <a:pt x="42" y="151"/>
                </a:cubicBezTo>
                <a:cubicBezTo>
                  <a:pt x="39" y="201"/>
                  <a:pt x="39" y="201"/>
                  <a:pt x="39" y="201"/>
                </a:cubicBezTo>
                <a:cubicBezTo>
                  <a:pt x="64" y="250"/>
                  <a:pt x="64" y="250"/>
                  <a:pt x="64" y="250"/>
                </a:cubicBezTo>
                <a:cubicBezTo>
                  <a:pt x="67" y="292"/>
                  <a:pt x="67" y="292"/>
                  <a:pt x="67" y="292"/>
                </a:cubicBezTo>
                <a:cubicBezTo>
                  <a:pt x="54" y="337"/>
                  <a:pt x="54" y="337"/>
                  <a:pt x="54" y="337"/>
                </a:cubicBezTo>
                <a:cubicBezTo>
                  <a:pt x="64" y="360"/>
                  <a:pt x="70" y="399"/>
                  <a:pt x="71" y="409"/>
                </a:cubicBezTo>
                <a:cubicBezTo>
                  <a:pt x="83" y="463"/>
                  <a:pt x="83" y="463"/>
                  <a:pt x="83" y="463"/>
                </a:cubicBezTo>
                <a:cubicBezTo>
                  <a:pt x="48" y="463"/>
                  <a:pt x="48" y="463"/>
                  <a:pt x="48" y="463"/>
                </a:cubicBezTo>
                <a:cubicBezTo>
                  <a:pt x="49" y="473"/>
                  <a:pt x="48" y="480"/>
                  <a:pt x="47" y="484"/>
                </a:cubicBezTo>
                <a:cubicBezTo>
                  <a:pt x="46" y="486"/>
                  <a:pt x="44" y="493"/>
                  <a:pt x="10" y="506"/>
                </a:cubicBezTo>
                <a:cubicBezTo>
                  <a:pt x="10" y="514"/>
                  <a:pt x="10" y="514"/>
                  <a:pt x="10" y="514"/>
                </a:cubicBezTo>
                <a:cubicBezTo>
                  <a:pt x="46" y="514"/>
                  <a:pt x="46" y="514"/>
                  <a:pt x="46" y="514"/>
                </a:cubicBezTo>
                <a:cubicBezTo>
                  <a:pt x="46" y="570"/>
                  <a:pt x="46" y="570"/>
                  <a:pt x="46" y="570"/>
                </a:cubicBezTo>
                <a:cubicBezTo>
                  <a:pt x="28" y="570"/>
                  <a:pt x="28" y="570"/>
                  <a:pt x="28" y="570"/>
                </a:cubicBezTo>
                <a:cubicBezTo>
                  <a:pt x="28" y="595"/>
                  <a:pt x="28" y="595"/>
                  <a:pt x="28" y="595"/>
                </a:cubicBezTo>
                <a:cubicBezTo>
                  <a:pt x="37" y="617"/>
                  <a:pt x="37" y="617"/>
                  <a:pt x="37" y="617"/>
                </a:cubicBezTo>
                <a:cubicBezTo>
                  <a:pt x="21" y="639"/>
                  <a:pt x="21" y="639"/>
                  <a:pt x="21" y="639"/>
                </a:cubicBezTo>
                <a:cubicBezTo>
                  <a:pt x="20" y="642"/>
                  <a:pt x="20" y="644"/>
                  <a:pt x="20" y="646"/>
                </a:cubicBezTo>
                <a:cubicBezTo>
                  <a:pt x="24" y="647"/>
                  <a:pt x="25" y="651"/>
                  <a:pt x="27" y="657"/>
                </a:cubicBezTo>
                <a:cubicBezTo>
                  <a:pt x="29" y="662"/>
                  <a:pt x="28" y="667"/>
                  <a:pt x="25" y="674"/>
                </a:cubicBezTo>
                <a:cubicBezTo>
                  <a:pt x="17" y="713"/>
                  <a:pt x="17" y="713"/>
                  <a:pt x="17" y="713"/>
                </a:cubicBezTo>
                <a:cubicBezTo>
                  <a:pt x="0" y="741"/>
                  <a:pt x="0" y="741"/>
                  <a:pt x="0" y="741"/>
                </a:cubicBezTo>
                <a:cubicBezTo>
                  <a:pt x="0" y="757"/>
                  <a:pt x="0" y="757"/>
                  <a:pt x="0" y="757"/>
                </a:cubicBezTo>
                <a:cubicBezTo>
                  <a:pt x="14" y="752"/>
                  <a:pt x="14" y="752"/>
                  <a:pt x="14" y="752"/>
                </a:cubicBezTo>
                <a:cubicBezTo>
                  <a:pt x="28" y="740"/>
                  <a:pt x="28" y="740"/>
                  <a:pt x="28" y="740"/>
                </a:cubicBezTo>
                <a:cubicBezTo>
                  <a:pt x="48" y="758"/>
                  <a:pt x="48" y="758"/>
                  <a:pt x="48" y="758"/>
                </a:cubicBezTo>
                <a:cubicBezTo>
                  <a:pt x="60" y="751"/>
                  <a:pt x="60" y="751"/>
                  <a:pt x="60" y="751"/>
                </a:cubicBezTo>
                <a:cubicBezTo>
                  <a:pt x="67" y="742"/>
                  <a:pt x="67" y="742"/>
                  <a:pt x="67" y="742"/>
                </a:cubicBezTo>
                <a:cubicBezTo>
                  <a:pt x="84" y="711"/>
                  <a:pt x="84" y="711"/>
                  <a:pt x="84" y="711"/>
                </a:cubicBezTo>
                <a:cubicBezTo>
                  <a:pt x="117" y="711"/>
                  <a:pt x="117" y="711"/>
                  <a:pt x="117" y="711"/>
                </a:cubicBezTo>
                <a:cubicBezTo>
                  <a:pt x="127" y="683"/>
                  <a:pt x="127" y="683"/>
                  <a:pt x="127" y="683"/>
                </a:cubicBezTo>
                <a:cubicBezTo>
                  <a:pt x="198" y="683"/>
                  <a:pt x="198" y="683"/>
                  <a:pt x="198" y="683"/>
                </a:cubicBezTo>
                <a:cubicBezTo>
                  <a:pt x="211" y="665"/>
                  <a:pt x="211" y="665"/>
                  <a:pt x="211" y="665"/>
                </a:cubicBezTo>
                <a:cubicBezTo>
                  <a:pt x="254" y="650"/>
                  <a:pt x="254" y="650"/>
                  <a:pt x="254" y="650"/>
                </a:cubicBezTo>
                <a:cubicBezTo>
                  <a:pt x="290" y="650"/>
                  <a:pt x="290" y="650"/>
                  <a:pt x="290" y="650"/>
                </a:cubicBezTo>
                <a:cubicBezTo>
                  <a:pt x="297" y="636"/>
                  <a:pt x="297" y="636"/>
                  <a:pt x="297" y="636"/>
                </a:cubicBezTo>
                <a:cubicBezTo>
                  <a:pt x="329" y="622"/>
                  <a:pt x="329" y="622"/>
                  <a:pt x="329" y="622"/>
                </a:cubicBezTo>
                <a:cubicBezTo>
                  <a:pt x="349" y="622"/>
                  <a:pt x="349" y="622"/>
                  <a:pt x="349" y="622"/>
                </a:cubicBezTo>
                <a:cubicBezTo>
                  <a:pt x="349" y="602"/>
                  <a:pt x="349" y="602"/>
                  <a:pt x="349" y="602"/>
                </a:cubicBezTo>
                <a:cubicBezTo>
                  <a:pt x="380" y="578"/>
                  <a:pt x="380" y="578"/>
                  <a:pt x="380" y="578"/>
                </a:cubicBezTo>
                <a:cubicBezTo>
                  <a:pt x="414" y="578"/>
                  <a:pt x="414" y="578"/>
                  <a:pt x="414" y="578"/>
                </a:cubicBezTo>
                <a:cubicBezTo>
                  <a:pt x="414" y="559"/>
                  <a:pt x="414" y="559"/>
                  <a:pt x="414" y="559"/>
                </a:cubicBezTo>
                <a:cubicBezTo>
                  <a:pt x="435" y="540"/>
                  <a:pt x="435" y="540"/>
                  <a:pt x="435" y="540"/>
                </a:cubicBezTo>
                <a:cubicBezTo>
                  <a:pt x="428" y="534"/>
                  <a:pt x="428" y="534"/>
                  <a:pt x="428" y="534"/>
                </a:cubicBezTo>
                <a:cubicBezTo>
                  <a:pt x="428" y="481"/>
                  <a:pt x="428" y="481"/>
                  <a:pt x="428" y="481"/>
                </a:cubicBezTo>
                <a:cubicBezTo>
                  <a:pt x="439" y="459"/>
                  <a:pt x="439" y="459"/>
                  <a:pt x="439" y="459"/>
                </a:cubicBezTo>
                <a:cubicBezTo>
                  <a:pt x="439" y="438"/>
                  <a:pt x="439" y="438"/>
                  <a:pt x="439" y="438"/>
                </a:cubicBezTo>
                <a:cubicBezTo>
                  <a:pt x="450" y="426"/>
                  <a:pt x="450" y="426"/>
                  <a:pt x="450" y="426"/>
                </a:cubicBezTo>
                <a:cubicBezTo>
                  <a:pt x="450" y="346"/>
                  <a:pt x="450" y="346"/>
                  <a:pt x="450" y="346"/>
                </a:cubicBezTo>
                <a:cubicBezTo>
                  <a:pt x="428" y="346"/>
                  <a:pt x="428" y="346"/>
                  <a:pt x="428" y="346"/>
                </a:cubicBezTo>
                <a:cubicBezTo>
                  <a:pt x="428" y="316"/>
                  <a:pt x="428" y="316"/>
                  <a:pt x="428" y="316"/>
                </a:cubicBezTo>
                <a:cubicBezTo>
                  <a:pt x="383" y="352"/>
                  <a:pt x="383" y="352"/>
                  <a:pt x="383" y="352"/>
                </a:cubicBezTo>
                <a:cubicBezTo>
                  <a:pt x="363" y="355"/>
                  <a:pt x="363" y="355"/>
                  <a:pt x="363" y="355"/>
                </a:cubicBezTo>
                <a:cubicBezTo>
                  <a:pt x="341" y="366"/>
                  <a:pt x="341" y="366"/>
                  <a:pt x="341" y="366"/>
                </a:cubicBezTo>
                <a:cubicBezTo>
                  <a:pt x="318" y="366"/>
                  <a:pt x="318" y="366"/>
                  <a:pt x="318" y="366"/>
                </a:cubicBezTo>
                <a:cubicBezTo>
                  <a:pt x="314" y="363"/>
                  <a:pt x="314" y="363"/>
                  <a:pt x="314" y="363"/>
                </a:cubicBezTo>
                <a:cubicBezTo>
                  <a:pt x="305" y="364"/>
                  <a:pt x="305" y="364"/>
                  <a:pt x="305" y="364"/>
                </a:cubicBezTo>
                <a:cubicBezTo>
                  <a:pt x="299" y="363"/>
                  <a:pt x="299" y="363"/>
                  <a:pt x="299" y="363"/>
                </a:cubicBezTo>
                <a:cubicBezTo>
                  <a:pt x="289" y="357"/>
                  <a:pt x="289" y="357"/>
                  <a:pt x="289" y="357"/>
                </a:cubicBezTo>
                <a:cubicBezTo>
                  <a:pt x="269" y="353"/>
                  <a:pt x="269" y="353"/>
                  <a:pt x="269" y="353"/>
                </a:cubicBezTo>
                <a:cubicBezTo>
                  <a:pt x="287" y="324"/>
                  <a:pt x="287" y="324"/>
                  <a:pt x="287" y="324"/>
                </a:cubicBezTo>
                <a:cubicBezTo>
                  <a:pt x="287" y="324"/>
                  <a:pt x="287" y="324"/>
                  <a:pt x="287" y="324"/>
                </a:cubicBezTo>
                <a:cubicBezTo>
                  <a:pt x="287" y="324"/>
                  <a:pt x="287" y="324"/>
                  <a:pt x="287" y="324"/>
                </a:cubicBezTo>
                <a:cubicBezTo>
                  <a:pt x="286" y="310"/>
                  <a:pt x="286" y="310"/>
                  <a:pt x="286" y="310"/>
                </a:cubicBezTo>
                <a:cubicBezTo>
                  <a:pt x="290" y="294"/>
                  <a:pt x="290" y="294"/>
                  <a:pt x="290" y="294"/>
                </a:cubicBezTo>
                <a:cubicBezTo>
                  <a:pt x="295" y="287"/>
                  <a:pt x="295" y="287"/>
                  <a:pt x="295" y="287"/>
                </a:cubicBezTo>
                <a:cubicBezTo>
                  <a:pt x="294" y="278"/>
                  <a:pt x="294" y="278"/>
                  <a:pt x="294" y="278"/>
                </a:cubicBezTo>
                <a:cubicBezTo>
                  <a:pt x="296" y="271"/>
                  <a:pt x="296" y="271"/>
                  <a:pt x="296" y="271"/>
                </a:cubicBezTo>
                <a:cubicBezTo>
                  <a:pt x="302" y="263"/>
                  <a:pt x="302" y="263"/>
                  <a:pt x="302" y="263"/>
                </a:cubicBezTo>
                <a:cubicBezTo>
                  <a:pt x="316" y="261"/>
                  <a:pt x="316" y="261"/>
                  <a:pt x="316" y="261"/>
                </a:cubicBezTo>
                <a:cubicBezTo>
                  <a:pt x="316" y="217"/>
                  <a:pt x="316" y="217"/>
                  <a:pt x="316" y="217"/>
                </a:cubicBezTo>
                <a:cubicBezTo>
                  <a:pt x="313" y="212"/>
                  <a:pt x="313" y="212"/>
                  <a:pt x="313" y="212"/>
                </a:cubicBezTo>
                <a:cubicBezTo>
                  <a:pt x="308" y="205"/>
                  <a:pt x="308" y="205"/>
                  <a:pt x="308" y="205"/>
                </a:cubicBezTo>
                <a:cubicBezTo>
                  <a:pt x="297" y="166"/>
                  <a:pt x="297" y="166"/>
                  <a:pt x="297" y="166"/>
                </a:cubicBezTo>
                <a:cubicBezTo>
                  <a:pt x="272" y="132"/>
                  <a:pt x="272" y="132"/>
                  <a:pt x="272" y="132"/>
                </a:cubicBezTo>
                <a:cubicBezTo>
                  <a:pt x="244" y="146"/>
                  <a:pt x="244" y="146"/>
                  <a:pt x="244" y="146"/>
                </a:cubicBezTo>
                <a:cubicBezTo>
                  <a:pt x="242" y="148"/>
                  <a:pt x="242" y="148"/>
                  <a:pt x="242" y="148"/>
                </a:cubicBezTo>
                <a:cubicBezTo>
                  <a:pt x="237" y="168"/>
                  <a:pt x="237" y="168"/>
                  <a:pt x="237" y="168"/>
                </a:cubicBezTo>
                <a:cubicBezTo>
                  <a:pt x="222" y="179"/>
                  <a:pt x="222" y="179"/>
                  <a:pt x="222" y="179"/>
                </a:cubicBezTo>
                <a:cubicBezTo>
                  <a:pt x="214" y="177"/>
                  <a:pt x="214" y="177"/>
                  <a:pt x="214" y="177"/>
                </a:cubicBezTo>
                <a:cubicBezTo>
                  <a:pt x="210" y="173"/>
                  <a:pt x="210" y="173"/>
                  <a:pt x="210" y="173"/>
                </a:cubicBezTo>
                <a:cubicBezTo>
                  <a:pt x="216" y="149"/>
                  <a:pt x="216" y="149"/>
                  <a:pt x="216" y="149"/>
                </a:cubicBezTo>
                <a:cubicBezTo>
                  <a:pt x="231" y="133"/>
                  <a:pt x="231" y="133"/>
                  <a:pt x="231" y="133"/>
                </a:cubicBezTo>
                <a:cubicBezTo>
                  <a:pt x="234" y="120"/>
                  <a:pt x="234" y="120"/>
                  <a:pt x="234" y="120"/>
                </a:cubicBezTo>
                <a:cubicBezTo>
                  <a:pt x="240" y="111"/>
                  <a:pt x="240" y="111"/>
                  <a:pt x="240" y="111"/>
                </a:cubicBezTo>
                <a:cubicBezTo>
                  <a:pt x="242" y="104"/>
                  <a:pt x="242" y="104"/>
                  <a:pt x="242" y="104"/>
                </a:cubicBezTo>
                <a:cubicBezTo>
                  <a:pt x="231" y="67"/>
                  <a:pt x="231" y="67"/>
                  <a:pt x="231" y="67"/>
                </a:cubicBezTo>
                <a:cubicBezTo>
                  <a:pt x="227" y="60"/>
                  <a:pt x="227" y="60"/>
                  <a:pt x="227" y="60"/>
                </a:cubicBezTo>
                <a:cubicBezTo>
                  <a:pt x="225" y="51"/>
                  <a:pt x="225" y="51"/>
                  <a:pt x="225" y="51"/>
                </a:cubicBezTo>
                <a:cubicBezTo>
                  <a:pt x="227" y="45"/>
                  <a:pt x="227" y="45"/>
                  <a:pt x="227" y="45"/>
                </a:cubicBezTo>
                <a:cubicBezTo>
                  <a:pt x="229" y="44"/>
                  <a:pt x="229" y="44"/>
                  <a:pt x="229" y="44"/>
                </a:cubicBezTo>
                <a:cubicBezTo>
                  <a:pt x="220" y="30"/>
                  <a:pt x="220" y="30"/>
                  <a:pt x="220" y="30"/>
                </a:cubicBezTo>
                <a:cubicBezTo>
                  <a:pt x="211" y="24"/>
                  <a:pt x="211" y="24"/>
                  <a:pt x="211" y="24"/>
                </a:cubicBezTo>
                <a:cubicBezTo>
                  <a:pt x="192" y="19"/>
                  <a:pt x="192" y="19"/>
                  <a:pt x="192" y="19"/>
                </a:cubicBezTo>
                <a:cubicBezTo>
                  <a:pt x="184" y="15"/>
                  <a:pt x="184" y="15"/>
                  <a:pt x="184" y="15"/>
                </a:cubicBezTo>
                <a:cubicBezTo>
                  <a:pt x="178" y="13"/>
                  <a:pt x="178" y="13"/>
                  <a:pt x="178" y="13"/>
                </a:cubicBezTo>
                <a:lnTo>
                  <a:pt x="162" y="3"/>
                </a:lnTo>
                <a:close/>
              </a:path>
            </a:pathLst>
          </a:custGeom>
          <a:solidFill>
            <a:srgbClr val="BCD8F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63" name="Freeform 15">
            <a:extLst>
              <a:ext uri="{FF2B5EF4-FFF2-40B4-BE49-F238E27FC236}">
                <a16:creationId xmlns:a16="http://schemas.microsoft.com/office/drawing/2014/main" id="{422C4333-C766-405A-B04A-0D68DC76612F}"/>
              </a:ext>
            </a:extLst>
          </p:cNvPr>
          <p:cNvSpPr>
            <a:spLocks/>
          </p:cNvSpPr>
          <p:nvPr/>
        </p:nvSpPr>
        <p:spPr bwMode="auto">
          <a:xfrm>
            <a:off x="6845334" y="1498736"/>
            <a:ext cx="759661" cy="1217705"/>
          </a:xfrm>
          <a:custGeom>
            <a:avLst/>
            <a:gdLst>
              <a:gd name="T0" fmla="*/ 93 w 513"/>
              <a:gd name="T1" fmla="*/ 144 h 822"/>
              <a:gd name="T2" fmla="*/ 91 w 513"/>
              <a:gd name="T3" fmla="*/ 242 h 822"/>
              <a:gd name="T4" fmla="*/ 8 w 513"/>
              <a:gd name="T5" fmla="*/ 317 h 822"/>
              <a:gd name="T6" fmla="*/ 0 w 513"/>
              <a:gd name="T7" fmla="*/ 348 h 822"/>
              <a:gd name="T8" fmla="*/ 29 w 513"/>
              <a:gd name="T9" fmla="*/ 404 h 822"/>
              <a:gd name="T10" fmla="*/ 115 w 513"/>
              <a:gd name="T11" fmla="*/ 464 h 822"/>
              <a:gd name="T12" fmla="*/ 161 w 513"/>
              <a:gd name="T13" fmla="*/ 518 h 822"/>
              <a:gd name="T14" fmla="*/ 176 w 513"/>
              <a:gd name="T15" fmla="*/ 541 h 822"/>
              <a:gd name="T16" fmla="*/ 190 w 513"/>
              <a:gd name="T17" fmla="*/ 539 h 822"/>
              <a:gd name="T18" fmla="*/ 208 w 513"/>
              <a:gd name="T19" fmla="*/ 587 h 822"/>
              <a:gd name="T20" fmla="*/ 207 w 513"/>
              <a:gd name="T21" fmla="*/ 602 h 822"/>
              <a:gd name="T22" fmla="*/ 179 w 513"/>
              <a:gd name="T23" fmla="*/ 656 h 822"/>
              <a:gd name="T24" fmla="*/ 187 w 513"/>
              <a:gd name="T25" fmla="*/ 698 h 822"/>
              <a:gd name="T26" fmla="*/ 171 w 513"/>
              <a:gd name="T27" fmla="*/ 738 h 822"/>
              <a:gd name="T28" fmla="*/ 202 w 513"/>
              <a:gd name="T29" fmla="*/ 767 h 822"/>
              <a:gd name="T30" fmla="*/ 288 w 513"/>
              <a:gd name="T31" fmla="*/ 789 h 822"/>
              <a:gd name="T32" fmla="*/ 317 w 513"/>
              <a:gd name="T33" fmla="*/ 822 h 822"/>
              <a:gd name="T34" fmla="*/ 344 w 513"/>
              <a:gd name="T35" fmla="*/ 804 h 822"/>
              <a:gd name="T36" fmla="*/ 352 w 513"/>
              <a:gd name="T37" fmla="*/ 754 h 822"/>
              <a:gd name="T38" fmla="*/ 363 w 513"/>
              <a:gd name="T39" fmla="*/ 693 h 822"/>
              <a:gd name="T40" fmla="*/ 327 w 513"/>
              <a:gd name="T41" fmla="*/ 635 h 822"/>
              <a:gd name="T42" fmla="*/ 365 w 513"/>
              <a:gd name="T43" fmla="*/ 595 h 822"/>
              <a:gd name="T44" fmla="*/ 389 w 513"/>
              <a:gd name="T45" fmla="*/ 551 h 822"/>
              <a:gd name="T46" fmla="*/ 364 w 513"/>
              <a:gd name="T47" fmla="*/ 516 h 822"/>
              <a:gd name="T48" fmla="*/ 324 w 513"/>
              <a:gd name="T49" fmla="*/ 525 h 822"/>
              <a:gd name="T50" fmla="*/ 298 w 513"/>
              <a:gd name="T51" fmla="*/ 458 h 822"/>
              <a:gd name="T52" fmla="*/ 301 w 513"/>
              <a:gd name="T53" fmla="*/ 314 h 822"/>
              <a:gd name="T54" fmla="*/ 318 w 513"/>
              <a:gd name="T55" fmla="*/ 198 h 822"/>
              <a:gd name="T56" fmla="*/ 294 w 513"/>
              <a:gd name="T57" fmla="*/ 241 h 822"/>
              <a:gd name="T58" fmla="*/ 278 w 513"/>
              <a:gd name="T59" fmla="*/ 237 h 822"/>
              <a:gd name="T60" fmla="*/ 324 w 513"/>
              <a:gd name="T61" fmla="*/ 152 h 822"/>
              <a:gd name="T62" fmla="*/ 344 w 513"/>
              <a:gd name="T63" fmla="*/ 140 h 822"/>
              <a:gd name="T64" fmla="*/ 370 w 513"/>
              <a:gd name="T65" fmla="*/ 137 h 822"/>
              <a:gd name="T66" fmla="*/ 424 w 513"/>
              <a:gd name="T67" fmla="*/ 110 h 822"/>
              <a:gd name="T68" fmla="*/ 470 w 513"/>
              <a:gd name="T69" fmla="*/ 123 h 822"/>
              <a:gd name="T70" fmla="*/ 478 w 513"/>
              <a:gd name="T71" fmla="*/ 112 h 822"/>
              <a:gd name="T72" fmla="*/ 513 w 513"/>
              <a:gd name="T73" fmla="*/ 107 h 822"/>
              <a:gd name="T74" fmla="*/ 500 w 513"/>
              <a:gd name="T75" fmla="*/ 95 h 822"/>
              <a:gd name="T76" fmla="*/ 486 w 513"/>
              <a:gd name="T77" fmla="*/ 74 h 822"/>
              <a:gd name="T78" fmla="*/ 480 w 513"/>
              <a:gd name="T79" fmla="*/ 65 h 822"/>
              <a:gd name="T80" fmla="*/ 434 w 513"/>
              <a:gd name="T81" fmla="*/ 53 h 822"/>
              <a:gd name="T82" fmla="*/ 411 w 513"/>
              <a:gd name="T83" fmla="*/ 55 h 822"/>
              <a:gd name="T84" fmla="*/ 338 w 513"/>
              <a:gd name="T85" fmla="*/ 84 h 822"/>
              <a:gd name="T86" fmla="*/ 293 w 513"/>
              <a:gd name="T87" fmla="*/ 88 h 822"/>
              <a:gd name="T88" fmla="*/ 231 w 513"/>
              <a:gd name="T89" fmla="*/ 61 h 822"/>
              <a:gd name="T90" fmla="*/ 216 w 513"/>
              <a:gd name="T91" fmla="*/ 51 h 822"/>
              <a:gd name="T92" fmla="*/ 255 w 513"/>
              <a:gd name="T93" fmla="*/ 6 h 822"/>
              <a:gd name="T94" fmla="*/ 163 w 513"/>
              <a:gd name="T95" fmla="*/ 64 h 822"/>
              <a:gd name="T96" fmla="*/ 99 w 513"/>
              <a:gd name="T97" fmla="*/ 9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3" h="822">
                <a:moveTo>
                  <a:pt x="99" y="94"/>
                </a:moveTo>
                <a:cubicBezTo>
                  <a:pt x="99" y="127"/>
                  <a:pt x="99" y="127"/>
                  <a:pt x="99" y="127"/>
                </a:cubicBezTo>
                <a:cubicBezTo>
                  <a:pt x="93" y="144"/>
                  <a:pt x="93" y="144"/>
                  <a:pt x="93" y="144"/>
                </a:cubicBezTo>
                <a:cubicBezTo>
                  <a:pt x="129" y="174"/>
                  <a:pt x="129" y="174"/>
                  <a:pt x="129" y="174"/>
                </a:cubicBezTo>
                <a:cubicBezTo>
                  <a:pt x="91" y="174"/>
                  <a:pt x="91" y="174"/>
                  <a:pt x="91" y="174"/>
                </a:cubicBezTo>
                <a:cubicBezTo>
                  <a:pt x="91" y="242"/>
                  <a:pt x="91" y="242"/>
                  <a:pt x="91" y="242"/>
                </a:cubicBezTo>
                <a:cubicBezTo>
                  <a:pt x="74" y="242"/>
                  <a:pt x="74" y="242"/>
                  <a:pt x="74" y="242"/>
                </a:cubicBezTo>
                <a:cubicBezTo>
                  <a:pt x="82" y="317"/>
                  <a:pt x="82" y="317"/>
                  <a:pt x="82" y="317"/>
                </a:cubicBezTo>
                <a:cubicBezTo>
                  <a:pt x="8" y="317"/>
                  <a:pt x="8" y="317"/>
                  <a:pt x="8" y="317"/>
                </a:cubicBezTo>
                <a:cubicBezTo>
                  <a:pt x="8" y="339"/>
                  <a:pt x="8" y="339"/>
                  <a:pt x="8" y="339"/>
                </a:cubicBezTo>
                <a:cubicBezTo>
                  <a:pt x="3" y="341"/>
                  <a:pt x="3" y="341"/>
                  <a:pt x="3" y="341"/>
                </a:cubicBezTo>
                <a:cubicBezTo>
                  <a:pt x="3" y="341"/>
                  <a:pt x="0" y="342"/>
                  <a:pt x="0" y="348"/>
                </a:cubicBezTo>
                <a:cubicBezTo>
                  <a:pt x="0" y="353"/>
                  <a:pt x="5" y="365"/>
                  <a:pt x="11" y="376"/>
                </a:cubicBezTo>
                <a:cubicBezTo>
                  <a:pt x="25" y="376"/>
                  <a:pt x="25" y="376"/>
                  <a:pt x="25" y="376"/>
                </a:cubicBezTo>
                <a:cubicBezTo>
                  <a:pt x="29" y="404"/>
                  <a:pt x="29" y="404"/>
                  <a:pt x="29" y="404"/>
                </a:cubicBezTo>
                <a:cubicBezTo>
                  <a:pt x="74" y="404"/>
                  <a:pt x="74" y="404"/>
                  <a:pt x="74" y="404"/>
                </a:cubicBezTo>
                <a:cubicBezTo>
                  <a:pt x="94" y="435"/>
                  <a:pt x="94" y="435"/>
                  <a:pt x="94" y="435"/>
                </a:cubicBezTo>
                <a:cubicBezTo>
                  <a:pt x="115" y="464"/>
                  <a:pt x="115" y="464"/>
                  <a:pt x="115" y="464"/>
                </a:cubicBezTo>
                <a:cubicBezTo>
                  <a:pt x="115" y="489"/>
                  <a:pt x="115" y="489"/>
                  <a:pt x="115" y="489"/>
                </a:cubicBezTo>
                <a:cubicBezTo>
                  <a:pt x="161" y="489"/>
                  <a:pt x="161" y="489"/>
                  <a:pt x="161" y="489"/>
                </a:cubicBezTo>
                <a:cubicBezTo>
                  <a:pt x="161" y="518"/>
                  <a:pt x="161" y="518"/>
                  <a:pt x="161" y="518"/>
                </a:cubicBezTo>
                <a:cubicBezTo>
                  <a:pt x="182" y="530"/>
                  <a:pt x="182" y="530"/>
                  <a:pt x="182" y="530"/>
                </a:cubicBezTo>
                <a:cubicBezTo>
                  <a:pt x="177" y="538"/>
                  <a:pt x="177" y="538"/>
                  <a:pt x="177" y="538"/>
                </a:cubicBezTo>
                <a:cubicBezTo>
                  <a:pt x="177" y="538"/>
                  <a:pt x="175" y="540"/>
                  <a:pt x="176" y="541"/>
                </a:cubicBezTo>
                <a:cubicBezTo>
                  <a:pt x="177" y="542"/>
                  <a:pt x="183" y="541"/>
                  <a:pt x="187" y="539"/>
                </a:cubicBezTo>
                <a:cubicBezTo>
                  <a:pt x="188" y="539"/>
                  <a:pt x="188" y="539"/>
                  <a:pt x="188" y="539"/>
                </a:cubicBezTo>
                <a:cubicBezTo>
                  <a:pt x="190" y="539"/>
                  <a:pt x="190" y="539"/>
                  <a:pt x="190" y="539"/>
                </a:cubicBezTo>
                <a:cubicBezTo>
                  <a:pt x="242" y="542"/>
                  <a:pt x="242" y="542"/>
                  <a:pt x="242" y="542"/>
                </a:cubicBezTo>
                <a:cubicBezTo>
                  <a:pt x="242" y="574"/>
                  <a:pt x="242" y="574"/>
                  <a:pt x="242" y="574"/>
                </a:cubicBezTo>
                <a:cubicBezTo>
                  <a:pt x="208" y="587"/>
                  <a:pt x="208" y="587"/>
                  <a:pt x="208" y="587"/>
                </a:cubicBezTo>
                <a:cubicBezTo>
                  <a:pt x="186" y="587"/>
                  <a:pt x="186" y="587"/>
                  <a:pt x="186" y="587"/>
                </a:cubicBezTo>
                <a:cubicBezTo>
                  <a:pt x="186" y="602"/>
                  <a:pt x="186" y="602"/>
                  <a:pt x="186" y="602"/>
                </a:cubicBezTo>
                <a:cubicBezTo>
                  <a:pt x="207" y="602"/>
                  <a:pt x="207" y="602"/>
                  <a:pt x="207" y="602"/>
                </a:cubicBezTo>
                <a:cubicBezTo>
                  <a:pt x="203" y="640"/>
                  <a:pt x="203" y="640"/>
                  <a:pt x="203" y="640"/>
                </a:cubicBezTo>
                <a:cubicBezTo>
                  <a:pt x="176" y="640"/>
                  <a:pt x="176" y="640"/>
                  <a:pt x="176" y="640"/>
                </a:cubicBezTo>
                <a:cubicBezTo>
                  <a:pt x="179" y="656"/>
                  <a:pt x="179" y="656"/>
                  <a:pt x="179" y="656"/>
                </a:cubicBezTo>
                <a:cubicBezTo>
                  <a:pt x="198" y="666"/>
                  <a:pt x="198" y="666"/>
                  <a:pt x="198" y="666"/>
                </a:cubicBezTo>
                <a:cubicBezTo>
                  <a:pt x="189" y="697"/>
                  <a:pt x="189" y="697"/>
                  <a:pt x="189" y="697"/>
                </a:cubicBezTo>
                <a:cubicBezTo>
                  <a:pt x="187" y="698"/>
                  <a:pt x="187" y="698"/>
                  <a:pt x="187" y="698"/>
                </a:cubicBezTo>
                <a:cubicBezTo>
                  <a:pt x="168" y="710"/>
                  <a:pt x="155" y="720"/>
                  <a:pt x="154" y="723"/>
                </a:cubicBezTo>
                <a:cubicBezTo>
                  <a:pt x="151" y="732"/>
                  <a:pt x="151" y="732"/>
                  <a:pt x="151" y="732"/>
                </a:cubicBezTo>
                <a:cubicBezTo>
                  <a:pt x="171" y="738"/>
                  <a:pt x="171" y="738"/>
                  <a:pt x="171" y="738"/>
                </a:cubicBezTo>
                <a:cubicBezTo>
                  <a:pt x="172" y="739"/>
                  <a:pt x="172" y="739"/>
                  <a:pt x="172" y="739"/>
                </a:cubicBezTo>
                <a:cubicBezTo>
                  <a:pt x="174" y="741"/>
                  <a:pt x="185" y="754"/>
                  <a:pt x="189" y="760"/>
                </a:cubicBezTo>
                <a:cubicBezTo>
                  <a:pt x="190" y="762"/>
                  <a:pt x="198" y="765"/>
                  <a:pt x="202" y="767"/>
                </a:cubicBezTo>
                <a:cubicBezTo>
                  <a:pt x="208" y="769"/>
                  <a:pt x="213" y="771"/>
                  <a:pt x="218" y="774"/>
                </a:cubicBezTo>
                <a:cubicBezTo>
                  <a:pt x="226" y="778"/>
                  <a:pt x="233" y="785"/>
                  <a:pt x="237" y="788"/>
                </a:cubicBezTo>
                <a:cubicBezTo>
                  <a:pt x="249" y="788"/>
                  <a:pt x="277" y="787"/>
                  <a:pt x="288" y="789"/>
                </a:cubicBezTo>
                <a:cubicBezTo>
                  <a:pt x="306" y="791"/>
                  <a:pt x="305" y="804"/>
                  <a:pt x="305" y="809"/>
                </a:cubicBezTo>
                <a:cubicBezTo>
                  <a:pt x="305" y="810"/>
                  <a:pt x="305" y="811"/>
                  <a:pt x="305" y="812"/>
                </a:cubicBezTo>
                <a:cubicBezTo>
                  <a:pt x="306" y="813"/>
                  <a:pt x="311" y="818"/>
                  <a:pt x="317" y="822"/>
                </a:cubicBezTo>
                <a:cubicBezTo>
                  <a:pt x="332" y="822"/>
                  <a:pt x="332" y="822"/>
                  <a:pt x="332" y="822"/>
                </a:cubicBezTo>
                <a:cubicBezTo>
                  <a:pt x="338" y="816"/>
                  <a:pt x="343" y="809"/>
                  <a:pt x="345" y="804"/>
                </a:cubicBezTo>
                <a:cubicBezTo>
                  <a:pt x="345" y="804"/>
                  <a:pt x="344" y="804"/>
                  <a:pt x="344" y="804"/>
                </a:cubicBezTo>
                <a:cubicBezTo>
                  <a:pt x="336" y="801"/>
                  <a:pt x="334" y="790"/>
                  <a:pt x="339" y="772"/>
                </a:cubicBezTo>
                <a:cubicBezTo>
                  <a:pt x="340" y="771"/>
                  <a:pt x="340" y="771"/>
                  <a:pt x="340" y="771"/>
                </a:cubicBezTo>
                <a:cubicBezTo>
                  <a:pt x="352" y="754"/>
                  <a:pt x="352" y="754"/>
                  <a:pt x="352" y="754"/>
                </a:cubicBezTo>
                <a:cubicBezTo>
                  <a:pt x="345" y="735"/>
                  <a:pt x="345" y="735"/>
                  <a:pt x="345" y="735"/>
                </a:cubicBezTo>
                <a:cubicBezTo>
                  <a:pt x="345" y="693"/>
                  <a:pt x="345" y="693"/>
                  <a:pt x="345" y="693"/>
                </a:cubicBezTo>
                <a:cubicBezTo>
                  <a:pt x="363" y="693"/>
                  <a:pt x="363" y="693"/>
                  <a:pt x="363" y="693"/>
                </a:cubicBezTo>
                <a:cubicBezTo>
                  <a:pt x="363" y="669"/>
                  <a:pt x="363" y="669"/>
                  <a:pt x="363" y="669"/>
                </a:cubicBezTo>
                <a:cubicBezTo>
                  <a:pt x="327" y="669"/>
                  <a:pt x="327" y="669"/>
                  <a:pt x="327" y="669"/>
                </a:cubicBezTo>
                <a:cubicBezTo>
                  <a:pt x="327" y="635"/>
                  <a:pt x="327" y="635"/>
                  <a:pt x="327" y="635"/>
                </a:cubicBezTo>
                <a:cubicBezTo>
                  <a:pt x="332" y="633"/>
                  <a:pt x="332" y="633"/>
                  <a:pt x="332" y="633"/>
                </a:cubicBezTo>
                <a:cubicBezTo>
                  <a:pt x="349" y="626"/>
                  <a:pt x="362" y="619"/>
                  <a:pt x="365" y="617"/>
                </a:cubicBezTo>
                <a:cubicBezTo>
                  <a:pt x="366" y="613"/>
                  <a:pt x="365" y="604"/>
                  <a:pt x="365" y="595"/>
                </a:cubicBezTo>
                <a:cubicBezTo>
                  <a:pt x="364" y="586"/>
                  <a:pt x="364" y="586"/>
                  <a:pt x="364" y="586"/>
                </a:cubicBezTo>
                <a:cubicBezTo>
                  <a:pt x="396" y="586"/>
                  <a:pt x="396" y="586"/>
                  <a:pt x="396" y="586"/>
                </a:cubicBezTo>
                <a:cubicBezTo>
                  <a:pt x="389" y="551"/>
                  <a:pt x="389" y="551"/>
                  <a:pt x="389" y="551"/>
                </a:cubicBezTo>
                <a:cubicBezTo>
                  <a:pt x="386" y="535"/>
                  <a:pt x="383" y="518"/>
                  <a:pt x="379" y="503"/>
                </a:cubicBezTo>
                <a:cubicBezTo>
                  <a:pt x="365" y="515"/>
                  <a:pt x="365" y="515"/>
                  <a:pt x="365" y="515"/>
                </a:cubicBezTo>
                <a:cubicBezTo>
                  <a:pt x="364" y="516"/>
                  <a:pt x="364" y="516"/>
                  <a:pt x="364" y="516"/>
                </a:cubicBezTo>
                <a:cubicBezTo>
                  <a:pt x="349" y="529"/>
                  <a:pt x="349" y="529"/>
                  <a:pt x="349" y="529"/>
                </a:cubicBezTo>
                <a:cubicBezTo>
                  <a:pt x="338" y="529"/>
                  <a:pt x="338" y="529"/>
                  <a:pt x="338" y="529"/>
                </a:cubicBezTo>
                <a:cubicBezTo>
                  <a:pt x="324" y="525"/>
                  <a:pt x="324" y="525"/>
                  <a:pt x="324" y="525"/>
                </a:cubicBezTo>
                <a:cubicBezTo>
                  <a:pt x="324" y="525"/>
                  <a:pt x="324" y="525"/>
                  <a:pt x="324" y="525"/>
                </a:cubicBezTo>
                <a:cubicBezTo>
                  <a:pt x="299" y="475"/>
                  <a:pt x="299" y="475"/>
                  <a:pt x="299" y="475"/>
                </a:cubicBezTo>
                <a:cubicBezTo>
                  <a:pt x="298" y="458"/>
                  <a:pt x="298" y="458"/>
                  <a:pt x="298" y="458"/>
                </a:cubicBezTo>
                <a:cubicBezTo>
                  <a:pt x="298" y="458"/>
                  <a:pt x="298" y="458"/>
                  <a:pt x="298" y="458"/>
                </a:cubicBezTo>
                <a:cubicBezTo>
                  <a:pt x="286" y="389"/>
                  <a:pt x="286" y="389"/>
                  <a:pt x="286" y="389"/>
                </a:cubicBezTo>
                <a:cubicBezTo>
                  <a:pt x="301" y="314"/>
                  <a:pt x="301" y="314"/>
                  <a:pt x="301" y="314"/>
                </a:cubicBezTo>
                <a:cubicBezTo>
                  <a:pt x="302" y="267"/>
                  <a:pt x="302" y="267"/>
                  <a:pt x="302" y="267"/>
                </a:cubicBezTo>
                <a:cubicBezTo>
                  <a:pt x="322" y="208"/>
                  <a:pt x="322" y="208"/>
                  <a:pt x="322" y="208"/>
                </a:cubicBezTo>
                <a:cubicBezTo>
                  <a:pt x="318" y="198"/>
                  <a:pt x="318" y="198"/>
                  <a:pt x="318" y="198"/>
                </a:cubicBezTo>
                <a:cubicBezTo>
                  <a:pt x="304" y="218"/>
                  <a:pt x="304" y="218"/>
                  <a:pt x="304" y="218"/>
                </a:cubicBezTo>
                <a:cubicBezTo>
                  <a:pt x="302" y="239"/>
                  <a:pt x="302" y="239"/>
                  <a:pt x="302" y="239"/>
                </a:cubicBezTo>
                <a:cubicBezTo>
                  <a:pt x="294" y="241"/>
                  <a:pt x="294" y="241"/>
                  <a:pt x="294" y="241"/>
                </a:cubicBezTo>
                <a:cubicBezTo>
                  <a:pt x="269" y="269"/>
                  <a:pt x="269" y="269"/>
                  <a:pt x="269" y="269"/>
                </a:cubicBezTo>
                <a:cubicBezTo>
                  <a:pt x="269" y="263"/>
                  <a:pt x="269" y="263"/>
                  <a:pt x="269" y="263"/>
                </a:cubicBezTo>
                <a:cubicBezTo>
                  <a:pt x="278" y="237"/>
                  <a:pt x="278" y="237"/>
                  <a:pt x="278" y="237"/>
                </a:cubicBezTo>
                <a:cubicBezTo>
                  <a:pt x="285" y="229"/>
                  <a:pt x="285" y="229"/>
                  <a:pt x="285" y="229"/>
                </a:cubicBezTo>
                <a:cubicBezTo>
                  <a:pt x="292" y="215"/>
                  <a:pt x="292" y="215"/>
                  <a:pt x="292" y="215"/>
                </a:cubicBezTo>
                <a:cubicBezTo>
                  <a:pt x="324" y="152"/>
                  <a:pt x="324" y="152"/>
                  <a:pt x="324" y="152"/>
                </a:cubicBezTo>
                <a:cubicBezTo>
                  <a:pt x="327" y="152"/>
                  <a:pt x="327" y="152"/>
                  <a:pt x="327" y="152"/>
                </a:cubicBezTo>
                <a:cubicBezTo>
                  <a:pt x="336" y="147"/>
                  <a:pt x="336" y="147"/>
                  <a:pt x="336" y="147"/>
                </a:cubicBezTo>
                <a:cubicBezTo>
                  <a:pt x="344" y="140"/>
                  <a:pt x="344" y="140"/>
                  <a:pt x="344" y="140"/>
                </a:cubicBezTo>
                <a:cubicBezTo>
                  <a:pt x="345" y="162"/>
                  <a:pt x="345" y="162"/>
                  <a:pt x="345" y="162"/>
                </a:cubicBezTo>
                <a:cubicBezTo>
                  <a:pt x="352" y="161"/>
                  <a:pt x="352" y="161"/>
                  <a:pt x="352" y="161"/>
                </a:cubicBezTo>
                <a:cubicBezTo>
                  <a:pt x="370" y="137"/>
                  <a:pt x="370" y="137"/>
                  <a:pt x="370" y="137"/>
                </a:cubicBezTo>
                <a:cubicBezTo>
                  <a:pt x="403" y="125"/>
                  <a:pt x="403" y="125"/>
                  <a:pt x="403" y="125"/>
                </a:cubicBezTo>
                <a:cubicBezTo>
                  <a:pt x="410" y="115"/>
                  <a:pt x="410" y="115"/>
                  <a:pt x="410" y="115"/>
                </a:cubicBezTo>
                <a:cubicBezTo>
                  <a:pt x="424" y="110"/>
                  <a:pt x="424" y="110"/>
                  <a:pt x="424" y="110"/>
                </a:cubicBezTo>
                <a:cubicBezTo>
                  <a:pt x="455" y="118"/>
                  <a:pt x="455" y="118"/>
                  <a:pt x="455" y="118"/>
                </a:cubicBezTo>
                <a:cubicBezTo>
                  <a:pt x="460" y="124"/>
                  <a:pt x="460" y="124"/>
                  <a:pt x="460" y="124"/>
                </a:cubicBezTo>
                <a:cubicBezTo>
                  <a:pt x="470" y="123"/>
                  <a:pt x="470" y="123"/>
                  <a:pt x="470" y="123"/>
                </a:cubicBezTo>
                <a:cubicBezTo>
                  <a:pt x="470" y="114"/>
                  <a:pt x="470" y="114"/>
                  <a:pt x="470" y="114"/>
                </a:cubicBezTo>
                <a:cubicBezTo>
                  <a:pt x="472" y="109"/>
                  <a:pt x="472" y="109"/>
                  <a:pt x="472" y="109"/>
                </a:cubicBezTo>
                <a:cubicBezTo>
                  <a:pt x="478" y="112"/>
                  <a:pt x="478" y="112"/>
                  <a:pt x="478" y="112"/>
                </a:cubicBezTo>
                <a:cubicBezTo>
                  <a:pt x="484" y="118"/>
                  <a:pt x="484" y="118"/>
                  <a:pt x="484" y="118"/>
                </a:cubicBezTo>
                <a:cubicBezTo>
                  <a:pt x="512" y="108"/>
                  <a:pt x="512" y="108"/>
                  <a:pt x="512" y="108"/>
                </a:cubicBezTo>
                <a:cubicBezTo>
                  <a:pt x="513" y="107"/>
                  <a:pt x="513" y="107"/>
                  <a:pt x="513" y="107"/>
                </a:cubicBezTo>
                <a:cubicBezTo>
                  <a:pt x="511" y="104"/>
                  <a:pt x="511" y="104"/>
                  <a:pt x="511" y="104"/>
                </a:cubicBezTo>
                <a:cubicBezTo>
                  <a:pt x="505" y="101"/>
                  <a:pt x="505" y="101"/>
                  <a:pt x="505" y="101"/>
                </a:cubicBezTo>
                <a:cubicBezTo>
                  <a:pt x="500" y="95"/>
                  <a:pt x="500" y="95"/>
                  <a:pt x="500" y="95"/>
                </a:cubicBezTo>
                <a:cubicBezTo>
                  <a:pt x="492" y="92"/>
                  <a:pt x="492" y="92"/>
                  <a:pt x="492" y="92"/>
                </a:cubicBezTo>
                <a:cubicBezTo>
                  <a:pt x="490" y="79"/>
                  <a:pt x="490" y="79"/>
                  <a:pt x="490" y="79"/>
                </a:cubicBezTo>
                <a:cubicBezTo>
                  <a:pt x="486" y="74"/>
                  <a:pt x="486" y="74"/>
                  <a:pt x="486" y="74"/>
                </a:cubicBezTo>
                <a:cubicBezTo>
                  <a:pt x="485" y="68"/>
                  <a:pt x="485" y="68"/>
                  <a:pt x="485" y="68"/>
                </a:cubicBezTo>
                <a:cubicBezTo>
                  <a:pt x="481" y="65"/>
                  <a:pt x="481" y="65"/>
                  <a:pt x="481" y="65"/>
                </a:cubicBezTo>
                <a:cubicBezTo>
                  <a:pt x="480" y="65"/>
                  <a:pt x="480" y="65"/>
                  <a:pt x="480" y="65"/>
                </a:cubicBezTo>
                <a:cubicBezTo>
                  <a:pt x="456" y="70"/>
                  <a:pt x="456" y="70"/>
                  <a:pt x="456" y="70"/>
                </a:cubicBezTo>
                <a:cubicBezTo>
                  <a:pt x="436" y="65"/>
                  <a:pt x="436" y="65"/>
                  <a:pt x="436" y="65"/>
                </a:cubicBezTo>
                <a:cubicBezTo>
                  <a:pt x="434" y="53"/>
                  <a:pt x="434" y="53"/>
                  <a:pt x="434" y="53"/>
                </a:cubicBezTo>
                <a:cubicBezTo>
                  <a:pt x="431" y="46"/>
                  <a:pt x="431" y="46"/>
                  <a:pt x="431" y="46"/>
                </a:cubicBezTo>
                <a:cubicBezTo>
                  <a:pt x="421" y="47"/>
                  <a:pt x="421" y="47"/>
                  <a:pt x="421" y="47"/>
                </a:cubicBezTo>
                <a:cubicBezTo>
                  <a:pt x="411" y="55"/>
                  <a:pt x="411" y="55"/>
                  <a:pt x="411" y="55"/>
                </a:cubicBezTo>
                <a:cubicBezTo>
                  <a:pt x="365" y="62"/>
                  <a:pt x="365" y="62"/>
                  <a:pt x="365" y="62"/>
                </a:cubicBezTo>
                <a:cubicBezTo>
                  <a:pt x="345" y="74"/>
                  <a:pt x="345" y="74"/>
                  <a:pt x="345" y="74"/>
                </a:cubicBezTo>
                <a:cubicBezTo>
                  <a:pt x="338" y="84"/>
                  <a:pt x="338" y="84"/>
                  <a:pt x="338" y="84"/>
                </a:cubicBezTo>
                <a:cubicBezTo>
                  <a:pt x="332" y="87"/>
                  <a:pt x="332" y="87"/>
                  <a:pt x="332" y="87"/>
                </a:cubicBezTo>
                <a:cubicBezTo>
                  <a:pt x="304" y="84"/>
                  <a:pt x="304" y="84"/>
                  <a:pt x="304" y="84"/>
                </a:cubicBezTo>
                <a:cubicBezTo>
                  <a:pt x="293" y="88"/>
                  <a:pt x="293" y="88"/>
                  <a:pt x="293" y="88"/>
                </a:cubicBezTo>
                <a:cubicBezTo>
                  <a:pt x="271" y="66"/>
                  <a:pt x="271" y="66"/>
                  <a:pt x="271" y="66"/>
                </a:cubicBezTo>
                <a:cubicBezTo>
                  <a:pt x="249" y="56"/>
                  <a:pt x="249" y="56"/>
                  <a:pt x="249" y="56"/>
                </a:cubicBezTo>
                <a:cubicBezTo>
                  <a:pt x="231" y="61"/>
                  <a:pt x="231" y="61"/>
                  <a:pt x="231" y="61"/>
                </a:cubicBezTo>
                <a:cubicBezTo>
                  <a:pt x="225" y="60"/>
                  <a:pt x="225" y="60"/>
                  <a:pt x="225" y="60"/>
                </a:cubicBezTo>
                <a:cubicBezTo>
                  <a:pt x="217" y="70"/>
                  <a:pt x="217" y="70"/>
                  <a:pt x="217" y="70"/>
                </a:cubicBezTo>
                <a:cubicBezTo>
                  <a:pt x="216" y="51"/>
                  <a:pt x="216" y="51"/>
                  <a:pt x="216" y="51"/>
                </a:cubicBezTo>
                <a:cubicBezTo>
                  <a:pt x="221" y="43"/>
                  <a:pt x="221" y="43"/>
                  <a:pt x="221" y="43"/>
                </a:cubicBezTo>
                <a:cubicBezTo>
                  <a:pt x="228" y="38"/>
                  <a:pt x="228" y="38"/>
                  <a:pt x="228" y="38"/>
                </a:cubicBezTo>
                <a:cubicBezTo>
                  <a:pt x="255" y="6"/>
                  <a:pt x="255" y="6"/>
                  <a:pt x="255" y="6"/>
                </a:cubicBezTo>
                <a:cubicBezTo>
                  <a:pt x="255" y="0"/>
                  <a:pt x="255" y="0"/>
                  <a:pt x="255" y="0"/>
                </a:cubicBezTo>
                <a:cubicBezTo>
                  <a:pt x="240" y="2"/>
                  <a:pt x="240" y="2"/>
                  <a:pt x="240" y="2"/>
                </a:cubicBezTo>
                <a:cubicBezTo>
                  <a:pt x="163" y="64"/>
                  <a:pt x="163" y="64"/>
                  <a:pt x="163" y="64"/>
                </a:cubicBezTo>
                <a:cubicBezTo>
                  <a:pt x="132" y="75"/>
                  <a:pt x="132" y="75"/>
                  <a:pt x="132" y="75"/>
                </a:cubicBezTo>
                <a:cubicBezTo>
                  <a:pt x="111" y="92"/>
                  <a:pt x="111" y="92"/>
                  <a:pt x="111" y="92"/>
                </a:cubicBezTo>
                <a:lnTo>
                  <a:pt x="99" y="94"/>
                </a:lnTo>
                <a:close/>
              </a:path>
            </a:pathLst>
          </a:custGeom>
          <a:solidFill>
            <a:srgbClr val="BCD8F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66" name="Freeform 19">
            <a:extLst>
              <a:ext uri="{FF2B5EF4-FFF2-40B4-BE49-F238E27FC236}">
                <a16:creationId xmlns:a16="http://schemas.microsoft.com/office/drawing/2014/main" id="{2291EFE7-3A8E-465E-AB26-CBFCE55AC9FF}"/>
              </a:ext>
            </a:extLst>
          </p:cNvPr>
          <p:cNvSpPr>
            <a:spLocks/>
          </p:cNvSpPr>
          <p:nvPr/>
        </p:nvSpPr>
        <p:spPr bwMode="auto">
          <a:xfrm>
            <a:off x="5628429" y="1278136"/>
            <a:ext cx="1551410" cy="1389370"/>
          </a:xfrm>
          <a:custGeom>
            <a:avLst/>
            <a:gdLst>
              <a:gd name="T0" fmla="*/ 9 w 1048"/>
              <a:gd name="T1" fmla="*/ 487 h 938"/>
              <a:gd name="T2" fmla="*/ 6 w 1048"/>
              <a:gd name="T3" fmla="*/ 608 h 938"/>
              <a:gd name="T4" fmla="*/ 33 w 1048"/>
              <a:gd name="T5" fmla="*/ 711 h 938"/>
              <a:gd name="T6" fmla="*/ 82 w 1048"/>
              <a:gd name="T7" fmla="*/ 728 h 938"/>
              <a:gd name="T8" fmla="*/ 112 w 1048"/>
              <a:gd name="T9" fmla="*/ 694 h 938"/>
              <a:gd name="T10" fmla="*/ 176 w 1048"/>
              <a:gd name="T11" fmla="*/ 723 h 938"/>
              <a:gd name="T12" fmla="*/ 167 w 1048"/>
              <a:gd name="T13" fmla="*/ 856 h 938"/>
              <a:gd name="T14" fmla="*/ 305 w 1048"/>
              <a:gd name="T15" fmla="*/ 864 h 938"/>
              <a:gd name="T16" fmla="*/ 390 w 1048"/>
              <a:gd name="T17" fmla="*/ 938 h 938"/>
              <a:gd name="T18" fmla="*/ 441 w 1048"/>
              <a:gd name="T19" fmla="*/ 906 h 938"/>
              <a:gd name="T20" fmla="*/ 501 w 1048"/>
              <a:gd name="T21" fmla="*/ 906 h 938"/>
              <a:gd name="T22" fmla="*/ 610 w 1048"/>
              <a:gd name="T23" fmla="*/ 864 h 938"/>
              <a:gd name="T24" fmla="*/ 630 w 1048"/>
              <a:gd name="T25" fmla="*/ 820 h 938"/>
              <a:gd name="T26" fmla="*/ 729 w 1048"/>
              <a:gd name="T27" fmla="*/ 860 h 938"/>
              <a:gd name="T28" fmla="*/ 746 w 1048"/>
              <a:gd name="T29" fmla="*/ 821 h 938"/>
              <a:gd name="T30" fmla="*/ 900 w 1048"/>
              <a:gd name="T31" fmla="*/ 854 h 938"/>
              <a:gd name="T32" fmla="*/ 903 w 1048"/>
              <a:gd name="T33" fmla="*/ 878 h 938"/>
              <a:gd name="T34" fmla="*/ 997 w 1048"/>
              <a:gd name="T35" fmla="*/ 835 h 938"/>
              <a:gd name="T36" fmla="*/ 979 w 1048"/>
              <a:gd name="T37" fmla="*/ 773 h 938"/>
              <a:gd name="T38" fmla="*/ 992 w 1048"/>
              <a:gd name="T39" fmla="*/ 767 h 938"/>
              <a:gd name="T40" fmla="*/ 1048 w 1048"/>
              <a:gd name="T41" fmla="*/ 712 h 938"/>
              <a:gd name="T42" fmla="*/ 987 w 1048"/>
              <a:gd name="T43" fmla="*/ 701 h 938"/>
              <a:gd name="T44" fmla="*/ 967 w 1048"/>
              <a:gd name="T45" fmla="*/ 654 h 938"/>
              <a:gd name="T46" fmla="*/ 903 w 1048"/>
              <a:gd name="T47" fmla="*/ 594 h 938"/>
              <a:gd name="T48" fmla="*/ 833 w 1048"/>
              <a:gd name="T49" fmla="*/ 541 h 938"/>
              <a:gd name="T50" fmla="*/ 806 w 1048"/>
              <a:gd name="T51" fmla="*/ 497 h 938"/>
              <a:gd name="T52" fmla="*/ 886 w 1048"/>
              <a:gd name="T53" fmla="*/ 450 h 938"/>
              <a:gd name="T54" fmla="*/ 897 w 1048"/>
              <a:gd name="T55" fmla="*/ 307 h 938"/>
              <a:gd name="T56" fmla="*/ 905 w 1048"/>
              <a:gd name="T57" fmla="*/ 272 h 938"/>
              <a:gd name="T58" fmla="*/ 890 w 1048"/>
              <a:gd name="T59" fmla="*/ 248 h 938"/>
              <a:gd name="T60" fmla="*/ 890 w 1048"/>
              <a:gd name="T61" fmla="*/ 221 h 938"/>
              <a:gd name="T62" fmla="*/ 827 w 1048"/>
              <a:gd name="T63" fmla="*/ 248 h 938"/>
              <a:gd name="T64" fmla="*/ 907 w 1048"/>
              <a:gd name="T65" fmla="*/ 148 h 938"/>
              <a:gd name="T66" fmla="*/ 952 w 1048"/>
              <a:gd name="T67" fmla="*/ 114 h 938"/>
              <a:gd name="T68" fmla="*/ 906 w 1048"/>
              <a:gd name="T69" fmla="*/ 109 h 938"/>
              <a:gd name="T70" fmla="*/ 881 w 1048"/>
              <a:gd name="T71" fmla="*/ 103 h 938"/>
              <a:gd name="T72" fmla="*/ 849 w 1048"/>
              <a:gd name="T73" fmla="*/ 114 h 938"/>
              <a:gd name="T74" fmla="*/ 835 w 1048"/>
              <a:gd name="T75" fmla="*/ 108 h 938"/>
              <a:gd name="T76" fmla="*/ 803 w 1048"/>
              <a:gd name="T77" fmla="*/ 88 h 938"/>
              <a:gd name="T78" fmla="*/ 758 w 1048"/>
              <a:gd name="T79" fmla="*/ 66 h 938"/>
              <a:gd name="T80" fmla="*/ 709 w 1048"/>
              <a:gd name="T81" fmla="*/ 72 h 938"/>
              <a:gd name="T82" fmla="*/ 700 w 1048"/>
              <a:gd name="T83" fmla="*/ 70 h 938"/>
              <a:gd name="T84" fmla="*/ 678 w 1048"/>
              <a:gd name="T85" fmla="*/ 60 h 938"/>
              <a:gd name="T86" fmla="*/ 662 w 1048"/>
              <a:gd name="T87" fmla="*/ 62 h 938"/>
              <a:gd name="T88" fmla="*/ 651 w 1048"/>
              <a:gd name="T89" fmla="*/ 61 h 938"/>
              <a:gd name="T90" fmla="*/ 640 w 1048"/>
              <a:gd name="T91" fmla="*/ 38 h 938"/>
              <a:gd name="T92" fmla="*/ 612 w 1048"/>
              <a:gd name="T93" fmla="*/ 0 h 938"/>
              <a:gd name="T94" fmla="*/ 484 w 1048"/>
              <a:gd name="T95" fmla="*/ 41 h 938"/>
              <a:gd name="T96" fmla="*/ 86 w 1048"/>
              <a:gd name="T97" fmla="*/ 26 h 938"/>
              <a:gd name="T98" fmla="*/ 57 w 1048"/>
              <a:gd name="T99" fmla="*/ 40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8" h="938">
                <a:moveTo>
                  <a:pt x="57" y="401"/>
                </a:moveTo>
                <a:cubicBezTo>
                  <a:pt x="9" y="401"/>
                  <a:pt x="9" y="401"/>
                  <a:pt x="9" y="401"/>
                </a:cubicBezTo>
                <a:cubicBezTo>
                  <a:pt x="9" y="487"/>
                  <a:pt x="9" y="487"/>
                  <a:pt x="9" y="487"/>
                </a:cubicBezTo>
                <a:cubicBezTo>
                  <a:pt x="0" y="525"/>
                  <a:pt x="0" y="525"/>
                  <a:pt x="0" y="525"/>
                </a:cubicBezTo>
                <a:cubicBezTo>
                  <a:pt x="12" y="525"/>
                  <a:pt x="12" y="525"/>
                  <a:pt x="12" y="525"/>
                </a:cubicBezTo>
                <a:cubicBezTo>
                  <a:pt x="6" y="608"/>
                  <a:pt x="6" y="608"/>
                  <a:pt x="6" y="608"/>
                </a:cubicBezTo>
                <a:cubicBezTo>
                  <a:pt x="47" y="608"/>
                  <a:pt x="47" y="608"/>
                  <a:pt x="47" y="608"/>
                </a:cubicBezTo>
                <a:cubicBezTo>
                  <a:pt x="45" y="617"/>
                  <a:pt x="45" y="617"/>
                  <a:pt x="45" y="617"/>
                </a:cubicBezTo>
                <a:cubicBezTo>
                  <a:pt x="36" y="664"/>
                  <a:pt x="32" y="701"/>
                  <a:pt x="33" y="711"/>
                </a:cubicBezTo>
                <a:cubicBezTo>
                  <a:pt x="40" y="713"/>
                  <a:pt x="59" y="716"/>
                  <a:pt x="75" y="718"/>
                </a:cubicBezTo>
                <a:cubicBezTo>
                  <a:pt x="85" y="719"/>
                  <a:pt x="85" y="719"/>
                  <a:pt x="85" y="719"/>
                </a:cubicBezTo>
                <a:cubicBezTo>
                  <a:pt x="82" y="728"/>
                  <a:pt x="82" y="728"/>
                  <a:pt x="82" y="728"/>
                </a:cubicBezTo>
                <a:cubicBezTo>
                  <a:pt x="81" y="732"/>
                  <a:pt x="80" y="736"/>
                  <a:pt x="80" y="739"/>
                </a:cubicBezTo>
                <a:cubicBezTo>
                  <a:pt x="112" y="739"/>
                  <a:pt x="112" y="739"/>
                  <a:pt x="112" y="739"/>
                </a:cubicBezTo>
                <a:cubicBezTo>
                  <a:pt x="112" y="694"/>
                  <a:pt x="112" y="694"/>
                  <a:pt x="112" y="694"/>
                </a:cubicBezTo>
                <a:cubicBezTo>
                  <a:pt x="162" y="691"/>
                  <a:pt x="162" y="691"/>
                  <a:pt x="162" y="691"/>
                </a:cubicBezTo>
                <a:cubicBezTo>
                  <a:pt x="162" y="713"/>
                  <a:pt x="162" y="713"/>
                  <a:pt x="162" y="713"/>
                </a:cubicBezTo>
                <a:cubicBezTo>
                  <a:pt x="176" y="723"/>
                  <a:pt x="176" y="723"/>
                  <a:pt x="176" y="723"/>
                </a:cubicBezTo>
                <a:cubicBezTo>
                  <a:pt x="176" y="755"/>
                  <a:pt x="176" y="755"/>
                  <a:pt x="176" y="755"/>
                </a:cubicBezTo>
                <a:cubicBezTo>
                  <a:pt x="157" y="755"/>
                  <a:pt x="157" y="755"/>
                  <a:pt x="157" y="755"/>
                </a:cubicBezTo>
                <a:cubicBezTo>
                  <a:pt x="167" y="856"/>
                  <a:pt x="167" y="856"/>
                  <a:pt x="167" y="856"/>
                </a:cubicBezTo>
                <a:cubicBezTo>
                  <a:pt x="213" y="856"/>
                  <a:pt x="213" y="856"/>
                  <a:pt x="213" y="856"/>
                </a:cubicBezTo>
                <a:cubicBezTo>
                  <a:pt x="213" y="864"/>
                  <a:pt x="213" y="864"/>
                  <a:pt x="213" y="864"/>
                </a:cubicBezTo>
                <a:cubicBezTo>
                  <a:pt x="305" y="864"/>
                  <a:pt x="305" y="864"/>
                  <a:pt x="305" y="864"/>
                </a:cubicBezTo>
                <a:cubicBezTo>
                  <a:pt x="305" y="906"/>
                  <a:pt x="305" y="906"/>
                  <a:pt x="305" y="906"/>
                </a:cubicBezTo>
                <a:cubicBezTo>
                  <a:pt x="390" y="906"/>
                  <a:pt x="390" y="906"/>
                  <a:pt x="390" y="906"/>
                </a:cubicBezTo>
                <a:cubicBezTo>
                  <a:pt x="390" y="938"/>
                  <a:pt x="390" y="938"/>
                  <a:pt x="390" y="938"/>
                </a:cubicBezTo>
                <a:cubicBezTo>
                  <a:pt x="411" y="938"/>
                  <a:pt x="411" y="938"/>
                  <a:pt x="411" y="938"/>
                </a:cubicBezTo>
                <a:cubicBezTo>
                  <a:pt x="411" y="906"/>
                  <a:pt x="411" y="906"/>
                  <a:pt x="411" y="906"/>
                </a:cubicBezTo>
                <a:cubicBezTo>
                  <a:pt x="441" y="906"/>
                  <a:pt x="441" y="906"/>
                  <a:pt x="441" y="906"/>
                </a:cubicBezTo>
                <a:cubicBezTo>
                  <a:pt x="441" y="862"/>
                  <a:pt x="441" y="862"/>
                  <a:pt x="441" y="862"/>
                </a:cubicBezTo>
                <a:cubicBezTo>
                  <a:pt x="501" y="862"/>
                  <a:pt x="501" y="862"/>
                  <a:pt x="501" y="862"/>
                </a:cubicBezTo>
                <a:cubicBezTo>
                  <a:pt x="501" y="906"/>
                  <a:pt x="501" y="906"/>
                  <a:pt x="501" y="906"/>
                </a:cubicBezTo>
                <a:cubicBezTo>
                  <a:pt x="523" y="906"/>
                  <a:pt x="523" y="906"/>
                  <a:pt x="523" y="906"/>
                </a:cubicBezTo>
                <a:cubicBezTo>
                  <a:pt x="523" y="864"/>
                  <a:pt x="523" y="864"/>
                  <a:pt x="523" y="864"/>
                </a:cubicBezTo>
                <a:cubicBezTo>
                  <a:pt x="610" y="864"/>
                  <a:pt x="610" y="864"/>
                  <a:pt x="610" y="864"/>
                </a:cubicBezTo>
                <a:cubicBezTo>
                  <a:pt x="610" y="846"/>
                  <a:pt x="610" y="846"/>
                  <a:pt x="610" y="846"/>
                </a:cubicBezTo>
                <a:cubicBezTo>
                  <a:pt x="630" y="846"/>
                  <a:pt x="630" y="846"/>
                  <a:pt x="630" y="846"/>
                </a:cubicBezTo>
                <a:cubicBezTo>
                  <a:pt x="630" y="820"/>
                  <a:pt x="630" y="820"/>
                  <a:pt x="630" y="820"/>
                </a:cubicBezTo>
                <a:cubicBezTo>
                  <a:pt x="711" y="820"/>
                  <a:pt x="711" y="820"/>
                  <a:pt x="711" y="820"/>
                </a:cubicBezTo>
                <a:cubicBezTo>
                  <a:pt x="711" y="860"/>
                  <a:pt x="711" y="860"/>
                  <a:pt x="711" y="860"/>
                </a:cubicBezTo>
                <a:cubicBezTo>
                  <a:pt x="729" y="860"/>
                  <a:pt x="729" y="860"/>
                  <a:pt x="729" y="860"/>
                </a:cubicBezTo>
                <a:cubicBezTo>
                  <a:pt x="729" y="844"/>
                  <a:pt x="729" y="844"/>
                  <a:pt x="729" y="844"/>
                </a:cubicBezTo>
                <a:cubicBezTo>
                  <a:pt x="746" y="844"/>
                  <a:pt x="746" y="844"/>
                  <a:pt x="746" y="844"/>
                </a:cubicBezTo>
                <a:cubicBezTo>
                  <a:pt x="746" y="821"/>
                  <a:pt x="746" y="821"/>
                  <a:pt x="746" y="821"/>
                </a:cubicBezTo>
                <a:cubicBezTo>
                  <a:pt x="865" y="809"/>
                  <a:pt x="865" y="809"/>
                  <a:pt x="865" y="809"/>
                </a:cubicBezTo>
                <a:cubicBezTo>
                  <a:pt x="867" y="845"/>
                  <a:pt x="867" y="845"/>
                  <a:pt x="867" y="845"/>
                </a:cubicBezTo>
                <a:cubicBezTo>
                  <a:pt x="876" y="845"/>
                  <a:pt x="890" y="847"/>
                  <a:pt x="900" y="854"/>
                </a:cubicBezTo>
                <a:cubicBezTo>
                  <a:pt x="902" y="855"/>
                  <a:pt x="902" y="855"/>
                  <a:pt x="902" y="855"/>
                </a:cubicBezTo>
                <a:cubicBezTo>
                  <a:pt x="903" y="859"/>
                  <a:pt x="903" y="859"/>
                  <a:pt x="903" y="859"/>
                </a:cubicBezTo>
                <a:cubicBezTo>
                  <a:pt x="903" y="878"/>
                  <a:pt x="903" y="878"/>
                  <a:pt x="903" y="878"/>
                </a:cubicBezTo>
                <a:cubicBezTo>
                  <a:pt x="957" y="878"/>
                  <a:pt x="957" y="878"/>
                  <a:pt x="957" y="878"/>
                </a:cubicBezTo>
                <a:cubicBezTo>
                  <a:pt x="961" y="866"/>
                  <a:pt x="961" y="866"/>
                  <a:pt x="961" y="866"/>
                </a:cubicBezTo>
                <a:cubicBezTo>
                  <a:pt x="962" y="864"/>
                  <a:pt x="964" y="857"/>
                  <a:pt x="997" y="835"/>
                </a:cubicBezTo>
                <a:cubicBezTo>
                  <a:pt x="1001" y="823"/>
                  <a:pt x="1001" y="823"/>
                  <a:pt x="1001" y="823"/>
                </a:cubicBezTo>
                <a:cubicBezTo>
                  <a:pt x="987" y="815"/>
                  <a:pt x="987" y="815"/>
                  <a:pt x="987" y="815"/>
                </a:cubicBezTo>
                <a:cubicBezTo>
                  <a:pt x="979" y="773"/>
                  <a:pt x="979" y="773"/>
                  <a:pt x="979" y="773"/>
                </a:cubicBezTo>
                <a:cubicBezTo>
                  <a:pt x="1011" y="773"/>
                  <a:pt x="1011" y="773"/>
                  <a:pt x="1011" y="773"/>
                </a:cubicBezTo>
                <a:cubicBezTo>
                  <a:pt x="1011" y="767"/>
                  <a:pt x="1011" y="767"/>
                  <a:pt x="1011" y="767"/>
                </a:cubicBezTo>
                <a:cubicBezTo>
                  <a:pt x="992" y="767"/>
                  <a:pt x="992" y="767"/>
                  <a:pt x="992" y="767"/>
                </a:cubicBezTo>
                <a:cubicBezTo>
                  <a:pt x="992" y="720"/>
                  <a:pt x="992" y="720"/>
                  <a:pt x="992" y="720"/>
                </a:cubicBezTo>
                <a:cubicBezTo>
                  <a:pt x="1028" y="720"/>
                  <a:pt x="1028" y="720"/>
                  <a:pt x="1028" y="720"/>
                </a:cubicBezTo>
                <a:cubicBezTo>
                  <a:pt x="1048" y="712"/>
                  <a:pt x="1048" y="712"/>
                  <a:pt x="1048" y="712"/>
                </a:cubicBezTo>
                <a:cubicBezTo>
                  <a:pt x="1048" y="706"/>
                  <a:pt x="1048" y="706"/>
                  <a:pt x="1048" y="706"/>
                </a:cubicBezTo>
                <a:cubicBezTo>
                  <a:pt x="1013" y="704"/>
                  <a:pt x="1013" y="704"/>
                  <a:pt x="1013" y="704"/>
                </a:cubicBezTo>
                <a:cubicBezTo>
                  <a:pt x="1007" y="706"/>
                  <a:pt x="994" y="709"/>
                  <a:pt x="987" y="701"/>
                </a:cubicBezTo>
                <a:cubicBezTo>
                  <a:pt x="982" y="697"/>
                  <a:pt x="981" y="691"/>
                  <a:pt x="982" y="685"/>
                </a:cubicBezTo>
                <a:cubicBezTo>
                  <a:pt x="967" y="677"/>
                  <a:pt x="967" y="677"/>
                  <a:pt x="967" y="677"/>
                </a:cubicBezTo>
                <a:cubicBezTo>
                  <a:pt x="967" y="654"/>
                  <a:pt x="967" y="654"/>
                  <a:pt x="967" y="654"/>
                </a:cubicBezTo>
                <a:cubicBezTo>
                  <a:pt x="921" y="654"/>
                  <a:pt x="921" y="654"/>
                  <a:pt x="921" y="654"/>
                </a:cubicBezTo>
                <a:cubicBezTo>
                  <a:pt x="921" y="618"/>
                  <a:pt x="921" y="618"/>
                  <a:pt x="921" y="618"/>
                </a:cubicBezTo>
                <a:cubicBezTo>
                  <a:pt x="903" y="594"/>
                  <a:pt x="903" y="594"/>
                  <a:pt x="903" y="594"/>
                </a:cubicBezTo>
                <a:cubicBezTo>
                  <a:pt x="887" y="569"/>
                  <a:pt x="887" y="569"/>
                  <a:pt x="887" y="569"/>
                </a:cubicBezTo>
                <a:cubicBezTo>
                  <a:pt x="837" y="569"/>
                  <a:pt x="837" y="569"/>
                  <a:pt x="837" y="569"/>
                </a:cubicBezTo>
                <a:cubicBezTo>
                  <a:pt x="833" y="541"/>
                  <a:pt x="833" y="541"/>
                  <a:pt x="833" y="541"/>
                </a:cubicBezTo>
                <a:cubicBezTo>
                  <a:pt x="823" y="541"/>
                  <a:pt x="823" y="541"/>
                  <a:pt x="823" y="541"/>
                </a:cubicBezTo>
                <a:cubicBezTo>
                  <a:pt x="821" y="537"/>
                  <a:pt x="821" y="537"/>
                  <a:pt x="821" y="537"/>
                </a:cubicBezTo>
                <a:cubicBezTo>
                  <a:pt x="817" y="530"/>
                  <a:pt x="806" y="508"/>
                  <a:pt x="806" y="497"/>
                </a:cubicBezTo>
                <a:cubicBezTo>
                  <a:pt x="806" y="487"/>
                  <a:pt x="810" y="481"/>
                  <a:pt x="814" y="478"/>
                </a:cubicBezTo>
                <a:cubicBezTo>
                  <a:pt x="814" y="450"/>
                  <a:pt x="814" y="450"/>
                  <a:pt x="814" y="450"/>
                </a:cubicBezTo>
                <a:cubicBezTo>
                  <a:pt x="886" y="450"/>
                  <a:pt x="886" y="450"/>
                  <a:pt x="886" y="450"/>
                </a:cubicBezTo>
                <a:cubicBezTo>
                  <a:pt x="878" y="375"/>
                  <a:pt x="878" y="375"/>
                  <a:pt x="878" y="375"/>
                </a:cubicBezTo>
                <a:cubicBezTo>
                  <a:pt x="897" y="375"/>
                  <a:pt x="897" y="375"/>
                  <a:pt x="897" y="375"/>
                </a:cubicBezTo>
                <a:cubicBezTo>
                  <a:pt x="897" y="307"/>
                  <a:pt x="897" y="307"/>
                  <a:pt x="897" y="307"/>
                </a:cubicBezTo>
                <a:cubicBezTo>
                  <a:pt x="907" y="307"/>
                  <a:pt x="907" y="307"/>
                  <a:pt x="907" y="307"/>
                </a:cubicBezTo>
                <a:cubicBezTo>
                  <a:pt x="896" y="298"/>
                  <a:pt x="896" y="298"/>
                  <a:pt x="896" y="298"/>
                </a:cubicBezTo>
                <a:cubicBezTo>
                  <a:pt x="905" y="272"/>
                  <a:pt x="905" y="272"/>
                  <a:pt x="905" y="272"/>
                </a:cubicBezTo>
                <a:cubicBezTo>
                  <a:pt x="905" y="243"/>
                  <a:pt x="905" y="243"/>
                  <a:pt x="905" y="243"/>
                </a:cubicBezTo>
                <a:cubicBezTo>
                  <a:pt x="895" y="243"/>
                  <a:pt x="895" y="243"/>
                  <a:pt x="895" y="243"/>
                </a:cubicBezTo>
                <a:cubicBezTo>
                  <a:pt x="890" y="248"/>
                  <a:pt x="890" y="248"/>
                  <a:pt x="890" y="248"/>
                </a:cubicBezTo>
                <a:cubicBezTo>
                  <a:pt x="888" y="245"/>
                  <a:pt x="888" y="245"/>
                  <a:pt x="888" y="245"/>
                </a:cubicBezTo>
                <a:cubicBezTo>
                  <a:pt x="891" y="232"/>
                  <a:pt x="891" y="232"/>
                  <a:pt x="891" y="232"/>
                </a:cubicBezTo>
                <a:cubicBezTo>
                  <a:pt x="890" y="221"/>
                  <a:pt x="890" y="221"/>
                  <a:pt x="890" y="221"/>
                </a:cubicBezTo>
                <a:cubicBezTo>
                  <a:pt x="882" y="215"/>
                  <a:pt x="882" y="215"/>
                  <a:pt x="882" y="215"/>
                </a:cubicBezTo>
                <a:cubicBezTo>
                  <a:pt x="841" y="244"/>
                  <a:pt x="841" y="244"/>
                  <a:pt x="841" y="244"/>
                </a:cubicBezTo>
                <a:cubicBezTo>
                  <a:pt x="827" y="248"/>
                  <a:pt x="827" y="248"/>
                  <a:pt x="827" y="248"/>
                </a:cubicBezTo>
                <a:cubicBezTo>
                  <a:pt x="817" y="247"/>
                  <a:pt x="817" y="247"/>
                  <a:pt x="817" y="247"/>
                </a:cubicBezTo>
                <a:cubicBezTo>
                  <a:pt x="812" y="240"/>
                  <a:pt x="812" y="240"/>
                  <a:pt x="812" y="240"/>
                </a:cubicBezTo>
                <a:cubicBezTo>
                  <a:pt x="907" y="148"/>
                  <a:pt x="907" y="148"/>
                  <a:pt x="907" y="148"/>
                </a:cubicBezTo>
                <a:cubicBezTo>
                  <a:pt x="928" y="138"/>
                  <a:pt x="928" y="138"/>
                  <a:pt x="928" y="138"/>
                </a:cubicBezTo>
                <a:cubicBezTo>
                  <a:pt x="952" y="114"/>
                  <a:pt x="952" y="114"/>
                  <a:pt x="952" y="114"/>
                </a:cubicBezTo>
                <a:cubicBezTo>
                  <a:pt x="952" y="114"/>
                  <a:pt x="952" y="114"/>
                  <a:pt x="952" y="114"/>
                </a:cubicBezTo>
                <a:cubicBezTo>
                  <a:pt x="947" y="114"/>
                  <a:pt x="947" y="114"/>
                  <a:pt x="947" y="114"/>
                </a:cubicBezTo>
                <a:cubicBezTo>
                  <a:pt x="930" y="108"/>
                  <a:pt x="930" y="108"/>
                  <a:pt x="930" y="108"/>
                </a:cubicBezTo>
                <a:cubicBezTo>
                  <a:pt x="906" y="109"/>
                  <a:pt x="906" y="109"/>
                  <a:pt x="906" y="109"/>
                </a:cubicBezTo>
                <a:cubicBezTo>
                  <a:pt x="901" y="109"/>
                  <a:pt x="901" y="109"/>
                  <a:pt x="901" y="109"/>
                </a:cubicBezTo>
                <a:cubicBezTo>
                  <a:pt x="901" y="109"/>
                  <a:pt x="901" y="109"/>
                  <a:pt x="901" y="109"/>
                </a:cubicBezTo>
                <a:cubicBezTo>
                  <a:pt x="881" y="103"/>
                  <a:pt x="881" y="103"/>
                  <a:pt x="881" y="103"/>
                </a:cubicBezTo>
                <a:cubicBezTo>
                  <a:pt x="870" y="104"/>
                  <a:pt x="870" y="104"/>
                  <a:pt x="870" y="104"/>
                </a:cubicBezTo>
                <a:cubicBezTo>
                  <a:pt x="857" y="113"/>
                  <a:pt x="857" y="113"/>
                  <a:pt x="857" y="113"/>
                </a:cubicBezTo>
                <a:cubicBezTo>
                  <a:pt x="849" y="114"/>
                  <a:pt x="849" y="114"/>
                  <a:pt x="849" y="114"/>
                </a:cubicBezTo>
                <a:cubicBezTo>
                  <a:pt x="849" y="114"/>
                  <a:pt x="849" y="114"/>
                  <a:pt x="849" y="114"/>
                </a:cubicBezTo>
                <a:cubicBezTo>
                  <a:pt x="849" y="114"/>
                  <a:pt x="849" y="114"/>
                  <a:pt x="849" y="114"/>
                </a:cubicBezTo>
                <a:cubicBezTo>
                  <a:pt x="835" y="108"/>
                  <a:pt x="835" y="108"/>
                  <a:pt x="835" y="108"/>
                </a:cubicBezTo>
                <a:cubicBezTo>
                  <a:pt x="825" y="98"/>
                  <a:pt x="825" y="98"/>
                  <a:pt x="825" y="98"/>
                </a:cubicBezTo>
                <a:cubicBezTo>
                  <a:pt x="812" y="95"/>
                  <a:pt x="812" y="95"/>
                  <a:pt x="812" y="95"/>
                </a:cubicBezTo>
                <a:cubicBezTo>
                  <a:pt x="803" y="88"/>
                  <a:pt x="803" y="88"/>
                  <a:pt x="803" y="88"/>
                </a:cubicBezTo>
                <a:cubicBezTo>
                  <a:pt x="787" y="83"/>
                  <a:pt x="787" y="83"/>
                  <a:pt x="787" y="83"/>
                </a:cubicBezTo>
                <a:cubicBezTo>
                  <a:pt x="781" y="76"/>
                  <a:pt x="781" y="76"/>
                  <a:pt x="781" y="76"/>
                </a:cubicBezTo>
                <a:cubicBezTo>
                  <a:pt x="758" y="66"/>
                  <a:pt x="758" y="66"/>
                  <a:pt x="758" y="66"/>
                </a:cubicBezTo>
                <a:cubicBezTo>
                  <a:pt x="730" y="65"/>
                  <a:pt x="730" y="65"/>
                  <a:pt x="730" y="65"/>
                </a:cubicBezTo>
                <a:cubicBezTo>
                  <a:pt x="721" y="71"/>
                  <a:pt x="721" y="71"/>
                  <a:pt x="721" y="71"/>
                </a:cubicBezTo>
                <a:cubicBezTo>
                  <a:pt x="709" y="72"/>
                  <a:pt x="709" y="72"/>
                  <a:pt x="709" y="72"/>
                </a:cubicBezTo>
                <a:cubicBezTo>
                  <a:pt x="709" y="72"/>
                  <a:pt x="709" y="72"/>
                  <a:pt x="709" y="72"/>
                </a:cubicBezTo>
                <a:cubicBezTo>
                  <a:pt x="709" y="72"/>
                  <a:pt x="709" y="72"/>
                  <a:pt x="709" y="72"/>
                </a:cubicBezTo>
                <a:cubicBezTo>
                  <a:pt x="700" y="70"/>
                  <a:pt x="700" y="70"/>
                  <a:pt x="700" y="70"/>
                </a:cubicBezTo>
                <a:cubicBezTo>
                  <a:pt x="700" y="69"/>
                  <a:pt x="700" y="69"/>
                  <a:pt x="700" y="69"/>
                </a:cubicBezTo>
                <a:cubicBezTo>
                  <a:pt x="698" y="66"/>
                  <a:pt x="698" y="66"/>
                  <a:pt x="698" y="66"/>
                </a:cubicBezTo>
                <a:cubicBezTo>
                  <a:pt x="678" y="60"/>
                  <a:pt x="678" y="60"/>
                  <a:pt x="678" y="60"/>
                </a:cubicBezTo>
                <a:cubicBezTo>
                  <a:pt x="671" y="60"/>
                  <a:pt x="671" y="60"/>
                  <a:pt x="671" y="60"/>
                </a:cubicBezTo>
                <a:cubicBezTo>
                  <a:pt x="662" y="62"/>
                  <a:pt x="662" y="62"/>
                  <a:pt x="662" y="62"/>
                </a:cubicBezTo>
                <a:cubicBezTo>
                  <a:pt x="662" y="62"/>
                  <a:pt x="662" y="62"/>
                  <a:pt x="662" y="62"/>
                </a:cubicBezTo>
                <a:cubicBezTo>
                  <a:pt x="662" y="62"/>
                  <a:pt x="662" y="62"/>
                  <a:pt x="662" y="62"/>
                </a:cubicBezTo>
                <a:cubicBezTo>
                  <a:pt x="660" y="60"/>
                  <a:pt x="660" y="60"/>
                  <a:pt x="660" y="60"/>
                </a:cubicBezTo>
                <a:cubicBezTo>
                  <a:pt x="651" y="61"/>
                  <a:pt x="651" y="61"/>
                  <a:pt x="651" y="61"/>
                </a:cubicBezTo>
                <a:cubicBezTo>
                  <a:pt x="651" y="61"/>
                  <a:pt x="651" y="61"/>
                  <a:pt x="651" y="61"/>
                </a:cubicBezTo>
                <a:cubicBezTo>
                  <a:pt x="651" y="61"/>
                  <a:pt x="651" y="61"/>
                  <a:pt x="651" y="61"/>
                </a:cubicBezTo>
                <a:cubicBezTo>
                  <a:pt x="640" y="38"/>
                  <a:pt x="640" y="38"/>
                  <a:pt x="640" y="38"/>
                </a:cubicBezTo>
                <a:cubicBezTo>
                  <a:pt x="639" y="36"/>
                  <a:pt x="639" y="36"/>
                  <a:pt x="639" y="36"/>
                </a:cubicBezTo>
                <a:cubicBezTo>
                  <a:pt x="625" y="2"/>
                  <a:pt x="625" y="2"/>
                  <a:pt x="625" y="2"/>
                </a:cubicBezTo>
                <a:cubicBezTo>
                  <a:pt x="612" y="0"/>
                  <a:pt x="612" y="0"/>
                  <a:pt x="612" y="0"/>
                </a:cubicBezTo>
                <a:cubicBezTo>
                  <a:pt x="613" y="40"/>
                  <a:pt x="613" y="40"/>
                  <a:pt x="613" y="40"/>
                </a:cubicBezTo>
                <a:cubicBezTo>
                  <a:pt x="484" y="41"/>
                  <a:pt x="484" y="41"/>
                  <a:pt x="484" y="41"/>
                </a:cubicBezTo>
                <a:cubicBezTo>
                  <a:pt x="484" y="41"/>
                  <a:pt x="484" y="41"/>
                  <a:pt x="484" y="41"/>
                </a:cubicBezTo>
                <a:cubicBezTo>
                  <a:pt x="471" y="41"/>
                  <a:pt x="471" y="41"/>
                  <a:pt x="471" y="41"/>
                </a:cubicBezTo>
                <a:cubicBezTo>
                  <a:pt x="231" y="35"/>
                  <a:pt x="231" y="35"/>
                  <a:pt x="231" y="35"/>
                </a:cubicBezTo>
                <a:cubicBezTo>
                  <a:pt x="86" y="26"/>
                  <a:pt x="86" y="26"/>
                  <a:pt x="86" y="26"/>
                </a:cubicBezTo>
                <a:cubicBezTo>
                  <a:pt x="81" y="67"/>
                  <a:pt x="76" y="132"/>
                  <a:pt x="75" y="159"/>
                </a:cubicBezTo>
                <a:cubicBezTo>
                  <a:pt x="57" y="338"/>
                  <a:pt x="57" y="338"/>
                  <a:pt x="57" y="338"/>
                </a:cubicBezTo>
                <a:lnTo>
                  <a:pt x="57" y="401"/>
                </a:lnTo>
                <a:close/>
              </a:path>
            </a:pathLst>
          </a:custGeom>
          <a:solidFill>
            <a:srgbClr val="BCD8F0"/>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67" name="Freeform 20">
            <a:extLst>
              <a:ext uri="{FF2B5EF4-FFF2-40B4-BE49-F238E27FC236}">
                <a16:creationId xmlns:a16="http://schemas.microsoft.com/office/drawing/2014/main" id="{B56F62F8-CD50-4353-9D2F-13F07B1E8168}"/>
              </a:ext>
            </a:extLst>
          </p:cNvPr>
          <p:cNvSpPr>
            <a:spLocks/>
          </p:cNvSpPr>
          <p:nvPr/>
        </p:nvSpPr>
        <p:spPr bwMode="auto">
          <a:xfrm>
            <a:off x="7365144" y="3119133"/>
            <a:ext cx="1037215" cy="633720"/>
          </a:xfrm>
          <a:custGeom>
            <a:avLst/>
            <a:gdLst>
              <a:gd name="T0" fmla="*/ 653 w 701"/>
              <a:gd name="T1" fmla="*/ 38 h 428"/>
              <a:gd name="T2" fmla="*/ 541 w 701"/>
              <a:gd name="T3" fmla="*/ 18 h 428"/>
              <a:gd name="T4" fmla="*/ 402 w 701"/>
              <a:gd name="T5" fmla="*/ 15 h 428"/>
              <a:gd name="T6" fmla="*/ 252 w 701"/>
              <a:gd name="T7" fmla="*/ 53 h 428"/>
              <a:gd name="T8" fmla="*/ 185 w 701"/>
              <a:gd name="T9" fmla="*/ 94 h 428"/>
              <a:gd name="T10" fmla="*/ 0 w 701"/>
              <a:gd name="T11" fmla="*/ 78 h 428"/>
              <a:gd name="T12" fmla="*/ 39 w 701"/>
              <a:gd name="T13" fmla="*/ 391 h 428"/>
              <a:gd name="T14" fmla="*/ 52 w 701"/>
              <a:gd name="T15" fmla="*/ 411 h 428"/>
              <a:gd name="T16" fmla="*/ 130 w 701"/>
              <a:gd name="T17" fmla="*/ 410 h 428"/>
              <a:gd name="T18" fmla="*/ 220 w 701"/>
              <a:gd name="T19" fmla="*/ 406 h 428"/>
              <a:gd name="T20" fmla="*/ 269 w 701"/>
              <a:gd name="T21" fmla="*/ 408 h 428"/>
              <a:gd name="T22" fmla="*/ 288 w 701"/>
              <a:gd name="T23" fmla="*/ 428 h 428"/>
              <a:gd name="T24" fmla="*/ 276 w 701"/>
              <a:gd name="T25" fmla="*/ 402 h 428"/>
              <a:gd name="T26" fmla="*/ 275 w 701"/>
              <a:gd name="T27" fmla="*/ 393 h 428"/>
              <a:gd name="T28" fmla="*/ 277 w 701"/>
              <a:gd name="T29" fmla="*/ 392 h 428"/>
              <a:gd name="T30" fmla="*/ 313 w 701"/>
              <a:gd name="T31" fmla="*/ 390 h 428"/>
              <a:gd name="T32" fmla="*/ 345 w 701"/>
              <a:gd name="T33" fmla="*/ 361 h 428"/>
              <a:gd name="T34" fmla="*/ 376 w 701"/>
              <a:gd name="T35" fmla="*/ 376 h 428"/>
              <a:gd name="T36" fmla="*/ 408 w 701"/>
              <a:gd name="T37" fmla="*/ 359 h 428"/>
              <a:gd name="T38" fmla="*/ 464 w 701"/>
              <a:gd name="T39" fmla="*/ 346 h 428"/>
              <a:gd name="T40" fmla="*/ 495 w 701"/>
              <a:gd name="T41" fmla="*/ 353 h 428"/>
              <a:gd name="T42" fmla="*/ 510 w 701"/>
              <a:gd name="T43" fmla="*/ 363 h 428"/>
              <a:gd name="T44" fmla="*/ 544 w 701"/>
              <a:gd name="T45" fmla="*/ 386 h 428"/>
              <a:gd name="T46" fmla="*/ 543 w 701"/>
              <a:gd name="T47" fmla="*/ 357 h 428"/>
              <a:gd name="T48" fmla="*/ 574 w 701"/>
              <a:gd name="T49" fmla="*/ 253 h 428"/>
              <a:gd name="T50" fmla="*/ 572 w 701"/>
              <a:gd name="T51" fmla="*/ 243 h 428"/>
              <a:gd name="T52" fmla="*/ 591 w 701"/>
              <a:gd name="T53" fmla="*/ 232 h 428"/>
              <a:gd name="T54" fmla="*/ 581 w 701"/>
              <a:gd name="T55" fmla="*/ 209 h 428"/>
              <a:gd name="T56" fmla="*/ 581 w 701"/>
              <a:gd name="T57" fmla="*/ 203 h 428"/>
              <a:gd name="T58" fmla="*/ 630 w 701"/>
              <a:gd name="T59" fmla="*/ 192 h 428"/>
              <a:gd name="T60" fmla="*/ 660 w 701"/>
              <a:gd name="T61" fmla="*/ 159 h 428"/>
              <a:gd name="T62" fmla="*/ 667 w 701"/>
              <a:gd name="T63" fmla="*/ 144 h 428"/>
              <a:gd name="T64" fmla="*/ 685 w 701"/>
              <a:gd name="T65" fmla="*/ 128 h 428"/>
              <a:gd name="T66" fmla="*/ 683 w 701"/>
              <a:gd name="T67" fmla="*/ 112 h 428"/>
              <a:gd name="T68" fmla="*/ 701 w 701"/>
              <a:gd name="T69" fmla="*/ 7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1" h="428">
                <a:moveTo>
                  <a:pt x="701" y="79"/>
                </a:moveTo>
                <a:cubicBezTo>
                  <a:pt x="653" y="38"/>
                  <a:pt x="653" y="38"/>
                  <a:pt x="653" y="38"/>
                </a:cubicBezTo>
                <a:cubicBezTo>
                  <a:pt x="618" y="18"/>
                  <a:pt x="618" y="18"/>
                  <a:pt x="618" y="18"/>
                </a:cubicBezTo>
                <a:cubicBezTo>
                  <a:pt x="541" y="18"/>
                  <a:pt x="541" y="18"/>
                  <a:pt x="541" y="18"/>
                </a:cubicBezTo>
                <a:cubicBezTo>
                  <a:pt x="510" y="0"/>
                  <a:pt x="510" y="0"/>
                  <a:pt x="510" y="0"/>
                </a:cubicBezTo>
                <a:cubicBezTo>
                  <a:pt x="402" y="15"/>
                  <a:pt x="402" y="15"/>
                  <a:pt x="402" y="15"/>
                </a:cubicBezTo>
                <a:cubicBezTo>
                  <a:pt x="382" y="39"/>
                  <a:pt x="382" y="39"/>
                  <a:pt x="382" y="39"/>
                </a:cubicBezTo>
                <a:cubicBezTo>
                  <a:pt x="252" y="53"/>
                  <a:pt x="252" y="53"/>
                  <a:pt x="252" y="53"/>
                </a:cubicBezTo>
                <a:cubicBezTo>
                  <a:pt x="252" y="89"/>
                  <a:pt x="252" y="89"/>
                  <a:pt x="252" y="89"/>
                </a:cubicBezTo>
                <a:cubicBezTo>
                  <a:pt x="185" y="94"/>
                  <a:pt x="185" y="94"/>
                  <a:pt x="185" y="94"/>
                </a:cubicBezTo>
                <a:cubicBezTo>
                  <a:pt x="171" y="54"/>
                  <a:pt x="171" y="54"/>
                  <a:pt x="171" y="54"/>
                </a:cubicBezTo>
                <a:cubicBezTo>
                  <a:pt x="0" y="78"/>
                  <a:pt x="0" y="78"/>
                  <a:pt x="0" y="78"/>
                </a:cubicBezTo>
                <a:cubicBezTo>
                  <a:pt x="0" y="375"/>
                  <a:pt x="0" y="375"/>
                  <a:pt x="0" y="375"/>
                </a:cubicBezTo>
                <a:cubicBezTo>
                  <a:pt x="36" y="388"/>
                  <a:pt x="38" y="389"/>
                  <a:pt x="39" y="391"/>
                </a:cubicBezTo>
                <a:cubicBezTo>
                  <a:pt x="41" y="393"/>
                  <a:pt x="43" y="395"/>
                  <a:pt x="42" y="415"/>
                </a:cubicBezTo>
                <a:cubicBezTo>
                  <a:pt x="52" y="411"/>
                  <a:pt x="52" y="411"/>
                  <a:pt x="52" y="411"/>
                </a:cubicBezTo>
                <a:cubicBezTo>
                  <a:pt x="53" y="410"/>
                  <a:pt x="105" y="396"/>
                  <a:pt x="113" y="396"/>
                </a:cubicBezTo>
                <a:cubicBezTo>
                  <a:pt x="120" y="396"/>
                  <a:pt x="126" y="403"/>
                  <a:pt x="130" y="410"/>
                </a:cubicBezTo>
                <a:cubicBezTo>
                  <a:pt x="198" y="410"/>
                  <a:pt x="198" y="410"/>
                  <a:pt x="198" y="410"/>
                </a:cubicBezTo>
                <a:cubicBezTo>
                  <a:pt x="220" y="406"/>
                  <a:pt x="220" y="406"/>
                  <a:pt x="220" y="406"/>
                </a:cubicBezTo>
                <a:cubicBezTo>
                  <a:pt x="267" y="406"/>
                  <a:pt x="267" y="406"/>
                  <a:pt x="267" y="406"/>
                </a:cubicBezTo>
                <a:cubicBezTo>
                  <a:pt x="269" y="408"/>
                  <a:pt x="269" y="408"/>
                  <a:pt x="269" y="408"/>
                </a:cubicBezTo>
                <a:cubicBezTo>
                  <a:pt x="274" y="414"/>
                  <a:pt x="283" y="424"/>
                  <a:pt x="288" y="428"/>
                </a:cubicBezTo>
                <a:cubicBezTo>
                  <a:pt x="288" y="428"/>
                  <a:pt x="288" y="428"/>
                  <a:pt x="288" y="428"/>
                </a:cubicBezTo>
                <a:cubicBezTo>
                  <a:pt x="292" y="424"/>
                  <a:pt x="292" y="424"/>
                  <a:pt x="292" y="424"/>
                </a:cubicBezTo>
                <a:cubicBezTo>
                  <a:pt x="283" y="412"/>
                  <a:pt x="277" y="405"/>
                  <a:pt x="276" y="402"/>
                </a:cubicBezTo>
                <a:cubicBezTo>
                  <a:pt x="275" y="399"/>
                  <a:pt x="275" y="397"/>
                  <a:pt x="276" y="394"/>
                </a:cubicBezTo>
                <a:cubicBezTo>
                  <a:pt x="275" y="393"/>
                  <a:pt x="275" y="393"/>
                  <a:pt x="275" y="393"/>
                </a:cubicBezTo>
                <a:cubicBezTo>
                  <a:pt x="277" y="393"/>
                  <a:pt x="277" y="393"/>
                  <a:pt x="277" y="393"/>
                </a:cubicBezTo>
                <a:cubicBezTo>
                  <a:pt x="277" y="393"/>
                  <a:pt x="277" y="392"/>
                  <a:pt x="277" y="392"/>
                </a:cubicBezTo>
                <a:cubicBezTo>
                  <a:pt x="280" y="388"/>
                  <a:pt x="286" y="387"/>
                  <a:pt x="298" y="390"/>
                </a:cubicBezTo>
                <a:cubicBezTo>
                  <a:pt x="313" y="390"/>
                  <a:pt x="313" y="390"/>
                  <a:pt x="313" y="390"/>
                </a:cubicBezTo>
                <a:cubicBezTo>
                  <a:pt x="324" y="384"/>
                  <a:pt x="324" y="384"/>
                  <a:pt x="324" y="384"/>
                </a:cubicBezTo>
                <a:cubicBezTo>
                  <a:pt x="345" y="361"/>
                  <a:pt x="345" y="361"/>
                  <a:pt x="345" y="361"/>
                </a:cubicBezTo>
                <a:cubicBezTo>
                  <a:pt x="358" y="376"/>
                  <a:pt x="358" y="376"/>
                  <a:pt x="358" y="376"/>
                </a:cubicBezTo>
                <a:cubicBezTo>
                  <a:pt x="376" y="376"/>
                  <a:pt x="376" y="376"/>
                  <a:pt x="376" y="376"/>
                </a:cubicBezTo>
                <a:cubicBezTo>
                  <a:pt x="389" y="366"/>
                  <a:pt x="389" y="366"/>
                  <a:pt x="389" y="366"/>
                </a:cubicBezTo>
                <a:cubicBezTo>
                  <a:pt x="390" y="366"/>
                  <a:pt x="402" y="361"/>
                  <a:pt x="408" y="359"/>
                </a:cubicBezTo>
                <a:cubicBezTo>
                  <a:pt x="415" y="357"/>
                  <a:pt x="435" y="357"/>
                  <a:pt x="443" y="359"/>
                </a:cubicBezTo>
                <a:cubicBezTo>
                  <a:pt x="445" y="358"/>
                  <a:pt x="450" y="356"/>
                  <a:pt x="464" y="346"/>
                </a:cubicBezTo>
                <a:cubicBezTo>
                  <a:pt x="466" y="344"/>
                  <a:pt x="468" y="343"/>
                  <a:pt x="469" y="342"/>
                </a:cubicBezTo>
                <a:cubicBezTo>
                  <a:pt x="476" y="337"/>
                  <a:pt x="486" y="341"/>
                  <a:pt x="495" y="353"/>
                </a:cubicBezTo>
                <a:cubicBezTo>
                  <a:pt x="509" y="361"/>
                  <a:pt x="509" y="361"/>
                  <a:pt x="509" y="361"/>
                </a:cubicBezTo>
                <a:cubicBezTo>
                  <a:pt x="510" y="363"/>
                  <a:pt x="510" y="363"/>
                  <a:pt x="510" y="363"/>
                </a:cubicBezTo>
                <a:cubicBezTo>
                  <a:pt x="511" y="363"/>
                  <a:pt x="516" y="374"/>
                  <a:pt x="524" y="380"/>
                </a:cubicBezTo>
                <a:cubicBezTo>
                  <a:pt x="526" y="382"/>
                  <a:pt x="534" y="384"/>
                  <a:pt x="544" y="386"/>
                </a:cubicBezTo>
                <a:cubicBezTo>
                  <a:pt x="546" y="380"/>
                  <a:pt x="546" y="380"/>
                  <a:pt x="546" y="380"/>
                </a:cubicBezTo>
                <a:cubicBezTo>
                  <a:pt x="543" y="357"/>
                  <a:pt x="543" y="357"/>
                  <a:pt x="543" y="357"/>
                </a:cubicBezTo>
                <a:cubicBezTo>
                  <a:pt x="569" y="255"/>
                  <a:pt x="569" y="255"/>
                  <a:pt x="569" y="255"/>
                </a:cubicBezTo>
                <a:cubicBezTo>
                  <a:pt x="574" y="253"/>
                  <a:pt x="574" y="253"/>
                  <a:pt x="574" y="253"/>
                </a:cubicBezTo>
                <a:cubicBezTo>
                  <a:pt x="571" y="246"/>
                  <a:pt x="571" y="246"/>
                  <a:pt x="571" y="246"/>
                </a:cubicBezTo>
                <a:cubicBezTo>
                  <a:pt x="572" y="243"/>
                  <a:pt x="572" y="243"/>
                  <a:pt x="572" y="243"/>
                </a:cubicBezTo>
                <a:cubicBezTo>
                  <a:pt x="584" y="234"/>
                  <a:pt x="584" y="234"/>
                  <a:pt x="584" y="234"/>
                </a:cubicBezTo>
                <a:cubicBezTo>
                  <a:pt x="591" y="232"/>
                  <a:pt x="591" y="232"/>
                  <a:pt x="591" y="232"/>
                </a:cubicBezTo>
                <a:cubicBezTo>
                  <a:pt x="594" y="225"/>
                  <a:pt x="594" y="225"/>
                  <a:pt x="594" y="225"/>
                </a:cubicBezTo>
                <a:cubicBezTo>
                  <a:pt x="581" y="209"/>
                  <a:pt x="581" y="209"/>
                  <a:pt x="581" y="209"/>
                </a:cubicBezTo>
                <a:cubicBezTo>
                  <a:pt x="580" y="206"/>
                  <a:pt x="580" y="206"/>
                  <a:pt x="580" y="206"/>
                </a:cubicBezTo>
                <a:cubicBezTo>
                  <a:pt x="581" y="203"/>
                  <a:pt x="581" y="203"/>
                  <a:pt x="581" y="203"/>
                </a:cubicBezTo>
                <a:cubicBezTo>
                  <a:pt x="624" y="195"/>
                  <a:pt x="624" y="195"/>
                  <a:pt x="624" y="195"/>
                </a:cubicBezTo>
                <a:cubicBezTo>
                  <a:pt x="630" y="192"/>
                  <a:pt x="630" y="192"/>
                  <a:pt x="630" y="192"/>
                </a:cubicBezTo>
                <a:cubicBezTo>
                  <a:pt x="657" y="160"/>
                  <a:pt x="657" y="160"/>
                  <a:pt x="657" y="160"/>
                </a:cubicBezTo>
                <a:cubicBezTo>
                  <a:pt x="660" y="159"/>
                  <a:pt x="660" y="159"/>
                  <a:pt x="660" y="159"/>
                </a:cubicBezTo>
                <a:cubicBezTo>
                  <a:pt x="665" y="154"/>
                  <a:pt x="665" y="154"/>
                  <a:pt x="665" y="154"/>
                </a:cubicBezTo>
                <a:cubicBezTo>
                  <a:pt x="667" y="144"/>
                  <a:pt x="667" y="144"/>
                  <a:pt x="667" y="144"/>
                </a:cubicBezTo>
                <a:cubicBezTo>
                  <a:pt x="679" y="137"/>
                  <a:pt x="679" y="137"/>
                  <a:pt x="679" y="137"/>
                </a:cubicBezTo>
                <a:cubicBezTo>
                  <a:pt x="685" y="128"/>
                  <a:pt x="685" y="128"/>
                  <a:pt x="685" y="128"/>
                </a:cubicBezTo>
                <a:cubicBezTo>
                  <a:pt x="688" y="119"/>
                  <a:pt x="688" y="119"/>
                  <a:pt x="688" y="119"/>
                </a:cubicBezTo>
                <a:cubicBezTo>
                  <a:pt x="683" y="112"/>
                  <a:pt x="683" y="112"/>
                  <a:pt x="683" y="112"/>
                </a:cubicBezTo>
                <a:cubicBezTo>
                  <a:pt x="690" y="104"/>
                  <a:pt x="690" y="104"/>
                  <a:pt x="690" y="104"/>
                </a:cubicBezTo>
                <a:lnTo>
                  <a:pt x="701" y="79"/>
                </a:lnTo>
                <a:close/>
              </a:path>
            </a:pathLst>
          </a:custGeom>
          <a:solidFill>
            <a:srgbClr val="FFE09B"/>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70" name="Freeform 27">
            <a:extLst>
              <a:ext uri="{FF2B5EF4-FFF2-40B4-BE49-F238E27FC236}">
                <a16:creationId xmlns:a16="http://schemas.microsoft.com/office/drawing/2014/main" id="{AEB65F34-EA0C-4404-8108-050C73FE6007}"/>
              </a:ext>
            </a:extLst>
          </p:cNvPr>
          <p:cNvSpPr>
            <a:spLocks/>
          </p:cNvSpPr>
          <p:nvPr/>
        </p:nvSpPr>
        <p:spPr bwMode="auto">
          <a:xfrm>
            <a:off x="7041866" y="2673122"/>
            <a:ext cx="975447" cy="734794"/>
          </a:xfrm>
          <a:custGeom>
            <a:avLst/>
            <a:gdLst>
              <a:gd name="T0" fmla="*/ 639 w 659"/>
              <a:gd name="T1" fmla="*/ 117 h 496"/>
              <a:gd name="T2" fmla="*/ 639 w 659"/>
              <a:gd name="T3" fmla="*/ 82 h 496"/>
              <a:gd name="T4" fmla="*/ 614 w 659"/>
              <a:gd name="T5" fmla="*/ 75 h 496"/>
              <a:gd name="T6" fmla="*/ 591 w 659"/>
              <a:gd name="T7" fmla="*/ 93 h 496"/>
              <a:gd name="T8" fmla="*/ 575 w 659"/>
              <a:gd name="T9" fmla="*/ 59 h 496"/>
              <a:gd name="T10" fmla="*/ 533 w 659"/>
              <a:gd name="T11" fmla="*/ 23 h 496"/>
              <a:gd name="T12" fmla="*/ 500 w 659"/>
              <a:gd name="T13" fmla="*/ 12 h 496"/>
              <a:gd name="T14" fmla="*/ 421 w 659"/>
              <a:gd name="T15" fmla="*/ 24 h 496"/>
              <a:gd name="T16" fmla="*/ 338 w 659"/>
              <a:gd name="T17" fmla="*/ 45 h 496"/>
              <a:gd name="T18" fmla="*/ 294 w 659"/>
              <a:gd name="T19" fmla="*/ 73 h 496"/>
              <a:gd name="T20" fmla="*/ 297 w 659"/>
              <a:gd name="T21" fmla="*/ 96 h 496"/>
              <a:gd name="T22" fmla="*/ 269 w 659"/>
              <a:gd name="T23" fmla="*/ 159 h 496"/>
              <a:gd name="T24" fmla="*/ 249 w 659"/>
              <a:gd name="T25" fmla="*/ 188 h 496"/>
              <a:gd name="T26" fmla="*/ 215 w 659"/>
              <a:gd name="T27" fmla="*/ 198 h 496"/>
              <a:gd name="T28" fmla="*/ 166 w 659"/>
              <a:gd name="T29" fmla="*/ 255 h 496"/>
              <a:gd name="T30" fmla="*/ 100 w 659"/>
              <a:gd name="T31" fmla="*/ 280 h 496"/>
              <a:gd name="T32" fmla="*/ 57 w 659"/>
              <a:gd name="T33" fmla="*/ 300 h 496"/>
              <a:gd name="T34" fmla="*/ 0 w 659"/>
              <a:gd name="T35" fmla="*/ 308 h 496"/>
              <a:gd name="T36" fmla="*/ 15 w 659"/>
              <a:gd name="T37" fmla="*/ 365 h 496"/>
              <a:gd name="T38" fmla="*/ 16 w 659"/>
              <a:gd name="T39" fmla="*/ 406 h 496"/>
              <a:gd name="T40" fmla="*/ 30 w 659"/>
              <a:gd name="T41" fmla="*/ 496 h 496"/>
              <a:gd name="T42" fmla="*/ 51 w 659"/>
              <a:gd name="T43" fmla="*/ 459 h 496"/>
              <a:gd name="T44" fmla="*/ 80 w 659"/>
              <a:gd name="T45" fmla="*/ 469 h 496"/>
              <a:gd name="T46" fmla="*/ 129 w 659"/>
              <a:gd name="T47" fmla="*/ 462 h 496"/>
              <a:gd name="T48" fmla="*/ 170 w 659"/>
              <a:gd name="T49" fmla="*/ 457 h 496"/>
              <a:gd name="T50" fmla="*/ 190 w 659"/>
              <a:gd name="T51" fmla="*/ 473 h 496"/>
              <a:gd name="T52" fmla="*/ 202 w 659"/>
              <a:gd name="T53" fmla="*/ 450 h 496"/>
              <a:gd name="T54" fmla="*/ 400 w 659"/>
              <a:gd name="T55" fmla="*/ 338 h 496"/>
              <a:gd name="T56" fmla="*/ 454 w 659"/>
              <a:gd name="T57" fmla="*/ 375 h 496"/>
              <a:gd name="T58" fmla="*/ 480 w 659"/>
              <a:gd name="T59" fmla="*/ 337 h 496"/>
              <a:gd name="T60" fmla="*/ 526 w 659"/>
              <a:gd name="T61" fmla="*/ 285 h 496"/>
              <a:gd name="T62" fmla="*/ 564 w 659"/>
              <a:gd name="T63" fmla="*/ 264 h 496"/>
              <a:gd name="T64" fmla="*/ 577 w 659"/>
              <a:gd name="T65" fmla="*/ 235 h 496"/>
              <a:gd name="T66" fmla="*/ 641 w 659"/>
              <a:gd name="T67" fmla="*/ 214 h 496"/>
              <a:gd name="T68" fmla="*/ 650 w 659"/>
              <a:gd name="T69" fmla="*/ 14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9" h="496">
                <a:moveTo>
                  <a:pt x="640" y="119"/>
                </a:moveTo>
                <a:cubicBezTo>
                  <a:pt x="639" y="117"/>
                  <a:pt x="639" y="117"/>
                  <a:pt x="639" y="117"/>
                </a:cubicBezTo>
                <a:cubicBezTo>
                  <a:pt x="639" y="115"/>
                  <a:pt x="639" y="115"/>
                  <a:pt x="639" y="115"/>
                </a:cubicBezTo>
                <a:cubicBezTo>
                  <a:pt x="639" y="82"/>
                  <a:pt x="639" y="82"/>
                  <a:pt x="639" y="82"/>
                </a:cubicBezTo>
                <a:cubicBezTo>
                  <a:pt x="633" y="80"/>
                  <a:pt x="633" y="80"/>
                  <a:pt x="633" y="80"/>
                </a:cubicBezTo>
                <a:cubicBezTo>
                  <a:pt x="627" y="79"/>
                  <a:pt x="619" y="76"/>
                  <a:pt x="614" y="75"/>
                </a:cubicBezTo>
                <a:cubicBezTo>
                  <a:pt x="610" y="81"/>
                  <a:pt x="603" y="86"/>
                  <a:pt x="596" y="90"/>
                </a:cubicBezTo>
                <a:cubicBezTo>
                  <a:pt x="591" y="93"/>
                  <a:pt x="591" y="93"/>
                  <a:pt x="591" y="93"/>
                </a:cubicBezTo>
                <a:cubicBezTo>
                  <a:pt x="575" y="76"/>
                  <a:pt x="575" y="76"/>
                  <a:pt x="575" y="76"/>
                </a:cubicBezTo>
                <a:cubicBezTo>
                  <a:pt x="575" y="59"/>
                  <a:pt x="575" y="59"/>
                  <a:pt x="575" y="59"/>
                </a:cubicBezTo>
                <a:cubicBezTo>
                  <a:pt x="554" y="44"/>
                  <a:pt x="554" y="44"/>
                  <a:pt x="554" y="44"/>
                </a:cubicBezTo>
                <a:cubicBezTo>
                  <a:pt x="533" y="23"/>
                  <a:pt x="533" y="23"/>
                  <a:pt x="533" y="23"/>
                </a:cubicBezTo>
                <a:cubicBezTo>
                  <a:pt x="506" y="0"/>
                  <a:pt x="506" y="0"/>
                  <a:pt x="506" y="0"/>
                </a:cubicBezTo>
                <a:cubicBezTo>
                  <a:pt x="500" y="12"/>
                  <a:pt x="500" y="12"/>
                  <a:pt x="500" y="12"/>
                </a:cubicBezTo>
                <a:cubicBezTo>
                  <a:pt x="455" y="12"/>
                  <a:pt x="455" y="12"/>
                  <a:pt x="455" y="12"/>
                </a:cubicBezTo>
                <a:cubicBezTo>
                  <a:pt x="421" y="24"/>
                  <a:pt x="421" y="24"/>
                  <a:pt x="421" y="24"/>
                </a:cubicBezTo>
                <a:cubicBezTo>
                  <a:pt x="406" y="45"/>
                  <a:pt x="406" y="45"/>
                  <a:pt x="406" y="45"/>
                </a:cubicBezTo>
                <a:cubicBezTo>
                  <a:pt x="338" y="45"/>
                  <a:pt x="338" y="45"/>
                  <a:pt x="338" y="45"/>
                </a:cubicBezTo>
                <a:cubicBezTo>
                  <a:pt x="328" y="73"/>
                  <a:pt x="328" y="73"/>
                  <a:pt x="328" y="73"/>
                </a:cubicBezTo>
                <a:cubicBezTo>
                  <a:pt x="294" y="73"/>
                  <a:pt x="294" y="73"/>
                  <a:pt x="294" y="73"/>
                </a:cubicBezTo>
                <a:cubicBezTo>
                  <a:pt x="284" y="89"/>
                  <a:pt x="284" y="89"/>
                  <a:pt x="284" y="89"/>
                </a:cubicBezTo>
                <a:cubicBezTo>
                  <a:pt x="297" y="96"/>
                  <a:pt x="297" y="96"/>
                  <a:pt x="297" y="96"/>
                </a:cubicBezTo>
                <a:cubicBezTo>
                  <a:pt x="297" y="132"/>
                  <a:pt x="297" y="132"/>
                  <a:pt x="297" y="132"/>
                </a:cubicBezTo>
                <a:cubicBezTo>
                  <a:pt x="269" y="159"/>
                  <a:pt x="269" y="159"/>
                  <a:pt x="269" y="159"/>
                </a:cubicBezTo>
                <a:cubicBezTo>
                  <a:pt x="249" y="171"/>
                  <a:pt x="249" y="171"/>
                  <a:pt x="249" y="171"/>
                </a:cubicBezTo>
                <a:cubicBezTo>
                  <a:pt x="249" y="188"/>
                  <a:pt x="249" y="188"/>
                  <a:pt x="249" y="188"/>
                </a:cubicBezTo>
                <a:cubicBezTo>
                  <a:pt x="222" y="188"/>
                  <a:pt x="222" y="188"/>
                  <a:pt x="222" y="188"/>
                </a:cubicBezTo>
                <a:cubicBezTo>
                  <a:pt x="215" y="198"/>
                  <a:pt x="215" y="198"/>
                  <a:pt x="215" y="198"/>
                </a:cubicBezTo>
                <a:cubicBezTo>
                  <a:pt x="166" y="221"/>
                  <a:pt x="166" y="221"/>
                  <a:pt x="166" y="221"/>
                </a:cubicBezTo>
                <a:cubicBezTo>
                  <a:pt x="166" y="255"/>
                  <a:pt x="166" y="255"/>
                  <a:pt x="166" y="255"/>
                </a:cubicBezTo>
                <a:cubicBezTo>
                  <a:pt x="100" y="255"/>
                  <a:pt x="100" y="255"/>
                  <a:pt x="100" y="255"/>
                </a:cubicBezTo>
                <a:cubicBezTo>
                  <a:pt x="102" y="264"/>
                  <a:pt x="103" y="274"/>
                  <a:pt x="100" y="280"/>
                </a:cubicBezTo>
                <a:cubicBezTo>
                  <a:pt x="98" y="284"/>
                  <a:pt x="94" y="286"/>
                  <a:pt x="90" y="287"/>
                </a:cubicBezTo>
                <a:cubicBezTo>
                  <a:pt x="81" y="289"/>
                  <a:pt x="63" y="297"/>
                  <a:pt x="57" y="300"/>
                </a:cubicBezTo>
                <a:cubicBezTo>
                  <a:pt x="55" y="301"/>
                  <a:pt x="55" y="301"/>
                  <a:pt x="55" y="301"/>
                </a:cubicBezTo>
                <a:cubicBezTo>
                  <a:pt x="0" y="308"/>
                  <a:pt x="0" y="308"/>
                  <a:pt x="0" y="308"/>
                </a:cubicBezTo>
                <a:cubicBezTo>
                  <a:pt x="0" y="325"/>
                  <a:pt x="0" y="325"/>
                  <a:pt x="0" y="325"/>
                </a:cubicBezTo>
                <a:cubicBezTo>
                  <a:pt x="0" y="328"/>
                  <a:pt x="7" y="346"/>
                  <a:pt x="15" y="365"/>
                </a:cubicBezTo>
                <a:cubicBezTo>
                  <a:pt x="16" y="367"/>
                  <a:pt x="16" y="367"/>
                  <a:pt x="16" y="367"/>
                </a:cubicBezTo>
                <a:cubicBezTo>
                  <a:pt x="16" y="406"/>
                  <a:pt x="16" y="406"/>
                  <a:pt x="16" y="406"/>
                </a:cubicBezTo>
                <a:cubicBezTo>
                  <a:pt x="30" y="427"/>
                  <a:pt x="30" y="427"/>
                  <a:pt x="30" y="427"/>
                </a:cubicBezTo>
                <a:cubicBezTo>
                  <a:pt x="30" y="496"/>
                  <a:pt x="30" y="496"/>
                  <a:pt x="30" y="496"/>
                </a:cubicBezTo>
                <a:cubicBezTo>
                  <a:pt x="41" y="494"/>
                  <a:pt x="50" y="492"/>
                  <a:pt x="54" y="491"/>
                </a:cubicBezTo>
                <a:cubicBezTo>
                  <a:pt x="55" y="487"/>
                  <a:pt x="55" y="474"/>
                  <a:pt x="51" y="459"/>
                </a:cubicBezTo>
                <a:cubicBezTo>
                  <a:pt x="45" y="429"/>
                  <a:pt x="45" y="429"/>
                  <a:pt x="45" y="429"/>
                </a:cubicBezTo>
                <a:cubicBezTo>
                  <a:pt x="80" y="469"/>
                  <a:pt x="80" y="469"/>
                  <a:pt x="80" y="469"/>
                </a:cubicBezTo>
                <a:cubicBezTo>
                  <a:pt x="100" y="480"/>
                  <a:pt x="100" y="480"/>
                  <a:pt x="100" y="480"/>
                </a:cubicBezTo>
                <a:cubicBezTo>
                  <a:pt x="109" y="473"/>
                  <a:pt x="121" y="463"/>
                  <a:pt x="129" y="462"/>
                </a:cubicBezTo>
                <a:cubicBezTo>
                  <a:pt x="137" y="460"/>
                  <a:pt x="159" y="458"/>
                  <a:pt x="162" y="457"/>
                </a:cubicBezTo>
                <a:cubicBezTo>
                  <a:pt x="170" y="457"/>
                  <a:pt x="170" y="457"/>
                  <a:pt x="170" y="457"/>
                </a:cubicBezTo>
                <a:cubicBezTo>
                  <a:pt x="170" y="472"/>
                  <a:pt x="170" y="472"/>
                  <a:pt x="170" y="472"/>
                </a:cubicBezTo>
                <a:cubicBezTo>
                  <a:pt x="190" y="473"/>
                  <a:pt x="190" y="473"/>
                  <a:pt x="190" y="473"/>
                </a:cubicBezTo>
                <a:cubicBezTo>
                  <a:pt x="190" y="450"/>
                  <a:pt x="190" y="450"/>
                  <a:pt x="190" y="450"/>
                </a:cubicBezTo>
                <a:cubicBezTo>
                  <a:pt x="202" y="450"/>
                  <a:pt x="202" y="450"/>
                  <a:pt x="202" y="450"/>
                </a:cubicBezTo>
                <a:cubicBezTo>
                  <a:pt x="202" y="365"/>
                  <a:pt x="202" y="365"/>
                  <a:pt x="202" y="365"/>
                </a:cubicBezTo>
                <a:cubicBezTo>
                  <a:pt x="400" y="338"/>
                  <a:pt x="400" y="338"/>
                  <a:pt x="400" y="338"/>
                </a:cubicBezTo>
                <a:cubicBezTo>
                  <a:pt x="414" y="378"/>
                  <a:pt x="414" y="378"/>
                  <a:pt x="414" y="378"/>
                </a:cubicBezTo>
                <a:cubicBezTo>
                  <a:pt x="454" y="375"/>
                  <a:pt x="454" y="375"/>
                  <a:pt x="454" y="375"/>
                </a:cubicBezTo>
                <a:cubicBezTo>
                  <a:pt x="454" y="339"/>
                  <a:pt x="454" y="339"/>
                  <a:pt x="454" y="339"/>
                </a:cubicBezTo>
                <a:cubicBezTo>
                  <a:pt x="480" y="337"/>
                  <a:pt x="480" y="337"/>
                  <a:pt x="480" y="337"/>
                </a:cubicBezTo>
                <a:cubicBezTo>
                  <a:pt x="497" y="316"/>
                  <a:pt x="497" y="316"/>
                  <a:pt x="497" y="316"/>
                </a:cubicBezTo>
                <a:cubicBezTo>
                  <a:pt x="512" y="287"/>
                  <a:pt x="521" y="284"/>
                  <a:pt x="526" y="285"/>
                </a:cubicBezTo>
                <a:cubicBezTo>
                  <a:pt x="531" y="284"/>
                  <a:pt x="544" y="275"/>
                  <a:pt x="548" y="272"/>
                </a:cubicBezTo>
                <a:cubicBezTo>
                  <a:pt x="558" y="267"/>
                  <a:pt x="561" y="265"/>
                  <a:pt x="564" y="264"/>
                </a:cubicBezTo>
                <a:cubicBezTo>
                  <a:pt x="565" y="263"/>
                  <a:pt x="570" y="253"/>
                  <a:pt x="575" y="241"/>
                </a:cubicBezTo>
                <a:cubicBezTo>
                  <a:pt x="577" y="235"/>
                  <a:pt x="577" y="235"/>
                  <a:pt x="577" y="235"/>
                </a:cubicBezTo>
                <a:cubicBezTo>
                  <a:pt x="605" y="235"/>
                  <a:pt x="605" y="235"/>
                  <a:pt x="605" y="235"/>
                </a:cubicBezTo>
                <a:cubicBezTo>
                  <a:pt x="641" y="214"/>
                  <a:pt x="641" y="214"/>
                  <a:pt x="641" y="214"/>
                </a:cubicBezTo>
                <a:cubicBezTo>
                  <a:pt x="659" y="180"/>
                  <a:pt x="659" y="180"/>
                  <a:pt x="659" y="180"/>
                </a:cubicBezTo>
                <a:cubicBezTo>
                  <a:pt x="654" y="166"/>
                  <a:pt x="648" y="148"/>
                  <a:pt x="650" y="140"/>
                </a:cubicBezTo>
                <a:cubicBezTo>
                  <a:pt x="650" y="138"/>
                  <a:pt x="646" y="128"/>
                  <a:pt x="640" y="119"/>
                </a:cubicBezTo>
                <a:close/>
              </a:path>
            </a:pathLst>
          </a:custGeom>
          <a:solidFill>
            <a:srgbClr val="FFE09B"/>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71" name="Freeform 28">
            <a:extLst>
              <a:ext uri="{FF2B5EF4-FFF2-40B4-BE49-F238E27FC236}">
                <a16:creationId xmlns:a16="http://schemas.microsoft.com/office/drawing/2014/main" id="{C0EE3F7D-A99C-4C78-BFC0-C3B88485BD6C}"/>
              </a:ext>
            </a:extLst>
          </p:cNvPr>
          <p:cNvSpPr>
            <a:spLocks/>
          </p:cNvSpPr>
          <p:nvPr/>
        </p:nvSpPr>
        <p:spPr bwMode="auto">
          <a:xfrm>
            <a:off x="7808747" y="2354657"/>
            <a:ext cx="858329" cy="428362"/>
          </a:xfrm>
          <a:custGeom>
            <a:avLst/>
            <a:gdLst>
              <a:gd name="T0" fmla="*/ 549 w 580"/>
              <a:gd name="T1" fmla="*/ 136 h 289"/>
              <a:gd name="T2" fmla="*/ 496 w 580"/>
              <a:gd name="T3" fmla="*/ 3 h 289"/>
              <a:gd name="T4" fmla="*/ 388 w 580"/>
              <a:gd name="T5" fmla="*/ 41 h 289"/>
              <a:gd name="T6" fmla="*/ 346 w 580"/>
              <a:gd name="T7" fmla="*/ 6 h 289"/>
              <a:gd name="T8" fmla="*/ 319 w 580"/>
              <a:gd name="T9" fmla="*/ 25 h 289"/>
              <a:gd name="T10" fmla="*/ 184 w 580"/>
              <a:gd name="T11" fmla="*/ 66 h 289"/>
              <a:gd name="T12" fmla="*/ 133 w 580"/>
              <a:gd name="T13" fmla="*/ 108 h 289"/>
              <a:gd name="T14" fmla="*/ 112 w 580"/>
              <a:gd name="T15" fmla="*/ 155 h 289"/>
              <a:gd name="T16" fmla="*/ 47 w 580"/>
              <a:gd name="T17" fmla="*/ 171 h 289"/>
              <a:gd name="T18" fmla="*/ 13 w 580"/>
              <a:gd name="T19" fmla="*/ 199 h 289"/>
              <a:gd name="T20" fmla="*/ 26 w 580"/>
              <a:gd name="T21" fmla="*/ 226 h 289"/>
              <a:gd name="T22" fmla="*/ 73 w 580"/>
              <a:gd name="T23" fmla="*/ 266 h 289"/>
              <a:gd name="T24" fmla="*/ 76 w 580"/>
              <a:gd name="T25" fmla="*/ 288 h 289"/>
              <a:gd name="T26" fmla="*/ 83 w 580"/>
              <a:gd name="T27" fmla="*/ 276 h 289"/>
              <a:gd name="T28" fmla="*/ 155 w 580"/>
              <a:gd name="T29" fmla="*/ 288 h 289"/>
              <a:gd name="T30" fmla="*/ 196 w 580"/>
              <a:gd name="T31" fmla="*/ 277 h 289"/>
              <a:gd name="T32" fmla="*/ 220 w 580"/>
              <a:gd name="T33" fmla="*/ 214 h 289"/>
              <a:gd name="T34" fmla="*/ 251 w 580"/>
              <a:gd name="T35" fmla="*/ 164 h 289"/>
              <a:gd name="T36" fmla="*/ 298 w 580"/>
              <a:gd name="T37" fmla="*/ 141 h 289"/>
              <a:gd name="T38" fmla="*/ 492 w 580"/>
              <a:gd name="T39" fmla="*/ 188 h 289"/>
              <a:gd name="T40" fmla="*/ 513 w 580"/>
              <a:gd name="T41" fmla="*/ 176 h 289"/>
              <a:gd name="T42" fmla="*/ 501 w 580"/>
              <a:gd name="T43" fmla="*/ 160 h 289"/>
              <a:gd name="T44" fmla="*/ 454 w 580"/>
              <a:gd name="T45" fmla="*/ 146 h 289"/>
              <a:gd name="T46" fmla="*/ 428 w 580"/>
              <a:gd name="T47" fmla="*/ 136 h 289"/>
              <a:gd name="T48" fmla="*/ 429 w 580"/>
              <a:gd name="T49" fmla="*/ 124 h 289"/>
              <a:gd name="T50" fmla="*/ 433 w 580"/>
              <a:gd name="T51" fmla="*/ 133 h 289"/>
              <a:gd name="T52" fmla="*/ 446 w 580"/>
              <a:gd name="T53" fmla="*/ 136 h 289"/>
              <a:gd name="T54" fmla="*/ 470 w 580"/>
              <a:gd name="T55" fmla="*/ 138 h 289"/>
              <a:gd name="T56" fmla="*/ 485 w 580"/>
              <a:gd name="T57" fmla="*/ 143 h 289"/>
              <a:gd name="T58" fmla="*/ 503 w 580"/>
              <a:gd name="T59" fmla="*/ 151 h 289"/>
              <a:gd name="T60" fmla="*/ 482 w 580"/>
              <a:gd name="T61" fmla="*/ 125 h 289"/>
              <a:gd name="T62" fmla="*/ 488 w 580"/>
              <a:gd name="T63" fmla="*/ 122 h 289"/>
              <a:gd name="T64" fmla="*/ 475 w 580"/>
              <a:gd name="T65" fmla="*/ 65 h 289"/>
              <a:gd name="T66" fmla="*/ 491 w 580"/>
              <a:gd name="T67" fmla="*/ 31 h 289"/>
              <a:gd name="T68" fmla="*/ 500 w 580"/>
              <a:gd name="T69" fmla="*/ 14 h 289"/>
              <a:gd name="T70" fmla="*/ 505 w 580"/>
              <a:gd name="T71" fmla="*/ 19 h 289"/>
              <a:gd name="T72" fmla="*/ 502 w 580"/>
              <a:gd name="T73" fmla="*/ 32 h 289"/>
              <a:gd name="T74" fmla="*/ 493 w 580"/>
              <a:gd name="T75" fmla="*/ 45 h 289"/>
              <a:gd name="T76" fmla="*/ 498 w 580"/>
              <a:gd name="T77" fmla="*/ 58 h 289"/>
              <a:gd name="T78" fmla="*/ 492 w 580"/>
              <a:gd name="T79" fmla="*/ 76 h 289"/>
              <a:gd name="T80" fmla="*/ 502 w 580"/>
              <a:gd name="T81" fmla="*/ 78 h 289"/>
              <a:gd name="T82" fmla="*/ 509 w 580"/>
              <a:gd name="T83" fmla="*/ 99 h 289"/>
              <a:gd name="T84" fmla="*/ 502 w 580"/>
              <a:gd name="T85" fmla="*/ 110 h 289"/>
              <a:gd name="T86" fmla="*/ 506 w 580"/>
              <a:gd name="T87" fmla="*/ 124 h 289"/>
              <a:gd name="T88" fmla="*/ 527 w 580"/>
              <a:gd name="T89" fmla="*/ 130 h 289"/>
              <a:gd name="T90" fmla="*/ 542 w 580"/>
              <a:gd name="T91" fmla="*/ 144 h 289"/>
              <a:gd name="T92" fmla="*/ 548 w 580"/>
              <a:gd name="T93" fmla="*/ 155 h 289"/>
              <a:gd name="T94" fmla="*/ 554 w 580"/>
              <a:gd name="T95" fmla="*/ 161 h 289"/>
              <a:gd name="T96" fmla="*/ 580 w 580"/>
              <a:gd name="T97" fmla="*/ 141 h 289"/>
              <a:gd name="T98" fmla="*/ 578 w 580"/>
              <a:gd name="T99" fmla="*/ 12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0" h="289">
                <a:moveTo>
                  <a:pt x="557" y="133"/>
                </a:moveTo>
                <a:cubicBezTo>
                  <a:pt x="549" y="136"/>
                  <a:pt x="549" y="136"/>
                  <a:pt x="549" y="136"/>
                </a:cubicBezTo>
                <a:cubicBezTo>
                  <a:pt x="506" y="13"/>
                  <a:pt x="506" y="13"/>
                  <a:pt x="506" y="13"/>
                </a:cubicBezTo>
                <a:cubicBezTo>
                  <a:pt x="496" y="3"/>
                  <a:pt x="496" y="3"/>
                  <a:pt x="496" y="3"/>
                </a:cubicBezTo>
                <a:cubicBezTo>
                  <a:pt x="480" y="30"/>
                  <a:pt x="480" y="30"/>
                  <a:pt x="480" y="30"/>
                </a:cubicBezTo>
                <a:cubicBezTo>
                  <a:pt x="388" y="41"/>
                  <a:pt x="388" y="41"/>
                  <a:pt x="388" y="41"/>
                </a:cubicBezTo>
                <a:cubicBezTo>
                  <a:pt x="359" y="0"/>
                  <a:pt x="359" y="0"/>
                  <a:pt x="359" y="0"/>
                </a:cubicBezTo>
                <a:cubicBezTo>
                  <a:pt x="346" y="6"/>
                  <a:pt x="346" y="6"/>
                  <a:pt x="346" y="6"/>
                </a:cubicBezTo>
                <a:cubicBezTo>
                  <a:pt x="346" y="21"/>
                  <a:pt x="346" y="21"/>
                  <a:pt x="346" y="21"/>
                </a:cubicBezTo>
                <a:cubicBezTo>
                  <a:pt x="319" y="25"/>
                  <a:pt x="319" y="25"/>
                  <a:pt x="319" y="25"/>
                </a:cubicBezTo>
                <a:cubicBezTo>
                  <a:pt x="311" y="66"/>
                  <a:pt x="311" y="66"/>
                  <a:pt x="311" y="66"/>
                </a:cubicBezTo>
                <a:cubicBezTo>
                  <a:pt x="184" y="66"/>
                  <a:pt x="184" y="66"/>
                  <a:pt x="184" y="66"/>
                </a:cubicBezTo>
                <a:cubicBezTo>
                  <a:pt x="170" y="85"/>
                  <a:pt x="170" y="85"/>
                  <a:pt x="170" y="85"/>
                </a:cubicBezTo>
                <a:cubicBezTo>
                  <a:pt x="133" y="108"/>
                  <a:pt x="133" y="108"/>
                  <a:pt x="133" y="108"/>
                </a:cubicBezTo>
                <a:cubicBezTo>
                  <a:pt x="112" y="127"/>
                  <a:pt x="112" y="127"/>
                  <a:pt x="112" y="127"/>
                </a:cubicBezTo>
                <a:cubicBezTo>
                  <a:pt x="112" y="155"/>
                  <a:pt x="112" y="155"/>
                  <a:pt x="112" y="155"/>
                </a:cubicBezTo>
                <a:cubicBezTo>
                  <a:pt x="67" y="155"/>
                  <a:pt x="67" y="155"/>
                  <a:pt x="67" y="155"/>
                </a:cubicBezTo>
                <a:cubicBezTo>
                  <a:pt x="47" y="171"/>
                  <a:pt x="47" y="171"/>
                  <a:pt x="47" y="171"/>
                </a:cubicBezTo>
                <a:cubicBezTo>
                  <a:pt x="47" y="199"/>
                  <a:pt x="47" y="199"/>
                  <a:pt x="47" y="199"/>
                </a:cubicBezTo>
                <a:cubicBezTo>
                  <a:pt x="13" y="199"/>
                  <a:pt x="13" y="199"/>
                  <a:pt x="13" y="199"/>
                </a:cubicBezTo>
                <a:cubicBezTo>
                  <a:pt x="0" y="205"/>
                  <a:pt x="0" y="205"/>
                  <a:pt x="0" y="205"/>
                </a:cubicBezTo>
                <a:cubicBezTo>
                  <a:pt x="26" y="226"/>
                  <a:pt x="26" y="226"/>
                  <a:pt x="26" y="226"/>
                </a:cubicBezTo>
                <a:cubicBezTo>
                  <a:pt x="46" y="247"/>
                  <a:pt x="46" y="247"/>
                  <a:pt x="46" y="247"/>
                </a:cubicBezTo>
                <a:cubicBezTo>
                  <a:pt x="73" y="266"/>
                  <a:pt x="73" y="266"/>
                  <a:pt x="73" y="266"/>
                </a:cubicBezTo>
                <a:cubicBezTo>
                  <a:pt x="73" y="285"/>
                  <a:pt x="73" y="285"/>
                  <a:pt x="73" y="285"/>
                </a:cubicBezTo>
                <a:cubicBezTo>
                  <a:pt x="76" y="288"/>
                  <a:pt x="76" y="288"/>
                  <a:pt x="76" y="288"/>
                </a:cubicBezTo>
                <a:cubicBezTo>
                  <a:pt x="78" y="286"/>
                  <a:pt x="80" y="284"/>
                  <a:pt x="81" y="283"/>
                </a:cubicBezTo>
                <a:cubicBezTo>
                  <a:pt x="81" y="281"/>
                  <a:pt x="82" y="278"/>
                  <a:pt x="83" y="276"/>
                </a:cubicBezTo>
                <a:cubicBezTo>
                  <a:pt x="88" y="271"/>
                  <a:pt x="93" y="272"/>
                  <a:pt x="119" y="280"/>
                </a:cubicBezTo>
                <a:cubicBezTo>
                  <a:pt x="129" y="283"/>
                  <a:pt x="151" y="289"/>
                  <a:pt x="155" y="288"/>
                </a:cubicBezTo>
                <a:cubicBezTo>
                  <a:pt x="159" y="286"/>
                  <a:pt x="165" y="285"/>
                  <a:pt x="173" y="283"/>
                </a:cubicBezTo>
                <a:cubicBezTo>
                  <a:pt x="181" y="282"/>
                  <a:pt x="190" y="280"/>
                  <a:pt x="196" y="277"/>
                </a:cubicBezTo>
                <a:cubicBezTo>
                  <a:pt x="202" y="274"/>
                  <a:pt x="207" y="260"/>
                  <a:pt x="209" y="250"/>
                </a:cubicBezTo>
                <a:cubicBezTo>
                  <a:pt x="220" y="214"/>
                  <a:pt x="220" y="214"/>
                  <a:pt x="220" y="214"/>
                </a:cubicBezTo>
                <a:cubicBezTo>
                  <a:pt x="234" y="192"/>
                  <a:pt x="234" y="192"/>
                  <a:pt x="234" y="192"/>
                </a:cubicBezTo>
                <a:cubicBezTo>
                  <a:pt x="251" y="164"/>
                  <a:pt x="251" y="164"/>
                  <a:pt x="251" y="164"/>
                </a:cubicBezTo>
                <a:cubicBezTo>
                  <a:pt x="298" y="172"/>
                  <a:pt x="298" y="172"/>
                  <a:pt x="298" y="172"/>
                </a:cubicBezTo>
                <a:cubicBezTo>
                  <a:pt x="298" y="141"/>
                  <a:pt x="298" y="141"/>
                  <a:pt x="298" y="141"/>
                </a:cubicBezTo>
                <a:cubicBezTo>
                  <a:pt x="424" y="141"/>
                  <a:pt x="424" y="141"/>
                  <a:pt x="424" y="141"/>
                </a:cubicBezTo>
                <a:cubicBezTo>
                  <a:pt x="492" y="188"/>
                  <a:pt x="492" y="188"/>
                  <a:pt x="492" y="188"/>
                </a:cubicBezTo>
                <a:cubicBezTo>
                  <a:pt x="513" y="179"/>
                  <a:pt x="513" y="179"/>
                  <a:pt x="513" y="179"/>
                </a:cubicBezTo>
                <a:cubicBezTo>
                  <a:pt x="513" y="176"/>
                  <a:pt x="513" y="176"/>
                  <a:pt x="513" y="176"/>
                </a:cubicBezTo>
                <a:cubicBezTo>
                  <a:pt x="510" y="168"/>
                  <a:pt x="510" y="168"/>
                  <a:pt x="510" y="168"/>
                </a:cubicBezTo>
                <a:cubicBezTo>
                  <a:pt x="501" y="160"/>
                  <a:pt x="501" y="160"/>
                  <a:pt x="501" y="160"/>
                </a:cubicBezTo>
                <a:cubicBezTo>
                  <a:pt x="469" y="155"/>
                  <a:pt x="469" y="155"/>
                  <a:pt x="469" y="155"/>
                </a:cubicBezTo>
                <a:cubicBezTo>
                  <a:pt x="454" y="146"/>
                  <a:pt x="454" y="146"/>
                  <a:pt x="454" y="146"/>
                </a:cubicBezTo>
                <a:cubicBezTo>
                  <a:pt x="431" y="140"/>
                  <a:pt x="431" y="140"/>
                  <a:pt x="431" y="140"/>
                </a:cubicBezTo>
                <a:cubicBezTo>
                  <a:pt x="428" y="136"/>
                  <a:pt x="428" y="136"/>
                  <a:pt x="428" y="136"/>
                </a:cubicBezTo>
                <a:cubicBezTo>
                  <a:pt x="427" y="133"/>
                  <a:pt x="427" y="133"/>
                  <a:pt x="427" y="133"/>
                </a:cubicBezTo>
                <a:cubicBezTo>
                  <a:pt x="429" y="124"/>
                  <a:pt x="429" y="124"/>
                  <a:pt x="429" y="124"/>
                </a:cubicBezTo>
                <a:cubicBezTo>
                  <a:pt x="433" y="120"/>
                  <a:pt x="433" y="120"/>
                  <a:pt x="433" y="120"/>
                </a:cubicBezTo>
                <a:cubicBezTo>
                  <a:pt x="433" y="133"/>
                  <a:pt x="433" y="133"/>
                  <a:pt x="433" y="133"/>
                </a:cubicBezTo>
                <a:cubicBezTo>
                  <a:pt x="436" y="135"/>
                  <a:pt x="436" y="135"/>
                  <a:pt x="436" y="135"/>
                </a:cubicBezTo>
                <a:cubicBezTo>
                  <a:pt x="446" y="136"/>
                  <a:pt x="446" y="136"/>
                  <a:pt x="446" y="136"/>
                </a:cubicBezTo>
                <a:cubicBezTo>
                  <a:pt x="462" y="140"/>
                  <a:pt x="462" y="140"/>
                  <a:pt x="462" y="140"/>
                </a:cubicBezTo>
                <a:cubicBezTo>
                  <a:pt x="470" y="138"/>
                  <a:pt x="470" y="138"/>
                  <a:pt x="470" y="138"/>
                </a:cubicBezTo>
                <a:cubicBezTo>
                  <a:pt x="475" y="142"/>
                  <a:pt x="475" y="142"/>
                  <a:pt x="475" y="142"/>
                </a:cubicBezTo>
                <a:cubicBezTo>
                  <a:pt x="485" y="143"/>
                  <a:pt x="485" y="143"/>
                  <a:pt x="485" y="143"/>
                </a:cubicBezTo>
                <a:cubicBezTo>
                  <a:pt x="493" y="149"/>
                  <a:pt x="493" y="149"/>
                  <a:pt x="493" y="149"/>
                </a:cubicBezTo>
                <a:cubicBezTo>
                  <a:pt x="503" y="151"/>
                  <a:pt x="503" y="151"/>
                  <a:pt x="503" y="151"/>
                </a:cubicBezTo>
                <a:cubicBezTo>
                  <a:pt x="493" y="132"/>
                  <a:pt x="493" y="132"/>
                  <a:pt x="493" y="132"/>
                </a:cubicBezTo>
                <a:cubicBezTo>
                  <a:pt x="482" y="125"/>
                  <a:pt x="482" y="125"/>
                  <a:pt x="482" y="125"/>
                </a:cubicBezTo>
                <a:cubicBezTo>
                  <a:pt x="488" y="123"/>
                  <a:pt x="488" y="123"/>
                  <a:pt x="488" y="123"/>
                </a:cubicBezTo>
                <a:cubicBezTo>
                  <a:pt x="488" y="122"/>
                  <a:pt x="488" y="122"/>
                  <a:pt x="488" y="122"/>
                </a:cubicBezTo>
                <a:cubicBezTo>
                  <a:pt x="479" y="100"/>
                  <a:pt x="479" y="100"/>
                  <a:pt x="479" y="100"/>
                </a:cubicBezTo>
                <a:cubicBezTo>
                  <a:pt x="475" y="65"/>
                  <a:pt x="475" y="65"/>
                  <a:pt x="475" y="65"/>
                </a:cubicBezTo>
                <a:cubicBezTo>
                  <a:pt x="469" y="55"/>
                  <a:pt x="469" y="55"/>
                  <a:pt x="469" y="55"/>
                </a:cubicBezTo>
                <a:cubicBezTo>
                  <a:pt x="491" y="31"/>
                  <a:pt x="491" y="31"/>
                  <a:pt x="491" y="31"/>
                </a:cubicBezTo>
                <a:cubicBezTo>
                  <a:pt x="497" y="15"/>
                  <a:pt x="497" y="15"/>
                  <a:pt x="497" y="15"/>
                </a:cubicBezTo>
                <a:cubicBezTo>
                  <a:pt x="500" y="14"/>
                  <a:pt x="500" y="14"/>
                  <a:pt x="500" y="14"/>
                </a:cubicBezTo>
                <a:cubicBezTo>
                  <a:pt x="503" y="16"/>
                  <a:pt x="503" y="16"/>
                  <a:pt x="503" y="16"/>
                </a:cubicBezTo>
                <a:cubicBezTo>
                  <a:pt x="505" y="19"/>
                  <a:pt x="505" y="19"/>
                  <a:pt x="505" y="19"/>
                </a:cubicBezTo>
                <a:cubicBezTo>
                  <a:pt x="504" y="27"/>
                  <a:pt x="504" y="27"/>
                  <a:pt x="504" y="27"/>
                </a:cubicBezTo>
                <a:cubicBezTo>
                  <a:pt x="502" y="32"/>
                  <a:pt x="502" y="32"/>
                  <a:pt x="502" y="32"/>
                </a:cubicBezTo>
                <a:cubicBezTo>
                  <a:pt x="496" y="37"/>
                  <a:pt x="496" y="37"/>
                  <a:pt x="496" y="37"/>
                </a:cubicBezTo>
                <a:cubicBezTo>
                  <a:pt x="493" y="45"/>
                  <a:pt x="493" y="45"/>
                  <a:pt x="493" y="45"/>
                </a:cubicBezTo>
                <a:cubicBezTo>
                  <a:pt x="494" y="52"/>
                  <a:pt x="494" y="52"/>
                  <a:pt x="494" y="52"/>
                </a:cubicBezTo>
                <a:cubicBezTo>
                  <a:pt x="498" y="58"/>
                  <a:pt x="498" y="58"/>
                  <a:pt x="498" y="58"/>
                </a:cubicBezTo>
                <a:cubicBezTo>
                  <a:pt x="499" y="64"/>
                  <a:pt x="499" y="64"/>
                  <a:pt x="499" y="64"/>
                </a:cubicBezTo>
                <a:cubicBezTo>
                  <a:pt x="492" y="76"/>
                  <a:pt x="492" y="76"/>
                  <a:pt x="492" y="76"/>
                </a:cubicBezTo>
                <a:cubicBezTo>
                  <a:pt x="495" y="79"/>
                  <a:pt x="495" y="79"/>
                  <a:pt x="495" y="79"/>
                </a:cubicBezTo>
                <a:cubicBezTo>
                  <a:pt x="502" y="78"/>
                  <a:pt x="502" y="78"/>
                  <a:pt x="502" y="78"/>
                </a:cubicBezTo>
                <a:cubicBezTo>
                  <a:pt x="504" y="80"/>
                  <a:pt x="504" y="80"/>
                  <a:pt x="504" y="80"/>
                </a:cubicBezTo>
                <a:cubicBezTo>
                  <a:pt x="509" y="99"/>
                  <a:pt x="509" y="99"/>
                  <a:pt x="509" y="99"/>
                </a:cubicBezTo>
                <a:cubicBezTo>
                  <a:pt x="504" y="104"/>
                  <a:pt x="504" y="104"/>
                  <a:pt x="504" y="104"/>
                </a:cubicBezTo>
                <a:cubicBezTo>
                  <a:pt x="502" y="110"/>
                  <a:pt x="502" y="110"/>
                  <a:pt x="502" y="110"/>
                </a:cubicBezTo>
                <a:cubicBezTo>
                  <a:pt x="503" y="117"/>
                  <a:pt x="503" y="117"/>
                  <a:pt x="503" y="117"/>
                </a:cubicBezTo>
                <a:cubicBezTo>
                  <a:pt x="506" y="124"/>
                  <a:pt x="506" y="124"/>
                  <a:pt x="506" y="124"/>
                </a:cubicBezTo>
                <a:cubicBezTo>
                  <a:pt x="517" y="132"/>
                  <a:pt x="517" y="132"/>
                  <a:pt x="517" y="132"/>
                </a:cubicBezTo>
                <a:cubicBezTo>
                  <a:pt x="527" y="130"/>
                  <a:pt x="527" y="130"/>
                  <a:pt x="527" y="130"/>
                </a:cubicBezTo>
                <a:cubicBezTo>
                  <a:pt x="533" y="131"/>
                  <a:pt x="533" y="131"/>
                  <a:pt x="533" y="131"/>
                </a:cubicBezTo>
                <a:cubicBezTo>
                  <a:pt x="542" y="144"/>
                  <a:pt x="542" y="144"/>
                  <a:pt x="542" y="144"/>
                </a:cubicBezTo>
                <a:cubicBezTo>
                  <a:pt x="545" y="152"/>
                  <a:pt x="545" y="152"/>
                  <a:pt x="545" y="152"/>
                </a:cubicBezTo>
                <a:cubicBezTo>
                  <a:pt x="548" y="155"/>
                  <a:pt x="548" y="155"/>
                  <a:pt x="548" y="155"/>
                </a:cubicBezTo>
                <a:cubicBezTo>
                  <a:pt x="555" y="156"/>
                  <a:pt x="555" y="156"/>
                  <a:pt x="555" y="156"/>
                </a:cubicBezTo>
                <a:cubicBezTo>
                  <a:pt x="554" y="161"/>
                  <a:pt x="554" y="161"/>
                  <a:pt x="554" y="161"/>
                </a:cubicBezTo>
                <a:cubicBezTo>
                  <a:pt x="578" y="152"/>
                  <a:pt x="578" y="152"/>
                  <a:pt x="578" y="152"/>
                </a:cubicBezTo>
                <a:cubicBezTo>
                  <a:pt x="580" y="141"/>
                  <a:pt x="580" y="141"/>
                  <a:pt x="580" y="141"/>
                </a:cubicBezTo>
                <a:cubicBezTo>
                  <a:pt x="576" y="129"/>
                  <a:pt x="576" y="129"/>
                  <a:pt x="576" y="129"/>
                </a:cubicBezTo>
                <a:cubicBezTo>
                  <a:pt x="578" y="126"/>
                  <a:pt x="578" y="126"/>
                  <a:pt x="578" y="126"/>
                </a:cubicBezTo>
                <a:cubicBezTo>
                  <a:pt x="566" y="130"/>
                  <a:pt x="557" y="133"/>
                  <a:pt x="557" y="133"/>
                </a:cubicBezTo>
                <a:close/>
              </a:path>
            </a:pathLst>
          </a:custGeom>
          <a:solidFill>
            <a:srgbClr val="F89E58"/>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grpSp>
        <p:nvGrpSpPr>
          <p:cNvPr id="75" name="Group 74">
            <a:extLst>
              <a:ext uri="{FF2B5EF4-FFF2-40B4-BE49-F238E27FC236}">
                <a16:creationId xmlns:a16="http://schemas.microsoft.com/office/drawing/2014/main" id="{1447628E-C2A7-4C24-9820-2E8562ECF033}"/>
              </a:ext>
            </a:extLst>
          </p:cNvPr>
          <p:cNvGrpSpPr/>
          <p:nvPr/>
        </p:nvGrpSpPr>
        <p:grpSpPr>
          <a:xfrm>
            <a:off x="8661461" y="1155402"/>
            <a:ext cx="572754" cy="980260"/>
            <a:chOff x="7268918" y="2428297"/>
            <a:chExt cx="572754" cy="980260"/>
          </a:xfrm>
          <a:solidFill>
            <a:srgbClr val="F89E58"/>
          </a:solidFill>
        </p:grpSpPr>
        <p:sp>
          <p:nvSpPr>
            <p:cNvPr id="76" name="Freeform 35">
              <a:extLst>
                <a:ext uri="{FF2B5EF4-FFF2-40B4-BE49-F238E27FC236}">
                  <a16:creationId xmlns:a16="http://schemas.microsoft.com/office/drawing/2014/main" id="{52A29330-E3BE-409C-95C1-DAC73A098F60}"/>
                </a:ext>
              </a:extLst>
            </p:cNvPr>
            <p:cNvSpPr>
              <a:spLocks/>
            </p:cNvSpPr>
            <p:nvPr/>
          </p:nvSpPr>
          <p:spPr bwMode="auto">
            <a:xfrm>
              <a:off x="7268918" y="2428297"/>
              <a:ext cx="572754" cy="980260"/>
            </a:xfrm>
            <a:custGeom>
              <a:avLst/>
              <a:gdLst>
                <a:gd name="T0" fmla="*/ 694 w 714"/>
                <a:gd name="T1" fmla="*/ 353 h 1222"/>
                <a:gd name="T2" fmla="*/ 681 w 714"/>
                <a:gd name="T3" fmla="*/ 301 h 1222"/>
                <a:gd name="T4" fmla="*/ 651 w 714"/>
                <a:gd name="T5" fmla="*/ 316 h 1222"/>
                <a:gd name="T6" fmla="*/ 605 w 714"/>
                <a:gd name="T7" fmla="*/ 259 h 1222"/>
                <a:gd name="T8" fmla="*/ 430 w 714"/>
                <a:gd name="T9" fmla="*/ 0 h 1222"/>
                <a:gd name="T10" fmla="*/ 377 w 714"/>
                <a:gd name="T11" fmla="*/ 48 h 1222"/>
                <a:gd name="T12" fmla="*/ 314 w 714"/>
                <a:gd name="T13" fmla="*/ 20 h 1222"/>
                <a:gd name="T14" fmla="*/ 260 w 714"/>
                <a:gd name="T15" fmla="*/ 142 h 1222"/>
                <a:gd name="T16" fmla="*/ 257 w 714"/>
                <a:gd name="T17" fmla="*/ 380 h 1222"/>
                <a:gd name="T18" fmla="*/ 264 w 714"/>
                <a:gd name="T19" fmla="*/ 408 h 1222"/>
                <a:gd name="T20" fmla="*/ 247 w 714"/>
                <a:gd name="T21" fmla="*/ 423 h 1222"/>
                <a:gd name="T22" fmla="*/ 201 w 714"/>
                <a:gd name="T23" fmla="*/ 436 h 1222"/>
                <a:gd name="T24" fmla="*/ 168 w 714"/>
                <a:gd name="T25" fmla="*/ 493 h 1222"/>
                <a:gd name="T26" fmla="*/ 33 w 714"/>
                <a:gd name="T27" fmla="*/ 709 h 1222"/>
                <a:gd name="T28" fmla="*/ 85 w 714"/>
                <a:gd name="T29" fmla="*/ 883 h 1222"/>
                <a:gd name="T30" fmla="*/ 85 w 714"/>
                <a:gd name="T31" fmla="*/ 1193 h 1222"/>
                <a:gd name="T32" fmla="*/ 87 w 714"/>
                <a:gd name="T33" fmla="*/ 1213 h 1222"/>
                <a:gd name="T34" fmla="*/ 179 w 714"/>
                <a:gd name="T35" fmla="*/ 1139 h 1222"/>
                <a:gd name="T36" fmla="*/ 343 w 714"/>
                <a:gd name="T37" fmla="*/ 1075 h 1222"/>
                <a:gd name="T38" fmla="*/ 360 w 714"/>
                <a:gd name="T39" fmla="*/ 1017 h 1222"/>
                <a:gd name="T40" fmla="*/ 380 w 714"/>
                <a:gd name="T41" fmla="*/ 1041 h 1222"/>
                <a:gd name="T42" fmla="*/ 432 w 714"/>
                <a:gd name="T43" fmla="*/ 1004 h 1222"/>
                <a:gd name="T44" fmla="*/ 461 w 714"/>
                <a:gd name="T45" fmla="*/ 1015 h 1222"/>
                <a:gd name="T46" fmla="*/ 520 w 714"/>
                <a:gd name="T47" fmla="*/ 973 h 1222"/>
                <a:gd name="T48" fmla="*/ 506 w 714"/>
                <a:gd name="T49" fmla="*/ 932 h 1222"/>
                <a:gd name="T50" fmla="*/ 506 w 714"/>
                <a:gd name="T51" fmla="*/ 971 h 1222"/>
                <a:gd name="T52" fmla="*/ 426 w 714"/>
                <a:gd name="T53" fmla="*/ 953 h 1222"/>
                <a:gd name="T54" fmla="*/ 393 w 714"/>
                <a:gd name="T55" fmla="*/ 918 h 1222"/>
                <a:gd name="T56" fmla="*/ 364 w 714"/>
                <a:gd name="T57" fmla="*/ 897 h 1222"/>
                <a:gd name="T58" fmla="*/ 377 w 714"/>
                <a:gd name="T59" fmla="*/ 862 h 1222"/>
                <a:gd name="T60" fmla="*/ 349 w 714"/>
                <a:gd name="T61" fmla="*/ 777 h 1222"/>
                <a:gd name="T62" fmla="*/ 393 w 714"/>
                <a:gd name="T63" fmla="*/ 657 h 1222"/>
                <a:gd name="T64" fmla="*/ 426 w 714"/>
                <a:gd name="T65" fmla="*/ 620 h 1222"/>
                <a:gd name="T66" fmla="*/ 448 w 714"/>
                <a:gd name="T67" fmla="*/ 624 h 1222"/>
                <a:gd name="T68" fmla="*/ 461 w 714"/>
                <a:gd name="T69" fmla="*/ 608 h 1222"/>
                <a:gd name="T70" fmla="*/ 478 w 714"/>
                <a:gd name="T71" fmla="*/ 582 h 1222"/>
                <a:gd name="T72" fmla="*/ 504 w 714"/>
                <a:gd name="T73" fmla="*/ 569 h 1222"/>
                <a:gd name="T74" fmla="*/ 509 w 714"/>
                <a:gd name="T75" fmla="*/ 513 h 1222"/>
                <a:gd name="T76" fmla="*/ 522 w 714"/>
                <a:gd name="T77" fmla="*/ 475 h 1222"/>
                <a:gd name="T78" fmla="*/ 541 w 714"/>
                <a:gd name="T79" fmla="*/ 499 h 1222"/>
                <a:gd name="T80" fmla="*/ 585 w 714"/>
                <a:gd name="T81" fmla="*/ 500 h 1222"/>
                <a:gd name="T82" fmla="*/ 607 w 714"/>
                <a:gd name="T83" fmla="*/ 464 h 1222"/>
                <a:gd name="T84" fmla="*/ 631 w 714"/>
                <a:gd name="T85" fmla="*/ 434 h 1222"/>
                <a:gd name="T86" fmla="*/ 683 w 714"/>
                <a:gd name="T87" fmla="*/ 401 h 1222"/>
                <a:gd name="T88" fmla="*/ 714 w 714"/>
                <a:gd name="T89" fmla="*/ 371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4" h="1222">
                  <a:moveTo>
                    <a:pt x="714" y="360"/>
                  </a:moveTo>
                  <a:lnTo>
                    <a:pt x="707" y="351"/>
                  </a:lnTo>
                  <a:lnTo>
                    <a:pt x="694" y="353"/>
                  </a:lnTo>
                  <a:lnTo>
                    <a:pt x="692" y="347"/>
                  </a:lnTo>
                  <a:lnTo>
                    <a:pt x="696" y="334"/>
                  </a:lnTo>
                  <a:lnTo>
                    <a:pt x="681" y="301"/>
                  </a:lnTo>
                  <a:lnTo>
                    <a:pt x="681" y="308"/>
                  </a:lnTo>
                  <a:lnTo>
                    <a:pt x="672" y="312"/>
                  </a:lnTo>
                  <a:lnTo>
                    <a:pt x="651" y="316"/>
                  </a:lnTo>
                  <a:lnTo>
                    <a:pt x="631" y="308"/>
                  </a:lnTo>
                  <a:lnTo>
                    <a:pt x="622" y="301"/>
                  </a:lnTo>
                  <a:lnTo>
                    <a:pt x="605" y="259"/>
                  </a:lnTo>
                  <a:lnTo>
                    <a:pt x="570" y="253"/>
                  </a:lnTo>
                  <a:lnTo>
                    <a:pt x="500" y="33"/>
                  </a:lnTo>
                  <a:lnTo>
                    <a:pt x="430" y="0"/>
                  </a:lnTo>
                  <a:lnTo>
                    <a:pt x="415" y="4"/>
                  </a:lnTo>
                  <a:lnTo>
                    <a:pt x="408" y="30"/>
                  </a:lnTo>
                  <a:lnTo>
                    <a:pt x="377" y="48"/>
                  </a:lnTo>
                  <a:lnTo>
                    <a:pt x="349" y="48"/>
                  </a:lnTo>
                  <a:lnTo>
                    <a:pt x="332" y="30"/>
                  </a:lnTo>
                  <a:lnTo>
                    <a:pt x="314" y="20"/>
                  </a:lnTo>
                  <a:lnTo>
                    <a:pt x="301" y="22"/>
                  </a:lnTo>
                  <a:lnTo>
                    <a:pt x="290" y="35"/>
                  </a:lnTo>
                  <a:lnTo>
                    <a:pt x="260" y="142"/>
                  </a:lnTo>
                  <a:lnTo>
                    <a:pt x="273" y="347"/>
                  </a:lnTo>
                  <a:lnTo>
                    <a:pt x="271" y="355"/>
                  </a:lnTo>
                  <a:lnTo>
                    <a:pt x="257" y="380"/>
                  </a:lnTo>
                  <a:lnTo>
                    <a:pt x="257" y="392"/>
                  </a:lnTo>
                  <a:lnTo>
                    <a:pt x="264" y="403"/>
                  </a:lnTo>
                  <a:lnTo>
                    <a:pt x="264" y="408"/>
                  </a:lnTo>
                  <a:lnTo>
                    <a:pt x="245" y="406"/>
                  </a:lnTo>
                  <a:lnTo>
                    <a:pt x="244" y="408"/>
                  </a:lnTo>
                  <a:lnTo>
                    <a:pt x="247" y="423"/>
                  </a:lnTo>
                  <a:lnTo>
                    <a:pt x="223" y="419"/>
                  </a:lnTo>
                  <a:lnTo>
                    <a:pt x="209" y="432"/>
                  </a:lnTo>
                  <a:lnTo>
                    <a:pt x="201" y="436"/>
                  </a:lnTo>
                  <a:lnTo>
                    <a:pt x="177" y="445"/>
                  </a:lnTo>
                  <a:lnTo>
                    <a:pt x="172" y="456"/>
                  </a:lnTo>
                  <a:lnTo>
                    <a:pt x="168" y="493"/>
                  </a:lnTo>
                  <a:lnTo>
                    <a:pt x="0" y="537"/>
                  </a:lnTo>
                  <a:lnTo>
                    <a:pt x="0" y="622"/>
                  </a:lnTo>
                  <a:lnTo>
                    <a:pt x="33" y="709"/>
                  </a:lnTo>
                  <a:lnTo>
                    <a:pt x="33" y="775"/>
                  </a:lnTo>
                  <a:lnTo>
                    <a:pt x="54" y="820"/>
                  </a:lnTo>
                  <a:lnTo>
                    <a:pt x="85" y="883"/>
                  </a:lnTo>
                  <a:lnTo>
                    <a:pt x="105" y="995"/>
                  </a:lnTo>
                  <a:lnTo>
                    <a:pt x="107" y="1141"/>
                  </a:lnTo>
                  <a:lnTo>
                    <a:pt x="85" y="1193"/>
                  </a:lnTo>
                  <a:lnTo>
                    <a:pt x="85" y="1222"/>
                  </a:lnTo>
                  <a:lnTo>
                    <a:pt x="87" y="1213"/>
                  </a:lnTo>
                  <a:lnTo>
                    <a:pt x="87" y="1213"/>
                  </a:lnTo>
                  <a:lnTo>
                    <a:pt x="159" y="1169"/>
                  </a:lnTo>
                  <a:lnTo>
                    <a:pt x="164" y="1152"/>
                  </a:lnTo>
                  <a:lnTo>
                    <a:pt x="179" y="1139"/>
                  </a:lnTo>
                  <a:lnTo>
                    <a:pt x="212" y="1137"/>
                  </a:lnTo>
                  <a:lnTo>
                    <a:pt x="295" y="1104"/>
                  </a:lnTo>
                  <a:lnTo>
                    <a:pt x="343" y="1075"/>
                  </a:lnTo>
                  <a:lnTo>
                    <a:pt x="353" y="1063"/>
                  </a:lnTo>
                  <a:lnTo>
                    <a:pt x="354" y="1025"/>
                  </a:lnTo>
                  <a:lnTo>
                    <a:pt x="360" y="1017"/>
                  </a:lnTo>
                  <a:lnTo>
                    <a:pt x="336" y="1010"/>
                  </a:lnTo>
                  <a:lnTo>
                    <a:pt x="371" y="1023"/>
                  </a:lnTo>
                  <a:lnTo>
                    <a:pt x="380" y="1041"/>
                  </a:lnTo>
                  <a:lnTo>
                    <a:pt x="389" y="1041"/>
                  </a:lnTo>
                  <a:lnTo>
                    <a:pt x="404" y="1032"/>
                  </a:lnTo>
                  <a:lnTo>
                    <a:pt x="432" y="1004"/>
                  </a:lnTo>
                  <a:lnTo>
                    <a:pt x="439" y="1004"/>
                  </a:lnTo>
                  <a:lnTo>
                    <a:pt x="448" y="1017"/>
                  </a:lnTo>
                  <a:lnTo>
                    <a:pt x="461" y="1015"/>
                  </a:lnTo>
                  <a:lnTo>
                    <a:pt x="485" y="999"/>
                  </a:lnTo>
                  <a:lnTo>
                    <a:pt x="498" y="995"/>
                  </a:lnTo>
                  <a:lnTo>
                    <a:pt x="520" y="973"/>
                  </a:lnTo>
                  <a:lnTo>
                    <a:pt x="522" y="966"/>
                  </a:lnTo>
                  <a:lnTo>
                    <a:pt x="509" y="936"/>
                  </a:lnTo>
                  <a:lnTo>
                    <a:pt x="506" y="932"/>
                  </a:lnTo>
                  <a:lnTo>
                    <a:pt x="500" y="936"/>
                  </a:lnTo>
                  <a:lnTo>
                    <a:pt x="508" y="962"/>
                  </a:lnTo>
                  <a:lnTo>
                    <a:pt x="506" y="971"/>
                  </a:lnTo>
                  <a:lnTo>
                    <a:pt x="491" y="980"/>
                  </a:lnTo>
                  <a:lnTo>
                    <a:pt x="443" y="975"/>
                  </a:lnTo>
                  <a:lnTo>
                    <a:pt x="426" y="953"/>
                  </a:lnTo>
                  <a:lnTo>
                    <a:pt x="415" y="949"/>
                  </a:lnTo>
                  <a:lnTo>
                    <a:pt x="404" y="925"/>
                  </a:lnTo>
                  <a:lnTo>
                    <a:pt x="393" y="918"/>
                  </a:lnTo>
                  <a:lnTo>
                    <a:pt x="369" y="914"/>
                  </a:lnTo>
                  <a:lnTo>
                    <a:pt x="365" y="910"/>
                  </a:lnTo>
                  <a:lnTo>
                    <a:pt x="364" y="897"/>
                  </a:lnTo>
                  <a:lnTo>
                    <a:pt x="367" y="888"/>
                  </a:lnTo>
                  <a:lnTo>
                    <a:pt x="373" y="883"/>
                  </a:lnTo>
                  <a:lnTo>
                    <a:pt x="377" y="862"/>
                  </a:lnTo>
                  <a:lnTo>
                    <a:pt x="386" y="853"/>
                  </a:lnTo>
                  <a:lnTo>
                    <a:pt x="349" y="814"/>
                  </a:lnTo>
                  <a:lnTo>
                    <a:pt x="349" y="777"/>
                  </a:lnTo>
                  <a:lnTo>
                    <a:pt x="375" y="740"/>
                  </a:lnTo>
                  <a:lnTo>
                    <a:pt x="393" y="681"/>
                  </a:lnTo>
                  <a:lnTo>
                    <a:pt x="393" y="657"/>
                  </a:lnTo>
                  <a:lnTo>
                    <a:pt x="402" y="635"/>
                  </a:lnTo>
                  <a:lnTo>
                    <a:pt x="419" y="620"/>
                  </a:lnTo>
                  <a:lnTo>
                    <a:pt x="426" y="620"/>
                  </a:lnTo>
                  <a:lnTo>
                    <a:pt x="439" y="635"/>
                  </a:lnTo>
                  <a:lnTo>
                    <a:pt x="443" y="635"/>
                  </a:lnTo>
                  <a:lnTo>
                    <a:pt x="448" y="624"/>
                  </a:lnTo>
                  <a:lnTo>
                    <a:pt x="447" y="602"/>
                  </a:lnTo>
                  <a:lnTo>
                    <a:pt x="452" y="598"/>
                  </a:lnTo>
                  <a:lnTo>
                    <a:pt x="461" y="608"/>
                  </a:lnTo>
                  <a:lnTo>
                    <a:pt x="467" y="606"/>
                  </a:lnTo>
                  <a:lnTo>
                    <a:pt x="474" y="598"/>
                  </a:lnTo>
                  <a:lnTo>
                    <a:pt x="478" y="582"/>
                  </a:lnTo>
                  <a:lnTo>
                    <a:pt x="485" y="571"/>
                  </a:lnTo>
                  <a:lnTo>
                    <a:pt x="500" y="572"/>
                  </a:lnTo>
                  <a:lnTo>
                    <a:pt x="504" y="569"/>
                  </a:lnTo>
                  <a:lnTo>
                    <a:pt x="509" y="547"/>
                  </a:lnTo>
                  <a:lnTo>
                    <a:pt x="506" y="530"/>
                  </a:lnTo>
                  <a:lnTo>
                    <a:pt x="509" y="513"/>
                  </a:lnTo>
                  <a:lnTo>
                    <a:pt x="508" y="491"/>
                  </a:lnTo>
                  <a:lnTo>
                    <a:pt x="515" y="478"/>
                  </a:lnTo>
                  <a:lnTo>
                    <a:pt x="522" y="475"/>
                  </a:lnTo>
                  <a:lnTo>
                    <a:pt x="526" y="475"/>
                  </a:lnTo>
                  <a:lnTo>
                    <a:pt x="532" y="489"/>
                  </a:lnTo>
                  <a:lnTo>
                    <a:pt x="541" y="499"/>
                  </a:lnTo>
                  <a:lnTo>
                    <a:pt x="552" y="499"/>
                  </a:lnTo>
                  <a:lnTo>
                    <a:pt x="561" y="491"/>
                  </a:lnTo>
                  <a:lnTo>
                    <a:pt x="585" y="500"/>
                  </a:lnTo>
                  <a:lnTo>
                    <a:pt x="594" y="493"/>
                  </a:lnTo>
                  <a:lnTo>
                    <a:pt x="596" y="482"/>
                  </a:lnTo>
                  <a:lnTo>
                    <a:pt x="607" y="464"/>
                  </a:lnTo>
                  <a:lnTo>
                    <a:pt x="618" y="460"/>
                  </a:lnTo>
                  <a:lnTo>
                    <a:pt x="629" y="449"/>
                  </a:lnTo>
                  <a:lnTo>
                    <a:pt x="631" y="434"/>
                  </a:lnTo>
                  <a:lnTo>
                    <a:pt x="663" y="417"/>
                  </a:lnTo>
                  <a:lnTo>
                    <a:pt x="668" y="406"/>
                  </a:lnTo>
                  <a:lnTo>
                    <a:pt x="683" y="401"/>
                  </a:lnTo>
                  <a:lnTo>
                    <a:pt x="688" y="392"/>
                  </a:lnTo>
                  <a:lnTo>
                    <a:pt x="703" y="386"/>
                  </a:lnTo>
                  <a:lnTo>
                    <a:pt x="714" y="371"/>
                  </a:lnTo>
                  <a:lnTo>
                    <a:pt x="714" y="360"/>
                  </a:ln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000000"/>
                </a:solidFill>
                <a:latin typeface="Calibri" panose="020F0502020204030204"/>
              </a:endParaRPr>
            </a:p>
          </p:txBody>
        </p:sp>
        <p:sp>
          <p:nvSpPr>
            <p:cNvPr id="77" name="Freeform 36">
              <a:extLst>
                <a:ext uri="{FF2B5EF4-FFF2-40B4-BE49-F238E27FC236}">
                  <a16:creationId xmlns:a16="http://schemas.microsoft.com/office/drawing/2014/main" id="{5E5EAC5A-079F-44B3-925D-DC289867FDFF}"/>
                </a:ext>
              </a:extLst>
            </p:cNvPr>
            <p:cNvSpPr>
              <a:spLocks/>
            </p:cNvSpPr>
            <p:nvPr/>
          </p:nvSpPr>
          <p:spPr bwMode="auto">
            <a:xfrm>
              <a:off x="7716871" y="2865393"/>
              <a:ext cx="8825" cy="16043"/>
            </a:xfrm>
            <a:custGeom>
              <a:avLst/>
              <a:gdLst>
                <a:gd name="T0" fmla="*/ 0 w 11"/>
                <a:gd name="T1" fmla="*/ 9 h 20"/>
                <a:gd name="T2" fmla="*/ 4 w 11"/>
                <a:gd name="T3" fmla="*/ 20 h 20"/>
                <a:gd name="T4" fmla="*/ 11 w 11"/>
                <a:gd name="T5" fmla="*/ 20 h 20"/>
                <a:gd name="T6" fmla="*/ 11 w 11"/>
                <a:gd name="T7" fmla="*/ 7 h 20"/>
                <a:gd name="T8" fmla="*/ 4 w 11"/>
                <a:gd name="T9" fmla="*/ 0 h 20"/>
                <a:gd name="T10" fmla="*/ 0 w 11"/>
                <a:gd name="T11" fmla="*/ 9 h 20"/>
              </a:gdLst>
              <a:ahLst/>
              <a:cxnLst>
                <a:cxn ang="0">
                  <a:pos x="T0" y="T1"/>
                </a:cxn>
                <a:cxn ang="0">
                  <a:pos x="T2" y="T3"/>
                </a:cxn>
                <a:cxn ang="0">
                  <a:pos x="T4" y="T5"/>
                </a:cxn>
                <a:cxn ang="0">
                  <a:pos x="T6" y="T7"/>
                </a:cxn>
                <a:cxn ang="0">
                  <a:pos x="T8" y="T9"/>
                </a:cxn>
                <a:cxn ang="0">
                  <a:pos x="T10" y="T11"/>
                </a:cxn>
              </a:cxnLst>
              <a:rect l="0" t="0" r="r" b="b"/>
              <a:pathLst>
                <a:path w="11" h="20">
                  <a:moveTo>
                    <a:pt x="0" y="9"/>
                  </a:moveTo>
                  <a:lnTo>
                    <a:pt x="4" y="20"/>
                  </a:lnTo>
                  <a:lnTo>
                    <a:pt x="11" y="20"/>
                  </a:lnTo>
                  <a:lnTo>
                    <a:pt x="11" y="7"/>
                  </a:lnTo>
                  <a:lnTo>
                    <a:pt x="4" y="0"/>
                  </a:lnTo>
                  <a:lnTo>
                    <a:pt x="0" y="9"/>
                  </a:ln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sp>
          <p:nvSpPr>
            <p:cNvPr id="78" name="Freeform 37">
              <a:extLst>
                <a:ext uri="{FF2B5EF4-FFF2-40B4-BE49-F238E27FC236}">
                  <a16:creationId xmlns:a16="http://schemas.microsoft.com/office/drawing/2014/main" id="{0698EE2A-AE12-4098-933C-E40F3182C71D}"/>
                </a:ext>
              </a:extLst>
            </p:cNvPr>
            <p:cNvSpPr>
              <a:spLocks/>
            </p:cNvSpPr>
            <p:nvPr/>
          </p:nvSpPr>
          <p:spPr bwMode="auto">
            <a:xfrm>
              <a:off x="7690399" y="2858976"/>
              <a:ext cx="16043" cy="24066"/>
            </a:xfrm>
            <a:custGeom>
              <a:avLst/>
              <a:gdLst>
                <a:gd name="T0" fmla="*/ 7 w 20"/>
                <a:gd name="T1" fmla="*/ 0 h 30"/>
                <a:gd name="T2" fmla="*/ 0 w 20"/>
                <a:gd name="T3" fmla="*/ 2 h 30"/>
                <a:gd name="T4" fmla="*/ 0 w 20"/>
                <a:gd name="T5" fmla="*/ 21 h 30"/>
                <a:gd name="T6" fmla="*/ 9 w 20"/>
                <a:gd name="T7" fmla="*/ 30 h 30"/>
                <a:gd name="T8" fmla="*/ 20 w 20"/>
                <a:gd name="T9" fmla="*/ 28 h 30"/>
                <a:gd name="T10" fmla="*/ 20 w 20"/>
                <a:gd name="T11" fmla="*/ 21 h 30"/>
                <a:gd name="T12" fmla="*/ 13 w 20"/>
                <a:gd name="T13" fmla="*/ 15 h 30"/>
                <a:gd name="T14" fmla="*/ 7 w 2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0">
                  <a:moveTo>
                    <a:pt x="7" y="0"/>
                  </a:moveTo>
                  <a:lnTo>
                    <a:pt x="0" y="2"/>
                  </a:lnTo>
                  <a:lnTo>
                    <a:pt x="0" y="21"/>
                  </a:lnTo>
                  <a:lnTo>
                    <a:pt x="9" y="30"/>
                  </a:lnTo>
                  <a:lnTo>
                    <a:pt x="20" y="28"/>
                  </a:lnTo>
                  <a:lnTo>
                    <a:pt x="20" y="21"/>
                  </a:lnTo>
                  <a:lnTo>
                    <a:pt x="13" y="15"/>
                  </a:lnTo>
                  <a:lnTo>
                    <a:pt x="7" y="0"/>
                  </a:ln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sp>
          <p:nvSpPr>
            <p:cNvPr id="79" name="Freeform 39">
              <a:extLst>
                <a:ext uri="{FF2B5EF4-FFF2-40B4-BE49-F238E27FC236}">
                  <a16:creationId xmlns:a16="http://schemas.microsoft.com/office/drawing/2014/main" id="{933707BA-E5D5-488E-87D1-33EC5A9770E2}"/>
                </a:ext>
              </a:extLst>
            </p:cNvPr>
            <p:cNvSpPr>
              <a:spLocks/>
            </p:cNvSpPr>
            <p:nvPr/>
          </p:nvSpPr>
          <p:spPr bwMode="auto">
            <a:xfrm>
              <a:off x="7703234" y="2846141"/>
              <a:ext cx="12033" cy="14439"/>
            </a:xfrm>
            <a:custGeom>
              <a:avLst/>
              <a:gdLst>
                <a:gd name="T0" fmla="*/ 4 w 15"/>
                <a:gd name="T1" fmla="*/ 0 h 18"/>
                <a:gd name="T2" fmla="*/ 0 w 15"/>
                <a:gd name="T3" fmla="*/ 11 h 18"/>
                <a:gd name="T4" fmla="*/ 4 w 15"/>
                <a:gd name="T5" fmla="*/ 18 h 18"/>
                <a:gd name="T6" fmla="*/ 13 w 15"/>
                <a:gd name="T7" fmla="*/ 18 h 18"/>
                <a:gd name="T8" fmla="*/ 15 w 15"/>
                <a:gd name="T9" fmla="*/ 9 h 18"/>
                <a:gd name="T10" fmla="*/ 11 w 15"/>
                <a:gd name="T11" fmla="*/ 0 h 18"/>
                <a:gd name="T12" fmla="*/ 4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4" y="0"/>
                  </a:moveTo>
                  <a:lnTo>
                    <a:pt x="0" y="11"/>
                  </a:lnTo>
                  <a:lnTo>
                    <a:pt x="4" y="18"/>
                  </a:lnTo>
                  <a:lnTo>
                    <a:pt x="13" y="18"/>
                  </a:lnTo>
                  <a:lnTo>
                    <a:pt x="15" y="9"/>
                  </a:lnTo>
                  <a:lnTo>
                    <a:pt x="11" y="0"/>
                  </a:lnTo>
                  <a:lnTo>
                    <a:pt x="4" y="0"/>
                  </a:lnTo>
                  <a:close/>
                </a:path>
              </a:pathLst>
            </a:custGeom>
            <a:grp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rgbClr val="000000"/>
                </a:solidFill>
                <a:latin typeface="Calibri" panose="020F0502020204030204"/>
              </a:endParaRPr>
            </a:p>
          </p:txBody>
        </p:sp>
      </p:grpSp>
      <p:sp>
        <p:nvSpPr>
          <p:cNvPr id="85" name="Rectangle 377">
            <a:extLst>
              <a:ext uri="{FF2B5EF4-FFF2-40B4-BE49-F238E27FC236}">
                <a16:creationId xmlns:a16="http://schemas.microsoft.com/office/drawing/2014/main" id="{241A4FAE-445A-44F1-9810-51D078634368}"/>
              </a:ext>
            </a:extLst>
          </p:cNvPr>
          <p:cNvSpPr>
            <a:spLocks noChangeArrowheads="1"/>
          </p:cNvSpPr>
          <p:nvPr/>
        </p:nvSpPr>
        <p:spPr bwMode="auto">
          <a:xfrm>
            <a:off x="2994602" y="3879417"/>
            <a:ext cx="285335" cy="12311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none" lIns="42217" tIns="42217" rIns="42217" bIns="42217" numCol="1" spcCol="0" rtlCol="0" fromWordArt="0" anchor="ctr" anchorCtr="0" forceAA="0" compatLnSpc="1">
            <a:prstTxWarp prst="textNoShape">
              <a:avLst/>
            </a:prstTxWarp>
            <a:noAutofit/>
          </a:bodyPr>
          <a:lstStyle/>
          <a:p>
            <a:pPr algn="ctr" defTabSz="844357" eaLnBrk="0" fontAlgn="base" hangingPunct="0">
              <a:spcBef>
                <a:spcPct val="0"/>
              </a:spcBef>
              <a:spcAft>
                <a:spcPct val="0"/>
              </a:spcAft>
              <a:defRPr/>
            </a:pPr>
            <a:r>
              <a:rPr lang="en-US" sz="1000" kern="0" dirty="0">
                <a:solidFill>
                  <a:srgbClr val="000000"/>
                </a:solidFill>
                <a:latin typeface="Calibri" panose="020F0502020204030204"/>
                <a:cs typeface="Arial" charset="0"/>
              </a:rPr>
              <a:t>Hawaii</a:t>
            </a:r>
          </a:p>
        </p:txBody>
      </p:sp>
      <p:grpSp>
        <p:nvGrpSpPr>
          <p:cNvPr id="89" name="Group 88">
            <a:extLst>
              <a:ext uri="{FF2B5EF4-FFF2-40B4-BE49-F238E27FC236}">
                <a16:creationId xmlns:a16="http://schemas.microsoft.com/office/drawing/2014/main" id="{D006BCC9-1089-400B-96BB-2E91D5D25FA7}"/>
              </a:ext>
            </a:extLst>
          </p:cNvPr>
          <p:cNvGrpSpPr/>
          <p:nvPr/>
        </p:nvGrpSpPr>
        <p:grpSpPr>
          <a:xfrm>
            <a:off x="2714045" y="3787646"/>
            <a:ext cx="616080" cy="557506"/>
            <a:chOff x="358205" y="3841512"/>
            <a:chExt cx="616080" cy="557506"/>
          </a:xfrm>
          <a:solidFill>
            <a:srgbClr val="CFE3A6"/>
          </a:solidFill>
        </p:grpSpPr>
        <p:sp>
          <p:nvSpPr>
            <p:cNvPr id="114" name="Line 360">
              <a:extLst>
                <a:ext uri="{FF2B5EF4-FFF2-40B4-BE49-F238E27FC236}">
                  <a16:creationId xmlns:a16="http://schemas.microsoft.com/office/drawing/2014/main" id="{0CE8A616-0013-46AA-AE22-6BE59BF358FA}"/>
                </a:ext>
              </a:extLst>
            </p:cNvPr>
            <p:cNvSpPr>
              <a:spLocks noChangeShapeType="1"/>
            </p:cNvSpPr>
            <p:nvPr/>
          </p:nvSpPr>
          <p:spPr bwMode="auto">
            <a:xfrm>
              <a:off x="796846" y="3841512"/>
              <a:ext cx="1504" cy="1504"/>
            </a:xfrm>
            <a:prstGeom prst="lin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15" name="Line 358">
              <a:extLst>
                <a:ext uri="{FF2B5EF4-FFF2-40B4-BE49-F238E27FC236}">
                  <a16:creationId xmlns:a16="http://schemas.microsoft.com/office/drawing/2014/main" id="{3F105958-D52A-42FA-82A6-179D16B236C9}"/>
                </a:ext>
              </a:extLst>
            </p:cNvPr>
            <p:cNvSpPr>
              <a:spLocks noChangeShapeType="1"/>
            </p:cNvSpPr>
            <p:nvPr/>
          </p:nvSpPr>
          <p:spPr bwMode="auto">
            <a:xfrm>
              <a:off x="920191" y="3885118"/>
              <a:ext cx="1504" cy="1504"/>
            </a:xfrm>
            <a:prstGeom prst="lin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16" name="Line 361">
              <a:extLst>
                <a:ext uri="{FF2B5EF4-FFF2-40B4-BE49-F238E27FC236}">
                  <a16:creationId xmlns:a16="http://schemas.microsoft.com/office/drawing/2014/main" id="{8B208372-B0BC-4947-9AA1-9B30214D93EF}"/>
                </a:ext>
              </a:extLst>
            </p:cNvPr>
            <p:cNvSpPr>
              <a:spLocks noChangeShapeType="1"/>
            </p:cNvSpPr>
            <p:nvPr/>
          </p:nvSpPr>
          <p:spPr bwMode="auto">
            <a:xfrm>
              <a:off x="920191" y="3885118"/>
              <a:ext cx="1504" cy="1504"/>
            </a:xfrm>
            <a:prstGeom prst="lin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17" name="Line 356">
              <a:extLst>
                <a:ext uri="{FF2B5EF4-FFF2-40B4-BE49-F238E27FC236}">
                  <a16:creationId xmlns:a16="http://schemas.microsoft.com/office/drawing/2014/main" id="{17F2DF59-BFE4-4E4F-9004-667DF5E1F379}"/>
                </a:ext>
              </a:extLst>
            </p:cNvPr>
            <p:cNvSpPr>
              <a:spLocks noChangeShapeType="1"/>
            </p:cNvSpPr>
            <p:nvPr/>
          </p:nvSpPr>
          <p:spPr bwMode="auto">
            <a:xfrm>
              <a:off x="358205" y="3900144"/>
              <a:ext cx="1504" cy="1504"/>
            </a:xfrm>
            <a:prstGeom prst="lin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18" name="Line 359">
              <a:extLst>
                <a:ext uri="{FF2B5EF4-FFF2-40B4-BE49-F238E27FC236}">
                  <a16:creationId xmlns:a16="http://schemas.microsoft.com/office/drawing/2014/main" id="{74D40296-6B72-4DD1-8563-8F3CF0CAC9C5}"/>
                </a:ext>
              </a:extLst>
            </p:cNvPr>
            <p:cNvSpPr>
              <a:spLocks noChangeShapeType="1"/>
            </p:cNvSpPr>
            <p:nvPr/>
          </p:nvSpPr>
          <p:spPr bwMode="auto">
            <a:xfrm>
              <a:off x="358205" y="3900144"/>
              <a:ext cx="1504" cy="1504"/>
            </a:xfrm>
            <a:prstGeom prst="lin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19" name="Freeform 362">
              <a:extLst>
                <a:ext uri="{FF2B5EF4-FFF2-40B4-BE49-F238E27FC236}">
                  <a16:creationId xmlns:a16="http://schemas.microsoft.com/office/drawing/2014/main" id="{DA81DAD1-E823-40E5-AB9F-E67F0E0787E5}"/>
                </a:ext>
              </a:extLst>
            </p:cNvPr>
            <p:cNvSpPr>
              <a:spLocks/>
            </p:cNvSpPr>
            <p:nvPr/>
          </p:nvSpPr>
          <p:spPr bwMode="auto">
            <a:xfrm>
              <a:off x="394269" y="4002323"/>
              <a:ext cx="51089" cy="48084"/>
            </a:xfrm>
            <a:custGeom>
              <a:avLst/>
              <a:gdLst>
                <a:gd name="T0" fmla="*/ 8 w 34"/>
                <a:gd name="T1" fmla="*/ 2 h 32"/>
                <a:gd name="T2" fmla="*/ 20 w 34"/>
                <a:gd name="T3" fmla="*/ 2 h 32"/>
                <a:gd name="T4" fmla="*/ 28 w 34"/>
                <a:gd name="T5" fmla="*/ 0 h 32"/>
                <a:gd name="T6" fmla="*/ 32 w 34"/>
                <a:gd name="T7" fmla="*/ 10 h 32"/>
                <a:gd name="T8" fmla="*/ 34 w 34"/>
                <a:gd name="T9" fmla="*/ 16 h 32"/>
                <a:gd name="T10" fmla="*/ 18 w 34"/>
                <a:gd name="T11" fmla="*/ 32 h 32"/>
                <a:gd name="T12" fmla="*/ 12 w 34"/>
                <a:gd name="T13" fmla="*/ 30 h 32"/>
                <a:gd name="T14" fmla="*/ 8 w 34"/>
                <a:gd name="T15" fmla="*/ 24 h 32"/>
                <a:gd name="T16" fmla="*/ 2 w 34"/>
                <a:gd name="T17" fmla="*/ 22 h 32"/>
                <a:gd name="T18" fmla="*/ 0 w 34"/>
                <a:gd name="T19" fmla="*/ 16 h 32"/>
                <a:gd name="T20" fmla="*/ 8 w 34"/>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2">
                  <a:moveTo>
                    <a:pt x="8" y="2"/>
                  </a:moveTo>
                  <a:lnTo>
                    <a:pt x="20" y="2"/>
                  </a:lnTo>
                  <a:lnTo>
                    <a:pt x="28" y="0"/>
                  </a:lnTo>
                  <a:lnTo>
                    <a:pt x="32" y="10"/>
                  </a:lnTo>
                  <a:lnTo>
                    <a:pt x="34" y="16"/>
                  </a:lnTo>
                  <a:lnTo>
                    <a:pt x="18" y="32"/>
                  </a:lnTo>
                  <a:lnTo>
                    <a:pt x="12" y="30"/>
                  </a:lnTo>
                  <a:lnTo>
                    <a:pt x="8" y="24"/>
                  </a:lnTo>
                  <a:lnTo>
                    <a:pt x="2" y="22"/>
                  </a:lnTo>
                  <a:lnTo>
                    <a:pt x="0" y="16"/>
                  </a:lnTo>
                  <a:lnTo>
                    <a:pt x="8"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20" name="Freeform 363">
              <a:extLst>
                <a:ext uri="{FF2B5EF4-FFF2-40B4-BE49-F238E27FC236}">
                  <a16:creationId xmlns:a16="http://schemas.microsoft.com/office/drawing/2014/main" id="{9665169F-00F4-44B9-93F1-B0EA17F817D0}"/>
                </a:ext>
              </a:extLst>
            </p:cNvPr>
            <p:cNvSpPr>
              <a:spLocks/>
            </p:cNvSpPr>
            <p:nvPr/>
          </p:nvSpPr>
          <p:spPr bwMode="auto">
            <a:xfrm>
              <a:off x="568574" y="4074449"/>
              <a:ext cx="60105" cy="39068"/>
            </a:xfrm>
            <a:custGeom>
              <a:avLst/>
              <a:gdLst>
                <a:gd name="T0" fmla="*/ 4 w 40"/>
                <a:gd name="T1" fmla="*/ 6 h 26"/>
                <a:gd name="T2" fmla="*/ 6 w 40"/>
                <a:gd name="T3" fmla="*/ 4 h 26"/>
                <a:gd name="T4" fmla="*/ 12 w 40"/>
                <a:gd name="T5" fmla="*/ 0 h 26"/>
                <a:gd name="T6" fmla="*/ 40 w 40"/>
                <a:gd name="T7" fmla="*/ 22 h 26"/>
                <a:gd name="T8" fmla="*/ 36 w 40"/>
                <a:gd name="T9" fmla="*/ 22 h 26"/>
                <a:gd name="T10" fmla="*/ 20 w 40"/>
                <a:gd name="T11" fmla="*/ 26 h 26"/>
                <a:gd name="T12" fmla="*/ 12 w 40"/>
                <a:gd name="T13" fmla="*/ 22 h 26"/>
                <a:gd name="T14" fmla="*/ 4 w 40"/>
                <a:gd name="T15" fmla="*/ 10 h 26"/>
                <a:gd name="T16" fmla="*/ 0 w 40"/>
                <a:gd name="T17" fmla="*/ 8 h 26"/>
                <a:gd name="T18" fmla="*/ 4 w 40"/>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6">
                  <a:moveTo>
                    <a:pt x="4" y="6"/>
                  </a:moveTo>
                  <a:lnTo>
                    <a:pt x="6" y="4"/>
                  </a:lnTo>
                  <a:lnTo>
                    <a:pt x="12" y="0"/>
                  </a:lnTo>
                  <a:lnTo>
                    <a:pt x="40" y="22"/>
                  </a:lnTo>
                  <a:lnTo>
                    <a:pt x="36" y="22"/>
                  </a:lnTo>
                  <a:lnTo>
                    <a:pt x="20" y="26"/>
                  </a:lnTo>
                  <a:lnTo>
                    <a:pt x="12" y="22"/>
                  </a:lnTo>
                  <a:lnTo>
                    <a:pt x="4" y="10"/>
                  </a:lnTo>
                  <a:lnTo>
                    <a:pt x="0" y="8"/>
                  </a:lnTo>
                  <a:lnTo>
                    <a:pt x="4"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21" name="Freeform 364">
              <a:extLst>
                <a:ext uri="{FF2B5EF4-FFF2-40B4-BE49-F238E27FC236}">
                  <a16:creationId xmlns:a16="http://schemas.microsoft.com/office/drawing/2014/main" id="{D23110CC-AD24-4AA7-8106-21A14BA1BFD4}"/>
                </a:ext>
              </a:extLst>
            </p:cNvPr>
            <p:cNvSpPr>
              <a:spLocks/>
            </p:cNvSpPr>
            <p:nvPr/>
          </p:nvSpPr>
          <p:spPr bwMode="auto">
            <a:xfrm>
              <a:off x="676764" y="4122533"/>
              <a:ext cx="63111" cy="18032"/>
            </a:xfrm>
            <a:custGeom>
              <a:avLst/>
              <a:gdLst>
                <a:gd name="T0" fmla="*/ 0 w 42"/>
                <a:gd name="T1" fmla="*/ 6 h 12"/>
                <a:gd name="T2" fmla="*/ 2 w 42"/>
                <a:gd name="T3" fmla="*/ 4 h 12"/>
                <a:gd name="T4" fmla="*/ 40 w 42"/>
                <a:gd name="T5" fmla="*/ 0 h 12"/>
                <a:gd name="T6" fmla="*/ 42 w 42"/>
                <a:gd name="T7" fmla="*/ 4 h 12"/>
                <a:gd name="T8" fmla="*/ 42 w 42"/>
                <a:gd name="T9" fmla="*/ 8 h 12"/>
                <a:gd name="T10" fmla="*/ 32 w 42"/>
                <a:gd name="T11" fmla="*/ 12 h 12"/>
                <a:gd name="T12" fmla="*/ 14 w 42"/>
                <a:gd name="T13" fmla="*/ 8 h 12"/>
                <a:gd name="T14" fmla="*/ 4 w 42"/>
                <a:gd name="T15" fmla="*/ 12 h 12"/>
                <a:gd name="T16" fmla="*/ 0 w 42"/>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
                  <a:moveTo>
                    <a:pt x="0" y="6"/>
                  </a:moveTo>
                  <a:lnTo>
                    <a:pt x="2" y="4"/>
                  </a:lnTo>
                  <a:lnTo>
                    <a:pt x="40" y="0"/>
                  </a:lnTo>
                  <a:lnTo>
                    <a:pt x="42" y="4"/>
                  </a:lnTo>
                  <a:lnTo>
                    <a:pt x="42" y="8"/>
                  </a:lnTo>
                  <a:lnTo>
                    <a:pt x="32" y="12"/>
                  </a:lnTo>
                  <a:lnTo>
                    <a:pt x="14" y="8"/>
                  </a:lnTo>
                  <a:lnTo>
                    <a:pt x="4" y="12"/>
                  </a:lnTo>
                  <a:lnTo>
                    <a:pt x="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22" name="Freeform 365">
              <a:extLst>
                <a:ext uri="{FF2B5EF4-FFF2-40B4-BE49-F238E27FC236}">
                  <a16:creationId xmlns:a16="http://schemas.microsoft.com/office/drawing/2014/main" id="{E1AB6BDC-A466-48E0-8CDD-562E67396437}"/>
                </a:ext>
              </a:extLst>
            </p:cNvPr>
            <p:cNvSpPr>
              <a:spLocks/>
            </p:cNvSpPr>
            <p:nvPr/>
          </p:nvSpPr>
          <p:spPr bwMode="auto">
            <a:xfrm>
              <a:off x="748891" y="4143570"/>
              <a:ext cx="75132" cy="57100"/>
            </a:xfrm>
            <a:custGeom>
              <a:avLst/>
              <a:gdLst>
                <a:gd name="T0" fmla="*/ 18 w 50"/>
                <a:gd name="T1" fmla="*/ 8 h 38"/>
                <a:gd name="T2" fmla="*/ 22 w 50"/>
                <a:gd name="T3" fmla="*/ 8 h 38"/>
                <a:gd name="T4" fmla="*/ 26 w 50"/>
                <a:gd name="T5" fmla="*/ 4 h 38"/>
                <a:gd name="T6" fmla="*/ 50 w 50"/>
                <a:gd name="T7" fmla="*/ 20 h 38"/>
                <a:gd name="T8" fmla="*/ 50 w 50"/>
                <a:gd name="T9" fmla="*/ 26 h 38"/>
                <a:gd name="T10" fmla="*/ 38 w 50"/>
                <a:gd name="T11" fmla="*/ 36 h 38"/>
                <a:gd name="T12" fmla="*/ 32 w 50"/>
                <a:gd name="T13" fmla="*/ 38 h 38"/>
                <a:gd name="T14" fmla="*/ 26 w 50"/>
                <a:gd name="T15" fmla="*/ 36 h 38"/>
                <a:gd name="T16" fmla="*/ 14 w 50"/>
                <a:gd name="T17" fmla="*/ 16 h 38"/>
                <a:gd name="T18" fmla="*/ 8 w 50"/>
                <a:gd name="T19" fmla="*/ 14 h 38"/>
                <a:gd name="T20" fmla="*/ 0 w 50"/>
                <a:gd name="T21" fmla="*/ 6 h 38"/>
                <a:gd name="T22" fmla="*/ 2 w 50"/>
                <a:gd name="T23" fmla="*/ 0 h 38"/>
                <a:gd name="T24" fmla="*/ 10 w 50"/>
                <a:gd name="T25" fmla="*/ 0 h 38"/>
                <a:gd name="T26" fmla="*/ 18 w 50"/>
                <a:gd name="T2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8">
                  <a:moveTo>
                    <a:pt x="18" y="8"/>
                  </a:moveTo>
                  <a:lnTo>
                    <a:pt x="22" y="8"/>
                  </a:lnTo>
                  <a:lnTo>
                    <a:pt x="26" y="4"/>
                  </a:lnTo>
                  <a:lnTo>
                    <a:pt x="50" y="20"/>
                  </a:lnTo>
                  <a:lnTo>
                    <a:pt x="50" y="26"/>
                  </a:lnTo>
                  <a:lnTo>
                    <a:pt x="38" y="36"/>
                  </a:lnTo>
                  <a:lnTo>
                    <a:pt x="32" y="38"/>
                  </a:lnTo>
                  <a:lnTo>
                    <a:pt x="26" y="36"/>
                  </a:lnTo>
                  <a:lnTo>
                    <a:pt x="14" y="16"/>
                  </a:lnTo>
                  <a:lnTo>
                    <a:pt x="8" y="14"/>
                  </a:lnTo>
                  <a:lnTo>
                    <a:pt x="0" y="6"/>
                  </a:lnTo>
                  <a:lnTo>
                    <a:pt x="2" y="0"/>
                  </a:lnTo>
                  <a:lnTo>
                    <a:pt x="10" y="0"/>
                  </a:lnTo>
                  <a:lnTo>
                    <a:pt x="18" y="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23" name="Freeform 366">
              <a:extLst>
                <a:ext uri="{FF2B5EF4-FFF2-40B4-BE49-F238E27FC236}">
                  <a16:creationId xmlns:a16="http://schemas.microsoft.com/office/drawing/2014/main" id="{9D7515D7-F88C-43E6-94CF-DC5BF2565F50}"/>
                </a:ext>
              </a:extLst>
            </p:cNvPr>
            <p:cNvSpPr>
              <a:spLocks/>
            </p:cNvSpPr>
            <p:nvPr/>
          </p:nvSpPr>
          <p:spPr bwMode="auto">
            <a:xfrm>
              <a:off x="836043" y="4242744"/>
              <a:ext cx="138242" cy="156274"/>
            </a:xfrm>
            <a:custGeom>
              <a:avLst/>
              <a:gdLst>
                <a:gd name="T0" fmla="*/ 4 w 92"/>
                <a:gd name="T1" fmla="*/ 0 h 104"/>
                <a:gd name="T2" fmla="*/ 6 w 92"/>
                <a:gd name="T3" fmla="*/ 0 h 104"/>
                <a:gd name="T4" fmla="*/ 14 w 92"/>
                <a:gd name="T5" fmla="*/ 0 h 104"/>
                <a:gd name="T6" fmla="*/ 20 w 92"/>
                <a:gd name="T7" fmla="*/ 6 h 104"/>
                <a:gd name="T8" fmla="*/ 28 w 92"/>
                <a:gd name="T9" fmla="*/ 4 h 104"/>
                <a:gd name="T10" fmla="*/ 54 w 92"/>
                <a:gd name="T11" fmla="*/ 14 h 104"/>
                <a:gd name="T12" fmla="*/ 58 w 92"/>
                <a:gd name="T13" fmla="*/ 16 h 104"/>
                <a:gd name="T14" fmla="*/ 68 w 92"/>
                <a:gd name="T15" fmla="*/ 30 h 104"/>
                <a:gd name="T16" fmla="*/ 76 w 92"/>
                <a:gd name="T17" fmla="*/ 32 h 104"/>
                <a:gd name="T18" fmla="*/ 90 w 92"/>
                <a:gd name="T19" fmla="*/ 46 h 104"/>
                <a:gd name="T20" fmla="*/ 92 w 92"/>
                <a:gd name="T21" fmla="*/ 56 h 104"/>
                <a:gd name="T22" fmla="*/ 86 w 92"/>
                <a:gd name="T23" fmla="*/ 72 h 104"/>
                <a:gd name="T24" fmla="*/ 66 w 92"/>
                <a:gd name="T25" fmla="*/ 70 h 104"/>
                <a:gd name="T26" fmla="*/ 56 w 92"/>
                <a:gd name="T27" fmla="*/ 72 h 104"/>
                <a:gd name="T28" fmla="*/ 38 w 92"/>
                <a:gd name="T29" fmla="*/ 90 h 104"/>
                <a:gd name="T30" fmla="*/ 36 w 92"/>
                <a:gd name="T31" fmla="*/ 98 h 104"/>
                <a:gd name="T32" fmla="*/ 30 w 92"/>
                <a:gd name="T33" fmla="*/ 104 h 104"/>
                <a:gd name="T34" fmla="*/ 20 w 92"/>
                <a:gd name="T35" fmla="*/ 98 h 104"/>
                <a:gd name="T36" fmla="*/ 12 w 92"/>
                <a:gd name="T37" fmla="*/ 88 h 104"/>
                <a:gd name="T38" fmla="*/ 0 w 92"/>
                <a:gd name="T39" fmla="*/ 36 h 104"/>
                <a:gd name="T40" fmla="*/ 8 w 92"/>
                <a:gd name="T41" fmla="*/ 20 h 104"/>
                <a:gd name="T42" fmla="*/ 8 w 92"/>
                <a:gd name="T43" fmla="*/ 10 h 104"/>
                <a:gd name="T44" fmla="*/ 4 w 92"/>
                <a:gd name="T4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104">
                  <a:moveTo>
                    <a:pt x="4" y="0"/>
                  </a:moveTo>
                  <a:lnTo>
                    <a:pt x="6" y="0"/>
                  </a:lnTo>
                  <a:lnTo>
                    <a:pt x="14" y="0"/>
                  </a:lnTo>
                  <a:lnTo>
                    <a:pt x="20" y="6"/>
                  </a:lnTo>
                  <a:lnTo>
                    <a:pt x="28" y="4"/>
                  </a:lnTo>
                  <a:lnTo>
                    <a:pt x="54" y="14"/>
                  </a:lnTo>
                  <a:lnTo>
                    <a:pt x="58" y="16"/>
                  </a:lnTo>
                  <a:lnTo>
                    <a:pt x="68" y="30"/>
                  </a:lnTo>
                  <a:lnTo>
                    <a:pt x="76" y="32"/>
                  </a:lnTo>
                  <a:lnTo>
                    <a:pt x="90" y="46"/>
                  </a:lnTo>
                  <a:lnTo>
                    <a:pt x="92" y="56"/>
                  </a:lnTo>
                  <a:lnTo>
                    <a:pt x="86" y="72"/>
                  </a:lnTo>
                  <a:lnTo>
                    <a:pt x="66" y="70"/>
                  </a:lnTo>
                  <a:lnTo>
                    <a:pt x="56" y="72"/>
                  </a:lnTo>
                  <a:lnTo>
                    <a:pt x="38" y="90"/>
                  </a:lnTo>
                  <a:lnTo>
                    <a:pt x="36" y="98"/>
                  </a:lnTo>
                  <a:lnTo>
                    <a:pt x="30" y="104"/>
                  </a:lnTo>
                  <a:lnTo>
                    <a:pt x="20" y="98"/>
                  </a:lnTo>
                  <a:lnTo>
                    <a:pt x="12" y="88"/>
                  </a:lnTo>
                  <a:lnTo>
                    <a:pt x="0" y="36"/>
                  </a:lnTo>
                  <a:lnTo>
                    <a:pt x="8" y="20"/>
                  </a:lnTo>
                  <a:lnTo>
                    <a:pt x="8" y="10"/>
                  </a:lnTo>
                  <a:lnTo>
                    <a:pt x="4"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sp>
          <p:nvSpPr>
            <p:cNvPr id="124" name="Freeform 367">
              <a:extLst>
                <a:ext uri="{FF2B5EF4-FFF2-40B4-BE49-F238E27FC236}">
                  <a16:creationId xmlns:a16="http://schemas.microsoft.com/office/drawing/2014/main" id="{DC5E9881-A11A-41E3-B81C-B016B6C6A753}"/>
                </a:ext>
              </a:extLst>
            </p:cNvPr>
            <p:cNvSpPr>
              <a:spLocks/>
            </p:cNvSpPr>
            <p:nvPr/>
          </p:nvSpPr>
          <p:spPr bwMode="auto">
            <a:xfrm>
              <a:off x="709822" y="4158597"/>
              <a:ext cx="21037" cy="21037"/>
            </a:xfrm>
            <a:custGeom>
              <a:avLst/>
              <a:gdLst>
                <a:gd name="T0" fmla="*/ 0 w 14"/>
                <a:gd name="T1" fmla="*/ 2 h 14"/>
                <a:gd name="T2" fmla="*/ 0 w 14"/>
                <a:gd name="T3" fmla="*/ 0 h 14"/>
                <a:gd name="T4" fmla="*/ 8 w 14"/>
                <a:gd name="T5" fmla="*/ 0 h 14"/>
                <a:gd name="T6" fmla="*/ 14 w 14"/>
                <a:gd name="T7" fmla="*/ 8 h 14"/>
                <a:gd name="T8" fmla="*/ 12 w 14"/>
                <a:gd name="T9" fmla="*/ 12 h 14"/>
                <a:gd name="T10" fmla="*/ 8 w 14"/>
                <a:gd name="T11" fmla="*/ 14 h 14"/>
                <a:gd name="T12" fmla="*/ 2 w 14"/>
                <a:gd name="T13" fmla="*/ 6 h 14"/>
                <a:gd name="T14" fmla="*/ 0 w 14"/>
                <a:gd name="T15" fmla="*/ 2 h 14"/>
                <a:gd name="T16" fmla="*/ 2 w 14"/>
                <a:gd name="T17" fmla="*/ 6 h 14"/>
                <a:gd name="T18" fmla="*/ 0 w 14"/>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0" y="2"/>
                  </a:moveTo>
                  <a:lnTo>
                    <a:pt x="0" y="0"/>
                  </a:lnTo>
                  <a:lnTo>
                    <a:pt x="8" y="0"/>
                  </a:lnTo>
                  <a:lnTo>
                    <a:pt x="14" y="8"/>
                  </a:lnTo>
                  <a:lnTo>
                    <a:pt x="12" y="12"/>
                  </a:lnTo>
                  <a:lnTo>
                    <a:pt x="8" y="14"/>
                  </a:lnTo>
                  <a:lnTo>
                    <a:pt x="2" y="6"/>
                  </a:lnTo>
                  <a:lnTo>
                    <a:pt x="0" y="2"/>
                  </a:lnTo>
                  <a:lnTo>
                    <a:pt x="2" y="6"/>
                  </a:lnTo>
                  <a:lnTo>
                    <a:pt x="0"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grpSp>
      <p:grpSp>
        <p:nvGrpSpPr>
          <p:cNvPr id="90" name="Group 89">
            <a:extLst>
              <a:ext uri="{FF2B5EF4-FFF2-40B4-BE49-F238E27FC236}">
                <a16:creationId xmlns:a16="http://schemas.microsoft.com/office/drawing/2014/main" id="{4A7A4485-D842-4D06-9F77-124E78B23B89}"/>
              </a:ext>
            </a:extLst>
          </p:cNvPr>
          <p:cNvGrpSpPr/>
          <p:nvPr/>
        </p:nvGrpSpPr>
        <p:grpSpPr>
          <a:xfrm>
            <a:off x="3372306" y="3442865"/>
            <a:ext cx="485902" cy="675707"/>
            <a:chOff x="4712996" y="3849849"/>
            <a:chExt cx="203200" cy="282575"/>
          </a:xfrm>
          <a:solidFill>
            <a:srgbClr val="CFE3A6"/>
          </a:solidFill>
        </p:grpSpPr>
        <p:sp>
          <p:nvSpPr>
            <p:cNvPr id="98" name="Freeform 2724">
              <a:extLst>
                <a:ext uri="{FF2B5EF4-FFF2-40B4-BE49-F238E27FC236}">
                  <a16:creationId xmlns:a16="http://schemas.microsoft.com/office/drawing/2014/main" id="{FC709C47-D770-4D46-8A5F-B4E44034FED5}"/>
                </a:ext>
              </a:extLst>
            </p:cNvPr>
            <p:cNvSpPr>
              <a:spLocks/>
            </p:cNvSpPr>
            <p:nvPr/>
          </p:nvSpPr>
          <p:spPr bwMode="auto">
            <a:xfrm>
              <a:off x="4782846" y="3957799"/>
              <a:ext cx="25400" cy="28575"/>
            </a:xfrm>
            <a:custGeom>
              <a:avLst/>
              <a:gdLst>
                <a:gd name="T0" fmla="*/ 16 w 16"/>
                <a:gd name="T1" fmla="*/ 6 h 18"/>
                <a:gd name="T2" fmla="*/ 12 w 16"/>
                <a:gd name="T3" fmla="*/ 2 h 18"/>
                <a:gd name="T4" fmla="*/ 4 w 16"/>
                <a:gd name="T5" fmla="*/ 2 h 18"/>
                <a:gd name="T6" fmla="*/ 0 w 16"/>
                <a:gd name="T7" fmla="*/ 0 h 18"/>
                <a:gd name="T8" fmla="*/ 2 w 16"/>
                <a:gd name="T9" fmla="*/ 4 h 18"/>
                <a:gd name="T10" fmla="*/ 4 w 16"/>
                <a:gd name="T11" fmla="*/ 6 h 18"/>
                <a:gd name="T12" fmla="*/ 6 w 16"/>
                <a:gd name="T13" fmla="*/ 10 h 18"/>
                <a:gd name="T14" fmla="*/ 8 w 16"/>
                <a:gd name="T15" fmla="*/ 16 h 18"/>
                <a:gd name="T16" fmla="*/ 12 w 16"/>
                <a:gd name="T17" fmla="*/ 18 h 18"/>
                <a:gd name="T18" fmla="*/ 14 w 16"/>
                <a:gd name="T19" fmla="*/ 18 h 18"/>
                <a:gd name="T20" fmla="*/ 16 w 16"/>
                <a:gd name="T21" fmla="*/ 10 h 18"/>
                <a:gd name="T22" fmla="*/ 16 w 16"/>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8">
                  <a:moveTo>
                    <a:pt x="16" y="6"/>
                  </a:moveTo>
                  <a:lnTo>
                    <a:pt x="12" y="2"/>
                  </a:lnTo>
                  <a:lnTo>
                    <a:pt x="4" y="2"/>
                  </a:lnTo>
                  <a:lnTo>
                    <a:pt x="0" y="0"/>
                  </a:lnTo>
                  <a:lnTo>
                    <a:pt x="2" y="4"/>
                  </a:lnTo>
                  <a:lnTo>
                    <a:pt x="4" y="6"/>
                  </a:lnTo>
                  <a:lnTo>
                    <a:pt x="6" y="10"/>
                  </a:lnTo>
                  <a:lnTo>
                    <a:pt x="8" y="16"/>
                  </a:lnTo>
                  <a:lnTo>
                    <a:pt x="12" y="18"/>
                  </a:lnTo>
                  <a:lnTo>
                    <a:pt x="14" y="18"/>
                  </a:lnTo>
                  <a:lnTo>
                    <a:pt x="16" y="10"/>
                  </a:lnTo>
                  <a:lnTo>
                    <a:pt x="16"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99" name="Freeform 2725">
              <a:extLst>
                <a:ext uri="{FF2B5EF4-FFF2-40B4-BE49-F238E27FC236}">
                  <a16:creationId xmlns:a16="http://schemas.microsoft.com/office/drawing/2014/main" id="{DEACB2CF-676C-4B0C-898A-0CB8B287FA73}"/>
                </a:ext>
              </a:extLst>
            </p:cNvPr>
            <p:cNvSpPr>
              <a:spLocks/>
            </p:cNvSpPr>
            <p:nvPr/>
          </p:nvSpPr>
          <p:spPr bwMode="auto">
            <a:xfrm>
              <a:off x="4773321" y="3986374"/>
              <a:ext cx="6350" cy="6350"/>
            </a:xfrm>
            <a:custGeom>
              <a:avLst/>
              <a:gdLst>
                <a:gd name="T0" fmla="*/ 0 w 4"/>
                <a:gd name="T1" fmla="*/ 2 h 4"/>
                <a:gd name="T2" fmla="*/ 4 w 4"/>
                <a:gd name="T3" fmla="*/ 4 h 4"/>
                <a:gd name="T4" fmla="*/ 4 w 4"/>
                <a:gd name="T5" fmla="*/ 2 h 4"/>
                <a:gd name="T6" fmla="*/ 0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4" y="4"/>
                  </a:lnTo>
                  <a:lnTo>
                    <a:pt x="4" y="2"/>
                  </a:lnTo>
                  <a:lnTo>
                    <a:pt x="0" y="0"/>
                  </a:lnTo>
                  <a:lnTo>
                    <a:pt x="0"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0" name="Freeform 2726">
              <a:extLst>
                <a:ext uri="{FF2B5EF4-FFF2-40B4-BE49-F238E27FC236}">
                  <a16:creationId xmlns:a16="http://schemas.microsoft.com/office/drawing/2014/main" id="{40B9E4F9-8A62-445E-9692-97C628751530}"/>
                </a:ext>
              </a:extLst>
            </p:cNvPr>
            <p:cNvSpPr>
              <a:spLocks/>
            </p:cNvSpPr>
            <p:nvPr/>
          </p:nvSpPr>
          <p:spPr bwMode="auto">
            <a:xfrm>
              <a:off x="4827296" y="4014949"/>
              <a:ext cx="22225" cy="41275"/>
            </a:xfrm>
            <a:custGeom>
              <a:avLst/>
              <a:gdLst>
                <a:gd name="T0" fmla="*/ 6 w 14"/>
                <a:gd name="T1" fmla="*/ 2 h 26"/>
                <a:gd name="T2" fmla="*/ 6 w 14"/>
                <a:gd name="T3" fmla="*/ 10 h 26"/>
                <a:gd name="T4" fmla="*/ 4 w 14"/>
                <a:gd name="T5" fmla="*/ 14 h 26"/>
                <a:gd name="T6" fmla="*/ 2 w 14"/>
                <a:gd name="T7" fmla="*/ 14 h 26"/>
                <a:gd name="T8" fmla="*/ 0 w 14"/>
                <a:gd name="T9" fmla="*/ 14 h 26"/>
                <a:gd name="T10" fmla="*/ 0 w 14"/>
                <a:gd name="T11" fmla="*/ 18 h 26"/>
                <a:gd name="T12" fmla="*/ 4 w 14"/>
                <a:gd name="T13" fmla="*/ 22 h 26"/>
                <a:gd name="T14" fmla="*/ 8 w 14"/>
                <a:gd name="T15" fmla="*/ 26 h 26"/>
                <a:gd name="T16" fmla="*/ 12 w 14"/>
                <a:gd name="T17" fmla="*/ 22 h 26"/>
                <a:gd name="T18" fmla="*/ 10 w 14"/>
                <a:gd name="T19" fmla="*/ 20 h 26"/>
                <a:gd name="T20" fmla="*/ 10 w 14"/>
                <a:gd name="T21" fmla="*/ 16 h 26"/>
                <a:gd name="T22" fmla="*/ 14 w 14"/>
                <a:gd name="T23" fmla="*/ 6 h 26"/>
                <a:gd name="T24" fmla="*/ 14 w 14"/>
                <a:gd name="T25" fmla="*/ 2 h 26"/>
                <a:gd name="T26" fmla="*/ 10 w 14"/>
                <a:gd name="T27" fmla="*/ 0 h 26"/>
                <a:gd name="T28" fmla="*/ 6 w 14"/>
                <a:gd name="T2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6">
                  <a:moveTo>
                    <a:pt x="6" y="2"/>
                  </a:moveTo>
                  <a:lnTo>
                    <a:pt x="6" y="10"/>
                  </a:lnTo>
                  <a:lnTo>
                    <a:pt x="4" y="14"/>
                  </a:lnTo>
                  <a:lnTo>
                    <a:pt x="2" y="14"/>
                  </a:lnTo>
                  <a:lnTo>
                    <a:pt x="0" y="14"/>
                  </a:lnTo>
                  <a:lnTo>
                    <a:pt x="0" y="18"/>
                  </a:lnTo>
                  <a:lnTo>
                    <a:pt x="4" y="22"/>
                  </a:lnTo>
                  <a:lnTo>
                    <a:pt x="8" y="26"/>
                  </a:lnTo>
                  <a:lnTo>
                    <a:pt x="12" y="22"/>
                  </a:lnTo>
                  <a:lnTo>
                    <a:pt x="10" y="20"/>
                  </a:lnTo>
                  <a:lnTo>
                    <a:pt x="10" y="16"/>
                  </a:lnTo>
                  <a:lnTo>
                    <a:pt x="14" y="6"/>
                  </a:lnTo>
                  <a:lnTo>
                    <a:pt x="14" y="2"/>
                  </a:lnTo>
                  <a:lnTo>
                    <a:pt x="10" y="0"/>
                  </a:lnTo>
                  <a:lnTo>
                    <a:pt x="6"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1" name="Freeform 2727">
              <a:extLst>
                <a:ext uri="{FF2B5EF4-FFF2-40B4-BE49-F238E27FC236}">
                  <a16:creationId xmlns:a16="http://schemas.microsoft.com/office/drawing/2014/main" id="{8EC0A4E1-E698-46C4-8763-8B5DCCAF13A5}"/>
                </a:ext>
              </a:extLst>
            </p:cNvPr>
            <p:cNvSpPr>
              <a:spLocks/>
            </p:cNvSpPr>
            <p:nvPr/>
          </p:nvSpPr>
          <p:spPr bwMode="auto">
            <a:xfrm>
              <a:off x="4859046" y="4033999"/>
              <a:ext cx="15875" cy="9525"/>
            </a:xfrm>
            <a:custGeom>
              <a:avLst/>
              <a:gdLst>
                <a:gd name="T0" fmla="*/ 0 w 10"/>
                <a:gd name="T1" fmla="*/ 6 h 6"/>
                <a:gd name="T2" fmla="*/ 8 w 10"/>
                <a:gd name="T3" fmla="*/ 6 h 6"/>
                <a:gd name="T4" fmla="*/ 10 w 10"/>
                <a:gd name="T5" fmla="*/ 4 h 6"/>
                <a:gd name="T6" fmla="*/ 8 w 10"/>
                <a:gd name="T7" fmla="*/ 0 h 6"/>
                <a:gd name="T8" fmla="*/ 0 w 10"/>
                <a:gd name="T9" fmla="*/ 2 h 6"/>
                <a:gd name="T10" fmla="*/ 0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0" y="6"/>
                  </a:moveTo>
                  <a:lnTo>
                    <a:pt x="8" y="6"/>
                  </a:lnTo>
                  <a:lnTo>
                    <a:pt x="10" y="4"/>
                  </a:lnTo>
                  <a:lnTo>
                    <a:pt x="8" y="0"/>
                  </a:lnTo>
                  <a:lnTo>
                    <a:pt x="0" y="2"/>
                  </a:lnTo>
                  <a:lnTo>
                    <a:pt x="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2" name="Freeform 2728">
              <a:extLst>
                <a:ext uri="{FF2B5EF4-FFF2-40B4-BE49-F238E27FC236}">
                  <a16:creationId xmlns:a16="http://schemas.microsoft.com/office/drawing/2014/main" id="{80B68689-BCC2-4BE1-86A0-D8B2C410A6C1}"/>
                </a:ext>
              </a:extLst>
            </p:cNvPr>
            <p:cNvSpPr>
              <a:spLocks/>
            </p:cNvSpPr>
            <p:nvPr/>
          </p:nvSpPr>
          <p:spPr bwMode="auto">
            <a:xfrm>
              <a:off x="4846346" y="4008599"/>
              <a:ext cx="15875" cy="41275"/>
            </a:xfrm>
            <a:custGeom>
              <a:avLst/>
              <a:gdLst>
                <a:gd name="T0" fmla="*/ 4 w 10"/>
                <a:gd name="T1" fmla="*/ 14 h 26"/>
                <a:gd name="T2" fmla="*/ 0 w 10"/>
                <a:gd name="T3" fmla="*/ 20 h 26"/>
                <a:gd name="T4" fmla="*/ 0 w 10"/>
                <a:gd name="T5" fmla="*/ 26 h 26"/>
                <a:gd name="T6" fmla="*/ 10 w 10"/>
                <a:gd name="T7" fmla="*/ 14 h 26"/>
                <a:gd name="T8" fmla="*/ 10 w 10"/>
                <a:gd name="T9" fmla="*/ 0 h 26"/>
                <a:gd name="T10" fmla="*/ 4 w 10"/>
                <a:gd name="T11" fmla="*/ 14 h 26"/>
              </a:gdLst>
              <a:ahLst/>
              <a:cxnLst>
                <a:cxn ang="0">
                  <a:pos x="T0" y="T1"/>
                </a:cxn>
                <a:cxn ang="0">
                  <a:pos x="T2" y="T3"/>
                </a:cxn>
                <a:cxn ang="0">
                  <a:pos x="T4" y="T5"/>
                </a:cxn>
                <a:cxn ang="0">
                  <a:pos x="T6" y="T7"/>
                </a:cxn>
                <a:cxn ang="0">
                  <a:pos x="T8" y="T9"/>
                </a:cxn>
                <a:cxn ang="0">
                  <a:pos x="T10" y="T11"/>
                </a:cxn>
              </a:cxnLst>
              <a:rect l="0" t="0" r="r" b="b"/>
              <a:pathLst>
                <a:path w="10" h="26">
                  <a:moveTo>
                    <a:pt x="4" y="14"/>
                  </a:moveTo>
                  <a:lnTo>
                    <a:pt x="0" y="20"/>
                  </a:lnTo>
                  <a:lnTo>
                    <a:pt x="0" y="26"/>
                  </a:lnTo>
                  <a:lnTo>
                    <a:pt x="10" y="14"/>
                  </a:lnTo>
                  <a:lnTo>
                    <a:pt x="10" y="0"/>
                  </a:lnTo>
                  <a:lnTo>
                    <a:pt x="4"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3" name="Freeform 2729">
              <a:extLst>
                <a:ext uri="{FF2B5EF4-FFF2-40B4-BE49-F238E27FC236}">
                  <a16:creationId xmlns:a16="http://schemas.microsoft.com/office/drawing/2014/main" id="{893B3CEB-41B2-4F1F-B336-B8591601D4F4}"/>
                </a:ext>
              </a:extLst>
            </p:cNvPr>
            <p:cNvSpPr>
              <a:spLocks/>
            </p:cNvSpPr>
            <p:nvPr/>
          </p:nvSpPr>
          <p:spPr bwMode="auto">
            <a:xfrm>
              <a:off x="4903496" y="4037174"/>
              <a:ext cx="6350" cy="3175"/>
            </a:xfrm>
            <a:custGeom>
              <a:avLst/>
              <a:gdLst>
                <a:gd name="T0" fmla="*/ 0 w 4"/>
                <a:gd name="T1" fmla="*/ 2 h 2"/>
                <a:gd name="T2" fmla="*/ 4 w 4"/>
                <a:gd name="T3" fmla="*/ 2 h 2"/>
                <a:gd name="T4" fmla="*/ 2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2"/>
                  </a:lnTo>
                  <a:lnTo>
                    <a:pt x="2" y="0"/>
                  </a:lnTo>
                  <a:lnTo>
                    <a:pt x="0"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4" name="Freeform 2730">
              <a:extLst>
                <a:ext uri="{FF2B5EF4-FFF2-40B4-BE49-F238E27FC236}">
                  <a16:creationId xmlns:a16="http://schemas.microsoft.com/office/drawing/2014/main" id="{DB4180C1-00DA-457B-822F-9F51540B5678}"/>
                </a:ext>
              </a:extLst>
            </p:cNvPr>
            <p:cNvSpPr>
              <a:spLocks/>
            </p:cNvSpPr>
            <p:nvPr/>
          </p:nvSpPr>
          <p:spPr bwMode="auto">
            <a:xfrm>
              <a:off x="4893971" y="4027649"/>
              <a:ext cx="3175" cy="9525"/>
            </a:xfrm>
            <a:custGeom>
              <a:avLst/>
              <a:gdLst>
                <a:gd name="T0" fmla="*/ 2 w 2"/>
                <a:gd name="T1" fmla="*/ 0 h 6"/>
                <a:gd name="T2" fmla="*/ 0 w 2"/>
                <a:gd name="T3" fmla="*/ 4 h 6"/>
                <a:gd name="T4" fmla="*/ 2 w 2"/>
                <a:gd name="T5" fmla="*/ 6 h 6"/>
                <a:gd name="T6" fmla="*/ 2 w 2"/>
                <a:gd name="T7" fmla="*/ 4 h 6"/>
                <a:gd name="T8" fmla="*/ 2 w 2"/>
                <a:gd name="T9" fmla="*/ 2 h 6"/>
                <a:gd name="T10" fmla="*/ 2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2" y="0"/>
                  </a:moveTo>
                  <a:lnTo>
                    <a:pt x="0" y="4"/>
                  </a:lnTo>
                  <a:lnTo>
                    <a:pt x="2" y="6"/>
                  </a:lnTo>
                  <a:lnTo>
                    <a:pt x="2" y="4"/>
                  </a:lnTo>
                  <a:lnTo>
                    <a:pt x="2" y="2"/>
                  </a:lnTo>
                  <a:lnTo>
                    <a:pt x="2"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5" name="Freeform 2731">
              <a:extLst>
                <a:ext uri="{FF2B5EF4-FFF2-40B4-BE49-F238E27FC236}">
                  <a16:creationId xmlns:a16="http://schemas.microsoft.com/office/drawing/2014/main" id="{F77E2C91-38D0-440F-96C0-71A46018BC7A}"/>
                </a:ext>
              </a:extLst>
            </p:cNvPr>
            <p:cNvSpPr>
              <a:spLocks/>
            </p:cNvSpPr>
            <p:nvPr/>
          </p:nvSpPr>
          <p:spPr bwMode="auto">
            <a:xfrm>
              <a:off x="4868571" y="4002249"/>
              <a:ext cx="19050" cy="34925"/>
            </a:xfrm>
            <a:custGeom>
              <a:avLst/>
              <a:gdLst>
                <a:gd name="T0" fmla="*/ 4 w 12"/>
                <a:gd name="T1" fmla="*/ 16 h 22"/>
                <a:gd name="T2" fmla="*/ 8 w 12"/>
                <a:gd name="T3" fmla="*/ 20 h 22"/>
                <a:gd name="T4" fmla="*/ 10 w 12"/>
                <a:gd name="T5" fmla="*/ 22 h 22"/>
                <a:gd name="T6" fmla="*/ 12 w 12"/>
                <a:gd name="T7" fmla="*/ 18 h 22"/>
                <a:gd name="T8" fmla="*/ 12 w 12"/>
                <a:gd name="T9" fmla="*/ 14 h 22"/>
                <a:gd name="T10" fmla="*/ 10 w 12"/>
                <a:gd name="T11" fmla="*/ 6 h 22"/>
                <a:gd name="T12" fmla="*/ 6 w 12"/>
                <a:gd name="T13" fmla="*/ 2 h 22"/>
                <a:gd name="T14" fmla="*/ 0 w 12"/>
                <a:gd name="T15" fmla="*/ 0 h 22"/>
                <a:gd name="T16" fmla="*/ 0 w 12"/>
                <a:gd name="T17" fmla="*/ 4 h 22"/>
                <a:gd name="T18" fmla="*/ 2 w 12"/>
                <a:gd name="T19" fmla="*/ 10 h 22"/>
                <a:gd name="T20" fmla="*/ 4 w 12"/>
                <a:gd name="T2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2">
                  <a:moveTo>
                    <a:pt x="4" y="16"/>
                  </a:moveTo>
                  <a:lnTo>
                    <a:pt x="8" y="20"/>
                  </a:lnTo>
                  <a:lnTo>
                    <a:pt x="10" y="22"/>
                  </a:lnTo>
                  <a:lnTo>
                    <a:pt x="12" y="18"/>
                  </a:lnTo>
                  <a:lnTo>
                    <a:pt x="12" y="14"/>
                  </a:lnTo>
                  <a:lnTo>
                    <a:pt x="10" y="6"/>
                  </a:lnTo>
                  <a:lnTo>
                    <a:pt x="6" y="2"/>
                  </a:lnTo>
                  <a:lnTo>
                    <a:pt x="0" y="0"/>
                  </a:lnTo>
                  <a:lnTo>
                    <a:pt x="0" y="4"/>
                  </a:lnTo>
                  <a:lnTo>
                    <a:pt x="2" y="10"/>
                  </a:lnTo>
                  <a:lnTo>
                    <a:pt x="4"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6" name="Freeform 2732">
              <a:extLst>
                <a:ext uri="{FF2B5EF4-FFF2-40B4-BE49-F238E27FC236}">
                  <a16:creationId xmlns:a16="http://schemas.microsoft.com/office/drawing/2014/main" id="{252A0184-6BCC-472A-BD2D-3D7D0E2157BD}"/>
                </a:ext>
              </a:extLst>
            </p:cNvPr>
            <p:cNvSpPr>
              <a:spLocks/>
            </p:cNvSpPr>
            <p:nvPr/>
          </p:nvSpPr>
          <p:spPr bwMode="auto">
            <a:xfrm>
              <a:off x="4868571" y="3980024"/>
              <a:ext cx="28575" cy="34925"/>
            </a:xfrm>
            <a:custGeom>
              <a:avLst/>
              <a:gdLst>
                <a:gd name="T0" fmla="*/ 8 w 18"/>
                <a:gd name="T1" fmla="*/ 0 h 22"/>
                <a:gd name="T2" fmla="*/ 0 w 18"/>
                <a:gd name="T3" fmla="*/ 0 h 22"/>
                <a:gd name="T4" fmla="*/ 2 w 18"/>
                <a:gd name="T5" fmla="*/ 6 h 22"/>
                <a:gd name="T6" fmla="*/ 8 w 18"/>
                <a:gd name="T7" fmla="*/ 12 h 22"/>
                <a:gd name="T8" fmla="*/ 8 w 18"/>
                <a:gd name="T9" fmla="*/ 16 h 22"/>
                <a:gd name="T10" fmla="*/ 10 w 18"/>
                <a:gd name="T11" fmla="*/ 18 h 22"/>
                <a:gd name="T12" fmla="*/ 14 w 18"/>
                <a:gd name="T13" fmla="*/ 20 h 22"/>
                <a:gd name="T14" fmla="*/ 18 w 18"/>
                <a:gd name="T15" fmla="*/ 22 h 22"/>
                <a:gd name="T16" fmla="*/ 14 w 18"/>
                <a:gd name="T17" fmla="*/ 12 h 22"/>
                <a:gd name="T18" fmla="*/ 16 w 18"/>
                <a:gd name="T19" fmla="*/ 6 h 22"/>
                <a:gd name="T20" fmla="*/ 16 w 18"/>
                <a:gd name="T21" fmla="*/ 4 h 22"/>
                <a:gd name="T22" fmla="*/ 14 w 18"/>
                <a:gd name="T23" fmla="*/ 4 h 22"/>
                <a:gd name="T24" fmla="*/ 14 w 18"/>
                <a:gd name="T25" fmla="*/ 2 h 22"/>
                <a:gd name="T26" fmla="*/ 8 w 18"/>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2">
                  <a:moveTo>
                    <a:pt x="8" y="0"/>
                  </a:moveTo>
                  <a:lnTo>
                    <a:pt x="0" y="0"/>
                  </a:lnTo>
                  <a:lnTo>
                    <a:pt x="2" y="6"/>
                  </a:lnTo>
                  <a:lnTo>
                    <a:pt x="8" y="12"/>
                  </a:lnTo>
                  <a:lnTo>
                    <a:pt x="8" y="16"/>
                  </a:lnTo>
                  <a:lnTo>
                    <a:pt x="10" y="18"/>
                  </a:lnTo>
                  <a:lnTo>
                    <a:pt x="14" y="20"/>
                  </a:lnTo>
                  <a:lnTo>
                    <a:pt x="18" y="22"/>
                  </a:lnTo>
                  <a:lnTo>
                    <a:pt x="14" y="12"/>
                  </a:lnTo>
                  <a:lnTo>
                    <a:pt x="16" y="6"/>
                  </a:lnTo>
                  <a:lnTo>
                    <a:pt x="16" y="4"/>
                  </a:lnTo>
                  <a:lnTo>
                    <a:pt x="14" y="4"/>
                  </a:lnTo>
                  <a:lnTo>
                    <a:pt x="14" y="2"/>
                  </a:lnTo>
                  <a:lnTo>
                    <a:pt x="8"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7" name="Freeform 2733">
              <a:extLst>
                <a:ext uri="{FF2B5EF4-FFF2-40B4-BE49-F238E27FC236}">
                  <a16:creationId xmlns:a16="http://schemas.microsoft.com/office/drawing/2014/main" id="{AB725974-3036-40D8-BD3B-10C28930AA82}"/>
                </a:ext>
              </a:extLst>
            </p:cNvPr>
            <p:cNvSpPr>
              <a:spLocks/>
            </p:cNvSpPr>
            <p:nvPr/>
          </p:nvSpPr>
          <p:spPr bwMode="auto">
            <a:xfrm>
              <a:off x="4843171" y="3980024"/>
              <a:ext cx="19050" cy="19050"/>
            </a:xfrm>
            <a:custGeom>
              <a:avLst/>
              <a:gdLst>
                <a:gd name="T0" fmla="*/ 10 w 12"/>
                <a:gd name="T1" fmla="*/ 4 h 12"/>
                <a:gd name="T2" fmla="*/ 2 w 12"/>
                <a:gd name="T3" fmla="*/ 0 h 12"/>
                <a:gd name="T4" fmla="*/ 0 w 12"/>
                <a:gd name="T5" fmla="*/ 2 h 12"/>
                <a:gd name="T6" fmla="*/ 4 w 12"/>
                <a:gd name="T7" fmla="*/ 6 h 12"/>
                <a:gd name="T8" fmla="*/ 12 w 12"/>
                <a:gd name="T9" fmla="*/ 12 h 12"/>
                <a:gd name="T10" fmla="*/ 12 w 12"/>
                <a:gd name="T11" fmla="*/ 8 h 12"/>
                <a:gd name="T12" fmla="*/ 10 w 12"/>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4"/>
                  </a:moveTo>
                  <a:lnTo>
                    <a:pt x="2" y="0"/>
                  </a:lnTo>
                  <a:lnTo>
                    <a:pt x="0" y="2"/>
                  </a:lnTo>
                  <a:lnTo>
                    <a:pt x="4" y="6"/>
                  </a:lnTo>
                  <a:lnTo>
                    <a:pt x="12" y="12"/>
                  </a:lnTo>
                  <a:lnTo>
                    <a:pt x="12" y="8"/>
                  </a:lnTo>
                  <a:lnTo>
                    <a:pt x="10" y="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8" name="Freeform 2734">
              <a:extLst>
                <a:ext uri="{FF2B5EF4-FFF2-40B4-BE49-F238E27FC236}">
                  <a16:creationId xmlns:a16="http://schemas.microsoft.com/office/drawing/2014/main" id="{7514645D-099B-4DA6-BB0B-4A49E37BBE0B}"/>
                </a:ext>
              </a:extLst>
            </p:cNvPr>
            <p:cNvSpPr>
              <a:spLocks/>
            </p:cNvSpPr>
            <p:nvPr/>
          </p:nvSpPr>
          <p:spPr bwMode="auto">
            <a:xfrm>
              <a:off x="4712996" y="4005424"/>
              <a:ext cx="53975" cy="66675"/>
            </a:xfrm>
            <a:custGeom>
              <a:avLst/>
              <a:gdLst>
                <a:gd name="T0" fmla="*/ 20 w 34"/>
                <a:gd name="T1" fmla="*/ 22 h 42"/>
                <a:gd name="T2" fmla="*/ 14 w 34"/>
                <a:gd name="T3" fmla="*/ 28 h 42"/>
                <a:gd name="T4" fmla="*/ 12 w 34"/>
                <a:gd name="T5" fmla="*/ 30 h 42"/>
                <a:gd name="T6" fmla="*/ 10 w 34"/>
                <a:gd name="T7" fmla="*/ 30 h 42"/>
                <a:gd name="T8" fmla="*/ 0 w 34"/>
                <a:gd name="T9" fmla="*/ 42 h 42"/>
                <a:gd name="T10" fmla="*/ 4 w 34"/>
                <a:gd name="T11" fmla="*/ 40 h 42"/>
                <a:gd name="T12" fmla="*/ 12 w 34"/>
                <a:gd name="T13" fmla="*/ 36 h 42"/>
                <a:gd name="T14" fmla="*/ 22 w 34"/>
                <a:gd name="T15" fmla="*/ 24 h 42"/>
                <a:gd name="T16" fmla="*/ 30 w 34"/>
                <a:gd name="T17" fmla="*/ 16 h 42"/>
                <a:gd name="T18" fmla="*/ 34 w 34"/>
                <a:gd name="T19" fmla="*/ 14 h 42"/>
                <a:gd name="T20" fmla="*/ 32 w 34"/>
                <a:gd name="T21" fmla="*/ 4 h 42"/>
                <a:gd name="T22" fmla="*/ 32 w 34"/>
                <a:gd name="T23" fmla="*/ 0 h 42"/>
                <a:gd name="T24" fmla="*/ 32 w 34"/>
                <a:gd name="T25" fmla="*/ 2 h 42"/>
                <a:gd name="T26" fmla="*/ 30 w 34"/>
                <a:gd name="T27" fmla="*/ 6 h 42"/>
                <a:gd name="T28" fmla="*/ 30 w 34"/>
                <a:gd name="T29" fmla="*/ 10 h 42"/>
                <a:gd name="T30" fmla="*/ 24 w 34"/>
                <a:gd name="T31" fmla="*/ 16 h 42"/>
                <a:gd name="T32" fmla="*/ 20 w 34"/>
                <a:gd name="T3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2">
                  <a:moveTo>
                    <a:pt x="20" y="22"/>
                  </a:moveTo>
                  <a:lnTo>
                    <a:pt x="14" y="28"/>
                  </a:lnTo>
                  <a:lnTo>
                    <a:pt x="12" y="30"/>
                  </a:lnTo>
                  <a:lnTo>
                    <a:pt x="10" y="30"/>
                  </a:lnTo>
                  <a:lnTo>
                    <a:pt x="0" y="42"/>
                  </a:lnTo>
                  <a:lnTo>
                    <a:pt x="4" y="40"/>
                  </a:lnTo>
                  <a:lnTo>
                    <a:pt x="12" y="36"/>
                  </a:lnTo>
                  <a:lnTo>
                    <a:pt x="22" y="24"/>
                  </a:lnTo>
                  <a:lnTo>
                    <a:pt x="30" y="16"/>
                  </a:lnTo>
                  <a:lnTo>
                    <a:pt x="34" y="14"/>
                  </a:lnTo>
                  <a:lnTo>
                    <a:pt x="32" y="4"/>
                  </a:lnTo>
                  <a:lnTo>
                    <a:pt x="32" y="0"/>
                  </a:lnTo>
                  <a:lnTo>
                    <a:pt x="32" y="2"/>
                  </a:lnTo>
                  <a:lnTo>
                    <a:pt x="30" y="6"/>
                  </a:lnTo>
                  <a:lnTo>
                    <a:pt x="30" y="10"/>
                  </a:lnTo>
                  <a:lnTo>
                    <a:pt x="24" y="16"/>
                  </a:lnTo>
                  <a:lnTo>
                    <a:pt x="20" y="2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09" name="Freeform 2736">
              <a:extLst>
                <a:ext uri="{FF2B5EF4-FFF2-40B4-BE49-F238E27FC236}">
                  <a16:creationId xmlns:a16="http://schemas.microsoft.com/office/drawing/2014/main" id="{EB7E15DB-3227-4FB7-AA20-BC640B0E0C0F}"/>
                </a:ext>
              </a:extLst>
            </p:cNvPr>
            <p:cNvSpPr>
              <a:spLocks/>
            </p:cNvSpPr>
            <p:nvPr/>
          </p:nvSpPr>
          <p:spPr bwMode="auto">
            <a:xfrm>
              <a:off x="4814596" y="4107024"/>
              <a:ext cx="9525" cy="6350"/>
            </a:xfrm>
            <a:custGeom>
              <a:avLst/>
              <a:gdLst>
                <a:gd name="T0" fmla="*/ 0 w 6"/>
                <a:gd name="T1" fmla="*/ 2 h 4"/>
                <a:gd name="T2" fmla="*/ 2 w 6"/>
                <a:gd name="T3" fmla="*/ 4 h 4"/>
                <a:gd name="T4" fmla="*/ 6 w 6"/>
                <a:gd name="T5" fmla="*/ 2 h 4"/>
                <a:gd name="T6" fmla="*/ 4 w 6"/>
                <a:gd name="T7" fmla="*/ 0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lnTo>
                    <a:pt x="2" y="4"/>
                  </a:lnTo>
                  <a:lnTo>
                    <a:pt x="6" y="2"/>
                  </a:lnTo>
                  <a:lnTo>
                    <a:pt x="4" y="0"/>
                  </a:lnTo>
                  <a:lnTo>
                    <a:pt x="0"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10" name="Freeform 2737">
              <a:extLst>
                <a:ext uri="{FF2B5EF4-FFF2-40B4-BE49-F238E27FC236}">
                  <a16:creationId xmlns:a16="http://schemas.microsoft.com/office/drawing/2014/main" id="{F2389B50-977A-439A-BECD-0FD635ED2677}"/>
                </a:ext>
              </a:extLst>
            </p:cNvPr>
            <p:cNvSpPr>
              <a:spLocks/>
            </p:cNvSpPr>
            <p:nvPr/>
          </p:nvSpPr>
          <p:spPr bwMode="auto">
            <a:xfrm>
              <a:off x="4795546" y="4119724"/>
              <a:ext cx="9525" cy="6350"/>
            </a:xfrm>
            <a:custGeom>
              <a:avLst/>
              <a:gdLst>
                <a:gd name="T0" fmla="*/ 4 w 6"/>
                <a:gd name="T1" fmla="*/ 2 h 4"/>
                <a:gd name="T2" fmla="*/ 4 w 6"/>
                <a:gd name="T3" fmla="*/ 2 h 4"/>
                <a:gd name="T4" fmla="*/ 2 w 6"/>
                <a:gd name="T5" fmla="*/ 0 h 4"/>
                <a:gd name="T6" fmla="*/ 0 w 6"/>
                <a:gd name="T7" fmla="*/ 4 h 4"/>
                <a:gd name="T8" fmla="*/ 4 w 6"/>
                <a:gd name="T9" fmla="*/ 4 h 4"/>
                <a:gd name="T10" fmla="*/ 6 w 6"/>
                <a:gd name="T11" fmla="*/ 2 h 4"/>
                <a:gd name="T12" fmla="*/ 4 w 6"/>
                <a:gd name="T13" fmla="*/ 2 h 4"/>
                <a:gd name="T14" fmla="*/ 4 w 6"/>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4" y="2"/>
                  </a:moveTo>
                  <a:lnTo>
                    <a:pt x="4" y="2"/>
                  </a:lnTo>
                  <a:lnTo>
                    <a:pt x="2" y="0"/>
                  </a:lnTo>
                  <a:lnTo>
                    <a:pt x="0" y="4"/>
                  </a:lnTo>
                  <a:lnTo>
                    <a:pt x="4" y="4"/>
                  </a:lnTo>
                  <a:lnTo>
                    <a:pt x="6" y="2"/>
                  </a:lnTo>
                  <a:lnTo>
                    <a:pt x="4" y="2"/>
                  </a:lnTo>
                  <a:lnTo>
                    <a:pt x="4"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11" name="Freeform 2831">
              <a:extLst>
                <a:ext uri="{FF2B5EF4-FFF2-40B4-BE49-F238E27FC236}">
                  <a16:creationId xmlns:a16="http://schemas.microsoft.com/office/drawing/2014/main" id="{354D469B-F4FA-40CC-BB04-1CA9E21FF3F1}"/>
                </a:ext>
              </a:extLst>
            </p:cNvPr>
            <p:cNvSpPr>
              <a:spLocks/>
            </p:cNvSpPr>
            <p:nvPr/>
          </p:nvSpPr>
          <p:spPr bwMode="auto">
            <a:xfrm>
              <a:off x="4770146" y="3849849"/>
              <a:ext cx="95250" cy="127000"/>
            </a:xfrm>
            <a:custGeom>
              <a:avLst/>
              <a:gdLst>
                <a:gd name="T0" fmla="*/ 2 w 60"/>
                <a:gd name="T1" fmla="*/ 28 h 80"/>
                <a:gd name="T2" fmla="*/ 0 w 60"/>
                <a:gd name="T3" fmla="*/ 30 h 80"/>
                <a:gd name="T4" fmla="*/ 0 w 60"/>
                <a:gd name="T5" fmla="*/ 32 h 80"/>
                <a:gd name="T6" fmla="*/ 2 w 60"/>
                <a:gd name="T7" fmla="*/ 42 h 80"/>
                <a:gd name="T8" fmla="*/ 6 w 60"/>
                <a:gd name="T9" fmla="*/ 52 h 80"/>
                <a:gd name="T10" fmla="*/ 10 w 60"/>
                <a:gd name="T11" fmla="*/ 56 h 80"/>
                <a:gd name="T12" fmla="*/ 10 w 60"/>
                <a:gd name="T13" fmla="*/ 56 h 80"/>
                <a:gd name="T14" fmla="*/ 10 w 60"/>
                <a:gd name="T15" fmla="*/ 50 h 80"/>
                <a:gd name="T16" fmla="*/ 16 w 60"/>
                <a:gd name="T17" fmla="*/ 52 h 80"/>
                <a:gd name="T18" fmla="*/ 14 w 60"/>
                <a:gd name="T19" fmla="*/ 56 h 80"/>
                <a:gd name="T20" fmla="*/ 10 w 60"/>
                <a:gd name="T21" fmla="*/ 60 h 80"/>
                <a:gd name="T22" fmla="*/ 12 w 60"/>
                <a:gd name="T23" fmla="*/ 62 h 80"/>
                <a:gd name="T24" fmla="*/ 14 w 60"/>
                <a:gd name="T25" fmla="*/ 64 h 80"/>
                <a:gd name="T26" fmla="*/ 16 w 60"/>
                <a:gd name="T27" fmla="*/ 66 h 80"/>
                <a:gd name="T28" fmla="*/ 20 w 60"/>
                <a:gd name="T29" fmla="*/ 66 h 80"/>
                <a:gd name="T30" fmla="*/ 22 w 60"/>
                <a:gd name="T31" fmla="*/ 66 h 80"/>
                <a:gd name="T32" fmla="*/ 24 w 60"/>
                <a:gd name="T33" fmla="*/ 64 h 80"/>
                <a:gd name="T34" fmla="*/ 26 w 60"/>
                <a:gd name="T35" fmla="*/ 64 h 80"/>
                <a:gd name="T36" fmla="*/ 32 w 60"/>
                <a:gd name="T37" fmla="*/ 66 h 80"/>
                <a:gd name="T38" fmla="*/ 34 w 60"/>
                <a:gd name="T39" fmla="*/ 68 h 80"/>
                <a:gd name="T40" fmla="*/ 36 w 60"/>
                <a:gd name="T41" fmla="*/ 68 h 80"/>
                <a:gd name="T42" fmla="*/ 36 w 60"/>
                <a:gd name="T43" fmla="*/ 62 h 80"/>
                <a:gd name="T44" fmla="*/ 38 w 60"/>
                <a:gd name="T45" fmla="*/ 62 h 80"/>
                <a:gd name="T46" fmla="*/ 46 w 60"/>
                <a:gd name="T47" fmla="*/ 70 h 80"/>
                <a:gd name="T48" fmla="*/ 48 w 60"/>
                <a:gd name="T49" fmla="*/ 74 h 80"/>
                <a:gd name="T50" fmla="*/ 52 w 60"/>
                <a:gd name="T51" fmla="*/ 78 h 80"/>
                <a:gd name="T52" fmla="*/ 60 w 60"/>
                <a:gd name="T53" fmla="*/ 80 h 80"/>
                <a:gd name="T54" fmla="*/ 60 w 60"/>
                <a:gd name="T55" fmla="*/ 76 h 80"/>
                <a:gd name="T56" fmla="*/ 54 w 60"/>
                <a:gd name="T57" fmla="*/ 74 h 80"/>
                <a:gd name="T58" fmla="*/ 56 w 60"/>
                <a:gd name="T59" fmla="*/ 72 h 80"/>
                <a:gd name="T60" fmla="*/ 54 w 60"/>
                <a:gd name="T61" fmla="*/ 66 h 80"/>
                <a:gd name="T62" fmla="*/ 54 w 60"/>
                <a:gd name="T63" fmla="*/ 64 h 80"/>
                <a:gd name="T64" fmla="*/ 50 w 60"/>
                <a:gd name="T65" fmla="*/ 62 h 80"/>
                <a:gd name="T66" fmla="*/ 44 w 60"/>
                <a:gd name="T67" fmla="*/ 60 h 80"/>
                <a:gd name="T68" fmla="*/ 38 w 60"/>
                <a:gd name="T69" fmla="*/ 58 h 80"/>
                <a:gd name="T70" fmla="*/ 34 w 60"/>
                <a:gd name="T71" fmla="*/ 60 h 80"/>
                <a:gd name="T72" fmla="*/ 34 w 60"/>
                <a:gd name="T73" fmla="*/ 62 h 80"/>
                <a:gd name="T74" fmla="*/ 30 w 60"/>
                <a:gd name="T75" fmla="*/ 62 h 80"/>
                <a:gd name="T76" fmla="*/ 26 w 60"/>
                <a:gd name="T77" fmla="*/ 56 h 80"/>
                <a:gd name="T78" fmla="*/ 24 w 60"/>
                <a:gd name="T79" fmla="*/ 50 h 80"/>
                <a:gd name="T80" fmla="*/ 22 w 60"/>
                <a:gd name="T81" fmla="*/ 42 h 80"/>
                <a:gd name="T82" fmla="*/ 24 w 60"/>
                <a:gd name="T83" fmla="*/ 34 h 80"/>
                <a:gd name="T84" fmla="*/ 32 w 60"/>
                <a:gd name="T85" fmla="*/ 32 h 80"/>
                <a:gd name="T86" fmla="*/ 36 w 60"/>
                <a:gd name="T87" fmla="*/ 22 h 80"/>
                <a:gd name="T88" fmla="*/ 38 w 60"/>
                <a:gd name="T89" fmla="*/ 18 h 80"/>
                <a:gd name="T90" fmla="*/ 34 w 60"/>
                <a:gd name="T91" fmla="*/ 16 h 80"/>
                <a:gd name="T92" fmla="*/ 32 w 60"/>
                <a:gd name="T93" fmla="*/ 12 h 80"/>
                <a:gd name="T94" fmla="*/ 32 w 60"/>
                <a:gd name="T95" fmla="*/ 8 h 80"/>
                <a:gd name="T96" fmla="*/ 30 w 60"/>
                <a:gd name="T97" fmla="*/ 2 h 80"/>
                <a:gd name="T98" fmla="*/ 26 w 60"/>
                <a:gd name="T99" fmla="*/ 2 h 80"/>
                <a:gd name="T100" fmla="*/ 10 w 60"/>
                <a:gd name="T101" fmla="*/ 0 h 80"/>
                <a:gd name="T102" fmla="*/ 10 w 60"/>
                <a:gd name="T103" fmla="*/ 2 h 80"/>
                <a:gd name="T104" fmla="*/ 8 w 60"/>
                <a:gd name="T105" fmla="*/ 8 h 80"/>
                <a:gd name="T106" fmla="*/ 8 w 60"/>
                <a:gd name="T107" fmla="*/ 16 h 80"/>
                <a:gd name="T108" fmla="*/ 8 w 60"/>
                <a:gd name="T109" fmla="*/ 26 h 80"/>
                <a:gd name="T110" fmla="*/ 6 w 60"/>
                <a:gd name="T111" fmla="*/ 34 h 80"/>
                <a:gd name="T112" fmla="*/ 2 w 60"/>
                <a:gd name="T113" fmla="*/ 30 h 80"/>
                <a:gd name="T114" fmla="*/ 2 w 60"/>
                <a:gd name="T115"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80">
                  <a:moveTo>
                    <a:pt x="2" y="28"/>
                  </a:moveTo>
                  <a:lnTo>
                    <a:pt x="0" y="30"/>
                  </a:lnTo>
                  <a:lnTo>
                    <a:pt x="0" y="32"/>
                  </a:lnTo>
                  <a:lnTo>
                    <a:pt x="2" y="42"/>
                  </a:lnTo>
                  <a:lnTo>
                    <a:pt x="6" y="52"/>
                  </a:lnTo>
                  <a:lnTo>
                    <a:pt x="10" y="56"/>
                  </a:lnTo>
                  <a:lnTo>
                    <a:pt x="10" y="56"/>
                  </a:lnTo>
                  <a:lnTo>
                    <a:pt x="10" y="50"/>
                  </a:lnTo>
                  <a:lnTo>
                    <a:pt x="16" y="52"/>
                  </a:lnTo>
                  <a:lnTo>
                    <a:pt x="14" y="56"/>
                  </a:lnTo>
                  <a:lnTo>
                    <a:pt x="10" y="60"/>
                  </a:lnTo>
                  <a:lnTo>
                    <a:pt x="12" y="62"/>
                  </a:lnTo>
                  <a:lnTo>
                    <a:pt x="14" y="64"/>
                  </a:lnTo>
                  <a:lnTo>
                    <a:pt x="16" y="66"/>
                  </a:lnTo>
                  <a:lnTo>
                    <a:pt x="20" y="66"/>
                  </a:lnTo>
                  <a:lnTo>
                    <a:pt x="22" y="66"/>
                  </a:lnTo>
                  <a:lnTo>
                    <a:pt x="24" y="64"/>
                  </a:lnTo>
                  <a:lnTo>
                    <a:pt x="26" y="64"/>
                  </a:lnTo>
                  <a:lnTo>
                    <a:pt x="32" y="66"/>
                  </a:lnTo>
                  <a:lnTo>
                    <a:pt x="34" y="68"/>
                  </a:lnTo>
                  <a:lnTo>
                    <a:pt x="36" y="68"/>
                  </a:lnTo>
                  <a:lnTo>
                    <a:pt x="36" y="62"/>
                  </a:lnTo>
                  <a:lnTo>
                    <a:pt x="38" y="62"/>
                  </a:lnTo>
                  <a:lnTo>
                    <a:pt x="46" y="70"/>
                  </a:lnTo>
                  <a:lnTo>
                    <a:pt x="48" y="74"/>
                  </a:lnTo>
                  <a:lnTo>
                    <a:pt x="52" y="78"/>
                  </a:lnTo>
                  <a:lnTo>
                    <a:pt x="60" y="80"/>
                  </a:lnTo>
                  <a:lnTo>
                    <a:pt x="60" y="76"/>
                  </a:lnTo>
                  <a:lnTo>
                    <a:pt x="54" y="74"/>
                  </a:lnTo>
                  <a:lnTo>
                    <a:pt x="56" y="72"/>
                  </a:lnTo>
                  <a:lnTo>
                    <a:pt x="54" y="66"/>
                  </a:lnTo>
                  <a:lnTo>
                    <a:pt x="54" y="64"/>
                  </a:lnTo>
                  <a:lnTo>
                    <a:pt x="50" y="62"/>
                  </a:lnTo>
                  <a:lnTo>
                    <a:pt x="44" y="60"/>
                  </a:lnTo>
                  <a:lnTo>
                    <a:pt x="38" y="58"/>
                  </a:lnTo>
                  <a:lnTo>
                    <a:pt x="34" y="60"/>
                  </a:lnTo>
                  <a:lnTo>
                    <a:pt x="34" y="62"/>
                  </a:lnTo>
                  <a:lnTo>
                    <a:pt x="30" y="62"/>
                  </a:lnTo>
                  <a:lnTo>
                    <a:pt x="26" y="56"/>
                  </a:lnTo>
                  <a:lnTo>
                    <a:pt x="24" y="50"/>
                  </a:lnTo>
                  <a:lnTo>
                    <a:pt x="22" y="42"/>
                  </a:lnTo>
                  <a:lnTo>
                    <a:pt x="24" y="34"/>
                  </a:lnTo>
                  <a:lnTo>
                    <a:pt x="32" y="32"/>
                  </a:lnTo>
                  <a:lnTo>
                    <a:pt x="36" y="22"/>
                  </a:lnTo>
                  <a:lnTo>
                    <a:pt x="38" y="18"/>
                  </a:lnTo>
                  <a:lnTo>
                    <a:pt x="34" y="16"/>
                  </a:lnTo>
                  <a:lnTo>
                    <a:pt x="32" y="12"/>
                  </a:lnTo>
                  <a:lnTo>
                    <a:pt x="32" y="8"/>
                  </a:lnTo>
                  <a:lnTo>
                    <a:pt x="30" y="2"/>
                  </a:lnTo>
                  <a:lnTo>
                    <a:pt x="26" y="2"/>
                  </a:lnTo>
                  <a:lnTo>
                    <a:pt x="10" y="0"/>
                  </a:lnTo>
                  <a:lnTo>
                    <a:pt x="10" y="2"/>
                  </a:lnTo>
                  <a:lnTo>
                    <a:pt x="8" y="8"/>
                  </a:lnTo>
                  <a:lnTo>
                    <a:pt x="8" y="16"/>
                  </a:lnTo>
                  <a:lnTo>
                    <a:pt x="8" y="26"/>
                  </a:lnTo>
                  <a:lnTo>
                    <a:pt x="6" y="34"/>
                  </a:lnTo>
                  <a:lnTo>
                    <a:pt x="2" y="30"/>
                  </a:lnTo>
                  <a:lnTo>
                    <a:pt x="2" y="2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12" name="Freeform 2833">
              <a:extLst>
                <a:ext uri="{FF2B5EF4-FFF2-40B4-BE49-F238E27FC236}">
                  <a16:creationId xmlns:a16="http://schemas.microsoft.com/office/drawing/2014/main" id="{D4505DD0-898B-4D36-9972-CC4134FF78DE}"/>
                </a:ext>
              </a:extLst>
            </p:cNvPr>
            <p:cNvSpPr>
              <a:spLocks/>
            </p:cNvSpPr>
            <p:nvPr/>
          </p:nvSpPr>
          <p:spPr bwMode="auto">
            <a:xfrm>
              <a:off x="4814596" y="4040349"/>
              <a:ext cx="101600" cy="92075"/>
            </a:xfrm>
            <a:custGeom>
              <a:avLst/>
              <a:gdLst>
                <a:gd name="T0" fmla="*/ 54 w 64"/>
                <a:gd name="T1" fmla="*/ 4 h 58"/>
                <a:gd name="T2" fmla="*/ 50 w 64"/>
                <a:gd name="T3" fmla="*/ 2 h 58"/>
                <a:gd name="T4" fmla="*/ 48 w 64"/>
                <a:gd name="T5" fmla="*/ 0 h 58"/>
                <a:gd name="T6" fmla="*/ 48 w 64"/>
                <a:gd name="T7" fmla="*/ 8 h 58"/>
                <a:gd name="T8" fmla="*/ 48 w 64"/>
                <a:gd name="T9" fmla="*/ 12 h 58"/>
                <a:gd name="T10" fmla="*/ 42 w 64"/>
                <a:gd name="T11" fmla="*/ 12 h 58"/>
                <a:gd name="T12" fmla="*/ 40 w 64"/>
                <a:gd name="T13" fmla="*/ 14 h 58"/>
                <a:gd name="T14" fmla="*/ 38 w 64"/>
                <a:gd name="T15" fmla="*/ 18 h 58"/>
                <a:gd name="T16" fmla="*/ 36 w 64"/>
                <a:gd name="T17" fmla="*/ 16 h 58"/>
                <a:gd name="T18" fmla="*/ 34 w 64"/>
                <a:gd name="T19" fmla="*/ 16 h 58"/>
                <a:gd name="T20" fmla="*/ 34 w 64"/>
                <a:gd name="T21" fmla="*/ 20 h 58"/>
                <a:gd name="T22" fmla="*/ 32 w 64"/>
                <a:gd name="T23" fmla="*/ 22 h 58"/>
                <a:gd name="T24" fmla="*/ 30 w 64"/>
                <a:gd name="T25" fmla="*/ 22 h 58"/>
                <a:gd name="T26" fmla="*/ 28 w 64"/>
                <a:gd name="T27" fmla="*/ 24 h 58"/>
                <a:gd name="T28" fmla="*/ 28 w 64"/>
                <a:gd name="T29" fmla="*/ 22 h 58"/>
                <a:gd name="T30" fmla="*/ 28 w 64"/>
                <a:gd name="T31" fmla="*/ 20 h 58"/>
                <a:gd name="T32" fmla="*/ 22 w 64"/>
                <a:gd name="T33" fmla="*/ 16 h 58"/>
                <a:gd name="T34" fmla="*/ 6 w 64"/>
                <a:gd name="T35" fmla="*/ 24 h 58"/>
                <a:gd name="T36" fmla="*/ 4 w 64"/>
                <a:gd name="T37" fmla="*/ 30 h 58"/>
                <a:gd name="T38" fmla="*/ 0 w 64"/>
                <a:gd name="T39" fmla="*/ 38 h 58"/>
                <a:gd name="T40" fmla="*/ 4 w 64"/>
                <a:gd name="T41" fmla="*/ 40 h 58"/>
                <a:gd name="T42" fmla="*/ 8 w 64"/>
                <a:gd name="T43" fmla="*/ 32 h 58"/>
                <a:gd name="T44" fmla="*/ 8 w 64"/>
                <a:gd name="T45" fmla="*/ 30 h 58"/>
                <a:gd name="T46" fmla="*/ 12 w 64"/>
                <a:gd name="T47" fmla="*/ 28 h 58"/>
                <a:gd name="T48" fmla="*/ 12 w 64"/>
                <a:gd name="T49" fmla="*/ 32 h 58"/>
                <a:gd name="T50" fmla="*/ 22 w 64"/>
                <a:gd name="T51" fmla="*/ 34 h 58"/>
                <a:gd name="T52" fmla="*/ 22 w 64"/>
                <a:gd name="T53" fmla="*/ 28 h 58"/>
                <a:gd name="T54" fmla="*/ 26 w 64"/>
                <a:gd name="T55" fmla="*/ 28 h 58"/>
                <a:gd name="T56" fmla="*/ 32 w 64"/>
                <a:gd name="T57" fmla="*/ 34 h 58"/>
                <a:gd name="T58" fmla="*/ 28 w 64"/>
                <a:gd name="T59" fmla="*/ 40 h 58"/>
                <a:gd name="T60" fmla="*/ 30 w 64"/>
                <a:gd name="T61" fmla="*/ 48 h 58"/>
                <a:gd name="T62" fmla="*/ 38 w 64"/>
                <a:gd name="T63" fmla="*/ 52 h 58"/>
                <a:gd name="T64" fmla="*/ 44 w 64"/>
                <a:gd name="T65" fmla="*/ 54 h 58"/>
                <a:gd name="T66" fmla="*/ 46 w 64"/>
                <a:gd name="T67" fmla="*/ 56 h 58"/>
                <a:gd name="T68" fmla="*/ 48 w 64"/>
                <a:gd name="T69" fmla="*/ 56 h 58"/>
                <a:gd name="T70" fmla="*/ 48 w 64"/>
                <a:gd name="T71" fmla="*/ 58 h 58"/>
                <a:gd name="T72" fmla="*/ 52 w 64"/>
                <a:gd name="T73" fmla="*/ 52 h 58"/>
                <a:gd name="T74" fmla="*/ 52 w 64"/>
                <a:gd name="T75" fmla="*/ 48 h 58"/>
                <a:gd name="T76" fmla="*/ 50 w 64"/>
                <a:gd name="T77" fmla="*/ 44 h 58"/>
                <a:gd name="T78" fmla="*/ 48 w 64"/>
                <a:gd name="T79" fmla="*/ 44 h 58"/>
                <a:gd name="T80" fmla="*/ 48 w 64"/>
                <a:gd name="T81" fmla="*/ 40 h 58"/>
                <a:gd name="T82" fmla="*/ 52 w 64"/>
                <a:gd name="T83" fmla="*/ 36 h 58"/>
                <a:gd name="T84" fmla="*/ 54 w 64"/>
                <a:gd name="T85" fmla="*/ 34 h 58"/>
                <a:gd name="T86" fmla="*/ 58 w 64"/>
                <a:gd name="T87" fmla="*/ 42 h 58"/>
                <a:gd name="T88" fmla="*/ 60 w 64"/>
                <a:gd name="T89" fmla="*/ 42 h 58"/>
                <a:gd name="T90" fmla="*/ 62 w 64"/>
                <a:gd name="T91" fmla="*/ 38 h 58"/>
                <a:gd name="T92" fmla="*/ 64 w 64"/>
                <a:gd name="T93" fmla="*/ 34 h 58"/>
                <a:gd name="T94" fmla="*/ 64 w 64"/>
                <a:gd name="T95" fmla="*/ 30 h 58"/>
                <a:gd name="T96" fmla="*/ 60 w 64"/>
                <a:gd name="T97" fmla="*/ 8 h 58"/>
                <a:gd name="T98" fmla="*/ 56 w 64"/>
                <a:gd name="T99" fmla="*/ 8 h 58"/>
                <a:gd name="T100" fmla="*/ 54 w 64"/>
                <a:gd name="T10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58">
                  <a:moveTo>
                    <a:pt x="54" y="4"/>
                  </a:moveTo>
                  <a:lnTo>
                    <a:pt x="50" y="2"/>
                  </a:lnTo>
                  <a:lnTo>
                    <a:pt x="48" y="0"/>
                  </a:lnTo>
                  <a:lnTo>
                    <a:pt x="48" y="8"/>
                  </a:lnTo>
                  <a:lnTo>
                    <a:pt x="48" y="12"/>
                  </a:lnTo>
                  <a:lnTo>
                    <a:pt x="42" y="12"/>
                  </a:lnTo>
                  <a:lnTo>
                    <a:pt x="40" y="14"/>
                  </a:lnTo>
                  <a:lnTo>
                    <a:pt x="38" y="18"/>
                  </a:lnTo>
                  <a:lnTo>
                    <a:pt x="36" y="16"/>
                  </a:lnTo>
                  <a:lnTo>
                    <a:pt x="34" y="16"/>
                  </a:lnTo>
                  <a:lnTo>
                    <a:pt x="34" y="20"/>
                  </a:lnTo>
                  <a:lnTo>
                    <a:pt x="32" y="22"/>
                  </a:lnTo>
                  <a:lnTo>
                    <a:pt x="30" y="22"/>
                  </a:lnTo>
                  <a:lnTo>
                    <a:pt x="28" y="24"/>
                  </a:lnTo>
                  <a:lnTo>
                    <a:pt x="28" y="22"/>
                  </a:lnTo>
                  <a:lnTo>
                    <a:pt x="28" y="20"/>
                  </a:lnTo>
                  <a:lnTo>
                    <a:pt x="22" y="16"/>
                  </a:lnTo>
                  <a:lnTo>
                    <a:pt x="6" y="24"/>
                  </a:lnTo>
                  <a:lnTo>
                    <a:pt x="4" y="30"/>
                  </a:lnTo>
                  <a:lnTo>
                    <a:pt x="0" y="38"/>
                  </a:lnTo>
                  <a:lnTo>
                    <a:pt x="4" y="40"/>
                  </a:lnTo>
                  <a:lnTo>
                    <a:pt x="8" y="32"/>
                  </a:lnTo>
                  <a:lnTo>
                    <a:pt x="8" y="30"/>
                  </a:lnTo>
                  <a:lnTo>
                    <a:pt x="12" y="28"/>
                  </a:lnTo>
                  <a:lnTo>
                    <a:pt x="12" y="32"/>
                  </a:lnTo>
                  <a:lnTo>
                    <a:pt x="22" y="34"/>
                  </a:lnTo>
                  <a:lnTo>
                    <a:pt x="22" y="28"/>
                  </a:lnTo>
                  <a:lnTo>
                    <a:pt x="26" y="28"/>
                  </a:lnTo>
                  <a:lnTo>
                    <a:pt x="32" y="34"/>
                  </a:lnTo>
                  <a:lnTo>
                    <a:pt x="28" y="40"/>
                  </a:lnTo>
                  <a:lnTo>
                    <a:pt x="30" y="48"/>
                  </a:lnTo>
                  <a:lnTo>
                    <a:pt x="38" y="52"/>
                  </a:lnTo>
                  <a:lnTo>
                    <a:pt x="44" y="54"/>
                  </a:lnTo>
                  <a:lnTo>
                    <a:pt x="46" y="56"/>
                  </a:lnTo>
                  <a:lnTo>
                    <a:pt x="48" y="56"/>
                  </a:lnTo>
                  <a:lnTo>
                    <a:pt x="48" y="58"/>
                  </a:lnTo>
                  <a:lnTo>
                    <a:pt x="52" y="52"/>
                  </a:lnTo>
                  <a:lnTo>
                    <a:pt x="52" y="48"/>
                  </a:lnTo>
                  <a:lnTo>
                    <a:pt x="50" y="44"/>
                  </a:lnTo>
                  <a:lnTo>
                    <a:pt x="48" y="44"/>
                  </a:lnTo>
                  <a:lnTo>
                    <a:pt x="48" y="40"/>
                  </a:lnTo>
                  <a:lnTo>
                    <a:pt x="52" y="36"/>
                  </a:lnTo>
                  <a:lnTo>
                    <a:pt x="54" y="34"/>
                  </a:lnTo>
                  <a:lnTo>
                    <a:pt x="58" y="42"/>
                  </a:lnTo>
                  <a:lnTo>
                    <a:pt x="60" y="42"/>
                  </a:lnTo>
                  <a:lnTo>
                    <a:pt x="62" y="38"/>
                  </a:lnTo>
                  <a:lnTo>
                    <a:pt x="64" y="34"/>
                  </a:lnTo>
                  <a:lnTo>
                    <a:pt x="64" y="30"/>
                  </a:lnTo>
                  <a:lnTo>
                    <a:pt x="60" y="8"/>
                  </a:lnTo>
                  <a:lnTo>
                    <a:pt x="56" y="8"/>
                  </a:lnTo>
                  <a:lnTo>
                    <a:pt x="54" y="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113" name="Freeform 2863">
              <a:extLst>
                <a:ext uri="{FF2B5EF4-FFF2-40B4-BE49-F238E27FC236}">
                  <a16:creationId xmlns:a16="http://schemas.microsoft.com/office/drawing/2014/main" id="{CA95DE54-2C64-40AD-908B-270255903B42}"/>
                </a:ext>
              </a:extLst>
            </p:cNvPr>
            <p:cNvSpPr>
              <a:spLocks/>
            </p:cNvSpPr>
            <p:nvPr/>
          </p:nvSpPr>
          <p:spPr bwMode="auto">
            <a:xfrm>
              <a:off x="4814596" y="3995899"/>
              <a:ext cx="28575" cy="31750"/>
            </a:xfrm>
            <a:custGeom>
              <a:avLst/>
              <a:gdLst>
                <a:gd name="T0" fmla="*/ 8 w 18"/>
                <a:gd name="T1" fmla="*/ 2 h 20"/>
                <a:gd name="T2" fmla="*/ 6 w 18"/>
                <a:gd name="T3" fmla="*/ 0 h 20"/>
                <a:gd name="T4" fmla="*/ 2 w 18"/>
                <a:gd name="T5" fmla="*/ 0 h 20"/>
                <a:gd name="T6" fmla="*/ 0 w 18"/>
                <a:gd name="T7" fmla="*/ 0 h 20"/>
                <a:gd name="T8" fmla="*/ 2 w 18"/>
                <a:gd name="T9" fmla="*/ 2 h 20"/>
                <a:gd name="T10" fmla="*/ 4 w 18"/>
                <a:gd name="T11" fmla="*/ 6 h 20"/>
                <a:gd name="T12" fmla="*/ 2 w 18"/>
                <a:gd name="T13" fmla="*/ 14 h 20"/>
                <a:gd name="T14" fmla="*/ 2 w 18"/>
                <a:gd name="T15" fmla="*/ 20 h 20"/>
                <a:gd name="T16" fmla="*/ 10 w 18"/>
                <a:gd name="T17" fmla="*/ 16 h 20"/>
                <a:gd name="T18" fmla="*/ 18 w 18"/>
                <a:gd name="T19" fmla="*/ 8 h 20"/>
                <a:gd name="T20" fmla="*/ 18 w 18"/>
                <a:gd name="T21" fmla="*/ 6 h 20"/>
                <a:gd name="T22" fmla="*/ 16 w 18"/>
                <a:gd name="T23" fmla="*/ 4 h 20"/>
                <a:gd name="T24" fmla="*/ 8 w 18"/>
                <a:gd name="T2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0">
                  <a:moveTo>
                    <a:pt x="8" y="2"/>
                  </a:moveTo>
                  <a:lnTo>
                    <a:pt x="6" y="0"/>
                  </a:lnTo>
                  <a:lnTo>
                    <a:pt x="2" y="0"/>
                  </a:lnTo>
                  <a:lnTo>
                    <a:pt x="0" y="0"/>
                  </a:lnTo>
                  <a:lnTo>
                    <a:pt x="2" y="2"/>
                  </a:lnTo>
                  <a:lnTo>
                    <a:pt x="4" y="6"/>
                  </a:lnTo>
                  <a:lnTo>
                    <a:pt x="2" y="14"/>
                  </a:lnTo>
                  <a:lnTo>
                    <a:pt x="2" y="20"/>
                  </a:lnTo>
                  <a:lnTo>
                    <a:pt x="10" y="16"/>
                  </a:lnTo>
                  <a:lnTo>
                    <a:pt x="18" y="8"/>
                  </a:lnTo>
                  <a:lnTo>
                    <a:pt x="18" y="6"/>
                  </a:lnTo>
                  <a:lnTo>
                    <a:pt x="16" y="4"/>
                  </a:lnTo>
                  <a:lnTo>
                    <a:pt x="8" y="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grpSp>
      <p:sp>
        <p:nvSpPr>
          <p:cNvPr id="91" name="Freeform 29">
            <a:extLst>
              <a:ext uri="{FF2B5EF4-FFF2-40B4-BE49-F238E27FC236}">
                <a16:creationId xmlns:a16="http://schemas.microsoft.com/office/drawing/2014/main" id="{309EB02B-E8E0-4E56-88B0-B074236E31F4}"/>
              </a:ext>
            </a:extLst>
          </p:cNvPr>
          <p:cNvSpPr/>
          <p:nvPr/>
        </p:nvSpPr>
        <p:spPr>
          <a:xfrm>
            <a:off x="4107320" y="3697329"/>
            <a:ext cx="420131" cy="560281"/>
          </a:xfrm>
          <a:custGeom>
            <a:avLst/>
            <a:gdLst>
              <a:gd name="connsiteX0" fmla="*/ 381045 w 584245"/>
              <a:gd name="connsiteY0" fmla="*/ 38100 h 809967"/>
              <a:gd name="connsiteX1" fmla="*/ 381045 w 584245"/>
              <a:gd name="connsiteY1" fmla="*/ 38100 h 809967"/>
              <a:gd name="connsiteX2" fmla="*/ 403270 w 584245"/>
              <a:gd name="connsiteY2" fmla="*/ 19050 h 809967"/>
              <a:gd name="connsiteX3" fmla="*/ 409620 w 584245"/>
              <a:gd name="connsiteY3" fmla="*/ 0 h 809967"/>
              <a:gd name="connsiteX4" fmla="*/ 422320 w 584245"/>
              <a:gd name="connsiteY4" fmla="*/ 12700 h 809967"/>
              <a:gd name="connsiteX5" fmla="*/ 431845 w 584245"/>
              <a:gd name="connsiteY5" fmla="*/ 15875 h 809967"/>
              <a:gd name="connsiteX6" fmla="*/ 441370 w 584245"/>
              <a:gd name="connsiteY6" fmla="*/ 22225 h 809967"/>
              <a:gd name="connsiteX7" fmla="*/ 444545 w 584245"/>
              <a:gd name="connsiteY7" fmla="*/ 31750 h 809967"/>
              <a:gd name="connsiteX8" fmla="*/ 454070 w 584245"/>
              <a:gd name="connsiteY8" fmla="*/ 38100 h 809967"/>
              <a:gd name="connsiteX9" fmla="*/ 463595 w 584245"/>
              <a:gd name="connsiteY9" fmla="*/ 47625 h 809967"/>
              <a:gd name="connsiteX10" fmla="*/ 479470 w 584245"/>
              <a:gd name="connsiteY10" fmla="*/ 63500 h 809967"/>
              <a:gd name="connsiteX11" fmla="*/ 485820 w 584245"/>
              <a:gd name="connsiteY11" fmla="*/ 73025 h 809967"/>
              <a:gd name="connsiteX12" fmla="*/ 523920 w 584245"/>
              <a:gd name="connsiteY12" fmla="*/ 92075 h 809967"/>
              <a:gd name="connsiteX13" fmla="*/ 562020 w 584245"/>
              <a:gd name="connsiteY13" fmla="*/ 95250 h 809967"/>
              <a:gd name="connsiteX14" fmla="*/ 584245 w 584245"/>
              <a:gd name="connsiteY14" fmla="*/ 98425 h 809967"/>
              <a:gd name="connsiteX15" fmla="*/ 539795 w 584245"/>
              <a:gd name="connsiteY15" fmla="*/ 158750 h 809967"/>
              <a:gd name="connsiteX16" fmla="*/ 549320 w 584245"/>
              <a:gd name="connsiteY16" fmla="*/ 200025 h 809967"/>
              <a:gd name="connsiteX17" fmla="*/ 520745 w 584245"/>
              <a:gd name="connsiteY17" fmla="*/ 257175 h 809967"/>
              <a:gd name="connsiteX18" fmla="*/ 492170 w 584245"/>
              <a:gd name="connsiteY18" fmla="*/ 260350 h 809967"/>
              <a:gd name="connsiteX19" fmla="*/ 463595 w 584245"/>
              <a:gd name="connsiteY19" fmla="*/ 307975 h 809967"/>
              <a:gd name="connsiteX20" fmla="*/ 308020 w 584245"/>
              <a:gd name="connsiteY20" fmla="*/ 447675 h 809967"/>
              <a:gd name="connsiteX21" fmla="*/ 276270 w 584245"/>
              <a:gd name="connsiteY21" fmla="*/ 447675 h 809967"/>
              <a:gd name="connsiteX22" fmla="*/ 282620 w 584245"/>
              <a:gd name="connsiteY22" fmla="*/ 495300 h 809967"/>
              <a:gd name="connsiteX23" fmla="*/ 269920 w 584245"/>
              <a:gd name="connsiteY23" fmla="*/ 695325 h 809967"/>
              <a:gd name="connsiteX24" fmla="*/ 200070 w 584245"/>
              <a:gd name="connsiteY24" fmla="*/ 806450 h 809967"/>
              <a:gd name="connsiteX25" fmla="*/ 136570 w 584245"/>
              <a:gd name="connsiteY25" fmla="*/ 806450 h 809967"/>
              <a:gd name="connsiteX26" fmla="*/ 117520 w 584245"/>
              <a:gd name="connsiteY26" fmla="*/ 793750 h 809967"/>
              <a:gd name="connsiteX27" fmla="*/ 107995 w 584245"/>
              <a:gd name="connsiteY27" fmla="*/ 774700 h 809967"/>
              <a:gd name="connsiteX28" fmla="*/ 98470 w 584245"/>
              <a:gd name="connsiteY28" fmla="*/ 771525 h 809967"/>
              <a:gd name="connsiteX29" fmla="*/ 82595 w 584245"/>
              <a:gd name="connsiteY29" fmla="*/ 742950 h 809967"/>
              <a:gd name="connsiteX30" fmla="*/ 82595 w 584245"/>
              <a:gd name="connsiteY30" fmla="*/ 723900 h 809967"/>
              <a:gd name="connsiteX31" fmla="*/ 85770 w 584245"/>
              <a:gd name="connsiteY31" fmla="*/ 708025 h 809967"/>
              <a:gd name="connsiteX32" fmla="*/ 82595 w 584245"/>
              <a:gd name="connsiteY32" fmla="*/ 698500 h 809967"/>
              <a:gd name="connsiteX33" fmla="*/ 82595 w 584245"/>
              <a:gd name="connsiteY33" fmla="*/ 673100 h 809967"/>
              <a:gd name="connsiteX34" fmla="*/ 85770 w 584245"/>
              <a:gd name="connsiteY34" fmla="*/ 660400 h 809967"/>
              <a:gd name="connsiteX35" fmla="*/ 76245 w 584245"/>
              <a:gd name="connsiteY35" fmla="*/ 654050 h 809967"/>
              <a:gd name="connsiteX36" fmla="*/ 54020 w 584245"/>
              <a:gd name="connsiteY36" fmla="*/ 628650 h 809967"/>
              <a:gd name="connsiteX37" fmla="*/ 54020 w 584245"/>
              <a:gd name="connsiteY37" fmla="*/ 609600 h 809967"/>
              <a:gd name="connsiteX38" fmla="*/ 50845 w 584245"/>
              <a:gd name="connsiteY38" fmla="*/ 600075 h 809967"/>
              <a:gd name="connsiteX39" fmla="*/ 54020 w 584245"/>
              <a:gd name="connsiteY39" fmla="*/ 587375 h 809967"/>
              <a:gd name="connsiteX40" fmla="*/ 50845 w 584245"/>
              <a:gd name="connsiteY40" fmla="*/ 577850 h 809967"/>
              <a:gd name="connsiteX41" fmla="*/ 69895 w 584245"/>
              <a:gd name="connsiteY41" fmla="*/ 539750 h 809967"/>
              <a:gd name="connsiteX42" fmla="*/ 76245 w 584245"/>
              <a:gd name="connsiteY42" fmla="*/ 520700 h 809967"/>
              <a:gd name="connsiteX43" fmla="*/ 79420 w 584245"/>
              <a:gd name="connsiteY43" fmla="*/ 511175 h 809967"/>
              <a:gd name="connsiteX44" fmla="*/ 82595 w 584245"/>
              <a:gd name="connsiteY44" fmla="*/ 498475 h 809967"/>
              <a:gd name="connsiteX45" fmla="*/ 92120 w 584245"/>
              <a:gd name="connsiteY45" fmla="*/ 492125 h 809967"/>
              <a:gd name="connsiteX46" fmla="*/ 88945 w 584245"/>
              <a:gd name="connsiteY46" fmla="*/ 482600 h 809967"/>
              <a:gd name="connsiteX47" fmla="*/ 79420 w 584245"/>
              <a:gd name="connsiteY47" fmla="*/ 479425 h 809967"/>
              <a:gd name="connsiteX48" fmla="*/ 69895 w 584245"/>
              <a:gd name="connsiteY48" fmla="*/ 473075 h 809967"/>
              <a:gd name="connsiteX49" fmla="*/ 50845 w 584245"/>
              <a:gd name="connsiteY49" fmla="*/ 466725 h 809967"/>
              <a:gd name="connsiteX50" fmla="*/ 34970 w 584245"/>
              <a:gd name="connsiteY50" fmla="*/ 454025 h 809967"/>
              <a:gd name="connsiteX51" fmla="*/ 28620 w 584245"/>
              <a:gd name="connsiteY51" fmla="*/ 444500 h 809967"/>
              <a:gd name="connsiteX52" fmla="*/ 9570 w 584245"/>
              <a:gd name="connsiteY52" fmla="*/ 431800 h 809967"/>
              <a:gd name="connsiteX53" fmla="*/ 3220 w 584245"/>
              <a:gd name="connsiteY53" fmla="*/ 403225 h 809967"/>
              <a:gd name="connsiteX54" fmla="*/ 12745 w 584245"/>
              <a:gd name="connsiteY54" fmla="*/ 396875 h 809967"/>
              <a:gd name="connsiteX55" fmla="*/ 34970 w 584245"/>
              <a:gd name="connsiteY55" fmla="*/ 406400 h 809967"/>
              <a:gd name="connsiteX56" fmla="*/ 47670 w 584245"/>
              <a:gd name="connsiteY56" fmla="*/ 422275 h 809967"/>
              <a:gd name="connsiteX57" fmla="*/ 66720 w 584245"/>
              <a:gd name="connsiteY57" fmla="*/ 415925 h 809967"/>
              <a:gd name="connsiteX58" fmla="*/ 82595 w 584245"/>
              <a:gd name="connsiteY58" fmla="*/ 444500 h 809967"/>
              <a:gd name="connsiteX59" fmla="*/ 95295 w 584245"/>
              <a:gd name="connsiteY59" fmla="*/ 450850 h 809967"/>
              <a:gd name="connsiteX60" fmla="*/ 104820 w 584245"/>
              <a:gd name="connsiteY60" fmla="*/ 428625 h 809967"/>
              <a:gd name="connsiteX61" fmla="*/ 85770 w 584245"/>
              <a:gd name="connsiteY61" fmla="*/ 422275 h 809967"/>
              <a:gd name="connsiteX62" fmla="*/ 66720 w 584245"/>
              <a:gd name="connsiteY62" fmla="*/ 412750 h 809967"/>
              <a:gd name="connsiteX63" fmla="*/ 69895 w 584245"/>
              <a:gd name="connsiteY63" fmla="*/ 403225 h 809967"/>
              <a:gd name="connsiteX64" fmla="*/ 79420 w 584245"/>
              <a:gd name="connsiteY64" fmla="*/ 400050 h 809967"/>
              <a:gd name="connsiteX65" fmla="*/ 114345 w 584245"/>
              <a:gd name="connsiteY65" fmla="*/ 396875 h 809967"/>
              <a:gd name="connsiteX66" fmla="*/ 85770 w 584245"/>
              <a:gd name="connsiteY66" fmla="*/ 384175 h 809967"/>
              <a:gd name="connsiteX67" fmla="*/ 76245 w 584245"/>
              <a:gd name="connsiteY67" fmla="*/ 381000 h 809967"/>
              <a:gd name="connsiteX68" fmla="*/ 79420 w 584245"/>
              <a:gd name="connsiteY68" fmla="*/ 371475 h 809967"/>
              <a:gd name="connsiteX69" fmla="*/ 88945 w 584245"/>
              <a:gd name="connsiteY69" fmla="*/ 368300 h 809967"/>
              <a:gd name="connsiteX70" fmla="*/ 104820 w 584245"/>
              <a:gd name="connsiteY70" fmla="*/ 365125 h 809967"/>
              <a:gd name="connsiteX71" fmla="*/ 149270 w 584245"/>
              <a:gd name="connsiteY71" fmla="*/ 358775 h 809967"/>
              <a:gd name="connsiteX72" fmla="*/ 158795 w 584245"/>
              <a:gd name="connsiteY72" fmla="*/ 352425 h 809967"/>
              <a:gd name="connsiteX73" fmla="*/ 190545 w 584245"/>
              <a:gd name="connsiteY73" fmla="*/ 342900 h 809967"/>
              <a:gd name="connsiteX74" fmla="*/ 244520 w 584245"/>
              <a:gd name="connsiteY74" fmla="*/ 339725 h 809967"/>
              <a:gd name="connsiteX75" fmla="*/ 257220 w 584245"/>
              <a:gd name="connsiteY75" fmla="*/ 336550 h 809967"/>
              <a:gd name="connsiteX76" fmla="*/ 266745 w 584245"/>
              <a:gd name="connsiteY76" fmla="*/ 333375 h 809967"/>
              <a:gd name="connsiteX77" fmla="*/ 269920 w 584245"/>
              <a:gd name="connsiteY77" fmla="*/ 320675 h 809967"/>
              <a:gd name="connsiteX78" fmla="*/ 257220 w 584245"/>
              <a:gd name="connsiteY78" fmla="*/ 307975 h 809967"/>
              <a:gd name="connsiteX79" fmla="*/ 250870 w 584245"/>
              <a:gd name="connsiteY79" fmla="*/ 298450 h 809967"/>
              <a:gd name="connsiteX80" fmla="*/ 254045 w 584245"/>
              <a:gd name="connsiteY80" fmla="*/ 288925 h 809967"/>
              <a:gd name="connsiteX81" fmla="*/ 273095 w 584245"/>
              <a:gd name="connsiteY81" fmla="*/ 282575 h 809967"/>
              <a:gd name="connsiteX82" fmla="*/ 292145 w 584245"/>
              <a:gd name="connsiteY82" fmla="*/ 285750 h 809967"/>
              <a:gd name="connsiteX83" fmla="*/ 330245 w 584245"/>
              <a:gd name="connsiteY83" fmla="*/ 279400 h 809967"/>
              <a:gd name="connsiteX84" fmla="*/ 330245 w 584245"/>
              <a:gd name="connsiteY84" fmla="*/ 257175 h 809967"/>
              <a:gd name="connsiteX85" fmla="*/ 320720 w 584245"/>
              <a:gd name="connsiteY85" fmla="*/ 254000 h 809967"/>
              <a:gd name="connsiteX86" fmla="*/ 314370 w 584245"/>
              <a:gd name="connsiteY86" fmla="*/ 244475 h 809967"/>
              <a:gd name="connsiteX87" fmla="*/ 304845 w 584245"/>
              <a:gd name="connsiteY87" fmla="*/ 225425 h 809967"/>
              <a:gd name="connsiteX88" fmla="*/ 308020 w 584245"/>
              <a:gd name="connsiteY88" fmla="*/ 215900 h 809967"/>
              <a:gd name="connsiteX89" fmla="*/ 381045 w 584245"/>
              <a:gd name="connsiteY89" fmla="*/ 111125 h 809967"/>
              <a:gd name="connsiteX90" fmla="*/ 381045 w 584245"/>
              <a:gd name="connsiteY90" fmla="*/ 38100 h 80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84245" h="809967">
                <a:moveTo>
                  <a:pt x="381045" y="38100"/>
                </a:moveTo>
                <a:lnTo>
                  <a:pt x="381045" y="38100"/>
                </a:lnTo>
                <a:cubicBezTo>
                  <a:pt x="388453" y="31750"/>
                  <a:pt x="397416" y="26856"/>
                  <a:pt x="403270" y="19050"/>
                </a:cubicBezTo>
                <a:cubicBezTo>
                  <a:pt x="407286" y="13695"/>
                  <a:pt x="409620" y="0"/>
                  <a:pt x="409620" y="0"/>
                </a:cubicBezTo>
                <a:cubicBezTo>
                  <a:pt x="435020" y="8467"/>
                  <a:pt x="405387" y="-4233"/>
                  <a:pt x="422320" y="12700"/>
                </a:cubicBezTo>
                <a:cubicBezTo>
                  <a:pt x="424687" y="15067"/>
                  <a:pt x="428852" y="14378"/>
                  <a:pt x="431845" y="15875"/>
                </a:cubicBezTo>
                <a:cubicBezTo>
                  <a:pt x="435258" y="17582"/>
                  <a:pt x="438195" y="20108"/>
                  <a:pt x="441370" y="22225"/>
                </a:cubicBezTo>
                <a:cubicBezTo>
                  <a:pt x="442428" y="25400"/>
                  <a:pt x="442454" y="29137"/>
                  <a:pt x="444545" y="31750"/>
                </a:cubicBezTo>
                <a:cubicBezTo>
                  <a:pt x="446929" y="34730"/>
                  <a:pt x="451139" y="35657"/>
                  <a:pt x="454070" y="38100"/>
                </a:cubicBezTo>
                <a:cubicBezTo>
                  <a:pt x="457519" y="40975"/>
                  <a:pt x="460720" y="44176"/>
                  <a:pt x="463595" y="47625"/>
                </a:cubicBezTo>
                <a:cubicBezTo>
                  <a:pt x="476824" y="63500"/>
                  <a:pt x="462008" y="51858"/>
                  <a:pt x="479470" y="63500"/>
                </a:cubicBezTo>
                <a:cubicBezTo>
                  <a:pt x="481587" y="66675"/>
                  <a:pt x="482948" y="70512"/>
                  <a:pt x="485820" y="73025"/>
                </a:cubicBezTo>
                <a:cubicBezTo>
                  <a:pt x="494495" y="80615"/>
                  <a:pt x="511614" y="91050"/>
                  <a:pt x="523920" y="92075"/>
                </a:cubicBezTo>
                <a:lnTo>
                  <a:pt x="562020" y="95250"/>
                </a:lnTo>
                <a:cubicBezTo>
                  <a:pt x="577800" y="99195"/>
                  <a:pt x="570356" y="98425"/>
                  <a:pt x="584245" y="98425"/>
                </a:cubicBezTo>
                <a:lnTo>
                  <a:pt x="539795" y="158750"/>
                </a:lnTo>
                <a:lnTo>
                  <a:pt x="549320" y="200025"/>
                </a:lnTo>
                <a:lnTo>
                  <a:pt x="520745" y="257175"/>
                </a:lnTo>
                <a:lnTo>
                  <a:pt x="492170" y="260350"/>
                </a:lnTo>
                <a:lnTo>
                  <a:pt x="463595" y="307975"/>
                </a:lnTo>
                <a:lnTo>
                  <a:pt x="308020" y="447675"/>
                </a:lnTo>
                <a:lnTo>
                  <a:pt x="276270" y="447675"/>
                </a:lnTo>
                <a:lnTo>
                  <a:pt x="282620" y="495300"/>
                </a:lnTo>
                <a:lnTo>
                  <a:pt x="269920" y="695325"/>
                </a:lnTo>
                <a:lnTo>
                  <a:pt x="200070" y="806450"/>
                </a:lnTo>
                <a:cubicBezTo>
                  <a:pt x="178159" y="808885"/>
                  <a:pt x="158739" y="812970"/>
                  <a:pt x="136570" y="806450"/>
                </a:cubicBezTo>
                <a:cubicBezTo>
                  <a:pt x="129248" y="804297"/>
                  <a:pt x="117520" y="793750"/>
                  <a:pt x="117520" y="793750"/>
                </a:cubicBezTo>
                <a:cubicBezTo>
                  <a:pt x="115428" y="787475"/>
                  <a:pt x="113590" y="779176"/>
                  <a:pt x="107995" y="774700"/>
                </a:cubicBezTo>
                <a:cubicBezTo>
                  <a:pt x="105382" y="772609"/>
                  <a:pt x="101645" y="772583"/>
                  <a:pt x="98470" y="771525"/>
                </a:cubicBezTo>
                <a:cubicBezTo>
                  <a:pt x="83914" y="749690"/>
                  <a:pt x="88183" y="759715"/>
                  <a:pt x="82595" y="742950"/>
                </a:cubicBezTo>
                <a:cubicBezTo>
                  <a:pt x="91062" y="717550"/>
                  <a:pt x="82595" y="749300"/>
                  <a:pt x="82595" y="723900"/>
                </a:cubicBezTo>
                <a:cubicBezTo>
                  <a:pt x="82595" y="718504"/>
                  <a:pt x="84712" y="713317"/>
                  <a:pt x="85770" y="708025"/>
                </a:cubicBezTo>
                <a:cubicBezTo>
                  <a:pt x="84712" y="704850"/>
                  <a:pt x="82595" y="701847"/>
                  <a:pt x="82595" y="698500"/>
                </a:cubicBezTo>
                <a:cubicBezTo>
                  <a:pt x="82595" y="667849"/>
                  <a:pt x="89853" y="694873"/>
                  <a:pt x="82595" y="673100"/>
                </a:cubicBezTo>
                <a:cubicBezTo>
                  <a:pt x="83653" y="668867"/>
                  <a:pt x="87150" y="664540"/>
                  <a:pt x="85770" y="660400"/>
                </a:cubicBezTo>
                <a:cubicBezTo>
                  <a:pt x="84563" y="656780"/>
                  <a:pt x="78758" y="656922"/>
                  <a:pt x="76245" y="654050"/>
                </a:cubicBezTo>
                <a:cubicBezTo>
                  <a:pt x="50316" y="624417"/>
                  <a:pt x="75451" y="642938"/>
                  <a:pt x="54020" y="628650"/>
                </a:cubicBezTo>
                <a:cubicBezTo>
                  <a:pt x="45553" y="603250"/>
                  <a:pt x="54020" y="635000"/>
                  <a:pt x="54020" y="609600"/>
                </a:cubicBezTo>
                <a:cubicBezTo>
                  <a:pt x="54020" y="606253"/>
                  <a:pt x="51903" y="603250"/>
                  <a:pt x="50845" y="600075"/>
                </a:cubicBezTo>
                <a:cubicBezTo>
                  <a:pt x="51903" y="595842"/>
                  <a:pt x="54020" y="591739"/>
                  <a:pt x="54020" y="587375"/>
                </a:cubicBezTo>
                <a:cubicBezTo>
                  <a:pt x="54020" y="584028"/>
                  <a:pt x="50475" y="581176"/>
                  <a:pt x="50845" y="577850"/>
                </a:cubicBezTo>
                <a:cubicBezTo>
                  <a:pt x="54444" y="545461"/>
                  <a:pt x="59371" y="571323"/>
                  <a:pt x="69895" y="539750"/>
                </a:cubicBezTo>
                <a:lnTo>
                  <a:pt x="76245" y="520700"/>
                </a:lnTo>
                <a:cubicBezTo>
                  <a:pt x="77303" y="517525"/>
                  <a:pt x="78608" y="514422"/>
                  <a:pt x="79420" y="511175"/>
                </a:cubicBezTo>
                <a:cubicBezTo>
                  <a:pt x="80478" y="506942"/>
                  <a:pt x="80174" y="502106"/>
                  <a:pt x="82595" y="498475"/>
                </a:cubicBezTo>
                <a:cubicBezTo>
                  <a:pt x="84712" y="495300"/>
                  <a:pt x="88945" y="494242"/>
                  <a:pt x="92120" y="492125"/>
                </a:cubicBezTo>
                <a:cubicBezTo>
                  <a:pt x="91062" y="488950"/>
                  <a:pt x="91312" y="484967"/>
                  <a:pt x="88945" y="482600"/>
                </a:cubicBezTo>
                <a:cubicBezTo>
                  <a:pt x="86578" y="480233"/>
                  <a:pt x="82413" y="480922"/>
                  <a:pt x="79420" y="479425"/>
                </a:cubicBezTo>
                <a:cubicBezTo>
                  <a:pt x="76007" y="477718"/>
                  <a:pt x="73382" y="474625"/>
                  <a:pt x="69895" y="473075"/>
                </a:cubicBezTo>
                <a:cubicBezTo>
                  <a:pt x="63778" y="470357"/>
                  <a:pt x="50845" y="466725"/>
                  <a:pt x="50845" y="466725"/>
                </a:cubicBezTo>
                <a:cubicBezTo>
                  <a:pt x="32647" y="439428"/>
                  <a:pt x="56878" y="471552"/>
                  <a:pt x="34970" y="454025"/>
                </a:cubicBezTo>
                <a:cubicBezTo>
                  <a:pt x="31990" y="451641"/>
                  <a:pt x="31492" y="447013"/>
                  <a:pt x="28620" y="444500"/>
                </a:cubicBezTo>
                <a:cubicBezTo>
                  <a:pt x="22877" y="439474"/>
                  <a:pt x="9570" y="431800"/>
                  <a:pt x="9570" y="431800"/>
                </a:cubicBezTo>
                <a:cubicBezTo>
                  <a:pt x="4161" y="423687"/>
                  <a:pt x="-4860" y="413325"/>
                  <a:pt x="3220" y="403225"/>
                </a:cubicBezTo>
                <a:cubicBezTo>
                  <a:pt x="5604" y="400245"/>
                  <a:pt x="9570" y="398992"/>
                  <a:pt x="12745" y="396875"/>
                </a:cubicBezTo>
                <a:cubicBezTo>
                  <a:pt x="20371" y="398782"/>
                  <a:pt x="29488" y="399548"/>
                  <a:pt x="34970" y="406400"/>
                </a:cubicBezTo>
                <a:cubicBezTo>
                  <a:pt x="52497" y="428308"/>
                  <a:pt x="20373" y="404077"/>
                  <a:pt x="47670" y="422275"/>
                </a:cubicBezTo>
                <a:cubicBezTo>
                  <a:pt x="54020" y="420158"/>
                  <a:pt x="64603" y="409575"/>
                  <a:pt x="66720" y="415925"/>
                </a:cubicBezTo>
                <a:cubicBezTo>
                  <a:pt x="71833" y="431264"/>
                  <a:pt x="70119" y="435589"/>
                  <a:pt x="82595" y="444500"/>
                </a:cubicBezTo>
                <a:cubicBezTo>
                  <a:pt x="86446" y="447251"/>
                  <a:pt x="91062" y="448733"/>
                  <a:pt x="95295" y="450850"/>
                </a:cubicBezTo>
                <a:cubicBezTo>
                  <a:pt x="97160" y="448053"/>
                  <a:pt x="108617" y="433181"/>
                  <a:pt x="104820" y="428625"/>
                </a:cubicBezTo>
                <a:cubicBezTo>
                  <a:pt x="100535" y="423483"/>
                  <a:pt x="92120" y="424392"/>
                  <a:pt x="85770" y="422275"/>
                </a:cubicBezTo>
                <a:cubicBezTo>
                  <a:pt x="72625" y="417893"/>
                  <a:pt x="79030" y="420956"/>
                  <a:pt x="66720" y="412750"/>
                </a:cubicBezTo>
                <a:cubicBezTo>
                  <a:pt x="67778" y="409575"/>
                  <a:pt x="67528" y="405592"/>
                  <a:pt x="69895" y="403225"/>
                </a:cubicBezTo>
                <a:cubicBezTo>
                  <a:pt x="72262" y="400858"/>
                  <a:pt x="76107" y="400523"/>
                  <a:pt x="79420" y="400050"/>
                </a:cubicBezTo>
                <a:cubicBezTo>
                  <a:pt x="90992" y="398397"/>
                  <a:pt x="102703" y="397933"/>
                  <a:pt x="114345" y="396875"/>
                </a:cubicBezTo>
                <a:cubicBezTo>
                  <a:pt x="99251" y="386812"/>
                  <a:pt x="108440" y="391732"/>
                  <a:pt x="85770" y="384175"/>
                </a:cubicBezTo>
                <a:lnTo>
                  <a:pt x="76245" y="381000"/>
                </a:lnTo>
                <a:cubicBezTo>
                  <a:pt x="77303" y="377825"/>
                  <a:pt x="77053" y="373842"/>
                  <a:pt x="79420" y="371475"/>
                </a:cubicBezTo>
                <a:cubicBezTo>
                  <a:pt x="81787" y="369108"/>
                  <a:pt x="85698" y="369112"/>
                  <a:pt x="88945" y="368300"/>
                </a:cubicBezTo>
                <a:cubicBezTo>
                  <a:pt x="94180" y="366991"/>
                  <a:pt x="99478" y="365888"/>
                  <a:pt x="104820" y="365125"/>
                </a:cubicBezTo>
                <a:cubicBezTo>
                  <a:pt x="157613" y="357583"/>
                  <a:pt x="113381" y="365953"/>
                  <a:pt x="149270" y="358775"/>
                </a:cubicBezTo>
                <a:cubicBezTo>
                  <a:pt x="152445" y="356658"/>
                  <a:pt x="155308" y="353975"/>
                  <a:pt x="158795" y="352425"/>
                </a:cubicBezTo>
                <a:cubicBezTo>
                  <a:pt x="161558" y="351197"/>
                  <a:pt x="184668" y="343460"/>
                  <a:pt x="190545" y="342900"/>
                </a:cubicBezTo>
                <a:cubicBezTo>
                  <a:pt x="208487" y="341191"/>
                  <a:pt x="226528" y="340783"/>
                  <a:pt x="244520" y="339725"/>
                </a:cubicBezTo>
                <a:cubicBezTo>
                  <a:pt x="248753" y="338667"/>
                  <a:pt x="253024" y="337749"/>
                  <a:pt x="257220" y="336550"/>
                </a:cubicBezTo>
                <a:cubicBezTo>
                  <a:pt x="260438" y="335631"/>
                  <a:pt x="264654" y="335988"/>
                  <a:pt x="266745" y="333375"/>
                </a:cubicBezTo>
                <a:cubicBezTo>
                  <a:pt x="269471" y="329968"/>
                  <a:pt x="268862" y="324908"/>
                  <a:pt x="269920" y="320675"/>
                </a:cubicBezTo>
                <a:cubicBezTo>
                  <a:pt x="262993" y="299893"/>
                  <a:pt x="272614" y="320290"/>
                  <a:pt x="257220" y="307975"/>
                </a:cubicBezTo>
                <a:cubicBezTo>
                  <a:pt x="254240" y="305591"/>
                  <a:pt x="252987" y="301625"/>
                  <a:pt x="250870" y="298450"/>
                </a:cubicBezTo>
                <a:cubicBezTo>
                  <a:pt x="251928" y="295275"/>
                  <a:pt x="251322" y="290870"/>
                  <a:pt x="254045" y="288925"/>
                </a:cubicBezTo>
                <a:cubicBezTo>
                  <a:pt x="259492" y="285034"/>
                  <a:pt x="273095" y="282575"/>
                  <a:pt x="273095" y="282575"/>
                </a:cubicBezTo>
                <a:cubicBezTo>
                  <a:pt x="279445" y="283633"/>
                  <a:pt x="285707" y="285750"/>
                  <a:pt x="292145" y="285750"/>
                </a:cubicBezTo>
                <a:cubicBezTo>
                  <a:pt x="313413" y="285750"/>
                  <a:pt x="315342" y="284368"/>
                  <a:pt x="330245" y="279400"/>
                </a:cubicBezTo>
                <a:cubicBezTo>
                  <a:pt x="331856" y="272955"/>
                  <a:pt x="336622" y="263552"/>
                  <a:pt x="330245" y="257175"/>
                </a:cubicBezTo>
                <a:cubicBezTo>
                  <a:pt x="327878" y="254808"/>
                  <a:pt x="323895" y="255058"/>
                  <a:pt x="320720" y="254000"/>
                </a:cubicBezTo>
                <a:cubicBezTo>
                  <a:pt x="318603" y="250825"/>
                  <a:pt x="316077" y="247888"/>
                  <a:pt x="314370" y="244475"/>
                </a:cubicBezTo>
                <a:cubicBezTo>
                  <a:pt x="301225" y="218185"/>
                  <a:pt x="323043" y="252722"/>
                  <a:pt x="304845" y="225425"/>
                </a:cubicBezTo>
                <a:lnTo>
                  <a:pt x="308020" y="215900"/>
                </a:lnTo>
                <a:lnTo>
                  <a:pt x="381045" y="111125"/>
                </a:lnTo>
                <a:lnTo>
                  <a:pt x="381045" y="38100"/>
                </a:lnTo>
                <a:close/>
              </a:path>
            </a:pathLst>
          </a:custGeom>
          <a:solidFill>
            <a:srgbClr val="CFE3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dirty="0">
              <a:solidFill>
                <a:srgbClr val="000000"/>
              </a:solidFill>
              <a:latin typeface="Calibri" panose="020F0502020204030204"/>
            </a:endParaRPr>
          </a:p>
        </p:txBody>
      </p:sp>
      <p:grpSp>
        <p:nvGrpSpPr>
          <p:cNvPr id="92" name="Group 91">
            <a:extLst>
              <a:ext uri="{FF2B5EF4-FFF2-40B4-BE49-F238E27FC236}">
                <a16:creationId xmlns:a16="http://schemas.microsoft.com/office/drawing/2014/main" id="{E965C482-B030-4A23-B31B-A3B2D038E76D}"/>
              </a:ext>
            </a:extLst>
          </p:cNvPr>
          <p:cNvGrpSpPr/>
          <p:nvPr/>
        </p:nvGrpSpPr>
        <p:grpSpPr>
          <a:xfrm>
            <a:off x="3645389" y="4424564"/>
            <a:ext cx="907502" cy="238012"/>
            <a:chOff x="2646022" y="5195564"/>
            <a:chExt cx="956355" cy="250825"/>
          </a:xfrm>
          <a:solidFill>
            <a:srgbClr val="CFE3A6"/>
          </a:solidFill>
        </p:grpSpPr>
        <p:sp>
          <p:nvSpPr>
            <p:cNvPr id="94" name="Freeform 34">
              <a:extLst>
                <a:ext uri="{FF2B5EF4-FFF2-40B4-BE49-F238E27FC236}">
                  <a16:creationId xmlns:a16="http://schemas.microsoft.com/office/drawing/2014/main" id="{295E901C-0269-402B-B9D2-73E3F6F8F7E6}"/>
                </a:ext>
              </a:extLst>
            </p:cNvPr>
            <p:cNvSpPr/>
            <p:nvPr/>
          </p:nvSpPr>
          <p:spPr>
            <a:xfrm>
              <a:off x="3370293" y="5195564"/>
              <a:ext cx="38413" cy="36453"/>
            </a:xfrm>
            <a:custGeom>
              <a:avLst/>
              <a:gdLst>
                <a:gd name="connsiteX0" fmla="*/ 22534 w 38413"/>
                <a:gd name="connsiteY0" fmla="*/ 34925 h 36453"/>
                <a:gd name="connsiteX1" fmla="*/ 22534 w 38413"/>
                <a:gd name="connsiteY1" fmla="*/ 34925 h 36453"/>
                <a:gd name="connsiteX2" fmla="*/ 32059 w 38413"/>
                <a:gd name="connsiteY2" fmla="*/ 3175 h 36453"/>
                <a:gd name="connsiteX3" fmla="*/ 19359 w 38413"/>
                <a:gd name="connsiteY3" fmla="*/ 0 h 36453"/>
                <a:gd name="connsiteX4" fmla="*/ 3484 w 38413"/>
                <a:gd name="connsiteY4" fmla="*/ 3175 h 36453"/>
                <a:gd name="connsiteX5" fmla="*/ 3484 w 38413"/>
                <a:gd name="connsiteY5" fmla="*/ 22225 h 36453"/>
                <a:gd name="connsiteX6" fmla="*/ 6659 w 38413"/>
                <a:gd name="connsiteY6" fmla="*/ 34925 h 36453"/>
                <a:gd name="connsiteX7" fmla="*/ 22534 w 38413"/>
                <a:gd name="connsiteY7" fmla="*/ 34925 h 3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13" h="36453">
                  <a:moveTo>
                    <a:pt x="22534" y="34925"/>
                  </a:moveTo>
                  <a:lnTo>
                    <a:pt x="22534" y="34925"/>
                  </a:lnTo>
                  <a:cubicBezTo>
                    <a:pt x="29660" y="24949"/>
                    <a:pt x="48056" y="13840"/>
                    <a:pt x="32059" y="3175"/>
                  </a:cubicBezTo>
                  <a:cubicBezTo>
                    <a:pt x="28428" y="754"/>
                    <a:pt x="23592" y="1058"/>
                    <a:pt x="19359" y="0"/>
                  </a:cubicBezTo>
                  <a:cubicBezTo>
                    <a:pt x="14067" y="1058"/>
                    <a:pt x="7974" y="182"/>
                    <a:pt x="3484" y="3175"/>
                  </a:cubicBezTo>
                  <a:cubicBezTo>
                    <a:pt x="-3628" y="7916"/>
                    <a:pt x="2129" y="17484"/>
                    <a:pt x="3484" y="22225"/>
                  </a:cubicBezTo>
                  <a:cubicBezTo>
                    <a:pt x="4683" y="26421"/>
                    <a:pt x="2671" y="33153"/>
                    <a:pt x="6659" y="34925"/>
                  </a:cubicBezTo>
                  <a:cubicBezTo>
                    <a:pt x="14396" y="38364"/>
                    <a:pt x="19888" y="34925"/>
                    <a:pt x="22534" y="349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95" name="Freeform 35">
              <a:extLst>
                <a:ext uri="{FF2B5EF4-FFF2-40B4-BE49-F238E27FC236}">
                  <a16:creationId xmlns:a16="http://schemas.microsoft.com/office/drawing/2014/main" id="{306ED562-18DB-4181-B180-895A48345BD5}"/>
                </a:ext>
              </a:extLst>
            </p:cNvPr>
            <p:cNvSpPr/>
            <p:nvPr/>
          </p:nvSpPr>
          <p:spPr>
            <a:xfrm>
              <a:off x="3310216" y="5198737"/>
              <a:ext cx="44511" cy="28577"/>
            </a:xfrm>
            <a:custGeom>
              <a:avLst/>
              <a:gdLst>
                <a:gd name="connsiteX0" fmla="*/ 15936 w 44511"/>
                <a:gd name="connsiteY0" fmla="*/ 28577 h 28577"/>
                <a:gd name="connsiteX1" fmla="*/ 15936 w 44511"/>
                <a:gd name="connsiteY1" fmla="*/ 28577 h 28577"/>
                <a:gd name="connsiteX2" fmla="*/ 61 w 44511"/>
                <a:gd name="connsiteY2" fmla="*/ 6352 h 28577"/>
                <a:gd name="connsiteX3" fmla="*/ 19111 w 44511"/>
                <a:gd name="connsiteY3" fmla="*/ 2 h 28577"/>
                <a:gd name="connsiteX4" fmla="*/ 41336 w 44511"/>
                <a:gd name="connsiteY4" fmla="*/ 6352 h 28577"/>
                <a:gd name="connsiteX5" fmla="*/ 44511 w 44511"/>
                <a:gd name="connsiteY5" fmla="*/ 15877 h 28577"/>
                <a:gd name="connsiteX6" fmla="*/ 34986 w 44511"/>
                <a:gd name="connsiteY6" fmla="*/ 22227 h 28577"/>
                <a:gd name="connsiteX7" fmla="*/ 15936 w 44511"/>
                <a:gd name="connsiteY7" fmla="*/ 28577 h 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11" h="28577">
                  <a:moveTo>
                    <a:pt x="15936" y="28577"/>
                  </a:moveTo>
                  <a:lnTo>
                    <a:pt x="15936" y="28577"/>
                  </a:lnTo>
                  <a:cubicBezTo>
                    <a:pt x="10644" y="21169"/>
                    <a:pt x="-944" y="15400"/>
                    <a:pt x="61" y="6352"/>
                  </a:cubicBezTo>
                  <a:cubicBezTo>
                    <a:pt x="800" y="-301"/>
                    <a:pt x="19111" y="2"/>
                    <a:pt x="19111" y="2"/>
                  </a:cubicBezTo>
                  <a:cubicBezTo>
                    <a:pt x="19221" y="29"/>
                    <a:pt x="39818" y="4834"/>
                    <a:pt x="41336" y="6352"/>
                  </a:cubicBezTo>
                  <a:cubicBezTo>
                    <a:pt x="43703" y="8719"/>
                    <a:pt x="43453" y="12702"/>
                    <a:pt x="44511" y="15877"/>
                  </a:cubicBezTo>
                  <a:cubicBezTo>
                    <a:pt x="41336" y="17994"/>
                    <a:pt x="38399" y="20520"/>
                    <a:pt x="34986" y="22227"/>
                  </a:cubicBezTo>
                  <a:cubicBezTo>
                    <a:pt x="20393" y="29524"/>
                    <a:pt x="19111" y="27519"/>
                    <a:pt x="15936" y="2857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96" name="Freeform 36">
              <a:extLst>
                <a:ext uri="{FF2B5EF4-FFF2-40B4-BE49-F238E27FC236}">
                  <a16:creationId xmlns:a16="http://schemas.microsoft.com/office/drawing/2014/main" id="{9B5C7439-553D-4E64-85BB-F3BC92F0A62C}"/>
                </a:ext>
              </a:extLst>
            </p:cNvPr>
            <p:cNvSpPr/>
            <p:nvPr/>
          </p:nvSpPr>
          <p:spPr>
            <a:xfrm>
              <a:off x="3497602" y="5255889"/>
              <a:ext cx="104775" cy="73025"/>
            </a:xfrm>
            <a:custGeom>
              <a:avLst/>
              <a:gdLst>
                <a:gd name="connsiteX0" fmla="*/ 104775 w 104775"/>
                <a:gd name="connsiteY0" fmla="*/ 0 h 73025"/>
                <a:gd name="connsiteX1" fmla="*/ 0 w 104775"/>
                <a:gd name="connsiteY1" fmla="*/ 15875 h 73025"/>
                <a:gd name="connsiteX2" fmla="*/ 19050 w 104775"/>
                <a:gd name="connsiteY2" fmla="*/ 73025 h 73025"/>
                <a:gd name="connsiteX3" fmla="*/ 47625 w 104775"/>
                <a:gd name="connsiteY3" fmla="*/ 44450 h 73025"/>
                <a:gd name="connsiteX4" fmla="*/ 92075 w 104775"/>
                <a:gd name="connsiteY4" fmla="*/ 63500 h 73025"/>
                <a:gd name="connsiteX5" fmla="*/ 104775 w 104775"/>
                <a:gd name="connsiteY5" fmla="*/ 0 h 7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 h="73025">
                  <a:moveTo>
                    <a:pt x="104775" y="0"/>
                  </a:moveTo>
                  <a:lnTo>
                    <a:pt x="0" y="15875"/>
                  </a:lnTo>
                  <a:lnTo>
                    <a:pt x="19050" y="73025"/>
                  </a:lnTo>
                  <a:lnTo>
                    <a:pt x="47625" y="44450"/>
                  </a:lnTo>
                  <a:lnTo>
                    <a:pt x="92075" y="63500"/>
                  </a:lnTo>
                  <a:lnTo>
                    <a:pt x="104775"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sp>
          <p:nvSpPr>
            <p:cNvPr id="97" name="Freeform 37">
              <a:extLst>
                <a:ext uri="{FF2B5EF4-FFF2-40B4-BE49-F238E27FC236}">
                  <a16:creationId xmlns:a16="http://schemas.microsoft.com/office/drawing/2014/main" id="{7423E22B-AE08-4459-BADD-536BA2839783}"/>
                </a:ext>
              </a:extLst>
            </p:cNvPr>
            <p:cNvSpPr/>
            <p:nvPr/>
          </p:nvSpPr>
          <p:spPr>
            <a:xfrm>
              <a:off x="2646022" y="5284464"/>
              <a:ext cx="311830" cy="161925"/>
            </a:xfrm>
            <a:custGeom>
              <a:avLst/>
              <a:gdLst>
                <a:gd name="connsiteX0" fmla="*/ 276905 w 311830"/>
                <a:gd name="connsiteY0" fmla="*/ 60325 h 161925"/>
                <a:gd name="connsiteX1" fmla="*/ 276905 w 311830"/>
                <a:gd name="connsiteY1" fmla="*/ 60325 h 161925"/>
                <a:gd name="connsiteX2" fmla="*/ 299130 w 311830"/>
                <a:gd name="connsiteY2" fmla="*/ 44450 h 161925"/>
                <a:gd name="connsiteX3" fmla="*/ 311830 w 311830"/>
                <a:gd name="connsiteY3" fmla="*/ 31750 h 161925"/>
                <a:gd name="connsiteX4" fmla="*/ 289605 w 311830"/>
                <a:gd name="connsiteY4" fmla="*/ 15875 h 161925"/>
                <a:gd name="connsiteX5" fmla="*/ 280080 w 311830"/>
                <a:gd name="connsiteY5" fmla="*/ 12700 h 161925"/>
                <a:gd name="connsiteX6" fmla="*/ 257855 w 311830"/>
                <a:gd name="connsiteY6" fmla="*/ 19050 h 161925"/>
                <a:gd name="connsiteX7" fmla="*/ 235630 w 311830"/>
                <a:gd name="connsiteY7" fmla="*/ 22225 h 161925"/>
                <a:gd name="connsiteX8" fmla="*/ 178480 w 311830"/>
                <a:gd name="connsiteY8" fmla="*/ 12700 h 161925"/>
                <a:gd name="connsiteX9" fmla="*/ 168955 w 311830"/>
                <a:gd name="connsiteY9" fmla="*/ 6350 h 161925"/>
                <a:gd name="connsiteX10" fmla="*/ 149905 w 311830"/>
                <a:gd name="connsiteY10" fmla="*/ 0 h 161925"/>
                <a:gd name="connsiteX11" fmla="*/ 140380 w 311830"/>
                <a:gd name="connsiteY11" fmla="*/ 3175 h 161925"/>
                <a:gd name="connsiteX12" fmla="*/ 130855 w 311830"/>
                <a:gd name="connsiteY12" fmla="*/ 22225 h 161925"/>
                <a:gd name="connsiteX13" fmla="*/ 121330 w 311830"/>
                <a:gd name="connsiteY13" fmla="*/ 28575 h 161925"/>
                <a:gd name="connsiteX14" fmla="*/ 111805 w 311830"/>
                <a:gd name="connsiteY14" fmla="*/ 47625 h 161925"/>
                <a:gd name="connsiteX15" fmla="*/ 108630 w 311830"/>
                <a:gd name="connsiteY15" fmla="*/ 57150 h 161925"/>
                <a:gd name="connsiteX16" fmla="*/ 111805 w 311830"/>
                <a:gd name="connsiteY16" fmla="*/ 69850 h 161925"/>
                <a:gd name="connsiteX17" fmla="*/ 102280 w 311830"/>
                <a:gd name="connsiteY17" fmla="*/ 76200 h 161925"/>
                <a:gd name="connsiteX18" fmla="*/ 76880 w 311830"/>
                <a:gd name="connsiteY18" fmla="*/ 82550 h 161925"/>
                <a:gd name="connsiteX19" fmla="*/ 29255 w 311830"/>
                <a:gd name="connsiteY19" fmla="*/ 85725 h 161925"/>
                <a:gd name="connsiteX20" fmla="*/ 19730 w 311830"/>
                <a:gd name="connsiteY20" fmla="*/ 88900 h 161925"/>
                <a:gd name="connsiteX21" fmla="*/ 3855 w 311830"/>
                <a:gd name="connsiteY21" fmla="*/ 101600 h 161925"/>
                <a:gd name="connsiteX22" fmla="*/ 680 w 311830"/>
                <a:gd name="connsiteY22" fmla="*/ 111125 h 161925"/>
                <a:gd name="connsiteX23" fmla="*/ 19730 w 311830"/>
                <a:gd name="connsiteY23" fmla="*/ 117475 h 161925"/>
                <a:gd name="connsiteX24" fmla="*/ 41955 w 311830"/>
                <a:gd name="connsiteY24" fmla="*/ 123825 h 161925"/>
                <a:gd name="connsiteX25" fmla="*/ 51480 w 311830"/>
                <a:gd name="connsiteY25" fmla="*/ 127000 h 161925"/>
                <a:gd name="connsiteX26" fmla="*/ 54655 w 311830"/>
                <a:gd name="connsiteY26" fmla="*/ 136525 h 161925"/>
                <a:gd name="connsiteX27" fmla="*/ 57830 w 311830"/>
                <a:gd name="connsiteY27" fmla="*/ 155575 h 161925"/>
                <a:gd name="connsiteX28" fmla="*/ 67355 w 311830"/>
                <a:gd name="connsiteY28" fmla="*/ 161925 h 161925"/>
                <a:gd name="connsiteX29" fmla="*/ 102280 w 311830"/>
                <a:gd name="connsiteY29" fmla="*/ 155575 h 161925"/>
                <a:gd name="connsiteX30" fmla="*/ 108630 w 311830"/>
                <a:gd name="connsiteY30" fmla="*/ 146050 h 161925"/>
                <a:gd name="connsiteX31" fmla="*/ 118155 w 311830"/>
                <a:gd name="connsiteY31" fmla="*/ 139700 h 161925"/>
                <a:gd name="connsiteX32" fmla="*/ 130855 w 311830"/>
                <a:gd name="connsiteY32" fmla="*/ 120650 h 161925"/>
                <a:gd name="connsiteX33" fmla="*/ 143555 w 311830"/>
                <a:gd name="connsiteY33" fmla="*/ 104775 h 161925"/>
                <a:gd name="connsiteX34" fmla="*/ 140380 w 311830"/>
                <a:gd name="connsiteY34" fmla="*/ 95250 h 161925"/>
                <a:gd name="connsiteX35" fmla="*/ 146730 w 311830"/>
                <a:gd name="connsiteY35" fmla="*/ 76200 h 161925"/>
                <a:gd name="connsiteX36" fmla="*/ 149905 w 311830"/>
                <a:gd name="connsiteY36" fmla="*/ 63500 h 161925"/>
                <a:gd name="connsiteX37" fmla="*/ 146730 w 311830"/>
                <a:gd name="connsiteY37" fmla="*/ 53975 h 161925"/>
                <a:gd name="connsiteX38" fmla="*/ 149905 w 311830"/>
                <a:gd name="connsiteY38" fmla="*/ 41275 h 161925"/>
                <a:gd name="connsiteX39" fmla="*/ 143555 w 311830"/>
                <a:gd name="connsiteY39" fmla="*/ 31750 h 161925"/>
                <a:gd name="connsiteX40" fmla="*/ 146730 w 311830"/>
                <a:gd name="connsiteY40" fmla="*/ 22225 h 161925"/>
                <a:gd name="connsiteX41" fmla="*/ 181655 w 311830"/>
                <a:gd name="connsiteY41" fmla="*/ 31750 h 161925"/>
                <a:gd name="connsiteX42" fmla="*/ 184830 w 311830"/>
                <a:gd name="connsiteY42" fmla="*/ 44450 h 161925"/>
                <a:gd name="connsiteX43" fmla="*/ 197530 w 311830"/>
                <a:gd name="connsiteY43" fmla="*/ 63500 h 161925"/>
                <a:gd name="connsiteX44" fmla="*/ 216580 w 311830"/>
                <a:gd name="connsiteY44" fmla="*/ 69850 h 161925"/>
                <a:gd name="connsiteX45" fmla="*/ 226105 w 311830"/>
                <a:gd name="connsiteY45" fmla="*/ 73025 h 161925"/>
                <a:gd name="connsiteX46" fmla="*/ 229280 w 311830"/>
                <a:gd name="connsiteY46" fmla="*/ 57150 h 161925"/>
                <a:gd name="connsiteX47" fmla="*/ 232455 w 311830"/>
                <a:gd name="connsiteY47" fmla="*/ 47625 h 161925"/>
                <a:gd name="connsiteX48" fmla="*/ 241980 w 311830"/>
                <a:gd name="connsiteY48" fmla="*/ 44450 h 161925"/>
                <a:gd name="connsiteX49" fmla="*/ 276905 w 311830"/>
                <a:gd name="connsiteY49" fmla="*/ 603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1830" h="161925">
                  <a:moveTo>
                    <a:pt x="276905" y="60325"/>
                  </a:moveTo>
                  <a:lnTo>
                    <a:pt x="276905" y="60325"/>
                  </a:lnTo>
                  <a:cubicBezTo>
                    <a:pt x="284313" y="55033"/>
                    <a:pt x="292692" y="50888"/>
                    <a:pt x="299130" y="44450"/>
                  </a:cubicBezTo>
                  <a:cubicBezTo>
                    <a:pt x="316063" y="27517"/>
                    <a:pt x="286430" y="40217"/>
                    <a:pt x="311830" y="31750"/>
                  </a:cubicBezTo>
                  <a:cubicBezTo>
                    <a:pt x="306538" y="15875"/>
                    <a:pt x="311830" y="23283"/>
                    <a:pt x="289605" y="15875"/>
                  </a:cubicBezTo>
                  <a:lnTo>
                    <a:pt x="280080" y="12700"/>
                  </a:lnTo>
                  <a:cubicBezTo>
                    <a:pt x="271919" y="15420"/>
                    <a:pt x="266626" y="17455"/>
                    <a:pt x="257855" y="19050"/>
                  </a:cubicBezTo>
                  <a:cubicBezTo>
                    <a:pt x="250492" y="20389"/>
                    <a:pt x="243038" y="21167"/>
                    <a:pt x="235630" y="22225"/>
                  </a:cubicBezTo>
                  <a:cubicBezTo>
                    <a:pt x="224739" y="21317"/>
                    <a:pt x="191826" y="21597"/>
                    <a:pt x="178480" y="12700"/>
                  </a:cubicBezTo>
                  <a:cubicBezTo>
                    <a:pt x="175305" y="10583"/>
                    <a:pt x="172442" y="7900"/>
                    <a:pt x="168955" y="6350"/>
                  </a:cubicBezTo>
                  <a:cubicBezTo>
                    <a:pt x="162838" y="3632"/>
                    <a:pt x="149905" y="0"/>
                    <a:pt x="149905" y="0"/>
                  </a:cubicBezTo>
                  <a:cubicBezTo>
                    <a:pt x="146730" y="1058"/>
                    <a:pt x="142993" y="1084"/>
                    <a:pt x="140380" y="3175"/>
                  </a:cubicBezTo>
                  <a:cubicBezTo>
                    <a:pt x="125511" y="15070"/>
                    <a:pt x="141080" y="9443"/>
                    <a:pt x="130855" y="22225"/>
                  </a:cubicBezTo>
                  <a:cubicBezTo>
                    <a:pt x="128471" y="25205"/>
                    <a:pt x="124505" y="26458"/>
                    <a:pt x="121330" y="28575"/>
                  </a:cubicBezTo>
                  <a:cubicBezTo>
                    <a:pt x="113350" y="52516"/>
                    <a:pt x="124115" y="23006"/>
                    <a:pt x="111805" y="47625"/>
                  </a:cubicBezTo>
                  <a:cubicBezTo>
                    <a:pt x="110308" y="50618"/>
                    <a:pt x="109688" y="53975"/>
                    <a:pt x="108630" y="57150"/>
                  </a:cubicBezTo>
                  <a:cubicBezTo>
                    <a:pt x="109688" y="61383"/>
                    <a:pt x="113185" y="65710"/>
                    <a:pt x="111805" y="69850"/>
                  </a:cubicBezTo>
                  <a:cubicBezTo>
                    <a:pt x="110598" y="73470"/>
                    <a:pt x="105693" y="74493"/>
                    <a:pt x="102280" y="76200"/>
                  </a:cubicBezTo>
                  <a:cubicBezTo>
                    <a:pt x="96707" y="78986"/>
                    <a:pt x="81409" y="82097"/>
                    <a:pt x="76880" y="82550"/>
                  </a:cubicBezTo>
                  <a:cubicBezTo>
                    <a:pt x="61049" y="84133"/>
                    <a:pt x="45130" y="84667"/>
                    <a:pt x="29255" y="85725"/>
                  </a:cubicBezTo>
                  <a:cubicBezTo>
                    <a:pt x="26080" y="86783"/>
                    <a:pt x="22343" y="86809"/>
                    <a:pt x="19730" y="88900"/>
                  </a:cubicBezTo>
                  <a:cubicBezTo>
                    <a:pt x="-786" y="105313"/>
                    <a:pt x="27796" y="93620"/>
                    <a:pt x="3855" y="101600"/>
                  </a:cubicBezTo>
                  <a:cubicBezTo>
                    <a:pt x="2797" y="104775"/>
                    <a:pt x="-1687" y="108758"/>
                    <a:pt x="680" y="111125"/>
                  </a:cubicBezTo>
                  <a:cubicBezTo>
                    <a:pt x="5413" y="115858"/>
                    <a:pt x="13380" y="115358"/>
                    <a:pt x="19730" y="117475"/>
                  </a:cubicBezTo>
                  <a:cubicBezTo>
                    <a:pt x="42568" y="125088"/>
                    <a:pt x="14048" y="115852"/>
                    <a:pt x="41955" y="123825"/>
                  </a:cubicBezTo>
                  <a:cubicBezTo>
                    <a:pt x="45173" y="124744"/>
                    <a:pt x="48305" y="125942"/>
                    <a:pt x="51480" y="127000"/>
                  </a:cubicBezTo>
                  <a:cubicBezTo>
                    <a:pt x="52538" y="130175"/>
                    <a:pt x="53929" y="133258"/>
                    <a:pt x="54655" y="136525"/>
                  </a:cubicBezTo>
                  <a:cubicBezTo>
                    <a:pt x="56052" y="142809"/>
                    <a:pt x="54951" y="149817"/>
                    <a:pt x="57830" y="155575"/>
                  </a:cubicBezTo>
                  <a:cubicBezTo>
                    <a:pt x="59537" y="158988"/>
                    <a:pt x="64180" y="159808"/>
                    <a:pt x="67355" y="161925"/>
                  </a:cubicBezTo>
                  <a:cubicBezTo>
                    <a:pt x="78997" y="159808"/>
                    <a:pt x="91236" y="159823"/>
                    <a:pt x="102280" y="155575"/>
                  </a:cubicBezTo>
                  <a:cubicBezTo>
                    <a:pt x="105842" y="154205"/>
                    <a:pt x="105932" y="148748"/>
                    <a:pt x="108630" y="146050"/>
                  </a:cubicBezTo>
                  <a:cubicBezTo>
                    <a:pt x="111328" y="143352"/>
                    <a:pt x="114980" y="141817"/>
                    <a:pt x="118155" y="139700"/>
                  </a:cubicBezTo>
                  <a:cubicBezTo>
                    <a:pt x="125704" y="117052"/>
                    <a:pt x="115000" y="144433"/>
                    <a:pt x="130855" y="120650"/>
                  </a:cubicBezTo>
                  <a:cubicBezTo>
                    <a:pt x="143124" y="102247"/>
                    <a:pt x="122253" y="118977"/>
                    <a:pt x="143555" y="104775"/>
                  </a:cubicBezTo>
                  <a:cubicBezTo>
                    <a:pt x="142497" y="101600"/>
                    <a:pt x="140010" y="98576"/>
                    <a:pt x="140380" y="95250"/>
                  </a:cubicBezTo>
                  <a:cubicBezTo>
                    <a:pt x="141119" y="88597"/>
                    <a:pt x="145107" y="82694"/>
                    <a:pt x="146730" y="76200"/>
                  </a:cubicBezTo>
                  <a:lnTo>
                    <a:pt x="149905" y="63500"/>
                  </a:lnTo>
                  <a:cubicBezTo>
                    <a:pt x="148847" y="60325"/>
                    <a:pt x="146730" y="57322"/>
                    <a:pt x="146730" y="53975"/>
                  </a:cubicBezTo>
                  <a:cubicBezTo>
                    <a:pt x="146730" y="49611"/>
                    <a:pt x="150522" y="45595"/>
                    <a:pt x="149905" y="41275"/>
                  </a:cubicBezTo>
                  <a:cubicBezTo>
                    <a:pt x="149365" y="37497"/>
                    <a:pt x="145672" y="34925"/>
                    <a:pt x="143555" y="31750"/>
                  </a:cubicBezTo>
                  <a:cubicBezTo>
                    <a:pt x="144613" y="28575"/>
                    <a:pt x="143463" y="22951"/>
                    <a:pt x="146730" y="22225"/>
                  </a:cubicBezTo>
                  <a:cubicBezTo>
                    <a:pt x="164515" y="18273"/>
                    <a:pt x="170129" y="24066"/>
                    <a:pt x="181655" y="31750"/>
                  </a:cubicBezTo>
                  <a:cubicBezTo>
                    <a:pt x="182713" y="35983"/>
                    <a:pt x="183631" y="40254"/>
                    <a:pt x="184830" y="44450"/>
                  </a:cubicBezTo>
                  <a:cubicBezTo>
                    <a:pt x="187307" y="53119"/>
                    <a:pt x="188480" y="58472"/>
                    <a:pt x="197530" y="63500"/>
                  </a:cubicBezTo>
                  <a:cubicBezTo>
                    <a:pt x="203381" y="66751"/>
                    <a:pt x="210230" y="67733"/>
                    <a:pt x="216580" y="69850"/>
                  </a:cubicBezTo>
                  <a:lnTo>
                    <a:pt x="226105" y="73025"/>
                  </a:lnTo>
                  <a:cubicBezTo>
                    <a:pt x="227163" y="67733"/>
                    <a:pt x="227971" y="62385"/>
                    <a:pt x="229280" y="57150"/>
                  </a:cubicBezTo>
                  <a:cubicBezTo>
                    <a:pt x="230092" y="53903"/>
                    <a:pt x="230088" y="49992"/>
                    <a:pt x="232455" y="47625"/>
                  </a:cubicBezTo>
                  <a:cubicBezTo>
                    <a:pt x="234822" y="45258"/>
                    <a:pt x="238805" y="45508"/>
                    <a:pt x="241980" y="44450"/>
                  </a:cubicBezTo>
                  <a:cubicBezTo>
                    <a:pt x="264947" y="50192"/>
                    <a:pt x="271084" y="57679"/>
                    <a:pt x="276905" y="6032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400">
                <a:defRPr/>
              </a:pPr>
              <a:endParaRPr lang="en-US" sz="1400">
                <a:solidFill>
                  <a:srgbClr val="000000"/>
                </a:solidFill>
                <a:latin typeface="Calibri" panose="020F0502020204030204"/>
              </a:endParaRPr>
            </a:p>
          </p:txBody>
        </p:sp>
      </p:grpSp>
      <p:sp>
        <p:nvSpPr>
          <p:cNvPr id="93" name="TextBox 92">
            <a:extLst>
              <a:ext uri="{FF2B5EF4-FFF2-40B4-BE49-F238E27FC236}">
                <a16:creationId xmlns:a16="http://schemas.microsoft.com/office/drawing/2014/main" id="{C6E47F04-B6F9-46BD-A87F-F79FC401C679}"/>
              </a:ext>
            </a:extLst>
          </p:cNvPr>
          <p:cNvSpPr txBox="1"/>
          <p:nvPr/>
        </p:nvSpPr>
        <p:spPr>
          <a:xfrm>
            <a:off x="3585065" y="4243142"/>
            <a:ext cx="974947" cy="230832"/>
          </a:xfrm>
          <a:prstGeom prst="rect">
            <a:avLst/>
          </a:prstGeom>
          <a:noFill/>
          <a:ln w="9525">
            <a:noFill/>
          </a:ln>
        </p:spPr>
        <p:txBody>
          <a:bodyPr wrap="none" rtlCol="0">
            <a:spAutoFit/>
          </a:bodyPr>
          <a:lstStyle/>
          <a:p>
            <a:pPr>
              <a:defRPr/>
            </a:pPr>
            <a:r>
              <a:rPr lang="en-US" sz="900" dirty="0">
                <a:solidFill>
                  <a:srgbClr val="000000"/>
                </a:solidFill>
                <a:latin typeface="Calibri" panose="020F0502020204030204"/>
              </a:rPr>
              <a:t>American Samoa</a:t>
            </a:r>
          </a:p>
        </p:txBody>
      </p:sp>
      <p:sp>
        <p:nvSpPr>
          <p:cNvPr id="87" name="TextBox 86">
            <a:extLst>
              <a:ext uri="{FF2B5EF4-FFF2-40B4-BE49-F238E27FC236}">
                <a16:creationId xmlns:a16="http://schemas.microsoft.com/office/drawing/2014/main" id="{4A9D61D2-4C5F-420E-9162-4625143B8D02}"/>
              </a:ext>
            </a:extLst>
          </p:cNvPr>
          <p:cNvSpPr txBox="1"/>
          <p:nvPr/>
        </p:nvSpPr>
        <p:spPr>
          <a:xfrm>
            <a:off x="3265642" y="3242050"/>
            <a:ext cx="699230" cy="230832"/>
          </a:xfrm>
          <a:prstGeom prst="rect">
            <a:avLst/>
          </a:prstGeom>
          <a:noFill/>
          <a:ln w="9525">
            <a:noFill/>
          </a:ln>
        </p:spPr>
        <p:txBody>
          <a:bodyPr wrap="none" rtlCol="0">
            <a:spAutoFit/>
          </a:bodyPr>
          <a:lstStyle/>
          <a:p>
            <a:pPr>
              <a:defRPr/>
            </a:pPr>
            <a:r>
              <a:rPr lang="en-US" sz="900" dirty="0">
                <a:solidFill>
                  <a:srgbClr val="000000"/>
                </a:solidFill>
                <a:latin typeface="Calibri" panose="020F0502020204030204"/>
                <a:cs typeface="Arial"/>
              </a:rPr>
              <a:t>Philippines</a:t>
            </a:r>
          </a:p>
        </p:txBody>
      </p:sp>
      <p:sp>
        <p:nvSpPr>
          <p:cNvPr id="88" name="TextBox 87">
            <a:extLst>
              <a:ext uri="{FF2B5EF4-FFF2-40B4-BE49-F238E27FC236}">
                <a16:creationId xmlns:a16="http://schemas.microsoft.com/office/drawing/2014/main" id="{A46E661B-E80E-4550-9B28-0DCA3308A0E5}"/>
              </a:ext>
            </a:extLst>
          </p:cNvPr>
          <p:cNvSpPr txBox="1"/>
          <p:nvPr/>
        </p:nvSpPr>
        <p:spPr>
          <a:xfrm>
            <a:off x="4007959" y="3629134"/>
            <a:ext cx="465192" cy="230832"/>
          </a:xfrm>
          <a:prstGeom prst="rect">
            <a:avLst/>
          </a:prstGeom>
          <a:noFill/>
          <a:ln w="9525">
            <a:noFill/>
          </a:ln>
        </p:spPr>
        <p:txBody>
          <a:bodyPr wrap="none" rtlCol="0">
            <a:spAutoFit/>
          </a:bodyPr>
          <a:lstStyle/>
          <a:p>
            <a:pPr>
              <a:defRPr/>
            </a:pPr>
            <a:r>
              <a:rPr lang="en-US" sz="900" dirty="0">
                <a:solidFill>
                  <a:srgbClr val="000000"/>
                </a:solidFill>
                <a:latin typeface="Calibri" panose="020F0502020204030204"/>
                <a:cs typeface="Arial"/>
              </a:rPr>
              <a:t>Guam</a:t>
            </a:r>
          </a:p>
        </p:txBody>
      </p:sp>
      <p:sp>
        <p:nvSpPr>
          <p:cNvPr id="206" name="Oval 205">
            <a:extLst>
              <a:ext uri="{FF2B5EF4-FFF2-40B4-BE49-F238E27FC236}">
                <a16:creationId xmlns:a16="http://schemas.microsoft.com/office/drawing/2014/main" id="{1B52A9FC-D785-43EB-A2A8-07E590395EBC}"/>
              </a:ext>
            </a:extLst>
          </p:cNvPr>
          <p:cNvSpPr/>
          <p:nvPr/>
        </p:nvSpPr>
        <p:spPr>
          <a:xfrm>
            <a:off x="4090416" y="3225640"/>
            <a:ext cx="91440" cy="9144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0CD9B8E0-C065-4C87-AD96-CEA9D70FCF4B}"/>
              </a:ext>
            </a:extLst>
          </p:cNvPr>
          <p:cNvSpPr/>
          <p:nvPr/>
        </p:nvSpPr>
        <p:spPr>
          <a:xfrm>
            <a:off x="5419867" y="2598220"/>
            <a:ext cx="82296" cy="822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F5C75FBB-D960-43F2-82D1-42B026EC8AAE}"/>
              </a:ext>
            </a:extLst>
          </p:cNvPr>
          <p:cNvSpPr/>
          <p:nvPr/>
        </p:nvSpPr>
        <p:spPr>
          <a:xfrm>
            <a:off x="6328699" y="2701542"/>
            <a:ext cx="82296" cy="82296"/>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48D81754-DE57-4390-BF5F-2DE8D98F805B}"/>
              </a:ext>
            </a:extLst>
          </p:cNvPr>
          <p:cNvSpPr/>
          <p:nvPr/>
        </p:nvSpPr>
        <p:spPr>
          <a:xfrm>
            <a:off x="7607200" y="2811204"/>
            <a:ext cx="91440" cy="9144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07B412C4-6D7E-4C03-A1D8-87EAB8E31CFE}"/>
              </a:ext>
            </a:extLst>
          </p:cNvPr>
          <p:cNvSpPr/>
          <p:nvPr/>
        </p:nvSpPr>
        <p:spPr>
          <a:xfrm>
            <a:off x="8387659" y="1732991"/>
            <a:ext cx="91440" cy="9144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68FFCE21-44B6-4761-8492-A11B7B95EEAF}"/>
              </a:ext>
            </a:extLst>
          </p:cNvPr>
          <p:cNvSpPr txBox="1"/>
          <p:nvPr/>
        </p:nvSpPr>
        <p:spPr>
          <a:xfrm>
            <a:off x="4128985" y="2970416"/>
            <a:ext cx="1307132" cy="205481"/>
          </a:xfrm>
          <a:prstGeom prst="roundRect">
            <a:avLst>
              <a:gd name="adj" fmla="val 24856"/>
            </a:avLst>
          </a:prstGeom>
          <a:solidFill>
            <a:srgbClr val="F2F2F2">
              <a:alpha val="60000"/>
            </a:srgbClr>
          </a:solidFill>
        </p:spPr>
        <p:txBody>
          <a:bodyPr wrap="square" lIns="18288" tIns="18288" rIns="18288" bIns="18288" rtlCol="0">
            <a:noAutofit/>
          </a:bodyPr>
          <a:lstStyle/>
          <a:p>
            <a:pPr algn="ctr"/>
            <a:r>
              <a:rPr lang="en-US" sz="1050" dirty="0">
                <a:solidFill>
                  <a:schemeClr val="bg1"/>
                </a:solidFill>
                <a:latin typeface="Arial" panose="020B0604020202020204" pitchFamily="34" charset="0"/>
                <a:cs typeface="Arial" panose="020B0604020202020204" pitchFamily="34" charset="0"/>
              </a:rPr>
              <a:t>San Diego VAMC</a:t>
            </a:r>
          </a:p>
        </p:txBody>
      </p:sp>
      <p:sp>
        <p:nvSpPr>
          <p:cNvPr id="225" name="TextBox 224">
            <a:extLst>
              <a:ext uri="{FF2B5EF4-FFF2-40B4-BE49-F238E27FC236}">
                <a16:creationId xmlns:a16="http://schemas.microsoft.com/office/drawing/2014/main" id="{C3C78F56-B99B-4EE4-AD9F-8D4B50C84D07}"/>
              </a:ext>
            </a:extLst>
          </p:cNvPr>
          <p:cNvSpPr txBox="1"/>
          <p:nvPr/>
        </p:nvSpPr>
        <p:spPr>
          <a:xfrm>
            <a:off x="4413025" y="2247092"/>
            <a:ext cx="1523238" cy="250353"/>
          </a:xfrm>
          <a:prstGeom prst="roundRect">
            <a:avLst>
              <a:gd name="adj" fmla="val 36558"/>
            </a:avLst>
          </a:prstGeom>
          <a:solidFill>
            <a:srgbClr val="F2F2F2">
              <a:alpha val="60000"/>
            </a:srgbClr>
          </a:solidFill>
        </p:spPr>
        <p:txBody>
          <a:bodyPr wrap="square" lIns="18288" tIns="18288" rIns="18288" bIns="18288" rtlCol="0">
            <a:spAutoFit/>
          </a:bodyPr>
          <a:lstStyle/>
          <a:p>
            <a:r>
              <a:rPr lang="en-US" sz="1050" dirty="0">
                <a:solidFill>
                  <a:schemeClr val="bg1"/>
                </a:solidFill>
                <a:latin typeface="Arial" panose="020B0604020202020204" pitchFamily="34" charset="0"/>
                <a:cs typeface="Arial" panose="020B0604020202020204" pitchFamily="34" charset="0"/>
              </a:rPr>
              <a:t>Eastern Colorado HCS</a:t>
            </a:r>
          </a:p>
        </p:txBody>
      </p:sp>
      <p:sp>
        <p:nvSpPr>
          <p:cNvPr id="226" name="TextBox 225">
            <a:extLst>
              <a:ext uri="{FF2B5EF4-FFF2-40B4-BE49-F238E27FC236}">
                <a16:creationId xmlns:a16="http://schemas.microsoft.com/office/drawing/2014/main" id="{18BF9BC6-D3AA-4621-B2E8-F4877763C354}"/>
              </a:ext>
            </a:extLst>
          </p:cNvPr>
          <p:cNvSpPr txBox="1"/>
          <p:nvPr/>
        </p:nvSpPr>
        <p:spPr>
          <a:xfrm>
            <a:off x="6222363" y="2281660"/>
            <a:ext cx="1549779" cy="250353"/>
          </a:xfrm>
          <a:prstGeom prst="roundRect">
            <a:avLst>
              <a:gd name="adj" fmla="val 36558"/>
            </a:avLst>
          </a:prstGeom>
          <a:solidFill>
            <a:srgbClr val="F2F2F2">
              <a:alpha val="60000"/>
            </a:srgbClr>
          </a:solidFill>
        </p:spPr>
        <p:txBody>
          <a:bodyPr wrap="square" lIns="18288" tIns="18288" rIns="18288" bIns="18288" rtlCol="0">
            <a:spAutoFit/>
          </a:bodyPr>
          <a:lstStyle/>
          <a:p>
            <a:r>
              <a:rPr lang="en-US" sz="1050" dirty="0">
                <a:solidFill>
                  <a:schemeClr val="bg1"/>
                </a:solidFill>
                <a:latin typeface="Arial" panose="020B0604020202020204" pitchFamily="34" charset="0"/>
                <a:cs typeface="Arial" panose="020B0604020202020204" pitchFamily="34" charset="0"/>
              </a:rPr>
              <a:t>Eastern Kansas HCS</a:t>
            </a:r>
          </a:p>
        </p:txBody>
      </p:sp>
      <p:sp>
        <p:nvSpPr>
          <p:cNvPr id="234" name="TextBox 233">
            <a:extLst>
              <a:ext uri="{FF2B5EF4-FFF2-40B4-BE49-F238E27FC236}">
                <a16:creationId xmlns:a16="http://schemas.microsoft.com/office/drawing/2014/main" id="{63C9B288-197E-41E4-B0A1-F5D3CBA0561B}"/>
              </a:ext>
            </a:extLst>
          </p:cNvPr>
          <p:cNvSpPr txBox="1"/>
          <p:nvPr/>
        </p:nvSpPr>
        <p:spPr>
          <a:xfrm>
            <a:off x="7156508" y="2968250"/>
            <a:ext cx="1125524" cy="250353"/>
          </a:xfrm>
          <a:prstGeom prst="roundRect">
            <a:avLst>
              <a:gd name="adj" fmla="val 36558"/>
            </a:avLst>
          </a:prstGeom>
          <a:solidFill>
            <a:srgbClr val="F2F2F2">
              <a:alpha val="60000"/>
            </a:srgbClr>
          </a:solidFill>
        </p:spPr>
        <p:txBody>
          <a:bodyPr wrap="square" lIns="18288" tIns="18288" rIns="18288" bIns="18288" rtlCol="0">
            <a:spAutoFit/>
          </a:bodyPr>
          <a:lstStyle/>
          <a:p>
            <a:r>
              <a:rPr lang="en-US" sz="1050" dirty="0">
                <a:solidFill>
                  <a:schemeClr val="bg1"/>
                </a:solidFill>
                <a:latin typeface="Arial" panose="020B0604020202020204" pitchFamily="34" charset="0"/>
                <a:cs typeface="Arial" panose="020B0604020202020204" pitchFamily="34" charset="0"/>
              </a:rPr>
              <a:t>Louisville VAMC</a:t>
            </a:r>
          </a:p>
        </p:txBody>
      </p:sp>
      <p:sp>
        <p:nvSpPr>
          <p:cNvPr id="235" name="TextBox 234">
            <a:extLst>
              <a:ext uri="{FF2B5EF4-FFF2-40B4-BE49-F238E27FC236}">
                <a16:creationId xmlns:a16="http://schemas.microsoft.com/office/drawing/2014/main" id="{BA71322C-4453-4FBF-8012-E720063839B1}"/>
              </a:ext>
            </a:extLst>
          </p:cNvPr>
          <p:cNvSpPr txBox="1"/>
          <p:nvPr/>
        </p:nvSpPr>
        <p:spPr>
          <a:xfrm>
            <a:off x="8018570" y="1955561"/>
            <a:ext cx="1140002" cy="250353"/>
          </a:xfrm>
          <a:prstGeom prst="roundRect">
            <a:avLst>
              <a:gd name="adj" fmla="val 36558"/>
            </a:avLst>
          </a:prstGeom>
          <a:solidFill>
            <a:srgbClr val="F2F2F2">
              <a:alpha val="60000"/>
            </a:srgbClr>
          </a:solidFill>
        </p:spPr>
        <p:txBody>
          <a:bodyPr wrap="square" lIns="18288" tIns="18288" rIns="18288" bIns="18288" rtlCol="0">
            <a:spAutoFit/>
          </a:bodyPr>
          <a:lstStyle/>
          <a:p>
            <a:r>
              <a:rPr lang="en-US" sz="1050" dirty="0">
                <a:solidFill>
                  <a:schemeClr val="bg1"/>
                </a:solidFill>
                <a:latin typeface="Arial" panose="020B0604020202020204" pitchFamily="34" charset="0"/>
                <a:cs typeface="Arial" panose="020B0604020202020204" pitchFamily="34" charset="0"/>
              </a:rPr>
              <a:t>Syracuse VAMC</a:t>
            </a:r>
          </a:p>
        </p:txBody>
      </p:sp>
      <p:sp>
        <p:nvSpPr>
          <p:cNvPr id="3" name="Rectangle 2">
            <a:extLst>
              <a:ext uri="{FF2B5EF4-FFF2-40B4-BE49-F238E27FC236}">
                <a16:creationId xmlns:a16="http://schemas.microsoft.com/office/drawing/2014/main" id="{272CA45E-4E69-4861-B796-4FBC1049B7D8}"/>
              </a:ext>
            </a:extLst>
          </p:cNvPr>
          <p:cNvSpPr/>
          <p:nvPr/>
        </p:nvSpPr>
        <p:spPr>
          <a:xfrm>
            <a:off x="1905001" y="5143501"/>
            <a:ext cx="4775739" cy="847849"/>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8AF254-9E76-4E2F-88CF-F7A7DC45E325}"/>
              </a:ext>
            </a:extLst>
          </p:cNvPr>
          <p:cNvSpPr txBox="1"/>
          <p:nvPr/>
        </p:nvSpPr>
        <p:spPr>
          <a:xfrm>
            <a:off x="3477143" y="5181460"/>
            <a:ext cx="1856303" cy="261610"/>
          </a:xfrm>
          <a:prstGeom prst="rect">
            <a:avLst/>
          </a:prstGeom>
          <a:noFill/>
        </p:spPr>
        <p:txBody>
          <a:bodyPr wrap="square" rtlCol="0">
            <a:spAutoFit/>
          </a:bodyPr>
          <a:lstStyle/>
          <a:p>
            <a:r>
              <a:rPr lang="en-US" sz="1050" b="1" u="sng" dirty="0">
                <a:latin typeface="Arial" panose="020B0604020202020204" pitchFamily="34" charset="0"/>
                <a:cs typeface="Arial" panose="020B0604020202020204" pitchFamily="34" charset="0"/>
              </a:rPr>
              <a:t>Virtual Liaison Sites </a:t>
            </a:r>
          </a:p>
        </p:txBody>
      </p:sp>
      <p:grpSp>
        <p:nvGrpSpPr>
          <p:cNvPr id="14" name="Group 13">
            <a:extLst>
              <a:ext uri="{FF2B5EF4-FFF2-40B4-BE49-F238E27FC236}">
                <a16:creationId xmlns:a16="http://schemas.microsoft.com/office/drawing/2014/main" id="{6504405F-BCFE-4AD6-93BC-B64AC7FF541E}"/>
              </a:ext>
            </a:extLst>
          </p:cNvPr>
          <p:cNvGrpSpPr/>
          <p:nvPr/>
        </p:nvGrpSpPr>
        <p:grpSpPr>
          <a:xfrm>
            <a:off x="2047876" y="5401198"/>
            <a:ext cx="1764779" cy="253916"/>
            <a:chOff x="523875" y="5525023"/>
            <a:chExt cx="1764779" cy="253916"/>
          </a:xfrm>
        </p:grpSpPr>
        <p:sp>
          <p:nvSpPr>
            <p:cNvPr id="7" name="Oval 6">
              <a:extLst>
                <a:ext uri="{FF2B5EF4-FFF2-40B4-BE49-F238E27FC236}">
                  <a16:creationId xmlns:a16="http://schemas.microsoft.com/office/drawing/2014/main" id="{ADEF3068-1EDB-4199-BBB0-818794E76CCD}"/>
                </a:ext>
              </a:extLst>
            </p:cNvPr>
            <p:cNvSpPr/>
            <p:nvPr/>
          </p:nvSpPr>
          <p:spPr>
            <a:xfrm>
              <a:off x="523875" y="5601243"/>
              <a:ext cx="113173" cy="110879"/>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5647F678-8232-402A-9664-50986F92B472}"/>
                </a:ext>
              </a:extLst>
            </p:cNvPr>
            <p:cNvSpPr txBox="1"/>
            <p:nvPr/>
          </p:nvSpPr>
          <p:spPr>
            <a:xfrm>
              <a:off x="619518" y="5525023"/>
              <a:ext cx="166913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Syracuse/Fort Drum </a:t>
              </a:r>
            </a:p>
          </p:txBody>
        </p:sp>
      </p:grpSp>
      <p:grpSp>
        <p:nvGrpSpPr>
          <p:cNvPr id="15" name="Group 14">
            <a:extLst>
              <a:ext uri="{FF2B5EF4-FFF2-40B4-BE49-F238E27FC236}">
                <a16:creationId xmlns:a16="http://schemas.microsoft.com/office/drawing/2014/main" id="{50BF31FA-EA6B-4C66-A504-B42AE5F86EBD}"/>
              </a:ext>
            </a:extLst>
          </p:cNvPr>
          <p:cNvGrpSpPr/>
          <p:nvPr/>
        </p:nvGrpSpPr>
        <p:grpSpPr>
          <a:xfrm>
            <a:off x="2047874" y="5600484"/>
            <a:ext cx="1764142" cy="253916"/>
            <a:chOff x="523874" y="5724309"/>
            <a:chExt cx="1764142" cy="253916"/>
          </a:xfrm>
        </p:grpSpPr>
        <p:sp>
          <p:nvSpPr>
            <p:cNvPr id="158" name="Oval 157">
              <a:extLst>
                <a:ext uri="{FF2B5EF4-FFF2-40B4-BE49-F238E27FC236}">
                  <a16:creationId xmlns:a16="http://schemas.microsoft.com/office/drawing/2014/main" id="{B644E1EF-E30E-4378-BE81-52ECF36DB953}"/>
                </a:ext>
              </a:extLst>
            </p:cNvPr>
            <p:cNvSpPr/>
            <p:nvPr/>
          </p:nvSpPr>
          <p:spPr>
            <a:xfrm>
              <a:off x="523874" y="5786209"/>
              <a:ext cx="113173" cy="110879"/>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4E6EB0EF-9C3D-4DC3-A4C1-D531EDDDE63E}"/>
                </a:ext>
              </a:extLst>
            </p:cNvPr>
            <p:cNvSpPr txBox="1"/>
            <p:nvPr/>
          </p:nvSpPr>
          <p:spPr>
            <a:xfrm>
              <a:off x="618880" y="5724309"/>
              <a:ext cx="166913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Louisville/Fort Knox  </a:t>
              </a:r>
            </a:p>
          </p:txBody>
        </p:sp>
      </p:grpSp>
      <p:grpSp>
        <p:nvGrpSpPr>
          <p:cNvPr id="9" name="Group 8">
            <a:extLst>
              <a:ext uri="{FF2B5EF4-FFF2-40B4-BE49-F238E27FC236}">
                <a16:creationId xmlns:a16="http://schemas.microsoft.com/office/drawing/2014/main" id="{5EB888D0-FC8E-4D9A-AE46-AE075577A28C}"/>
              </a:ext>
            </a:extLst>
          </p:cNvPr>
          <p:cNvGrpSpPr/>
          <p:nvPr/>
        </p:nvGrpSpPr>
        <p:grpSpPr>
          <a:xfrm>
            <a:off x="3645390" y="5420840"/>
            <a:ext cx="2779947" cy="253916"/>
            <a:chOff x="1585527" y="5555343"/>
            <a:chExt cx="2779947" cy="253916"/>
          </a:xfrm>
        </p:grpSpPr>
        <p:sp>
          <p:nvSpPr>
            <p:cNvPr id="159" name="Oval 158">
              <a:extLst>
                <a:ext uri="{FF2B5EF4-FFF2-40B4-BE49-F238E27FC236}">
                  <a16:creationId xmlns:a16="http://schemas.microsoft.com/office/drawing/2014/main" id="{22BED565-891E-4BE4-9E4C-1066EC8324F4}"/>
                </a:ext>
              </a:extLst>
            </p:cNvPr>
            <p:cNvSpPr/>
            <p:nvPr/>
          </p:nvSpPr>
          <p:spPr>
            <a:xfrm>
              <a:off x="1585527" y="5603662"/>
              <a:ext cx="113173" cy="110879"/>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C5A47B94-61B4-41EB-A626-B309512AF69F}"/>
                </a:ext>
              </a:extLst>
            </p:cNvPr>
            <p:cNvSpPr txBox="1"/>
            <p:nvPr/>
          </p:nvSpPr>
          <p:spPr>
            <a:xfrm>
              <a:off x="1640747" y="5555343"/>
              <a:ext cx="2724727"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Eastern Kansas HCS/Fort Riley </a:t>
              </a:r>
            </a:p>
          </p:txBody>
        </p:sp>
      </p:grpSp>
      <p:grpSp>
        <p:nvGrpSpPr>
          <p:cNvPr id="12" name="Group 11">
            <a:extLst>
              <a:ext uri="{FF2B5EF4-FFF2-40B4-BE49-F238E27FC236}">
                <a16:creationId xmlns:a16="http://schemas.microsoft.com/office/drawing/2014/main" id="{78CE77E6-EA16-484A-B495-85BA31BC1F16}"/>
              </a:ext>
            </a:extLst>
          </p:cNvPr>
          <p:cNvGrpSpPr/>
          <p:nvPr/>
        </p:nvGrpSpPr>
        <p:grpSpPr>
          <a:xfrm>
            <a:off x="3645389" y="5593772"/>
            <a:ext cx="2576974" cy="253916"/>
            <a:chOff x="1588257" y="5764027"/>
            <a:chExt cx="2576974" cy="253916"/>
          </a:xfrm>
        </p:grpSpPr>
        <p:sp>
          <p:nvSpPr>
            <p:cNvPr id="160" name="Oval 159">
              <a:extLst>
                <a:ext uri="{FF2B5EF4-FFF2-40B4-BE49-F238E27FC236}">
                  <a16:creationId xmlns:a16="http://schemas.microsoft.com/office/drawing/2014/main" id="{EE6ED102-072C-4D30-9602-AA75E2AFEC06}"/>
                </a:ext>
              </a:extLst>
            </p:cNvPr>
            <p:cNvSpPr/>
            <p:nvPr/>
          </p:nvSpPr>
          <p:spPr>
            <a:xfrm>
              <a:off x="1588257" y="5817133"/>
              <a:ext cx="113173" cy="110879"/>
            </a:xfrm>
            <a:prstGeom prst="ellips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F32FB92E-C786-4F7B-9C74-5537110C0500}"/>
                </a:ext>
              </a:extLst>
            </p:cNvPr>
            <p:cNvSpPr txBox="1"/>
            <p:nvPr/>
          </p:nvSpPr>
          <p:spPr>
            <a:xfrm>
              <a:off x="1667883" y="5764027"/>
              <a:ext cx="2497348"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Eastern Colorado/Fort Carsen</a:t>
              </a:r>
            </a:p>
          </p:txBody>
        </p:sp>
      </p:grpSp>
      <p:grpSp>
        <p:nvGrpSpPr>
          <p:cNvPr id="11" name="Group 10">
            <a:extLst>
              <a:ext uri="{FF2B5EF4-FFF2-40B4-BE49-F238E27FC236}">
                <a16:creationId xmlns:a16="http://schemas.microsoft.com/office/drawing/2014/main" id="{19DE2ECE-E2D4-4599-B2BE-43B9D4353C02}"/>
              </a:ext>
            </a:extLst>
          </p:cNvPr>
          <p:cNvGrpSpPr/>
          <p:nvPr/>
        </p:nvGrpSpPr>
        <p:grpSpPr>
          <a:xfrm>
            <a:off x="5805117" y="5443503"/>
            <a:ext cx="974247" cy="261610"/>
            <a:chOff x="4682044" y="5550386"/>
            <a:chExt cx="974247" cy="261610"/>
          </a:xfrm>
        </p:grpSpPr>
        <p:sp>
          <p:nvSpPr>
            <p:cNvPr id="161" name="Oval 160">
              <a:extLst>
                <a:ext uri="{FF2B5EF4-FFF2-40B4-BE49-F238E27FC236}">
                  <a16:creationId xmlns:a16="http://schemas.microsoft.com/office/drawing/2014/main" id="{CC739DFA-BC55-48D3-827F-3DA94D9C3D3B}"/>
                </a:ext>
              </a:extLst>
            </p:cNvPr>
            <p:cNvSpPr/>
            <p:nvPr/>
          </p:nvSpPr>
          <p:spPr>
            <a:xfrm>
              <a:off x="4682044" y="5584053"/>
              <a:ext cx="113173" cy="110879"/>
            </a:xfrm>
            <a:prstGeom prst="ellipse">
              <a:avLst/>
            </a:prstGeom>
            <a:solidFill>
              <a:srgbClr val="CFE3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C500A7BD-BB08-44C5-BE48-54365ECDA17A}"/>
                </a:ext>
              </a:extLst>
            </p:cNvPr>
            <p:cNvSpPr txBox="1"/>
            <p:nvPr/>
          </p:nvSpPr>
          <p:spPr>
            <a:xfrm>
              <a:off x="4738630" y="5550386"/>
              <a:ext cx="917661"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San Diego</a:t>
              </a:r>
            </a:p>
          </p:txBody>
        </p:sp>
      </p:grpSp>
    </p:spTree>
    <p:extLst>
      <p:ext uri="{BB962C8B-B14F-4D97-AF65-F5344CB8AC3E}">
        <p14:creationId xmlns:p14="http://schemas.microsoft.com/office/powerpoint/2010/main" val="821297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5">
            <a:extLst>
              <a:ext uri="{FF2B5EF4-FFF2-40B4-BE49-F238E27FC236}">
                <a16:creationId xmlns:a16="http://schemas.microsoft.com/office/drawing/2014/main" id="{D68DDA09-15B2-4ED3-A01A-4FD9488A28B8}"/>
              </a:ext>
            </a:extLst>
          </p:cNvPr>
          <p:cNvSpPr txBox="1">
            <a:spLocks/>
          </p:cNvSpPr>
          <p:nvPr/>
        </p:nvSpPr>
        <p:spPr>
          <a:xfrm>
            <a:off x="1524000" y="-1"/>
            <a:ext cx="9144000" cy="4612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b="1" kern="1200">
                <a:solidFill>
                  <a:schemeClr val="bg1"/>
                </a:solidFill>
                <a:latin typeface="+mn-lt"/>
                <a:ea typeface="+mj-ea"/>
                <a:cs typeface="Arial" panose="020B0604020202020204" pitchFamily="34" charset="0"/>
              </a:defRPr>
            </a:lvl1pPr>
          </a:lstStyle>
          <a:p>
            <a:pPr>
              <a:defRPr/>
            </a:pPr>
            <a:r>
              <a:rPr lang="en-US" sz="2400" dirty="0">
                <a:solidFill>
                  <a:srgbClr val="FFFFFF"/>
                </a:solidFill>
                <a:latin typeface="Arial" panose="020B0604020202020204" pitchFamily="34" charset="0"/>
              </a:rPr>
              <a:t>Contact Information</a:t>
            </a:r>
          </a:p>
        </p:txBody>
      </p:sp>
      <p:sp>
        <p:nvSpPr>
          <p:cNvPr id="9" name="TextBox 8">
            <a:extLst>
              <a:ext uri="{FF2B5EF4-FFF2-40B4-BE49-F238E27FC236}">
                <a16:creationId xmlns:a16="http://schemas.microsoft.com/office/drawing/2014/main" id="{1DA48807-176D-42F2-ACD2-9BA322462DFA}"/>
              </a:ext>
            </a:extLst>
          </p:cNvPr>
          <p:cNvSpPr txBox="1"/>
          <p:nvPr/>
        </p:nvSpPr>
        <p:spPr>
          <a:xfrm>
            <a:off x="2704618" y="668437"/>
            <a:ext cx="6782764" cy="1338828"/>
          </a:xfrm>
          <a:prstGeom prst="rect">
            <a:avLst/>
          </a:prstGeom>
          <a:noFill/>
        </p:spPr>
        <p:txBody>
          <a:bodyPr wrap="square" rtlCol="0">
            <a:spAutoFit/>
          </a:bodyPr>
          <a:lstStyle/>
          <a:p>
            <a:pPr algn="ctr" defTabSz="914400">
              <a:defRPr/>
            </a:pPr>
            <a:r>
              <a:rPr lang="en-US" sz="2100" dirty="0">
                <a:solidFill>
                  <a:srgbClr val="000000"/>
                </a:solidFill>
                <a:latin typeface="Arial" panose="020B0604020202020204" pitchFamily="34" charset="0"/>
                <a:cs typeface="Arial" panose="020B0604020202020204" pitchFamily="34" charset="0"/>
              </a:rPr>
              <a:t>Locate a VA Liaison for Healthcare or a</a:t>
            </a:r>
          </a:p>
          <a:p>
            <a:pPr algn="ctr" defTabSz="914400">
              <a:defRPr/>
            </a:pPr>
            <a:r>
              <a:rPr lang="en-US" sz="2100" dirty="0">
                <a:solidFill>
                  <a:srgbClr val="000000"/>
                </a:solidFill>
                <a:latin typeface="Arial" panose="020B0604020202020204" pitchFamily="34" charset="0"/>
                <a:cs typeface="Arial" panose="020B0604020202020204" pitchFamily="34" charset="0"/>
              </a:rPr>
              <a:t>Post-9/11 Military2VA CM Team</a:t>
            </a:r>
          </a:p>
          <a:p>
            <a:pPr algn="ctr" defTabSz="914400">
              <a:defRPr/>
            </a:pPr>
            <a:r>
              <a:rPr lang="en-US" sz="21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https://www.va.gov/POST911VETERANS/Locator.asp</a:t>
            </a:r>
            <a:endParaRPr lang="en-US" sz="2100" dirty="0">
              <a:solidFill>
                <a:srgbClr val="0070C0"/>
              </a:solidFill>
              <a:latin typeface="Arial" panose="020B0604020202020204" pitchFamily="34" charset="0"/>
              <a:cs typeface="Arial" panose="020B0604020202020204" pitchFamily="34" charset="0"/>
            </a:endParaRPr>
          </a:p>
          <a:p>
            <a:pPr algn="ctr" defTabSz="914400">
              <a:defRPr/>
            </a:pPr>
            <a:endParaRPr lang="en-US" dirty="0">
              <a:solidFill>
                <a:srgbClr val="000000"/>
              </a:solidFill>
              <a:latin typeface="Arial"/>
            </a:endParaRPr>
          </a:p>
        </p:txBody>
      </p:sp>
      <p:pic>
        <p:nvPicPr>
          <p:cNvPr id="4" name="Picture 3">
            <a:extLst>
              <a:ext uri="{FF2B5EF4-FFF2-40B4-BE49-F238E27FC236}">
                <a16:creationId xmlns:a16="http://schemas.microsoft.com/office/drawing/2014/main" id="{D395C178-52E2-41C3-BB33-5887C25412B6}"/>
              </a:ext>
            </a:extLst>
          </p:cNvPr>
          <p:cNvPicPr>
            <a:picLocks noChangeAspect="1"/>
          </p:cNvPicPr>
          <p:nvPr/>
        </p:nvPicPr>
        <p:blipFill rotWithShape="1">
          <a:blip r:embed="rId4"/>
          <a:srcRect l="70000" t="8903" r="12152" b="41915"/>
          <a:stretch/>
        </p:blipFill>
        <p:spPr>
          <a:xfrm>
            <a:off x="3809847" y="1909085"/>
            <a:ext cx="4572306" cy="4141050"/>
          </a:xfrm>
          <a:prstGeom prst="rect">
            <a:avLst/>
          </a:prstGeom>
        </p:spPr>
      </p:pic>
      <p:sp>
        <p:nvSpPr>
          <p:cNvPr id="6" name="Slide Number Placeholder 3">
            <a:extLst>
              <a:ext uri="{FF2B5EF4-FFF2-40B4-BE49-F238E27FC236}">
                <a16:creationId xmlns:a16="http://schemas.microsoft.com/office/drawing/2014/main" id="{81731958-0DF0-46E0-8D11-3ABD5703C97D}"/>
              </a:ext>
            </a:extLst>
          </p:cNvPr>
          <p:cNvSpPr>
            <a:spLocks noGrp="1"/>
          </p:cNvSpPr>
          <p:nvPr>
            <p:ph type="sldNum" sz="quarter" idx="12"/>
          </p:nvPr>
        </p:nvSpPr>
        <p:spPr>
          <a:xfrm>
            <a:off x="8461830" y="6400139"/>
            <a:ext cx="2133600" cy="365125"/>
          </a:xfrm>
        </p:spPr>
        <p:txBody>
          <a:bodyPr/>
          <a:lstStyle/>
          <a:p>
            <a:pPr algn="r" defTabSz="914400" fontAlgn="base">
              <a:spcBef>
                <a:spcPct val="0"/>
              </a:spcBef>
              <a:spcAft>
                <a:spcPct val="0"/>
              </a:spcAft>
              <a:defRPr/>
            </a:pPr>
            <a:fld id="{D983F1FA-211D-3044-9E35-958DFBC26156}" type="slidenum">
              <a:rPr lang="en-US" sz="1200">
                <a:solidFill>
                  <a:prstClr val="white"/>
                </a:solidFill>
                <a:latin typeface="Calibri Light"/>
                <a:ea typeface="ヒラギノ角ゴ Pro W3" pitchFamily="1" charset="-128"/>
              </a:rPr>
              <a:pPr algn="r" defTabSz="914400" fontAlgn="base">
                <a:spcBef>
                  <a:spcPct val="0"/>
                </a:spcBef>
                <a:spcAft>
                  <a:spcPct val="0"/>
                </a:spcAft>
                <a:defRPr/>
              </a:pPr>
              <a:t>6</a:t>
            </a:fld>
            <a:endParaRPr lang="en-US" sz="1200" dirty="0">
              <a:solidFill>
                <a:prstClr val="white"/>
              </a:solidFill>
              <a:latin typeface="Calibri Light"/>
              <a:ea typeface="ヒラギノ角ゴ Pro W3" pitchFamily="1" charset="-128"/>
            </a:endParaRPr>
          </a:p>
        </p:txBody>
      </p:sp>
    </p:spTree>
    <p:extLst>
      <p:ext uri="{BB962C8B-B14F-4D97-AF65-F5344CB8AC3E}">
        <p14:creationId xmlns:p14="http://schemas.microsoft.com/office/powerpoint/2010/main" val="361276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D0CA94-FA12-4073-B659-6EF8D6D79E6F}"/>
              </a:ext>
            </a:extLst>
          </p:cNvPr>
          <p:cNvPicPr>
            <a:picLocks noChangeAspect="1"/>
          </p:cNvPicPr>
          <p:nvPr/>
        </p:nvPicPr>
        <p:blipFill>
          <a:blip r:embed="rId3"/>
          <a:stretch>
            <a:fillRect/>
          </a:stretch>
        </p:blipFill>
        <p:spPr>
          <a:xfrm>
            <a:off x="643467" y="1612475"/>
            <a:ext cx="10905066" cy="4814736"/>
          </a:xfrm>
          <a:prstGeom prst="rect">
            <a:avLst/>
          </a:prstGeom>
        </p:spPr>
      </p:pic>
      <p:sp>
        <p:nvSpPr>
          <p:cNvPr id="23" name="Title 22">
            <a:extLst>
              <a:ext uri="{FF2B5EF4-FFF2-40B4-BE49-F238E27FC236}">
                <a16:creationId xmlns:a16="http://schemas.microsoft.com/office/drawing/2014/main" id="{4A081E6A-5876-4D47-AC2C-8DF7681FF3FF}"/>
              </a:ext>
            </a:extLst>
          </p:cNvPr>
          <p:cNvSpPr>
            <a:spLocks noGrp="1"/>
          </p:cNvSpPr>
          <p:nvPr>
            <p:ph type="title"/>
          </p:nvPr>
        </p:nvSpPr>
        <p:spPr/>
        <p:txBody>
          <a:bodyPr/>
          <a:lstStyle/>
          <a:p>
            <a:pPr algn="ctr"/>
            <a:r>
              <a:rPr lang="en-US" dirty="0"/>
              <a:t>Why refer?!?!</a:t>
            </a:r>
          </a:p>
        </p:txBody>
      </p:sp>
    </p:spTree>
    <p:extLst>
      <p:ext uri="{BB962C8B-B14F-4D97-AF65-F5344CB8AC3E}">
        <p14:creationId xmlns:p14="http://schemas.microsoft.com/office/powerpoint/2010/main" val="139970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BD18-6D04-4C28-BD23-28A8C4A4AD84}"/>
              </a:ext>
            </a:extLst>
          </p:cNvPr>
          <p:cNvSpPr>
            <a:spLocks noGrp="1"/>
          </p:cNvSpPr>
          <p:nvPr>
            <p:ph type="title"/>
          </p:nvPr>
        </p:nvSpPr>
        <p:spPr/>
        <p:txBody>
          <a:bodyPr/>
          <a:lstStyle/>
          <a:p>
            <a:r>
              <a:rPr lang="en-US" dirty="0"/>
              <a:t>Why refer?  Suicide Prevention </a:t>
            </a:r>
            <a:br>
              <a:rPr lang="en-US" dirty="0"/>
            </a:br>
            <a:r>
              <a:rPr lang="en-US" dirty="0"/>
              <a:t>							21 a day</a:t>
            </a:r>
          </a:p>
        </p:txBody>
      </p:sp>
      <p:sp>
        <p:nvSpPr>
          <p:cNvPr id="3" name="Content Placeholder 2">
            <a:extLst>
              <a:ext uri="{FF2B5EF4-FFF2-40B4-BE49-F238E27FC236}">
                <a16:creationId xmlns:a16="http://schemas.microsoft.com/office/drawing/2014/main" id="{C00D968E-93ED-40DA-9F80-0A177DAF40D6}"/>
              </a:ext>
            </a:extLst>
          </p:cNvPr>
          <p:cNvSpPr>
            <a:spLocks noGrp="1"/>
          </p:cNvSpPr>
          <p:nvPr>
            <p:ph sz="half" idx="1"/>
          </p:nvPr>
        </p:nvSpPr>
        <p:spPr/>
        <p:txBody>
          <a:bodyPr>
            <a:normAutofit lnSpcReduction="10000"/>
          </a:bodyPr>
          <a:lstStyle/>
          <a:p>
            <a:r>
              <a:rPr lang="en-US" dirty="0"/>
              <a:t>In 2015, an average of 20.6 active-duty Service members, non-activated Guard or Reserve members, and other Veterans died by suicide each day. *</a:t>
            </a:r>
          </a:p>
          <a:p>
            <a:pPr lvl="1"/>
            <a:r>
              <a:rPr lang="en-US" dirty="0"/>
              <a:t>ONLY 6.1 of these were Veterans who had recently used VHA services. *</a:t>
            </a:r>
          </a:p>
          <a:p>
            <a:r>
              <a:rPr lang="en-US" dirty="0"/>
              <a:t>Suicide rates increased for Veteran and non-Veteran populations from 2005 to 2015. However, rates for Veterans who did NOT receive care in the VHA increased faster among VHA using Veterans. *</a:t>
            </a:r>
          </a:p>
          <a:p>
            <a:endParaRPr lang="en-US" dirty="0"/>
          </a:p>
        </p:txBody>
      </p:sp>
      <p:sp>
        <p:nvSpPr>
          <p:cNvPr id="4" name="Content Placeholder 3">
            <a:extLst>
              <a:ext uri="{FF2B5EF4-FFF2-40B4-BE49-F238E27FC236}">
                <a16:creationId xmlns:a16="http://schemas.microsoft.com/office/drawing/2014/main" id="{358FFE5F-73A2-48CF-B1E7-46B988683E2C}"/>
              </a:ext>
            </a:extLst>
          </p:cNvPr>
          <p:cNvSpPr>
            <a:spLocks noGrp="1"/>
          </p:cNvSpPr>
          <p:nvPr>
            <p:ph sz="half" idx="2"/>
          </p:nvPr>
        </p:nvSpPr>
        <p:spPr/>
        <p:txBody>
          <a:bodyPr>
            <a:normAutofit lnSpcReduction="10000"/>
          </a:bodyPr>
          <a:lstStyle/>
          <a:p>
            <a:r>
              <a:rPr lang="en-US" dirty="0"/>
              <a:t>RESOURCES ARE VITAL to ending Veteran suicide</a:t>
            </a:r>
          </a:p>
          <a:p>
            <a:pPr lvl="1"/>
            <a:r>
              <a:rPr lang="en-US" dirty="0"/>
              <a:t>VA liaisons are your in-person resource </a:t>
            </a:r>
          </a:p>
          <a:p>
            <a:pPr lvl="1"/>
            <a:r>
              <a:rPr lang="en-US" dirty="0"/>
              <a:t>VA liaisons are your connection to EVERY VA across the nation</a:t>
            </a:r>
          </a:p>
          <a:p>
            <a:pPr lvl="1"/>
            <a:r>
              <a:rPr lang="en-US" dirty="0"/>
              <a:t>VA liaisons can establish mental health treatment while the service member is on transition leave</a:t>
            </a:r>
          </a:p>
          <a:p>
            <a:pPr lvl="1"/>
            <a:r>
              <a:rPr lang="en-US" dirty="0"/>
              <a:t>VA liaisons mitigate risks </a:t>
            </a:r>
          </a:p>
          <a:p>
            <a:pPr lvl="1"/>
            <a:r>
              <a:rPr lang="en-US" dirty="0"/>
              <a:t>VA liaisons provide the transitioning service member hope</a:t>
            </a:r>
          </a:p>
        </p:txBody>
      </p:sp>
      <p:pic>
        <p:nvPicPr>
          <p:cNvPr id="6" name="Picture 5">
            <a:extLst>
              <a:ext uri="{FF2B5EF4-FFF2-40B4-BE49-F238E27FC236}">
                <a16:creationId xmlns:a16="http://schemas.microsoft.com/office/drawing/2014/main" id="{270D6EBD-6A1F-4D18-AF07-AFC3B6EBC299}"/>
              </a:ext>
            </a:extLst>
          </p:cNvPr>
          <p:cNvPicPr>
            <a:picLocks noChangeAspect="1"/>
          </p:cNvPicPr>
          <p:nvPr/>
        </p:nvPicPr>
        <p:blipFill>
          <a:blip r:embed="rId3"/>
          <a:stretch>
            <a:fillRect/>
          </a:stretch>
        </p:blipFill>
        <p:spPr>
          <a:xfrm>
            <a:off x="8777066" y="195415"/>
            <a:ext cx="2768823" cy="1657833"/>
          </a:xfrm>
          <a:prstGeom prst="rect">
            <a:avLst/>
          </a:prstGeom>
        </p:spPr>
      </p:pic>
      <p:sp>
        <p:nvSpPr>
          <p:cNvPr id="7" name="TextBox 6">
            <a:extLst>
              <a:ext uri="{FF2B5EF4-FFF2-40B4-BE49-F238E27FC236}">
                <a16:creationId xmlns:a16="http://schemas.microsoft.com/office/drawing/2014/main" id="{82A9933E-89D4-4ADD-B996-BC641B1C74E7}"/>
              </a:ext>
            </a:extLst>
          </p:cNvPr>
          <p:cNvSpPr txBox="1"/>
          <p:nvPr/>
        </p:nvSpPr>
        <p:spPr>
          <a:xfrm>
            <a:off x="4473080" y="6355412"/>
            <a:ext cx="8607972" cy="369332"/>
          </a:xfrm>
          <a:prstGeom prst="rect">
            <a:avLst/>
          </a:prstGeom>
          <a:noFill/>
        </p:spPr>
        <p:txBody>
          <a:bodyPr wrap="square" rtlCol="0">
            <a:spAutoFit/>
          </a:bodyPr>
          <a:lstStyle/>
          <a:p>
            <a:r>
              <a:rPr lang="en-US" dirty="0"/>
              <a:t>*Dept of Veterans Affairs Office of MH and SP Fact Sheet June 2018</a:t>
            </a:r>
          </a:p>
        </p:txBody>
      </p:sp>
    </p:spTree>
    <p:extLst>
      <p:ext uri="{BB962C8B-B14F-4D97-AF65-F5344CB8AC3E}">
        <p14:creationId xmlns:p14="http://schemas.microsoft.com/office/powerpoint/2010/main" val="137173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905E32-E82A-44CA-B52C-986A44B8C65C}"/>
              </a:ext>
            </a:extLst>
          </p:cNvPr>
          <p:cNvSpPr>
            <a:spLocks noGrp="1"/>
          </p:cNvSpPr>
          <p:nvPr>
            <p:ph type="title"/>
          </p:nvPr>
        </p:nvSpPr>
        <p:spPr>
          <a:xfrm>
            <a:off x="650669" y="629266"/>
            <a:ext cx="3330328" cy="1641986"/>
          </a:xfrm>
        </p:spPr>
        <p:txBody>
          <a:bodyPr vert="horz" lIns="91440" tIns="45720" rIns="91440" bIns="45720" rtlCol="0" anchor="t">
            <a:normAutofit fontScale="90000"/>
          </a:bodyPr>
          <a:lstStyle/>
          <a:p>
            <a:pPr algn="ctr"/>
            <a:r>
              <a:rPr lang="en-US" sz="4200" dirty="0"/>
              <a:t>You help build the bridge</a:t>
            </a:r>
          </a:p>
        </p:txBody>
      </p:sp>
      <p:pic>
        <p:nvPicPr>
          <p:cNvPr id="5" name="Picture Placeholder 4">
            <a:extLst>
              <a:ext uri="{FF2B5EF4-FFF2-40B4-BE49-F238E27FC236}">
                <a16:creationId xmlns:a16="http://schemas.microsoft.com/office/drawing/2014/main" id="{D826ADAD-FBE2-47D5-846D-D1BEB126436B}"/>
              </a:ext>
            </a:extLst>
          </p:cNvPr>
          <p:cNvPicPr>
            <a:picLocks noGrp="1" noChangeAspect="1"/>
          </p:cNvPicPr>
          <p:nvPr>
            <p:ph type="pic" idx="1"/>
          </p:nvPr>
        </p:nvPicPr>
        <p:blipFill rotWithShape="1">
          <a:blip r:embed="rId7">
            <a:extLst>
              <a:ext uri="{837473B0-CC2E-450A-ABE3-18F120FF3D39}">
                <a1611:picAttrSrcUrl xmlns:a1611="http://schemas.microsoft.com/office/drawing/2016/11/main" r:id="rId8"/>
              </a:ext>
            </a:extLst>
          </a:blip>
          <a:srcRect r="14638"/>
          <a:stretch/>
        </p:blipFill>
        <p:spPr>
          <a:xfrm>
            <a:off x="4634680" y="10"/>
            <a:ext cx="7560130"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5C6C4232-0CF7-4D8C-B3CE-B857410C2FD3}"/>
              </a:ext>
            </a:extLst>
          </p:cNvPr>
          <p:cNvSpPr>
            <a:spLocks noGrp="1"/>
          </p:cNvSpPr>
          <p:nvPr>
            <p:ph type="body" sz="half" idx="2"/>
          </p:nvPr>
        </p:nvSpPr>
        <p:spPr>
          <a:xfrm>
            <a:off x="650669" y="2438400"/>
            <a:ext cx="3330328" cy="3809999"/>
          </a:xfrm>
        </p:spPr>
        <p:txBody>
          <a:bodyPr vert="horz" lIns="91440" tIns="45720" rIns="91440" bIns="45720" rtlCol="0">
            <a:normAutofit/>
          </a:bodyPr>
          <a:lstStyle/>
          <a:p>
            <a:pPr>
              <a:buFont typeface="Wingdings 3" charset="2"/>
              <a:buChar char=""/>
            </a:pPr>
            <a:endParaRPr lang="en-US" dirty="0"/>
          </a:p>
          <a:p>
            <a:pPr>
              <a:buFont typeface="Wingdings 3" charset="2"/>
              <a:buChar char=""/>
            </a:pPr>
            <a:r>
              <a:rPr lang="en-US" sz="1600" dirty="0"/>
              <a:t>Service members often rely on you as a trusted provider</a:t>
            </a:r>
          </a:p>
          <a:p>
            <a:pPr>
              <a:buFont typeface="Wingdings 3" charset="2"/>
              <a:buChar char=""/>
            </a:pPr>
            <a:endParaRPr lang="en-US" dirty="0"/>
          </a:p>
          <a:p>
            <a:pPr>
              <a:buFont typeface="Wingdings 3" charset="2"/>
              <a:buChar char=""/>
            </a:pPr>
            <a:r>
              <a:rPr lang="en-US" sz="1600" dirty="0"/>
              <a:t>Medical care has been directed and coordinated for them throughout their career</a:t>
            </a:r>
          </a:p>
          <a:p>
            <a:endParaRPr lang="en-US" dirty="0"/>
          </a:p>
          <a:p>
            <a:pPr>
              <a:buFont typeface="Wingdings 3" charset="2"/>
              <a:buChar char=""/>
            </a:pPr>
            <a:r>
              <a:rPr lang="en-US" sz="1600" dirty="0"/>
              <a:t>Transitioning service members are more at risk during their 1</a:t>
            </a:r>
            <a:r>
              <a:rPr lang="en-US" sz="1600" baseline="30000" dirty="0"/>
              <a:t>st</a:t>
            </a:r>
            <a:r>
              <a:rPr lang="en-US" sz="1600" dirty="0"/>
              <a:t> year of separation for suicide, homelessness, unemployment and marital strain</a:t>
            </a:r>
          </a:p>
          <a:p>
            <a:endParaRPr lang="en-US" dirty="0"/>
          </a:p>
        </p:txBody>
      </p:sp>
    </p:spTree>
    <p:extLst>
      <p:ext uri="{BB962C8B-B14F-4D97-AF65-F5344CB8AC3E}">
        <p14:creationId xmlns:p14="http://schemas.microsoft.com/office/powerpoint/2010/main" val="736024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1514</Words>
  <Application>Microsoft Office PowerPoint</Application>
  <PresentationFormat>Widescreen</PresentationFormat>
  <Paragraphs>157</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Wingdings 3</vt:lpstr>
      <vt:lpstr>Ion</vt:lpstr>
      <vt:lpstr>DoD and VA Collaboration  Transitioning our service members from soldier to civilian  Amy Heinz MSW,LCSW</vt:lpstr>
      <vt:lpstr>VA Liaison Program: </vt:lpstr>
      <vt:lpstr>Purpose of VA liaison program </vt:lpstr>
      <vt:lpstr>PowerPoint Presentation</vt:lpstr>
      <vt:lpstr>Virtual Liaison locations and regions</vt:lpstr>
      <vt:lpstr>PowerPoint Presentation</vt:lpstr>
      <vt:lpstr>Why refer?!?!</vt:lpstr>
      <vt:lpstr>Why refer?  Suicide Prevention         21 a day</vt:lpstr>
      <vt:lpstr>You help build the bridge</vt:lpstr>
      <vt:lpstr>Who can refer?  ANYONE </vt:lpstr>
      <vt:lpstr>Who to refer? </vt:lpstr>
      <vt:lpstr>Basic VA Eligibility</vt:lpstr>
      <vt:lpstr>When to refer? </vt:lpstr>
      <vt:lpstr>How to refer?  ***1st complete 10-0454 (MTF referral form)***</vt:lpstr>
      <vt:lpstr>Service member expectations</vt:lpstr>
      <vt:lpstr>Tricare Auths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and VA Collaboration  Transitioning our service members from soldier to civilian</dc:title>
  <dc:creator>Delehanty, Ashley L.</dc:creator>
  <cp:lastModifiedBy>Heinz, Amy D. (she/her/hers)</cp:lastModifiedBy>
  <cp:revision>21</cp:revision>
  <dcterms:created xsi:type="dcterms:W3CDTF">2020-05-01T19:44:50Z</dcterms:created>
  <dcterms:modified xsi:type="dcterms:W3CDTF">2023-11-08T18:34:27Z</dcterms:modified>
</cp:coreProperties>
</file>