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2" r:id="rId2"/>
    <p:sldMasterId id="2147483695" r:id="rId3"/>
  </p:sldMasterIdLst>
  <p:notesMasterIdLst>
    <p:notesMasterId r:id="rId30"/>
  </p:notesMasterIdLst>
  <p:sldIdLst>
    <p:sldId id="256" r:id="rId4"/>
    <p:sldId id="301" r:id="rId5"/>
    <p:sldId id="270" r:id="rId6"/>
    <p:sldId id="264" r:id="rId7"/>
    <p:sldId id="281" r:id="rId8"/>
    <p:sldId id="282" r:id="rId9"/>
    <p:sldId id="265" r:id="rId10"/>
    <p:sldId id="266" r:id="rId11"/>
    <p:sldId id="285" r:id="rId12"/>
    <p:sldId id="289" r:id="rId13"/>
    <p:sldId id="297" r:id="rId14"/>
    <p:sldId id="298" r:id="rId15"/>
    <p:sldId id="299" r:id="rId16"/>
    <p:sldId id="273" r:id="rId17"/>
    <p:sldId id="272" r:id="rId18"/>
    <p:sldId id="292" r:id="rId19"/>
    <p:sldId id="293" r:id="rId20"/>
    <p:sldId id="300" r:id="rId21"/>
    <p:sldId id="294" r:id="rId22"/>
    <p:sldId id="295" r:id="rId23"/>
    <p:sldId id="296" r:id="rId24"/>
    <p:sldId id="275" r:id="rId25"/>
    <p:sldId id="280" r:id="rId26"/>
    <p:sldId id="302" r:id="rId27"/>
    <p:sldId id="271" r:id="rId28"/>
    <p:sldId id="263"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13BD218-E9B2-9D19-BC80-C9480DA9B337}" name="Christopher Macinkowicz" initials="CM" userId="S::CMacinkowicz@vfw.org::0d70cd78-d19b-4f87-8c72-6e08ee5e17e3" providerId="AD"/>
  <p188:author id="{ECAB8326-12F6-D943-EC82-459700B88125}" name="Dale Phillips" initials="DP" userId="S::DPhillips@vfw.org::b55979ec-bd53-4118-aa9b-74520a1354d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E8FF"/>
    <a:srgbClr val="DEA900"/>
    <a:srgbClr val="FFDB69"/>
    <a:srgbClr val="E6AF00"/>
    <a:srgbClr val="B5A16F"/>
    <a:srgbClr val="A79055"/>
    <a:srgbClr val="991A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443" autoAdjust="0"/>
    <p:restoredTop sz="89239" autoAdjust="0"/>
  </p:normalViewPr>
  <p:slideViewPr>
    <p:cSldViewPr snapToGrid="0">
      <p:cViewPr varScale="1">
        <p:scale>
          <a:sx n="98" d="100"/>
          <a:sy n="98" d="100"/>
        </p:scale>
        <p:origin x="792"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 Id="rId35" Type="http://schemas.microsoft.com/office/2018/10/relationships/authors" Target="authors.xml"/><Relationship Id="rId8"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Times New Roman" panose="02020603050405020304" pitchFamily="18"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Times New Roman" panose="02020603050405020304" pitchFamily="18" charset="0"/>
              </a:defRPr>
            </a:lvl1pPr>
          </a:lstStyle>
          <a:p>
            <a:fld id="{4CCB3563-B21F-4472-A953-CA98BFE318F2}" type="datetimeFigureOut">
              <a:rPr lang="en-US" smtClean="0"/>
              <a:pPr/>
              <a:t>11/7/2023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Times New Roman" panose="02020603050405020304" pitchFamily="18"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Times New Roman" panose="02020603050405020304" pitchFamily="18" charset="0"/>
              </a:defRPr>
            </a:lvl1pPr>
          </a:lstStyle>
          <a:p>
            <a:fld id="{B8C36D78-C19F-4765-8B7F-2FE8BFF07D6C}" type="slidenum">
              <a:rPr lang="en-US" smtClean="0"/>
              <a:pPr/>
              <a:t>‹#›</a:t>
            </a:fld>
            <a:endParaRPr lang="en-US" dirty="0"/>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imes New Roman" panose="02020603050405020304" pitchFamily="18" charset="0"/>
        <a:ea typeface="+mn-ea"/>
        <a:cs typeface="+mn-cs"/>
      </a:defRPr>
    </a:lvl1pPr>
    <a:lvl2pPr marL="457200" algn="l" defTabSz="914400" rtl="0" eaLnBrk="1" latinLnBrk="0" hangingPunct="1">
      <a:defRPr sz="1200" kern="1200">
        <a:solidFill>
          <a:schemeClr val="tx1"/>
        </a:solidFill>
        <a:latin typeface="Times New Roman" panose="02020603050405020304" pitchFamily="18" charset="0"/>
        <a:ea typeface="+mn-ea"/>
        <a:cs typeface="+mn-cs"/>
      </a:defRPr>
    </a:lvl2pPr>
    <a:lvl3pPr marL="914400" algn="l" defTabSz="914400" rtl="0" eaLnBrk="1" latinLnBrk="0" hangingPunct="1">
      <a:defRPr sz="1200" kern="1200">
        <a:solidFill>
          <a:schemeClr val="tx1"/>
        </a:solidFill>
        <a:latin typeface="Times New Roman" panose="02020603050405020304" pitchFamily="18" charset="0"/>
        <a:ea typeface="+mn-ea"/>
        <a:cs typeface="+mn-cs"/>
      </a:defRPr>
    </a:lvl3pPr>
    <a:lvl4pPr marL="1371600" algn="l" defTabSz="914400" rtl="0" eaLnBrk="1" latinLnBrk="0" hangingPunct="1">
      <a:defRPr sz="1200" kern="1200">
        <a:solidFill>
          <a:schemeClr val="tx1"/>
        </a:solidFill>
        <a:latin typeface="Times New Roman" panose="02020603050405020304" pitchFamily="18" charset="0"/>
        <a:ea typeface="+mn-ea"/>
        <a:cs typeface="+mn-cs"/>
      </a:defRPr>
    </a:lvl4pPr>
    <a:lvl5pPr marL="1828800" algn="l" defTabSz="914400" rtl="0" eaLnBrk="1" latinLnBrk="0" hangingPunct="1">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pPr/>
              <a:t>2</a:t>
            </a:fld>
            <a:endParaRPr lang="en-US" dirty="0"/>
          </a:p>
        </p:txBody>
      </p:sp>
    </p:spTree>
    <p:extLst>
      <p:ext uri="{BB962C8B-B14F-4D97-AF65-F5344CB8AC3E}">
        <p14:creationId xmlns:p14="http://schemas.microsoft.com/office/powerpoint/2010/main" val="36956914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pPr/>
              <a:t>13</a:t>
            </a:fld>
            <a:endParaRPr lang="en-US" dirty="0"/>
          </a:p>
        </p:txBody>
      </p:sp>
    </p:spTree>
    <p:extLst>
      <p:ext uri="{BB962C8B-B14F-4D97-AF65-F5344CB8AC3E}">
        <p14:creationId xmlns:p14="http://schemas.microsoft.com/office/powerpoint/2010/main" val="35772430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With these descriptions it is my intent to relay a layman’s understanding of when to use the differing lanes and not just citing the book definitions of the different lanes because that clearly is not working.</a:t>
            </a:r>
          </a:p>
          <a:p>
            <a:r>
              <a:rPr lang="en-US" b="1" dirty="0"/>
              <a:t>Unfortunately, we see a lot of cases missing more than one of the three requirements for SC and makes no sense to appeal to the BVA because the BVA only makes legal decisions and does not do any processing – Really emphasize that without a diagnosis its pointless to appeal, that’s why they need to do an accurate records review when submitting the BDD claim</a:t>
            </a:r>
          </a:p>
        </p:txBody>
      </p:sp>
      <p:sp>
        <p:nvSpPr>
          <p:cNvPr id="4" name="Slide Number Placeholder 3"/>
          <p:cNvSpPr>
            <a:spLocks noGrp="1"/>
          </p:cNvSpPr>
          <p:nvPr>
            <p:ph type="sldNum" sz="quarter" idx="5"/>
          </p:nvPr>
        </p:nvSpPr>
        <p:spPr/>
        <p:txBody>
          <a:bodyPr/>
          <a:lstStyle/>
          <a:p>
            <a:fld id="{B8C36D78-C19F-4765-8B7F-2FE8BFF07D6C}" type="slidenum">
              <a:rPr lang="en-US" smtClean="0"/>
              <a:t>14</a:t>
            </a:fld>
            <a:endParaRPr lang="en-US"/>
          </a:p>
        </p:txBody>
      </p:sp>
    </p:spTree>
    <p:extLst>
      <p:ext uri="{BB962C8B-B14F-4D97-AF65-F5344CB8AC3E}">
        <p14:creationId xmlns:p14="http://schemas.microsoft.com/office/powerpoint/2010/main" val="16293275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pPr/>
              <a:t>16</a:t>
            </a:fld>
            <a:endParaRPr lang="en-US" dirty="0"/>
          </a:p>
        </p:txBody>
      </p:sp>
    </p:spTree>
    <p:extLst>
      <p:ext uri="{BB962C8B-B14F-4D97-AF65-F5344CB8AC3E}">
        <p14:creationId xmlns:p14="http://schemas.microsoft.com/office/powerpoint/2010/main" val="6870432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pPr/>
              <a:t>17</a:t>
            </a:fld>
            <a:endParaRPr lang="en-US" dirty="0"/>
          </a:p>
        </p:txBody>
      </p:sp>
    </p:spTree>
    <p:extLst>
      <p:ext uri="{BB962C8B-B14F-4D97-AF65-F5344CB8AC3E}">
        <p14:creationId xmlns:p14="http://schemas.microsoft.com/office/powerpoint/2010/main" val="7119403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pPr/>
              <a:t>18</a:t>
            </a:fld>
            <a:endParaRPr lang="en-US" dirty="0"/>
          </a:p>
        </p:txBody>
      </p:sp>
    </p:spTree>
    <p:extLst>
      <p:ext uri="{BB962C8B-B14F-4D97-AF65-F5344CB8AC3E}">
        <p14:creationId xmlns:p14="http://schemas.microsoft.com/office/powerpoint/2010/main" val="4304377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Poll Question - </a:t>
            </a:r>
            <a:r>
              <a:rPr lang="en-US" sz="1200" b="1" dirty="0"/>
              <a:t>What should you advise Alice to do?</a:t>
            </a:r>
          </a:p>
          <a:p>
            <a:r>
              <a:rPr lang="en-US" dirty="0"/>
              <a:t>Advise her to talk to her local representative about filing an HLR </a:t>
            </a:r>
          </a:p>
          <a:p>
            <a:r>
              <a:rPr lang="en-US" dirty="0"/>
              <a:t>Advise her to talk to her local representative about filing a Supplemental claim if she can get a diagnosis</a:t>
            </a:r>
          </a:p>
          <a:p>
            <a:r>
              <a:rPr lang="en-US" dirty="0"/>
              <a:t>Advise her to talk to her local representative about filing a BVA appeal</a:t>
            </a:r>
          </a:p>
          <a:p>
            <a:r>
              <a:rPr lang="en-US" dirty="0"/>
              <a:t>Tell her you can’t provide advice because you don’t handle appeals</a:t>
            </a:r>
          </a:p>
        </p:txBody>
      </p:sp>
      <p:sp>
        <p:nvSpPr>
          <p:cNvPr id="4" name="Slide Number Placeholder 3"/>
          <p:cNvSpPr>
            <a:spLocks noGrp="1"/>
          </p:cNvSpPr>
          <p:nvPr>
            <p:ph type="sldNum" sz="quarter" idx="5"/>
          </p:nvPr>
        </p:nvSpPr>
        <p:spPr/>
        <p:txBody>
          <a:bodyPr/>
          <a:lstStyle/>
          <a:p>
            <a:fld id="{B8C36D78-C19F-4765-8B7F-2FE8BFF07D6C}" type="slidenum">
              <a:rPr lang="en-US" smtClean="0"/>
              <a:t>22</a:t>
            </a:fld>
            <a:endParaRPr lang="en-US"/>
          </a:p>
        </p:txBody>
      </p:sp>
    </p:spTree>
    <p:extLst>
      <p:ext uri="{BB962C8B-B14F-4D97-AF65-F5344CB8AC3E}">
        <p14:creationId xmlns:p14="http://schemas.microsoft.com/office/powerpoint/2010/main" val="6589378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pPr/>
              <a:t>25</a:t>
            </a:fld>
            <a:endParaRPr lang="en-US" dirty="0"/>
          </a:p>
        </p:txBody>
      </p:sp>
    </p:spTree>
    <p:extLst>
      <p:ext uri="{BB962C8B-B14F-4D97-AF65-F5344CB8AC3E}">
        <p14:creationId xmlns:p14="http://schemas.microsoft.com/office/powerpoint/2010/main" val="320427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3</a:t>
            </a:fld>
            <a:endParaRPr lang="en-US"/>
          </a:p>
        </p:txBody>
      </p:sp>
    </p:spTree>
    <p:extLst>
      <p:ext uri="{BB962C8B-B14F-4D97-AF65-F5344CB8AC3E}">
        <p14:creationId xmlns:p14="http://schemas.microsoft.com/office/powerpoint/2010/main" val="4759779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30 Travel Boards currently requested per Chairman’s VSO brief of October 19, 2023.</a:t>
            </a:r>
          </a:p>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4</a:t>
            </a:fld>
            <a:endParaRPr lang="en-US"/>
          </a:p>
        </p:txBody>
      </p:sp>
    </p:spTree>
    <p:extLst>
      <p:ext uri="{BB962C8B-B14F-4D97-AF65-F5344CB8AC3E}">
        <p14:creationId xmlns:p14="http://schemas.microsoft.com/office/powerpoint/2010/main" val="9020884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7 Consultants for the entire planet</a:t>
            </a:r>
          </a:p>
          <a:p>
            <a:r>
              <a:rPr lang="en-US" dirty="0"/>
              <a:t>More than 103 years of experience at the BVA combined</a:t>
            </a:r>
          </a:p>
        </p:txBody>
      </p:sp>
      <p:sp>
        <p:nvSpPr>
          <p:cNvPr id="4" name="Slide Number Placeholder 3"/>
          <p:cNvSpPr>
            <a:spLocks noGrp="1"/>
          </p:cNvSpPr>
          <p:nvPr>
            <p:ph type="sldNum" sz="quarter" idx="5"/>
          </p:nvPr>
        </p:nvSpPr>
        <p:spPr/>
        <p:txBody>
          <a:bodyPr/>
          <a:lstStyle/>
          <a:p>
            <a:fld id="{B8C36D78-C19F-4765-8B7F-2FE8BFF07D6C}" type="slidenum">
              <a:rPr lang="en-US" smtClean="0"/>
              <a:t>7</a:t>
            </a:fld>
            <a:endParaRPr lang="en-US"/>
          </a:p>
        </p:txBody>
      </p:sp>
    </p:spTree>
    <p:extLst>
      <p:ext uri="{BB962C8B-B14F-4D97-AF65-F5344CB8AC3E}">
        <p14:creationId xmlns:p14="http://schemas.microsoft.com/office/powerpoint/2010/main" val="10589449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We used to get appeals which may or may not have any substance within NOD, Form 9 or 646, and we would review the entire file and find arguments to support clients which was a very lengthy process that did not always bear fruit.</a:t>
            </a:r>
          </a:p>
          <a:p>
            <a:r>
              <a:rPr lang="en-US" dirty="0"/>
              <a:t>Under new leadership, and the fact that the backlog was moved from the RO to BVA, it was put out at training and while drafting our new guidance, that something of substance should be indicated within appeal correspondence of what the client’s issue with the previous decision is or what evidence was not considered appropriately.</a:t>
            </a:r>
          </a:p>
          <a:p>
            <a:r>
              <a:rPr lang="en-US" dirty="0"/>
              <a:t>It still remains a very big problem that the field does not adhere to the new standard, but instead of the BVA staff paying for the poor processing from the field, their clients now do when we are not able to figure out the reason they are appealing.</a:t>
            </a:r>
          </a:p>
          <a:p>
            <a:r>
              <a:rPr lang="en-US" dirty="0"/>
              <a:t>Therefore, if you do assist a client in filing an appeal, then please at-a-minimum provide the purpose of the appeal – even if its just that the client disagrees with percentage or had an inadequate exam.</a:t>
            </a:r>
          </a:p>
          <a:p>
            <a:endParaRPr lang="en-US" dirty="0"/>
          </a:p>
          <a:p>
            <a:r>
              <a:rPr lang="en-US" dirty="0"/>
              <a:t>First CLCW case predates presumptive and when only medical care was being offered</a:t>
            </a:r>
          </a:p>
          <a:p>
            <a:r>
              <a:rPr lang="en-US" dirty="0"/>
              <a:t>VA attempted to minimize issue which was hard to capture in their ran reports because they attempted to only look for coded gulf war claims and missed where the RO just created claims with individual issues. Nonetheless, the attention brought about from VFW testimony to Congress has corrected the issue in most cases. We no longer are seeing the same poor processing of such claims any longer.</a:t>
            </a:r>
          </a:p>
          <a:p>
            <a:r>
              <a:rPr lang="en-US" dirty="0"/>
              <a:t>Reductions, this is a continued issue which I will get to specifically later, but at least during Legacy and prior to Work Que we were able to identify issues at specific ROs and inform leadership which got it addressed and corrected. It is definitively much harder now to even determine which RO or VA personnel even worked on the case and lack of transparency is still an issue at the RO level. (Ex. W. Thomas case)</a:t>
            </a:r>
          </a:p>
          <a:p>
            <a:r>
              <a:rPr lang="en-US" dirty="0"/>
              <a:t>We have been tasked since COVID with handling all PR hearings and quickly identified there was something amidst going on down there. Brought it to leadership attention who went down and discovered a rogue PSO was submitting very frivolous claims and appeals which they had no business doing neither. If you are not familiar with PR cases, then quickly they all are almost entirely reservists and those who do not get activated for deployments supporting combat operations often are upset when they retire or discharge the reserves and attempt to file compensation claims and are informed that they are not afforded the same considerations as regular active duty.</a:t>
            </a:r>
          </a:p>
          <a:p>
            <a:r>
              <a:rPr lang="en-US" dirty="0"/>
              <a:t>Participated and reviewed the AMA process through its pilot program prior to February 2019. Negative review on quality and only positive was speed </a:t>
            </a:r>
          </a:p>
          <a:p>
            <a:endParaRPr lang="en-US" dirty="0"/>
          </a:p>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8</a:t>
            </a:fld>
            <a:endParaRPr lang="en-US"/>
          </a:p>
        </p:txBody>
      </p:sp>
    </p:spTree>
    <p:extLst>
      <p:ext uri="{BB962C8B-B14F-4D97-AF65-F5344CB8AC3E}">
        <p14:creationId xmlns:p14="http://schemas.microsoft.com/office/powerpoint/2010/main" val="9284809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Normative issues BVA staff deal with in representing clients</a:t>
            </a:r>
          </a:p>
          <a:p>
            <a:r>
              <a:rPr lang="en-US" dirty="0"/>
              <a:t>4(C) historically has been more of an issue for in-person hearings and can be a result of insecurities or prejudices about race and sex</a:t>
            </a:r>
          </a:p>
          <a:p>
            <a:r>
              <a:rPr lang="en-US" dirty="0"/>
              <a:t>Nonetheless, it has occurred with virtual cases since COVID but not as often as when in-person</a:t>
            </a:r>
          </a:p>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pPr/>
              <a:t>9</a:t>
            </a:fld>
            <a:endParaRPr lang="en-US" dirty="0"/>
          </a:p>
        </p:txBody>
      </p:sp>
    </p:spTree>
    <p:extLst>
      <p:ext uri="{BB962C8B-B14F-4D97-AF65-F5344CB8AC3E}">
        <p14:creationId xmlns:p14="http://schemas.microsoft.com/office/powerpoint/2010/main" val="13054171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a poll Should Representation have been revoked? Y/N/IDK</a:t>
            </a:r>
          </a:p>
          <a:p>
            <a:r>
              <a:rPr lang="en-US" dirty="0"/>
              <a:t>Dual Representation is not allowed</a:t>
            </a:r>
          </a:p>
          <a:p>
            <a:r>
              <a:rPr lang="en-US" dirty="0"/>
              <a:t>VFW becomes POA for an incompetency challenge and now had to take on BVA appeal several years after revocation and have no idea why the issues were even filed for or appealed.  Even if they had removed the lawyer, VFW should still revoke because she had a pending appeal.</a:t>
            </a:r>
          </a:p>
        </p:txBody>
      </p:sp>
      <p:sp>
        <p:nvSpPr>
          <p:cNvPr id="4" name="Slide Number Placeholder 3"/>
          <p:cNvSpPr>
            <a:spLocks noGrp="1"/>
          </p:cNvSpPr>
          <p:nvPr>
            <p:ph type="sldNum" sz="quarter" idx="5"/>
          </p:nvPr>
        </p:nvSpPr>
        <p:spPr/>
        <p:txBody>
          <a:bodyPr/>
          <a:lstStyle/>
          <a:p>
            <a:fld id="{B8C36D78-C19F-4765-8B7F-2FE8BFF07D6C}" type="slidenum">
              <a:rPr lang="en-US" smtClean="0"/>
              <a:pPr/>
              <a:t>10</a:t>
            </a:fld>
            <a:endParaRPr lang="en-US" dirty="0"/>
          </a:p>
        </p:txBody>
      </p:sp>
    </p:spTree>
    <p:extLst>
      <p:ext uri="{BB962C8B-B14F-4D97-AF65-F5344CB8AC3E}">
        <p14:creationId xmlns:p14="http://schemas.microsoft.com/office/powerpoint/2010/main" val="19399229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pPr/>
              <a:t>11</a:t>
            </a:fld>
            <a:endParaRPr lang="en-US" dirty="0"/>
          </a:p>
        </p:txBody>
      </p:sp>
    </p:spTree>
    <p:extLst>
      <p:ext uri="{BB962C8B-B14F-4D97-AF65-F5344CB8AC3E}">
        <p14:creationId xmlns:p14="http://schemas.microsoft.com/office/powerpoint/2010/main" val="42129442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a Poll – Should Chance revoke representation? Y/N/IDK</a:t>
            </a:r>
          </a:p>
        </p:txBody>
      </p:sp>
      <p:sp>
        <p:nvSpPr>
          <p:cNvPr id="4" name="Slide Number Placeholder 3"/>
          <p:cNvSpPr>
            <a:spLocks noGrp="1"/>
          </p:cNvSpPr>
          <p:nvPr>
            <p:ph type="sldNum" sz="quarter" idx="5"/>
          </p:nvPr>
        </p:nvSpPr>
        <p:spPr/>
        <p:txBody>
          <a:bodyPr/>
          <a:lstStyle/>
          <a:p>
            <a:fld id="{B8C36D78-C19F-4765-8B7F-2FE8BFF07D6C}" type="slidenum">
              <a:rPr lang="en-US" smtClean="0"/>
              <a:pPr/>
              <a:t>12</a:t>
            </a:fld>
            <a:endParaRPr lang="en-US" dirty="0"/>
          </a:p>
        </p:txBody>
      </p:sp>
    </p:spTree>
    <p:extLst>
      <p:ext uri="{BB962C8B-B14F-4D97-AF65-F5344CB8AC3E}">
        <p14:creationId xmlns:p14="http://schemas.microsoft.com/office/powerpoint/2010/main" val="39329030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11/7/2023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216574093"/>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11/7/2023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197330323"/>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11/7/2023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43268606"/>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7846132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027229608"/>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747398309"/>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3768603"/>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45917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255014257"/>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2674283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685728608"/>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11/7/2023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Tree>
    <p:extLst>
      <p:ext uri="{BB962C8B-B14F-4D97-AF65-F5344CB8AC3E}">
        <p14:creationId xmlns:p14="http://schemas.microsoft.com/office/powerpoint/2010/main" val="21446835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11/7/2023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465378565"/>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11/7/2023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Tree>
    <p:extLst>
      <p:ext uri="{BB962C8B-B14F-4D97-AF65-F5344CB8AC3E}">
        <p14:creationId xmlns:p14="http://schemas.microsoft.com/office/powerpoint/2010/main" val="20392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11/7/2023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391507721"/>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611773711"/>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434861055"/>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4082373097"/>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641919130"/>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166651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630668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692025882"/>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092361852"/>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603933175"/>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11/7/2023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259756656"/>
      </p:ext>
    </p:extLst>
  </p:cSld>
  <p:clrMapOvr>
    <a:masterClrMapping/>
  </p:clrMapOvr>
  <p:hf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theme" Target="../theme/theme2.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image" Target="../media/image3.png"/><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image" Target="../media/image1.png"/><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4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defRPr>
            </a:lvl1pPr>
          </a:lstStyle>
          <a:p>
            <a:fld id="{C764DE79-268F-4C1A-8933-263129D2AF90}" type="datetimeFigureOut">
              <a:rPr lang="en-US" smtClean="0"/>
              <a:pPr/>
              <a:t>11/7/2023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defRPr>
            </a:lvl1pPr>
          </a:lstStyle>
          <a:p>
            <a:fld id="{48F63A3B-78C7-47BE-AE5E-E10140E04643}" type="slidenum">
              <a:rPr lang="en-US" smtClean="0"/>
              <a:pPr/>
              <a:t>‹#›</a:t>
            </a:fld>
            <a:endParaRPr lang="en-US" dirty="0"/>
          </a:p>
        </p:txBody>
      </p:sp>
      <p:sp>
        <p:nvSpPr>
          <p:cNvPr id="7" name="Rectangle 6">
            <a:extLst>
              <a:ext uri="{FF2B5EF4-FFF2-40B4-BE49-F238E27FC236}">
                <a16:creationId xmlns:a16="http://schemas.microsoft.com/office/drawing/2014/main" id="{6A5C2661-1E20-D715-7C4A-B6F528862B63}"/>
              </a:ext>
            </a:extLst>
          </p:cNvPr>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pic>
        <p:nvPicPr>
          <p:cNvPr id="8" name="Picture 7">
            <a:extLst>
              <a:ext uri="{FF2B5EF4-FFF2-40B4-BE49-F238E27FC236}">
                <a16:creationId xmlns:a16="http://schemas.microsoft.com/office/drawing/2014/main" id="{5A6684F6-AB51-8C7C-BE59-6106A62AFC3D}"/>
              </a:ext>
            </a:extLst>
          </p:cNvPr>
          <p:cNvPicPr>
            <a:picLocks noChangeAspect="1"/>
          </p:cNvPicPr>
          <p:nvPr userDrawn="1"/>
        </p:nvPicPr>
        <p:blipFill rotWithShape="1">
          <a:blip r:embed="rId1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9" name="Picture 8">
            <a:extLst>
              <a:ext uri="{FF2B5EF4-FFF2-40B4-BE49-F238E27FC236}">
                <a16:creationId xmlns:a16="http://schemas.microsoft.com/office/drawing/2014/main" id="{1B2977ED-E606-2560-B1DF-326A2E671CD1}"/>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1829264348"/>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Times New Roman" panose="0202060305040502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defRPr>
            </a:lvl1pPr>
          </a:lstStyle>
          <a:p>
            <a:fld id="{C764DE79-268F-4C1A-8933-263129D2AF90}" type="datetimeFigureOut">
              <a:rPr lang="en-US" smtClean="0"/>
              <a:pPr/>
              <a:t>11/7/2023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defRPr>
            </a:lvl1pPr>
          </a:lstStyle>
          <a:p>
            <a:fld id="{60B18D57-13A5-4968-950D-8FEF41FA4399}" type="slidenum">
              <a:rPr lang="en-US" smtClean="0"/>
              <a:pPr/>
              <a:t>‹#›</a:t>
            </a:fld>
            <a:endParaRPr lang="en-US" dirty="0"/>
          </a:p>
        </p:txBody>
      </p:sp>
      <p:sp>
        <p:nvSpPr>
          <p:cNvPr id="7" name="Rectangle 6">
            <a:extLst>
              <a:ext uri="{FF2B5EF4-FFF2-40B4-BE49-F238E27FC236}">
                <a16:creationId xmlns:a16="http://schemas.microsoft.com/office/drawing/2014/main" id="{4C2CCF10-B229-BF1C-4376-0BE00E3C5EBB}"/>
              </a:ext>
            </a:extLst>
          </p:cNvPr>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cxnSp>
        <p:nvCxnSpPr>
          <p:cNvPr id="8" name="Straight Connector 7">
            <a:extLst>
              <a:ext uri="{FF2B5EF4-FFF2-40B4-BE49-F238E27FC236}">
                <a16:creationId xmlns:a16="http://schemas.microsoft.com/office/drawing/2014/main" id="{8D4EF890-B189-2C4F-2E32-F7EE6B4C26A0}"/>
              </a:ext>
            </a:extLst>
          </p:cNvPr>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D6AF9219-DCCF-0998-D481-CD80B1557139}"/>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614175258"/>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Times New Roman" panose="0202060305040502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5.xml.rels><?xml version="1.0" encoding="UTF-8" standalone="yes"?>
<Relationships xmlns="http://schemas.openxmlformats.org/package/2006/relationships"><Relationship Id="rId3" Type="http://schemas.openxmlformats.org/officeDocument/2006/relationships/hyperlink" Target="mailto:Boardcustomerservice@va.gov" TargetMode="External"/><Relationship Id="rId2" Type="http://schemas.openxmlformats.org/officeDocument/2006/relationships/notesSlide" Target="../notesSlides/notesSlide16.xml"/><Relationship Id="rId1" Type="http://schemas.openxmlformats.org/officeDocument/2006/relationships/slideLayout" Target="../slideLayouts/slideLayout19.xml"/><Relationship Id="rId4" Type="http://schemas.openxmlformats.org/officeDocument/2006/relationships/hyperlink" Target="mailto:BVArepsupport@va.gov" TargetMode="External"/></Relationships>
</file>

<file path=ppt/slides/_rels/slide26.xml.rels><?xml version="1.0" encoding="UTF-8" standalone="yes"?>
<Relationships xmlns="http://schemas.openxmlformats.org/package/2006/relationships"><Relationship Id="rId2" Type="http://schemas.openxmlformats.org/officeDocument/2006/relationships/hyperlink" Target="mailto:csizemore@vfw.org/" TargetMode="Externa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60372" y="2029656"/>
            <a:ext cx="7598228" cy="830997"/>
          </a:xfrm>
          <a:prstGeom prst="rect">
            <a:avLst/>
          </a:prstGeom>
          <a:noFill/>
        </p:spPr>
        <p:txBody>
          <a:bodyPr wrap="square" rtlCol="0">
            <a:spAutoFit/>
          </a:bodyPr>
          <a:lstStyle/>
          <a:p>
            <a:pPr algn="r"/>
            <a:r>
              <a:rPr lang="en-US" sz="4800" b="1" dirty="0">
                <a:latin typeface="Times New Roman" panose="02020603050405020304" pitchFamily="18" charset="0"/>
                <a:cs typeface="Times New Roman" panose="02020603050405020304" pitchFamily="18" charset="0"/>
              </a:rPr>
              <a:t>Board of Veterans Appeals  </a:t>
            </a:r>
          </a:p>
        </p:txBody>
      </p:sp>
      <p:sp>
        <p:nvSpPr>
          <p:cNvPr id="5" name="TextBox 4"/>
          <p:cNvSpPr txBox="1"/>
          <p:nvPr/>
        </p:nvSpPr>
        <p:spPr>
          <a:xfrm>
            <a:off x="7146225" y="5063891"/>
            <a:ext cx="4434035" cy="954107"/>
          </a:xfrm>
          <a:prstGeom prst="rect">
            <a:avLst/>
          </a:prstGeom>
          <a:noFill/>
        </p:spPr>
        <p:txBody>
          <a:bodyPr wrap="square" rtlCol="0">
            <a:spAutoFit/>
          </a:bodyPr>
          <a:lstStyle/>
          <a:p>
            <a:pPr algn="r"/>
            <a:r>
              <a:rPr lang="en-US" sz="2800" dirty="0">
                <a:latin typeface="Times New Roman" panose="02020603050405020304" pitchFamily="18" charset="0"/>
                <a:cs typeface="Times New Roman" panose="02020603050405020304" pitchFamily="18" charset="0"/>
              </a:rPr>
              <a:t>Chance Sizemore</a:t>
            </a:r>
          </a:p>
          <a:p>
            <a:pPr algn="r"/>
            <a:r>
              <a:rPr lang="en-US" sz="2800" dirty="0">
                <a:latin typeface="Times New Roman" panose="02020603050405020304" pitchFamily="18" charset="0"/>
                <a:cs typeface="Times New Roman" panose="02020603050405020304" pitchFamily="18" charset="0"/>
              </a:rPr>
              <a:t>Appeals Consultant</a:t>
            </a:r>
          </a:p>
        </p:txBody>
      </p:sp>
    </p:spTree>
    <p:extLst>
      <p:ext uri="{BB962C8B-B14F-4D97-AF65-F5344CB8AC3E}">
        <p14:creationId xmlns:p14="http://schemas.microsoft.com/office/powerpoint/2010/main" val="1307898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9B63C-07B3-DC77-FAB0-71762EB751CD}"/>
              </a:ext>
            </a:extLst>
          </p:cNvPr>
          <p:cNvSpPr>
            <a:spLocks noGrp="1"/>
          </p:cNvSpPr>
          <p:nvPr>
            <p:ph type="title"/>
          </p:nvPr>
        </p:nvSpPr>
        <p:spPr>
          <a:xfrm>
            <a:off x="10057" y="-31694"/>
            <a:ext cx="8909656" cy="1325563"/>
          </a:xfrm>
        </p:spPr>
        <p:txBody>
          <a:bodyPr/>
          <a:lstStyle/>
          <a:p>
            <a:r>
              <a:rPr lang="en-US" b="1" dirty="0"/>
              <a:t>POA Revocation Example: BVA</a:t>
            </a:r>
          </a:p>
        </p:txBody>
      </p:sp>
      <p:sp>
        <p:nvSpPr>
          <p:cNvPr id="3" name="Content Placeholder 2">
            <a:extLst>
              <a:ext uri="{FF2B5EF4-FFF2-40B4-BE49-F238E27FC236}">
                <a16:creationId xmlns:a16="http://schemas.microsoft.com/office/drawing/2014/main" id="{CDAED9B8-C21A-D671-2BDC-0D0DDBA81D94}"/>
              </a:ext>
            </a:extLst>
          </p:cNvPr>
          <p:cNvSpPr>
            <a:spLocks noGrp="1"/>
          </p:cNvSpPr>
          <p:nvPr>
            <p:ph sz="half" idx="1"/>
          </p:nvPr>
        </p:nvSpPr>
        <p:spPr>
          <a:xfrm>
            <a:off x="644576" y="1293868"/>
            <a:ext cx="10957811" cy="5062481"/>
          </a:xfrm>
        </p:spPr>
        <p:txBody>
          <a:bodyPr>
            <a:noAutofit/>
          </a:bodyPr>
          <a:lstStyle/>
          <a:p>
            <a:r>
              <a:rPr lang="en-US" sz="2400" dirty="0"/>
              <a:t>Army veteran served from 1999-2006</a:t>
            </a:r>
          </a:p>
          <a:p>
            <a:r>
              <a:rPr lang="en-US" sz="2400" dirty="0"/>
              <a:t>Veteran was represented by a lawyer for an initial claim for service connection</a:t>
            </a:r>
          </a:p>
          <a:p>
            <a:r>
              <a:rPr lang="en-US" sz="2400" dirty="0"/>
              <a:t>$70000 was paid to the lawyer (20% of the retroactive benefits) from fee agreement</a:t>
            </a:r>
          </a:p>
          <a:p>
            <a:r>
              <a:rPr lang="en-US" sz="2400" dirty="0"/>
              <a:t>The lawyer filed an appeal to the BVA for several remaining issues with a caveat that argument would be presented in person during a BVA hearing</a:t>
            </a:r>
          </a:p>
          <a:p>
            <a:r>
              <a:rPr lang="en-US" sz="2400" dirty="0"/>
              <a:t>While waiting for the hearing, the veteran signed on with the VFW without removing the lawyer as their representative to challenge an incompetency decision at the VARO which the local VFW representative appealed to the BVA</a:t>
            </a:r>
          </a:p>
          <a:p>
            <a:r>
              <a:rPr lang="en-US" sz="2400" dirty="0"/>
              <a:t>After review at the BVA, the appeals consultant requested to revoke representation</a:t>
            </a:r>
          </a:p>
          <a:p>
            <a:pPr marL="0" indent="0" algn="ctr">
              <a:buNone/>
            </a:pPr>
            <a:r>
              <a:rPr lang="en-US" b="1" dirty="0"/>
              <a:t>Why did the appeals consultant revoke representation?</a:t>
            </a:r>
          </a:p>
          <a:p>
            <a:pPr marL="0" indent="0" algn="ctr">
              <a:buNone/>
            </a:pPr>
            <a:r>
              <a:rPr lang="en-US" b="1" dirty="0"/>
              <a:t>Were they correct to do so?</a:t>
            </a:r>
          </a:p>
        </p:txBody>
      </p:sp>
      <p:sp>
        <p:nvSpPr>
          <p:cNvPr id="5" name="Slide Number Placeholder 4">
            <a:extLst>
              <a:ext uri="{FF2B5EF4-FFF2-40B4-BE49-F238E27FC236}">
                <a16:creationId xmlns:a16="http://schemas.microsoft.com/office/drawing/2014/main" id="{96B11D7E-675E-23F2-3B2C-288CBBE889C9}"/>
              </a:ext>
            </a:extLst>
          </p:cNvPr>
          <p:cNvSpPr>
            <a:spLocks noGrp="1"/>
          </p:cNvSpPr>
          <p:nvPr>
            <p:ph type="sldNum" sz="quarter" idx="12"/>
          </p:nvPr>
        </p:nvSpPr>
        <p:spPr/>
        <p:txBody>
          <a:bodyPr/>
          <a:lstStyle/>
          <a:p>
            <a:fld id="{60B18D57-13A5-4968-950D-8FEF41FA4399}" type="slidenum">
              <a:rPr lang="en-US" smtClean="0"/>
              <a:t>10</a:t>
            </a:fld>
            <a:endParaRPr lang="en-US"/>
          </a:p>
        </p:txBody>
      </p:sp>
    </p:spTree>
    <p:extLst>
      <p:ext uri="{BB962C8B-B14F-4D97-AF65-F5344CB8AC3E}">
        <p14:creationId xmlns:p14="http://schemas.microsoft.com/office/powerpoint/2010/main" val="9683970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9B63C-07B3-DC77-FAB0-71762EB751CD}"/>
              </a:ext>
            </a:extLst>
          </p:cNvPr>
          <p:cNvSpPr>
            <a:spLocks noGrp="1"/>
          </p:cNvSpPr>
          <p:nvPr>
            <p:ph type="title"/>
          </p:nvPr>
        </p:nvSpPr>
        <p:spPr>
          <a:xfrm>
            <a:off x="10057" y="-31694"/>
            <a:ext cx="8909656" cy="1325563"/>
          </a:xfrm>
        </p:spPr>
        <p:txBody>
          <a:bodyPr/>
          <a:lstStyle/>
          <a:p>
            <a:r>
              <a:rPr lang="en-US" b="1" dirty="0"/>
              <a:t>POA Revocation Example: BVA</a:t>
            </a:r>
          </a:p>
        </p:txBody>
      </p:sp>
      <p:sp>
        <p:nvSpPr>
          <p:cNvPr id="3" name="Content Placeholder 2">
            <a:extLst>
              <a:ext uri="{FF2B5EF4-FFF2-40B4-BE49-F238E27FC236}">
                <a16:creationId xmlns:a16="http://schemas.microsoft.com/office/drawing/2014/main" id="{CDAED9B8-C21A-D671-2BDC-0D0DDBA81D94}"/>
              </a:ext>
            </a:extLst>
          </p:cNvPr>
          <p:cNvSpPr>
            <a:spLocks noGrp="1"/>
          </p:cNvSpPr>
          <p:nvPr>
            <p:ph sz="half" idx="1"/>
          </p:nvPr>
        </p:nvSpPr>
        <p:spPr>
          <a:xfrm>
            <a:off x="644576" y="1293868"/>
            <a:ext cx="10957811" cy="5062481"/>
          </a:xfrm>
        </p:spPr>
        <p:txBody>
          <a:bodyPr>
            <a:noAutofit/>
          </a:bodyPr>
          <a:lstStyle/>
          <a:p>
            <a:endParaRPr lang="en-US" sz="2400" dirty="0"/>
          </a:p>
          <a:p>
            <a:r>
              <a:rPr lang="en-US" sz="2400" dirty="0"/>
              <a:t>Although the VA allowed the VFW to accept representation for the incompetency claim, NVS Policy and Procedure </a:t>
            </a:r>
            <a:r>
              <a:rPr lang="en-US" sz="2400" b="1" u="sng" dirty="0"/>
              <a:t>does not allow dual representation</a:t>
            </a:r>
          </a:p>
          <a:p>
            <a:endParaRPr lang="en-US" sz="2400" b="1" u="sng" dirty="0"/>
          </a:p>
          <a:p>
            <a:r>
              <a:rPr lang="en-US" sz="2400" dirty="0"/>
              <a:t>Once an appeal is filed at the BVA, </a:t>
            </a:r>
            <a:r>
              <a:rPr lang="en-US" sz="2400" b="1" u="sng" dirty="0"/>
              <a:t>the NVS Director or designee must approve any changes in POA</a:t>
            </a:r>
          </a:p>
          <a:p>
            <a:endParaRPr lang="en-US" sz="2400" dirty="0"/>
          </a:p>
          <a:p>
            <a:r>
              <a:rPr lang="en-US" sz="2400" dirty="0"/>
              <a:t>Since the veteran did not revoke POA with the lawyer and the NVS Director did not approve the POA acceptance, it was correct to revoke representation</a:t>
            </a:r>
            <a:endParaRPr lang="en-US" dirty="0"/>
          </a:p>
        </p:txBody>
      </p:sp>
      <p:sp>
        <p:nvSpPr>
          <p:cNvPr id="5" name="Slide Number Placeholder 4">
            <a:extLst>
              <a:ext uri="{FF2B5EF4-FFF2-40B4-BE49-F238E27FC236}">
                <a16:creationId xmlns:a16="http://schemas.microsoft.com/office/drawing/2014/main" id="{96B11D7E-675E-23F2-3B2C-288CBBE889C9}"/>
              </a:ext>
            </a:extLst>
          </p:cNvPr>
          <p:cNvSpPr>
            <a:spLocks noGrp="1"/>
          </p:cNvSpPr>
          <p:nvPr>
            <p:ph type="sldNum" sz="quarter" idx="12"/>
          </p:nvPr>
        </p:nvSpPr>
        <p:spPr/>
        <p:txBody>
          <a:bodyPr/>
          <a:lstStyle/>
          <a:p>
            <a:fld id="{60B18D57-13A5-4968-950D-8FEF41FA4399}" type="slidenum">
              <a:rPr lang="en-US" smtClean="0"/>
              <a:t>11</a:t>
            </a:fld>
            <a:endParaRPr lang="en-US"/>
          </a:p>
        </p:txBody>
      </p:sp>
    </p:spTree>
    <p:extLst>
      <p:ext uri="{BB962C8B-B14F-4D97-AF65-F5344CB8AC3E}">
        <p14:creationId xmlns:p14="http://schemas.microsoft.com/office/powerpoint/2010/main" val="34174142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9B63C-07B3-DC77-FAB0-71762EB751CD}"/>
              </a:ext>
            </a:extLst>
          </p:cNvPr>
          <p:cNvSpPr>
            <a:spLocks noGrp="1"/>
          </p:cNvSpPr>
          <p:nvPr>
            <p:ph type="title"/>
          </p:nvPr>
        </p:nvSpPr>
        <p:spPr>
          <a:xfrm>
            <a:off x="10057" y="-31694"/>
            <a:ext cx="8909656" cy="1325563"/>
          </a:xfrm>
        </p:spPr>
        <p:txBody>
          <a:bodyPr/>
          <a:lstStyle/>
          <a:p>
            <a:r>
              <a:rPr lang="en-US" b="1" dirty="0"/>
              <a:t>POA Revocation Example: BVA</a:t>
            </a:r>
          </a:p>
        </p:txBody>
      </p:sp>
      <p:sp>
        <p:nvSpPr>
          <p:cNvPr id="3" name="Content Placeholder 2">
            <a:extLst>
              <a:ext uri="{FF2B5EF4-FFF2-40B4-BE49-F238E27FC236}">
                <a16:creationId xmlns:a16="http://schemas.microsoft.com/office/drawing/2014/main" id="{CDAED9B8-C21A-D671-2BDC-0D0DDBA81D94}"/>
              </a:ext>
            </a:extLst>
          </p:cNvPr>
          <p:cNvSpPr>
            <a:spLocks noGrp="1"/>
          </p:cNvSpPr>
          <p:nvPr>
            <p:ph sz="half" idx="1"/>
          </p:nvPr>
        </p:nvSpPr>
        <p:spPr>
          <a:xfrm>
            <a:off x="644576" y="1293868"/>
            <a:ext cx="10957811" cy="5062481"/>
          </a:xfrm>
        </p:spPr>
        <p:txBody>
          <a:bodyPr>
            <a:noAutofit/>
          </a:bodyPr>
          <a:lstStyle/>
          <a:p>
            <a:pPr marL="0" indent="0" algn="ctr">
              <a:buNone/>
            </a:pPr>
            <a:r>
              <a:rPr lang="en-US" dirty="0"/>
              <a:t>Jenny Kosar is an Air Force veteran who has an appeal pending at the BVA. When Chance called her to discuss the appeal and conduct a pre-hearing conference, she was not pleased with the advice given. Although Chance gave Jenny the proper advice, she did not feel it was accurate and asked him to repeat himself so that she could record him and present the recording to a different representative for their opinion. </a:t>
            </a:r>
          </a:p>
          <a:p>
            <a:pPr marL="0" indent="0" algn="ctr">
              <a:buNone/>
            </a:pPr>
            <a:endParaRPr lang="en-US" b="1" dirty="0"/>
          </a:p>
          <a:p>
            <a:pPr marL="0" indent="0" algn="ctr">
              <a:buNone/>
            </a:pPr>
            <a:r>
              <a:rPr lang="en-US" b="1" dirty="0"/>
              <a:t>Should Chance revoke representation?</a:t>
            </a:r>
          </a:p>
          <a:p>
            <a:pPr marL="0" indent="0" algn="ctr">
              <a:buNone/>
            </a:pPr>
            <a:r>
              <a:rPr lang="en-US" b="1" dirty="0"/>
              <a:t>Why?</a:t>
            </a:r>
          </a:p>
        </p:txBody>
      </p:sp>
      <p:sp>
        <p:nvSpPr>
          <p:cNvPr id="5" name="Slide Number Placeholder 4">
            <a:extLst>
              <a:ext uri="{FF2B5EF4-FFF2-40B4-BE49-F238E27FC236}">
                <a16:creationId xmlns:a16="http://schemas.microsoft.com/office/drawing/2014/main" id="{96B11D7E-675E-23F2-3B2C-288CBBE889C9}"/>
              </a:ext>
            </a:extLst>
          </p:cNvPr>
          <p:cNvSpPr>
            <a:spLocks noGrp="1"/>
          </p:cNvSpPr>
          <p:nvPr>
            <p:ph type="sldNum" sz="quarter" idx="12"/>
          </p:nvPr>
        </p:nvSpPr>
        <p:spPr/>
        <p:txBody>
          <a:bodyPr/>
          <a:lstStyle/>
          <a:p>
            <a:fld id="{60B18D57-13A5-4968-950D-8FEF41FA4399}" type="slidenum">
              <a:rPr lang="en-US" smtClean="0"/>
              <a:t>12</a:t>
            </a:fld>
            <a:endParaRPr lang="en-US"/>
          </a:p>
        </p:txBody>
      </p:sp>
    </p:spTree>
    <p:extLst>
      <p:ext uri="{BB962C8B-B14F-4D97-AF65-F5344CB8AC3E}">
        <p14:creationId xmlns:p14="http://schemas.microsoft.com/office/powerpoint/2010/main" val="7695700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9B63C-07B3-DC77-FAB0-71762EB751CD}"/>
              </a:ext>
            </a:extLst>
          </p:cNvPr>
          <p:cNvSpPr>
            <a:spLocks noGrp="1"/>
          </p:cNvSpPr>
          <p:nvPr>
            <p:ph type="title"/>
          </p:nvPr>
        </p:nvSpPr>
        <p:spPr>
          <a:xfrm>
            <a:off x="10057" y="-31694"/>
            <a:ext cx="8909656" cy="1325563"/>
          </a:xfrm>
        </p:spPr>
        <p:txBody>
          <a:bodyPr/>
          <a:lstStyle/>
          <a:p>
            <a:r>
              <a:rPr lang="en-US" b="1" dirty="0"/>
              <a:t>POA Revocation Example: BVA</a:t>
            </a:r>
          </a:p>
        </p:txBody>
      </p:sp>
      <p:sp>
        <p:nvSpPr>
          <p:cNvPr id="3" name="Content Placeholder 2">
            <a:extLst>
              <a:ext uri="{FF2B5EF4-FFF2-40B4-BE49-F238E27FC236}">
                <a16:creationId xmlns:a16="http://schemas.microsoft.com/office/drawing/2014/main" id="{CDAED9B8-C21A-D671-2BDC-0D0DDBA81D94}"/>
              </a:ext>
            </a:extLst>
          </p:cNvPr>
          <p:cNvSpPr>
            <a:spLocks noGrp="1"/>
          </p:cNvSpPr>
          <p:nvPr>
            <p:ph sz="half" idx="1"/>
          </p:nvPr>
        </p:nvSpPr>
        <p:spPr>
          <a:xfrm>
            <a:off x="741388" y="1293869"/>
            <a:ext cx="10709224" cy="5062481"/>
          </a:xfrm>
        </p:spPr>
        <p:txBody>
          <a:bodyPr>
            <a:noAutofit/>
          </a:bodyPr>
          <a:lstStyle/>
          <a:p>
            <a:pPr marL="0" indent="0" algn="ctr">
              <a:buNone/>
            </a:pPr>
            <a:endParaRPr lang="en-US" dirty="0"/>
          </a:p>
          <a:p>
            <a:pPr marL="0" indent="0" algn="ctr">
              <a:buNone/>
            </a:pPr>
            <a:endParaRPr lang="en-US" dirty="0"/>
          </a:p>
          <a:p>
            <a:pPr marL="0" indent="0">
              <a:buNone/>
            </a:pPr>
            <a:r>
              <a:rPr lang="en-US" dirty="0"/>
              <a:t>In this case Chance has the right to revoke representation if he does not consent to being recorded. If the veteran insists after being advised that there is no consent, Chance should end the call and revoke representation.</a:t>
            </a:r>
          </a:p>
          <a:p>
            <a:pPr marL="0" indent="0">
              <a:buNone/>
            </a:pPr>
            <a:endParaRPr lang="en-US" dirty="0"/>
          </a:p>
          <a:p>
            <a:pPr marL="0" indent="0">
              <a:buNone/>
            </a:pPr>
            <a:r>
              <a:rPr lang="en-US" b="1" dirty="0"/>
              <a:t>Note: </a:t>
            </a:r>
            <a:r>
              <a:rPr lang="en-US" dirty="0"/>
              <a:t>This policy applies to all representatives at any time during the claim process, not only to BVA Appeals Consultants.</a:t>
            </a:r>
          </a:p>
          <a:p>
            <a:pPr marL="0" indent="0" algn="ctr">
              <a:buNone/>
            </a:pPr>
            <a:endParaRPr lang="en-US" b="1" dirty="0"/>
          </a:p>
        </p:txBody>
      </p:sp>
      <p:sp>
        <p:nvSpPr>
          <p:cNvPr id="5" name="Slide Number Placeholder 4">
            <a:extLst>
              <a:ext uri="{FF2B5EF4-FFF2-40B4-BE49-F238E27FC236}">
                <a16:creationId xmlns:a16="http://schemas.microsoft.com/office/drawing/2014/main" id="{96B11D7E-675E-23F2-3B2C-288CBBE889C9}"/>
              </a:ext>
            </a:extLst>
          </p:cNvPr>
          <p:cNvSpPr>
            <a:spLocks noGrp="1"/>
          </p:cNvSpPr>
          <p:nvPr>
            <p:ph type="sldNum" sz="quarter" idx="12"/>
          </p:nvPr>
        </p:nvSpPr>
        <p:spPr/>
        <p:txBody>
          <a:bodyPr/>
          <a:lstStyle/>
          <a:p>
            <a:fld id="{60B18D57-13A5-4968-950D-8FEF41FA4399}" type="slidenum">
              <a:rPr lang="en-US" smtClean="0"/>
              <a:t>13</a:t>
            </a:fld>
            <a:endParaRPr lang="en-US"/>
          </a:p>
        </p:txBody>
      </p:sp>
    </p:spTree>
    <p:extLst>
      <p:ext uri="{BB962C8B-B14F-4D97-AF65-F5344CB8AC3E}">
        <p14:creationId xmlns:p14="http://schemas.microsoft.com/office/powerpoint/2010/main" val="5918631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60E795C-A888-C421-68A7-B46870C22A20}"/>
              </a:ext>
            </a:extLst>
          </p:cNvPr>
          <p:cNvSpPr>
            <a:spLocks noGrp="1"/>
          </p:cNvSpPr>
          <p:nvPr>
            <p:ph type="title"/>
          </p:nvPr>
        </p:nvSpPr>
        <p:spPr>
          <a:xfrm>
            <a:off x="16046" y="-15301"/>
            <a:ext cx="10515600" cy="1325563"/>
          </a:xfrm>
        </p:spPr>
        <p:txBody>
          <a:bodyPr/>
          <a:lstStyle/>
          <a:p>
            <a:r>
              <a:rPr lang="en-US" b="1" dirty="0"/>
              <a:t>Which Appeal Lane?</a:t>
            </a:r>
          </a:p>
        </p:txBody>
      </p:sp>
      <p:sp>
        <p:nvSpPr>
          <p:cNvPr id="2" name="Content Placeholder 1">
            <a:extLst>
              <a:ext uri="{FF2B5EF4-FFF2-40B4-BE49-F238E27FC236}">
                <a16:creationId xmlns:a16="http://schemas.microsoft.com/office/drawing/2014/main" id="{D70A56FF-5571-323D-C386-F05B40DE401C}"/>
              </a:ext>
            </a:extLst>
          </p:cNvPr>
          <p:cNvSpPr>
            <a:spLocks noGrp="1"/>
          </p:cNvSpPr>
          <p:nvPr>
            <p:ph sz="half" idx="1"/>
          </p:nvPr>
        </p:nvSpPr>
        <p:spPr>
          <a:xfrm>
            <a:off x="228600" y="1199471"/>
            <a:ext cx="11760371" cy="4856976"/>
          </a:xfrm>
        </p:spPr>
        <p:txBody>
          <a:bodyPr>
            <a:noAutofit/>
          </a:bodyPr>
          <a:lstStyle/>
          <a:p>
            <a:pPr marL="0" indent="0" algn="ctr">
              <a:buNone/>
            </a:pPr>
            <a:r>
              <a:rPr lang="en-US" b="1" dirty="0"/>
              <a:t>Currently there are three options for appeals at the BVA:</a:t>
            </a:r>
          </a:p>
          <a:p>
            <a:r>
              <a:rPr lang="en-US" sz="2100" b="1" dirty="0"/>
              <a:t>Direct Review</a:t>
            </a:r>
          </a:p>
          <a:p>
            <a:pPr lvl="1"/>
            <a:r>
              <a:rPr lang="en-US" sz="2100" dirty="0"/>
              <a:t>Great for simple and routine cases</a:t>
            </a:r>
          </a:p>
          <a:p>
            <a:pPr lvl="1"/>
            <a:r>
              <a:rPr lang="en-US" sz="2100" dirty="0"/>
              <a:t>Believes the evidence is in the file and RO just got it wrong</a:t>
            </a:r>
          </a:p>
          <a:p>
            <a:pPr lvl="1"/>
            <a:r>
              <a:rPr lang="en-US" sz="2100" dirty="0"/>
              <a:t>Technically, it does not require an IHP as additional evidence, but we have option to provide one</a:t>
            </a:r>
          </a:p>
          <a:p>
            <a:r>
              <a:rPr lang="en-US" sz="2100" b="1" dirty="0"/>
              <a:t>Evidence Submission </a:t>
            </a:r>
          </a:p>
          <a:p>
            <a:pPr lvl="1"/>
            <a:r>
              <a:rPr lang="en-US" sz="2100" dirty="0"/>
              <a:t>Must have additional evidence for consideration</a:t>
            </a:r>
          </a:p>
          <a:p>
            <a:pPr lvl="1"/>
            <a:r>
              <a:rPr lang="en-US" sz="2100" dirty="0"/>
              <a:t>Normally a response to the missing info from denial</a:t>
            </a:r>
          </a:p>
          <a:p>
            <a:pPr lvl="1"/>
            <a:r>
              <a:rPr lang="en-US" sz="2100" dirty="0"/>
              <a:t>This is the least utilized option by clients, but it is often is the best option for a successful appeal</a:t>
            </a:r>
          </a:p>
          <a:p>
            <a:r>
              <a:rPr lang="en-US" sz="2100" b="1" dirty="0"/>
              <a:t>BVA Hearing</a:t>
            </a:r>
          </a:p>
          <a:p>
            <a:pPr lvl="1"/>
            <a:r>
              <a:rPr lang="en-US" sz="2100" dirty="0"/>
              <a:t>Evidence no longer available, such as fire cases.</a:t>
            </a:r>
          </a:p>
          <a:p>
            <a:pPr lvl="1"/>
            <a:r>
              <a:rPr lang="en-US" sz="2100" dirty="0"/>
              <a:t>Mental health cases</a:t>
            </a:r>
          </a:p>
          <a:p>
            <a:pPr lvl="1"/>
            <a:r>
              <a:rPr lang="en-US" sz="2100" dirty="0"/>
              <a:t>Claims for increase (separate &amp; secondary ratings)</a:t>
            </a:r>
          </a:p>
          <a:p>
            <a:pPr lvl="1"/>
            <a:r>
              <a:rPr lang="en-US" sz="2100" dirty="0"/>
              <a:t>Complex cases: Do not expect the VA and its work queue to put a complicated puzzle together</a:t>
            </a:r>
          </a:p>
          <a:p>
            <a:pPr lvl="1"/>
            <a:endParaRPr lang="en-US" sz="2100" dirty="0"/>
          </a:p>
          <a:p>
            <a:pPr lvl="1"/>
            <a:endParaRPr lang="en-US" b="1" dirty="0"/>
          </a:p>
        </p:txBody>
      </p:sp>
      <p:sp>
        <p:nvSpPr>
          <p:cNvPr id="4" name="Slide Number Placeholder 3">
            <a:extLst>
              <a:ext uri="{FF2B5EF4-FFF2-40B4-BE49-F238E27FC236}">
                <a16:creationId xmlns:a16="http://schemas.microsoft.com/office/drawing/2014/main" id="{7BCFC502-820D-AD5E-1C63-F4F78613EB3B}"/>
              </a:ext>
            </a:extLst>
          </p:cNvPr>
          <p:cNvSpPr>
            <a:spLocks noGrp="1"/>
          </p:cNvSpPr>
          <p:nvPr>
            <p:ph type="sldNum" sz="quarter" idx="12"/>
          </p:nvPr>
        </p:nvSpPr>
        <p:spPr/>
        <p:txBody>
          <a:bodyPr/>
          <a:lstStyle/>
          <a:p>
            <a:fld id="{60B18D57-13A5-4968-950D-8FEF41FA4399}" type="slidenum">
              <a:rPr lang="en-US" b="1" smtClean="0"/>
              <a:t>14</a:t>
            </a:fld>
            <a:endParaRPr lang="en-US" b="1"/>
          </a:p>
        </p:txBody>
      </p:sp>
    </p:spTree>
    <p:extLst>
      <p:ext uri="{BB962C8B-B14F-4D97-AF65-F5344CB8AC3E}">
        <p14:creationId xmlns:p14="http://schemas.microsoft.com/office/powerpoint/2010/main" val="19058958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66E4B92-B869-BE0D-3304-DA14746BD88C}"/>
              </a:ext>
            </a:extLst>
          </p:cNvPr>
          <p:cNvSpPr>
            <a:spLocks noGrp="1"/>
          </p:cNvSpPr>
          <p:nvPr>
            <p:ph type="title"/>
          </p:nvPr>
        </p:nvSpPr>
        <p:spPr>
          <a:xfrm>
            <a:off x="609596" y="49441"/>
            <a:ext cx="10515600" cy="1325563"/>
          </a:xfrm>
        </p:spPr>
        <p:txBody>
          <a:bodyPr/>
          <a:lstStyle/>
          <a:p>
            <a:r>
              <a:rPr lang="en-US" b="1" dirty="0"/>
              <a:t>BVA Appeal – VA Form 10182</a:t>
            </a:r>
          </a:p>
        </p:txBody>
      </p:sp>
      <p:sp>
        <p:nvSpPr>
          <p:cNvPr id="2" name="Content Placeholder 1">
            <a:extLst>
              <a:ext uri="{FF2B5EF4-FFF2-40B4-BE49-F238E27FC236}">
                <a16:creationId xmlns:a16="http://schemas.microsoft.com/office/drawing/2014/main" id="{0BE5D5D3-465F-5319-775F-C210980FA832}"/>
              </a:ext>
            </a:extLst>
          </p:cNvPr>
          <p:cNvSpPr>
            <a:spLocks noGrp="1"/>
          </p:cNvSpPr>
          <p:nvPr>
            <p:ph idx="1"/>
          </p:nvPr>
        </p:nvSpPr>
        <p:spPr>
          <a:xfrm>
            <a:off x="609596" y="1573966"/>
            <a:ext cx="10962811" cy="5284033"/>
          </a:xfrm>
        </p:spPr>
        <p:txBody>
          <a:bodyPr/>
          <a:lstStyle/>
          <a:p>
            <a:r>
              <a:rPr lang="en-US" dirty="0"/>
              <a:t>AMA attempts to streamline appeals </a:t>
            </a:r>
          </a:p>
          <a:p>
            <a:pPr lvl="1"/>
            <a:r>
              <a:rPr lang="en-US" dirty="0"/>
              <a:t>Direct Review (No new evidence after submission)</a:t>
            </a:r>
          </a:p>
          <a:p>
            <a:pPr lvl="1"/>
            <a:r>
              <a:rPr lang="en-US" dirty="0"/>
              <a:t>Evidence Submission lane</a:t>
            </a:r>
          </a:p>
          <a:p>
            <a:pPr lvl="1"/>
            <a:r>
              <a:rPr lang="en-US" dirty="0"/>
              <a:t>BVA Hearing</a:t>
            </a:r>
          </a:p>
          <a:p>
            <a:pPr lvl="2"/>
            <a:r>
              <a:rPr lang="en-US" sz="2600" dirty="0"/>
              <a:t>In-person VACO handled solely by BVA Staff (longest)</a:t>
            </a:r>
          </a:p>
          <a:p>
            <a:pPr lvl="2"/>
            <a:r>
              <a:rPr lang="en-US" sz="2600" dirty="0"/>
              <a:t>Virtual (the future)/ Video</a:t>
            </a:r>
          </a:p>
          <a:p>
            <a:pPr lvl="2"/>
            <a:r>
              <a:rPr lang="en-US" sz="2600" dirty="0"/>
              <a:t>NO TRAVEL BOARDS</a:t>
            </a:r>
          </a:p>
          <a:p>
            <a:pPr lvl="2"/>
            <a:endParaRPr lang="en-US" dirty="0"/>
          </a:p>
          <a:p>
            <a:r>
              <a:rPr lang="en-US" dirty="0"/>
              <a:t>BVA Decisions appealed to United States Court of Appeals for Veterans Claims (CAVC) – 120 days from date of BVA Decision</a:t>
            </a:r>
          </a:p>
          <a:p>
            <a:pPr lvl="1"/>
            <a:r>
              <a:rPr lang="en-US" sz="2600" dirty="0"/>
              <a:t>“Bergmann &amp; Moore brief”</a:t>
            </a:r>
          </a:p>
        </p:txBody>
      </p:sp>
      <p:sp>
        <p:nvSpPr>
          <p:cNvPr id="3" name="Slide Number Placeholder 2">
            <a:extLst>
              <a:ext uri="{FF2B5EF4-FFF2-40B4-BE49-F238E27FC236}">
                <a16:creationId xmlns:a16="http://schemas.microsoft.com/office/drawing/2014/main" id="{753C7411-55DE-BB9B-E29B-CDCDFA5F9DE6}"/>
              </a:ext>
            </a:extLst>
          </p:cNvPr>
          <p:cNvSpPr>
            <a:spLocks noGrp="1"/>
          </p:cNvSpPr>
          <p:nvPr>
            <p:ph type="sldNum" sz="quarter" idx="12"/>
          </p:nvPr>
        </p:nvSpPr>
        <p:spPr/>
        <p:txBody>
          <a:bodyPr/>
          <a:lstStyle/>
          <a:p>
            <a:fld id="{E2FB73DA-5FDE-45B5-BAA4-C61223CC44F6}" type="slidenum">
              <a:rPr lang="en-US" b="1" smtClean="0"/>
              <a:pPr/>
              <a:t>15</a:t>
            </a:fld>
            <a:endParaRPr lang="en-US" b="1" dirty="0"/>
          </a:p>
        </p:txBody>
      </p:sp>
    </p:spTree>
    <p:extLst>
      <p:ext uri="{BB962C8B-B14F-4D97-AF65-F5344CB8AC3E}">
        <p14:creationId xmlns:p14="http://schemas.microsoft.com/office/powerpoint/2010/main" val="13803240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D54FA-536A-83DD-F099-5A1BE173FF87}"/>
              </a:ext>
            </a:extLst>
          </p:cNvPr>
          <p:cNvSpPr>
            <a:spLocks noGrp="1"/>
          </p:cNvSpPr>
          <p:nvPr>
            <p:ph type="title"/>
          </p:nvPr>
        </p:nvSpPr>
        <p:spPr>
          <a:xfrm>
            <a:off x="34144" y="-44789"/>
            <a:ext cx="8952201" cy="1325563"/>
          </a:xfrm>
        </p:spPr>
        <p:txBody>
          <a:bodyPr/>
          <a:lstStyle/>
          <a:p>
            <a:r>
              <a:rPr lang="en-US" b="1" dirty="0"/>
              <a:t>What to Expect at a BVA Hearing</a:t>
            </a:r>
          </a:p>
        </p:txBody>
      </p:sp>
      <p:sp>
        <p:nvSpPr>
          <p:cNvPr id="3" name="Content Placeholder 2">
            <a:extLst>
              <a:ext uri="{FF2B5EF4-FFF2-40B4-BE49-F238E27FC236}">
                <a16:creationId xmlns:a16="http://schemas.microsoft.com/office/drawing/2014/main" id="{246C6A2A-F95B-FA0B-98CA-B5A0BEF7A836}"/>
              </a:ext>
            </a:extLst>
          </p:cNvPr>
          <p:cNvSpPr>
            <a:spLocks noGrp="1"/>
          </p:cNvSpPr>
          <p:nvPr>
            <p:ph sz="half" idx="1"/>
          </p:nvPr>
        </p:nvSpPr>
        <p:spPr>
          <a:xfrm>
            <a:off x="352426" y="1430674"/>
            <a:ext cx="11264952" cy="4732001"/>
          </a:xfrm>
        </p:spPr>
        <p:txBody>
          <a:bodyPr>
            <a:normAutofit/>
          </a:bodyPr>
          <a:lstStyle/>
          <a:p>
            <a:pPr marL="0" indent="0" algn="ctr">
              <a:buNone/>
            </a:pPr>
            <a:r>
              <a:rPr lang="en-US" sz="3200" dirty="0"/>
              <a:t>BVA hearings are considered </a:t>
            </a:r>
            <a:r>
              <a:rPr lang="en-US" sz="3200" b="1" dirty="0"/>
              <a:t>non-adversarial</a:t>
            </a:r>
            <a:r>
              <a:rPr lang="en-US" sz="3200" dirty="0"/>
              <a:t>, and the VA is required to provide the veteran with reasonable assistance in compiling evidence to prove the veteran's claim.</a:t>
            </a:r>
          </a:p>
          <a:p>
            <a:pPr marL="457200" lvl="1" indent="0">
              <a:buNone/>
            </a:pPr>
            <a:endParaRPr lang="en-US" sz="2800" dirty="0"/>
          </a:p>
          <a:p>
            <a:pPr lvl="1"/>
            <a:r>
              <a:rPr lang="en-US" sz="2800" dirty="0"/>
              <a:t>Hearings attempt to create a discussion between the client, rep &amp; VLJ</a:t>
            </a:r>
          </a:p>
          <a:p>
            <a:pPr lvl="1"/>
            <a:r>
              <a:rPr lang="en-US" sz="2800" dirty="0"/>
              <a:t>VLJ can only ask “clarifying questions” and cannot give clients the 3</a:t>
            </a:r>
            <a:r>
              <a:rPr lang="en-US" sz="2800" baseline="30000" dirty="0"/>
              <a:t>rd</a:t>
            </a:r>
            <a:r>
              <a:rPr lang="en-US" sz="2800" dirty="0"/>
              <a:t> degree</a:t>
            </a:r>
          </a:p>
          <a:p>
            <a:pPr lvl="1"/>
            <a:r>
              <a:rPr lang="en-US" sz="2800" dirty="0"/>
              <a:t>This isn’t Law and Order, and you CAN handle the truth!</a:t>
            </a:r>
          </a:p>
          <a:p>
            <a:pPr marL="457200" lvl="1" indent="0">
              <a:buNone/>
            </a:pPr>
            <a:endParaRPr lang="en-US" sz="2600" dirty="0"/>
          </a:p>
          <a:p>
            <a:endParaRPr lang="en-US" dirty="0"/>
          </a:p>
          <a:p>
            <a:pPr marL="0" indent="0">
              <a:buNone/>
            </a:pPr>
            <a:endParaRPr lang="en-US" dirty="0"/>
          </a:p>
          <a:p>
            <a:endParaRPr lang="en-US" b="1" dirty="0"/>
          </a:p>
        </p:txBody>
      </p:sp>
      <p:sp>
        <p:nvSpPr>
          <p:cNvPr id="5" name="Slide Number Placeholder 4">
            <a:extLst>
              <a:ext uri="{FF2B5EF4-FFF2-40B4-BE49-F238E27FC236}">
                <a16:creationId xmlns:a16="http://schemas.microsoft.com/office/drawing/2014/main" id="{275A6A84-E4CE-62D3-014F-B650F1962D73}"/>
              </a:ext>
            </a:extLst>
          </p:cNvPr>
          <p:cNvSpPr>
            <a:spLocks noGrp="1"/>
          </p:cNvSpPr>
          <p:nvPr>
            <p:ph type="sldNum" sz="quarter" idx="12"/>
          </p:nvPr>
        </p:nvSpPr>
        <p:spPr/>
        <p:txBody>
          <a:bodyPr/>
          <a:lstStyle/>
          <a:p>
            <a:fld id="{60B18D57-13A5-4968-950D-8FEF41FA4399}" type="slidenum">
              <a:rPr lang="en-US" smtClean="0"/>
              <a:t>16</a:t>
            </a:fld>
            <a:endParaRPr lang="en-US"/>
          </a:p>
        </p:txBody>
      </p:sp>
    </p:spTree>
    <p:extLst>
      <p:ext uri="{BB962C8B-B14F-4D97-AF65-F5344CB8AC3E}">
        <p14:creationId xmlns:p14="http://schemas.microsoft.com/office/powerpoint/2010/main" val="32510471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6A1C5-EAA0-E9E2-316C-9F4EF7E03FF3}"/>
              </a:ext>
            </a:extLst>
          </p:cNvPr>
          <p:cNvSpPr>
            <a:spLocks noGrp="1"/>
          </p:cNvSpPr>
          <p:nvPr>
            <p:ph type="title"/>
          </p:nvPr>
        </p:nvSpPr>
        <p:spPr>
          <a:xfrm>
            <a:off x="2631" y="-44783"/>
            <a:ext cx="10515600" cy="1325563"/>
          </a:xfrm>
        </p:spPr>
        <p:txBody>
          <a:bodyPr/>
          <a:lstStyle/>
          <a:p>
            <a:r>
              <a:rPr kumimoji="0" lang="en-US" sz="4400" b="1" i="0" u="none" strike="noStrike" kern="1200" cap="none" spc="0" normalizeH="0" baseline="0" noProof="0" dirty="0">
                <a:ln>
                  <a:noFill/>
                </a:ln>
                <a:solidFill>
                  <a:prstClr val="black"/>
                </a:solidFill>
                <a:effectLst/>
                <a:uLnTx/>
                <a:uFillTx/>
                <a:latin typeface="Times New Roman" panose="02020603050405020304" pitchFamily="18" charset="0"/>
                <a:ea typeface="+mj-ea"/>
                <a:cs typeface="+mj-cs"/>
              </a:rPr>
              <a:t>Steps of a BVA Hearing</a:t>
            </a:r>
            <a:endParaRPr lang="en-US" dirty="0"/>
          </a:p>
        </p:txBody>
      </p:sp>
      <p:sp>
        <p:nvSpPr>
          <p:cNvPr id="3" name="Content Placeholder 2">
            <a:extLst>
              <a:ext uri="{FF2B5EF4-FFF2-40B4-BE49-F238E27FC236}">
                <a16:creationId xmlns:a16="http://schemas.microsoft.com/office/drawing/2014/main" id="{DA7F555A-8F7E-06A7-995A-0A908C62AC00}"/>
              </a:ext>
            </a:extLst>
          </p:cNvPr>
          <p:cNvSpPr>
            <a:spLocks noGrp="1"/>
          </p:cNvSpPr>
          <p:nvPr>
            <p:ph sz="half" idx="1"/>
          </p:nvPr>
        </p:nvSpPr>
        <p:spPr>
          <a:xfrm>
            <a:off x="232756" y="1280780"/>
            <a:ext cx="11720946" cy="4961745"/>
          </a:xfrm>
        </p:spPr>
        <p:txBody>
          <a:bodyPr>
            <a:noAutofit/>
          </a:bodyPr>
          <a:lstStyle/>
          <a:p>
            <a:pPr marL="0" indent="0">
              <a:buNone/>
            </a:pPr>
            <a:r>
              <a:rPr lang="en-US" b="1" dirty="0"/>
              <a:t>Preconference with VLJ </a:t>
            </a:r>
          </a:p>
          <a:p>
            <a:pPr marL="349250" lvl="1" indent="-233363"/>
            <a:r>
              <a:rPr lang="en-US" dirty="0"/>
              <a:t>Prior to the start of the hearing you should have a quick discussion with the VLJ to validate issues, prevent any surprises, and make any requests. You shouldn’t introduce anything during testimony without bringing it up during the pre-conference</a:t>
            </a:r>
          </a:p>
          <a:p>
            <a:pPr marL="0" indent="0">
              <a:buNone/>
            </a:pPr>
            <a:r>
              <a:rPr lang="en-US" b="1" dirty="0"/>
              <a:t>Testimony</a:t>
            </a:r>
          </a:p>
          <a:p>
            <a:pPr marL="349250" lvl="1"/>
            <a:r>
              <a:rPr lang="en-US" dirty="0"/>
              <a:t>Should have an opening that gives a summary of the case and why the client wanted a hearing over another lane</a:t>
            </a:r>
          </a:p>
          <a:p>
            <a:pPr marL="349250" lvl="1"/>
            <a:r>
              <a:rPr lang="en-US" dirty="0"/>
              <a:t>Always maintain professionality with VLJ and do not attack the VA</a:t>
            </a:r>
          </a:p>
          <a:p>
            <a:pPr marL="349250" lvl="1"/>
            <a:r>
              <a:rPr lang="en-US" dirty="0"/>
              <a:t>Clients must swear in, but VSOs do not</a:t>
            </a:r>
          </a:p>
          <a:p>
            <a:pPr marL="349250" lvl="1"/>
            <a:r>
              <a:rPr lang="en-US" dirty="0"/>
              <a:t>Complete waiver for witnesses and provide VLJ with spelling of names</a:t>
            </a:r>
          </a:p>
          <a:p>
            <a:pPr marL="349250" lvl="1"/>
            <a:r>
              <a:rPr lang="en-US" dirty="0"/>
              <a:t>VLJ will likely ask some clarifying questions – some let you talk first, others will jump straight to questions after your opening</a:t>
            </a:r>
          </a:p>
          <a:p>
            <a:pPr marL="349250" lvl="1"/>
            <a:r>
              <a:rPr lang="en-US" dirty="0"/>
              <a:t>Stay on point with testimony concerning why the issue was denied</a:t>
            </a:r>
          </a:p>
        </p:txBody>
      </p:sp>
      <p:sp>
        <p:nvSpPr>
          <p:cNvPr id="5" name="Slide Number Placeholder 4">
            <a:extLst>
              <a:ext uri="{FF2B5EF4-FFF2-40B4-BE49-F238E27FC236}">
                <a16:creationId xmlns:a16="http://schemas.microsoft.com/office/drawing/2014/main" id="{5EDD9C4F-F62F-0708-F5DF-7C94268877D5}"/>
              </a:ext>
            </a:extLst>
          </p:cNvPr>
          <p:cNvSpPr>
            <a:spLocks noGrp="1"/>
          </p:cNvSpPr>
          <p:nvPr>
            <p:ph type="sldNum" sz="quarter" idx="12"/>
          </p:nvPr>
        </p:nvSpPr>
        <p:spPr/>
        <p:txBody>
          <a:bodyPr/>
          <a:lstStyle/>
          <a:p>
            <a:fld id="{60B18D57-13A5-4968-950D-8FEF41FA4399}" type="slidenum">
              <a:rPr lang="en-US" smtClean="0"/>
              <a:t>17</a:t>
            </a:fld>
            <a:endParaRPr lang="en-US" dirty="0"/>
          </a:p>
        </p:txBody>
      </p:sp>
    </p:spTree>
    <p:extLst>
      <p:ext uri="{BB962C8B-B14F-4D97-AF65-F5344CB8AC3E}">
        <p14:creationId xmlns:p14="http://schemas.microsoft.com/office/powerpoint/2010/main" val="1596359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6A1C5-EAA0-E9E2-316C-9F4EF7E03FF3}"/>
              </a:ext>
            </a:extLst>
          </p:cNvPr>
          <p:cNvSpPr>
            <a:spLocks noGrp="1"/>
          </p:cNvSpPr>
          <p:nvPr>
            <p:ph type="title"/>
          </p:nvPr>
        </p:nvSpPr>
        <p:spPr>
          <a:xfrm>
            <a:off x="2631" y="-44783"/>
            <a:ext cx="10515600" cy="1325563"/>
          </a:xfrm>
        </p:spPr>
        <p:txBody>
          <a:bodyPr/>
          <a:lstStyle/>
          <a:p>
            <a:r>
              <a:rPr kumimoji="0" lang="en-US" sz="4400" b="1" i="0" u="none" strike="noStrike" kern="1200" cap="none" spc="0" normalizeH="0" baseline="0" noProof="0" dirty="0">
                <a:ln>
                  <a:noFill/>
                </a:ln>
                <a:solidFill>
                  <a:prstClr val="black"/>
                </a:solidFill>
                <a:effectLst/>
                <a:uLnTx/>
                <a:uFillTx/>
                <a:latin typeface="Times New Roman" panose="02020603050405020304" pitchFamily="18" charset="0"/>
                <a:ea typeface="+mj-ea"/>
                <a:cs typeface="+mj-cs"/>
              </a:rPr>
              <a:t>Steps of a BVA Hearing</a:t>
            </a:r>
            <a:endParaRPr lang="en-US" dirty="0"/>
          </a:p>
        </p:txBody>
      </p:sp>
      <p:sp>
        <p:nvSpPr>
          <p:cNvPr id="3" name="Content Placeholder 2">
            <a:extLst>
              <a:ext uri="{FF2B5EF4-FFF2-40B4-BE49-F238E27FC236}">
                <a16:creationId xmlns:a16="http://schemas.microsoft.com/office/drawing/2014/main" id="{DA7F555A-8F7E-06A7-995A-0A908C62AC00}"/>
              </a:ext>
            </a:extLst>
          </p:cNvPr>
          <p:cNvSpPr>
            <a:spLocks noGrp="1"/>
          </p:cNvSpPr>
          <p:nvPr>
            <p:ph sz="half" idx="1"/>
          </p:nvPr>
        </p:nvSpPr>
        <p:spPr>
          <a:xfrm>
            <a:off x="572124" y="2111433"/>
            <a:ext cx="11047751" cy="4131092"/>
          </a:xfrm>
        </p:spPr>
        <p:txBody>
          <a:bodyPr>
            <a:noAutofit/>
          </a:bodyPr>
          <a:lstStyle/>
          <a:p>
            <a:pPr marL="0" indent="0">
              <a:buNone/>
            </a:pPr>
            <a:r>
              <a:rPr lang="en-US" sz="3200" b="1" dirty="0"/>
              <a:t>Conclusion</a:t>
            </a:r>
          </a:p>
          <a:p>
            <a:pPr lvl="1"/>
            <a:endParaRPr lang="en-US" sz="1000" dirty="0"/>
          </a:p>
          <a:p>
            <a:pPr lvl="1"/>
            <a:r>
              <a:rPr lang="en-US" sz="2800" dirty="0"/>
              <a:t>At the end of testimony, restate what the veteran wants and make sure everyone is on the same page</a:t>
            </a:r>
          </a:p>
          <a:p>
            <a:pPr lvl="1"/>
            <a:endParaRPr lang="en-US" sz="2800" dirty="0"/>
          </a:p>
          <a:p>
            <a:pPr lvl="1"/>
            <a:r>
              <a:rPr lang="en-US" sz="2800" dirty="0"/>
              <a:t>Be sure to thank the VLJ</a:t>
            </a:r>
          </a:p>
          <a:p>
            <a:pPr marL="0" indent="0">
              <a:buNone/>
            </a:pPr>
            <a:endParaRPr lang="en-US" sz="3200" b="1" dirty="0"/>
          </a:p>
        </p:txBody>
      </p:sp>
      <p:sp>
        <p:nvSpPr>
          <p:cNvPr id="5" name="Slide Number Placeholder 4">
            <a:extLst>
              <a:ext uri="{FF2B5EF4-FFF2-40B4-BE49-F238E27FC236}">
                <a16:creationId xmlns:a16="http://schemas.microsoft.com/office/drawing/2014/main" id="{5EDD9C4F-F62F-0708-F5DF-7C94268877D5}"/>
              </a:ext>
            </a:extLst>
          </p:cNvPr>
          <p:cNvSpPr>
            <a:spLocks noGrp="1"/>
          </p:cNvSpPr>
          <p:nvPr>
            <p:ph type="sldNum" sz="quarter" idx="12"/>
          </p:nvPr>
        </p:nvSpPr>
        <p:spPr/>
        <p:txBody>
          <a:bodyPr/>
          <a:lstStyle/>
          <a:p>
            <a:fld id="{60B18D57-13A5-4968-950D-8FEF41FA4399}" type="slidenum">
              <a:rPr lang="en-US" smtClean="0"/>
              <a:t>18</a:t>
            </a:fld>
            <a:endParaRPr lang="en-US"/>
          </a:p>
        </p:txBody>
      </p:sp>
    </p:spTree>
    <p:extLst>
      <p:ext uri="{BB962C8B-B14F-4D97-AF65-F5344CB8AC3E}">
        <p14:creationId xmlns:p14="http://schemas.microsoft.com/office/powerpoint/2010/main" val="16574249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D11E4-60B9-29F9-480B-13D5D2A39E1E}"/>
              </a:ext>
            </a:extLst>
          </p:cNvPr>
          <p:cNvSpPr>
            <a:spLocks noGrp="1"/>
          </p:cNvSpPr>
          <p:nvPr>
            <p:ph type="title"/>
          </p:nvPr>
        </p:nvSpPr>
        <p:spPr>
          <a:xfrm>
            <a:off x="2626" y="-44776"/>
            <a:ext cx="10515600" cy="1325563"/>
          </a:xfrm>
        </p:spPr>
        <p:txBody>
          <a:bodyPr/>
          <a:lstStyle/>
          <a:p>
            <a:r>
              <a:rPr lang="en-US" b="1" dirty="0"/>
              <a:t>What to Expect After Hearing or IHP</a:t>
            </a:r>
          </a:p>
        </p:txBody>
      </p:sp>
      <p:sp>
        <p:nvSpPr>
          <p:cNvPr id="3" name="Content Placeholder 2">
            <a:extLst>
              <a:ext uri="{FF2B5EF4-FFF2-40B4-BE49-F238E27FC236}">
                <a16:creationId xmlns:a16="http://schemas.microsoft.com/office/drawing/2014/main" id="{C6E5147D-EF15-1B7D-C70D-C9076AB5E2AF}"/>
              </a:ext>
            </a:extLst>
          </p:cNvPr>
          <p:cNvSpPr>
            <a:spLocks noGrp="1"/>
          </p:cNvSpPr>
          <p:nvPr>
            <p:ph sz="half" idx="1"/>
          </p:nvPr>
        </p:nvSpPr>
        <p:spPr>
          <a:xfrm>
            <a:off x="307298" y="1484027"/>
            <a:ext cx="11577404" cy="4872324"/>
          </a:xfrm>
        </p:spPr>
        <p:txBody>
          <a:bodyPr>
            <a:noAutofit/>
          </a:bodyPr>
          <a:lstStyle/>
          <a:p>
            <a:r>
              <a:rPr lang="en-US" dirty="0"/>
              <a:t>Cases are worked in docket order – hearings do not change that </a:t>
            </a:r>
          </a:p>
          <a:p>
            <a:r>
              <a:rPr lang="en-US" dirty="0"/>
              <a:t>After a hearing, the audio is sent out to a 3</a:t>
            </a:r>
            <a:r>
              <a:rPr lang="en-US" baseline="30000" dirty="0"/>
              <a:t>rd</a:t>
            </a:r>
            <a:r>
              <a:rPr lang="en-US" dirty="0"/>
              <a:t> party in Maryland who transcribes it</a:t>
            </a:r>
          </a:p>
          <a:p>
            <a:pPr lvl="1"/>
            <a:r>
              <a:rPr lang="en-US" sz="2800" dirty="0"/>
              <a:t>Turn around is about 4 to 6 weeks </a:t>
            </a:r>
          </a:p>
          <a:p>
            <a:r>
              <a:rPr lang="en-US" dirty="0"/>
              <a:t>When the transcription returns, it is uploaded into the electronic file and the case is assigned back to storage/standby</a:t>
            </a:r>
          </a:p>
          <a:p>
            <a:r>
              <a:rPr lang="en-US" dirty="0"/>
              <a:t>Once the case docket comes up, the VLJ and team will make a decision</a:t>
            </a:r>
          </a:p>
          <a:p>
            <a:r>
              <a:rPr lang="en-US" dirty="0"/>
              <a:t>The case will be returned to the VFW BVA Office through the BVA 32/30 Box if additional evidence was received between IHP and docket. Does not apply to a hearing if evidence was expected and the file was left open.  </a:t>
            </a:r>
          </a:p>
        </p:txBody>
      </p:sp>
      <p:sp>
        <p:nvSpPr>
          <p:cNvPr id="5" name="Slide Number Placeholder 4">
            <a:extLst>
              <a:ext uri="{FF2B5EF4-FFF2-40B4-BE49-F238E27FC236}">
                <a16:creationId xmlns:a16="http://schemas.microsoft.com/office/drawing/2014/main" id="{2A5EBB0E-E1BB-8CA3-03EF-57EFB28FC0A9}"/>
              </a:ext>
            </a:extLst>
          </p:cNvPr>
          <p:cNvSpPr>
            <a:spLocks noGrp="1"/>
          </p:cNvSpPr>
          <p:nvPr>
            <p:ph type="sldNum" sz="quarter" idx="12"/>
          </p:nvPr>
        </p:nvSpPr>
        <p:spPr/>
        <p:txBody>
          <a:bodyPr/>
          <a:lstStyle/>
          <a:p>
            <a:fld id="{60B18D57-13A5-4968-950D-8FEF41FA4399}" type="slidenum">
              <a:rPr lang="en-US" smtClean="0"/>
              <a:t>19</a:t>
            </a:fld>
            <a:endParaRPr lang="en-US" dirty="0"/>
          </a:p>
        </p:txBody>
      </p:sp>
    </p:spTree>
    <p:extLst>
      <p:ext uri="{BB962C8B-B14F-4D97-AF65-F5344CB8AC3E}">
        <p14:creationId xmlns:p14="http://schemas.microsoft.com/office/powerpoint/2010/main" val="39142726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317" y="-25615"/>
            <a:ext cx="10515600" cy="1325563"/>
          </a:xfrm>
        </p:spPr>
        <p:txBody>
          <a:bodyPr/>
          <a:lstStyle/>
          <a:p>
            <a:r>
              <a:rPr lang="en-US" b="1" dirty="0"/>
              <a:t>Board of Veterans Appeals</a:t>
            </a:r>
          </a:p>
        </p:txBody>
      </p:sp>
      <p:sp>
        <p:nvSpPr>
          <p:cNvPr id="2" name="Content Placeholder 1"/>
          <p:cNvSpPr>
            <a:spLocks noGrp="1"/>
          </p:cNvSpPr>
          <p:nvPr>
            <p:ph idx="1"/>
          </p:nvPr>
        </p:nvSpPr>
        <p:spPr>
          <a:xfrm>
            <a:off x="620486" y="1611086"/>
            <a:ext cx="10951028" cy="4561114"/>
          </a:xfrm>
        </p:spPr>
        <p:txBody>
          <a:bodyPr>
            <a:normAutofit/>
          </a:bodyPr>
          <a:lstStyle/>
          <a:p>
            <a:pPr marL="0" indent="0">
              <a:buNone/>
            </a:pPr>
            <a:endParaRPr lang="en-US" b="1" dirty="0"/>
          </a:p>
          <a:p>
            <a:pPr marL="0" indent="0">
              <a:buNone/>
            </a:pPr>
            <a:r>
              <a:rPr lang="en-US" b="1" dirty="0"/>
              <a:t>Why are we discussing the BVA during a Pre-discharge conference?</a:t>
            </a:r>
          </a:p>
          <a:p>
            <a:pPr marL="0" indent="0">
              <a:buNone/>
            </a:pPr>
            <a:endParaRPr lang="en-US" sz="2400" dirty="0"/>
          </a:p>
          <a:p>
            <a:pPr marL="0" indent="0">
              <a:buNone/>
            </a:pPr>
            <a:r>
              <a:rPr lang="en-US" sz="2400" dirty="0"/>
              <a:t>Your BDD clients may call you after they receive their decision, and you should be able to give them some general advice about an appeal before directing them to their local representative.</a:t>
            </a:r>
          </a:p>
          <a:p>
            <a:pPr marL="0" indent="0">
              <a:buNone/>
            </a:pPr>
            <a:endParaRPr lang="en-US" sz="2400" dirty="0"/>
          </a:p>
          <a:p>
            <a:pPr marL="0" indent="0">
              <a:buNone/>
            </a:pPr>
            <a:endParaRPr lang="en-US" sz="2400" dirty="0"/>
          </a:p>
          <a:p>
            <a:pPr marL="457200" lvl="1" indent="0">
              <a:buNone/>
            </a:pPr>
            <a:endParaRPr lang="en-US" b="1" dirty="0"/>
          </a:p>
          <a:p>
            <a:pPr marL="457200" lvl="1" indent="0">
              <a:buNone/>
            </a:pPr>
            <a:endParaRPr lang="en-US" sz="2400" b="1" dirty="0"/>
          </a:p>
        </p:txBody>
      </p:sp>
      <p:sp>
        <p:nvSpPr>
          <p:cNvPr id="3" name="Slide Number Placeholder 2"/>
          <p:cNvSpPr>
            <a:spLocks noGrp="1"/>
          </p:cNvSpPr>
          <p:nvPr>
            <p:ph type="sldNum" sz="quarter" idx="12"/>
          </p:nvPr>
        </p:nvSpPr>
        <p:spPr>
          <a:xfrm>
            <a:off x="8610600" y="6292182"/>
            <a:ext cx="2743200" cy="365125"/>
          </a:xfrm>
        </p:spPr>
        <p:txBody>
          <a:bodyPr/>
          <a:lstStyle/>
          <a:p>
            <a:fld id="{E2FB73DA-5FDE-45B5-BAA4-C61223CC44F6}" type="slidenum">
              <a:rPr lang="en-US" b="1" smtClean="0"/>
              <a:pPr/>
              <a:t>2</a:t>
            </a:fld>
            <a:endParaRPr lang="en-US" b="1" dirty="0"/>
          </a:p>
        </p:txBody>
      </p:sp>
    </p:spTree>
    <p:extLst>
      <p:ext uri="{BB962C8B-B14F-4D97-AF65-F5344CB8AC3E}">
        <p14:creationId xmlns:p14="http://schemas.microsoft.com/office/powerpoint/2010/main" val="11918272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4A754-2208-6B90-5B05-46AC253A8426}"/>
              </a:ext>
            </a:extLst>
          </p:cNvPr>
          <p:cNvSpPr>
            <a:spLocks noGrp="1"/>
          </p:cNvSpPr>
          <p:nvPr>
            <p:ph type="title"/>
          </p:nvPr>
        </p:nvSpPr>
        <p:spPr>
          <a:xfrm>
            <a:off x="18379" y="-44786"/>
            <a:ext cx="10515600" cy="1325563"/>
          </a:xfrm>
        </p:spPr>
        <p:txBody>
          <a:bodyPr/>
          <a:lstStyle/>
          <a:p>
            <a:r>
              <a:rPr lang="en-US" b="1" dirty="0"/>
              <a:t>BVA Adjudication &amp; Decisions</a:t>
            </a:r>
          </a:p>
        </p:txBody>
      </p:sp>
      <p:sp>
        <p:nvSpPr>
          <p:cNvPr id="3" name="Content Placeholder 2">
            <a:extLst>
              <a:ext uri="{FF2B5EF4-FFF2-40B4-BE49-F238E27FC236}">
                <a16:creationId xmlns:a16="http://schemas.microsoft.com/office/drawing/2014/main" id="{5C48B184-D5AB-E76A-AB7A-BFBF0A4B5D4B}"/>
              </a:ext>
            </a:extLst>
          </p:cNvPr>
          <p:cNvSpPr>
            <a:spLocks noGrp="1"/>
          </p:cNvSpPr>
          <p:nvPr>
            <p:ph sz="half" idx="1"/>
          </p:nvPr>
        </p:nvSpPr>
        <p:spPr>
          <a:xfrm>
            <a:off x="280737" y="1346434"/>
            <a:ext cx="11630526" cy="5192478"/>
          </a:xfrm>
        </p:spPr>
        <p:txBody>
          <a:bodyPr>
            <a:noAutofit/>
          </a:bodyPr>
          <a:lstStyle/>
          <a:p>
            <a:r>
              <a:rPr lang="en-US" dirty="0"/>
              <a:t>BVA Decisions are typically single judge and are not precedent setting. (There is a process for a 3 to 5 judge panel to hear cases, but it is extremely rare and there has not been any in last 12 years for VFW BVA clients)</a:t>
            </a:r>
          </a:p>
          <a:p>
            <a:endParaRPr lang="en-US" sz="800" dirty="0"/>
          </a:p>
          <a:p>
            <a:r>
              <a:rPr lang="en-US" dirty="0"/>
              <a:t>BVA cannot conduct any development and only has remand power for underdeveloped cases or VCAA adherence</a:t>
            </a:r>
          </a:p>
          <a:p>
            <a:endParaRPr lang="en-US" sz="800" dirty="0"/>
          </a:p>
          <a:p>
            <a:r>
              <a:rPr lang="en-US" dirty="0"/>
              <a:t>The VLJ will divide the file into parts that are then assigned to different lawyers, then the team comes back together, and the Lead Lawyer drafts decision for VLJ signature</a:t>
            </a:r>
          </a:p>
          <a:p>
            <a:endParaRPr lang="en-US" sz="800" dirty="0"/>
          </a:p>
          <a:p>
            <a:r>
              <a:rPr lang="en-US" dirty="0"/>
              <a:t>It’s a training exercise - many judges hope to move up to the higher courts, and the lawyers for them hope to become judges or move to higher courts</a:t>
            </a:r>
          </a:p>
          <a:p>
            <a:endParaRPr lang="en-US" dirty="0"/>
          </a:p>
        </p:txBody>
      </p:sp>
      <p:sp>
        <p:nvSpPr>
          <p:cNvPr id="5" name="Slide Number Placeholder 4">
            <a:extLst>
              <a:ext uri="{FF2B5EF4-FFF2-40B4-BE49-F238E27FC236}">
                <a16:creationId xmlns:a16="http://schemas.microsoft.com/office/drawing/2014/main" id="{45FE7A95-12EB-C7E2-A4F7-867B5AAA03C3}"/>
              </a:ext>
            </a:extLst>
          </p:cNvPr>
          <p:cNvSpPr>
            <a:spLocks noGrp="1"/>
          </p:cNvSpPr>
          <p:nvPr>
            <p:ph type="sldNum" sz="quarter" idx="12"/>
          </p:nvPr>
        </p:nvSpPr>
        <p:spPr/>
        <p:txBody>
          <a:bodyPr/>
          <a:lstStyle/>
          <a:p>
            <a:fld id="{60B18D57-13A5-4968-950D-8FEF41FA4399}" type="slidenum">
              <a:rPr lang="en-US" smtClean="0"/>
              <a:t>20</a:t>
            </a:fld>
            <a:endParaRPr lang="en-US"/>
          </a:p>
        </p:txBody>
      </p:sp>
    </p:spTree>
    <p:extLst>
      <p:ext uri="{BB962C8B-B14F-4D97-AF65-F5344CB8AC3E}">
        <p14:creationId xmlns:p14="http://schemas.microsoft.com/office/powerpoint/2010/main" val="31090662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D61ED-8ECB-02FB-7985-A3927B1F1DF6}"/>
              </a:ext>
            </a:extLst>
          </p:cNvPr>
          <p:cNvSpPr>
            <a:spLocks noGrp="1"/>
          </p:cNvSpPr>
          <p:nvPr>
            <p:ph type="title"/>
          </p:nvPr>
        </p:nvSpPr>
        <p:spPr>
          <a:xfrm>
            <a:off x="-13140" y="-29017"/>
            <a:ext cx="8983719" cy="1325563"/>
          </a:xfrm>
        </p:spPr>
        <p:txBody>
          <a:bodyPr/>
          <a:lstStyle/>
          <a:p>
            <a:r>
              <a:rPr lang="en-US" b="1" dirty="0"/>
              <a:t>BVA Decisions</a:t>
            </a:r>
          </a:p>
        </p:txBody>
      </p:sp>
      <p:sp>
        <p:nvSpPr>
          <p:cNvPr id="3" name="Content Placeholder 2">
            <a:extLst>
              <a:ext uri="{FF2B5EF4-FFF2-40B4-BE49-F238E27FC236}">
                <a16:creationId xmlns:a16="http://schemas.microsoft.com/office/drawing/2014/main" id="{0181664C-C3E0-37BE-C8F0-E8BDEDFF385C}"/>
              </a:ext>
            </a:extLst>
          </p:cNvPr>
          <p:cNvSpPr>
            <a:spLocks noGrp="1"/>
          </p:cNvSpPr>
          <p:nvPr>
            <p:ph sz="half" idx="1"/>
          </p:nvPr>
        </p:nvSpPr>
        <p:spPr>
          <a:xfrm>
            <a:off x="569626" y="1558976"/>
            <a:ext cx="11077731" cy="5066675"/>
          </a:xfrm>
        </p:spPr>
        <p:txBody>
          <a:bodyPr>
            <a:noAutofit/>
          </a:bodyPr>
          <a:lstStyle/>
          <a:p>
            <a:r>
              <a:rPr lang="en-US" dirty="0"/>
              <a:t>Differ from Rating Decisions. BVA decisions have numerous parts and can be confusing regarding grant/denied issues and those subject to remand because they appear in different parts.</a:t>
            </a:r>
          </a:p>
          <a:p>
            <a:r>
              <a:rPr lang="en-US" dirty="0"/>
              <a:t>Very detailed in analysis and laws/regulations applied. </a:t>
            </a:r>
          </a:p>
          <a:p>
            <a:r>
              <a:rPr lang="en-US" dirty="0"/>
              <a:t>Do not skip remand discussion, as RO personnel often do, and only focus on the Remand Orders. The discussion normally denotes what in previous processing caused the remand and what specifically is required for remedy.</a:t>
            </a:r>
          </a:p>
          <a:p>
            <a:r>
              <a:rPr lang="en-US" dirty="0"/>
              <a:t>Remand Orders are a detailed step by step instruction for RO personnel to follow at-a-minimum to satisfy development and afterwards can make a new determination if necessary. </a:t>
            </a:r>
          </a:p>
        </p:txBody>
      </p:sp>
      <p:sp>
        <p:nvSpPr>
          <p:cNvPr id="5" name="Slide Number Placeholder 4">
            <a:extLst>
              <a:ext uri="{FF2B5EF4-FFF2-40B4-BE49-F238E27FC236}">
                <a16:creationId xmlns:a16="http://schemas.microsoft.com/office/drawing/2014/main" id="{E7B2CB5E-991B-29A8-9154-541170756BA5}"/>
              </a:ext>
            </a:extLst>
          </p:cNvPr>
          <p:cNvSpPr>
            <a:spLocks noGrp="1"/>
          </p:cNvSpPr>
          <p:nvPr>
            <p:ph type="sldNum" sz="quarter" idx="12"/>
          </p:nvPr>
        </p:nvSpPr>
        <p:spPr/>
        <p:txBody>
          <a:bodyPr/>
          <a:lstStyle/>
          <a:p>
            <a:fld id="{60B18D57-13A5-4968-950D-8FEF41FA4399}" type="slidenum">
              <a:rPr lang="en-US" smtClean="0"/>
              <a:t>21</a:t>
            </a:fld>
            <a:endParaRPr lang="en-US" dirty="0"/>
          </a:p>
        </p:txBody>
      </p:sp>
    </p:spTree>
    <p:extLst>
      <p:ext uri="{BB962C8B-B14F-4D97-AF65-F5344CB8AC3E}">
        <p14:creationId xmlns:p14="http://schemas.microsoft.com/office/powerpoint/2010/main" val="6489299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A86CA1C-2271-9F18-1BEF-8E5C1A096A32}"/>
              </a:ext>
            </a:extLst>
          </p:cNvPr>
          <p:cNvSpPr>
            <a:spLocks noGrp="1"/>
          </p:cNvSpPr>
          <p:nvPr>
            <p:ph type="title"/>
          </p:nvPr>
        </p:nvSpPr>
        <p:spPr>
          <a:xfrm>
            <a:off x="609599" y="16783"/>
            <a:ext cx="10515600" cy="1325563"/>
          </a:xfrm>
        </p:spPr>
        <p:txBody>
          <a:bodyPr/>
          <a:lstStyle/>
          <a:p>
            <a:r>
              <a:rPr lang="en-US" b="1" dirty="0"/>
              <a:t>A Potential BDD BVA Appeal?</a:t>
            </a:r>
          </a:p>
        </p:txBody>
      </p:sp>
      <p:sp>
        <p:nvSpPr>
          <p:cNvPr id="2" name="Content Placeholder 1">
            <a:extLst>
              <a:ext uri="{FF2B5EF4-FFF2-40B4-BE49-F238E27FC236}">
                <a16:creationId xmlns:a16="http://schemas.microsoft.com/office/drawing/2014/main" id="{F44B6B97-67D4-1B56-AEFF-D0B8EBB49778}"/>
              </a:ext>
            </a:extLst>
          </p:cNvPr>
          <p:cNvSpPr>
            <a:spLocks noGrp="1"/>
          </p:cNvSpPr>
          <p:nvPr>
            <p:ph sz="half" idx="1"/>
          </p:nvPr>
        </p:nvSpPr>
        <p:spPr>
          <a:xfrm>
            <a:off x="609598" y="1458072"/>
            <a:ext cx="11022769" cy="4898278"/>
          </a:xfrm>
        </p:spPr>
        <p:txBody>
          <a:bodyPr>
            <a:noAutofit/>
          </a:bodyPr>
          <a:lstStyle/>
          <a:p>
            <a:pPr marL="457200" lvl="1" indent="0">
              <a:buNone/>
            </a:pPr>
            <a:r>
              <a:rPr lang="en-US" sz="2800" dirty="0"/>
              <a:t>Alice Stoney is a former BDD client of yours that wants to appeal a decision that denied service connection for her right knee. The decision stated:</a:t>
            </a:r>
          </a:p>
          <a:p>
            <a:pPr lvl="1"/>
            <a:endParaRPr lang="en-US" sz="2800" dirty="0"/>
          </a:p>
          <a:p>
            <a:pPr marL="457200" lvl="1" indent="0">
              <a:buNone/>
            </a:pPr>
            <a:r>
              <a:rPr lang="en-US" sz="2800" dirty="0"/>
              <a:t>The evidence does not show an event, disease or injury in service. (38 CFR 3.303, 38 CFR 3.304) Your service treatment records do not contain complaints, treatment, or diagnosis for this condition.</a:t>
            </a:r>
          </a:p>
          <a:p>
            <a:pPr marL="457200" lvl="1" indent="0">
              <a:buNone/>
            </a:pPr>
            <a:endParaRPr lang="en-US" sz="2800" dirty="0"/>
          </a:p>
          <a:p>
            <a:pPr marL="457200" lvl="1" indent="0" algn="ctr">
              <a:buNone/>
            </a:pPr>
            <a:r>
              <a:rPr lang="en-US" sz="2800" b="1" dirty="0"/>
              <a:t>What should you advise Alice to do?</a:t>
            </a:r>
          </a:p>
        </p:txBody>
      </p:sp>
      <p:sp>
        <p:nvSpPr>
          <p:cNvPr id="4" name="Slide Number Placeholder 3">
            <a:extLst>
              <a:ext uri="{FF2B5EF4-FFF2-40B4-BE49-F238E27FC236}">
                <a16:creationId xmlns:a16="http://schemas.microsoft.com/office/drawing/2014/main" id="{A88F1225-E2DB-F49A-B36F-908B9769D95B}"/>
              </a:ext>
            </a:extLst>
          </p:cNvPr>
          <p:cNvSpPr>
            <a:spLocks noGrp="1"/>
          </p:cNvSpPr>
          <p:nvPr>
            <p:ph type="sldNum" sz="quarter" idx="12"/>
          </p:nvPr>
        </p:nvSpPr>
        <p:spPr/>
        <p:txBody>
          <a:bodyPr/>
          <a:lstStyle/>
          <a:p>
            <a:fld id="{60B18D57-13A5-4968-950D-8FEF41FA4399}" type="slidenum">
              <a:rPr lang="en-US" b="1" smtClean="0"/>
              <a:t>22</a:t>
            </a:fld>
            <a:endParaRPr lang="en-US" b="1"/>
          </a:p>
        </p:txBody>
      </p:sp>
    </p:spTree>
    <p:extLst>
      <p:ext uri="{BB962C8B-B14F-4D97-AF65-F5344CB8AC3E}">
        <p14:creationId xmlns:p14="http://schemas.microsoft.com/office/powerpoint/2010/main" val="6739197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151A9C42-59D7-A661-D465-1EFFA702AD58}"/>
              </a:ext>
            </a:extLst>
          </p:cNvPr>
          <p:cNvSpPr>
            <a:spLocks noGrp="1"/>
          </p:cNvSpPr>
          <p:nvPr>
            <p:ph type="sldNum" sz="quarter" idx="12"/>
          </p:nvPr>
        </p:nvSpPr>
        <p:spPr/>
        <p:txBody>
          <a:bodyPr/>
          <a:lstStyle/>
          <a:p>
            <a:fld id="{60B18D57-13A5-4968-950D-8FEF41FA4399}" type="slidenum">
              <a:rPr lang="en-US" smtClean="0"/>
              <a:t>23</a:t>
            </a:fld>
            <a:endParaRPr lang="en-US"/>
          </a:p>
        </p:txBody>
      </p:sp>
      <p:sp>
        <p:nvSpPr>
          <p:cNvPr id="9" name="Title 4">
            <a:extLst>
              <a:ext uri="{FF2B5EF4-FFF2-40B4-BE49-F238E27FC236}">
                <a16:creationId xmlns:a16="http://schemas.microsoft.com/office/drawing/2014/main" id="{A23A34D7-161A-9496-58C6-6DFDBA67D27C}"/>
              </a:ext>
            </a:extLst>
          </p:cNvPr>
          <p:cNvSpPr>
            <a:spLocks noGrp="1"/>
          </p:cNvSpPr>
          <p:nvPr>
            <p:ph type="title"/>
          </p:nvPr>
        </p:nvSpPr>
        <p:spPr>
          <a:xfrm>
            <a:off x="19881" y="-45536"/>
            <a:ext cx="10515600" cy="1325563"/>
          </a:xfrm>
        </p:spPr>
        <p:txBody>
          <a:bodyPr/>
          <a:lstStyle/>
          <a:p>
            <a:r>
              <a:rPr lang="en-US" b="1" dirty="0"/>
              <a:t>BDD Appeals at the BVA</a:t>
            </a:r>
          </a:p>
        </p:txBody>
      </p:sp>
      <p:sp>
        <p:nvSpPr>
          <p:cNvPr id="10" name="Content Placeholder 1">
            <a:extLst>
              <a:ext uri="{FF2B5EF4-FFF2-40B4-BE49-F238E27FC236}">
                <a16:creationId xmlns:a16="http://schemas.microsoft.com/office/drawing/2014/main" id="{87C7BFA9-34FC-85CF-F99E-87939FFA6E14}"/>
              </a:ext>
            </a:extLst>
          </p:cNvPr>
          <p:cNvSpPr>
            <a:spLocks noGrp="1"/>
          </p:cNvSpPr>
          <p:nvPr>
            <p:ph sz="half" idx="1"/>
          </p:nvPr>
        </p:nvSpPr>
        <p:spPr>
          <a:xfrm>
            <a:off x="614597" y="1280027"/>
            <a:ext cx="11017770" cy="5441448"/>
          </a:xfrm>
        </p:spPr>
        <p:txBody>
          <a:bodyPr>
            <a:normAutofit lnSpcReduction="10000"/>
          </a:bodyPr>
          <a:lstStyle/>
          <a:p>
            <a:pPr marL="0" indent="0" algn="ctr">
              <a:buNone/>
            </a:pPr>
            <a:r>
              <a:rPr lang="en-US" b="1" dirty="0"/>
              <a:t>Types of BDD appeals most seen at BVA</a:t>
            </a:r>
          </a:p>
          <a:p>
            <a:pPr lvl="1"/>
            <a:endParaRPr lang="en-US" sz="500" dirty="0"/>
          </a:p>
          <a:p>
            <a:pPr lvl="1"/>
            <a:r>
              <a:rPr lang="en-US" sz="2800" dirty="0"/>
              <a:t>Large number of issues (5+)</a:t>
            </a:r>
          </a:p>
          <a:p>
            <a:pPr lvl="2"/>
            <a:r>
              <a:rPr lang="en-US" sz="2800" dirty="0"/>
              <a:t>Large number of requests for increases</a:t>
            </a:r>
          </a:p>
          <a:p>
            <a:pPr lvl="2"/>
            <a:r>
              <a:rPr lang="en-US" sz="2800" dirty="0"/>
              <a:t>Multiple separate pending appeals</a:t>
            </a:r>
          </a:p>
          <a:p>
            <a:pPr lvl="1"/>
            <a:r>
              <a:rPr lang="en-US" sz="2800" dirty="0"/>
              <a:t>Numerous 1-2 issue appeals</a:t>
            </a:r>
          </a:p>
          <a:p>
            <a:pPr lvl="2"/>
            <a:r>
              <a:rPr lang="en-US" sz="2800" dirty="0"/>
              <a:t>From discussions with clients, especially at hearings, trying to get statutory 100 is very common (Chasing the hundred)</a:t>
            </a:r>
          </a:p>
          <a:p>
            <a:pPr lvl="2"/>
            <a:r>
              <a:rPr lang="en-US" sz="2800" dirty="0"/>
              <a:t>For lower ratings, the goal is 30 percent for dependents</a:t>
            </a:r>
          </a:p>
          <a:p>
            <a:pPr lvl="1"/>
            <a:r>
              <a:rPr lang="en-US" sz="2800" dirty="0"/>
              <a:t>Reductions after future exams</a:t>
            </a:r>
          </a:p>
          <a:p>
            <a:pPr lvl="2"/>
            <a:endParaRPr lang="en-US" sz="1600" dirty="0"/>
          </a:p>
          <a:p>
            <a:pPr marL="0" lvl="2" indent="0" algn="ctr">
              <a:buNone/>
            </a:pPr>
            <a:r>
              <a:rPr lang="en-US" sz="3600" b="1" dirty="0"/>
              <a:t>Why do you think these appeals are constantly filed?</a:t>
            </a:r>
          </a:p>
          <a:p>
            <a:pPr marL="0" lvl="2" indent="0" algn="ctr">
              <a:buNone/>
            </a:pPr>
            <a:r>
              <a:rPr lang="en-US" sz="3600" b="1" dirty="0"/>
              <a:t>How can we prevent the frivolous ones?</a:t>
            </a:r>
          </a:p>
          <a:p>
            <a:pPr marL="914400" lvl="2" indent="0">
              <a:buNone/>
            </a:pPr>
            <a:endParaRPr lang="en-US" sz="2400" dirty="0"/>
          </a:p>
        </p:txBody>
      </p:sp>
    </p:spTree>
    <p:extLst>
      <p:ext uri="{BB962C8B-B14F-4D97-AF65-F5344CB8AC3E}">
        <p14:creationId xmlns:p14="http://schemas.microsoft.com/office/powerpoint/2010/main" val="2454814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151A9C42-59D7-A661-D465-1EFFA702AD58}"/>
              </a:ext>
            </a:extLst>
          </p:cNvPr>
          <p:cNvSpPr>
            <a:spLocks noGrp="1"/>
          </p:cNvSpPr>
          <p:nvPr>
            <p:ph type="sldNum" sz="quarter" idx="12"/>
          </p:nvPr>
        </p:nvSpPr>
        <p:spPr/>
        <p:txBody>
          <a:bodyPr/>
          <a:lstStyle/>
          <a:p>
            <a:fld id="{60B18D57-13A5-4968-950D-8FEF41FA4399}" type="slidenum">
              <a:rPr lang="en-US" smtClean="0"/>
              <a:t>24</a:t>
            </a:fld>
            <a:endParaRPr lang="en-US"/>
          </a:p>
        </p:txBody>
      </p:sp>
      <p:sp>
        <p:nvSpPr>
          <p:cNvPr id="9" name="Title 4">
            <a:extLst>
              <a:ext uri="{FF2B5EF4-FFF2-40B4-BE49-F238E27FC236}">
                <a16:creationId xmlns:a16="http://schemas.microsoft.com/office/drawing/2014/main" id="{A23A34D7-161A-9496-58C6-6DFDBA67D27C}"/>
              </a:ext>
            </a:extLst>
          </p:cNvPr>
          <p:cNvSpPr>
            <a:spLocks noGrp="1"/>
          </p:cNvSpPr>
          <p:nvPr>
            <p:ph type="title"/>
          </p:nvPr>
        </p:nvSpPr>
        <p:spPr>
          <a:xfrm>
            <a:off x="19881" y="-45536"/>
            <a:ext cx="10515600" cy="1325563"/>
          </a:xfrm>
        </p:spPr>
        <p:txBody>
          <a:bodyPr/>
          <a:lstStyle/>
          <a:p>
            <a:r>
              <a:rPr lang="en-US" b="1" dirty="0"/>
              <a:t>BDD Appeals at the BVA</a:t>
            </a:r>
          </a:p>
        </p:txBody>
      </p:sp>
      <p:sp>
        <p:nvSpPr>
          <p:cNvPr id="10" name="Content Placeholder 1">
            <a:extLst>
              <a:ext uri="{FF2B5EF4-FFF2-40B4-BE49-F238E27FC236}">
                <a16:creationId xmlns:a16="http://schemas.microsoft.com/office/drawing/2014/main" id="{87C7BFA9-34FC-85CF-F99E-87939FFA6E14}"/>
              </a:ext>
            </a:extLst>
          </p:cNvPr>
          <p:cNvSpPr>
            <a:spLocks noGrp="1"/>
          </p:cNvSpPr>
          <p:nvPr>
            <p:ph sz="half" idx="1"/>
          </p:nvPr>
        </p:nvSpPr>
        <p:spPr>
          <a:xfrm>
            <a:off x="587115" y="1543886"/>
            <a:ext cx="11017770" cy="3914273"/>
          </a:xfrm>
        </p:spPr>
        <p:txBody>
          <a:bodyPr>
            <a:noAutofit/>
          </a:bodyPr>
          <a:lstStyle/>
          <a:p>
            <a:pPr marL="0" indent="0" algn="ctr">
              <a:buNone/>
            </a:pPr>
            <a:r>
              <a:rPr lang="en-US" sz="4000" b="1" dirty="0"/>
              <a:t>Educate the service member up front!</a:t>
            </a:r>
          </a:p>
          <a:p>
            <a:endParaRPr lang="en-US" sz="800" dirty="0"/>
          </a:p>
          <a:p>
            <a:r>
              <a:rPr lang="en-US" dirty="0"/>
              <a:t>Explain the exam process – make sure they know to not be a hero</a:t>
            </a:r>
          </a:p>
          <a:p>
            <a:endParaRPr lang="en-US" sz="800" dirty="0"/>
          </a:p>
          <a:p>
            <a:r>
              <a:rPr lang="en-US" dirty="0"/>
              <a:t>Never advise the service member to not take meds, but explain that the exam should portray the true severity of the condition</a:t>
            </a:r>
          </a:p>
          <a:p>
            <a:endParaRPr lang="en-US" sz="800" dirty="0"/>
          </a:p>
          <a:p>
            <a:r>
              <a:rPr lang="en-US" dirty="0"/>
              <a:t>If there is no diagnosis – there is no claim!</a:t>
            </a:r>
          </a:p>
          <a:p>
            <a:endParaRPr lang="en-US" sz="800" dirty="0"/>
          </a:p>
          <a:p>
            <a:r>
              <a:rPr lang="en-US" dirty="0"/>
              <a:t>Explain that there may be a future exam – don’t stop treatment!</a:t>
            </a:r>
          </a:p>
          <a:p>
            <a:endParaRPr lang="en-US" sz="800" dirty="0"/>
          </a:p>
          <a:p>
            <a:r>
              <a:rPr lang="en-US" dirty="0"/>
              <a:t>Be realistic with expectations</a:t>
            </a:r>
            <a:endParaRPr lang="en-US" sz="3200" dirty="0"/>
          </a:p>
        </p:txBody>
      </p:sp>
    </p:spTree>
    <p:extLst>
      <p:ext uri="{BB962C8B-B14F-4D97-AF65-F5344CB8AC3E}">
        <p14:creationId xmlns:p14="http://schemas.microsoft.com/office/powerpoint/2010/main" val="19362464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317" y="-25615"/>
            <a:ext cx="10515600" cy="1325563"/>
          </a:xfrm>
        </p:spPr>
        <p:txBody>
          <a:bodyPr/>
          <a:lstStyle/>
          <a:p>
            <a:r>
              <a:rPr lang="en-US" b="1" dirty="0"/>
              <a:t>Board of Veterans Appeals</a:t>
            </a:r>
          </a:p>
        </p:txBody>
      </p:sp>
      <p:sp>
        <p:nvSpPr>
          <p:cNvPr id="2" name="Content Placeholder 1"/>
          <p:cNvSpPr>
            <a:spLocks noGrp="1"/>
          </p:cNvSpPr>
          <p:nvPr>
            <p:ph idx="1"/>
          </p:nvPr>
        </p:nvSpPr>
        <p:spPr>
          <a:xfrm>
            <a:off x="620486" y="1611086"/>
            <a:ext cx="10951028" cy="4561114"/>
          </a:xfrm>
        </p:spPr>
        <p:txBody>
          <a:bodyPr>
            <a:normAutofit/>
          </a:bodyPr>
          <a:lstStyle/>
          <a:p>
            <a:pPr marL="0" indent="0">
              <a:buNone/>
            </a:pPr>
            <a:r>
              <a:rPr lang="en-US" b="1" dirty="0"/>
              <a:t>Contact Information:</a:t>
            </a:r>
          </a:p>
          <a:p>
            <a:pPr lvl="1"/>
            <a:r>
              <a:rPr lang="en-US" sz="2400" dirty="0"/>
              <a:t>BVA </a:t>
            </a:r>
            <a:r>
              <a:rPr lang="en-US" dirty="0"/>
              <a:t>Assistance</a:t>
            </a:r>
            <a:r>
              <a:rPr lang="en-US" sz="2400" dirty="0"/>
              <a:t> Line: 				800-923-8387</a:t>
            </a:r>
          </a:p>
          <a:p>
            <a:pPr lvl="1"/>
            <a:r>
              <a:rPr lang="en-US" sz="2400" dirty="0"/>
              <a:t>Mr. Jeff Wishneski (Supervisor)		202-632-4605/202-382-2879</a:t>
            </a:r>
          </a:p>
          <a:p>
            <a:pPr marL="457200" lvl="1" indent="0">
              <a:buNone/>
            </a:pPr>
            <a:r>
              <a:rPr lang="en-US" sz="2400" b="1" dirty="0">
                <a:highlight>
                  <a:srgbClr val="FFFF00"/>
                </a:highlight>
              </a:rPr>
              <a:t>						</a:t>
            </a:r>
          </a:p>
          <a:p>
            <a:pPr marL="457200" lvl="1" indent="0">
              <a:buNone/>
            </a:pPr>
            <a:r>
              <a:rPr lang="en-US" sz="2400" b="1" dirty="0"/>
              <a:t>BVA Email					</a:t>
            </a:r>
            <a:r>
              <a:rPr lang="en-US" sz="2400" b="1" dirty="0">
                <a:hlinkClick r:id="rId3"/>
              </a:rPr>
              <a:t>Boardcustomerservice@va.gov</a:t>
            </a:r>
            <a:endParaRPr lang="en-US" sz="2400" b="1" dirty="0"/>
          </a:p>
          <a:p>
            <a:pPr lvl="1"/>
            <a:endParaRPr lang="en-US" sz="2400" b="1" dirty="0"/>
          </a:p>
          <a:p>
            <a:pPr marL="457200" lvl="1" indent="0">
              <a:buNone/>
            </a:pPr>
            <a:r>
              <a:rPr lang="en-US" sz="2400" b="1" dirty="0"/>
              <a:t>File Issues						</a:t>
            </a:r>
            <a:r>
              <a:rPr lang="en-US" sz="2400" b="1" dirty="0">
                <a:hlinkClick r:id="rId4"/>
              </a:rPr>
              <a:t>BVArepsupport@va.gov</a:t>
            </a:r>
            <a:endParaRPr lang="en-US" sz="2400" b="1" dirty="0"/>
          </a:p>
          <a:p>
            <a:pPr marL="457200" lvl="1" indent="0">
              <a:buNone/>
            </a:pPr>
            <a:endParaRPr lang="en-US" sz="2400" b="1" dirty="0"/>
          </a:p>
          <a:p>
            <a:pPr marL="457200" lvl="1" indent="0">
              <a:buNone/>
            </a:pPr>
            <a:endParaRPr lang="en-US" b="1" dirty="0"/>
          </a:p>
          <a:p>
            <a:pPr marL="457200" lvl="1" indent="0">
              <a:buNone/>
            </a:pPr>
            <a:endParaRPr lang="en-US" sz="2400" b="1" dirty="0"/>
          </a:p>
        </p:txBody>
      </p:sp>
      <p:sp>
        <p:nvSpPr>
          <p:cNvPr id="3" name="Slide Number Placeholder 2"/>
          <p:cNvSpPr>
            <a:spLocks noGrp="1"/>
          </p:cNvSpPr>
          <p:nvPr>
            <p:ph type="sldNum" sz="quarter" idx="12"/>
          </p:nvPr>
        </p:nvSpPr>
        <p:spPr>
          <a:xfrm>
            <a:off x="8610600" y="6292182"/>
            <a:ext cx="2743200" cy="365125"/>
          </a:xfrm>
        </p:spPr>
        <p:txBody>
          <a:bodyPr/>
          <a:lstStyle/>
          <a:p>
            <a:fld id="{E2FB73DA-5FDE-45B5-BAA4-C61223CC44F6}" type="slidenum">
              <a:rPr lang="en-US" b="1" smtClean="0"/>
              <a:pPr/>
              <a:t>25</a:t>
            </a:fld>
            <a:endParaRPr lang="en-US" b="1" dirty="0"/>
          </a:p>
        </p:txBody>
      </p:sp>
    </p:spTree>
    <p:extLst>
      <p:ext uri="{BB962C8B-B14F-4D97-AF65-F5344CB8AC3E}">
        <p14:creationId xmlns:p14="http://schemas.microsoft.com/office/powerpoint/2010/main" val="31642523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40353" y="2865300"/>
            <a:ext cx="5585280" cy="1015663"/>
          </a:xfrm>
          <a:prstGeom prst="rect">
            <a:avLst/>
          </a:prstGeom>
          <a:noFill/>
        </p:spPr>
        <p:txBody>
          <a:bodyPr wrap="square" rtlCol="0">
            <a:spAutoFit/>
          </a:bodyPr>
          <a:lstStyle/>
          <a:p>
            <a:pPr algn="r"/>
            <a:r>
              <a:rPr lang="en-US" sz="6000" b="1" dirty="0">
                <a:latin typeface="Times New Roman" panose="02020603050405020304" pitchFamily="18" charset="0"/>
                <a:cs typeface="Times New Roman" panose="02020603050405020304" pitchFamily="18" charset="0"/>
              </a:rPr>
              <a:t>QUESTIONS?</a:t>
            </a:r>
          </a:p>
        </p:txBody>
      </p:sp>
      <p:sp>
        <p:nvSpPr>
          <p:cNvPr id="3" name="TextBox 2"/>
          <p:cNvSpPr txBox="1"/>
          <p:nvPr/>
        </p:nvSpPr>
        <p:spPr>
          <a:xfrm>
            <a:off x="7730310" y="5037885"/>
            <a:ext cx="4434035" cy="1815882"/>
          </a:xfrm>
          <a:prstGeom prst="rect">
            <a:avLst/>
          </a:prstGeom>
          <a:noFill/>
        </p:spPr>
        <p:txBody>
          <a:bodyPr wrap="square" rtlCol="0">
            <a:spAutoFit/>
          </a:bodyPr>
          <a:lstStyle/>
          <a:p>
            <a:pPr algn="r"/>
            <a:r>
              <a:rPr lang="en-US" sz="2800" dirty="0">
                <a:latin typeface="Times New Roman" panose="02020603050405020304" pitchFamily="18" charset="0"/>
                <a:cs typeface="Times New Roman" panose="02020603050405020304" pitchFamily="18" charset="0"/>
              </a:rPr>
              <a:t>Chance Sizemore	</a:t>
            </a:r>
          </a:p>
          <a:p>
            <a:pPr algn="r"/>
            <a:r>
              <a:rPr lang="en-US" sz="2800" dirty="0">
                <a:latin typeface="Times New Roman" panose="02020603050405020304" pitchFamily="18" charset="0"/>
                <a:cs typeface="Times New Roman" panose="02020603050405020304" pitchFamily="18" charset="0"/>
              </a:rPr>
              <a:t>(202) 815-6900</a:t>
            </a:r>
          </a:p>
          <a:p>
            <a:pPr algn="r"/>
            <a:r>
              <a:rPr lang="en-US" sz="2800" dirty="0">
                <a:latin typeface="Times New Roman" panose="02020603050405020304" pitchFamily="18" charset="0"/>
                <a:cs typeface="Times New Roman" panose="02020603050405020304" pitchFamily="18" charset="0"/>
                <a:hlinkClick r:id="rId2"/>
              </a:rPr>
              <a:t>csizemore@vfw.org/</a:t>
            </a:r>
            <a:r>
              <a:rPr lang="en-US" sz="2800" dirty="0">
                <a:latin typeface="Times New Roman" panose="02020603050405020304" pitchFamily="18" charset="0"/>
                <a:cs typeface="Times New Roman" panose="02020603050405020304" pitchFamily="18" charset="0"/>
              </a:rPr>
              <a:t> chance.sizemore@va.gov</a:t>
            </a:r>
          </a:p>
        </p:txBody>
      </p:sp>
    </p:spTree>
    <p:extLst>
      <p:ext uri="{BB962C8B-B14F-4D97-AF65-F5344CB8AC3E}">
        <p14:creationId xmlns:p14="http://schemas.microsoft.com/office/powerpoint/2010/main" val="2671895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31371" y="16783"/>
            <a:ext cx="10515600" cy="1325563"/>
          </a:xfrm>
        </p:spPr>
        <p:txBody>
          <a:bodyPr/>
          <a:lstStyle/>
          <a:p>
            <a:r>
              <a:rPr lang="en-US" b="1" dirty="0"/>
              <a:t>BVA Breakdown</a:t>
            </a:r>
          </a:p>
        </p:txBody>
      </p:sp>
      <p:sp>
        <p:nvSpPr>
          <p:cNvPr id="3" name="Content Placeholder 2"/>
          <p:cNvSpPr>
            <a:spLocks noGrp="1"/>
          </p:cNvSpPr>
          <p:nvPr>
            <p:ph sz="half" idx="1"/>
          </p:nvPr>
        </p:nvSpPr>
        <p:spPr>
          <a:xfrm>
            <a:off x="380999" y="1708149"/>
            <a:ext cx="10972801" cy="4648201"/>
          </a:xfrm>
        </p:spPr>
        <p:txBody>
          <a:bodyPr>
            <a:normAutofit/>
          </a:bodyPr>
          <a:lstStyle/>
          <a:p>
            <a:pPr lvl="1"/>
            <a:r>
              <a:rPr lang="en-US" sz="2800" dirty="0"/>
              <a:t>The Board is under the administrative control and supervision of the BVA Chairman who reports directly to the Secretary. </a:t>
            </a:r>
          </a:p>
          <a:p>
            <a:pPr lvl="1"/>
            <a:endParaRPr lang="en-US" sz="2800" dirty="0"/>
          </a:p>
          <a:p>
            <a:pPr lvl="1"/>
            <a:r>
              <a:rPr lang="en-US" sz="2800" dirty="0"/>
              <a:t>The Chairman is appointed by the President, and confirmed by the Senate, for a term of six years.</a:t>
            </a:r>
          </a:p>
          <a:p>
            <a:pPr lvl="1"/>
            <a:endParaRPr lang="en-US" sz="2800" dirty="0"/>
          </a:p>
          <a:p>
            <a:pPr lvl="1"/>
            <a:r>
              <a:rPr lang="en-US" sz="2800" dirty="0"/>
              <a:t>There are 134 Veterans Law Judges (VLJ), and each VLJ is assigned at least one team of lawyers. However,  some more veteran judges have several teams of lawyers, and every team has a Lead Lawyer. </a:t>
            </a:r>
          </a:p>
          <a:p>
            <a:pPr lvl="1"/>
            <a:endParaRPr lang="en-US" dirty="0"/>
          </a:p>
          <a:p>
            <a:pPr lvl="2"/>
            <a:endParaRPr lang="en-US" b="1" dirty="0"/>
          </a:p>
          <a:p>
            <a:pPr lvl="1"/>
            <a:endParaRPr lang="en-US" b="1" dirty="0"/>
          </a:p>
        </p:txBody>
      </p:sp>
      <p:sp>
        <p:nvSpPr>
          <p:cNvPr id="4" name="Slide Number Placeholder 3"/>
          <p:cNvSpPr>
            <a:spLocks noGrp="1"/>
          </p:cNvSpPr>
          <p:nvPr>
            <p:ph type="sldNum" sz="quarter" idx="12"/>
          </p:nvPr>
        </p:nvSpPr>
        <p:spPr/>
        <p:txBody>
          <a:bodyPr/>
          <a:lstStyle/>
          <a:p>
            <a:fld id="{60B18D57-13A5-4968-950D-8FEF41FA4399}" type="slidenum">
              <a:rPr lang="en-US" b="1" smtClean="0"/>
              <a:t>3</a:t>
            </a:fld>
            <a:endParaRPr lang="en-US" b="1"/>
          </a:p>
        </p:txBody>
      </p:sp>
    </p:spTree>
    <p:extLst>
      <p:ext uri="{BB962C8B-B14F-4D97-AF65-F5344CB8AC3E}">
        <p14:creationId xmlns:p14="http://schemas.microsoft.com/office/powerpoint/2010/main" val="18302168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60B18D57-13A5-4968-950D-8FEF41FA4399}" type="slidenum">
              <a:rPr lang="en-US" b="1" smtClean="0"/>
              <a:t>4</a:t>
            </a:fld>
            <a:endParaRPr lang="en-US" b="1" dirty="0"/>
          </a:p>
        </p:txBody>
      </p:sp>
      <p:sp>
        <p:nvSpPr>
          <p:cNvPr id="5" name="Title 4"/>
          <p:cNvSpPr>
            <a:spLocks noGrp="1"/>
          </p:cNvSpPr>
          <p:nvPr>
            <p:ph type="title"/>
          </p:nvPr>
        </p:nvSpPr>
        <p:spPr>
          <a:xfrm>
            <a:off x="591671" y="210674"/>
            <a:ext cx="8450731" cy="981732"/>
          </a:xfrm>
        </p:spPr>
        <p:txBody>
          <a:bodyPr>
            <a:normAutofit/>
          </a:bodyPr>
          <a:lstStyle/>
          <a:p>
            <a:r>
              <a:rPr lang="en-US" sz="4400" dirty="0"/>
              <a:t>Current Goals of the Chairman </a:t>
            </a:r>
          </a:p>
        </p:txBody>
      </p:sp>
      <p:sp>
        <p:nvSpPr>
          <p:cNvPr id="10" name="TextBox 9">
            <a:extLst>
              <a:ext uri="{FF2B5EF4-FFF2-40B4-BE49-F238E27FC236}">
                <a16:creationId xmlns:a16="http://schemas.microsoft.com/office/drawing/2014/main" id="{27102305-8872-04D2-C87C-F9EFEEBA6929}"/>
              </a:ext>
            </a:extLst>
          </p:cNvPr>
          <p:cNvSpPr txBox="1"/>
          <p:nvPr/>
        </p:nvSpPr>
        <p:spPr>
          <a:xfrm>
            <a:off x="268822" y="1628887"/>
            <a:ext cx="7841035" cy="3477875"/>
          </a:xfrm>
          <a:prstGeom prst="rect">
            <a:avLst/>
          </a:prstGeom>
          <a:noFill/>
        </p:spPr>
        <p:txBody>
          <a:bodyPr wrap="square" rtlCol="0">
            <a:spAutoFit/>
          </a:bodyPr>
          <a:lstStyle/>
          <a:p>
            <a:pPr marL="914400" lvl="1"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The Board is primarily working on                                                 original legacy appeals to finalize and sunset the legacy appeal program</a:t>
            </a:r>
          </a:p>
          <a:p>
            <a:pPr marL="914400" lvl="1" indent="-457200">
              <a:buFont typeface="Arial" panose="020B0604020202020204" pitchFamily="34" charset="0"/>
              <a:buChar char="•"/>
            </a:pPr>
            <a:endParaRPr lang="en-US" sz="1400" dirty="0">
              <a:latin typeface="Times New Roman" panose="02020603050405020304" pitchFamily="18" charset="0"/>
              <a:cs typeface="Times New Roman" panose="02020603050405020304" pitchFamily="18" charset="0"/>
            </a:endParaRPr>
          </a:p>
          <a:p>
            <a:pPr marL="914400" lvl="1"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Sunsetting Travel Board cases  </a:t>
            </a:r>
          </a:p>
          <a:p>
            <a:pPr marL="914400" lvl="1" indent="-457200">
              <a:buFont typeface="Arial" panose="020B0604020202020204" pitchFamily="34" charset="0"/>
              <a:buChar char="•"/>
            </a:pPr>
            <a:endParaRPr lang="en-US" sz="1400" dirty="0">
              <a:latin typeface="Times New Roman" panose="02020603050405020304" pitchFamily="18" charset="0"/>
              <a:cs typeface="Times New Roman" panose="02020603050405020304" pitchFamily="18" charset="0"/>
            </a:endParaRPr>
          </a:p>
          <a:p>
            <a:pPr marL="914400" lvl="1"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Converting Travel Board requests into video/virtual hearings</a:t>
            </a:r>
          </a:p>
        </p:txBody>
      </p:sp>
      <p:pic>
        <p:nvPicPr>
          <p:cNvPr id="2" name="Picture 1">
            <a:extLst>
              <a:ext uri="{FF2B5EF4-FFF2-40B4-BE49-F238E27FC236}">
                <a16:creationId xmlns:a16="http://schemas.microsoft.com/office/drawing/2014/main" id="{02EFE769-41AE-0C18-F293-3A0676682FBD}"/>
              </a:ext>
            </a:extLst>
          </p:cNvPr>
          <p:cNvPicPr>
            <a:picLocks noChangeAspect="1"/>
          </p:cNvPicPr>
          <p:nvPr/>
        </p:nvPicPr>
        <p:blipFill>
          <a:blip r:embed="rId3"/>
          <a:stretch>
            <a:fillRect/>
          </a:stretch>
        </p:blipFill>
        <p:spPr>
          <a:xfrm>
            <a:off x="7739743" y="1628887"/>
            <a:ext cx="3726234" cy="2406388"/>
          </a:xfrm>
          <a:prstGeom prst="rect">
            <a:avLst/>
          </a:prstGeom>
        </p:spPr>
      </p:pic>
    </p:spTree>
    <p:extLst>
      <p:ext uri="{BB962C8B-B14F-4D97-AF65-F5344CB8AC3E}">
        <p14:creationId xmlns:p14="http://schemas.microsoft.com/office/powerpoint/2010/main" val="2650156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C9EC21E-82D6-807C-5922-D80A7A82E165}"/>
              </a:ext>
            </a:extLst>
          </p:cNvPr>
          <p:cNvSpPr>
            <a:spLocks noGrp="1"/>
          </p:cNvSpPr>
          <p:nvPr>
            <p:ph type="sldNum" sz="quarter" idx="12"/>
          </p:nvPr>
        </p:nvSpPr>
        <p:spPr>
          <a:xfrm>
            <a:off x="8610600" y="6356350"/>
            <a:ext cx="2743200" cy="365125"/>
          </a:xfrm>
        </p:spPr>
        <p:txBody>
          <a:bodyPr/>
          <a:lstStyle/>
          <a:p>
            <a:fld id="{60B18D57-13A5-4968-950D-8FEF41FA4399}" type="slidenum">
              <a:rPr lang="en-US" smtClean="0"/>
              <a:t>5</a:t>
            </a:fld>
            <a:endParaRPr lang="en-US"/>
          </a:p>
        </p:txBody>
      </p:sp>
      <p:sp>
        <p:nvSpPr>
          <p:cNvPr id="4" name="Title 3">
            <a:extLst>
              <a:ext uri="{FF2B5EF4-FFF2-40B4-BE49-F238E27FC236}">
                <a16:creationId xmlns:a16="http://schemas.microsoft.com/office/drawing/2014/main" id="{73FAA2D0-B6AD-651B-B7D7-7F2DDD836845}"/>
              </a:ext>
            </a:extLst>
          </p:cNvPr>
          <p:cNvSpPr>
            <a:spLocks noGrp="1"/>
          </p:cNvSpPr>
          <p:nvPr>
            <p:ph type="title"/>
          </p:nvPr>
        </p:nvSpPr>
        <p:spPr>
          <a:xfrm>
            <a:off x="286871" y="134472"/>
            <a:ext cx="8450731" cy="981732"/>
          </a:xfrm>
        </p:spPr>
        <p:txBody>
          <a:bodyPr/>
          <a:lstStyle/>
          <a:p>
            <a:r>
              <a:rPr lang="en-US" dirty="0"/>
              <a:t>BVA Hearing Branch Organizational Chart</a:t>
            </a:r>
          </a:p>
        </p:txBody>
      </p:sp>
      <p:cxnSp>
        <p:nvCxnSpPr>
          <p:cNvPr id="6" name="Straight Connector 5">
            <a:extLst>
              <a:ext uri="{FF2B5EF4-FFF2-40B4-BE49-F238E27FC236}">
                <a16:creationId xmlns:a16="http://schemas.microsoft.com/office/drawing/2014/main" id="{9E25BD7D-237A-6317-DFFD-61AA775FE794}"/>
              </a:ext>
            </a:extLst>
          </p:cNvPr>
          <p:cNvCxnSpPr/>
          <p:nvPr/>
        </p:nvCxnSpPr>
        <p:spPr>
          <a:xfrm>
            <a:off x="3665989" y="5425488"/>
            <a:ext cx="0" cy="0"/>
          </a:xfrm>
          <a:prstGeom prst="line">
            <a:avLst/>
          </a:prstGeom>
        </p:spPr>
        <p:style>
          <a:lnRef idx="2">
            <a:schemeClr val="accent1"/>
          </a:lnRef>
          <a:fillRef idx="0">
            <a:schemeClr val="accent1"/>
          </a:fillRef>
          <a:effectRef idx="1">
            <a:schemeClr val="accent1"/>
          </a:effectRef>
          <a:fontRef idx="minor">
            <a:schemeClr val="tx1"/>
          </a:fontRef>
        </p:style>
      </p:cxnSp>
      <p:sp>
        <p:nvSpPr>
          <p:cNvPr id="7" name="Flowchart: Process 6">
            <a:extLst>
              <a:ext uri="{FF2B5EF4-FFF2-40B4-BE49-F238E27FC236}">
                <a16:creationId xmlns:a16="http://schemas.microsoft.com/office/drawing/2014/main" id="{BCFCC4CA-4DE9-AA8E-03F4-2028EAC45A8E}"/>
              </a:ext>
            </a:extLst>
          </p:cNvPr>
          <p:cNvSpPr/>
          <p:nvPr/>
        </p:nvSpPr>
        <p:spPr>
          <a:xfrm>
            <a:off x="800101" y="5042052"/>
            <a:ext cx="3767027" cy="775491"/>
          </a:xfrm>
          <a:prstGeom prst="flowChartProcess">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a:p>
            <a:pPr algn="ctr"/>
            <a:r>
              <a:rPr lang="en-US" sz="2400" b="1" dirty="0">
                <a:solidFill>
                  <a:schemeClr val="tx1"/>
                </a:solidFill>
                <a:latin typeface="Arial" panose="020B0604020202020204" pitchFamily="34" charset="0"/>
                <a:cs typeface="Arial" panose="020B0604020202020204" pitchFamily="34" charset="0"/>
              </a:rPr>
              <a:t>HUNTER JOHNSON, III</a:t>
            </a:r>
          </a:p>
          <a:p>
            <a:pPr algn="ctr"/>
            <a:r>
              <a:rPr lang="en-US" dirty="0">
                <a:solidFill>
                  <a:schemeClr val="tx1"/>
                </a:solidFill>
                <a:latin typeface="Arial" panose="020B0604020202020204" pitchFamily="34" charset="0"/>
                <a:cs typeface="Arial" panose="020B0604020202020204" pitchFamily="34" charset="0"/>
              </a:rPr>
              <a:t>Hearing Branch Chief</a:t>
            </a:r>
          </a:p>
          <a:p>
            <a:pPr algn="ctr"/>
            <a:endParaRPr lang="en-US" dirty="0">
              <a:latin typeface="Arial" panose="020B0604020202020204" pitchFamily="34" charset="0"/>
              <a:cs typeface="Arial" panose="020B0604020202020204" pitchFamily="34" charset="0"/>
            </a:endParaRPr>
          </a:p>
        </p:txBody>
      </p:sp>
      <p:sp>
        <p:nvSpPr>
          <p:cNvPr id="8" name="Flowchart: Process 7">
            <a:extLst>
              <a:ext uri="{FF2B5EF4-FFF2-40B4-BE49-F238E27FC236}">
                <a16:creationId xmlns:a16="http://schemas.microsoft.com/office/drawing/2014/main" id="{70C2A5BD-0387-6918-F557-DED6E65644E9}"/>
              </a:ext>
            </a:extLst>
          </p:cNvPr>
          <p:cNvSpPr/>
          <p:nvPr/>
        </p:nvSpPr>
        <p:spPr>
          <a:xfrm>
            <a:off x="7056916" y="3923290"/>
            <a:ext cx="3913088" cy="640202"/>
          </a:xfrm>
          <a:prstGeom prst="flowChartProcess">
            <a:avLst/>
          </a:prstGeom>
          <a:solidFill>
            <a:srgbClr val="00206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Arial" panose="020B0604020202020204" pitchFamily="34" charset="0"/>
                <a:cs typeface="Arial" panose="020B0604020202020204" pitchFamily="34" charset="0"/>
              </a:rPr>
              <a:t>Timothy Owens</a:t>
            </a:r>
          </a:p>
          <a:p>
            <a:pPr algn="ctr"/>
            <a:r>
              <a:rPr lang="en-US" dirty="0">
                <a:latin typeface="Arial" panose="020B0604020202020204" pitchFamily="34" charset="0"/>
                <a:cs typeface="Arial" panose="020B0604020202020204" pitchFamily="34" charset="0"/>
              </a:rPr>
              <a:t>(Midwest/Northeast)</a:t>
            </a:r>
          </a:p>
        </p:txBody>
      </p:sp>
      <p:sp>
        <p:nvSpPr>
          <p:cNvPr id="9" name="Flowchart: Process 8">
            <a:extLst>
              <a:ext uri="{FF2B5EF4-FFF2-40B4-BE49-F238E27FC236}">
                <a16:creationId xmlns:a16="http://schemas.microsoft.com/office/drawing/2014/main" id="{13B0DB29-076D-C44D-471A-55098A175C06}"/>
              </a:ext>
            </a:extLst>
          </p:cNvPr>
          <p:cNvSpPr/>
          <p:nvPr/>
        </p:nvSpPr>
        <p:spPr>
          <a:xfrm>
            <a:off x="7056916" y="5619162"/>
            <a:ext cx="3913088" cy="640202"/>
          </a:xfrm>
          <a:prstGeom prst="flowChartProcess">
            <a:avLst/>
          </a:prstGeom>
          <a:solidFill>
            <a:srgbClr val="00206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Arial" panose="020B0604020202020204" pitchFamily="34" charset="0"/>
                <a:cs typeface="Arial" panose="020B0604020202020204" pitchFamily="34" charset="0"/>
              </a:rPr>
              <a:t>Leven Pressley-Sanders</a:t>
            </a:r>
          </a:p>
          <a:p>
            <a:pPr algn="ctr"/>
            <a:r>
              <a:rPr lang="en-US" dirty="0">
                <a:latin typeface="Arial" panose="020B0604020202020204" pitchFamily="34" charset="0"/>
                <a:cs typeface="Arial" panose="020B0604020202020204" pitchFamily="34" charset="0"/>
              </a:rPr>
              <a:t>(Deputy Branch Chief)</a:t>
            </a:r>
          </a:p>
        </p:txBody>
      </p:sp>
      <p:sp>
        <p:nvSpPr>
          <p:cNvPr id="10" name="Flowchart: Process 9">
            <a:extLst>
              <a:ext uri="{FF2B5EF4-FFF2-40B4-BE49-F238E27FC236}">
                <a16:creationId xmlns:a16="http://schemas.microsoft.com/office/drawing/2014/main" id="{04A8B8C9-FA3E-7601-297A-B878B63E8501}"/>
              </a:ext>
            </a:extLst>
          </p:cNvPr>
          <p:cNvSpPr/>
          <p:nvPr/>
        </p:nvSpPr>
        <p:spPr>
          <a:xfrm>
            <a:off x="7056916" y="3025352"/>
            <a:ext cx="3913088" cy="684827"/>
          </a:xfrm>
          <a:prstGeom prst="flowChartProcess">
            <a:avLst/>
          </a:prstGeom>
          <a:solidFill>
            <a:srgbClr val="00206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Arial" panose="020B0604020202020204" pitchFamily="34" charset="0"/>
                <a:cs typeface="Arial" panose="020B0604020202020204" pitchFamily="34" charset="0"/>
              </a:rPr>
              <a:t>Jennifer Simmons</a:t>
            </a:r>
          </a:p>
          <a:p>
            <a:pPr algn="ctr"/>
            <a:r>
              <a:rPr lang="en-US" dirty="0">
                <a:latin typeface="Arial" panose="020B0604020202020204" pitchFamily="34" charset="0"/>
                <a:cs typeface="Arial" panose="020B0604020202020204" pitchFamily="34" charset="0"/>
              </a:rPr>
              <a:t>Northwest Plains &amp; Southwest</a:t>
            </a:r>
          </a:p>
        </p:txBody>
      </p:sp>
      <p:sp>
        <p:nvSpPr>
          <p:cNvPr id="11" name="Flowchart: Process 10">
            <a:extLst>
              <a:ext uri="{FF2B5EF4-FFF2-40B4-BE49-F238E27FC236}">
                <a16:creationId xmlns:a16="http://schemas.microsoft.com/office/drawing/2014/main" id="{114E1A63-C353-F176-C9A8-04D5228A78DD}"/>
              </a:ext>
            </a:extLst>
          </p:cNvPr>
          <p:cNvSpPr/>
          <p:nvPr/>
        </p:nvSpPr>
        <p:spPr>
          <a:xfrm>
            <a:off x="7056916" y="1330946"/>
            <a:ext cx="3913088" cy="614703"/>
          </a:xfrm>
          <a:prstGeom prst="flowChartProcess">
            <a:avLst/>
          </a:prstGeom>
          <a:solidFill>
            <a:srgbClr val="00206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Arial" panose="020B0604020202020204" pitchFamily="34" charset="0"/>
                <a:cs typeface="Arial" panose="020B0604020202020204" pitchFamily="34" charset="0"/>
              </a:rPr>
              <a:t>Bridget Malone</a:t>
            </a:r>
          </a:p>
          <a:p>
            <a:pPr algn="ctr"/>
            <a:r>
              <a:rPr lang="en-US" dirty="0">
                <a:latin typeface="Arial" panose="020B0604020202020204" pitchFamily="34" charset="0"/>
                <a:cs typeface="Arial" panose="020B0604020202020204" pitchFamily="34" charset="0"/>
              </a:rPr>
              <a:t>South/Texas</a:t>
            </a:r>
          </a:p>
        </p:txBody>
      </p:sp>
      <p:sp>
        <p:nvSpPr>
          <p:cNvPr id="12" name="Flowchart: Process 11">
            <a:extLst>
              <a:ext uri="{FF2B5EF4-FFF2-40B4-BE49-F238E27FC236}">
                <a16:creationId xmlns:a16="http://schemas.microsoft.com/office/drawing/2014/main" id="{05B4B7E3-2E6C-3C25-2EEB-3971F1421534}"/>
              </a:ext>
            </a:extLst>
          </p:cNvPr>
          <p:cNvSpPr/>
          <p:nvPr/>
        </p:nvSpPr>
        <p:spPr>
          <a:xfrm>
            <a:off x="7056916" y="2140100"/>
            <a:ext cx="3942185" cy="708682"/>
          </a:xfrm>
          <a:prstGeom prst="flowChartProcess">
            <a:avLst/>
          </a:prstGeom>
          <a:solidFill>
            <a:srgbClr val="00206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Arial" panose="020B0604020202020204" pitchFamily="34" charset="0"/>
                <a:cs typeface="Arial" panose="020B0604020202020204" pitchFamily="34" charset="0"/>
              </a:rPr>
              <a:t>Salvador Ambriz</a:t>
            </a:r>
          </a:p>
          <a:p>
            <a:pPr algn="ctr"/>
            <a:r>
              <a:rPr lang="en-US" dirty="0">
                <a:latin typeface="Arial" panose="020B0604020202020204" pitchFamily="34" charset="0"/>
                <a:cs typeface="Arial" panose="020B0604020202020204" pitchFamily="34" charset="0"/>
              </a:rPr>
              <a:t>Atlantic/Southeast</a:t>
            </a:r>
          </a:p>
        </p:txBody>
      </p:sp>
      <p:sp>
        <p:nvSpPr>
          <p:cNvPr id="14" name="Flowchart: Process 13">
            <a:extLst>
              <a:ext uri="{FF2B5EF4-FFF2-40B4-BE49-F238E27FC236}">
                <a16:creationId xmlns:a16="http://schemas.microsoft.com/office/drawing/2014/main" id="{89B7A2A8-D20F-9B48-BE0E-DF70C9E8D09D}"/>
              </a:ext>
            </a:extLst>
          </p:cNvPr>
          <p:cNvSpPr/>
          <p:nvPr/>
        </p:nvSpPr>
        <p:spPr>
          <a:xfrm>
            <a:off x="7056916" y="4765849"/>
            <a:ext cx="3913088" cy="640202"/>
          </a:xfrm>
          <a:prstGeom prst="flowChartProcess">
            <a:avLst/>
          </a:prstGeom>
          <a:solidFill>
            <a:srgbClr val="00206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Arial" panose="020B0604020202020204" pitchFamily="34" charset="0"/>
                <a:cs typeface="Arial" panose="020B0604020202020204" pitchFamily="34" charset="0"/>
              </a:rPr>
              <a:t>Raeed Tayeh</a:t>
            </a:r>
          </a:p>
          <a:p>
            <a:pPr algn="ctr"/>
            <a:r>
              <a:rPr lang="en-US" dirty="0">
                <a:latin typeface="Arial" panose="020B0604020202020204" pitchFamily="34" charset="0"/>
                <a:cs typeface="Arial" panose="020B0604020202020204" pitchFamily="34" charset="0"/>
              </a:rPr>
              <a:t>(Ops Tm/Cust Svc)</a:t>
            </a:r>
          </a:p>
        </p:txBody>
      </p:sp>
      <p:pic>
        <p:nvPicPr>
          <p:cNvPr id="15" name="Picture 14" descr="A picture containing drawing, clock, food&#10;&#10;Description automatically generated">
            <a:extLst>
              <a:ext uri="{FF2B5EF4-FFF2-40B4-BE49-F238E27FC236}">
                <a16:creationId xmlns:a16="http://schemas.microsoft.com/office/drawing/2014/main" id="{EC4B6BEF-1877-3563-3178-E5E330BC05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8559" y="1717761"/>
            <a:ext cx="1644986" cy="1644986"/>
          </a:xfrm>
          <a:prstGeom prst="rect">
            <a:avLst/>
          </a:prstGeom>
        </p:spPr>
      </p:pic>
      <p:cxnSp>
        <p:nvCxnSpPr>
          <p:cNvPr id="17" name="Straight Connector 16">
            <a:extLst>
              <a:ext uri="{FF2B5EF4-FFF2-40B4-BE49-F238E27FC236}">
                <a16:creationId xmlns:a16="http://schemas.microsoft.com/office/drawing/2014/main" id="{42F0A4C3-AA8E-0EBE-D1F7-0C8B4F4C5026}"/>
              </a:ext>
            </a:extLst>
          </p:cNvPr>
          <p:cNvCxnSpPr>
            <a:cxnSpLocks/>
            <a:endCxn id="7" idx="0"/>
          </p:cNvCxnSpPr>
          <p:nvPr/>
        </p:nvCxnSpPr>
        <p:spPr>
          <a:xfrm>
            <a:off x="2683615" y="4765849"/>
            <a:ext cx="0" cy="276203"/>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DB481ED5-F496-456A-14B3-7BB89A8EF64D}"/>
              </a:ext>
            </a:extLst>
          </p:cNvPr>
          <p:cNvCxnSpPr/>
          <p:nvPr/>
        </p:nvCxnSpPr>
        <p:spPr>
          <a:xfrm>
            <a:off x="4567128" y="5497442"/>
            <a:ext cx="1528872"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0A61058C-8092-58A9-ABCB-FFCC4EECC9F1}"/>
              </a:ext>
            </a:extLst>
          </p:cNvPr>
          <p:cNvCxnSpPr/>
          <p:nvPr/>
        </p:nvCxnSpPr>
        <p:spPr>
          <a:xfrm flipV="1">
            <a:off x="6096000" y="1638297"/>
            <a:ext cx="0" cy="3055106"/>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CFE51CBB-0A57-5CEE-A05C-0E97002434BE}"/>
              </a:ext>
            </a:extLst>
          </p:cNvPr>
          <p:cNvCxnSpPr>
            <a:endCxn id="11" idx="1"/>
          </p:cNvCxnSpPr>
          <p:nvPr/>
        </p:nvCxnSpPr>
        <p:spPr>
          <a:xfrm>
            <a:off x="6096000" y="1638297"/>
            <a:ext cx="960916" cy="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65F6753A-3316-3A38-C8CB-9C8DC2341CE3}"/>
              </a:ext>
            </a:extLst>
          </p:cNvPr>
          <p:cNvCxnSpPr/>
          <p:nvPr/>
        </p:nvCxnSpPr>
        <p:spPr>
          <a:xfrm>
            <a:off x="6103274" y="2609399"/>
            <a:ext cx="953642"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83380AAE-6FD3-D2CF-754E-DDF790F6606F}"/>
              </a:ext>
            </a:extLst>
          </p:cNvPr>
          <p:cNvCxnSpPr>
            <a:endCxn id="10" idx="1"/>
          </p:cNvCxnSpPr>
          <p:nvPr/>
        </p:nvCxnSpPr>
        <p:spPr>
          <a:xfrm>
            <a:off x="6096000" y="3367765"/>
            <a:ext cx="960916" cy="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C3828486-C1F5-5DE6-233D-DF13BB7C58A0}"/>
              </a:ext>
            </a:extLst>
          </p:cNvPr>
          <p:cNvCxnSpPr>
            <a:stCxn id="8" idx="1"/>
          </p:cNvCxnSpPr>
          <p:nvPr/>
        </p:nvCxnSpPr>
        <p:spPr>
          <a:xfrm flipH="1" flipV="1">
            <a:off x="6088726" y="4238013"/>
            <a:ext cx="968190" cy="537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6CEA297B-47BC-3E22-11D4-F5DEFF5BB955}"/>
              </a:ext>
            </a:extLst>
          </p:cNvPr>
          <p:cNvCxnSpPr/>
          <p:nvPr/>
        </p:nvCxnSpPr>
        <p:spPr>
          <a:xfrm flipH="1">
            <a:off x="6088727" y="4693403"/>
            <a:ext cx="7273" cy="124586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AEC746BF-88F3-AA94-88D2-C435003A73BE}"/>
              </a:ext>
            </a:extLst>
          </p:cNvPr>
          <p:cNvCxnSpPr>
            <a:stCxn id="14" idx="1"/>
          </p:cNvCxnSpPr>
          <p:nvPr/>
        </p:nvCxnSpPr>
        <p:spPr>
          <a:xfrm flipH="1">
            <a:off x="6110359" y="5085950"/>
            <a:ext cx="946557"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82BDEA2-597E-78A9-054A-EE5BAA9EFE11}"/>
              </a:ext>
            </a:extLst>
          </p:cNvPr>
          <p:cNvCxnSpPr/>
          <p:nvPr/>
        </p:nvCxnSpPr>
        <p:spPr>
          <a:xfrm>
            <a:off x="6096000" y="5939263"/>
            <a:ext cx="960916"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A462D0CF-93C8-50D7-33FC-E437968748D9}"/>
              </a:ext>
            </a:extLst>
          </p:cNvPr>
          <p:cNvSpPr txBox="1"/>
          <p:nvPr/>
        </p:nvSpPr>
        <p:spPr>
          <a:xfrm>
            <a:off x="520276" y="3710179"/>
            <a:ext cx="4335512" cy="1015663"/>
          </a:xfrm>
          <a:prstGeom prst="rect">
            <a:avLst/>
          </a:prstGeom>
          <a:solidFill>
            <a:srgbClr val="FF0000"/>
          </a:solidFill>
        </p:spPr>
        <p:txBody>
          <a:bodyPr wrap="square" rtlCol="0">
            <a:spAutoFit/>
          </a:bodyPr>
          <a:lstStyle/>
          <a:p>
            <a:pPr algn="ctr"/>
            <a:r>
              <a:rPr lang="en-US" sz="2400" b="1" dirty="0">
                <a:latin typeface="Arial" panose="020B0604020202020204" pitchFamily="34" charset="0"/>
                <a:cs typeface="Arial" panose="020B0604020202020204" pitchFamily="34" charset="0"/>
              </a:rPr>
              <a:t>CHRISTOPHER SANTORO</a:t>
            </a:r>
          </a:p>
          <a:p>
            <a:pPr algn="ctr"/>
            <a:r>
              <a:rPr lang="en-US" dirty="0">
                <a:latin typeface="Arial" panose="020B0604020202020204" pitchFamily="34" charset="0"/>
                <a:cs typeface="Arial" panose="020B0604020202020204" pitchFamily="34" charset="0"/>
              </a:rPr>
              <a:t>Senior Deputy Vice Chairman</a:t>
            </a:r>
          </a:p>
          <a:p>
            <a:endParaRPr lang="en-US" dirty="0"/>
          </a:p>
        </p:txBody>
      </p:sp>
    </p:spTree>
    <p:extLst>
      <p:ext uri="{BB962C8B-B14F-4D97-AF65-F5344CB8AC3E}">
        <p14:creationId xmlns:p14="http://schemas.microsoft.com/office/powerpoint/2010/main" val="870240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D69B2A9-76B9-42CD-ADE6-613D49C6C0D9}"/>
              </a:ext>
            </a:extLst>
          </p:cNvPr>
          <p:cNvSpPr>
            <a:spLocks noGrp="1"/>
          </p:cNvSpPr>
          <p:nvPr>
            <p:ph type="sldNum" sz="quarter" idx="12"/>
          </p:nvPr>
        </p:nvSpPr>
        <p:spPr/>
        <p:txBody>
          <a:bodyPr/>
          <a:lstStyle/>
          <a:p>
            <a:fld id="{60B18D57-13A5-4968-950D-8FEF41FA4399}" type="slidenum">
              <a:rPr lang="en-US" smtClean="0"/>
              <a:t>6</a:t>
            </a:fld>
            <a:endParaRPr lang="en-US"/>
          </a:p>
        </p:txBody>
      </p:sp>
      <p:sp>
        <p:nvSpPr>
          <p:cNvPr id="4" name="Title 3">
            <a:extLst>
              <a:ext uri="{FF2B5EF4-FFF2-40B4-BE49-F238E27FC236}">
                <a16:creationId xmlns:a16="http://schemas.microsoft.com/office/drawing/2014/main" id="{A7A1730F-8405-F397-99A3-2ED2CFE282D6}"/>
              </a:ext>
            </a:extLst>
          </p:cNvPr>
          <p:cNvSpPr>
            <a:spLocks noGrp="1"/>
          </p:cNvSpPr>
          <p:nvPr>
            <p:ph type="title"/>
          </p:nvPr>
        </p:nvSpPr>
        <p:spPr/>
        <p:txBody>
          <a:bodyPr/>
          <a:lstStyle/>
          <a:p>
            <a:r>
              <a:rPr lang="en-US" dirty="0"/>
              <a:t>BVA Hearing Branch Regional Chart</a:t>
            </a:r>
          </a:p>
        </p:txBody>
      </p:sp>
      <p:sp>
        <p:nvSpPr>
          <p:cNvPr id="12" name="Rectangle 11">
            <a:extLst>
              <a:ext uri="{FF2B5EF4-FFF2-40B4-BE49-F238E27FC236}">
                <a16:creationId xmlns:a16="http://schemas.microsoft.com/office/drawing/2014/main" id="{7076073B-74FB-FD3A-D4C6-BE95A35E967F}"/>
              </a:ext>
            </a:extLst>
          </p:cNvPr>
          <p:cNvSpPr/>
          <p:nvPr/>
        </p:nvSpPr>
        <p:spPr>
          <a:xfrm>
            <a:off x="9166372" y="3234741"/>
            <a:ext cx="622483" cy="13434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7" name="Table 3">
            <a:extLst>
              <a:ext uri="{FF2B5EF4-FFF2-40B4-BE49-F238E27FC236}">
                <a16:creationId xmlns:a16="http://schemas.microsoft.com/office/drawing/2014/main" id="{16D0B257-1C44-E500-7733-CC59E2D0C6D1}"/>
              </a:ext>
            </a:extLst>
          </p:cNvPr>
          <p:cNvGraphicFramePr>
            <a:graphicFrameLocks noGrp="1"/>
          </p:cNvGraphicFramePr>
          <p:nvPr>
            <p:extLst>
              <p:ext uri="{D42A27DB-BD31-4B8C-83A1-F6EECF244321}">
                <p14:modId xmlns:p14="http://schemas.microsoft.com/office/powerpoint/2010/main" val="3458962427"/>
              </p:ext>
            </p:extLst>
          </p:nvPr>
        </p:nvGraphicFramePr>
        <p:xfrm>
          <a:off x="8413522" y="1518300"/>
          <a:ext cx="3584372" cy="4547641"/>
        </p:xfrm>
        <a:graphic>
          <a:graphicData uri="http://schemas.openxmlformats.org/drawingml/2006/table">
            <a:tbl>
              <a:tblPr firstRow="1" bandRow="1">
                <a:tableStyleId>{5C22544A-7EE6-4342-B048-85BDC9FD1C3A}</a:tableStyleId>
              </a:tblPr>
              <a:tblGrid>
                <a:gridCol w="1792186">
                  <a:extLst>
                    <a:ext uri="{9D8B030D-6E8A-4147-A177-3AD203B41FA5}">
                      <a16:colId xmlns:a16="http://schemas.microsoft.com/office/drawing/2014/main" val="3448226429"/>
                    </a:ext>
                  </a:extLst>
                </a:gridCol>
                <a:gridCol w="1792186">
                  <a:extLst>
                    <a:ext uri="{9D8B030D-6E8A-4147-A177-3AD203B41FA5}">
                      <a16:colId xmlns:a16="http://schemas.microsoft.com/office/drawing/2014/main" val="2839894506"/>
                    </a:ext>
                  </a:extLst>
                </a:gridCol>
              </a:tblGrid>
              <a:tr h="888228">
                <a:tc>
                  <a:txBody>
                    <a:bodyPr/>
                    <a:lstStyle/>
                    <a:p>
                      <a:pPr algn="ctr"/>
                      <a:r>
                        <a:rPr lang="en-US" b="1" dirty="0">
                          <a:solidFill>
                            <a:schemeClr val="tx1"/>
                          </a:solidFill>
                          <a:latin typeface="Times New Roman" panose="02020603050405020304" pitchFamily="18" charset="0"/>
                          <a:cs typeface="Times New Roman" panose="02020603050405020304" pitchFamily="18" charset="0"/>
                        </a:rPr>
                        <a:t>Deputy Branch Chief</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b="1" dirty="0">
                          <a:solidFill>
                            <a:schemeClr val="tx1"/>
                          </a:solidFill>
                          <a:latin typeface="Times New Roman" panose="02020603050405020304" pitchFamily="18" charset="0"/>
                          <a:cs typeface="Times New Roman" panose="02020603050405020304" pitchFamily="18" charset="0"/>
                        </a:rPr>
                        <a:t>Regional Oversight</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989925360"/>
                  </a:ext>
                </a:extLst>
              </a:tr>
              <a:tr h="994729">
                <a:tc>
                  <a:txBody>
                    <a:bodyPr/>
                    <a:lstStyle/>
                    <a:p>
                      <a:pPr algn="ctr"/>
                      <a:r>
                        <a:rPr lang="en-US" b="1" dirty="0">
                          <a:solidFill>
                            <a:schemeClr val="tx1"/>
                          </a:solidFill>
                          <a:latin typeface="Times New Roman" panose="02020603050405020304" pitchFamily="18" charset="0"/>
                          <a:cs typeface="Times New Roman" panose="02020603050405020304" pitchFamily="18" charset="0"/>
                        </a:rPr>
                        <a:t>Bridget Malone</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algn="ctr" defTabSz="914400" rtl="0" eaLnBrk="1" latinLnBrk="0" hangingPunct="1"/>
                      <a:r>
                        <a:rPr lang="en-US" sz="1800" b="1" kern="1200" dirty="0">
                          <a:solidFill>
                            <a:schemeClr val="tx1"/>
                          </a:solidFill>
                          <a:latin typeface="Times New Roman" panose="02020603050405020304" pitchFamily="18" charset="0"/>
                          <a:ea typeface="+mn-ea"/>
                          <a:cs typeface="Times New Roman" panose="02020603050405020304" pitchFamily="18" charset="0"/>
                        </a:rPr>
                        <a:t>Texas, South, Puerto Rico</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3329884704"/>
                  </a:ext>
                </a:extLst>
              </a:tr>
              <a:tr h="888228">
                <a:tc>
                  <a:txBody>
                    <a:bodyPr/>
                    <a:lstStyle/>
                    <a:p>
                      <a:pPr algn="ctr"/>
                      <a:r>
                        <a:rPr lang="en-US" b="1" dirty="0">
                          <a:solidFill>
                            <a:schemeClr val="tx1"/>
                          </a:solidFill>
                          <a:latin typeface="Times New Roman" panose="02020603050405020304" pitchFamily="18" charset="0"/>
                          <a:cs typeface="Times New Roman" panose="02020603050405020304" pitchFamily="18" charset="0"/>
                        </a:rPr>
                        <a:t>Leven Pressley</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r>
                        <a:rPr lang="en-US" b="1" dirty="0">
                          <a:solidFill>
                            <a:schemeClr val="tx1"/>
                          </a:solidFill>
                          <a:latin typeface="Times New Roman" panose="02020603050405020304" pitchFamily="18" charset="0"/>
                          <a:cs typeface="Times New Roman" panose="02020603050405020304" pitchFamily="18" charset="0"/>
                        </a:rPr>
                        <a:t>NW-Plains Pacific islands</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1331263356"/>
                  </a:ext>
                </a:extLst>
              </a:tr>
              <a:tr h="888228">
                <a:tc>
                  <a:txBody>
                    <a:bodyPr/>
                    <a:lstStyle/>
                    <a:p>
                      <a:pPr algn="ctr"/>
                      <a:r>
                        <a:rPr lang="en-US" b="1" dirty="0">
                          <a:solidFill>
                            <a:schemeClr val="tx1"/>
                          </a:solidFill>
                          <a:latin typeface="Times New Roman" panose="02020603050405020304" pitchFamily="18" charset="0"/>
                          <a:cs typeface="Times New Roman" panose="02020603050405020304" pitchFamily="18" charset="0"/>
                        </a:rPr>
                        <a:t>Tim Owens</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r>
                        <a:rPr lang="en-US" b="1" dirty="0">
                          <a:solidFill>
                            <a:schemeClr val="tx1"/>
                          </a:solidFill>
                          <a:latin typeface="Times New Roman" panose="02020603050405020304" pitchFamily="18" charset="0"/>
                          <a:cs typeface="Times New Roman" panose="02020603050405020304" pitchFamily="18" charset="0"/>
                        </a:rPr>
                        <a:t>Midwest, Northeast</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1351856297"/>
                  </a:ext>
                </a:extLst>
              </a:tr>
              <a:tr h="888228">
                <a:tc>
                  <a:txBody>
                    <a:bodyPr/>
                    <a:lstStyle/>
                    <a:p>
                      <a:pPr algn="ctr"/>
                      <a:r>
                        <a:rPr lang="en-US" b="1" dirty="0">
                          <a:solidFill>
                            <a:schemeClr val="tx1"/>
                          </a:solidFill>
                          <a:latin typeface="Times New Roman" panose="02020603050405020304" pitchFamily="18" charset="0"/>
                          <a:cs typeface="Times New Roman" panose="02020603050405020304" pitchFamily="18" charset="0"/>
                        </a:rPr>
                        <a:t>Sal Ambriz</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r>
                        <a:rPr lang="en-US" b="1" dirty="0">
                          <a:solidFill>
                            <a:schemeClr val="tx1"/>
                          </a:solidFill>
                          <a:latin typeface="Times New Roman" panose="02020603050405020304" pitchFamily="18" charset="0"/>
                          <a:cs typeface="Times New Roman" panose="02020603050405020304" pitchFamily="18" charset="0"/>
                        </a:rPr>
                        <a:t>Southeast</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4242712239"/>
                  </a:ext>
                </a:extLst>
              </a:tr>
            </a:tbl>
          </a:graphicData>
        </a:graphic>
      </p:graphicFrame>
      <p:pic>
        <p:nvPicPr>
          <p:cNvPr id="5" name="Picture 4" descr="A map of united states with different states&#10;&#10;Description automatically generated">
            <a:extLst>
              <a:ext uri="{FF2B5EF4-FFF2-40B4-BE49-F238E27FC236}">
                <a16:creationId xmlns:a16="http://schemas.microsoft.com/office/drawing/2014/main" id="{C49E7E41-1791-6844-DDE3-C23B98F069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249" y="1518300"/>
            <a:ext cx="8249637" cy="4414726"/>
          </a:xfrm>
          <a:prstGeom prst="rect">
            <a:avLst/>
          </a:prstGeom>
        </p:spPr>
      </p:pic>
    </p:spTree>
    <p:extLst>
      <p:ext uri="{BB962C8B-B14F-4D97-AF65-F5344CB8AC3E}">
        <p14:creationId xmlns:p14="http://schemas.microsoft.com/office/powerpoint/2010/main" val="41487860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0"/>
          </p:nvPr>
        </p:nvSpPr>
        <p:spPr/>
        <p:txBody>
          <a:bodyPr/>
          <a:lstStyle/>
          <a:p>
            <a:fld id="{60B18D57-13A5-4968-950D-8FEF41FA4399}" type="slidenum">
              <a:rPr lang="en-US" smtClean="0"/>
              <a:t>7</a:t>
            </a:fld>
            <a:endParaRPr lang="en-US"/>
          </a:p>
        </p:txBody>
      </p:sp>
      <p:sp>
        <p:nvSpPr>
          <p:cNvPr id="4" name="Title 3"/>
          <p:cNvSpPr>
            <a:spLocks noGrp="1"/>
          </p:cNvSpPr>
          <p:nvPr>
            <p:ph type="title"/>
          </p:nvPr>
        </p:nvSpPr>
        <p:spPr>
          <a:xfrm>
            <a:off x="602560" y="221560"/>
            <a:ext cx="8450731" cy="981732"/>
          </a:xfrm>
        </p:spPr>
        <p:txBody>
          <a:bodyPr>
            <a:normAutofit/>
          </a:bodyPr>
          <a:lstStyle/>
          <a:p>
            <a:r>
              <a:rPr lang="en-US" sz="4400" dirty="0"/>
              <a:t>VFW BVA Staff</a:t>
            </a:r>
          </a:p>
        </p:txBody>
      </p:sp>
      <p:sp>
        <p:nvSpPr>
          <p:cNvPr id="2" name="TextBox 1">
            <a:extLst>
              <a:ext uri="{FF2B5EF4-FFF2-40B4-BE49-F238E27FC236}">
                <a16:creationId xmlns:a16="http://schemas.microsoft.com/office/drawing/2014/main" id="{63CB0CDD-2DA3-5207-3CC7-5ED695FDA1D2}"/>
              </a:ext>
            </a:extLst>
          </p:cNvPr>
          <p:cNvSpPr txBox="1"/>
          <p:nvPr/>
        </p:nvSpPr>
        <p:spPr>
          <a:xfrm>
            <a:off x="4814557" y="1797269"/>
            <a:ext cx="2436757" cy="954107"/>
          </a:xfrm>
          <a:prstGeom prst="rect">
            <a:avLst/>
          </a:prstGeom>
          <a:solidFill>
            <a:schemeClr val="accent2">
              <a:lumMod val="60000"/>
              <a:lumOff val="40000"/>
            </a:schemeClr>
          </a:solidFill>
          <a:ln w="19050">
            <a:solidFill>
              <a:schemeClr val="tx1"/>
            </a:solidFill>
          </a:ln>
        </p:spPr>
        <p:txBody>
          <a:bodyPr wrap="none" rtlCol="0">
            <a:spAutoFit/>
          </a:bodyPr>
          <a:lstStyle/>
          <a:p>
            <a:pPr algn="ctr"/>
            <a:r>
              <a:rPr lang="en-US" sz="2800" b="1" dirty="0">
                <a:latin typeface="Times New Roman" panose="02020603050405020304" pitchFamily="18" charset="0"/>
                <a:cs typeface="Times New Roman" panose="02020603050405020304" pitchFamily="18" charset="0"/>
              </a:rPr>
              <a:t>Supervisor: </a:t>
            </a:r>
          </a:p>
          <a:p>
            <a:pPr algn="ctr"/>
            <a:r>
              <a:rPr lang="en-US" sz="2800" b="1" dirty="0">
                <a:latin typeface="Times New Roman" panose="02020603050405020304" pitchFamily="18" charset="0"/>
                <a:cs typeface="Times New Roman" panose="02020603050405020304" pitchFamily="18" charset="0"/>
              </a:rPr>
              <a:t>Jeff Wishneski</a:t>
            </a:r>
          </a:p>
        </p:txBody>
      </p:sp>
      <p:cxnSp>
        <p:nvCxnSpPr>
          <p:cNvPr id="7" name="Straight Connector 6">
            <a:extLst>
              <a:ext uri="{FF2B5EF4-FFF2-40B4-BE49-F238E27FC236}">
                <a16:creationId xmlns:a16="http://schemas.microsoft.com/office/drawing/2014/main" id="{93D9F90C-6DF2-4BA9-E63C-587CFE0F5D03}"/>
              </a:ext>
            </a:extLst>
          </p:cNvPr>
          <p:cNvCxnSpPr>
            <a:cxnSpLocks/>
            <a:stCxn id="2" idx="2"/>
          </p:cNvCxnSpPr>
          <p:nvPr/>
        </p:nvCxnSpPr>
        <p:spPr>
          <a:xfrm>
            <a:off x="6032936" y="2751376"/>
            <a:ext cx="0" cy="2839799"/>
          </a:xfrm>
          <a:prstGeom prst="line">
            <a:avLst/>
          </a:prstGeom>
          <a:ln w="38100"/>
        </p:spPr>
        <p:style>
          <a:lnRef idx="1">
            <a:schemeClr val="dk1"/>
          </a:lnRef>
          <a:fillRef idx="0">
            <a:schemeClr val="dk1"/>
          </a:fillRef>
          <a:effectRef idx="0">
            <a:schemeClr val="dk1"/>
          </a:effectRef>
          <a:fontRef idx="minor">
            <a:schemeClr val="tx1"/>
          </a:fontRef>
        </p:style>
      </p:cxnSp>
      <p:sp>
        <p:nvSpPr>
          <p:cNvPr id="10" name="TextBox 9">
            <a:extLst>
              <a:ext uri="{FF2B5EF4-FFF2-40B4-BE49-F238E27FC236}">
                <a16:creationId xmlns:a16="http://schemas.microsoft.com/office/drawing/2014/main" id="{6A0A8B35-B716-8F6F-A830-737082C3D4FE}"/>
              </a:ext>
            </a:extLst>
          </p:cNvPr>
          <p:cNvSpPr txBox="1"/>
          <p:nvPr/>
        </p:nvSpPr>
        <p:spPr>
          <a:xfrm>
            <a:off x="1723788" y="2710164"/>
            <a:ext cx="2138727" cy="646331"/>
          </a:xfrm>
          <a:prstGeom prst="rect">
            <a:avLst/>
          </a:prstGeom>
          <a:solidFill>
            <a:schemeClr val="accent1">
              <a:lumMod val="40000"/>
              <a:lumOff val="60000"/>
            </a:schemeClr>
          </a:solidFill>
          <a:ln w="38100">
            <a:solidFill>
              <a:schemeClr val="tx1"/>
            </a:solidFill>
          </a:ln>
        </p:spPr>
        <p:txBody>
          <a:bodyPr wrap="square" rtlCol="0">
            <a:spAutoFit/>
          </a:bodyPr>
          <a:lstStyle/>
          <a:p>
            <a:r>
              <a:rPr lang="en-US" dirty="0">
                <a:latin typeface="Times New Roman" panose="02020603050405020304" pitchFamily="18" charset="0"/>
              </a:rPr>
              <a:t>Appeals Consultant</a:t>
            </a:r>
          </a:p>
          <a:p>
            <a:pPr algn="ctr"/>
            <a:r>
              <a:rPr lang="en-US" dirty="0">
                <a:latin typeface="Times New Roman" panose="02020603050405020304" pitchFamily="18" charset="0"/>
              </a:rPr>
              <a:t>Sylvester Jones</a:t>
            </a:r>
          </a:p>
        </p:txBody>
      </p:sp>
      <p:sp>
        <p:nvSpPr>
          <p:cNvPr id="14" name="TextBox 13">
            <a:extLst>
              <a:ext uri="{FF2B5EF4-FFF2-40B4-BE49-F238E27FC236}">
                <a16:creationId xmlns:a16="http://schemas.microsoft.com/office/drawing/2014/main" id="{3D598FF8-2B5E-2321-5E9F-FFF145F6CF28}"/>
              </a:ext>
            </a:extLst>
          </p:cNvPr>
          <p:cNvSpPr txBox="1"/>
          <p:nvPr/>
        </p:nvSpPr>
        <p:spPr>
          <a:xfrm>
            <a:off x="1723788" y="3549933"/>
            <a:ext cx="2138727" cy="646331"/>
          </a:xfrm>
          <a:prstGeom prst="rect">
            <a:avLst/>
          </a:prstGeom>
          <a:solidFill>
            <a:schemeClr val="accent1">
              <a:lumMod val="40000"/>
              <a:lumOff val="60000"/>
            </a:schemeClr>
          </a:solidFill>
          <a:ln w="38100">
            <a:solidFill>
              <a:schemeClr val="tx1"/>
            </a:solidFill>
          </a:ln>
        </p:spPr>
        <p:txBody>
          <a:bodyPr wrap="square" rtlCol="0">
            <a:spAutoFit/>
          </a:bodyPr>
          <a:lstStyle/>
          <a:p>
            <a:r>
              <a:rPr lang="en-US" dirty="0">
                <a:latin typeface="Times New Roman" panose="02020603050405020304" pitchFamily="18" charset="0"/>
              </a:rPr>
              <a:t>Appeals Consultant</a:t>
            </a:r>
          </a:p>
          <a:p>
            <a:pPr algn="ctr"/>
            <a:r>
              <a:rPr lang="en-US" dirty="0">
                <a:latin typeface="Times New Roman" panose="02020603050405020304" pitchFamily="18" charset="0"/>
              </a:rPr>
              <a:t>Dianne Winston</a:t>
            </a:r>
          </a:p>
        </p:txBody>
      </p:sp>
      <p:sp>
        <p:nvSpPr>
          <p:cNvPr id="15" name="TextBox 14">
            <a:extLst>
              <a:ext uri="{FF2B5EF4-FFF2-40B4-BE49-F238E27FC236}">
                <a16:creationId xmlns:a16="http://schemas.microsoft.com/office/drawing/2014/main" id="{57A70DB4-A682-9D52-FBF4-D15B089D4319}"/>
              </a:ext>
            </a:extLst>
          </p:cNvPr>
          <p:cNvSpPr txBox="1"/>
          <p:nvPr/>
        </p:nvSpPr>
        <p:spPr>
          <a:xfrm>
            <a:off x="1723788" y="4389449"/>
            <a:ext cx="2108806" cy="646331"/>
          </a:xfrm>
          <a:prstGeom prst="rect">
            <a:avLst/>
          </a:prstGeom>
          <a:solidFill>
            <a:schemeClr val="accent1">
              <a:lumMod val="40000"/>
              <a:lumOff val="60000"/>
            </a:schemeClr>
          </a:solidFill>
          <a:ln w="38100">
            <a:solidFill>
              <a:schemeClr val="tx1"/>
            </a:solidFill>
          </a:ln>
        </p:spPr>
        <p:txBody>
          <a:bodyPr wrap="square" rtlCol="0">
            <a:spAutoFit/>
          </a:bodyPr>
          <a:lstStyle/>
          <a:p>
            <a:pPr algn="ctr"/>
            <a:r>
              <a:rPr lang="en-US" dirty="0">
                <a:latin typeface="Times New Roman" panose="02020603050405020304" pitchFamily="18" charset="0"/>
              </a:rPr>
              <a:t>Appeals Consultant</a:t>
            </a:r>
          </a:p>
          <a:p>
            <a:pPr algn="ctr"/>
            <a:r>
              <a:rPr lang="en-US" dirty="0">
                <a:latin typeface="Times New Roman" panose="02020603050405020304" pitchFamily="18" charset="0"/>
              </a:rPr>
              <a:t>Isabel Hicks</a:t>
            </a:r>
          </a:p>
        </p:txBody>
      </p:sp>
      <p:sp>
        <p:nvSpPr>
          <p:cNvPr id="16" name="TextBox 15">
            <a:extLst>
              <a:ext uri="{FF2B5EF4-FFF2-40B4-BE49-F238E27FC236}">
                <a16:creationId xmlns:a16="http://schemas.microsoft.com/office/drawing/2014/main" id="{2CD5738A-D54B-0AC0-5DBB-BF52FC13D634}"/>
              </a:ext>
            </a:extLst>
          </p:cNvPr>
          <p:cNvSpPr txBox="1"/>
          <p:nvPr/>
        </p:nvSpPr>
        <p:spPr>
          <a:xfrm>
            <a:off x="8414831" y="2742742"/>
            <a:ext cx="2358399" cy="646331"/>
          </a:xfrm>
          <a:prstGeom prst="rect">
            <a:avLst/>
          </a:prstGeom>
          <a:solidFill>
            <a:schemeClr val="accent1">
              <a:lumMod val="40000"/>
              <a:lumOff val="60000"/>
            </a:schemeClr>
          </a:solidFill>
          <a:ln w="38100">
            <a:solidFill>
              <a:schemeClr val="tx1"/>
            </a:solidFill>
          </a:ln>
        </p:spPr>
        <p:txBody>
          <a:bodyPr wrap="square" rtlCol="0">
            <a:spAutoFit/>
          </a:bodyPr>
          <a:lstStyle/>
          <a:p>
            <a:pPr algn="ctr"/>
            <a:r>
              <a:rPr lang="en-US" dirty="0">
                <a:latin typeface="Times New Roman" panose="02020603050405020304" pitchFamily="18" charset="0"/>
              </a:rPr>
              <a:t>Appeals Consultant</a:t>
            </a:r>
          </a:p>
          <a:p>
            <a:pPr algn="ctr"/>
            <a:r>
              <a:rPr lang="en-US" dirty="0">
                <a:latin typeface="Times New Roman" panose="02020603050405020304" pitchFamily="18" charset="0"/>
              </a:rPr>
              <a:t>George Sheets</a:t>
            </a:r>
          </a:p>
        </p:txBody>
      </p:sp>
      <p:sp>
        <p:nvSpPr>
          <p:cNvPr id="17" name="TextBox 16">
            <a:extLst>
              <a:ext uri="{FF2B5EF4-FFF2-40B4-BE49-F238E27FC236}">
                <a16:creationId xmlns:a16="http://schemas.microsoft.com/office/drawing/2014/main" id="{CC7478D2-09D0-475A-2BFB-EA0ECE8F3F86}"/>
              </a:ext>
            </a:extLst>
          </p:cNvPr>
          <p:cNvSpPr txBox="1"/>
          <p:nvPr/>
        </p:nvSpPr>
        <p:spPr>
          <a:xfrm>
            <a:off x="8414830" y="3524238"/>
            <a:ext cx="2358401" cy="646331"/>
          </a:xfrm>
          <a:prstGeom prst="rect">
            <a:avLst/>
          </a:prstGeom>
          <a:solidFill>
            <a:schemeClr val="accent1">
              <a:lumMod val="40000"/>
              <a:lumOff val="60000"/>
            </a:schemeClr>
          </a:solidFill>
          <a:ln w="38100">
            <a:solidFill>
              <a:schemeClr val="tx1"/>
            </a:solidFill>
          </a:ln>
        </p:spPr>
        <p:txBody>
          <a:bodyPr wrap="square" rtlCol="0">
            <a:spAutoFit/>
          </a:bodyPr>
          <a:lstStyle/>
          <a:p>
            <a:pPr algn="ctr"/>
            <a:r>
              <a:rPr lang="en-US" dirty="0">
                <a:latin typeface="Times New Roman" panose="02020603050405020304" pitchFamily="18" charset="0"/>
              </a:rPr>
              <a:t>Appeals Consultant</a:t>
            </a:r>
          </a:p>
          <a:p>
            <a:pPr algn="ctr"/>
            <a:r>
              <a:rPr lang="en-US" dirty="0">
                <a:latin typeface="Times New Roman" panose="02020603050405020304" pitchFamily="18" charset="0"/>
              </a:rPr>
              <a:t>Chance Sizemore</a:t>
            </a:r>
          </a:p>
        </p:txBody>
      </p:sp>
      <p:sp>
        <p:nvSpPr>
          <p:cNvPr id="18" name="TextBox 17">
            <a:extLst>
              <a:ext uri="{FF2B5EF4-FFF2-40B4-BE49-F238E27FC236}">
                <a16:creationId xmlns:a16="http://schemas.microsoft.com/office/drawing/2014/main" id="{CA3AB949-F0B2-7D26-91F5-92FC86B33EC4}"/>
              </a:ext>
            </a:extLst>
          </p:cNvPr>
          <p:cNvSpPr txBox="1"/>
          <p:nvPr/>
        </p:nvSpPr>
        <p:spPr>
          <a:xfrm>
            <a:off x="8414831" y="4365161"/>
            <a:ext cx="2358396" cy="646331"/>
          </a:xfrm>
          <a:prstGeom prst="rect">
            <a:avLst/>
          </a:prstGeom>
          <a:solidFill>
            <a:schemeClr val="accent1">
              <a:lumMod val="40000"/>
              <a:lumOff val="60000"/>
            </a:schemeClr>
          </a:solidFill>
          <a:ln w="38100">
            <a:solidFill>
              <a:schemeClr val="tx1"/>
            </a:solidFill>
          </a:ln>
        </p:spPr>
        <p:txBody>
          <a:bodyPr wrap="square" rtlCol="0">
            <a:spAutoFit/>
          </a:bodyPr>
          <a:lstStyle/>
          <a:p>
            <a:pPr algn="ctr"/>
            <a:r>
              <a:rPr lang="en-US" dirty="0">
                <a:latin typeface="Times New Roman" panose="02020603050405020304" pitchFamily="18" charset="0"/>
              </a:rPr>
              <a:t>Appeals Consultant:</a:t>
            </a:r>
          </a:p>
          <a:p>
            <a:pPr algn="ctr"/>
            <a:r>
              <a:rPr lang="en-US" dirty="0">
                <a:latin typeface="Times New Roman" panose="02020603050405020304" pitchFamily="18" charset="0"/>
              </a:rPr>
              <a:t>Cynthia Archuleta</a:t>
            </a:r>
          </a:p>
        </p:txBody>
      </p:sp>
      <p:cxnSp>
        <p:nvCxnSpPr>
          <p:cNvPr id="21" name="Straight Connector 20">
            <a:extLst>
              <a:ext uri="{FF2B5EF4-FFF2-40B4-BE49-F238E27FC236}">
                <a16:creationId xmlns:a16="http://schemas.microsoft.com/office/drawing/2014/main" id="{F7EBF7E8-8BAA-7328-4E47-EDB95F4D3947}"/>
              </a:ext>
            </a:extLst>
          </p:cNvPr>
          <p:cNvCxnSpPr>
            <a:cxnSpLocks/>
          </p:cNvCxnSpPr>
          <p:nvPr/>
        </p:nvCxnSpPr>
        <p:spPr>
          <a:xfrm flipV="1">
            <a:off x="3865252" y="3032172"/>
            <a:ext cx="4572020" cy="4"/>
          </a:xfrm>
          <a:prstGeom prst="line">
            <a:avLst/>
          </a:prstGeom>
          <a:ln w="38100"/>
        </p:spPr>
        <p:style>
          <a:lnRef idx="1">
            <a:schemeClr val="dk1"/>
          </a:lnRef>
          <a:fillRef idx="0">
            <a:schemeClr val="dk1"/>
          </a:fillRef>
          <a:effectRef idx="0">
            <a:schemeClr val="dk1"/>
          </a:effectRef>
          <a:fontRef idx="minor">
            <a:schemeClr val="tx1"/>
          </a:fontRef>
        </p:style>
      </p:cxnSp>
      <p:cxnSp>
        <p:nvCxnSpPr>
          <p:cNvPr id="24" name="Straight Connector 23">
            <a:extLst>
              <a:ext uri="{FF2B5EF4-FFF2-40B4-BE49-F238E27FC236}">
                <a16:creationId xmlns:a16="http://schemas.microsoft.com/office/drawing/2014/main" id="{2AA4C2CE-F9D3-65CF-334F-B2D45EA0FC79}"/>
              </a:ext>
            </a:extLst>
          </p:cNvPr>
          <p:cNvCxnSpPr>
            <a:cxnSpLocks/>
            <a:stCxn id="14" idx="3"/>
            <a:endCxn id="17" idx="1"/>
          </p:cNvCxnSpPr>
          <p:nvPr/>
        </p:nvCxnSpPr>
        <p:spPr>
          <a:xfrm flipV="1">
            <a:off x="3862515" y="3847404"/>
            <a:ext cx="4552315" cy="25695"/>
          </a:xfrm>
          <a:prstGeom prst="line">
            <a:avLst/>
          </a:prstGeom>
          <a:ln w="38100"/>
        </p:spPr>
        <p:style>
          <a:lnRef idx="1">
            <a:schemeClr val="dk1"/>
          </a:lnRef>
          <a:fillRef idx="0">
            <a:schemeClr val="dk1"/>
          </a:fillRef>
          <a:effectRef idx="0">
            <a:schemeClr val="dk1"/>
          </a:effectRef>
          <a:fontRef idx="minor">
            <a:schemeClr val="tx1"/>
          </a:fontRef>
        </p:style>
      </p:cxnSp>
      <p:cxnSp>
        <p:nvCxnSpPr>
          <p:cNvPr id="27" name="Straight Connector 26">
            <a:extLst>
              <a:ext uri="{FF2B5EF4-FFF2-40B4-BE49-F238E27FC236}">
                <a16:creationId xmlns:a16="http://schemas.microsoft.com/office/drawing/2014/main" id="{4E41A150-9CEF-2DE4-13C3-E1E1B457B709}"/>
              </a:ext>
            </a:extLst>
          </p:cNvPr>
          <p:cNvCxnSpPr>
            <a:cxnSpLocks/>
            <a:stCxn id="15" idx="3"/>
            <a:endCxn id="18" idx="1"/>
          </p:cNvCxnSpPr>
          <p:nvPr/>
        </p:nvCxnSpPr>
        <p:spPr>
          <a:xfrm flipV="1">
            <a:off x="3832594" y="4688327"/>
            <a:ext cx="4582237" cy="24288"/>
          </a:xfrm>
          <a:prstGeom prst="line">
            <a:avLst/>
          </a:prstGeom>
          <a:ln w="38100"/>
        </p:spPr>
        <p:style>
          <a:lnRef idx="1">
            <a:schemeClr val="dk1"/>
          </a:lnRef>
          <a:fillRef idx="0">
            <a:schemeClr val="dk1"/>
          </a:fillRef>
          <a:effectRef idx="0">
            <a:schemeClr val="dk1"/>
          </a:effectRef>
          <a:fontRef idx="minor">
            <a:schemeClr val="tx1"/>
          </a:fontRef>
        </p:style>
      </p:cxnSp>
      <p:sp>
        <p:nvSpPr>
          <p:cNvPr id="19" name="TextBox 18">
            <a:extLst>
              <a:ext uri="{FF2B5EF4-FFF2-40B4-BE49-F238E27FC236}">
                <a16:creationId xmlns:a16="http://schemas.microsoft.com/office/drawing/2014/main" id="{A0305E6F-3C5A-7F54-61F9-170723313C5B}"/>
              </a:ext>
            </a:extLst>
          </p:cNvPr>
          <p:cNvSpPr txBox="1"/>
          <p:nvPr/>
        </p:nvSpPr>
        <p:spPr>
          <a:xfrm>
            <a:off x="1724526" y="5230372"/>
            <a:ext cx="2137250" cy="646331"/>
          </a:xfrm>
          <a:prstGeom prst="rect">
            <a:avLst/>
          </a:prstGeom>
          <a:solidFill>
            <a:schemeClr val="accent1">
              <a:lumMod val="40000"/>
              <a:lumOff val="60000"/>
            </a:schemeClr>
          </a:solidFill>
          <a:ln w="38100">
            <a:solidFill>
              <a:schemeClr val="tx1"/>
            </a:solidFill>
          </a:ln>
        </p:spPr>
        <p:txBody>
          <a:bodyPr wrap="square" rtlCol="0">
            <a:spAutoFit/>
          </a:bodyPr>
          <a:lstStyle/>
          <a:p>
            <a:pPr algn="ctr"/>
            <a:r>
              <a:rPr lang="en-US" dirty="0">
                <a:latin typeface="Times New Roman" panose="02020603050405020304" pitchFamily="18" charset="0"/>
              </a:rPr>
              <a:t>Appeals Consultant</a:t>
            </a:r>
          </a:p>
          <a:p>
            <a:pPr algn="ctr"/>
            <a:r>
              <a:rPr lang="en-US" dirty="0">
                <a:latin typeface="Times New Roman" panose="02020603050405020304" pitchFamily="18" charset="0"/>
              </a:rPr>
              <a:t>Didi Ruiz</a:t>
            </a:r>
          </a:p>
        </p:txBody>
      </p:sp>
      <p:cxnSp>
        <p:nvCxnSpPr>
          <p:cNvPr id="23" name="Straight Connector 22">
            <a:extLst>
              <a:ext uri="{FF2B5EF4-FFF2-40B4-BE49-F238E27FC236}">
                <a16:creationId xmlns:a16="http://schemas.microsoft.com/office/drawing/2014/main" id="{7DD9D088-A0ED-5250-E63B-0B634A326892}"/>
              </a:ext>
            </a:extLst>
          </p:cNvPr>
          <p:cNvCxnSpPr>
            <a:cxnSpLocks/>
          </p:cNvCxnSpPr>
          <p:nvPr/>
        </p:nvCxnSpPr>
        <p:spPr>
          <a:xfrm>
            <a:off x="3861776" y="5568286"/>
            <a:ext cx="2167684" cy="0"/>
          </a:xfrm>
          <a:prstGeom prst="line">
            <a:avLst/>
          </a:prstGeom>
          <a:ln w="3810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673390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6946" y="56645"/>
            <a:ext cx="10515600" cy="1325563"/>
          </a:xfrm>
        </p:spPr>
        <p:txBody>
          <a:bodyPr/>
          <a:lstStyle/>
          <a:p>
            <a:r>
              <a:rPr lang="en-US" b="1" dirty="0"/>
              <a:t>Function of VFW BVA Staff</a:t>
            </a:r>
          </a:p>
        </p:txBody>
      </p:sp>
      <p:sp>
        <p:nvSpPr>
          <p:cNvPr id="3" name="Slide Number Placeholder 2"/>
          <p:cNvSpPr>
            <a:spLocks noGrp="1"/>
          </p:cNvSpPr>
          <p:nvPr>
            <p:ph type="sldNum" sz="quarter" idx="12"/>
          </p:nvPr>
        </p:nvSpPr>
        <p:spPr/>
        <p:txBody>
          <a:bodyPr/>
          <a:lstStyle/>
          <a:p>
            <a:fld id="{60B18D57-13A5-4968-950D-8FEF41FA4399}" type="slidenum">
              <a:rPr lang="en-US" b="1" smtClean="0"/>
              <a:t>8</a:t>
            </a:fld>
            <a:endParaRPr lang="en-US" b="1"/>
          </a:p>
        </p:txBody>
      </p:sp>
      <p:sp>
        <p:nvSpPr>
          <p:cNvPr id="4" name="TextBox 3">
            <a:extLst>
              <a:ext uri="{FF2B5EF4-FFF2-40B4-BE49-F238E27FC236}">
                <a16:creationId xmlns:a16="http://schemas.microsoft.com/office/drawing/2014/main" id="{8FC867E9-EBAF-8A2C-E3F2-AB6059AE92B4}"/>
              </a:ext>
            </a:extLst>
          </p:cNvPr>
          <p:cNvSpPr txBox="1"/>
          <p:nvPr/>
        </p:nvSpPr>
        <p:spPr>
          <a:xfrm>
            <a:off x="576946" y="1261243"/>
            <a:ext cx="11038108" cy="5262979"/>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Represents clients at the BVA</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NVS BVA Staff new tool: Case Review</a:t>
            </a:r>
          </a:p>
          <a:p>
            <a:pPr lvl="1"/>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Write informal hearing presentations (IHPs) in lieu of hearings for clients</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Bring to the attention and inform leadership to trends or other issues:</a:t>
            </a:r>
          </a:p>
          <a:p>
            <a:pPr marL="914400" lvl="1"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First CLCW case to prevail was VFW at the BVA </a:t>
            </a:r>
          </a:p>
          <a:p>
            <a:pPr marL="914400" lvl="1"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3.317 Compensation for certain disabilities occurring in Persian Gulf veterans.</a:t>
            </a:r>
          </a:p>
          <a:p>
            <a:pPr marL="914400" lvl="1"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RO Specific Issues: Reductions &amp; Rogue Actors</a:t>
            </a:r>
          </a:p>
          <a:p>
            <a:pPr marL="914400" lvl="1"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AMA/RAMP Pilot Program</a:t>
            </a:r>
          </a:p>
        </p:txBody>
      </p:sp>
    </p:spTree>
    <p:extLst>
      <p:ext uri="{BB962C8B-B14F-4D97-AF65-F5344CB8AC3E}">
        <p14:creationId xmlns:p14="http://schemas.microsoft.com/office/powerpoint/2010/main" val="3988359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F10E92-D950-FA01-16A1-3E3D8689541B}"/>
              </a:ext>
            </a:extLst>
          </p:cNvPr>
          <p:cNvSpPr>
            <a:spLocks noGrp="1"/>
          </p:cNvSpPr>
          <p:nvPr>
            <p:ph type="title"/>
          </p:nvPr>
        </p:nvSpPr>
        <p:spPr>
          <a:xfrm>
            <a:off x="34149" y="-29025"/>
            <a:ext cx="8841837" cy="1325563"/>
          </a:xfrm>
        </p:spPr>
        <p:txBody>
          <a:bodyPr>
            <a:normAutofit/>
          </a:bodyPr>
          <a:lstStyle/>
          <a:p>
            <a:r>
              <a:rPr lang="en-US" sz="4200" b="1" dirty="0"/>
              <a:t>VFW POA Revocation for BVA Cases</a:t>
            </a:r>
          </a:p>
        </p:txBody>
      </p:sp>
      <p:sp>
        <p:nvSpPr>
          <p:cNvPr id="3" name="Content Placeholder 2">
            <a:extLst>
              <a:ext uri="{FF2B5EF4-FFF2-40B4-BE49-F238E27FC236}">
                <a16:creationId xmlns:a16="http://schemas.microsoft.com/office/drawing/2014/main" id="{CFEFA59C-9FF5-BB4F-837E-17DC38FA617B}"/>
              </a:ext>
            </a:extLst>
          </p:cNvPr>
          <p:cNvSpPr>
            <a:spLocks noGrp="1"/>
          </p:cNvSpPr>
          <p:nvPr>
            <p:ph sz="half" idx="1"/>
          </p:nvPr>
        </p:nvSpPr>
        <p:spPr>
          <a:xfrm>
            <a:off x="632085" y="1296538"/>
            <a:ext cx="10927830" cy="4947275"/>
          </a:xfrm>
        </p:spPr>
        <p:txBody>
          <a:bodyPr>
            <a:noAutofit/>
          </a:bodyPr>
          <a:lstStyle/>
          <a:p>
            <a:pPr marL="0" indent="0" algn="ctr">
              <a:buNone/>
            </a:pPr>
            <a:r>
              <a:rPr lang="en-US" sz="2400" b="1" dirty="0"/>
              <a:t>Below are some common reasons why the VFW BVA staff may revoke representation: </a:t>
            </a:r>
          </a:p>
          <a:p>
            <a:pPr marL="0" indent="0">
              <a:buNone/>
            </a:pPr>
            <a:r>
              <a:rPr lang="en-US" sz="2400" b="1" dirty="0"/>
              <a:t>Recording an accredited representative by a client without the representative’s explicit written consent.</a:t>
            </a:r>
          </a:p>
          <a:p>
            <a:pPr lvl="3"/>
            <a:r>
              <a:rPr lang="en-US" sz="2400" dirty="0"/>
              <a:t>BVA Staff are fully remote and there has been a trend recently of this issue</a:t>
            </a:r>
          </a:p>
          <a:p>
            <a:pPr marL="0" lvl="3" indent="0">
              <a:buNone/>
            </a:pPr>
            <a:endParaRPr lang="en-US" sz="300" b="1" dirty="0"/>
          </a:p>
          <a:p>
            <a:pPr marL="0" lvl="3" indent="0">
              <a:buNone/>
            </a:pPr>
            <a:r>
              <a:rPr lang="en-US" sz="2400" b="1" dirty="0"/>
              <a:t>Repeated and persistent failure by a client to cooperate with a VFW representative</a:t>
            </a:r>
          </a:p>
          <a:p>
            <a:pPr lvl="3"/>
            <a:r>
              <a:rPr lang="en-US" sz="2400" dirty="0"/>
              <a:t>One of the more frequent revocations pursued by BVA Staff</a:t>
            </a:r>
          </a:p>
          <a:p>
            <a:pPr lvl="3"/>
            <a:r>
              <a:rPr lang="en-US" sz="2400" dirty="0"/>
              <a:t>Mental health and competency must be considered</a:t>
            </a:r>
          </a:p>
          <a:p>
            <a:pPr lvl="3"/>
            <a:r>
              <a:rPr lang="en-US" sz="2400" dirty="0"/>
              <a:t>Will normally attempt to assign another consultant before revoking</a:t>
            </a:r>
          </a:p>
          <a:p>
            <a:pPr marL="0" lvl="3" indent="0">
              <a:buNone/>
            </a:pPr>
            <a:r>
              <a:rPr lang="en-US" sz="2400" b="1" dirty="0"/>
              <a:t>Dual Representation</a:t>
            </a:r>
          </a:p>
          <a:p>
            <a:pPr marL="1714500" lvl="6" indent="-342900"/>
            <a:r>
              <a:rPr lang="en-US" sz="2400" dirty="0">
                <a:latin typeface="Times New Roman" panose="02020603050405020304" pitchFamily="18" charset="0"/>
                <a:cs typeface="Times New Roman" panose="02020603050405020304" pitchFamily="18" charset="0"/>
              </a:rPr>
              <a:t>Though VA allows it, VFW does not</a:t>
            </a:r>
          </a:p>
          <a:p>
            <a:pPr marL="0" lvl="6" indent="0">
              <a:buNone/>
            </a:pPr>
            <a:r>
              <a:rPr lang="en-US"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he BVA is enforcing the requirement that we must submit a motion with good cause to revoke and allow the VLJ to decide it.  </a:t>
            </a:r>
            <a:endParaRPr lang="en-US" sz="2800" dirty="0">
              <a:latin typeface="Times New Roman" panose="02020603050405020304" pitchFamily="18"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8D0A6F50-7793-4AB9-06CB-CB7E6128C114}"/>
              </a:ext>
            </a:extLst>
          </p:cNvPr>
          <p:cNvSpPr>
            <a:spLocks noGrp="1"/>
          </p:cNvSpPr>
          <p:nvPr>
            <p:ph type="sldNum" sz="quarter" idx="12"/>
          </p:nvPr>
        </p:nvSpPr>
        <p:spPr/>
        <p:txBody>
          <a:bodyPr/>
          <a:lstStyle/>
          <a:p>
            <a:fld id="{60B18D57-13A5-4968-950D-8FEF41FA4399}" type="slidenum">
              <a:rPr lang="en-US" smtClean="0"/>
              <a:t>9</a:t>
            </a:fld>
            <a:endParaRPr lang="en-US"/>
          </a:p>
        </p:txBody>
      </p:sp>
    </p:spTree>
    <p:extLst>
      <p:ext uri="{BB962C8B-B14F-4D97-AF65-F5344CB8AC3E}">
        <p14:creationId xmlns:p14="http://schemas.microsoft.com/office/powerpoint/2010/main" val="3145942623"/>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3.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8272</TotalTime>
  <Words>2890</Words>
  <Application>Microsoft Office PowerPoint</Application>
  <PresentationFormat>Widescreen</PresentationFormat>
  <Paragraphs>302</Paragraphs>
  <Slides>26</Slides>
  <Notes>16</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26</vt:i4>
      </vt:variant>
    </vt:vector>
  </HeadingPairs>
  <TitlesOfParts>
    <vt:vector size="32" baseType="lpstr">
      <vt:lpstr>Arial</vt:lpstr>
      <vt:lpstr>Calibri</vt:lpstr>
      <vt:lpstr>Times New Roman</vt:lpstr>
      <vt:lpstr>Custom Design</vt:lpstr>
      <vt:lpstr>Office Theme</vt:lpstr>
      <vt:lpstr>1_Office Theme</vt:lpstr>
      <vt:lpstr>PowerPoint Presentation</vt:lpstr>
      <vt:lpstr>Board of Veterans Appeals</vt:lpstr>
      <vt:lpstr>BVA Breakdown</vt:lpstr>
      <vt:lpstr>Current Goals of the Chairman </vt:lpstr>
      <vt:lpstr>BVA Hearing Branch Organizational Chart</vt:lpstr>
      <vt:lpstr>BVA Hearing Branch Regional Chart</vt:lpstr>
      <vt:lpstr>VFW BVA Staff</vt:lpstr>
      <vt:lpstr>Function of VFW BVA Staff</vt:lpstr>
      <vt:lpstr>VFW POA Revocation for BVA Cases</vt:lpstr>
      <vt:lpstr>POA Revocation Example: BVA</vt:lpstr>
      <vt:lpstr>POA Revocation Example: BVA</vt:lpstr>
      <vt:lpstr>POA Revocation Example: BVA</vt:lpstr>
      <vt:lpstr>POA Revocation Example: BVA</vt:lpstr>
      <vt:lpstr>Which Appeal Lane?</vt:lpstr>
      <vt:lpstr>BVA Appeal – VA Form 10182</vt:lpstr>
      <vt:lpstr>What to Expect at a BVA Hearing</vt:lpstr>
      <vt:lpstr>Steps of a BVA Hearing</vt:lpstr>
      <vt:lpstr>Steps of a BVA Hearing</vt:lpstr>
      <vt:lpstr>What to Expect After Hearing or IHP</vt:lpstr>
      <vt:lpstr>BVA Adjudication &amp; Decisions</vt:lpstr>
      <vt:lpstr>BVA Decisions</vt:lpstr>
      <vt:lpstr>A Potential BDD BVA Appeal?</vt:lpstr>
      <vt:lpstr>BDD Appeals at the BVA</vt:lpstr>
      <vt:lpstr>BDD Appeals at the BVA</vt:lpstr>
      <vt:lpstr>Board of Veterans Appeals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Christopher Macinkowicz</cp:lastModifiedBy>
  <cp:revision>109</cp:revision>
  <dcterms:created xsi:type="dcterms:W3CDTF">2018-09-13T15:53:27Z</dcterms:created>
  <dcterms:modified xsi:type="dcterms:W3CDTF">2023-11-07T14:31:11Z</dcterms:modified>
</cp:coreProperties>
</file>