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4" r:id="rId4"/>
  </p:sldMasterIdLst>
  <p:notesMasterIdLst>
    <p:notesMasterId r:id="rId21"/>
  </p:notesMasterIdLst>
  <p:handoutMasterIdLst>
    <p:handoutMasterId r:id="rId22"/>
  </p:handoutMasterIdLst>
  <p:sldIdLst>
    <p:sldId id="324" r:id="rId5"/>
    <p:sldId id="302" r:id="rId6"/>
    <p:sldId id="327" r:id="rId7"/>
    <p:sldId id="325" r:id="rId8"/>
    <p:sldId id="328" r:id="rId9"/>
    <p:sldId id="339" r:id="rId10"/>
    <p:sldId id="341" r:id="rId11"/>
    <p:sldId id="331" r:id="rId12"/>
    <p:sldId id="332" r:id="rId13"/>
    <p:sldId id="329" r:id="rId14"/>
    <p:sldId id="338" r:id="rId15"/>
    <p:sldId id="340" r:id="rId16"/>
    <p:sldId id="330" r:id="rId17"/>
    <p:sldId id="334" r:id="rId18"/>
    <p:sldId id="335" r:id="rId19"/>
    <p:sldId id="336" r:id="rId20"/>
  </p:sldIdLst>
  <p:sldSz cx="9144000" cy="6858000" type="screen4x3"/>
  <p:notesSz cx="6985000" cy="92837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CC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588" autoAdjust="0"/>
    <p:restoredTop sz="93867" autoAdjust="0"/>
  </p:normalViewPr>
  <p:slideViewPr>
    <p:cSldViewPr>
      <p:cViewPr varScale="1">
        <p:scale>
          <a:sx n="64" d="100"/>
          <a:sy n="64" d="100"/>
        </p:scale>
        <p:origin x="1340" y="3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tableStyles" Target="tableStyles.xml"/><Relationship Id="rId3" Type="http://schemas.openxmlformats.org/officeDocument/2006/relationships/customXml" Target="../customXml/item3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27363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56050" y="0"/>
            <a:ext cx="3027363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AFEE501-7F73-42DA-B554-574BCC38AB1A}" type="datetimeFigureOut">
              <a:rPr lang="en-US" smtClean="0"/>
              <a:t>11/7/2023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18563"/>
            <a:ext cx="3027363" cy="4651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56050" y="8818563"/>
            <a:ext cx="3027363" cy="4651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BBBCEAB-319D-4A7F-9F5C-8CAB010023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963486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2"/>
            <a:ext cx="3026833" cy="464185"/>
          </a:xfrm>
          <a:prstGeom prst="rect">
            <a:avLst/>
          </a:prstGeom>
        </p:spPr>
        <p:txBody>
          <a:bodyPr vert="horz" lIns="92958" tIns="46479" rIns="92958" bIns="4647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56550" y="2"/>
            <a:ext cx="3026833" cy="464185"/>
          </a:xfrm>
          <a:prstGeom prst="rect">
            <a:avLst/>
          </a:prstGeom>
        </p:spPr>
        <p:txBody>
          <a:bodyPr vert="horz" lIns="92958" tIns="46479" rIns="92958" bIns="46479" rtlCol="0"/>
          <a:lstStyle>
            <a:lvl1pPr algn="r">
              <a:defRPr sz="1200"/>
            </a:lvl1pPr>
          </a:lstStyle>
          <a:p>
            <a:fld id="{A83DC527-AA9E-4B38-8CD0-9E1DD4FACFDC}" type="datetimeFigureOut">
              <a:rPr lang="en-US" smtClean="0"/>
              <a:t>11/7/2023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71575" y="696913"/>
            <a:ext cx="4641850" cy="3481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958" tIns="46479" rIns="92958" bIns="46479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8500" y="4409760"/>
            <a:ext cx="5588000" cy="4177665"/>
          </a:xfrm>
          <a:prstGeom prst="rect">
            <a:avLst/>
          </a:prstGeom>
        </p:spPr>
        <p:txBody>
          <a:bodyPr vert="horz" lIns="92958" tIns="46479" rIns="92958" bIns="4647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17906"/>
            <a:ext cx="3026833" cy="464185"/>
          </a:xfrm>
          <a:prstGeom prst="rect">
            <a:avLst/>
          </a:prstGeom>
        </p:spPr>
        <p:txBody>
          <a:bodyPr vert="horz" lIns="92958" tIns="46479" rIns="92958" bIns="4647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56550" y="8817906"/>
            <a:ext cx="3026833" cy="464185"/>
          </a:xfrm>
          <a:prstGeom prst="rect">
            <a:avLst/>
          </a:prstGeom>
        </p:spPr>
        <p:txBody>
          <a:bodyPr vert="horz" lIns="92958" tIns="46479" rIns="92958" bIns="46479" rtlCol="0" anchor="b"/>
          <a:lstStyle>
            <a:lvl1pPr algn="r">
              <a:defRPr sz="1200"/>
            </a:lvl1pPr>
          </a:lstStyle>
          <a:p>
            <a:fld id="{35838D4B-94E5-4346-BD94-3386503EEA7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39351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56860" indent="-291099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64401" indent="-23288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30161" indent="-23288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95922" indent="-23288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61681" indent="-23288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3027442" indent="-23288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93202" indent="-23288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958962" indent="-23288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28E088C1-DB3C-4783-BF86-C4D496169120}" type="slidenum">
              <a:rPr lang="en-US" smtClean="0"/>
              <a:pPr eaLnBrk="1" hangingPunct="1"/>
              <a:t>1</a:t>
            </a:fld>
            <a:endParaRPr lang="en-US" smtClean="0"/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895600" y="525463"/>
            <a:ext cx="3505200" cy="2628900"/>
          </a:xfrm>
          <a:ln/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68594162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895600" y="525463"/>
            <a:ext cx="3505200" cy="26289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1555963-CFF0-40D9-8484-4369093AF4E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3805450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56940" indent="-29113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64524" indent="-232905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30333" indent="-232905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96143" indent="-232905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61952" indent="-23290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3027762" indent="-23290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93571" indent="-23290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959380" indent="-23290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001F24F0-C884-4878-91F7-11FFD2AB4561}" type="slidenum">
              <a:rPr lang="en-US" smtClean="0"/>
              <a:pPr eaLnBrk="1" hangingPunct="1"/>
              <a:t>12</a:t>
            </a:fld>
            <a:endParaRPr lang="en-US" smtClean="0"/>
          </a:p>
        </p:txBody>
      </p:sp>
      <p:sp>
        <p:nvSpPr>
          <p:cNvPr id="737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895600" y="525463"/>
            <a:ext cx="3505200" cy="2628900"/>
          </a:xfrm>
          <a:ln/>
        </p:spPr>
      </p:sp>
      <p:sp>
        <p:nvSpPr>
          <p:cNvPr id="737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237697271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56940" indent="-29113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64524" indent="-232905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30333" indent="-232905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96143" indent="-232905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61952" indent="-23290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3027762" indent="-23290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93571" indent="-23290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959380" indent="-23290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20A08340-FBF9-4C33-9A5F-FA6C51BD6373}" type="slidenum">
              <a:rPr lang="en-US" smtClean="0"/>
              <a:pPr eaLnBrk="1" hangingPunct="1"/>
              <a:t>13</a:t>
            </a:fld>
            <a:endParaRPr lang="en-US" smtClean="0"/>
          </a:p>
        </p:txBody>
      </p:sp>
      <p:sp>
        <p:nvSpPr>
          <p:cNvPr id="747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895600" y="525463"/>
            <a:ext cx="3505200" cy="2628900"/>
          </a:xfrm>
          <a:ln/>
        </p:spPr>
      </p:sp>
      <p:sp>
        <p:nvSpPr>
          <p:cNvPr id="747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11137985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895600" y="525463"/>
            <a:ext cx="3505200" cy="26289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555963-CFF0-40D9-8484-4369093AF4E8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669044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56940" indent="-29113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64524" indent="-232905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30333" indent="-232905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96143" indent="-232905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61952" indent="-23290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3027762" indent="-23290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93571" indent="-23290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959380" indent="-23290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8CDF4EDF-B9AD-4728-90A0-F7A722D178BB}" type="slidenum">
              <a:rPr lang="en-US" smtClean="0"/>
              <a:pPr eaLnBrk="1" hangingPunct="1"/>
              <a:t>15</a:t>
            </a:fld>
            <a:endParaRPr lang="en-US" smtClean="0"/>
          </a:p>
        </p:txBody>
      </p:sp>
      <p:sp>
        <p:nvSpPr>
          <p:cNvPr id="808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900363" y="525463"/>
            <a:ext cx="3505200" cy="2628900"/>
          </a:xfrm>
          <a:ln/>
        </p:spPr>
      </p:sp>
      <p:sp>
        <p:nvSpPr>
          <p:cNvPr id="809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5269125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56940" indent="-29113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64524" indent="-232905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30333" indent="-232905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96143" indent="-232905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61952" indent="-23290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3027762" indent="-23290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93571" indent="-23290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959380" indent="-23290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1DCD43DA-4B7D-4B05-899E-CA8284ABAF28}" type="slidenum">
              <a:rPr lang="en-US" smtClean="0"/>
              <a:pPr eaLnBrk="1" hangingPunct="1"/>
              <a:t>16</a:t>
            </a:fld>
            <a:endParaRPr lang="en-US" smtClean="0"/>
          </a:p>
        </p:txBody>
      </p:sp>
      <p:sp>
        <p:nvSpPr>
          <p:cNvPr id="798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895600" y="525463"/>
            <a:ext cx="3505200" cy="2628900"/>
          </a:xfrm>
          <a:ln/>
        </p:spPr>
      </p:sp>
      <p:sp>
        <p:nvSpPr>
          <p:cNvPr id="798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59168127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8851" name="Notes Placeholder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dirty="0" smtClean="0"/>
          </a:p>
        </p:txBody>
      </p:sp>
      <p:sp>
        <p:nvSpPr>
          <p:cNvPr id="7885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Garamond" pitchFamily="18" charset="0"/>
              </a:defRPr>
            </a:lvl1pPr>
            <a:lvl2pPr marL="755283" indent="-290493">
              <a:defRPr>
                <a:solidFill>
                  <a:schemeClr val="tx1"/>
                </a:solidFill>
                <a:latin typeface="Garamond" pitchFamily="18" charset="0"/>
              </a:defRPr>
            </a:lvl2pPr>
            <a:lvl3pPr marL="1161974" indent="-232395">
              <a:defRPr>
                <a:solidFill>
                  <a:schemeClr val="tx1"/>
                </a:solidFill>
                <a:latin typeface="Garamond" pitchFamily="18" charset="0"/>
              </a:defRPr>
            </a:lvl3pPr>
            <a:lvl4pPr marL="1626763" indent="-232395">
              <a:defRPr>
                <a:solidFill>
                  <a:schemeClr val="tx1"/>
                </a:solidFill>
                <a:latin typeface="Garamond" pitchFamily="18" charset="0"/>
              </a:defRPr>
            </a:lvl4pPr>
            <a:lvl5pPr marL="2091553" indent="-232395">
              <a:defRPr>
                <a:solidFill>
                  <a:schemeClr val="tx1"/>
                </a:solidFill>
                <a:latin typeface="Garamond" pitchFamily="18" charset="0"/>
              </a:defRPr>
            </a:lvl5pPr>
            <a:lvl6pPr marL="2556342" indent="-232395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6pPr>
            <a:lvl7pPr marL="3021132" indent="-232395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7pPr>
            <a:lvl8pPr marL="3485921" indent="-232395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8pPr>
            <a:lvl9pPr marL="3950711" indent="-232395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9pPr>
          </a:lstStyle>
          <a:p>
            <a:fld id="{76B0BD0A-6550-41D3-9DF2-9D70C5B97365}" type="slidenum">
              <a:rPr lang="en-US" altLang="en-US" smtClean="0">
                <a:latin typeface="Arial" charset="0"/>
              </a:rPr>
              <a:pPr/>
              <a:t>2</a:t>
            </a:fld>
            <a:endParaRPr lang="en-US" alt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56940" indent="-29113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64524" indent="-232905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30333" indent="-232905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96143" indent="-232905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61952" indent="-23290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3027762" indent="-23290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93571" indent="-23290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959380" indent="-23290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C156A119-8930-4192-9107-8133D2DD3F69}" type="slidenum">
              <a:rPr lang="en-US" smtClean="0"/>
              <a:pPr eaLnBrk="1" hangingPunct="1"/>
              <a:t>3</a:t>
            </a:fld>
            <a:endParaRPr lang="en-US" smtClean="0"/>
          </a:p>
        </p:txBody>
      </p:sp>
      <p:sp>
        <p:nvSpPr>
          <p:cNvPr id="686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895600" y="525463"/>
            <a:ext cx="3505200" cy="2628900"/>
          </a:xfrm>
          <a:ln/>
        </p:spPr>
      </p:sp>
      <p:sp>
        <p:nvSpPr>
          <p:cNvPr id="686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457200" lvl="1" indent="0">
              <a:lnSpc>
                <a:spcPct val="150000"/>
              </a:lnSpc>
              <a:spcBef>
                <a:spcPct val="20000"/>
              </a:spcBef>
              <a:buSzPct val="80000"/>
              <a:buFont typeface="Arial" panose="020B0604020202020204" pitchFamily="34" charset="0"/>
              <a:buNone/>
              <a:defRPr/>
            </a:pPr>
            <a:r>
              <a:rPr lang="en-US" sz="2400" dirty="0" smtClean="0">
                <a:latin typeface="Adobe Devanagari" panose="02040503050201020203" pitchFamily="18" charset="0"/>
                <a:cs typeface="Adobe Devanagari" panose="02040503050201020203" pitchFamily="18" charset="0"/>
              </a:rPr>
              <a:t>CRSC/CRDP codes and percentages based on VA disability ratings, not PEB ratings.</a:t>
            </a:r>
            <a:endParaRPr lang="en-US" sz="2400" dirty="0">
              <a:latin typeface="Adobe Devanagari" panose="02040503050201020203" pitchFamily="18" charset="0"/>
              <a:cs typeface="Adobe Devanagari" panose="020405030502010202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3895835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895600" y="525463"/>
            <a:ext cx="3505200" cy="26289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555963-CFF0-40D9-8484-4369093AF4E8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018840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56940" indent="-29113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64524" indent="-232905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30333" indent="-232905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96143" indent="-232905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61952" indent="-23290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3027762" indent="-23290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93571" indent="-23290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959380" indent="-23290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16F5F456-894E-40EF-9BBC-B19C5A90BF41}" type="slidenum">
              <a:rPr lang="en-US" smtClean="0"/>
              <a:pPr eaLnBrk="1" hangingPunct="1"/>
              <a:t>5</a:t>
            </a:fld>
            <a:endParaRPr lang="en-US" smtClean="0"/>
          </a:p>
        </p:txBody>
      </p:sp>
      <p:sp>
        <p:nvSpPr>
          <p:cNvPr id="727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895600" y="525463"/>
            <a:ext cx="3505200" cy="2628900"/>
          </a:xfrm>
          <a:ln/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1" dirty="0" smtClean="0">
                <a:latin typeface="Arial Black" panose="020B0A04020102020204" pitchFamily="34" charset="0"/>
              </a:rPr>
              <a:t>A number of cases are </a:t>
            </a:r>
            <a:r>
              <a:rPr lang="en-US" sz="1200" b="1" u="sng" dirty="0" smtClean="0">
                <a:latin typeface="Arial Black" panose="020B0A04020102020204" pitchFamily="34" charset="0"/>
              </a:rPr>
              <a:t>reconsidered</a:t>
            </a:r>
            <a:r>
              <a:rPr lang="en-US" sz="1200" b="1" dirty="0" smtClean="0">
                <a:latin typeface="Arial Black" panose="020B0A04020102020204" pitchFamily="34" charset="0"/>
              </a:rPr>
              <a:t> due to new disabilities, increases in percentages, code changes  and disagreement by the retiree.</a:t>
            </a:r>
          </a:p>
          <a:p>
            <a:pPr eaLnBrk="1" hangingPunct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14118017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56940" indent="-29113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64524" indent="-232905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30333" indent="-232905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96143" indent="-232905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61952" indent="-23290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3027762" indent="-23290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93571" indent="-23290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959380" indent="-23290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C156A119-8930-4192-9107-8133D2DD3F69}" type="slidenum">
              <a:rPr lang="en-US" smtClean="0"/>
              <a:pPr eaLnBrk="1" hangingPunct="1"/>
              <a:t>6</a:t>
            </a:fld>
            <a:endParaRPr lang="en-US" smtClean="0"/>
          </a:p>
        </p:txBody>
      </p:sp>
      <p:sp>
        <p:nvSpPr>
          <p:cNvPr id="686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895600" y="525463"/>
            <a:ext cx="3505200" cy="2628900"/>
          </a:xfrm>
          <a:ln/>
        </p:spPr>
      </p:sp>
      <p:sp>
        <p:nvSpPr>
          <p:cNvPr id="686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457200" lvl="1" indent="0">
              <a:lnSpc>
                <a:spcPct val="150000"/>
              </a:lnSpc>
              <a:spcBef>
                <a:spcPct val="20000"/>
              </a:spcBef>
              <a:buSzPct val="80000"/>
              <a:buFont typeface="Arial" panose="020B0604020202020204" pitchFamily="34" charset="0"/>
              <a:buNone/>
              <a:defRPr/>
            </a:pPr>
            <a:r>
              <a:rPr lang="en-US" sz="2400" dirty="0" smtClean="0">
                <a:latin typeface="Adobe Devanagari" panose="02040503050201020203" pitchFamily="18" charset="0"/>
                <a:cs typeface="Adobe Devanagari" panose="02040503050201020203" pitchFamily="18" charset="0"/>
              </a:rPr>
              <a:t>CRSC/CRDP codes and percentages based on VA disability ratings, not PEB ratings.</a:t>
            </a:r>
            <a:endParaRPr lang="en-US" sz="2400" dirty="0">
              <a:latin typeface="Adobe Devanagari" panose="02040503050201020203" pitchFamily="18" charset="0"/>
              <a:cs typeface="Adobe Devanagari" panose="020405030502010202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9650399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56940" indent="-29113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64524" indent="-232905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30333" indent="-232905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96143" indent="-232905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61952" indent="-23290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3027762" indent="-23290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93571" indent="-23290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959380" indent="-23290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20A08340-FBF9-4C33-9A5F-FA6C51BD6373}" type="slidenum">
              <a:rPr lang="en-US" smtClean="0"/>
              <a:pPr eaLnBrk="1" hangingPunct="1"/>
              <a:t>8</a:t>
            </a:fld>
            <a:endParaRPr lang="en-US" smtClean="0"/>
          </a:p>
        </p:txBody>
      </p:sp>
      <p:sp>
        <p:nvSpPr>
          <p:cNvPr id="747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895600" y="525463"/>
            <a:ext cx="3505200" cy="2628900"/>
          </a:xfrm>
          <a:ln/>
        </p:spPr>
      </p:sp>
      <p:sp>
        <p:nvSpPr>
          <p:cNvPr id="747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105562909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895600" y="525463"/>
            <a:ext cx="3505200" cy="26289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555963-CFF0-40D9-8484-4369093AF4E8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780289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56940" indent="-29113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64524" indent="-232905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30333" indent="-232905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96143" indent="-232905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61952" indent="-23290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3027762" indent="-23290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93571" indent="-23290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959380" indent="-23290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001F24F0-C884-4878-91F7-11FFD2AB4561}" type="slidenum">
              <a:rPr lang="en-US" smtClean="0"/>
              <a:pPr eaLnBrk="1" hangingPunct="1"/>
              <a:t>10</a:t>
            </a:fld>
            <a:endParaRPr lang="en-US" smtClean="0"/>
          </a:p>
        </p:txBody>
      </p:sp>
      <p:sp>
        <p:nvSpPr>
          <p:cNvPr id="737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895600" y="525463"/>
            <a:ext cx="3505200" cy="2628900"/>
          </a:xfrm>
          <a:ln/>
        </p:spPr>
      </p:sp>
      <p:sp>
        <p:nvSpPr>
          <p:cNvPr id="737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2374689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71316" cy="6874935"/>
            <a:chOff x="-8466" y="-8468"/>
            <a:chExt cx="9171316" cy="6874935"/>
          </a:xfrm>
        </p:grpSpPr>
        <p:cxnSp>
          <p:nvCxnSpPr>
            <p:cNvPr id="28" name="Straight Connector 2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Freeform 2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Freeform 3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Freeform 3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Freeform 3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4" name="Freeform 3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5" name="Freeform 34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6" name="Freeform 35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1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962427-ADC5-4498-A298-BD3A13901336}" type="datetimeFigureOut">
              <a:rPr lang="en-US" smtClean="0"/>
              <a:t>11/7/2023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4F4746-0E9A-4A24-8419-7FF54C34F0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28791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962427-ADC5-4498-A298-BD3A13901336}" type="datetimeFigureOut">
              <a:rPr lang="en-US" smtClean="0"/>
              <a:t>11/7/2023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4F4746-0E9A-4A24-8419-7FF54C34F0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81460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962427-ADC5-4498-A298-BD3A13901336}" type="datetimeFigureOut">
              <a:rPr lang="en-US" smtClean="0"/>
              <a:t>11/7/2023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4F4746-0E9A-4A24-8419-7FF54C34F018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53501782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962427-ADC5-4498-A298-BD3A13901336}" type="datetimeFigureOut">
              <a:rPr lang="en-US" smtClean="0"/>
              <a:t>11/7/2023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4F4746-0E9A-4A24-8419-7FF54C34F0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590200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962427-ADC5-4498-A298-BD3A13901336}" type="datetimeFigureOut">
              <a:rPr lang="en-US" smtClean="0"/>
              <a:t>11/7/2023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4F4746-0E9A-4A24-8419-7FF54C34F018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1175033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962427-ADC5-4498-A298-BD3A13901336}" type="datetimeFigureOut">
              <a:rPr lang="en-US" smtClean="0"/>
              <a:t>11/7/2023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4F4746-0E9A-4A24-8419-7FF54C34F0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140298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962427-ADC5-4498-A298-BD3A13901336}" type="datetimeFigureOut">
              <a:rPr lang="en-US" smtClean="0"/>
              <a:t>11/7/2023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4F4746-0E9A-4A24-8419-7FF54C34F0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394017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962427-ADC5-4498-A298-BD3A13901336}" type="datetimeFigureOut">
              <a:rPr lang="en-US" smtClean="0"/>
              <a:t>11/7/2023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4F4746-0E9A-4A24-8419-7FF54C34F0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30200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5157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DA09BC-98F6-4616-B88D-A8E9B4DDECF2}" type="datetime1">
              <a:rPr lang="en-US" altLang="en-US" smtClean="0"/>
              <a:t>11/7/2023</a:t>
            </a:fld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6553200" y="6248400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02E22C-FA74-4C2C-9E87-5B124346F38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>
          <a:xfrm>
            <a:off x="3124200" y="6248400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7"/>
          <p:cNvSpPr/>
          <p:nvPr userDrawn="1"/>
        </p:nvSpPr>
        <p:spPr>
          <a:xfrm>
            <a:off x="228600" y="1371600"/>
            <a:ext cx="8763000" cy="152400"/>
          </a:xfrm>
          <a:prstGeom prst="rect">
            <a:avLst/>
          </a:prstGeom>
          <a:gradFill flip="none" rotWithShape="1">
            <a:gsLst>
              <a:gs pos="39000">
                <a:schemeClr val="tx1"/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236493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C0C9D0-1BFC-4493-A305-F162356FD84C}" type="datetime1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11/7/2023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E5DE71-2AF4-4109-94D8-FF0B638C0EBB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700743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962427-ADC5-4498-A298-BD3A13901336}" type="datetimeFigureOut">
              <a:rPr lang="en-US" smtClean="0"/>
              <a:t>11/7/2023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4F4746-0E9A-4A24-8419-7FF54C34F0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70087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962427-ADC5-4498-A298-BD3A13901336}" type="datetimeFigureOut">
              <a:rPr lang="en-US" smtClean="0"/>
              <a:t>11/7/2023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4F4746-0E9A-4A24-8419-7FF54C34F0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55384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962427-ADC5-4498-A298-BD3A13901336}" type="datetimeFigureOut">
              <a:rPr lang="en-US" smtClean="0"/>
              <a:t>11/7/2023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4F4746-0E9A-4A24-8419-7FF54C34F0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58018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962427-ADC5-4498-A298-BD3A13901336}" type="datetimeFigureOut">
              <a:rPr lang="en-US" smtClean="0"/>
              <a:t>11/7/2023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4F4746-0E9A-4A24-8419-7FF54C34F0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37333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962427-ADC5-4498-A298-BD3A13901336}" type="datetimeFigureOut">
              <a:rPr lang="en-US" smtClean="0"/>
              <a:t>11/7/2023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4F4746-0E9A-4A24-8419-7FF54C34F0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54331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962427-ADC5-4498-A298-BD3A13901336}" type="datetimeFigureOut">
              <a:rPr lang="en-US" smtClean="0"/>
              <a:t>11/7/2023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4F4746-0E9A-4A24-8419-7FF54C34F0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43605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962427-ADC5-4498-A298-BD3A13901336}" type="datetimeFigureOut">
              <a:rPr lang="en-US" smtClean="0"/>
              <a:t>11/7/2023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4F4746-0E9A-4A24-8419-7FF54C34F0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30942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962427-ADC5-4498-A298-BD3A13901336}" type="datetimeFigureOut">
              <a:rPr lang="en-US" smtClean="0"/>
              <a:t>11/7/2023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4F4746-0E9A-4A24-8419-7FF54C34F0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50864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71317" cy="6874935"/>
            <a:chOff x="-8467" y="-8468"/>
            <a:chExt cx="9171317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962427-ADC5-4498-A298-BD3A13901336}" type="datetimeFigureOut">
              <a:rPr lang="en-US" smtClean="0"/>
              <a:t>11/7/2023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5D4F4746-0E9A-4A24-8419-7FF54C34F0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67856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5" r:id="rId1"/>
    <p:sldLayoutId id="2147483736" r:id="rId2"/>
    <p:sldLayoutId id="2147483737" r:id="rId3"/>
    <p:sldLayoutId id="2147483738" r:id="rId4"/>
    <p:sldLayoutId id="2147483739" r:id="rId5"/>
    <p:sldLayoutId id="2147483740" r:id="rId6"/>
    <p:sldLayoutId id="2147483741" r:id="rId7"/>
    <p:sldLayoutId id="2147483742" r:id="rId8"/>
    <p:sldLayoutId id="2147483743" r:id="rId9"/>
    <p:sldLayoutId id="2147483744" r:id="rId10"/>
    <p:sldLayoutId id="2147483745" r:id="rId11"/>
    <p:sldLayoutId id="2147483746" r:id="rId12"/>
    <p:sldLayoutId id="2147483747" r:id="rId13"/>
    <p:sldLayoutId id="2147483748" r:id="rId14"/>
    <p:sldLayoutId id="2147483749" r:id="rId15"/>
    <p:sldLayoutId id="2147483750" r:id="rId16"/>
    <p:sldLayoutId id="2147483751" r:id="rId17"/>
    <p:sldLayoutId id="2147483672" r:id="rId18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.png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wmf"/><Relationship Id="rId3" Type="http://schemas.openxmlformats.org/officeDocument/2006/relationships/image" Target="../media/image4.jpeg"/><Relationship Id="rId7" Type="http://schemas.openxmlformats.org/officeDocument/2006/relationships/image" Target="../media/image7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hyperlink" Target="http://openclipart.org/clipart/office/telephone/telephone_sauvetage_yves_01.svg" TargetMode="External"/><Relationship Id="rId10" Type="http://schemas.openxmlformats.org/officeDocument/2006/relationships/image" Target="../media/image1.png"/><Relationship Id="rId4" Type="http://schemas.openxmlformats.org/officeDocument/2006/relationships/image" Target="../media/image5.png"/><Relationship Id="rId9" Type="http://schemas.openxmlformats.org/officeDocument/2006/relationships/image" Target="../media/image2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7.xml"/><Relationship Id="rId5" Type="http://schemas.openxmlformats.org/officeDocument/2006/relationships/image" Target="../media/image1.png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58102" y="95250"/>
            <a:ext cx="1114425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5" name="Rectangle 3"/>
          <p:cNvSpPr>
            <a:spLocks noChangeArrowheads="1"/>
          </p:cNvSpPr>
          <p:nvPr/>
        </p:nvSpPr>
        <p:spPr bwMode="auto">
          <a:xfrm>
            <a:off x="609600" y="914400"/>
            <a:ext cx="7696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algn="ctr" eaLnBrk="0" hangingPunct="0">
              <a:lnSpc>
                <a:spcPct val="90000"/>
              </a:lnSpc>
              <a:spcBef>
                <a:spcPct val="20000"/>
              </a:spcBef>
              <a:buSzPct val="80000"/>
              <a:buFont typeface="Marlett" pitchFamily="2" charset="2"/>
              <a:buNone/>
              <a:defRPr/>
            </a:pPr>
            <a:r>
              <a:rPr lang="en-US" sz="4800" b="1" dirty="0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 charset="0"/>
              </a:rPr>
              <a:t/>
            </a:r>
            <a:br>
              <a:rPr lang="en-US" sz="4800" b="1" dirty="0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 charset="0"/>
              </a:rPr>
            </a:br>
            <a:r>
              <a:rPr lang="en-US" sz="4800" b="1" dirty="0" smtClean="0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 charset="0"/>
              </a:rPr>
              <a:t>COMBAT-RELATED </a:t>
            </a:r>
            <a:r>
              <a:rPr lang="en-US" sz="4800" b="1" dirty="0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 charset="0"/>
              </a:rPr>
              <a:t>SPECIAL COMPENSATION (CRSC</a:t>
            </a:r>
            <a:r>
              <a:rPr lang="en-US" sz="4800" b="1" dirty="0" smtClean="0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 charset="0"/>
              </a:rPr>
              <a:t>)</a:t>
            </a:r>
          </a:p>
          <a:p>
            <a:pPr marL="342900" indent="-342900" algn="ctr" eaLnBrk="0" hangingPunct="0">
              <a:lnSpc>
                <a:spcPct val="90000"/>
              </a:lnSpc>
              <a:spcBef>
                <a:spcPct val="20000"/>
              </a:spcBef>
              <a:buSzPct val="80000"/>
              <a:buFont typeface="Marlett" pitchFamily="2" charset="2"/>
              <a:buNone/>
              <a:defRPr/>
            </a:pPr>
            <a:endParaRPr lang="en-US" sz="2400" b="1" dirty="0">
              <a:solidFill>
                <a:srgbClr val="000066"/>
              </a:solidFill>
              <a:effectLst>
                <a:outerShdw blurRad="38100" dist="38100" dir="2700000" algn="tl">
                  <a:srgbClr val="C0C0C0"/>
                </a:outerShdw>
              </a:effectLst>
              <a:cs typeface="Arial" charset="0"/>
            </a:endParaRPr>
          </a:p>
          <a:p>
            <a:pPr marL="342900" indent="-342900" algn="ctr" eaLnBrk="0" hangingPunct="0">
              <a:lnSpc>
                <a:spcPct val="90000"/>
              </a:lnSpc>
              <a:spcBef>
                <a:spcPct val="20000"/>
              </a:spcBef>
              <a:buSzPct val="80000"/>
              <a:buFont typeface="Marlett" pitchFamily="2" charset="2"/>
              <a:buNone/>
              <a:defRPr/>
            </a:pPr>
            <a:r>
              <a:rPr lang="en-US" sz="2800" dirty="0" smtClean="0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 charset="0"/>
              </a:rPr>
              <a:t>SECNAV CORB, CRSC </a:t>
            </a:r>
            <a:r>
              <a:rPr lang="en-US" sz="2800" dirty="0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 charset="0"/>
              </a:rPr>
              <a:t>Board</a:t>
            </a:r>
          </a:p>
          <a:p>
            <a:pPr marL="342900" indent="-342900" algn="ctr" eaLnBrk="0" hangingPunct="0">
              <a:lnSpc>
                <a:spcPct val="90000"/>
              </a:lnSpc>
              <a:spcBef>
                <a:spcPct val="20000"/>
              </a:spcBef>
              <a:buSzPct val="80000"/>
              <a:buFont typeface="Marlett" pitchFamily="2" charset="2"/>
              <a:buNone/>
              <a:defRPr/>
            </a:pPr>
            <a:r>
              <a:rPr lang="en-US" sz="2000" dirty="0" smtClean="0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 charset="0"/>
              </a:rPr>
              <a:t>Mr. Tim Sidbury, Board President</a:t>
            </a:r>
          </a:p>
          <a:p>
            <a:pPr marL="342900" indent="-342900" algn="ctr" eaLnBrk="0" hangingPunct="0">
              <a:lnSpc>
                <a:spcPct val="90000"/>
              </a:lnSpc>
              <a:spcBef>
                <a:spcPct val="20000"/>
              </a:spcBef>
              <a:buSzPct val="80000"/>
              <a:buFont typeface="Marlett" pitchFamily="2" charset="2"/>
              <a:buNone/>
              <a:defRPr/>
            </a:pPr>
            <a:r>
              <a:rPr lang="en-US" sz="2000" dirty="0" smtClean="0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 charset="0"/>
              </a:rPr>
              <a:t>Maj Kendra Lue, Executive Secretary</a:t>
            </a:r>
          </a:p>
          <a:p>
            <a:pPr marL="342900" indent="-342900" algn="ctr" eaLnBrk="0" hangingPunct="0">
              <a:lnSpc>
                <a:spcPct val="90000"/>
              </a:lnSpc>
              <a:spcBef>
                <a:spcPct val="20000"/>
              </a:spcBef>
              <a:buSzPct val="80000"/>
              <a:buFont typeface="Marlett" pitchFamily="2" charset="2"/>
              <a:buNone/>
              <a:defRPr/>
            </a:pPr>
            <a:endParaRPr lang="en-US" sz="2400" b="1" dirty="0">
              <a:solidFill>
                <a:srgbClr val="000066"/>
              </a:solidFill>
              <a:effectLst>
                <a:outerShdw blurRad="38100" dist="38100" dir="2700000" algn="tl">
                  <a:srgbClr val="C0C0C0"/>
                </a:outerShdw>
              </a:effectLst>
              <a:cs typeface="Arial" charset="0"/>
            </a:endParaRPr>
          </a:p>
        </p:txBody>
      </p:sp>
      <p:pic>
        <p:nvPicPr>
          <p:cNvPr id="2052" name="Picture 4" descr="USNc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700" y="114300"/>
            <a:ext cx="11430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3" name="Line 5"/>
          <p:cNvSpPr>
            <a:spLocks noChangeShapeType="1"/>
          </p:cNvSpPr>
          <p:nvPr/>
        </p:nvSpPr>
        <p:spPr bwMode="auto">
          <a:xfrm flipV="1">
            <a:off x="1371602" y="1143000"/>
            <a:ext cx="6305551" cy="0"/>
          </a:xfrm>
          <a:prstGeom prst="line">
            <a:avLst/>
          </a:prstGeom>
          <a:noFill/>
          <a:ln w="38100">
            <a:solidFill>
              <a:srgbClr val="00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482420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airplan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3" name="Rectangle 3"/>
          <p:cNvSpPr>
            <a:spLocks noChangeArrowheads="1"/>
          </p:cNvSpPr>
          <p:nvPr/>
        </p:nvSpPr>
        <p:spPr bwMode="auto">
          <a:xfrm>
            <a:off x="-152400" y="1411400"/>
            <a:ext cx="8686800" cy="51917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1028700" lvl="2" indent="-457200">
              <a:spcBef>
                <a:spcPct val="20000"/>
              </a:spcBef>
              <a:buSzPct val="80000"/>
              <a:buFont typeface="Arial" panose="020B0604020202020204" pitchFamily="34" charset="0"/>
              <a:buChar char="•"/>
              <a:defRPr/>
            </a:pPr>
            <a:r>
              <a:rPr lang="en-US" sz="2400" dirty="0">
                <a:latin typeface="Adobe Devanagari" panose="02040503050201020203" pitchFamily="18" charset="0"/>
                <a:cs typeface="Adobe Devanagari" panose="02040503050201020203" pitchFamily="18" charset="0"/>
              </a:rPr>
              <a:t>Administrative Support </a:t>
            </a:r>
            <a:r>
              <a:rPr lang="en-US" sz="2400" dirty="0" smtClean="0">
                <a:latin typeface="Adobe Devanagari" panose="02040503050201020203" pitchFamily="18" charset="0"/>
                <a:cs typeface="Adobe Devanagari" panose="02040503050201020203" pitchFamily="18" charset="0"/>
              </a:rPr>
              <a:t>Team</a:t>
            </a:r>
          </a:p>
          <a:p>
            <a:pPr marL="1485900" lvl="3" indent="-457200">
              <a:spcBef>
                <a:spcPct val="20000"/>
              </a:spcBef>
              <a:buSzPct val="80000"/>
              <a:buFont typeface="Wingdings" panose="05000000000000000000" pitchFamily="2" charset="2"/>
              <a:buChar char="Ø"/>
              <a:defRPr/>
            </a:pPr>
            <a:r>
              <a:rPr lang="en-US" sz="2400" dirty="0">
                <a:latin typeface="Adobe Devanagari" panose="02040503050201020203" pitchFamily="18" charset="0"/>
                <a:cs typeface="Adobe Devanagari" panose="02040503050201020203" pitchFamily="18" charset="0"/>
              </a:rPr>
              <a:t>2</a:t>
            </a:r>
            <a:r>
              <a:rPr lang="en-US" sz="2400" dirty="0" smtClean="0">
                <a:latin typeface="Adobe Devanagari" panose="02040503050201020203" pitchFamily="18" charset="0"/>
                <a:cs typeface="Adobe Devanagari" panose="02040503050201020203" pitchFamily="18" charset="0"/>
              </a:rPr>
              <a:t> Civilians</a:t>
            </a:r>
            <a:endParaRPr lang="en-US" sz="2400" dirty="0" smtClean="0">
              <a:latin typeface="Adobe Devanagari" panose="02040503050201020203" pitchFamily="18" charset="0"/>
              <a:cs typeface="Adobe Devanagari" panose="02040503050201020203" pitchFamily="18" charset="0"/>
            </a:endParaRPr>
          </a:p>
          <a:p>
            <a:pPr marL="1485900" lvl="3" indent="-457200">
              <a:spcBef>
                <a:spcPct val="20000"/>
              </a:spcBef>
              <a:buSzPct val="80000"/>
              <a:buFont typeface="Wingdings" panose="05000000000000000000" pitchFamily="2" charset="2"/>
              <a:buChar char="Ø"/>
              <a:defRPr/>
            </a:pPr>
            <a:r>
              <a:rPr lang="en-US" sz="2400" dirty="0" smtClean="0">
                <a:latin typeface="Adobe Devanagari" panose="02040503050201020203" pitchFamily="18" charset="0"/>
                <a:cs typeface="Adobe Devanagari" panose="02040503050201020203" pitchFamily="18" charset="0"/>
              </a:rPr>
              <a:t>1</a:t>
            </a:r>
            <a:r>
              <a:rPr lang="en-US" sz="2400" dirty="0" smtClean="0">
                <a:latin typeface="Adobe Devanagari" panose="02040503050201020203" pitchFamily="18" charset="0"/>
                <a:cs typeface="Adobe Devanagari" panose="02040503050201020203" pitchFamily="18" charset="0"/>
              </a:rPr>
              <a:t> </a:t>
            </a:r>
            <a:r>
              <a:rPr lang="en-US" sz="2400" dirty="0" smtClean="0">
                <a:latin typeface="Adobe Devanagari" panose="02040503050201020203" pitchFamily="18" charset="0"/>
                <a:cs typeface="Adobe Devanagari" panose="02040503050201020203" pitchFamily="18" charset="0"/>
              </a:rPr>
              <a:t>Military </a:t>
            </a:r>
            <a:r>
              <a:rPr lang="en-US" sz="2400" dirty="0" smtClean="0">
                <a:latin typeface="Adobe Devanagari" panose="02040503050201020203" pitchFamily="18" charset="0"/>
                <a:cs typeface="Adobe Devanagari" panose="02040503050201020203" pitchFamily="18" charset="0"/>
              </a:rPr>
              <a:t>(1 </a:t>
            </a:r>
            <a:r>
              <a:rPr lang="en-US" sz="2400" dirty="0" smtClean="0">
                <a:latin typeface="Adobe Devanagari" panose="02040503050201020203" pitchFamily="18" charset="0"/>
                <a:cs typeface="Adobe Devanagari" panose="02040503050201020203" pitchFamily="18" charset="0"/>
              </a:rPr>
              <a:t>Marine Enlisted)</a:t>
            </a:r>
            <a:endParaRPr lang="en-US" sz="2400" dirty="0">
              <a:latin typeface="Adobe Devanagari" panose="02040503050201020203" pitchFamily="18" charset="0"/>
              <a:cs typeface="Adobe Devanagari" panose="02040503050201020203" pitchFamily="18" charset="0"/>
            </a:endParaRPr>
          </a:p>
          <a:p>
            <a:pPr marL="1028700" lvl="2" indent="-457200">
              <a:lnSpc>
                <a:spcPct val="150000"/>
              </a:lnSpc>
              <a:spcBef>
                <a:spcPct val="20000"/>
              </a:spcBef>
              <a:buSzPct val="80000"/>
              <a:buFont typeface="Arial" panose="020B0604020202020204" pitchFamily="34" charset="0"/>
              <a:buChar char="•"/>
              <a:defRPr/>
            </a:pPr>
            <a:r>
              <a:rPr lang="en-US" sz="2400" dirty="0" smtClean="0">
                <a:latin typeface="Adobe Devanagari" panose="02040503050201020203" pitchFamily="18" charset="0"/>
                <a:cs typeface="Adobe Devanagari" panose="02040503050201020203" pitchFamily="18" charset="0"/>
              </a:rPr>
              <a:t>Two adjudicators</a:t>
            </a:r>
          </a:p>
          <a:p>
            <a:pPr marL="1485900" lvl="3" indent="-457200">
              <a:spcBef>
                <a:spcPct val="20000"/>
              </a:spcBef>
              <a:buSzPct val="80000"/>
              <a:buFont typeface="Wingdings" panose="05000000000000000000" pitchFamily="2" charset="2"/>
              <a:buChar char="Ø"/>
              <a:defRPr/>
            </a:pPr>
            <a:r>
              <a:rPr lang="en-US" sz="2400" dirty="0" smtClean="0">
                <a:latin typeface="Adobe Devanagari" panose="02040503050201020203" pitchFamily="18" charset="0"/>
                <a:cs typeface="Adobe Devanagari" panose="02040503050201020203" pitchFamily="18" charset="0"/>
              </a:rPr>
              <a:t>1 Civilian</a:t>
            </a:r>
          </a:p>
          <a:p>
            <a:pPr marL="1485900" lvl="3" indent="-457200">
              <a:spcBef>
                <a:spcPct val="20000"/>
              </a:spcBef>
              <a:buSzPct val="80000"/>
              <a:buFont typeface="Wingdings" panose="05000000000000000000" pitchFamily="2" charset="2"/>
              <a:buChar char="Ø"/>
              <a:defRPr/>
            </a:pPr>
            <a:r>
              <a:rPr lang="en-US" sz="2400" dirty="0" smtClean="0">
                <a:latin typeface="Adobe Devanagari" panose="02040503050201020203" pitchFamily="18" charset="0"/>
                <a:cs typeface="Adobe Devanagari" panose="02040503050201020203" pitchFamily="18" charset="0"/>
              </a:rPr>
              <a:t>1 Military (1 Marine Officer)</a:t>
            </a:r>
            <a:endParaRPr lang="en-US" sz="2400" dirty="0">
              <a:latin typeface="Adobe Devanagari" panose="02040503050201020203" pitchFamily="18" charset="0"/>
              <a:cs typeface="Adobe Devanagari" panose="02040503050201020203" pitchFamily="18" charset="0"/>
            </a:endParaRPr>
          </a:p>
          <a:p>
            <a:pPr lvl="2" indent="-342900">
              <a:lnSpc>
                <a:spcPct val="150000"/>
              </a:lnSpc>
              <a:spcBef>
                <a:spcPct val="20000"/>
              </a:spcBef>
              <a:buSzPct val="80000"/>
              <a:buFont typeface="Arial" panose="020B0604020202020204" pitchFamily="34" charset="0"/>
              <a:buChar char="•"/>
              <a:defRPr/>
            </a:pPr>
            <a:r>
              <a:rPr lang="en-US" sz="2400" dirty="0" smtClean="0">
                <a:latin typeface="Adobe Devanagari" panose="02040503050201020203" pitchFamily="18" charset="0"/>
                <a:cs typeface="Adobe Devanagari" panose="02040503050201020203" pitchFamily="18" charset="0"/>
              </a:rPr>
              <a:t>Average Caseload</a:t>
            </a:r>
            <a:r>
              <a:rPr lang="en-US" sz="2400" dirty="0">
                <a:latin typeface="Adobe Devanagari" panose="02040503050201020203" pitchFamily="18" charset="0"/>
                <a:cs typeface="Adobe Devanagari" panose="02040503050201020203" pitchFamily="18" charset="0"/>
              </a:rPr>
              <a:t>:</a:t>
            </a:r>
          </a:p>
          <a:p>
            <a:pPr marL="1485900" lvl="3" indent="-457200">
              <a:spcBef>
                <a:spcPct val="20000"/>
              </a:spcBef>
              <a:buSzPct val="80000"/>
              <a:buFont typeface="Wingdings" panose="05000000000000000000" pitchFamily="2" charset="2"/>
              <a:buChar char="Ø"/>
              <a:defRPr/>
            </a:pPr>
            <a:r>
              <a:rPr lang="en-US" sz="2400" dirty="0" smtClean="0">
                <a:latin typeface="Adobe Devanagari" panose="02040503050201020203" pitchFamily="18" charset="0"/>
                <a:cs typeface="Adobe Devanagari" panose="02040503050201020203" pitchFamily="18" charset="0"/>
              </a:rPr>
              <a:t>New: 103   Recon: 106 | Total Monthly </a:t>
            </a:r>
            <a:r>
              <a:rPr lang="en-US" sz="2400" dirty="0" err="1">
                <a:latin typeface="Adobe Devanagari" panose="02040503050201020203" pitchFamily="18" charset="0"/>
                <a:cs typeface="Adobe Devanagari" panose="02040503050201020203" pitchFamily="18" charset="0"/>
              </a:rPr>
              <a:t>A</a:t>
            </a:r>
            <a:r>
              <a:rPr lang="en-US" sz="2400" dirty="0" err="1" smtClean="0">
                <a:latin typeface="Adobe Devanagari" panose="02040503050201020203" pitchFamily="18" charset="0"/>
                <a:cs typeface="Adobe Devanagari" panose="02040503050201020203" pitchFamily="18" charset="0"/>
              </a:rPr>
              <a:t>vg</a:t>
            </a:r>
            <a:r>
              <a:rPr lang="en-US" sz="2400" dirty="0" smtClean="0">
                <a:latin typeface="Adobe Devanagari" panose="02040503050201020203" pitchFamily="18" charset="0"/>
                <a:cs typeface="Adobe Devanagari" panose="02040503050201020203" pitchFamily="18" charset="0"/>
              </a:rPr>
              <a:t>: 192</a:t>
            </a:r>
          </a:p>
          <a:p>
            <a:pPr marL="1485900" lvl="3" indent="-457200">
              <a:spcBef>
                <a:spcPct val="20000"/>
              </a:spcBef>
              <a:buSzPct val="80000"/>
              <a:buFont typeface="Wingdings" panose="05000000000000000000" pitchFamily="2" charset="2"/>
              <a:buChar char="Ø"/>
              <a:defRPr/>
            </a:pPr>
            <a:r>
              <a:rPr lang="en-US" sz="2400" dirty="0" smtClean="0">
                <a:latin typeface="Adobe Devanagari" panose="02040503050201020203" pitchFamily="18" charset="0"/>
                <a:cs typeface="Adobe Devanagari" panose="02040503050201020203" pitchFamily="18" charset="0"/>
              </a:rPr>
              <a:t>Exceeds 2000 cases per year</a:t>
            </a:r>
            <a:endParaRPr lang="en-US" sz="2400" dirty="0">
              <a:latin typeface="Adobe Devanagari" panose="02040503050201020203" pitchFamily="18" charset="0"/>
              <a:cs typeface="Adobe Devanagari" panose="02040503050201020203" pitchFamily="18" charset="0"/>
            </a:endParaRPr>
          </a:p>
          <a:p>
            <a:pPr marL="342900" indent="-342900" eaLnBrk="0" hangingPunct="0">
              <a:lnSpc>
                <a:spcPct val="90000"/>
              </a:lnSpc>
              <a:spcBef>
                <a:spcPct val="20000"/>
              </a:spcBef>
              <a:buSzPct val="80000"/>
              <a:buFont typeface="Marlett" pitchFamily="2" charset="2"/>
              <a:buChar char="h"/>
              <a:defRPr/>
            </a:pPr>
            <a:endParaRPr lang="en-US" sz="2000" b="1" dirty="0">
              <a:effectLst>
                <a:outerShdw blurRad="38100" dist="38100" dir="2700000" algn="tl">
                  <a:srgbClr val="C0C0C0"/>
                </a:outerShdw>
              </a:effectLst>
              <a:cs typeface="Times New Roman" pitchFamily="18" charset="0"/>
            </a:endParaRPr>
          </a:p>
        </p:txBody>
      </p:sp>
      <p:sp>
        <p:nvSpPr>
          <p:cNvPr id="20485" name="Line 5"/>
          <p:cNvSpPr>
            <a:spLocks noChangeShapeType="1"/>
          </p:cNvSpPr>
          <p:nvPr/>
        </p:nvSpPr>
        <p:spPr bwMode="auto">
          <a:xfrm flipV="1">
            <a:off x="1371602" y="1143000"/>
            <a:ext cx="6305551" cy="0"/>
          </a:xfrm>
          <a:prstGeom prst="line">
            <a:avLst/>
          </a:prstGeom>
          <a:noFill/>
          <a:ln w="38100">
            <a:solidFill>
              <a:srgbClr val="00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8" name="Picture 7" descr="USNc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700" y="114300"/>
            <a:ext cx="11430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58102" y="95250"/>
            <a:ext cx="1114425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1019177" y="568676"/>
            <a:ext cx="701040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Current Staffing</a:t>
            </a:r>
            <a:endParaRPr lang="en-US" sz="28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10895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9" name="Straight Arrow Connector 28"/>
          <p:cNvCxnSpPr/>
          <p:nvPr/>
        </p:nvCxnSpPr>
        <p:spPr>
          <a:xfrm>
            <a:off x="6737719" y="1800447"/>
            <a:ext cx="407908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9395" name="Rectangle 3"/>
          <p:cNvSpPr>
            <a:spLocks noChangeArrowheads="1"/>
          </p:cNvSpPr>
          <p:nvPr/>
        </p:nvSpPr>
        <p:spPr bwMode="auto">
          <a:xfrm>
            <a:off x="536575" y="1265238"/>
            <a:ext cx="8389939" cy="5200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1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  <p:pic>
        <p:nvPicPr>
          <p:cNvPr id="7" name="Picture 6" descr="USNc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700" y="114300"/>
            <a:ext cx="11430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58102" y="95250"/>
            <a:ext cx="1114425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Line 5"/>
          <p:cNvSpPr>
            <a:spLocks noChangeShapeType="1"/>
          </p:cNvSpPr>
          <p:nvPr/>
        </p:nvSpPr>
        <p:spPr bwMode="auto">
          <a:xfrm flipV="1">
            <a:off x="1371602" y="1145270"/>
            <a:ext cx="6305551" cy="0"/>
          </a:xfrm>
          <a:prstGeom prst="line">
            <a:avLst/>
          </a:prstGeom>
          <a:noFill/>
          <a:ln w="38100">
            <a:solidFill>
              <a:srgbClr val="00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-14177" y="582304"/>
            <a:ext cx="90606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Case Processing</a:t>
            </a:r>
            <a:endParaRPr lang="en-US" sz="36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789616" y="1383483"/>
            <a:ext cx="2036431" cy="92333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Case forwarded to Board Members for adjudication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2236708" y="1376163"/>
            <a:ext cx="2145000" cy="120032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Case built and input into CRSC web by Case Builder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399697" y="3764545"/>
            <a:ext cx="2068800" cy="92333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Case forwarded to Office Admin for Final Processing</a:t>
            </a:r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3403233" y="3091785"/>
            <a:ext cx="2850619" cy="120032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b="1" u="sng" dirty="0" smtClean="0">
                <a:solidFill>
                  <a:srgbClr val="FF0000"/>
                </a:solidFill>
              </a:rPr>
              <a:t>Denial</a:t>
            </a:r>
          </a:p>
          <a:p>
            <a:r>
              <a:rPr lang="en-US" dirty="0" smtClean="0"/>
              <a:t>Decisional letter sent to member </a:t>
            </a:r>
          </a:p>
          <a:p>
            <a:pPr algn="ctr"/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76200" y="1378330"/>
            <a:ext cx="1752600" cy="66145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Case received by mail/email</a:t>
            </a:r>
            <a:endParaRPr lang="en-US" dirty="0"/>
          </a:p>
        </p:txBody>
      </p:sp>
      <p:sp>
        <p:nvSpPr>
          <p:cNvPr id="19" name="TextBox 18"/>
          <p:cNvSpPr txBox="1"/>
          <p:nvPr/>
        </p:nvSpPr>
        <p:spPr>
          <a:xfrm>
            <a:off x="7145627" y="1372918"/>
            <a:ext cx="1969800" cy="64633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Final Quality Assurance Check</a:t>
            </a:r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3428669" y="4501838"/>
            <a:ext cx="2850619" cy="175432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b="1" u="sng" dirty="0" smtClean="0">
                <a:solidFill>
                  <a:srgbClr val="00B050"/>
                </a:solidFill>
              </a:rPr>
              <a:t>Approval</a:t>
            </a:r>
          </a:p>
          <a:p>
            <a:pPr marL="342900" indent="-342900">
              <a:buAutoNum type="arabicParenR"/>
            </a:pPr>
            <a:r>
              <a:rPr lang="en-US" dirty="0" smtClean="0"/>
              <a:t>Decisional letter sent to member </a:t>
            </a:r>
          </a:p>
          <a:p>
            <a:pPr marL="342900" indent="-342900">
              <a:buAutoNum type="arabicParenR"/>
            </a:pPr>
            <a:r>
              <a:rPr lang="en-US" dirty="0" smtClean="0"/>
              <a:t>Copy of decisional letter sent to DFAS*</a:t>
            </a:r>
          </a:p>
          <a:p>
            <a:pPr algn="ctr"/>
            <a:endParaRPr lang="en-US" dirty="0"/>
          </a:p>
        </p:txBody>
      </p:sp>
      <p:cxnSp>
        <p:nvCxnSpPr>
          <p:cNvPr id="4" name="Straight Arrow Connector 3"/>
          <p:cNvCxnSpPr/>
          <p:nvPr/>
        </p:nvCxnSpPr>
        <p:spPr>
          <a:xfrm>
            <a:off x="1828800" y="1828800"/>
            <a:ext cx="407908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/>
          <p:nvPr/>
        </p:nvCxnSpPr>
        <p:spPr>
          <a:xfrm>
            <a:off x="4381708" y="1828800"/>
            <a:ext cx="407908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9406" name="Straight Connector 59405"/>
          <p:cNvCxnSpPr/>
          <p:nvPr/>
        </p:nvCxnSpPr>
        <p:spPr>
          <a:xfrm>
            <a:off x="8130527" y="2039784"/>
            <a:ext cx="0" cy="779616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9408" name="Straight Connector 59407"/>
          <p:cNvCxnSpPr/>
          <p:nvPr/>
        </p:nvCxnSpPr>
        <p:spPr>
          <a:xfrm>
            <a:off x="1434097" y="2816180"/>
            <a:ext cx="6696430" cy="322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9412" name="Straight Arrow Connector 59411"/>
          <p:cNvCxnSpPr>
            <a:endCxn id="16" idx="0"/>
          </p:cNvCxnSpPr>
          <p:nvPr/>
        </p:nvCxnSpPr>
        <p:spPr>
          <a:xfrm>
            <a:off x="1434097" y="2827338"/>
            <a:ext cx="0" cy="93720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9413" name="Left Brace 59412"/>
          <p:cNvSpPr/>
          <p:nvPr/>
        </p:nvSpPr>
        <p:spPr>
          <a:xfrm>
            <a:off x="2496736" y="3373423"/>
            <a:ext cx="903694" cy="2091936"/>
          </a:xfrm>
          <a:prstGeom prst="leftBrace">
            <a:avLst>
              <a:gd name="adj1" fmla="val 8333"/>
              <a:gd name="adj2" fmla="val 37698"/>
            </a:avLst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414" name="TextBox 59413"/>
          <p:cNvSpPr txBox="1"/>
          <p:nvPr/>
        </p:nvSpPr>
        <p:spPr>
          <a:xfrm>
            <a:off x="403241" y="6230357"/>
            <a:ext cx="836928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i="1" dirty="0" smtClean="0"/>
              <a:t>*Average time for pay to take effect is 60 days. If retiree is eligible of retroactive pay, it could take 90-180 days.</a:t>
            </a:r>
            <a:endParaRPr lang="en-US" sz="1600" i="1" dirty="0"/>
          </a:p>
        </p:txBody>
      </p:sp>
    </p:spTree>
    <p:extLst>
      <p:ext uri="{BB962C8B-B14F-4D97-AF65-F5344CB8AC3E}">
        <p14:creationId xmlns:p14="http://schemas.microsoft.com/office/powerpoint/2010/main" val="18930362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3" name="Rectangle 3"/>
          <p:cNvSpPr>
            <a:spLocks noChangeArrowheads="1"/>
          </p:cNvSpPr>
          <p:nvPr/>
        </p:nvSpPr>
        <p:spPr bwMode="auto">
          <a:xfrm>
            <a:off x="32657" y="1276350"/>
            <a:ext cx="8501743" cy="51917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1028700" lvl="2" indent="-457200">
              <a:lnSpc>
                <a:spcPct val="150000"/>
              </a:lnSpc>
              <a:spcBef>
                <a:spcPct val="20000"/>
              </a:spcBef>
              <a:buSzPct val="80000"/>
              <a:buFont typeface="Arial" panose="020B0604020202020204" pitchFamily="34" charset="0"/>
              <a:buChar char="•"/>
              <a:defRPr/>
            </a:pPr>
            <a:r>
              <a:rPr lang="en-US" sz="2400" dirty="0">
                <a:latin typeface="Adobe Devanagari" panose="02040503050201020203" pitchFamily="18" charset="0"/>
                <a:cs typeface="Adobe Devanagari" panose="02040503050201020203" pitchFamily="18" charset="0"/>
              </a:rPr>
              <a:t>When the service CRSC Board denies a </a:t>
            </a:r>
            <a:r>
              <a:rPr lang="en-US" sz="2400" dirty="0" smtClean="0">
                <a:latin typeface="Adobe Devanagari" panose="02040503050201020203" pitchFamily="18" charset="0"/>
                <a:cs typeface="Adobe Devanagari" panose="02040503050201020203" pitchFamily="18" charset="0"/>
              </a:rPr>
              <a:t>CRSC</a:t>
            </a:r>
            <a:r>
              <a:rPr lang="en-US" sz="2400" dirty="0">
                <a:latin typeface="Adobe Devanagari" panose="02040503050201020203" pitchFamily="18" charset="0"/>
                <a:cs typeface="Adobe Devanagari" panose="02040503050201020203" pitchFamily="18" charset="0"/>
              </a:rPr>
              <a:t> </a:t>
            </a:r>
            <a:r>
              <a:rPr lang="en-US" sz="2400" dirty="0" smtClean="0">
                <a:latin typeface="Adobe Devanagari" panose="02040503050201020203" pitchFamily="18" charset="0"/>
                <a:cs typeface="Adobe Devanagari" panose="02040503050201020203" pitchFamily="18" charset="0"/>
              </a:rPr>
              <a:t>application, a        letter is provided to the retiree </a:t>
            </a:r>
            <a:r>
              <a:rPr lang="en-US" sz="2400" dirty="0">
                <a:latin typeface="Adobe Devanagari" panose="02040503050201020203" pitchFamily="18" charset="0"/>
                <a:cs typeface="Adobe Devanagari" panose="02040503050201020203" pitchFamily="18" charset="0"/>
              </a:rPr>
              <a:t>specifying the </a:t>
            </a:r>
            <a:r>
              <a:rPr lang="en-US" sz="2400" dirty="0" smtClean="0">
                <a:latin typeface="Adobe Devanagari" panose="02040503050201020203" pitchFamily="18" charset="0"/>
                <a:cs typeface="Adobe Devanagari" panose="02040503050201020203" pitchFamily="18" charset="0"/>
              </a:rPr>
              <a:t>reason(s) for </a:t>
            </a:r>
            <a:r>
              <a:rPr lang="en-US" sz="2400" dirty="0">
                <a:latin typeface="Adobe Devanagari" panose="02040503050201020203" pitchFamily="18" charset="0"/>
                <a:cs typeface="Adobe Devanagari" panose="02040503050201020203" pitchFamily="18" charset="0"/>
              </a:rPr>
              <a:t>denial</a:t>
            </a:r>
            <a:r>
              <a:rPr lang="en-US" sz="2400" dirty="0" smtClean="0">
                <a:latin typeface="Adobe Devanagari" panose="02040503050201020203" pitchFamily="18" charset="0"/>
                <a:cs typeface="Adobe Devanagari" panose="02040503050201020203" pitchFamily="18" charset="0"/>
              </a:rPr>
              <a:t>.</a:t>
            </a:r>
            <a:endParaRPr lang="en-US" sz="2400" dirty="0">
              <a:latin typeface="Adobe Devanagari" panose="02040503050201020203" pitchFamily="18" charset="0"/>
              <a:cs typeface="Adobe Devanagari" panose="02040503050201020203" pitchFamily="18" charset="0"/>
            </a:endParaRPr>
          </a:p>
          <a:p>
            <a:pPr marL="1028700" lvl="2" indent="-457200">
              <a:lnSpc>
                <a:spcPct val="150000"/>
              </a:lnSpc>
              <a:spcBef>
                <a:spcPct val="20000"/>
              </a:spcBef>
              <a:buSzPct val="80000"/>
              <a:buFont typeface="Arial" panose="020B0604020202020204" pitchFamily="34" charset="0"/>
              <a:buChar char="•"/>
              <a:defRPr/>
            </a:pPr>
            <a:r>
              <a:rPr lang="en-US" sz="2400" dirty="0" smtClean="0">
                <a:latin typeface="Adobe Devanagari" panose="02040503050201020203" pitchFamily="18" charset="0"/>
                <a:cs typeface="Adobe Devanagari" panose="02040503050201020203" pitchFamily="18" charset="0"/>
              </a:rPr>
              <a:t>The retiree may apply for reconsideration </a:t>
            </a:r>
            <a:r>
              <a:rPr lang="en-US" sz="2400" dirty="0">
                <a:latin typeface="Adobe Devanagari" panose="02040503050201020203" pitchFamily="18" charset="0"/>
                <a:cs typeface="Adobe Devanagari" panose="02040503050201020203" pitchFamily="18" charset="0"/>
              </a:rPr>
              <a:t>by submitting </a:t>
            </a:r>
            <a:r>
              <a:rPr lang="en-US" sz="2400" b="1" u="sng" dirty="0">
                <a:latin typeface="Adobe Devanagari" panose="02040503050201020203" pitchFamily="18" charset="0"/>
                <a:cs typeface="Adobe Devanagari" panose="02040503050201020203" pitchFamily="18" charset="0"/>
              </a:rPr>
              <a:t>additional</a:t>
            </a:r>
            <a:r>
              <a:rPr lang="en-US" sz="2400" dirty="0">
                <a:latin typeface="Adobe Devanagari" panose="02040503050201020203" pitchFamily="18" charset="0"/>
                <a:cs typeface="Adobe Devanagari" panose="02040503050201020203" pitchFamily="18" charset="0"/>
              </a:rPr>
              <a:t>, </a:t>
            </a:r>
            <a:r>
              <a:rPr lang="en-US" sz="2400" b="1" u="sng" dirty="0">
                <a:latin typeface="Adobe Devanagari" panose="02040503050201020203" pitchFamily="18" charset="0"/>
                <a:cs typeface="Adobe Devanagari" panose="02040503050201020203" pitchFamily="18" charset="0"/>
              </a:rPr>
              <a:t>clarifying</a:t>
            </a:r>
            <a:r>
              <a:rPr lang="en-US" sz="2400" dirty="0">
                <a:latin typeface="Adobe Devanagari" panose="02040503050201020203" pitchFamily="18" charset="0"/>
                <a:cs typeface="Adobe Devanagari" panose="02040503050201020203" pitchFamily="18" charset="0"/>
              </a:rPr>
              <a:t>, or </a:t>
            </a:r>
            <a:r>
              <a:rPr lang="en-US" sz="2400" b="1" u="sng" dirty="0">
                <a:latin typeface="Adobe Devanagari" panose="02040503050201020203" pitchFamily="18" charset="0"/>
                <a:cs typeface="Adobe Devanagari" panose="02040503050201020203" pitchFamily="18" charset="0"/>
              </a:rPr>
              <a:t>new</a:t>
            </a:r>
            <a:r>
              <a:rPr lang="en-US" sz="2400" dirty="0">
                <a:latin typeface="Adobe Devanagari" panose="02040503050201020203" pitchFamily="18" charset="0"/>
                <a:cs typeface="Adobe Devanagari" panose="02040503050201020203" pitchFamily="18" charset="0"/>
              </a:rPr>
              <a:t> documentary </a:t>
            </a:r>
            <a:r>
              <a:rPr lang="en-US" sz="2400" dirty="0" smtClean="0">
                <a:latin typeface="Adobe Devanagari" panose="02040503050201020203" pitchFamily="18" charset="0"/>
                <a:cs typeface="Adobe Devanagari" panose="02040503050201020203" pitchFamily="18" charset="0"/>
              </a:rPr>
              <a:t>evidence to </a:t>
            </a:r>
            <a:r>
              <a:rPr lang="en-US" sz="2400" dirty="0">
                <a:latin typeface="Adobe Devanagari" panose="02040503050201020203" pitchFamily="18" charset="0"/>
                <a:cs typeface="Adobe Devanagari" panose="02040503050201020203" pitchFamily="18" charset="0"/>
              </a:rPr>
              <a:t>the </a:t>
            </a:r>
            <a:r>
              <a:rPr lang="en-US" sz="2400" dirty="0" smtClean="0">
                <a:latin typeface="Adobe Devanagari" panose="02040503050201020203" pitchFamily="18" charset="0"/>
                <a:cs typeface="Adobe Devanagari" panose="02040503050201020203" pitchFamily="18" charset="0"/>
              </a:rPr>
              <a:t>CRSC board.</a:t>
            </a:r>
            <a:endParaRPr lang="en-US" sz="2400" dirty="0">
              <a:latin typeface="Adobe Devanagari" panose="02040503050201020203" pitchFamily="18" charset="0"/>
              <a:cs typeface="Adobe Devanagari" panose="02040503050201020203" pitchFamily="18" charset="0"/>
            </a:endParaRPr>
          </a:p>
          <a:p>
            <a:pPr marL="1028700" lvl="2" indent="-457200">
              <a:lnSpc>
                <a:spcPct val="150000"/>
              </a:lnSpc>
              <a:spcBef>
                <a:spcPct val="20000"/>
              </a:spcBef>
              <a:buSzPct val="80000"/>
              <a:buFont typeface="Arial" panose="020B0604020202020204" pitchFamily="34" charset="0"/>
              <a:buChar char="•"/>
              <a:defRPr/>
            </a:pPr>
            <a:r>
              <a:rPr lang="en-US" sz="2400" dirty="0">
                <a:latin typeface="Adobe Devanagari" panose="02040503050201020203" pitchFamily="18" charset="0"/>
                <a:cs typeface="Adobe Devanagari" panose="02040503050201020203" pitchFamily="18" charset="0"/>
              </a:rPr>
              <a:t>The </a:t>
            </a:r>
            <a:r>
              <a:rPr lang="en-US" sz="2400" dirty="0" smtClean="0">
                <a:latin typeface="Adobe Devanagari" panose="02040503050201020203" pitchFamily="18" charset="0"/>
                <a:cs typeface="Adobe Devanagari" panose="02040503050201020203" pitchFamily="18" charset="0"/>
              </a:rPr>
              <a:t>CRSC </a:t>
            </a:r>
            <a:r>
              <a:rPr lang="en-US" sz="2400" dirty="0">
                <a:latin typeface="Adobe Devanagari" panose="02040503050201020203" pitchFamily="18" charset="0"/>
                <a:cs typeface="Adobe Devanagari" panose="02040503050201020203" pitchFamily="18" charset="0"/>
              </a:rPr>
              <a:t>Board reviews the </a:t>
            </a:r>
            <a:r>
              <a:rPr lang="en-US" sz="2400" dirty="0" smtClean="0">
                <a:latin typeface="Adobe Devanagari" panose="02040503050201020203" pitchFamily="18" charset="0"/>
                <a:cs typeface="Adobe Devanagari" panose="02040503050201020203" pitchFamily="18" charset="0"/>
              </a:rPr>
              <a:t>reconsideration application and any additional information provided, adjudicates, and informs the </a:t>
            </a:r>
            <a:r>
              <a:rPr lang="en-US" sz="2400" dirty="0">
                <a:latin typeface="Adobe Devanagari" panose="02040503050201020203" pitchFamily="18" charset="0"/>
                <a:cs typeface="Adobe Devanagari" panose="02040503050201020203" pitchFamily="18" charset="0"/>
              </a:rPr>
              <a:t>member of the </a:t>
            </a:r>
            <a:r>
              <a:rPr lang="en-US" sz="2400" dirty="0" smtClean="0">
                <a:latin typeface="Adobe Devanagari" panose="02040503050201020203" pitchFamily="18" charset="0"/>
                <a:cs typeface="Adobe Devanagari" panose="02040503050201020203" pitchFamily="18" charset="0"/>
              </a:rPr>
              <a:t>results.</a:t>
            </a:r>
            <a:endParaRPr lang="en-US" sz="2400" dirty="0">
              <a:latin typeface="Adobe Devanagari" panose="02040503050201020203" pitchFamily="18" charset="0"/>
              <a:cs typeface="Adobe Devanagari" panose="02040503050201020203" pitchFamily="18" charset="0"/>
            </a:endParaRPr>
          </a:p>
          <a:p>
            <a:pPr marL="342900" indent="-342900" eaLnBrk="0" hangingPunct="0">
              <a:lnSpc>
                <a:spcPct val="90000"/>
              </a:lnSpc>
              <a:spcBef>
                <a:spcPct val="20000"/>
              </a:spcBef>
              <a:buSzPct val="80000"/>
              <a:buFont typeface="Marlett" pitchFamily="2" charset="2"/>
              <a:buChar char="h"/>
              <a:defRPr/>
            </a:pPr>
            <a:endParaRPr lang="en-US" sz="2000" b="1" dirty="0">
              <a:effectLst>
                <a:outerShdw blurRad="38100" dist="38100" dir="2700000" algn="tl">
                  <a:srgbClr val="C0C0C0"/>
                </a:outerShdw>
              </a:effectLst>
              <a:cs typeface="Times New Roman" pitchFamily="18" charset="0"/>
            </a:endParaRPr>
          </a:p>
        </p:txBody>
      </p:sp>
      <p:sp>
        <p:nvSpPr>
          <p:cNvPr id="20485" name="Line 5"/>
          <p:cNvSpPr>
            <a:spLocks noChangeShapeType="1"/>
          </p:cNvSpPr>
          <p:nvPr/>
        </p:nvSpPr>
        <p:spPr bwMode="auto">
          <a:xfrm flipV="1">
            <a:off x="1371602" y="1143000"/>
            <a:ext cx="6305551" cy="0"/>
          </a:xfrm>
          <a:prstGeom prst="line">
            <a:avLst/>
          </a:prstGeom>
          <a:noFill/>
          <a:ln w="38100">
            <a:solidFill>
              <a:srgbClr val="00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8" name="Picture 7" descr="USNc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700" y="114300"/>
            <a:ext cx="11430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58102" y="95250"/>
            <a:ext cx="1114425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1005998" y="114300"/>
            <a:ext cx="7010400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OSD Guidance on </a:t>
            </a:r>
          </a:p>
          <a:p>
            <a:pPr algn="ctr"/>
            <a:r>
              <a:rPr lang="en-US" sz="32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Reconsiderations</a:t>
            </a:r>
            <a:endParaRPr lang="en-US" sz="28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11075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9" name="Rectangle 3"/>
          <p:cNvSpPr>
            <a:spLocks noChangeArrowheads="1"/>
          </p:cNvSpPr>
          <p:nvPr/>
        </p:nvSpPr>
        <p:spPr bwMode="auto">
          <a:xfrm>
            <a:off x="-242886" y="990600"/>
            <a:ext cx="8458200" cy="4620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algn="ctr" eaLnBrk="0" hangingPunct="0">
              <a:defRPr/>
            </a:pPr>
            <a:endParaRPr lang="en-US" sz="28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marL="1485900" lvl="3" indent="-457200">
              <a:lnSpc>
                <a:spcPct val="150000"/>
              </a:lnSpc>
              <a:spcBef>
                <a:spcPct val="20000"/>
              </a:spcBef>
              <a:buSzPct val="80000"/>
              <a:buFont typeface="Arial" panose="020B0604020202020204" pitchFamily="34" charset="0"/>
              <a:buChar char="•"/>
              <a:defRPr/>
            </a:pPr>
            <a:r>
              <a:rPr lang="en-US" sz="2400" dirty="0" smtClean="0">
                <a:latin typeface="Adobe Devanagari" panose="02040503050201020203" pitchFamily="18" charset="0"/>
                <a:cs typeface="Adobe Devanagari" panose="02040503050201020203" pitchFamily="18" charset="0"/>
              </a:rPr>
              <a:t>Board </a:t>
            </a:r>
            <a:r>
              <a:rPr lang="en-US" sz="2400" dirty="0">
                <a:latin typeface="Adobe Devanagari" panose="02040503050201020203" pitchFamily="18" charset="0"/>
                <a:cs typeface="Adobe Devanagari" panose="02040503050201020203" pitchFamily="18" charset="0"/>
              </a:rPr>
              <a:t>for Correction of Naval Records </a:t>
            </a:r>
            <a:r>
              <a:rPr lang="en-US" sz="2400" dirty="0" smtClean="0">
                <a:latin typeface="Adobe Devanagari" panose="02040503050201020203" pitchFamily="18" charset="0"/>
                <a:cs typeface="Adobe Devanagari" panose="02040503050201020203" pitchFamily="18" charset="0"/>
              </a:rPr>
              <a:t> </a:t>
            </a:r>
            <a:r>
              <a:rPr lang="en-US" sz="2400" dirty="0">
                <a:latin typeface="Adobe Devanagari" panose="02040503050201020203" pitchFamily="18" charset="0"/>
                <a:cs typeface="Adobe Devanagari" panose="02040503050201020203" pitchFamily="18" charset="0"/>
              </a:rPr>
              <a:t>(Navy and Marine Corps</a:t>
            </a:r>
            <a:r>
              <a:rPr lang="en-US" sz="2400" dirty="0" smtClean="0">
                <a:latin typeface="Adobe Devanagari" panose="02040503050201020203" pitchFamily="18" charset="0"/>
                <a:cs typeface="Adobe Devanagari" panose="02040503050201020203" pitchFamily="18" charset="0"/>
              </a:rPr>
              <a:t>)</a:t>
            </a:r>
          </a:p>
          <a:p>
            <a:pPr marL="1943100" lvl="4" indent="-457200">
              <a:lnSpc>
                <a:spcPct val="150000"/>
              </a:lnSpc>
              <a:spcBef>
                <a:spcPct val="20000"/>
              </a:spcBef>
              <a:buSzPct val="80000"/>
              <a:buFont typeface="Wingdings" panose="05000000000000000000" pitchFamily="2" charset="2"/>
              <a:buChar char="Ø"/>
              <a:defRPr/>
            </a:pPr>
            <a:r>
              <a:rPr lang="en-US" sz="2400" dirty="0">
                <a:latin typeface="Adobe Devanagari" panose="02040503050201020203" pitchFamily="18" charset="0"/>
                <a:cs typeface="Adobe Devanagari" panose="02040503050201020203" pitchFamily="18" charset="0"/>
              </a:rPr>
              <a:t>Not automatic – retiree must </a:t>
            </a:r>
            <a:r>
              <a:rPr lang="en-US" sz="2400" dirty="0" smtClean="0">
                <a:latin typeface="Adobe Devanagari" panose="02040503050201020203" pitchFamily="18" charset="0"/>
                <a:cs typeface="Adobe Devanagari" panose="02040503050201020203" pitchFamily="18" charset="0"/>
              </a:rPr>
              <a:t>apply</a:t>
            </a:r>
            <a:endParaRPr lang="en-US" sz="2400" dirty="0">
              <a:latin typeface="Adobe Devanagari" panose="02040503050201020203" pitchFamily="18" charset="0"/>
              <a:cs typeface="Adobe Devanagari" panose="02040503050201020203" pitchFamily="18" charset="0"/>
            </a:endParaRPr>
          </a:p>
          <a:p>
            <a:pPr marL="1943100" lvl="4" indent="-457200">
              <a:lnSpc>
                <a:spcPct val="150000"/>
              </a:lnSpc>
              <a:spcBef>
                <a:spcPct val="20000"/>
              </a:spcBef>
              <a:buSzPct val="80000"/>
              <a:buFont typeface="Wingdings" panose="05000000000000000000" pitchFamily="2" charset="2"/>
              <a:buChar char="Ø"/>
              <a:defRPr/>
            </a:pPr>
            <a:r>
              <a:rPr lang="en-US" sz="2400" dirty="0" smtClean="0">
                <a:latin typeface="Adobe Devanagari" panose="02040503050201020203" pitchFamily="18" charset="0"/>
                <a:cs typeface="Adobe Devanagari" panose="02040503050201020203" pitchFamily="18" charset="0"/>
              </a:rPr>
              <a:t>Application </a:t>
            </a:r>
            <a:r>
              <a:rPr lang="en-US" sz="2400" dirty="0">
                <a:latin typeface="Adobe Devanagari" panose="02040503050201020203" pitchFamily="18" charset="0"/>
                <a:cs typeface="Adobe Devanagari" panose="02040503050201020203" pitchFamily="18" charset="0"/>
              </a:rPr>
              <a:t>for Correction of Military </a:t>
            </a:r>
            <a:r>
              <a:rPr lang="en-US" sz="2400" dirty="0" smtClean="0">
                <a:latin typeface="Adobe Devanagari" panose="02040503050201020203" pitchFamily="18" charset="0"/>
                <a:cs typeface="Adobe Devanagari" panose="02040503050201020203" pitchFamily="18" charset="0"/>
              </a:rPr>
              <a:t>Record (DD </a:t>
            </a:r>
            <a:r>
              <a:rPr lang="en-US" sz="2400" dirty="0">
                <a:latin typeface="Adobe Devanagari" panose="02040503050201020203" pitchFamily="18" charset="0"/>
                <a:cs typeface="Adobe Devanagari" panose="02040503050201020203" pitchFamily="18" charset="0"/>
              </a:rPr>
              <a:t>Form </a:t>
            </a:r>
            <a:r>
              <a:rPr lang="en-US" sz="2400" dirty="0" smtClean="0">
                <a:latin typeface="Adobe Devanagari" panose="02040503050201020203" pitchFamily="18" charset="0"/>
                <a:cs typeface="Adobe Devanagari" panose="02040503050201020203" pitchFamily="18" charset="0"/>
              </a:rPr>
              <a:t>149)</a:t>
            </a:r>
            <a:r>
              <a:rPr lang="en-US" sz="2000" b="1" dirty="0" smtClean="0">
                <a:effectLst>
                  <a:outerShdw blurRad="38100" dist="38100" dir="2700000" algn="tl">
                    <a:srgbClr val="C0C0C0"/>
                  </a:outerShdw>
                </a:effectLst>
                <a:cs typeface="Times New Roman" pitchFamily="18" charset="0"/>
              </a:rPr>
              <a:t> </a:t>
            </a:r>
            <a:endParaRPr lang="en-US" sz="2000" b="1" dirty="0">
              <a:effectLst>
                <a:outerShdw blurRad="38100" dist="38100" dir="2700000" algn="tl">
                  <a:srgbClr val="C0C0C0"/>
                </a:outerShdw>
              </a:effectLst>
              <a:cs typeface="Times New Roman" pitchFamily="18" charset="0"/>
            </a:endParaRPr>
          </a:p>
          <a:p>
            <a:pPr marL="342900" indent="-342900" eaLnBrk="0" hangingPunct="0">
              <a:lnSpc>
                <a:spcPct val="90000"/>
              </a:lnSpc>
              <a:spcBef>
                <a:spcPct val="20000"/>
              </a:spcBef>
              <a:buSzPct val="80000"/>
              <a:buFont typeface="Marlett" pitchFamily="2" charset="2"/>
              <a:buNone/>
              <a:defRPr/>
            </a:pPr>
            <a:endParaRPr lang="en-US" sz="2000" b="1" dirty="0">
              <a:effectLst>
                <a:outerShdw blurRad="38100" dist="38100" dir="2700000" algn="tl">
                  <a:srgbClr val="C0C0C0"/>
                </a:outerShdw>
              </a:effectLst>
              <a:cs typeface="Times New Roman" pitchFamily="18" charset="0"/>
            </a:endParaRPr>
          </a:p>
          <a:p>
            <a:pPr marL="342900" indent="-342900" eaLnBrk="0" hangingPunct="0">
              <a:lnSpc>
                <a:spcPct val="90000"/>
              </a:lnSpc>
              <a:spcBef>
                <a:spcPct val="20000"/>
              </a:spcBef>
              <a:buSzPct val="80000"/>
              <a:buFont typeface="Marlett" pitchFamily="2" charset="2"/>
              <a:buNone/>
              <a:defRPr/>
            </a:pPr>
            <a:endParaRPr lang="en-US" sz="2000" b="1" dirty="0">
              <a:effectLst>
                <a:outerShdw blurRad="38100" dist="38100" dir="2700000" algn="tl">
                  <a:srgbClr val="C0C0C0"/>
                </a:outerShdw>
              </a:effectLst>
              <a:cs typeface="Times New Roman" pitchFamily="18" charset="0"/>
            </a:endParaRPr>
          </a:p>
        </p:txBody>
      </p:sp>
      <p:pic>
        <p:nvPicPr>
          <p:cNvPr id="21508" name="Picture 4" descr="USNc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700" y="114300"/>
            <a:ext cx="11430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509" name="Line 5"/>
          <p:cNvSpPr>
            <a:spLocks noChangeShapeType="1"/>
          </p:cNvSpPr>
          <p:nvPr/>
        </p:nvSpPr>
        <p:spPr bwMode="auto">
          <a:xfrm flipV="1">
            <a:off x="1371602" y="1143000"/>
            <a:ext cx="6305551" cy="0"/>
          </a:xfrm>
          <a:prstGeom prst="line">
            <a:avLst/>
          </a:prstGeom>
          <a:noFill/>
          <a:ln w="38100">
            <a:solidFill>
              <a:srgbClr val="00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58102" y="95250"/>
            <a:ext cx="1114425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TextBox 9"/>
          <p:cNvSpPr txBox="1"/>
          <p:nvPr/>
        </p:nvSpPr>
        <p:spPr>
          <a:xfrm>
            <a:off x="-47623" y="377278"/>
            <a:ext cx="91440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Appeal</a:t>
            </a:r>
            <a:r>
              <a:rPr lang="en-US" sz="44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2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Authority</a:t>
            </a:r>
          </a:p>
        </p:txBody>
      </p:sp>
    </p:spTree>
    <p:extLst>
      <p:ext uri="{BB962C8B-B14F-4D97-AF65-F5344CB8AC3E}">
        <p14:creationId xmlns:p14="http://schemas.microsoft.com/office/powerpoint/2010/main" val="22740682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5" name="Rectangle 3"/>
          <p:cNvSpPr>
            <a:spLocks noChangeArrowheads="1"/>
          </p:cNvSpPr>
          <p:nvPr/>
        </p:nvSpPr>
        <p:spPr bwMode="auto">
          <a:xfrm>
            <a:off x="536575" y="1265238"/>
            <a:ext cx="8389939" cy="5200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spcBef>
                <a:spcPct val="20000"/>
              </a:spcBef>
            </a:pPr>
            <a:endParaRPr lang="en-US" sz="2400" b="1"/>
          </a:p>
        </p:txBody>
      </p:sp>
      <p:sp>
        <p:nvSpPr>
          <p:cNvPr id="59396" name="Text Box 4"/>
          <p:cNvSpPr txBox="1">
            <a:spLocks noChangeArrowheads="1"/>
          </p:cNvSpPr>
          <p:nvPr/>
        </p:nvSpPr>
        <p:spPr bwMode="auto">
          <a:xfrm>
            <a:off x="159545" y="1078171"/>
            <a:ext cx="7765256" cy="48013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 smtClean="0"/>
              <a:t> </a:t>
            </a:r>
            <a:endParaRPr lang="en-US" sz="2000" b="1" dirty="0">
              <a:latin typeface="+mn-lt"/>
            </a:endParaRPr>
          </a:p>
          <a:p>
            <a:pPr marL="1028700" lvl="2" indent="-457200" eaLnBrk="1" hangingPunct="1">
              <a:spcBef>
                <a:spcPct val="20000"/>
              </a:spcBef>
              <a:buSzPct val="80000"/>
              <a:buFont typeface="Arial" panose="020B0604020202020204" pitchFamily="34" charset="0"/>
              <a:buChar char="•"/>
              <a:defRPr/>
            </a:pPr>
            <a:r>
              <a:rPr lang="en-US" sz="2400" dirty="0" smtClean="0">
                <a:latin typeface="Adobe Devanagari" panose="02040503050201020203" pitchFamily="18" charset="0"/>
                <a:cs typeface="Adobe Devanagari" panose="02040503050201020203" pitchFamily="18" charset="0"/>
              </a:rPr>
              <a:t>Any </a:t>
            </a:r>
            <a:r>
              <a:rPr lang="en-US" sz="2400" dirty="0">
                <a:latin typeface="Adobe Devanagari" panose="02040503050201020203" pitchFamily="18" charset="0"/>
                <a:cs typeface="Adobe Devanagari" panose="02040503050201020203" pitchFamily="18" charset="0"/>
              </a:rPr>
              <a:t>retiree eligible for retired pay AND receiving VA pay                                                         </a:t>
            </a:r>
            <a:r>
              <a:rPr lang="en-US" sz="2400" dirty="0" smtClean="0">
                <a:latin typeface="Adobe Devanagari" panose="02040503050201020203" pitchFamily="18" charset="0"/>
                <a:cs typeface="Adobe Devanagari" panose="02040503050201020203" pitchFamily="18" charset="0"/>
              </a:rPr>
              <a:t>can </a:t>
            </a:r>
            <a:r>
              <a:rPr lang="en-US" sz="2400" dirty="0">
                <a:latin typeface="Adobe Devanagari" panose="02040503050201020203" pitchFamily="18" charset="0"/>
                <a:cs typeface="Adobe Devanagari" panose="02040503050201020203" pitchFamily="18" charset="0"/>
              </a:rPr>
              <a:t>apply </a:t>
            </a:r>
            <a:r>
              <a:rPr lang="en-US" sz="2400" dirty="0" smtClean="0">
                <a:latin typeface="Adobe Devanagari" panose="02040503050201020203" pitchFamily="18" charset="0"/>
                <a:cs typeface="Adobe Devanagari" panose="02040503050201020203" pitchFamily="18" charset="0"/>
              </a:rPr>
              <a:t>(DD </a:t>
            </a:r>
            <a:r>
              <a:rPr lang="en-US" sz="2400" dirty="0">
                <a:latin typeface="Adobe Devanagari" panose="02040503050201020203" pitchFamily="18" charset="0"/>
                <a:cs typeface="Adobe Devanagari" panose="02040503050201020203" pitchFamily="18" charset="0"/>
              </a:rPr>
              <a:t>Form 2860</a:t>
            </a:r>
            <a:r>
              <a:rPr lang="en-US" sz="2400" dirty="0" smtClean="0">
                <a:latin typeface="Adobe Devanagari" panose="02040503050201020203" pitchFamily="18" charset="0"/>
                <a:cs typeface="Adobe Devanagari" panose="02040503050201020203" pitchFamily="18" charset="0"/>
              </a:rPr>
              <a:t>)</a:t>
            </a:r>
            <a:endParaRPr lang="en-US" sz="2400" dirty="0">
              <a:latin typeface="Adobe Devanagari" panose="02040503050201020203" pitchFamily="18" charset="0"/>
              <a:cs typeface="Adobe Devanagari" panose="02040503050201020203" pitchFamily="18" charset="0"/>
            </a:endParaRPr>
          </a:p>
          <a:p>
            <a:pPr marL="1028700" lvl="2" indent="-457200" eaLnBrk="1" hangingPunct="1">
              <a:spcBef>
                <a:spcPct val="20000"/>
              </a:spcBef>
              <a:buSzPct val="80000"/>
              <a:buFont typeface="Arial" panose="020B0604020202020204" pitchFamily="34" charset="0"/>
              <a:buChar char="•"/>
              <a:defRPr/>
            </a:pPr>
            <a:r>
              <a:rPr lang="en-US" sz="2400" dirty="0" smtClean="0">
                <a:latin typeface="Adobe Devanagari" panose="02040503050201020203" pitchFamily="18" charset="0"/>
                <a:cs typeface="Adobe Devanagari" panose="02040503050201020203" pitchFamily="18" charset="0"/>
              </a:rPr>
              <a:t>Medical </a:t>
            </a:r>
            <a:r>
              <a:rPr lang="en-US" sz="2400" dirty="0">
                <a:latin typeface="Adobe Devanagari" panose="02040503050201020203" pitchFamily="18" charset="0"/>
                <a:cs typeface="Adobe Devanagari" panose="02040503050201020203" pitchFamily="18" charset="0"/>
              </a:rPr>
              <a:t>retirees on TDRL are eligible </a:t>
            </a:r>
            <a:r>
              <a:rPr lang="en-US" sz="2400" dirty="0" smtClean="0">
                <a:latin typeface="Adobe Devanagari" panose="02040503050201020203" pitchFamily="18" charset="0"/>
                <a:cs typeface="Adobe Devanagari" panose="02040503050201020203" pitchFamily="18" charset="0"/>
              </a:rPr>
              <a:t>to apply </a:t>
            </a:r>
            <a:r>
              <a:rPr lang="en-US" sz="2400" dirty="0">
                <a:latin typeface="Adobe Devanagari" panose="02040503050201020203" pitchFamily="18" charset="0"/>
                <a:cs typeface="Adobe Devanagari" panose="02040503050201020203" pitchFamily="18" charset="0"/>
              </a:rPr>
              <a:t>for CRSC</a:t>
            </a:r>
            <a:r>
              <a:rPr lang="en-US" sz="2400" dirty="0" smtClean="0">
                <a:latin typeface="Adobe Devanagari" panose="02040503050201020203" pitchFamily="18" charset="0"/>
                <a:cs typeface="Adobe Devanagari" panose="02040503050201020203" pitchFamily="18" charset="0"/>
              </a:rPr>
              <a:t>.</a:t>
            </a:r>
            <a:endParaRPr lang="en-US" sz="2400" dirty="0">
              <a:latin typeface="Adobe Devanagari" panose="02040503050201020203" pitchFamily="18" charset="0"/>
              <a:cs typeface="Adobe Devanagari" panose="02040503050201020203" pitchFamily="18" charset="0"/>
            </a:endParaRPr>
          </a:p>
          <a:p>
            <a:pPr marL="1028700" lvl="2" indent="-457200" eaLnBrk="1" hangingPunct="1">
              <a:spcBef>
                <a:spcPct val="20000"/>
              </a:spcBef>
              <a:buSzPct val="80000"/>
              <a:buFont typeface="Arial" panose="020B0604020202020204" pitchFamily="34" charset="0"/>
              <a:buChar char="•"/>
              <a:defRPr/>
            </a:pPr>
            <a:r>
              <a:rPr lang="en-US" sz="2400" dirty="0" smtClean="0">
                <a:latin typeface="Adobe Devanagari" panose="02040503050201020203" pitchFamily="18" charset="0"/>
                <a:cs typeface="Adobe Devanagari" panose="02040503050201020203" pitchFamily="18" charset="0"/>
              </a:rPr>
              <a:t>DFAS </a:t>
            </a:r>
            <a:r>
              <a:rPr lang="en-US" sz="2400" dirty="0">
                <a:latin typeface="Adobe Devanagari" panose="02040503050201020203" pitchFamily="18" charset="0"/>
                <a:cs typeface="Adobe Devanagari" panose="02040503050201020203" pitchFamily="18" charset="0"/>
              </a:rPr>
              <a:t>calculates and pays the CRSC benefit </a:t>
            </a:r>
            <a:r>
              <a:rPr lang="en-US" sz="2400" dirty="0" smtClean="0">
                <a:latin typeface="Adobe Devanagari" panose="02040503050201020203" pitchFamily="18" charset="0"/>
                <a:cs typeface="Adobe Devanagari" panose="02040503050201020203" pitchFamily="18" charset="0"/>
              </a:rPr>
              <a:t>and any retroactive pay.</a:t>
            </a:r>
            <a:endParaRPr lang="en-US" sz="2400" dirty="0">
              <a:latin typeface="Adobe Devanagari" panose="02040503050201020203" pitchFamily="18" charset="0"/>
              <a:cs typeface="Adobe Devanagari" panose="02040503050201020203" pitchFamily="18" charset="0"/>
            </a:endParaRPr>
          </a:p>
          <a:p>
            <a:pPr marL="1028700" lvl="2" indent="-457200" eaLnBrk="1" hangingPunct="1">
              <a:spcBef>
                <a:spcPct val="20000"/>
              </a:spcBef>
              <a:buSzPct val="80000"/>
              <a:buFont typeface="Arial" panose="020B0604020202020204" pitchFamily="34" charset="0"/>
              <a:buChar char="•"/>
              <a:defRPr/>
            </a:pPr>
            <a:r>
              <a:rPr lang="en-US" sz="2400" dirty="0" smtClean="0">
                <a:latin typeface="Adobe Devanagari" panose="02040503050201020203" pitchFamily="18" charset="0"/>
                <a:cs typeface="Adobe Devanagari" panose="02040503050201020203" pitchFamily="18" charset="0"/>
              </a:rPr>
              <a:t>The </a:t>
            </a:r>
            <a:r>
              <a:rPr lang="en-US" sz="2400" dirty="0">
                <a:latin typeface="Adobe Devanagari" panose="02040503050201020203" pitchFamily="18" charset="0"/>
                <a:cs typeface="Adobe Devanagari" panose="02040503050201020203" pitchFamily="18" charset="0"/>
              </a:rPr>
              <a:t>CRSC Board </a:t>
            </a:r>
            <a:r>
              <a:rPr lang="en-US" sz="2400" dirty="0" smtClean="0">
                <a:latin typeface="Adobe Devanagari" panose="02040503050201020203" pitchFamily="18" charset="0"/>
                <a:cs typeface="Adobe Devanagari" panose="02040503050201020203" pitchFamily="18" charset="0"/>
              </a:rPr>
              <a:t>is the decisional authority for </a:t>
            </a:r>
            <a:r>
              <a:rPr lang="en-US" sz="2400" dirty="0">
                <a:latin typeface="Adobe Devanagari" panose="02040503050201020203" pitchFamily="18" charset="0"/>
                <a:cs typeface="Adobe Devanagari" panose="02040503050201020203" pitchFamily="18" charset="0"/>
              </a:rPr>
              <a:t>CRSC </a:t>
            </a:r>
            <a:r>
              <a:rPr lang="en-US" sz="2400" dirty="0" smtClean="0">
                <a:latin typeface="Adobe Devanagari" panose="02040503050201020203" pitchFamily="18" charset="0"/>
                <a:cs typeface="Adobe Devanagari" panose="02040503050201020203" pitchFamily="18" charset="0"/>
              </a:rPr>
              <a:t>combat-related </a:t>
            </a:r>
            <a:r>
              <a:rPr lang="en-US" sz="2400" dirty="0">
                <a:latin typeface="Adobe Devanagari" panose="02040503050201020203" pitchFamily="18" charset="0"/>
                <a:cs typeface="Adobe Devanagari" panose="02040503050201020203" pitchFamily="18" charset="0"/>
              </a:rPr>
              <a:t>determinations.</a:t>
            </a:r>
          </a:p>
          <a:p>
            <a:pPr marL="1028700" lvl="2" indent="-457200" eaLnBrk="1" hangingPunct="1">
              <a:spcBef>
                <a:spcPct val="20000"/>
              </a:spcBef>
              <a:buSzPct val="80000"/>
              <a:buFont typeface="Arial" panose="020B0604020202020204" pitchFamily="34" charset="0"/>
              <a:buChar char="•"/>
              <a:defRPr/>
            </a:pPr>
            <a:endParaRPr lang="en-US" sz="2400" dirty="0">
              <a:latin typeface="Adobe Devanagari" panose="02040503050201020203" pitchFamily="18" charset="0"/>
              <a:cs typeface="Adobe Devanagari" panose="02040503050201020203" pitchFamily="18" charset="0"/>
            </a:endParaRPr>
          </a:p>
          <a:p>
            <a:pPr eaLnBrk="1" hangingPunct="1">
              <a:buFont typeface="Arial" charset="0"/>
              <a:buChar char="•"/>
            </a:pPr>
            <a:endParaRPr lang="en-US" b="1" dirty="0"/>
          </a:p>
          <a:p>
            <a:pPr eaLnBrk="1" hangingPunct="1">
              <a:buFont typeface="Arial" charset="0"/>
              <a:buChar char="•"/>
            </a:pPr>
            <a:endParaRPr lang="en-US" b="1" dirty="0" smtClean="0"/>
          </a:p>
          <a:p>
            <a:pPr eaLnBrk="1" hangingPunct="1"/>
            <a:endParaRPr lang="en-US" b="1" dirty="0"/>
          </a:p>
          <a:p>
            <a:pPr eaLnBrk="1" hangingPunct="1"/>
            <a:endParaRPr lang="en-US" b="1" dirty="0">
              <a:solidFill>
                <a:srgbClr val="0000FF"/>
              </a:solidFill>
            </a:endParaRPr>
          </a:p>
        </p:txBody>
      </p:sp>
      <p:pic>
        <p:nvPicPr>
          <p:cNvPr id="7" name="Picture 6" descr="USNc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700" y="114300"/>
            <a:ext cx="11430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58102" y="95250"/>
            <a:ext cx="1114425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Line 5"/>
          <p:cNvSpPr>
            <a:spLocks noChangeShapeType="1"/>
          </p:cNvSpPr>
          <p:nvPr/>
        </p:nvSpPr>
        <p:spPr bwMode="auto">
          <a:xfrm flipV="1">
            <a:off x="1371602" y="1145270"/>
            <a:ext cx="6305551" cy="0"/>
          </a:xfrm>
          <a:prstGeom prst="line">
            <a:avLst/>
          </a:prstGeom>
          <a:noFill/>
          <a:ln w="38100">
            <a:solidFill>
              <a:srgbClr val="00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0" y="393701"/>
            <a:ext cx="9144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Summary</a:t>
            </a:r>
            <a:endParaRPr lang="en-US" sz="36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9659939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ChangeArrowheads="1"/>
          </p:cNvSpPr>
          <p:nvPr/>
        </p:nvSpPr>
        <p:spPr bwMode="auto">
          <a:xfrm>
            <a:off x="152400" y="1635126"/>
            <a:ext cx="8686799" cy="3927474"/>
          </a:xfrm>
          <a:prstGeom prst="rect">
            <a:avLst/>
          </a:prstGeom>
          <a:noFill/>
          <a:ln w="38100" cmpd="dbl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lvl="1"/>
            <a:endParaRPr lang="en-US" sz="2400" b="1" dirty="0" smtClean="0"/>
          </a:p>
          <a:p>
            <a:pPr lvl="1"/>
            <a:endParaRPr lang="en-US" sz="2400" b="1" dirty="0" smtClean="0"/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b="1" dirty="0">
                <a:latin typeface="Adobe Devanagari" panose="02040503050201020203" pitchFamily="18" charset="0"/>
                <a:cs typeface="Adobe Devanagari" panose="02040503050201020203" pitchFamily="18" charset="0"/>
              </a:rPr>
              <a:t>Website:</a:t>
            </a:r>
            <a:r>
              <a:rPr lang="en-US" sz="2400" dirty="0">
                <a:latin typeface="Adobe Devanagari" panose="02040503050201020203" pitchFamily="18" charset="0"/>
                <a:cs typeface="Adobe Devanagari" panose="02040503050201020203" pitchFamily="18" charset="0"/>
              </a:rPr>
              <a:t> </a:t>
            </a:r>
            <a:r>
              <a:rPr lang="en-US" sz="2400" dirty="0" smtClean="0">
                <a:latin typeface="Adobe Devanagari" panose="02040503050201020203" pitchFamily="18" charset="0"/>
                <a:cs typeface="Adobe Devanagari" panose="02040503050201020203" pitchFamily="18" charset="0"/>
              </a:rPr>
              <a:t>https</a:t>
            </a:r>
            <a:r>
              <a:rPr lang="en-US" sz="2400" dirty="0">
                <a:latin typeface="Adobe Devanagari" panose="02040503050201020203" pitchFamily="18" charset="0"/>
                <a:cs typeface="Adobe Devanagari" panose="02040503050201020203" pitchFamily="18" charset="0"/>
              </a:rPr>
              <a:t>://www.secnav.navy.mil/mra/CORB/pages/</a:t>
            </a:r>
          </a:p>
          <a:p>
            <a:pPr lvl="2"/>
            <a:r>
              <a:rPr lang="en-US" sz="2400" dirty="0" err="1">
                <a:latin typeface="Adobe Devanagari" panose="02040503050201020203" pitchFamily="18" charset="0"/>
                <a:cs typeface="Adobe Devanagari" panose="02040503050201020203" pitchFamily="18" charset="0"/>
              </a:rPr>
              <a:t>crscb</a:t>
            </a:r>
            <a:r>
              <a:rPr lang="en-US" sz="2400" dirty="0">
                <a:latin typeface="Adobe Devanagari" panose="02040503050201020203" pitchFamily="18" charset="0"/>
                <a:cs typeface="Adobe Devanagari" panose="02040503050201020203" pitchFamily="18" charset="0"/>
              </a:rPr>
              <a:t>/default.aspx</a:t>
            </a:r>
          </a:p>
          <a:p>
            <a:pPr lvl="1"/>
            <a:endParaRPr lang="en-US" sz="2400" dirty="0">
              <a:latin typeface="Adobe Devanagari" panose="02040503050201020203" pitchFamily="18" charset="0"/>
              <a:cs typeface="Adobe Devanagari" panose="02040503050201020203" pitchFamily="18" charset="0"/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b="1" dirty="0" smtClean="0">
                <a:latin typeface="Adobe Devanagari" panose="02040503050201020203" pitchFamily="18" charset="0"/>
                <a:cs typeface="Adobe Devanagari" panose="02040503050201020203" pitchFamily="18" charset="0"/>
              </a:rPr>
              <a:t>Email:</a:t>
            </a:r>
            <a:r>
              <a:rPr lang="en-US" sz="2400" dirty="0" smtClean="0">
                <a:latin typeface="Adobe Devanagari" panose="02040503050201020203" pitchFamily="18" charset="0"/>
                <a:cs typeface="Adobe Devanagari" panose="02040503050201020203" pitchFamily="18" charset="0"/>
              </a:rPr>
              <a:t>  usn.ncr.asstsecnavmradc.mbx.crsc@us.navy.mil</a:t>
            </a:r>
            <a:endParaRPr lang="en-US" sz="2400" dirty="0">
              <a:latin typeface="Adobe Devanagari" panose="02040503050201020203" pitchFamily="18" charset="0"/>
              <a:cs typeface="Adobe Devanagari" panose="02040503050201020203" pitchFamily="18" charset="0"/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en-US" sz="2400" dirty="0">
              <a:latin typeface="Adobe Devanagari" panose="02040503050201020203" pitchFamily="18" charset="0"/>
              <a:cs typeface="Adobe Devanagari" panose="02040503050201020203" pitchFamily="18" charset="0"/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b="1" dirty="0">
                <a:latin typeface="Adobe Devanagari" panose="02040503050201020203" pitchFamily="18" charset="0"/>
                <a:cs typeface="Adobe Devanagari" panose="02040503050201020203" pitchFamily="18" charset="0"/>
              </a:rPr>
              <a:t>Mail:</a:t>
            </a:r>
            <a:r>
              <a:rPr lang="en-US" sz="2400" dirty="0">
                <a:latin typeface="Adobe Devanagari" panose="02040503050201020203" pitchFamily="18" charset="0"/>
                <a:cs typeface="Adobe Devanagari" panose="02040503050201020203" pitchFamily="18" charset="0"/>
              </a:rPr>
              <a:t>	</a:t>
            </a:r>
          </a:p>
          <a:p>
            <a:pPr lvl="1"/>
            <a:r>
              <a:rPr lang="en-US" sz="2400" dirty="0">
                <a:latin typeface="Adobe Devanagari" panose="02040503050201020203" pitchFamily="18" charset="0"/>
                <a:cs typeface="Adobe Devanagari" panose="02040503050201020203" pitchFamily="18" charset="0"/>
              </a:rPr>
              <a:t> </a:t>
            </a:r>
            <a:r>
              <a:rPr lang="en-US" sz="2400" dirty="0" smtClean="0">
                <a:latin typeface="Adobe Devanagari" panose="02040503050201020203" pitchFamily="18" charset="0"/>
                <a:cs typeface="Adobe Devanagari" panose="02040503050201020203" pitchFamily="18" charset="0"/>
              </a:rPr>
              <a:t>     Secretary </a:t>
            </a:r>
            <a:r>
              <a:rPr lang="en-US" sz="2400" dirty="0">
                <a:latin typeface="Adobe Devanagari" panose="02040503050201020203" pitchFamily="18" charset="0"/>
                <a:cs typeface="Adobe Devanagari" panose="02040503050201020203" pitchFamily="18" charset="0"/>
              </a:rPr>
              <a:t>of the Navy Council of Review Boards</a:t>
            </a:r>
          </a:p>
          <a:p>
            <a:pPr lvl="1"/>
            <a:r>
              <a:rPr lang="en-US" sz="2400" dirty="0">
                <a:latin typeface="Adobe Devanagari" panose="02040503050201020203" pitchFamily="18" charset="0"/>
                <a:cs typeface="Adobe Devanagari" panose="02040503050201020203" pitchFamily="18" charset="0"/>
              </a:rPr>
              <a:t>      ATTN:  COMBAT-RELATED SPECIAL COMPENSATION</a:t>
            </a:r>
          </a:p>
          <a:p>
            <a:pPr lvl="1"/>
            <a:r>
              <a:rPr lang="en-US" sz="2400" dirty="0">
                <a:latin typeface="Adobe Devanagari" panose="02040503050201020203" pitchFamily="18" charset="0"/>
                <a:cs typeface="Adobe Devanagari" panose="02040503050201020203" pitchFamily="18" charset="0"/>
              </a:rPr>
              <a:t>      720 Kennon Street SE Suite 309 </a:t>
            </a:r>
          </a:p>
          <a:p>
            <a:pPr lvl="1"/>
            <a:r>
              <a:rPr lang="en-US" sz="2400" dirty="0">
                <a:latin typeface="Adobe Devanagari" panose="02040503050201020203" pitchFamily="18" charset="0"/>
                <a:cs typeface="Adobe Devanagari" panose="02040503050201020203" pitchFamily="18" charset="0"/>
              </a:rPr>
              <a:t>      Washington Navy Yard, DC 20374-5023</a:t>
            </a:r>
          </a:p>
          <a:p>
            <a:pPr lvl="1"/>
            <a:endParaRPr lang="en-US" sz="2400" dirty="0">
              <a:latin typeface="Adobe Devanagari" panose="02040503050201020203" pitchFamily="18" charset="0"/>
              <a:cs typeface="Adobe Devanagari" panose="02040503050201020203" pitchFamily="18" charset="0"/>
            </a:endParaRPr>
          </a:p>
          <a:p>
            <a:pPr lvl="1"/>
            <a:endParaRPr lang="en-US" sz="2000" b="1" dirty="0" smtClean="0">
              <a:latin typeface="Arial Black" panose="020B0A04020102020204" pitchFamily="34" charset="0"/>
            </a:endParaRPr>
          </a:p>
          <a:p>
            <a:pPr lvl="1"/>
            <a:endParaRPr lang="en-US" sz="2400" b="1" dirty="0" smtClean="0"/>
          </a:p>
        </p:txBody>
      </p:sp>
      <p:sp>
        <p:nvSpPr>
          <p:cNvPr id="63491" name="Text Box 3"/>
          <p:cNvSpPr txBox="1">
            <a:spLocks noChangeArrowheads="1"/>
          </p:cNvSpPr>
          <p:nvPr/>
        </p:nvSpPr>
        <p:spPr bwMode="auto">
          <a:xfrm>
            <a:off x="266700" y="7543801"/>
            <a:ext cx="7543800" cy="4216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endParaRPr lang="en-US" sz="1600"/>
          </a:p>
          <a:p>
            <a:pPr algn="ctr">
              <a:lnSpc>
                <a:spcPct val="45000"/>
              </a:lnSpc>
            </a:pPr>
            <a:endParaRPr lang="en-US" sz="1200" i="1"/>
          </a:p>
        </p:txBody>
      </p:sp>
      <p:pic>
        <p:nvPicPr>
          <p:cNvPr id="53252" name="Picture 4" descr="ie_icon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347856" y="6363544"/>
            <a:ext cx="292100" cy="2921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rgbClr val="808080"/>
            </a:outerShdw>
          </a:effectLst>
        </p:spPr>
      </p:pic>
      <p:pic>
        <p:nvPicPr>
          <p:cNvPr id="53253" name="Picture 5" descr="e-envelope_icon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763656" y="6360369"/>
            <a:ext cx="307975" cy="2984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rgbClr val="808080"/>
            </a:outerShdw>
          </a:effectLst>
        </p:spPr>
      </p:pic>
      <p:pic>
        <p:nvPicPr>
          <p:cNvPr id="53254" name="Picture 6" descr="telephone sauvetage">
            <a:hlinkClick r:id="rId5"/>
          </p:cNvPr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3581400" y="6299835"/>
            <a:ext cx="381000" cy="381000"/>
          </a:xfrm>
          <a:prstGeom prst="rect">
            <a:avLst/>
          </a:prstGeom>
          <a:noFill/>
          <a:effectLst>
            <a:outerShdw dist="35921" dir="2700000" algn="ctr" rotWithShape="0">
              <a:srgbClr val="808080"/>
            </a:outerShdw>
          </a:effectLst>
        </p:spPr>
      </p:pic>
      <p:pic>
        <p:nvPicPr>
          <p:cNvPr id="63495" name="Picture 7" descr="MCj04314940000[1]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72528" y="6319094"/>
            <a:ext cx="3810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3496" name="Picture 8" descr="MCj03204240000[1]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71800" y="6287136"/>
            <a:ext cx="406400" cy="40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Picture 11" descr="USNc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2270"/>
            <a:ext cx="11430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Picture 2"/>
          <p:cNvPicPr>
            <a:picLocks noChangeAspect="1" noChangeArrowheads="1"/>
          </p:cNvPicPr>
          <p:nvPr/>
        </p:nvPicPr>
        <p:blipFill>
          <a:blip r:embed="rId10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04483" y="0"/>
            <a:ext cx="1114425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Line 5"/>
          <p:cNvSpPr>
            <a:spLocks noChangeShapeType="1"/>
          </p:cNvSpPr>
          <p:nvPr/>
        </p:nvSpPr>
        <p:spPr bwMode="auto">
          <a:xfrm flipV="1">
            <a:off x="1371602" y="1145270"/>
            <a:ext cx="6305551" cy="0"/>
          </a:xfrm>
          <a:prstGeom prst="line">
            <a:avLst/>
          </a:prstGeom>
          <a:noFill/>
          <a:ln w="38100">
            <a:solidFill>
              <a:srgbClr val="00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" name="TextBox 14"/>
          <p:cNvSpPr txBox="1"/>
          <p:nvPr/>
        </p:nvSpPr>
        <p:spPr>
          <a:xfrm>
            <a:off x="-47623" y="479204"/>
            <a:ext cx="9144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Contact Information</a:t>
            </a:r>
            <a:endParaRPr lang="en-US" sz="36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4540411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-47623" y="2438400"/>
            <a:ext cx="9144000" cy="3048000"/>
          </a:xfrm>
        </p:spPr>
        <p:txBody>
          <a:bodyPr>
            <a:normAutofit/>
          </a:bodyPr>
          <a:lstStyle/>
          <a:p>
            <a:pPr algn="ctr" eaLnBrk="1" hangingPunct="1">
              <a:buFontTx/>
              <a:buNone/>
            </a:pPr>
            <a:endParaRPr lang="en-US" sz="4800" b="1" dirty="0" smtClean="0"/>
          </a:p>
          <a:p>
            <a:pPr algn="ctr" eaLnBrk="1" hangingPunct="1">
              <a:buFontTx/>
              <a:buNone/>
            </a:pPr>
            <a:r>
              <a:rPr lang="en-US" sz="4200" b="1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QUESTIONS?</a:t>
            </a:r>
          </a:p>
          <a:p>
            <a:pPr algn="ctr" eaLnBrk="1" hangingPunct="1">
              <a:buFontTx/>
              <a:buNone/>
            </a:pPr>
            <a:endParaRPr lang="en-US" sz="4200" b="1" dirty="0" smtClean="0">
              <a:latin typeface="Arial Black" panose="020B0A04020102020204" pitchFamily="34" charset="0"/>
            </a:endParaRPr>
          </a:p>
        </p:txBody>
      </p:sp>
      <p:pic>
        <p:nvPicPr>
          <p:cNvPr id="9" name="Picture 8" descr="USNc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700" y="114300"/>
            <a:ext cx="11430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58102" y="95250"/>
            <a:ext cx="1114425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Line 5"/>
          <p:cNvSpPr>
            <a:spLocks noChangeShapeType="1"/>
          </p:cNvSpPr>
          <p:nvPr/>
        </p:nvSpPr>
        <p:spPr bwMode="auto">
          <a:xfrm flipV="1">
            <a:off x="1371602" y="1145270"/>
            <a:ext cx="6305551" cy="0"/>
          </a:xfrm>
          <a:prstGeom prst="line">
            <a:avLst/>
          </a:prstGeom>
          <a:noFill/>
          <a:ln w="38100">
            <a:solidFill>
              <a:srgbClr val="00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0" y="619482"/>
            <a:ext cx="9144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Combat Related </a:t>
            </a:r>
            <a:r>
              <a:rPr lang="en-US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Special </a:t>
            </a:r>
            <a:r>
              <a:rPr lang="en-US" sz="28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Compensation</a:t>
            </a:r>
            <a:endParaRPr lang="en-US" sz="28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5615606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4" name="Straight Connector 23"/>
          <p:cNvCxnSpPr/>
          <p:nvPr/>
        </p:nvCxnSpPr>
        <p:spPr>
          <a:xfrm flipH="1">
            <a:off x="2348261" y="4146912"/>
            <a:ext cx="63216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 flipH="1">
            <a:off x="2265061" y="5829981"/>
            <a:ext cx="63216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46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2133600" y="713868"/>
            <a:ext cx="4740826" cy="610464"/>
          </a:xfrm>
        </p:spPr>
        <p:txBody>
          <a:bodyPr>
            <a:noAutofit/>
          </a:bodyPr>
          <a:lstStyle/>
          <a:p>
            <a:pPr algn="ctr"/>
            <a:r>
              <a:rPr lang="en-US" altLang="en-US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Organization</a:t>
            </a:r>
            <a:endParaRPr lang="en-US" altLang="en-US" b="1" dirty="0" smtClean="0">
              <a:latin typeface="+mn-lt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524000" y="1611868"/>
            <a:ext cx="228600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SECNAV</a:t>
            </a:r>
            <a:endParaRPr lang="en-US" dirty="0"/>
          </a:p>
        </p:txBody>
      </p:sp>
      <p:cxnSp>
        <p:nvCxnSpPr>
          <p:cNvPr id="19" name="Straight Connector 18"/>
          <p:cNvCxnSpPr/>
          <p:nvPr/>
        </p:nvCxnSpPr>
        <p:spPr>
          <a:xfrm>
            <a:off x="2667000" y="2011186"/>
            <a:ext cx="0" cy="411926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284481" y="5479350"/>
            <a:ext cx="2165320" cy="830997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/>
              <a:t>Combat-Related Special Compensation Board</a:t>
            </a:r>
            <a:endParaRPr lang="en-US" sz="1600" dirty="0"/>
          </a:p>
        </p:txBody>
      </p:sp>
      <p:sp>
        <p:nvSpPr>
          <p:cNvPr id="21" name="TextBox 20"/>
          <p:cNvSpPr txBox="1"/>
          <p:nvPr/>
        </p:nvSpPr>
        <p:spPr>
          <a:xfrm>
            <a:off x="2862936" y="3731355"/>
            <a:ext cx="2036431" cy="64633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Naval Discharge Review Board</a:t>
            </a:r>
            <a:endParaRPr lang="en-US" dirty="0"/>
          </a:p>
        </p:txBody>
      </p:sp>
      <p:sp>
        <p:nvSpPr>
          <p:cNvPr id="22" name="TextBox 21"/>
          <p:cNvSpPr txBox="1"/>
          <p:nvPr/>
        </p:nvSpPr>
        <p:spPr>
          <a:xfrm>
            <a:off x="304801" y="4470079"/>
            <a:ext cx="2145000" cy="92333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Board of Decorations and Medals</a:t>
            </a:r>
            <a:endParaRPr lang="en-US" dirty="0"/>
          </a:p>
        </p:txBody>
      </p:sp>
      <p:sp>
        <p:nvSpPr>
          <p:cNvPr id="23" name="TextBox 22"/>
          <p:cNvSpPr txBox="1"/>
          <p:nvPr/>
        </p:nvSpPr>
        <p:spPr>
          <a:xfrm>
            <a:off x="2884200" y="4608578"/>
            <a:ext cx="2068800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Naval Parole and Clemency Board</a:t>
            </a:r>
            <a:endParaRPr lang="en-US" dirty="0"/>
          </a:p>
        </p:txBody>
      </p:sp>
      <p:sp>
        <p:nvSpPr>
          <p:cNvPr id="26" name="TextBox 25"/>
          <p:cNvSpPr txBox="1"/>
          <p:nvPr/>
        </p:nvSpPr>
        <p:spPr>
          <a:xfrm>
            <a:off x="2901036" y="5506815"/>
            <a:ext cx="2078488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Personnel Security Appeals Board</a:t>
            </a:r>
            <a:endParaRPr lang="en-US" dirty="0"/>
          </a:p>
        </p:txBody>
      </p:sp>
      <p:grpSp>
        <p:nvGrpSpPr>
          <p:cNvPr id="6153" name="Group 6152"/>
          <p:cNvGrpSpPr/>
          <p:nvPr/>
        </p:nvGrpSpPr>
        <p:grpSpPr>
          <a:xfrm>
            <a:off x="5095302" y="1581546"/>
            <a:ext cx="3887503" cy="3276600"/>
            <a:chOff x="5029200" y="1905000"/>
            <a:chExt cx="3962400" cy="3384593"/>
          </a:xfrm>
        </p:grpSpPr>
        <p:pic>
          <p:nvPicPr>
            <p:cNvPr id="6148" name="Picture 6" descr="WNY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029200" y="1905000"/>
              <a:ext cx="3962400" cy="29718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2" name="TextBox 11"/>
            <p:cNvSpPr txBox="1"/>
            <p:nvPr/>
          </p:nvSpPr>
          <p:spPr>
            <a:xfrm>
              <a:off x="5029200" y="4920261"/>
              <a:ext cx="3962400" cy="369332"/>
            </a:xfrm>
            <a:prstGeom prst="rect">
              <a:avLst/>
            </a:prstGeom>
            <a:noFill/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 smtClean="0"/>
                <a:t>Washington Navy Yard</a:t>
              </a:r>
              <a:endParaRPr lang="en-US" dirty="0"/>
            </a:p>
          </p:txBody>
        </p:sp>
      </p:grpSp>
      <p:sp>
        <p:nvSpPr>
          <p:cNvPr id="5" name="TextBox 4"/>
          <p:cNvSpPr txBox="1"/>
          <p:nvPr/>
        </p:nvSpPr>
        <p:spPr>
          <a:xfrm>
            <a:off x="1066800" y="2325469"/>
            <a:ext cx="3200400" cy="64633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Assistant Secretary of the Navy (M&amp;RA)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914400" y="3206234"/>
            <a:ext cx="3505200" cy="36933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Council of Review Boards</a:t>
            </a:r>
            <a:endParaRPr lang="en-US" dirty="0"/>
          </a:p>
        </p:txBody>
      </p:sp>
      <p:cxnSp>
        <p:nvCxnSpPr>
          <p:cNvPr id="27" name="Straight Connector 26"/>
          <p:cNvCxnSpPr>
            <a:endCxn id="23" idx="1"/>
          </p:cNvCxnSpPr>
          <p:nvPr/>
        </p:nvCxnSpPr>
        <p:spPr>
          <a:xfrm>
            <a:off x="2667000" y="4931744"/>
            <a:ext cx="2172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>
            <a:stCxn id="22" idx="3"/>
          </p:cNvCxnSpPr>
          <p:nvPr/>
        </p:nvCxnSpPr>
        <p:spPr>
          <a:xfrm>
            <a:off x="2449801" y="4931744"/>
            <a:ext cx="2286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238698" y="3731355"/>
            <a:ext cx="2194267" cy="64633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Physical Evaluation Board</a:t>
            </a:r>
            <a:endParaRPr lang="en-US" dirty="0"/>
          </a:p>
        </p:txBody>
      </p:sp>
      <p:pic>
        <p:nvPicPr>
          <p:cNvPr id="25" name="Picture 24" descr="USNc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700" y="114300"/>
            <a:ext cx="11430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" name="Picture 2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58102" y="95250"/>
            <a:ext cx="1114425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901295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Rectangle 3"/>
          <p:cNvSpPr>
            <a:spLocks noChangeArrowheads="1"/>
          </p:cNvSpPr>
          <p:nvPr/>
        </p:nvSpPr>
        <p:spPr bwMode="auto">
          <a:xfrm>
            <a:off x="323850" y="1238250"/>
            <a:ext cx="8210550" cy="4991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eaLnBrk="0" hangingPunct="0">
              <a:lnSpc>
                <a:spcPct val="90000"/>
              </a:lnSpc>
              <a:spcBef>
                <a:spcPct val="20000"/>
              </a:spcBef>
              <a:buSzPct val="80000"/>
              <a:buFont typeface="Marlett" pitchFamily="2" charset="2"/>
              <a:buChar char="h"/>
              <a:defRPr/>
            </a:pPr>
            <a:endParaRPr lang="en-US" sz="2400" b="1" dirty="0">
              <a:solidFill>
                <a:srgbClr val="000066"/>
              </a:solidFill>
              <a:effectLst>
                <a:outerShdw blurRad="38100" dist="38100" dir="2700000" algn="tl">
                  <a:srgbClr val="C0C0C0"/>
                </a:outerShdw>
              </a:effectLst>
              <a:cs typeface="Times New Roman" pitchFamily="18" charset="0"/>
            </a:endParaRPr>
          </a:p>
          <a:p>
            <a:pPr marL="800100" lvl="1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latin typeface="Adobe Devanagari" panose="02040503050201020203" pitchFamily="18" charset="0"/>
                <a:cs typeface="Adobe Devanagari" panose="02040503050201020203" pitchFamily="18" charset="0"/>
              </a:rPr>
              <a:t>Combat Related Special Compensation (CRSC) is a Congressionally mandated program that was created for </a:t>
            </a:r>
            <a:r>
              <a:rPr lang="en-US" sz="2400" dirty="0" smtClean="0">
                <a:latin typeface="Adobe Devanagari" panose="02040503050201020203" pitchFamily="18" charset="0"/>
                <a:cs typeface="Adobe Devanagari" panose="02040503050201020203" pitchFamily="18" charset="0"/>
              </a:rPr>
              <a:t>military </a:t>
            </a:r>
            <a:r>
              <a:rPr lang="en-US" sz="2400" dirty="0">
                <a:latin typeface="Adobe Devanagari" panose="02040503050201020203" pitchFamily="18" charset="0"/>
                <a:cs typeface="Adobe Devanagari" panose="02040503050201020203" pitchFamily="18" charset="0"/>
              </a:rPr>
              <a:t>retirees with combat-related disabilities</a:t>
            </a:r>
          </a:p>
          <a:p>
            <a:pPr marL="800100" lvl="1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latin typeface="Adobe Devanagari" panose="02040503050201020203" pitchFamily="18" charset="0"/>
                <a:cs typeface="Adobe Devanagari" panose="02040503050201020203" pitchFamily="18" charset="0"/>
              </a:rPr>
              <a:t>It is a </a:t>
            </a:r>
            <a:r>
              <a:rPr lang="en-US" sz="2400" b="1" u="sng" dirty="0">
                <a:latin typeface="Adobe Devanagari" panose="02040503050201020203" pitchFamily="18" charset="0"/>
                <a:cs typeface="Adobe Devanagari" panose="02040503050201020203" pitchFamily="18" charset="0"/>
              </a:rPr>
              <a:t>tax free</a:t>
            </a:r>
            <a:r>
              <a:rPr lang="en-US" sz="2400" b="1" dirty="0">
                <a:latin typeface="Adobe Devanagari" panose="02040503050201020203" pitchFamily="18" charset="0"/>
                <a:cs typeface="Adobe Devanagari" panose="02040503050201020203" pitchFamily="18" charset="0"/>
              </a:rPr>
              <a:t> </a:t>
            </a:r>
            <a:r>
              <a:rPr lang="en-US" sz="2400" dirty="0" smtClean="0">
                <a:latin typeface="Adobe Devanagari" panose="02040503050201020203" pitchFamily="18" charset="0"/>
                <a:cs typeface="Adobe Devanagari" panose="02040503050201020203" pitchFamily="18" charset="0"/>
              </a:rPr>
              <a:t>entitlement</a:t>
            </a:r>
            <a:endParaRPr lang="en-US" altLang="en-US" sz="2400" dirty="0">
              <a:latin typeface="Adobe Devanagari" panose="02040503050201020203" pitchFamily="18" charset="0"/>
              <a:cs typeface="Adobe Devanagari" panose="02040503050201020203" pitchFamily="18" charset="0"/>
            </a:endParaRPr>
          </a:p>
        </p:txBody>
      </p:sp>
      <p:sp>
        <p:nvSpPr>
          <p:cNvPr id="11269" name="Line 5"/>
          <p:cNvSpPr>
            <a:spLocks noChangeShapeType="1"/>
          </p:cNvSpPr>
          <p:nvPr/>
        </p:nvSpPr>
        <p:spPr bwMode="auto">
          <a:xfrm flipV="1">
            <a:off x="1371602" y="1143000"/>
            <a:ext cx="6305551" cy="0"/>
          </a:xfrm>
          <a:prstGeom prst="line">
            <a:avLst/>
          </a:prstGeom>
          <a:noFill/>
          <a:ln w="38100">
            <a:solidFill>
              <a:srgbClr val="00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8" name="Picture 7" descr="USNc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700" y="114300"/>
            <a:ext cx="11430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58102" y="95250"/>
            <a:ext cx="1114425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TextBox 10"/>
          <p:cNvSpPr txBox="1"/>
          <p:nvPr/>
        </p:nvSpPr>
        <p:spPr>
          <a:xfrm>
            <a:off x="1409700" y="553819"/>
            <a:ext cx="6286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What is CRSC?</a:t>
            </a:r>
            <a:endParaRPr lang="en-US" sz="32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2518158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569914" y="1489075"/>
            <a:ext cx="8115300" cy="4917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85800" indent="-342900">
              <a:lnSpc>
                <a:spcPct val="150000"/>
              </a:lnSpc>
              <a:spcBef>
                <a:spcPct val="20000"/>
              </a:spcBef>
              <a:buSzPct val="80000"/>
              <a:buFont typeface="Arial" panose="020B0604020202020204" pitchFamily="34" charset="0"/>
              <a:buChar char="•"/>
              <a:defRPr/>
            </a:pPr>
            <a:r>
              <a:rPr lang="en-US" sz="2400" dirty="0" smtClean="0">
                <a:latin typeface="Adobe Devanagari" panose="02040503050201020203" pitchFamily="18" charset="0"/>
                <a:cs typeface="Adobe Devanagari" panose="02040503050201020203" pitchFamily="18" charset="0"/>
              </a:rPr>
              <a:t>Receiving </a:t>
            </a:r>
            <a:r>
              <a:rPr lang="en-US" sz="2400" dirty="0">
                <a:latin typeface="Adobe Devanagari" panose="02040503050201020203" pitchFamily="18" charset="0"/>
                <a:cs typeface="Adobe Devanagari" panose="02040503050201020203" pitchFamily="18" charset="0"/>
              </a:rPr>
              <a:t>VA pay </a:t>
            </a:r>
            <a:r>
              <a:rPr lang="en-US" sz="2400" b="1" u="sng" dirty="0" smtClean="0">
                <a:latin typeface="Adobe Devanagari" panose="02040503050201020203" pitchFamily="18" charset="0"/>
                <a:cs typeface="Adobe Devanagari" panose="02040503050201020203" pitchFamily="18" charset="0"/>
              </a:rPr>
              <a:t>AND</a:t>
            </a:r>
            <a:r>
              <a:rPr lang="en-US" sz="2400" b="1" dirty="0" smtClean="0">
                <a:latin typeface="Adobe Devanagari" panose="02040503050201020203" pitchFamily="18" charset="0"/>
                <a:cs typeface="Adobe Devanagari" panose="02040503050201020203" pitchFamily="18" charset="0"/>
              </a:rPr>
              <a:t> </a:t>
            </a:r>
            <a:r>
              <a:rPr lang="en-US" sz="2400" dirty="0">
                <a:latin typeface="Adobe Devanagari" panose="02040503050201020203" pitchFamily="18" charset="0"/>
                <a:cs typeface="Adobe Devanagari" panose="02040503050201020203" pitchFamily="18" charset="0"/>
              </a:rPr>
              <a:t>retired </a:t>
            </a:r>
            <a:r>
              <a:rPr lang="en-US" sz="2400" dirty="0" smtClean="0">
                <a:latin typeface="Adobe Devanagari" panose="02040503050201020203" pitchFamily="18" charset="0"/>
                <a:cs typeface="Adobe Devanagari" panose="02040503050201020203" pitchFamily="18" charset="0"/>
              </a:rPr>
              <a:t>pay</a:t>
            </a:r>
          </a:p>
          <a:p>
            <a:pPr marL="685800" indent="-342900">
              <a:lnSpc>
                <a:spcPct val="150000"/>
              </a:lnSpc>
              <a:spcBef>
                <a:spcPct val="20000"/>
              </a:spcBef>
              <a:buSzPct val="80000"/>
              <a:buFont typeface="Arial" panose="020B0604020202020204" pitchFamily="34" charset="0"/>
              <a:buChar char="•"/>
              <a:defRPr/>
            </a:pPr>
            <a:r>
              <a:rPr lang="en-US" sz="2400" dirty="0" smtClean="0">
                <a:latin typeface="Adobe Devanagari" panose="02040503050201020203" pitchFamily="18" charset="0"/>
                <a:cs typeface="Adobe Devanagari" panose="02040503050201020203" pitchFamily="18" charset="0"/>
              </a:rPr>
              <a:t>Two Programs: </a:t>
            </a:r>
          </a:p>
          <a:p>
            <a:pPr marL="1143000" lvl="1" indent="-342900">
              <a:lnSpc>
                <a:spcPct val="150000"/>
              </a:lnSpc>
              <a:spcBef>
                <a:spcPct val="20000"/>
              </a:spcBef>
              <a:buSzPct val="80000"/>
              <a:buFont typeface="Wingdings" panose="05000000000000000000" pitchFamily="2" charset="2"/>
              <a:buChar char="Ø"/>
              <a:defRPr/>
            </a:pPr>
            <a:r>
              <a:rPr lang="en-US" sz="2400" dirty="0" smtClean="0">
                <a:latin typeface="Adobe Devanagari" panose="02040503050201020203" pitchFamily="18" charset="0"/>
                <a:cs typeface="Adobe Devanagari" panose="02040503050201020203" pitchFamily="18" charset="0"/>
              </a:rPr>
              <a:t>CRSC </a:t>
            </a:r>
            <a:endParaRPr lang="en-US" sz="2400" dirty="0">
              <a:latin typeface="Adobe Devanagari" panose="02040503050201020203" pitchFamily="18" charset="0"/>
              <a:cs typeface="Adobe Devanagari" panose="02040503050201020203" pitchFamily="18" charset="0"/>
            </a:endParaRPr>
          </a:p>
          <a:p>
            <a:pPr marL="1143000" lvl="1" indent="-342900">
              <a:lnSpc>
                <a:spcPct val="150000"/>
              </a:lnSpc>
              <a:spcBef>
                <a:spcPct val="20000"/>
              </a:spcBef>
              <a:buSzPct val="80000"/>
              <a:buFont typeface="Wingdings" panose="05000000000000000000" pitchFamily="2" charset="2"/>
              <a:buChar char="Ø"/>
              <a:defRPr/>
            </a:pPr>
            <a:r>
              <a:rPr lang="en-US" sz="2400" dirty="0">
                <a:latin typeface="Adobe Devanagari" panose="02040503050201020203" pitchFamily="18" charset="0"/>
                <a:cs typeface="Adobe Devanagari" panose="02040503050201020203" pitchFamily="18" charset="0"/>
              </a:rPr>
              <a:t>Concurrent Retirement and Disability Pay (CRDP)</a:t>
            </a:r>
          </a:p>
          <a:p>
            <a:pPr lvl="3" indent="-342900">
              <a:lnSpc>
                <a:spcPct val="150000"/>
              </a:lnSpc>
              <a:spcBef>
                <a:spcPct val="20000"/>
              </a:spcBef>
              <a:buSzPct val="80000"/>
              <a:buFont typeface="Courier New" panose="02070309020205020404" pitchFamily="49" charset="0"/>
              <a:buChar char="o"/>
              <a:defRPr/>
            </a:pPr>
            <a:r>
              <a:rPr lang="en-US" sz="2400" dirty="0">
                <a:latin typeface="Adobe Devanagari" panose="02040503050201020203" pitchFamily="18" charset="0"/>
                <a:cs typeface="Adobe Devanagari" panose="02040503050201020203" pitchFamily="18" charset="0"/>
              </a:rPr>
              <a:t>“Restores” retired pay (managed by DFAS)</a:t>
            </a:r>
          </a:p>
          <a:p>
            <a:pPr algn="ctr">
              <a:lnSpc>
                <a:spcPct val="90000"/>
              </a:lnSpc>
              <a:spcBef>
                <a:spcPct val="20000"/>
              </a:spcBef>
              <a:defRPr/>
            </a:pPr>
            <a:endParaRPr lang="en-US" sz="2800" i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indent="-342900">
              <a:lnSpc>
                <a:spcPct val="150000"/>
              </a:lnSpc>
              <a:spcBef>
                <a:spcPct val="20000"/>
              </a:spcBef>
              <a:buSzPct val="80000"/>
              <a:defRPr/>
            </a:pPr>
            <a:endParaRPr lang="en-US" sz="2800" b="1" u="sng" dirty="0" smtClean="0">
              <a:latin typeface="Adobe Devanagari" panose="02040503050201020203" pitchFamily="18" charset="0"/>
              <a:cs typeface="Adobe Devanagari" panose="02040503050201020203" pitchFamily="18" charset="0"/>
            </a:endParaRPr>
          </a:p>
          <a:p>
            <a:pPr algn="ctr">
              <a:lnSpc>
                <a:spcPct val="90000"/>
              </a:lnSpc>
              <a:spcBef>
                <a:spcPct val="20000"/>
              </a:spcBef>
              <a:defRPr/>
            </a:pPr>
            <a:endParaRPr lang="en-US" sz="4800" i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algn="ctr">
              <a:lnSpc>
                <a:spcPct val="90000"/>
              </a:lnSpc>
              <a:spcBef>
                <a:spcPct val="20000"/>
              </a:spcBef>
              <a:defRPr/>
            </a:pPr>
            <a:endParaRPr lang="en-US" sz="28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algn="ctr">
              <a:lnSpc>
                <a:spcPct val="90000"/>
              </a:lnSpc>
              <a:spcBef>
                <a:spcPct val="20000"/>
              </a:spcBef>
              <a:defRPr/>
            </a:pPr>
            <a:endParaRPr lang="en-US" sz="2800" b="1" dirty="0">
              <a:solidFill>
                <a:srgbClr val="9933FF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algn="ctr">
              <a:lnSpc>
                <a:spcPct val="90000"/>
              </a:lnSpc>
              <a:spcBef>
                <a:spcPct val="20000"/>
              </a:spcBef>
              <a:defRPr/>
            </a:pPr>
            <a:endParaRPr lang="en-US" sz="2800" i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6147" name="Rectangle 3"/>
          <p:cNvSpPr>
            <a:spLocks noChangeArrowheads="1"/>
          </p:cNvSpPr>
          <p:nvPr/>
        </p:nvSpPr>
        <p:spPr bwMode="auto">
          <a:xfrm>
            <a:off x="1485900" y="4953000"/>
            <a:ext cx="6400800" cy="831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algn="ctr">
              <a:spcBef>
                <a:spcPct val="20000"/>
              </a:spcBef>
              <a:defRPr/>
            </a:pPr>
            <a:endParaRPr lang="en-US" sz="160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pic>
        <p:nvPicPr>
          <p:cNvPr id="5" name="Picture 4" descr="USNc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700" y="114300"/>
            <a:ext cx="11430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58102" y="95250"/>
            <a:ext cx="1114425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Line 5"/>
          <p:cNvSpPr>
            <a:spLocks noChangeShapeType="1"/>
          </p:cNvSpPr>
          <p:nvPr/>
        </p:nvSpPr>
        <p:spPr bwMode="auto">
          <a:xfrm flipV="1">
            <a:off x="1371602" y="1143000"/>
            <a:ext cx="6305551" cy="0"/>
          </a:xfrm>
          <a:prstGeom prst="line">
            <a:avLst/>
          </a:prstGeom>
          <a:noFill/>
          <a:ln w="38100">
            <a:solidFill>
              <a:srgbClr val="00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9646" y="579479"/>
            <a:ext cx="9144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sz="3600" b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en-US" dirty="0"/>
              <a:t>Concurrent Receipt</a:t>
            </a:r>
          </a:p>
        </p:txBody>
      </p:sp>
    </p:spTree>
    <p:extLst>
      <p:ext uri="{BB962C8B-B14F-4D97-AF65-F5344CB8AC3E}">
        <p14:creationId xmlns:p14="http://schemas.microsoft.com/office/powerpoint/2010/main" val="10382124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1" name="Rectangle 3"/>
          <p:cNvSpPr>
            <a:spLocks noChangeArrowheads="1"/>
          </p:cNvSpPr>
          <p:nvPr/>
        </p:nvSpPr>
        <p:spPr bwMode="auto">
          <a:xfrm>
            <a:off x="266700" y="1548519"/>
            <a:ext cx="7924800" cy="495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85800" indent="-342900">
              <a:lnSpc>
                <a:spcPct val="150000"/>
              </a:lnSpc>
              <a:spcBef>
                <a:spcPct val="20000"/>
              </a:spcBef>
              <a:buSzPct val="80000"/>
              <a:buFont typeface="Arial" panose="020B0604020202020204" pitchFamily="34" charset="0"/>
              <a:buChar char="•"/>
              <a:defRPr/>
            </a:pPr>
            <a:r>
              <a:rPr lang="en-US" sz="2400" dirty="0">
                <a:latin typeface="Adobe Devanagari" panose="02040503050201020203" pitchFamily="18" charset="0"/>
                <a:cs typeface="Adobe Devanagari" panose="02040503050201020203" pitchFamily="18" charset="0"/>
              </a:rPr>
              <a:t>Each service’s CRSC </a:t>
            </a:r>
            <a:r>
              <a:rPr lang="en-US" sz="2400" dirty="0" smtClean="0">
                <a:latin typeface="Adobe Devanagari" panose="02040503050201020203" pitchFamily="18" charset="0"/>
                <a:cs typeface="Adobe Devanagari" panose="02040503050201020203" pitchFamily="18" charset="0"/>
              </a:rPr>
              <a:t>board </a:t>
            </a:r>
            <a:r>
              <a:rPr lang="en-US" sz="2400" dirty="0">
                <a:latin typeface="Adobe Devanagari" panose="02040503050201020203" pitchFamily="18" charset="0"/>
                <a:cs typeface="Adobe Devanagari" panose="02040503050201020203" pitchFamily="18" charset="0"/>
              </a:rPr>
              <a:t>determines whether or not each claimed disability is combat-related</a:t>
            </a:r>
            <a:r>
              <a:rPr lang="en-US" sz="2400" dirty="0" smtClean="0">
                <a:latin typeface="Adobe Devanagari" panose="02040503050201020203" pitchFamily="18" charset="0"/>
                <a:cs typeface="Adobe Devanagari" panose="02040503050201020203" pitchFamily="18" charset="0"/>
              </a:rPr>
              <a:t>.</a:t>
            </a:r>
            <a:endParaRPr lang="en-US" sz="2400" dirty="0">
              <a:latin typeface="Adobe Devanagari" panose="02040503050201020203" pitchFamily="18" charset="0"/>
              <a:cs typeface="Adobe Devanagari" panose="02040503050201020203" pitchFamily="18" charset="0"/>
            </a:endParaRPr>
          </a:p>
          <a:p>
            <a:pPr marL="685800" indent="-342900">
              <a:lnSpc>
                <a:spcPct val="150000"/>
              </a:lnSpc>
              <a:spcBef>
                <a:spcPct val="20000"/>
              </a:spcBef>
              <a:buSzPct val="80000"/>
              <a:buFont typeface="Arial" panose="020B0604020202020204" pitchFamily="34" charset="0"/>
              <a:buChar char="•"/>
              <a:defRPr/>
            </a:pPr>
            <a:r>
              <a:rPr lang="en-US" sz="2400" dirty="0">
                <a:latin typeface="Adobe Devanagari" panose="02040503050201020203" pitchFamily="18" charset="0"/>
                <a:cs typeface="Adobe Devanagari" panose="02040503050201020203" pitchFamily="18" charset="0"/>
              </a:rPr>
              <a:t>The Military Department (service CRSC </a:t>
            </a:r>
            <a:r>
              <a:rPr lang="en-US" sz="2400" dirty="0" smtClean="0">
                <a:latin typeface="Adobe Devanagari" panose="02040503050201020203" pitchFamily="18" charset="0"/>
                <a:cs typeface="Adobe Devanagari" panose="02040503050201020203" pitchFamily="18" charset="0"/>
              </a:rPr>
              <a:t>board</a:t>
            </a:r>
            <a:r>
              <a:rPr lang="en-US" sz="2400" dirty="0">
                <a:latin typeface="Adobe Devanagari" panose="02040503050201020203" pitchFamily="18" charset="0"/>
                <a:cs typeface="Adobe Devanagari" panose="02040503050201020203" pitchFamily="18" charset="0"/>
              </a:rPr>
              <a:t>) informs the member </a:t>
            </a:r>
            <a:r>
              <a:rPr lang="en-US" sz="2400" dirty="0" smtClean="0">
                <a:latin typeface="Adobe Devanagari" panose="02040503050201020203" pitchFamily="18" charset="0"/>
                <a:cs typeface="Adobe Devanagari" panose="02040503050201020203" pitchFamily="18" charset="0"/>
              </a:rPr>
              <a:t>of </a:t>
            </a:r>
            <a:r>
              <a:rPr lang="en-US" sz="2400" dirty="0">
                <a:latin typeface="Adobe Devanagari" panose="02040503050201020203" pitchFamily="18" charset="0"/>
                <a:cs typeface="Adobe Devanagari" panose="02040503050201020203" pitchFamily="18" charset="0"/>
              </a:rPr>
              <a:t>their decision through a decisional letter provided to the </a:t>
            </a:r>
            <a:r>
              <a:rPr lang="en-US" sz="2400" dirty="0" smtClean="0">
                <a:latin typeface="Adobe Devanagari" panose="02040503050201020203" pitchFamily="18" charset="0"/>
                <a:cs typeface="Adobe Devanagari" panose="02040503050201020203" pitchFamily="18" charset="0"/>
              </a:rPr>
              <a:t>retiree.</a:t>
            </a:r>
          </a:p>
          <a:p>
            <a:pPr marL="685800" indent="-342900">
              <a:lnSpc>
                <a:spcPct val="150000"/>
              </a:lnSpc>
              <a:spcBef>
                <a:spcPct val="20000"/>
              </a:spcBef>
              <a:buSzPct val="80000"/>
              <a:buFont typeface="Arial" panose="020B0604020202020204" pitchFamily="34" charset="0"/>
              <a:buChar char="•"/>
              <a:defRPr/>
            </a:pPr>
            <a:r>
              <a:rPr lang="en-US" sz="2400" dirty="0" smtClean="0">
                <a:latin typeface="Adobe Devanagari" panose="02040503050201020203" pitchFamily="18" charset="0"/>
                <a:cs typeface="Adobe Devanagari" panose="02040503050201020203" pitchFamily="18" charset="0"/>
              </a:rPr>
              <a:t>Copy </a:t>
            </a:r>
            <a:r>
              <a:rPr lang="en-US" sz="2400" dirty="0">
                <a:latin typeface="Adobe Devanagari" panose="02040503050201020203" pitchFamily="18" charset="0"/>
                <a:cs typeface="Adobe Devanagari" panose="02040503050201020203" pitchFamily="18" charset="0"/>
              </a:rPr>
              <a:t>of </a:t>
            </a:r>
            <a:r>
              <a:rPr lang="en-US" sz="2400" dirty="0" smtClean="0">
                <a:latin typeface="Adobe Devanagari" panose="02040503050201020203" pitchFamily="18" charset="0"/>
                <a:cs typeface="Adobe Devanagari" panose="02040503050201020203" pitchFamily="18" charset="0"/>
              </a:rPr>
              <a:t>approval </a:t>
            </a:r>
            <a:r>
              <a:rPr lang="en-US" sz="2400" dirty="0">
                <a:latin typeface="Adobe Devanagari" panose="02040503050201020203" pitchFamily="18" charset="0"/>
                <a:cs typeface="Adobe Devanagari" panose="02040503050201020203" pitchFamily="18" charset="0"/>
              </a:rPr>
              <a:t>letter is </a:t>
            </a:r>
            <a:r>
              <a:rPr lang="en-US" sz="2400" dirty="0" smtClean="0">
                <a:latin typeface="Adobe Devanagari" panose="02040503050201020203" pitchFamily="18" charset="0"/>
                <a:cs typeface="Adobe Devanagari" panose="02040503050201020203" pitchFamily="18" charset="0"/>
              </a:rPr>
              <a:t>sent </a:t>
            </a:r>
            <a:r>
              <a:rPr lang="en-US" sz="2400" dirty="0">
                <a:latin typeface="Adobe Devanagari" panose="02040503050201020203" pitchFamily="18" charset="0"/>
                <a:cs typeface="Adobe Devanagari" panose="02040503050201020203" pitchFamily="18" charset="0"/>
              </a:rPr>
              <a:t>to </a:t>
            </a:r>
            <a:r>
              <a:rPr lang="en-US" sz="2400" dirty="0" smtClean="0">
                <a:latin typeface="Adobe Devanagari" panose="02040503050201020203" pitchFamily="18" charset="0"/>
                <a:cs typeface="Adobe Devanagari" panose="02040503050201020203" pitchFamily="18" charset="0"/>
              </a:rPr>
              <a:t>DFAS by the CRSC board. </a:t>
            </a:r>
          </a:p>
          <a:p>
            <a:pPr marL="1143000" lvl="1" indent="-342900">
              <a:lnSpc>
                <a:spcPct val="150000"/>
              </a:lnSpc>
              <a:spcBef>
                <a:spcPct val="20000"/>
              </a:spcBef>
              <a:buSzPct val="80000"/>
              <a:buFont typeface="Wingdings" panose="05000000000000000000" pitchFamily="2" charset="2"/>
              <a:buChar char="Ø"/>
              <a:defRPr/>
            </a:pPr>
            <a:r>
              <a:rPr lang="en-US" sz="2400" dirty="0" smtClean="0">
                <a:latin typeface="Adobe Devanagari" panose="02040503050201020203" pitchFamily="18" charset="0"/>
                <a:cs typeface="Adobe Devanagari" panose="02040503050201020203" pitchFamily="18" charset="0"/>
              </a:rPr>
              <a:t>Service CRSC boards </a:t>
            </a:r>
            <a:r>
              <a:rPr lang="en-US" sz="2400" b="1" u="sng" dirty="0" smtClean="0">
                <a:latin typeface="Adobe Devanagari" panose="02040503050201020203" pitchFamily="18" charset="0"/>
                <a:cs typeface="Adobe Devanagari" panose="02040503050201020203" pitchFamily="18" charset="0"/>
              </a:rPr>
              <a:t>DO NOT</a:t>
            </a:r>
            <a:r>
              <a:rPr lang="en-US" sz="2400" b="1" dirty="0" smtClean="0">
                <a:latin typeface="Adobe Devanagari" panose="02040503050201020203" pitchFamily="18" charset="0"/>
                <a:cs typeface="Adobe Devanagari" panose="02040503050201020203" pitchFamily="18" charset="0"/>
              </a:rPr>
              <a:t> </a:t>
            </a:r>
            <a:r>
              <a:rPr lang="en-US" sz="2400" dirty="0" smtClean="0">
                <a:latin typeface="Adobe Devanagari" panose="02040503050201020203" pitchFamily="18" charset="0"/>
                <a:cs typeface="Adobe Devanagari" panose="02040503050201020203" pitchFamily="18" charset="0"/>
              </a:rPr>
              <a:t>manage or calculate pay</a:t>
            </a:r>
            <a:endParaRPr lang="en-US" sz="2400" dirty="0">
              <a:latin typeface="Adobe Devanagari" panose="02040503050201020203" pitchFamily="18" charset="0"/>
              <a:cs typeface="Adobe Devanagari" panose="02040503050201020203" pitchFamily="18" charset="0"/>
            </a:endParaRPr>
          </a:p>
          <a:p>
            <a:pPr marL="285750" indent="-285750">
              <a:buFontTx/>
              <a:buChar char="•"/>
              <a:defRPr/>
            </a:pPr>
            <a:endParaRPr lang="en-US" sz="2400" b="1" dirty="0">
              <a:latin typeface="Arial Black" panose="020B0A04020102020204" pitchFamily="34" charset="0"/>
            </a:endParaRPr>
          </a:p>
          <a:p>
            <a:pPr marL="342900" indent="-342900" eaLnBrk="0" hangingPunct="0">
              <a:lnSpc>
                <a:spcPct val="90000"/>
              </a:lnSpc>
              <a:spcBef>
                <a:spcPct val="20000"/>
              </a:spcBef>
              <a:buSzPct val="80000"/>
              <a:buFont typeface="Marlett" pitchFamily="2" charset="2"/>
              <a:buChar char="h"/>
              <a:defRPr/>
            </a:pPr>
            <a:endParaRPr lang="en-US" sz="2800" b="1" dirty="0">
              <a:solidFill>
                <a:srgbClr val="000066"/>
              </a:solidFill>
              <a:effectLst>
                <a:outerShdw blurRad="38100" dist="38100" dir="2700000" algn="tl">
                  <a:srgbClr val="C0C0C0"/>
                </a:outerShdw>
              </a:effectLst>
              <a:cs typeface="Times New Roman" pitchFamily="18" charset="0"/>
            </a:endParaRPr>
          </a:p>
        </p:txBody>
      </p:sp>
      <p:sp>
        <p:nvSpPr>
          <p:cNvPr id="19461" name="Line 5"/>
          <p:cNvSpPr>
            <a:spLocks noChangeShapeType="1"/>
          </p:cNvSpPr>
          <p:nvPr/>
        </p:nvSpPr>
        <p:spPr bwMode="auto">
          <a:xfrm flipV="1">
            <a:off x="1371602" y="1143000"/>
            <a:ext cx="6305551" cy="0"/>
          </a:xfrm>
          <a:prstGeom prst="line">
            <a:avLst/>
          </a:prstGeom>
          <a:noFill/>
          <a:ln w="38100">
            <a:solidFill>
              <a:srgbClr val="00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8" name="Picture 7" descr="USNc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700" y="114300"/>
            <a:ext cx="11430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58102" y="95250"/>
            <a:ext cx="1114425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TextBox 9"/>
          <p:cNvSpPr txBox="1"/>
          <p:nvPr/>
        </p:nvSpPr>
        <p:spPr>
          <a:xfrm>
            <a:off x="-47623" y="508244"/>
            <a:ext cx="9144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Service CRSC </a:t>
            </a:r>
            <a:r>
              <a:rPr lang="en-US" sz="36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Boards</a:t>
            </a:r>
            <a:endParaRPr lang="en-US" sz="36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4702289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Rectangle 3"/>
          <p:cNvSpPr>
            <a:spLocks noChangeArrowheads="1"/>
          </p:cNvSpPr>
          <p:nvPr/>
        </p:nvSpPr>
        <p:spPr bwMode="auto">
          <a:xfrm>
            <a:off x="266700" y="1127601"/>
            <a:ext cx="8039100" cy="48223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eaLnBrk="0" hangingPunct="0">
              <a:lnSpc>
                <a:spcPct val="90000"/>
              </a:lnSpc>
              <a:spcBef>
                <a:spcPct val="20000"/>
              </a:spcBef>
              <a:buSzPct val="80000"/>
              <a:buFont typeface="Marlett" pitchFamily="2" charset="2"/>
              <a:buChar char="h"/>
              <a:defRPr/>
            </a:pPr>
            <a:endParaRPr lang="en-US" sz="2400" b="1" dirty="0">
              <a:solidFill>
                <a:srgbClr val="000066"/>
              </a:solidFill>
              <a:effectLst>
                <a:outerShdw blurRad="38100" dist="38100" dir="2700000" algn="tl">
                  <a:srgbClr val="C0C0C0"/>
                </a:outerShdw>
              </a:effectLst>
              <a:cs typeface="Times New Roman" pitchFamily="18" charset="0"/>
            </a:endParaRPr>
          </a:p>
          <a:p>
            <a:pPr marL="800100" lvl="1" indent="-342900">
              <a:lnSpc>
                <a:spcPct val="150000"/>
              </a:lnSpc>
              <a:spcBef>
                <a:spcPct val="20000"/>
              </a:spcBef>
              <a:buSzPct val="80000"/>
              <a:buFont typeface="Arial" panose="020B0604020202020204" pitchFamily="34" charset="0"/>
              <a:buChar char="•"/>
              <a:defRPr/>
            </a:pPr>
            <a:r>
              <a:rPr lang="en-US" sz="2400" dirty="0">
                <a:latin typeface="Adobe Devanagari" panose="02040503050201020203" pitchFamily="18" charset="0"/>
                <a:cs typeface="Adobe Devanagari" panose="02040503050201020203" pitchFamily="18" charset="0"/>
              </a:rPr>
              <a:t>All military </a:t>
            </a:r>
            <a:r>
              <a:rPr lang="en-US" sz="2400" dirty="0" smtClean="0">
                <a:latin typeface="Adobe Devanagari" panose="02040503050201020203" pitchFamily="18" charset="0"/>
                <a:cs typeface="Adobe Devanagari" panose="02040503050201020203" pitchFamily="18" charset="0"/>
              </a:rPr>
              <a:t>retirees, </a:t>
            </a:r>
            <a:r>
              <a:rPr lang="en-US" sz="2400" dirty="0">
                <a:latin typeface="Adobe Devanagari" panose="02040503050201020203" pitchFamily="18" charset="0"/>
                <a:cs typeface="Adobe Devanagari" panose="02040503050201020203" pitchFamily="18" charset="0"/>
              </a:rPr>
              <a:t>including medical </a:t>
            </a:r>
            <a:r>
              <a:rPr lang="en-US" sz="2400" dirty="0" smtClean="0">
                <a:latin typeface="Adobe Devanagari" panose="02040503050201020203" pitchFamily="18" charset="0"/>
                <a:cs typeface="Adobe Devanagari" panose="02040503050201020203" pitchFamily="18" charset="0"/>
              </a:rPr>
              <a:t>(Chapter 61) </a:t>
            </a:r>
            <a:r>
              <a:rPr lang="en-US" sz="2400" dirty="0">
                <a:latin typeface="Adobe Devanagari" panose="02040503050201020203" pitchFamily="18" charset="0"/>
                <a:cs typeface="Adobe Devanagari" panose="02040503050201020203" pitchFamily="18" charset="0"/>
              </a:rPr>
              <a:t>retirees, </a:t>
            </a:r>
            <a:r>
              <a:rPr lang="en-US" sz="2400" dirty="0" smtClean="0">
                <a:latin typeface="Adobe Devanagari" panose="02040503050201020203" pitchFamily="18" charset="0"/>
                <a:cs typeface="Adobe Devanagari" panose="02040503050201020203" pitchFamily="18" charset="0"/>
              </a:rPr>
              <a:t>with a </a:t>
            </a:r>
            <a:r>
              <a:rPr lang="en-US" sz="2400" dirty="0">
                <a:latin typeface="Adobe Devanagari" panose="02040503050201020203" pitchFamily="18" charset="0"/>
                <a:cs typeface="Adobe Devanagari" panose="02040503050201020203" pitchFamily="18" charset="0"/>
              </a:rPr>
              <a:t>rating of 30% or more and </a:t>
            </a:r>
            <a:r>
              <a:rPr lang="en-US" sz="2400" dirty="0" smtClean="0">
                <a:latin typeface="Adobe Devanagari" panose="02040503050201020203" pitchFamily="18" charset="0"/>
                <a:cs typeface="Adobe Devanagari" panose="02040503050201020203" pitchFamily="18" charset="0"/>
              </a:rPr>
              <a:t>on </a:t>
            </a:r>
            <a:r>
              <a:rPr lang="en-US" sz="2400" dirty="0">
                <a:latin typeface="Adobe Devanagari" panose="02040503050201020203" pitchFamily="18" charset="0"/>
                <a:cs typeface="Adobe Devanagari" panose="02040503050201020203" pitchFamily="18" charset="0"/>
              </a:rPr>
              <a:t>TDRL or </a:t>
            </a:r>
            <a:r>
              <a:rPr lang="en-US" sz="2400" dirty="0" smtClean="0">
                <a:latin typeface="Adobe Devanagari" panose="02040503050201020203" pitchFamily="18" charset="0"/>
                <a:cs typeface="Adobe Devanagari" panose="02040503050201020203" pitchFamily="18" charset="0"/>
              </a:rPr>
              <a:t>PDRL </a:t>
            </a:r>
          </a:p>
          <a:p>
            <a:pPr marL="800100" lvl="1" indent="-342900">
              <a:lnSpc>
                <a:spcPct val="150000"/>
              </a:lnSpc>
              <a:spcBef>
                <a:spcPct val="20000"/>
              </a:spcBef>
              <a:buSzPct val="80000"/>
              <a:buFont typeface="Arial" panose="020B0604020202020204" pitchFamily="34" charset="0"/>
              <a:buChar char="•"/>
              <a:defRPr/>
            </a:pPr>
            <a:r>
              <a:rPr lang="en-US" sz="2400" dirty="0" smtClean="0">
                <a:latin typeface="Adobe Devanagari" panose="02040503050201020203" pitchFamily="18" charset="0"/>
                <a:cs typeface="Adobe Devanagari" panose="02040503050201020203" pitchFamily="18" charset="0"/>
              </a:rPr>
              <a:t>Must </a:t>
            </a:r>
            <a:r>
              <a:rPr lang="en-US" sz="2400" dirty="0">
                <a:latin typeface="Adobe Devanagari" panose="02040503050201020203" pitchFamily="18" charset="0"/>
                <a:cs typeface="Adobe Devanagari" panose="02040503050201020203" pitchFamily="18" charset="0"/>
              </a:rPr>
              <a:t>waive retired pay </a:t>
            </a:r>
            <a:r>
              <a:rPr lang="en-US" sz="2400" b="1" u="sng" dirty="0" smtClean="0">
                <a:latin typeface="Adobe Devanagari" panose="02040503050201020203" pitchFamily="18" charset="0"/>
                <a:cs typeface="Adobe Devanagari" panose="02040503050201020203" pitchFamily="18" charset="0"/>
              </a:rPr>
              <a:t>and</a:t>
            </a:r>
            <a:r>
              <a:rPr lang="en-US" sz="2400" dirty="0" smtClean="0">
                <a:latin typeface="Adobe Devanagari" panose="02040503050201020203" pitchFamily="18" charset="0"/>
                <a:cs typeface="Adobe Devanagari" panose="02040503050201020203" pitchFamily="18" charset="0"/>
              </a:rPr>
              <a:t> </a:t>
            </a:r>
            <a:r>
              <a:rPr lang="en-US" sz="2400" dirty="0">
                <a:latin typeface="Adobe Devanagari" panose="02040503050201020203" pitchFamily="18" charset="0"/>
                <a:cs typeface="Adobe Devanagari" panose="02040503050201020203" pitchFamily="18" charset="0"/>
              </a:rPr>
              <a:t>be in receipt of VA </a:t>
            </a:r>
            <a:r>
              <a:rPr lang="en-US" sz="2400" dirty="0" smtClean="0">
                <a:latin typeface="Adobe Devanagari" panose="02040503050201020203" pitchFamily="18" charset="0"/>
                <a:cs typeface="Adobe Devanagari" panose="02040503050201020203" pitchFamily="18" charset="0"/>
              </a:rPr>
              <a:t>compensation  </a:t>
            </a:r>
          </a:p>
          <a:p>
            <a:pPr marL="1257300" lvl="2" indent="-342900">
              <a:lnSpc>
                <a:spcPct val="150000"/>
              </a:lnSpc>
              <a:spcBef>
                <a:spcPct val="20000"/>
              </a:spcBef>
              <a:buSzPct val="80000"/>
              <a:buFont typeface="Wingdings" panose="05000000000000000000" pitchFamily="2" charset="2"/>
              <a:buChar char="Ø"/>
              <a:defRPr/>
            </a:pPr>
            <a:r>
              <a:rPr lang="en-US" sz="2000" i="1" dirty="0" smtClean="0">
                <a:latin typeface="Adobe Devanagari" panose="02040503050201020203" pitchFamily="18" charset="0"/>
                <a:cs typeface="Adobe Devanagari" panose="02040503050201020203" pitchFamily="18" charset="0"/>
              </a:rPr>
              <a:t>An </a:t>
            </a:r>
            <a:r>
              <a:rPr lang="en-US" sz="2000" i="1" dirty="0">
                <a:latin typeface="Adobe Devanagari" panose="02040503050201020203" pitchFamily="18" charset="0"/>
                <a:cs typeface="Adobe Devanagari" panose="02040503050201020203" pitchFamily="18" charset="0"/>
              </a:rPr>
              <a:t>eligible retiree cannot receive both Concurrent Retirement and Disability Payments (CRDP) </a:t>
            </a:r>
            <a:r>
              <a:rPr lang="en-US" sz="2000" i="1" dirty="0" smtClean="0">
                <a:latin typeface="Adobe Devanagari" panose="02040503050201020203" pitchFamily="18" charset="0"/>
                <a:cs typeface="Adobe Devanagari" panose="02040503050201020203" pitchFamily="18" charset="0"/>
              </a:rPr>
              <a:t>and CRSC.</a:t>
            </a:r>
          </a:p>
          <a:p>
            <a:pPr marL="1257300" lvl="2" indent="-342900">
              <a:lnSpc>
                <a:spcPct val="150000"/>
              </a:lnSpc>
              <a:spcBef>
                <a:spcPct val="20000"/>
              </a:spcBef>
              <a:buSzPct val="80000"/>
              <a:buFont typeface="Wingdings" panose="05000000000000000000" pitchFamily="2" charset="2"/>
              <a:buChar char="Ø"/>
              <a:defRPr/>
            </a:pPr>
            <a:r>
              <a:rPr lang="en-US" sz="2000" i="1" dirty="0">
                <a:latin typeface="Adobe Devanagari" panose="02040503050201020203" pitchFamily="18" charset="0"/>
                <a:cs typeface="Adobe Devanagari" panose="02040503050201020203" pitchFamily="18" charset="0"/>
              </a:rPr>
              <a:t>W</a:t>
            </a:r>
            <a:r>
              <a:rPr lang="en-US" sz="2000" i="1" dirty="0" smtClean="0">
                <a:latin typeface="Adobe Devanagari" panose="02040503050201020203" pitchFamily="18" charset="0"/>
                <a:cs typeface="Adobe Devanagari" panose="02040503050201020203" pitchFamily="18" charset="0"/>
              </a:rPr>
              <a:t>aiver </a:t>
            </a:r>
            <a:r>
              <a:rPr lang="en-US" sz="2000" i="1" dirty="0">
                <a:latin typeface="Adobe Devanagari" panose="02040503050201020203" pitchFamily="18" charset="0"/>
                <a:cs typeface="Adobe Devanagari" panose="02040503050201020203" pitchFamily="18" charset="0"/>
              </a:rPr>
              <a:t>included in VA claim now</a:t>
            </a:r>
          </a:p>
          <a:p>
            <a:pPr lvl="2">
              <a:lnSpc>
                <a:spcPct val="150000"/>
              </a:lnSpc>
              <a:spcBef>
                <a:spcPct val="20000"/>
              </a:spcBef>
              <a:buSzPct val="80000"/>
              <a:defRPr/>
            </a:pPr>
            <a:endParaRPr lang="en-US" sz="2000" i="1" dirty="0">
              <a:latin typeface="Adobe Devanagari" panose="02040503050201020203" pitchFamily="18" charset="0"/>
              <a:cs typeface="Adobe Devanagari" panose="02040503050201020203" pitchFamily="18" charset="0"/>
            </a:endParaRPr>
          </a:p>
          <a:p>
            <a:pPr marL="1257300" lvl="2" indent="-342900">
              <a:lnSpc>
                <a:spcPct val="150000"/>
              </a:lnSpc>
              <a:spcBef>
                <a:spcPct val="20000"/>
              </a:spcBef>
              <a:buSzPct val="80000"/>
              <a:buFont typeface="Wingdings" panose="05000000000000000000" pitchFamily="2" charset="2"/>
              <a:buChar char="Ø"/>
              <a:defRPr/>
            </a:pPr>
            <a:endParaRPr lang="en-US" sz="2000" i="1" dirty="0">
              <a:latin typeface="Adobe Devanagari" panose="02040503050201020203" pitchFamily="18" charset="0"/>
              <a:cs typeface="Adobe Devanagari" panose="02040503050201020203" pitchFamily="18" charset="0"/>
            </a:endParaRPr>
          </a:p>
          <a:p>
            <a:pPr eaLnBrk="0" hangingPunct="0">
              <a:lnSpc>
                <a:spcPct val="90000"/>
              </a:lnSpc>
              <a:spcBef>
                <a:spcPct val="20000"/>
              </a:spcBef>
              <a:buSzPct val="80000"/>
              <a:defRPr/>
            </a:pPr>
            <a:endParaRPr lang="en-US" sz="2400" b="1" dirty="0">
              <a:solidFill>
                <a:srgbClr val="000066"/>
              </a:solidFill>
              <a:effectLst>
                <a:outerShdw blurRad="38100" dist="38100" dir="2700000" algn="tl">
                  <a:srgbClr val="C0C0C0"/>
                </a:outerShdw>
              </a:effectLst>
              <a:cs typeface="Times New Roman" pitchFamily="18" charset="0"/>
            </a:endParaRPr>
          </a:p>
        </p:txBody>
      </p:sp>
      <p:sp>
        <p:nvSpPr>
          <p:cNvPr id="11269" name="Line 5"/>
          <p:cNvSpPr>
            <a:spLocks noChangeShapeType="1"/>
          </p:cNvSpPr>
          <p:nvPr/>
        </p:nvSpPr>
        <p:spPr bwMode="auto">
          <a:xfrm flipV="1">
            <a:off x="1371602" y="1143000"/>
            <a:ext cx="6305551" cy="0"/>
          </a:xfrm>
          <a:prstGeom prst="line">
            <a:avLst/>
          </a:prstGeom>
          <a:noFill/>
          <a:ln w="38100">
            <a:solidFill>
              <a:srgbClr val="00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8" name="Picture 7" descr="USNc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700" y="114300"/>
            <a:ext cx="11430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58102" y="95250"/>
            <a:ext cx="1114425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TextBox 10"/>
          <p:cNvSpPr txBox="1"/>
          <p:nvPr/>
        </p:nvSpPr>
        <p:spPr>
          <a:xfrm>
            <a:off x="1409700" y="588061"/>
            <a:ext cx="6286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CRSC Eligibility</a:t>
            </a:r>
            <a:endParaRPr lang="en-US" sz="32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5047334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001000" cy="5181600"/>
          </a:xfrm>
        </p:spPr>
        <p:txBody>
          <a:bodyPr>
            <a:normAutofit fontScale="92500" lnSpcReduction="10000"/>
          </a:bodyPr>
          <a:lstStyle/>
          <a:p>
            <a:pPr eaLnBrk="1" hangingPunct="1">
              <a:lnSpc>
                <a:spcPct val="80000"/>
              </a:lnSpc>
              <a:buFontTx/>
              <a:buNone/>
            </a:pPr>
            <a:endParaRPr lang="en-US" sz="2400" dirty="0">
              <a:solidFill>
                <a:schemeClr val="tx1"/>
              </a:solidFill>
              <a:latin typeface="Adobe Devanagari" panose="02040503050201020203" pitchFamily="18" charset="0"/>
              <a:cs typeface="Adobe Devanagari" panose="02040503050201020203" pitchFamily="18" charset="0"/>
            </a:endParaRPr>
          </a:p>
          <a:p>
            <a:pPr>
              <a:lnSpc>
                <a:spcPct val="80000"/>
              </a:lnSpc>
              <a:buClrTx/>
              <a:buFont typeface="Arial" panose="020B0604020202020204" pitchFamily="34" charset="0"/>
              <a:buChar char="•"/>
            </a:pPr>
            <a:r>
              <a:rPr lang="en-US" sz="2600" dirty="0">
                <a:solidFill>
                  <a:schemeClr val="tx1"/>
                </a:solidFill>
                <a:latin typeface="Adobe Devanagari" panose="02040503050201020203" pitchFamily="18" charset="0"/>
                <a:cs typeface="Adobe Devanagari" panose="02040503050201020203" pitchFamily="18" charset="0"/>
              </a:rPr>
              <a:t>Four areas </a:t>
            </a:r>
            <a:r>
              <a:rPr lang="en-US" sz="2600" dirty="0" smtClean="0">
                <a:solidFill>
                  <a:schemeClr val="tx1"/>
                </a:solidFill>
                <a:latin typeface="Adobe Devanagari" panose="02040503050201020203" pitchFamily="18" charset="0"/>
                <a:cs typeface="Adobe Devanagari" panose="02040503050201020203" pitchFamily="18" charset="0"/>
              </a:rPr>
              <a:t>for CR </a:t>
            </a:r>
            <a:r>
              <a:rPr lang="en-US" sz="2600" dirty="0">
                <a:solidFill>
                  <a:schemeClr val="tx1"/>
                </a:solidFill>
                <a:latin typeface="Adobe Devanagari" panose="02040503050201020203" pitchFamily="18" charset="0"/>
                <a:cs typeface="Adobe Devanagari" panose="02040503050201020203" pitchFamily="18" charset="0"/>
              </a:rPr>
              <a:t>determinations:</a:t>
            </a:r>
          </a:p>
          <a:p>
            <a:pPr marL="800100" lvl="1" indent="-342900" eaLnBrk="1" hangingPunct="1">
              <a:lnSpc>
                <a:spcPct val="80000"/>
              </a:lnSpc>
              <a:buClrTx/>
              <a:buFont typeface="+mj-lt"/>
              <a:buAutoNum type="arabicPeriod"/>
            </a:pPr>
            <a:r>
              <a:rPr lang="en-US" sz="2400" b="1" dirty="0">
                <a:solidFill>
                  <a:schemeClr val="tx1"/>
                </a:solidFill>
                <a:latin typeface="Adobe Devanagari" panose="02040503050201020203" pitchFamily="18" charset="0"/>
                <a:cs typeface="Adobe Devanagari" panose="02040503050201020203" pitchFamily="18" charset="0"/>
              </a:rPr>
              <a:t>SW</a:t>
            </a:r>
            <a:r>
              <a:rPr lang="en-US" sz="2400" dirty="0">
                <a:solidFill>
                  <a:schemeClr val="tx1"/>
                </a:solidFill>
                <a:latin typeface="Adobe Devanagari" panose="02040503050201020203" pitchFamily="18" charset="0"/>
                <a:cs typeface="Adobe Devanagari" panose="02040503050201020203" pitchFamily="18" charset="0"/>
              </a:rPr>
              <a:t>: In performance of duty under conditions Simulating War</a:t>
            </a:r>
          </a:p>
          <a:p>
            <a:pPr marL="800100" lvl="1" indent="-342900" eaLnBrk="1" hangingPunct="1">
              <a:lnSpc>
                <a:spcPct val="80000"/>
              </a:lnSpc>
              <a:buClrTx/>
              <a:buFont typeface="+mj-lt"/>
              <a:buAutoNum type="arabicPeriod" startAt="2"/>
            </a:pPr>
            <a:r>
              <a:rPr lang="en-US" sz="2400" b="1" dirty="0">
                <a:solidFill>
                  <a:schemeClr val="tx1"/>
                </a:solidFill>
                <a:latin typeface="Adobe Devanagari" panose="02040503050201020203" pitchFamily="18" charset="0"/>
                <a:cs typeface="Adobe Devanagari" panose="02040503050201020203" pitchFamily="18" charset="0"/>
              </a:rPr>
              <a:t>HS</a:t>
            </a:r>
            <a:r>
              <a:rPr lang="en-US" sz="2400" dirty="0">
                <a:solidFill>
                  <a:schemeClr val="tx1"/>
                </a:solidFill>
                <a:latin typeface="Adobe Devanagari" panose="02040503050201020203" pitchFamily="18" charset="0"/>
                <a:cs typeface="Adobe Devanagari" panose="02040503050201020203" pitchFamily="18" charset="0"/>
              </a:rPr>
              <a:t>: While engaged in Hazardous Service </a:t>
            </a:r>
          </a:p>
          <a:p>
            <a:pPr lvl="2" eaLnBrk="1" hangingPunct="1">
              <a:lnSpc>
                <a:spcPct val="80000"/>
              </a:lnSpc>
              <a:buClrTx/>
              <a:buFont typeface="Wingdings" panose="05000000000000000000" pitchFamily="2" charset="2"/>
              <a:buChar char="Ø"/>
            </a:pPr>
            <a:r>
              <a:rPr lang="en-US" sz="2400" dirty="0">
                <a:solidFill>
                  <a:schemeClr val="tx1"/>
                </a:solidFill>
                <a:latin typeface="Adobe Devanagari" panose="02040503050201020203" pitchFamily="18" charset="0"/>
                <a:cs typeface="Adobe Devanagari" panose="02040503050201020203" pitchFamily="18" charset="0"/>
              </a:rPr>
              <a:t>e.g. Flying, Diving, Parachuting, Demolition, etc.</a:t>
            </a:r>
          </a:p>
          <a:p>
            <a:pPr marL="800100" lvl="1" indent="-342900">
              <a:lnSpc>
                <a:spcPct val="80000"/>
              </a:lnSpc>
              <a:buClrTx/>
              <a:buFont typeface="+mj-lt"/>
              <a:buAutoNum type="arabicPeriod" startAt="3"/>
            </a:pPr>
            <a:r>
              <a:rPr lang="en-US" sz="2400" b="1" dirty="0">
                <a:solidFill>
                  <a:schemeClr val="tx1"/>
                </a:solidFill>
                <a:latin typeface="Adobe Devanagari" panose="02040503050201020203" pitchFamily="18" charset="0"/>
                <a:cs typeface="Adobe Devanagari" panose="02040503050201020203" pitchFamily="18" charset="0"/>
              </a:rPr>
              <a:t>IN</a:t>
            </a:r>
            <a:r>
              <a:rPr lang="en-US" sz="2400" dirty="0">
                <a:solidFill>
                  <a:schemeClr val="tx1"/>
                </a:solidFill>
                <a:latin typeface="Adobe Devanagari" panose="02040503050201020203" pitchFamily="18" charset="0"/>
                <a:cs typeface="Adobe Devanagari" panose="02040503050201020203" pitchFamily="18" charset="0"/>
              </a:rPr>
              <a:t>: Resulted from the operation or mishap of an </a:t>
            </a:r>
          </a:p>
          <a:p>
            <a:pPr marL="457200" lvl="1" indent="0">
              <a:lnSpc>
                <a:spcPct val="80000"/>
              </a:lnSpc>
              <a:buClrTx/>
              <a:buNone/>
            </a:pPr>
            <a:r>
              <a:rPr lang="en-US" sz="2400" dirty="0">
                <a:solidFill>
                  <a:schemeClr val="tx1"/>
                </a:solidFill>
                <a:latin typeface="Adobe Devanagari" panose="02040503050201020203" pitchFamily="18" charset="0"/>
                <a:cs typeface="Adobe Devanagari" panose="02040503050201020203" pitchFamily="18" charset="0"/>
              </a:rPr>
              <a:t>           Instrumentality of War</a:t>
            </a:r>
          </a:p>
          <a:p>
            <a:pPr lvl="2" eaLnBrk="1" hangingPunct="1">
              <a:lnSpc>
                <a:spcPct val="80000"/>
              </a:lnSpc>
              <a:buClrTx/>
              <a:buFont typeface="Wingdings" panose="05000000000000000000" pitchFamily="2" charset="2"/>
              <a:buChar char="Ø"/>
            </a:pPr>
            <a:r>
              <a:rPr lang="en-US" sz="2400" dirty="0">
                <a:solidFill>
                  <a:schemeClr val="tx1"/>
                </a:solidFill>
                <a:latin typeface="Adobe Devanagari" panose="02040503050201020203" pitchFamily="18" charset="0"/>
                <a:cs typeface="Adobe Devanagari" panose="02040503050201020203" pitchFamily="18" charset="0"/>
              </a:rPr>
              <a:t>Presumptive Cases 	</a:t>
            </a:r>
          </a:p>
          <a:p>
            <a:pPr marL="1371600" lvl="3" indent="0">
              <a:lnSpc>
                <a:spcPct val="80000"/>
              </a:lnSpc>
              <a:buClrTx/>
              <a:buNone/>
            </a:pPr>
            <a:r>
              <a:rPr lang="en-US" sz="2400" dirty="0">
                <a:solidFill>
                  <a:schemeClr val="tx1"/>
                </a:solidFill>
                <a:latin typeface="Adobe Devanagari" panose="02040503050201020203" pitchFamily="18" charset="0"/>
                <a:cs typeface="Adobe Devanagari" panose="02040503050201020203" pitchFamily="18" charset="0"/>
              </a:rPr>
              <a:t>a. Agent Orange (AO)</a:t>
            </a:r>
          </a:p>
          <a:p>
            <a:pPr marL="914400" lvl="2" indent="0" eaLnBrk="1" hangingPunct="1">
              <a:lnSpc>
                <a:spcPct val="80000"/>
              </a:lnSpc>
              <a:buClrTx/>
              <a:buNone/>
            </a:pPr>
            <a:r>
              <a:rPr lang="en-US" sz="2400" dirty="0">
                <a:solidFill>
                  <a:schemeClr val="tx1"/>
                </a:solidFill>
                <a:latin typeface="Adobe Devanagari" panose="02040503050201020203" pitchFamily="18" charset="0"/>
                <a:cs typeface="Adobe Devanagari" panose="02040503050201020203" pitchFamily="18" charset="0"/>
              </a:rPr>
              <a:t>	b. Gulf War Syndrome (GW)</a:t>
            </a:r>
          </a:p>
          <a:p>
            <a:pPr marL="914400" lvl="2" indent="0" eaLnBrk="1" hangingPunct="1">
              <a:lnSpc>
                <a:spcPct val="80000"/>
              </a:lnSpc>
              <a:buClrTx/>
              <a:buNone/>
            </a:pPr>
            <a:r>
              <a:rPr lang="en-US" sz="2400" dirty="0">
                <a:solidFill>
                  <a:schemeClr val="tx1"/>
                </a:solidFill>
                <a:latin typeface="Adobe Devanagari" panose="02040503050201020203" pitchFamily="18" charset="0"/>
                <a:cs typeface="Adobe Devanagari" panose="02040503050201020203" pitchFamily="18" charset="0"/>
              </a:rPr>
              <a:t>	c. Prisoner of War (POW)</a:t>
            </a:r>
          </a:p>
          <a:p>
            <a:pPr marL="914400" lvl="2" indent="0" eaLnBrk="1" hangingPunct="1">
              <a:lnSpc>
                <a:spcPct val="80000"/>
              </a:lnSpc>
              <a:buClrTx/>
              <a:buNone/>
            </a:pPr>
            <a:r>
              <a:rPr lang="en-US" sz="2400" dirty="0">
                <a:solidFill>
                  <a:schemeClr val="tx1"/>
                </a:solidFill>
                <a:latin typeface="Adobe Devanagari" panose="02040503050201020203" pitchFamily="18" charset="0"/>
                <a:cs typeface="Adobe Devanagari" panose="02040503050201020203" pitchFamily="18" charset="0"/>
              </a:rPr>
              <a:t>	d. Radiation Exposure (RE)</a:t>
            </a:r>
          </a:p>
          <a:p>
            <a:pPr marL="800100" lvl="1" indent="-342900" eaLnBrk="1" hangingPunct="1">
              <a:lnSpc>
                <a:spcPct val="80000"/>
              </a:lnSpc>
              <a:buClrTx/>
              <a:buFont typeface="+mj-lt"/>
              <a:buAutoNum type="arabicPeriod" startAt="4"/>
            </a:pPr>
            <a:r>
              <a:rPr lang="en-US" sz="2400" b="1" dirty="0">
                <a:solidFill>
                  <a:schemeClr val="tx1"/>
                </a:solidFill>
                <a:latin typeface="Adobe Devanagari" panose="02040503050201020203" pitchFamily="18" charset="0"/>
                <a:cs typeface="Adobe Devanagari" panose="02040503050201020203" pitchFamily="18" charset="0"/>
              </a:rPr>
              <a:t>AC</a:t>
            </a:r>
            <a:r>
              <a:rPr lang="en-US" sz="2400" dirty="0">
                <a:solidFill>
                  <a:schemeClr val="tx1"/>
                </a:solidFill>
                <a:latin typeface="Adobe Devanagari" panose="02040503050201020203" pitchFamily="18" charset="0"/>
                <a:cs typeface="Adobe Devanagari" panose="02040503050201020203" pitchFamily="18" charset="0"/>
              </a:rPr>
              <a:t>: Direct result of Armed Conflict</a:t>
            </a:r>
          </a:p>
          <a:p>
            <a:pPr marL="0" indent="0" eaLnBrk="1" hangingPunct="1">
              <a:lnSpc>
                <a:spcPct val="80000"/>
              </a:lnSpc>
              <a:buClrTx/>
              <a:buNone/>
            </a:pP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smtClean="0">
                <a:solidFill>
                  <a:schemeClr val="tx1"/>
                </a:solidFill>
              </a:rPr>
              <a:t>  	</a:t>
            </a:r>
            <a:endParaRPr lang="en-US" sz="1800" b="1" dirty="0" smtClean="0"/>
          </a:p>
        </p:txBody>
      </p:sp>
      <p:grpSp>
        <p:nvGrpSpPr>
          <p:cNvPr id="45059" name="Group 7"/>
          <p:cNvGrpSpPr>
            <a:grpSpLocks/>
          </p:cNvGrpSpPr>
          <p:nvPr/>
        </p:nvGrpSpPr>
        <p:grpSpPr bwMode="auto">
          <a:xfrm>
            <a:off x="266700" y="95250"/>
            <a:ext cx="8505825" cy="1162050"/>
            <a:chOff x="266700" y="95250"/>
            <a:chExt cx="8505825" cy="1162050"/>
          </a:xfrm>
        </p:grpSpPr>
        <p:pic>
          <p:nvPicPr>
            <p:cNvPr id="45060" name="Picture 2"/>
            <p:cNvPicPr>
              <a:picLocks noChangeAspect="1" noChangeArrowheads="1"/>
            </p:cNvPicPr>
            <p:nvPr/>
          </p:nvPicPr>
          <p:blipFill>
            <a:blip r:embed="rId2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658100" y="95250"/>
              <a:ext cx="1114425" cy="1143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5061" name="Picture 4" descr="USNc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66700" y="114300"/>
              <a:ext cx="1143000" cy="1143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45062" name="Line 5"/>
            <p:cNvSpPr>
              <a:spLocks noChangeShapeType="1"/>
            </p:cNvSpPr>
            <p:nvPr/>
          </p:nvSpPr>
          <p:spPr bwMode="auto">
            <a:xfrm flipV="1">
              <a:off x="1371600" y="1143000"/>
              <a:ext cx="6305550" cy="0"/>
            </a:xfrm>
            <a:prstGeom prst="line">
              <a:avLst/>
            </a:prstGeom>
            <a:noFill/>
            <a:ln w="38100">
              <a:solidFill>
                <a:srgbClr val="00006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063" name="Rectangle 11"/>
            <p:cNvSpPr>
              <a:spLocks noChangeArrowheads="1"/>
            </p:cNvSpPr>
            <p:nvPr/>
          </p:nvSpPr>
          <p:spPr bwMode="auto">
            <a:xfrm>
              <a:off x="942975" y="643819"/>
              <a:ext cx="7116536" cy="5355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/>
            <a:p>
              <a:pPr marL="342900" indent="-342900" algn="ctr" eaLnBrk="0" hangingPunct="0">
                <a:lnSpc>
                  <a:spcPct val="90000"/>
                </a:lnSpc>
                <a:spcBef>
                  <a:spcPct val="20000"/>
                </a:spcBef>
                <a:buSzPct val="80000"/>
              </a:pPr>
              <a:r>
                <a:rPr lang="en-US" sz="3200" b="1" dirty="0" smtClean="0">
                  <a:solidFill>
                    <a:srgbClr val="00206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Combat-Related Determinations</a:t>
              </a:r>
              <a:endParaRPr lang="en-US" sz="32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2858212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Picture 2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58102" y="95250"/>
            <a:ext cx="1114425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0659" name="Rectangle 3"/>
          <p:cNvSpPr>
            <a:spLocks noChangeArrowheads="1"/>
          </p:cNvSpPr>
          <p:nvPr/>
        </p:nvSpPr>
        <p:spPr bwMode="auto">
          <a:xfrm>
            <a:off x="381000" y="838200"/>
            <a:ext cx="8077200" cy="594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algn="ctr" eaLnBrk="0" hangingPunct="0">
              <a:defRPr/>
            </a:pPr>
            <a:endParaRPr lang="en-US" sz="2800" b="1" dirty="0" smtClean="0">
              <a:solidFill>
                <a:srgbClr val="000066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marL="685800" indent="-342900">
              <a:spcBef>
                <a:spcPct val="20000"/>
              </a:spcBef>
              <a:buSzPct val="80000"/>
              <a:buFont typeface="Wingdings" panose="05000000000000000000" pitchFamily="2" charset="2"/>
              <a:buChar char="Ø"/>
              <a:defRPr/>
            </a:pPr>
            <a:r>
              <a:rPr lang="en-US" sz="2400" dirty="0" smtClean="0">
                <a:latin typeface="Adobe Devanagari" panose="02040503050201020203" pitchFamily="18" charset="0"/>
                <a:cs typeface="Adobe Devanagari" panose="02040503050201020203" pitchFamily="18" charset="0"/>
              </a:rPr>
              <a:t>Who makes CR determinations?</a:t>
            </a:r>
          </a:p>
          <a:p>
            <a:pPr marL="1143000" lvl="1" indent="-342900">
              <a:spcBef>
                <a:spcPct val="20000"/>
              </a:spcBef>
              <a:buSzPct val="80000"/>
              <a:buFont typeface="Arial" panose="020B0604020202020204" pitchFamily="34" charset="0"/>
              <a:buChar char="•"/>
              <a:defRPr/>
            </a:pPr>
            <a:r>
              <a:rPr lang="en-US" sz="2400" dirty="0">
                <a:latin typeface="Adobe Devanagari" panose="02040503050201020203" pitchFamily="18" charset="0"/>
                <a:cs typeface="Adobe Devanagari" panose="02040503050201020203" pitchFamily="18" charset="0"/>
              </a:rPr>
              <a:t>CRSC</a:t>
            </a:r>
          </a:p>
          <a:p>
            <a:pPr marL="1143000" lvl="1" indent="-342900">
              <a:spcBef>
                <a:spcPct val="20000"/>
              </a:spcBef>
              <a:buSzPct val="80000"/>
              <a:buFont typeface="Arial" panose="020B0604020202020204" pitchFamily="34" charset="0"/>
              <a:buChar char="•"/>
              <a:defRPr/>
            </a:pPr>
            <a:r>
              <a:rPr lang="en-US" sz="2400" dirty="0" smtClean="0">
                <a:latin typeface="Adobe Devanagari" panose="02040503050201020203" pitchFamily="18" charset="0"/>
                <a:cs typeface="Adobe Devanagari" panose="02040503050201020203" pitchFamily="18" charset="0"/>
              </a:rPr>
              <a:t>Physical </a:t>
            </a:r>
            <a:r>
              <a:rPr lang="en-US" sz="2400" dirty="0">
                <a:latin typeface="Adobe Devanagari" panose="02040503050201020203" pitchFamily="18" charset="0"/>
                <a:cs typeface="Adobe Devanagari" panose="02040503050201020203" pitchFamily="18" charset="0"/>
              </a:rPr>
              <a:t>Evaluation </a:t>
            </a:r>
            <a:r>
              <a:rPr lang="en-US" sz="2400" dirty="0" smtClean="0">
                <a:latin typeface="Adobe Devanagari" panose="02040503050201020203" pitchFamily="18" charset="0"/>
                <a:cs typeface="Adobe Devanagari" panose="02040503050201020203" pitchFamily="18" charset="0"/>
              </a:rPr>
              <a:t>Board</a:t>
            </a:r>
          </a:p>
          <a:p>
            <a:pPr marL="1143000" lvl="1" indent="-342900">
              <a:spcBef>
                <a:spcPct val="20000"/>
              </a:spcBef>
              <a:buSzPct val="80000"/>
              <a:buFont typeface="Arial" panose="020B0604020202020204" pitchFamily="34" charset="0"/>
              <a:buChar char="•"/>
              <a:defRPr/>
            </a:pPr>
            <a:r>
              <a:rPr lang="en-US" sz="2400" dirty="0" smtClean="0">
                <a:latin typeface="Adobe Devanagari" panose="02040503050201020203" pitchFamily="18" charset="0"/>
                <a:cs typeface="Adobe Devanagari" panose="02040503050201020203" pitchFamily="18" charset="0"/>
              </a:rPr>
              <a:t>OJAG (Code 13): For PEB CR appeals </a:t>
            </a:r>
          </a:p>
          <a:p>
            <a:pPr marL="1143000" lvl="1" indent="-342900">
              <a:spcBef>
                <a:spcPct val="20000"/>
              </a:spcBef>
              <a:buSzPct val="80000"/>
              <a:buFont typeface="Arial" panose="020B0604020202020204" pitchFamily="34" charset="0"/>
              <a:buChar char="•"/>
              <a:defRPr/>
            </a:pPr>
            <a:r>
              <a:rPr lang="en-US" sz="2400" dirty="0" smtClean="0">
                <a:latin typeface="Adobe Devanagari" panose="02040503050201020203" pitchFamily="18" charset="0"/>
                <a:cs typeface="Adobe Devanagari" panose="02040503050201020203" pitchFamily="18" charset="0"/>
              </a:rPr>
              <a:t>BCNR</a:t>
            </a:r>
            <a:r>
              <a:rPr lang="en-US" sz="2400" dirty="0">
                <a:latin typeface="Adobe Devanagari" panose="02040503050201020203" pitchFamily="18" charset="0"/>
                <a:cs typeface="Adobe Devanagari" panose="02040503050201020203" pitchFamily="18" charset="0"/>
              </a:rPr>
              <a:t>: For </a:t>
            </a:r>
            <a:r>
              <a:rPr lang="en-US" sz="2400" dirty="0" smtClean="0">
                <a:latin typeface="Adobe Devanagari" panose="02040503050201020203" pitchFamily="18" charset="0"/>
                <a:cs typeface="Adobe Devanagari" panose="02040503050201020203" pitchFamily="18" charset="0"/>
              </a:rPr>
              <a:t>all naval records, to include CRSC/PEB </a:t>
            </a:r>
            <a:r>
              <a:rPr lang="en-US" sz="2400" dirty="0">
                <a:latin typeface="Adobe Devanagari" panose="02040503050201020203" pitchFamily="18" charset="0"/>
                <a:cs typeface="Adobe Devanagari" panose="02040503050201020203" pitchFamily="18" charset="0"/>
              </a:rPr>
              <a:t>appeals</a:t>
            </a:r>
          </a:p>
          <a:p>
            <a:pPr marL="1143000" lvl="1" indent="-342900">
              <a:spcBef>
                <a:spcPct val="20000"/>
              </a:spcBef>
              <a:buSzPct val="80000"/>
              <a:buFont typeface="Arial" panose="020B0604020202020204" pitchFamily="34" charset="0"/>
              <a:buChar char="•"/>
              <a:defRPr/>
            </a:pPr>
            <a:r>
              <a:rPr lang="en-US" sz="2400" dirty="0">
                <a:latin typeface="Adobe Devanagari" panose="02040503050201020203" pitchFamily="18" charset="0"/>
                <a:cs typeface="Adobe Devanagari" panose="02040503050201020203" pitchFamily="18" charset="0"/>
              </a:rPr>
              <a:t>Federal </a:t>
            </a:r>
            <a:r>
              <a:rPr lang="en-US" sz="2400" dirty="0" smtClean="0">
                <a:latin typeface="Adobe Devanagari" panose="02040503050201020203" pitchFamily="18" charset="0"/>
                <a:cs typeface="Adobe Devanagari" panose="02040503050201020203" pitchFamily="18" charset="0"/>
              </a:rPr>
              <a:t>Court</a:t>
            </a:r>
            <a:endParaRPr lang="en-US" sz="2400" dirty="0">
              <a:latin typeface="Adobe Devanagari" panose="02040503050201020203" pitchFamily="18" charset="0"/>
              <a:cs typeface="Adobe Devanagari" panose="02040503050201020203" pitchFamily="18" charset="0"/>
            </a:endParaRPr>
          </a:p>
          <a:p>
            <a:pPr marL="685800" indent="-342900">
              <a:lnSpc>
                <a:spcPct val="150000"/>
              </a:lnSpc>
              <a:spcBef>
                <a:spcPct val="20000"/>
              </a:spcBef>
              <a:buSzPct val="80000"/>
              <a:buFont typeface="Wingdings" panose="05000000000000000000" pitchFamily="2" charset="2"/>
              <a:buChar char="Ø"/>
              <a:defRPr/>
            </a:pPr>
            <a:r>
              <a:rPr lang="en-US" sz="2400" dirty="0" smtClean="0">
                <a:latin typeface="Adobe Devanagari" panose="02040503050201020203" pitchFamily="18" charset="0"/>
                <a:cs typeface="Adobe Devanagari" panose="02040503050201020203" pitchFamily="18" charset="0"/>
              </a:rPr>
              <a:t>Who </a:t>
            </a:r>
            <a:r>
              <a:rPr lang="en-US" sz="2400" b="1" u="sng" dirty="0" smtClean="0">
                <a:latin typeface="Adobe Devanagari" panose="02040503050201020203" pitchFamily="18" charset="0"/>
                <a:cs typeface="Adobe Devanagari" panose="02040503050201020203" pitchFamily="18" charset="0"/>
              </a:rPr>
              <a:t>DOES NOT</a:t>
            </a:r>
            <a:r>
              <a:rPr lang="en-US" sz="2400" b="1" dirty="0" smtClean="0">
                <a:latin typeface="Adobe Devanagari" panose="02040503050201020203" pitchFamily="18" charset="0"/>
                <a:cs typeface="Adobe Devanagari" panose="02040503050201020203" pitchFamily="18" charset="0"/>
              </a:rPr>
              <a:t> </a:t>
            </a:r>
            <a:r>
              <a:rPr lang="en-US" sz="2400" dirty="0" smtClean="0">
                <a:latin typeface="Adobe Devanagari" panose="02040503050201020203" pitchFamily="18" charset="0"/>
                <a:cs typeface="Adobe Devanagari" panose="02040503050201020203" pitchFamily="18" charset="0"/>
              </a:rPr>
              <a:t>make CR </a:t>
            </a:r>
            <a:r>
              <a:rPr lang="en-US" sz="2400" dirty="0">
                <a:latin typeface="Adobe Devanagari" panose="02040503050201020203" pitchFamily="18" charset="0"/>
                <a:cs typeface="Adobe Devanagari" panose="02040503050201020203" pitchFamily="18" charset="0"/>
              </a:rPr>
              <a:t>determinations</a:t>
            </a:r>
          </a:p>
          <a:p>
            <a:pPr marL="1143000" lvl="1" indent="-342900">
              <a:spcBef>
                <a:spcPct val="20000"/>
              </a:spcBef>
              <a:buSzPct val="80000"/>
              <a:buFont typeface="Arial" panose="020B0604020202020204" pitchFamily="34" charset="0"/>
              <a:buChar char="•"/>
              <a:defRPr/>
            </a:pPr>
            <a:r>
              <a:rPr lang="en-US" sz="2400" dirty="0">
                <a:latin typeface="Adobe Devanagari" panose="02040503050201020203" pitchFamily="18" charset="0"/>
                <a:cs typeface="Adobe Devanagari" panose="02040503050201020203" pitchFamily="18" charset="0"/>
              </a:rPr>
              <a:t>Service HQ’s (CNO, CMC, NPC, MMSR, SECNAV)</a:t>
            </a:r>
          </a:p>
          <a:p>
            <a:pPr marL="1143000" lvl="1" indent="-342900">
              <a:spcBef>
                <a:spcPct val="20000"/>
              </a:spcBef>
              <a:buSzPct val="80000"/>
              <a:buFont typeface="Arial" panose="020B0604020202020204" pitchFamily="34" charset="0"/>
              <a:buChar char="•"/>
              <a:defRPr/>
            </a:pPr>
            <a:r>
              <a:rPr lang="en-US" sz="2400" dirty="0">
                <a:latin typeface="Adobe Devanagari" panose="02040503050201020203" pitchFamily="18" charset="0"/>
                <a:cs typeface="Adobe Devanagari" panose="02040503050201020203" pitchFamily="18" charset="0"/>
              </a:rPr>
              <a:t>VA: </a:t>
            </a:r>
            <a:r>
              <a:rPr lang="en-US" sz="2400" dirty="0" smtClean="0">
                <a:latin typeface="Adobe Devanagari" panose="02040503050201020203" pitchFamily="18" charset="0"/>
                <a:cs typeface="Adobe Devanagari" panose="02040503050201020203" pitchFamily="18" charset="0"/>
              </a:rPr>
              <a:t>(Combat zone </a:t>
            </a:r>
            <a:r>
              <a:rPr lang="en-US" b="1" dirty="0"/>
              <a:t> </a:t>
            </a:r>
            <a:r>
              <a:rPr lang="en-US" sz="2400" dirty="0">
                <a:latin typeface="Adobe Devanagari" panose="02040503050201020203" pitchFamily="18" charset="0"/>
                <a:cs typeface="Adobe Devanagari" panose="02040503050201020203" pitchFamily="18" charset="0"/>
              </a:rPr>
              <a:t>≠ </a:t>
            </a:r>
            <a:r>
              <a:rPr lang="en-US" sz="2400" dirty="0" smtClean="0">
                <a:latin typeface="Adobe Devanagari" panose="02040503050201020203" pitchFamily="18" charset="0"/>
                <a:cs typeface="Adobe Devanagari" panose="02040503050201020203" pitchFamily="18" charset="0"/>
              </a:rPr>
              <a:t>Combat-related)</a:t>
            </a:r>
            <a:endParaRPr lang="en-US" sz="2400" dirty="0">
              <a:latin typeface="Adobe Devanagari" panose="02040503050201020203" pitchFamily="18" charset="0"/>
              <a:cs typeface="Adobe Devanagari" panose="02040503050201020203" pitchFamily="18" charset="0"/>
            </a:endParaRPr>
          </a:p>
          <a:p>
            <a:pPr marL="1143000" lvl="1" indent="-342900">
              <a:spcBef>
                <a:spcPct val="20000"/>
              </a:spcBef>
              <a:buSzPct val="80000"/>
              <a:buFont typeface="Arial" panose="020B0604020202020204" pitchFamily="34" charset="0"/>
              <a:buChar char="•"/>
              <a:defRPr/>
            </a:pPr>
            <a:r>
              <a:rPr lang="en-US" sz="2400" dirty="0">
                <a:latin typeface="Adobe Devanagari" panose="02040503050201020203" pitchFamily="18" charset="0"/>
                <a:cs typeface="Adobe Devanagari" panose="02040503050201020203" pitchFamily="18" charset="0"/>
              </a:rPr>
              <a:t>OSD/DoD   </a:t>
            </a:r>
          </a:p>
          <a:p>
            <a:pPr marL="1143000" lvl="1" indent="-342900">
              <a:spcBef>
                <a:spcPct val="20000"/>
              </a:spcBef>
              <a:buSzPct val="80000"/>
              <a:buFont typeface="Arial" panose="020B0604020202020204" pitchFamily="34" charset="0"/>
              <a:buChar char="•"/>
              <a:defRPr/>
            </a:pPr>
            <a:r>
              <a:rPr lang="en-US" sz="2400" dirty="0">
                <a:latin typeface="Adobe Devanagari" panose="02040503050201020203" pitchFamily="18" charset="0"/>
                <a:cs typeface="Adobe Devanagari" panose="02040503050201020203" pitchFamily="18" charset="0"/>
              </a:rPr>
              <a:t>Congressmen/Congresswomen</a:t>
            </a:r>
          </a:p>
          <a:p>
            <a:pPr marL="342900" indent="-342900" eaLnBrk="0" hangingPunct="0">
              <a:lnSpc>
                <a:spcPct val="90000"/>
              </a:lnSpc>
              <a:spcBef>
                <a:spcPct val="20000"/>
              </a:spcBef>
              <a:buSzPct val="80000"/>
              <a:buFont typeface="Marlett" pitchFamily="2" charset="2"/>
              <a:buChar char="h"/>
              <a:defRPr/>
            </a:pPr>
            <a:endParaRPr lang="en-US" sz="2400" b="1" dirty="0" smtClean="0">
              <a:effectLst>
                <a:outerShdw blurRad="38100" dist="38100" dir="2700000" algn="tl">
                  <a:srgbClr val="C0C0C0"/>
                </a:outerShdw>
              </a:effectLst>
              <a:cs typeface="Times New Roman" pitchFamily="18" charset="0"/>
            </a:endParaRPr>
          </a:p>
          <a:p>
            <a:pPr eaLnBrk="0" hangingPunct="0">
              <a:lnSpc>
                <a:spcPct val="90000"/>
              </a:lnSpc>
              <a:spcBef>
                <a:spcPct val="20000"/>
              </a:spcBef>
              <a:buSzPct val="80000"/>
              <a:defRPr/>
            </a:pPr>
            <a:r>
              <a:rPr lang="en-US" sz="2400" b="1" dirty="0" smtClean="0">
                <a:effectLst>
                  <a:outerShdw blurRad="38100" dist="38100" dir="2700000" algn="tl">
                    <a:srgbClr val="C0C0C0"/>
                  </a:outerShdw>
                </a:effectLst>
                <a:cs typeface="Times New Roman" pitchFamily="18" charset="0"/>
              </a:rPr>
              <a:t>	</a:t>
            </a:r>
            <a:endParaRPr lang="en-US" sz="2400" b="1" dirty="0">
              <a:solidFill>
                <a:srgbClr val="000066"/>
              </a:solidFill>
              <a:effectLst>
                <a:outerShdw blurRad="38100" dist="38100" dir="2700000" algn="tl">
                  <a:srgbClr val="C0C0C0"/>
                </a:outerShdw>
              </a:effectLst>
              <a:cs typeface="Times New Roman" pitchFamily="18" charset="0"/>
            </a:endParaRPr>
          </a:p>
          <a:p>
            <a:pPr marL="342900" indent="-342900" eaLnBrk="0" hangingPunct="0">
              <a:lnSpc>
                <a:spcPct val="90000"/>
              </a:lnSpc>
              <a:spcBef>
                <a:spcPct val="20000"/>
              </a:spcBef>
              <a:buSzPct val="80000"/>
              <a:buFont typeface="Marlett" pitchFamily="2" charset="2"/>
              <a:buNone/>
              <a:defRPr/>
            </a:pPr>
            <a:r>
              <a:rPr lang="en-US" sz="2000" b="1" dirty="0" smtClean="0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imes New Roman" pitchFamily="18" charset="0"/>
              </a:rPr>
              <a:t>        </a:t>
            </a:r>
            <a:endParaRPr lang="en-US" sz="2000" b="1" dirty="0">
              <a:solidFill>
                <a:srgbClr val="000066"/>
              </a:solidFill>
              <a:effectLst>
                <a:outerShdw blurRad="38100" dist="38100" dir="2700000" algn="tl">
                  <a:srgbClr val="C0C0C0"/>
                </a:outerShdw>
              </a:effectLst>
              <a:cs typeface="Times New Roman" pitchFamily="18" charset="0"/>
            </a:endParaRPr>
          </a:p>
          <a:p>
            <a:pPr marL="342900" indent="-342900" eaLnBrk="0" hangingPunct="0">
              <a:lnSpc>
                <a:spcPct val="90000"/>
              </a:lnSpc>
              <a:spcBef>
                <a:spcPct val="20000"/>
              </a:spcBef>
              <a:buSzPct val="80000"/>
              <a:buFont typeface="Marlett" pitchFamily="2" charset="2"/>
              <a:buNone/>
              <a:defRPr/>
            </a:pPr>
            <a:endParaRPr lang="en-US" sz="2000" b="1" dirty="0">
              <a:solidFill>
                <a:srgbClr val="000066"/>
              </a:solidFill>
              <a:effectLst>
                <a:outerShdw blurRad="38100" dist="38100" dir="2700000" algn="tl">
                  <a:srgbClr val="C0C0C0"/>
                </a:outerShdw>
              </a:effectLst>
              <a:cs typeface="Times New Roman" pitchFamily="18" charset="0"/>
            </a:endParaRPr>
          </a:p>
          <a:p>
            <a:pPr marL="342900" indent="-342900" eaLnBrk="0" hangingPunct="0">
              <a:lnSpc>
                <a:spcPct val="90000"/>
              </a:lnSpc>
              <a:spcBef>
                <a:spcPct val="20000"/>
              </a:spcBef>
              <a:buSzPct val="80000"/>
              <a:buFont typeface="Marlett" pitchFamily="2" charset="2"/>
              <a:buNone/>
              <a:defRPr/>
            </a:pPr>
            <a:endParaRPr lang="en-US" sz="2000" b="1" dirty="0">
              <a:solidFill>
                <a:srgbClr val="000066"/>
              </a:solidFill>
              <a:effectLst>
                <a:outerShdw blurRad="38100" dist="38100" dir="2700000" algn="tl">
                  <a:srgbClr val="C0C0C0"/>
                </a:outerShdw>
              </a:effectLst>
              <a:cs typeface="Times New Roman" pitchFamily="18" charset="0"/>
            </a:endParaRPr>
          </a:p>
        </p:txBody>
      </p:sp>
      <p:pic>
        <p:nvPicPr>
          <p:cNvPr id="21508" name="Picture 4" descr="USNc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700" y="114300"/>
            <a:ext cx="11430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509" name="Line 5"/>
          <p:cNvSpPr>
            <a:spLocks noChangeShapeType="1"/>
          </p:cNvSpPr>
          <p:nvPr/>
        </p:nvSpPr>
        <p:spPr bwMode="auto">
          <a:xfrm flipV="1">
            <a:off x="1371602" y="1143000"/>
            <a:ext cx="6305551" cy="0"/>
          </a:xfrm>
          <a:prstGeom prst="line">
            <a:avLst/>
          </a:prstGeom>
          <a:noFill/>
          <a:ln w="38100">
            <a:solidFill>
              <a:srgbClr val="00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" name="TextBox 1"/>
          <p:cNvSpPr txBox="1"/>
          <p:nvPr/>
        </p:nvSpPr>
        <p:spPr>
          <a:xfrm>
            <a:off x="1628777" y="619780"/>
            <a:ext cx="5791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Decision Authority</a:t>
            </a:r>
            <a:endParaRPr lang="en-US" sz="28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061137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1" name="Rectangle 3"/>
          <p:cNvSpPr>
            <a:spLocks noChangeArrowheads="1"/>
          </p:cNvSpPr>
          <p:nvPr/>
        </p:nvSpPr>
        <p:spPr bwMode="auto">
          <a:xfrm>
            <a:off x="381000" y="1373643"/>
            <a:ext cx="7772400" cy="54625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685800" indent="-342900">
              <a:spcBef>
                <a:spcPct val="20000"/>
              </a:spcBef>
              <a:buSzPct val="80000"/>
              <a:buFont typeface="Arial" panose="020B0604020202020204" pitchFamily="34" charset="0"/>
              <a:buChar char="•"/>
              <a:defRPr/>
            </a:pPr>
            <a:r>
              <a:rPr lang="en-US" sz="2400" dirty="0" smtClean="0">
                <a:latin typeface="Adobe Devanagari" panose="02040503050201020203" pitchFamily="18" charset="0"/>
                <a:cs typeface="Adobe Devanagari" panose="02040503050201020203" pitchFamily="18" charset="0"/>
              </a:rPr>
              <a:t>DD-214</a:t>
            </a:r>
            <a:r>
              <a:rPr lang="en-US" sz="2400" dirty="0">
                <a:latin typeface="Adobe Devanagari" panose="02040503050201020203" pitchFamily="18" charset="0"/>
                <a:cs typeface="Adobe Devanagari" panose="02040503050201020203" pitchFamily="18" charset="0"/>
              </a:rPr>
              <a:t>, medical records, VA Rating Decisions, Line of Duty/JAG, safety reports, personnel records, logbooks, fitness reports/evaluations </a:t>
            </a:r>
          </a:p>
          <a:p>
            <a:pPr marL="685800" indent="-342900">
              <a:spcBef>
                <a:spcPct val="20000"/>
              </a:spcBef>
              <a:buSzPct val="80000"/>
              <a:buFont typeface="Arial" panose="020B0604020202020204" pitchFamily="34" charset="0"/>
              <a:buChar char="•"/>
              <a:defRPr/>
            </a:pPr>
            <a:r>
              <a:rPr lang="en-US" sz="2400" dirty="0">
                <a:latin typeface="Adobe Devanagari" panose="02040503050201020203" pitchFamily="18" charset="0"/>
                <a:cs typeface="Adobe Devanagari" panose="02040503050201020203" pitchFamily="18" charset="0"/>
              </a:rPr>
              <a:t>Documents submitted by </a:t>
            </a:r>
            <a:r>
              <a:rPr lang="en-US" sz="2400" dirty="0" smtClean="0">
                <a:latin typeface="Adobe Devanagari" panose="02040503050201020203" pitchFamily="18" charset="0"/>
                <a:cs typeface="Adobe Devanagari" panose="02040503050201020203" pitchFamily="18" charset="0"/>
              </a:rPr>
              <a:t>retirees </a:t>
            </a:r>
            <a:r>
              <a:rPr lang="en-US" sz="2400" dirty="0">
                <a:latin typeface="Adobe Devanagari" panose="02040503050201020203" pitchFamily="18" charset="0"/>
                <a:cs typeface="Adobe Devanagari" panose="02040503050201020203" pitchFamily="18" charset="0"/>
              </a:rPr>
              <a:t>will be used if they </a:t>
            </a:r>
            <a:r>
              <a:rPr lang="en-US" sz="2400" dirty="0" smtClean="0">
                <a:latin typeface="Adobe Devanagari" panose="02040503050201020203" pitchFamily="18" charset="0"/>
                <a:cs typeface="Adobe Devanagari" panose="02040503050201020203" pitchFamily="18" charset="0"/>
              </a:rPr>
              <a:t>are credible and are </a:t>
            </a:r>
            <a:r>
              <a:rPr lang="en-US" sz="2400" dirty="0">
                <a:latin typeface="Adobe Devanagari" panose="02040503050201020203" pitchFamily="18" charset="0"/>
                <a:cs typeface="Adobe Devanagari" panose="02040503050201020203" pitchFamily="18" charset="0"/>
              </a:rPr>
              <a:t>consistent with their military service.</a:t>
            </a:r>
          </a:p>
          <a:p>
            <a:pPr marL="685800" indent="-342900">
              <a:spcBef>
                <a:spcPct val="20000"/>
              </a:spcBef>
              <a:buSzPct val="80000"/>
              <a:buFont typeface="Arial" panose="020B0604020202020204" pitchFamily="34" charset="0"/>
              <a:buChar char="•"/>
              <a:defRPr/>
            </a:pPr>
            <a:r>
              <a:rPr lang="en-US" sz="2400" dirty="0">
                <a:latin typeface="Adobe Devanagari" panose="02040503050201020203" pitchFamily="18" charset="0"/>
                <a:cs typeface="Adobe Devanagari" panose="02040503050201020203" pitchFamily="18" charset="0"/>
              </a:rPr>
              <a:t>Uncorroborated statements (buddy statements) </a:t>
            </a:r>
            <a:r>
              <a:rPr lang="en-US" sz="2400" dirty="0" smtClean="0">
                <a:latin typeface="Adobe Devanagari" panose="02040503050201020203" pitchFamily="18" charset="0"/>
                <a:cs typeface="Adobe Devanagari" panose="02040503050201020203" pitchFamily="18" charset="0"/>
              </a:rPr>
              <a:t>will </a:t>
            </a:r>
            <a:r>
              <a:rPr lang="en-US" sz="2400" dirty="0">
                <a:latin typeface="Adobe Devanagari" panose="02040503050201020203" pitchFamily="18" charset="0"/>
                <a:cs typeface="Adobe Devanagari" panose="02040503050201020203" pitchFamily="18" charset="0"/>
              </a:rPr>
              <a:t>not by themselves be enough to qualify for CRSC compensation.</a:t>
            </a:r>
          </a:p>
          <a:p>
            <a:pPr marL="742950" lvl="1" indent="-285750">
              <a:spcBef>
                <a:spcPct val="20000"/>
              </a:spcBef>
              <a:buFontTx/>
              <a:buChar char="–"/>
            </a:pPr>
            <a:endParaRPr lang="en-US" sz="2200" b="1" dirty="0"/>
          </a:p>
        </p:txBody>
      </p:sp>
      <p:pic>
        <p:nvPicPr>
          <p:cNvPr id="8" name="Picture 7" descr="USNc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700" y="114300"/>
            <a:ext cx="11430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58102" y="95250"/>
            <a:ext cx="1114425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Line 5"/>
          <p:cNvSpPr>
            <a:spLocks noChangeShapeType="1"/>
          </p:cNvSpPr>
          <p:nvPr/>
        </p:nvSpPr>
        <p:spPr bwMode="auto">
          <a:xfrm flipV="1">
            <a:off x="1371602" y="1145270"/>
            <a:ext cx="6305551" cy="0"/>
          </a:xfrm>
          <a:prstGeom prst="line">
            <a:avLst/>
          </a:prstGeom>
          <a:noFill/>
          <a:ln w="38100">
            <a:solidFill>
              <a:srgbClr val="00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-47623" y="593152"/>
            <a:ext cx="9144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Documentation/Evidence</a:t>
            </a:r>
          </a:p>
        </p:txBody>
      </p:sp>
    </p:spTree>
    <p:extLst>
      <p:ext uri="{BB962C8B-B14F-4D97-AF65-F5344CB8AC3E}">
        <p14:creationId xmlns:p14="http://schemas.microsoft.com/office/powerpoint/2010/main" val="27683031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3CBD0A7142E234781BF89DB47EF334A" ma:contentTypeVersion="9" ma:contentTypeDescription="Create a new document." ma:contentTypeScope="" ma:versionID="fca08bd563077cbb5f1678b02160d99e">
  <xsd:schema xmlns:xsd="http://www.w3.org/2001/XMLSchema" xmlns:p="http://schemas.microsoft.com/office/2006/metadata/properties" xmlns:ns2="fcdfc93a-3d37-4dd9-ac9c-c86398d5a55c" xmlns:ns3="8f84e13d-817d-4a34-8ee2-474b7b86b066" xmlns:ns4="c4f459e8-4579-4d3e-867e-e2ef331209cb" targetNamespace="http://schemas.microsoft.com/office/2006/metadata/properties" ma:root="true" ma:fieldsID="1604f060750bc4f53945e646c7939dc4" ns2:_="" ns3:_="" ns4:_="">
    <xsd:import namespace="fcdfc93a-3d37-4dd9-ac9c-c86398d5a55c"/>
    <xsd:import namespace="8f84e13d-817d-4a34-8ee2-474b7b86b066"/>
    <xsd:import namespace="c4f459e8-4579-4d3e-867e-e2ef331209cb"/>
    <xsd:element name="properties">
      <xsd:complexType>
        <xsd:sequence>
          <xsd:element name="documentManagement">
            <xsd:complexType>
              <xsd:all>
                <xsd:element ref="ns2:NCode" minOccurs="0"/>
                <xsd:element ref="ns2:Presenter" minOccurs="0"/>
                <xsd:element ref="ns3:Course_x0020_ID0"/>
                <xsd:element ref="ns4:Course_x0020_Day"/>
              </xsd:all>
            </xsd:complexType>
          </xsd:element>
        </xsd:sequence>
      </xsd:complexType>
    </xsd:element>
  </xsd:schema>
  <xsd:schema xmlns:xsd="http://www.w3.org/2001/XMLSchema" xmlns:dms="http://schemas.microsoft.com/office/2006/documentManagement/types" targetNamespace="fcdfc93a-3d37-4dd9-ac9c-c86398d5a55c" elementFormDefault="qualified">
    <xsd:import namespace="http://schemas.microsoft.com/office/2006/documentManagement/types"/>
    <xsd:element name="NCode" ma:index="8" nillable="true" ma:displayName="NCode" ma:format="Dropdown" ma:internalName="NCode">
      <xsd:simpleType>
        <xsd:restriction base="dms:Choice">
          <xsd:enumeration value="N00"/>
          <xsd:enumeration value="N1"/>
          <xsd:enumeration value="N3"/>
          <xsd:enumeration value="N4"/>
          <xsd:enumeration value="N5"/>
          <xsd:enumeration value="N6"/>
          <xsd:enumeration value="N7"/>
          <xsd:enumeration value="N8"/>
          <xsd:enumeration value="N9"/>
          <xsd:enumeration value="Explosive Weapons Course"/>
          <xsd:enumeration value="ICOAT"/>
          <xsd:enumeration value="Other"/>
          <xsd:enumeration value="Hotwash"/>
        </xsd:restriction>
      </xsd:simpleType>
    </xsd:element>
    <xsd:element name="Presenter" ma:index="9" nillable="true" ma:displayName="Presenter" ma:internalName="Presenter">
      <xsd:simpleType>
        <xsd:restriction base="dms:Text">
          <xsd:maxLength value="255"/>
        </xsd:restriction>
      </xsd:simpleType>
    </xsd:element>
  </xsd:schema>
  <xsd:schema xmlns:xsd="http://www.w3.org/2001/XMLSchema" xmlns:dms="http://schemas.microsoft.com/office/2006/documentManagement/types" targetNamespace="8f84e13d-817d-4a34-8ee2-474b7b86b066" elementFormDefault="qualified">
    <xsd:import namespace="http://schemas.microsoft.com/office/2006/documentManagement/types"/>
    <xsd:element name="Course_x0020_ID0" ma:index="10" ma:displayName="Course" ma:list="{dfb5c1fe-e0dc-447e-955b-2dd95f1754ce}" ma:internalName="Course_x0020_ID0" ma:showField="Title" ma:web="265ab047-6d0d-418f-a351-fb3055c23cb7">
      <xsd:simpleType>
        <xsd:restriction base="dms:Lookup"/>
      </xsd:simpleType>
    </xsd:element>
  </xsd:schema>
  <xsd:schema xmlns:xsd="http://www.w3.org/2001/XMLSchema" xmlns:dms="http://schemas.microsoft.com/office/2006/documentManagement/types" targetNamespace="c4f459e8-4579-4d3e-867e-e2ef331209cb" elementFormDefault="qualified">
    <xsd:import namespace="http://schemas.microsoft.com/office/2006/documentManagement/types"/>
    <xsd:element name="Course_x0020_Day" ma:index="11" ma:displayName="Course Day" ma:format="DateOnly" ma:internalName="Course_x0020_Day">
      <xsd:simpleType>
        <xsd:restriction base="dms:DateTim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office/internal/2005/internalDocumentation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 ma:readOnly="tru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lastPrinted" minOccurs="0" maxOccurs="1" type="xsd:dateTime"/>
        <xsd:element name="contentStatus" minOccurs="0" maxOccurs="1" type="xsd:string"/>
      </xsd:all>
    </xsd:complexType>
  </xsd:schema>
</ct:contentTypeSchema>
</file>

<file path=customXml/item2.xml><?xml version="1.0" encoding="utf-8"?>
<p:properties xmlns:p="http://schemas.microsoft.com/office/2006/metadata/properties" xmlns:xsi="http://www.w3.org/2001/XMLSchema-instance">
  <documentManagement>
    <Course_x0020_ID0 xmlns="8f84e13d-817d-4a34-8ee2-474b7b86b066">22</Course_x0020_ID0>
    <Presenter xmlns="fcdfc93a-3d37-4dd9-ac9c-c86398d5a55c" xsi:nil="true"/>
    <NCode xmlns="fcdfc93a-3d37-4dd9-ac9c-c86398d5a55c">Other</NCode>
    <Course_x0020_Day xmlns="c4f459e8-4579-4d3e-867e-e2ef331209cb">2016-04-21T04:00:00+00:00</Course_x0020_Day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8039886B-0726-4FF3-8621-15461CA8A10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cdfc93a-3d37-4dd9-ac9c-c86398d5a55c"/>
    <ds:schemaRef ds:uri="8f84e13d-817d-4a34-8ee2-474b7b86b066"/>
    <ds:schemaRef ds:uri="c4f459e8-4579-4d3e-867e-e2ef331209cb"/>
    <ds:schemaRef ds:uri="http://schemas.microsoft.com/office/2006/documentManagement/types"/>
    <ds:schemaRef ds:uri="http://schemas.openxmlformats.org/package/2006/metadata/core-properties"/>
    <ds:schemaRef ds:uri="http://purl.org/dc/elements/1.1/"/>
    <ds:schemaRef ds:uri="http://purl.org/dc/terms/"/>
    <ds:schemaRef ds:uri="http://schemas.microsoft.com/office/internal/2005/internalDocumentation"/>
  </ds:schemaRefs>
</ds:datastoreItem>
</file>

<file path=customXml/itemProps2.xml><?xml version="1.0" encoding="utf-8"?>
<ds:datastoreItem xmlns:ds="http://schemas.openxmlformats.org/officeDocument/2006/customXml" ds:itemID="{0BD45769-66C5-43C6-9B85-80E243ACFAD8}">
  <ds:schemaRefs>
    <ds:schemaRef ds:uri="fcdfc93a-3d37-4dd9-ac9c-c86398d5a55c"/>
    <ds:schemaRef ds:uri="http://schemas.microsoft.com/office/2006/metadata/properties"/>
    <ds:schemaRef ds:uri="http://purl.org/dc/terms/"/>
    <ds:schemaRef ds:uri="http://schemas.microsoft.com/office/2006/documentManagement/types"/>
    <ds:schemaRef ds:uri="http://schemas.openxmlformats.org/package/2006/metadata/core-properties"/>
    <ds:schemaRef ds:uri="http://purl.org/dc/elements/1.1/"/>
    <ds:schemaRef ds:uri="c4f459e8-4579-4d3e-867e-e2ef331209cb"/>
    <ds:schemaRef ds:uri="8f84e13d-817d-4a34-8ee2-474b7b86b066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D6BF68C5-BDD7-4B74-81C1-A1434552CFBC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7026</TotalTime>
  <Words>872</Words>
  <Application>Microsoft Office PowerPoint</Application>
  <PresentationFormat>On-screen Show (4:3)</PresentationFormat>
  <Paragraphs>153</Paragraphs>
  <Slides>16</Slides>
  <Notes>15</Notes>
  <HiddenSlides>0</HiddenSlides>
  <MMClips>0</MMClips>
  <ScaleCrop>false</ScaleCrop>
  <HeadingPairs>
    <vt:vector size="6" baseType="variant">
      <vt:variant>
        <vt:lpstr>Fonts Used</vt:lpstr>
      </vt:variant>
      <vt:variant>
        <vt:i4>11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8" baseType="lpstr">
      <vt:lpstr>Adobe Devanagari</vt:lpstr>
      <vt:lpstr>Arial</vt:lpstr>
      <vt:lpstr>Arial Black</vt:lpstr>
      <vt:lpstr>Calibri</vt:lpstr>
      <vt:lpstr>Constantia</vt:lpstr>
      <vt:lpstr>Courier New</vt:lpstr>
      <vt:lpstr>Marlett</vt:lpstr>
      <vt:lpstr>Times New Roman</vt:lpstr>
      <vt:lpstr>Trebuchet MS</vt:lpstr>
      <vt:lpstr>Wingdings</vt:lpstr>
      <vt:lpstr>Wingdings 3</vt:lpstr>
      <vt:lpstr>Facet</vt:lpstr>
      <vt:lpstr>PowerPoint Presentation</vt:lpstr>
      <vt:lpstr>Organization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NMCI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PEB2_Reeser 1602</dc:title>
  <dc:creator>Stillings, Kris J COL CORB, PEB</dc:creator>
  <cp:lastModifiedBy>Lue, Kendra V Maj USMC USN DIRSECNAVCORB DC (USA)</cp:lastModifiedBy>
  <cp:revision>242</cp:revision>
  <cp:lastPrinted>2019-10-24T15:42:15Z</cp:lastPrinted>
  <dcterms:created xsi:type="dcterms:W3CDTF">2014-05-12T12:51:55Z</dcterms:created>
  <dcterms:modified xsi:type="dcterms:W3CDTF">2023-11-07T20:18:39Z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0x01010013CBD0A7142E234781BF89DB47EF334A</vt:lpwstr>
  </property>
</Properties>
</file>