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  <p:sldMasterId id="2147483673" r:id="rId3"/>
    <p:sldMasterId id="2147483679" r:id="rId4"/>
  </p:sldMasterIdLst>
  <p:notesMasterIdLst>
    <p:notesMasterId r:id="rId30"/>
  </p:notesMasterIdLst>
  <p:handoutMasterIdLst>
    <p:handoutMasterId r:id="rId31"/>
  </p:handoutMasterIdLst>
  <p:sldIdLst>
    <p:sldId id="256" r:id="rId5"/>
    <p:sldId id="257" r:id="rId6"/>
    <p:sldId id="267" r:id="rId7"/>
    <p:sldId id="268" r:id="rId8"/>
    <p:sldId id="269" r:id="rId9"/>
    <p:sldId id="258" r:id="rId10"/>
    <p:sldId id="260" r:id="rId11"/>
    <p:sldId id="261" r:id="rId12"/>
    <p:sldId id="263" r:id="rId13"/>
    <p:sldId id="262" r:id="rId14"/>
    <p:sldId id="266" r:id="rId15"/>
    <p:sldId id="270" r:id="rId16"/>
    <p:sldId id="271" r:id="rId17"/>
    <p:sldId id="272" r:id="rId18"/>
    <p:sldId id="287" r:id="rId19"/>
    <p:sldId id="288" r:id="rId20"/>
    <p:sldId id="289" r:id="rId21"/>
    <p:sldId id="293" r:id="rId22"/>
    <p:sldId id="290" r:id="rId23"/>
    <p:sldId id="292" r:id="rId24"/>
    <p:sldId id="291" r:id="rId25"/>
    <p:sldId id="296" r:id="rId26"/>
    <p:sldId id="297" r:id="rId27"/>
    <p:sldId id="294" r:id="rId28"/>
    <p:sldId id="371" r:id="rId2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37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88613" autoAdjust="0"/>
  </p:normalViewPr>
  <p:slideViewPr>
    <p:cSldViewPr>
      <p:cViewPr varScale="1">
        <p:scale>
          <a:sx n="97" d="100"/>
          <a:sy n="97" d="100"/>
        </p:scale>
        <p:origin x="99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119837-5B71-4D44-BB01-DB0B084933C8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C111C18A-FD96-4E63-821A-54D70D8DC65F}">
      <dgm:prSet phldrT="[Text]"/>
      <dgm:spPr/>
      <dgm:t>
        <a:bodyPr/>
        <a:lstStyle/>
        <a:p>
          <a:endParaRPr lang="en-US" dirty="0"/>
        </a:p>
      </dgm:t>
    </dgm:pt>
    <dgm:pt modelId="{83BE74EF-FAB4-45A2-BBED-7CD5259AB210}" type="parTrans" cxnId="{FFD8B471-C98F-4DB5-8DE3-2AB7E896ADD5}">
      <dgm:prSet/>
      <dgm:spPr/>
      <dgm:t>
        <a:bodyPr/>
        <a:lstStyle/>
        <a:p>
          <a:endParaRPr lang="en-US"/>
        </a:p>
      </dgm:t>
    </dgm:pt>
    <dgm:pt modelId="{B4F34DE2-2DAE-4F88-8C78-BD8892EBF4FF}" type="sibTrans" cxnId="{FFD8B471-C98F-4DB5-8DE3-2AB7E896ADD5}">
      <dgm:prSet/>
      <dgm:spPr/>
      <dgm:t>
        <a:bodyPr/>
        <a:lstStyle/>
        <a:p>
          <a:endParaRPr lang="en-US"/>
        </a:p>
      </dgm:t>
    </dgm:pt>
    <dgm:pt modelId="{D6510970-8F9C-4B45-A0F3-6ACB9AA76D40}">
      <dgm:prSet phldrT="[Text]"/>
      <dgm:spPr/>
      <dgm:t>
        <a:bodyPr/>
        <a:lstStyle/>
        <a:p>
          <a:endParaRPr lang="en-US" dirty="0"/>
        </a:p>
      </dgm:t>
    </dgm:pt>
    <dgm:pt modelId="{7A9FC291-2B6A-4475-8B09-917F9F09E3AB}" type="parTrans" cxnId="{C6E7222A-5F84-456A-9806-D51868FAF8A9}">
      <dgm:prSet/>
      <dgm:spPr/>
      <dgm:t>
        <a:bodyPr/>
        <a:lstStyle/>
        <a:p>
          <a:endParaRPr lang="en-US"/>
        </a:p>
      </dgm:t>
    </dgm:pt>
    <dgm:pt modelId="{4B87F32C-3630-48F2-9114-4262C0BEEA9E}" type="sibTrans" cxnId="{C6E7222A-5F84-456A-9806-D51868FAF8A9}">
      <dgm:prSet/>
      <dgm:spPr/>
      <dgm:t>
        <a:bodyPr/>
        <a:lstStyle/>
        <a:p>
          <a:endParaRPr lang="en-US"/>
        </a:p>
      </dgm:t>
    </dgm:pt>
    <dgm:pt modelId="{CC6B7442-0B72-4EF2-9F13-1325B51AFF9F}">
      <dgm:prSet phldrT="[Text]"/>
      <dgm:spPr/>
      <dgm:t>
        <a:bodyPr/>
        <a:lstStyle/>
        <a:p>
          <a:r>
            <a:rPr lang="en-US" dirty="0"/>
            <a:t>School Certifying Official (SCO)</a:t>
          </a:r>
        </a:p>
      </dgm:t>
    </dgm:pt>
    <dgm:pt modelId="{E3D139E0-5DC2-4F8E-9F8F-B3F0EBCD4689}" type="parTrans" cxnId="{102D6D4D-90C9-40F4-A001-35DCC329B127}">
      <dgm:prSet/>
      <dgm:spPr/>
      <dgm:t>
        <a:bodyPr/>
        <a:lstStyle/>
        <a:p>
          <a:endParaRPr lang="en-US"/>
        </a:p>
      </dgm:t>
    </dgm:pt>
    <dgm:pt modelId="{FF80E1BA-0D6F-4EE8-9640-892A5897DBCD}" type="sibTrans" cxnId="{102D6D4D-90C9-40F4-A001-35DCC329B127}">
      <dgm:prSet/>
      <dgm:spPr/>
      <dgm:t>
        <a:bodyPr/>
        <a:lstStyle/>
        <a:p>
          <a:endParaRPr lang="en-US"/>
        </a:p>
      </dgm:t>
    </dgm:pt>
    <dgm:pt modelId="{FE0A3CAE-D039-42F2-AF12-1E6F6793A633}">
      <dgm:prSet phldrT="[Text]"/>
      <dgm:spPr/>
      <dgm:t>
        <a:bodyPr/>
        <a:lstStyle/>
        <a:p>
          <a:endParaRPr lang="en-US" dirty="0"/>
        </a:p>
      </dgm:t>
    </dgm:pt>
    <dgm:pt modelId="{7E2ED2D1-AFF4-4DED-BB53-30A310825CE2}" type="parTrans" cxnId="{A6FB3C49-AB75-4315-BB6B-886AA454F16F}">
      <dgm:prSet/>
      <dgm:spPr/>
      <dgm:t>
        <a:bodyPr/>
        <a:lstStyle/>
        <a:p>
          <a:endParaRPr lang="en-US"/>
        </a:p>
      </dgm:t>
    </dgm:pt>
    <dgm:pt modelId="{417BDEF2-191B-4000-BDE8-D3D22A51FCF3}" type="sibTrans" cxnId="{A6FB3C49-AB75-4315-BB6B-886AA454F16F}">
      <dgm:prSet/>
      <dgm:spPr/>
      <dgm:t>
        <a:bodyPr/>
        <a:lstStyle/>
        <a:p>
          <a:endParaRPr lang="en-US"/>
        </a:p>
      </dgm:t>
    </dgm:pt>
    <dgm:pt modelId="{477D14C5-CED9-4CFC-B338-DFB0C8090B9F}">
      <dgm:prSet phldrT="[Text]"/>
      <dgm:spPr/>
      <dgm:t>
        <a:bodyPr/>
        <a:lstStyle/>
        <a:p>
          <a:r>
            <a:rPr lang="en-US" dirty="0"/>
            <a:t>Education Liaison Representative (ELR)</a:t>
          </a:r>
        </a:p>
      </dgm:t>
    </dgm:pt>
    <dgm:pt modelId="{87E3C0DB-7BEE-424E-8E11-B838D238D595}" type="sibTrans" cxnId="{7D461F02-AB37-447A-AC6B-D31C4D2EC6A9}">
      <dgm:prSet/>
      <dgm:spPr/>
      <dgm:t>
        <a:bodyPr/>
        <a:lstStyle/>
        <a:p>
          <a:endParaRPr lang="en-US"/>
        </a:p>
      </dgm:t>
    </dgm:pt>
    <dgm:pt modelId="{92DFCBC7-BC14-4697-8ECD-BF0D5B1EDA3B}" type="parTrans" cxnId="{7D461F02-AB37-447A-AC6B-D31C4D2EC6A9}">
      <dgm:prSet/>
      <dgm:spPr/>
      <dgm:t>
        <a:bodyPr/>
        <a:lstStyle/>
        <a:p>
          <a:endParaRPr lang="en-US"/>
        </a:p>
      </dgm:t>
    </dgm:pt>
    <dgm:pt modelId="{3C67E77D-62FA-499D-B5E6-E79A091C5267}">
      <dgm:prSet phldrT="[Text]"/>
      <dgm:spPr/>
      <dgm:t>
        <a:bodyPr/>
        <a:lstStyle/>
        <a:p>
          <a:r>
            <a:rPr lang="en-US" dirty="0"/>
            <a:t>State Approving Agency (SAA)</a:t>
          </a:r>
        </a:p>
      </dgm:t>
    </dgm:pt>
    <dgm:pt modelId="{C056AC5D-B04E-4376-A1CB-3EAB7BE5AF5B}" type="sibTrans" cxnId="{32AA6160-4426-4C4D-93AE-E2F474E37AD9}">
      <dgm:prSet/>
      <dgm:spPr/>
      <dgm:t>
        <a:bodyPr/>
        <a:lstStyle/>
        <a:p>
          <a:endParaRPr lang="en-US"/>
        </a:p>
      </dgm:t>
    </dgm:pt>
    <dgm:pt modelId="{5337D229-E330-4525-B0FA-14EC5A80604A}" type="parTrans" cxnId="{32AA6160-4426-4C4D-93AE-E2F474E37AD9}">
      <dgm:prSet/>
      <dgm:spPr/>
      <dgm:t>
        <a:bodyPr/>
        <a:lstStyle/>
        <a:p>
          <a:endParaRPr lang="en-US"/>
        </a:p>
      </dgm:t>
    </dgm:pt>
    <dgm:pt modelId="{ED5DCCC5-BCA8-4491-AA37-BAF153ECA184}" type="pres">
      <dgm:prSet presAssocID="{90119837-5B71-4D44-BB01-DB0B084933C8}" presName="linear" presStyleCnt="0">
        <dgm:presLayoutVars>
          <dgm:animLvl val="lvl"/>
          <dgm:resizeHandles val="exact"/>
        </dgm:presLayoutVars>
      </dgm:prSet>
      <dgm:spPr/>
    </dgm:pt>
    <dgm:pt modelId="{A9DD881E-A532-414B-870C-8ADE2076F78C}" type="pres">
      <dgm:prSet presAssocID="{477D14C5-CED9-4CFC-B338-DFB0C8090B9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D5F6E02-AD43-4E7A-935B-DDF5D6C74800}" type="pres">
      <dgm:prSet presAssocID="{477D14C5-CED9-4CFC-B338-DFB0C8090B9F}" presName="childText" presStyleLbl="revTx" presStyleIdx="0" presStyleCnt="3">
        <dgm:presLayoutVars>
          <dgm:bulletEnabled val="1"/>
        </dgm:presLayoutVars>
      </dgm:prSet>
      <dgm:spPr/>
    </dgm:pt>
    <dgm:pt modelId="{81203336-F3DE-4B3A-BCF4-0F68C23AC2BB}" type="pres">
      <dgm:prSet presAssocID="{3C67E77D-62FA-499D-B5E6-E79A091C526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82956A5-ADC8-4959-B856-589B9D9B9635}" type="pres">
      <dgm:prSet presAssocID="{3C67E77D-62FA-499D-B5E6-E79A091C5267}" presName="childText" presStyleLbl="revTx" presStyleIdx="1" presStyleCnt="3">
        <dgm:presLayoutVars>
          <dgm:bulletEnabled val="1"/>
        </dgm:presLayoutVars>
      </dgm:prSet>
      <dgm:spPr/>
    </dgm:pt>
    <dgm:pt modelId="{D64CB5D5-837D-47FC-9E42-A26D800BC695}" type="pres">
      <dgm:prSet presAssocID="{CC6B7442-0B72-4EF2-9F13-1325B51AFF9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8B7B17B-8600-44B0-B235-389E5D71D804}" type="pres">
      <dgm:prSet presAssocID="{CC6B7442-0B72-4EF2-9F13-1325B51AFF9F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7D461F02-AB37-447A-AC6B-D31C4D2EC6A9}" srcId="{90119837-5B71-4D44-BB01-DB0B084933C8}" destId="{477D14C5-CED9-4CFC-B338-DFB0C8090B9F}" srcOrd="0" destOrd="0" parTransId="{92DFCBC7-BC14-4697-8ECD-BF0D5B1EDA3B}" sibTransId="{87E3C0DB-7BEE-424E-8E11-B838D238D595}"/>
    <dgm:cxn modelId="{C6E7222A-5F84-456A-9806-D51868FAF8A9}" srcId="{3C67E77D-62FA-499D-B5E6-E79A091C5267}" destId="{D6510970-8F9C-4B45-A0F3-6ACB9AA76D40}" srcOrd="0" destOrd="0" parTransId="{7A9FC291-2B6A-4475-8B09-917F9F09E3AB}" sibTransId="{4B87F32C-3630-48F2-9114-4262C0BEEA9E}"/>
    <dgm:cxn modelId="{AB09493F-37CB-481D-BE1C-7A521AC3963B}" type="presOf" srcId="{477D14C5-CED9-4CFC-B338-DFB0C8090B9F}" destId="{A9DD881E-A532-414B-870C-8ADE2076F78C}" srcOrd="0" destOrd="0" presId="urn:microsoft.com/office/officeart/2005/8/layout/vList2"/>
    <dgm:cxn modelId="{32AA6160-4426-4C4D-93AE-E2F474E37AD9}" srcId="{90119837-5B71-4D44-BB01-DB0B084933C8}" destId="{3C67E77D-62FA-499D-B5E6-E79A091C5267}" srcOrd="1" destOrd="0" parTransId="{5337D229-E330-4525-B0FA-14EC5A80604A}" sibTransId="{C056AC5D-B04E-4376-A1CB-3EAB7BE5AF5B}"/>
    <dgm:cxn modelId="{A6FB3C49-AB75-4315-BB6B-886AA454F16F}" srcId="{CC6B7442-0B72-4EF2-9F13-1325B51AFF9F}" destId="{FE0A3CAE-D039-42F2-AF12-1E6F6793A633}" srcOrd="0" destOrd="0" parTransId="{7E2ED2D1-AFF4-4DED-BB53-30A310825CE2}" sibTransId="{417BDEF2-191B-4000-BDE8-D3D22A51FCF3}"/>
    <dgm:cxn modelId="{102D6D4D-90C9-40F4-A001-35DCC329B127}" srcId="{90119837-5B71-4D44-BB01-DB0B084933C8}" destId="{CC6B7442-0B72-4EF2-9F13-1325B51AFF9F}" srcOrd="2" destOrd="0" parTransId="{E3D139E0-5DC2-4F8E-9F8F-B3F0EBCD4689}" sibTransId="{FF80E1BA-0D6F-4EE8-9640-892A5897DBCD}"/>
    <dgm:cxn modelId="{FFD8B471-C98F-4DB5-8DE3-2AB7E896ADD5}" srcId="{477D14C5-CED9-4CFC-B338-DFB0C8090B9F}" destId="{C111C18A-FD96-4E63-821A-54D70D8DC65F}" srcOrd="0" destOrd="0" parTransId="{83BE74EF-FAB4-45A2-BBED-7CD5259AB210}" sibTransId="{B4F34DE2-2DAE-4F88-8C78-BD8892EBF4FF}"/>
    <dgm:cxn modelId="{F3770B74-60B7-438A-9C14-87FF95D04624}" type="presOf" srcId="{FE0A3CAE-D039-42F2-AF12-1E6F6793A633}" destId="{08B7B17B-8600-44B0-B235-389E5D71D804}" srcOrd="0" destOrd="0" presId="urn:microsoft.com/office/officeart/2005/8/layout/vList2"/>
    <dgm:cxn modelId="{87AD0085-41E8-4E29-BBED-9D1036577237}" type="presOf" srcId="{C111C18A-FD96-4E63-821A-54D70D8DC65F}" destId="{CD5F6E02-AD43-4E7A-935B-DDF5D6C74800}" srcOrd="0" destOrd="0" presId="urn:microsoft.com/office/officeart/2005/8/layout/vList2"/>
    <dgm:cxn modelId="{E2EE33AC-3CDB-41AB-99D0-EE89822B0377}" type="presOf" srcId="{90119837-5B71-4D44-BB01-DB0B084933C8}" destId="{ED5DCCC5-BCA8-4491-AA37-BAF153ECA184}" srcOrd="0" destOrd="0" presId="urn:microsoft.com/office/officeart/2005/8/layout/vList2"/>
    <dgm:cxn modelId="{DC6E05B4-83E9-4C3F-9822-9E1D41C41D9E}" type="presOf" srcId="{CC6B7442-0B72-4EF2-9F13-1325B51AFF9F}" destId="{D64CB5D5-837D-47FC-9E42-A26D800BC695}" srcOrd="0" destOrd="0" presId="urn:microsoft.com/office/officeart/2005/8/layout/vList2"/>
    <dgm:cxn modelId="{80D369CF-62F1-4541-AEE2-AB29E5A204FB}" type="presOf" srcId="{3C67E77D-62FA-499D-B5E6-E79A091C5267}" destId="{81203336-F3DE-4B3A-BCF4-0F68C23AC2BB}" srcOrd="0" destOrd="0" presId="urn:microsoft.com/office/officeart/2005/8/layout/vList2"/>
    <dgm:cxn modelId="{44946EF3-425E-42C8-A6FB-ABA83804B586}" type="presOf" srcId="{D6510970-8F9C-4B45-A0F3-6ACB9AA76D40}" destId="{782956A5-ADC8-4959-B856-589B9D9B9635}" srcOrd="0" destOrd="0" presId="urn:microsoft.com/office/officeart/2005/8/layout/vList2"/>
    <dgm:cxn modelId="{8ED8745E-70AE-4940-BBB9-FB6376BDA0D9}" type="presParOf" srcId="{ED5DCCC5-BCA8-4491-AA37-BAF153ECA184}" destId="{A9DD881E-A532-414B-870C-8ADE2076F78C}" srcOrd="0" destOrd="0" presId="urn:microsoft.com/office/officeart/2005/8/layout/vList2"/>
    <dgm:cxn modelId="{31CF7A1A-6E4D-4D10-861C-4FF0D37EB7F8}" type="presParOf" srcId="{ED5DCCC5-BCA8-4491-AA37-BAF153ECA184}" destId="{CD5F6E02-AD43-4E7A-935B-DDF5D6C74800}" srcOrd="1" destOrd="0" presId="urn:microsoft.com/office/officeart/2005/8/layout/vList2"/>
    <dgm:cxn modelId="{9126909B-F016-45D1-8092-6C3135AB4C8A}" type="presParOf" srcId="{ED5DCCC5-BCA8-4491-AA37-BAF153ECA184}" destId="{81203336-F3DE-4B3A-BCF4-0F68C23AC2BB}" srcOrd="2" destOrd="0" presId="urn:microsoft.com/office/officeart/2005/8/layout/vList2"/>
    <dgm:cxn modelId="{730D2F2D-B4CA-4D4B-834E-CF6050C80AD0}" type="presParOf" srcId="{ED5DCCC5-BCA8-4491-AA37-BAF153ECA184}" destId="{782956A5-ADC8-4959-B856-589B9D9B9635}" srcOrd="3" destOrd="0" presId="urn:microsoft.com/office/officeart/2005/8/layout/vList2"/>
    <dgm:cxn modelId="{4902803D-CBF9-4D0B-9ABD-A3F2B1110870}" type="presParOf" srcId="{ED5DCCC5-BCA8-4491-AA37-BAF153ECA184}" destId="{D64CB5D5-837D-47FC-9E42-A26D800BC695}" srcOrd="4" destOrd="0" presId="urn:microsoft.com/office/officeart/2005/8/layout/vList2"/>
    <dgm:cxn modelId="{23FA2328-0584-487D-931D-ED8370AFC6E0}" type="presParOf" srcId="{ED5DCCC5-BCA8-4491-AA37-BAF153ECA184}" destId="{08B7B17B-8600-44B0-B235-389E5D71D80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03C2D9-7169-427C-9C88-B09D027EFDF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75D9AF-B4E4-4B61-9030-A097ABB38DAD}">
      <dgm:prSet phldrT="[Text]"/>
      <dgm:spPr/>
      <dgm:t>
        <a:bodyPr/>
        <a:lstStyle/>
        <a:p>
          <a:r>
            <a:rPr lang="en-US" dirty="0"/>
            <a:t>Organization Creates Program</a:t>
          </a:r>
        </a:p>
      </dgm:t>
    </dgm:pt>
    <dgm:pt modelId="{43CBEE39-0244-48B6-B7DC-E6453A70F22F}" type="parTrans" cxnId="{C95873DB-4AA5-4DAF-B276-A38EDDCE142E}">
      <dgm:prSet/>
      <dgm:spPr/>
      <dgm:t>
        <a:bodyPr/>
        <a:lstStyle/>
        <a:p>
          <a:endParaRPr lang="en-US"/>
        </a:p>
      </dgm:t>
    </dgm:pt>
    <dgm:pt modelId="{F33A9094-D4E8-40C0-984B-B239D1F5BD7D}" type="sibTrans" cxnId="{C95873DB-4AA5-4DAF-B276-A38EDDCE142E}">
      <dgm:prSet/>
      <dgm:spPr/>
      <dgm:t>
        <a:bodyPr/>
        <a:lstStyle/>
        <a:p>
          <a:endParaRPr lang="en-US"/>
        </a:p>
      </dgm:t>
    </dgm:pt>
    <dgm:pt modelId="{FA45019D-EC57-406A-8647-EE8DFE8E0D7E}">
      <dgm:prSet phldrT="[Text]"/>
      <dgm:spPr/>
      <dgm:t>
        <a:bodyPr/>
        <a:lstStyle/>
        <a:p>
          <a:r>
            <a:rPr lang="en-US" dirty="0"/>
            <a:t>Regional/National Accreditation Approve/Disapprove</a:t>
          </a:r>
        </a:p>
      </dgm:t>
    </dgm:pt>
    <dgm:pt modelId="{3B2BF2BC-35AB-4954-AB57-B2B621DAA00B}" type="parTrans" cxnId="{BE0CCAE1-D5F2-4852-86C4-B207F8F107D7}">
      <dgm:prSet/>
      <dgm:spPr/>
      <dgm:t>
        <a:bodyPr/>
        <a:lstStyle/>
        <a:p>
          <a:endParaRPr lang="en-US"/>
        </a:p>
      </dgm:t>
    </dgm:pt>
    <dgm:pt modelId="{6D2C240F-3052-466B-87AA-E6389ABF62BF}" type="sibTrans" cxnId="{BE0CCAE1-D5F2-4852-86C4-B207F8F107D7}">
      <dgm:prSet/>
      <dgm:spPr/>
      <dgm:t>
        <a:bodyPr/>
        <a:lstStyle/>
        <a:p>
          <a:endParaRPr lang="en-US"/>
        </a:p>
      </dgm:t>
    </dgm:pt>
    <dgm:pt modelId="{D00CB1D0-8F6F-41B3-9013-C838046DCA5A}">
      <dgm:prSet phldrT="[Text]"/>
      <dgm:spPr/>
      <dgm:t>
        <a:bodyPr/>
        <a:lstStyle/>
        <a:p>
          <a:r>
            <a:rPr lang="en-US" dirty="0"/>
            <a:t>Organization Submits to SAA for Approval</a:t>
          </a:r>
        </a:p>
      </dgm:t>
    </dgm:pt>
    <dgm:pt modelId="{5F7024B3-A558-44AA-AE43-A20EC067BF22}" type="parTrans" cxnId="{24462CE6-F03B-419E-AFD4-9F22CF257D1E}">
      <dgm:prSet/>
      <dgm:spPr/>
      <dgm:t>
        <a:bodyPr/>
        <a:lstStyle/>
        <a:p>
          <a:endParaRPr lang="en-US"/>
        </a:p>
      </dgm:t>
    </dgm:pt>
    <dgm:pt modelId="{3DAE977E-6150-4E6D-85BE-85CE44958B70}" type="sibTrans" cxnId="{24462CE6-F03B-419E-AFD4-9F22CF257D1E}">
      <dgm:prSet/>
      <dgm:spPr/>
      <dgm:t>
        <a:bodyPr/>
        <a:lstStyle/>
        <a:p>
          <a:endParaRPr lang="en-US"/>
        </a:p>
      </dgm:t>
    </dgm:pt>
    <dgm:pt modelId="{2926924B-1DAF-4364-A292-EF0DF6223897}">
      <dgm:prSet phldrT="[Text]"/>
      <dgm:spPr/>
      <dgm:t>
        <a:bodyPr/>
        <a:lstStyle/>
        <a:p>
          <a:r>
            <a:rPr lang="en-US" dirty="0"/>
            <a:t>Organization submits all relevant documentation to include marketing, finances, and catalog to SAA. </a:t>
          </a:r>
        </a:p>
      </dgm:t>
    </dgm:pt>
    <dgm:pt modelId="{4C59B9FC-9DC2-4A21-BFCA-359AFEFA69C0}" type="parTrans" cxnId="{3F15CCB1-E280-463F-AB3D-D76F55461922}">
      <dgm:prSet/>
      <dgm:spPr/>
      <dgm:t>
        <a:bodyPr/>
        <a:lstStyle/>
        <a:p>
          <a:endParaRPr lang="en-US"/>
        </a:p>
      </dgm:t>
    </dgm:pt>
    <dgm:pt modelId="{5D6BB090-906C-4550-B4E5-A1CEAE95D508}" type="sibTrans" cxnId="{3F15CCB1-E280-463F-AB3D-D76F55461922}">
      <dgm:prSet/>
      <dgm:spPr/>
      <dgm:t>
        <a:bodyPr/>
        <a:lstStyle/>
        <a:p>
          <a:endParaRPr lang="en-US"/>
        </a:p>
      </dgm:t>
    </dgm:pt>
    <dgm:pt modelId="{244D990A-3657-470D-A33F-CAE0F81A844D}">
      <dgm:prSet phldrT="[Text]"/>
      <dgm:spPr/>
      <dgm:t>
        <a:bodyPr/>
        <a:lstStyle/>
        <a:p>
          <a:r>
            <a:rPr lang="en-US" dirty="0"/>
            <a:t>SAA/ELR Approve</a:t>
          </a:r>
        </a:p>
      </dgm:t>
    </dgm:pt>
    <dgm:pt modelId="{BE05A447-4798-4260-81A2-D33E4F40484B}" type="parTrans" cxnId="{B1EE5629-51C9-4202-BDE8-A6AFA50F7007}">
      <dgm:prSet/>
      <dgm:spPr/>
      <dgm:t>
        <a:bodyPr/>
        <a:lstStyle/>
        <a:p>
          <a:endParaRPr lang="en-US"/>
        </a:p>
      </dgm:t>
    </dgm:pt>
    <dgm:pt modelId="{99AFEE7C-0731-48FD-B382-28260831ED1A}" type="sibTrans" cxnId="{B1EE5629-51C9-4202-BDE8-A6AFA50F7007}">
      <dgm:prSet/>
      <dgm:spPr/>
      <dgm:t>
        <a:bodyPr/>
        <a:lstStyle/>
        <a:p>
          <a:endParaRPr lang="en-US"/>
        </a:p>
      </dgm:t>
    </dgm:pt>
    <dgm:pt modelId="{ED696317-87C8-470A-AE5B-81689E1894B1}">
      <dgm:prSet phldrT="[Text]"/>
      <dgm:spPr/>
      <dgm:t>
        <a:bodyPr/>
        <a:lstStyle/>
        <a:p>
          <a:r>
            <a:rPr lang="en-US" dirty="0"/>
            <a:t>SAA notifies organization of approval/disapproval. ELR updates WEAMS. SCO is cleared to report student and program.</a:t>
          </a:r>
        </a:p>
      </dgm:t>
    </dgm:pt>
    <dgm:pt modelId="{B1B3AA76-1A29-4B39-B137-E1B78832BB23}" type="parTrans" cxnId="{A28BD635-37AD-4491-8780-009E632B1812}">
      <dgm:prSet/>
      <dgm:spPr/>
      <dgm:t>
        <a:bodyPr/>
        <a:lstStyle/>
        <a:p>
          <a:endParaRPr lang="en-US"/>
        </a:p>
      </dgm:t>
    </dgm:pt>
    <dgm:pt modelId="{1B496443-9BF5-482B-9215-8A70E757ACE8}" type="sibTrans" cxnId="{A28BD635-37AD-4491-8780-009E632B1812}">
      <dgm:prSet/>
      <dgm:spPr/>
      <dgm:t>
        <a:bodyPr/>
        <a:lstStyle/>
        <a:p>
          <a:endParaRPr lang="en-US"/>
        </a:p>
      </dgm:t>
    </dgm:pt>
    <dgm:pt modelId="{07F080C8-8D97-48CD-8F30-512C913B6EE8}" type="pres">
      <dgm:prSet presAssocID="{CF03C2D9-7169-427C-9C88-B09D027EFDFE}" presName="CompostProcess" presStyleCnt="0">
        <dgm:presLayoutVars>
          <dgm:dir/>
          <dgm:resizeHandles val="exact"/>
        </dgm:presLayoutVars>
      </dgm:prSet>
      <dgm:spPr/>
    </dgm:pt>
    <dgm:pt modelId="{A0ACE0FC-BFF1-40E9-8727-E2A3A50B2511}" type="pres">
      <dgm:prSet presAssocID="{CF03C2D9-7169-427C-9C88-B09D027EFDFE}" presName="arrow" presStyleLbl="bgShp" presStyleIdx="0" presStyleCnt="1" custLinFactNeighborX="18750" custLinFactNeighborY="1316"/>
      <dgm:spPr/>
    </dgm:pt>
    <dgm:pt modelId="{145C6F7D-1F90-4C5A-B629-C958EAAFEDFB}" type="pres">
      <dgm:prSet presAssocID="{CF03C2D9-7169-427C-9C88-B09D027EFDFE}" presName="linearProcess" presStyleCnt="0"/>
      <dgm:spPr/>
    </dgm:pt>
    <dgm:pt modelId="{A26A65D5-0C4D-4CD7-8194-B23A91C6611E}" type="pres">
      <dgm:prSet presAssocID="{5875D9AF-B4E4-4B61-9030-A097ABB38DAD}" presName="textNode" presStyleLbl="node1" presStyleIdx="0" presStyleCnt="3">
        <dgm:presLayoutVars>
          <dgm:bulletEnabled val="1"/>
        </dgm:presLayoutVars>
      </dgm:prSet>
      <dgm:spPr/>
    </dgm:pt>
    <dgm:pt modelId="{9E7CB80C-C95B-4107-AE77-07FCFE39F71C}" type="pres">
      <dgm:prSet presAssocID="{F33A9094-D4E8-40C0-984B-B239D1F5BD7D}" presName="sibTrans" presStyleCnt="0"/>
      <dgm:spPr/>
    </dgm:pt>
    <dgm:pt modelId="{78516062-9734-46D7-B262-2C9FEF9321C8}" type="pres">
      <dgm:prSet presAssocID="{D00CB1D0-8F6F-41B3-9013-C838046DCA5A}" presName="textNode" presStyleLbl="node1" presStyleIdx="1" presStyleCnt="3">
        <dgm:presLayoutVars>
          <dgm:bulletEnabled val="1"/>
        </dgm:presLayoutVars>
      </dgm:prSet>
      <dgm:spPr/>
    </dgm:pt>
    <dgm:pt modelId="{5CDA2BB1-97C1-427A-A417-A7E81D96B42E}" type="pres">
      <dgm:prSet presAssocID="{3DAE977E-6150-4E6D-85BE-85CE44958B70}" presName="sibTrans" presStyleCnt="0"/>
      <dgm:spPr/>
    </dgm:pt>
    <dgm:pt modelId="{B7B153FE-240A-444D-91D5-B871F3521740}" type="pres">
      <dgm:prSet presAssocID="{244D990A-3657-470D-A33F-CAE0F81A844D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B1EE5629-51C9-4202-BDE8-A6AFA50F7007}" srcId="{CF03C2D9-7169-427C-9C88-B09D027EFDFE}" destId="{244D990A-3657-470D-A33F-CAE0F81A844D}" srcOrd="2" destOrd="0" parTransId="{BE05A447-4798-4260-81A2-D33E4F40484B}" sibTransId="{99AFEE7C-0731-48FD-B382-28260831ED1A}"/>
    <dgm:cxn modelId="{A28BD635-37AD-4491-8780-009E632B1812}" srcId="{244D990A-3657-470D-A33F-CAE0F81A844D}" destId="{ED696317-87C8-470A-AE5B-81689E1894B1}" srcOrd="0" destOrd="0" parTransId="{B1B3AA76-1A29-4B39-B137-E1B78832BB23}" sibTransId="{1B496443-9BF5-482B-9215-8A70E757ACE8}"/>
    <dgm:cxn modelId="{7491B837-494C-43E6-BBCD-2DEEBEA3C869}" type="presOf" srcId="{5875D9AF-B4E4-4B61-9030-A097ABB38DAD}" destId="{A26A65D5-0C4D-4CD7-8194-B23A91C6611E}" srcOrd="0" destOrd="0" presId="urn:microsoft.com/office/officeart/2005/8/layout/hProcess9"/>
    <dgm:cxn modelId="{47C2D344-2185-4C08-AF9C-EE03D296A103}" type="presOf" srcId="{D00CB1D0-8F6F-41B3-9013-C838046DCA5A}" destId="{78516062-9734-46D7-B262-2C9FEF9321C8}" srcOrd="0" destOrd="0" presId="urn:microsoft.com/office/officeart/2005/8/layout/hProcess9"/>
    <dgm:cxn modelId="{4E2C1368-1F9B-43F9-9B34-D3D7A63D5CBE}" type="presOf" srcId="{CF03C2D9-7169-427C-9C88-B09D027EFDFE}" destId="{07F080C8-8D97-48CD-8F30-512C913B6EE8}" srcOrd="0" destOrd="0" presId="urn:microsoft.com/office/officeart/2005/8/layout/hProcess9"/>
    <dgm:cxn modelId="{41D74E94-90D4-49F3-8990-843C74922AD2}" type="presOf" srcId="{244D990A-3657-470D-A33F-CAE0F81A844D}" destId="{B7B153FE-240A-444D-91D5-B871F3521740}" srcOrd="0" destOrd="0" presId="urn:microsoft.com/office/officeart/2005/8/layout/hProcess9"/>
    <dgm:cxn modelId="{3F15CCB1-E280-463F-AB3D-D76F55461922}" srcId="{D00CB1D0-8F6F-41B3-9013-C838046DCA5A}" destId="{2926924B-1DAF-4364-A292-EF0DF6223897}" srcOrd="0" destOrd="0" parTransId="{4C59B9FC-9DC2-4A21-BFCA-359AFEFA69C0}" sibTransId="{5D6BB090-906C-4550-B4E5-A1CEAE95D508}"/>
    <dgm:cxn modelId="{D03D1ED4-E793-4A7B-AE5F-F760BA11849B}" type="presOf" srcId="{ED696317-87C8-470A-AE5B-81689E1894B1}" destId="{B7B153FE-240A-444D-91D5-B871F3521740}" srcOrd="0" destOrd="1" presId="urn:microsoft.com/office/officeart/2005/8/layout/hProcess9"/>
    <dgm:cxn modelId="{C95873DB-4AA5-4DAF-B276-A38EDDCE142E}" srcId="{CF03C2D9-7169-427C-9C88-B09D027EFDFE}" destId="{5875D9AF-B4E4-4B61-9030-A097ABB38DAD}" srcOrd="0" destOrd="0" parTransId="{43CBEE39-0244-48B6-B7DC-E6453A70F22F}" sibTransId="{F33A9094-D4E8-40C0-984B-B239D1F5BD7D}"/>
    <dgm:cxn modelId="{6DCBEEE0-2851-4B6D-9B9B-A93669752074}" type="presOf" srcId="{2926924B-1DAF-4364-A292-EF0DF6223897}" destId="{78516062-9734-46D7-B262-2C9FEF9321C8}" srcOrd="0" destOrd="1" presId="urn:microsoft.com/office/officeart/2005/8/layout/hProcess9"/>
    <dgm:cxn modelId="{BE0CCAE1-D5F2-4852-86C4-B207F8F107D7}" srcId="{5875D9AF-B4E4-4B61-9030-A097ABB38DAD}" destId="{FA45019D-EC57-406A-8647-EE8DFE8E0D7E}" srcOrd="0" destOrd="0" parTransId="{3B2BF2BC-35AB-4954-AB57-B2B621DAA00B}" sibTransId="{6D2C240F-3052-466B-87AA-E6389ABF62BF}"/>
    <dgm:cxn modelId="{24462CE6-F03B-419E-AFD4-9F22CF257D1E}" srcId="{CF03C2D9-7169-427C-9C88-B09D027EFDFE}" destId="{D00CB1D0-8F6F-41B3-9013-C838046DCA5A}" srcOrd="1" destOrd="0" parTransId="{5F7024B3-A558-44AA-AE43-A20EC067BF22}" sibTransId="{3DAE977E-6150-4E6D-85BE-85CE44958B70}"/>
    <dgm:cxn modelId="{79BBE2E9-814A-450B-B78F-C6E9B5058770}" type="presOf" srcId="{FA45019D-EC57-406A-8647-EE8DFE8E0D7E}" destId="{A26A65D5-0C4D-4CD7-8194-B23A91C6611E}" srcOrd="0" destOrd="1" presId="urn:microsoft.com/office/officeart/2005/8/layout/hProcess9"/>
    <dgm:cxn modelId="{536E553B-9E59-4ED6-B554-760264ED0787}" type="presParOf" srcId="{07F080C8-8D97-48CD-8F30-512C913B6EE8}" destId="{A0ACE0FC-BFF1-40E9-8727-E2A3A50B2511}" srcOrd="0" destOrd="0" presId="urn:microsoft.com/office/officeart/2005/8/layout/hProcess9"/>
    <dgm:cxn modelId="{C55BE297-6912-45B5-83F1-7A7E0EC62474}" type="presParOf" srcId="{07F080C8-8D97-48CD-8F30-512C913B6EE8}" destId="{145C6F7D-1F90-4C5A-B629-C958EAAFEDFB}" srcOrd="1" destOrd="0" presId="urn:microsoft.com/office/officeart/2005/8/layout/hProcess9"/>
    <dgm:cxn modelId="{4390D9F9-8A77-46CF-98DA-C55625DFD88B}" type="presParOf" srcId="{145C6F7D-1F90-4C5A-B629-C958EAAFEDFB}" destId="{A26A65D5-0C4D-4CD7-8194-B23A91C6611E}" srcOrd="0" destOrd="0" presId="urn:microsoft.com/office/officeart/2005/8/layout/hProcess9"/>
    <dgm:cxn modelId="{0DBF73DE-756F-486F-815B-8628B46DCBED}" type="presParOf" srcId="{145C6F7D-1F90-4C5A-B629-C958EAAFEDFB}" destId="{9E7CB80C-C95B-4107-AE77-07FCFE39F71C}" srcOrd="1" destOrd="0" presId="urn:microsoft.com/office/officeart/2005/8/layout/hProcess9"/>
    <dgm:cxn modelId="{D6E15384-B9F3-4A41-85E9-4D36218554E8}" type="presParOf" srcId="{145C6F7D-1F90-4C5A-B629-C958EAAFEDFB}" destId="{78516062-9734-46D7-B262-2C9FEF9321C8}" srcOrd="2" destOrd="0" presId="urn:microsoft.com/office/officeart/2005/8/layout/hProcess9"/>
    <dgm:cxn modelId="{8E0C1B14-D249-4E65-80BE-DF8801DF7418}" type="presParOf" srcId="{145C6F7D-1F90-4C5A-B629-C958EAAFEDFB}" destId="{5CDA2BB1-97C1-427A-A417-A7E81D96B42E}" srcOrd="3" destOrd="0" presId="urn:microsoft.com/office/officeart/2005/8/layout/hProcess9"/>
    <dgm:cxn modelId="{7C33D1CE-9A3B-45E8-A5A8-F326AC072180}" type="presParOf" srcId="{145C6F7D-1F90-4C5A-B629-C958EAAFEDFB}" destId="{B7B153FE-240A-444D-91D5-B871F352174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1409A6-2895-4DA2-8BA8-2F9C0C157FF9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680ACBB-E760-405F-9831-02F2E751DEA5}">
      <dgm:prSet/>
      <dgm:spPr/>
      <dgm:t>
        <a:bodyPr/>
        <a:lstStyle/>
        <a:p>
          <a:r>
            <a:rPr lang="en-US" b="0" i="0" u="sng" dirty="0"/>
            <a:t>Paid directly to you (the student)</a:t>
          </a:r>
          <a:endParaRPr lang="en-US" dirty="0"/>
        </a:p>
      </dgm:t>
    </dgm:pt>
    <dgm:pt modelId="{A2518115-3780-4D57-8817-3E94D0C1EB00}" type="parTrans" cxnId="{28A1A680-863C-42B5-8233-1517FD169909}">
      <dgm:prSet/>
      <dgm:spPr/>
      <dgm:t>
        <a:bodyPr/>
        <a:lstStyle/>
        <a:p>
          <a:endParaRPr lang="en-US"/>
        </a:p>
      </dgm:t>
    </dgm:pt>
    <dgm:pt modelId="{96CAFC31-551C-4596-9672-787531F14926}" type="sibTrans" cxnId="{28A1A680-863C-42B5-8233-1517FD169909}">
      <dgm:prSet/>
      <dgm:spPr/>
      <dgm:t>
        <a:bodyPr/>
        <a:lstStyle/>
        <a:p>
          <a:endParaRPr lang="en-US"/>
        </a:p>
      </dgm:t>
    </dgm:pt>
    <dgm:pt modelId="{E343EFC2-6BA9-4B70-BE70-8586A3AF30B8}">
      <dgm:prSet/>
      <dgm:spPr/>
      <dgm:t>
        <a:bodyPr/>
        <a:lstStyle/>
        <a:p>
          <a:r>
            <a:rPr lang="en-US" b="0" i="0" dirty="0"/>
            <a:t>Based on percentage (%) of eligibility and credits taken</a:t>
          </a:r>
          <a:endParaRPr lang="en-US" dirty="0"/>
        </a:p>
      </dgm:t>
    </dgm:pt>
    <dgm:pt modelId="{895F2323-5E81-40F7-9DD4-CF738AC55AD8}" type="parTrans" cxnId="{43F3F12A-36B2-4776-B8AE-4101C79BF5A6}">
      <dgm:prSet/>
      <dgm:spPr/>
      <dgm:t>
        <a:bodyPr/>
        <a:lstStyle/>
        <a:p>
          <a:endParaRPr lang="en-US"/>
        </a:p>
      </dgm:t>
    </dgm:pt>
    <dgm:pt modelId="{E23F0C4D-ED5A-4BB6-A1D8-F6A767F8ED36}" type="sibTrans" cxnId="{43F3F12A-36B2-4776-B8AE-4101C79BF5A6}">
      <dgm:prSet/>
      <dgm:spPr/>
      <dgm:t>
        <a:bodyPr/>
        <a:lstStyle/>
        <a:p>
          <a:endParaRPr lang="en-US"/>
        </a:p>
      </dgm:t>
    </dgm:pt>
    <dgm:pt modelId="{FB505D91-5AD8-4542-92FD-6E873DAE17AC}">
      <dgm:prSet/>
      <dgm:spPr/>
      <dgm:t>
        <a:bodyPr/>
        <a:lstStyle/>
        <a:p>
          <a:r>
            <a:rPr lang="en-US" b="0" i="0" dirty="0"/>
            <a:t>Undergraduates must have </a:t>
          </a:r>
          <a:r>
            <a:rPr lang="en-US" b="1" i="0" u="sng" dirty="0"/>
            <a:t>at least 7 credits</a:t>
          </a:r>
          <a:r>
            <a:rPr lang="en-US" b="0" i="0" dirty="0"/>
            <a:t> to receive any stipend</a:t>
          </a:r>
          <a:endParaRPr lang="en-US" dirty="0"/>
        </a:p>
      </dgm:t>
    </dgm:pt>
    <dgm:pt modelId="{5D2C94AC-8E7E-42DC-A006-74AE1613D67D}" type="parTrans" cxnId="{BE5F2918-26B4-412E-9C32-D4B7BFB91D32}">
      <dgm:prSet/>
      <dgm:spPr/>
      <dgm:t>
        <a:bodyPr/>
        <a:lstStyle/>
        <a:p>
          <a:endParaRPr lang="en-US"/>
        </a:p>
      </dgm:t>
    </dgm:pt>
    <dgm:pt modelId="{DC33E7D1-96FA-4B0F-8AB6-59B9EBB96DB0}" type="sibTrans" cxnId="{BE5F2918-26B4-412E-9C32-D4B7BFB91D32}">
      <dgm:prSet/>
      <dgm:spPr/>
      <dgm:t>
        <a:bodyPr/>
        <a:lstStyle/>
        <a:p>
          <a:endParaRPr lang="en-US"/>
        </a:p>
      </dgm:t>
    </dgm:pt>
    <dgm:pt modelId="{0FEBE6D7-A7DB-437A-939A-BE926B97DDB1}">
      <dgm:prSet/>
      <dgm:spPr/>
      <dgm:t>
        <a:bodyPr/>
        <a:lstStyle/>
        <a:p>
          <a:r>
            <a:rPr lang="en-US" b="0" i="0" dirty="0"/>
            <a:t>Graduates must have </a:t>
          </a:r>
          <a:r>
            <a:rPr lang="en-US" b="1" i="0" u="sng" dirty="0"/>
            <a:t>at least 5 credits</a:t>
          </a:r>
          <a:r>
            <a:rPr lang="en-US" b="0" i="0" dirty="0"/>
            <a:t> to receive any stipend</a:t>
          </a:r>
          <a:endParaRPr lang="en-US" dirty="0"/>
        </a:p>
      </dgm:t>
    </dgm:pt>
    <dgm:pt modelId="{62C272C3-D04C-4D43-A074-EC1C4F4A2A1C}" type="parTrans" cxnId="{BFD2B73A-5580-4CA5-A200-17AA9FE93F7F}">
      <dgm:prSet/>
      <dgm:spPr/>
      <dgm:t>
        <a:bodyPr/>
        <a:lstStyle/>
        <a:p>
          <a:endParaRPr lang="en-US"/>
        </a:p>
      </dgm:t>
    </dgm:pt>
    <dgm:pt modelId="{933F1566-67A3-4715-B00B-9B1F3837064A}" type="sibTrans" cxnId="{BFD2B73A-5580-4CA5-A200-17AA9FE93F7F}">
      <dgm:prSet/>
      <dgm:spPr/>
      <dgm:t>
        <a:bodyPr/>
        <a:lstStyle/>
        <a:p>
          <a:endParaRPr lang="en-US"/>
        </a:p>
      </dgm:t>
    </dgm:pt>
    <dgm:pt modelId="{658C70DC-6E13-406D-92EC-FF7C2C60A8A1}">
      <dgm:prSet/>
      <dgm:spPr/>
      <dgm:t>
        <a:bodyPr/>
        <a:lstStyle/>
        <a:p>
          <a:endParaRPr lang="en-US" dirty="0"/>
        </a:p>
      </dgm:t>
    </dgm:pt>
    <dgm:pt modelId="{196A40F4-FD65-4E6D-B5F5-DF4177A8F943}" type="parTrans" cxnId="{F1B7AF72-538F-45B6-AC86-D2DFA54D1857}">
      <dgm:prSet/>
      <dgm:spPr/>
      <dgm:t>
        <a:bodyPr/>
        <a:lstStyle/>
        <a:p>
          <a:endParaRPr lang="en-US"/>
        </a:p>
      </dgm:t>
    </dgm:pt>
    <dgm:pt modelId="{3141D204-7FCB-4B60-9BB0-A1E3B08C699D}" type="sibTrans" cxnId="{F1B7AF72-538F-45B6-AC86-D2DFA54D1857}">
      <dgm:prSet/>
      <dgm:spPr/>
      <dgm:t>
        <a:bodyPr/>
        <a:lstStyle/>
        <a:p>
          <a:endParaRPr lang="en-US"/>
        </a:p>
      </dgm:t>
    </dgm:pt>
    <dgm:pt modelId="{6EA77E7A-D17F-479A-94ED-73E775DEC60E}">
      <dgm:prSet/>
      <dgm:spPr/>
      <dgm:t>
        <a:bodyPr/>
        <a:lstStyle/>
        <a:p>
          <a:endParaRPr lang="en-US" dirty="0"/>
        </a:p>
      </dgm:t>
    </dgm:pt>
    <dgm:pt modelId="{527CC153-6CAF-42AA-B0AA-FAFFCE0BE923}" type="parTrans" cxnId="{4E7ACF36-8DFD-4A84-AD8E-96AB4C672E31}">
      <dgm:prSet/>
      <dgm:spPr/>
      <dgm:t>
        <a:bodyPr/>
        <a:lstStyle/>
        <a:p>
          <a:endParaRPr lang="en-US"/>
        </a:p>
      </dgm:t>
    </dgm:pt>
    <dgm:pt modelId="{388F8FA1-C937-4CB7-ACFF-C90D8D1DFEFA}" type="sibTrans" cxnId="{4E7ACF36-8DFD-4A84-AD8E-96AB4C672E31}">
      <dgm:prSet/>
      <dgm:spPr/>
      <dgm:t>
        <a:bodyPr/>
        <a:lstStyle/>
        <a:p>
          <a:endParaRPr lang="en-US"/>
        </a:p>
      </dgm:t>
    </dgm:pt>
    <dgm:pt modelId="{41663D12-328D-4FE5-96A8-1F71D9C8C040}">
      <dgm:prSet/>
      <dgm:spPr/>
      <dgm:t>
        <a:bodyPr/>
        <a:lstStyle/>
        <a:p>
          <a:endParaRPr lang="en-US" dirty="0"/>
        </a:p>
      </dgm:t>
    </dgm:pt>
    <dgm:pt modelId="{2F45981E-7954-41B2-B954-D1C3FC38F344}" type="parTrans" cxnId="{DFAF6B80-89AE-4FF8-B855-0B746B41C2D1}">
      <dgm:prSet/>
      <dgm:spPr/>
      <dgm:t>
        <a:bodyPr/>
        <a:lstStyle/>
        <a:p>
          <a:endParaRPr lang="en-US"/>
        </a:p>
      </dgm:t>
    </dgm:pt>
    <dgm:pt modelId="{DAECF47F-F373-4351-B07B-8112E87B83DE}" type="sibTrans" cxnId="{DFAF6B80-89AE-4FF8-B855-0B746B41C2D1}">
      <dgm:prSet/>
      <dgm:spPr/>
      <dgm:t>
        <a:bodyPr/>
        <a:lstStyle/>
        <a:p>
          <a:endParaRPr lang="en-US"/>
        </a:p>
      </dgm:t>
    </dgm:pt>
    <dgm:pt modelId="{849A6047-5617-46E4-808A-E934BA673460}">
      <dgm:prSet/>
      <dgm:spPr/>
      <dgm:t>
        <a:bodyPr/>
        <a:lstStyle/>
        <a:p>
          <a:endParaRPr lang="en-US" dirty="0"/>
        </a:p>
      </dgm:t>
    </dgm:pt>
    <dgm:pt modelId="{86084589-4006-4EE2-B947-33731E86537D}" type="parTrans" cxnId="{8A715364-E4E4-4FCD-B6A3-BEBF87E730D3}">
      <dgm:prSet/>
      <dgm:spPr/>
      <dgm:t>
        <a:bodyPr/>
        <a:lstStyle/>
        <a:p>
          <a:endParaRPr lang="en-US"/>
        </a:p>
      </dgm:t>
    </dgm:pt>
    <dgm:pt modelId="{3F6BACCA-25C8-4447-8862-3BBBD577BE78}" type="sibTrans" cxnId="{8A715364-E4E4-4FCD-B6A3-BEBF87E730D3}">
      <dgm:prSet/>
      <dgm:spPr/>
      <dgm:t>
        <a:bodyPr/>
        <a:lstStyle/>
        <a:p>
          <a:endParaRPr lang="en-US"/>
        </a:p>
      </dgm:t>
    </dgm:pt>
    <dgm:pt modelId="{9C31D1A6-7463-4206-AA1F-6D9CC9CC1E98}" type="pres">
      <dgm:prSet presAssocID="{641409A6-2895-4DA2-8BA8-2F9C0C157FF9}" presName="linear" presStyleCnt="0">
        <dgm:presLayoutVars>
          <dgm:animLvl val="lvl"/>
          <dgm:resizeHandles val="exact"/>
        </dgm:presLayoutVars>
      </dgm:prSet>
      <dgm:spPr/>
    </dgm:pt>
    <dgm:pt modelId="{AFF23156-E517-43B0-8CFA-90C982E66840}" type="pres">
      <dgm:prSet presAssocID="{0680ACBB-E760-405F-9831-02F2E751DEA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38BA5B8-CF81-451A-8F57-491DD1980F29}" type="pres">
      <dgm:prSet presAssocID="{0680ACBB-E760-405F-9831-02F2E751DEA5}" presName="childText" presStyleLbl="revTx" presStyleIdx="0" presStyleCnt="4">
        <dgm:presLayoutVars>
          <dgm:bulletEnabled val="1"/>
        </dgm:presLayoutVars>
      </dgm:prSet>
      <dgm:spPr/>
    </dgm:pt>
    <dgm:pt modelId="{B346FC6F-EB69-4D55-9054-F334FF83C237}" type="pres">
      <dgm:prSet presAssocID="{E343EFC2-6BA9-4B70-BE70-8586A3AF30B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68C26D9-6BA9-42E3-97C9-C1A1B0FDF6EB}" type="pres">
      <dgm:prSet presAssocID="{E343EFC2-6BA9-4B70-BE70-8586A3AF30B8}" presName="childText" presStyleLbl="revTx" presStyleIdx="1" presStyleCnt="4">
        <dgm:presLayoutVars>
          <dgm:bulletEnabled val="1"/>
        </dgm:presLayoutVars>
      </dgm:prSet>
      <dgm:spPr/>
    </dgm:pt>
    <dgm:pt modelId="{796CCAF9-B320-4710-BEEF-428FAE0500DD}" type="pres">
      <dgm:prSet presAssocID="{FB505D91-5AD8-4542-92FD-6E873DAE17A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488D413-BF8C-4848-8BD3-FDEB6523D312}" type="pres">
      <dgm:prSet presAssocID="{FB505D91-5AD8-4542-92FD-6E873DAE17AC}" presName="childText" presStyleLbl="revTx" presStyleIdx="2" presStyleCnt="4">
        <dgm:presLayoutVars>
          <dgm:bulletEnabled val="1"/>
        </dgm:presLayoutVars>
      </dgm:prSet>
      <dgm:spPr/>
    </dgm:pt>
    <dgm:pt modelId="{693CC8CA-3390-4118-8278-2F8C803AA849}" type="pres">
      <dgm:prSet presAssocID="{0FEBE6D7-A7DB-437A-939A-BE926B97DDB1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3260F165-2BB3-46B9-AFF5-122E9B0A1D61}" type="pres">
      <dgm:prSet presAssocID="{0FEBE6D7-A7DB-437A-939A-BE926B97DDB1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6520E80A-7C58-4DCE-A86E-304DE4ADE482}" type="presOf" srcId="{658C70DC-6E13-406D-92EC-FF7C2C60A8A1}" destId="{338BA5B8-CF81-451A-8F57-491DD1980F29}" srcOrd="0" destOrd="0" presId="urn:microsoft.com/office/officeart/2005/8/layout/vList2"/>
    <dgm:cxn modelId="{BE5F2918-26B4-412E-9C32-D4B7BFB91D32}" srcId="{641409A6-2895-4DA2-8BA8-2F9C0C157FF9}" destId="{FB505D91-5AD8-4542-92FD-6E873DAE17AC}" srcOrd="2" destOrd="0" parTransId="{5D2C94AC-8E7E-42DC-A006-74AE1613D67D}" sibTransId="{DC33E7D1-96FA-4B0F-8AB6-59B9EBB96DB0}"/>
    <dgm:cxn modelId="{94FC4621-165F-42D3-9F3F-6EA57CEEF677}" type="presOf" srcId="{6EA77E7A-D17F-479A-94ED-73E775DEC60E}" destId="{B68C26D9-6BA9-42E3-97C9-C1A1B0FDF6EB}" srcOrd="0" destOrd="0" presId="urn:microsoft.com/office/officeart/2005/8/layout/vList2"/>
    <dgm:cxn modelId="{43F3F12A-36B2-4776-B8AE-4101C79BF5A6}" srcId="{641409A6-2895-4DA2-8BA8-2F9C0C157FF9}" destId="{E343EFC2-6BA9-4B70-BE70-8586A3AF30B8}" srcOrd="1" destOrd="0" parTransId="{895F2323-5E81-40F7-9DD4-CF738AC55AD8}" sibTransId="{E23F0C4D-ED5A-4BB6-A1D8-F6A767F8ED36}"/>
    <dgm:cxn modelId="{8789912D-5416-4421-97DA-D152275CA781}" type="presOf" srcId="{0FEBE6D7-A7DB-437A-939A-BE926B97DDB1}" destId="{693CC8CA-3390-4118-8278-2F8C803AA849}" srcOrd="0" destOrd="0" presId="urn:microsoft.com/office/officeart/2005/8/layout/vList2"/>
    <dgm:cxn modelId="{9F1BC133-C307-4D2C-B3F6-57DF308D541E}" type="presOf" srcId="{0680ACBB-E760-405F-9831-02F2E751DEA5}" destId="{AFF23156-E517-43B0-8CFA-90C982E66840}" srcOrd="0" destOrd="0" presId="urn:microsoft.com/office/officeart/2005/8/layout/vList2"/>
    <dgm:cxn modelId="{EABFD734-3C60-4BC6-B060-8AD2460A4932}" type="presOf" srcId="{FB505D91-5AD8-4542-92FD-6E873DAE17AC}" destId="{796CCAF9-B320-4710-BEEF-428FAE0500DD}" srcOrd="0" destOrd="0" presId="urn:microsoft.com/office/officeart/2005/8/layout/vList2"/>
    <dgm:cxn modelId="{4E7ACF36-8DFD-4A84-AD8E-96AB4C672E31}" srcId="{E343EFC2-6BA9-4B70-BE70-8586A3AF30B8}" destId="{6EA77E7A-D17F-479A-94ED-73E775DEC60E}" srcOrd="0" destOrd="0" parTransId="{527CC153-6CAF-42AA-B0AA-FAFFCE0BE923}" sibTransId="{388F8FA1-C937-4CB7-ACFF-C90D8D1DFEFA}"/>
    <dgm:cxn modelId="{BFD2B73A-5580-4CA5-A200-17AA9FE93F7F}" srcId="{641409A6-2895-4DA2-8BA8-2F9C0C157FF9}" destId="{0FEBE6D7-A7DB-437A-939A-BE926B97DDB1}" srcOrd="3" destOrd="0" parTransId="{62C272C3-D04C-4D43-A074-EC1C4F4A2A1C}" sibTransId="{933F1566-67A3-4715-B00B-9B1F3837064A}"/>
    <dgm:cxn modelId="{D15CF55D-4087-4979-B9D6-96D46053921C}" type="presOf" srcId="{41663D12-328D-4FE5-96A8-1F71D9C8C040}" destId="{C488D413-BF8C-4848-8BD3-FDEB6523D312}" srcOrd="0" destOrd="0" presId="urn:microsoft.com/office/officeart/2005/8/layout/vList2"/>
    <dgm:cxn modelId="{8A715364-E4E4-4FCD-B6A3-BEBF87E730D3}" srcId="{0FEBE6D7-A7DB-437A-939A-BE926B97DDB1}" destId="{849A6047-5617-46E4-808A-E934BA673460}" srcOrd="0" destOrd="0" parTransId="{86084589-4006-4EE2-B947-33731E86537D}" sibTransId="{3F6BACCA-25C8-4447-8862-3BBBD577BE78}"/>
    <dgm:cxn modelId="{F1B7AF72-538F-45B6-AC86-D2DFA54D1857}" srcId="{0680ACBB-E760-405F-9831-02F2E751DEA5}" destId="{658C70DC-6E13-406D-92EC-FF7C2C60A8A1}" srcOrd="0" destOrd="0" parTransId="{196A40F4-FD65-4E6D-B5F5-DF4177A8F943}" sibTransId="{3141D204-7FCB-4B60-9BB0-A1E3B08C699D}"/>
    <dgm:cxn modelId="{376FD77B-F751-45AD-B00D-859A592B7FC4}" type="presOf" srcId="{641409A6-2895-4DA2-8BA8-2F9C0C157FF9}" destId="{9C31D1A6-7463-4206-AA1F-6D9CC9CC1E98}" srcOrd="0" destOrd="0" presId="urn:microsoft.com/office/officeart/2005/8/layout/vList2"/>
    <dgm:cxn modelId="{DFAF6B80-89AE-4FF8-B855-0B746B41C2D1}" srcId="{FB505D91-5AD8-4542-92FD-6E873DAE17AC}" destId="{41663D12-328D-4FE5-96A8-1F71D9C8C040}" srcOrd="0" destOrd="0" parTransId="{2F45981E-7954-41B2-B954-D1C3FC38F344}" sibTransId="{DAECF47F-F373-4351-B07B-8112E87B83DE}"/>
    <dgm:cxn modelId="{28A1A680-863C-42B5-8233-1517FD169909}" srcId="{641409A6-2895-4DA2-8BA8-2F9C0C157FF9}" destId="{0680ACBB-E760-405F-9831-02F2E751DEA5}" srcOrd="0" destOrd="0" parTransId="{A2518115-3780-4D57-8817-3E94D0C1EB00}" sibTransId="{96CAFC31-551C-4596-9672-787531F14926}"/>
    <dgm:cxn modelId="{9C01C284-E187-49B3-A920-7601531AF19C}" type="presOf" srcId="{849A6047-5617-46E4-808A-E934BA673460}" destId="{3260F165-2BB3-46B9-AFF5-122E9B0A1D61}" srcOrd="0" destOrd="0" presId="urn:microsoft.com/office/officeart/2005/8/layout/vList2"/>
    <dgm:cxn modelId="{CBE7C0FB-9F1A-43A1-8DC6-2136BD564140}" type="presOf" srcId="{E343EFC2-6BA9-4B70-BE70-8586A3AF30B8}" destId="{B346FC6F-EB69-4D55-9054-F334FF83C237}" srcOrd="0" destOrd="0" presId="urn:microsoft.com/office/officeart/2005/8/layout/vList2"/>
    <dgm:cxn modelId="{4A33272B-F21E-426D-A711-6653AFB53E73}" type="presParOf" srcId="{9C31D1A6-7463-4206-AA1F-6D9CC9CC1E98}" destId="{AFF23156-E517-43B0-8CFA-90C982E66840}" srcOrd="0" destOrd="0" presId="urn:microsoft.com/office/officeart/2005/8/layout/vList2"/>
    <dgm:cxn modelId="{15DFF079-E8BA-4A9D-A5C0-A00D8C05A66E}" type="presParOf" srcId="{9C31D1A6-7463-4206-AA1F-6D9CC9CC1E98}" destId="{338BA5B8-CF81-451A-8F57-491DD1980F29}" srcOrd="1" destOrd="0" presId="urn:microsoft.com/office/officeart/2005/8/layout/vList2"/>
    <dgm:cxn modelId="{E4E947D8-9622-47D5-9A3B-3848A5900B98}" type="presParOf" srcId="{9C31D1A6-7463-4206-AA1F-6D9CC9CC1E98}" destId="{B346FC6F-EB69-4D55-9054-F334FF83C237}" srcOrd="2" destOrd="0" presId="urn:microsoft.com/office/officeart/2005/8/layout/vList2"/>
    <dgm:cxn modelId="{42ED9941-984D-4D8B-B39C-160A954EFAFF}" type="presParOf" srcId="{9C31D1A6-7463-4206-AA1F-6D9CC9CC1E98}" destId="{B68C26D9-6BA9-42E3-97C9-C1A1B0FDF6EB}" srcOrd="3" destOrd="0" presId="urn:microsoft.com/office/officeart/2005/8/layout/vList2"/>
    <dgm:cxn modelId="{F41941CC-AEA6-4F68-AF0E-6494F249D8BB}" type="presParOf" srcId="{9C31D1A6-7463-4206-AA1F-6D9CC9CC1E98}" destId="{796CCAF9-B320-4710-BEEF-428FAE0500DD}" srcOrd="4" destOrd="0" presId="urn:microsoft.com/office/officeart/2005/8/layout/vList2"/>
    <dgm:cxn modelId="{D06F8E51-FB17-406D-A790-74FD01A93DA8}" type="presParOf" srcId="{9C31D1A6-7463-4206-AA1F-6D9CC9CC1E98}" destId="{C488D413-BF8C-4848-8BD3-FDEB6523D312}" srcOrd="5" destOrd="0" presId="urn:microsoft.com/office/officeart/2005/8/layout/vList2"/>
    <dgm:cxn modelId="{766C4893-1803-4618-8AB6-EF414DF2B8C8}" type="presParOf" srcId="{9C31D1A6-7463-4206-AA1F-6D9CC9CC1E98}" destId="{693CC8CA-3390-4118-8278-2F8C803AA849}" srcOrd="6" destOrd="0" presId="urn:microsoft.com/office/officeart/2005/8/layout/vList2"/>
    <dgm:cxn modelId="{E498C810-73B4-476E-A26D-A43D2851782B}" type="presParOf" srcId="{9C31D1A6-7463-4206-AA1F-6D9CC9CC1E98}" destId="{3260F165-2BB3-46B9-AFF5-122E9B0A1D61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DD881E-A532-414B-870C-8ADE2076F78C}">
      <dsp:nvSpPr>
        <dsp:cNvPr id="0" name=""/>
        <dsp:cNvSpPr/>
      </dsp:nvSpPr>
      <dsp:spPr>
        <a:xfrm>
          <a:off x="0" y="20849"/>
          <a:ext cx="4419600" cy="9945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Education Liaison Representative (ELR)</a:t>
          </a:r>
        </a:p>
      </dsp:txBody>
      <dsp:txXfrm>
        <a:off x="48547" y="69396"/>
        <a:ext cx="4322506" cy="897406"/>
      </dsp:txXfrm>
    </dsp:sp>
    <dsp:sp modelId="{CD5F6E02-AD43-4E7A-935B-DDF5D6C74800}">
      <dsp:nvSpPr>
        <dsp:cNvPr id="0" name=""/>
        <dsp:cNvSpPr/>
      </dsp:nvSpPr>
      <dsp:spPr>
        <a:xfrm>
          <a:off x="0" y="1015350"/>
          <a:ext cx="4419600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22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000" kern="1200" dirty="0"/>
        </a:p>
      </dsp:txBody>
      <dsp:txXfrm>
        <a:off x="0" y="1015350"/>
        <a:ext cx="4419600" cy="414000"/>
      </dsp:txXfrm>
    </dsp:sp>
    <dsp:sp modelId="{81203336-F3DE-4B3A-BCF4-0F68C23AC2BB}">
      <dsp:nvSpPr>
        <dsp:cNvPr id="0" name=""/>
        <dsp:cNvSpPr/>
      </dsp:nvSpPr>
      <dsp:spPr>
        <a:xfrm>
          <a:off x="0" y="1429350"/>
          <a:ext cx="4419600" cy="9945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State Approving Agency (SAA)</a:t>
          </a:r>
        </a:p>
      </dsp:txBody>
      <dsp:txXfrm>
        <a:off x="48547" y="1477897"/>
        <a:ext cx="4322506" cy="897406"/>
      </dsp:txXfrm>
    </dsp:sp>
    <dsp:sp modelId="{782956A5-ADC8-4959-B856-589B9D9B9635}">
      <dsp:nvSpPr>
        <dsp:cNvPr id="0" name=""/>
        <dsp:cNvSpPr/>
      </dsp:nvSpPr>
      <dsp:spPr>
        <a:xfrm>
          <a:off x="0" y="2423850"/>
          <a:ext cx="4419600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22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000" kern="1200" dirty="0"/>
        </a:p>
      </dsp:txBody>
      <dsp:txXfrm>
        <a:off x="0" y="2423850"/>
        <a:ext cx="4419600" cy="414000"/>
      </dsp:txXfrm>
    </dsp:sp>
    <dsp:sp modelId="{D64CB5D5-837D-47FC-9E42-A26D800BC695}">
      <dsp:nvSpPr>
        <dsp:cNvPr id="0" name=""/>
        <dsp:cNvSpPr/>
      </dsp:nvSpPr>
      <dsp:spPr>
        <a:xfrm>
          <a:off x="0" y="2837850"/>
          <a:ext cx="4419600" cy="9945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School Certifying Official (SCO)</a:t>
          </a:r>
        </a:p>
      </dsp:txBody>
      <dsp:txXfrm>
        <a:off x="48547" y="2886397"/>
        <a:ext cx="4322506" cy="897406"/>
      </dsp:txXfrm>
    </dsp:sp>
    <dsp:sp modelId="{08B7B17B-8600-44B0-B235-389E5D71D804}">
      <dsp:nvSpPr>
        <dsp:cNvPr id="0" name=""/>
        <dsp:cNvSpPr/>
      </dsp:nvSpPr>
      <dsp:spPr>
        <a:xfrm>
          <a:off x="0" y="3832350"/>
          <a:ext cx="4419600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22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000" kern="1200" dirty="0"/>
        </a:p>
      </dsp:txBody>
      <dsp:txXfrm>
        <a:off x="0" y="3832350"/>
        <a:ext cx="4419600" cy="414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ACE0FC-BFF1-40E9-8727-E2A3A50B2511}">
      <dsp:nvSpPr>
        <dsp:cNvPr id="0" name=""/>
        <dsp:cNvSpPr/>
      </dsp:nvSpPr>
      <dsp:spPr>
        <a:xfrm>
          <a:off x="1543049" y="0"/>
          <a:ext cx="8743950" cy="57912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6A65D5-0C4D-4CD7-8194-B23A91C6611E}">
      <dsp:nvSpPr>
        <dsp:cNvPr id="0" name=""/>
        <dsp:cNvSpPr/>
      </dsp:nvSpPr>
      <dsp:spPr>
        <a:xfrm>
          <a:off x="11050" y="1737360"/>
          <a:ext cx="3311128" cy="2316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Organization Creates Program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Regional/National Accreditation Approve/Disapprove</a:t>
          </a:r>
        </a:p>
      </dsp:txBody>
      <dsp:txXfrm>
        <a:off x="124131" y="1850441"/>
        <a:ext cx="3084966" cy="2090318"/>
      </dsp:txXfrm>
    </dsp:sp>
    <dsp:sp modelId="{78516062-9734-46D7-B262-2C9FEF9321C8}">
      <dsp:nvSpPr>
        <dsp:cNvPr id="0" name=""/>
        <dsp:cNvSpPr/>
      </dsp:nvSpPr>
      <dsp:spPr>
        <a:xfrm>
          <a:off x="3487935" y="1737360"/>
          <a:ext cx="3311128" cy="2316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Organization Submits to SAA for Approval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Organization submits all relevant documentation to include marketing, finances, and catalog to SAA. </a:t>
          </a:r>
        </a:p>
      </dsp:txBody>
      <dsp:txXfrm>
        <a:off x="3601016" y="1850441"/>
        <a:ext cx="3084966" cy="2090318"/>
      </dsp:txXfrm>
    </dsp:sp>
    <dsp:sp modelId="{B7B153FE-240A-444D-91D5-B871F3521740}">
      <dsp:nvSpPr>
        <dsp:cNvPr id="0" name=""/>
        <dsp:cNvSpPr/>
      </dsp:nvSpPr>
      <dsp:spPr>
        <a:xfrm>
          <a:off x="6964821" y="1737360"/>
          <a:ext cx="3311128" cy="2316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SAA/ELR Approve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SAA notifies organization of approval/disapproval. ELR updates WEAMS. SCO is cleared to report student and program.</a:t>
          </a:r>
        </a:p>
      </dsp:txBody>
      <dsp:txXfrm>
        <a:off x="7077902" y="1850441"/>
        <a:ext cx="3084966" cy="20903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23156-E517-43B0-8CFA-90C982E66840}">
      <dsp:nvSpPr>
        <dsp:cNvPr id="0" name=""/>
        <dsp:cNvSpPr/>
      </dsp:nvSpPr>
      <dsp:spPr>
        <a:xfrm>
          <a:off x="0" y="20708"/>
          <a:ext cx="4140442" cy="67532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u="sng" kern="1200" dirty="0"/>
            <a:t>Paid directly to you (the student)</a:t>
          </a:r>
          <a:endParaRPr lang="en-US" sz="1700" kern="1200" dirty="0"/>
        </a:p>
      </dsp:txBody>
      <dsp:txXfrm>
        <a:off x="32967" y="53675"/>
        <a:ext cx="4074508" cy="609393"/>
      </dsp:txXfrm>
    </dsp:sp>
    <dsp:sp modelId="{338BA5B8-CF81-451A-8F57-491DD1980F29}">
      <dsp:nvSpPr>
        <dsp:cNvPr id="0" name=""/>
        <dsp:cNvSpPr/>
      </dsp:nvSpPr>
      <dsp:spPr>
        <a:xfrm>
          <a:off x="0" y="696036"/>
          <a:ext cx="414044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459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300" kern="1200" dirty="0"/>
        </a:p>
      </dsp:txBody>
      <dsp:txXfrm>
        <a:off x="0" y="696036"/>
        <a:ext cx="4140442" cy="281520"/>
      </dsp:txXfrm>
    </dsp:sp>
    <dsp:sp modelId="{B346FC6F-EB69-4D55-9054-F334FF83C237}">
      <dsp:nvSpPr>
        <dsp:cNvPr id="0" name=""/>
        <dsp:cNvSpPr/>
      </dsp:nvSpPr>
      <dsp:spPr>
        <a:xfrm>
          <a:off x="0" y="977556"/>
          <a:ext cx="4140442" cy="675327"/>
        </a:xfrm>
        <a:prstGeom prst="roundRec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/>
            <a:t>Based on percentage (%) of eligibility and credits taken</a:t>
          </a:r>
          <a:endParaRPr lang="en-US" sz="1700" kern="1200" dirty="0"/>
        </a:p>
      </dsp:txBody>
      <dsp:txXfrm>
        <a:off x="32967" y="1010523"/>
        <a:ext cx="4074508" cy="609393"/>
      </dsp:txXfrm>
    </dsp:sp>
    <dsp:sp modelId="{B68C26D9-6BA9-42E3-97C9-C1A1B0FDF6EB}">
      <dsp:nvSpPr>
        <dsp:cNvPr id="0" name=""/>
        <dsp:cNvSpPr/>
      </dsp:nvSpPr>
      <dsp:spPr>
        <a:xfrm>
          <a:off x="0" y="1652884"/>
          <a:ext cx="414044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459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300" kern="1200" dirty="0"/>
        </a:p>
      </dsp:txBody>
      <dsp:txXfrm>
        <a:off x="0" y="1652884"/>
        <a:ext cx="4140442" cy="281520"/>
      </dsp:txXfrm>
    </dsp:sp>
    <dsp:sp modelId="{796CCAF9-B320-4710-BEEF-428FAE0500DD}">
      <dsp:nvSpPr>
        <dsp:cNvPr id="0" name=""/>
        <dsp:cNvSpPr/>
      </dsp:nvSpPr>
      <dsp:spPr>
        <a:xfrm>
          <a:off x="0" y="1934404"/>
          <a:ext cx="4140442" cy="675327"/>
        </a:xfrm>
        <a:prstGeom prst="roundRect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/>
            <a:t>Undergraduates must have </a:t>
          </a:r>
          <a:r>
            <a:rPr lang="en-US" sz="1700" b="1" i="0" u="sng" kern="1200" dirty="0"/>
            <a:t>at least 7 credits</a:t>
          </a:r>
          <a:r>
            <a:rPr lang="en-US" sz="1700" b="0" i="0" kern="1200" dirty="0"/>
            <a:t> to receive any stipend</a:t>
          </a:r>
          <a:endParaRPr lang="en-US" sz="1700" kern="1200" dirty="0"/>
        </a:p>
      </dsp:txBody>
      <dsp:txXfrm>
        <a:off x="32967" y="1967371"/>
        <a:ext cx="4074508" cy="609393"/>
      </dsp:txXfrm>
    </dsp:sp>
    <dsp:sp modelId="{C488D413-BF8C-4848-8BD3-FDEB6523D312}">
      <dsp:nvSpPr>
        <dsp:cNvPr id="0" name=""/>
        <dsp:cNvSpPr/>
      </dsp:nvSpPr>
      <dsp:spPr>
        <a:xfrm>
          <a:off x="0" y="2609731"/>
          <a:ext cx="414044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459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300" kern="1200" dirty="0"/>
        </a:p>
      </dsp:txBody>
      <dsp:txXfrm>
        <a:off x="0" y="2609731"/>
        <a:ext cx="4140442" cy="281520"/>
      </dsp:txXfrm>
    </dsp:sp>
    <dsp:sp modelId="{693CC8CA-3390-4118-8278-2F8C803AA849}">
      <dsp:nvSpPr>
        <dsp:cNvPr id="0" name=""/>
        <dsp:cNvSpPr/>
      </dsp:nvSpPr>
      <dsp:spPr>
        <a:xfrm>
          <a:off x="0" y="2891251"/>
          <a:ext cx="4140442" cy="675327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/>
            <a:t>Graduates must have </a:t>
          </a:r>
          <a:r>
            <a:rPr lang="en-US" sz="1700" b="1" i="0" u="sng" kern="1200" dirty="0"/>
            <a:t>at least 5 credits</a:t>
          </a:r>
          <a:r>
            <a:rPr lang="en-US" sz="1700" b="0" i="0" kern="1200" dirty="0"/>
            <a:t> to receive any stipend</a:t>
          </a:r>
          <a:endParaRPr lang="en-US" sz="1700" kern="1200" dirty="0"/>
        </a:p>
      </dsp:txBody>
      <dsp:txXfrm>
        <a:off x="32967" y="2924218"/>
        <a:ext cx="4074508" cy="609393"/>
      </dsp:txXfrm>
    </dsp:sp>
    <dsp:sp modelId="{3260F165-2BB3-46B9-AFF5-122E9B0A1D61}">
      <dsp:nvSpPr>
        <dsp:cNvPr id="0" name=""/>
        <dsp:cNvSpPr/>
      </dsp:nvSpPr>
      <dsp:spPr>
        <a:xfrm>
          <a:off x="0" y="3566579"/>
          <a:ext cx="4140442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459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300" kern="1200" dirty="0"/>
        </a:p>
      </dsp:txBody>
      <dsp:txXfrm>
        <a:off x="0" y="3566579"/>
        <a:ext cx="4140442" cy="281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l">
              <a:defRPr sz="1200"/>
            </a:lvl1pPr>
          </a:lstStyle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NVS Policy and Procedure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"/>
          </p:nvPr>
        </p:nvSpPr>
        <p:spPr>
          <a:xfrm>
            <a:off x="0" y="8842376"/>
            <a:ext cx="3043238" cy="46672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NVS Policy and Procedure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3"/>
          </p:nvPr>
        </p:nvSpPr>
        <p:spPr>
          <a:xfrm>
            <a:off x="3978275" y="8842376"/>
            <a:ext cx="3043238" cy="46672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E3C31743-2E77-47A8-AB99-1EED4B601DC6}" type="slidenum">
              <a:rPr lang="en-US" sz="1600"/>
              <a:t>‹#›</a:t>
            </a:fld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7680330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r">
              <a:defRPr sz="1200"/>
            </a:lvl1pPr>
          </a:lstStyle>
          <a:p>
            <a:fld id="{29BA1D4E-B3D9-4F7E-B0BD-62ED5CDA3D78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7" rIns="93315" bIns="4665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80004"/>
            <a:ext cx="5618480" cy="3665458"/>
          </a:xfrm>
          <a:prstGeom prst="rect">
            <a:avLst/>
          </a:prstGeom>
        </p:spPr>
        <p:txBody>
          <a:bodyPr vert="horz" lIns="93315" tIns="46657" rIns="93315" bIns="4665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r">
              <a:defRPr sz="1200"/>
            </a:lvl1pPr>
          </a:lstStyle>
          <a:p>
            <a:fld id="{A1517AEB-0561-438C-8375-A10F1985A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6501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7780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810" y="1514475"/>
            <a:ext cx="10572328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10" y="1905000"/>
            <a:ext cx="441770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810" y="2819400"/>
            <a:ext cx="441770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1488" y="1905000"/>
            <a:ext cx="441770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1488" y="2819400"/>
            <a:ext cx="441770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9/26/2023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67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809" y="3429000"/>
            <a:ext cx="2743915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1249" y="1905000"/>
            <a:ext cx="5670757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8990" y="1630822"/>
            <a:ext cx="6292667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9/26/2023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144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6293" y="1884311"/>
            <a:ext cx="5670757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877" y="1630822"/>
            <a:ext cx="6292667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8018" y="3411748"/>
            <a:ext cx="2743915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9/26/2023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4962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2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179D252-E493-5940-82E6-BA0AF03586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</a:blip>
          <a:srcRect l="-2211" r="9827" b="52018"/>
          <a:stretch/>
        </p:blipFill>
        <p:spPr>
          <a:xfrm>
            <a:off x="4778299" y="3029461"/>
            <a:ext cx="7413701" cy="382854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75F9810-D96A-6246-995B-8B1B7E2E8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0847" y="2"/>
            <a:ext cx="9362953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BA6F3-2EEB-9149-9441-572C950CB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4480" y="2656112"/>
            <a:ext cx="4141521" cy="2639028"/>
          </a:xfrm>
        </p:spPr>
        <p:txBody>
          <a:bodyPr/>
          <a:lstStyle>
            <a:lvl1pPr marL="457063" indent="-457063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457063" indent="0">
              <a:buNone/>
              <a:defRPr>
                <a:solidFill>
                  <a:schemeClr val="tx1"/>
                </a:solidFill>
              </a:defRPr>
            </a:lvl2pPr>
            <a:lvl3pPr marL="914126" indent="0">
              <a:buNone/>
              <a:defRPr>
                <a:solidFill>
                  <a:schemeClr val="tx1"/>
                </a:solidFill>
              </a:defRPr>
            </a:lvl3pPr>
            <a:lvl4pPr marL="1371189" indent="0">
              <a:buNone/>
              <a:defRPr>
                <a:solidFill>
                  <a:schemeClr val="tx1"/>
                </a:solidFill>
              </a:defRPr>
            </a:lvl4pPr>
            <a:lvl5pPr marL="1828251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16631-C37C-A84D-8D6A-FFBF47895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4FF6D-5FD2-A847-8599-D7B37E65F8CD}" type="slidenum">
              <a:rPr lang="en-US" smtClean="0"/>
              <a:pPr/>
              <a:t>‹#›</a:t>
            </a:fld>
            <a:r>
              <a:rPr lang="en-US" dirty="0"/>
              <a:t>  |  George Mason University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AEF05CB-F316-934E-B86D-9CFE46F4AC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54480" y="1865822"/>
            <a:ext cx="4141521" cy="620712"/>
          </a:xfrm>
        </p:spPr>
        <p:txBody>
          <a:bodyPr/>
          <a:lstStyle>
            <a:lvl1pPr marL="0" indent="0">
              <a:buNone/>
              <a:defRPr b="1" i="0">
                <a:solidFill>
                  <a:schemeClr val="accent2"/>
                </a:solidFill>
                <a:latin typeface="+mn-lt"/>
              </a:defRPr>
            </a:lvl1pPr>
            <a:lvl2pPr marL="457063" indent="0">
              <a:buNone/>
              <a:defRPr/>
            </a:lvl2pPr>
            <a:lvl3pPr marL="914126" indent="0">
              <a:buNone/>
              <a:defRPr/>
            </a:lvl3pPr>
            <a:lvl4pPr marL="1371189" indent="0">
              <a:buNone/>
              <a:defRPr/>
            </a:lvl4pPr>
            <a:lvl5pPr marL="1828251" indent="0">
              <a:buNone/>
              <a:defRPr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475F4D-9F07-5F47-A8B1-AAA0CBBD2472}"/>
              </a:ext>
            </a:extLst>
          </p:cNvPr>
          <p:cNvSpPr/>
          <p:nvPr userDrawn="1"/>
        </p:nvSpPr>
        <p:spPr>
          <a:xfrm>
            <a:off x="1" y="0"/>
            <a:ext cx="1371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6AA5C46-E0B7-1345-B758-D0DB3661F37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513779" y="2656112"/>
            <a:ext cx="4141521" cy="2639028"/>
          </a:xfrm>
        </p:spPr>
        <p:txBody>
          <a:bodyPr/>
          <a:lstStyle>
            <a:lvl1pPr marL="457063" indent="-457063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457063" indent="0">
              <a:buNone/>
              <a:defRPr>
                <a:solidFill>
                  <a:schemeClr val="tx1"/>
                </a:solidFill>
              </a:defRPr>
            </a:lvl2pPr>
            <a:lvl3pPr marL="914126" indent="0">
              <a:buNone/>
              <a:defRPr>
                <a:solidFill>
                  <a:schemeClr val="tx1"/>
                </a:solidFill>
              </a:defRPr>
            </a:lvl3pPr>
            <a:lvl4pPr marL="1371189" indent="0">
              <a:buNone/>
              <a:defRPr>
                <a:solidFill>
                  <a:schemeClr val="tx1"/>
                </a:solidFill>
              </a:defRPr>
            </a:lvl4pPr>
            <a:lvl5pPr marL="1828251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5E0D3AA4-66FF-5245-ABC6-84D832374DE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513779" y="1865822"/>
            <a:ext cx="4141521" cy="620712"/>
          </a:xfrm>
        </p:spPr>
        <p:txBody>
          <a:bodyPr/>
          <a:lstStyle>
            <a:lvl1pPr marL="0" indent="0">
              <a:buNone/>
              <a:defRPr b="1" i="0">
                <a:solidFill>
                  <a:schemeClr val="accent2"/>
                </a:solidFill>
                <a:latin typeface="+mn-lt"/>
              </a:defRPr>
            </a:lvl1pPr>
            <a:lvl2pPr marL="457063" indent="0">
              <a:buNone/>
              <a:defRPr/>
            </a:lvl2pPr>
            <a:lvl3pPr marL="914126" indent="0">
              <a:buNone/>
              <a:defRPr/>
            </a:lvl3pPr>
            <a:lvl4pPr marL="1371189" indent="0">
              <a:buNone/>
              <a:defRPr/>
            </a:lvl4pPr>
            <a:lvl5pPr marL="1828251" indent="0">
              <a:buNone/>
              <a:defRPr/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17F045-1009-D94D-916D-D837A6FEB0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47309" t="-7828" r="41393"/>
          <a:stretch/>
        </p:blipFill>
        <p:spPr>
          <a:xfrm>
            <a:off x="1" y="0"/>
            <a:ext cx="12773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325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073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690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1035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8487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2656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120162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7734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8275F71-03D8-4E4B-9D1C-D9F8B6AB7123}" type="datetime1">
              <a:rPr lang="en-US" sz="1350" smtClean="0">
                <a:solidFill>
                  <a:prstClr val="black"/>
                </a:solidFill>
                <a:latin typeface="Tw Cen MT" panose="020B0602020104020603" pitchFamily="34" charset="0"/>
              </a:rPr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9/26/2023</a:t>
            </a:fld>
            <a:endParaRPr lang="en-US" sz="1350">
              <a:solidFill>
                <a:prstClr val="black"/>
              </a:solidFill>
              <a:latin typeface="Tw Cen MT" panose="020B0602020104020603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fld id="{F675AD29-2591-4391-8D28-DD298FB87CE4}" type="slidenum">
              <a:rPr lang="en-US" altLang="en-US" sz="1350" smtClean="0">
                <a:solidFill>
                  <a:prstClr val="black"/>
                </a:solidFill>
                <a:latin typeface="Tw Cen MT" panose="020B0602020104020603" pitchFamily="34" charset="0"/>
              </a:rPr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1350" dirty="0">
              <a:solidFill>
                <a:prstClr val="black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66912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F3DE49E5-9D74-4184-8F4A-8461C4BAA875}" type="datetime1">
              <a:rPr lang="en-US" sz="1350" smtClean="0">
                <a:solidFill>
                  <a:prstClr val="black"/>
                </a:solidFill>
                <a:latin typeface="Tw Cen MT" panose="020B0602020104020603" pitchFamily="34" charset="0"/>
              </a:rPr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9/26/2023</a:t>
            </a:fld>
            <a:endParaRPr lang="en-US" sz="1350">
              <a:solidFill>
                <a:prstClr val="black"/>
              </a:solidFill>
              <a:latin typeface="Tw Cen MT" panose="020B06020201040206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4368800" cy="365125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Tw Cen MT" panose="020B0602020104020603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fld id="{D2883AC6-3BCB-4E2C-97F6-0CA5EF156167}" type="slidenum">
              <a:rPr lang="en-US" altLang="en-US" smtClean="0">
                <a:solidFill>
                  <a:prstClr val="black"/>
                </a:solidFill>
                <a:latin typeface="Tw Cen MT" panose="020B0602020104020603" pitchFamily="34" charset="0"/>
              </a:rPr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prstClr val="black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689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FC21497-2417-4EBA-B572-3869D70C0B26}" type="datetime1">
              <a:rPr lang="en-US" sz="1350" smtClean="0">
                <a:solidFill>
                  <a:prstClr val="black"/>
                </a:solidFill>
                <a:latin typeface="Tw Cen MT" panose="020B0602020104020603" pitchFamily="34" charset="0"/>
              </a:rPr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9/26/2023</a:t>
            </a:fld>
            <a:endParaRPr lang="en-US" sz="1350">
              <a:solidFill>
                <a:prstClr val="black"/>
              </a:solidFill>
              <a:latin typeface="Tw Cen MT" panose="020B0602020104020603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black"/>
              </a:solidFill>
              <a:latin typeface="Tw Cen MT" panose="020B0602020104020603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fld id="{A52124A5-1B9B-4B07-834C-F8730363EEE2}" type="slidenum">
              <a:rPr lang="en-US" altLang="en-US" sz="1350" smtClean="0">
                <a:solidFill>
                  <a:prstClr val="black"/>
                </a:solidFill>
                <a:latin typeface="Tw Cen MT" panose="020B0602020104020603" pitchFamily="34" charset="0"/>
              </a:rPr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1350">
              <a:solidFill>
                <a:prstClr val="black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5339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fld id="{60B18D57-13A5-4968-950D-8FEF41FA4399}" type="slidenum">
              <a:rPr lang="en-US" sz="1350" smtClean="0">
                <a:solidFill>
                  <a:prstClr val="black"/>
                </a:solidFill>
                <a:latin typeface="Tw Cen MT" panose="020B0602020104020603" pitchFamily="34" charset="0"/>
              </a:rPr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350">
              <a:solidFill>
                <a:prstClr val="black"/>
              </a:solidFill>
              <a:latin typeface="Tw Cen MT" panose="020B0602020104020603" pitchFamily="34" charset="0"/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4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2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03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B7FF-427E-4738-B24A-84244BF7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49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440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64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148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186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09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BBE2B7FF-427E-4738-B24A-84244BF7D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056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42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144000" y="640080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A9A27A7-2664-4388-833A-2AB0E8637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606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85" r:id="rId7"/>
    <p:sldLayoutId id="2147483686" r:id="rId8"/>
    <p:sldLayoutId id="2147483687" r:id="rId9"/>
    <p:sldLayoutId id="2147483688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C4ECB5B-31A7-49B3-B421-5A79B5BAA2F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4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6" y="623551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45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ckpik.com/job-job-offer-workplace-job-search-colleagues-job-placement-71158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inquiry.vba.va.gov/weamspub/buildSearchInstitutionCriteria.do" TargetMode="External"/><Relationship Id="rId2" Type="http://schemas.openxmlformats.org/officeDocument/2006/relationships/hyperlink" Target="https://www.va.gov/education/gi-bill-comparison-tool/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bls.gov/" TargetMode="External"/><Relationship Id="rId4" Type="http://schemas.openxmlformats.org/officeDocument/2006/relationships/hyperlink" Target="https://www.va.gov/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kedin.com/in/thomas-barnett-69691b73" TargetMode="External"/><Relationship Id="rId2" Type="http://schemas.openxmlformats.org/officeDocument/2006/relationships/hyperlink" Target="mailto:tbarnet4@gmu.edu" TargetMode="Externa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2130428"/>
            <a:ext cx="7391400" cy="1470025"/>
          </a:xfrm>
        </p:spPr>
        <p:txBody>
          <a:bodyPr/>
          <a:lstStyle/>
          <a:p>
            <a:r>
              <a:rPr lang="en-US" dirty="0"/>
              <a:t>Veteran Education Benefits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3200400"/>
            <a:ext cx="85344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Ryan Barnett  </a:t>
            </a:r>
          </a:p>
          <a:p>
            <a:r>
              <a:rPr lang="en-US" dirty="0">
                <a:solidFill>
                  <a:schemeClr val="tx1"/>
                </a:solidFill>
              </a:rPr>
              <a:t>George Mason University</a:t>
            </a: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937C8-34AC-4B74-ABA4-834188D82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Systems Used for Education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6B5FF-7D7D-4D35-8D79-935BEE0BB93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Web Enabled Approval Management System </a:t>
            </a:r>
            <a:r>
              <a:rPr lang="en-US" sz="2800" dirty="0"/>
              <a:t>(WEAMS)=Main Source</a:t>
            </a:r>
          </a:p>
          <a:p>
            <a:r>
              <a:rPr lang="en-US" sz="2800" b="1" dirty="0"/>
              <a:t>Enrollment Manager </a:t>
            </a:r>
            <a:r>
              <a:rPr lang="en-US" sz="2800" b="1" u="sng" dirty="0"/>
              <a:t>NEW</a:t>
            </a:r>
          </a:p>
          <a:p>
            <a:r>
              <a:rPr lang="en-US" sz="2800" b="1" dirty="0"/>
              <a:t>Web Automated Verification of Enrollment </a:t>
            </a:r>
            <a:r>
              <a:rPr lang="en-US" sz="2800" dirty="0"/>
              <a:t>W.A.V.E-CH1606 </a:t>
            </a:r>
            <a:r>
              <a:rPr lang="en-US" sz="2800" b="1" dirty="0"/>
              <a:t>&amp; CH 30</a:t>
            </a:r>
          </a:p>
          <a:p>
            <a:r>
              <a:rPr lang="en-US" sz="2800" b="1" dirty="0"/>
              <a:t>CWINRS/TUNGSTEN</a:t>
            </a:r>
            <a:r>
              <a:rPr lang="en-US" sz="2800" dirty="0"/>
              <a:t>-Ch 31 VR&amp;E</a:t>
            </a:r>
          </a:p>
          <a:p>
            <a:r>
              <a:rPr lang="en-US" sz="2800" b="1" dirty="0"/>
              <a:t>Financial Management System-FMS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CE56A-2F37-41AB-A504-B7A904C0AF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School Proprietary User Interface, Banner, Sales Force, Ellucian, etc.</a:t>
            </a:r>
          </a:p>
        </p:txBody>
      </p:sp>
    </p:spTree>
    <p:extLst>
      <p:ext uri="{BB962C8B-B14F-4D97-AF65-F5344CB8AC3E}">
        <p14:creationId xmlns:p14="http://schemas.microsoft.com/office/powerpoint/2010/main" val="46502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12059"/>
            <a:ext cx="9146380" cy="1020762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GI Bill Benefit Process-Application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332981BC-74D4-43D1-854E-5874678BE4A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3247" r="324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4800" y="1295400"/>
            <a:ext cx="3962400" cy="4906962"/>
          </a:xfrm>
        </p:spPr>
        <p:txBody>
          <a:bodyPr>
            <a:no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VA 22-1990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Ch 1606 Selected Reserves MGIB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Ch 30 Montgomery GI Bill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Ch 33 Post 9/11 GI Bill</a:t>
            </a:r>
          </a:p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VA 22-1990e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Ch 33 Post 9/11 Transfer of Entitle Benefits (TEB)</a:t>
            </a:r>
          </a:p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VA 22-5490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Ch 35 Dependents Education Assistance (DEA)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GySgt Fry Scholarship (Post 9/11)</a:t>
            </a:r>
          </a:p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VA 28-1900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Ch 31 Veteran Readiness &amp; Employment</a:t>
            </a:r>
          </a:p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22-10203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Edith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Nourse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STEM Scholarship</a:t>
            </a:r>
          </a:p>
        </p:txBody>
      </p:sp>
      <p:pic>
        <p:nvPicPr>
          <p:cNvPr id="7" name="Picture 6" descr="Hands holding a tablet with a application on the screen&#10;&#10;Description automatically generated">
            <a:extLst>
              <a:ext uri="{FF2B5EF4-FFF2-40B4-BE49-F238E27FC236}">
                <a16:creationId xmlns:a16="http://schemas.microsoft.com/office/drawing/2014/main" id="{8F04B66F-873C-FFEC-4C55-B64E1179D3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874479"/>
            <a:ext cx="5667375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959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731B0-6364-4590-B737-FF1B11099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6199"/>
            <a:ext cx="9146380" cy="917523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 1606 MGIB-SR 38 CFR § 21.7540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BE3E71-3042-4AA7-9B5C-7BF0854A9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3" y="1752600"/>
            <a:ext cx="6172198" cy="4267200"/>
          </a:xfrm>
        </p:spPr>
        <p:txBody>
          <a:bodyPr/>
          <a:lstStyle/>
          <a:p>
            <a:r>
              <a:rPr lang="en-US" b="1" dirty="0"/>
              <a:t>Full time enrollment</a:t>
            </a:r>
            <a:r>
              <a:rPr lang="en-US" sz="2400" b="1" dirty="0"/>
              <a:t>:              $466</a:t>
            </a:r>
            <a:r>
              <a:rPr lang="en-US" dirty="0"/>
              <a:t>/ for each full month</a:t>
            </a:r>
          </a:p>
          <a:p>
            <a:r>
              <a:rPr lang="en-US" b="1" dirty="0"/>
              <a:t>¾ time enrollment:                   </a:t>
            </a:r>
            <a:r>
              <a:rPr lang="en-US" sz="2400" b="1" dirty="0"/>
              <a:t>$349</a:t>
            </a:r>
            <a:r>
              <a:rPr lang="en-US" dirty="0"/>
              <a:t>/ for each full month</a:t>
            </a:r>
          </a:p>
          <a:p>
            <a:r>
              <a:rPr lang="en-US" b="1" dirty="0"/>
              <a:t>½ time enrollment:                  </a:t>
            </a:r>
            <a:r>
              <a:rPr lang="en-US" sz="2400" b="1" dirty="0"/>
              <a:t>$233</a:t>
            </a:r>
            <a:r>
              <a:rPr lang="en-US" b="1" dirty="0"/>
              <a:t>/ </a:t>
            </a:r>
            <a:r>
              <a:rPr lang="en-US" dirty="0"/>
              <a:t>for each full month</a:t>
            </a:r>
          </a:p>
          <a:p>
            <a:r>
              <a:rPr lang="en-US" b="1" dirty="0"/>
              <a:t>&lt; than ½ time enrollment:    </a:t>
            </a:r>
            <a:r>
              <a:rPr lang="en-US" sz="2400" b="1" dirty="0"/>
              <a:t>$116.50 </a:t>
            </a:r>
            <a:r>
              <a:rPr lang="en-US" dirty="0"/>
              <a:t>for each full month</a:t>
            </a:r>
          </a:p>
          <a:p>
            <a:r>
              <a:rPr lang="en-US" dirty="0"/>
              <a:t>Chapter 1606 </a:t>
            </a:r>
            <a:r>
              <a:rPr lang="en-US" u="sng" dirty="0"/>
              <a:t>DOES NOT </a:t>
            </a:r>
            <a:r>
              <a:rPr lang="en-US" dirty="0"/>
              <a:t>pay tuition and fees!</a:t>
            </a:r>
          </a:p>
          <a:p>
            <a:r>
              <a:rPr lang="en-US" dirty="0"/>
              <a:t>DoD allows Ch 1606 and TA to be used when ½ and above (05/2021)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06BB35-76DE-47B6-A320-79B9200DF57A}"/>
              </a:ext>
            </a:extLst>
          </p:cNvPr>
          <p:cNvSpPr txBox="1"/>
          <p:nvPr/>
        </p:nvSpPr>
        <p:spPr>
          <a:xfrm>
            <a:off x="7848600" y="1905000"/>
            <a:ext cx="350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Eligibility: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6 year service obligation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Completed High School or equivalent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Completed Initial Active Duty for Training (IADT)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84661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8049B-7B6A-42D7-8DCF-1455A6CDC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83199"/>
            <a:ext cx="9146380" cy="762000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 30 MGIB-AD 38 CFR § 21.7045(c)(2)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7D08A7-936F-45A1-B82E-BA846AA9C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01391" y="2057400"/>
            <a:ext cx="6095998" cy="4343400"/>
          </a:xfrm>
        </p:spPr>
        <p:txBody>
          <a:bodyPr/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Full Time Enrollment: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$2,210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each full month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¾ Time Enrollment: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$1,657.50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each full month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½ Time Enrollment: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$1,105.00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each full month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&lt; ½ Time Enrollment: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$1,105.00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for each full month, not to exceed cost of tuition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¼ Time Enrollment: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$552.50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each full month, not to exceed cost of tuition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Can be combined with Tuition Assistance Top Up.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10 years to use 36 months after active duty separation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735B8-906F-44BB-9280-380E68FA6173}"/>
              </a:ext>
            </a:extLst>
          </p:cNvPr>
          <p:cNvSpPr txBox="1"/>
          <p:nvPr/>
        </p:nvSpPr>
        <p:spPr>
          <a:xfrm>
            <a:off x="8183882" y="2164082"/>
            <a:ext cx="2865118" cy="308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Active Duty and paid $100/month for 12 months.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$600 buy up eligible.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Served at least 2 years of active duty.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5102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54134-4B45-432C-9B57-559252127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 33 Post 9/11  38 CFR §21.9550/38 CFR §21.9570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8AA1C-04C6-4C11-970B-67C40DF5F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2589" y="1371600"/>
            <a:ext cx="5156200" cy="4808257"/>
          </a:xfrm>
        </p:spPr>
        <p:txBody>
          <a:bodyPr>
            <a:normAutofit/>
          </a:bodyPr>
          <a:lstStyle/>
          <a:p>
            <a:r>
              <a:rPr lang="en-US" sz="2000" dirty="0"/>
              <a:t>Percentage of Eligibility</a:t>
            </a:r>
          </a:p>
          <a:p>
            <a:r>
              <a:rPr lang="en-US" sz="2000" dirty="0"/>
              <a:t>36 months= 100%</a:t>
            </a:r>
          </a:p>
          <a:p>
            <a:r>
              <a:rPr lang="en-US" sz="2000" dirty="0"/>
              <a:t>30-35 months=90%</a:t>
            </a:r>
          </a:p>
          <a:p>
            <a:r>
              <a:rPr lang="en-US" sz="2000" dirty="0"/>
              <a:t>24-29 months=80%</a:t>
            </a:r>
          </a:p>
          <a:p>
            <a:r>
              <a:rPr lang="en-US" sz="2000" dirty="0"/>
              <a:t>18-23 months=70%</a:t>
            </a:r>
          </a:p>
          <a:p>
            <a:r>
              <a:rPr lang="en-US" sz="2000" dirty="0"/>
              <a:t>6-17 months=60%</a:t>
            </a:r>
          </a:p>
          <a:p>
            <a:r>
              <a:rPr lang="en-US" sz="2000" dirty="0"/>
              <a:t>90 days-5 months= 50%</a:t>
            </a:r>
          </a:p>
          <a:p>
            <a:r>
              <a:rPr lang="en-US" sz="2000" dirty="0"/>
              <a:t>Training Time is not counted towards active duty under 80%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B8A497-E28D-49E7-9D87-DCB07B0C5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00600" y="1284147"/>
            <a:ext cx="7315200" cy="498316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dirty="0"/>
              <a:t>36 months of Tuition and mandatory fees at the In-State rate.</a:t>
            </a:r>
          </a:p>
          <a:p>
            <a:pPr>
              <a:lnSpc>
                <a:spcPct val="120000"/>
              </a:lnSpc>
            </a:pPr>
            <a:r>
              <a:rPr lang="en-US" sz="2000" dirty="0"/>
              <a:t>100% is Yellow Ribbon Eligible.</a:t>
            </a:r>
          </a:p>
          <a:p>
            <a:pPr>
              <a:lnSpc>
                <a:spcPct val="120000"/>
              </a:lnSpc>
            </a:pPr>
            <a:r>
              <a:rPr lang="en-US" sz="2000" dirty="0"/>
              <a:t>Military Housing Allowance of E-5 with Dependents (up to percentage of eligibility).</a:t>
            </a:r>
          </a:p>
          <a:p>
            <a:pPr>
              <a:lnSpc>
                <a:spcPct val="120000"/>
              </a:lnSpc>
            </a:pPr>
            <a:r>
              <a:rPr lang="en-US" sz="2000" dirty="0"/>
              <a:t>Book stipend not to exceed $1,000/year.</a:t>
            </a:r>
          </a:p>
          <a:p>
            <a:pPr>
              <a:lnSpc>
                <a:spcPct val="120000"/>
              </a:lnSpc>
            </a:pPr>
            <a:r>
              <a:rPr lang="en-US" sz="2000" dirty="0"/>
              <a:t>Private School/Foreign School/Non-College Degree= $27,120.05 of net tuition and mandatory fees</a:t>
            </a:r>
          </a:p>
          <a:p>
            <a:pPr>
              <a:lnSpc>
                <a:spcPct val="120000"/>
              </a:lnSpc>
            </a:pPr>
            <a:r>
              <a:rPr lang="en-US" sz="2000" dirty="0"/>
              <a:t>Transferable to Dependents while on Active Duty. Children have until their 26</a:t>
            </a:r>
            <a:r>
              <a:rPr lang="en-US" sz="2000" baseline="30000" dirty="0"/>
              <a:t>th</a:t>
            </a:r>
            <a:r>
              <a:rPr lang="en-US" sz="2000" dirty="0"/>
              <a:t> birthday to use TEB.</a:t>
            </a:r>
          </a:p>
          <a:p>
            <a:pPr>
              <a:lnSpc>
                <a:spcPct val="120000"/>
              </a:lnSpc>
            </a:pPr>
            <a:r>
              <a:rPr lang="en-US" sz="2000" dirty="0"/>
              <a:t>Discharged after Jan 1, 2013- No Expiration Date.</a:t>
            </a:r>
          </a:p>
          <a:p>
            <a:pPr>
              <a:lnSpc>
                <a:spcPct val="120000"/>
              </a:lnSpc>
            </a:pPr>
            <a:r>
              <a:rPr lang="en-US" sz="2000" dirty="0"/>
              <a:t>Discharged before Jan 1, 2013-15 years from Separation. </a:t>
            </a:r>
          </a:p>
          <a:p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F5F07D6-98F1-4B55-B339-5145629C7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0689" y="3532874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US" altLang="en-US">
                <a:latin typeface="Arial" panose="020B0604020202020204" pitchFamily="34" charset="0"/>
              </a:rPr>
            </a:br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18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88882-206D-41F7-9C49-0CD43CA7C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4466" y="59524"/>
            <a:ext cx="7527813" cy="1325563"/>
          </a:xfrm>
        </p:spPr>
        <p:txBody>
          <a:bodyPr/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Ch 33 Post 9/11:Housing Stipend 38 CFR 21.9640(b)(ii)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45714B7-ED7A-417F-A264-907992B5F18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55558" y="2486780"/>
          <a:ext cx="4140442" cy="3868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060E1D-3398-4062-92A1-CB67BD9618D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Important Notes:</a:t>
            </a:r>
          </a:p>
        </p:txBody>
      </p:sp>
      <p:graphicFrame>
        <p:nvGraphicFramePr>
          <p:cNvPr id="9" name="Content Placeholder 17">
            <a:extLst>
              <a:ext uri="{FF2B5EF4-FFF2-40B4-BE49-F238E27FC236}">
                <a16:creationId xmlns:a16="http://schemas.microsoft.com/office/drawing/2014/main" id="{49E72A43-8BD0-4ECC-928D-AAE5FEE619C8}"/>
              </a:ext>
            </a:extLst>
          </p:cNvPr>
          <p:cNvGraphicFramePr>
            <a:graphicFrameLocks/>
          </p:cNvGraphicFramePr>
          <p:nvPr/>
        </p:nvGraphicFramePr>
        <p:xfrm>
          <a:off x="6498496" y="1464456"/>
          <a:ext cx="4867231" cy="4206000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2433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6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7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16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Number of Credits Required </a:t>
                      </a:r>
                    </a:p>
                    <a:p>
                      <a:pPr algn="ctr"/>
                      <a:r>
                        <a:rPr lang="en-US" sz="1800" b="1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(Fall/Spring**)</a:t>
                      </a:r>
                    </a:p>
                  </a:txBody>
                  <a:tcPr marL="91416" marR="91416" marT="45708" marB="45708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Percentage of Housing Stipend</a:t>
                      </a:r>
                      <a:r>
                        <a:rPr lang="en-US" sz="1800" b="1" baseline="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Eligibility*</a:t>
                      </a:r>
                    </a:p>
                  </a:txBody>
                  <a:tcPr marL="91416" marR="91416" marT="45708" marB="4570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65"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bg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Undergrad.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Grad.</a:t>
                      </a:r>
                      <a:endParaRPr lang="en-US" sz="1800" b="1" u="sng" dirty="0">
                        <a:solidFill>
                          <a:schemeClr val="bg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12+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6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11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90%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6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10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80%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9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80%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6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8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70%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90%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6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7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60%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80%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6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6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70%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6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5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1">
                              <a:lumMod val="75000"/>
                              <a:lumOff val="25000"/>
                            </a:schemeClr>
                          </a:solidFill>
                        </a:rPr>
                        <a:t>60%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5FC65AF-1185-48BD-8B65-A0A5DF93FFB1}"/>
              </a:ext>
            </a:extLst>
          </p:cNvPr>
          <p:cNvSpPr txBox="1"/>
          <p:nvPr/>
        </p:nvSpPr>
        <p:spPr>
          <a:xfrm>
            <a:off x="6485199" y="5741995"/>
            <a:ext cx="2338014" cy="646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/>
              <a:t>*Based on E-5 with Dependents. Where majority of credit hours are taken (zip code).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7ADF21A-CCDB-4BC8-9D93-3B4F497A2C49}"/>
              </a:ext>
            </a:extLst>
          </p:cNvPr>
          <p:cNvSpPr/>
          <p:nvPr/>
        </p:nvSpPr>
        <p:spPr>
          <a:xfrm>
            <a:off x="9197514" y="2701166"/>
            <a:ext cx="787446" cy="452555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D4D4599-5C03-40A9-8FDB-CFC9161D2531}"/>
              </a:ext>
            </a:extLst>
          </p:cNvPr>
          <p:cNvSpPr/>
          <p:nvPr/>
        </p:nvSpPr>
        <p:spPr>
          <a:xfrm>
            <a:off x="10426956" y="3814006"/>
            <a:ext cx="787446" cy="376797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561D7B4-6512-485C-9DB3-B5500291E998}"/>
              </a:ext>
            </a:extLst>
          </p:cNvPr>
          <p:cNvSpPr/>
          <p:nvPr/>
        </p:nvSpPr>
        <p:spPr>
          <a:xfrm>
            <a:off x="7303477" y="2691645"/>
            <a:ext cx="794236" cy="452555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ADD51B3-84DA-4D9B-BC8F-A42F46DEDC1A}"/>
              </a:ext>
            </a:extLst>
          </p:cNvPr>
          <p:cNvSpPr/>
          <p:nvPr/>
        </p:nvSpPr>
        <p:spPr>
          <a:xfrm>
            <a:off x="7351089" y="3794961"/>
            <a:ext cx="727578" cy="452555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94CA627-41DA-490F-8490-FDFD492B2E25}"/>
              </a:ext>
            </a:extLst>
          </p:cNvPr>
          <p:cNvSpPr/>
          <p:nvPr/>
        </p:nvSpPr>
        <p:spPr>
          <a:xfrm>
            <a:off x="9023186" y="5784238"/>
            <a:ext cx="787446" cy="452555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 sz="1799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06AC17-D6B1-48B4-BEDF-3BA07CB39F11}"/>
              </a:ext>
            </a:extLst>
          </p:cNvPr>
          <p:cNvSpPr txBox="1"/>
          <p:nvPr/>
        </p:nvSpPr>
        <p:spPr>
          <a:xfrm>
            <a:off x="9857396" y="5803562"/>
            <a:ext cx="1295063" cy="369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99" dirty="0"/>
              <a:t>= Full time</a:t>
            </a:r>
          </a:p>
        </p:txBody>
      </p:sp>
    </p:spTree>
    <p:extLst>
      <p:ext uri="{BB962C8B-B14F-4D97-AF65-F5344CB8AC3E}">
        <p14:creationId xmlns:p14="http://schemas.microsoft.com/office/powerpoint/2010/main" val="205900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3047A-1DE5-404D-A4D3-12DBA7221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Yellow Ribbon Program 38 CFR 21.9700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F117F79-D3B9-426E-898F-E28F32ADE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11430000" cy="4882058"/>
          </a:xfrm>
        </p:spPr>
        <p:txBody>
          <a:bodyPr/>
          <a:lstStyle/>
          <a:p>
            <a:r>
              <a:rPr lang="en-US" sz="2800" dirty="0"/>
              <a:t>Agreement between the organization and the VA for additional funding.</a:t>
            </a:r>
          </a:p>
          <a:p>
            <a:r>
              <a:rPr lang="en-US" sz="2800" dirty="0"/>
              <a:t>Student </a:t>
            </a:r>
            <a:r>
              <a:rPr lang="en-US" sz="2800" u="sng" dirty="0"/>
              <a:t>MUST </a:t>
            </a:r>
            <a:r>
              <a:rPr lang="en-US" sz="2800" dirty="0"/>
              <a:t>be using their POST 9/11 GI Bill </a:t>
            </a:r>
            <a:r>
              <a:rPr lang="en-US" sz="2800" u="sng" dirty="0"/>
              <a:t>AND enrolled</a:t>
            </a:r>
            <a:r>
              <a:rPr lang="en-US" sz="2800" dirty="0"/>
              <a:t> with a Private School or </a:t>
            </a:r>
            <a:r>
              <a:rPr lang="en-US" sz="2800" dirty="0" err="1"/>
              <a:t>domicilied</a:t>
            </a:r>
            <a:r>
              <a:rPr lang="en-US" sz="2800" dirty="0"/>
              <a:t> as an Out of State student.</a:t>
            </a:r>
          </a:p>
          <a:p>
            <a:r>
              <a:rPr lang="en-US" sz="2800" dirty="0"/>
              <a:t>Schools select their contribution amount and number of students that they will fund.</a:t>
            </a:r>
          </a:p>
          <a:p>
            <a:r>
              <a:rPr lang="en-US" sz="2800" dirty="0"/>
              <a:t>Yellow Ribbon </a:t>
            </a:r>
            <a:r>
              <a:rPr lang="en-US" sz="2800" u="sng" dirty="0"/>
              <a:t>IS NOT </a:t>
            </a:r>
            <a:r>
              <a:rPr lang="en-US" sz="2800" dirty="0"/>
              <a:t>guaranteed to have all expenses paid. Yellow Ribbon does not cover a student after they exhaust their 9/11.</a:t>
            </a:r>
          </a:p>
          <a:p>
            <a:r>
              <a:rPr lang="en-US" sz="2800" dirty="0"/>
              <a:t>Active Duty and spouse added 08/01/2022</a:t>
            </a:r>
          </a:p>
        </p:txBody>
      </p:sp>
    </p:spTree>
    <p:extLst>
      <p:ext uri="{BB962C8B-B14F-4D97-AF65-F5344CB8AC3E}">
        <p14:creationId xmlns:p14="http://schemas.microsoft.com/office/powerpoint/2010/main" val="2127814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1D8AF-2D66-4FE8-8153-FCA974B70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Section 702-  Veterans Access, Choice, and Accountability Act of 2014 Public Law 114-315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862D5-F5AD-46CD-B49E-33F69F490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10515600" cy="3733800"/>
          </a:xfrm>
        </p:spPr>
        <p:txBody>
          <a:bodyPr/>
          <a:lstStyle/>
          <a:p>
            <a:r>
              <a:rPr lang="en-US" sz="2800" dirty="0"/>
              <a:t>Beneficiary must be using Ch 30, Ch 31, Ch 33, or Ch 35 </a:t>
            </a:r>
          </a:p>
          <a:p>
            <a:r>
              <a:rPr lang="en-US" sz="2800" dirty="0"/>
              <a:t>MUST live in the state where the school/organization physically is located.</a:t>
            </a:r>
          </a:p>
          <a:p>
            <a:r>
              <a:rPr lang="en-US" sz="2800" dirty="0"/>
              <a:t>Both of these must be true at minimum.</a:t>
            </a:r>
          </a:p>
          <a:p>
            <a:r>
              <a:rPr lang="en-US" sz="2800" dirty="0"/>
              <a:t>If both are true, then the beneficiary is reduced to In-State tuition charges. (Mainly State School Issues).</a:t>
            </a:r>
          </a:p>
          <a:p>
            <a:r>
              <a:rPr lang="en-US" sz="2800" dirty="0"/>
              <a:t>Ch 31 was added in 2019 and Ch 35 was added 08/01/2022.</a:t>
            </a:r>
          </a:p>
        </p:txBody>
      </p:sp>
    </p:spTree>
    <p:extLst>
      <p:ext uri="{BB962C8B-B14F-4D97-AF65-F5344CB8AC3E}">
        <p14:creationId xmlns:p14="http://schemas.microsoft.com/office/powerpoint/2010/main" val="245478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4A7CD-5C1F-4B87-B9D8-EE7A0AABD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871" y="134472"/>
            <a:ext cx="8857129" cy="981732"/>
          </a:xfrm>
        </p:spPr>
        <p:txBody>
          <a:bodyPr>
            <a:noAutofit/>
          </a:bodyPr>
          <a:lstStyle/>
          <a:p>
            <a:r>
              <a:rPr lang="en-US" sz="2800" u="sng" dirty="0"/>
              <a:t>Edith Nourse STEM </a:t>
            </a:r>
            <a:r>
              <a:rPr lang="en-US" sz="2800" dirty="0"/>
              <a:t>Scholarship-Harry W. Colmery Veterans Educational Assistance Act of 2017 Public Law 115-48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84ADB-EA37-4353-8B3D-2F2F70B45A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458073"/>
            <a:ext cx="6172200" cy="4808257"/>
          </a:xfrm>
        </p:spPr>
        <p:txBody>
          <a:bodyPr>
            <a:noAutofit/>
          </a:bodyPr>
          <a:lstStyle/>
          <a:p>
            <a:r>
              <a:rPr lang="en-US" sz="2600" dirty="0"/>
              <a:t>Must be a Veteran with 100% Post 9/11 eligibility. GySgt Fry Scholarship.</a:t>
            </a:r>
          </a:p>
          <a:p>
            <a:r>
              <a:rPr lang="en-US" sz="2600" dirty="0"/>
              <a:t>Must be enrolled in a STEM degree Undergraduate OR,</a:t>
            </a:r>
          </a:p>
          <a:p>
            <a:r>
              <a:rPr lang="en-US" sz="2600" dirty="0"/>
              <a:t>Graduate Student with STEM degree and enrolled in clinical training for healthcare providers OR,</a:t>
            </a:r>
          </a:p>
          <a:p>
            <a:r>
              <a:rPr lang="en-US" sz="2600" dirty="0"/>
              <a:t>Graduate Student with STEM degree and working towards a teaching license.</a:t>
            </a:r>
          </a:p>
          <a:p>
            <a:r>
              <a:rPr lang="en-US" sz="2600" dirty="0"/>
              <a:t>Must be within 180 days of Post 9/11 exhaustion. 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A4E9E1-F637-45A8-BED5-C4D99FC72B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81800" y="1480636"/>
            <a:ext cx="5156200" cy="4790328"/>
          </a:xfrm>
        </p:spPr>
        <p:txBody>
          <a:bodyPr>
            <a:noAutofit/>
          </a:bodyPr>
          <a:lstStyle/>
          <a:p>
            <a:r>
              <a:rPr lang="en-US" sz="2600" dirty="0"/>
              <a:t>The VA will pay up to $30,000 or 9 additional months. </a:t>
            </a:r>
          </a:p>
          <a:p>
            <a:r>
              <a:rPr lang="en-US" sz="2600" dirty="0"/>
              <a:t>STEM is NOT Yellow Ribbon Eligible.</a:t>
            </a:r>
          </a:p>
          <a:p>
            <a:r>
              <a:rPr lang="en-US" sz="2600" dirty="0"/>
              <a:t>MHA, Book Stipend, &amp; Tuition /fees count towards the $30,000 cap.</a:t>
            </a:r>
          </a:p>
          <a:p>
            <a:r>
              <a:rPr lang="en-US" sz="2600" dirty="0"/>
              <a:t>Ex: Tuition/fees= $7k, MHA= $11k, and book stipend is $500. Student used $18,500 of $30,000 in one 4 month semester. </a:t>
            </a:r>
          </a:p>
        </p:txBody>
      </p:sp>
    </p:spTree>
    <p:extLst>
      <p:ext uri="{BB962C8B-B14F-4D97-AF65-F5344CB8AC3E}">
        <p14:creationId xmlns:p14="http://schemas.microsoft.com/office/powerpoint/2010/main" val="250924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31A37-F82B-47DA-AEAD-79E2481CF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0"/>
            <a:ext cx="9146380" cy="1020762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 35 Dependents Education Assistance (DEA)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38 CFR §21.3040 /38 CFR §21.3041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510AC6-86EC-4CBF-8D81-27577B7345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1905000"/>
            <a:ext cx="6191039" cy="4495800"/>
          </a:xfrm>
        </p:spPr>
        <p:txBody>
          <a:bodyPr>
            <a:normAutofit lnSpcReduction="10000"/>
          </a:bodyPr>
          <a:lstStyle/>
          <a:p>
            <a:r>
              <a:rPr lang="en-U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DOES NOT PAY Tuition and Fees!!!!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Full-Time Enrollment=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$1,488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each full month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¾ Time Enrollment= 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$1,176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each full month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½ Time Enrollment=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$862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each full month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&lt; ½ Time Enrollment BUY &gt; ¼ Time Enrollment= 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$862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¼ Time Enrollment=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$372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* for each full month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*Not to exceed cost of tuition and mandatory fees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Students Eligible under both parents may use simultaneously for double the monthly payout. VA charges their entitlement twice.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0F31B7-68AE-4B06-BC2D-6366EEC91480}"/>
              </a:ext>
            </a:extLst>
          </p:cNvPr>
          <p:cNvSpPr txBox="1"/>
          <p:nvPr/>
        </p:nvSpPr>
        <p:spPr>
          <a:xfrm>
            <a:off x="8001000" y="1676400"/>
            <a:ext cx="3352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Children and Spouses of permanent and totally service connected  disabled Veterans.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Children 18-26 years of age. 8 years to use 36 months. 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926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will discuss: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Introduction of Presenter</a:t>
            </a:r>
          </a:p>
          <a:p>
            <a:r>
              <a:rPr lang="en-US" dirty="0"/>
              <a:t>VA Education Benefit Administrators</a:t>
            </a:r>
          </a:p>
          <a:p>
            <a:r>
              <a:rPr lang="en-US" dirty="0"/>
              <a:t>Approval Process for GI Bill funding</a:t>
            </a:r>
          </a:p>
          <a:p>
            <a:r>
              <a:rPr lang="en-US" dirty="0"/>
              <a:t>Ch 1606, Ch 30, Ch 33, Yellow Ribbon, Section 702 of the Veterans Choice Act, STEM, Ch 35, GySgt Fry, and Ch 31</a:t>
            </a:r>
          </a:p>
          <a:p>
            <a:r>
              <a:rPr lang="en-US" dirty="0"/>
              <a:t>Work-Study Program</a:t>
            </a:r>
          </a:p>
          <a:p>
            <a:r>
              <a:rPr lang="en-US" dirty="0"/>
              <a:t>Tutorial Assistance</a:t>
            </a:r>
          </a:p>
          <a:p>
            <a:r>
              <a:rPr lang="en-US" dirty="0"/>
              <a:t>Resources</a:t>
            </a:r>
          </a:p>
          <a:p>
            <a:r>
              <a:rPr lang="en-US" dirty="0"/>
              <a:t>Questions and Connections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68CF1-AB7A-434F-95D7-091E580C1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871" y="134472"/>
            <a:ext cx="8018929" cy="981732"/>
          </a:xfrm>
        </p:spPr>
        <p:txBody>
          <a:bodyPr/>
          <a:lstStyle/>
          <a:p>
            <a:r>
              <a:rPr lang="en-US" dirty="0"/>
              <a:t>GySgt John David Fry Scholarship        38 CFR §21.9520- </a:t>
            </a:r>
            <a:r>
              <a:rPr lang="en-US" sz="2800" dirty="0"/>
              <a:t>38 U.S.C. 3311(b)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3C4B5F0-9908-42EA-85EB-94EC1A0FB5A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Yellow Ribbon Eligible</a:t>
            </a:r>
          </a:p>
          <a:p>
            <a:r>
              <a:rPr lang="en-US" dirty="0"/>
              <a:t>Section 702 Eligible</a:t>
            </a:r>
          </a:p>
          <a:p>
            <a:r>
              <a:rPr lang="en-US" dirty="0"/>
              <a:t>STEM Eligible</a:t>
            </a:r>
          </a:p>
          <a:p>
            <a:r>
              <a:rPr lang="en-US" dirty="0"/>
              <a:t>Post 9/11 benefits @ 100% eligibility.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92A490-4FE9-4675-8BB7-3A97268621B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Eligibility Requirements-check with the VA and apply. </a:t>
            </a:r>
          </a:p>
          <a:p>
            <a:r>
              <a:rPr lang="en-US" dirty="0"/>
              <a:t>Certain beneficiaries are eligible for both CH 35 &amp; GySgt Fry.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21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32185A-0E69-4B81-91C2-B0A1A082E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 31 Veteran Readiness &amp; Employment (VR&amp;E)38 CFR §21.120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9036B7-10E8-41EC-8E0A-4FF629239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76400"/>
            <a:ext cx="10515600" cy="4882058"/>
          </a:xfrm>
        </p:spPr>
        <p:txBody>
          <a:bodyPr/>
          <a:lstStyle/>
          <a:p>
            <a:r>
              <a:rPr lang="en-US" sz="2800" dirty="0"/>
              <a:t>Pays tuition and fees at the In-State Rate </a:t>
            </a:r>
          </a:p>
          <a:p>
            <a:r>
              <a:rPr lang="en-US" sz="2800" dirty="0"/>
              <a:t>Pays for books/supplies/parking/ special equipment</a:t>
            </a:r>
          </a:p>
          <a:p>
            <a:r>
              <a:rPr lang="en-US" sz="2800" dirty="0"/>
              <a:t>Veteran either has Subsistence Allowance or elects to use Post 9/11 Subsistence Allowance (PSA 9/11)- 38 CFR </a:t>
            </a:r>
            <a:r>
              <a:rPr lang="en-US" sz="2800" dirty="0">
                <a:latin typeface="+mj-lt"/>
              </a:rPr>
              <a:t>§ </a:t>
            </a:r>
            <a:r>
              <a:rPr lang="en-US" sz="2800" dirty="0"/>
              <a:t>21.260(c)</a:t>
            </a:r>
          </a:p>
          <a:p>
            <a:r>
              <a:rPr lang="en-US" sz="2800" dirty="0"/>
              <a:t>Discharged before Jan 1, 2013-Veteran has 12 years from discharge or date of first service connected disability rating.</a:t>
            </a:r>
          </a:p>
          <a:p>
            <a:r>
              <a:rPr lang="en-US" sz="2800" dirty="0"/>
              <a:t>Discharged post Jan 1, 2013-no time limit (lottery winner)!</a:t>
            </a:r>
          </a:p>
          <a:p>
            <a:r>
              <a:rPr lang="en-US" sz="2800" dirty="0"/>
              <a:t>Speak with a VR&amp;E counselor (no one veteran is the same).</a:t>
            </a:r>
          </a:p>
        </p:txBody>
      </p:sp>
    </p:spTree>
    <p:extLst>
      <p:ext uri="{BB962C8B-B14F-4D97-AF65-F5344CB8AC3E}">
        <p14:creationId xmlns:p14="http://schemas.microsoft.com/office/powerpoint/2010/main" val="223208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AB5E4-AA37-4319-8E72-F45CD2B26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Work-Study Program-Heavy Lifter Adjacent 38 CFR </a:t>
            </a:r>
            <a:r>
              <a:rPr lang="en-US" b="1" dirty="0"/>
              <a:t>§21.4145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19EFE-AABC-45F8-87C3-3B78D0B29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676400"/>
            <a:ext cx="10820400" cy="4882058"/>
          </a:xfrm>
        </p:spPr>
        <p:txBody>
          <a:bodyPr/>
          <a:lstStyle/>
          <a:p>
            <a:r>
              <a:rPr lang="en-US" dirty="0"/>
              <a:t>Students using CH 1606, CH 30, CH 31, Ch 33, or CH 35</a:t>
            </a:r>
          </a:p>
          <a:p>
            <a:r>
              <a:rPr lang="en-US" dirty="0"/>
              <a:t>Enrolled in ¾ time or greater</a:t>
            </a:r>
          </a:p>
          <a:p>
            <a:r>
              <a:rPr lang="en-US" dirty="0"/>
              <a:t>May work up to 25 hours/week during the semester </a:t>
            </a:r>
          </a:p>
          <a:p>
            <a:r>
              <a:rPr lang="en-US" dirty="0"/>
              <a:t>Paid State minimum wage tax free (this is not income).</a:t>
            </a:r>
          </a:p>
          <a:p>
            <a:r>
              <a:rPr lang="en-US" dirty="0"/>
              <a:t>Must work exclusively with VA related tasks</a:t>
            </a:r>
          </a:p>
          <a:p>
            <a:r>
              <a:rPr lang="en-US" dirty="0"/>
              <a:t>Must speak with Work-Site Supervisor and submit a 22-8691</a:t>
            </a:r>
          </a:p>
        </p:txBody>
      </p:sp>
    </p:spTree>
    <p:extLst>
      <p:ext uri="{BB962C8B-B14F-4D97-AF65-F5344CB8AC3E}">
        <p14:creationId xmlns:p14="http://schemas.microsoft.com/office/powerpoint/2010/main" val="1995468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112BF-7EC5-4E7D-BFC6-77CCA49D1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Tutorial Assistance 38 CFR </a:t>
            </a:r>
            <a:r>
              <a:rPr lang="en-US" b="1" dirty="0"/>
              <a:t>§21.9685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817FC-DA4D-4414-8CE4-001525F69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VA may pay up to $100 month during the semester in which the student is deficient in a program (specific class required).</a:t>
            </a:r>
          </a:p>
          <a:p>
            <a:r>
              <a:rPr lang="en-US" dirty="0"/>
              <a:t>The VA will not pay more than $1,200 per year.</a:t>
            </a:r>
          </a:p>
          <a:p>
            <a:r>
              <a:rPr lang="en-US" dirty="0"/>
              <a:t>Student and School submit a 22-1990t</a:t>
            </a:r>
          </a:p>
          <a:p>
            <a:r>
              <a:rPr lang="en-US" dirty="0"/>
              <a:t>SCO must keep proof of deficiency on file for the student.</a:t>
            </a:r>
          </a:p>
          <a:p>
            <a:r>
              <a:rPr lang="en-US" dirty="0"/>
              <a:t>CH 30 students can receive $600 before entitlement is charged.</a:t>
            </a:r>
          </a:p>
        </p:txBody>
      </p:sp>
    </p:spTree>
    <p:extLst>
      <p:ext uri="{BB962C8B-B14F-4D97-AF65-F5344CB8AC3E}">
        <p14:creationId xmlns:p14="http://schemas.microsoft.com/office/powerpoint/2010/main" val="371493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01984-CBE5-4A12-B190-0ED46D340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for Beneficiaries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87990-5CD7-4CBE-A9F4-CA46B8158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GI Bill Comparison Tool</a:t>
            </a:r>
            <a:endParaRPr lang="en-US" dirty="0"/>
          </a:p>
          <a:p>
            <a:r>
              <a:rPr lang="en-US" dirty="0">
                <a:hlinkClick r:id="rId3"/>
              </a:rPr>
              <a:t>WEAMS</a:t>
            </a:r>
            <a:endParaRPr lang="en-US" dirty="0"/>
          </a:p>
          <a:p>
            <a:r>
              <a:rPr lang="en-US" dirty="0">
                <a:hlinkClick r:id="rId4"/>
              </a:rPr>
              <a:t>VA.GOV</a:t>
            </a:r>
            <a:endParaRPr lang="en-US" dirty="0"/>
          </a:p>
          <a:p>
            <a:r>
              <a:rPr lang="en-US" dirty="0"/>
              <a:t>Schools</a:t>
            </a:r>
          </a:p>
          <a:p>
            <a:r>
              <a:rPr lang="en-US" dirty="0"/>
              <a:t>VSO</a:t>
            </a:r>
          </a:p>
          <a:p>
            <a:r>
              <a:rPr lang="en-US" dirty="0">
                <a:hlinkClick r:id="rId5"/>
              </a:rPr>
              <a:t>U.S. Bureau of Labor Statistics</a:t>
            </a:r>
          </a:p>
          <a:p>
            <a:r>
              <a:rPr lang="en-US" dirty="0">
                <a:hlinkClick r:id="rId5"/>
              </a:rPr>
              <a:t>The “internet”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80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48200" y="2286000"/>
            <a:ext cx="7238999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  <a:p>
            <a:endParaRPr lang="en-US" sz="2000" dirty="0"/>
          </a:p>
          <a:p>
            <a:r>
              <a:rPr lang="en-US" sz="3200" dirty="0"/>
              <a:t>Ryan Barnett- </a:t>
            </a:r>
            <a:r>
              <a:rPr lang="en-US" sz="3200" dirty="0">
                <a:hlinkClick r:id="rId2"/>
              </a:rPr>
              <a:t>tbarnet4@gmu.edu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LinkedIn- </a:t>
            </a:r>
            <a:r>
              <a:rPr lang="en-US" sz="3200" dirty="0">
                <a:hlinkClick r:id="rId3"/>
              </a:rPr>
              <a:t>www.linkedin.com/in/thomas-barnett-69691b73</a:t>
            </a:r>
            <a:endParaRPr lang="en-US" sz="3200" dirty="0"/>
          </a:p>
          <a:p>
            <a:pPr algn="ctr"/>
            <a:r>
              <a:rPr lang="en-US" sz="3200" dirty="0"/>
              <a:t>Happy to Connect!</a:t>
            </a:r>
          </a:p>
        </p:txBody>
      </p:sp>
    </p:spTree>
    <p:extLst>
      <p:ext uri="{BB962C8B-B14F-4D97-AF65-F5344CB8AC3E}">
        <p14:creationId xmlns:p14="http://schemas.microsoft.com/office/powerpoint/2010/main" val="4061841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B2C7D-5632-4CEE-B59C-01DF88019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Ryan Barnett (Sergeant), USMC Infantry 2002-2006 and 2008-2009</a:t>
            </a:r>
          </a:p>
          <a:p>
            <a:r>
              <a:rPr lang="en-US" dirty="0"/>
              <a:t>Iraq, March 2003, UDP-Okinawa/Philippines, Afghanistan 2004, and Fallujah 2005-06.</a:t>
            </a:r>
          </a:p>
          <a:p>
            <a:r>
              <a:rPr lang="en-US" dirty="0"/>
              <a:t>Life Time member: Gen. Lewis B (Chesty) Puller-Post 1503</a:t>
            </a:r>
          </a:p>
          <a:p>
            <a:r>
              <a:rPr lang="en-US" dirty="0"/>
              <a:t>Benefits used for education: CH 30, CH 31, and Ch 33</a:t>
            </a:r>
          </a:p>
          <a:p>
            <a:r>
              <a:rPr lang="en-US" dirty="0"/>
              <a:t>Working with military affiliated students in current capacity since 2015.</a:t>
            </a:r>
          </a:p>
          <a:p>
            <a:r>
              <a:rPr lang="en-US" dirty="0"/>
              <a:t>GI Jobs 2021 Veteran Champion of the Year in Higher Education</a:t>
            </a:r>
          </a:p>
          <a:p>
            <a:r>
              <a:rPr lang="en-US"/>
              <a:t>Director Jennifer </a:t>
            </a:r>
            <a:r>
              <a:rPr lang="en-US" dirty="0"/>
              <a:t>Connors: 2021 Admiral John Harvey Career Achievement in Military Education Excellence Award (first recipient).</a:t>
            </a:r>
          </a:p>
        </p:txBody>
      </p:sp>
    </p:spTree>
    <p:extLst>
      <p:ext uri="{BB962C8B-B14F-4D97-AF65-F5344CB8AC3E}">
        <p14:creationId xmlns:p14="http://schemas.microsoft.com/office/powerpoint/2010/main" val="396580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Administrators-Regional Processing Offices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3397A2D-72E4-4CDB-BC51-B45FFA58BF9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900" y="1676400"/>
            <a:ext cx="7696200" cy="4609563"/>
          </a:xfrm>
        </p:spPr>
      </p:pic>
    </p:spTree>
    <p:extLst>
      <p:ext uri="{BB962C8B-B14F-4D97-AF65-F5344CB8AC3E}">
        <p14:creationId xmlns:p14="http://schemas.microsoft.com/office/powerpoint/2010/main" val="22373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Administrators</a:t>
            </a:r>
          </a:p>
        </p:txBody>
      </p:sp>
      <p:graphicFrame>
        <p:nvGraphicFramePr>
          <p:cNvPr id="4" name="Content Placeholder 3" descr="Vertical bullet list showing 3 groups arranged one below the other and bullet points are present under each group."/>
          <p:cNvGraphicFramePr>
            <a:graphicFrameLocks noGrp="1"/>
          </p:cNvGraphicFramePr>
          <p:nvPr>
            <p:ph sz="half" idx="1"/>
          </p:nvPr>
        </p:nvGraphicFramePr>
        <p:xfrm>
          <a:off x="1524001" y="1905000"/>
          <a:ext cx="44196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233653" y="1524000"/>
            <a:ext cx="4419598" cy="28956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ELR=VBA Employee</a:t>
            </a:r>
          </a:p>
          <a:p>
            <a:endParaRPr lang="en-US" dirty="0"/>
          </a:p>
          <a:p>
            <a:endParaRPr lang="en-US" sz="1800" dirty="0"/>
          </a:p>
          <a:p>
            <a:r>
              <a:rPr lang="en-US" dirty="0"/>
              <a:t>SAA=State Employee</a:t>
            </a:r>
          </a:p>
          <a:p>
            <a:endParaRPr lang="en-US" dirty="0"/>
          </a:p>
          <a:p>
            <a:r>
              <a:rPr lang="en-US" dirty="0"/>
              <a:t>SCO= Designated School Employee</a:t>
            </a:r>
          </a:p>
        </p:txBody>
      </p:sp>
    </p:spTree>
    <p:extLst>
      <p:ext uri="{BB962C8B-B14F-4D97-AF65-F5344CB8AC3E}">
        <p14:creationId xmlns:p14="http://schemas.microsoft.com/office/powerpoint/2010/main" val="198955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01775"/>
            <a:ext cx="10363200" cy="147002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Education Liaison Representative/State Approving Agency/School Certifying Official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167ED18-3203-4EEB-9AE0-AE64298A81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What do they do?</a:t>
            </a:r>
          </a:p>
        </p:txBody>
      </p:sp>
    </p:spTree>
    <p:extLst>
      <p:ext uri="{BB962C8B-B14F-4D97-AF65-F5344CB8AC3E}">
        <p14:creationId xmlns:p14="http://schemas.microsoft.com/office/powerpoint/2010/main" val="384775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9146380" cy="1020762"/>
          </a:xfrm>
        </p:spPr>
        <p:txBody>
          <a:bodyPr/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Responsible to the VA for Education Administration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ELR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514600"/>
            <a:ext cx="5559512" cy="3352801"/>
          </a:xfrm>
        </p:spPr>
        <p:txBody>
          <a:bodyPr>
            <a:noAutofit/>
          </a:bodyPr>
          <a:lstStyle/>
          <a:p>
            <a:r>
              <a:rPr lang="en-US" dirty="0"/>
              <a:t>Updates Web  Enabled  Approval Management System (WEAMS/</a:t>
            </a:r>
          </a:p>
          <a:p>
            <a:r>
              <a:rPr lang="en-US" dirty="0"/>
              <a:t>Authorize SCO access through VA form 22-8794</a:t>
            </a:r>
          </a:p>
          <a:p>
            <a:r>
              <a:rPr lang="en-US" dirty="0"/>
              <a:t>Handles Direct Deposit information for schools </a:t>
            </a:r>
            <a:r>
              <a:rPr lang="en-US" sz="2000" dirty="0"/>
              <a:t>(Public Law 104-134, also known as "The Debt Collection Improvement Act of 1996" requires all federal payments be made by Electronic Funds Transfer (EFT) and there are no exceptions for Vendor payments.)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/>
              <a:t>SAA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1488" y="2514600"/>
            <a:ext cx="5102312" cy="3352801"/>
          </a:xfrm>
        </p:spPr>
        <p:txBody>
          <a:bodyPr>
            <a:noAutofit/>
          </a:bodyPr>
          <a:lstStyle/>
          <a:p>
            <a:r>
              <a:rPr lang="en-US" dirty="0"/>
              <a:t>Gathers and maintains education documentation related to programming.</a:t>
            </a:r>
          </a:p>
          <a:p>
            <a:r>
              <a:rPr lang="en-US" dirty="0"/>
              <a:t>Helps coordinate Risk Based Surveys</a:t>
            </a:r>
          </a:p>
          <a:p>
            <a:r>
              <a:rPr lang="en-US" dirty="0"/>
              <a:t>Approves/Disapproves education programs based on VA requirements.</a:t>
            </a:r>
          </a:p>
          <a:p>
            <a:r>
              <a:rPr lang="en-US" dirty="0"/>
              <a:t>Acts as Liaison between VA and SCO</a:t>
            </a:r>
          </a:p>
        </p:txBody>
      </p:sp>
    </p:spTree>
    <p:extLst>
      <p:ext uri="{BB962C8B-B14F-4D97-AF65-F5344CB8AC3E}">
        <p14:creationId xmlns:p14="http://schemas.microsoft.com/office/powerpoint/2010/main" val="413515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Certifying Official-HEAVY LIFTER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D4D81-1EA2-45DB-871A-1EA16CE8F9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6871" y="1458073"/>
            <a:ext cx="5910729" cy="4808257"/>
          </a:xfrm>
        </p:spPr>
        <p:txBody>
          <a:bodyPr>
            <a:noAutofit/>
          </a:bodyPr>
          <a:lstStyle/>
          <a:p>
            <a:r>
              <a:rPr lang="en-US" sz="2800" dirty="0"/>
              <a:t>Submits VA 22-1999 (VA Enrollment Certification)</a:t>
            </a:r>
          </a:p>
          <a:p>
            <a:r>
              <a:rPr lang="en-US" sz="2800" dirty="0"/>
              <a:t>Maintains student education file:class schedule, transcripts, bursar record, etc. 3 year record keeping. </a:t>
            </a:r>
          </a:p>
          <a:p>
            <a:r>
              <a:rPr lang="en-US" sz="2800" dirty="0"/>
              <a:t>May advise student academically. May be a Jack of All Trades!</a:t>
            </a:r>
          </a:p>
          <a:p>
            <a:r>
              <a:rPr lang="en-US" sz="2800" dirty="0"/>
              <a:t>Constant point of contact with Veteran and dependents.</a:t>
            </a:r>
          </a:p>
          <a:p>
            <a:r>
              <a:rPr lang="en-US" sz="2800" dirty="0"/>
              <a:t>Handles Risk Based Survey (RBS).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16D5E-B916-4C64-88F5-803D1D26F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458073"/>
            <a:ext cx="5562600" cy="47903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Use the SCO Handbook as a guide for certifications. 8 hours of training annually.</a:t>
            </a:r>
          </a:p>
          <a:p>
            <a:pPr marL="0" indent="0">
              <a:buNone/>
            </a:pPr>
            <a:r>
              <a:rPr lang="en-US" sz="2800" dirty="0"/>
              <a:t>SCO’s are located found in various areas around campus.</a:t>
            </a:r>
          </a:p>
          <a:p>
            <a:pPr marL="0" indent="0">
              <a:buNone/>
            </a:pPr>
            <a:r>
              <a:rPr lang="en-US" sz="2800" dirty="0"/>
              <a:t>Some may be found within the Registrar Office, Financial Aid Office, Student Account Office, or Admissions. </a:t>
            </a:r>
          </a:p>
          <a:p>
            <a:pPr marL="0" indent="0">
              <a:buNone/>
            </a:pPr>
            <a:r>
              <a:rPr lang="en-US" sz="2800" dirty="0"/>
              <a:t>Every organization is structured differently. </a:t>
            </a:r>
            <a:r>
              <a:rPr lang="en-US" sz="2800" b="1" u="sng" dirty="0"/>
              <a:t>However, the role of SCO doesn’t change!</a:t>
            </a:r>
          </a:p>
        </p:txBody>
      </p:sp>
    </p:spTree>
    <p:extLst>
      <p:ext uri="{BB962C8B-B14F-4D97-AF65-F5344CB8AC3E}">
        <p14:creationId xmlns:p14="http://schemas.microsoft.com/office/powerpoint/2010/main" val="221589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6380" cy="639762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Approval Process for GI Bill 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54B7AC3-408A-41AA-8D3D-2BE58B7113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2716217"/>
              </p:ext>
            </p:extLst>
          </p:nvPr>
        </p:nvGraphicFramePr>
        <p:xfrm>
          <a:off x="228600" y="1066800"/>
          <a:ext cx="102870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730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E64DD44C-503F-404D-A60E-09A17B832FB2}" vid="{B0259543-7EB3-4E03-9C87-69B5A069E269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2676</TotalTime>
  <Words>1938</Words>
  <Application>Microsoft Office PowerPoint</Application>
  <PresentationFormat>Widescreen</PresentationFormat>
  <Paragraphs>243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Tw Cen MT</vt:lpstr>
      <vt:lpstr>NEW LOGO</vt:lpstr>
      <vt:lpstr>Custom Design</vt:lpstr>
      <vt:lpstr>1_Custom Design</vt:lpstr>
      <vt:lpstr>1_NEW Logo</vt:lpstr>
      <vt:lpstr>Veteran Education Benefits</vt:lpstr>
      <vt:lpstr>What we will discuss:</vt:lpstr>
      <vt:lpstr>Presenter</vt:lpstr>
      <vt:lpstr>Education Administrators-Regional Processing Offices</vt:lpstr>
      <vt:lpstr>Education Administrators</vt:lpstr>
      <vt:lpstr>Education Liaison Representative/State Approving Agency/School Certifying Official</vt:lpstr>
      <vt:lpstr>Responsible to the VA for Education Administration</vt:lpstr>
      <vt:lpstr>School Certifying Official-HEAVY LIFTER</vt:lpstr>
      <vt:lpstr>Approval Process for GI Bill </vt:lpstr>
      <vt:lpstr>Systems Used for Education Benefits</vt:lpstr>
      <vt:lpstr>GI Bill Benefit Process-Application</vt:lpstr>
      <vt:lpstr>Ch 1606 MGIB-SR 38 CFR § 21.7540</vt:lpstr>
      <vt:lpstr>Ch 30 MGIB-AD 38 CFR § 21.7045(c)(2)</vt:lpstr>
      <vt:lpstr>Ch 33 Post 9/11  38 CFR §21.9550/38 CFR §21.9570</vt:lpstr>
      <vt:lpstr>Ch 33 Post 9/11:Housing Stipend 38 CFR 21.9640(b)(ii)</vt:lpstr>
      <vt:lpstr>Yellow Ribbon Program 38 CFR 21.9700</vt:lpstr>
      <vt:lpstr>Section 702-  Veterans Access, Choice, and Accountability Act of 2014 Public Law 114-315</vt:lpstr>
      <vt:lpstr>Edith Nourse STEM Scholarship-Harry W. Colmery Veterans Educational Assistance Act of 2017 Public Law 115-48</vt:lpstr>
      <vt:lpstr>Ch 35 Dependents Education Assistance (DEA) 38 CFR §21.3040 /38 CFR §21.3041</vt:lpstr>
      <vt:lpstr>GySgt John David Fry Scholarship        38 CFR §21.9520- 38 U.S.C. 3311(b)</vt:lpstr>
      <vt:lpstr>Ch 31 Veteran Readiness &amp; Employment (VR&amp;E)38 CFR §21.120</vt:lpstr>
      <vt:lpstr>Work-Study Program-Heavy Lifter Adjacent 38 CFR §21.4145</vt:lpstr>
      <vt:lpstr>Tutorial Assistance 38 CFR §21.9685</vt:lpstr>
      <vt:lpstr>Resources for Beneficiaries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hurry up and wait:</dc:title>
  <dc:creator>Ryan Gallucci</dc:creator>
  <cp:lastModifiedBy>Christopher Macinkowicz</cp:lastModifiedBy>
  <cp:revision>184</cp:revision>
  <cp:lastPrinted>2022-09-06T18:47:30Z</cp:lastPrinted>
  <dcterms:created xsi:type="dcterms:W3CDTF">2014-09-15T19:27:59Z</dcterms:created>
  <dcterms:modified xsi:type="dcterms:W3CDTF">2023-09-26T16:47:46Z</dcterms:modified>
</cp:coreProperties>
</file>