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6" r:id="rId1"/>
    <p:sldMasterId id="2147483892" r:id="rId2"/>
    <p:sldMasterId id="2147483899" r:id="rId3"/>
    <p:sldMasterId id="2147483904" r:id="rId4"/>
  </p:sldMasterIdLst>
  <p:notesMasterIdLst>
    <p:notesMasterId r:id="rId29"/>
  </p:notesMasterIdLst>
  <p:handoutMasterIdLst>
    <p:handoutMasterId r:id="rId30"/>
  </p:handoutMasterIdLst>
  <p:sldIdLst>
    <p:sldId id="309" r:id="rId5"/>
    <p:sldId id="258" r:id="rId6"/>
    <p:sldId id="310" r:id="rId7"/>
    <p:sldId id="311" r:id="rId8"/>
    <p:sldId id="259" r:id="rId9"/>
    <p:sldId id="319" r:id="rId10"/>
    <p:sldId id="260" r:id="rId11"/>
    <p:sldId id="261" r:id="rId12"/>
    <p:sldId id="312" r:id="rId13"/>
    <p:sldId id="262" r:id="rId14"/>
    <p:sldId id="264" r:id="rId15"/>
    <p:sldId id="265" r:id="rId16"/>
    <p:sldId id="266" r:id="rId17"/>
    <p:sldId id="267" r:id="rId18"/>
    <p:sldId id="268" r:id="rId19"/>
    <p:sldId id="269" r:id="rId20"/>
    <p:sldId id="313" r:id="rId21"/>
    <p:sldId id="314" r:id="rId22"/>
    <p:sldId id="272" r:id="rId23"/>
    <p:sldId id="315" r:id="rId24"/>
    <p:sldId id="282" r:id="rId25"/>
    <p:sldId id="317" r:id="rId26"/>
    <p:sldId id="316" r:id="rId27"/>
    <p:sldId id="360" r:id="rId28"/>
  </p:sldIdLst>
  <p:sldSz cx="11520488" cy="6480175"/>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413" userDrawn="1">
          <p15:clr>
            <a:srgbClr val="A4A3A4"/>
          </p15:clr>
        </p15:guide>
      </p15:sldGuideLst>
    </p:ext>
    <p:ext uri="{2D200454-40CA-4A62-9FC3-DE9A4176ACB9}">
      <p15:notesGuideLst xmlns:p15="http://schemas.microsoft.com/office/powerpoint/2012/main">
        <p15:guide id="1" orient="horz" pos="2506" userDrawn="1">
          <p15:clr>
            <a:srgbClr val="A4A3A4"/>
          </p15:clr>
        </p15:guide>
        <p15:guide id="2" pos="200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4" clrIdx="0">
    <p:extLst>
      <p:ext uri="{19B8F6BF-5375-455C-9EA6-DF929625EA0E}">
        <p15:presenceInfo xmlns:p15="http://schemas.microsoft.com/office/powerpoint/2012/main" userId="Lauren Barefoot" providerId="None"/>
      </p:ext>
    </p:extLst>
  </p:cmAuthor>
  <p:cmAuthor id="2" name="Lauren Barefoot" initials="LB [2]" lastIdx="7" clrIdx="1">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1C14CC-4F98-4006-8140-FCCB7A4D2805}" v="1" dt="2023-03-10T15:50:25.6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85194" autoAdjust="0"/>
  </p:normalViewPr>
  <p:slideViewPr>
    <p:cSldViewPr>
      <p:cViewPr varScale="1">
        <p:scale>
          <a:sx n="99" d="100"/>
          <a:sy n="99" d="100"/>
        </p:scale>
        <p:origin x="1098" y="120"/>
      </p:cViewPr>
      <p:guideLst>
        <p:guide orient="horz" pos="2160"/>
        <p:guide pos="3413"/>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82" d="100"/>
          <a:sy n="82" d="100"/>
        </p:scale>
        <p:origin x="3834" y="108"/>
      </p:cViewPr>
      <p:guideLst>
        <p:guide orient="horz" pos="2506"/>
        <p:guide pos="20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Salvador" userId="7c0b1abf-0e53-4ebb-b2ac-adde75797ecd" providerId="ADAL" clId="{AD1C14CC-4F98-4006-8140-FCCB7A4D2805}"/>
    <pc:docChg chg="undo custSel addSld delSld modSld">
      <pc:chgData name="Liz Salvador" userId="7c0b1abf-0e53-4ebb-b2ac-adde75797ecd" providerId="ADAL" clId="{AD1C14CC-4F98-4006-8140-FCCB7A4D2805}" dt="2023-03-10T16:01:56.715" v="430" actId="2696"/>
      <pc:docMkLst>
        <pc:docMk/>
      </pc:docMkLst>
      <pc:sldChg chg="addSp delSp modSp mod">
        <pc:chgData name="Liz Salvador" userId="7c0b1abf-0e53-4ebb-b2ac-adde75797ecd" providerId="ADAL" clId="{AD1C14CC-4F98-4006-8140-FCCB7A4D2805}" dt="2023-03-10T15:52:12.873" v="180" actId="20577"/>
        <pc:sldMkLst>
          <pc:docMk/>
          <pc:sldMk cId="2117516608" sldId="259"/>
        </pc:sldMkLst>
        <pc:spChg chg="mod">
          <ac:chgData name="Liz Salvador" userId="7c0b1abf-0e53-4ebb-b2ac-adde75797ecd" providerId="ADAL" clId="{AD1C14CC-4F98-4006-8140-FCCB7A4D2805}" dt="2023-03-10T15:52:12.873" v="180" actId="20577"/>
          <ac:spMkLst>
            <pc:docMk/>
            <pc:sldMk cId="2117516608" sldId="259"/>
            <ac:spMk id="5" creationId="{00000000-0000-0000-0000-000000000000}"/>
          </ac:spMkLst>
        </pc:spChg>
        <pc:spChg chg="add del mod">
          <ac:chgData name="Liz Salvador" userId="7c0b1abf-0e53-4ebb-b2ac-adde75797ecd" providerId="ADAL" clId="{AD1C14CC-4F98-4006-8140-FCCB7A4D2805}" dt="2023-03-10T15:52:12.284" v="179" actId="47"/>
          <ac:spMkLst>
            <pc:docMk/>
            <pc:sldMk cId="2117516608" sldId="259"/>
            <ac:spMk id="11" creationId="{00000000-0000-0000-0000-000000000000}"/>
          </ac:spMkLst>
        </pc:spChg>
      </pc:sldChg>
      <pc:sldChg chg="modSp mod">
        <pc:chgData name="Liz Salvador" userId="7c0b1abf-0e53-4ebb-b2ac-adde75797ecd" providerId="ADAL" clId="{AD1C14CC-4F98-4006-8140-FCCB7A4D2805}" dt="2023-03-10T15:59:30.672" v="428" actId="20577"/>
        <pc:sldMkLst>
          <pc:docMk/>
          <pc:sldMk cId="1741247622" sldId="261"/>
        </pc:sldMkLst>
        <pc:spChg chg="mod">
          <ac:chgData name="Liz Salvador" userId="7c0b1abf-0e53-4ebb-b2ac-adde75797ecd" providerId="ADAL" clId="{AD1C14CC-4F98-4006-8140-FCCB7A4D2805}" dt="2023-03-10T15:59:30.672" v="428" actId="20577"/>
          <ac:spMkLst>
            <pc:docMk/>
            <pc:sldMk cId="1741247622" sldId="261"/>
            <ac:spMk id="5" creationId="{00000000-0000-0000-0000-000000000000}"/>
          </ac:spMkLst>
        </pc:spChg>
      </pc:sldChg>
      <pc:sldChg chg="modSp mod">
        <pc:chgData name="Liz Salvador" userId="7c0b1abf-0e53-4ebb-b2ac-adde75797ecd" providerId="ADAL" clId="{AD1C14CC-4F98-4006-8140-FCCB7A4D2805}" dt="2023-03-02T20:04:46.269" v="66" actId="1076"/>
        <pc:sldMkLst>
          <pc:docMk/>
          <pc:sldMk cId="1908451326" sldId="265"/>
        </pc:sldMkLst>
        <pc:spChg chg="mod">
          <ac:chgData name="Liz Salvador" userId="7c0b1abf-0e53-4ebb-b2ac-adde75797ecd" providerId="ADAL" clId="{AD1C14CC-4F98-4006-8140-FCCB7A4D2805}" dt="2023-03-02T20:04:46.269" v="66" actId="1076"/>
          <ac:spMkLst>
            <pc:docMk/>
            <pc:sldMk cId="1908451326" sldId="265"/>
            <ac:spMk id="5" creationId="{00000000-0000-0000-0000-000000000000}"/>
          </ac:spMkLst>
        </pc:spChg>
      </pc:sldChg>
      <pc:sldChg chg="modSp mod">
        <pc:chgData name="Liz Salvador" userId="7c0b1abf-0e53-4ebb-b2ac-adde75797ecd" providerId="ADAL" clId="{AD1C14CC-4F98-4006-8140-FCCB7A4D2805}" dt="2023-03-02T14:29:01.601" v="0" actId="33524"/>
        <pc:sldMkLst>
          <pc:docMk/>
          <pc:sldMk cId="4175215857" sldId="269"/>
        </pc:sldMkLst>
        <pc:spChg chg="mod">
          <ac:chgData name="Liz Salvador" userId="7c0b1abf-0e53-4ebb-b2ac-adde75797ecd" providerId="ADAL" clId="{AD1C14CC-4F98-4006-8140-FCCB7A4D2805}" dt="2023-03-02T14:29:01.601" v="0" actId="33524"/>
          <ac:spMkLst>
            <pc:docMk/>
            <pc:sldMk cId="4175215857" sldId="269"/>
            <ac:spMk id="7" creationId="{00000000-0000-0000-0000-000000000000}"/>
          </ac:spMkLst>
        </pc:spChg>
      </pc:sldChg>
      <pc:sldChg chg="del">
        <pc:chgData name="Liz Salvador" userId="7c0b1abf-0e53-4ebb-b2ac-adde75797ecd" providerId="ADAL" clId="{AD1C14CC-4F98-4006-8140-FCCB7A4D2805}" dt="2023-03-10T16:01:11.807" v="429" actId="2696"/>
        <pc:sldMkLst>
          <pc:docMk/>
          <pc:sldMk cId="913851831" sldId="271"/>
        </pc:sldMkLst>
      </pc:sldChg>
      <pc:sldChg chg="modSp mod">
        <pc:chgData name="Liz Salvador" userId="7c0b1abf-0e53-4ebb-b2ac-adde75797ecd" providerId="ADAL" clId="{AD1C14CC-4F98-4006-8140-FCCB7A4D2805}" dt="2023-03-10T15:50:25.670" v="167" actId="20577"/>
        <pc:sldMkLst>
          <pc:docMk/>
          <pc:sldMk cId="1968354495" sldId="309"/>
        </pc:sldMkLst>
        <pc:spChg chg="mod">
          <ac:chgData name="Liz Salvador" userId="7c0b1abf-0e53-4ebb-b2ac-adde75797ecd" providerId="ADAL" clId="{AD1C14CC-4F98-4006-8140-FCCB7A4D2805}" dt="2023-03-10T15:50:25.670" v="167" actId="20577"/>
          <ac:spMkLst>
            <pc:docMk/>
            <pc:sldMk cId="1968354495" sldId="309"/>
            <ac:spMk id="2" creationId="{157F2141-336A-4B5E-8B8D-52297E7D2171}"/>
          </ac:spMkLst>
        </pc:spChg>
        <pc:spChg chg="mod">
          <ac:chgData name="Liz Salvador" userId="7c0b1abf-0e53-4ebb-b2ac-adde75797ecd" providerId="ADAL" clId="{AD1C14CC-4F98-4006-8140-FCCB7A4D2805}" dt="2023-03-10T15:49:45.295" v="90" actId="20577"/>
          <ac:spMkLst>
            <pc:docMk/>
            <pc:sldMk cId="1968354495" sldId="309"/>
            <ac:spMk id="5122" creationId="{00000000-0000-0000-0000-000000000000}"/>
          </ac:spMkLst>
        </pc:spChg>
      </pc:sldChg>
      <pc:sldChg chg="modSp mod modNotesTx">
        <pc:chgData name="Liz Salvador" userId="7c0b1abf-0e53-4ebb-b2ac-adde75797ecd" providerId="ADAL" clId="{AD1C14CC-4F98-4006-8140-FCCB7A4D2805}" dt="2023-03-10T15:51:17.704" v="171" actId="20577"/>
        <pc:sldMkLst>
          <pc:docMk/>
          <pc:sldMk cId="2977707375" sldId="311"/>
        </pc:sldMkLst>
        <pc:spChg chg="mod">
          <ac:chgData name="Liz Salvador" userId="7c0b1abf-0e53-4ebb-b2ac-adde75797ecd" providerId="ADAL" clId="{AD1C14CC-4F98-4006-8140-FCCB7A4D2805}" dt="2023-03-10T15:51:17.704" v="171" actId="20577"/>
          <ac:spMkLst>
            <pc:docMk/>
            <pc:sldMk cId="2977707375" sldId="311"/>
            <ac:spMk id="4" creationId="{00000000-0000-0000-0000-000000000000}"/>
          </ac:spMkLst>
        </pc:spChg>
      </pc:sldChg>
      <pc:sldChg chg="modSp new del mod">
        <pc:chgData name="Liz Salvador" userId="7c0b1abf-0e53-4ebb-b2ac-adde75797ecd" providerId="ADAL" clId="{AD1C14CC-4F98-4006-8140-FCCB7A4D2805}" dt="2023-03-02T14:31:59.537" v="10" actId="680"/>
        <pc:sldMkLst>
          <pc:docMk/>
          <pc:sldMk cId="1539215387" sldId="318"/>
        </pc:sldMkLst>
        <pc:spChg chg="mod">
          <ac:chgData name="Liz Salvador" userId="7c0b1abf-0e53-4ebb-b2ac-adde75797ecd" providerId="ADAL" clId="{AD1C14CC-4F98-4006-8140-FCCB7A4D2805}" dt="2023-03-02T14:31:56.534" v="9" actId="14100"/>
          <ac:spMkLst>
            <pc:docMk/>
            <pc:sldMk cId="1539215387" sldId="318"/>
            <ac:spMk id="3" creationId="{5A1B8198-5E11-1952-E5B9-C2622DA5C079}"/>
          </ac:spMkLst>
        </pc:spChg>
      </pc:sldChg>
      <pc:sldChg chg="addSp delSp modSp new del mod">
        <pc:chgData name="Liz Salvador" userId="7c0b1abf-0e53-4ebb-b2ac-adde75797ecd" providerId="ADAL" clId="{AD1C14CC-4F98-4006-8140-FCCB7A4D2805}" dt="2023-03-10T16:01:56.715" v="430" actId="2696"/>
        <pc:sldMkLst>
          <pc:docMk/>
          <pc:sldMk cId="2968580012" sldId="318"/>
        </pc:sldMkLst>
        <pc:spChg chg="mod">
          <ac:chgData name="Liz Salvador" userId="7c0b1abf-0e53-4ebb-b2ac-adde75797ecd" providerId="ADAL" clId="{AD1C14CC-4F98-4006-8140-FCCB7A4D2805}" dt="2023-03-02T20:05:42.849" v="75" actId="20577"/>
          <ac:spMkLst>
            <pc:docMk/>
            <pc:sldMk cId="2968580012" sldId="318"/>
            <ac:spMk id="2" creationId="{71FB540D-6F55-7708-653E-21E34EE41B9F}"/>
          </ac:spMkLst>
        </pc:spChg>
        <pc:spChg chg="mod">
          <ac:chgData name="Liz Salvador" userId="7c0b1abf-0e53-4ebb-b2ac-adde75797ecd" providerId="ADAL" clId="{AD1C14CC-4F98-4006-8140-FCCB7A4D2805}" dt="2023-03-02T20:04:18.207" v="61" actId="20577"/>
          <ac:spMkLst>
            <pc:docMk/>
            <pc:sldMk cId="2968580012" sldId="318"/>
            <ac:spMk id="3" creationId="{366367A5-239B-BD3C-D581-4DAED44E4BDF}"/>
          </ac:spMkLst>
        </pc:spChg>
        <pc:spChg chg="add del">
          <ac:chgData name="Liz Salvador" userId="7c0b1abf-0e53-4ebb-b2ac-adde75797ecd" providerId="ADAL" clId="{AD1C14CC-4F98-4006-8140-FCCB7A4D2805}" dt="2023-03-02T20:05:03.784" v="68" actId="22"/>
          <ac:spMkLst>
            <pc:docMk/>
            <pc:sldMk cId="2968580012" sldId="318"/>
            <ac:spMk id="5" creationId="{EAB8C4CD-53F6-D421-D6C0-4CF75B895552}"/>
          </ac:spMkLst>
        </pc:spChg>
        <pc:spChg chg="add del">
          <ac:chgData name="Liz Salvador" userId="7c0b1abf-0e53-4ebb-b2ac-adde75797ecd" providerId="ADAL" clId="{AD1C14CC-4F98-4006-8140-FCCB7A4D2805}" dt="2023-03-02T20:05:26.922" v="72" actId="22"/>
          <ac:spMkLst>
            <pc:docMk/>
            <pc:sldMk cId="2968580012" sldId="318"/>
            <ac:spMk id="7" creationId="{47F70399-978F-B582-A1F6-76B3E6B1CDD5}"/>
          </ac:spMkLst>
        </pc:spChg>
      </pc:sldChg>
      <pc:sldChg chg="addSp modSp new mod">
        <pc:chgData name="Liz Salvador" userId="7c0b1abf-0e53-4ebb-b2ac-adde75797ecd" providerId="ADAL" clId="{AD1C14CC-4F98-4006-8140-FCCB7A4D2805}" dt="2023-03-10T15:57:53.408" v="352" actId="12"/>
        <pc:sldMkLst>
          <pc:docMk/>
          <pc:sldMk cId="3998472860" sldId="319"/>
        </pc:sldMkLst>
        <pc:spChg chg="mod">
          <ac:chgData name="Liz Salvador" userId="7c0b1abf-0e53-4ebb-b2ac-adde75797ecd" providerId="ADAL" clId="{AD1C14CC-4F98-4006-8140-FCCB7A4D2805}" dt="2023-03-10T15:56:01.688" v="271" actId="1076"/>
          <ac:spMkLst>
            <pc:docMk/>
            <pc:sldMk cId="3998472860" sldId="319"/>
            <ac:spMk id="2" creationId="{92EC2301-BEE2-8FDA-722C-DD607543F51C}"/>
          </ac:spMkLst>
        </pc:spChg>
        <pc:spChg chg="mod">
          <ac:chgData name="Liz Salvador" userId="7c0b1abf-0e53-4ebb-b2ac-adde75797ecd" providerId="ADAL" clId="{AD1C14CC-4F98-4006-8140-FCCB7A4D2805}" dt="2023-03-10T15:55:12.451" v="266" actId="14100"/>
          <ac:spMkLst>
            <pc:docMk/>
            <pc:sldMk cId="3998472860" sldId="319"/>
            <ac:spMk id="3" creationId="{80C82476-9C96-E753-27EE-17900997BEBB}"/>
          </ac:spMkLst>
        </pc:spChg>
        <pc:spChg chg="add mod">
          <ac:chgData name="Liz Salvador" userId="7c0b1abf-0e53-4ebb-b2ac-adde75797ecd" providerId="ADAL" clId="{AD1C14CC-4F98-4006-8140-FCCB7A4D2805}" dt="2023-03-10T15:57:53.408" v="352" actId="12"/>
          <ac:spMkLst>
            <pc:docMk/>
            <pc:sldMk cId="3998472860" sldId="319"/>
            <ac:spMk id="5" creationId="{CAB43C07-2A9E-7E9A-CFDD-898493078E8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586128" cy="466913"/>
          </a:xfrm>
          <a:prstGeom prst="rect">
            <a:avLst/>
          </a:prstGeom>
        </p:spPr>
        <p:txBody>
          <a:bodyPr vert="horz" lIns="81783" tIns="40893" rIns="81783" bIns="40893" rtlCol="0"/>
          <a:lstStyle>
            <a:lvl1pPr algn="l">
              <a:defRPr sz="1100"/>
            </a:lvl1pPr>
          </a:lstStyle>
          <a:p>
            <a:pPr>
              <a:defRPr/>
            </a:pPr>
            <a:r>
              <a:rPr lang="en-US" sz="1400" dirty="0">
                <a:latin typeface="Times New Roman" panose="02020603050405020304" pitchFamily="18" charset="0"/>
                <a:cs typeface="Times New Roman" panose="02020603050405020304" pitchFamily="18" charset="0"/>
              </a:rPr>
              <a:t>Providing PSO Training – Gallucci &amp; Figlioli</a:t>
            </a:r>
          </a:p>
        </p:txBody>
      </p:sp>
      <p:sp>
        <p:nvSpPr>
          <p:cNvPr id="4" name="Header Placeholder 1"/>
          <p:cNvSpPr txBox="1">
            <a:spLocks/>
          </p:cNvSpPr>
          <p:nvPr/>
        </p:nvSpPr>
        <p:spPr>
          <a:xfrm>
            <a:off x="0" y="8853379"/>
            <a:ext cx="3586128" cy="466913"/>
          </a:xfrm>
          <a:prstGeom prst="rect">
            <a:avLst/>
          </a:prstGeom>
        </p:spPr>
        <p:txBody>
          <a:bodyPr vert="horz" lIns="81783" tIns="40893" rIns="81783" bIns="40893" rtlCol="0"/>
          <a:lstStyle>
            <a:defPPr>
              <a:defRPr lang="en-GB"/>
            </a:defPPr>
            <a:lvl1pPr algn="l" defTabSz="449263" rtl="0" eaLnBrk="0" fontAlgn="base" hangingPunct="0">
              <a:spcBef>
                <a:spcPct val="0"/>
              </a:spcBef>
              <a:spcAft>
                <a:spcPct val="0"/>
              </a:spcAft>
              <a:defRPr sz="1100" kern="1200">
                <a:solidFill>
                  <a:schemeClr val="tx1"/>
                </a:solidFill>
                <a:latin typeface="Arial" panose="020B0604020202020204" pitchFamily="34" charset="0"/>
                <a:ea typeface="+mn-ea"/>
                <a:cs typeface="Arial Unicode MS" panose="020B0604020202020204" pitchFamily="34" charset="-128"/>
              </a:defRPr>
            </a:lvl1pPr>
            <a:lvl2pPr marL="742950" indent="-28575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2pPr>
            <a:lvl3pPr marL="1143000" indent="-22860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3pPr>
            <a:lvl4pPr marL="1600200" indent="-22860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4pPr>
            <a:lvl5pPr marL="2057400" indent="-228600" algn="l" defTabSz="449263" rtl="0" eaLnBrk="0" fontAlgn="base" hangingPunct="0">
              <a:spcBef>
                <a:spcPct val="0"/>
              </a:spcBef>
              <a:spcAft>
                <a:spcPct val="0"/>
              </a:spcAft>
              <a:defRPr kern="1200">
                <a:solidFill>
                  <a:schemeClr val="tx1"/>
                </a:solidFill>
                <a:latin typeface="Arial" panose="020B0604020202020204" pitchFamily="34" charset="0"/>
                <a:ea typeface="+mn-ea"/>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mn-ea"/>
                <a:cs typeface="Arial Unicode MS" panose="020B0604020202020204" pitchFamily="34" charset="-128"/>
              </a:defRPr>
            </a:lvl9pPr>
          </a:lstStyle>
          <a:p>
            <a:pPr>
              <a:defRPr/>
            </a:pPr>
            <a:r>
              <a:rPr lang="en-US" sz="1400" dirty="0">
                <a:latin typeface="Times New Roman" panose="02020603050405020304" pitchFamily="18" charset="0"/>
                <a:cs typeface="Times New Roman" panose="02020603050405020304" pitchFamily="18" charset="0"/>
              </a:rPr>
              <a:t>Providing PSO Training – Gallucci &amp; Figlioli</a:t>
            </a:r>
          </a:p>
        </p:txBody>
      </p:sp>
      <p:sp>
        <p:nvSpPr>
          <p:cNvPr id="3" name="Slide Number Placeholder 2"/>
          <p:cNvSpPr>
            <a:spLocks noGrp="1"/>
          </p:cNvSpPr>
          <p:nvPr>
            <p:ph type="sldNum" sz="quarter" idx="3"/>
          </p:nvPr>
        </p:nvSpPr>
        <p:spPr>
          <a:xfrm>
            <a:off x="3976477" y="8839361"/>
            <a:ext cx="3041862" cy="466566"/>
          </a:xfrm>
          <a:prstGeom prst="rect">
            <a:avLst/>
          </a:prstGeom>
        </p:spPr>
        <p:txBody>
          <a:bodyPr vert="horz" lIns="91403" tIns="45702" rIns="91403" bIns="45702" rtlCol="0" anchor="b"/>
          <a:lstStyle>
            <a:lvl1pPr algn="r">
              <a:defRPr sz="1200"/>
            </a:lvl1pPr>
          </a:lstStyle>
          <a:p>
            <a:fld id="{C459224E-CFE9-4BF7-A412-810DCE619F92}" type="slidenum">
              <a:rPr lang="en-US" smtClean="0"/>
              <a:t>‹#›</a:t>
            </a:fld>
            <a:endParaRPr lang="en-US"/>
          </a:p>
        </p:txBody>
      </p:sp>
    </p:spTree>
    <p:extLst>
      <p:ext uri="{BB962C8B-B14F-4D97-AF65-F5344CB8AC3E}">
        <p14:creationId xmlns:p14="http://schemas.microsoft.com/office/powerpoint/2010/main" val="2234897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p:cNvSpPr>
            <a:spLocks noGrp="1" noRot="1" noChangeAspect="1" noChangeArrowheads="1"/>
          </p:cNvSpPr>
          <p:nvPr>
            <p:ph type="sldImg"/>
          </p:nvPr>
        </p:nvSpPr>
        <p:spPr bwMode="auto">
          <a:xfrm>
            <a:off x="409575" y="706438"/>
            <a:ext cx="6197600" cy="348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1994" y="4420315"/>
            <a:ext cx="5614316" cy="41860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2051" name="Rectangle 3"/>
          <p:cNvSpPr>
            <a:spLocks noGrp="1" noChangeArrowheads="1"/>
          </p:cNvSpPr>
          <p:nvPr>
            <p:ph type="hdr"/>
          </p:nvPr>
        </p:nvSpPr>
        <p:spPr bwMode="auto">
          <a:xfrm>
            <a:off x="1"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cs typeface="Arial Unicode MS" panose="020B0604020202020204" pitchFamily="34" charset="-128"/>
              </a:defRPr>
            </a:lvl1pPr>
          </a:lstStyle>
          <a:p>
            <a:pPr>
              <a:defRPr/>
            </a:pPr>
            <a:endParaRPr lang="en-US" altLang="en-US"/>
          </a:p>
        </p:txBody>
      </p:sp>
      <p:sp>
        <p:nvSpPr>
          <p:cNvPr id="2052" name="Rectangle 4"/>
          <p:cNvSpPr>
            <a:spLocks noGrp="1" noChangeArrowheads="1"/>
          </p:cNvSpPr>
          <p:nvPr>
            <p:ph type="dt"/>
          </p:nvPr>
        </p:nvSpPr>
        <p:spPr bwMode="auto">
          <a:xfrm>
            <a:off x="3973084"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cs typeface="Arial Unicode MS" panose="020B0604020202020204" pitchFamily="34" charset="-128"/>
              </a:defRPr>
            </a:lvl1pPr>
          </a:lstStyle>
          <a:p>
            <a:pPr>
              <a:defRPr/>
            </a:pPr>
            <a:endParaRPr lang="en-US" altLang="en-US"/>
          </a:p>
        </p:txBody>
      </p:sp>
      <p:sp>
        <p:nvSpPr>
          <p:cNvPr id="2053" name="Rectangle 5"/>
          <p:cNvSpPr>
            <a:spLocks noGrp="1" noChangeArrowheads="1"/>
          </p:cNvSpPr>
          <p:nvPr>
            <p:ph type="ftr"/>
          </p:nvPr>
        </p:nvSpPr>
        <p:spPr bwMode="auto">
          <a:xfrm>
            <a:off x="1"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cs typeface="Arial Unicode MS" panose="020B0604020202020204" pitchFamily="34" charset="-128"/>
              </a:defRPr>
            </a:lvl1pPr>
          </a:lstStyle>
          <a:p>
            <a:pPr>
              <a:defRPr/>
            </a:pPr>
            <a:endParaRPr lang="en-US" altLang="en-US"/>
          </a:p>
        </p:txBody>
      </p:sp>
      <p:sp>
        <p:nvSpPr>
          <p:cNvPr id="2054" name="Rectangle 6"/>
          <p:cNvSpPr>
            <a:spLocks noGrp="1" noChangeArrowheads="1"/>
          </p:cNvSpPr>
          <p:nvPr>
            <p:ph type="sldNum"/>
          </p:nvPr>
        </p:nvSpPr>
        <p:spPr bwMode="auto">
          <a:xfrm>
            <a:off x="3973084"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47458" algn="l"/>
                <a:tab pos="1294915" algn="l"/>
                <a:tab pos="1942373" algn="l"/>
                <a:tab pos="2589832" algn="l"/>
              </a:tabLst>
              <a:defRPr sz="1200">
                <a:solidFill>
                  <a:srgbClr val="000000"/>
                </a:solidFill>
                <a:latin typeface="Times New Roman" panose="02020603050405020304" pitchFamily="18" charset="0"/>
              </a:defRPr>
            </a:lvl1pPr>
          </a:lstStyle>
          <a:p>
            <a:pPr>
              <a:defRPr/>
            </a:pPr>
            <a:fld id="{5295E678-5043-4919-BA81-617E9516447F}" type="slidenum">
              <a:rPr lang="en-US" altLang="en-US"/>
              <a:pPr>
                <a:defRPr/>
              </a:pPr>
              <a:t>‹#›</a:t>
            </a:fld>
            <a:endParaRPr lang="en-US" altLang="en-US"/>
          </a:p>
        </p:txBody>
      </p:sp>
    </p:spTree>
    <p:extLst>
      <p:ext uri="{BB962C8B-B14F-4D97-AF65-F5344CB8AC3E}">
        <p14:creationId xmlns:p14="http://schemas.microsoft.com/office/powerpoint/2010/main" val="2577086298"/>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5pPr>
            <a:lvl6pPr marL="2565374"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6pPr>
            <a:lvl7pPr marL="3031806"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7pPr>
            <a:lvl8pPr marL="3498237"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8pPr>
            <a:lvl9pPr marL="3964669" indent="-233216" defTabSz="458335" eaLnBrk="0" fontAlgn="base" hangingPunct="0">
              <a:spcBef>
                <a:spcPct val="30000"/>
              </a:spcBef>
              <a:spcAft>
                <a:spcPct val="0"/>
              </a:spcAft>
              <a:buClr>
                <a:srgbClr val="000000"/>
              </a:buClr>
              <a:buSzPct val="100000"/>
              <a:buFont typeface="Times New Roman" panose="02020603050405020304" pitchFamily="18" charset="0"/>
              <a:tabLst>
                <a:tab pos="646202" algn="l"/>
                <a:tab pos="1294024" algn="l"/>
                <a:tab pos="1941846" algn="l"/>
                <a:tab pos="2589668" algn="l"/>
              </a:tabLst>
              <a:defRPr sz="1200">
                <a:solidFill>
                  <a:srgbClr val="000000"/>
                </a:solidFill>
                <a:latin typeface="Times New Roman" panose="02020603050405020304" pitchFamily="18" charset="0"/>
              </a:defRPr>
            </a:lvl9pPr>
          </a:lstStyle>
          <a:p>
            <a:pPr>
              <a:spcBef>
                <a:spcPct val="0"/>
              </a:spcBef>
            </a:pPr>
            <a:fld id="{5E47D42F-150F-4F5D-A32A-0C61CC80F1FC}" type="slidenum">
              <a:rPr lang="en-US" altLang="en-US" smtClean="0"/>
              <a:pPr>
                <a:spcBef>
                  <a:spcPct val="0"/>
                </a:spcBef>
              </a:pPr>
              <a:t>1</a:t>
            </a:fld>
            <a:endParaRPr lang="en-US" altLang="en-US"/>
          </a:p>
        </p:txBody>
      </p:sp>
      <p:sp>
        <p:nvSpPr>
          <p:cNvPr id="1638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8" name="Rectangle 2"/>
          <p:cNvSpPr>
            <a:spLocks noGrp="1" noChangeArrowheads="1"/>
          </p:cNvSpPr>
          <p:nvPr>
            <p:ph type="body" idx="1"/>
          </p:nvPr>
        </p:nvSpPr>
        <p:spPr>
          <a:xfrm>
            <a:off x="701993" y="4420316"/>
            <a:ext cx="5615940"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98517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the duty of VFW</a:t>
            </a:r>
            <a:r>
              <a:rPr lang="en-US" baseline="0" dirty="0"/>
              <a:t> accredited representatives to determine whom VFW will represent.  PSOs do not have the working knowledge or access to determine if POA should be refused based on circumstances of the claim (i.e. Claims past Form 9, dual representation, POA jumpers, previously revoked claimants, etc…)</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13</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20663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PSO having claimant sign 21-0966, DSO can perform</a:t>
            </a:r>
            <a:r>
              <a:rPr lang="en-US" baseline="0" dirty="0"/>
              <a:t> curtesy submittal if there is a POA issue</a:t>
            </a:r>
          </a:p>
          <a:p>
            <a:r>
              <a:rPr lang="en-US" baseline="0" dirty="0"/>
              <a:t>PSO needs to inform the claimant that if they currently have an ITF on file with VA, another ITF is not considered valid (</a:t>
            </a:r>
            <a:r>
              <a:rPr lang="en-US" baseline="0" dirty="0" err="1"/>
              <a:t>ie</a:t>
            </a:r>
            <a:r>
              <a:rPr lang="en-US" baseline="0" dirty="0"/>
              <a:t>. claim must be submitted within one year of the CURRENT ITF in order to retain effective date).</a:t>
            </a:r>
          </a:p>
          <a:p>
            <a:r>
              <a:rPr lang="en-US" baseline="0" dirty="0"/>
              <a:t>Claimant will not have one year from the date the 21-0966 being submitted if there is already an ITF on file</a:t>
            </a:r>
          </a:p>
          <a:p>
            <a:endParaRPr lang="en-US" baseline="0" dirty="0"/>
          </a:p>
          <a:p>
            <a:r>
              <a:rPr lang="en-US" baseline="0" dirty="0"/>
              <a:t>PSO should stress the importance of the claimant sending/submitting the form to the DSO as soon as possible</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14</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4020892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PSO having claimant sign the DSO can perform</a:t>
            </a:r>
            <a:r>
              <a:rPr lang="en-US" baseline="0" dirty="0"/>
              <a:t> curtesy submittal if there is a POA issue</a:t>
            </a:r>
          </a:p>
          <a:p>
            <a:endParaRPr lang="en-US" baseline="0" dirty="0"/>
          </a:p>
          <a:p>
            <a:r>
              <a:rPr lang="en-US" baseline="0" dirty="0"/>
              <a:t>Have veteran review accuracy of information </a:t>
            </a:r>
          </a:p>
          <a:p>
            <a:endParaRPr lang="en-US" baseline="0" dirty="0"/>
          </a:p>
          <a:p>
            <a:r>
              <a:rPr lang="en-US" baseline="0" dirty="0"/>
              <a:t>It is the veteran’s responsibility to submit the paperwork to DSO.</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15</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1912715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16</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160743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17</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64309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18</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499990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form is used for both DIC &amp;  Survivor’s Pension</a:t>
            </a:r>
          </a:p>
          <a:p>
            <a:endParaRPr lang="en-US" dirty="0"/>
          </a:p>
          <a:p>
            <a:r>
              <a:rPr lang="en-US" dirty="0"/>
              <a:t>Survivors Pension:  Like Pension PSO should assist with the medical expense report</a:t>
            </a:r>
          </a:p>
        </p:txBody>
      </p:sp>
      <p:sp>
        <p:nvSpPr>
          <p:cNvPr id="4" name="Slide Number Placeholder 3"/>
          <p:cNvSpPr>
            <a:spLocks noGrp="1"/>
          </p:cNvSpPr>
          <p:nvPr>
            <p:ph type="sldNum" sz="quarter" idx="10"/>
          </p:nvPr>
        </p:nvSpPr>
        <p:spPr/>
        <p:txBody>
          <a:bodyPr/>
          <a:lstStyle/>
          <a:p>
            <a:fld id="{28F8E0F2-83D2-4242-B502-BC08D1298FF2}" type="slidenum">
              <a:rPr lang="en-US" smtClean="0"/>
              <a:t>19</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151194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20</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60864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21</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573570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22</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03032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p:nvPr>
        </p:nvSpPr>
        <p:spPr/>
        <p:txBody>
          <a:bodyPr/>
          <a:lstStyle/>
          <a:p>
            <a:pPr>
              <a:defRPr/>
            </a:pPr>
            <a:fld id="{5295E678-5043-4919-BA81-617E9516447F}" type="slidenum">
              <a:rPr lang="en-US" altLang="en-US" smtClean="0"/>
              <a:pPr>
                <a:defRPr/>
              </a:pPr>
              <a:t>4</a:t>
            </a:fld>
            <a:endParaRPr lang="en-US" altLang="en-US"/>
          </a:p>
        </p:txBody>
      </p:sp>
    </p:spTree>
    <p:extLst>
      <p:ext uri="{BB962C8B-B14F-4D97-AF65-F5344CB8AC3E}">
        <p14:creationId xmlns:p14="http://schemas.microsoft.com/office/powerpoint/2010/main" val="30920175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23</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3537090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24</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 to hold at least one training</a:t>
            </a:r>
            <a:r>
              <a:rPr lang="en-US" baseline="0" dirty="0"/>
              <a:t> session.</a:t>
            </a:r>
          </a:p>
          <a:p>
            <a:endParaRPr lang="en-US" baseline="0" dirty="0"/>
          </a:p>
          <a:p>
            <a:r>
              <a:rPr lang="en-US" baseline="0" dirty="0"/>
              <a:t>We recommend working with your Department HQ to conduct as many as necessary to make attendance feasible for the PSOs (ex. In large states, break up the state into sections).</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5</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898749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Dept. Commander &amp; </a:t>
            </a:r>
            <a:r>
              <a:rPr lang="en-US" dirty="0" err="1"/>
              <a:t>Adj</a:t>
            </a:r>
            <a:r>
              <a:rPr lang="en-US" dirty="0"/>
              <a:t> can work with District Commander’s to ensure the PSO training is put on the Department &amp; District Calendars</a:t>
            </a:r>
          </a:p>
          <a:p>
            <a:endParaRPr lang="en-US" dirty="0"/>
          </a:p>
          <a:p>
            <a:r>
              <a:rPr lang="en-US" dirty="0"/>
              <a:t>Idea:</a:t>
            </a:r>
            <a:r>
              <a:rPr lang="en-US" baseline="0" dirty="0"/>
              <a:t> During </a:t>
            </a:r>
            <a:r>
              <a:rPr lang="en-US" baseline="0" dirty="0" err="1"/>
              <a:t>CofA</a:t>
            </a:r>
            <a:r>
              <a:rPr lang="en-US" baseline="0" dirty="0"/>
              <a:t> Service Officer Report, specifically THANK the posts (by Post#) which attended (ask if you missed listing anyone).  This will help District Leadership with accountability of training for the PSOs in their district.</a:t>
            </a:r>
            <a:endParaRPr lang="en-US" dirty="0"/>
          </a:p>
          <a:p>
            <a:endParaRPr lang="en-US" dirty="0"/>
          </a:p>
          <a:p>
            <a:r>
              <a:rPr lang="en-US" dirty="0"/>
              <a:t>Get</a:t>
            </a:r>
            <a:r>
              <a:rPr lang="en-US" baseline="0" dirty="0"/>
              <a:t> help advertising the PSO training (Department Newsletter, District Bulletin, Email lists, etc…).  If using email lists, ask Department &amp; District Leadership to follow-up encouraging attendance.  Only email the PSOs when Pertinent (ex. Don’t email ALL PSOs if you are conducting PSO training at a District on the opposite side of the state).  By only emailing pertinent info, it will help ensure the emails are read vs. it being dismissed as spam.</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7</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1239030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8</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748448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9</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046300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10</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3840978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to cover these aspects of Code</a:t>
            </a:r>
            <a:r>
              <a:rPr lang="en-US" baseline="0" dirty="0"/>
              <a:t> of Conduct within NVS P&amp;P</a:t>
            </a:r>
          </a:p>
          <a:p>
            <a:endParaRPr lang="en-US" baseline="0" dirty="0"/>
          </a:p>
          <a:p>
            <a:r>
              <a:rPr lang="en-US" baseline="0" dirty="0"/>
              <a:t>Stress PSOs not retaining any forms, it is the responsibility of the claimant to submit/send forms to DSO</a:t>
            </a:r>
          </a:p>
          <a:p>
            <a:endParaRPr lang="en-US" baseline="0" dirty="0"/>
          </a:p>
          <a:p>
            <a:r>
              <a:rPr lang="en-US" baseline="0" dirty="0"/>
              <a:t>PSOs are NOT ACCREDITED, they cannot counsel claimants on what/how to claim items, they are recorders/scribes ONLY!</a:t>
            </a:r>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11</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97314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F8E0F2-83D2-4242-B502-BC08D1298FF2}" type="slidenum">
              <a:rPr lang="en-US" smtClean="0"/>
              <a:t>12</a:t>
            </a:fld>
            <a:endParaRPr lang="en-US"/>
          </a:p>
        </p:txBody>
      </p:sp>
      <p:sp>
        <p:nvSpPr>
          <p:cNvPr id="5" name="Header Placeholder 4"/>
          <p:cNvSpPr>
            <a:spLocks noGrp="1"/>
          </p:cNvSpPr>
          <p:nvPr>
            <p:ph type="hdr" sz="quarter" idx="11"/>
          </p:nvPr>
        </p:nvSpPr>
        <p:spPr/>
        <p:txBody>
          <a:bodyPr/>
          <a:lstStyle/>
          <a:p>
            <a:r>
              <a:rPr lang="en-US"/>
              <a:t>Conducting Post Service Officer Training</a:t>
            </a:r>
          </a:p>
        </p:txBody>
      </p:sp>
    </p:spTree>
    <p:extLst>
      <p:ext uri="{BB962C8B-B14F-4D97-AF65-F5344CB8AC3E}">
        <p14:creationId xmlns:p14="http://schemas.microsoft.com/office/powerpoint/2010/main" val="2740997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8616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0395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037" y="2013056"/>
            <a:ext cx="9792415" cy="1389038"/>
          </a:xfrm>
        </p:spPr>
        <p:txBody>
          <a:bodyPr/>
          <a:lstStyle/>
          <a:p>
            <a:r>
              <a:rPr lang="en-US"/>
              <a:t>Click to edit Master title style</a:t>
            </a:r>
          </a:p>
        </p:txBody>
      </p:sp>
      <p:sp>
        <p:nvSpPr>
          <p:cNvPr id="3" name="Subtitle 2"/>
          <p:cNvSpPr>
            <a:spLocks noGrp="1"/>
          </p:cNvSpPr>
          <p:nvPr>
            <p:ph type="subTitle" idx="1"/>
          </p:nvPr>
        </p:nvSpPr>
        <p:spPr>
          <a:xfrm>
            <a:off x="1728074" y="3672106"/>
            <a:ext cx="8064341" cy="1656045"/>
          </a:xfrm>
        </p:spPr>
        <p:txBody>
          <a:bodyPr/>
          <a:lstStyle>
            <a:lvl1pPr marL="0" indent="0" algn="ctr">
              <a:buNone/>
              <a:defRPr>
                <a:solidFill>
                  <a:schemeClr val="tx1">
                    <a:tint val="75000"/>
                  </a:schemeClr>
                </a:solidFill>
              </a:defRPr>
            </a:lvl1pPr>
            <a:lvl2pPr marL="323957" indent="0" algn="ctr">
              <a:buNone/>
              <a:defRPr>
                <a:solidFill>
                  <a:schemeClr val="tx1">
                    <a:tint val="75000"/>
                  </a:schemeClr>
                </a:solidFill>
              </a:defRPr>
            </a:lvl2pPr>
            <a:lvl3pPr marL="647913" indent="0" algn="ctr">
              <a:buNone/>
              <a:defRPr>
                <a:solidFill>
                  <a:schemeClr val="tx1">
                    <a:tint val="75000"/>
                  </a:schemeClr>
                </a:solidFill>
              </a:defRPr>
            </a:lvl3pPr>
            <a:lvl4pPr marL="971871" indent="0" algn="ctr">
              <a:buNone/>
              <a:defRPr>
                <a:solidFill>
                  <a:schemeClr val="tx1">
                    <a:tint val="75000"/>
                  </a:schemeClr>
                </a:solidFill>
              </a:defRPr>
            </a:lvl4pPr>
            <a:lvl5pPr marL="1295827" indent="0" algn="ctr">
              <a:buNone/>
              <a:defRPr>
                <a:solidFill>
                  <a:schemeClr val="tx1">
                    <a:tint val="75000"/>
                  </a:schemeClr>
                </a:solidFill>
              </a:defRPr>
            </a:lvl5pPr>
            <a:lvl6pPr marL="1619784" indent="0" algn="ctr">
              <a:buNone/>
              <a:defRPr>
                <a:solidFill>
                  <a:schemeClr val="tx1">
                    <a:tint val="75000"/>
                  </a:schemeClr>
                </a:solidFill>
              </a:defRPr>
            </a:lvl6pPr>
            <a:lvl7pPr marL="1943739" indent="0" algn="ctr">
              <a:buNone/>
              <a:defRPr>
                <a:solidFill>
                  <a:schemeClr val="tx1">
                    <a:tint val="75000"/>
                  </a:schemeClr>
                </a:solidFill>
              </a:defRPr>
            </a:lvl7pPr>
            <a:lvl8pPr marL="2267696" indent="0" algn="ctr">
              <a:buNone/>
              <a:defRPr>
                <a:solidFill>
                  <a:schemeClr val="tx1">
                    <a:tint val="75000"/>
                  </a:schemeClr>
                </a:solidFill>
              </a:defRPr>
            </a:lvl8pPr>
            <a:lvl9pPr marL="259165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020EC2B-2BAE-471C-9967-26E852373FF0}" type="datetime1">
              <a:rPr lang="en-US" smtClean="0"/>
              <a:t>4/3/2023</a:t>
            </a:fld>
            <a:endParaRPr lang="en-US"/>
          </a:p>
        </p:txBody>
      </p:sp>
      <p:sp>
        <p:nvSpPr>
          <p:cNvPr id="5" name="Footer Placeholder 4"/>
          <p:cNvSpPr>
            <a:spLocks noGrp="1"/>
          </p:cNvSpPr>
          <p:nvPr>
            <p:ph type="ftr" sz="quarter" idx="11"/>
          </p:nvPr>
        </p:nvSpPr>
        <p:spPr>
          <a:xfrm>
            <a:off x="3936171" y="6006172"/>
            <a:ext cx="3648154" cy="345009"/>
          </a:xfrm>
          <a:prstGeom prst="rect">
            <a:avLst/>
          </a:prstGeom>
        </p:spPr>
        <p:txBody>
          <a:bodyPr/>
          <a:lstStyle/>
          <a:p>
            <a:r>
              <a:rPr lang="en-US"/>
              <a:t>Helping your Client Receive the Earliest Effective Date</a:t>
            </a:r>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112614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5140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037" y="2013056"/>
            <a:ext cx="9792415" cy="1389038"/>
          </a:xfrm>
        </p:spPr>
        <p:txBody>
          <a:bodyPr/>
          <a:lstStyle/>
          <a:p>
            <a:r>
              <a:rPr lang="en-US"/>
              <a:t>Click to edit Master title style</a:t>
            </a:r>
          </a:p>
        </p:txBody>
      </p:sp>
      <p:sp>
        <p:nvSpPr>
          <p:cNvPr id="3" name="Subtitle 2"/>
          <p:cNvSpPr>
            <a:spLocks noGrp="1"/>
          </p:cNvSpPr>
          <p:nvPr>
            <p:ph type="subTitle" idx="1"/>
          </p:nvPr>
        </p:nvSpPr>
        <p:spPr>
          <a:xfrm>
            <a:off x="1728074" y="3672106"/>
            <a:ext cx="8064341" cy="1656045"/>
          </a:xfrm>
        </p:spPr>
        <p:txBody>
          <a:bodyPr/>
          <a:lstStyle>
            <a:lvl1pPr marL="0" indent="0" algn="ctr">
              <a:buNone/>
              <a:defRPr>
                <a:solidFill>
                  <a:schemeClr val="tx1">
                    <a:tint val="75000"/>
                  </a:schemeClr>
                </a:solidFill>
              </a:defRPr>
            </a:lvl1pPr>
            <a:lvl2pPr marL="323957" indent="0" algn="ctr">
              <a:buNone/>
              <a:defRPr>
                <a:solidFill>
                  <a:schemeClr val="tx1">
                    <a:tint val="75000"/>
                  </a:schemeClr>
                </a:solidFill>
              </a:defRPr>
            </a:lvl2pPr>
            <a:lvl3pPr marL="647913" indent="0" algn="ctr">
              <a:buNone/>
              <a:defRPr>
                <a:solidFill>
                  <a:schemeClr val="tx1">
                    <a:tint val="75000"/>
                  </a:schemeClr>
                </a:solidFill>
              </a:defRPr>
            </a:lvl3pPr>
            <a:lvl4pPr marL="971871" indent="0" algn="ctr">
              <a:buNone/>
              <a:defRPr>
                <a:solidFill>
                  <a:schemeClr val="tx1">
                    <a:tint val="75000"/>
                  </a:schemeClr>
                </a:solidFill>
              </a:defRPr>
            </a:lvl4pPr>
            <a:lvl5pPr marL="1295827" indent="0" algn="ctr">
              <a:buNone/>
              <a:defRPr>
                <a:solidFill>
                  <a:schemeClr val="tx1">
                    <a:tint val="75000"/>
                  </a:schemeClr>
                </a:solidFill>
              </a:defRPr>
            </a:lvl5pPr>
            <a:lvl6pPr marL="1619784" indent="0" algn="ctr">
              <a:buNone/>
              <a:defRPr>
                <a:solidFill>
                  <a:schemeClr val="tx1">
                    <a:tint val="75000"/>
                  </a:schemeClr>
                </a:solidFill>
              </a:defRPr>
            </a:lvl6pPr>
            <a:lvl7pPr marL="1943739" indent="0" algn="ctr">
              <a:buNone/>
              <a:defRPr>
                <a:solidFill>
                  <a:schemeClr val="tx1">
                    <a:tint val="75000"/>
                  </a:schemeClr>
                </a:solidFill>
              </a:defRPr>
            </a:lvl7pPr>
            <a:lvl8pPr marL="2267696" indent="0" algn="ctr">
              <a:buNone/>
              <a:defRPr>
                <a:solidFill>
                  <a:schemeClr val="tx1">
                    <a:tint val="75000"/>
                  </a:schemeClr>
                </a:solidFill>
              </a:defRPr>
            </a:lvl8pPr>
            <a:lvl9pPr marL="259165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93E7F5-D2B0-4886-AD1B-946E3D9E5AF4}" type="datetime1">
              <a:rPr lang="en-US" smtClean="0"/>
              <a:t>4/3/2023</a:t>
            </a:fld>
            <a:endParaRPr lang="en-US"/>
          </a:p>
        </p:txBody>
      </p:sp>
      <p:sp>
        <p:nvSpPr>
          <p:cNvPr id="5" name="Footer Placeholder 4"/>
          <p:cNvSpPr>
            <a:spLocks noGrp="1"/>
          </p:cNvSpPr>
          <p:nvPr>
            <p:ph type="ftr" sz="quarter" idx="11"/>
          </p:nvPr>
        </p:nvSpPr>
        <p:spPr>
          <a:xfrm>
            <a:off x="3936171" y="6006172"/>
            <a:ext cx="3648154" cy="345009"/>
          </a:xfrm>
          <a:prstGeom prst="rect">
            <a:avLst/>
          </a:prstGeom>
        </p:spPr>
        <p:txBody>
          <a:bodyPr/>
          <a:lstStyle/>
          <a:p>
            <a:r>
              <a:rPr lang="en-US"/>
              <a:t>Helping your Client Receive the Earliest Effective Date</a:t>
            </a:r>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417171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945542"/>
            <a:ext cx="10368440" cy="749907"/>
          </a:xfrm>
        </p:spPr>
        <p:txBody>
          <a:bodyPr/>
          <a:lstStyle/>
          <a:p>
            <a:r>
              <a:rPr lang="en-US"/>
              <a:t>Click to edit Master title style</a:t>
            </a:r>
          </a:p>
        </p:txBody>
      </p:sp>
      <p:sp>
        <p:nvSpPr>
          <p:cNvPr id="3" name="Content Placeholder 2"/>
          <p:cNvSpPr>
            <a:spLocks noGrp="1"/>
          </p:cNvSpPr>
          <p:nvPr>
            <p:ph idx="1"/>
          </p:nvPr>
        </p:nvSpPr>
        <p:spPr>
          <a:xfrm>
            <a:off x="576028" y="1809558"/>
            <a:ext cx="10368440" cy="3979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C14D76-1B51-4406-B9B7-ACCB35E2B692}" type="datetime1">
              <a:rPr lang="en-US" smtClean="0"/>
              <a:t>4/3/2023</a:t>
            </a:fld>
            <a:endParaRPr lang="en-US"/>
          </a:p>
        </p:txBody>
      </p:sp>
      <p:sp>
        <p:nvSpPr>
          <p:cNvPr id="6" name="Slide Number Placeholder 5"/>
          <p:cNvSpPr>
            <a:spLocks noGrp="1"/>
          </p:cNvSpPr>
          <p:nvPr>
            <p:ph type="sldNum" sz="quarter" idx="12"/>
          </p:nvPr>
        </p:nvSpPr>
        <p:spPr/>
        <p:txBody>
          <a:bodyPr/>
          <a:lstStyle>
            <a:lvl1pPr>
              <a:defRPr sz="1890">
                <a:solidFill>
                  <a:schemeClr val="tx1"/>
                </a:solidFill>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743261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815124"/>
            <a:ext cx="10368440" cy="696925"/>
          </a:xfrm>
        </p:spPr>
        <p:txBody>
          <a:bodyPr/>
          <a:lstStyle/>
          <a:p>
            <a:r>
              <a:rPr lang="en-US"/>
              <a:t>Click to edit Master title style</a:t>
            </a:r>
          </a:p>
        </p:txBody>
      </p:sp>
      <p:sp>
        <p:nvSpPr>
          <p:cNvPr id="3" name="Content Placeholder 2"/>
          <p:cNvSpPr>
            <a:spLocks noGrp="1"/>
          </p:cNvSpPr>
          <p:nvPr>
            <p:ph sz="half" idx="1"/>
          </p:nvPr>
        </p:nvSpPr>
        <p:spPr>
          <a:xfrm>
            <a:off x="576028"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49"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B534A4-CD65-4889-92BA-0A4A8E90105C}" type="datetime1">
              <a:rPr lang="en-US" smtClean="0"/>
              <a:t>4/3/2023</a:t>
            </a:fld>
            <a:endParaRPr lang="en-US"/>
          </a:p>
        </p:txBody>
      </p:sp>
      <p:sp>
        <p:nvSpPr>
          <p:cNvPr id="6" name="Footer Placeholder 5"/>
          <p:cNvSpPr>
            <a:spLocks noGrp="1"/>
          </p:cNvSpPr>
          <p:nvPr>
            <p:ph type="ftr" sz="quarter" idx="11"/>
          </p:nvPr>
        </p:nvSpPr>
        <p:spPr>
          <a:xfrm>
            <a:off x="3936171" y="6006172"/>
            <a:ext cx="3648154" cy="345009"/>
          </a:xfrm>
          <a:prstGeom prst="rect">
            <a:avLst/>
          </a:prstGeom>
        </p:spPr>
        <p:txBody>
          <a:bodyPr/>
          <a:lstStyle/>
          <a:p>
            <a:r>
              <a:rPr lang="en-US"/>
              <a:t>Helping your Client Receive the Earliest Effective Date</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817607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038" y="1316484"/>
            <a:ext cx="9936421" cy="461309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2594037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92035" y="1377743"/>
            <a:ext cx="4872205" cy="45433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50" y="1377744"/>
            <a:ext cx="4872205" cy="4526416"/>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13566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768035" y="1440044"/>
            <a:ext cx="9960419" cy="4464121"/>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528662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13216" y="1431568"/>
            <a:ext cx="9915244" cy="440509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42212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037" y="2013056"/>
            <a:ext cx="9792415" cy="1389038"/>
          </a:xfrm>
        </p:spPr>
        <p:txBody>
          <a:bodyPr/>
          <a:lstStyle/>
          <a:p>
            <a:r>
              <a:rPr lang="en-US"/>
              <a:t>Click to edit Master title style</a:t>
            </a:r>
          </a:p>
        </p:txBody>
      </p:sp>
      <p:sp>
        <p:nvSpPr>
          <p:cNvPr id="3" name="Subtitle 2"/>
          <p:cNvSpPr>
            <a:spLocks noGrp="1"/>
          </p:cNvSpPr>
          <p:nvPr>
            <p:ph type="subTitle" idx="1"/>
          </p:nvPr>
        </p:nvSpPr>
        <p:spPr>
          <a:xfrm>
            <a:off x="1728074" y="3672106"/>
            <a:ext cx="8064341" cy="1656045"/>
          </a:xfrm>
        </p:spPr>
        <p:txBody>
          <a:bodyPr/>
          <a:lstStyle>
            <a:lvl1pPr marL="0" indent="0" algn="ctr">
              <a:buNone/>
              <a:defRPr>
                <a:solidFill>
                  <a:schemeClr val="tx1">
                    <a:tint val="75000"/>
                  </a:schemeClr>
                </a:solidFill>
              </a:defRPr>
            </a:lvl1pPr>
            <a:lvl2pPr marL="323957" indent="0" algn="ctr">
              <a:buNone/>
              <a:defRPr>
                <a:solidFill>
                  <a:schemeClr val="tx1">
                    <a:tint val="75000"/>
                  </a:schemeClr>
                </a:solidFill>
              </a:defRPr>
            </a:lvl2pPr>
            <a:lvl3pPr marL="647913" indent="0" algn="ctr">
              <a:buNone/>
              <a:defRPr>
                <a:solidFill>
                  <a:schemeClr val="tx1">
                    <a:tint val="75000"/>
                  </a:schemeClr>
                </a:solidFill>
              </a:defRPr>
            </a:lvl3pPr>
            <a:lvl4pPr marL="971871" indent="0" algn="ctr">
              <a:buNone/>
              <a:defRPr>
                <a:solidFill>
                  <a:schemeClr val="tx1">
                    <a:tint val="75000"/>
                  </a:schemeClr>
                </a:solidFill>
              </a:defRPr>
            </a:lvl4pPr>
            <a:lvl5pPr marL="1295827" indent="0" algn="ctr">
              <a:buNone/>
              <a:defRPr>
                <a:solidFill>
                  <a:schemeClr val="tx1">
                    <a:tint val="75000"/>
                  </a:schemeClr>
                </a:solidFill>
              </a:defRPr>
            </a:lvl5pPr>
            <a:lvl6pPr marL="1619784" indent="0" algn="ctr">
              <a:buNone/>
              <a:defRPr>
                <a:solidFill>
                  <a:schemeClr val="tx1">
                    <a:tint val="75000"/>
                  </a:schemeClr>
                </a:solidFill>
              </a:defRPr>
            </a:lvl6pPr>
            <a:lvl7pPr marL="1943739" indent="0" algn="ctr">
              <a:buNone/>
              <a:defRPr>
                <a:solidFill>
                  <a:schemeClr val="tx1">
                    <a:tint val="75000"/>
                  </a:schemeClr>
                </a:solidFill>
              </a:defRPr>
            </a:lvl7pPr>
            <a:lvl8pPr marL="2267696" indent="0" algn="ctr">
              <a:buNone/>
              <a:defRPr>
                <a:solidFill>
                  <a:schemeClr val="tx1">
                    <a:tint val="75000"/>
                  </a:schemeClr>
                </a:solidFill>
              </a:defRPr>
            </a:lvl8pPr>
            <a:lvl9pPr marL="259165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F9FF384-E96A-4850-8B18-809E8ED7D4B7}" type="datetime1">
              <a:rPr lang="en-US" altLang="en-US" smtClean="0"/>
              <a:t>4/3/2023</a:t>
            </a:fld>
            <a:endParaRPr lang="en-US" altLang="en-US"/>
          </a:p>
        </p:txBody>
      </p:sp>
      <p:sp>
        <p:nvSpPr>
          <p:cNvPr id="5" name="Footer Placeholder 4"/>
          <p:cNvSpPr>
            <a:spLocks noGrp="1"/>
          </p:cNvSpPr>
          <p:nvPr>
            <p:ph type="ftr" sz="quarter" idx="11"/>
          </p:nvPr>
        </p:nvSpPr>
        <p:spPr>
          <a:xfrm>
            <a:off x="3936171" y="6006172"/>
            <a:ext cx="3648154" cy="345009"/>
          </a:xfrm>
          <a:prstGeom prst="rect">
            <a:avLst/>
          </a:prstGeom>
        </p:spPr>
        <p:txBody>
          <a:bodyPr/>
          <a:lstStyle/>
          <a:p>
            <a:pPr>
              <a:defRPr/>
            </a:pPr>
            <a:r>
              <a:rPr lang="en-US" altLang="en-US"/>
              <a:t>Helping your Client Receive the Earliest Effective Date</a:t>
            </a:r>
          </a:p>
        </p:txBody>
      </p:sp>
      <p:sp>
        <p:nvSpPr>
          <p:cNvPr id="6" name="Slide Number Placeholder 5"/>
          <p:cNvSpPr>
            <a:spLocks noGrp="1"/>
          </p:cNvSpPr>
          <p:nvPr>
            <p:ph type="sldNum" sz="quarter" idx="12"/>
          </p:nvPr>
        </p:nvSpPr>
        <p:spPr/>
        <p:txBody>
          <a:bodyPr/>
          <a:lstStyle/>
          <a:p>
            <a:pPr>
              <a:defRPr/>
            </a:pPr>
            <a:fld id="{3E32ACF4-CF95-43DF-9143-D5B4CA4C892D}" type="slidenum">
              <a:rPr lang="en-US" altLang="en-US" smtClean="0"/>
              <a:pPr>
                <a:defRPr/>
              </a:pPr>
              <a:t>‹#›</a:t>
            </a:fld>
            <a:endParaRPr lang="en-US" altLang="en-US" dirty="0"/>
          </a:p>
        </p:txBody>
      </p:sp>
    </p:spTree>
    <p:extLst>
      <p:ext uri="{BB962C8B-B14F-4D97-AF65-F5344CB8AC3E}">
        <p14:creationId xmlns:p14="http://schemas.microsoft.com/office/powerpoint/2010/main" val="18116887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3544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945542"/>
            <a:ext cx="10368440" cy="749907"/>
          </a:xfrm>
        </p:spPr>
        <p:txBody>
          <a:bodyPr/>
          <a:lstStyle/>
          <a:p>
            <a:r>
              <a:rPr lang="en-US"/>
              <a:t>Click to edit Master title style</a:t>
            </a:r>
          </a:p>
        </p:txBody>
      </p:sp>
      <p:sp>
        <p:nvSpPr>
          <p:cNvPr id="3" name="Content Placeholder 2"/>
          <p:cNvSpPr>
            <a:spLocks noGrp="1"/>
          </p:cNvSpPr>
          <p:nvPr>
            <p:ph idx="1"/>
          </p:nvPr>
        </p:nvSpPr>
        <p:spPr>
          <a:xfrm>
            <a:off x="576028" y="1809558"/>
            <a:ext cx="10368440" cy="3979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0B2A6A86-E73D-49C1-B47F-8ACC957F317D}" type="datetime1">
              <a:rPr lang="en-US" altLang="en-US" smtClean="0"/>
              <a:t>4/3/2023</a:t>
            </a:fld>
            <a:endParaRPr lang="en-US" altLang="en-US"/>
          </a:p>
        </p:txBody>
      </p:sp>
      <p:sp>
        <p:nvSpPr>
          <p:cNvPr id="6" name="Slide Number Placeholder 5"/>
          <p:cNvSpPr>
            <a:spLocks noGrp="1"/>
          </p:cNvSpPr>
          <p:nvPr>
            <p:ph type="sldNum" sz="quarter" idx="12"/>
          </p:nvPr>
        </p:nvSpPr>
        <p:spPr/>
        <p:txBody>
          <a:bodyPr/>
          <a:lstStyle>
            <a:lvl1pPr>
              <a:defRPr sz="1890">
                <a:solidFill>
                  <a:schemeClr val="tx1"/>
                </a:solidFill>
                <a:latin typeface="Times New Roman" panose="02020603050405020304" pitchFamily="18" charset="0"/>
                <a:cs typeface="Times New Roman" panose="02020603050405020304" pitchFamily="18" charset="0"/>
              </a:defRPr>
            </a:lvl1pPr>
          </a:lstStyle>
          <a:p>
            <a:pPr>
              <a:defRPr/>
            </a:pPr>
            <a:r>
              <a:rPr lang="en-US" altLang="en-US"/>
              <a:t>1</a:t>
            </a:r>
          </a:p>
        </p:txBody>
      </p:sp>
    </p:spTree>
    <p:extLst>
      <p:ext uri="{BB962C8B-B14F-4D97-AF65-F5344CB8AC3E}">
        <p14:creationId xmlns:p14="http://schemas.microsoft.com/office/powerpoint/2010/main" val="3810305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6028" y="815124"/>
            <a:ext cx="10368440" cy="696925"/>
          </a:xfrm>
        </p:spPr>
        <p:txBody>
          <a:bodyPr/>
          <a:lstStyle/>
          <a:p>
            <a:r>
              <a:rPr lang="en-US"/>
              <a:t>Click to edit Master title style</a:t>
            </a:r>
          </a:p>
        </p:txBody>
      </p:sp>
      <p:sp>
        <p:nvSpPr>
          <p:cNvPr id="3" name="Content Placeholder 2"/>
          <p:cNvSpPr>
            <a:spLocks noGrp="1"/>
          </p:cNvSpPr>
          <p:nvPr>
            <p:ph sz="half" idx="1"/>
          </p:nvPr>
        </p:nvSpPr>
        <p:spPr>
          <a:xfrm>
            <a:off x="576028"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49" y="1512043"/>
            <a:ext cx="5088215" cy="4276616"/>
          </a:xfrm>
        </p:spPr>
        <p:txBody>
          <a:bodyPr/>
          <a:lstStyle>
            <a:lvl1pPr>
              <a:defRPr sz="1984"/>
            </a:lvl1pPr>
            <a:lvl2pPr>
              <a:defRPr sz="1701"/>
            </a:lvl2pPr>
            <a:lvl3pPr>
              <a:defRPr sz="1417"/>
            </a:lvl3pPr>
            <a:lvl4pPr>
              <a:defRPr sz="1276"/>
            </a:lvl4pPr>
            <a:lvl5pPr>
              <a:defRPr sz="1276"/>
            </a:lvl5pPr>
            <a:lvl6pPr>
              <a:defRPr sz="1276"/>
            </a:lvl6pPr>
            <a:lvl7pPr>
              <a:defRPr sz="1276"/>
            </a:lvl7pPr>
            <a:lvl8pPr>
              <a:defRPr sz="1276"/>
            </a:lvl8pPr>
            <a:lvl9pPr>
              <a:defRPr sz="127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934F3044-D752-406D-BA12-FBA4780338F7}" type="datetime1">
              <a:rPr lang="en-US" altLang="en-US" smtClean="0"/>
              <a:t>4/3/2023</a:t>
            </a:fld>
            <a:endParaRPr lang="en-US" altLang="en-US"/>
          </a:p>
        </p:txBody>
      </p:sp>
      <p:sp>
        <p:nvSpPr>
          <p:cNvPr id="6" name="Footer Placeholder 5"/>
          <p:cNvSpPr>
            <a:spLocks noGrp="1"/>
          </p:cNvSpPr>
          <p:nvPr>
            <p:ph type="ftr" sz="quarter" idx="11"/>
          </p:nvPr>
        </p:nvSpPr>
        <p:spPr>
          <a:xfrm>
            <a:off x="3936171" y="6006172"/>
            <a:ext cx="3648154" cy="345009"/>
          </a:xfrm>
          <a:prstGeom prst="rect">
            <a:avLst/>
          </a:prstGeom>
        </p:spPr>
        <p:txBody>
          <a:bodyPr/>
          <a:lstStyle/>
          <a:p>
            <a:pPr>
              <a:defRPr/>
            </a:pPr>
            <a:r>
              <a:rPr lang="en-US" altLang="en-US"/>
              <a:t>Helping your Client Receive the Earliest Effective Date</a:t>
            </a:r>
          </a:p>
        </p:txBody>
      </p:sp>
      <p:sp>
        <p:nvSpPr>
          <p:cNvPr id="7" name="Slide Number Placeholder 6"/>
          <p:cNvSpPr>
            <a:spLocks noGrp="1"/>
          </p:cNvSpPr>
          <p:nvPr>
            <p:ph type="sldNum" sz="quarter" idx="12"/>
          </p:nvPr>
        </p:nvSpPr>
        <p:spPr/>
        <p:txBody>
          <a:bodyPr/>
          <a:lstStyle/>
          <a:p>
            <a:pPr>
              <a:defRPr/>
            </a:pPr>
            <a:fld id="{1CB12EC9-8ED8-4AB8-BAC2-29695D9CAB20}" type="slidenum">
              <a:rPr lang="en-US" altLang="en-US" smtClean="0"/>
              <a:pPr>
                <a:defRPr/>
              </a:pPr>
              <a:t>‹#›</a:t>
            </a:fld>
            <a:endParaRPr lang="en-US" altLang="en-US" dirty="0"/>
          </a:p>
        </p:txBody>
      </p:sp>
    </p:spTree>
    <p:extLst>
      <p:ext uri="{BB962C8B-B14F-4D97-AF65-F5344CB8AC3E}">
        <p14:creationId xmlns:p14="http://schemas.microsoft.com/office/powerpoint/2010/main" val="915410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1EF510-DFF5-41CD-84F8-58413E0085D2}" type="datetime1">
              <a:rPr lang="en-US" altLang="en-US" smtClean="0"/>
              <a:t>4/3/2023</a:t>
            </a:fld>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altLang="en-US"/>
              <a:t>Helping your Client Receive the Earliest Effective Date</a:t>
            </a:r>
          </a:p>
        </p:txBody>
      </p:sp>
      <p:sp>
        <p:nvSpPr>
          <p:cNvPr id="4" name="Slide Number Placeholder 5"/>
          <p:cNvSpPr>
            <a:spLocks noGrp="1"/>
          </p:cNvSpPr>
          <p:nvPr>
            <p:ph type="sldNum" sz="quarter" idx="12"/>
          </p:nvPr>
        </p:nvSpPr>
        <p:spPr/>
        <p:txBody>
          <a:bodyPr/>
          <a:lstStyle>
            <a:lvl1pPr>
              <a:defRPr/>
            </a:lvl1pPr>
          </a:lstStyle>
          <a:p>
            <a:pPr>
              <a:defRPr/>
            </a:pPr>
            <a:fld id="{4D345DFA-048D-4019-8CFD-4B48098E97CE}" type="slidenum">
              <a:rPr lang="en-US" altLang="en-US"/>
              <a:pPr>
                <a:defRPr/>
              </a:pPr>
              <a:t>‹#›</a:t>
            </a:fld>
            <a:endParaRPr lang="en-US" altLang="en-US" dirty="0"/>
          </a:p>
        </p:txBody>
      </p:sp>
    </p:spTree>
    <p:extLst>
      <p:ext uri="{BB962C8B-B14F-4D97-AF65-F5344CB8AC3E}">
        <p14:creationId xmlns:p14="http://schemas.microsoft.com/office/powerpoint/2010/main" val="418734556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038" y="1316484"/>
            <a:ext cx="9936421" cy="461309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69906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92035" y="1377743"/>
            <a:ext cx="4872205" cy="45433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56250" y="1377744"/>
            <a:ext cx="4872205" cy="4526416"/>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99678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768035" y="1440044"/>
            <a:ext cx="9960419" cy="4464121"/>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22567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13216" y="1431568"/>
            <a:ext cx="9915244" cy="440509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71076" y="127064"/>
            <a:ext cx="7985280" cy="927646"/>
          </a:xfrm>
          <a:prstGeom prst="rect">
            <a:avLst/>
          </a:prstGeom>
        </p:spPr>
        <p:txBody>
          <a:bodyPr anchor="ctr"/>
          <a:lstStyle>
            <a:lvl1pPr>
              <a:defRPr sz="3024"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37657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7" Type="http://schemas.openxmlformats.org/officeDocument/2006/relationships/image" Target="../media/image3.pn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4.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4" y="4"/>
            <a:ext cx="11520488" cy="6480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2" y="4"/>
            <a:ext cx="4862077" cy="6480175"/>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6044" y="589195"/>
            <a:ext cx="4402706" cy="1154474"/>
          </a:xfrm>
          <a:prstGeom prst="rect">
            <a:avLst/>
          </a:prstGeom>
        </p:spPr>
      </p:pic>
    </p:spTree>
    <p:extLst>
      <p:ext uri="{BB962C8B-B14F-4D97-AF65-F5344CB8AC3E}">
        <p14:creationId xmlns:p14="http://schemas.microsoft.com/office/powerpoint/2010/main" val="259368277"/>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Lst>
  <p:hf hdr="0" ftr="0" dt="0"/>
  <p:txStyles>
    <p:titleStyle>
      <a:lvl1pPr algn="l" defTabSz="863885"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2646" kern="1200">
          <a:solidFill>
            <a:schemeClr val="tx1"/>
          </a:solidFill>
          <a:latin typeface="+mn-lt"/>
          <a:ea typeface="+mn-ea"/>
          <a:cs typeface="+mn-cs"/>
        </a:defRPr>
      </a:lvl1pPr>
      <a:lvl2pPr marL="647913"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mn-lt"/>
          <a:ea typeface="+mn-ea"/>
          <a:cs typeface="+mn-cs"/>
        </a:defRPr>
      </a:lvl2pPr>
      <a:lvl3pPr marL="1079857"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mn-lt"/>
          <a:ea typeface="+mn-ea"/>
          <a:cs typeface="+mn-cs"/>
        </a:defRPr>
      </a:lvl3pPr>
      <a:lvl4pPr marL="151179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4pPr>
      <a:lvl5pPr marL="1943739"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 y="1183712"/>
            <a:ext cx="11520488" cy="52964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1"/>
          </a:p>
        </p:txBody>
      </p:sp>
      <p:sp>
        <p:nvSpPr>
          <p:cNvPr id="6" name="Slide Number Placeholder 5"/>
          <p:cNvSpPr>
            <a:spLocks noGrp="1"/>
          </p:cNvSpPr>
          <p:nvPr>
            <p:ph type="sldNum" sz="quarter" idx="4"/>
          </p:nvPr>
        </p:nvSpPr>
        <p:spPr>
          <a:xfrm>
            <a:off x="8136345" y="6006170"/>
            <a:ext cx="2592111" cy="345009"/>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4" y="1175072"/>
            <a:ext cx="11520488"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64578" y="258785"/>
            <a:ext cx="2491425" cy="653860"/>
          </a:xfrm>
          <a:prstGeom prst="rect">
            <a:avLst/>
          </a:prstGeom>
        </p:spPr>
      </p:pic>
    </p:spTree>
    <p:extLst>
      <p:ext uri="{BB962C8B-B14F-4D97-AF65-F5344CB8AC3E}">
        <p14:creationId xmlns:p14="http://schemas.microsoft.com/office/powerpoint/2010/main" val="620335228"/>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910" r:id="rId6"/>
  </p:sldLayoutIdLst>
  <p:hf hdr="0" ftr="0" dt="0"/>
  <p:txStyles>
    <p:titleStyle>
      <a:lvl1pPr algn="l" defTabSz="863885" rtl="0" eaLnBrk="1" latinLnBrk="0" hangingPunct="1">
        <a:lnSpc>
          <a:spcPct val="90000"/>
        </a:lnSpc>
        <a:spcBef>
          <a:spcPct val="0"/>
        </a:spcBef>
        <a:buNone/>
        <a:defRPr sz="378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3024" kern="1200">
          <a:solidFill>
            <a:schemeClr val="tx1"/>
          </a:solidFill>
          <a:latin typeface="Times New Roman" panose="02020603050405020304" pitchFamily="18" charset="0"/>
          <a:ea typeface="+mn-ea"/>
          <a:cs typeface="Times New Roman" panose="02020603050405020304" pitchFamily="18" charset="0"/>
        </a:defRPr>
      </a:lvl1pPr>
      <a:lvl2pPr marL="647913" indent="-215972" algn="l" defTabSz="863885" rtl="0" eaLnBrk="1" latinLnBrk="0" hangingPunct="1">
        <a:lnSpc>
          <a:spcPct val="90000"/>
        </a:lnSpc>
        <a:spcBef>
          <a:spcPts val="472"/>
        </a:spcBef>
        <a:buFont typeface="Arial" panose="020B0604020202020204" pitchFamily="34" charset="0"/>
        <a:buChar char="•"/>
        <a:defRPr sz="2646" kern="1200">
          <a:solidFill>
            <a:schemeClr val="tx1"/>
          </a:solidFill>
          <a:latin typeface="Times New Roman" panose="02020603050405020304" pitchFamily="18" charset="0"/>
          <a:ea typeface="+mn-ea"/>
          <a:cs typeface="Times New Roman" panose="02020603050405020304" pitchFamily="18" charset="0"/>
        </a:defRPr>
      </a:lvl2pPr>
      <a:lvl3pPr marL="1079857"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Times New Roman" panose="02020603050405020304" pitchFamily="18" charset="0"/>
          <a:ea typeface="+mn-ea"/>
          <a:cs typeface="Times New Roman" panose="02020603050405020304" pitchFamily="18" charset="0"/>
        </a:defRPr>
      </a:lvl3pPr>
      <a:lvl4pPr marL="1511798"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4pPr>
      <a:lvl5pPr marL="1943739"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4" y="4"/>
            <a:ext cx="11520488" cy="6480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1"/>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2" y="4"/>
            <a:ext cx="4862077" cy="6480175"/>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16044" y="589195"/>
            <a:ext cx="4402706" cy="1154474"/>
          </a:xfrm>
          <a:prstGeom prst="rect">
            <a:avLst/>
          </a:prstGeom>
        </p:spPr>
      </p:pic>
    </p:spTree>
    <p:extLst>
      <p:ext uri="{BB962C8B-B14F-4D97-AF65-F5344CB8AC3E}">
        <p14:creationId xmlns:p14="http://schemas.microsoft.com/office/powerpoint/2010/main" val="1701626372"/>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Lst>
  <p:hf hdr="0" ftr="0" dt="0"/>
  <p:txStyles>
    <p:titleStyle>
      <a:lvl1pPr algn="l" defTabSz="863885"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2646" kern="1200">
          <a:solidFill>
            <a:schemeClr val="tx1"/>
          </a:solidFill>
          <a:latin typeface="+mn-lt"/>
          <a:ea typeface="+mn-ea"/>
          <a:cs typeface="+mn-cs"/>
        </a:defRPr>
      </a:lvl1pPr>
      <a:lvl2pPr marL="647913"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mn-lt"/>
          <a:ea typeface="+mn-ea"/>
          <a:cs typeface="+mn-cs"/>
        </a:defRPr>
      </a:lvl2pPr>
      <a:lvl3pPr marL="1079857"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mn-lt"/>
          <a:ea typeface="+mn-ea"/>
          <a:cs typeface="+mn-cs"/>
        </a:defRPr>
      </a:lvl3pPr>
      <a:lvl4pPr marL="151179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4pPr>
      <a:lvl5pPr marL="1943739"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 y="1183712"/>
            <a:ext cx="11520488" cy="52964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01"/>
          </a:p>
        </p:txBody>
      </p:sp>
      <p:sp>
        <p:nvSpPr>
          <p:cNvPr id="6" name="Slide Number Placeholder 5"/>
          <p:cNvSpPr>
            <a:spLocks noGrp="1"/>
          </p:cNvSpPr>
          <p:nvPr>
            <p:ph type="sldNum" sz="quarter" idx="4"/>
          </p:nvPr>
        </p:nvSpPr>
        <p:spPr>
          <a:xfrm>
            <a:off x="8136345" y="6006170"/>
            <a:ext cx="2592111" cy="345009"/>
          </a:xfrm>
          <a:prstGeom prst="rect">
            <a:avLst/>
          </a:prstGeom>
        </p:spPr>
        <p:txBody>
          <a:bodyPr vert="horz" lIns="91440" tIns="45720" rIns="91440" bIns="45720" rtlCol="0" anchor="ctr"/>
          <a:lstStyle>
            <a:lvl1pPr algn="r">
              <a:defRPr sz="1134">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4" y="1175072"/>
            <a:ext cx="11520488"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64578" y="258785"/>
            <a:ext cx="2491425" cy="653860"/>
          </a:xfrm>
          <a:prstGeom prst="rect">
            <a:avLst/>
          </a:prstGeom>
        </p:spPr>
      </p:pic>
    </p:spTree>
    <p:extLst>
      <p:ext uri="{BB962C8B-B14F-4D97-AF65-F5344CB8AC3E}">
        <p14:creationId xmlns:p14="http://schemas.microsoft.com/office/powerpoint/2010/main" val="3697928010"/>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Lst>
  <p:hf hdr="0" ftr="0" dt="0"/>
  <p:txStyles>
    <p:titleStyle>
      <a:lvl1pPr algn="l" defTabSz="863885" rtl="0" eaLnBrk="1" latinLnBrk="0" hangingPunct="1">
        <a:lnSpc>
          <a:spcPct val="90000"/>
        </a:lnSpc>
        <a:spcBef>
          <a:spcPct val="0"/>
        </a:spcBef>
        <a:buNone/>
        <a:defRPr sz="378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15972" indent="-215972" algn="l" defTabSz="863885" rtl="0" eaLnBrk="1" latinLnBrk="0" hangingPunct="1">
        <a:lnSpc>
          <a:spcPct val="90000"/>
        </a:lnSpc>
        <a:spcBef>
          <a:spcPts val="945"/>
        </a:spcBef>
        <a:buFont typeface="Arial" panose="020B0604020202020204" pitchFamily="34" charset="0"/>
        <a:buChar char="•"/>
        <a:defRPr sz="3024" kern="1200">
          <a:solidFill>
            <a:schemeClr val="tx1"/>
          </a:solidFill>
          <a:latin typeface="Times New Roman" panose="02020603050405020304" pitchFamily="18" charset="0"/>
          <a:ea typeface="+mn-ea"/>
          <a:cs typeface="Times New Roman" panose="02020603050405020304" pitchFamily="18" charset="0"/>
        </a:defRPr>
      </a:lvl1pPr>
      <a:lvl2pPr marL="647913" indent="-215972" algn="l" defTabSz="863885" rtl="0" eaLnBrk="1" latinLnBrk="0" hangingPunct="1">
        <a:lnSpc>
          <a:spcPct val="90000"/>
        </a:lnSpc>
        <a:spcBef>
          <a:spcPts val="472"/>
        </a:spcBef>
        <a:buFont typeface="Arial" panose="020B0604020202020204" pitchFamily="34" charset="0"/>
        <a:buChar char="•"/>
        <a:defRPr sz="2646" kern="1200">
          <a:solidFill>
            <a:schemeClr val="tx1"/>
          </a:solidFill>
          <a:latin typeface="Times New Roman" panose="02020603050405020304" pitchFamily="18" charset="0"/>
          <a:ea typeface="+mn-ea"/>
          <a:cs typeface="Times New Roman" panose="02020603050405020304" pitchFamily="18" charset="0"/>
        </a:defRPr>
      </a:lvl2pPr>
      <a:lvl3pPr marL="1079857" indent="-215972" algn="l" defTabSz="863885" rtl="0" eaLnBrk="1" latinLnBrk="0" hangingPunct="1">
        <a:lnSpc>
          <a:spcPct val="90000"/>
        </a:lnSpc>
        <a:spcBef>
          <a:spcPts val="472"/>
        </a:spcBef>
        <a:buFont typeface="Arial" panose="020B0604020202020204" pitchFamily="34" charset="0"/>
        <a:buChar char="•"/>
        <a:defRPr sz="2268" kern="1200">
          <a:solidFill>
            <a:schemeClr val="tx1"/>
          </a:solidFill>
          <a:latin typeface="Times New Roman" panose="02020603050405020304" pitchFamily="18" charset="0"/>
          <a:ea typeface="+mn-ea"/>
          <a:cs typeface="Times New Roman" panose="02020603050405020304" pitchFamily="18" charset="0"/>
        </a:defRPr>
      </a:lvl3pPr>
      <a:lvl4pPr marL="1511798"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4pPr>
      <a:lvl5pPr marL="1943739" indent="-215972" algn="l" defTabSz="863885" rtl="0" eaLnBrk="1" latinLnBrk="0" hangingPunct="1">
        <a:lnSpc>
          <a:spcPct val="90000"/>
        </a:lnSpc>
        <a:spcBef>
          <a:spcPts val="472"/>
        </a:spcBef>
        <a:buFont typeface="Arial" panose="020B0604020202020204" pitchFamily="34" charset="0"/>
        <a:buChar char="•"/>
        <a:defRPr sz="1890" kern="1200">
          <a:solidFill>
            <a:schemeClr val="tx1"/>
          </a:solidFill>
          <a:latin typeface="Times New Roman" panose="02020603050405020304" pitchFamily="18" charset="0"/>
          <a:ea typeface="+mn-ea"/>
          <a:cs typeface="Times New Roman" panose="02020603050405020304" pitchFamily="18" charset="0"/>
        </a:defRPr>
      </a:lvl5pPr>
      <a:lvl6pPr marL="2375683"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7624"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39567"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1508" indent="-215972" algn="l" defTabSz="863885"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3885" rtl="0" eaLnBrk="1" latinLnBrk="0" hangingPunct="1">
        <a:defRPr sz="1701" kern="1200">
          <a:solidFill>
            <a:schemeClr val="tx1"/>
          </a:solidFill>
          <a:latin typeface="+mn-lt"/>
          <a:ea typeface="+mn-ea"/>
          <a:cs typeface="+mn-cs"/>
        </a:defRPr>
      </a:lvl1pPr>
      <a:lvl2pPr marL="431942" algn="l" defTabSz="863885" rtl="0" eaLnBrk="1" latinLnBrk="0" hangingPunct="1">
        <a:defRPr sz="1701" kern="1200">
          <a:solidFill>
            <a:schemeClr val="tx1"/>
          </a:solidFill>
          <a:latin typeface="+mn-lt"/>
          <a:ea typeface="+mn-ea"/>
          <a:cs typeface="+mn-cs"/>
        </a:defRPr>
      </a:lvl2pPr>
      <a:lvl3pPr marL="863885" algn="l" defTabSz="863885" rtl="0" eaLnBrk="1" latinLnBrk="0" hangingPunct="1">
        <a:defRPr sz="1701" kern="1200">
          <a:solidFill>
            <a:schemeClr val="tx1"/>
          </a:solidFill>
          <a:latin typeface="+mn-lt"/>
          <a:ea typeface="+mn-ea"/>
          <a:cs typeface="+mn-cs"/>
        </a:defRPr>
      </a:lvl3pPr>
      <a:lvl4pPr marL="1295827" algn="l" defTabSz="863885" rtl="0" eaLnBrk="1" latinLnBrk="0" hangingPunct="1">
        <a:defRPr sz="1701" kern="1200">
          <a:solidFill>
            <a:schemeClr val="tx1"/>
          </a:solidFill>
          <a:latin typeface="+mn-lt"/>
          <a:ea typeface="+mn-ea"/>
          <a:cs typeface="+mn-cs"/>
        </a:defRPr>
      </a:lvl4pPr>
      <a:lvl5pPr marL="1727770" algn="l" defTabSz="863885" rtl="0" eaLnBrk="1" latinLnBrk="0" hangingPunct="1">
        <a:defRPr sz="1701" kern="1200">
          <a:solidFill>
            <a:schemeClr val="tx1"/>
          </a:solidFill>
          <a:latin typeface="+mn-lt"/>
          <a:ea typeface="+mn-ea"/>
          <a:cs typeface="+mn-cs"/>
        </a:defRPr>
      </a:lvl5pPr>
      <a:lvl6pPr marL="2159710" algn="l" defTabSz="863885" rtl="0" eaLnBrk="1" latinLnBrk="0" hangingPunct="1">
        <a:defRPr sz="1701" kern="1200">
          <a:solidFill>
            <a:schemeClr val="tx1"/>
          </a:solidFill>
          <a:latin typeface="+mn-lt"/>
          <a:ea typeface="+mn-ea"/>
          <a:cs typeface="+mn-cs"/>
        </a:defRPr>
      </a:lvl6pPr>
      <a:lvl7pPr marL="2591654" algn="l" defTabSz="863885" rtl="0" eaLnBrk="1" latinLnBrk="0" hangingPunct="1">
        <a:defRPr sz="1701" kern="1200">
          <a:solidFill>
            <a:schemeClr val="tx1"/>
          </a:solidFill>
          <a:latin typeface="+mn-lt"/>
          <a:ea typeface="+mn-ea"/>
          <a:cs typeface="+mn-cs"/>
        </a:defRPr>
      </a:lvl7pPr>
      <a:lvl8pPr marL="3023596" algn="l" defTabSz="863885" rtl="0" eaLnBrk="1" latinLnBrk="0" hangingPunct="1">
        <a:defRPr sz="1701" kern="1200">
          <a:solidFill>
            <a:schemeClr val="tx1"/>
          </a:solidFill>
          <a:latin typeface="+mn-lt"/>
          <a:ea typeface="+mn-ea"/>
          <a:cs typeface="+mn-cs"/>
        </a:defRPr>
      </a:lvl8pPr>
      <a:lvl9pPr marL="3455538" algn="l" defTabSz="863885" rtl="0" eaLnBrk="1" latinLnBrk="0" hangingPunct="1">
        <a:defRPr sz="17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salvador@vfw.org"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hyperlink" Target="https://www.research.net/r/DNQNRP2" TargetMode="External"/><Relationship Id="rId2" Type="http://schemas.openxmlformats.org/officeDocument/2006/relationships/notesSlide" Target="../notesSlides/notesSlide21.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3779044" y="2097088"/>
            <a:ext cx="5791200" cy="1142999"/>
          </a:xfrm>
        </p:spPr>
        <p:txBody>
          <a:bodyPr tIns="35280" rtlCol="0">
            <a:normAutofit fontScale="90000"/>
          </a:bodyPr>
          <a:lstStyle/>
          <a:p>
            <a:pPr algn="ctr" defTabSz="728940">
              <a:tabLst>
                <a:tab pos="723790" algn="l"/>
                <a:tab pos="1447579" algn="l"/>
                <a:tab pos="2171369" algn="l"/>
                <a:tab pos="2895157" algn="l"/>
                <a:tab pos="3618947" algn="l"/>
                <a:tab pos="4342736" algn="l"/>
                <a:tab pos="5066526" algn="l"/>
                <a:tab pos="5790316" algn="l"/>
                <a:tab pos="6514105" algn="l"/>
                <a:tab pos="7237895" algn="l"/>
                <a:tab pos="7961683" algn="l"/>
              </a:tabLst>
              <a:defRPr/>
            </a:pPr>
            <a:r>
              <a:rPr lang="en-US" altLang="en-US" sz="4000" b="1" dirty="0">
                <a:latin typeface="Times New Roman" panose="02020603050405020304" pitchFamily="18" charset="0"/>
                <a:cs typeface="Times New Roman" panose="02020603050405020304" pitchFamily="18" charset="0"/>
              </a:rPr>
              <a:t>How to Provide Post </a:t>
            </a:r>
            <a:br>
              <a:rPr lang="en-US" altLang="en-US" sz="4000" b="1" dirty="0">
                <a:latin typeface="Times New Roman" panose="02020603050405020304" pitchFamily="18" charset="0"/>
                <a:cs typeface="Times New Roman" panose="02020603050405020304" pitchFamily="18" charset="0"/>
              </a:rPr>
            </a:br>
            <a:r>
              <a:rPr lang="en-US" altLang="en-US" sz="4000" b="1" dirty="0">
                <a:latin typeface="Times New Roman" panose="02020603050405020304" pitchFamily="18" charset="0"/>
                <a:cs typeface="Times New Roman" panose="02020603050405020304" pitchFamily="18" charset="0"/>
              </a:rPr>
              <a:t>Service Officer Training</a:t>
            </a:r>
            <a:br>
              <a:rPr lang="en-US" altLang="en-US" sz="4000" b="1" dirty="0">
                <a:latin typeface="Times New Roman" panose="02020603050405020304" pitchFamily="18" charset="0"/>
                <a:cs typeface="Times New Roman" panose="02020603050405020304" pitchFamily="18" charset="0"/>
              </a:rPr>
            </a:br>
            <a:br>
              <a:rPr lang="en-US" altLang="en-US" sz="4000" b="1" dirty="0">
                <a:latin typeface="Times New Roman" panose="02020603050405020304" pitchFamily="18" charset="0"/>
                <a:cs typeface="Times New Roman" panose="02020603050405020304" pitchFamily="18" charset="0"/>
              </a:rPr>
            </a:br>
            <a:br>
              <a:rPr lang="en-US" altLang="en-US" sz="3506" b="1" dirty="0">
                <a:latin typeface="Times New Roman" panose="02020603050405020304" pitchFamily="18" charset="0"/>
                <a:cs typeface="Times New Roman" panose="02020603050405020304" pitchFamily="18" charset="0"/>
              </a:rPr>
            </a:br>
            <a:endParaRPr lang="en-US" altLang="en-US" sz="3506" dirty="0"/>
          </a:p>
        </p:txBody>
      </p:sp>
      <p:sp>
        <p:nvSpPr>
          <p:cNvPr id="2" name="TextBox 1">
            <a:extLst>
              <a:ext uri="{FF2B5EF4-FFF2-40B4-BE49-F238E27FC236}">
                <a16:creationId xmlns:a16="http://schemas.microsoft.com/office/drawing/2014/main" id="{157F2141-336A-4B5E-8B8D-52297E7D2171}"/>
              </a:ext>
            </a:extLst>
          </p:cNvPr>
          <p:cNvSpPr txBox="1"/>
          <p:nvPr/>
        </p:nvSpPr>
        <p:spPr>
          <a:xfrm>
            <a:off x="7055644" y="3849687"/>
            <a:ext cx="4191000" cy="1569660"/>
          </a:xfrm>
          <a:prstGeom prst="rect">
            <a:avLst/>
          </a:prstGeom>
          <a:noFill/>
        </p:spPr>
        <p:txBody>
          <a:bodyPr wrap="square" rtlCol="0">
            <a:spAutoFit/>
          </a:bodyPr>
          <a:lstStyle/>
          <a:p>
            <a:pPr algn="r"/>
            <a:r>
              <a:rPr lang="en-US" sz="2400" b="1" dirty="0">
                <a:latin typeface="Times New Roman" panose="02020603050405020304" pitchFamily="18" charset="0"/>
                <a:cs typeface="Times New Roman" panose="02020603050405020304" pitchFamily="18" charset="0"/>
              </a:rPr>
              <a:t>Liz Salvador</a:t>
            </a:r>
          </a:p>
          <a:p>
            <a:pPr algn="r"/>
            <a:r>
              <a:rPr lang="en-US" sz="2400" b="1" dirty="0">
                <a:latin typeface="Times New Roman" panose="02020603050405020304" pitchFamily="18" charset="0"/>
                <a:cs typeface="Times New Roman" panose="02020603050405020304" pitchFamily="18" charset="0"/>
              </a:rPr>
              <a:t>Regional Quality Assurance Specialist- East</a:t>
            </a:r>
          </a:p>
          <a:p>
            <a:pPr algn="r"/>
            <a:r>
              <a:rPr lang="en-US" sz="2400" b="1" dirty="0">
                <a:latin typeface="Times New Roman" panose="02020603050405020304" pitchFamily="18" charset="0"/>
                <a:cs typeface="Times New Roman" panose="02020603050405020304" pitchFamily="18" charset="0"/>
                <a:hlinkClick r:id="rId3"/>
              </a:rPr>
              <a:t>Lsalvador@vfw.org</a:t>
            </a:r>
            <a:r>
              <a:rPr lang="en-US" sz="2400" b="1" dirty="0">
                <a:latin typeface="Times New Roman" panose="02020603050405020304" pitchFamily="18" charset="0"/>
                <a:cs typeface="Times New Roman" panose="02020603050405020304" pitchFamily="18" charset="0"/>
              </a:rPr>
              <a:t> </a:t>
            </a:r>
          </a:p>
        </p:txBody>
      </p:sp>
      <p:sp>
        <p:nvSpPr>
          <p:cNvPr id="3" name="Slide Number Placeholder 2">
            <a:extLst>
              <a:ext uri="{FF2B5EF4-FFF2-40B4-BE49-F238E27FC236}">
                <a16:creationId xmlns:a16="http://schemas.microsoft.com/office/drawing/2014/main" id="{F1BB7E74-67CE-42C2-939C-6043A7FF4EF0}"/>
              </a:ext>
            </a:extLst>
          </p:cNvPr>
          <p:cNvSpPr>
            <a:spLocks noGrp="1"/>
          </p:cNvSpPr>
          <p:nvPr>
            <p:ph type="sldNum" sz="quarter" idx="12"/>
          </p:nvPr>
        </p:nvSpPr>
        <p:spPr/>
        <p:txBody>
          <a:bodyPr/>
          <a:lstStyle/>
          <a:p>
            <a:fld id="{E2FB73DA-5FDE-45B5-BAA4-C61223CC44F6}" type="slidenum">
              <a:rPr lang="en-US" smtClean="0"/>
              <a:pPr/>
              <a:t>1</a:t>
            </a:fld>
            <a:endParaRPr lang="en-US" dirty="0"/>
          </a:p>
        </p:txBody>
      </p:sp>
    </p:spTree>
    <p:extLst>
      <p:ext uri="{BB962C8B-B14F-4D97-AF65-F5344CB8AC3E}">
        <p14:creationId xmlns:p14="http://schemas.microsoft.com/office/powerpoint/2010/main" val="1968354495"/>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10</a:t>
            </a:fld>
            <a:endParaRPr lang="en-US" dirty="0">
              <a:solidFill>
                <a:prstClr val="black">
                  <a:tint val="75000"/>
                </a:prstClr>
              </a:solidFill>
              <a:latin typeface="Calibri"/>
            </a:endParaRPr>
          </a:p>
        </p:txBody>
      </p:sp>
      <p:sp>
        <p:nvSpPr>
          <p:cNvPr id="2" name="TextBox 1"/>
          <p:cNvSpPr txBox="1"/>
          <p:nvPr/>
        </p:nvSpPr>
        <p:spPr>
          <a:xfrm>
            <a:off x="0" y="567690"/>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273844" y="1411287"/>
            <a:ext cx="10972800" cy="584775"/>
          </a:xfrm>
          <a:prstGeom prst="rect">
            <a:avLst/>
          </a:prstGeom>
          <a:noFill/>
        </p:spPr>
        <p:txBody>
          <a:bodyPr wrap="square" rtlCol="0">
            <a:spAutoFit/>
          </a:bodyPr>
          <a:lstStyle/>
          <a:p>
            <a:r>
              <a:rPr lang="en-US" sz="3200" dirty="0"/>
              <a:t>Post Service Officers need instruction on the following topics:</a:t>
            </a:r>
          </a:p>
        </p:txBody>
      </p:sp>
      <p:sp>
        <p:nvSpPr>
          <p:cNvPr id="8" name="TextBox 7"/>
          <p:cNvSpPr txBox="1"/>
          <p:nvPr/>
        </p:nvSpPr>
        <p:spPr>
          <a:xfrm>
            <a:off x="1883921" y="2929664"/>
            <a:ext cx="7752646" cy="2677656"/>
          </a:xfrm>
          <a:prstGeom prst="rect">
            <a:avLst/>
          </a:prstGeom>
          <a:noFill/>
        </p:spPr>
        <p:txBody>
          <a:bodyPr wrap="square" rtlCol="0">
            <a:spAutoFit/>
          </a:bodyPr>
          <a:lstStyle/>
          <a:p>
            <a:pPr marL="864017" lvl="1" indent="-432008">
              <a:buFont typeface="Arial" panose="020B0604020202020204" pitchFamily="34" charset="0"/>
              <a:buChar char="•"/>
            </a:pPr>
            <a:r>
              <a:rPr lang="en-US" sz="2800" dirty="0"/>
              <a:t>NVS Policy &amp; Procedure</a:t>
            </a:r>
          </a:p>
          <a:p>
            <a:pPr marL="864017" lvl="1" indent="-432008">
              <a:buFont typeface="Arial" panose="020B0604020202020204" pitchFamily="34" charset="0"/>
              <a:buChar char="•"/>
            </a:pPr>
            <a:r>
              <a:rPr lang="en-US" sz="2800" dirty="0"/>
              <a:t>Code of Conduct</a:t>
            </a:r>
          </a:p>
          <a:p>
            <a:pPr marL="864017" lvl="1" indent="-432008">
              <a:buFont typeface="Arial" panose="020B0604020202020204" pitchFamily="34" charset="0"/>
              <a:buChar char="•"/>
            </a:pPr>
            <a:r>
              <a:rPr lang="en-US" sz="2800" dirty="0"/>
              <a:t>Basic knowledge on certain VA Benefits</a:t>
            </a:r>
          </a:p>
          <a:p>
            <a:pPr marL="864017" lvl="1" indent="-432008">
              <a:buFont typeface="Arial" panose="020B0604020202020204" pitchFamily="34" charset="0"/>
              <a:buChar char="•"/>
            </a:pPr>
            <a:r>
              <a:rPr lang="en-US" sz="2800" dirty="0"/>
              <a:t>VA Forms to apply for certain VA Benefits</a:t>
            </a:r>
          </a:p>
          <a:p>
            <a:pPr marL="864017" lvl="1" indent="-432008">
              <a:buFont typeface="Arial" panose="020B0604020202020204" pitchFamily="34" charset="0"/>
              <a:buChar char="•"/>
            </a:pPr>
            <a:r>
              <a:rPr lang="en-US" sz="2800" dirty="0"/>
              <a:t>Local resources and benefits</a:t>
            </a:r>
          </a:p>
          <a:p>
            <a:pPr marL="864017" lvl="1" indent="-432008">
              <a:buFont typeface="Arial" panose="020B0604020202020204" pitchFamily="34" charset="0"/>
              <a:buChar char="•"/>
            </a:pPr>
            <a:r>
              <a:rPr lang="en-US" sz="2800" dirty="0"/>
              <a:t>Your office policies</a:t>
            </a:r>
          </a:p>
        </p:txBody>
      </p:sp>
    </p:spTree>
    <p:extLst>
      <p:ext uri="{BB962C8B-B14F-4D97-AF65-F5344CB8AC3E}">
        <p14:creationId xmlns:p14="http://schemas.microsoft.com/office/powerpoint/2010/main" val="1005380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11</a:t>
            </a:fld>
            <a:endParaRPr lang="en-US" dirty="0">
              <a:solidFill>
                <a:prstClr val="black">
                  <a:tint val="75000"/>
                </a:prstClr>
              </a:solidFill>
              <a:latin typeface="Calibri"/>
            </a:endParaRPr>
          </a:p>
        </p:txBody>
      </p:sp>
      <p:sp>
        <p:nvSpPr>
          <p:cNvPr id="2" name="TextBox 1"/>
          <p:cNvSpPr txBox="1"/>
          <p:nvPr/>
        </p:nvSpPr>
        <p:spPr>
          <a:xfrm>
            <a:off x="0" y="589579"/>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1883921" y="1196731"/>
            <a:ext cx="7752646" cy="523220"/>
          </a:xfrm>
          <a:prstGeom prst="rect">
            <a:avLst/>
          </a:prstGeom>
          <a:noFill/>
        </p:spPr>
        <p:txBody>
          <a:bodyPr wrap="square" rtlCol="0">
            <a:spAutoFit/>
          </a:bodyPr>
          <a:lstStyle/>
          <a:p>
            <a:pPr algn="ctr"/>
            <a:r>
              <a:rPr lang="en-US" sz="2800" dirty="0"/>
              <a:t>NVS Policy &amp; Procedures</a:t>
            </a:r>
          </a:p>
        </p:txBody>
      </p:sp>
      <p:sp>
        <p:nvSpPr>
          <p:cNvPr id="7" name="TextBox 6"/>
          <p:cNvSpPr txBox="1"/>
          <p:nvPr/>
        </p:nvSpPr>
        <p:spPr>
          <a:xfrm>
            <a:off x="273844" y="1847472"/>
            <a:ext cx="10302212" cy="4401205"/>
          </a:xfrm>
          <a:prstGeom prst="rect">
            <a:avLst/>
          </a:prstGeom>
          <a:noFill/>
        </p:spPr>
        <p:txBody>
          <a:bodyPr wrap="square" rtlCol="0">
            <a:spAutoFit/>
          </a:bodyPr>
          <a:lstStyle/>
          <a:p>
            <a:r>
              <a:rPr lang="en-US" sz="2800" dirty="0"/>
              <a:t>Post/District Service Officers:</a:t>
            </a:r>
          </a:p>
          <a:p>
            <a:pPr marL="864017" lvl="1" indent="-432008">
              <a:buFont typeface="Arial" panose="020B0604020202020204" pitchFamily="34" charset="0"/>
              <a:buChar char="•"/>
            </a:pPr>
            <a:r>
              <a:rPr lang="en-US" sz="2800" dirty="0"/>
              <a:t>Will </a:t>
            </a:r>
            <a:r>
              <a:rPr lang="en-US" sz="2800" b="1" u="sng" dirty="0"/>
              <a:t>NOT</a:t>
            </a:r>
            <a:r>
              <a:rPr lang="en-US" sz="2800" dirty="0"/>
              <a:t> retain any PII (Forms are to be returned to claimant for submittal to DSO)</a:t>
            </a:r>
          </a:p>
          <a:p>
            <a:pPr marL="864017" lvl="1" indent="-432008">
              <a:buFont typeface="Arial" panose="020B0604020202020204" pitchFamily="34" charset="0"/>
              <a:buChar char="•"/>
            </a:pPr>
            <a:r>
              <a:rPr lang="en-US" sz="2800" dirty="0"/>
              <a:t>Act as recorders to assist in transcribing information on the correct VA forms (cannot counsel or give guidance on VA claims)</a:t>
            </a:r>
          </a:p>
          <a:p>
            <a:pPr marL="864017" lvl="1" indent="-432008">
              <a:buFont typeface="Arial" panose="020B0604020202020204" pitchFamily="34" charset="0"/>
              <a:buChar char="•"/>
            </a:pPr>
            <a:r>
              <a:rPr lang="en-US" sz="2800" dirty="0"/>
              <a:t>Are under the general supervision of DSO</a:t>
            </a:r>
          </a:p>
          <a:p>
            <a:pPr marL="864017" lvl="1" indent="-432008">
              <a:buFont typeface="Arial" panose="020B0604020202020204" pitchFamily="34" charset="0"/>
              <a:buChar char="•"/>
            </a:pPr>
            <a:r>
              <a:rPr lang="en-US" sz="2800" dirty="0"/>
              <a:t>Cannot make direct contact with VA</a:t>
            </a:r>
          </a:p>
          <a:p>
            <a:pPr marL="864017" lvl="1" indent="-432008">
              <a:buFont typeface="Arial" panose="020B0604020202020204" pitchFamily="34" charset="0"/>
              <a:buChar char="•"/>
            </a:pPr>
            <a:r>
              <a:rPr lang="en-US" sz="2800" dirty="0"/>
              <a:t>Cannot obtain status checks from DSO (VA Form 21-0845 is required by law to disclose information to anyone other than the claimant)</a:t>
            </a:r>
          </a:p>
        </p:txBody>
      </p:sp>
    </p:spTree>
    <p:extLst>
      <p:ext uri="{BB962C8B-B14F-4D97-AF65-F5344CB8AC3E}">
        <p14:creationId xmlns:p14="http://schemas.microsoft.com/office/powerpoint/2010/main" val="1457122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12</a:t>
            </a:fld>
            <a:endParaRPr lang="en-US" dirty="0">
              <a:solidFill>
                <a:prstClr val="black">
                  <a:tint val="75000"/>
                </a:prstClr>
              </a:solidFill>
              <a:latin typeface="Calibri"/>
            </a:endParaRPr>
          </a:p>
        </p:txBody>
      </p:sp>
      <p:sp>
        <p:nvSpPr>
          <p:cNvPr id="2" name="TextBox 1"/>
          <p:cNvSpPr txBox="1"/>
          <p:nvPr/>
        </p:nvSpPr>
        <p:spPr>
          <a:xfrm>
            <a:off x="0" y="589580"/>
            <a:ext cx="8640233" cy="615874"/>
          </a:xfrm>
          <a:prstGeom prst="rect">
            <a:avLst/>
          </a:prstGeom>
          <a:noFill/>
        </p:spPr>
        <p:txBody>
          <a:bodyPr wrap="square" rtlCol="0">
            <a:spAutoFit/>
          </a:bodyPr>
          <a:lstStyle/>
          <a:p>
            <a:r>
              <a:rPr lang="en-US" sz="3402" dirty="0"/>
              <a:t>PSO Training Basics</a:t>
            </a:r>
          </a:p>
        </p:txBody>
      </p:sp>
      <p:sp>
        <p:nvSpPr>
          <p:cNvPr id="5" name="TextBox 4"/>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
        <p:nvSpPr>
          <p:cNvPr id="7" name="TextBox 6"/>
          <p:cNvSpPr txBox="1"/>
          <p:nvPr/>
        </p:nvSpPr>
        <p:spPr>
          <a:xfrm>
            <a:off x="643582" y="1692590"/>
            <a:ext cx="10058400" cy="4339650"/>
          </a:xfrm>
          <a:prstGeom prst="rect">
            <a:avLst/>
          </a:prstGeom>
          <a:noFill/>
        </p:spPr>
        <p:txBody>
          <a:bodyPr wrap="square" rtlCol="0">
            <a:spAutoFit/>
          </a:bodyPr>
          <a:lstStyle/>
          <a:p>
            <a:r>
              <a:rPr lang="en-US" sz="2800" dirty="0"/>
              <a:t>A basic understanding of VA benefits is required in order to provide very general guidance and assist claimants with transcribing information on VA forms </a:t>
            </a:r>
          </a:p>
          <a:p>
            <a:pPr marL="3524406" lvl="7" indent="-324006">
              <a:buFont typeface="Arial" panose="020B0604020202020204" pitchFamily="34" charset="0"/>
              <a:buChar char="•"/>
            </a:pPr>
            <a:r>
              <a:rPr lang="en-US" sz="2400" dirty="0"/>
              <a:t>Representation</a:t>
            </a:r>
          </a:p>
          <a:p>
            <a:pPr marL="3524406" lvl="7" indent="-324006">
              <a:buFont typeface="Arial" panose="020B0604020202020204" pitchFamily="34" charset="0"/>
              <a:buChar char="•"/>
            </a:pPr>
            <a:r>
              <a:rPr lang="en-US" sz="2400" dirty="0"/>
              <a:t>Effective Dates</a:t>
            </a:r>
          </a:p>
          <a:p>
            <a:pPr marL="3524406" lvl="7" indent="-324006">
              <a:buFont typeface="Arial" panose="020B0604020202020204" pitchFamily="34" charset="0"/>
              <a:buChar char="•"/>
            </a:pPr>
            <a:r>
              <a:rPr lang="en-US" sz="2400" dirty="0"/>
              <a:t>Compensation</a:t>
            </a:r>
          </a:p>
          <a:p>
            <a:pPr marL="3524406" lvl="7" indent="-324006">
              <a:buFont typeface="Arial" panose="020B0604020202020204" pitchFamily="34" charset="0"/>
              <a:buChar char="•"/>
            </a:pPr>
            <a:r>
              <a:rPr lang="en-US" sz="2400" dirty="0"/>
              <a:t>Pension</a:t>
            </a:r>
          </a:p>
          <a:p>
            <a:pPr marL="3524406" lvl="7" indent="-324006">
              <a:buFont typeface="Arial" panose="020B0604020202020204" pitchFamily="34" charset="0"/>
              <a:buChar char="•"/>
            </a:pPr>
            <a:r>
              <a:rPr lang="en-US" sz="2400" dirty="0"/>
              <a:t>Healthcare</a:t>
            </a:r>
          </a:p>
          <a:p>
            <a:pPr marL="3524406" lvl="7" indent="-324006">
              <a:buFont typeface="Arial" panose="020B0604020202020204" pitchFamily="34" charset="0"/>
              <a:buChar char="•"/>
            </a:pPr>
            <a:r>
              <a:rPr lang="en-US" sz="2400" dirty="0"/>
              <a:t>Education</a:t>
            </a:r>
          </a:p>
          <a:p>
            <a:pPr marL="3524406" lvl="7" indent="-324006">
              <a:buFont typeface="Arial" panose="020B0604020202020204" pitchFamily="34" charset="0"/>
              <a:buChar char="•"/>
            </a:pPr>
            <a:r>
              <a:rPr lang="en-US" sz="2400" dirty="0"/>
              <a:t>Survivor’s Benefits</a:t>
            </a:r>
          </a:p>
          <a:p>
            <a:pPr marL="3524406" lvl="7" indent="-324006">
              <a:buFont typeface="Arial" panose="020B0604020202020204" pitchFamily="34" charset="0"/>
              <a:buChar char="•"/>
            </a:pPr>
            <a:r>
              <a:rPr lang="en-US" sz="2400" dirty="0"/>
              <a:t>Evidence</a:t>
            </a:r>
            <a:endParaRPr lang="en-US" sz="2000" dirty="0"/>
          </a:p>
        </p:txBody>
      </p:sp>
    </p:spTree>
    <p:extLst>
      <p:ext uri="{BB962C8B-B14F-4D97-AF65-F5344CB8AC3E}">
        <p14:creationId xmlns:p14="http://schemas.microsoft.com/office/powerpoint/2010/main" val="1908451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13</a:t>
            </a:fld>
            <a:endParaRPr lang="en-US" dirty="0">
              <a:solidFill>
                <a:prstClr val="black">
                  <a:tint val="75000"/>
                </a:prstClr>
              </a:solidFill>
              <a:latin typeface="Calibri"/>
            </a:endParaRPr>
          </a:p>
        </p:txBody>
      </p:sp>
      <p:sp>
        <p:nvSpPr>
          <p:cNvPr id="2" name="TextBox 1"/>
          <p:cNvSpPr txBox="1"/>
          <p:nvPr/>
        </p:nvSpPr>
        <p:spPr>
          <a:xfrm>
            <a:off x="0" y="589579"/>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1709178"/>
            <a:ext cx="9997411" cy="4280403"/>
          </a:xfrm>
          <a:prstGeom prst="rect">
            <a:avLst/>
          </a:prstGeom>
          <a:noFill/>
        </p:spPr>
        <p:txBody>
          <a:bodyPr wrap="square" rtlCol="0">
            <a:spAutoFit/>
          </a:bodyPr>
          <a:lstStyle/>
          <a:p>
            <a:r>
              <a:rPr lang="en-US" sz="2268" dirty="0"/>
              <a:t>Representation:</a:t>
            </a:r>
          </a:p>
          <a:p>
            <a:endParaRPr lang="en-US" sz="2268" dirty="0"/>
          </a:p>
          <a:p>
            <a:pPr marL="324006" indent="-324006">
              <a:buFont typeface="Arial" panose="020B0604020202020204" pitchFamily="34" charset="0"/>
              <a:buChar char="•"/>
            </a:pPr>
            <a:r>
              <a:rPr lang="en-US" sz="2268" dirty="0"/>
              <a:t>VA Form 21-22</a:t>
            </a:r>
          </a:p>
          <a:p>
            <a:pPr marL="1620031" lvl="3" indent="-324006">
              <a:buFont typeface="Arial" panose="020B0604020202020204" pitchFamily="34" charset="0"/>
              <a:buChar char="•"/>
            </a:pPr>
            <a:r>
              <a:rPr lang="en-US" sz="2268" dirty="0"/>
              <a:t>Must be signed by claimant</a:t>
            </a:r>
          </a:p>
          <a:p>
            <a:pPr marL="1620031" lvl="3" indent="-324006">
              <a:buFont typeface="Arial" panose="020B0604020202020204" pitchFamily="34" charset="0"/>
              <a:buChar char="•"/>
            </a:pPr>
            <a:r>
              <a:rPr lang="en-US" sz="2268" dirty="0"/>
              <a:t>Must be signed by an accredited representative (PSOs cannot sign the 21-22)</a:t>
            </a:r>
          </a:p>
          <a:p>
            <a:pPr marL="1620031" lvl="3" indent="-324006">
              <a:buFont typeface="Arial" panose="020B0604020202020204" pitchFamily="34" charset="0"/>
              <a:buChar char="•"/>
            </a:pPr>
            <a:r>
              <a:rPr lang="en-US" sz="2268" dirty="0"/>
              <a:t>Cannot have records restricted </a:t>
            </a:r>
          </a:p>
          <a:p>
            <a:pPr marL="324006" indent="-324006">
              <a:buFont typeface="Arial" panose="020B0604020202020204" pitchFamily="34" charset="0"/>
              <a:buChar char="•"/>
            </a:pPr>
            <a:endParaRPr lang="en-US" sz="2268" dirty="0"/>
          </a:p>
          <a:p>
            <a:pPr marL="324006" indent="-324006">
              <a:buFont typeface="Arial" panose="020B0604020202020204" pitchFamily="34" charset="0"/>
              <a:buChar char="•"/>
            </a:pPr>
            <a:r>
              <a:rPr lang="en-US" sz="2268" dirty="0"/>
              <a:t>VFW will not refuse representation based on merits of military service (Dishonorable Discharge is the only exception)</a:t>
            </a:r>
          </a:p>
          <a:p>
            <a:pPr marL="324006" indent="-324006">
              <a:buFont typeface="Arial" panose="020B0604020202020204" pitchFamily="34" charset="0"/>
              <a:buChar char="•"/>
            </a:pPr>
            <a:endParaRPr lang="en-US" sz="2268" dirty="0"/>
          </a:p>
          <a:p>
            <a:pPr marL="324006" indent="-324006">
              <a:buFont typeface="Arial" panose="020B0604020202020204" pitchFamily="34" charset="0"/>
              <a:buChar char="•"/>
            </a:pPr>
            <a:r>
              <a:rPr lang="en-US" sz="2268" dirty="0"/>
              <a:t>PSOs will </a:t>
            </a:r>
            <a:r>
              <a:rPr lang="en-US" sz="2268" b="1" u="sng" dirty="0"/>
              <a:t>NOT</a:t>
            </a:r>
            <a:r>
              <a:rPr lang="en-US" sz="2268" dirty="0"/>
              <a:t> determine POA acceptance or refusal </a:t>
            </a:r>
          </a:p>
        </p:txBody>
      </p:sp>
      <p:sp>
        <p:nvSpPr>
          <p:cNvPr id="8" name="TextBox 7">
            <a:extLst>
              <a:ext uri="{FF2B5EF4-FFF2-40B4-BE49-F238E27FC236}">
                <a16:creationId xmlns:a16="http://schemas.microsoft.com/office/drawing/2014/main" id="{66870E17-322D-4A4A-852B-4306F4539A85}"/>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3604542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136345" y="6082919"/>
            <a:ext cx="2592111" cy="345009"/>
          </a:xfrm>
        </p:spPr>
        <p:txBody>
          <a:bodyPr/>
          <a:lstStyle/>
          <a:p>
            <a:pPr defTabSz="648012">
              <a:defRPr/>
            </a:pPr>
            <a:fld id="{7AF9D3BF-1060-4AF1-8C7D-4E6295AC3306}" type="slidenum">
              <a:rPr lang="en-US">
                <a:solidFill>
                  <a:prstClr val="black">
                    <a:tint val="75000"/>
                  </a:prstClr>
                </a:solidFill>
                <a:latin typeface="Calibri"/>
              </a:rPr>
              <a:pPr defTabSz="648012">
                <a:defRPr/>
              </a:pPr>
              <a:t>14</a:t>
            </a:fld>
            <a:endParaRPr lang="en-US" dirty="0">
              <a:solidFill>
                <a:prstClr val="black">
                  <a:tint val="75000"/>
                </a:prstClr>
              </a:solidFill>
              <a:latin typeface="Calibri"/>
            </a:endParaRPr>
          </a:p>
        </p:txBody>
      </p:sp>
      <p:sp>
        <p:nvSpPr>
          <p:cNvPr id="2" name="TextBox 1"/>
          <p:cNvSpPr txBox="1"/>
          <p:nvPr/>
        </p:nvSpPr>
        <p:spPr>
          <a:xfrm>
            <a:off x="0" y="589580"/>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92032" y="2173287"/>
            <a:ext cx="9936424" cy="3931397"/>
          </a:xfrm>
          <a:prstGeom prst="rect">
            <a:avLst/>
          </a:prstGeom>
          <a:noFill/>
        </p:spPr>
        <p:txBody>
          <a:bodyPr wrap="square" rtlCol="0">
            <a:spAutoFit/>
          </a:bodyPr>
          <a:lstStyle/>
          <a:p>
            <a:r>
              <a:rPr lang="en-US" sz="2268" dirty="0"/>
              <a:t>Effective Dates (for PSO guidance): Generally, effective dates cannot be established prior to the date a claim or ITF is submitted.</a:t>
            </a:r>
          </a:p>
          <a:p>
            <a:pPr marL="324006" indent="-324006">
              <a:buFont typeface="Arial" panose="020B0604020202020204" pitchFamily="34" charset="0"/>
              <a:buChar char="•"/>
            </a:pPr>
            <a:endParaRPr lang="en-US" sz="2268" dirty="0"/>
          </a:p>
          <a:p>
            <a:pPr marL="324006" indent="-324006">
              <a:buFont typeface="Arial" panose="020B0604020202020204" pitchFamily="34" charset="0"/>
              <a:buChar char="•"/>
            </a:pPr>
            <a:r>
              <a:rPr lang="en-US" sz="2268" dirty="0"/>
              <a:t>VA Form 21-0966 – Intent to File</a:t>
            </a:r>
          </a:p>
          <a:p>
            <a:pPr marL="756014" lvl="1" indent="-324006">
              <a:buFont typeface="Arial" panose="020B0604020202020204" pitchFamily="34" charset="0"/>
              <a:buChar char="•"/>
            </a:pPr>
            <a:r>
              <a:rPr lang="en-US" sz="2268" dirty="0"/>
              <a:t>Protects the veteran’s effective date for up to one year</a:t>
            </a:r>
          </a:p>
          <a:p>
            <a:pPr marL="756014" lvl="1" indent="-324006">
              <a:buFont typeface="Arial" panose="020B0604020202020204" pitchFamily="34" charset="0"/>
              <a:buChar char="•"/>
            </a:pPr>
            <a:r>
              <a:rPr lang="en-US" sz="2268" dirty="0"/>
              <a:t>Must identify the benefit to be claimed (Compensation, Pension, or Survivor’s Benefits)</a:t>
            </a:r>
          </a:p>
          <a:p>
            <a:pPr marL="756014" lvl="1" indent="-324006">
              <a:buFont typeface="Arial" panose="020B0604020202020204" pitchFamily="34" charset="0"/>
              <a:buChar char="•"/>
            </a:pPr>
            <a:r>
              <a:rPr lang="en-US" sz="2268" dirty="0"/>
              <a:t>Should be signed by claimant – (cannot be signed by the PS0)</a:t>
            </a:r>
          </a:p>
          <a:p>
            <a:pPr marL="756014" lvl="1" indent="-324006">
              <a:buFont typeface="Arial" panose="020B0604020202020204" pitchFamily="34" charset="0"/>
              <a:buChar char="•"/>
            </a:pPr>
            <a:r>
              <a:rPr lang="en-US" sz="2268" dirty="0"/>
              <a:t>Only one ITF can be active for individual benefit sought </a:t>
            </a:r>
          </a:p>
          <a:p>
            <a:pPr marL="756014" lvl="1" indent="-324006">
              <a:buFont typeface="Arial" panose="020B0604020202020204" pitchFamily="34" charset="0"/>
              <a:buChar char="•"/>
            </a:pPr>
            <a:r>
              <a:rPr lang="en-US" sz="2268" dirty="0"/>
              <a:t>Claim must be submitted within one year of the claimant’s ITF</a:t>
            </a:r>
          </a:p>
          <a:p>
            <a:pPr marL="432008" lvl="1"/>
            <a:endParaRPr lang="en-US" sz="2268" dirty="0"/>
          </a:p>
        </p:txBody>
      </p:sp>
      <p:sp>
        <p:nvSpPr>
          <p:cNvPr id="8" name="TextBox 7">
            <a:extLst>
              <a:ext uri="{FF2B5EF4-FFF2-40B4-BE49-F238E27FC236}">
                <a16:creationId xmlns:a16="http://schemas.microsoft.com/office/drawing/2014/main" id="{B7EEAF20-3D9D-4C35-BB58-0C5A1DCD71D4}"/>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082939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122444" y="5927824"/>
            <a:ext cx="2592111" cy="345009"/>
          </a:xfrm>
        </p:spPr>
        <p:txBody>
          <a:bodyPr/>
          <a:lstStyle/>
          <a:p>
            <a:pPr defTabSz="648012">
              <a:defRPr/>
            </a:pPr>
            <a:fld id="{7AF9D3BF-1060-4AF1-8C7D-4E6295AC3306}" type="slidenum">
              <a:rPr lang="en-US">
                <a:solidFill>
                  <a:prstClr val="black">
                    <a:tint val="75000"/>
                  </a:prstClr>
                </a:solidFill>
                <a:latin typeface="Calibri"/>
              </a:rPr>
              <a:pPr defTabSz="648012">
                <a:defRPr/>
              </a:pPr>
              <a:t>15</a:t>
            </a:fld>
            <a:endParaRPr lang="en-US" dirty="0">
              <a:solidFill>
                <a:prstClr val="black">
                  <a:tint val="75000"/>
                </a:prstClr>
              </a:solidFill>
              <a:latin typeface="Calibri"/>
            </a:endParaRPr>
          </a:p>
        </p:txBody>
      </p:sp>
      <p:sp>
        <p:nvSpPr>
          <p:cNvPr id="2" name="TextBox 1"/>
          <p:cNvSpPr txBox="1"/>
          <p:nvPr/>
        </p:nvSpPr>
        <p:spPr>
          <a:xfrm>
            <a:off x="0" y="589580"/>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2179727"/>
            <a:ext cx="10134600" cy="2884379"/>
          </a:xfrm>
          <a:prstGeom prst="rect">
            <a:avLst/>
          </a:prstGeom>
          <a:noFill/>
        </p:spPr>
        <p:txBody>
          <a:bodyPr wrap="square" rtlCol="0">
            <a:spAutoFit/>
          </a:bodyPr>
          <a:lstStyle/>
          <a:p>
            <a:r>
              <a:rPr lang="en-US" sz="2268" dirty="0"/>
              <a:t>VA Compensation Claims: Claim for compensation from the government for a disability which was caused by military service</a:t>
            </a:r>
          </a:p>
          <a:p>
            <a:endParaRPr lang="en-US" sz="2268" dirty="0"/>
          </a:p>
          <a:p>
            <a:pPr marL="324006" indent="-324006">
              <a:buFont typeface="Arial" panose="020B0604020202020204" pitchFamily="34" charset="0"/>
              <a:buChar char="•"/>
            </a:pPr>
            <a:r>
              <a:rPr lang="en-US" sz="2268" dirty="0"/>
              <a:t>VA Form 21-526ez</a:t>
            </a:r>
          </a:p>
          <a:p>
            <a:pPr marL="756014" lvl="1" indent="-324006">
              <a:buFont typeface="Arial" panose="020B0604020202020204" pitchFamily="34" charset="0"/>
              <a:buChar char="•"/>
            </a:pPr>
            <a:r>
              <a:rPr lang="en-US" sz="2268" dirty="0"/>
              <a:t>Form needs to be complete</a:t>
            </a:r>
          </a:p>
          <a:p>
            <a:pPr marL="756014" lvl="1" indent="-324006">
              <a:buFont typeface="Arial" panose="020B0604020202020204" pitchFamily="34" charset="0"/>
              <a:buChar char="•"/>
            </a:pPr>
            <a:r>
              <a:rPr lang="en-US" sz="2268" dirty="0"/>
              <a:t>Should be filled out based on information given by claimant</a:t>
            </a:r>
          </a:p>
          <a:p>
            <a:pPr marL="756014" lvl="1" indent="-324006">
              <a:buFont typeface="Arial" panose="020B0604020202020204" pitchFamily="34" charset="0"/>
              <a:buChar char="•"/>
            </a:pPr>
            <a:r>
              <a:rPr lang="en-US" sz="2268" dirty="0"/>
              <a:t>PSO is not to advise claimant as to how to list disabilities </a:t>
            </a:r>
          </a:p>
          <a:p>
            <a:pPr marL="756014" lvl="1" indent="-324006">
              <a:buFont typeface="Arial" panose="020B0604020202020204" pitchFamily="34" charset="0"/>
              <a:buChar char="•"/>
            </a:pPr>
            <a:r>
              <a:rPr lang="en-US" sz="2268" dirty="0"/>
              <a:t>Should be signed by veteran- (cannot be signed by the PS0)</a:t>
            </a:r>
          </a:p>
        </p:txBody>
      </p:sp>
      <p:sp>
        <p:nvSpPr>
          <p:cNvPr id="8" name="TextBox 7">
            <a:extLst>
              <a:ext uri="{FF2B5EF4-FFF2-40B4-BE49-F238E27FC236}">
                <a16:creationId xmlns:a16="http://schemas.microsoft.com/office/drawing/2014/main" id="{83FFB9C6-0A83-45FC-BDAD-CD8259BE9806}"/>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874036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16</a:t>
            </a:fld>
            <a:endParaRPr lang="en-US" dirty="0">
              <a:solidFill>
                <a:prstClr val="black">
                  <a:tint val="75000"/>
                </a:prstClr>
              </a:solidFill>
              <a:latin typeface="Calibri"/>
            </a:endParaRPr>
          </a:p>
        </p:txBody>
      </p:sp>
      <p:sp>
        <p:nvSpPr>
          <p:cNvPr id="2" name="TextBox 1"/>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1757643"/>
            <a:ext cx="9997412" cy="3582391"/>
          </a:xfrm>
          <a:prstGeom prst="rect">
            <a:avLst/>
          </a:prstGeom>
          <a:noFill/>
        </p:spPr>
        <p:txBody>
          <a:bodyPr wrap="square" rtlCol="0">
            <a:spAutoFit/>
          </a:bodyPr>
          <a:lstStyle/>
          <a:p>
            <a:r>
              <a:rPr lang="en-US" sz="2268" dirty="0"/>
              <a:t>VA Pension Claim: Benefit designed for veterans with wartime service who are disabled (non-service-connected disabilities) or over the age of 65 and living below the federal poverty threshold.  </a:t>
            </a:r>
          </a:p>
          <a:p>
            <a:pPr marL="342900" indent="-342900">
              <a:buFont typeface="Arial" panose="020B0604020202020204" pitchFamily="34" charset="0"/>
              <a:buChar char="•"/>
            </a:pPr>
            <a:endParaRPr lang="en-US" sz="2268" dirty="0"/>
          </a:p>
          <a:p>
            <a:pPr marL="342900" indent="-342900">
              <a:buFont typeface="Arial" panose="020B0604020202020204" pitchFamily="34" charset="0"/>
              <a:buChar char="•"/>
            </a:pPr>
            <a:r>
              <a:rPr lang="en-US" sz="2268" dirty="0"/>
              <a:t>VA Form 21-527ez</a:t>
            </a:r>
          </a:p>
          <a:p>
            <a:pPr marL="756014" lvl="1" indent="-324006">
              <a:buFont typeface="Arial" panose="020B0604020202020204" pitchFamily="34" charset="0"/>
              <a:buChar char="•"/>
            </a:pPr>
            <a:r>
              <a:rPr lang="en-US" sz="2268" dirty="0"/>
              <a:t>Form needs to be complete</a:t>
            </a:r>
          </a:p>
          <a:p>
            <a:pPr marL="756014" lvl="1" indent="-324006">
              <a:buFont typeface="Arial" panose="020B0604020202020204" pitchFamily="34" charset="0"/>
              <a:buChar char="•"/>
            </a:pPr>
            <a:r>
              <a:rPr lang="en-US" sz="2268" dirty="0"/>
              <a:t>PSO should assist by completing 21p-8416 Medical Expense Report (if applicable)</a:t>
            </a:r>
          </a:p>
          <a:p>
            <a:pPr marL="756014" lvl="1" indent="-324006">
              <a:buFont typeface="Arial" panose="020B0604020202020204" pitchFamily="34" charset="0"/>
              <a:buChar char="•"/>
            </a:pPr>
            <a:r>
              <a:rPr lang="en-US" sz="2268" dirty="0"/>
              <a:t>PSO should not differentiate what medical expenses are claimable </a:t>
            </a:r>
          </a:p>
          <a:p>
            <a:pPr marL="756014" lvl="1" indent="-324006">
              <a:buFont typeface="Arial" panose="020B0604020202020204" pitchFamily="34" charset="0"/>
              <a:buChar char="•"/>
            </a:pPr>
            <a:r>
              <a:rPr lang="en-US" sz="2268" dirty="0"/>
              <a:t>Should be signed by veteran- (cannot be signed by the PS0)</a:t>
            </a:r>
          </a:p>
        </p:txBody>
      </p:sp>
      <p:sp>
        <p:nvSpPr>
          <p:cNvPr id="9" name="TextBox 8">
            <a:extLst>
              <a:ext uri="{FF2B5EF4-FFF2-40B4-BE49-F238E27FC236}">
                <a16:creationId xmlns:a16="http://schemas.microsoft.com/office/drawing/2014/main" id="{C940BF33-7A8F-43EF-9D2D-54475598D848}"/>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4175215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17</a:t>
            </a:fld>
            <a:endParaRPr lang="en-US" dirty="0">
              <a:solidFill>
                <a:prstClr val="black">
                  <a:tint val="75000"/>
                </a:prstClr>
              </a:solidFill>
              <a:latin typeface="Calibri"/>
            </a:endParaRPr>
          </a:p>
        </p:txBody>
      </p:sp>
      <p:sp>
        <p:nvSpPr>
          <p:cNvPr id="2" name="TextBox 1"/>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731044" y="1757643"/>
            <a:ext cx="9997412" cy="3541162"/>
          </a:xfrm>
          <a:prstGeom prst="rect">
            <a:avLst/>
          </a:prstGeom>
          <a:noFill/>
        </p:spPr>
        <p:txBody>
          <a:bodyPr wrap="square" rtlCol="0">
            <a:spAutoFit/>
          </a:bodyPr>
          <a:lstStyle/>
          <a:p>
            <a:r>
              <a:rPr lang="en-US" sz="2268" dirty="0"/>
              <a:t>VA Healthcare: VA provides healthcare services to veterans</a:t>
            </a:r>
          </a:p>
          <a:p>
            <a:endParaRPr lang="en-US" sz="2268" dirty="0"/>
          </a:p>
          <a:p>
            <a:pPr marL="274320" indent="-342900">
              <a:spcBef>
                <a:spcPts val="600"/>
              </a:spcBef>
              <a:buFont typeface="Arial" panose="020B0604020202020204" pitchFamily="34" charset="0"/>
              <a:buChar char="•"/>
            </a:pPr>
            <a:r>
              <a:rPr lang="en-US" sz="2268" dirty="0"/>
              <a:t>Eligibility for VA healthcare is based on the veteran’s Priority Group</a:t>
            </a:r>
          </a:p>
          <a:p>
            <a:pPr marL="274320" indent="-342900">
              <a:spcBef>
                <a:spcPts val="600"/>
              </a:spcBef>
              <a:buFont typeface="Arial" panose="020B0604020202020204" pitchFamily="34" charset="0"/>
              <a:buChar char="•"/>
            </a:pPr>
            <a:r>
              <a:rPr lang="en-US" sz="2268" dirty="0"/>
              <a:t>Priority Group assignment is determined by the veteran’s disability rating in most cases, but there are exceptions such as veterans who were awarded the Purple Heart and former Prisoners of War</a:t>
            </a:r>
          </a:p>
          <a:p>
            <a:pPr marL="274320" indent="-342900">
              <a:spcBef>
                <a:spcPts val="600"/>
              </a:spcBef>
              <a:buFont typeface="Arial" panose="020B0604020202020204" pitchFamily="34" charset="0"/>
              <a:buChar char="•"/>
            </a:pPr>
            <a:r>
              <a:rPr lang="en-US" sz="2268" dirty="0"/>
              <a:t>If a veteran qualifies for more than one Priority Group, the highest group will apply</a:t>
            </a:r>
          </a:p>
          <a:p>
            <a:pPr marL="274320" indent="-342900">
              <a:spcBef>
                <a:spcPts val="600"/>
              </a:spcBef>
              <a:buFont typeface="Arial" panose="020B0604020202020204" pitchFamily="34" charset="0"/>
              <a:buChar char="•"/>
            </a:pPr>
            <a:r>
              <a:rPr lang="en-US" sz="2268" dirty="0"/>
              <a:t>Veterans will need to visit a local VA Medical Facility to enroll</a:t>
            </a:r>
          </a:p>
        </p:txBody>
      </p:sp>
      <p:sp>
        <p:nvSpPr>
          <p:cNvPr id="9" name="TextBox 8">
            <a:extLst>
              <a:ext uri="{FF2B5EF4-FFF2-40B4-BE49-F238E27FC236}">
                <a16:creationId xmlns:a16="http://schemas.microsoft.com/office/drawing/2014/main" id="{C940BF33-7A8F-43EF-9D2D-54475598D848}"/>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3874417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18</a:t>
            </a:fld>
            <a:endParaRPr lang="en-US" dirty="0">
              <a:solidFill>
                <a:prstClr val="black">
                  <a:tint val="75000"/>
                </a:prstClr>
              </a:solidFill>
              <a:latin typeface="Calibri"/>
            </a:endParaRPr>
          </a:p>
        </p:txBody>
      </p:sp>
      <p:sp>
        <p:nvSpPr>
          <p:cNvPr id="2" name="TextBox 1"/>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7" name="TextBox 6"/>
          <p:cNvSpPr txBox="1"/>
          <p:nvPr/>
        </p:nvSpPr>
        <p:spPr>
          <a:xfrm>
            <a:off x="350044" y="1744143"/>
            <a:ext cx="10515600" cy="4657878"/>
          </a:xfrm>
          <a:prstGeom prst="rect">
            <a:avLst/>
          </a:prstGeom>
          <a:noFill/>
        </p:spPr>
        <p:txBody>
          <a:bodyPr wrap="square" rtlCol="0">
            <a:spAutoFit/>
          </a:bodyPr>
          <a:lstStyle/>
          <a:p>
            <a:r>
              <a:rPr lang="en-US" sz="2400" dirty="0"/>
              <a:t>VA Education: VA administers education benefits for active-duty troops, veterans, reservists, and qualifying dependents </a:t>
            </a:r>
          </a:p>
          <a:p>
            <a:endParaRPr lang="en-US" sz="700" dirty="0"/>
          </a:p>
          <a:p>
            <a:pPr marL="342900" indent="-342900">
              <a:buFont typeface="Arial" panose="020B0604020202020204" pitchFamily="34" charset="0"/>
              <a:buChar char="•"/>
            </a:pPr>
            <a:r>
              <a:rPr lang="en-US" sz="2400" dirty="0"/>
              <a:t>Eligibility for veteran education benefits is based on the veteran’s service duration and era served</a:t>
            </a:r>
          </a:p>
          <a:p>
            <a:pPr marL="342900" indent="-342900">
              <a:buFont typeface="Arial" panose="020B0604020202020204" pitchFamily="34" charset="0"/>
              <a:buChar char="•"/>
            </a:pPr>
            <a:endParaRPr lang="en-US" sz="900" dirty="0"/>
          </a:p>
          <a:p>
            <a:pPr marL="342900" indent="-342900">
              <a:buFont typeface="Arial" panose="020B0604020202020204" pitchFamily="34" charset="0"/>
              <a:buChar char="•"/>
            </a:pPr>
            <a:r>
              <a:rPr lang="en-US" sz="2400" dirty="0"/>
              <a:t>Eligibility for dependent education benefits is based on the veteran’s disability rating or cause of death (Dependents Educational Assistance (Chapter 35))</a:t>
            </a:r>
          </a:p>
          <a:p>
            <a:pPr marL="342900" indent="-342900">
              <a:buFont typeface="Arial" panose="020B0604020202020204" pitchFamily="34" charset="0"/>
              <a:buChar char="•"/>
            </a:pPr>
            <a:endParaRPr lang="en-US" sz="900" dirty="0"/>
          </a:p>
          <a:p>
            <a:pPr marL="342900" indent="-342900">
              <a:buFont typeface="Arial" panose="020B0604020202020204" pitchFamily="34" charset="0"/>
              <a:buChar char="•"/>
            </a:pPr>
            <a:r>
              <a:rPr lang="en-US" sz="2400" dirty="0"/>
              <a:t>Different programs are available to veterans from different eras: </a:t>
            </a:r>
            <a:r>
              <a:rPr lang="nb-NO" sz="2400" dirty="0"/>
              <a:t>Forever GI Bill, Post 9/11 GI Bill, Montgomery GI Bill</a:t>
            </a:r>
          </a:p>
          <a:p>
            <a:pPr marL="342900" indent="-342900">
              <a:buFont typeface="Arial" panose="020B0604020202020204" pitchFamily="34" charset="0"/>
              <a:buChar char="•"/>
            </a:pPr>
            <a:endParaRPr lang="en-US" sz="900" dirty="0"/>
          </a:p>
          <a:p>
            <a:pPr marL="342900" indent="-342900">
              <a:buFont typeface="Arial" panose="020B0604020202020204" pitchFamily="34" charset="0"/>
              <a:buChar char="•"/>
            </a:pPr>
            <a:r>
              <a:rPr lang="en-US" sz="2400" dirty="0"/>
              <a:t>Veteran Readiness and Employment (VRE) assists veterans with service-connected disabilities to prepare for, obtain, and maintain suitable employment.</a:t>
            </a:r>
          </a:p>
          <a:p>
            <a:endParaRPr lang="en-US" sz="2268" dirty="0"/>
          </a:p>
        </p:txBody>
      </p:sp>
      <p:sp>
        <p:nvSpPr>
          <p:cNvPr id="9" name="TextBox 8">
            <a:extLst>
              <a:ext uri="{FF2B5EF4-FFF2-40B4-BE49-F238E27FC236}">
                <a16:creationId xmlns:a16="http://schemas.microsoft.com/office/drawing/2014/main" id="{C940BF33-7A8F-43EF-9D2D-54475598D848}"/>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429453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19</a:t>
            </a:fld>
            <a:endParaRPr lang="en-US" dirty="0">
              <a:solidFill>
                <a:prstClr val="black">
                  <a:tint val="75000"/>
                </a:prstClr>
              </a:solidFill>
              <a:latin typeface="Calibri"/>
            </a:endParaRPr>
          </a:p>
        </p:txBody>
      </p:sp>
      <p:sp>
        <p:nvSpPr>
          <p:cNvPr id="7" name="TextBox 6"/>
          <p:cNvSpPr txBox="1"/>
          <p:nvPr/>
        </p:nvSpPr>
        <p:spPr>
          <a:xfrm>
            <a:off x="731044" y="1810288"/>
            <a:ext cx="9997412" cy="790345"/>
          </a:xfrm>
          <a:prstGeom prst="rect">
            <a:avLst/>
          </a:prstGeom>
          <a:noFill/>
        </p:spPr>
        <p:txBody>
          <a:bodyPr wrap="square" rtlCol="0">
            <a:spAutoFit/>
          </a:bodyPr>
          <a:lstStyle/>
          <a:p>
            <a:r>
              <a:rPr lang="en-US" sz="2268" dirty="0"/>
              <a:t>Dependency and Indemnity Compensation (DIC): VA Benefit for eligible dependents of veterans who died as a result of conditions caused by military service.  </a:t>
            </a:r>
          </a:p>
        </p:txBody>
      </p:sp>
      <p:sp>
        <p:nvSpPr>
          <p:cNvPr id="8" name="TextBox 7"/>
          <p:cNvSpPr txBox="1"/>
          <p:nvPr/>
        </p:nvSpPr>
        <p:spPr>
          <a:xfrm>
            <a:off x="731044" y="2876707"/>
            <a:ext cx="9997412" cy="790345"/>
          </a:xfrm>
          <a:prstGeom prst="rect">
            <a:avLst/>
          </a:prstGeom>
          <a:noFill/>
        </p:spPr>
        <p:txBody>
          <a:bodyPr wrap="square" rtlCol="0">
            <a:spAutoFit/>
          </a:bodyPr>
          <a:lstStyle/>
          <a:p>
            <a:r>
              <a:rPr lang="en-US" sz="2268" dirty="0"/>
              <a:t>Survivor’s Pension: Needs based VA Benefit for eligible dependents of deceased veterans with wartime service. </a:t>
            </a:r>
          </a:p>
        </p:txBody>
      </p:sp>
      <p:sp>
        <p:nvSpPr>
          <p:cNvPr id="3" name="Rectangle 2"/>
          <p:cNvSpPr/>
          <p:nvPr/>
        </p:nvSpPr>
        <p:spPr>
          <a:xfrm>
            <a:off x="1891513" y="3943126"/>
            <a:ext cx="6886469" cy="1837362"/>
          </a:xfrm>
          <a:prstGeom prst="rect">
            <a:avLst/>
          </a:prstGeom>
        </p:spPr>
        <p:txBody>
          <a:bodyPr wrap="square">
            <a:spAutoFit/>
          </a:bodyPr>
          <a:lstStyle/>
          <a:p>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VA Form 21p-534ez:</a:t>
            </a:r>
            <a:endParaRPr lang="en-US" sz="1134" dirty="0">
              <a:latin typeface="Times New Roman" panose="02020603050405020304" pitchFamily="18" charset="0"/>
              <a:ea typeface="Times New Roman" panose="02020603050405020304" pitchFamily="18" charset="0"/>
            </a:endParaRPr>
          </a:p>
          <a:p>
            <a:pPr marL="702013" lvl="1" indent="-270005">
              <a:buFont typeface="Arial" panose="020B0604020202020204" pitchFamily="34" charset="0"/>
              <a:buChar char="•"/>
              <a:tabLst>
                <a:tab pos="864017" algn="l"/>
              </a:tabLst>
            </a:pPr>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Form needs to be as complete as possible</a:t>
            </a: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a:p>
            <a:pPr marL="702013" lvl="1" indent="-270005">
              <a:buFont typeface="Arial" panose="020B0604020202020204" pitchFamily="34" charset="0"/>
              <a:buChar char="•"/>
              <a:tabLst>
                <a:tab pos="864017" algn="l"/>
              </a:tabLst>
            </a:pPr>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Must have both veteran’s and claimant’s information</a:t>
            </a: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a:p>
            <a:pPr marL="702013" lvl="1" indent="-270005">
              <a:buFont typeface="Arial" panose="020B0604020202020204" pitchFamily="34" charset="0"/>
              <a:buChar char="•"/>
              <a:tabLst>
                <a:tab pos="864017" algn="l"/>
              </a:tabLst>
            </a:pPr>
            <a:r>
              <a:rPr lang="en-US" sz="2268"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Must be signed by claimant</a:t>
            </a: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72E1F572-640F-4408-8D98-D95CF431CF89}"/>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10" name="TextBox 9">
            <a:extLst>
              <a:ext uri="{FF2B5EF4-FFF2-40B4-BE49-F238E27FC236}">
                <a16:creationId xmlns:a16="http://schemas.microsoft.com/office/drawing/2014/main" id="{C565E2BC-49B5-470B-8A46-122066886DE7}"/>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3561341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a:t>
            </a:fld>
            <a:endParaRPr lang="en-US" dirty="0">
              <a:solidFill>
                <a:prstClr val="black">
                  <a:tint val="75000"/>
                </a:prstClr>
              </a:solidFill>
              <a:latin typeface="Calibri"/>
            </a:endParaRPr>
          </a:p>
        </p:txBody>
      </p:sp>
      <p:sp>
        <p:nvSpPr>
          <p:cNvPr id="2" name="TextBox 1"/>
          <p:cNvSpPr txBox="1"/>
          <p:nvPr/>
        </p:nvSpPr>
        <p:spPr>
          <a:xfrm>
            <a:off x="16669" y="496887"/>
            <a:ext cx="8640233" cy="615874"/>
          </a:xfrm>
          <a:prstGeom prst="rect">
            <a:avLst/>
          </a:prstGeom>
          <a:noFill/>
        </p:spPr>
        <p:txBody>
          <a:bodyPr wrap="square" rtlCol="0">
            <a:spAutoFit/>
          </a:bodyPr>
          <a:lstStyle/>
          <a:p>
            <a:r>
              <a:rPr lang="en-US" sz="3402" dirty="0"/>
              <a:t>Topics</a:t>
            </a:r>
          </a:p>
        </p:txBody>
      </p:sp>
      <p:sp>
        <p:nvSpPr>
          <p:cNvPr id="4" name="TextBox 3"/>
          <p:cNvSpPr txBox="1"/>
          <p:nvPr/>
        </p:nvSpPr>
        <p:spPr>
          <a:xfrm>
            <a:off x="667675" y="1449863"/>
            <a:ext cx="10058400" cy="4524315"/>
          </a:xfrm>
          <a:prstGeom prst="rect">
            <a:avLst/>
          </a:prstGeom>
          <a:noFill/>
        </p:spPr>
        <p:txBody>
          <a:bodyPr wrap="square" rtlCol="0">
            <a:spAutoFit/>
          </a:bodyPr>
          <a:lstStyle/>
          <a:p>
            <a:pPr marL="324006" indent="-324006">
              <a:buFont typeface="Arial" panose="020B0604020202020204" pitchFamily="34" charset="0"/>
              <a:buChar char="•"/>
            </a:pPr>
            <a:r>
              <a:rPr lang="en-US" sz="3200" dirty="0"/>
              <a:t>What is a Post Service Officer?</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Why do we provide Post Service Officer Training?</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Coordinating Post Service Officer Training</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Materials for Post Service Officer Training</a:t>
            </a:r>
          </a:p>
          <a:p>
            <a:pPr marL="324006" indent="-324006">
              <a:buFont typeface="Arial" panose="020B0604020202020204" pitchFamily="34" charset="0"/>
              <a:buChar char="•"/>
            </a:pPr>
            <a:endParaRPr lang="en-US" sz="3200" dirty="0"/>
          </a:p>
          <a:p>
            <a:pPr marL="324006" indent="-324006">
              <a:buFont typeface="Arial" panose="020B0604020202020204" pitchFamily="34" charset="0"/>
              <a:buChar char="•"/>
            </a:pPr>
            <a:r>
              <a:rPr lang="en-US" sz="3200" dirty="0"/>
              <a:t>Post Service Officer Training Basics</a:t>
            </a:r>
          </a:p>
        </p:txBody>
      </p:sp>
    </p:spTree>
    <p:extLst>
      <p:ext uri="{BB962C8B-B14F-4D97-AF65-F5344CB8AC3E}">
        <p14:creationId xmlns:p14="http://schemas.microsoft.com/office/powerpoint/2010/main" val="169067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20</a:t>
            </a:fld>
            <a:endParaRPr lang="en-US" dirty="0">
              <a:solidFill>
                <a:prstClr val="black">
                  <a:tint val="75000"/>
                </a:prstClr>
              </a:solidFill>
              <a:latin typeface="Calibri"/>
            </a:endParaRPr>
          </a:p>
        </p:txBody>
      </p:sp>
      <p:sp>
        <p:nvSpPr>
          <p:cNvPr id="7" name="TextBox 6"/>
          <p:cNvSpPr txBox="1"/>
          <p:nvPr/>
        </p:nvSpPr>
        <p:spPr>
          <a:xfrm>
            <a:off x="731044" y="1810288"/>
            <a:ext cx="9997412" cy="3582391"/>
          </a:xfrm>
          <a:prstGeom prst="rect">
            <a:avLst/>
          </a:prstGeom>
          <a:noFill/>
        </p:spPr>
        <p:txBody>
          <a:bodyPr wrap="square" rtlCol="0">
            <a:spAutoFit/>
          </a:bodyPr>
          <a:lstStyle/>
          <a:p>
            <a:r>
              <a:rPr lang="en-US" sz="2268" dirty="0"/>
              <a:t>Evidence: Without the proper evidence the claim will not be successful</a:t>
            </a:r>
          </a:p>
          <a:p>
            <a:endParaRPr lang="en-US" sz="2268" dirty="0"/>
          </a:p>
          <a:p>
            <a:r>
              <a:rPr lang="en-US" sz="2268" dirty="0"/>
              <a:t>Depending on the benefit sought, ask the veteran to gather and submit:</a:t>
            </a:r>
          </a:p>
          <a:p>
            <a:pPr marL="800100" lvl="1" indent="-342900">
              <a:buFont typeface="Arial" panose="020B0604020202020204" pitchFamily="34" charset="0"/>
              <a:buChar char="•"/>
            </a:pPr>
            <a:r>
              <a:rPr lang="en-US" sz="2268" dirty="0"/>
              <a:t>Service Treatment Records/Service records/DD-214</a:t>
            </a:r>
          </a:p>
          <a:p>
            <a:pPr marL="800100" lvl="1" indent="-342900">
              <a:buFont typeface="Arial" panose="020B0604020202020204" pitchFamily="34" charset="0"/>
              <a:buChar char="•"/>
            </a:pPr>
            <a:r>
              <a:rPr lang="en-US" sz="2268" dirty="0"/>
              <a:t>Private medical records</a:t>
            </a:r>
          </a:p>
          <a:p>
            <a:pPr marL="800100" lvl="1" indent="-342900">
              <a:buFont typeface="Arial" panose="020B0604020202020204" pitchFamily="34" charset="0"/>
              <a:buChar char="•"/>
            </a:pPr>
            <a:r>
              <a:rPr lang="en-US" sz="2268" dirty="0"/>
              <a:t>Marriage certificates/divorce decrees</a:t>
            </a:r>
          </a:p>
          <a:p>
            <a:pPr marL="800100" lvl="1" indent="-342900">
              <a:buFont typeface="Arial" panose="020B0604020202020204" pitchFamily="34" charset="0"/>
              <a:buChar char="•"/>
            </a:pPr>
            <a:r>
              <a:rPr lang="en-US" sz="2268" dirty="0"/>
              <a:t>Birth Certificates and Social Security cards for dependent children</a:t>
            </a:r>
          </a:p>
          <a:p>
            <a:pPr marL="800100" lvl="1" indent="-342900">
              <a:buFont typeface="Arial" panose="020B0604020202020204" pitchFamily="34" charset="0"/>
              <a:buChar char="•"/>
            </a:pPr>
            <a:r>
              <a:rPr lang="en-US" sz="2268" dirty="0"/>
              <a:t>Financial statements</a:t>
            </a:r>
          </a:p>
          <a:p>
            <a:pPr marL="800100" lvl="1" indent="-342900">
              <a:buFont typeface="Arial" panose="020B0604020202020204" pitchFamily="34" charset="0"/>
              <a:buChar char="•"/>
            </a:pPr>
            <a:r>
              <a:rPr lang="en-US" sz="2268" dirty="0"/>
              <a:t>Personal/lay statements</a:t>
            </a:r>
          </a:p>
          <a:p>
            <a:endParaRPr lang="en-US" sz="2268" dirty="0"/>
          </a:p>
        </p:txBody>
      </p:sp>
      <p:sp>
        <p:nvSpPr>
          <p:cNvPr id="9" name="TextBox 8">
            <a:extLst>
              <a:ext uri="{FF2B5EF4-FFF2-40B4-BE49-F238E27FC236}">
                <a16:creationId xmlns:a16="http://schemas.microsoft.com/office/drawing/2014/main" id="{72E1F572-640F-4408-8D98-D95CF431CF89}"/>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
        <p:nvSpPr>
          <p:cNvPr id="10" name="TextBox 9">
            <a:extLst>
              <a:ext uri="{FF2B5EF4-FFF2-40B4-BE49-F238E27FC236}">
                <a16:creationId xmlns:a16="http://schemas.microsoft.com/office/drawing/2014/main" id="{C565E2BC-49B5-470B-8A46-122066886DE7}"/>
              </a:ext>
            </a:extLst>
          </p:cNvPr>
          <p:cNvSpPr txBox="1"/>
          <p:nvPr/>
        </p:nvSpPr>
        <p:spPr>
          <a:xfrm>
            <a:off x="1891513" y="1193094"/>
            <a:ext cx="7752646" cy="499496"/>
          </a:xfrm>
          <a:prstGeom prst="rect">
            <a:avLst/>
          </a:prstGeom>
          <a:noFill/>
        </p:spPr>
        <p:txBody>
          <a:bodyPr wrap="square" rtlCol="0">
            <a:spAutoFit/>
          </a:bodyPr>
          <a:lstStyle/>
          <a:p>
            <a:pPr algn="ctr"/>
            <a:r>
              <a:rPr lang="en-US" sz="2646" dirty="0"/>
              <a:t>VA Benefits Knowledge &amp; Forms</a:t>
            </a:r>
          </a:p>
        </p:txBody>
      </p:sp>
    </p:spTree>
    <p:extLst>
      <p:ext uri="{BB962C8B-B14F-4D97-AF65-F5344CB8AC3E}">
        <p14:creationId xmlns:p14="http://schemas.microsoft.com/office/powerpoint/2010/main" val="221357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126008" y="6005147"/>
            <a:ext cx="2592111" cy="345009"/>
          </a:xfrm>
        </p:spPr>
        <p:txBody>
          <a:bodyPr/>
          <a:lstStyle/>
          <a:p>
            <a:pPr defTabSz="648012">
              <a:defRPr/>
            </a:pPr>
            <a:fld id="{7AF9D3BF-1060-4AF1-8C7D-4E6295AC3306}" type="slidenum">
              <a:rPr lang="en-US">
                <a:solidFill>
                  <a:prstClr val="black">
                    <a:tint val="75000"/>
                  </a:prstClr>
                </a:solidFill>
                <a:latin typeface="Calibri"/>
              </a:rPr>
              <a:pPr defTabSz="648012">
                <a:defRPr/>
              </a:pPr>
              <a:t>21</a:t>
            </a:fld>
            <a:endParaRPr lang="en-US" dirty="0">
              <a:solidFill>
                <a:prstClr val="black">
                  <a:tint val="75000"/>
                </a:prstClr>
              </a:solidFill>
              <a:latin typeface="Calibri"/>
            </a:endParaRPr>
          </a:p>
        </p:txBody>
      </p:sp>
      <p:sp>
        <p:nvSpPr>
          <p:cNvPr id="5" name="TextBox 4"/>
          <p:cNvSpPr txBox="1"/>
          <p:nvPr/>
        </p:nvSpPr>
        <p:spPr>
          <a:xfrm>
            <a:off x="1895703" y="1249636"/>
            <a:ext cx="7752646" cy="499496"/>
          </a:xfrm>
          <a:prstGeom prst="rect">
            <a:avLst/>
          </a:prstGeom>
          <a:noFill/>
        </p:spPr>
        <p:txBody>
          <a:bodyPr wrap="square" rtlCol="0">
            <a:spAutoFit/>
          </a:bodyPr>
          <a:lstStyle/>
          <a:p>
            <a:pPr algn="ctr"/>
            <a:r>
              <a:rPr lang="en-US" sz="2646" dirty="0"/>
              <a:t>Local Resources &amp; Benefits</a:t>
            </a:r>
          </a:p>
        </p:txBody>
      </p:sp>
      <p:sp>
        <p:nvSpPr>
          <p:cNvPr id="7" name="TextBox 6"/>
          <p:cNvSpPr txBox="1"/>
          <p:nvPr/>
        </p:nvSpPr>
        <p:spPr>
          <a:xfrm>
            <a:off x="720708" y="1871623"/>
            <a:ext cx="9997411" cy="830997"/>
          </a:xfrm>
          <a:prstGeom prst="rect">
            <a:avLst/>
          </a:prstGeom>
          <a:noFill/>
        </p:spPr>
        <p:txBody>
          <a:bodyPr wrap="square" rtlCol="0">
            <a:spAutoFit/>
          </a:bodyPr>
          <a:lstStyle/>
          <a:p>
            <a:r>
              <a:rPr lang="en-US" sz="2400" dirty="0"/>
              <a:t>Local community resources may be available to veterans. These include but are not limited to:</a:t>
            </a:r>
          </a:p>
        </p:txBody>
      </p:sp>
      <p:sp>
        <p:nvSpPr>
          <p:cNvPr id="3" name="Rectangle 2"/>
          <p:cNvSpPr/>
          <p:nvPr/>
        </p:nvSpPr>
        <p:spPr>
          <a:xfrm>
            <a:off x="1870126" y="2702620"/>
            <a:ext cx="8001000" cy="2113527"/>
          </a:xfrm>
          <a:prstGeom prst="rect">
            <a:avLst/>
          </a:prstGeom>
        </p:spPr>
        <p:txBody>
          <a:bodyPr wrap="square">
            <a:spAutoFit/>
          </a:bodyPr>
          <a:lstStyle/>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Food Banks</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Transitional Housing</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Employment Assistance</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Local Financial Assistance</a:t>
            </a:r>
          </a:p>
          <a:p>
            <a:pPr marL="702013" lvl="1" indent="-270005">
              <a:buFont typeface="Arial" panose="020B0604020202020204" pitchFamily="34" charset="0"/>
              <a:buChar char="•"/>
              <a:tabLst>
                <a:tab pos="864017" algn="l"/>
              </a:tabLst>
            </a:pPr>
            <a:r>
              <a:rPr lang="en-US" sz="2400" dirty="0">
                <a:solidFill>
                  <a:srgbClr val="000000"/>
                </a:solidFill>
                <a:ea typeface="Times New Roman" panose="02020603050405020304" pitchFamily="18" charset="0"/>
                <a:cs typeface="Times New Roman" panose="02020603050405020304" pitchFamily="18" charset="0"/>
              </a:rPr>
              <a:t>Local benefits (discounts, tax breaks, free licenses, etc.)</a:t>
            </a:r>
          </a:p>
          <a:p>
            <a:pPr lvl="1">
              <a:tabLst>
                <a:tab pos="864017" algn="l"/>
              </a:tabLst>
            </a:pPr>
            <a:endParaRPr lang="en-US" sz="1134"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p:cNvSpPr txBox="1"/>
          <p:nvPr/>
        </p:nvSpPr>
        <p:spPr>
          <a:xfrm>
            <a:off x="1183076" y="5081401"/>
            <a:ext cx="9154336" cy="830997"/>
          </a:xfrm>
          <a:prstGeom prst="rect">
            <a:avLst/>
          </a:prstGeom>
          <a:noFill/>
        </p:spPr>
        <p:txBody>
          <a:bodyPr wrap="square" rtlCol="0">
            <a:spAutoFit/>
          </a:bodyPr>
          <a:lstStyle/>
          <a:p>
            <a:pPr algn="ctr"/>
            <a:r>
              <a:rPr lang="en-US" sz="2400" b="1" dirty="0"/>
              <a:t>Your PSOs can be an excellent point of contact to refer veterans to community-based resources &amp; assistance!!!</a:t>
            </a:r>
          </a:p>
        </p:txBody>
      </p:sp>
      <p:sp>
        <p:nvSpPr>
          <p:cNvPr id="8" name="TextBox 7">
            <a:extLst>
              <a:ext uri="{FF2B5EF4-FFF2-40B4-BE49-F238E27FC236}">
                <a16:creationId xmlns:a16="http://schemas.microsoft.com/office/drawing/2014/main" id="{A3DA5D8E-D53C-4A83-94AD-FA0E3727512F}"/>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Tree>
    <p:extLst>
      <p:ext uri="{BB962C8B-B14F-4D97-AF65-F5344CB8AC3E}">
        <p14:creationId xmlns:p14="http://schemas.microsoft.com/office/powerpoint/2010/main" val="3462445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22</a:t>
            </a:fld>
            <a:endParaRPr lang="en-US" dirty="0">
              <a:solidFill>
                <a:prstClr val="black">
                  <a:tint val="75000"/>
                </a:prstClr>
              </a:solidFill>
              <a:latin typeface="Calibri"/>
            </a:endParaRPr>
          </a:p>
        </p:txBody>
      </p:sp>
      <p:sp>
        <p:nvSpPr>
          <p:cNvPr id="5" name="TextBox 4"/>
          <p:cNvSpPr txBox="1"/>
          <p:nvPr/>
        </p:nvSpPr>
        <p:spPr>
          <a:xfrm>
            <a:off x="1895703" y="1249636"/>
            <a:ext cx="7752646" cy="499496"/>
          </a:xfrm>
          <a:prstGeom prst="rect">
            <a:avLst/>
          </a:prstGeom>
          <a:noFill/>
        </p:spPr>
        <p:txBody>
          <a:bodyPr wrap="square" rtlCol="0">
            <a:spAutoFit/>
          </a:bodyPr>
          <a:lstStyle/>
          <a:p>
            <a:pPr algn="ctr"/>
            <a:r>
              <a:rPr lang="en-US" sz="2646" dirty="0"/>
              <a:t>Your Office Policies</a:t>
            </a:r>
          </a:p>
        </p:txBody>
      </p:sp>
      <p:sp>
        <p:nvSpPr>
          <p:cNvPr id="7" name="TextBox 6"/>
          <p:cNvSpPr txBox="1"/>
          <p:nvPr/>
        </p:nvSpPr>
        <p:spPr>
          <a:xfrm>
            <a:off x="720708" y="1871623"/>
            <a:ext cx="9997411" cy="4154984"/>
          </a:xfrm>
          <a:prstGeom prst="rect">
            <a:avLst/>
          </a:prstGeom>
          <a:noFill/>
        </p:spPr>
        <p:txBody>
          <a:bodyPr wrap="square" rtlCol="0">
            <a:spAutoFit/>
          </a:bodyPr>
          <a:lstStyle/>
          <a:p>
            <a:pPr marL="342900" indent="-342900">
              <a:buFont typeface="Arial" panose="020B0604020202020204" pitchFamily="34" charset="0"/>
              <a:buChar char="•"/>
            </a:pPr>
            <a:r>
              <a:rPr lang="en-US" sz="2400" dirty="0"/>
              <a:t>It is extremely important to set expectations for your PSOs – who does what?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Ensure they know your policies for referring claimants to your office and submitting documents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All PSOs should have your contact information handy to distribute to veterans</a:t>
            </a:r>
          </a:p>
          <a:p>
            <a:pPr marL="342900" indent="-342900">
              <a:buFont typeface="Arial" panose="020B0604020202020204" pitchFamily="34" charset="0"/>
              <a:buChar char="•"/>
            </a:pPr>
            <a:endParaRPr lang="en-US" sz="2400" dirty="0"/>
          </a:p>
          <a:p>
            <a:pPr algn="ctr"/>
            <a:r>
              <a:rPr lang="en-US" sz="2400" b="1" dirty="0"/>
              <a:t>What other policies should your PSOs know?</a:t>
            </a:r>
          </a:p>
          <a:p>
            <a:endParaRPr lang="en-US" sz="2400" dirty="0"/>
          </a:p>
        </p:txBody>
      </p:sp>
      <p:sp>
        <p:nvSpPr>
          <p:cNvPr id="8" name="TextBox 7">
            <a:extLst>
              <a:ext uri="{FF2B5EF4-FFF2-40B4-BE49-F238E27FC236}">
                <a16:creationId xmlns:a16="http://schemas.microsoft.com/office/drawing/2014/main" id="{A3DA5D8E-D53C-4A83-94AD-FA0E3727512F}"/>
              </a:ext>
            </a:extLst>
          </p:cNvPr>
          <p:cNvSpPr txBox="1"/>
          <p:nvPr/>
        </p:nvSpPr>
        <p:spPr>
          <a:xfrm>
            <a:off x="0" y="523167"/>
            <a:ext cx="8640233" cy="615874"/>
          </a:xfrm>
          <a:prstGeom prst="rect">
            <a:avLst/>
          </a:prstGeom>
          <a:noFill/>
        </p:spPr>
        <p:txBody>
          <a:bodyPr wrap="square" rtlCol="0">
            <a:spAutoFit/>
          </a:bodyPr>
          <a:lstStyle/>
          <a:p>
            <a:r>
              <a:rPr lang="en-US" sz="3402" dirty="0"/>
              <a:t>PSO Training Basics</a:t>
            </a:r>
          </a:p>
        </p:txBody>
      </p:sp>
    </p:spTree>
    <p:extLst>
      <p:ext uri="{BB962C8B-B14F-4D97-AF65-F5344CB8AC3E}">
        <p14:creationId xmlns:p14="http://schemas.microsoft.com/office/powerpoint/2010/main" val="2172026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23</a:t>
            </a:fld>
            <a:endParaRPr lang="en-US" dirty="0">
              <a:solidFill>
                <a:prstClr val="black">
                  <a:tint val="75000"/>
                </a:prstClr>
              </a:solidFill>
              <a:latin typeface="Calibri"/>
            </a:endParaRPr>
          </a:p>
        </p:txBody>
      </p:sp>
      <p:sp>
        <p:nvSpPr>
          <p:cNvPr id="7" name="TextBox 6"/>
          <p:cNvSpPr txBox="1"/>
          <p:nvPr/>
        </p:nvSpPr>
        <p:spPr>
          <a:xfrm>
            <a:off x="687776" y="1599781"/>
            <a:ext cx="10144936"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a:t>Post Service officers are a valuable part of the VFW who can assist veterans at the local level – they should be well versed in local community benefits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Ensure that your PSO’s know their role within the organization and have the proper expectations for their responsibilities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The most important job of the PSO is to get the veteran in contact with the DSO</a:t>
            </a:r>
          </a:p>
        </p:txBody>
      </p:sp>
      <p:sp>
        <p:nvSpPr>
          <p:cNvPr id="9" name="TextBox 8"/>
          <p:cNvSpPr txBox="1"/>
          <p:nvPr/>
        </p:nvSpPr>
        <p:spPr>
          <a:xfrm>
            <a:off x="1183076" y="5081401"/>
            <a:ext cx="9154336" cy="830997"/>
          </a:xfrm>
          <a:prstGeom prst="rect">
            <a:avLst/>
          </a:prstGeom>
          <a:noFill/>
        </p:spPr>
        <p:txBody>
          <a:bodyPr wrap="square" rtlCol="0">
            <a:spAutoFit/>
          </a:bodyPr>
          <a:lstStyle/>
          <a:p>
            <a:pPr algn="ctr"/>
            <a:r>
              <a:rPr lang="en-US" sz="2400" b="1" dirty="0"/>
              <a:t>Your PSOs can be an excellent point of contact to refer veterans to community-based resources &amp; assistance!!!</a:t>
            </a:r>
          </a:p>
        </p:txBody>
      </p:sp>
      <p:sp>
        <p:nvSpPr>
          <p:cNvPr id="8" name="TextBox 7">
            <a:extLst>
              <a:ext uri="{FF2B5EF4-FFF2-40B4-BE49-F238E27FC236}">
                <a16:creationId xmlns:a16="http://schemas.microsoft.com/office/drawing/2014/main" id="{A3DA5D8E-D53C-4A83-94AD-FA0E3727512F}"/>
              </a:ext>
            </a:extLst>
          </p:cNvPr>
          <p:cNvSpPr txBox="1"/>
          <p:nvPr/>
        </p:nvSpPr>
        <p:spPr>
          <a:xfrm>
            <a:off x="0" y="523167"/>
            <a:ext cx="8640233" cy="615874"/>
          </a:xfrm>
          <a:prstGeom prst="rect">
            <a:avLst/>
          </a:prstGeom>
          <a:noFill/>
        </p:spPr>
        <p:txBody>
          <a:bodyPr wrap="square" rtlCol="0">
            <a:spAutoFit/>
          </a:bodyPr>
          <a:lstStyle/>
          <a:p>
            <a:r>
              <a:rPr lang="en-US" sz="3402" dirty="0"/>
              <a:t>Summary</a:t>
            </a:r>
          </a:p>
        </p:txBody>
      </p:sp>
    </p:spTree>
    <p:extLst>
      <p:ext uri="{BB962C8B-B14F-4D97-AF65-F5344CB8AC3E}">
        <p14:creationId xmlns:p14="http://schemas.microsoft.com/office/powerpoint/2010/main" val="2651901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268">
                <a:solidFill>
                  <a:schemeClr val="tx1"/>
                </a:solidFill>
                <a:latin typeface="Calibri" panose="020F0502020204030204" pitchFamily="34" charset="0"/>
              </a:defRPr>
            </a:lvl1pPr>
            <a:lvl2pPr marL="702013" indent="-270005">
              <a:spcBef>
                <a:spcPct val="20000"/>
              </a:spcBef>
              <a:buFont typeface="Arial" panose="020B0604020202020204" pitchFamily="34" charset="0"/>
              <a:buChar char="–"/>
              <a:defRPr sz="1984">
                <a:solidFill>
                  <a:schemeClr val="tx1"/>
                </a:solidFill>
                <a:latin typeface="Calibri" panose="020F0502020204030204" pitchFamily="34" charset="0"/>
              </a:defRPr>
            </a:lvl2pPr>
            <a:lvl3pPr marL="1080021" indent="-216004">
              <a:spcBef>
                <a:spcPct val="20000"/>
              </a:spcBef>
              <a:buFont typeface="Arial" panose="020B0604020202020204" pitchFamily="34" charset="0"/>
              <a:buChar char="•"/>
              <a:defRPr>
                <a:solidFill>
                  <a:schemeClr val="tx1"/>
                </a:solidFill>
                <a:latin typeface="Calibri" panose="020F0502020204030204" pitchFamily="34" charset="0"/>
              </a:defRPr>
            </a:lvl3pPr>
            <a:lvl4pPr marL="1512029" indent="-216004">
              <a:spcBef>
                <a:spcPct val="20000"/>
              </a:spcBef>
              <a:buFont typeface="Arial" panose="020B0604020202020204" pitchFamily="34" charset="0"/>
              <a:buChar char="–"/>
              <a:defRPr sz="1417">
                <a:solidFill>
                  <a:schemeClr val="tx1"/>
                </a:solidFill>
                <a:latin typeface="Calibri" panose="020F0502020204030204" pitchFamily="34" charset="0"/>
              </a:defRPr>
            </a:lvl4pPr>
            <a:lvl5pPr marL="1944037" indent="-216004">
              <a:spcBef>
                <a:spcPct val="20000"/>
              </a:spcBef>
              <a:buFont typeface="Arial" panose="020B0604020202020204" pitchFamily="34" charset="0"/>
              <a:buChar char="»"/>
              <a:defRPr sz="1417">
                <a:solidFill>
                  <a:schemeClr val="tx1"/>
                </a:solidFill>
                <a:latin typeface="Calibri" panose="020F0502020204030204" pitchFamily="34" charset="0"/>
              </a:defRPr>
            </a:lvl5pPr>
            <a:lvl6pPr marL="2376046" indent="-216004" eaLnBrk="0" fontAlgn="base" hangingPunct="0">
              <a:spcBef>
                <a:spcPct val="20000"/>
              </a:spcBef>
              <a:spcAft>
                <a:spcPct val="0"/>
              </a:spcAft>
              <a:buFont typeface="Arial" panose="020B0604020202020204" pitchFamily="34" charset="0"/>
              <a:buChar char="»"/>
              <a:defRPr sz="1417">
                <a:solidFill>
                  <a:schemeClr val="tx1"/>
                </a:solidFill>
                <a:latin typeface="Calibri" panose="020F0502020204030204" pitchFamily="34" charset="0"/>
              </a:defRPr>
            </a:lvl6pPr>
            <a:lvl7pPr marL="2808054" indent="-216004" eaLnBrk="0" fontAlgn="base" hangingPunct="0">
              <a:spcBef>
                <a:spcPct val="20000"/>
              </a:spcBef>
              <a:spcAft>
                <a:spcPct val="0"/>
              </a:spcAft>
              <a:buFont typeface="Arial" panose="020B0604020202020204" pitchFamily="34" charset="0"/>
              <a:buChar char="»"/>
              <a:defRPr sz="1417">
                <a:solidFill>
                  <a:schemeClr val="tx1"/>
                </a:solidFill>
                <a:latin typeface="Calibri" panose="020F0502020204030204" pitchFamily="34" charset="0"/>
              </a:defRPr>
            </a:lvl7pPr>
            <a:lvl8pPr marL="3240062" indent="-216004" eaLnBrk="0" fontAlgn="base" hangingPunct="0">
              <a:spcBef>
                <a:spcPct val="20000"/>
              </a:spcBef>
              <a:spcAft>
                <a:spcPct val="0"/>
              </a:spcAft>
              <a:buFont typeface="Arial" panose="020B0604020202020204" pitchFamily="34" charset="0"/>
              <a:buChar char="»"/>
              <a:defRPr sz="1417">
                <a:solidFill>
                  <a:schemeClr val="tx1"/>
                </a:solidFill>
                <a:latin typeface="Calibri" panose="020F0502020204030204" pitchFamily="34" charset="0"/>
              </a:defRPr>
            </a:lvl8pPr>
            <a:lvl9pPr marL="3672070" indent="-216004" eaLnBrk="0" fontAlgn="base" hangingPunct="0">
              <a:spcBef>
                <a:spcPct val="20000"/>
              </a:spcBef>
              <a:spcAft>
                <a:spcPct val="0"/>
              </a:spcAft>
              <a:buFont typeface="Arial" panose="020B0604020202020204" pitchFamily="34" charset="0"/>
              <a:buChar char="»"/>
              <a:defRPr sz="1417">
                <a:solidFill>
                  <a:schemeClr val="tx1"/>
                </a:solidFill>
                <a:latin typeface="Calibri" panose="020F0502020204030204" pitchFamily="34" charset="0"/>
              </a:defRPr>
            </a:lvl9pPr>
          </a:lstStyle>
          <a:p>
            <a:pPr defTabSz="864017">
              <a:spcBef>
                <a:spcPct val="0"/>
              </a:spcBef>
              <a:buNone/>
              <a:defRPr/>
            </a:pPr>
            <a:endParaRPr lang="en-US" altLang="en-US" sz="2646" dirty="0">
              <a:solidFill>
                <a:prstClr val="black"/>
              </a:solidFill>
            </a:endParaRPr>
          </a:p>
          <a:p>
            <a:pPr defTabSz="864017">
              <a:spcBef>
                <a:spcPct val="0"/>
              </a:spcBef>
              <a:buNone/>
              <a:defRPr/>
            </a:pPr>
            <a:endParaRPr lang="en-US" altLang="en-US" sz="2646" dirty="0">
              <a:solidFill>
                <a:prstClr val="black"/>
              </a:solidFill>
            </a:endParaRPr>
          </a:p>
          <a:p>
            <a:pPr defTabSz="864017">
              <a:spcBef>
                <a:spcPct val="0"/>
              </a:spcBef>
              <a:buNone/>
              <a:defRPr/>
            </a:pPr>
            <a:endParaRPr lang="en-US" altLang="en-US" sz="2646" dirty="0">
              <a:solidFill>
                <a:prstClr val="black"/>
              </a:solidFill>
            </a:endParaRPr>
          </a:p>
          <a:p>
            <a:pPr defTabSz="864017">
              <a:spcBef>
                <a:spcPct val="0"/>
              </a:spcBef>
              <a:buNone/>
              <a:defRPr/>
            </a:pPr>
            <a:endParaRPr lang="en-US" altLang="en-US" sz="2646" dirty="0">
              <a:solidFill>
                <a:prstClr val="black"/>
              </a:solidFill>
            </a:endParaRPr>
          </a:p>
          <a:p>
            <a:pPr defTabSz="864017">
              <a:spcBef>
                <a:spcPct val="0"/>
              </a:spcBef>
              <a:buNone/>
              <a:defRPr/>
            </a:pPr>
            <a:r>
              <a:rPr lang="en-US" altLang="en-US" sz="2646" dirty="0">
                <a:solidFill>
                  <a:prstClr val="black"/>
                </a:solidFill>
              </a:rPr>
              <a:t>					</a:t>
            </a:r>
          </a:p>
          <a:p>
            <a:pPr defTabSz="864017">
              <a:spcBef>
                <a:spcPct val="0"/>
              </a:spcBef>
              <a:buNone/>
              <a:defRPr/>
            </a:pPr>
            <a:endParaRPr lang="en-US" altLang="en-US" sz="2646" dirty="0">
              <a:solidFill>
                <a:prstClr val="black"/>
              </a:solidFill>
            </a:endParaRPr>
          </a:p>
          <a:p>
            <a:pPr defTabSz="864017">
              <a:spcBef>
                <a:spcPct val="0"/>
              </a:spcBef>
              <a:buNone/>
              <a:defRPr/>
            </a:pPr>
            <a:r>
              <a:rPr lang="en-US" altLang="en-US" sz="2646" dirty="0">
                <a:solidFill>
                  <a:prstClr val="black"/>
                </a:solidFill>
              </a:rPr>
              <a:t>						</a:t>
            </a:r>
          </a:p>
          <a:p>
            <a:pPr defTabSz="864017">
              <a:spcBef>
                <a:spcPct val="0"/>
              </a:spcBef>
              <a:buNone/>
              <a:defRPr/>
            </a:pPr>
            <a:r>
              <a:rPr lang="en-US" altLang="en-US" sz="2646" dirty="0">
                <a:solidFill>
                  <a:prstClr val="black"/>
                </a:solidFill>
              </a:rPr>
              <a:t>						</a:t>
            </a:r>
            <a:endParaRPr lang="en-US" altLang="en-US" sz="5669" dirty="0">
              <a:solidFill>
                <a:prstClr val="black"/>
              </a:solidFill>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506271" y="1944052"/>
            <a:ext cx="7726121" cy="1023101"/>
          </a:xfrm>
          <a:prstGeom prst="rect">
            <a:avLst/>
          </a:prstGeom>
          <a:noFill/>
        </p:spPr>
        <p:txBody>
          <a:bodyPr wrap="square" rtlCol="0">
            <a:spAutoFit/>
          </a:bodyPr>
          <a:lstStyle/>
          <a:p>
            <a:pPr defTabSz="864017">
              <a:defRPr/>
            </a:pPr>
            <a:r>
              <a:rPr lang="en-US" sz="3024" b="1" dirty="0">
                <a:solidFill>
                  <a:prstClr val="black"/>
                </a:solidFill>
                <a:latin typeface="Times New Roman" panose="02020603050405020304" pitchFamily="18" charset="0"/>
                <a:cs typeface="Times New Roman" panose="02020603050405020304" pitchFamily="18" charset="0"/>
              </a:rPr>
              <a:t>2023 Proficiency Training Conference Survey </a:t>
            </a:r>
          </a:p>
          <a:p>
            <a:pPr defTabSz="864017">
              <a:defRPr/>
            </a:pPr>
            <a:r>
              <a:rPr lang="en-US" sz="3024" b="1" dirty="0">
                <a:solidFill>
                  <a:prstClr val="black"/>
                </a:solidFill>
                <a:latin typeface="Times New Roman" panose="02020603050405020304" pitchFamily="18" charset="0"/>
                <a:cs typeface="Times New Roman" panose="02020603050405020304" pitchFamily="18" charset="0"/>
              </a:rPr>
              <a:t>Breakout: PSO Training</a:t>
            </a:r>
          </a:p>
        </p:txBody>
      </p:sp>
      <p:sp>
        <p:nvSpPr>
          <p:cNvPr id="3" name="TextBox 2">
            <a:extLst>
              <a:ext uri="{FF2B5EF4-FFF2-40B4-BE49-F238E27FC236}">
                <a16:creationId xmlns:a16="http://schemas.microsoft.com/office/drawing/2014/main" id="{99381791-37E9-6F76-9EFD-09DB075C071E}"/>
              </a:ext>
            </a:extLst>
          </p:cNvPr>
          <p:cNvSpPr txBox="1"/>
          <p:nvPr/>
        </p:nvSpPr>
        <p:spPr>
          <a:xfrm>
            <a:off x="4032198" y="3600097"/>
            <a:ext cx="7272196" cy="1139351"/>
          </a:xfrm>
          <a:prstGeom prst="rect">
            <a:avLst/>
          </a:prstGeom>
          <a:noFill/>
        </p:spPr>
        <p:txBody>
          <a:bodyPr wrap="square" rtlCol="0">
            <a:spAutoFit/>
          </a:bodyPr>
          <a:lstStyle/>
          <a:p>
            <a:pPr defTabSz="864017">
              <a:defRPr/>
            </a:pPr>
            <a:r>
              <a:rPr lang="en-US" sz="2268" dirty="0">
                <a:solidFill>
                  <a:prstClr val="black"/>
                </a:solidFill>
                <a:latin typeface="Times New Roman" panose="02020603050405020304" pitchFamily="18" charset="0"/>
                <a:cs typeface="Times New Roman" panose="02020603050405020304" pitchFamily="18" charset="0"/>
              </a:rPr>
              <a:t>Please scan the QR Code or click on the link below to take an anonymous survey about your experience during </a:t>
            </a:r>
            <a:r>
              <a:rPr lang="en-US" sz="2268">
                <a:solidFill>
                  <a:prstClr val="black"/>
                </a:solidFill>
                <a:latin typeface="Times New Roman" panose="02020603050405020304" pitchFamily="18" charset="0"/>
                <a:cs typeface="Times New Roman" panose="02020603050405020304" pitchFamily="18" charset="0"/>
              </a:rPr>
              <a:t>the 2023 </a:t>
            </a:r>
            <a:r>
              <a:rPr lang="en-US" sz="2268" dirty="0">
                <a:solidFill>
                  <a:prstClr val="black"/>
                </a:solidFill>
                <a:latin typeface="Times New Roman" panose="02020603050405020304" pitchFamily="18" charset="0"/>
                <a:cs typeface="Times New Roman" panose="02020603050405020304" pitchFamily="18" charset="0"/>
              </a:rPr>
              <a:t>Proficiency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4824219" y="5832157"/>
            <a:ext cx="6480175" cy="499496"/>
          </a:xfrm>
          <a:prstGeom prst="rect">
            <a:avLst/>
          </a:prstGeom>
          <a:noFill/>
        </p:spPr>
        <p:txBody>
          <a:bodyPr wrap="square" rtlCol="0">
            <a:spAutoFit/>
          </a:bodyPr>
          <a:lstStyle/>
          <a:p>
            <a:pPr defTabSz="864017">
              <a:defRPr/>
            </a:pPr>
            <a:r>
              <a:rPr lang="en-US" sz="2646" dirty="0">
                <a:solidFill>
                  <a:prstClr val="black"/>
                </a:solidFill>
                <a:latin typeface="Calibri" panose="020F0502020204030204"/>
                <a:hlinkClick r:id="rId3"/>
              </a:rPr>
              <a:t>https://www.research.net/r/DNQNRP2</a:t>
            </a:r>
            <a:endParaRPr lang="en-US" sz="2646" dirty="0">
              <a:solidFill>
                <a:prstClr val="black"/>
              </a:solidFill>
              <a:latin typeface="Calibri" panose="020F0502020204030204"/>
            </a:endParaRPr>
          </a:p>
        </p:txBody>
      </p:sp>
      <p:pic>
        <p:nvPicPr>
          <p:cNvPr id="6" name="Picture 5">
            <a:extLst>
              <a:ext uri="{FF2B5EF4-FFF2-40B4-BE49-F238E27FC236}">
                <a16:creationId xmlns:a16="http://schemas.microsoft.com/office/drawing/2014/main" id="{FE4FBE22-6328-B8A4-8991-BDDE962BDC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504345" y="4392118"/>
            <a:ext cx="1440039" cy="1440039"/>
          </a:xfrm>
          <a:prstGeom prst="rect">
            <a:avLst/>
          </a:prstGeom>
        </p:spPr>
      </p:pic>
    </p:spTree>
    <p:extLst>
      <p:ext uri="{BB962C8B-B14F-4D97-AF65-F5344CB8AC3E}">
        <p14:creationId xmlns:p14="http://schemas.microsoft.com/office/powerpoint/2010/main" val="331079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3</a:t>
            </a:fld>
            <a:endParaRPr lang="en-US" dirty="0">
              <a:solidFill>
                <a:prstClr val="black">
                  <a:tint val="75000"/>
                </a:prstClr>
              </a:solidFill>
              <a:latin typeface="Calibri"/>
            </a:endParaRPr>
          </a:p>
        </p:txBody>
      </p:sp>
      <p:sp>
        <p:nvSpPr>
          <p:cNvPr id="2" name="TextBox 1"/>
          <p:cNvSpPr txBox="1"/>
          <p:nvPr/>
        </p:nvSpPr>
        <p:spPr>
          <a:xfrm>
            <a:off x="16669" y="496887"/>
            <a:ext cx="8640233" cy="615874"/>
          </a:xfrm>
          <a:prstGeom prst="rect">
            <a:avLst/>
          </a:prstGeom>
          <a:noFill/>
        </p:spPr>
        <p:txBody>
          <a:bodyPr wrap="square" rtlCol="0">
            <a:spAutoFit/>
          </a:bodyPr>
          <a:lstStyle/>
          <a:p>
            <a:r>
              <a:rPr lang="en-US" sz="3402" dirty="0"/>
              <a:t>What is a Post Service Officer?</a:t>
            </a:r>
          </a:p>
        </p:txBody>
      </p:sp>
      <p:sp>
        <p:nvSpPr>
          <p:cNvPr id="4" name="TextBox 3"/>
          <p:cNvSpPr txBox="1"/>
          <p:nvPr/>
        </p:nvSpPr>
        <p:spPr>
          <a:xfrm>
            <a:off x="350044" y="1449863"/>
            <a:ext cx="10820400" cy="4308872"/>
          </a:xfrm>
          <a:prstGeom prst="rect">
            <a:avLst/>
          </a:prstGeom>
          <a:noFill/>
        </p:spPr>
        <p:txBody>
          <a:bodyPr wrap="square" rtlCol="0">
            <a:spAutoFit/>
          </a:bodyPr>
          <a:lstStyle/>
          <a:p>
            <a:pPr marL="324006" indent="-324006">
              <a:buFont typeface="Arial" panose="020B0604020202020204" pitchFamily="34" charset="0"/>
              <a:buChar char="•"/>
            </a:pPr>
            <a:r>
              <a:rPr lang="en-US" sz="2800" dirty="0"/>
              <a:t>Post Service Officers (PSO) are local ambassadors of the Veterans of Foreign Wars; each VFW Post has an appointed PSO.</a:t>
            </a:r>
          </a:p>
          <a:p>
            <a:pPr marL="324006" indent="-324006">
              <a:buFont typeface="Arial" panose="020B0604020202020204" pitchFamily="34" charset="0"/>
              <a:buChar char="•"/>
            </a:pPr>
            <a:endParaRPr lang="en-US" sz="1600" dirty="0"/>
          </a:p>
          <a:p>
            <a:pPr marL="324006" indent="-324006">
              <a:buFont typeface="Arial" panose="020B0604020202020204" pitchFamily="34" charset="0"/>
              <a:buChar char="•"/>
            </a:pPr>
            <a:r>
              <a:rPr lang="en-US" sz="2800" dirty="0"/>
              <a:t>Many PSOs deliver information about veterans benefits to those who cannot come to a service office, whether in Posts, community centers, nursing homes, places of worship, Vet Centers, or just around town.  </a:t>
            </a:r>
          </a:p>
          <a:p>
            <a:pPr marL="324006" indent="-324006">
              <a:buFont typeface="Arial" panose="020B0604020202020204" pitchFamily="34" charset="0"/>
              <a:buChar char="•"/>
            </a:pPr>
            <a:endParaRPr lang="en-US" sz="1600" dirty="0"/>
          </a:p>
          <a:p>
            <a:pPr marL="324006" indent="-324006">
              <a:buFont typeface="Arial" panose="020B0604020202020204" pitchFamily="34" charset="0"/>
              <a:buChar char="•"/>
            </a:pPr>
            <a:r>
              <a:rPr lang="en-US" sz="2800" dirty="0"/>
              <a:t>PSOs must be well versed on state and local benefits.</a:t>
            </a:r>
          </a:p>
          <a:p>
            <a:pPr marL="324006" indent="-324006">
              <a:buFont typeface="Arial" panose="020B0604020202020204" pitchFamily="34" charset="0"/>
              <a:buChar char="•"/>
            </a:pPr>
            <a:endParaRPr lang="en-US" sz="1600" dirty="0"/>
          </a:p>
          <a:p>
            <a:pPr marL="324006" indent="-324006">
              <a:buFont typeface="Arial" panose="020B0604020202020204" pitchFamily="34" charset="0"/>
              <a:buChar char="•"/>
            </a:pPr>
            <a:r>
              <a:rPr lang="en-US" sz="2800" dirty="0"/>
              <a:t>The knowledge PSOs carry with them can help veterans and their survivors obtain the help they often desperately need. </a:t>
            </a:r>
          </a:p>
        </p:txBody>
      </p:sp>
    </p:spTree>
    <p:extLst>
      <p:ext uri="{BB962C8B-B14F-4D97-AF65-F5344CB8AC3E}">
        <p14:creationId xmlns:p14="http://schemas.microsoft.com/office/powerpoint/2010/main" val="296539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4</a:t>
            </a:fld>
            <a:endParaRPr lang="en-US" dirty="0">
              <a:solidFill>
                <a:prstClr val="black">
                  <a:tint val="75000"/>
                </a:prstClr>
              </a:solidFill>
              <a:latin typeface="Calibri"/>
            </a:endParaRPr>
          </a:p>
        </p:txBody>
      </p:sp>
      <p:sp>
        <p:nvSpPr>
          <p:cNvPr id="2" name="TextBox 1"/>
          <p:cNvSpPr txBox="1"/>
          <p:nvPr/>
        </p:nvSpPr>
        <p:spPr>
          <a:xfrm>
            <a:off x="16669" y="496887"/>
            <a:ext cx="8640233" cy="615874"/>
          </a:xfrm>
          <a:prstGeom prst="rect">
            <a:avLst/>
          </a:prstGeom>
          <a:noFill/>
        </p:spPr>
        <p:txBody>
          <a:bodyPr wrap="square" rtlCol="0">
            <a:spAutoFit/>
          </a:bodyPr>
          <a:lstStyle/>
          <a:p>
            <a:r>
              <a:rPr lang="en-US" sz="3402" dirty="0"/>
              <a:t>What is a Post Service Officer?</a:t>
            </a:r>
          </a:p>
        </p:txBody>
      </p:sp>
      <p:sp>
        <p:nvSpPr>
          <p:cNvPr id="4" name="TextBox 3"/>
          <p:cNvSpPr txBox="1"/>
          <p:nvPr/>
        </p:nvSpPr>
        <p:spPr>
          <a:xfrm>
            <a:off x="350044" y="1449863"/>
            <a:ext cx="10820400" cy="3970318"/>
          </a:xfrm>
          <a:prstGeom prst="rect">
            <a:avLst/>
          </a:prstGeom>
          <a:noFill/>
        </p:spPr>
        <p:txBody>
          <a:bodyPr wrap="square" rtlCol="0">
            <a:spAutoFit/>
          </a:bodyPr>
          <a:lstStyle/>
          <a:p>
            <a:pPr algn="ctr"/>
            <a:endParaRPr lang="en-US" sz="2800" dirty="0"/>
          </a:p>
          <a:p>
            <a:pPr algn="ctr"/>
            <a:endParaRPr lang="en-US" sz="2800" dirty="0"/>
          </a:p>
          <a:p>
            <a:pPr algn="ctr"/>
            <a:endParaRPr lang="en-US" sz="2800" dirty="0"/>
          </a:p>
          <a:p>
            <a:pPr algn="ctr"/>
            <a:r>
              <a:rPr lang="en-US" sz="2800" dirty="0"/>
              <a:t>Post Service Officers are not accredited. Therefore, they </a:t>
            </a:r>
            <a:r>
              <a:rPr lang="en-US" sz="2800" b="1" i="1" u="sng" dirty="0"/>
              <a:t>DO NOT</a:t>
            </a:r>
            <a:r>
              <a:rPr lang="en-US" sz="2800" b="1" i="1" dirty="0"/>
              <a:t> </a:t>
            </a:r>
            <a:r>
              <a:rPr lang="en-US" sz="2800" dirty="0"/>
              <a:t>hold legal standing to represent claimants in their benefit claims before the Department of Veterans Affairs. </a:t>
            </a:r>
          </a:p>
          <a:p>
            <a:pPr algn="ctr"/>
            <a:endParaRPr lang="en-US" sz="2800" dirty="0"/>
          </a:p>
          <a:p>
            <a:pPr algn="ctr"/>
            <a:endParaRPr lang="en-US" sz="2800" dirty="0"/>
          </a:p>
          <a:p>
            <a:pPr algn="ctr"/>
            <a:endParaRPr lang="en-US" sz="2800" dirty="0"/>
          </a:p>
        </p:txBody>
      </p:sp>
    </p:spTree>
    <p:extLst>
      <p:ext uri="{BB962C8B-B14F-4D97-AF65-F5344CB8AC3E}">
        <p14:creationId xmlns:p14="http://schemas.microsoft.com/office/powerpoint/2010/main" val="2977707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5</a:t>
            </a:fld>
            <a:endParaRPr lang="en-US" dirty="0">
              <a:solidFill>
                <a:prstClr val="black">
                  <a:tint val="75000"/>
                </a:prstClr>
              </a:solidFill>
              <a:latin typeface="Calibri"/>
            </a:endParaRPr>
          </a:p>
        </p:txBody>
      </p:sp>
      <p:sp>
        <p:nvSpPr>
          <p:cNvPr id="2" name="TextBox 1"/>
          <p:cNvSpPr txBox="1"/>
          <p:nvPr/>
        </p:nvSpPr>
        <p:spPr>
          <a:xfrm>
            <a:off x="0" y="71427"/>
            <a:ext cx="8640233" cy="1139414"/>
          </a:xfrm>
          <a:prstGeom prst="rect">
            <a:avLst/>
          </a:prstGeom>
          <a:noFill/>
        </p:spPr>
        <p:txBody>
          <a:bodyPr wrap="square" rtlCol="0">
            <a:spAutoFit/>
          </a:bodyPr>
          <a:lstStyle/>
          <a:p>
            <a:r>
              <a:rPr lang="en-US" sz="3402" dirty="0"/>
              <a:t>Why Do We Provide Post Service Officer Training?</a:t>
            </a:r>
          </a:p>
        </p:txBody>
      </p:sp>
      <p:sp>
        <p:nvSpPr>
          <p:cNvPr id="5" name="TextBox 4"/>
          <p:cNvSpPr txBox="1"/>
          <p:nvPr/>
        </p:nvSpPr>
        <p:spPr>
          <a:xfrm>
            <a:off x="883444" y="1771223"/>
            <a:ext cx="9845012" cy="3004669"/>
          </a:xfrm>
          <a:prstGeom prst="rect">
            <a:avLst/>
          </a:prstGeom>
          <a:noFill/>
        </p:spPr>
        <p:txBody>
          <a:bodyPr wrap="square" rtlCol="0">
            <a:spAutoFit/>
          </a:bodyPr>
          <a:lstStyle/>
          <a:p>
            <a:pPr marL="432008" indent="-432008">
              <a:buFont typeface="Arial" panose="020B0604020202020204" pitchFamily="34" charset="0"/>
              <a:buChar char="•"/>
            </a:pPr>
            <a:r>
              <a:rPr lang="en-US" sz="2646" dirty="0"/>
              <a:t>Ensure PSOs understand their job duties &amp; responsibilities</a:t>
            </a:r>
          </a:p>
          <a:p>
            <a:pPr marL="432008" indent="-432008">
              <a:buFont typeface="Arial" panose="020B0604020202020204" pitchFamily="34" charset="0"/>
              <a:buChar char="•"/>
            </a:pPr>
            <a:endParaRPr lang="en-US" sz="1050" dirty="0"/>
          </a:p>
          <a:p>
            <a:pPr marL="432008" indent="-432008">
              <a:buFont typeface="Arial" panose="020B0604020202020204" pitchFamily="34" charset="0"/>
              <a:buChar char="•"/>
            </a:pPr>
            <a:r>
              <a:rPr lang="en-US" sz="2646" dirty="0"/>
              <a:t>Ensure that PSOs have current job aids &amp; reference materials</a:t>
            </a:r>
          </a:p>
          <a:p>
            <a:pPr marL="432008" indent="-432008">
              <a:buFont typeface="Arial" panose="020B0604020202020204" pitchFamily="34" charset="0"/>
              <a:buChar char="•"/>
            </a:pPr>
            <a:endParaRPr lang="en-US" sz="1000" dirty="0"/>
          </a:p>
          <a:p>
            <a:pPr marL="432008" indent="-432008">
              <a:buFont typeface="Arial" panose="020B0604020202020204" pitchFamily="34" charset="0"/>
              <a:buChar char="•"/>
            </a:pPr>
            <a:r>
              <a:rPr lang="en-US" sz="2646" dirty="0"/>
              <a:t>Educate PSOs on primary benefits available by VA</a:t>
            </a:r>
          </a:p>
          <a:p>
            <a:pPr marL="432008" indent="-432008">
              <a:buFont typeface="Arial" panose="020B0604020202020204" pitchFamily="34" charset="0"/>
              <a:buChar char="•"/>
            </a:pPr>
            <a:endParaRPr lang="en-US" sz="1000" dirty="0"/>
          </a:p>
          <a:p>
            <a:pPr marL="432008" indent="-432008">
              <a:buFont typeface="Arial" panose="020B0604020202020204" pitchFamily="34" charset="0"/>
              <a:buChar char="•"/>
            </a:pPr>
            <a:r>
              <a:rPr lang="en-US" sz="2646" dirty="0"/>
              <a:t>Make the PSO aware of the Department Service Officer (DSO) responsibilities and procedures</a:t>
            </a:r>
          </a:p>
          <a:p>
            <a:pPr marL="432008" indent="-432008">
              <a:buFont typeface="Arial" panose="020B0604020202020204" pitchFamily="34" charset="0"/>
              <a:buChar char="•"/>
            </a:pPr>
            <a:endParaRPr lang="en-US" sz="2646" dirty="0"/>
          </a:p>
        </p:txBody>
      </p:sp>
      <p:sp>
        <p:nvSpPr>
          <p:cNvPr id="11" name="TextBox 10"/>
          <p:cNvSpPr txBox="1"/>
          <p:nvPr/>
        </p:nvSpPr>
        <p:spPr>
          <a:xfrm>
            <a:off x="487232" y="4877931"/>
            <a:ext cx="9845012" cy="441339"/>
          </a:xfrm>
          <a:prstGeom prst="rect">
            <a:avLst/>
          </a:prstGeom>
          <a:noFill/>
        </p:spPr>
        <p:txBody>
          <a:bodyPr wrap="square" rtlCol="0">
            <a:spAutoFit/>
          </a:bodyPr>
          <a:lstStyle/>
          <a:p>
            <a:endParaRPr lang="en-US" sz="2268" i="1" dirty="0"/>
          </a:p>
        </p:txBody>
      </p:sp>
    </p:spTree>
    <p:extLst>
      <p:ext uri="{BB962C8B-B14F-4D97-AF65-F5344CB8AC3E}">
        <p14:creationId xmlns:p14="http://schemas.microsoft.com/office/powerpoint/2010/main" val="2117516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EC2301-BEE2-8FDA-722C-DD607543F51C}"/>
              </a:ext>
            </a:extLst>
          </p:cNvPr>
          <p:cNvSpPr>
            <a:spLocks noGrp="1"/>
          </p:cNvSpPr>
          <p:nvPr>
            <p:ph idx="1"/>
          </p:nvPr>
        </p:nvSpPr>
        <p:spPr>
          <a:xfrm>
            <a:off x="792033" y="1370195"/>
            <a:ext cx="9936421" cy="4613093"/>
          </a:xfrm>
        </p:spPr>
        <p:txBody>
          <a:bodyPr/>
          <a:lstStyle/>
          <a:p>
            <a:pPr marL="0" indent="0">
              <a:buNone/>
            </a:pPr>
            <a:endParaRPr lang="en-US" sz="3200" dirty="0"/>
          </a:p>
          <a:p>
            <a:endParaRPr lang="en-US" dirty="0"/>
          </a:p>
        </p:txBody>
      </p:sp>
      <p:sp>
        <p:nvSpPr>
          <p:cNvPr id="3" name="Title 2">
            <a:extLst>
              <a:ext uri="{FF2B5EF4-FFF2-40B4-BE49-F238E27FC236}">
                <a16:creationId xmlns:a16="http://schemas.microsoft.com/office/drawing/2014/main" id="{80C82476-9C96-E753-27EE-17900997BEBB}"/>
              </a:ext>
            </a:extLst>
          </p:cNvPr>
          <p:cNvSpPr>
            <a:spLocks noGrp="1"/>
          </p:cNvSpPr>
          <p:nvPr>
            <p:ph type="title"/>
          </p:nvPr>
        </p:nvSpPr>
        <p:spPr>
          <a:xfrm>
            <a:off x="0" y="496887"/>
            <a:ext cx="8256356" cy="609600"/>
          </a:xfrm>
        </p:spPr>
        <p:txBody>
          <a:bodyPr/>
          <a:lstStyle/>
          <a:p>
            <a:r>
              <a:rPr lang="en-US" sz="3400" b="0" dirty="0">
                <a:latin typeface="+mn-lt"/>
              </a:rPr>
              <a:t>NVS Policy &amp; Procedure update</a:t>
            </a:r>
          </a:p>
        </p:txBody>
      </p:sp>
      <p:sp>
        <p:nvSpPr>
          <p:cNvPr id="5" name="TextBox 4">
            <a:extLst>
              <a:ext uri="{FF2B5EF4-FFF2-40B4-BE49-F238E27FC236}">
                <a16:creationId xmlns:a16="http://schemas.microsoft.com/office/drawing/2014/main" id="{CAB43C07-2A9E-7E9A-CFDD-898493078E88}"/>
              </a:ext>
            </a:extLst>
          </p:cNvPr>
          <p:cNvSpPr txBox="1"/>
          <p:nvPr/>
        </p:nvSpPr>
        <p:spPr>
          <a:xfrm>
            <a:off x="578644" y="1487487"/>
            <a:ext cx="9829800" cy="4170372"/>
          </a:xfrm>
          <a:prstGeom prst="rect">
            <a:avLst/>
          </a:prstGeom>
          <a:noFill/>
        </p:spPr>
        <p:txBody>
          <a:bodyPr wrap="square">
            <a:spAutoFit/>
          </a:bodyPr>
          <a:lstStyle/>
          <a:p>
            <a:pPr marL="432008" indent="-432008">
              <a:buFont typeface="Arial" panose="020B0604020202020204" pitchFamily="34" charset="0"/>
              <a:buChar char="•"/>
            </a:pPr>
            <a:endParaRPr lang="en-US" sz="2650" dirty="0"/>
          </a:p>
          <a:p>
            <a:pPr marL="432008" indent="-432008">
              <a:buFont typeface="Arial" panose="020B0604020202020204" pitchFamily="34" charset="0"/>
              <a:buChar char="•"/>
            </a:pPr>
            <a:r>
              <a:rPr lang="en-US" sz="2650" dirty="0"/>
              <a:t>Every DSO is required to conduct at least one PSO training per year</a:t>
            </a:r>
          </a:p>
          <a:p>
            <a:pPr marL="432008" indent="-432008">
              <a:buFont typeface="Arial" panose="020B0604020202020204" pitchFamily="34" charset="0"/>
              <a:buChar char="•"/>
            </a:pPr>
            <a:endParaRPr lang="en-US" sz="2650" dirty="0"/>
          </a:p>
          <a:p>
            <a:pPr marL="432008" indent="-432008">
              <a:buFont typeface="Arial" panose="020B0604020202020204" pitchFamily="34" charset="0"/>
              <a:buChar char="•"/>
            </a:pPr>
            <a:endParaRPr lang="en-US" sz="2650" dirty="0"/>
          </a:p>
          <a:p>
            <a:pPr marL="457200" indent="-457200">
              <a:buFont typeface="Arial" panose="020B0604020202020204" pitchFamily="34" charset="0"/>
              <a:buChar char="•"/>
            </a:pPr>
            <a:r>
              <a:rPr lang="en-US" sz="2650" dirty="0">
                <a:effectLst/>
                <a:latin typeface="Calibri" panose="020F0502020204030204" pitchFamily="34" charset="0"/>
                <a:ea typeface="Calibri" panose="020F0502020204030204" pitchFamily="34" charset="0"/>
              </a:rPr>
              <a:t>DSOs shall provide an annual Post Service Officer School of Instruction report to both their Department Headquarters and the Director, National Veterans Service by the end of June. The report shall include the date and location of the training, topics taught, and a roster of attendees</a:t>
            </a:r>
          </a:p>
          <a:p>
            <a:pPr marL="432008" indent="-432008">
              <a:buFont typeface="Arial" panose="020B0604020202020204" pitchFamily="34" charset="0"/>
              <a:buChar char="•"/>
            </a:pPr>
            <a:endParaRPr lang="en-US" sz="2650" dirty="0"/>
          </a:p>
        </p:txBody>
      </p:sp>
    </p:spTree>
    <p:extLst>
      <p:ext uri="{BB962C8B-B14F-4D97-AF65-F5344CB8AC3E}">
        <p14:creationId xmlns:p14="http://schemas.microsoft.com/office/powerpoint/2010/main" val="3998472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7</a:t>
            </a:fld>
            <a:endParaRPr lang="en-US" dirty="0">
              <a:solidFill>
                <a:prstClr val="black">
                  <a:tint val="75000"/>
                </a:prstClr>
              </a:solidFill>
              <a:latin typeface="Calibri"/>
            </a:endParaRPr>
          </a:p>
        </p:txBody>
      </p:sp>
      <p:sp>
        <p:nvSpPr>
          <p:cNvPr id="2" name="TextBox 1"/>
          <p:cNvSpPr txBox="1"/>
          <p:nvPr/>
        </p:nvSpPr>
        <p:spPr>
          <a:xfrm>
            <a:off x="0" y="590448"/>
            <a:ext cx="8640233" cy="615874"/>
          </a:xfrm>
          <a:prstGeom prst="rect">
            <a:avLst/>
          </a:prstGeom>
          <a:noFill/>
        </p:spPr>
        <p:txBody>
          <a:bodyPr wrap="square" rtlCol="0">
            <a:spAutoFit/>
          </a:bodyPr>
          <a:lstStyle/>
          <a:p>
            <a:r>
              <a:rPr lang="en-US" sz="3402" dirty="0"/>
              <a:t>Coordinating PSO Training</a:t>
            </a:r>
          </a:p>
        </p:txBody>
      </p:sp>
      <p:sp>
        <p:nvSpPr>
          <p:cNvPr id="5" name="TextBox 4"/>
          <p:cNvSpPr txBox="1"/>
          <p:nvPr/>
        </p:nvSpPr>
        <p:spPr>
          <a:xfrm>
            <a:off x="731044" y="1599828"/>
            <a:ext cx="9601200" cy="4401205"/>
          </a:xfrm>
          <a:prstGeom prst="rect">
            <a:avLst/>
          </a:prstGeom>
          <a:noFill/>
        </p:spPr>
        <p:txBody>
          <a:bodyPr wrap="square" rtlCol="0">
            <a:spAutoFit/>
          </a:bodyPr>
          <a:lstStyle/>
          <a:p>
            <a:pPr marL="432008" indent="-432008">
              <a:buFont typeface="Arial" panose="020B0604020202020204" pitchFamily="34" charset="0"/>
              <a:buChar char="•"/>
            </a:pPr>
            <a:r>
              <a:rPr lang="en-US" sz="2800" dirty="0"/>
              <a:t>Work with your Department Headquarters when scheduling PSO training</a:t>
            </a:r>
          </a:p>
          <a:p>
            <a:pPr marL="432008" indent="-432008">
              <a:buFont typeface="Arial" panose="020B0604020202020204" pitchFamily="34" charset="0"/>
              <a:buChar char="•"/>
            </a:pPr>
            <a:endParaRPr lang="en-US" sz="2800" dirty="0"/>
          </a:p>
          <a:p>
            <a:pPr marL="432008" indent="-432008">
              <a:buFont typeface="Arial" panose="020B0604020202020204" pitchFamily="34" charset="0"/>
              <a:buChar char="•"/>
            </a:pPr>
            <a:r>
              <a:rPr lang="en-US" sz="2800" dirty="0"/>
              <a:t>Pay attention to Department &amp; District calendars</a:t>
            </a:r>
          </a:p>
          <a:p>
            <a:pPr marL="432008" indent="-432008">
              <a:buFont typeface="Arial" panose="020B0604020202020204" pitchFamily="34" charset="0"/>
              <a:buChar char="•"/>
            </a:pPr>
            <a:endParaRPr lang="en-US" sz="2800" dirty="0"/>
          </a:p>
          <a:p>
            <a:pPr marL="432008" indent="-432008">
              <a:buFont typeface="Arial" panose="020B0604020202020204" pitchFamily="34" charset="0"/>
              <a:buChar char="•"/>
            </a:pPr>
            <a:r>
              <a:rPr lang="en-US" sz="2800" dirty="0"/>
              <a:t>Department Convention, C of As, &amp; District meetings are potential opportunities to provide training</a:t>
            </a:r>
          </a:p>
          <a:p>
            <a:pPr marL="432008" indent="-432008">
              <a:buFont typeface="Arial" panose="020B0604020202020204" pitchFamily="34" charset="0"/>
              <a:buChar char="•"/>
            </a:pPr>
            <a:endParaRPr lang="en-US" sz="2800" dirty="0"/>
          </a:p>
          <a:p>
            <a:pPr marL="432008" indent="-432008">
              <a:buFont typeface="Arial" panose="020B0604020202020204" pitchFamily="34" charset="0"/>
              <a:buChar char="•"/>
            </a:pPr>
            <a:r>
              <a:rPr lang="en-US" sz="2800" dirty="0"/>
              <a:t>PSO &amp; District Service Officer distribution lists are good ways to advertise your session</a:t>
            </a:r>
            <a:endParaRPr lang="en-US" sz="2646" dirty="0"/>
          </a:p>
        </p:txBody>
      </p:sp>
    </p:spTree>
    <p:extLst>
      <p:ext uri="{BB962C8B-B14F-4D97-AF65-F5344CB8AC3E}">
        <p14:creationId xmlns:p14="http://schemas.microsoft.com/office/powerpoint/2010/main" val="3882941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8</a:t>
            </a:fld>
            <a:endParaRPr lang="en-US" dirty="0">
              <a:solidFill>
                <a:prstClr val="black">
                  <a:tint val="75000"/>
                </a:prstClr>
              </a:solidFill>
              <a:latin typeface="Calibri"/>
            </a:endParaRPr>
          </a:p>
        </p:txBody>
      </p:sp>
      <p:sp>
        <p:nvSpPr>
          <p:cNvPr id="2" name="TextBox 1"/>
          <p:cNvSpPr txBox="1"/>
          <p:nvPr/>
        </p:nvSpPr>
        <p:spPr>
          <a:xfrm>
            <a:off x="0" y="563301"/>
            <a:ext cx="8640233" cy="615874"/>
          </a:xfrm>
          <a:prstGeom prst="rect">
            <a:avLst/>
          </a:prstGeom>
          <a:noFill/>
        </p:spPr>
        <p:txBody>
          <a:bodyPr wrap="square" rtlCol="0">
            <a:spAutoFit/>
          </a:bodyPr>
          <a:lstStyle/>
          <a:p>
            <a:r>
              <a:rPr lang="en-US" sz="3402" dirty="0"/>
              <a:t>Materials for PSO Training</a:t>
            </a:r>
          </a:p>
        </p:txBody>
      </p:sp>
      <p:sp>
        <p:nvSpPr>
          <p:cNvPr id="5" name="TextBox 4"/>
          <p:cNvSpPr txBox="1"/>
          <p:nvPr/>
        </p:nvSpPr>
        <p:spPr>
          <a:xfrm>
            <a:off x="731044" y="1775422"/>
            <a:ext cx="10439400" cy="2838598"/>
          </a:xfrm>
          <a:prstGeom prst="rect">
            <a:avLst/>
          </a:prstGeom>
          <a:noFill/>
        </p:spPr>
        <p:txBody>
          <a:bodyPr wrap="square" rtlCol="0">
            <a:spAutoFit/>
          </a:bodyPr>
          <a:lstStyle/>
          <a:p>
            <a:pPr marL="432008" indent="-432008">
              <a:buFont typeface="Arial" panose="020B0604020202020204" pitchFamily="34" charset="0"/>
              <a:buChar char="•"/>
            </a:pPr>
            <a:r>
              <a:rPr lang="en-US" sz="3200" dirty="0"/>
              <a:t>PSO Presentation – </a:t>
            </a:r>
            <a:r>
              <a:rPr lang="en-US" sz="2400" dirty="0"/>
              <a:t>Available on the OLP</a:t>
            </a:r>
          </a:p>
          <a:p>
            <a:pPr marL="432008" indent="-432008">
              <a:buFont typeface="Arial" panose="020B0604020202020204" pitchFamily="34" charset="0"/>
              <a:buChar char="•"/>
            </a:pPr>
            <a:r>
              <a:rPr lang="en-US" sz="3200" dirty="0"/>
              <a:t>NVS Policy &amp; Procedures – </a:t>
            </a:r>
            <a:r>
              <a:rPr lang="en-US" sz="2400" dirty="0"/>
              <a:t>Available on the OLP</a:t>
            </a:r>
          </a:p>
          <a:p>
            <a:pPr marL="432008" indent="-432008">
              <a:buFont typeface="Arial" panose="020B0604020202020204" pitchFamily="34" charset="0"/>
              <a:buChar char="•"/>
            </a:pPr>
            <a:r>
              <a:rPr lang="en-US" sz="3200" dirty="0"/>
              <a:t>Post Service Officer Guide – </a:t>
            </a:r>
            <a:r>
              <a:rPr lang="en-US" sz="2400" dirty="0"/>
              <a:t>Available on the VFW Website under Assistance and VA Claims &amp; Separation Benefits </a:t>
            </a:r>
          </a:p>
          <a:p>
            <a:pPr marL="432008" indent="-432008">
              <a:buFont typeface="Arial" panose="020B0604020202020204" pitchFamily="34" charset="0"/>
              <a:buChar char="•"/>
            </a:pPr>
            <a:r>
              <a:rPr lang="en-US" sz="3200" dirty="0"/>
              <a:t>Common forms &amp; online sources</a:t>
            </a:r>
          </a:p>
          <a:p>
            <a:pPr marL="432008" indent="-432008">
              <a:buFont typeface="Arial" panose="020B0604020202020204" pitchFamily="34" charset="0"/>
              <a:buChar char="•"/>
            </a:pPr>
            <a:endParaRPr lang="en-US" sz="2646" dirty="0"/>
          </a:p>
        </p:txBody>
      </p:sp>
      <p:sp>
        <p:nvSpPr>
          <p:cNvPr id="8" name="TextBox 7"/>
          <p:cNvSpPr txBox="1"/>
          <p:nvPr/>
        </p:nvSpPr>
        <p:spPr>
          <a:xfrm>
            <a:off x="0" y="4624487"/>
            <a:ext cx="11520487" cy="584775"/>
          </a:xfrm>
          <a:prstGeom prst="rect">
            <a:avLst/>
          </a:prstGeom>
          <a:noFill/>
        </p:spPr>
        <p:txBody>
          <a:bodyPr wrap="square" rtlCol="0">
            <a:spAutoFit/>
          </a:bodyPr>
          <a:lstStyle/>
          <a:p>
            <a:pPr algn="ctr"/>
            <a:r>
              <a:rPr lang="en-US" sz="3200" b="1" dirty="0"/>
              <a:t>What other materials may be beneficial?</a:t>
            </a:r>
          </a:p>
        </p:txBody>
      </p:sp>
    </p:spTree>
    <p:extLst>
      <p:ext uri="{BB962C8B-B14F-4D97-AF65-F5344CB8AC3E}">
        <p14:creationId xmlns:p14="http://schemas.microsoft.com/office/powerpoint/2010/main" val="1741247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48012">
              <a:defRPr/>
            </a:pPr>
            <a:fld id="{7AF9D3BF-1060-4AF1-8C7D-4E6295AC3306}" type="slidenum">
              <a:rPr lang="en-US">
                <a:solidFill>
                  <a:prstClr val="black">
                    <a:tint val="75000"/>
                  </a:prstClr>
                </a:solidFill>
                <a:latin typeface="Calibri"/>
              </a:rPr>
              <a:pPr defTabSz="648012">
                <a:defRPr/>
              </a:pPr>
              <a:t>9</a:t>
            </a:fld>
            <a:endParaRPr lang="en-US" dirty="0">
              <a:solidFill>
                <a:prstClr val="black">
                  <a:tint val="75000"/>
                </a:prstClr>
              </a:solidFill>
              <a:latin typeface="Calibri"/>
            </a:endParaRPr>
          </a:p>
        </p:txBody>
      </p:sp>
      <p:sp>
        <p:nvSpPr>
          <p:cNvPr id="2" name="TextBox 1"/>
          <p:cNvSpPr txBox="1"/>
          <p:nvPr/>
        </p:nvSpPr>
        <p:spPr>
          <a:xfrm>
            <a:off x="0" y="563301"/>
            <a:ext cx="8640233" cy="615874"/>
          </a:xfrm>
          <a:prstGeom prst="rect">
            <a:avLst/>
          </a:prstGeom>
          <a:noFill/>
        </p:spPr>
        <p:txBody>
          <a:bodyPr wrap="square" rtlCol="0">
            <a:spAutoFit/>
          </a:bodyPr>
          <a:lstStyle/>
          <a:p>
            <a:r>
              <a:rPr lang="en-US" sz="3402" dirty="0"/>
              <a:t>Materials for PSO Training</a:t>
            </a:r>
          </a:p>
        </p:txBody>
      </p:sp>
      <p:sp>
        <p:nvSpPr>
          <p:cNvPr id="5" name="TextBox 4"/>
          <p:cNvSpPr txBox="1"/>
          <p:nvPr/>
        </p:nvSpPr>
        <p:spPr>
          <a:xfrm>
            <a:off x="731044" y="1775422"/>
            <a:ext cx="9997412" cy="3454151"/>
          </a:xfrm>
          <a:prstGeom prst="rect">
            <a:avLst/>
          </a:prstGeom>
          <a:noFill/>
        </p:spPr>
        <p:txBody>
          <a:bodyPr wrap="square" rtlCol="0">
            <a:spAutoFit/>
          </a:bodyPr>
          <a:lstStyle/>
          <a:p>
            <a:pPr marL="457200" indent="-457200">
              <a:buFont typeface="Arial" panose="020B0604020202020204" pitchFamily="34" charset="0"/>
              <a:buChar char="•"/>
            </a:pPr>
            <a:r>
              <a:rPr lang="en-US" sz="3200" dirty="0"/>
              <a:t>NVS has created a template presentation for PSO training that is available on the Online Learning Portal in the Resources section</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This is only a template; you can modify it to suit your needs</a:t>
            </a:r>
          </a:p>
          <a:p>
            <a:pPr marL="432008" indent="-432008">
              <a:buFont typeface="Arial" panose="020B0604020202020204" pitchFamily="34" charset="0"/>
              <a:buChar char="•"/>
            </a:pPr>
            <a:endParaRPr lang="en-US" sz="2646" dirty="0"/>
          </a:p>
        </p:txBody>
      </p:sp>
    </p:spTree>
    <p:extLst>
      <p:ext uri="{BB962C8B-B14F-4D97-AF65-F5344CB8AC3E}">
        <p14:creationId xmlns:p14="http://schemas.microsoft.com/office/powerpoint/2010/main" val="3643517643"/>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2505</TotalTime>
  <Words>2149</Words>
  <Application>Microsoft Office PowerPoint</Application>
  <PresentationFormat>Custom</PresentationFormat>
  <Paragraphs>290</Paragraphs>
  <Slides>24</Slides>
  <Notes>21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24</vt:i4>
      </vt:variant>
    </vt:vector>
  </HeadingPairs>
  <TitlesOfParts>
    <vt:vector size="32" baseType="lpstr">
      <vt:lpstr>Arial</vt:lpstr>
      <vt:lpstr>Calibri</vt:lpstr>
      <vt:lpstr>Calibri Light</vt:lpstr>
      <vt:lpstr>Times New Roman</vt:lpstr>
      <vt:lpstr>NEW LOGO</vt:lpstr>
      <vt:lpstr>Custom Design</vt:lpstr>
      <vt:lpstr>1_NEW LOGO</vt:lpstr>
      <vt:lpstr>1_Custom Design</vt:lpstr>
      <vt:lpstr>How to Provide Post  Service Officer Training   </vt:lpstr>
      <vt:lpstr>PowerPoint Presentation</vt:lpstr>
      <vt:lpstr>PowerPoint Presentation</vt:lpstr>
      <vt:lpstr>PowerPoint Presentation</vt:lpstr>
      <vt:lpstr>PowerPoint Presentation</vt:lpstr>
      <vt:lpstr>NVS Policy &amp; Procedure update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and White</dc:title>
  <dc:creator>Lauren Barefoot</dc:creator>
  <dc:description>Presentation Layout Template</dc:description>
  <cp:lastModifiedBy>Christopher Macinkowicz</cp:lastModifiedBy>
  <cp:revision>162</cp:revision>
  <cp:lastPrinted>2019-12-13T13:17:33Z</cp:lastPrinted>
  <dcterms:created xsi:type="dcterms:W3CDTF">2016-08-14T23:34:48Z</dcterms:created>
  <dcterms:modified xsi:type="dcterms:W3CDTF">2023-04-03T18:27:34Z</dcterms:modified>
</cp:coreProperties>
</file>