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31"/>
  </p:notesMasterIdLst>
  <p:sldIdLst>
    <p:sldId id="256" r:id="rId4"/>
    <p:sldId id="272" r:id="rId5"/>
    <p:sldId id="264" r:id="rId6"/>
    <p:sldId id="271" r:id="rId7"/>
    <p:sldId id="307" r:id="rId8"/>
    <p:sldId id="310" r:id="rId9"/>
    <p:sldId id="311" r:id="rId10"/>
    <p:sldId id="312" r:id="rId11"/>
    <p:sldId id="313" r:id="rId12"/>
    <p:sldId id="314" r:id="rId13"/>
    <p:sldId id="321" r:id="rId14"/>
    <p:sldId id="320" r:id="rId15"/>
    <p:sldId id="319" r:id="rId16"/>
    <p:sldId id="318" r:id="rId17"/>
    <p:sldId id="325" r:id="rId18"/>
    <p:sldId id="317" r:id="rId19"/>
    <p:sldId id="316" r:id="rId20"/>
    <p:sldId id="315" r:id="rId21"/>
    <p:sldId id="324" r:id="rId22"/>
    <p:sldId id="323" r:id="rId23"/>
    <p:sldId id="322" r:id="rId24"/>
    <p:sldId id="328" r:id="rId25"/>
    <p:sldId id="326" r:id="rId26"/>
    <p:sldId id="327" r:id="rId27"/>
    <p:sldId id="329" r:id="rId28"/>
    <p:sldId id="263" r:id="rId29"/>
    <p:sldId id="360"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ery Dragon" initials="FD" lastIdx="2" clrIdx="0">
    <p:extLst>
      <p:ext uri="{19B8F6BF-5375-455C-9EA6-DF929625EA0E}">
        <p15:presenceInfo xmlns:p15="http://schemas.microsoft.com/office/powerpoint/2012/main" userId="b426233ae23a97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155"/>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455" autoAdjust="0"/>
  </p:normalViewPr>
  <p:slideViewPr>
    <p:cSldViewPr snapToGrid="0">
      <p:cViewPr varScale="1">
        <p:scale>
          <a:sx n="103" d="100"/>
          <a:sy n="103" d="100"/>
        </p:scale>
        <p:origin x="162" y="126"/>
      </p:cViewPr>
      <p:guideLst>
        <p:guide orient="horz" pos="2160"/>
        <p:guide pos="3840"/>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53655A-9B45-412B-B7FF-30529E4F724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80258F6-8A72-48E6-8D55-54CA939451A5}">
      <dgm:prSet phldrT="[Text]"/>
      <dgm:spPr/>
      <dgm:t>
        <a:bodyPr/>
        <a:lstStyle/>
        <a:p>
          <a:r>
            <a:rPr lang="en-US" dirty="0"/>
            <a:t>All federal courts</a:t>
          </a:r>
        </a:p>
        <a:p>
          <a:r>
            <a:rPr lang="en-US" dirty="0"/>
            <a:t>Does set precedent</a:t>
          </a:r>
        </a:p>
      </dgm:t>
    </dgm:pt>
    <dgm:pt modelId="{B821E411-3C76-4C0E-815E-A6C3EC663A97}" type="parTrans" cxnId="{4B6C07CB-31EB-4869-AF7E-D99A70338893}">
      <dgm:prSet/>
      <dgm:spPr/>
      <dgm:t>
        <a:bodyPr/>
        <a:lstStyle/>
        <a:p>
          <a:endParaRPr lang="en-US"/>
        </a:p>
      </dgm:t>
    </dgm:pt>
    <dgm:pt modelId="{0809AD07-29D2-4C8F-BAB5-D9DB5076F672}" type="sibTrans" cxnId="{4B6C07CB-31EB-4869-AF7E-D99A70338893}">
      <dgm:prSet/>
      <dgm:spPr/>
      <dgm:t>
        <a:bodyPr/>
        <a:lstStyle/>
        <a:p>
          <a:endParaRPr lang="en-US"/>
        </a:p>
      </dgm:t>
    </dgm:pt>
    <dgm:pt modelId="{6EFEA765-9012-4639-8E45-FF654DE46948}">
      <dgm:prSet phldrT="[Text]"/>
      <dgm:spPr/>
      <dgm:t>
        <a:bodyPr/>
        <a:lstStyle/>
        <a:p>
          <a:r>
            <a:rPr lang="en-US" dirty="0"/>
            <a:t>VA at national level</a:t>
          </a:r>
        </a:p>
        <a:p>
          <a:r>
            <a:rPr lang="en-US" dirty="0"/>
            <a:t>Can set precedent</a:t>
          </a:r>
        </a:p>
      </dgm:t>
    </dgm:pt>
    <dgm:pt modelId="{9EC8FC2B-3D90-4CE2-8306-DA84918CB4BC}" type="parTrans" cxnId="{09404B1C-DE3C-42D9-A4BE-6BC179E847D8}">
      <dgm:prSet/>
      <dgm:spPr/>
      <dgm:t>
        <a:bodyPr/>
        <a:lstStyle/>
        <a:p>
          <a:endParaRPr lang="en-US"/>
        </a:p>
      </dgm:t>
    </dgm:pt>
    <dgm:pt modelId="{4765D2BB-EE2E-4E1D-9319-759CEE46C729}" type="sibTrans" cxnId="{09404B1C-DE3C-42D9-A4BE-6BC179E847D8}">
      <dgm:prSet/>
      <dgm:spPr/>
      <dgm:t>
        <a:bodyPr/>
        <a:lstStyle/>
        <a:p>
          <a:endParaRPr lang="en-US"/>
        </a:p>
      </dgm:t>
    </dgm:pt>
    <dgm:pt modelId="{E541B1A6-9EF8-4632-A1FF-95002BAD9F0B}">
      <dgm:prSet phldrT="[Text]"/>
      <dgm:spPr/>
      <dgm:t>
        <a:bodyPr/>
        <a:lstStyle/>
        <a:p>
          <a:r>
            <a:rPr lang="en-US" dirty="0"/>
            <a:t>VA at local level</a:t>
          </a:r>
        </a:p>
        <a:p>
          <a:r>
            <a:rPr lang="en-US" dirty="0"/>
            <a:t>BVA/Board/Secretary</a:t>
          </a:r>
        </a:p>
      </dgm:t>
    </dgm:pt>
    <dgm:pt modelId="{9EC836BF-798C-4267-ADE5-64CAF1F51859}" type="parTrans" cxnId="{E53988EC-88F1-4FDA-BFF5-869A7C867F25}">
      <dgm:prSet/>
      <dgm:spPr/>
      <dgm:t>
        <a:bodyPr/>
        <a:lstStyle/>
        <a:p>
          <a:endParaRPr lang="en-US"/>
        </a:p>
      </dgm:t>
    </dgm:pt>
    <dgm:pt modelId="{72DB1DAB-29AF-46B5-A367-D0079F3FA99B}" type="sibTrans" cxnId="{E53988EC-88F1-4FDA-BFF5-869A7C867F25}">
      <dgm:prSet/>
      <dgm:spPr/>
      <dgm:t>
        <a:bodyPr/>
        <a:lstStyle/>
        <a:p>
          <a:endParaRPr lang="en-US"/>
        </a:p>
      </dgm:t>
    </dgm:pt>
    <dgm:pt modelId="{34AF7859-1588-426C-9758-72BB3B612CCC}" type="pres">
      <dgm:prSet presAssocID="{DC53655A-9B45-412B-B7FF-30529E4F724A}" presName="linearFlow" presStyleCnt="0">
        <dgm:presLayoutVars>
          <dgm:dir/>
          <dgm:resizeHandles val="exact"/>
        </dgm:presLayoutVars>
      </dgm:prSet>
      <dgm:spPr/>
    </dgm:pt>
    <dgm:pt modelId="{920107F9-BB5F-4428-8A22-B495B8562247}" type="pres">
      <dgm:prSet presAssocID="{880258F6-8A72-48E6-8D55-54CA939451A5}" presName="composite" presStyleCnt="0"/>
      <dgm:spPr/>
    </dgm:pt>
    <dgm:pt modelId="{6D0E116D-AF55-4009-B405-D602D400D5D5}" type="pres">
      <dgm:prSet presAssocID="{880258F6-8A72-48E6-8D55-54CA939451A5}" presName="imgShp" presStyleLbl="fgImgPlace1" presStyleIdx="0" presStyleCnt="3" custLinFactNeighborX="-73236" custLinFactNeighborY="-1575"/>
      <dgm:spPr>
        <a:blipFill>
          <a:blip xmlns:r="http://schemas.openxmlformats.org/officeDocument/2006/relationships" r:embed="rId1"/>
          <a:srcRect/>
          <a:stretch>
            <a:fillRect l="-22000" r="-22000"/>
          </a:stretch>
        </a:blipFill>
      </dgm:spPr>
    </dgm:pt>
    <dgm:pt modelId="{94598884-1496-4962-96F2-59C3F9C03847}" type="pres">
      <dgm:prSet presAssocID="{880258F6-8A72-48E6-8D55-54CA939451A5}" presName="txShp" presStyleLbl="node1" presStyleIdx="0" presStyleCnt="3" custScaleX="127100">
        <dgm:presLayoutVars>
          <dgm:bulletEnabled val="1"/>
        </dgm:presLayoutVars>
      </dgm:prSet>
      <dgm:spPr/>
    </dgm:pt>
    <dgm:pt modelId="{DADD63BE-48CA-4A48-92EE-DCA3B7AC7F6D}" type="pres">
      <dgm:prSet presAssocID="{0809AD07-29D2-4C8F-BAB5-D9DB5076F672}" presName="spacing" presStyleCnt="0"/>
      <dgm:spPr/>
    </dgm:pt>
    <dgm:pt modelId="{6B4344A1-77E3-42C7-9BC8-2B1161974789}" type="pres">
      <dgm:prSet presAssocID="{6EFEA765-9012-4639-8E45-FF654DE46948}" presName="composite" presStyleCnt="0"/>
      <dgm:spPr/>
    </dgm:pt>
    <dgm:pt modelId="{49E840F5-15ED-4BE7-8078-34D563702A61}" type="pres">
      <dgm:prSet presAssocID="{6EFEA765-9012-4639-8E45-FF654DE46948}" presName="imgShp" presStyleLbl="fgImgPlace1" presStyleIdx="1" presStyleCnt="3" custLinFactNeighborX="-78748" custLinFactNeighborY="1575"/>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ECD41F17-1061-4B6B-8F29-A9C153953545}" type="pres">
      <dgm:prSet presAssocID="{6EFEA765-9012-4639-8E45-FF654DE46948}" presName="txShp" presStyleLbl="node1" presStyleIdx="1" presStyleCnt="3" custScaleX="126873">
        <dgm:presLayoutVars>
          <dgm:bulletEnabled val="1"/>
        </dgm:presLayoutVars>
      </dgm:prSet>
      <dgm:spPr/>
    </dgm:pt>
    <dgm:pt modelId="{27298857-D5F9-4283-80DB-AEF5C20024EC}" type="pres">
      <dgm:prSet presAssocID="{4765D2BB-EE2E-4E1D-9319-759CEE46C729}" presName="spacing" presStyleCnt="0"/>
      <dgm:spPr/>
    </dgm:pt>
    <dgm:pt modelId="{AEA453E4-0379-44A9-ADBF-ED01F46D6F64}" type="pres">
      <dgm:prSet presAssocID="{E541B1A6-9EF8-4632-A1FF-95002BAD9F0B}" presName="composite" presStyleCnt="0"/>
      <dgm:spPr/>
    </dgm:pt>
    <dgm:pt modelId="{F6C7CC85-E194-4CF9-A4BE-D2E1C28980FD}" type="pres">
      <dgm:prSet presAssocID="{E541B1A6-9EF8-4632-A1FF-95002BAD9F0B}" presName="imgShp" presStyleLbl="fgImgPlace1" presStyleIdx="2" presStyleCnt="3" custLinFactNeighborX="-70873" custLinFactNeighborY="-787"/>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18B8149D-71E0-471A-A0DA-1C960B2FED09}" type="pres">
      <dgm:prSet presAssocID="{E541B1A6-9EF8-4632-A1FF-95002BAD9F0B}" presName="txShp" presStyleLbl="node1" presStyleIdx="2" presStyleCnt="3" custScaleX="124771">
        <dgm:presLayoutVars>
          <dgm:bulletEnabled val="1"/>
        </dgm:presLayoutVars>
      </dgm:prSet>
      <dgm:spPr/>
    </dgm:pt>
  </dgm:ptLst>
  <dgm:cxnLst>
    <dgm:cxn modelId="{C593F413-30C7-42B6-950C-186AF1A45BD3}" type="presOf" srcId="{6EFEA765-9012-4639-8E45-FF654DE46948}" destId="{ECD41F17-1061-4B6B-8F29-A9C153953545}" srcOrd="0" destOrd="0" presId="urn:microsoft.com/office/officeart/2005/8/layout/vList3"/>
    <dgm:cxn modelId="{09404B1C-DE3C-42D9-A4BE-6BC179E847D8}" srcId="{DC53655A-9B45-412B-B7FF-30529E4F724A}" destId="{6EFEA765-9012-4639-8E45-FF654DE46948}" srcOrd="1" destOrd="0" parTransId="{9EC8FC2B-3D90-4CE2-8306-DA84918CB4BC}" sibTransId="{4765D2BB-EE2E-4E1D-9319-759CEE46C729}"/>
    <dgm:cxn modelId="{3765E33F-7A7C-468D-A4D9-879013072C5E}" type="presOf" srcId="{E541B1A6-9EF8-4632-A1FF-95002BAD9F0B}" destId="{18B8149D-71E0-471A-A0DA-1C960B2FED09}" srcOrd="0" destOrd="0" presId="urn:microsoft.com/office/officeart/2005/8/layout/vList3"/>
    <dgm:cxn modelId="{8EE2DC95-68A6-4EA1-99C4-D1CA92549CE8}" type="presOf" srcId="{DC53655A-9B45-412B-B7FF-30529E4F724A}" destId="{34AF7859-1588-426C-9758-72BB3B612CCC}" srcOrd="0" destOrd="0" presId="urn:microsoft.com/office/officeart/2005/8/layout/vList3"/>
    <dgm:cxn modelId="{4B6C07CB-31EB-4869-AF7E-D99A70338893}" srcId="{DC53655A-9B45-412B-B7FF-30529E4F724A}" destId="{880258F6-8A72-48E6-8D55-54CA939451A5}" srcOrd="0" destOrd="0" parTransId="{B821E411-3C76-4C0E-815E-A6C3EC663A97}" sibTransId="{0809AD07-29D2-4C8F-BAB5-D9DB5076F672}"/>
    <dgm:cxn modelId="{7AFC82CB-C8D1-4AAD-A5B3-91025161B1F4}" type="presOf" srcId="{880258F6-8A72-48E6-8D55-54CA939451A5}" destId="{94598884-1496-4962-96F2-59C3F9C03847}" srcOrd="0" destOrd="0" presId="urn:microsoft.com/office/officeart/2005/8/layout/vList3"/>
    <dgm:cxn modelId="{E53988EC-88F1-4FDA-BFF5-869A7C867F25}" srcId="{DC53655A-9B45-412B-B7FF-30529E4F724A}" destId="{E541B1A6-9EF8-4632-A1FF-95002BAD9F0B}" srcOrd="2" destOrd="0" parTransId="{9EC836BF-798C-4267-ADE5-64CAF1F51859}" sibTransId="{72DB1DAB-29AF-46B5-A367-D0079F3FA99B}"/>
    <dgm:cxn modelId="{F3A65CA1-3DB9-4181-BDDB-F002440D7541}" type="presParOf" srcId="{34AF7859-1588-426C-9758-72BB3B612CCC}" destId="{920107F9-BB5F-4428-8A22-B495B8562247}" srcOrd="0" destOrd="0" presId="urn:microsoft.com/office/officeart/2005/8/layout/vList3"/>
    <dgm:cxn modelId="{5F803449-F944-44C2-A059-BC17D0AEAFBC}" type="presParOf" srcId="{920107F9-BB5F-4428-8A22-B495B8562247}" destId="{6D0E116D-AF55-4009-B405-D602D400D5D5}" srcOrd="0" destOrd="0" presId="urn:microsoft.com/office/officeart/2005/8/layout/vList3"/>
    <dgm:cxn modelId="{3C2C5D41-B8DC-4056-B372-2B6508884AF1}" type="presParOf" srcId="{920107F9-BB5F-4428-8A22-B495B8562247}" destId="{94598884-1496-4962-96F2-59C3F9C03847}" srcOrd="1" destOrd="0" presId="urn:microsoft.com/office/officeart/2005/8/layout/vList3"/>
    <dgm:cxn modelId="{55609DE4-4FCF-4448-8529-DC4F04689226}" type="presParOf" srcId="{34AF7859-1588-426C-9758-72BB3B612CCC}" destId="{DADD63BE-48CA-4A48-92EE-DCA3B7AC7F6D}" srcOrd="1" destOrd="0" presId="urn:microsoft.com/office/officeart/2005/8/layout/vList3"/>
    <dgm:cxn modelId="{9BD5E824-5AFE-4925-A358-7B3D4BDC373C}" type="presParOf" srcId="{34AF7859-1588-426C-9758-72BB3B612CCC}" destId="{6B4344A1-77E3-42C7-9BC8-2B1161974789}" srcOrd="2" destOrd="0" presId="urn:microsoft.com/office/officeart/2005/8/layout/vList3"/>
    <dgm:cxn modelId="{6880ED6D-DC0D-4F52-99B2-E211E7A40B71}" type="presParOf" srcId="{6B4344A1-77E3-42C7-9BC8-2B1161974789}" destId="{49E840F5-15ED-4BE7-8078-34D563702A61}" srcOrd="0" destOrd="0" presId="urn:microsoft.com/office/officeart/2005/8/layout/vList3"/>
    <dgm:cxn modelId="{DD3312F2-D316-4059-9B8D-16D6CB2E9046}" type="presParOf" srcId="{6B4344A1-77E3-42C7-9BC8-2B1161974789}" destId="{ECD41F17-1061-4B6B-8F29-A9C153953545}" srcOrd="1" destOrd="0" presId="urn:microsoft.com/office/officeart/2005/8/layout/vList3"/>
    <dgm:cxn modelId="{6138F300-9E57-4D22-8E50-7538CD260108}" type="presParOf" srcId="{34AF7859-1588-426C-9758-72BB3B612CCC}" destId="{27298857-D5F9-4283-80DB-AEF5C20024EC}" srcOrd="3" destOrd="0" presId="urn:microsoft.com/office/officeart/2005/8/layout/vList3"/>
    <dgm:cxn modelId="{CC075C54-1099-4864-B6CE-6FDAFF845EBD}" type="presParOf" srcId="{34AF7859-1588-426C-9758-72BB3B612CCC}" destId="{AEA453E4-0379-44A9-ADBF-ED01F46D6F64}" srcOrd="4" destOrd="0" presId="urn:microsoft.com/office/officeart/2005/8/layout/vList3"/>
    <dgm:cxn modelId="{82B2D2AF-6B0E-4C16-9BE9-462E9B149CA5}" type="presParOf" srcId="{AEA453E4-0379-44A9-ADBF-ED01F46D6F64}" destId="{F6C7CC85-E194-4CF9-A4BE-D2E1C28980FD}" srcOrd="0" destOrd="0" presId="urn:microsoft.com/office/officeart/2005/8/layout/vList3"/>
    <dgm:cxn modelId="{823AD350-7AD2-4F05-8EBA-20196C10D068}" type="presParOf" srcId="{AEA453E4-0379-44A9-ADBF-ED01F46D6F64}" destId="{18B8149D-71E0-471A-A0DA-1C960B2FED0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98884-1496-4962-96F2-59C3F9C03847}">
      <dsp:nvSpPr>
        <dsp:cNvPr id="0" name=""/>
        <dsp:cNvSpPr/>
      </dsp:nvSpPr>
      <dsp:spPr>
        <a:xfrm rot="10800000">
          <a:off x="603711" y="3836"/>
          <a:ext cx="6593223" cy="13346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557"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All federal courts</a:t>
          </a:r>
        </a:p>
        <a:p>
          <a:pPr marL="0" lvl="0" indent="0" algn="ctr" defTabSz="1422400">
            <a:lnSpc>
              <a:spcPct val="90000"/>
            </a:lnSpc>
            <a:spcBef>
              <a:spcPct val="0"/>
            </a:spcBef>
            <a:spcAft>
              <a:spcPct val="35000"/>
            </a:spcAft>
            <a:buNone/>
          </a:pPr>
          <a:r>
            <a:rPr lang="en-US" sz="3200" kern="1200" dirty="0"/>
            <a:t>Does set precedent</a:t>
          </a:r>
        </a:p>
      </dsp:txBody>
      <dsp:txXfrm rot="10800000">
        <a:off x="937381" y="3836"/>
        <a:ext cx="6259553" cy="1334680"/>
      </dsp:txXfrm>
    </dsp:sp>
    <dsp:sp modelId="{6D0E116D-AF55-4009-B405-D602D400D5D5}">
      <dsp:nvSpPr>
        <dsp:cNvPr id="0" name=""/>
        <dsp:cNvSpPr/>
      </dsp:nvSpPr>
      <dsp:spPr>
        <a:xfrm>
          <a:off x="0" y="0"/>
          <a:ext cx="1334680" cy="1334680"/>
        </a:xfrm>
        <a:prstGeom prst="ellipse">
          <a:avLst/>
        </a:prstGeom>
        <a:blipFill>
          <a:blip xmlns:r="http://schemas.openxmlformats.org/officeDocument/2006/relationships" r:embed="rId1"/>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D41F17-1061-4B6B-8F29-A9C153953545}">
      <dsp:nvSpPr>
        <dsp:cNvPr id="0" name=""/>
        <dsp:cNvSpPr/>
      </dsp:nvSpPr>
      <dsp:spPr>
        <a:xfrm rot="10800000">
          <a:off x="609599" y="1736928"/>
          <a:ext cx="6581448" cy="13346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557"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VA at national level</a:t>
          </a:r>
        </a:p>
        <a:p>
          <a:pPr marL="0" lvl="0" indent="0" algn="ctr" defTabSz="1422400">
            <a:lnSpc>
              <a:spcPct val="90000"/>
            </a:lnSpc>
            <a:spcBef>
              <a:spcPct val="0"/>
            </a:spcBef>
            <a:spcAft>
              <a:spcPct val="35000"/>
            </a:spcAft>
            <a:buNone/>
          </a:pPr>
          <a:r>
            <a:rPr lang="en-US" sz="3200" kern="1200" dirty="0"/>
            <a:t>Can set precedent</a:t>
          </a:r>
        </a:p>
      </dsp:txBody>
      <dsp:txXfrm rot="10800000">
        <a:off x="943269" y="1736928"/>
        <a:ext cx="6247778" cy="1334680"/>
      </dsp:txXfrm>
    </dsp:sp>
    <dsp:sp modelId="{49E840F5-15ED-4BE7-8078-34D563702A61}">
      <dsp:nvSpPr>
        <dsp:cNvPr id="0" name=""/>
        <dsp:cNvSpPr/>
      </dsp:nvSpPr>
      <dsp:spPr>
        <a:xfrm>
          <a:off x="0" y="1757950"/>
          <a:ext cx="1334680" cy="133468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B8149D-71E0-471A-A0DA-1C960B2FED09}">
      <dsp:nvSpPr>
        <dsp:cNvPr id="0" name=""/>
        <dsp:cNvSpPr/>
      </dsp:nvSpPr>
      <dsp:spPr>
        <a:xfrm rot="10800000">
          <a:off x="676544" y="3470020"/>
          <a:ext cx="6472408" cy="133468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557" tIns="121920" rIns="227584"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VA at local level</a:t>
          </a:r>
        </a:p>
        <a:p>
          <a:pPr marL="0" lvl="0" indent="0" algn="ctr" defTabSz="1422400">
            <a:lnSpc>
              <a:spcPct val="90000"/>
            </a:lnSpc>
            <a:spcBef>
              <a:spcPct val="0"/>
            </a:spcBef>
            <a:spcAft>
              <a:spcPct val="35000"/>
            </a:spcAft>
            <a:buNone/>
          </a:pPr>
          <a:r>
            <a:rPr lang="en-US" sz="3200" kern="1200" dirty="0"/>
            <a:t>BVA/Board/Secretary</a:t>
          </a:r>
        </a:p>
      </dsp:txBody>
      <dsp:txXfrm rot="10800000">
        <a:off x="1010214" y="3470020"/>
        <a:ext cx="6138738" cy="1334680"/>
      </dsp:txXfrm>
    </dsp:sp>
    <dsp:sp modelId="{F6C7CC85-E194-4CF9-A4BE-D2E1C28980FD}">
      <dsp:nvSpPr>
        <dsp:cNvPr id="0" name=""/>
        <dsp:cNvSpPr/>
      </dsp:nvSpPr>
      <dsp:spPr>
        <a:xfrm>
          <a:off x="0" y="3459517"/>
          <a:ext cx="1334680" cy="13346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atin typeface="Times New Roman" panose="02020603050405020304" pitchFamily="18" charset="0"/>
              </a:defRPr>
            </a:lvl1pPr>
          </a:lstStyle>
          <a:p>
            <a:fld id="{4CCB3563-B21F-4472-A953-CA98BFE318F2}" type="datetimeFigureOut">
              <a:rPr lang="en-US" smtClean="0"/>
              <a:pPr/>
              <a:t>4/11/2023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atin typeface="Times New Roman" panose="02020603050405020304" pitchFamily="18" charset="0"/>
              </a:defRPr>
            </a:lvl1pPr>
          </a:lstStyle>
          <a:p>
            <a:fld id="{B8C36D78-C19F-4765-8B7F-2FE8BFF07D6C}" type="slidenum">
              <a:rPr lang="en-US" smtClean="0"/>
              <a:pPr/>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dirty="0"/>
          </a:p>
        </p:txBody>
      </p:sp>
    </p:spTree>
    <p:extLst>
      <p:ext uri="{BB962C8B-B14F-4D97-AF65-F5344CB8AC3E}">
        <p14:creationId xmlns:p14="http://schemas.microsoft.com/office/powerpoint/2010/main" val="362796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dirty="0"/>
          </a:p>
        </p:txBody>
      </p:sp>
    </p:spTree>
    <p:extLst>
      <p:ext uri="{BB962C8B-B14F-4D97-AF65-F5344CB8AC3E}">
        <p14:creationId xmlns:p14="http://schemas.microsoft.com/office/powerpoint/2010/main" val="182613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Jan DRO</a:t>
            </a:r>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dirty="0"/>
          </a:p>
        </p:txBody>
      </p:sp>
    </p:spTree>
    <p:extLst>
      <p:ext uri="{BB962C8B-B14F-4D97-AF65-F5344CB8AC3E}">
        <p14:creationId xmlns:p14="http://schemas.microsoft.com/office/powerpoint/2010/main" val="336112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fld id="{03B35247-28B0-49CA-AA35-CE14C62EC4E7}"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tab pos="662745" algn="l"/>
                  <a:tab pos="1325491" algn="l"/>
                  <a:tab pos="1988235" algn="l"/>
                  <a:tab pos="2650979" algn="l"/>
                </a:tabLst>
                <a:defRPr/>
              </a:pPr>
              <a:t>27</a:t>
            </a:fld>
            <a:endParaRPr kumimoji="0" lang="en-US"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534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89926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0932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596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975931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95781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459537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58003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8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40863437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48343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24368869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196723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2871806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1604862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28049280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87249599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80171073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3558463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04725276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1001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59074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708750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4251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610786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4/11/2023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48F63A3B-78C7-47BE-AE5E-E10140E04643}" type="slidenum">
              <a:rPr lang="en-US" smtClean="0"/>
              <a:pPr/>
              <a:t>‹#›</a:t>
            </a:fld>
            <a:endParaRPr lang="en-US" dirty="0"/>
          </a:p>
        </p:txBody>
      </p:sp>
      <p:sp>
        <p:nvSpPr>
          <p:cNvPr id="7" name="Rectangle 6">
            <a:extLst>
              <a:ext uri="{FF2B5EF4-FFF2-40B4-BE49-F238E27FC236}">
                <a16:creationId xmlns:a16="http://schemas.microsoft.com/office/drawing/2014/main" id="{2068BFEE-142D-9EDE-C157-2F27209E3495}"/>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pic>
        <p:nvPicPr>
          <p:cNvPr id="8" name="Picture 7">
            <a:extLst>
              <a:ext uri="{FF2B5EF4-FFF2-40B4-BE49-F238E27FC236}">
                <a16:creationId xmlns:a16="http://schemas.microsoft.com/office/drawing/2014/main" id="{74737E86-CCA6-CA6A-E216-D303692A2E1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A7D522EC-7685-BEE6-05C0-E058254F622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021172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C764DE79-268F-4C1A-8933-263129D2AF90}" type="datetimeFigureOut">
              <a:rPr lang="en-US" smtClean="0"/>
              <a:pPr/>
              <a:t>4/11/2023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354C7E1F-C980-E39D-D6FD-0A9056BEB8AC}"/>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Times New Roman" panose="02020603050405020304" pitchFamily="18" charset="0"/>
            </a:endParaRPr>
          </a:p>
        </p:txBody>
      </p:sp>
      <p:cxnSp>
        <p:nvCxnSpPr>
          <p:cNvPr id="8" name="Straight Connector 7">
            <a:extLst>
              <a:ext uri="{FF2B5EF4-FFF2-40B4-BE49-F238E27FC236}">
                <a16:creationId xmlns:a16="http://schemas.microsoft.com/office/drawing/2014/main" id="{16D84E61-843C-7074-773D-12FA9C6406CE}"/>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D24455B-40F1-F48D-B500-1E2A5620054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3278627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cite.case.law/vet-app/9/2/"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893/Buchanan-v.-Nicholson,-Jun-14,-2006,-451-F.3d-1331" TargetMode="External"/><Relationship Id="rId2" Type="http://schemas.openxmlformats.org/officeDocument/2006/relationships/hyperlink" Target="https://www.knowva.ebenefits.va.gov/system/templates/selfservice/va_ssnew/help/customer/locale/en-US/portal/554400000001018/content/554400000014871/Mclendon-v.-Nicholson,-Jun-5,-2006,-20-Vet.App.-79" TargetMode="External"/><Relationship Id="rId1" Type="http://schemas.openxmlformats.org/officeDocument/2006/relationships/slideLayout" Target="../slideLayouts/slideLayout19.xml"/><Relationship Id="rId4" Type="http://schemas.openxmlformats.org/officeDocument/2006/relationships/hyperlink" Target="https://www.knowva.ebenefits.va.gov/system/templates/selfservice/va_ssnew/help/customer/locale/en-US/portal/554400000001018/content/554400000180495/M21-1,-Part-IV,-Subpart-i,-Chapter-1,-Section-B---Evidentiary-Standards-for-Finding-an-Examination-or-Opinion-Necess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uscourts.cavc.gov/documents/WilsonL_19-6020.pdf"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knowva.ebenefits.va.gov/system/templates/selfservice/va_ssnew/help/customer/locale/en-US/portal/554400000001018/content/554400000014414/Walker-v.-Shinseki,-Feb-21,-2013,-708-F.3d-1331"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s://www.knowva.ebenefits.va.gov/system/templates/selfservice/va_ssnew/help/customer/locale/en-US/portal/554400000001018/content/554400000180481/M21-1,-Part-V,-Subpart-ii,-Chapter-2,-Section-A---Direct-Service-Connection-(SC)-and-Service-Incurrence-of-an-Injury"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knowva.ebenefits.va.gov/system/templates/selfservice/va_ssnew/help/customer/locale/en-US/portal/554400000001018/content/554400000014893/Buchanan-v.-Nicholson,-Jun-14,-2006,-451-F.3d-1331"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180495/M21-1,-Part-IV,-Subpart-i,-Chapter-1,-Section-B---Evidentiary-Standards-for-Finding-an-Examination-or-Opinion-Necessary" TargetMode="External"/><Relationship Id="rId2" Type="http://schemas.openxmlformats.org/officeDocument/2006/relationships/hyperlink" Target="https://www.knowva.ebenefits.va.gov/system/templates/selfservice/va_ssnew/help/customer/locale/en-US/portal/554400000001018/content/554400000180482/M21-1,-Part-V,-Subpart-ii,-Chapter-2,-Section-B---Presumptive-Service-Connection-(SC)"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836/Jandreau-v.-Nicholson,-Jul-3,-2007,-492-F.3d-1372"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hyperlink" Target="https://www.knowva.ebenefits.va.gov/system/templates/selfservice/va_ssnew/help/customer/locale/en-US/portal/554400000001018/content/554400000180494/M21-1-Part-IV-Subpart-i-Chapter-1-Section-A-Duty-to-Assist-With-Providing-a-Medical-Examination-or-Opinion"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www.research.net/r/HCMVV7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hyperlink" Target="http://www.uscourts.cavc.gov/index.php" TargetMode="External"/><Relationship Id="rId2" Type="http://schemas.openxmlformats.org/officeDocument/2006/relationships/image" Target="../media/image6.jpeg"/><Relationship Id="rId1" Type="http://schemas.openxmlformats.org/officeDocument/2006/relationships/slideLayout" Target="../slideLayouts/slideLayout29.xml"/><Relationship Id="rId4" Type="http://schemas.openxmlformats.org/officeDocument/2006/relationships/hyperlink" Target="http://www.cafc.uscourt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knowva.ebenefits.va.gov/system/templates/selfservice/va_ssnew/help/customer/locale/en-US/portal/554400000001018/content/554400000015191/Rice-v.-Shinseki,-May-6,-2009,-22-Vet.App.-447"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177475/M21-1,-Part-VIII,-Subpart-iv,-Chapter-3,-Section-B---Individual-Unemployability-(IU)-Claims-Development" TargetMode="External"/><Relationship Id="rId2" Type="http://schemas.openxmlformats.org/officeDocument/2006/relationships/hyperlink" Target="https://www.knowva.ebenefits.va.gov/system/templates/selfservice/va_ssnew/help/customer/locale/en-US/portal/554400000001018/content/554400000177474/M21-1,-Part-VIII,-Subpart-iv,-Chapter-3,-Section-A---General-Information-on-(IU)-Claims" TargetMode="External"/><Relationship Id="rId1" Type="http://schemas.openxmlformats.org/officeDocument/2006/relationships/slideLayout" Target="../slideLayouts/slideLayout19.xml"/><Relationship Id="rId5" Type="http://schemas.openxmlformats.org/officeDocument/2006/relationships/hyperlink" Target="https://www.knowva.ebenefits.va.gov/system/templates/selfservice/va_ssnew/help/customer/locale/en-US/portal/554400000001018/content/554400000177476/M21-1,-Part-VIII,-Subpart-iv,-Chapter-3,-Section-C---Individual-Unemployability-(IU)-Rating-and-Decision-Review#5" TargetMode="External"/><Relationship Id="rId4" Type="http://schemas.openxmlformats.org/officeDocument/2006/relationships/hyperlink" Target="https://www.knowva.ebenefits.va.gov/system/templates/selfservice/va_ssnew/help/customer/locale/en-US/portal/554400000001018/content/554400000177476/M21-1,-Part-VIII,-Subpart-iv,-Chapter-3,-Section-C---Individual-Unemployability-(IU)-Rating-and-Decision-Revi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knowva.ebenefits.va.gov/system/templates/selfservice/va_ssnew/help/customer/locale/en-US/portal/554400000001018/content/554400000071778/Mittleider-v.-West,-May-8,-1998,-11-Vet.App.-181-(1998)"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hyperlink" Target="https://www.knowva.ebenefits.va.gov/system/templates/selfservice/va_ssnew/help/customer/locale/en-US/portal/554400000001018/content/554400000180489/M21-1,-Part-V,-Subpart-ii,-Chapter-3,-Section-D---Evaluating-Disabilities"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4074" y="2517827"/>
            <a:ext cx="6029774" cy="1569660"/>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How to use     </a:t>
            </a:r>
            <a:r>
              <a:rPr lang="en-US" sz="4800" b="1" dirty="0">
                <a:solidFill>
                  <a:prstClr val="black"/>
                </a:solidFill>
                <a:latin typeface="Times New Roman" panose="02020603050405020304" pitchFamily="18" charset="0"/>
                <a:cs typeface="Times New Roman" panose="02020603050405020304" pitchFamily="18" charset="0"/>
              </a:rPr>
              <a:t>Common Court Cases</a:t>
            </a:r>
            <a:endParaRPr lang="en-US"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491598" y="527909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Crystal M. Trulove</a:t>
            </a:r>
          </a:p>
          <a:p>
            <a:pPr algn="r"/>
            <a:r>
              <a:rPr lang="en-US" sz="2800" dirty="0">
                <a:latin typeface="Times New Roman" panose="02020603050405020304" pitchFamily="18" charset="0"/>
                <a:cs typeface="Times New Roman" panose="02020603050405020304" pitchFamily="18" charset="0"/>
              </a:rPr>
              <a:t>April 2023</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B1E376-3929-33F4-E345-CDFAC25A4973}"/>
              </a:ext>
            </a:extLst>
          </p:cNvPr>
          <p:cNvSpPr>
            <a:spLocks noGrp="1"/>
          </p:cNvSpPr>
          <p:nvPr>
            <p:ph type="title"/>
          </p:nvPr>
        </p:nvSpPr>
        <p:spPr>
          <a:xfrm>
            <a:off x="0" y="0"/>
            <a:ext cx="10515600" cy="1325563"/>
          </a:xfrm>
        </p:spPr>
        <p:txBody>
          <a:bodyPr>
            <a:normAutofit/>
          </a:bodyPr>
          <a:lstStyle/>
          <a:p>
            <a:r>
              <a:rPr lang="en-US" sz="3600" dirty="0"/>
              <a:t>CAVC – Perry v Brown</a:t>
            </a:r>
          </a:p>
        </p:txBody>
      </p:sp>
      <p:sp>
        <p:nvSpPr>
          <p:cNvPr id="5" name="Content Placeholder 4">
            <a:extLst>
              <a:ext uri="{FF2B5EF4-FFF2-40B4-BE49-F238E27FC236}">
                <a16:creationId xmlns:a16="http://schemas.microsoft.com/office/drawing/2014/main" id="{B0ADE027-5CA5-6E0C-54F4-F382997BD4CB}"/>
              </a:ext>
            </a:extLst>
          </p:cNvPr>
          <p:cNvSpPr>
            <a:spLocks noGrp="1"/>
          </p:cNvSpPr>
          <p:nvPr>
            <p:ph idx="1"/>
          </p:nvPr>
        </p:nvSpPr>
        <p:spPr>
          <a:xfrm>
            <a:off x="472440" y="1514729"/>
            <a:ext cx="11067288" cy="4351338"/>
          </a:xfrm>
        </p:spPr>
        <p:txBody>
          <a:bodyPr/>
          <a:lstStyle/>
          <a:p>
            <a:pPr marL="0" indent="0">
              <a:buNone/>
            </a:pPr>
            <a:r>
              <a:rPr lang="en-US" sz="2400" dirty="0">
                <a:ea typeface="Calibri" panose="020F0502020204030204" pitchFamily="34" charset="0"/>
              </a:rPr>
              <a:t>If BVA gets a BMAO (Board Medical Advisory Opinion), law requires that veteran be notified of the opinion and allowed opportunity to respond prior to a decision.</a:t>
            </a:r>
          </a:p>
          <a:p>
            <a:r>
              <a:rPr lang="en-US" sz="2400" dirty="0">
                <a:ea typeface="Calibri" panose="020F0502020204030204" pitchFamily="34" charset="0"/>
              </a:rPr>
              <a:t>CAVC decision itself may not be as helpful as other things going on in this case, i.e. medical opinion regarding in-service evidence. </a:t>
            </a:r>
          </a:p>
          <a:p>
            <a:endParaRPr lang="en-US" sz="2400" dirty="0">
              <a:ea typeface="Calibri" panose="020F0502020204030204" pitchFamily="34" charset="0"/>
            </a:endParaRPr>
          </a:p>
          <a:p>
            <a:pPr marL="0" indent="0">
              <a:buNone/>
            </a:pPr>
            <a:r>
              <a:rPr lang="en-US" sz="2400" b="1" dirty="0">
                <a:ea typeface="Calibri" panose="020F0502020204030204" pitchFamily="34" charset="0"/>
                <a:hlinkClick r:id="rId3"/>
              </a:rPr>
              <a:t>Perry v. Brown </a:t>
            </a:r>
            <a:r>
              <a:rPr lang="en-US" sz="2200" dirty="0">
                <a:ea typeface="Calibri" panose="020F0502020204030204" pitchFamily="34" charset="0"/>
              </a:rPr>
              <a:t>(February 22, 1996) used for:</a:t>
            </a:r>
          </a:p>
          <a:p>
            <a:pPr marL="457200" lvl="1" indent="173038"/>
            <a:r>
              <a:rPr lang="en-US" sz="2200" dirty="0"/>
              <a:t>Competency of lay evidence to establish criteria for element </a:t>
            </a:r>
          </a:p>
          <a:p>
            <a:pPr marL="457200" lvl="1" indent="0">
              <a:buNone/>
            </a:pPr>
            <a:r>
              <a:rPr lang="en-US" sz="2200" dirty="0"/>
              <a:t>   2 (event in service) and 3 (nexus) in order to get an exam </a:t>
            </a:r>
          </a:p>
          <a:p>
            <a:pPr marL="630238" lvl="1"/>
            <a:r>
              <a:rPr lang="en-US" sz="2200" dirty="0">
                <a:ea typeface="Calibri" panose="020F0502020204030204" pitchFamily="34" charset="0"/>
              </a:rPr>
              <a:t>Supporting a private physician medical nexus</a:t>
            </a:r>
          </a:p>
          <a:p>
            <a:pPr marL="630238"/>
            <a:endParaRPr lang="en-US" sz="1800" dirty="0">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CF58D20B-1B47-7BF9-2D01-32147107FDAF}"/>
              </a:ext>
            </a:extLst>
          </p:cNvPr>
          <p:cNvSpPr>
            <a:spLocks noGrp="1"/>
          </p:cNvSpPr>
          <p:nvPr>
            <p:ph type="sldNum" sz="quarter" idx="12"/>
          </p:nvPr>
        </p:nvSpPr>
        <p:spPr/>
        <p:txBody>
          <a:bodyPr/>
          <a:lstStyle/>
          <a:p>
            <a:fld id="{60B18D57-13A5-4968-950D-8FEF41FA4399}" type="slidenum">
              <a:rPr lang="en-US" smtClean="0"/>
              <a:t>10</a:t>
            </a:fld>
            <a:endParaRPr lang="en-US" dirty="0"/>
          </a:p>
        </p:txBody>
      </p:sp>
      <p:pic>
        <p:nvPicPr>
          <p:cNvPr id="6" name="Picture 5" descr="A picture containing person, person, clothing, indoor&#10;&#10;Description automatically generated">
            <a:extLst>
              <a:ext uri="{FF2B5EF4-FFF2-40B4-BE49-F238E27FC236}">
                <a16:creationId xmlns:a16="http://schemas.microsoft.com/office/drawing/2014/main" id="{E82901E4-2B66-42B2-589D-A1340ACBAD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292" y="3429000"/>
            <a:ext cx="3189436" cy="2073133"/>
          </a:xfrm>
          <a:prstGeom prst="rect">
            <a:avLst/>
          </a:prstGeom>
        </p:spPr>
      </p:pic>
    </p:spTree>
    <p:extLst>
      <p:ext uri="{BB962C8B-B14F-4D97-AF65-F5344CB8AC3E}">
        <p14:creationId xmlns:p14="http://schemas.microsoft.com/office/powerpoint/2010/main" val="3933871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B3CF81-B5D3-25F7-2141-4FF6485AB635}"/>
              </a:ext>
            </a:extLst>
          </p:cNvPr>
          <p:cNvSpPr>
            <a:spLocks noGrp="1"/>
          </p:cNvSpPr>
          <p:nvPr>
            <p:ph idx="1"/>
          </p:nvPr>
        </p:nvSpPr>
        <p:spPr/>
        <p:txBody>
          <a:bodyPr/>
          <a:lstStyle/>
          <a:p>
            <a:pPr>
              <a:lnSpc>
                <a:spcPct val="107000"/>
              </a:lnSpc>
              <a:spcBef>
                <a:spcPts val="0"/>
              </a:spcBef>
            </a:pPr>
            <a:r>
              <a:rPr lang="en-US" sz="2400" dirty="0">
                <a:ea typeface="Calibri" panose="020F0502020204030204" pitchFamily="34" charset="0"/>
                <a:cs typeface="Times New Roman" panose="02020603050405020304" pitchFamily="18" charset="0"/>
              </a:rPr>
              <a:t>38 CFR 3.159(c)(4)(i)(B)&amp;(C) Medical exams/opinions</a:t>
            </a:r>
          </a:p>
          <a:p>
            <a:pPr lvl="1">
              <a:lnSpc>
                <a:spcPct val="107000"/>
              </a:lnSpc>
              <a:spcBef>
                <a:spcPts val="0"/>
              </a:spcBef>
            </a:pPr>
            <a:r>
              <a:rPr lang="en-US" sz="2000" dirty="0">
                <a:ea typeface="Calibri" panose="020F0502020204030204" pitchFamily="34" charset="0"/>
                <a:cs typeface="Times New Roman" panose="02020603050405020304" pitchFamily="18" charset="0"/>
              </a:rPr>
              <a:t>(B) element 2, “event, injury, or disease”</a:t>
            </a:r>
          </a:p>
          <a:p>
            <a:pPr lvl="1">
              <a:lnSpc>
                <a:spcPct val="107000"/>
              </a:lnSpc>
              <a:spcBef>
                <a:spcPts val="0"/>
              </a:spcBef>
            </a:pPr>
            <a:r>
              <a:rPr lang="en-US" sz="2000" dirty="0">
                <a:ea typeface="Calibri" panose="020F0502020204030204" pitchFamily="34" charset="0"/>
                <a:cs typeface="Times New Roman" panose="02020603050405020304" pitchFamily="18" charset="0"/>
              </a:rPr>
              <a:t>(C) element 3, “nexus”</a:t>
            </a:r>
          </a:p>
          <a:p>
            <a:pPr lvl="2">
              <a:lnSpc>
                <a:spcPct val="107000"/>
              </a:lnSpc>
              <a:spcBef>
                <a:spcPts val="0"/>
              </a:spcBef>
              <a:buFont typeface="+mj-lt"/>
              <a:buAutoNum type="arabicPeriod"/>
            </a:pPr>
            <a:r>
              <a:rPr lang="en-US" sz="2000" dirty="0">
                <a:ea typeface="Calibri" panose="020F0502020204030204" pitchFamily="34" charset="0"/>
                <a:cs typeface="Times New Roman" panose="02020603050405020304" pitchFamily="18" charset="0"/>
                <a:hlinkClick r:id="rId2"/>
              </a:rPr>
              <a:t>McLendon v. Nicholson </a:t>
            </a:r>
            <a:r>
              <a:rPr lang="en-US" sz="2000" dirty="0">
                <a:ea typeface="Calibri" panose="020F0502020204030204" pitchFamily="34" charset="0"/>
                <a:cs typeface="Times New Roman" panose="02020603050405020304" pitchFamily="18" charset="0"/>
              </a:rPr>
              <a:t>– “low threshold” for exams</a:t>
            </a:r>
          </a:p>
          <a:p>
            <a:pPr lvl="2">
              <a:lnSpc>
                <a:spcPct val="107000"/>
              </a:lnSpc>
              <a:spcBef>
                <a:spcPts val="0"/>
              </a:spcBef>
              <a:buFont typeface="+mj-lt"/>
              <a:buAutoNum type="arabicPeriod"/>
            </a:pPr>
            <a:r>
              <a:rPr lang="en-US" sz="2000" dirty="0">
                <a:ea typeface="Calibri" panose="020F0502020204030204" pitchFamily="34" charset="0"/>
                <a:cs typeface="Times New Roman" panose="02020603050405020304" pitchFamily="18" charset="0"/>
                <a:hlinkClick r:id="rId3"/>
              </a:rPr>
              <a:t>Buchanan v. Nicholson </a:t>
            </a:r>
            <a:r>
              <a:rPr lang="en-US" sz="2000" dirty="0">
                <a:ea typeface="Calibri" panose="020F0502020204030204" pitchFamily="34" charset="0"/>
                <a:cs typeface="Times New Roman" panose="02020603050405020304" pitchFamily="18" charset="0"/>
              </a:rPr>
              <a:t>– in the case of no medical evidence in STRs, will be discussed in another slide</a:t>
            </a:r>
          </a:p>
          <a:p>
            <a:pPr lvl="1">
              <a:lnSpc>
                <a:spcPct val="107000"/>
              </a:lnSpc>
              <a:spcBef>
                <a:spcPts val="0"/>
              </a:spcBef>
              <a:buFont typeface="+mj-lt"/>
              <a:buAutoNum type="arabicPeriod"/>
            </a:pPr>
            <a:endParaRPr lang="en-US" sz="2400" dirty="0">
              <a:ea typeface="Calibri" panose="020F0502020204030204" pitchFamily="34" charset="0"/>
              <a:cs typeface="Times New Roman" panose="02020603050405020304" pitchFamily="18" charset="0"/>
            </a:endParaRPr>
          </a:p>
          <a:p>
            <a:pPr>
              <a:lnSpc>
                <a:spcPct val="107000"/>
              </a:lnSpc>
              <a:spcBef>
                <a:spcPts val="0"/>
              </a:spcBef>
            </a:pPr>
            <a:r>
              <a:rPr lang="en-US" sz="2400" dirty="0">
                <a:ea typeface="Calibri" panose="020F0502020204030204" pitchFamily="34" charset="0"/>
                <a:cs typeface="Times New Roman" panose="02020603050405020304" pitchFamily="18" charset="0"/>
              </a:rPr>
              <a:t>38 CFR 3.303(b) &amp; (d) Principles relating to service connection; chronicity and continuity &amp; post-service dx</a:t>
            </a:r>
          </a:p>
          <a:p>
            <a:pPr>
              <a:lnSpc>
                <a:spcPct val="107000"/>
              </a:lnSpc>
              <a:spcBef>
                <a:spcPts val="0"/>
              </a:spcBef>
            </a:pPr>
            <a:r>
              <a:rPr lang="en-US" sz="2400" dirty="0">
                <a:ea typeface="Calibri" panose="020F0502020204030204" pitchFamily="34" charset="0"/>
                <a:cs typeface="Times New Roman" panose="02020603050405020304" pitchFamily="18" charset="0"/>
                <a:hlinkClick r:id="rId4"/>
              </a:rPr>
              <a:t>M21-1 IV.i.1.B.1.b.  </a:t>
            </a:r>
            <a:r>
              <a:rPr lang="en-US" sz="2400" dirty="0">
                <a:ea typeface="Calibri" panose="020F0502020204030204" pitchFamily="34" charset="0"/>
                <a:cs typeface="Times New Roman" panose="02020603050405020304" pitchFamily="18" charset="0"/>
              </a:rPr>
              <a:t>In-service Event, Injury, or Disease</a:t>
            </a:r>
          </a:p>
          <a:p>
            <a:endParaRPr lang="en-US" dirty="0"/>
          </a:p>
        </p:txBody>
      </p:sp>
      <p:sp>
        <p:nvSpPr>
          <p:cNvPr id="2" name="Slide Number Placeholder 1">
            <a:extLst>
              <a:ext uri="{FF2B5EF4-FFF2-40B4-BE49-F238E27FC236}">
                <a16:creationId xmlns:a16="http://schemas.microsoft.com/office/drawing/2014/main" id="{FE10DCED-A44A-F4E7-60BD-455DE99490FC}"/>
              </a:ext>
            </a:extLst>
          </p:cNvPr>
          <p:cNvSpPr>
            <a:spLocks noGrp="1"/>
          </p:cNvSpPr>
          <p:nvPr>
            <p:ph type="sldNum" sz="quarter" idx="12"/>
          </p:nvPr>
        </p:nvSpPr>
        <p:spPr/>
        <p:txBody>
          <a:bodyPr/>
          <a:lstStyle/>
          <a:p>
            <a:fld id="{60B18D57-13A5-4968-950D-8FEF41FA4399}" type="slidenum">
              <a:rPr lang="en-US" smtClean="0"/>
              <a:t>11</a:t>
            </a:fld>
            <a:endParaRPr lang="en-US" dirty="0"/>
          </a:p>
        </p:txBody>
      </p:sp>
      <p:sp>
        <p:nvSpPr>
          <p:cNvPr id="7" name="Title 3">
            <a:extLst>
              <a:ext uri="{FF2B5EF4-FFF2-40B4-BE49-F238E27FC236}">
                <a16:creationId xmlns:a16="http://schemas.microsoft.com/office/drawing/2014/main" id="{6D26AF63-3639-DBC4-9D7E-5FD25CFAE9FD}"/>
              </a:ext>
            </a:extLst>
          </p:cNvPr>
          <p:cNvSpPr>
            <a:spLocks noGrp="1"/>
          </p:cNvSpPr>
          <p:nvPr>
            <p:ph type="title"/>
          </p:nvPr>
        </p:nvSpPr>
        <p:spPr>
          <a:xfrm>
            <a:off x="0" y="0"/>
            <a:ext cx="10515600" cy="1325563"/>
          </a:xfrm>
        </p:spPr>
        <p:txBody>
          <a:bodyPr>
            <a:normAutofit/>
          </a:bodyPr>
          <a:lstStyle/>
          <a:p>
            <a:r>
              <a:rPr lang="en-US" sz="3600" dirty="0"/>
              <a:t>CAVC – Perry v Brown</a:t>
            </a:r>
          </a:p>
        </p:txBody>
      </p:sp>
    </p:spTree>
    <p:extLst>
      <p:ext uri="{BB962C8B-B14F-4D97-AF65-F5344CB8AC3E}">
        <p14:creationId xmlns:p14="http://schemas.microsoft.com/office/powerpoint/2010/main" val="119123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12657-C610-25F2-3613-45584BAE9E47}"/>
              </a:ext>
            </a:extLst>
          </p:cNvPr>
          <p:cNvSpPr>
            <a:spLocks noGrp="1"/>
          </p:cNvSpPr>
          <p:nvPr>
            <p:ph type="title"/>
          </p:nvPr>
        </p:nvSpPr>
        <p:spPr>
          <a:xfrm>
            <a:off x="0" y="742"/>
            <a:ext cx="10515600" cy="1325563"/>
          </a:xfrm>
        </p:spPr>
        <p:txBody>
          <a:bodyPr>
            <a:normAutofit/>
          </a:bodyPr>
          <a:lstStyle/>
          <a:p>
            <a:r>
              <a:rPr lang="en-US" sz="3600" dirty="0"/>
              <a:t>CAVC – Wilson v McDonough</a:t>
            </a:r>
          </a:p>
        </p:txBody>
      </p:sp>
      <p:sp>
        <p:nvSpPr>
          <p:cNvPr id="5" name="Content Placeholder 4">
            <a:extLst>
              <a:ext uri="{FF2B5EF4-FFF2-40B4-BE49-F238E27FC236}">
                <a16:creationId xmlns:a16="http://schemas.microsoft.com/office/drawing/2014/main" id="{3B859042-6070-175E-B751-EAD13410850B}"/>
              </a:ext>
            </a:extLst>
          </p:cNvPr>
          <p:cNvSpPr>
            <a:spLocks noGrp="1"/>
          </p:cNvSpPr>
          <p:nvPr>
            <p:ph idx="1"/>
          </p:nvPr>
        </p:nvSpPr>
        <p:spPr>
          <a:xfrm>
            <a:off x="838200" y="1560449"/>
            <a:ext cx="10515600" cy="4351338"/>
          </a:xfrm>
        </p:spPr>
        <p:txBody>
          <a:bodyPr/>
          <a:lstStyle/>
          <a:p>
            <a:pPr marL="0" indent="0">
              <a:buNone/>
            </a:pPr>
            <a:r>
              <a:rPr lang="en-US" sz="2400" dirty="0">
                <a:ea typeface="Calibri" panose="020F0502020204030204" pitchFamily="34" charset="0"/>
                <a:cs typeface="Times New Roman" panose="02020603050405020304" pitchFamily="18" charset="0"/>
              </a:rPr>
              <a:t>VA must consider historical diastolic pressure readings when determining hypertension evaluations even if it is a claim for an increased rating. </a:t>
            </a:r>
          </a:p>
          <a:p>
            <a:endParaRPr lang="en-US" sz="2400" dirty="0"/>
          </a:p>
          <a:p>
            <a:pPr marL="0" indent="0">
              <a:buNone/>
            </a:pPr>
            <a:r>
              <a:rPr lang="en-US" sz="2400" b="1" dirty="0">
                <a:ea typeface="Calibri" panose="020F0502020204030204" pitchFamily="34" charset="0"/>
                <a:hlinkClick r:id="rId2"/>
              </a:rPr>
              <a:t>Wilson v McDonough </a:t>
            </a:r>
            <a:r>
              <a:rPr lang="en-US" sz="2400" dirty="0">
                <a:ea typeface="Calibri" panose="020F0502020204030204" pitchFamily="34" charset="0"/>
              </a:rPr>
              <a:t>(December 20, 2021) can be used for:</a:t>
            </a:r>
          </a:p>
          <a:p>
            <a:pPr lvl="6"/>
            <a:r>
              <a:rPr lang="en-US" sz="2000" dirty="0">
                <a:latin typeface="Times New Roman" panose="02020603050405020304" pitchFamily="18" charset="0"/>
                <a:ea typeface="Calibri" panose="020F0502020204030204" pitchFamily="34" charset="0"/>
                <a:cs typeface="Times New Roman" panose="02020603050405020304" pitchFamily="18" charset="0"/>
              </a:rPr>
              <a:t>Supporting a 10 percent evaluation for HTN</a:t>
            </a:r>
          </a:p>
          <a:p>
            <a:pPr lvl="6"/>
            <a:r>
              <a:rPr lang="en-US" sz="2000" dirty="0">
                <a:latin typeface="Times New Roman" panose="02020603050405020304" pitchFamily="18" charset="0"/>
                <a:ea typeface="Calibri" panose="020F0502020204030204" pitchFamily="34" charset="0"/>
                <a:cs typeface="Times New Roman" panose="02020603050405020304" pitchFamily="18" charset="0"/>
              </a:rPr>
              <a:t>AO hypertension claims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6">
              <a:lnSpc>
                <a:spcPct val="107000"/>
              </a:lnSpc>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38 CFR 3.303(d) Principles relating to service connection</a:t>
            </a:r>
          </a:p>
          <a:p>
            <a:pPr lvl="7">
              <a:lnSpc>
                <a:spcPct val="107000"/>
              </a:lnSpc>
              <a:spcBef>
                <a:spcPts val="0"/>
              </a:spcBef>
            </a:pPr>
            <a:r>
              <a:rPr lang="en-US" sz="2000" dirty="0">
                <a:latin typeface="Times New Roman" panose="02020603050405020304" pitchFamily="18" charset="0"/>
                <a:ea typeface="Calibri" panose="020F0502020204030204" pitchFamily="34" charset="0"/>
              </a:rPr>
              <a:t>(d) </a:t>
            </a:r>
            <a:r>
              <a:rPr lang="en-US" sz="2000" dirty="0">
                <a:latin typeface="Times New Roman" panose="02020603050405020304" pitchFamily="18" charset="0"/>
              </a:rPr>
              <a:t>Postservice initial diagnosis of disease.</a:t>
            </a:r>
            <a:endParaRPr lang="en-US" sz="2000" dirty="0">
              <a:latin typeface="Times New Roman" panose="02020603050405020304" pitchFamily="18" charset="0"/>
              <a:ea typeface="Calibri" panose="020F0502020204030204" pitchFamily="34" charset="0"/>
            </a:endParaRPr>
          </a:p>
          <a:p>
            <a:pPr>
              <a:lnSpc>
                <a:spcPct val="107000"/>
              </a:lnSpc>
              <a:spcBef>
                <a:spcPts val="0"/>
              </a:spcBef>
              <a:buFont typeface="+mj-lt"/>
              <a:buAutoNum type="arabicPeriod"/>
            </a:pPr>
            <a:endParaRPr lang="en-US" sz="3000" dirty="0">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B56AD720-43E5-868E-F299-B2DD838899E9}"/>
              </a:ext>
            </a:extLst>
          </p:cNvPr>
          <p:cNvSpPr>
            <a:spLocks noGrp="1"/>
          </p:cNvSpPr>
          <p:nvPr>
            <p:ph type="sldNum" sz="quarter" idx="12"/>
          </p:nvPr>
        </p:nvSpPr>
        <p:spPr/>
        <p:txBody>
          <a:bodyPr/>
          <a:lstStyle/>
          <a:p>
            <a:fld id="{60B18D57-13A5-4968-950D-8FEF41FA4399}" type="slidenum">
              <a:rPr lang="en-US" smtClean="0"/>
              <a:t>12</a:t>
            </a:fld>
            <a:endParaRPr lang="en-US" dirty="0"/>
          </a:p>
        </p:txBody>
      </p:sp>
      <p:pic>
        <p:nvPicPr>
          <p:cNvPr id="6" name="Picture 5" descr="A picture containing ball&#10;&#10;Description automatically generated">
            <a:extLst>
              <a:ext uri="{FF2B5EF4-FFF2-40B4-BE49-F238E27FC236}">
                <a16:creationId xmlns:a16="http://schemas.microsoft.com/office/drawing/2014/main" id="{3DBD8206-D3EE-EDA9-B9FE-434738A6B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664" y="3429000"/>
            <a:ext cx="2477867" cy="2765476"/>
          </a:xfrm>
          <a:prstGeom prst="rect">
            <a:avLst/>
          </a:prstGeom>
        </p:spPr>
      </p:pic>
    </p:spTree>
    <p:extLst>
      <p:ext uri="{BB962C8B-B14F-4D97-AF65-F5344CB8AC3E}">
        <p14:creationId xmlns:p14="http://schemas.microsoft.com/office/powerpoint/2010/main" val="20466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211AD-5A79-13AD-E8F2-0A842AEFB296}"/>
              </a:ext>
            </a:extLst>
          </p:cNvPr>
          <p:cNvSpPr>
            <a:spLocks noGrp="1"/>
          </p:cNvSpPr>
          <p:nvPr>
            <p:ph type="title"/>
          </p:nvPr>
        </p:nvSpPr>
        <p:spPr>
          <a:xfrm>
            <a:off x="0" y="-5425"/>
            <a:ext cx="10515600" cy="1325563"/>
          </a:xfrm>
        </p:spPr>
        <p:txBody>
          <a:bodyPr>
            <a:normAutofit/>
          </a:bodyPr>
          <a:lstStyle/>
          <a:p>
            <a:r>
              <a:rPr lang="en-US" sz="3600" dirty="0"/>
              <a:t>CAVC – Wilson v McDonough</a:t>
            </a:r>
          </a:p>
        </p:txBody>
      </p:sp>
      <p:sp>
        <p:nvSpPr>
          <p:cNvPr id="5" name="Content Placeholder 4">
            <a:extLst>
              <a:ext uri="{FF2B5EF4-FFF2-40B4-BE49-F238E27FC236}">
                <a16:creationId xmlns:a16="http://schemas.microsoft.com/office/drawing/2014/main" id="{1F25C822-75CC-96D0-2E49-838B4C4B69D8}"/>
              </a:ext>
            </a:extLst>
          </p:cNvPr>
          <p:cNvSpPr>
            <a:spLocks noGrp="1"/>
          </p:cNvSpPr>
          <p:nvPr>
            <p:ph idx="1"/>
          </p:nvPr>
        </p:nvSpPr>
        <p:spPr>
          <a:xfrm>
            <a:off x="0" y="1265089"/>
            <a:ext cx="12191999" cy="701301"/>
          </a:xfrm>
        </p:spPr>
        <p:txBody>
          <a:bodyPr/>
          <a:lstStyle/>
          <a:p>
            <a:pPr marL="0" lvl="2" indent="0" algn="ctr">
              <a:lnSpc>
                <a:spcPct val="107000"/>
              </a:lnSpc>
              <a:spcBef>
                <a:spcPts val="0"/>
              </a:spcBef>
              <a:buNone/>
            </a:pPr>
            <a:r>
              <a:rPr lang="en-US" sz="2400" b="1" dirty="0">
                <a:ea typeface="Calibri" panose="020F0502020204030204" pitchFamily="34" charset="0"/>
                <a:cs typeface="Times New Roman" panose="02020603050405020304" pitchFamily="18" charset="0"/>
              </a:rPr>
              <a:t>38 CFR 4.104, DC 7101</a:t>
            </a:r>
          </a:p>
          <a:p>
            <a:pPr lvl="2">
              <a:lnSpc>
                <a:spcPct val="107000"/>
              </a:lnSpc>
              <a:spcBef>
                <a:spcPts val="0"/>
              </a:spcBef>
              <a:buFont typeface="+mj-lt"/>
              <a:buAutoNum type="romanLcPeriod"/>
            </a:pPr>
            <a:endParaRPr lang="en-US" sz="1800" dirty="0">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3A4ABF7E-70B9-996F-586D-32909BB21A90}"/>
              </a:ext>
            </a:extLst>
          </p:cNvPr>
          <p:cNvSpPr>
            <a:spLocks noGrp="1"/>
          </p:cNvSpPr>
          <p:nvPr>
            <p:ph type="sldNum" sz="quarter" idx="12"/>
          </p:nvPr>
        </p:nvSpPr>
        <p:spPr/>
        <p:txBody>
          <a:bodyPr/>
          <a:lstStyle/>
          <a:p>
            <a:fld id="{60B18D57-13A5-4968-950D-8FEF41FA4399}" type="slidenum">
              <a:rPr lang="en-US" smtClean="0"/>
              <a:t>13</a:t>
            </a:fld>
            <a:endParaRPr lang="en-US" dirty="0"/>
          </a:p>
        </p:txBody>
      </p:sp>
      <p:graphicFrame>
        <p:nvGraphicFramePr>
          <p:cNvPr id="12" name="Table 11">
            <a:extLst>
              <a:ext uri="{FF2B5EF4-FFF2-40B4-BE49-F238E27FC236}">
                <a16:creationId xmlns:a16="http://schemas.microsoft.com/office/drawing/2014/main" id="{50CAC397-FA5E-EB4D-1F19-FE8E911348BA}"/>
              </a:ext>
            </a:extLst>
          </p:cNvPr>
          <p:cNvGraphicFramePr>
            <a:graphicFrameLocks noGrp="1"/>
          </p:cNvGraphicFramePr>
          <p:nvPr>
            <p:extLst>
              <p:ext uri="{D42A27DB-BD31-4B8C-83A1-F6EECF244321}">
                <p14:modId xmlns:p14="http://schemas.microsoft.com/office/powerpoint/2010/main" val="871398907"/>
              </p:ext>
            </p:extLst>
          </p:nvPr>
        </p:nvGraphicFramePr>
        <p:xfrm>
          <a:off x="124967" y="1650797"/>
          <a:ext cx="11942064" cy="4684897"/>
        </p:xfrm>
        <a:graphic>
          <a:graphicData uri="http://schemas.openxmlformats.org/drawingml/2006/table">
            <a:tbl>
              <a:tblPr firstRow="1" firstCol="1" bandRow="1"/>
              <a:tblGrid>
                <a:gridCol w="11494008">
                  <a:extLst>
                    <a:ext uri="{9D8B030D-6E8A-4147-A177-3AD203B41FA5}">
                      <a16:colId xmlns:a16="http://schemas.microsoft.com/office/drawing/2014/main" val="841169358"/>
                    </a:ext>
                  </a:extLst>
                </a:gridCol>
                <a:gridCol w="448056">
                  <a:extLst>
                    <a:ext uri="{9D8B030D-6E8A-4147-A177-3AD203B41FA5}">
                      <a16:colId xmlns:a16="http://schemas.microsoft.com/office/drawing/2014/main" val="3103262270"/>
                    </a:ext>
                  </a:extLst>
                </a:gridCol>
              </a:tblGrid>
              <a:tr h="224324">
                <a:tc>
                  <a:txBody>
                    <a:bodyPr/>
                    <a:lstStyle/>
                    <a:p>
                      <a:pPr marL="0" marR="0">
                        <a:lnSpc>
                          <a:spcPct val="107000"/>
                        </a:lnSpc>
                        <a:spcBef>
                          <a:spcPts val="0"/>
                        </a:spcBef>
                        <a:spcAft>
                          <a:spcPts val="0"/>
                        </a:spcAft>
                      </a:pPr>
                      <a:r>
                        <a:rPr lang="en-US" sz="1950" b="1" dirty="0">
                          <a:effectLst/>
                          <a:latin typeface="Times New Roman" panose="02020603050405020304" pitchFamily="18" charset="0"/>
                          <a:ea typeface="Calibri" panose="020F0502020204030204" pitchFamily="34" charset="0"/>
                          <a:cs typeface="Times New Roman" panose="02020603050405020304" pitchFamily="18" charset="0"/>
                        </a:rPr>
                        <a:t>7101 Hypertensive vascular disease (hypertension and isolated systolic hypertension):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89323"/>
                  </a:ext>
                </a:extLst>
              </a:tr>
              <a:tr h="224324">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Diastolic pressure predominantly 130 or more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60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393437"/>
                  </a:ext>
                </a:extLst>
              </a:tr>
              <a:tr h="224324">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Diastolic pressure predominantly 120 or more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40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1221128"/>
                  </a:ext>
                </a:extLst>
              </a:tr>
              <a:tr h="459034">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Diastolic pressure predominantly 110 or more, or; systolic pressure predominantly 200 or more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20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482466"/>
                  </a:ext>
                </a:extLst>
              </a:tr>
              <a:tr h="693744">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Diastolic pressure predominantly 100 or more, or; systolic pressure predominantly 160 or more, or; minimum evaluation for an individual with a history of diastolic pressure predominantly 100 or more who requires continuous medication for control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10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65099"/>
                  </a:ext>
                </a:extLst>
              </a:tr>
              <a:tr h="1163164">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Note (1): Hypertension or isolated systolic hypertension must be confirmed by readings taken two or more times on at least three different days. For purposes of this section, the term hypertension means that the diastolic blood pressure is predominantly 90mm. or greater, and isolated systolic hypertension means that the systolic blood pressure is predominantly 160mm. or greater with a diastolic blood pressure of less than 90mm.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883332"/>
                  </a:ext>
                </a:extLst>
              </a:tr>
              <a:tr h="693744">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Note (2): Evaluate hypertension due to aortic insufficiency or hyperthyroidism, which is usually the isolated systolic type, as part of the condition causing it rather than by a separate evaluation.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286102"/>
                  </a:ext>
                </a:extLst>
              </a:tr>
              <a:tr h="459034">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Note (3): Evaluate hypertension separately from hypertensive heart disease and other types of heart disease.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5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890143"/>
                  </a:ext>
                </a:extLst>
              </a:tr>
            </a:tbl>
          </a:graphicData>
        </a:graphic>
      </p:graphicFrame>
    </p:spTree>
    <p:extLst>
      <p:ext uri="{BB962C8B-B14F-4D97-AF65-F5344CB8AC3E}">
        <p14:creationId xmlns:p14="http://schemas.microsoft.com/office/powerpoint/2010/main" val="325903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AF5708-874F-0F73-85FA-AF3AC6EBDDCD}"/>
              </a:ext>
            </a:extLst>
          </p:cNvPr>
          <p:cNvSpPr>
            <a:spLocks noGrp="1"/>
          </p:cNvSpPr>
          <p:nvPr>
            <p:ph type="title"/>
          </p:nvPr>
        </p:nvSpPr>
        <p:spPr>
          <a:xfrm>
            <a:off x="0" y="0"/>
            <a:ext cx="10515600" cy="1325563"/>
          </a:xfrm>
        </p:spPr>
        <p:txBody>
          <a:bodyPr>
            <a:normAutofit/>
          </a:bodyPr>
          <a:lstStyle/>
          <a:p>
            <a:r>
              <a:rPr lang="en-US" sz="3600" dirty="0"/>
              <a:t>CAFC – Walker v Shinseki</a:t>
            </a:r>
          </a:p>
        </p:txBody>
      </p:sp>
      <p:sp>
        <p:nvSpPr>
          <p:cNvPr id="5" name="Content Placeholder 4">
            <a:extLst>
              <a:ext uri="{FF2B5EF4-FFF2-40B4-BE49-F238E27FC236}">
                <a16:creationId xmlns:a16="http://schemas.microsoft.com/office/drawing/2014/main" id="{79C2E8D9-6310-C877-D36F-74A8F91000B6}"/>
              </a:ext>
            </a:extLst>
          </p:cNvPr>
          <p:cNvSpPr>
            <a:spLocks noGrp="1"/>
          </p:cNvSpPr>
          <p:nvPr>
            <p:ph idx="1"/>
          </p:nvPr>
        </p:nvSpPr>
        <p:spPr>
          <a:xfrm>
            <a:off x="777240" y="1393236"/>
            <a:ext cx="10772514" cy="4882058"/>
          </a:xfrm>
        </p:spPr>
        <p:txBody>
          <a:bodyPr/>
          <a:lstStyle/>
          <a:p>
            <a:pPr marL="0" indent="0">
              <a:buNone/>
            </a:pPr>
            <a:r>
              <a:rPr lang="en-US" sz="2600" dirty="0">
                <a:ea typeface="Calibri" panose="020F0502020204030204" pitchFamily="34" charset="0"/>
                <a:cs typeface="Times New Roman" panose="02020603050405020304" pitchFamily="18" charset="0"/>
              </a:rPr>
              <a:t>For VA purposes, “chronic” diseases covered by provisions of 38 CFR 3.303(b), are only the chronic diseases identified in 38 CFR 3.309(a).</a:t>
            </a:r>
          </a:p>
          <a:p>
            <a:pPr marL="0" indent="0">
              <a:buNone/>
            </a:pPr>
            <a:r>
              <a:rPr lang="en-US" sz="2200" b="1" dirty="0">
                <a:ea typeface="Calibri" panose="020F0502020204030204" pitchFamily="34" charset="0"/>
                <a:cs typeface="Times New Roman" panose="02020603050405020304" pitchFamily="18" charset="0"/>
              </a:rPr>
              <a:t>3.303(b)Chronicity and continuity.  </a:t>
            </a:r>
            <a:r>
              <a:rPr lang="en-US" sz="2200" dirty="0">
                <a:ea typeface="Calibri" panose="020F0502020204030204" pitchFamily="34" charset="0"/>
                <a:cs typeface="Times New Roman" panose="02020603050405020304" pitchFamily="18" charset="0"/>
              </a:rPr>
              <a:t>With chronic disease shown as such in service (or within the presumptive period under § 3.307) so as to permit a finding of service connection, subsequent manifestations of the same chronic disease at any later date, however remote, are service connected, unless clearly attributable to intercurrent causes. </a:t>
            </a:r>
          </a:p>
          <a:p>
            <a:pPr marL="0" indent="0">
              <a:buNone/>
            </a:pPr>
            <a:endParaRPr lang="en-US" sz="2400" dirty="0">
              <a:ea typeface="Calibri" panose="020F0502020204030204" pitchFamily="34" charset="0"/>
              <a:cs typeface="Times New Roman" panose="02020603050405020304" pitchFamily="18" charset="0"/>
            </a:endParaRPr>
          </a:p>
          <a:p>
            <a:pPr marL="0" indent="0">
              <a:spcBef>
                <a:spcPts val="0"/>
              </a:spcBef>
              <a:buNone/>
            </a:pPr>
            <a:r>
              <a:rPr lang="en-US" sz="2400" b="1" dirty="0">
                <a:ea typeface="Calibri" panose="020F0502020204030204" pitchFamily="34" charset="0"/>
                <a:cs typeface="Times New Roman" panose="02020603050405020304" pitchFamily="18" charset="0"/>
              </a:rPr>
              <a:t>                                           </a:t>
            </a:r>
            <a:r>
              <a:rPr lang="en-US" sz="2400" b="1" dirty="0">
                <a:ea typeface="Calibri" panose="020F0502020204030204" pitchFamily="34" charset="0"/>
                <a:cs typeface="Times New Roman" panose="02020603050405020304" pitchFamily="18" charset="0"/>
                <a:hlinkClick r:id="rId2"/>
              </a:rPr>
              <a:t>Walker v. Shinseki </a:t>
            </a:r>
            <a:r>
              <a:rPr lang="en-US" sz="2400" dirty="0">
                <a:ea typeface="Calibri" panose="020F0502020204030204" pitchFamily="34" charset="0"/>
                <a:cs typeface="Times New Roman" panose="02020603050405020304" pitchFamily="18" charset="0"/>
              </a:rPr>
              <a:t>(February 21, 2013) can be used for:</a:t>
            </a:r>
          </a:p>
          <a:p>
            <a:pPr lvl="7">
              <a:spcBef>
                <a:spcPts val="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Information on chronicity and continuity of symptoms</a:t>
            </a:r>
          </a:p>
          <a:p>
            <a:pPr marL="0" indent="0">
              <a:spcBef>
                <a:spcPts val="0"/>
              </a:spcBef>
              <a:buNone/>
            </a:pPr>
            <a:endParaRPr lang="en-US" sz="2400" dirty="0">
              <a:ea typeface="Calibri" panose="020F0502020204030204" pitchFamily="34" charset="0"/>
              <a:cs typeface="Times New Roman" panose="02020603050405020304" pitchFamily="18" charset="0"/>
            </a:endParaRPr>
          </a:p>
          <a:p>
            <a:endParaRPr lang="en-US" dirty="0"/>
          </a:p>
        </p:txBody>
      </p:sp>
      <p:sp>
        <p:nvSpPr>
          <p:cNvPr id="2" name="Slide Number Placeholder 1">
            <a:extLst>
              <a:ext uri="{FF2B5EF4-FFF2-40B4-BE49-F238E27FC236}">
                <a16:creationId xmlns:a16="http://schemas.microsoft.com/office/drawing/2014/main" id="{DFBF4C59-E9B5-42C7-7867-606FE2FE4BC6}"/>
              </a:ext>
            </a:extLst>
          </p:cNvPr>
          <p:cNvSpPr>
            <a:spLocks noGrp="1"/>
          </p:cNvSpPr>
          <p:nvPr>
            <p:ph type="sldNum" sz="quarter" idx="12"/>
          </p:nvPr>
        </p:nvSpPr>
        <p:spPr/>
        <p:txBody>
          <a:bodyPr/>
          <a:lstStyle/>
          <a:p>
            <a:fld id="{60B18D57-13A5-4968-950D-8FEF41FA4399}" type="slidenum">
              <a:rPr lang="en-US" smtClean="0"/>
              <a:t>14</a:t>
            </a:fld>
            <a:endParaRPr lang="en-US" dirty="0"/>
          </a:p>
        </p:txBody>
      </p:sp>
      <p:pic>
        <p:nvPicPr>
          <p:cNvPr id="6" name="Picture 5" descr="A person riding a scooter&#10;&#10;Description automatically generated with medium confidence">
            <a:extLst>
              <a:ext uri="{FF2B5EF4-FFF2-40B4-BE49-F238E27FC236}">
                <a16:creationId xmlns:a16="http://schemas.microsoft.com/office/drawing/2014/main" id="{8F4710CE-630F-CAC2-2981-67CA71675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877" y="3918240"/>
            <a:ext cx="2939155" cy="2291238"/>
          </a:xfrm>
          <a:prstGeom prst="rect">
            <a:avLst/>
          </a:prstGeom>
        </p:spPr>
      </p:pic>
    </p:spTree>
    <p:extLst>
      <p:ext uri="{BB962C8B-B14F-4D97-AF65-F5344CB8AC3E}">
        <p14:creationId xmlns:p14="http://schemas.microsoft.com/office/powerpoint/2010/main" val="149227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9DC96-619E-6862-EBD2-2EC499F29453}"/>
              </a:ext>
            </a:extLst>
          </p:cNvPr>
          <p:cNvSpPr>
            <a:spLocks noGrp="1"/>
          </p:cNvSpPr>
          <p:nvPr>
            <p:ph type="title"/>
          </p:nvPr>
        </p:nvSpPr>
        <p:spPr>
          <a:xfrm>
            <a:off x="0" y="0"/>
            <a:ext cx="10515600" cy="1325563"/>
          </a:xfrm>
        </p:spPr>
        <p:txBody>
          <a:bodyPr>
            <a:normAutofit/>
          </a:bodyPr>
          <a:lstStyle/>
          <a:p>
            <a:r>
              <a:rPr lang="en-US" sz="3600" dirty="0"/>
              <a:t>CAFC – Walker v Shinseki</a:t>
            </a:r>
          </a:p>
        </p:txBody>
      </p:sp>
      <p:sp>
        <p:nvSpPr>
          <p:cNvPr id="2" name="Content Placeholder 1">
            <a:extLst>
              <a:ext uri="{FF2B5EF4-FFF2-40B4-BE49-F238E27FC236}">
                <a16:creationId xmlns:a16="http://schemas.microsoft.com/office/drawing/2014/main" id="{3CD2A194-6C81-A149-94F8-397CD48D7E51}"/>
              </a:ext>
            </a:extLst>
          </p:cNvPr>
          <p:cNvSpPr>
            <a:spLocks noGrp="1"/>
          </p:cNvSpPr>
          <p:nvPr>
            <p:ph idx="1"/>
          </p:nvPr>
        </p:nvSpPr>
        <p:spPr>
          <a:xfrm>
            <a:off x="4355233" y="1293361"/>
            <a:ext cx="3481532" cy="546400"/>
          </a:xfrm>
        </p:spPr>
        <p:txBody>
          <a:bodyPr/>
          <a:lstStyle/>
          <a:p>
            <a:pPr marL="0" indent="0">
              <a:buNone/>
            </a:pPr>
            <a:r>
              <a:rPr lang="en-US" dirty="0"/>
              <a:t>38 CFR 3.309(a)</a:t>
            </a:r>
          </a:p>
          <a:p>
            <a:endParaRPr lang="en-US" dirty="0"/>
          </a:p>
        </p:txBody>
      </p:sp>
      <p:sp>
        <p:nvSpPr>
          <p:cNvPr id="3" name="Slide Number Placeholder 2">
            <a:extLst>
              <a:ext uri="{FF2B5EF4-FFF2-40B4-BE49-F238E27FC236}">
                <a16:creationId xmlns:a16="http://schemas.microsoft.com/office/drawing/2014/main" id="{2850F006-817C-1307-CAE1-203A8E591F3D}"/>
              </a:ext>
            </a:extLst>
          </p:cNvPr>
          <p:cNvSpPr>
            <a:spLocks noGrp="1"/>
          </p:cNvSpPr>
          <p:nvPr>
            <p:ph type="sldNum" sz="quarter" idx="12"/>
          </p:nvPr>
        </p:nvSpPr>
        <p:spPr/>
        <p:txBody>
          <a:bodyPr/>
          <a:lstStyle/>
          <a:p>
            <a:fld id="{E2FB73DA-5FDE-45B5-BAA4-C61223CC44F6}" type="slidenum">
              <a:rPr lang="en-US" smtClean="0"/>
              <a:pPr/>
              <a:t>15</a:t>
            </a:fld>
            <a:endParaRPr lang="en-US" dirty="0"/>
          </a:p>
        </p:txBody>
      </p:sp>
      <p:pic>
        <p:nvPicPr>
          <p:cNvPr id="6" name="Picture 5">
            <a:extLst>
              <a:ext uri="{FF2B5EF4-FFF2-40B4-BE49-F238E27FC236}">
                <a16:creationId xmlns:a16="http://schemas.microsoft.com/office/drawing/2014/main" id="{6C515753-B939-F2F9-169D-74FC19EF96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38528" y="1839761"/>
            <a:ext cx="7333488" cy="4602420"/>
          </a:xfrm>
          <a:prstGeom prst="rect">
            <a:avLst/>
          </a:prstGeom>
        </p:spPr>
      </p:pic>
    </p:spTree>
    <p:extLst>
      <p:ext uri="{BB962C8B-B14F-4D97-AF65-F5344CB8AC3E}">
        <p14:creationId xmlns:p14="http://schemas.microsoft.com/office/powerpoint/2010/main" val="338714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43FBF6-239C-701A-2C6D-52D867222C8F}"/>
              </a:ext>
            </a:extLst>
          </p:cNvPr>
          <p:cNvSpPr>
            <a:spLocks noGrp="1"/>
          </p:cNvSpPr>
          <p:nvPr>
            <p:ph type="title"/>
          </p:nvPr>
        </p:nvSpPr>
        <p:spPr>
          <a:xfrm>
            <a:off x="0" y="18255"/>
            <a:ext cx="10515600" cy="1325563"/>
          </a:xfrm>
        </p:spPr>
        <p:txBody>
          <a:bodyPr>
            <a:normAutofit/>
          </a:bodyPr>
          <a:lstStyle/>
          <a:p>
            <a:r>
              <a:rPr lang="en-US" sz="3600" dirty="0"/>
              <a:t>CAFC – Walker v Shinseki</a:t>
            </a:r>
          </a:p>
        </p:txBody>
      </p:sp>
      <p:sp>
        <p:nvSpPr>
          <p:cNvPr id="5" name="Content Placeholder 4">
            <a:extLst>
              <a:ext uri="{FF2B5EF4-FFF2-40B4-BE49-F238E27FC236}">
                <a16:creationId xmlns:a16="http://schemas.microsoft.com/office/drawing/2014/main" id="{C2511150-2453-9824-7BDD-E5BD57774548}"/>
              </a:ext>
            </a:extLst>
          </p:cNvPr>
          <p:cNvSpPr>
            <a:spLocks noGrp="1"/>
          </p:cNvSpPr>
          <p:nvPr>
            <p:ph idx="1"/>
          </p:nvPr>
        </p:nvSpPr>
        <p:spPr/>
        <p:txBody>
          <a:bodyPr/>
          <a:lstStyle/>
          <a:p>
            <a:r>
              <a:rPr lang="en-US" b="1" dirty="0"/>
              <a:t>38 CFR 3.303(b) </a:t>
            </a:r>
            <a:r>
              <a:rPr lang="en-US" dirty="0"/>
              <a:t>Principles relating to service connection, must be used with…</a:t>
            </a:r>
          </a:p>
          <a:p>
            <a:r>
              <a:rPr lang="en-US" b="1" dirty="0"/>
              <a:t>38 CFR 3.309(a) </a:t>
            </a:r>
            <a:r>
              <a:rPr lang="en-US" dirty="0"/>
              <a:t>Diseases subject to presumptive service connection; Chronic diseases</a:t>
            </a:r>
          </a:p>
          <a:p>
            <a:endParaRPr lang="en-US" dirty="0"/>
          </a:p>
          <a:p>
            <a:r>
              <a:rPr lang="en-US" b="1" dirty="0">
                <a:hlinkClick r:id="rId2"/>
              </a:rPr>
              <a:t>M21-1 V.ii.2.A.1.c. </a:t>
            </a:r>
            <a:r>
              <a:rPr lang="en-US" dirty="0"/>
              <a:t>Establishing Direct SC Based on Chronicity</a:t>
            </a:r>
          </a:p>
          <a:p>
            <a:r>
              <a:rPr lang="en-US" b="1" dirty="0">
                <a:hlinkClick r:id="rId2"/>
              </a:rPr>
              <a:t>M21-1 V.ii.2.A.1.d.  </a:t>
            </a:r>
            <a:r>
              <a:rPr lang="en-US" dirty="0"/>
              <a:t>Establishing SC Based on Continuity of Symptoms</a:t>
            </a:r>
          </a:p>
          <a:p>
            <a:endParaRPr lang="en-US" dirty="0"/>
          </a:p>
        </p:txBody>
      </p:sp>
      <p:sp>
        <p:nvSpPr>
          <p:cNvPr id="2" name="Slide Number Placeholder 1">
            <a:extLst>
              <a:ext uri="{FF2B5EF4-FFF2-40B4-BE49-F238E27FC236}">
                <a16:creationId xmlns:a16="http://schemas.microsoft.com/office/drawing/2014/main" id="{8D7FB46A-8C44-C3F0-F16F-2DAF20080C01}"/>
              </a:ext>
            </a:extLst>
          </p:cNvPr>
          <p:cNvSpPr>
            <a:spLocks noGrp="1"/>
          </p:cNvSpPr>
          <p:nvPr>
            <p:ph type="sldNum" sz="quarter" idx="12"/>
          </p:nvPr>
        </p:nvSpPr>
        <p:spPr/>
        <p:txBody>
          <a:bodyPr/>
          <a:lstStyle/>
          <a:p>
            <a:fld id="{60B18D57-13A5-4968-950D-8FEF41FA4399}" type="slidenum">
              <a:rPr lang="en-US" smtClean="0"/>
              <a:t>16</a:t>
            </a:fld>
            <a:endParaRPr lang="en-US" dirty="0"/>
          </a:p>
        </p:txBody>
      </p:sp>
    </p:spTree>
    <p:extLst>
      <p:ext uri="{BB962C8B-B14F-4D97-AF65-F5344CB8AC3E}">
        <p14:creationId xmlns:p14="http://schemas.microsoft.com/office/powerpoint/2010/main" val="335368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92CB9E-6B99-AA6F-C293-BD7A00C6B8CC}"/>
              </a:ext>
            </a:extLst>
          </p:cNvPr>
          <p:cNvSpPr>
            <a:spLocks noGrp="1"/>
          </p:cNvSpPr>
          <p:nvPr>
            <p:ph type="title"/>
          </p:nvPr>
        </p:nvSpPr>
        <p:spPr>
          <a:xfrm>
            <a:off x="0" y="0"/>
            <a:ext cx="10515600" cy="1325563"/>
          </a:xfrm>
        </p:spPr>
        <p:txBody>
          <a:bodyPr>
            <a:normAutofit/>
          </a:bodyPr>
          <a:lstStyle/>
          <a:p>
            <a:r>
              <a:rPr lang="en-US" sz="3600" dirty="0"/>
              <a:t>CAFC – Buchanan v Nicholson</a:t>
            </a:r>
          </a:p>
        </p:txBody>
      </p:sp>
      <p:sp>
        <p:nvSpPr>
          <p:cNvPr id="5" name="Content Placeholder 4">
            <a:extLst>
              <a:ext uri="{FF2B5EF4-FFF2-40B4-BE49-F238E27FC236}">
                <a16:creationId xmlns:a16="http://schemas.microsoft.com/office/drawing/2014/main" id="{F33E422C-01B4-7C10-74A6-B45D05D4FFE3}"/>
              </a:ext>
            </a:extLst>
          </p:cNvPr>
          <p:cNvSpPr>
            <a:spLocks noGrp="1"/>
          </p:cNvSpPr>
          <p:nvPr>
            <p:ph idx="1"/>
          </p:nvPr>
        </p:nvSpPr>
        <p:spPr/>
        <p:txBody>
          <a:bodyPr/>
          <a:lstStyle/>
          <a:p>
            <a:pPr marL="0" indent="0">
              <a:buNone/>
            </a:pPr>
            <a:r>
              <a:rPr lang="en-US" sz="2400" dirty="0"/>
              <a:t>VA cannot determine that lay evidence lacks credibility merely because it is unaccompanied by contemporaneous (at the same time) medical evidence. </a:t>
            </a:r>
          </a:p>
          <a:p>
            <a:pPr marL="0" indent="0">
              <a:buNone/>
            </a:pPr>
            <a:endParaRPr lang="en-US" sz="2400" dirty="0"/>
          </a:p>
          <a:p>
            <a:pPr marL="0" indent="0">
              <a:buNone/>
            </a:pPr>
            <a:r>
              <a:rPr lang="en-US" sz="2400" b="1" dirty="0">
                <a:hlinkClick r:id="rId2"/>
              </a:rPr>
              <a:t>Buchanan v. Nicholson </a:t>
            </a:r>
            <a:r>
              <a:rPr lang="en-US" sz="2400" dirty="0"/>
              <a:t>(June 14, 2006) can be used for:</a:t>
            </a:r>
          </a:p>
          <a:p>
            <a:r>
              <a:rPr lang="en-US" sz="2400" dirty="0"/>
              <a:t>Competency of lay evidence to meet criteria for                                                      element 2 (event, injury, or disease in service) in                                                   order to get an exam</a:t>
            </a:r>
          </a:p>
          <a:p>
            <a:endParaRPr lang="en-US" dirty="0"/>
          </a:p>
        </p:txBody>
      </p:sp>
      <p:sp>
        <p:nvSpPr>
          <p:cNvPr id="2" name="Slide Number Placeholder 1">
            <a:extLst>
              <a:ext uri="{FF2B5EF4-FFF2-40B4-BE49-F238E27FC236}">
                <a16:creationId xmlns:a16="http://schemas.microsoft.com/office/drawing/2014/main" id="{5CC2F2E4-CA4B-9CB2-D06E-51F23F7BBDCD}"/>
              </a:ext>
            </a:extLst>
          </p:cNvPr>
          <p:cNvSpPr>
            <a:spLocks noGrp="1"/>
          </p:cNvSpPr>
          <p:nvPr>
            <p:ph type="sldNum" sz="quarter" idx="12"/>
          </p:nvPr>
        </p:nvSpPr>
        <p:spPr/>
        <p:txBody>
          <a:bodyPr/>
          <a:lstStyle/>
          <a:p>
            <a:fld id="{60B18D57-13A5-4968-950D-8FEF41FA4399}" type="slidenum">
              <a:rPr lang="en-US" smtClean="0"/>
              <a:t>17</a:t>
            </a:fld>
            <a:endParaRPr lang="en-US" dirty="0"/>
          </a:p>
        </p:txBody>
      </p:sp>
      <p:pic>
        <p:nvPicPr>
          <p:cNvPr id="6" name="Picture 5" descr="A picture containing indoor&#10;&#10;Description automatically generated">
            <a:extLst>
              <a:ext uri="{FF2B5EF4-FFF2-40B4-BE49-F238E27FC236}">
                <a16:creationId xmlns:a16="http://schemas.microsoft.com/office/drawing/2014/main" id="{576492C0-D098-41C9-57E2-FABFADAB1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8567" y="3615843"/>
            <a:ext cx="3134505" cy="2561120"/>
          </a:xfrm>
          <a:prstGeom prst="rect">
            <a:avLst/>
          </a:prstGeom>
        </p:spPr>
      </p:pic>
    </p:spTree>
    <p:extLst>
      <p:ext uri="{BB962C8B-B14F-4D97-AF65-F5344CB8AC3E}">
        <p14:creationId xmlns:p14="http://schemas.microsoft.com/office/powerpoint/2010/main" val="392856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60696-9C55-E829-341B-AAB2648AB662}"/>
              </a:ext>
            </a:extLst>
          </p:cNvPr>
          <p:cNvSpPr>
            <a:spLocks noGrp="1"/>
          </p:cNvSpPr>
          <p:nvPr>
            <p:ph type="title"/>
          </p:nvPr>
        </p:nvSpPr>
        <p:spPr>
          <a:xfrm>
            <a:off x="0" y="0"/>
            <a:ext cx="10515600" cy="1325563"/>
          </a:xfrm>
        </p:spPr>
        <p:txBody>
          <a:bodyPr>
            <a:normAutofit/>
          </a:bodyPr>
          <a:lstStyle/>
          <a:p>
            <a:r>
              <a:rPr lang="en-US" sz="3600" dirty="0"/>
              <a:t>CAFC – Buchanan v Nicholson</a:t>
            </a:r>
          </a:p>
        </p:txBody>
      </p:sp>
      <p:sp>
        <p:nvSpPr>
          <p:cNvPr id="5" name="Content Placeholder 4">
            <a:extLst>
              <a:ext uri="{FF2B5EF4-FFF2-40B4-BE49-F238E27FC236}">
                <a16:creationId xmlns:a16="http://schemas.microsoft.com/office/drawing/2014/main" id="{B4CC59B0-286D-4047-689B-9728024C73BE}"/>
              </a:ext>
            </a:extLst>
          </p:cNvPr>
          <p:cNvSpPr>
            <a:spLocks noGrp="1"/>
          </p:cNvSpPr>
          <p:nvPr>
            <p:ph idx="1"/>
          </p:nvPr>
        </p:nvSpPr>
        <p:spPr/>
        <p:txBody>
          <a:bodyPr/>
          <a:lstStyle/>
          <a:p>
            <a:pPr>
              <a:spcAft>
                <a:spcPts val="600"/>
              </a:spcAft>
            </a:pPr>
            <a:endParaRPr lang="en-US" sz="2400" b="1" dirty="0"/>
          </a:p>
          <a:p>
            <a:pPr>
              <a:spcAft>
                <a:spcPts val="600"/>
              </a:spcAft>
            </a:pPr>
            <a:r>
              <a:rPr lang="en-US" b="1" dirty="0"/>
              <a:t>38 CFR 3.307(b) </a:t>
            </a:r>
            <a:r>
              <a:rPr lang="en-US" dirty="0"/>
              <a:t>Evidentiary basis of Presumptive service connection</a:t>
            </a:r>
          </a:p>
          <a:p>
            <a:pPr>
              <a:spcAft>
                <a:spcPts val="600"/>
              </a:spcAft>
            </a:pPr>
            <a:endParaRPr lang="en-US" sz="800" dirty="0"/>
          </a:p>
          <a:p>
            <a:pPr>
              <a:spcAft>
                <a:spcPts val="600"/>
              </a:spcAft>
            </a:pPr>
            <a:r>
              <a:rPr lang="en-US" b="1" dirty="0">
                <a:hlinkClick r:id="rId2"/>
              </a:rPr>
              <a:t>M21-1 V.ii.2.B.1.g.  </a:t>
            </a:r>
            <a:r>
              <a:rPr lang="en-US" dirty="0"/>
              <a:t>Establishing Onset During a Required Manifestation Period</a:t>
            </a:r>
          </a:p>
          <a:p>
            <a:pPr>
              <a:spcAft>
                <a:spcPts val="600"/>
              </a:spcAft>
            </a:pPr>
            <a:endParaRPr lang="en-US" sz="800" dirty="0"/>
          </a:p>
          <a:p>
            <a:pPr>
              <a:spcAft>
                <a:spcPts val="600"/>
              </a:spcAft>
            </a:pPr>
            <a:r>
              <a:rPr lang="en-US" b="1" dirty="0">
                <a:hlinkClick r:id="rId3"/>
              </a:rPr>
              <a:t>M21-1 IV.i.1.B.1.b.  </a:t>
            </a:r>
            <a:r>
              <a:rPr lang="en-US" dirty="0"/>
              <a:t>In-service Event, Injury, or Disease</a:t>
            </a:r>
          </a:p>
          <a:p>
            <a:endParaRPr lang="en-US" dirty="0"/>
          </a:p>
        </p:txBody>
      </p:sp>
      <p:sp>
        <p:nvSpPr>
          <p:cNvPr id="2" name="Slide Number Placeholder 1">
            <a:extLst>
              <a:ext uri="{FF2B5EF4-FFF2-40B4-BE49-F238E27FC236}">
                <a16:creationId xmlns:a16="http://schemas.microsoft.com/office/drawing/2014/main" id="{5F437913-A923-0A5A-7D52-AEE505118EC6}"/>
              </a:ext>
            </a:extLst>
          </p:cNvPr>
          <p:cNvSpPr>
            <a:spLocks noGrp="1"/>
          </p:cNvSpPr>
          <p:nvPr>
            <p:ph type="sldNum" sz="quarter" idx="12"/>
          </p:nvPr>
        </p:nvSpPr>
        <p:spPr/>
        <p:txBody>
          <a:bodyPr/>
          <a:lstStyle/>
          <a:p>
            <a:fld id="{60B18D57-13A5-4968-950D-8FEF41FA4399}" type="slidenum">
              <a:rPr lang="en-US" smtClean="0"/>
              <a:t>18</a:t>
            </a:fld>
            <a:endParaRPr lang="en-US" dirty="0"/>
          </a:p>
        </p:txBody>
      </p:sp>
    </p:spTree>
    <p:extLst>
      <p:ext uri="{BB962C8B-B14F-4D97-AF65-F5344CB8AC3E}">
        <p14:creationId xmlns:p14="http://schemas.microsoft.com/office/powerpoint/2010/main" val="285707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1C8FB-3C1B-4744-ECF7-2A5B43ED2E7A}"/>
              </a:ext>
            </a:extLst>
          </p:cNvPr>
          <p:cNvSpPr>
            <a:spLocks noGrp="1"/>
          </p:cNvSpPr>
          <p:nvPr>
            <p:ph type="title"/>
          </p:nvPr>
        </p:nvSpPr>
        <p:spPr>
          <a:xfrm>
            <a:off x="0" y="18255"/>
            <a:ext cx="10515600" cy="1325563"/>
          </a:xfrm>
        </p:spPr>
        <p:txBody>
          <a:bodyPr>
            <a:normAutofit/>
          </a:bodyPr>
          <a:lstStyle/>
          <a:p>
            <a:r>
              <a:rPr lang="en-US" sz="3600" dirty="0"/>
              <a:t>CAFC – Jandreau v Nicholson</a:t>
            </a:r>
          </a:p>
        </p:txBody>
      </p:sp>
      <p:sp>
        <p:nvSpPr>
          <p:cNvPr id="5" name="Content Placeholder 4">
            <a:extLst>
              <a:ext uri="{FF2B5EF4-FFF2-40B4-BE49-F238E27FC236}">
                <a16:creationId xmlns:a16="http://schemas.microsoft.com/office/drawing/2014/main" id="{2BB00642-D933-8520-FD87-57CBC64FED4F}"/>
              </a:ext>
            </a:extLst>
          </p:cNvPr>
          <p:cNvSpPr>
            <a:spLocks noGrp="1"/>
          </p:cNvSpPr>
          <p:nvPr>
            <p:ph idx="1"/>
          </p:nvPr>
        </p:nvSpPr>
        <p:spPr/>
        <p:txBody>
          <a:bodyPr/>
          <a:lstStyle/>
          <a:p>
            <a:pPr marL="0" indent="0">
              <a:buNone/>
            </a:pPr>
            <a:r>
              <a:rPr lang="en-US" dirty="0"/>
              <a:t>Lay evidence can be competent and sufficient to establish a diagnosis of a condition when </a:t>
            </a:r>
          </a:p>
          <a:p>
            <a:pPr marL="971550" lvl="1" indent="-514350">
              <a:buAutoNum type="arabicParenR"/>
            </a:pPr>
            <a:r>
              <a:rPr lang="en-US" dirty="0"/>
              <a:t>a layperson is competent to identify the medical condition, </a:t>
            </a:r>
          </a:p>
          <a:p>
            <a:pPr marL="971550" lvl="1" indent="-514350">
              <a:buAutoNum type="arabicParenR"/>
            </a:pPr>
            <a:r>
              <a:rPr lang="en-US" dirty="0"/>
              <a:t>the layperson is reporting a contemporaneous medical diagnosis, </a:t>
            </a:r>
            <a:r>
              <a:rPr lang="en-US" dirty="0">
                <a:solidFill>
                  <a:srgbClr val="C00000"/>
                </a:solidFill>
              </a:rPr>
              <a:t>or </a:t>
            </a:r>
          </a:p>
          <a:p>
            <a:pPr marL="971550" lvl="1" indent="-514350">
              <a:buAutoNum type="arabicParenR"/>
            </a:pPr>
            <a:r>
              <a:rPr lang="en-US" dirty="0"/>
              <a:t>lay testimony describing symptoms at the time supports a later diagnosis by a medical professional.</a:t>
            </a:r>
          </a:p>
          <a:p>
            <a:pPr marL="0" indent="0">
              <a:buNone/>
            </a:pPr>
            <a:r>
              <a:rPr lang="en-US" b="1" dirty="0">
                <a:hlinkClick r:id="rId3"/>
              </a:rPr>
              <a:t>Jandreau v. Nicholson </a:t>
            </a:r>
            <a:r>
              <a:rPr lang="en-US" dirty="0"/>
              <a:t>(July 3, 2007) can be used for:</a:t>
            </a:r>
          </a:p>
          <a:p>
            <a:r>
              <a:rPr lang="en-US" dirty="0"/>
              <a:t>competency of lay evidence to establish criteria for element 1 (current disability) in order to get an exam </a:t>
            </a:r>
          </a:p>
          <a:p>
            <a:endParaRPr lang="en-US" dirty="0"/>
          </a:p>
        </p:txBody>
      </p:sp>
      <p:sp>
        <p:nvSpPr>
          <p:cNvPr id="2" name="Slide Number Placeholder 1">
            <a:extLst>
              <a:ext uri="{FF2B5EF4-FFF2-40B4-BE49-F238E27FC236}">
                <a16:creationId xmlns:a16="http://schemas.microsoft.com/office/drawing/2014/main" id="{810ADE0E-97B6-064E-FF2A-3B1B32C98470}"/>
              </a:ext>
            </a:extLst>
          </p:cNvPr>
          <p:cNvSpPr>
            <a:spLocks noGrp="1"/>
          </p:cNvSpPr>
          <p:nvPr>
            <p:ph type="sldNum" sz="quarter" idx="12"/>
          </p:nvPr>
        </p:nvSpPr>
        <p:spPr/>
        <p:txBody>
          <a:bodyPr/>
          <a:lstStyle/>
          <a:p>
            <a:fld id="{60B18D57-13A5-4968-950D-8FEF41FA4399}" type="slidenum">
              <a:rPr lang="en-US" smtClean="0"/>
              <a:t>19</a:t>
            </a:fld>
            <a:endParaRPr lang="en-US" dirty="0"/>
          </a:p>
        </p:txBody>
      </p:sp>
    </p:spTree>
    <p:extLst>
      <p:ext uri="{BB962C8B-B14F-4D97-AF65-F5344CB8AC3E}">
        <p14:creationId xmlns:p14="http://schemas.microsoft.com/office/powerpoint/2010/main" val="3906499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65242"/>
            <a:ext cx="4653738" cy="930121"/>
          </a:xfrm>
        </p:spPr>
        <p:txBody>
          <a:bodyPr vert="horz" lIns="91440" tIns="45720" rIns="91440" bIns="45720" rtlCol="0" anchor="ctr">
            <a:normAutofit/>
          </a:bodyPr>
          <a:lstStyle/>
          <a:p>
            <a:r>
              <a:rPr lang="en-US" sz="3600" dirty="0">
                <a:cs typeface="+mj-cs"/>
              </a:rPr>
              <a:t>Introduction</a:t>
            </a:r>
            <a:endParaRPr lang="en-US" sz="3500" dirty="0">
              <a:cs typeface="+mj-cs"/>
            </a:endParaRPr>
          </a:p>
        </p:txBody>
      </p:sp>
      <p:sp>
        <p:nvSpPr>
          <p:cNvPr id="2" name="Content Placeholder 1"/>
          <p:cNvSpPr>
            <a:spLocks noGrp="1"/>
          </p:cNvSpPr>
          <p:nvPr>
            <p:ph idx="1"/>
          </p:nvPr>
        </p:nvSpPr>
        <p:spPr>
          <a:xfrm>
            <a:off x="526006" y="1751430"/>
            <a:ext cx="6144649" cy="4324715"/>
          </a:xfrm>
        </p:spPr>
        <p:txBody>
          <a:bodyPr vert="horz" lIns="91440" tIns="45720" rIns="91440" bIns="45720" rtlCol="0">
            <a:normAutofit/>
          </a:bodyPr>
          <a:lstStyle/>
          <a:p>
            <a:r>
              <a:rPr lang="en-US" sz="3200" dirty="0">
                <a:cs typeface="+mn-cs"/>
              </a:rPr>
              <a:t>Crystal M. Trulove</a:t>
            </a:r>
          </a:p>
          <a:p>
            <a:pPr lvl="1"/>
            <a:r>
              <a:rPr lang="en-US" sz="3200" dirty="0">
                <a:cs typeface="+mn-cs"/>
              </a:rPr>
              <a:t>crystal.trulove@gmail.com</a:t>
            </a:r>
          </a:p>
          <a:p>
            <a:r>
              <a:rPr lang="en-US" sz="3200" dirty="0">
                <a:cs typeface="+mn-cs"/>
              </a:rPr>
              <a:t>Background</a:t>
            </a:r>
          </a:p>
          <a:p>
            <a:pPr lvl="1"/>
            <a:r>
              <a:rPr lang="en-US" sz="2800" dirty="0">
                <a:cs typeface="+mn-cs"/>
              </a:rPr>
              <a:t>Air Force</a:t>
            </a:r>
          </a:p>
          <a:p>
            <a:pPr lvl="1"/>
            <a:r>
              <a:rPr lang="en-US" sz="2800" dirty="0">
                <a:cs typeface="+mn-cs"/>
              </a:rPr>
              <a:t>NOAA/National Weather Service</a:t>
            </a:r>
          </a:p>
          <a:p>
            <a:pPr lvl="1"/>
            <a:r>
              <a:rPr lang="en-US" sz="2800" dirty="0">
                <a:cs typeface="+mn-cs"/>
              </a:rPr>
              <a:t>Department of Veterans Affairs</a:t>
            </a:r>
          </a:p>
          <a:p>
            <a:pPr lvl="1"/>
            <a:r>
              <a:rPr lang="en-US" sz="2800" dirty="0">
                <a:cs typeface="+mn-cs"/>
              </a:rPr>
              <a:t>Veterans of Foreign Wars</a:t>
            </a: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E2FB73DA-5FDE-45B5-BAA4-C61223CC44F6}" type="slidenum">
              <a:rPr lang="en-US">
                <a:solidFill>
                  <a:prstClr val="black">
                    <a:tint val="75000"/>
                  </a:prstClr>
                </a:solidFill>
              </a:rPr>
              <a:pPr>
                <a:spcAft>
                  <a:spcPts val="600"/>
                </a:spcAft>
                <a:defRPr/>
              </a:pPr>
              <a:t>2</a:t>
            </a:fld>
            <a:endParaRPr lang="en-US" dirty="0">
              <a:solidFill>
                <a:prstClr val="black">
                  <a:tint val="75000"/>
                </a:prstClr>
              </a:solidFill>
            </a:endParaRPr>
          </a:p>
        </p:txBody>
      </p:sp>
      <p:pic>
        <p:nvPicPr>
          <p:cNvPr id="6" name="Picture 5" descr="A close up of a logo&#10;&#10;Description automatically generated">
            <a:extLst>
              <a:ext uri="{FF2B5EF4-FFF2-40B4-BE49-F238E27FC236}">
                <a16:creationId xmlns:a16="http://schemas.microsoft.com/office/drawing/2014/main" id="{31A304EB-0E9E-4231-93AC-7E9D3CA28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922" y="1469750"/>
            <a:ext cx="2528842" cy="2124227"/>
          </a:xfrm>
          <a:prstGeom prst="rect">
            <a:avLst/>
          </a:prstGeom>
        </p:spPr>
      </p:pic>
      <p:pic>
        <p:nvPicPr>
          <p:cNvPr id="8" name="Picture 7">
            <a:extLst>
              <a:ext uri="{FF2B5EF4-FFF2-40B4-BE49-F238E27FC236}">
                <a16:creationId xmlns:a16="http://schemas.microsoft.com/office/drawing/2014/main" id="{0540EFB7-5754-4578-875E-4C201D6F10F9}"/>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7598664" y="3904644"/>
            <a:ext cx="1868180" cy="1868180"/>
          </a:xfrm>
          <a:prstGeom prst="rect">
            <a:avLst/>
          </a:prstGeom>
        </p:spPr>
      </p:pic>
    </p:spTree>
    <p:extLst>
      <p:ext uri="{BB962C8B-B14F-4D97-AF65-F5344CB8AC3E}">
        <p14:creationId xmlns:p14="http://schemas.microsoft.com/office/powerpoint/2010/main" val="383866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C6B36B-D648-7A26-CC2F-1F8FDF59F67F}"/>
              </a:ext>
            </a:extLst>
          </p:cNvPr>
          <p:cNvSpPr>
            <a:spLocks noGrp="1"/>
          </p:cNvSpPr>
          <p:nvPr>
            <p:ph type="title"/>
          </p:nvPr>
        </p:nvSpPr>
        <p:spPr>
          <a:xfrm>
            <a:off x="0" y="0"/>
            <a:ext cx="10515600" cy="1325563"/>
          </a:xfrm>
        </p:spPr>
        <p:txBody>
          <a:bodyPr>
            <a:normAutofit/>
          </a:bodyPr>
          <a:lstStyle/>
          <a:p>
            <a:r>
              <a:rPr lang="en-US" sz="3600" dirty="0"/>
              <a:t>CAFC – Jandreau v Nicholson</a:t>
            </a:r>
          </a:p>
        </p:txBody>
      </p:sp>
      <p:sp>
        <p:nvSpPr>
          <p:cNvPr id="5" name="Content Placeholder 4">
            <a:extLst>
              <a:ext uri="{FF2B5EF4-FFF2-40B4-BE49-F238E27FC236}">
                <a16:creationId xmlns:a16="http://schemas.microsoft.com/office/drawing/2014/main" id="{498DB96F-260D-99F8-7BF9-461A66E00762}"/>
              </a:ext>
            </a:extLst>
          </p:cNvPr>
          <p:cNvSpPr>
            <a:spLocks noGrp="1"/>
          </p:cNvSpPr>
          <p:nvPr>
            <p:ph idx="1"/>
          </p:nvPr>
        </p:nvSpPr>
        <p:spPr>
          <a:xfrm>
            <a:off x="838200" y="2267711"/>
            <a:ext cx="10515600" cy="3909251"/>
          </a:xfrm>
        </p:spPr>
        <p:txBody>
          <a:bodyPr/>
          <a:lstStyle/>
          <a:p>
            <a:pPr>
              <a:spcAft>
                <a:spcPts val="600"/>
              </a:spcAft>
            </a:pPr>
            <a:r>
              <a:rPr lang="en-US" sz="3200" b="1" dirty="0"/>
              <a:t>38 CFR 3.159(c)(4) </a:t>
            </a:r>
            <a:r>
              <a:rPr lang="en-US" sz="3200" dirty="0"/>
              <a:t>Department of Veterans Affairs assistance in developing claims </a:t>
            </a:r>
          </a:p>
          <a:p>
            <a:pPr lvl="1">
              <a:spcAft>
                <a:spcPts val="600"/>
              </a:spcAft>
            </a:pPr>
            <a:r>
              <a:rPr lang="en-US" sz="2800" dirty="0"/>
              <a:t>(4) providing medical exams/opinions </a:t>
            </a:r>
          </a:p>
          <a:p>
            <a:pPr>
              <a:spcAft>
                <a:spcPts val="600"/>
              </a:spcAft>
            </a:pPr>
            <a:r>
              <a:rPr lang="en-US" sz="3200" b="1" dirty="0">
                <a:hlinkClick r:id="rId2"/>
              </a:rPr>
              <a:t>M21-1 IV.i.1.A.1.b.  </a:t>
            </a:r>
            <a:r>
              <a:rPr lang="en-US" sz="3200" dirty="0"/>
              <a:t>Regulatory Standard for Finding an Examination or Medical Opinion Necessary</a:t>
            </a:r>
          </a:p>
          <a:p>
            <a:endParaRPr lang="en-US" dirty="0"/>
          </a:p>
        </p:txBody>
      </p:sp>
      <p:sp>
        <p:nvSpPr>
          <p:cNvPr id="2" name="Slide Number Placeholder 1">
            <a:extLst>
              <a:ext uri="{FF2B5EF4-FFF2-40B4-BE49-F238E27FC236}">
                <a16:creationId xmlns:a16="http://schemas.microsoft.com/office/drawing/2014/main" id="{E7DBC1B0-8FF1-DFC7-58FD-CAF2882706F0}"/>
              </a:ext>
            </a:extLst>
          </p:cNvPr>
          <p:cNvSpPr>
            <a:spLocks noGrp="1"/>
          </p:cNvSpPr>
          <p:nvPr>
            <p:ph type="sldNum" sz="quarter" idx="12"/>
          </p:nvPr>
        </p:nvSpPr>
        <p:spPr/>
        <p:txBody>
          <a:bodyPr/>
          <a:lstStyle/>
          <a:p>
            <a:fld id="{60B18D57-13A5-4968-950D-8FEF41FA4399}" type="slidenum">
              <a:rPr lang="en-US" smtClean="0"/>
              <a:t>20</a:t>
            </a:fld>
            <a:endParaRPr lang="en-US" dirty="0"/>
          </a:p>
        </p:txBody>
      </p:sp>
    </p:spTree>
    <p:extLst>
      <p:ext uri="{BB962C8B-B14F-4D97-AF65-F5344CB8AC3E}">
        <p14:creationId xmlns:p14="http://schemas.microsoft.com/office/powerpoint/2010/main" val="3267531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4EBD4-C118-F11E-646E-05B6FEFB60F4}"/>
              </a:ext>
            </a:extLst>
          </p:cNvPr>
          <p:cNvSpPr>
            <a:spLocks noGrp="1"/>
          </p:cNvSpPr>
          <p:nvPr>
            <p:ph type="title"/>
          </p:nvPr>
        </p:nvSpPr>
        <p:spPr>
          <a:xfrm>
            <a:off x="0" y="0"/>
            <a:ext cx="10515600" cy="1325563"/>
          </a:xfrm>
        </p:spPr>
        <p:txBody>
          <a:bodyPr>
            <a:normAutofit/>
          </a:bodyPr>
          <a:lstStyle/>
          <a:p>
            <a:r>
              <a:rPr lang="en-US" sz="3600" dirty="0"/>
              <a:t>Exercises</a:t>
            </a:r>
          </a:p>
        </p:txBody>
      </p:sp>
      <p:sp>
        <p:nvSpPr>
          <p:cNvPr id="5" name="Content Placeholder 4">
            <a:extLst>
              <a:ext uri="{FF2B5EF4-FFF2-40B4-BE49-F238E27FC236}">
                <a16:creationId xmlns:a16="http://schemas.microsoft.com/office/drawing/2014/main" id="{F8254C3A-98A4-0787-92EC-468B356ADC29}"/>
              </a:ext>
            </a:extLst>
          </p:cNvPr>
          <p:cNvSpPr>
            <a:spLocks noGrp="1"/>
          </p:cNvSpPr>
          <p:nvPr>
            <p:ph idx="1"/>
          </p:nvPr>
        </p:nvSpPr>
        <p:spPr/>
        <p:txBody>
          <a:bodyPr/>
          <a:lstStyle/>
          <a:p>
            <a:r>
              <a:rPr lang="en-US" dirty="0"/>
              <a:t>Ruma Nandini</a:t>
            </a:r>
          </a:p>
          <a:p>
            <a:r>
              <a:rPr lang="en-US" dirty="0"/>
              <a:t>Jeremy Li </a:t>
            </a:r>
          </a:p>
          <a:p>
            <a:r>
              <a:rPr lang="en-US" dirty="0"/>
              <a:t>Tammy Cole</a:t>
            </a:r>
          </a:p>
          <a:p>
            <a:r>
              <a:rPr lang="en-US" dirty="0"/>
              <a:t>Rodney White</a:t>
            </a:r>
          </a:p>
          <a:p>
            <a:pPr marL="0" indent="0">
              <a:buNone/>
            </a:pPr>
            <a:endParaRPr lang="en-US" dirty="0"/>
          </a:p>
          <a:p>
            <a:pPr marL="0" indent="0">
              <a:buNone/>
            </a:pPr>
            <a:r>
              <a:rPr lang="en-US" dirty="0"/>
              <a:t>Which court case or cases could help each of these veterans? </a:t>
            </a:r>
          </a:p>
          <a:p>
            <a:pPr marL="0" indent="0">
              <a:buNone/>
            </a:pPr>
            <a:r>
              <a:rPr lang="en-US" dirty="0"/>
              <a:t>Write down the name of the case, and why you thought it could help.</a:t>
            </a:r>
          </a:p>
        </p:txBody>
      </p:sp>
      <p:sp>
        <p:nvSpPr>
          <p:cNvPr id="2" name="Slide Number Placeholder 1">
            <a:extLst>
              <a:ext uri="{FF2B5EF4-FFF2-40B4-BE49-F238E27FC236}">
                <a16:creationId xmlns:a16="http://schemas.microsoft.com/office/drawing/2014/main" id="{509D8225-5F9B-3C83-D59B-2E6F97BA991B}"/>
              </a:ext>
            </a:extLst>
          </p:cNvPr>
          <p:cNvSpPr>
            <a:spLocks noGrp="1"/>
          </p:cNvSpPr>
          <p:nvPr>
            <p:ph type="sldNum" sz="quarter" idx="12"/>
          </p:nvPr>
        </p:nvSpPr>
        <p:spPr/>
        <p:txBody>
          <a:bodyPr/>
          <a:lstStyle/>
          <a:p>
            <a:fld id="{60B18D57-13A5-4968-950D-8FEF41FA4399}" type="slidenum">
              <a:rPr lang="en-US" smtClean="0"/>
              <a:t>21</a:t>
            </a:fld>
            <a:endParaRPr lang="en-US" dirty="0"/>
          </a:p>
        </p:txBody>
      </p:sp>
    </p:spTree>
    <p:extLst>
      <p:ext uri="{BB962C8B-B14F-4D97-AF65-F5344CB8AC3E}">
        <p14:creationId xmlns:p14="http://schemas.microsoft.com/office/powerpoint/2010/main" val="672808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B7751F-4116-3A83-3472-90081604D140}"/>
              </a:ext>
            </a:extLst>
          </p:cNvPr>
          <p:cNvSpPr>
            <a:spLocks noGrp="1"/>
          </p:cNvSpPr>
          <p:nvPr>
            <p:ph type="title"/>
          </p:nvPr>
        </p:nvSpPr>
        <p:spPr>
          <a:xfrm>
            <a:off x="0" y="0"/>
            <a:ext cx="10515600" cy="1325563"/>
          </a:xfrm>
        </p:spPr>
        <p:txBody>
          <a:bodyPr>
            <a:normAutofit/>
          </a:bodyPr>
          <a:lstStyle/>
          <a:p>
            <a:r>
              <a:rPr lang="en-US" sz="3600" dirty="0"/>
              <a:t>Ruma Nandini – Marine Corps</a:t>
            </a:r>
          </a:p>
        </p:txBody>
      </p:sp>
      <p:sp>
        <p:nvSpPr>
          <p:cNvPr id="2" name="Content Placeholder 1">
            <a:extLst>
              <a:ext uri="{FF2B5EF4-FFF2-40B4-BE49-F238E27FC236}">
                <a16:creationId xmlns:a16="http://schemas.microsoft.com/office/drawing/2014/main" id="{89F1A5AC-C87B-CF60-1901-515093F808E7}"/>
              </a:ext>
            </a:extLst>
          </p:cNvPr>
          <p:cNvSpPr>
            <a:spLocks noGrp="1"/>
          </p:cNvSpPr>
          <p:nvPr>
            <p:ph idx="1"/>
          </p:nvPr>
        </p:nvSpPr>
        <p:spPr>
          <a:xfrm>
            <a:off x="582168" y="1542161"/>
            <a:ext cx="10515600" cy="4351338"/>
          </a:xfrm>
        </p:spPr>
        <p:txBody>
          <a:bodyPr>
            <a:noAutofit/>
          </a:bodyPr>
          <a:lstStyle/>
          <a:p>
            <a:pPr marL="0" indent="0">
              <a:buNone/>
            </a:pPr>
            <a:r>
              <a:rPr lang="en-US" sz="3200" b="1" dirty="0">
                <a:ea typeface="Calibri" panose="020F0502020204030204" pitchFamily="34" charset="0"/>
                <a:cs typeface="Times New Roman" panose="02020603050405020304" pitchFamily="18" charset="0"/>
              </a:rPr>
              <a:t>Ruma Nandini </a:t>
            </a:r>
            <a:r>
              <a:rPr lang="en-US" sz="3200" dirty="0">
                <a:ea typeface="Calibri" panose="020F0502020204030204" pitchFamily="34" charset="0"/>
                <a:cs typeface="Times New Roman" panose="02020603050405020304" pitchFamily="18" charset="0"/>
              </a:rPr>
              <a:t>calls to ask you a question about whether she can make a claim for increased evaluation for her service connected hypertension, currently evaluated at 0%. She was diagnosed with hypertension by a corpsman while she was still in the Marine Corps. She has been on prescription medication ever since and she tells you that her blood pressure readings are well within normal range now. Her condition is not a problem for her unless she forgets her medication. In that case, she gets mild headaches that go away as soon as she begins taking her hypertension meds again. Is that enough for her to qualify for an increase?</a:t>
            </a:r>
          </a:p>
        </p:txBody>
      </p:sp>
      <p:sp>
        <p:nvSpPr>
          <p:cNvPr id="3" name="Slide Number Placeholder 2">
            <a:extLst>
              <a:ext uri="{FF2B5EF4-FFF2-40B4-BE49-F238E27FC236}">
                <a16:creationId xmlns:a16="http://schemas.microsoft.com/office/drawing/2014/main" id="{5C3A2268-1C79-D765-26A0-7517412DE3E5}"/>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Tree>
    <p:extLst>
      <p:ext uri="{BB962C8B-B14F-4D97-AF65-F5344CB8AC3E}">
        <p14:creationId xmlns:p14="http://schemas.microsoft.com/office/powerpoint/2010/main" val="424930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136C6-9B2D-0CA1-6661-FF66C8A08B10}"/>
              </a:ext>
            </a:extLst>
          </p:cNvPr>
          <p:cNvSpPr>
            <a:spLocks noGrp="1"/>
          </p:cNvSpPr>
          <p:nvPr>
            <p:ph type="title"/>
          </p:nvPr>
        </p:nvSpPr>
        <p:spPr>
          <a:xfrm>
            <a:off x="0" y="18255"/>
            <a:ext cx="10515600" cy="1325563"/>
          </a:xfrm>
        </p:spPr>
        <p:txBody>
          <a:bodyPr>
            <a:normAutofit/>
          </a:bodyPr>
          <a:lstStyle/>
          <a:p>
            <a:r>
              <a:rPr lang="en-US" sz="3600" dirty="0"/>
              <a:t>Jeremy Li - Army</a:t>
            </a:r>
          </a:p>
        </p:txBody>
      </p:sp>
      <p:sp>
        <p:nvSpPr>
          <p:cNvPr id="2" name="Content Placeholder 1">
            <a:extLst>
              <a:ext uri="{FF2B5EF4-FFF2-40B4-BE49-F238E27FC236}">
                <a16:creationId xmlns:a16="http://schemas.microsoft.com/office/drawing/2014/main" id="{C66010F8-6509-BA66-29CE-C9BAF8F66C17}"/>
              </a:ext>
            </a:extLst>
          </p:cNvPr>
          <p:cNvSpPr>
            <a:spLocks noGrp="1"/>
          </p:cNvSpPr>
          <p:nvPr>
            <p:ph idx="1"/>
          </p:nvPr>
        </p:nvSpPr>
        <p:spPr>
          <a:xfrm>
            <a:off x="445008" y="1343817"/>
            <a:ext cx="11295888" cy="5196941"/>
          </a:xfrm>
        </p:spPr>
        <p:txBody>
          <a:bodyPr>
            <a:noAutofit/>
          </a:bodyPr>
          <a:lstStyle/>
          <a:p>
            <a:pPr marL="0" indent="0">
              <a:buNone/>
            </a:pPr>
            <a:r>
              <a:rPr lang="en-US" b="1" dirty="0">
                <a:ea typeface="Calibri" panose="020F0502020204030204" pitchFamily="34" charset="0"/>
                <a:cs typeface="Times New Roman" panose="02020603050405020304" pitchFamily="18" charset="0"/>
              </a:rPr>
              <a:t>Jeremy Li </a:t>
            </a:r>
            <a:r>
              <a:rPr lang="en-US" dirty="0">
                <a:ea typeface="Calibri" panose="020F0502020204030204" pitchFamily="34" charset="0"/>
                <a:cs typeface="Times New Roman" panose="02020603050405020304" pitchFamily="18" charset="0"/>
              </a:rPr>
              <a:t>made a claim for SC for “gastritis with weight loss, nausea and vomiting.” He avoided seeing a medic on deployment in the Army but on one occasion his squad leader made him go. That treatment record says “nausea and feels like he might have to throw up.” In his post-deployment health assessment Li reported “stomach issues” but said Pepto Bismol made it better. There are no other relevant STRs and Li does not have any current medical records, but submitted statements from his buddy who was deployed with him, and from his girlfriend, that say Li started having these symptoms in service and has had them ever since. </a:t>
            </a:r>
          </a:p>
          <a:p>
            <a:pPr marL="0" indent="0">
              <a:buNone/>
            </a:pPr>
            <a:r>
              <a:rPr lang="en-US" dirty="0">
                <a:ea typeface="Calibri" panose="020F0502020204030204" pitchFamily="34" charset="0"/>
                <a:cs typeface="Times New Roman" panose="02020603050405020304" pitchFamily="18" charset="0"/>
              </a:rPr>
              <a:t>The RO denied the claim, saying that neither record in his STRs resulted in a diagnosis, and the veteran is not competent to diagnose himself now. They said that this claim does not meet criteria for any of the three elements required for direct service connection.</a:t>
            </a:r>
          </a:p>
        </p:txBody>
      </p:sp>
      <p:sp>
        <p:nvSpPr>
          <p:cNvPr id="3" name="Slide Number Placeholder 2">
            <a:extLst>
              <a:ext uri="{FF2B5EF4-FFF2-40B4-BE49-F238E27FC236}">
                <a16:creationId xmlns:a16="http://schemas.microsoft.com/office/drawing/2014/main" id="{0F1C5DDD-B86B-3E2C-1098-3EBC1FDE9111}"/>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31945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46E6DB-3CE6-2910-6169-38B87D1C2D07}"/>
              </a:ext>
            </a:extLst>
          </p:cNvPr>
          <p:cNvSpPr>
            <a:spLocks noGrp="1"/>
          </p:cNvSpPr>
          <p:nvPr>
            <p:ph type="title"/>
          </p:nvPr>
        </p:nvSpPr>
        <p:spPr>
          <a:xfrm>
            <a:off x="0" y="0"/>
            <a:ext cx="10515600" cy="1325563"/>
          </a:xfrm>
        </p:spPr>
        <p:txBody>
          <a:bodyPr>
            <a:normAutofit/>
          </a:bodyPr>
          <a:lstStyle/>
          <a:p>
            <a:r>
              <a:rPr lang="en-US" sz="3600" dirty="0"/>
              <a:t>Tammy Cole – Air Force</a:t>
            </a:r>
          </a:p>
        </p:txBody>
      </p:sp>
      <p:sp>
        <p:nvSpPr>
          <p:cNvPr id="2" name="Content Placeholder 1">
            <a:extLst>
              <a:ext uri="{FF2B5EF4-FFF2-40B4-BE49-F238E27FC236}">
                <a16:creationId xmlns:a16="http://schemas.microsoft.com/office/drawing/2014/main" id="{2859E3F6-D063-C9EB-0BAA-53E3732D4E0E}"/>
              </a:ext>
            </a:extLst>
          </p:cNvPr>
          <p:cNvSpPr>
            <a:spLocks noGrp="1"/>
          </p:cNvSpPr>
          <p:nvPr>
            <p:ph idx="1"/>
          </p:nvPr>
        </p:nvSpPr>
        <p:spPr>
          <a:xfrm>
            <a:off x="262128" y="1325563"/>
            <a:ext cx="11643360" cy="4351338"/>
          </a:xfrm>
        </p:spPr>
        <p:txBody>
          <a:bodyPr>
            <a:noAutofit/>
          </a:bodyPr>
          <a:lstStyle/>
          <a:p>
            <a:pPr marL="0" indent="0">
              <a:buNone/>
            </a:pPr>
            <a:r>
              <a:rPr lang="en-US" b="1" dirty="0">
                <a:ea typeface="Calibri" panose="020F0502020204030204" pitchFamily="34" charset="0"/>
                <a:cs typeface="Times New Roman" panose="02020603050405020304" pitchFamily="18" charset="0"/>
              </a:rPr>
              <a:t>Tammy Cole </a:t>
            </a:r>
            <a:r>
              <a:rPr lang="en-US" dirty="0">
                <a:ea typeface="Calibri" panose="020F0502020204030204" pitchFamily="34" charset="0"/>
                <a:cs typeface="Times New Roman" panose="02020603050405020304" pitchFamily="18" charset="0"/>
              </a:rPr>
              <a:t>underwent surgical resurfacing of her SC left hip in 2021. She had a disability evaluation of 30% under DC 5252 for limited flexion of the left thigh, and also 20% under DC 5253 for limited abduction of the left thigh. Cole made a claim for increase, and mentioned that her hip is so much worse that she has asked for reasonable accommodation so that her employer will purchase an ergonomic chair specially designed for limited hip mobility. She said she has used up all her paid time off due to hip pain. </a:t>
            </a:r>
          </a:p>
          <a:p>
            <a:pPr marL="0" indent="0">
              <a:buNone/>
            </a:pPr>
            <a:r>
              <a:rPr lang="en-US" dirty="0">
                <a:ea typeface="Calibri" panose="020F0502020204030204" pitchFamily="34" charset="0"/>
                <a:cs typeface="Times New Roman" panose="02020603050405020304" pitchFamily="18" charset="0"/>
              </a:rPr>
              <a:t>On February 2, 2023 the Regional Office increased her disability evaluation to 40% under DC 5252 and C+C the 20% under DC 5253, stating that she was at the highest evaluation level possible for both. Ms. Cole asked you to take a look at her file and see if there is a way for her to qualify for a greater increase.</a:t>
            </a:r>
          </a:p>
          <a:p>
            <a:pPr marL="0" indent="0">
              <a:buNone/>
            </a:pPr>
            <a:endParaRPr lang="en-US" dirty="0"/>
          </a:p>
        </p:txBody>
      </p:sp>
      <p:sp>
        <p:nvSpPr>
          <p:cNvPr id="3" name="Slide Number Placeholder 2">
            <a:extLst>
              <a:ext uri="{FF2B5EF4-FFF2-40B4-BE49-F238E27FC236}">
                <a16:creationId xmlns:a16="http://schemas.microsoft.com/office/drawing/2014/main" id="{4817C5F2-C193-C7D3-2CFB-3A4933C3A196}"/>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64131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9BEFB-8883-35E2-062D-B8544284E02B}"/>
              </a:ext>
            </a:extLst>
          </p:cNvPr>
          <p:cNvSpPr>
            <a:spLocks noGrp="1"/>
          </p:cNvSpPr>
          <p:nvPr>
            <p:ph type="title"/>
          </p:nvPr>
        </p:nvSpPr>
        <p:spPr>
          <a:xfrm>
            <a:off x="0" y="0"/>
            <a:ext cx="10515600" cy="1325563"/>
          </a:xfrm>
        </p:spPr>
        <p:txBody>
          <a:bodyPr>
            <a:normAutofit/>
          </a:bodyPr>
          <a:lstStyle/>
          <a:p>
            <a:r>
              <a:rPr lang="en-US" sz="3600" dirty="0"/>
              <a:t>Rodney White – Marine Corps</a:t>
            </a:r>
          </a:p>
        </p:txBody>
      </p:sp>
      <p:sp>
        <p:nvSpPr>
          <p:cNvPr id="2" name="Content Placeholder 1">
            <a:extLst>
              <a:ext uri="{FF2B5EF4-FFF2-40B4-BE49-F238E27FC236}">
                <a16:creationId xmlns:a16="http://schemas.microsoft.com/office/drawing/2014/main" id="{BCC6881A-7EA6-CDA3-8747-64F9D7FB089A}"/>
              </a:ext>
            </a:extLst>
          </p:cNvPr>
          <p:cNvSpPr>
            <a:spLocks noGrp="1"/>
          </p:cNvSpPr>
          <p:nvPr>
            <p:ph idx="1"/>
          </p:nvPr>
        </p:nvSpPr>
        <p:spPr>
          <a:xfrm>
            <a:off x="292608" y="1325562"/>
            <a:ext cx="11594592" cy="5030787"/>
          </a:xfrm>
        </p:spPr>
        <p:txBody>
          <a:bodyPr>
            <a:noAutofit/>
          </a:bodyPr>
          <a:lstStyle/>
          <a:p>
            <a:pPr marL="0" indent="0">
              <a:buNone/>
            </a:pPr>
            <a:r>
              <a:rPr lang="en-US" sz="3200" b="1" dirty="0">
                <a:ea typeface="Calibri" panose="020F0502020204030204" pitchFamily="34" charset="0"/>
                <a:cs typeface="Times New Roman" panose="02020603050405020304" pitchFamily="18" charset="0"/>
              </a:rPr>
              <a:t>Rodney White </a:t>
            </a:r>
            <a:r>
              <a:rPr lang="en-US" sz="3200" dirty="0">
                <a:ea typeface="Calibri" panose="020F0502020204030204" pitchFamily="34" charset="0"/>
                <a:cs typeface="Times New Roman" panose="02020603050405020304" pitchFamily="18" charset="0"/>
              </a:rPr>
              <a:t>uses a cane for stability, and recently made a claim regarding his SC right knee and right ankle, hoping for an increase due to Rating Schedule changes that went into effect in February of 2021. In a decision dated January 18, 2023, his two joint disabilities were separated and each awarded a 10% disability evaluation, which does increase his benefit. Veteran White feels that his SC symptoms are bad enough to warrant a higher disability rating, but at the VAE he found it difficult to explain the additional impact of an old NSC hunting injury that resulted in a wound in his right leg near the knee. Even he gets confused about which injury causes which symptom. </a:t>
            </a:r>
          </a:p>
        </p:txBody>
      </p:sp>
      <p:sp>
        <p:nvSpPr>
          <p:cNvPr id="3" name="Slide Number Placeholder 2">
            <a:extLst>
              <a:ext uri="{FF2B5EF4-FFF2-40B4-BE49-F238E27FC236}">
                <a16:creationId xmlns:a16="http://schemas.microsoft.com/office/drawing/2014/main" id="{61F670D8-4D67-E691-0C57-A0BF5899AF80}"/>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376143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5491598" y="495905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Crystal M. Trulove</a:t>
            </a:r>
          </a:p>
          <a:p>
            <a:pPr algn="r"/>
            <a:r>
              <a:rPr lang="en-US" sz="2800" dirty="0">
                <a:latin typeface="Times New Roman" panose="02020603050405020304" pitchFamily="18" charset="0"/>
                <a:cs typeface="Times New Roman" panose="02020603050405020304" pitchFamily="18" charset="0"/>
              </a:rPr>
              <a:t>crystal.trulove@gmail.com</a:t>
            </a:r>
          </a:p>
        </p:txBody>
      </p:sp>
    </p:spTree>
    <p:extLst>
      <p:ext uri="{BB962C8B-B14F-4D97-AF65-F5344CB8AC3E}">
        <p14:creationId xmlns:p14="http://schemas.microsoft.com/office/powerpoint/2010/main" val="267189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alt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4A42F64-D194-1F61-918A-5056961FC552}"/>
              </a:ext>
            </a:extLst>
          </p:cNvPr>
          <p:cNvSpPr txBox="1"/>
          <p:nvPr/>
        </p:nvSpPr>
        <p:spPr>
          <a:xfrm>
            <a:off x="3710609" y="2057400"/>
            <a:ext cx="81765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 Proficiency Training Conference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cs typeface="Times New Roman" panose="02020603050405020304" pitchFamily="18" charset="0"/>
              </a:rPr>
              <a:t>Class: Common Court Cases</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99381791-37E9-6F76-9EFD-09DB075C071E}"/>
              </a:ext>
            </a:extLst>
          </p:cNvPr>
          <p:cNvSpPr txBox="1"/>
          <p:nvPr/>
        </p:nvSpPr>
        <p:spPr>
          <a:xfrm>
            <a:off x="4267200" y="3810000"/>
            <a:ext cx="7696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Please scan the QR Code or click on the link below to take an anonymous survey about your experience during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the 2023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Proficiency Training Conference. </a:t>
            </a:r>
          </a:p>
        </p:txBody>
      </p:sp>
      <p:sp>
        <p:nvSpPr>
          <p:cNvPr id="4" name="TextBox 3">
            <a:extLst>
              <a:ext uri="{FF2B5EF4-FFF2-40B4-BE49-F238E27FC236}">
                <a16:creationId xmlns:a16="http://schemas.microsoft.com/office/drawing/2014/main" id="{3A7F7896-630A-F4BE-6100-D00D30E1198E}"/>
              </a:ext>
            </a:extLst>
          </p:cNvPr>
          <p:cNvSpPr txBox="1"/>
          <p:nvPr/>
        </p:nvSpPr>
        <p:spPr>
          <a:xfrm>
            <a:off x="5105400" y="6172200"/>
            <a:ext cx="685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hlinkClick r:id="rId3"/>
              </a:rPr>
              <a:t>https://www.research.net/r/HCMVV7Y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FE4FBE22-6328-B8A4-8991-BDDE962BDC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58400" y="4648200"/>
            <a:ext cx="1524000" cy="1524000"/>
          </a:xfrm>
          <a:prstGeom prst="rect">
            <a:avLst/>
          </a:prstGeom>
        </p:spPr>
      </p:pic>
    </p:spTree>
    <p:extLst>
      <p:ext uri="{BB962C8B-B14F-4D97-AF65-F5344CB8AC3E}">
        <p14:creationId xmlns:p14="http://schemas.microsoft.com/office/powerpoint/2010/main" val="331079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ale, device, table, baseball&#10;&#10;Description automatically generated">
            <a:extLst>
              <a:ext uri="{FF2B5EF4-FFF2-40B4-BE49-F238E27FC236}">
                <a16:creationId xmlns:a16="http://schemas.microsoft.com/office/drawing/2014/main" id="{927AE888-F0B5-43B6-9B00-5834225F4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440" y="2142409"/>
            <a:ext cx="2482528" cy="2253592"/>
          </a:xfrm>
          <a:prstGeom prst="rect">
            <a:avLst/>
          </a:prstGeom>
        </p:spPr>
      </p:pic>
      <p:sp>
        <p:nvSpPr>
          <p:cNvPr id="7" name="Slide Number Placeholder 6"/>
          <p:cNvSpPr>
            <a:spLocks noGrp="1"/>
          </p:cNvSpPr>
          <p:nvPr>
            <p:ph type="sldNum" sz="quarter" idx="12"/>
          </p:nvPr>
        </p:nvSpPr>
        <p:spPr/>
        <p:txBody>
          <a:bodyPr/>
          <a:lstStyle/>
          <a:p>
            <a:fld id="{60B18D57-13A5-4968-950D-8FEF41FA4399}" type="slidenum">
              <a:rPr lang="en-US" smtClean="0"/>
              <a:t>3</a:t>
            </a:fld>
            <a:endParaRPr lang="en-US" dirty="0"/>
          </a:p>
        </p:txBody>
      </p:sp>
      <p:sp>
        <p:nvSpPr>
          <p:cNvPr id="8" name="Content Placeholder 1">
            <a:extLst>
              <a:ext uri="{FF2B5EF4-FFF2-40B4-BE49-F238E27FC236}">
                <a16:creationId xmlns:a16="http://schemas.microsoft.com/office/drawing/2014/main" id="{3F420DC0-7DFD-45FD-8904-650130E1171D}"/>
              </a:ext>
            </a:extLst>
          </p:cNvPr>
          <p:cNvSpPr txBox="1">
            <a:spLocks/>
          </p:cNvSpPr>
          <p:nvPr/>
        </p:nvSpPr>
        <p:spPr>
          <a:xfrm>
            <a:off x="838200" y="1575798"/>
            <a:ext cx="8072898" cy="4963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Court of Appeals for Veterans Claims (CAVC)</a:t>
            </a:r>
            <a:endParaRPr lang="en-US" sz="2800" dirty="0">
              <a:hlinkClick r:id="rId3"/>
            </a:endParaRPr>
          </a:p>
          <a:p>
            <a:pPr lvl="1"/>
            <a:r>
              <a:rPr lang="en-US" sz="2000" dirty="0">
                <a:hlinkClick r:id="rId3"/>
              </a:rPr>
              <a:t>http://www.uscourts.cavc.gov/index.php</a:t>
            </a:r>
            <a:r>
              <a:rPr lang="en-US" sz="2000" dirty="0"/>
              <a:t>  </a:t>
            </a:r>
          </a:p>
          <a:p>
            <a:pPr lvl="1"/>
            <a:r>
              <a:rPr lang="en-US" sz="2000" dirty="0"/>
              <a:t>Search decisions</a:t>
            </a:r>
          </a:p>
          <a:p>
            <a:pPr lvl="1"/>
            <a:r>
              <a:rPr lang="en-US" sz="2000" dirty="0"/>
              <a:t>Keyword = Veteran’s name</a:t>
            </a:r>
          </a:p>
          <a:p>
            <a:pPr lvl="1"/>
            <a:r>
              <a:rPr lang="en-US" sz="2000" dirty="0"/>
              <a:t>View, download .pdf</a:t>
            </a:r>
          </a:p>
          <a:p>
            <a:r>
              <a:rPr lang="en-US" sz="2800" dirty="0"/>
              <a:t>Court of Appeals, Federal Circuit (CAFC)</a:t>
            </a:r>
          </a:p>
          <a:p>
            <a:pPr lvl="1"/>
            <a:r>
              <a:rPr lang="en-US" sz="2000" dirty="0">
                <a:hlinkClick r:id="rId4"/>
              </a:rPr>
              <a:t>http://www.cafc.uscourts.gov/</a:t>
            </a:r>
            <a:endParaRPr lang="en-US" sz="2000" dirty="0"/>
          </a:p>
          <a:p>
            <a:pPr lvl="1"/>
            <a:r>
              <a:rPr lang="en-US" sz="2000" dirty="0"/>
              <a:t>PACER (good luck)</a:t>
            </a:r>
          </a:p>
          <a:p>
            <a:pPr lvl="1"/>
            <a:r>
              <a:rPr lang="en-US" sz="2000" dirty="0"/>
              <a:t>FindLaw, or other websites</a:t>
            </a:r>
          </a:p>
          <a:p>
            <a:r>
              <a:rPr lang="en-US" sz="2800" dirty="0"/>
              <a:t>38 CFR</a:t>
            </a:r>
          </a:p>
          <a:p>
            <a:pPr lvl="1"/>
            <a:r>
              <a:rPr lang="en-US" sz="2000" dirty="0"/>
              <a:t>Multiple references will be covered in slides </a:t>
            </a:r>
          </a:p>
          <a:p>
            <a:r>
              <a:rPr lang="en-US" sz="2800" dirty="0">
                <a:ea typeface="Calibri" panose="020F0502020204030204" pitchFamily="34" charset="0"/>
              </a:rPr>
              <a:t>M21-1</a:t>
            </a:r>
          </a:p>
          <a:p>
            <a:pPr lvl="1"/>
            <a:r>
              <a:rPr lang="en-US" sz="2000" dirty="0">
                <a:ea typeface="Calibri" panose="020F0502020204030204" pitchFamily="34" charset="0"/>
              </a:rPr>
              <a:t>Multiple references will be covered in slides</a:t>
            </a:r>
          </a:p>
          <a:p>
            <a:endParaRPr lang="en-US" sz="2000" dirty="0">
              <a:ea typeface="Calibri" panose="020F0502020204030204" pitchFamily="34" charset="0"/>
            </a:endParaRPr>
          </a:p>
          <a:p>
            <a:endParaRPr lang="en-US" sz="2000" dirty="0"/>
          </a:p>
          <a:p>
            <a:endParaRPr lang="en-US" sz="2000" dirty="0"/>
          </a:p>
        </p:txBody>
      </p:sp>
      <p:sp>
        <p:nvSpPr>
          <p:cNvPr id="6" name="Title 3">
            <a:extLst>
              <a:ext uri="{FF2B5EF4-FFF2-40B4-BE49-F238E27FC236}">
                <a16:creationId xmlns:a16="http://schemas.microsoft.com/office/drawing/2014/main" id="{917B4A50-9211-B64E-5142-C385242D6BF7}"/>
              </a:ext>
            </a:extLst>
          </p:cNvPr>
          <p:cNvSpPr>
            <a:spLocks noGrp="1"/>
          </p:cNvSpPr>
          <p:nvPr>
            <p:ph type="title"/>
          </p:nvPr>
        </p:nvSpPr>
        <p:spPr>
          <a:xfrm>
            <a:off x="0" y="265242"/>
            <a:ext cx="4653738" cy="930121"/>
          </a:xfrm>
        </p:spPr>
        <p:txBody>
          <a:bodyPr vert="horz" lIns="91440" tIns="45720" rIns="91440" bIns="45720" rtlCol="0" anchor="ctr">
            <a:normAutofit/>
          </a:bodyPr>
          <a:lstStyle/>
          <a:p>
            <a:r>
              <a:rPr lang="en-US" sz="3600" dirty="0">
                <a:cs typeface="+mj-cs"/>
              </a:rPr>
              <a:t>References</a:t>
            </a:r>
            <a:endParaRPr lang="en-US" sz="3500" dirty="0">
              <a:cs typeface="+mj-cs"/>
            </a:endParaRPr>
          </a:p>
        </p:txBody>
      </p:sp>
    </p:spTree>
    <p:extLst>
      <p:ext uri="{BB962C8B-B14F-4D97-AF65-F5344CB8AC3E}">
        <p14:creationId xmlns:p14="http://schemas.microsoft.com/office/powerpoint/2010/main" val="265015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7673"/>
            <a:ext cx="10515600" cy="1325563"/>
          </a:xfrm>
        </p:spPr>
        <p:txBody>
          <a:bodyPr/>
          <a:lstStyle/>
          <a:p>
            <a:r>
              <a:rPr lang="en-US" sz="3600" dirty="0"/>
              <a:t>Why use Court Cases?</a:t>
            </a:r>
          </a:p>
        </p:txBody>
      </p:sp>
      <p:sp>
        <p:nvSpPr>
          <p:cNvPr id="2" name="Content Placeholder 1"/>
          <p:cNvSpPr>
            <a:spLocks noGrp="1"/>
          </p:cNvSpPr>
          <p:nvPr>
            <p:ph idx="1"/>
          </p:nvPr>
        </p:nvSpPr>
        <p:spPr>
          <a:xfrm>
            <a:off x="621792" y="1393236"/>
            <a:ext cx="10835640" cy="4882058"/>
          </a:xfrm>
        </p:spPr>
        <p:txBody>
          <a:bodyPr/>
          <a:lstStyle/>
          <a:p>
            <a:pPr marL="0" indent="0">
              <a:buNone/>
            </a:pPr>
            <a:r>
              <a:rPr lang="en-US" sz="3600" dirty="0"/>
              <a:t>Course Objectives:</a:t>
            </a:r>
          </a:p>
          <a:p>
            <a:pPr marL="0" indent="0">
              <a:buNone/>
            </a:pPr>
            <a:endParaRPr lang="en-US" sz="3600" dirty="0"/>
          </a:p>
          <a:p>
            <a:r>
              <a:rPr lang="en-US" dirty="0"/>
              <a:t>Know where and how to look up court decisions</a:t>
            </a:r>
          </a:p>
          <a:p>
            <a:r>
              <a:rPr lang="en-US" dirty="0"/>
              <a:t>Understand 7 important court decisions</a:t>
            </a:r>
          </a:p>
          <a:p>
            <a:r>
              <a:rPr lang="en-US" dirty="0"/>
              <a:t>Feel confident about using these decisions in appeals</a:t>
            </a:r>
          </a:p>
          <a:p>
            <a:r>
              <a:rPr lang="en-US" dirty="0"/>
              <a:t>Elements 1, 2, and 3 refer to direct service connection claims</a:t>
            </a:r>
          </a:p>
        </p:txBody>
      </p:sp>
      <p:sp>
        <p:nvSpPr>
          <p:cNvPr id="3" name="Slide Number Placeholder 2"/>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316425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FB2BD-DE9B-489F-A04F-00E40545CBB8}"/>
              </a:ext>
            </a:extLst>
          </p:cNvPr>
          <p:cNvSpPr>
            <a:spLocks noGrp="1"/>
          </p:cNvSpPr>
          <p:nvPr>
            <p:ph type="title"/>
          </p:nvPr>
        </p:nvSpPr>
        <p:spPr>
          <a:xfrm>
            <a:off x="0" y="0"/>
            <a:ext cx="10515600" cy="1325563"/>
          </a:xfrm>
        </p:spPr>
        <p:txBody>
          <a:bodyPr/>
          <a:lstStyle/>
          <a:p>
            <a:r>
              <a:rPr lang="en-US" sz="3600" dirty="0"/>
              <a:t>Setup of the courts</a:t>
            </a:r>
          </a:p>
        </p:txBody>
      </p:sp>
      <p:graphicFrame>
        <p:nvGraphicFramePr>
          <p:cNvPr id="13" name="Content Placeholder 12">
            <a:extLst>
              <a:ext uri="{FF2B5EF4-FFF2-40B4-BE49-F238E27FC236}">
                <a16:creationId xmlns:a16="http://schemas.microsoft.com/office/drawing/2014/main" id="{658E75C6-95B3-4A83-942A-0AFA67072876}"/>
              </a:ext>
            </a:extLst>
          </p:cNvPr>
          <p:cNvGraphicFramePr>
            <a:graphicFrameLocks noGrp="1"/>
          </p:cNvGraphicFramePr>
          <p:nvPr>
            <p:ph sz="half" idx="1"/>
            <p:extLst>
              <p:ext uri="{D42A27DB-BD31-4B8C-83A1-F6EECF244321}">
                <p14:modId xmlns:p14="http://schemas.microsoft.com/office/powerpoint/2010/main" val="335012802"/>
              </p:ext>
            </p:extLst>
          </p:nvPr>
        </p:nvGraphicFramePr>
        <p:xfrm>
          <a:off x="2152650" y="1457325"/>
          <a:ext cx="7800647" cy="480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7D73591-2B06-417E-9532-AD84049ACC1E}"/>
              </a:ext>
            </a:extLst>
          </p:cNvPr>
          <p:cNvSpPr>
            <a:spLocks noGrp="1"/>
          </p:cNvSpPr>
          <p:nvPr>
            <p:ph type="sldNum" sz="quarter" idx="12"/>
          </p:nvPr>
        </p:nvSpPr>
        <p:spPr/>
        <p:txBody>
          <a:bodyPr/>
          <a:lstStyle/>
          <a:p>
            <a:fld id="{60B18D57-13A5-4968-950D-8FEF41FA4399}" type="slidenum">
              <a:rPr lang="en-US" smtClean="0"/>
              <a:t>5</a:t>
            </a:fld>
            <a:endParaRPr lang="en-US" dirty="0"/>
          </a:p>
        </p:txBody>
      </p:sp>
      <p:sp>
        <p:nvSpPr>
          <p:cNvPr id="14" name="Arrow: Up 13">
            <a:extLst>
              <a:ext uri="{FF2B5EF4-FFF2-40B4-BE49-F238E27FC236}">
                <a16:creationId xmlns:a16="http://schemas.microsoft.com/office/drawing/2014/main" id="{46392625-2D6D-43A4-B059-3CB6EB8ECD10}"/>
              </a:ext>
            </a:extLst>
          </p:cNvPr>
          <p:cNvSpPr/>
          <p:nvPr/>
        </p:nvSpPr>
        <p:spPr>
          <a:xfrm>
            <a:off x="6001407" y="2743201"/>
            <a:ext cx="367862" cy="504497"/>
          </a:xfrm>
          <a:prstGeom prst="upArrow">
            <a:avLst/>
          </a:prstGeom>
          <a:solidFill>
            <a:srgbClr val="A79155"/>
          </a:solidFill>
          <a:ln>
            <a:solidFill>
              <a:srgbClr val="A790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5" name="Arrow: Up 14">
            <a:extLst>
              <a:ext uri="{FF2B5EF4-FFF2-40B4-BE49-F238E27FC236}">
                <a16:creationId xmlns:a16="http://schemas.microsoft.com/office/drawing/2014/main" id="{33BDD6DB-4E2D-4E20-B0A5-FCD35DD3B9BD}"/>
              </a:ext>
            </a:extLst>
          </p:cNvPr>
          <p:cNvSpPr/>
          <p:nvPr/>
        </p:nvSpPr>
        <p:spPr>
          <a:xfrm>
            <a:off x="6001407" y="4467746"/>
            <a:ext cx="367862" cy="578069"/>
          </a:xfrm>
          <a:prstGeom prst="upArrow">
            <a:avLst/>
          </a:prstGeom>
          <a:solidFill>
            <a:srgbClr val="A79055"/>
          </a:solidFill>
          <a:ln>
            <a:solidFill>
              <a:srgbClr val="A791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Tree>
    <p:extLst>
      <p:ext uri="{BB962C8B-B14F-4D97-AF65-F5344CB8AC3E}">
        <p14:creationId xmlns:p14="http://schemas.microsoft.com/office/powerpoint/2010/main" val="292679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834DCA-FC3C-4DB9-2C17-5542F92B1394}"/>
              </a:ext>
            </a:extLst>
          </p:cNvPr>
          <p:cNvSpPr>
            <a:spLocks noGrp="1"/>
          </p:cNvSpPr>
          <p:nvPr>
            <p:ph type="title"/>
          </p:nvPr>
        </p:nvSpPr>
        <p:spPr>
          <a:xfrm>
            <a:off x="0" y="18255"/>
            <a:ext cx="10515600" cy="1325563"/>
          </a:xfrm>
        </p:spPr>
        <p:txBody>
          <a:bodyPr>
            <a:normAutofit/>
          </a:bodyPr>
          <a:lstStyle/>
          <a:p>
            <a:r>
              <a:rPr lang="en-US" sz="3600" dirty="0"/>
              <a:t>CAVC – Rice v Shinseki</a:t>
            </a:r>
          </a:p>
        </p:txBody>
      </p:sp>
      <p:sp>
        <p:nvSpPr>
          <p:cNvPr id="5" name="Content Placeholder 4">
            <a:extLst>
              <a:ext uri="{FF2B5EF4-FFF2-40B4-BE49-F238E27FC236}">
                <a16:creationId xmlns:a16="http://schemas.microsoft.com/office/drawing/2014/main" id="{6A2FA276-48A3-2A0D-E396-29CE2516D0BF}"/>
              </a:ext>
            </a:extLst>
          </p:cNvPr>
          <p:cNvSpPr>
            <a:spLocks noGrp="1"/>
          </p:cNvSpPr>
          <p:nvPr>
            <p:ph idx="1"/>
          </p:nvPr>
        </p:nvSpPr>
        <p:spPr>
          <a:xfrm>
            <a:off x="838200" y="1862201"/>
            <a:ext cx="10515600" cy="4351338"/>
          </a:xfrm>
        </p:spPr>
        <p:txBody>
          <a:bodyPr/>
          <a:lstStyle/>
          <a:p>
            <a:pPr marL="0" indent="0">
              <a:buNone/>
            </a:pPr>
            <a:r>
              <a:rPr lang="en-US" sz="2400" dirty="0">
                <a:solidFill>
                  <a:srgbClr val="0F0F0F"/>
                </a:solidFill>
                <a:ea typeface="Calibri" panose="020F0502020204030204" pitchFamily="34" charset="0"/>
                <a:cs typeface="Times New Roman" panose="02020603050405020304" pitchFamily="18" charset="0"/>
              </a:rPr>
              <a:t>A request for a total disability evaluation on the basis of individual unemployability (TDIU), 1) whether expressly raised by the veteran or reasonably raised by the record, 2) is not a separate claim for benefits.</a:t>
            </a:r>
          </a:p>
          <a:p>
            <a:pPr marL="0" indent="0">
              <a:buNone/>
            </a:pPr>
            <a:r>
              <a:rPr lang="en-US" sz="2400" dirty="0">
                <a:solidFill>
                  <a:srgbClr val="0F0F0F"/>
                </a:solidFill>
                <a:ea typeface="Calibri" panose="020F0502020204030204" pitchFamily="34" charset="0"/>
                <a:cs typeface="Times New Roman" panose="02020603050405020304" pitchFamily="18" charset="0"/>
              </a:rPr>
              <a:t> </a:t>
            </a:r>
            <a:r>
              <a:rPr lang="en-US" sz="2400" b="1" dirty="0">
                <a:ea typeface="Calibri" panose="020F0502020204030204" pitchFamily="34" charset="0"/>
                <a:cs typeface="Times New Roman" panose="02020603050405020304" pitchFamily="18" charset="0"/>
                <a:hlinkClick r:id="rId2"/>
              </a:rPr>
              <a:t>Rice v. Shinseki </a:t>
            </a:r>
            <a:r>
              <a:rPr lang="en-US" sz="2400" dirty="0">
                <a:ea typeface="Calibri" panose="020F0502020204030204" pitchFamily="34" charset="0"/>
                <a:cs typeface="Times New Roman" panose="02020603050405020304" pitchFamily="18" charset="0"/>
              </a:rPr>
              <a:t>(May 6, 2009) can be used for:</a:t>
            </a:r>
          </a:p>
          <a:p>
            <a:pPr lvl="4"/>
            <a:r>
              <a:rPr lang="en-US" sz="2400" dirty="0">
                <a:ea typeface="Calibri" panose="020F0502020204030204" pitchFamily="34" charset="0"/>
                <a:cs typeface="Times New Roman" panose="02020603050405020304" pitchFamily="18" charset="0"/>
              </a:rPr>
              <a:t>Establishing a relationship between IU and the associated SC disability evaluation(s)</a:t>
            </a:r>
          </a:p>
          <a:p>
            <a:pPr lvl="4"/>
            <a:r>
              <a:rPr lang="en-US" sz="2400" dirty="0">
                <a:ea typeface="Calibri" panose="020F0502020204030204" pitchFamily="34" charset="0"/>
                <a:cs typeface="Times New Roman" panose="02020603050405020304" pitchFamily="18" charset="0"/>
              </a:rPr>
              <a:t>Interpreting IU as a part of the underlying disability claim</a:t>
            </a:r>
          </a:p>
          <a:p>
            <a:pPr lvl="4"/>
            <a:r>
              <a:rPr lang="en-US" sz="2400" dirty="0">
                <a:ea typeface="Calibri" panose="020F0502020204030204" pitchFamily="34" charset="0"/>
                <a:cs typeface="Times New Roman" panose="02020603050405020304" pitchFamily="18" charset="0"/>
              </a:rPr>
              <a:t>establishing an effective date for IU benefit</a:t>
            </a:r>
          </a:p>
          <a:p>
            <a:pPr lvl="4"/>
            <a:r>
              <a:rPr lang="en-US" sz="2400" dirty="0">
                <a:ea typeface="Calibri" panose="020F0502020204030204" pitchFamily="34" charset="0"/>
                <a:cs typeface="Times New Roman" panose="02020603050405020304" pitchFamily="18" charset="0"/>
              </a:rPr>
              <a:t>reasonably raised claims for IU</a:t>
            </a:r>
          </a:p>
          <a:p>
            <a:endParaRPr lang="en-US" dirty="0"/>
          </a:p>
        </p:txBody>
      </p:sp>
      <p:sp>
        <p:nvSpPr>
          <p:cNvPr id="2" name="Slide Number Placeholder 1">
            <a:extLst>
              <a:ext uri="{FF2B5EF4-FFF2-40B4-BE49-F238E27FC236}">
                <a16:creationId xmlns:a16="http://schemas.microsoft.com/office/drawing/2014/main" id="{7AC6A411-1C83-E173-F271-6C40EFF90CF2}"/>
              </a:ext>
            </a:extLst>
          </p:cNvPr>
          <p:cNvSpPr>
            <a:spLocks noGrp="1"/>
          </p:cNvSpPr>
          <p:nvPr>
            <p:ph type="sldNum" sz="quarter" idx="12"/>
          </p:nvPr>
        </p:nvSpPr>
        <p:spPr/>
        <p:txBody>
          <a:bodyPr/>
          <a:lstStyle/>
          <a:p>
            <a:fld id="{60B18D57-13A5-4968-950D-8FEF41FA4399}" type="slidenum">
              <a:rPr lang="en-US" smtClean="0"/>
              <a:t>6</a:t>
            </a:fld>
            <a:endParaRPr lang="en-US" dirty="0"/>
          </a:p>
        </p:txBody>
      </p:sp>
      <p:pic>
        <p:nvPicPr>
          <p:cNvPr id="6" name="Picture 5" descr="Logo&#10;&#10;Description automatically generated">
            <a:extLst>
              <a:ext uri="{FF2B5EF4-FFF2-40B4-BE49-F238E27FC236}">
                <a16:creationId xmlns:a16="http://schemas.microsoft.com/office/drawing/2014/main" id="{BEC5413C-36FC-44F7-6A18-1E79528C2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29000"/>
            <a:ext cx="1714500" cy="1714500"/>
          </a:xfrm>
          <a:prstGeom prst="rect">
            <a:avLst/>
          </a:prstGeom>
        </p:spPr>
      </p:pic>
    </p:spTree>
    <p:extLst>
      <p:ext uri="{BB962C8B-B14F-4D97-AF65-F5344CB8AC3E}">
        <p14:creationId xmlns:p14="http://schemas.microsoft.com/office/powerpoint/2010/main" val="408358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BDB3AA9-4D27-2B40-CF75-95B0820D3B89}"/>
              </a:ext>
            </a:extLst>
          </p:cNvPr>
          <p:cNvSpPr>
            <a:spLocks noGrp="1"/>
          </p:cNvSpPr>
          <p:nvPr>
            <p:ph idx="1"/>
          </p:nvPr>
        </p:nvSpPr>
        <p:spPr/>
        <p:txBody>
          <a:bodyPr/>
          <a:lstStyle/>
          <a:p>
            <a:pPr>
              <a:lnSpc>
                <a:spcPct val="107000"/>
              </a:lnSpc>
              <a:spcBef>
                <a:spcPts val="0"/>
              </a:spcBef>
              <a:spcAft>
                <a:spcPts val="600"/>
              </a:spcAft>
            </a:pPr>
            <a:r>
              <a:rPr lang="en-US" sz="2400" dirty="0">
                <a:ea typeface="Calibri" panose="020F0502020204030204" pitchFamily="34" charset="0"/>
                <a:cs typeface="Times New Roman" panose="02020603050405020304" pitchFamily="18" charset="0"/>
              </a:rPr>
              <a:t>38 CFR 3.156 New evidence</a:t>
            </a:r>
          </a:p>
          <a:p>
            <a:pPr>
              <a:lnSpc>
                <a:spcPct val="107000"/>
              </a:lnSpc>
              <a:spcBef>
                <a:spcPts val="0"/>
              </a:spcBef>
              <a:spcAft>
                <a:spcPts val="600"/>
              </a:spcAft>
            </a:pPr>
            <a:r>
              <a:rPr lang="en-US" sz="2400" dirty="0">
                <a:ea typeface="Calibri" panose="020F0502020204030204" pitchFamily="34" charset="0"/>
                <a:cs typeface="Times New Roman" panose="02020603050405020304" pitchFamily="18" charset="0"/>
              </a:rPr>
              <a:t>38 CFR 3.400(o)(2) Increases in disability compensation</a:t>
            </a:r>
          </a:p>
          <a:p>
            <a:pPr>
              <a:lnSpc>
                <a:spcPct val="107000"/>
              </a:lnSpc>
              <a:spcBef>
                <a:spcPts val="0"/>
              </a:spcBef>
              <a:spcAft>
                <a:spcPts val="600"/>
              </a:spcAft>
            </a:pPr>
            <a:r>
              <a:rPr lang="en-US" sz="2400" dirty="0">
                <a:ea typeface="Calibri" panose="020F0502020204030204" pitchFamily="34" charset="0"/>
                <a:cs typeface="Times New Roman" panose="02020603050405020304" pitchFamily="18" charset="0"/>
                <a:hlinkClick r:id="rId2"/>
              </a:rPr>
              <a:t>M21-1 VIII.iv.3.A.1.a.  </a:t>
            </a:r>
            <a:r>
              <a:rPr lang="en-US" sz="2400" dirty="0">
                <a:ea typeface="Calibri" panose="020F0502020204030204" pitchFamily="34" charset="0"/>
                <a:cs typeface="Times New Roman" panose="02020603050405020304" pitchFamily="18" charset="0"/>
              </a:rPr>
              <a:t>Establishing Entitlement to TDIU</a:t>
            </a:r>
          </a:p>
          <a:p>
            <a:pPr>
              <a:lnSpc>
                <a:spcPct val="107000"/>
              </a:lnSpc>
              <a:spcBef>
                <a:spcPts val="0"/>
              </a:spcBef>
              <a:spcAft>
                <a:spcPts val="600"/>
              </a:spcAft>
            </a:pPr>
            <a:r>
              <a:rPr lang="en-US" sz="2400" dirty="0">
                <a:ea typeface="Calibri" panose="020F0502020204030204" pitchFamily="34" charset="0"/>
                <a:cs typeface="Times New Roman" panose="02020603050405020304" pitchFamily="18" charset="0"/>
                <a:hlinkClick r:id="rId3"/>
              </a:rPr>
              <a:t>M21-1 VIII.iv.3.B.1.e.  </a:t>
            </a:r>
            <a:r>
              <a:rPr lang="en-US" sz="2400" dirty="0">
                <a:ea typeface="Calibri" panose="020F0502020204030204" pitchFamily="34" charset="0"/>
                <a:cs typeface="Times New Roman" panose="02020603050405020304" pitchFamily="18" charset="0"/>
              </a:rPr>
              <a:t>Veteran’s Responsibility to Specify a Disability or Disabilities That Cause Unemployability</a:t>
            </a:r>
          </a:p>
          <a:p>
            <a:pPr>
              <a:lnSpc>
                <a:spcPct val="107000"/>
              </a:lnSpc>
              <a:spcBef>
                <a:spcPts val="0"/>
              </a:spcBef>
              <a:spcAft>
                <a:spcPts val="600"/>
              </a:spcAft>
            </a:pPr>
            <a:r>
              <a:rPr lang="en-US" sz="2400" dirty="0">
                <a:ea typeface="Calibri" panose="020F0502020204030204" pitchFamily="34" charset="0"/>
                <a:cs typeface="Times New Roman" panose="02020603050405020304" pitchFamily="18" charset="0"/>
                <a:hlinkClick r:id="rId4"/>
              </a:rPr>
              <a:t>M21-1 VIII.iv.3.C.5.f.  </a:t>
            </a:r>
            <a:r>
              <a:rPr lang="en-US" sz="2400" dirty="0">
                <a:ea typeface="Calibri" panose="020F0502020204030204" pitchFamily="34" charset="0"/>
                <a:cs typeface="Times New Roman" panose="02020603050405020304" pitchFamily="18" charset="0"/>
              </a:rPr>
              <a:t>Handling Issues Identified on a VA Form 21-8940 Received During a Supplemental Claim</a:t>
            </a:r>
          </a:p>
          <a:p>
            <a:pPr>
              <a:lnSpc>
                <a:spcPct val="107000"/>
              </a:lnSpc>
              <a:spcBef>
                <a:spcPts val="0"/>
              </a:spcBef>
              <a:spcAft>
                <a:spcPts val="600"/>
              </a:spcAft>
            </a:pPr>
            <a:r>
              <a:rPr lang="en-US" sz="2400" dirty="0">
                <a:ea typeface="Calibri" panose="020F0502020204030204" pitchFamily="34" charset="0"/>
                <a:cs typeface="Times New Roman" panose="02020603050405020304" pitchFamily="18" charset="0"/>
                <a:hlinkClick r:id="rId5"/>
              </a:rPr>
              <a:t>M21-1 VIII.iv.3.C.5.k.  </a:t>
            </a:r>
            <a:r>
              <a:rPr lang="en-US" sz="2400" dirty="0">
                <a:ea typeface="Calibri" panose="020F0502020204030204" pitchFamily="34" charset="0"/>
                <a:cs typeface="Times New Roman" panose="02020603050405020304" pitchFamily="18" charset="0"/>
              </a:rPr>
              <a:t>IU Effective Dates Associated With Appellate Status</a:t>
            </a:r>
          </a:p>
        </p:txBody>
      </p:sp>
      <p:sp>
        <p:nvSpPr>
          <p:cNvPr id="2" name="Slide Number Placeholder 1">
            <a:extLst>
              <a:ext uri="{FF2B5EF4-FFF2-40B4-BE49-F238E27FC236}">
                <a16:creationId xmlns:a16="http://schemas.microsoft.com/office/drawing/2014/main" id="{B21278C1-DC93-4B05-C9BC-8EAA53F5D876}"/>
              </a:ext>
            </a:extLst>
          </p:cNvPr>
          <p:cNvSpPr>
            <a:spLocks noGrp="1"/>
          </p:cNvSpPr>
          <p:nvPr>
            <p:ph type="sldNum" sz="quarter" idx="12"/>
          </p:nvPr>
        </p:nvSpPr>
        <p:spPr/>
        <p:txBody>
          <a:bodyPr/>
          <a:lstStyle/>
          <a:p>
            <a:fld id="{60B18D57-13A5-4968-950D-8FEF41FA4399}" type="slidenum">
              <a:rPr lang="en-US" smtClean="0"/>
              <a:t>7</a:t>
            </a:fld>
            <a:endParaRPr lang="en-US" dirty="0"/>
          </a:p>
        </p:txBody>
      </p:sp>
      <p:sp>
        <p:nvSpPr>
          <p:cNvPr id="7" name="Title 3">
            <a:extLst>
              <a:ext uri="{FF2B5EF4-FFF2-40B4-BE49-F238E27FC236}">
                <a16:creationId xmlns:a16="http://schemas.microsoft.com/office/drawing/2014/main" id="{67216868-E986-119F-937A-29E3754A782E}"/>
              </a:ext>
            </a:extLst>
          </p:cNvPr>
          <p:cNvSpPr>
            <a:spLocks noGrp="1"/>
          </p:cNvSpPr>
          <p:nvPr>
            <p:ph type="title"/>
          </p:nvPr>
        </p:nvSpPr>
        <p:spPr>
          <a:xfrm>
            <a:off x="0" y="18255"/>
            <a:ext cx="10515600" cy="1325563"/>
          </a:xfrm>
        </p:spPr>
        <p:txBody>
          <a:bodyPr>
            <a:normAutofit/>
          </a:bodyPr>
          <a:lstStyle/>
          <a:p>
            <a:r>
              <a:rPr lang="en-US" sz="3600" dirty="0"/>
              <a:t>CAVC – Rice v Shinseki</a:t>
            </a:r>
          </a:p>
        </p:txBody>
      </p:sp>
    </p:spTree>
    <p:extLst>
      <p:ext uri="{BB962C8B-B14F-4D97-AF65-F5344CB8AC3E}">
        <p14:creationId xmlns:p14="http://schemas.microsoft.com/office/powerpoint/2010/main" val="3959144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3B2D2F-B7CE-06A1-1508-A759025CFBE8}"/>
              </a:ext>
            </a:extLst>
          </p:cNvPr>
          <p:cNvSpPr>
            <a:spLocks noGrp="1"/>
          </p:cNvSpPr>
          <p:nvPr>
            <p:ph type="title"/>
          </p:nvPr>
        </p:nvSpPr>
        <p:spPr>
          <a:xfrm>
            <a:off x="0" y="0"/>
            <a:ext cx="10515600" cy="1325563"/>
          </a:xfrm>
        </p:spPr>
        <p:txBody>
          <a:bodyPr>
            <a:normAutofit/>
          </a:bodyPr>
          <a:lstStyle/>
          <a:p>
            <a:r>
              <a:rPr lang="en-US" sz="3600" dirty="0"/>
              <a:t>CAVC – Mittleider v West</a:t>
            </a:r>
          </a:p>
        </p:txBody>
      </p:sp>
      <p:sp>
        <p:nvSpPr>
          <p:cNvPr id="5" name="Content Placeholder 4">
            <a:extLst>
              <a:ext uri="{FF2B5EF4-FFF2-40B4-BE49-F238E27FC236}">
                <a16:creationId xmlns:a16="http://schemas.microsoft.com/office/drawing/2014/main" id="{964CCE48-5DFB-CE13-25CC-5F2E8D252143}"/>
              </a:ext>
            </a:extLst>
          </p:cNvPr>
          <p:cNvSpPr>
            <a:spLocks noGrp="1"/>
          </p:cNvSpPr>
          <p:nvPr>
            <p:ph idx="1"/>
          </p:nvPr>
        </p:nvSpPr>
        <p:spPr/>
        <p:txBody>
          <a:bodyPr/>
          <a:lstStyle/>
          <a:p>
            <a:pPr marL="0" indent="0">
              <a:buNone/>
            </a:pPr>
            <a:r>
              <a:rPr lang="en-US" sz="2400" dirty="0">
                <a:solidFill>
                  <a:srgbClr val="0F0F0F"/>
                </a:solidFill>
                <a:ea typeface="Calibri" panose="020F0502020204030204" pitchFamily="34" charset="0"/>
                <a:cs typeface="Times New Roman" panose="02020603050405020304" pitchFamily="18" charset="0"/>
              </a:rPr>
              <a:t>When it is not possible to separate the effects of an NSC condition from an SC condition, reasonable doubt should be resolved in the veteran’s favor.</a:t>
            </a:r>
            <a:r>
              <a:rPr lang="en-US" sz="2400" dirty="0">
                <a:ea typeface="Calibri" panose="020F0502020204030204" pitchFamily="34" charset="0"/>
                <a:cs typeface="Times New Roman" panose="02020603050405020304" pitchFamily="18" charset="0"/>
              </a:rPr>
              <a:t> </a:t>
            </a:r>
          </a:p>
          <a:p>
            <a:pPr marL="0" indent="0">
              <a:buNone/>
            </a:pPr>
            <a:endParaRPr lang="en-US" sz="2400" dirty="0">
              <a:ea typeface="Calibri" panose="020F0502020204030204" pitchFamily="34" charset="0"/>
              <a:cs typeface="Times New Roman" panose="02020603050405020304" pitchFamily="18" charset="0"/>
            </a:endParaRPr>
          </a:p>
          <a:p>
            <a:pPr marL="0" indent="0">
              <a:buNone/>
            </a:pPr>
            <a:r>
              <a:rPr lang="en-US" sz="2400" b="1" dirty="0">
                <a:ea typeface="Calibri" panose="020F0502020204030204" pitchFamily="34" charset="0"/>
                <a:cs typeface="Times New Roman" panose="02020603050405020304" pitchFamily="18" charset="0"/>
                <a:hlinkClick r:id="rId2"/>
              </a:rPr>
              <a:t>Mittleider v. West </a:t>
            </a:r>
            <a:r>
              <a:rPr lang="en-US" sz="2400" dirty="0">
                <a:ea typeface="Calibri" panose="020F0502020204030204" pitchFamily="34" charset="0"/>
                <a:cs typeface="Times New Roman" panose="02020603050405020304" pitchFamily="18" charset="0"/>
              </a:rPr>
              <a:t>(May 8, 1998) can be used for:</a:t>
            </a:r>
          </a:p>
          <a:p>
            <a:pPr marL="457200" lvl="1"/>
            <a:r>
              <a:rPr lang="en-US" sz="2400" dirty="0">
                <a:ea typeface="Calibri" panose="020F0502020204030204" pitchFamily="34" charset="0"/>
                <a:cs typeface="Times New Roman" panose="02020603050405020304" pitchFamily="18" charset="0"/>
              </a:rPr>
              <a:t>evaluating symptoms of SC and NSC disabilities that </a:t>
            </a:r>
          </a:p>
          <a:p>
            <a:pPr marL="457200" lvl="1" indent="0">
              <a:buNone/>
            </a:pPr>
            <a:r>
              <a:rPr lang="en-US" sz="2400" dirty="0">
                <a:ea typeface="Calibri" panose="020F0502020204030204" pitchFamily="34" charset="0"/>
                <a:cs typeface="Times New Roman" panose="02020603050405020304" pitchFamily="18" charset="0"/>
              </a:rPr>
              <a:t>cannot be separated</a:t>
            </a:r>
          </a:p>
          <a:p>
            <a:endParaRPr lang="en-US" dirty="0"/>
          </a:p>
        </p:txBody>
      </p:sp>
      <p:sp>
        <p:nvSpPr>
          <p:cNvPr id="2" name="Slide Number Placeholder 1">
            <a:extLst>
              <a:ext uri="{FF2B5EF4-FFF2-40B4-BE49-F238E27FC236}">
                <a16:creationId xmlns:a16="http://schemas.microsoft.com/office/drawing/2014/main" id="{1B8F43BF-CEA9-E7DA-AD8E-B29A323B73F7}"/>
              </a:ext>
            </a:extLst>
          </p:cNvPr>
          <p:cNvSpPr>
            <a:spLocks noGrp="1"/>
          </p:cNvSpPr>
          <p:nvPr>
            <p:ph type="sldNum" sz="quarter" idx="12"/>
          </p:nvPr>
        </p:nvSpPr>
        <p:spPr/>
        <p:txBody>
          <a:bodyPr/>
          <a:lstStyle/>
          <a:p>
            <a:fld id="{60B18D57-13A5-4968-950D-8FEF41FA4399}" type="slidenum">
              <a:rPr lang="en-US" smtClean="0"/>
              <a:t>8</a:t>
            </a:fld>
            <a:endParaRPr lang="en-US" dirty="0"/>
          </a:p>
        </p:txBody>
      </p:sp>
      <p:pic>
        <p:nvPicPr>
          <p:cNvPr id="6" name="Picture 5">
            <a:extLst>
              <a:ext uri="{FF2B5EF4-FFF2-40B4-BE49-F238E27FC236}">
                <a16:creationId xmlns:a16="http://schemas.microsoft.com/office/drawing/2014/main" id="{ED0CE33B-9497-E77F-4A25-7CD17853F9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30886" y="2919758"/>
            <a:ext cx="3042130" cy="3042130"/>
          </a:xfrm>
          <a:prstGeom prst="rect">
            <a:avLst/>
          </a:prstGeom>
        </p:spPr>
      </p:pic>
    </p:spTree>
    <p:extLst>
      <p:ext uri="{BB962C8B-B14F-4D97-AF65-F5344CB8AC3E}">
        <p14:creationId xmlns:p14="http://schemas.microsoft.com/office/powerpoint/2010/main" val="428984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585C6-0DD0-5F2D-A53C-8082158DD11C}"/>
              </a:ext>
            </a:extLst>
          </p:cNvPr>
          <p:cNvSpPr>
            <a:spLocks noGrp="1"/>
          </p:cNvSpPr>
          <p:nvPr>
            <p:ph type="title"/>
          </p:nvPr>
        </p:nvSpPr>
        <p:spPr>
          <a:xfrm>
            <a:off x="0" y="0"/>
            <a:ext cx="10515600" cy="1325563"/>
          </a:xfrm>
        </p:spPr>
        <p:txBody>
          <a:bodyPr>
            <a:normAutofit/>
          </a:bodyPr>
          <a:lstStyle/>
          <a:p>
            <a:r>
              <a:rPr lang="en-US" sz="3600" dirty="0"/>
              <a:t>CAVC – Mittleider v West</a:t>
            </a:r>
          </a:p>
        </p:txBody>
      </p:sp>
      <p:sp>
        <p:nvSpPr>
          <p:cNvPr id="5" name="Content Placeholder 4">
            <a:extLst>
              <a:ext uri="{FF2B5EF4-FFF2-40B4-BE49-F238E27FC236}">
                <a16:creationId xmlns:a16="http://schemas.microsoft.com/office/drawing/2014/main" id="{A4DE8CF5-CEF9-4460-85C4-5261D829A58A}"/>
              </a:ext>
            </a:extLst>
          </p:cNvPr>
          <p:cNvSpPr>
            <a:spLocks noGrp="1"/>
          </p:cNvSpPr>
          <p:nvPr>
            <p:ph idx="1"/>
          </p:nvPr>
        </p:nvSpPr>
        <p:spPr>
          <a:xfrm>
            <a:off x="838200" y="1889633"/>
            <a:ext cx="10515600" cy="4351338"/>
          </a:xfrm>
        </p:spPr>
        <p:txBody>
          <a:bodyPr/>
          <a:lstStyle/>
          <a:p>
            <a:pPr marL="91440" lvl="1">
              <a:lnSpc>
                <a:spcPct val="107000"/>
              </a:lnSpc>
              <a:spcBef>
                <a:spcPts val="0"/>
              </a:spcBef>
            </a:pPr>
            <a:r>
              <a:rPr lang="en-US" sz="3200" dirty="0">
                <a:ea typeface="Calibri" panose="020F0502020204030204" pitchFamily="34" charset="0"/>
                <a:cs typeface="Times New Roman" panose="02020603050405020304" pitchFamily="18" charset="0"/>
              </a:rPr>
              <a:t>38 CFR 3.102 Reasonable doubt</a:t>
            </a:r>
          </a:p>
          <a:p>
            <a:pPr marL="548640" lvl="2">
              <a:lnSpc>
                <a:spcPct val="107000"/>
              </a:lnSpc>
              <a:spcBef>
                <a:spcPts val="0"/>
              </a:spcBef>
            </a:pPr>
            <a:r>
              <a:rPr lang="en-US" sz="2800" dirty="0">
                <a:ea typeface="Calibri" panose="020F0502020204030204" pitchFamily="34" charset="0"/>
                <a:cs typeface="Times New Roman" panose="02020603050405020304" pitchFamily="18" charset="0"/>
              </a:rPr>
              <a:t>Refers to equipoise, not to absence of evidence</a:t>
            </a:r>
          </a:p>
          <a:p>
            <a:pPr marL="91440" lvl="1">
              <a:lnSpc>
                <a:spcPct val="107000"/>
              </a:lnSpc>
              <a:spcBef>
                <a:spcPts val="0"/>
              </a:spcBef>
            </a:pPr>
            <a:endParaRPr lang="en-US" sz="3200" dirty="0">
              <a:ea typeface="Calibri" panose="020F0502020204030204" pitchFamily="34" charset="0"/>
              <a:cs typeface="Times New Roman" panose="02020603050405020304" pitchFamily="18" charset="0"/>
            </a:endParaRPr>
          </a:p>
          <a:p>
            <a:pPr>
              <a:lnSpc>
                <a:spcPct val="107000"/>
              </a:lnSpc>
              <a:spcBef>
                <a:spcPts val="0"/>
              </a:spcBef>
            </a:pPr>
            <a:r>
              <a:rPr lang="en-US" sz="3200" dirty="0">
                <a:ea typeface="Calibri" panose="020F0502020204030204" pitchFamily="34" charset="0"/>
                <a:cs typeface="Times New Roman" panose="02020603050405020304" pitchFamily="18" charset="0"/>
                <a:hlinkClick r:id="rId2"/>
              </a:rPr>
              <a:t>M21-1 V.ii.3.D.2.c. </a:t>
            </a:r>
            <a:r>
              <a:rPr lang="en-US" sz="3200" dirty="0">
                <a:ea typeface="Calibri" panose="020F0502020204030204" pitchFamily="34" charset="0"/>
                <a:cs typeface="Times New Roman" panose="02020603050405020304" pitchFamily="18" charset="0"/>
              </a:rPr>
              <a:t>Evaluating Symptoms of SC and NSC Disabilities That Cannot Be Separated</a:t>
            </a:r>
          </a:p>
          <a:p>
            <a:pPr lvl="2">
              <a:lnSpc>
                <a:spcPct val="107000"/>
              </a:lnSpc>
              <a:spcBef>
                <a:spcPts val="0"/>
              </a:spcBef>
            </a:pPr>
            <a:r>
              <a:rPr lang="en-US" sz="2800" dirty="0">
                <a:ea typeface="Calibri" panose="020F0502020204030204" pitchFamily="34" charset="0"/>
                <a:cs typeface="Times New Roman" panose="02020603050405020304" pitchFamily="18" charset="0"/>
              </a:rPr>
              <a:t>Don’t rely on CAVC Langdon v. Wilkie (referenced in M21-1) because CAFC overruled this decision </a:t>
            </a:r>
          </a:p>
          <a:p>
            <a:endParaRPr lang="en-US" dirty="0"/>
          </a:p>
        </p:txBody>
      </p:sp>
      <p:sp>
        <p:nvSpPr>
          <p:cNvPr id="2" name="Slide Number Placeholder 1">
            <a:extLst>
              <a:ext uri="{FF2B5EF4-FFF2-40B4-BE49-F238E27FC236}">
                <a16:creationId xmlns:a16="http://schemas.microsoft.com/office/drawing/2014/main" id="{9FE02354-B056-D451-B6E3-B155DEF76A5F}"/>
              </a:ext>
            </a:extLst>
          </p:cNvPr>
          <p:cNvSpPr>
            <a:spLocks noGrp="1"/>
          </p:cNvSpPr>
          <p:nvPr>
            <p:ph type="sldNum" sz="quarter" idx="12"/>
          </p:nvPr>
        </p:nvSpPr>
        <p:spPr/>
        <p:txBody>
          <a:bodyPr/>
          <a:lstStyle/>
          <a:p>
            <a:fld id="{60B18D57-13A5-4968-950D-8FEF41FA4399}" type="slidenum">
              <a:rPr lang="en-US" smtClean="0"/>
              <a:t>9</a:t>
            </a:fld>
            <a:endParaRPr lang="en-US" dirty="0"/>
          </a:p>
        </p:txBody>
      </p:sp>
    </p:spTree>
    <p:extLst>
      <p:ext uri="{BB962C8B-B14F-4D97-AF65-F5344CB8AC3E}">
        <p14:creationId xmlns:p14="http://schemas.microsoft.com/office/powerpoint/2010/main" val="32736197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5541</TotalTime>
  <Words>2275</Words>
  <Application>Microsoft Office PowerPoint</Application>
  <PresentationFormat>Widescreen</PresentationFormat>
  <Paragraphs>209</Paragraphs>
  <Slides>27</Slides>
  <Notes>4</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27</vt:i4>
      </vt:variant>
    </vt:vector>
  </HeadingPairs>
  <TitlesOfParts>
    <vt:vector size="32" baseType="lpstr">
      <vt:lpstr>Arial</vt:lpstr>
      <vt:lpstr>Times New Roman</vt:lpstr>
      <vt:lpstr>Custom Design</vt:lpstr>
      <vt:lpstr>Office Theme</vt:lpstr>
      <vt:lpstr>1_Office Theme</vt:lpstr>
      <vt:lpstr>PowerPoint Presentation</vt:lpstr>
      <vt:lpstr>Introduction</vt:lpstr>
      <vt:lpstr>References</vt:lpstr>
      <vt:lpstr>Why use Court Cases?</vt:lpstr>
      <vt:lpstr>Setup of the courts</vt:lpstr>
      <vt:lpstr>CAVC – Rice v Shinseki</vt:lpstr>
      <vt:lpstr>CAVC – Rice v Shinseki</vt:lpstr>
      <vt:lpstr>CAVC – Mittleider v West</vt:lpstr>
      <vt:lpstr>CAVC – Mittleider v West</vt:lpstr>
      <vt:lpstr>CAVC – Perry v Brown</vt:lpstr>
      <vt:lpstr>CAVC – Perry v Brown</vt:lpstr>
      <vt:lpstr>CAVC – Wilson v McDonough</vt:lpstr>
      <vt:lpstr>CAVC – Wilson v McDonough</vt:lpstr>
      <vt:lpstr>CAFC – Walker v Shinseki</vt:lpstr>
      <vt:lpstr>CAFC – Walker v Shinseki</vt:lpstr>
      <vt:lpstr>CAFC – Walker v Shinseki</vt:lpstr>
      <vt:lpstr>CAFC – Buchanan v Nicholson</vt:lpstr>
      <vt:lpstr>CAFC – Buchanan v Nicholson</vt:lpstr>
      <vt:lpstr>CAFC – Jandreau v Nicholson</vt:lpstr>
      <vt:lpstr>CAFC – Jandreau v Nicholson</vt:lpstr>
      <vt:lpstr>Exercises</vt:lpstr>
      <vt:lpstr>Ruma Nandini – Marine Corps</vt:lpstr>
      <vt:lpstr>Jeremy Li - Army</vt:lpstr>
      <vt:lpstr>Tammy Cole – Air Force</vt:lpstr>
      <vt:lpstr>Rodney White – Marine Corps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Faery Dragon</cp:lastModifiedBy>
  <cp:revision>182</cp:revision>
  <cp:lastPrinted>2022-09-12T17:14:42Z</cp:lastPrinted>
  <dcterms:created xsi:type="dcterms:W3CDTF">2018-09-13T15:53:27Z</dcterms:created>
  <dcterms:modified xsi:type="dcterms:W3CDTF">2023-04-12T03:41:08Z</dcterms:modified>
</cp:coreProperties>
</file>