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23"/>
  </p:notesMasterIdLst>
  <p:sldIdLst>
    <p:sldId id="1372" r:id="rId5"/>
    <p:sldId id="1352" r:id="rId6"/>
    <p:sldId id="1386" r:id="rId7"/>
    <p:sldId id="1345" r:id="rId8"/>
    <p:sldId id="1387" r:id="rId9"/>
    <p:sldId id="1374" r:id="rId10"/>
    <p:sldId id="1356" r:id="rId11"/>
    <p:sldId id="1382" r:id="rId12"/>
    <p:sldId id="1375" r:id="rId13"/>
    <p:sldId id="1376" r:id="rId14"/>
    <p:sldId id="1378" r:id="rId15"/>
    <p:sldId id="1377" r:id="rId16"/>
    <p:sldId id="1384" r:id="rId17"/>
    <p:sldId id="1385" r:id="rId18"/>
    <p:sldId id="1388" r:id="rId19"/>
    <p:sldId id="1389" r:id="rId20"/>
    <p:sldId id="1368" r:id="rId21"/>
    <p:sldId id="13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504" userDrawn="1">
          <p15:clr>
            <a:srgbClr val="A4A3A4"/>
          </p15:clr>
        </p15:guide>
        <p15:guide id="3" pos="7176" userDrawn="1">
          <p15:clr>
            <a:srgbClr val="A4A3A4"/>
          </p15:clr>
        </p15:guide>
        <p15:guide id="4" pos="3048" userDrawn="1">
          <p15:clr>
            <a:srgbClr val="A4A3A4"/>
          </p15:clr>
        </p15:guide>
        <p15:guide id="5" pos="2712" userDrawn="1">
          <p15:clr>
            <a:srgbClr val="A4A3A4"/>
          </p15:clr>
        </p15:guide>
        <p15:guide id="6" pos="3768" userDrawn="1">
          <p15:clr>
            <a:srgbClr val="A4A3A4"/>
          </p15:clr>
        </p15:guide>
        <p15:guide id="7" pos="3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9BD33E-B4C7-E5C7-A303-2A94C9A1D1C2}" name="King, David T. (he/him/his)" initials="KDT(" userId="S::David.King@va.gov::7072748f-fcae-4f24-93f1-cb6fb4aa516b" providerId="AD"/>
  <p188:author id="{5930DA5A-7E74-8FA5-12CB-CA89B038B108}" name="Alexander, Melinda, VBAPHIL" initials="AMV" userId="S::melinda.alexander@va.gov::5af5c4ab-7ea8-40bd-812f-78df129543a6" providerId="AD"/>
  <p188:author id="{F3278F75-BDF6-A6AD-EE1C-2763291826E5}" name="Askew, Mychael Lee VBAPHILINS" initials="AMLV" userId="S::mychaellee.askew@va.gov::1b159fb6-025b-4138-a2f0-23f6f38466a1" providerId="AD"/>
  <p188:author id="{06C8A48D-CF33-3F58-739F-BED4F6D2D336}" name="Kiernan-Ortiz, Christine, VBASPT" initials="KV" userId="S::christine.kiernan-ortiz_va.gov#ext#@aptiveresources1.onmicrosoft.com::9542d02b-f927-41fe-a906-390fcdabdace" providerId="AD"/>
  <p188:author id="{3A63A797-03D2-F3E6-331F-679AE62AF045}" name="Scott Bledsoe" initials="SB" userId="S::scott.bledsoe@aptiveresources.com::86f3276a-8a14-4ecd-b557-3d68697c6449" providerId="AD"/>
  <p188:author id="{04BC65CD-C01B-D539-DB3C-57733C938608}" name="Berkheimer, Ruth VBAPHILINS" initials="BRV" userId="S::ruth.berkheimer@va.gov::d5e41346-bbd7-4d19-bcf2-0ada44706667" providerId="AD"/>
  <p188:author id="{975745E5-8983-4AA7-B8F3-3587FB78A735}" name="Kaitlin Schneck" initials="KS" userId="S::kaitlin.schneck@aptiveresources.com::5736ecf4-1805-45b9-93c7-1a8b561ad0b9" providerId="AD"/>
  <p188:author id="{420332EC-B05F-CE75-7C2D-2644BA340A85}" name="Jess Pellegrini" initials="JP" userId="S::jessica.pellegrini@aptiveresources.com::998f2da0-1b12-4476-a57f-63668eb09249" providerId="AD"/>
  <p188:author id="{A20F51FE-32C1-1705-F7EC-0BE66E81D55B}" name="Campbell, Andrea N." initials="CAN" userId="S::Andrea.Campbell2@va.gov::83ff5133-3726-4a1f-8639-175cefd69e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nando Medrano" initials="FM" lastIdx="2" clrIdx="0">
    <p:extLst>
      <p:ext uri="{19B8F6BF-5375-455C-9EA6-DF929625EA0E}">
        <p15:presenceInfo xmlns:p15="http://schemas.microsoft.com/office/powerpoint/2012/main" userId="20620219cbd6ab8f" providerId="Windows Live"/>
      </p:ext>
    </p:extLst>
  </p:cmAuthor>
  <p:cmAuthor id="2" name="Nicole Carey" initials="NC" lastIdx="7" clrIdx="1">
    <p:extLst>
      <p:ext uri="{19B8F6BF-5375-455C-9EA6-DF929625EA0E}">
        <p15:presenceInfo xmlns:p15="http://schemas.microsoft.com/office/powerpoint/2012/main" userId="Nicole Carey" providerId="None"/>
      </p:ext>
    </p:extLst>
  </p:cmAuthor>
  <p:cmAuthor id="3" name="Bennett Is My Name" initials="BIMN" lastIdx="1" clrIdx="2">
    <p:extLst>
      <p:ext uri="{19B8F6BF-5375-455C-9EA6-DF929625EA0E}">
        <p15:presenceInfo xmlns:p15="http://schemas.microsoft.com/office/powerpoint/2012/main" userId="f1d9651a707509f7" providerId="Windows Live"/>
      </p:ext>
    </p:extLst>
  </p:cmAuthor>
  <p:cmAuthor id="4" name="Fernando Medrano" initials="FM [2]" lastIdx="8" clrIdx="3">
    <p:extLst>
      <p:ext uri="{19B8F6BF-5375-455C-9EA6-DF929625EA0E}">
        <p15:presenceInfo xmlns:p15="http://schemas.microsoft.com/office/powerpoint/2012/main" userId="S::fernando.medrano@dynamiciservices.com::2fef83ef-cdc7-4f9d-9d60-415f60a9bc4b" providerId="AD"/>
      </p:ext>
    </p:extLst>
  </p:cmAuthor>
  <p:cmAuthor id="5" name="Bernadette Murphy" initials="BM" lastIdx="3" clrIdx="4">
    <p:extLst>
      <p:ext uri="{19B8F6BF-5375-455C-9EA6-DF929625EA0E}">
        <p15:presenceInfo xmlns:p15="http://schemas.microsoft.com/office/powerpoint/2012/main" userId="S::bernadette.murphy@dynamiciservices.com::cdeb7eac-25d7-48b0-b182-cb1d37f6165d" providerId="AD"/>
      </p:ext>
    </p:extLst>
  </p:cmAuthor>
  <p:cmAuthor id="6" name="AMO" initials="VBA" lastIdx="1" clrIdx="5">
    <p:extLst>
      <p:ext uri="{19B8F6BF-5375-455C-9EA6-DF929625EA0E}">
        <p15:presenceInfo xmlns:p15="http://schemas.microsoft.com/office/powerpoint/2012/main" userId="AMO" providerId="None"/>
      </p:ext>
    </p:extLst>
  </p:cmAuthor>
  <p:cmAuthor id="7" name="Office of Policy &amp; Oversight" initials="OPO" lastIdx="44" clrIdx="6">
    <p:extLst>
      <p:ext uri="{19B8F6BF-5375-455C-9EA6-DF929625EA0E}">
        <p15:presenceInfo xmlns:p15="http://schemas.microsoft.com/office/powerpoint/2012/main" userId="Office of Policy &amp; Oversight" providerId="None"/>
      </p:ext>
    </p:extLst>
  </p:cmAuthor>
  <p:cmAuthor id="8" name="Phillips, Chad B., VBAWASH" initials="PCBV" lastIdx="2" clrIdx="7">
    <p:extLst>
      <p:ext uri="{19B8F6BF-5375-455C-9EA6-DF929625EA0E}">
        <p15:presenceInfo xmlns:p15="http://schemas.microsoft.com/office/powerpoint/2012/main" userId="S::Chad.Phillips@va.gov::19f9418e-8d02-44f5-99ab-0adad9c6b38f" providerId="AD"/>
      </p:ext>
    </p:extLst>
  </p:cmAuthor>
  <p:cmAuthor id="9" name="Kuehnle, Kristine, VBAVACO" initials="KV" lastIdx="3" clrIdx="8">
    <p:extLst>
      <p:ext uri="{19B8F6BF-5375-455C-9EA6-DF929625EA0E}">
        <p15:presenceInfo xmlns:p15="http://schemas.microsoft.com/office/powerpoint/2012/main" userId="S::kristine.kuehnle@va.gov::9ea4fc13-263d-4096-9fc5-86d43b8448f0" providerId="AD"/>
      </p:ext>
    </p:extLst>
  </p:cmAuthor>
  <p:cmAuthor id="10" name="Murphy, Beth, VBAVACO" initials="MBV" lastIdx="4" clrIdx="9">
    <p:extLst>
      <p:ext uri="{19B8F6BF-5375-455C-9EA6-DF929625EA0E}">
        <p15:presenceInfo xmlns:p15="http://schemas.microsoft.com/office/powerpoint/2012/main" userId="S::Beth.Murphy@va.gov::4bd7d59b-caa7-4741-9ef7-b9707d188ea0" providerId="AD"/>
      </p:ext>
    </p:extLst>
  </p:cmAuthor>
  <p:cmAuthor id="11" name="Alphonso, Thomas, VBAVACO" initials="ATV" lastIdx="3" clrIdx="10">
    <p:extLst>
      <p:ext uri="{19B8F6BF-5375-455C-9EA6-DF929625EA0E}">
        <p15:presenceInfo xmlns:p15="http://schemas.microsoft.com/office/powerpoint/2012/main" userId="S::Thomas.Alphonso@va.gov::3b969bdd-ffc6-491a-9c02-ad979bd9e35f" providerId="AD"/>
      </p:ext>
    </p:extLst>
  </p:cmAuthor>
  <p:cmAuthor id="12" name="Warren, Terry E., VBAVACO" initials="WTEV" lastIdx="4" clrIdx="11">
    <p:extLst>
      <p:ext uri="{19B8F6BF-5375-455C-9EA6-DF929625EA0E}">
        <p15:presenceInfo xmlns:p15="http://schemas.microsoft.com/office/powerpoint/2012/main" userId="S::Terry.Warren@va.gov::46ae9de8-5b7e-4cc9-9c80-75dc7b9a8576" providerId="AD"/>
      </p:ext>
    </p:extLst>
  </p:cmAuthor>
  <p:cmAuthor id="13" name="Department of Veterans Affairs" initials="DoVA" lastIdx="4" clrIdx="12">
    <p:extLst>
      <p:ext uri="{19B8F6BF-5375-455C-9EA6-DF929625EA0E}">
        <p15:presenceInfo xmlns:p15="http://schemas.microsoft.com/office/powerpoint/2012/main" userId="Department of Veterans Affairs" providerId="None"/>
      </p:ext>
    </p:extLst>
  </p:cmAuthor>
  <p:cmAuthor id="14" name="Brinley, William S. VBAVACO" initials="BWSV" lastIdx="1" clrIdx="13">
    <p:extLst>
      <p:ext uri="{19B8F6BF-5375-455C-9EA6-DF929625EA0E}">
        <p15:presenceInfo xmlns:p15="http://schemas.microsoft.com/office/powerpoint/2012/main" userId="S::William.Brinley@va.gov::9b3924d3-9c82-47ee-b164-2cb9155dea19" providerId="AD"/>
      </p:ext>
    </p:extLst>
  </p:cmAuthor>
  <p:cmAuthor id="15" name="Office of Policy and Oversight" initials="ET" lastIdx="2" clrIdx="14">
    <p:extLst>
      <p:ext uri="{19B8F6BF-5375-455C-9EA6-DF929625EA0E}">
        <p15:presenceInfo xmlns:p15="http://schemas.microsoft.com/office/powerpoint/2012/main" userId="Office of Policy and Oversight" providerId="None"/>
      </p:ext>
    </p:extLst>
  </p:cmAuthor>
  <p:cmAuthor id="16" name="Becton, Tamika L., VBAVACO" initials="BTLV" lastIdx="1" clrIdx="15">
    <p:extLst>
      <p:ext uri="{19B8F6BF-5375-455C-9EA6-DF929625EA0E}">
        <p15:presenceInfo xmlns:p15="http://schemas.microsoft.com/office/powerpoint/2012/main" userId="S::Tamika.Becton@va.gov::1f0a4b3c-aa75-41f3-8fc2-de9319f865ad" providerId="AD"/>
      </p:ext>
    </p:extLst>
  </p:cmAuthor>
  <p:cmAuthor id="17" name="Lee, Kyle, VBAVACO" initials="LKV" lastIdx="3" clrIdx="16">
    <p:extLst>
      <p:ext uri="{19B8F6BF-5375-455C-9EA6-DF929625EA0E}">
        <p15:presenceInfo xmlns:p15="http://schemas.microsoft.com/office/powerpoint/2012/main" userId="S::Kyle.Lee@va.gov::180fb81d-0eb8-44f1-9698-ce7d843751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C3D"/>
    <a:srgbClr val="14254C"/>
    <a:srgbClr val="0071BB"/>
    <a:srgbClr val="9BDAF1"/>
    <a:srgbClr val="F2F2F2"/>
    <a:srgbClr val="988530"/>
    <a:srgbClr val="112E51"/>
    <a:srgbClr val="003E73"/>
    <a:srgbClr val="D3C9C7"/>
    <a:srgbClr val="229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12"/>
        <p:guide pos="504"/>
        <p:guide pos="7176"/>
        <p:guide pos="3048"/>
        <p:guide pos="2712"/>
        <p:guide pos="3768"/>
        <p:guide pos="3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7A3A0-5BB5-1347-A861-9B9EAC53EC20}" type="datetimeFigureOut">
              <a:rPr lang="en-US" smtClean="0"/>
              <a:t>04/13/2023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E5555-37B7-D043-BB9E-EC6F7E46AAA1}" type="slidenum">
              <a:rPr lang="en-US" smtClean="0"/>
              <a:t>‹#›</a:t>
            </a:fld>
            <a:endParaRPr lang="en-US"/>
          </a:p>
        </p:txBody>
      </p:sp>
    </p:spTree>
    <p:extLst>
      <p:ext uri="{BB962C8B-B14F-4D97-AF65-F5344CB8AC3E}">
        <p14:creationId xmlns:p14="http://schemas.microsoft.com/office/powerpoint/2010/main" val="28833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EE5555-37B7-D043-BB9E-EC6F7E46AAA1}" type="slidenum">
              <a:rPr lang="en-US" smtClean="0"/>
              <a:t>0</a:t>
            </a:fld>
            <a:endParaRPr lang="en-US"/>
          </a:p>
        </p:txBody>
      </p:sp>
    </p:spTree>
    <p:extLst>
      <p:ext uri="{BB962C8B-B14F-4D97-AF65-F5344CB8AC3E}">
        <p14:creationId xmlns:p14="http://schemas.microsoft.com/office/powerpoint/2010/main" val="25010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EE5555-37B7-D043-BB9E-EC6F7E46AAA1}" type="slidenum">
              <a:rPr lang="en-US" smtClean="0"/>
              <a:t>10</a:t>
            </a:fld>
            <a:endParaRPr lang="en-US"/>
          </a:p>
        </p:txBody>
      </p:sp>
    </p:spTree>
    <p:extLst>
      <p:ext uri="{BB962C8B-B14F-4D97-AF65-F5344CB8AC3E}">
        <p14:creationId xmlns:p14="http://schemas.microsoft.com/office/powerpoint/2010/main" val="98394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EE5555-37B7-D043-BB9E-EC6F7E46AAA1}" type="slidenum">
              <a:rPr lang="en-US" smtClean="0"/>
              <a:t>15</a:t>
            </a:fld>
            <a:endParaRPr lang="en-US"/>
          </a:p>
        </p:txBody>
      </p:sp>
    </p:spTree>
    <p:extLst>
      <p:ext uri="{BB962C8B-B14F-4D97-AF65-F5344CB8AC3E}">
        <p14:creationId xmlns:p14="http://schemas.microsoft.com/office/powerpoint/2010/main" val="329104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CBB7-C899-8E44-8085-7BD28882B3D3}"/>
              </a:ext>
            </a:extLst>
          </p:cNvPr>
          <p:cNvSpPr>
            <a:spLocks noGrp="1"/>
          </p:cNvSpPr>
          <p:nvPr>
            <p:ph type="ctrTitle"/>
          </p:nvPr>
        </p:nvSpPr>
        <p:spPr>
          <a:xfrm>
            <a:off x="762000" y="1122363"/>
            <a:ext cx="10591800" cy="2133599"/>
          </a:xfrm>
        </p:spPr>
        <p:txBody>
          <a:bodyPr anchor="ct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5B476FBE-B91C-B940-9B54-FBCA7D8D93E2}"/>
              </a:ext>
            </a:extLst>
          </p:cNvPr>
          <p:cNvSpPr>
            <a:spLocks noGrp="1"/>
          </p:cNvSpPr>
          <p:nvPr>
            <p:ph type="subTitle" idx="1"/>
          </p:nvPr>
        </p:nvSpPr>
        <p:spPr>
          <a:xfrm>
            <a:off x="762000" y="3602038"/>
            <a:ext cx="990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EF01413F-080F-2F4F-A5BE-5BED178994BB}"/>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1980258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7199A8C-FFFC-904F-A051-23C012716DA3}"/>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
        <p:nvSpPr>
          <p:cNvPr id="4" name="Rectangle 3">
            <a:extLst>
              <a:ext uri="{FF2B5EF4-FFF2-40B4-BE49-F238E27FC236}">
                <a16:creationId xmlns:a16="http://schemas.microsoft.com/office/drawing/2014/main" id="{B4831BF3-3EF6-6B42-9257-3724A9BEE149}"/>
              </a:ext>
            </a:extLst>
          </p:cNvPr>
          <p:cNvSpPr/>
          <p:nvPr userDrawn="1"/>
        </p:nvSpPr>
        <p:spPr>
          <a:xfrm>
            <a:off x="0" y="-1"/>
            <a:ext cx="12192000" cy="6261101"/>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2F55"/>
              </a:solidFill>
            </a:endParaRPr>
          </a:p>
        </p:txBody>
      </p:sp>
      <p:pic>
        <p:nvPicPr>
          <p:cNvPr id="5" name="Picture 4">
            <a:extLst>
              <a:ext uri="{FF2B5EF4-FFF2-40B4-BE49-F238E27FC236}">
                <a16:creationId xmlns:a16="http://schemas.microsoft.com/office/drawing/2014/main" id="{786BC7D3-CB56-1841-A672-A04B984658C1}"/>
              </a:ext>
            </a:extLst>
          </p:cNvPr>
          <p:cNvPicPr>
            <a:picLocks noChangeAspect="1"/>
          </p:cNvPicPr>
          <p:nvPr userDrawn="1"/>
        </p:nvPicPr>
        <p:blipFill rotWithShape="1">
          <a:blip r:embed="rId2" cstate="screen">
            <a:alphaModFix amt="13000"/>
            <a:extLst>
              <a:ext uri="{28A0092B-C50C-407E-A947-70E740481C1C}">
                <a14:useLocalDpi xmlns:a14="http://schemas.microsoft.com/office/drawing/2010/main"/>
              </a:ext>
            </a:extLst>
          </a:blip>
          <a:srcRect/>
          <a:stretch/>
        </p:blipFill>
        <p:spPr>
          <a:xfrm>
            <a:off x="0" y="702128"/>
            <a:ext cx="12192000" cy="4566246"/>
          </a:xfrm>
          <a:prstGeom prst="rect">
            <a:avLst/>
          </a:prstGeom>
        </p:spPr>
      </p:pic>
    </p:spTree>
    <p:extLst>
      <p:ext uri="{BB962C8B-B14F-4D97-AF65-F5344CB8AC3E}">
        <p14:creationId xmlns:p14="http://schemas.microsoft.com/office/powerpoint/2010/main" val="346350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24D389-4211-AB4A-A071-10E8724985A9}"/>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a:p>
        </p:txBody>
      </p:sp>
      <p:sp>
        <p:nvSpPr>
          <p:cNvPr id="5" name="Rectangle 4">
            <a:extLst>
              <a:ext uri="{FF2B5EF4-FFF2-40B4-BE49-F238E27FC236}">
                <a16:creationId xmlns:a16="http://schemas.microsoft.com/office/drawing/2014/main" id="{FE4FD8D5-4218-264D-B640-9B2C4AF010CF}"/>
              </a:ext>
            </a:extLst>
          </p:cNvPr>
          <p:cNvSpPr/>
          <p:nvPr userDrawn="1"/>
        </p:nvSpPr>
        <p:spPr>
          <a:xfrm>
            <a:off x="0" y="0"/>
            <a:ext cx="12192000" cy="6858000"/>
          </a:xfrm>
          <a:prstGeom prst="rect">
            <a:avLst/>
          </a:prstGeom>
          <a:gradFill flip="none" rotWithShape="1">
            <a:gsLst>
              <a:gs pos="0">
                <a:schemeClr val="accent3">
                  <a:lumMod val="0"/>
                  <a:lumOff val="100000"/>
                </a:schemeClr>
              </a:gs>
              <a:gs pos="100000">
                <a:schemeClr val="bg1">
                  <a:lumMod val="9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D6F1C7F-6057-5B47-BF30-CE9848F089E6}"/>
              </a:ext>
            </a:extLst>
          </p:cNvPr>
          <p:cNvSpPr txBox="1">
            <a:spLocks/>
          </p:cNvSpPr>
          <p:nvPr userDrawn="1"/>
        </p:nvSpPr>
        <p:spPr>
          <a:xfrm>
            <a:off x="11589026" y="6249615"/>
            <a:ext cx="393432" cy="608383"/>
          </a:xfrm>
          <a:prstGeom prst="rect">
            <a:avLst/>
          </a:prstGeom>
        </p:spPr>
        <p:txBody>
          <a:bodyPr vert="horz" lIns="91440" tIns="45720" rIns="91440" bIns="45720" rtlCol="0" anchor="ctr"/>
          <a:lstStyle>
            <a:defPPr>
              <a:defRPr lang="en-US"/>
            </a:defPPr>
            <a:lvl1pPr marL="0" algn="ctr" defTabSz="914400" rtl="0" eaLnBrk="1" latinLnBrk="0" hangingPunct="1">
              <a:defRPr sz="13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35BD1-8CD9-3F4C-A1B6-7F2FC51E798F}" type="slidenum">
              <a:rPr lang="en-US" smtClean="0">
                <a:solidFill>
                  <a:srgbClr val="032F55"/>
                </a:solidFill>
              </a:rPr>
              <a:pPr/>
              <a:t>‹#›</a:t>
            </a:fld>
            <a:endParaRPr lang="en-US">
              <a:solidFill>
                <a:srgbClr val="032F55"/>
              </a:solidFill>
            </a:endParaRPr>
          </a:p>
        </p:txBody>
      </p:sp>
    </p:spTree>
    <p:extLst>
      <p:ext uri="{BB962C8B-B14F-4D97-AF65-F5344CB8AC3E}">
        <p14:creationId xmlns:p14="http://schemas.microsoft.com/office/powerpoint/2010/main" val="354809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A9D3-654A-A042-B6B5-288AE58A7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904A0-51C7-3F4B-9BE0-6AC1DDEC3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65C50-A3F3-6F40-9764-A65FD46F5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1F827-7093-B342-9FCC-6746C74077E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EBDE3E3-8B56-CF4E-A914-F151A47DEA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A2B369-9062-A940-B461-B8D11850F896}"/>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a:p>
        </p:txBody>
      </p:sp>
    </p:spTree>
    <p:extLst>
      <p:ext uri="{BB962C8B-B14F-4D97-AF65-F5344CB8AC3E}">
        <p14:creationId xmlns:p14="http://schemas.microsoft.com/office/powerpoint/2010/main" val="1845523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499-0F6F-A94E-B279-ABE45D852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00A8D-5CFE-C543-8C43-3B1D6C4D5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9D79F0-9EA1-284A-B6A9-1788FB307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FB402-8F21-7745-9FDE-00457F6280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9042314-5CA2-2D4B-A321-457C81EC15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AD7673-A8C5-9446-9F7B-5B7A2A62DE3C}"/>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a:p>
        </p:txBody>
      </p:sp>
    </p:spTree>
    <p:extLst>
      <p:ext uri="{BB962C8B-B14F-4D97-AF65-F5344CB8AC3E}">
        <p14:creationId xmlns:p14="http://schemas.microsoft.com/office/powerpoint/2010/main" val="3757474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7F04-4859-AD46-B447-9F545E6603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2CE4F3-BD2C-C94D-8C63-6E3137F7F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6EAA6-409E-6146-A2E5-4FBB3BBF42F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8470406-CD57-7948-B2F8-F57334CE74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876B97-DE32-5C4B-AA33-9EE572575FFA}"/>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a:p>
        </p:txBody>
      </p:sp>
    </p:spTree>
    <p:extLst>
      <p:ext uri="{BB962C8B-B14F-4D97-AF65-F5344CB8AC3E}">
        <p14:creationId xmlns:p14="http://schemas.microsoft.com/office/powerpoint/2010/main" val="291240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47733-D92A-D34F-AA07-92768D8B4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F1B0A-3A8C-0D46-94E2-DF92AF467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55DCE-AD54-C149-9EE8-5D5D032EC8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4EC74DD-0785-994D-A682-E3C03CAABC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5757E2-DB69-CD43-9D7F-F5FD430D1B08}"/>
              </a:ext>
            </a:extLst>
          </p:cNvPr>
          <p:cNvSpPr>
            <a:spLocks noGrp="1"/>
          </p:cNvSpPr>
          <p:nvPr>
            <p:ph type="sldNum" sz="quarter" idx="12"/>
          </p:nvPr>
        </p:nvSpPr>
        <p:spPr>
          <a:xfrm>
            <a:off x="4597684" y="6327388"/>
            <a:ext cx="2743200" cy="365125"/>
          </a:xfrm>
          <a:prstGeom prst="rect">
            <a:avLst/>
          </a:prstGeom>
        </p:spPr>
        <p:txBody>
          <a:bodyPr/>
          <a:lstStyle/>
          <a:p>
            <a:fld id="{90535BD1-8CD9-3F4C-A1B6-7F2FC51E798F}" type="slidenum">
              <a:rPr lang="en-US" smtClean="0"/>
              <a:t>‹#›</a:t>
            </a:fld>
            <a:endParaRPr lang="en-US"/>
          </a:p>
        </p:txBody>
      </p:sp>
    </p:spTree>
    <p:extLst>
      <p:ext uri="{BB962C8B-B14F-4D97-AF65-F5344CB8AC3E}">
        <p14:creationId xmlns:p14="http://schemas.microsoft.com/office/powerpoint/2010/main" val="411852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54E9-7F52-D442-8319-21C825B18B18}"/>
              </a:ext>
            </a:extLst>
          </p:cNvPr>
          <p:cNvSpPr>
            <a:spLocks noGrp="1"/>
          </p:cNvSpPr>
          <p:nvPr>
            <p:ph type="title"/>
          </p:nvPr>
        </p:nvSpPr>
        <p:spPr>
          <a:xfrm>
            <a:off x="838200" y="304166"/>
            <a:ext cx="10515600" cy="767936"/>
          </a:xfrm>
        </p:spPr>
        <p:txBody>
          <a:bodyPr>
            <a:noAutofit/>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E1D3CC0-E397-8947-8CF0-03623EA31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9D2AA7B-97C9-CC4B-B41B-FC48C08F07EC}"/>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329843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B214-5351-4B47-AF31-9498ACB4F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AF15E8-516E-304B-A3AF-DCA89844F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AD311BB5-EB35-9B4E-AFB4-CD0024A4028A}"/>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333611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F01A-F868-C648-B231-4B938062E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789EA-66EF-274B-BBEA-4671ED118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941B1F-E5E8-8D4D-991A-00139C264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0DD4607-7749-EB4B-8909-738DF410122E}"/>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210219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4266-068C-194C-86B3-951ADC5099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52CD8A-FE5D-4C42-B01D-52C4408F4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1FED0-9042-AE4E-A4F7-D17A16B87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62662-0A3D-BB41-A085-32D9D28FE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3218A-9CD7-C240-8F90-EEC0B1735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934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64B2-6DE1-F14B-9761-F330770AE2DA}"/>
              </a:ext>
            </a:extLst>
          </p:cNvPr>
          <p:cNvSpPr>
            <a:spLocks noGrp="1"/>
          </p:cNvSpPr>
          <p:nvPr>
            <p:ph type="title"/>
          </p:nvPr>
        </p:nvSpPr>
        <p:spPr/>
        <p:txBody>
          <a:bodyPr>
            <a:noAutofit/>
          </a:bodyPr>
          <a:lstStyle/>
          <a:p>
            <a:r>
              <a:rPr lang="en-US"/>
              <a:t>Click to edit Master title style</a:t>
            </a:r>
          </a:p>
        </p:txBody>
      </p:sp>
      <p:sp>
        <p:nvSpPr>
          <p:cNvPr id="6" name="Slide Number Placeholder 5">
            <a:extLst>
              <a:ext uri="{FF2B5EF4-FFF2-40B4-BE49-F238E27FC236}">
                <a16:creationId xmlns:a16="http://schemas.microsoft.com/office/drawing/2014/main" id="{2629D18B-8271-554F-A984-A1E618F34181}"/>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192052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64B2-6DE1-F14B-9761-F330770AE2DA}"/>
              </a:ext>
            </a:extLst>
          </p:cNvPr>
          <p:cNvSpPr>
            <a:spLocks noGrp="1"/>
          </p:cNvSpPr>
          <p:nvPr>
            <p:ph type="title"/>
          </p:nvPr>
        </p:nvSpPr>
        <p:spPr>
          <a:xfrm>
            <a:off x="6400800" y="365126"/>
            <a:ext cx="4953000" cy="767936"/>
          </a:xfrm>
        </p:spPr>
        <p:txBody>
          <a:bodyPr/>
          <a:lstStyle/>
          <a:p>
            <a:r>
              <a:rPr lang="en-US"/>
              <a:t>Click to edit Master title style</a:t>
            </a:r>
          </a:p>
        </p:txBody>
      </p:sp>
      <p:sp>
        <p:nvSpPr>
          <p:cNvPr id="8" name="Picture Placeholder 7">
            <a:extLst>
              <a:ext uri="{FF2B5EF4-FFF2-40B4-BE49-F238E27FC236}">
                <a16:creationId xmlns:a16="http://schemas.microsoft.com/office/drawing/2014/main" id="{DCEF0EAC-089D-5341-9FB8-527AD817DC32}"/>
              </a:ext>
            </a:extLst>
          </p:cNvPr>
          <p:cNvSpPr>
            <a:spLocks noGrp="1"/>
          </p:cNvSpPr>
          <p:nvPr>
            <p:ph type="pic" sz="quarter" idx="13"/>
          </p:nvPr>
        </p:nvSpPr>
        <p:spPr>
          <a:xfrm>
            <a:off x="0" y="0"/>
            <a:ext cx="5905500" cy="6235700"/>
          </a:xfrm>
        </p:spPr>
        <p:txBody>
          <a:bodyPr/>
          <a:lstStyle/>
          <a:p>
            <a:endParaRPr lang="en-US"/>
          </a:p>
        </p:txBody>
      </p:sp>
      <p:sp>
        <p:nvSpPr>
          <p:cNvPr id="9" name="Slide Number Placeholder 5">
            <a:extLst>
              <a:ext uri="{FF2B5EF4-FFF2-40B4-BE49-F238E27FC236}">
                <a16:creationId xmlns:a16="http://schemas.microsoft.com/office/drawing/2014/main" id="{FF3FEA6D-5402-4B4E-B1A4-940B43DE5F55}"/>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101113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64B2-6DE1-F14B-9761-F330770AE2DA}"/>
              </a:ext>
            </a:extLst>
          </p:cNvPr>
          <p:cNvSpPr>
            <a:spLocks noGrp="1"/>
          </p:cNvSpPr>
          <p:nvPr>
            <p:ph type="title"/>
          </p:nvPr>
        </p:nvSpPr>
        <p:spPr>
          <a:xfrm>
            <a:off x="6400800" y="365126"/>
            <a:ext cx="4953000" cy="767936"/>
          </a:xfrm>
        </p:spPr>
        <p:txBody>
          <a:bodyPr/>
          <a:lstStyle/>
          <a:p>
            <a:r>
              <a:rPr lang="en-US"/>
              <a:t>Click to edit Master title style</a:t>
            </a:r>
          </a:p>
        </p:txBody>
      </p:sp>
      <p:sp>
        <p:nvSpPr>
          <p:cNvPr id="8" name="Picture Placeholder 7">
            <a:extLst>
              <a:ext uri="{FF2B5EF4-FFF2-40B4-BE49-F238E27FC236}">
                <a16:creationId xmlns:a16="http://schemas.microsoft.com/office/drawing/2014/main" id="{DCEF0EAC-089D-5341-9FB8-527AD817DC32}"/>
              </a:ext>
            </a:extLst>
          </p:cNvPr>
          <p:cNvSpPr>
            <a:spLocks noGrp="1"/>
          </p:cNvSpPr>
          <p:nvPr>
            <p:ph type="pic" sz="quarter" idx="13"/>
          </p:nvPr>
        </p:nvSpPr>
        <p:spPr>
          <a:xfrm>
            <a:off x="0" y="0"/>
            <a:ext cx="5905500" cy="3670300"/>
          </a:xfrm>
        </p:spPr>
        <p:txBody>
          <a:bodyPr/>
          <a:lstStyle/>
          <a:p>
            <a:endParaRPr lang="en-US"/>
          </a:p>
        </p:txBody>
      </p:sp>
      <p:sp>
        <p:nvSpPr>
          <p:cNvPr id="7" name="Picture Placeholder 6">
            <a:extLst>
              <a:ext uri="{FF2B5EF4-FFF2-40B4-BE49-F238E27FC236}">
                <a16:creationId xmlns:a16="http://schemas.microsoft.com/office/drawing/2014/main" id="{3A0C3360-40CD-0E4D-96E9-CD4DDAB3860A}"/>
              </a:ext>
            </a:extLst>
          </p:cNvPr>
          <p:cNvSpPr>
            <a:spLocks noGrp="1"/>
          </p:cNvSpPr>
          <p:nvPr>
            <p:ph type="pic" sz="quarter" idx="14"/>
          </p:nvPr>
        </p:nvSpPr>
        <p:spPr>
          <a:xfrm>
            <a:off x="0" y="3670300"/>
            <a:ext cx="2926080" cy="2565400"/>
          </a:xfrm>
        </p:spPr>
        <p:txBody>
          <a:bodyPr/>
          <a:lstStyle/>
          <a:p>
            <a:endParaRPr lang="en-US"/>
          </a:p>
        </p:txBody>
      </p:sp>
      <p:sp>
        <p:nvSpPr>
          <p:cNvPr id="10" name="Picture Placeholder 9">
            <a:extLst>
              <a:ext uri="{FF2B5EF4-FFF2-40B4-BE49-F238E27FC236}">
                <a16:creationId xmlns:a16="http://schemas.microsoft.com/office/drawing/2014/main" id="{3515B915-A06A-2A49-AFD2-9E280E860BC4}"/>
              </a:ext>
            </a:extLst>
          </p:cNvPr>
          <p:cNvSpPr>
            <a:spLocks noGrp="1"/>
          </p:cNvSpPr>
          <p:nvPr>
            <p:ph type="pic" sz="quarter" idx="15"/>
          </p:nvPr>
        </p:nvSpPr>
        <p:spPr>
          <a:xfrm>
            <a:off x="2957830" y="3670300"/>
            <a:ext cx="2926080" cy="2565400"/>
          </a:xfrm>
        </p:spPr>
        <p:txBody>
          <a:bodyPr/>
          <a:lstStyle/>
          <a:p>
            <a:endParaRPr lang="en-US"/>
          </a:p>
        </p:txBody>
      </p:sp>
      <p:sp>
        <p:nvSpPr>
          <p:cNvPr id="12" name="Slide Number Placeholder 5">
            <a:extLst>
              <a:ext uri="{FF2B5EF4-FFF2-40B4-BE49-F238E27FC236}">
                <a16:creationId xmlns:a16="http://schemas.microsoft.com/office/drawing/2014/main" id="{61507F23-8A6F-7E43-9522-152D9E51D881}"/>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192132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7199A8C-FFFC-904F-A051-23C012716DA3}"/>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Tree>
    <p:extLst>
      <p:ext uri="{BB962C8B-B14F-4D97-AF65-F5344CB8AC3E}">
        <p14:creationId xmlns:p14="http://schemas.microsoft.com/office/powerpoint/2010/main" val="127278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C3808-E020-024A-8273-5C88B2375EC1}"/>
              </a:ext>
            </a:extLst>
          </p:cNvPr>
          <p:cNvSpPr>
            <a:spLocks noGrp="1"/>
          </p:cNvSpPr>
          <p:nvPr>
            <p:ph type="title"/>
          </p:nvPr>
        </p:nvSpPr>
        <p:spPr>
          <a:xfrm>
            <a:off x="838200" y="365126"/>
            <a:ext cx="10515600" cy="76793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895DE76-D032-3148-BFDC-3FA75571DF64}"/>
              </a:ext>
            </a:extLst>
          </p:cNvPr>
          <p:cNvSpPr>
            <a:spLocks noGrp="1"/>
          </p:cNvSpPr>
          <p:nvPr>
            <p:ph type="body" idx="1"/>
          </p:nvPr>
        </p:nvSpPr>
        <p:spPr>
          <a:xfrm>
            <a:off x="838200" y="1825625"/>
            <a:ext cx="10515600" cy="38993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76BBAA7-A368-1F4F-A696-C22D6C7299C8}"/>
              </a:ext>
            </a:extLst>
          </p:cNvPr>
          <p:cNvSpPr/>
          <p:nvPr userDrawn="1"/>
        </p:nvSpPr>
        <p:spPr>
          <a:xfrm>
            <a:off x="0" y="6249617"/>
            <a:ext cx="11379484" cy="608381"/>
          </a:xfrm>
          <a:prstGeom prst="rect">
            <a:avLst/>
          </a:prstGeom>
          <a:solidFill>
            <a:srgbClr val="11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4DC69E-1635-C741-9F87-B695519C571A}"/>
              </a:ext>
            </a:extLst>
          </p:cNvPr>
          <p:cNvSpPr/>
          <p:nvPr userDrawn="1"/>
        </p:nvSpPr>
        <p:spPr>
          <a:xfrm>
            <a:off x="11379484" y="6249617"/>
            <a:ext cx="812516" cy="608383"/>
          </a:xfrm>
          <a:prstGeom prst="rect">
            <a:avLst/>
          </a:prstGeom>
          <a:solidFill>
            <a:srgbClr val="11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6F36C038-3D15-6643-99B3-55629FFC6433}"/>
              </a:ext>
            </a:extLst>
          </p:cNvPr>
          <p:cNvSpPr>
            <a:spLocks noGrp="1"/>
          </p:cNvSpPr>
          <p:nvPr>
            <p:ph type="sldNum" sz="quarter" idx="4"/>
          </p:nvPr>
        </p:nvSpPr>
        <p:spPr>
          <a:xfrm>
            <a:off x="11589026" y="6249615"/>
            <a:ext cx="393432" cy="608383"/>
          </a:xfrm>
          <a:prstGeom prst="rect">
            <a:avLst/>
          </a:prstGeom>
        </p:spPr>
        <p:txBody>
          <a:bodyPr vert="horz" lIns="91440" tIns="45720" rIns="91440" bIns="45720" rtlCol="0" anchor="ctr"/>
          <a:lstStyle>
            <a:lvl1pPr algn="ctr">
              <a:defRPr sz="1300" b="1">
                <a:solidFill>
                  <a:schemeClr val="bg1"/>
                </a:solidFill>
              </a:defRPr>
            </a:lvl1pPr>
          </a:lstStyle>
          <a:p>
            <a:fld id="{90535BD1-8CD9-3F4C-A1B6-7F2FC51E798F}" type="slidenum">
              <a:rPr lang="en-US" smtClean="0"/>
              <a:pPr/>
              <a:t>‹#›</a:t>
            </a:fld>
            <a:endParaRPr lang="en-US"/>
          </a:p>
        </p:txBody>
      </p:sp>
      <p:sp>
        <p:nvSpPr>
          <p:cNvPr id="4" name="Rectangle 3">
            <a:extLst>
              <a:ext uri="{FF2B5EF4-FFF2-40B4-BE49-F238E27FC236}">
                <a16:creationId xmlns:a16="http://schemas.microsoft.com/office/drawing/2014/main" id="{08593EE5-094C-1047-BF14-58BFA9B53457}"/>
              </a:ext>
            </a:extLst>
          </p:cNvPr>
          <p:cNvSpPr/>
          <p:nvPr userDrawn="1"/>
        </p:nvSpPr>
        <p:spPr>
          <a:xfrm>
            <a:off x="3048000" y="6371916"/>
            <a:ext cx="6096000" cy="400110"/>
          </a:xfrm>
          <a:prstGeom prst="rect">
            <a:avLst/>
          </a:prstGeom>
        </p:spPr>
        <p:txBody>
          <a:bodyPr>
            <a:spAutoFit/>
          </a:bodyPr>
          <a:lstStyle/>
          <a:p>
            <a:pPr algn="ctr"/>
            <a:r>
              <a:rPr lang="en-US" sz="1000" spc="100">
                <a:solidFill>
                  <a:schemeClr val="bg1"/>
                </a:solidFill>
              </a:rPr>
              <a:t>VETERANS BENEFITS ADMINISTRATION </a:t>
            </a:r>
          </a:p>
          <a:p>
            <a:pPr algn="ctr"/>
            <a:r>
              <a:rPr lang="en-US" sz="1000" b="1" spc="100">
                <a:solidFill>
                  <a:schemeClr val="bg1"/>
                </a:solidFill>
              </a:rPr>
              <a:t>CONTROLLED</a:t>
            </a:r>
            <a:r>
              <a:rPr lang="en-US" sz="1000" b="1" spc="100" baseline="0">
                <a:solidFill>
                  <a:schemeClr val="bg1"/>
                </a:solidFill>
              </a:rPr>
              <a:t> UNCLASSIFIED INFORMATION</a:t>
            </a:r>
            <a:endParaRPr lang="en-US" sz="1000" b="1" spc="10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6E15FF37-5AA5-4473-8CC5-56C06F800CA8}"/>
              </a:ext>
            </a:extLst>
          </p:cNvPr>
          <p:cNvPicPr>
            <a:picLocks noChangeAspect="1"/>
          </p:cNvPicPr>
          <p:nvPr userDrawn="1"/>
        </p:nvPicPr>
        <p:blipFill>
          <a:blip r:embed="rId17"/>
          <a:stretch>
            <a:fillRect/>
          </a:stretch>
        </p:blipFill>
        <p:spPr>
          <a:xfrm>
            <a:off x="836646" y="6305046"/>
            <a:ext cx="1712979" cy="46329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49332E25-2DB5-4877-B1AB-3B4803978F80}"/>
              </a:ext>
            </a:extLst>
          </p:cNvPr>
          <p:cNvPicPr>
            <a:picLocks noChangeAspect="1"/>
          </p:cNvPicPr>
          <p:nvPr userDrawn="1"/>
        </p:nvPicPr>
        <p:blipFill>
          <a:blip r:embed="rId18"/>
          <a:stretch>
            <a:fillRect/>
          </a:stretch>
        </p:blipFill>
        <p:spPr>
          <a:xfrm>
            <a:off x="9259053" y="6349022"/>
            <a:ext cx="1940560" cy="431235"/>
          </a:xfrm>
          <a:prstGeom prst="rect">
            <a:avLst/>
          </a:prstGeom>
        </p:spPr>
      </p:pic>
    </p:spTree>
    <p:extLst>
      <p:ext uri="{BB962C8B-B14F-4D97-AF65-F5344CB8AC3E}">
        <p14:creationId xmlns:p14="http://schemas.microsoft.com/office/powerpoint/2010/main" val="325508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5" r:id="rId9"/>
    <p:sldLayoutId id="2147483665" r:id="rId10"/>
    <p:sldLayoutId id="2147483660"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3600" b="1" kern="1200">
          <a:solidFill>
            <a:srgbClr val="032F5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hyperlink" Target="https://insurance.va.gov/VALIFE/Fiduciary" TargetMode="External"/><Relationship Id="rId4" Type="http://schemas.openxmlformats.org/officeDocument/2006/relationships/image" Target="../media/image40.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7.svg"/><Relationship Id="rId2" Type="http://schemas.openxmlformats.org/officeDocument/2006/relationships/hyperlink" Target="https://www.va.gov/life-insurance/options-eligibility/valife/"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www.benefits.va.gov/insurance/valife-faqs.asp" TargetMode="Externa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hyperlink" Target="mailto:Melinda.Alexander@va.gov" TargetMode="External"/><Relationship Id="rId2" Type="http://schemas.openxmlformats.org/officeDocument/2006/relationships/hyperlink" Target="mailto:Ruth.Berkheimer@va.gov"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www.insurance.va.gov/UnclaimedFunds/Search"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youtu.be/MMO_u_fMz1E" TargetMode="External"/><Relationship Id="rId5" Type="http://schemas.openxmlformats.org/officeDocument/2006/relationships/hyperlink" Target="https://youtu.be/nJzERtgS3VI" TargetMode="Externa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slideLayout" Target="../slideLayouts/slideLayout2.xml"/><Relationship Id="rId16" Type="http://schemas.openxmlformats.org/officeDocument/2006/relationships/image" Target="../media/image25.svg"/><Relationship Id="rId1" Type="http://schemas.openxmlformats.org/officeDocument/2006/relationships/tags" Target="../tags/tag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A6BC5D-A17A-4486-B587-56C0CA1F96DD}"/>
              </a:ext>
            </a:extLst>
          </p:cNvPr>
          <p:cNvGrpSpPr/>
          <p:nvPr/>
        </p:nvGrpSpPr>
        <p:grpSpPr>
          <a:xfrm>
            <a:off x="0" y="-332817"/>
            <a:ext cx="12192000" cy="7333133"/>
            <a:chOff x="0" y="-305577"/>
            <a:chExt cx="12192000" cy="7333133"/>
          </a:xfrm>
          <a:solidFill>
            <a:srgbClr val="F2F2F2"/>
          </a:solidFill>
        </p:grpSpPr>
        <p:sp>
          <p:nvSpPr>
            <p:cNvPr id="6" name="Rectangle 5">
              <a:extLst>
                <a:ext uri="{FF2B5EF4-FFF2-40B4-BE49-F238E27FC236}">
                  <a16:creationId xmlns:a16="http://schemas.microsoft.com/office/drawing/2014/main" id="{C9A74635-4671-694E-BBBF-92E9C49DE864}"/>
                </a:ext>
              </a:extLst>
            </p:cNvPr>
            <p:cNvSpPr/>
            <p:nvPr/>
          </p:nvSpPr>
          <p:spPr>
            <a:xfrm>
              <a:off x="0" y="0"/>
              <a:ext cx="12192000" cy="7027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2F55"/>
                </a:solidFill>
              </a:endParaRPr>
            </a:p>
          </p:txBody>
        </p:sp>
        <p:pic>
          <p:nvPicPr>
            <p:cNvPr id="7" name="Picture 6">
              <a:extLst>
                <a:ext uri="{FF2B5EF4-FFF2-40B4-BE49-F238E27FC236}">
                  <a16:creationId xmlns:a16="http://schemas.microsoft.com/office/drawing/2014/main" id="{043AB80D-5D87-D346-B3BB-A2917C23AAFB}"/>
                </a:ext>
              </a:extLst>
            </p:cNvPr>
            <p:cNvPicPr>
              <a:picLocks noChangeAspect="1"/>
            </p:cNvPicPr>
            <p:nvPr/>
          </p:nvPicPr>
          <p:blipFill rotWithShape="1">
            <a:blip r:embed="rId3" cstate="screen">
              <a:alphaModFix amt="13000"/>
              <a:extLst>
                <a:ext uri="{28A0092B-C50C-407E-A947-70E740481C1C}">
                  <a14:useLocalDpi xmlns:a14="http://schemas.microsoft.com/office/drawing/2010/main"/>
                </a:ext>
              </a:extLst>
            </a:blip>
            <a:srcRect/>
            <a:stretch/>
          </p:blipFill>
          <p:spPr>
            <a:xfrm>
              <a:off x="0" y="-305577"/>
              <a:ext cx="12192000" cy="4566246"/>
            </a:xfrm>
            <a:prstGeom prst="rect">
              <a:avLst/>
            </a:prstGeom>
            <a:grpFill/>
          </p:spPr>
        </p:pic>
      </p:grpSp>
      <p:sp>
        <p:nvSpPr>
          <p:cNvPr id="2" name="Title 1">
            <a:extLst>
              <a:ext uri="{FF2B5EF4-FFF2-40B4-BE49-F238E27FC236}">
                <a16:creationId xmlns:a16="http://schemas.microsoft.com/office/drawing/2014/main" id="{C708D613-CBD7-1A4F-8FE0-96C36AD54775}"/>
              </a:ext>
            </a:extLst>
          </p:cNvPr>
          <p:cNvSpPr>
            <a:spLocks noGrp="1"/>
          </p:cNvSpPr>
          <p:nvPr>
            <p:ph type="ctrTitle"/>
          </p:nvPr>
        </p:nvSpPr>
        <p:spPr>
          <a:xfrm>
            <a:off x="457199" y="914290"/>
            <a:ext cx="7362825" cy="2258218"/>
          </a:xfrm>
        </p:spPr>
        <p:txBody>
          <a:bodyPr anchor="t">
            <a:noAutofit/>
          </a:bodyPr>
          <a:lstStyle/>
          <a:p>
            <a:pPr>
              <a:spcAft>
                <a:spcPts val="3000"/>
              </a:spcAft>
            </a:pPr>
            <a:r>
              <a:rPr lang="en-US" sz="4000">
                <a:solidFill>
                  <a:srgbClr val="14254C"/>
                </a:solidFill>
              </a:rPr>
              <a:t>VA Insurance Service</a:t>
            </a:r>
            <a:br>
              <a:rPr lang="en-US" sz="4000">
                <a:solidFill>
                  <a:srgbClr val="14254C"/>
                </a:solidFill>
              </a:rPr>
            </a:br>
            <a:r>
              <a:rPr lang="en-US" sz="3600" i="1">
                <a:solidFill>
                  <a:srgbClr val="14254C"/>
                </a:solidFill>
              </a:rPr>
              <a:t>Protect Those Who Matter Most </a:t>
            </a:r>
            <a:br>
              <a:rPr lang="en-US" sz="3600" i="1">
                <a:solidFill>
                  <a:srgbClr val="14254C"/>
                </a:solidFill>
              </a:rPr>
            </a:br>
            <a:r>
              <a:rPr lang="en-US" sz="3600" i="1">
                <a:solidFill>
                  <a:srgbClr val="14254C"/>
                </a:solidFill>
              </a:rPr>
              <a:t>With VA Life Insurance </a:t>
            </a:r>
            <a:endParaRPr lang="en-US" sz="3600">
              <a:solidFill>
                <a:srgbClr val="14254C"/>
              </a:solidFill>
              <a:cs typeface="Calibri"/>
            </a:endParaRPr>
          </a:p>
        </p:txBody>
      </p:sp>
      <p:sp>
        <p:nvSpPr>
          <p:cNvPr id="3" name="TextBox 2">
            <a:extLst>
              <a:ext uri="{FF2B5EF4-FFF2-40B4-BE49-F238E27FC236}">
                <a16:creationId xmlns:a16="http://schemas.microsoft.com/office/drawing/2014/main" id="{47CF9818-6BBE-B989-EBD6-D24257080BDB}"/>
              </a:ext>
            </a:extLst>
          </p:cNvPr>
          <p:cNvSpPr txBox="1"/>
          <p:nvPr/>
        </p:nvSpPr>
        <p:spPr>
          <a:xfrm>
            <a:off x="457199" y="4484522"/>
            <a:ext cx="446677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4254C"/>
                </a:solidFill>
                <a:cs typeface="Calibri"/>
              </a:rPr>
              <a:t>Department of Veterans Affairs (VA)</a:t>
            </a:r>
          </a:p>
          <a:p>
            <a:r>
              <a:rPr lang="en-US" sz="2000">
                <a:solidFill>
                  <a:srgbClr val="14254C"/>
                </a:solidFill>
                <a:cs typeface="Calibri"/>
              </a:rPr>
              <a:t>Veterans Benefits Administration (VBA)</a:t>
            </a:r>
          </a:p>
          <a:p>
            <a:r>
              <a:rPr lang="en-US" sz="2000">
                <a:solidFill>
                  <a:srgbClr val="14254C"/>
                </a:solidFill>
                <a:cs typeface="Calibri"/>
              </a:rPr>
              <a:t>Insurance Service (INS)</a:t>
            </a:r>
          </a:p>
        </p:txBody>
      </p:sp>
      <p:pic>
        <p:nvPicPr>
          <p:cNvPr id="16" name="Picture 15" descr="A collage of people&#10;&#10;Description automatically generated with medium confidence">
            <a:extLst>
              <a:ext uri="{FF2B5EF4-FFF2-40B4-BE49-F238E27FC236}">
                <a16:creationId xmlns:a16="http://schemas.microsoft.com/office/drawing/2014/main" id="{95553C01-EFF2-4154-9EAB-BF4B38705A0F}"/>
              </a:ext>
            </a:extLst>
          </p:cNvPr>
          <p:cNvPicPr>
            <a:picLocks noChangeAspect="1"/>
          </p:cNvPicPr>
          <p:nvPr/>
        </p:nvPicPr>
        <p:blipFill rotWithShape="1">
          <a:blip r:embed="rId4"/>
          <a:srcRect l="3778" t="26511" r="24036" b="12559"/>
          <a:stretch/>
        </p:blipFill>
        <p:spPr>
          <a:xfrm>
            <a:off x="7060877" y="-173304"/>
            <a:ext cx="5412742" cy="7309995"/>
          </a:xfrm>
          <a:prstGeom prst="rect">
            <a:avLst/>
          </a:prstGeom>
        </p:spPr>
      </p:pic>
      <p:pic>
        <p:nvPicPr>
          <p:cNvPr id="9" name="Picture 8" descr="Logo&#10;&#10;Description automatically generated">
            <a:extLst>
              <a:ext uri="{FF2B5EF4-FFF2-40B4-BE49-F238E27FC236}">
                <a16:creationId xmlns:a16="http://schemas.microsoft.com/office/drawing/2014/main" id="{26002989-A1EF-B29E-7CB2-16A77C70A5C5}"/>
              </a:ext>
            </a:extLst>
          </p:cNvPr>
          <p:cNvPicPr>
            <a:picLocks noChangeAspect="1"/>
          </p:cNvPicPr>
          <p:nvPr/>
        </p:nvPicPr>
        <p:blipFill>
          <a:blip r:embed="rId5"/>
          <a:stretch>
            <a:fillRect/>
          </a:stretch>
        </p:blipFill>
        <p:spPr>
          <a:xfrm>
            <a:off x="457199" y="2827106"/>
            <a:ext cx="4943201" cy="1440951"/>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C8EF9491-E3CB-F9F2-11F2-FCC5926E225B}"/>
              </a:ext>
            </a:extLst>
          </p:cNvPr>
          <p:cNvPicPr>
            <a:picLocks noGrp="1" noRot="1" noChangeAspect="1" noMove="1" noResize="1" noEditPoints="1" noAdjustHandles="1" noChangeArrowheads="1" noChangeShapeType="1" noCrop="1"/>
          </p:cNvPicPr>
          <p:nvPr/>
        </p:nvPicPr>
        <p:blipFill>
          <a:blip r:embed="rId6"/>
          <a:stretch>
            <a:fillRect/>
          </a:stretch>
        </p:blipFill>
        <p:spPr>
          <a:xfrm>
            <a:off x="3419378" y="6339583"/>
            <a:ext cx="1940558" cy="431235"/>
          </a:xfrm>
          <a:prstGeom prst="rect">
            <a:avLst/>
          </a:prstGeom>
        </p:spPr>
      </p:pic>
      <p:pic>
        <p:nvPicPr>
          <p:cNvPr id="28" name="Picture 27" descr="Logo&#10;&#10;Description automatically generated">
            <a:extLst>
              <a:ext uri="{FF2B5EF4-FFF2-40B4-BE49-F238E27FC236}">
                <a16:creationId xmlns:a16="http://schemas.microsoft.com/office/drawing/2014/main" id="{C58C04CD-32D5-28C7-E626-6B1EA6953311}"/>
              </a:ext>
            </a:extLst>
          </p:cNvPr>
          <p:cNvPicPr>
            <a:picLocks noGrp="1" noRot="1" noChangeAspect="1" noMove="1" noResize="1" noEditPoints="1" noAdjustHandles="1" noChangeArrowheads="1" noChangeShapeType="1" noCrop="1"/>
          </p:cNvPicPr>
          <p:nvPr/>
        </p:nvPicPr>
        <p:blipFill>
          <a:blip r:embed="rId7"/>
          <a:stretch>
            <a:fillRect/>
          </a:stretch>
        </p:blipFill>
        <p:spPr>
          <a:xfrm>
            <a:off x="677661" y="6015817"/>
            <a:ext cx="2027440" cy="1141159"/>
          </a:xfrm>
          <a:prstGeom prst="rect">
            <a:avLst/>
          </a:prstGeom>
        </p:spPr>
      </p:pic>
    </p:spTree>
    <p:extLst>
      <p:ext uri="{BB962C8B-B14F-4D97-AF65-F5344CB8AC3E}">
        <p14:creationId xmlns:p14="http://schemas.microsoft.com/office/powerpoint/2010/main" val="4603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58B9E2-1745-DAFC-5466-38750FB56382}"/>
              </a:ext>
            </a:extLst>
          </p:cNvPr>
          <p:cNvSpPr/>
          <p:nvPr/>
        </p:nvSpPr>
        <p:spPr>
          <a:xfrm>
            <a:off x="0" y="894453"/>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2856F1-4B4F-4F7F-56A6-6AC9C16F70AC}"/>
              </a:ext>
            </a:extLst>
          </p:cNvPr>
          <p:cNvSpPr>
            <a:spLocks noGrp="1"/>
          </p:cNvSpPr>
          <p:nvPr>
            <p:ph idx="1"/>
          </p:nvPr>
        </p:nvSpPr>
        <p:spPr>
          <a:xfrm>
            <a:off x="838200" y="1330941"/>
            <a:ext cx="10515600" cy="767936"/>
          </a:xfrm>
        </p:spPr>
        <p:txBody>
          <a:bodyPr>
            <a:normAutofit lnSpcReduction="10000"/>
          </a:bodyPr>
          <a:lstStyle/>
          <a:p>
            <a:r>
              <a:rPr lang="en-US" sz="2200" dirty="0">
                <a:solidFill>
                  <a:srgbClr val="14254C"/>
                </a:solidFill>
              </a:rPr>
              <a:t>VALife premium rates are cheaper the earlier you sign up. </a:t>
            </a:r>
          </a:p>
          <a:p>
            <a:r>
              <a:rPr lang="en-US" sz="2200" dirty="0">
                <a:solidFill>
                  <a:srgbClr val="14254C"/>
                </a:solidFill>
              </a:rPr>
              <a:t>Rates will not increase for the life of the policy.</a:t>
            </a:r>
          </a:p>
        </p:txBody>
      </p:sp>
      <p:graphicFrame>
        <p:nvGraphicFramePr>
          <p:cNvPr id="15" name="Table 15">
            <a:extLst>
              <a:ext uri="{FF2B5EF4-FFF2-40B4-BE49-F238E27FC236}">
                <a16:creationId xmlns:a16="http://schemas.microsoft.com/office/drawing/2014/main" id="{0814D801-E9A1-E16E-B96A-4896CBA11922}"/>
              </a:ext>
            </a:extLst>
          </p:cNvPr>
          <p:cNvGraphicFramePr>
            <a:graphicFrameLocks noGrp="1"/>
          </p:cNvGraphicFramePr>
          <p:nvPr>
            <p:extLst>
              <p:ext uri="{D42A27DB-BD31-4B8C-83A1-F6EECF244321}">
                <p14:modId xmlns:p14="http://schemas.microsoft.com/office/powerpoint/2010/main" val="3034700022"/>
              </p:ext>
            </p:extLst>
          </p:nvPr>
        </p:nvGraphicFramePr>
        <p:xfrm>
          <a:off x="2223451" y="2275607"/>
          <a:ext cx="7745098" cy="3413760"/>
        </p:xfrm>
        <a:graphic>
          <a:graphicData uri="http://schemas.openxmlformats.org/drawingml/2006/table">
            <a:tbl>
              <a:tblPr firstRow="1" bandRow="1">
                <a:tableStyleId>{5C22544A-7EE6-4342-B048-85BDC9FD1C3A}</a:tableStyleId>
              </a:tblPr>
              <a:tblGrid>
                <a:gridCol w="1625727">
                  <a:extLst>
                    <a:ext uri="{9D8B030D-6E8A-4147-A177-3AD203B41FA5}">
                      <a16:colId xmlns:a16="http://schemas.microsoft.com/office/drawing/2014/main" val="3700335234"/>
                    </a:ext>
                  </a:extLst>
                </a:gridCol>
                <a:gridCol w="2510568">
                  <a:extLst>
                    <a:ext uri="{9D8B030D-6E8A-4147-A177-3AD203B41FA5}">
                      <a16:colId xmlns:a16="http://schemas.microsoft.com/office/drawing/2014/main" val="1116268693"/>
                    </a:ext>
                  </a:extLst>
                </a:gridCol>
                <a:gridCol w="3608803">
                  <a:extLst>
                    <a:ext uri="{9D8B030D-6E8A-4147-A177-3AD203B41FA5}">
                      <a16:colId xmlns:a16="http://schemas.microsoft.com/office/drawing/2014/main" val="2277695062"/>
                    </a:ext>
                  </a:extLst>
                </a:gridCol>
              </a:tblGrid>
              <a:tr h="365760">
                <a:tc gridSpan="3">
                  <a:txBody>
                    <a:bodyPr/>
                    <a:lstStyle/>
                    <a:p>
                      <a:pPr algn="ctr"/>
                      <a:r>
                        <a:rPr lang="en-US" sz="1600"/>
                        <a:t>Example Monthly Premium Rates*</a:t>
                      </a:r>
                    </a:p>
                  </a:txBody>
                  <a:tcPr>
                    <a:solidFill>
                      <a:srgbClr val="14254C"/>
                    </a:solidFill>
                  </a:tcPr>
                </a:tc>
                <a:tc hMerge="1">
                  <a:txBody>
                    <a:bodyPr/>
                    <a:lstStyle/>
                    <a:p>
                      <a:pPr algn="ctr"/>
                      <a:endParaRPr lang="en-US" sz="1600"/>
                    </a:p>
                  </a:txBody>
                  <a:tcPr>
                    <a:solidFill>
                      <a:srgbClr val="0071BB"/>
                    </a:solidFill>
                  </a:tcPr>
                </a:tc>
                <a:tc hMerge="1">
                  <a:txBody>
                    <a:bodyPr/>
                    <a:lstStyle/>
                    <a:p>
                      <a:pPr algn="ctr"/>
                      <a:endParaRPr lang="en-US" sz="1600"/>
                    </a:p>
                  </a:txBody>
                  <a:tcPr>
                    <a:solidFill>
                      <a:srgbClr val="0071BB"/>
                    </a:solidFill>
                  </a:tcPr>
                </a:tc>
                <a:extLst>
                  <a:ext uri="{0D108BD9-81ED-4DB2-BD59-A6C34878D82A}">
                    <a16:rowId xmlns:a16="http://schemas.microsoft.com/office/drawing/2014/main" val="1918741225"/>
                  </a:ext>
                </a:extLst>
              </a:tr>
              <a:tr h="365760">
                <a:tc>
                  <a:txBody>
                    <a:bodyPr/>
                    <a:lstStyle/>
                    <a:p>
                      <a:pPr algn="ctr"/>
                      <a:r>
                        <a:rPr lang="en-US" sz="1600">
                          <a:solidFill>
                            <a:schemeClr val="bg1"/>
                          </a:solidFill>
                        </a:rPr>
                        <a:t>Age</a:t>
                      </a:r>
                    </a:p>
                  </a:txBody>
                  <a:tcPr>
                    <a:solidFill>
                      <a:srgbClr val="0071BB"/>
                    </a:solidFill>
                  </a:tcPr>
                </a:tc>
                <a:tc>
                  <a:txBody>
                    <a:bodyPr/>
                    <a:lstStyle/>
                    <a:p>
                      <a:pPr algn="ctr"/>
                      <a:r>
                        <a:rPr lang="en-US" sz="1600">
                          <a:solidFill>
                            <a:schemeClr val="bg1"/>
                          </a:solidFill>
                        </a:rPr>
                        <a:t>Coverage Amount</a:t>
                      </a:r>
                    </a:p>
                  </a:txBody>
                  <a:tcPr>
                    <a:solidFill>
                      <a:srgbClr val="0071BB"/>
                    </a:solidFill>
                  </a:tcPr>
                </a:tc>
                <a:tc>
                  <a:txBody>
                    <a:bodyPr/>
                    <a:lstStyle/>
                    <a:p>
                      <a:pPr algn="ctr"/>
                      <a:r>
                        <a:rPr lang="en-US" sz="1600">
                          <a:solidFill>
                            <a:schemeClr val="bg1"/>
                          </a:solidFill>
                        </a:rPr>
                        <a:t>Monthly Premium</a:t>
                      </a:r>
                    </a:p>
                  </a:txBody>
                  <a:tcPr>
                    <a:solidFill>
                      <a:srgbClr val="0071BB"/>
                    </a:solidFill>
                  </a:tcPr>
                </a:tc>
                <a:extLst>
                  <a:ext uri="{0D108BD9-81ED-4DB2-BD59-A6C34878D82A}">
                    <a16:rowId xmlns:a16="http://schemas.microsoft.com/office/drawing/2014/main" val="756384217"/>
                  </a:ext>
                </a:extLst>
              </a:tr>
              <a:tr h="274320">
                <a:tc rowSpan="2">
                  <a:txBody>
                    <a:bodyPr/>
                    <a:lstStyle/>
                    <a:p>
                      <a:pPr algn="ctr"/>
                      <a:r>
                        <a:rPr lang="en-US" sz="1600" b="1">
                          <a:solidFill>
                            <a:srgbClr val="14254C"/>
                          </a:solidFill>
                        </a:rPr>
                        <a:t>20</a:t>
                      </a:r>
                    </a:p>
                  </a:txBody>
                  <a:tcPr anchor="ctr"/>
                </a:tc>
                <a:tc>
                  <a:txBody>
                    <a:bodyPr/>
                    <a:lstStyle/>
                    <a:p>
                      <a:pPr algn="ctr"/>
                      <a:r>
                        <a:rPr lang="en-US" sz="1600" b="1">
                          <a:solidFill>
                            <a:srgbClr val="14254C"/>
                          </a:solidFill>
                        </a:rPr>
                        <a:t>$10,000 (minimum)</a:t>
                      </a:r>
                    </a:p>
                  </a:txBody>
                  <a:tcPr anchor="ctr"/>
                </a:tc>
                <a:tc>
                  <a:txBody>
                    <a:bodyPr/>
                    <a:lstStyle/>
                    <a:p>
                      <a:pPr algn="ctr"/>
                      <a:r>
                        <a:rPr lang="en-US" sz="1600" b="1" dirty="0">
                          <a:solidFill>
                            <a:srgbClr val="14254C"/>
                          </a:solidFill>
                        </a:rPr>
                        <a:t>$11.40</a:t>
                      </a:r>
                    </a:p>
                  </a:txBody>
                  <a:tcPr anchor="ctr"/>
                </a:tc>
                <a:extLst>
                  <a:ext uri="{0D108BD9-81ED-4DB2-BD59-A6C34878D82A}">
                    <a16:rowId xmlns:a16="http://schemas.microsoft.com/office/drawing/2014/main" val="1327422658"/>
                  </a:ext>
                </a:extLst>
              </a:tr>
              <a:tr h="274320">
                <a:tc vMerge="1">
                  <a:txBody>
                    <a:bodyPr/>
                    <a:lstStyle/>
                    <a:p>
                      <a:r>
                        <a:rPr lang="en-US" sz="1600"/>
                        <a:t>40</a:t>
                      </a:r>
                    </a:p>
                  </a:txBody>
                  <a:tcPr/>
                </a:tc>
                <a:tc>
                  <a:txBody>
                    <a:bodyPr/>
                    <a:lstStyle/>
                    <a:p>
                      <a:pPr algn="ctr"/>
                      <a:r>
                        <a:rPr lang="en-US" sz="1600" b="1" dirty="0">
                          <a:solidFill>
                            <a:srgbClr val="14254C"/>
                          </a:solidFill>
                        </a:rPr>
                        <a:t>$40,000 (maximum)</a:t>
                      </a:r>
                    </a:p>
                  </a:txBody>
                  <a:tcPr anchor="ctr"/>
                </a:tc>
                <a:tc>
                  <a:txBody>
                    <a:bodyPr/>
                    <a:lstStyle/>
                    <a:p>
                      <a:pPr algn="ctr"/>
                      <a:r>
                        <a:rPr lang="en-US" sz="1600" b="1" dirty="0">
                          <a:solidFill>
                            <a:srgbClr val="14254C"/>
                          </a:solidFill>
                        </a:rPr>
                        <a:t>$45.60</a:t>
                      </a:r>
                    </a:p>
                  </a:txBody>
                  <a:tcPr anchor="ctr"/>
                </a:tc>
                <a:extLst>
                  <a:ext uri="{0D108BD9-81ED-4DB2-BD59-A6C34878D82A}">
                    <a16:rowId xmlns:a16="http://schemas.microsoft.com/office/drawing/2014/main" val="726309681"/>
                  </a:ext>
                </a:extLst>
              </a:tr>
              <a:tr h="274320">
                <a:tc rowSpan="2">
                  <a:txBody>
                    <a:bodyPr/>
                    <a:lstStyle/>
                    <a:p>
                      <a:pPr algn="ctr"/>
                      <a:r>
                        <a:rPr lang="en-US" sz="1600" b="1">
                          <a:solidFill>
                            <a:srgbClr val="14254C"/>
                          </a:solidFill>
                        </a:rPr>
                        <a:t>40</a:t>
                      </a:r>
                    </a:p>
                  </a:txBody>
                  <a:tcPr anchor="ctr"/>
                </a:tc>
                <a:tc>
                  <a:txBody>
                    <a:bodyPr/>
                    <a:lstStyle/>
                    <a:p>
                      <a:pPr algn="ctr"/>
                      <a:r>
                        <a:rPr lang="en-US" sz="1600" b="1">
                          <a:solidFill>
                            <a:srgbClr val="14254C"/>
                          </a:solidFill>
                        </a:rPr>
                        <a:t>$10,000</a:t>
                      </a:r>
                    </a:p>
                  </a:txBody>
                  <a:tcPr anchor="ctr"/>
                </a:tc>
                <a:tc>
                  <a:txBody>
                    <a:bodyPr/>
                    <a:lstStyle/>
                    <a:p>
                      <a:pPr algn="ctr"/>
                      <a:r>
                        <a:rPr lang="en-US" sz="1600" b="1" dirty="0">
                          <a:solidFill>
                            <a:srgbClr val="14254C"/>
                          </a:solidFill>
                        </a:rPr>
                        <a:t>$22.00</a:t>
                      </a:r>
                    </a:p>
                  </a:txBody>
                  <a:tcPr anchor="ctr"/>
                </a:tc>
                <a:extLst>
                  <a:ext uri="{0D108BD9-81ED-4DB2-BD59-A6C34878D82A}">
                    <a16:rowId xmlns:a16="http://schemas.microsoft.com/office/drawing/2014/main" val="2057684667"/>
                  </a:ext>
                </a:extLst>
              </a:tr>
              <a:tr h="274320">
                <a:tc vMerge="1">
                  <a:txBody>
                    <a:bodyPr/>
                    <a:lstStyle/>
                    <a:p>
                      <a:endParaRPr lang="en-US" sz="1600"/>
                    </a:p>
                  </a:txBody>
                  <a:tcPr/>
                </a:tc>
                <a:tc>
                  <a:txBody>
                    <a:bodyPr/>
                    <a:lstStyle/>
                    <a:p>
                      <a:pPr algn="ctr"/>
                      <a:r>
                        <a:rPr lang="en-US" sz="1600" b="1">
                          <a:solidFill>
                            <a:srgbClr val="14254C"/>
                          </a:solidFill>
                        </a:rPr>
                        <a:t>$40,000</a:t>
                      </a:r>
                    </a:p>
                  </a:txBody>
                  <a:tcPr anchor="ctr"/>
                </a:tc>
                <a:tc>
                  <a:txBody>
                    <a:bodyPr/>
                    <a:lstStyle/>
                    <a:p>
                      <a:pPr algn="ctr"/>
                      <a:r>
                        <a:rPr lang="en-US" sz="1600" b="1" dirty="0">
                          <a:solidFill>
                            <a:srgbClr val="14254C"/>
                          </a:solidFill>
                        </a:rPr>
                        <a:t>$88.00</a:t>
                      </a:r>
                    </a:p>
                  </a:txBody>
                  <a:tcPr anchor="ctr"/>
                </a:tc>
                <a:extLst>
                  <a:ext uri="{0D108BD9-81ED-4DB2-BD59-A6C34878D82A}">
                    <a16:rowId xmlns:a16="http://schemas.microsoft.com/office/drawing/2014/main" val="3468143888"/>
                  </a:ext>
                </a:extLst>
              </a:tr>
              <a:tr h="274320">
                <a:tc rowSpan="2">
                  <a:txBody>
                    <a:bodyPr/>
                    <a:lstStyle/>
                    <a:p>
                      <a:pPr algn="ctr"/>
                      <a:r>
                        <a:rPr lang="en-US" sz="1600" b="1">
                          <a:solidFill>
                            <a:srgbClr val="14254C"/>
                          </a:solidFill>
                        </a:rPr>
                        <a:t>60</a:t>
                      </a:r>
                    </a:p>
                  </a:txBody>
                  <a:tcPr anchor="ctr"/>
                </a:tc>
                <a:tc>
                  <a:txBody>
                    <a:bodyPr/>
                    <a:lstStyle/>
                    <a:p>
                      <a:pPr algn="ctr"/>
                      <a:r>
                        <a:rPr lang="en-US" sz="1600" b="1">
                          <a:solidFill>
                            <a:srgbClr val="14254C"/>
                          </a:solidFill>
                        </a:rPr>
                        <a:t>$10,000</a:t>
                      </a:r>
                    </a:p>
                  </a:txBody>
                  <a:tcPr anchor="ctr"/>
                </a:tc>
                <a:tc>
                  <a:txBody>
                    <a:bodyPr/>
                    <a:lstStyle/>
                    <a:p>
                      <a:pPr algn="ctr"/>
                      <a:r>
                        <a:rPr lang="en-US" sz="1600" b="1" dirty="0">
                          <a:solidFill>
                            <a:srgbClr val="14254C"/>
                          </a:solidFill>
                        </a:rPr>
                        <a:t>$50.00</a:t>
                      </a:r>
                    </a:p>
                  </a:txBody>
                  <a:tcPr anchor="ctr"/>
                </a:tc>
                <a:extLst>
                  <a:ext uri="{0D108BD9-81ED-4DB2-BD59-A6C34878D82A}">
                    <a16:rowId xmlns:a16="http://schemas.microsoft.com/office/drawing/2014/main" val="1167961423"/>
                  </a:ext>
                </a:extLst>
              </a:tr>
              <a:tr h="274320">
                <a:tc vMerge="1">
                  <a:txBody>
                    <a:bodyPr/>
                    <a:lstStyle/>
                    <a:p>
                      <a:endParaRPr lang="en-US" sz="1600"/>
                    </a:p>
                  </a:txBody>
                  <a:tcPr/>
                </a:tc>
                <a:tc>
                  <a:txBody>
                    <a:bodyPr/>
                    <a:lstStyle/>
                    <a:p>
                      <a:pPr algn="ctr"/>
                      <a:r>
                        <a:rPr lang="en-US" sz="1600" b="1">
                          <a:solidFill>
                            <a:srgbClr val="14254C"/>
                          </a:solidFill>
                        </a:rPr>
                        <a:t>$40,000</a:t>
                      </a:r>
                    </a:p>
                  </a:txBody>
                  <a:tcPr anchor="ctr"/>
                </a:tc>
                <a:tc>
                  <a:txBody>
                    <a:bodyPr/>
                    <a:lstStyle/>
                    <a:p>
                      <a:pPr algn="ctr"/>
                      <a:r>
                        <a:rPr lang="en-US" sz="1600" b="1" dirty="0">
                          <a:solidFill>
                            <a:srgbClr val="14254C"/>
                          </a:solidFill>
                        </a:rPr>
                        <a:t>$200.00</a:t>
                      </a:r>
                    </a:p>
                  </a:txBody>
                  <a:tcPr anchor="ctr"/>
                </a:tc>
                <a:extLst>
                  <a:ext uri="{0D108BD9-81ED-4DB2-BD59-A6C34878D82A}">
                    <a16:rowId xmlns:a16="http://schemas.microsoft.com/office/drawing/2014/main" val="279058229"/>
                  </a:ext>
                </a:extLst>
              </a:tr>
              <a:tr h="274320">
                <a:tc rowSpan="2">
                  <a:txBody>
                    <a:bodyPr/>
                    <a:lstStyle/>
                    <a:p>
                      <a:pPr algn="ctr"/>
                      <a:r>
                        <a:rPr lang="en-US" sz="1600" b="1">
                          <a:solidFill>
                            <a:srgbClr val="14254C"/>
                          </a:solidFill>
                        </a:rPr>
                        <a:t>80</a:t>
                      </a:r>
                    </a:p>
                  </a:txBody>
                  <a:tcPr anchor="ctr"/>
                </a:tc>
                <a:tc>
                  <a:txBody>
                    <a:bodyPr/>
                    <a:lstStyle/>
                    <a:p>
                      <a:pPr algn="ctr"/>
                      <a:r>
                        <a:rPr lang="en-US" sz="1600" b="1">
                          <a:solidFill>
                            <a:srgbClr val="14254C"/>
                          </a:solidFill>
                        </a:rPr>
                        <a:t>$10,000</a:t>
                      </a:r>
                    </a:p>
                  </a:txBody>
                  <a:tcPr anchor="ctr"/>
                </a:tc>
                <a:tc>
                  <a:txBody>
                    <a:bodyPr/>
                    <a:lstStyle/>
                    <a:p>
                      <a:pPr algn="ctr"/>
                      <a:r>
                        <a:rPr lang="en-US" sz="1600" b="1">
                          <a:solidFill>
                            <a:srgbClr val="14254C"/>
                          </a:solidFill>
                        </a:rPr>
                        <a:t>$127.50</a:t>
                      </a:r>
                    </a:p>
                  </a:txBody>
                  <a:tcPr anchor="ctr"/>
                </a:tc>
                <a:extLst>
                  <a:ext uri="{0D108BD9-81ED-4DB2-BD59-A6C34878D82A}">
                    <a16:rowId xmlns:a16="http://schemas.microsoft.com/office/drawing/2014/main" val="1307176643"/>
                  </a:ext>
                </a:extLst>
              </a:tr>
              <a:tr h="274320">
                <a:tc vMerge="1">
                  <a:txBody>
                    <a:bodyPr/>
                    <a:lstStyle/>
                    <a:p>
                      <a:endParaRPr lang="en-US" sz="1600"/>
                    </a:p>
                  </a:txBody>
                  <a:tcPr/>
                </a:tc>
                <a:tc>
                  <a:txBody>
                    <a:bodyPr/>
                    <a:lstStyle/>
                    <a:p>
                      <a:pPr algn="ctr"/>
                      <a:r>
                        <a:rPr lang="en-US" sz="1600" b="1">
                          <a:solidFill>
                            <a:srgbClr val="14254C"/>
                          </a:solidFill>
                        </a:rPr>
                        <a:t>$40,000</a:t>
                      </a:r>
                    </a:p>
                  </a:txBody>
                  <a:tcPr anchor="ctr"/>
                </a:tc>
                <a:tc>
                  <a:txBody>
                    <a:bodyPr/>
                    <a:lstStyle/>
                    <a:p>
                      <a:pPr algn="ctr"/>
                      <a:r>
                        <a:rPr lang="en-US" sz="1600" b="1" dirty="0">
                          <a:solidFill>
                            <a:srgbClr val="14254C"/>
                          </a:solidFill>
                        </a:rPr>
                        <a:t>$510.00</a:t>
                      </a:r>
                    </a:p>
                  </a:txBody>
                  <a:tcPr anchor="ctr"/>
                </a:tc>
                <a:extLst>
                  <a:ext uri="{0D108BD9-81ED-4DB2-BD59-A6C34878D82A}">
                    <a16:rowId xmlns:a16="http://schemas.microsoft.com/office/drawing/2014/main" val="3381149274"/>
                  </a:ext>
                </a:extLst>
              </a:tr>
            </a:tbl>
          </a:graphicData>
        </a:graphic>
      </p:graphicFrame>
      <p:sp>
        <p:nvSpPr>
          <p:cNvPr id="11" name="Title 1">
            <a:extLst>
              <a:ext uri="{FF2B5EF4-FFF2-40B4-BE49-F238E27FC236}">
                <a16:creationId xmlns:a16="http://schemas.microsoft.com/office/drawing/2014/main" id="{9F8A4F7B-856F-7CE0-7947-D1FB054E4D58}"/>
              </a:ext>
            </a:extLst>
          </p:cNvPr>
          <p:cNvSpPr txBox="1">
            <a:spLocks/>
          </p:cNvSpPr>
          <p:nvPr/>
        </p:nvSpPr>
        <p:spPr>
          <a:xfrm>
            <a:off x="838200" y="304166"/>
            <a:ext cx="10515600" cy="76793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b="1" kern="1200">
                <a:solidFill>
                  <a:srgbClr val="032F55"/>
                </a:solidFill>
                <a:latin typeface="+mn-lt"/>
                <a:ea typeface="+mj-ea"/>
                <a:cs typeface="+mj-cs"/>
              </a:defRPr>
            </a:lvl1pPr>
          </a:lstStyle>
          <a:p>
            <a:r>
              <a:rPr lang="en-US">
                <a:solidFill>
                  <a:srgbClr val="14254C"/>
                </a:solidFill>
              </a:rPr>
              <a:t>How much does VALife cost?</a:t>
            </a:r>
          </a:p>
        </p:txBody>
      </p:sp>
      <p:sp>
        <p:nvSpPr>
          <p:cNvPr id="13" name="Slide Number Placeholder 3">
            <a:extLst>
              <a:ext uri="{FF2B5EF4-FFF2-40B4-BE49-F238E27FC236}">
                <a16:creationId xmlns:a16="http://schemas.microsoft.com/office/drawing/2014/main" id="{C9C9BF0A-104A-36AA-ADE4-0D833703FC85}"/>
              </a:ext>
            </a:extLst>
          </p:cNvPr>
          <p:cNvSpPr>
            <a:spLocks noGrp="1"/>
          </p:cNvSpPr>
          <p:nvPr>
            <p:ph type="sldNum" sz="quarter" idx="4"/>
          </p:nvPr>
        </p:nvSpPr>
        <p:spPr>
          <a:xfrm>
            <a:off x="11589026" y="6249615"/>
            <a:ext cx="393432" cy="608383"/>
          </a:xfrm>
        </p:spPr>
        <p:txBody>
          <a:bodyPr/>
          <a:lstStyle/>
          <a:p>
            <a:fld id="{90535BD1-8CD9-3F4C-A1B6-7F2FC51E798F}" type="slidenum">
              <a:rPr lang="en-US" smtClean="0"/>
              <a:pPr/>
              <a:t>9</a:t>
            </a:fld>
            <a:endParaRPr lang="en-US"/>
          </a:p>
        </p:txBody>
      </p:sp>
    </p:spTree>
    <p:extLst>
      <p:ext uri="{BB962C8B-B14F-4D97-AF65-F5344CB8AC3E}">
        <p14:creationId xmlns:p14="http://schemas.microsoft.com/office/powerpoint/2010/main" val="282257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E8E4EF-13F5-8C5E-0139-833417245DAE}"/>
              </a:ext>
            </a:extLst>
          </p:cNvPr>
          <p:cNvSpPr/>
          <p:nvPr/>
        </p:nvSpPr>
        <p:spPr>
          <a:xfrm>
            <a:off x="0" y="920086"/>
            <a:ext cx="12192000" cy="53295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6AB8B03-5009-F4A8-811A-284C9CA82E17}"/>
              </a:ext>
            </a:extLst>
          </p:cNvPr>
          <p:cNvSpPr>
            <a:spLocks noGrp="1"/>
          </p:cNvSpPr>
          <p:nvPr>
            <p:ph type="sldNum" sz="quarter" idx="4"/>
          </p:nvPr>
        </p:nvSpPr>
        <p:spPr/>
        <p:txBody>
          <a:bodyPr/>
          <a:lstStyle/>
          <a:p>
            <a:fld id="{90535BD1-8CD9-3F4C-A1B6-7F2FC51E798F}" type="slidenum">
              <a:rPr lang="en-US" smtClean="0"/>
              <a:pPr/>
              <a:t>10</a:t>
            </a:fld>
            <a:endParaRPr lang="en-US"/>
          </a:p>
        </p:txBody>
      </p:sp>
      <p:sp>
        <p:nvSpPr>
          <p:cNvPr id="11" name="Title 1">
            <a:extLst>
              <a:ext uri="{FF2B5EF4-FFF2-40B4-BE49-F238E27FC236}">
                <a16:creationId xmlns:a16="http://schemas.microsoft.com/office/drawing/2014/main" id="{3761AE84-8B64-5CDC-0F4E-AED385EE072D}"/>
              </a:ext>
            </a:extLst>
          </p:cNvPr>
          <p:cNvSpPr txBox="1">
            <a:spLocks/>
          </p:cNvSpPr>
          <p:nvPr/>
        </p:nvSpPr>
        <p:spPr>
          <a:xfrm>
            <a:off x="315984" y="304374"/>
            <a:ext cx="11560031" cy="76793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b="1" kern="1200">
                <a:solidFill>
                  <a:srgbClr val="032F55"/>
                </a:solidFill>
                <a:latin typeface="+mn-lt"/>
                <a:ea typeface="+mj-ea"/>
                <a:cs typeface="+mj-cs"/>
              </a:defRPr>
            </a:lvl1pPr>
          </a:lstStyle>
          <a:p>
            <a:r>
              <a:rPr lang="en-US" dirty="0">
                <a:solidFill>
                  <a:srgbClr val="14254C"/>
                </a:solidFill>
              </a:rPr>
              <a:t>How does VALife impact Veterans enrolled in S-DVI?</a:t>
            </a:r>
          </a:p>
        </p:txBody>
      </p:sp>
      <p:sp>
        <p:nvSpPr>
          <p:cNvPr id="8" name="Slide Number Placeholder 3">
            <a:extLst>
              <a:ext uri="{FF2B5EF4-FFF2-40B4-BE49-F238E27FC236}">
                <a16:creationId xmlns:a16="http://schemas.microsoft.com/office/drawing/2014/main" id="{F81D8BAF-3692-B8EB-A94D-0AA374B1D4CB}"/>
              </a:ext>
            </a:extLst>
          </p:cNvPr>
          <p:cNvSpPr txBox="1">
            <a:spLocks/>
          </p:cNvSpPr>
          <p:nvPr/>
        </p:nvSpPr>
        <p:spPr>
          <a:xfrm>
            <a:off x="11874776" y="7947867"/>
            <a:ext cx="393432" cy="608383"/>
          </a:xfrm>
          <a:prstGeom prst="rect">
            <a:avLst/>
          </a:prstGeom>
        </p:spPr>
        <p:txBody>
          <a:bodyPr vert="horz" lIns="91440" tIns="45720" rIns="91440" bIns="45720" rtlCol="0" anchor="ctr"/>
          <a:lstStyle>
            <a:defPPr>
              <a:defRPr lang="en-US"/>
            </a:defPPr>
            <a:lvl1pPr marL="0" algn="ctr" defTabSz="914400" rtl="0" eaLnBrk="1" latinLnBrk="0" hangingPunct="1">
              <a:defRPr sz="13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35BD1-8CD9-3F4C-A1B6-7F2FC51E798F}" type="slidenum">
              <a:rPr lang="en-US" smtClean="0"/>
              <a:pPr/>
              <a:t>10</a:t>
            </a:fld>
            <a:endParaRPr lang="en-US"/>
          </a:p>
        </p:txBody>
      </p:sp>
      <p:grpSp>
        <p:nvGrpSpPr>
          <p:cNvPr id="2" name="Group 1">
            <a:extLst>
              <a:ext uri="{FF2B5EF4-FFF2-40B4-BE49-F238E27FC236}">
                <a16:creationId xmlns:a16="http://schemas.microsoft.com/office/drawing/2014/main" id="{623BC09F-7C0C-8B0A-D971-7BCBDDE82C7B}"/>
              </a:ext>
            </a:extLst>
          </p:cNvPr>
          <p:cNvGrpSpPr/>
          <p:nvPr/>
        </p:nvGrpSpPr>
        <p:grpSpPr>
          <a:xfrm>
            <a:off x="695325" y="1250522"/>
            <a:ext cx="10607039" cy="3101339"/>
            <a:chOff x="695325" y="2237634"/>
            <a:chExt cx="10458448" cy="3308003"/>
          </a:xfrm>
        </p:grpSpPr>
        <p:sp>
          <p:nvSpPr>
            <p:cNvPr id="9" name="Rectangle: Rounded Corners 8">
              <a:extLst>
                <a:ext uri="{FF2B5EF4-FFF2-40B4-BE49-F238E27FC236}">
                  <a16:creationId xmlns:a16="http://schemas.microsoft.com/office/drawing/2014/main" id="{8563C9E3-6B8B-DDE6-0F57-0A9A87C7098D}"/>
                </a:ext>
              </a:extLst>
            </p:cNvPr>
            <p:cNvSpPr/>
            <p:nvPr/>
          </p:nvSpPr>
          <p:spPr>
            <a:xfrm>
              <a:off x="695325" y="3346077"/>
              <a:ext cx="3000375" cy="1057275"/>
            </a:xfrm>
            <a:prstGeom prst="roundRect">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8C11BE1-4B51-4BFD-52BF-BCD4D2ECC825}"/>
                </a:ext>
              </a:extLst>
            </p:cNvPr>
            <p:cNvSpPr txBox="1"/>
            <p:nvPr/>
          </p:nvSpPr>
          <p:spPr>
            <a:xfrm>
              <a:off x="971549" y="3495103"/>
              <a:ext cx="2447925" cy="755057"/>
            </a:xfrm>
            <a:prstGeom prst="rect">
              <a:avLst/>
            </a:prstGeom>
            <a:noFill/>
          </p:spPr>
          <p:txBody>
            <a:bodyPr wrap="square" rtlCol="0">
              <a:spAutoFit/>
            </a:bodyPr>
            <a:lstStyle/>
            <a:p>
              <a:pPr algn="ctr"/>
              <a:r>
                <a:rPr lang="en-US" sz="2000" b="1" dirty="0">
                  <a:solidFill>
                    <a:schemeClr val="bg1"/>
                  </a:solidFill>
                </a:rPr>
                <a:t>Veterans </a:t>
              </a:r>
              <a:r>
                <a:rPr lang="en-US" sz="2000" b="1" u="sng" dirty="0">
                  <a:solidFill>
                    <a:schemeClr val="bg1"/>
                  </a:solidFill>
                </a:rPr>
                <a:t>currently enrolled</a:t>
              </a:r>
              <a:r>
                <a:rPr lang="en-US" sz="2000" b="1" dirty="0">
                  <a:solidFill>
                    <a:schemeClr val="bg1"/>
                  </a:solidFill>
                </a:rPr>
                <a:t> in S-DVI</a:t>
              </a:r>
            </a:p>
          </p:txBody>
        </p:sp>
        <p:cxnSp>
          <p:nvCxnSpPr>
            <p:cNvPr id="12" name="Straight Connector 11">
              <a:extLst>
                <a:ext uri="{FF2B5EF4-FFF2-40B4-BE49-F238E27FC236}">
                  <a16:creationId xmlns:a16="http://schemas.microsoft.com/office/drawing/2014/main" id="{01CDB68C-EDB9-C6CA-00B9-BCCAE9DFA0B7}"/>
                </a:ext>
              </a:extLst>
            </p:cNvPr>
            <p:cNvCxnSpPr>
              <a:cxnSpLocks/>
            </p:cNvCxnSpPr>
            <p:nvPr/>
          </p:nvCxnSpPr>
          <p:spPr>
            <a:xfrm>
              <a:off x="3789809" y="3849046"/>
              <a:ext cx="1991866" cy="0"/>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AB145220-A680-037F-9734-74C7FAC8885B}"/>
                </a:ext>
              </a:extLst>
            </p:cNvPr>
            <p:cNvSpPr/>
            <p:nvPr/>
          </p:nvSpPr>
          <p:spPr>
            <a:xfrm>
              <a:off x="4248150" y="2362509"/>
              <a:ext cx="3095625" cy="1171574"/>
            </a:xfrm>
            <a:prstGeom prst="roundRect">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F8F56A-CD50-5DF6-CADA-ED062F5090EA}"/>
                </a:ext>
              </a:extLst>
            </p:cNvPr>
            <p:cNvSpPr txBox="1"/>
            <p:nvPr/>
          </p:nvSpPr>
          <p:spPr>
            <a:xfrm>
              <a:off x="4586285" y="2389990"/>
              <a:ext cx="2447925" cy="1015663"/>
            </a:xfrm>
            <a:prstGeom prst="rect">
              <a:avLst/>
            </a:prstGeom>
            <a:noFill/>
          </p:spPr>
          <p:txBody>
            <a:bodyPr wrap="square" rtlCol="0">
              <a:spAutoFit/>
            </a:bodyPr>
            <a:lstStyle/>
            <a:p>
              <a:pPr algn="ctr"/>
              <a:r>
                <a:rPr lang="en-US" sz="2000" b="1" dirty="0">
                  <a:solidFill>
                    <a:schemeClr val="bg1"/>
                  </a:solidFill>
                </a:rPr>
                <a:t>If they apply for VALife </a:t>
              </a:r>
              <a:r>
                <a:rPr lang="en-US" sz="2000" b="1" u="sng" dirty="0">
                  <a:solidFill>
                    <a:schemeClr val="bg1"/>
                  </a:solidFill>
                </a:rPr>
                <a:t>on or before December 31, 2025</a:t>
              </a:r>
            </a:p>
          </p:txBody>
        </p:sp>
        <p:sp>
          <p:nvSpPr>
            <p:cNvPr id="19" name="Rectangle: Rounded Corners 18">
              <a:extLst>
                <a:ext uri="{FF2B5EF4-FFF2-40B4-BE49-F238E27FC236}">
                  <a16:creationId xmlns:a16="http://schemas.microsoft.com/office/drawing/2014/main" id="{AA0CD6A4-B532-EE7F-3C9F-02855E234582}"/>
                </a:ext>
              </a:extLst>
            </p:cNvPr>
            <p:cNvSpPr/>
            <p:nvPr/>
          </p:nvSpPr>
          <p:spPr>
            <a:xfrm>
              <a:off x="4248150" y="4164010"/>
              <a:ext cx="3095625" cy="1171574"/>
            </a:xfrm>
            <a:prstGeom prst="roundRect">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709D277-64DD-8AEE-452F-09E87EFA64F2}"/>
                </a:ext>
              </a:extLst>
            </p:cNvPr>
            <p:cNvSpPr txBox="1"/>
            <p:nvPr/>
          </p:nvSpPr>
          <p:spPr>
            <a:xfrm>
              <a:off x="4571999" y="4181948"/>
              <a:ext cx="2447925" cy="1015663"/>
            </a:xfrm>
            <a:prstGeom prst="rect">
              <a:avLst/>
            </a:prstGeom>
            <a:noFill/>
          </p:spPr>
          <p:txBody>
            <a:bodyPr wrap="square" rtlCol="0">
              <a:spAutoFit/>
            </a:bodyPr>
            <a:lstStyle/>
            <a:p>
              <a:pPr algn="ctr"/>
              <a:r>
                <a:rPr lang="en-US" sz="2000" b="1">
                  <a:solidFill>
                    <a:schemeClr val="bg1"/>
                  </a:solidFill>
                </a:rPr>
                <a:t>If they apply for VALife </a:t>
              </a:r>
              <a:r>
                <a:rPr lang="en-US" sz="2000" b="1" u="sng">
                  <a:solidFill>
                    <a:schemeClr val="bg1"/>
                  </a:solidFill>
                </a:rPr>
                <a:t>on or after January 1, 2026</a:t>
              </a:r>
            </a:p>
          </p:txBody>
        </p:sp>
        <p:sp>
          <p:nvSpPr>
            <p:cNvPr id="21" name="Rectangle: Rounded Corners 20">
              <a:extLst>
                <a:ext uri="{FF2B5EF4-FFF2-40B4-BE49-F238E27FC236}">
                  <a16:creationId xmlns:a16="http://schemas.microsoft.com/office/drawing/2014/main" id="{B8B2BE4F-2253-D6A4-B630-9E47CEFB5E67}"/>
                </a:ext>
              </a:extLst>
            </p:cNvPr>
            <p:cNvSpPr/>
            <p:nvPr/>
          </p:nvSpPr>
          <p:spPr>
            <a:xfrm>
              <a:off x="7934324" y="2255091"/>
              <a:ext cx="3209925" cy="1401394"/>
            </a:xfrm>
            <a:prstGeom prst="roundRect">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6CE1EAE-B1E9-7E51-CE74-7F4175ECF9BD}"/>
                </a:ext>
              </a:extLst>
            </p:cNvPr>
            <p:cNvSpPr txBox="1"/>
            <p:nvPr/>
          </p:nvSpPr>
          <p:spPr>
            <a:xfrm>
              <a:off x="8105772" y="2237634"/>
              <a:ext cx="2981326" cy="1323440"/>
            </a:xfrm>
            <a:prstGeom prst="rect">
              <a:avLst/>
            </a:prstGeom>
            <a:noFill/>
          </p:spPr>
          <p:txBody>
            <a:bodyPr wrap="square" rtlCol="0">
              <a:spAutoFit/>
            </a:bodyPr>
            <a:lstStyle/>
            <a:p>
              <a:pPr algn="ctr"/>
              <a:r>
                <a:rPr lang="en-US" sz="2000" b="1">
                  <a:solidFill>
                    <a:schemeClr val="bg1"/>
                  </a:solidFill>
                </a:rPr>
                <a:t>Can </a:t>
              </a:r>
              <a:r>
                <a:rPr lang="en-US" sz="2000" b="1" u="sng">
                  <a:solidFill>
                    <a:schemeClr val="bg1"/>
                  </a:solidFill>
                </a:rPr>
                <a:t>keep</a:t>
              </a:r>
              <a:r>
                <a:rPr lang="en-US" sz="2000" b="1">
                  <a:solidFill>
                    <a:schemeClr val="bg1"/>
                  </a:solidFill>
                </a:rPr>
                <a:t> their S-DVI coverage during the two-year waiting period for VALife coverage to begin</a:t>
              </a:r>
              <a:endParaRPr lang="en-US" sz="2000" b="1" u="sng">
                <a:solidFill>
                  <a:schemeClr val="bg1"/>
                </a:solidFill>
              </a:endParaRPr>
            </a:p>
          </p:txBody>
        </p:sp>
        <p:sp>
          <p:nvSpPr>
            <p:cNvPr id="23" name="Rectangle: Rounded Corners 22">
              <a:extLst>
                <a:ext uri="{FF2B5EF4-FFF2-40B4-BE49-F238E27FC236}">
                  <a16:creationId xmlns:a16="http://schemas.microsoft.com/office/drawing/2014/main" id="{97BE96FA-35F8-C992-E400-FAB90BDA55DF}"/>
                </a:ext>
              </a:extLst>
            </p:cNvPr>
            <p:cNvSpPr/>
            <p:nvPr/>
          </p:nvSpPr>
          <p:spPr>
            <a:xfrm>
              <a:off x="7943848" y="4036903"/>
              <a:ext cx="3209925" cy="1508734"/>
            </a:xfrm>
            <a:prstGeom prst="roundRect">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295BFDA-0A81-6019-74EE-46C886CAE40B}"/>
                </a:ext>
              </a:extLst>
            </p:cNvPr>
            <p:cNvSpPr txBox="1"/>
            <p:nvPr/>
          </p:nvSpPr>
          <p:spPr>
            <a:xfrm>
              <a:off x="7985410" y="4098173"/>
              <a:ext cx="3095625" cy="1323440"/>
            </a:xfrm>
            <a:prstGeom prst="rect">
              <a:avLst/>
            </a:prstGeom>
            <a:noFill/>
          </p:spPr>
          <p:txBody>
            <a:bodyPr wrap="square" rtlCol="0">
              <a:spAutoFit/>
            </a:bodyPr>
            <a:lstStyle/>
            <a:p>
              <a:pPr algn="ctr"/>
              <a:r>
                <a:rPr lang="en-US" sz="2000" b="1" dirty="0">
                  <a:solidFill>
                    <a:schemeClr val="bg1"/>
                  </a:solidFill>
                </a:rPr>
                <a:t>S-DVI coverage </a:t>
              </a:r>
              <a:r>
                <a:rPr lang="en-US" sz="2000" b="1" u="sng" dirty="0">
                  <a:solidFill>
                    <a:schemeClr val="bg1"/>
                  </a:solidFill>
                </a:rPr>
                <a:t>ends</a:t>
              </a:r>
              <a:r>
                <a:rPr lang="en-US" sz="2000" b="1" dirty="0">
                  <a:solidFill>
                    <a:schemeClr val="bg1"/>
                  </a:solidFill>
                </a:rPr>
                <a:t> the day they enroll for VALife, and the two-year waiting period still applies</a:t>
              </a:r>
              <a:endParaRPr lang="en-US" sz="2000" b="1" u="sng" dirty="0">
                <a:solidFill>
                  <a:schemeClr val="bg1"/>
                </a:solidFill>
              </a:endParaRPr>
            </a:p>
          </p:txBody>
        </p:sp>
        <p:cxnSp>
          <p:nvCxnSpPr>
            <p:cNvPr id="25" name="Straight Connector 24">
              <a:extLst>
                <a:ext uri="{FF2B5EF4-FFF2-40B4-BE49-F238E27FC236}">
                  <a16:creationId xmlns:a16="http://schemas.microsoft.com/office/drawing/2014/main" id="{FA77F608-18F0-91A5-49A5-D95C99EFD0E1}"/>
                </a:ext>
              </a:extLst>
            </p:cNvPr>
            <p:cNvCxnSpPr>
              <a:cxnSpLocks/>
            </p:cNvCxnSpPr>
            <p:nvPr/>
          </p:nvCxnSpPr>
          <p:spPr>
            <a:xfrm flipV="1">
              <a:off x="5819775" y="3587446"/>
              <a:ext cx="0" cy="490562"/>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0F349FB-7759-5185-7867-67C76146D884}"/>
                </a:ext>
              </a:extLst>
            </p:cNvPr>
            <p:cNvCxnSpPr>
              <a:cxnSpLocks/>
            </p:cNvCxnSpPr>
            <p:nvPr/>
          </p:nvCxnSpPr>
          <p:spPr>
            <a:xfrm>
              <a:off x="7400924" y="2999465"/>
              <a:ext cx="485775" cy="0"/>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B8353B1-7BE8-BF7B-A285-A5E5FFA32956}"/>
                </a:ext>
              </a:extLst>
            </p:cNvPr>
            <p:cNvCxnSpPr>
              <a:cxnSpLocks/>
            </p:cNvCxnSpPr>
            <p:nvPr/>
          </p:nvCxnSpPr>
          <p:spPr>
            <a:xfrm>
              <a:off x="7400924" y="4752065"/>
              <a:ext cx="485775" cy="0"/>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8" name="Rectangle 27">
            <a:extLst>
              <a:ext uri="{FF2B5EF4-FFF2-40B4-BE49-F238E27FC236}">
                <a16:creationId xmlns:a16="http://schemas.microsoft.com/office/drawing/2014/main" id="{74F615CC-6684-01EB-17AD-3477EF6B2603}"/>
              </a:ext>
            </a:extLst>
          </p:cNvPr>
          <p:cNvSpPr/>
          <p:nvPr/>
        </p:nvSpPr>
        <p:spPr>
          <a:xfrm>
            <a:off x="-1" y="4745884"/>
            <a:ext cx="12192000" cy="1489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4B57C08-1E6A-668B-3AE4-B56DF09F25F2}"/>
              </a:ext>
            </a:extLst>
          </p:cNvPr>
          <p:cNvSpPr txBox="1"/>
          <p:nvPr/>
        </p:nvSpPr>
        <p:spPr>
          <a:xfrm>
            <a:off x="752788" y="5060465"/>
            <a:ext cx="10697600" cy="369332"/>
          </a:xfrm>
          <a:prstGeom prst="rect">
            <a:avLst/>
          </a:prstGeom>
          <a:noFill/>
          <a:ln w="28575">
            <a:noFill/>
          </a:ln>
        </p:spPr>
        <p:txBody>
          <a:bodyPr wrap="square" rtlCol="0">
            <a:spAutoFit/>
          </a:bodyPr>
          <a:lstStyle/>
          <a:p>
            <a:pPr algn="ctr"/>
            <a:r>
              <a:rPr lang="en-US" sz="1800" b="1" dirty="0">
                <a:solidFill>
                  <a:srgbClr val="E31C3D"/>
                </a:solidFill>
              </a:rPr>
              <a:t>Service-Disabled Veterans Life Insurance (S-DVI) closed to new enrollment </a:t>
            </a:r>
            <a:r>
              <a:rPr lang="en-US" b="1" dirty="0">
                <a:solidFill>
                  <a:srgbClr val="E31C3D"/>
                </a:solidFill>
              </a:rPr>
              <a:t>on </a:t>
            </a:r>
            <a:r>
              <a:rPr lang="en-US" sz="1800" b="1" dirty="0">
                <a:solidFill>
                  <a:srgbClr val="E31C3D"/>
                </a:solidFill>
              </a:rPr>
              <a:t>December 31, 2022. </a:t>
            </a:r>
            <a:endParaRPr lang="en-US" b="1" dirty="0">
              <a:solidFill>
                <a:srgbClr val="14254C"/>
              </a:solidFill>
            </a:endParaRPr>
          </a:p>
        </p:txBody>
      </p:sp>
      <p:sp>
        <p:nvSpPr>
          <p:cNvPr id="30" name="TextBox 29">
            <a:extLst>
              <a:ext uri="{FF2B5EF4-FFF2-40B4-BE49-F238E27FC236}">
                <a16:creationId xmlns:a16="http://schemas.microsoft.com/office/drawing/2014/main" id="{EA47CFDF-AD2C-424F-A6D6-E82C90AF78DF}"/>
              </a:ext>
            </a:extLst>
          </p:cNvPr>
          <p:cNvSpPr txBox="1"/>
          <p:nvPr/>
        </p:nvSpPr>
        <p:spPr>
          <a:xfrm>
            <a:off x="3328811" y="5467701"/>
            <a:ext cx="5534375" cy="369332"/>
          </a:xfrm>
          <a:prstGeom prst="rect">
            <a:avLst/>
          </a:prstGeom>
          <a:noFill/>
          <a:ln w="28575">
            <a:noFill/>
          </a:ln>
        </p:spPr>
        <p:txBody>
          <a:bodyPr wrap="square" rtlCol="0">
            <a:spAutoFit/>
          </a:bodyPr>
          <a:lstStyle/>
          <a:p>
            <a:pPr algn="ctr"/>
            <a:r>
              <a:rPr lang="en-US" sz="1800" b="1" dirty="0">
                <a:solidFill>
                  <a:srgbClr val="E31C3D"/>
                </a:solidFill>
              </a:rPr>
              <a:t>VALife does not offer waiver of premiums. </a:t>
            </a:r>
            <a:endParaRPr lang="en-US" b="1" dirty="0">
              <a:solidFill>
                <a:srgbClr val="E31C3D"/>
              </a:solidFill>
            </a:endParaRPr>
          </a:p>
        </p:txBody>
      </p:sp>
    </p:spTree>
    <p:extLst>
      <p:ext uri="{BB962C8B-B14F-4D97-AF65-F5344CB8AC3E}">
        <p14:creationId xmlns:p14="http://schemas.microsoft.com/office/powerpoint/2010/main" val="324475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E6678F-8A52-DAD8-47FB-AA4BC43F0A08}"/>
              </a:ext>
            </a:extLst>
          </p:cNvPr>
          <p:cNvSpPr/>
          <p:nvPr/>
        </p:nvSpPr>
        <p:spPr>
          <a:xfrm>
            <a:off x="0" y="920086"/>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488A1-460B-B7DF-0CBB-F330BF67BD0C}"/>
              </a:ext>
            </a:extLst>
          </p:cNvPr>
          <p:cNvSpPr>
            <a:spLocks noGrp="1"/>
          </p:cNvSpPr>
          <p:nvPr>
            <p:ph type="title"/>
          </p:nvPr>
        </p:nvSpPr>
        <p:spPr/>
        <p:txBody>
          <a:bodyPr/>
          <a:lstStyle/>
          <a:p>
            <a:r>
              <a:rPr lang="en-US"/>
              <a:t>How can Veterans apply for VALife?</a:t>
            </a:r>
          </a:p>
        </p:txBody>
      </p:sp>
      <p:sp>
        <p:nvSpPr>
          <p:cNvPr id="4" name="Slide Number Placeholder 3">
            <a:extLst>
              <a:ext uri="{FF2B5EF4-FFF2-40B4-BE49-F238E27FC236}">
                <a16:creationId xmlns:a16="http://schemas.microsoft.com/office/drawing/2014/main" id="{6AA30F0C-8BB2-4ABA-B200-E0F95F33D9E7}"/>
              </a:ext>
            </a:extLst>
          </p:cNvPr>
          <p:cNvSpPr>
            <a:spLocks noGrp="1"/>
          </p:cNvSpPr>
          <p:nvPr>
            <p:ph type="sldNum" sz="quarter" idx="4"/>
          </p:nvPr>
        </p:nvSpPr>
        <p:spPr/>
        <p:txBody>
          <a:bodyPr/>
          <a:lstStyle/>
          <a:p>
            <a:fld id="{90535BD1-8CD9-3F4C-A1B6-7F2FC51E798F}" type="slidenum">
              <a:rPr lang="en-US" smtClean="0"/>
              <a:pPr/>
              <a:t>11</a:t>
            </a:fld>
            <a:endParaRPr lang="en-US"/>
          </a:p>
        </p:txBody>
      </p:sp>
      <p:sp>
        <p:nvSpPr>
          <p:cNvPr id="10" name="TextBox 9">
            <a:extLst>
              <a:ext uri="{FF2B5EF4-FFF2-40B4-BE49-F238E27FC236}">
                <a16:creationId xmlns:a16="http://schemas.microsoft.com/office/drawing/2014/main" id="{D7A7A40C-E083-396F-67F9-DD18C4A66DE5}"/>
              </a:ext>
            </a:extLst>
          </p:cNvPr>
          <p:cNvSpPr txBox="1"/>
          <p:nvPr/>
        </p:nvSpPr>
        <p:spPr>
          <a:xfrm>
            <a:off x="2045428" y="1304320"/>
            <a:ext cx="8248650" cy="430887"/>
          </a:xfrm>
          <a:prstGeom prst="rect">
            <a:avLst/>
          </a:prstGeom>
          <a:noFill/>
        </p:spPr>
        <p:txBody>
          <a:bodyPr wrap="square" rtlCol="0">
            <a:spAutoFit/>
          </a:bodyPr>
          <a:lstStyle/>
          <a:p>
            <a:pPr>
              <a:spcAft>
                <a:spcPts val="1000"/>
              </a:spcAft>
            </a:pPr>
            <a:r>
              <a:rPr lang="en-US" sz="2200" dirty="0">
                <a:solidFill>
                  <a:srgbClr val="14254C"/>
                </a:solidFill>
              </a:rPr>
              <a:t>Veterans can manage all aspects of their VALife policy online.</a:t>
            </a:r>
            <a:endParaRPr lang="en-US" sz="2200" b="1" dirty="0">
              <a:solidFill>
                <a:srgbClr val="14254C"/>
              </a:solidFill>
            </a:endParaRPr>
          </a:p>
        </p:txBody>
      </p:sp>
      <p:grpSp>
        <p:nvGrpSpPr>
          <p:cNvPr id="8" name="Group 7">
            <a:extLst>
              <a:ext uri="{FF2B5EF4-FFF2-40B4-BE49-F238E27FC236}">
                <a16:creationId xmlns:a16="http://schemas.microsoft.com/office/drawing/2014/main" id="{4B912836-6F58-4CD2-8CA8-E924BE281E5B}"/>
              </a:ext>
            </a:extLst>
          </p:cNvPr>
          <p:cNvGrpSpPr/>
          <p:nvPr/>
        </p:nvGrpSpPr>
        <p:grpSpPr>
          <a:xfrm>
            <a:off x="768987" y="2156719"/>
            <a:ext cx="10248789" cy="2262286"/>
            <a:chOff x="657951" y="3326140"/>
            <a:chExt cx="10248789" cy="2262286"/>
          </a:xfrm>
        </p:grpSpPr>
        <p:sp>
          <p:nvSpPr>
            <p:cNvPr id="15" name="TextBox 14">
              <a:extLst>
                <a:ext uri="{FF2B5EF4-FFF2-40B4-BE49-F238E27FC236}">
                  <a16:creationId xmlns:a16="http://schemas.microsoft.com/office/drawing/2014/main" id="{82DDE6AC-0220-D156-AFDB-6918234B9058}"/>
                </a:ext>
              </a:extLst>
            </p:cNvPr>
            <p:cNvSpPr txBox="1"/>
            <p:nvPr/>
          </p:nvSpPr>
          <p:spPr>
            <a:xfrm>
              <a:off x="2876412" y="4864057"/>
              <a:ext cx="3182305" cy="707886"/>
            </a:xfrm>
            <a:prstGeom prst="rect">
              <a:avLst/>
            </a:prstGeom>
            <a:noFill/>
          </p:spPr>
          <p:txBody>
            <a:bodyPr wrap="square" rtlCol="0">
              <a:spAutoFit/>
            </a:bodyPr>
            <a:lstStyle/>
            <a:p>
              <a:pPr algn="ctr"/>
              <a:r>
                <a:rPr lang="en-US" sz="2000" b="1">
                  <a:solidFill>
                    <a:srgbClr val="14254C"/>
                  </a:solidFill>
                </a:rPr>
                <a:t>Online instant</a:t>
              </a:r>
            </a:p>
            <a:p>
              <a:pPr algn="ctr"/>
              <a:r>
                <a:rPr lang="en-US" sz="2000" b="1">
                  <a:solidFill>
                    <a:srgbClr val="14254C"/>
                  </a:solidFill>
                </a:rPr>
                <a:t>decision</a:t>
              </a:r>
            </a:p>
          </p:txBody>
        </p:sp>
        <p:sp>
          <p:nvSpPr>
            <p:cNvPr id="16" name="TextBox 15">
              <a:extLst>
                <a:ext uri="{FF2B5EF4-FFF2-40B4-BE49-F238E27FC236}">
                  <a16:creationId xmlns:a16="http://schemas.microsoft.com/office/drawing/2014/main" id="{6597551B-A4AB-C31D-6E9C-AF861ED57DC3}"/>
                </a:ext>
              </a:extLst>
            </p:cNvPr>
            <p:cNvSpPr txBox="1"/>
            <p:nvPr/>
          </p:nvSpPr>
          <p:spPr>
            <a:xfrm>
              <a:off x="657951" y="4855940"/>
              <a:ext cx="3182305" cy="707886"/>
            </a:xfrm>
            <a:prstGeom prst="rect">
              <a:avLst/>
            </a:prstGeom>
            <a:noFill/>
          </p:spPr>
          <p:txBody>
            <a:bodyPr wrap="square" rtlCol="0">
              <a:spAutoFit/>
            </a:bodyPr>
            <a:lstStyle/>
            <a:p>
              <a:pPr algn="ctr"/>
              <a:r>
                <a:rPr lang="en-US" sz="2000" b="1">
                  <a:solidFill>
                    <a:srgbClr val="14254C"/>
                  </a:solidFill>
                </a:rPr>
                <a:t>Online </a:t>
              </a:r>
            </a:p>
            <a:p>
              <a:pPr algn="ctr"/>
              <a:r>
                <a:rPr lang="en-US" sz="2000" b="1">
                  <a:solidFill>
                    <a:srgbClr val="14254C"/>
                  </a:solidFill>
                </a:rPr>
                <a:t>application</a:t>
              </a:r>
            </a:p>
          </p:txBody>
        </p:sp>
        <p:sp>
          <p:nvSpPr>
            <p:cNvPr id="17" name="TextBox 16">
              <a:extLst>
                <a:ext uri="{FF2B5EF4-FFF2-40B4-BE49-F238E27FC236}">
                  <a16:creationId xmlns:a16="http://schemas.microsoft.com/office/drawing/2014/main" id="{0750DFD0-5793-A3FE-EFE2-39CE67256BCF}"/>
                </a:ext>
              </a:extLst>
            </p:cNvPr>
            <p:cNvSpPr txBox="1"/>
            <p:nvPr/>
          </p:nvSpPr>
          <p:spPr>
            <a:xfrm>
              <a:off x="5312054" y="4864057"/>
              <a:ext cx="3182305" cy="707886"/>
            </a:xfrm>
            <a:prstGeom prst="rect">
              <a:avLst/>
            </a:prstGeom>
            <a:noFill/>
          </p:spPr>
          <p:txBody>
            <a:bodyPr wrap="square" rtlCol="0">
              <a:spAutoFit/>
            </a:bodyPr>
            <a:lstStyle/>
            <a:p>
              <a:pPr algn="ctr"/>
              <a:r>
                <a:rPr lang="en-US" sz="2000" b="1">
                  <a:solidFill>
                    <a:srgbClr val="14254C"/>
                  </a:solidFill>
                </a:rPr>
                <a:t>Online review and management of policy</a:t>
              </a:r>
            </a:p>
          </p:txBody>
        </p:sp>
        <p:sp>
          <p:nvSpPr>
            <p:cNvPr id="18" name="TextBox 17">
              <a:extLst>
                <a:ext uri="{FF2B5EF4-FFF2-40B4-BE49-F238E27FC236}">
                  <a16:creationId xmlns:a16="http://schemas.microsoft.com/office/drawing/2014/main" id="{BC51F3DD-7E14-A684-6A20-AA68A2BD28AE}"/>
                </a:ext>
              </a:extLst>
            </p:cNvPr>
            <p:cNvSpPr txBox="1"/>
            <p:nvPr/>
          </p:nvSpPr>
          <p:spPr>
            <a:xfrm>
              <a:off x="7724435" y="4880540"/>
              <a:ext cx="3182305" cy="707886"/>
            </a:xfrm>
            <a:prstGeom prst="rect">
              <a:avLst/>
            </a:prstGeom>
            <a:noFill/>
          </p:spPr>
          <p:txBody>
            <a:bodyPr wrap="square" rtlCol="0">
              <a:spAutoFit/>
            </a:bodyPr>
            <a:lstStyle/>
            <a:p>
              <a:pPr algn="ctr"/>
              <a:r>
                <a:rPr lang="en-US" sz="2000" b="1" dirty="0">
                  <a:solidFill>
                    <a:srgbClr val="14254C"/>
                  </a:solidFill>
                </a:rPr>
                <a:t>Electronic filing of </a:t>
              </a:r>
            </a:p>
            <a:p>
              <a:pPr algn="ctr"/>
              <a:r>
                <a:rPr lang="en-US" sz="2000" b="1" dirty="0">
                  <a:solidFill>
                    <a:srgbClr val="14254C"/>
                  </a:solidFill>
                </a:rPr>
                <a:t>death claim</a:t>
              </a:r>
            </a:p>
          </p:txBody>
        </p:sp>
        <p:grpSp>
          <p:nvGrpSpPr>
            <p:cNvPr id="6" name="Group 5">
              <a:extLst>
                <a:ext uri="{FF2B5EF4-FFF2-40B4-BE49-F238E27FC236}">
                  <a16:creationId xmlns:a16="http://schemas.microsoft.com/office/drawing/2014/main" id="{5E6B291C-649C-2F4C-909D-11DC7DFD0B6C}"/>
                </a:ext>
              </a:extLst>
            </p:cNvPr>
            <p:cNvGrpSpPr/>
            <p:nvPr/>
          </p:nvGrpSpPr>
          <p:grpSpPr>
            <a:xfrm>
              <a:off x="6095946" y="3326140"/>
              <a:ext cx="1465385" cy="1445811"/>
              <a:chOff x="6095946" y="3326140"/>
              <a:chExt cx="1465385" cy="1445811"/>
            </a:xfrm>
          </p:grpSpPr>
          <p:sp>
            <p:nvSpPr>
              <p:cNvPr id="13" name="Flowchart: Connector 12">
                <a:extLst>
                  <a:ext uri="{FF2B5EF4-FFF2-40B4-BE49-F238E27FC236}">
                    <a16:creationId xmlns:a16="http://schemas.microsoft.com/office/drawing/2014/main" id="{3EEE8EE8-2F4F-EF1B-F032-28156B941D59}"/>
                  </a:ext>
                </a:extLst>
              </p:cNvPr>
              <p:cNvSpPr/>
              <p:nvPr/>
            </p:nvSpPr>
            <p:spPr>
              <a:xfrm>
                <a:off x="6095946" y="3326140"/>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Document with solid fill">
                <a:extLst>
                  <a:ext uri="{FF2B5EF4-FFF2-40B4-BE49-F238E27FC236}">
                    <a16:creationId xmlns:a16="http://schemas.microsoft.com/office/drawing/2014/main" id="{0B99F84E-477F-6667-F1CB-3100F0F665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71438" y="3529750"/>
                <a:ext cx="977318" cy="977318"/>
              </a:xfrm>
              <a:prstGeom prst="rect">
                <a:avLst/>
              </a:prstGeom>
            </p:spPr>
          </p:pic>
        </p:grpSp>
        <p:grpSp>
          <p:nvGrpSpPr>
            <p:cNvPr id="7" name="Group 6">
              <a:extLst>
                <a:ext uri="{FF2B5EF4-FFF2-40B4-BE49-F238E27FC236}">
                  <a16:creationId xmlns:a16="http://schemas.microsoft.com/office/drawing/2014/main" id="{5810243E-6E53-ECA5-EEEA-50B86390D92A}"/>
                </a:ext>
              </a:extLst>
            </p:cNvPr>
            <p:cNvGrpSpPr/>
            <p:nvPr/>
          </p:nvGrpSpPr>
          <p:grpSpPr>
            <a:xfrm>
              <a:off x="8582894" y="3326140"/>
              <a:ext cx="1465385" cy="1445811"/>
              <a:chOff x="8582894" y="3326140"/>
              <a:chExt cx="1465385" cy="1445811"/>
            </a:xfrm>
          </p:grpSpPr>
          <p:sp>
            <p:nvSpPr>
              <p:cNvPr id="14" name="Flowchart: Connector 13">
                <a:extLst>
                  <a:ext uri="{FF2B5EF4-FFF2-40B4-BE49-F238E27FC236}">
                    <a16:creationId xmlns:a16="http://schemas.microsoft.com/office/drawing/2014/main" id="{1558A73E-73FD-3E08-95E5-EF9CEF05E421}"/>
                  </a:ext>
                </a:extLst>
              </p:cNvPr>
              <p:cNvSpPr/>
              <p:nvPr/>
            </p:nvSpPr>
            <p:spPr>
              <a:xfrm>
                <a:off x="8582894" y="3326140"/>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Open folder with solid fill">
                <a:extLst>
                  <a:ext uri="{FF2B5EF4-FFF2-40B4-BE49-F238E27FC236}">
                    <a16:creationId xmlns:a16="http://schemas.microsoft.com/office/drawing/2014/main" id="{00F249FF-95F0-5931-2EF2-38321D168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9128" y="3529750"/>
                <a:ext cx="1036074" cy="1036074"/>
              </a:xfrm>
              <a:prstGeom prst="rect">
                <a:avLst/>
              </a:prstGeom>
            </p:spPr>
          </p:pic>
        </p:grpSp>
        <p:grpSp>
          <p:nvGrpSpPr>
            <p:cNvPr id="5" name="Group 4">
              <a:extLst>
                <a:ext uri="{FF2B5EF4-FFF2-40B4-BE49-F238E27FC236}">
                  <a16:creationId xmlns:a16="http://schemas.microsoft.com/office/drawing/2014/main" id="{AEF11729-2795-21D4-7CC5-E6F62857E324}"/>
                </a:ext>
              </a:extLst>
            </p:cNvPr>
            <p:cNvGrpSpPr/>
            <p:nvPr/>
          </p:nvGrpSpPr>
          <p:grpSpPr>
            <a:xfrm>
              <a:off x="3728852" y="3326140"/>
              <a:ext cx="1465385" cy="1445811"/>
              <a:chOff x="3728852" y="3326140"/>
              <a:chExt cx="1465385" cy="1445811"/>
            </a:xfrm>
          </p:grpSpPr>
          <p:sp>
            <p:nvSpPr>
              <p:cNvPr id="12" name="Flowchart: Connector 11">
                <a:extLst>
                  <a:ext uri="{FF2B5EF4-FFF2-40B4-BE49-F238E27FC236}">
                    <a16:creationId xmlns:a16="http://schemas.microsoft.com/office/drawing/2014/main" id="{6F0B466B-E65A-B27E-3D82-8BC90D4DA83D}"/>
                  </a:ext>
                </a:extLst>
              </p:cNvPr>
              <p:cNvSpPr/>
              <p:nvPr/>
            </p:nvSpPr>
            <p:spPr>
              <a:xfrm>
                <a:off x="3728852" y="3326140"/>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heckbox Checked with solid fill">
                <a:extLst>
                  <a:ext uri="{FF2B5EF4-FFF2-40B4-BE49-F238E27FC236}">
                    <a16:creationId xmlns:a16="http://schemas.microsoft.com/office/drawing/2014/main" id="{47C283E9-0B00-C72F-D224-F470F69443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32243" y="3418486"/>
                <a:ext cx="1258601" cy="1258601"/>
              </a:xfrm>
              <a:prstGeom prst="rect">
                <a:avLst/>
              </a:prstGeom>
            </p:spPr>
          </p:pic>
        </p:grpSp>
        <p:grpSp>
          <p:nvGrpSpPr>
            <p:cNvPr id="3" name="Group 2">
              <a:extLst>
                <a:ext uri="{FF2B5EF4-FFF2-40B4-BE49-F238E27FC236}">
                  <a16:creationId xmlns:a16="http://schemas.microsoft.com/office/drawing/2014/main" id="{75C71C8D-4075-AE38-2F7E-CCB246A41DF6}"/>
                </a:ext>
              </a:extLst>
            </p:cNvPr>
            <p:cNvGrpSpPr/>
            <p:nvPr/>
          </p:nvGrpSpPr>
          <p:grpSpPr>
            <a:xfrm>
              <a:off x="1521149" y="3326140"/>
              <a:ext cx="1465385" cy="1445811"/>
              <a:chOff x="1521149" y="3326140"/>
              <a:chExt cx="1465385" cy="1445811"/>
            </a:xfrm>
          </p:grpSpPr>
          <p:sp>
            <p:nvSpPr>
              <p:cNvPr id="11" name="Flowchart: Connector 10">
                <a:extLst>
                  <a:ext uri="{FF2B5EF4-FFF2-40B4-BE49-F238E27FC236}">
                    <a16:creationId xmlns:a16="http://schemas.microsoft.com/office/drawing/2014/main" id="{9213CAD3-606F-3140-5DC4-5F925EB484BB}"/>
                  </a:ext>
                </a:extLst>
              </p:cNvPr>
              <p:cNvSpPr/>
              <p:nvPr/>
            </p:nvSpPr>
            <p:spPr>
              <a:xfrm>
                <a:off x="1521149" y="3326140"/>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Programmer female outline">
                <a:extLst>
                  <a:ext uri="{FF2B5EF4-FFF2-40B4-BE49-F238E27FC236}">
                    <a16:creationId xmlns:a16="http://schemas.microsoft.com/office/drawing/2014/main" id="{B95ADD45-DFDD-75A4-08FD-597E02CC1B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4083" y="3440705"/>
                <a:ext cx="1070039" cy="1070039"/>
              </a:xfrm>
              <a:prstGeom prst="rect">
                <a:avLst/>
              </a:prstGeom>
            </p:spPr>
          </p:pic>
        </p:grpSp>
      </p:grpSp>
      <p:sp>
        <p:nvSpPr>
          <p:cNvPr id="28" name="Rectangle 27">
            <a:extLst>
              <a:ext uri="{FF2B5EF4-FFF2-40B4-BE49-F238E27FC236}">
                <a16:creationId xmlns:a16="http://schemas.microsoft.com/office/drawing/2014/main" id="{25B7A5EF-1352-0A8D-51E8-1FC9600E6456}"/>
              </a:ext>
            </a:extLst>
          </p:cNvPr>
          <p:cNvSpPr/>
          <p:nvPr/>
        </p:nvSpPr>
        <p:spPr>
          <a:xfrm>
            <a:off x="0" y="4745504"/>
            <a:ext cx="12192000" cy="1489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C69B44-C258-6D68-3E2E-4085AD5CC490}"/>
              </a:ext>
            </a:extLst>
          </p:cNvPr>
          <p:cNvSpPr/>
          <p:nvPr/>
        </p:nvSpPr>
        <p:spPr>
          <a:xfrm>
            <a:off x="838200" y="4971716"/>
            <a:ext cx="10515600" cy="914439"/>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US" sz="2400" dirty="0">
                <a:solidFill>
                  <a:srgbClr val="14254C"/>
                </a:solidFill>
              </a:rPr>
              <a:t>Veterans can check eligibility and apply by VALife at </a:t>
            </a:r>
            <a:r>
              <a:rPr lang="en-US" sz="2400" dirty="0">
                <a:hlinkClick r:id="rId10"/>
              </a:rPr>
              <a:t>https://insurance.va.gov/VALIFE/</a:t>
            </a:r>
            <a:endParaRPr lang="en-US" sz="2400" b="1" dirty="0">
              <a:solidFill>
                <a:srgbClr val="14254C"/>
              </a:solidFill>
            </a:endParaRPr>
          </a:p>
        </p:txBody>
      </p:sp>
    </p:spTree>
    <p:extLst>
      <p:ext uri="{BB962C8B-B14F-4D97-AF65-F5344CB8AC3E}">
        <p14:creationId xmlns:p14="http://schemas.microsoft.com/office/powerpoint/2010/main" val="85552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222FBAA-1D86-A9C1-FDF5-34E3512085A4}"/>
              </a:ext>
            </a:extLst>
          </p:cNvPr>
          <p:cNvSpPr/>
          <p:nvPr/>
        </p:nvSpPr>
        <p:spPr>
          <a:xfrm>
            <a:off x="0" y="966282"/>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D98DD-71BC-BED7-6709-04AEC56D4AF1}"/>
              </a:ext>
            </a:extLst>
          </p:cNvPr>
          <p:cNvSpPr>
            <a:spLocks noGrp="1"/>
          </p:cNvSpPr>
          <p:nvPr>
            <p:ph type="title"/>
          </p:nvPr>
        </p:nvSpPr>
        <p:spPr>
          <a:xfrm>
            <a:off x="858533" y="282528"/>
            <a:ext cx="10515600" cy="767936"/>
          </a:xfrm>
        </p:spPr>
        <p:txBody>
          <a:bodyPr/>
          <a:lstStyle/>
          <a:p>
            <a:r>
              <a:rPr lang="en-US"/>
              <a:t>Learn More About </a:t>
            </a:r>
            <a:r>
              <a:rPr lang="en-US" err="1"/>
              <a:t>VALife</a:t>
            </a:r>
            <a:r>
              <a:rPr lang="en-US"/>
              <a:t> </a:t>
            </a:r>
          </a:p>
        </p:txBody>
      </p:sp>
      <p:sp>
        <p:nvSpPr>
          <p:cNvPr id="4" name="Slide Number Placeholder 3">
            <a:extLst>
              <a:ext uri="{FF2B5EF4-FFF2-40B4-BE49-F238E27FC236}">
                <a16:creationId xmlns:a16="http://schemas.microsoft.com/office/drawing/2014/main" id="{462DBDAA-78C1-CD76-1E40-4D3AEF7EFE86}"/>
              </a:ext>
            </a:extLst>
          </p:cNvPr>
          <p:cNvSpPr>
            <a:spLocks noGrp="1"/>
          </p:cNvSpPr>
          <p:nvPr>
            <p:ph type="sldNum" sz="quarter" idx="4"/>
          </p:nvPr>
        </p:nvSpPr>
        <p:spPr/>
        <p:txBody>
          <a:bodyPr/>
          <a:lstStyle/>
          <a:p>
            <a:fld id="{90535BD1-8CD9-3F4C-A1B6-7F2FC51E798F}" type="slidenum">
              <a:rPr lang="en-US" smtClean="0"/>
              <a:pPr/>
              <a:t>12</a:t>
            </a:fld>
            <a:endParaRPr lang="en-US"/>
          </a:p>
        </p:txBody>
      </p:sp>
      <p:grpSp>
        <p:nvGrpSpPr>
          <p:cNvPr id="8" name="Group 7">
            <a:extLst>
              <a:ext uri="{FF2B5EF4-FFF2-40B4-BE49-F238E27FC236}">
                <a16:creationId xmlns:a16="http://schemas.microsoft.com/office/drawing/2014/main" id="{0A0BDE25-33FC-37D6-4CD7-A5FC4F0F7C7A}"/>
              </a:ext>
            </a:extLst>
          </p:cNvPr>
          <p:cNvGrpSpPr/>
          <p:nvPr/>
        </p:nvGrpSpPr>
        <p:grpSpPr>
          <a:xfrm>
            <a:off x="619084" y="1400000"/>
            <a:ext cx="11213685" cy="4425247"/>
            <a:chOff x="435588" y="1362063"/>
            <a:chExt cx="11213685" cy="4425247"/>
          </a:xfrm>
        </p:grpSpPr>
        <p:sp>
          <p:nvSpPr>
            <p:cNvPr id="17" name="TextBox 16">
              <a:extLst>
                <a:ext uri="{FF2B5EF4-FFF2-40B4-BE49-F238E27FC236}">
                  <a16:creationId xmlns:a16="http://schemas.microsoft.com/office/drawing/2014/main" id="{47A68DFA-8EE7-5E27-864E-8DE78378BCCD}"/>
                </a:ext>
              </a:extLst>
            </p:cNvPr>
            <p:cNvSpPr txBox="1"/>
            <p:nvPr/>
          </p:nvSpPr>
          <p:spPr>
            <a:xfrm>
              <a:off x="1801159" y="1362063"/>
              <a:ext cx="4131678" cy="1944122"/>
            </a:xfrm>
            <a:prstGeom prst="rect">
              <a:avLst/>
            </a:prstGeom>
            <a:noFill/>
          </p:spPr>
          <p:txBody>
            <a:bodyPr wrap="square" rtlCol="0">
              <a:spAutoFit/>
            </a:bodyPr>
            <a:lstStyle/>
            <a:p>
              <a:pPr>
                <a:spcAft>
                  <a:spcPts val="1000"/>
                </a:spcAft>
              </a:pPr>
              <a:r>
                <a:rPr lang="en-US" sz="2800" dirty="0">
                  <a:solidFill>
                    <a:srgbClr val="14254C"/>
                  </a:solidFill>
                </a:rPr>
                <a:t>Visit the </a:t>
              </a:r>
              <a:r>
                <a:rPr lang="en-US" sz="2800" b="1" dirty="0">
                  <a:solidFill>
                    <a:srgbClr val="14254C"/>
                  </a:solidFill>
                </a:rPr>
                <a:t>VALife website</a:t>
              </a:r>
              <a:r>
                <a:rPr lang="en-US" sz="2800" dirty="0">
                  <a:solidFill>
                    <a:srgbClr val="14254C"/>
                  </a:solidFill>
                </a:rPr>
                <a:t>: </a:t>
              </a:r>
            </a:p>
            <a:p>
              <a:pPr>
                <a:spcAft>
                  <a:spcPts val="1000"/>
                </a:spcAft>
              </a:pPr>
              <a:r>
                <a:rPr lang="en-US" sz="2800" dirty="0">
                  <a:hlinkClick r:id="rId2"/>
                </a:rPr>
                <a:t>https://www.va.gov/life-insurance/options-eligibility/valife/</a:t>
              </a:r>
              <a:r>
                <a:rPr lang="en-US" sz="2800" dirty="0"/>
                <a:t> </a:t>
              </a:r>
            </a:p>
          </p:txBody>
        </p:sp>
        <p:grpSp>
          <p:nvGrpSpPr>
            <p:cNvPr id="5" name="Group 4">
              <a:extLst>
                <a:ext uri="{FF2B5EF4-FFF2-40B4-BE49-F238E27FC236}">
                  <a16:creationId xmlns:a16="http://schemas.microsoft.com/office/drawing/2014/main" id="{40502EC6-BAEC-FFBC-96C2-2D814BABB3DB}"/>
                </a:ext>
              </a:extLst>
            </p:cNvPr>
            <p:cNvGrpSpPr/>
            <p:nvPr/>
          </p:nvGrpSpPr>
          <p:grpSpPr>
            <a:xfrm>
              <a:off x="435588" y="1442084"/>
              <a:ext cx="1233290" cy="1184571"/>
              <a:chOff x="525728" y="1377544"/>
              <a:chExt cx="1233290" cy="1184571"/>
            </a:xfrm>
          </p:grpSpPr>
          <p:sp>
            <p:nvSpPr>
              <p:cNvPr id="13" name="Flowchart: Connector 12">
                <a:extLst>
                  <a:ext uri="{FF2B5EF4-FFF2-40B4-BE49-F238E27FC236}">
                    <a16:creationId xmlns:a16="http://schemas.microsoft.com/office/drawing/2014/main" id="{96887A6F-4A21-5632-02AB-39289494B0B8}"/>
                  </a:ext>
                </a:extLst>
              </p:cNvPr>
              <p:cNvSpPr/>
              <p:nvPr/>
            </p:nvSpPr>
            <p:spPr>
              <a:xfrm>
                <a:off x="525728" y="1377544"/>
                <a:ext cx="1233290" cy="118457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Internet with solid fill">
                <a:extLst>
                  <a:ext uri="{FF2B5EF4-FFF2-40B4-BE49-F238E27FC236}">
                    <a16:creationId xmlns:a16="http://schemas.microsoft.com/office/drawing/2014/main" id="{F3F2DBCC-E8AA-741C-768D-24B336D12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208" y="1456610"/>
                <a:ext cx="1014329" cy="1014329"/>
              </a:xfrm>
              <a:prstGeom prst="rect">
                <a:avLst/>
              </a:prstGeom>
            </p:spPr>
          </p:pic>
        </p:grpSp>
        <p:sp>
          <p:nvSpPr>
            <p:cNvPr id="10" name="TextBox 9">
              <a:extLst>
                <a:ext uri="{FF2B5EF4-FFF2-40B4-BE49-F238E27FC236}">
                  <a16:creationId xmlns:a16="http://schemas.microsoft.com/office/drawing/2014/main" id="{A59634D0-CA04-79FA-8136-A7FD2AF8CCF1}"/>
                </a:ext>
              </a:extLst>
            </p:cNvPr>
            <p:cNvSpPr txBox="1"/>
            <p:nvPr/>
          </p:nvSpPr>
          <p:spPr>
            <a:xfrm>
              <a:off x="7877412" y="1413031"/>
              <a:ext cx="3771861" cy="4226798"/>
            </a:xfrm>
            <a:prstGeom prst="rect">
              <a:avLst/>
            </a:prstGeom>
            <a:noFill/>
          </p:spPr>
          <p:txBody>
            <a:bodyPr wrap="square" rtlCol="0">
              <a:spAutoFit/>
            </a:bodyPr>
            <a:lstStyle/>
            <a:p>
              <a:pPr>
                <a:spcAft>
                  <a:spcPts val="1000"/>
                </a:spcAft>
              </a:pPr>
              <a:r>
                <a:rPr lang="en-US" sz="2800" dirty="0">
                  <a:solidFill>
                    <a:srgbClr val="14254C"/>
                  </a:solidFill>
                </a:rPr>
                <a:t>For additional information and frequently asked questions, </a:t>
              </a:r>
              <a:r>
                <a:rPr lang="en-US" sz="2800" dirty="0">
                  <a:hlinkClick r:id="rId5"/>
                </a:rPr>
                <a:t>https://www.benefits.va.gov/insurance/valife-faqs.asp</a:t>
              </a:r>
              <a:endParaRPr lang="en-US" sz="2800" dirty="0"/>
            </a:p>
            <a:p>
              <a:pPr>
                <a:spcAft>
                  <a:spcPts val="1000"/>
                </a:spcAft>
              </a:pPr>
              <a:endParaRPr lang="en-US" sz="2800" dirty="0">
                <a:solidFill>
                  <a:srgbClr val="14254C"/>
                </a:solidFill>
              </a:endParaRPr>
            </a:p>
            <a:p>
              <a:endParaRPr lang="en-US" sz="2800" b="1" dirty="0">
                <a:solidFill>
                  <a:srgbClr val="14254C"/>
                </a:solidFill>
              </a:endParaRPr>
            </a:p>
          </p:txBody>
        </p:sp>
        <p:cxnSp>
          <p:nvCxnSpPr>
            <p:cNvPr id="11" name="Straight Connector 10">
              <a:extLst>
                <a:ext uri="{FF2B5EF4-FFF2-40B4-BE49-F238E27FC236}">
                  <a16:creationId xmlns:a16="http://schemas.microsoft.com/office/drawing/2014/main" id="{73CAB4F9-11ED-3FBD-3B93-9016AC436EC3}"/>
                </a:ext>
              </a:extLst>
            </p:cNvPr>
            <p:cNvCxnSpPr>
              <a:cxnSpLocks/>
            </p:cNvCxnSpPr>
            <p:nvPr/>
          </p:nvCxnSpPr>
          <p:spPr>
            <a:xfrm flipV="1">
              <a:off x="6295276" y="1362063"/>
              <a:ext cx="0" cy="4425247"/>
            </a:xfrm>
            <a:prstGeom prst="line">
              <a:avLst/>
            </a:prstGeom>
            <a:ln w="3810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Flowchart: Connector 13">
              <a:extLst>
                <a:ext uri="{FF2B5EF4-FFF2-40B4-BE49-F238E27FC236}">
                  <a16:creationId xmlns:a16="http://schemas.microsoft.com/office/drawing/2014/main" id="{0A1E181F-DC53-F7AF-630B-33F1388DF349}"/>
                </a:ext>
              </a:extLst>
            </p:cNvPr>
            <p:cNvSpPr/>
            <p:nvPr/>
          </p:nvSpPr>
          <p:spPr>
            <a:xfrm>
              <a:off x="6598552" y="1436028"/>
              <a:ext cx="1233290" cy="118457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adge Question Mark outline">
            <a:extLst>
              <a:ext uri="{FF2B5EF4-FFF2-40B4-BE49-F238E27FC236}">
                <a16:creationId xmlns:a16="http://schemas.microsoft.com/office/drawing/2014/main" id="{292F7C4F-12FA-564F-B069-1866D15FC2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1493" y="1609050"/>
            <a:ext cx="914400" cy="914400"/>
          </a:xfrm>
          <a:prstGeom prst="rect">
            <a:avLst/>
          </a:prstGeom>
        </p:spPr>
      </p:pic>
    </p:spTree>
    <p:extLst>
      <p:ext uri="{BB962C8B-B14F-4D97-AF65-F5344CB8AC3E}">
        <p14:creationId xmlns:p14="http://schemas.microsoft.com/office/powerpoint/2010/main" val="8325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9E6678F-8A52-DAD8-47FB-AA4BC43F0A08}"/>
              </a:ext>
            </a:extLst>
          </p:cNvPr>
          <p:cNvSpPr/>
          <p:nvPr/>
        </p:nvSpPr>
        <p:spPr>
          <a:xfrm>
            <a:off x="0" y="1143676"/>
            <a:ext cx="12192000" cy="37032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endParaRPr lang="en-US" sz="2800" dirty="0">
              <a:solidFill>
                <a:schemeClr val="tx1"/>
              </a:solidFill>
            </a:endParaRPr>
          </a:p>
          <a:p>
            <a:pPr algn="ctr"/>
            <a:r>
              <a:rPr lang="en-US" sz="2400" dirty="0">
                <a:solidFill>
                  <a:schemeClr val="tx1"/>
                </a:solidFill>
              </a:rPr>
              <a:t>Ruth Berkheimer, Senior Insurance Specialist</a:t>
            </a:r>
          </a:p>
          <a:p>
            <a:pPr algn="ctr"/>
            <a:r>
              <a:rPr lang="en-US" sz="2400" dirty="0">
                <a:solidFill>
                  <a:schemeClr val="tx1"/>
                </a:solidFill>
              </a:rPr>
              <a:t>	</a:t>
            </a:r>
            <a:r>
              <a:rPr lang="en-US" sz="2400" dirty="0">
                <a:solidFill>
                  <a:schemeClr val="tx1"/>
                </a:solidFill>
                <a:hlinkClick r:id="rId2"/>
              </a:rPr>
              <a:t>Ruth.Berkheimer@va.gov</a:t>
            </a: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Melinda Alexander, Insurance Specialist</a:t>
            </a:r>
          </a:p>
          <a:p>
            <a:pPr algn="ctr"/>
            <a:r>
              <a:rPr lang="en-US" sz="2400" dirty="0">
                <a:solidFill>
                  <a:schemeClr val="tx1"/>
                </a:solidFill>
              </a:rPr>
              <a:t>	</a:t>
            </a:r>
            <a:r>
              <a:rPr lang="en-US" sz="2400" dirty="0">
                <a:solidFill>
                  <a:schemeClr val="tx1"/>
                </a:solidFill>
                <a:hlinkClick r:id="rId3"/>
              </a:rPr>
              <a:t>Melinda.Alexander@va.gov</a:t>
            </a:r>
            <a:r>
              <a:rPr lang="en-US" sz="2400" dirty="0">
                <a:solidFill>
                  <a:schemeClr val="tx1"/>
                </a:solidFill>
              </a:rPr>
              <a:t> </a:t>
            </a:r>
          </a:p>
        </p:txBody>
      </p:sp>
      <p:sp>
        <p:nvSpPr>
          <p:cNvPr id="2" name="Title 1">
            <a:extLst>
              <a:ext uri="{FF2B5EF4-FFF2-40B4-BE49-F238E27FC236}">
                <a16:creationId xmlns:a16="http://schemas.microsoft.com/office/drawing/2014/main" id="{646488A1-460B-B7DF-0CBB-F330BF67BD0C}"/>
              </a:ext>
            </a:extLst>
          </p:cNvPr>
          <p:cNvSpPr>
            <a:spLocks noGrp="1"/>
          </p:cNvSpPr>
          <p:nvPr>
            <p:ph type="title"/>
          </p:nvPr>
        </p:nvSpPr>
        <p:spPr/>
        <p:txBody>
          <a:bodyPr/>
          <a:lstStyle/>
          <a:p>
            <a:r>
              <a:rPr lang="en-US" dirty="0"/>
              <a:t>Contacts for VSO Communicators</a:t>
            </a:r>
          </a:p>
        </p:txBody>
      </p:sp>
      <p:sp>
        <p:nvSpPr>
          <p:cNvPr id="4" name="Slide Number Placeholder 3">
            <a:extLst>
              <a:ext uri="{FF2B5EF4-FFF2-40B4-BE49-F238E27FC236}">
                <a16:creationId xmlns:a16="http://schemas.microsoft.com/office/drawing/2014/main" id="{6AA30F0C-8BB2-4ABA-B200-E0F95F33D9E7}"/>
              </a:ext>
            </a:extLst>
          </p:cNvPr>
          <p:cNvSpPr>
            <a:spLocks noGrp="1"/>
          </p:cNvSpPr>
          <p:nvPr>
            <p:ph type="sldNum" sz="quarter" idx="4"/>
          </p:nvPr>
        </p:nvSpPr>
        <p:spPr/>
        <p:txBody>
          <a:bodyPr/>
          <a:lstStyle/>
          <a:p>
            <a:fld id="{90535BD1-8CD9-3F4C-A1B6-7F2FC51E798F}" type="slidenum">
              <a:rPr lang="en-US" smtClean="0"/>
              <a:pPr/>
              <a:t>13</a:t>
            </a:fld>
            <a:endParaRPr lang="en-US"/>
          </a:p>
        </p:txBody>
      </p:sp>
      <p:sp>
        <p:nvSpPr>
          <p:cNvPr id="10" name="TextBox 9">
            <a:extLst>
              <a:ext uri="{FF2B5EF4-FFF2-40B4-BE49-F238E27FC236}">
                <a16:creationId xmlns:a16="http://schemas.microsoft.com/office/drawing/2014/main" id="{D7A7A40C-E083-396F-67F9-DD18C4A66DE5}"/>
              </a:ext>
            </a:extLst>
          </p:cNvPr>
          <p:cNvSpPr txBox="1"/>
          <p:nvPr/>
        </p:nvSpPr>
        <p:spPr>
          <a:xfrm>
            <a:off x="715107" y="1357952"/>
            <a:ext cx="10761784" cy="954107"/>
          </a:xfrm>
          <a:prstGeom prst="rect">
            <a:avLst/>
          </a:prstGeom>
          <a:noFill/>
        </p:spPr>
        <p:txBody>
          <a:bodyPr wrap="square" rtlCol="0">
            <a:spAutoFit/>
          </a:bodyPr>
          <a:lstStyle/>
          <a:p>
            <a:pPr algn="ctr">
              <a:spcAft>
                <a:spcPts val="1000"/>
              </a:spcAft>
            </a:pPr>
            <a:r>
              <a:rPr lang="en-US" sz="2800" i="1" dirty="0">
                <a:solidFill>
                  <a:srgbClr val="14254C"/>
                </a:solidFill>
              </a:rPr>
              <a:t>“Applying for VALife was the easiest process for accessing benefits within the VA.” - Veteran Policyholder</a:t>
            </a:r>
          </a:p>
        </p:txBody>
      </p:sp>
      <p:sp>
        <p:nvSpPr>
          <p:cNvPr id="9" name="Rectangle 8">
            <a:extLst>
              <a:ext uri="{FF2B5EF4-FFF2-40B4-BE49-F238E27FC236}">
                <a16:creationId xmlns:a16="http://schemas.microsoft.com/office/drawing/2014/main" id="{63C69B44-C258-6D68-3E2E-4085AD5CC490}"/>
              </a:ext>
            </a:extLst>
          </p:cNvPr>
          <p:cNvSpPr/>
          <p:nvPr/>
        </p:nvSpPr>
        <p:spPr>
          <a:xfrm>
            <a:off x="838200" y="4971716"/>
            <a:ext cx="10515600" cy="914439"/>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4254C"/>
              </a:solidFill>
            </a:endParaRPr>
          </a:p>
        </p:txBody>
      </p:sp>
      <p:pic>
        <p:nvPicPr>
          <p:cNvPr id="25" name="Picture 24" descr="Logo&#10;&#10;Description automatically generated">
            <a:extLst>
              <a:ext uri="{FF2B5EF4-FFF2-40B4-BE49-F238E27FC236}">
                <a16:creationId xmlns:a16="http://schemas.microsoft.com/office/drawing/2014/main" id="{E8B75B48-ED16-4776-8057-2DBFCB5DE625}"/>
              </a:ext>
            </a:extLst>
          </p:cNvPr>
          <p:cNvPicPr>
            <a:picLocks noChangeAspect="1"/>
          </p:cNvPicPr>
          <p:nvPr/>
        </p:nvPicPr>
        <p:blipFill>
          <a:blip r:embed="rId4"/>
          <a:stretch>
            <a:fillRect/>
          </a:stretch>
        </p:blipFill>
        <p:spPr>
          <a:xfrm>
            <a:off x="4372707" y="4926592"/>
            <a:ext cx="3446585" cy="1004685"/>
          </a:xfrm>
          <a:prstGeom prst="rect">
            <a:avLst/>
          </a:prstGeom>
        </p:spPr>
      </p:pic>
    </p:spTree>
    <p:extLst>
      <p:ext uri="{BB962C8B-B14F-4D97-AF65-F5344CB8AC3E}">
        <p14:creationId xmlns:p14="http://schemas.microsoft.com/office/powerpoint/2010/main" val="344748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DFC64AA3-8953-4AB7-AE5A-B1F4F31FDBA9}"/>
              </a:ext>
            </a:extLst>
          </p:cNvPr>
          <p:cNvSpPr>
            <a:spLocks noGrp="1"/>
          </p:cNvSpPr>
          <p:nvPr>
            <p:ph type="title"/>
          </p:nvPr>
        </p:nvSpPr>
        <p:spPr>
          <a:xfrm>
            <a:off x="840913" y="313623"/>
            <a:ext cx="10515600" cy="767936"/>
          </a:xfrm>
        </p:spPr>
        <p:txBody>
          <a:bodyPr/>
          <a:lstStyle/>
          <a:p>
            <a:r>
              <a:rPr lang="en-US">
                <a:solidFill>
                  <a:srgbClr val="112E51"/>
                </a:solidFill>
              </a:rPr>
              <a:t>VA INS Unclaimed Funds Online Search Tool</a:t>
            </a:r>
          </a:p>
        </p:txBody>
      </p:sp>
      <p:sp>
        <p:nvSpPr>
          <p:cNvPr id="8" name="Rectangle 7">
            <a:extLst>
              <a:ext uri="{FF2B5EF4-FFF2-40B4-BE49-F238E27FC236}">
                <a16:creationId xmlns:a16="http://schemas.microsoft.com/office/drawing/2014/main" id="{FE4E1BCF-DCD1-4E13-AA5F-DCBFA3413E45}"/>
              </a:ext>
              <a:ext uri="{C183D7F6-B498-43B3-948B-1728B52AA6E4}">
                <adec:decorative xmlns:adec="http://schemas.microsoft.com/office/drawing/2017/decorative" val="1"/>
              </a:ext>
            </a:extLst>
          </p:cNvPr>
          <p:cNvSpPr/>
          <p:nvPr/>
        </p:nvSpPr>
        <p:spPr>
          <a:xfrm>
            <a:off x="0" y="956930"/>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CCDB5B-64DA-D6E3-96E1-491EA5A970AC}"/>
              </a:ext>
            </a:extLst>
          </p:cNvPr>
          <p:cNvSpPr txBox="1"/>
          <p:nvPr/>
        </p:nvSpPr>
        <p:spPr>
          <a:xfrm>
            <a:off x="346230" y="1305017"/>
            <a:ext cx="5823752" cy="5293757"/>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Former policyholders, beneficiaries, and policyholder’s next of kin can use the Unclaimed Funds online search tool to identify if any Insurance funds are owed to individuals who VA has been unable to locate in order to make payment.  </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Unclaimed funds do not include funds from Servicemembers’ Group Life insurance (SGLI) or Veterans’ Group Life Insurance (VGLI).</a:t>
            </a:r>
            <a:endParaRPr lang="en-US" sz="2000">
              <a:solidFill>
                <a:srgbClr val="002060"/>
              </a:solidFill>
              <a:cs typeface="Arial" panose="020B0604020202020204" pitchFamily="34" charset="0"/>
            </a:endParaRP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Unclaimed funds range from monetary amounts below $150 to amounts above $1,000.</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Proof of identity and entitlement is required to claim funds.</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The Unclaimed Funds online search tool is found at:</a:t>
            </a:r>
            <a:r>
              <a:rPr lang="en-US" sz="1800" b="1">
                <a:solidFill>
                  <a:srgbClr val="002060"/>
                </a:solidFill>
                <a:cs typeface="Arial" panose="020B0604020202020204" pitchFamily="34" charset="0"/>
              </a:rPr>
              <a:t>  </a:t>
            </a:r>
            <a:r>
              <a:rPr lang="en-US" sz="1800">
                <a:solidFill>
                  <a:srgbClr val="002060"/>
                </a:solidFill>
                <a:cs typeface="Arial" panose="020B0604020202020204" pitchFamily="34" charset="0"/>
                <a:hlinkClick r:id="rId3">
                  <a:extLst>
                    <a:ext uri="{A12FA001-AC4F-418D-AE19-62706E023703}">
                      <ahyp:hlinkClr xmlns:ahyp="http://schemas.microsoft.com/office/drawing/2018/hyperlinkcolor" val="tx"/>
                    </a:ext>
                  </a:extLst>
                </a:hlinkClick>
              </a:rPr>
              <a:t>www.insurance.va.gov/UnclaimedFunds/Search</a:t>
            </a:r>
            <a:endParaRPr lang="en-US" sz="1800" b="1">
              <a:solidFill>
                <a:srgbClr val="002060"/>
              </a:solidFill>
              <a:cs typeface="Arial" panose="020B0604020202020204" pitchFamily="34" charset="0"/>
            </a:endParaRPr>
          </a:p>
          <a:p>
            <a:pPr marL="342900" indent="-342900">
              <a:spcAft>
                <a:spcPts val="1000"/>
              </a:spcAft>
              <a:buFont typeface="Arial" panose="020B0604020202020204" pitchFamily="34" charset="0"/>
              <a:buChar char="•"/>
            </a:pPr>
            <a:endParaRPr lang="en-US" sz="1800">
              <a:solidFill>
                <a:srgbClr val="002060"/>
              </a:solidFill>
              <a:cs typeface="Arial" panose="020B0604020202020204" pitchFamily="34" charset="0"/>
            </a:endParaRPr>
          </a:p>
          <a:p>
            <a:pPr marL="285750" indent="-285750">
              <a:buFont typeface="Arial" panose="020B0604020202020204" pitchFamily="34" charset="0"/>
              <a:buChar char="•"/>
            </a:pPr>
            <a:endParaRPr lang="en-US"/>
          </a:p>
        </p:txBody>
      </p:sp>
      <p:pic>
        <p:nvPicPr>
          <p:cNvPr id="3" name="Picture 2">
            <a:extLst>
              <a:ext uri="{FF2B5EF4-FFF2-40B4-BE49-F238E27FC236}">
                <a16:creationId xmlns:a16="http://schemas.microsoft.com/office/drawing/2014/main" id="{EBE7956A-380B-6B90-272D-6AA63E509F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18154" y="1305017"/>
            <a:ext cx="3325673" cy="44729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29A3648-BCD5-455C-9C83-6BEBA9037920}"/>
              </a:ext>
            </a:extLst>
          </p:cNvPr>
          <p:cNvSpPr>
            <a:spLocks noGrp="1"/>
          </p:cNvSpPr>
          <p:nvPr>
            <p:ph type="sldNum" sz="quarter" idx="4"/>
          </p:nvPr>
        </p:nvSpPr>
        <p:spPr/>
        <p:txBody>
          <a:bodyPr/>
          <a:lstStyle/>
          <a:p>
            <a:fld id="{90535BD1-8CD9-3F4C-A1B6-7F2FC51E798F}" type="slidenum">
              <a:rPr lang="en-US" smtClean="0"/>
              <a:pPr/>
              <a:t>14</a:t>
            </a:fld>
            <a:endParaRPr lang="en-US"/>
          </a:p>
        </p:txBody>
      </p:sp>
    </p:spTree>
    <p:custDataLst>
      <p:tags r:id="rId1"/>
    </p:custDataLst>
    <p:extLst>
      <p:ext uri="{BB962C8B-B14F-4D97-AF65-F5344CB8AC3E}">
        <p14:creationId xmlns:p14="http://schemas.microsoft.com/office/powerpoint/2010/main" val="493559556"/>
      </p:ext>
    </p:extLst>
  </p:cSld>
  <p:clrMapOvr>
    <a:masterClrMapping/>
  </p:clrMapOvr>
  <p:transition spd="slow" advTm="1732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4F4E77D-B56D-C409-264A-2BE0702BF530}"/>
              </a:ext>
            </a:extLst>
          </p:cNvPr>
          <p:cNvSpPr>
            <a:spLocks noGrp="1"/>
          </p:cNvSpPr>
          <p:nvPr>
            <p:ph type="title"/>
          </p:nvPr>
        </p:nvSpPr>
        <p:spPr>
          <a:xfrm>
            <a:off x="838200" y="304166"/>
            <a:ext cx="10515600" cy="767936"/>
          </a:xfrm>
        </p:spPr>
        <p:txBody>
          <a:bodyPr/>
          <a:lstStyle/>
          <a:p>
            <a:pPr rtl="0" eaLnBrk="1" latinLnBrk="0" hangingPunct="1"/>
            <a:r>
              <a:rPr lang="en-US" sz="3600" b="1" kern="1200">
                <a:solidFill>
                  <a:srgbClr val="112E51"/>
                </a:solidFill>
                <a:effectLst/>
                <a:latin typeface="Calibri" panose="020F0502020204030204" pitchFamily="34" charset="0"/>
                <a:ea typeface="+mn-ea"/>
                <a:cs typeface="+mn-cs"/>
              </a:rPr>
              <a:t>VA INS Unclaimed Funds Online Search Tool </a:t>
            </a:r>
            <a:endParaRPr lang="en-US">
              <a:effectLst/>
            </a:endParaRPr>
          </a:p>
        </p:txBody>
      </p:sp>
      <p:sp>
        <p:nvSpPr>
          <p:cNvPr id="8" name="Rectangle 7">
            <a:extLst>
              <a:ext uri="{FF2B5EF4-FFF2-40B4-BE49-F238E27FC236}">
                <a16:creationId xmlns:a16="http://schemas.microsoft.com/office/drawing/2014/main" id="{FE4E1BCF-DCD1-4E13-AA5F-DCBFA3413E45}"/>
              </a:ext>
              <a:ext uri="{C183D7F6-B498-43B3-948B-1728B52AA6E4}">
                <adec:decorative xmlns:adec="http://schemas.microsoft.com/office/drawing/2017/decorative" val="1"/>
              </a:ext>
            </a:extLst>
          </p:cNvPr>
          <p:cNvSpPr/>
          <p:nvPr/>
        </p:nvSpPr>
        <p:spPr>
          <a:xfrm>
            <a:off x="0" y="956930"/>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CCDB5B-64DA-D6E3-96E1-491EA5A970AC}"/>
              </a:ext>
            </a:extLst>
          </p:cNvPr>
          <p:cNvSpPr txBox="1"/>
          <p:nvPr/>
        </p:nvSpPr>
        <p:spPr>
          <a:xfrm>
            <a:off x="363985" y="1329299"/>
            <a:ext cx="5566298" cy="3483005"/>
          </a:xfrm>
          <a:prstGeom prst="rect">
            <a:avLst/>
          </a:prstGeom>
          <a:noFill/>
        </p:spPr>
        <p:txBody>
          <a:bodyPr wrap="square" rtlCol="0">
            <a:spAutoFit/>
          </a:bodyPr>
          <a:lstStyle/>
          <a:p>
            <a:pPr>
              <a:spcAft>
                <a:spcPts val="1000"/>
              </a:spcAft>
            </a:pPr>
            <a:r>
              <a:rPr lang="en-US" sz="1800" b="1">
                <a:solidFill>
                  <a:srgbClr val="002060"/>
                </a:solidFill>
                <a:cs typeface="Arial" panose="020B0604020202020204" pitchFamily="34" charset="0"/>
              </a:rPr>
              <a:t>What is proof </a:t>
            </a:r>
            <a:r>
              <a:rPr lang="en-US" b="1">
                <a:solidFill>
                  <a:srgbClr val="002060"/>
                </a:solidFill>
                <a:cs typeface="Arial" panose="020B0604020202020204" pitchFamily="34" charset="0"/>
              </a:rPr>
              <a:t>of identity?</a:t>
            </a:r>
          </a:p>
          <a:p>
            <a:pPr>
              <a:spcAft>
                <a:spcPts val="1000"/>
              </a:spcAft>
            </a:pPr>
            <a:r>
              <a:rPr lang="en-US" sz="1800">
                <a:solidFill>
                  <a:srgbClr val="002060"/>
                </a:solidFill>
                <a:cs typeface="Arial" panose="020B0604020202020204" pitchFamily="34" charset="0"/>
              </a:rPr>
              <a:t>You must submit a copy of your Drivers License or other US or Government-issued identification. </a:t>
            </a:r>
          </a:p>
          <a:p>
            <a:pPr>
              <a:spcAft>
                <a:spcPts val="1000"/>
              </a:spcAft>
            </a:pPr>
            <a:r>
              <a:rPr lang="en-US" sz="1800">
                <a:solidFill>
                  <a:srgbClr val="002060"/>
                </a:solidFill>
                <a:cs typeface="Arial" panose="020B0604020202020204" pitchFamily="34" charset="0"/>
              </a:rPr>
              <a:t>Examples of Government-issued identification include:</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Social Security Card</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Social Security Statement</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Passport</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Medicare Card</a:t>
            </a:r>
            <a:endParaRPr lang="en-US" sz="1800" b="1">
              <a:solidFill>
                <a:srgbClr val="002060"/>
              </a:solidFill>
              <a:cs typeface="Arial" panose="020B0604020202020204" pitchFamily="34" charset="0"/>
            </a:endParaRPr>
          </a:p>
          <a:p>
            <a:pPr marL="285750" indent="-285750">
              <a:buFont typeface="Arial" panose="020B0604020202020204" pitchFamily="34" charset="0"/>
              <a:buChar char="•"/>
            </a:pPr>
            <a:endParaRPr lang="en-US"/>
          </a:p>
        </p:txBody>
      </p:sp>
      <p:cxnSp>
        <p:nvCxnSpPr>
          <p:cNvPr id="6" name="Straight Connector 5">
            <a:extLst>
              <a:ext uri="{FF2B5EF4-FFF2-40B4-BE49-F238E27FC236}">
                <a16:creationId xmlns:a16="http://schemas.microsoft.com/office/drawing/2014/main" id="{1E8A7A41-E915-E317-FCD1-5698888E9C8B}"/>
              </a:ext>
              <a:ext uri="{C183D7F6-B498-43B3-948B-1728B52AA6E4}">
                <adec:decorative xmlns:adec="http://schemas.microsoft.com/office/drawing/2017/decorative" val="1"/>
              </a:ext>
            </a:extLst>
          </p:cNvPr>
          <p:cNvCxnSpPr/>
          <p:nvPr/>
        </p:nvCxnSpPr>
        <p:spPr>
          <a:xfrm>
            <a:off x="6033854" y="1329299"/>
            <a:ext cx="0" cy="4571771"/>
          </a:xfrm>
          <a:prstGeom prst="line">
            <a:avLst/>
          </a:prstGeom>
          <a:ln w="28575">
            <a:solidFill>
              <a:srgbClr val="EF41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B17350A-55B0-340E-F483-BFD9534C653B}"/>
              </a:ext>
            </a:extLst>
          </p:cNvPr>
          <p:cNvSpPr txBox="1"/>
          <p:nvPr/>
        </p:nvSpPr>
        <p:spPr>
          <a:xfrm>
            <a:off x="6459985" y="1313630"/>
            <a:ext cx="5566298" cy="3077766"/>
          </a:xfrm>
          <a:prstGeom prst="rect">
            <a:avLst/>
          </a:prstGeom>
          <a:noFill/>
        </p:spPr>
        <p:txBody>
          <a:bodyPr wrap="square" rtlCol="0">
            <a:spAutoFit/>
          </a:bodyPr>
          <a:lstStyle/>
          <a:p>
            <a:pPr>
              <a:spcAft>
                <a:spcPts val="1000"/>
              </a:spcAft>
            </a:pPr>
            <a:r>
              <a:rPr lang="en-US" sz="1800" b="1">
                <a:solidFill>
                  <a:srgbClr val="002060"/>
                </a:solidFill>
                <a:cs typeface="Arial" panose="020B0604020202020204" pitchFamily="34" charset="0"/>
              </a:rPr>
              <a:t>What is proof </a:t>
            </a:r>
            <a:r>
              <a:rPr lang="en-US" b="1">
                <a:solidFill>
                  <a:srgbClr val="002060"/>
                </a:solidFill>
                <a:cs typeface="Arial" panose="020B0604020202020204" pitchFamily="34" charset="0"/>
              </a:rPr>
              <a:t>of entitlement? </a:t>
            </a:r>
          </a:p>
          <a:p>
            <a:pPr>
              <a:spcAft>
                <a:spcPts val="1000"/>
              </a:spcAft>
            </a:pPr>
            <a:r>
              <a:rPr lang="en-US" sz="1800">
                <a:solidFill>
                  <a:srgbClr val="002060"/>
                </a:solidFill>
                <a:cs typeface="Arial" panose="020B0604020202020204" pitchFamily="34" charset="0"/>
              </a:rPr>
              <a:t>Entitlement to Property sought may be established through any of the following types of documentation:</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Marriage Certificate</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Death Certificate</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Personal Records</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Copy of Insurance Policy</a:t>
            </a:r>
          </a:p>
          <a:p>
            <a:pPr marL="342900" indent="-342900">
              <a:spcAft>
                <a:spcPts val="1000"/>
              </a:spcAft>
              <a:buFont typeface="Arial" panose="020B0604020202020204" pitchFamily="34" charset="0"/>
              <a:buChar char="•"/>
            </a:pPr>
            <a:r>
              <a:rPr lang="en-US" sz="1800">
                <a:solidFill>
                  <a:srgbClr val="002060"/>
                </a:solidFill>
                <a:cs typeface="Arial" panose="020B0604020202020204" pitchFamily="34" charset="0"/>
              </a:rPr>
              <a:t>Cemetery Records</a:t>
            </a:r>
          </a:p>
        </p:txBody>
      </p:sp>
      <p:sp>
        <p:nvSpPr>
          <p:cNvPr id="4" name="Slide Number Placeholder 3">
            <a:extLst>
              <a:ext uri="{FF2B5EF4-FFF2-40B4-BE49-F238E27FC236}">
                <a16:creationId xmlns:a16="http://schemas.microsoft.com/office/drawing/2014/main" id="{629A3648-BCD5-455C-9C83-6BEBA9037920}"/>
              </a:ext>
            </a:extLst>
          </p:cNvPr>
          <p:cNvSpPr>
            <a:spLocks noGrp="1"/>
          </p:cNvSpPr>
          <p:nvPr>
            <p:ph type="sldNum" sz="quarter" idx="4"/>
          </p:nvPr>
        </p:nvSpPr>
        <p:spPr/>
        <p:txBody>
          <a:bodyPr/>
          <a:lstStyle/>
          <a:p>
            <a:fld id="{90535BD1-8CD9-3F4C-A1B6-7F2FC51E798F}" type="slidenum">
              <a:rPr lang="en-US" smtClean="0"/>
              <a:pPr/>
              <a:t>15</a:t>
            </a:fld>
            <a:endParaRPr lang="en-US"/>
          </a:p>
        </p:txBody>
      </p:sp>
    </p:spTree>
    <p:custDataLst>
      <p:tags r:id="rId1"/>
    </p:custDataLst>
    <p:extLst>
      <p:ext uri="{BB962C8B-B14F-4D97-AF65-F5344CB8AC3E}">
        <p14:creationId xmlns:p14="http://schemas.microsoft.com/office/powerpoint/2010/main" val="786802984"/>
      </p:ext>
    </p:extLst>
  </p:cSld>
  <p:clrMapOvr>
    <a:masterClrMapping/>
  </p:clrMapOvr>
  <p:transition spd="slow" advTm="1710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fade">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fade">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fade">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fade">
                                      <p:cBhvr>
                                        <p:cTn id="7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3670C5-8EB5-43E8-82BC-8EE145ED038A}"/>
              </a:ext>
            </a:extLst>
          </p:cNvPr>
          <p:cNvSpPr>
            <a:spLocks noGrp="1"/>
          </p:cNvSpPr>
          <p:nvPr>
            <p:ph type="title"/>
          </p:nvPr>
        </p:nvSpPr>
        <p:spPr>
          <a:xfrm>
            <a:off x="840913" y="313623"/>
            <a:ext cx="10515600" cy="767936"/>
          </a:xfrm>
        </p:spPr>
        <p:txBody>
          <a:bodyPr/>
          <a:lstStyle/>
          <a:p>
            <a:r>
              <a:rPr lang="en-US">
                <a:solidFill>
                  <a:srgbClr val="112E51"/>
                </a:solidFill>
              </a:rPr>
              <a:t>VA Insurance Financial Education Videos</a:t>
            </a:r>
          </a:p>
        </p:txBody>
      </p:sp>
      <p:sp>
        <p:nvSpPr>
          <p:cNvPr id="2" name="Rectangle 1">
            <a:extLst>
              <a:ext uri="{FF2B5EF4-FFF2-40B4-BE49-F238E27FC236}">
                <a16:creationId xmlns:a16="http://schemas.microsoft.com/office/drawing/2014/main" id="{871B5117-628A-A70E-7D3D-9CBCDFD2E2BD}"/>
              </a:ext>
              <a:ext uri="{C183D7F6-B498-43B3-948B-1728B52AA6E4}">
                <adec:decorative xmlns:adec="http://schemas.microsoft.com/office/drawing/2017/decorative" val="1"/>
              </a:ext>
            </a:extLst>
          </p:cNvPr>
          <p:cNvSpPr/>
          <p:nvPr/>
        </p:nvSpPr>
        <p:spPr>
          <a:xfrm>
            <a:off x="0" y="932083"/>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242AAB-537B-EF01-7906-91FE54C7B41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327" y="1749703"/>
            <a:ext cx="5398752" cy="30357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9915533-9BD3-89DD-252A-6032F589BDA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5742" y="1749703"/>
            <a:ext cx="5511040" cy="303653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3C40034-ED1D-ACC0-1DFC-3C97C1B23791}"/>
              </a:ext>
            </a:extLst>
          </p:cNvPr>
          <p:cNvSpPr txBox="1"/>
          <p:nvPr/>
        </p:nvSpPr>
        <p:spPr>
          <a:xfrm>
            <a:off x="388327" y="5013917"/>
            <a:ext cx="4941870" cy="369332"/>
          </a:xfrm>
          <a:prstGeom prst="rect">
            <a:avLst/>
          </a:prstGeom>
          <a:noFill/>
        </p:spPr>
        <p:txBody>
          <a:bodyPr wrap="square" rtlCol="0">
            <a:spAutoFit/>
          </a:bodyPr>
          <a:lstStyle/>
          <a:p>
            <a:pPr algn="ctr"/>
            <a:r>
              <a:rPr lang="en-US" b="1">
                <a:solidFill>
                  <a:srgbClr val="003E73"/>
                </a:solidFill>
                <a:hlinkClick r:id="rId5">
                  <a:extLst>
                    <a:ext uri="{A12FA001-AC4F-418D-AE19-62706E023703}">
                      <ahyp:hlinkClr xmlns:ahyp="http://schemas.microsoft.com/office/drawing/2018/hyperlinkcolor" val="tx"/>
                    </a:ext>
                  </a:extLst>
                </a:hlinkClick>
              </a:rPr>
              <a:t>Life Insurance Financial Education</a:t>
            </a:r>
            <a:endParaRPr lang="en-US" b="1">
              <a:solidFill>
                <a:srgbClr val="003E73"/>
              </a:solidFill>
            </a:endParaRPr>
          </a:p>
        </p:txBody>
      </p:sp>
      <p:sp>
        <p:nvSpPr>
          <p:cNvPr id="12" name="TextBox 11">
            <a:extLst>
              <a:ext uri="{FF2B5EF4-FFF2-40B4-BE49-F238E27FC236}">
                <a16:creationId xmlns:a16="http://schemas.microsoft.com/office/drawing/2014/main" id="{68EE6DF6-1DC5-6C26-FC60-A9532DA3CD70}"/>
              </a:ext>
            </a:extLst>
          </p:cNvPr>
          <p:cNvSpPr txBox="1"/>
          <p:nvPr/>
        </p:nvSpPr>
        <p:spPr>
          <a:xfrm>
            <a:off x="6269635" y="5030964"/>
            <a:ext cx="4941870" cy="369332"/>
          </a:xfrm>
          <a:prstGeom prst="rect">
            <a:avLst/>
          </a:prstGeom>
          <a:noFill/>
        </p:spPr>
        <p:txBody>
          <a:bodyPr wrap="square" rtlCol="0">
            <a:spAutoFit/>
          </a:bodyPr>
          <a:lstStyle/>
          <a:p>
            <a:pPr algn="ctr"/>
            <a:r>
              <a:rPr lang="en-US" b="1">
                <a:solidFill>
                  <a:srgbClr val="003E73"/>
                </a:solidFill>
                <a:hlinkClick r:id="rId6">
                  <a:extLst>
                    <a:ext uri="{A12FA001-AC4F-418D-AE19-62706E023703}">
                      <ahyp:hlinkClr xmlns:ahyp="http://schemas.microsoft.com/office/drawing/2018/hyperlinkcolor" val="tx"/>
                    </a:ext>
                  </a:extLst>
                </a:hlinkClick>
              </a:rPr>
              <a:t>VA INS Programs Overview</a:t>
            </a:r>
            <a:endParaRPr lang="en-US" b="1">
              <a:solidFill>
                <a:srgbClr val="003E73"/>
              </a:solidFill>
            </a:endParaRPr>
          </a:p>
        </p:txBody>
      </p:sp>
      <p:sp>
        <p:nvSpPr>
          <p:cNvPr id="4" name="Slide Number Placeholder 3">
            <a:extLst>
              <a:ext uri="{FF2B5EF4-FFF2-40B4-BE49-F238E27FC236}">
                <a16:creationId xmlns:a16="http://schemas.microsoft.com/office/drawing/2014/main" id="{C2E4B6EC-6A34-4022-8E21-3BCE185B195C}"/>
              </a:ext>
            </a:extLst>
          </p:cNvPr>
          <p:cNvSpPr>
            <a:spLocks noGrp="1"/>
          </p:cNvSpPr>
          <p:nvPr>
            <p:ph type="sldNum" sz="quarter" idx="4"/>
          </p:nvPr>
        </p:nvSpPr>
        <p:spPr/>
        <p:txBody>
          <a:bodyPr/>
          <a:lstStyle/>
          <a:p>
            <a:fld id="{90535BD1-8CD9-3F4C-A1B6-7F2FC51E798F}" type="slidenum">
              <a:rPr lang="en-US" smtClean="0"/>
              <a:pPr/>
              <a:t>16</a:t>
            </a:fld>
            <a:endParaRPr lang="en-US"/>
          </a:p>
        </p:txBody>
      </p:sp>
    </p:spTree>
    <p:custDataLst>
      <p:tags r:id="rId1"/>
    </p:custDataLst>
    <p:extLst>
      <p:ext uri="{BB962C8B-B14F-4D97-AF65-F5344CB8AC3E}">
        <p14:creationId xmlns:p14="http://schemas.microsoft.com/office/powerpoint/2010/main" val="4030209506"/>
      </p:ext>
    </p:extLst>
  </p:cSld>
  <p:clrMapOvr>
    <a:masterClrMapping/>
  </p:clrMapOvr>
  <p:transition spd="slow" advTm="622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87E283-8FF9-4DEA-AA6C-BDD4C44E9CB1}"/>
              </a:ext>
            </a:extLst>
          </p:cNvPr>
          <p:cNvSpPr/>
          <p:nvPr/>
        </p:nvSpPr>
        <p:spPr>
          <a:xfrm>
            <a:off x="0" y="0"/>
            <a:ext cx="12192000" cy="624961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72ACF9C-8F7F-476F-B50B-F57C21E455E6}"/>
              </a:ext>
            </a:extLst>
          </p:cNvPr>
          <p:cNvSpPr>
            <a:spLocks noGrp="1"/>
          </p:cNvSpPr>
          <p:nvPr>
            <p:ph type="sldNum" sz="quarter" idx="4"/>
          </p:nvPr>
        </p:nvSpPr>
        <p:spPr/>
        <p:txBody>
          <a:bodyPr/>
          <a:lstStyle/>
          <a:p>
            <a:fld id="{90535BD1-8CD9-3F4C-A1B6-7F2FC51E798F}" type="slidenum">
              <a:rPr lang="en-US" smtClean="0"/>
              <a:pPr/>
              <a:t>17</a:t>
            </a:fld>
            <a:endParaRPr lang="en-US"/>
          </a:p>
        </p:txBody>
      </p:sp>
      <p:pic>
        <p:nvPicPr>
          <p:cNvPr id="7" name="Picture 6">
            <a:extLst>
              <a:ext uri="{FF2B5EF4-FFF2-40B4-BE49-F238E27FC236}">
                <a16:creationId xmlns:a16="http://schemas.microsoft.com/office/drawing/2014/main" id="{615F2850-BA0F-41C4-8FF9-92AAE96180D8}"/>
              </a:ext>
            </a:extLst>
          </p:cNvPr>
          <p:cNvPicPr>
            <a:picLocks noChangeAspect="1"/>
          </p:cNvPicPr>
          <p:nvPr/>
        </p:nvPicPr>
        <p:blipFill rotWithShape="1">
          <a:blip r:embed="rId2" cstate="screen">
            <a:alphaModFix amt="13000"/>
            <a:extLst>
              <a:ext uri="{28A0092B-C50C-407E-A947-70E740481C1C}">
                <a14:useLocalDpi xmlns:a14="http://schemas.microsoft.com/office/drawing/2010/main"/>
              </a:ext>
            </a:extLst>
          </a:blip>
          <a:srcRect/>
          <a:stretch/>
        </p:blipFill>
        <p:spPr>
          <a:xfrm>
            <a:off x="0" y="-305577"/>
            <a:ext cx="12192000" cy="4566246"/>
          </a:xfrm>
          <a:prstGeom prst="rect">
            <a:avLst/>
          </a:prstGeom>
        </p:spPr>
      </p:pic>
      <p:sp>
        <p:nvSpPr>
          <p:cNvPr id="2" name="Title 1">
            <a:extLst>
              <a:ext uri="{FF2B5EF4-FFF2-40B4-BE49-F238E27FC236}">
                <a16:creationId xmlns:a16="http://schemas.microsoft.com/office/drawing/2014/main" id="{87568985-8974-4BC0-BA04-7FA492979740}"/>
              </a:ext>
            </a:extLst>
          </p:cNvPr>
          <p:cNvSpPr>
            <a:spLocks noGrp="1"/>
          </p:cNvSpPr>
          <p:nvPr>
            <p:ph type="title"/>
          </p:nvPr>
        </p:nvSpPr>
        <p:spPr>
          <a:xfrm>
            <a:off x="838200" y="2840846"/>
            <a:ext cx="10515600" cy="767936"/>
          </a:xfrm>
        </p:spPr>
        <p:txBody>
          <a:bodyPr/>
          <a:lstStyle/>
          <a:p>
            <a:r>
              <a:rPr lang="en-US" sz="6000">
                <a:solidFill>
                  <a:srgbClr val="14254C"/>
                </a:solidFill>
              </a:rPr>
              <a:t>Questions?</a:t>
            </a:r>
          </a:p>
        </p:txBody>
      </p:sp>
    </p:spTree>
    <p:extLst>
      <p:ext uri="{BB962C8B-B14F-4D97-AF65-F5344CB8AC3E}">
        <p14:creationId xmlns:p14="http://schemas.microsoft.com/office/powerpoint/2010/main" val="231082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DEF9-DDA5-F848-9F4C-BD0336A84819}"/>
              </a:ext>
            </a:extLst>
          </p:cNvPr>
          <p:cNvSpPr>
            <a:spLocks noGrp="1"/>
          </p:cNvSpPr>
          <p:nvPr>
            <p:ph type="title"/>
          </p:nvPr>
        </p:nvSpPr>
        <p:spPr>
          <a:xfrm>
            <a:off x="724102" y="98937"/>
            <a:ext cx="11323636" cy="636489"/>
          </a:xfrm>
        </p:spPr>
        <p:txBody>
          <a:bodyPr>
            <a:noAutofit/>
          </a:bodyPr>
          <a:lstStyle/>
          <a:p>
            <a:r>
              <a:rPr lang="en-US" dirty="0">
                <a:solidFill>
                  <a:srgbClr val="112E51"/>
                </a:solidFill>
              </a:rPr>
              <a:t>VA Insurance Overview</a:t>
            </a:r>
          </a:p>
        </p:txBody>
      </p:sp>
      <p:sp>
        <p:nvSpPr>
          <p:cNvPr id="48" name="Rectangle 47">
            <a:extLst>
              <a:ext uri="{FF2B5EF4-FFF2-40B4-BE49-F238E27FC236}">
                <a16:creationId xmlns:a16="http://schemas.microsoft.com/office/drawing/2014/main" id="{29591BFF-24CB-2D4D-9BF8-634C562C6389}"/>
              </a:ext>
              <a:ext uri="{C183D7F6-B498-43B3-948B-1728B52AA6E4}">
                <adec:decorative xmlns:adec="http://schemas.microsoft.com/office/drawing/2017/decorative" val="1"/>
              </a:ext>
            </a:extLst>
          </p:cNvPr>
          <p:cNvSpPr/>
          <p:nvPr/>
        </p:nvSpPr>
        <p:spPr>
          <a:xfrm>
            <a:off x="0" y="3457043"/>
            <a:ext cx="12192000" cy="2792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72CF5D-33B5-4692-A9CB-2B33255E1362}"/>
              </a:ext>
            </a:extLst>
          </p:cNvPr>
          <p:cNvSpPr/>
          <p:nvPr/>
        </p:nvSpPr>
        <p:spPr>
          <a:xfrm>
            <a:off x="724102" y="3648175"/>
            <a:ext cx="3720307" cy="2339102"/>
          </a:xfrm>
          <a:prstGeom prst="rect">
            <a:avLst/>
          </a:prstGeom>
        </p:spPr>
        <p:txBody>
          <a:bodyPr wrap="square">
            <a:spAutoFit/>
          </a:bodyPr>
          <a:lstStyle/>
          <a:p>
            <a:pPr>
              <a:spcAft>
                <a:spcPts val="600"/>
              </a:spcAft>
              <a:buClr>
                <a:srgbClr val="003366"/>
              </a:buClr>
              <a:defRPr/>
            </a:pPr>
            <a:r>
              <a:rPr lang="en-US" sz="2400" b="1" dirty="0">
                <a:solidFill>
                  <a:srgbClr val="112E51"/>
                </a:solidFill>
                <a:latin typeface="Calibri" panose="020F0502020204030204" pitchFamily="34" charset="0"/>
                <a:ea typeface="Tahoma" panose="020B0604030504040204" pitchFamily="34" charset="0"/>
                <a:cs typeface="Calibri" panose="020F0502020204030204" pitchFamily="34" charset="0"/>
              </a:rPr>
              <a:t>VA Insurance Service serves over </a:t>
            </a:r>
            <a:r>
              <a:rPr lang="en-US" sz="2400" b="1" dirty="0">
                <a:solidFill>
                  <a:srgbClr val="0071BB"/>
                </a:solidFill>
                <a:latin typeface="Calibri" panose="020F0502020204030204" pitchFamily="34" charset="0"/>
                <a:ea typeface="Tahoma" panose="020B0604030504040204" pitchFamily="34" charset="0"/>
                <a:cs typeface="Calibri" panose="020F0502020204030204" pitchFamily="34" charset="0"/>
              </a:rPr>
              <a:t>5.7 million </a:t>
            </a:r>
            <a:r>
              <a:rPr lang="en-US" sz="2400" b="1" dirty="0">
                <a:solidFill>
                  <a:srgbClr val="112E51"/>
                </a:solidFill>
                <a:latin typeface="Calibri" panose="020F0502020204030204" pitchFamily="34" charset="0"/>
                <a:ea typeface="Tahoma" panose="020B0604030504040204" pitchFamily="34" charset="0"/>
                <a:cs typeface="Calibri" panose="020F0502020204030204" pitchFamily="34" charset="0"/>
              </a:rPr>
              <a:t>Veterans, Service members, and military families with insurance coverage totaling </a:t>
            </a:r>
            <a:r>
              <a:rPr lang="en-US" sz="2400" b="1" dirty="0">
                <a:solidFill>
                  <a:srgbClr val="0071BB"/>
                </a:solidFill>
                <a:latin typeface="Calibri" panose="020F0502020204030204" pitchFamily="34" charset="0"/>
                <a:ea typeface="Tahoma" panose="020B0604030504040204" pitchFamily="34" charset="0"/>
                <a:cs typeface="Calibri" panose="020F0502020204030204" pitchFamily="34" charset="0"/>
              </a:rPr>
              <a:t>$1.45 trillion</a:t>
            </a:r>
            <a:r>
              <a:rPr lang="en-US" sz="2400" b="1" dirty="0">
                <a:solidFill>
                  <a:srgbClr val="112E51"/>
                </a:solidFill>
                <a:latin typeface="Calibri" panose="020F0502020204030204" pitchFamily="34" charset="0"/>
                <a:ea typeface="Tahoma" panose="020B0604030504040204" pitchFamily="34" charset="0"/>
                <a:cs typeface="Calibri" panose="020F0502020204030204" pitchFamily="34" charset="0"/>
              </a:rPr>
              <a:t>.</a:t>
            </a:r>
            <a:r>
              <a:rPr lang="en-US" sz="2400" b="1" dirty="0">
                <a:solidFill>
                  <a:srgbClr val="2298D5"/>
                </a:solidFill>
                <a:latin typeface="Calibri" panose="020F0502020204030204" pitchFamily="34" charset="0"/>
                <a:ea typeface="Tahoma" panose="020B0604030504040204" pitchFamily="34" charset="0"/>
                <a:cs typeface="Calibri" panose="020F0502020204030204" pitchFamily="34" charset="0"/>
              </a:rPr>
              <a:t> </a:t>
            </a:r>
            <a:endParaRPr lang="en-US" sz="2400" b="1" dirty="0">
              <a:solidFill>
                <a:srgbClr val="032F55"/>
              </a:solidFill>
              <a:latin typeface="Calibri" panose="020F0502020204030204" pitchFamily="34" charset="0"/>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70F8C89-A30C-4303-A7FC-5433D3EA4BEA}"/>
              </a:ext>
            </a:extLst>
          </p:cNvPr>
          <p:cNvSpPr/>
          <p:nvPr/>
        </p:nvSpPr>
        <p:spPr>
          <a:xfrm>
            <a:off x="4746032" y="3648175"/>
            <a:ext cx="7144344" cy="2488380"/>
          </a:xfrm>
          <a:prstGeom prst="rect">
            <a:avLst/>
          </a:prstGeom>
        </p:spPr>
        <p:txBody>
          <a:bodyPr wrap="square" numCol="2" spcCol="274320">
            <a:noAutofit/>
          </a:bodyPr>
          <a:lstStyle/>
          <a:p>
            <a:pPr>
              <a:spcAft>
                <a:spcPts val="750"/>
              </a:spcAft>
              <a:buClr>
                <a:schemeClr val="tx1">
                  <a:lumMod val="75000"/>
                  <a:lumOff val="25000"/>
                </a:schemeClr>
              </a:buClr>
              <a:defRPr/>
            </a:pPr>
            <a:r>
              <a:rPr lang="en-US" sz="2000" b="1" dirty="0">
                <a:solidFill>
                  <a:srgbClr val="112E51"/>
                </a:solidFill>
                <a:latin typeface="Calibri" panose="020F0502020204030204" pitchFamily="34" charset="0"/>
                <a:ea typeface="Tahoma" panose="020B0604030504040204" pitchFamily="34" charset="0"/>
                <a:cs typeface="Calibri" panose="020F0502020204030204" pitchFamily="34" charset="0"/>
              </a:rPr>
              <a:t>Key Program Features: </a:t>
            </a: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Over 100 years of success </a:t>
            </a: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11 insurance programs </a:t>
            </a: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Competitive premium rates </a:t>
            </a: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Annual claims paid totaling over $2 billion </a:t>
            </a:r>
          </a:p>
          <a:p>
            <a:pPr marL="182880" indent="-182880">
              <a:spcAft>
                <a:spcPts val="750"/>
              </a:spcAft>
              <a:buClr>
                <a:srgbClr val="0071BB"/>
              </a:buClr>
              <a:buFont typeface="Arial" panose="020B0604020202020204" pitchFamily="34" charset="0"/>
              <a:buChar char="•"/>
              <a:defRPr/>
            </a:pPr>
            <a:endParaRPr lang="en-US" dirty="0">
              <a:solidFill>
                <a:srgbClr val="112E51"/>
              </a:solidFill>
              <a:latin typeface="Calibri" panose="020F0502020204030204" pitchFamily="34" charset="0"/>
              <a:ea typeface="Tahoma" panose="020B0604030504040204" pitchFamily="34" charset="0"/>
              <a:cs typeface="Calibri" panose="020F0502020204030204" pitchFamily="34" charset="0"/>
            </a:endParaRPr>
          </a:p>
          <a:p>
            <a:pPr marL="182880" indent="-182880">
              <a:spcAft>
                <a:spcPts val="750"/>
              </a:spcAft>
              <a:buClr>
                <a:srgbClr val="0071BB"/>
              </a:buClr>
              <a:buFont typeface="Arial" panose="020B0604020202020204" pitchFamily="34" charset="0"/>
              <a:buChar char="•"/>
              <a:defRPr/>
            </a:pPr>
            <a:endParaRPr lang="en-US" dirty="0">
              <a:solidFill>
                <a:srgbClr val="112E51"/>
              </a:solidFill>
              <a:latin typeface="Calibri" panose="020F0502020204030204" pitchFamily="34" charset="0"/>
              <a:ea typeface="Tahoma" panose="020B0604030504040204" pitchFamily="34" charset="0"/>
              <a:cs typeface="Calibri" panose="020F0502020204030204" pitchFamily="34" charset="0"/>
            </a:endParaRP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Online VALife application</a:t>
            </a: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Online death claims submission using DocuSign</a:t>
            </a: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Online instant loans </a:t>
            </a:r>
          </a:p>
          <a:p>
            <a:pPr marL="182880" indent="-182880">
              <a:spcAft>
                <a:spcPts val="750"/>
              </a:spcAft>
              <a:buClr>
                <a:srgbClr val="0071BB"/>
              </a:buClr>
              <a:buFont typeface="Arial" panose="020B0604020202020204" pitchFamily="34" charset="0"/>
              <a:buChar char="•"/>
              <a:defRPr/>
            </a:pPr>
            <a:r>
              <a:rPr lang="en-US" dirty="0">
                <a:solidFill>
                  <a:srgbClr val="112E51"/>
                </a:solidFill>
                <a:latin typeface="Calibri" panose="020F0502020204030204" pitchFamily="34" charset="0"/>
                <a:ea typeface="Tahoma" panose="020B0604030504040204" pitchFamily="34" charset="0"/>
                <a:cs typeface="Calibri" panose="020F0502020204030204" pitchFamily="34" charset="0"/>
              </a:rPr>
              <a:t>Virtual document upload </a:t>
            </a:r>
          </a:p>
        </p:txBody>
      </p:sp>
      <p:sp>
        <p:nvSpPr>
          <p:cNvPr id="4" name="Slide Number Placeholder 3">
            <a:extLst>
              <a:ext uri="{FF2B5EF4-FFF2-40B4-BE49-F238E27FC236}">
                <a16:creationId xmlns:a16="http://schemas.microsoft.com/office/drawing/2014/main" id="{F0CDC500-92BB-8842-B1D7-A2462262B79B}"/>
              </a:ext>
            </a:extLst>
          </p:cNvPr>
          <p:cNvSpPr>
            <a:spLocks noGrp="1"/>
          </p:cNvSpPr>
          <p:nvPr>
            <p:ph type="sldNum" sz="quarter" idx="4"/>
          </p:nvPr>
        </p:nvSpPr>
        <p:spPr/>
        <p:txBody>
          <a:bodyPr/>
          <a:lstStyle/>
          <a:p>
            <a:fld id="{90535BD1-8CD9-3F4C-A1B6-7F2FC51E798F}" type="slidenum">
              <a:rPr lang="en-US" smtClean="0"/>
              <a:pPr/>
              <a:t>1</a:t>
            </a:fld>
            <a:endParaRPr lang="en-US" dirty="0"/>
          </a:p>
        </p:txBody>
      </p:sp>
      <p:grpSp>
        <p:nvGrpSpPr>
          <p:cNvPr id="11" name="Group 10">
            <a:extLst>
              <a:ext uri="{FF2B5EF4-FFF2-40B4-BE49-F238E27FC236}">
                <a16:creationId xmlns:a16="http://schemas.microsoft.com/office/drawing/2014/main" id="{BCE8A613-BDA5-4DAA-8404-49DAA5D646CA}"/>
              </a:ext>
            </a:extLst>
          </p:cNvPr>
          <p:cNvGrpSpPr/>
          <p:nvPr/>
        </p:nvGrpSpPr>
        <p:grpSpPr>
          <a:xfrm>
            <a:off x="724102" y="1015563"/>
            <a:ext cx="732774" cy="732774"/>
            <a:chOff x="724102" y="1015563"/>
            <a:chExt cx="732774" cy="732774"/>
          </a:xfrm>
        </p:grpSpPr>
        <p:sp>
          <p:nvSpPr>
            <p:cNvPr id="12" name="Flowchart: Connector 11">
              <a:extLst>
                <a:ext uri="{FF2B5EF4-FFF2-40B4-BE49-F238E27FC236}">
                  <a16:creationId xmlns:a16="http://schemas.microsoft.com/office/drawing/2014/main" id="{9C2D8EFB-BFCA-4DF4-95DC-FDB6AAA7FEE6}"/>
                </a:ext>
                <a:ext uri="{C183D7F6-B498-43B3-948B-1728B52AA6E4}">
                  <adec:decorative xmlns:adec="http://schemas.microsoft.com/office/drawing/2017/decorative" val="1"/>
                </a:ext>
              </a:extLst>
            </p:cNvPr>
            <p:cNvSpPr/>
            <p:nvPr/>
          </p:nvSpPr>
          <p:spPr>
            <a:xfrm>
              <a:off x="724102" y="1015563"/>
              <a:ext cx="732774" cy="732774"/>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ullseye icon">
              <a:extLst>
                <a:ext uri="{FF2B5EF4-FFF2-40B4-BE49-F238E27FC236}">
                  <a16:creationId xmlns:a16="http://schemas.microsoft.com/office/drawing/2014/main" id="{6BBB8045-37AC-48F1-92F1-6FAC6645DC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362" y="1060692"/>
              <a:ext cx="632254" cy="632254"/>
            </a:xfrm>
            <a:prstGeom prst="rect">
              <a:avLst/>
            </a:prstGeom>
          </p:spPr>
        </p:pic>
      </p:grpSp>
      <p:sp>
        <p:nvSpPr>
          <p:cNvPr id="14" name="Rectangle 13">
            <a:extLst>
              <a:ext uri="{FF2B5EF4-FFF2-40B4-BE49-F238E27FC236}">
                <a16:creationId xmlns:a16="http://schemas.microsoft.com/office/drawing/2014/main" id="{D32D8335-702A-4444-82C6-0834C26CD7C5}"/>
              </a:ext>
            </a:extLst>
          </p:cNvPr>
          <p:cNvSpPr/>
          <p:nvPr/>
        </p:nvSpPr>
        <p:spPr>
          <a:xfrm>
            <a:off x="1569725" y="1140740"/>
            <a:ext cx="1785953" cy="493423"/>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112E51"/>
                </a:solidFill>
                <a:latin typeface="Calibri" panose="020F0502020204030204" pitchFamily="34" charset="0"/>
                <a:cs typeface="Calibri" panose="020F0502020204030204" pitchFamily="34" charset="0"/>
              </a:rPr>
              <a:t>Mission </a:t>
            </a:r>
          </a:p>
        </p:txBody>
      </p:sp>
      <p:cxnSp>
        <p:nvCxnSpPr>
          <p:cNvPr id="15" name="Straight Connector 14">
            <a:extLst>
              <a:ext uri="{FF2B5EF4-FFF2-40B4-BE49-F238E27FC236}">
                <a16:creationId xmlns:a16="http://schemas.microsoft.com/office/drawing/2014/main" id="{40C95466-11A0-4371-9F7A-203BC56B746D}"/>
              </a:ext>
              <a:ext uri="{C183D7F6-B498-43B3-948B-1728B52AA6E4}">
                <adec:decorative xmlns:adec="http://schemas.microsoft.com/office/drawing/2017/decorative" val="1"/>
              </a:ext>
            </a:extLst>
          </p:cNvPr>
          <p:cNvCxnSpPr>
            <a:cxnSpLocks/>
          </p:cNvCxnSpPr>
          <p:nvPr/>
        </p:nvCxnSpPr>
        <p:spPr>
          <a:xfrm flipV="1">
            <a:off x="1070628" y="1840195"/>
            <a:ext cx="0" cy="1477163"/>
          </a:xfrm>
          <a:prstGeom prst="line">
            <a:avLst/>
          </a:prstGeom>
          <a:ln w="38100" cap="rnd">
            <a:solidFill>
              <a:srgbClr val="E31C3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E030D7D-FCC0-41A3-984E-EDE2A43B3177}"/>
              </a:ext>
            </a:extLst>
          </p:cNvPr>
          <p:cNvSpPr txBox="1"/>
          <p:nvPr/>
        </p:nvSpPr>
        <p:spPr>
          <a:xfrm>
            <a:off x="1307807" y="1768277"/>
            <a:ext cx="3476844" cy="1200329"/>
          </a:xfrm>
          <a:prstGeom prst="rect">
            <a:avLst/>
          </a:prstGeom>
          <a:noFill/>
        </p:spPr>
        <p:txBody>
          <a:bodyPr wrap="square" rtlCol="0">
            <a:spAutoFit/>
          </a:bodyPr>
          <a:lstStyle/>
          <a:p>
            <a:pPr fontAlgn="base">
              <a:spcBef>
                <a:spcPct val="0"/>
              </a:spcBef>
              <a:spcAft>
                <a:spcPct val="0"/>
              </a:spcAft>
              <a:defRPr/>
            </a:pPr>
            <a:r>
              <a:rPr lang="en-US" sz="1800" b="1" i="0" u="none" strike="noStrike" dirty="0">
                <a:solidFill>
                  <a:srgbClr val="112E51"/>
                </a:solidFill>
                <a:effectLst/>
              </a:rPr>
              <a:t>To provide our nation’s Veterans, service members, and military families insurance products and services. </a:t>
            </a:r>
            <a:endParaRPr lang="en-GB" sz="1800" b="1" dirty="0">
              <a:solidFill>
                <a:srgbClr val="112E51"/>
              </a:solidFill>
              <a:cs typeface="Calibri" panose="020F0502020204030204" pitchFamily="34" charset="0"/>
            </a:endParaRPr>
          </a:p>
        </p:txBody>
      </p:sp>
      <p:sp>
        <p:nvSpPr>
          <p:cNvPr id="21" name="Rectangle 20">
            <a:extLst>
              <a:ext uri="{FF2B5EF4-FFF2-40B4-BE49-F238E27FC236}">
                <a16:creationId xmlns:a16="http://schemas.microsoft.com/office/drawing/2014/main" id="{AAD1B6B5-942F-45E0-990D-AFB55092A179}"/>
              </a:ext>
            </a:extLst>
          </p:cNvPr>
          <p:cNvSpPr/>
          <p:nvPr/>
        </p:nvSpPr>
        <p:spPr>
          <a:xfrm>
            <a:off x="5737731" y="1123233"/>
            <a:ext cx="1530507" cy="547971"/>
          </a:xfrm>
          <a:prstGeom prst="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112E51"/>
                </a:solidFill>
                <a:latin typeface="Calibri" panose="020F0502020204030204" pitchFamily="34" charset="0"/>
                <a:cs typeface="Calibri" panose="020F0502020204030204" pitchFamily="34" charset="0"/>
              </a:rPr>
              <a:t>Vision  </a:t>
            </a:r>
          </a:p>
        </p:txBody>
      </p:sp>
      <p:cxnSp>
        <p:nvCxnSpPr>
          <p:cNvPr id="22" name="Straight Connector 21">
            <a:extLst>
              <a:ext uri="{FF2B5EF4-FFF2-40B4-BE49-F238E27FC236}">
                <a16:creationId xmlns:a16="http://schemas.microsoft.com/office/drawing/2014/main" id="{0DA0746D-0E46-49FC-B0B5-127279D7D9ED}"/>
              </a:ext>
              <a:ext uri="{C183D7F6-B498-43B3-948B-1728B52AA6E4}">
                <adec:decorative xmlns:adec="http://schemas.microsoft.com/office/drawing/2017/decorative" val="1"/>
              </a:ext>
            </a:extLst>
          </p:cNvPr>
          <p:cNvCxnSpPr>
            <a:cxnSpLocks/>
          </p:cNvCxnSpPr>
          <p:nvPr/>
        </p:nvCxnSpPr>
        <p:spPr>
          <a:xfrm flipV="1">
            <a:off x="5373283" y="1840195"/>
            <a:ext cx="0" cy="1477163"/>
          </a:xfrm>
          <a:prstGeom prst="line">
            <a:avLst/>
          </a:prstGeom>
          <a:ln w="38100" cap="rnd">
            <a:solidFill>
              <a:srgbClr val="E31C3D"/>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A0564D5-B763-4E74-93FE-36773CD2802A}"/>
              </a:ext>
            </a:extLst>
          </p:cNvPr>
          <p:cNvSpPr txBox="1"/>
          <p:nvPr/>
        </p:nvSpPr>
        <p:spPr>
          <a:xfrm>
            <a:off x="5681700" y="1741242"/>
            <a:ext cx="6104042" cy="1754326"/>
          </a:xfrm>
          <a:prstGeom prst="rect">
            <a:avLst/>
          </a:prstGeom>
          <a:noFill/>
        </p:spPr>
        <p:txBody>
          <a:bodyPr wrap="square" lIns="91440" tIns="45720" rIns="91440" bIns="45720" rtlCol="0" anchor="t">
            <a:spAutoFit/>
          </a:bodyPr>
          <a:lstStyle/>
          <a:p>
            <a:r>
              <a:rPr lang="en-US" sz="1800" b="1" i="0" u="none" strike="noStrike" dirty="0">
                <a:solidFill>
                  <a:srgbClr val="112E51"/>
                </a:solidFill>
                <a:effectLst/>
              </a:rPr>
              <a:t>To be the world-class leader for Veteran and </a:t>
            </a:r>
            <a:r>
              <a:rPr lang="en-US" b="1" dirty="0">
                <a:solidFill>
                  <a:srgbClr val="112E51"/>
                </a:solidFill>
              </a:rPr>
              <a:t>military</a:t>
            </a:r>
            <a:r>
              <a:rPr lang="en-US" sz="1800" b="1" i="0" u="none" strike="noStrike" dirty="0">
                <a:solidFill>
                  <a:srgbClr val="112E51"/>
                </a:solidFill>
                <a:effectLst/>
              </a:rPr>
              <a:t> insurance delivery; where a diverse and caring workforce thrives, online technology advances efficiency, and our performance honors military service by exceeding expectations for value, timeliness, and customer service.</a:t>
            </a:r>
            <a:endParaRPr lang="en-GB" sz="1800" b="1" dirty="0">
              <a:solidFill>
                <a:srgbClr val="112E51"/>
              </a:solidFill>
              <a:cs typeface="Calibri" panose="020F0502020204030204" pitchFamily="34" charset="0"/>
            </a:endParaRPr>
          </a:p>
          <a:p>
            <a:endParaRPr lang="en-US" dirty="0"/>
          </a:p>
        </p:txBody>
      </p:sp>
      <p:sp>
        <p:nvSpPr>
          <p:cNvPr id="24" name="Flowchart: Connector 23">
            <a:extLst>
              <a:ext uri="{FF2B5EF4-FFF2-40B4-BE49-F238E27FC236}">
                <a16:creationId xmlns:a16="http://schemas.microsoft.com/office/drawing/2014/main" id="{8C5144C6-EE14-49C4-8459-A6BA4447AA87}"/>
              </a:ext>
              <a:ext uri="{C183D7F6-B498-43B3-948B-1728B52AA6E4}">
                <adec:decorative xmlns:adec="http://schemas.microsoft.com/office/drawing/2017/decorative" val="1"/>
              </a:ext>
            </a:extLst>
          </p:cNvPr>
          <p:cNvSpPr/>
          <p:nvPr/>
        </p:nvSpPr>
        <p:spPr>
          <a:xfrm>
            <a:off x="5012274" y="1010431"/>
            <a:ext cx="732774" cy="732774"/>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Eye icon ">
            <a:extLst>
              <a:ext uri="{FF2B5EF4-FFF2-40B4-BE49-F238E27FC236}">
                <a16:creationId xmlns:a16="http://schemas.microsoft.com/office/drawing/2014/main" id="{63509B35-964A-4F66-8BAA-8292A5E5FD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8243" y="1035430"/>
            <a:ext cx="690080" cy="690080"/>
          </a:xfrm>
          <a:prstGeom prst="rect">
            <a:avLst/>
          </a:prstGeom>
        </p:spPr>
      </p:pic>
    </p:spTree>
    <p:custDataLst>
      <p:tags r:id="rId1"/>
    </p:custDataLst>
    <p:extLst>
      <p:ext uri="{BB962C8B-B14F-4D97-AF65-F5344CB8AC3E}">
        <p14:creationId xmlns:p14="http://schemas.microsoft.com/office/powerpoint/2010/main" val="1849584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P spid="23"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DEF9-DDA5-F848-9F4C-BD0336A84819}"/>
              </a:ext>
            </a:extLst>
          </p:cNvPr>
          <p:cNvSpPr>
            <a:spLocks noGrp="1"/>
          </p:cNvSpPr>
          <p:nvPr>
            <p:ph type="title"/>
          </p:nvPr>
        </p:nvSpPr>
        <p:spPr>
          <a:xfrm>
            <a:off x="724102" y="98937"/>
            <a:ext cx="11323636" cy="636489"/>
          </a:xfrm>
        </p:spPr>
        <p:txBody>
          <a:bodyPr>
            <a:noAutofit/>
          </a:bodyPr>
          <a:lstStyle/>
          <a:p>
            <a:r>
              <a:rPr lang="en-US" dirty="0">
                <a:solidFill>
                  <a:srgbClr val="112E51"/>
                </a:solidFill>
              </a:rPr>
              <a:t>VA Insurance Overview</a:t>
            </a:r>
          </a:p>
        </p:txBody>
      </p:sp>
      <p:sp>
        <p:nvSpPr>
          <p:cNvPr id="48" name="Rectangle 47">
            <a:extLst>
              <a:ext uri="{FF2B5EF4-FFF2-40B4-BE49-F238E27FC236}">
                <a16:creationId xmlns:a16="http://schemas.microsoft.com/office/drawing/2014/main" id="{29591BFF-24CB-2D4D-9BF8-634C562C6389}"/>
              </a:ext>
              <a:ext uri="{C183D7F6-B498-43B3-948B-1728B52AA6E4}">
                <adec:decorative xmlns:adec="http://schemas.microsoft.com/office/drawing/2017/decorative" val="1"/>
              </a:ext>
            </a:extLst>
          </p:cNvPr>
          <p:cNvSpPr/>
          <p:nvPr/>
        </p:nvSpPr>
        <p:spPr>
          <a:xfrm>
            <a:off x="0" y="3457043"/>
            <a:ext cx="12192000" cy="2792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0CDC500-92BB-8842-B1D7-A2462262B79B}"/>
              </a:ext>
            </a:extLst>
          </p:cNvPr>
          <p:cNvSpPr>
            <a:spLocks noGrp="1"/>
          </p:cNvSpPr>
          <p:nvPr>
            <p:ph type="sldNum" sz="quarter" idx="4"/>
          </p:nvPr>
        </p:nvSpPr>
        <p:spPr/>
        <p:txBody>
          <a:bodyPr/>
          <a:lstStyle/>
          <a:p>
            <a:fld id="{90535BD1-8CD9-3F4C-A1B6-7F2FC51E798F}" type="slidenum">
              <a:rPr lang="en-US" smtClean="0"/>
              <a:pPr/>
              <a:t>2</a:t>
            </a:fld>
            <a:endParaRPr lang="en-US" dirty="0"/>
          </a:p>
        </p:txBody>
      </p:sp>
      <p:sp>
        <p:nvSpPr>
          <p:cNvPr id="10" name="Content Placeholder 8">
            <a:extLst>
              <a:ext uri="{FF2B5EF4-FFF2-40B4-BE49-F238E27FC236}">
                <a16:creationId xmlns:a16="http://schemas.microsoft.com/office/drawing/2014/main" id="{F029C8AA-CB57-4520-A6C5-EBAEC415D5E1}"/>
              </a:ext>
            </a:extLst>
          </p:cNvPr>
          <p:cNvSpPr txBox="1">
            <a:spLocks/>
          </p:cNvSpPr>
          <p:nvPr/>
        </p:nvSpPr>
        <p:spPr>
          <a:xfrm>
            <a:off x="462480" y="1103927"/>
            <a:ext cx="11079180" cy="181854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kumimoji="0" lang="en-US" sz="3200" b="0" i="0" u="none" strike="noStrike" kern="1200" cap="none" spc="0" normalizeH="0" baseline="0" noProof="0" dirty="0">
                <a:ln>
                  <a:noFill/>
                </a:ln>
                <a:solidFill>
                  <a:srgbClr val="112E51"/>
                </a:solidFill>
                <a:effectLst/>
                <a:uLnTx/>
                <a:uFillTx/>
                <a:latin typeface="Arial" panose="020B0604020202020204" pitchFamily="34" charset="0"/>
                <a:ea typeface="+mn-ea"/>
                <a:cs typeface="Arial" panose="020B0604020202020204" pitchFamily="34" charset="0"/>
              </a:rPr>
              <a:t>As the </a:t>
            </a:r>
            <a:r>
              <a:rPr kumimoji="0" lang="en-US" sz="3200" b="1" i="0" u="none" strike="noStrike" kern="1200" cap="none" spc="0" normalizeH="0" baseline="0" noProof="0" dirty="0">
                <a:ln>
                  <a:noFill/>
                </a:ln>
                <a:solidFill>
                  <a:srgbClr val="0071BB"/>
                </a:solidFill>
                <a:effectLst/>
                <a:uLnTx/>
                <a:uFillTx/>
                <a:latin typeface="Arial" panose="020B0604020202020204" pitchFamily="34" charset="0"/>
                <a:ea typeface="+mn-ea"/>
                <a:cs typeface="Arial" panose="020B0604020202020204" pitchFamily="34" charset="0"/>
              </a:rPr>
              <a:t>12</a:t>
            </a:r>
            <a:r>
              <a:rPr kumimoji="0" lang="en-US" sz="3200" b="1" i="0" u="none" strike="noStrike" kern="1200" cap="none" spc="0" normalizeH="0" baseline="30000" noProof="0" dirty="0">
                <a:ln>
                  <a:noFill/>
                </a:ln>
                <a:solidFill>
                  <a:srgbClr val="0071BB"/>
                </a:solidFill>
                <a:effectLst/>
                <a:uLnTx/>
                <a:uFillTx/>
                <a:latin typeface="Arial" panose="020B0604020202020204" pitchFamily="34" charset="0"/>
                <a:ea typeface="+mn-ea"/>
                <a:cs typeface="Arial" panose="020B0604020202020204" pitchFamily="34" charset="0"/>
              </a:rPr>
              <a:t>th</a:t>
            </a:r>
            <a:r>
              <a:rPr kumimoji="0" lang="en-US" sz="3200" b="1" i="0" u="none" strike="noStrike" kern="1200" cap="none" spc="0" normalizeH="0" baseline="0" noProof="0" dirty="0">
                <a:ln>
                  <a:noFill/>
                </a:ln>
                <a:solidFill>
                  <a:srgbClr val="0071BB"/>
                </a:solidFill>
                <a:effectLst/>
                <a:uLnTx/>
                <a:uFillTx/>
                <a:latin typeface="Arial" panose="020B0604020202020204" pitchFamily="34" charset="0"/>
                <a:ea typeface="+mn-ea"/>
                <a:cs typeface="Arial" panose="020B0604020202020204" pitchFamily="34" charset="0"/>
              </a:rPr>
              <a:t> largest insurance </a:t>
            </a:r>
            <a:r>
              <a:rPr kumimoji="0" lang="en-US" sz="3200" b="0" i="0" u="none" strike="noStrike" kern="1200" cap="none" spc="0" normalizeH="0" baseline="0" noProof="0" dirty="0">
                <a:ln>
                  <a:noFill/>
                </a:ln>
                <a:solidFill>
                  <a:srgbClr val="112E51"/>
                </a:solidFill>
                <a:effectLst/>
                <a:uLnTx/>
                <a:uFillTx/>
                <a:latin typeface="Arial" panose="020B0604020202020204" pitchFamily="34" charset="0"/>
                <a:ea typeface="+mn-ea"/>
                <a:cs typeface="Arial" panose="020B0604020202020204" pitchFamily="34" charset="0"/>
              </a:rPr>
              <a:t>program in the United States, we are disbursing billions each year at record speed.</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kumimoji="0" lang="en-US" sz="3200" b="0" i="0" u="none" strike="noStrike" kern="1200" cap="none" spc="0" normalizeH="0" baseline="0" noProof="0" dirty="0">
                <a:ln>
                  <a:noFill/>
                </a:ln>
                <a:solidFill>
                  <a:srgbClr val="112E51"/>
                </a:solidFill>
                <a:effectLst/>
                <a:uLnTx/>
                <a:uFillTx/>
                <a:latin typeface="Arial" panose="020B0604020202020204" pitchFamily="34" charset="0"/>
                <a:ea typeface="+mn-ea"/>
                <a:cs typeface="Arial" panose="020B0604020202020204" pitchFamily="34" charset="0"/>
              </a:rPr>
              <a:t>In fiscal year (FY) 2022, we averaged </a:t>
            </a:r>
            <a:r>
              <a:rPr kumimoji="0" lang="en-US" sz="3200" b="1" i="0" u="none" strike="noStrike" kern="1200" cap="none" spc="0" normalizeH="0" baseline="0" noProof="0" dirty="0">
                <a:ln>
                  <a:noFill/>
                </a:ln>
                <a:solidFill>
                  <a:srgbClr val="0071BB"/>
                </a:solidFill>
                <a:effectLst/>
                <a:uLnTx/>
                <a:uFillTx/>
                <a:latin typeface="Arial" panose="020B0604020202020204" pitchFamily="34" charset="0"/>
                <a:ea typeface="+mn-ea"/>
                <a:cs typeface="Arial" panose="020B0604020202020204" pitchFamily="34" charset="0"/>
              </a:rPr>
              <a:t>2.4 days </a:t>
            </a:r>
            <a:r>
              <a:rPr kumimoji="0" lang="en-US" sz="3200" b="0" i="0" u="none" strike="noStrike" kern="1200" cap="none" spc="0" normalizeH="0" baseline="0" noProof="0" dirty="0">
                <a:ln>
                  <a:noFill/>
                </a:ln>
                <a:solidFill>
                  <a:srgbClr val="112E51"/>
                </a:solidFill>
                <a:effectLst/>
                <a:uLnTx/>
                <a:uFillTx/>
                <a:latin typeface="Arial" panose="020B0604020202020204" pitchFamily="34" charset="0"/>
                <a:ea typeface="+mn-ea"/>
                <a:cs typeface="Arial" panose="020B0604020202020204" pitchFamily="34" charset="0"/>
              </a:rPr>
              <a:t>to disburse complete insurance claims at </a:t>
            </a:r>
            <a:r>
              <a:rPr kumimoji="0" lang="en-US" sz="3200" b="1" i="0" u="none" strike="noStrike" kern="1200" cap="none" spc="0" normalizeH="0" baseline="0" noProof="0" dirty="0">
                <a:ln>
                  <a:noFill/>
                </a:ln>
                <a:solidFill>
                  <a:srgbClr val="0071BB"/>
                </a:solidFill>
                <a:effectLst/>
                <a:uLnTx/>
                <a:uFillTx/>
                <a:latin typeface="Arial" panose="020B0604020202020204" pitchFamily="34" charset="0"/>
                <a:ea typeface="+mn-ea"/>
                <a:cs typeface="Arial" panose="020B0604020202020204" pitchFamily="34" charset="0"/>
              </a:rPr>
              <a:t>98.4% financial accuracy</a:t>
            </a:r>
            <a:r>
              <a:rPr kumimoji="0" lang="en-US" sz="3200" b="0" i="0" u="none" strike="noStrike" kern="1200" cap="none" spc="0" normalizeH="0" baseline="0" noProof="0" dirty="0">
                <a:ln>
                  <a:noFill/>
                </a:ln>
                <a:solidFill>
                  <a:srgbClr val="032F55"/>
                </a:solidFill>
                <a:effectLst/>
                <a:uLnTx/>
                <a:uFillTx/>
                <a:latin typeface="Arial" panose="020B0604020202020204" pitchFamily="34" charset="0"/>
                <a:ea typeface="+mn-ea"/>
                <a:cs typeface="Arial" panose="020B0604020202020204" pitchFamily="34" charset="0"/>
              </a:rPr>
              <a:t>. </a:t>
            </a:r>
          </a:p>
        </p:txBody>
      </p:sp>
      <p:cxnSp>
        <p:nvCxnSpPr>
          <p:cNvPr id="11" name="Straight Connector 10">
            <a:extLst>
              <a:ext uri="{FF2B5EF4-FFF2-40B4-BE49-F238E27FC236}">
                <a16:creationId xmlns:a16="http://schemas.microsoft.com/office/drawing/2014/main" id="{7AB540AE-6FC9-4AD1-80A6-EBB633D81B43}"/>
              </a:ext>
              <a:ext uri="{C183D7F6-B498-43B3-948B-1728B52AA6E4}">
                <adec:decorative xmlns:adec="http://schemas.microsoft.com/office/drawing/2017/decorative" val="1"/>
              </a:ext>
            </a:extLst>
          </p:cNvPr>
          <p:cNvCxnSpPr>
            <a:cxnSpLocks/>
          </p:cNvCxnSpPr>
          <p:nvPr/>
        </p:nvCxnSpPr>
        <p:spPr>
          <a:xfrm flipH="1">
            <a:off x="383090" y="3179134"/>
            <a:ext cx="11440610" cy="0"/>
          </a:xfrm>
          <a:prstGeom prst="line">
            <a:avLst/>
          </a:prstGeom>
          <a:ln w="38100" cap="rnd">
            <a:solidFill>
              <a:srgbClr val="E31C3D"/>
            </a:solidFill>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E0045CC5-73B0-49CE-8151-956FA4142D3D}"/>
              </a:ext>
            </a:extLst>
          </p:cNvPr>
          <p:cNvSpPr txBox="1">
            <a:spLocks noGrp="1"/>
          </p:cNvSpPr>
          <p:nvPr>
            <p:ph idx="1"/>
          </p:nvPr>
        </p:nvSpPr>
        <p:spPr>
          <a:xfrm>
            <a:off x="838200" y="3457043"/>
            <a:ext cx="10515600" cy="2267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Aft>
                <a:spcPts val="600"/>
              </a:spcAft>
              <a:buNone/>
            </a:pPr>
            <a:r>
              <a:rPr lang="en-US" b="1" dirty="0">
                <a:solidFill>
                  <a:srgbClr val="0071BB"/>
                </a:solidFill>
                <a:latin typeface="Calibri" panose="020F0502020204030204" pitchFamily="34" charset="0"/>
              </a:rPr>
              <a:t>Lives Insured by FY​</a:t>
            </a:r>
          </a:p>
        </p:txBody>
      </p:sp>
      <p:graphicFrame>
        <p:nvGraphicFramePr>
          <p:cNvPr id="13" name="Table 12">
            <a:extLst>
              <a:ext uri="{FF2B5EF4-FFF2-40B4-BE49-F238E27FC236}">
                <a16:creationId xmlns:a16="http://schemas.microsoft.com/office/drawing/2014/main" id="{E1D5C3BA-A795-41A5-9975-F4E3D7AE68C4}"/>
              </a:ext>
            </a:extLst>
          </p:cNvPr>
          <p:cNvGraphicFramePr>
            <a:graphicFrameLocks noGrp="1"/>
          </p:cNvGraphicFramePr>
          <p:nvPr/>
        </p:nvGraphicFramePr>
        <p:xfrm>
          <a:off x="462480" y="3971368"/>
          <a:ext cx="11397011" cy="1920240"/>
        </p:xfrm>
        <a:graphic>
          <a:graphicData uri="http://schemas.openxmlformats.org/drawingml/2006/table">
            <a:tbl>
              <a:tblPr firstRow="1"/>
              <a:tblGrid>
                <a:gridCol w="1624046">
                  <a:extLst>
                    <a:ext uri="{9D8B030D-6E8A-4147-A177-3AD203B41FA5}">
                      <a16:colId xmlns:a16="http://schemas.microsoft.com/office/drawing/2014/main" val="800795720"/>
                    </a:ext>
                  </a:extLst>
                </a:gridCol>
                <a:gridCol w="1168664">
                  <a:extLst>
                    <a:ext uri="{9D8B030D-6E8A-4147-A177-3AD203B41FA5}">
                      <a16:colId xmlns:a16="http://schemas.microsoft.com/office/drawing/2014/main" val="534161377"/>
                    </a:ext>
                  </a:extLst>
                </a:gridCol>
                <a:gridCol w="1409319">
                  <a:extLst>
                    <a:ext uri="{9D8B030D-6E8A-4147-A177-3AD203B41FA5}">
                      <a16:colId xmlns:a16="http://schemas.microsoft.com/office/drawing/2014/main" val="2224429987"/>
                    </a:ext>
                  </a:extLst>
                </a:gridCol>
                <a:gridCol w="1218985">
                  <a:extLst>
                    <a:ext uri="{9D8B030D-6E8A-4147-A177-3AD203B41FA5}">
                      <a16:colId xmlns:a16="http://schemas.microsoft.com/office/drawing/2014/main" val="3858361474"/>
                    </a:ext>
                  </a:extLst>
                </a:gridCol>
                <a:gridCol w="1218985">
                  <a:extLst>
                    <a:ext uri="{9D8B030D-6E8A-4147-A177-3AD203B41FA5}">
                      <a16:colId xmlns:a16="http://schemas.microsoft.com/office/drawing/2014/main" val="1001763501"/>
                    </a:ext>
                  </a:extLst>
                </a:gridCol>
                <a:gridCol w="1298269">
                  <a:extLst>
                    <a:ext uri="{9D8B030D-6E8A-4147-A177-3AD203B41FA5}">
                      <a16:colId xmlns:a16="http://schemas.microsoft.com/office/drawing/2014/main" val="2787336515"/>
                    </a:ext>
                  </a:extLst>
                </a:gridCol>
                <a:gridCol w="1195834">
                  <a:extLst>
                    <a:ext uri="{9D8B030D-6E8A-4147-A177-3AD203B41FA5}">
                      <a16:colId xmlns:a16="http://schemas.microsoft.com/office/drawing/2014/main" val="2965017277"/>
                    </a:ext>
                  </a:extLst>
                </a:gridCol>
                <a:gridCol w="1140629">
                  <a:extLst>
                    <a:ext uri="{9D8B030D-6E8A-4147-A177-3AD203B41FA5}">
                      <a16:colId xmlns:a16="http://schemas.microsoft.com/office/drawing/2014/main" val="1316585280"/>
                    </a:ext>
                  </a:extLst>
                </a:gridCol>
                <a:gridCol w="1122280">
                  <a:extLst>
                    <a:ext uri="{9D8B030D-6E8A-4147-A177-3AD203B41FA5}">
                      <a16:colId xmlns:a16="http://schemas.microsoft.com/office/drawing/2014/main" val="3634908146"/>
                    </a:ext>
                  </a:extLst>
                </a:gridCol>
              </a:tblGrid>
              <a:tr h="266700">
                <a:tc>
                  <a:txBody>
                    <a:bodyPr/>
                    <a:lstStyle/>
                    <a:p>
                      <a:pPr algn="ctr" fontAlgn="base"/>
                      <a:r>
                        <a:rPr lang="en-US" sz="1800" b="1" i="0" dirty="0">
                          <a:solidFill>
                            <a:srgbClr val="FFFFFF"/>
                          </a:solidFill>
                          <a:effectLst/>
                          <a:latin typeface="Calibri" panose="020F0502020204030204" pitchFamily="34" charset="0"/>
                        </a:rPr>
                        <a:t>Fiscal Year</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tc>
                  <a:txBody>
                    <a:bodyPr/>
                    <a:lstStyle/>
                    <a:p>
                      <a:pPr algn="ctr" fontAlgn="base"/>
                      <a:r>
                        <a:rPr lang="en-US" sz="1800" b="1" i="0" dirty="0">
                          <a:solidFill>
                            <a:srgbClr val="FFFFFF"/>
                          </a:solidFill>
                          <a:effectLst/>
                          <a:latin typeface="Calibri" panose="020F0502020204030204" pitchFamily="34" charset="0"/>
                        </a:rPr>
                        <a:t>2015</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tc>
                  <a:txBody>
                    <a:bodyPr/>
                    <a:lstStyle/>
                    <a:p>
                      <a:pPr algn="ctr" fontAlgn="base"/>
                      <a:r>
                        <a:rPr lang="en-US" sz="1800" b="1" i="0" dirty="0">
                          <a:solidFill>
                            <a:srgbClr val="FFFFFF"/>
                          </a:solidFill>
                          <a:effectLst/>
                          <a:latin typeface="Calibri" panose="020F0502020204030204" pitchFamily="34" charset="0"/>
                        </a:rPr>
                        <a:t>2016</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tc>
                  <a:txBody>
                    <a:bodyPr/>
                    <a:lstStyle/>
                    <a:p>
                      <a:pPr algn="ctr" fontAlgn="base"/>
                      <a:r>
                        <a:rPr lang="en-US" sz="1800" b="1" i="0" dirty="0">
                          <a:solidFill>
                            <a:srgbClr val="FFFFFF"/>
                          </a:solidFill>
                          <a:effectLst/>
                          <a:latin typeface="Calibri" panose="020F0502020204030204" pitchFamily="34" charset="0"/>
                        </a:rPr>
                        <a:t>2017</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tc>
                  <a:txBody>
                    <a:bodyPr/>
                    <a:lstStyle/>
                    <a:p>
                      <a:pPr algn="ctr" fontAlgn="base"/>
                      <a:r>
                        <a:rPr lang="en-US" sz="1800" b="1" i="0" dirty="0">
                          <a:solidFill>
                            <a:srgbClr val="FFFFFF"/>
                          </a:solidFill>
                          <a:effectLst/>
                          <a:latin typeface="Calibri" panose="020F0502020204030204" pitchFamily="34" charset="0"/>
                        </a:rPr>
                        <a:t>2018</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tc>
                  <a:txBody>
                    <a:bodyPr/>
                    <a:lstStyle/>
                    <a:p>
                      <a:pPr algn="ctr" fontAlgn="base"/>
                      <a:r>
                        <a:rPr lang="en-US" sz="1800" b="1" i="0" dirty="0">
                          <a:solidFill>
                            <a:srgbClr val="FFFFFF"/>
                          </a:solidFill>
                          <a:effectLst/>
                          <a:latin typeface="Calibri" panose="020F0502020204030204" pitchFamily="34" charset="0"/>
                        </a:rPr>
                        <a:t>2019</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12E51"/>
                    </a:solidFill>
                  </a:tcPr>
                </a:tc>
                <a:tc>
                  <a:txBody>
                    <a:bodyPr/>
                    <a:lstStyle/>
                    <a:p>
                      <a:pPr algn="ctr" fontAlgn="base"/>
                      <a:r>
                        <a:rPr lang="en-US" sz="1800" b="1" i="0" dirty="0">
                          <a:solidFill>
                            <a:srgbClr val="FFFFFF"/>
                          </a:solidFill>
                          <a:effectLst/>
                          <a:latin typeface="Calibri" panose="020F0502020204030204" pitchFamily="34" charset="0"/>
                        </a:rPr>
                        <a:t>2020</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tc>
                  <a:txBody>
                    <a:bodyPr/>
                    <a:lstStyle/>
                    <a:p>
                      <a:pPr algn="ctr" fontAlgn="base"/>
                      <a:r>
                        <a:rPr lang="en-US" sz="1800" b="1" i="0" dirty="0">
                          <a:solidFill>
                            <a:srgbClr val="FFFFFF"/>
                          </a:solidFill>
                          <a:effectLst/>
                          <a:latin typeface="Calibri" panose="020F0502020204030204" pitchFamily="34" charset="0"/>
                        </a:rPr>
                        <a:t>2021</a:t>
                      </a:r>
                      <a:r>
                        <a:rPr lang="en-US" sz="1800" b="1" i="0" dirty="0">
                          <a:solidFill>
                            <a:srgbClr val="000000"/>
                          </a:solidFill>
                          <a:effectLst/>
                          <a:latin typeface="Calibri" panose="020F0502020204030204" pitchFamily="34" charset="0"/>
                        </a:rPr>
                        <a:t>​</a:t>
                      </a:r>
                      <a:endParaRPr lang="en-US" b="1" i="0" dirty="0">
                        <a:solidFill>
                          <a:srgbClr val="000000"/>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tc>
                  <a:txBody>
                    <a:bodyPr/>
                    <a:lstStyle/>
                    <a:p>
                      <a:pPr marL="0" algn="ctr" defTabSz="914400" rtl="0" eaLnBrk="1" fontAlgn="base" latinLnBrk="0" hangingPunct="1"/>
                      <a:r>
                        <a:rPr lang="en-US" sz="1800" b="1" i="0" kern="1200" dirty="0">
                          <a:solidFill>
                            <a:srgbClr val="FFFFFF"/>
                          </a:solidFill>
                          <a:effectLst/>
                          <a:latin typeface="Calibri" panose="020F0502020204030204" pitchFamily="34" charset="0"/>
                          <a:ea typeface="+mn-ea"/>
                          <a:cs typeface="+mn-cs"/>
                        </a:rPr>
                        <a:t>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2F55"/>
                    </a:solidFill>
                  </a:tcPr>
                </a:tc>
                <a:extLst>
                  <a:ext uri="{0D108BD9-81ED-4DB2-BD59-A6C34878D82A}">
                    <a16:rowId xmlns:a16="http://schemas.microsoft.com/office/drawing/2014/main" val="1251286781"/>
                  </a:ext>
                </a:extLst>
              </a:tr>
              <a:tr h="469900">
                <a:tc>
                  <a:txBody>
                    <a:bodyPr/>
                    <a:lstStyle/>
                    <a:p>
                      <a:pPr algn="ctr" fontAlgn="base"/>
                      <a:r>
                        <a:rPr lang="en-US" sz="1800" b="1" i="0" dirty="0">
                          <a:solidFill>
                            <a:srgbClr val="112E51"/>
                          </a:solidFill>
                          <a:effectLst/>
                          <a:latin typeface="Calibri" panose="020F0502020204030204" pitchFamily="34" charset="0"/>
                        </a:rPr>
                        <a:t>Face Amount </a:t>
                      </a:r>
                      <a:r>
                        <a:rPr lang="en-US" sz="1800" b="0" i="0" dirty="0">
                          <a:solidFill>
                            <a:srgbClr val="112E51"/>
                          </a:solidFill>
                          <a:effectLst/>
                          <a:latin typeface="Calibri" panose="020F0502020204030204" pitchFamily="34" charset="0"/>
                        </a:rPr>
                        <a:t>​</a:t>
                      </a:r>
                      <a:endParaRPr lang="en-US" b="0" i="0" dirty="0">
                        <a:solidFill>
                          <a:srgbClr val="112E51"/>
                        </a:solidFill>
                        <a:effectLst/>
                      </a:endParaRPr>
                    </a:p>
                    <a:p>
                      <a:pPr algn="ctr" fontAlgn="base"/>
                      <a:r>
                        <a:rPr lang="en-US" sz="1800" b="0" i="0" dirty="0">
                          <a:solidFill>
                            <a:srgbClr val="112E51"/>
                          </a:solidFill>
                          <a:effectLst/>
                          <a:latin typeface="Calibri" panose="020F0502020204030204" pitchFamily="34" charset="0"/>
                        </a:rPr>
                        <a:t>($ in billions)​</a:t>
                      </a:r>
                      <a:endParaRPr lang="en-US" b="0"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800" b="1" i="0" dirty="0">
                          <a:solidFill>
                            <a:srgbClr val="112E51"/>
                          </a:solidFill>
                          <a:effectLst/>
                          <a:latin typeface="Calibri" panose="020F0502020204030204" pitchFamily="34" charset="0"/>
                        </a:rPr>
                        <a:t>$1,241​</a:t>
                      </a:r>
                      <a:endParaRPr lang="en-US" b="1"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800" b="1" i="0" dirty="0">
                          <a:solidFill>
                            <a:srgbClr val="112E51"/>
                          </a:solidFill>
                          <a:effectLst/>
                          <a:latin typeface="Calibri" panose="020F0502020204030204" pitchFamily="34" charset="0"/>
                        </a:rPr>
                        <a:t>$1,226​</a:t>
                      </a:r>
                      <a:endParaRPr lang="en-US" b="1"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800" b="1" i="0" dirty="0">
                          <a:solidFill>
                            <a:srgbClr val="112E51"/>
                          </a:solidFill>
                          <a:effectLst/>
                          <a:latin typeface="Calibri" panose="020F0502020204030204" pitchFamily="34" charset="0"/>
                        </a:rPr>
                        <a:t>$1,215​</a:t>
                      </a:r>
                      <a:endParaRPr lang="en-US" b="1"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800" b="1" i="0" dirty="0">
                          <a:solidFill>
                            <a:srgbClr val="112E51"/>
                          </a:solidFill>
                          <a:effectLst/>
                          <a:latin typeface="Calibri" panose="020F0502020204030204" pitchFamily="34" charset="0"/>
                        </a:rPr>
                        <a:t>$1,215​</a:t>
                      </a:r>
                      <a:endParaRPr lang="en-US" b="1"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800" b="1" i="0" dirty="0">
                          <a:solidFill>
                            <a:srgbClr val="112E51"/>
                          </a:solidFill>
                          <a:effectLst/>
                          <a:latin typeface="Calibri" panose="020F0502020204030204" pitchFamily="34" charset="0"/>
                        </a:rPr>
                        <a:t>$1,174​</a:t>
                      </a:r>
                      <a:endParaRPr lang="en-US" b="1"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800" b="1" i="0" dirty="0">
                          <a:solidFill>
                            <a:srgbClr val="112E51"/>
                          </a:solidFill>
                          <a:effectLst/>
                          <a:latin typeface="Calibri" panose="020F0502020204030204" pitchFamily="34" charset="0"/>
                        </a:rPr>
                        <a:t>$1,190​</a:t>
                      </a:r>
                      <a:endParaRPr lang="en-US" b="1"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ase"/>
                      <a:r>
                        <a:rPr lang="en-US" sz="1800" b="1" i="0" dirty="0">
                          <a:solidFill>
                            <a:srgbClr val="112E51"/>
                          </a:solidFill>
                          <a:effectLst/>
                          <a:latin typeface="Calibri" panose="020F0502020204030204" pitchFamily="34" charset="0"/>
                        </a:rPr>
                        <a:t>$1,208​</a:t>
                      </a:r>
                      <a:endParaRPr lang="en-US" b="1" i="0" dirty="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ase" latinLnBrk="0" hangingPunct="1"/>
                      <a:r>
                        <a:rPr lang="en-US" sz="1800" b="1" i="0" kern="1200" dirty="0">
                          <a:solidFill>
                            <a:srgbClr val="112E51"/>
                          </a:solidFill>
                          <a:effectLst/>
                          <a:latin typeface="Calibri" panose="020F0502020204030204" pitchFamily="34" charset="0"/>
                          <a:ea typeface="+mn-ea"/>
                          <a:cs typeface="+mn-cs"/>
                        </a:rPr>
                        <a:t>1,218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2352836"/>
                  </a:ext>
                </a:extLst>
              </a:tr>
              <a:tr h="469900">
                <a:tc>
                  <a:txBody>
                    <a:bodyPr/>
                    <a:lstStyle/>
                    <a:p>
                      <a:pPr algn="ctr" fontAlgn="base"/>
                      <a:r>
                        <a:rPr lang="en-US" sz="1800" b="1" i="0">
                          <a:solidFill>
                            <a:srgbClr val="112E51"/>
                          </a:solidFill>
                          <a:effectLst/>
                          <a:latin typeface="Calibri" panose="020F0502020204030204" pitchFamily="34" charset="0"/>
                        </a:rPr>
                        <a:t>Total Lives Insured</a:t>
                      </a:r>
                      <a:r>
                        <a:rPr lang="en-US" sz="1800" b="0" i="0">
                          <a:solidFill>
                            <a:srgbClr val="112E51"/>
                          </a:solidFill>
                          <a:effectLst/>
                          <a:latin typeface="Calibri" panose="020F0502020204030204" pitchFamily="34" charset="0"/>
                        </a:rPr>
                        <a:t>​</a:t>
                      </a:r>
                      <a:endParaRPr lang="en-US" b="0" i="0">
                        <a:solidFill>
                          <a:srgbClr val="112E51"/>
                        </a:solidFill>
                        <a:effectLst/>
                      </a:endParaRP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r>
                        <a:rPr lang="en-US" sz="1800" b="1" i="0" dirty="0">
                          <a:solidFill>
                            <a:srgbClr val="112E51"/>
                          </a:solidFill>
                          <a:effectLst/>
                          <a:latin typeface="Calibri" panose="020F0502020204030204" pitchFamily="34" charset="0"/>
                        </a:rPr>
                        <a:t>6,254,979</a:t>
                      </a:r>
                      <a:r>
                        <a:rPr lang="en-US" sz="1800" b="0" i="0" dirty="0">
                          <a:solidFill>
                            <a:srgbClr val="112E51"/>
                          </a:solidFill>
                          <a:effectLst/>
                          <a:latin typeface="Calibri" panose="020F0502020204030204" pitchFamily="34" charset="0"/>
                        </a:rPr>
                        <a:t>​</a:t>
                      </a:r>
                      <a:endParaRPr lang="en-US" b="0" i="0" dirty="0">
                        <a:solidFill>
                          <a:srgbClr val="112E51"/>
                        </a:solidFill>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r>
                        <a:rPr lang="en-US" sz="1800" b="1" i="0">
                          <a:solidFill>
                            <a:srgbClr val="112E51"/>
                          </a:solidFill>
                          <a:effectLst/>
                          <a:latin typeface="Calibri" panose="020F0502020204030204" pitchFamily="34" charset="0"/>
                        </a:rPr>
                        <a:t>6,115,127</a:t>
                      </a:r>
                      <a:r>
                        <a:rPr lang="en-US" sz="1800" b="0" i="0">
                          <a:solidFill>
                            <a:srgbClr val="112E51"/>
                          </a:solidFill>
                          <a:effectLst/>
                          <a:latin typeface="Calibri" panose="020F0502020204030204" pitchFamily="34" charset="0"/>
                        </a:rPr>
                        <a:t>​</a:t>
                      </a:r>
                      <a:endParaRPr lang="en-US" b="0" i="0">
                        <a:solidFill>
                          <a:srgbClr val="112E51"/>
                        </a:solidFill>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r>
                        <a:rPr lang="en-US" sz="1800" b="1" i="0">
                          <a:solidFill>
                            <a:srgbClr val="112E51"/>
                          </a:solidFill>
                          <a:effectLst/>
                          <a:latin typeface="Calibri" panose="020F0502020204030204" pitchFamily="34" charset="0"/>
                        </a:rPr>
                        <a:t>6,007,606</a:t>
                      </a:r>
                      <a:r>
                        <a:rPr lang="en-US" sz="1800" b="0" i="0">
                          <a:solidFill>
                            <a:srgbClr val="112E51"/>
                          </a:solidFill>
                          <a:effectLst/>
                          <a:latin typeface="Calibri" panose="020F0502020204030204" pitchFamily="34" charset="0"/>
                        </a:rPr>
                        <a:t>​</a:t>
                      </a:r>
                      <a:endParaRPr lang="en-US" b="0" i="0">
                        <a:solidFill>
                          <a:srgbClr val="112E51"/>
                        </a:solidFill>
                        <a:effectLs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r>
                        <a:rPr lang="en-US" sz="1800" b="1" i="0">
                          <a:solidFill>
                            <a:srgbClr val="112E51"/>
                          </a:solidFill>
                          <a:effectLst/>
                          <a:latin typeface="Calibri" panose="020F0502020204030204" pitchFamily="34" charset="0"/>
                        </a:rPr>
                        <a:t> 5,924,525 </a:t>
                      </a:r>
                      <a:r>
                        <a:rPr lang="en-US" sz="1800" b="0" i="0">
                          <a:solidFill>
                            <a:srgbClr val="112E51"/>
                          </a:solidFill>
                          <a:effectLst/>
                          <a:latin typeface="Calibri" panose="020F0502020204030204" pitchFamily="34" charset="0"/>
                        </a:rPr>
                        <a:t>​</a:t>
                      </a:r>
                      <a:endParaRPr lang="en-US" b="0" i="0">
                        <a:solidFill>
                          <a:srgbClr val="112E51"/>
                        </a:solidFill>
                        <a:effectLst/>
                      </a:endParaRP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r>
                        <a:rPr lang="en-US" sz="1800" b="1" i="0">
                          <a:solidFill>
                            <a:srgbClr val="112E51"/>
                          </a:solidFill>
                          <a:effectLst/>
                          <a:latin typeface="Calibri" panose="020F0502020204030204" pitchFamily="34" charset="0"/>
                        </a:rPr>
                        <a:t> 5,668,418 </a:t>
                      </a:r>
                      <a:r>
                        <a:rPr lang="en-US" sz="1800" b="0" i="0">
                          <a:solidFill>
                            <a:srgbClr val="112E51"/>
                          </a:solidFill>
                          <a:effectLst/>
                          <a:latin typeface="Calibri" panose="020F0502020204030204" pitchFamily="34" charset="0"/>
                        </a:rPr>
                        <a:t>​</a:t>
                      </a:r>
                      <a:endParaRPr lang="en-US" b="0" i="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r>
                        <a:rPr lang="en-US" sz="1800" b="1" i="0">
                          <a:solidFill>
                            <a:srgbClr val="112E51"/>
                          </a:solidFill>
                          <a:effectLst/>
                          <a:latin typeface="Calibri" panose="020F0502020204030204" pitchFamily="34" charset="0"/>
                        </a:rPr>
                        <a:t>5,631,119</a:t>
                      </a:r>
                      <a:r>
                        <a:rPr lang="en-US" sz="1800" b="0" i="0">
                          <a:solidFill>
                            <a:srgbClr val="112E51"/>
                          </a:solidFill>
                          <a:effectLst/>
                          <a:latin typeface="Calibri" panose="020F0502020204030204" pitchFamily="34" charset="0"/>
                        </a:rPr>
                        <a:t>​</a:t>
                      </a:r>
                      <a:endParaRPr lang="en-US" b="0" i="0">
                        <a:solidFill>
                          <a:srgbClr val="112E5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ase"/>
                      <a:endParaRPr lang="en-US" sz="1800" b="1" i="0" dirty="0">
                        <a:solidFill>
                          <a:srgbClr val="112E51"/>
                        </a:solidFill>
                        <a:effectLst/>
                        <a:latin typeface="Calibri" panose="020F0502020204030204" pitchFamily="34" charset="0"/>
                      </a:endParaRPr>
                    </a:p>
                    <a:p>
                      <a:pPr algn="ctr" fontAlgn="base"/>
                      <a:r>
                        <a:rPr lang="en-US" sz="1800" b="1" i="0" dirty="0">
                          <a:solidFill>
                            <a:srgbClr val="112E51"/>
                          </a:solidFill>
                          <a:effectLst/>
                          <a:latin typeface="Calibri" panose="020F0502020204030204" pitchFamily="34" charset="0"/>
                        </a:rPr>
                        <a:t>5,715,537 </a:t>
                      </a:r>
                      <a:r>
                        <a:rPr lang="en-US" sz="1800" b="0" i="0" dirty="0">
                          <a:solidFill>
                            <a:srgbClr val="112E51"/>
                          </a:solidFill>
                          <a:effectLst/>
                          <a:latin typeface="Calibri" panose="020F0502020204030204" pitchFamily="34" charset="0"/>
                        </a:rPr>
                        <a:t>​</a:t>
                      </a:r>
                      <a:endParaRPr lang="en-US" b="0" i="0" dirty="0">
                        <a:solidFill>
                          <a:srgbClr val="112E51"/>
                        </a:solidFill>
                        <a:effectLst/>
                      </a:endParaRP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base" latinLnBrk="0" hangingPunct="1"/>
                      <a:endParaRPr lang="en-US" sz="1800" b="1" i="0" kern="1200" dirty="0">
                        <a:solidFill>
                          <a:srgbClr val="112E51"/>
                        </a:solidFill>
                        <a:effectLst/>
                        <a:latin typeface="Calibri" panose="020F0502020204030204" pitchFamily="34" charset="0"/>
                        <a:ea typeface="+mn-ea"/>
                        <a:cs typeface="+mn-cs"/>
                      </a:endParaRPr>
                    </a:p>
                    <a:p>
                      <a:pPr marL="0" algn="ctr" defTabSz="914400" rtl="0" eaLnBrk="1" fontAlgn="base" latinLnBrk="0" hangingPunct="1"/>
                      <a:r>
                        <a:rPr lang="en-US" sz="1800" b="1" i="0" kern="1200" dirty="0">
                          <a:solidFill>
                            <a:srgbClr val="112E51"/>
                          </a:solidFill>
                          <a:effectLst/>
                          <a:latin typeface="Calibri" panose="020F0502020204030204" pitchFamily="34" charset="0"/>
                          <a:ea typeface="+mn-ea"/>
                          <a:cs typeface="+mn-cs"/>
                        </a:rPr>
                        <a:t>5,624,676 </a:t>
                      </a:r>
                    </a:p>
                    <a:p>
                      <a:pPr marL="0" algn="ctr" defTabSz="914400" rtl="0" eaLnBrk="1" fontAlgn="base" latinLnBrk="0" hangingPunct="1"/>
                      <a:endParaRPr lang="en-US" sz="1800" b="1" i="0" kern="1200" dirty="0">
                        <a:solidFill>
                          <a:srgbClr val="112E51"/>
                        </a:solidFill>
                        <a:effectLst/>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88121652"/>
                  </a:ext>
                </a:extLst>
              </a:tr>
            </a:tbl>
          </a:graphicData>
        </a:graphic>
      </p:graphicFrame>
    </p:spTree>
    <p:custDataLst>
      <p:tags r:id="rId1"/>
    </p:custDataLst>
    <p:extLst>
      <p:ext uri="{BB962C8B-B14F-4D97-AF65-F5344CB8AC3E}">
        <p14:creationId xmlns:p14="http://schemas.microsoft.com/office/powerpoint/2010/main" val="521700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1177-970D-91C2-7264-C457A4FD4ED4}"/>
              </a:ext>
            </a:extLst>
          </p:cNvPr>
          <p:cNvSpPr>
            <a:spLocks noGrp="1"/>
          </p:cNvSpPr>
          <p:nvPr>
            <p:ph type="title"/>
          </p:nvPr>
        </p:nvSpPr>
        <p:spPr>
          <a:xfrm>
            <a:off x="840913" y="313623"/>
            <a:ext cx="10515600" cy="767936"/>
          </a:xfrm>
        </p:spPr>
        <p:txBody>
          <a:bodyPr/>
          <a:lstStyle/>
          <a:p>
            <a:r>
              <a:rPr lang="en-US" dirty="0">
                <a:solidFill>
                  <a:srgbClr val="112E51"/>
                </a:solidFill>
                <a:cs typeface="Calibri"/>
              </a:rPr>
              <a:t>VA Insurance Offerings</a:t>
            </a:r>
            <a:endParaRPr lang="en-US" dirty="0">
              <a:solidFill>
                <a:srgbClr val="112E51"/>
              </a:solidFill>
            </a:endParaRPr>
          </a:p>
        </p:txBody>
      </p:sp>
      <p:sp>
        <p:nvSpPr>
          <p:cNvPr id="11" name="Oval 10">
            <a:extLst>
              <a:ext uri="{FF2B5EF4-FFF2-40B4-BE49-F238E27FC236}">
                <a16:creationId xmlns:a16="http://schemas.microsoft.com/office/drawing/2014/main" id="{C78939DD-BB8E-7417-3E5F-789839849552}"/>
              </a:ext>
              <a:ext uri="{C183D7F6-B498-43B3-948B-1728B52AA6E4}">
                <adec:decorative xmlns:adec="http://schemas.microsoft.com/office/drawing/2017/decorative" val="1"/>
              </a:ext>
            </a:extLst>
          </p:cNvPr>
          <p:cNvSpPr/>
          <p:nvPr/>
        </p:nvSpPr>
        <p:spPr>
          <a:xfrm>
            <a:off x="4457484" y="1914546"/>
            <a:ext cx="3103335" cy="3093062"/>
          </a:xfrm>
          <a:prstGeom prst="ellipse">
            <a:avLst/>
          </a:prstGeom>
          <a:solidFill>
            <a:srgbClr val="0330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US" sz="900">
              <a:solidFill>
                <a:schemeClr val="bg1"/>
              </a:solidFill>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5AAD729A-F43D-FBA7-F4CE-26ACCE7EBC60}"/>
              </a:ext>
              <a:ext uri="{C183D7F6-B498-43B3-948B-1728B52AA6E4}">
                <adec:decorative xmlns:adec="http://schemas.microsoft.com/office/drawing/2017/decorative" val="1"/>
              </a:ext>
            </a:extLst>
          </p:cNvPr>
          <p:cNvSpPr/>
          <p:nvPr/>
        </p:nvSpPr>
        <p:spPr>
          <a:xfrm>
            <a:off x="3886580" y="1306655"/>
            <a:ext cx="4292949" cy="4294193"/>
          </a:xfrm>
          <a:prstGeom prst="ellipse">
            <a:avLst/>
          </a:prstGeom>
          <a:noFill/>
          <a:ln w="38100">
            <a:solidFill>
              <a:srgbClr val="E31C3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US" sz="900">
              <a:solidFill>
                <a:srgbClr val="4F2D7F"/>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5B82220-D012-886D-7200-EC6F81ED12C6}"/>
              </a:ext>
            </a:extLst>
          </p:cNvPr>
          <p:cNvSpPr/>
          <p:nvPr/>
        </p:nvSpPr>
        <p:spPr>
          <a:xfrm>
            <a:off x="2396971" y="1259473"/>
            <a:ext cx="2060513" cy="553998"/>
          </a:xfrm>
          <a:prstGeom prst="rect">
            <a:avLst/>
          </a:prstGeom>
          <a:noFill/>
        </p:spPr>
        <p:txBody>
          <a:bodyPr wrap="square" lIns="0" tIns="0" rIns="0" bIns="0">
            <a:spAutoFit/>
          </a:bodyPr>
          <a:lstStyle/>
          <a:p>
            <a:pPr algn="ctr"/>
            <a:r>
              <a:rPr lang="en-US" b="1" dirty="0">
                <a:solidFill>
                  <a:srgbClr val="112E51"/>
                </a:solidFill>
                <a:latin typeface="Calibri" panose="020F0502020204030204" pitchFamily="34" charset="0"/>
                <a:cs typeface="Calibri" panose="020F0502020204030204" pitchFamily="34" charset="0"/>
              </a:rPr>
              <a:t>Veterans Affairs Life Insurance (VALife)</a:t>
            </a:r>
          </a:p>
        </p:txBody>
      </p:sp>
      <p:sp>
        <p:nvSpPr>
          <p:cNvPr id="35" name="Oval 34">
            <a:extLst>
              <a:ext uri="{FF2B5EF4-FFF2-40B4-BE49-F238E27FC236}">
                <a16:creationId xmlns:a16="http://schemas.microsoft.com/office/drawing/2014/main" id="{6A9EA33A-6F5F-59C0-3882-35D52CD012AA}"/>
              </a:ext>
              <a:ext uri="{C183D7F6-B498-43B3-948B-1728B52AA6E4}">
                <adec:decorative xmlns:adec="http://schemas.microsoft.com/office/drawing/2017/decorative" val="1"/>
              </a:ext>
            </a:extLst>
          </p:cNvPr>
          <p:cNvSpPr/>
          <p:nvPr/>
        </p:nvSpPr>
        <p:spPr>
          <a:xfrm>
            <a:off x="4520115" y="1172905"/>
            <a:ext cx="838260" cy="838504"/>
          </a:xfrm>
          <a:prstGeom prst="ellipse">
            <a:avLst/>
          </a:prstGeom>
          <a:solidFill>
            <a:srgbClr val="0071B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0FA847DA-4F23-43E6-BAD3-E516F558D26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5164" y="1257153"/>
            <a:ext cx="674540" cy="674540"/>
          </a:xfrm>
          <a:prstGeom prst="rect">
            <a:avLst/>
          </a:prstGeom>
        </p:spPr>
      </p:pic>
      <p:sp>
        <p:nvSpPr>
          <p:cNvPr id="39" name="Oval 38">
            <a:extLst>
              <a:ext uri="{FF2B5EF4-FFF2-40B4-BE49-F238E27FC236}">
                <a16:creationId xmlns:a16="http://schemas.microsoft.com/office/drawing/2014/main" id="{336B08C4-99A5-A445-DCCD-14553006E252}"/>
              </a:ext>
              <a:ext uri="{C183D7F6-B498-43B3-948B-1728B52AA6E4}">
                <adec:decorative xmlns:adec="http://schemas.microsoft.com/office/drawing/2017/decorative" val="1"/>
              </a:ext>
            </a:extLst>
          </p:cNvPr>
          <p:cNvSpPr/>
          <p:nvPr/>
        </p:nvSpPr>
        <p:spPr>
          <a:xfrm>
            <a:off x="6575736" y="1081560"/>
            <a:ext cx="838260" cy="838504"/>
          </a:xfrm>
          <a:prstGeom prst="ellipse">
            <a:avLst/>
          </a:prstGeom>
          <a:solidFill>
            <a:srgbClr val="0071B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22983306-1CCB-4053-BB34-C28DCE70CE8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8477" y="1157955"/>
            <a:ext cx="671155" cy="671155"/>
          </a:xfrm>
          <a:prstGeom prst="rect">
            <a:avLst/>
          </a:prstGeom>
        </p:spPr>
      </p:pic>
      <p:sp>
        <p:nvSpPr>
          <p:cNvPr id="19" name="Rectangle 18">
            <a:extLst>
              <a:ext uri="{FF2B5EF4-FFF2-40B4-BE49-F238E27FC236}">
                <a16:creationId xmlns:a16="http://schemas.microsoft.com/office/drawing/2014/main" id="{F48501C9-C21F-2A79-377F-B5D748775BE9}"/>
              </a:ext>
            </a:extLst>
          </p:cNvPr>
          <p:cNvSpPr/>
          <p:nvPr/>
        </p:nvSpPr>
        <p:spPr>
          <a:xfrm>
            <a:off x="7437047" y="1163482"/>
            <a:ext cx="2752034" cy="583768"/>
          </a:xfrm>
          <a:prstGeom prst="rect">
            <a:avLst/>
          </a:prstGeom>
          <a:noFill/>
        </p:spPr>
        <p:txBody>
          <a:bodyPr wrap="square" lIns="0" tIns="0" rIns="0" bIns="0">
            <a:spAutoFit/>
          </a:bodyPr>
          <a:lstStyle/>
          <a:p>
            <a:pPr algn="ctr"/>
            <a:r>
              <a:rPr lang="en-US" b="1" dirty="0">
                <a:solidFill>
                  <a:srgbClr val="112E51"/>
                </a:solidFill>
                <a:latin typeface="Calibri" panose="020F0502020204030204" pitchFamily="34" charset="0"/>
                <a:cs typeface="Calibri" panose="020F0502020204030204" pitchFamily="34" charset="0"/>
              </a:rPr>
              <a:t>Servicemembers’ Group Life Insurance (SGLI)</a:t>
            </a:r>
          </a:p>
        </p:txBody>
      </p:sp>
      <p:sp>
        <p:nvSpPr>
          <p:cNvPr id="16" name="Rectangle 15">
            <a:extLst>
              <a:ext uri="{FF2B5EF4-FFF2-40B4-BE49-F238E27FC236}">
                <a16:creationId xmlns:a16="http://schemas.microsoft.com/office/drawing/2014/main" id="{C246DED0-24CE-E1B3-62F6-88CC010B768B}"/>
              </a:ext>
            </a:extLst>
          </p:cNvPr>
          <p:cNvSpPr/>
          <p:nvPr/>
        </p:nvSpPr>
        <p:spPr>
          <a:xfrm>
            <a:off x="1233706" y="2766053"/>
            <a:ext cx="2158490" cy="553998"/>
          </a:xfrm>
          <a:prstGeom prst="rect">
            <a:avLst/>
          </a:prstGeom>
          <a:noFill/>
        </p:spPr>
        <p:txBody>
          <a:bodyPr wrap="square" lIns="0" tIns="0" rIns="0" bIns="0">
            <a:spAutoFit/>
          </a:bodyPr>
          <a:lstStyle/>
          <a:p>
            <a:pPr algn="ctr"/>
            <a:r>
              <a:rPr lang="en-US" b="1" dirty="0">
                <a:solidFill>
                  <a:srgbClr val="112E51"/>
                </a:solidFill>
                <a:latin typeface="Calibri" panose="020F0502020204030204" pitchFamily="34" charset="0"/>
                <a:cs typeface="Calibri" panose="020F0502020204030204" pitchFamily="34" charset="0"/>
              </a:rPr>
              <a:t>Veterans’ Mortgage Life Insurance (VMLI)</a:t>
            </a:r>
          </a:p>
        </p:txBody>
      </p:sp>
      <p:sp>
        <p:nvSpPr>
          <p:cNvPr id="37" name="Oval 36">
            <a:extLst>
              <a:ext uri="{FF2B5EF4-FFF2-40B4-BE49-F238E27FC236}">
                <a16:creationId xmlns:a16="http://schemas.microsoft.com/office/drawing/2014/main" id="{6324A3D4-AF87-7674-BD98-2CB97C3D9F46}"/>
              </a:ext>
              <a:ext uri="{C183D7F6-B498-43B3-948B-1728B52AA6E4}">
                <adec:decorative xmlns:adec="http://schemas.microsoft.com/office/drawing/2017/decorative" val="1"/>
              </a:ext>
            </a:extLst>
          </p:cNvPr>
          <p:cNvSpPr/>
          <p:nvPr/>
        </p:nvSpPr>
        <p:spPr>
          <a:xfrm>
            <a:off x="3415227" y="2590496"/>
            <a:ext cx="838260" cy="838504"/>
          </a:xfrm>
          <a:prstGeom prst="ellipse">
            <a:avLst/>
          </a:prstGeom>
          <a:solidFill>
            <a:srgbClr val="0071B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E09FF6F5-258E-4E9D-B1E6-A9CC01A9759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64914" y="2606811"/>
            <a:ext cx="715735" cy="715735"/>
          </a:xfrm>
          <a:prstGeom prst="rect">
            <a:avLst/>
          </a:prstGeom>
        </p:spPr>
      </p:pic>
      <p:sp>
        <p:nvSpPr>
          <p:cNvPr id="22" name="TextBox 21">
            <a:extLst>
              <a:ext uri="{FF2B5EF4-FFF2-40B4-BE49-F238E27FC236}">
                <a16:creationId xmlns:a16="http://schemas.microsoft.com/office/drawing/2014/main" id="{4028BA93-B0B6-9EA2-C4A2-13CE6EF7B2A2}"/>
              </a:ext>
            </a:extLst>
          </p:cNvPr>
          <p:cNvSpPr txBox="1"/>
          <p:nvPr/>
        </p:nvSpPr>
        <p:spPr>
          <a:xfrm>
            <a:off x="4593224" y="2375816"/>
            <a:ext cx="2870985" cy="1863192"/>
          </a:xfrm>
          <a:prstGeom prst="rect">
            <a:avLst/>
          </a:prstGeom>
          <a:noFill/>
        </p:spPr>
        <p:txBody>
          <a:bodyPr wrap="square" rtlCol="0">
            <a:spAutoFit/>
          </a:bodyPr>
          <a:lstStyle/>
          <a:p>
            <a:pPr algn="ctr" defTabSz="685800">
              <a:lnSpc>
                <a:spcPct val="110000"/>
              </a:lnSpc>
            </a:pPr>
            <a:r>
              <a:rPr lang="en-US" sz="2000" b="1" dirty="0">
                <a:solidFill>
                  <a:prstClr val="white"/>
                </a:solidFill>
                <a:effectLst>
                  <a:outerShdw blurRad="50800" dist="38100" dir="2700000" algn="tl" rotWithShape="0">
                    <a:prstClr val="black">
                      <a:alpha val="40000"/>
                    </a:prstClr>
                  </a:outerShdw>
                </a:effectLst>
                <a:cs typeface="Georgia"/>
              </a:rPr>
              <a:t>“ To care for </a:t>
            </a:r>
          </a:p>
          <a:p>
            <a:pPr algn="ctr" defTabSz="685800">
              <a:lnSpc>
                <a:spcPct val="110000"/>
              </a:lnSpc>
            </a:pPr>
            <a:r>
              <a:rPr lang="en-US" sz="2000" b="1" dirty="0">
                <a:solidFill>
                  <a:prstClr val="white"/>
                </a:solidFill>
                <a:effectLst>
                  <a:outerShdw blurRad="50800" dist="38100" dir="2700000" algn="tl" rotWithShape="0">
                    <a:prstClr val="black">
                      <a:alpha val="40000"/>
                    </a:prstClr>
                  </a:outerShdw>
                </a:effectLst>
                <a:cs typeface="Georgia"/>
              </a:rPr>
              <a:t>him who shall have </a:t>
            </a:r>
          </a:p>
          <a:p>
            <a:pPr algn="ctr" defTabSz="685800">
              <a:lnSpc>
                <a:spcPct val="110000"/>
              </a:lnSpc>
            </a:pPr>
            <a:r>
              <a:rPr lang="en-US" sz="2000" b="1" dirty="0">
                <a:solidFill>
                  <a:prstClr val="white"/>
                </a:solidFill>
                <a:effectLst>
                  <a:outerShdw blurRad="50800" dist="38100" dir="2700000" algn="tl" rotWithShape="0">
                    <a:prstClr val="black">
                      <a:alpha val="40000"/>
                    </a:prstClr>
                  </a:outerShdw>
                </a:effectLst>
                <a:cs typeface="Georgia"/>
              </a:rPr>
              <a:t>borne the battle and </a:t>
            </a:r>
            <a:br>
              <a:rPr lang="en-US" sz="2000" b="1" dirty="0">
                <a:solidFill>
                  <a:prstClr val="white"/>
                </a:solidFill>
                <a:effectLst>
                  <a:outerShdw blurRad="50800" dist="38100" dir="2700000" algn="tl" rotWithShape="0">
                    <a:prstClr val="black">
                      <a:alpha val="40000"/>
                    </a:prstClr>
                  </a:outerShdw>
                </a:effectLst>
                <a:cs typeface="Georgia"/>
              </a:rPr>
            </a:br>
            <a:r>
              <a:rPr lang="en-US" sz="2000" b="1" dirty="0">
                <a:solidFill>
                  <a:prstClr val="white"/>
                </a:solidFill>
                <a:effectLst>
                  <a:outerShdw blurRad="50800" dist="38100" dir="2700000" algn="tl" rotWithShape="0">
                    <a:prstClr val="black">
                      <a:alpha val="40000"/>
                    </a:prstClr>
                  </a:outerShdw>
                </a:effectLst>
                <a:cs typeface="Georgia"/>
              </a:rPr>
              <a:t>for his widow, and </a:t>
            </a:r>
          </a:p>
          <a:p>
            <a:pPr algn="ctr" defTabSz="685800">
              <a:lnSpc>
                <a:spcPct val="110000"/>
              </a:lnSpc>
            </a:pPr>
            <a:r>
              <a:rPr lang="en-US" sz="2000" b="1" dirty="0">
                <a:solidFill>
                  <a:prstClr val="white"/>
                </a:solidFill>
                <a:effectLst>
                  <a:outerShdw blurRad="50800" dist="38100" dir="2700000" algn="tl" rotWithShape="0">
                    <a:prstClr val="black">
                      <a:alpha val="40000"/>
                    </a:prstClr>
                  </a:outerShdw>
                </a:effectLst>
                <a:cs typeface="Georgia"/>
              </a:rPr>
              <a:t>his orphan.”</a:t>
            </a:r>
          </a:p>
        </p:txBody>
      </p:sp>
      <p:sp>
        <p:nvSpPr>
          <p:cNvPr id="12" name="TextBox 11">
            <a:extLst>
              <a:ext uri="{FF2B5EF4-FFF2-40B4-BE49-F238E27FC236}">
                <a16:creationId xmlns:a16="http://schemas.microsoft.com/office/drawing/2014/main" id="{9F92184C-D327-2F4A-D381-538922D4B6C9}"/>
              </a:ext>
            </a:extLst>
          </p:cNvPr>
          <p:cNvSpPr txBox="1"/>
          <p:nvPr/>
        </p:nvSpPr>
        <p:spPr>
          <a:xfrm>
            <a:off x="4620436" y="4297279"/>
            <a:ext cx="2870985" cy="334519"/>
          </a:xfrm>
          <a:prstGeom prst="rect">
            <a:avLst/>
          </a:prstGeom>
          <a:noFill/>
        </p:spPr>
        <p:txBody>
          <a:bodyPr wrap="square" rtlCol="0">
            <a:spAutoFit/>
          </a:bodyPr>
          <a:lstStyle/>
          <a:p>
            <a:pPr algn="ctr" defTabSz="685800">
              <a:lnSpc>
                <a:spcPct val="110000"/>
              </a:lnSpc>
            </a:pPr>
            <a:r>
              <a:rPr lang="en-US" sz="1400" b="1" dirty="0">
                <a:solidFill>
                  <a:prstClr val="white"/>
                </a:solidFill>
                <a:effectLst>
                  <a:outerShdw blurRad="50800" dist="38100" dir="2700000" algn="tl" rotWithShape="0">
                    <a:prstClr val="black">
                      <a:alpha val="40000"/>
                    </a:prstClr>
                  </a:outerShdw>
                </a:effectLst>
                <a:cs typeface="Georgia"/>
              </a:rPr>
              <a:t>Abraham Lincoln</a:t>
            </a:r>
          </a:p>
        </p:txBody>
      </p:sp>
      <p:sp>
        <p:nvSpPr>
          <p:cNvPr id="41" name="Oval 40">
            <a:extLst>
              <a:ext uri="{FF2B5EF4-FFF2-40B4-BE49-F238E27FC236}">
                <a16:creationId xmlns:a16="http://schemas.microsoft.com/office/drawing/2014/main" id="{6A238237-E4C1-025D-8C2B-F5C025098730}"/>
              </a:ext>
              <a:ext uri="{C183D7F6-B498-43B3-948B-1728B52AA6E4}">
                <adec:decorative xmlns:adec="http://schemas.microsoft.com/office/drawing/2017/decorative" val="1"/>
              </a:ext>
            </a:extLst>
          </p:cNvPr>
          <p:cNvSpPr/>
          <p:nvPr/>
        </p:nvSpPr>
        <p:spPr>
          <a:xfrm>
            <a:off x="7696559" y="2378633"/>
            <a:ext cx="838260" cy="838504"/>
          </a:xfrm>
          <a:prstGeom prst="ellipse">
            <a:avLst/>
          </a:prstGeom>
          <a:solidFill>
            <a:srgbClr val="0071B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E4358783-357E-4BE0-BEE5-B0272BE7052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44934" y="2426204"/>
            <a:ext cx="752487" cy="752487"/>
          </a:xfrm>
          <a:prstGeom prst="rect">
            <a:avLst/>
          </a:prstGeom>
        </p:spPr>
      </p:pic>
      <p:sp>
        <p:nvSpPr>
          <p:cNvPr id="17" name="Rectangle 16">
            <a:extLst>
              <a:ext uri="{FF2B5EF4-FFF2-40B4-BE49-F238E27FC236}">
                <a16:creationId xmlns:a16="http://schemas.microsoft.com/office/drawing/2014/main" id="{97EA6D44-6A99-57E3-D6F8-E2C542349F16}"/>
              </a:ext>
            </a:extLst>
          </p:cNvPr>
          <p:cNvSpPr/>
          <p:nvPr/>
        </p:nvSpPr>
        <p:spPr>
          <a:xfrm>
            <a:off x="8497423" y="2491918"/>
            <a:ext cx="3045140" cy="875652"/>
          </a:xfrm>
          <a:prstGeom prst="rect">
            <a:avLst/>
          </a:prstGeom>
          <a:noFill/>
        </p:spPr>
        <p:txBody>
          <a:bodyPr wrap="square" lIns="0" tIns="0" rIns="0" bIns="0">
            <a:spAutoFit/>
          </a:bodyPr>
          <a:lstStyle/>
          <a:p>
            <a:pPr algn="ctr"/>
            <a:r>
              <a:rPr lang="en-US" b="1" dirty="0">
                <a:solidFill>
                  <a:srgbClr val="112E51"/>
                </a:solidFill>
                <a:latin typeface="Calibri" panose="020F0502020204030204" pitchFamily="34" charset="0"/>
                <a:cs typeface="Calibri" panose="020F0502020204030204" pitchFamily="34" charset="0"/>
              </a:rPr>
              <a:t>Servicemembers’ Group Life Insurance Traumatic Injury Protection (TSGLI)</a:t>
            </a:r>
          </a:p>
        </p:txBody>
      </p:sp>
      <p:sp>
        <p:nvSpPr>
          <p:cNvPr id="18" name="Rectangle 17">
            <a:extLst>
              <a:ext uri="{FF2B5EF4-FFF2-40B4-BE49-F238E27FC236}">
                <a16:creationId xmlns:a16="http://schemas.microsoft.com/office/drawing/2014/main" id="{D0377827-5191-49A4-06AA-69D23178AFFC}"/>
              </a:ext>
            </a:extLst>
          </p:cNvPr>
          <p:cNvSpPr/>
          <p:nvPr/>
        </p:nvSpPr>
        <p:spPr>
          <a:xfrm>
            <a:off x="1513259" y="4522020"/>
            <a:ext cx="2235719" cy="553998"/>
          </a:xfrm>
          <a:prstGeom prst="rect">
            <a:avLst/>
          </a:prstGeom>
          <a:noFill/>
        </p:spPr>
        <p:txBody>
          <a:bodyPr wrap="square" lIns="0" tIns="0" rIns="0" bIns="0">
            <a:spAutoFit/>
          </a:bodyPr>
          <a:lstStyle/>
          <a:p>
            <a:pPr algn="ctr"/>
            <a:r>
              <a:rPr lang="en-US" b="1" dirty="0">
                <a:solidFill>
                  <a:srgbClr val="112E51"/>
                </a:solidFill>
                <a:latin typeface="Calibri" panose="020F0502020204030204" pitchFamily="34" charset="0"/>
                <a:cs typeface="Calibri" panose="020F0502020204030204" pitchFamily="34" charset="0"/>
              </a:rPr>
              <a:t>Veterans’ Group Life</a:t>
            </a:r>
          </a:p>
          <a:p>
            <a:pPr algn="ctr"/>
            <a:r>
              <a:rPr lang="en-US" b="1" dirty="0">
                <a:solidFill>
                  <a:srgbClr val="112E51"/>
                </a:solidFill>
                <a:latin typeface="Calibri" panose="020F0502020204030204" pitchFamily="34" charset="0"/>
                <a:cs typeface="Calibri" panose="020F0502020204030204" pitchFamily="34" charset="0"/>
              </a:rPr>
              <a:t>Insurance (VGLI) </a:t>
            </a:r>
          </a:p>
        </p:txBody>
      </p:sp>
      <p:sp>
        <p:nvSpPr>
          <p:cNvPr id="8" name="Oval 7">
            <a:extLst>
              <a:ext uri="{FF2B5EF4-FFF2-40B4-BE49-F238E27FC236}">
                <a16:creationId xmlns:a16="http://schemas.microsoft.com/office/drawing/2014/main" id="{7A2CA259-93D2-4382-59EE-7D7428AB5EDC}"/>
              </a:ext>
              <a:ext uri="{C183D7F6-B498-43B3-948B-1728B52AA6E4}">
                <adec:decorative xmlns:adec="http://schemas.microsoft.com/office/drawing/2017/decorative" val="1"/>
              </a:ext>
            </a:extLst>
          </p:cNvPr>
          <p:cNvSpPr/>
          <p:nvPr/>
        </p:nvSpPr>
        <p:spPr>
          <a:xfrm>
            <a:off x="3799384" y="4246206"/>
            <a:ext cx="838260" cy="838505"/>
          </a:xfrm>
          <a:prstGeom prst="ellipse">
            <a:avLst/>
          </a:prstGeom>
          <a:solidFill>
            <a:srgbClr val="0071B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a:extLst>
              <a:ext uri="{FF2B5EF4-FFF2-40B4-BE49-F238E27FC236}">
                <a16:creationId xmlns:a16="http://schemas.microsoft.com/office/drawing/2014/main" id="{16F7A87D-08BC-499D-8F8D-ED9A79BD67A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11179" y="4360676"/>
            <a:ext cx="607488" cy="607488"/>
          </a:xfrm>
          <a:prstGeom prst="rect">
            <a:avLst/>
          </a:prstGeom>
        </p:spPr>
      </p:pic>
      <p:sp>
        <p:nvSpPr>
          <p:cNvPr id="33" name="Oval 32">
            <a:extLst>
              <a:ext uri="{FF2B5EF4-FFF2-40B4-BE49-F238E27FC236}">
                <a16:creationId xmlns:a16="http://schemas.microsoft.com/office/drawing/2014/main" id="{F3419571-FC1C-013C-07E2-DF47E44FB9DF}"/>
              </a:ext>
              <a:ext uri="{C183D7F6-B498-43B3-948B-1728B52AA6E4}">
                <adec:decorative xmlns:adec="http://schemas.microsoft.com/office/drawing/2017/decorative" val="1"/>
              </a:ext>
            </a:extLst>
          </p:cNvPr>
          <p:cNvSpPr/>
          <p:nvPr/>
        </p:nvSpPr>
        <p:spPr>
          <a:xfrm>
            <a:off x="7591772" y="3957999"/>
            <a:ext cx="838260" cy="838504"/>
          </a:xfrm>
          <a:prstGeom prst="ellipse">
            <a:avLst/>
          </a:prstGeom>
          <a:solidFill>
            <a:srgbClr val="0071B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8906CC1A-F9B7-43D2-A534-768B658B23AE}"/>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55322" y="4000037"/>
            <a:ext cx="736146" cy="736146"/>
          </a:xfrm>
          <a:prstGeom prst="rect">
            <a:avLst/>
          </a:prstGeom>
        </p:spPr>
      </p:pic>
      <p:sp>
        <p:nvSpPr>
          <p:cNvPr id="13" name="Rectangle 12">
            <a:extLst>
              <a:ext uri="{FF2B5EF4-FFF2-40B4-BE49-F238E27FC236}">
                <a16:creationId xmlns:a16="http://schemas.microsoft.com/office/drawing/2014/main" id="{D004DCD3-B94D-AC68-E9FC-415710C55AEF}"/>
              </a:ext>
            </a:extLst>
          </p:cNvPr>
          <p:cNvSpPr/>
          <p:nvPr/>
        </p:nvSpPr>
        <p:spPr>
          <a:xfrm>
            <a:off x="8422738" y="4123311"/>
            <a:ext cx="2498626" cy="830997"/>
          </a:xfrm>
          <a:prstGeom prst="rect">
            <a:avLst/>
          </a:prstGeom>
          <a:noFill/>
        </p:spPr>
        <p:txBody>
          <a:bodyPr wrap="square" lIns="0" tIns="0" rIns="0" bIns="0">
            <a:spAutoFit/>
          </a:bodyPr>
          <a:lstStyle/>
          <a:p>
            <a:pPr algn="ctr"/>
            <a:r>
              <a:rPr lang="en-US" b="1" dirty="0">
                <a:solidFill>
                  <a:srgbClr val="112E51"/>
                </a:solidFill>
                <a:latin typeface="Calibri" panose="020F0502020204030204" pitchFamily="34" charset="0"/>
                <a:cs typeface="Calibri" panose="020F0502020204030204" pitchFamily="34" charset="0"/>
              </a:rPr>
              <a:t>Servicemembers’ Group Life Disability Extension (SGLI-DE)</a:t>
            </a:r>
          </a:p>
        </p:txBody>
      </p:sp>
      <p:sp>
        <p:nvSpPr>
          <p:cNvPr id="43" name="Oval 42">
            <a:extLst>
              <a:ext uri="{FF2B5EF4-FFF2-40B4-BE49-F238E27FC236}">
                <a16:creationId xmlns:a16="http://schemas.microsoft.com/office/drawing/2014/main" id="{FA13D3E0-C0A5-3709-FBA4-8002FE71C25E}"/>
              </a:ext>
              <a:ext uri="{C183D7F6-B498-43B3-948B-1728B52AA6E4}">
                <adec:decorative xmlns:adec="http://schemas.microsoft.com/office/drawing/2017/decorative" val="1"/>
              </a:ext>
            </a:extLst>
          </p:cNvPr>
          <p:cNvSpPr/>
          <p:nvPr/>
        </p:nvSpPr>
        <p:spPr>
          <a:xfrm>
            <a:off x="5799629" y="5220594"/>
            <a:ext cx="838260" cy="838504"/>
          </a:xfrm>
          <a:prstGeom prst="ellipse">
            <a:avLst/>
          </a:prstGeom>
          <a:solidFill>
            <a:srgbClr val="0071BB"/>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54D388C-1167-491D-A461-6FD21BEEAC76}"/>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79279" y="5283312"/>
            <a:ext cx="697540" cy="697540"/>
          </a:xfrm>
          <a:prstGeom prst="rect">
            <a:avLst/>
          </a:prstGeom>
        </p:spPr>
      </p:pic>
      <p:sp>
        <p:nvSpPr>
          <p:cNvPr id="20" name="Rectangle 19">
            <a:extLst>
              <a:ext uri="{FF2B5EF4-FFF2-40B4-BE49-F238E27FC236}">
                <a16:creationId xmlns:a16="http://schemas.microsoft.com/office/drawing/2014/main" id="{C9B45517-3997-4B67-A18D-862E17BD4EBA}"/>
              </a:ext>
            </a:extLst>
          </p:cNvPr>
          <p:cNvSpPr/>
          <p:nvPr/>
        </p:nvSpPr>
        <p:spPr>
          <a:xfrm>
            <a:off x="6658477" y="5406049"/>
            <a:ext cx="2820483" cy="875652"/>
          </a:xfrm>
          <a:prstGeom prst="rect">
            <a:avLst/>
          </a:prstGeom>
          <a:noFill/>
        </p:spPr>
        <p:txBody>
          <a:bodyPr wrap="square" lIns="0" tIns="0" rIns="0" bIns="0">
            <a:spAutoFit/>
          </a:bodyPr>
          <a:lstStyle/>
          <a:p>
            <a:pPr algn="ctr"/>
            <a:r>
              <a:rPr lang="en-US" b="1" dirty="0">
                <a:solidFill>
                  <a:srgbClr val="112E51"/>
                </a:solidFill>
                <a:latin typeface="Calibri" panose="020F0502020204030204" pitchFamily="34" charset="0"/>
                <a:cs typeface="Calibri" panose="020F0502020204030204" pitchFamily="34" charset="0"/>
              </a:rPr>
              <a:t>Family Servicemembers’ Group Life Insurance (FSGLI)</a:t>
            </a:r>
          </a:p>
        </p:txBody>
      </p:sp>
      <p:sp>
        <p:nvSpPr>
          <p:cNvPr id="31" name="Slide Number Placeholder 3">
            <a:extLst>
              <a:ext uri="{FF2B5EF4-FFF2-40B4-BE49-F238E27FC236}">
                <a16:creationId xmlns:a16="http://schemas.microsoft.com/office/drawing/2014/main" id="{FAD3AF64-19CB-486D-B478-48A2AE463C9E}"/>
              </a:ext>
            </a:extLst>
          </p:cNvPr>
          <p:cNvSpPr>
            <a:spLocks noGrp="1"/>
          </p:cNvSpPr>
          <p:nvPr>
            <p:ph type="sldNum" sz="quarter" idx="4"/>
          </p:nvPr>
        </p:nvSpPr>
        <p:spPr>
          <a:xfrm>
            <a:off x="11589026" y="6249615"/>
            <a:ext cx="393432" cy="608383"/>
          </a:xfrm>
        </p:spPr>
        <p:txBody>
          <a:bodyPr/>
          <a:lstStyle/>
          <a:p>
            <a:fld id="{90535BD1-8CD9-3F4C-A1B6-7F2FC51E798F}" type="slidenum">
              <a:rPr lang="en-US" smtClean="0"/>
              <a:pPr/>
              <a:t>3</a:t>
            </a:fld>
            <a:endParaRPr lang="en-US"/>
          </a:p>
        </p:txBody>
      </p:sp>
    </p:spTree>
    <p:custDataLst>
      <p:tags r:id="rId1"/>
    </p:custDataLst>
    <p:extLst>
      <p:ext uri="{BB962C8B-B14F-4D97-AF65-F5344CB8AC3E}">
        <p14:creationId xmlns:p14="http://schemas.microsoft.com/office/powerpoint/2010/main" val="1847524983"/>
      </p:ext>
    </p:extLst>
  </p:cSld>
  <p:clrMapOvr>
    <a:masterClrMapping/>
  </p:clrMapOvr>
  <mc:AlternateContent xmlns:mc="http://schemas.openxmlformats.org/markup-compatibility/2006" xmlns:p14="http://schemas.microsoft.com/office/powerpoint/2010/main">
    <mc:Choice Requires="p14">
      <p:transition p14:dur="0" advTm="11218"/>
    </mc:Choice>
    <mc:Fallback xmlns="">
      <p:transition advTm="112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8F7AF2-7319-AF8A-2E80-8949A0B95EF1}"/>
              </a:ext>
              <a:ext uri="{C183D7F6-B498-43B3-948B-1728B52AA6E4}">
                <adec:decorative xmlns:adec="http://schemas.microsoft.com/office/drawing/2017/decorative" val="1"/>
              </a:ext>
            </a:extLst>
          </p:cNvPr>
          <p:cNvSpPr/>
          <p:nvPr/>
        </p:nvSpPr>
        <p:spPr>
          <a:xfrm>
            <a:off x="0" y="0"/>
            <a:ext cx="12192000" cy="815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DFC64AA3-8953-4AB7-AE5A-B1F4F31FDBA9}"/>
              </a:ext>
            </a:extLst>
          </p:cNvPr>
          <p:cNvSpPr>
            <a:spLocks noGrp="1"/>
          </p:cNvSpPr>
          <p:nvPr>
            <p:ph type="title"/>
          </p:nvPr>
        </p:nvSpPr>
        <p:spPr>
          <a:xfrm>
            <a:off x="838200" y="134817"/>
            <a:ext cx="10515600" cy="767936"/>
          </a:xfrm>
        </p:spPr>
        <p:txBody>
          <a:bodyPr/>
          <a:lstStyle/>
          <a:p>
            <a:r>
              <a:rPr lang="en-US">
                <a:solidFill>
                  <a:srgbClr val="112E51"/>
                </a:solidFill>
              </a:rPr>
              <a:t>Your VA Insurance Journey Line</a:t>
            </a:r>
          </a:p>
        </p:txBody>
      </p:sp>
      <p:pic>
        <p:nvPicPr>
          <p:cNvPr id="3" name="Picture 2">
            <a:extLst>
              <a:ext uri="{FF2B5EF4-FFF2-40B4-BE49-F238E27FC236}">
                <a16:creationId xmlns:a16="http://schemas.microsoft.com/office/drawing/2014/main" id="{FA32DEA5-F598-C86B-0DC4-4BDB44DDE9D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96" y="709485"/>
            <a:ext cx="12017280" cy="2780706"/>
          </a:xfrm>
          <a:prstGeom prst="rect">
            <a:avLst/>
          </a:prstGeom>
        </p:spPr>
      </p:pic>
      <p:sp>
        <p:nvSpPr>
          <p:cNvPr id="13" name="Rectangle 12">
            <a:extLst>
              <a:ext uri="{FF2B5EF4-FFF2-40B4-BE49-F238E27FC236}">
                <a16:creationId xmlns:a16="http://schemas.microsoft.com/office/drawing/2014/main" id="{AADE0121-8A49-8B70-D3B0-FC57029F7E5C}"/>
              </a:ext>
              <a:ext uri="{C183D7F6-B498-43B3-948B-1728B52AA6E4}">
                <adec:decorative xmlns:adec="http://schemas.microsoft.com/office/drawing/2017/decorative" val="1"/>
              </a:ext>
            </a:extLst>
          </p:cNvPr>
          <p:cNvSpPr/>
          <p:nvPr/>
        </p:nvSpPr>
        <p:spPr>
          <a:xfrm>
            <a:off x="0" y="3471743"/>
            <a:ext cx="12192000" cy="27778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76A0EA-B04A-63AA-C501-A5188A74FA83}"/>
              </a:ext>
            </a:extLst>
          </p:cNvPr>
          <p:cNvSpPr txBox="1"/>
          <p:nvPr/>
        </p:nvSpPr>
        <p:spPr>
          <a:xfrm>
            <a:off x="583929" y="3481268"/>
            <a:ext cx="2671231" cy="3077766"/>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ea typeface="+mn-ea"/>
                <a:cs typeface="Arial" panose="020B0604020202020204" pitchFamily="34" charset="0"/>
              </a:rPr>
              <a:t>Servicemembers’ Group </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ea typeface="+mn-ea"/>
                <a:cs typeface="Arial" panose="020B0604020202020204" pitchFamily="34" charset="0"/>
              </a:rPr>
              <a:t>Life Insurance (SGLI)</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60"/>
                </a:solidFill>
                <a:effectLst/>
                <a:uLnTx/>
                <a:uFillTx/>
                <a:ea typeface="+mn-ea"/>
                <a:cs typeface="Arial" panose="020B0604020202020204" pitchFamily="34" charset="0"/>
              </a:rPr>
              <a:t>Low-cost term life insurance for Service members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60"/>
                </a:solidFill>
                <a:effectLst/>
                <a:uLnTx/>
                <a:uFillTx/>
                <a:ea typeface="+mn-ea"/>
                <a:cs typeface="Arial" panose="020B0604020202020204" pitchFamily="34" charset="0"/>
              </a:rPr>
              <a:t>Effective March 1, 2023, automatic coverage of $500,000, if eligible, unless reduced or declined</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60"/>
                </a:solidFill>
                <a:effectLst/>
                <a:uLnTx/>
                <a:uFillTx/>
                <a:ea typeface="+mn-ea"/>
                <a:cs typeface="Arial" panose="020B0604020202020204" pitchFamily="34" charset="0"/>
              </a:rPr>
              <a:t>Remains in effect 120 days after separation at no cost</a:t>
            </a:r>
          </a:p>
          <a:p>
            <a:pPr marR="0" lvl="0" algn="l" defTabSz="6858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2060"/>
                </a:solidFill>
                <a:effectLst/>
                <a:uLnTx/>
                <a:uFillTx/>
                <a:ea typeface="+mn-ea"/>
                <a:cs typeface="Arial" panose="020B0604020202020204" pitchFamily="34" charset="0"/>
              </a:rPr>
              <a:t>Family SGLI (FSGLI) </a:t>
            </a:r>
            <a:r>
              <a:rPr kumimoji="0" lang="en-US" sz="1200" b="0" i="0" u="none" strike="noStrike" kern="1200" cap="none" spc="0" normalizeH="0" baseline="0" noProof="0" dirty="0">
                <a:ln>
                  <a:noFill/>
                </a:ln>
                <a:solidFill>
                  <a:srgbClr val="002060"/>
                </a:solidFill>
                <a:effectLst/>
                <a:uLnTx/>
                <a:uFillTx/>
                <a:ea typeface="+mn-ea"/>
                <a:cs typeface="Arial" panose="020B0604020202020204" pitchFamily="34" charset="0"/>
              </a:rPr>
              <a:t>covers spouses and dependents for $100/10k</a:t>
            </a:r>
          </a:p>
          <a:p>
            <a:pPr marR="0" lvl="0" algn="l" defTabSz="6858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TSGLI</a:t>
            </a:r>
            <a:r>
              <a:rPr kumimoji="0" lang="en-US" sz="1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provide automatic traumatic injury</a:t>
            </a:r>
            <a:r>
              <a:rPr kumimoji="0" lang="en-US" sz="1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protection of  $25,000 $100,000 for those covered by SGLI</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
            <a:extLst>
              <a:ext uri="{FF2B5EF4-FFF2-40B4-BE49-F238E27FC236}">
                <a16:creationId xmlns:a16="http://schemas.microsoft.com/office/drawing/2014/main" id="{FA6D4D37-BD9D-71C8-8CCA-882604AB70D7}"/>
              </a:ext>
            </a:extLst>
          </p:cNvPr>
          <p:cNvSpPr txBox="1"/>
          <p:nvPr/>
        </p:nvSpPr>
        <p:spPr>
          <a:xfrm>
            <a:off x="3201976" y="3407434"/>
            <a:ext cx="2907660" cy="357020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400" b="1" i="0" u="none" strike="noStrike" dirty="0">
                <a:solidFill>
                  <a:srgbClr val="112E51"/>
                </a:solidFill>
                <a:effectLst/>
              </a:rPr>
              <a:t>Veterans’ Group Life</a:t>
            </a:r>
            <a:r>
              <a:rPr lang="en-US" sz="1400" b="1" dirty="0">
                <a:solidFill>
                  <a:srgbClr val="112E51"/>
                </a:solidFill>
              </a:rPr>
              <a:t> </a:t>
            </a:r>
            <a:r>
              <a:rPr lang="en-US" sz="1400" b="1" i="0" u="none" strike="noStrike" dirty="0">
                <a:solidFill>
                  <a:srgbClr val="112E51"/>
                </a:solidFill>
                <a:effectLst/>
              </a:rPr>
              <a:t>Insurance (VGLI)</a:t>
            </a:r>
          </a:p>
          <a:p>
            <a:pPr marL="214313" indent="-214313" defTabSz="685800">
              <a:buFont typeface="Arial" panose="020B0604020202020204" pitchFamily="34" charset="0"/>
              <a:buChar char="•"/>
              <a:defRPr/>
            </a:pPr>
            <a:r>
              <a:rPr lang="en-US" sz="1200" dirty="0">
                <a:solidFill>
                  <a:srgbClr val="002060"/>
                </a:solidFill>
                <a:cs typeface="Arial" panose="020B0604020202020204" pitchFamily="34" charset="0"/>
              </a:rPr>
              <a:t>Allows separating Service members to convert their SGLI to renewable term insurance</a:t>
            </a:r>
          </a:p>
          <a:p>
            <a:pPr marL="214313" indent="-214313" defTabSz="685800">
              <a:buFont typeface="Arial" panose="020B0604020202020204" pitchFamily="34" charset="0"/>
              <a:buChar char="•"/>
              <a:defRPr/>
            </a:pPr>
            <a:r>
              <a:rPr lang="en-US" sz="1200" dirty="0">
                <a:solidFill>
                  <a:srgbClr val="002060"/>
                </a:solidFill>
                <a:cs typeface="Arial" panose="020B0604020202020204" pitchFamily="34" charset="0"/>
              </a:rPr>
              <a:t>Premiums based on age &amp; amount of coverage</a:t>
            </a:r>
          </a:p>
          <a:p>
            <a:pPr marL="214313" indent="-214313" defTabSz="685800">
              <a:buFont typeface="Arial" panose="020B0604020202020204" pitchFamily="34" charset="0"/>
              <a:buChar char="•"/>
              <a:defRPr/>
            </a:pPr>
            <a:r>
              <a:rPr lang="en-US" sz="1200" dirty="0">
                <a:solidFill>
                  <a:srgbClr val="002060"/>
                </a:solidFill>
                <a:cs typeface="Arial" panose="020B0604020202020204" pitchFamily="34" charset="0"/>
              </a:rPr>
              <a:t>Must apply within 1 year and 120 days from separation; no health requirement if the Veteran applies within 240 days of separation</a:t>
            </a:r>
          </a:p>
          <a:p>
            <a:pPr fontAlgn="base">
              <a:spcBef>
                <a:spcPct val="0"/>
              </a:spcBef>
              <a:spcAft>
                <a:spcPct val="0"/>
              </a:spcAft>
              <a:defRPr/>
            </a:pPr>
            <a:r>
              <a:rPr lang="en-US" sz="1400" b="1" i="0" u="none" strike="noStrike" dirty="0">
                <a:solidFill>
                  <a:srgbClr val="112E51"/>
                </a:solidFill>
                <a:effectLst/>
              </a:rPr>
              <a:t>SGLI Disability Extension (SGLI DE)</a:t>
            </a:r>
          </a:p>
          <a:p>
            <a:pPr fontAlgn="base">
              <a:spcBef>
                <a:spcPct val="0"/>
              </a:spcBef>
              <a:spcAft>
                <a:spcPct val="0"/>
              </a:spcAft>
              <a:defRPr/>
            </a:pPr>
            <a:r>
              <a:rPr lang="en-US" sz="1200" dirty="0">
                <a:solidFill>
                  <a:srgbClr val="002060"/>
                </a:solidFill>
                <a:cs typeface="Arial" panose="020B0604020202020204" pitchFamily="34" charset="0"/>
              </a:rPr>
              <a:t>Allows totally disabled separating service members to continue SGLI up to 2 years at no cost</a:t>
            </a:r>
            <a:endParaRPr lang="en-US" sz="1200" b="1" i="0" u="none" strike="noStrike" dirty="0">
              <a:solidFill>
                <a:srgbClr val="112E51"/>
              </a:solidFill>
              <a:effectLst/>
            </a:endParaRPr>
          </a:p>
          <a:p>
            <a:pPr fontAlgn="base">
              <a:spcBef>
                <a:spcPct val="0"/>
              </a:spcBef>
              <a:spcAft>
                <a:spcPct val="0"/>
              </a:spcAft>
              <a:defRPr/>
            </a:pPr>
            <a:endParaRPr lang="en-US" sz="1400" b="1" i="0" u="none" strike="noStrike" dirty="0">
              <a:solidFill>
                <a:srgbClr val="112E51"/>
              </a:solidFill>
              <a:effectLst/>
            </a:endParaRPr>
          </a:p>
          <a:p>
            <a:pPr fontAlgn="base">
              <a:spcBef>
                <a:spcPct val="0"/>
              </a:spcBef>
              <a:spcAft>
                <a:spcPct val="0"/>
              </a:spcAft>
              <a:defRPr/>
            </a:pPr>
            <a:endParaRPr lang="en-US" sz="1400" b="1" dirty="0">
              <a:solidFill>
                <a:srgbClr val="14254C"/>
              </a:solidFill>
              <a:ea typeface="Calibri" panose="020F0502020204030204"/>
              <a:cs typeface="Calibri" panose="020F0502020204030204"/>
            </a:endParaRPr>
          </a:p>
          <a:p>
            <a:pPr fontAlgn="base">
              <a:spcBef>
                <a:spcPct val="0"/>
              </a:spcBef>
              <a:spcAft>
                <a:spcPts val="300"/>
              </a:spcAft>
              <a:buClr>
                <a:srgbClr val="2298D5"/>
              </a:buClr>
              <a:defRPr/>
            </a:pPr>
            <a:endParaRPr lang="en-US" sz="1200" dirty="0">
              <a:solidFill>
                <a:srgbClr val="112E51"/>
              </a:solidFill>
              <a:ea typeface="Calibri"/>
              <a:cs typeface="Calibri"/>
            </a:endParaRPr>
          </a:p>
        </p:txBody>
      </p:sp>
      <p:sp>
        <p:nvSpPr>
          <p:cNvPr id="11" name="TextBox 10">
            <a:extLst>
              <a:ext uri="{FF2B5EF4-FFF2-40B4-BE49-F238E27FC236}">
                <a16:creationId xmlns:a16="http://schemas.microsoft.com/office/drawing/2014/main" id="{36C4A89F-53AA-7014-AF0B-175C58FA4DCC}"/>
              </a:ext>
            </a:extLst>
          </p:cNvPr>
          <p:cNvSpPr txBox="1"/>
          <p:nvPr/>
        </p:nvSpPr>
        <p:spPr>
          <a:xfrm>
            <a:off x="6109636" y="3471743"/>
            <a:ext cx="2827206" cy="1620957"/>
          </a:xfrm>
          <a:prstGeom prst="rect">
            <a:avLst/>
          </a:prstGeom>
          <a:noFill/>
        </p:spPr>
        <p:txBody>
          <a:bodyPr wrap="square" rtlCol="0">
            <a:spAutoFit/>
          </a:bodyPr>
          <a:lstStyle/>
          <a:p>
            <a:pPr marL="0" marR="0" lvl="0" indent="-83344"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2298D5"/>
              </a:solidFill>
              <a:effectLst/>
              <a:uLnTx/>
              <a:uFillTx/>
              <a:latin typeface="Arial" panose="020B0604020202020204" pitchFamily="34" charset="0"/>
              <a:ea typeface="+mn-ea"/>
              <a:cs typeface="Arial" panose="020B0604020202020204" pitchFamily="34" charset="0"/>
            </a:endParaRPr>
          </a:p>
          <a:p>
            <a:pPr marL="0" marR="0" lvl="0" indent="-83344"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ea typeface="+mn-ea"/>
                <a:cs typeface="Arial" panose="020B0604020202020204" pitchFamily="34" charset="0"/>
              </a:rPr>
              <a:t>VA Life Insurance (</a:t>
            </a:r>
            <a:r>
              <a:rPr kumimoji="0" lang="en-US" sz="1400" b="1" i="0" u="none" strike="noStrike" kern="1200" cap="none" spc="0" normalizeH="0" baseline="0" noProof="0" dirty="0" err="1">
                <a:ln>
                  <a:noFill/>
                </a:ln>
                <a:solidFill>
                  <a:srgbClr val="002060"/>
                </a:solidFill>
                <a:effectLst/>
                <a:uLnTx/>
                <a:uFillTx/>
                <a:ea typeface="+mn-ea"/>
                <a:cs typeface="Arial" panose="020B0604020202020204" pitchFamily="34" charset="0"/>
              </a:rPr>
              <a:t>VALife</a:t>
            </a:r>
            <a:r>
              <a:rPr kumimoji="0" lang="en-US" sz="1400" b="1" i="0" u="none" strike="noStrike" kern="1200" cap="none" spc="0" normalizeH="0" baseline="0" noProof="0" dirty="0">
                <a:ln>
                  <a:noFill/>
                </a:ln>
                <a:solidFill>
                  <a:srgbClr val="002060"/>
                </a:solidFill>
                <a:effectLst/>
                <a:uLnTx/>
                <a:uFillTx/>
                <a:ea typeface="+mn-ea"/>
                <a:cs typeface="Arial" panose="020B0604020202020204" pitchFamily="34" charset="0"/>
              </a:rPr>
              <a:t>): </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060"/>
                </a:solidFill>
                <a:effectLst/>
                <a:uLnTx/>
                <a:uFillTx/>
                <a:ea typeface="+mn-ea"/>
                <a:cs typeface="Arial" panose="020B0604020202020204" pitchFamily="34" charset="0"/>
              </a:rPr>
              <a:t>Effective January 1</a:t>
            </a:r>
            <a:r>
              <a:rPr lang="en-US" sz="1100" dirty="0">
                <a:solidFill>
                  <a:srgbClr val="002060"/>
                </a:solidFill>
                <a:cs typeface="Arial" panose="020B0604020202020204" pitchFamily="34" charset="0"/>
              </a:rPr>
              <a:t>, </a:t>
            </a:r>
            <a:r>
              <a:rPr kumimoji="0" lang="en-US" sz="1100" b="0" i="0" u="none" strike="noStrike" kern="1200" cap="none" spc="0" normalizeH="0" baseline="0" noProof="0" dirty="0">
                <a:ln>
                  <a:noFill/>
                </a:ln>
                <a:solidFill>
                  <a:srgbClr val="002060"/>
                </a:solidFill>
                <a:effectLst/>
                <a:uLnTx/>
                <a:uFillTx/>
                <a:ea typeface="+mn-ea"/>
                <a:cs typeface="Arial" panose="020B0604020202020204" pitchFamily="34" charset="0"/>
              </a:rPr>
              <a:t>2023, provides up to $40,000 of guaranteed acceptance whole life coverage to Veterans with service-connected disability ratings 0-100%, age 80 </a:t>
            </a:r>
            <a:r>
              <a:rPr lang="en-US" sz="1100" dirty="0">
                <a:solidFill>
                  <a:srgbClr val="002060"/>
                </a:solidFill>
                <a:cs typeface="Arial" panose="020B0604020202020204" pitchFamily="34" charset="0"/>
              </a:rPr>
              <a:t>or</a:t>
            </a:r>
            <a:r>
              <a:rPr kumimoji="0" lang="en-US" sz="1100" b="0" i="0" u="none" strike="noStrike" kern="1200" cap="none" spc="0" normalizeH="0" baseline="0" noProof="0" dirty="0">
                <a:ln>
                  <a:noFill/>
                </a:ln>
                <a:solidFill>
                  <a:srgbClr val="002060"/>
                </a:solidFill>
                <a:effectLst/>
                <a:uLnTx/>
                <a:uFillTx/>
                <a:ea typeface="+mn-ea"/>
                <a:cs typeface="Arial" panose="020B0604020202020204" pitchFamily="34" charset="0"/>
              </a:rPr>
              <a:t> under</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060"/>
                </a:solidFill>
                <a:effectLst/>
                <a:uLnTx/>
                <a:uFillTx/>
                <a:ea typeface="+mn-ea"/>
                <a:cs typeface="Arial" panose="020B0604020202020204" pitchFamily="34" charset="0"/>
              </a:rPr>
              <a:t>No medical underwriting, builds cash value</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2060"/>
                </a:solidFill>
                <a:effectLst/>
                <a:uLnTx/>
                <a:uFillTx/>
                <a:ea typeface="+mn-ea"/>
                <a:cs typeface="Arial" panose="020B0604020202020204" pitchFamily="34" charset="0"/>
              </a:rPr>
              <a:t>2 year waiting period for full coverage</a:t>
            </a:r>
          </a:p>
        </p:txBody>
      </p:sp>
      <p:sp>
        <p:nvSpPr>
          <p:cNvPr id="15" name="TextBox 1">
            <a:extLst>
              <a:ext uri="{FF2B5EF4-FFF2-40B4-BE49-F238E27FC236}">
                <a16:creationId xmlns:a16="http://schemas.microsoft.com/office/drawing/2014/main" id="{B577F838-6EF1-29DD-FF7B-05E16560A979}"/>
              </a:ext>
            </a:extLst>
          </p:cNvPr>
          <p:cNvSpPr txBox="1"/>
          <p:nvPr/>
        </p:nvSpPr>
        <p:spPr>
          <a:xfrm>
            <a:off x="8780867" y="3472960"/>
            <a:ext cx="2851677" cy="217239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400" b="1" dirty="0">
                <a:solidFill>
                  <a:srgbClr val="112E51"/>
                </a:solidFill>
              </a:rPr>
              <a:t>Veterans’ Mortgage Life Insurance (VMLI)</a:t>
            </a:r>
          </a:p>
          <a:p>
            <a:pPr algn="ctr" fontAlgn="base">
              <a:spcBef>
                <a:spcPct val="0"/>
              </a:spcBef>
              <a:spcAft>
                <a:spcPct val="0"/>
              </a:spcAft>
              <a:defRPr/>
            </a:pPr>
            <a:endParaRPr lang="en-US" sz="1400" b="1" dirty="0">
              <a:solidFill>
                <a:srgbClr val="112E51"/>
              </a:solidFill>
              <a:ea typeface="Calibri" panose="020F0502020204030204"/>
              <a:cs typeface="Calibri" panose="020F0502020204030204"/>
            </a:endParaRPr>
          </a:p>
          <a:p>
            <a:pPr marL="171450" indent="-171450" defTabSz="685800">
              <a:spcBef>
                <a:spcPts val="225"/>
              </a:spcBef>
              <a:spcAft>
                <a:spcPts val="225"/>
              </a:spcAft>
              <a:buFont typeface="Arial" panose="020B0604020202020204" pitchFamily="34" charset="0"/>
              <a:buChar char="•"/>
              <a:defRPr/>
            </a:pPr>
            <a:r>
              <a:rPr lang="en-US" sz="1200" dirty="0">
                <a:solidFill>
                  <a:srgbClr val="002060"/>
                </a:solidFill>
                <a:cs typeface="Arial"/>
              </a:rPr>
              <a:t>Provides mortgage life insurance up to $200,000 for disabled Veterans under age 70 who are approved for a VA Specially-Adapted Housing (SAH) grant</a:t>
            </a:r>
          </a:p>
          <a:p>
            <a:pPr marL="171450" indent="-171450" defTabSz="685800">
              <a:spcBef>
                <a:spcPts val="225"/>
              </a:spcBef>
              <a:spcAft>
                <a:spcPts val="225"/>
              </a:spcAft>
              <a:buFont typeface="Arial" panose="020B0604020202020204" pitchFamily="34" charset="0"/>
              <a:buChar char="•"/>
              <a:defRPr/>
            </a:pPr>
            <a:r>
              <a:rPr lang="en-US" sz="1200" dirty="0">
                <a:solidFill>
                  <a:srgbClr val="002060"/>
                </a:solidFill>
                <a:cs typeface="Arial"/>
              </a:rPr>
              <a:t>Benefit paid to mortgage lender</a:t>
            </a:r>
          </a:p>
          <a:p>
            <a:pPr fontAlgn="base">
              <a:spcBef>
                <a:spcPct val="0"/>
              </a:spcBef>
              <a:spcAft>
                <a:spcPts val="300"/>
              </a:spcAft>
              <a:buClr>
                <a:srgbClr val="2298D5"/>
              </a:buClr>
              <a:defRPr/>
            </a:pPr>
            <a:endParaRPr lang="en-US" sz="1200" dirty="0">
              <a:solidFill>
                <a:srgbClr val="112E51"/>
              </a:solidFill>
              <a:ea typeface="Calibri"/>
              <a:cs typeface="Calibri"/>
            </a:endParaRPr>
          </a:p>
          <a:p>
            <a:pPr marL="285750" indent="-285750" fontAlgn="base">
              <a:spcBef>
                <a:spcPct val="0"/>
              </a:spcBef>
              <a:spcAft>
                <a:spcPct val="0"/>
              </a:spcAft>
              <a:buFont typeface="Arial" panose="020B0604020202020204" pitchFamily="34" charset="0"/>
              <a:buChar char="•"/>
              <a:defRPr/>
            </a:pPr>
            <a:endParaRPr lang="en-US" sz="1200" i="0" u="none" strike="noStrike" dirty="0">
              <a:solidFill>
                <a:srgbClr val="112E51"/>
              </a:solidFill>
              <a:effectLst/>
            </a:endParaRPr>
          </a:p>
        </p:txBody>
      </p:sp>
      <p:sp>
        <p:nvSpPr>
          <p:cNvPr id="4" name="Slide Number Placeholder 3">
            <a:extLst>
              <a:ext uri="{FF2B5EF4-FFF2-40B4-BE49-F238E27FC236}">
                <a16:creationId xmlns:a16="http://schemas.microsoft.com/office/drawing/2014/main" id="{629A3648-BCD5-455C-9C83-6BEBA9037920}"/>
              </a:ext>
            </a:extLst>
          </p:cNvPr>
          <p:cNvSpPr>
            <a:spLocks noGrp="1"/>
          </p:cNvSpPr>
          <p:nvPr>
            <p:ph type="sldNum" sz="quarter" idx="4"/>
          </p:nvPr>
        </p:nvSpPr>
        <p:spPr/>
        <p:txBody>
          <a:bodyPr/>
          <a:lstStyle/>
          <a:p>
            <a:fld id="{90535BD1-8CD9-3F4C-A1B6-7F2FC51E798F}" type="slidenum">
              <a:rPr lang="en-US" smtClean="0"/>
              <a:pPr/>
              <a:t>4</a:t>
            </a:fld>
            <a:endParaRPr lang="en-US"/>
          </a:p>
        </p:txBody>
      </p:sp>
    </p:spTree>
    <p:custDataLst>
      <p:tags r:id="rId1"/>
    </p:custDataLst>
    <p:extLst>
      <p:ext uri="{BB962C8B-B14F-4D97-AF65-F5344CB8AC3E}">
        <p14:creationId xmlns:p14="http://schemas.microsoft.com/office/powerpoint/2010/main" val="1516253513"/>
      </p:ext>
    </p:extLst>
  </p:cSld>
  <p:clrMapOvr>
    <a:masterClrMapping/>
  </p:clrMapOvr>
  <p:transition spd="slow" advTm="3867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500"/>
                                        <p:tgtEl>
                                          <p:spTgt spid="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fade">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fade">
                                      <p:cBhvr>
                                        <p:cTn id="50" dur="500"/>
                                        <p:tgtEl>
                                          <p:spTgt spid="1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fade">
                                      <p:cBhvr>
                                        <p:cTn id="55" dur="500"/>
                                        <p:tgtEl>
                                          <p:spTgt spid="1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3" end="3"/>
                                            </p:txEl>
                                          </p:spTgt>
                                        </p:tgtEl>
                                        <p:attrNameLst>
                                          <p:attrName>style.visibility</p:attrName>
                                        </p:attrNameLst>
                                      </p:cBhvr>
                                      <p:to>
                                        <p:strVal val="visible"/>
                                      </p:to>
                                    </p:set>
                                    <p:animEffect transition="in" filter="fade">
                                      <p:cBhvr>
                                        <p:cTn id="60" dur="500"/>
                                        <p:tgtEl>
                                          <p:spTgt spid="1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xEl>
                                              <p:pRg st="4" end="4"/>
                                            </p:txEl>
                                          </p:spTgt>
                                        </p:tgtEl>
                                        <p:attrNameLst>
                                          <p:attrName>style.visibility</p:attrName>
                                        </p:attrNameLst>
                                      </p:cBhvr>
                                      <p:to>
                                        <p:strVal val="visible"/>
                                      </p:to>
                                    </p:set>
                                    <p:animEffect transition="in" filter="fade">
                                      <p:cBhvr>
                                        <p:cTn id="65" dur="500"/>
                                        <p:tgtEl>
                                          <p:spTgt spid="1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xEl>
                                              <p:pRg st="5" end="5"/>
                                            </p:txEl>
                                          </p:spTgt>
                                        </p:tgtEl>
                                        <p:attrNameLst>
                                          <p:attrName>style.visibility</p:attrName>
                                        </p:attrNameLst>
                                      </p:cBhvr>
                                      <p:to>
                                        <p:strVal val="visible"/>
                                      </p:to>
                                    </p:set>
                                    <p:animEffect transition="in" filter="fade">
                                      <p:cBhvr>
                                        <p:cTn id="70" dur="500"/>
                                        <p:tgtEl>
                                          <p:spTgt spid="14">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1">
                                            <p:txEl>
                                              <p:pRg st="1" end="1"/>
                                            </p:txEl>
                                          </p:spTgt>
                                        </p:tgtEl>
                                        <p:attrNameLst>
                                          <p:attrName>style.visibility</p:attrName>
                                        </p:attrNameLst>
                                      </p:cBhvr>
                                      <p:to>
                                        <p:strVal val="visible"/>
                                      </p:to>
                                    </p:set>
                                    <p:animEffect transition="in" filter="fade">
                                      <p:cBhvr>
                                        <p:cTn id="75" dur="500"/>
                                        <p:tgtEl>
                                          <p:spTgt spid="11">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
                                            <p:txEl>
                                              <p:pRg st="2" end="2"/>
                                            </p:txEl>
                                          </p:spTgt>
                                        </p:tgtEl>
                                        <p:attrNameLst>
                                          <p:attrName>style.visibility</p:attrName>
                                        </p:attrNameLst>
                                      </p:cBhvr>
                                      <p:to>
                                        <p:strVal val="visible"/>
                                      </p:to>
                                    </p:set>
                                    <p:animEffect transition="in" filter="fade">
                                      <p:cBhvr>
                                        <p:cTn id="80" dur="500"/>
                                        <p:tgtEl>
                                          <p:spTgt spid="11">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1">
                                            <p:txEl>
                                              <p:pRg st="3" end="3"/>
                                            </p:txEl>
                                          </p:spTgt>
                                        </p:tgtEl>
                                        <p:attrNameLst>
                                          <p:attrName>style.visibility</p:attrName>
                                        </p:attrNameLst>
                                      </p:cBhvr>
                                      <p:to>
                                        <p:strVal val="visible"/>
                                      </p:to>
                                    </p:set>
                                    <p:animEffect transition="in" filter="fade">
                                      <p:cBhvr>
                                        <p:cTn id="85" dur="500"/>
                                        <p:tgtEl>
                                          <p:spTgt spid="11">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
                                            <p:txEl>
                                              <p:pRg st="4" end="4"/>
                                            </p:txEl>
                                          </p:spTgt>
                                        </p:tgtEl>
                                        <p:attrNameLst>
                                          <p:attrName>style.visibility</p:attrName>
                                        </p:attrNameLst>
                                      </p:cBhvr>
                                      <p:to>
                                        <p:strVal val="visible"/>
                                      </p:to>
                                    </p:set>
                                    <p:animEffect transition="in" filter="fade">
                                      <p:cBhvr>
                                        <p:cTn id="90" dur="500"/>
                                        <p:tgtEl>
                                          <p:spTgt spid="11">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5">
                                            <p:txEl>
                                              <p:pRg st="0" end="0"/>
                                            </p:txEl>
                                          </p:spTgt>
                                        </p:tgtEl>
                                        <p:attrNameLst>
                                          <p:attrName>style.visibility</p:attrName>
                                        </p:attrNameLst>
                                      </p:cBhvr>
                                      <p:to>
                                        <p:strVal val="visible"/>
                                      </p:to>
                                    </p:set>
                                    <p:animEffect transition="in" filter="fade">
                                      <p:cBhvr>
                                        <p:cTn id="9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222FBAA-1D86-A9C1-FDF5-34E3512085A4}"/>
              </a:ext>
            </a:extLst>
          </p:cNvPr>
          <p:cNvSpPr/>
          <p:nvPr/>
        </p:nvSpPr>
        <p:spPr>
          <a:xfrm>
            <a:off x="0" y="941858"/>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D98DD-71BC-BED7-6709-04AEC56D4AF1}"/>
              </a:ext>
            </a:extLst>
          </p:cNvPr>
          <p:cNvSpPr>
            <a:spLocks noGrp="1"/>
          </p:cNvSpPr>
          <p:nvPr>
            <p:ph type="title"/>
          </p:nvPr>
        </p:nvSpPr>
        <p:spPr/>
        <p:txBody>
          <a:bodyPr/>
          <a:lstStyle/>
          <a:p>
            <a:r>
              <a:rPr lang="en-US"/>
              <a:t>What is VALife?</a:t>
            </a:r>
          </a:p>
        </p:txBody>
      </p:sp>
      <p:sp>
        <p:nvSpPr>
          <p:cNvPr id="4" name="Slide Number Placeholder 3">
            <a:extLst>
              <a:ext uri="{FF2B5EF4-FFF2-40B4-BE49-F238E27FC236}">
                <a16:creationId xmlns:a16="http://schemas.microsoft.com/office/drawing/2014/main" id="{462DBDAA-78C1-CD76-1E40-4D3AEF7EFE86}"/>
              </a:ext>
            </a:extLst>
          </p:cNvPr>
          <p:cNvSpPr>
            <a:spLocks noGrp="1"/>
          </p:cNvSpPr>
          <p:nvPr>
            <p:ph type="sldNum" sz="quarter" idx="4"/>
          </p:nvPr>
        </p:nvSpPr>
        <p:spPr/>
        <p:txBody>
          <a:bodyPr/>
          <a:lstStyle/>
          <a:p>
            <a:fld id="{90535BD1-8CD9-3F4C-A1B6-7F2FC51E798F}" type="slidenum">
              <a:rPr lang="en-US" smtClean="0"/>
              <a:pPr/>
              <a:t>5</a:t>
            </a:fld>
            <a:endParaRPr lang="en-US"/>
          </a:p>
        </p:txBody>
      </p:sp>
      <p:sp>
        <p:nvSpPr>
          <p:cNvPr id="17" name="TextBox 16">
            <a:extLst>
              <a:ext uri="{FF2B5EF4-FFF2-40B4-BE49-F238E27FC236}">
                <a16:creationId xmlns:a16="http://schemas.microsoft.com/office/drawing/2014/main" id="{47A68DFA-8EE7-5E27-864E-8DE78378BCCD}"/>
              </a:ext>
            </a:extLst>
          </p:cNvPr>
          <p:cNvSpPr txBox="1"/>
          <p:nvPr/>
        </p:nvSpPr>
        <p:spPr>
          <a:xfrm>
            <a:off x="2178341" y="1389935"/>
            <a:ext cx="9175459" cy="3826689"/>
          </a:xfrm>
          <a:prstGeom prst="rect">
            <a:avLst/>
          </a:prstGeom>
          <a:noFill/>
        </p:spPr>
        <p:txBody>
          <a:bodyPr wrap="square" rtlCol="0">
            <a:spAutoFit/>
          </a:bodyPr>
          <a:lstStyle/>
          <a:p>
            <a:pPr>
              <a:spcBef>
                <a:spcPts val="1400"/>
              </a:spcBef>
              <a:spcAft>
                <a:spcPts val="1400"/>
              </a:spcAft>
            </a:pPr>
            <a:r>
              <a:rPr lang="en-US" sz="2800" dirty="0">
                <a:solidFill>
                  <a:srgbClr val="14254C"/>
                </a:solidFill>
              </a:rPr>
              <a:t>On January 5, 2021, </a:t>
            </a:r>
            <a:r>
              <a:rPr lang="en-US" sz="2800" b="1" dirty="0">
                <a:solidFill>
                  <a:srgbClr val="0071BB"/>
                </a:solidFill>
              </a:rPr>
              <a:t>Public Law 116-315 </a:t>
            </a:r>
            <a:r>
              <a:rPr lang="en-US" sz="2800" dirty="0">
                <a:solidFill>
                  <a:srgbClr val="14254C"/>
                </a:solidFill>
              </a:rPr>
              <a:t>established Veterans Affairs Life Insurance (VALife) as a new life insurance program for Veterans. </a:t>
            </a:r>
          </a:p>
          <a:p>
            <a:pPr>
              <a:spcBef>
                <a:spcPts val="1400"/>
              </a:spcBef>
              <a:spcAft>
                <a:spcPts val="1400"/>
              </a:spcAft>
            </a:pPr>
            <a:r>
              <a:rPr lang="en-US" sz="2800" dirty="0">
                <a:solidFill>
                  <a:srgbClr val="14254C"/>
                </a:solidFill>
              </a:rPr>
              <a:t>VALife offers </a:t>
            </a:r>
            <a:r>
              <a:rPr lang="en-US" sz="2800" b="1" dirty="0">
                <a:solidFill>
                  <a:srgbClr val="0071BB"/>
                </a:solidFill>
              </a:rPr>
              <a:t>guaranteed acceptance, whole life insurance </a:t>
            </a:r>
            <a:r>
              <a:rPr lang="en-US" sz="2800" dirty="0">
                <a:solidFill>
                  <a:srgbClr val="14254C"/>
                </a:solidFill>
              </a:rPr>
              <a:t>coverage to more Veterans with service-connected disabilities than ever before.</a:t>
            </a:r>
          </a:p>
          <a:p>
            <a:pPr>
              <a:spcBef>
                <a:spcPts val="1400"/>
              </a:spcBef>
              <a:spcAft>
                <a:spcPts val="1400"/>
              </a:spcAft>
            </a:pPr>
            <a:r>
              <a:rPr lang="en-US" sz="2800" dirty="0">
                <a:solidFill>
                  <a:srgbClr val="14254C"/>
                </a:solidFill>
              </a:rPr>
              <a:t>VALife opened for enrollment on </a:t>
            </a:r>
            <a:r>
              <a:rPr lang="en-US" sz="2800" b="1" dirty="0">
                <a:solidFill>
                  <a:srgbClr val="0071BB"/>
                </a:solidFill>
              </a:rPr>
              <a:t>January 1, 2023</a:t>
            </a:r>
            <a:r>
              <a:rPr lang="en-US" sz="2800" dirty="0">
                <a:solidFill>
                  <a:srgbClr val="14254C"/>
                </a:solidFill>
              </a:rPr>
              <a:t>. </a:t>
            </a:r>
          </a:p>
        </p:txBody>
      </p:sp>
      <p:grpSp>
        <p:nvGrpSpPr>
          <p:cNvPr id="11" name="Group 10">
            <a:extLst>
              <a:ext uri="{FF2B5EF4-FFF2-40B4-BE49-F238E27FC236}">
                <a16:creationId xmlns:a16="http://schemas.microsoft.com/office/drawing/2014/main" id="{875EA83C-0199-315F-EB5B-2190E2D1345F}"/>
              </a:ext>
            </a:extLst>
          </p:cNvPr>
          <p:cNvGrpSpPr/>
          <p:nvPr/>
        </p:nvGrpSpPr>
        <p:grpSpPr>
          <a:xfrm>
            <a:off x="838199" y="1275303"/>
            <a:ext cx="1233290" cy="1195846"/>
            <a:chOff x="838199" y="1275303"/>
            <a:chExt cx="1233290" cy="1195846"/>
          </a:xfrm>
        </p:grpSpPr>
        <p:sp>
          <p:nvSpPr>
            <p:cNvPr id="13" name="Flowchart: Connector 12">
              <a:extLst>
                <a:ext uri="{FF2B5EF4-FFF2-40B4-BE49-F238E27FC236}">
                  <a16:creationId xmlns:a16="http://schemas.microsoft.com/office/drawing/2014/main" id="{96887A6F-4A21-5632-02AB-39289494B0B8}"/>
                </a:ext>
              </a:extLst>
            </p:cNvPr>
            <p:cNvSpPr/>
            <p:nvPr/>
          </p:nvSpPr>
          <p:spPr>
            <a:xfrm>
              <a:off x="838199" y="1286578"/>
              <a:ext cx="1233290" cy="118457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ourt with solid fill">
              <a:extLst>
                <a:ext uri="{FF2B5EF4-FFF2-40B4-BE49-F238E27FC236}">
                  <a16:creationId xmlns:a16="http://schemas.microsoft.com/office/drawing/2014/main" id="{1C3904AC-9395-8815-4153-5497AF9B51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47" y="1275303"/>
              <a:ext cx="1067593" cy="1067593"/>
            </a:xfrm>
            <a:prstGeom prst="rect">
              <a:avLst/>
            </a:prstGeom>
          </p:spPr>
        </p:pic>
      </p:grpSp>
      <p:grpSp>
        <p:nvGrpSpPr>
          <p:cNvPr id="10" name="Group 9">
            <a:extLst>
              <a:ext uri="{FF2B5EF4-FFF2-40B4-BE49-F238E27FC236}">
                <a16:creationId xmlns:a16="http://schemas.microsoft.com/office/drawing/2014/main" id="{D4461086-5982-15D2-8B90-57C15AFBA37E}"/>
              </a:ext>
            </a:extLst>
          </p:cNvPr>
          <p:cNvGrpSpPr/>
          <p:nvPr/>
        </p:nvGrpSpPr>
        <p:grpSpPr>
          <a:xfrm>
            <a:off x="1359569" y="2459040"/>
            <a:ext cx="217568" cy="896386"/>
            <a:chOff x="1294314" y="2471149"/>
            <a:chExt cx="295214" cy="2529792"/>
          </a:xfrm>
        </p:grpSpPr>
        <p:cxnSp>
          <p:nvCxnSpPr>
            <p:cNvPr id="7" name="Straight Connector 6">
              <a:extLst>
                <a:ext uri="{FF2B5EF4-FFF2-40B4-BE49-F238E27FC236}">
                  <a16:creationId xmlns:a16="http://schemas.microsoft.com/office/drawing/2014/main" id="{AB2A2F7F-91ED-C6A9-C18E-7F0A4524A981}"/>
                </a:ext>
              </a:extLst>
            </p:cNvPr>
            <p:cNvCxnSpPr>
              <a:cxnSpLocks/>
              <a:stCxn id="13" idx="4"/>
            </p:cNvCxnSpPr>
            <p:nvPr/>
          </p:nvCxnSpPr>
          <p:spPr>
            <a:xfrm>
              <a:off x="1454844" y="2471149"/>
              <a:ext cx="4840" cy="2226686"/>
            </a:xfrm>
            <a:prstGeom prst="line">
              <a:avLst/>
            </a:prstGeom>
            <a:ln w="57150">
              <a:solidFill>
                <a:srgbClr val="0071BB"/>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FADA67A-D4D3-2CBC-FD56-D21378736662}"/>
                </a:ext>
              </a:extLst>
            </p:cNvPr>
            <p:cNvSpPr/>
            <p:nvPr/>
          </p:nvSpPr>
          <p:spPr>
            <a:xfrm>
              <a:off x="1294314" y="4394727"/>
              <a:ext cx="295214" cy="606214"/>
            </a:xfrm>
            <a:prstGeom prst="ellipse">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894B091-031A-3785-0FC7-AF3CB87046D3}"/>
              </a:ext>
            </a:extLst>
          </p:cNvPr>
          <p:cNvGrpSpPr/>
          <p:nvPr/>
        </p:nvGrpSpPr>
        <p:grpSpPr>
          <a:xfrm>
            <a:off x="1358543" y="3343005"/>
            <a:ext cx="217568" cy="1688827"/>
            <a:chOff x="1307237" y="2471149"/>
            <a:chExt cx="295214" cy="4766229"/>
          </a:xfrm>
        </p:grpSpPr>
        <p:cxnSp>
          <p:nvCxnSpPr>
            <p:cNvPr id="14" name="Straight Connector 13">
              <a:extLst>
                <a:ext uri="{FF2B5EF4-FFF2-40B4-BE49-F238E27FC236}">
                  <a16:creationId xmlns:a16="http://schemas.microsoft.com/office/drawing/2014/main" id="{C2DDA9FC-152C-6C8B-EB0B-9316B3F2CA35}"/>
                </a:ext>
              </a:extLst>
            </p:cNvPr>
            <p:cNvCxnSpPr>
              <a:cxnSpLocks/>
            </p:cNvCxnSpPr>
            <p:nvPr/>
          </p:nvCxnSpPr>
          <p:spPr>
            <a:xfrm>
              <a:off x="1454844" y="2471149"/>
              <a:ext cx="14315" cy="4220125"/>
            </a:xfrm>
            <a:prstGeom prst="line">
              <a:avLst/>
            </a:prstGeom>
            <a:ln w="57150">
              <a:solidFill>
                <a:srgbClr val="0071BB"/>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17D5EBE-A2C9-81A3-D5D8-409824A52A04}"/>
                </a:ext>
              </a:extLst>
            </p:cNvPr>
            <p:cNvSpPr/>
            <p:nvPr/>
          </p:nvSpPr>
          <p:spPr>
            <a:xfrm>
              <a:off x="1307237" y="6631164"/>
              <a:ext cx="295214" cy="606214"/>
            </a:xfrm>
            <a:prstGeom prst="ellipse">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887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918697-D323-4230-A7C3-90D0568E261F}"/>
              </a:ext>
            </a:extLst>
          </p:cNvPr>
          <p:cNvSpPr>
            <a:spLocks noGrp="1"/>
          </p:cNvSpPr>
          <p:nvPr>
            <p:ph type="title"/>
          </p:nvPr>
        </p:nvSpPr>
        <p:spPr>
          <a:xfrm>
            <a:off x="838200" y="304166"/>
            <a:ext cx="10515600" cy="767936"/>
          </a:xfrm>
        </p:spPr>
        <p:txBody>
          <a:bodyPr/>
          <a:lstStyle/>
          <a:p>
            <a:r>
              <a:rPr lang="en-US">
                <a:solidFill>
                  <a:srgbClr val="112E51"/>
                </a:solidFill>
              </a:rPr>
              <a:t>Whole vs. Term Life Insurance</a:t>
            </a:r>
          </a:p>
        </p:txBody>
      </p:sp>
      <p:sp>
        <p:nvSpPr>
          <p:cNvPr id="8" name="Rectangle 7">
            <a:extLst>
              <a:ext uri="{FF2B5EF4-FFF2-40B4-BE49-F238E27FC236}">
                <a16:creationId xmlns:a16="http://schemas.microsoft.com/office/drawing/2014/main" id="{D52A4322-E5B4-44B8-BE52-85089D2FCAB5}"/>
              </a:ext>
              <a:ext uri="{C183D7F6-B498-43B3-948B-1728B52AA6E4}">
                <adec:decorative xmlns:adec="http://schemas.microsoft.com/office/drawing/2017/decorative" val="1"/>
              </a:ext>
            </a:extLst>
          </p:cNvPr>
          <p:cNvSpPr/>
          <p:nvPr/>
        </p:nvSpPr>
        <p:spPr>
          <a:xfrm>
            <a:off x="0" y="945557"/>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0E2637-13B6-4C3C-9548-58418DC98C25}"/>
              </a:ext>
            </a:extLst>
          </p:cNvPr>
          <p:cNvSpPr txBox="1"/>
          <p:nvPr/>
        </p:nvSpPr>
        <p:spPr>
          <a:xfrm>
            <a:off x="940567" y="1171556"/>
            <a:ext cx="4583933" cy="4832092"/>
          </a:xfrm>
          <a:prstGeom prst="rect">
            <a:avLst/>
          </a:prstGeom>
          <a:noFill/>
        </p:spPr>
        <p:txBody>
          <a:bodyPr wrap="square" rtlCol="0">
            <a:spAutoFit/>
          </a:bodyPr>
          <a:lstStyle/>
          <a:p>
            <a:pPr marL="223838" indent="-223838">
              <a:spcBef>
                <a:spcPts val="600"/>
              </a:spcBef>
              <a:spcAft>
                <a:spcPts val="600"/>
              </a:spcAft>
              <a:defRPr/>
            </a:pPr>
            <a:r>
              <a:rPr lang="en-US" sz="2800" b="1">
                <a:solidFill>
                  <a:srgbClr val="0071BB"/>
                </a:solidFill>
                <a:latin typeface="Calibri" panose="020F0502020204030204" pitchFamily="34" charset="0"/>
                <a:cs typeface="Calibri" panose="020F0502020204030204" pitchFamily="34" charset="0"/>
              </a:rPr>
              <a:t>Whole Life Insurance </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Builds cash value overtime</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Policy lasts the entire life of the individual holder </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Premiums are fixed for the life of the policy</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Premiums are generally higher </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Provides death benefit and cash value component that builds over the life of the policy </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May have medical underwriting, </a:t>
            </a:r>
            <a:r>
              <a:rPr lang="en-US" sz="2000" b="1" err="1">
                <a:solidFill>
                  <a:srgbClr val="112E51"/>
                </a:solidFill>
                <a:cs typeface="Calibri" panose="020F0502020204030204" pitchFamily="34" charset="0"/>
              </a:rPr>
              <a:t>VALife</a:t>
            </a:r>
            <a:r>
              <a:rPr lang="en-US" sz="2000" b="1">
                <a:solidFill>
                  <a:srgbClr val="112E51"/>
                </a:solidFill>
                <a:cs typeface="Calibri" panose="020F0502020204030204" pitchFamily="34" charset="0"/>
              </a:rPr>
              <a:t> has no medical underwriting.</a:t>
            </a:r>
          </a:p>
        </p:txBody>
      </p:sp>
      <p:cxnSp>
        <p:nvCxnSpPr>
          <p:cNvPr id="11" name="Straight Connector 10">
            <a:extLst>
              <a:ext uri="{FF2B5EF4-FFF2-40B4-BE49-F238E27FC236}">
                <a16:creationId xmlns:a16="http://schemas.microsoft.com/office/drawing/2014/main" id="{26DCBCB3-2D7D-45F6-8836-6F472A1395E4}"/>
              </a:ext>
              <a:ext uri="{C183D7F6-B498-43B3-948B-1728B52AA6E4}">
                <adec:decorative xmlns:adec="http://schemas.microsoft.com/office/drawing/2017/decorative" val="1"/>
              </a:ext>
            </a:extLst>
          </p:cNvPr>
          <p:cNvCxnSpPr>
            <a:cxnSpLocks/>
          </p:cNvCxnSpPr>
          <p:nvPr/>
        </p:nvCxnSpPr>
        <p:spPr>
          <a:xfrm flipV="1">
            <a:off x="6089798" y="1184256"/>
            <a:ext cx="0" cy="4729514"/>
          </a:xfrm>
          <a:prstGeom prst="line">
            <a:avLst/>
          </a:prstGeom>
          <a:ln w="38100" cap="rnd">
            <a:solidFill>
              <a:srgbClr val="E31C3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513F4E-3D5F-4B53-84C8-11C602DDF062}"/>
              </a:ext>
            </a:extLst>
          </p:cNvPr>
          <p:cNvSpPr txBox="1"/>
          <p:nvPr/>
        </p:nvSpPr>
        <p:spPr>
          <a:xfrm>
            <a:off x="6934077" y="1171556"/>
            <a:ext cx="4419723" cy="4216539"/>
          </a:xfrm>
          <a:prstGeom prst="rect">
            <a:avLst/>
          </a:prstGeom>
          <a:noFill/>
        </p:spPr>
        <p:txBody>
          <a:bodyPr wrap="square" rtlCol="0">
            <a:spAutoFit/>
          </a:bodyPr>
          <a:lstStyle/>
          <a:p>
            <a:pPr marL="223838" indent="-223838">
              <a:spcBef>
                <a:spcPts val="600"/>
              </a:spcBef>
              <a:spcAft>
                <a:spcPts val="600"/>
              </a:spcAft>
              <a:defRPr/>
            </a:pPr>
            <a:r>
              <a:rPr lang="en-US" sz="2800" b="1">
                <a:solidFill>
                  <a:srgbClr val="0071BB"/>
                </a:solidFill>
                <a:latin typeface="Calibri" panose="020F0502020204030204" pitchFamily="34" charset="0"/>
                <a:cs typeface="Calibri" panose="020F0502020204030204" pitchFamily="34" charset="0"/>
              </a:rPr>
              <a:t>Term Life Insurance </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Policy lasts for a set term (e.g., 5, 10, 15, or 20 years)</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Premiums are fixed for set term, and group each new age bracket</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Premiums are generally lower (at younger ages) with higher face value</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No cash value component </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Provides death benefit only </a:t>
            </a:r>
          </a:p>
          <a:p>
            <a:pPr marL="285750" indent="-285750">
              <a:spcBef>
                <a:spcPts val="600"/>
              </a:spcBef>
              <a:spcAft>
                <a:spcPts val="600"/>
              </a:spcAft>
              <a:buClr>
                <a:srgbClr val="0071BB"/>
              </a:buClr>
              <a:buFont typeface="Arial" panose="020B0604020202020204" pitchFamily="34" charset="0"/>
              <a:buChar char="•"/>
              <a:defRPr/>
            </a:pPr>
            <a:r>
              <a:rPr lang="en-US" sz="2000" b="1">
                <a:solidFill>
                  <a:srgbClr val="112E51"/>
                </a:solidFill>
                <a:cs typeface="Calibri" panose="020F0502020204030204" pitchFamily="34" charset="0"/>
              </a:rPr>
              <a:t>Has medical underwriting</a:t>
            </a:r>
            <a:endParaRPr lang="en-US" sz="2000" b="1">
              <a:solidFill>
                <a:srgbClr val="112E51"/>
              </a:solidFill>
            </a:endParaRPr>
          </a:p>
        </p:txBody>
      </p:sp>
      <p:sp>
        <p:nvSpPr>
          <p:cNvPr id="4" name="Slide Number Placeholder 3">
            <a:extLst>
              <a:ext uri="{FF2B5EF4-FFF2-40B4-BE49-F238E27FC236}">
                <a16:creationId xmlns:a16="http://schemas.microsoft.com/office/drawing/2014/main" id="{87365A4F-DF24-4C9A-9FFD-6F6EDAF62080}"/>
              </a:ext>
            </a:extLst>
          </p:cNvPr>
          <p:cNvSpPr>
            <a:spLocks noGrp="1"/>
          </p:cNvSpPr>
          <p:nvPr>
            <p:ph type="sldNum" sz="quarter" idx="4"/>
          </p:nvPr>
        </p:nvSpPr>
        <p:spPr/>
        <p:txBody>
          <a:bodyPr/>
          <a:lstStyle/>
          <a:p>
            <a:fld id="{90535BD1-8CD9-3F4C-A1B6-7F2FC51E798F}" type="slidenum">
              <a:rPr lang="en-US" smtClean="0"/>
              <a:pPr/>
              <a:t>6</a:t>
            </a:fld>
            <a:endParaRPr lang="en-US"/>
          </a:p>
        </p:txBody>
      </p:sp>
    </p:spTree>
    <p:custDataLst>
      <p:tags r:id="rId1"/>
    </p:custDataLst>
    <p:extLst>
      <p:ext uri="{BB962C8B-B14F-4D97-AF65-F5344CB8AC3E}">
        <p14:creationId xmlns:p14="http://schemas.microsoft.com/office/powerpoint/2010/main" val="198251291"/>
      </p:ext>
    </p:extLst>
  </p:cSld>
  <p:clrMapOvr>
    <a:masterClrMapping/>
  </p:clrMapOvr>
  <p:transition spd="slow" advTm="1789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fade">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fade">
                                      <p:cBhvr>
                                        <p:cTn id="7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6474C4-E6C7-CA29-3207-3106954B954F}"/>
              </a:ext>
            </a:extLst>
          </p:cNvPr>
          <p:cNvSpPr/>
          <p:nvPr/>
        </p:nvSpPr>
        <p:spPr>
          <a:xfrm>
            <a:off x="0" y="941858"/>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B0B253A-8222-F667-D660-3E1CFE1F5619}"/>
              </a:ext>
            </a:extLst>
          </p:cNvPr>
          <p:cNvSpPr>
            <a:spLocks noGrp="1"/>
          </p:cNvSpPr>
          <p:nvPr>
            <p:ph idx="1"/>
          </p:nvPr>
        </p:nvSpPr>
        <p:spPr>
          <a:xfrm>
            <a:off x="838201" y="1463922"/>
            <a:ext cx="6600290" cy="4424645"/>
          </a:xfrm>
        </p:spPr>
        <p:txBody>
          <a:bodyPr>
            <a:normAutofit fontScale="85000" lnSpcReduction="20000"/>
          </a:bodyPr>
          <a:lstStyle/>
          <a:p>
            <a:pPr>
              <a:buClr>
                <a:srgbClr val="14254C"/>
              </a:buClr>
            </a:pPr>
            <a:r>
              <a:rPr lang="en-US" sz="2400" b="1" dirty="0">
                <a:solidFill>
                  <a:srgbClr val="14254C"/>
                </a:solidFill>
              </a:rPr>
              <a:t>Veterans age 80 and under with any level of service-connected disability rating (0-100%)</a:t>
            </a:r>
            <a:r>
              <a:rPr lang="en-US" sz="2400" dirty="0">
                <a:solidFill>
                  <a:srgbClr val="14254C"/>
                </a:solidFill>
              </a:rPr>
              <a:t> from VA are eligible to apply, </a:t>
            </a:r>
            <a:r>
              <a:rPr lang="en-US" sz="2400" b="1" dirty="0">
                <a:solidFill>
                  <a:srgbClr val="14254C"/>
                </a:solidFill>
              </a:rPr>
              <a:t>with no time limit</a:t>
            </a:r>
            <a:r>
              <a:rPr lang="en-US" sz="2400" dirty="0">
                <a:solidFill>
                  <a:srgbClr val="14254C"/>
                </a:solidFill>
              </a:rPr>
              <a:t>.</a:t>
            </a:r>
          </a:p>
          <a:p>
            <a:endParaRPr lang="en-US" sz="2400" b="1" dirty="0">
              <a:solidFill>
                <a:srgbClr val="14254C"/>
              </a:solidFill>
            </a:endParaRPr>
          </a:p>
          <a:p>
            <a:pPr>
              <a:buClr>
                <a:srgbClr val="14254C"/>
              </a:buClr>
            </a:pPr>
            <a:r>
              <a:rPr lang="en-US" sz="2400" b="1" dirty="0">
                <a:solidFill>
                  <a:srgbClr val="14254C"/>
                </a:solidFill>
              </a:rPr>
              <a:t>There are no medical requirements for enrollment.</a:t>
            </a:r>
          </a:p>
          <a:p>
            <a:pPr lvl="1">
              <a:buFont typeface="Calibri" panose="020F0502020204030204" pitchFamily="34" charset="0"/>
              <a:buChar char="―"/>
            </a:pPr>
            <a:r>
              <a:rPr lang="en-US" dirty="0">
                <a:solidFill>
                  <a:srgbClr val="14254C"/>
                </a:solidFill>
              </a:rPr>
              <a:t>Due to the absence of medical requirements, there is a two-year waiting period for full </a:t>
            </a:r>
            <a:r>
              <a:rPr lang="en-US" dirty="0" err="1">
                <a:solidFill>
                  <a:srgbClr val="14254C"/>
                </a:solidFill>
              </a:rPr>
              <a:t>VALife</a:t>
            </a:r>
            <a:r>
              <a:rPr lang="en-US" dirty="0">
                <a:solidFill>
                  <a:srgbClr val="14254C"/>
                </a:solidFill>
              </a:rPr>
              <a:t> coverage to take effect. This is a common practice with guaranteed acceptance whole life policies. </a:t>
            </a:r>
          </a:p>
          <a:p>
            <a:pPr fontAlgn="base"/>
            <a:endParaRPr lang="en-US" sz="2400" b="1" i="0" dirty="0">
              <a:solidFill>
                <a:srgbClr val="14254C"/>
              </a:solidFill>
              <a:effectLst/>
            </a:endParaRPr>
          </a:p>
          <a:p>
            <a:pPr fontAlgn="base">
              <a:buClr>
                <a:srgbClr val="14254C"/>
              </a:buClr>
            </a:pPr>
            <a:r>
              <a:rPr lang="en-US" sz="2400" b="1" i="0" dirty="0">
                <a:solidFill>
                  <a:srgbClr val="14254C"/>
                </a:solidFill>
                <a:effectLst/>
              </a:rPr>
              <a:t>Veterans who are 81 or older</a:t>
            </a:r>
            <a:r>
              <a:rPr lang="en-US" sz="2400" b="0" i="0" dirty="0">
                <a:solidFill>
                  <a:srgbClr val="14254C"/>
                </a:solidFill>
                <a:effectLst/>
              </a:rPr>
              <a:t> may apply for </a:t>
            </a:r>
            <a:r>
              <a:rPr lang="en-US" sz="2400" b="0" i="0" dirty="0" err="1">
                <a:solidFill>
                  <a:srgbClr val="14254C"/>
                </a:solidFill>
                <a:effectLst/>
              </a:rPr>
              <a:t>VALife</a:t>
            </a:r>
            <a:r>
              <a:rPr lang="en-US" sz="2400" b="0" i="0" dirty="0">
                <a:solidFill>
                  <a:srgbClr val="14254C"/>
                </a:solidFill>
                <a:effectLst/>
              </a:rPr>
              <a:t> within two years of receiving notification of a new service-connected disability rating if they:  </a:t>
            </a:r>
          </a:p>
          <a:p>
            <a:pPr lvl="1" fontAlgn="base">
              <a:buFont typeface="Calibri" panose="020F0502020204030204" pitchFamily="34" charset="0"/>
              <a:buChar char="―"/>
            </a:pPr>
            <a:r>
              <a:rPr lang="en-US" b="0" i="0" dirty="0">
                <a:solidFill>
                  <a:srgbClr val="14254C"/>
                </a:solidFill>
                <a:effectLst/>
              </a:rPr>
              <a:t>Applied for VA disability compensation </a:t>
            </a:r>
            <a:r>
              <a:rPr lang="en-US" b="1" i="0" dirty="0">
                <a:solidFill>
                  <a:srgbClr val="14254C"/>
                </a:solidFill>
                <a:effectLst/>
              </a:rPr>
              <a:t>before</a:t>
            </a:r>
            <a:r>
              <a:rPr lang="en-US" b="0" i="0" dirty="0">
                <a:solidFill>
                  <a:srgbClr val="14254C"/>
                </a:solidFill>
                <a:effectLst/>
              </a:rPr>
              <a:t> age 81, </a:t>
            </a:r>
            <a:r>
              <a:rPr lang="en-US" b="1" i="0" dirty="0">
                <a:solidFill>
                  <a:srgbClr val="14254C"/>
                </a:solidFill>
                <a:effectLst/>
              </a:rPr>
              <a:t>and</a:t>
            </a:r>
            <a:r>
              <a:rPr lang="en-US" b="0" i="0" dirty="0">
                <a:solidFill>
                  <a:srgbClr val="14254C"/>
                </a:solidFill>
                <a:effectLst/>
              </a:rPr>
              <a:t> </a:t>
            </a:r>
          </a:p>
          <a:p>
            <a:pPr lvl="1" fontAlgn="base">
              <a:buFont typeface="Calibri" panose="020F0502020204030204" pitchFamily="34" charset="0"/>
              <a:buChar char="―"/>
            </a:pPr>
            <a:r>
              <a:rPr lang="en-US" b="0" i="0" dirty="0">
                <a:solidFill>
                  <a:srgbClr val="14254C"/>
                </a:solidFill>
                <a:effectLst/>
              </a:rPr>
              <a:t>Received a new service-connected disability rating </a:t>
            </a:r>
            <a:r>
              <a:rPr lang="en-US" b="1" i="0" dirty="0">
                <a:solidFill>
                  <a:srgbClr val="14254C"/>
                </a:solidFill>
                <a:effectLst/>
              </a:rPr>
              <a:t>after</a:t>
            </a:r>
            <a:r>
              <a:rPr lang="en-US" b="0" i="0" dirty="0">
                <a:solidFill>
                  <a:srgbClr val="14254C"/>
                </a:solidFill>
                <a:effectLst/>
              </a:rPr>
              <a:t> turning 81. </a:t>
            </a:r>
          </a:p>
          <a:p>
            <a:endParaRPr lang="en-US" dirty="0">
              <a:solidFill>
                <a:srgbClr val="14254C"/>
              </a:solidFill>
            </a:endParaRPr>
          </a:p>
        </p:txBody>
      </p:sp>
      <p:sp>
        <p:nvSpPr>
          <p:cNvPr id="2" name="Title 1">
            <a:extLst>
              <a:ext uri="{FF2B5EF4-FFF2-40B4-BE49-F238E27FC236}">
                <a16:creationId xmlns:a16="http://schemas.microsoft.com/office/drawing/2014/main" id="{B74D9A74-4BA3-0D9F-FB08-3218357125BA}"/>
              </a:ext>
            </a:extLst>
          </p:cNvPr>
          <p:cNvSpPr>
            <a:spLocks noGrp="1"/>
          </p:cNvSpPr>
          <p:nvPr>
            <p:ph type="title"/>
          </p:nvPr>
        </p:nvSpPr>
        <p:spPr/>
        <p:txBody>
          <a:bodyPr/>
          <a:lstStyle/>
          <a:p>
            <a:r>
              <a:rPr lang="en-US"/>
              <a:t>Who is eligible for VALife?</a:t>
            </a:r>
          </a:p>
        </p:txBody>
      </p:sp>
      <p:sp>
        <p:nvSpPr>
          <p:cNvPr id="4" name="Slide Number Placeholder 3">
            <a:extLst>
              <a:ext uri="{FF2B5EF4-FFF2-40B4-BE49-F238E27FC236}">
                <a16:creationId xmlns:a16="http://schemas.microsoft.com/office/drawing/2014/main" id="{4BA203F4-AEAB-30F4-682E-088C7C6EB4A6}"/>
              </a:ext>
            </a:extLst>
          </p:cNvPr>
          <p:cNvSpPr>
            <a:spLocks noGrp="1"/>
          </p:cNvSpPr>
          <p:nvPr>
            <p:ph type="sldNum" sz="quarter" idx="4"/>
          </p:nvPr>
        </p:nvSpPr>
        <p:spPr/>
        <p:txBody>
          <a:bodyPr/>
          <a:lstStyle/>
          <a:p>
            <a:fld id="{90535BD1-8CD9-3F4C-A1B6-7F2FC51E798F}" type="slidenum">
              <a:rPr lang="en-US" smtClean="0"/>
              <a:pPr/>
              <a:t>7</a:t>
            </a:fld>
            <a:endParaRPr lang="en-US"/>
          </a:p>
        </p:txBody>
      </p:sp>
      <p:pic>
        <p:nvPicPr>
          <p:cNvPr id="8" name="Picture 7">
            <a:extLst>
              <a:ext uri="{FF2B5EF4-FFF2-40B4-BE49-F238E27FC236}">
                <a16:creationId xmlns:a16="http://schemas.microsoft.com/office/drawing/2014/main" id="{D73ED904-D1EC-4BE6-BC94-983CFF21CC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642" y="1072102"/>
            <a:ext cx="2951845" cy="4751557"/>
          </a:xfrm>
          <a:prstGeom prst="rect">
            <a:avLst/>
          </a:prstGeom>
        </p:spPr>
      </p:pic>
    </p:spTree>
    <p:extLst>
      <p:ext uri="{BB962C8B-B14F-4D97-AF65-F5344CB8AC3E}">
        <p14:creationId xmlns:p14="http://schemas.microsoft.com/office/powerpoint/2010/main" val="154446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E01C10F-4142-680F-49E1-DB10CD837275}"/>
              </a:ext>
            </a:extLst>
          </p:cNvPr>
          <p:cNvSpPr/>
          <p:nvPr/>
        </p:nvSpPr>
        <p:spPr>
          <a:xfrm>
            <a:off x="0" y="956930"/>
            <a:ext cx="12192000" cy="5292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190254A-1F31-3C90-A382-494BFCB7C20F}"/>
              </a:ext>
            </a:extLst>
          </p:cNvPr>
          <p:cNvSpPr>
            <a:spLocks noGrp="1"/>
          </p:cNvSpPr>
          <p:nvPr>
            <p:ph type="sldNum" sz="quarter" idx="4"/>
          </p:nvPr>
        </p:nvSpPr>
        <p:spPr/>
        <p:txBody>
          <a:bodyPr/>
          <a:lstStyle/>
          <a:p>
            <a:fld id="{90535BD1-8CD9-3F4C-A1B6-7F2FC51E798F}" type="slidenum">
              <a:rPr lang="en-US" smtClean="0"/>
              <a:pPr/>
              <a:t>8</a:t>
            </a:fld>
            <a:endParaRPr lang="en-US"/>
          </a:p>
        </p:txBody>
      </p:sp>
      <p:sp>
        <p:nvSpPr>
          <p:cNvPr id="9" name="Flowchart: Connector 8">
            <a:extLst>
              <a:ext uri="{FF2B5EF4-FFF2-40B4-BE49-F238E27FC236}">
                <a16:creationId xmlns:a16="http://schemas.microsoft.com/office/drawing/2014/main" id="{EB2FEA47-174A-DCE6-EBE8-6E587018FAFD}"/>
              </a:ext>
            </a:extLst>
          </p:cNvPr>
          <p:cNvSpPr/>
          <p:nvPr/>
        </p:nvSpPr>
        <p:spPr>
          <a:xfrm>
            <a:off x="6982384" y="3725002"/>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D492E559-E61D-C848-2774-16E2C2D96006}"/>
              </a:ext>
            </a:extLst>
          </p:cNvPr>
          <p:cNvSpPr/>
          <p:nvPr/>
        </p:nvSpPr>
        <p:spPr>
          <a:xfrm>
            <a:off x="3293482" y="3775677"/>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113D36-4C25-4276-A10E-B65118F269ED}"/>
              </a:ext>
            </a:extLst>
          </p:cNvPr>
          <p:cNvSpPr txBox="1"/>
          <p:nvPr/>
        </p:nvSpPr>
        <p:spPr>
          <a:xfrm>
            <a:off x="235665" y="2753828"/>
            <a:ext cx="3654966" cy="707886"/>
          </a:xfrm>
          <a:prstGeom prst="rect">
            <a:avLst/>
          </a:prstGeom>
          <a:noFill/>
        </p:spPr>
        <p:txBody>
          <a:bodyPr wrap="square" rtlCol="0">
            <a:spAutoFit/>
          </a:bodyPr>
          <a:lstStyle/>
          <a:p>
            <a:pPr algn="ctr"/>
            <a:r>
              <a:rPr lang="en-US" sz="2000" b="1">
                <a:solidFill>
                  <a:srgbClr val="14254C"/>
                </a:solidFill>
              </a:rPr>
              <a:t>Up to $40,000 in coverage, available in $10,000 increments  </a:t>
            </a:r>
          </a:p>
        </p:txBody>
      </p:sp>
      <p:sp>
        <p:nvSpPr>
          <p:cNvPr id="21" name="TextBox 20">
            <a:extLst>
              <a:ext uri="{FF2B5EF4-FFF2-40B4-BE49-F238E27FC236}">
                <a16:creationId xmlns:a16="http://schemas.microsoft.com/office/drawing/2014/main" id="{13B23D28-226B-F348-09BC-3048DB37A03B}"/>
              </a:ext>
            </a:extLst>
          </p:cNvPr>
          <p:cNvSpPr txBox="1"/>
          <p:nvPr/>
        </p:nvSpPr>
        <p:spPr>
          <a:xfrm>
            <a:off x="8006575" y="2749644"/>
            <a:ext cx="3824590" cy="707886"/>
          </a:xfrm>
          <a:prstGeom prst="rect">
            <a:avLst/>
          </a:prstGeom>
          <a:noFill/>
        </p:spPr>
        <p:txBody>
          <a:bodyPr wrap="square" rtlCol="0">
            <a:spAutoFit/>
          </a:bodyPr>
          <a:lstStyle/>
          <a:p>
            <a:pPr algn="ctr"/>
            <a:r>
              <a:rPr lang="en-US" sz="2000" b="1">
                <a:solidFill>
                  <a:srgbClr val="14254C"/>
                </a:solidFill>
              </a:rPr>
              <a:t>Fully automated online enrollment with instant approvals</a:t>
            </a:r>
          </a:p>
        </p:txBody>
      </p:sp>
      <p:sp>
        <p:nvSpPr>
          <p:cNvPr id="22" name="TextBox 21">
            <a:extLst>
              <a:ext uri="{FF2B5EF4-FFF2-40B4-BE49-F238E27FC236}">
                <a16:creationId xmlns:a16="http://schemas.microsoft.com/office/drawing/2014/main" id="{92663444-1FB2-FDB2-39C5-FAC7649C6956}"/>
              </a:ext>
            </a:extLst>
          </p:cNvPr>
          <p:cNvSpPr txBox="1"/>
          <p:nvPr/>
        </p:nvSpPr>
        <p:spPr>
          <a:xfrm>
            <a:off x="4464855" y="2757599"/>
            <a:ext cx="3147378" cy="707886"/>
          </a:xfrm>
          <a:prstGeom prst="rect">
            <a:avLst/>
          </a:prstGeom>
          <a:noFill/>
        </p:spPr>
        <p:txBody>
          <a:bodyPr wrap="square" rtlCol="0">
            <a:spAutoFit/>
          </a:bodyPr>
          <a:lstStyle/>
          <a:p>
            <a:pPr algn="ctr"/>
            <a:r>
              <a:rPr lang="en-US" sz="2000" b="1">
                <a:solidFill>
                  <a:srgbClr val="14254C"/>
                </a:solidFill>
              </a:rPr>
              <a:t>No medical requirements for enrollment</a:t>
            </a:r>
          </a:p>
        </p:txBody>
      </p:sp>
      <p:sp>
        <p:nvSpPr>
          <p:cNvPr id="23" name="TextBox 22">
            <a:extLst>
              <a:ext uri="{FF2B5EF4-FFF2-40B4-BE49-F238E27FC236}">
                <a16:creationId xmlns:a16="http://schemas.microsoft.com/office/drawing/2014/main" id="{72F4828D-8F92-EEED-9821-FA383C4C8FAC}"/>
              </a:ext>
            </a:extLst>
          </p:cNvPr>
          <p:cNvSpPr txBox="1"/>
          <p:nvPr/>
        </p:nvSpPr>
        <p:spPr>
          <a:xfrm>
            <a:off x="6123923" y="5236198"/>
            <a:ext cx="3182305" cy="707886"/>
          </a:xfrm>
          <a:prstGeom prst="rect">
            <a:avLst/>
          </a:prstGeom>
          <a:noFill/>
        </p:spPr>
        <p:txBody>
          <a:bodyPr wrap="square" rtlCol="0">
            <a:spAutoFit/>
          </a:bodyPr>
          <a:lstStyle/>
          <a:p>
            <a:pPr algn="ctr"/>
            <a:r>
              <a:rPr lang="en-US" sz="2000" b="1">
                <a:solidFill>
                  <a:srgbClr val="14254C"/>
                </a:solidFill>
              </a:rPr>
              <a:t>Cash value that builds over the life of the policy</a:t>
            </a:r>
          </a:p>
        </p:txBody>
      </p:sp>
      <p:sp>
        <p:nvSpPr>
          <p:cNvPr id="27" name="TextBox 26">
            <a:extLst>
              <a:ext uri="{FF2B5EF4-FFF2-40B4-BE49-F238E27FC236}">
                <a16:creationId xmlns:a16="http://schemas.microsoft.com/office/drawing/2014/main" id="{9F6393D0-22C5-EC45-E66F-65A47DA4E026}"/>
              </a:ext>
            </a:extLst>
          </p:cNvPr>
          <p:cNvSpPr txBox="1"/>
          <p:nvPr/>
        </p:nvSpPr>
        <p:spPr>
          <a:xfrm>
            <a:off x="2435021" y="5273991"/>
            <a:ext cx="3182305" cy="400110"/>
          </a:xfrm>
          <a:prstGeom prst="rect">
            <a:avLst/>
          </a:prstGeom>
          <a:noFill/>
        </p:spPr>
        <p:txBody>
          <a:bodyPr wrap="square" rtlCol="0">
            <a:spAutoFit/>
          </a:bodyPr>
          <a:lstStyle/>
          <a:p>
            <a:pPr algn="ctr"/>
            <a:r>
              <a:rPr lang="en-US" sz="2000" b="1">
                <a:solidFill>
                  <a:srgbClr val="14254C"/>
                </a:solidFill>
              </a:rPr>
              <a:t>Competitive premium rates</a:t>
            </a:r>
          </a:p>
        </p:txBody>
      </p:sp>
      <p:grpSp>
        <p:nvGrpSpPr>
          <p:cNvPr id="11" name="Group 10">
            <a:extLst>
              <a:ext uri="{FF2B5EF4-FFF2-40B4-BE49-F238E27FC236}">
                <a16:creationId xmlns:a16="http://schemas.microsoft.com/office/drawing/2014/main" id="{0826ED5A-98C4-E858-5821-2C23D9F827CC}"/>
              </a:ext>
            </a:extLst>
          </p:cNvPr>
          <p:cNvGrpSpPr/>
          <p:nvPr/>
        </p:nvGrpSpPr>
        <p:grpSpPr>
          <a:xfrm>
            <a:off x="9219961" y="1281364"/>
            <a:ext cx="1465385" cy="1445811"/>
            <a:chOff x="9219961" y="1281364"/>
            <a:chExt cx="1465385" cy="1445811"/>
          </a:xfrm>
        </p:grpSpPr>
        <p:sp>
          <p:nvSpPr>
            <p:cNvPr id="14" name="Flowchart: Connector 13">
              <a:extLst>
                <a:ext uri="{FF2B5EF4-FFF2-40B4-BE49-F238E27FC236}">
                  <a16:creationId xmlns:a16="http://schemas.microsoft.com/office/drawing/2014/main" id="{457AB470-9A53-1539-6796-40C6CF0B8321}"/>
                </a:ext>
              </a:extLst>
            </p:cNvPr>
            <p:cNvSpPr/>
            <p:nvPr/>
          </p:nvSpPr>
          <p:spPr>
            <a:xfrm>
              <a:off x="9219961" y="1281364"/>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Internet with solid fill">
              <a:extLst>
                <a:ext uri="{FF2B5EF4-FFF2-40B4-BE49-F238E27FC236}">
                  <a16:creationId xmlns:a16="http://schemas.microsoft.com/office/drawing/2014/main" id="{232ED57E-6AD3-2858-1D0F-418F235C8C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3381" y="1412691"/>
              <a:ext cx="1138543" cy="1138543"/>
            </a:xfrm>
            <a:prstGeom prst="rect">
              <a:avLst/>
            </a:prstGeom>
          </p:spPr>
        </p:pic>
      </p:grpSp>
      <p:pic>
        <p:nvPicPr>
          <p:cNvPr id="34" name="Graphic 33" descr="Calculator with solid fill">
            <a:extLst>
              <a:ext uri="{FF2B5EF4-FFF2-40B4-BE49-F238E27FC236}">
                <a16:creationId xmlns:a16="http://schemas.microsoft.com/office/drawing/2014/main" id="{310E3C96-EA6C-FADB-FCEC-1924017443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7204" y="3920521"/>
            <a:ext cx="1146045" cy="1146045"/>
          </a:xfrm>
          <a:prstGeom prst="rect">
            <a:avLst/>
          </a:prstGeom>
        </p:spPr>
      </p:pic>
      <p:pic>
        <p:nvPicPr>
          <p:cNvPr id="36" name="Graphic 35" descr="Gold bars with solid fill">
            <a:extLst>
              <a:ext uri="{FF2B5EF4-FFF2-40B4-BE49-F238E27FC236}">
                <a16:creationId xmlns:a16="http://schemas.microsoft.com/office/drawing/2014/main" id="{5FB4F632-0494-0C74-5B23-7DBB10F270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37458" y="3840513"/>
            <a:ext cx="1168585" cy="1168585"/>
          </a:xfrm>
          <a:prstGeom prst="rect">
            <a:avLst/>
          </a:prstGeom>
        </p:spPr>
      </p:pic>
      <p:cxnSp>
        <p:nvCxnSpPr>
          <p:cNvPr id="40" name="Straight Connector 39">
            <a:extLst>
              <a:ext uri="{FF2B5EF4-FFF2-40B4-BE49-F238E27FC236}">
                <a16:creationId xmlns:a16="http://schemas.microsoft.com/office/drawing/2014/main" id="{39B5D773-1FA4-6907-4D25-91CDD5BBD276}"/>
              </a:ext>
            </a:extLst>
          </p:cNvPr>
          <p:cNvCxnSpPr>
            <a:cxnSpLocks noGrp="1" noRot="1" noMove="1" noResize="1" noEditPoints="1" noAdjustHandles="1" noChangeArrowheads="1" noChangeShapeType="1"/>
          </p:cNvCxnSpPr>
          <p:nvPr/>
        </p:nvCxnSpPr>
        <p:spPr>
          <a:xfrm>
            <a:off x="2762449" y="2030136"/>
            <a:ext cx="2476981" cy="0"/>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26" name="Group 25">
            <a:extLst>
              <a:ext uri="{FF2B5EF4-FFF2-40B4-BE49-F238E27FC236}">
                <a16:creationId xmlns:a16="http://schemas.microsoft.com/office/drawing/2014/main" id="{CE2FC605-AE75-DBE3-9422-067953EBB40B}"/>
              </a:ext>
            </a:extLst>
          </p:cNvPr>
          <p:cNvGrpSpPr/>
          <p:nvPr/>
        </p:nvGrpSpPr>
        <p:grpSpPr>
          <a:xfrm>
            <a:off x="2010112" y="2028530"/>
            <a:ext cx="8104168" cy="2473481"/>
            <a:chOff x="2010112" y="2028530"/>
            <a:chExt cx="8104168" cy="2473481"/>
          </a:xfrm>
        </p:grpSpPr>
        <p:cxnSp>
          <p:nvCxnSpPr>
            <p:cNvPr id="38" name="Straight Connector 37">
              <a:extLst>
                <a:ext uri="{FF2B5EF4-FFF2-40B4-BE49-F238E27FC236}">
                  <a16:creationId xmlns:a16="http://schemas.microsoft.com/office/drawing/2014/main" id="{0919A278-35FD-DCCA-4118-55FF847D7CF3}"/>
                </a:ext>
              </a:extLst>
            </p:cNvPr>
            <p:cNvCxnSpPr>
              <a:cxnSpLocks/>
            </p:cNvCxnSpPr>
            <p:nvPr/>
          </p:nvCxnSpPr>
          <p:spPr>
            <a:xfrm>
              <a:off x="4876635" y="4474894"/>
              <a:ext cx="2040632" cy="0"/>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F717C67-5A65-D4C4-C42E-D34FC4D0DB2C}"/>
                </a:ext>
              </a:extLst>
            </p:cNvPr>
            <p:cNvCxnSpPr>
              <a:cxnSpLocks/>
            </p:cNvCxnSpPr>
            <p:nvPr/>
          </p:nvCxnSpPr>
          <p:spPr>
            <a:xfrm flipV="1">
              <a:off x="2010112" y="3437998"/>
              <a:ext cx="0" cy="946269"/>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A4D038C1-863D-AD73-B247-031D4A7F55B1}"/>
                </a:ext>
              </a:extLst>
            </p:cNvPr>
            <p:cNvCxnSpPr>
              <a:cxnSpLocks/>
            </p:cNvCxnSpPr>
            <p:nvPr/>
          </p:nvCxnSpPr>
          <p:spPr>
            <a:xfrm flipV="1">
              <a:off x="2013666" y="4490115"/>
              <a:ext cx="1242993" cy="11896"/>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8362DDE-6A12-F2B3-ECF4-5A2ADD763606}"/>
                </a:ext>
              </a:extLst>
            </p:cNvPr>
            <p:cNvCxnSpPr>
              <a:cxnSpLocks/>
            </p:cNvCxnSpPr>
            <p:nvPr/>
          </p:nvCxnSpPr>
          <p:spPr>
            <a:xfrm>
              <a:off x="8543137" y="4473141"/>
              <a:ext cx="1571143" cy="0"/>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A026237-1A0C-5199-2FA3-DC7FBE1CF431}"/>
                </a:ext>
              </a:extLst>
            </p:cNvPr>
            <p:cNvCxnSpPr>
              <a:cxnSpLocks/>
            </p:cNvCxnSpPr>
            <p:nvPr/>
          </p:nvCxnSpPr>
          <p:spPr>
            <a:xfrm flipV="1">
              <a:off x="10031464" y="3408229"/>
              <a:ext cx="0" cy="946269"/>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4DF6985-0959-FE74-4E9B-5C222D26505B}"/>
                </a:ext>
              </a:extLst>
            </p:cNvPr>
            <p:cNvCxnSpPr>
              <a:cxnSpLocks/>
            </p:cNvCxnSpPr>
            <p:nvPr/>
          </p:nvCxnSpPr>
          <p:spPr>
            <a:xfrm>
              <a:off x="6781275" y="2028530"/>
              <a:ext cx="2476981" cy="0"/>
            </a:xfrm>
            <a:prstGeom prst="line">
              <a:avLst/>
            </a:prstGeom>
            <a:ln w="57150" cap="rnd">
              <a:solidFill>
                <a:srgbClr val="E31C3D"/>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A3234C5C-CD69-FB54-4F8B-718689DF0C71}"/>
              </a:ext>
            </a:extLst>
          </p:cNvPr>
          <p:cNvGrpSpPr/>
          <p:nvPr/>
        </p:nvGrpSpPr>
        <p:grpSpPr>
          <a:xfrm>
            <a:off x="5295843" y="1273556"/>
            <a:ext cx="1465385" cy="1445811"/>
            <a:chOff x="5295843" y="1273556"/>
            <a:chExt cx="1465385" cy="1445811"/>
          </a:xfrm>
        </p:grpSpPr>
        <p:sp>
          <p:nvSpPr>
            <p:cNvPr id="10" name="Flowchart: Connector 9">
              <a:extLst>
                <a:ext uri="{FF2B5EF4-FFF2-40B4-BE49-F238E27FC236}">
                  <a16:creationId xmlns:a16="http://schemas.microsoft.com/office/drawing/2014/main" id="{754CCDDF-C944-DDD9-B27E-E72342A70D78}"/>
                </a:ext>
              </a:extLst>
            </p:cNvPr>
            <p:cNvSpPr/>
            <p:nvPr/>
          </p:nvSpPr>
          <p:spPr>
            <a:xfrm>
              <a:off x="5295843" y="1273556"/>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Medical with solid fill">
              <a:extLst>
                <a:ext uri="{FF2B5EF4-FFF2-40B4-BE49-F238E27FC236}">
                  <a16:creationId xmlns:a16="http://schemas.microsoft.com/office/drawing/2014/main" id="{7D92AE5A-1C1A-9411-000A-101109FCE6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4954" y="1424424"/>
              <a:ext cx="1126810" cy="1126810"/>
            </a:xfrm>
            <a:prstGeom prst="rect">
              <a:avLst/>
            </a:prstGeom>
          </p:spPr>
        </p:pic>
      </p:grpSp>
      <p:grpSp>
        <p:nvGrpSpPr>
          <p:cNvPr id="6" name="Group 5">
            <a:extLst>
              <a:ext uri="{FF2B5EF4-FFF2-40B4-BE49-F238E27FC236}">
                <a16:creationId xmlns:a16="http://schemas.microsoft.com/office/drawing/2014/main" id="{25F363FB-D275-7AD1-C379-82C2E19A32EB}"/>
              </a:ext>
            </a:extLst>
          </p:cNvPr>
          <p:cNvGrpSpPr/>
          <p:nvPr/>
        </p:nvGrpSpPr>
        <p:grpSpPr>
          <a:xfrm>
            <a:off x="1330456" y="1273556"/>
            <a:ext cx="1465385" cy="1445811"/>
            <a:chOff x="1330456" y="1273556"/>
            <a:chExt cx="1465385" cy="1445811"/>
          </a:xfrm>
        </p:grpSpPr>
        <p:sp>
          <p:nvSpPr>
            <p:cNvPr id="8" name="Flowchart: Connector 7">
              <a:extLst>
                <a:ext uri="{FF2B5EF4-FFF2-40B4-BE49-F238E27FC236}">
                  <a16:creationId xmlns:a16="http://schemas.microsoft.com/office/drawing/2014/main" id="{8A777C6B-596E-32D9-8653-7C23EE5760FA}"/>
                </a:ext>
              </a:extLst>
            </p:cNvPr>
            <p:cNvSpPr/>
            <p:nvPr/>
          </p:nvSpPr>
          <p:spPr>
            <a:xfrm>
              <a:off x="1330456" y="1273556"/>
              <a:ext cx="1465385" cy="1445811"/>
            </a:xfrm>
            <a:prstGeom prst="flowChartConnector">
              <a:avLst/>
            </a:prstGeom>
            <a:solidFill>
              <a:srgbClr val="0071BB"/>
            </a:solidFill>
            <a:ln>
              <a:noFill/>
            </a:ln>
            <a:effectLst>
              <a:outerShdw blurRad="63500" sx="102000" sy="102000" algn="ctr" rotWithShape="0">
                <a:srgbClr val="112E5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Money with solid fill">
              <a:extLst>
                <a:ext uri="{FF2B5EF4-FFF2-40B4-BE49-F238E27FC236}">
                  <a16:creationId xmlns:a16="http://schemas.microsoft.com/office/drawing/2014/main" id="{8D1B3FE1-C02C-0696-3B8D-1EFF780DC3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7657" y="1375269"/>
              <a:ext cx="1130982" cy="1130982"/>
            </a:xfrm>
            <a:prstGeom prst="rect">
              <a:avLst/>
            </a:prstGeom>
          </p:spPr>
        </p:pic>
      </p:grpSp>
      <p:sp>
        <p:nvSpPr>
          <p:cNvPr id="39" name="Title 1">
            <a:extLst>
              <a:ext uri="{FF2B5EF4-FFF2-40B4-BE49-F238E27FC236}">
                <a16:creationId xmlns:a16="http://schemas.microsoft.com/office/drawing/2014/main" id="{FD580EEB-0653-28CE-B282-92795FC513E2}"/>
              </a:ext>
            </a:extLst>
          </p:cNvPr>
          <p:cNvSpPr txBox="1">
            <a:spLocks/>
          </p:cNvSpPr>
          <p:nvPr/>
        </p:nvSpPr>
        <p:spPr>
          <a:xfrm>
            <a:off x="838200" y="304166"/>
            <a:ext cx="10515600" cy="76793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b="1" kern="1200">
                <a:solidFill>
                  <a:srgbClr val="032F55"/>
                </a:solidFill>
                <a:latin typeface="+mn-lt"/>
                <a:ea typeface="+mj-ea"/>
                <a:cs typeface="+mj-cs"/>
              </a:defRPr>
            </a:lvl1pPr>
          </a:lstStyle>
          <a:p>
            <a:r>
              <a:rPr lang="en-US" dirty="0">
                <a:solidFill>
                  <a:srgbClr val="14254C"/>
                </a:solidFill>
              </a:rPr>
              <a:t>What are the benefits of VALife?</a:t>
            </a:r>
          </a:p>
        </p:txBody>
      </p:sp>
      <p:cxnSp>
        <p:nvCxnSpPr>
          <p:cNvPr id="3" name="Straight Connector 2">
            <a:extLst>
              <a:ext uri="{FF2B5EF4-FFF2-40B4-BE49-F238E27FC236}">
                <a16:creationId xmlns:a16="http://schemas.microsoft.com/office/drawing/2014/main" id="{88A6E190-570C-44BC-811E-F053F5068EE4}"/>
              </a:ext>
            </a:extLst>
          </p:cNvPr>
          <p:cNvCxnSpPr>
            <a:cxnSpLocks/>
          </p:cNvCxnSpPr>
          <p:nvPr/>
        </p:nvCxnSpPr>
        <p:spPr>
          <a:xfrm flipV="1">
            <a:off x="5464954" y="1687187"/>
            <a:ext cx="1126810" cy="819064"/>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310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5|1.2|2.7|1.1|6.3|3.6|1.3|1|1|0.9|0.9|1|0.9|0.9"/>
</p:tagLst>
</file>

<file path=ppt/tags/tag2.xml><?xml version="1.0" encoding="utf-8"?>
<p:tagLst xmlns:a="http://schemas.openxmlformats.org/drawingml/2006/main" xmlns:r="http://schemas.openxmlformats.org/officeDocument/2006/relationships" xmlns:p="http://schemas.openxmlformats.org/presentationml/2006/main">
  <p:tag name="TIMING" val="|0.5|1.2|2.7|1.1|6.3|3.6|1.3|1|1|0.9|0.9|1|0.9|0.9"/>
</p:tagLst>
</file>

<file path=ppt/tags/tag3.xml><?xml version="1.0" encoding="utf-8"?>
<p:tagLst xmlns:a="http://schemas.openxmlformats.org/drawingml/2006/main" xmlns:r="http://schemas.openxmlformats.org/officeDocument/2006/relationships" xmlns:p="http://schemas.openxmlformats.org/presentationml/2006/main">
  <p:tag name="TIMING" val="|0.5|0.6|1.4|0.9|1|1.1|1|0.8|0.9"/>
</p:tagLst>
</file>

<file path=ppt/tags/tag4.xml><?xml version="1.0" encoding="utf-8"?>
<p:tagLst xmlns:a="http://schemas.openxmlformats.org/drawingml/2006/main" xmlns:r="http://schemas.openxmlformats.org/officeDocument/2006/relationships" xmlns:p="http://schemas.openxmlformats.org/presentationml/2006/main">
  <p:tag name="TIMING" val="|0.1|0.9|1|1|1.8|1.9|1.9|1.2|2|1.9|2.8|1|2.3|1.9|1.3|3.8|2|1.9|1.8|3.1"/>
</p:tagLst>
</file>

<file path=ppt/tags/tag5.xml><?xml version="1.0" encoding="utf-8"?>
<p:tagLst xmlns:a="http://schemas.openxmlformats.org/drawingml/2006/main" xmlns:r="http://schemas.openxmlformats.org/officeDocument/2006/relationships" xmlns:p="http://schemas.openxmlformats.org/presentationml/2006/main">
  <p:tag name="TIMING" val="|0.6|1.1|0.9|1|0.9|1|1.1|0.9|0.9|0.9|1.1|1.2|0.8|0.8|1"/>
</p:tagLst>
</file>

<file path=ppt/tags/tag6.xml><?xml version="1.0" encoding="utf-8"?>
<p:tagLst xmlns:a="http://schemas.openxmlformats.org/drawingml/2006/main" xmlns:r="http://schemas.openxmlformats.org/officeDocument/2006/relationships" xmlns:p="http://schemas.openxmlformats.org/presentationml/2006/main">
  <p:tag name="TIMING" val="|0.8|4.2|1.8|3.3|2.7|2.1"/>
</p:tagLst>
</file>

<file path=ppt/tags/tag7.xml><?xml version="1.0" encoding="utf-8"?>
<p:tagLst xmlns:a="http://schemas.openxmlformats.org/drawingml/2006/main" xmlns:r="http://schemas.openxmlformats.org/officeDocument/2006/relationships" xmlns:p="http://schemas.openxmlformats.org/presentationml/2006/main">
  <p:tag name="TIMING" val="|0.7|0.9|1.2|1|0.9|0.9|1|0.9|0.9|0.9|2.3|0.9|1|0.9|1"/>
</p:tagLst>
</file>

<file path=ppt/tags/tag8.xml><?xml version="1.0" encoding="utf-8"?>
<p:tagLst xmlns:a="http://schemas.openxmlformats.org/drawingml/2006/main" xmlns:r="http://schemas.openxmlformats.org/officeDocument/2006/relationships" xmlns:p="http://schemas.openxmlformats.org/presentationml/2006/main">
  <p:tag name="TIMING" val="|0.4|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ba12981-e955-4dac-8e7d-09be63c62079" xsi:nil="true"/>
    <lcf76f155ced4ddcb4097134ff3c332f xmlns="ac409e1e-01ec-441d-91bc-c56a5d6e55b8">
      <Terms xmlns="http://schemas.microsoft.com/office/infopath/2007/PartnerControls"/>
    </lcf76f155ced4ddcb4097134ff3c332f>
    <Link xmlns="ac409e1e-01ec-441d-91bc-c56a5d6e55b8">
      <Url xsi:nil="true"/>
      <Description xsi:nil="true"/>
    </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1AEDD7FFA7ED4D8650BF56CAD533D5" ma:contentTypeVersion="17" ma:contentTypeDescription="Create a new document." ma:contentTypeScope="" ma:versionID="11a03671acba93dff4b7df94089936b0">
  <xsd:schema xmlns:xsd="http://www.w3.org/2001/XMLSchema" xmlns:xs="http://www.w3.org/2001/XMLSchema" xmlns:p="http://schemas.microsoft.com/office/2006/metadata/properties" xmlns:ns2="ac409e1e-01ec-441d-91bc-c56a5d6e55b8" xmlns:ns3="d82a96e4-3c51-48e4-9c92-6ff1ca4948d8" xmlns:ns4="bba12981-e955-4dac-8e7d-09be63c62079" targetNamespace="http://schemas.microsoft.com/office/2006/metadata/properties" ma:root="true" ma:fieldsID="3a7ed9279b44094b32b9c57a4ce41ca2" ns2:_="" ns3:_="" ns4:_="">
    <xsd:import namespace="ac409e1e-01ec-441d-91bc-c56a5d6e55b8"/>
    <xsd:import namespace="d82a96e4-3c51-48e4-9c92-6ff1ca4948d8"/>
    <xsd:import namespace="bba12981-e955-4dac-8e7d-09be63c620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ink"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09e1e-01ec-441d-91bc-c56a5d6e5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ink" ma:index="16" nillable="true" ma:displayName="Link" ma:format="Image"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599d9b-63ee-422e-95f6-455ee5572d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2a96e4-3c51-48e4-9c92-6ff1ca4948d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12981-e955-4dac-8e7d-09be63c6207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2986acd-53a2-4746-86ab-78a70aa67989}" ma:internalName="TaxCatchAll" ma:showField="CatchAllData" ma:web="bba12981-e955-4dac-8e7d-09be63c620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F2EF45-2E2C-4263-9089-CA9872E22374}">
  <ds:schemaRefs>
    <ds:schemaRef ds:uri="bba12981-e955-4dac-8e7d-09be63c62079"/>
    <ds:schemaRef ds:uri="http://purl.org/dc/terms/"/>
    <ds:schemaRef ds:uri="ac409e1e-01ec-441d-91bc-c56a5d6e55b8"/>
    <ds:schemaRef ds:uri="http://schemas.microsoft.com/office/2006/documentManagement/types"/>
    <ds:schemaRef ds:uri="http://schemas.openxmlformats.org/package/2006/metadata/core-properties"/>
    <ds:schemaRef ds:uri="http://purl.org/dc/dcmitype/"/>
    <ds:schemaRef ds:uri="d82a96e4-3c51-48e4-9c92-6ff1ca4948d8"/>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0E60067-C4CE-459E-BE77-599C3BF3C573}">
  <ds:schemaRefs>
    <ds:schemaRef ds:uri="ac409e1e-01ec-441d-91bc-c56a5d6e55b8"/>
    <ds:schemaRef ds:uri="bba12981-e955-4dac-8e7d-09be63c62079"/>
    <ds:schemaRef ds:uri="d82a96e4-3c51-48e4-9c92-6ff1ca4948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3BD4CE-C2D4-4467-9821-44CED2052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323</TotalTime>
  <Words>1505</Words>
  <Application>Microsoft Office PowerPoint</Application>
  <PresentationFormat>Widescreen</PresentationFormat>
  <Paragraphs>231</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VA Insurance Service Protect Those Who Matter Most  With VA Life Insurance </vt:lpstr>
      <vt:lpstr>VA Insurance Overview</vt:lpstr>
      <vt:lpstr>VA Insurance Overview</vt:lpstr>
      <vt:lpstr>VA Insurance Offerings</vt:lpstr>
      <vt:lpstr>Your VA Insurance Journey Line</vt:lpstr>
      <vt:lpstr>What is VALife?</vt:lpstr>
      <vt:lpstr>Whole vs. Term Life Insurance</vt:lpstr>
      <vt:lpstr>Who is eligible for VALife?</vt:lpstr>
      <vt:lpstr>PowerPoint Presentation</vt:lpstr>
      <vt:lpstr>PowerPoint Presentation</vt:lpstr>
      <vt:lpstr>PowerPoint Presentation</vt:lpstr>
      <vt:lpstr>How can Veterans apply for VALife?</vt:lpstr>
      <vt:lpstr>Learn More About VALife </vt:lpstr>
      <vt:lpstr>Contacts for VSO Communicators</vt:lpstr>
      <vt:lpstr>VA INS Unclaimed Funds Online Search Tool</vt:lpstr>
      <vt:lpstr>VA INS Unclaimed Funds Online Search Tool </vt:lpstr>
      <vt:lpstr>VA Insurance Financial Education Videos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Hoffman, Kristan L. (she/her/hers)</cp:lastModifiedBy>
  <cp:revision>19</cp:revision>
  <cp:lastPrinted>2020-03-12T19:45:13Z</cp:lastPrinted>
  <dcterms:created xsi:type="dcterms:W3CDTF">2019-09-23T15:07:16Z</dcterms:created>
  <dcterms:modified xsi:type="dcterms:W3CDTF">2023-04-14T03:06:06Z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0x0101007F1AEDD7FFA7ED4D8650BF56CAD533D5</vt:lpwstr>
  </property>
  <property fmtid="{D5CDD505-2E9C-101B-9397-08002B2CF9AE}" pid="3" name="MediaServiceImageTags">
    <vt:lpwstr/>
  </property>
  <property fmtid="{D5CDD505-2E9C-101B-9397-08002B2CF9AE}" pid="4" name="Link">
    <vt:lpwstr>, </vt:lpwstr>
  </property>
</Properties>
</file>