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1"/>
    <p:sldMasterId id="2147483755" r:id="rId2"/>
    <p:sldMasterId id="2147483768" r:id="rId3"/>
  </p:sldMasterIdLst>
  <p:notesMasterIdLst>
    <p:notesMasterId r:id="rId27"/>
  </p:notesMasterIdLst>
  <p:handoutMasterIdLst>
    <p:handoutMasterId r:id="rId28"/>
  </p:handoutMasterIdLst>
  <p:sldIdLst>
    <p:sldId id="283" r:id="rId4"/>
    <p:sldId id="385" r:id="rId5"/>
    <p:sldId id="387" r:id="rId6"/>
    <p:sldId id="388" r:id="rId7"/>
    <p:sldId id="389" r:id="rId8"/>
    <p:sldId id="317" r:id="rId9"/>
    <p:sldId id="318" r:id="rId10"/>
    <p:sldId id="351" r:id="rId11"/>
    <p:sldId id="332" r:id="rId12"/>
    <p:sldId id="390" r:id="rId13"/>
    <p:sldId id="354" r:id="rId14"/>
    <p:sldId id="344" r:id="rId15"/>
    <p:sldId id="345" r:id="rId16"/>
    <p:sldId id="347" r:id="rId17"/>
    <p:sldId id="391" r:id="rId18"/>
    <p:sldId id="336" r:id="rId19"/>
    <p:sldId id="386" r:id="rId20"/>
    <p:sldId id="340" r:id="rId21"/>
    <p:sldId id="392" r:id="rId22"/>
    <p:sldId id="393" r:id="rId23"/>
    <p:sldId id="395" r:id="rId24"/>
    <p:sldId id="277" r:id="rId25"/>
    <p:sldId id="384" r:id="rId26"/>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Macinkowicz" initials="CM" lastIdx="1" clrIdx="0">
    <p:extLst>
      <p:ext uri="{19B8F6BF-5375-455C-9EA6-DF929625EA0E}">
        <p15:presenceInfo xmlns:p15="http://schemas.microsoft.com/office/powerpoint/2012/main" userId="Chris Macinkowi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841" autoAdjust="0"/>
  </p:normalViewPr>
  <p:slideViewPr>
    <p:cSldViewPr snapToGrid="0">
      <p:cViewPr varScale="1">
        <p:scale>
          <a:sx n="93" d="100"/>
          <a:sy n="93" d="100"/>
        </p:scale>
        <p:origin x="1188" y="84"/>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131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3175" tIns="46587" rIns="93175" bIns="46587" rtlCol="0"/>
          <a:lstStyle>
            <a:lvl1pPr algn="l">
              <a:defRPr sz="1200"/>
            </a:lvl1pPr>
          </a:lstStyle>
          <a:p>
            <a:r>
              <a:rPr lang="en-US" dirty="0"/>
              <a:t>Interpreting Medical Records and VA Exams</a:t>
            </a:r>
          </a:p>
        </p:txBody>
      </p:sp>
      <p:sp>
        <p:nvSpPr>
          <p:cNvPr id="3" name="Slide Number Placeholder 2"/>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AB574CB9-7798-492F-8109-33DFE6CAB117}" type="slidenum">
              <a:rPr lang="en-US" smtClean="0"/>
              <a:t>‹#›</a:t>
            </a:fld>
            <a:endParaRPr lang="en-US" dirty="0"/>
          </a:p>
        </p:txBody>
      </p:sp>
      <p:sp>
        <p:nvSpPr>
          <p:cNvPr id="4" name="Footer Placeholder 3"/>
          <p:cNvSpPr>
            <a:spLocks noGrp="1"/>
          </p:cNvSpPr>
          <p:nvPr>
            <p:ph type="ftr" sz="quarter" idx="2"/>
          </p:nvPr>
        </p:nvSpPr>
        <p:spPr>
          <a:xfrm>
            <a:off x="1" y="8829968"/>
            <a:ext cx="3037840" cy="466434"/>
          </a:xfrm>
          <a:prstGeom prst="rect">
            <a:avLst/>
          </a:prstGeom>
        </p:spPr>
        <p:txBody>
          <a:bodyPr vert="horz" lIns="93175" tIns="46587" rIns="93175" bIns="46587" rtlCol="0" anchor="b"/>
          <a:lstStyle>
            <a:lvl1pPr algn="l">
              <a:defRPr sz="1200"/>
            </a:lvl1pPr>
          </a:lstStyle>
          <a:p>
            <a:r>
              <a:rPr lang="en-US" dirty="0"/>
              <a:t>Interpreting Medical Records and VA Exams</a:t>
            </a:r>
          </a:p>
        </p:txBody>
      </p:sp>
    </p:spTree>
    <p:extLst>
      <p:ext uri="{BB962C8B-B14F-4D97-AF65-F5344CB8AC3E}">
        <p14:creationId xmlns:p14="http://schemas.microsoft.com/office/powerpoint/2010/main" val="2832739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5"/>
          </a:xfrm>
          <a:prstGeom prst="rect">
            <a:avLst/>
          </a:prstGeom>
        </p:spPr>
        <p:txBody>
          <a:bodyPr vert="horz" lIns="93175" tIns="46587" rIns="93175" bIns="46587" rtlCol="0"/>
          <a:lstStyle>
            <a:lvl1pPr algn="r">
              <a:defRPr sz="1200"/>
            </a:lvl1pPr>
          </a:lstStyle>
          <a:p>
            <a:fld id="{55CB059D-0016-4AA7-BD01-1E2C9864F512}" type="datetimeFigureOut">
              <a:rPr lang="en-US" smtClean="0"/>
              <a:t>10/25/2023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9DACFAFC-35CE-40EA-9780-2EEBD7ACAEF9}" type="slidenum">
              <a:rPr lang="en-US" smtClean="0"/>
              <a:t>‹#›</a:t>
            </a:fld>
            <a:endParaRPr lang="en-US" dirty="0"/>
          </a:p>
        </p:txBody>
      </p:sp>
    </p:spTree>
    <p:extLst>
      <p:ext uri="{BB962C8B-B14F-4D97-AF65-F5344CB8AC3E}">
        <p14:creationId xmlns:p14="http://schemas.microsoft.com/office/powerpoint/2010/main" val="342679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dirty="0"/>
              <a:t>Who here has a medical background?</a:t>
            </a:r>
          </a:p>
        </p:txBody>
      </p:sp>
      <p:sp>
        <p:nvSpPr>
          <p:cNvPr id="4" name="Slide Number Placeholder 3"/>
          <p:cNvSpPr>
            <a:spLocks noGrp="1"/>
          </p:cNvSpPr>
          <p:nvPr>
            <p:ph type="sldNum" sz="quarter" idx="10"/>
          </p:nvPr>
        </p:nvSpPr>
        <p:spPr/>
        <p:txBody>
          <a:bodyPr/>
          <a:lstStyle/>
          <a:p>
            <a:fld id="{9DACFAFC-35CE-40EA-9780-2EEBD7ACAEF9}" type="slidenum">
              <a:rPr lang="en-US" smtClean="0"/>
              <a:t>1</a:t>
            </a:fld>
            <a:endParaRPr lang="en-US" dirty="0"/>
          </a:p>
        </p:txBody>
      </p:sp>
    </p:spTree>
    <p:extLst>
      <p:ext uri="{BB962C8B-B14F-4D97-AF65-F5344CB8AC3E}">
        <p14:creationId xmlns:p14="http://schemas.microsoft.com/office/powerpoint/2010/main" val="2391751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10</a:t>
            </a:fld>
            <a:endParaRPr lang="en-US" dirty="0"/>
          </a:p>
        </p:txBody>
      </p:sp>
    </p:spTree>
    <p:extLst>
      <p:ext uri="{BB962C8B-B14F-4D97-AF65-F5344CB8AC3E}">
        <p14:creationId xmlns:p14="http://schemas.microsoft.com/office/powerpoint/2010/main" val="1758837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11</a:t>
            </a:fld>
            <a:endParaRPr lang="en-US" dirty="0"/>
          </a:p>
        </p:txBody>
      </p:sp>
    </p:spTree>
    <p:extLst>
      <p:ext uri="{BB962C8B-B14F-4D97-AF65-F5344CB8AC3E}">
        <p14:creationId xmlns:p14="http://schemas.microsoft.com/office/powerpoint/2010/main" val="4263925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42" indent="-291169">
              <a:defRPr>
                <a:solidFill>
                  <a:schemeClr val="tx1"/>
                </a:solidFill>
                <a:latin typeface="Calibri" panose="020F0502020204030204" pitchFamily="34" charset="0"/>
              </a:defRPr>
            </a:lvl2pPr>
            <a:lvl3pPr marL="1164680" indent="-232936">
              <a:defRPr>
                <a:solidFill>
                  <a:schemeClr val="tx1"/>
                </a:solidFill>
                <a:latin typeface="Calibri" panose="020F0502020204030204" pitchFamily="34" charset="0"/>
              </a:defRPr>
            </a:lvl3pPr>
            <a:lvl4pPr marL="1630552" indent="-232936">
              <a:defRPr>
                <a:solidFill>
                  <a:schemeClr val="tx1"/>
                </a:solidFill>
                <a:latin typeface="Calibri" panose="020F0502020204030204" pitchFamily="34" charset="0"/>
              </a:defRPr>
            </a:lvl4pPr>
            <a:lvl5pPr marL="2096423" indent="-232936">
              <a:defRPr>
                <a:solidFill>
                  <a:schemeClr val="tx1"/>
                </a:solidFill>
                <a:latin typeface="Calibri" panose="020F0502020204030204" pitchFamily="34" charset="0"/>
              </a:defRPr>
            </a:lvl5pPr>
            <a:lvl6pPr marL="2562296" indent="-232936" eaLnBrk="0" fontAlgn="base" hangingPunct="0">
              <a:spcBef>
                <a:spcPct val="0"/>
              </a:spcBef>
              <a:spcAft>
                <a:spcPct val="0"/>
              </a:spcAft>
              <a:defRPr>
                <a:solidFill>
                  <a:schemeClr val="tx1"/>
                </a:solidFill>
                <a:latin typeface="Calibri" panose="020F0502020204030204" pitchFamily="34" charset="0"/>
              </a:defRPr>
            </a:lvl6pPr>
            <a:lvl7pPr marL="3028168" indent="-232936" eaLnBrk="0" fontAlgn="base" hangingPunct="0">
              <a:spcBef>
                <a:spcPct val="0"/>
              </a:spcBef>
              <a:spcAft>
                <a:spcPct val="0"/>
              </a:spcAft>
              <a:defRPr>
                <a:solidFill>
                  <a:schemeClr val="tx1"/>
                </a:solidFill>
                <a:latin typeface="Calibri" panose="020F0502020204030204" pitchFamily="34" charset="0"/>
              </a:defRPr>
            </a:lvl7pPr>
            <a:lvl8pPr marL="3494039" indent="-232936" eaLnBrk="0" fontAlgn="base" hangingPunct="0">
              <a:spcBef>
                <a:spcPct val="0"/>
              </a:spcBef>
              <a:spcAft>
                <a:spcPct val="0"/>
              </a:spcAft>
              <a:defRPr>
                <a:solidFill>
                  <a:schemeClr val="tx1"/>
                </a:solidFill>
                <a:latin typeface="Calibri" panose="020F0502020204030204" pitchFamily="34" charset="0"/>
              </a:defRPr>
            </a:lvl8pPr>
            <a:lvl9pPr marL="3959911" indent="-23293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B2B94A-2AEA-404D-A155-4C494E4C72C0}" type="slidenum">
              <a:rPr lang="en-US" altLang="en-US" smtClean="0"/>
              <a:pPr fontAlgn="base">
                <a:spcBef>
                  <a:spcPct val="0"/>
                </a:spcBef>
                <a:spcAft>
                  <a:spcPct val="0"/>
                </a:spcAft>
              </a:pPr>
              <a:t>12</a:t>
            </a:fld>
            <a:endParaRPr lang="en-US" altLang="en-US" dirty="0"/>
          </a:p>
        </p:txBody>
      </p:sp>
    </p:spTree>
    <p:extLst>
      <p:ext uri="{BB962C8B-B14F-4D97-AF65-F5344CB8AC3E}">
        <p14:creationId xmlns:p14="http://schemas.microsoft.com/office/powerpoint/2010/main" val="1827315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Lab</a:t>
            </a:r>
            <a:r>
              <a:rPr lang="en-US" baseline="0" dirty="0"/>
              <a:t> results do not equal a diagnosis but can point to possible existence of disability.</a:t>
            </a:r>
          </a:p>
          <a:p>
            <a:pPr defTabSz="913303">
              <a:defRPr/>
            </a:pPr>
            <a:r>
              <a:rPr lang="en-US" altLang="en-US" dirty="0"/>
              <a:t>Pay attention to the lab results that are noted “L” or “H” for</a:t>
            </a:r>
            <a:r>
              <a:rPr lang="en-US" altLang="en-US" baseline="0" dirty="0"/>
              <a:t> low or high – see recommendations from doctor</a:t>
            </a:r>
            <a:r>
              <a:rPr lang="en-US" altLang="en-US" dirty="0"/>
              <a: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5C32197E-D47B-4340-AAF5-AB51EB28B7AE}" type="slidenum">
              <a:rPr lang="en-US" smtClean="0"/>
              <a:pPr>
                <a:defRPr/>
              </a:pPr>
              <a:t>13</a:t>
            </a:fld>
            <a:endParaRPr lang="en-US" dirty="0"/>
          </a:p>
        </p:txBody>
      </p:sp>
    </p:spTree>
    <p:extLst>
      <p:ext uri="{BB962C8B-B14F-4D97-AF65-F5344CB8AC3E}">
        <p14:creationId xmlns:p14="http://schemas.microsoft.com/office/powerpoint/2010/main" val="241321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r>
              <a:rPr lang="en-US" dirty="0"/>
              <a:t>IM- Intramuscular</a:t>
            </a:r>
          </a:p>
          <a:p>
            <a:r>
              <a:rPr lang="en-US" dirty="0"/>
              <a:t>ACL-anterior</a:t>
            </a:r>
            <a:r>
              <a:rPr lang="en-US" baseline="0" dirty="0"/>
              <a:t> cruciate ligament (Knee)</a:t>
            </a:r>
          </a:p>
          <a:p>
            <a:endParaRPr lang="en-US" baseline="0" dirty="0"/>
          </a:p>
          <a:p>
            <a:r>
              <a:rPr lang="en-US" dirty="0"/>
              <a:t>What is important here? History:</a:t>
            </a:r>
            <a:r>
              <a:rPr lang="en-US" baseline="0" dirty="0"/>
              <a:t> can establish timeline of injury: help determine path of service connection - during service? Secondary? </a:t>
            </a:r>
          </a:p>
          <a:p>
            <a:r>
              <a:rPr lang="en-US" baseline="0" dirty="0"/>
              <a:t>Impression: similar to “assessment”: Minimal joint effusion, tendinosis, tear of medial meniscus.</a:t>
            </a:r>
          </a:p>
          <a:p>
            <a:r>
              <a:rPr lang="en-US" baseline="0" dirty="0"/>
              <a:t>Type of exam: MRI shows soft tissue damage, x-ray often does not and might miss disabilities.</a:t>
            </a:r>
            <a:endParaRPr lang="en-US" dirty="0"/>
          </a:p>
        </p:txBody>
      </p:sp>
      <p:sp>
        <p:nvSpPr>
          <p:cNvPr id="4" name="Slide Number Placeholder 3"/>
          <p:cNvSpPr>
            <a:spLocks noGrp="1"/>
          </p:cNvSpPr>
          <p:nvPr>
            <p:ph type="sldNum" sz="quarter" idx="10"/>
          </p:nvPr>
        </p:nvSpPr>
        <p:spPr/>
        <p:txBody>
          <a:bodyPr/>
          <a:lstStyle/>
          <a:p>
            <a:pPr>
              <a:defRPr/>
            </a:pPr>
            <a:fld id="{5C32197E-D47B-4340-AAF5-AB51EB28B7AE}" type="slidenum">
              <a:rPr lang="en-US" smtClean="0"/>
              <a:pPr>
                <a:defRPr/>
              </a:pPr>
              <a:t>14</a:t>
            </a:fld>
            <a:endParaRPr lang="en-US" dirty="0"/>
          </a:p>
        </p:txBody>
      </p:sp>
    </p:spTree>
    <p:extLst>
      <p:ext uri="{BB962C8B-B14F-4D97-AF65-F5344CB8AC3E}">
        <p14:creationId xmlns:p14="http://schemas.microsoft.com/office/powerpoint/2010/main" val="340174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32197E-D47B-4340-AAF5-AB51EB28B7AE}" type="slidenum">
              <a:rPr lang="en-US" smtClean="0"/>
              <a:pPr>
                <a:defRPr/>
              </a:pPr>
              <a:t>15</a:t>
            </a:fld>
            <a:endParaRPr lang="en-US" dirty="0"/>
          </a:p>
        </p:txBody>
      </p:sp>
    </p:spTree>
    <p:extLst>
      <p:ext uri="{BB962C8B-B14F-4D97-AF65-F5344CB8AC3E}">
        <p14:creationId xmlns:p14="http://schemas.microsoft.com/office/powerpoint/2010/main" val="3538222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dirty="0"/>
              <a:t>In addition to STRs veterans may also bring in private medical records and specialty exams for you to review and submit. </a:t>
            </a:r>
          </a:p>
          <a:p>
            <a:endParaRPr lang="en-US" sz="1800" dirty="0"/>
          </a:p>
          <a:p>
            <a:r>
              <a:rPr lang="en-US" sz="1800" dirty="0"/>
              <a:t>Though every medical facility’s records will look different, the same principles apply to your review:</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16</a:t>
            </a:fld>
            <a:endParaRPr lang="en-US" dirty="0"/>
          </a:p>
        </p:txBody>
      </p:sp>
    </p:spTree>
    <p:extLst>
      <p:ext uri="{BB962C8B-B14F-4D97-AF65-F5344CB8AC3E}">
        <p14:creationId xmlns:p14="http://schemas.microsoft.com/office/powerpoint/2010/main" val="3767239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except regular astigmatism, overweight, </a:t>
            </a:r>
          </a:p>
          <a:p>
            <a:r>
              <a:rPr lang="en-US" dirty="0"/>
              <a:t>Spectacle services – maybe?</a:t>
            </a:r>
          </a:p>
        </p:txBody>
      </p:sp>
      <p:sp>
        <p:nvSpPr>
          <p:cNvPr id="4" name="Slide Number Placeholder 3"/>
          <p:cNvSpPr>
            <a:spLocks noGrp="1"/>
          </p:cNvSpPr>
          <p:nvPr>
            <p:ph type="sldNum" sz="quarter" idx="5"/>
          </p:nvPr>
        </p:nvSpPr>
        <p:spPr/>
        <p:txBody>
          <a:bodyPr/>
          <a:lstStyle/>
          <a:p>
            <a:fld id="{9DACFAFC-35CE-40EA-9780-2EEBD7ACAEF9}" type="slidenum">
              <a:rPr lang="en-US" smtClean="0"/>
              <a:t>17</a:t>
            </a:fld>
            <a:endParaRPr lang="en-US" dirty="0"/>
          </a:p>
        </p:txBody>
      </p:sp>
    </p:spTree>
    <p:extLst>
      <p:ext uri="{BB962C8B-B14F-4D97-AF65-F5344CB8AC3E}">
        <p14:creationId xmlns:p14="http://schemas.microsoft.com/office/powerpoint/2010/main" val="4083076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18</a:t>
            </a:fld>
            <a:endParaRPr lang="en-US" dirty="0"/>
          </a:p>
        </p:txBody>
      </p:sp>
    </p:spTree>
    <p:extLst>
      <p:ext uri="{BB962C8B-B14F-4D97-AF65-F5344CB8AC3E}">
        <p14:creationId xmlns:p14="http://schemas.microsoft.com/office/powerpoint/2010/main" val="653024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19</a:t>
            </a:fld>
            <a:endParaRPr lang="en-US" dirty="0"/>
          </a:p>
        </p:txBody>
      </p:sp>
    </p:spTree>
    <p:extLst>
      <p:ext uri="{BB962C8B-B14F-4D97-AF65-F5344CB8AC3E}">
        <p14:creationId xmlns:p14="http://schemas.microsoft.com/office/powerpoint/2010/main" val="357584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a:t>Bullet 2 – Sometimes the veteran will have been seen multiple times for something without a diagnosis – for example mental health treatment or multiple minor knee injuries this could show a chronic condition</a:t>
            </a:r>
          </a:p>
        </p:txBody>
      </p:sp>
      <p:sp>
        <p:nvSpPr>
          <p:cNvPr id="4" name="Slide Number Placeholder 3"/>
          <p:cNvSpPr>
            <a:spLocks noGrp="1"/>
          </p:cNvSpPr>
          <p:nvPr>
            <p:ph type="sldNum" sz="quarter" idx="5"/>
          </p:nvPr>
        </p:nvSpPr>
        <p:spPr/>
        <p:txBody>
          <a:bodyPr/>
          <a:lstStyle/>
          <a:p>
            <a:pPr>
              <a:defRPr/>
            </a:pPr>
            <a:fld id="{62EF9209-1479-48FC-9881-E270CBED81D2}"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603035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Concerns for physical/emotional abuse at home (personal history)</a:t>
            </a:r>
          </a:p>
          <a:p>
            <a:r>
              <a:rPr lang="en-US" dirty="0"/>
              <a:t>Torn meniscus</a:t>
            </a:r>
          </a:p>
          <a:p>
            <a:r>
              <a:rPr lang="en-US" dirty="0"/>
              <a:t>Achillies tendon bilat</a:t>
            </a:r>
          </a:p>
          <a:p>
            <a:r>
              <a:rPr lang="en-US" dirty="0"/>
              <a:t>Neck pain</a:t>
            </a:r>
          </a:p>
          <a:p>
            <a:r>
              <a:rPr lang="en-US" dirty="0"/>
              <a:t>Back pain</a:t>
            </a:r>
          </a:p>
          <a:p>
            <a:r>
              <a:rPr lang="en-US" dirty="0"/>
              <a:t>ACL surgery – aggravation?</a:t>
            </a:r>
          </a:p>
          <a:p>
            <a:r>
              <a:rPr lang="en-US" dirty="0"/>
              <a:t>Vasectomy – were there complications?</a:t>
            </a:r>
          </a:p>
          <a:p>
            <a:r>
              <a:rPr lang="en-US" dirty="0"/>
              <a:t>Scar on left knee</a:t>
            </a:r>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20</a:t>
            </a:fld>
            <a:endParaRPr lang="en-US" dirty="0"/>
          </a:p>
        </p:txBody>
      </p:sp>
    </p:spTree>
    <p:extLst>
      <p:ext uri="{BB962C8B-B14F-4D97-AF65-F5344CB8AC3E}">
        <p14:creationId xmlns:p14="http://schemas.microsoft.com/office/powerpoint/2010/main" val="3057859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Column 2- 	Since BDD claims are normally direct SC – column 2 can usually be left blank</a:t>
            </a:r>
            <a:endParaRPr lang="en-US" altLang="en-US" baseline="0" dirty="0"/>
          </a:p>
          <a:p>
            <a:r>
              <a:rPr lang="en-US" altLang="en-US" baseline="0" dirty="0"/>
              <a:t>	If it is not a presumptive and there is no record of an incident, do not take the SM word for it, instead leave blank. </a:t>
            </a:r>
            <a:endParaRPr lang="en-US" altLang="en-US" dirty="0"/>
          </a:p>
          <a:p>
            <a:endParaRPr lang="en-US" altLang="en-US" dirty="0"/>
          </a:p>
          <a:p>
            <a:endParaRPr lang="en-US" altLang="en-US" dirty="0"/>
          </a:p>
          <a:p>
            <a:r>
              <a:rPr lang="en-US" altLang="en-US" dirty="0"/>
              <a:t>VA SHOULD consider all paths to service connection (DOES NOT ALWAYS HAPPEN)</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defRPr>
            </a:lvl9pPr>
          </a:lstStyle>
          <a:p>
            <a:fld id="{9089DC5E-6391-4727-9215-34C61A845D9B}" type="slidenum">
              <a:rPr lang="en-US" altLang="en-US" smtClean="0"/>
              <a:pPr/>
              <a:t>21</a:t>
            </a:fld>
            <a:endParaRPr lang="en-US" altLang="en-US"/>
          </a:p>
        </p:txBody>
      </p:sp>
    </p:spTree>
    <p:extLst>
      <p:ext uri="{BB962C8B-B14F-4D97-AF65-F5344CB8AC3E}">
        <p14:creationId xmlns:p14="http://schemas.microsoft.com/office/powerpoint/2010/main" val="4181859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defRPr>
            </a:lvl9pPr>
          </a:lstStyle>
          <a:p>
            <a:fld id="{9089DC5E-6391-4727-9215-34C61A845D9B}" type="slidenum">
              <a:rPr lang="en-US" altLang="en-US" smtClean="0"/>
              <a:pPr/>
              <a:t>22</a:t>
            </a:fld>
            <a:endParaRPr lang="en-US" altLang="en-US"/>
          </a:p>
        </p:txBody>
      </p:sp>
    </p:spTree>
    <p:extLst>
      <p:ext uri="{BB962C8B-B14F-4D97-AF65-F5344CB8AC3E}">
        <p14:creationId xmlns:p14="http://schemas.microsoft.com/office/powerpoint/2010/main" val="2658790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dirty="0"/>
              <a:t>Who here has a medical background?</a:t>
            </a:r>
          </a:p>
        </p:txBody>
      </p:sp>
      <p:sp>
        <p:nvSpPr>
          <p:cNvPr id="4" name="Slide Number Placeholder 3"/>
          <p:cNvSpPr>
            <a:spLocks noGrp="1"/>
          </p:cNvSpPr>
          <p:nvPr>
            <p:ph type="sldNum" sz="quarter" idx="10"/>
          </p:nvPr>
        </p:nvSpPr>
        <p:spPr/>
        <p:txBody>
          <a:bodyPr/>
          <a:lstStyle/>
          <a:p>
            <a:fld id="{9DACFAFC-35CE-40EA-9780-2EEBD7ACAEF9}" type="slidenum">
              <a:rPr lang="en-US" smtClean="0"/>
              <a:t>23</a:t>
            </a:fld>
            <a:endParaRPr lang="en-US" dirty="0"/>
          </a:p>
        </p:txBody>
      </p:sp>
    </p:spTree>
    <p:extLst>
      <p:ext uri="{BB962C8B-B14F-4D97-AF65-F5344CB8AC3E}">
        <p14:creationId xmlns:p14="http://schemas.microsoft.com/office/powerpoint/2010/main" val="2152028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3</a:t>
            </a:fld>
            <a:endParaRPr lang="en-US" dirty="0"/>
          </a:p>
        </p:txBody>
      </p:sp>
    </p:spTree>
    <p:extLst>
      <p:ext uri="{BB962C8B-B14F-4D97-AF65-F5344CB8AC3E}">
        <p14:creationId xmlns:p14="http://schemas.microsoft.com/office/powerpoint/2010/main" val="252199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4</a:t>
            </a:fld>
            <a:endParaRPr lang="en-US" dirty="0"/>
          </a:p>
        </p:txBody>
      </p:sp>
    </p:spTree>
    <p:extLst>
      <p:ext uri="{BB962C8B-B14F-4D97-AF65-F5344CB8AC3E}">
        <p14:creationId xmlns:p14="http://schemas.microsoft.com/office/powerpoint/2010/main" val="131525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5</a:t>
            </a:fld>
            <a:endParaRPr lang="en-US" dirty="0"/>
          </a:p>
        </p:txBody>
      </p:sp>
    </p:spTree>
    <p:extLst>
      <p:ext uri="{BB962C8B-B14F-4D97-AF65-F5344CB8AC3E}">
        <p14:creationId xmlns:p14="http://schemas.microsoft.com/office/powerpoint/2010/main" val="1532276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42" indent="-291169">
              <a:defRPr>
                <a:solidFill>
                  <a:schemeClr val="tx1"/>
                </a:solidFill>
                <a:latin typeface="Calibri" panose="020F0502020204030204" pitchFamily="34" charset="0"/>
              </a:defRPr>
            </a:lvl2pPr>
            <a:lvl3pPr marL="1164680" indent="-232936">
              <a:defRPr>
                <a:solidFill>
                  <a:schemeClr val="tx1"/>
                </a:solidFill>
                <a:latin typeface="Calibri" panose="020F0502020204030204" pitchFamily="34" charset="0"/>
              </a:defRPr>
            </a:lvl3pPr>
            <a:lvl4pPr marL="1630552" indent="-232936">
              <a:defRPr>
                <a:solidFill>
                  <a:schemeClr val="tx1"/>
                </a:solidFill>
                <a:latin typeface="Calibri" panose="020F0502020204030204" pitchFamily="34" charset="0"/>
              </a:defRPr>
            </a:lvl4pPr>
            <a:lvl5pPr marL="2096423" indent="-232936">
              <a:defRPr>
                <a:solidFill>
                  <a:schemeClr val="tx1"/>
                </a:solidFill>
                <a:latin typeface="Calibri" panose="020F0502020204030204" pitchFamily="34" charset="0"/>
              </a:defRPr>
            </a:lvl5pPr>
            <a:lvl6pPr marL="2562296" indent="-232936" eaLnBrk="0" fontAlgn="base" hangingPunct="0">
              <a:spcBef>
                <a:spcPct val="0"/>
              </a:spcBef>
              <a:spcAft>
                <a:spcPct val="0"/>
              </a:spcAft>
              <a:defRPr>
                <a:solidFill>
                  <a:schemeClr val="tx1"/>
                </a:solidFill>
                <a:latin typeface="Calibri" panose="020F0502020204030204" pitchFamily="34" charset="0"/>
              </a:defRPr>
            </a:lvl6pPr>
            <a:lvl7pPr marL="3028168" indent="-232936" eaLnBrk="0" fontAlgn="base" hangingPunct="0">
              <a:spcBef>
                <a:spcPct val="0"/>
              </a:spcBef>
              <a:spcAft>
                <a:spcPct val="0"/>
              </a:spcAft>
              <a:defRPr>
                <a:solidFill>
                  <a:schemeClr val="tx1"/>
                </a:solidFill>
                <a:latin typeface="Calibri" panose="020F0502020204030204" pitchFamily="34" charset="0"/>
              </a:defRPr>
            </a:lvl7pPr>
            <a:lvl8pPr marL="3494039" indent="-232936" eaLnBrk="0" fontAlgn="base" hangingPunct="0">
              <a:spcBef>
                <a:spcPct val="0"/>
              </a:spcBef>
              <a:spcAft>
                <a:spcPct val="0"/>
              </a:spcAft>
              <a:defRPr>
                <a:solidFill>
                  <a:schemeClr val="tx1"/>
                </a:solidFill>
                <a:latin typeface="Calibri" panose="020F0502020204030204" pitchFamily="34" charset="0"/>
              </a:defRPr>
            </a:lvl8pPr>
            <a:lvl9pPr marL="3959911" indent="-23293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2C0CA5-35EA-48E4-9046-E01A3459133F}" type="slidenum">
              <a:rPr lang="en-US" altLang="en-US" smtClean="0"/>
              <a:pPr fontAlgn="base">
                <a:spcBef>
                  <a:spcPct val="0"/>
                </a:spcBef>
                <a:spcAft>
                  <a:spcPct val="0"/>
                </a:spcAft>
              </a:pPr>
              <a:t>6</a:t>
            </a:fld>
            <a:endParaRPr lang="en-US" altLang="en-US" dirty="0"/>
          </a:p>
        </p:txBody>
      </p:sp>
    </p:spTree>
    <p:extLst>
      <p:ext uri="{BB962C8B-B14F-4D97-AF65-F5344CB8AC3E}">
        <p14:creationId xmlns:p14="http://schemas.microsoft.com/office/powerpoint/2010/main" val="3364192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7</a:t>
            </a:fld>
            <a:endParaRPr lang="en-US" dirty="0"/>
          </a:p>
        </p:txBody>
      </p:sp>
    </p:spTree>
    <p:extLst>
      <p:ext uri="{BB962C8B-B14F-4D97-AF65-F5344CB8AC3E}">
        <p14:creationId xmlns:p14="http://schemas.microsoft.com/office/powerpoint/2010/main" val="3302094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Entrance</a:t>
            </a:r>
            <a:r>
              <a:rPr lang="en-US" baseline="0" dirty="0"/>
              <a:t> exam SF 93</a:t>
            </a:r>
          </a:p>
          <a:p>
            <a:r>
              <a:rPr lang="en-US" baseline="0" dirty="0"/>
              <a:t>)</a:t>
            </a:r>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8</a:t>
            </a:fld>
            <a:endParaRPr lang="en-US" dirty="0"/>
          </a:p>
        </p:txBody>
      </p:sp>
    </p:spTree>
    <p:extLst>
      <p:ext uri="{BB962C8B-B14F-4D97-AF65-F5344CB8AC3E}">
        <p14:creationId xmlns:p14="http://schemas.microsoft.com/office/powerpoint/2010/main" val="176074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These are</a:t>
            </a:r>
            <a:r>
              <a:rPr lang="en-US" baseline="0" dirty="0"/>
              <a:t> mainly records reviews and a chance for service member to bring something up to the doctor if they have concerns.</a:t>
            </a:r>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9</a:t>
            </a:fld>
            <a:endParaRPr lang="en-US" dirty="0"/>
          </a:p>
        </p:txBody>
      </p:sp>
    </p:spTree>
    <p:extLst>
      <p:ext uri="{BB962C8B-B14F-4D97-AF65-F5344CB8AC3E}">
        <p14:creationId xmlns:p14="http://schemas.microsoft.com/office/powerpoint/2010/main" val="147386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600"/>
            </a:lvl1pPr>
          </a:lstStyle>
          <a:p>
            <a:fld id="{E2FB73DA-5FDE-45B5-BAA4-C61223CC44F6}"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6897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135854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513881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9247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129063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795486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8789064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226366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7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59565502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007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05674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429483892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9983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416636300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8442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396166487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420668114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116616750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17028423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28771858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230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8710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3858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2469294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562727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02048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7062326"/>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2.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05291" y="287588"/>
            <a:ext cx="2595149" cy="682840"/>
          </a:xfrm>
          <a:prstGeom prst="rect">
            <a:avLst/>
          </a:prstGeom>
        </p:spPr>
      </p:pic>
    </p:spTree>
    <p:extLst>
      <p:ext uri="{BB962C8B-B14F-4D97-AF65-F5344CB8AC3E}">
        <p14:creationId xmlns:p14="http://schemas.microsoft.com/office/powerpoint/2010/main" val="224612467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472537" y="617221"/>
            <a:ext cx="4643420" cy="1221785"/>
          </a:xfrm>
          <a:prstGeom prst="rect">
            <a:avLst/>
          </a:prstGeom>
        </p:spPr>
      </p:pic>
      <p:pic>
        <p:nvPicPr>
          <p:cNvPr id="9" name="Picture 8"/>
          <p:cNvPicPr>
            <a:picLocks noChangeAspect="1"/>
          </p:cNvPicPr>
          <p:nvPr userDrawn="1"/>
        </p:nvPicPr>
        <p:blipFill rotWithShape="1">
          <a:blip r:embed="rId1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spTree>
    <p:extLst>
      <p:ext uri="{BB962C8B-B14F-4D97-AF65-F5344CB8AC3E}">
        <p14:creationId xmlns:p14="http://schemas.microsoft.com/office/powerpoint/2010/main" val="69574300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8" name="Straight Connector 7"/>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105291" y="287588"/>
            <a:ext cx="2595149" cy="682840"/>
          </a:xfrm>
          <a:prstGeom prst="rect">
            <a:avLst/>
          </a:prstGeom>
        </p:spPr>
      </p:pic>
    </p:spTree>
    <p:extLst>
      <p:ext uri="{BB962C8B-B14F-4D97-AF65-F5344CB8AC3E}">
        <p14:creationId xmlns:p14="http://schemas.microsoft.com/office/powerpoint/2010/main" val="6529369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mil/Military-Health-Topics/Technology/MHS-GENESIS"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hyperlink" Target="https://patientportal.mhsgenesis.health.mil/"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905" y="2397948"/>
            <a:ext cx="7399422" cy="2308324"/>
          </a:xfrm>
          <a:prstGeom prst="rect">
            <a:avLst/>
          </a:prstGeom>
          <a:noFill/>
        </p:spPr>
        <p:txBody>
          <a:bodyPr wrap="square" rtlCol="0">
            <a:spAutoFit/>
          </a:bodyPr>
          <a:lstStyle/>
          <a:p>
            <a:pPr algn="ctr" eaLnBrk="1" fontAlgn="auto" hangingPunct="1">
              <a:spcBef>
                <a:spcPts val="0"/>
              </a:spcBef>
              <a:spcAft>
                <a:spcPts val="0"/>
              </a:spcAft>
            </a:pPr>
            <a:r>
              <a:rPr lang="en-US" sz="4000" b="1" dirty="0">
                <a:solidFill>
                  <a:prstClr val="black"/>
                </a:solidFill>
                <a:latin typeface="Times New Roman" panose="02020603050405020304" pitchFamily="18" charset="0"/>
                <a:cs typeface="Times New Roman" panose="02020603050405020304" pitchFamily="18" charset="0"/>
              </a:rPr>
              <a:t>Interpreting Medical Records  </a:t>
            </a:r>
          </a:p>
          <a:p>
            <a:pPr algn="ctr" eaLnBrk="1" fontAlgn="auto" hangingPunct="1">
              <a:spcBef>
                <a:spcPts val="0"/>
              </a:spcBef>
              <a:spcAft>
                <a:spcPts val="0"/>
              </a:spcAft>
            </a:pPr>
            <a:r>
              <a:rPr lang="en-US" sz="4000" b="1" dirty="0">
                <a:solidFill>
                  <a:prstClr val="black"/>
                </a:solidFill>
                <a:latin typeface="Times New Roman" panose="02020603050405020304" pitchFamily="18" charset="0"/>
                <a:cs typeface="Times New Roman" panose="02020603050405020304" pitchFamily="18" charset="0"/>
              </a:rPr>
              <a:t>&amp; Determining Claimable Conditions </a:t>
            </a:r>
            <a:br>
              <a:rPr lang="en-US" sz="2400" b="1" dirty="0">
                <a:solidFill>
                  <a:prstClr val="black"/>
                </a:solidFill>
                <a:latin typeface="Times New Roman" panose="02020603050405020304" pitchFamily="18" charset="0"/>
                <a:cs typeface="Times New Roman" panose="02020603050405020304" pitchFamily="18" charset="0"/>
              </a:rPr>
            </a:br>
            <a:endParaRPr 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015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27517"/>
            <a:ext cx="9000162" cy="857250"/>
          </a:xfrm>
        </p:spPr>
        <p:txBody>
          <a:bodyPr>
            <a:noAutofit/>
          </a:bodyPr>
          <a:lstStyle/>
          <a:p>
            <a:pPr algn="l" fontAlgn="base"/>
            <a:r>
              <a:rPr lang="en-US" sz="3600" b="0" i="0" dirty="0">
                <a:effectLst/>
                <a:latin typeface="Times New Roman" panose="02020603050405020304" pitchFamily="18" charset="0"/>
                <a:cs typeface="Times New Roman" panose="02020603050405020304" pitchFamily="18" charset="0"/>
              </a:rPr>
              <a:t>What are you looking for? Reviewing the record</a:t>
            </a:r>
          </a:p>
        </p:txBody>
      </p:sp>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7B5F0532-96E0-4EE6-8CD7-4855785CA838}"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10</a:t>
            </a:fld>
            <a:endParaRPr lang="en-US" alt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243173" y="1963883"/>
            <a:ext cx="9965932" cy="3147903"/>
          </a:xfrm>
          <a:prstGeom prst="rect">
            <a:avLst/>
          </a:prstGeom>
          <a:noFill/>
        </p:spPr>
        <p:txBody>
          <a:bodyPr wrap="square">
            <a:noAutofit/>
          </a:bodyPr>
          <a:lstStyle/>
          <a:p>
            <a:pPr algn="l" fontAlgn="base"/>
            <a:r>
              <a:rPr lang="en-US" sz="2800" b="0" i="0" dirty="0">
                <a:solidFill>
                  <a:srgbClr val="001C2F"/>
                </a:solidFill>
                <a:effectLst/>
                <a:latin typeface="Times New Roman" panose="02020603050405020304" pitchFamily="18" charset="0"/>
                <a:cs typeface="Times New Roman" panose="02020603050405020304" pitchFamily="18" charset="0"/>
              </a:rPr>
              <a:t>When reviewing the record be sure to be aware of what you may find in each type of record so that you can review the record more efficiently</a:t>
            </a:r>
          </a:p>
          <a:p>
            <a:pPr algn="l" fontAlgn="base"/>
            <a:endParaRPr lang="en-US" sz="2800" dirty="0">
              <a:solidFill>
                <a:srgbClr val="001C2F"/>
              </a:solidFill>
              <a:latin typeface="Times New Roman" panose="02020603050405020304" pitchFamily="18" charset="0"/>
              <a:cs typeface="Times New Roman" panose="02020603050405020304" pitchFamily="18" charset="0"/>
            </a:endParaRPr>
          </a:p>
          <a:p>
            <a:pPr algn="l" fontAlgn="base"/>
            <a:r>
              <a:rPr lang="en-US" sz="2800" b="0" i="0" dirty="0">
                <a:solidFill>
                  <a:srgbClr val="001C2F"/>
                </a:solidFill>
                <a:effectLst/>
                <a:latin typeface="Times New Roman" panose="02020603050405020304" pitchFamily="18" charset="0"/>
                <a:cs typeface="Times New Roman" panose="02020603050405020304" pitchFamily="18" charset="0"/>
              </a:rPr>
              <a:t>You likely won’t need to review vaccination reports nearly as closely as a surgical report </a:t>
            </a:r>
          </a:p>
        </p:txBody>
      </p:sp>
    </p:spTree>
    <p:extLst>
      <p:ext uri="{BB962C8B-B14F-4D97-AF65-F5344CB8AC3E}">
        <p14:creationId xmlns:p14="http://schemas.microsoft.com/office/powerpoint/2010/main" val="1417734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2283"/>
            <a:ext cx="10515600" cy="1325563"/>
          </a:xfrm>
        </p:spPr>
        <p:txBody>
          <a:bodyPr>
            <a:normAutofit/>
          </a:bodyPr>
          <a:lstStyle/>
          <a:p>
            <a:r>
              <a:rPr lang="en-US" sz="3600" dirty="0">
                <a:latin typeface="Times New Roman" panose="02020603050405020304" pitchFamily="18" charset="0"/>
                <a:cs typeface="Times New Roman" panose="02020603050405020304" pitchFamily="18" charset="0"/>
              </a:rPr>
              <a:t>Physical Exam</a:t>
            </a:r>
          </a:p>
        </p:txBody>
      </p:sp>
      <p:sp>
        <p:nvSpPr>
          <p:cNvPr id="2" name="Slide Number Placeholder 1"/>
          <p:cNvSpPr>
            <a:spLocks noGrp="1"/>
          </p:cNvSpPr>
          <p:nvPr>
            <p:ph type="sldNum" sz="quarter" idx="12"/>
          </p:nvPr>
        </p:nvSpPr>
        <p:spPr/>
        <p:txBody>
          <a:bodyPr/>
          <a:lstStyle/>
          <a:p>
            <a:fld id="{60B18D57-13A5-4968-950D-8FEF41FA4399}" type="slidenum">
              <a:rPr lang="en-US" sz="2000">
                <a:solidFill>
                  <a:schemeClr val="tx1"/>
                </a:solidFill>
                <a:latin typeface="Times New Roman" panose="02020603050405020304" pitchFamily="18" charset="0"/>
                <a:cs typeface="Times New Roman" panose="02020603050405020304" pitchFamily="18" charset="0"/>
              </a:rPr>
              <a:pPr/>
              <a:t>11</a:t>
            </a:fld>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rcRect b="9837"/>
          <a:stretch>
            <a:fillRect/>
          </a:stretch>
        </p:blipFill>
        <p:spPr>
          <a:xfrm>
            <a:off x="735459" y="1359917"/>
            <a:ext cx="8380370" cy="5178995"/>
          </a:xfrm>
          <a:prstGeom prst="rect">
            <a:avLst/>
          </a:prstGeom>
        </p:spPr>
      </p:pic>
      <p:sp>
        <p:nvSpPr>
          <p:cNvPr id="4" name="TextBox 3">
            <a:extLst>
              <a:ext uri="{FF2B5EF4-FFF2-40B4-BE49-F238E27FC236}">
                <a16:creationId xmlns:a16="http://schemas.microsoft.com/office/drawing/2014/main" id="{12299B78-F48B-F111-FECA-51675B2226F4}"/>
              </a:ext>
            </a:extLst>
          </p:cNvPr>
          <p:cNvSpPr txBox="1"/>
          <p:nvPr/>
        </p:nvSpPr>
        <p:spPr>
          <a:xfrm>
            <a:off x="9273752" y="1818526"/>
            <a:ext cx="2633995"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What do you see in this record?</a:t>
            </a:r>
          </a:p>
        </p:txBody>
      </p:sp>
    </p:spTree>
    <p:extLst>
      <p:ext uri="{BB962C8B-B14F-4D97-AF65-F5344CB8AC3E}">
        <p14:creationId xmlns:p14="http://schemas.microsoft.com/office/powerpoint/2010/main" val="2094396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6496" y="1342937"/>
            <a:ext cx="5763815" cy="857250"/>
          </a:xfrm>
        </p:spPr>
        <p:txBody>
          <a:bodyPr/>
          <a:lstStyle/>
          <a:p>
            <a:pPr eaLnBrk="1" hangingPunct="1"/>
            <a:r>
              <a:rPr lang="en-US" altLang="en-US" sz="3000" u="sng" dirty="0">
                <a:latin typeface="Baskerville Old Face" panose="02020602080505020303" pitchFamily="18" charset="0"/>
                <a:cs typeface="Times New Roman" panose="02020603050405020304" pitchFamily="18" charset="0"/>
              </a:rPr>
              <a:t>Audiograms</a:t>
            </a:r>
          </a:p>
        </p:txBody>
      </p:sp>
      <p:sp>
        <p:nvSpPr>
          <p:cNvPr id="2765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964B117F-C1CF-4B37-9F7E-6DF7DBE1F406}"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12</a:t>
            </a:fld>
            <a:endParaRPr lang="en-US" altLang="en-US" sz="2000" dirty="0">
              <a:latin typeface="Times New Roman" panose="02020603050405020304" pitchFamily="18" charset="0"/>
              <a:cs typeface="Times New Roman" panose="02020603050405020304" pitchFamily="18" charset="0"/>
            </a:endParaRPr>
          </a:p>
        </p:txBody>
      </p:sp>
      <p:pic>
        <p:nvPicPr>
          <p:cNvPr id="276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345" y="1342937"/>
            <a:ext cx="7274181" cy="491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899047" y="2407444"/>
            <a:ext cx="245745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 y="288994"/>
            <a:ext cx="4705815" cy="531762"/>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fontAlgn="auto">
              <a:spcAft>
                <a:spcPts val="0"/>
              </a:spcAft>
            </a:pPr>
            <a:r>
              <a:rPr lang="en-US" altLang="en-US" sz="3600" dirty="0">
                <a:latin typeface="Times New Roman" panose="02020603050405020304" pitchFamily="18" charset="0"/>
                <a:cs typeface="Times New Roman" panose="02020603050405020304" pitchFamily="18" charset="0"/>
              </a:rPr>
              <a:t>AUDIOGRAMS</a:t>
            </a:r>
          </a:p>
        </p:txBody>
      </p:sp>
      <p:sp>
        <p:nvSpPr>
          <p:cNvPr id="2" name="TextBox 1"/>
          <p:cNvSpPr txBox="1"/>
          <p:nvPr/>
        </p:nvSpPr>
        <p:spPr>
          <a:xfrm>
            <a:off x="7458403" y="1234130"/>
            <a:ext cx="4631474" cy="5293757"/>
          </a:xfrm>
          <a:prstGeom prst="rect">
            <a:avLst/>
          </a:prstGeom>
          <a:noFill/>
        </p:spPr>
        <p:txBody>
          <a:bodyPr wrap="square" rtlCol="0">
            <a:spAutoFit/>
          </a:bodyPr>
          <a:lstStyle/>
          <a:p>
            <a:pPr marL="287338" indent="-231775">
              <a:spcBef>
                <a:spcPts val="1800"/>
              </a:spcBef>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For Audiograms, you need the average  results of the 1000-4000 range</a:t>
            </a:r>
          </a:p>
          <a:p>
            <a:pPr marL="287338" indent="-231775">
              <a:spcBef>
                <a:spcPts val="1800"/>
              </a:spcBef>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 sure to check multiple tests</a:t>
            </a:r>
          </a:p>
          <a:p>
            <a:pPr marL="287338" indent="-231775">
              <a:spcBef>
                <a:spcPts val="1800"/>
              </a:spcBef>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tests may not show hearing loss for VA purposes, but they may show a threshold shift that could help prove delayed onset hearing loss later in life</a:t>
            </a:r>
          </a:p>
        </p:txBody>
      </p:sp>
    </p:spTree>
    <p:extLst>
      <p:ext uri="{BB962C8B-B14F-4D97-AF65-F5344CB8AC3E}">
        <p14:creationId xmlns:p14="http://schemas.microsoft.com/office/powerpoint/2010/main" val="2289748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6645" y="197104"/>
            <a:ext cx="3456039"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LAB REPORTS</a:t>
            </a:r>
          </a:p>
        </p:txBody>
      </p:sp>
      <p:sp>
        <p:nvSpPr>
          <p:cNvPr id="297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67F8CF09-3DE4-49F9-AA8D-5C8E1F4CF9F3}"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13</a:t>
            </a:fld>
            <a:endParaRPr lang="en-US" altLang="en-US" sz="2000" dirty="0">
              <a:latin typeface="Times New Roman" panose="02020603050405020304" pitchFamily="18" charset="0"/>
              <a:cs typeface="Times New Roman" panose="02020603050405020304" pitchFamily="18" charset="0"/>
            </a:endParaRPr>
          </a:p>
        </p:txBody>
      </p:sp>
      <p:sp>
        <p:nvSpPr>
          <p:cNvPr id="29699" name="TextBox 3"/>
          <p:cNvSpPr txBox="1">
            <a:spLocks noChangeArrowheads="1"/>
          </p:cNvSpPr>
          <p:nvPr/>
        </p:nvSpPr>
        <p:spPr bwMode="auto">
          <a:xfrm>
            <a:off x="1" y="1550020"/>
            <a:ext cx="508668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indent="-231775" eaLnBrk="1" hangingPunct="1">
              <a:spcBef>
                <a:spcPct val="0"/>
              </a:spcBef>
            </a:pPr>
            <a:r>
              <a:rPr lang="en-US" altLang="en-US" sz="2800" dirty="0">
                <a:latin typeface="Times New Roman" panose="02020603050405020304" pitchFamily="18" charset="0"/>
                <a:cs typeface="Times New Roman" panose="02020603050405020304" pitchFamily="18" charset="0"/>
              </a:rPr>
              <a:t>Not expected to memorize labs</a:t>
            </a:r>
          </a:p>
          <a:p>
            <a:pPr indent="-231775" eaLnBrk="1" hangingPunct="1">
              <a:spcBef>
                <a:spcPct val="0"/>
              </a:spcBef>
            </a:pPr>
            <a:endParaRPr lang="en-US" altLang="en-US" sz="2800" dirty="0">
              <a:latin typeface="Times New Roman" panose="02020603050405020304" pitchFamily="18" charset="0"/>
              <a:cs typeface="Times New Roman" panose="02020603050405020304" pitchFamily="18" charset="0"/>
            </a:endParaRPr>
          </a:p>
          <a:p>
            <a:pPr indent="-231775" eaLnBrk="1" hangingPunct="1">
              <a:spcBef>
                <a:spcPct val="0"/>
              </a:spcBef>
            </a:pPr>
            <a:r>
              <a:rPr lang="en-US" altLang="en-US" sz="2800" dirty="0">
                <a:latin typeface="Times New Roman" panose="02020603050405020304" pitchFamily="18" charset="0"/>
                <a:cs typeface="Times New Roman" panose="02020603050405020304" pitchFamily="18" charset="0"/>
              </a:rPr>
              <a:t>Most lab reports indicate normal/abnormal values</a:t>
            </a:r>
          </a:p>
          <a:p>
            <a:pPr indent="-231775" eaLnBrk="1" hangingPunct="1">
              <a:spcBef>
                <a:spcPct val="0"/>
              </a:spcBef>
            </a:pPr>
            <a:endParaRPr lang="en-US" altLang="en-US" sz="2800" dirty="0">
              <a:latin typeface="Times New Roman" panose="02020603050405020304" pitchFamily="18" charset="0"/>
              <a:cs typeface="Times New Roman" panose="02020603050405020304" pitchFamily="18" charset="0"/>
            </a:endParaRPr>
          </a:p>
          <a:p>
            <a:pPr indent="-231775" eaLnBrk="1" hangingPunct="1">
              <a:spcBef>
                <a:spcPct val="0"/>
              </a:spcBef>
            </a:pPr>
            <a:r>
              <a:rPr lang="en-US" altLang="en-US" sz="2800" dirty="0">
                <a:latin typeface="Times New Roman" panose="02020603050405020304" pitchFamily="18" charset="0"/>
                <a:cs typeface="Times New Roman" panose="02020603050405020304" pitchFamily="18" charset="0"/>
              </a:rPr>
              <a:t>Look for any actual diagnoses on the lab report and attached documentation  </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6684" y="1862254"/>
            <a:ext cx="7047832" cy="41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45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5683" y="391390"/>
            <a:ext cx="8229600" cy="434579"/>
          </a:xfrm>
        </p:spPr>
        <p:txBody>
          <a:bodyPr>
            <a:noAutofit/>
          </a:bodyPr>
          <a:lstStyle/>
          <a:p>
            <a:r>
              <a:rPr lang="en-US" altLang="en-US" sz="3600" dirty="0">
                <a:latin typeface="Times New Roman" panose="02020603050405020304" pitchFamily="18" charset="0"/>
                <a:cs typeface="Times New Roman" panose="02020603050405020304" pitchFamily="18" charset="0"/>
              </a:rPr>
              <a:t>RADIOLOGY REPORTS/MRI’S </a:t>
            </a:r>
          </a:p>
        </p:txBody>
      </p:sp>
      <p:pic>
        <p:nvPicPr>
          <p:cNvPr id="32771"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5683" y="1356850"/>
            <a:ext cx="8800712" cy="4999500"/>
          </a:xfrm>
        </p:spPr>
      </p:pic>
      <p:sp>
        <p:nvSpPr>
          <p:cNvPr id="4" name="Slide Number Placeholder 3"/>
          <p:cNvSpPr>
            <a:spLocks noGrp="1"/>
          </p:cNvSpPr>
          <p:nvPr>
            <p:ph type="sldNum" sz="quarter" idx="12"/>
          </p:nvPr>
        </p:nvSpPr>
        <p:spPr>
          <a:xfrm>
            <a:off x="8581103" y="6356350"/>
            <a:ext cx="2743200" cy="365125"/>
          </a:xfrm>
        </p:spPr>
        <p:txBody>
          <a:bodyPr/>
          <a:lstStyle/>
          <a:p>
            <a:pPr>
              <a:defRPr/>
            </a:pPr>
            <a:fld id="{4A84E845-DD7F-4621-8DCE-60E49455FE8E}" type="slidenum">
              <a:rPr lang="en-US" sz="2000">
                <a:solidFill>
                  <a:schemeClr val="tx1"/>
                </a:solidFill>
                <a:latin typeface="Times New Roman" panose="02020603050405020304" pitchFamily="18" charset="0"/>
                <a:cs typeface="Times New Roman" panose="02020603050405020304" pitchFamily="18" charset="0"/>
              </a:rPr>
              <a:pPr>
                <a:defRPr/>
              </a:pPr>
              <a:t>14</a:t>
            </a:fld>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960546" y="1443841"/>
            <a:ext cx="3135771" cy="440120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Radiology reports can reveal many conditions, sometimes ones the veteran wasn’t even aware of</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What do you see in this record?</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3327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5683" y="391390"/>
            <a:ext cx="8229600" cy="434579"/>
          </a:xfrm>
        </p:spPr>
        <p:txBody>
          <a:bodyPr>
            <a:noAutofit/>
          </a:bodyPr>
          <a:lstStyle/>
          <a:p>
            <a:r>
              <a:rPr lang="en-US" altLang="en-US" sz="3600" dirty="0">
                <a:latin typeface="Times New Roman" panose="02020603050405020304" pitchFamily="18" charset="0"/>
                <a:cs typeface="Times New Roman" panose="02020603050405020304" pitchFamily="18" charset="0"/>
              </a:rPr>
              <a:t>CONSULTATIONS / REFERRALS</a:t>
            </a:r>
          </a:p>
        </p:txBody>
      </p:sp>
      <p:sp>
        <p:nvSpPr>
          <p:cNvPr id="4" name="Slide Number Placeholder 3"/>
          <p:cNvSpPr>
            <a:spLocks noGrp="1"/>
          </p:cNvSpPr>
          <p:nvPr>
            <p:ph type="sldNum" sz="quarter" idx="12"/>
          </p:nvPr>
        </p:nvSpPr>
        <p:spPr>
          <a:xfrm>
            <a:off x="8581103" y="6356350"/>
            <a:ext cx="2743200" cy="365125"/>
          </a:xfrm>
        </p:spPr>
        <p:txBody>
          <a:bodyPr/>
          <a:lstStyle/>
          <a:p>
            <a:pPr>
              <a:defRPr/>
            </a:pPr>
            <a:fld id="{4A84E845-DD7F-4621-8DCE-60E49455FE8E}" type="slidenum">
              <a:rPr lang="en-US" sz="2000">
                <a:solidFill>
                  <a:schemeClr val="tx1"/>
                </a:solidFill>
                <a:latin typeface="Times New Roman" panose="02020603050405020304" pitchFamily="18" charset="0"/>
                <a:cs typeface="Times New Roman" panose="02020603050405020304" pitchFamily="18" charset="0"/>
              </a:rPr>
              <a:pPr>
                <a:defRPr/>
              </a:pPr>
              <a:t>15</a:t>
            </a:fld>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746716" y="2101387"/>
            <a:ext cx="4164668" cy="310854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Consultations and Referrals are great places to find proof that a condition exists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What do you see in this record?</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pic>
        <p:nvPicPr>
          <p:cNvPr id="7" name="Picture 6" descr="A close-up of a document&#10;&#10;Description automatically generated">
            <a:extLst>
              <a:ext uri="{FF2B5EF4-FFF2-40B4-BE49-F238E27FC236}">
                <a16:creationId xmlns:a16="http://schemas.microsoft.com/office/drawing/2014/main" id="{4C240228-F18A-8D17-98C0-B76CFAE35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447" y="1370252"/>
            <a:ext cx="6179585" cy="5351223"/>
          </a:xfrm>
          <a:prstGeom prst="rect">
            <a:avLst/>
          </a:prstGeom>
        </p:spPr>
      </p:pic>
    </p:spTree>
    <p:extLst>
      <p:ext uri="{BB962C8B-B14F-4D97-AF65-F5344CB8AC3E}">
        <p14:creationId xmlns:p14="http://schemas.microsoft.com/office/powerpoint/2010/main" val="408903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 y="229430"/>
            <a:ext cx="9043639" cy="857250"/>
          </a:xfrm>
        </p:spPr>
        <p:txBody>
          <a:bodyPr>
            <a:normAutofit fontScale="90000"/>
          </a:bodyPr>
          <a:lstStyle/>
          <a:p>
            <a:pPr eaLnBrk="1" hangingPunct="1"/>
            <a:r>
              <a:rPr lang="en-US" altLang="en-US" sz="3000" dirty="0">
                <a:latin typeface="Times New Roman" panose="02020603050405020304" pitchFamily="18" charset="0"/>
                <a:cs typeface="Times New Roman" panose="02020603050405020304" pitchFamily="18" charset="0"/>
              </a:rPr>
              <a:t>PRIVATE TREATMENT RECORDS AND SPECIALTY EXAMS</a:t>
            </a:r>
          </a:p>
        </p:txBody>
      </p:sp>
      <p:sp>
        <p:nvSpPr>
          <p:cNvPr id="3993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53AD24E9-0AA3-4C6D-9DA6-E0097F0DF7E6}"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16</a:t>
            </a:fld>
            <a:endParaRPr lang="en-US" alt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65485" y="1528011"/>
            <a:ext cx="10788316" cy="4462760"/>
          </a:xfrm>
          <a:prstGeom prst="rect">
            <a:avLst/>
          </a:prstGeom>
          <a:noFill/>
        </p:spPr>
        <p:txBody>
          <a:bodyPr wrap="square">
            <a:spAutoFit/>
          </a:bodyPr>
          <a:lstStyle/>
          <a:p>
            <a:pPr eaLnBrk="1" fontAlgn="auto" hangingPunct="1">
              <a:spcBef>
                <a:spcPts val="0"/>
              </a:spcBef>
              <a:spcAft>
                <a:spcPts val="0"/>
              </a:spcAft>
              <a:defRPr/>
            </a:pPr>
            <a:r>
              <a:rPr lang="en-US" sz="3600" dirty="0">
                <a:latin typeface="Times New Roman" panose="02020603050405020304" pitchFamily="18" charset="0"/>
                <a:cs typeface="Times New Roman" panose="02020603050405020304" pitchFamily="18" charset="0"/>
              </a:rPr>
              <a:t>Different look/format</a:t>
            </a:r>
          </a:p>
          <a:p>
            <a:pPr eaLnBrk="1" fontAlgn="auto" hangingPunct="1">
              <a:spcBef>
                <a:spcPts val="0"/>
              </a:spcBef>
              <a:spcAft>
                <a:spcPts val="0"/>
              </a:spcAft>
              <a:defRPr/>
            </a:pPr>
            <a:endParaRPr lang="en-US" sz="3600"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3600" dirty="0">
                <a:latin typeface="Times New Roman" panose="02020603050405020304" pitchFamily="18" charset="0"/>
                <a:cs typeface="Times New Roman" panose="02020603050405020304" pitchFamily="18" charset="0"/>
              </a:rPr>
              <a:t>Same information</a:t>
            </a:r>
          </a:p>
          <a:p>
            <a:pPr eaLnBrk="1" fontAlgn="auto" hangingPunct="1">
              <a:spcBef>
                <a:spcPts val="0"/>
              </a:spcBef>
              <a:spcAft>
                <a:spcPts val="0"/>
              </a:spcAft>
              <a:defRPr/>
            </a:pPr>
            <a:endParaRPr lang="en-US" sz="3200" dirty="0">
              <a:latin typeface="Times New Roman" panose="02020603050405020304" pitchFamily="18" charset="0"/>
              <a:cs typeface="Times New Roman" panose="02020603050405020304" pitchFamily="18" charset="0"/>
            </a:endParaRPr>
          </a:p>
          <a:p>
            <a:pPr marL="1928813" lvl="5" indent="-21431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Note the date of the record</a:t>
            </a:r>
          </a:p>
          <a:p>
            <a:pPr marL="1928813" lvl="5" indent="-21431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Look for any symptoms listed</a:t>
            </a:r>
          </a:p>
          <a:p>
            <a:pPr marL="1928813" lvl="5" indent="-21431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Check for diagnoses</a:t>
            </a:r>
          </a:p>
          <a:p>
            <a:pPr marL="1928813" lvl="5" indent="-21431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Ask the veteran for clarification</a:t>
            </a:r>
          </a:p>
        </p:txBody>
      </p:sp>
    </p:spTree>
    <p:extLst>
      <p:ext uri="{BB962C8B-B14F-4D97-AF65-F5344CB8AC3E}">
        <p14:creationId xmlns:p14="http://schemas.microsoft.com/office/powerpoint/2010/main" val="306291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3694-70ED-FA73-4E0A-83C73B8D984D}"/>
              </a:ext>
            </a:extLst>
          </p:cNvPr>
          <p:cNvSpPr>
            <a:spLocks noGrp="1"/>
          </p:cNvSpPr>
          <p:nvPr>
            <p:ph type="title"/>
          </p:nvPr>
        </p:nvSpPr>
        <p:spPr>
          <a:xfrm>
            <a:off x="0" y="18255"/>
            <a:ext cx="10515600" cy="1325563"/>
          </a:xfrm>
        </p:spPr>
        <p:txBody>
          <a:bodyPr>
            <a:normAutofit/>
          </a:bodyPr>
          <a:lstStyle/>
          <a:p>
            <a:r>
              <a:rPr lang="en-US" sz="3600" dirty="0">
                <a:latin typeface="Times New Roman" panose="02020603050405020304" pitchFamily="18" charset="0"/>
                <a:cs typeface="Times New Roman" panose="02020603050405020304" pitchFamily="18" charset="0"/>
              </a:rPr>
              <a:t>AutoCites</a:t>
            </a:r>
          </a:p>
        </p:txBody>
      </p:sp>
      <p:sp>
        <p:nvSpPr>
          <p:cNvPr id="4" name="Slide Number Placeholder 3">
            <a:extLst>
              <a:ext uri="{FF2B5EF4-FFF2-40B4-BE49-F238E27FC236}">
                <a16:creationId xmlns:a16="http://schemas.microsoft.com/office/drawing/2014/main" id="{51F6EC15-9C94-175A-5396-A777606C024F}"/>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17</a:t>
            </a:fld>
            <a:endParaRPr lang="en-US" dirty="0">
              <a:solidFill>
                <a:prstClr val="black">
                  <a:tint val="75000"/>
                </a:prstClr>
              </a:solidFill>
            </a:endParaRPr>
          </a:p>
        </p:txBody>
      </p:sp>
      <p:pic>
        <p:nvPicPr>
          <p:cNvPr id="7" name="Picture 6" descr="A document with text on it&#10;&#10;Description automatically generated">
            <a:extLst>
              <a:ext uri="{FF2B5EF4-FFF2-40B4-BE49-F238E27FC236}">
                <a16:creationId xmlns:a16="http://schemas.microsoft.com/office/drawing/2014/main" id="{B722DA92-F892-C909-0BA9-3827F7B256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01" t="23071" r="45280" b="42222"/>
          <a:stretch/>
        </p:blipFill>
        <p:spPr>
          <a:xfrm>
            <a:off x="164386" y="1438996"/>
            <a:ext cx="5229546" cy="5182109"/>
          </a:xfrm>
          <a:prstGeom prst="rect">
            <a:avLst/>
          </a:prstGeom>
        </p:spPr>
      </p:pic>
      <p:sp>
        <p:nvSpPr>
          <p:cNvPr id="8" name="TextBox 7">
            <a:extLst>
              <a:ext uri="{FF2B5EF4-FFF2-40B4-BE49-F238E27FC236}">
                <a16:creationId xmlns:a16="http://schemas.microsoft.com/office/drawing/2014/main" id="{E46428DF-14B6-1A80-51B6-61064A2C7D60}"/>
              </a:ext>
            </a:extLst>
          </p:cNvPr>
          <p:cNvSpPr txBox="1"/>
          <p:nvPr/>
        </p:nvSpPr>
        <p:spPr>
          <a:xfrm>
            <a:off x="5558320" y="1695236"/>
            <a:ext cx="5887092" cy="510909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AutoCites are an excellent tool if used properly, but…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They are only a guide to point you in the right direction; they are not a list of items to claim!!</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Instead use AutoCites as a starting point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What conditions would merit further reading in this record?</a:t>
            </a:r>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768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8563" y="218947"/>
            <a:ext cx="8229600"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A FEW KEY POINTS TO REMEMBER</a:t>
            </a:r>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4205EE87-B544-4E8B-A6E0-E4C7C8592BA9}"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18</a:t>
            </a:fld>
            <a:endParaRPr lang="en-US" alt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25551" y="1868256"/>
            <a:ext cx="10428249" cy="4647426"/>
          </a:xfrm>
          <a:prstGeom prst="rect">
            <a:avLst/>
          </a:prstGeom>
          <a:noFill/>
          <a:ln>
            <a:noFill/>
          </a:ln>
        </p:spPr>
        <p:txBody>
          <a:bodyPr wrap="square">
            <a:spAutoFit/>
          </a:bodyPr>
          <a:lstStyle/>
          <a:p>
            <a:pPr marL="214313" indent="-214313"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Not everything in the STRs is a claimable condition</a:t>
            </a:r>
          </a:p>
          <a:p>
            <a:pPr marL="214313" indent="-214313"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Rarely are all the disabilities listed in the STR or medical records – so ask questions!</a:t>
            </a:r>
          </a:p>
          <a:p>
            <a:pPr marL="214313" indent="-214313"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If a service member insists on filing for something that you cannot find in the medical records, add it to the claim. (Unless it involves fraud)</a:t>
            </a:r>
          </a:p>
          <a:p>
            <a:pPr eaLnBrk="1" fontAlgn="auto" hangingPunct="1">
              <a:spcBef>
                <a:spcPts val="0"/>
              </a:spcBef>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3000" b="1" dirty="0">
                <a:solidFill>
                  <a:srgbClr val="991A1E"/>
                </a:solidFill>
                <a:latin typeface="Times New Roman" panose="02020603050405020304" pitchFamily="18" charset="0"/>
                <a:cs typeface="Times New Roman" panose="02020603050405020304" pitchFamily="18" charset="0"/>
              </a:rPr>
              <a:t>COMMUNICATION IS KEY!!</a:t>
            </a:r>
          </a:p>
        </p:txBody>
      </p:sp>
    </p:spTree>
    <p:extLst>
      <p:ext uri="{BB962C8B-B14F-4D97-AF65-F5344CB8AC3E}">
        <p14:creationId xmlns:p14="http://schemas.microsoft.com/office/powerpoint/2010/main" val="671999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8563" y="218947"/>
            <a:ext cx="8229600"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YOUR TURN</a:t>
            </a:r>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4205EE87-B544-4E8B-A6E0-E4C7C8592BA9}"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19</a:t>
            </a:fld>
            <a:endParaRPr lang="en-US" alt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25551" y="1868256"/>
            <a:ext cx="10428249" cy="3139321"/>
          </a:xfrm>
          <a:prstGeom prst="rect">
            <a:avLst/>
          </a:prstGeom>
          <a:noFill/>
          <a:ln>
            <a:noFill/>
          </a:ln>
        </p:spPr>
        <p:txBody>
          <a:bodyPr wrap="square">
            <a:spAutoFit/>
          </a:bodyPr>
          <a:lstStyle/>
          <a:p>
            <a:pPr marL="214313" indent="-214313"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On the next slide there is a medical record with a few potentially claimable items</a:t>
            </a:r>
          </a:p>
          <a:p>
            <a:pPr marL="214313" indent="-214313" eaLnBrk="1" fontAlgn="auto" hangingPunct="1">
              <a:spcBef>
                <a:spcPts val="0"/>
              </a:spcBef>
              <a:spcAft>
                <a:spcPts val="0"/>
              </a:spcAft>
              <a:buFont typeface="Arial" panose="020B0604020202020204" pitchFamily="34" charset="0"/>
              <a:buChar char="•"/>
              <a:defRPr/>
            </a:pPr>
            <a:endParaRPr lang="en-US" sz="2800" b="1" dirty="0">
              <a:solidFill>
                <a:srgbClr val="991A1E"/>
              </a:solidFill>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Review the record and then hit the hand raise button once you think you’ve found all the potentially claimable items</a:t>
            </a:r>
          </a:p>
          <a:p>
            <a:pPr marL="214313" indent="-214313"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First one to get them all wins!</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36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03" y="82552"/>
            <a:ext cx="7543800" cy="1060450"/>
          </a:xfrm>
        </p:spPr>
        <p:txBody>
          <a:bodyPr>
            <a:normAutofit/>
          </a:bodyPr>
          <a:lstStyle/>
          <a:p>
            <a:pPr>
              <a:defRPr/>
            </a:pPr>
            <a:r>
              <a:rPr lang="en-US" sz="3600" dirty="0">
                <a:latin typeface="Times New Roman" panose="02020603050405020304" pitchFamily="18" charset="0"/>
                <a:cs typeface="Times New Roman" panose="02020603050405020304" pitchFamily="18" charset="0"/>
              </a:rPr>
              <a:t>How to Review Medical Records	</a:t>
            </a:r>
          </a:p>
        </p:txBody>
      </p:sp>
      <p:sp>
        <p:nvSpPr>
          <p:cNvPr id="19459" name="Content Placeholder 2"/>
          <p:cNvSpPr>
            <a:spLocks noGrp="1"/>
          </p:cNvSpPr>
          <p:nvPr>
            <p:ph idx="1"/>
          </p:nvPr>
        </p:nvSpPr>
        <p:spPr>
          <a:xfrm>
            <a:off x="452063" y="1712609"/>
            <a:ext cx="11476234" cy="4351338"/>
          </a:xfrm>
        </p:spPr>
        <p:txBody>
          <a:bodyPr>
            <a:noAutofit/>
          </a:bodyPr>
          <a:lstStyle/>
          <a:p>
            <a:pPr eaLnBrk="1" hangingPunct="1">
              <a:spcBef>
                <a:spcPts val="1800"/>
              </a:spcBef>
            </a:pPr>
            <a:r>
              <a:rPr lang="en-US" altLang="en-US" sz="3200" dirty="0">
                <a:latin typeface="Times New Roman" panose="02020603050405020304" pitchFamily="18" charset="0"/>
                <a:cs typeface="Times New Roman" panose="02020603050405020304" pitchFamily="18" charset="0"/>
              </a:rPr>
              <a:t>Reviewing the STR is one of the most important functions of a BDD Representative</a:t>
            </a:r>
          </a:p>
          <a:p>
            <a:pPr eaLnBrk="1" hangingPunct="1">
              <a:spcBef>
                <a:spcPts val="1800"/>
              </a:spcBef>
            </a:pPr>
            <a:r>
              <a:rPr lang="en-US" altLang="en-US" sz="3200" dirty="0">
                <a:latin typeface="Times New Roman" panose="02020603050405020304" pitchFamily="18" charset="0"/>
                <a:cs typeface="Times New Roman" panose="02020603050405020304" pitchFamily="18" charset="0"/>
              </a:rPr>
              <a:t>When reviewing records, don’t just look for diagnoses, look for treatment or anything else that could point to a potential claimable condition </a:t>
            </a:r>
          </a:p>
          <a:p>
            <a:pPr eaLnBrk="1" hangingPunct="1">
              <a:spcBef>
                <a:spcPts val="1800"/>
              </a:spcBef>
            </a:pPr>
            <a:r>
              <a:rPr lang="en-US" altLang="en-US" sz="3200" dirty="0">
                <a:latin typeface="Times New Roman" panose="02020603050405020304" pitchFamily="18" charset="0"/>
                <a:cs typeface="Times New Roman" panose="02020603050405020304" pitchFamily="18" charset="0"/>
              </a:rPr>
              <a:t>Sometimes there will be a note that references a different condition that is not well described – an appendicitis surgery record may mention spine arthritis that was found by accident in an x-ray </a:t>
            </a:r>
          </a:p>
          <a:p>
            <a:pPr eaLnBrk="1" hangingPunct="1"/>
            <a:endParaRPr lang="en-US" altLang="en-US" sz="3200" dirty="0">
              <a:cs typeface="Times New Roman" panose="02020603050405020304" pitchFamily="18" charset="0"/>
            </a:endParaRPr>
          </a:p>
        </p:txBody>
      </p:sp>
      <p:sp>
        <p:nvSpPr>
          <p:cNvPr id="3" name="Slide Number Placeholder 2"/>
          <p:cNvSpPr>
            <a:spLocks noGrp="1"/>
          </p:cNvSpPr>
          <p:nvPr>
            <p:ph type="sldNum" sz="quarter" idx="12"/>
          </p:nvPr>
        </p:nvSpPr>
        <p:spPr>
          <a:xfrm>
            <a:off x="8610600" y="6346517"/>
            <a:ext cx="2743200" cy="365125"/>
          </a:xfrm>
        </p:spPr>
        <p:txBody>
          <a:bodyPr/>
          <a:lstStyle/>
          <a:p>
            <a:fld id="{A52124A5-1B9B-4B07-834C-F8730363EEE2}" type="slidenum">
              <a:rPr lang="en-US" altLang="en-US" sz="2000" smtClean="0">
                <a:solidFill>
                  <a:prstClr val="black"/>
                </a:solidFill>
                <a:latin typeface="Times New Roman" panose="02020603050405020304" pitchFamily="18" charset="0"/>
                <a:cs typeface="Times New Roman" panose="02020603050405020304" pitchFamily="18" charset="0"/>
              </a:rPr>
              <a:pPr/>
              <a:t>2</a:t>
            </a:fld>
            <a:endParaRPr lang="en-US" alt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984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4205EE87-B544-4E8B-A6E0-E4C7C8592BA9}"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20</a:t>
            </a:fld>
            <a:endParaRPr lang="en-US" altLang="en-US" sz="2000" dirty="0">
              <a:latin typeface="Times New Roman" panose="02020603050405020304" pitchFamily="18" charset="0"/>
              <a:cs typeface="Times New Roman" panose="02020603050405020304" pitchFamily="18" charset="0"/>
            </a:endParaRPr>
          </a:p>
        </p:txBody>
      </p:sp>
      <p:pic>
        <p:nvPicPr>
          <p:cNvPr id="6" name="Picture 5" descr="A close-up of a medical document&#10;&#10;Description automatically generated">
            <a:extLst>
              <a:ext uri="{FF2B5EF4-FFF2-40B4-BE49-F238E27FC236}">
                <a16:creationId xmlns:a16="http://schemas.microsoft.com/office/drawing/2014/main" id="{CF5B303B-83AD-60AE-ADB8-ED29C78DE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254" y="179325"/>
            <a:ext cx="7122735" cy="6678675"/>
          </a:xfrm>
          <a:prstGeom prst="rect">
            <a:avLst/>
          </a:prstGeom>
        </p:spPr>
      </p:pic>
    </p:spTree>
    <p:extLst>
      <p:ext uri="{BB962C8B-B14F-4D97-AF65-F5344CB8AC3E}">
        <p14:creationId xmlns:p14="http://schemas.microsoft.com/office/powerpoint/2010/main" val="4168453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339047" y="1295400"/>
            <a:ext cx="11691991" cy="5105400"/>
          </a:xfrm>
        </p:spPr>
        <p:txBody>
          <a:bodyPr/>
          <a:lstStyle/>
          <a:p>
            <a:pPr lvl="3" eaLnBrk="1" hangingPunct="1"/>
            <a:endParaRPr lang="en-US" altLang="en-US" dirty="0"/>
          </a:p>
          <a:p>
            <a:pPr marL="0" indent="0">
              <a:buNone/>
            </a:pPr>
            <a:r>
              <a:rPr lang="en-US" altLang="en-US" b="1" dirty="0">
                <a:latin typeface="Times New Roman" panose="02020603050405020304" pitchFamily="18" charset="0"/>
                <a:cs typeface="Times New Roman" panose="02020603050405020304" pitchFamily="18" charset="0"/>
              </a:rPr>
              <a:t>Column 1</a:t>
            </a:r>
          </a:p>
          <a:p>
            <a:pPr lvl="1"/>
            <a:r>
              <a:rPr lang="en-US" altLang="en-US" dirty="0">
                <a:latin typeface="Times New Roman" panose="02020603050405020304" pitchFamily="18" charset="0"/>
                <a:cs typeface="Times New Roman" panose="02020603050405020304" pitchFamily="18" charset="0"/>
              </a:rPr>
              <a:t>List the current disability – 1 per line (can use bilateral: e.g. bilateral pes planus)</a:t>
            </a:r>
          </a:p>
          <a:p>
            <a:pPr marL="457200" lvl="1" indent="0" algn="ctr">
              <a:buNone/>
            </a:pPr>
            <a:r>
              <a:rPr lang="en-US" altLang="en-US" i="1" dirty="0">
                <a:latin typeface="Times New Roman" panose="02020603050405020304" pitchFamily="18" charset="0"/>
                <a:cs typeface="Times New Roman" panose="02020603050405020304" pitchFamily="18" charset="0"/>
              </a:rPr>
              <a:t>*Exercise caution with abbreviations</a:t>
            </a:r>
          </a:p>
          <a:p>
            <a:pPr marL="0" indent="0">
              <a:buNone/>
            </a:pPr>
            <a:endParaRPr lang="en-US" altLang="en-US" b="1" dirty="0">
              <a:latin typeface="Times New Roman" panose="02020603050405020304" pitchFamily="18" charset="0"/>
              <a:cs typeface="Times New Roman" panose="02020603050405020304" pitchFamily="18" charset="0"/>
            </a:endParaRPr>
          </a:p>
          <a:p>
            <a:pPr marL="0" indent="0">
              <a:buNone/>
            </a:pPr>
            <a:r>
              <a:rPr lang="en-US" altLang="en-US" b="1" dirty="0">
                <a:latin typeface="Times New Roman" panose="02020603050405020304" pitchFamily="18" charset="0"/>
                <a:cs typeface="Times New Roman" panose="02020603050405020304" pitchFamily="18" charset="0"/>
              </a:rPr>
              <a:t>Column 2</a:t>
            </a:r>
          </a:p>
          <a:p>
            <a:pPr lvl="1"/>
            <a:r>
              <a:rPr lang="en-US" altLang="en-US" dirty="0">
                <a:latin typeface="Times New Roman" panose="02020603050405020304" pitchFamily="18" charset="0"/>
                <a:cs typeface="Times New Roman" panose="02020603050405020304" pitchFamily="18" charset="0"/>
              </a:rPr>
              <a:t>If claiming as a presumptive or due to a specific incident (must verify using records for incident)</a:t>
            </a:r>
          </a:p>
          <a:p>
            <a:pPr lvl="1"/>
            <a:r>
              <a:rPr lang="en-US" altLang="en-US" dirty="0">
                <a:latin typeface="Times New Roman" panose="02020603050405020304" pitchFamily="18" charset="0"/>
                <a:cs typeface="Times New Roman" panose="02020603050405020304" pitchFamily="18" charset="0"/>
              </a:rPr>
              <a:t>If you don’t have verification of an incident leave it blank</a:t>
            </a:r>
          </a:p>
          <a:p>
            <a:pPr eaLnBrk="1" hangingPunct="1"/>
            <a:endParaRPr lang="en-US" altLang="en-US" dirty="0"/>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FFFADE4C-55B4-4038-BA94-0FFFFBF752E0}" type="slidenum">
              <a:rPr lang="en-US" altLang="en-US" sz="2800"/>
              <a:pPr>
                <a:spcBef>
                  <a:spcPct val="0"/>
                </a:spcBef>
                <a:buFontTx/>
                <a:buNone/>
              </a:pPr>
              <a:t>21</a:t>
            </a:fld>
            <a:endParaRPr lang="en-US" altLang="en-US" sz="2800"/>
          </a:p>
        </p:txBody>
      </p:sp>
      <p:sp>
        <p:nvSpPr>
          <p:cNvPr id="21506" name="Title 1"/>
          <p:cNvSpPr>
            <a:spLocks noGrp="1"/>
          </p:cNvSpPr>
          <p:nvPr>
            <p:ph type="title"/>
          </p:nvPr>
        </p:nvSpPr>
        <p:spPr>
          <a:xfrm>
            <a:off x="0" y="255142"/>
            <a:ext cx="8229600" cy="838200"/>
          </a:xfrm>
        </p:spPr>
        <p:txBody>
          <a:bodyPr>
            <a:normAutofit fontScale="90000"/>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LISTING</a:t>
            </a:r>
            <a:r>
              <a:rPr lang="en-US" altLang="en-US" sz="2700" dirty="0">
                <a:latin typeface="Times New Roman" panose="02020603050405020304" pitchFamily="18" charset="0"/>
                <a:cs typeface="Times New Roman" panose="02020603050405020304" pitchFamily="18" charset="0"/>
              </a:rPr>
              <a:t> </a:t>
            </a:r>
            <a:r>
              <a:rPr lang="en-US" altLang="en-US" sz="4000" dirty="0">
                <a:latin typeface="Times New Roman" panose="02020603050405020304" pitchFamily="18" charset="0"/>
                <a:cs typeface="Times New Roman" panose="02020603050405020304" pitchFamily="18" charset="0"/>
              </a:rPr>
              <a:t>DISABILITIES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585627" y="1295401"/>
            <a:ext cx="10644027" cy="4892675"/>
          </a:xfrm>
        </p:spPr>
        <p:txBody>
          <a:bodyPr/>
          <a:lstStyle/>
          <a:p>
            <a:pPr marL="0" indent="0">
              <a:buNone/>
            </a:pPr>
            <a:r>
              <a:rPr lang="en-US" altLang="en-US" b="1" dirty="0">
                <a:latin typeface="Times New Roman" panose="02020603050405020304" pitchFamily="18" charset="0"/>
                <a:cs typeface="Times New Roman" panose="02020603050405020304" pitchFamily="18" charset="0"/>
              </a:rPr>
              <a:t>Column 3</a:t>
            </a:r>
          </a:p>
          <a:p>
            <a:pPr lvl="1"/>
            <a:r>
              <a:rPr lang="en-US" altLang="en-US" dirty="0">
                <a:latin typeface="Times New Roman" panose="02020603050405020304" pitchFamily="18" charset="0"/>
                <a:cs typeface="Times New Roman" panose="02020603050405020304" pitchFamily="18" charset="0"/>
              </a:rPr>
              <a:t>Brief explanation of how it relates to Column 2</a:t>
            </a:r>
          </a:p>
          <a:p>
            <a:pPr lvl="1"/>
            <a:r>
              <a:rPr lang="en-US" altLang="en-US" dirty="0">
                <a:latin typeface="Times New Roman" panose="02020603050405020304" pitchFamily="18" charset="0"/>
                <a:cs typeface="Times New Roman" panose="02020603050405020304" pitchFamily="18" charset="0"/>
              </a:rPr>
              <a:t>If Column 2 was blank, can still write an explanation</a:t>
            </a:r>
          </a:p>
          <a:p>
            <a:pPr lvl="1"/>
            <a:r>
              <a:rPr lang="en-US" altLang="en-US" dirty="0">
                <a:latin typeface="Times New Roman" panose="02020603050405020304" pitchFamily="18" charset="0"/>
                <a:cs typeface="Times New Roman" panose="02020603050405020304" pitchFamily="18" charset="0"/>
              </a:rPr>
              <a:t>Can be left blank</a:t>
            </a:r>
          </a:p>
          <a:p>
            <a:pPr lvl="1"/>
            <a:endParaRPr lang="en-US" altLang="en-US" dirty="0">
              <a:latin typeface="Times New Roman" panose="02020603050405020304" pitchFamily="18" charset="0"/>
              <a:cs typeface="Times New Roman" panose="02020603050405020304" pitchFamily="18" charset="0"/>
            </a:endParaRPr>
          </a:p>
          <a:p>
            <a:pPr marL="0" indent="0">
              <a:buNone/>
            </a:pPr>
            <a:r>
              <a:rPr lang="en-US" altLang="en-US" b="1" dirty="0">
                <a:latin typeface="Times New Roman" panose="02020603050405020304" pitchFamily="18" charset="0"/>
                <a:cs typeface="Times New Roman" panose="02020603050405020304" pitchFamily="18" charset="0"/>
              </a:rPr>
              <a:t>Column 4</a:t>
            </a:r>
          </a:p>
          <a:p>
            <a:pPr lvl="1"/>
            <a:r>
              <a:rPr lang="en-US" altLang="en-US" dirty="0">
                <a:latin typeface="Times New Roman" panose="02020603050405020304" pitchFamily="18" charset="0"/>
                <a:cs typeface="Times New Roman" panose="02020603050405020304" pitchFamily="18" charset="0"/>
              </a:rPr>
              <a:t>Do </a:t>
            </a:r>
            <a:r>
              <a:rPr lang="en-US" altLang="en-US" b="1" u="sng" dirty="0">
                <a:latin typeface="Times New Roman" panose="02020603050405020304" pitchFamily="18" charset="0"/>
                <a:cs typeface="Times New Roman" panose="02020603050405020304" pitchFamily="18" charset="0"/>
              </a:rPr>
              <a:t>NOT</a:t>
            </a:r>
            <a:r>
              <a:rPr lang="en-US" altLang="en-US" dirty="0">
                <a:latin typeface="Times New Roman" panose="02020603050405020304" pitchFamily="18" charset="0"/>
                <a:cs typeface="Times New Roman" panose="02020603050405020304" pitchFamily="18" charset="0"/>
              </a:rPr>
              <a:t> leave blank</a:t>
            </a:r>
          </a:p>
          <a:p>
            <a:pPr lvl="1"/>
            <a:r>
              <a:rPr lang="en-US" altLang="en-US" dirty="0">
                <a:latin typeface="Times New Roman" panose="02020603050405020304" pitchFamily="18" charset="0"/>
                <a:cs typeface="Times New Roman" panose="02020603050405020304" pitchFamily="18" charset="0"/>
              </a:rPr>
              <a:t>If you do not have a specific date verified by written records, write “in service” or list the veteran’s entire service dates</a:t>
            </a:r>
          </a:p>
          <a:p>
            <a:pPr eaLnBrk="1" hangingPunct="1"/>
            <a:endParaRPr lang="en-US" altLang="en-US" dirty="0"/>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FFFADE4C-55B4-4038-BA94-0FFFFBF752E0}" type="slidenum">
              <a:rPr lang="en-US" altLang="en-US" sz="2800"/>
              <a:pPr>
                <a:spcBef>
                  <a:spcPct val="0"/>
                </a:spcBef>
                <a:buFontTx/>
                <a:buNone/>
              </a:pPr>
              <a:t>22</a:t>
            </a:fld>
            <a:endParaRPr lang="en-US" altLang="en-US" sz="2800"/>
          </a:p>
        </p:txBody>
      </p:sp>
      <p:sp>
        <p:nvSpPr>
          <p:cNvPr id="21506" name="Title 1"/>
          <p:cNvSpPr>
            <a:spLocks noGrp="1"/>
          </p:cNvSpPr>
          <p:nvPr>
            <p:ph type="title"/>
          </p:nvPr>
        </p:nvSpPr>
        <p:spPr>
          <a:xfrm>
            <a:off x="0" y="60327"/>
            <a:ext cx="10234863" cy="1066800"/>
          </a:xfrm>
        </p:spPr>
        <p:txBody>
          <a:bodyPr>
            <a:noAutofit/>
          </a:bodyPr>
          <a:lstStyle/>
          <a:p>
            <a:pPr eaLnBrk="1" hangingPunct="1"/>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LISTING DISABILITIES</a:t>
            </a:r>
          </a:p>
        </p:txBody>
      </p:sp>
    </p:spTree>
    <p:extLst>
      <p:ext uri="{BB962C8B-B14F-4D97-AF65-F5344CB8AC3E}">
        <p14:creationId xmlns:p14="http://schemas.microsoft.com/office/powerpoint/2010/main" val="3564214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905" y="2397948"/>
            <a:ext cx="7399422" cy="1077218"/>
          </a:xfrm>
          <a:prstGeom prst="rect">
            <a:avLst/>
          </a:prstGeom>
          <a:noFill/>
        </p:spPr>
        <p:txBody>
          <a:bodyPr wrap="square" rtlCol="0">
            <a:spAutoFit/>
          </a:bodyPr>
          <a:lstStyle/>
          <a:p>
            <a:pPr algn="ctr" eaLnBrk="1" fontAlgn="auto" hangingPunct="1">
              <a:spcBef>
                <a:spcPts val="0"/>
              </a:spcBef>
              <a:spcAft>
                <a:spcPts val="0"/>
              </a:spcAft>
            </a:pPr>
            <a:r>
              <a:rPr lang="en-US" sz="4000" b="1" dirty="0">
                <a:solidFill>
                  <a:prstClr val="black"/>
                </a:solidFill>
                <a:latin typeface="Times New Roman" panose="02020603050405020304" pitchFamily="18" charset="0"/>
                <a:cs typeface="Times New Roman" panose="02020603050405020304" pitchFamily="18" charset="0"/>
              </a:rPr>
              <a:t>Questions?</a:t>
            </a:r>
            <a:br>
              <a:rPr lang="en-US" sz="2400" b="1" dirty="0">
                <a:solidFill>
                  <a:prstClr val="black"/>
                </a:solidFill>
                <a:latin typeface="Times New Roman" panose="02020603050405020304" pitchFamily="18" charset="0"/>
                <a:cs typeface="Times New Roman" panose="02020603050405020304" pitchFamily="18" charset="0"/>
              </a:rPr>
            </a:br>
            <a:endParaRPr 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4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27517"/>
            <a:ext cx="8229600"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Types of Records</a:t>
            </a:r>
          </a:p>
        </p:txBody>
      </p:sp>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7B5F0532-96E0-4EE6-8CD7-4855785CA838}"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3</a:t>
            </a:fld>
            <a:endParaRPr lang="en-US" alt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50686" y="1480981"/>
            <a:ext cx="9147190" cy="4091242"/>
          </a:xfrm>
          <a:prstGeom prst="rect">
            <a:avLst/>
          </a:prstGeom>
          <a:noFill/>
        </p:spPr>
        <p:txBody>
          <a:bodyPr wrap="square">
            <a:noAutofit/>
          </a:bodyPr>
          <a:lstStyle/>
          <a:p>
            <a:pPr marL="428625" indent="-203200" eaLnBrk="1" fontAlgn="auto" hangingPunct="1">
              <a:spcBef>
                <a:spcPts val="1800"/>
              </a:spcBef>
              <a:spcAft>
                <a:spcPts val="0"/>
              </a:spcAft>
              <a:buFont typeface="Arial" panose="020B0604020202020204" pitchFamily="34" charset="0"/>
              <a:buChar char="•"/>
              <a:defRPr/>
            </a:pPr>
            <a:r>
              <a:rPr lang="en-US" sz="2800" b="1" dirty="0">
                <a:latin typeface="Times New Roman" panose="02020603050405020304" pitchFamily="18" charset="0"/>
                <a:cs typeface="Times New Roman" panose="02020603050405020304" pitchFamily="18" charset="0"/>
              </a:rPr>
              <a:t>Hard Copy STRs: </a:t>
            </a:r>
            <a:r>
              <a:rPr lang="en-US" sz="2800" dirty="0">
                <a:latin typeface="Times New Roman" panose="02020603050405020304" pitchFamily="18" charset="0"/>
                <a:cs typeface="Times New Roman" panose="02020603050405020304" pitchFamily="18" charset="0"/>
              </a:rPr>
              <a:t>These are the “traditional” records that many think of when they think of STRs. The Hard Copy will likely contain the veteran’s exams (entrance, exit, PHA, PDHA etc.) as well as sick call slips and other routine medical records</a:t>
            </a:r>
          </a:p>
          <a:p>
            <a:pPr marL="428625" indent="-203200" eaLnBrk="1" fontAlgn="auto" hangingPunct="1">
              <a:spcBef>
                <a:spcPts val="1800"/>
              </a:spcBef>
              <a:spcAft>
                <a:spcPts val="0"/>
              </a:spcAft>
              <a:buFont typeface="Arial" panose="020B0604020202020204" pitchFamily="34" charset="0"/>
              <a:buChar char="•"/>
              <a:defRPr/>
            </a:pPr>
            <a:r>
              <a:rPr lang="en-US" sz="2800" b="1" dirty="0">
                <a:latin typeface="Times New Roman" panose="02020603050405020304" pitchFamily="18" charset="0"/>
                <a:cs typeface="Times New Roman" panose="02020603050405020304" pitchFamily="18" charset="0"/>
              </a:rPr>
              <a:t>HAIMS Record: </a:t>
            </a:r>
            <a:r>
              <a:rPr lang="en-US" sz="2800" dirty="0">
                <a:latin typeface="Times New Roman" panose="02020603050405020304" pitchFamily="18" charset="0"/>
                <a:cs typeface="Times New Roman" panose="02020603050405020304" pitchFamily="18" charset="0"/>
              </a:rPr>
              <a:t>Usually consists of a consolidation of tests and clinical reports including a list of active problems, medications, and diagnoses</a:t>
            </a:r>
          </a:p>
          <a:p>
            <a:pPr marL="428625" indent="-203200" eaLnBrk="1" fontAlgn="auto" hangingPunct="1">
              <a:spcBef>
                <a:spcPts val="1800"/>
              </a:spcBef>
              <a:spcAft>
                <a:spcPts val="0"/>
              </a:spcAft>
              <a:buFont typeface="Arial" panose="020B0604020202020204" pitchFamily="34" charset="0"/>
              <a:buChar char="•"/>
              <a:defRPr/>
            </a:pPr>
            <a:r>
              <a:rPr lang="en-US" sz="2800" b="1" dirty="0">
                <a:latin typeface="Times New Roman" panose="02020603050405020304" pitchFamily="18" charset="0"/>
                <a:cs typeface="Times New Roman" panose="02020603050405020304" pitchFamily="18" charset="0"/>
              </a:rPr>
              <a:t>ALHTA Record: </a:t>
            </a:r>
            <a:r>
              <a:rPr lang="en-US" sz="2800" dirty="0">
                <a:latin typeface="Times New Roman" panose="02020603050405020304" pitchFamily="18" charset="0"/>
                <a:cs typeface="Times New Roman" panose="02020603050405020304" pitchFamily="18" charset="0"/>
              </a:rPr>
              <a:t>Electronic records that have been in use since 2005 – consists of treatment records and electronic medical records</a:t>
            </a:r>
          </a:p>
        </p:txBody>
      </p:sp>
      <p:pic>
        <p:nvPicPr>
          <p:cNvPr id="3" name="Picture 2">
            <a:extLst>
              <a:ext uri="{FF2B5EF4-FFF2-40B4-BE49-F238E27FC236}">
                <a16:creationId xmlns:a16="http://schemas.microsoft.com/office/drawing/2014/main" id="{ED2D3A86-EB66-BDD0-F46F-7A8B0D2FCC29}"/>
              </a:ext>
            </a:extLst>
          </p:cNvPr>
          <p:cNvPicPr>
            <a:picLocks noChangeAspect="1"/>
          </p:cNvPicPr>
          <p:nvPr/>
        </p:nvPicPr>
        <p:blipFill>
          <a:blip r:embed="rId3"/>
          <a:stretch>
            <a:fillRect/>
          </a:stretch>
        </p:blipFill>
        <p:spPr>
          <a:xfrm>
            <a:off x="9297876" y="1465975"/>
            <a:ext cx="2743438" cy="2060627"/>
          </a:xfrm>
          <a:prstGeom prst="rect">
            <a:avLst/>
          </a:prstGeom>
        </p:spPr>
      </p:pic>
    </p:spTree>
    <p:extLst>
      <p:ext uri="{BB962C8B-B14F-4D97-AF65-F5344CB8AC3E}">
        <p14:creationId xmlns:p14="http://schemas.microsoft.com/office/powerpoint/2010/main" val="621867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27517"/>
            <a:ext cx="8229600"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MHS GENESIS</a:t>
            </a:r>
          </a:p>
        </p:txBody>
      </p:sp>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7B5F0532-96E0-4EE6-8CD7-4855785CA838}"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4</a:t>
            </a:fld>
            <a:endParaRPr lang="en-US" alt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04102" y="1629581"/>
            <a:ext cx="11183796" cy="4091242"/>
          </a:xfrm>
          <a:prstGeom prst="rect">
            <a:avLst/>
          </a:prstGeom>
          <a:noFill/>
        </p:spPr>
        <p:txBody>
          <a:bodyPr wrap="square">
            <a:noAutofit/>
          </a:bodyPr>
          <a:lstStyle/>
          <a:p>
            <a:pPr marL="225425" eaLnBrk="1" fontAlgn="auto" hangingPunct="1">
              <a:spcBef>
                <a:spcPts val="1800"/>
              </a:spcBef>
              <a:spcAft>
                <a:spcPts val="0"/>
              </a:spcAft>
              <a:defRPr/>
            </a:pPr>
            <a:r>
              <a:rPr lang="en-US" sz="2800" dirty="0">
                <a:solidFill>
                  <a:srgbClr val="001C2F"/>
                </a:solidFill>
                <a:latin typeface="Times New Roman" panose="02020603050405020304" pitchFamily="18" charset="0"/>
                <a:cs typeface="Times New Roman" panose="02020603050405020304" pitchFamily="18" charset="0"/>
                <a:hlinkClick r:id="rId3"/>
              </a:rPr>
              <a:t>MHS GENESIS</a:t>
            </a:r>
            <a:r>
              <a:rPr lang="en-US" sz="2800" dirty="0">
                <a:solidFill>
                  <a:srgbClr val="001C2F"/>
                </a:solidFill>
                <a:latin typeface="Times New Roman" panose="02020603050405020304" pitchFamily="18" charset="0"/>
                <a:cs typeface="Times New Roman" panose="02020603050405020304" pitchFamily="18" charset="0"/>
              </a:rPr>
              <a:t> </a:t>
            </a:r>
            <a:r>
              <a:rPr lang="en-US" sz="2800" b="0" i="0" dirty="0">
                <a:solidFill>
                  <a:srgbClr val="001C2F"/>
                </a:solidFill>
                <a:effectLst/>
                <a:latin typeface="Times New Roman" panose="02020603050405020304" pitchFamily="18" charset="0"/>
                <a:cs typeface="Times New Roman" panose="02020603050405020304" pitchFamily="18" charset="0"/>
              </a:rPr>
              <a:t>is the Military Health System's new electronic health record. When fully deployed, MHS GENESIS will provide a single health record for service members, veterans, and their families. </a:t>
            </a:r>
          </a:p>
          <a:p>
            <a:pPr marL="225425" eaLnBrk="1" fontAlgn="auto" hangingPunct="1">
              <a:spcBef>
                <a:spcPts val="1800"/>
              </a:spcBef>
              <a:spcAft>
                <a:spcPts val="0"/>
              </a:spcAft>
              <a:defRPr/>
            </a:pPr>
            <a:r>
              <a:rPr lang="en-US" sz="2800" b="0" i="0" dirty="0">
                <a:solidFill>
                  <a:srgbClr val="001C2F"/>
                </a:solidFill>
                <a:effectLst/>
                <a:latin typeface="Times New Roman" panose="02020603050405020304" pitchFamily="18" charset="0"/>
                <a:cs typeface="Times New Roman" panose="02020603050405020304" pitchFamily="18" charset="0"/>
              </a:rPr>
              <a:t>As of Sept 2023, the Defense Health Agency has deployed MHS GENESIS to 126 parent hospitals and clinics through 21 ‘waves’ </a:t>
            </a:r>
          </a:p>
          <a:p>
            <a:pPr marL="225425" eaLnBrk="1" fontAlgn="auto" hangingPunct="1">
              <a:spcBef>
                <a:spcPts val="1800"/>
              </a:spcBef>
              <a:spcAft>
                <a:spcPts val="0"/>
              </a:spcAft>
              <a:defRPr/>
            </a:pPr>
            <a:r>
              <a:rPr lang="en-US" sz="2800" b="0" i="0" dirty="0">
                <a:solidFill>
                  <a:srgbClr val="001C2F"/>
                </a:solidFill>
                <a:effectLst/>
                <a:latin typeface="Times New Roman" panose="02020603050405020304" pitchFamily="18" charset="0"/>
                <a:cs typeface="Times New Roman" panose="02020603050405020304" pitchFamily="18" charset="0"/>
              </a:rPr>
              <a:t>More than 170,000 DHA providers are using MHS GENESIS to provide health care to more than 7.0 million potential beneficiaries and deployment is 91% complete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436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27517"/>
            <a:ext cx="8229600" cy="857250"/>
          </a:xfrm>
        </p:spPr>
        <p:txBody>
          <a:bodyPr>
            <a:normAutofit/>
          </a:bodyPr>
          <a:lstStyle/>
          <a:p>
            <a:pPr algn="l" fontAlgn="base"/>
            <a:r>
              <a:rPr lang="en-US" sz="3600" b="0" i="0" dirty="0">
                <a:effectLst/>
                <a:latin typeface="Times New Roman" panose="02020603050405020304" pitchFamily="18" charset="0"/>
                <a:cs typeface="Times New Roman" panose="02020603050405020304" pitchFamily="18" charset="0"/>
              </a:rPr>
              <a:t>MHS GENESIS Patient Portal</a:t>
            </a:r>
          </a:p>
        </p:txBody>
      </p:sp>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7B5F0532-96E0-4EE6-8CD7-4855785CA838}"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5</a:t>
            </a:fld>
            <a:endParaRPr lang="en-US" alt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37320" y="1598758"/>
            <a:ext cx="11317360" cy="4091242"/>
          </a:xfrm>
          <a:prstGeom prst="rect">
            <a:avLst/>
          </a:prstGeom>
          <a:noFill/>
        </p:spPr>
        <p:txBody>
          <a:bodyPr wrap="square">
            <a:noAutofit/>
          </a:bodyPr>
          <a:lstStyle/>
          <a:p>
            <a:pPr algn="l" fontAlgn="base"/>
            <a:endParaRPr lang="en-US" sz="2800" b="0" i="0" dirty="0">
              <a:solidFill>
                <a:srgbClr val="001C2F"/>
              </a:solidFill>
              <a:effectLst/>
              <a:latin typeface="Times New Roman" panose="02020603050405020304" pitchFamily="18" charset="0"/>
              <a:cs typeface="Times New Roman" panose="02020603050405020304" pitchFamily="18" charset="0"/>
            </a:endParaRPr>
          </a:p>
          <a:p>
            <a:pPr algn="l" fontAlgn="base"/>
            <a:r>
              <a:rPr lang="en-US" sz="2800" b="0" i="0" dirty="0">
                <a:solidFill>
                  <a:srgbClr val="001C2F"/>
                </a:solidFill>
                <a:effectLst/>
                <a:latin typeface="Times New Roman" panose="02020603050405020304" pitchFamily="18" charset="0"/>
                <a:cs typeface="Times New Roman" panose="02020603050405020304" pitchFamily="18" charset="0"/>
              </a:rPr>
              <a:t>The </a:t>
            </a:r>
            <a:r>
              <a:rPr lang="en-US" sz="2800" b="0" i="0" u="sng" dirty="0">
                <a:solidFill>
                  <a:srgbClr val="3060AA"/>
                </a:solidFill>
                <a:effectLst/>
                <a:latin typeface="Times New Roman" panose="02020603050405020304" pitchFamily="18" charset="0"/>
                <a:cs typeface="Times New Roman" panose="02020603050405020304" pitchFamily="18" charset="0"/>
                <a:hlinkClick r:id="rId3" tooltip="Goes to the MHS GENESIS patient portal"/>
              </a:rPr>
              <a:t>MHS GENESIS Patient Portal</a:t>
            </a:r>
            <a:r>
              <a:rPr lang="en-US" sz="2800" b="0" i="0" dirty="0">
                <a:solidFill>
                  <a:srgbClr val="001C2F"/>
                </a:solidFill>
                <a:effectLst/>
                <a:latin typeface="Times New Roman" panose="02020603050405020304" pitchFamily="18" charset="0"/>
                <a:cs typeface="Times New Roman" panose="02020603050405020304" pitchFamily="18" charset="0"/>
              </a:rPr>
              <a:t> is a secure website for 24/7 access to health information, including managing appointments and exchanging messages with care teams. </a:t>
            </a:r>
          </a:p>
          <a:p>
            <a:pPr algn="l" fontAlgn="base"/>
            <a:endParaRPr lang="en-US" sz="2800" dirty="0">
              <a:solidFill>
                <a:srgbClr val="001C2F"/>
              </a:solidFill>
              <a:latin typeface="Times New Roman" panose="02020603050405020304" pitchFamily="18" charset="0"/>
              <a:cs typeface="Times New Roman" panose="02020603050405020304" pitchFamily="18" charset="0"/>
            </a:endParaRPr>
          </a:p>
          <a:p>
            <a:pPr algn="l" fontAlgn="base"/>
            <a:r>
              <a:rPr lang="en-US" sz="2800" b="0" i="0" dirty="0">
                <a:solidFill>
                  <a:srgbClr val="001C2F"/>
                </a:solidFill>
                <a:effectLst/>
                <a:latin typeface="Times New Roman" panose="02020603050405020304" pitchFamily="18" charset="0"/>
                <a:cs typeface="Times New Roman" panose="02020603050405020304" pitchFamily="18" charset="0"/>
              </a:rPr>
              <a:t>The new patient portal is launching at sites as MHS GENESIS deploys, replacing the TRICARE Online Secure Patient Portal.</a:t>
            </a:r>
          </a:p>
        </p:txBody>
      </p:sp>
    </p:spTree>
    <p:extLst>
      <p:ext uri="{BB962C8B-B14F-4D97-AF65-F5344CB8AC3E}">
        <p14:creationId xmlns:p14="http://schemas.microsoft.com/office/powerpoint/2010/main" val="94262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46578"/>
            <a:ext cx="8229600"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Table of Contents</a:t>
            </a:r>
          </a:p>
        </p:txBody>
      </p:sp>
      <p:sp>
        <p:nvSpPr>
          <p:cNvPr id="102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760D542-3BFF-4BF7-B323-99FAF0421DD8}"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6</a:t>
            </a:fld>
            <a:endParaRPr lang="en-US" alt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73294" y="1315213"/>
            <a:ext cx="11445412" cy="1200329"/>
          </a:xfrm>
          <a:prstGeom prst="rect">
            <a:avLst/>
          </a:prstGeom>
          <a:noFill/>
        </p:spPr>
        <p:txBody>
          <a:bodyPr wrap="square">
            <a:spAutoFit/>
          </a:bodyPr>
          <a:lstStyle/>
          <a:p>
            <a:pPr marL="225425" algn="ctr" eaLnBrk="1" fontAlgn="auto" hangingPunct="1">
              <a:spcBef>
                <a:spcPts val="0"/>
              </a:spcBef>
              <a:spcAft>
                <a:spcPts val="0"/>
              </a:spcAft>
              <a:defRPr/>
            </a:pPr>
            <a:r>
              <a:rPr lang="en-US" sz="3600" dirty="0">
                <a:latin typeface="Times New Roman" panose="02020603050405020304" pitchFamily="18" charset="0"/>
                <a:cs typeface="Times New Roman" panose="02020603050405020304" pitchFamily="18" charset="0"/>
              </a:rPr>
              <a:t>Many records you review will be digitized and in PDF format with tabbed fields</a:t>
            </a:r>
          </a:p>
        </p:txBody>
      </p:sp>
      <p:sp>
        <p:nvSpPr>
          <p:cNvPr id="10244" name="TextBox 5"/>
          <p:cNvSpPr txBox="1">
            <a:spLocks noChangeArrowheads="1"/>
          </p:cNvSpPr>
          <p:nvPr/>
        </p:nvSpPr>
        <p:spPr bwMode="auto">
          <a:xfrm>
            <a:off x="106168" y="2337762"/>
            <a:ext cx="3982947"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36538" indent="-236538" eaLnBrk="1" hangingPunct="1">
              <a:spcBef>
                <a:spcPts val="1800"/>
              </a:spcBef>
            </a:pPr>
            <a:r>
              <a:rPr lang="en-US" altLang="en-US" sz="2800" dirty="0">
                <a:latin typeface="Times New Roman" panose="02020603050405020304" pitchFamily="18" charset="0"/>
                <a:cs typeface="Times New Roman" panose="02020603050405020304" pitchFamily="18" charset="0"/>
              </a:rPr>
              <a:t>Many claimable conditions will be found in the “Problems” area – but not everything there is claimable</a:t>
            </a:r>
          </a:p>
          <a:p>
            <a:pPr marL="236538" indent="-236538" eaLnBrk="1" hangingPunct="1">
              <a:spcBef>
                <a:spcPts val="1800"/>
              </a:spcBef>
            </a:pPr>
            <a:r>
              <a:rPr lang="en-US" altLang="en-US" sz="2800" dirty="0">
                <a:latin typeface="Times New Roman" panose="02020603050405020304" pitchFamily="18" charset="0"/>
                <a:cs typeface="Times New Roman" panose="02020603050405020304" pitchFamily="18" charset="0"/>
              </a:rPr>
              <a:t>This makes it easy to find claimable items but be sure to still review everything</a:t>
            </a:r>
          </a:p>
        </p:txBody>
      </p:sp>
      <p:pic>
        <p:nvPicPr>
          <p:cNvPr id="3" name="Picture 2" descr="A close-up of a document&#10;&#10;Description automatically generated">
            <a:extLst>
              <a:ext uri="{FF2B5EF4-FFF2-40B4-BE49-F238E27FC236}">
                <a16:creationId xmlns:a16="http://schemas.microsoft.com/office/drawing/2014/main" id="{AAD01E61-1F24-D42F-0E4D-1F6105FE5C04}"/>
              </a:ext>
            </a:extLst>
          </p:cNvPr>
          <p:cNvPicPr>
            <a:picLocks noChangeAspect="1"/>
          </p:cNvPicPr>
          <p:nvPr/>
        </p:nvPicPr>
        <p:blipFill rotWithShape="1">
          <a:blip r:embed="rId3">
            <a:extLst>
              <a:ext uri="{28A0092B-C50C-407E-A947-70E740481C1C}">
                <a14:useLocalDpi xmlns:a14="http://schemas.microsoft.com/office/drawing/2010/main" val="0"/>
              </a:ext>
            </a:extLst>
          </a:blip>
          <a:srcRect l="622" r="2365"/>
          <a:stretch/>
        </p:blipFill>
        <p:spPr>
          <a:xfrm>
            <a:off x="4089115" y="2726927"/>
            <a:ext cx="7873428" cy="3333469"/>
          </a:xfrm>
          <a:prstGeom prst="rect">
            <a:avLst/>
          </a:prstGeom>
        </p:spPr>
      </p:pic>
    </p:spTree>
    <p:extLst>
      <p:ext uri="{BB962C8B-B14F-4D97-AF65-F5344CB8AC3E}">
        <p14:creationId xmlns:p14="http://schemas.microsoft.com/office/powerpoint/2010/main" val="16949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27517"/>
            <a:ext cx="8229600"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What are you looking for? Exams</a:t>
            </a:r>
          </a:p>
        </p:txBody>
      </p:sp>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7B5F0532-96E0-4EE6-8CD7-4855785CA838}"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7</a:t>
            </a:fld>
            <a:endParaRPr lang="en-US" alt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39018" y="1660404"/>
            <a:ext cx="10640121" cy="4091242"/>
          </a:xfrm>
          <a:prstGeom prst="rect">
            <a:avLst/>
          </a:prstGeom>
          <a:noFill/>
        </p:spPr>
        <p:txBody>
          <a:bodyPr wrap="square">
            <a:noAutofit/>
          </a:bodyPr>
          <a:lstStyle/>
          <a:p>
            <a:pPr marL="428625" indent="-203200" eaLnBrk="1" fontAlgn="auto" hangingPunct="1">
              <a:spcBef>
                <a:spcPts val="1800"/>
              </a:spcBef>
              <a:spcAft>
                <a:spcPts val="0"/>
              </a:spcAft>
              <a:buFont typeface="Arial" panose="020B0604020202020204" pitchFamily="34" charset="0"/>
              <a:buChar char="•"/>
              <a:defRPr/>
            </a:pPr>
            <a:r>
              <a:rPr lang="en-US" sz="2800" b="1" dirty="0">
                <a:latin typeface="Times New Roman" panose="02020603050405020304" pitchFamily="18" charset="0"/>
                <a:cs typeface="Times New Roman" panose="02020603050405020304" pitchFamily="18" charset="0"/>
              </a:rPr>
              <a:t>Entrance and Exit Physicals </a:t>
            </a:r>
            <a:r>
              <a:rPr lang="en-US" sz="2800" dirty="0">
                <a:latin typeface="Times New Roman" panose="02020603050405020304" pitchFamily="18" charset="0"/>
                <a:cs typeface="Times New Roman" panose="02020603050405020304" pitchFamily="18" charset="0"/>
              </a:rPr>
              <a:t>– Compare the exams to determine if there are any differences. Differences are likely going to be claimable issues</a:t>
            </a:r>
          </a:p>
          <a:p>
            <a:pPr marL="428625" indent="-203200" eaLnBrk="1" fontAlgn="auto" hangingPunct="1">
              <a:spcBef>
                <a:spcPts val="1800"/>
              </a:spcBef>
              <a:spcAft>
                <a:spcPts val="0"/>
              </a:spcAft>
              <a:buFont typeface="Arial" panose="020B0604020202020204" pitchFamily="34" charset="0"/>
              <a:buChar char="•"/>
              <a:defRPr/>
            </a:pPr>
            <a:r>
              <a:rPr lang="en-US" sz="2800" b="1" dirty="0">
                <a:latin typeface="Times New Roman" panose="02020603050405020304" pitchFamily="18" charset="0"/>
                <a:cs typeface="Times New Roman" panose="02020603050405020304" pitchFamily="18" charset="0"/>
              </a:rPr>
              <a:t>Periodic Health Assessments (PHAs) </a:t>
            </a:r>
            <a:r>
              <a:rPr lang="en-US" sz="2800" dirty="0">
                <a:latin typeface="Times New Roman" panose="02020603050405020304" pitchFamily="18" charset="0"/>
                <a:cs typeface="Times New Roman" panose="02020603050405020304" pitchFamily="18" charset="0"/>
              </a:rPr>
              <a:t>– These show snapshots of the veteran’s medical history and should be compared to the entrance and exit exams to determine changes in medical history during service</a:t>
            </a:r>
          </a:p>
          <a:p>
            <a:pPr marL="428625" indent="-203200" eaLnBrk="1" fontAlgn="auto" hangingPunct="1">
              <a:spcBef>
                <a:spcPts val="1800"/>
              </a:spcBef>
              <a:spcAft>
                <a:spcPts val="0"/>
              </a:spcAft>
              <a:buFont typeface="Arial" panose="020B0604020202020204" pitchFamily="34" charset="0"/>
              <a:buChar char="•"/>
              <a:defRPr/>
            </a:pPr>
            <a:r>
              <a:rPr lang="en-US" sz="2800" b="1" dirty="0">
                <a:latin typeface="Times New Roman" panose="02020603050405020304" pitchFamily="18" charset="0"/>
                <a:cs typeface="Times New Roman" panose="02020603050405020304" pitchFamily="18" charset="0"/>
              </a:rPr>
              <a:t>Post Deployment Health Assessments (PDHAs) </a:t>
            </a:r>
            <a:r>
              <a:rPr lang="en-US" sz="2800" dirty="0">
                <a:latin typeface="Times New Roman" panose="02020603050405020304" pitchFamily="18" charset="0"/>
                <a:cs typeface="Times New Roman" panose="02020603050405020304" pitchFamily="18" charset="0"/>
              </a:rPr>
              <a:t>– These exams will likely show any issues that happened during a deployment </a:t>
            </a:r>
          </a:p>
          <a:p>
            <a:pPr marL="428625" indent="-203200"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3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B18D57-13A5-4968-950D-8FEF41FA4399}" type="slidenum">
              <a:rPr lang="en-US" sz="2000">
                <a:solidFill>
                  <a:schemeClr val="tx1"/>
                </a:solidFill>
                <a:latin typeface="Times New Roman" panose="02020603050405020304" pitchFamily="18" charset="0"/>
                <a:cs typeface="Times New Roman" panose="02020603050405020304" pitchFamily="18" charset="0"/>
              </a:rPr>
              <a:pPr/>
              <a:t>8</a:t>
            </a:fld>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148575" y="1329783"/>
            <a:ext cx="4169375" cy="5391692"/>
          </a:xfrm>
          <a:prstGeom prst="rect">
            <a:avLst/>
          </a:prstGeom>
        </p:spPr>
      </p:pic>
      <p:pic>
        <p:nvPicPr>
          <p:cNvPr id="4" name="Picture 3"/>
          <p:cNvPicPr>
            <a:picLocks noChangeAspect="1"/>
          </p:cNvPicPr>
          <p:nvPr/>
        </p:nvPicPr>
        <p:blipFill>
          <a:blip r:embed="rId4"/>
          <a:stretch>
            <a:fillRect/>
          </a:stretch>
        </p:blipFill>
        <p:spPr>
          <a:xfrm>
            <a:off x="6725005" y="1329783"/>
            <a:ext cx="4103645" cy="5309355"/>
          </a:xfrm>
          <a:prstGeom prst="rect">
            <a:avLst/>
          </a:prstGeom>
        </p:spPr>
      </p:pic>
      <p:sp>
        <p:nvSpPr>
          <p:cNvPr id="6" name="Title 1"/>
          <p:cNvSpPr>
            <a:spLocks noGrp="1"/>
          </p:cNvSpPr>
          <p:nvPr>
            <p:ph type="title"/>
          </p:nvPr>
        </p:nvSpPr>
        <p:spPr>
          <a:xfrm>
            <a:off x="103615" y="383728"/>
            <a:ext cx="6631417" cy="495300"/>
          </a:xfrm>
        </p:spPr>
        <p:txBody>
          <a:bodyPr>
            <a:noAutofit/>
          </a:bodyPr>
          <a:lstStyle/>
          <a:p>
            <a:pPr eaLnBrk="1" hangingPunct="1"/>
            <a:r>
              <a:rPr lang="en-US" altLang="en-US" sz="3600" dirty="0">
                <a:latin typeface="Times New Roman" panose="02020603050405020304" pitchFamily="18" charset="0"/>
                <a:cs typeface="Times New Roman" panose="02020603050405020304" pitchFamily="18" charset="0"/>
              </a:rPr>
              <a:t>Entrance Exam Example</a:t>
            </a:r>
          </a:p>
        </p:txBody>
      </p:sp>
    </p:spTree>
    <p:extLst>
      <p:ext uri="{BB962C8B-B14F-4D97-AF65-F5344CB8AC3E}">
        <p14:creationId xmlns:p14="http://schemas.microsoft.com/office/powerpoint/2010/main" val="358878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3748" y="185605"/>
            <a:ext cx="9184364" cy="857250"/>
          </a:xfrm>
        </p:spPr>
        <p:txBody>
          <a:bodyPr>
            <a:noAutofit/>
          </a:bodyPr>
          <a:lstStyle/>
          <a:p>
            <a:r>
              <a:rPr lang="en-US" altLang="en-US" sz="2800" dirty="0">
                <a:latin typeface="Times New Roman" panose="02020603050405020304" pitchFamily="18" charset="0"/>
                <a:cs typeface="Times New Roman" panose="02020603050405020304" pitchFamily="18" charset="0"/>
              </a:rPr>
              <a:t>PERIODIC HEALTH ASSESSMENTS / POST DEPLOYMENT HEALTH ASSESSMENTS (PHAS &amp; PDHAS) </a:t>
            </a:r>
            <a:endParaRPr lang="en-US" altLang="en-US" sz="2800" u="sng" dirty="0">
              <a:latin typeface="Baskerville Old Face" panose="02020602080505020303" pitchFamily="18" charset="0"/>
              <a:cs typeface="Times New Roman" panose="02020603050405020304" pitchFamily="18" charset="0"/>
            </a:endParaRPr>
          </a:p>
        </p:txBody>
      </p:sp>
      <p:sp>
        <p:nvSpPr>
          <p:cNvPr id="3789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90CC844-2E31-4E71-9D5B-2AB368A6C0CE}"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9</a:t>
            </a:fld>
            <a:endParaRPr lang="en-US" altLang="en-US" sz="2000" dirty="0">
              <a:latin typeface="Times New Roman" panose="02020603050405020304" pitchFamily="18" charset="0"/>
              <a:cs typeface="Times New Roman" panose="02020603050405020304" pitchFamily="18" charset="0"/>
            </a:endParaRPr>
          </a:p>
        </p:txBody>
      </p:sp>
      <p:sp>
        <p:nvSpPr>
          <p:cNvPr id="37892" name="TextBox 3"/>
          <p:cNvSpPr txBox="1">
            <a:spLocks noChangeArrowheads="1"/>
          </p:cNvSpPr>
          <p:nvPr/>
        </p:nvSpPr>
        <p:spPr bwMode="auto">
          <a:xfrm>
            <a:off x="0" y="1235852"/>
            <a:ext cx="875147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231775" eaLnBrk="1" hangingPunct="1">
              <a:spcBef>
                <a:spcPct val="0"/>
              </a:spcBef>
            </a:pPr>
            <a:r>
              <a:rPr lang="en-US" altLang="en-US" sz="2700" dirty="0">
                <a:latin typeface="Times New Roman" panose="02020603050405020304" pitchFamily="18" charset="0"/>
                <a:cs typeface="Times New Roman" panose="02020603050405020304" pitchFamily="18" charset="0"/>
              </a:rPr>
              <a:t>Most veterans complete periodic health assessments throughout their career, especially if they were deployed</a:t>
            </a:r>
          </a:p>
          <a:p>
            <a:pPr marL="457200" indent="-231775" eaLnBrk="1" hangingPunct="1">
              <a:spcBef>
                <a:spcPct val="0"/>
              </a:spcBef>
            </a:pPr>
            <a:r>
              <a:rPr lang="en-US" altLang="en-US" sz="2700" dirty="0">
                <a:latin typeface="Times New Roman" panose="02020603050405020304" pitchFamily="18" charset="0"/>
                <a:cs typeface="Times New Roman" panose="02020603050405020304" pitchFamily="18" charset="0"/>
              </a:rPr>
              <a:t>Make sure you pay attention to the possible exposures, and any changes the service member reports</a:t>
            </a:r>
          </a:p>
          <a:p>
            <a:pPr marL="457200" indent="-231775" eaLnBrk="1" hangingPunct="1">
              <a:spcBef>
                <a:spcPct val="0"/>
              </a:spcBef>
            </a:pPr>
            <a:r>
              <a:rPr lang="en-US" altLang="en-US" sz="2700" dirty="0">
                <a:latin typeface="Times New Roman" panose="02020603050405020304" pitchFamily="18" charset="0"/>
                <a:cs typeface="Times New Roman" panose="02020603050405020304" pitchFamily="18" charset="0"/>
              </a:rPr>
              <a:t>However – what if the service member hid items during the exam after a deployment?</a:t>
            </a:r>
          </a:p>
        </p:txBody>
      </p:sp>
      <p:pic>
        <p:nvPicPr>
          <p:cNvPr id="5" name="Picture 4"/>
          <p:cNvPicPr>
            <a:picLocks noChangeAspect="1"/>
          </p:cNvPicPr>
          <p:nvPr/>
        </p:nvPicPr>
        <p:blipFill>
          <a:blip r:embed="rId3"/>
          <a:stretch>
            <a:fillRect/>
          </a:stretch>
        </p:blipFill>
        <p:spPr>
          <a:xfrm>
            <a:off x="8751470" y="1429468"/>
            <a:ext cx="3300856" cy="3777327"/>
          </a:xfrm>
          <a:prstGeom prst="rect">
            <a:avLst/>
          </a:prstGeom>
        </p:spPr>
      </p:pic>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1329" y="3874679"/>
            <a:ext cx="5756307" cy="266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53143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9454</TotalTime>
  <Words>1409</Words>
  <Application>Microsoft Office PowerPoint</Application>
  <PresentationFormat>Widescreen</PresentationFormat>
  <Paragraphs>187</Paragraphs>
  <Slides>23</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Baskerville Old Face</vt:lpstr>
      <vt:lpstr>Calibri</vt:lpstr>
      <vt:lpstr>Calibri Light</vt:lpstr>
      <vt:lpstr>Times New Roman</vt:lpstr>
      <vt:lpstr>Tw Cen MT</vt:lpstr>
      <vt:lpstr>Custom Design</vt:lpstr>
      <vt:lpstr>Office Theme</vt:lpstr>
      <vt:lpstr>1_Custom Design</vt:lpstr>
      <vt:lpstr>PowerPoint Presentation</vt:lpstr>
      <vt:lpstr>How to Review Medical Records </vt:lpstr>
      <vt:lpstr>Types of Records</vt:lpstr>
      <vt:lpstr>MHS GENESIS</vt:lpstr>
      <vt:lpstr>MHS GENESIS Patient Portal</vt:lpstr>
      <vt:lpstr>Table of Contents</vt:lpstr>
      <vt:lpstr>What are you looking for? Exams</vt:lpstr>
      <vt:lpstr>Entrance Exam Example</vt:lpstr>
      <vt:lpstr>PERIODIC HEALTH ASSESSMENTS / POST DEPLOYMENT HEALTH ASSESSMENTS (PHAS &amp; PDHAS) </vt:lpstr>
      <vt:lpstr>What are you looking for? Reviewing the record</vt:lpstr>
      <vt:lpstr>Physical Exam</vt:lpstr>
      <vt:lpstr>Audiograms</vt:lpstr>
      <vt:lpstr>LAB REPORTS</vt:lpstr>
      <vt:lpstr>RADIOLOGY REPORTS/MRI’S </vt:lpstr>
      <vt:lpstr>CONSULTATIONS / REFERRALS</vt:lpstr>
      <vt:lpstr>PRIVATE TREATMENT RECORDS AND SPECIALTY EXAMS</vt:lpstr>
      <vt:lpstr>AutoCites</vt:lpstr>
      <vt:lpstr>A FEW KEY POINTS TO REMEMBER</vt:lpstr>
      <vt:lpstr>YOUR TURN</vt:lpstr>
      <vt:lpstr>PowerPoint Presentation</vt:lpstr>
      <vt:lpstr> LISTING DISABILITIES</vt:lpstr>
      <vt:lpstr> LISTING DISABILITIES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TERMINOLOGY/ ABBREVIATIONS</dc:title>
  <dc:creator>Chris Macinkowicz</dc:creator>
  <cp:lastModifiedBy>Christopher Macinkowicz</cp:lastModifiedBy>
  <cp:revision>123</cp:revision>
  <cp:lastPrinted>2023-08-10T17:54:57Z</cp:lastPrinted>
  <dcterms:created xsi:type="dcterms:W3CDTF">2018-06-11T18:35:39Z</dcterms:created>
  <dcterms:modified xsi:type="dcterms:W3CDTF">2023-10-25T16:45:37Z</dcterms:modified>
</cp:coreProperties>
</file>