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8" r:id="rId2"/>
  </p:sldMasterIdLst>
  <p:notesMasterIdLst>
    <p:notesMasterId r:id="rId30"/>
  </p:notesMasterIdLst>
  <p:sldIdLst>
    <p:sldId id="256" r:id="rId3"/>
    <p:sldId id="275" r:id="rId4"/>
    <p:sldId id="344" r:id="rId5"/>
    <p:sldId id="345" r:id="rId6"/>
    <p:sldId id="277" r:id="rId7"/>
    <p:sldId id="325" r:id="rId8"/>
    <p:sldId id="324" r:id="rId9"/>
    <p:sldId id="327" r:id="rId10"/>
    <p:sldId id="326" r:id="rId11"/>
    <p:sldId id="328" r:id="rId12"/>
    <p:sldId id="329" r:id="rId13"/>
    <p:sldId id="330" r:id="rId14"/>
    <p:sldId id="331" r:id="rId15"/>
    <p:sldId id="332" r:id="rId16"/>
    <p:sldId id="334" r:id="rId17"/>
    <p:sldId id="346" r:id="rId18"/>
    <p:sldId id="335" r:id="rId19"/>
    <p:sldId id="307" r:id="rId20"/>
    <p:sldId id="336" r:id="rId21"/>
    <p:sldId id="347" r:id="rId22"/>
    <p:sldId id="337" r:id="rId23"/>
    <p:sldId id="338" r:id="rId24"/>
    <p:sldId id="339" r:id="rId25"/>
    <p:sldId id="340" r:id="rId26"/>
    <p:sldId id="341" r:id="rId27"/>
    <p:sldId id="342" r:id="rId28"/>
    <p:sldId id="3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gas, Gerardo, VSOSDGO," initials="VGV" lastIdx="1" clrIdx="0">
    <p:extLst>
      <p:ext uri="{19B8F6BF-5375-455C-9EA6-DF929625EA0E}">
        <p15:presenceInfo xmlns:p15="http://schemas.microsoft.com/office/powerpoint/2012/main" userId="S::gerardo.vargas@va.gov::dba12f12-6e92-4fcc-95a7-e0a420d900f9" providerId="AD"/>
      </p:ext>
    </p:extLst>
  </p:cmAuthor>
  <p:cmAuthor id="2" name="Gerardo Vargas" initials="GV" lastIdx="1" clrIdx="1">
    <p:extLst>
      <p:ext uri="{19B8F6BF-5375-455C-9EA6-DF929625EA0E}">
        <p15:presenceInfo xmlns:p15="http://schemas.microsoft.com/office/powerpoint/2012/main" userId="S::GVargas@vfw.org::f05e7955-494d-451f-be94-925b5afaf0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7" autoAdjust="0"/>
    <p:restoredTop sz="88132" autoAdjust="0"/>
  </p:normalViewPr>
  <p:slideViewPr>
    <p:cSldViewPr snapToGrid="0">
      <p:cViewPr>
        <p:scale>
          <a:sx n="100" d="100"/>
          <a:sy n="100" d="100"/>
        </p:scale>
        <p:origin x="60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01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7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0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7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72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096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71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474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910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23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202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80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387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377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984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7184-758F-46C6-829C-9131FC8CEBD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5072" y="2274838"/>
            <a:ext cx="678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TVB Basic Data Entry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8AFB6-96DF-4F8C-A316-A68E35432B14}"/>
              </a:ext>
            </a:extLst>
          </p:cNvPr>
          <p:cNvSpPr txBox="1"/>
          <p:nvPr/>
        </p:nvSpPr>
        <p:spPr>
          <a:xfrm>
            <a:off x="5479567" y="4875863"/>
            <a:ext cx="6082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Mark Barrett </a:t>
            </a:r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 Director, Field Operations, NVS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mbarrett@vfw.org</a:t>
            </a:r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202-313-1726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data Entry the Claim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21A06-8A77-14A1-C6EC-BD080190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274"/>
            <a:ext cx="12191999" cy="51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9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52443-F19B-43F6-B23C-ADDD6432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21" y="1332147"/>
            <a:ext cx="11420219" cy="552585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11FF5-DFCE-4772-8FD9-22D324BF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686" y="6338118"/>
            <a:ext cx="2743200" cy="365125"/>
          </a:xfrm>
        </p:spPr>
        <p:txBody>
          <a:bodyPr/>
          <a:lstStyle/>
          <a:p>
            <a:fld id="{60B18D57-13A5-4968-950D-8FEF41FA4399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98604-FDEF-4F24-89E9-B96F1662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285750"/>
            <a:ext cx="8457079" cy="1046399"/>
          </a:xfrm>
        </p:spPr>
        <p:txBody>
          <a:bodyPr/>
          <a:lstStyle/>
          <a:p>
            <a:r>
              <a:rPr lang="en-US" sz="3600" dirty="0">
                <a:effectLst/>
                <a:ea typeface="Calibri" panose="020F0502020204030204" pitchFamily="34" charset="0"/>
              </a:rPr>
              <a:t>TVB Claim Name</a:t>
            </a:r>
            <a:endParaRPr lang="en-US" sz="4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E26CF2B-A184-4D3B-91F4-3A9CB971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2112789"/>
            <a:ext cx="17725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3DB16C9-DB11-4A83-BBE4-33939D2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976" y="2125402"/>
            <a:ext cx="5478910" cy="7779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 – 90 Days to Separation / Retirement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86B6A07-447A-4C39-A15D-D1F952D9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3232924"/>
            <a:ext cx="2332390" cy="769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BDD Excluded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55B93A1-1DE8-4274-B412-0D4DC444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155" y="3318932"/>
            <a:ext cx="5475062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89 – 1 Day Separation / Retirement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5C2E014D-3599-4745-B890-F35A2C8E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4525728"/>
            <a:ext cx="2100713" cy="6889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BDD Excluded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46FD9CA1-2411-4573-854D-8BC0F7DE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937" y="4498396"/>
            <a:ext cx="5475062" cy="7779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First year of Separation for Reporting Purposes Only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632C445-69C5-4D66-963B-3FB1C522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DDEB570-60EC-4AB3-9122-032E6C9E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BDD CLAIM TYPE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FECA46-CECC-4260-A89E-095C1563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7C574E39-B01F-443F-B4B8-BFE2ED4E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FD7C855F-B2CA-495D-83B8-44AB304C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06" y="20159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A78117A5-84E9-49CD-821E-1EEB5E34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0590" y="20570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91985AC-8F27-49EB-897B-2DE83ED29BD3}"/>
              </a:ext>
            </a:extLst>
          </p:cNvPr>
          <p:cNvSpPr/>
          <p:nvPr/>
        </p:nvSpPr>
        <p:spPr>
          <a:xfrm>
            <a:off x="3527744" y="2112789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FD8739A-D48B-D68C-056C-6E2708F083F2}"/>
              </a:ext>
            </a:extLst>
          </p:cNvPr>
          <p:cNvSpPr/>
          <p:nvPr/>
        </p:nvSpPr>
        <p:spPr>
          <a:xfrm>
            <a:off x="3535443" y="3242990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CC53B41-A1DE-7914-29B5-5B489959154B}"/>
              </a:ext>
            </a:extLst>
          </p:cNvPr>
          <p:cNvSpPr/>
          <p:nvPr/>
        </p:nvSpPr>
        <p:spPr>
          <a:xfrm>
            <a:off x="3527743" y="4548433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5B6110D-8C43-232D-93D6-D3BB65E5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5566667"/>
            <a:ext cx="2100713" cy="6889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860CBD4-C207-1A0B-8E37-8932E526CF67}"/>
              </a:ext>
            </a:extLst>
          </p:cNvPr>
          <p:cNvSpPr/>
          <p:nvPr/>
        </p:nvSpPr>
        <p:spPr>
          <a:xfrm>
            <a:off x="3535443" y="5566667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166B712-61B5-46DC-2C76-6CCEE5C4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937" y="5525853"/>
            <a:ext cx="5475062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Service Only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6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Forms &amp; Documents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AD1E1-2876-52D8-04B9-1E48738C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59" y="1255142"/>
            <a:ext cx="11762698" cy="49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7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Claim Packaging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2336E6-A9D2-7133-041B-2271BB52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72" y="1231276"/>
            <a:ext cx="11918256" cy="50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Claim Direct Submission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826E1-E3F9-2E7F-3AD3-45DBE4042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2" y="1241892"/>
            <a:ext cx="11995356" cy="50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Claim Quick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06AF9-1BD8-3D78-D1B3-561E70D9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5" y="1372026"/>
            <a:ext cx="11905129" cy="48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4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905129" cy="562672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Submission methods: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Submit via TVB packaged claim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Requires upload of all external medical evidence into TVB before packaging claim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 successful ID is established, monitor the status until the claim indicates successful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Submit outside of TVB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forms and external medical evidence must be retained in a file until confirmation of claim in VBMS is established.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Submit generates a successful seven-digit confirmation code will be generated once all documents are transmitted into VBMS.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Regardless of the submission method, all submitted files will sit in the VBMS intake mail portal until the submitted forms and evidence are populated.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Submissions</a:t>
            </a:r>
          </a:p>
        </p:txBody>
      </p:sp>
    </p:spTree>
    <p:extLst>
      <p:ext uri="{BB962C8B-B14F-4D97-AF65-F5344CB8AC3E}">
        <p14:creationId xmlns:p14="http://schemas.microsoft.com/office/powerpoint/2010/main" val="15481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Data Military Service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2CE60-B004-88AA-02A3-FA409B8C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3" y="1231276"/>
            <a:ext cx="11917593" cy="50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7"/>
            <a:ext cx="11447929" cy="5125074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to establish VFW eligibility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the service member to initiate VA Healthcare sign-up early as an established combat veteran w/o the handicap of financial liability.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Healthcare Groups 5, 7, and 8 are income-based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Healthcare Group 6 is based on combat service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Healthcare Groups 1, 2, and 3 are based on establishing service connection and the rating percentage assigned.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Military Service</a:t>
            </a:r>
          </a:p>
        </p:txBody>
      </p:sp>
    </p:spTree>
    <p:extLst>
      <p:ext uri="{BB962C8B-B14F-4D97-AF65-F5344CB8AC3E}">
        <p14:creationId xmlns:p14="http://schemas.microsoft.com/office/powerpoint/2010/main" val="120879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Communications Tab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194EA-4512-75FA-7A23-DB416476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37" y="1231277"/>
            <a:ext cx="11923326" cy="50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3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4723E-0CC6-4216-92E5-5F1486ED6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328927"/>
            <a:ext cx="11516108" cy="53925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Terminal Objective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the key elements of TVB’s essential Data Entry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Enabling Objectives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critical elements of the Veterans Tab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key elements of the Claims Tab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two primary methods of claim submission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the purpose of the Military Service Tab as it applies to the BDD claim process.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the purpose of the Communications Tab as it applies to the BDD claim process.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the comparison between the Rating Decision matrix and the Award matrix.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81AD9-1F99-4FE6-964F-9BDACB9D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D070B0-08CA-43C1-B578-93DEBE0B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15277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7"/>
            <a:ext cx="11447929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quantitative evidence a claim has been received in the Veterans Benefits Management System (VBMS)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qualitative evidence regarding client perception or concerns regarding a specific claim.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update the status of a pending claim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29540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Rating Cover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43394-E2DB-6ADD-8526-95D3DA22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5" y="1341461"/>
            <a:ext cx="11905129" cy="48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Rating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8E354-1FF9-0E32-ED5F-7CD08D4D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7" y="1231277"/>
            <a:ext cx="11924265" cy="51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2" y="1231276"/>
            <a:ext cx="11649490" cy="562672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Rating Decision matrix key elements: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All Asterisks in TVB are mandatory entries. A non-entry in a mandatory field will result in an error.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Diagnostic Code Submitted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Disability percentage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effective date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only be entered post service [typically the RAD + 1 date for BDD/BDDE claims] 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Entering a future date will result in an error.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Leave the effective date blank until you complete the Award entry. [Don’t forget to go back and fill in the date]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Rating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2560B4A-C6A4-2F17-A27E-F5DFDE6010B3}"/>
              </a:ext>
            </a:extLst>
          </p:cNvPr>
          <p:cNvSpPr/>
          <p:nvPr/>
        </p:nvSpPr>
        <p:spPr>
          <a:xfrm>
            <a:off x="777393" y="2456622"/>
            <a:ext cx="457201" cy="3429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9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Award Cover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C3099-8301-79B0-528B-A18ADA20A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8" y="1286619"/>
            <a:ext cx="11729884" cy="49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Award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A49F5-B981-1247-93B8-959B8C5C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3" y="1231277"/>
            <a:ext cx="11800554" cy="49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0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63652"/>
            <a:ext cx="11731831" cy="528463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/>
              <a:t>Award Decision matrix key elements: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b="1" dirty="0"/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All Asterisks in TVB are mandatory entries. A non-entry in a mandatory field will result in an error.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 Type [ Select Federal award – federal award ]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 Amount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 letter date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date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not be a future date. [typically, the RAD + 1 date for BDD/BDD Excluded claims and FDCs if the claim started in the magic initial year following separation.]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Entering a future date will result in an error.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these dates are entered, remember to return to the Rating matrix you completed and enter the effective date.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Award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2560B4A-C6A4-2F17-A27E-F5DFDE6010B3}"/>
              </a:ext>
            </a:extLst>
          </p:cNvPr>
          <p:cNvSpPr/>
          <p:nvPr/>
        </p:nvSpPr>
        <p:spPr>
          <a:xfrm>
            <a:off x="460169" y="2119727"/>
            <a:ext cx="457201" cy="3429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5072" y="2274838"/>
            <a:ext cx="678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TVB Basic Data Entry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B56E-22EA-E938-BEC4-E9ED104784BB}"/>
              </a:ext>
            </a:extLst>
          </p:cNvPr>
          <p:cNvSpPr txBox="1"/>
          <p:nvPr/>
        </p:nvSpPr>
        <p:spPr>
          <a:xfrm>
            <a:off x="3328194" y="3850489"/>
            <a:ext cx="678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???QUESTIONS ???</a:t>
            </a:r>
          </a:p>
        </p:txBody>
      </p:sp>
    </p:spTree>
    <p:extLst>
      <p:ext uri="{BB962C8B-B14F-4D97-AF65-F5344CB8AC3E}">
        <p14:creationId xmlns:p14="http://schemas.microsoft.com/office/powerpoint/2010/main" val="106149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7"/>
            <a:ext cx="11447929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WHY IS THIS IMPORTANT?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 data auto-populates onto the various forms you use. Entering data only once is simplistic, accurate, and saves valuable time.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most important reason is that </a:t>
            </a:r>
            <a:r>
              <a:rPr lang="en-US" sz="2800" b="1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we, as NVS Representatives and Review Specialists, do not live in a vacuum all to ourselves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use specific vital elements of the data you provide within the BDD team and others within the organization for various purposes.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997" y="148760"/>
            <a:ext cx="4499442" cy="981732"/>
          </a:xfrm>
        </p:spPr>
        <p:txBody>
          <a:bodyPr/>
          <a:lstStyle/>
          <a:p>
            <a:r>
              <a:rPr lang="en-US" sz="4400" dirty="0"/>
              <a:t>TVB Data Entry</a:t>
            </a:r>
          </a:p>
        </p:txBody>
      </p:sp>
    </p:spTree>
    <p:extLst>
      <p:ext uri="{BB962C8B-B14F-4D97-AF65-F5344CB8AC3E}">
        <p14:creationId xmlns:p14="http://schemas.microsoft.com/office/powerpoint/2010/main" val="251764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129" y="1231276"/>
            <a:ext cx="11847872" cy="51250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Veteran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POA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Assignments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Claim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Entries and submission methods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Military Service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Awards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148760"/>
            <a:ext cx="8143875" cy="981732"/>
          </a:xfrm>
        </p:spPr>
        <p:txBody>
          <a:bodyPr/>
          <a:lstStyle/>
          <a:p>
            <a:r>
              <a:rPr lang="en-US" sz="4400" dirty="0"/>
              <a:t>TVB Data Entry Key Elements</a:t>
            </a:r>
          </a:p>
        </p:txBody>
      </p:sp>
    </p:spTree>
    <p:extLst>
      <p:ext uri="{BB962C8B-B14F-4D97-AF65-F5344CB8AC3E}">
        <p14:creationId xmlns:p14="http://schemas.microsoft.com/office/powerpoint/2010/main" val="8781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data Entry the Veteran</a:t>
            </a:r>
          </a:p>
        </p:txBody>
      </p:sp>
      <p:pic>
        <p:nvPicPr>
          <p:cNvPr id="10" name="Picture 9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4B8D911-6B86-1173-AB03-38439449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1227145"/>
            <a:ext cx="11905128" cy="54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231277"/>
            <a:ext cx="12192000" cy="562672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Veteran POA Selection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31467-C1A8-0744-8177-FB5847F3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3845"/>
            <a:ext cx="11887200" cy="40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52443-F19B-43F6-B23C-ADDD6432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31" y="1371600"/>
            <a:ext cx="11420219" cy="55258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POA Selection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11FF5-DFCE-4772-8FD9-22D324BF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0" y="6258845"/>
            <a:ext cx="2743200" cy="365125"/>
          </a:xfrm>
        </p:spPr>
        <p:txBody>
          <a:bodyPr/>
          <a:lstStyle/>
          <a:p>
            <a:fld id="{60B18D57-13A5-4968-950D-8FEF41FA4399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98604-FDEF-4F24-89E9-B96F1662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285750"/>
            <a:ext cx="8457079" cy="1046399"/>
          </a:xfrm>
        </p:spPr>
        <p:txBody>
          <a:bodyPr/>
          <a:lstStyle/>
          <a:p>
            <a:r>
              <a:rPr lang="en-US" sz="3600" dirty="0">
                <a:effectLst/>
                <a:ea typeface="Calibri" panose="020F0502020204030204" pitchFamily="34" charset="0"/>
              </a:rPr>
              <a:t>Power of Attorney Selection</a:t>
            </a:r>
            <a:endParaRPr lang="en-US" sz="4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E26CF2B-A184-4D3B-91F4-3A9CB971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7" y="3228945"/>
            <a:ext cx="1726210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POA Info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3DB16C9-DB11-4A83-BBE4-33939D2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8" y="3228945"/>
            <a:ext cx="2441621" cy="12607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of Attorney (POA) Code - Organization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EBA4C15-ECDC-457E-BB32-58A822DE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224" y="3228945"/>
            <a:ext cx="3450124" cy="14015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097 – Veterans of Foreign Wars of the United States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632C445-69C5-4D66-963B-3FB1C522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DDEB570-60EC-4AB3-9122-032E6C9E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8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FECA46-CECC-4260-A89E-095C1563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871" y="1144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7C574E39-B01F-443F-B4B8-BFE2ED4E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FD7C855F-B2CA-495D-83B8-44AB304C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06" y="20159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A78117A5-84E9-49CD-821E-1EEB5E34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0590" y="20570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91985AC-8F27-49EB-897B-2DE83ED29BD3}"/>
              </a:ext>
            </a:extLst>
          </p:cNvPr>
          <p:cNvSpPr/>
          <p:nvPr/>
        </p:nvSpPr>
        <p:spPr>
          <a:xfrm>
            <a:off x="2670986" y="3186684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F9098B0-F4A4-40CA-98EF-7253A8307EDE}"/>
              </a:ext>
            </a:extLst>
          </p:cNvPr>
          <p:cNvSpPr/>
          <p:nvPr/>
        </p:nvSpPr>
        <p:spPr>
          <a:xfrm>
            <a:off x="6717280" y="3228945"/>
            <a:ext cx="9185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231277"/>
            <a:ext cx="12192000" cy="562672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Veteran Assignment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094B9-445C-C4E4-6C4D-7154B9434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1297645"/>
            <a:ext cx="11361175" cy="53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9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52443-F19B-43F6-B23C-ADDD6432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31" y="1371600"/>
            <a:ext cx="11420219" cy="552585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Assignment Selection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11FF5-DFCE-4772-8FD9-22D324BF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0" y="6258845"/>
            <a:ext cx="2743200" cy="365125"/>
          </a:xfrm>
        </p:spPr>
        <p:txBody>
          <a:bodyPr/>
          <a:lstStyle/>
          <a:p>
            <a:fld id="{60B18D57-13A5-4968-950D-8FEF41FA4399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98604-FDEF-4F24-89E9-B96F1662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285750"/>
            <a:ext cx="8457079" cy="1046399"/>
          </a:xfrm>
        </p:spPr>
        <p:txBody>
          <a:bodyPr/>
          <a:lstStyle/>
          <a:p>
            <a:r>
              <a:rPr lang="en-US" sz="3600" dirty="0">
                <a:effectLst/>
                <a:ea typeface="Calibri" panose="020F0502020204030204" pitchFamily="34" charset="0"/>
              </a:rPr>
              <a:t>Veteran Assignment</a:t>
            </a:r>
            <a:endParaRPr lang="en-US" sz="4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E26CF2B-A184-4D3B-91F4-3A9CB971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7" y="2604266"/>
            <a:ext cx="2162318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Assignmen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3DB16C9-DB11-4A83-BBE4-33939D2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775" y="2637475"/>
            <a:ext cx="2697611" cy="885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Field Operations / Edit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EBA4C15-ECDC-457E-BB32-58A822DE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026" y="5002655"/>
            <a:ext cx="3450124" cy="9728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Drop down Menu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Selection (Your Name)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632C445-69C5-4D66-963B-3FB1C522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FECA46-CECC-4260-A89E-095C1563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871" y="1144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7C574E39-B01F-443F-B4B8-BFE2ED4E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FD7C855F-B2CA-495D-83B8-44AB304C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06" y="20159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A78117A5-84E9-49CD-821E-1EEB5E34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0590" y="20570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91985AC-8F27-49EB-897B-2DE83ED29BD3}"/>
              </a:ext>
            </a:extLst>
          </p:cNvPr>
          <p:cNvSpPr/>
          <p:nvPr/>
        </p:nvSpPr>
        <p:spPr>
          <a:xfrm>
            <a:off x="2850969" y="2596998"/>
            <a:ext cx="8945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F9098B0-F4A4-40CA-98EF-7253A8307EDE}"/>
              </a:ext>
            </a:extLst>
          </p:cNvPr>
          <p:cNvSpPr/>
          <p:nvPr/>
        </p:nvSpPr>
        <p:spPr>
          <a:xfrm>
            <a:off x="7372742" y="2656520"/>
            <a:ext cx="9185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37EF3935-582C-C5FD-A29C-A5F05B73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137" y="2698544"/>
            <a:ext cx="1876273" cy="885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Assigned To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B517DD-47C3-8351-37F2-19D60FF88303}"/>
              </a:ext>
            </a:extLst>
          </p:cNvPr>
          <p:cNvSpPr/>
          <p:nvPr/>
        </p:nvSpPr>
        <p:spPr>
          <a:xfrm rot="5400000">
            <a:off x="9233599" y="4013349"/>
            <a:ext cx="8945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44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- Standard" id="{EAD38C73-3864-4E21-8475-7DD780A754CD}" vid="{FEB9280E-D5C3-4C79-A679-ED83E8C644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8158</TotalTime>
  <Words>825</Words>
  <Application>Microsoft Office PowerPoint</Application>
  <PresentationFormat>Widescreen</PresentationFormat>
  <Paragraphs>169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Custom Design</vt:lpstr>
      <vt:lpstr>Office Theme</vt:lpstr>
      <vt:lpstr>PowerPoint Presentation</vt:lpstr>
      <vt:lpstr>Lesson Objectives</vt:lpstr>
      <vt:lpstr>TVB Data Entry</vt:lpstr>
      <vt:lpstr>TVB Data Entry Key Elements</vt:lpstr>
      <vt:lpstr>TVB data Entry the Veteran</vt:lpstr>
      <vt:lpstr>TVB Veteran POA Selection</vt:lpstr>
      <vt:lpstr>Power of Attorney Selection</vt:lpstr>
      <vt:lpstr>TVB Veteran Assignment</vt:lpstr>
      <vt:lpstr>Veteran Assignment</vt:lpstr>
      <vt:lpstr>TVB data Entry the Claim</vt:lpstr>
      <vt:lpstr>TVB Claim Name</vt:lpstr>
      <vt:lpstr>TVB Forms &amp; Documents</vt:lpstr>
      <vt:lpstr>TVB Claim Packaging</vt:lpstr>
      <vt:lpstr>TVB Claim Direct Submission</vt:lpstr>
      <vt:lpstr>TVB Claim Quick Submission</vt:lpstr>
      <vt:lpstr>TVB Submissions</vt:lpstr>
      <vt:lpstr>TVB Data Military Service</vt:lpstr>
      <vt:lpstr>TVB Military Service</vt:lpstr>
      <vt:lpstr>TVB Communications Tab</vt:lpstr>
      <vt:lpstr>TVB Communications</vt:lpstr>
      <vt:lpstr>TVB Rating Cover</vt:lpstr>
      <vt:lpstr>TVB Rating</vt:lpstr>
      <vt:lpstr>TVB Rating</vt:lpstr>
      <vt:lpstr>TVB Award Cover </vt:lpstr>
      <vt:lpstr>TVB Award</vt:lpstr>
      <vt:lpstr>TVB Award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Vargas, Gerardo, VSOSDGO,</dc:creator>
  <cp:lastModifiedBy>Christopher Macinkowicz</cp:lastModifiedBy>
  <cp:revision>266</cp:revision>
  <dcterms:created xsi:type="dcterms:W3CDTF">2020-08-12T23:15:24Z</dcterms:created>
  <dcterms:modified xsi:type="dcterms:W3CDTF">2023-11-08T14:30:31Z</dcterms:modified>
  <cp:contentStatus/>
</cp:coreProperties>
</file>