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2" r:id="rId2"/>
    <p:sldMasterId id="2147483695" r:id="rId3"/>
  </p:sldMasterIdLst>
  <p:notesMasterIdLst>
    <p:notesMasterId r:id="rId16"/>
  </p:notesMasterIdLst>
  <p:sldIdLst>
    <p:sldId id="256" r:id="rId4"/>
    <p:sldId id="271" r:id="rId5"/>
    <p:sldId id="265" r:id="rId6"/>
    <p:sldId id="334" r:id="rId7"/>
    <p:sldId id="264" r:id="rId8"/>
    <p:sldId id="333" r:id="rId9"/>
    <p:sldId id="278" r:id="rId10"/>
    <p:sldId id="332" r:id="rId11"/>
    <p:sldId id="277" r:id="rId12"/>
    <p:sldId id="335" r:id="rId13"/>
    <p:sldId id="266" r:id="rId14"/>
    <p:sldId id="263" r:id="rId15"/>
  </p:sldIdLst>
  <p:sldSz cx="12192000" cy="6858000"/>
  <p:notesSz cx="9236075" cy="6950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90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74123" autoAdjust="0"/>
  </p:normalViewPr>
  <p:slideViewPr>
    <p:cSldViewPr snapToGrid="0">
      <p:cViewPr varScale="1">
        <p:scale>
          <a:sx n="110" d="100"/>
          <a:sy n="110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299" cy="348711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40" y="0"/>
            <a:ext cx="4002299" cy="348711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4CCB3563-B21F-4472-A953-CA98BFE318F2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33650" y="868363"/>
            <a:ext cx="4168775" cy="2346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44724"/>
            <a:ext cx="7388860" cy="2736592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01366"/>
            <a:ext cx="4002299" cy="34871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40" y="6601366"/>
            <a:ext cx="4002299" cy="34871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B8C36D78-C19F-4765-8B7F-2FE8BFF07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10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33650" y="868363"/>
            <a:ext cx="4168775" cy="2346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36D78-C19F-4765-8B7F-2FE8BFF07D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49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33650" y="868363"/>
            <a:ext cx="4168775" cy="2346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Know the members of Congress and US Senators</a:t>
            </a:r>
            <a:r>
              <a:rPr lang="en-US" baseline="0" dirty="0"/>
              <a:t> from your state. Use your status and access to garner support for the VFW’s legislative priorities. </a:t>
            </a:r>
          </a:p>
          <a:p>
            <a:endParaRPr lang="en-US" baseline="0" dirty="0"/>
          </a:p>
          <a:p>
            <a:r>
              <a:rPr lang="en-US" baseline="0" dirty="0"/>
              <a:t>Election: </a:t>
            </a:r>
          </a:p>
          <a:p>
            <a:r>
              <a:rPr lang="en-US" dirty="0" err="1"/>
              <a:t>DO’s</a:t>
            </a:r>
            <a:r>
              <a:rPr lang="en-US" dirty="0"/>
              <a:t> </a:t>
            </a:r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dirty="0"/>
              <a:t>Do attend candidate Town Hall Meetings and other events and push our issues. </a:t>
            </a:r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dirty="0"/>
              <a:t>Do set up voter registration drives /Get Out the Vote Campaigns on the local level.</a:t>
            </a:r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dirty="0"/>
              <a:t>Do provide carpool service on Election Day to help the elderly and disabled get to the voting booth.</a:t>
            </a:r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dirty="0"/>
              <a:t>Do support and work for your favorite candidates as a voting constituent. As an individual and VFW member you can work or campaign on behalf of your favorite candidate - and are encouraged to do so.  Do wear your VFW cap. </a:t>
            </a:r>
          </a:p>
          <a:p>
            <a:r>
              <a:rPr lang="en-US" dirty="0" err="1"/>
              <a:t>DON’Ts</a:t>
            </a:r>
            <a:endParaRPr lang="en-US" dirty="0"/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dirty="0"/>
              <a:t>Don’t endorse candidates on behalf of the VFW as a Post, District, Department or National Leader.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36D78-C19F-4765-8B7F-2FE8BFF07D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03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33650" y="868363"/>
            <a:ext cx="4168775" cy="2346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Identify and support the next generation of VFW leaders.</a:t>
            </a:r>
          </a:p>
          <a:p>
            <a:r>
              <a:rPr lang="en-US" dirty="0"/>
              <a:t>Involve younger members in legislative advocacy. </a:t>
            </a:r>
          </a:p>
          <a:p>
            <a:endParaRPr lang="en-US" dirty="0"/>
          </a:p>
          <a:p>
            <a:r>
              <a:rPr lang="en-US" dirty="0"/>
              <a:t>Provide a semester-long curriculum to receive academic credit at both the undergraduate and graduate level. </a:t>
            </a:r>
          </a:p>
          <a:p>
            <a:r>
              <a:rPr lang="en-US" dirty="0"/>
              <a:t>Foster collaboration between VFW and student veterans at the local and national levels.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36D78-C19F-4765-8B7F-2FE8BFF07D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809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33650" y="868363"/>
            <a:ext cx="4168775" cy="2346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Identify and support the next generation of VFW leaders.</a:t>
            </a:r>
          </a:p>
          <a:p>
            <a:r>
              <a:rPr lang="en-US" dirty="0"/>
              <a:t>Involve younger members in legislative advocacy. </a:t>
            </a:r>
          </a:p>
          <a:p>
            <a:endParaRPr lang="en-US" dirty="0"/>
          </a:p>
          <a:p>
            <a:r>
              <a:rPr lang="en-US" dirty="0"/>
              <a:t>Provide a semester-long curriculum to receive academic credit at both the undergraduate and graduate level. </a:t>
            </a:r>
          </a:p>
          <a:p>
            <a:r>
              <a:rPr lang="en-US" dirty="0"/>
              <a:t>Foster collaboration between VFW and student veterans at the local and national levels.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36D78-C19F-4765-8B7F-2FE8BFF07D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49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33650" y="868363"/>
            <a:ext cx="4168775" cy="2346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36D78-C19F-4765-8B7F-2FE8BFF07D6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110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3236"/>
            <a:ext cx="10515600" cy="488205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B73DA-5FDE-45B5-BAA4-C61223CC44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0064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02236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3469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50747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37815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87229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73047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57910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17727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618896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64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58073"/>
            <a:ext cx="5156200" cy="480825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8073"/>
            <a:ext cx="5156200" cy="479032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46644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50942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823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421731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007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719210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786647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911301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462864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394441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1"/>
          </p:nvPr>
        </p:nvSpPr>
        <p:spPr>
          <a:xfrm>
            <a:off x="860613" y="1515035"/>
            <a:ext cx="10493188" cy="466192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043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12801" y="1524000"/>
            <a:ext cx="10540999" cy="47244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6810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12801" y="1524000"/>
            <a:ext cx="10540999" cy="47244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6692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1"/>
          </p:nvPr>
        </p:nvSpPr>
        <p:spPr>
          <a:xfrm>
            <a:off x="860613" y="1515035"/>
            <a:ext cx="10493188" cy="466192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5688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9217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2778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09112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41561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5549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252728"/>
            <a:ext cx="12192000" cy="5605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243584"/>
            <a:ext cx="12192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794" y="273874"/>
            <a:ext cx="2636647" cy="69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4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80" r:id="rId3"/>
    <p:sldLayoutId id="2147483681" r:id="rId4"/>
    <p:sldLayoutId id="2147483678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861393-95C7-1E24-4B53-D8A9E04A9EF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B93638-E524-5B3E-022D-509D6AE02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1"/>
          <a:stretch/>
        </p:blipFill>
        <p:spPr>
          <a:xfrm>
            <a:off x="1" y="0"/>
            <a:ext cx="514548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46A15D-9BFA-27DD-87A1-90B7C8556F2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535" y="623549"/>
            <a:ext cx="4659333" cy="122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29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418D5C-DF9D-9B05-F04C-6234CC4E1455}"/>
              </a:ext>
            </a:extLst>
          </p:cNvPr>
          <p:cNvSpPr/>
          <p:nvPr userDrawn="1"/>
        </p:nvSpPr>
        <p:spPr>
          <a:xfrm>
            <a:off x="0" y="1252728"/>
            <a:ext cx="12192000" cy="5605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F81C8A-92FD-D87D-433A-D525DDADF0E1}"/>
              </a:ext>
            </a:extLst>
          </p:cNvPr>
          <p:cNvCxnSpPr/>
          <p:nvPr userDrawn="1"/>
        </p:nvCxnSpPr>
        <p:spPr>
          <a:xfrm>
            <a:off x="0" y="1243584"/>
            <a:ext cx="12192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1C72B21-9272-7A8D-76CA-47140742ECD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794" y="273874"/>
            <a:ext cx="2636647" cy="69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16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fw.org/advocacy" TargetMode="Externa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16548" y="2517828"/>
            <a:ext cx="735145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Legislative Service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06244" y="5052672"/>
            <a:ext cx="25235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 Murray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Director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April 2023 </a:t>
            </a:r>
          </a:p>
        </p:txBody>
      </p:sp>
    </p:spTree>
    <p:extLst>
      <p:ext uri="{BB962C8B-B14F-4D97-AF65-F5344CB8AC3E}">
        <p14:creationId xmlns:p14="http://schemas.microsoft.com/office/powerpoint/2010/main" val="1307898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028F94-DACC-6183-C5C6-DDE310078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You Can Help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DED0BB-C1CF-A429-0627-9487F72AC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434" y="1520825"/>
            <a:ext cx="10604863" cy="4351338"/>
          </a:xfrm>
        </p:spPr>
        <p:txBody>
          <a:bodyPr/>
          <a:lstStyle/>
          <a:p>
            <a:endParaRPr lang="en-US" dirty="0"/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 NVS and NLS staff about systemic issues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as much detail as possible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– Generalizations don’t help, Specifics do…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Draft resolutions to enact change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06B00A-0887-D12A-90B7-1E1FB151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450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We’re Here to Help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11</a:t>
            </a:fld>
            <a:endParaRPr lang="en-US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696687" y="1881051"/>
            <a:ext cx="9509676" cy="42932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www.vfw.org/advocacy</a:t>
            </a:r>
            <a:endParaRPr lang="en-US" sz="3000" b="1" dirty="0">
              <a:solidFill>
                <a:srgbClr val="0563C1"/>
              </a:solidFill>
            </a:endParaRPr>
          </a:p>
          <a:p>
            <a:pPr marL="0" indent="0">
              <a:buNone/>
            </a:pPr>
            <a:endParaRPr lang="en-US" sz="1000" dirty="0"/>
          </a:p>
          <a:p>
            <a:pPr lvl="1"/>
            <a:r>
              <a:rPr lang="en-US" dirty="0"/>
              <a:t>Talking points &amp; priority goals</a:t>
            </a:r>
          </a:p>
          <a:p>
            <a:pPr lvl="1"/>
            <a:r>
              <a:rPr lang="en-US" dirty="0"/>
              <a:t>Congressional testimony</a:t>
            </a:r>
          </a:p>
          <a:p>
            <a:pPr lvl="1"/>
            <a:r>
              <a:rPr lang="en-US" dirty="0"/>
              <a:t>Action Corps</a:t>
            </a:r>
          </a:p>
          <a:p>
            <a:pPr lvl="2"/>
            <a:r>
              <a:rPr lang="en-US" sz="2300" dirty="0"/>
              <a:t>Read the weekly</a:t>
            </a:r>
          </a:p>
          <a:p>
            <a:pPr lvl="2"/>
            <a:r>
              <a:rPr lang="en-US" sz="2300" dirty="0"/>
              <a:t>Take Action</a:t>
            </a:r>
          </a:p>
          <a:p>
            <a:pPr lvl="2"/>
            <a:r>
              <a:rPr lang="en-US" sz="2300" dirty="0"/>
              <a:t>Sign up advocates</a:t>
            </a:r>
            <a:endParaRPr lang="en-US" dirty="0"/>
          </a:p>
          <a:p>
            <a:pPr lvl="1"/>
            <a:r>
              <a:rPr lang="en-US" dirty="0"/>
              <a:t>Do’s and Don’ts</a:t>
            </a:r>
          </a:p>
        </p:txBody>
      </p:sp>
    </p:spTree>
    <p:extLst>
      <p:ext uri="{BB962C8B-B14F-4D97-AF65-F5344CB8AC3E}">
        <p14:creationId xmlns:p14="http://schemas.microsoft.com/office/powerpoint/2010/main" val="3988359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6023" y="2512962"/>
            <a:ext cx="73319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</a:p>
        </p:txBody>
      </p:sp>
      <p:sp>
        <p:nvSpPr>
          <p:cNvPr id="3" name="Rectangle 2"/>
          <p:cNvSpPr/>
          <p:nvPr/>
        </p:nvSpPr>
        <p:spPr>
          <a:xfrm>
            <a:off x="6512014" y="4839838"/>
            <a:ext cx="49202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 the VFW National Legislative Service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 pmurray@vfw.org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Call: (202)608-8365</a:t>
            </a:r>
          </a:p>
        </p:txBody>
      </p:sp>
    </p:spTree>
    <p:extLst>
      <p:ext uri="{BB962C8B-B14F-4D97-AF65-F5344CB8AC3E}">
        <p14:creationId xmlns:p14="http://schemas.microsoft.com/office/powerpoint/2010/main" val="2671895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Importance of 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Legislative Advocacy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59684"/>
            <a:ext cx="9377037" cy="52617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Impacts every veteran and family member</a:t>
            </a:r>
          </a:p>
          <a:p>
            <a:pPr lvl="1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Veterans Preference</a:t>
            </a:r>
          </a:p>
          <a:p>
            <a:pPr lvl="1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 Bill</a:t>
            </a:r>
          </a:p>
          <a:p>
            <a:pPr lvl="1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Toxic Exposures</a:t>
            </a:r>
          </a:p>
          <a:p>
            <a:pPr lvl="1"/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Veterans benefits don’t just happen</a:t>
            </a:r>
          </a:p>
          <a:p>
            <a:pPr lvl="1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Stronger and better advocates together</a:t>
            </a:r>
          </a:p>
          <a:p>
            <a:pPr lvl="1"/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Protect what we have secured</a:t>
            </a:r>
          </a:p>
          <a:p>
            <a:pPr lvl="1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Elimination of IU after reaching retirement age</a:t>
            </a:r>
          </a:p>
          <a:p>
            <a:pPr lvl="1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Round down of cost-of-living adjustment</a:t>
            </a:r>
          </a:p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252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Legislative 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Advocacy a Priority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1851378" y="1367407"/>
            <a:ext cx="5904746" cy="553862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All politics is local!</a:t>
            </a:r>
          </a:p>
          <a:p>
            <a:pPr lvl="1"/>
            <a:r>
              <a:rPr lang="en-US" sz="2300" dirty="0"/>
              <a:t>Members of Congress </a:t>
            </a:r>
          </a:p>
          <a:p>
            <a:pPr marL="684213" lvl="1" indent="0">
              <a:buNone/>
            </a:pPr>
            <a:r>
              <a:rPr lang="en-US" sz="2300" dirty="0"/>
              <a:t>will turn to you</a:t>
            </a:r>
          </a:p>
          <a:p>
            <a:pPr lvl="1"/>
            <a:r>
              <a:rPr lang="en-US" sz="2300" dirty="0"/>
              <a:t>Share your experience, but </a:t>
            </a:r>
          </a:p>
          <a:p>
            <a:pPr marL="684213" lvl="1" indent="0">
              <a:buNone/>
            </a:pPr>
            <a:r>
              <a:rPr lang="en-US" sz="2300" dirty="0"/>
              <a:t>know the VFW’s stance</a:t>
            </a:r>
          </a:p>
          <a:p>
            <a:pPr marL="684213" lvl="1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800" dirty="0"/>
              <a:t>Campaign Season</a:t>
            </a:r>
          </a:p>
          <a:p>
            <a:pPr lvl="1"/>
            <a:r>
              <a:rPr lang="en-US" sz="2300" dirty="0"/>
              <a:t>Get Out the Vote</a:t>
            </a:r>
          </a:p>
          <a:p>
            <a:pPr marL="457200" lvl="1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800" dirty="0"/>
              <a:t>Work with our Legislative Committee Members</a:t>
            </a:r>
          </a:p>
          <a:p>
            <a:pPr lvl="1"/>
            <a:r>
              <a:rPr lang="en-US" sz="2300" dirty="0"/>
              <a:t>Inform them about issues</a:t>
            </a:r>
          </a:p>
          <a:p>
            <a:pPr lvl="1"/>
            <a:r>
              <a:rPr lang="en-US" sz="2300" dirty="0"/>
              <a:t>Every knowledgeable voice matters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428" y="1607511"/>
            <a:ext cx="2894121" cy="443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90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38AE0A-06A3-7BF6-B572-D02746BA1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NLS Committee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CEB01E-8CFB-8F50-78E2-B66505848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They can be a leader in your department or an anchor.</a:t>
            </a:r>
          </a:p>
          <a:p>
            <a:endParaRPr lang="en-US" dirty="0"/>
          </a:p>
          <a:p>
            <a:r>
              <a:rPr lang="en-US" dirty="0"/>
              <a:t>It is much more than a figurehead job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3A69B1-2D95-4EFC-1AD8-5DFA92E38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117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Recent Victories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EF988EE-83FA-4C65-AA3C-3BD561783371}"/>
              </a:ext>
            </a:extLst>
          </p:cNvPr>
          <p:cNvSpPr txBox="1">
            <a:spLocks/>
          </p:cNvSpPr>
          <p:nvPr/>
        </p:nvSpPr>
        <p:spPr>
          <a:xfrm>
            <a:off x="566057" y="1434517"/>
            <a:ext cx="11007634" cy="499144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750"/>
              </a:spcAft>
              <a:buSzPct val="11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sz="2800" i="1" dirty="0">
                <a:solidFill>
                  <a:srgbClr val="333333"/>
                </a:solidFill>
                <a:ea typeface="Times New Roman" panose="02020603050405020304" pitchFamily="18" charset="0"/>
              </a:rPr>
              <a:t>Honoring our PACT Act</a:t>
            </a:r>
          </a:p>
          <a:p>
            <a:pPr>
              <a:spcBef>
                <a:spcPts val="0"/>
              </a:spcBef>
              <a:spcAft>
                <a:spcPts val="750"/>
              </a:spcAft>
              <a:buSzPct val="11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endParaRPr lang="en-US" sz="2800" i="1" dirty="0">
              <a:solidFill>
                <a:srgbClr val="333333"/>
              </a:solidFill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750"/>
              </a:spcAft>
              <a:buSzPct val="11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endParaRPr lang="en-US" sz="1000" dirty="0">
              <a:solidFill>
                <a:srgbClr val="333333"/>
              </a:solidFill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750"/>
              </a:spcAft>
              <a:buSzPct val="11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sz="2800" i="1" dirty="0">
                <a:solidFill>
                  <a:srgbClr val="333333"/>
                </a:solidFill>
                <a:ea typeface="Times New Roman" panose="02020603050405020304" pitchFamily="18" charset="0"/>
              </a:rPr>
              <a:t>Global War on Terrorism Memorial Location Act </a:t>
            </a:r>
            <a:r>
              <a:rPr lang="en-US" sz="2800" dirty="0">
                <a:solidFill>
                  <a:srgbClr val="333333"/>
                </a:solidFill>
                <a:ea typeface="Times New Roman" panose="02020603050405020304" pitchFamily="18" charset="0"/>
              </a:rPr>
              <a:t>– FY22 NDAA</a:t>
            </a:r>
          </a:p>
          <a:p>
            <a:pPr>
              <a:spcBef>
                <a:spcPts val="0"/>
              </a:spcBef>
              <a:spcAft>
                <a:spcPts val="750"/>
              </a:spcAft>
              <a:buSzPct val="11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endParaRPr lang="en-US" sz="2800" dirty="0">
              <a:solidFill>
                <a:srgbClr val="333333"/>
              </a:solidFill>
              <a:highlight>
                <a:srgbClr val="FFFF00"/>
              </a:highlight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750"/>
              </a:spcAft>
              <a:buSzPct val="11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endParaRPr lang="en-US" sz="1000" dirty="0">
              <a:solidFill>
                <a:srgbClr val="333333"/>
              </a:solidFill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750"/>
              </a:spcAft>
              <a:buSzPct val="11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sz="2800" dirty="0">
                <a:solidFill>
                  <a:srgbClr val="333333"/>
                </a:solidFill>
                <a:ea typeface="Times New Roman" panose="02020603050405020304" pitchFamily="18" charset="0"/>
              </a:rPr>
              <a:t>S. 2102, </a:t>
            </a:r>
            <a:r>
              <a:rPr lang="en-US" sz="2800" i="1" dirty="0">
                <a:solidFill>
                  <a:srgbClr val="333333"/>
                </a:solidFill>
                <a:ea typeface="Times New Roman" panose="02020603050405020304" pitchFamily="18" charset="0"/>
              </a:rPr>
              <a:t>Dr. Kat Hendricks Thomas SERVICE Act</a:t>
            </a:r>
            <a:r>
              <a:rPr lang="en-US" sz="2800" dirty="0">
                <a:solidFill>
                  <a:srgbClr val="333333"/>
                </a:solidFill>
                <a:ea typeface="Times New Roman" panose="02020603050405020304" pitchFamily="18" charset="0"/>
              </a:rPr>
              <a:t> &amp; S. 2533, </a:t>
            </a:r>
            <a:r>
              <a:rPr lang="en-US" sz="2800" i="1" dirty="0">
                <a:solidFill>
                  <a:srgbClr val="333333"/>
                </a:solidFill>
                <a:ea typeface="Times New Roman" panose="02020603050405020304" pitchFamily="18" charset="0"/>
              </a:rPr>
              <a:t>Making Advances in Mammography and Medical Options for Veterans Act</a:t>
            </a:r>
            <a:r>
              <a:rPr lang="en-US" sz="2800" dirty="0">
                <a:solidFill>
                  <a:srgbClr val="333333"/>
                </a:solidFill>
                <a:ea typeface="Times New Roman" panose="02020603050405020304" pitchFamily="18" charset="0"/>
              </a:rPr>
              <a:t> – Public Law</a:t>
            </a:r>
          </a:p>
          <a:p>
            <a:pPr marL="0" indent="0">
              <a:spcBef>
                <a:spcPts val="0"/>
              </a:spcBef>
              <a:spcAft>
                <a:spcPts val="750"/>
              </a:spcAft>
              <a:buSzPct val="110000"/>
              <a:buNone/>
              <a:tabLst>
                <a:tab pos="457200" algn="l"/>
              </a:tabLst>
            </a:pPr>
            <a:endParaRPr lang="en-US" sz="2800" dirty="0"/>
          </a:p>
          <a:p>
            <a:pPr marL="0" indent="0">
              <a:buSzPct val="110000"/>
              <a:buNone/>
            </a:pPr>
            <a:endParaRPr lang="en-US" sz="2400" dirty="0"/>
          </a:p>
          <a:p>
            <a:pPr>
              <a:buSzPct val="110000"/>
              <a:buFont typeface="Wingdings" panose="05000000000000000000" pitchFamily="2" charset="2"/>
              <a:buChar char="ü"/>
            </a:pPr>
            <a:endParaRPr lang="en-US" sz="2400" dirty="0"/>
          </a:p>
          <a:p>
            <a:pPr>
              <a:buSzPct val="110000"/>
              <a:buFont typeface="Wingdings" panose="05000000000000000000" pitchFamily="2" charset="2"/>
              <a:buChar char="ü"/>
            </a:pPr>
            <a:endParaRPr lang="en-US" sz="2400" dirty="0"/>
          </a:p>
          <a:p>
            <a:pPr>
              <a:buSzPct val="110000"/>
              <a:buFont typeface="Wingdings" panose="05000000000000000000" pitchFamily="2" charset="2"/>
              <a:buChar char="ü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0156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Join Action Corps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2183" y="1392573"/>
            <a:ext cx="11033760" cy="4963778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Weekly e-newsletter and Action Alerts</a:t>
            </a:r>
          </a:p>
          <a:p>
            <a:pPr lvl="1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informed and involved</a:t>
            </a:r>
          </a:p>
          <a:p>
            <a:pPr lvl="1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action and make a difference</a:t>
            </a:r>
          </a:p>
          <a:p>
            <a:pPr marL="457200" lvl="1" indent="0">
              <a:buNone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engagement with your members of Congress is crucial in helping us get vital pieces of veterans legislation passed into law</a:t>
            </a:r>
          </a:p>
          <a:p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ways to sign up: 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Visit www.vfw.org/JoinActionCorps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 “VFW” to 50457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Scan the QR Code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139E0D-FAFD-4E7F-AD42-13757E580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7796" y="4017919"/>
            <a:ext cx="2103302" cy="2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050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4255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Action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78377" y="2402092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RECENT ACTION ALERTS</a:t>
            </a:r>
          </a:p>
          <a:p>
            <a:pPr algn="ctr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Demand the PACT Act Passes</a:t>
            </a:r>
          </a:p>
          <a:p>
            <a:pPr lvl="1"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180,000 messages sent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519481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IMPORTANCE OF ACTION CORPS</a:t>
            </a:r>
          </a:p>
        </p:txBody>
      </p:sp>
      <p:pic>
        <p:nvPicPr>
          <p:cNvPr id="1028" name="Picture 7">
            <a:extLst>
              <a:ext uri="{FF2B5EF4-FFF2-40B4-BE49-F238E27FC236}">
                <a16:creationId xmlns:a16="http://schemas.microsoft.com/office/drawing/2014/main" id="{AC08ABD5-4149-4605-F45A-46A2619AE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797" y="5213907"/>
            <a:ext cx="70199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373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Fellowship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536" y="1504464"/>
            <a:ext cx="5237691" cy="480825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Selection Criteria </a:t>
            </a:r>
          </a:p>
          <a:p>
            <a:pPr lvl="1">
              <a:buFont typeface="Times New Roman" panose="02020603050405020304" pitchFamily="18" charset="0"/>
              <a:buChar char="◦"/>
              <a:defRPr/>
            </a:pP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Apply: VFW member or eligible for VFW membership (Must be a member once accepted)</a:t>
            </a:r>
          </a:p>
          <a:p>
            <a:pPr lvl="1">
              <a:buFont typeface="Times New Roman" panose="02020603050405020304" pitchFamily="18" charset="0"/>
              <a:buChar char="◦"/>
              <a:defRPr/>
            </a:pP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Enrolled in an accredited institution of higher learning</a:t>
            </a:r>
          </a:p>
          <a:p>
            <a:pPr lvl="1">
              <a:buFont typeface="Times New Roman" panose="02020603050405020304" pitchFamily="18" charset="0"/>
              <a:buChar char="◦"/>
              <a:defRPr/>
            </a:pP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Submission of an essay proposal addressing a key veterans’ policy issue</a:t>
            </a:r>
          </a:p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need your help to recruit</a:t>
            </a:r>
          </a:p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 period is open</a:t>
            </a:r>
          </a:p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www.vfw.org/studentfellowship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8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508" y="3789075"/>
            <a:ext cx="3673672" cy="20664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508" y="1572619"/>
            <a:ext cx="3673672" cy="214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112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5084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Priority Goals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A268811C-CEC3-C153-A7E0-F182135CAE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0667" y="1656854"/>
            <a:ext cx="7432767" cy="4882058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Access to high-quality health care </a:t>
            </a:r>
          </a:p>
          <a:p>
            <a:endParaRPr lang="en-US" sz="1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Importance of education and employment opportunities for veterans</a:t>
            </a:r>
          </a:p>
          <a:p>
            <a:endParaRPr lang="en-US" sz="1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Improve the claims process</a:t>
            </a:r>
          </a:p>
          <a:p>
            <a:endParaRPr lang="en-US" sz="1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Maintain military quality of life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" r="2362"/>
          <a:stretch/>
        </p:blipFill>
        <p:spPr>
          <a:xfrm>
            <a:off x="7767829" y="1330647"/>
            <a:ext cx="2255737" cy="5382085"/>
          </a:xfr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9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731930-EA21-42FE-A5C5-DDC784FE3FD7}"/>
              </a:ext>
            </a:extLst>
          </p:cNvPr>
          <p:cNvSpPr txBox="1"/>
          <p:nvPr/>
        </p:nvSpPr>
        <p:spPr>
          <a:xfrm>
            <a:off x="4514039" y="5213437"/>
            <a:ext cx="5083730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Many more… </a:t>
            </a:r>
          </a:p>
        </p:txBody>
      </p:sp>
    </p:spTree>
    <p:extLst>
      <p:ext uri="{BB962C8B-B14F-4D97-AF65-F5344CB8AC3E}">
        <p14:creationId xmlns:p14="http://schemas.microsoft.com/office/powerpoint/2010/main" val="127677346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2594</TotalTime>
  <Words>674</Words>
  <Application>Microsoft Office PowerPoint</Application>
  <PresentationFormat>Widescreen</PresentationFormat>
  <Paragraphs>139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Custom Design</vt:lpstr>
      <vt:lpstr>Office Theme</vt:lpstr>
      <vt:lpstr>1_Office Theme</vt:lpstr>
      <vt:lpstr>PowerPoint Presentation</vt:lpstr>
      <vt:lpstr>The Importance of  Legislative Advocacy </vt:lpstr>
      <vt:lpstr>Make Legislative  Advocacy a Priority</vt:lpstr>
      <vt:lpstr>NLS Committee</vt:lpstr>
      <vt:lpstr>Recent Victories</vt:lpstr>
      <vt:lpstr>Join Action Corps</vt:lpstr>
      <vt:lpstr>Take Action</vt:lpstr>
      <vt:lpstr>Student Fellowship</vt:lpstr>
      <vt:lpstr>Current Priority Goals</vt:lpstr>
      <vt:lpstr>Where You Can Help</vt:lpstr>
      <vt:lpstr>We’re Here to Help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Levy</dc:creator>
  <cp:lastModifiedBy>Christopher Macinkowicz</cp:lastModifiedBy>
  <cp:revision>94</cp:revision>
  <cp:lastPrinted>2022-09-26T16:48:33Z</cp:lastPrinted>
  <dcterms:created xsi:type="dcterms:W3CDTF">2018-09-13T15:53:27Z</dcterms:created>
  <dcterms:modified xsi:type="dcterms:W3CDTF">2023-04-13T19:18:05Z</dcterms:modified>
</cp:coreProperties>
</file>