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5.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6.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3" r:id="rId2"/>
    <p:sldMasterId id="2147483697" r:id="rId3"/>
    <p:sldMasterId id="2147483721" r:id="rId4"/>
    <p:sldMasterId id="2147483743" r:id="rId5"/>
    <p:sldMasterId id="2147483747" r:id="rId6"/>
    <p:sldMasterId id="2147483751" r:id="rId7"/>
  </p:sldMasterIdLst>
  <p:notesMasterIdLst>
    <p:notesMasterId r:id="rId36"/>
  </p:notesMasterIdLst>
  <p:handoutMasterIdLst>
    <p:handoutMasterId r:id="rId37"/>
  </p:handoutMasterIdLst>
  <p:sldIdLst>
    <p:sldId id="256" r:id="rId8"/>
    <p:sldId id="349" r:id="rId9"/>
    <p:sldId id="361" r:id="rId10"/>
    <p:sldId id="363" r:id="rId11"/>
    <p:sldId id="376" r:id="rId12"/>
    <p:sldId id="375" r:id="rId13"/>
    <p:sldId id="364" r:id="rId14"/>
    <p:sldId id="365" r:id="rId15"/>
    <p:sldId id="366" r:id="rId16"/>
    <p:sldId id="368" r:id="rId17"/>
    <p:sldId id="362" r:id="rId18"/>
    <p:sldId id="371" r:id="rId19"/>
    <p:sldId id="373" r:id="rId20"/>
    <p:sldId id="374" r:id="rId21"/>
    <p:sldId id="372" r:id="rId22"/>
    <p:sldId id="378" r:id="rId23"/>
    <p:sldId id="379" r:id="rId24"/>
    <p:sldId id="381" r:id="rId25"/>
    <p:sldId id="382" r:id="rId26"/>
    <p:sldId id="383" r:id="rId27"/>
    <p:sldId id="384" r:id="rId28"/>
    <p:sldId id="385" r:id="rId29"/>
    <p:sldId id="386" r:id="rId30"/>
    <p:sldId id="387" r:id="rId31"/>
    <p:sldId id="388" r:id="rId32"/>
    <p:sldId id="389" r:id="rId33"/>
    <p:sldId id="390" r:id="rId34"/>
    <p:sldId id="360" r:id="rId35"/>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 Macinkowicz" initials="CM" lastIdx="9" clrIdx="0">
    <p:extLst>
      <p:ext uri="{19B8F6BF-5375-455C-9EA6-DF929625EA0E}">
        <p15:presenceInfo xmlns:p15="http://schemas.microsoft.com/office/powerpoint/2012/main" userId="Chris Macinkowic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A1E"/>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38" autoAdjust="0"/>
    <p:restoredTop sz="93979" autoAdjust="0"/>
  </p:normalViewPr>
  <p:slideViewPr>
    <p:cSldViewPr snapToGrid="0">
      <p:cViewPr varScale="1">
        <p:scale>
          <a:sx n="68" d="100"/>
          <a:sy n="68" d="100"/>
        </p:scale>
        <p:origin x="660" y="72"/>
      </p:cViewPr>
      <p:guideLst>
        <p:guide orient="horz" pos="2160"/>
        <p:guide pos="3816"/>
      </p:guideLst>
    </p:cSldViewPr>
  </p:slideViewPr>
  <p:notesTextViewPr>
    <p:cViewPr>
      <p:scale>
        <a:sx n="1" d="1"/>
        <a:sy n="1" d="1"/>
      </p:scale>
      <p:origin x="0" y="0"/>
    </p:cViewPr>
  </p:notesTextViewPr>
  <p:notesViewPr>
    <p:cSldViewPr snapToGrid="0">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presProps" Target="presProps.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tableStyles" Target="tableStyle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8" Type="http://schemas.openxmlformats.org/officeDocument/2006/relationships/slide" Target="slides/slide1.xml"/><Relationship Id="rId3"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589584" cy="467072"/>
          </a:xfrm>
          <a:prstGeom prst="rect">
            <a:avLst/>
          </a:prstGeom>
        </p:spPr>
        <p:txBody>
          <a:bodyPr vert="horz" lIns="93324" tIns="46662" rIns="93324" bIns="46662" rtlCol="0"/>
          <a:lstStyle>
            <a:lvl1pPr algn="l">
              <a:defRPr sz="1200"/>
            </a:lvl1pPr>
          </a:lstStyle>
          <a:p>
            <a:r>
              <a:rPr lang="en-US" sz="1400" dirty="0">
                <a:latin typeface="Times New Roman" panose="02020603050405020304" pitchFamily="18" charset="0"/>
              </a:rPr>
              <a:t>Electronic Submission Systems</a:t>
            </a:r>
          </a:p>
        </p:txBody>
      </p:sp>
      <p:sp>
        <p:nvSpPr>
          <p:cNvPr id="4" name="Footer Placeholder 3"/>
          <p:cNvSpPr>
            <a:spLocks noGrp="1"/>
          </p:cNvSpPr>
          <p:nvPr>
            <p:ph type="ftr" sz="quarter" idx="2"/>
          </p:nvPr>
        </p:nvSpPr>
        <p:spPr>
          <a:xfrm>
            <a:off x="0" y="8842030"/>
            <a:ext cx="3589585" cy="467071"/>
          </a:xfrm>
          <a:prstGeom prst="rect">
            <a:avLst/>
          </a:prstGeom>
        </p:spPr>
        <p:txBody>
          <a:bodyPr vert="horz" lIns="93324" tIns="46662" rIns="93324" bIns="46662" rtlCol="0" anchor="b"/>
          <a:lstStyle>
            <a:lvl1pPr algn="l">
              <a:defRPr sz="1200"/>
            </a:lvl1pPr>
          </a:lstStyle>
          <a:p>
            <a:r>
              <a:rPr lang="en-US" sz="1400" dirty="0">
                <a:latin typeface="Times New Roman" panose="02020603050405020304" pitchFamily="18" charset="0"/>
              </a:rPr>
              <a:t>Electronic Submission Systems</a:t>
            </a: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2E80BC03-E498-44F3-8895-127E4384BE97}" type="slidenum">
              <a:rPr lang="en-US" sz="1400">
                <a:latin typeface="Times New Roman" panose="02020603050405020304" pitchFamily="18" charset="0"/>
              </a:rPr>
              <a:t>‹#›</a:t>
            </a:fld>
            <a:endParaRPr lang="en-US" dirty="0">
              <a:latin typeface="Times New Roman" panose="02020603050405020304" pitchFamily="18" charset="0"/>
            </a:endParaRPr>
          </a:p>
        </p:txBody>
      </p:sp>
    </p:spTree>
    <p:extLst>
      <p:ext uri="{BB962C8B-B14F-4D97-AF65-F5344CB8AC3E}">
        <p14:creationId xmlns:p14="http://schemas.microsoft.com/office/powerpoint/2010/main" val="345053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atin typeface="Times New Roman" panose="02020603050405020304" pitchFamily="18" charset="0"/>
              </a:defRPr>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atin typeface="Times New Roman" panose="02020603050405020304" pitchFamily="18" charset="0"/>
              </a:defRPr>
            </a:lvl1pPr>
          </a:lstStyle>
          <a:p>
            <a:fld id="{4CCB3563-B21F-4472-A953-CA98BFE318F2}" type="datetimeFigureOut">
              <a:rPr lang="en-US" smtClean="0"/>
              <a:pPr/>
              <a:t>4/11/2023</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atin typeface="Times New Roman" panose="02020603050405020304" pitchFamily="18" charset="0"/>
              </a:defRPr>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atin typeface="Times New Roman" panose="02020603050405020304" pitchFamily="18" charset="0"/>
              </a:defRPr>
            </a:lvl1pPr>
          </a:lstStyle>
          <a:p>
            <a:fld id="{B8C36D78-C19F-4765-8B7F-2FE8BFF07D6C}" type="slidenum">
              <a:rPr lang="en-US" smtClean="0"/>
              <a:pPr/>
              <a:t>‹#›</a:t>
            </a:fld>
            <a:endParaRPr lang="en-US" dirty="0"/>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imes New Roman" panose="02020603050405020304" pitchFamily="18" charset="0"/>
        <a:ea typeface="+mn-ea"/>
        <a:cs typeface="+mn-cs"/>
      </a:defRPr>
    </a:lvl1pPr>
    <a:lvl2pPr marL="457200" algn="l" defTabSz="914400" rtl="0" eaLnBrk="1" latinLnBrk="0" hangingPunct="1">
      <a:defRPr sz="1200" kern="1200">
        <a:solidFill>
          <a:schemeClr val="tx1"/>
        </a:solidFill>
        <a:latin typeface="Times New Roman" panose="02020603050405020304" pitchFamily="18" charset="0"/>
        <a:ea typeface="+mn-ea"/>
        <a:cs typeface="+mn-cs"/>
      </a:defRPr>
    </a:lvl2pPr>
    <a:lvl3pPr marL="914400" algn="l" defTabSz="914400" rtl="0" eaLnBrk="1" latinLnBrk="0" hangingPunct="1">
      <a:defRPr sz="1200" kern="1200">
        <a:solidFill>
          <a:schemeClr val="tx1"/>
        </a:solidFill>
        <a:latin typeface="Times New Roman" panose="02020603050405020304" pitchFamily="18" charset="0"/>
        <a:ea typeface="+mn-ea"/>
        <a:cs typeface="+mn-cs"/>
      </a:defRPr>
    </a:lvl3pPr>
    <a:lvl4pPr marL="1371600" algn="l" defTabSz="914400" rtl="0" eaLnBrk="1" latinLnBrk="0" hangingPunct="1">
      <a:defRPr sz="1200" kern="1200">
        <a:solidFill>
          <a:schemeClr val="tx1"/>
        </a:solidFill>
        <a:latin typeface="Times New Roman" panose="02020603050405020304" pitchFamily="18" charset="0"/>
        <a:ea typeface="+mn-ea"/>
        <a:cs typeface="+mn-cs"/>
      </a:defRPr>
    </a:lvl4pPr>
    <a:lvl5pPr marL="1828800" algn="l" defTabSz="914400" rtl="0" eaLnBrk="1" latinLnBrk="0" hangingPunct="1">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a:t>
            </a:fld>
            <a:endParaRPr lang="en-US"/>
          </a:p>
        </p:txBody>
      </p:sp>
    </p:spTree>
    <p:extLst>
      <p:ext uri="{BB962C8B-B14F-4D97-AF65-F5344CB8AC3E}">
        <p14:creationId xmlns:p14="http://schemas.microsoft.com/office/powerpoint/2010/main" val="222280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6602926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9535862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3390693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6941362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439788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7748629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050751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1931119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0183655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5574394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EE59DF-3504-4E78-9FC7-E0E538E1B67C}" type="slidenum">
              <a:rPr kumimoji="0" lang="en-US"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7060105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9866136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730093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7362953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553292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900464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237424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3752474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0580145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tab pos="662745" algn="l"/>
                <a:tab pos="1325491" algn="l"/>
                <a:tab pos="1988235" algn="l"/>
                <a:tab pos="2650979" algn="l"/>
              </a:tabLst>
              <a:defRPr/>
            </a:pPr>
            <a:fld id="{03B35247-28B0-49CA-AA35-CE14C62EC4E7}" type="slidenum">
              <a:rPr kumimoji="0" lang="en-US" altLang="en-US" sz="13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tab pos="662745" algn="l"/>
                  <a:tab pos="1325491" algn="l"/>
                  <a:tab pos="1988235" algn="l"/>
                  <a:tab pos="2650979" algn="l"/>
                </a:tabLst>
                <a:defRPr/>
              </a:pPr>
              <a:t>28</a:t>
            </a:fld>
            <a:endParaRPr kumimoji="0" lang="en-US" altLang="en-US" sz="13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085342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2622479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011959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769394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1200333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766248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4325442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369481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4906448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2701522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0928270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4/11/2023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8619448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9777016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1959485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4351063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38601742"/>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77357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712424824"/>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14121649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368679915"/>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24123118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588820625"/>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5782244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2D809A6-B977-45CA-BC64-77C86AC76C02}" type="datetime1">
              <a:rPr lang="en-US" smtClean="0"/>
              <a:pPr>
                <a:defRPr/>
              </a:pPr>
              <a:t>4/11/2023</a:t>
            </a:fld>
            <a:endParaRPr lang="en-US" dirty="0"/>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376F2E7C-C042-4555-B404-16BDCC60B113}" type="slidenum">
              <a:rPr lang="en-US" smtClean="0"/>
              <a:pPr>
                <a:defRPr/>
              </a:pPr>
              <a:t>‹#›</a:t>
            </a:fld>
            <a:endParaRPr lang="en-US" dirty="0"/>
          </a:p>
        </p:txBody>
      </p:sp>
    </p:spTree>
    <p:extLst>
      <p:ext uri="{BB962C8B-B14F-4D97-AF65-F5344CB8AC3E}">
        <p14:creationId xmlns:p14="http://schemas.microsoft.com/office/powerpoint/2010/main" val="26486361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0979403"/>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596627586"/>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568752395"/>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9473685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pPr>
              <a:defRPr/>
            </a:pPr>
            <a:fld id="{E2FB73DA-5FDE-45B5-BAA4-C61223CC44F6}" type="slidenum">
              <a:rPr lang="en-US" smtClean="0">
                <a:solidFill>
                  <a:prstClr val="black">
                    <a:tint val="75000"/>
                  </a:prstClr>
                </a:solidFill>
              </a:rPr>
              <a:pPr>
                <a:defRPr/>
              </a:pPr>
              <a:t>‹#›</a:t>
            </a:fld>
            <a:endParaRPr lang="en-US" dirty="0">
              <a:solidFill>
                <a:prstClr val="black">
                  <a:tint val="75000"/>
                </a:prstClr>
              </a:solidFill>
            </a:endParaRPr>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2455069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40721743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28446694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24331531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6519491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lvl1pPr>
              <a:defRPr>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Times New Roman" panose="02020603050405020304" pitchFamily="18" charset="0"/>
                <a:cs typeface="Times New Roman" panose="02020603050405020304" pitchFamily="18"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fld id="{58275F71-03D8-4E4B-9D1C-D9F8B6AB7123}" type="datetime1">
              <a:rPr lang="en-US" smtClean="0">
                <a:solidFill>
                  <a:prstClr val="black"/>
                </a:solidFill>
              </a:rPr>
              <a:pPr>
                <a:defRPr/>
              </a:pPr>
              <a:t>4/11/2023</a:t>
            </a:fld>
            <a:endParaRPr lang="en-US" dirty="0">
              <a:solidFill>
                <a:prstClr val="black"/>
              </a:solidFill>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lvl1pPr>
              <a:defRPr>
                <a:latin typeface="Times New Roman" panose="02020603050405020304" pitchFamily="18" charset="0"/>
              </a:defRPr>
            </a:lvl1pPr>
          </a:lstStyle>
          <a:p>
            <a:pPr>
              <a:defRPr/>
            </a:pPr>
            <a:endParaRPr lang="en-US" dirty="0">
              <a:solidFill>
                <a:prstClr val="black"/>
              </a:solidFill>
            </a:endParaRP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F675AD29-2591-4391-8D28-DD298FB87CE4}" type="slidenum">
              <a:rPr lang="en-US" altLang="en-US" smtClean="0">
                <a:solidFill>
                  <a:prstClr val="black">
                    <a:tint val="75000"/>
                  </a:prstClr>
                </a:solidFill>
              </a:rPr>
              <a:pPr>
                <a:defRPr/>
              </a:pPr>
              <a:t>‹#›</a:t>
            </a:fld>
            <a:endParaRPr lang="en-US" altLang="en-US" dirty="0">
              <a:solidFill>
                <a:prstClr val="black">
                  <a:tint val="75000"/>
                </a:prstClr>
              </a:solidFill>
            </a:endParaRPr>
          </a:p>
        </p:txBody>
      </p:sp>
    </p:spTree>
    <p:extLst>
      <p:ext uri="{BB962C8B-B14F-4D97-AF65-F5344CB8AC3E}">
        <p14:creationId xmlns:p14="http://schemas.microsoft.com/office/powerpoint/2010/main" val="3591271122"/>
      </p:ext>
    </p:extLst>
  </p:cSld>
  <p:clrMapOvr>
    <a:masterClrMapping/>
  </p:clrMapOvr>
  <p:hf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5303296"/>
      </p:ext>
    </p:extLst>
  </p:cSld>
  <p:clrMapOvr>
    <a:masterClrMapping/>
  </p:clrMapOvr>
  <p:hf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lvl1pPr>
              <a:defRPr>
                <a:latin typeface="Times New Roman" panose="02020603050405020304" pitchFamily="18" charset="0"/>
              </a:defRPr>
            </a:lvl1pPr>
          </a:lstStyle>
          <a:p>
            <a:r>
              <a:rPr lang="en-US" dirty="0"/>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atin typeface="Times New Roman" panose="02020603050405020304" pitchFamily="18" charset="0"/>
              </a:defRPr>
            </a:lvl1pPr>
            <a:lvl2pPr>
              <a:defRPr sz="1800">
                <a:latin typeface="Times New Roman" panose="02020603050405020304" pitchFamily="18" charset="0"/>
              </a:defRPr>
            </a:lvl2pPr>
            <a:lvl3pPr>
              <a:defRPr sz="1500">
                <a:latin typeface="Times New Roman" panose="02020603050405020304" pitchFamily="18" charset="0"/>
              </a:defRPr>
            </a:lvl3pPr>
            <a:lvl4pPr>
              <a:defRPr sz="1350">
                <a:latin typeface="Times New Roman" panose="02020603050405020304" pitchFamily="18" charset="0"/>
              </a:defRPr>
            </a:lvl4pPr>
            <a:lvl5pPr>
              <a:defRPr sz="1350">
                <a:latin typeface="Times New Roman" panose="02020603050405020304" pitchFamily="18" charset="0"/>
              </a:defRPr>
            </a:lvl5pPr>
            <a:lvl6pPr>
              <a:defRPr sz="1350"/>
            </a:lvl6pPr>
            <a:lvl7pPr>
              <a:defRPr sz="1350"/>
            </a:lvl7pPr>
            <a:lvl8pPr>
              <a:defRPr sz="1350"/>
            </a:lvl8pPr>
            <a:lvl9pPr>
              <a:defRPr sz="135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3"/>
            <a:ext cx="5384800" cy="4525963"/>
          </a:xfrm>
        </p:spPr>
        <p:txBody>
          <a:bodyPr/>
          <a:lstStyle>
            <a:lvl1pPr>
              <a:defRPr sz="2100">
                <a:latin typeface="Times New Roman" panose="02020603050405020304" pitchFamily="18" charset="0"/>
              </a:defRPr>
            </a:lvl1pPr>
            <a:lvl2pPr>
              <a:defRPr sz="1800">
                <a:latin typeface="Times New Roman" panose="02020603050405020304" pitchFamily="18" charset="0"/>
              </a:defRPr>
            </a:lvl2pPr>
            <a:lvl3pPr>
              <a:defRPr sz="1500">
                <a:latin typeface="Times New Roman" panose="02020603050405020304" pitchFamily="18" charset="0"/>
              </a:defRPr>
            </a:lvl3pPr>
            <a:lvl4pPr>
              <a:defRPr sz="1350">
                <a:latin typeface="Times New Roman" panose="02020603050405020304" pitchFamily="18" charset="0"/>
              </a:defRPr>
            </a:lvl4pPr>
            <a:lvl5pPr>
              <a:defRPr sz="1350">
                <a:latin typeface="Times New Roman" panose="02020603050405020304" pitchFamily="18" charset="0"/>
              </a:defRPr>
            </a:lvl5pPr>
            <a:lvl6pPr>
              <a:defRPr sz="1350"/>
            </a:lvl6pPr>
            <a:lvl7pPr>
              <a:defRPr sz="1350"/>
            </a:lvl7pPr>
            <a:lvl8pPr>
              <a:defRPr sz="1350"/>
            </a:lvl8pPr>
            <a:lvl9pPr>
              <a:defRPr sz="135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lvl1pPr>
              <a:defRPr>
                <a:latin typeface="Times New Roman" panose="02020603050405020304" pitchFamily="18" charset="0"/>
              </a:defRPr>
            </a:lvl1pPr>
          </a:lstStyle>
          <a:p>
            <a:pPr>
              <a:defRPr/>
            </a:pPr>
            <a:r>
              <a:rPr lang="en-US" altLang="en-US"/>
              <a:t>(#)</a:t>
            </a:r>
            <a:endParaRPr lang="en-US" alt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lvl1pPr>
              <a:defRPr>
                <a:latin typeface="Times New Roman" panose="02020603050405020304" pitchFamily="18" charset="0"/>
              </a:defRPr>
            </a:lvl1pPr>
          </a:lstStyle>
          <a:p>
            <a:pPr>
              <a:defRPr/>
            </a:pPr>
            <a:r>
              <a:rPr lang="en-US" dirty="0"/>
              <a:t>Seven Paths to Service Connection</a:t>
            </a:r>
          </a:p>
        </p:txBody>
      </p:sp>
      <p:sp>
        <p:nvSpPr>
          <p:cNvPr id="7" name="Slide Number Placeholder 6"/>
          <p:cNvSpPr>
            <a:spLocks noGrp="1"/>
          </p:cNvSpPr>
          <p:nvPr>
            <p:ph type="sldNum" sz="quarter" idx="12"/>
          </p:nvPr>
        </p:nvSpPr>
        <p:spPr/>
        <p:txBody>
          <a:bodyPr/>
          <a:lstStyle>
            <a:lvl1pPr>
              <a:defRPr>
                <a:latin typeface="Times New Roman" panose="02020603050405020304" pitchFamily="18" charset="0"/>
              </a:defRPr>
            </a:lvl1pPr>
          </a:lstStyle>
          <a:p>
            <a:pPr>
              <a:defRPr/>
            </a:pPr>
            <a:fld id="{7259222E-0FA5-407E-8A7D-169509B95248}" type="slidenum">
              <a:rPr lang="en-US" smtClean="0"/>
              <a:pPr>
                <a:defRPr/>
              </a:pPr>
              <a:t>‹#›</a:t>
            </a:fld>
            <a:endParaRPr lang="en-US" dirty="0"/>
          </a:p>
        </p:txBody>
      </p:sp>
    </p:spTree>
    <p:extLst>
      <p:ext uri="{BB962C8B-B14F-4D97-AF65-F5344CB8AC3E}">
        <p14:creationId xmlns:p14="http://schemas.microsoft.com/office/powerpoint/2010/main" val="220262400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9821163"/>
      </p:ext>
    </p:extLst>
  </p:cSld>
  <p:clrMapOvr>
    <a:masterClrMapping/>
  </p:clrMapOvr>
  <p:hf hdr="0" ftr="0" dt="0"/>
</p:sldLayout>
</file>

<file path=ppt/slideLayouts/slideLayout3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lvl1pPr>
              <a:defRPr>
                <a:latin typeface="Times New Roman" panose="02020603050405020304" pitchFamily="18" charset="0"/>
              </a:defRPr>
            </a:lvl1pPr>
          </a:lstStyle>
          <a:p>
            <a:r>
              <a:rPr lang="en-US" dirty="0"/>
              <a:t>Click to edit Master title style</a:t>
            </a:r>
          </a:p>
        </p:txBody>
      </p:sp>
      <p:sp>
        <p:nvSpPr>
          <p:cNvPr id="3" name="Content Placeholder 2"/>
          <p:cNvSpPr>
            <a:spLocks noGrp="1"/>
          </p:cNvSpPr>
          <p:nvPr>
            <p:ph idx="1"/>
          </p:nvPr>
        </p:nvSpPr>
        <p:spPr>
          <a:xfrm>
            <a:off x="609600" y="1915064"/>
            <a:ext cx="10972800" cy="4211100"/>
          </a:xfrm>
        </p:spPr>
        <p:txBody>
          <a:bodyPr/>
          <a:lstStyle>
            <a:lvl1pPr>
              <a:defRPr>
                <a:latin typeface="Times New Roman" panose="02020603050405020304" pitchFamily="18" charset="0"/>
              </a:defRPr>
            </a:lvl1pPr>
            <a:lvl2pPr>
              <a:defRPr>
                <a:latin typeface="Times New Roman" panose="02020603050405020304" pitchFamily="18" charset="0"/>
              </a:defRPr>
            </a:lvl2pPr>
            <a:lvl3pPr>
              <a:defRPr>
                <a:latin typeface="Times New Roman" panose="02020603050405020304" pitchFamily="18" charset="0"/>
              </a:defRPr>
            </a:lvl3pPr>
            <a:lvl4pPr>
              <a:defRPr>
                <a:latin typeface="Times New Roman" panose="02020603050405020304" pitchFamily="18" charset="0"/>
              </a:defRPr>
            </a:lvl4pPr>
            <a:lvl5pPr>
              <a:defRPr>
                <a:latin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r>
              <a:rPr lang="en-US" altLang="en-US"/>
              <a:t>(#)</a:t>
            </a:r>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8D816DE4-2C63-4152-8A0F-C45C00FFA49A}" type="slidenum">
              <a:rPr lang="en-US" altLang="en-US" smtClean="0"/>
              <a:pPr>
                <a:defRPr/>
              </a:pPr>
              <a:t>‹#›</a:t>
            </a:fld>
            <a:endParaRPr lang="en-US" altLang="en-US" dirty="0"/>
          </a:p>
        </p:txBody>
      </p:sp>
    </p:spTree>
    <p:extLst>
      <p:ext uri="{BB962C8B-B14F-4D97-AF65-F5344CB8AC3E}">
        <p14:creationId xmlns:p14="http://schemas.microsoft.com/office/powerpoint/2010/main" val="1307674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lvl1pPr>
              <a:defRPr>
                <a:latin typeface="Times New Roman" panose="02020603050405020304" pitchFamily="18" charset="0"/>
              </a:defRPr>
            </a:lvl1pPr>
          </a:lstStyle>
          <a:p>
            <a:r>
              <a:rPr lang="en-US" dirty="0"/>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atin typeface="Times New Roman" panose="02020603050405020304" pitchFamily="18" charset="0"/>
              </a:defRPr>
            </a:lvl1pPr>
            <a:lvl2pPr>
              <a:defRPr sz="1800">
                <a:latin typeface="Times New Roman" panose="02020603050405020304" pitchFamily="18" charset="0"/>
              </a:defRPr>
            </a:lvl2pPr>
            <a:lvl3pPr>
              <a:defRPr sz="1500">
                <a:latin typeface="Times New Roman" panose="02020603050405020304" pitchFamily="18" charset="0"/>
              </a:defRPr>
            </a:lvl3pPr>
            <a:lvl4pPr>
              <a:defRPr sz="1350">
                <a:latin typeface="Times New Roman" panose="02020603050405020304" pitchFamily="18" charset="0"/>
              </a:defRPr>
            </a:lvl4pPr>
            <a:lvl5pPr>
              <a:defRPr sz="1350">
                <a:latin typeface="Times New Roman" panose="02020603050405020304" pitchFamily="18" charset="0"/>
              </a:defRPr>
            </a:lvl5pPr>
            <a:lvl6pPr>
              <a:defRPr sz="1350"/>
            </a:lvl6pPr>
            <a:lvl7pPr>
              <a:defRPr sz="1350"/>
            </a:lvl7pPr>
            <a:lvl8pPr>
              <a:defRPr sz="1350"/>
            </a:lvl8pPr>
            <a:lvl9pPr>
              <a:defRPr sz="135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3"/>
            <a:ext cx="5384800" cy="4525963"/>
          </a:xfrm>
        </p:spPr>
        <p:txBody>
          <a:bodyPr/>
          <a:lstStyle>
            <a:lvl1pPr>
              <a:defRPr sz="2100">
                <a:latin typeface="Times New Roman" panose="02020603050405020304" pitchFamily="18" charset="0"/>
              </a:defRPr>
            </a:lvl1pPr>
            <a:lvl2pPr>
              <a:defRPr sz="1800">
                <a:latin typeface="Times New Roman" panose="02020603050405020304" pitchFamily="18" charset="0"/>
              </a:defRPr>
            </a:lvl2pPr>
            <a:lvl3pPr>
              <a:defRPr sz="1500">
                <a:latin typeface="Times New Roman" panose="02020603050405020304" pitchFamily="18" charset="0"/>
              </a:defRPr>
            </a:lvl3pPr>
            <a:lvl4pPr>
              <a:defRPr sz="1350">
                <a:latin typeface="Times New Roman" panose="02020603050405020304" pitchFamily="18" charset="0"/>
              </a:defRPr>
            </a:lvl4pPr>
            <a:lvl5pPr>
              <a:defRPr sz="1350">
                <a:latin typeface="Times New Roman" panose="02020603050405020304" pitchFamily="18" charset="0"/>
              </a:defRPr>
            </a:lvl5pPr>
            <a:lvl6pPr>
              <a:defRPr sz="1350"/>
            </a:lvl6pPr>
            <a:lvl7pPr>
              <a:defRPr sz="1350"/>
            </a:lvl7pPr>
            <a:lvl8pPr>
              <a:defRPr sz="1350"/>
            </a:lvl8pPr>
            <a:lvl9pPr>
              <a:defRPr sz="135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lvl1pPr>
              <a:defRPr>
                <a:latin typeface="Times New Roman" panose="02020603050405020304" pitchFamily="18" charset="0"/>
              </a:defRPr>
            </a:lvl1pPr>
          </a:lstStyle>
          <a:p>
            <a:pPr>
              <a:defRPr/>
            </a:pPr>
            <a:r>
              <a:rPr lang="en-US" altLang="en-US"/>
              <a:t>(#)</a:t>
            </a:r>
            <a:endParaRPr lang="en-US" alt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lvl1pPr>
              <a:defRPr>
                <a:latin typeface="Times New Roman" panose="02020603050405020304" pitchFamily="18" charset="0"/>
              </a:defRPr>
            </a:lvl1pPr>
          </a:lstStyle>
          <a:p>
            <a:pPr>
              <a:defRPr/>
            </a:pPr>
            <a:r>
              <a:rPr lang="en-US" dirty="0"/>
              <a:t>Seven Paths to Service Connection</a:t>
            </a:r>
          </a:p>
        </p:txBody>
      </p:sp>
      <p:sp>
        <p:nvSpPr>
          <p:cNvPr id="7" name="Slide Number Placeholder 6"/>
          <p:cNvSpPr>
            <a:spLocks noGrp="1"/>
          </p:cNvSpPr>
          <p:nvPr>
            <p:ph type="sldNum" sz="quarter" idx="12"/>
          </p:nvPr>
        </p:nvSpPr>
        <p:spPr/>
        <p:txBody>
          <a:bodyPr/>
          <a:lstStyle>
            <a:lvl1pPr>
              <a:defRPr>
                <a:latin typeface="Times New Roman" panose="02020603050405020304" pitchFamily="18" charset="0"/>
              </a:defRPr>
            </a:lvl1pPr>
          </a:lstStyle>
          <a:p>
            <a:pPr>
              <a:defRPr/>
            </a:pPr>
            <a:fld id="{7259222E-0FA5-407E-8A7D-169509B95248}" type="slidenum">
              <a:rPr lang="en-US" smtClean="0"/>
              <a:pPr>
                <a:defRPr/>
              </a:pPr>
              <a:t>‹#›</a:t>
            </a:fld>
            <a:endParaRPr lang="en-US" dirty="0"/>
          </a:p>
        </p:txBody>
      </p:sp>
    </p:spTree>
    <p:extLst>
      <p:ext uri="{BB962C8B-B14F-4D97-AF65-F5344CB8AC3E}">
        <p14:creationId xmlns:p14="http://schemas.microsoft.com/office/powerpoint/2010/main" val="127084064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74903335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86295715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50332207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14643342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23887503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endParaRPr lang="en-US"/>
          </a:p>
        </p:txBody>
      </p:sp>
      <p:sp>
        <p:nvSpPr>
          <p:cNvPr id="3" name="Footer Placeholder 4"/>
          <p:cNvSpPr>
            <a:spLocks noGrp="1"/>
          </p:cNvSpPr>
          <p:nvPr>
            <p:ph type="ftr" sz="quarter" idx="11"/>
          </p:nvPr>
        </p:nvSpPr>
        <p:spPr>
          <a:xfrm>
            <a:off x="4165600" y="6356351"/>
            <a:ext cx="3860800" cy="365125"/>
          </a:xfrm>
          <a:prstGeom prst="rect">
            <a:avLst/>
          </a:prstGeom>
        </p:spPr>
        <p:txBody>
          <a:bodyPr/>
          <a:lstStyle>
            <a:lvl1pPr>
              <a:defRPr>
                <a:latin typeface="Times New Roman" panose="02020603050405020304" pitchFamily="18" charset="0"/>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C71DDF5C-27CD-46D4-A243-EFD7FCA7131D}" type="slidenum">
              <a:rPr lang="en-US"/>
              <a:pPr>
                <a:defRPr/>
              </a:pPr>
              <a:t>‹#›</a:t>
            </a:fld>
            <a:endParaRPr lang="en-US" dirty="0"/>
          </a:p>
        </p:txBody>
      </p:sp>
    </p:spTree>
    <p:extLst>
      <p:ext uri="{BB962C8B-B14F-4D97-AF65-F5344CB8AC3E}">
        <p14:creationId xmlns:p14="http://schemas.microsoft.com/office/powerpoint/2010/main" val="2218512283"/>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fld id="{22D809A6-B977-45CA-BC64-77C86AC76C02}" type="datetime1">
              <a:rPr lang="en-US" smtClean="0"/>
              <a:pPr>
                <a:defRPr/>
              </a:pPr>
              <a:t>4/11/2023</a:t>
            </a:fld>
            <a:endParaRPr lang="en-US" dirty="0"/>
          </a:p>
        </p:txBody>
      </p:sp>
      <p:sp>
        <p:nvSpPr>
          <p:cNvPr id="3" name="Footer Placeholder 4"/>
          <p:cNvSpPr>
            <a:spLocks noGrp="1"/>
          </p:cNvSpPr>
          <p:nvPr>
            <p:ph type="ftr" sz="quarter" idx="11"/>
          </p:nvPr>
        </p:nvSpPr>
        <p:spPr/>
        <p:txBody>
          <a:bodyPr/>
          <a:lstStyle>
            <a:lvl1pPr>
              <a:defRPr>
                <a:latin typeface="Times New Roman" panose="02020603050405020304" pitchFamily="18" charset="0"/>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76F2E7C-C042-4555-B404-16BDCC60B113}" type="slidenum">
              <a:rPr lang="en-US"/>
              <a:pPr>
                <a:defRPr/>
              </a:pPr>
              <a:t>‹#›</a:t>
            </a:fld>
            <a:endParaRPr lang="en-US" dirty="0"/>
          </a:p>
        </p:txBody>
      </p:sp>
    </p:spTree>
    <p:extLst>
      <p:ext uri="{BB962C8B-B14F-4D97-AF65-F5344CB8AC3E}">
        <p14:creationId xmlns:p14="http://schemas.microsoft.com/office/powerpoint/2010/main" val="1229162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16974675"/>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5531630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59650174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5" Type="http://schemas.openxmlformats.org/officeDocument/2006/relationships/image" Target="../media/image3.png"/><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image" Target="../media/image1.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2.xml"/><Relationship Id="rId7" Type="http://schemas.openxmlformats.org/officeDocument/2006/relationships/theme" Target="../theme/theme4.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5" Type="http://schemas.openxmlformats.org/officeDocument/2006/relationships/slideLayout" Target="../slideLayouts/slideLayout34.xml"/><Relationship Id="rId4" Type="http://schemas.openxmlformats.org/officeDocument/2006/relationships/slideLayout" Target="../slideLayouts/slideLayout33.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37.xml"/><Relationship Id="rId1" Type="http://schemas.openxmlformats.org/officeDocument/2006/relationships/slideLayout" Target="../slideLayouts/slideLayout36.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40.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43.xml"/><Relationship Id="rId7" Type="http://schemas.openxmlformats.org/officeDocument/2006/relationships/theme" Target="../theme/theme7.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5" Type="http://schemas.openxmlformats.org/officeDocument/2006/relationships/slideLayout" Target="../slideLayouts/slideLayout45.xml"/><Relationship Id="rId4"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68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4/11/2023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48F63A3B-78C7-47BE-AE5E-E10140E04643}" type="slidenum">
              <a:rPr lang="en-US" smtClean="0"/>
              <a:pPr/>
              <a:t>‹#›</a:t>
            </a:fld>
            <a:endParaRPr lang="en-US" dirty="0"/>
          </a:p>
        </p:txBody>
      </p:sp>
      <p:sp>
        <p:nvSpPr>
          <p:cNvPr id="7" name="Rectangle 6"/>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pic>
        <p:nvPicPr>
          <p:cNvPr id="8" name="Picture 7"/>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64809099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4/11/2023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60B18D57-13A5-4968-950D-8FEF41FA4399}" type="slidenum">
              <a:rPr lang="en-US" smtClean="0"/>
              <a:pPr/>
              <a:t>‹#›</a:t>
            </a:fld>
            <a:endParaRPr lang="en-US" dirty="0"/>
          </a:p>
        </p:txBody>
      </p:sp>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cxnSp>
        <p:nvCxnSpPr>
          <p:cNvPr id="8" name="Straight Connector 7"/>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84901780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mn-cs"/>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734157576"/>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580571185"/>
      </p:ext>
    </p:extLst>
  </p:cSld>
  <p:clrMap bg1="lt1" tx1="dk1" bg2="lt2" tx2="dk2" accent1="accent1" accent2="accent2" accent3="accent3" accent4="accent4" accent5="accent5" accent6="accent6" hlink="hlink" folHlink="folHlink"/>
  <p:sldLayoutIdLst>
    <p:sldLayoutId id="2147483744" r:id="rId1"/>
    <p:sldLayoutId id="2147483746"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pic>
        <p:nvPicPr>
          <p:cNvPr id="4" name="Picture 3"/>
          <p:cNvPicPr>
            <a:picLocks noChangeAspect="1"/>
          </p:cNvPicPr>
          <p:nvPr/>
        </p:nvPicPr>
        <p:blipFill rotWithShape="1">
          <a:blip r:embed="rId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2409276576"/>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772680254"/>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0.xml"/></Relationships>
</file>

<file path=ppt/slides/_rels/slide28.xml.rels><?xml version="1.0" encoding="UTF-8" standalone="yes"?>
<Relationships xmlns="http://schemas.openxmlformats.org/package/2006/relationships"><Relationship Id="rId3" Type="http://schemas.openxmlformats.org/officeDocument/2006/relationships/hyperlink" Target="https://www.research.net/r/DXQPCVZ" TargetMode="External"/><Relationship Id="rId2" Type="http://schemas.openxmlformats.org/officeDocument/2006/relationships/notesSlide" Target="../notesSlides/notesSlide28.xml"/><Relationship Id="rId1" Type="http://schemas.openxmlformats.org/officeDocument/2006/relationships/slideLayout" Target="../slideLayouts/slideLayout39.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17956" y="2848730"/>
            <a:ext cx="7498801"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Office Practices </a:t>
            </a:r>
          </a:p>
        </p:txBody>
      </p:sp>
      <p:sp>
        <p:nvSpPr>
          <p:cNvPr id="2" name="TextBox 1"/>
          <p:cNvSpPr txBox="1"/>
          <p:nvPr/>
        </p:nvSpPr>
        <p:spPr>
          <a:xfrm>
            <a:off x="5394472" y="4614907"/>
            <a:ext cx="6197594" cy="830997"/>
          </a:xfrm>
          <a:prstGeom prst="rect">
            <a:avLst/>
          </a:prstGeom>
          <a:noFill/>
        </p:spPr>
        <p:txBody>
          <a:bodyPr wrap="square" rtlCol="0">
            <a:spAutoFit/>
          </a:bodyPr>
          <a:lstStyle/>
          <a:p>
            <a:pPr algn="r"/>
            <a:endParaRPr lang="en-US" sz="2800" b="1" dirty="0">
              <a:latin typeface="Times New Roman" panose="02020603050405020304" pitchFamily="18" charset="0"/>
              <a:cs typeface="Times New Roman" panose="02020603050405020304" pitchFamily="18" charset="0"/>
            </a:endParaRPr>
          </a:p>
          <a:p>
            <a:pPr algn="r"/>
            <a:endParaRPr lang="en-US" sz="20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41A08244-62D8-F81C-F472-AE8EF719A71B}"/>
              </a:ext>
            </a:extLst>
          </p:cNvPr>
          <p:cNvSpPr txBox="1"/>
          <p:nvPr/>
        </p:nvSpPr>
        <p:spPr>
          <a:xfrm>
            <a:off x="8029303" y="4348514"/>
            <a:ext cx="3902397" cy="2031325"/>
          </a:xfrm>
          <a:prstGeom prst="rect">
            <a:avLst/>
          </a:prstGeom>
          <a:noFill/>
        </p:spPr>
        <p:txBody>
          <a:bodyPr wrap="square" rtlCol="0">
            <a:spAutoFit/>
          </a:bodyPr>
          <a:lstStyle/>
          <a:p>
            <a:r>
              <a:rPr lang="en-US" b="1" dirty="0">
                <a:latin typeface="Times New Roman" panose="02020603050405020304" pitchFamily="18" charset="0"/>
                <a:cs typeface="Times New Roman" panose="02020603050405020304" pitchFamily="18" charset="0"/>
              </a:rPr>
              <a:t>Sari Maple</a:t>
            </a:r>
          </a:p>
          <a:p>
            <a:r>
              <a:rPr lang="en-US" dirty="0">
                <a:latin typeface="Times New Roman" panose="02020603050405020304" pitchFamily="18" charset="0"/>
                <a:cs typeface="Times New Roman" panose="02020603050405020304" pitchFamily="18" charset="0"/>
              </a:rPr>
              <a:t>Director, Human Resources                  VFW National Headquarters</a:t>
            </a:r>
          </a:p>
          <a:p>
            <a:endParaRPr lang="en-US"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Keith Garrison</a:t>
            </a:r>
          </a:p>
          <a:p>
            <a:r>
              <a:rPr lang="en-US" dirty="0">
                <a:latin typeface="Times New Roman" panose="02020603050405020304" pitchFamily="18" charset="0"/>
                <a:cs typeface="Times New Roman" panose="02020603050405020304" pitchFamily="18" charset="0"/>
              </a:rPr>
              <a:t>Associate Director</a:t>
            </a:r>
          </a:p>
          <a:p>
            <a:r>
              <a:rPr lang="en-US" dirty="0">
                <a:latin typeface="Times New Roman" panose="02020603050405020304" pitchFamily="18" charset="0"/>
                <a:cs typeface="Times New Roman" panose="02020603050405020304" pitchFamily="18" charset="0"/>
              </a:rPr>
              <a:t>National Capital Region Benefits Office</a:t>
            </a: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Unnecessarily busy reasons</a:t>
            </a:r>
          </a:p>
        </p:txBody>
      </p:sp>
      <p:sp>
        <p:nvSpPr>
          <p:cNvPr id="55299" name="Content Placeholder 2"/>
          <p:cNvSpPr>
            <a:spLocks noGrp="1"/>
          </p:cNvSpPr>
          <p:nvPr>
            <p:ph idx="1"/>
          </p:nvPr>
        </p:nvSpPr>
        <p:spPr>
          <a:xfrm>
            <a:off x="604911" y="1645920"/>
            <a:ext cx="11003156" cy="4606024"/>
          </a:xfrm>
        </p:spPr>
        <p:txBody>
          <a:bodyPr>
            <a:noAutofit/>
          </a:bodyPr>
          <a:lstStyle/>
          <a:p>
            <a:pPr marL="0" indent="0">
              <a:buNone/>
            </a:pPr>
            <a:r>
              <a:rPr lang="en-US" altLang="en-US" sz="3600" b="1" dirty="0">
                <a:cs typeface="Times New Roman" panose="02020603050405020304" pitchFamily="18" charset="0"/>
              </a:rPr>
              <a:t>Overdevelopment: </a:t>
            </a:r>
          </a:p>
          <a:p>
            <a:pPr>
              <a:spcAft>
                <a:spcPts val="1200"/>
              </a:spcAft>
            </a:pPr>
            <a:r>
              <a:rPr lang="en-US" altLang="en-US" dirty="0">
                <a:cs typeface="Times New Roman" panose="02020603050405020304" pitchFamily="18" charset="0"/>
              </a:rPr>
              <a:t>Many representatives will try to find a needle in the haystack when helping veterans obtain evidence </a:t>
            </a:r>
          </a:p>
          <a:p>
            <a:pPr>
              <a:spcAft>
                <a:spcPts val="1200"/>
              </a:spcAft>
            </a:pPr>
            <a:r>
              <a:rPr lang="en-US" altLang="en-US" dirty="0">
                <a:cs typeface="Times New Roman" panose="02020603050405020304" pitchFamily="18" charset="0"/>
              </a:rPr>
              <a:t>It is not your responsibility to contact medical providers or do medical research on a claim – You don’t have the time or training to provide medical opinions or research archives for each veteran</a:t>
            </a:r>
          </a:p>
          <a:p>
            <a:pPr>
              <a:spcAft>
                <a:spcPts val="1200"/>
              </a:spcAft>
            </a:pPr>
            <a:r>
              <a:rPr lang="en-US" altLang="en-US" dirty="0">
                <a:cs typeface="Times New Roman" panose="02020603050405020304" pitchFamily="18" charset="0"/>
              </a:rPr>
              <a:t>Instead, explain to the veteran what is needed for the claim and advise them how to obtain it</a:t>
            </a: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70687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Out of office coverage</a:t>
            </a:r>
          </a:p>
        </p:txBody>
      </p:sp>
      <p:sp>
        <p:nvSpPr>
          <p:cNvPr id="55299" name="Content Placeholder 2"/>
          <p:cNvSpPr>
            <a:spLocks noGrp="1"/>
          </p:cNvSpPr>
          <p:nvPr>
            <p:ph idx="1"/>
          </p:nvPr>
        </p:nvSpPr>
        <p:spPr>
          <a:xfrm>
            <a:off x="604911" y="1645920"/>
            <a:ext cx="11003156" cy="4606024"/>
          </a:xfrm>
        </p:spPr>
        <p:txBody>
          <a:bodyPr>
            <a:normAutofit/>
          </a:bodyPr>
          <a:lstStyle/>
          <a:p>
            <a:pPr marL="0" indent="0">
              <a:buNone/>
            </a:pPr>
            <a:r>
              <a:rPr lang="en-US" altLang="en-US" sz="3200" dirty="0">
                <a:cs typeface="Times New Roman" panose="02020603050405020304" pitchFamily="18" charset="0"/>
              </a:rPr>
              <a:t>There is a saying that you are only as strong as your weakest link, this statement is true in our offices. </a:t>
            </a:r>
          </a:p>
          <a:p>
            <a:pPr marL="0" indent="0">
              <a:buNone/>
            </a:pPr>
            <a:endParaRPr lang="en-US" altLang="en-US" sz="700" dirty="0">
              <a:cs typeface="Times New Roman" panose="02020603050405020304" pitchFamily="18" charset="0"/>
            </a:endParaRPr>
          </a:p>
          <a:p>
            <a:pPr marL="0" indent="0">
              <a:buNone/>
            </a:pPr>
            <a:r>
              <a:rPr lang="en-US" altLang="en-US" sz="3200" dirty="0">
                <a:cs typeface="Times New Roman" panose="02020603050405020304" pitchFamily="18" charset="0"/>
              </a:rPr>
              <a:t>If you are out for an extended period of time, can others perform the same tasks you are able to with adequacy? </a:t>
            </a:r>
          </a:p>
          <a:p>
            <a:pPr marL="0" indent="0">
              <a:buNone/>
            </a:pPr>
            <a:endParaRPr lang="en-US" altLang="en-US" sz="3600" dirty="0">
              <a:cs typeface="Times New Roman" panose="02020603050405020304" pitchFamily="18" charset="0"/>
            </a:endParaRPr>
          </a:p>
          <a:p>
            <a:pPr marL="0" indent="0" algn="ctr">
              <a:buNone/>
            </a:pPr>
            <a:r>
              <a:rPr lang="en-US" altLang="en-US" sz="3600" b="1" dirty="0">
                <a:cs typeface="Times New Roman" panose="02020603050405020304" pitchFamily="18" charset="0"/>
              </a:rPr>
              <a:t>How comfortable would you feel if the office had to operate without you for 4 months?</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317843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Phone Etiquette </a:t>
            </a:r>
          </a:p>
        </p:txBody>
      </p:sp>
      <p:sp>
        <p:nvSpPr>
          <p:cNvPr id="55299" name="Content Placeholder 2"/>
          <p:cNvSpPr>
            <a:spLocks noGrp="1"/>
          </p:cNvSpPr>
          <p:nvPr>
            <p:ph idx="1"/>
          </p:nvPr>
        </p:nvSpPr>
        <p:spPr>
          <a:xfrm>
            <a:off x="604911" y="1645920"/>
            <a:ext cx="11003156" cy="4606024"/>
          </a:xfrm>
        </p:spPr>
        <p:txBody>
          <a:bodyPr>
            <a:noAutofit/>
          </a:bodyPr>
          <a:lstStyle/>
          <a:p>
            <a:pPr marL="0" indent="0" algn="ctr">
              <a:buNone/>
            </a:pPr>
            <a:r>
              <a:rPr lang="en-US" altLang="en-US" b="1" dirty="0">
                <a:cs typeface="Times New Roman" panose="02020603050405020304" pitchFamily="18" charset="0"/>
              </a:rPr>
              <a:t>Many people judge a business within the first 60 seconds of interaction. </a:t>
            </a:r>
          </a:p>
          <a:p>
            <a:pPr marL="0" indent="0">
              <a:buNone/>
            </a:pPr>
            <a:endParaRPr lang="en-US" altLang="en-US" dirty="0">
              <a:cs typeface="Times New Roman" panose="02020603050405020304" pitchFamily="18" charset="0"/>
            </a:endParaRPr>
          </a:p>
          <a:p>
            <a:pPr marL="0" indent="0">
              <a:buNone/>
            </a:pPr>
            <a:r>
              <a:rPr lang="en-US" altLang="en-US" dirty="0">
                <a:cs typeface="Times New Roman" panose="02020603050405020304" pitchFamily="18" charset="0"/>
              </a:rPr>
              <a:t>For example, if a veteran calls you and receives an outgoing message that says not to call back but to instead email, they will likely be frustrated before they even talk to you and may give up trying to get help. </a:t>
            </a:r>
          </a:p>
          <a:p>
            <a:pPr marL="0" indent="0">
              <a:buNone/>
            </a:pPr>
            <a:endParaRPr lang="en-US" altLang="en-US" dirty="0">
              <a:cs typeface="Times New Roman" panose="02020603050405020304" pitchFamily="18" charset="0"/>
            </a:endParaRPr>
          </a:p>
          <a:p>
            <a:pPr marL="0" indent="0" algn="ctr">
              <a:buNone/>
            </a:pPr>
            <a:r>
              <a:rPr lang="en-US" altLang="en-US" b="1" dirty="0">
                <a:cs typeface="Times New Roman" panose="02020603050405020304" pitchFamily="18" charset="0"/>
              </a:rPr>
              <a:t>What do veterans think of the VFW when they call your office?</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325923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Office Voicemail </a:t>
            </a:r>
          </a:p>
        </p:txBody>
      </p:sp>
      <p:sp>
        <p:nvSpPr>
          <p:cNvPr id="55299" name="Content Placeholder 2"/>
          <p:cNvSpPr>
            <a:spLocks noGrp="1"/>
          </p:cNvSpPr>
          <p:nvPr>
            <p:ph idx="1"/>
          </p:nvPr>
        </p:nvSpPr>
        <p:spPr>
          <a:xfrm>
            <a:off x="604911" y="1645920"/>
            <a:ext cx="11003156" cy="4606024"/>
          </a:xfrm>
        </p:spPr>
        <p:txBody>
          <a:bodyPr>
            <a:normAutofit/>
          </a:bodyPr>
          <a:lstStyle/>
          <a:p>
            <a:pPr marL="0" indent="0">
              <a:buNone/>
            </a:pPr>
            <a:r>
              <a:rPr lang="en-US" altLang="en-US" sz="3200" dirty="0">
                <a:cs typeface="Times New Roman" panose="02020603050405020304" pitchFamily="18" charset="0"/>
              </a:rPr>
              <a:t>Veterans don’t only call us during business hours or when we are in the office. </a:t>
            </a:r>
          </a:p>
          <a:p>
            <a:pPr marL="0" indent="0">
              <a:buNone/>
            </a:pPr>
            <a:endParaRPr lang="en-US" altLang="en-US" sz="1600" dirty="0">
              <a:cs typeface="Times New Roman" panose="02020603050405020304" pitchFamily="18" charset="0"/>
            </a:endParaRPr>
          </a:p>
          <a:p>
            <a:pPr marL="0" indent="0">
              <a:buNone/>
            </a:pPr>
            <a:r>
              <a:rPr lang="en-US" altLang="en-US" sz="3200" dirty="0">
                <a:cs typeface="Times New Roman" panose="02020603050405020304" pitchFamily="18" charset="0"/>
              </a:rPr>
              <a:t>Voicemail messages are a fantastic tool to assist your offices by leaving helpful information such as office hours, upcoming closures, and potential wait times for a callback. </a:t>
            </a:r>
          </a:p>
          <a:p>
            <a:pPr marL="0" indent="0">
              <a:buNone/>
            </a:pPr>
            <a:endParaRPr lang="en-US" altLang="en-US" sz="1600" dirty="0">
              <a:cs typeface="Times New Roman" panose="02020603050405020304" pitchFamily="18" charset="0"/>
            </a:endParaRPr>
          </a:p>
          <a:p>
            <a:pPr marL="0" indent="0">
              <a:buNone/>
            </a:pPr>
            <a:r>
              <a:rPr lang="en-US" altLang="en-US" sz="3200" dirty="0">
                <a:cs typeface="Times New Roman" panose="02020603050405020304" pitchFamily="18" charset="0"/>
              </a:rPr>
              <a:t>Use the outgoing message to set yourself up for success</a:t>
            </a: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729292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Out of Office Message</a:t>
            </a:r>
          </a:p>
        </p:txBody>
      </p:sp>
      <p:sp>
        <p:nvSpPr>
          <p:cNvPr id="55299" name="Content Placeholder 2"/>
          <p:cNvSpPr>
            <a:spLocks noGrp="1"/>
          </p:cNvSpPr>
          <p:nvPr>
            <p:ph idx="1"/>
          </p:nvPr>
        </p:nvSpPr>
        <p:spPr>
          <a:xfrm>
            <a:off x="604911" y="1645920"/>
            <a:ext cx="11003156" cy="4606024"/>
          </a:xfrm>
        </p:spPr>
        <p:txBody>
          <a:bodyPr>
            <a:normAutofit/>
          </a:bodyPr>
          <a:lstStyle/>
          <a:p>
            <a:pPr marL="0" indent="0">
              <a:buNone/>
            </a:pPr>
            <a:r>
              <a:rPr lang="en-US" altLang="en-US" sz="3200" dirty="0">
                <a:cs typeface="Times New Roman" panose="02020603050405020304" pitchFamily="18" charset="0"/>
              </a:rPr>
              <a:t>Unfortunately, our office voicemail can sometimes have an outgoing message that has been outdated. </a:t>
            </a:r>
          </a:p>
          <a:p>
            <a:pPr marL="0" indent="0">
              <a:buNone/>
            </a:pPr>
            <a:endParaRPr lang="en-US" altLang="en-US" sz="900" dirty="0">
              <a:cs typeface="Times New Roman" panose="02020603050405020304" pitchFamily="18" charset="0"/>
            </a:endParaRPr>
          </a:p>
          <a:p>
            <a:pPr marL="0" indent="0">
              <a:buNone/>
            </a:pPr>
            <a:r>
              <a:rPr lang="en-US" altLang="en-US" sz="3200" dirty="0">
                <a:cs typeface="Times New Roman" panose="02020603050405020304" pitchFamily="18" charset="0"/>
              </a:rPr>
              <a:t>The most common occurrence is holiday closures – make sure your office doesn’t advertise your Christmas in July closure!</a:t>
            </a:r>
          </a:p>
          <a:p>
            <a:pPr marL="0" indent="0">
              <a:buNone/>
            </a:pPr>
            <a:endParaRPr lang="en-US" altLang="en-US" sz="1100" dirty="0">
              <a:cs typeface="Times New Roman" panose="02020603050405020304" pitchFamily="18" charset="0"/>
            </a:endParaRPr>
          </a:p>
          <a:p>
            <a:pPr marL="0" indent="0" algn="ctr">
              <a:buNone/>
            </a:pPr>
            <a:r>
              <a:rPr lang="en-US" altLang="en-US" sz="3600" b="1" dirty="0">
                <a:cs typeface="Times New Roman" panose="02020603050405020304" pitchFamily="18" charset="0"/>
              </a:rPr>
              <a:t>After this conference, call your office and listen to your message and see how you can make it better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0238877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Mentorship</a:t>
            </a:r>
          </a:p>
        </p:txBody>
      </p:sp>
      <p:sp>
        <p:nvSpPr>
          <p:cNvPr id="55299" name="Content Placeholder 2"/>
          <p:cNvSpPr>
            <a:spLocks noGrp="1"/>
          </p:cNvSpPr>
          <p:nvPr>
            <p:ph idx="1"/>
          </p:nvPr>
        </p:nvSpPr>
        <p:spPr>
          <a:xfrm>
            <a:off x="295422" y="1364566"/>
            <a:ext cx="11521440" cy="4606024"/>
          </a:xfrm>
        </p:spPr>
        <p:txBody>
          <a:bodyPr>
            <a:noAutofit/>
          </a:bodyPr>
          <a:lstStyle/>
          <a:p>
            <a:endParaRPr lang="en-US" altLang="en-US" sz="1200" dirty="0">
              <a:cs typeface="Times New Roman" panose="02020603050405020304" pitchFamily="18" charset="0"/>
            </a:endParaRPr>
          </a:p>
          <a:p>
            <a:r>
              <a:rPr lang="en-US" altLang="en-US" sz="2400" dirty="0">
                <a:cs typeface="Times New Roman" panose="02020603050405020304" pitchFamily="18" charset="0"/>
              </a:rPr>
              <a:t>Mentorship is the process of providing guidance </a:t>
            </a:r>
          </a:p>
          <a:p>
            <a:r>
              <a:rPr lang="en-US" altLang="en-US" sz="2400" dirty="0">
                <a:cs typeface="Times New Roman" panose="02020603050405020304" pitchFamily="18" charset="0"/>
              </a:rPr>
              <a:t>Though the office supervisor is the natural choice to provide mentorship, anyone who has a skill to share can mentor a person</a:t>
            </a:r>
          </a:p>
          <a:p>
            <a:pPr marL="0" indent="0">
              <a:buNone/>
            </a:pPr>
            <a:endParaRPr lang="en-US" altLang="en-US" sz="900" dirty="0">
              <a:cs typeface="Times New Roman" panose="02020603050405020304" pitchFamily="18" charset="0"/>
            </a:endParaRPr>
          </a:p>
          <a:p>
            <a:pPr marL="0" indent="0">
              <a:buNone/>
            </a:pPr>
            <a:r>
              <a:rPr lang="en-US" altLang="en-US" sz="2400" dirty="0">
                <a:cs typeface="Times New Roman" panose="02020603050405020304" pitchFamily="18" charset="0"/>
              </a:rPr>
              <a:t>Some ways to do this are:</a:t>
            </a:r>
          </a:p>
          <a:p>
            <a:pPr marL="280988" indent="0">
              <a:buNone/>
            </a:pPr>
            <a:r>
              <a:rPr lang="en-US" altLang="en-US" sz="2400" b="1" dirty="0">
                <a:cs typeface="Times New Roman" panose="02020603050405020304" pitchFamily="18" charset="0"/>
              </a:rPr>
              <a:t>Build an authentic connection </a:t>
            </a:r>
            <a:r>
              <a:rPr lang="en-US" altLang="en-US" sz="2400" dirty="0">
                <a:cs typeface="Times New Roman" panose="02020603050405020304" pitchFamily="18" charset="0"/>
              </a:rPr>
              <a:t>– Be approachable; let people know they can come to you </a:t>
            </a:r>
          </a:p>
          <a:p>
            <a:pPr marL="280988" indent="0">
              <a:buNone/>
            </a:pPr>
            <a:r>
              <a:rPr lang="en-US" altLang="en-US" sz="2400" b="1" dirty="0">
                <a:cs typeface="Times New Roman" panose="02020603050405020304" pitchFamily="18" charset="0"/>
              </a:rPr>
              <a:t>Know your people– </a:t>
            </a:r>
            <a:r>
              <a:rPr lang="en-US" altLang="en-US" sz="2400" dirty="0">
                <a:cs typeface="Times New Roman" panose="02020603050405020304" pitchFamily="18" charset="0"/>
              </a:rPr>
              <a:t>Pay attention to your staff’s interests inside and outside of the workplace to learn their talents </a:t>
            </a:r>
          </a:p>
          <a:p>
            <a:pPr marL="280988" indent="0">
              <a:buNone/>
            </a:pPr>
            <a:r>
              <a:rPr lang="en-US" altLang="en-US" sz="2400" b="1" dirty="0">
                <a:cs typeface="Times New Roman" panose="02020603050405020304" pitchFamily="18" charset="0"/>
              </a:rPr>
              <a:t>Acknowledge their strengths – </a:t>
            </a:r>
            <a:r>
              <a:rPr lang="en-US" altLang="en-US" sz="2400" dirty="0">
                <a:cs typeface="Times New Roman" panose="02020603050405020304" pitchFamily="18" charset="0"/>
              </a:rPr>
              <a:t>Let people know that you trust them to do their jobs, recognize when they’ve done well, and don’t set them up for failure</a:t>
            </a:r>
          </a:p>
          <a:p>
            <a:pPr marL="280988" indent="0">
              <a:buNone/>
            </a:pPr>
            <a:r>
              <a:rPr lang="en-US" altLang="en-US" sz="2400" b="1" dirty="0">
                <a:cs typeface="Times New Roman" panose="02020603050405020304" pitchFamily="18" charset="0"/>
              </a:rPr>
              <a:t>Identify goals and help your staff achieve them </a:t>
            </a:r>
            <a:r>
              <a:rPr lang="en-US" altLang="en-US" sz="2400" dirty="0">
                <a:cs typeface="Times New Roman" panose="02020603050405020304" pitchFamily="18" charset="0"/>
              </a:rPr>
              <a:t>– Ask your employee where they see themselves in the future and ask how you can help them achieve those goals</a:t>
            </a: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0073377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fontScale="90000"/>
          </a:bodyPr>
          <a:lstStyle/>
          <a:p>
            <a:pPr eaLnBrk="1" hangingPunct="1"/>
            <a:r>
              <a:rPr lang="en-US" altLang="en-US" b="1" dirty="0">
                <a:latin typeface="Times New Roman" panose="02020603050405020304" pitchFamily="18" charset="0"/>
                <a:cs typeface="Times New Roman" panose="02020603050405020304" pitchFamily="18" charset="0"/>
              </a:rPr>
              <a:t>Employee Retention Tool: Career Progression </a:t>
            </a:r>
          </a:p>
        </p:txBody>
      </p:sp>
      <p:sp>
        <p:nvSpPr>
          <p:cNvPr id="55299" name="Content Placeholder 2"/>
          <p:cNvSpPr>
            <a:spLocks noGrp="1"/>
          </p:cNvSpPr>
          <p:nvPr>
            <p:ph idx="1"/>
          </p:nvPr>
        </p:nvSpPr>
        <p:spPr>
          <a:xfrm>
            <a:off x="604911" y="1645920"/>
            <a:ext cx="11003156" cy="4606024"/>
          </a:xfrm>
        </p:spPr>
        <p:txBody>
          <a:bodyPr>
            <a:normAutofit/>
          </a:bodyPr>
          <a:lstStyle/>
          <a:p>
            <a:pPr marL="0" indent="0">
              <a:buNone/>
            </a:pPr>
            <a:r>
              <a:rPr lang="en-US" altLang="en-US" sz="3200" dirty="0">
                <a:cs typeface="Times New Roman" panose="02020603050405020304" pitchFamily="18" charset="0"/>
              </a:rPr>
              <a:t>When employees are offered career progression opportunities, it makes them feel like they're growing with the company and provides a sense of purpose, which in turn fosters loyalty.</a:t>
            </a:r>
          </a:p>
          <a:p>
            <a:pPr marL="0" indent="0">
              <a:buNone/>
            </a:pPr>
            <a:endParaRPr lang="en-US" altLang="en-US" sz="3200" dirty="0">
              <a:cs typeface="Times New Roman" panose="02020603050405020304" pitchFamily="18" charset="0"/>
            </a:endParaRPr>
          </a:p>
          <a:p>
            <a:pPr marL="0" indent="0">
              <a:buNone/>
            </a:pPr>
            <a:r>
              <a:rPr lang="en-US" altLang="en-US" sz="3200" dirty="0">
                <a:cs typeface="Times New Roman" panose="02020603050405020304" pitchFamily="18" charset="0"/>
              </a:rPr>
              <a:t>Career progression does not necessarily mean a promotion; it means that as people gain experience, they should be offered more challenging projects and responsibilities in order to help set them up for future success.</a:t>
            </a:r>
          </a:p>
          <a:p>
            <a:pPr marL="0" indent="0">
              <a:buNone/>
            </a:pPr>
            <a:endParaRPr lang="en-US" altLang="en-US" sz="3600" dirty="0">
              <a:cs typeface="Times New Roman" panose="02020603050405020304" pitchFamily="18" charset="0"/>
            </a:endParaRPr>
          </a:p>
          <a:p>
            <a:pPr marL="0" indent="0">
              <a:buNone/>
            </a:pPr>
            <a:endParaRPr lang="en-US" altLang="en-US" sz="3600" dirty="0">
              <a:cs typeface="Times New Roman" panose="02020603050405020304" pitchFamily="18" charset="0"/>
            </a:endParaRP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411315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Team Building</a:t>
            </a:r>
          </a:p>
        </p:txBody>
      </p:sp>
      <p:sp>
        <p:nvSpPr>
          <p:cNvPr id="55299" name="Content Placeholder 2"/>
          <p:cNvSpPr>
            <a:spLocks noGrp="1"/>
          </p:cNvSpPr>
          <p:nvPr>
            <p:ph idx="1"/>
          </p:nvPr>
        </p:nvSpPr>
        <p:spPr>
          <a:xfrm>
            <a:off x="604911" y="1994262"/>
            <a:ext cx="11003156" cy="4257681"/>
          </a:xfrm>
        </p:spPr>
        <p:txBody>
          <a:bodyPr>
            <a:normAutofit/>
          </a:bodyPr>
          <a:lstStyle/>
          <a:p>
            <a:pPr marL="0" indent="0">
              <a:buNone/>
            </a:pPr>
            <a:r>
              <a:rPr lang="en-US" altLang="en-US" sz="3200" dirty="0">
                <a:cs typeface="Times New Roman" panose="02020603050405020304" pitchFamily="18" charset="0"/>
              </a:rPr>
              <a:t>In order to be successful, each VFW Service office must work as a team to provide the best service to our veterans and their families.</a:t>
            </a:r>
          </a:p>
          <a:p>
            <a:pPr marL="0" indent="0">
              <a:buNone/>
            </a:pPr>
            <a:endParaRPr lang="en-US" altLang="en-US" sz="3200" dirty="0">
              <a:cs typeface="Times New Roman" panose="02020603050405020304" pitchFamily="18" charset="0"/>
            </a:endParaRPr>
          </a:p>
          <a:p>
            <a:pPr marL="0" indent="0" algn="ctr">
              <a:buNone/>
            </a:pPr>
            <a:r>
              <a:rPr lang="en-US" altLang="en-US" sz="3200" b="1" dirty="0">
                <a:cs typeface="Times New Roman" panose="02020603050405020304" pitchFamily="18" charset="0"/>
              </a:rPr>
              <a:t>What are some ways to help your office work as a team?</a:t>
            </a: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1178091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fontScale="90000"/>
          </a:bodyPr>
          <a:lstStyle/>
          <a:p>
            <a:pPr eaLnBrk="1" hangingPunct="1"/>
            <a:r>
              <a:rPr lang="en-US" altLang="en-US" b="1" dirty="0">
                <a:latin typeface="Times New Roman" panose="02020603050405020304" pitchFamily="18" charset="0"/>
                <a:cs typeface="Times New Roman" panose="02020603050405020304" pitchFamily="18" charset="0"/>
              </a:rPr>
              <a:t>Work-Life Balance While Working at Home</a:t>
            </a:r>
          </a:p>
        </p:txBody>
      </p:sp>
      <p:sp>
        <p:nvSpPr>
          <p:cNvPr id="55299" name="Content Placeholder 2"/>
          <p:cNvSpPr>
            <a:spLocks noGrp="1"/>
          </p:cNvSpPr>
          <p:nvPr>
            <p:ph idx="1"/>
          </p:nvPr>
        </p:nvSpPr>
        <p:spPr>
          <a:xfrm>
            <a:off x="594422" y="1503522"/>
            <a:ext cx="11003156" cy="4606024"/>
          </a:xfrm>
        </p:spPr>
        <p:txBody>
          <a:bodyPr>
            <a:noAutofit/>
          </a:bodyPr>
          <a:lstStyle/>
          <a:p>
            <a:pPr marL="0" indent="0">
              <a:spcBef>
                <a:spcPts val="3000"/>
              </a:spcBef>
              <a:buNone/>
            </a:pPr>
            <a:r>
              <a:rPr lang="en-US" altLang="en-US" dirty="0">
                <a:cs typeface="Times New Roman" panose="02020603050405020304" pitchFamily="18" charset="0"/>
              </a:rPr>
              <a:t>When you have an office, it’s easier to leave what you do at the workplace there and “turn it off” when you get home.</a:t>
            </a:r>
          </a:p>
          <a:p>
            <a:pPr marL="0" indent="0">
              <a:spcBef>
                <a:spcPts val="3000"/>
              </a:spcBef>
              <a:buNone/>
            </a:pPr>
            <a:r>
              <a:rPr lang="en-US" altLang="en-US" dirty="0">
                <a:cs typeface="Times New Roman" panose="02020603050405020304" pitchFamily="18" charset="0"/>
              </a:rPr>
              <a:t>When you work from home, your office is where you live, so the lines can be blurred.</a:t>
            </a:r>
          </a:p>
          <a:p>
            <a:pPr marL="0" indent="0">
              <a:spcBef>
                <a:spcPts val="3000"/>
              </a:spcBef>
              <a:buNone/>
            </a:pPr>
            <a:r>
              <a:rPr lang="en-US" altLang="en-US" dirty="0">
                <a:cs typeface="Times New Roman" panose="02020603050405020304" pitchFamily="18" charset="0"/>
              </a:rPr>
              <a:t>While most employees are more productive when they work outside of the conventional office, they're also more vulnerable to: </a:t>
            </a:r>
          </a:p>
          <a:p>
            <a:pPr lvl="6">
              <a:spcBef>
                <a:spcPts val="1800"/>
              </a:spcBef>
            </a:pPr>
            <a:r>
              <a:rPr lang="en-US" altLang="en-US" sz="2800" dirty="0">
                <a:latin typeface="Times New Roman" panose="02020603050405020304" pitchFamily="18" charset="0"/>
                <a:cs typeface="Times New Roman" panose="02020603050405020304" pitchFamily="18" charset="0"/>
              </a:rPr>
              <a:t>Working Longer Hours</a:t>
            </a:r>
          </a:p>
          <a:p>
            <a:pPr lvl="6"/>
            <a:r>
              <a:rPr lang="en-US" altLang="en-US" sz="2800" dirty="0">
                <a:latin typeface="Times New Roman" panose="02020603050405020304" pitchFamily="18" charset="0"/>
                <a:cs typeface="Times New Roman" panose="02020603050405020304" pitchFamily="18" charset="0"/>
              </a:rPr>
              <a:t>More Intense Work Pace</a:t>
            </a:r>
          </a:p>
          <a:p>
            <a:pPr lvl="6"/>
            <a:r>
              <a:rPr lang="en-US" altLang="en-US" sz="2800" dirty="0">
                <a:latin typeface="Times New Roman" panose="02020603050405020304" pitchFamily="18" charset="0"/>
                <a:cs typeface="Times New Roman" panose="02020603050405020304" pitchFamily="18" charset="0"/>
              </a:rPr>
              <a:t>Distractions</a:t>
            </a:r>
          </a:p>
          <a:p>
            <a:pPr lvl="6"/>
            <a:r>
              <a:rPr lang="en-US" altLang="en-US" sz="2800" dirty="0">
                <a:latin typeface="Times New Roman" panose="02020603050405020304" pitchFamily="18" charset="0"/>
                <a:cs typeface="Times New Roman" panose="02020603050405020304" pitchFamily="18" charset="0"/>
              </a:rPr>
              <a:t>Greater Stress</a:t>
            </a: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9400957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sz="3600" b="1" dirty="0">
                <a:latin typeface="Times New Roman" panose="02020603050405020304" pitchFamily="18" charset="0"/>
                <a:cs typeface="Times New Roman" panose="02020603050405020304" pitchFamily="18" charset="0"/>
              </a:rPr>
              <a:t>Why were they so short in their last email?</a:t>
            </a:r>
          </a:p>
        </p:txBody>
      </p:sp>
      <p:sp>
        <p:nvSpPr>
          <p:cNvPr id="55299" name="Content Placeholder 2"/>
          <p:cNvSpPr>
            <a:spLocks noGrp="1"/>
          </p:cNvSpPr>
          <p:nvPr>
            <p:ph idx="1"/>
          </p:nvPr>
        </p:nvSpPr>
        <p:spPr>
          <a:xfrm>
            <a:off x="604911" y="1645920"/>
            <a:ext cx="11003156" cy="4606024"/>
          </a:xfrm>
        </p:spPr>
        <p:txBody>
          <a:bodyPr>
            <a:normAutofit/>
          </a:bodyPr>
          <a:lstStyle/>
          <a:p>
            <a:pPr marL="0" indent="0">
              <a:buNone/>
            </a:pPr>
            <a:r>
              <a:rPr lang="en-US" altLang="en-US" dirty="0">
                <a:cs typeface="Times New Roman" panose="02020603050405020304" pitchFamily="18" charset="0"/>
              </a:rPr>
              <a:t>When most of the work communication happens via email, it doesn't take much for misunderstandings to develop. Small mix-ups that could have been eliminated with face-to-face conversations can quickly snowball into resentments.</a:t>
            </a:r>
          </a:p>
          <a:p>
            <a:pPr marL="0" indent="0" algn="ctr">
              <a:buNone/>
            </a:pPr>
            <a:endParaRPr lang="en-US" altLang="en-US" dirty="0">
              <a:cs typeface="Times New Roman" panose="02020603050405020304" pitchFamily="18" charset="0"/>
            </a:endParaRPr>
          </a:p>
          <a:p>
            <a:pPr marL="0" indent="0">
              <a:buNone/>
            </a:pPr>
            <a:r>
              <a:rPr lang="en-US" altLang="en-US" dirty="0">
                <a:cs typeface="Times New Roman" panose="02020603050405020304" pitchFamily="18" charset="0"/>
              </a:rPr>
              <a:t>If the subject is confusing or requires a lot of follow-ups, consider calling instead of emailing </a:t>
            </a:r>
          </a:p>
          <a:p>
            <a:pPr marL="0" indent="0">
              <a:buNone/>
            </a:pPr>
            <a:endParaRPr lang="en-US" altLang="en-US" sz="3600" dirty="0">
              <a:cs typeface="Times New Roman" panose="02020603050405020304" pitchFamily="18" charset="0"/>
            </a:endParaRPr>
          </a:p>
          <a:p>
            <a:pPr marL="0" indent="0">
              <a:buNone/>
            </a:pPr>
            <a:r>
              <a:rPr lang="en-US" altLang="en-US" sz="3600" dirty="0">
                <a:cs typeface="Times New Roman" panose="02020603050405020304" pitchFamily="18" charset="0"/>
              </a:rPr>
              <a:t>Point of view – how did they receive the message?</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792657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784351"/>
            <a:ext cx="10972800" cy="4572000"/>
          </a:xfrm>
        </p:spPr>
        <p:txBody>
          <a:bodyPr rtlCol="0">
            <a:normAutofit/>
          </a:bodyPr>
          <a:lstStyle/>
          <a:p>
            <a:pPr marL="0" indent="0" defTabSz="914363">
              <a:buNone/>
              <a:defRPr/>
            </a:pPr>
            <a:r>
              <a:rPr lang="en-US" dirty="0">
                <a:latin typeface="Times New Roman" panose="02020603050405020304" pitchFamily="18" charset="0"/>
                <a:cs typeface="Times New Roman" panose="02020603050405020304" pitchFamily="18" charset="0"/>
              </a:rPr>
              <a:t>In this class we are going to discuss ways to help you be successful in your office</a:t>
            </a:r>
          </a:p>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r>
              <a:rPr lang="en-US" dirty="0">
                <a:latin typeface="Times New Roman" panose="02020603050405020304" pitchFamily="18" charset="0"/>
                <a:cs typeface="Times New Roman" panose="02020603050405020304" pitchFamily="18" charset="0"/>
              </a:rPr>
              <a:t>The suggestions made in this class are NOT mandatory rather you should use what you feel will help make your workday easier</a:t>
            </a:r>
          </a:p>
          <a:p>
            <a:pPr marL="0" indent="0" defTabSz="914363">
              <a:buNone/>
              <a:defRPr/>
            </a:pPr>
            <a:endParaRPr lang="en-US" dirty="0"/>
          </a:p>
          <a:p>
            <a:pPr marL="0" indent="0" defTabSz="914363">
              <a:buNone/>
              <a:defRPr/>
            </a:pPr>
            <a:endParaRPr lang="en-US" dirty="0"/>
          </a:p>
        </p:txBody>
      </p:sp>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B1D41-CDF4-4E5D-BEF4-8EB2F5A87E9A}" type="slidenum">
              <a:rPr kumimoji="0" lang="en-US" sz="2000" b="0" i="0" u="none" strike="noStrike" kern="1200" cap="none" spc="0" normalizeH="0" baseline="0" noProof="0" smtClean="0">
                <a:ln>
                  <a:noFill/>
                </a:ln>
                <a:solidFill>
                  <a:prstClr val="black">
                    <a:tint val="75000"/>
                  </a:prstClr>
                </a:solidFill>
                <a:effectLst/>
                <a:uLnTx/>
                <a:uFillTx/>
                <a:ea typeface="+mn-ea"/>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2000" b="0" i="0" u="none" strike="noStrike" kern="1200" cap="none" spc="0" normalizeH="0" baseline="0" noProof="0" dirty="0">
              <a:ln>
                <a:noFill/>
              </a:ln>
              <a:solidFill>
                <a:prstClr val="black">
                  <a:tint val="75000"/>
                </a:prstClr>
              </a:solidFill>
              <a:effectLst/>
              <a:uLnTx/>
              <a:uFillTx/>
              <a:ea typeface="+mn-ea"/>
            </a:endParaRPr>
          </a:p>
        </p:txBody>
      </p:sp>
      <p:sp>
        <p:nvSpPr>
          <p:cNvPr id="25602" name="Title 1"/>
          <p:cNvSpPr>
            <a:spLocks noGrp="1"/>
          </p:cNvSpPr>
          <p:nvPr>
            <p:ph type="title"/>
          </p:nvPr>
        </p:nvSpPr>
        <p:spPr>
          <a:xfrm>
            <a:off x="126612" y="242668"/>
            <a:ext cx="8229600" cy="914400"/>
          </a:xfrm>
        </p:spPr>
        <p:txBody>
          <a:bodyPr/>
          <a:lstStyle/>
          <a:p>
            <a:pPr defTabSz="912813"/>
            <a:r>
              <a:rPr lang="en-US" altLang="en-US" sz="4000" dirty="0">
                <a:latin typeface="Times New Roman" panose="02020603050405020304" pitchFamily="18" charset="0"/>
                <a:cs typeface="Times New Roman" panose="02020603050405020304" pitchFamily="18" charset="0"/>
              </a:rPr>
              <a:t>Office Practices</a:t>
            </a:r>
          </a:p>
        </p:txBody>
      </p:sp>
    </p:spTree>
    <p:extLst>
      <p:ext uri="{BB962C8B-B14F-4D97-AF65-F5344CB8AC3E}">
        <p14:creationId xmlns:p14="http://schemas.microsoft.com/office/powerpoint/2010/main" val="12686719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fontScale="90000"/>
          </a:bodyPr>
          <a:lstStyle/>
          <a:p>
            <a:pPr eaLnBrk="1" hangingPunct="1"/>
            <a:r>
              <a:rPr lang="en-US" altLang="en-US" b="1" dirty="0">
                <a:latin typeface="Times New Roman" panose="02020603050405020304" pitchFamily="18" charset="0"/>
                <a:cs typeface="Times New Roman" panose="02020603050405020304" pitchFamily="18" charset="0"/>
              </a:rPr>
              <a:t>Communicating with Remote Employees</a:t>
            </a:r>
          </a:p>
        </p:txBody>
      </p:sp>
      <p:sp>
        <p:nvSpPr>
          <p:cNvPr id="55299" name="Content Placeholder 2"/>
          <p:cNvSpPr>
            <a:spLocks noGrp="1"/>
          </p:cNvSpPr>
          <p:nvPr>
            <p:ph idx="1"/>
          </p:nvPr>
        </p:nvSpPr>
        <p:spPr>
          <a:xfrm>
            <a:off x="594422" y="1503522"/>
            <a:ext cx="11003156" cy="4606024"/>
          </a:xfrm>
        </p:spPr>
        <p:txBody>
          <a:bodyPr>
            <a:noAutofit/>
          </a:bodyPr>
          <a:lstStyle/>
          <a:p>
            <a:pPr marL="0" indent="0">
              <a:buNone/>
            </a:pPr>
            <a:r>
              <a:rPr lang="en-US" dirty="0">
                <a:cs typeface="Times New Roman" panose="02020603050405020304" pitchFamily="18" charset="0"/>
              </a:rPr>
              <a:t>Regular c</a:t>
            </a:r>
            <a:r>
              <a:rPr lang="en-US" dirty="0">
                <a:latin typeface="Times New Roman" panose="02020603050405020304" pitchFamily="18" charset="0"/>
                <a:cs typeface="Times New Roman" panose="02020603050405020304" pitchFamily="18" charset="0"/>
              </a:rPr>
              <a:t>ommunication with remote employees is </a:t>
            </a:r>
            <a:r>
              <a:rPr lang="en-US" b="1" i="1" dirty="0">
                <a:latin typeface="Times New Roman" panose="02020603050405020304" pitchFamily="18" charset="0"/>
                <a:cs typeface="Times New Roman" panose="02020603050405020304" pitchFamily="18" charset="0"/>
              </a:rPr>
              <a:t>vital</a:t>
            </a:r>
            <a:r>
              <a:rPr lang="en-US" dirty="0">
                <a:latin typeface="Times New Roman" panose="02020603050405020304" pitchFamily="18" charset="0"/>
                <a:cs typeface="Times New Roman" panose="02020603050405020304" pitchFamily="18" charset="0"/>
              </a:rPr>
              <a:t> to: </a:t>
            </a:r>
          </a:p>
          <a:p>
            <a:pPr marL="1884363" lvl="1"/>
            <a:r>
              <a:rPr lang="en-US" dirty="0">
                <a:latin typeface="Times New Roman" panose="02020603050405020304" pitchFamily="18" charset="0"/>
                <a:cs typeface="Times New Roman" panose="02020603050405020304" pitchFamily="18" charset="0"/>
              </a:rPr>
              <a:t>Reduce misunderstandings</a:t>
            </a:r>
          </a:p>
          <a:p>
            <a:pPr marL="1884363" lvl="1"/>
            <a:r>
              <a:rPr lang="en-US" dirty="0">
                <a:latin typeface="Times New Roman" panose="02020603050405020304" pitchFamily="18" charset="0"/>
                <a:cs typeface="Times New Roman" panose="02020603050405020304" pitchFamily="18" charset="0"/>
              </a:rPr>
              <a:t>Clarify information, procedures, and expectations </a:t>
            </a:r>
          </a:p>
          <a:p>
            <a:pPr marL="1884363" lvl="1"/>
            <a:r>
              <a:rPr lang="en-US" dirty="0">
                <a:latin typeface="Times New Roman" panose="02020603050405020304" pitchFamily="18" charset="0"/>
                <a:cs typeface="Times New Roman" panose="02020603050405020304" pitchFamily="18" charset="0"/>
              </a:rPr>
              <a:t>Increase productivity and engagement</a:t>
            </a:r>
          </a:p>
          <a:p>
            <a:pPr marL="1884363" lvl="1"/>
            <a:r>
              <a:rPr lang="en-US" dirty="0">
                <a:latin typeface="Times New Roman" panose="02020603050405020304" pitchFamily="18" charset="0"/>
                <a:cs typeface="Times New Roman" panose="02020603050405020304" pitchFamily="18" charset="0"/>
              </a:rPr>
              <a:t>Combat isolation</a:t>
            </a:r>
          </a:p>
          <a:p>
            <a:r>
              <a:rPr lang="en-US" sz="2400" dirty="0">
                <a:latin typeface="Times New Roman" panose="02020603050405020304" pitchFamily="18" charset="0"/>
                <a:cs typeface="Times New Roman" panose="02020603050405020304" pitchFamily="18" charset="0"/>
              </a:rPr>
              <a:t>Hold virtual team meetings to help team members share best practices, learn everyone’s job responsibilities, and get to know each other better</a:t>
            </a:r>
          </a:p>
          <a:p>
            <a:r>
              <a:rPr lang="en-US" sz="2400" dirty="0">
                <a:latin typeface="Times New Roman" panose="02020603050405020304" pitchFamily="18" charset="0"/>
                <a:cs typeface="Times New Roman" panose="02020603050405020304" pitchFamily="18" charset="0"/>
              </a:rPr>
              <a:t>Determine when it’s best to use video conferencing, emails, or the phone to connect with employees. Consider adjustments based on individual preferences.</a:t>
            </a:r>
          </a:p>
          <a:p>
            <a:pPr algn="l">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Determine email response times and expectations. Agree that communication will end at a certain time each day, and on the weekends- unless there is an emergency.  </a:t>
            </a:r>
          </a:p>
          <a:p>
            <a:r>
              <a:rPr lang="en-US" sz="2400" dirty="0">
                <a:latin typeface="Times New Roman" panose="02020603050405020304" pitchFamily="18" charset="0"/>
                <a:cs typeface="Times New Roman" panose="02020603050405020304" pitchFamily="18" charset="0"/>
              </a:rPr>
              <a:t>Let everyone know when you are </a:t>
            </a:r>
            <a:r>
              <a:rPr lang="en-US" sz="2400" b="1" dirty="0">
                <a:latin typeface="Times New Roman" panose="02020603050405020304" pitchFamily="18" charset="0"/>
                <a:cs typeface="Times New Roman" panose="02020603050405020304" pitchFamily="18" charset="0"/>
              </a:rPr>
              <a:t>available </a:t>
            </a:r>
            <a:r>
              <a:rPr lang="en-US" sz="2400" dirty="0">
                <a:latin typeface="Times New Roman" panose="02020603050405020304" pitchFamily="18" charset="0"/>
                <a:cs typeface="Times New Roman" panose="02020603050405020304" pitchFamily="18" charset="0"/>
              </a:rPr>
              <a:t>and </a:t>
            </a:r>
            <a:r>
              <a:rPr lang="en-US" sz="2400" b="1" dirty="0">
                <a:latin typeface="Times New Roman" panose="02020603050405020304" pitchFamily="18" charset="0"/>
                <a:cs typeface="Times New Roman" panose="02020603050405020304" pitchFamily="18" charset="0"/>
              </a:rPr>
              <a:t>“off the clock.”</a:t>
            </a: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4792123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fontScale="90000"/>
          </a:bodyPr>
          <a:lstStyle/>
          <a:p>
            <a:pPr eaLnBrk="1" hangingPunct="1"/>
            <a:r>
              <a:rPr lang="en-US" altLang="en-US" b="1" dirty="0">
                <a:latin typeface="Times New Roman" panose="02020603050405020304" pitchFamily="18" charset="0"/>
                <a:cs typeface="Times New Roman" panose="02020603050405020304" pitchFamily="18" charset="0"/>
              </a:rPr>
              <a:t>Communicating with Remote Employees</a:t>
            </a:r>
          </a:p>
        </p:txBody>
      </p:sp>
      <p:sp>
        <p:nvSpPr>
          <p:cNvPr id="55299" name="Content Placeholder 2"/>
          <p:cNvSpPr>
            <a:spLocks noGrp="1"/>
          </p:cNvSpPr>
          <p:nvPr>
            <p:ph idx="1"/>
          </p:nvPr>
        </p:nvSpPr>
        <p:spPr>
          <a:xfrm>
            <a:off x="604911" y="1645920"/>
            <a:ext cx="11003156" cy="4606024"/>
          </a:xfrm>
        </p:spPr>
        <p:txBody>
          <a:bodyPr>
            <a:normAutofit/>
          </a:bodyPr>
          <a:lstStyle/>
          <a:p>
            <a:pPr marL="0" indent="0">
              <a:buNone/>
            </a:pPr>
            <a:r>
              <a:rPr lang="en-US" altLang="en-US" sz="3600" dirty="0">
                <a:cs typeface="Times New Roman" panose="02020603050405020304" pitchFamily="18" charset="0"/>
              </a:rPr>
              <a:t>When a manager doesn’t meet with employees </a:t>
            </a:r>
            <a:br>
              <a:rPr lang="en-US" altLang="en-US" sz="3600" dirty="0">
                <a:cs typeface="Times New Roman" panose="02020603050405020304" pitchFamily="18" charset="0"/>
              </a:rPr>
            </a:br>
            <a:r>
              <a:rPr lang="en-US" altLang="en-US" sz="3600" dirty="0">
                <a:cs typeface="Times New Roman" panose="02020603050405020304" pitchFamily="18" charset="0"/>
              </a:rPr>
              <a:t>one-on-one at all, employees are four times as likely to be disengaged, and are two times as likely to view leadership more unfavorably compared to those who meet with their managers regularly.</a:t>
            </a:r>
          </a:p>
          <a:p>
            <a:pPr marL="0" indent="0">
              <a:buNone/>
            </a:pPr>
            <a:endParaRPr lang="en-US" altLang="en-US" sz="3600" dirty="0">
              <a:cs typeface="Times New Roman" panose="02020603050405020304" pitchFamily="18" charset="0"/>
            </a:endParaRPr>
          </a:p>
          <a:p>
            <a:pPr marL="0" indent="0">
              <a:buNone/>
            </a:pPr>
            <a:r>
              <a:rPr lang="en-US" altLang="en-US" sz="3600" dirty="0">
                <a:cs typeface="Times New Roman" panose="02020603050405020304" pitchFamily="18" charset="0"/>
              </a:rPr>
              <a:t>-Harvard Business Review</a:t>
            </a: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6364215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fontScale="90000"/>
          </a:bodyPr>
          <a:lstStyle/>
          <a:p>
            <a:pPr eaLnBrk="1" hangingPunct="1"/>
            <a:r>
              <a:rPr lang="en-US" altLang="en-US" b="1" dirty="0">
                <a:latin typeface="Times New Roman" panose="02020603050405020304" pitchFamily="18" charset="0"/>
                <a:cs typeface="Times New Roman" panose="02020603050405020304" pitchFamily="18" charset="0"/>
              </a:rPr>
              <a:t>Tips to Keep Connected and Cohesive</a:t>
            </a:r>
          </a:p>
        </p:txBody>
      </p:sp>
      <p:sp>
        <p:nvSpPr>
          <p:cNvPr id="55299" name="Content Placeholder 2"/>
          <p:cNvSpPr>
            <a:spLocks noGrp="1"/>
          </p:cNvSpPr>
          <p:nvPr>
            <p:ph idx="1"/>
          </p:nvPr>
        </p:nvSpPr>
        <p:spPr>
          <a:xfrm>
            <a:off x="604911" y="1645920"/>
            <a:ext cx="7230794" cy="4606024"/>
          </a:xfrm>
        </p:spPr>
        <p:txBody>
          <a:bodyPr>
            <a:normAutofit fontScale="92500" lnSpcReduction="10000"/>
          </a:bodyPr>
          <a:lstStyle/>
          <a:p>
            <a:pPr marL="0" indent="0">
              <a:buNone/>
            </a:pPr>
            <a:r>
              <a:rPr lang="en-US" b="0" i="0" dirty="0">
                <a:effectLst/>
              </a:rPr>
              <a:t>Here are a few ideas to implement with your team tha</a:t>
            </a:r>
            <a:r>
              <a:rPr lang="en-US" dirty="0"/>
              <a:t>t will help you</a:t>
            </a:r>
            <a:r>
              <a:rPr lang="en-US" b="0" i="0" dirty="0">
                <a:effectLst/>
              </a:rPr>
              <a:t> maintain a sense of community, check in on how team members are doing, and stay focused on key priorities-- so that momentum and performance are maintained.</a:t>
            </a:r>
            <a:endParaRPr lang="en-US" dirty="0"/>
          </a:p>
          <a:p>
            <a:pPr marL="0" indent="0">
              <a:buNone/>
            </a:pPr>
            <a:endParaRPr lang="en-US" sz="3200" b="0" i="0" dirty="0">
              <a:effectLst/>
            </a:endParaRPr>
          </a:p>
          <a:p>
            <a:pPr lvl="1"/>
            <a:r>
              <a:rPr lang="en-US" sz="2800" dirty="0"/>
              <a:t>Create new team rituals – like weekly virtual coffee, fun fact emails, etc.</a:t>
            </a:r>
          </a:p>
          <a:p>
            <a:pPr lvl="1"/>
            <a:r>
              <a:rPr lang="en-US" sz="2800" dirty="0"/>
              <a:t>Morning status updates </a:t>
            </a:r>
          </a:p>
          <a:p>
            <a:pPr lvl="1"/>
            <a:r>
              <a:rPr lang="en-US" sz="2800" dirty="0"/>
              <a:t>Share (appropriate) stories, photos, and videos</a:t>
            </a:r>
          </a:p>
          <a:p>
            <a:pPr lvl="1"/>
            <a:r>
              <a:rPr lang="en-US" sz="2800" dirty="0"/>
              <a:t>E</a:t>
            </a:r>
            <a:r>
              <a:rPr lang="en-US" sz="2800" b="0" i="0" dirty="0">
                <a:effectLst/>
              </a:rPr>
              <a:t>ncourage team members to let you know if they need any kind of support</a:t>
            </a:r>
            <a:endParaRPr lang="en-US" sz="2800" dirty="0"/>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pic>
        <p:nvPicPr>
          <p:cNvPr id="2" name="Picture 1">
            <a:extLst>
              <a:ext uri="{FF2B5EF4-FFF2-40B4-BE49-F238E27FC236}">
                <a16:creationId xmlns:a16="http://schemas.microsoft.com/office/drawing/2014/main" id="{7B683123-E96A-8F01-86E9-3142B1AF7141}"/>
              </a:ext>
            </a:extLst>
          </p:cNvPr>
          <p:cNvPicPr>
            <a:picLocks noChangeAspect="1"/>
          </p:cNvPicPr>
          <p:nvPr/>
        </p:nvPicPr>
        <p:blipFill>
          <a:blip r:embed="rId3"/>
          <a:stretch>
            <a:fillRect/>
          </a:stretch>
        </p:blipFill>
        <p:spPr>
          <a:xfrm>
            <a:off x="8650022" y="1618398"/>
            <a:ext cx="2932430" cy="2060627"/>
          </a:xfrm>
          <a:prstGeom prst="rect">
            <a:avLst/>
          </a:prstGeom>
        </p:spPr>
      </p:pic>
    </p:spTree>
    <p:extLst>
      <p:ext uri="{BB962C8B-B14F-4D97-AF65-F5344CB8AC3E}">
        <p14:creationId xmlns:p14="http://schemas.microsoft.com/office/powerpoint/2010/main" val="10605352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fontScale="90000"/>
          </a:bodyPr>
          <a:lstStyle/>
          <a:p>
            <a:pPr eaLnBrk="1" hangingPunct="1"/>
            <a:r>
              <a:rPr lang="en-US" altLang="en-US" b="1" dirty="0">
                <a:latin typeface="Times New Roman" panose="02020603050405020304" pitchFamily="18" charset="0"/>
                <a:cs typeface="Times New Roman" panose="02020603050405020304" pitchFamily="18" charset="0"/>
              </a:rPr>
              <a:t>Managing Time- Tips for Employees</a:t>
            </a:r>
          </a:p>
        </p:txBody>
      </p:sp>
      <p:sp>
        <p:nvSpPr>
          <p:cNvPr id="55299" name="Content Placeholder 2"/>
          <p:cNvSpPr>
            <a:spLocks noGrp="1"/>
          </p:cNvSpPr>
          <p:nvPr>
            <p:ph idx="1"/>
          </p:nvPr>
        </p:nvSpPr>
        <p:spPr>
          <a:xfrm>
            <a:off x="516045" y="1338059"/>
            <a:ext cx="11292778" cy="4606024"/>
          </a:xfrm>
        </p:spPr>
        <p:txBody>
          <a:bodyPr>
            <a:noAutofit/>
          </a:bodyPr>
          <a:lstStyle/>
          <a:p>
            <a:pPr marL="0" indent="0">
              <a:buNone/>
            </a:pPr>
            <a:r>
              <a:rPr lang="en-US" b="1" dirty="0"/>
              <a:t>Helping employees get organized will help them get it right the first time.  </a:t>
            </a:r>
          </a:p>
          <a:p>
            <a:pPr marL="0" indent="0">
              <a:buNone/>
            </a:pPr>
            <a:r>
              <a:rPr lang="en-US" dirty="0"/>
              <a:t>Here are some tips that will increase efficiency and organization:</a:t>
            </a:r>
          </a:p>
          <a:p>
            <a:pPr lvl="1"/>
            <a:endParaRPr lang="en-US" sz="100" dirty="0"/>
          </a:p>
          <a:p>
            <a:pPr marL="463550" lvl="1" indent="-288925"/>
            <a:r>
              <a:rPr lang="en-US" dirty="0"/>
              <a:t>Record everything in VetraSpec</a:t>
            </a:r>
          </a:p>
          <a:p>
            <a:pPr marL="463550" lvl="1" indent="-288925"/>
            <a:r>
              <a:rPr lang="en-US" dirty="0"/>
              <a:t>Electronic submissions</a:t>
            </a:r>
          </a:p>
          <a:p>
            <a:pPr marL="463550" lvl="1" indent="-288925"/>
            <a:r>
              <a:rPr lang="en-US" dirty="0"/>
              <a:t>Use Remote Access to your advantage</a:t>
            </a:r>
          </a:p>
          <a:p>
            <a:pPr marL="463550" lvl="1" indent="-288925"/>
            <a:r>
              <a:rPr lang="en-US" b="0" i="0" dirty="0">
                <a:effectLst/>
              </a:rPr>
              <a:t>Arrange your desktop icons and files for easy access. </a:t>
            </a:r>
            <a:r>
              <a:rPr lang="en-US" sz="2400" b="0" i="0" dirty="0">
                <a:effectLst/>
              </a:rPr>
              <a:t>Clutter makes it more difficult to find what you really need.</a:t>
            </a:r>
            <a:endParaRPr lang="en-US" b="0" i="0" dirty="0">
              <a:effectLst/>
            </a:endParaRPr>
          </a:p>
          <a:p>
            <a:pPr marL="463550" lvl="1" indent="-288925"/>
            <a:r>
              <a:rPr lang="en-US" dirty="0"/>
              <a:t>P</a:t>
            </a:r>
            <a:r>
              <a:rPr lang="en-US" sz="2400" b="0" i="0" dirty="0">
                <a:effectLst/>
              </a:rPr>
              <a:t>rioritize your </a:t>
            </a:r>
            <a:r>
              <a:rPr lang="en-US" dirty="0"/>
              <a:t>to-do </a:t>
            </a:r>
            <a:r>
              <a:rPr lang="en-US" sz="2400" b="0" i="0" dirty="0">
                <a:effectLst/>
              </a:rPr>
              <a:t>list based on the needs of the day</a:t>
            </a:r>
            <a:endParaRPr lang="en-US" dirty="0"/>
          </a:p>
          <a:p>
            <a:pPr marL="463550" lvl="1" indent="-288925"/>
            <a:r>
              <a:rPr lang="en-US" sz="2400" dirty="0">
                <a:cs typeface="Times New Roman" pitchFamily="18" charset="0"/>
              </a:rPr>
              <a:t>Determine which messages need to be answered now, and which can wait. </a:t>
            </a:r>
            <a:endParaRPr lang="en-US" dirty="0"/>
          </a:p>
          <a:p>
            <a:pPr marL="463550" lvl="1" indent="-288925"/>
            <a:r>
              <a:rPr lang="en-US" b="0" i="0" dirty="0">
                <a:effectLst/>
              </a:rPr>
              <a:t>Pro</a:t>
            </a:r>
            <a:r>
              <a:rPr lang="en-US" dirty="0"/>
              <a:t>vide timeframes for task completion</a:t>
            </a:r>
          </a:p>
          <a:p>
            <a:pPr marL="463550" lvl="1" indent="-288925"/>
            <a:r>
              <a:rPr lang="en-US" dirty="0"/>
              <a:t>Break things down into manageable parts </a:t>
            </a:r>
          </a:p>
          <a:p>
            <a:pPr marL="463550" lvl="1" indent="-288925"/>
            <a:r>
              <a:rPr lang="en-US" b="0" i="0" dirty="0">
                <a:effectLst/>
              </a:rPr>
              <a:t>Ask for help if you have questions</a:t>
            </a: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2465810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Office Tips</a:t>
            </a:r>
          </a:p>
        </p:txBody>
      </p:sp>
      <p:sp>
        <p:nvSpPr>
          <p:cNvPr id="55299" name="Content Placeholder 2"/>
          <p:cNvSpPr>
            <a:spLocks noGrp="1"/>
          </p:cNvSpPr>
          <p:nvPr>
            <p:ph idx="1"/>
          </p:nvPr>
        </p:nvSpPr>
        <p:spPr>
          <a:xfrm>
            <a:off x="604911" y="1645920"/>
            <a:ext cx="11003156" cy="4606024"/>
          </a:xfrm>
        </p:spPr>
        <p:txBody>
          <a:bodyPr>
            <a:normAutofit/>
          </a:bodyPr>
          <a:lstStyle/>
          <a:p>
            <a:r>
              <a:rPr lang="en-US" dirty="0"/>
              <a:t>Keep the office clean and clutter free</a:t>
            </a:r>
          </a:p>
          <a:p>
            <a:r>
              <a:rPr lang="en-US" dirty="0"/>
              <a:t>Set Clear Expectations</a:t>
            </a:r>
          </a:p>
          <a:p>
            <a:r>
              <a:rPr lang="en-US" dirty="0"/>
              <a:t>Encourage Feedback</a:t>
            </a:r>
          </a:p>
          <a:p>
            <a:r>
              <a:rPr lang="en-US" b="0" i="0" dirty="0">
                <a:effectLst/>
              </a:rPr>
              <a:t>Personalize Workspaces </a:t>
            </a:r>
          </a:p>
          <a:p>
            <a:pPr marL="0" indent="0">
              <a:buNone/>
            </a:pPr>
            <a:endParaRPr lang="en-US" b="0" i="0" dirty="0">
              <a:effectLst/>
            </a:endParaRPr>
          </a:p>
          <a:p>
            <a:pPr marL="0" indent="0">
              <a:buNone/>
            </a:pPr>
            <a:endParaRPr lang="en-US" b="0" i="0" dirty="0">
              <a:effectLst/>
            </a:endParaRP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9608160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More than a service officer</a:t>
            </a:r>
          </a:p>
        </p:txBody>
      </p:sp>
      <p:sp>
        <p:nvSpPr>
          <p:cNvPr id="55299" name="Content Placeholder 2"/>
          <p:cNvSpPr>
            <a:spLocks noGrp="1"/>
          </p:cNvSpPr>
          <p:nvPr>
            <p:ph idx="1"/>
          </p:nvPr>
        </p:nvSpPr>
        <p:spPr>
          <a:xfrm>
            <a:off x="604911" y="1645920"/>
            <a:ext cx="11003156" cy="4606024"/>
          </a:xfrm>
        </p:spPr>
        <p:txBody>
          <a:bodyPr>
            <a:normAutofit/>
          </a:bodyPr>
          <a:lstStyle/>
          <a:p>
            <a:pPr marL="0" indent="0">
              <a:buNone/>
            </a:pPr>
            <a:r>
              <a:rPr lang="en-US" b="0" i="0" dirty="0">
                <a:effectLst/>
              </a:rPr>
              <a:t>Aside from our pr</a:t>
            </a:r>
            <a:r>
              <a:rPr lang="en-US" dirty="0"/>
              <a:t>ofessional development, we also need to work on our personal development. Below are some areas that are always beneficial when they are worked on:</a:t>
            </a:r>
          </a:p>
          <a:p>
            <a:pPr lvl="2"/>
            <a:r>
              <a:rPr lang="en-US" sz="2800" b="0" i="0" dirty="0">
                <a:effectLst/>
              </a:rPr>
              <a:t>Having a positive Attitude</a:t>
            </a:r>
          </a:p>
          <a:p>
            <a:pPr lvl="2"/>
            <a:r>
              <a:rPr lang="en-US" sz="2800" dirty="0"/>
              <a:t>Taking Criticism well</a:t>
            </a:r>
          </a:p>
          <a:p>
            <a:pPr lvl="2"/>
            <a:r>
              <a:rPr lang="en-US" sz="2800" b="0" i="0" dirty="0">
                <a:effectLst/>
              </a:rPr>
              <a:t>Self</a:t>
            </a:r>
            <a:r>
              <a:rPr lang="en-US" sz="2800" dirty="0"/>
              <a:t>-Motivation</a:t>
            </a:r>
          </a:p>
          <a:p>
            <a:pPr lvl="2"/>
            <a:r>
              <a:rPr lang="en-US" sz="2800" dirty="0"/>
              <a:t>Asking questions when you are unsure </a:t>
            </a:r>
          </a:p>
          <a:p>
            <a:pPr lvl="2"/>
            <a:r>
              <a:rPr lang="en-US" sz="2800" dirty="0"/>
              <a:t>Being a better teammate </a:t>
            </a:r>
          </a:p>
          <a:p>
            <a:pPr marL="0" indent="0">
              <a:buNone/>
            </a:pPr>
            <a:endParaRPr lang="en-US" dirty="0"/>
          </a:p>
          <a:p>
            <a:pPr marL="0" indent="0">
              <a:buNone/>
            </a:pPr>
            <a:endParaRPr lang="en-US" b="0" i="0" dirty="0">
              <a:effectLst/>
            </a:endParaRP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0962310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fontScale="90000"/>
          </a:bodyPr>
          <a:lstStyle/>
          <a:p>
            <a:pPr eaLnBrk="1" hangingPunct="1"/>
            <a:r>
              <a:rPr lang="en-US" altLang="en-US" b="1" dirty="0">
                <a:latin typeface="Times New Roman" panose="02020603050405020304" pitchFamily="18" charset="0"/>
                <a:cs typeface="Times New Roman" panose="02020603050405020304" pitchFamily="18" charset="0"/>
              </a:rPr>
              <a:t>Salary and Employee Benefit Change 2023</a:t>
            </a:r>
          </a:p>
        </p:txBody>
      </p:sp>
      <p:sp>
        <p:nvSpPr>
          <p:cNvPr id="55299" name="Content Placeholder 2"/>
          <p:cNvSpPr>
            <a:spLocks noGrp="1"/>
          </p:cNvSpPr>
          <p:nvPr>
            <p:ph idx="1"/>
          </p:nvPr>
        </p:nvSpPr>
        <p:spPr>
          <a:xfrm>
            <a:off x="264941" y="1364566"/>
            <a:ext cx="11662117" cy="4606024"/>
          </a:xfrm>
        </p:spPr>
        <p:txBody>
          <a:bodyPr>
            <a:noAutofit/>
          </a:bodyPr>
          <a:lstStyle/>
          <a:p>
            <a:pPr marL="0" indent="0">
              <a:buNone/>
            </a:pPr>
            <a:r>
              <a:rPr lang="en-US" sz="2400" dirty="0"/>
              <a:t>At the 2023 Legislative Conference, the VFW National Council of Administration met and approved some motions that impact employee benefits. Here is a list of addressed items:</a:t>
            </a:r>
          </a:p>
          <a:p>
            <a:endParaRPr lang="en-US" sz="100" b="0" i="0" dirty="0">
              <a:effectLst/>
            </a:endParaRPr>
          </a:p>
          <a:p>
            <a:r>
              <a:rPr lang="en-US" sz="2400" b="0" i="0" dirty="0">
                <a:effectLst/>
              </a:rPr>
              <a:t>6% compensation credit to the cash balance pension plans for those employees that are eligible for this plan. Employees are eligible for this benefit if they were hired before 9/1/2020. </a:t>
            </a:r>
          </a:p>
          <a:p>
            <a:pPr>
              <a:spcBef>
                <a:spcPts val="600"/>
              </a:spcBef>
            </a:pPr>
            <a:endParaRPr lang="en-US" sz="300" b="0" i="0" dirty="0">
              <a:effectLst/>
            </a:endParaRPr>
          </a:p>
          <a:p>
            <a:r>
              <a:rPr lang="en-US" sz="2400" dirty="0"/>
              <a:t>A</a:t>
            </a:r>
            <a:r>
              <a:rPr lang="en-US" sz="2400" b="0" i="0" dirty="0">
                <a:effectLst/>
              </a:rPr>
              <a:t> One-time Cost of Living Adjustment of 3% for all employees that have an annual salary less than $70,000, if that employee was part of the appraisal process for 2021-22 and hired before April 30, 2022. This one-time adjustment does not change the current salary of the employee but will be a one-time payment.  </a:t>
            </a:r>
          </a:p>
          <a:p>
            <a:pPr>
              <a:spcBef>
                <a:spcPts val="600"/>
              </a:spcBef>
            </a:pPr>
            <a:endParaRPr lang="en-US" sz="300" b="0" i="0" dirty="0">
              <a:effectLst/>
            </a:endParaRPr>
          </a:p>
          <a:p>
            <a:r>
              <a:rPr lang="en-US" sz="2400" dirty="0"/>
              <a:t>I</a:t>
            </a:r>
            <a:r>
              <a:rPr lang="en-US" sz="2400" b="0" i="0" dirty="0">
                <a:effectLst/>
              </a:rPr>
              <a:t>ncrease to the salary ranges for grades 4-8.  These changes will be made to the salary structure effective May 1, 2023, and show on the May 15, 2023, paycheck.  If a current employee falls below the new “minimum” salary for the grade in which they are located, then that employee’s salary will be adjusted upward to the new minimum for that range.  </a:t>
            </a:r>
            <a:endParaRPr lang="en-US" altLang="en-US" sz="40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9042049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fontScale="90000"/>
          </a:bodyPr>
          <a:lstStyle/>
          <a:p>
            <a:pPr eaLnBrk="1" hangingPunct="1"/>
            <a:r>
              <a:rPr lang="en-US" altLang="en-US" b="1" dirty="0">
                <a:latin typeface="Times New Roman" panose="02020603050405020304" pitchFamily="18" charset="0"/>
                <a:cs typeface="Times New Roman" panose="02020603050405020304" pitchFamily="18" charset="0"/>
              </a:rPr>
              <a:t>Salary and Employee Benefit Change 2023 </a:t>
            </a:r>
          </a:p>
        </p:txBody>
      </p:sp>
      <p:sp>
        <p:nvSpPr>
          <p:cNvPr id="55299" name="Content Placeholder 2"/>
          <p:cNvSpPr>
            <a:spLocks noGrp="1"/>
          </p:cNvSpPr>
          <p:nvPr>
            <p:ph idx="1"/>
          </p:nvPr>
        </p:nvSpPr>
        <p:spPr>
          <a:xfrm>
            <a:off x="604911" y="1645920"/>
            <a:ext cx="11003156" cy="4606024"/>
          </a:xfrm>
        </p:spPr>
        <p:txBody>
          <a:bodyPr>
            <a:normAutofit/>
          </a:bodyPr>
          <a:lstStyle/>
          <a:p>
            <a:r>
              <a:rPr lang="en-US" sz="2400" dirty="0"/>
              <a:t>Effective September 1, 2023, the VFW will be putting a cap of 160 hours on accrued vacation for all employees.  For those employees that currently have the 320 cap, any accrued vacation in excess of the new 160 hour limit on September 1, 2023, will be paid out the excess, not to exceed 160 hours.  This payout will happen on the September 15, 2023, paycheck. </a:t>
            </a:r>
          </a:p>
          <a:p>
            <a:endParaRPr lang="en-US" sz="1400" dirty="0"/>
          </a:p>
          <a:p>
            <a:r>
              <a:rPr lang="en-US" sz="2400" b="0" i="0" dirty="0">
                <a:effectLst/>
              </a:rPr>
              <a:t>The VFW will be freezing the Severance Plan benefit, effective August 31, 2023. To those employees that have the minimum required 10 years of service to be vested in the plan, they will have the option of having their earned severance benefits paid out on the October 13, 2023, paycheck, or elect to have their benefit paid out when they leave the organization.  They will not accrue any additional benefits under this plan if an employee chooses to have the funds held until they leave the organization.  </a:t>
            </a:r>
            <a:endParaRPr lang="en-US" altLang="en-US" sz="40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8207001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kumimoji="0" lang="en-US" altLang="en-US" sz="6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2" name="TextBox 1">
            <a:extLst>
              <a:ext uri="{FF2B5EF4-FFF2-40B4-BE49-F238E27FC236}">
                <a16:creationId xmlns:a16="http://schemas.microsoft.com/office/drawing/2014/main" id="{44A42F64-D194-1F61-918A-5056961FC552}"/>
              </a:ext>
            </a:extLst>
          </p:cNvPr>
          <p:cNvSpPr txBox="1"/>
          <p:nvPr/>
        </p:nvSpPr>
        <p:spPr>
          <a:xfrm>
            <a:off x="3710609" y="2057400"/>
            <a:ext cx="8176591"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2023 Proficiency Training Conference Survey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Breakout: Office Practices</a:t>
            </a:r>
          </a:p>
        </p:txBody>
      </p:sp>
      <p:sp>
        <p:nvSpPr>
          <p:cNvPr id="3" name="TextBox 2">
            <a:extLst>
              <a:ext uri="{FF2B5EF4-FFF2-40B4-BE49-F238E27FC236}">
                <a16:creationId xmlns:a16="http://schemas.microsoft.com/office/drawing/2014/main" id="{99381791-37E9-6F76-9EFD-09DB075C071E}"/>
              </a:ext>
            </a:extLst>
          </p:cNvPr>
          <p:cNvSpPr txBox="1"/>
          <p:nvPr/>
        </p:nvSpPr>
        <p:spPr>
          <a:xfrm>
            <a:off x="4267200" y="3810000"/>
            <a:ext cx="7696200"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Please scan the QR Code or click on the link below to take an anonymous survey about your experience during </a:t>
            </a:r>
            <a:r>
              <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the 2023 </a:t>
            </a: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Proficiency Training Conference. </a:t>
            </a:r>
          </a:p>
        </p:txBody>
      </p:sp>
      <p:sp>
        <p:nvSpPr>
          <p:cNvPr id="4" name="TextBox 3">
            <a:extLst>
              <a:ext uri="{FF2B5EF4-FFF2-40B4-BE49-F238E27FC236}">
                <a16:creationId xmlns:a16="http://schemas.microsoft.com/office/drawing/2014/main" id="{3A7F7896-630A-F4BE-6100-D00D30E1198E}"/>
              </a:ext>
            </a:extLst>
          </p:cNvPr>
          <p:cNvSpPr txBox="1"/>
          <p:nvPr/>
        </p:nvSpPr>
        <p:spPr>
          <a:xfrm>
            <a:off x="5105400" y="6172200"/>
            <a:ext cx="6858000"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hlinkClick r:id="rId3"/>
              </a:rPr>
              <a:t>https://www.research.net/r/DXQPCVZ</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pic>
        <p:nvPicPr>
          <p:cNvPr id="6" name="Picture 5">
            <a:extLst>
              <a:ext uri="{FF2B5EF4-FFF2-40B4-BE49-F238E27FC236}">
                <a16:creationId xmlns:a16="http://schemas.microsoft.com/office/drawing/2014/main" id="{FE4FBE22-6328-B8A4-8991-BDDE962BDCBA}"/>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0058400" y="4648200"/>
            <a:ext cx="1524000" cy="1524000"/>
          </a:xfrm>
          <a:prstGeom prst="rect">
            <a:avLst/>
          </a:prstGeom>
        </p:spPr>
      </p:pic>
    </p:spTree>
    <p:extLst>
      <p:ext uri="{BB962C8B-B14F-4D97-AF65-F5344CB8AC3E}">
        <p14:creationId xmlns:p14="http://schemas.microsoft.com/office/powerpoint/2010/main" val="3310796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We are Service Officers</a:t>
            </a:r>
          </a:p>
        </p:txBody>
      </p:sp>
      <p:sp>
        <p:nvSpPr>
          <p:cNvPr id="55299" name="Content Placeholder 2"/>
          <p:cNvSpPr>
            <a:spLocks noGrp="1"/>
          </p:cNvSpPr>
          <p:nvPr>
            <p:ph idx="1"/>
          </p:nvPr>
        </p:nvSpPr>
        <p:spPr>
          <a:xfrm>
            <a:off x="604911" y="1645920"/>
            <a:ext cx="11003156" cy="4606024"/>
          </a:xfrm>
        </p:spPr>
        <p:txBody>
          <a:bodyPr>
            <a:normAutofit/>
          </a:bodyPr>
          <a:lstStyle/>
          <a:p>
            <a:pPr marL="0" indent="0">
              <a:buNone/>
            </a:pPr>
            <a:r>
              <a:rPr lang="en-US" altLang="en-US" sz="3600" dirty="0">
                <a:cs typeface="Times New Roman" panose="02020603050405020304" pitchFamily="18" charset="0"/>
              </a:rPr>
              <a:t>If you are an accredited veteran service offer, you are authorized to assist with ANY aspect of VA benefits. </a:t>
            </a:r>
          </a:p>
          <a:p>
            <a:pPr marL="0" indent="0">
              <a:buNone/>
            </a:pPr>
            <a:endParaRPr lang="en-US" altLang="en-US" sz="3600" dirty="0">
              <a:cs typeface="Times New Roman" panose="02020603050405020304" pitchFamily="18" charset="0"/>
            </a:endParaRPr>
          </a:p>
          <a:p>
            <a:pPr marL="0" indent="0">
              <a:buNone/>
            </a:pPr>
            <a:r>
              <a:rPr lang="en-US" altLang="en-US" sz="3600" dirty="0">
                <a:cs typeface="Times New Roman" panose="02020603050405020304" pitchFamily="18" charset="0"/>
              </a:rPr>
              <a:t>This is true for ALL accredited veteran service officers including Claim’s consultants, and Assistant Department Service Officers.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497352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What to Prioritize</a:t>
            </a:r>
          </a:p>
        </p:txBody>
      </p:sp>
      <p:sp>
        <p:nvSpPr>
          <p:cNvPr id="55299" name="Content Placeholder 2"/>
          <p:cNvSpPr>
            <a:spLocks noGrp="1"/>
          </p:cNvSpPr>
          <p:nvPr>
            <p:ph idx="1"/>
          </p:nvPr>
        </p:nvSpPr>
        <p:spPr>
          <a:xfrm>
            <a:off x="604911" y="1645920"/>
            <a:ext cx="11003156" cy="4606024"/>
          </a:xfrm>
        </p:spPr>
        <p:txBody>
          <a:bodyPr>
            <a:normAutofit lnSpcReduction="10000"/>
          </a:bodyPr>
          <a:lstStyle/>
          <a:p>
            <a:pPr marL="0" indent="0">
              <a:buNone/>
            </a:pPr>
            <a:r>
              <a:rPr lang="en-US" altLang="en-US" sz="3600" dirty="0">
                <a:cs typeface="Times New Roman" panose="02020603050405020304" pitchFamily="18" charset="0"/>
              </a:rPr>
              <a:t>Accredited reps have a lot of responsibilities but should put emphasis on the following: </a:t>
            </a:r>
            <a:r>
              <a:rPr lang="en-US" altLang="en-US" sz="2600" i="1" dirty="0">
                <a:solidFill>
                  <a:srgbClr val="991A1E"/>
                </a:solidFill>
                <a:cs typeface="Times New Roman" panose="02020603050405020304" pitchFamily="18" charset="0"/>
              </a:rPr>
              <a:t>(Not in any particular order)</a:t>
            </a:r>
          </a:p>
          <a:p>
            <a:pPr marL="1490663"/>
            <a:r>
              <a:rPr lang="en-US" altLang="en-US" sz="3600" dirty="0">
                <a:cs typeface="Times New Roman" panose="02020603050405020304" pitchFamily="18" charset="0"/>
              </a:rPr>
              <a:t>Returning correspondence</a:t>
            </a:r>
          </a:p>
          <a:p>
            <a:pPr marL="1490663"/>
            <a:r>
              <a:rPr lang="en-US" altLang="en-US" sz="3600" dirty="0">
                <a:cs typeface="Times New Roman" panose="02020603050405020304" pitchFamily="18" charset="0"/>
              </a:rPr>
              <a:t>Accepting POA requests</a:t>
            </a:r>
          </a:p>
          <a:p>
            <a:pPr marL="1490663"/>
            <a:r>
              <a:rPr lang="en-US" altLang="en-US" sz="3600" dirty="0">
                <a:cs typeface="Times New Roman" panose="02020603050405020304" pitchFamily="18" charset="0"/>
              </a:rPr>
              <a:t>PACT Referrals</a:t>
            </a:r>
          </a:p>
          <a:p>
            <a:pPr marL="1490663"/>
            <a:r>
              <a:rPr lang="en-US" altLang="en-US" sz="3600" dirty="0">
                <a:cs typeface="Times New Roman" panose="02020603050405020304" pitchFamily="18" charset="0"/>
              </a:rPr>
              <a:t>Hearings and Appeal arguments</a:t>
            </a:r>
          </a:p>
          <a:p>
            <a:pPr marL="1490663"/>
            <a:r>
              <a:rPr lang="en-US" altLang="en-US" sz="3600" dirty="0">
                <a:cs typeface="Times New Roman" panose="02020603050405020304" pitchFamily="18" charset="0"/>
              </a:rPr>
              <a:t>Rating review</a:t>
            </a:r>
          </a:p>
          <a:p>
            <a:pPr marL="1490663"/>
            <a:r>
              <a:rPr lang="en-US" altLang="en-US" sz="3600" dirty="0">
                <a:cs typeface="Times New Roman" panose="02020603050405020304" pitchFamily="18" charset="0"/>
              </a:rPr>
              <a:t>Outreach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958612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a:latin typeface="Times New Roman" panose="02020603050405020304" pitchFamily="18" charset="0"/>
                <a:cs typeface="Times New Roman" panose="02020603050405020304" pitchFamily="18" charset="0"/>
              </a:rPr>
              <a:t>Outdated Practices</a:t>
            </a:r>
            <a:endParaRPr lang="en-US" altLang="en-US"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graphicFrame>
        <p:nvGraphicFramePr>
          <p:cNvPr id="2" name="Table 2">
            <a:extLst>
              <a:ext uri="{FF2B5EF4-FFF2-40B4-BE49-F238E27FC236}">
                <a16:creationId xmlns:a16="http://schemas.microsoft.com/office/drawing/2014/main" id="{3559D635-687A-9C27-3B24-F1E2D7AA86DE}"/>
              </a:ext>
            </a:extLst>
          </p:cNvPr>
          <p:cNvGraphicFramePr>
            <a:graphicFrameLocks noGrp="1"/>
          </p:cNvGraphicFramePr>
          <p:nvPr>
            <p:extLst>
              <p:ext uri="{D42A27DB-BD31-4B8C-83A1-F6EECF244321}">
                <p14:modId xmlns:p14="http://schemas.microsoft.com/office/powerpoint/2010/main" val="4241615716"/>
              </p:ext>
            </p:extLst>
          </p:nvPr>
        </p:nvGraphicFramePr>
        <p:xfrm>
          <a:off x="773722" y="1603717"/>
          <a:ext cx="10339754" cy="4489935"/>
        </p:xfrm>
        <a:graphic>
          <a:graphicData uri="http://schemas.openxmlformats.org/drawingml/2006/table">
            <a:tbl>
              <a:tblPr firstRow="1" bandRow="1">
                <a:tableStyleId>{D7AC3CCA-C797-4891-BE02-D94E43425B78}</a:tableStyleId>
              </a:tblPr>
              <a:tblGrid>
                <a:gridCol w="5169877">
                  <a:extLst>
                    <a:ext uri="{9D8B030D-6E8A-4147-A177-3AD203B41FA5}">
                      <a16:colId xmlns:a16="http://schemas.microsoft.com/office/drawing/2014/main" val="4034348693"/>
                    </a:ext>
                  </a:extLst>
                </a:gridCol>
                <a:gridCol w="5169877">
                  <a:extLst>
                    <a:ext uri="{9D8B030D-6E8A-4147-A177-3AD203B41FA5}">
                      <a16:colId xmlns:a16="http://schemas.microsoft.com/office/drawing/2014/main" val="1727165319"/>
                    </a:ext>
                  </a:extLst>
                </a:gridCol>
              </a:tblGrid>
              <a:tr h="715107">
                <a:tc>
                  <a:txBody>
                    <a:bodyPr/>
                    <a:lstStyle/>
                    <a:p>
                      <a:r>
                        <a:rPr lang="en-US" sz="2800" dirty="0">
                          <a:latin typeface="Times New Roman" panose="02020603050405020304" pitchFamily="18" charset="0"/>
                          <a:cs typeface="Times New Roman" panose="02020603050405020304" pitchFamily="18" charset="0"/>
                        </a:rPr>
                        <a:t>Outdated Practice</a:t>
                      </a:r>
                    </a:p>
                  </a:txBody>
                  <a:tcPr>
                    <a:noFill/>
                  </a:tcPr>
                </a:tc>
                <a:tc>
                  <a:txBody>
                    <a:bodyPr/>
                    <a:lstStyle/>
                    <a:p>
                      <a:r>
                        <a:rPr lang="en-US" sz="2800" dirty="0">
                          <a:latin typeface="Times New Roman" panose="02020603050405020304" pitchFamily="18" charset="0"/>
                          <a:cs typeface="Times New Roman" panose="02020603050405020304" pitchFamily="18" charset="0"/>
                        </a:rPr>
                        <a:t>Better Practice</a:t>
                      </a:r>
                    </a:p>
                  </a:txBody>
                  <a:tcPr>
                    <a:noFill/>
                  </a:tcPr>
                </a:tc>
                <a:extLst>
                  <a:ext uri="{0D108BD9-81ED-4DB2-BD59-A6C34878D82A}">
                    <a16:rowId xmlns:a16="http://schemas.microsoft.com/office/drawing/2014/main" val="2042618324"/>
                  </a:ext>
                </a:extLst>
              </a:tr>
              <a:tr h="715107">
                <a:tc>
                  <a:txBody>
                    <a:bodyPr/>
                    <a:lstStyle/>
                    <a:p>
                      <a:r>
                        <a:rPr lang="en-US" dirty="0">
                          <a:latin typeface="Times New Roman" panose="02020603050405020304" pitchFamily="18" charset="0"/>
                          <a:cs typeface="Times New Roman" panose="02020603050405020304" pitchFamily="18" charset="0"/>
                        </a:rPr>
                        <a:t>Entering Diagnostic Codes into VetraSpec</a:t>
                      </a:r>
                    </a:p>
                  </a:txBody>
                  <a:tcPr/>
                </a:tc>
                <a:tc>
                  <a:txBody>
                    <a:bodyPr/>
                    <a:lstStyle/>
                    <a:p>
                      <a:r>
                        <a:rPr lang="en-US" dirty="0">
                          <a:latin typeface="Times New Roman" panose="02020603050405020304" pitchFamily="18" charset="0"/>
                          <a:cs typeface="Times New Roman" panose="02020603050405020304" pitchFamily="18" charset="0"/>
                        </a:rPr>
                        <a:t>Use VBMS to access ratings</a:t>
                      </a:r>
                    </a:p>
                  </a:txBody>
                  <a:tcPr/>
                </a:tc>
                <a:extLst>
                  <a:ext uri="{0D108BD9-81ED-4DB2-BD59-A6C34878D82A}">
                    <a16:rowId xmlns:a16="http://schemas.microsoft.com/office/drawing/2014/main" val="3791631601"/>
                  </a:ext>
                </a:extLst>
              </a:tr>
              <a:tr h="715107">
                <a:tc>
                  <a:txBody>
                    <a:bodyPr/>
                    <a:lstStyle/>
                    <a:p>
                      <a:r>
                        <a:rPr lang="en-US" dirty="0">
                          <a:latin typeface="Times New Roman" panose="02020603050405020304" pitchFamily="18" charset="0"/>
                          <a:cs typeface="Times New Roman" panose="02020603050405020304" pitchFamily="18" charset="0"/>
                        </a:rPr>
                        <a:t>Uploading Awards into VetraSpec</a:t>
                      </a:r>
                    </a:p>
                  </a:txBody>
                  <a:tcPr/>
                </a:tc>
                <a:tc>
                  <a:txBody>
                    <a:bodyPr/>
                    <a:lstStyle/>
                    <a:p>
                      <a:r>
                        <a:rPr lang="en-US" dirty="0">
                          <a:latin typeface="Times New Roman" panose="02020603050405020304" pitchFamily="18" charset="0"/>
                          <a:cs typeface="Times New Roman" panose="02020603050405020304" pitchFamily="18" charset="0"/>
                        </a:rPr>
                        <a:t>Use Monthly POA Summary Report from the Online Learning Portal</a:t>
                      </a:r>
                    </a:p>
                  </a:txBody>
                  <a:tcPr/>
                </a:tc>
                <a:extLst>
                  <a:ext uri="{0D108BD9-81ED-4DB2-BD59-A6C34878D82A}">
                    <a16:rowId xmlns:a16="http://schemas.microsoft.com/office/drawing/2014/main" val="2855597213"/>
                  </a:ext>
                </a:extLst>
              </a:tr>
              <a:tr h="715107">
                <a:tc>
                  <a:txBody>
                    <a:bodyPr/>
                    <a:lstStyle/>
                    <a:p>
                      <a:r>
                        <a:rPr lang="en-US" dirty="0">
                          <a:latin typeface="Times New Roman" panose="02020603050405020304" pitchFamily="18" charset="0"/>
                          <a:cs typeface="Times New Roman" panose="02020603050405020304" pitchFamily="18" charset="0"/>
                        </a:rPr>
                        <a:t>Faxing in Claims</a:t>
                      </a:r>
                    </a:p>
                  </a:txBody>
                  <a:tcPr/>
                </a:tc>
                <a:tc>
                  <a:txBody>
                    <a:bodyPr/>
                    <a:lstStyle/>
                    <a:p>
                      <a:r>
                        <a:rPr lang="en-US" dirty="0">
                          <a:latin typeface="Times New Roman" panose="02020603050405020304" pitchFamily="18" charset="0"/>
                          <a:cs typeface="Times New Roman" panose="02020603050405020304" pitchFamily="18" charset="0"/>
                        </a:rPr>
                        <a:t>Use electronic methods such as Direct Submit, D2D, or Quick Submit</a:t>
                      </a:r>
                    </a:p>
                  </a:txBody>
                  <a:tcPr/>
                </a:tc>
                <a:extLst>
                  <a:ext uri="{0D108BD9-81ED-4DB2-BD59-A6C34878D82A}">
                    <a16:rowId xmlns:a16="http://schemas.microsoft.com/office/drawing/2014/main" val="3433708924"/>
                  </a:ext>
                </a:extLst>
              </a:tr>
              <a:tr h="715107">
                <a:tc>
                  <a:txBody>
                    <a:bodyPr/>
                    <a:lstStyle/>
                    <a:p>
                      <a:r>
                        <a:rPr lang="en-US" dirty="0">
                          <a:latin typeface="Times New Roman" panose="02020603050405020304" pitchFamily="18" charset="0"/>
                          <a:cs typeface="Times New Roman" panose="02020603050405020304" pitchFamily="18" charset="0"/>
                        </a:rPr>
                        <a:t>Scheduling Callbacks</a:t>
                      </a:r>
                    </a:p>
                  </a:txBody>
                  <a:tcPr/>
                </a:tc>
                <a:tc>
                  <a:txBody>
                    <a:bodyPr/>
                    <a:lstStyle/>
                    <a:p>
                      <a:r>
                        <a:rPr lang="en-US" dirty="0">
                          <a:latin typeface="Times New Roman" panose="02020603050405020304" pitchFamily="18" charset="0"/>
                          <a:cs typeface="Times New Roman" panose="02020603050405020304" pitchFamily="18" charset="0"/>
                        </a:rPr>
                        <a:t>Use “Goal Dates” &amp; answer questions the first time rather than scheduling a follow up</a:t>
                      </a:r>
                    </a:p>
                  </a:txBody>
                  <a:tcPr/>
                </a:tc>
                <a:extLst>
                  <a:ext uri="{0D108BD9-81ED-4DB2-BD59-A6C34878D82A}">
                    <a16:rowId xmlns:a16="http://schemas.microsoft.com/office/drawing/2014/main" val="3023555464"/>
                  </a:ext>
                </a:extLst>
              </a:tr>
              <a:tr h="715107">
                <a:tc>
                  <a:txBody>
                    <a:bodyPr/>
                    <a:lstStyle/>
                    <a:p>
                      <a:r>
                        <a:rPr lang="en-US" dirty="0">
                          <a:latin typeface="Times New Roman" panose="02020603050405020304" pitchFamily="18" charset="0"/>
                          <a:cs typeface="Times New Roman" panose="02020603050405020304" pitchFamily="18" charset="0"/>
                        </a:rPr>
                        <a:t>DSO Reports</a:t>
                      </a:r>
                    </a:p>
                  </a:txBody>
                  <a:tcPr/>
                </a:tc>
                <a:tc>
                  <a:txBody>
                    <a:bodyPr/>
                    <a:lstStyle/>
                    <a:p>
                      <a:r>
                        <a:rPr lang="en-US" dirty="0">
                          <a:latin typeface="Times New Roman" panose="02020603050405020304" pitchFamily="18" charset="0"/>
                          <a:cs typeface="Times New Roman" panose="02020603050405020304" pitchFamily="18" charset="0"/>
                        </a:rPr>
                        <a:t>Monthly Reports are no longer required to NVS – Only the PSO training report must be submitted by June of each year </a:t>
                      </a:r>
                    </a:p>
                  </a:txBody>
                  <a:tcPr/>
                </a:tc>
                <a:extLst>
                  <a:ext uri="{0D108BD9-81ED-4DB2-BD59-A6C34878D82A}">
                    <a16:rowId xmlns:a16="http://schemas.microsoft.com/office/drawing/2014/main" val="1101294101"/>
                  </a:ext>
                </a:extLst>
              </a:tr>
            </a:tbl>
          </a:graphicData>
        </a:graphic>
      </p:graphicFrame>
    </p:spTree>
    <p:extLst>
      <p:ext uri="{BB962C8B-B14F-4D97-AF65-F5344CB8AC3E}">
        <p14:creationId xmlns:p14="http://schemas.microsoft.com/office/powerpoint/2010/main" val="2441018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Time saving practices</a:t>
            </a:r>
          </a:p>
        </p:txBody>
      </p:sp>
      <p:sp>
        <p:nvSpPr>
          <p:cNvPr id="55299" name="Content Placeholder 2"/>
          <p:cNvSpPr>
            <a:spLocks noGrp="1"/>
          </p:cNvSpPr>
          <p:nvPr>
            <p:ph idx="1"/>
          </p:nvPr>
        </p:nvSpPr>
        <p:spPr>
          <a:xfrm>
            <a:off x="604911" y="1645920"/>
            <a:ext cx="5491089" cy="4606024"/>
          </a:xfrm>
        </p:spPr>
        <p:txBody>
          <a:bodyPr>
            <a:noAutofit/>
          </a:bodyPr>
          <a:lstStyle/>
          <a:p>
            <a:pPr>
              <a:spcAft>
                <a:spcPts val="600"/>
              </a:spcAft>
            </a:pPr>
            <a:r>
              <a:rPr lang="en-US" altLang="en-US" dirty="0">
                <a:cs typeface="Times New Roman" panose="02020603050405020304" pitchFamily="18" charset="0"/>
              </a:rPr>
              <a:t>Having a routine</a:t>
            </a:r>
          </a:p>
          <a:p>
            <a:pPr>
              <a:spcAft>
                <a:spcPts val="600"/>
              </a:spcAft>
            </a:pPr>
            <a:r>
              <a:rPr lang="en-US" altLang="en-US" dirty="0">
                <a:cs typeface="Times New Roman" panose="02020603050405020304" pitchFamily="18" charset="0"/>
              </a:rPr>
              <a:t>Electronic submissions</a:t>
            </a:r>
          </a:p>
          <a:p>
            <a:pPr>
              <a:spcAft>
                <a:spcPts val="600"/>
              </a:spcAft>
            </a:pPr>
            <a:r>
              <a:rPr lang="en-US" altLang="en-US" dirty="0">
                <a:cs typeface="Times New Roman" panose="02020603050405020304" pitchFamily="18" charset="0"/>
              </a:rPr>
              <a:t>Organizing outlook email boxes</a:t>
            </a:r>
          </a:p>
          <a:p>
            <a:pPr>
              <a:spcAft>
                <a:spcPts val="600"/>
              </a:spcAft>
            </a:pPr>
            <a:r>
              <a:rPr lang="en-US" altLang="en-US" dirty="0">
                <a:cs typeface="Times New Roman" panose="02020603050405020304" pitchFamily="18" charset="0"/>
              </a:rPr>
              <a:t>VBMS Filters</a:t>
            </a:r>
          </a:p>
          <a:p>
            <a:pPr>
              <a:spcAft>
                <a:spcPts val="600"/>
              </a:spcAft>
            </a:pPr>
            <a:r>
              <a:rPr lang="en-US" altLang="en-US" dirty="0">
                <a:cs typeface="Times New Roman" panose="02020603050405020304" pitchFamily="18" charset="0"/>
              </a:rPr>
              <a:t>Office messages to filter common questions</a:t>
            </a:r>
          </a:p>
          <a:p>
            <a:pPr marL="0" indent="0">
              <a:buNone/>
            </a:pPr>
            <a:endParaRPr lang="en-US" altLang="en-US" sz="3600" dirty="0">
              <a:cs typeface="Times New Roman" panose="02020603050405020304" pitchFamily="18" charset="0"/>
            </a:endParaRP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2" name="TextBox 1">
            <a:extLst>
              <a:ext uri="{FF2B5EF4-FFF2-40B4-BE49-F238E27FC236}">
                <a16:creationId xmlns:a16="http://schemas.microsoft.com/office/drawing/2014/main" id="{9E8AAFE2-49DC-CDCE-17C5-3103EE4AC7DE}"/>
              </a:ext>
            </a:extLst>
          </p:cNvPr>
          <p:cNvSpPr txBox="1"/>
          <p:nvPr/>
        </p:nvSpPr>
        <p:spPr>
          <a:xfrm>
            <a:off x="6348549" y="1645920"/>
            <a:ext cx="5005251" cy="2400657"/>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Goal Dates</a:t>
            </a:r>
          </a:p>
          <a:p>
            <a:pPr marL="285750" indent="-285750">
              <a:spcAft>
                <a:spcPts val="600"/>
              </a:spcAft>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Outbound directional messages</a:t>
            </a:r>
          </a:p>
          <a:p>
            <a:pPr marL="285750" indent="-285750">
              <a:spcAft>
                <a:spcPts val="600"/>
              </a:spcAft>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Homework</a:t>
            </a:r>
          </a:p>
          <a:p>
            <a:pPr marL="285750" indent="-285750">
              <a:spcAft>
                <a:spcPts val="600"/>
              </a:spcAft>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Being prompt</a:t>
            </a:r>
          </a:p>
          <a:p>
            <a:endParaRPr lang="en-US" dirty="0"/>
          </a:p>
        </p:txBody>
      </p:sp>
    </p:spTree>
    <p:extLst>
      <p:ext uri="{BB962C8B-B14F-4D97-AF65-F5344CB8AC3E}">
        <p14:creationId xmlns:p14="http://schemas.microsoft.com/office/powerpoint/2010/main" val="3009066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Office Routine = More Time</a:t>
            </a:r>
          </a:p>
        </p:txBody>
      </p:sp>
      <p:sp>
        <p:nvSpPr>
          <p:cNvPr id="55299" name="Content Placeholder 2"/>
          <p:cNvSpPr>
            <a:spLocks noGrp="1"/>
          </p:cNvSpPr>
          <p:nvPr>
            <p:ph idx="1"/>
          </p:nvPr>
        </p:nvSpPr>
        <p:spPr>
          <a:xfrm>
            <a:off x="604911" y="1645920"/>
            <a:ext cx="11003156" cy="4606024"/>
          </a:xfrm>
        </p:spPr>
        <p:txBody>
          <a:bodyPr>
            <a:noAutofit/>
          </a:bodyPr>
          <a:lstStyle/>
          <a:p>
            <a:pPr>
              <a:spcAft>
                <a:spcPts val="1200"/>
              </a:spcAft>
            </a:pPr>
            <a:r>
              <a:rPr lang="en-US" altLang="en-US" dirty="0">
                <a:cs typeface="Times New Roman" panose="02020603050405020304" pitchFamily="18" charset="0"/>
              </a:rPr>
              <a:t>A routine helps provide structure, familiarity, organization, direction, order, and dependability to your day. </a:t>
            </a:r>
          </a:p>
          <a:p>
            <a:pPr>
              <a:spcAft>
                <a:spcPts val="1200"/>
              </a:spcAft>
            </a:pPr>
            <a:r>
              <a:rPr lang="en-US" altLang="en-US" dirty="0">
                <a:cs typeface="Times New Roman" panose="02020603050405020304" pitchFamily="18" charset="0"/>
              </a:rPr>
              <a:t>Routines also increase efficiency, makes tasks more of a habit, and saves time by eliminating the need to consider what to do next. </a:t>
            </a:r>
          </a:p>
          <a:p>
            <a:pPr marL="0" indent="0" algn="ctr">
              <a:buNone/>
            </a:pPr>
            <a:r>
              <a:rPr lang="en-US" altLang="en-US" sz="3600" b="1" dirty="0">
                <a:cs typeface="Times New Roman" panose="02020603050405020304" pitchFamily="18" charset="0"/>
              </a:rPr>
              <a:t>Implementing a structure to your day can give you a sense of control. It can also improve your focus, organization, and productivity.</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043643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Office Routine = More Time</a:t>
            </a:r>
          </a:p>
        </p:txBody>
      </p:sp>
      <p:sp>
        <p:nvSpPr>
          <p:cNvPr id="55299" name="Content Placeholder 2"/>
          <p:cNvSpPr>
            <a:spLocks noGrp="1"/>
          </p:cNvSpPr>
          <p:nvPr>
            <p:ph idx="1"/>
          </p:nvPr>
        </p:nvSpPr>
        <p:spPr>
          <a:xfrm>
            <a:off x="604911" y="1645920"/>
            <a:ext cx="11003156" cy="4606024"/>
          </a:xfrm>
        </p:spPr>
        <p:txBody>
          <a:bodyPr>
            <a:normAutofit/>
          </a:bodyPr>
          <a:lstStyle/>
          <a:p>
            <a:pPr algn="l" fontAlgn="base">
              <a:spcAft>
                <a:spcPts val="1200"/>
              </a:spcAft>
              <a:buFont typeface="Arial" panose="020B0604020202020204" pitchFamily="34" charset="0"/>
              <a:buChar char="•"/>
            </a:pPr>
            <a:r>
              <a:rPr lang="en-US" sz="2400" b="1" i="0" dirty="0">
                <a:effectLst/>
                <a:cs typeface="Times New Roman" panose="02020603050405020304" pitchFamily="18" charset="0"/>
              </a:rPr>
              <a:t>Start-of-Workday Routine</a:t>
            </a:r>
            <a:r>
              <a:rPr lang="en-US" sz="2400" b="0" i="0" dirty="0">
                <a:effectLst/>
                <a:cs typeface="Times New Roman" panose="02020603050405020304" pitchFamily="18" charset="0"/>
              </a:rPr>
              <a:t>: What are the specific, deliberate steps you need to engage in to start your workday on time in a positive and productive manner?   </a:t>
            </a:r>
          </a:p>
          <a:p>
            <a:pPr algn="l" fontAlgn="base">
              <a:spcAft>
                <a:spcPts val="1200"/>
              </a:spcAft>
              <a:buFont typeface="Arial" panose="020B0604020202020204" pitchFamily="34" charset="0"/>
              <a:buChar char="•"/>
            </a:pPr>
            <a:r>
              <a:rPr lang="en-US" sz="2400" b="1" i="0" dirty="0">
                <a:effectLst/>
                <a:cs typeface="Times New Roman" panose="02020603050405020304" pitchFamily="18" charset="0"/>
              </a:rPr>
              <a:t>Mid-Day Routine:</a:t>
            </a:r>
            <a:r>
              <a:rPr lang="en-US" sz="2400" b="0" i="0" dirty="0">
                <a:effectLst/>
                <a:cs typeface="Times New Roman" panose="02020603050405020304" pitchFamily="18" charset="0"/>
              </a:rPr>
              <a:t> What are the specific, deliberate steps you need to engage in at the middle of the day to keep yourself on track and motivated?  </a:t>
            </a:r>
          </a:p>
          <a:p>
            <a:pPr algn="l" fontAlgn="base">
              <a:spcAft>
                <a:spcPts val="1200"/>
              </a:spcAft>
              <a:buFont typeface="Arial" panose="020B0604020202020204" pitchFamily="34" charset="0"/>
              <a:buChar char="•"/>
            </a:pPr>
            <a:r>
              <a:rPr lang="en-US" sz="2400" b="1" i="0" dirty="0">
                <a:effectLst/>
                <a:cs typeface="Times New Roman" panose="02020603050405020304" pitchFamily="18" charset="0"/>
              </a:rPr>
              <a:t>End-of-Workday Routine:</a:t>
            </a:r>
            <a:r>
              <a:rPr lang="en-US" sz="2400" b="0" i="0" dirty="0">
                <a:effectLst/>
                <a:cs typeface="Times New Roman" panose="02020603050405020304" pitchFamily="18" charset="0"/>
              </a:rPr>
              <a:t> What are the specific, deliberate steps you need to engage in at the end of the day to wrap things up neatly and set yourself up for success tomorrow?   </a:t>
            </a:r>
          </a:p>
          <a:p>
            <a:pPr algn="l" fontAlgn="base">
              <a:spcAft>
                <a:spcPts val="1200"/>
              </a:spcAft>
              <a:buFont typeface="Arial" panose="020B0604020202020204" pitchFamily="34" charset="0"/>
              <a:buChar char="•"/>
            </a:pPr>
            <a:r>
              <a:rPr lang="en-US" sz="2400" b="1" i="0" dirty="0">
                <a:effectLst/>
                <a:cs typeface="Times New Roman" panose="02020603050405020304" pitchFamily="18" charset="0"/>
              </a:rPr>
              <a:t>Transition Home Routine:</a:t>
            </a:r>
            <a:r>
              <a:rPr lang="en-US" sz="2400" b="0" i="0" dirty="0">
                <a:effectLst/>
                <a:cs typeface="Times New Roman" panose="02020603050405020304" pitchFamily="18" charset="0"/>
              </a:rPr>
              <a:t> What are the specific, deliberate steps you need to engage in as you transition home to leave work behind and prepare to participate fully in your personal life?  </a:t>
            </a: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678404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Assisting veterans in other areas</a:t>
            </a:r>
          </a:p>
        </p:txBody>
      </p:sp>
      <p:sp>
        <p:nvSpPr>
          <p:cNvPr id="55299" name="Content Placeholder 2"/>
          <p:cNvSpPr>
            <a:spLocks noGrp="1"/>
          </p:cNvSpPr>
          <p:nvPr>
            <p:ph idx="1"/>
          </p:nvPr>
        </p:nvSpPr>
        <p:spPr>
          <a:xfrm>
            <a:off x="604911" y="1645920"/>
            <a:ext cx="11003156" cy="4606024"/>
          </a:xfrm>
        </p:spPr>
        <p:txBody>
          <a:bodyPr>
            <a:noAutofit/>
          </a:bodyPr>
          <a:lstStyle/>
          <a:p>
            <a:r>
              <a:rPr lang="en-US" altLang="en-US" dirty="0">
                <a:cs typeface="Times New Roman" panose="02020603050405020304" pitchFamily="18" charset="0"/>
              </a:rPr>
              <a:t>Sometimes a veteran will call that may not be in your state or in your area of the state. </a:t>
            </a:r>
          </a:p>
          <a:p>
            <a:r>
              <a:rPr lang="en-US" altLang="en-US" dirty="0">
                <a:cs typeface="Times New Roman" panose="02020603050405020304" pitchFamily="18" charset="0"/>
              </a:rPr>
              <a:t>To this veteran your office is the VFW, and your actions are a representation of the VFW. </a:t>
            </a:r>
          </a:p>
          <a:p>
            <a:r>
              <a:rPr lang="en-US" altLang="en-US" dirty="0">
                <a:cs typeface="Times New Roman" panose="02020603050405020304" pitchFamily="18" charset="0"/>
              </a:rPr>
              <a:t>Take a moment to explain the situation and provide a soft transfer of them to their correct VSO. </a:t>
            </a:r>
          </a:p>
          <a:p>
            <a:r>
              <a:rPr lang="en-US" altLang="en-US" dirty="0">
                <a:cs typeface="Times New Roman" panose="02020603050405020304" pitchFamily="18" charset="0"/>
              </a:rPr>
              <a:t>A soft transfer is an email sent to the DSO you directed the veteran to explaining your role in the situation. </a:t>
            </a:r>
          </a:p>
          <a:p>
            <a:r>
              <a:rPr lang="en-US" altLang="en-US" dirty="0">
                <a:cs typeface="Times New Roman" panose="02020603050405020304" pitchFamily="18" charset="0"/>
              </a:rPr>
              <a:t>For a complete list of your peers, visit the OLP and click on the DSO Roster page.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676637808"/>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6.xml><?xml version="1.0" encoding="utf-8"?>
<a:theme xmlns:a="http://schemas.openxmlformats.org/drawingml/2006/main" name="1_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7.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9579</TotalTime>
  <Words>3971</Words>
  <Application>Microsoft Office PowerPoint</Application>
  <PresentationFormat>Widescreen</PresentationFormat>
  <Paragraphs>374</Paragraphs>
  <Slides>28</Slides>
  <Notes>28</Notes>
  <HiddenSlides>0</HiddenSlides>
  <MMClips>0</MMClips>
  <ScaleCrop>false</ScaleCrop>
  <HeadingPairs>
    <vt:vector size="6" baseType="variant">
      <vt:variant>
        <vt:lpstr>Fonts Used</vt:lpstr>
      </vt:variant>
      <vt:variant>
        <vt:i4>3</vt:i4>
      </vt:variant>
      <vt:variant>
        <vt:lpstr>Theme</vt:lpstr>
      </vt:variant>
      <vt:variant>
        <vt:i4>7</vt:i4>
      </vt:variant>
      <vt:variant>
        <vt:lpstr>Slide Titles</vt:lpstr>
      </vt:variant>
      <vt:variant>
        <vt:i4>28</vt:i4>
      </vt:variant>
    </vt:vector>
  </HeadingPairs>
  <TitlesOfParts>
    <vt:vector size="38" baseType="lpstr">
      <vt:lpstr>Arial</vt:lpstr>
      <vt:lpstr>Calibri</vt:lpstr>
      <vt:lpstr>Times New Roman</vt:lpstr>
      <vt:lpstr>Custom Design</vt:lpstr>
      <vt:lpstr>Office Theme</vt:lpstr>
      <vt:lpstr>1_Custom Design</vt:lpstr>
      <vt:lpstr>2_Custom Design</vt:lpstr>
      <vt:lpstr>NEW LOGO</vt:lpstr>
      <vt:lpstr>1_NEW LOGO</vt:lpstr>
      <vt:lpstr>3_Custom Design</vt:lpstr>
      <vt:lpstr>PowerPoint Presentation</vt:lpstr>
      <vt:lpstr>Office Practices</vt:lpstr>
      <vt:lpstr>We are Service Officers</vt:lpstr>
      <vt:lpstr>What to Prioritize</vt:lpstr>
      <vt:lpstr>Outdated Practices</vt:lpstr>
      <vt:lpstr>Time saving practices</vt:lpstr>
      <vt:lpstr>Office Routine = More Time</vt:lpstr>
      <vt:lpstr>Office Routine = More Time</vt:lpstr>
      <vt:lpstr>Assisting veterans in other areas</vt:lpstr>
      <vt:lpstr>Unnecessarily busy reasons</vt:lpstr>
      <vt:lpstr>Out of office coverage</vt:lpstr>
      <vt:lpstr>Phone Etiquette </vt:lpstr>
      <vt:lpstr>Office Voicemail </vt:lpstr>
      <vt:lpstr>Out of Office Message</vt:lpstr>
      <vt:lpstr>Mentorship</vt:lpstr>
      <vt:lpstr>Employee Retention Tool: Career Progression </vt:lpstr>
      <vt:lpstr>Team Building</vt:lpstr>
      <vt:lpstr>Work-Life Balance While Working at Home</vt:lpstr>
      <vt:lpstr>Why were they so short in their last email?</vt:lpstr>
      <vt:lpstr>Communicating with Remote Employees</vt:lpstr>
      <vt:lpstr>Communicating with Remote Employees</vt:lpstr>
      <vt:lpstr>Tips to Keep Connected and Cohesive</vt:lpstr>
      <vt:lpstr>Managing Time- Tips for Employees</vt:lpstr>
      <vt:lpstr>Office Tips</vt:lpstr>
      <vt:lpstr>More than a service officer</vt:lpstr>
      <vt:lpstr>Salary and Employee Benefit Change 2023</vt:lpstr>
      <vt:lpstr>Salary and Employee Benefit Change 2023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286</cp:revision>
  <cp:lastPrinted>2019-04-23T12:55:55Z</cp:lastPrinted>
  <dcterms:created xsi:type="dcterms:W3CDTF">2018-09-13T15:53:27Z</dcterms:created>
  <dcterms:modified xsi:type="dcterms:W3CDTF">2023-04-11T13:42:15Z</dcterms:modified>
</cp:coreProperties>
</file>