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0" r:id="rId3"/>
  </p:sldMasterIdLst>
  <p:notesMasterIdLst>
    <p:notesMasterId r:id="rId31"/>
  </p:notesMasterIdLst>
  <p:sldIdLst>
    <p:sldId id="262" r:id="rId4"/>
    <p:sldId id="263" r:id="rId5"/>
    <p:sldId id="646" r:id="rId6"/>
    <p:sldId id="647" r:id="rId7"/>
    <p:sldId id="644" r:id="rId8"/>
    <p:sldId id="643" r:id="rId9"/>
    <p:sldId id="721" r:id="rId10"/>
    <p:sldId id="657" r:id="rId11"/>
    <p:sldId id="722" r:id="rId12"/>
    <p:sldId id="726" r:id="rId13"/>
    <p:sldId id="725" r:id="rId14"/>
    <p:sldId id="724" r:id="rId15"/>
    <p:sldId id="723" r:id="rId16"/>
    <p:sldId id="728" r:id="rId17"/>
    <p:sldId id="731" r:id="rId18"/>
    <p:sldId id="727" r:id="rId19"/>
    <p:sldId id="730" r:id="rId20"/>
    <p:sldId id="729" r:id="rId21"/>
    <p:sldId id="735" r:id="rId22"/>
    <p:sldId id="734" r:id="rId23"/>
    <p:sldId id="733" r:id="rId24"/>
    <p:sldId id="732" r:id="rId25"/>
    <p:sldId id="737" r:id="rId26"/>
    <p:sldId id="738" r:id="rId27"/>
    <p:sldId id="736" r:id="rId28"/>
    <p:sldId id="711" r:id="rId29"/>
    <p:sldId id="360" r:id="rId30"/>
  </p:sldIdLst>
  <p:sldSz cx="12192000" cy="6858000"/>
  <p:notesSz cx="6858000" cy="92964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C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79764" autoAdjust="0"/>
  </p:normalViewPr>
  <p:slideViewPr>
    <p:cSldViewPr snapToGrid="0">
      <p:cViewPr varScale="1">
        <p:scale>
          <a:sx n="87" d="100"/>
          <a:sy n="87" d="100"/>
        </p:scale>
        <p:origin x="11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B3D2BCDB-4B42-4254-B432-F6A2449BE272}" type="datetimeFigureOut">
              <a:rPr lang="en-US" smtClean="0"/>
              <a:t>4/11/2023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7055FE4-C66D-4B15-B666-BC04428DE721}" type="slidenum">
              <a:rPr lang="en-US" smtClean="0"/>
              <a:t>‹#›</a:t>
            </a:fld>
            <a:endParaRPr lang="en-US"/>
          </a:p>
        </p:txBody>
      </p:sp>
    </p:spTree>
    <p:extLst>
      <p:ext uri="{BB962C8B-B14F-4D97-AF65-F5344CB8AC3E}">
        <p14:creationId xmlns:p14="http://schemas.microsoft.com/office/powerpoint/2010/main" val="91771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55FE4-C66D-4B15-B666-BC04428DE721}" type="slidenum">
              <a:rPr lang="en-US" smtClean="0"/>
              <a:t>1</a:t>
            </a:fld>
            <a:endParaRPr lang="en-US"/>
          </a:p>
        </p:txBody>
      </p:sp>
    </p:spTree>
    <p:extLst>
      <p:ext uri="{BB962C8B-B14F-4D97-AF65-F5344CB8AC3E}">
        <p14:creationId xmlns:p14="http://schemas.microsoft.com/office/powerpoint/2010/main" val="116056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difference between VA benefit/care offsetting CLJA award but no offset of VA benefit/care from CLJA award.</a:t>
            </a:r>
          </a:p>
          <a:p>
            <a:r>
              <a:rPr lang="en-US" dirty="0"/>
              <a:t>Important: </a:t>
            </a:r>
          </a:p>
          <a:p>
            <a:pPr marL="228600" indent="-228600">
              <a:buAutoNum type="arabicPeriod"/>
            </a:pPr>
            <a:r>
              <a:rPr lang="en-US" dirty="0"/>
              <a:t>No one knows how this offset will be applied in practice</a:t>
            </a:r>
          </a:p>
          <a:p>
            <a:pPr marL="228600" indent="-228600">
              <a:buAutoNum type="arabicPeriod"/>
            </a:pPr>
            <a:r>
              <a:rPr lang="en-US" dirty="0"/>
              <a:t>It seems unlikely VA will be able to apply it in any but the most obvious cases (in which VA benefits were recently granted based explicitly on CL presumptions) and maybe not even then.</a:t>
            </a:r>
          </a:p>
          <a:p>
            <a:endParaRPr lang="en-US" dirty="0"/>
          </a:p>
        </p:txBody>
      </p:sp>
      <p:sp>
        <p:nvSpPr>
          <p:cNvPr id="4" name="Slide Number Placeholder 3"/>
          <p:cNvSpPr>
            <a:spLocks noGrp="1"/>
          </p:cNvSpPr>
          <p:nvPr>
            <p:ph type="sldNum" sz="quarter" idx="5"/>
          </p:nvPr>
        </p:nvSpPr>
        <p:spPr/>
        <p:txBody>
          <a:bodyPr/>
          <a:lstStyle/>
          <a:p>
            <a:fld id="{17055FE4-C66D-4B15-B666-BC04428DE721}" type="slidenum">
              <a:rPr lang="en-US" smtClean="0"/>
              <a:t>11</a:t>
            </a:fld>
            <a:endParaRPr lang="en-US"/>
          </a:p>
        </p:txBody>
      </p:sp>
    </p:spTree>
    <p:extLst>
      <p:ext uri="{BB962C8B-B14F-4D97-AF65-F5344CB8AC3E}">
        <p14:creationId xmlns:p14="http://schemas.microsoft.com/office/powerpoint/2010/main" val="1214873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VA disability provides distinctions between Veterans and family members, the answer is different</a:t>
            </a:r>
          </a:p>
        </p:txBody>
      </p:sp>
      <p:sp>
        <p:nvSpPr>
          <p:cNvPr id="4" name="Slide Number Placeholder 3"/>
          <p:cNvSpPr>
            <a:spLocks noGrp="1"/>
          </p:cNvSpPr>
          <p:nvPr>
            <p:ph type="sldNum" sz="quarter" idx="5"/>
          </p:nvPr>
        </p:nvSpPr>
        <p:spPr/>
        <p:txBody>
          <a:bodyPr/>
          <a:lstStyle/>
          <a:p>
            <a:fld id="{17055FE4-C66D-4B15-B666-BC04428DE721}" type="slidenum">
              <a:rPr lang="en-US" smtClean="0"/>
              <a:t>13</a:t>
            </a:fld>
            <a:endParaRPr lang="en-US"/>
          </a:p>
        </p:txBody>
      </p:sp>
    </p:spTree>
    <p:extLst>
      <p:ext uri="{BB962C8B-B14F-4D97-AF65-F5344CB8AC3E}">
        <p14:creationId xmlns:p14="http://schemas.microsoft.com/office/powerpoint/2010/main" val="8296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is Ed Bell?</a:t>
            </a:r>
          </a:p>
          <a:p>
            <a:endParaRPr lang="en-US" dirty="0"/>
          </a:p>
        </p:txBody>
      </p:sp>
      <p:sp>
        <p:nvSpPr>
          <p:cNvPr id="4" name="Slide Number Placeholder 3"/>
          <p:cNvSpPr>
            <a:spLocks noGrp="1"/>
          </p:cNvSpPr>
          <p:nvPr>
            <p:ph type="sldNum" sz="quarter" idx="5"/>
          </p:nvPr>
        </p:nvSpPr>
        <p:spPr/>
        <p:txBody>
          <a:bodyPr/>
          <a:lstStyle/>
          <a:p>
            <a:fld id="{17055FE4-C66D-4B15-B666-BC04428DE721}" type="slidenum">
              <a:rPr lang="en-US" smtClean="0"/>
              <a:t>19</a:t>
            </a:fld>
            <a:endParaRPr lang="en-US"/>
          </a:p>
        </p:txBody>
      </p:sp>
    </p:spTree>
    <p:extLst>
      <p:ext uri="{BB962C8B-B14F-4D97-AF65-F5344CB8AC3E}">
        <p14:creationId xmlns:p14="http://schemas.microsoft.com/office/powerpoint/2010/main" val="173133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scenario the law firm would lose $16,5k but your members are safe. Under this scenario the Veteran/claimant receives $54,000 more in their pocket.</a:t>
            </a:r>
          </a:p>
          <a:p>
            <a:r>
              <a:rPr lang="en-US" dirty="0"/>
              <a:t>Need to stress we have no idea how costs will be attributed</a:t>
            </a:r>
          </a:p>
        </p:txBody>
      </p:sp>
      <p:sp>
        <p:nvSpPr>
          <p:cNvPr id="4" name="Slide Number Placeholder 3"/>
          <p:cNvSpPr>
            <a:spLocks noGrp="1"/>
          </p:cNvSpPr>
          <p:nvPr>
            <p:ph type="sldNum" sz="quarter" idx="5"/>
          </p:nvPr>
        </p:nvSpPr>
        <p:spPr/>
        <p:txBody>
          <a:bodyPr/>
          <a:lstStyle/>
          <a:p>
            <a:fld id="{17055FE4-C66D-4B15-B666-BC04428DE721}" type="slidenum">
              <a:rPr lang="en-US" smtClean="0"/>
              <a:t>21</a:t>
            </a:fld>
            <a:endParaRPr lang="en-US"/>
          </a:p>
        </p:txBody>
      </p:sp>
    </p:spTree>
    <p:extLst>
      <p:ext uri="{BB962C8B-B14F-4D97-AF65-F5344CB8AC3E}">
        <p14:creationId xmlns:p14="http://schemas.microsoft.com/office/powerpoint/2010/main" val="273301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explain attorney cost liens.</a:t>
            </a:r>
          </a:p>
        </p:txBody>
      </p:sp>
      <p:sp>
        <p:nvSpPr>
          <p:cNvPr id="4" name="Slide Number Placeholder 3"/>
          <p:cNvSpPr>
            <a:spLocks noGrp="1"/>
          </p:cNvSpPr>
          <p:nvPr>
            <p:ph type="sldNum" sz="quarter" idx="5"/>
          </p:nvPr>
        </p:nvSpPr>
        <p:spPr/>
        <p:txBody>
          <a:bodyPr/>
          <a:lstStyle/>
          <a:p>
            <a:fld id="{17055FE4-C66D-4B15-B666-BC04428DE721}" type="slidenum">
              <a:rPr lang="en-US" smtClean="0"/>
              <a:t>22</a:t>
            </a:fld>
            <a:endParaRPr lang="en-US"/>
          </a:p>
        </p:txBody>
      </p:sp>
    </p:spTree>
    <p:extLst>
      <p:ext uri="{BB962C8B-B14F-4D97-AF65-F5344CB8AC3E}">
        <p14:creationId xmlns:p14="http://schemas.microsoft.com/office/powerpoint/2010/main" val="183225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1800"/>
              </a:spcAft>
              <a:buFont typeface="Calibri" panose="020F0502020204030204" pitchFamily="34" charset="0"/>
              <a:buChar char="—"/>
            </a:pPr>
            <a:endParaRPr lang="en-US" sz="1200" dirty="0"/>
          </a:p>
        </p:txBody>
      </p:sp>
      <p:sp>
        <p:nvSpPr>
          <p:cNvPr id="4" name="Slide Number Placeholder 3"/>
          <p:cNvSpPr>
            <a:spLocks noGrp="1"/>
          </p:cNvSpPr>
          <p:nvPr>
            <p:ph type="sldNum" sz="quarter" idx="5"/>
          </p:nvPr>
        </p:nvSpPr>
        <p:spPr/>
        <p:txBody>
          <a:bodyPr/>
          <a:lstStyle/>
          <a:p>
            <a:fld id="{17055FE4-C66D-4B15-B666-BC04428DE721}" type="slidenum">
              <a:rPr lang="en-US" smtClean="0"/>
              <a:t>26</a:t>
            </a:fld>
            <a:endParaRPr lang="en-US"/>
          </a:p>
        </p:txBody>
      </p:sp>
    </p:spTree>
    <p:extLst>
      <p:ext uri="{BB962C8B-B14F-4D97-AF65-F5344CB8AC3E}">
        <p14:creationId xmlns:p14="http://schemas.microsoft.com/office/powerpoint/2010/main" val="1016109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tab pos="662745" algn="l"/>
                <a:tab pos="1325491" algn="l"/>
                <a:tab pos="1988235" algn="l"/>
                <a:tab pos="2650979" algn="l"/>
              </a:tabLst>
              <a:defRPr/>
            </a:pPr>
            <a:fld id="{03B35247-28B0-49CA-AA35-CE14C62EC4E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tab pos="662745" algn="l"/>
                  <a:tab pos="1325491" algn="l"/>
                  <a:tab pos="1988235" algn="l"/>
                  <a:tab pos="2650979" algn="l"/>
                </a:tabLst>
                <a:defRPr/>
              </a:pPr>
              <a:t>27</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85342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55FE4-C66D-4B15-B666-BC04428DE721}" type="slidenum">
              <a:rPr lang="en-US" smtClean="0"/>
              <a:t>2</a:t>
            </a:fld>
            <a:endParaRPr lang="en-US"/>
          </a:p>
        </p:txBody>
      </p:sp>
    </p:spTree>
    <p:extLst>
      <p:ext uri="{BB962C8B-B14F-4D97-AF65-F5344CB8AC3E}">
        <p14:creationId xmlns:p14="http://schemas.microsoft.com/office/powerpoint/2010/main" val="392175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55FE4-C66D-4B15-B666-BC04428DE721}" type="slidenum">
              <a:rPr lang="en-US" smtClean="0"/>
              <a:t>3</a:t>
            </a:fld>
            <a:endParaRPr lang="en-US"/>
          </a:p>
        </p:txBody>
      </p:sp>
    </p:spTree>
    <p:extLst>
      <p:ext uri="{BB962C8B-B14F-4D97-AF65-F5344CB8AC3E}">
        <p14:creationId xmlns:p14="http://schemas.microsoft.com/office/powerpoint/2010/main" val="156596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055FE4-C66D-4B15-B666-BC04428DE721}" type="slidenum">
              <a:rPr lang="en-US" smtClean="0"/>
              <a:t>4</a:t>
            </a:fld>
            <a:endParaRPr lang="en-US"/>
          </a:p>
        </p:txBody>
      </p:sp>
    </p:spTree>
    <p:extLst>
      <p:ext uri="{BB962C8B-B14F-4D97-AF65-F5344CB8AC3E}">
        <p14:creationId xmlns:p14="http://schemas.microsoft.com/office/powerpoint/2010/main" val="198726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MOU’s stated purpose is to “create, implement, and execute a service project for VFW members interested in participating” in the CLJA litigation.</a:t>
            </a:r>
          </a:p>
        </p:txBody>
      </p:sp>
      <p:sp>
        <p:nvSpPr>
          <p:cNvPr id="4" name="Slide Number Placeholder 3"/>
          <p:cNvSpPr>
            <a:spLocks noGrp="1"/>
          </p:cNvSpPr>
          <p:nvPr>
            <p:ph type="sldNum" sz="quarter" idx="5"/>
          </p:nvPr>
        </p:nvSpPr>
        <p:spPr/>
        <p:txBody>
          <a:bodyPr/>
          <a:lstStyle/>
          <a:p>
            <a:fld id="{17055FE4-C66D-4B15-B666-BC04428DE721}" type="slidenum">
              <a:rPr lang="en-US" smtClean="0"/>
              <a:t>5</a:t>
            </a:fld>
            <a:endParaRPr lang="en-US"/>
          </a:p>
        </p:txBody>
      </p:sp>
    </p:spTree>
    <p:extLst>
      <p:ext uri="{BB962C8B-B14F-4D97-AF65-F5344CB8AC3E}">
        <p14:creationId xmlns:p14="http://schemas.microsoft.com/office/powerpoint/2010/main" val="361280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unlike the J&amp;J baby powder (Talc) mass tort.</a:t>
            </a:r>
          </a:p>
          <a:p>
            <a:endParaRPr lang="en-US" dirty="0"/>
          </a:p>
        </p:txBody>
      </p:sp>
      <p:sp>
        <p:nvSpPr>
          <p:cNvPr id="4" name="Slide Number Placeholder 3"/>
          <p:cNvSpPr>
            <a:spLocks noGrp="1"/>
          </p:cNvSpPr>
          <p:nvPr>
            <p:ph type="sldNum" sz="quarter" idx="5"/>
          </p:nvPr>
        </p:nvSpPr>
        <p:spPr/>
        <p:txBody>
          <a:bodyPr/>
          <a:lstStyle/>
          <a:p>
            <a:fld id="{17055FE4-C66D-4B15-B666-BC04428DE721}" type="slidenum">
              <a:rPr lang="en-US" smtClean="0"/>
              <a:t>6</a:t>
            </a:fld>
            <a:endParaRPr lang="en-US"/>
          </a:p>
        </p:txBody>
      </p:sp>
    </p:spTree>
    <p:extLst>
      <p:ext uri="{BB962C8B-B14F-4D97-AF65-F5344CB8AC3E}">
        <p14:creationId xmlns:p14="http://schemas.microsoft.com/office/powerpoint/2010/main" val="2974885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notice -- Sec. 804 does not recognize any specific conditions, but VA previously recognized the conditions on the right</a:t>
            </a:r>
          </a:p>
        </p:txBody>
      </p:sp>
      <p:sp>
        <p:nvSpPr>
          <p:cNvPr id="4" name="Slide Number Placeholder 3"/>
          <p:cNvSpPr>
            <a:spLocks noGrp="1"/>
          </p:cNvSpPr>
          <p:nvPr>
            <p:ph type="sldNum" sz="quarter" idx="5"/>
          </p:nvPr>
        </p:nvSpPr>
        <p:spPr/>
        <p:txBody>
          <a:bodyPr/>
          <a:lstStyle/>
          <a:p>
            <a:fld id="{17055FE4-C66D-4B15-B666-BC04428DE721}" type="slidenum">
              <a:rPr lang="en-US" smtClean="0"/>
              <a:t>8</a:t>
            </a:fld>
            <a:endParaRPr lang="en-US"/>
          </a:p>
        </p:txBody>
      </p:sp>
    </p:spTree>
    <p:extLst>
      <p:ext uri="{BB962C8B-B14F-4D97-AF65-F5344CB8AC3E}">
        <p14:creationId xmlns:p14="http://schemas.microsoft.com/office/powerpoint/2010/main" val="93637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of the advocate is to stretch the enabling law (CLJA) like a rubber band to include other claimants/conditions not presumptive.</a:t>
            </a:r>
          </a:p>
        </p:txBody>
      </p:sp>
      <p:sp>
        <p:nvSpPr>
          <p:cNvPr id="4" name="Slide Number Placeholder 3"/>
          <p:cNvSpPr>
            <a:spLocks noGrp="1"/>
          </p:cNvSpPr>
          <p:nvPr>
            <p:ph type="sldNum" sz="quarter" idx="5"/>
          </p:nvPr>
        </p:nvSpPr>
        <p:spPr/>
        <p:txBody>
          <a:bodyPr/>
          <a:lstStyle/>
          <a:p>
            <a:fld id="{17055FE4-C66D-4B15-B666-BC04428DE721}" type="slidenum">
              <a:rPr lang="en-US" smtClean="0"/>
              <a:t>9</a:t>
            </a:fld>
            <a:endParaRPr lang="en-US"/>
          </a:p>
        </p:txBody>
      </p:sp>
    </p:spTree>
    <p:extLst>
      <p:ext uri="{BB962C8B-B14F-4D97-AF65-F5344CB8AC3E}">
        <p14:creationId xmlns:p14="http://schemas.microsoft.com/office/powerpoint/2010/main" val="165550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“offset” language of 804 – This could change; Congress or even a court could change it. This is why we are involved – to ensure there are no surprises to VA benefits.</a:t>
            </a:r>
          </a:p>
        </p:txBody>
      </p:sp>
      <p:sp>
        <p:nvSpPr>
          <p:cNvPr id="4" name="Slide Number Placeholder 3"/>
          <p:cNvSpPr>
            <a:spLocks noGrp="1"/>
          </p:cNvSpPr>
          <p:nvPr>
            <p:ph type="sldNum" sz="quarter" idx="5"/>
          </p:nvPr>
        </p:nvSpPr>
        <p:spPr/>
        <p:txBody>
          <a:bodyPr/>
          <a:lstStyle/>
          <a:p>
            <a:fld id="{17055FE4-C66D-4B15-B666-BC04428DE721}" type="slidenum">
              <a:rPr lang="en-US" smtClean="0"/>
              <a:t>10</a:t>
            </a:fld>
            <a:endParaRPr lang="en-US"/>
          </a:p>
        </p:txBody>
      </p:sp>
    </p:spTree>
    <p:extLst>
      <p:ext uri="{BB962C8B-B14F-4D97-AF65-F5344CB8AC3E}">
        <p14:creationId xmlns:p14="http://schemas.microsoft.com/office/powerpoint/2010/main" val="527106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_one">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ACA905-FA76-425A-939F-5A34A981F1CA}"/>
              </a:ext>
            </a:extLst>
          </p:cNvPr>
          <p:cNvSpPr/>
          <p:nvPr userDrawn="1"/>
        </p:nvSpPr>
        <p:spPr>
          <a:xfrm>
            <a:off x="3804745" y="0"/>
            <a:ext cx="83872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6E151D-FE6F-48E4-97A7-84847DFBFFC3}"/>
              </a:ext>
            </a:extLst>
          </p:cNvPr>
          <p:cNvSpPr>
            <a:spLocks noGrp="1"/>
          </p:cNvSpPr>
          <p:nvPr>
            <p:ph type="ctrTitle" hasCustomPrompt="1"/>
          </p:nvPr>
        </p:nvSpPr>
        <p:spPr>
          <a:xfrm>
            <a:off x="4544392" y="2370728"/>
            <a:ext cx="5665076" cy="1909763"/>
          </a:xfrm>
          <a:prstGeom prst="rect">
            <a:avLst/>
          </a:prstGeom>
        </p:spPr>
        <p:txBody>
          <a:bodyPr anchor="b"/>
          <a:lstStyle>
            <a:lvl1pPr algn="l">
              <a:defRPr sz="6000">
                <a:solidFill>
                  <a:srgbClr val="104C7D"/>
                </a:solidFill>
                <a:latin typeface="Verdana" panose="020B0604030504040204" pitchFamily="34" charset="0"/>
                <a:ea typeface="Verdana" panose="020B0604030504040204" pitchFamily="34" charset="0"/>
              </a:defRPr>
            </a:lvl1pPr>
          </a:lstStyle>
          <a:p>
            <a:r>
              <a:rPr lang="en-US" dirty="0"/>
              <a:t>Lesson </a:t>
            </a:r>
            <a:r>
              <a:rPr lang="en-US" dirty="0" err="1"/>
              <a:t>x.x</a:t>
            </a:r>
            <a:br>
              <a:rPr lang="en-US" dirty="0"/>
            </a:br>
            <a:r>
              <a:rPr lang="en-US" dirty="0"/>
              <a:t>Title: Subtitle</a:t>
            </a:r>
          </a:p>
        </p:txBody>
      </p:sp>
      <p:sp>
        <p:nvSpPr>
          <p:cNvPr id="3" name="Subtitle 2">
            <a:extLst>
              <a:ext uri="{FF2B5EF4-FFF2-40B4-BE49-F238E27FC236}">
                <a16:creationId xmlns:a16="http://schemas.microsoft.com/office/drawing/2014/main" id="{B98EF51B-30A1-42BE-96B9-01E418F50AAC}"/>
              </a:ext>
            </a:extLst>
          </p:cNvPr>
          <p:cNvSpPr>
            <a:spLocks noGrp="1"/>
          </p:cNvSpPr>
          <p:nvPr>
            <p:ph type="subTitle" idx="1"/>
          </p:nvPr>
        </p:nvSpPr>
        <p:spPr>
          <a:xfrm>
            <a:off x="4732282" y="3678620"/>
            <a:ext cx="5935717" cy="1579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F9FAD28-F3AF-4E61-A493-82AFDDB5FF1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80D393D-028B-4941-8330-FCBF4EA914C2}"/>
              </a:ext>
            </a:extLst>
          </p:cNvPr>
          <p:cNvSpPr>
            <a:spLocks noGrp="1"/>
          </p:cNvSpPr>
          <p:nvPr>
            <p:ph type="ftr" sz="quarter" idx="11"/>
          </p:nvPr>
        </p:nvSpPr>
        <p:spPr>
          <a:xfrm>
            <a:off x="4038600" y="6356350"/>
            <a:ext cx="4114800" cy="365125"/>
          </a:xfrm>
          <a:prstGeom prst="rect">
            <a:avLst/>
          </a:prstGeom>
        </p:spPr>
        <p:txBody>
          <a:bodyPr/>
          <a:lstStyle/>
          <a:p>
            <a:r>
              <a:rPr lang="en-US" dirty="0"/>
              <a:t>© 2022 Bergmann &amp; Moore LLC</a:t>
            </a:r>
          </a:p>
        </p:txBody>
      </p:sp>
      <p:sp>
        <p:nvSpPr>
          <p:cNvPr id="6" name="Slide Number Placeholder 5">
            <a:extLst>
              <a:ext uri="{FF2B5EF4-FFF2-40B4-BE49-F238E27FC236}">
                <a16:creationId xmlns:a16="http://schemas.microsoft.com/office/drawing/2014/main" id="{F2504389-B93A-4AF2-83C3-A0ECDD1B9607}"/>
              </a:ext>
            </a:extLst>
          </p:cNvPr>
          <p:cNvSpPr>
            <a:spLocks noGrp="1"/>
          </p:cNvSpPr>
          <p:nvPr>
            <p:ph type="sldNum" sz="quarter" idx="12"/>
          </p:nvPr>
        </p:nvSpPr>
        <p:spPr>
          <a:xfrm>
            <a:off x="8610600" y="6356350"/>
            <a:ext cx="2743200" cy="365125"/>
          </a:xfrm>
          <a:prstGeom prst="rect">
            <a:avLst/>
          </a:prstGeom>
        </p:spPr>
        <p:txBody>
          <a:bodyPr/>
          <a:lstStyle/>
          <a:p>
            <a:fld id="{75A3FBCB-B889-4A4C-9DFA-4D5296EE229C}" type="slidenum">
              <a:rPr lang="en-US" smtClean="0"/>
              <a:t>‹#›</a:t>
            </a:fld>
            <a:endParaRPr lang="en-US"/>
          </a:p>
        </p:txBody>
      </p:sp>
      <p:pic>
        <p:nvPicPr>
          <p:cNvPr id="9" name="Picture 8">
            <a:extLst>
              <a:ext uri="{FF2B5EF4-FFF2-40B4-BE49-F238E27FC236}">
                <a16:creationId xmlns:a16="http://schemas.microsoft.com/office/drawing/2014/main" id="{34220B4F-7E33-4C81-0551-F14678E7FA46}"/>
              </a:ext>
            </a:extLst>
          </p:cNvPr>
          <p:cNvPicPr>
            <a:picLocks noChangeAspect="1"/>
          </p:cNvPicPr>
          <p:nvPr userDrawn="1"/>
        </p:nvPicPr>
        <p:blipFill>
          <a:blip r:embed="rId2"/>
          <a:stretch>
            <a:fillRect/>
          </a:stretch>
        </p:blipFill>
        <p:spPr>
          <a:xfrm>
            <a:off x="8271420" y="404473"/>
            <a:ext cx="3421559" cy="1195728"/>
          </a:xfrm>
          <a:prstGeom prst="rect">
            <a:avLst/>
          </a:prstGeom>
        </p:spPr>
      </p:pic>
    </p:spTree>
    <p:extLst>
      <p:ext uri="{BB962C8B-B14F-4D97-AF65-F5344CB8AC3E}">
        <p14:creationId xmlns:p14="http://schemas.microsoft.com/office/powerpoint/2010/main" val="274819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_FOO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11836400"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522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O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11836400"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480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oter with Graphic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169333" y="1456268"/>
            <a:ext cx="6475307"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763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oter with Graphic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D7D9-8D3B-4E29-858B-CDC4FE07BD34}"/>
              </a:ext>
            </a:extLst>
          </p:cNvPr>
          <p:cNvSpPr>
            <a:spLocks noGrp="1"/>
          </p:cNvSpPr>
          <p:nvPr>
            <p:ph type="title"/>
          </p:nvPr>
        </p:nvSpPr>
        <p:spPr>
          <a:xfrm>
            <a:off x="169332" y="249594"/>
            <a:ext cx="11836399" cy="918806"/>
          </a:xfrm>
          <a:prstGeom prst="rect">
            <a:avLst/>
          </a:prstGeom>
        </p:spPr>
        <p:txBody>
          <a:bodyPr>
            <a:normAutofit/>
          </a:bodyPr>
          <a:lstStyle>
            <a:lvl1pPr>
              <a:defRPr sz="5400"/>
            </a:lvl1pPr>
          </a:lstStyle>
          <a:p>
            <a:r>
              <a:rPr lang="en-US" dirty="0"/>
              <a:t>Click to edit Master title style</a:t>
            </a:r>
          </a:p>
        </p:txBody>
      </p:sp>
      <p:sp>
        <p:nvSpPr>
          <p:cNvPr id="5" name="Slide Number Placeholder 4">
            <a:extLst>
              <a:ext uri="{FF2B5EF4-FFF2-40B4-BE49-F238E27FC236}">
                <a16:creationId xmlns:a16="http://schemas.microsoft.com/office/drawing/2014/main" id="{1A3C5122-7686-4D3E-88EC-F0B9B11C8F02}"/>
              </a:ext>
            </a:extLst>
          </p:cNvPr>
          <p:cNvSpPr>
            <a:spLocks noGrp="1"/>
          </p:cNvSpPr>
          <p:nvPr>
            <p:ph type="sldNum" sz="quarter" idx="12"/>
          </p:nvPr>
        </p:nvSpPr>
        <p:spPr>
          <a:xfrm>
            <a:off x="9448800" y="6501979"/>
            <a:ext cx="2743200" cy="365125"/>
          </a:xfrm>
        </p:spPr>
        <p:txBody>
          <a:bodyPr/>
          <a:lstStyle>
            <a:lvl1pPr>
              <a:defRPr sz="900"/>
            </a:lvl1pPr>
          </a:lstStyle>
          <a:p>
            <a:fld id="{772AD97A-4EE5-4134-952F-E148AF3C2668}" type="slidenum">
              <a:rPr lang="en-US" smtClean="0"/>
              <a:pPr/>
              <a:t>‹#›</a:t>
            </a:fld>
            <a:endParaRPr lang="en-US" dirty="0"/>
          </a:p>
        </p:txBody>
      </p:sp>
      <p:sp>
        <p:nvSpPr>
          <p:cNvPr id="6" name="Text Placeholder 2">
            <a:extLst>
              <a:ext uri="{FF2B5EF4-FFF2-40B4-BE49-F238E27FC236}">
                <a16:creationId xmlns:a16="http://schemas.microsoft.com/office/drawing/2014/main" id="{F7F4DC1D-4A60-43A1-921F-4D5137E197E2}"/>
              </a:ext>
            </a:extLst>
          </p:cNvPr>
          <p:cNvSpPr>
            <a:spLocks noGrp="1"/>
          </p:cNvSpPr>
          <p:nvPr>
            <p:ph idx="1"/>
          </p:nvPr>
        </p:nvSpPr>
        <p:spPr>
          <a:xfrm>
            <a:off x="4793101" y="1498189"/>
            <a:ext cx="7398899" cy="49975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445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15904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00664"/>
            <a:ext cx="10972800" cy="793630"/>
          </a:xfrm>
        </p:spPr>
        <p:txBody>
          <a:bodyPr/>
          <a:lstStyle/>
          <a:p>
            <a:r>
              <a:rPr lang="en-US"/>
              <a:t>Click to edit Master title style</a:t>
            </a:r>
          </a:p>
        </p:txBody>
      </p:sp>
      <p:sp>
        <p:nvSpPr>
          <p:cNvPr id="3" name="Content Placeholder 2"/>
          <p:cNvSpPr>
            <a:spLocks noGrp="1"/>
          </p:cNvSpPr>
          <p:nvPr>
            <p:ph idx="1"/>
          </p:nvPr>
        </p:nvSpPr>
        <p:spPr>
          <a:xfrm>
            <a:off x="609600" y="1915064"/>
            <a:ext cx="10972800" cy="4211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a:t>(#)</a:t>
            </a:r>
            <a:endParaRPr lang="en-US" altLang="en-US" sz="1800"/>
          </a:p>
        </p:txBody>
      </p:sp>
      <p:sp>
        <p:nvSpPr>
          <p:cNvPr id="6" name="Slide Number Placeholder 5"/>
          <p:cNvSpPr>
            <a:spLocks noGrp="1"/>
          </p:cNvSpPr>
          <p:nvPr>
            <p:ph type="sldNum" sz="quarter" idx="12"/>
          </p:nvPr>
        </p:nvSpPr>
        <p:spPr/>
        <p:txBody>
          <a:bodyPr/>
          <a:lstStyle>
            <a:lvl1pPr>
              <a:defRPr sz="2000">
                <a:solidFill>
                  <a:schemeClr val="tx1"/>
                </a:solidFill>
                <a:latin typeface="Times New Roman" panose="02020603050405020304" pitchFamily="18" charset="0"/>
                <a:cs typeface="Times New Roman" panose="02020603050405020304" pitchFamily="18" charset="0"/>
              </a:defRPr>
            </a:lvl1pPr>
          </a:lstStyle>
          <a:p>
            <a:pPr>
              <a:defRPr/>
            </a:pPr>
            <a:fld id="{8D816DE4-2C63-4152-8A0F-C45C00FFA49A}" type="slidenum">
              <a:rPr lang="en-US" altLang="en-US" smtClean="0"/>
              <a:pPr>
                <a:defRPr/>
              </a:pPr>
              <a:t>‹#›</a:t>
            </a:fld>
            <a:endParaRPr lang="en-US" altLang="en-US" dirty="0"/>
          </a:p>
        </p:txBody>
      </p:sp>
    </p:spTree>
    <p:extLst>
      <p:ext uri="{BB962C8B-B14F-4D97-AF65-F5344CB8AC3E}">
        <p14:creationId xmlns:p14="http://schemas.microsoft.com/office/powerpoint/2010/main" val="221367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62643"/>
            <a:ext cx="10972800" cy="737559"/>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r>
              <a:rPr lang="en-US" altLang="en-US"/>
              <a:t>(#)</a:t>
            </a:r>
            <a:endParaRPr lang="en-US" alt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a:defRPr/>
            </a:pPr>
            <a:r>
              <a:rPr lang="en-US"/>
              <a:t>Seven Paths to Service Connection</a:t>
            </a:r>
            <a:endParaRPr lang="en-US" dirty="0"/>
          </a:p>
        </p:txBody>
      </p:sp>
      <p:sp>
        <p:nvSpPr>
          <p:cNvPr id="7" name="Slide Number Placeholder 6"/>
          <p:cNvSpPr>
            <a:spLocks noGrp="1"/>
          </p:cNvSpPr>
          <p:nvPr>
            <p:ph type="sldNum" sz="quarter" idx="12"/>
          </p:nvPr>
        </p:nvSpPr>
        <p:spPr/>
        <p:txBody>
          <a:bodyPr/>
          <a:lstStyle/>
          <a:p>
            <a:pPr>
              <a:defRPr/>
            </a:pPr>
            <a:fld id="{7259222E-0FA5-407E-8A7D-169509B95248}" type="slidenum">
              <a:rPr lang="en-US" smtClean="0"/>
              <a:pPr>
                <a:defRPr/>
              </a:pPr>
              <a:t>‹#›</a:t>
            </a:fld>
            <a:endParaRPr lang="en-US" dirty="0"/>
          </a:p>
        </p:txBody>
      </p:sp>
    </p:spTree>
    <p:extLst>
      <p:ext uri="{BB962C8B-B14F-4D97-AF65-F5344CB8AC3E}">
        <p14:creationId xmlns:p14="http://schemas.microsoft.com/office/powerpoint/2010/main" val="1292205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D9E2D-C64A-410E-BD4D-F4805FE74153}"/>
              </a:ext>
            </a:extLst>
          </p:cNvPr>
          <p:cNvSpPr/>
          <p:nvPr userDrawn="1"/>
        </p:nvSpPr>
        <p:spPr>
          <a:xfrm>
            <a:off x="3804745" y="3"/>
            <a:ext cx="83872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5FDE16B-E99B-4AC6-82FF-65CB8D39624E}"/>
              </a:ext>
            </a:extLst>
          </p:cNvPr>
          <p:cNvSpPr txBox="1">
            <a:spLocks/>
          </p:cNvSpPr>
          <p:nvPr userDrawn="1"/>
        </p:nvSpPr>
        <p:spPr>
          <a:xfrm>
            <a:off x="4732283" y="1555750"/>
            <a:ext cx="5665076" cy="1909763"/>
          </a:xfrm>
          <a:prstGeom prst="rect">
            <a:avLst/>
          </a:prstGeom>
        </p:spPr>
        <p:txBody>
          <a:bodyPr anchor="b"/>
          <a:lstStyle>
            <a:lvl1pPr algn="l" defTabSz="914400" rtl="0" eaLnBrk="1" latinLnBrk="0" hangingPunct="1">
              <a:lnSpc>
                <a:spcPct val="90000"/>
              </a:lnSpc>
              <a:spcBef>
                <a:spcPct val="0"/>
              </a:spcBef>
              <a:buNone/>
              <a:defRPr sz="6000" kern="1200">
                <a:solidFill>
                  <a:srgbClr val="104C7D"/>
                </a:solidFill>
                <a:latin typeface="Verdana" panose="020B0604030504040204" pitchFamily="34" charset="0"/>
                <a:ea typeface="Verdana" panose="020B0604030504040204" pitchFamily="34" charset="0"/>
                <a:cs typeface="+mj-cs"/>
              </a:defRPr>
            </a:lvl1pPr>
          </a:lstStyle>
          <a:p>
            <a:r>
              <a:rPr lang="en-US"/>
              <a:t>Lesson x.x</a:t>
            </a:r>
            <a:br>
              <a:rPr lang="en-US"/>
            </a:br>
            <a:r>
              <a:rPr lang="en-US"/>
              <a:t>Title: Subtitle</a:t>
            </a:r>
            <a:endParaRPr lang="en-US" dirty="0"/>
          </a:p>
        </p:txBody>
      </p:sp>
      <p:sp>
        <p:nvSpPr>
          <p:cNvPr id="9" name="Subtitle 2">
            <a:extLst>
              <a:ext uri="{FF2B5EF4-FFF2-40B4-BE49-F238E27FC236}">
                <a16:creationId xmlns:a16="http://schemas.microsoft.com/office/drawing/2014/main" id="{67093CBA-1F96-4DEF-8FD3-39B33223A681}"/>
              </a:ext>
            </a:extLst>
          </p:cNvPr>
          <p:cNvSpPr txBox="1">
            <a:spLocks/>
          </p:cNvSpPr>
          <p:nvPr userDrawn="1"/>
        </p:nvSpPr>
        <p:spPr>
          <a:xfrm>
            <a:off x="4732282" y="3678620"/>
            <a:ext cx="5935717" cy="157917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6E8B0E78-AD7C-4CC3-9DD3-E4113E368220}"/>
              </a:ext>
            </a:extLst>
          </p:cNvPr>
          <p:cNvSpPr>
            <a:spLocks noGrp="1"/>
          </p:cNvSpPr>
          <p:nvPr>
            <p:ph type="dt" sz="half" idx="2"/>
          </p:nvPr>
        </p:nvSpPr>
        <p:spPr>
          <a:xfrm>
            <a:off x="838200" y="6356350"/>
            <a:ext cx="2743200" cy="365125"/>
          </a:xfrm>
          <a:prstGeom prst="rect">
            <a:avLst/>
          </a:prstGeom>
        </p:spPr>
        <p:txBody>
          <a:bodyPr/>
          <a:lstStyle/>
          <a:p>
            <a:endParaRPr lang="en-US"/>
          </a:p>
        </p:txBody>
      </p:sp>
      <p:sp>
        <p:nvSpPr>
          <p:cNvPr id="11" name="Footer Placeholder 4">
            <a:extLst>
              <a:ext uri="{FF2B5EF4-FFF2-40B4-BE49-F238E27FC236}">
                <a16:creationId xmlns:a16="http://schemas.microsoft.com/office/drawing/2014/main" id="{60B491D6-0456-4CE0-8995-C62E19DD6E82}"/>
              </a:ext>
            </a:extLst>
          </p:cNvPr>
          <p:cNvSpPr>
            <a:spLocks noGrp="1"/>
          </p:cNvSpPr>
          <p:nvPr>
            <p:ph type="ftr" sz="quarter" idx="3"/>
          </p:nvPr>
        </p:nvSpPr>
        <p:spPr>
          <a:xfrm>
            <a:off x="4038600" y="6356350"/>
            <a:ext cx="4114800" cy="365125"/>
          </a:xfrm>
          <a:prstGeom prst="rect">
            <a:avLst/>
          </a:prstGeom>
        </p:spPr>
        <p:txBody>
          <a:bodyPr/>
          <a:lstStyle/>
          <a:p>
            <a:r>
              <a:rPr lang="en-US" dirty="0"/>
              <a:t>© 2018-2022 Bergmann &amp; Moore LLC</a:t>
            </a:r>
          </a:p>
        </p:txBody>
      </p:sp>
      <p:sp>
        <p:nvSpPr>
          <p:cNvPr id="12" name="Slide Number Placeholder 5">
            <a:extLst>
              <a:ext uri="{FF2B5EF4-FFF2-40B4-BE49-F238E27FC236}">
                <a16:creationId xmlns:a16="http://schemas.microsoft.com/office/drawing/2014/main" id="{67E32307-B977-4CD9-A33A-7C53D1190AC1}"/>
              </a:ext>
            </a:extLst>
          </p:cNvPr>
          <p:cNvSpPr>
            <a:spLocks noGrp="1"/>
          </p:cNvSpPr>
          <p:nvPr>
            <p:ph type="sldNum" sz="quarter" idx="4"/>
          </p:nvPr>
        </p:nvSpPr>
        <p:spPr>
          <a:xfrm>
            <a:off x="8610600" y="6356350"/>
            <a:ext cx="2743200" cy="365125"/>
          </a:xfrm>
          <a:prstGeom prst="rect">
            <a:avLst/>
          </a:prstGeom>
        </p:spPr>
        <p:txBody>
          <a:bodyPr/>
          <a:lstStyle/>
          <a:p>
            <a:fld id="{75A3FBCB-B889-4A4C-9DFA-4D5296EE229C}" type="slidenum">
              <a:rPr lang="en-US" smtClean="0"/>
              <a:t>‹#›</a:t>
            </a:fld>
            <a:endParaRPr lang="en-US"/>
          </a:p>
        </p:txBody>
      </p:sp>
      <p:pic>
        <p:nvPicPr>
          <p:cNvPr id="14" name="Picture 13">
            <a:extLst>
              <a:ext uri="{FF2B5EF4-FFF2-40B4-BE49-F238E27FC236}">
                <a16:creationId xmlns:a16="http://schemas.microsoft.com/office/drawing/2014/main" id="{916FC884-8DE5-4A55-B14D-D6E4D16EF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396" y="357718"/>
            <a:ext cx="1905000" cy="1047750"/>
          </a:xfrm>
          <a:prstGeom prst="rect">
            <a:avLst/>
          </a:prstGeom>
        </p:spPr>
      </p:pic>
      <p:pic>
        <p:nvPicPr>
          <p:cNvPr id="3" name="Picture 2">
            <a:extLst>
              <a:ext uri="{FF2B5EF4-FFF2-40B4-BE49-F238E27FC236}">
                <a16:creationId xmlns:a16="http://schemas.microsoft.com/office/drawing/2014/main" id="{29D9EDCB-6B01-A902-655B-1CCACE0F56F2}"/>
              </a:ext>
            </a:extLst>
          </p:cNvPr>
          <p:cNvPicPr>
            <a:picLocks noChangeAspect="1"/>
          </p:cNvPicPr>
          <p:nvPr userDrawn="1"/>
        </p:nvPicPr>
        <p:blipFill>
          <a:blip r:embed="rId4"/>
          <a:stretch>
            <a:fillRect/>
          </a:stretch>
        </p:blipFill>
        <p:spPr>
          <a:xfrm>
            <a:off x="8402603" y="357718"/>
            <a:ext cx="3133868" cy="1094899"/>
          </a:xfrm>
          <a:prstGeom prst="rect">
            <a:avLst/>
          </a:prstGeom>
        </p:spPr>
      </p:pic>
    </p:spTree>
    <p:extLst>
      <p:ext uri="{BB962C8B-B14F-4D97-AF65-F5344CB8AC3E}">
        <p14:creationId xmlns:p14="http://schemas.microsoft.com/office/powerpoint/2010/main" val="3415174067"/>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04C7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9D4154-A4E1-46BB-893C-7831CBD9DF44}"/>
              </a:ext>
            </a:extLst>
          </p:cNvPr>
          <p:cNvSpPr/>
          <p:nvPr userDrawn="1"/>
        </p:nvSpPr>
        <p:spPr>
          <a:xfrm>
            <a:off x="0" y="1366345"/>
            <a:ext cx="12192000" cy="54916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C7BD2EB-2D0A-46D6-B41D-B21156107293}"/>
              </a:ext>
            </a:extLst>
          </p:cNvPr>
          <p:cNvSpPr>
            <a:spLocks noGrp="1"/>
          </p:cNvSpPr>
          <p:nvPr>
            <p:ph type="sldNum" sz="quarter" idx="4"/>
          </p:nvPr>
        </p:nvSpPr>
        <p:spPr>
          <a:xfrm>
            <a:off x="8965324" y="628557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AD97A-4EE5-4134-952F-E148AF3C2668}" type="slidenum">
              <a:rPr lang="en-US" smtClean="0"/>
              <a:t>‹#›</a:t>
            </a:fld>
            <a:endParaRPr lang="en-US" dirty="0"/>
          </a:p>
        </p:txBody>
      </p:sp>
      <p:sp>
        <p:nvSpPr>
          <p:cNvPr id="8" name="Footer Placeholder 7">
            <a:extLst>
              <a:ext uri="{FF2B5EF4-FFF2-40B4-BE49-F238E27FC236}">
                <a16:creationId xmlns:a16="http://schemas.microsoft.com/office/drawing/2014/main" id="{99E5193E-EA91-4534-B1AE-CBBF67E11462}"/>
              </a:ext>
            </a:extLst>
          </p:cNvPr>
          <p:cNvSpPr txBox="1">
            <a:spLocks/>
          </p:cNvSpPr>
          <p:nvPr userDrawn="1"/>
        </p:nvSpPr>
        <p:spPr>
          <a:xfrm>
            <a:off x="0" y="6650704"/>
            <a:ext cx="1990165" cy="2101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 2018-2022 Bergmann &amp; Moore LLC</a:t>
            </a:r>
          </a:p>
        </p:txBody>
      </p:sp>
    </p:spTree>
    <p:extLst>
      <p:ext uri="{BB962C8B-B14F-4D97-AF65-F5344CB8AC3E}">
        <p14:creationId xmlns:p14="http://schemas.microsoft.com/office/powerpoint/2010/main" val="3319554615"/>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66" r:id="rId3"/>
    <p:sldLayoutId id="2147483667" r:id="rId4"/>
  </p:sldLayoutIdLst>
  <p:hf hdr="0" dt="0"/>
  <p:txStyles>
    <p:titleStyle>
      <a:lvl1pPr algn="l" defTabSz="914400" rtl="0" eaLnBrk="1" latinLnBrk="0" hangingPunct="1">
        <a:lnSpc>
          <a:spcPct val="90000"/>
        </a:lnSpc>
        <a:spcBef>
          <a:spcPct val="0"/>
        </a:spcBef>
        <a:buNone/>
        <a:defRPr sz="4400" kern="1200">
          <a:solidFill>
            <a:schemeClr val="bg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2535" y="623549"/>
            <a:ext cx="4659333" cy="1221785"/>
          </a:xfrm>
          <a:prstGeom prst="rect">
            <a:avLst/>
          </a:prstGeom>
        </p:spPr>
      </p:pic>
    </p:spTree>
    <p:extLst>
      <p:ext uri="{BB962C8B-B14F-4D97-AF65-F5344CB8AC3E}">
        <p14:creationId xmlns:p14="http://schemas.microsoft.com/office/powerpoint/2010/main" val="290653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www.camplejeunelitigationteam.com/VFW"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mailto:Abest@vetlawyers.com"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hyperlink" Target="https://www.research.net/r/HYP53BJ"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hyperlink" Target="https://www.congress.gov/bill/117th-congress/senate-bill/3373/text" TargetMode="Externa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publichealth.va.gov/docs/exposures/camp_lejeune_brochure.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8E4E56-D121-493D-9FB9-D4F4E449CB20}"/>
              </a:ext>
            </a:extLst>
          </p:cNvPr>
          <p:cNvSpPr txBox="1">
            <a:spLocks/>
          </p:cNvSpPr>
          <p:nvPr/>
        </p:nvSpPr>
        <p:spPr>
          <a:xfrm>
            <a:off x="4010025" y="1537137"/>
            <a:ext cx="8013809" cy="3069021"/>
          </a:xfrm>
          <a:prstGeom prst="rect">
            <a:avLst/>
          </a:prstGeom>
        </p:spPr>
        <p:txBody>
          <a:bodyPr anchor="b"/>
          <a:lstStyle>
            <a:lvl1pPr algn="l" defTabSz="914400" rtl="0" eaLnBrk="1" latinLnBrk="0" hangingPunct="1">
              <a:lnSpc>
                <a:spcPct val="90000"/>
              </a:lnSpc>
              <a:spcBef>
                <a:spcPct val="0"/>
              </a:spcBef>
              <a:buNone/>
              <a:defRPr sz="6000" kern="1200">
                <a:solidFill>
                  <a:srgbClr val="104C7D"/>
                </a:solidFill>
                <a:latin typeface="Verdana" panose="020B0604030504040204" pitchFamily="34" charset="0"/>
                <a:ea typeface="Verdana" panose="020B0604030504040204" pitchFamily="34" charset="0"/>
                <a:cs typeface="+mj-cs"/>
              </a:defRPr>
            </a:lvl1pPr>
          </a:lstStyle>
          <a:p>
            <a:r>
              <a:rPr lang="en-US" sz="4000" b="1" dirty="0"/>
              <a:t>Understanding the Camp Lejeune Justice Act </a:t>
            </a:r>
          </a:p>
          <a:p>
            <a:endParaRPr lang="en-US" sz="2800" b="1" i="1" dirty="0"/>
          </a:p>
          <a:p>
            <a:r>
              <a:rPr lang="en-US" sz="2800" b="1" i="1" dirty="0"/>
              <a:t>Determining whether VFW members should pursue a CLJA remedy.</a:t>
            </a:r>
          </a:p>
        </p:txBody>
      </p:sp>
      <p:sp>
        <p:nvSpPr>
          <p:cNvPr id="5" name="Subtitle 2">
            <a:extLst>
              <a:ext uri="{FF2B5EF4-FFF2-40B4-BE49-F238E27FC236}">
                <a16:creationId xmlns:a16="http://schemas.microsoft.com/office/drawing/2014/main" id="{F9371CC8-BBA9-451D-8917-1C35DFCF528F}"/>
              </a:ext>
            </a:extLst>
          </p:cNvPr>
          <p:cNvSpPr txBox="1">
            <a:spLocks/>
          </p:cNvSpPr>
          <p:nvPr/>
        </p:nvSpPr>
        <p:spPr>
          <a:xfrm>
            <a:off x="4010025" y="5587606"/>
            <a:ext cx="5935717" cy="116003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000" i="1" dirty="0">
                <a:solidFill>
                  <a:schemeClr val="bg1">
                    <a:lumMod val="50000"/>
                  </a:schemeClr>
                </a:solidFill>
              </a:rPr>
              <a:t>Veterans of Foreign Wars</a:t>
            </a:r>
          </a:p>
          <a:p>
            <a:pPr algn="l">
              <a:spcBef>
                <a:spcPts val="0"/>
              </a:spcBef>
            </a:pPr>
            <a:r>
              <a:rPr lang="en-US" sz="2000" i="1" dirty="0">
                <a:solidFill>
                  <a:schemeClr val="bg1">
                    <a:lumMod val="50000"/>
                  </a:schemeClr>
                </a:solidFill>
              </a:rPr>
              <a:t>Spring 2023 Service Officer Training</a:t>
            </a:r>
          </a:p>
          <a:p>
            <a:pPr algn="l">
              <a:spcBef>
                <a:spcPts val="0"/>
              </a:spcBef>
            </a:pPr>
            <a:r>
              <a:rPr lang="en-US" sz="2000" i="1" dirty="0">
                <a:solidFill>
                  <a:schemeClr val="bg1">
                    <a:lumMod val="50000"/>
                  </a:schemeClr>
                </a:solidFill>
              </a:rPr>
              <a:t>Annapolis, Maryland</a:t>
            </a:r>
          </a:p>
          <a:p>
            <a:pPr algn="l">
              <a:spcBef>
                <a:spcPts val="0"/>
              </a:spcBef>
            </a:pPr>
            <a:r>
              <a:rPr lang="en-US" sz="2000" i="1" dirty="0">
                <a:solidFill>
                  <a:schemeClr val="bg1">
                    <a:lumMod val="50000"/>
                  </a:schemeClr>
                </a:solidFill>
              </a:rPr>
              <a:t>April 18, 2023</a:t>
            </a:r>
          </a:p>
        </p:txBody>
      </p:sp>
    </p:spTree>
    <p:custDataLst>
      <p:tags r:id="rId1"/>
    </p:custDataLst>
    <p:extLst>
      <p:ext uri="{BB962C8B-B14F-4D97-AF65-F5344CB8AC3E}">
        <p14:creationId xmlns:p14="http://schemas.microsoft.com/office/powerpoint/2010/main" val="3253940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129C-590C-98FC-2838-23A3ABAE8652}"/>
              </a:ext>
            </a:extLst>
          </p:cNvPr>
          <p:cNvSpPr>
            <a:spLocks noGrp="1"/>
          </p:cNvSpPr>
          <p:nvPr>
            <p:ph type="title"/>
          </p:nvPr>
        </p:nvSpPr>
        <p:spPr>
          <a:xfrm>
            <a:off x="169332" y="404146"/>
            <a:ext cx="11836399" cy="764253"/>
          </a:xfrm>
        </p:spPr>
        <p:txBody>
          <a:bodyPr>
            <a:normAutofit/>
          </a:bodyPr>
          <a:lstStyle/>
          <a:p>
            <a:r>
              <a:rPr lang="en-US" sz="3600" b="1" dirty="0"/>
              <a:t>How will a CLJA award affect VA benefits?</a:t>
            </a:r>
          </a:p>
        </p:txBody>
      </p:sp>
      <p:sp>
        <p:nvSpPr>
          <p:cNvPr id="3" name="Slide Number Placeholder 2">
            <a:extLst>
              <a:ext uri="{FF2B5EF4-FFF2-40B4-BE49-F238E27FC236}">
                <a16:creationId xmlns:a16="http://schemas.microsoft.com/office/drawing/2014/main" id="{92824833-2988-D1C7-5BE7-EF687E01D128}"/>
              </a:ext>
            </a:extLst>
          </p:cNvPr>
          <p:cNvSpPr>
            <a:spLocks noGrp="1"/>
          </p:cNvSpPr>
          <p:nvPr>
            <p:ph type="sldNum" sz="quarter" idx="12"/>
          </p:nvPr>
        </p:nvSpPr>
        <p:spPr/>
        <p:txBody>
          <a:bodyPr/>
          <a:lstStyle/>
          <a:p>
            <a:fld id="{772AD97A-4EE5-4134-952F-E148AF3C2668}" type="slidenum">
              <a:rPr lang="en-US" smtClean="0"/>
              <a:pPr/>
              <a:t>10</a:t>
            </a:fld>
            <a:endParaRPr lang="en-US" dirty="0"/>
          </a:p>
        </p:txBody>
      </p:sp>
      <p:sp>
        <p:nvSpPr>
          <p:cNvPr id="4" name="Content Placeholder 3">
            <a:extLst>
              <a:ext uri="{FF2B5EF4-FFF2-40B4-BE49-F238E27FC236}">
                <a16:creationId xmlns:a16="http://schemas.microsoft.com/office/drawing/2014/main" id="{AD947C68-220D-C1EE-121E-3120DA31B5F3}"/>
              </a:ext>
            </a:extLst>
          </p:cNvPr>
          <p:cNvSpPr>
            <a:spLocks noGrp="1"/>
          </p:cNvSpPr>
          <p:nvPr>
            <p:ph idx="1"/>
          </p:nvPr>
        </p:nvSpPr>
        <p:spPr>
          <a:xfrm>
            <a:off x="169333" y="1958008"/>
            <a:ext cx="11836400" cy="4495845"/>
          </a:xfrm>
        </p:spPr>
        <p:txBody>
          <a:bodyPr/>
          <a:lstStyle/>
          <a:p>
            <a:r>
              <a:rPr lang="en-US" dirty="0"/>
              <a:t>VA is on record stating that “VA compensation benefits or health care services will not be impacted by any relief (award) from a CLJA lawsuit.</a:t>
            </a:r>
          </a:p>
          <a:p>
            <a:r>
              <a:rPr lang="en-US" dirty="0"/>
              <a:t>VA is on record stating that if a claimant is awarded relief from a CLJA lawsuit, VA benefits will not be reduced and eligibility for other VA benefits or services will not be affected.</a:t>
            </a:r>
          </a:p>
        </p:txBody>
      </p:sp>
    </p:spTree>
    <p:extLst>
      <p:ext uri="{BB962C8B-B14F-4D97-AF65-F5344CB8AC3E}">
        <p14:creationId xmlns:p14="http://schemas.microsoft.com/office/powerpoint/2010/main" val="377417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129C-590C-98FC-2838-23A3ABAE8652}"/>
              </a:ext>
            </a:extLst>
          </p:cNvPr>
          <p:cNvSpPr>
            <a:spLocks noGrp="1"/>
          </p:cNvSpPr>
          <p:nvPr>
            <p:ph type="title"/>
          </p:nvPr>
        </p:nvSpPr>
        <p:spPr/>
        <p:txBody>
          <a:bodyPr>
            <a:noAutofit/>
          </a:bodyPr>
          <a:lstStyle/>
          <a:p>
            <a:r>
              <a:rPr lang="en-US" sz="3900" dirty="0"/>
              <a:t>Will a CLJA award be affected by VA benefits?</a:t>
            </a:r>
            <a:r>
              <a:rPr lang="en-US" sz="4000" dirty="0"/>
              <a:t>	</a:t>
            </a:r>
          </a:p>
        </p:txBody>
      </p:sp>
      <p:sp>
        <p:nvSpPr>
          <p:cNvPr id="3" name="Slide Number Placeholder 2">
            <a:extLst>
              <a:ext uri="{FF2B5EF4-FFF2-40B4-BE49-F238E27FC236}">
                <a16:creationId xmlns:a16="http://schemas.microsoft.com/office/drawing/2014/main" id="{92824833-2988-D1C7-5BE7-EF687E01D128}"/>
              </a:ext>
            </a:extLst>
          </p:cNvPr>
          <p:cNvSpPr>
            <a:spLocks noGrp="1"/>
          </p:cNvSpPr>
          <p:nvPr>
            <p:ph type="sldNum" sz="quarter" idx="12"/>
          </p:nvPr>
        </p:nvSpPr>
        <p:spPr/>
        <p:txBody>
          <a:bodyPr/>
          <a:lstStyle/>
          <a:p>
            <a:fld id="{772AD97A-4EE5-4134-952F-E148AF3C2668}" type="slidenum">
              <a:rPr lang="en-US" smtClean="0"/>
              <a:pPr/>
              <a:t>11</a:t>
            </a:fld>
            <a:endParaRPr lang="en-US" dirty="0"/>
          </a:p>
        </p:txBody>
      </p:sp>
      <p:sp>
        <p:nvSpPr>
          <p:cNvPr id="4" name="Content Placeholder 3">
            <a:extLst>
              <a:ext uri="{FF2B5EF4-FFF2-40B4-BE49-F238E27FC236}">
                <a16:creationId xmlns:a16="http://schemas.microsoft.com/office/drawing/2014/main" id="{AD947C68-220D-C1EE-121E-3120DA31B5F3}"/>
              </a:ext>
            </a:extLst>
          </p:cNvPr>
          <p:cNvSpPr>
            <a:spLocks noGrp="1"/>
          </p:cNvSpPr>
          <p:nvPr>
            <p:ph idx="1"/>
          </p:nvPr>
        </p:nvSpPr>
        <p:spPr>
          <a:xfrm>
            <a:off x="169333" y="2117034"/>
            <a:ext cx="11836400" cy="4336819"/>
          </a:xfrm>
        </p:spPr>
        <p:txBody>
          <a:bodyPr/>
          <a:lstStyle/>
          <a:p>
            <a:pPr marL="0" indent="0">
              <a:buNone/>
            </a:pPr>
            <a:r>
              <a:rPr lang="en-US" dirty="0"/>
              <a:t>Potentially, yes. If a claimant already receives VA benefits or services (disability benefits or health care services) for conditions related to contaminated water at Camp Lejeune, the justice-act awarded relief will be offset by the amount of any disability award/payment or other benefit VA provided. </a:t>
            </a:r>
          </a:p>
        </p:txBody>
      </p:sp>
    </p:spTree>
    <p:extLst>
      <p:ext uri="{BB962C8B-B14F-4D97-AF65-F5344CB8AC3E}">
        <p14:creationId xmlns:p14="http://schemas.microsoft.com/office/powerpoint/2010/main" val="61349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129C-590C-98FC-2838-23A3ABAE8652}"/>
              </a:ext>
            </a:extLst>
          </p:cNvPr>
          <p:cNvSpPr>
            <a:spLocks noGrp="1"/>
          </p:cNvSpPr>
          <p:nvPr>
            <p:ph type="title"/>
          </p:nvPr>
        </p:nvSpPr>
        <p:spPr>
          <a:xfrm>
            <a:off x="169332" y="119270"/>
            <a:ext cx="11836399" cy="1232452"/>
          </a:xfrm>
        </p:spPr>
        <p:txBody>
          <a:bodyPr>
            <a:normAutofit fontScale="90000"/>
          </a:bodyPr>
          <a:lstStyle/>
          <a:p>
            <a:r>
              <a:rPr lang="en-US" sz="4000" b="1" dirty="0"/>
              <a:t>Will a future VA award be affected by a past CLJA award?</a:t>
            </a:r>
            <a:r>
              <a:rPr lang="en-US" dirty="0"/>
              <a:t>	</a:t>
            </a:r>
          </a:p>
        </p:txBody>
      </p:sp>
      <p:sp>
        <p:nvSpPr>
          <p:cNvPr id="3" name="Slide Number Placeholder 2">
            <a:extLst>
              <a:ext uri="{FF2B5EF4-FFF2-40B4-BE49-F238E27FC236}">
                <a16:creationId xmlns:a16="http://schemas.microsoft.com/office/drawing/2014/main" id="{92824833-2988-D1C7-5BE7-EF687E01D128}"/>
              </a:ext>
            </a:extLst>
          </p:cNvPr>
          <p:cNvSpPr>
            <a:spLocks noGrp="1"/>
          </p:cNvSpPr>
          <p:nvPr>
            <p:ph type="sldNum" sz="quarter" idx="12"/>
          </p:nvPr>
        </p:nvSpPr>
        <p:spPr/>
        <p:txBody>
          <a:bodyPr/>
          <a:lstStyle/>
          <a:p>
            <a:fld id="{772AD97A-4EE5-4134-952F-E148AF3C2668}" type="slidenum">
              <a:rPr lang="en-US" smtClean="0"/>
              <a:pPr/>
              <a:t>12</a:t>
            </a:fld>
            <a:endParaRPr lang="en-US" dirty="0"/>
          </a:p>
        </p:txBody>
      </p:sp>
      <p:sp>
        <p:nvSpPr>
          <p:cNvPr id="4" name="Content Placeholder 3">
            <a:extLst>
              <a:ext uri="{FF2B5EF4-FFF2-40B4-BE49-F238E27FC236}">
                <a16:creationId xmlns:a16="http://schemas.microsoft.com/office/drawing/2014/main" id="{AD947C68-220D-C1EE-121E-3120DA31B5F3}"/>
              </a:ext>
            </a:extLst>
          </p:cNvPr>
          <p:cNvSpPr>
            <a:spLocks noGrp="1"/>
          </p:cNvSpPr>
          <p:nvPr>
            <p:ph idx="1"/>
          </p:nvPr>
        </p:nvSpPr>
        <p:spPr>
          <a:xfrm>
            <a:off x="169333" y="1997764"/>
            <a:ext cx="11836400" cy="4456089"/>
          </a:xfrm>
        </p:spPr>
        <p:txBody>
          <a:bodyPr/>
          <a:lstStyle/>
          <a:p>
            <a:pPr marL="0" indent="0">
              <a:buNone/>
            </a:pPr>
            <a:r>
              <a:rPr lang="en-US" b="1" u="sng" dirty="0"/>
              <a:t>No</a:t>
            </a:r>
            <a:r>
              <a:rPr lang="en-US" dirty="0"/>
              <a:t>. VA is on record affirmatively stating that any action a claimant takes or award that is received under the CLJA will not influence a later VA decision to provide benefits or health care based upon exposure or the amount of compensation received from VA. </a:t>
            </a:r>
          </a:p>
        </p:txBody>
      </p:sp>
    </p:spTree>
    <p:extLst>
      <p:ext uri="{BB962C8B-B14F-4D97-AF65-F5344CB8AC3E}">
        <p14:creationId xmlns:p14="http://schemas.microsoft.com/office/powerpoint/2010/main" val="318031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129C-590C-98FC-2838-23A3ABAE8652}"/>
              </a:ext>
            </a:extLst>
          </p:cNvPr>
          <p:cNvSpPr>
            <a:spLocks noGrp="1"/>
          </p:cNvSpPr>
          <p:nvPr>
            <p:ph type="title"/>
          </p:nvPr>
        </p:nvSpPr>
        <p:spPr>
          <a:xfrm>
            <a:off x="169332" y="139147"/>
            <a:ext cx="11836399" cy="1103244"/>
          </a:xfrm>
        </p:spPr>
        <p:txBody>
          <a:bodyPr>
            <a:noAutofit/>
          </a:bodyPr>
          <a:lstStyle/>
          <a:p>
            <a:r>
              <a:rPr lang="en-US" sz="3600" b="1" dirty="0"/>
              <a:t>How should a Veteran vs. spouse/family member be counseled on how to proceed? </a:t>
            </a:r>
          </a:p>
        </p:txBody>
      </p:sp>
      <p:sp>
        <p:nvSpPr>
          <p:cNvPr id="3" name="Slide Number Placeholder 2">
            <a:extLst>
              <a:ext uri="{FF2B5EF4-FFF2-40B4-BE49-F238E27FC236}">
                <a16:creationId xmlns:a16="http://schemas.microsoft.com/office/drawing/2014/main" id="{92824833-2988-D1C7-5BE7-EF687E01D128}"/>
              </a:ext>
            </a:extLst>
          </p:cNvPr>
          <p:cNvSpPr>
            <a:spLocks noGrp="1"/>
          </p:cNvSpPr>
          <p:nvPr>
            <p:ph type="sldNum" sz="quarter" idx="12"/>
          </p:nvPr>
        </p:nvSpPr>
        <p:spPr/>
        <p:txBody>
          <a:bodyPr/>
          <a:lstStyle/>
          <a:p>
            <a:fld id="{772AD97A-4EE5-4134-952F-E148AF3C2668}" type="slidenum">
              <a:rPr lang="en-US" smtClean="0"/>
              <a:pPr/>
              <a:t>13</a:t>
            </a:fld>
            <a:endParaRPr lang="en-US" dirty="0"/>
          </a:p>
        </p:txBody>
      </p:sp>
      <p:sp>
        <p:nvSpPr>
          <p:cNvPr id="4" name="Content Placeholder 3">
            <a:extLst>
              <a:ext uri="{FF2B5EF4-FFF2-40B4-BE49-F238E27FC236}">
                <a16:creationId xmlns:a16="http://schemas.microsoft.com/office/drawing/2014/main" id="{AD947C68-220D-C1EE-121E-3120DA31B5F3}"/>
              </a:ext>
            </a:extLst>
          </p:cNvPr>
          <p:cNvSpPr>
            <a:spLocks noGrp="1"/>
          </p:cNvSpPr>
          <p:nvPr>
            <p:ph idx="1"/>
          </p:nvPr>
        </p:nvSpPr>
        <p:spPr/>
        <p:txBody>
          <a:bodyPr/>
          <a:lstStyle/>
          <a:p>
            <a:r>
              <a:rPr lang="en-US" dirty="0"/>
              <a:t>It the claimant is a </a:t>
            </a:r>
            <a:r>
              <a:rPr lang="en-US" b="1" u="sng" dirty="0"/>
              <a:t>Veteran</a:t>
            </a:r>
            <a:r>
              <a:rPr lang="en-US" b="1" dirty="0"/>
              <a:t> </a:t>
            </a:r>
            <a:r>
              <a:rPr lang="en-US" dirty="0"/>
              <a:t>or a </a:t>
            </a:r>
            <a:r>
              <a:rPr lang="en-US" b="1" u="sng" dirty="0"/>
              <a:t>spouse of a veteran who died from s/c disability (DIC)</a:t>
            </a:r>
            <a:r>
              <a:rPr lang="en-US" dirty="0"/>
              <a:t>, (and because VA disability benefits will not be affected by a CLJA award) we recommend these individuals file both a VA disability claim </a:t>
            </a:r>
            <a:r>
              <a:rPr lang="en-US" b="1" u="sng" dirty="0"/>
              <a:t>and</a:t>
            </a:r>
            <a:r>
              <a:rPr lang="en-US" dirty="0"/>
              <a:t> a CLJA claim. The law allows two non-exclusive remedies, so it makes sense to avail to both.</a:t>
            </a:r>
          </a:p>
          <a:p>
            <a:endParaRPr lang="en-US" dirty="0"/>
          </a:p>
          <a:p>
            <a:r>
              <a:rPr lang="en-US" dirty="0"/>
              <a:t>If a claimant is a </a:t>
            </a:r>
            <a:r>
              <a:rPr lang="en-US" b="1" u="sng" dirty="0"/>
              <a:t>spouse or family member</a:t>
            </a:r>
            <a:r>
              <a:rPr lang="en-US" dirty="0"/>
              <a:t>, and because the VA remedy is limited to care and healthcare reimbursement, we recommend filing a CLJA claim</a:t>
            </a:r>
          </a:p>
        </p:txBody>
      </p:sp>
    </p:spTree>
    <p:extLst>
      <p:ext uri="{BB962C8B-B14F-4D97-AF65-F5344CB8AC3E}">
        <p14:creationId xmlns:p14="http://schemas.microsoft.com/office/powerpoint/2010/main" val="115717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09B4-7E9E-B7AB-486A-7E5B37AB2633}"/>
              </a:ext>
            </a:extLst>
          </p:cNvPr>
          <p:cNvSpPr>
            <a:spLocks noGrp="1"/>
          </p:cNvSpPr>
          <p:nvPr>
            <p:ph type="title"/>
          </p:nvPr>
        </p:nvSpPr>
        <p:spPr>
          <a:xfrm>
            <a:off x="169332" y="119270"/>
            <a:ext cx="11836399" cy="1172817"/>
          </a:xfrm>
        </p:spPr>
        <p:txBody>
          <a:bodyPr>
            <a:normAutofit fontScale="90000"/>
          </a:bodyPr>
          <a:lstStyle/>
          <a:p>
            <a:r>
              <a:rPr lang="en-US" sz="4000" b="1" dirty="0"/>
              <a:t>What should I look for when choosing a CLJA advocate?</a:t>
            </a:r>
            <a:r>
              <a:rPr lang="en-US" dirty="0"/>
              <a:t>	</a:t>
            </a:r>
          </a:p>
        </p:txBody>
      </p:sp>
      <p:sp>
        <p:nvSpPr>
          <p:cNvPr id="3" name="Slide Number Placeholder 2">
            <a:extLst>
              <a:ext uri="{FF2B5EF4-FFF2-40B4-BE49-F238E27FC236}">
                <a16:creationId xmlns:a16="http://schemas.microsoft.com/office/drawing/2014/main" id="{8EF5CEC4-AEB6-2236-22BF-DBF9B302C067}"/>
              </a:ext>
            </a:extLst>
          </p:cNvPr>
          <p:cNvSpPr>
            <a:spLocks noGrp="1"/>
          </p:cNvSpPr>
          <p:nvPr>
            <p:ph type="sldNum" sz="quarter" idx="12"/>
          </p:nvPr>
        </p:nvSpPr>
        <p:spPr/>
        <p:txBody>
          <a:bodyPr/>
          <a:lstStyle/>
          <a:p>
            <a:fld id="{772AD97A-4EE5-4134-952F-E148AF3C2668}" type="slidenum">
              <a:rPr lang="en-US" smtClean="0"/>
              <a:pPr/>
              <a:t>14</a:t>
            </a:fld>
            <a:endParaRPr lang="en-US" dirty="0"/>
          </a:p>
        </p:txBody>
      </p:sp>
      <p:sp>
        <p:nvSpPr>
          <p:cNvPr id="4" name="Content Placeholder 3">
            <a:extLst>
              <a:ext uri="{FF2B5EF4-FFF2-40B4-BE49-F238E27FC236}">
                <a16:creationId xmlns:a16="http://schemas.microsoft.com/office/drawing/2014/main" id="{442333D0-A32B-E0A4-9128-1DAEE8CDC992}"/>
              </a:ext>
            </a:extLst>
          </p:cNvPr>
          <p:cNvSpPr>
            <a:spLocks noGrp="1"/>
          </p:cNvSpPr>
          <p:nvPr>
            <p:ph idx="1"/>
          </p:nvPr>
        </p:nvSpPr>
        <p:spPr>
          <a:xfrm>
            <a:off x="169333" y="2047460"/>
            <a:ext cx="11836400" cy="4406393"/>
          </a:xfrm>
        </p:spPr>
        <p:txBody>
          <a:bodyPr/>
          <a:lstStyle/>
          <a:p>
            <a:pPr marL="0" indent="0">
              <a:buNone/>
            </a:pPr>
            <a:r>
              <a:rPr lang="en-US" dirty="0"/>
              <a:t>All attorneys/advocates are not the same. We recommend you examine at least two things:</a:t>
            </a:r>
          </a:p>
          <a:p>
            <a:pPr marL="0" indent="0">
              <a:buNone/>
            </a:pPr>
            <a:endParaRPr lang="en-US" dirty="0"/>
          </a:p>
          <a:p>
            <a:r>
              <a:rPr lang="en-US" dirty="0"/>
              <a:t>Does the attorney have a VA disability benefits background?</a:t>
            </a:r>
          </a:p>
          <a:p>
            <a:r>
              <a:rPr lang="en-US" dirty="0"/>
              <a:t>What does the proposed fee agreement say related to attorney fees and costs? </a:t>
            </a:r>
          </a:p>
        </p:txBody>
      </p:sp>
    </p:spTree>
    <p:extLst>
      <p:ext uri="{BB962C8B-B14F-4D97-AF65-F5344CB8AC3E}">
        <p14:creationId xmlns:p14="http://schemas.microsoft.com/office/powerpoint/2010/main" val="53911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0EFF-55D8-4B72-DE13-4EB72AAFF3EE}"/>
              </a:ext>
            </a:extLst>
          </p:cNvPr>
          <p:cNvSpPr>
            <a:spLocks noGrp="1"/>
          </p:cNvSpPr>
          <p:nvPr>
            <p:ph type="title"/>
          </p:nvPr>
        </p:nvSpPr>
        <p:spPr>
          <a:xfrm>
            <a:off x="169332" y="258416"/>
            <a:ext cx="11836399" cy="1023731"/>
          </a:xfrm>
        </p:spPr>
        <p:txBody>
          <a:bodyPr>
            <a:normAutofit fontScale="90000"/>
          </a:bodyPr>
          <a:lstStyle/>
          <a:p>
            <a:pPr algn="ctr"/>
            <a:r>
              <a:rPr lang="en-US" sz="4400" b="1" dirty="0"/>
              <a:t>Understanding a CLJA fee agreement</a:t>
            </a:r>
            <a:r>
              <a:rPr lang="en-US" sz="4400" dirty="0"/>
              <a:t>	</a:t>
            </a:r>
            <a:r>
              <a:rPr lang="en-US" dirty="0"/>
              <a:t>	</a:t>
            </a:r>
          </a:p>
        </p:txBody>
      </p:sp>
      <p:sp>
        <p:nvSpPr>
          <p:cNvPr id="3" name="Slide Number Placeholder 2">
            <a:extLst>
              <a:ext uri="{FF2B5EF4-FFF2-40B4-BE49-F238E27FC236}">
                <a16:creationId xmlns:a16="http://schemas.microsoft.com/office/drawing/2014/main" id="{A68932B7-E7A7-B35A-0437-5079E3B7A64C}"/>
              </a:ext>
            </a:extLst>
          </p:cNvPr>
          <p:cNvSpPr>
            <a:spLocks noGrp="1"/>
          </p:cNvSpPr>
          <p:nvPr>
            <p:ph type="sldNum" sz="quarter" idx="12"/>
          </p:nvPr>
        </p:nvSpPr>
        <p:spPr/>
        <p:txBody>
          <a:bodyPr/>
          <a:lstStyle/>
          <a:p>
            <a:fld id="{772AD97A-4EE5-4134-952F-E148AF3C2668}" type="slidenum">
              <a:rPr lang="en-US" smtClean="0"/>
              <a:pPr/>
              <a:t>15</a:t>
            </a:fld>
            <a:endParaRPr lang="en-US" dirty="0"/>
          </a:p>
        </p:txBody>
      </p:sp>
      <p:sp>
        <p:nvSpPr>
          <p:cNvPr id="4" name="Content Placeholder 3">
            <a:extLst>
              <a:ext uri="{FF2B5EF4-FFF2-40B4-BE49-F238E27FC236}">
                <a16:creationId xmlns:a16="http://schemas.microsoft.com/office/drawing/2014/main" id="{5295C5DC-CB85-57B4-C2CF-E0A553E72B8B}"/>
              </a:ext>
            </a:extLst>
          </p:cNvPr>
          <p:cNvSpPr>
            <a:spLocks noGrp="1"/>
          </p:cNvSpPr>
          <p:nvPr>
            <p:ph idx="1"/>
          </p:nvPr>
        </p:nvSpPr>
        <p:spPr>
          <a:xfrm>
            <a:off x="169333" y="1878496"/>
            <a:ext cx="11836400" cy="4575358"/>
          </a:xfrm>
        </p:spPr>
        <p:txBody>
          <a:bodyPr/>
          <a:lstStyle/>
          <a:p>
            <a:r>
              <a:rPr lang="en-US" dirty="0"/>
              <a:t>What to look for:</a:t>
            </a:r>
          </a:p>
          <a:p>
            <a:pPr lvl="1"/>
            <a:r>
              <a:rPr lang="en-US" dirty="0"/>
              <a:t>Percentage of attorney fees</a:t>
            </a:r>
          </a:p>
          <a:p>
            <a:pPr lvl="1"/>
            <a:r>
              <a:rPr lang="en-US" dirty="0"/>
              <a:t>Amount of costs (and who is responsible for paying)</a:t>
            </a:r>
          </a:p>
          <a:p>
            <a:pPr lvl="1"/>
            <a:r>
              <a:rPr lang="en-US" dirty="0"/>
              <a:t>Whether there is a “fee” and “costs” cap.</a:t>
            </a:r>
          </a:p>
          <a:p>
            <a:pPr lvl="1"/>
            <a:endParaRPr lang="en-US" dirty="0"/>
          </a:p>
          <a:p>
            <a:pPr marL="457200" lvl="1" indent="0">
              <a:buNone/>
            </a:pPr>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1105111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89602-B37A-0332-4922-9A73EB99217B}"/>
              </a:ext>
            </a:extLst>
          </p:cNvPr>
          <p:cNvSpPr>
            <a:spLocks noGrp="1"/>
          </p:cNvSpPr>
          <p:nvPr>
            <p:ph type="title"/>
          </p:nvPr>
        </p:nvSpPr>
        <p:spPr>
          <a:xfrm>
            <a:off x="169332" y="109330"/>
            <a:ext cx="11836399" cy="1059070"/>
          </a:xfrm>
        </p:spPr>
        <p:txBody>
          <a:bodyPr>
            <a:normAutofit fontScale="90000"/>
          </a:bodyPr>
          <a:lstStyle/>
          <a:p>
            <a:r>
              <a:rPr lang="en-US" sz="4400" dirty="0"/>
              <a:t>What is the difference between an attorney “fee” and attorney “costs”? (1 of 2)</a:t>
            </a:r>
            <a:br>
              <a:rPr lang="en-US" dirty="0"/>
            </a:br>
            <a:endParaRPr lang="en-US" dirty="0"/>
          </a:p>
        </p:txBody>
      </p:sp>
      <p:sp>
        <p:nvSpPr>
          <p:cNvPr id="3" name="Slide Number Placeholder 2">
            <a:extLst>
              <a:ext uri="{FF2B5EF4-FFF2-40B4-BE49-F238E27FC236}">
                <a16:creationId xmlns:a16="http://schemas.microsoft.com/office/drawing/2014/main" id="{B4992AA6-9025-C517-740E-7412BB58C24A}"/>
              </a:ext>
            </a:extLst>
          </p:cNvPr>
          <p:cNvSpPr>
            <a:spLocks noGrp="1"/>
          </p:cNvSpPr>
          <p:nvPr>
            <p:ph type="sldNum" sz="quarter" idx="12"/>
          </p:nvPr>
        </p:nvSpPr>
        <p:spPr/>
        <p:txBody>
          <a:bodyPr/>
          <a:lstStyle/>
          <a:p>
            <a:fld id="{772AD97A-4EE5-4134-952F-E148AF3C2668}" type="slidenum">
              <a:rPr lang="en-US" smtClean="0"/>
              <a:pPr/>
              <a:t>16</a:t>
            </a:fld>
            <a:endParaRPr lang="en-US" dirty="0"/>
          </a:p>
        </p:txBody>
      </p:sp>
      <p:sp>
        <p:nvSpPr>
          <p:cNvPr id="4" name="Content Placeholder 3">
            <a:extLst>
              <a:ext uri="{FF2B5EF4-FFF2-40B4-BE49-F238E27FC236}">
                <a16:creationId xmlns:a16="http://schemas.microsoft.com/office/drawing/2014/main" id="{3AA14227-BBB2-1184-5B6F-AB60746206B4}"/>
              </a:ext>
            </a:extLst>
          </p:cNvPr>
          <p:cNvSpPr>
            <a:spLocks noGrp="1"/>
          </p:cNvSpPr>
          <p:nvPr>
            <p:ph idx="1"/>
          </p:nvPr>
        </p:nvSpPr>
        <p:spPr/>
        <p:txBody>
          <a:bodyPr>
            <a:normAutofit/>
          </a:bodyPr>
          <a:lstStyle/>
          <a:p>
            <a:endParaRPr lang="en-US" sz="3200" dirty="0">
              <a:effectLst/>
              <a:latin typeface="Calibri" panose="020F0502020204030204" pitchFamily="34" charset="0"/>
              <a:ea typeface="Calibri" panose="020F0502020204030204" pitchFamily="34" charset="0"/>
            </a:endParaRPr>
          </a:p>
          <a:p>
            <a:r>
              <a:rPr lang="en-US" sz="3200" dirty="0">
                <a:effectLst/>
                <a:latin typeface="Calibri" panose="020F0502020204030204" pitchFamily="34" charset="0"/>
                <a:ea typeface="Calibri" panose="020F0502020204030204" pitchFamily="34" charset="0"/>
              </a:rPr>
              <a:t>Attorney “</a:t>
            </a:r>
            <a:r>
              <a:rPr lang="en-US" sz="3200" b="1" u="sng" dirty="0">
                <a:effectLst/>
                <a:latin typeface="Calibri" panose="020F0502020204030204" pitchFamily="34" charset="0"/>
                <a:ea typeface="Calibri" panose="020F0502020204030204" pitchFamily="34" charset="0"/>
              </a:rPr>
              <a:t>fees</a:t>
            </a:r>
            <a:r>
              <a:rPr lang="en-US" sz="3200" dirty="0">
                <a:effectLst/>
                <a:latin typeface="Calibri" panose="020F0502020204030204" pitchFamily="34" charset="0"/>
                <a:ea typeface="Calibri" panose="020F0502020204030204" pitchFamily="34" charset="0"/>
              </a:rPr>
              <a:t>” are like wages, and equate to time and labor of the attorney and their staff. “Fees” do not include case “costs.” </a:t>
            </a:r>
          </a:p>
          <a:p>
            <a:r>
              <a:rPr lang="en-US" sz="3200" dirty="0">
                <a:effectLst/>
                <a:latin typeface="Calibri" panose="020F0502020204030204" pitchFamily="34" charset="0"/>
                <a:ea typeface="Calibri" panose="020F0502020204030204" pitchFamily="34" charset="0"/>
              </a:rPr>
              <a:t>Attorney “</a:t>
            </a:r>
            <a:r>
              <a:rPr lang="en-US" sz="3200" b="1" u="sng" dirty="0">
                <a:effectLst/>
                <a:latin typeface="Calibri" panose="020F0502020204030204" pitchFamily="34" charset="0"/>
                <a:ea typeface="Calibri" panose="020F0502020204030204" pitchFamily="34" charset="0"/>
              </a:rPr>
              <a:t>costs</a:t>
            </a:r>
            <a:r>
              <a:rPr lang="en-US" sz="3200" dirty="0">
                <a:effectLst/>
                <a:latin typeface="Calibri" panose="020F0502020204030204" pitchFamily="34" charset="0"/>
                <a:ea typeface="Calibri" panose="020F0502020204030204" pitchFamily="34" charset="0"/>
              </a:rPr>
              <a:t>” are generally unknown at the commencement of litigation. Costs are defined as expenses incurred in litigation. These relate to such things as court filing fees, and postage/courier fees, but also include </a:t>
            </a:r>
            <a:r>
              <a:rPr lang="en-US" sz="3200" i="1" dirty="0">
                <a:effectLst/>
                <a:latin typeface="Calibri" panose="020F0502020204030204" pitchFamily="34" charset="0"/>
                <a:ea typeface="Calibri" panose="020F0502020204030204" pitchFamily="34" charset="0"/>
              </a:rPr>
              <a:t>claim-development costs </a:t>
            </a:r>
            <a:r>
              <a:rPr lang="en-US" sz="3200" dirty="0">
                <a:effectLst/>
                <a:latin typeface="Calibri" panose="020F0502020204030204" pitchFamily="34" charset="0"/>
                <a:ea typeface="Calibri" panose="020F0502020204030204" pitchFamily="34" charset="0"/>
              </a:rPr>
              <a:t>which include </a:t>
            </a:r>
            <a:r>
              <a:rPr lang="en-US" sz="3200" i="1" dirty="0">
                <a:effectLst/>
                <a:latin typeface="Calibri" panose="020F0502020204030204" pitchFamily="34" charset="0"/>
                <a:ea typeface="Calibri" panose="020F0502020204030204" pitchFamily="34" charset="0"/>
              </a:rPr>
              <a:t>medical nexus costs</a:t>
            </a:r>
            <a:r>
              <a:rPr lang="en-US" sz="32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298673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19C3-7850-E9F2-C41D-74CCA9CEBB51}"/>
              </a:ext>
            </a:extLst>
          </p:cNvPr>
          <p:cNvSpPr>
            <a:spLocks noGrp="1"/>
          </p:cNvSpPr>
          <p:nvPr>
            <p:ph type="title"/>
          </p:nvPr>
        </p:nvSpPr>
        <p:spPr>
          <a:xfrm>
            <a:off x="169332" y="69574"/>
            <a:ext cx="11836399" cy="1232452"/>
          </a:xfrm>
        </p:spPr>
        <p:txBody>
          <a:bodyPr>
            <a:normAutofit fontScale="90000"/>
          </a:bodyPr>
          <a:lstStyle/>
          <a:p>
            <a:r>
              <a:rPr lang="en-US" sz="4400" dirty="0"/>
              <a:t>What is the difference between an attorney “fee” and attorney “costs.”  (2 of 2)</a:t>
            </a:r>
            <a:r>
              <a:rPr lang="en-US" dirty="0"/>
              <a:t>	</a:t>
            </a:r>
          </a:p>
        </p:txBody>
      </p:sp>
      <p:sp>
        <p:nvSpPr>
          <p:cNvPr id="3" name="Slide Number Placeholder 2">
            <a:extLst>
              <a:ext uri="{FF2B5EF4-FFF2-40B4-BE49-F238E27FC236}">
                <a16:creationId xmlns:a16="http://schemas.microsoft.com/office/drawing/2014/main" id="{35767399-971E-708E-2B90-D55E4932A584}"/>
              </a:ext>
            </a:extLst>
          </p:cNvPr>
          <p:cNvSpPr>
            <a:spLocks noGrp="1"/>
          </p:cNvSpPr>
          <p:nvPr>
            <p:ph type="sldNum" sz="quarter" idx="12"/>
          </p:nvPr>
        </p:nvSpPr>
        <p:spPr/>
        <p:txBody>
          <a:bodyPr/>
          <a:lstStyle/>
          <a:p>
            <a:fld id="{772AD97A-4EE5-4134-952F-E148AF3C2668}" type="slidenum">
              <a:rPr lang="en-US" smtClean="0"/>
              <a:pPr/>
              <a:t>17</a:t>
            </a:fld>
            <a:endParaRPr lang="en-US" dirty="0"/>
          </a:p>
        </p:txBody>
      </p:sp>
      <p:sp>
        <p:nvSpPr>
          <p:cNvPr id="4" name="Content Placeholder 3">
            <a:extLst>
              <a:ext uri="{FF2B5EF4-FFF2-40B4-BE49-F238E27FC236}">
                <a16:creationId xmlns:a16="http://schemas.microsoft.com/office/drawing/2014/main" id="{93FD0F35-EF5E-6520-5BF0-B3E38EDEBF27}"/>
              </a:ext>
            </a:extLst>
          </p:cNvPr>
          <p:cNvSpPr>
            <a:spLocks noGrp="1"/>
          </p:cNvSpPr>
          <p:nvPr>
            <p:ph idx="1"/>
          </p:nvPr>
        </p:nvSpPr>
        <p:spPr/>
        <p:txBody>
          <a:bodyPr/>
          <a:lstStyle/>
          <a:p>
            <a:pPr marL="0" indent="0">
              <a:buNone/>
            </a:pPr>
            <a:endParaRPr lang="en-US" dirty="0"/>
          </a:p>
          <a:p>
            <a:pPr marL="0" indent="0">
              <a:buNone/>
            </a:pPr>
            <a:r>
              <a:rPr lang="en-US" sz="2800" dirty="0">
                <a:effectLst/>
                <a:latin typeface="Calibri" panose="020F0502020204030204" pitchFamily="34" charset="0"/>
                <a:ea typeface="Calibri" panose="020F0502020204030204" pitchFamily="34" charset="0"/>
              </a:rPr>
              <a:t>A good CLJA attorney will not limit a claim to conditions/diseases the government considers presumptive (to toxic water exposure). Presumptive illnesses are considered easier cases as a medical link is considered established between the condition and the exposure. A medical nexus opinion is often necessary for a lawyer to establish a link between a particular medical condition (not deemed presumptive) and a disease/condition claimed as related to toxic water exposure. </a:t>
            </a:r>
            <a:endParaRPr lang="en-US" dirty="0">
              <a:latin typeface="Calibri" panose="020F0502020204030204" pitchFamily="34" charset="0"/>
              <a:ea typeface="Calibri" panose="020F0502020204030204" pitchFamily="34" charset="0"/>
            </a:endParaRPr>
          </a:p>
          <a:p>
            <a:pPr marL="0" indent="0">
              <a:buNone/>
            </a:pPr>
            <a:r>
              <a:rPr lang="en-US" sz="2800" dirty="0">
                <a:effectLst/>
                <a:latin typeface="Calibri" panose="020F0502020204030204" pitchFamily="34" charset="0"/>
                <a:ea typeface="Calibri" panose="020F0502020204030204" pitchFamily="34" charset="0"/>
              </a:rPr>
              <a:t>Example</a:t>
            </a:r>
            <a:r>
              <a:rPr lang="en-US" dirty="0">
                <a:latin typeface="Calibri" panose="020F0502020204030204" pitchFamily="34" charset="0"/>
                <a:ea typeface="Calibri" panose="020F0502020204030204" pitchFamily="34" charset="0"/>
              </a:rPr>
              <a:t>:</a:t>
            </a:r>
            <a:r>
              <a:rPr lang="en-US" sz="2800" dirty="0">
                <a:effectLst/>
                <a:latin typeface="Calibri" panose="020F0502020204030204" pitchFamily="34" charset="0"/>
                <a:ea typeface="Calibri" panose="020F0502020204030204" pitchFamily="34" charset="0"/>
              </a:rPr>
              <a:t> medical research clearly documents a link between toxic water exposure and excessive tooth decay. This condition is not on the presumptive list but may result in an award of benefits.</a:t>
            </a:r>
            <a:endParaRPr lang="en-US" dirty="0"/>
          </a:p>
          <a:p>
            <a:pPr marL="0" indent="0">
              <a:buNone/>
            </a:pPr>
            <a:endParaRPr lang="en-US" dirty="0"/>
          </a:p>
        </p:txBody>
      </p:sp>
    </p:spTree>
    <p:extLst>
      <p:ext uri="{BB962C8B-B14F-4D97-AF65-F5344CB8AC3E}">
        <p14:creationId xmlns:p14="http://schemas.microsoft.com/office/powerpoint/2010/main" val="209921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B6F2-FDF5-9EDD-9DC4-18CF58939937}"/>
              </a:ext>
            </a:extLst>
          </p:cNvPr>
          <p:cNvSpPr>
            <a:spLocks noGrp="1"/>
          </p:cNvSpPr>
          <p:nvPr>
            <p:ph type="title"/>
          </p:nvPr>
        </p:nvSpPr>
        <p:spPr/>
        <p:txBody>
          <a:bodyPr>
            <a:normAutofit/>
          </a:bodyPr>
          <a:lstStyle/>
          <a:p>
            <a:r>
              <a:rPr lang="en-US" sz="4400" b="1" dirty="0"/>
              <a:t>The truth related to “costs” (1 of 4)</a:t>
            </a:r>
          </a:p>
        </p:txBody>
      </p:sp>
      <p:sp>
        <p:nvSpPr>
          <p:cNvPr id="3" name="Slide Number Placeholder 2">
            <a:extLst>
              <a:ext uri="{FF2B5EF4-FFF2-40B4-BE49-F238E27FC236}">
                <a16:creationId xmlns:a16="http://schemas.microsoft.com/office/drawing/2014/main" id="{81C54A47-C4EB-8D50-C673-A8E0AC2F8FF1}"/>
              </a:ext>
            </a:extLst>
          </p:cNvPr>
          <p:cNvSpPr>
            <a:spLocks noGrp="1"/>
          </p:cNvSpPr>
          <p:nvPr>
            <p:ph type="sldNum" sz="quarter" idx="12"/>
          </p:nvPr>
        </p:nvSpPr>
        <p:spPr/>
        <p:txBody>
          <a:bodyPr/>
          <a:lstStyle/>
          <a:p>
            <a:fld id="{772AD97A-4EE5-4134-952F-E148AF3C2668}" type="slidenum">
              <a:rPr lang="en-US" smtClean="0"/>
              <a:pPr/>
              <a:t>18</a:t>
            </a:fld>
            <a:endParaRPr lang="en-US" dirty="0"/>
          </a:p>
        </p:txBody>
      </p:sp>
      <p:sp>
        <p:nvSpPr>
          <p:cNvPr id="4" name="Content Placeholder 3">
            <a:extLst>
              <a:ext uri="{FF2B5EF4-FFF2-40B4-BE49-F238E27FC236}">
                <a16:creationId xmlns:a16="http://schemas.microsoft.com/office/drawing/2014/main" id="{E619CF22-7300-D8A1-1CEA-715CABBBB1C5}"/>
              </a:ext>
            </a:extLst>
          </p:cNvPr>
          <p:cNvSpPr>
            <a:spLocks noGrp="1"/>
          </p:cNvSpPr>
          <p:nvPr>
            <p:ph idx="1"/>
          </p:nvPr>
        </p:nvSpPr>
        <p:spPr/>
        <p:txBody>
          <a:bodyPr>
            <a:normAutofit/>
          </a:bodyPr>
          <a:lstStyle/>
          <a:p>
            <a:pPr marL="0" marR="0" indent="0">
              <a:spcBef>
                <a:spcPts val="0"/>
              </a:spcBef>
              <a:spcAft>
                <a:spcPts val="0"/>
              </a:spcAft>
              <a:buNone/>
            </a:pPr>
            <a:endParaRPr lang="en-US" sz="36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dirty="0">
                <a:effectLst/>
                <a:latin typeface="Calibri" panose="020F0502020204030204" pitchFamily="34" charset="0"/>
                <a:ea typeface="Calibri" panose="020F0502020204030204" pitchFamily="34" charset="0"/>
              </a:rPr>
              <a:t>Attorney “costs” are relevant because these can be in the thousands of dollars. One prominent attorney in the CLJA field has publicly suggested that his firm will be spending between $100,000 and $300,000 in medical costs </a:t>
            </a:r>
            <a:r>
              <a:rPr lang="en-US" sz="3600" u="sng" dirty="0">
                <a:effectLst/>
                <a:latin typeface="Calibri" panose="020F0502020204030204" pitchFamily="34" charset="0"/>
                <a:ea typeface="Calibri" panose="020F0502020204030204" pitchFamily="34" charset="0"/>
              </a:rPr>
              <a:t>per claimant/case</a:t>
            </a:r>
            <a:r>
              <a:rPr lang="en-US" sz="36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i="1" dirty="0">
                <a:effectLst/>
                <a:latin typeface="Calibri" panose="020F0502020204030204" pitchFamily="34" charset="0"/>
                <a:ea typeface="Calibri" panose="020F0502020204030204" pitchFamily="34" charset="0"/>
              </a:rPr>
              <a:t>Why is this important? </a:t>
            </a:r>
            <a:r>
              <a:rPr lang="en-US" sz="3600" dirty="0">
                <a:effectLst/>
                <a:latin typeface="Calibri" panose="020F0502020204030204" pitchFamily="34" charset="0"/>
                <a:ea typeface="Calibri" panose="020F0502020204030204" pitchFamily="34" charset="0"/>
              </a:rPr>
              <a:t>Costs are taken out of any award to a Veteran/claimant. </a:t>
            </a:r>
            <a:endParaRPr lang="en-US" sz="3600" dirty="0"/>
          </a:p>
        </p:txBody>
      </p:sp>
    </p:spTree>
    <p:extLst>
      <p:ext uri="{BB962C8B-B14F-4D97-AF65-F5344CB8AC3E}">
        <p14:creationId xmlns:p14="http://schemas.microsoft.com/office/powerpoint/2010/main" val="513544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78C5-E949-35B6-9E87-DF174D0A1777}"/>
              </a:ext>
            </a:extLst>
          </p:cNvPr>
          <p:cNvSpPr>
            <a:spLocks noGrp="1"/>
          </p:cNvSpPr>
          <p:nvPr>
            <p:ph type="title"/>
          </p:nvPr>
        </p:nvSpPr>
        <p:spPr>
          <a:xfrm>
            <a:off x="169332" y="249594"/>
            <a:ext cx="11836399" cy="918806"/>
          </a:xfrm>
        </p:spPr>
        <p:txBody>
          <a:bodyPr>
            <a:normAutofit fontScale="90000"/>
          </a:bodyPr>
          <a:lstStyle/>
          <a:p>
            <a:r>
              <a:rPr lang="en-US" sz="4900" b="1" dirty="0"/>
              <a:t>The truth related to “costs” (2 of 4)</a:t>
            </a:r>
            <a:r>
              <a:rPr lang="en-US" b="1" dirty="0"/>
              <a:t>	</a:t>
            </a:r>
          </a:p>
        </p:txBody>
      </p:sp>
      <p:sp>
        <p:nvSpPr>
          <p:cNvPr id="3" name="Slide Number Placeholder 2">
            <a:extLst>
              <a:ext uri="{FF2B5EF4-FFF2-40B4-BE49-F238E27FC236}">
                <a16:creationId xmlns:a16="http://schemas.microsoft.com/office/drawing/2014/main" id="{E138E956-1E4B-A5BE-118D-12039798B898}"/>
              </a:ext>
            </a:extLst>
          </p:cNvPr>
          <p:cNvSpPr>
            <a:spLocks noGrp="1"/>
          </p:cNvSpPr>
          <p:nvPr>
            <p:ph type="sldNum" sz="quarter" idx="12"/>
          </p:nvPr>
        </p:nvSpPr>
        <p:spPr/>
        <p:txBody>
          <a:bodyPr/>
          <a:lstStyle/>
          <a:p>
            <a:fld id="{772AD97A-4EE5-4134-952F-E148AF3C2668}" type="slidenum">
              <a:rPr lang="en-US" smtClean="0"/>
              <a:pPr/>
              <a:t>19</a:t>
            </a:fld>
            <a:endParaRPr lang="en-US" dirty="0"/>
          </a:p>
        </p:txBody>
      </p:sp>
      <p:sp>
        <p:nvSpPr>
          <p:cNvPr id="4" name="Content Placeholder 3">
            <a:extLst>
              <a:ext uri="{FF2B5EF4-FFF2-40B4-BE49-F238E27FC236}">
                <a16:creationId xmlns:a16="http://schemas.microsoft.com/office/drawing/2014/main" id="{C281A66A-860A-776C-4B93-550B1926645F}"/>
              </a:ext>
            </a:extLst>
          </p:cNvPr>
          <p:cNvSpPr>
            <a:spLocks noGrp="1"/>
          </p:cNvSpPr>
          <p:nvPr>
            <p:ph idx="1"/>
          </p:nvPr>
        </p:nvSpPr>
        <p:spPr/>
        <p:txBody>
          <a:bodyPr/>
          <a:lstStyle/>
          <a:p>
            <a:pPr marL="0" indent="0">
              <a:buNone/>
            </a:pPr>
            <a:r>
              <a:rPr lang="en-US" dirty="0"/>
              <a:t>Interview clip from Ed Bell from Bell Law Group</a:t>
            </a:r>
          </a:p>
          <a:p>
            <a:pPr marL="0" indent="0">
              <a:buNone/>
            </a:pPr>
            <a:endParaRPr lang="en-US" dirty="0"/>
          </a:p>
        </p:txBody>
      </p:sp>
      <p:pic>
        <p:nvPicPr>
          <p:cNvPr id="6" name="Ed Bell (27 sec)">
            <a:hlinkClick r:id="" action="ppaction://media"/>
            <a:extLst>
              <a:ext uri="{FF2B5EF4-FFF2-40B4-BE49-F238E27FC236}">
                <a16:creationId xmlns:a16="http://schemas.microsoft.com/office/drawing/2014/main" id="{53F9D50B-FCA2-3295-6558-B7B31901BF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9609" y="1899556"/>
            <a:ext cx="8530025" cy="4798139"/>
          </a:xfrm>
          <a:prstGeom prst="rect">
            <a:avLst/>
          </a:prstGeom>
        </p:spPr>
      </p:pic>
    </p:spTree>
    <p:extLst>
      <p:ext uri="{BB962C8B-B14F-4D97-AF65-F5344CB8AC3E}">
        <p14:creationId xmlns:p14="http://schemas.microsoft.com/office/powerpoint/2010/main" val="2278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30FD-6B9C-42E3-BFF1-C9F4CF77E705}"/>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3B300DB1-8928-4C46-8419-4BFEA1D2752A}"/>
              </a:ext>
            </a:extLst>
          </p:cNvPr>
          <p:cNvSpPr>
            <a:spLocks noGrp="1"/>
          </p:cNvSpPr>
          <p:nvPr>
            <p:ph idx="4294967295"/>
          </p:nvPr>
        </p:nvSpPr>
        <p:spPr>
          <a:xfrm>
            <a:off x="1828800" y="1410789"/>
            <a:ext cx="10176932" cy="5355770"/>
          </a:xfrm>
          <a:prstGeom prst="rect">
            <a:avLst/>
          </a:prstGeom>
        </p:spPr>
        <p:txBody>
          <a:bodyPr anchor="ctr">
            <a:normAutofit/>
          </a:bodyPr>
          <a:lstStyle/>
          <a:p>
            <a:pPr marL="0" indent="0">
              <a:spcBef>
                <a:spcPts val="0"/>
              </a:spcBef>
              <a:buNone/>
            </a:pPr>
            <a:r>
              <a:rPr lang="en-US" sz="3600" b="1" dirty="0"/>
              <a:t>Today’s Topics:</a:t>
            </a:r>
          </a:p>
          <a:p>
            <a:pPr marL="0" indent="0">
              <a:spcBef>
                <a:spcPts val="0"/>
              </a:spcBef>
              <a:buNone/>
            </a:pPr>
            <a:r>
              <a:rPr lang="en-US" sz="3600" dirty="0"/>
              <a:t>  </a:t>
            </a:r>
          </a:p>
          <a:p>
            <a:pPr marL="457200" lvl="1" indent="0">
              <a:spcBef>
                <a:spcPts val="0"/>
              </a:spcBef>
              <a:buNone/>
            </a:pPr>
            <a:r>
              <a:rPr lang="en-US" sz="3600" dirty="0"/>
              <a:t>Understanding CLJA</a:t>
            </a:r>
          </a:p>
          <a:p>
            <a:pPr marL="457200" lvl="1" indent="0">
              <a:spcBef>
                <a:spcPts val="0"/>
              </a:spcBef>
              <a:buNone/>
            </a:pPr>
            <a:endParaRPr lang="en-US" sz="3600" b="1" dirty="0"/>
          </a:p>
          <a:p>
            <a:pPr marL="457200" lvl="1" indent="0">
              <a:spcBef>
                <a:spcPts val="0"/>
              </a:spcBef>
              <a:buNone/>
            </a:pPr>
            <a:r>
              <a:rPr lang="en-US" sz="3600" dirty="0"/>
              <a:t>Whether CLJA is right for VFW members and their families </a:t>
            </a:r>
          </a:p>
          <a:p>
            <a:pPr marL="914400" lvl="2" indent="0">
              <a:spcBef>
                <a:spcPts val="0"/>
              </a:spcBef>
              <a:buNone/>
            </a:pPr>
            <a:r>
              <a:rPr lang="en-US" sz="3600" dirty="0"/>
              <a:t>  </a:t>
            </a:r>
          </a:p>
          <a:p>
            <a:pPr marL="457200" lvl="1" indent="0">
              <a:spcBef>
                <a:spcPts val="0"/>
              </a:spcBef>
              <a:buNone/>
            </a:pPr>
            <a:r>
              <a:rPr lang="en-US" sz="3600" dirty="0"/>
              <a:t>Choosing an advocate – understanding the difference between attorney fees and costs.</a:t>
            </a:r>
          </a:p>
        </p:txBody>
      </p:sp>
      <p:sp>
        <p:nvSpPr>
          <p:cNvPr id="9" name="Slide Number Placeholder 8">
            <a:extLst>
              <a:ext uri="{FF2B5EF4-FFF2-40B4-BE49-F238E27FC236}">
                <a16:creationId xmlns:a16="http://schemas.microsoft.com/office/drawing/2014/main" id="{7D4F1DBE-7122-420C-804E-E375B2AFE180}"/>
              </a:ext>
            </a:extLst>
          </p:cNvPr>
          <p:cNvSpPr>
            <a:spLocks noGrp="1"/>
          </p:cNvSpPr>
          <p:nvPr>
            <p:ph type="sldNum" sz="quarter" idx="12"/>
          </p:nvPr>
        </p:nvSpPr>
        <p:spPr/>
        <p:txBody>
          <a:bodyPr/>
          <a:lstStyle/>
          <a:p>
            <a:r>
              <a:rPr lang="en-US" dirty="0"/>
              <a:t>2</a:t>
            </a:r>
          </a:p>
        </p:txBody>
      </p:sp>
      <p:pic>
        <p:nvPicPr>
          <p:cNvPr id="3" name="Picture 2">
            <a:extLst>
              <a:ext uri="{FF2B5EF4-FFF2-40B4-BE49-F238E27FC236}">
                <a16:creationId xmlns:a16="http://schemas.microsoft.com/office/drawing/2014/main" id="{A0A40946-C50C-ECED-21E2-CAB4E9391176}"/>
              </a:ext>
            </a:extLst>
          </p:cNvPr>
          <p:cNvPicPr>
            <a:picLocks noChangeAspect="1"/>
          </p:cNvPicPr>
          <p:nvPr/>
        </p:nvPicPr>
        <p:blipFill rotWithShape="1">
          <a:blip r:embed="rId4"/>
          <a:srcRect l="3779" t="6223" r="2888" b="6413"/>
          <a:stretch/>
        </p:blipFill>
        <p:spPr>
          <a:xfrm>
            <a:off x="698888" y="2307661"/>
            <a:ext cx="1129912" cy="1057659"/>
          </a:xfrm>
          <a:prstGeom prst="rect">
            <a:avLst/>
          </a:prstGeom>
        </p:spPr>
      </p:pic>
      <p:pic>
        <p:nvPicPr>
          <p:cNvPr id="6" name="Picture 5">
            <a:extLst>
              <a:ext uri="{FF2B5EF4-FFF2-40B4-BE49-F238E27FC236}">
                <a16:creationId xmlns:a16="http://schemas.microsoft.com/office/drawing/2014/main" id="{F231527B-5A82-3374-30DF-71625B2B8416}"/>
              </a:ext>
            </a:extLst>
          </p:cNvPr>
          <p:cNvPicPr>
            <a:picLocks noChangeAspect="1"/>
          </p:cNvPicPr>
          <p:nvPr/>
        </p:nvPicPr>
        <p:blipFill>
          <a:blip r:embed="rId5"/>
          <a:stretch>
            <a:fillRect/>
          </a:stretch>
        </p:blipFill>
        <p:spPr>
          <a:xfrm>
            <a:off x="700942" y="3543663"/>
            <a:ext cx="1127858" cy="1060796"/>
          </a:xfrm>
          <a:prstGeom prst="rect">
            <a:avLst/>
          </a:prstGeom>
        </p:spPr>
      </p:pic>
      <p:pic>
        <p:nvPicPr>
          <p:cNvPr id="8" name="Picture 7">
            <a:extLst>
              <a:ext uri="{FF2B5EF4-FFF2-40B4-BE49-F238E27FC236}">
                <a16:creationId xmlns:a16="http://schemas.microsoft.com/office/drawing/2014/main" id="{2662336F-D9A5-E545-011C-92699E7C28B7}"/>
              </a:ext>
            </a:extLst>
          </p:cNvPr>
          <p:cNvPicPr>
            <a:picLocks noChangeAspect="1"/>
          </p:cNvPicPr>
          <p:nvPr/>
        </p:nvPicPr>
        <p:blipFill>
          <a:blip r:embed="rId5"/>
          <a:stretch>
            <a:fillRect/>
          </a:stretch>
        </p:blipFill>
        <p:spPr>
          <a:xfrm>
            <a:off x="700942" y="4961145"/>
            <a:ext cx="1127858" cy="1060796"/>
          </a:xfrm>
          <a:prstGeom prst="rect">
            <a:avLst/>
          </a:prstGeom>
        </p:spPr>
      </p:pic>
    </p:spTree>
    <p:custDataLst>
      <p:tags r:id="rId1"/>
    </p:custDataLst>
    <p:extLst>
      <p:ext uri="{BB962C8B-B14F-4D97-AF65-F5344CB8AC3E}">
        <p14:creationId xmlns:p14="http://schemas.microsoft.com/office/powerpoint/2010/main" val="1083007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FD812-29D3-FA77-A609-0B794BB20388}"/>
              </a:ext>
            </a:extLst>
          </p:cNvPr>
          <p:cNvSpPr>
            <a:spLocks noGrp="1"/>
          </p:cNvSpPr>
          <p:nvPr>
            <p:ph type="title"/>
          </p:nvPr>
        </p:nvSpPr>
        <p:spPr/>
        <p:txBody>
          <a:bodyPr>
            <a:normAutofit/>
          </a:bodyPr>
          <a:lstStyle/>
          <a:p>
            <a:r>
              <a:rPr kumimoji="0" lang="en-US" sz="4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The truth related to “costs” (3 of 4)</a:t>
            </a:r>
            <a:endParaRPr lang="en-US" dirty="0"/>
          </a:p>
        </p:txBody>
      </p:sp>
      <p:sp>
        <p:nvSpPr>
          <p:cNvPr id="3" name="Slide Number Placeholder 2">
            <a:extLst>
              <a:ext uri="{FF2B5EF4-FFF2-40B4-BE49-F238E27FC236}">
                <a16:creationId xmlns:a16="http://schemas.microsoft.com/office/drawing/2014/main" id="{AE23D707-C719-2384-B6EE-F92F94B8CE8D}"/>
              </a:ext>
            </a:extLst>
          </p:cNvPr>
          <p:cNvSpPr>
            <a:spLocks noGrp="1"/>
          </p:cNvSpPr>
          <p:nvPr>
            <p:ph type="sldNum" sz="quarter" idx="12"/>
          </p:nvPr>
        </p:nvSpPr>
        <p:spPr/>
        <p:txBody>
          <a:bodyPr/>
          <a:lstStyle/>
          <a:p>
            <a:fld id="{772AD97A-4EE5-4134-952F-E148AF3C2668}" type="slidenum">
              <a:rPr lang="en-US" smtClean="0"/>
              <a:pPr/>
              <a:t>20</a:t>
            </a:fld>
            <a:endParaRPr lang="en-US" dirty="0"/>
          </a:p>
        </p:txBody>
      </p:sp>
      <p:sp>
        <p:nvSpPr>
          <p:cNvPr id="4" name="Content Placeholder 3">
            <a:extLst>
              <a:ext uri="{FF2B5EF4-FFF2-40B4-BE49-F238E27FC236}">
                <a16:creationId xmlns:a16="http://schemas.microsoft.com/office/drawing/2014/main" id="{4F6145AD-5436-D6A6-FDD2-1F003B8EFAD6}"/>
              </a:ext>
            </a:extLst>
          </p:cNvPr>
          <p:cNvSpPr>
            <a:spLocks noGrp="1"/>
          </p:cNvSpPr>
          <p:nvPr>
            <p:ph idx="1"/>
          </p:nvPr>
        </p:nvSpPr>
        <p:spPr/>
        <p:txBody>
          <a:bodyPr/>
          <a:lstStyle/>
          <a:p>
            <a:pPr marL="0" indent="0">
              <a:buNone/>
            </a:pPr>
            <a:r>
              <a:rPr lang="en-US" i="1" dirty="0"/>
              <a:t>A hypothetical – Putting “costs” into perspective</a:t>
            </a:r>
          </a:p>
          <a:p>
            <a:pPr marL="0" indent="0">
              <a:buNone/>
            </a:pPr>
            <a:endParaRPr lang="en-US" dirty="0"/>
          </a:p>
          <a:p>
            <a:pPr marL="0" marR="0" indent="0">
              <a:spcBef>
                <a:spcPts val="0"/>
              </a:spcBef>
              <a:spcAft>
                <a:spcPts val="0"/>
              </a:spcAft>
              <a:buNone/>
            </a:pPr>
            <a:r>
              <a:rPr lang="en-US" sz="2800" dirty="0">
                <a:effectLst/>
                <a:latin typeface="Calibri" panose="020F0502020204030204" pitchFamily="34" charset="0"/>
                <a:ea typeface="Calibri" panose="020F0502020204030204" pitchFamily="34" charset="0"/>
              </a:rPr>
              <a:t>A Veteran signs a fee agreement calling for 25% attorney fees </a:t>
            </a:r>
            <a:r>
              <a:rPr lang="en-US" sz="2800" u="sng" dirty="0">
                <a:effectLst/>
                <a:latin typeface="Calibri" panose="020F0502020204030204" pitchFamily="34" charset="0"/>
                <a:ea typeface="Calibri" panose="020F0502020204030204" pitchFamily="34" charset="0"/>
              </a:rPr>
              <a:t>plus</a:t>
            </a:r>
            <a:r>
              <a:rPr lang="en-US" sz="2800" dirty="0">
                <a:effectLst/>
                <a:latin typeface="Calibri" panose="020F0502020204030204" pitchFamily="34" charset="0"/>
                <a:ea typeface="Calibri" panose="020F0502020204030204" pitchFamily="34" charset="0"/>
              </a:rPr>
              <a:t> costs. </a:t>
            </a:r>
          </a:p>
          <a:p>
            <a:pPr marL="0" marR="0" indent="0">
              <a:spcBef>
                <a:spcPts val="0"/>
              </a:spcBef>
              <a:spcAft>
                <a:spcPts val="0"/>
              </a:spcAft>
              <a:buNone/>
            </a:pP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2800" dirty="0">
                <a:effectLst/>
                <a:latin typeface="Calibri" panose="020F0502020204030204" pitchFamily="34" charset="0"/>
                <a:ea typeface="Calibri" panose="020F0502020204030204" pitchFamily="34" charset="0"/>
              </a:rPr>
              <a:t>If this veteran wins a $250,000 settlement in court (related to toxic water exposure) and his law firm spent $100,000 in medical development costs, the veteran’s award, net of (after) fees and costs would be $112,500 ($250,000 - $100,000 x .75). This means the law firm would receive $137,500 in fees and costs and the Veteran receives $112,500.</a:t>
            </a:r>
          </a:p>
          <a:p>
            <a:pPr marL="0" marR="0">
              <a:spcBef>
                <a:spcPts val="0"/>
              </a:spcBef>
              <a:spcAft>
                <a:spcPts val="0"/>
              </a:spcAft>
            </a:pPr>
            <a:endParaRPr lang="en-US" sz="2800" dirty="0">
              <a:effectLst/>
              <a:latin typeface="Calibri" panose="020F0502020204030204" pitchFamily="34" charset="0"/>
              <a:ea typeface="Calibri" panose="020F0502020204030204" pitchFamily="34" charset="0"/>
            </a:endParaRPr>
          </a:p>
          <a:p>
            <a:r>
              <a:rPr lang="en-US" sz="2800" dirty="0">
                <a:effectLst/>
                <a:latin typeface="Calibri" panose="020F0502020204030204" pitchFamily="34" charset="0"/>
                <a:ea typeface="Calibri" panose="020F0502020204030204" pitchFamily="34" charset="0"/>
              </a:rPr>
              <a:t>This is precisely why any discussion about attorney fee must also include an understanding about “costs.”</a:t>
            </a:r>
            <a:endParaRPr lang="en-US" dirty="0"/>
          </a:p>
        </p:txBody>
      </p:sp>
    </p:spTree>
    <p:extLst>
      <p:ext uri="{BB962C8B-B14F-4D97-AF65-F5344CB8AC3E}">
        <p14:creationId xmlns:p14="http://schemas.microsoft.com/office/powerpoint/2010/main" val="623053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985C-A919-0024-4BD9-F3BF2474919C}"/>
              </a:ext>
            </a:extLst>
          </p:cNvPr>
          <p:cNvSpPr>
            <a:spLocks noGrp="1"/>
          </p:cNvSpPr>
          <p:nvPr>
            <p:ph type="title"/>
          </p:nvPr>
        </p:nvSpPr>
        <p:spPr>
          <a:xfrm>
            <a:off x="99391" y="249594"/>
            <a:ext cx="11976651" cy="918806"/>
          </a:xfrm>
        </p:spPr>
        <p:txBody>
          <a:bodyPr>
            <a:normAutofit fontScale="90000"/>
          </a:bodyPr>
          <a:lstStyle/>
          <a:p>
            <a:r>
              <a:rPr lang="en-US" sz="4000" b="1" dirty="0"/>
              <a:t>Fee and Cost cap </a:t>
            </a:r>
            <a:r>
              <a:rPr lang="en-US" sz="4000" dirty="0"/>
              <a:t>– B&amp;M’s fee agreement (4 of 4)</a:t>
            </a:r>
            <a:r>
              <a:rPr lang="en-US" dirty="0"/>
              <a:t>	</a:t>
            </a:r>
          </a:p>
        </p:txBody>
      </p:sp>
      <p:sp>
        <p:nvSpPr>
          <p:cNvPr id="3" name="Slide Number Placeholder 2">
            <a:extLst>
              <a:ext uri="{FF2B5EF4-FFF2-40B4-BE49-F238E27FC236}">
                <a16:creationId xmlns:a16="http://schemas.microsoft.com/office/drawing/2014/main" id="{AE9566B5-F9D1-B989-361C-FE38A8868270}"/>
              </a:ext>
            </a:extLst>
          </p:cNvPr>
          <p:cNvSpPr>
            <a:spLocks noGrp="1"/>
          </p:cNvSpPr>
          <p:nvPr>
            <p:ph type="sldNum" sz="quarter" idx="12"/>
          </p:nvPr>
        </p:nvSpPr>
        <p:spPr/>
        <p:txBody>
          <a:bodyPr/>
          <a:lstStyle/>
          <a:p>
            <a:fld id="{772AD97A-4EE5-4134-952F-E148AF3C2668}" type="slidenum">
              <a:rPr lang="en-US" smtClean="0"/>
              <a:pPr/>
              <a:t>21</a:t>
            </a:fld>
            <a:endParaRPr lang="en-US" dirty="0"/>
          </a:p>
        </p:txBody>
      </p:sp>
      <p:sp>
        <p:nvSpPr>
          <p:cNvPr id="4" name="Content Placeholder 3">
            <a:extLst>
              <a:ext uri="{FF2B5EF4-FFF2-40B4-BE49-F238E27FC236}">
                <a16:creationId xmlns:a16="http://schemas.microsoft.com/office/drawing/2014/main" id="{CD381CBA-A5BE-8BCD-85DB-CC0ADB1686EE}"/>
              </a:ext>
            </a:extLst>
          </p:cNvPr>
          <p:cNvSpPr>
            <a:spLocks noGrp="1"/>
          </p:cNvSpPr>
          <p:nvPr>
            <p:ph idx="1"/>
          </p:nvPr>
        </p:nvSpPr>
        <p:spPr/>
        <p:txBody>
          <a:bodyPr/>
          <a:lstStyle/>
          <a:p>
            <a:pPr marL="0" indent="0">
              <a:buNone/>
            </a:pPr>
            <a:r>
              <a:rPr lang="en-US" i="1" dirty="0"/>
              <a:t>The same hypothetical with a 33.3% cap on fees </a:t>
            </a:r>
            <a:r>
              <a:rPr lang="en-US" i="1" u="sng" dirty="0"/>
              <a:t>and </a:t>
            </a:r>
            <a:r>
              <a:rPr lang="en-US" i="1" dirty="0"/>
              <a:t>costs</a:t>
            </a:r>
            <a:r>
              <a:rPr lang="en-US" dirty="0"/>
              <a:t>:</a:t>
            </a:r>
          </a:p>
          <a:p>
            <a:pPr marL="0" indent="0">
              <a:buNone/>
            </a:pPr>
            <a:r>
              <a:rPr lang="en-US" sz="2800" dirty="0">
                <a:effectLst/>
                <a:latin typeface="Calibri" panose="020F0502020204030204" pitchFamily="34" charset="0"/>
                <a:ea typeface="Calibri" panose="020F0502020204030204" pitchFamily="34" charset="0"/>
              </a:rPr>
              <a:t>A Veteran signs a fee agreement providing for a capped 33.3% attorney fee inclusive of costs. </a:t>
            </a:r>
          </a:p>
          <a:p>
            <a:pPr marL="0" indent="0">
              <a:buNone/>
            </a:pPr>
            <a:r>
              <a:rPr lang="en-US" sz="2800" dirty="0">
                <a:effectLst/>
                <a:latin typeface="Calibri" panose="020F0502020204030204" pitchFamily="34" charset="0"/>
                <a:ea typeface="Calibri" panose="020F0502020204030204" pitchFamily="34" charset="0"/>
              </a:rPr>
              <a:t>If this veteran wins a $250,000 settlement in court (related to toxic water exposure) and even assuming the law firm spent $100,000 on medical development costs, the Veteran’s award, net of (after) fees and costs would be $166,500 ($250,000 x 66.6%). </a:t>
            </a:r>
          </a:p>
          <a:p>
            <a:pPr marL="0" indent="0">
              <a:buNone/>
            </a:pPr>
            <a:r>
              <a:rPr lang="en-US" sz="2800" dirty="0">
                <a:effectLst/>
                <a:latin typeface="Calibri" panose="020F0502020204030204" pitchFamily="34" charset="0"/>
                <a:ea typeface="Calibri" panose="020F0502020204030204" pitchFamily="34" charset="0"/>
              </a:rPr>
              <a:t>This means the law firm would receive $83,500 in fees and costs, and the Veteran recovers $166,500.</a:t>
            </a:r>
          </a:p>
          <a:p>
            <a:pPr marL="0" indent="0">
              <a:buNone/>
            </a:pPr>
            <a:endParaRPr lang="en-US" dirty="0"/>
          </a:p>
          <a:p>
            <a:pPr marL="0" indent="0">
              <a:buNone/>
            </a:pPr>
            <a:r>
              <a:rPr lang="en-US" dirty="0"/>
              <a:t>This is B&amp;M’s fee agreement.</a:t>
            </a:r>
          </a:p>
          <a:p>
            <a:endParaRPr lang="en-US" dirty="0"/>
          </a:p>
        </p:txBody>
      </p:sp>
    </p:spTree>
    <p:extLst>
      <p:ext uri="{BB962C8B-B14F-4D97-AF65-F5344CB8AC3E}">
        <p14:creationId xmlns:p14="http://schemas.microsoft.com/office/powerpoint/2010/main" val="3538380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F0BF1-D1C3-72B7-7896-4F2FEE44C860}"/>
              </a:ext>
            </a:extLst>
          </p:cNvPr>
          <p:cNvSpPr>
            <a:spLocks noGrp="1"/>
          </p:cNvSpPr>
          <p:nvPr>
            <p:ph type="title"/>
          </p:nvPr>
        </p:nvSpPr>
        <p:spPr/>
        <p:txBody>
          <a:bodyPr>
            <a:normAutofit/>
          </a:bodyPr>
          <a:lstStyle/>
          <a:p>
            <a:r>
              <a:rPr lang="en-US" sz="3600" b="1" dirty="0"/>
              <a:t>What to do if you want to change law firms</a:t>
            </a:r>
          </a:p>
        </p:txBody>
      </p:sp>
      <p:sp>
        <p:nvSpPr>
          <p:cNvPr id="3" name="Slide Number Placeholder 2">
            <a:extLst>
              <a:ext uri="{FF2B5EF4-FFF2-40B4-BE49-F238E27FC236}">
                <a16:creationId xmlns:a16="http://schemas.microsoft.com/office/drawing/2014/main" id="{82A241C2-9AFB-16EC-2897-F973197F651C}"/>
              </a:ext>
            </a:extLst>
          </p:cNvPr>
          <p:cNvSpPr>
            <a:spLocks noGrp="1"/>
          </p:cNvSpPr>
          <p:nvPr>
            <p:ph type="sldNum" sz="quarter" idx="12"/>
          </p:nvPr>
        </p:nvSpPr>
        <p:spPr/>
        <p:txBody>
          <a:bodyPr/>
          <a:lstStyle/>
          <a:p>
            <a:fld id="{772AD97A-4EE5-4134-952F-E148AF3C2668}" type="slidenum">
              <a:rPr lang="en-US" smtClean="0"/>
              <a:pPr/>
              <a:t>22</a:t>
            </a:fld>
            <a:endParaRPr lang="en-US" dirty="0"/>
          </a:p>
        </p:txBody>
      </p:sp>
      <p:sp>
        <p:nvSpPr>
          <p:cNvPr id="4" name="Content Placeholder 3">
            <a:extLst>
              <a:ext uri="{FF2B5EF4-FFF2-40B4-BE49-F238E27FC236}">
                <a16:creationId xmlns:a16="http://schemas.microsoft.com/office/drawing/2014/main" id="{9C4A9A8E-F8BC-220D-8111-D5DF49F1A24E}"/>
              </a:ext>
            </a:extLst>
          </p:cNvPr>
          <p:cNvSpPr>
            <a:spLocks noGrp="1"/>
          </p:cNvSpPr>
          <p:nvPr>
            <p:ph idx="1"/>
          </p:nvPr>
        </p:nvSpPr>
        <p:spPr>
          <a:xfrm>
            <a:off x="169333" y="2355574"/>
            <a:ext cx="11836400" cy="4098280"/>
          </a:xfrm>
        </p:spPr>
        <p:txBody>
          <a:bodyPr>
            <a:normAutofit/>
          </a:bodyPr>
          <a:lstStyle/>
          <a:p>
            <a:pPr marL="0" indent="0">
              <a:buNone/>
            </a:pPr>
            <a:r>
              <a:rPr lang="en-US" sz="3600" dirty="0"/>
              <a:t>Just because you already signed a POA with another law firm does not mean the Veteran/claimant is stuck – especially if the attorney fees and costs are high. </a:t>
            </a:r>
          </a:p>
          <a:p>
            <a:pPr marL="0" indent="0">
              <a:buNone/>
            </a:pPr>
            <a:endParaRPr lang="en-US" sz="3600" dirty="0"/>
          </a:p>
          <a:p>
            <a:pPr marL="0" indent="0">
              <a:buNone/>
            </a:pPr>
            <a:r>
              <a:rPr lang="en-US" sz="3600" dirty="0"/>
              <a:t>Note: the longer you wait the more difficult changing firms becomes</a:t>
            </a:r>
          </a:p>
        </p:txBody>
      </p:sp>
    </p:spTree>
    <p:extLst>
      <p:ext uri="{BB962C8B-B14F-4D97-AF65-F5344CB8AC3E}">
        <p14:creationId xmlns:p14="http://schemas.microsoft.com/office/powerpoint/2010/main" val="398364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9D24-DD45-2D40-1250-7ADB13C912BB}"/>
              </a:ext>
            </a:extLst>
          </p:cNvPr>
          <p:cNvSpPr>
            <a:spLocks noGrp="1"/>
          </p:cNvSpPr>
          <p:nvPr>
            <p:ph type="title"/>
          </p:nvPr>
        </p:nvSpPr>
        <p:spPr/>
        <p:txBody>
          <a:bodyPr>
            <a:normAutofit fontScale="90000"/>
          </a:bodyPr>
          <a:lstStyle/>
          <a:p>
            <a:r>
              <a:rPr kumimoji="0" lang="en-US" sz="4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What to do if you want to change law firms</a:t>
            </a:r>
            <a:endParaRPr lang="en-US" b="1" dirty="0"/>
          </a:p>
        </p:txBody>
      </p:sp>
      <p:sp>
        <p:nvSpPr>
          <p:cNvPr id="3" name="Slide Number Placeholder 2">
            <a:extLst>
              <a:ext uri="{FF2B5EF4-FFF2-40B4-BE49-F238E27FC236}">
                <a16:creationId xmlns:a16="http://schemas.microsoft.com/office/drawing/2014/main" id="{B0A2424F-2590-BAE6-6AB2-CA4787ADF975}"/>
              </a:ext>
            </a:extLst>
          </p:cNvPr>
          <p:cNvSpPr>
            <a:spLocks noGrp="1"/>
          </p:cNvSpPr>
          <p:nvPr>
            <p:ph type="sldNum" sz="quarter" idx="12"/>
          </p:nvPr>
        </p:nvSpPr>
        <p:spPr/>
        <p:txBody>
          <a:bodyPr/>
          <a:lstStyle/>
          <a:p>
            <a:fld id="{772AD97A-4EE5-4134-952F-E148AF3C2668}" type="slidenum">
              <a:rPr lang="en-US" smtClean="0"/>
              <a:pPr/>
              <a:t>23</a:t>
            </a:fld>
            <a:endParaRPr lang="en-US" dirty="0"/>
          </a:p>
        </p:txBody>
      </p:sp>
      <p:sp>
        <p:nvSpPr>
          <p:cNvPr id="4" name="Content Placeholder 3">
            <a:extLst>
              <a:ext uri="{FF2B5EF4-FFF2-40B4-BE49-F238E27FC236}">
                <a16:creationId xmlns:a16="http://schemas.microsoft.com/office/drawing/2014/main" id="{D0A42FE8-03E3-2151-1F20-6C22A6CE8879}"/>
              </a:ext>
            </a:extLst>
          </p:cNvPr>
          <p:cNvSpPr>
            <a:spLocks noGrp="1"/>
          </p:cNvSpPr>
          <p:nvPr>
            <p:ph idx="1"/>
          </p:nvPr>
        </p:nvSpPr>
        <p:spPr/>
        <p:txBody>
          <a:bodyPr/>
          <a:lstStyle/>
          <a:p>
            <a:endParaRPr lang="en-US" dirty="0"/>
          </a:p>
          <a:p>
            <a:pPr marL="0" indent="0">
              <a:buNone/>
            </a:pPr>
            <a:r>
              <a:rPr lang="en-US" dirty="0"/>
              <a:t>The process to change firms is simple. You need to communicate in writing to the firm (email, text or letter). Your note/letter simply needs to say: “I would like to discharge you as my attorney in my CLJA claim. Please return any information I sent you.”</a:t>
            </a:r>
          </a:p>
          <a:p>
            <a:pPr marL="0" indent="0">
              <a:buNone/>
            </a:pPr>
            <a:endParaRPr lang="en-US" dirty="0"/>
          </a:p>
          <a:p>
            <a:pPr marL="0" indent="0">
              <a:buNone/>
            </a:pPr>
            <a:r>
              <a:rPr lang="en-US" dirty="0"/>
              <a:t>There is no need to wait for a reply. When you sign up with another firm you should provide the new firm with a copy of the note/letter.</a:t>
            </a:r>
          </a:p>
          <a:p>
            <a:endParaRPr lang="en-US" dirty="0"/>
          </a:p>
        </p:txBody>
      </p:sp>
    </p:spTree>
    <p:extLst>
      <p:ext uri="{BB962C8B-B14F-4D97-AF65-F5344CB8AC3E}">
        <p14:creationId xmlns:p14="http://schemas.microsoft.com/office/powerpoint/2010/main" val="3749130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A058B-3581-2E49-4FA5-11B7767078CB}"/>
              </a:ext>
            </a:extLst>
          </p:cNvPr>
          <p:cNvSpPr>
            <a:spLocks noGrp="1"/>
          </p:cNvSpPr>
          <p:nvPr>
            <p:ph type="title"/>
          </p:nvPr>
        </p:nvSpPr>
        <p:spPr/>
        <p:txBody>
          <a:bodyPr>
            <a:normAutofit/>
          </a:bodyPr>
          <a:lstStyle/>
          <a:p>
            <a:r>
              <a:rPr lang="en-US" sz="4000" b="1" dirty="0"/>
              <a:t>Pursuing CLJA with Bergmann &amp; Moore </a:t>
            </a:r>
          </a:p>
        </p:txBody>
      </p:sp>
      <p:sp>
        <p:nvSpPr>
          <p:cNvPr id="3" name="Slide Number Placeholder 2">
            <a:extLst>
              <a:ext uri="{FF2B5EF4-FFF2-40B4-BE49-F238E27FC236}">
                <a16:creationId xmlns:a16="http://schemas.microsoft.com/office/drawing/2014/main" id="{65E51B12-E290-F8DB-672B-92BA1964486C}"/>
              </a:ext>
            </a:extLst>
          </p:cNvPr>
          <p:cNvSpPr>
            <a:spLocks noGrp="1"/>
          </p:cNvSpPr>
          <p:nvPr>
            <p:ph type="sldNum" sz="quarter" idx="12"/>
          </p:nvPr>
        </p:nvSpPr>
        <p:spPr/>
        <p:txBody>
          <a:bodyPr/>
          <a:lstStyle/>
          <a:p>
            <a:fld id="{772AD97A-4EE5-4134-952F-E148AF3C2668}" type="slidenum">
              <a:rPr lang="en-US" smtClean="0"/>
              <a:pPr/>
              <a:t>24</a:t>
            </a:fld>
            <a:endParaRPr lang="en-US" dirty="0"/>
          </a:p>
        </p:txBody>
      </p:sp>
      <p:sp>
        <p:nvSpPr>
          <p:cNvPr id="4" name="Content Placeholder 3">
            <a:extLst>
              <a:ext uri="{FF2B5EF4-FFF2-40B4-BE49-F238E27FC236}">
                <a16:creationId xmlns:a16="http://schemas.microsoft.com/office/drawing/2014/main" id="{1AA012CA-1632-12B2-5179-9E5EA50A27DF}"/>
              </a:ext>
            </a:extLst>
          </p:cNvPr>
          <p:cNvSpPr>
            <a:spLocks noGrp="1"/>
          </p:cNvSpPr>
          <p:nvPr>
            <p:ph idx="1"/>
          </p:nvPr>
        </p:nvSpPr>
        <p:spPr/>
        <p:txBody>
          <a:bodyPr/>
          <a:lstStyle/>
          <a:p>
            <a:pPr marL="0" indent="0">
              <a:buNone/>
            </a:pPr>
            <a:endParaRPr lang="en-US" dirty="0"/>
          </a:p>
          <a:p>
            <a:pPr marL="0" indent="0">
              <a:buNone/>
            </a:pPr>
            <a:r>
              <a:rPr lang="en-US" dirty="0"/>
              <a:t>VFW dedicated landing page:</a:t>
            </a:r>
          </a:p>
          <a:p>
            <a:pPr marL="0" indent="0">
              <a:buNone/>
            </a:pPr>
            <a:r>
              <a:rPr lang="en-US" b="1" dirty="0">
                <a:hlinkClick r:id="rId2"/>
              </a:rPr>
              <a:t>www.camplejeunelitigationteam.com/VFW</a:t>
            </a:r>
            <a:r>
              <a:rPr lang="en-US" b="1" dirty="0"/>
              <a:t> </a:t>
            </a:r>
          </a:p>
          <a:p>
            <a:pPr marL="0" indent="0">
              <a:buNone/>
            </a:pPr>
            <a:endParaRPr lang="en-US" dirty="0"/>
          </a:p>
          <a:p>
            <a:pPr marL="0" indent="0">
              <a:buNone/>
            </a:pPr>
            <a:endParaRPr lang="en-US" dirty="0"/>
          </a:p>
          <a:p>
            <a:pPr marL="0" indent="0">
              <a:buNone/>
            </a:pPr>
            <a:r>
              <a:rPr lang="en-US" dirty="0"/>
              <a:t>In-person CLJA contact: </a:t>
            </a:r>
            <a:r>
              <a:rPr lang="en-US" b="1" u="sng" dirty="0"/>
              <a:t>800-898-9450</a:t>
            </a:r>
            <a:r>
              <a:rPr lang="en-US" dirty="0"/>
              <a:t> (toll-free)</a:t>
            </a:r>
          </a:p>
        </p:txBody>
      </p:sp>
    </p:spTree>
    <p:extLst>
      <p:ext uri="{BB962C8B-B14F-4D97-AF65-F5344CB8AC3E}">
        <p14:creationId xmlns:p14="http://schemas.microsoft.com/office/powerpoint/2010/main" val="2182887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8AF9-4017-BBA0-84D8-F8BC27D9CFE1}"/>
              </a:ext>
            </a:extLst>
          </p:cNvPr>
          <p:cNvSpPr>
            <a:spLocks noGrp="1"/>
          </p:cNvSpPr>
          <p:nvPr>
            <p:ph type="title"/>
          </p:nvPr>
        </p:nvSpPr>
        <p:spPr/>
        <p:txBody>
          <a:bodyPr/>
          <a:lstStyle/>
          <a:p>
            <a:pPr algn="ctr"/>
            <a:r>
              <a:rPr lang="en-US" dirty="0"/>
              <a:t>CLJA Q&amp;A	</a:t>
            </a:r>
          </a:p>
        </p:txBody>
      </p:sp>
      <p:sp>
        <p:nvSpPr>
          <p:cNvPr id="3" name="Slide Number Placeholder 2">
            <a:extLst>
              <a:ext uri="{FF2B5EF4-FFF2-40B4-BE49-F238E27FC236}">
                <a16:creationId xmlns:a16="http://schemas.microsoft.com/office/drawing/2014/main" id="{07025AB3-BF8C-711A-CE79-BD7258170A4B}"/>
              </a:ext>
            </a:extLst>
          </p:cNvPr>
          <p:cNvSpPr>
            <a:spLocks noGrp="1"/>
          </p:cNvSpPr>
          <p:nvPr>
            <p:ph type="sldNum" sz="quarter" idx="12"/>
          </p:nvPr>
        </p:nvSpPr>
        <p:spPr/>
        <p:txBody>
          <a:bodyPr/>
          <a:lstStyle/>
          <a:p>
            <a:fld id="{772AD97A-4EE5-4134-952F-E148AF3C2668}" type="slidenum">
              <a:rPr lang="en-US" smtClean="0"/>
              <a:pPr/>
              <a:t>25</a:t>
            </a:fld>
            <a:endParaRPr lang="en-US" dirty="0"/>
          </a:p>
        </p:txBody>
      </p:sp>
      <p:sp>
        <p:nvSpPr>
          <p:cNvPr id="4" name="Content Placeholder 3">
            <a:extLst>
              <a:ext uri="{FF2B5EF4-FFF2-40B4-BE49-F238E27FC236}">
                <a16:creationId xmlns:a16="http://schemas.microsoft.com/office/drawing/2014/main" id="{7AD1A78B-7AB4-3BAA-50C6-A35D98DCE47F}"/>
              </a:ext>
            </a:extLst>
          </p:cNvPr>
          <p:cNvSpPr>
            <a:spLocks noGrp="1"/>
          </p:cNvSpPr>
          <p:nvPr>
            <p:ph idx="1"/>
          </p:nvPr>
        </p:nvSpPr>
        <p:spPr/>
        <p:txBody>
          <a:bodyPr>
            <a:normAutofit fontScale="77500" lnSpcReduction="20000"/>
          </a:bodyPr>
          <a:lstStyle/>
          <a:p>
            <a:pPr lvl="1"/>
            <a:endParaRPr lang="en-US" dirty="0"/>
          </a:p>
          <a:p>
            <a:pPr lvl="1"/>
            <a:endParaRPr lang="en-US" dirty="0"/>
          </a:p>
          <a:p>
            <a:pPr marL="457200" lvl="1" indent="0" algn="ctr">
              <a:buNone/>
            </a:pPr>
            <a:r>
              <a:rPr lang="en-US" sz="6000" b="1" dirty="0"/>
              <a:t>Questions?</a:t>
            </a:r>
          </a:p>
          <a:p>
            <a:pPr marL="457200" lvl="1" indent="0" algn="ctr">
              <a:buNone/>
            </a:pPr>
            <a:endParaRPr lang="en-US" sz="6000" dirty="0"/>
          </a:p>
          <a:p>
            <a:pPr marL="457200" lvl="1" indent="0" algn="ctr">
              <a:buNone/>
            </a:pPr>
            <a:endParaRPr lang="en-US" sz="6000" dirty="0"/>
          </a:p>
          <a:p>
            <a:pPr marL="457200" lvl="1" indent="0">
              <a:lnSpc>
                <a:spcPct val="120000"/>
              </a:lnSpc>
              <a:buNone/>
            </a:pPr>
            <a:r>
              <a:rPr lang="en-US" sz="3900" dirty="0"/>
              <a:t>For any questions related to CLJA or this presentation, please contact Annita Best, </a:t>
            </a:r>
            <a:r>
              <a:rPr lang="en-US" sz="3900" i="1" dirty="0"/>
              <a:t>CLJA Coordinator </a:t>
            </a:r>
          </a:p>
          <a:p>
            <a:pPr marL="457200" lvl="1" indent="0">
              <a:lnSpc>
                <a:spcPct val="120000"/>
              </a:lnSpc>
              <a:buNone/>
            </a:pPr>
            <a:r>
              <a:rPr lang="en-US" sz="3900" dirty="0"/>
              <a:t>Bergmann &amp; Moore, LLC. </a:t>
            </a:r>
          </a:p>
          <a:p>
            <a:pPr marL="457200" lvl="1" indent="0">
              <a:lnSpc>
                <a:spcPct val="120000"/>
              </a:lnSpc>
              <a:buNone/>
            </a:pPr>
            <a:r>
              <a:rPr lang="en-US" sz="3900" dirty="0"/>
              <a:t>Via email: </a:t>
            </a:r>
            <a:r>
              <a:rPr lang="en-US" sz="3900" b="1" dirty="0">
                <a:hlinkClick r:id="rId2"/>
              </a:rPr>
              <a:t>Abest@vetlawyers.com</a:t>
            </a:r>
            <a:endParaRPr lang="en-US" sz="3900" b="1" dirty="0"/>
          </a:p>
          <a:p>
            <a:pPr marL="457200" lvl="1" indent="0">
              <a:lnSpc>
                <a:spcPct val="120000"/>
              </a:lnSpc>
              <a:buNone/>
            </a:pPr>
            <a:r>
              <a:rPr lang="en-US" sz="3900" dirty="0"/>
              <a:t>Phone: 301-290-3148</a:t>
            </a:r>
          </a:p>
        </p:txBody>
      </p:sp>
    </p:spTree>
    <p:extLst>
      <p:ext uri="{BB962C8B-B14F-4D97-AF65-F5344CB8AC3E}">
        <p14:creationId xmlns:p14="http://schemas.microsoft.com/office/powerpoint/2010/main" val="3067768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6C46-1C3B-4770-81F2-DAF679FBEA9D}"/>
              </a:ext>
            </a:extLst>
          </p:cNvPr>
          <p:cNvSpPr>
            <a:spLocks noGrp="1"/>
          </p:cNvSpPr>
          <p:nvPr>
            <p:ph type="title"/>
          </p:nvPr>
        </p:nvSpPr>
        <p:spPr/>
        <p:txBody>
          <a:bodyPr/>
          <a:lstStyle/>
          <a:p>
            <a:pPr algn="ctr"/>
            <a:r>
              <a:rPr lang="en-US" b="1" dirty="0"/>
              <a:t>Thank You!</a:t>
            </a:r>
          </a:p>
        </p:txBody>
      </p:sp>
      <p:sp>
        <p:nvSpPr>
          <p:cNvPr id="3" name="Slide Number Placeholder 2">
            <a:extLst>
              <a:ext uri="{FF2B5EF4-FFF2-40B4-BE49-F238E27FC236}">
                <a16:creationId xmlns:a16="http://schemas.microsoft.com/office/drawing/2014/main" id="{2E4FB8DF-8831-4660-BC23-E49350CBAE3F}"/>
              </a:ext>
            </a:extLst>
          </p:cNvPr>
          <p:cNvSpPr>
            <a:spLocks noGrp="1"/>
          </p:cNvSpPr>
          <p:nvPr>
            <p:ph type="sldNum" sz="quarter" idx="12"/>
          </p:nvPr>
        </p:nvSpPr>
        <p:spPr/>
        <p:txBody>
          <a:bodyPr/>
          <a:lstStyle/>
          <a:p>
            <a:fld id="{772AD97A-4EE5-4134-952F-E148AF3C2668}" type="slidenum">
              <a:rPr lang="en-US" smtClean="0"/>
              <a:pPr/>
              <a:t>26</a:t>
            </a:fld>
            <a:endParaRPr lang="en-US" dirty="0"/>
          </a:p>
        </p:txBody>
      </p:sp>
      <p:sp>
        <p:nvSpPr>
          <p:cNvPr id="4" name="Content Placeholder 3">
            <a:extLst>
              <a:ext uri="{FF2B5EF4-FFF2-40B4-BE49-F238E27FC236}">
                <a16:creationId xmlns:a16="http://schemas.microsoft.com/office/drawing/2014/main" id="{ECD2A1CE-8C41-420E-A656-A084948C100F}"/>
              </a:ext>
            </a:extLst>
          </p:cNvPr>
          <p:cNvSpPr>
            <a:spLocks noGrp="1"/>
          </p:cNvSpPr>
          <p:nvPr>
            <p:ph idx="1"/>
          </p:nvPr>
        </p:nvSpPr>
        <p:spPr>
          <a:xfrm>
            <a:off x="313509" y="1581363"/>
            <a:ext cx="11271307" cy="1739538"/>
          </a:xfrm>
        </p:spPr>
        <p:txBody>
          <a:bodyPr anchor="ctr">
            <a:normAutofit/>
          </a:bodyPr>
          <a:lstStyle/>
          <a:p>
            <a:pPr marL="0" indent="0" algn="ctr">
              <a:lnSpc>
                <a:spcPct val="110000"/>
              </a:lnSpc>
              <a:buNone/>
            </a:pPr>
            <a:r>
              <a:rPr lang="en-US" sz="3200" b="1" dirty="0">
                <a:solidFill>
                  <a:srgbClr val="00B050"/>
                </a:solidFill>
              </a:rPr>
              <a:t>Bergmann &amp; Moore thanks the Veterans of Foreign Wars for allowing us to work with VFW to advocate for our nation’s Veterans. </a:t>
            </a:r>
            <a:endParaRPr lang="en-US" sz="3200" b="1" dirty="0"/>
          </a:p>
        </p:txBody>
      </p:sp>
      <p:pic>
        <p:nvPicPr>
          <p:cNvPr id="7" name="Picture 6">
            <a:extLst>
              <a:ext uri="{FF2B5EF4-FFF2-40B4-BE49-F238E27FC236}">
                <a16:creationId xmlns:a16="http://schemas.microsoft.com/office/drawing/2014/main" id="{2EB09258-7135-9A47-AFDB-767FCE4C9D65}"/>
              </a:ext>
            </a:extLst>
          </p:cNvPr>
          <p:cNvPicPr>
            <a:picLocks noChangeAspect="1"/>
          </p:cNvPicPr>
          <p:nvPr/>
        </p:nvPicPr>
        <p:blipFill>
          <a:blip r:embed="rId4"/>
          <a:stretch>
            <a:fillRect/>
          </a:stretch>
        </p:blipFill>
        <p:spPr>
          <a:xfrm>
            <a:off x="362951" y="3944982"/>
            <a:ext cx="5586211" cy="2024742"/>
          </a:xfrm>
          <a:prstGeom prst="rect">
            <a:avLst/>
          </a:prstGeom>
        </p:spPr>
      </p:pic>
      <p:pic>
        <p:nvPicPr>
          <p:cNvPr id="10" name="Picture 9">
            <a:extLst>
              <a:ext uri="{FF2B5EF4-FFF2-40B4-BE49-F238E27FC236}">
                <a16:creationId xmlns:a16="http://schemas.microsoft.com/office/drawing/2014/main" id="{48C08219-6D6D-FBB8-6D6A-B4002117D22F}"/>
              </a:ext>
            </a:extLst>
          </p:cNvPr>
          <p:cNvPicPr>
            <a:picLocks noChangeAspect="1"/>
          </p:cNvPicPr>
          <p:nvPr/>
        </p:nvPicPr>
        <p:blipFill>
          <a:blip r:embed="rId5"/>
          <a:stretch>
            <a:fillRect/>
          </a:stretch>
        </p:blipFill>
        <p:spPr>
          <a:xfrm>
            <a:off x="7097486" y="3733864"/>
            <a:ext cx="4426370" cy="2461344"/>
          </a:xfrm>
          <a:prstGeom prst="rect">
            <a:avLst/>
          </a:prstGeom>
        </p:spPr>
      </p:pic>
    </p:spTree>
    <p:custDataLst>
      <p:tags r:id="rId1"/>
    </p:custDataLst>
    <p:extLst>
      <p:ext uri="{BB962C8B-B14F-4D97-AF65-F5344CB8AC3E}">
        <p14:creationId xmlns:p14="http://schemas.microsoft.com/office/powerpoint/2010/main" val="882355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endParaRPr kumimoji="0" lang="en-US" alt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4A42F64-D194-1F61-918A-5056961FC552}"/>
              </a:ext>
            </a:extLst>
          </p:cNvPr>
          <p:cNvSpPr txBox="1"/>
          <p:nvPr/>
        </p:nvSpPr>
        <p:spPr>
          <a:xfrm>
            <a:off x="3710609" y="2057400"/>
            <a:ext cx="81765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 Proficiency Training Conference Survey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Class: PACT Offsets</a:t>
            </a:r>
          </a:p>
        </p:txBody>
      </p:sp>
      <p:sp>
        <p:nvSpPr>
          <p:cNvPr id="3" name="TextBox 2">
            <a:extLst>
              <a:ext uri="{FF2B5EF4-FFF2-40B4-BE49-F238E27FC236}">
                <a16:creationId xmlns:a16="http://schemas.microsoft.com/office/drawing/2014/main" id="{99381791-37E9-6F76-9EFD-09DB075C071E}"/>
              </a:ext>
            </a:extLst>
          </p:cNvPr>
          <p:cNvSpPr txBox="1"/>
          <p:nvPr/>
        </p:nvSpPr>
        <p:spPr>
          <a:xfrm>
            <a:off x="4267200" y="3810000"/>
            <a:ext cx="7696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Please scan the QR Code or click on the link below to take an anonymous survey about your experience during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2023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Proficiency Training Conference. </a:t>
            </a:r>
          </a:p>
        </p:txBody>
      </p:sp>
      <p:sp>
        <p:nvSpPr>
          <p:cNvPr id="4" name="TextBox 3">
            <a:extLst>
              <a:ext uri="{FF2B5EF4-FFF2-40B4-BE49-F238E27FC236}">
                <a16:creationId xmlns:a16="http://schemas.microsoft.com/office/drawing/2014/main" id="{3A7F7896-630A-F4BE-6100-D00D30E1198E}"/>
              </a:ext>
            </a:extLst>
          </p:cNvPr>
          <p:cNvSpPr txBox="1"/>
          <p:nvPr/>
        </p:nvSpPr>
        <p:spPr>
          <a:xfrm>
            <a:off x="5105400" y="6172200"/>
            <a:ext cx="6858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https://www.research.net/r/HYP53BJ</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E4FBE22-6328-B8A4-8991-BDDE962BDC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58400" y="4648200"/>
            <a:ext cx="1524000" cy="1524000"/>
          </a:xfrm>
          <a:prstGeom prst="rect">
            <a:avLst/>
          </a:prstGeom>
        </p:spPr>
      </p:pic>
    </p:spTree>
    <p:extLst>
      <p:ext uri="{BB962C8B-B14F-4D97-AF65-F5344CB8AC3E}">
        <p14:creationId xmlns:p14="http://schemas.microsoft.com/office/powerpoint/2010/main" val="331079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30FD-6B9C-42E3-BFF1-C9F4CF77E705}"/>
              </a:ext>
            </a:extLst>
          </p:cNvPr>
          <p:cNvSpPr>
            <a:spLocks noGrp="1"/>
          </p:cNvSpPr>
          <p:nvPr>
            <p:ph type="title"/>
          </p:nvPr>
        </p:nvSpPr>
        <p:spPr/>
        <p:txBody>
          <a:bodyPr>
            <a:normAutofit/>
          </a:bodyPr>
          <a:lstStyle/>
          <a:p>
            <a:r>
              <a:rPr lang="en-US" sz="4400" dirty="0"/>
              <a:t>VFW – Bergmann &amp; Moore Relationship</a:t>
            </a:r>
          </a:p>
        </p:txBody>
      </p:sp>
      <p:sp>
        <p:nvSpPr>
          <p:cNvPr id="5" name="Content Placeholder 4">
            <a:extLst>
              <a:ext uri="{FF2B5EF4-FFF2-40B4-BE49-F238E27FC236}">
                <a16:creationId xmlns:a16="http://schemas.microsoft.com/office/drawing/2014/main" id="{3B300DB1-8928-4C46-8419-4BFEA1D2752A}"/>
              </a:ext>
            </a:extLst>
          </p:cNvPr>
          <p:cNvSpPr>
            <a:spLocks noGrp="1"/>
          </p:cNvSpPr>
          <p:nvPr>
            <p:ph idx="4294967295"/>
          </p:nvPr>
        </p:nvSpPr>
        <p:spPr>
          <a:xfrm>
            <a:off x="344031" y="1456139"/>
            <a:ext cx="11661699" cy="5045839"/>
          </a:xfrm>
          <a:prstGeom prst="rect">
            <a:avLst/>
          </a:prstGeom>
        </p:spPr>
        <p:txBody>
          <a:bodyPr anchor="ctr">
            <a:normAutofit lnSpcReduction="10000"/>
          </a:bodyPr>
          <a:lstStyle/>
          <a:p>
            <a:pPr marL="0" indent="0">
              <a:spcBef>
                <a:spcPts val="0"/>
              </a:spcBef>
              <a:buNone/>
            </a:pPr>
            <a:r>
              <a:rPr lang="en-US" sz="3200" b="1" dirty="0"/>
              <a:t>B&amp;M Quick Facts:</a:t>
            </a:r>
          </a:p>
          <a:p>
            <a:pPr>
              <a:spcBef>
                <a:spcPts val="0"/>
              </a:spcBef>
            </a:pPr>
            <a:endParaRPr lang="en-US" sz="3200" dirty="0"/>
          </a:p>
          <a:p>
            <a:pPr>
              <a:spcBef>
                <a:spcPts val="0"/>
              </a:spcBef>
            </a:pPr>
            <a:r>
              <a:rPr lang="en-US" sz="3200" dirty="0"/>
              <a:t>Firm founded in 2004 by </a:t>
            </a:r>
          </a:p>
          <a:p>
            <a:pPr marL="0" indent="0">
              <a:spcBef>
                <a:spcPts val="0"/>
              </a:spcBef>
              <a:buNone/>
            </a:pPr>
            <a:r>
              <a:rPr lang="en-US" sz="3200" dirty="0"/>
              <a:t>  former VA attorneys.</a:t>
            </a:r>
          </a:p>
          <a:p>
            <a:pPr>
              <a:spcBef>
                <a:spcPts val="0"/>
              </a:spcBef>
            </a:pPr>
            <a:r>
              <a:rPr lang="en-US" sz="3200" dirty="0"/>
              <a:t>Accredited by VA’s OGC.</a:t>
            </a:r>
          </a:p>
          <a:p>
            <a:pPr>
              <a:spcBef>
                <a:spcPts val="0"/>
              </a:spcBef>
            </a:pPr>
            <a:r>
              <a:rPr lang="en-US" sz="3200" dirty="0"/>
              <a:t>Staff of 100+, including 60 attorneys.</a:t>
            </a:r>
          </a:p>
          <a:p>
            <a:pPr>
              <a:spcBef>
                <a:spcPts val="0"/>
              </a:spcBef>
            </a:pPr>
            <a:r>
              <a:rPr lang="en-US" sz="3200" dirty="0"/>
              <a:t>Focus on VA disability claims/appeals.</a:t>
            </a:r>
          </a:p>
          <a:p>
            <a:pPr>
              <a:spcBef>
                <a:spcPts val="0"/>
              </a:spcBef>
            </a:pPr>
            <a:r>
              <a:rPr lang="en-US" sz="3200" dirty="0"/>
              <a:t>In 2014, VFW and B&amp;M signed a MOU for B&amp;M to represent Veterans with a Board denial before the Court.</a:t>
            </a:r>
          </a:p>
          <a:p>
            <a:pPr>
              <a:spcBef>
                <a:spcPts val="0"/>
              </a:spcBef>
            </a:pPr>
            <a:r>
              <a:rPr lang="en-US" sz="3200" dirty="0"/>
              <a:t>Nine years of transparent representation before the Court at </a:t>
            </a:r>
            <a:r>
              <a:rPr lang="en-US" sz="3200" b="1" i="1" dirty="0"/>
              <a:t>no cost </a:t>
            </a:r>
            <a:r>
              <a:rPr lang="en-US" sz="3200" dirty="0"/>
              <a:t>to VFW or Veterans.</a:t>
            </a:r>
          </a:p>
        </p:txBody>
      </p:sp>
      <p:sp>
        <p:nvSpPr>
          <p:cNvPr id="9" name="Slide Number Placeholder 8">
            <a:extLst>
              <a:ext uri="{FF2B5EF4-FFF2-40B4-BE49-F238E27FC236}">
                <a16:creationId xmlns:a16="http://schemas.microsoft.com/office/drawing/2014/main" id="{7D4F1DBE-7122-420C-804E-E375B2AFE180}"/>
              </a:ext>
            </a:extLst>
          </p:cNvPr>
          <p:cNvSpPr>
            <a:spLocks noGrp="1"/>
          </p:cNvSpPr>
          <p:nvPr>
            <p:ph type="sldNum" sz="quarter" idx="12"/>
          </p:nvPr>
        </p:nvSpPr>
        <p:spPr/>
        <p:txBody>
          <a:bodyPr/>
          <a:lstStyle/>
          <a:p>
            <a:r>
              <a:rPr lang="en-US" dirty="0"/>
              <a:t>		4	</a:t>
            </a:r>
          </a:p>
        </p:txBody>
      </p:sp>
      <p:pic>
        <p:nvPicPr>
          <p:cNvPr id="10" name="Picture 9">
            <a:extLst>
              <a:ext uri="{FF2B5EF4-FFF2-40B4-BE49-F238E27FC236}">
                <a16:creationId xmlns:a16="http://schemas.microsoft.com/office/drawing/2014/main" id="{BF05B122-5ECD-7D74-F81E-E73E72B68C27}"/>
              </a:ext>
            </a:extLst>
          </p:cNvPr>
          <p:cNvPicPr>
            <a:picLocks noChangeAspect="1"/>
          </p:cNvPicPr>
          <p:nvPr/>
        </p:nvPicPr>
        <p:blipFill>
          <a:blip r:embed="rId4"/>
          <a:stretch>
            <a:fillRect/>
          </a:stretch>
        </p:blipFill>
        <p:spPr>
          <a:xfrm>
            <a:off x="7930716" y="1808790"/>
            <a:ext cx="2666379" cy="1480244"/>
          </a:xfrm>
          <a:prstGeom prst="rect">
            <a:avLst/>
          </a:prstGeom>
        </p:spPr>
      </p:pic>
    </p:spTree>
    <p:custDataLst>
      <p:tags r:id="rId1"/>
    </p:custDataLst>
    <p:extLst>
      <p:ext uri="{BB962C8B-B14F-4D97-AF65-F5344CB8AC3E}">
        <p14:creationId xmlns:p14="http://schemas.microsoft.com/office/powerpoint/2010/main" val="487571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30FD-6B9C-42E3-BFF1-C9F4CF77E705}"/>
              </a:ext>
            </a:extLst>
          </p:cNvPr>
          <p:cNvSpPr>
            <a:spLocks noGrp="1"/>
          </p:cNvSpPr>
          <p:nvPr>
            <p:ph type="title"/>
          </p:nvPr>
        </p:nvSpPr>
        <p:spPr/>
        <p:txBody>
          <a:bodyPr>
            <a:normAutofit fontScale="90000"/>
          </a:bodyPr>
          <a:lstStyle/>
          <a:p>
            <a:r>
              <a:rPr lang="en-US" sz="4400" dirty="0"/>
              <a:t>VFW – B&amp;M Partnership Results over 9 years</a:t>
            </a:r>
          </a:p>
        </p:txBody>
      </p:sp>
      <p:sp>
        <p:nvSpPr>
          <p:cNvPr id="5" name="Content Placeholder 4">
            <a:extLst>
              <a:ext uri="{FF2B5EF4-FFF2-40B4-BE49-F238E27FC236}">
                <a16:creationId xmlns:a16="http://schemas.microsoft.com/office/drawing/2014/main" id="{3B300DB1-8928-4C46-8419-4BFEA1D2752A}"/>
              </a:ext>
            </a:extLst>
          </p:cNvPr>
          <p:cNvSpPr>
            <a:spLocks noGrp="1"/>
          </p:cNvSpPr>
          <p:nvPr>
            <p:ph idx="4294967295"/>
          </p:nvPr>
        </p:nvSpPr>
        <p:spPr>
          <a:xfrm>
            <a:off x="245279" y="1471749"/>
            <a:ext cx="11760452" cy="1067310"/>
          </a:xfrm>
          <a:prstGeom prst="rect">
            <a:avLst/>
          </a:prstGeom>
        </p:spPr>
        <p:txBody>
          <a:bodyPr anchor="ctr">
            <a:normAutofit fontScale="92500"/>
          </a:bodyPr>
          <a:lstStyle/>
          <a:p>
            <a:pPr>
              <a:spcBef>
                <a:spcPts val="0"/>
              </a:spcBef>
            </a:pPr>
            <a:r>
              <a:rPr lang="en-US" sz="3200" dirty="0"/>
              <a:t>B&amp;M Court results reflect a </a:t>
            </a:r>
            <a:r>
              <a:rPr lang="en-US" sz="3200" b="1" dirty="0">
                <a:solidFill>
                  <a:srgbClr val="00B050"/>
                </a:solidFill>
              </a:rPr>
              <a:t>98.9% favorable outcome for Veterans</a:t>
            </a:r>
            <a:r>
              <a:rPr lang="en-US" sz="3200" dirty="0"/>
              <a:t> over 9 years of representation:</a:t>
            </a:r>
          </a:p>
        </p:txBody>
      </p:sp>
      <p:sp>
        <p:nvSpPr>
          <p:cNvPr id="9" name="Slide Number Placeholder 8">
            <a:extLst>
              <a:ext uri="{FF2B5EF4-FFF2-40B4-BE49-F238E27FC236}">
                <a16:creationId xmlns:a16="http://schemas.microsoft.com/office/drawing/2014/main" id="{7D4F1DBE-7122-420C-804E-E375B2AFE180}"/>
              </a:ext>
            </a:extLst>
          </p:cNvPr>
          <p:cNvSpPr>
            <a:spLocks noGrp="1"/>
          </p:cNvSpPr>
          <p:nvPr>
            <p:ph type="sldNum" sz="quarter" idx="12"/>
          </p:nvPr>
        </p:nvSpPr>
        <p:spPr/>
        <p:txBody>
          <a:bodyPr/>
          <a:lstStyle/>
          <a:p>
            <a:fld id="{772AD97A-4EE5-4134-952F-E148AF3C2668}" type="slidenum">
              <a:rPr lang="en-US" smtClean="0"/>
              <a:pPr/>
              <a:t>4</a:t>
            </a:fld>
            <a:endParaRPr lang="en-US" dirty="0"/>
          </a:p>
        </p:txBody>
      </p:sp>
      <p:graphicFrame>
        <p:nvGraphicFramePr>
          <p:cNvPr id="3" name="Table 2">
            <a:extLst>
              <a:ext uri="{FF2B5EF4-FFF2-40B4-BE49-F238E27FC236}">
                <a16:creationId xmlns:a16="http://schemas.microsoft.com/office/drawing/2014/main" id="{1C97A2D9-774C-57C1-6EAC-2F470ED09D56}"/>
              </a:ext>
            </a:extLst>
          </p:cNvPr>
          <p:cNvGraphicFramePr>
            <a:graphicFrameLocks noGrp="1"/>
          </p:cNvGraphicFramePr>
          <p:nvPr>
            <p:extLst>
              <p:ext uri="{D42A27DB-BD31-4B8C-83A1-F6EECF244321}">
                <p14:modId xmlns:p14="http://schemas.microsoft.com/office/powerpoint/2010/main" val="3934462492"/>
              </p:ext>
            </p:extLst>
          </p:nvPr>
        </p:nvGraphicFramePr>
        <p:xfrm>
          <a:off x="3241157" y="2617436"/>
          <a:ext cx="8447981" cy="3699218"/>
        </p:xfrm>
        <a:graphic>
          <a:graphicData uri="http://schemas.openxmlformats.org/drawingml/2006/table">
            <a:tbl>
              <a:tblPr firstRow="1" firstCol="1" bandRow="1">
                <a:tableStyleId>{5C22544A-7EE6-4342-B048-85BDC9FD1C3A}</a:tableStyleId>
              </a:tblPr>
              <a:tblGrid>
                <a:gridCol w="5940789">
                  <a:extLst>
                    <a:ext uri="{9D8B030D-6E8A-4147-A177-3AD203B41FA5}">
                      <a16:colId xmlns:a16="http://schemas.microsoft.com/office/drawing/2014/main" val="2719915615"/>
                    </a:ext>
                  </a:extLst>
                </a:gridCol>
                <a:gridCol w="1171702">
                  <a:extLst>
                    <a:ext uri="{9D8B030D-6E8A-4147-A177-3AD203B41FA5}">
                      <a16:colId xmlns:a16="http://schemas.microsoft.com/office/drawing/2014/main" val="3024176530"/>
                    </a:ext>
                  </a:extLst>
                </a:gridCol>
                <a:gridCol w="1335490">
                  <a:extLst>
                    <a:ext uri="{9D8B030D-6E8A-4147-A177-3AD203B41FA5}">
                      <a16:colId xmlns:a16="http://schemas.microsoft.com/office/drawing/2014/main" val="4167539818"/>
                    </a:ext>
                  </a:extLst>
                </a:gridCol>
              </a:tblGrid>
              <a:tr h="937226">
                <a:tc>
                  <a:txBody>
                    <a:bodyPr/>
                    <a:lstStyle/>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r>
                        <a:rPr lang="en-US" sz="1800" dirty="0">
                          <a:effectLst/>
                        </a:rPr>
                        <a:t>January 1, 2015 – March 31, 2023</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Number of Appeals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Percentage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2238255"/>
                  </a:ext>
                </a:extLst>
              </a:tr>
              <a:tr h="456526">
                <a:tc>
                  <a:txBody>
                    <a:bodyPr/>
                    <a:lstStyle/>
                    <a:p>
                      <a:pPr marL="0" marR="0">
                        <a:lnSpc>
                          <a:spcPct val="107000"/>
                        </a:lnSpc>
                        <a:spcBef>
                          <a:spcPts val="0"/>
                        </a:spcBef>
                        <a:spcAft>
                          <a:spcPts val="0"/>
                        </a:spcAft>
                      </a:pPr>
                      <a:r>
                        <a:rPr lang="en-US" sz="1800" dirty="0">
                          <a:effectLst/>
                        </a:rPr>
                        <a:t>Total Appeal Dispositions </a:t>
                      </a:r>
                      <a:r>
                        <a:rPr lang="en-US" sz="1200" dirty="0">
                          <a:effectLst/>
                        </a:rPr>
                        <a:t>(41 appeals dismissed/withdrawn mostly due to death of Veteran/claimant)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effectLst/>
                        </a:rPr>
                        <a:t>3856</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5718022"/>
                  </a:ext>
                </a:extLst>
              </a:tr>
              <a:tr h="456526">
                <a:tc>
                  <a:txBody>
                    <a:bodyPr/>
                    <a:lstStyle/>
                    <a:p>
                      <a:pPr marL="0" marR="0">
                        <a:lnSpc>
                          <a:spcPct val="107000"/>
                        </a:lnSpc>
                        <a:spcBef>
                          <a:spcPts val="0"/>
                        </a:spcBef>
                        <a:spcAft>
                          <a:spcPts val="0"/>
                        </a:spcAft>
                      </a:pPr>
                      <a:r>
                        <a:rPr lang="en-US" sz="1800" dirty="0">
                          <a:effectLst/>
                        </a:rPr>
                        <a:t>Favorable Outcomes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b="1" dirty="0">
                          <a:solidFill>
                            <a:srgbClr val="00B050"/>
                          </a:solidFill>
                          <a:effectLst/>
                        </a:rPr>
                        <a:t>3815</a:t>
                      </a:r>
                      <a:endParaRPr lang="en-US" sz="1800"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b="1" dirty="0">
                          <a:solidFill>
                            <a:srgbClr val="00B050"/>
                          </a:solidFill>
                          <a:effectLst/>
                        </a:rPr>
                        <a:t>98.9%</a:t>
                      </a:r>
                      <a:endParaRPr lang="en-US" sz="1800"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3571513"/>
                  </a:ext>
                </a:extLst>
              </a:tr>
              <a:tr h="456526">
                <a:tc>
                  <a:txBody>
                    <a:bodyPr/>
                    <a:lstStyle/>
                    <a:p>
                      <a:pPr marL="800100" marR="0" lvl="1" indent="-342900">
                        <a:lnSpc>
                          <a:spcPct val="107000"/>
                        </a:lnSpc>
                        <a:spcBef>
                          <a:spcPts val="0"/>
                        </a:spcBef>
                        <a:spcAft>
                          <a:spcPts val="0"/>
                        </a:spcAft>
                        <a:buFont typeface="Symbol" panose="05050102010706020507" pitchFamily="18" charset="2"/>
                        <a:buChar char=""/>
                      </a:pPr>
                      <a:r>
                        <a:rPr lang="en-US" sz="1800" dirty="0">
                          <a:effectLst/>
                        </a:rPr>
                        <a:t>Joint Motion for Remand (VA Errors B&amp;M Identified)</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effectLst/>
                        </a:rPr>
                        <a:t>3450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effectLst/>
                        </a:rPr>
                        <a:t>89.5%</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6780584"/>
                  </a:ext>
                </a:extLst>
              </a:tr>
              <a:tr h="456526">
                <a:tc>
                  <a:txBody>
                    <a:bodyPr/>
                    <a:lstStyle/>
                    <a:p>
                      <a:pPr marL="800100" marR="0" lvl="1" indent="-342900">
                        <a:lnSpc>
                          <a:spcPct val="107000"/>
                        </a:lnSpc>
                        <a:spcBef>
                          <a:spcPts val="0"/>
                        </a:spcBef>
                        <a:spcAft>
                          <a:spcPts val="0"/>
                        </a:spcAft>
                        <a:buFont typeface="Symbol" panose="05050102010706020507" pitchFamily="18" charset="2"/>
                        <a:buChar char=""/>
                      </a:pPr>
                      <a:r>
                        <a:rPr lang="en-US" sz="1800" dirty="0">
                          <a:effectLst/>
                        </a:rPr>
                        <a:t>Court Decision (Full or Partial Remand)</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effectLst/>
                        </a:rPr>
                        <a:t>354</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effectLst/>
                        </a:rPr>
                        <a:t>9.2%</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3353400"/>
                  </a:ext>
                </a:extLst>
              </a:tr>
              <a:tr h="456526">
                <a:tc>
                  <a:txBody>
                    <a:bodyPr/>
                    <a:lstStyle/>
                    <a:p>
                      <a:pPr marL="800100" marR="0" lvl="1" indent="-342900">
                        <a:lnSpc>
                          <a:spcPct val="107000"/>
                        </a:lnSpc>
                        <a:spcBef>
                          <a:spcPts val="0"/>
                        </a:spcBef>
                        <a:spcAft>
                          <a:spcPts val="0"/>
                        </a:spcAft>
                        <a:buFont typeface="Symbol" panose="05050102010706020507" pitchFamily="18" charset="2"/>
                        <a:buChar char=""/>
                      </a:pPr>
                      <a:r>
                        <a:rPr lang="en-US" sz="1800" dirty="0">
                          <a:effectLst/>
                        </a:rPr>
                        <a:t>Settlement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effectLst/>
                        </a:rPr>
                        <a:t>11</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effectLst/>
                        </a:rPr>
                        <a:t>0.3%</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3577810"/>
                  </a:ext>
                </a:extLst>
              </a:tr>
              <a:tr h="456526">
                <a:tc>
                  <a:txBody>
                    <a:bodyPr/>
                    <a:lstStyle/>
                    <a:p>
                      <a:pPr marL="0" marR="0">
                        <a:lnSpc>
                          <a:spcPct val="107000"/>
                        </a:lnSpc>
                        <a:spcBef>
                          <a:spcPts val="0"/>
                        </a:spcBef>
                        <a:spcAft>
                          <a:spcPts val="0"/>
                        </a:spcAft>
                      </a:pPr>
                      <a:r>
                        <a:rPr lang="en-US" sz="1800" dirty="0">
                          <a:effectLst/>
                        </a:rPr>
                        <a:t>Unfavorable Outcomes (Full Affirmance)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solidFill>
                            <a:srgbClr val="FF0000"/>
                          </a:solidFill>
                          <a:effectLst/>
                        </a:rPr>
                        <a:t>41</a:t>
                      </a:r>
                      <a:endPar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dirty="0">
                          <a:solidFill>
                            <a:srgbClr val="FF0000"/>
                          </a:solidFill>
                          <a:effectLst/>
                        </a:rPr>
                        <a:t>1.1%</a:t>
                      </a:r>
                      <a:endParaRPr lang="en-US"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5625595"/>
                  </a:ext>
                </a:extLst>
              </a:tr>
            </a:tbl>
          </a:graphicData>
        </a:graphic>
      </p:graphicFrame>
      <p:pic>
        <p:nvPicPr>
          <p:cNvPr id="6" name="Picture 5">
            <a:extLst>
              <a:ext uri="{FF2B5EF4-FFF2-40B4-BE49-F238E27FC236}">
                <a16:creationId xmlns:a16="http://schemas.microsoft.com/office/drawing/2014/main" id="{ED34A327-7E8A-CEC8-3C6C-E5ABEBB59AC5}"/>
              </a:ext>
            </a:extLst>
          </p:cNvPr>
          <p:cNvPicPr>
            <a:picLocks noChangeAspect="1"/>
          </p:cNvPicPr>
          <p:nvPr/>
        </p:nvPicPr>
        <p:blipFill>
          <a:blip r:embed="rId4"/>
          <a:stretch>
            <a:fillRect/>
          </a:stretch>
        </p:blipFill>
        <p:spPr>
          <a:xfrm>
            <a:off x="403570" y="3172590"/>
            <a:ext cx="2520994" cy="2528971"/>
          </a:xfrm>
          <a:prstGeom prst="rect">
            <a:avLst/>
          </a:prstGeom>
        </p:spPr>
      </p:pic>
    </p:spTree>
    <p:custDataLst>
      <p:tags r:id="rId1"/>
    </p:custDataLst>
    <p:extLst>
      <p:ext uri="{BB962C8B-B14F-4D97-AF65-F5344CB8AC3E}">
        <p14:creationId xmlns:p14="http://schemas.microsoft.com/office/powerpoint/2010/main" val="2386675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30FD-6B9C-42E3-BFF1-C9F4CF77E705}"/>
              </a:ext>
            </a:extLst>
          </p:cNvPr>
          <p:cNvSpPr>
            <a:spLocks noGrp="1"/>
          </p:cNvSpPr>
          <p:nvPr>
            <p:ph type="title"/>
          </p:nvPr>
        </p:nvSpPr>
        <p:spPr/>
        <p:txBody>
          <a:bodyPr>
            <a:normAutofit fontScale="90000"/>
          </a:bodyPr>
          <a:lstStyle/>
          <a:p>
            <a:r>
              <a:rPr lang="en-US" sz="4400" b="1" dirty="0"/>
              <a:t>VFW – B&amp;M relationship related to CLJA</a:t>
            </a:r>
          </a:p>
        </p:txBody>
      </p:sp>
      <p:sp>
        <p:nvSpPr>
          <p:cNvPr id="5" name="Content Placeholder 4">
            <a:extLst>
              <a:ext uri="{FF2B5EF4-FFF2-40B4-BE49-F238E27FC236}">
                <a16:creationId xmlns:a16="http://schemas.microsoft.com/office/drawing/2014/main" id="{3B300DB1-8928-4C46-8419-4BFEA1D2752A}"/>
              </a:ext>
            </a:extLst>
          </p:cNvPr>
          <p:cNvSpPr>
            <a:spLocks noGrp="1"/>
          </p:cNvSpPr>
          <p:nvPr>
            <p:ph idx="4294967295"/>
          </p:nvPr>
        </p:nvSpPr>
        <p:spPr>
          <a:xfrm>
            <a:off x="1" y="1466661"/>
            <a:ext cx="8090262" cy="5273773"/>
          </a:xfrm>
          <a:prstGeom prst="rect">
            <a:avLst/>
          </a:prstGeom>
        </p:spPr>
        <p:txBody>
          <a:bodyPr anchor="ctr">
            <a:normAutofit fontScale="92500"/>
          </a:bodyPr>
          <a:lstStyle/>
          <a:p>
            <a:pPr marL="457200" lvl="1" indent="0">
              <a:lnSpc>
                <a:spcPct val="100000"/>
              </a:lnSpc>
              <a:spcBef>
                <a:spcPts val="0"/>
              </a:spcBef>
              <a:spcAft>
                <a:spcPts val="1800"/>
              </a:spcAft>
              <a:buNone/>
            </a:pPr>
            <a:r>
              <a:rPr lang="en-US" sz="3600" b="1" dirty="0">
                <a:highlight>
                  <a:srgbClr val="FFFF00"/>
                </a:highlight>
              </a:rPr>
              <a:t>August 25, 2022 – new MOU adds CLJA representation</a:t>
            </a:r>
            <a:r>
              <a:rPr lang="en-US" sz="3600" b="1" dirty="0"/>
              <a:t>:</a:t>
            </a:r>
          </a:p>
          <a:p>
            <a:pPr lvl="1">
              <a:lnSpc>
                <a:spcPct val="100000"/>
              </a:lnSpc>
              <a:spcBef>
                <a:spcPts val="0"/>
              </a:spcBef>
              <a:spcAft>
                <a:spcPts val="1800"/>
              </a:spcAft>
            </a:pPr>
            <a:r>
              <a:rPr lang="en-US" sz="3200" dirty="0"/>
              <a:t>Protect VFW members through education, advocacy, and assistance.</a:t>
            </a:r>
          </a:p>
          <a:p>
            <a:pPr lvl="1">
              <a:lnSpc>
                <a:spcPct val="100000"/>
              </a:lnSpc>
              <a:spcBef>
                <a:spcPts val="0"/>
              </a:spcBef>
              <a:spcAft>
                <a:spcPts val="1800"/>
              </a:spcAft>
            </a:pPr>
            <a:r>
              <a:rPr lang="en-US" sz="3200" dirty="0"/>
              <a:t>Ensure VFW members receive the maximum benefits permissible.</a:t>
            </a:r>
          </a:p>
          <a:p>
            <a:pPr lvl="1">
              <a:lnSpc>
                <a:spcPct val="100000"/>
              </a:lnSpc>
              <a:spcBef>
                <a:spcPts val="0"/>
              </a:spcBef>
              <a:spcAft>
                <a:spcPts val="1800"/>
              </a:spcAft>
            </a:pPr>
            <a:r>
              <a:rPr lang="en-US" sz="3200" dirty="0"/>
              <a:t>Prevent VFW members from accepting a one-time CLJA benefit to the detriment of greater VA benefits. </a:t>
            </a:r>
          </a:p>
        </p:txBody>
      </p:sp>
      <p:sp>
        <p:nvSpPr>
          <p:cNvPr id="9" name="Slide Number Placeholder 8">
            <a:extLst>
              <a:ext uri="{FF2B5EF4-FFF2-40B4-BE49-F238E27FC236}">
                <a16:creationId xmlns:a16="http://schemas.microsoft.com/office/drawing/2014/main" id="{7D4F1DBE-7122-420C-804E-E375B2AFE180}"/>
              </a:ext>
            </a:extLst>
          </p:cNvPr>
          <p:cNvSpPr>
            <a:spLocks noGrp="1"/>
          </p:cNvSpPr>
          <p:nvPr>
            <p:ph type="sldNum" sz="quarter" idx="12"/>
          </p:nvPr>
        </p:nvSpPr>
        <p:spPr/>
        <p:txBody>
          <a:bodyPr/>
          <a:lstStyle/>
          <a:p>
            <a:fld id="{772AD97A-4EE5-4134-952F-E148AF3C2668}" type="slidenum">
              <a:rPr lang="en-US" smtClean="0"/>
              <a:pPr/>
              <a:t>5</a:t>
            </a:fld>
            <a:endParaRPr lang="en-US" dirty="0"/>
          </a:p>
        </p:txBody>
      </p:sp>
      <p:pic>
        <p:nvPicPr>
          <p:cNvPr id="3" name="Picture 2">
            <a:extLst>
              <a:ext uri="{FF2B5EF4-FFF2-40B4-BE49-F238E27FC236}">
                <a16:creationId xmlns:a16="http://schemas.microsoft.com/office/drawing/2014/main" id="{4AAB42B1-C4F9-4EDE-C951-EA6E81FC91F4}"/>
              </a:ext>
            </a:extLst>
          </p:cNvPr>
          <p:cNvPicPr>
            <a:picLocks noChangeAspect="1"/>
          </p:cNvPicPr>
          <p:nvPr/>
        </p:nvPicPr>
        <p:blipFill>
          <a:blip r:embed="rId4"/>
          <a:stretch>
            <a:fillRect/>
          </a:stretch>
        </p:blipFill>
        <p:spPr>
          <a:xfrm>
            <a:off x="8382000" y="1536695"/>
            <a:ext cx="3422469" cy="5133703"/>
          </a:xfrm>
          <a:prstGeom prst="rect">
            <a:avLst/>
          </a:prstGeom>
        </p:spPr>
      </p:pic>
    </p:spTree>
    <p:custDataLst>
      <p:tags r:id="rId1"/>
    </p:custDataLst>
    <p:extLst>
      <p:ext uri="{BB962C8B-B14F-4D97-AF65-F5344CB8AC3E}">
        <p14:creationId xmlns:p14="http://schemas.microsoft.com/office/powerpoint/2010/main" val="385193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30FD-6B9C-42E3-BFF1-C9F4CF77E705}"/>
              </a:ext>
            </a:extLst>
          </p:cNvPr>
          <p:cNvSpPr>
            <a:spLocks noGrp="1"/>
          </p:cNvSpPr>
          <p:nvPr>
            <p:ph type="title"/>
          </p:nvPr>
        </p:nvSpPr>
        <p:spPr/>
        <p:txBody>
          <a:bodyPr>
            <a:normAutofit/>
          </a:bodyPr>
          <a:lstStyle/>
          <a:p>
            <a:r>
              <a:rPr lang="en-US" sz="4400" dirty="0"/>
              <a:t>Camp Lejeune Justice Act – a mass tort</a:t>
            </a:r>
          </a:p>
        </p:txBody>
      </p:sp>
      <p:sp>
        <p:nvSpPr>
          <p:cNvPr id="5" name="Content Placeholder 4">
            <a:extLst>
              <a:ext uri="{FF2B5EF4-FFF2-40B4-BE49-F238E27FC236}">
                <a16:creationId xmlns:a16="http://schemas.microsoft.com/office/drawing/2014/main" id="{3B300DB1-8928-4C46-8419-4BFEA1D2752A}"/>
              </a:ext>
            </a:extLst>
          </p:cNvPr>
          <p:cNvSpPr>
            <a:spLocks noGrp="1"/>
          </p:cNvSpPr>
          <p:nvPr>
            <p:ph idx="4294967295"/>
          </p:nvPr>
        </p:nvSpPr>
        <p:spPr>
          <a:xfrm>
            <a:off x="0" y="1466661"/>
            <a:ext cx="12005731" cy="5141745"/>
          </a:xfrm>
          <a:prstGeom prst="rect">
            <a:avLst/>
          </a:prstGeom>
        </p:spPr>
        <p:txBody>
          <a:bodyPr anchor="ctr">
            <a:normAutofit fontScale="85000" lnSpcReduction="20000"/>
          </a:bodyPr>
          <a:lstStyle/>
          <a:p>
            <a:pPr marL="457200" lvl="1" indent="0">
              <a:lnSpc>
                <a:spcPct val="100000"/>
              </a:lnSpc>
              <a:spcBef>
                <a:spcPts val="0"/>
              </a:spcBef>
              <a:spcAft>
                <a:spcPts val="1800"/>
              </a:spcAft>
              <a:buNone/>
            </a:pPr>
            <a:r>
              <a:rPr lang="en-US" sz="3600" b="1" dirty="0"/>
              <a:t>CLJA basics:</a:t>
            </a:r>
          </a:p>
          <a:p>
            <a:pPr lvl="1">
              <a:lnSpc>
                <a:spcPct val="100000"/>
              </a:lnSpc>
              <a:spcBef>
                <a:spcPts val="0"/>
              </a:spcBef>
              <a:spcAft>
                <a:spcPts val="1800"/>
              </a:spcAft>
            </a:pPr>
            <a:r>
              <a:rPr lang="en-US" sz="3200" dirty="0"/>
              <a:t>Two-year (closing) window: </a:t>
            </a:r>
            <a:r>
              <a:rPr lang="en-US" sz="3200" b="1" dirty="0"/>
              <a:t>qualified population </a:t>
            </a:r>
            <a:r>
              <a:rPr lang="en-US" sz="3200" dirty="0"/>
              <a:t>may participate in mass tort litigation, with a two-year period ending August 10, 2024. </a:t>
            </a:r>
          </a:p>
          <a:p>
            <a:pPr lvl="1">
              <a:lnSpc>
                <a:spcPct val="100000"/>
              </a:lnSpc>
              <a:spcBef>
                <a:spcPts val="0"/>
              </a:spcBef>
              <a:spcAft>
                <a:spcPts val="1800"/>
              </a:spcAft>
            </a:pPr>
            <a:r>
              <a:rPr lang="en-US" sz="3200" b="1" dirty="0"/>
              <a:t>Who may file</a:t>
            </a:r>
            <a:r>
              <a:rPr lang="en-US" sz="3200" dirty="0"/>
              <a:t>: “Veteran, or the legal representative of such an individual, who resided, worked, or was otherwise exposed (including in utero exposure)” at Camp Lejeune.</a:t>
            </a:r>
          </a:p>
          <a:p>
            <a:pPr lvl="1">
              <a:lnSpc>
                <a:spcPct val="100000"/>
              </a:lnSpc>
              <a:spcBef>
                <a:spcPts val="0"/>
              </a:spcBef>
              <a:spcAft>
                <a:spcPts val="1800"/>
              </a:spcAft>
            </a:pPr>
            <a:r>
              <a:rPr lang="en-US" sz="3200" dirty="0"/>
              <a:t>Requires exposure of “not less than 30 days” between August 1, 1953, and December 31, 1987. </a:t>
            </a:r>
          </a:p>
          <a:p>
            <a:pPr lvl="1">
              <a:lnSpc>
                <a:spcPct val="100000"/>
              </a:lnSpc>
              <a:spcBef>
                <a:spcPts val="0"/>
              </a:spcBef>
              <a:spcAft>
                <a:spcPts val="1800"/>
              </a:spcAft>
            </a:pPr>
            <a:r>
              <a:rPr lang="en-US" sz="3200" dirty="0"/>
              <a:t>Administrative claim is initiated with Dept of Navy. After six months, claimant may file a claim with the U.S. District Court for the Eastern District in North Carolina. </a:t>
            </a:r>
          </a:p>
        </p:txBody>
      </p:sp>
      <p:sp>
        <p:nvSpPr>
          <p:cNvPr id="9" name="Slide Number Placeholder 8">
            <a:extLst>
              <a:ext uri="{FF2B5EF4-FFF2-40B4-BE49-F238E27FC236}">
                <a16:creationId xmlns:a16="http://schemas.microsoft.com/office/drawing/2014/main" id="{7D4F1DBE-7122-420C-804E-E375B2AFE180}"/>
              </a:ext>
            </a:extLst>
          </p:cNvPr>
          <p:cNvSpPr>
            <a:spLocks noGrp="1"/>
          </p:cNvSpPr>
          <p:nvPr>
            <p:ph type="sldNum" sz="quarter" idx="12"/>
          </p:nvPr>
        </p:nvSpPr>
        <p:spPr/>
        <p:txBody>
          <a:bodyPr/>
          <a:lstStyle/>
          <a:p>
            <a:fld id="{772AD97A-4EE5-4134-952F-E148AF3C2668}" type="slidenum">
              <a:rPr lang="en-US" smtClean="0"/>
              <a:pPr/>
              <a:t>6</a:t>
            </a:fld>
            <a:endParaRPr lang="en-US" dirty="0"/>
          </a:p>
        </p:txBody>
      </p:sp>
    </p:spTree>
    <p:custDataLst>
      <p:tags r:id="rId1"/>
    </p:custDataLst>
    <p:extLst>
      <p:ext uri="{BB962C8B-B14F-4D97-AF65-F5344CB8AC3E}">
        <p14:creationId xmlns:p14="http://schemas.microsoft.com/office/powerpoint/2010/main" val="81102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4A90-3D6A-6A45-D96A-6EADEFFF732A}"/>
              </a:ext>
            </a:extLst>
          </p:cNvPr>
          <p:cNvSpPr>
            <a:spLocks noGrp="1"/>
          </p:cNvSpPr>
          <p:nvPr>
            <p:ph type="title"/>
          </p:nvPr>
        </p:nvSpPr>
        <p:spPr/>
        <p:txBody>
          <a:bodyPr>
            <a:normAutofit fontScale="90000"/>
          </a:bodyPr>
          <a:lstStyle/>
          <a:p>
            <a:r>
              <a:rPr lang="en-US" dirty="0"/>
              <a:t>What qualifies as a CLJA condition?</a:t>
            </a:r>
          </a:p>
        </p:txBody>
      </p:sp>
      <p:sp>
        <p:nvSpPr>
          <p:cNvPr id="3" name="Slide Number Placeholder 2">
            <a:extLst>
              <a:ext uri="{FF2B5EF4-FFF2-40B4-BE49-F238E27FC236}">
                <a16:creationId xmlns:a16="http://schemas.microsoft.com/office/drawing/2014/main" id="{70A1A9A2-2309-41CC-10B4-297361A7702E}"/>
              </a:ext>
            </a:extLst>
          </p:cNvPr>
          <p:cNvSpPr>
            <a:spLocks noGrp="1"/>
          </p:cNvSpPr>
          <p:nvPr>
            <p:ph type="sldNum" sz="quarter" idx="12"/>
          </p:nvPr>
        </p:nvSpPr>
        <p:spPr/>
        <p:txBody>
          <a:bodyPr/>
          <a:lstStyle/>
          <a:p>
            <a:fld id="{772AD97A-4EE5-4134-952F-E148AF3C2668}" type="slidenum">
              <a:rPr lang="en-US" smtClean="0"/>
              <a:pPr/>
              <a:t>7</a:t>
            </a:fld>
            <a:endParaRPr lang="en-US" dirty="0"/>
          </a:p>
        </p:txBody>
      </p:sp>
      <p:sp>
        <p:nvSpPr>
          <p:cNvPr id="4" name="Content Placeholder 3">
            <a:extLst>
              <a:ext uri="{FF2B5EF4-FFF2-40B4-BE49-F238E27FC236}">
                <a16:creationId xmlns:a16="http://schemas.microsoft.com/office/drawing/2014/main" id="{F7167FB6-567A-0F38-A1DA-1E17732A5366}"/>
              </a:ext>
            </a:extLst>
          </p:cNvPr>
          <p:cNvSpPr>
            <a:spLocks noGrp="1"/>
          </p:cNvSpPr>
          <p:nvPr>
            <p:ph idx="1"/>
          </p:nvPr>
        </p:nvSpPr>
        <p:spPr/>
        <p:txBody>
          <a:bodyPr>
            <a:normAutofit/>
          </a:bodyPr>
          <a:lstStyle/>
          <a:p>
            <a:pPr marL="0" indent="0">
              <a:buNone/>
            </a:pPr>
            <a:endParaRPr lang="en-US" sz="4000" dirty="0"/>
          </a:p>
          <a:p>
            <a:pPr marL="0" indent="0">
              <a:buNone/>
            </a:pPr>
            <a:endParaRPr lang="en-US" sz="4000" dirty="0"/>
          </a:p>
          <a:p>
            <a:pPr marL="0" indent="0">
              <a:buNone/>
            </a:pPr>
            <a:r>
              <a:rPr lang="en-US" sz="4000" b="1" u="sng" dirty="0"/>
              <a:t>Any</a:t>
            </a:r>
            <a:r>
              <a:rPr lang="en-US" sz="4000" dirty="0"/>
              <a:t> medical condition believed to be related to Camp Lejeune water exposure, so long as exposure was during the time and period prescribed . . . may be relatable for this claim!</a:t>
            </a:r>
          </a:p>
        </p:txBody>
      </p:sp>
    </p:spTree>
    <p:extLst>
      <p:ext uri="{BB962C8B-B14F-4D97-AF65-F5344CB8AC3E}">
        <p14:creationId xmlns:p14="http://schemas.microsoft.com/office/powerpoint/2010/main" val="242351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30FD-6B9C-42E3-BFF1-C9F4CF77E705}"/>
              </a:ext>
            </a:extLst>
          </p:cNvPr>
          <p:cNvSpPr>
            <a:spLocks noGrp="1"/>
          </p:cNvSpPr>
          <p:nvPr>
            <p:ph type="title"/>
          </p:nvPr>
        </p:nvSpPr>
        <p:spPr>
          <a:xfrm>
            <a:off x="169332" y="429734"/>
            <a:ext cx="11836399" cy="738665"/>
          </a:xfrm>
        </p:spPr>
        <p:txBody>
          <a:bodyPr>
            <a:noAutofit/>
          </a:bodyPr>
          <a:lstStyle/>
          <a:p>
            <a:r>
              <a:rPr lang="en-US" sz="3600" b="1" dirty="0"/>
              <a:t>Presumptive conditions–not to be focused on</a:t>
            </a:r>
            <a:endParaRPr lang="en-US" sz="3800" b="1" dirty="0"/>
          </a:p>
        </p:txBody>
      </p:sp>
      <p:sp>
        <p:nvSpPr>
          <p:cNvPr id="9" name="Slide Number Placeholder 8">
            <a:extLst>
              <a:ext uri="{FF2B5EF4-FFF2-40B4-BE49-F238E27FC236}">
                <a16:creationId xmlns:a16="http://schemas.microsoft.com/office/drawing/2014/main" id="{7D4F1DBE-7122-420C-804E-E375B2AFE180}"/>
              </a:ext>
            </a:extLst>
          </p:cNvPr>
          <p:cNvSpPr>
            <a:spLocks noGrp="1"/>
          </p:cNvSpPr>
          <p:nvPr>
            <p:ph type="sldNum" sz="quarter" idx="12"/>
          </p:nvPr>
        </p:nvSpPr>
        <p:spPr/>
        <p:txBody>
          <a:bodyPr/>
          <a:lstStyle/>
          <a:p>
            <a:fld id="{772AD97A-4EE5-4134-952F-E148AF3C2668}" type="slidenum">
              <a:rPr lang="en-US" smtClean="0"/>
              <a:pPr/>
              <a:t>8</a:t>
            </a:fld>
            <a:endParaRPr lang="en-US" dirty="0"/>
          </a:p>
        </p:txBody>
      </p:sp>
      <p:sp>
        <p:nvSpPr>
          <p:cNvPr id="6" name="TextBox 5">
            <a:extLst>
              <a:ext uri="{FF2B5EF4-FFF2-40B4-BE49-F238E27FC236}">
                <a16:creationId xmlns:a16="http://schemas.microsoft.com/office/drawing/2014/main" id="{DA96DAF1-6B99-0351-BF71-62D9787981AF}"/>
              </a:ext>
            </a:extLst>
          </p:cNvPr>
          <p:cNvSpPr txBox="1"/>
          <p:nvPr/>
        </p:nvSpPr>
        <p:spPr>
          <a:xfrm>
            <a:off x="5400393" y="1372944"/>
            <a:ext cx="6710925"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Source: VA, Camp Lejeune: Veteran and family health and disability benefits  </a:t>
            </a:r>
            <a:r>
              <a:rPr lang="en-US" sz="1400" b="1" dirty="0">
                <a:latin typeface="Arial" panose="020B0604020202020204" pitchFamily="34" charset="0"/>
                <a:cs typeface="Arial" panose="020B0604020202020204" pitchFamily="34" charset="0"/>
                <a:hlinkClick r:id="rId4"/>
              </a:rPr>
              <a:t>https://www.publichealth.va.gov/docs/exposures/camp_lejeune_brochure.pdf</a:t>
            </a:r>
            <a:r>
              <a:rPr lang="en-US" sz="1400" b="1"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A850B56D-2421-CFD5-9FDC-3209D054CCC8}"/>
              </a:ext>
            </a:extLst>
          </p:cNvPr>
          <p:cNvPicPr>
            <a:picLocks noChangeAspect="1"/>
          </p:cNvPicPr>
          <p:nvPr/>
        </p:nvPicPr>
        <p:blipFill>
          <a:blip r:embed="rId5"/>
          <a:stretch>
            <a:fillRect/>
          </a:stretch>
        </p:blipFill>
        <p:spPr>
          <a:xfrm>
            <a:off x="5532328" y="1978255"/>
            <a:ext cx="2914292" cy="4879745"/>
          </a:xfrm>
          <a:prstGeom prst="rect">
            <a:avLst/>
          </a:prstGeom>
        </p:spPr>
      </p:pic>
      <p:pic>
        <p:nvPicPr>
          <p:cNvPr id="12" name="Picture 11">
            <a:extLst>
              <a:ext uri="{FF2B5EF4-FFF2-40B4-BE49-F238E27FC236}">
                <a16:creationId xmlns:a16="http://schemas.microsoft.com/office/drawing/2014/main" id="{066EB80C-1747-A43B-F4DB-991ABCD12074}"/>
              </a:ext>
            </a:extLst>
          </p:cNvPr>
          <p:cNvPicPr>
            <a:picLocks noChangeAspect="1"/>
          </p:cNvPicPr>
          <p:nvPr/>
        </p:nvPicPr>
        <p:blipFill>
          <a:blip r:embed="rId6"/>
          <a:stretch>
            <a:fillRect/>
          </a:stretch>
        </p:blipFill>
        <p:spPr>
          <a:xfrm>
            <a:off x="8709980" y="1929153"/>
            <a:ext cx="3218660" cy="4928847"/>
          </a:xfrm>
          <a:prstGeom prst="rect">
            <a:avLst/>
          </a:prstGeom>
        </p:spPr>
      </p:pic>
      <p:sp>
        <p:nvSpPr>
          <p:cNvPr id="14" name="TextBox 13">
            <a:extLst>
              <a:ext uri="{FF2B5EF4-FFF2-40B4-BE49-F238E27FC236}">
                <a16:creationId xmlns:a16="http://schemas.microsoft.com/office/drawing/2014/main" id="{5AADC8B3-CF74-5407-1B5F-2BB5B9B7FAD2}"/>
              </a:ext>
            </a:extLst>
          </p:cNvPr>
          <p:cNvSpPr txBox="1"/>
          <p:nvPr/>
        </p:nvSpPr>
        <p:spPr>
          <a:xfrm>
            <a:off x="360921" y="1372944"/>
            <a:ext cx="4489754" cy="738664"/>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Source: Public Law 117-168, Section 804(c): </a:t>
            </a:r>
            <a:r>
              <a:rPr lang="en-US" sz="1400" b="1" dirty="0">
                <a:latin typeface="Arial" panose="020B0604020202020204" pitchFamily="34" charset="0"/>
                <a:cs typeface="Arial" panose="020B0604020202020204" pitchFamily="34" charset="0"/>
                <a:hlinkClick r:id="rId7"/>
              </a:rPr>
              <a:t>https://www.congress.gov/bill/117th-congress/senate-bill/3373/text</a:t>
            </a:r>
            <a:r>
              <a:rPr lang="en-US" sz="1400" b="1" dirty="0">
                <a:latin typeface="Arial" panose="020B0604020202020204" pitchFamily="34" charset="0"/>
                <a:cs typeface="Arial" panose="020B0604020202020204" pitchFamily="34" charset="0"/>
              </a:rPr>
              <a:t>   </a:t>
            </a:r>
          </a:p>
        </p:txBody>
      </p:sp>
      <p:pic>
        <p:nvPicPr>
          <p:cNvPr id="18" name="Picture 17">
            <a:extLst>
              <a:ext uri="{FF2B5EF4-FFF2-40B4-BE49-F238E27FC236}">
                <a16:creationId xmlns:a16="http://schemas.microsoft.com/office/drawing/2014/main" id="{3E87B1D3-FB9A-DD11-08CA-D31C6676A3A4}"/>
              </a:ext>
            </a:extLst>
          </p:cNvPr>
          <p:cNvPicPr>
            <a:picLocks noChangeAspect="1"/>
          </p:cNvPicPr>
          <p:nvPr/>
        </p:nvPicPr>
        <p:blipFill>
          <a:blip r:embed="rId8"/>
          <a:stretch>
            <a:fillRect/>
          </a:stretch>
        </p:blipFill>
        <p:spPr>
          <a:xfrm>
            <a:off x="541484" y="2316152"/>
            <a:ext cx="4557074" cy="4245429"/>
          </a:xfrm>
          <a:prstGeom prst="rect">
            <a:avLst/>
          </a:prstGeom>
        </p:spPr>
      </p:pic>
      <p:sp>
        <p:nvSpPr>
          <p:cNvPr id="19" name="Rectangle 18">
            <a:extLst>
              <a:ext uri="{FF2B5EF4-FFF2-40B4-BE49-F238E27FC236}">
                <a16:creationId xmlns:a16="http://schemas.microsoft.com/office/drawing/2014/main" id="{C7946B0C-DA93-240C-0C4E-B345D1530ADA}"/>
              </a:ext>
            </a:extLst>
          </p:cNvPr>
          <p:cNvSpPr/>
          <p:nvPr/>
        </p:nvSpPr>
        <p:spPr>
          <a:xfrm>
            <a:off x="360922" y="2220686"/>
            <a:ext cx="4737636" cy="438771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5405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129C-590C-98FC-2838-23A3ABAE8652}"/>
              </a:ext>
            </a:extLst>
          </p:cNvPr>
          <p:cNvSpPr>
            <a:spLocks noGrp="1"/>
          </p:cNvSpPr>
          <p:nvPr>
            <p:ph type="title"/>
          </p:nvPr>
        </p:nvSpPr>
        <p:spPr/>
        <p:txBody>
          <a:bodyPr/>
          <a:lstStyle/>
          <a:p>
            <a:pPr algn="ctr"/>
            <a:r>
              <a:rPr lang="en-US" sz="4000" b="1" dirty="0"/>
              <a:t>Who may bring a CLJA claim?</a:t>
            </a:r>
            <a:r>
              <a:rPr lang="en-US" b="1" dirty="0"/>
              <a:t>	</a:t>
            </a:r>
          </a:p>
        </p:txBody>
      </p:sp>
      <p:sp>
        <p:nvSpPr>
          <p:cNvPr id="3" name="Slide Number Placeholder 2">
            <a:extLst>
              <a:ext uri="{FF2B5EF4-FFF2-40B4-BE49-F238E27FC236}">
                <a16:creationId xmlns:a16="http://schemas.microsoft.com/office/drawing/2014/main" id="{92824833-2988-D1C7-5BE7-EF687E01D128}"/>
              </a:ext>
            </a:extLst>
          </p:cNvPr>
          <p:cNvSpPr>
            <a:spLocks noGrp="1"/>
          </p:cNvSpPr>
          <p:nvPr>
            <p:ph type="sldNum" sz="quarter" idx="12"/>
          </p:nvPr>
        </p:nvSpPr>
        <p:spPr/>
        <p:txBody>
          <a:bodyPr/>
          <a:lstStyle/>
          <a:p>
            <a:fld id="{772AD97A-4EE5-4134-952F-E148AF3C2668}" type="slidenum">
              <a:rPr lang="en-US" smtClean="0"/>
              <a:pPr/>
              <a:t>9</a:t>
            </a:fld>
            <a:endParaRPr lang="en-US" dirty="0"/>
          </a:p>
        </p:txBody>
      </p:sp>
      <p:sp>
        <p:nvSpPr>
          <p:cNvPr id="4" name="Content Placeholder 3">
            <a:extLst>
              <a:ext uri="{FF2B5EF4-FFF2-40B4-BE49-F238E27FC236}">
                <a16:creationId xmlns:a16="http://schemas.microsoft.com/office/drawing/2014/main" id="{AD947C68-220D-C1EE-121E-3120DA31B5F3}"/>
              </a:ext>
            </a:extLst>
          </p:cNvPr>
          <p:cNvSpPr>
            <a:spLocks noGrp="1"/>
          </p:cNvSpPr>
          <p:nvPr>
            <p:ph idx="1"/>
          </p:nvPr>
        </p:nvSpPr>
        <p:spPr/>
        <p:txBody>
          <a:bodyPr/>
          <a:lstStyle/>
          <a:p>
            <a:r>
              <a:rPr lang="en-US" dirty="0"/>
              <a:t>Veterans and their family members who lived/worked at Camp Lejeune.</a:t>
            </a:r>
          </a:p>
          <a:p>
            <a:r>
              <a:rPr lang="en-US" dirty="0"/>
              <a:t>This means a wife and/or children who lived on base.</a:t>
            </a:r>
          </a:p>
          <a:p>
            <a:r>
              <a:rPr lang="en-US" dirty="0"/>
              <a:t>A surviving child, spouse or parent may bring an action on behalf of a deceased claimant.</a:t>
            </a:r>
          </a:p>
          <a:p>
            <a:pPr lvl="1"/>
            <a:r>
              <a:rPr lang="en-US" dirty="0"/>
              <a:t>Examples: </a:t>
            </a:r>
          </a:p>
          <a:p>
            <a:pPr lvl="2"/>
            <a:r>
              <a:rPr lang="en-US" dirty="0"/>
              <a:t>A veteran/spouse may bring a claim on behalf of a deceased child.</a:t>
            </a:r>
          </a:p>
          <a:p>
            <a:pPr lvl="2"/>
            <a:r>
              <a:rPr lang="en-US" dirty="0"/>
              <a:t>A surviving child may bring an action on behalf of a deceased parent.</a:t>
            </a:r>
          </a:p>
          <a:p>
            <a:pPr>
              <a:tabLst>
                <a:tab pos="2225675" algn="l"/>
              </a:tabLst>
            </a:pPr>
            <a:r>
              <a:rPr lang="en-US" dirty="0"/>
              <a:t>A child/adult who may have been born after their parent lived on base.</a:t>
            </a:r>
          </a:p>
        </p:txBody>
      </p:sp>
    </p:spTree>
    <p:extLst>
      <p:ext uri="{BB962C8B-B14F-4D97-AF65-F5344CB8AC3E}">
        <p14:creationId xmlns:p14="http://schemas.microsoft.com/office/powerpoint/2010/main" val="15002210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TAL_DSO_Templates_2021-01-17"/>
  <p:tag name="ISPRING_CURRENT_PLAYER_ID" val="universal"/>
  <p:tag name="ISPRING_UUID" val="{0113D5E8-F5F3-4905-A73A-5455A1A80C82}"/>
  <p:tag name="ISPRING_RESOURCE_FOLDER" val="Z:\TALDSO\2 ~ TAL DSO March 2021\Templates\TAL_DSO_Templates_2021-01-17\"/>
  <p:tag name="ISPRING_PRESENTATION_PATH" val="Z:\TALDSO\2 ~ TAL DSO March 2021\Templates\TAL_DSO_Templates_2021-01-17.pptx"/>
  <p:tag name="ISPRING_PROJECT_VERSION" val="9.3"/>
  <p:tag name="ISPRING_PROJECT_FOLDER_UPDATED" val="1"/>
  <p:tag name="ISPRING_SCREEN_RECS_UPDATED" val="Z:\TALDSO\2 ~ TAL DSO March 2021\Templates\TAL_DSO_Templates_2021-01-17\"/>
  <p:tag name="ISPRING_PRESENTATION_TITLE" val="TAL_DSO_Templates_2022-06-09"/>
  <p:tag name="ISPRING_FIRST_PUBLISH" val="1"/>
  <p:tag name="ISPRING_PLAYERS_CUSTOMIZATION_2" val="UEsDBBQAAgAIADdtyVQh71ldAgQAANwOAAAYAAAAbm9uZS9jb21tb25fbWVzc2FnZXMubG5nrVdRb+I4EH5faf+DFWnfbrt3b/dAqZLgchYhziamtPcSucRQa5OYcxx63K+/sQMt7F0VoJVQhB35m5lvvplxBjd/VyXaCN1IVV97v1396iFRL1Qh69W1N2O3X3/3UGN4XfBS1eLaq5WHboafPw1KXq9avhLw//MnhAaVaBpYNkO7el0jWVx7SZD7YYizjAQRzv2U+HnkBzjKAz+c5IzmAR6T2BuOFTLwexLoUaxkXYMTSC3dRlPKQgy+7VDPM0IZo9M88WMcecNAGaMqFHB9GVrs35GxzwiN82AGwHHmDWO+kStugEL02AJ83VyGnWHGSDwGRH+xgAPyUZbSbFEmjAEuLkWNyAh7w+xyBhlN9vQxtT6Xu9mIUKAtTTvWHCRE2BZSoZpr7Yg7AzCJ/Aec5lmIAdRCU5ZnsyShKcMj8BDUolUpvq5LvkWyQbUyqGnXa6WNKJCsnZ74EcGVOouabELiHKy78HbbJCLsIZ9SSzVrdY1ADB9mJKbp1I+O0JfL98HfgSj+Jy13IJLL0jL3GQYv00nneZhi2Bjlc8L+8IahFtyy/yzNE5LZWtvSFhtetl3Z7DpQn7l9v/CTZFd9e78DvvjRdzqkMUtp1Ek5j/E9g9KF53nnkhTfeUP77D03S1Mcs64Ac5I5pYZ0mkTYKfVBteiJb4Rtehspnp0wRW2k3vU7+2KhYKNue1M7olMfaE9xxlIS2pRCySutt790em/Nk9JgrkGFbPhjCcmwNm0e7Pu1Fg2Y7rKhbI1A5RSq4rK+6jMNMUI9Jn6WzWkKceHaCI04WvOmeVa6OIrv0FAfMIlDChSG7ADclvcLMPgoYVppLRamHwy89B0zu4zMSTyi85w5IdhkVG1jgPBqXQojnLfShsIXXWsXSwWZKQV0e8caWHdp6iVoCjXijzFMonvQAIiOnnOCTrwhnZxz4gHDCIFH35mDWQbq3EtnL80Ft0oot7s+YzO3kaptYMdmEwTkom+uzjOT4e8zUAzxozcqoEPdN+qV3AjwQxdC9xqCogzxCCZo/n1G/sxvfRK5DvRzmmEu2KHAiw2vF/ayseBtI9AW3hWycO+sxJz9v1r5D+JmV5BfdrUcj/D9l3P9OSr/N9THjRHV2vSZtoTt3L/EC1tOb7pwSuiX2X8Z2R+SmdchD8X5vvQc3SX6UnTUIPqceCdRpyfrIx1xOjm5RzqZXN4cDybWURNjhEX46G4NkKWsJNwjTsCcTbElNINW07Weo0jmqi0LJ6tS/nDtB8ZSW4n/zsKlhq8Fu1vyZl8KXfu7eY8XXXBpZzQ5Yya+SOPk/Lwq4/IkZbPAuZzl9PYWxtFy2XeCEQj9Q24jvOuGlapg6ydPX1aN+w4dfDv4LP0XUEsDBBQAAgAIADdtyVQ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DdtyVRh3yWfMwMAAMQOAAAiAAAAbm9uZS9mbGFzaF9wdWJsaXNoaW5nX3NldHRpbmdzLnhtbOVX3U/bMBB/719hZeKRBrRNmlBSxPohVRsFkcLgCbmx25xw7Mx22pW/fue4X2xlC9BJbHuompzvfvd9F0fH33JBplwbUDIODpsHAeEyVQzkJA4uh739DwExlkpGhZI8DqQKyHGrERXlSIDJEm4tshqCMNIcFTYOMmuLozCczWZNMIV2p0qUFvFNM1V5WGhuuLRch4Wgc/yz84KbYIFQAwB/uZILsVajQUjkkU4VKwUnwOJggMb2BDVZEHqOEU3vJlqVkrWVUJroySgO3rS7ncPO2yWPR+lAzqULh2kh0ZHtEWUMnAFUJHDPScZhkqGlGKwZMJu5p9BxR+HPGBWy95k6jLZC56VdgOOBKnXKF8qQQq2laYby1rTGVBgehZukJRu4ENLUwhQtW4t7e8elEElZFErbltUlQvxAXKKEj8BEY7WhbPFORkpgbCujsEzyEWcDmnMf7eQOZA+ZDgMypjmIeRycFVyShEpMLlgqIF3JmnJkLNgqqb0F94kGKsilBKw+Tk6TYK3dO5VmVBu+adXyxLjIpq0vqhSMzFVJBNxxYhXB6JY5PmWcbKaAjLXKKyqWiCVGAGqcAp9xdlyFagH4mKIbVJGXKImlWAhuvYavJdyTER8rjbicTrFwkQ7G4zefBFxQY9agdGnjXvK53+ne9ged7vWec5CyKZXpE8GxnHhe2D+CT+dEKruUw3CktDS8SgoDVp3V8a35/DSsKhrzvKNsPMDXSvB91+Y7z/UaGU3fZcIfsX+HWp6S9t8ZUFtrRqdVl7vOrZCxvwET4jHxIMV5BHIx/moAplSiTWJOaIoT2biZMQVVGqT46eChzfMt9PJYo9XbBKY4IZVmXP8aks0lTsm0p3TumpcRt/zioNMeYsyG3YuT9rB/1R/e3A6710O/ilbi4dbRGYVuom8f8G5jvMb5fn7RvaoT+QEGoVaGukktuLM6XGef6nBd+IV0vrGMapmAE2biVxfOGAE5YBG8oop5ySeBr7YdV8xf0zD/gPev73uwtv9J97T/8exz53/vgpfGwb8tL0zhg0tNFG69/biTHCTkeKdyS3F1ZWq9f3cQhduPGg1Ee3jzbDW+A1BLAwQUAAIACAA3bclU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DdtyVRnfhhNLwMAAGwOAAAhAAAAbm9uZS9odG1sX3B1Ymxpc2hpbmdfc2V0dGluZ3MueG1s3VffT9swEH7vX2Fl4nHN0F4m1BSx/tCqQYtIYfCE3NhtTjh2Zjvtyl+/c5zSwgoLrAi0h6rJ+e6783fnz0rr8FcmyJxrA0pGwX7zU0C4TBQDOYuC83H/45eAGEslo0JJHgVSBeSw3WjlxUSASWNuLboagjDSHOQ2ClJr84MwXCwWTTC5dqtKFBbxTTNRWZhrbri0XIe5oEv8s8ucm6BCqAGAv0zJKqzdaBDS8kgnihWCE2BRMMRiv9lMBKF3mNDkZqZVIVlHCaWJnk2i4EOn193vfl75eJAuZFw6Nkwbjc5sDyhj4PJTEcMtJymHWYqFIlcLYDZ1T6HzboV/YpTIfsvUYXQU7l3aChwXVKETXiVDC7WWJinGW9OeUmF4K9w0rdzAMUgTC3OsbB3u650WQsRFnitt21YXCPHAuEIJH4FpTdVGsuqdTJRAasuicEqyCWdDmuFMnPZlQKY0A7GMglHOJYmpxI6CpQKSuwhTTIwFW3ayX3kfaaCCnEvAkePkJA7WOf1WkpRqwzdrWa0Yx2fS/qEKwchSFUTADSdWEeS0yPAp5WSTeDLVKiutghpLjADMOAe+4OywJKgCfCzRFabICozE+csFtz7DzwJuyYRPlUZcTuc4rWgH4/GbzwLOqTFrULqqcS8+HnR714Nht3e55zZI2ZzK5JngOEQ8y+2r4NMlkcqu4pCOhBaGl01hwMq1OntrvrwNd3OMfd5RN+7hayX4R3e4d97rNTKWvsuGP1L/DrM8p+1/K6B21pTOy1PuTm6JjOcbsCEeExcSlCqQlejVAEyoxJrEktAEddg4zZiDKgxavDp4aPPyCn08zmj5NoM5KqTSjOunIdlSokomfaUzd3gZcTdeFHQ7Y+Rs3Ds76owHF4Px1fW4dzn2F9BdeLhVOluh0/Htsu7uiYeqPnk7WT89613UIXyIe6/VmF5cC25Ux2v0vY7Xmb+HTjfuoFoloLDM/I2F0iIgA+z9OxqUrfc/PDkpfrZ2PCjv4Hj897ve2muzTRZIzDNwQa+tD7UJiHsng6+j4+6rMgH1qHjbUfhXJvzb6nsovPfN0gq3ftw00H7/C7Hd+A1QSwMEFAACAAgAN23JVI5z9vpqAAAA5QAAABwAAABub25lL2h0bWxfc2tpbl9zZXR0aW5ncy5qc29uq+ZSAAKlHCUFK4VqMBvMTyotKcnP00vOzytJzSvRy8svyk0Eq1FSdgMDJR2civPLUosIKE1LTE5FMdTUyMLJBadKhIkmTuYuzpbI6goS01P1khKTs9OL8kvzUiDKnF1dDF2MlcCqarlqAVBLAwQUAAIACAA3bclUvH0190oAAABJAAAAFwAAAG5vbmUvbG9jYWxfc2V0dGluZ3MueG1ss7GvyM1RKEstKs7Mz7NVMtQzUFJIzUvOT8nMS7dVCg1x07VQUiguScxLSczJz0u1VcrLV1Kwt+OyyclPTswJTi0pASos1rfjAgBQSwMEFAACAAgARouyVO4DzUxJAwAA4wkAABQAAAB1bml2ZXJzYWwvcGxheWVyLnhtbK1WyW7bMBA9O0D+QeA9oh13SQIpQVvA6KEtArjbzaClscRaIlWSiuJ8fUfUrshuA9SADWk473GWx6G9u8c0cR5AaS6FTxbunDggAhlyEfnk29fVxRW5uz0/87KEHUA5PPRJLngJYAlxQtCB4plB8D0zsU96BheZiZMpLhU3B58s58jd7rS8JOdnM3QR2iexMdkNpUVRuFwjQkRaJnlJot1ApjRToEEYULQKgzgN9sb8HY3fVApqDhnoHjIzL9+4Jmk5HjUfkBRLV6qIXs7nC/rz86d1EEPKLrjQhokAiIOVnNlSblmw/yzDPAFd2mZeFeQajCmDsLaZZ2744ko4WgU+qRw2KWjNItBuIiJCW7+GsyGoMI11w0S4EeyBR6zMbaNrL9uijkTHUpkgNzV6D4etZCrctPaev0cnIvZ2CdNxzacHuVj+Pa+TsX6b8n0yFptRvk24jnGpD+ms00nQ4a5eamtsZfutke2qZCKOgt85VxDa1+/tCZgvSLVhK3Mbp6uLABfwacUCI9XhA8JQurVs3FYpbqUU14JaDrfdfd1RkCbbHTCTK2hKNfMeeAjyC1PK9uvWqBw8OjLWWDoEe7RKuW5S1xAvNmny+h96U/qNWvNLS3GqNxbyP1rzEYnaqnARwuOKo4+BFKtqAMtd2lyTJW65ZxeTzrdp7zgNTN1ZwLb8whFgmIoAT3/IDKOdnR6DgmIaXYJcjbC9haPgmEdxgl8zyTBePUqTMrWfZOgtHAUnMthPQFvzUeBWyQIz1HmW4Qh4Xrzn621H6LglI2W2cvToxED0glwbmfInq/XBpDQ3VtQnzu/5mXPs04DeZbyFvJ2fQoxmwSCuZjLsThHgZHjgUKwHPBe11c1wjE9M+/JpNOJL0305ZZr5XBo2WWUZT3IweVZ5NSc5z0Y+IexYnpgP/YSG14eFjhKevjmmuH7gWZXFmj+BU/Cw/HOwWGKpnRhKvfvkzdWyx4BaxNk42N6aju24k6Kpg+tS+1b92nY0d1StlUpmxyTl1b2oMNU8eI9yjJTMRTgSgG1YTa8TnMjvFDAngR1mtLjE4yEzn7zChzrn69fXXcpvF9cN1sZ1X21cxfKCC6kOuJMfrQ9Sm4hXzzV8/ANQSwMEFAACAAgAnW3JVAairqlyBgAAJhkAAB0AAAB1bml2ZXJzYWwvY29tbW9uX21lc3NhZ2VzLmxuZ61Z/27bNhD+f0DfgTAQYAO6tB3QYhgSF7TM2EJkSZXouNkwCIxF20Qk0ZMoJ95fe5o92J5kR0p27P6AJCdAEkQy7rvj8bvvjvTFx8c0QRueF0Jml7135297iGdzGYtsedmb0quff+2hQrEsZonM+GUvkz30sf/qh4uEZcuSLTn8/+oHhC5SXhTwWPT109MzEvFlzx9E2LJIGNoDh0Q4sHHk4AFxogG2riPqRQMyst1efySRgp8VR3d8KbIMgkByYV4UiYj5xZsatZsTj1JvEvnYJU6vP5BKyRQNWH4amotv7BGmtudGgykAu2Gv77KNWDIFKUR3JcBnxWnYIaHUdkeAiOdzMBB3IhFqi0KuFOTiVFTHHpJePzw9g9Tzd+mjct01d9Oh7UHagqDKmoGEFZaxkChjeW4S1wHQd/AtCaLQIgCqoT0ahVPf9wJKhhChZotIy6TaEFGgTCpUlOu1zBWPkcgModhRhlPZKTfhte1G4N6sr35tOza9jSaezjXJ2F0CYcxzzjOUcxbz/Dk+XC+YYKcGH4rihdD9gITEpZBMf+xRr9f3c17wTAHceiWV7IKnSRa5kXcVWd7UpTXf0NmnKQnNvrvTyYAEZ7qgz6hHYTm7j8KzDo5uwM836HQDzk6j0wxDAiY4uK5yYgUEXgyjmU3Hvb4F2dWkeRBqhUS4zrUk8Q1LyopdtXI2udvpHPb9WjV2cQ/Y/L7J2vImUH23keONQCrtEYQl0zXLtsiRS/njLx8+PL57/+GnTjAh8Mk5BkIG6f3bFkAuDTynkoTIJZ9ht/XfbnbelDq2C3yu/+lmDdS9Ab7C30a7aRAAyWuG2qHRC50Lhxi9uJUlWrEN161nI/iDUQcoApHXXUd/MJfwIisbK2zoTTCQCOqKBralCQqFIPN8+7oSnVKtZA7uChRXVRwbn5pV+vN1VX8Vt6QWKpCvWKZMZOfNrmeu4+GhIdkE2I1HROv1blGAdARvKL3RZfMaXDxkiWQxWoCkIOGFiK3XiZjXElrz3k/YtjGKAM+ghQHZPScE+Rru3mhRjNEwZ3qxHVECHJIAAHJW8PwE28hw3ZgjnCTdEMb2aOzAL9UhjMVylcCv6hqHT4AJPm9UilqOcRjOvGCok6bVmKE1K4oHmcdHLD3czyZg27U8KASLHoDrVrkHBn4ImPzynM9VMxhEiQ2/67qCpQIBI2rEQJdUWhYKyiZdJ1xxE63QS2HzakziCwn1lXCYnAz3wbsptkaaO3jqWuNoQPcS6rAym69a2kFxfrM+DquhBJoccr4xphoNJs3PoC4ghl4XC+8aNPC6i8UtgRER/jTZHMyqoHs7UdqJ3pxpjUm29Sik2bQRsizgjU4JSJPZkeK8m5uQQF93qY2d72hrhbqbw5ZiA0MMEJDnjY5A7i0y1EX1aWr/Hl1h2zGd+kvqsa2Z+Vi8YdlcHybmTO/pFj6LRWw+07Q3/v8qxd+IqVrqz+ou4Q7J57Ou8Rw1lu9UBFOKp2vV5FonrA7/lCh0iX83hDZLP83/fiR/kZ05GOKfvT9Hh4Uue9QYxDMz1X63XjqSevInMLDo5ggzRtLeaqzdDmxPd8Tmc8eTne1eHR0z7Gwh21u7Xg3gSnQqRjiGHJvIQxh1UuhC7W3N2eMwfHPqaG8/I4PQptB1ZvyuEKrRs6nn1v3VlPPpjfVgZj1qNtSmDjm64wDIRKQQf9wCczohuwxULeJoJTNZJrEp/0TcmzYBuS1T/vU0vMhlat4mrNjRv2pTH58TRbW4oHLqd5in9hXcen8OCvj0XQoJDmCMsbBr6dnH0tWetDSC8tGpcGi4G52gjlKm5itoxwtZZnFLoOoINiRXGMDqNYec5c1TWA3wRRjVW1S//a0TiJ7oQETJHuwPVype/NkZRC9jj1FdXij+qJqBpgPDojDyrq5gklssmiwoHhyHbB7aWNVH5Z1dy5MztYH9L3IkZVVTTGUKr86b/VJ9XWfIginF1ngC9ReacpNlDkNnF4Qd3SxvGsCRrq5cC4BggKBCJRyRR6brrQuqvvgBZTaHtF5/wvJ7kHUqZdIpNrOBupxUtzU93YGUKhFZp8if11T1gqntR3g4NBdCkEk4799XM0QMB855fTOUyGVrMGuMXegaX+DxWKiugAEh+wsffalhLhAcyfT3Ev/982+TfXVJWGsyyF71/CR6m6/79v6pMN9oXLw5+ILjf1BLAwQUAAIACACdbclUc2py5qUAAACCAQAALgAAAHVuaXZlcnNhbC9wbGF5YmFja19hbmRfbmF2aWdhdGlvbl9zZXR0aW5ncy54bWx1kEEKgzAQRfeewhsIXYdA16VFqBcYcSoDSSYko+DtTURtadNl3vt/woyKKEJujLqqawWT8FMgiJYwoWre72wjzHh1ZEGIXcKCcc+VTG4YZt8GjOhkU/oFJqb8Dz8+bw0s56B4xAumXOjIor6UCpvJJQczjRvrFo/akCXBQTVfPEfRQW/whkvPEIbHGdiX/qtzNy03WbzzgNoHtl5U84GqdLLj7itQSwMEFAACAAgAnW3JVLRB3DeXAwAA3hAAACcAAAB1bml2ZXJzYWwvZmxhc2hfcHVibGlzaGluZ19zZXR0aW5ncy54bWztWM1yGkcQvvMUU5vy0axky7GjWlA5sFQoS0BpN7Z1Ug07Azul+dnMDxif/DR+sDxJenYAQyTbK9skqkoOFGxP99ffdPd075CcvRMcLag2TMlOdNw+ihCVhSJMzjvR7/ng8YsIGYslwVxJ2omkitBZt5VUbsqZKTNqLagaBDDSnFa2E5XWVqdxvFwu28xU2q8q7izgm3ahRFxpaqi0VMcVxyv4squKmmiN0AAAPkLJtVm31UIoCUgXijhOESPAXDK/KcwHHJsyioPaFBc3c62cJD3FlUZ6Pu1EP/XS/nH/6UYnQPWZoNLHxHRB6MX2FBPCPAvMM/aeopKyeQl0n59EaMmILTvRkxOPAtrxbZQaO2wde5SeghhIu4YX1GKCLQ6PwZ+l76zZCIKIrCQWrMhhBfn9d6J+fv3b1SS9PB+OXl3n4/F5PpwEErVNvI+TxPuOEiCknC7o1k+CrcVFCbzBZoa5oUm8K9qoMZ9BXFi2gJjQv9GcOc4zV1VK267VjtY0doVbep+BSWZK7u3dP6Op4pDamhRUqZhSMsKC7iQ7u2FyAJrHEZpBnPiqE40rKlGGJRQYs5izYgtg3NRYZuvCGqy1X2qGOQI8OAEUXWTRJwphZ0WJtaG71DYrxqe16L5RjhO0Ug5xdkORVQhC7AT8KinazT+aaSVqKVSoRYYz8LhgdEnJWR2vNeDnHF2BC+HAEo5DxakNHv5w7D2a0pnSgEvxAg4PyJkJ+O17AVfYmE+geMPxUXY+7KfXw1E/ffvIbxCTBZbFPcGhpqio7EHw8QpJZTd2EI4CO0PrpBBG6rUme2t/exq2ZQ15/kHZ2MM3TDiOfyT8NiA70AdM+WG83CfxX2XQ2G2JF/VB94e3hoYjziAlARMWCmhJTK7bYAPAAkukJF8hXEBnNr5tLJhyBiShQQRo8+0Mgz2Uaf00h/YJHjWhuhHk0fGTpyfPfn7+4pfTdvznh4+Pv2i0nlkTjr27MLR6X5xat2wHSgtfPWTHfjjK08uXvXz4ephfXefp23wfoOZ0u10nsR8ld08WP6oe7GCZXKavmyRnBJFoVBdp1ghu3ERr/KqJ1mWYhJOdKdiIAnS2eTip0Ns4Ewwq4WB1+g/V2ne/xYRiPUytPeTAfe8h/a/G7WG/Nh8ocll6Mfx1fN7//8z+WxEMT9vr5959M4nvvBD7FcEkExBW/56yvUV3n50cwQ32zqVWC9D2/5Potv4CUEsDBBQAAgAIAJ1tyVQJXU6mjQMAAP4MAAAhAAAAdW5pdmVyc2FsL2ZsYXNoX3NraW5fc2V0dGluZ3MueG1slVddT9swFH3nV0TdMxQCoyCllUrbSWhsoFHx7jaX1sKxI9sp6379rj+SOG3SFiIkfO859v04vt4S9UF5tAGpqODDXtwbnUVRsiykBK7nkOWMaIg4yWDYm4+founrc6RLc3wZx+eXt+eX972+4wkm5CtoTflKGUtpi2g67C0KrQW/WAqucfMLLmRGWG/07Yf9SfoWeYwlMNZTOe9kCfUx3+O7h+lJFH/GzcNgOrnvIixFlhO+fRIrcbEgy4+VFAVPTWjX5uuirbc5SEb5x9GIGFX6EWvdiGl2NYtn8WmUXIJSYEK6n47j8e1RFiMLYFX2g5u7m/GJnPqow43ZoW2ootrSBvHgenDTRcvJCppFnsymV9PrbjzH3ZtdORiXI2j4q49mjtLfgvzS5iIv8q9oJJdiZQq6wxmY7yiHCZLi9UPC9N58RwkmIXPQUUEqRlNsg5Cpk+Kl+brAXbX0f4ZDIjF3Wwr2YpqwMz2MQhYMRloWkPTLlfOptfh8LjReJhi9E6YQEJpq0Atm+EIKVW7TtNW4P/BJeRqAvKFGvAlWZDBx8QbApr3GTyYPdq6E8VW2IEAJG28MIqyNNfI3lnUPGRhr5Kvp1jNn2z34rsdxSj08EN/Mw9VHL3CCy7TMrVyWbnPUk7nmKjjbG0pMJlIYWV3NaQambUnf2lxM/b2gEk42dEU0vla/DG6xtdmopL/j8FJrF1aiqWbQprelKKTCYND95tP16bV4HMW9HGqsn+Bdl+imse6KeS5CMdh1U+reu2k7pCqcW0caX5NhLyPyA+RcCKZ6kefhDcSiu3d5n2HmNb6mIB/5uwg49uwuEhca1Klg4W7hqXCiNVmuM4ypK4Wqpq617R1M/LFtreVFtgA5Q0VQKCXZtDncmq7WDH/1G4VPSJuEDqdj6jVuxwmtFB8YvASAyOW6vA9u4TxZwTRlsIFyrAQGm3BXZolC/bfla+TVFGVgOUmRfgrVSglxTUcL4Q3jamc4zwmq12ShbGqNoXJs5pej0sg1BDmDF1Nja/S3FRHb1agoKbR41URq36J67dMnGxhzmtkphA5dyabN4zhMiNwXxjrLgPfsdQjm6ao2qzJs8XRRzKwdxW0U69kdtHO8oSNGM/NPtXDOWvtZ8BT8hO1CEJn+riA+/U63Y2Oa+HrasY0DP8t10g9Mrj9hWzLKqfl/y6RQWmT0n91r1nyNDmLOcEP0jf4DUEsDBBQAAgAIAJ1tyVT1yVm7kAMAAGgQAAAmAAAAdW5pdmVyc2FsL2h0bWxfcHVibGlzaGluZ19zZXR0aW5ncy54bWztWN1yEkkUvucpumbLSxmjWXVTAykXJiWVBKjMrGuuUs10w3TZP2P/gHjl0/hg+yR7ehoQDGYnrrhrlRdUmNPnfOfv63OYJKfvBEdzqg1TshMdtR9FiMpCESZnneiP/Ozh8wgZiyXBXEnaiaSK0Gm3lVRuwpkpM2otqBoEMNKcVLYTldZWJ3G8WCzazFTanyruLOCbdqFEXGlqqLRUxxXHS/hjlxU10QqhAQB8hJIrs26rhVASkC4VcZwiRiByyXxSmL+0gkdx0Jrg4s1MKydJT3GlkZ5NOtEvvbR/1H+y1glIfSao9CUxXRB6sT3BhDAfBOYZe09RSdmshGifHUdowYgtO9HjY48C2vFtlBo7ZI49Sk9BCaRdwQtqMcEWh8fgz9J31qwFQUSWEgtW5HCCfPqdqJ/fvLwep1cXg+H5TT4aXeSDcQiitol3cZJ411ECASmnC7rxk2BrcVFC3GAzxdzQJN4WrdWYbyAuLJtDTehnYU4d55mrKqVt12pH6zC2hZvwvgCTTJXcyd0/o4ni0Nk6KCCpmFAyxAJqMD6TEZpCYfiyE40qKlGGJRCKWcxZsbEwbmIsszWRzlbaLzTDHAFZgPEUXWbRJ58hlaLE2tDtWNYnxvex6P6pHCdoqRzi7A1FViGoqRPwraRou+FoqpWopRwbiwxn4HHO6IKS07pAK8AvOboGF8KBJdC/4tQGD28de48mdKo04FI8h8sCcmYCfvtewBU25hMoXsf4ILsY9NObwbCfvn7gE8RkjmVxT3AgERWVPQg+XiKp7NoOylFgZ2jdFMJIfdYkt/bXt2HDY+jzN+rGDr5hwnH8LeE3BdmCPmDLD+PlPo3/xwgauy3xvL7o/vLW0HDFGbQkYMJBAdOKydXcawBYYImU5EuECxjFxo+NOVPOgCQMiABtvj7CYA80rZ9msBvBoyZUN4J8dPT4yfGvT589/+2kHf/14ePDO41WS2rMsXcXtlTvzjV1y/ZMaeHZQ7bsB8M8vXrRywevBvn1TZ6+zncB6phuj+sk9rtj/yrxu+nzTTL571bJ+Cp91aQdQ8i9ERPSrBHcqInW6LyJ1lXYfeOtvdcoBJhls3A3YZpxJhj0/mDM/E7s2vtDhd1Jr0DIw7Dr/1yqvRfxZ6kas8rsm1ooo4J5o+80vg5UtSy9HPw+uugftHysWf1+QNL92/KFp837484LYxLvfaNtgXz3vwPd1t9QSwMEFAACAAgAnW3JVCajy3+1AQAAfwYAACEAAAB1bml2ZXJzYWwvaHRtbF9za2luX3NldHRpbmdzLmpzb26NlFFPgzAQx9/9FEt9NYuyKc63OTAx2YOJvhkfCpyMrLRN2+Hm4neXsjlLORT6Qv/8+F/v4G5/NqovkpLR3Wjf3Df7p/a+0cBq75RpuGg/YPaBURtfL61ONCsyeClKYAUH4iHVz6sn+euXwIwJb0yT3bO11Y4fEcj5iEQsFKJpRKsQ7QPRtljgz1Zmx6wOGTl1TjbGCD5OBTfAzZgLVdKGIecPzeUm6MGiAvUP+k5TaJleB7f3US/56zi9D6PFzOVSUUrKd0uRi3FC03WuxIZnx/gTu1x6tZOg6g++7gvLCm0eDZR+4PgqDuKgn5QKtIZj3Fk0D+Y3KMxoAsxNKJzeTud/oC3jbkE9uip0YX7oMAgn4dSlJc2hU6VFHF1FkzbGa69ONTvBD5yBrelLRjK6AzXESsiNHPABpRK5rUgXDe1CUSZoVvD8wEUzu1DOHtba9v0bzcQYJ0Jlp7/i0i6X6RSj1Wal15GH2eD03Qpp47Jv2gwYFQbtdu1FXWKDgmEix8T+AeeL1Ulsncf408fuX+vMqVqDehGC1QN1RKgxNF2V9YypE3hzZwV61nRwVv6xzr6+AVBLAwQUAAIACACdbclU3OBoU3MAAAB6AAAAHAAAAHVuaXZlcnNhbC9sb2NhbF9zZXR0aW5ncy54bWyzsa/IzVEoSy0qzszPs1Uy1DNQUkjNS85PycxLt1UKDXHTtVBSKC5JzEtJzMnPS7VVystXUrC347LJyU9OzAlOLSkBKixWKMhJrEwtCknNBTJKUv0Sc4EqQxx9FFyC/RVKoKIKRgZGRroGZroGlkr6dlwAUEsDBBQAAgAIAKBtyVQmAjA4lw4AAHIkAAAXAAAAdW5pdmVyc2FsL3VuaXZlcnNhbC5wbmftmH1U0tm6xzErraasznh8l2ambumkhmalKPQ6ljma4sxIipiEzIgvKSGaItPpNr1ZnCmP+K6NiZJvKQH5hs1kUKk4pYJoYsqgKRJqCgoC94d1z1nr3rvWOevete5f/gF77c3+7L2f/X2evZ/NtVOBfhvX264HgUAbTxw/GgICrUaAQKYJ5muBlgHcV3FAYUII8TsMqhXYTwCV1bhDXx8CgeqpG5bOrAHq684dRxJAoK3njR8TSQw4FQTabnbi6KHQ1EjFUPeNuLQ0/swSaR3StmHD7aLt4qtZ7ZcvBhzcHB0zEn17S/uZrD1fosxNNjZZ76l89POvN1/nnggd3ex6LUuANQ8ZmZjAvSMFcomCxV4ql5we6Zb6dhA1XlgL60OhxocqJvUSE2AJPw61f2osfsxdBRSbNwMGgECroo02HTwYYOxhftXJ2GYCMa542za6sbL6f4KCA9LkNZwsCM8as/zl2HtvdLnD9Kl/dYj/1bwr0Aq0Aq1AK9AKtAKtQCvQCrQCrUAr0Aq0Aq1AK9AKtAKtQP/v0LmdkKcf/wvNgozd7ZTyqYlV/Mzg5a4LlX/6p3xIwGLXnWGHSIOEAtZPzht8Mkb/VgKGqTiGFGVFLQ413CQh6gBuwcBdLEMP20P7lp5bGcgXMrDscUSdfjYGnDlTopdPMznDzUPNjd6ZulmSI+VcQSeM9pyuxipECO1Be4REX2Igv6OUTmpEImCwxwhLUAz/1NjSoj6Ikt5MU1eZf/E9ihRrKN7aPJob8k18yppiDqPOFNgIdZ+NExOzk5DHuKTqHW+bUZ0PH2tAaL0s+dlXQp4GLn61FgRKrfS5/Ifm/RjFp3FoUNvJPlPrwThA74RNvPcGbGzpRmTUwicQ5JjBPaK87NxVPn+iZX4mR6DPDswDLNo3Jde3dg/NDkd/PXzimtPjombVBqSIrW559lBuAprOzk3WbUG8U95r//SNYOjpBqQy7ecfRKagN04QmeaLD4yVqgqtm5wWuem7Rl6WUVp1z9huGSPKBKEdWZluSGYWBVE0boljcrSBp9gRMUClLEktVMRWh8QbiRRtCfzRRr0eHOnV8l4A5dAy+geS0zn1e7XcSmKbpo+yFJUuVR9zCZfPYeeJXXEu35WUAbIo8Y1jSGvfeS/2I0cQKOiakwgMkekD/QMaS7136Zhww40nfLi+ws/iLM25qdf7JPGvEYfKN8Xhw9sMZhTrNbaqqsEqFVExPqC0tPU/doXrgnd+2LnqyfLU56e0vwhr4udUsXka+/Ja0uUcTSrZdz4NJ8ypiu9T4ZtZnazOTMc6SHiMPALD7hQ28kCg6i2IWnj0C10RsF+HiFGnhYL1Yfc9QKpC4u24O7rJfVWpezT9YN2MGQ6XxemyPuDsfT4uLDxB0eDJ57rFDkHu97mz4ozeVqZp0qQ3fB5ANgC2JuLzNAPt2R1dOWeLCMVbV4MefBXQqL/qpCaFRL+w3D5SZvGa0ys2lR7aS4PcWEvWdiXwvY9U9sa/3BIT38jqENpruWG10MjuC1DbNvZ6V0t/dg6eSUW9mhpP8iox8Ab3G4gRut+8PLfF5dUQboobSEUEdPgaUFTXDswL642Tw0ws7PoX9EKYSF/s7/s+t+GhuuEkYPymUtxk3MVM/+f53tqoNNVq4+SYwjDJLebmBvZrSXyWkOsWeNMpXpn8YbL65VBZjhHULHl+WCvIGcp3YRLZY/1E5KAkx1de2GTBMwGFERi5szKlD3dodGS6YGcb1BiMQbSCrv2UOXmBqSxf8+S079r7NpxgqlV6Xn4kXT+91/U7JbVjvne8UqbRieUisrqLlOBaBZ92cYPiYguuifcJ8pIMrm1sSR0rgBIXDxZmytW0wftqbYOGO0kBFyQNYRAcJBnO0sAKXEiT99qzv8x1ONidFVR3gC7YFea4lOzF/H4P75pMkWoFwSq0o3f52U1HHA0bhjWkoUbX7meVUEFTNYyrGq0B/MG+QI9NimvFgOvEDbgizdPgtjcxHe8cQD960q46zadis3lXM1tYodTLmiQ0qhvD23zqIpZuIdEmjc/Wxzg85EAEEdG3yGR+JztJkFXSxtXPNEjqWimxbNUZhbLh9bfKwaYMhSpW2oRHDAeVEcBg6p2tiNqoFFBrr1tAE11wqlL0rP/93m2BiJfRacLuYlGATY0Lh2QXL9eO9ooCfkinpX8LwbYQ6qDvxO6e899dD9bJolL8mrCNS/UMNAizBuwmV2sVcezqGgQ63A58tNAdBMK7bkHwPLLkkMG4PNYE/9K8deWmQv6lRU2Yi4djodpdiqFv2taagKo4XVEB3p9i/lahCo1wYkkWZk52LqSSqEYNZONgMEGdqTgVwmRZ8OE/qdgXijSpqMge+U2cy81BeTcHx8NcPCn5CjhW1qvas2HmMPoR//gKnM/VsWRn1zluTeXvuIRevnPc+c5Jw5qK0LnKwcpqF06KuFOoPoaC8Ur0jk7zM5v2E3U8EYohPw3+Et/Bwm1BaGjfIvWHwwUQqdsllmzg0VSycDfNblgQ01FP1NRtl3IZaOuKtZaAQhOHFMmabU2FGr9SWD8YLCLumri01FRcQ2P8oCPOzdtIHx8gr/VHiWak5AdcH4xsKzPLJjxm8ABO8149KLaBS/UDA1c8yezj8fgMZ8FU9T0MB+VOJGsJ2TLIY4ZRp9JNP3F+83MIVf+qCHD43Q2n2FbQ06c4dfGuKqnV4cnhy9fF+joqFZdqH15bjWI/nCcHO//7nMr7bXaThKXjxi05VquhpdUuothmKdstXvW+v+1hU1R3DgNZPPAd6R7RzBu6htCRvJgknJMxOUyxezhusaN5kkKu8awoFpiDHowV5ro7bqchOH1mi8zcV7imzk3P+FSX7gAGnzavLJ5p6gPf9wcviKS/p/h/MpCv16jy46WFE91onCwr6Cmj4wJYEP1iAFZtA+6gcWtyPJoVgXlJUGwaOdB4r7xuZJXwuR7wfVKnQqyilwsE+IV/rGSfZXDgRidPwJsEXtsUu4JvORxX5sH66y7NatTWYA316w7TiZepPxGu/FiuSXXrCYJO8Et1V5oJ3J9YNm3Fvh/2WQSzNhxHmtxX4116OpTiK57z1sTzUxB56mCXaxDdNLCxvYccEr3+3Lgw05FG6uyYgOpnbpHZEV05Ym9fvGZWPCgGTjomKQb3h70dIPl4ezZBb1aSFFN/l71f/6siLAAJ+6YF7Ca8mFLT4xHJ0ZAYqQilGvyudubTknztpwie+suAucyip9kschiC0/22H3wc0FcsS6+AUcjohyeXumFOkDWPCHg4NRxHn8si9TM78MAVMYHsoXVLAKeLK/JFtE3hgrReKhpwvXsSS6Hpn9STXJPoB8GvRdJC2Dk0bCgm7aDEbGn+0fcRbDiMd1E8h/RkDcEOtvEQGbEa+SCefZNAh1P42TNZt2EI7J8RQtXIo5uR3E7HO66JzYiKRGYyg3k1JNr/jVXbwtOReREa3rI02wHO14Sh1k55aNOmoCp91WPhnMPbAbfJZZk+hkRcUY0NZcvNQ+USobZDhgeBhL3SG2LM1VaEyS+YoxOmqrM5ZlpmnsNf1Zgne1f3zt3Qqffl4B5FJH9cVQyboqVm6y7snIBN6YTBZWUDU0maHdH+6IqGT74fD/APEN89fOLYHVrkhYnpJ2D99PTbl2UWXXaJLUkLr8dhJGZW5arBGDhVd7K6WjdbbVMy3JjiPwxox7RRPuhIRbYNJ+KYWLag2EaN1H3OUGtNOuPSjDLysvNnkk7nFRU92Me8pJMBbq218C8Hg13BT1hY68pLM8HkjVIZrfCjR+cphrGr7dTdQthUB78SkpCYBi22Q0ymOKJm2f7XnOwkZPVQwamQX89+7SIKLtdvtN+vTauesI3MIbX4Eq+ISQJpkSoOUNVrH5E/XEJKWaynipb9ilfqnu+yAQi0rZByOpp0r1e8Dk8V5XhA+9GCetPZzKGcC53f1jHqLVfxJphOsUMy7N/X5MWm8PnZUj1y8IpUntOrYSrm41+C4TvpvergkjUIV/LaYGD7pv9WlyEb+8EnnazAo6EZEyfR3j5ps+25Zl7KVvXcpqlQZgk/f8Ztffm73fJNLbgMxwSx80vgXqr+euhid+aisDo+ERD5bEzbHzEdJqDqxlAg9AOk4Ocq7r9J/M4UEwPSinEZXe0avf/nQ8UngCt/djfupO/lCsHeE60LozeulCz9sbPHNBjj+FshHjh/ELILuwUelhGqpYZh9/BxW6M4EuTayn3hfwaSiPLo616wDzlRwy+C4wzRceT9Hv7kLTo9aIed7o0Z/ECLagDfc+nUx+EOBH4zphHbGn4JntQ5v5Iy/oI3jue5HDSE3feyxbPA6dGeLafmJlN27qBXL0zh4OmpSwtP6s+qWqpnvC6WCxc7cTAPX3PPsc86G3PgR0TGLKP2Q6IGOPPVv6eJyJnfNri91ssZ4pTYHNji86BAi8M308wJtSfhbUn7/ntaifyMbu1RQnBBK7S2hClKo03jf/kdkp4fZCiRSXej9z/tyeg8UkJASfs4fEa8GzoRyzMm2v7/yNyuaxJ/xrkdhOot01QiyQWT0wbfhrRnhHXzcFWE1ColniCnmNoaZ1A28zBb3o98yL+zLRO5i2Mj5bTIJnJi2+kKIfCCSY38T5ucbzmJfCx1rhXcW77OWS0zPDuOMr4KG7RuD/AG6H6Fark16Ed+VRFJMaZUHIwrlFWCSApI2wWPSkdn1Uca7kVCZeHDGqHCb2zZ/bExdUzgDXZu2JhR0fmBY+6EFybNj4n7mRyLrNHcZIWVf8uNEwA6erw107+rzI+aANeEwh0qXa1CgINtvK8iUiebs35RCB82TCQmqmczLUYWtNygAbPT9ogXrMhdM65jhVaYaqsy8qKMlqjv+CNpEsO0um80qnhp7LmycGPSCMMjJHCdkyINpucqCYHgA07Lb8SM0Gv/14djFOfJiAEUbn27lPfSq8nYfuJY4NHaw1F/+Q9QSwMEFAACAAgAoG3JVETo5p1IAAAAawAAABsAAAB1bml2ZXJzYWwvdW5pdmVyc2FsLnBuZy54bWyzsa/IzVEoSy0qzszPs1Uy1DNQsrfj5bIpKEoty0wtV6gAihnpGUCAkkIlKrc8M6UkAyhkYGGMEMxIzUzPKLFVskBSqQ80EwBQSwMEFAACAAgAOm3JVB/uCKCqBQAAoRUAACAAAAB2aWRlb2xlY3R1cmUvY29tbW9uX21lc3NhZ2VzLmxuZ61YW2+bSBR+r9T/MEKKtCv1ttqXPiSuAI8TFMywMNjNvqAJjJ1RgfFycZL++j0zgGPvtgLcSJVVcM53znznO5fx5ZenPEN7XlZCFlfGHx8+GYgXiUxFsb0yIrp4/9lAVc2KlGWy4FdGIQ30Zfb2zWXGim3Dthz+//YNQpc5ryp4rGbq6eUZifTK8K3YtG0cho7l4tgMHDN2TQu7sWXatzElsYWvHc+YXUtUw78Hju75VhQFBIHkRr+oMpHyy48d6jQnhFKyjH3Tw64xs2RdyxxZrDwPzTNXzrVJHeLFVgTAXmjMPLYXW1YDhei+AfiiOg87xJQ63jUgmkkCBuJeZKJ+RiGva+DiXFTXmWNjFp7PICV+Tx+Vu6ncRXOHAG1B0LKmIeGETSokKlhZauImAPqueYeDOLQxgCpoQuMw8n0SUDyHCEEtpcz4+13GnpGoUCFrVDW7nSxrniJRaD2xE4JzOYma8NbxYvCuj9e9dlyH3sVLoqimTVkgEMOrOfFIsDTdE/TN5hXg/QCH2KPApn9DKDFmfskrXtS8RLsHWcspeEplsReTRWyTyKOd4NDFXxEOdeK9aGnh4EJV9AUlFM7TfxVeTHC0Aj8/0NMKnJ2np7UJBCzN4LblxA4wvJjHa4feGDO75EzJ5lHUD0iEu1L1JL5nWdPWe9c6h9z1jc70/a5t9HFbLPk2ZG2TJZTfXeySaxKHoASws2W+Y8UzcuVWot/+/Pzp6fOn34eBPBoQty3m2MNfIU3qc5odqGYFUoHPQbsoCEBfnTicUNeqOo2Lda3eyQY9sD1XbX8v+KMuTdCfKLuOr75IJLwomkFxz8nShPyBpGng2EoboEFZls/v2opv6gdZgrsKpaJi9xlkVflUCVXf71rpt2mVqktA70hlzkTxYdj12nOJOdf5XYKwzGtVqIdDAdIJvFbTXin2Hbh4LDLJUrQpOQCSELHdLhNJ+5e95HxoZkNRdJVshuGaBMAu1oXM0I5V1aMs0xOWj+MZAnY8m0AibXoErtrsARjOJ2BrKEue1MNgEKWp89PpYu14QGBMtRyVJPKmqiHt+S7jNdfRCnUUlrQjlm8k6CPjMHV17sC7Fstgmlwz8uyb2KKH6nNZUyQPI+1AXD/M73E2m4qf5Gwwpg4NtpSvUB1QjmSKBbk1ZuR2isUdhvUCPoZsjvYcqNu+qPqiTZiqkey5m0FKTXshmwreKEqgtHRGqmleQgwTwaOO6f6kNbSg/Qzfij2HMMqUl4M0k4i6jodj6lAXUtc9DllBj7PxHFYyGFXO3/HCdFw9Gf6rV1g01JbB0j0rErW9JkwJ4Rm+S0Wqv1O1oqP+pxHfEau7/nbRtUZvjr9efJgYz0k3/UkZsbrm+a4ecq1o7sI/JwrVF34awpijn+f/sAO+SmZetkboMr+WnpPldChFJ51uKIhfJGp8sl45kG7PxDCjoboxjNVsvJVHwOlCdUeJXlZUp9jI8Rhd5R9ejLdcYyt0KNiu+X0l6sFFRFfF6NGmi+L8mQZRkiiAZfaEJOBINmWie+UwSS8YHUmHFyMs+2XrZMp0OEcXYzhQJnJgLx2BGS1xz387HE54XMsmS3UJZ+KbHhBw3Cbn/1/jNiVc9dXbjFV922nn05dfiaIjqXXqT1ikDmU4Wh0vVXi+RMLI0iGHcDlbwOzbbIYsqANHf5VFmrWTJ5c5vBqMlBLiUsePbVstaeC1ua9FnQ3vEQfDG9MDCaqLElyRYIv+puTBUwEjQBOrrkwZXJnGAi4i1w3hSoi9NqJFk2VVApt6cQYC0N+i4CcIaHOAGnV37/HUfa3Tj8by+FM97uexHqHfhbQ5aepMFKNtfTMKO0tfTdLRdq5515mNuMkcrA49uDXtW/8E+9UxV363pk7j66U9apCg761j7VfEVa1EG69kBk3j1PLwVOkfUy8/Hv22+i9QSwMEFAACAAgAOm3JVBUeYBujAAAAfwEAADEAAAB2aWRlb2xlY3R1cmUvcGxheWJhY2tfYW5kX25hdmlnYXRpb25fc2V0dGluZ3MueG1sdZBBCoMwEEX3nsIbCF2HQNelRagXGHGUQJIJmVHw9k1EbWnTZd77P8OMYhQxfmJd1bWCWegpEEVLnFE173e2DAtevXEghnzCgrznSiY3LFFoIzJ62ZQewXLK//BjeGthPT/iI14w5UJnHOpLqbCZXPKwmGlj3RpQjxHTgC+Yc+iht3jDtSeIw+MM7Bv/1bmbNpsd3mlAHSK5IKr5QFW613H0F1BLAwQUAAIACAA6bclUp4ruNgwFAADlGQAAKgAAAHZpZGVvbGVjdHVyZS9mbGFzaF9wdWJsaXNoaW5nX3NldHRpbmdzLnhtbO1ZX2/iOBB/76ewctrHLfTvtRVQsTRoo6XAkbTdPlUmMeCrY2dth5Z9uk9zH+w+yY0TCFAKNdW2t6e7SqiKPb+fx+OZ8UxSOX+MGRoTqajgVWdvt+wgwkMRUT6sOldB8+OJg5TGPMJMcFJ1uHDQeW2nkqR9RtXIJ1qDqEJAw9VZoqvOSOvkrFR6eHjYpSqRZlawVAO/2g1FXEokUYRrIksJwxP4pycJUc6UwYIAfrHgU1htZwehSs50KaKUEUSjqnNNIyJaJNSpJE2G1cgp5ZJ9HN4PpUh51BBMSCSH/arzy0H2N5PJ2S5oTLgxi6rBoBnWZziKqFEEM59+J2hE6HAEGoPRHmikR1XnoFw2LCBdWmXJuPPdY8PSEGAGrqf0MdE4whrnj/l6kgyIhPMgqqZlSoB0aWxBUpNHXQzkQ9GE45iGAcwgY6yqcxHc9dym23PbDffuqtfKVbVGBF7Qcq0wfsu72Ea+23N9tx24vbtPXmdLxGtWcS/rXmtLzI37yfeCbVdq1y+3hXQ/d9pbYeqB12lvYYdG57Jbb99utaPPt1231/LaX+6CTqcVeN05KvPKBf+rlJZduQIuL1K56LB6lMZ9jimD/PHEaxXRkIEYlkMSiCaF6BpgpoiDfk/I8LcUM6onkKggztA9IUldJRDlPRNPVcfEiDOnywlBMQiyIlZP94tg3ds/Xdp7KV9+vq9n1awUCaw7Elq8s/p75aNC/9PDzeqvUbQCCTTBfNISw3fX/uh4nipPypvVf07Nytgk9jaWMsugq+q/aL79w/n5Hxwfb1ZhzWoVrDUOR5DZ9SwxL47MpKixPQ41HcOlQZ7oOkgZ89MkEVLPc/viYKHEGprKQPCl4DHPqC9YVJwaifskauOYTC9Ell+I/j3lTRDec9AAIp3BkXYSwpGPOdzDVMMxhwWHSvtKU53dv82pdF1SzNAVp1AoEHTprxx7OMJSLYV2cUTm6gtrXbgcc3Pnz2vlcKqIjWDbZCvFYJdWtJKMqUiVPeIaSpDYSrKTaka5lWhvlhgtdc6j2UbYjSFr2QjekL6i2s7EAhU6II8PhA2oCR6tQkkIt1L7kWo0KCAoFnancyNSFqGJSBGj9wRpgUBROC+kRwQtllxoIEWcjUJROHUYNKbkgUTnNgvdwhJxCkiTnBjR+QrfUvod9clASOAleAwlK4zTqXvtvp64CH3Q/AfxJ1ipudJ4ZoMPecnmtS/crx+MAXE0xlBkbkcOWZDEiX4TfjxBXOgZDswRmtyQHXpEo2zOZm/WC47wOPMk4x0ZKfgQhQPIOWEihBRKeUpsCUPMkeBsgnAIIa+MX2ZJCEZyD8yp1asVzOHgNNnTkI4hgoSMiLTac3lv/+Dw6PjXk9Oz3dJff/z5cSNoWiRCHjfL5VViY2OzYI180pi8gFvTaryAWttwWONev+JK82GNfKZgt8Y+bUSsgSvtiB1yTVPyAnhDa/ICckODsoJtChmbVBUt4D2z2Xoj8K694PYucL8GywRZNKzWNZWSKbuer8KyivgnLsI6VwEYzLWqVFy/c9VruL5VpTLzHatMZsfZ7ljVXl8syy5TG3QX6gIrFeDiHeZVBFy9jMZQN0XvllnfIZLfKSx+RHOSh9bbhMWrjuvfk1L+q6b76XviNzKe7156nzqti/+D9x80Yv5UvCBdeiNavKhb/ihgZmLKaYyZbwr74ktC7eiwXCk9P7WzA2zLn2ZqO38DUEsDBBQAAgAIADptyVSPdlX+bwIAAIcIAAAkAAAAdmlkZW9sZWN0dXJlL2ZsYXNoX3NraW5fc2V0dGluZ3MueG1snVbbjtowEH3vV6DtB9AlEISUIiVcRFV2QQs/YMgQLBw7sie0/H1t5wYkWdgmL3jmnLmcsR08daJ8/K3T8faCCbkBRMojZSyFrUPDny8hVWTHIAxSRMFfxt8HvusMfa9rITX4UZxBltj5fDIb9FuxlwQko/xkkG4Q9HttSC5kTFgZdupM3emoDWwq2DAawpIqnDGIgaMm9UauH7RmSEgEQaRhjn1aYYxcdmRvKp5N/dHr9DOgFsJEfP1h3lagSNJkTTiwLP3Q8dt1qMALIKGel1HON28bQwGDPUK4+h9RCvLXiRq/I3Jtyl2YefxCiAOtWyRFykOzi3oD132Kb6hb+Ivvdg88briBapq3u9E8XyFucgHMYFzHd54iF6Raz5/vcWVEVm9EnkCqh9Wiru6hFnhM4x0nlD2xs5HGoM8i3FTcd/p++/lFIRjS5IbxIEnG2GbFz4bmbccmgdAHXmsob1OMnHn/Wpj85/UV5iFFBvak3N1sZ6qovs/GKFPwusUq86mj+LMUkcid5dLmaI6oC+YoBWtKRVIUCz3UPFy5rJKtUrSa24vtKuutvcJPJrnpQJjKsaWtgq0lKH1Mi4v4KvC9p+J8gBKp3IOqce49FWeeMqb2EoDXSDVXPqdmsayKuq7mgYUgrGPFl3DAcnJ35jJBUxxP1UezQSLxajbZOu+OnMHnNCZIBdcOBFU01+DJOEyIJNfXOosh1exVCWv9lSiDqYLQ4GmjbPWpHfeaKNaT0Tg508hat/qLOz7oqXjdO2OGBG6+9b/hshNEhu8lJO+91Z2xdY9pDG9Cb/FEijhBr3tlsvOpxqB/mz8g/wBQSwMEFAACAAgAOm3JVHyfhAoCBQAAXRkAACkAAAB2aWRlb2xlY3R1cmUvaHRtbF9wdWJsaXNoaW5nX3NldHRpbmdzLnhtbO1Z3W7iOBS+71NYWc3lFPq7bQVUlAZNNPwtpO30qjKJAW8dO2M7tMzVPs0+2D7JHicQoBRqultGK22lqopzvs/Hx+d8Pk5Ll88RQ2MiFRW87BzsFx1EeCBCyodl58avfz5zkNKYh5gJTsoOFw66rOyV4qTPqBr1iNZgqhDQcHUR67Iz0jq+KBSenp72qYqleStYooFf7QciKsSSKMI1kYWY4Qn80ZOYKGfKYEEAv5HgU1hlbw+hUsbUFGHCCKJh2bmlIRENEuhEki86Yk4hM+zj4HEoRcLDmmBCIjnsl51fjtKfmU1Gdk0jwk1UVAUGzbC+wGFIjR+Y9egPgkaEDkfgMMTsiYZ6VHaOikXDAtaFVZaUO1s8Niw1AVHgekofEY1DrHH2mM0nyYBI2A6iKlomBEiXxhYsNXnW+UA2FE44jmjgwxtkYlV2rv2Hrlt3u26r5j7cdBuZq9YI3/MbrhWm1/Cut7HvdN2e2/Ld7sOV194S8Z5Z3GbVa2yJuXOvep6/7UytanNbSOdLu7UVpup77dYWcai1m51q636rFX2577jdhtf6+uC32w3f68xRaVYu5F+psJzKJUh5kcjFhNWjJOpzTBnIx4usVUSDADEsh8QXdQrVNcBMEQf9HpPhbwlmVE9Ap6DO0CMhcVXFUORdU09lx9SIM6fLCMExKLK8Vs8P82I9ODxfWnshm36+rlfdLOX61RkJLXbs/kHxJPf//Hiz+2scLYF+xphPGmK4c+9PTudSeVbc7P5rbpbGRtdbWMpUQVfdfzN8h8fz/T86Pd3swprZSlhrHIxA2fVMmBdHZlbUxB4Hmo7h0CAvfB0kjPWSOBZSz7V9cTB3Yg1NaSD4UvGYZ9QXLMx3jUR9ErZwBCXcqXMHDaCuGWxgOyYc9TCHQ5dq2NQgR6ikrzTV6WFbn1pXJcUM3XAKXQFBzd7KJgcjLNVSIecbYg66oNKBozALbva81g4nitgYtow2KQa7Y0UryZiKRNkjbqHfiKws24lmlFuZdmcyaOlzVrs2xm4EGmVjeEf6imq7EAuU+4A8PhA2oDrkrwokIdzK7Weq0SCHoEjY7c6dSFiIJiJBjD4SpAUCR2G/kB4RtNhgoYEUUTrKsJomDBpT8kTCS5uJ7mGKKAGkkSJGdDbD94T+QH0yEBJ4CR5DfwrjdJpe++8nzgsdPP+X+GOs1NxpPIvBp6xB81rX7rdPJoA4HGNoKbcjB80jUaw/hB9PEBd6hoNwBEYb0k0PaZi+s1mb9YQjPE4zyWRHSgo5RGEDMk54EYC6Up4QW8IAcyQ4myAcQMkrk5epCMFIloEZtXq3gxkckiZ9GtIxVJCQIZFWay4eHB4dn5z+enZ+sV/4648/P28ETVtC0HEzXdYT1jZeDayRL64hb+DWXCzeQK29Xljj3j/jylXDGvlKe26NfXntsAauXD7skGuuIG+AN1xE3kBuuI6sYOtCRkaqwgW8ZxZbrfnereffP/juN3+ZIK2G1b6mVDBN1us9V9r/vmi5+j+v52rf+BAf16oxcXvtm27N7Vk1JrNUsRIuO85W26rV+mrZZZlWoLPQBli5AOfsMGsa4KRlNII2KdyZkO6gcHdUBa/ePOjGMsgK52Oq4F278zMF4/9QWWeVek1dUY9E1IB2JLMfFLWe2/Su2o3rDw0ftYvffzDp/mn4sqf8e+bSB8z8u9ryN/w9GF/+l0hl729QSwMEFAACAAgAOm3JVJNoQH6HAQAA2QQAACQAAAB2aWRlb2xlY3R1cmUvaHRtbF9za2luX3NldHRpbmdzLmpzb26VlM2OgjAQx+8+hWGvHnYtYthbWSBush8m+gJFRm0stCnFaIzvvhRRKZbsbnuhM79p5z90ehoMq+GsnOHr8FR/1+u1XitZwuhu21ps3GITFpu02A7atiasgNp2HjWpiE4ue3YNNjjWwVJakIRBGpRK8Vw7nacJ9tAUO20RfA+yjcTxWzRxDeQoQDKa7xrACwJ33AZyLjPC2puEKPRCv83oYxaMpvBBCxUxyCBXF3bsezgw9hNkA8Hm4kX1MLyMHBOyarKJQuy/hF1/JamJf3nW0/BzUYo5yYHdzpgibCq6MzMgKc0bMMZ6tsECGKwUpN//kHeN+TNfYQmRc53TTNfxXUEWVBXYSF7mafNnxxPP6w3TEUs4qK/6T/WKsURoYdeLocdv/KIR11TWQxj1xlxZm57HW1bochWfRO5AFn0pqSqFPnlqW2ZJTijrv1uKZlDddOhm4yIXm02hOGeKii5o2fICLm+JRVM9TUQEvGqeqgjyYUMfxW7sGJ2uOp3OLI/J3nwjBucfUEsDBBQAAgAIADptyVS8fTX3SgAAAEkAAAAfAAAAdmlkZW9sZWN0dXJlL2xvY2FsX3NldHRpbmdzLnhtbLOxr8jNUShLLSrOzM+zVTLUM1BSSM1Lzk/JzEu3VQoNcdO1UFIoLknMS0nMyc9LtVXKy1dSsLfjssnJT07MCU4tKQEqLNa34wIAUEsBAgAAFAACAAgAN23JVCHvWV0CBAAA3A4AABgAAAAAAAAAAQAAAAAAAAAAAG5vbmUvY29tbW9uX21lc3NhZ2VzLmxuZ1BLAQIAABQAAgAIADdtyVQVHmAbowAAAH8BAAApAAAAAAAAAAEAAAAAADgEAABub25lL3BsYXliYWNrX2FuZF9uYXZpZ2F0aW9uX3NldHRpbmdzLnhtbFBLAQIAABQAAgAIADdtyVRh3yWfMwMAAMQOAAAiAAAAAAAAAAEAAAAAACIFAABub25lL2ZsYXNoX3B1Ymxpc2hpbmdfc2V0dGluZ3MueG1sUEsBAgAAFAACAAgAN23JVHFXlJ0VAQAA0QIAABwAAAAAAAAAAQAAAAAAlQgAAG5vbmUvZmxhc2hfc2tpbl9zZXR0aW5ncy54bWxQSwECAAAUAAIACAA3bclUZ34YTS8DAABsDgAAIQAAAAAAAAABAAAAAADkCQAAbm9uZS9odG1sX3B1Ymxpc2hpbmdfc2V0dGluZ3MueG1sUEsBAgAAFAACAAgAN23JVI5z9vpqAAAA5QAAABwAAAAAAAAAAQAAAAAAUg0AAG5vbmUvaHRtbF9za2luX3NldHRpbmdzLmpzb25QSwECAAAUAAIACAA3bclUvH0190oAAABJAAAAFwAAAAAAAAABAAAAAAD2DQAAbm9uZS9sb2NhbF9zZXR0aW5ncy54bWxQSwECAAAUAAIACABGi7JU7gPNTEkDAADjCQAAFAAAAAAAAAABAAAAAAB1DgAAdW5pdmVyc2FsL3BsYXllci54bWxQSwECAAAUAAIACACdbclUBqKuqXIGAAAmGQAAHQAAAAAAAAABAAAAAADwEQAAdW5pdmVyc2FsL2NvbW1vbl9tZXNzYWdlcy5sbmdQSwECAAAUAAIACACdbclUc2py5qUAAACCAQAALgAAAAAAAAABAAAAAACdGAAAdW5pdmVyc2FsL3BsYXliYWNrX2FuZF9uYXZpZ2F0aW9uX3NldHRpbmdzLnhtbFBLAQIAABQAAgAIAJ1tyVS0Qdw3lwMAAN4QAAAnAAAAAAAAAAEAAAAAAI4ZAAB1bml2ZXJzYWwvZmxhc2hfcHVibGlzaGluZ19zZXR0aW5ncy54bWxQSwECAAAUAAIACACdbclUCV1Opo0DAAD+DAAAIQAAAAAAAAABAAAAAABqHQAAdW5pdmVyc2FsL2ZsYXNoX3NraW5fc2V0dGluZ3MueG1sUEsBAgAAFAACAAgAnW3JVPXJWbuQAwAAaBAAACYAAAAAAAAAAQAAAAAANiEAAHVuaXZlcnNhbC9odG1sX3B1Ymxpc2hpbmdfc2V0dGluZ3MueG1sUEsBAgAAFAACAAgAnW3JVCajy3+1AQAAfwYAACEAAAAAAAAAAQAAAAAACiUAAHVuaXZlcnNhbC9odG1sX3NraW5fc2V0dGluZ3MuanNvblBLAQIAABQAAgAIAJ1tyVTc4GhTcwAAAHoAAAAcAAAAAAAAAAEAAAAAAP4mAAB1bml2ZXJzYWwvbG9jYWxfc2V0dGluZ3MueG1sUEsBAgAAFAACAAgAoG3JVCYCMDiXDgAAciQAABcAAAAAAAAAAAAAAAAAqycAAHVuaXZlcnNhbC91bml2ZXJzYWwucG5nUEsBAgAAFAACAAgAoG3JVETo5p1IAAAAawAAABsAAAAAAAAAAQAAAAAAdzYAAHVuaXZlcnNhbC91bml2ZXJzYWwucG5nLnhtbFBLAQIAABQAAgAIADptyVQf7gigqgUAAKEVAAAgAAAAAAAAAAEAAAAAAPg2AAB2aWRlb2xlY3R1cmUvY29tbW9uX21lc3NhZ2VzLmxuZ1BLAQIAABQAAgAIADptyVQVHmAbowAAAH8BAAAxAAAAAAAAAAEAAAAAAOA8AAB2aWRlb2xlY3R1cmUvcGxheWJhY2tfYW5kX25hdmlnYXRpb25fc2V0dGluZ3MueG1sUEsBAgAAFAACAAgAOm3JVKeK7jYMBQAA5RkAACoAAAAAAAAAAQAAAAAA0j0AAHZpZGVvbGVjdHVyZS9mbGFzaF9wdWJsaXNoaW5nX3NldHRpbmdzLnhtbFBLAQIAABQAAgAIADptyVSPdlX+bwIAAIcIAAAkAAAAAAAAAAEAAAAAACZDAAB2aWRlb2xlY3R1cmUvZmxhc2hfc2tpbl9zZXR0aW5ncy54bWxQSwECAAAUAAIACAA6bclUfJ+ECgIFAABdGQAAKQAAAAAAAAABAAAAAADXRQAAdmlkZW9sZWN0dXJlL2h0bWxfcHVibGlzaGluZ19zZXR0aW5ncy54bWxQSwECAAAUAAIACAA6bclUk2hAfocBAADZBAAAJAAAAAAAAAABAAAAAAAgSwAAdmlkZW9sZWN0dXJlL2h0bWxfc2tpbl9zZXR0aW5ncy5qc29uUEsBAgAAFAACAAgAOm3JVLx9NfdKAAAASQAAAB8AAAAAAAAAAQAAAAAA6UwAAHZpZGVvbGVjdHVyZS9sb2NhbF9zZXR0aW5ncy54bWxQSwUGAAAAABgAGABqBwAAcE0AAAAA"/>
</p:tagLst>
</file>

<file path=ppt/tags/tag2.xml><?xml version="1.0" encoding="utf-8"?>
<p:tagLst xmlns:a="http://schemas.openxmlformats.org/drawingml/2006/main" xmlns:r="http://schemas.openxmlformats.org/officeDocument/2006/relationships" xmlns:p="http://schemas.openxmlformats.org/presentationml/2006/main">
  <p:tag name="GENSWF_SLIDE_UID" val="{C0962C8D-52DA-4626-A3EB-428F95D12C2B}:262"/>
</p:tagLst>
</file>

<file path=ppt/tags/tag3.xml><?xml version="1.0" encoding="utf-8"?>
<p:tagLst xmlns:a="http://schemas.openxmlformats.org/drawingml/2006/main" xmlns:r="http://schemas.openxmlformats.org/officeDocument/2006/relationships" xmlns:p="http://schemas.openxmlformats.org/presentationml/2006/main">
  <p:tag name="GENSWF_SLIDE_UID" val="{1F790CC2-987D-471E-A8D0-10E6F0D7F726}:263"/>
</p:tagLst>
</file>

<file path=ppt/tags/tag4.xml><?xml version="1.0" encoding="utf-8"?>
<p:tagLst xmlns:a="http://schemas.openxmlformats.org/drawingml/2006/main" xmlns:r="http://schemas.openxmlformats.org/officeDocument/2006/relationships" xmlns:p="http://schemas.openxmlformats.org/presentationml/2006/main">
  <p:tag name="GENSWF_SLIDE_UID" val="{1F790CC2-987D-471E-A8D0-10E6F0D7F726}:263"/>
</p:tagLst>
</file>

<file path=ppt/tags/tag5.xml><?xml version="1.0" encoding="utf-8"?>
<p:tagLst xmlns:a="http://schemas.openxmlformats.org/drawingml/2006/main" xmlns:r="http://schemas.openxmlformats.org/officeDocument/2006/relationships" xmlns:p="http://schemas.openxmlformats.org/presentationml/2006/main">
  <p:tag name="GENSWF_SLIDE_UID" val="{1F790CC2-987D-471E-A8D0-10E6F0D7F726}:26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E6AAFCA-C398-4236-B382-857282D478CE}:263"/>
  <p:tag name="GENSWF_ADVANCE_TIME" val="26.477"/>
  <p:tag name="TIMING" val="|7.289|7.432|6.375"/>
  <p:tag name="ISPRING_SLIDE_ID_2" val="{F38BCABC-F18D-45A2-97B6-105390A0B936}"/>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E6AAFCA-C398-4236-B382-857282D478CE}:263"/>
  <p:tag name="GENSWF_ADVANCE_TIME" val="26.477"/>
  <p:tag name="TIMING" val="|7.289|7.432|6.375"/>
  <p:tag name="ISPRING_SLIDE_ID_2" val="{F38BCABC-F18D-45A2-97B6-105390A0B936}"/>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E6AAFCA-C398-4236-B382-857282D478CE}:263"/>
  <p:tag name="GENSWF_ADVANCE_TIME" val="26.477"/>
  <p:tag name="TIMING" val="|7.289|7.432|6.375"/>
  <p:tag name="ISPRING_SLIDE_ID_2" val="{F38BCABC-F18D-45A2-97B6-105390A0B936}"/>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0C649B3-27E1-498D-B54F-C714D5996FF3}:613"/>
  <p:tag name="GENSWF_ADVANCE_TIME" val="40.331"/>
  <p:tag name="ISPRING_SLIDE_ID_2" val="{E27F2901-91C9-41A1-9D87-B0C2802B09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EW LOG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OGO" id="{B9A39CEB-2E9A-45FB-95E6-DE7B370B3DE6}" vid="{4DD1D5FA-30CF-47DB-B070-1AED59B559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18175</TotalTime>
  <Words>2270</Words>
  <Application>Microsoft Office PowerPoint</Application>
  <PresentationFormat>Widescreen</PresentationFormat>
  <Paragraphs>222</Paragraphs>
  <Slides>27</Slides>
  <Notes>16</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Symbol</vt:lpstr>
      <vt:lpstr>Times New Roman</vt:lpstr>
      <vt:lpstr>Verdana</vt:lpstr>
      <vt:lpstr>Office Theme</vt:lpstr>
      <vt:lpstr>Custom Design</vt:lpstr>
      <vt:lpstr>NEW LOGO</vt:lpstr>
      <vt:lpstr>PowerPoint Presentation</vt:lpstr>
      <vt:lpstr>Objectives</vt:lpstr>
      <vt:lpstr>VFW – Bergmann &amp; Moore Relationship</vt:lpstr>
      <vt:lpstr>VFW – B&amp;M Partnership Results over 9 years</vt:lpstr>
      <vt:lpstr>VFW – B&amp;M relationship related to CLJA</vt:lpstr>
      <vt:lpstr>Camp Lejeune Justice Act – a mass tort</vt:lpstr>
      <vt:lpstr>What qualifies as a CLJA condition?</vt:lpstr>
      <vt:lpstr>Presumptive conditions–not to be focused on</vt:lpstr>
      <vt:lpstr>Who may bring a CLJA claim? </vt:lpstr>
      <vt:lpstr>How will a CLJA award affect VA benefits?</vt:lpstr>
      <vt:lpstr>Will a CLJA award be affected by VA benefits? </vt:lpstr>
      <vt:lpstr>Will a future VA award be affected by a past CLJA award? </vt:lpstr>
      <vt:lpstr>How should a Veteran vs. spouse/family member be counseled on how to proceed? </vt:lpstr>
      <vt:lpstr>What should I look for when choosing a CLJA advocate? </vt:lpstr>
      <vt:lpstr>Understanding a CLJA fee agreement  </vt:lpstr>
      <vt:lpstr>What is the difference between an attorney “fee” and attorney “costs”? (1 of 2) </vt:lpstr>
      <vt:lpstr>What is the difference between an attorney “fee” and attorney “costs.”  (2 of 2) </vt:lpstr>
      <vt:lpstr>The truth related to “costs” (1 of 4)</vt:lpstr>
      <vt:lpstr>The truth related to “costs” (2 of 4) </vt:lpstr>
      <vt:lpstr>The truth related to “costs” (3 of 4)</vt:lpstr>
      <vt:lpstr>Fee and Cost cap – B&amp;M’s fee agreement (4 of 4) </vt:lpstr>
      <vt:lpstr>What to do if you want to change law firms</vt:lpstr>
      <vt:lpstr>What to do if you want to change law firms</vt:lpstr>
      <vt:lpstr>Pursuing CLJA with Bergmann &amp; Moore </vt:lpstr>
      <vt:lpstr>CLJA Q&amp;A </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CLJA</dc:title>
  <dc:creator>B&amp;M</dc:creator>
  <cp:lastModifiedBy>Christopher Macinkowicz</cp:lastModifiedBy>
  <cp:revision>235</cp:revision>
  <cp:lastPrinted>2023-04-05T16:31:42Z</cp:lastPrinted>
  <dcterms:created xsi:type="dcterms:W3CDTF">2018-10-23T18:41:38Z</dcterms:created>
  <dcterms:modified xsi:type="dcterms:W3CDTF">2023-04-11T13:23:22Z</dcterms:modified>
</cp:coreProperties>
</file>