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9" r:id="rId6"/>
    <p:sldId id="257" r:id="rId7"/>
    <p:sldId id="270" r:id="rId8"/>
    <p:sldId id="271" r:id="rId9"/>
    <p:sldId id="272" r:id="rId10"/>
    <p:sldId id="273" r:id="rId11"/>
    <p:sldId id="276" r:id="rId12"/>
    <p:sldId id="277" r:id="rId13"/>
    <p:sldId id="267" r:id="rId14"/>
    <p:sldId id="280" r:id="rId15"/>
    <p:sldId id="279" r:id="rId16"/>
    <p:sldId id="281" r:id="rId17"/>
    <p:sldId id="278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3956" autoAdjust="0"/>
  </p:normalViewPr>
  <p:slideViewPr>
    <p:cSldViewPr snapToGrid="0" snapToObjects="1">
      <p:cViewPr varScale="1">
        <p:scale>
          <a:sx n="95" d="100"/>
          <a:sy n="95" d="100"/>
        </p:scale>
        <p:origin x="1842" y="9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VHA Directive 1010: </a:t>
            </a:r>
            <a:r>
              <a:rPr lang="en-US" dirty="0"/>
              <a:t>	Establishes procedures in the transition of care, coordination of services, and case management of ill or injured Servicemembers and new Veterans by VHA Transition and Care Management staff members. </a:t>
            </a:r>
          </a:p>
          <a:p>
            <a:endParaRPr lang="en-US" dirty="0"/>
          </a:p>
          <a:p>
            <a:r>
              <a:rPr lang="en-US" dirty="0"/>
              <a:t>Veterans/Service Members may be transferring from an MTF, another VA or may present to the facility/program as a self referral.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880" y="3178162"/>
            <a:ext cx="7772400" cy="730127"/>
          </a:xfrm>
        </p:spPr>
        <p:txBody>
          <a:bodyPr anchor="b" anchorCtr="0"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interior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9348"/>
            <a:ext cx="8229600" cy="427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351" y="6249857"/>
            <a:ext cx="490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284494"/>
            <a:ext cx="431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00" dirty="0">
                <a:solidFill>
                  <a:schemeClr val="bg1">
                    <a:lumMod val="65000"/>
                  </a:schemeClr>
                </a:solidFill>
              </a:rPr>
              <a:t>VETERANS HEALTH</a:t>
            </a:r>
            <a:r>
              <a:rPr lang="en-US" sz="1200" spc="100" baseline="0" dirty="0">
                <a:solidFill>
                  <a:schemeClr val="bg1">
                    <a:lumMod val="65000"/>
                  </a:schemeClr>
                </a:solidFill>
              </a:rPr>
              <a:t> ADMINISTRATION</a:t>
            </a:r>
            <a:endParaRPr lang="en-US" sz="1200" spc="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rtgagefit.com/blog/Celebrate-Veterans-day--Benefits-you-can-enjoy-other-than-VA-Loa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mymedicine/635369097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ology.net/2021/05/18/guest-post-the-overlooked-impact-of-case-management-during-the-covid-19-pandemi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hiostate.pressbooks.pub/swk5805coursebook/chapter/ch-3-focus-on-pharmacotherapy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undedtimes.org/2019/08/female-veterans-are-250-more-likely-to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d/dental-car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44-team-work-png-clipa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599" y="2987040"/>
            <a:ext cx="8696325" cy="310895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Post-9/11 Military2VA (M2VA)                                        Case Management (CM) Program</a:t>
            </a:r>
            <a:b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Health Service Line </a:t>
            </a:r>
            <a:b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Work Division</a:t>
            </a:r>
            <a:b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B44E7-615B-480E-B9FA-03F36E8CF529}"/>
              </a:ext>
            </a:extLst>
          </p:cNvPr>
          <p:cNvSpPr txBox="1"/>
          <p:nvPr/>
        </p:nvSpPr>
        <p:spPr>
          <a:xfrm>
            <a:off x="3835400" y="6266934"/>
            <a:ext cx="17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57654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64" y="142535"/>
            <a:ext cx="8719127" cy="14010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VA Liaison Roles for Active Duty Service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6ABC-633C-461F-8733-EDBCA11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" y="1549781"/>
            <a:ext cx="2225497" cy="114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E50AE-3C3E-243A-A245-0B984CC512E7}"/>
              </a:ext>
            </a:extLst>
          </p:cNvPr>
          <p:cNvSpPr txBox="1"/>
          <p:nvPr/>
        </p:nvSpPr>
        <p:spPr>
          <a:xfrm>
            <a:off x="155890" y="2540297"/>
            <a:ext cx="879527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Arrange care at the VA Healthcare Facility that can best meet Servicemembers' needs, closest to their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Facilitate inpatient transfers from DoD to VA Healthcare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Educate Servicemembers, Veterans, their families and caregivers about VA healthcare benefits and services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Meet with Servicemembers, Veterans, their families and caregivers to discuss the VA system of care and the Servicemember's individual healthcare needs</a:t>
            </a: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Explain initial eligibility processes to Servicemembers, Veterans, their families and caregivers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51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64" y="142535"/>
            <a:ext cx="8719127" cy="14010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VA Liaison Roles for Active Duty Service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6ABC-633C-461F-8733-EDBCA11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" y="1644073"/>
            <a:ext cx="2225497" cy="114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E50AE-3C3E-243A-A245-0B984CC512E7}"/>
              </a:ext>
            </a:extLst>
          </p:cNvPr>
          <p:cNvSpPr txBox="1"/>
          <p:nvPr/>
        </p:nvSpPr>
        <p:spPr>
          <a:xfrm>
            <a:off x="117817" y="2891231"/>
            <a:ext cx="88714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Register the Servicemember at the identified VA Healthcare Facility before leaving the MTF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Obtain scheduled outpatient appointments ahead of departure from MTFs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Connect the Servicemember with the Post 9/11 Military2VA Case Management Program Manager who will coordinate ongoing care at the nearest VA Medical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Collaborate with federal, state and community agencies and programs that assist Servicemembers, Veterans, their families and caregivers during the transition process</a:t>
            </a:r>
          </a:p>
          <a:p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7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64" y="142535"/>
            <a:ext cx="8719127" cy="14010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Active Duty Point of Contacts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6ABC-633C-461F-8733-EDBCA11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" y="1644073"/>
            <a:ext cx="2225497" cy="114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E50AE-3C3E-243A-A245-0B984CC512E7}"/>
              </a:ext>
            </a:extLst>
          </p:cNvPr>
          <p:cNvSpPr txBox="1"/>
          <p:nvPr/>
        </p:nvSpPr>
        <p:spPr>
          <a:xfrm>
            <a:off x="41670" y="3006311"/>
            <a:ext cx="88714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LIAISONS FOR HEALTHCARE FT LIBERTY, NCVA Liaison Program</a:t>
            </a:r>
          </a:p>
          <a:p>
            <a:pPr algn="ctr"/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Veronica Dawson-Melton // 910-907-7216 // veronica.r.melton.civ@health.mil </a:t>
            </a:r>
          </a:p>
          <a:p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Paula Saffold // 910-907-1024 // paula.p.saffold.civ@health.mil </a:t>
            </a:r>
          </a:p>
          <a:p>
            <a:endParaRPr lang="en-US" sz="20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 Geraldine 'Jeri' Veirs // 910-286-4779 // geraldine.s.veirs.civ@health.mil</a:t>
            </a: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B28BD-C3E1-3624-4D12-47B06E6B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6251"/>
            <a:ext cx="9144000" cy="1022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A1D859-391D-3F5A-5738-1AE194793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240" y="1759153"/>
            <a:ext cx="3691851" cy="11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3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64" y="243019"/>
            <a:ext cx="8719127" cy="14010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1" name="Picture 3" descr="C:\Users\VHAFNCLewisS\AppData\Local\Microsoft\Windows\Temporary Internet Files\Content.IE5\UDTUFK31\5471047557_4dc13f53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84" y="2601783"/>
            <a:ext cx="3839549" cy="26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6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243018"/>
            <a:ext cx="8672945" cy="140515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Mission &amp; 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VHA Directive 1010: Transition &amp; Care Management of Ill or Injured Service Members and New Veterans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Provide comprehensive care coordination and case management services to Post 9/11 transitioning Service Members and Veterans  (SM/V), their Caregivers and families as they transition into the VA Health Care System and across the continuum of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C2AEC82-5286-4856-A4C9-0467A8CFD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25918" y="219413"/>
            <a:ext cx="3568700" cy="14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243019"/>
            <a:ext cx="8709891" cy="144723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Scope of Services-Case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01091"/>
            <a:ext cx="8709890" cy="4325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Facilitate care access &amp; seamless transition across the health care continuum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Screen for case management needs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/>
              <a:t>	- Complex physical and/or mental health care needs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/>
              <a:t>	- Financial and/or housing concerns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dirty="0"/>
              <a:t>	- Barriers to effective readjustment to civilian life</a:t>
            </a:r>
          </a:p>
          <a:p>
            <a:pPr>
              <a:lnSpc>
                <a:spcPct val="150000"/>
              </a:lnSpc>
            </a:pPr>
            <a:r>
              <a:rPr lang="en-US" dirty="0"/>
              <a:t>Case Management of SM/Vs identified as Severely Ill/Injured</a:t>
            </a:r>
          </a:p>
          <a:p>
            <a:pPr>
              <a:lnSpc>
                <a:spcPct val="150000"/>
              </a:lnSpc>
            </a:pPr>
            <a:r>
              <a:rPr lang="en-US" dirty="0"/>
              <a:t>Coordination of care delivery</a:t>
            </a:r>
          </a:p>
          <a:p>
            <a:pPr>
              <a:lnSpc>
                <a:spcPct val="150000"/>
              </a:lnSpc>
            </a:pPr>
            <a:r>
              <a:rPr lang="en-US" dirty="0"/>
              <a:t>Reduction/elimination of barriers through advocacy</a:t>
            </a:r>
          </a:p>
          <a:p>
            <a:pPr>
              <a:lnSpc>
                <a:spcPct val="150000"/>
              </a:lnSpc>
            </a:pPr>
            <a:r>
              <a:rPr lang="en-US" dirty="0"/>
              <a:t>Collaborate with providers and facilities to support continuity of care</a:t>
            </a:r>
          </a:p>
          <a:p>
            <a:pPr>
              <a:lnSpc>
                <a:spcPct val="150000"/>
              </a:lnSpc>
            </a:pPr>
            <a:r>
              <a:rPr lang="en-US" dirty="0"/>
              <a:t>VA benefit education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Community/VA/DoD resource linkage based on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1DE218B2-810A-48D5-82E2-4AE0080FB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0769" y="2265217"/>
            <a:ext cx="2817957" cy="25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7" y="243018"/>
            <a:ext cx="8691418" cy="13918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br>
              <a:rPr lang="en-US" b="1" dirty="0"/>
            </a:br>
            <a:r>
              <a:rPr lang="en-US" b="1" dirty="0"/>
              <a:t>Initial Screen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935650"/>
            <a:ext cx="8142514" cy="41905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Screen for case management needs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Healthcare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VA 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Housing Issues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Financial Hardship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Employment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Relationship &amp; Readjustment Issues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Legal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DAD9EA-8E67-4E12-BC72-86C4799D7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2593" y="2458373"/>
            <a:ext cx="2847975" cy="269551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C3A021-6208-4125-82FF-44F688BB2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9154" y="243018"/>
            <a:ext cx="3814701" cy="13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43018"/>
            <a:ext cx="8682182" cy="142876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Veterans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27" y="2275609"/>
            <a:ext cx="8007052" cy="38832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VA provides enhanced enrollment opportunity and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years of cost-free health care  </a:t>
            </a:r>
            <a:r>
              <a:rPr lang="en-US" sz="2200" dirty="0"/>
              <a:t>to veterans who served in a theater of combat operations, for any injury or illness associated with the 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0BE91C8E-377D-4229-AE55-D5EB14C38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5019" y="4026864"/>
            <a:ext cx="4766267" cy="20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43019"/>
            <a:ext cx="8668656" cy="139431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Dental Care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344"/>
            <a:ext cx="8229600" cy="41905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i="1" dirty="0"/>
              <a:t>Cost free one time treatment </a:t>
            </a:r>
            <a:r>
              <a:rPr lang="en-US" sz="2200" dirty="0"/>
              <a:t>of dental conditions for recently separated veterans who: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Served for 90 days or more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Apply within 180 days of separation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DD214 does not indicate necessary dental care was provided within 90 days of release or discharge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BC99D9-7102-4777-9DC7-C5DADBB6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0006" y="243018"/>
            <a:ext cx="3340794" cy="13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243018"/>
            <a:ext cx="8700656" cy="141952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Fayetteville HCC Team Members: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26B96-D3EA-45B5-A6DF-4D52ACE88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25" y="1731264"/>
            <a:ext cx="8604842" cy="4518593"/>
          </a:xfrm>
        </p:spPr>
        <p:txBody>
          <a:bodyPr>
            <a:normAutofit/>
          </a:bodyPr>
          <a:lstStyle/>
          <a:p>
            <a:pPr marL="297815" indent="-297815"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2000" b="1" i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lvl="1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Marisol Huertas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910-475-6255</a:t>
            </a:r>
          </a:p>
          <a:p>
            <a:pPr marL="297815" indent="-297815">
              <a:spcBef>
                <a:spcPts val="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Social Work </a:t>
            </a: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en-US" sz="2000" b="1" i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pc="-15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 lvl="1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Susan Deckant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910-475-6253</a:t>
            </a:r>
          </a:p>
          <a:p>
            <a:pPr lvl="1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Stephanie Franklin  910-475-6703</a:t>
            </a:r>
          </a:p>
          <a:p>
            <a:pPr lvl="1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Luz Rossi                910-475-6705</a:t>
            </a:r>
          </a:p>
          <a:p>
            <a:pPr lvl="1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Andrea Bennerman 910-475-6149</a:t>
            </a:r>
          </a:p>
          <a:p>
            <a:pPr marL="297815" marR="1435100" indent="-297815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Patient Advocate  </a:t>
            </a:r>
          </a:p>
          <a:p>
            <a:pPr marR="1435100" lvl="1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Angela Lee            910-475-6256</a:t>
            </a:r>
          </a:p>
          <a:p>
            <a:pPr marR="1435100">
              <a:buFont typeface="Wingdings" panose="05000000000000000000" pitchFamily="2" charset="2"/>
              <a:buChar char="§"/>
              <a:tabLst>
                <a:tab pos="297815" algn="l"/>
                <a:tab pos="298450" algn="l"/>
              </a:tabLst>
            </a:pP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Program Support</a:t>
            </a:r>
            <a:r>
              <a:rPr lang="en-US" sz="2000" b="1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</a:p>
          <a:p>
            <a:pPr marL="698500" lvl="1"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Tevin Guy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          910-475-6254</a:t>
            </a:r>
          </a:p>
          <a:p>
            <a:pPr marL="12700" indent="0">
              <a:lnSpc>
                <a:spcPct val="100000"/>
              </a:lnSpc>
              <a:spcBef>
                <a:spcPts val="5"/>
              </a:spcBef>
              <a:buNone/>
              <a:tabLst>
                <a:tab pos="297815" algn="l"/>
                <a:tab pos="29845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FB509E3C-CF70-4E15-95B8-C15B431C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30175" y="2270688"/>
            <a:ext cx="3943926" cy="3431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4A880-BE5B-4C4B-BB2B-2C5A73F91C97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reepngimg.com/png/18444-team-work-png-clipar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557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43017"/>
            <a:ext cx="8680704" cy="145647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Ramsey/Jacksonville/Wilmington</a:t>
            </a:r>
            <a:br>
              <a:rPr lang="en-US" b="1" dirty="0"/>
            </a:br>
            <a:r>
              <a:rPr lang="en-US" b="1" dirty="0"/>
              <a:t>Case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893454"/>
            <a:ext cx="8455152" cy="4689907"/>
          </a:xfrm>
        </p:spPr>
        <p:txBody>
          <a:bodyPr>
            <a:normAutofit/>
          </a:bodyPr>
          <a:lstStyle/>
          <a:p>
            <a:pPr marL="755650" lvl="1" indent="-342900">
              <a:buFont typeface="Wingdings" panose="05000000000000000000" pitchFamily="2" charset="2"/>
              <a:buChar char="§"/>
              <a:tabLst>
                <a:tab pos="297815" algn="l"/>
                <a:tab pos="298450" algn="l"/>
              </a:tabLst>
            </a:pPr>
            <a:r>
              <a:rPr lang="en-US" sz="22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Ramsey St</a:t>
            </a:r>
          </a:p>
          <a:p>
            <a:pPr marL="1098550" lvl="2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200" spc="-5" dirty="0">
                <a:latin typeface="Arial" panose="020B0604020202020204" pitchFamily="34" charset="0"/>
                <a:cs typeface="Arial" panose="020B0604020202020204" pitchFamily="34" charset="0"/>
              </a:rPr>
              <a:t>Katheen Holmes</a:t>
            </a:r>
          </a:p>
          <a:p>
            <a:pPr marL="869950" lvl="2" indent="0">
              <a:buNone/>
              <a:tabLst>
                <a:tab pos="297815" algn="l"/>
                <a:tab pos="298450" algn="l"/>
              </a:tabLst>
            </a:pPr>
            <a:r>
              <a:rPr lang="en-US" sz="2200" spc="-5" dirty="0">
                <a:latin typeface="Arial" panose="020B0604020202020204" pitchFamily="34" charset="0"/>
                <a:cs typeface="Arial" panose="020B0604020202020204" pitchFamily="34" charset="0"/>
              </a:rPr>
              <a:t>		 910-488-2120 Ext. 5945</a:t>
            </a:r>
          </a:p>
          <a:p>
            <a:pPr marL="412750" lvl="1" indent="0">
              <a:buNone/>
              <a:tabLst>
                <a:tab pos="297815" algn="l"/>
                <a:tab pos="298450" algn="l"/>
              </a:tabLst>
            </a:pPr>
            <a:endParaRPr lang="en-US" sz="2200" b="1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>
              <a:buFont typeface="Wingdings" panose="05000000000000000000" pitchFamily="2" charset="2"/>
              <a:buChar char="§"/>
              <a:tabLst>
                <a:tab pos="297815" algn="l"/>
                <a:tab pos="298450" algn="l"/>
              </a:tabLst>
            </a:pPr>
            <a:r>
              <a:rPr lang="en-US" sz="22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Jacksonville-Telework</a:t>
            </a:r>
          </a:p>
          <a:p>
            <a:pPr marL="1098550" lvl="2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r>
              <a:rPr lang="en-US" sz="2200" spc="-5" dirty="0">
                <a:latin typeface="Arial" panose="020B0604020202020204" pitchFamily="34" charset="0"/>
                <a:cs typeface="Arial" panose="020B0604020202020204" pitchFamily="34" charset="0"/>
              </a:rPr>
              <a:t>Jane Gray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69950" lvl="2" indent="0">
              <a:buNone/>
              <a:tabLst>
                <a:tab pos="297815" algn="l"/>
                <a:tab pos="29845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	910-475-6685</a:t>
            </a:r>
          </a:p>
          <a:p>
            <a:pPr marL="869950" lvl="2" indent="0">
              <a:buNone/>
              <a:tabLst>
                <a:tab pos="297815" algn="l"/>
                <a:tab pos="298450" algn="l"/>
              </a:tabLst>
            </a:pPr>
            <a:endParaRPr lang="en-US" dirty="0">
              <a:cs typeface="Arial"/>
            </a:endParaRPr>
          </a:p>
          <a:p>
            <a:pPr marL="1098550" lvl="2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endParaRPr lang="en-US" dirty="0">
              <a:cs typeface="Arial"/>
            </a:endParaRPr>
          </a:p>
          <a:p>
            <a:pPr marL="1098550" lvl="2">
              <a:buFont typeface="Wingdings" panose="05000000000000000000" pitchFamily="2" charset="2"/>
              <a:buChar char="v"/>
              <a:tabLst>
                <a:tab pos="297815" algn="l"/>
                <a:tab pos="298450" algn="l"/>
              </a:tabLst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r>
              <a:rPr lang="en-US" b="1" i="1" dirty="0"/>
              <a:t>**</a:t>
            </a:r>
            <a:r>
              <a:rPr lang="en-US" b="1" i="1" dirty="0">
                <a:cs typeface="Times New Roman" panose="02020603050405020304" pitchFamily="18" charset="0"/>
              </a:rPr>
              <a:t>At clinic b</a:t>
            </a:r>
            <a:r>
              <a:rPr lang="en-US" b="1" i="1" dirty="0"/>
              <a:t>y appointments only</a:t>
            </a:r>
          </a:p>
          <a:p>
            <a:pPr marL="0" indent="0" algn="ctr">
              <a:buNone/>
            </a:pPr>
            <a:r>
              <a:rPr lang="en-US" b="1" i="1" dirty="0"/>
              <a:t>All referrals go through the Program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64" y="142535"/>
            <a:ext cx="8719127" cy="140105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VA Liaison Roles for Active Duty Service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6ABC-633C-461F-8733-EDBCA11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7" y="1644073"/>
            <a:ext cx="2225497" cy="114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E50AE-3C3E-243A-A245-0B984CC512E7}"/>
              </a:ext>
            </a:extLst>
          </p:cNvPr>
          <p:cNvSpPr txBox="1"/>
          <p:nvPr/>
        </p:nvSpPr>
        <p:spPr>
          <a:xfrm>
            <a:off x="193964" y="3011810"/>
            <a:ext cx="87952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Licensed Clinical Social Workers or Registered Nurses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Work with clinical staff at both Department of Defense (DoD) Military Treatment Facilities (MTFs) and Department of Veterans Affairs (VA) Healthcare Facilities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Coordinate with clinical staff and case managers to review ongoing treatment plans and expedite the transition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Collaborate with the MTF healthcare team to identify ongoing healthcare needs for ill and injured Servicemembers</a:t>
            </a:r>
          </a:p>
          <a:p>
            <a:endParaRPr lang="en-US" sz="16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9f96ae26-9004-41a3-99cb-83880e93c058">Light blue / flag photo</Description0>
    <Lead_x0020_Name xmlns="9f96ae26-9004-41a3-99cb-83880e93c058">
      <UserInfo>
        <DisplayName/>
        <AccountId xsi:nil="true"/>
        <AccountType/>
      </UserInfo>
    </Lead_x0020_Name>
    <Location xmlns="9f96ae26-9004-41a3-99cb-83880e93c058">PPT Templates</Location>
    <_dlc_DocId xmlns="8dd4b5e2-142b-453f-b573-0b3068c69ff3">COM01-27-112</_dlc_DocId>
    <_dlc_DocIdUrl xmlns="8dd4b5e2-142b-453f-b573-0b3068c69ff3">
      <Url>https://vaww.portal2.va.gov/sites/VHACommunications/_layouts/DocIdRedir.aspx?ID=COM01-27-112</Url>
      <Description>COM01-27-112</Description>
    </_dlc_DocIdUrl>
    <_dlc_DocIdPersistId xmlns="8dd4b5e2-142b-453f-b573-0b3068c69ff3">false</_dlc_DocIdPersistId>
    <Document_x0020_Date xmlns="9f96ae26-9004-41a3-99cb-83880e93c058"/>
    <Responsible_x0020_Organization xmlns="9f96ae26-9004-41a3-99cb-83880e93c058"/>
    <Topics xmlns="9f96ae26-9004-41a3-99cb-83880e93c058"/>
    <IconOverlay xmlns="http://schemas.microsoft.com/sharepoint/v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87F1CD9183F428E75544B97C423FA" ma:contentTypeVersion="9" ma:contentTypeDescription="Create a new document." ma:contentTypeScope="" ma:versionID="cd76f158e898d219fe24e35d436a08ae">
  <xsd:schema xmlns:xsd="http://www.w3.org/2001/XMLSchema" xmlns:xs="http://www.w3.org/2001/XMLSchema" xmlns:p="http://schemas.microsoft.com/office/2006/metadata/properties" xmlns:ns2="8dd4b5e2-142b-453f-b573-0b3068c69ff3" xmlns:ns3="9f96ae26-9004-41a3-99cb-83880e93c058" xmlns:ns4="http://schemas.microsoft.com/sharepoint/v4" targetNamespace="http://schemas.microsoft.com/office/2006/metadata/properties" ma:root="true" ma:fieldsID="311ba4a1eedb94936b135e2dbca62caf" ns2:_="" ns3:_="" ns4:_="">
    <xsd:import namespace="8dd4b5e2-142b-453f-b573-0b3068c69ff3"/>
    <xsd:import namespace="9f96ae26-9004-41a3-99cb-83880e93c0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ption0" minOccurs="0"/>
                <xsd:element ref="ns3:Lead_x0020_Name" minOccurs="0"/>
                <xsd:element ref="ns3:Location" minOccurs="0"/>
                <xsd:element ref="ns3:Topics" minOccurs="0"/>
                <xsd:element ref="ns3:Responsible_x0020_Organization" minOccurs="0"/>
                <xsd:element ref="ns3:Document_x0020_Date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b5e2-142b-453f-b573-0b3068c69f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6ae26-9004-41a3-99cb-83880e93c058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Lead_x0020_Name" ma:index="12" nillable="true" ma:displayName="Lead Name" ma:list="UserInfo" ma:SharePointGroup="0" ma:internalName="Lead_x0020_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3" nillable="true" ma:displayName="Document Type" ma:format="Dropdown" ma:internalName="Location">
      <xsd:simpleType>
        <xsd:restriction base="dms:Choice">
          <xsd:enumeration value="Brochures Templates"/>
          <xsd:enumeration value="Fact Sheet Templates"/>
          <xsd:enumeration value="Flyer Templates"/>
          <xsd:enumeration value="PPT Templates"/>
          <xsd:enumeration value="Report Templates"/>
          <xsd:enumeration value="Stationery"/>
        </xsd:restriction>
      </xsd:simpleType>
    </xsd:element>
    <xsd:element name="Topics" ma:index="15" nillable="true" ma:displayName="Topics" ma:list="{02deb9b7-b69f-4b91-b318-8ff7c4988869}" ma:internalName="Topics" ma:showField="Title" ma:web="8dd4b5e2-142b-453f-b573-0b3068c69f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ponsible_x0020_Organization" ma:index="16" nillable="true" ma:displayName="Responsible Organization" ma:list="{f3b68d58-d0b8-4e92-b98f-72c0a1859837}" ma:internalName="Responsible_x0020_Organization" ma:showField="Org_x0020_Code" ma:web="8dd4b5e2-142b-453f-b573-0b3068c69ff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Date" ma:index="17" ma:displayName="Document Date" ma:format="DateOnly" ma:internalName="Document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7C106-A410-4C44-8C4F-373DCB9DA49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37A742B-FD0F-4829-B9D2-4E8CCEBA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5D0B8-FC10-4A48-9DF7-9D8713237BF9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f96ae26-9004-41a3-99cb-83880e93c058"/>
    <ds:schemaRef ds:uri="http://purl.org/dc/elements/1.1/"/>
    <ds:schemaRef ds:uri="http://schemas.microsoft.com/office/2006/metadata/properties"/>
    <ds:schemaRef ds:uri="8dd4b5e2-142b-453f-b573-0b3068c69ff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6AF74EB-6C85-4342-8035-79D2C319D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4b5e2-142b-453f-b573-0b3068c69ff3"/>
    <ds:schemaRef ds:uri="9f96ae26-9004-41a3-99cb-83880e93c0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755</Words>
  <Application>Microsoft Office PowerPoint</Application>
  <PresentationFormat>On-screen Show (4:3)</PresentationFormat>
  <Paragraphs>113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Office Theme</vt:lpstr>
      <vt:lpstr>Post-9/11 Military2VA (M2VA)                                        Case Management (CM) Program Behavioral Health Service Line  Social Work Division </vt:lpstr>
      <vt:lpstr>Mission &amp; Purpose </vt:lpstr>
      <vt:lpstr>Scope of Services-Case Management </vt:lpstr>
      <vt:lpstr> Initial Screen </vt:lpstr>
      <vt:lpstr>Veterans Benefits</vt:lpstr>
      <vt:lpstr>Dental Care Benefit</vt:lpstr>
      <vt:lpstr>Fayetteville HCC Team Members:</vt:lpstr>
      <vt:lpstr>Ramsey/Jacksonville/Wilmington Case Managers</vt:lpstr>
      <vt:lpstr>VA Liaison Roles for Active Duty Service Members</vt:lpstr>
      <vt:lpstr>VA Liaison Roles for Active Duty Service Members</vt:lpstr>
      <vt:lpstr>VA Liaison Roles for Active Duty Service Members</vt:lpstr>
      <vt:lpstr>Active Duty Point of Contacts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Yeager</dc:creator>
  <cp:lastModifiedBy>Lee, Angela R. FVACHCS</cp:lastModifiedBy>
  <cp:revision>150</cp:revision>
  <cp:lastPrinted>2023-11-09T18:54:10Z</cp:lastPrinted>
  <dcterms:created xsi:type="dcterms:W3CDTF">2011-05-12T19:56:03Z</dcterms:created>
  <dcterms:modified xsi:type="dcterms:W3CDTF">2023-11-09T19:08:16Z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0x01010029387F1CD9183F428E75544B97C423FA</vt:lpwstr>
  </property>
  <property fmtid="{D5CDD505-2E9C-101B-9397-08002B2CF9AE}" pid="3" name="_dlc_DocIdItemGuid">
    <vt:lpwstr>e3f8bfc1-c031-4136-b310-c6c2fba2074c</vt:lpwstr>
  </property>
  <property fmtid="{D5CDD505-2E9C-101B-9397-08002B2CF9AE}" pid="4" name="Order">
    <vt:r8>11200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