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62"/>
  </p:notesMasterIdLst>
  <p:sldIdLst>
    <p:sldId id="256" r:id="rId4"/>
    <p:sldId id="271" r:id="rId5"/>
    <p:sldId id="272" r:id="rId6"/>
    <p:sldId id="274" r:id="rId7"/>
    <p:sldId id="273" r:id="rId8"/>
    <p:sldId id="276" r:id="rId9"/>
    <p:sldId id="326" r:id="rId10"/>
    <p:sldId id="327" r:id="rId11"/>
    <p:sldId id="320" r:id="rId12"/>
    <p:sldId id="333" r:id="rId13"/>
    <p:sldId id="340" r:id="rId14"/>
    <p:sldId id="339" r:id="rId15"/>
    <p:sldId id="336" r:id="rId16"/>
    <p:sldId id="337" r:id="rId17"/>
    <p:sldId id="328" r:id="rId18"/>
    <p:sldId id="282" r:id="rId19"/>
    <p:sldId id="311" r:id="rId20"/>
    <p:sldId id="312" r:id="rId21"/>
    <p:sldId id="285" r:id="rId22"/>
    <p:sldId id="286" r:id="rId23"/>
    <p:sldId id="318" r:id="rId24"/>
    <p:sldId id="287" r:id="rId25"/>
    <p:sldId id="321" r:id="rId26"/>
    <p:sldId id="288" r:id="rId27"/>
    <p:sldId id="322" r:id="rId28"/>
    <p:sldId id="291" r:id="rId29"/>
    <p:sldId id="323" r:id="rId30"/>
    <p:sldId id="324" r:id="rId31"/>
    <p:sldId id="292" r:id="rId32"/>
    <p:sldId id="300" r:id="rId33"/>
    <p:sldId id="293" r:id="rId34"/>
    <p:sldId id="315" r:id="rId35"/>
    <p:sldId id="316" r:id="rId36"/>
    <p:sldId id="295" r:id="rId37"/>
    <p:sldId id="325" r:id="rId38"/>
    <p:sldId id="297" r:id="rId39"/>
    <p:sldId id="298" r:id="rId40"/>
    <p:sldId id="299" r:id="rId41"/>
    <p:sldId id="310" r:id="rId42"/>
    <p:sldId id="302" r:id="rId43"/>
    <p:sldId id="303" r:id="rId44"/>
    <p:sldId id="317" r:id="rId45"/>
    <p:sldId id="304" r:id="rId46"/>
    <p:sldId id="305" r:id="rId47"/>
    <p:sldId id="306" r:id="rId48"/>
    <p:sldId id="308" r:id="rId49"/>
    <p:sldId id="319" r:id="rId50"/>
    <p:sldId id="309" r:id="rId51"/>
    <p:sldId id="329" r:id="rId52"/>
    <p:sldId id="263" r:id="rId53"/>
    <p:sldId id="360" r:id="rId54"/>
    <p:sldId id="341" r:id="rId55"/>
    <p:sldId id="257" r:id="rId56"/>
    <p:sldId id="259" r:id="rId57"/>
    <p:sldId id="258" r:id="rId58"/>
    <p:sldId id="260" r:id="rId59"/>
    <p:sldId id="261" r:id="rId60"/>
    <p:sldId id="26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fld id="{03B35247-28B0-49CA-AA35-CE14C62EC4E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t>51</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534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45973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23541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44988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03011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336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33105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699817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62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47400173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8159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303467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2083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3008771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4000711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61079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3974058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7951826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7438028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6747715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96256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47853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30731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616613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8000E88-D0EA-D353-FE4C-CFFC2C42DD39}"/>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87A146-B227-EF47-BB69-C1798E64657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E7CB0421-1BAF-D648-5F0E-B49961011D7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9765750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83E8F587-E954-43CE-D615-6D3580F134A0}"/>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79F48373-64CF-205F-BB0A-FBF734205F10}"/>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A2BF02D-C0D3-CC76-5B95-3CB1983152D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7065230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search.net/r/D2TSFV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1" y="2517828"/>
            <a:ext cx="5884219" cy="1569660"/>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Processing PACT Act Claims</a:t>
            </a:r>
          </a:p>
        </p:txBody>
      </p:sp>
      <p:sp>
        <p:nvSpPr>
          <p:cNvPr id="5" name="TextBox 4"/>
          <p:cNvSpPr txBox="1"/>
          <p:nvPr/>
        </p:nvSpPr>
        <p:spPr>
          <a:xfrm>
            <a:off x="7050432" y="5139758"/>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Vicki Von Loh</a:t>
            </a:r>
          </a:p>
          <a:p>
            <a:pPr algn="r"/>
            <a:r>
              <a:rPr lang="en-US" sz="2800" dirty="0">
                <a:latin typeface="Times New Roman" panose="02020603050405020304" pitchFamily="18" charset="0"/>
                <a:cs typeface="Times New Roman" panose="02020603050405020304" pitchFamily="18" charset="0"/>
              </a:rPr>
              <a:t>April 2023</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B704A-D0EA-1ED3-8796-C7947A1DC791}"/>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Definitions</a:t>
            </a:r>
          </a:p>
        </p:txBody>
      </p:sp>
      <p:sp>
        <p:nvSpPr>
          <p:cNvPr id="2" name="Content Placeholder 1">
            <a:extLst>
              <a:ext uri="{FF2B5EF4-FFF2-40B4-BE49-F238E27FC236}">
                <a16:creationId xmlns:a16="http://schemas.microsoft.com/office/drawing/2014/main" id="{A927BBC3-D4EB-89CF-72DD-7A6EC4136CAD}"/>
              </a:ext>
            </a:extLst>
          </p:cNvPr>
          <p:cNvSpPr>
            <a:spLocks noGrp="1"/>
          </p:cNvSpPr>
          <p:nvPr>
            <p:ph idx="1"/>
          </p:nvPr>
        </p:nvSpPr>
        <p:spPr/>
        <p:txBody>
          <a:bodyPr/>
          <a:lstStyle/>
          <a:p>
            <a:pPr marL="0" indent="0">
              <a:buNone/>
            </a:pPr>
            <a:r>
              <a:rPr lang="en-US" sz="2400" b="1" dirty="0"/>
              <a:t>Toxic exposure </a:t>
            </a:r>
            <a:r>
              <a:rPr lang="en-US" sz="2400" dirty="0"/>
              <a:t>is defined in 38 USC 101(37) to include, a toxic exposure risk activity (TERA), as defined in Section 1710(e)(4), and an exposure to a substance, chemical or airborne hazard identified in the list under section 1119(b)(2).</a:t>
            </a:r>
          </a:p>
          <a:p>
            <a:r>
              <a:rPr lang="en-US" sz="2400" dirty="0"/>
              <a:t>38 USC 1710(e)(4) defines the terms Vietnam-era herbicide exposed, radiation exposed Veteran and TERA</a:t>
            </a:r>
          </a:p>
          <a:p>
            <a:r>
              <a:rPr lang="en-US" sz="2400" dirty="0"/>
              <a:t>38 USC 1119(b)(2) states the Secretary of VA shall establish and maintain a list that identifies substances, chemicals and airborne hazards that are appropriate for presumptions of specific toxic exposure for members who served in certain locations</a:t>
            </a:r>
          </a:p>
        </p:txBody>
      </p:sp>
      <p:sp>
        <p:nvSpPr>
          <p:cNvPr id="4" name="Slide Number Placeholder 3">
            <a:extLst>
              <a:ext uri="{FF2B5EF4-FFF2-40B4-BE49-F238E27FC236}">
                <a16:creationId xmlns:a16="http://schemas.microsoft.com/office/drawing/2014/main" id="{9B16C007-34A1-F782-5E28-99AA9C1DD3B8}"/>
              </a:ext>
            </a:extLst>
          </p:cNvPr>
          <p:cNvSpPr>
            <a:spLocks noGrp="1"/>
          </p:cNvSpPr>
          <p:nvPr>
            <p:ph type="sldNum" sz="quarter" idx="12"/>
          </p:nvPr>
        </p:nvSpPr>
        <p:spPr/>
        <p:txBody>
          <a:bodyPr/>
          <a:lstStyle/>
          <a:p>
            <a:fld id="{60B18D57-13A5-4968-950D-8FEF41FA4399}" type="slidenum">
              <a:rPr lang="en-US" smtClean="0"/>
              <a:t>10</a:t>
            </a:fld>
            <a:endParaRPr lang="en-US"/>
          </a:p>
        </p:txBody>
      </p:sp>
    </p:spTree>
    <p:extLst>
      <p:ext uri="{BB962C8B-B14F-4D97-AF65-F5344CB8AC3E}">
        <p14:creationId xmlns:p14="http://schemas.microsoft.com/office/powerpoint/2010/main" val="19524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B704A-D0EA-1ED3-8796-C7947A1DC791}"/>
              </a:ext>
            </a:extLst>
          </p:cNvPr>
          <p:cNvSpPr>
            <a:spLocks noGrp="1"/>
          </p:cNvSpPr>
          <p:nvPr>
            <p:ph type="title"/>
          </p:nvPr>
        </p:nvSpPr>
        <p:spPr/>
        <p:txBody>
          <a:bodyPr/>
          <a:lstStyle/>
          <a:p>
            <a:r>
              <a:rPr lang="en-US" dirty="0"/>
              <a:t> </a:t>
            </a:r>
          </a:p>
        </p:txBody>
      </p:sp>
      <p:sp>
        <p:nvSpPr>
          <p:cNvPr id="2" name="Content Placeholder 1">
            <a:extLst>
              <a:ext uri="{FF2B5EF4-FFF2-40B4-BE49-F238E27FC236}">
                <a16:creationId xmlns:a16="http://schemas.microsoft.com/office/drawing/2014/main" id="{A927BBC3-D4EB-89CF-72DD-7A6EC4136CAD}"/>
              </a:ext>
            </a:extLst>
          </p:cNvPr>
          <p:cNvSpPr>
            <a:spLocks noGrp="1"/>
          </p:cNvSpPr>
          <p:nvPr>
            <p:ph idx="1"/>
          </p:nvPr>
        </p:nvSpPr>
        <p:spPr/>
        <p:txBody>
          <a:bodyPr>
            <a:normAutofit/>
          </a:bodyPr>
          <a:lstStyle/>
          <a:p>
            <a:pPr marL="0" indent="0">
              <a:buNone/>
            </a:pPr>
            <a:endParaRPr lang="en-US" sz="2400" dirty="0"/>
          </a:p>
          <a:p>
            <a:pPr marL="0" indent="0">
              <a:buNone/>
            </a:pPr>
            <a:r>
              <a:rPr lang="en-US" b="1" dirty="0"/>
              <a:t>Toxic exposed Veteran </a:t>
            </a:r>
            <a:r>
              <a:rPr lang="en-US" dirty="0"/>
              <a:t>is defined in 38 USC 101 (38) and means any Veteran described in Section 1710(e)(1) of this title. </a:t>
            </a:r>
          </a:p>
          <a:p>
            <a:pPr marL="0" indent="0">
              <a:buNone/>
            </a:pPr>
            <a:endParaRPr lang="en-US" dirty="0"/>
          </a:p>
          <a:p>
            <a:r>
              <a:rPr lang="en-US" dirty="0"/>
              <a:t>38 USC 1710(e)(1) addresses healthcare eligibility and expands upon Vietnam herbicide exposed veterans, radiation exposed veterans Persian Gulf veterans, chemical and biological warfare testing, armed forces who served at Camp LeJeune and veterans who participated in a toxic risk activity.</a:t>
            </a:r>
          </a:p>
        </p:txBody>
      </p:sp>
      <p:sp>
        <p:nvSpPr>
          <p:cNvPr id="4" name="Slide Number Placeholder 3">
            <a:extLst>
              <a:ext uri="{FF2B5EF4-FFF2-40B4-BE49-F238E27FC236}">
                <a16:creationId xmlns:a16="http://schemas.microsoft.com/office/drawing/2014/main" id="{9B16C007-34A1-F782-5E28-99AA9C1DD3B8}"/>
              </a:ext>
            </a:extLst>
          </p:cNvPr>
          <p:cNvSpPr>
            <a:spLocks noGrp="1"/>
          </p:cNvSpPr>
          <p:nvPr>
            <p:ph type="sldNum" sz="quarter" idx="12"/>
          </p:nvPr>
        </p:nvSpPr>
        <p:spPr/>
        <p:txBody>
          <a:bodyPr/>
          <a:lstStyle/>
          <a:p>
            <a:fld id="{60B18D57-13A5-4968-950D-8FEF41FA4399}" type="slidenum">
              <a:rPr lang="en-US" smtClean="0"/>
              <a:t>11</a:t>
            </a:fld>
            <a:endParaRPr lang="en-US"/>
          </a:p>
        </p:txBody>
      </p:sp>
      <p:sp>
        <p:nvSpPr>
          <p:cNvPr id="3" name="Title 4">
            <a:extLst>
              <a:ext uri="{FF2B5EF4-FFF2-40B4-BE49-F238E27FC236}">
                <a16:creationId xmlns:a16="http://schemas.microsoft.com/office/drawing/2014/main" id="{703280F7-37E0-2C2E-83BA-E26083DA6966}"/>
              </a:ext>
            </a:extLst>
          </p:cNvPr>
          <p:cNvSpPr txBox="1">
            <a:spLocks/>
          </p:cNvSpPr>
          <p:nvPr/>
        </p:nvSpPr>
        <p:spPr>
          <a:xfrm>
            <a:off x="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Definitions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4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7BBC3-D4EB-89CF-72DD-7A6EC4136CAD}"/>
              </a:ext>
            </a:extLst>
          </p:cNvPr>
          <p:cNvSpPr>
            <a:spLocks noGrp="1"/>
          </p:cNvSpPr>
          <p:nvPr>
            <p:ph idx="1"/>
          </p:nvPr>
        </p:nvSpPr>
        <p:spPr/>
        <p:txBody>
          <a:bodyPr/>
          <a:lstStyle/>
          <a:p>
            <a:pPr marL="0" indent="0">
              <a:buNone/>
            </a:pPr>
            <a:endParaRPr lang="en-US" sz="2400" dirty="0"/>
          </a:p>
          <a:p>
            <a:pPr marL="0" indent="0">
              <a:buNone/>
            </a:pPr>
            <a:endParaRPr lang="en-US" sz="2400" dirty="0"/>
          </a:p>
          <a:p>
            <a:pPr marL="0" indent="0">
              <a:buNone/>
            </a:pPr>
            <a:r>
              <a:rPr lang="en-US" sz="3200" b="1" dirty="0"/>
              <a:t>Toxic exposure risk activity (TERA) </a:t>
            </a:r>
            <a:r>
              <a:rPr lang="en-US" sz="2400" dirty="0"/>
              <a:t>is defined in 38 USC 1710(e)(4)(C) as any activity that requires a corresponding entry into an exposure tracking records system (as defined in Section 1119(c); or that the Secretary determines qualifies for purposes of this subsection when taking into account what is reasonably prudent to protect the health of Veterans</a:t>
            </a:r>
          </a:p>
          <a:p>
            <a:pPr marL="0" indent="0">
              <a:buNone/>
            </a:pPr>
            <a:endParaRPr lang="en-US" sz="2400" dirty="0"/>
          </a:p>
        </p:txBody>
      </p:sp>
      <p:sp>
        <p:nvSpPr>
          <p:cNvPr id="4" name="Slide Number Placeholder 3">
            <a:extLst>
              <a:ext uri="{FF2B5EF4-FFF2-40B4-BE49-F238E27FC236}">
                <a16:creationId xmlns:a16="http://schemas.microsoft.com/office/drawing/2014/main" id="{9B16C007-34A1-F782-5E28-99AA9C1DD3B8}"/>
              </a:ext>
            </a:extLst>
          </p:cNvPr>
          <p:cNvSpPr>
            <a:spLocks noGrp="1"/>
          </p:cNvSpPr>
          <p:nvPr>
            <p:ph type="sldNum" sz="quarter" idx="12"/>
          </p:nvPr>
        </p:nvSpPr>
        <p:spPr/>
        <p:txBody>
          <a:bodyPr/>
          <a:lstStyle/>
          <a:p>
            <a:fld id="{60B18D57-13A5-4968-950D-8FEF41FA4399}" type="slidenum">
              <a:rPr lang="en-US" smtClean="0"/>
              <a:t>12</a:t>
            </a:fld>
            <a:endParaRPr lang="en-US"/>
          </a:p>
        </p:txBody>
      </p:sp>
      <p:sp>
        <p:nvSpPr>
          <p:cNvPr id="3" name="Title 4">
            <a:extLst>
              <a:ext uri="{FF2B5EF4-FFF2-40B4-BE49-F238E27FC236}">
                <a16:creationId xmlns:a16="http://schemas.microsoft.com/office/drawing/2014/main" id="{6361B7E7-BBE2-08B9-85AB-6AC4D3A968DF}"/>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Definitions</a:t>
            </a:r>
          </a:p>
        </p:txBody>
      </p:sp>
    </p:spTree>
    <p:extLst>
      <p:ext uri="{BB962C8B-B14F-4D97-AF65-F5344CB8AC3E}">
        <p14:creationId xmlns:p14="http://schemas.microsoft.com/office/powerpoint/2010/main" val="317891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7BBC3-D4EB-89CF-72DD-7A6EC4136CAD}"/>
              </a:ext>
            </a:extLst>
          </p:cNvPr>
          <p:cNvSpPr>
            <a:spLocks noGrp="1"/>
          </p:cNvSpPr>
          <p:nvPr>
            <p:ph idx="1"/>
          </p:nvPr>
        </p:nvSpPr>
        <p:spPr/>
        <p:txBody>
          <a:bodyPr/>
          <a:lstStyle/>
          <a:p>
            <a:pPr marL="0" indent="0">
              <a:buNone/>
            </a:pPr>
            <a:r>
              <a:rPr lang="en-US" b="1" dirty="0"/>
              <a:t>Individual Longitudinal Exposure Record (ILER)</a:t>
            </a:r>
          </a:p>
          <a:p>
            <a:pPr marL="0" indent="0">
              <a:buNone/>
            </a:pPr>
            <a:endParaRPr lang="en-US" dirty="0"/>
          </a:p>
          <a:p>
            <a:r>
              <a:rPr lang="en-US" dirty="0"/>
              <a:t>Section 1119 (c) defines exposure tracking record system as any system, program, or pilot program used by the Secretary of Veterans Affairs or the Secretary of Defense to track how veterans or members of the Armed Forces have been exposed to various occupational or environmental hazards.</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9B16C007-34A1-F782-5E28-99AA9C1DD3B8}"/>
              </a:ext>
            </a:extLst>
          </p:cNvPr>
          <p:cNvSpPr>
            <a:spLocks noGrp="1"/>
          </p:cNvSpPr>
          <p:nvPr>
            <p:ph type="sldNum" sz="quarter" idx="12"/>
          </p:nvPr>
        </p:nvSpPr>
        <p:spPr/>
        <p:txBody>
          <a:bodyPr/>
          <a:lstStyle/>
          <a:p>
            <a:fld id="{60B18D57-13A5-4968-950D-8FEF41FA4399}" type="slidenum">
              <a:rPr lang="en-US" smtClean="0"/>
              <a:t>13</a:t>
            </a:fld>
            <a:endParaRPr lang="en-US"/>
          </a:p>
        </p:txBody>
      </p:sp>
      <p:sp>
        <p:nvSpPr>
          <p:cNvPr id="3" name="Title 4">
            <a:extLst>
              <a:ext uri="{FF2B5EF4-FFF2-40B4-BE49-F238E27FC236}">
                <a16:creationId xmlns:a16="http://schemas.microsoft.com/office/drawing/2014/main" id="{8FCB51B5-F6D4-658F-1DDC-F59C1852B781}"/>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Definitions</a:t>
            </a:r>
          </a:p>
        </p:txBody>
      </p:sp>
    </p:spTree>
    <p:extLst>
      <p:ext uri="{BB962C8B-B14F-4D97-AF65-F5344CB8AC3E}">
        <p14:creationId xmlns:p14="http://schemas.microsoft.com/office/powerpoint/2010/main" val="92534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7BBC3-D4EB-89CF-72DD-7A6EC4136CAD}"/>
              </a:ext>
            </a:extLst>
          </p:cNvPr>
          <p:cNvSpPr>
            <a:spLocks noGrp="1"/>
          </p:cNvSpPr>
          <p:nvPr>
            <p:ph idx="1"/>
          </p:nvPr>
        </p:nvSpPr>
        <p:spPr>
          <a:xfrm>
            <a:off x="2152650" y="1473599"/>
            <a:ext cx="7886700" cy="4801695"/>
          </a:xfrm>
        </p:spPr>
        <p:txBody>
          <a:bodyPr/>
          <a:lstStyle/>
          <a:p>
            <a:endParaRPr lang="en-US" dirty="0"/>
          </a:p>
        </p:txBody>
      </p:sp>
      <p:sp>
        <p:nvSpPr>
          <p:cNvPr id="4" name="Slide Number Placeholder 3">
            <a:extLst>
              <a:ext uri="{FF2B5EF4-FFF2-40B4-BE49-F238E27FC236}">
                <a16:creationId xmlns:a16="http://schemas.microsoft.com/office/drawing/2014/main" id="{9B16C007-34A1-F782-5E28-99AA9C1DD3B8}"/>
              </a:ext>
            </a:extLst>
          </p:cNvPr>
          <p:cNvSpPr>
            <a:spLocks noGrp="1"/>
          </p:cNvSpPr>
          <p:nvPr>
            <p:ph type="sldNum" sz="quarter" idx="12"/>
          </p:nvPr>
        </p:nvSpPr>
        <p:spPr/>
        <p:txBody>
          <a:bodyPr/>
          <a:lstStyle/>
          <a:p>
            <a:fld id="{60B18D57-13A5-4968-950D-8FEF41FA4399}" type="slidenum">
              <a:rPr lang="en-US" smtClean="0"/>
              <a:t>14</a:t>
            </a:fld>
            <a:endParaRPr lang="en-US"/>
          </a:p>
        </p:txBody>
      </p:sp>
      <p:pic>
        <p:nvPicPr>
          <p:cNvPr id="3" name="Content Placeholder 7">
            <a:extLst>
              <a:ext uri="{FF2B5EF4-FFF2-40B4-BE49-F238E27FC236}">
                <a16:creationId xmlns:a16="http://schemas.microsoft.com/office/drawing/2014/main" id="{C971505D-01FE-BDB1-F160-0CF2A3CB1C75}"/>
              </a:ext>
            </a:extLst>
          </p:cNvPr>
          <p:cNvPicPr>
            <a:picLocks noChangeAspect="1"/>
          </p:cNvPicPr>
          <p:nvPr/>
        </p:nvPicPr>
        <p:blipFill>
          <a:blip r:embed="rId2"/>
          <a:stretch>
            <a:fillRect/>
          </a:stretch>
        </p:blipFill>
        <p:spPr>
          <a:xfrm>
            <a:off x="1541416" y="1311545"/>
            <a:ext cx="8656321" cy="5296589"/>
          </a:xfrm>
          <a:prstGeom prst="rect">
            <a:avLst/>
          </a:prstGeom>
        </p:spPr>
      </p:pic>
    </p:spTree>
    <p:extLst>
      <p:ext uri="{BB962C8B-B14F-4D97-AF65-F5344CB8AC3E}">
        <p14:creationId xmlns:p14="http://schemas.microsoft.com/office/powerpoint/2010/main" val="8867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4E5305-02C3-F77A-D01B-93CC1A36186F}"/>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VA Letter showing service</a:t>
            </a:r>
          </a:p>
        </p:txBody>
      </p:sp>
      <p:pic>
        <p:nvPicPr>
          <p:cNvPr id="11" name="Content Placeholder 10">
            <a:extLst>
              <a:ext uri="{FF2B5EF4-FFF2-40B4-BE49-F238E27FC236}">
                <a16:creationId xmlns:a16="http://schemas.microsoft.com/office/drawing/2014/main" id="{23FB2CC5-8E0E-21E0-AD64-4BA775BF1FEC}"/>
              </a:ext>
            </a:extLst>
          </p:cNvPr>
          <p:cNvPicPr>
            <a:picLocks noGrp="1" noChangeAspect="1"/>
          </p:cNvPicPr>
          <p:nvPr>
            <p:ph sz="half" idx="1"/>
          </p:nvPr>
        </p:nvPicPr>
        <p:blipFill>
          <a:blip r:embed="rId2"/>
          <a:stretch>
            <a:fillRect/>
          </a:stretch>
        </p:blipFill>
        <p:spPr>
          <a:xfrm>
            <a:off x="635726" y="1393370"/>
            <a:ext cx="4522638" cy="5464629"/>
          </a:xfrm>
          <a:prstGeom prst="rect">
            <a:avLst/>
          </a:prstGeom>
        </p:spPr>
      </p:pic>
      <p:sp>
        <p:nvSpPr>
          <p:cNvPr id="8" name="Content Placeholder 7">
            <a:extLst>
              <a:ext uri="{FF2B5EF4-FFF2-40B4-BE49-F238E27FC236}">
                <a16:creationId xmlns:a16="http://schemas.microsoft.com/office/drawing/2014/main" id="{F9AD279A-F83D-2707-C3D8-53FED3FE4CEF}"/>
              </a:ext>
            </a:extLst>
          </p:cNvPr>
          <p:cNvSpPr>
            <a:spLocks noGrp="1"/>
          </p:cNvSpPr>
          <p:nvPr>
            <p:ph sz="half" idx="2"/>
          </p:nvPr>
        </p:nvSpPr>
        <p:spPr/>
        <p:txBody>
          <a:bodyPr/>
          <a:lstStyle/>
          <a:p>
            <a:pPr marL="0" indent="0">
              <a:buNone/>
            </a:pPr>
            <a:r>
              <a:rPr lang="en-US" dirty="0"/>
              <a:t>Kuwait from October 1998 through December 1998</a:t>
            </a:r>
          </a:p>
        </p:txBody>
      </p:sp>
      <p:sp>
        <p:nvSpPr>
          <p:cNvPr id="4" name="Slide Number Placeholder 3">
            <a:extLst>
              <a:ext uri="{FF2B5EF4-FFF2-40B4-BE49-F238E27FC236}">
                <a16:creationId xmlns:a16="http://schemas.microsoft.com/office/drawing/2014/main" id="{0B1C1E7E-2D15-F00A-32A6-64469C93AC10}"/>
              </a:ext>
            </a:extLst>
          </p:cNvPr>
          <p:cNvSpPr>
            <a:spLocks noGrp="1"/>
          </p:cNvSpPr>
          <p:nvPr>
            <p:ph type="sldNum" sz="quarter" idx="12"/>
          </p:nvPr>
        </p:nvSpPr>
        <p:spPr/>
        <p:txBody>
          <a:bodyPr/>
          <a:lstStyle/>
          <a:p>
            <a:fld id="{60B18D57-13A5-4968-950D-8FEF41FA4399}" type="slidenum">
              <a:rPr lang="en-US" smtClean="0"/>
              <a:t>15</a:t>
            </a:fld>
            <a:endParaRPr lang="en-US"/>
          </a:p>
        </p:txBody>
      </p:sp>
    </p:spTree>
    <p:extLst>
      <p:ext uri="{BB962C8B-B14F-4D97-AF65-F5344CB8AC3E}">
        <p14:creationId xmlns:p14="http://schemas.microsoft.com/office/powerpoint/2010/main" val="376592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22474-921D-C993-38A0-B03B418FA048}"/>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Title I Health Care Eligibility </a:t>
            </a:r>
          </a:p>
        </p:txBody>
      </p:sp>
      <p:sp>
        <p:nvSpPr>
          <p:cNvPr id="4" name="Slide Number Placeholder 3">
            <a:extLst>
              <a:ext uri="{FF2B5EF4-FFF2-40B4-BE49-F238E27FC236}">
                <a16:creationId xmlns:a16="http://schemas.microsoft.com/office/drawing/2014/main" id="{60321479-5B85-0915-E33A-2E10034CF411}"/>
              </a:ext>
            </a:extLst>
          </p:cNvPr>
          <p:cNvSpPr>
            <a:spLocks noGrp="1"/>
          </p:cNvSpPr>
          <p:nvPr>
            <p:ph type="sldNum" sz="quarter" idx="12"/>
          </p:nvPr>
        </p:nvSpPr>
        <p:spPr/>
        <p:txBody>
          <a:bodyPr/>
          <a:lstStyle/>
          <a:p>
            <a:fld id="{60B18D57-13A5-4968-950D-8FEF41FA4399}" type="slidenum">
              <a:rPr lang="en-US" smtClean="0"/>
              <a:t>16</a:t>
            </a:fld>
            <a:endParaRPr lang="en-US"/>
          </a:p>
        </p:txBody>
      </p:sp>
      <p:sp>
        <p:nvSpPr>
          <p:cNvPr id="3" name="TextBox 2">
            <a:extLst>
              <a:ext uri="{FF2B5EF4-FFF2-40B4-BE49-F238E27FC236}">
                <a16:creationId xmlns:a16="http://schemas.microsoft.com/office/drawing/2014/main" id="{5F5235BA-1923-638B-7D14-A1AD6EA184C2}"/>
              </a:ext>
            </a:extLst>
          </p:cNvPr>
          <p:cNvSpPr txBox="1"/>
          <p:nvPr/>
        </p:nvSpPr>
        <p:spPr>
          <a:xfrm>
            <a:off x="622663" y="1698160"/>
            <a:ext cx="10946674" cy="409342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law expands health care eligibility to several groups of veterans who may not have been eligible before. These groups are broken into 3 new categories: </a:t>
            </a:r>
          </a:p>
          <a:p>
            <a:pPr marL="1828800" indent="-1828800">
              <a:tabLst>
                <a:tab pos="396875" algn="l"/>
              </a:tabLst>
            </a:pPr>
            <a:endParaRPr lang="en-US" sz="2000" b="1" dirty="0">
              <a:latin typeface="Times New Roman" panose="02020603050405020304" pitchFamily="18" charset="0"/>
              <a:cs typeface="Times New Roman" panose="02020603050405020304" pitchFamily="18" charset="0"/>
            </a:endParaRPr>
          </a:p>
          <a:p>
            <a:pPr marL="1828800" indent="-1828800">
              <a:tabLst>
                <a:tab pos="396875" algn="l"/>
              </a:tabLst>
            </a:pPr>
            <a:r>
              <a:rPr lang="en-US" sz="2000" b="1" dirty="0">
                <a:latin typeface="Times New Roman" panose="02020603050405020304" pitchFamily="18" charset="0"/>
                <a:cs typeface="Times New Roman" panose="02020603050405020304" pitchFamily="18" charset="0"/>
              </a:rPr>
              <a:t>Category 1</a:t>
            </a:r>
            <a:r>
              <a:rPr lang="en-US" sz="2000" dirty="0">
                <a:latin typeface="Times New Roman" panose="02020603050405020304" pitchFamily="18" charset="0"/>
                <a:cs typeface="Times New Roman" panose="02020603050405020304" pitchFamily="18" charset="0"/>
              </a:rPr>
              <a:t>:  Veterans who participated in a toxic exposure risk activity (as defined by law) while serving on active duty, active duty for training, or inactive duty training.</a:t>
            </a:r>
          </a:p>
          <a:p>
            <a:pPr>
              <a:tabLst>
                <a:tab pos="396875" algn="l"/>
              </a:tabLst>
            </a:pPr>
            <a:endParaRPr lang="en-US" sz="2000" dirty="0">
              <a:latin typeface="Times New Roman" panose="02020603050405020304" pitchFamily="18" charset="0"/>
              <a:cs typeface="Times New Roman" panose="02020603050405020304" pitchFamily="18" charset="0"/>
            </a:endParaRPr>
          </a:p>
          <a:p>
            <a:pPr marL="1828800" indent="-1828800">
              <a:tabLst>
                <a:tab pos="396875" algn="l"/>
              </a:tabLst>
            </a:pPr>
            <a:r>
              <a:rPr lang="en-US" sz="2000" b="1" dirty="0">
                <a:latin typeface="Times New Roman" panose="02020603050405020304" pitchFamily="18" charset="0"/>
                <a:cs typeface="Times New Roman" panose="02020603050405020304" pitchFamily="18" charset="0"/>
              </a:rPr>
              <a:t>Category 2</a:t>
            </a:r>
            <a:r>
              <a:rPr lang="en-US" sz="2000" dirty="0">
                <a:latin typeface="Times New Roman" panose="02020603050405020304" pitchFamily="18" charset="0"/>
                <a:cs typeface="Times New Roman" panose="02020603050405020304" pitchFamily="18" charset="0"/>
              </a:rPr>
              <a:t>:  Veterans who were assigned to a duty station (including airspace above) in certain locations during specific periods of time. These specific dates and locations can be found on slides 14 &amp; 15 of this presentation. </a:t>
            </a:r>
          </a:p>
          <a:p>
            <a:pPr>
              <a:tabLst>
                <a:tab pos="396875" algn="l"/>
              </a:tabLst>
            </a:pPr>
            <a:endParaRPr lang="en-US" sz="2000" dirty="0">
              <a:latin typeface="Times New Roman" panose="02020603050405020304" pitchFamily="18" charset="0"/>
              <a:cs typeface="Times New Roman" panose="02020603050405020304" pitchFamily="18" charset="0"/>
            </a:endParaRPr>
          </a:p>
          <a:p>
            <a:pPr marL="1828800" indent="-1828800">
              <a:tabLst>
                <a:tab pos="396875" algn="l"/>
              </a:tabLst>
            </a:pPr>
            <a:r>
              <a:rPr lang="en-US" sz="2000" b="1" dirty="0">
                <a:latin typeface="Times New Roman" panose="02020603050405020304" pitchFamily="18" charset="0"/>
                <a:cs typeface="Times New Roman" panose="02020603050405020304" pitchFamily="18" charset="0"/>
              </a:rPr>
              <a:t>Category 3</a:t>
            </a:r>
            <a:r>
              <a:rPr lang="en-US" sz="2000" dirty="0">
                <a:latin typeface="Times New Roman" panose="02020603050405020304" pitchFamily="18" charset="0"/>
                <a:cs typeface="Times New Roman" panose="02020603050405020304" pitchFamily="18" charset="0"/>
              </a:rPr>
              <a:t>:  Veterans who deployed in support of Operation Enduring Freedom, Operation Freedom’s Sentinel, Operation Iraqi Freedom, Operation New Dawn, Operation Inherent Resolve, or Resolute Support Mission.</a:t>
            </a:r>
            <a:endParaRPr lang="en-US" sz="2000" dirty="0"/>
          </a:p>
        </p:txBody>
      </p:sp>
    </p:spTree>
    <p:extLst>
      <p:ext uri="{BB962C8B-B14F-4D97-AF65-F5344CB8AC3E}">
        <p14:creationId xmlns:p14="http://schemas.microsoft.com/office/powerpoint/2010/main" val="342307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C353FD-8BA5-B7BF-12AB-FA1973B83C62}"/>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Health Care Eligibility (continued)</a:t>
            </a:r>
          </a:p>
        </p:txBody>
      </p:sp>
      <p:pic>
        <p:nvPicPr>
          <p:cNvPr id="8" name="Content Placeholder 7">
            <a:extLst>
              <a:ext uri="{FF2B5EF4-FFF2-40B4-BE49-F238E27FC236}">
                <a16:creationId xmlns:a16="http://schemas.microsoft.com/office/drawing/2014/main" id="{ADD29ECA-E722-7004-526C-32EA8EA865FE}"/>
              </a:ext>
            </a:extLst>
          </p:cNvPr>
          <p:cNvPicPr>
            <a:picLocks noGrp="1" noChangeAspect="1"/>
          </p:cNvPicPr>
          <p:nvPr>
            <p:ph idx="1"/>
          </p:nvPr>
        </p:nvPicPr>
        <p:blipFill>
          <a:blip r:embed="rId2"/>
          <a:stretch>
            <a:fillRect/>
          </a:stretch>
        </p:blipFill>
        <p:spPr>
          <a:xfrm>
            <a:off x="583475" y="1686036"/>
            <a:ext cx="11051176" cy="4806839"/>
          </a:xfrm>
          <a:prstGeom prst="rect">
            <a:avLst/>
          </a:prstGeom>
        </p:spPr>
      </p:pic>
      <p:sp>
        <p:nvSpPr>
          <p:cNvPr id="4" name="Slide Number Placeholder 3">
            <a:extLst>
              <a:ext uri="{FF2B5EF4-FFF2-40B4-BE49-F238E27FC236}">
                <a16:creationId xmlns:a16="http://schemas.microsoft.com/office/drawing/2014/main" id="{6E94A2F1-AFAE-FB87-3955-F85635353650}"/>
              </a:ext>
            </a:extLst>
          </p:cNvPr>
          <p:cNvSpPr>
            <a:spLocks noGrp="1"/>
          </p:cNvSpPr>
          <p:nvPr>
            <p:ph type="sldNum" sz="quarter" idx="12"/>
          </p:nvPr>
        </p:nvSpPr>
        <p:spPr/>
        <p:txBody>
          <a:bodyPr/>
          <a:lstStyle/>
          <a:p>
            <a:fld id="{60B18D57-13A5-4968-950D-8FEF41FA4399}" type="slidenum">
              <a:rPr lang="en-US" smtClean="0"/>
              <a:t>17</a:t>
            </a:fld>
            <a:endParaRPr lang="en-US"/>
          </a:p>
        </p:txBody>
      </p:sp>
    </p:spTree>
    <p:extLst>
      <p:ext uri="{BB962C8B-B14F-4D97-AF65-F5344CB8AC3E}">
        <p14:creationId xmlns:p14="http://schemas.microsoft.com/office/powerpoint/2010/main" val="173236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816D9-85D5-9A5B-E211-3DA164E13FE6}"/>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Dates For Health Care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Eligibility (continued)</a:t>
            </a:r>
          </a:p>
        </p:txBody>
      </p:sp>
      <p:pic>
        <p:nvPicPr>
          <p:cNvPr id="8" name="Content Placeholder 7">
            <a:extLst>
              <a:ext uri="{FF2B5EF4-FFF2-40B4-BE49-F238E27FC236}">
                <a16:creationId xmlns:a16="http://schemas.microsoft.com/office/drawing/2014/main" id="{6C02EC05-A467-ADD2-63A3-45A7AC5BD534}"/>
              </a:ext>
            </a:extLst>
          </p:cNvPr>
          <p:cNvPicPr>
            <a:picLocks noGrp="1" noChangeAspect="1"/>
          </p:cNvPicPr>
          <p:nvPr>
            <p:ph idx="1"/>
          </p:nvPr>
        </p:nvPicPr>
        <p:blipFill>
          <a:blip r:embed="rId2"/>
          <a:stretch>
            <a:fillRect/>
          </a:stretch>
        </p:blipFill>
        <p:spPr>
          <a:xfrm>
            <a:off x="838200" y="1668547"/>
            <a:ext cx="10419806" cy="4806011"/>
          </a:xfrm>
          <a:prstGeom prst="rect">
            <a:avLst/>
          </a:prstGeom>
        </p:spPr>
      </p:pic>
      <p:sp>
        <p:nvSpPr>
          <p:cNvPr id="4" name="Slide Number Placeholder 3">
            <a:extLst>
              <a:ext uri="{FF2B5EF4-FFF2-40B4-BE49-F238E27FC236}">
                <a16:creationId xmlns:a16="http://schemas.microsoft.com/office/drawing/2014/main" id="{F0109C99-787B-C422-A649-1845003C4470}"/>
              </a:ext>
            </a:extLst>
          </p:cNvPr>
          <p:cNvSpPr>
            <a:spLocks noGrp="1"/>
          </p:cNvSpPr>
          <p:nvPr>
            <p:ph type="sldNum" sz="quarter" idx="12"/>
          </p:nvPr>
        </p:nvSpPr>
        <p:spPr/>
        <p:txBody>
          <a:bodyPr/>
          <a:lstStyle/>
          <a:p>
            <a:fld id="{60B18D57-13A5-4968-950D-8FEF41FA4399}" type="slidenum">
              <a:rPr lang="en-US" smtClean="0"/>
              <a:t>18</a:t>
            </a:fld>
            <a:endParaRPr lang="en-US"/>
          </a:p>
        </p:txBody>
      </p:sp>
    </p:spTree>
    <p:extLst>
      <p:ext uri="{BB962C8B-B14F-4D97-AF65-F5344CB8AC3E}">
        <p14:creationId xmlns:p14="http://schemas.microsoft.com/office/powerpoint/2010/main" val="90141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48845-2E5F-ACBC-9119-8FF88E0CAEDF}"/>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Title III – Establishment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Service Connected Process</a:t>
            </a:r>
          </a:p>
        </p:txBody>
      </p:sp>
      <p:sp>
        <p:nvSpPr>
          <p:cNvPr id="2" name="Content Placeholder 1">
            <a:extLst>
              <a:ext uri="{FF2B5EF4-FFF2-40B4-BE49-F238E27FC236}">
                <a16:creationId xmlns:a16="http://schemas.microsoft.com/office/drawing/2014/main" id="{AB15E16D-085C-792F-E502-42D48D60D47D}"/>
              </a:ext>
            </a:extLst>
          </p:cNvPr>
          <p:cNvSpPr>
            <a:spLocks noGrp="1"/>
          </p:cNvSpPr>
          <p:nvPr>
            <p:ph idx="1"/>
          </p:nvPr>
        </p:nvSpPr>
        <p:spPr/>
        <p:txBody>
          <a:bodyPr/>
          <a:lstStyle/>
          <a:p>
            <a:pPr marL="0" indent="0">
              <a:buNone/>
            </a:pPr>
            <a:r>
              <a:rPr lang="en-US" sz="2400" dirty="0"/>
              <a:t>There is now a requirement which requires the use of the Individual Longitudinal Exposure Record (ILER), ILER-like tool or similar database during claims adjudication. This will be used to determine in service exposure. </a:t>
            </a:r>
          </a:p>
          <a:p>
            <a:pPr marL="0" indent="0">
              <a:buNone/>
            </a:pPr>
            <a:endParaRPr lang="en-US" sz="2400" dirty="0"/>
          </a:p>
          <a:p>
            <a:pPr marL="0" indent="0">
              <a:buNone/>
            </a:pPr>
            <a:r>
              <a:rPr lang="en-US" sz="2400" dirty="0"/>
              <a:t>VA will establish a list of chemicals, substances and airborne hazards and presumes that a covered Veteran was exposed to the identified substances, chemicals and airborne hazards during qualifying service.</a:t>
            </a:r>
          </a:p>
          <a:p>
            <a:pPr marL="0" indent="0">
              <a:buNone/>
            </a:pPr>
            <a:endParaRPr lang="en-US" sz="2400" dirty="0"/>
          </a:p>
          <a:p>
            <a:pPr marL="0" indent="0">
              <a:buNone/>
            </a:pPr>
            <a:r>
              <a:rPr lang="en-US" sz="2400" dirty="0"/>
              <a:t>A medical nexus examinations will be required for toxic exposure risk activities, unless evidence of record is sufficient.</a:t>
            </a:r>
          </a:p>
        </p:txBody>
      </p:sp>
      <p:sp>
        <p:nvSpPr>
          <p:cNvPr id="3" name="Slide Number Placeholder 2">
            <a:extLst>
              <a:ext uri="{FF2B5EF4-FFF2-40B4-BE49-F238E27FC236}">
                <a16:creationId xmlns:a16="http://schemas.microsoft.com/office/drawing/2014/main" id="{BAFC1D2F-BE33-1EAF-AD29-CEA1ADB91CB7}"/>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5" name="TextBox 4">
            <a:extLst>
              <a:ext uri="{FF2B5EF4-FFF2-40B4-BE49-F238E27FC236}">
                <a16:creationId xmlns:a16="http://schemas.microsoft.com/office/drawing/2014/main" id="{BE716313-B261-C052-19CE-5A520776A04F}"/>
              </a:ext>
            </a:extLst>
          </p:cNvPr>
          <p:cNvSpPr txBox="1"/>
          <p:nvPr/>
        </p:nvSpPr>
        <p:spPr>
          <a:xfrm>
            <a:off x="5191453" y="2545255"/>
            <a:ext cx="1828800" cy="369332"/>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A9BC3132-74BC-CED9-6E38-0EB95D064304}"/>
              </a:ext>
            </a:extLst>
          </p:cNvPr>
          <p:cNvSpPr txBox="1"/>
          <p:nvPr/>
        </p:nvSpPr>
        <p:spPr>
          <a:xfrm>
            <a:off x="5191453" y="2545255"/>
            <a:ext cx="1828800" cy="369332"/>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A8F5BA92-F25E-C564-558A-B47AFBFA08AA}"/>
              </a:ext>
            </a:extLst>
          </p:cNvPr>
          <p:cNvSpPr txBox="1"/>
          <p:nvPr/>
        </p:nvSpPr>
        <p:spPr>
          <a:xfrm>
            <a:off x="5191453" y="2545255"/>
            <a:ext cx="1828800" cy="369332"/>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90997148-348C-2D96-424F-ABA2A0BA55E2}"/>
              </a:ext>
            </a:extLst>
          </p:cNvPr>
          <p:cNvSpPr txBox="1"/>
          <p:nvPr/>
        </p:nvSpPr>
        <p:spPr>
          <a:xfrm>
            <a:off x="5191453" y="2545255"/>
            <a:ext cx="1828800" cy="369332"/>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13111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The PACT Act</a:t>
            </a:r>
          </a:p>
        </p:txBody>
      </p:sp>
      <p:sp>
        <p:nvSpPr>
          <p:cNvPr id="6" name="Content Placeholder 4">
            <a:extLst>
              <a:ext uri="{FF2B5EF4-FFF2-40B4-BE49-F238E27FC236}">
                <a16:creationId xmlns:a16="http://schemas.microsoft.com/office/drawing/2014/main" id="{8480523C-F3F3-B12A-0F9E-376AB9C6B004}"/>
              </a:ext>
            </a:extLst>
          </p:cNvPr>
          <p:cNvSpPr txBox="1">
            <a:spLocks noGrp="1"/>
          </p:cNvSpPr>
          <p:nvPr>
            <p:ph idx="1"/>
          </p:nvPr>
        </p:nvSpPr>
        <p:spPr>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Sergeant First Class Heath Robinson Honoring our Promise to Address Comprehensive Toxics (PACT) Act commonly referred to as “The PACT Act”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new law is named for former Sgt. First Class Heath Robinson who died in 2020 after battling lung cancer for three years. Robinson’s illness was attributed to smoke exposure from burning trash pits during his deployment to Iraq in 2006 and 2007.</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4017FC-E24F-4C70-4E1C-B0A430474377}"/>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
        <p:nvSpPr>
          <p:cNvPr id="7" name="Content Placeholder 6">
            <a:extLst>
              <a:ext uri="{FF2B5EF4-FFF2-40B4-BE49-F238E27FC236}">
                <a16:creationId xmlns:a16="http://schemas.microsoft.com/office/drawing/2014/main" id="{FE4E0F22-1F23-41E4-FDF8-1BEF4AEE814E}"/>
              </a:ext>
            </a:extLst>
          </p:cNvPr>
          <p:cNvSpPr>
            <a:spLocks noGrp="1"/>
          </p:cNvSpPr>
          <p:nvPr>
            <p:ph idx="1"/>
          </p:nvPr>
        </p:nvSpPr>
        <p:spPr/>
        <p:txBody>
          <a:bodyPr>
            <a:normAutofit lnSpcReduction="10000"/>
          </a:bodyPr>
          <a:lstStyle/>
          <a:p>
            <a:r>
              <a:rPr lang="en-US" sz="2400" dirty="0"/>
              <a:t>On or after August 2, 1990, performed active military, naval, air or space service while assigned to a duty station in, including airspace above: </a:t>
            </a:r>
          </a:p>
          <a:p>
            <a:r>
              <a:rPr lang="en-US" sz="2400" dirty="0"/>
              <a:t>Bahrain </a:t>
            </a:r>
          </a:p>
          <a:p>
            <a:r>
              <a:rPr lang="en-US" sz="2400" dirty="0"/>
              <a:t>Iraq </a:t>
            </a:r>
          </a:p>
          <a:p>
            <a:r>
              <a:rPr lang="en-US" sz="2400" dirty="0"/>
              <a:t>Kuwait </a:t>
            </a:r>
          </a:p>
          <a:p>
            <a:r>
              <a:rPr lang="en-US" sz="2400" dirty="0"/>
              <a:t>Oman  </a:t>
            </a:r>
          </a:p>
          <a:p>
            <a:r>
              <a:rPr lang="en-US" sz="2400" dirty="0"/>
              <a:t>Qatar </a:t>
            </a:r>
          </a:p>
          <a:p>
            <a:r>
              <a:rPr lang="en-US" sz="2400" dirty="0"/>
              <a:t>Saudi Arabia </a:t>
            </a:r>
          </a:p>
          <a:p>
            <a:r>
              <a:rPr lang="en-US" sz="2400" dirty="0"/>
              <a:t>Somalia, or </a:t>
            </a:r>
          </a:p>
          <a:p>
            <a:r>
              <a:rPr lang="en-US" sz="2400" dirty="0"/>
              <a:t>United Arab Emirates, or</a:t>
            </a:r>
          </a:p>
        </p:txBody>
      </p:sp>
      <p:sp>
        <p:nvSpPr>
          <p:cNvPr id="4" name="Slide Number Placeholder 3">
            <a:extLst>
              <a:ext uri="{FF2B5EF4-FFF2-40B4-BE49-F238E27FC236}">
                <a16:creationId xmlns:a16="http://schemas.microsoft.com/office/drawing/2014/main" id="{4EF23E38-B047-8DF8-405C-7D2C61B80DD0}"/>
              </a:ext>
            </a:extLst>
          </p:cNvPr>
          <p:cNvSpPr>
            <a:spLocks noGrp="1"/>
          </p:cNvSpPr>
          <p:nvPr>
            <p:ph type="sldNum" sz="quarter" idx="12"/>
          </p:nvPr>
        </p:nvSpPr>
        <p:spPr/>
        <p:txBody>
          <a:bodyPr/>
          <a:lstStyle/>
          <a:p>
            <a:fld id="{60B18D57-13A5-4968-950D-8FEF41FA4399}" type="slidenum">
              <a:rPr lang="en-US" smtClean="0"/>
              <a:t>20</a:t>
            </a:fld>
            <a:endParaRPr lang="en-US"/>
          </a:p>
        </p:txBody>
      </p:sp>
    </p:spTree>
    <p:extLst>
      <p:ext uri="{BB962C8B-B14F-4D97-AF65-F5344CB8AC3E}">
        <p14:creationId xmlns:p14="http://schemas.microsoft.com/office/powerpoint/2010/main" val="312052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5574E-78EB-6E52-3B5C-DFA6DC0057F3}"/>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
        <p:nvSpPr>
          <p:cNvPr id="7" name="Content Placeholder 6">
            <a:extLst>
              <a:ext uri="{FF2B5EF4-FFF2-40B4-BE49-F238E27FC236}">
                <a16:creationId xmlns:a16="http://schemas.microsoft.com/office/drawing/2014/main" id="{CB0EF99F-2D77-0244-2E75-6769D5C3D1C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On or after September 11, 2001, performed active military, naval, air or space service while assigned to a duty station in, including airspace above: </a:t>
            </a:r>
          </a:p>
          <a:p>
            <a:pPr marL="0" indent="0">
              <a:buNone/>
            </a:pPr>
            <a:endParaRPr lang="en-US" sz="2400" dirty="0"/>
          </a:p>
          <a:p>
            <a:pPr marL="0" indent="0">
              <a:buNone/>
            </a:pPr>
            <a:r>
              <a:rPr lang="en-US" sz="2400" dirty="0"/>
              <a:t>   		Afghanistan                      Lebanon  </a:t>
            </a:r>
          </a:p>
          <a:p>
            <a:pPr marL="0" indent="0">
              <a:buNone/>
            </a:pPr>
            <a:r>
              <a:rPr lang="en-US" sz="2400" dirty="0"/>
              <a:t>  		Djibouti                             Syria</a:t>
            </a:r>
          </a:p>
          <a:p>
            <a:pPr marL="0" indent="0">
              <a:buNone/>
            </a:pPr>
            <a:r>
              <a:rPr lang="en-US" sz="2400" dirty="0"/>
              <a:t>   		Egypt                                Yemen 			</a:t>
            </a:r>
          </a:p>
          <a:p>
            <a:pPr marL="0" indent="0">
              <a:buNone/>
            </a:pPr>
            <a:r>
              <a:rPr lang="en-US" sz="2400" dirty="0"/>
              <a:t>   		Jordan                              Uzbekistan</a:t>
            </a:r>
          </a:p>
          <a:p>
            <a:pPr marL="0" indent="0">
              <a:buNone/>
            </a:pPr>
            <a:endParaRPr lang="en-US" sz="2400" dirty="0"/>
          </a:p>
          <a:p>
            <a:pPr marL="0" indent="0">
              <a:buNone/>
            </a:pPr>
            <a:r>
              <a:rPr lang="en-US" sz="2400" dirty="0"/>
              <a:t>	or any other country determined relevant by the Secretary</a:t>
            </a:r>
            <a:r>
              <a:rPr lang="en-US" dirty="0"/>
              <a:t>.</a:t>
            </a:r>
          </a:p>
        </p:txBody>
      </p:sp>
      <p:sp>
        <p:nvSpPr>
          <p:cNvPr id="4" name="Slide Number Placeholder 3">
            <a:extLst>
              <a:ext uri="{FF2B5EF4-FFF2-40B4-BE49-F238E27FC236}">
                <a16:creationId xmlns:a16="http://schemas.microsoft.com/office/drawing/2014/main" id="{EC8783BA-A67A-A517-2321-CF0995A4626C}"/>
              </a:ext>
            </a:extLst>
          </p:cNvPr>
          <p:cNvSpPr>
            <a:spLocks noGrp="1"/>
          </p:cNvSpPr>
          <p:nvPr>
            <p:ph type="sldNum" sz="quarter" idx="12"/>
          </p:nvPr>
        </p:nvSpPr>
        <p:spPr/>
        <p:txBody>
          <a:bodyPr/>
          <a:lstStyle/>
          <a:p>
            <a:fld id="{60B18D57-13A5-4968-950D-8FEF41FA4399}" type="slidenum">
              <a:rPr lang="en-US" smtClean="0"/>
              <a:t>21</a:t>
            </a:fld>
            <a:endParaRPr lang="en-US"/>
          </a:p>
        </p:txBody>
      </p:sp>
    </p:spTree>
    <p:extLst>
      <p:ext uri="{BB962C8B-B14F-4D97-AF65-F5344CB8AC3E}">
        <p14:creationId xmlns:p14="http://schemas.microsoft.com/office/powerpoint/2010/main" val="50205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1CB105-7659-5FEF-B873-A143F17C7DF8}"/>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Title IV – Presumption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Service Connection</a:t>
            </a:r>
          </a:p>
        </p:txBody>
      </p:sp>
      <p:sp>
        <p:nvSpPr>
          <p:cNvPr id="7" name="Content Placeholder 6">
            <a:extLst>
              <a:ext uri="{FF2B5EF4-FFF2-40B4-BE49-F238E27FC236}">
                <a16:creationId xmlns:a16="http://schemas.microsoft.com/office/drawing/2014/main" id="{B4BD0657-0489-0CDA-2E8D-DBC637308228}"/>
              </a:ext>
            </a:extLst>
          </p:cNvPr>
          <p:cNvSpPr>
            <a:spLocks noGrp="1"/>
          </p:cNvSpPr>
          <p:nvPr>
            <p:ph idx="1"/>
          </p:nvPr>
        </p:nvSpPr>
        <p:spPr/>
        <p:txBody>
          <a:bodyPr/>
          <a:lstStyle/>
          <a:p>
            <a:pPr marL="0" indent="0">
              <a:buNone/>
            </a:pPr>
            <a:r>
              <a:rPr lang="en-US" sz="2400" dirty="0"/>
              <a:t>Nuclear Response or Radiation Exposed</a:t>
            </a:r>
          </a:p>
          <a:p>
            <a:pPr marL="0" indent="0">
              <a:buNone/>
            </a:pPr>
            <a:endParaRPr lang="en-US" sz="2400" dirty="0"/>
          </a:p>
          <a:p>
            <a:r>
              <a:rPr lang="en-US" sz="2400" dirty="0"/>
              <a:t>Establishes presumptive service connection for veterans who participated in cleanup of </a:t>
            </a:r>
            <a:r>
              <a:rPr lang="en-US" sz="2400" dirty="0" err="1"/>
              <a:t>Enewetak</a:t>
            </a:r>
            <a:r>
              <a:rPr lang="en-US" sz="2400" dirty="0"/>
              <a:t> Atoll and radiation exposed veterans</a:t>
            </a:r>
          </a:p>
          <a:p>
            <a:endParaRPr lang="en-US" sz="2400" dirty="0"/>
          </a:p>
          <a:p>
            <a:r>
              <a:rPr lang="en-US" sz="2400" dirty="0"/>
              <a:t>Establishes presumptive service connection for veterans who participated in nuclear response near </a:t>
            </a:r>
            <a:r>
              <a:rPr lang="en-US" sz="2400" dirty="0" err="1"/>
              <a:t>Palomares</a:t>
            </a:r>
            <a:r>
              <a:rPr lang="en-US" sz="2400" dirty="0"/>
              <a:t>, Spain (1/17/66-3/31/1967) or Thule Air Force Base, Greenland (1/21/1968-9/25/1968)</a:t>
            </a:r>
          </a:p>
          <a:p>
            <a:endParaRPr lang="en-US" sz="2400" dirty="0"/>
          </a:p>
        </p:txBody>
      </p:sp>
      <p:sp>
        <p:nvSpPr>
          <p:cNvPr id="4" name="Slide Number Placeholder 3">
            <a:extLst>
              <a:ext uri="{FF2B5EF4-FFF2-40B4-BE49-F238E27FC236}">
                <a16:creationId xmlns:a16="http://schemas.microsoft.com/office/drawing/2014/main" id="{3E32B1C2-63C3-C63B-48FB-8F364880EB8C}"/>
              </a:ext>
            </a:extLst>
          </p:cNvPr>
          <p:cNvSpPr>
            <a:spLocks noGrp="1"/>
          </p:cNvSpPr>
          <p:nvPr>
            <p:ph type="sldNum" sz="quarter" idx="12"/>
          </p:nvPr>
        </p:nvSpPr>
        <p:spPr/>
        <p:txBody>
          <a:bodyPr/>
          <a:lstStyle/>
          <a:p>
            <a:fld id="{60B18D57-13A5-4968-950D-8FEF41FA4399}" type="slidenum">
              <a:rPr lang="en-US" smtClean="0"/>
              <a:t>22</a:t>
            </a:fld>
            <a:endParaRPr lang="en-US"/>
          </a:p>
        </p:txBody>
      </p:sp>
    </p:spTree>
    <p:extLst>
      <p:ext uri="{BB962C8B-B14F-4D97-AF65-F5344CB8AC3E}">
        <p14:creationId xmlns:p14="http://schemas.microsoft.com/office/powerpoint/2010/main" val="196424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B9F1A89-ED7B-E1AC-46BF-026C6BB8421C}"/>
              </a:ext>
            </a:extLst>
          </p:cNvPr>
          <p:cNvPicPr>
            <a:picLocks noGrp="1" noChangeAspect="1"/>
          </p:cNvPicPr>
          <p:nvPr>
            <p:ph idx="1"/>
          </p:nvPr>
        </p:nvPicPr>
        <p:blipFill>
          <a:blip r:embed="rId2"/>
          <a:stretch>
            <a:fillRect/>
          </a:stretch>
        </p:blipFill>
        <p:spPr>
          <a:xfrm>
            <a:off x="1515292" y="1510184"/>
            <a:ext cx="8948759" cy="5028728"/>
          </a:xfrm>
          <a:prstGeom prst="rect">
            <a:avLst/>
          </a:prstGeom>
        </p:spPr>
      </p:pic>
      <p:sp>
        <p:nvSpPr>
          <p:cNvPr id="4" name="Slide Number Placeholder 3">
            <a:extLst>
              <a:ext uri="{FF2B5EF4-FFF2-40B4-BE49-F238E27FC236}">
                <a16:creationId xmlns:a16="http://schemas.microsoft.com/office/drawing/2014/main" id="{59CE6E1C-25DD-4F20-37D4-C7A9546D20B4}"/>
              </a:ext>
            </a:extLst>
          </p:cNvPr>
          <p:cNvSpPr>
            <a:spLocks noGrp="1"/>
          </p:cNvSpPr>
          <p:nvPr>
            <p:ph type="sldNum" sz="quarter" idx="12"/>
          </p:nvPr>
        </p:nvSpPr>
        <p:spPr/>
        <p:txBody>
          <a:bodyPr/>
          <a:lstStyle/>
          <a:p>
            <a:fld id="{60B18D57-13A5-4968-950D-8FEF41FA4399}" type="slidenum">
              <a:rPr lang="en-US" smtClean="0"/>
              <a:t>23</a:t>
            </a:fld>
            <a:endParaRPr lang="en-US"/>
          </a:p>
        </p:txBody>
      </p:sp>
    </p:spTree>
    <p:extLst>
      <p:ext uri="{BB962C8B-B14F-4D97-AF65-F5344CB8AC3E}">
        <p14:creationId xmlns:p14="http://schemas.microsoft.com/office/powerpoint/2010/main" val="376130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E91D34-D35F-1CA9-ABF6-B7C7F8CF5678}"/>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
        <p:nvSpPr>
          <p:cNvPr id="7" name="Content Placeholder 6">
            <a:extLst>
              <a:ext uri="{FF2B5EF4-FFF2-40B4-BE49-F238E27FC236}">
                <a16:creationId xmlns:a16="http://schemas.microsoft.com/office/drawing/2014/main" id="{D4CF61AE-64AA-08DE-74D4-7BC8CA7B05B9}"/>
              </a:ext>
            </a:extLst>
          </p:cNvPr>
          <p:cNvSpPr>
            <a:spLocks noGrp="1"/>
          </p:cNvSpPr>
          <p:nvPr>
            <p:ph idx="1"/>
          </p:nvPr>
        </p:nvSpPr>
        <p:spPr/>
        <p:txBody>
          <a:bodyPr/>
          <a:lstStyle/>
          <a:p>
            <a:pPr marL="0" indent="0">
              <a:buNone/>
            </a:pPr>
            <a:r>
              <a:rPr lang="en-US" sz="2400" dirty="0"/>
              <a:t>Expands exposure to certain herbicide agents</a:t>
            </a:r>
          </a:p>
          <a:p>
            <a:r>
              <a:rPr lang="en-US" sz="2400" dirty="0"/>
              <a:t>Service in Thailand at any United States or Royal Thai base, without regard to the military occupational specialty the Veteran performed or where on the base the veteran was located (1/9/1961-6/30/1976)</a:t>
            </a:r>
          </a:p>
          <a:p>
            <a:r>
              <a:rPr lang="en-US" sz="2400" dirty="0"/>
              <a:t>Service in Laos (12/1/1965-9/30/1969)</a:t>
            </a:r>
          </a:p>
          <a:p>
            <a:r>
              <a:rPr lang="en-US" sz="2400" dirty="0"/>
              <a:t>Service in Cambodia at </a:t>
            </a:r>
            <a:r>
              <a:rPr lang="en-US" sz="2400" dirty="0" err="1"/>
              <a:t>Mimot</a:t>
            </a:r>
            <a:r>
              <a:rPr lang="en-US" sz="2400" dirty="0"/>
              <a:t> or </a:t>
            </a:r>
            <a:r>
              <a:rPr lang="en-US" sz="2400" dirty="0" err="1"/>
              <a:t>Krek</a:t>
            </a:r>
            <a:r>
              <a:rPr lang="en-US" sz="2400" dirty="0"/>
              <a:t>, Kampong Cham Province (4/16/1969-4/30/1969) </a:t>
            </a:r>
          </a:p>
          <a:p>
            <a:r>
              <a:rPr lang="en-US" sz="2400" dirty="0"/>
              <a:t>Guam or American Samoa, or in the territorial waters thereof (1/9/1962-7/31/1980)</a:t>
            </a:r>
          </a:p>
          <a:p>
            <a:r>
              <a:rPr lang="en-US" sz="2400" dirty="0"/>
              <a:t>Service on Johnston Atoll or on a ship that called at Johnston Atoll (1/1/1972-9/30/1977)</a:t>
            </a:r>
          </a:p>
        </p:txBody>
      </p:sp>
      <p:sp>
        <p:nvSpPr>
          <p:cNvPr id="4" name="Slide Number Placeholder 3">
            <a:extLst>
              <a:ext uri="{FF2B5EF4-FFF2-40B4-BE49-F238E27FC236}">
                <a16:creationId xmlns:a16="http://schemas.microsoft.com/office/drawing/2014/main" id="{90B1EF9D-D403-39F8-AF18-CFA4844336B1}"/>
              </a:ext>
            </a:extLst>
          </p:cNvPr>
          <p:cNvSpPr>
            <a:spLocks noGrp="1"/>
          </p:cNvSpPr>
          <p:nvPr>
            <p:ph type="sldNum" sz="quarter" idx="12"/>
          </p:nvPr>
        </p:nvSpPr>
        <p:spPr/>
        <p:txBody>
          <a:bodyPr/>
          <a:lstStyle/>
          <a:p>
            <a:fld id="{60B18D57-13A5-4968-950D-8FEF41FA4399}" type="slidenum">
              <a:rPr lang="en-US" smtClean="0"/>
              <a:t>24</a:t>
            </a:fld>
            <a:endParaRPr lang="en-US"/>
          </a:p>
        </p:txBody>
      </p:sp>
    </p:spTree>
    <p:extLst>
      <p:ext uri="{BB962C8B-B14F-4D97-AF65-F5344CB8AC3E}">
        <p14:creationId xmlns:p14="http://schemas.microsoft.com/office/powerpoint/2010/main" val="22322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30E1E7A-A4BE-BCAF-4AD9-88045D7F85B8}"/>
              </a:ext>
            </a:extLst>
          </p:cNvPr>
          <p:cNvPicPr>
            <a:picLocks noGrp="1" noChangeAspect="1"/>
          </p:cNvPicPr>
          <p:nvPr>
            <p:ph idx="1"/>
          </p:nvPr>
        </p:nvPicPr>
        <p:blipFill>
          <a:blip r:embed="rId2"/>
          <a:stretch>
            <a:fillRect/>
          </a:stretch>
        </p:blipFill>
        <p:spPr>
          <a:xfrm>
            <a:off x="1339806" y="1311784"/>
            <a:ext cx="9512388" cy="5409691"/>
          </a:xfrm>
          <a:prstGeom prst="rect">
            <a:avLst/>
          </a:prstGeom>
        </p:spPr>
      </p:pic>
      <p:sp>
        <p:nvSpPr>
          <p:cNvPr id="4" name="Slide Number Placeholder 3">
            <a:extLst>
              <a:ext uri="{FF2B5EF4-FFF2-40B4-BE49-F238E27FC236}">
                <a16:creationId xmlns:a16="http://schemas.microsoft.com/office/drawing/2014/main" id="{93408AA6-062F-5606-AC5E-FA8B471ACAF8}"/>
              </a:ext>
            </a:extLst>
          </p:cNvPr>
          <p:cNvSpPr>
            <a:spLocks noGrp="1"/>
          </p:cNvSpPr>
          <p:nvPr>
            <p:ph type="sldNum" sz="quarter" idx="12"/>
          </p:nvPr>
        </p:nvSpPr>
        <p:spPr/>
        <p:txBody>
          <a:bodyPr/>
          <a:lstStyle/>
          <a:p>
            <a:fld id="{60B18D57-13A5-4968-950D-8FEF41FA4399}" type="slidenum">
              <a:rPr lang="en-US" smtClean="0"/>
              <a:t>25</a:t>
            </a:fld>
            <a:endParaRPr lang="en-US"/>
          </a:p>
        </p:txBody>
      </p:sp>
    </p:spTree>
    <p:extLst>
      <p:ext uri="{BB962C8B-B14F-4D97-AF65-F5344CB8AC3E}">
        <p14:creationId xmlns:p14="http://schemas.microsoft.com/office/powerpoint/2010/main" val="20141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80C6C9-28BF-1E82-C6F1-8F3476BB6325}"/>
              </a:ext>
            </a:extLst>
          </p:cNvPr>
          <p:cNvSpPr>
            <a:spLocks noGrp="1"/>
          </p:cNvSpPr>
          <p:nvPr>
            <p:ph idx="1"/>
          </p:nvPr>
        </p:nvSpPr>
        <p:spPr/>
        <p:txBody>
          <a:bodyPr/>
          <a:lstStyle/>
          <a:p>
            <a:r>
              <a:rPr lang="en-US" sz="2400" dirty="0"/>
              <a:t>Improves service connected disability compensation occurring in Persian Gulf veterans</a:t>
            </a:r>
          </a:p>
          <a:p>
            <a:endParaRPr lang="en-US" sz="2400" dirty="0"/>
          </a:p>
          <a:p>
            <a:r>
              <a:rPr lang="en-US" sz="2400" dirty="0"/>
              <a:t>Removes the manifestation period for Persian Gulf veterans, allowing for a qualifying chronic disability to manifest to any degree of disability at any time </a:t>
            </a:r>
          </a:p>
          <a:p>
            <a:endParaRPr lang="en-US" sz="2400" dirty="0"/>
          </a:p>
          <a:p>
            <a:r>
              <a:rPr lang="en-US" sz="2400" dirty="0"/>
              <a:t>Expands the service areas that qualify under the definition of Persian Gulf veteran to include the Southwest Asia theater of operations or in Afghanistan, Israel, Egypt, Turkey, Syria, or Jordan</a:t>
            </a:r>
          </a:p>
        </p:txBody>
      </p:sp>
      <p:sp>
        <p:nvSpPr>
          <p:cNvPr id="4" name="Slide Number Placeholder 3">
            <a:extLst>
              <a:ext uri="{FF2B5EF4-FFF2-40B4-BE49-F238E27FC236}">
                <a16:creationId xmlns:a16="http://schemas.microsoft.com/office/drawing/2014/main" id="{7F5BC9FE-B801-C7C3-575E-F021674C8DDB}"/>
              </a:ext>
            </a:extLst>
          </p:cNvPr>
          <p:cNvSpPr>
            <a:spLocks noGrp="1"/>
          </p:cNvSpPr>
          <p:nvPr>
            <p:ph type="sldNum" sz="quarter" idx="12"/>
          </p:nvPr>
        </p:nvSpPr>
        <p:spPr/>
        <p:txBody>
          <a:bodyPr/>
          <a:lstStyle/>
          <a:p>
            <a:fld id="{60B18D57-13A5-4968-950D-8FEF41FA4399}" type="slidenum">
              <a:rPr lang="en-US" smtClean="0"/>
              <a:t>26</a:t>
            </a:fld>
            <a:endParaRPr lang="en-US"/>
          </a:p>
        </p:txBody>
      </p:sp>
      <p:sp>
        <p:nvSpPr>
          <p:cNvPr id="5" name="Title 5">
            <a:extLst>
              <a:ext uri="{FF2B5EF4-FFF2-40B4-BE49-F238E27FC236}">
                <a16:creationId xmlns:a16="http://schemas.microsoft.com/office/drawing/2014/main" id="{7B2B7E3F-25F2-F334-0FD3-03EF9CB73447}"/>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Tree>
    <p:extLst>
      <p:ext uri="{BB962C8B-B14F-4D97-AF65-F5344CB8AC3E}">
        <p14:creationId xmlns:p14="http://schemas.microsoft.com/office/powerpoint/2010/main" val="182223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5B61DFE-CC5C-0C1E-71BE-8986B422D377}"/>
              </a:ext>
            </a:extLst>
          </p:cNvPr>
          <p:cNvPicPr>
            <a:picLocks noGrp="1" noChangeAspect="1"/>
          </p:cNvPicPr>
          <p:nvPr>
            <p:ph idx="1"/>
          </p:nvPr>
        </p:nvPicPr>
        <p:blipFill>
          <a:blip r:embed="rId2"/>
          <a:stretch>
            <a:fillRect/>
          </a:stretch>
        </p:blipFill>
        <p:spPr>
          <a:xfrm>
            <a:off x="1193075" y="1344289"/>
            <a:ext cx="9200529" cy="5194623"/>
          </a:xfrm>
          <a:prstGeom prst="rect">
            <a:avLst/>
          </a:prstGeom>
        </p:spPr>
      </p:pic>
      <p:sp>
        <p:nvSpPr>
          <p:cNvPr id="4" name="Slide Number Placeholder 3">
            <a:extLst>
              <a:ext uri="{FF2B5EF4-FFF2-40B4-BE49-F238E27FC236}">
                <a16:creationId xmlns:a16="http://schemas.microsoft.com/office/drawing/2014/main" id="{5DF10E57-6A70-67DB-40AD-C5AC8222D202}"/>
              </a:ext>
            </a:extLst>
          </p:cNvPr>
          <p:cNvSpPr>
            <a:spLocks noGrp="1"/>
          </p:cNvSpPr>
          <p:nvPr>
            <p:ph type="sldNum" sz="quarter" idx="12"/>
          </p:nvPr>
        </p:nvSpPr>
        <p:spPr/>
        <p:txBody>
          <a:bodyPr/>
          <a:lstStyle/>
          <a:p>
            <a:fld id="{60B18D57-13A5-4968-950D-8FEF41FA4399}" type="slidenum">
              <a:rPr lang="en-US" smtClean="0"/>
              <a:t>27</a:t>
            </a:fld>
            <a:endParaRPr lang="en-US"/>
          </a:p>
        </p:txBody>
      </p:sp>
    </p:spTree>
    <p:extLst>
      <p:ext uri="{BB962C8B-B14F-4D97-AF65-F5344CB8AC3E}">
        <p14:creationId xmlns:p14="http://schemas.microsoft.com/office/powerpoint/2010/main" val="3128492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197D481-8301-8B5C-C0AA-C71C8923687E}"/>
              </a:ext>
            </a:extLst>
          </p:cNvPr>
          <p:cNvPicPr>
            <a:picLocks noGrp="1" noChangeAspect="1"/>
          </p:cNvPicPr>
          <p:nvPr>
            <p:ph idx="1"/>
          </p:nvPr>
        </p:nvPicPr>
        <p:blipFill>
          <a:blip r:embed="rId2"/>
          <a:stretch>
            <a:fillRect/>
          </a:stretch>
        </p:blipFill>
        <p:spPr>
          <a:xfrm>
            <a:off x="1175657" y="1272144"/>
            <a:ext cx="9244133" cy="5266768"/>
          </a:xfrm>
          <a:prstGeom prst="rect">
            <a:avLst/>
          </a:prstGeom>
        </p:spPr>
      </p:pic>
      <p:sp>
        <p:nvSpPr>
          <p:cNvPr id="4" name="Slide Number Placeholder 3">
            <a:extLst>
              <a:ext uri="{FF2B5EF4-FFF2-40B4-BE49-F238E27FC236}">
                <a16:creationId xmlns:a16="http://schemas.microsoft.com/office/drawing/2014/main" id="{1C2BF065-F69F-0721-3F0F-9442FF5F7B3F}"/>
              </a:ext>
            </a:extLst>
          </p:cNvPr>
          <p:cNvSpPr>
            <a:spLocks noGrp="1"/>
          </p:cNvSpPr>
          <p:nvPr>
            <p:ph type="sldNum" sz="quarter" idx="12"/>
          </p:nvPr>
        </p:nvSpPr>
        <p:spPr/>
        <p:txBody>
          <a:bodyPr/>
          <a:lstStyle/>
          <a:p>
            <a:fld id="{60B18D57-13A5-4968-950D-8FEF41FA4399}" type="slidenum">
              <a:rPr lang="en-US" smtClean="0"/>
              <a:t>28</a:t>
            </a:fld>
            <a:endParaRPr lang="en-US"/>
          </a:p>
        </p:txBody>
      </p:sp>
    </p:spTree>
    <p:extLst>
      <p:ext uri="{BB962C8B-B14F-4D97-AF65-F5344CB8AC3E}">
        <p14:creationId xmlns:p14="http://schemas.microsoft.com/office/powerpoint/2010/main" val="223595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4CB5338-B6BC-1309-AFC3-4170C1070149}"/>
              </a:ext>
            </a:extLst>
          </p:cNvPr>
          <p:cNvSpPr>
            <a:spLocks noGrp="1"/>
          </p:cNvSpPr>
          <p:nvPr>
            <p:ph idx="1"/>
          </p:nvPr>
        </p:nvSpPr>
        <p:spPr/>
        <p:txBody>
          <a:bodyPr/>
          <a:lstStyle/>
          <a:p>
            <a:pPr marL="0" indent="0">
              <a:buNone/>
            </a:pPr>
            <a:r>
              <a:rPr lang="en-US" sz="2400" dirty="0"/>
              <a:t>Service on or after August 2, 1990, in, or the airspace above: </a:t>
            </a:r>
          </a:p>
          <a:p>
            <a:r>
              <a:rPr lang="en-US" sz="2400" dirty="0"/>
              <a:t>Bahrain</a:t>
            </a:r>
          </a:p>
          <a:p>
            <a:r>
              <a:rPr lang="en-US" sz="2400" dirty="0"/>
              <a:t>Iraq </a:t>
            </a:r>
          </a:p>
          <a:p>
            <a:r>
              <a:rPr lang="en-US" sz="2400" dirty="0"/>
              <a:t>Kuwait</a:t>
            </a:r>
          </a:p>
          <a:p>
            <a:r>
              <a:rPr lang="en-US" sz="2400" dirty="0"/>
              <a:t>Oman</a:t>
            </a:r>
          </a:p>
          <a:p>
            <a:r>
              <a:rPr lang="en-US" sz="2400" dirty="0"/>
              <a:t>Qatar</a:t>
            </a:r>
          </a:p>
          <a:p>
            <a:r>
              <a:rPr lang="en-US" sz="2400" dirty="0"/>
              <a:t>Saudi Arabia</a:t>
            </a:r>
          </a:p>
          <a:p>
            <a:r>
              <a:rPr lang="en-US" sz="2400" dirty="0"/>
              <a:t>Somalia or  </a:t>
            </a:r>
          </a:p>
          <a:p>
            <a:r>
              <a:rPr lang="en-US" sz="2400" dirty="0"/>
              <a:t>United Arab Emirates or </a:t>
            </a:r>
          </a:p>
        </p:txBody>
      </p:sp>
      <p:sp>
        <p:nvSpPr>
          <p:cNvPr id="4" name="Slide Number Placeholder 3">
            <a:extLst>
              <a:ext uri="{FF2B5EF4-FFF2-40B4-BE49-F238E27FC236}">
                <a16:creationId xmlns:a16="http://schemas.microsoft.com/office/drawing/2014/main" id="{13FB4AB7-C7EB-EA14-FC4E-76EB906FCD27}"/>
              </a:ext>
            </a:extLst>
          </p:cNvPr>
          <p:cNvSpPr>
            <a:spLocks noGrp="1"/>
          </p:cNvSpPr>
          <p:nvPr>
            <p:ph type="sldNum" sz="quarter" idx="12"/>
          </p:nvPr>
        </p:nvSpPr>
        <p:spPr/>
        <p:txBody>
          <a:bodyPr/>
          <a:lstStyle/>
          <a:p>
            <a:fld id="{60B18D57-13A5-4968-950D-8FEF41FA4399}" type="slidenum">
              <a:rPr lang="en-US" smtClean="0"/>
              <a:t>29</a:t>
            </a:fld>
            <a:endParaRPr lang="en-US"/>
          </a:p>
        </p:txBody>
      </p:sp>
      <p:sp>
        <p:nvSpPr>
          <p:cNvPr id="5" name="Title 5">
            <a:extLst>
              <a:ext uri="{FF2B5EF4-FFF2-40B4-BE49-F238E27FC236}">
                <a16:creationId xmlns:a16="http://schemas.microsoft.com/office/drawing/2014/main" id="{F040ADB8-E35D-57B7-9B8E-ADA9EE2142F2}"/>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Tree>
    <p:extLst>
      <p:ext uri="{BB962C8B-B14F-4D97-AF65-F5344CB8AC3E}">
        <p14:creationId xmlns:p14="http://schemas.microsoft.com/office/powerpoint/2010/main" val="349705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F1DA9A-D40C-9EC7-BDD8-807B38742A43}"/>
              </a:ext>
            </a:extLst>
          </p:cNvPr>
          <p:cNvSpPr>
            <a:spLocks noGrp="1"/>
          </p:cNvSpPr>
          <p:nvPr>
            <p:ph type="title"/>
          </p:nvPr>
        </p:nvSpPr>
        <p:spPr>
          <a:xfrm>
            <a:off x="0" y="18254"/>
            <a:ext cx="10515600" cy="1325563"/>
          </a:xfrm>
        </p:spPr>
        <p:txBody>
          <a:bodyPr/>
          <a:lstStyle/>
          <a:p>
            <a:r>
              <a:rPr lang="en-US" dirty="0">
                <a:latin typeface="Times New Roman" panose="02020603050405020304" pitchFamily="18" charset="0"/>
                <a:cs typeface="Times New Roman" panose="02020603050405020304" pitchFamily="18" charset="0"/>
              </a:rPr>
              <a:t>PACT Act Timeline</a:t>
            </a:r>
          </a:p>
        </p:txBody>
      </p:sp>
      <p:sp>
        <p:nvSpPr>
          <p:cNvPr id="6" name="Content Placeholder 4">
            <a:extLst>
              <a:ext uri="{FF2B5EF4-FFF2-40B4-BE49-F238E27FC236}">
                <a16:creationId xmlns:a16="http://schemas.microsoft.com/office/drawing/2014/main" id="{BDF887BB-80A9-3F19-E4EE-647708B6A6F5}"/>
              </a:ext>
            </a:extLst>
          </p:cNvPr>
          <p:cNvSpPr txBox="1">
            <a:spLocks noGrp="1"/>
          </p:cNvSpPr>
          <p:nvPr>
            <p:ph idx="1"/>
          </p:nvPr>
        </p:nvSpPr>
        <p:spPr>
          <a:xfrm>
            <a:off x="2170113" y="1295401"/>
            <a:ext cx="7886700" cy="48815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Introduced into the House on 6/17/2021</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Reported to House, Part 1 2/22/2022</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Passed House 3/3/2022</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Passed Senate 6/16/2022</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Signed into </a:t>
            </a:r>
            <a:r>
              <a:rPr lang="en-US" sz="2400">
                <a:latin typeface="Times New Roman" panose="02020603050405020304" pitchFamily="18" charset="0"/>
                <a:cs typeface="Times New Roman" panose="02020603050405020304" pitchFamily="18" charset="0"/>
              </a:rPr>
              <a:t>Law 8/10/2022  </a:t>
            </a:r>
            <a:r>
              <a:rPr lang="en-US" sz="2400" dirty="0">
                <a:latin typeface="Times New Roman" panose="02020603050405020304" pitchFamily="18" charset="0"/>
                <a:cs typeface="Times New Roman" panose="02020603050405020304" pitchFamily="18" charset="0"/>
              </a:rPr>
              <a:t>Public Law 117-168</a:t>
            </a:r>
          </a:p>
        </p:txBody>
      </p:sp>
      <p:sp>
        <p:nvSpPr>
          <p:cNvPr id="4" name="Slide Number Placeholder 3">
            <a:extLst>
              <a:ext uri="{FF2B5EF4-FFF2-40B4-BE49-F238E27FC236}">
                <a16:creationId xmlns:a16="http://schemas.microsoft.com/office/drawing/2014/main" id="{5AD01124-1DB6-D2B5-EF8E-A4AA79084CB1}"/>
              </a:ext>
            </a:extLst>
          </p:cNvPr>
          <p:cNvSpPr>
            <a:spLocks noGrp="1"/>
          </p:cNvSpPr>
          <p:nvPr>
            <p:ph type="sldNum" sz="quarter" idx="12"/>
          </p:nvPr>
        </p:nvSpPr>
        <p:spPr/>
        <p:txBody>
          <a:bodyPr/>
          <a:lstStyle/>
          <a:p>
            <a:fld id="{60B18D57-13A5-4968-950D-8FEF41FA4399}" type="slidenum">
              <a:rPr lang="en-US" smtClean="0"/>
              <a:t>3</a:t>
            </a:fld>
            <a:endParaRPr lang="en-US"/>
          </a:p>
        </p:txBody>
      </p:sp>
    </p:spTree>
    <p:extLst>
      <p:ext uri="{BB962C8B-B14F-4D97-AF65-F5344CB8AC3E}">
        <p14:creationId xmlns:p14="http://schemas.microsoft.com/office/powerpoint/2010/main" val="4154124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4C89E8-D194-B7C7-458B-D21F8684A1FE}"/>
              </a:ext>
            </a:extLst>
          </p:cNvPr>
          <p:cNvSpPr>
            <a:spLocks noGrp="1"/>
          </p:cNvSpPr>
          <p:nvPr>
            <p:ph idx="1"/>
          </p:nvPr>
        </p:nvSpPr>
        <p:spPr/>
        <p:txBody>
          <a:bodyPr/>
          <a:lstStyle/>
          <a:p>
            <a:pPr marL="0" indent="0">
              <a:buNone/>
            </a:pPr>
            <a:r>
              <a:rPr lang="en-US" sz="2400" dirty="0"/>
              <a:t>Service on or after September 11, 2001, in, or the airspace above: </a:t>
            </a:r>
          </a:p>
          <a:p>
            <a:r>
              <a:rPr lang="en-US" sz="2400" dirty="0"/>
              <a:t>Afghanistan</a:t>
            </a:r>
          </a:p>
          <a:p>
            <a:r>
              <a:rPr lang="en-US" sz="2400" dirty="0"/>
              <a:t>Djibouti</a:t>
            </a:r>
          </a:p>
          <a:p>
            <a:r>
              <a:rPr lang="en-US" sz="2400" dirty="0"/>
              <a:t>Egypt </a:t>
            </a:r>
          </a:p>
          <a:p>
            <a:r>
              <a:rPr lang="en-US" sz="2400" dirty="0"/>
              <a:t>Jordan</a:t>
            </a:r>
          </a:p>
          <a:p>
            <a:r>
              <a:rPr lang="en-US" sz="2400" dirty="0"/>
              <a:t>Lebanon</a:t>
            </a:r>
          </a:p>
          <a:p>
            <a:r>
              <a:rPr lang="en-US" sz="2400" dirty="0"/>
              <a:t>Syria </a:t>
            </a:r>
          </a:p>
          <a:p>
            <a:r>
              <a:rPr lang="en-US" sz="2400" dirty="0"/>
              <a:t>Yemen or </a:t>
            </a:r>
          </a:p>
          <a:p>
            <a:r>
              <a:rPr lang="en-US" sz="2400" dirty="0"/>
              <a:t>Uzbekistan</a:t>
            </a:r>
          </a:p>
        </p:txBody>
      </p:sp>
      <p:sp>
        <p:nvSpPr>
          <p:cNvPr id="4" name="Slide Number Placeholder 3">
            <a:extLst>
              <a:ext uri="{FF2B5EF4-FFF2-40B4-BE49-F238E27FC236}">
                <a16:creationId xmlns:a16="http://schemas.microsoft.com/office/drawing/2014/main" id="{C2EC3D0B-E994-7310-A1E1-054F7DF1E1FB}"/>
              </a:ext>
            </a:extLst>
          </p:cNvPr>
          <p:cNvSpPr>
            <a:spLocks noGrp="1"/>
          </p:cNvSpPr>
          <p:nvPr>
            <p:ph type="sldNum" sz="quarter" idx="12"/>
          </p:nvPr>
        </p:nvSpPr>
        <p:spPr/>
        <p:txBody>
          <a:bodyPr/>
          <a:lstStyle/>
          <a:p>
            <a:fld id="{60B18D57-13A5-4968-950D-8FEF41FA4399}" type="slidenum">
              <a:rPr lang="en-US" smtClean="0"/>
              <a:t>30</a:t>
            </a:fld>
            <a:endParaRPr lang="en-US"/>
          </a:p>
        </p:txBody>
      </p:sp>
      <p:sp>
        <p:nvSpPr>
          <p:cNvPr id="5" name="Title 5">
            <a:extLst>
              <a:ext uri="{FF2B5EF4-FFF2-40B4-BE49-F238E27FC236}">
                <a16:creationId xmlns:a16="http://schemas.microsoft.com/office/drawing/2014/main" id="{FCD68EFB-ADEB-D497-C51D-F2EAEF4A61F9}"/>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Tree>
    <p:extLst>
      <p:ext uri="{BB962C8B-B14F-4D97-AF65-F5344CB8AC3E}">
        <p14:creationId xmlns:p14="http://schemas.microsoft.com/office/powerpoint/2010/main" val="3094543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E88056-D9AE-C049-A021-496914661739}"/>
              </a:ext>
            </a:extLst>
          </p:cNvPr>
          <p:cNvSpPr>
            <a:spLocks noGrp="1"/>
          </p:cNvSpPr>
          <p:nvPr>
            <p:ph idx="1"/>
          </p:nvPr>
        </p:nvSpPr>
        <p:spPr/>
        <p:txBody>
          <a:bodyPr/>
          <a:lstStyle/>
          <a:p>
            <a:pPr marL="0" indent="0">
              <a:buNone/>
            </a:pPr>
            <a:r>
              <a:rPr lang="en-US" sz="2400" dirty="0"/>
              <a:t>This establishes 25 new conditions – 13 lung conditions and 12 cancers under 38 USC 1120 as presumptively related to exposure to burn pits and other toxins for Veterans with qualifying service under new 38 USC 1119</a:t>
            </a:r>
          </a:p>
          <a:p>
            <a:pPr marL="0" indent="0">
              <a:buNone/>
            </a:pPr>
            <a:endParaRPr lang="en-US" sz="2400" dirty="0"/>
          </a:p>
          <a:p>
            <a:pPr marL="0" indent="0">
              <a:buNone/>
            </a:pPr>
            <a:r>
              <a:rPr lang="en-US" sz="2400" dirty="0"/>
              <a:t>Some of the new presumptive conditions are specific diagnoses while other are general, allowing VBA to interpret the law. VBA will further define the qualifying cancers and eligible diagnoses that may fall under the broad cancer categories, such as head cancer, neck cancer, gastrointestinal cancer and reproductive cancer. VBA should apply liberal consideration.</a:t>
            </a:r>
          </a:p>
        </p:txBody>
      </p:sp>
      <p:sp>
        <p:nvSpPr>
          <p:cNvPr id="4" name="Slide Number Placeholder 3">
            <a:extLst>
              <a:ext uri="{FF2B5EF4-FFF2-40B4-BE49-F238E27FC236}">
                <a16:creationId xmlns:a16="http://schemas.microsoft.com/office/drawing/2014/main" id="{B3FC7FA1-6675-CD53-DEFB-9C58F751F193}"/>
              </a:ext>
            </a:extLst>
          </p:cNvPr>
          <p:cNvSpPr>
            <a:spLocks noGrp="1"/>
          </p:cNvSpPr>
          <p:nvPr>
            <p:ph type="sldNum" sz="quarter" idx="12"/>
          </p:nvPr>
        </p:nvSpPr>
        <p:spPr/>
        <p:txBody>
          <a:bodyPr/>
          <a:lstStyle/>
          <a:p>
            <a:fld id="{60B18D57-13A5-4968-950D-8FEF41FA4399}" type="slidenum">
              <a:rPr lang="en-US" smtClean="0"/>
              <a:t>31</a:t>
            </a:fld>
            <a:endParaRPr lang="en-US"/>
          </a:p>
        </p:txBody>
      </p:sp>
      <p:sp>
        <p:nvSpPr>
          <p:cNvPr id="5" name="Title 5">
            <a:extLst>
              <a:ext uri="{FF2B5EF4-FFF2-40B4-BE49-F238E27FC236}">
                <a16:creationId xmlns:a16="http://schemas.microsoft.com/office/drawing/2014/main" id="{84AD94E8-6D0F-C29A-7BEB-E9350C596E2B}"/>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Service Connection (continued)</a:t>
            </a:r>
          </a:p>
        </p:txBody>
      </p:sp>
    </p:spTree>
    <p:extLst>
      <p:ext uri="{BB962C8B-B14F-4D97-AF65-F5344CB8AC3E}">
        <p14:creationId xmlns:p14="http://schemas.microsoft.com/office/powerpoint/2010/main" val="119385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666BB-567B-7AC3-E273-1F4D410B93AA}"/>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New Presumptive Conditions</a:t>
            </a:r>
          </a:p>
        </p:txBody>
      </p:sp>
      <p:pic>
        <p:nvPicPr>
          <p:cNvPr id="9" name="Content Placeholder 8">
            <a:extLst>
              <a:ext uri="{FF2B5EF4-FFF2-40B4-BE49-F238E27FC236}">
                <a16:creationId xmlns:a16="http://schemas.microsoft.com/office/drawing/2014/main" id="{C636CC04-49C4-5F65-DADE-9A0B078D2BE9}"/>
              </a:ext>
            </a:extLst>
          </p:cNvPr>
          <p:cNvPicPr>
            <a:picLocks noGrp="1" noChangeAspect="1"/>
          </p:cNvPicPr>
          <p:nvPr>
            <p:ph idx="1"/>
          </p:nvPr>
        </p:nvPicPr>
        <p:blipFill>
          <a:blip r:embed="rId2"/>
          <a:stretch>
            <a:fillRect/>
          </a:stretch>
        </p:blipFill>
        <p:spPr>
          <a:xfrm>
            <a:off x="3615305" y="1825625"/>
            <a:ext cx="4961389" cy="4351338"/>
          </a:xfrm>
          <a:prstGeom prst="rect">
            <a:avLst/>
          </a:prstGeom>
        </p:spPr>
      </p:pic>
      <p:sp>
        <p:nvSpPr>
          <p:cNvPr id="4" name="Slide Number Placeholder 3">
            <a:extLst>
              <a:ext uri="{FF2B5EF4-FFF2-40B4-BE49-F238E27FC236}">
                <a16:creationId xmlns:a16="http://schemas.microsoft.com/office/drawing/2014/main" id="{A248971B-ABCA-DEDD-BEBA-945629EBA682}"/>
              </a:ext>
            </a:extLst>
          </p:cNvPr>
          <p:cNvSpPr>
            <a:spLocks noGrp="1"/>
          </p:cNvSpPr>
          <p:nvPr>
            <p:ph type="sldNum" sz="quarter" idx="12"/>
          </p:nvPr>
        </p:nvSpPr>
        <p:spPr/>
        <p:txBody>
          <a:bodyPr/>
          <a:lstStyle/>
          <a:p>
            <a:fld id="{60B18D57-13A5-4968-950D-8FEF41FA4399}" type="slidenum">
              <a:rPr lang="en-US" smtClean="0"/>
              <a:t>32</a:t>
            </a:fld>
            <a:endParaRPr lang="en-US"/>
          </a:p>
        </p:txBody>
      </p:sp>
    </p:spTree>
    <p:extLst>
      <p:ext uri="{BB962C8B-B14F-4D97-AF65-F5344CB8AC3E}">
        <p14:creationId xmlns:p14="http://schemas.microsoft.com/office/powerpoint/2010/main" val="215231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0B1C7C-30B7-6576-B57C-B2ACD4ABD295}"/>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New Presumptive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Conditions (continued)</a:t>
            </a:r>
          </a:p>
        </p:txBody>
      </p:sp>
      <p:pic>
        <p:nvPicPr>
          <p:cNvPr id="8" name="Content Placeholder 7">
            <a:extLst>
              <a:ext uri="{FF2B5EF4-FFF2-40B4-BE49-F238E27FC236}">
                <a16:creationId xmlns:a16="http://schemas.microsoft.com/office/drawing/2014/main" id="{838CBE0C-7178-03B7-2443-D40874C2671D}"/>
              </a:ext>
            </a:extLst>
          </p:cNvPr>
          <p:cNvPicPr>
            <a:picLocks noGrp="1" noChangeAspect="1"/>
          </p:cNvPicPr>
          <p:nvPr>
            <p:ph idx="1"/>
          </p:nvPr>
        </p:nvPicPr>
        <p:blipFill>
          <a:blip r:embed="rId2"/>
          <a:stretch>
            <a:fillRect/>
          </a:stretch>
        </p:blipFill>
        <p:spPr>
          <a:xfrm>
            <a:off x="3072438" y="1825625"/>
            <a:ext cx="6047123" cy="4351338"/>
          </a:xfrm>
          <a:prstGeom prst="rect">
            <a:avLst/>
          </a:prstGeom>
        </p:spPr>
      </p:pic>
      <p:sp>
        <p:nvSpPr>
          <p:cNvPr id="4" name="Slide Number Placeholder 3">
            <a:extLst>
              <a:ext uri="{FF2B5EF4-FFF2-40B4-BE49-F238E27FC236}">
                <a16:creationId xmlns:a16="http://schemas.microsoft.com/office/drawing/2014/main" id="{EBD295FF-708F-79C5-33BF-3BBC1D090B20}"/>
              </a:ext>
            </a:extLst>
          </p:cNvPr>
          <p:cNvSpPr>
            <a:spLocks noGrp="1"/>
          </p:cNvSpPr>
          <p:nvPr>
            <p:ph type="sldNum" sz="quarter" idx="12"/>
          </p:nvPr>
        </p:nvSpPr>
        <p:spPr/>
        <p:txBody>
          <a:bodyPr/>
          <a:lstStyle/>
          <a:p>
            <a:fld id="{60B18D57-13A5-4968-950D-8FEF41FA4399}" type="slidenum">
              <a:rPr lang="en-US" smtClean="0"/>
              <a:t>33</a:t>
            </a:fld>
            <a:endParaRPr lang="en-US"/>
          </a:p>
        </p:txBody>
      </p:sp>
    </p:spTree>
    <p:extLst>
      <p:ext uri="{BB962C8B-B14F-4D97-AF65-F5344CB8AC3E}">
        <p14:creationId xmlns:p14="http://schemas.microsoft.com/office/powerpoint/2010/main" val="328256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B51BD1-A54A-A353-4B4A-F02F46008EEE}"/>
              </a:ext>
            </a:extLst>
          </p:cNvPr>
          <p:cNvSpPr>
            <a:spLocks noGrp="1"/>
          </p:cNvSpPr>
          <p:nvPr>
            <p:ph idx="1"/>
          </p:nvPr>
        </p:nvSpPr>
        <p:spPr/>
        <p:txBody>
          <a:bodyPr/>
          <a:lstStyle/>
          <a:p>
            <a:pPr marL="0" indent="0" algn="ctr">
              <a:buNone/>
            </a:pPr>
            <a:endParaRPr lang="en-US" dirty="0"/>
          </a:p>
          <a:p>
            <a:pPr marL="0" indent="0" algn="ctr">
              <a:buNone/>
            </a:pPr>
            <a:r>
              <a:rPr lang="en-US" sz="4400" dirty="0"/>
              <a:t>Effective</a:t>
            </a:r>
          </a:p>
          <a:p>
            <a:pPr marL="0" indent="0" algn="ctr">
              <a:buNone/>
            </a:pPr>
            <a:r>
              <a:rPr lang="en-US" sz="4400" dirty="0"/>
              <a:t>Date </a:t>
            </a:r>
          </a:p>
          <a:p>
            <a:pPr marL="0" indent="0" algn="ctr">
              <a:buNone/>
            </a:pPr>
            <a:r>
              <a:rPr lang="en-US" sz="4400" dirty="0"/>
              <a:t> Considerations</a:t>
            </a:r>
          </a:p>
          <a:p>
            <a:pPr marL="0" indent="0" algn="ctr">
              <a:buNone/>
            </a:pPr>
            <a:r>
              <a:rPr lang="en-US" sz="4400" dirty="0"/>
              <a:t>For </a:t>
            </a:r>
          </a:p>
          <a:p>
            <a:pPr marL="0" indent="0" algn="ctr">
              <a:buNone/>
            </a:pPr>
            <a:r>
              <a:rPr lang="en-US" sz="4400" dirty="0"/>
              <a:t>Service Connection</a:t>
            </a:r>
          </a:p>
        </p:txBody>
      </p:sp>
      <p:sp>
        <p:nvSpPr>
          <p:cNvPr id="4" name="Slide Number Placeholder 3">
            <a:extLst>
              <a:ext uri="{FF2B5EF4-FFF2-40B4-BE49-F238E27FC236}">
                <a16:creationId xmlns:a16="http://schemas.microsoft.com/office/drawing/2014/main" id="{21227C3B-C06F-20A9-F8BC-8AFEECD3B4AD}"/>
              </a:ext>
            </a:extLst>
          </p:cNvPr>
          <p:cNvSpPr>
            <a:spLocks noGrp="1"/>
          </p:cNvSpPr>
          <p:nvPr>
            <p:ph type="sldNum" sz="quarter" idx="12"/>
          </p:nvPr>
        </p:nvSpPr>
        <p:spPr/>
        <p:txBody>
          <a:bodyPr/>
          <a:lstStyle/>
          <a:p>
            <a:fld id="{60B18D57-13A5-4968-950D-8FEF41FA4399}" type="slidenum">
              <a:rPr lang="en-US" smtClean="0"/>
              <a:t>34</a:t>
            </a:fld>
            <a:endParaRPr lang="en-US"/>
          </a:p>
        </p:txBody>
      </p:sp>
    </p:spTree>
    <p:extLst>
      <p:ext uri="{BB962C8B-B14F-4D97-AF65-F5344CB8AC3E}">
        <p14:creationId xmlns:p14="http://schemas.microsoft.com/office/powerpoint/2010/main" val="9542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D66DF-5BB7-4814-26FF-67674F5063FC}"/>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
        <p:nvSpPr>
          <p:cNvPr id="2" name="Content Placeholder 1">
            <a:extLst>
              <a:ext uri="{FF2B5EF4-FFF2-40B4-BE49-F238E27FC236}">
                <a16:creationId xmlns:a16="http://schemas.microsoft.com/office/drawing/2014/main" id="{8187520B-F1E5-F503-B7B6-A7F6A69BF816}"/>
              </a:ext>
            </a:extLst>
          </p:cNvPr>
          <p:cNvSpPr>
            <a:spLocks noGrp="1"/>
          </p:cNvSpPr>
          <p:nvPr>
            <p:ph idx="1"/>
          </p:nvPr>
        </p:nvSpPr>
        <p:spPr>
          <a:xfrm>
            <a:off x="635725" y="1317144"/>
            <a:ext cx="10929257" cy="4882058"/>
          </a:xfrm>
        </p:spPr>
        <p:txBody>
          <a:bodyPr/>
          <a:lstStyle/>
          <a:p>
            <a:pPr marL="0" indent="0">
              <a:buNone/>
            </a:pPr>
            <a:r>
              <a:rPr lang="en-US" sz="2400" b="1" dirty="0"/>
              <a:t>Original claim for service connection filed within one year when PACT Act was signed into law</a:t>
            </a:r>
          </a:p>
          <a:p>
            <a:r>
              <a:rPr lang="en-US" sz="2400" dirty="0"/>
              <a:t>In Section IV type of disability enter Toxic ExposureCondition and how disability related to in-service enter Service in (xxxxxx)</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The effective date will be August 10, 2022, date of law</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CA4169D0-320E-EBFC-F887-84141BE94A69}"/>
              </a:ext>
            </a:extLst>
          </p:cNvPr>
          <p:cNvSpPr>
            <a:spLocks noGrp="1"/>
          </p:cNvSpPr>
          <p:nvPr>
            <p:ph type="sldNum" sz="quarter" idx="12"/>
          </p:nvPr>
        </p:nvSpPr>
        <p:spPr/>
        <p:txBody>
          <a:bodyPr/>
          <a:lstStyle/>
          <a:p>
            <a:fld id="{60B18D57-13A5-4968-950D-8FEF41FA4399}" type="slidenum">
              <a:rPr lang="en-US" smtClean="0"/>
              <a:t>35</a:t>
            </a:fld>
            <a:endParaRPr lang="en-US"/>
          </a:p>
        </p:txBody>
      </p:sp>
      <p:pic>
        <p:nvPicPr>
          <p:cNvPr id="14" name="Picture 13">
            <a:extLst>
              <a:ext uri="{FF2B5EF4-FFF2-40B4-BE49-F238E27FC236}">
                <a16:creationId xmlns:a16="http://schemas.microsoft.com/office/drawing/2014/main" id="{8343B960-1242-D2D8-2748-E56A40A4D8E4}"/>
              </a:ext>
            </a:extLst>
          </p:cNvPr>
          <p:cNvPicPr>
            <a:picLocks noChangeAspect="1"/>
          </p:cNvPicPr>
          <p:nvPr/>
        </p:nvPicPr>
        <p:blipFill>
          <a:blip r:embed="rId2"/>
          <a:stretch>
            <a:fillRect/>
          </a:stretch>
        </p:blipFill>
        <p:spPr>
          <a:xfrm>
            <a:off x="1815661" y="3178078"/>
            <a:ext cx="8707823" cy="1945821"/>
          </a:xfrm>
          <a:prstGeom prst="rect">
            <a:avLst/>
          </a:prstGeom>
        </p:spPr>
      </p:pic>
    </p:spTree>
    <p:extLst>
      <p:ext uri="{BB962C8B-B14F-4D97-AF65-F5344CB8AC3E}">
        <p14:creationId xmlns:p14="http://schemas.microsoft.com/office/powerpoint/2010/main" val="249956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3C29C57-DD3E-5EA5-C275-833C0B8E59D5}"/>
              </a:ext>
            </a:extLst>
          </p:cNvPr>
          <p:cNvSpPr>
            <a:spLocks noGrp="1"/>
          </p:cNvSpPr>
          <p:nvPr>
            <p:ph idx="1"/>
          </p:nvPr>
        </p:nvSpPr>
        <p:spPr/>
        <p:txBody>
          <a:bodyPr/>
          <a:lstStyle/>
          <a:p>
            <a:pPr marL="0" indent="0">
              <a:buNone/>
            </a:pPr>
            <a:r>
              <a:rPr lang="en-US" sz="2400" b="1" dirty="0"/>
              <a:t>Original compensation claim for a newly added Pact Act presumptive condition was filed after one year of the law change</a:t>
            </a:r>
          </a:p>
          <a:p>
            <a:r>
              <a:rPr lang="en-US" sz="2400" dirty="0"/>
              <a:t>The effective date will be the date the claim was submitted</a:t>
            </a:r>
          </a:p>
          <a:p>
            <a:endParaRPr lang="en-US" sz="2400" dirty="0"/>
          </a:p>
          <a:p>
            <a:pPr marL="0" indent="0">
              <a:buNone/>
            </a:pPr>
            <a:r>
              <a:rPr lang="en-US" sz="2400" b="1" dirty="0"/>
              <a:t>Intent to File (ITF) was submitted within one year of the Pact Act being signed into law and a compensation claim for a newly added PACT Act presumptive condition is filed within 1 year of ITF</a:t>
            </a:r>
          </a:p>
          <a:p>
            <a:endParaRPr lang="en-US" sz="2400" dirty="0"/>
          </a:p>
          <a:p>
            <a:r>
              <a:rPr lang="en-US" sz="2400" dirty="0"/>
              <a:t>The effective date will be August 10, 2022. The ITF preserves that date of claim</a:t>
            </a:r>
          </a:p>
        </p:txBody>
      </p:sp>
      <p:sp>
        <p:nvSpPr>
          <p:cNvPr id="4" name="Slide Number Placeholder 3">
            <a:extLst>
              <a:ext uri="{FF2B5EF4-FFF2-40B4-BE49-F238E27FC236}">
                <a16:creationId xmlns:a16="http://schemas.microsoft.com/office/drawing/2014/main" id="{B362ED71-6298-3746-8BC3-DA93BD30BC7A}"/>
              </a:ext>
            </a:extLst>
          </p:cNvPr>
          <p:cNvSpPr>
            <a:spLocks noGrp="1"/>
          </p:cNvSpPr>
          <p:nvPr>
            <p:ph type="sldNum" sz="quarter" idx="12"/>
          </p:nvPr>
        </p:nvSpPr>
        <p:spPr/>
        <p:txBody>
          <a:bodyPr/>
          <a:lstStyle/>
          <a:p>
            <a:fld id="{60B18D57-13A5-4968-950D-8FEF41FA4399}" type="slidenum">
              <a:rPr lang="en-US" smtClean="0"/>
              <a:t>36</a:t>
            </a:fld>
            <a:endParaRPr lang="en-US"/>
          </a:p>
        </p:txBody>
      </p:sp>
      <p:sp>
        <p:nvSpPr>
          <p:cNvPr id="5" name="Title 4">
            <a:extLst>
              <a:ext uri="{FF2B5EF4-FFF2-40B4-BE49-F238E27FC236}">
                <a16:creationId xmlns:a16="http://schemas.microsoft.com/office/drawing/2014/main" id="{6C49ED75-6DBF-164F-ED50-12DA94064714}"/>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89582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0371132-1D9A-EF3B-19FA-21C408EDA29B}"/>
              </a:ext>
            </a:extLst>
          </p:cNvPr>
          <p:cNvSpPr>
            <a:spLocks noGrp="1"/>
          </p:cNvSpPr>
          <p:nvPr>
            <p:ph idx="1"/>
          </p:nvPr>
        </p:nvSpPr>
        <p:spPr/>
        <p:txBody>
          <a:bodyPr/>
          <a:lstStyle/>
          <a:p>
            <a:pPr marL="0" indent="0">
              <a:buNone/>
            </a:pPr>
            <a:r>
              <a:rPr lang="en-US" sz="2400" b="1" dirty="0"/>
              <a:t>The veteran was denied benefits for a PACT Act presumptive condition prior to the PACT act being signed into law</a:t>
            </a:r>
          </a:p>
          <a:p>
            <a:endParaRPr lang="en-US" sz="2400" dirty="0"/>
          </a:p>
          <a:p>
            <a:r>
              <a:rPr lang="en-US" sz="2400" dirty="0"/>
              <a:t>The effective date will be August 10, 2022, or one year prior to the filing of the claim, whichever is later. The effective date cannot be earlier than August 10, 2022.</a:t>
            </a:r>
          </a:p>
          <a:p>
            <a:r>
              <a:rPr lang="en-US" sz="2400" dirty="0"/>
              <a:t>Submit a VA Form 20-0995, Decision Review Request: Supplemental Claim</a:t>
            </a:r>
          </a:p>
          <a:p>
            <a:pPr marL="0" indent="0">
              <a:buNone/>
            </a:pPr>
            <a:r>
              <a:rPr lang="en-US" sz="2400" dirty="0"/>
              <a:t>      </a:t>
            </a:r>
          </a:p>
          <a:p>
            <a:pPr marL="0" indent="0">
              <a:buNone/>
            </a:pPr>
            <a:r>
              <a:rPr lang="en-US" sz="2400" dirty="0"/>
              <a:t>On VA Form 20-0995 in Part II box 13A states to list the specific issues on appeal. Here you will write the condition and “Please see attached 21-4138 to satisfy requirement for new and relevant evidence.”</a:t>
            </a:r>
          </a:p>
        </p:txBody>
      </p:sp>
      <p:sp>
        <p:nvSpPr>
          <p:cNvPr id="4" name="Slide Number Placeholder 3">
            <a:extLst>
              <a:ext uri="{FF2B5EF4-FFF2-40B4-BE49-F238E27FC236}">
                <a16:creationId xmlns:a16="http://schemas.microsoft.com/office/drawing/2014/main" id="{938AA099-D4B6-1002-4402-8544D42788BD}"/>
              </a:ext>
            </a:extLst>
          </p:cNvPr>
          <p:cNvSpPr>
            <a:spLocks noGrp="1"/>
          </p:cNvSpPr>
          <p:nvPr>
            <p:ph type="sldNum" sz="quarter" idx="12"/>
          </p:nvPr>
        </p:nvSpPr>
        <p:spPr/>
        <p:txBody>
          <a:bodyPr/>
          <a:lstStyle/>
          <a:p>
            <a:fld id="{60B18D57-13A5-4968-950D-8FEF41FA4399}" type="slidenum">
              <a:rPr lang="en-US" smtClean="0"/>
              <a:t>37</a:t>
            </a:fld>
            <a:endParaRPr lang="en-US"/>
          </a:p>
        </p:txBody>
      </p:sp>
      <p:sp>
        <p:nvSpPr>
          <p:cNvPr id="5" name="Title 4">
            <a:extLst>
              <a:ext uri="{FF2B5EF4-FFF2-40B4-BE49-F238E27FC236}">
                <a16:creationId xmlns:a16="http://schemas.microsoft.com/office/drawing/2014/main" id="{8BB66710-9B11-CC71-3358-10DFD5E9E74F}"/>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3279583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150C37F-3522-3984-8038-0295FCFD834F}"/>
              </a:ext>
            </a:extLst>
          </p:cNvPr>
          <p:cNvSpPr>
            <a:spLocks noGrp="1"/>
          </p:cNvSpPr>
          <p:nvPr>
            <p:ph idx="1"/>
          </p:nvPr>
        </p:nvSpPr>
        <p:spPr/>
        <p:txBody>
          <a:bodyPr/>
          <a:lstStyle/>
          <a:p>
            <a:r>
              <a:rPr lang="en-US" sz="2400" dirty="0"/>
              <a:t>VA Form 21-4138, Statement in support of Claim stating:</a:t>
            </a:r>
          </a:p>
          <a:p>
            <a:endParaRPr lang="en-US" sz="2400" dirty="0"/>
          </a:p>
          <a:p>
            <a:pPr marL="0" indent="0">
              <a:buNone/>
            </a:pPr>
            <a:r>
              <a:rPr lang="en-US" sz="2400" b="1" i="1" dirty="0"/>
              <a:t>(Veteran’s Name) </a:t>
            </a:r>
            <a:r>
              <a:rPr lang="en-US" sz="2400" dirty="0"/>
              <a:t>has previously filed a claim for </a:t>
            </a:r>
            <a:r>
              <a:rPr lang="en-US" sz="2400" b="1" i="1" dirty="0"/>
              <a:t>(condition) </a:t>
            </a:r>
            <a:r>
              <a:rPr lang="en-US" sz="2400" dirty="0"/>
              <a:t>and this claim was denied on </a:t>
            </a:r>
            <a:r>
              <a:rPr lang="en-US" sz="2400" b="1" i="1" dirty="0"/>
              <a:t>(date) </a:t>
            </a:r>
            <a:r>
              <a:rPr lang="en-US" sz="2400" dirty="0"/>
              <a:t>due to </a:t>
            </a:r>
            <a:r>
              <a:rPr lang="en-US" sz="2400" b="1" i="1" dirty="0"/>
              <a:t>(reason for denial). (Veteran’s name) </a:t>
            </a:r>
            <a:r>
              <a:rPr lang="en-US" sz="2400" dirty="0"/>
              <a:t>served in </a:t>
            </a:r>
            <a:r>
              <a:rPr lang="en-US" sz="2400" b="1" i="1" dirty="0"/>
              <a:t>(location) </a:t>
            </a:r>
            <a:r>
              <a:rPr lang="en-US" sz="2400" dirty="0"/>
              <a:t>from </a:t>
            </a:r>
            <a:r>
              <a:rPr lang="en-US" sz="2400" b="1" i="1" dirty="0"/>
              <a:t>(dates of service in that location) </a:t>
            </a:r>
            <a:r>
              <a:rPr lang="en-US" sz="2400" dirty="0"/>
              <a:t>and is now eligible for presumptive service connection under the PACT Act of 2022. </a:t>
            </a:r>
          </a:p>
          <a:p>
            <a:pPr marL="0" indent="0">
              <a:buNone/>
            </a:pPr>
            <a:r>
              <a:rPr lang="en-US" sz="2400" dirty="0"/>
              <a:t>Please accept this statement in conjunction with the law change as new and relevant evidence and review the veteran’s claim for </a:t>
            </a:r>
            <a:r>
              <a:rPr lang="en-US" sz="2400" b="1" i="1" dirty="0"/>
              <a:t>(condition). </a:t>
            </a:r>
            <a:r>
              <a:rPr lang="en-US" sz="2400" dirty="0"/>
              <a:t>Your attention to this matter is greatly appreciated</a:t>
            </a:r>
          </a:p>
          <a:p>
            <a:pPr marL="0" indent="0">
              <a:buNone/>
            </a:pPr>
            <a:endParaRPr lang="en-US" sz="2400" dirty="0"/>
          </a:p>
        </p:txBody>
      </p:sp>
      <p:sp>
        <p:nvSpPr>
          <p:cNvPr id="4" name="Slide Number Placeholder 3">
            <a:extLst>
              <a:ext uri="{FF2B5EF4-FFF2-40B4-BE49-F238E27FC236}">
                <a16:creationId xmlns:a16="http://schemas.microsoft.com/office/drawing/2014/main" id="{D631A2A3-AD05-A01D-ABF7-8094CDC3AF4E}"/>
              </a:ext>
            </a:extLst>
          </p:cNvPr>
          <p:cNvSpPr>
            <a:spLocks noGrp="1"/>
          </p:cNvSpPr>
          <p:nvPr>
            <p:ph type="sldNum" sz="quarter" idx="12"/>
          </p:nvPr>
        </p:nvSpPr>
        <p:spPr/>
        <p:txBody>
          <a:bodyPr/>
          <a:lstStyle/>
          <a:p>
            <a:fld id="{60B18D57-13A5-4968-950D-8FEF41FA4399}" type="slidenum">
              <a:rPr lang="en-US" smtClean="0"/>
              <a:t>38</a:t>
            </a:fld>
            <a:endParaRPr lang="en-US"/>
          </a:p>
        </p:txBody>
      </p:sp>
      <p:sp>
        <p:nvSpPr>
          <p:cNvPr id="5" name="Title 4">
            <a:extLst>
              <a:ext uri="{FF2B5EF4-FFF2-40B4-BE49-F238E27FC236}">
                <a16:creationId xmlns:a16="http://schemas.microsoft.com/office/drawing/2014/main" id="{D40A6331-3343-45A7-3D4D-C362FCC77BCA}"/>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125840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A73B6-2E61-28AF-1F23-0700E0B782A8}"/>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42A199D-20D2-34C1-CC5F-E44AFD6C489C}"/>
              </a:ext>
            </a:extLst>
          </p:cNvPr>
          <p:cNvSpPr>
            <a:spLocks noGrp="1"/>
          </p:cNvSpPr>
          <p:nvPr>
            <p:ph type="sldNum" sz="quarter" idx="12"/>
          </p:nvPr>
        </p:nvSpPr>
        <p:spPr/>
        <p:txBody>
          <a:bodyPr/>
          <a:lstStyle/>
          <a:p>
            <a:fld id="{60B18D57-13A5-4968-950D-8FEF41FA4399}" type="slidenum">
              <a:rPr lang="en-US" smtClean="0"/>
              <a:t>39</a:t>
            </a:fld>
            <a:endParaRPr lang="en-US"/>
          </a:p>
        </p:txBody>
      </p:sp>
      <p:pic>
        <p:nvPicPr>
          <p:cNvPr id="8" name="Picture 7">
            <a:extLst>
              <a:ext uri="{FF2B5EF4-FFF2-40B4-BE49-F238E27FC236}">
                <a16:creationId xmlns:a16="http://schemas.microsoft.com/office/drawing/2014/main" id="{6376AD5B-120E-5A4D-59DB-A0A514779B29}"/>
              </a:ext>
            </a:extLst>
          </p:cNvPr>
          <p:cNvPicPr>
            <a:picLocks noChangeAspect="1"/>
          </p:cNvPicPr>
          <p:nvPr/>
        </p:nvPicPr>
        <p:blipFill>
          <a:blip r:embed="rId2"/>
          <a:stretch>
            <a:fillRect/>
          </a:stretch>
        </p:blipFill>
        <p:spPr>
          <a:xfrm>
            <a:off x="1896492" y="1355813"/>
            <a:ext cx="7770022" cy="5365662"/>
          </a:xfrm>
          <a:prstGeom prst="rect">
            <a:avLst/>
          </a:prstGeom>
        </p:spPr>
      </p:pic>
      <p:sp>
        <p:nvSpPr>
          <p:cNvPr id="7" name="Title 4">
            <a:extLst>
              <a:ext uri="{FF2B5EF4-FFF2-40B4-BE49-F238E27FC236}">
                <a16:creationId xmlns:a16="http://schemas.microsoft.com/office/drawing/2014/main" id="{7C057885-C067-067E-1F18-36249D3982F0}"/>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127751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F1DA9A-D40C-9EC7-BDD8-807B38742A43}"/>
              </a:ext>
            </a:extLst>
          </p:cNvPr>
          <p:cNvSpPr>
            <a:spLocks noGrp="1"/>
          </p:cNvSpPr>
          <p:nvPr>
            <p:ph type="title"/>
          </p:nvPr>
        </p:nvSpPr>
        <p:spPr>
          <a:xfrm>
            <a:off x="0" y="18254"/>
            <a:ext cx="10515600" cy="1325563"/>
          </a:xfrm>
        </p:spPr>
        <p:txBody>
          <a:bodyPr/>
          <a:lstStyle/>
          <a:p>
            <a:r>
              <a:rPr lang="en-US" dirty="0">
                <a:latin typeface="Times New Roman" panose="02020603050405020304" pitchFamily="18" charset="0"/>
                <a:cs typeface="Times New Roman" panose="02020603050405020304" pitchFamily="18" charset="0"/>
              </a:rPr>
              <a:t>PACT Act Timeline</a:t>
            </a:r>
          </a:p>
        </p:txBody>
      </p:sp>
      <p:sp>
        <p:nvSpPr>
          <p:cNvPr id="6" name="Content Placeholder 4">
            <a:extLst>
              <a:ext uri="{FF2B5EF4-FFF2-40B4-BE49-F238E27FC236}">
                <a16:creationId xmlns:a16="http://schemas.microsoft.com/office/drawing/2014/main" id="{BDF887BB-80A9-3F19-E4EE-647708B6A6F5}"/>
              </a:ext>
            </a:extLst>
          </p:cNvPr>
          <p:cNvSpPr txBox="1">
            <a:spLocks noGrp="1"/>
          </p:cNvSpPr>
          <p:nvPr>
            <p:ph idx="1"/>
          </p:nvPr>
        </p:nvSpPr>
        <p:spPr>
          <a:xfrm>
            <a:off x="627017" y="2020389"/>
            <a:ext cx="9429796" cy="41565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latin typeface="Times New Roman" panose="02020603050405020304" pitchFamily="18" charset="0"/>
                <a:cs typeface="Times New Roman" panose="02020603050405020304" pitchFamily="18" charset="0"/>
              </a:rPr>
              <a:t>Initial guidance issued by VA to field 8/10/2022</a:t>
            </a:r>
          </a:p>
          <a:p>
            <a:pPr>
              <a:spcAft>
                <a:spcPts val="1200"/>
              </a:spcAft>
            </a:pPr>
            <a:r>
              <a:rPr lang="en-US" sz="2400" dirty="0">
                <a:latin typeface="Times New Roman" panose="02020603050405020304" pitchFamily="18" charset="0"/>
                <a:cs typeface="Times New Roman" panose="02020603050405020304" pitchFamily="18" charset="0"/>
              </a:rPr>
              <a:t>Interim guidance issued by VA to field 9/9/2022</a:t>
            </a:r>
          </a:p>
          <a:p>
            <a:pPr>
              <a:spcAft>
                <a:spcPts val="1200"/>
              </a:spcAft>
            </a:pPr>
            <a:r>
              <a:rPr lang="en-US" sz="2400" dirty="0">
                <a:latin typeface="Times New Roman" panose="02020603050405020304" pitchFamily="18" charset="0"/>
                <a:cs typeface="Times New Roman" panose="02020603050405020304" pitchFamily="18" charset="0"/>
              </a:rPr>
              <a:t>VBA Letter 20-22-10 issued on 12/22/2022</a:t>
            </a:r>
          </a:p>
          <a:p>
            <a:pPr>
              <a:spcAft>
                <a:spcPts val="1200"/>
              </a:spcAft>
            </a:pPr>
            <a:r>
              <a:rPr lang="en-US" sz="2400" dirty="0">
                <a:latin typeface="Times New Roman" panose="02020603050405020304" pitchFamily="18" charset="0"/>
                <a:cs typeface="Times New Roman" panose="02020603050405020304" pitchFamily="18" charset="0"/>
              </a:rPr>
              <a:t>VA personnel trained and to begin processing claims 1/1/2023</a:t>
            </a:r>
          </a:p>
          <a:p>
            <a:pPr>
              <a:spcAft>
                <a:spcPts val="1200"/>
              </a:spcAft>
            </a:pPr>
            <a:r>
              <a:rPr lang="en-US" sz="2400" dirty="0">
                <a:latin typeface="Times New Roman" panose="02020603050405020304" pitchFamily="18" charset="0"/>
                <a:cs typeface="Times New Roman" panose="02020603050405020304" pitchFamily="18" charset="0"/>
              </a:rPr>
              <a:t>Three new locations added to radiation locations published in Federal Register on 3/13/2023</a:t>
            </a:r>
          </a:p>
        </p:txBody>
      </p:sp>
      <p:sp>
        <p:nvSpPr>
          <p:cNvPr id="4" name="Slide Number Placeholder 3">
            <a:extLst>
              <a:ext uri="{FF2B5EF4-FFF2-40B4-BE49-F238E27FC236}">
                <a16:creationId xmlns:a16="http://schemas.microsoft.com/office/drawing/2014/main" id="{5AD01124-1DB6-D2B5-EF8E-A4AA79084CB1}"/>
              </a:ext>
            </a:extLst>
          </p:cNvPr>
          <p:cNvSpPr>
            <a:spLocks noGrp="1"/>
          </p:cNvSpPr>
          <p:nvPr>
            <p:ph type="sldNum" sz="quarter" idx="12"/>
          </p:nvPr>
        </p:nvSpPr>
        <p:spPr/>
        <p:txBody>
          <a:bodyPr/>
          <a:lstStyle/>
          <a:p>
            <a:fld id="{60B18D57-13A5-4968-950D-8FEF41FA4399}" type="slidenum">
              <a:rPr lang="en-US" smtClean="0"/>
              <a:t>4</a:t>
            </a:fld>
            <a:endParaRPr lang="en-US"/>
          </a:p>
        </p:txBody>
      </p:sp>
    </p:spTree>
    <p:extLst>
      <p:ext uri="{BB962C8B-B14F-4D97-AF65-F5344CB8AC3E}">
        <p14:creationId xmlns:p14="http://schemas.microsoft.com/office/powerpoint/2010/main" val="4210771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48F0F4-8A72-94BE-4836-A4262EACF14F}"/>
              </a:ext>
            </a:extLst>
          </p:cNvPr>
          <p:cNvSpPr>
            <a:spLocks noGrp="1"/>
          </p:cNvSpPr>
          <p:nvPr>
            <p:ph idx="1"/>
          </p:nvPr>
        </p:nvSpPr>
        <p:spPr/>
        <p:txBody>
          <a:bodyPr/>
          <a:lstStyle/>
          <a:p>
            <a:pPr marL="0" indent="0">
              <a:buNone/>
            </a:pPr>
            <a:r>
              <a:rPr lang="en-US" sz="2400" dirty="0"/>
              <a:t>If there is a current claim pending for PACT Act, </a:t>
            </a:r>
            <a:r>
              <a:rPr lang="en-US" sz="2400" dirty="0" err="1"/>
              <a:t>ie</a:t>
            </a:r>
            <a:r>
              <a:rPr lang="en-US" sz="2400" dirty="0"/>
              <a:t>. Claim submitted before the law was passed, no action is required.</a:t>
            </a:r>
          </a:p>
          <a:p>
            <a:pPr marL="0" indent="0">
              <a:buNone/>
            </a:pPr>
            <a:endParaRPr lang="en-US" sz="2400" dirty="0"/>
          </a:p>
          <a:p>
            <a:pPr marL="0" indent="0">
              <a:buNone/>
            </a:pPr>
            <a:r>
              <a:rPr lang="en-US" sz="2400" dirty="0"/>
              <a:t>VA should consider the new </a:t>
            </a:r>
            <a:r>
              <a:rPr lang="en-US" sz="2400" dirty="0" err="1"/>
              <a:t>presumptives</a:t>
            </a:r>
            <a:r>
              <a:rPr lang="en-US" sz="2400" dirty="0"/>
              <a:t> as a pathway.  You should track this claim to ensure it is being rated in accordance with the new law.</a:t>
            </a:r>
          </a:p>
        </p:txBody>
      </p:sp>
      <p:sp>
        <p:nvSpPr>
          <p:cNvPr id="4" name="Slide Number Placeholder 3">
            <a:extLst>
              <a:ext uri="{FF2B5EF4-FFF2-40B4-BE49-F238E27FC236}">
                <a16:creationId xmlns:a16="http://schemas.microsoft.com/office/drawing/2014/main" id="{66AA9B05-B66B-5C45-58CF-B791FA077B83}"/>
              </a:ext>
            </a:extLst>
          </p:cNvPr>
          <p:cNvSpPr>
            <a:spLocks noGrp="1"/>
          </p:cNvSpPr>
          <p:nvPr>
            <p:ph type="sldNum" sz="quarter" idx="12"/>
          </p:nvPr>
        </p:nvSpPr>
        <p:spPr/>
        <p:txBody>
          <a:bodyPr/>
          <a:lstStyle/>
          <a:p>
            <a:fld id="{60B18D57-13A5-4968-950D-8FEF41FA4399}" type="slidenum">
              <a:rPr lang="en-US" smtClean="0"/>
              <a:t>40</a:t>
            </a:fld>
            <a:endParaRPr lang="en-US"/>
          </a:p>
        </p:txBody>
      </p:sp>
      <p:sp>
        <p:nvSpPr>
          <p:cNvPr id="5" name="Title 4">
            <a:extLst>
              <a:ext uri="{FF2B5EF4-FFF2-40B4-BE49-F238E27FC236}">
                <a16:creationId xmlns:a16="http://schemas.microsoft.com/office/drawing/2014/main" id="{8D67EAC5-A7FF-33C7-1D3C-009421A09021}"/>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1453015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B32E76-7057-7F86-55CB-8C9CAC9CB8C8}"/>
              </a:ext>
            </a:extLst>
          </p:cNvPr>
          <p:cNvSpPr>
            <a:spLocks noGrp="1"/>
          </p:cNvSpPr>
          <p:nvPr>
            <p:ph idx="1"/>
          </p:nvPr>
        </p:nvSpPr>
        <p:spPr/>
        <p:txBody>
          <a:bodyPr/>
          <a:lstStyle/>
          <a:p>
            <a:pPr marL="0" indent="0" algn="ctr">
              <a:buNone/>
            </a:pPr>
            <a:r>
              <a:rPr lang="en-US" sz="4400" dirty="0"/>
              <a:t>Effective </a:t>
            </a:r>
          </a:p>
          <a:p>
            <a:pPr marL="0" indent="0" algn="ctr">
              <a:buNone/>
            </a:pPr>
            <a:r>
              <a:rPr lang="en-US" sz="4400" dirty="0"/>
              <a:t>Date </a:t>
            </a:r>
          </a:p>
          <a:p>
            <a:pPr marL="0" indent="0" algn="ctr">
              <a:buNone/>
            </a:pPr>
            <a:r>
              <a:rPr lang="en-US" sz="4400" dirty="0"/>
              <a:t>Considerations </a:t>
            </a:r>
          </a:p>
          <a:p>
            <a:pPr marL="0" indent="0" algn="ctr">
              <a:buNone/>
            </a:pPr>
            <a:r>
              <a:rPr lang="en-US" sz="4400" dirty="0"/>
              <a:t>For </a:t>
            </a:r>
          </a:p>
          <a:p>
            <a:pPr marL="0" indent="0" algn="ctr">
              <a:buNone/>
            </a:pPr>
            <a:r>
              <a:rPr lang="en-US" sz="4400" dirty="0"/>
              <a:t>Dependency and Indemnity</a:t>
            </a:r>
          </a:p>
          <a:p>
            <a:pPr marL="0" indent="0" algn="ctr">
              <a:buNone/>
            </a:pPr>
            <a:r>
              <a:rPr lang="en-US" sz="4400" dirty="0"/>
              <a:t>Compensation</a:t>
            </a:r>
          </a:p>
        </p:txBody>
      </p:sp>
      <p:sp>
        <p:nvSpPr>
          <p:cNvPr id="4" name="Slide Number Placeholder 3">
            <a:extLst>
              <a:ext uri="{FF2B5EF4-FFF2-40B4-BE49-F238E27FC236}">
                <a16:creationId xmlns:a16="http://schemas.microsoft.com/office/drawing/2014/main" id="{1C1CAFD4-0F4B-2ABE-0352-36E8498E8B41}"/>
              </a:ext>
            </a:extLst>
          </p:cNvPr>
          <p:cNvSpPr>
            <a:spLocks noGrp="1"/>
          </p:cNvSpPr>
          <p:nvPr>
            <p:ph type="sldNum" sz="quarter" idx="12"/>
          </p:nvPr>
        </p:nvSpPr>
        <p:spPr/>
        <p:txBody>
          <a:bodyPr/>
          <a:lstStyle/>
          <a:p>
            <a:fld id="{60B18D57-13A5-4968-950D-8FEF41FA4399}" type="slidenum">
              <a:rPr lang="en-US" smtClean="0"/>
              <a:t>41</a:t>
            </a:fld>
            <a:endParaRPr lang="en-US"/>
          </a:p>
        </p:txBody>
      </p:sp>
    </p:spTree>
    <p:extLst>
      <p:ext uri="{BB962C8B-B14F-4D97-AF65-F5344CB8AC3E}">
        <p14:creationId xmlns:p14="http://schemas.microsoft.com/office/powerpoint/2010/main" val="115523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2E73F5-591E-0906-8911-561117D95098}"/>
              </a:ext>
            </a:extLst>
          </p:cNvPr>
          <p:cNvSpPr>
            <a:spLocks noGrp="1"/>
          </p:cNvSpPr>
          <p:nvPr>
            <p:ph type="title"/>
          </p:nvPr>
        </p:nvSpPr>
        <p:spPr>
          <a:xfrm>
            <a:off x="0" y="257303"/>
            <a:ext cx="6338048" cy="981732"/>
          </a:xfrm>
        </p:spPr>
        <p:txBody>
          <a:bodyPr/>
          <a:lstStyle/>
          <a:p>
            <a:r>
              <a:rPr lang="en-US" dirty="0">
                <a:latin typeface="Times New Roman" panose="02020603050405020304" pitchFamily="18" charset="0"/>
                <a:cs typeface="Times New Roman" panose="02020603050405020304" pitchFamily="18" charset="0"/>
              </a:rPr>
              <a:t>Consideration for DIC</a:t>
            </a:r>
          </a:p>
        </p:txBody>
      </p:sp>
      <p:sp>
        <p:nvSpPr>
          <p:cNvPr id="2" name="Content Placeholder 1">
            <a:extLst>
              <a:ext uri="{FF2B5EF4-FFF2-40B4-BE49-F238E27FC236}">
                <a16:creationId xmlns:a16="http://schemas.microsoft.com/office/drawing/2014/main" id="{3A675893-CCFD-A7E9-AB90-255670D5DDD6}"/>
              </a:ext>
            </a:extLst>
          </p:cNvPr>
          <p:cNvSpPr>
            <a:spLocks noGrp="1"/>
          </p:cNvSpPr>
          <p:nvPr>
            <p:ph idx="1"/>
          </p:nvPr>
        </p:nvSpPr>
        <p:spPr/>
        <p:txBody>
          <a:bodyPr/>
          <a:lstStyle/>
          <a:p>
            <a:endParaRPr lang="en-US" sz="2400" dirty="0"/>
          </a:p>
          <a:p>
            <a:endParaRPr lang="en-US" sz="2400" dirty="0"/>
          </a:p>
          <a:p>
            <a:r>
              <a:rPr lang="en-US" sz="2400" dirty="0"/>
              <a:t>Make sure death certificate states cause of death is one of new PACT Act presumptive conditions</a:t>
            </a:r>
          </a:p>
          <a:p>
            <a:r>
              <a:rPr lang="en-US" sz="2400" dirty="0"/>
              <a:t>Direct and secondary service connection can be considered to qualify for DIC/accrued benefits</a:t>
            </a:r>
          </a:p>
          <a:p>
            <a:r>
              <a:rPr lang="en-US" sz="2400" dirty="0"/>
              <a:t>Benefits can be established for survivors after veterans death</a:t>
            </a:r>
          </a:p>
          <a:p>
            <a:r>
              <a:rPr lang="en-US" sz="2400" dirty="0"/>
              <a:t>Application process has not changed to submit DIC claim</a:t>
            </a:r>
          </a:p>
        </p:txBody>
      </p:sp>
      <p:sp>
        <p:nvSpPr>
          <p:cNvPr id="4" name="Slide Number Placeholder 3">
            <a:extLst>
              <a:ext uri="{FF2B5EF4-FFF2-40B4-BE49-F238E27FC236}">
                <a16:creationId xmlns:a16="http://schemas.microsoft.com/office/drawing/2014/main" id="{B0AD8266-C3ED-AF3A-F480-57A45E8EBB93}"/>
              </a:ext>
            </a:extLst>
          </p:cNvPr>
          <p:cNvSpPr>
            <a:spLocks noGrp="1"/>
          </p:cNvSpPr>
          <p:nvPr>
            <p:ph type="sldNum" sz="quarter" idx="12"/>
          </p:nvPr>
        </p:nvSpPr>
        <p:spPr/>
        <p:txBody>
          <a:bodyPr/>
          <a:lstStyle/>
          <a:p>
            <a:fld id="{60B18D57-13A5-4968-950D-8FEF41FA4399}" type="slidenum">
              <a:rPr lang="en-US" smtClean="0"/>
              <a:t>42</a:t>
            </a:fld>
            <a:endParaRPr lang="en-US"/>
          </a:p>
        </p:txBody>
      </p:sp>
    </p:spTree>
    <p:extLst>
      <p:ext uri="{BB962C8B-B14F-4D97-AF65-F5344CB8AC3E}">
        <p14:creationId xmlns:p14="http://schemas.microsoft.com/office/powerpoint/2010/main" val="2022089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EB81733-9A50-5EF3-9979-BDBEDC877BF6}"/>
              </a:ext>
            </a:extLst>
          </p:cNvPr>
          <p:cNvSpPr>
            <a:spLocks noGrp="1"/>
          </p:cNvSpPr>
          <p:nvPr>
            <p:ph idx="1"/>
          </p:nvPr>
        </p:nvSpPr>
        <p:spPr/>
        <p:txBody>
          <a:bodyPr/>
          <a:lstStyle/>
          <a:p>
            <a:pPr marL="0" indent="0">
              <a:buNone/>
            </a:pPr>
            <a:r>
              <a:rPr lang="en-US" sz="2400" b="1" dirty="0"/>
              <a:t>Dependency and Indemnity Compensation Claim (DIC) was filed and denied before the PACT act was signed</a:t>
            </a:r>
          </a:p>
          <a:p>
            <a:pPr marL="0" indent="0">
              <a:buNone/>
            </a:pPr>
            <a:endParaRPr lang="en-US" sz="2400" dirty="0"/>
          </a:p>
          <a:p>
            <a:r>
              <a:rPr lang="en-US" sz="2400" dirty="0"/>
              <a:t>Submit VA Form 21-534EZ claiming DIC benefits along with the death certificate and VA Form 21-4138 explaining the surviving spouse was previously denied for DIC but is now eligible under the PACT Act.</a:t>
            </a:r>
          </a:p>
          <a:p>
            <a:endParaRPr lang="en-US" sz="2400" dirty="0"/>
          </a:p>
          <a:p>
            <a:r>
              <a:rPr lang="en-US" sz="2400" dirty="0"/>
              <a:t>The effective date will be the date the original DIC claim was filed</a:t>
            </a:r>
          </a:p>
        </p:txBody>
      </p:sp>
      <p:sp>
        <p:nvSpPr>
          <p:cNvPr id="4" name="Slide Number Placeholder 3">
            <a:extLst>
              <a:ext uri="{FF2B5EF4-FFF2-40B4-BE49-F238E27FC236}">
                <a16:creationId xmlns:a16="http://schemas.microsoft.com/office/drawing/2014/main" id="{1F1B5647-2388-FCC6-EFEE-D0E962460F74}"/>
              </a:ext>
            </a:extLst>
          </p:cNvPr>
          <p:cNvSpPr>
            <a:spLocks noGrp="1"/>
          </p:cNvSpPr>
          <p:nvPr>
            <p:ph type="sldNum" sz="quarter" idx="12"/>
          </p:nvPr>
        </p:nvSpPr>
        <p:spPr/>
        <p:txBody>
          <a:bodyPr/>
          <a:lstStyle/>
          <a:p>
            <a:fld id="{60B18D57-13A5-4968-950D-8FEF41FA4399}" type="slidenum">
              <a:rPr lang="en-US" smtClean="0"/>
              <a:t>43</a:t>
            </a:fld>
            <a:endParaRPr lang="en-US"/>
          </a:p>
        </p:txBody>
      </p:sp>
      <p:sp>
        <p:nvSpPr>
          <p:cNvPr id="5" name="Title 4">
            <a:extLst>
              <a:ext uri="{FF2B5EF4-FFF2-40B4-BE49-F238E27FC236}">
                <a16:creationId xmlns:a16="http://schemas.microsoft.com/office/drawing/2014/main" id="{197C8084-BBFA-D861-DA61-FE68AE42378D}"/>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3399465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8B2B6A-A2A9-D591-084A-9F67896603FB}"/>
              </a:ext>
            </a:extLst>
          </p:cNvPr>
          <p:cNvSpPr>
            <a:spLocks noGrp="1"/>
          </p:cNvSpPr>
          <p:nvPr>
            <p:ph idx="1"/>
          </p:nvPr>
        </p:nvSpPr>
        <p:spPr/>
        <p:txBody>
          <a:bodyPr/>
          <a:lstStyle/>
          <a:p>
            <a:pPr marL="0" indent="0">
              <a:buNone/>
            </a:pPr>
            <a:r>
              <a:rPr lang="en-US" sz="2400" b="1" dirty="0"/>
              <a:t>Dependency and Indemnity Compensation (DIC) claim filed after the PACT Act was signed</a:t>
            </a:r>
          </a:p>
          <a:p>
            <a:pPr marL="0" indent="0">
              <a:buNone/>
            </a:pPr>
            <a:endParaRPr lang="en-US" sz="2400" dirty="0"/>
          </a:p>
          <a:p>
            <a:r>
              <a:rPr lang="en-US" sz="2400" dirty="0"/>
              <a:t>A VA Form 21P-534EZ form claiming DIC, along with the death certificate showing the veteran passed away from a PACT Act presumptive condition, will need to be filed.</a:t>
            </a:r>
          </a:p>
          <a:p>
            <a:endParaRPr lang="en-US" sz="2400" dirty="0"/>
          </a:p>
          <a:p>
            <a:r>
              <a:rPr lang="en-US" sz="2400" dirty="0"/>
              <a:t>The effective date will be August 10, 2022, or one year prior to the filing of the claim whichever is later. Effective date cannot be earlier than August 10, 2022.</a:t>
            </a:r>
          </a:p>
          <a:p>
            <a:endParaRPr lang="en-US" sz="2400" dirty="0"/>
          </a:p>
          <a:p>
            <a:endParaRPr lang="en-US" sz="2400" dirty="0"/>
          </a:p>
        </p:txBody>
      </p:sp>
      <p:sp>
        <p:nvSpPr>
          <p:cNvPr id="4" name="Slide Number Placeholder 3">
            <a:extLst>
              <a:ext uri="{FF2B5EF4-FFF2-40B4-BE49-F238E27FC236}">
                <a16:creationId xmlns:a16="http://schemas.microsoft.com/office/drawing/2014/main" id="{61D76407-BEA0-1B0C-ACCA-B576B324692B}"/>
              </a:ext>
            </a:extLst>
          </p:cNvPr>
          <p:cNvSpPr>
            <a:spLocks noGrp="1"/>
          </p:cNvSpPr>
          <p:nvPr>
            <p:ph type="sldNum" sz="quarter" idx="12"/>
          </p:nvPr>
        </p:nvSpPr>
        <p:spPr/>
        <p:txBody>
          <a:bodyPr/>
          <a:lstStyle/>
          <a:p>
            <a:fld id="{60B18D57-13A5-4968-950D-8FEF41FA4399}" type="slidenum">
              <a:rPr lang="en-US" smtClean="0"/>
              <a:t>44</a:t>
            </a:fld>
            <a:endParaRPr lang="en-US"/>
          </a:p>
        </p:txBody>
      </p:sp>
      <p:sp>
        <p:nvSpPr>
          <p:cNvPr id="5" name="Title 4">
            <a:extLst>
              <a:ext uri="{FF2B5EF4-FFF2-40B4-BE49-F238E27FC236}">
                <a16:creationId xmlns:a16="http://schemas.microsoft.com/office/drawing/2014/main" id="{6136EBC6-0909-D1BD-832C-A2C3DB2ECCF5}"/>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2745736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C84DBC4-8957-14F3-C4B1-3621BC0D4F84}"/>
              </a:ext>
            </a:extLst>
          </p:cNvPr>
          <p:cNvSpPr>
            <a:spLocks noGrp="1"/>
          </p:cNvSpPr>
          <p:nvPr>
            <p:ph idx="1"/>
          </p:nvPr>
        </p:nvSpPr>
        <p:spPr/>
        <p:txBody>
          <a:bodyPr/>
          <a:lstStyle/>
          <a:p>
            <a:pPr marL="0" indent="0">
              <a:buNone/>
            </a:pPr>
            <a:r>
              <a:rPr lang="en-US" sz="2400" b="1" dirty="0"/>
              <a:t>Intent to File (ITF) was submitted within one year of the PACT Act being signed into law and a DIC claim for the added PACT Act presumptive condition is filed within one year of the IFT. </a:t>
            </a:r>
          </a:p>
          <a:p>
            <a:pPr marL="0" indent="0">
              <a:buNone/>
            </a:pPr>
            <a:endParaRPr lang="en-US" sz="2400" dirty="0"/>
          </a:p>
          <a:p>
            <a:r>
              <a:rPr lang="en-US" sz="2400" dirty="0"/>
              <a:t>A VA Form 21P-534EZ form claiming DIC, along with the death certificate showing the veteran passed away from a PACT Act presumptive condition, will need to be filed. </a:t>
            </a:r>
          </a:p>
          <a:p>
            <a:r>
              <a:rPr lang="en-US" sz="2400" dirty="0"/>
              <a:t>The effective date will be August 10, 2022. The ITF preserves the date of the law change as the effective and the claim was submitted within the ITF window.</a:t>
            </a:r>
          </a:p>
        </p:txBody>
      </p:sp>
      <p:sp>
        <p:nvSpPr>
          <p:cNvPr id="4" name="Slide Number Placeholder 3">
            <a:extLst>
              <a:ext uri="{FF2B5EF4-FFF2-40B4-BE49-F238E27FC236}">
                <a16:creationId xmlns:a16="http://schemas.microsoft.com/office/drawing/2014/main" id="{6524AD7F-BA6C-F8E1-C058-19478D7E2D51}"/>
              </a:ext>
            </a:extLst>
          </p:cNvPr>
          <p:cNvSpPr>
            <a:spLocks noGrp="1"/>
          </p:cNvSpPr>
          <p:nvPr>
            <p:ph type="sldNum" sz="quarter" idx="12"/>
          </p:nvPr>
        </p:nvSpPr>
        <p:spPr/>
        <p:txBody>
          <a:bodyPr/>
          <a:lstStyle/>
          <a:p>
            <a:fld id="{60B18D57-13A5-4968-950D-8FEF41FA4399}" type="slidenum">
              <a:rPr lang="en-US" smtClean="0"/>
              <a:t>45</a:t>
            </a:fld>
            <a:endParaRPr lang="en-US"/>
          </a:p>
        </p:txBody>
      </p:sp>
      <p:sp>
        <p:nvSpPr>
          <p:cNvPr id="5" name="Title 4">
            <a:extLst>
              <a:ext uri="{FF2B5EF4-FFF2-40B4-BE49-F238E27FC236}">
                <a16:creationId xmlns:a16="http://schemas.microsoft.com/office/drawing/2014/main" id="{A0D3C726-EE61-8B75-A7F3-6D415CD8AA63}"/>
              </a:ext>
            </a:extLst>
          </p:cNvPr>
          <p:cNvSpPr>
            <a:spLocks noGrp="1"/>
          </p:cNvSpPr>
          <p:nvPr>
            <p:ph type="title"/>
          </p:nvPr>
        </p:nvSpPr>
        <p:spPr>
          <a:xfrm>
            <a:off x="7884" y="0"/>
            <a:ext cx="10515600" cy="1325563"/>
          </a:xfrm>
        </p:spPr>
        <p:txBody>
          <a:bodyPr/>
          <a:lstStyle/>
          <a:p>
            <a:r>
              <a:rPr lang="en-US" dirty="0">
                <a:latin typeface="Times New Roman" panose="02020603050405020304" pitchFamily="18" charset="0"/>
                <a:cs typeface="Times New Roman" panose="02020603050405020304" pitchFamily="18" charset="0"/>
              </a:rPr>
              <a:t>Effective Date Considerations</a:t>
            </a:r>
          </a:p>
        </p:txBody>
      </p:sp>
    </p:spTree>
    <p:extLst>
      <p:ext uri="{BB962C8B-B14F-4D97-AF65-F5344CB8AC3E}">
        <p14:creationId xmlns:p14="http://schemas.microsoft.com/office/powerpoint/2010/main" val="1842340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D54B570-4C8B-5982-1484-6C65B159EF63}"/>
              </a:ext>
            </a:extLst>
          </p:cNvPr>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Additional DIC Possible Benefits</a:t>
            </a:r>
          </a:p>
        </p:txBody>
      </p:sp>
      <p:sp>
        <p:nvSpPr>
          <p:cNvPr id="9" name="Content Placeholder 8">
            <a:extLst>
              <a:ext uri="{FF2B5EF4-FFF2-40B4-BE49-F238E27FC236}">
                <a16:creationId xmlns:a16="http://schemas.microsoft.com/office/drawing/2014/main" id="{CE6D30C2-9241-5B0E-8028-CE23402B4DBE}"/>
              </a:ext>
            </a:extLst>
          </p:cNvPr>
          <p:cNvSpPr>
            <a:spLocks noGrp="1"/>
          </p:cNvSpPr>
          <p:nvPr>
            <p:ph idx="1"/>
          </p:nvPr>
        </p:nvSpPr>
        <p:spPr/>
        <p:txBody>
          <a:bodyPr/>
          <a:lstStyle/>
          <a:p>
            <a:endParaRPr lang="en-US" sz="2400" dirty="0"/>
          </a:p>
          <a:p>
            <a:endParaRPr lang="en-US" sz="2400" dirty="0"/>
          </a:p>
          <a:p>
            <a:r>
              <a:rPr lang="en-US" sz="2400" dirty="0"/>
              <a:t>Accrued Benefits</a:t>
            </a:r>
          </a:p>
          <a:p>
            <a:r>
              <a:rPr lang="en-US" sz="2400" dirty="0"/>
              <a:t>Burials and Burial Allowance</a:t>
            </a:r>
          </a:p>
          <a:p>
            <a:r>
              <a:rPr lang="en-US" sz="2400" dirty="0"/>
              <a:t>Final Monthly Payment</a:t>
            </a:r>
          </a:p>
          <a:p>
            <a:r>
              <a:rPr lang="en-US" sz="2400" dirty="0"/>
              <a:t>Education and Training (Chapter 35)</a:t>
            </a:r>
          </a:p>
          <a:p>
            <a:r>
              <a:rPr lang="en-US" sz="2400" dirty="0"/>
              <a:t>Home Loan Guarantee</a:t>
            </a:r>
          </a:p>
          <a:p>
            <a:r>
              <a:rPr lang="en-US" sz="2400" dirty="0"/>
              <a:t>Health care such as CHAMPVA</a:t>
            </a:r>
          </a:p>
        </p:txBody>
      </p:sp>
      <p:sp>
        <p:nvSpPr>
          <p:cNvPr id="4" name="Slide Number Placeholder 3">
            <a:extLst>
              <a:ext uri="{FF2B5EF4-FFF2-40B4-BE49-F238E27FC236}">
                <a16:creationId xmlns:a16="http://schemas.microsoft.com/office/drawing/2014/main" id="{B1761BF0-91E8-9568-7685-6142106A1DC6}"/>
              </a:ext>
            </a:extLst>
          </p:cNvPr>
          <p:cNvSpPr>
            <a:spLocks noGrp="1"/>
          </p:cNvSpPr>
          <p:nvPr>
            <p:ph type="sldNum" sz="quarter" idx="12"/>
          </p:nvPr>
        </p:nvSpPr>
        <p:spPr/>
        <p:txBody>
          <a:bodyPr/>
          <a:lstStyle/>
          <a:p>
            <a:fld id="{60B18D57-13A5-4968-950D-8FEF41FA4399}" type="slidenum">
              <a:rPr lang="en-US" smtClean="0"/>
              <a:t>46</a:t>
            </a:fld>
            <a:endParaRPr lang="en-US"/>
          </a:p>
        </p:txBody>
      </p:sp>
    </p:spTree>
    <p:extLst>
      <p:ext uri="{BB962C8B-B14F-4D97-AF65-F5344CB8AC3E}">
        <p14:creationId xmlns:p14="http://schemas.microsoft.com/office/powerpoint/2010/main" val="1157559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85A47-070B-E38E-C8DB-0FE785CF6C6C}"/>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Evidence</a:t>
            </a:r>
          </a:p>
        </p:txBody>
      </p:sp>
      <p:sp>
        <p:nvSpPr>
          <p:cNvPr id="2" name="Content Placeholder 1">
            <a:extLst>
              <a:ext uri="{FF2B5EF4-FFF2-40B4-BE49-F238E27FC236}">
                <a16:creationId xmlns:a16="http://schemas.microsoft.com/office/drawing/2014/main" id="{D0D55409-93A5-D6E8-15FC-B3EC058DFC21}"/>
              </a:ext>
            </a:extLst>
          </p:cNvPr>
          <p:cNvSpPr>
            <a:spLocks noGrp="1"/>
          </p:cNvSpPr>
          <p:nvPr>
            <p:ph idx="1"/>
          </p:nvPr>
        </p:nvSpPr>
        <p:spPr/>
        <p:txBody>
          <a:bodyPr/>
          <a:lstStyle/>
          <a:p>
            <a:pPr marL="0" indent="0">
              <a:buNone/>
            </a:pPr>
            <a:r>
              <a:rPr lang="en-US" dirty="0"/>
              <a:t>What type evidence is needed to file a successful claim?</a:t>
            </a:r>
          </a:p>
          <a:p>
            <a:pPr marL="0" indent="0">
              <a:buNone/>
            </a:pPr>
            <a:endParaRPr lang="en-US" dirty="0"/>
          </a:p>
          <a:p>
            <a:r>
              <a:rPr lang="en-US" dirty="0"/>
              <a:t>Medical</a:t>
            </a:r>
          </a:p>
          <a:p>
            <a:r>
              <a:rPr lang="en-US" dirty="0"/>
              <a:t>Proof of service in required location</a:t>
            </a:r>
          </a:p>
          <a:p>
            <a:endParaRPr lang="en-US" dirty="0"/>
          </a:p>
          <a:p>
            <a:pPr marL="0" indent="0">
              <a:buNone/>
            </a:pPr>
            <a:r>
              <a:rPr lang="en-US" dirty="0"/>
              <a:t>What else?</a:t>
            </a:r>
          </a:p>
          <a:p>
            <a:endParaRPr lang="en-US" dirty="0"/>
          </a:p>
        </p:txBody>
      </p:sp>
      <p:sp>
        <p:nvSpPr>
          <p:cNvPr id="4" name="Slide Number Placeholder 3">
            <a:extLst>
              <a:ext uri="{FF2B5EF4-FFF2-40B4-BE49-F238E27FC236}">
                <a16:creationId xmlns:a16="http://schemas.microsoft.com/office/drawing/2014/main" id="{870435B1-04B1-BCE5-D6CB-282A0F42429A}"/>
              </a:ext>
            </a:extLst>
          </p:cNvPr>
          <p:cNvSpPr>
            <a:spLocks noGrp="1"/>
          </p:cNvSpPr>
          <p:nvPr>
            <p:ph type="sldNum" sz="quarter" idx="12"/>
          </p:nvPr>
        </p:nvSpPr>
        <p:spPr/>
        <p:txBody>
          <a:bodyPr/>
          <a:lstStyle/>
          <a:p>
            <a:fld id="{60B18D57-13A5-4968-950D-8FEF41FA4399}" type="slidenum">
              <a:rPr lang="en-US" smtClean="0"/>
              <a:t>47</a:t>
            </a:fld>
            <a:endParaRPr lang="en-US"/>
          </a:p>
        </p:txBody>
      </p:sp>
    </p:spTree>
    <p:extLst>
      <p:ext uri="{BB962C8B-B14F-4D97-AF65-F5344CB8AC3E}">
        <p14:creationId xmlns:p14="http://schemas.microsoft.com/office/powerpoint/2010/main" val="2069762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95C28B-E6F1-3957-9567-A44414D5D597}"/>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351E313A-140E-0102-83E0-73B79B7A1079}"/>
              </a:ext>
            </a:extLst>
          </p:cNvPr>
          <p:cNvSpPr>
            <a:spLocks noGrp="1"/>
          </p:cNvSpPr>
          <p:nvPr>
            <p:ph idx="1"/>
          </p:nvPr>
        </p:nvSpPr>
        <p:spPr>
          <a:xfrm>
            <a:off x="1739153" y="1474292"/>
            <a:ext cx="7886700" cy="4882058"/>
          </a:xfrm>
        </p:spPr>
        <p:txBody>
          <a:bodyPr/>
          <a:lstStyle/>
          <a:p>
            <a:r>
              <a:rPr lang="en-US" sz="2400" dirty="0"/>
              <a:t>38 USC 101(37)</a:t>
            </a:r>
          </a:p>
          <a:p>
            <a:r>
              <a:rPr lang="en-US" sz="2400" dirty="0"/>
              <a:t>38 USC 1112</a:t>
            </a:r>
          </a:p>
          <a:p>
            <a:r>
              <a:rPr lang="en-US" sz="2400" dirty="0"/>
              <a:t>38 USC 1116</a:t>
            </a:r>
          </a:p>
          <a:p>
            <a:r>
              <a:rPr lang="en-US" sz="2400" dirty="0"/>
              <a:t>38 USC 1117</a:t>
            </a:r>
          </a:p>
          <a:p>
            <a:r>
              <a:rPr lang="en-US" sz="2400" dirty="0"/>
              <a:t>38 USC 1119</a:t>
            </a:r>
          </a:p>
          <a:p>
            <a:r>
              <a:rPr lang="en-US" sz="2400" dirty="0"/>
              <a:t>38 USC 1167</a:t>
            </a:r>
          </a:p>
          <a:p>
            <a:r>
              <a:rPr lang="en-US" sz="2400" dirty="0"/>
              <a:t>38 USC 1168</a:t>
            </a:r>
          </a:p>
          <a:p>
            <a:r>
              <a:rPr lang="en-US" sz="2400" dirty="0"/>
              <a:t>38 USC 1305</a:t>
            </a:r>
          </a:p>
          <a:p>
            <a:r>
              <a:rPr lang="en-US" sz="2400" dirty="0"/>
              <a:t>38 USC 1710</a:t>
            </a:r>
          </a:p>
          <a:p>
            <a:r>
              <a:rPr lang="en-US" sz="2400" dirty="0"/>
              <a:t>38 USC 5103A</a:t>
            </a:r>
          </a:p>
        </p:txBody>
      </p:sp>
      <p:sp>
        <p:nvSpPr>
          <p:cNvPr id="4" name="Slide Number Placeholder 3">
            <a:extLst>
              <a:ext uri="{FF2B5EF4-FFF2-40B4-BE49-F238E27FC236}">
                <a16:creationId xmlns:a16="http://schemas.microsoft.com/office/drawing/2014/main" id="{84E190CB-76F3-24D1-EB87-AB33378C9921}"/>
              </a:ext>
            </a:extLst>
          </p:cNvPr>
          <p:cNvSpPr>
            <a:spLocks noGrp="1"/>
          </p:cNvSpPr>
          <p:nvPr>
            <p:ph type="sldNum" sz="quarter" idx="12"/>
          </p:nvPr>
        </p:nvSpPr>
        <p:spPr/>
        <p:txBody>
          <a:bodyPr/>
          <a:lstStyle/>
          <a:p>
            <a:fld id="{60B18D57-13A5-4968-950D-8FEF41FA4399}" type="slidenum">
              <a:rPr lang="en-US" smtClean="0"/>
              <a:t>48</a:t>
            </a:fld>
            <a:endParaRPr lang="en-US"/>
          </a:p>
        </p:txBody>
      </p:sp>
    </p:spTree>
    <p:extLst>
      <p:ext uri="{BB962C8B-B14F-4D97-AF65-F5344CB8AC3E}">
        <p14:creationId xmlns:p14="http://schemas.microsoft.com/office/powerpoint/2010/main" val="1058045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FF9B3-AC24-066C-00C2-92200A9B6541}"/>
              </a:ext>
            </a:extLst>
          </p:cNvPr>
          <p:cNvSpPr>
            <a:spLocks noGrp="1"/>
          </p:cNvSpPr>
          <p:nvPr>
            <p:ph type="title"/>
          </p:nvPr>
        </p:nvSpPr>
        <p:spPr/>
        <p:txBody>
          <a:bodyPr/>
          <a:lstStyle/>
          <a:p>
            <a:r>
              <a:rPr lang="en-US" dirty="0"/>
              <a:t>References (continued)</a:t>
            </a:r>
          </a:p>
        </p:txBody>
      </p:sp>
      <p:sp>
        <p:nvSpPr>
          <p:cNvPr id="2" name="Content Placeholder 1">
            <a:extLst>
              <a:ext uri="{FF2B5EF4-FFF2-40B4-BE49-F238E27FC236}">
                <a16:creationId xmlns:a16="http://schemas.microsoft.com/office/drawing/2014/main" id="{0132FFAE-B15C-609E-5297-D8DE368783D1}"/>
              </a:ext>
            </a:extLst>
          </p:cNvPr>
          <p:cNvSpPr>
            <a:spLocks noGrp="1"/>
          </p:cNvSpPr>
          <p:nvPr>
            <p:ph idx="1"/>
          </p:nvPr>
        </p:nvSpPr>
        <p:spPr>
          <a:xfrm>
            <a:off x="2152650" y="1696983"/>
            <a:ext cx="7886700" cy="4392190"/>
          </a:xfrm>
        </p:spPr>
        <p:txBody>
          <a:bodyPr/>
          <a:lstStyle/>
          <a:p>
            <a:r>
              <a:rPr lang="en-US" sz="2400" dirty="0"/>
              <a:t>38 USC 5101</a:t>
            </a:r>
          </a:p>
          <a:p>
            <a:r>
              <a:rPr lang="en-US" sz="2400" dirty="0"/>
              <a:t>38 USC 5110</a:t>
            </a:r>
          </a:p>
          <a:p>
            <a:r>
              <a:rPr lang="en-US" sz="2400" dirty="0"/>
              <a:t>38 CFR 3.102</a:t>
            </a:r>
          </a:p>
          <a:p>
            <a:r>
              <a:rPr lang="en-US" sz="2400" dirty="0"/>
              <a:t>38 CFR 3.114a</a:t>
            </a:r>
          </a:p>
          <a:p>
            <a:r>
              <a:rPr lang="en-US" sz="2400" dirty="0"/>
              <a:t>38 CFR 303</a:t>
            </a:r>
          </a:p>
          <a:p>
            <a:r>
              <a:rPr lang="en-US" sz="2400" dirty="0"/>
              <a:t>38 CFR 3.307</a:t>
            </a:r>
          </a:p>
          <a:p>
            <a:r>
              <a:rPr lang="en-US" sz="2400" dirty="0"/>
              <a:t>38 CFR 3.309</a:t>
            </a:r>
          </a:p>
          <a:p>
            <a:r>
              <a:rPr lang="en-US" sz="2400" dirty="0"/>
              <a:t>M21-1 XI.i.1.B</a:t>
            </a:r>
          </a:p>
          <a:p>
            <a:r>
              <a:rPr lang="en-US" sz="2400" dirty="0"/>
              <a:t>M21-1 X.ii.A.2</a:t>
            </a:r>
          </a:p>
        </p:txBody>
      </p:sp>
      <p:sp>
        <p:nvSpPr>
          <p:cNvPr id="4" name="Slide Number Placeholder 3">
            <a:extLst>
              <a:ext uri="{FF2B5EF4-FFF2-40B4-BE49-F238E27FC236}">
                <a16:creationId xmlns:a16="http://schemas.microsoft.com/office/drawing/2014/main" id="{E54965BA-1377-EAC1-524A-FF99682340B1}"/>
              </a:ext>
            </a:extLst>
          </p:cNvPr>
          <p:cNvSpPr>
            <a:spLocks noGrp="1"/>
          </p:cNvSpPr>
          <p:nvPr>
            <p:ph type="sldNum" sz="quarter" idx="12"/>
          </p:nvPr>
        </p:nvSpPr>
        <p:spPr/>
        <p:txBody>
          <a:bodyPr/>
          <a:lstStyle/>
          <a:p>
            <a:fld id="{60B18D57-13A5-4968-950D-8FEF41FA4399}" type="slidenum">
              <a:rPr lang="en-US" smtClean="0"/>
              <a:t>49</a:t>
            </a:fld>
            <a:endParaRPr lang="en-US"/>
          </a:p>
        </p:txBody>
      </p:sp>
    </p:spTree>
    <p:extLst>
      <p:ext uri="{BB962C8B-B14F-4D97-AF65-F5344CB8AC3E}">
        <p14:creationId xmlns:p14="http://schemas.microsoft.com/office/powerpoint/2010/main" val="196157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06CC3A-0B17-3110-4EED-9AB8DD8AD979}"/>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What is the PACT Act?</a:t>
            </a:r>
          </a:p>
        </p:txBody>
      </p:sp>
      <p:sp>
        <p:nvSpPr>
          <p:cNvPr id="2" name="Content Placeholder 1">
            <a:extLst>
              <a:ext uri="{FF2B5EF4-FFF2-40B4-BE49-F238E27FC236}">
                <a16:creationId xmlns:a16="http://schemas.microsoft.com/office/drawing/2014/main" id="{D475CA6E-5CB2-18BF-254A-2B90C3C42F9C}"/>
              </a:ext>
            </a:extLst>
          </p:cNvPr>
          <p:cNvSpPr>
            <a:spLocks noGrp="1"/>
          </p:cNvSpPr>
          <p:nvPr>
            <p:ph idx="1"/>
          </p:nvPr>
        </p:nvSpPr>
        <p:spPr/>
        <p: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Expands and extends eligibility for VA health care for Veterans with toxic exposure and Veterans of the Vietnam era, Gulf War era, and Post-9/11 era and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Expands eligibility for benefits for Veterans exposed to toxic substances</a:t>
            </a:r>
          </a:p>
        </p:txBody>
      </p:sp>
      <p:sp>
        <p:nvSpPr>
          <p:cNvPr id="4" name="Slide Number Placeholder 3">
            <a:extLst>
              <a:ext uri="{FF2B5EF4-FFF2-40B4-BE49-F238E27FC236}">
                <a16:creationId xmlns:a16="http://schemas.microsoft.com/office/drawing/2014/main" id="{B17F9327-EBC7-791E-4201-AF195020F83A}"/>
              </a:ext>
            </a:extLst>
          </p:cNvPr>
          <p:cNvSpPr>
            <a:spLocks noGrp="1"/>
          </p:cNvSpPr>
          <p:nvPr>
            <p:ph type="sldNum" sz="quarter" idx="12"/>
          </p:nvPr>
        </p:nvSpPr>
        <p:spPr/>
        <p:txBody>
          <a:bodyPr/>
          <a:lstStyle/>
          <a:p>
            <a:fld id="{60B18D57-13A5-4968-950D-8FEF41FA4399}" type="slidenum">
              <a:rPr lang="en-US" smtClean="0"/>
              <a:t>5</a:t>
            </a:fld>
            <a:endParaRPr lang="en-US"/>
          </a:p>
        </p:txBody>
      </p:sp>
    </p:spTree>
    <p:extLst>
      <p:ext uri="{BB962C8B-B14F-4D97-AF65-F5344CB8AC3E}">
        <p14:creationId xmlns:p14="http://schemas.microsoft.com/office/powerpoint/2010/main" val="3020273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Vicki Von </a:t>
            </a:r>
            <a:r>
              <a:rPr lang="en-US" sz="2800" dirty="0" err="1">
                <a:latin typeface="Times New Roman" panose="02020603050405020304" pitchFamily="18" charset="0"/>
                <a:cs typeface="Times New Roman" panose="02020603050405020304" pitchFamily="18" charset="0"/>
              </a:rPr>
              <a:t>Loh</a:t>
            </a:r>
            <a:endParaRPr lang="en-US"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402-499-6836</a:t>
            </a:r>
          </a:p>
          <a:p>
            <a:pPr algn="r"/>
            <a:r>
              <a:rPr lang="en-US" sz="2800" dirty="0">
                <a:latin typeface="Times New Roman" panose="02020603050405020304" pitchFamily="18" charset="0"/>
                <a:cs typeface="Times New Roman" panose="02020603050405020304" pitchFamily="18" charset="0"/>
              </a:rPr>
              <a:t>vvonloh@gmail.com</a:t>
            </a:r>
          </a:p>
        </p:txBody>
      </p:sp>
    </p:spTree>
    <p:extLst>
      <p:ext uri="{BB962C8B-B14F-4D97-AF65-F5344CB8AC3E}">
        <p14:creationId xmlns:p14="http://schemas.microsoft.com/office/powerpoint/2010/main" val="267189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endParaRPr kumimoji="0" lang="en-US" altLang="en-US"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4A42F64-D194-1F61-918A-5056961FC552}"/>
              </a:ext>
            </a:extLst>
          </p:cNvPr>
          <p:cNvSpPr txBox="1"/>
          <p:nvPr/>
        </p:nvSpPr>
        <p:spPr>
          <a:xfrm>
            <a:off x="3710609" y="2057400"/>
            <a:ext cx="81765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Proficiency Training Conference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Class: PACT ACT Claims</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99381791-37E9-6F76-9EFD-09DB075C071E}"/>
              </a:ext>
            </a:extLst>
          </p:cNvPr>
          <p:cNvSpPr txBox="1"/>
          <p:nvPr/>
        </p:nvSpPr>
        <p:spPr>
          <a:xfrm>
            <a:off x="4267200" y="3810000"/>
            <a:ext cx="7696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scan the QR Code or click on the link below to take an anonymous survey about your experience during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the 2023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Proficiency Training Conference. </a:t>
            </a:r>
          </a:p>
        </p:txBody>
      </p:sp>
      <p:sp>
        <p:nvSpPr>
          <p:cNvPr id="4" name="TextBox 3">
            <a:extLst>
              <a:ext uri="{FF2B5EF4-FFF2-40B4-BE49-F238E27FC236}">
                <a16:creationId xmlns:a16="http://schemas.microsoft.com/office/drawing/2014/main" id="{3A7F7896-630A-F4BE-6100-D00D30E1198E}"/>
              </a:ext>
            </a:extLst>
          </p:cNvPr>
          <p:cNvSpPr txBox="1"/>
          <p:nvPr/>
        </p:nvSpPr>
        <p:spPr>
          <a:xfrm>
            <a:off x="5105400" y="6172200"/>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https://www.research.net/r/D2TSFV8</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4FBE22-6328-B8A4-8991-BDDE962BDC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400" y="4648200"/>
            <a:ext cx="1524000" cy="1524000"/>
          </a:xfrm>
          <a:prstGeom prst="rect">
            <a:avLst/>
          </a:prstGeom>
        </p:spPr>
      </p:pic>
    </p:spTree>
    <p:extLst>
      <p:ext uri="{BB962C8B-B14F-4D97-AF65-F5344CB8AC3E}">
        <p14:creationId xmlns:p14="http://schemas.microsoft.com/office/powerpoint/2010/main" val="3310796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9D53431-734E-1A0C-81D0-A44720DDFE00}"/>
              </a:ext>
            </a:extLst>
          </p:cNvPr>
          <p:cNvSpPr txBox="1">
            <a:spLocks noGrp="1"/>
          </p:cNvSpPr>
          <p:nvPr>
            <p:ph idx="1"/>
          </p:nvPr>
        </p:nvSpPr>
        <p:spPr>
          <a:xfrm>
            <a:off x="838200" y="1958683"/>
            <a:ext cx="10515600" cy="4085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400" b="1" dirty="0"/>
              <a:t>Question: </a:t>
            </a:r>
            <a:r>
              <a:rPr lang="en-US" sz="2400" dirty="0"/>
              <a:t>True or false? In a claim involving service connection for multiple contentions, some of the claimed issues may require following TERA procedures while other claimed conditions may be exceptions to TERA. Only one TERA Memorandum is generally needed for the claim.</a:t>
            </a:r>
          </a:p>
          <a:p>
            <a:endParaRPr lang="en-US" sz="2400" dirty="0">
              <a:latin typeface="Arial" panose="020B0604020202020204" pitchFamily="34" charset="0"/>
              <a:cs typeface="Arial" panose="020B0604020202020204" pitchFamily="34" charset="0"/>
            </a:endParaRPr>
          </a:p>
          <a:p>
            <a:r>
              <a:rPr lang="en-US" sz="2000" b="1" dirty="0"/>
              <a:t>Answer: </a:t>
            </a:r>
            <a:r>
              <a:rPr lang="en-US" sz="2000" dirty="0"/>
              <a:t>True</a:t>
            </a:r>
          </a:p>
          <a:p>
            <a:pPr marL="342900" indent="-342900">
              <a:buFont typeface="Arial" panose="020B0604020202020204" pitchFamily="34" charset="0"/>
              <a:buChar char="•"/>
            </a:pPr>
            <a:r>
              <a:rPr lang="en-US" sz="2000" dirty="0"/>
              <a:t>Review each contention based on the facts of the case.</a:t>
            </a:r>
          </a:p>
          <a:p>
            <a:pPr marL="342900" indent="-342900">
              <a:buFont typeface="Arial" panose="020B0604020202020204" pitchFamily="34" charset="0"/>
              <a:buChar char="•"/>
            </a:pPr>
            <a:r>
              <a:rPr lang="en-US" sz="2000" dirty="0"/>
              <a:t>Determining whether a TERA exception is met is contention-based, not claim based.</a:t>
            </a:r>
          </a:p>
          <a:p>
            <a:pPr marL="342900" indent="-342900">
              <a:buFont typeface="Arial" panose="020B0604020202020204" pitchFamily="34" charset="0"/>
              <a:buChar char="•"/>
            </a:pPr>
            <a:r>
              <a:rPr lang="en-US" sz="2000" dirty="0"/>
              <a:t>Some claimed issues may require following TERA procedures while others may be exceptions to TERA; however, only one completed TERA Memorandum is generally needed for the claim.</a:t>
            </a:r>
            <a:br>
              <a:rPr lang="en-US" sz="2000" dirty="0"/>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057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4E6664-42F0-3A61-D599-B89C216D0BF0}"/>
              </a:ext>
            </a:extLst>
          </p:cNvPr>
          <p:cNvSpPr txBox="1">
            <a:spLocks noGrp="1"/>
          </p:cNvSpPr>
          <p:nvPr>
            <p:ph idx="1"/>
            <p:custDataLst>
              <p:tags r:id="rId1"/>
            </p:custDataLst>
          </p:nvPr>
        </p:nvSpPr>
        <p:spPr>
          <a:xfrm>
            <a:off x="701675" y="2130772"/>
            <a:ext cx="10515600" cy="3690241"/>
          </a:xfrm>
          <a:prstGeom prst="rect">
            <a:avLst/>
          </a:prstGeom>
          <a:noFill/>
        </p:spPr>
        <p:txBody>
          <a:bodyPr wrap="square" rtlCol="0" anchor="ctr">
            <a:spAutoFit/>
          </a:bodyPr>
          <a:lstStyle/>
          <a:p>
            <a:pPr marL="0" indent="0">
              <a:buNone/>
            </a:pPr>
            <a:r>
              <a:rPr lang="en-US" sz="2400" b="1" dirty="0"/>
              <a:t>Scenario: </a:t>
            </a:r>
            <a:r>
              <a:rPr lang="en-US" sz="2400" dirty="0"/>
              <a:t>The Veteran served honorably in the Army from January 3, 2004, to January 4, 2008, with a deployment to Iraq in 2007 and MOS of Intelligence Analyst. They claim service connection for kidney stones and sleep apnea on VA Form 21-526EZ received February 7, 2023. Service treatment records are silent for the claimed conditions during active service and the Veteran did not provide lay or medical evidence of a current disability. </a:t>
            </a:r>
          </a:p>
          <a:p>
            <a:endParaRPr lang="en-US" sz="2400" dirty="0"/>
          </a:p>
          <a:p>
            <a:r>
              <a:rPr lang="en-US" sz="2400" b="1" dirty="0"/>
              <a:t>Question: </a:t>
            </a:r>
            <a:r>
              <a:rPr lang="en-US" sz="2400" dirty="0"/>
              <a:t>Is TERA applicable to the claimed contentions?</a:t>
            </a:r>
          </a:p>
          <a:p>
            <a:r>
              <a:rPr lang="en-US" sz="2400" b="1" dirty="0"/>
              <a:t>Answer: </a:t>
            </a:r>
            <a:r>
              <a:rPr lang="en-US" sz="2400" dirty="0"/>
              <a:t>No</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2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E1D878-EDE5-54E1-D5E2-DC7D6E6BA0E2}"/>
              </a:ext>
            </a:extLst>
          </p:cNvPr>
          <p:cNvSpPr txBox="1">
            <a:spLocks noGrp="1"/>
          </p:cNvSpPr>
          <p:nvPr>
            <p:ph idx="1"/>
            <p:custDataLst>
              <p:tags r:id="rId1"/>
            </p:custDataLst>
          </p:nvPr>
        </p:nvSpPr>
        <p:spPr>
          <a:xfrm>
            <a:off x="701675" y="1798373"/>
            <a:ext cx="10515600" cy="4355038"/>
          </a:xfrm>
          <a:prstGeom prst="rect">
            <a:avLst/>
          </a:prstGeom>
          <a:noFill/>
        </p:spPr>
        <p:txBody>
          <a:bodyPr wrap="square" rtlCol="0" anchor="ctr">
            <a:spAutoFit/>
          </a:bodyPr>
          <a:lstStyle/>
          <a:p>
            <a:pPr marL="0" indent="0">
              <a:buNone/>
            </a:pPr>
            <a:r>
              <a:rPr lang="en-US" sz="2400" b="1" dirty="0"/>
              <a:t>Scenario: </a:t>
            </a:r>
            <a:r>
              <a:rPr lang="en-US" sz="2400" dirty="0"/>
              <a:t>Dana Roberts served in the Navy from May 15, 2008, to May 20, 2018. They submitted a VA Form 21-526EZ received February 8, 2023, for service connection of sleep apnea. In a lay statement, they allege that their sleep apnea is related to </a:t>
            </a:r>
            <a:r>
              <a:rPr lang="en-US" sz="2400" dirty="0" err="1"/>
              <a:t>inservice</a:t>
            </a:r>
            <a:r>
              <a:rPr lang="en-US" sz="2400" dirty="0"/>
              <a:t> complaints of snoring and daytime sleepiness which are noted in their STRs from active service. No diagnosis of sleep apnea is shown during active duty; however, the Veteran provided a copy of a sleep study dated February 8, 2023, showing a clinical diagnosis of obstructive sleep apnea requiring a CPAP for treatment. </a:t>
            </a:r>
          </a:p>
          <a:p>
            <a:r>
              <a:rPr lang="en-US" sz="2400" b="1" dirty="0"/>
              <a:t>Question: </a:t>
            </a:r>
            <a:r>
              <a:rPr lang="en-US" sz="2400" dirty="0"/>
              <a:t>Is a TERA Exception met in this scenario? (Yes or No)</a:t>
            </a:r>
          </a:p>
          <a:p>
            <a:r>
              <a:rPr lang="en-US" sz="2400" b="1" dirty="0"/>
              <a:t>Answer: </a:t>
            </a:r>
            <a:r>
              <a:rPr lang="en-US" sz="2400" dirty="0"/>
              <a:t> No</a:t>
            </a:r>
          </a:p>
          <a:p>
            <a:r>
              <a:rPr lang="en-US" sz="2400" b="1" dirty="0"/>
              <a:t>References: </a:t>
            </a:r>
            <a:r>
              <a:rPr lang="en-US" sz="2400" dirty="0"/>
              <a:t>38 U.S. 1168</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3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3B9578-D709-3D69-22CD-5AEA1624EE8A}"/>
              </a:ext>
            </a:extLst>
          </p:cNvPr>
          <p:cNvSpPr txBox="1">
            <a:spLocks noGrp="1"/>
          </p:cNvSpPr>
          <p:nvPr>
            <p:ph idx="1"/>
            <p:custDataLst>
              <p:tags r:id="rId1"/>
            </p:custDataLst>
          </p:nvPr>
        </p:nvSpPr>
        <p:spPr>
          <a:xfrm>
            <a:off x="701675" y="2915091"/>
            <a:ext cx="10515600" cy="2121606"/>
          </a:xfrm>
          <a:prstGeom prst="rect">
            <a:avLst/>
          </a:prstGeom>
          <a:noFill/>
        </p:spPr>
        <p:txBody>
          <a:bodyPr wrap="square" rtlCol="0" anchor="ctr">
            <a:spAutoFit/>
          </a:bodyPr>
          <a:lstStyle/>
          <a:p>
            <a:pPr marL="0" indent="0">
              <a:buNone/>
            </a:pPr>
            <a:r>
              <a:rPr lang="en-US" sz="2800" b="1" dirty="0"/>
              <a:t>Question: </a:t>
            </a:r>
            <a:r>
              <a:rPr lang="en-US" sz="2800" dirty="0"/>
              <a:t>True or false? Hypertension will never be considered a non-presumptive disability for the purposes of TERA.</a:t>
            </a:r>
          </a:p>
          <a:p>
            <a:endParaRPr lang="en-US" sz="2800" dirty="0">
              <a:latin typeface="Arial" panose="020B0604020202020204" pitchFamily="34" charset="0"/>
              <a:cs typeface="Arial" panose="020B0604020202020204" pitchFamily="34" charset="0"/>
            </a:endParaRPr>
          </a:p>
          <a:p>
            <a:r>
              <a:rPr lang="en-US" sz="2800" b="1" dirty="0"/>
              <a:t>Answer: </a:t>
            </a:r>
            <a:r>
              <a:rPr lang="en-US" sz="2800" dirty="0"/>
              <a:t>False</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0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60422-348F-4F8F-0C08-E839F52C641F}"/>
              </a:ext>
            </a:extLst>
          </p:cNvPr>
          <p:cNvSpPr txBox="1">
            <a:spLocks noGrp="1"/>
          </p:cNvSpPr>
          <p:nvPr>
            <p:ph idx="1"/>
            <p:custDataLst>
              <p:tags r:id="rId1"/>
            </p:custDataLst>
          </p:nvPr>
        </p:nvSpPr>
        <p:spPr>
          <a:xfrm>
            <a:off x="701675" y="2527292"/>
            <a:ext cx="10515600" cy="2897203"/>
          </a:xfrm>
          <a:prstGeom prst="rect">
            <a:avLst/>
          </a:prstGeom>
          <a:noFill/>
        </p:spPr>
        <p:txBody>
          <a:bodyPr wrap="square" rtlCol="0" anchor="ctr">
            <a:spAutoFit/>
          </a:bodyPr>
          <a:lstStyle/>
          <a:p>
            <a:pPr marL="0" indent="0">
              <a:buNone/>
            </a:pPr>
            <a:r>
              <a:rPr lang="en-US" sz="2800" b="1" dirty="0"/>
              <a:t>Question: </a:t>
            </a:r>
            <a:r>
              <a:rPr lang="en-US" sz="2800" dirty="0"/>
              <a:t>True or false? When completing the TERA Memorandum, receipt of vaccines and medications during active service should be listed as non-deployment related toxic exposures since these are considered evidence of participation in a TERA. </a:t>
            </a:r>
          </a:p>
          <a:p>
            <a:endParaRPr lang="en-US" sz="2800" dirty="0">
              <a:latin typeface="Arial" panose="020B0604020202020204" pitchFamily="34" charset="0"/>
              <a:cs typeface="Arial" panose="020B0604020202020204" pitchFamily="34" charset="0"/>
            </a:endParaRPr>
          </a:p>
          <a:p>
            <a:r>
              <a:rPr lang="en-US" sz="2800" b="1" dirty="0"/>
              <a:t>Answer: </a:t>
            </a:r>
            <a:r>
              <a:rPr lang="en-US" sz="2800" dirty="0"/>
              <a:t>False</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8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B4FC8A-F7D7-2C0B-63CA-B7D784A4E3A7}"/>
              </a:ext>
            </a:extLst>
          </p:cNvPr>
          <p:cNvSpPr txBox="1">
            <a:spLocks noGrp="1"/>
          </p:cNvSpPr>
          <p:nvPr>
            <p:ph idx="1"/>
            <p:custDataLst>
              <p:tags r:id="rId1"/>
            </p:custDataLst>
          </p:nvPr>
        </p:nvSpPr>
        <p:spPr>
          <a:xfrm>
            <a:off x="701675" y="1881474"/>
            <a:ext cx="10515600" cy="4188839"/>
          </a:xfrm>
          <a:prstGeom prst="rect">
            <a:avLst/>
          </a:prstGeom>
          <a:noFill/>
        </p:spPr>
        <p:txBody>
          <a:bodyPr wrap="square" rtlCol="0" anchor="ctr">
            <a:spAutoFit/>
          </a:bodyPr>
          <a:lstStyle/>
          <a:p>
            <a:pPr marL="0" indent="0">
              <a:buNone/>
            </a:pPr>
            <a:r>
              <a:rPr lang="en-US" sz="2800" b="1" dirty="0"/>
              <a:t>Question: </a:t>
            </a:r>
            <a:r>
              <a:rPr lang="en-US" sz="2800" dirty="0"/>
              <a:t>True or false? In general, if a claim for service connection is for a joint condition and the evidence is unclear as to whether the joint condition is related to physical trauma, unless there is competent medical or scientific evidence of record to the contrary, claims processors should presume the joint condition is related to physical trauma, thereby warranting the TERA exclusion.</a:t>
            </a:r>
          </a:p>
          <a:p>
            <a:endParaRPr lang="en-US" sz="2800" dirty="0">
              <a:latin typeface="Arial" panose="020B0604020202020204" pitchFamily="34" charset="0"/>
              <a:cs typeface="Arial" panose="020B0604020202020204" pitchFamily="34" charset="0"/>
            </a:endParaRPr>
          </a:p>
          <a:p>
            <a:r>
              <a:rPr lang="en-US" sz="2800" b="1" dirty="0"/>
              <a:t>Answer: </a:t>
            </a:r>
            <a:r>
              <a:rPr lang="en-US" sz="2800" dirty="0"/>
              <a:t>True</a:t>
            </a:r>
          </a:p>
          <a:p>
            <a:r>
              <a:rPr lang="en-US" b="1" dirty="0"/>
              <a:t>References: </a:t>
            </a:r>
            <a:r>
              <a:rPr lang="en-US" dirty="0"/>
              <a:t>M21-1, Part VIII, Subpart ii, 1.B.2.k</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6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035CEB-A55D-7120-1196-9228CC64A6F2}"/>
              </a:ext>
            </a:extLst>
          </p:cNvPr>
          <p:cNvSpPr txBox="1">
            <a:spLocks noGrp="1"/>
          </p:cNvSpPr>
          <p:nvPr>
            <p:ph idx="1"/>
            <p:custDataLst>
              <p:tags r:id="rId1"/>
            </p:custDataLst>
          </p:nvPr>
        </p:nvSpPr>
        <p:spPr>
          <a:xfrm>
            <a:off x="413657" y="1227031"/>
            <a:ext cx="11364685" cy="5463034"/>
          </a:xfrm>
          <a:prstGeom prst="rect">
            <a:avLst/>
          </a:prstGeom>
          <a:noFill/>
        </p:spPr>
        <p:txBody>
          <a:bodyPr wrap="square" rtlCol="0" anchor="ctr">
            <a:spAutoFit/>
          </a:bodyPr>
          <a:lstStyle/>
          <a:p>
            <a:pPr marL="0" indent="0">
              <a:buNone/>
            </a:pPr>
            <a:r>
              <a:rPr lang="en-US" sz="2400" b="1" dirty="0"/>
              <a:t>Scenario: </a:t>
            </a:r>
            <a:r>
              <a:rPr lang="en-US" sz="2400" dirty="0"/>
              <a:t>Joe Hawkins served in the Marine Corps from May 23, 1973, to August 8, 1974, with RVN service documented on the DD form 214. They filed a VA form 21- 526EZ received on November 12, 2022, for asthma due to Agent Orange exposure and submitted VA Medical Center (VAMC) records documenting a diagnosis of asthma with a prescription of an albuterol inhaler since October 2, 2019. Their service treatment records are negative for symptoms or a diagnosis of asthma. Their military personnel file and an ILER search were negative for any additional TERAs. The Veteran did not submit any additional information with their claim. </a:t>
            </a:r>
          </a:p>
          <a:p>
            <a:pPr marL="0" indent="0">
              <a:buNone/>
            </a:pPr>
            <a:r>
              <a:rPr lang="en-US" sz="2400" b="1" dirty="0"/>
              <a:t>Question: </a:t>
            </a:r>
            <a:r>
              <a:rPr lang="en-US" sz="2400" dirty="0"/>
              <a:t>Which development actions are needed for this claim? </a:t>
            </a:r>
          </a:p>
          <a:p>
            <a:pPr marL="0" indent="0">
              <a:buNone/>
            </a:pPr>
            <a:r>
              <a:rPr lang="en-US" sz="2400" b="1" dirty="0"/>
              <a:t>Answer: </a:t>
            </a:r>
            <a:endParaRPr lang="en-US" sz="2400" dirty="0"/>
          </a:p>
          <a:p>
            <a:pPr marL="457200" indent="-457200">
              <a:spcBef>
                <a:spcPts val="0"/>
              </a:spcBef>
              <a:buAutoNum type="arabicPeriod"/>
            </a:pPr>
            <a:r>
              <a:rPr lang="en-US" sz="2400" dirty="0"/>
              <a:t>Make the claim ready for decision </a:t>
            </a:r>
          </a:p>
          <a:p>
            <a:pPr marL="457200" indent="-457200">
              <a:spcBef>
                <a:spcPts val="0"/>
              </a:spcBef>
              <a:buAutoNum type="arabicPeriod"/>
            </a:pPr>
            <a:r>
              <a:rPr lang="en-US" sz="2400" dirty="0"/>
              <a:t>Complete a TERA memorandum </a:t>
            </a:r>
          </a:p>
          <a:p>
            <a:pPr marL="457200" indent="-457200">
              <a:spcBef>
                <a:spcPts val="0"/>
              </a:spcBef>
              <a:buAutoNum type="arabicPeriod"/>
            </a:pPr>
            <a:r>
              <a:rPr lang="en-US" sz="2400" dirty="0"/>
              <a:t>Affix the PACT Exam Exclusion – Sec.1168 special issue to the contention in VBMS </a:t>
            </a:r>
          </a:p>
          <a:p>
            <a:pPr marL="457200" indent="-457200">
              <a:spcBef>
                <a:spcPts val="0"/>
              </a:spcBef>
              <a:buAutoNum type="arabicPeriod"/>
            </a:pPr>
            <a:r>
              <a:rPr lang="en-US" sz="2400" dirty="0"/>
              <a:t>Schedule a TERA examination with a medical opinion</a:t>
            </a:r>
          </a:p>
          <a:p>
            <a:r>
              <a:rPr lang="en-US" sz="2400" b="1" dirty="0"/>
              <a:t>References: </a:t>
            </a:r>
            <a:r>
              <a:rPr lang="en-US" sz="2400" dirty="0"/>
              <a:t>38 U.S.C. § 1168 (b)</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4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06CC3A-0B17-3110-4EED-9AB8DD8AD979}"/>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Key Components </a:t>
            </a:r>
          </a:p>
        </p:txBody>
      </p:sp>
      <p:sp>
        <p:nvSpPr>
          <p:cNvPr id="2" name="Content Placeholder 1">
            <a:extLst>
              <a:ext uri="{FF2B5EF4-FFF2-40B4-BE49-F238E27FC236}">
                <a16:creationId xmlns:a16="http://schemas.microsoft.com/office/drawing/2014/main" id="{D475CA6E-5CB2-18BF-254A-2B90C3C42F9C}"/>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VA will improve the decision-making process</a:t>
            </a:r>
          </a:p>
          <a:p>
            <a:r>
              <a:rPr lang="en-US" sz="2400" dirty="0">
                <a:latin typeface="Times New Roman" panose="02020603050405020304" pitchFamily="18" charset="0"/>
                <a:cs typeface="Times New Roman" panose="02020603050405020304" pitchFamily="18" charset="0"/>
              </a:rPr>
              <a:t>Every veteran will receive an initial toxic exposure screening and a follow-up every five years</a:t>
            </a:r>
          </a:p>
          <a:p>
            <a:r>
              <a:rPr lang="en-US" sz="2400" dirty="0">
                <a:latin typeface="Times New Roman" panose="02020603050405020304" pitchFamily="18" charset="0"/>
                <a:cs typeface="Times New Roman" panose="02020603050405020304" pitchFamily="18" charset="0"/>
              </a:rPr>
              <a:t>Veterans who are not enrolled (but are eligible), will have an opportunity to enroll and receive screening</a:t>
            </a:r>
          </a:p>
          <a:p>
            <a:r>
              <a:rPr lang="en-US" sz="2400" dirty="0">
                <a:latin typeface="Times New Roman" panose="02020603050405020304" pitchFamily="18" charset="0"/>
                <a:cs typeface="Times New Roman" panose="02020603050405020304" pitchFamily="18" charset="0"/>
              </a:rPr>
              <a:t>VA health care staff and claims processors will receive toxic exposure-related education and training</a:t>
            </a:r>
          </a:p>
          <a:p>
            <a:r>
              <a:rPr lang="en-US" sz="2400" dirty="0">
                <a:latin typeface="Times New Roman" panose="02020603050405020304" pitchFamily="18" charset="0"/>
                <a:cs typeface="Times New Roman" panose="02020603050405020304" pitchFamily="18" charset="0"/>
              </a:rPr>
              <a:t>Research studies of mortality will be required</a:t>
            </a:r>
          </a:p>
          <a:p>
            <a:r>
              <a:rPr lang="en-US" sz="2400" dirty="0">
                <a:latin typeface="Times New Roman" panose="02020603050405020304" pitchFamily="18" charset="0"/>
                <a:cs typeface="Times New Roman" panose="02020603050405020304" pitchFamily="18" charset="0"/>
              </a:rPr>
              <a:t>VA will build stronger, more skilled workforce</a:t>
            </a:r>
          </a:p>
          <a:p>
            <a:r>
              <a:rPr lang="en-US" sz="2400" dirty="0">
                <a:latin typeface="Times New Roman" panose="02020603050405020304" pitchFamily="18" charset="0"/>
                <a:cs typeface="Times New Roman" panose="02020603050405020304" pitchFamily="18" charset="0"/>
              </a:rPr>
              <a:t>31 new medical facilities are authorized across country</a:t>
            </a:r>
          </a:p>
          <a:p>
            <a:pPr marL="0" indent="0">
              <a:buNone/>
            </a:pPr>
            <a:r>
              <a:rPr lang="en-US" sz="24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B17F9327-EBC7-791E-4201-AF195020F83A}"/>
              </a:ext>
            </a:extLst>
          </p:cNvPr>
          <p:cNvSpPr>
            <a:spLocks noGrp="1"/>
          </p:cNvSpPr>
          <p:nvPr>
            <p:ph type="sldNum" sz="quarter" idx="12"/>
          </p:nvPr>
        </p:nvSpPr>
        <p:spPr/>
        <p:txBody>
          <a:bodyPr/>
          <a:lstStyle/>
          <a:p>
            <a:fld id="{60B18D57-13A5-4968-950D-8FEF41FA4399}" type="slidenum">
              <a:rPr lang="en-US" smtClean="0"/>
              <a:t>6</a:t>
            </a:fld>
            <a:endParaRPr lang="en-US"/>
          </a:p>
        </p:txBody>
      </p:sp>
    </p:spTree>
    <p:extLst>
      <p:ext uri="{BB962C8B-B14F-4D97-AF65-F5344CB8AC3E}">
        <p14:creationId xmlns:p14="http://schemas.microsoft.com/office/powerpoint/2010/main" val="389639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F3403BE-BF17-E3B7-ED3F-29767111B8C7}"/>
              </a:ext>
            </a:extLst>
          </p:cNvPr>
          <p:cNvPicPr>
            <a:picLocks noGrp="1" noChangeAspect="1"/>
          </p:cNvPicPr>
          <p:nvPr>
            <p:ph idx="1"/>
          </p:nvPr>
        </p:nvPicPr>
        <p:blipFill>
          <a:blip r:embed="rId2"/>
          <a:stretch>
            <a:fillRect/>
          </a:stretch>
        </p:blipFill>
        <p:spPr>
          <a:xfrm>
            <a:off x="1358537" y="1259914"/>
            <a:ext cx="9205927" cy="5461561"/>
          </a:xfrm>
          <a:prstGeom prst="rect">
            <a:avLst/>
          </a:prstGeom>
        </p:spPr>
      </p:pic>
      <p:sp>
        <p:nvSpPr>
          <p:cNvPr id="4" name="Slide Number Placeholder 3">
            <a:extLst>
              <a:ext uri="{FF2B5EF4-FFF2-40B4-BE49-F238E27FC236}">
                <a16:creationId xmlns:a16="http://schemas.microsoft.com/office/drawing/2014/main" id="{650E0991-53A5-BECD-54E5-AFDC1DF8FC1F}"/>
              </a:ext>
            </a:extLst>
          </p:cNvPr>
          <p:cNvSpPr>
            <a:spLocks noGrp="1"/>
          </p:cNvSpPr>
          <p:nvPr>
            <p:ph type="sldNum" sz="quarter" idx="12"/>
          </p:nvPr>
        </p:nvSpPr>
        <p:spPr/>
        <p:txBody>
          <a:bodyPr/>
          <a:lstStyle/>
          <a:p>
            <a:fld id="{60B18D57-13A5-4968-950D-8FEF41FA4399}" type="slidenum">
              <a:rPr lang="en-US" smtClean="0"/>
              <a:t>7</a:t>
            </a:fld>
            <a:endParaRPr lang="en-US"/>
          </a:p>
        </p:txBody>
      </p:sp>
    </p:spTree>
    <p:extLst>
      <p:ext uri="{BB962C8B-B14F-4D97-AF65-F5344CB8AC3E}">
        <p14:creationId xmlns:p14="http://schemas.microsoft.com/office/powerpoint/2010/main" val="19212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F0DC1A0-4B0D-B8F3-03F7-B41C41368711}"/>
              </a:ext>
            </a:extLst>
          </p:cNvPr>
          <p:cNvPicPr>
            <a:picLocks noGrp="1" noChangeAspect="1"/>
          </p:cNvPicPr>
          <p:nvPr>
            <p:ph idx="1"/>
          </p:nvPr>
        </p:nvPicPr>
        <p:blipFill>
          <a:blip r:embed="rId2"/>
          <a:stretch>
            <a:fillRect/>
          </a:stretch>
        </p:blipFill>
        <p:spPr>
          <a:xfrm>
            <a:off x="740736" y="1689515"/>
            <a:ext cx="10996786" cy="4362943"/>
          </a:xfrm>
          <a:prstGeom prst="rect">
            <a:avLst/>
          </a:prstGeom>
        </p:spPr>
      </p:pic>
      <p:sp>
        <p:nvSpPr>
          <p:cNvPr id="4" name="Slide Number Placeholder 3">
            <a:extLst>
              <a:ext uri="{FF2B5EF4-FFF2-40B4-BE49-F238E27FC236}">
                <a16:creationId xmlns:a16="http://schemas.microsoft.com/office/drawing/2014/main" id="{DE065B23-FC34-75C5-42AD-065DB3E38DC8}"/>
              </a:ext>
            </a:extLst>
          </p:cNvPr>
          <p:cNvSpPr>
            <a:spLocks noGrp="1"/>
          </p:cNvSpPr>
          <p:nvPr>
            <p:ph type="sldNum" sz="quarter" idx="12"/>
          </p:nvPr>
        </p:nvSpPr>
        <p:spPr/>
        <p:txBody>
          <a:bodyPr/>
          <a:lstStyle/>
          <a:p>
            <a:fld id="{60B18D57-13A5-4968-950D-8FEF41FA4399}" type="slidenum">
              <a:rPr lang="en-US" smtClean="0"/>
              <a:t>8</a:t>
            </a:fld>
            <a:endParaRPr lang="en-US"/>
          </a:p>
        </p:txBody>
      </p:sp>
    </p:spTree>
    <p:extLst>
      <p:ext uri="{BB962C8B-B14F-4D97-AF65-F5344CB8AC3E}">
        <p14:creationId xmlns:p14="http://schemas.microsoft.com/office/powerpoint/2010/main" val="62021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3B9FA5F-0381-DE5C-4388-B88D9F90F3F2}"/>
              </a:ext>
            </a:extLst>
          </p:cNvPr>
          <p:cNvPicPr>
            <a:picLocks noGrp="1" noChangeAspect="1"/>
          </p:cNvPicPr>
          <p:nvPr>
            <p:ph idx="1"/>
          </p:nvPr>
        </p:nvPicPr>
        <p:blipFill rotWithShape="1">
          <a:blip r:embed="rId2"/>
          <a:srcRect l="5457" t="11436" r="3562" b="3962"/>
          <a:stretch/>
        </p:blipFill>
        <p:spPr>
          <a:xfrm>
            <a:off x="1064623" y="1343818"/>
            <a:ext cx="9594670" cy="5258712"/>
          </a:xfrm>
          <a:prstGeom prst="rect">
            <a:avLst/>
          </a:prstGeom>
        </p:spPr>
      </p:pic>
      <p:sp>
        <p:nvSpPr>
          <p:cNvPr id="4" name="Slide Number Placeholder 3">
            <a:extLst>
              <a:ext uri="{FF2B5EF4-FFF2-40B4-BE49-F238E27FC236}">
                <a16:creationId xmlns:a16="http://schemas.microsoft.com/office/drawing/2014/main" id="{8D732B26-6721-582D-E5AF-57F7003D5AD0}"/>
              </a:ext>
            </a:extLst>
          </p:cNvPr>
          <p:cNvSpPr>
            <a:spLocks noGrp="1"/>
          </p:cNvSpPr>
          <p:nvPr>
            <p:ph type="sldNum" sz="quarter" idx="12"/>
          </p:nvPr>
        </p:nvSpPr>
        <p:spPr/>
        <p:txBody>
          <a:bodyPr/>
          <a:lstStyle/>
          <a:p>
            <a:fld id="{60B18D57-13A5-4968-950D-8FEF41FA4399}" type="slidenum">
              <a:rPr lang="en-US" smtClean="0"/>
              <a:t>9</a:t>
            </a:fld>
            <a:endParaRPr lang="en-US"/>
          </a:p>
        </p:txBody>
      </p:sp>
      <p:sp>
        <p:nvSpPr>
          <p:cNvPr id="2" name="Title 4">
            <a:extLst>
              <a:ext uri="{FF2B5EF4-FFF2-40B4-BE49-F238E27FC236}">
                <a16:creationId xmlns:a16="http://schemas.microsoft.com/office/drawing/2014/main" id="{47304696-56BC-121B-2ED3-9150E1F543F8}"/>
              </a:ext>
            </a:extLst>
          </p:cNvPr>
          <p:cNvSpPr>
            <a:spLocks noGrp="1"/>
          </p:cNvSpPr>
          <p:nvPr>
            <p:ph type="title"/>
          </p:nvPr>
        </p:nvSpPr>
        <p:spPr>
          <a:xfrm>
            <a:off x="0" y="18255"/>
            <a:ext cx="10515600" cy="1325563"/>
          </a:xfrm>
        </p:spPr>
        <p:txBody>
          <a:bodyPr/>
          <a:lstStyle/>
          <a:p>
            <a:r>
              <a:rPr lang="en-US" dirty="0">
                <a:latin typeface="Times New Roman" panose="02020603050405020304" pitchFamily="18" charset="0"/>
                <a:cs typeface="Times New Roman" panose="02020603050405020304" pitchFamily="18" charset="0"/>
              </a:rPr>
              <a:t>New VA Facilities</a:t>
            </a:r>
          </a:p>
        </p:txBody>
      </p:sp>
    </p:spTree>
    <p:extLst>
      <p:ext uri="{BB962C8B-B14F-4D97-AF65-F5344CB8AC3E}">
        <p14:creationId xmlns:p14="http://schemas.microsoft.com/office/powerpoint/2010/main" val="198786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2aa950-b526-4f1e-9b2b-d197eea763e3}&quot; /&gt;&lt;isInvalidForFieldText val=&quot;0&quot; /&gt;&lt;Image&gt;&lt;filename val=&quot;E:\breeze\content\2372973515\6713081842-1\input\breezo\data\asimages\{a72aa950-b526-4f1e-9b2b-d197eea763e3}.png&quot; /&gt;&lt;left val=&quot;42&quot; /&gt;&lt;top val=&quot;121&quot; /&gt;&lt;width val=&quot;811&quot; /&gt;&lt;height val=&quot;281&quot; /&gt;&lt;hasText val=&quot;1&quot; /&gt;&lt;/Image&gt;&lt;/ThreeDShapeInfo&gt;"/>
  <p:tag name="PRESENTER_SHAPETEXTINFO" val="&lt;ShapeTextInfo&gt;&lt;TableIndex row=&quot;-1&quot; col=&quot;-1&quot;&gt;&lt;linesCount val=&quot;3&quot; /&gt;&lt;lineCharCount val=&quot;91&quot; /&gt;&lt;lineCharCount val=&quot;185&quot; /&gt;&lt;lineCharCount val=&quot;83&quot; /&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3076</Words>
  <Application>Microsoft Office PowerPoint</Application>
  <PresentationFormat>Widescreen</PresentationFormat>
  <Paragraphs>361</Paragraphs>
  <Slides>58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58</vt:i4>
      </vt:variant>
    </vt:vector>
  </HeadingPairs>
  <TitlesOfParts>
    <vt:vector size="65" baseType="lpstr">
      <vt:lpstr>Arial</vt:lpstr>
      <vt:lpstr>Calibri</vt:lpstr>
      <vt:lpstr>Calibri Light</vt:lpstr>
      <vt:lpstr>Times New Roman</vt:lpstr>
      <vt:lpstr>Custom Design</vt:lpstr>
      <vt:lpstr>Office Theme</vt:lpstr>
      <vt:lpstr>1_Office Theme</vt:lpstr>
      <vt:lpstr>PowerPoint Presentation</vt:lpstr>
      <vt:lpstr>The PACT Act</vt:lpstr>
      <vt:lpstr>PACT Act Timeline</vt:lpstr>
      <vt:lpstr>PACT Act Timeline</vt:lpstr>
      <vt:lpstr>What is the PACT Act?</vt:lpstr>
      <vt:lpstr>Key Components </vt:lpstr>
      <vt:lpstr>PowerPoint Presentation</vt:lpstr>
      <vt:lpstr>PowerPoint Presentation</vt:lpstr>
      <vt:lpstr>New VA Facilities</vt:lpstr>
      <vt:lpstr>Definitions</vt:lpstr>
      <vt:lpstr> </vt:lpstr>
      <vt:lpstr>Definitions</vt:lpstr>
      <vt:lpstr>Definitions</vt:lpstr>
      <vt:lpstr>PowerPoint Presentation</vt:lpstr>
      <vt:lpstr>VA Letter showing service</vt:lpstr>
      <vt:lpstr>Title I Health Care Eligibility </vt:lpstr>
      <vt:lpstr>Health Care Eligibility (continued)</vt:lpstr>
      <vt:lpstr>Dates For Health Care  Eligibility (continued)</vt:lpstr>
      <vt:lpstr>Title III – Establishment of  Service Connected Process</vt:lpstr>
      <vt:lpstr>Service Connection (continued)</vt:lpstr>
      <vt:lpstr>Service Connection (continued)</vt:lpstr>
      <vt:lpstr>Title IV – Presumption of  Service Connection</vt:lpstr>
      <vt:lpstr>PowerPoint Presentation</vt:lpstr>
      <vt:lpstr>Service Connection (continued)</vt:lpstr>
      <vt:lpstr>PowerPoint Presentation</vt:lpstr>
      <vt:lpstr>Service Connection (continued)</vt:lpstr>
      <vt:lpstr>PowerPoint Presentation</vt:lpstr>
      <vt:lpstr>PowerPoint Presentation</vt:lpstr>
      <vt:lpstr>Service Connection (continued)</vt:lpstr>
      <vt:lpstr>Service Connection (continued)</vt:lpstr>
      <vt:lpstr>Service Connection (continued)</vt:lpstr>
      <vt:lpstr>New Presumptive Conditions</vt:lpstr>
      <vt:lpstr>New Presumptive  Conditions (continued)</vt:lpstr>
      <vt:lpstr>PowerPoint Presentation</vt:lpstr>
      <vt:lpstr>Effective Date Considerations</vt:lpstr>
      <vt:lpstr>Effective Date Considerations</vt:lpstr>
      <vt:lpstr>Effective Date Considerations</vt:lpstr>
      <vt:lpstr>Effective Date Considerations</vt:lpstr>
      <vt:lpstr>Effective Date Considerations</vt:lpstr>
      <vt:lpstr>Effective Date Considerations</vt:lpstr>
      <vt:lpstr>PowerPoint Presentation</vt:lpstr>
      <vt:lpstr>Consideration for DIC</vt:lpstr>
      <vt:lpstr>Effective Date Considerations</vt:lpstr>
      <vt:lpstr>Effective Date Considerations</vt:lpstr>
      <vt:lpstr>Effective Date Considerations</vt:lpstr>
      <vt:lpstr>Additional DIC Possible Benefits</vt:lpstr>
      <vt:lpstr>Evidence</vt:lpstr>
      <vt:lpstr>References</vt:lpstr>
      <vt:lpstr>References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60</cp:revision>
  <dcterms:created xsi:type="dcterms:W3CDTF">2018-09-13T15:53:27Z</dcterms:created>
  <dcterms:modified xsi:type="dcterms:W3CDTF">2023-04-04T13:30:31Z</dcterms:modified>
</cp:coreProperties>
</file>