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7" r:id="rId6"/>
    <p:sldMasterId id="2147483792" r:id="rId7"/>
    <p:sldMasterId id="2147483809" r:id="rId8"/>
    <p:sldMasterId id="2147483817" r:id="rId9"/>
    <p:sldMasterId id="2147483821" r:id="rId10"/>
    <p:sldMasterId id="2147483826" r:id="rId11"/>
  </p:sldMasterIdLst>
  <p:notesMasterIdLst>
    <p:notesMasterId r:id="rId37"/>
  </p:notesMasterIdLst>
  <p:handoutMasterIdLst>
    <p:handoutMasterId r:id="rId38"/>
  </p:handoutMasterIdLst>
  <p:sldIdLst>
    <p:sldId id="266" r:id="rId12"/>
    <p:sldId id="304" r:id="rId13"/>
    <p:sldId id="275" r:id="rId14"/>
    <p:sldId id="276" r:id="rId15"/>
    <p:sldId id="303" r:id="rId16"/>
    <p:sldId id="305" r:id="rId17"/>
    <p:sldId id="274" r:id="rId18"/>
    <p:sldId id="286" r:id="rId19"/>
    <p:sldId id="287" r:id="rId20"/>
    <p:sldId id="291" r:id="rId21"/>
    <p:sldId id="292" r:id="rId22"/>
    <p:sldId id="289" r:id="rId23"/>
    <p:sldId id="290" r:id="rId24"/>
    <p:sldId id="294" r:id="rId25"/>
    <p:sldId id="308" r:id="rId26"/>
    <p:sldId id="293" r:id="rId27"/>
    <p:sldId id="311" r:id="rId28"/>
    <p:sldId id="317" r:id="rId29"/>
    <p:sldId id="321" r:id="rId30"/>
    <p:sldId id="309" r:id="rId31"/>
    <p:sldId id="300" r:id="rId32"/>
    <p:sldId id="298" r:id="rId33"/>
    <p:sldId id="322" r:id="rId34"/>
    <p:sldId id="323" r:id="rId35"/>
    <p:sldId id="312"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343" autoAdjust="0"/>
  </p:normalViewPr>
  <p:slideViewPr>
    <p:cSldViewPr snapToGrid="0">
      <p:cViewPr varScale="1">
        <p:scale>
          <a:sx n="67" d="100"/>
          <a:sy n="67" d="100"/>
        </p:scale>
        <p:origin x="1168" y="44"/>
      </p:cViewPr>
      <p:guideLst>
        <p:guide orient="horz" pos="2184"/>
        <p:guide pos="2880"/>
      </p:guideLst>
    </p:cSldViewPr>
  </p:slideViewPr>
  <p:notesTextViewPr>
    <p:cViewPr>
      <p:scale>
        <a:sx n="1" d="1"/>
        <a:sy n="1" d="1"/>
      </p:scale>
      <p:origin x="0" y="0"/>
    </p:cViewPr>
  </p:notesTextViewPr>
  <p:sorterViewPr>
    <p:cViewPr>
      <p:scale>
        <a:sx n="100" d="100"/>
        <a:sy n="100" d="100"/>
      </p:scale>
      <p:origin x="0" y="-2064"/>
    </p:cViewPr>
  </p:sorterViewPr>
  <p:notesViewPr>
    <p:cSldViewPr snapToGrid="0">
      <p:cViewPr varScale="1">
        <p:scale>
          <a:sx n="89" d="100"/>
          <a:sy n="89" d="100"/>
        </p:scale>
        <p:origin x="2386"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presProps" Target="presProps.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tableStyles" Target="tableStyles.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5.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8" Type="http://schemas.openxmlformats.org/officeDocument/2006/relationships/slideMaster" Target="slideMasters/slideMaster3.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69B0E3-6802-46F3-918D-4BFB1C9BD6F9}" type="doc">
      <dgm:prSet loTypeId="urn:microsoft.com/office/officeart/2008/layout/VerticalCurvedList" loCatId="list" qsTypeId="urn:microsoft.com/office/officeart/2005/8/quickstyle/simple4" qsCatId="simple" csTypeId="urn:microsoft.com/office/officeart/2005/8/colors/accent2_3" csCatId="accent2" phldr="1"/>
      <dgm:spPr/>
      <dgm:t>
        <a:bodyPr/>
        <a:lstStyle/>
        <a:p>
          <a:endParaRPr lang="en-US"/>
        </a:p>
      </dgm:t>
    </dgm:pt>
    <dgm:pt modelId="{6431008A-A8AA-439F-8B27-9E79D0FAE060}">
      <dgm:prSet/>
      <dgm:spPr/>
      <dgm:t>
        <a:bodyPr/>
        <a:lstStyle/>
        <a:p>
          <a:pPr rtl="0"/>
          <a:r>
            <a:rPr lang="en-US" b="0" dirty="0"/>
            <a:t>QTC’s scheduling application is geared towards providing a claimant with the closest/soonest options available.</a:t>
          </a:r>
          <a:endParaRPr lang="en-US" dirty="0"/>
        </a:p>
      </dgm:t>
    </dgm:pt>
    <dgm:pt modelId="{DDA01CF3-8EC3-4F3C-9865-FA22F459F065}" type="parTrans" cxnId="{61FBE726-E46C-475B-A95A-5EF264979803}">
      <dgm:prSet/>
      <dgm:spPr/>
      <dgm:t>
        <a:bodyPr/>
        <a:lstStyle/>
        <a:p>
          <a:endParaRPr lang="en-US"/>
        </a:p>
      </dgm:t>
    </dgm:pt>
    <dgm:pt modelId="{FB1ADA7D-24F3-48E1-95BE-E0DC828D2415}" type="sibTrans" cxnId="{61FBE726-E46C-475B-A95A-5EF264979803}">
      <dgm:prSet/>
      <dgm:spPr/>
      <dgm:t>
        <a:bodyPr/>
        <a:lstStyle/>
        <a:p>
          <a:endParaRPr lang="en-US"/>
        </a:p>
      </dgm:t>
    </dgm:pt>
    <dgm:pt modelId="{23B04204-00CC-469C-BC0A-229DE773B4A2}">
      <dgm:prSet/>
      <dgm:spPr/>
      <dgm:t>
        <a:bodyPr/>
        <a:lstStyle/>
        <a:p>
          <a:pPr rtl="0"/>
          <a:r>
            <a:rPr lang="en-US" b="0" dirty="0"/>
            <a:t>On top of QTC’s scheduling search results, QTC’s polices require case specialists to always consider a claimant’s physical condition, location, and to maximize a claimant’s time with same day appointment scheduling. </a:t>
          </a:r>
          <a:endParaRPr lang="en-US" dirty="0"/>
        </a:p>
      </dgm:t>
    </dgm:pt>
    <dgm:pt modelId="{A639173C-3FD4-46F3-B383-C39B9CD000BF}" type="parTrans" cxnId="{59B9A5A9-774B-4F0E-8EE2-4B81711ECADD}">
      <dgm:prSet/>
      <dgm:spPr/>
      <dgm:t>
        <a:bodyPr/>
        <a:lstStyle/>
        <a:p>
          <a:endParaRPr lang="en-US"/>
        </a:p>
      </dgm:t>
    </dgm:pt>
    <dgm:pt modelId="{6DB82DED-8A1A-4481-8B3B-578DAF9DB5BC}" type="sibTrans" cxnId="{59B9A5A9-774B-4F0E-8EE2-4B81711ECADD}">
      <dgm:prSet/>
      <dgm:spPr/>
      <dgm:t>
        <a:bodyPr/>
        <a:lstStyle/>
        <a:p>
          <a:endParaRPr lang="en-US"/>
        </a:p>
      </dgm:t>
    </dgm:pt>
    <dgm:pt modelId="{409447A2-F463-4840-B5D0-CB3263968BC0}">
      <dgm:prSet/>
      <dgm:spPr/>
      <dgm:t>
        <a:bodyPr/>
        <a:lstStyle/>
        <a:p>
          <a:pPr rtl="0"/>
          <a:r>
            <a:rPr lang="en-US" b="0" dirty="0"/>
            <a:t>If claimant is not available for exams within 8 calendar days, QTC will advise the claimant that we will transition the case back to the VA and QTC will submit a request for cancellation. </a:t>
          </a:r>
          <a:endParaRPr lang="en-US" dirty="0"/>
        </a:p>
      </dgm:t>
    </dgm:pt>
    <dgm:pt modelId="{75793DE3-79CB-40CC-8FBF-9C4541F3A588}" type="parTrans" cxnId="{8F47BCC7-E977-4D6F-83C0-EAEB64868159}">
      <dgm:prSet/>
      <dgm:spPr/>
      <dgm:t>
        <a:bodyPr/>
        <a:lstStyle/>
        <a:p>
          <a:endParaRPr lang="en-US"/>
        </a:p>
      </dgm:t>
    </dgm:pt>
    <dgm:pt modelId="{D7DD4617-3D87-4316-B1F2-530A4E8ADCF7}" type="sibTrans" cxnId="{8F47BCC7-E977-4D6F-83C0-EAEB64868159}">
      <dgm:prSet/>
      <dgm:spPr/>
      <dgm:t>
        <a:bodyPr/>
        <a:lstStyle/>
        <a:p>
          <a:endParaRPr lang="en-US"/>
        </a:p>
      </dgm:t>
    </dgm:pt>
    <dgm:pt modelId="{B9965140-79E5-40A5-9F81-81461D675C10}">
      <dgm:prSet/>
      <dgm:spPr/>
      <dgm:t>
        <a:bodyPr/>
        <a:lstStyle/>
        <a:p>
          <a:pPr rtl="0"/>
          <a:r>
            <a:rPr lang="en-US" b="0" dirty="0"/>
            <a:t>Claimants want to schedule past 8 days due to expressing extenuating circumstances are escalated to leadership for review/approval.</a:t>
          </a:r>
          <a:endParaRPr lang="en-US" dirty="0"/>
        </a:p>
      </dgm:t>
    </dgm:pt>
    <dgm:pt modelId="{21924D6A-C666-46C5-AC2A-E0279E02908E}" type="parTrans" cxnId="{A075A888-1DCC-4B2A-BEE6-2D1C47F82CBC}">
      <dgm:prSet/>
      <dgm:spPr/>
      <dgm:t>
        <a:bodyPr/>
        <a:lstStyle/>
        <a:p>
          <a:endParaRPr lang="en-US"/>
        </a:p>
      </dgm:t>
    </dgm:pt>
    <dgm:pt modelId="{21044179-BB9D-4389-B3E1-8FBF56054042}" type="sibTrans" cxnId="{A075A888-1DCC-4B2A-BEE6-2D1C47F82CBC}">
      <dgm:prSet/>
      <dgm:spPr/>
      <dgm:t>
        <a:bodyPr/>
        <a:lstStyle/>
        <a:p>
          <a:endParaRPr lang="en-US"/>
        </a:p>
      </dgm:t>
    </dgm:pt>
    <dgm:pt modelId="{B2F628FA-5925-4112-9120-4DF901E7F401}">
      <dgm:prSet/>
      <dgm:spPr/>
      <dgm:t>
        <a:bodyPr/>
        <a:lstStyle/>
        <a:p>
          <a:pPr rtl="0"/>
          <a:r>
            <a:rPr lang="en-US" b="0" dirty="0"/>
            <a:t>Service Members on Temporary Duty (TDY) need to be available as the exams can be processed and/or scheduled without positive contact.</a:t>
          </a:r>
          <a:endParaRPr lang="en-US" dirty="0"/>
        </a:p>
      </dgm:t>
    </dgm:pt>
    <dgm:pt modelId="{46166E4D-353F-4240-8AEA-CF327E146330}" type="parTrans" cxnId="{780768EF-F2E7-4606-AFA8-FFC77BFFD63E}">
      <dgm:prSet/>
      <dgm:spPr/>
      <dgm:t>
        <a:bodyPr/>
        <a:lstStyle/>
        <a:p>
          <a:endParaRPr lang="en-US"/>
        </a:p>
      </dgm:t>
    </dgm:pt>
    <dgm:pt modelId="{C6A21AEF-5DC1-4B58-B46C-2E49C296AB43}" type="sibTrans" cxnId="{780768EF-F2E7-4606-AFA8-FFC77BFFD63E}">
      <dgm:prSet/>
      <dgm:spPr/>
      <dgm:t>
        <a:bodyPr/>
        <a:lstStyle/>
        <a:p>
          <a:endParaRPr lang="en-US"/>
        </a:p>
      </dgm:t>
    </dgm:pt>
    <dgm:pt modelId="{F024E121-8C59-4679-8149-3E5F61F1C2AB}" type="pres">
      <dgm:prSet presAssocID="{D169B0E3-6802-46F3-918D-4BFB1C9BD6F9}" presName="Name0" presStyleCnt="0">
        <dgm:presLayoutVars>
          <dgm:chMax val="7"/>
          <dgm:chPref val="7"/>
          <dgm:dir/>
        </dgm:presLayoutVars>
      </dgm:prSet>
      <dgm:spPr/>
    </dgm:pt>
    <dgm:pt modelId="{2CAB3083-AD09-4DF7-B0E8-9370C3D0BD32}" type="pres">
      <dgm:prSet presAssocID="{D169B0E3-6802-46F3-918D-4BFB1C9BD6F9}" presName="Name1" presStyleCnt="0"/>
      <dgm:spPr/>
    </dgm:pt>
    <dgm:pt modelId="{038B71A9-F787-4A57-BB45-4B7C6DCA43BB}" type="pres">
      <dgm:prSet presAssocID="{D169B0E3-6802-46F3-918D-4BFB1C9BD6F9}" presName="cycle" presStyleCnt="0"/>
      <dgm:spPr/>
    </dgm:pt>
    <dgm:pt modelId="{53BD9B4F-5984-4140-BA64-F1FC8BD10624}" type="pres">
      <dgm:prSet presAssocID="{D169B0E3-6802-46F3-918D-4BFB1C9BD6F9}" presName="srcNode" presStyleLbl="node1" presStyleIdx="0" presStyleCnt="5"/>
      <dgm:spPr/>
    </dgm:pt>
    <dgm:pt modelId="{20C6DA1D-0BA8-44CA-A060-FD9E59042C3E}" type="pres">
      <dgm:prSet presAssocID="{D169B0E3-6802-46F3-918D-4BFB1C9BD6F9}" presName="conn" presStyleLbl="parChTrans1D2" presStyleIdx="0" presStyleCnt="1"/>
      <dgm:spPr/>
    </dgm:pt>
    <dgm:pt modelId="{C5DC509B-D47A-4985-9E5E-9F76C54D8867}" type="pres">
      <dgm:prSet presAssocID="{D169B0E3-6802-46F3-918D-4BFB1C9BD6F9}" presName="extraNode" presStyleLbl="node1" presStyleIdx="0" presStyleCnt="5"/>
      <dgm:spPr/>
    </dgm:pt>
    <dgm:pt modelId="{CF8EB27A-F429-44BA-B52F-495956EBC940}" type="pres">
      <dgm:prSet presAssocID="{D169B0E3-6802-46F3-918D-4BFB1C9BD6F9}" presName="dstNode" presStyleLbl="node1" presStyleIdx="0" presStyleCnt="5"/>
      <dgm:spPr/>
    </dgm:pt>
    <dgm:pt modelId="{8DB7D417-D1BD-415F-A252-921A30ACD364}" type="pres">
      <dgm:prSet presAssocID="{6431008A-A8AA-439F-8B27-9E79D0FAE060}" presName="text_1" presStyleLbl="node1" presStyleIdx="0" presStyleCnt="5" custLinFactNeighborY="-29661">
        <dgm:presLayoutVars>
          <dgm:bulletEnabled val="1"/>
        </dgm:presLayoutVars>
      </dgm:prSet>
      <dgm:spPr/>
    </dgm:pt>
    <dgm:pt modelId="{607A385C-2797-44D6-A7F8-5992089B95B9}" type="pres">
      <dgm:prSet presAssocID="{6431008A-A8AA-439F-8B27-9E79D0FAE060}" presName="accent_1" presStyleCnt="0"/>
      <dgm:spPr/>
    </dgm:pt>
    <dgm:pt modelId="{DB2F6991-38D1-4C5B-AB85-ACD06C1FDD74}" type="pres">
      <dgm:prSet presAssocID="{6431008A-A8AA-439F-8B27-9E79D0FAE060}" presName="accentRepeatNode" presStyleLbl="solidFgAcc1" presStyleIdx="0" presStyleCnt="5" custLinFactNeighborX="-5395" custLinFactNeighborY="-22659"/>
      <dgm:spPr/>
    </dgm:pt>
    <dgm:pt modelId="{790D801E-E0C2-47DE-8DD7-C76DC701A13C}" type="pres">
      <dgm:prSet presAssocID="{23B04204-00CC-469C-BC0A-229DE773B4A2}" presName="text_2" presStyleLbl="node1" presStyleIdx="1" presStyleCnt="5" custLinFactNeighborY="-27272">
        <dgm:presLayoutVars>
          <dgm:bulletEnabled val="1"/>
        </dgm:presLayoutVars>
      </dgm:prSet>
      <dgm:spPr/>
    </dgm:pt>
    <dgm:pt modelId="{FA00589A-FD03-42BC-B20A-A78FEB1D6988}" type="pres">
      <dgm:prSet presAssocID="{23B04204-00CC-469C-BC0A-229DE773B4A2}" presName="accent_2" presStyleCnt="0"/>
      <dgm:spPr/>
    </dgm:pt>
    <dgm:pt modelId="{7186FD84-3A15-4B62-B85E-BA5368579AF0}" type="pres">
      <dgm:prSet presAssocID="{23B04204-00CC-469C-BC0A-229DE773B4A2}" presName="accentRepeatNode" presStyleLbl="solidFgAcc1" presStyleIdx="1" presStyleCnt="5" custLinFactNeighborY="-21841"/>
      <dgm:spPr/>
    </dgm:pt>
    <dgm:pt modelId="{2B084972-B669-465D-817F-8321856705F6}" type="pres">
      <dgm:prSet presAssocID="{409447A2-F463-4840-B5D0-CB3263968BC0}" presName="text_3" presStyleLbl="node1" presStyleIdx="2" presStyleCnt="5" custLinFactNeighborX="158" custLinFactNeighborY="-12134">
        <dgm:presLayoutVars>
          <dgm:bulletEnabled val="1"/>
        </dgm:presLayoutVars>
      </dgm:prSet>
      <dgm:spPr/>
    </dgm:pt>
    <dgm:pt modelId="{F070B775-452F-402B-BA6E-C2A439CC55D7}" type="pres">
      <dgm:prSet presAssocID="{409447A2-F463-4840-B5D0-CB3263968BC0}" presName="accent_3" presStyleCnt="0"/>
      <dgm:spPr/>
    </dgm:pt>
    <dgm:pt modelId="{682E7933-E222-4A3A-824A-B7F44E67231F}" type="pres">
      <dgm:prSet presAssocID="{409447A2-F463-4840-B5D0-CB3263968BC0}" presName="accentRepeatNode" presStyleLbl="solidFgAcc1" presStyleIdx="2" presStyleCnt="5" custLinFactNeighborX="1079" custLinFactNeighborY="-9737"/>
      <dgm:spPr/>
    </dgm:pt>
    <dgm:pt modelId="{18AB8EA7-0BF5-4882-8817-DE5E8A8450C5}" type="pres">
      <dgm:prSet presAssocID="{B9965140-79E5-40A5-9F81-81461D675C10}" presName="text_4" presStyleLbl="node1" presStyleIdx="3" presStyleCnt="5" custLinFactNeighborX="1036" custLinFactNeighborY="3211">
        <dgm:presLayoutVars>
          <dgm:bulletEnabled val="1"/>
        </dgm:presLayoutVars>
      </dgm:prSet>
      <dgm:spPr/>
    </dgm:pt>
    <dgm:pt modelId="{C8F33AD0-B483-4D18-9326-02DD207557A7}" type="pres">
      <dgm:prSet presAssocID="{B9965140-79E5-40A5-9F81-81461D675C10}" presName="accent_4" presStyleCnt="0"/>
      <dgm:spPr/>
    </dgm:pt>
    <dgm:pt modelId="{A5D00534-AA7C-4569-8EA2-4C44E58F944E}" type="pres">
      <dgm:prSet presAssocID="{B9965140-79E5-40A5-9F81-81461D675C10}" presName="accentRepeatNode" presStyleLbl="solidFgAcc1" presStyleIdx="3" presStyleCnt="5" custLinFactNeighborX="7553" custLinFactNeighborY="2528"/>
      <dgm:spPr/>
    </dgm:pt>
    <dgm:pt modelId="{AF988869-B1DB-45CF-A168-837DAAFC662C}" type="pres">
      <dgm:prSet presAssocID="{B2F628FA-5925-4112-9120-4DF901E7F401}" presName="text_5" presStyleLbl="node1" presStyleIdx="4" presStyleCnt="5" custLinFactNeighborX="992" custLinFactNeighborY="10152">
        <dgm:presLayoutVars>
          <dgm:bulletEnabled val="1"/>
        </dgm:presLayoutVars>
      </dgm:prSet>
      <dgm:spPr/>
    </dgm:pt>
    <dgm:pt modelId="{B6111131-8F27-4B2E-97DE-F7079797EAB2}" type="pres">
      <dgm:prSet presAssocID="{B2F628FA-5925-4112-9120-4DF901E7F401}" presName="accent_5" presStyleCnt="0"/>
      <dgm:spPr/>
    </dgm:pt>
    <dgm:pt modelId="{1B428273-E0C3-4BA5-AF21-AA04F0C71BF7}" type="pres">
      <dgm:prSet presAssocID="{B2F628FA-5925-4112-9120-4DF901E7F401}" presName="accentRepeatNode" presStyleLbl="solidFgAcc1" presStyleIdx="4" presStyleCnt="5" custLinFactNeighborX="7553" custLinFactNeighborY="-1874"/>
      <dgm:spPr/>
    </dgm:pt>
  </dgm:ptLst>
  <dgm:cxnLst>
    <dgm:cxn modelId="{61FBE726-E46C-475B-A95A-5EF264979803}" srcId="{D169B0E3-6802-46F3-918D-4BFB1C9BD6F9}" destId="{6431008A-A8AA-439F-8B27-9E79D0FAE060}" srcOrd="0" destOrd="0" parTransId="{DDA01CF3-8EC3-4F3C-9865-FA22F459F065}" sibTransId="{FB1ADA7D-24F3-48E1-95BE-E0DC828D2415}"/>
    <dgm:cxn modelId="{695B8929-2933-4BE1-97CF-2143A6ECAC6A}" type="presOf" srcId="{6431008A-A8AA-439F-8B27-9E79D0FAE060}" destId="{8DB7D417-D1BD-415F-A252-921A30ACD364}" srcOrd="0" destOrd="0" presId="urn:microsoft.com/office/officeart/2008/layout/VerticalCurvedList"/>
    <dgm:cxn modelId="{CBCCD779-4E1E-4505-B486-367786B38235}" type="presOf" srcId="{D169B0E3-6802-46F3-918D-4BFB1C9BD6F9}" destId="{F024E121-8C59-4679-8149-3E5F61F1C2AB}" srcOrd="0" destOrd="0" presId="urn:microsoft.com/office/officeart/2008/layout/VerticalCurvedList"/>
    <dgm:cxn modelId="{A075A888-1DCC-4B2A-BEE6-2D1C47F82CBC}" srcId="{D169B0E3-6802-46F3-918D-4BFB1C9BD6F9}" destId="{B9965140-79E5-40A5-9F81-81461D675C10}" srcOrd="3" destOrd="0" parTransId="{21924D6A-C666-46C5-AC2A-E0279E02908E}" sibTransId="{21044179-BB9D-4389-B3E1-8FBF56054042}"/>
    <dgm:cxn modelId="{610A639D-1338-4BCF-8298-C9746894ABC0}" type="presOf" srcId="{B9965140-79E5-40A5-9F81-81461D675C10}" destId="{18AB8EA7-0BF5-4882-8817-DE5E8A8450C5}" srcOrd="0" destOrd="0" presId="urn:microsoft.com/office/officeart/2008/layout/VerticalCurvedList"/>
    <dgm:cxn modelId="{59B9A5A9-774B-4F0E-8EE2-4B81711ECADD}" srcId="{D169B0E3-6802-46F3-918D-4BFB1C9BD6F9}" destId="{23B04204-00CC-469C-BC0A-229DE773B4A2}" srcOrd="1" destOrd="0" parTransId="{A639173C-3FD4-46F3-B383-C39B9CD000BF}" sibTransId="{6DB82DED-8A1A-4481-8B3B-578DAF9DB5BC}"/>
    <dgm:cxn modelId="{5295E5AD-EECC-4B59-874D-DA06BF88CAC4}" type="presOf" srcId="{23B04204-00CC-469C-BC0A-229DE773B4A2}" destId="{790D801E-E0C2-47DE-8DD7-C76DC701A13C}" srcOrd="0" destOrd="0" presId="urn:microsoft.com/office/officeart/2008/layout/VerticalCurvedList"/>
    <dgm:cxn modelId="{5A5DDBAF-1B03-4BC6-B5B6-67112F731DFD}" type="presOf" srcId="{FB1ADA7D-24F3-48E1-95BE-E0DC828D2415}" destId="{20C6DA1D-0BA8-44CA-A060-FD9E59042C3E}" srcOrd="0" destOrd="0" presId="urn:microsoft.com/office/officeart/2008/layout/VerticalCurvedList"/>
    <dgm:cxn modelId="{B8CF39C5-5E33-43FC-AF48-BA37444E7D7C}" type="presOf" srcId="{B2F628FA-5925-4112-9120-4DF901E7F401}" destId="{AF988869-B1DB-45CF-A168-837DAAFC662C}" srcOrd="0" destOrd="0" presId="urn:microsoft.com/office/officeart/2008/layout/VerticalCurvedList"/>
    <dgm:cxn modelId="{8F47BCC7-E977-4D6F-83C0-EAEB64868159}" srcId="{D169B0E3-6802-46F3-918D-4BFB1C9BD6F9}" destId="{409447A2-F463-4840-B5D0-CB3263968BC0}" srcOrd="2" destOrd="0" parTransId="{75793DE3-79CB-40CC-8FBF-9C4541F3A588}" sibTransId="{D7DD4617-3D87-4316-B1F2-530A4E8ADCF7}"/>
    <dgm:cxn modelId="{780768EF-F2E7-4606-AFA8-FFC77BFFD63E}" srcId="{D169B0E3-6802-46F3-918D-4BFB1C9BD6F9}" destId="{B2F628FA-5925-4112-9120-4DF901E7F401}" srcOrd="4" destOrd="0" parTransId="{46166E4D-353F-4240-8AEA-CF327E146330}" sibTransId="{C6A21AEF-5DC1-4B58-B46C-2E49C296AB43}"/>
    <dgm:cxn modelId="{84DC77F8-8BFA-4EDD-890F-382417321E7A}" type="presOf" srcId="{409447A2-F463-4840-B5D0-CB3263968BC0}" destId="{2B084972-B669-465D-817F-8321856705F6}" srcOrd="0" destOrd="0" presId="urn:microsoft.com/office/officeart/2008/layout/VerticalCurvedList"/>
    <dgm:cxn modelId="{4FEFBE73-9077-413B-8CC5-87BCCBF5F780}" type="presParOf" srcId="{F024E121-8C59-4679-8149-3E5F61F1C2AB}" destId="{2CAB3083-AD09-4DF7-B0E8-9370C3D0BD32}" srcOrd="0" destOrd="0" presId="urn:microsoft.com/office/officeart/2008/layout/VerticalCurvedList"/>
    <dgm:cxn modelId="{5099F9EF-4C6A-4A0A-AF98-496F2DE1BC74}" type="presParOf" srcId="{2CAB3083-AD09-4DF7-B0E8-9370C3D0BD32}" destId="{038B71A9-F787-4A57-BB45-4B7C6DCA43BB}" srcOrd="0" destOrd="0" presId="urn:microsoft.com/office/officeart/2008/layout/VerticalCurvedList"/>
    <dgm:cxn modelId="{ED7D6A4F-F0E0-4391-92D1-3D184DE3DD2D}" type="presParOf" srcId="{038B71A9-F787-4A57-BB45-4B7C6DCA43BB}" destId="{53BD9B4F-5984-4140-BA64-F1FC8BD10624}" srcOrd="0" destOrd="0" presId="urn:microsoft.com/office/officeart/2008/layout/VerticalCurvedList"/>
    <dgm:cxn modelId="{D82B69CE-D426-45B1-BDC6-54F21F7B5B8E}" type="presParOf" srcId="{038B71A9-F787-4A57-BB45-4B7C6DCA43BB}" destId="{20C6DA1D-0BA8-44CA-A060-FD9E59042C3E}" srcOrd="1" destOrd="0" presId="urn:microsoft.com/office/officeart/2008/layout/VerticalCurvedList"/>
    <dgm:cxn modelId="{E1E16204-33E7-4B24-B64D-3A21B634E080}" type="presParOf" srcId="{038B71A9-F787-4A57-BB45-4B7C6DCA43BB}" destId="{C5DC509B-D47A-4985-9E5E-9F76C54D8867}" srcOrd="2" destOrd="0" presId="urn:microsoft.com/office/officeart/2008/layout/VerticalCurvedList"/>
    <dgm:cxn modelId="{7EEBB0DD-79F7-4A97-9BD4-7ECFA379D8B8}" type="presParOf" srcId="{038B71A9-F787-4A57-BB45-4B7C6DCA43BB}" destId="{CF8EB27A-F429-44BA-B52F-495956EBC940}" srcOrd="3" destOrd="0" presId="urn:microsoft.com/office/officeart/2008/layout/VerticalCurvedList"/>
    <dgm:cxn modelId="{58C71108-96E2-429F-AB3F-2EE2DA3AAF74}" type="presParOf" srcId="{2CAB3083-AD09-4DF7-B0E8-9370C3D0BD32}" destId="{8DB7D417-D1BD-415F-A252-921A30ACD364}" srcOrd="1" destOrd="0" presId="urn:microsoft.com/office/officeart/2008/layout/VerticalCurvedList"/>
    <dgm:cxn modelId="{1056D63F-1F39-437C-B514-A87F7531759A}" type="presParOf" srcId="{2CAB3083-AD09-4DF7-B0E8-9370C3D0BD32}" destId="{607A385C-2797-44D6-A7F8-5992089B95B9}" srcOrd="2" destOrd="0" presId="urn:microsoft.com/office/officeart/2008/layout/VerticalCurvedList"/>
    <dgm:cxn modelId="{208A80FD-F26F-4820-8A6C-F31C6010383E}" type="presParOf" srcId="{607A385C-2797-44D6-A7F8-5992089B95B9}" destId="{DB2F6991-38D1-4C5B-AB85-ACD06C1FDD74}" srcOrd="0" destOrd="0" presId="urn:microsoft.com/office/officeart/2008/layout/VerticalCurvedList"/>
    <dgm:cxn modelId="{6C6F704D-D391-49A5-99C2-C6B46D172463}" type="presParOf" srcId="{2CAB3083-AD09-4DF7-B0E8-9370C3D0BD32}" destId="{790D801E-E0C2-47DE-8DD7-C76DC701A13C}" srcOrd="3" destOrd="0" presId="urn:microsoft.com/office/officeart/2008/layout/VerticalCurvedList"/>
    <dgm:cxn modelId="{E5253C6A-6B85-40C0-B0C3-E3047473EAA1}" type="presParOf" srcId="{2CAB3083-AD09-4DF7-B0E8-9370C3D0BD32}" destId="{FA00589A-FD03-42BC-B20A-A78FEB1D6988}" srcOrd="4" destOrd="0" presId="urn:microsoft.com/office/officeart/2008/layout/VerticalCurvedList"/>
    <dgm:cxn modelId="{E412EC7B-5675-4DDD-B03F-E355B1680E47}" type="presParOf" srcId="{FA00589A-FD03-42BC-B20A-A78FEB1D6988}" destId="{7186FD84-3A15-4B62-B85E-BA5368579AF0}" srcOrd="0" destOrd="0" presId="urn:microsoft.com/office/officeart/2008/layout/VerticalCurvedList"/>
    <dgm:cxn modelId="{47A9DF67-DDAB-4DDA-9000-AFC7036899BC}" type="presParOf" srcId="{2CAB3083-AD09-4DF7-B0E8-9370C3D0BD32}" destId="{2B084972-B669-465D-817F-8321856705F6}" srcOrd="5" destOrd="0" presId="urn:microsoft.com/office/officeart/2008/layout/VerticalCurvedList"/>
    <dgm:cxn modelId="{51294B66-520D-42F0-A228-A922E95B6E3A}" type="presParOf" srcId="{2CAB3083-AD09-4DF7-B0E8-9370C3D0BD32}" destId="{F070B775-452F-402B-BA6E-C2A439CC55D7}" srcOrd="6" destOrd="0" presId="urn:microsoft.com/office/officeart/2008/layout/VerticalCurvedList"/>
    <dgm:cxn modelId="{9DECC07D-0CAF-4D80-BF98-0EF4A429187F}" type="presParOf" srcId="{F070B775-452F-402B-BA6E-C2A439CC55D7}" destId="{682E7933-E222-4A3A-824A-B7F44E67231F}" srcOrd="0" destOrd="0" presId="urn:microsoft.com/office/officeart/2008/layout/VerticalCurvedList"/>
    <dgm:cxn modelId="{C06BBEFA-A129-4B97-8FD1-16EF21F5234F}" type="presParOf" srcId="{2CAB3083-AD09-4DF7-B0E8-9370C3D0BD32}" destId="{18AB8EA7-0BF5-4882-8817-DE5E8A8450C5}" srcOrd="7" destOrd="0" presId="urn:microsoft.com/office/officeart/2008/layout/VerticalCurvedList"/>
    <dgm:cxn modelId="{CF40FE63-3BE2-4248-AE09-48ADF1DBFC82}" type="presParOf" srcId="{2CAB3083-AD09-4DF7-B0E8-9370C3D0BD32}" destId="{C8F33AD0-B483-4D18-9326-02DD207557A7}" srcOrd="8" destOrd="0" presId="urn:microsoft.com/office/officeart/2008/layout/VerticalCurvedList"/>
    <dgm:cxn modelId="{AF8F2C77-D9E4-4CDA-A01D-3F6B0A9D7206}" type="presParOf" srcId="{C8F33AD0-B483-4D18-9326-02DD207557A7}" destId="{A5D00534-AA7C-4569-8EA2-4C44E58F944E}" srcOrd="0" destOrd="0" presId="urn:microsoft.com/office/officeart/2008/layout/VerticalCurvedList"/>
    <dgm:cxn modelId="{2FE8E498-74A4-493F-83E9-52B68C7D1C4A}" type="presParOf" srcId="{2CAB3083-AD09-4DF7-B0E8-9370C3D0BD32}" destId="{AF988869-B1DB-45CF-A168-837DAAFC662C}" srcOrd="9" destOrd="0" presId="urn:microsoft.com/office/officeart/2008/layout/VerticalCurvedList"/>
    <dgm:cxn modelId="{901A1949-2C11-4744-978A-D4FB9994E691}" type="presParOf" srcId="{2CAB3083-AD09-4DF7-B0E8-9370C3D0BD32}" destId="{B6111131-8F27-4B2E-97DE-F7079797EAB2}" srcOrd="10" destOrd="0" presId="urn:microsoft.com/office/officeart/2008/layout/VerticalCurvedList"/>
    <dgm:cxn modelId="{6D87F06A-F132-4F57-95A1-3DBB41BA7265}" type="presParOf" srcId="{B6111131-8F27-4B2E-97DE-F7079797EAB2}" destId="{1B428273-E0C3-4BA5-AF21-AA04F0C71BF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75F2E3-B3BF-4E54-961A-94E791BA64E9}" type="doc">
      <dgm:prSet loTypeId="urn:microsoft.com/office/officeart/2005/8/layout/process4" loCatId="list" qsTypeId="urn:microsoft.com/office/officeart/2005/8/quickstyle/simple4" qsCatId="simple" csTypeId="urn:microsoft.com/office/officeart/2005/8/colors/accent2_3" csCatId="accent2" phldr="1"/>
      <dgm:spPr/>
      <dgm:t>
        <a:bodyPr/>
        <a:lstStyle/>
        <a:p>
          <a:endParaRPr lang="en-US"/>
        </a:p>
      </dgm:t>
    </dgm:pt>
    <dgm:pt modelId="{31338463-EBD3-4ECF-9FCD-AD892227887A}">
      <dgm:prSet/>
      <dgm:spPr/>
      <dgm:t>
        <a:bodyPr/>
        <a:lstStyle/>
        <a:p>
          <a:pPr rtl="0"/>
          <a:r>
            <a:rPr lang="en-US" b="0" dirty="0"/>
            <a:t>Case Specialists (CS) are to make two attempts (one per day) and document all attempts to schedule.</a:t>
          </a:r>
          <a:endParaRPr lang="en-US" dirty="0"/>
        </a:p>
      </dgm:t>
    </dgm:pt>
    <dgm:pt modelId="{647EC7F2-E4B7-444D-ADF3-4FA58066457A}" type="parTrans" cxnId="{6D6477F5-C6F1-459A-8103-6089283AC657}">
      <dgm:prSet/>
      <dgm:spPr/>
      <dgm:t>
        <a:bodyPr/>
        <a:lstStyle/>
        <a:p>
          <a:endParaRPr lang="en-US"/>
        </a:p>
      </dgm:t>
    </dgm:pt>
    <dgm:pt modelId="{C7FE96DB-B014-4F7C-9355-A40DB36C88D9}" type="sibTrans" cxnId="{6D6477F5-C6F1-459A-8103-6089283AC657}">
      <dgm:prSet/>
      <dgm:spPr/>
      <dgm:t>
        <a:bodyPr/>
        <a:lstStyle/>
        <a:p>
          <a:endParaRPr lang="en-US"/>
        </a:p>
      </dgm:t>
    </dgm:pt>
    <dgm:pt modelId="{C5CA48EC-905D-488B-A5CA-70B40205B08C}">
      <dgm:prSet/>
      <dgm:spPr/>
      <dgm:t>
        <a:bodyPr/>
        <a:lstStyle/>
        <a:p>
          <a:pPr rtl="0"/>
          <a:r>
            <a:rPr lang="en-US" b="0" dirty="0"/>
            <a:t>Staff review medical records (MR) for alternate forms of contact if a number is invalid or disconnected.</a:t>
          </a:r>
          <a:endParaRPr lang="en-US" dirty="0"/>
        </a:p>
      </dgm:t>
    </dgm:pt>
    <dgm:pt modelId="{118E71D8-3FC1-479B-98FB-374203F634B3}" type="parTrans" cxnId="{E9F482D3-D38D-4481-90C3-9EE9EFF56755}">
      <dgm:prSet/>
      <dgm:spPr/>
      <dgm:t>
        <a:bodyPr/>
        <a:lstStyle/>
        <a:p>
          <a:endParaRPr lang="en-US"/>
        </a:p>
      </dgm:t>
    </dgm:pt>
    <dgm:pt modelId="{35D1BB7C-0482-4064-A174-BAC0D8DE01C2}" type="sibTrans" cxnId="{E9F482D3-D38D-4481-90C3-9EE9EFF56755}">
      <dgm:prSet/>
      <dgm:spPr/>
      <dgm:t>
        <a:bodyPr/>
        <a:lstStyle/>
        <a:p>
          <a:endParaRPr lang="en-US"/>
        </a:p>
      </dgm:t>
    </dgm:pt>
    <dgm:pt modelId="{230CEB49-C542-4F14-98AB-2E0A7A38EEE2}">
      <dgm:prSet/>
      <dgm:spPr/>
      <dgm:t>
        <a:bodyPr/>
        <a:lstStyle/>
        <a:p>
          <a:pPr rtl="0"/>
          <a:r>
            <a:rPr lang="en-US" b="0" dirty="0"/>
            <a:t>After two outreach attempts (i.e. one per day) with no response, the CS will reserve schedule appointments if there is a provider within contractual mileage or a no-contact letter is sent if there are no providers within contractual mileage. </a:t>
          </a:r>
          <a:endParaRPr lang="en-US" dirty="0"/>
        </a:p>
      </dgm:t>
    </dgm:pt>
    <dgm:pt modelId="{8E1D8392-4DAB-46C0-869E-11FE3C673471}" type="parTrans" cxnId="{A1E08233-ECBA-4184-9DD8-CF28FB9FB957}">
      <dgm:prSet/>
      <dgm:spPr/>
      <dgm:t>
        <a:bodyPr/>
        <a:lstStyle/>
        <a:p>
          <a:endParaRPr lang="en-US"/>
        </a:p>
      </dgm:t>
    </dgm:pt>
    <dgm:pt modelId="{6B11C6A1-3F00-4B92-8E61-9AA24AD74CE3}" type="sibTrans" cxnId="{A1E08233-ECBA-4184-9DD8-CF28FB9FB957}">
      <dgm:prSet/>
      <dgm:spPr/>
      <dgm:t>
        <a:bodyPr/>
        <a:lstStyle/>
        <a:p>
          <a:endParaRPr lang="en-US"/>
        </a:p>
      </dgm:t>
    </dgm:pt>
    <dgm:pt modelId="{4D97736E-035D-48B7-A12A-95B10630FC0B}">
      <dgm:prSet/>
      <dgm:spPr/>
      <dgm:t>
        <a:bodyPr/>
        <a:lstStyle/>
        <a:p>
          <a:pPr rtl="0"/>
          <a:r>
            <a:rPr lang="en-US" b="0" dirty="0"/>
            <a:t>Per the VA Contract, the CS must ensure an appointment notification letter is delivered    3 days prior to appointment date when reserving an appointment. </a:t>
          </a:r>
        </a:p>
        <a:p>
          <a:pPr rtl="0"/>
          <a:r>
            <a:rPr lang="en-US" b="1" dirty="0"/>
            <a:t>Although QTC strives to have the letter delivered 5 days prior to the appointment.</a:t>
          </a:r>
        </a:p>
      </dgm:t>
    </dgm:pt>
    <dgm:pt modelId="{A40734A9-B588-4B72-A8E9-5E10CB1FD61B}" type="parTrans" cxnId="{FAE19FB4-2DF5-439C-B5D8-0D9D4DC6B8AF}">
      <dgm:prSet/>
      <dgm:spPr/>
      <dgm:t>
        <a:bodyPr/>
        <a:lstStyle/>
        <a:p>
          <a:endParaRPr lang="en-US"/>
        </a:p>
      </dgm:t>
    </dgm:pt>
    <dgm:pt modelId="{8FCD79BB-A3D6-448A-AFFA-4B6A4E3AC4C1}" type="sibTrans" cxnId="{FAE19FB4-2DF5-439C-B5D8-0D9D4DC6B8AF}">
      <dgm:prSet/>
      <dgm:spPr/>
      <dgm:t>
        <a:bodyPr/>
        <a:lstStyle/>
        <a:p>
          <a:endParaRPr lang="en-US"/>
        </a:p>
      </dgm:t>
    </dgm:pt>
    <dgm:pt modelId="{9F0867BD-517D-4997-9737-F5DFC70ADAC0}" type="pres">
      <dgm:prSet presAssocID="{8575F2E3-B3BF-4E54-961A-94E791BA64E9}" presName="Name0" presStyleCnt="0">
        <dgm:presLayoutVars>
          <dgm:dir/>
          <dgm:animLvl val="lvl"/>
          <dgm:resizeHandles val="exact"/>
        </dgm:presLayoutVars>
      </dgm:prSet>
      <dgm:spPr/>
    </dgm:pt>
    <dgm:pt modelId="{BD67BC18-35E9-483E-B053-FDCED075711B}" type="pres">
      <dgm:prSet presAssocID="{4D97736E-035D-48B7-A12A-95B10630FC0B}" presName="boxAndChildren" presStyleCnt="0"/>
      <dgm:spPr/>
    </dgm:pt>
    <dgm:pt modelId="{BEC97882-F0C2-42B4-9C4E-08098F428C80}" type="pres">
      <dgm:prSet presAssocID="{4D97736E-035D-48B7-A12A-95B10630FC0B}" presName="parentTextBox" presStyleLbl="node1" presStyleIdx="0" presStyleCnt="4"/>
      <dgm:spPr/>
    </dgm:pt>
    <dgm:pt modelId="{C1254C11-0701-4231-A11E-C9566502F37F}" type="pres">
      <dgm:prSet presAssocID="{6B11C6A1-3F00-4B92-8E61-9AA24AD74CE3}" presName="sp" presStyleCnt="0"/>
      <dgm:spPr/>
    </dgm:pt>
    <dgm:pt modelId="{CA717DAB-B507-48F2-8E99-4DCAE0BA838F}" type="pres">
      <dgm:prSet presAssocID="{230CEB49-C542-4F14-98AB-2E0A7A38EEE2}" presName="arrowAndChildren" presStyleCnt="0"/>
      <dgm:spPr/>
    </dgm:pt>
    <dgm:pt modelId="{8E544D05-DE87-446D-B60B-3017F19F367D}" type="pres">
      <dgm:prSet presAssocID="{230CEB49-C542-4F14-98AB-2E0A7A38EEE2}" presName="parentTextArrow" presStyleLbl="node1" presStyleIdx="1" presStyleCnt="4"/>
      <dgm:spPr/>
    </dgm:pt>
    <dgm:pt modelId="{009EC135-43AB-47D9-8AB0-D5085CA514D1}" type="pres">
      <dgm:prSet presAssocID="{35D1BB7C-0482-4064-A174-BAC0D8DE01C2}" presName="sp" presStyleCnt="0"/>
      <dgm:spPr/>
    </dgm:pt>
    <dgm:pt modelId="{0DBF033D-E564-4E31-B4EA-214711A5774A}" type="pres">
      <dgm:prSet presAssocID="{C5CA48EC-905D-488B-A5CA-70B40205B08C}" presName="arrowAndChildren" presStyleCnt="0"/>
      <dgm:spPr/>
    </dgm:pt>
    <dgm:pt modelId="{80D63A18-AF89-45B0-A369-25D06230A5BC}" type="pres">
      <dgm:prSet presAssocID="{C5CA48EC-905D-488B-A5CA-70B40205B08C}" presName="parentTextArrow" presStyleLbl="node1" presStyleIdx="2" presStyleCnt="4"/>
      <dgm:spPr/>
    </dgm:pt>
    <dgm:pt modelId="{CD81FA68-5BD0-47F8-BE65-E795DD266514}" type="pres">
      <dgm:prSet presAssocID="{C7FE96DB-B014-4F7C-9355-A40DB36C88D9}" presName="sp" presStyleCnt="0"/>
      <dgm:spPr/>
    </dgm:pt>
    <dgm:pt modelId="{93FC4449-F5F0-47E2-8261-8AEA1FCC5BF2}" type="pres">
      <dgm:prSet presAssocID="{31338463-EBD3-4ECF-9FCD-AD892227887A}" presName="arrowAndChildren" presStyleCnt="0"/>
      <dgm:spPr/>
    </dgm:pt>
    <dgm:pt modelId="{8CD1491A-C9E6-4EC3-A89B-5D68AF3B9B1D}" type="pres">
      <dgm:prSet presAssocID="{31338463-EBD3-4ECF-9FCD-AD892227887A}" presName="parentTextArrow" presStyleLbl="node1" presStyleIdx="3" presStyleCnt="4"/>
      <dgm:spPr/>
    </dgm:pt>
  </dgm:ptLst>
  <dgm:cxnLst>
    <dgm:cxn modelId="{7D77770A-52DD-444E-8278-568CE5E6F192}" type="presOf" srcId="{8575F2E3-B3BF-4E54-961A-94E791BA64E9}" destId="{9F0867BD-517D-4997-9737-F5DFC70ADAC0}" srcOrd="0" destOrd="0" presId="urn:microsoft.com/office/officeart/2005/8/layout/process4"/>
    <dgm:cxn modelId="{0C67CF0B-327D-4FA5-AD93-00A1F2727454}" type="presOf" srcId="{230CEB49-C542-4F14-98AB-2E0A7A38EEE2}" destId="{8E544D05-DE87-446D-B60B-3017F19F367D}" srcOrd="0" destOrd="0" presId="urn:microsoft.com/office/officeart/2005/8/layout/process4"/>
    <dgm:cxn modelId="{A1E08233-ECBA-4184-9DD8-CF28FB9FB957}" srcId="{8575F2E3-B3BF-4E54-961A-94E791BA64E9}" destId="{230CEB49-C542-4F14-98AB-2E0A7A38EEE2}" srcOrd="2" destOrd="0" parTransId="{8E1D8392-4DAB-46C0-869E-11FE3C673471}" sibTransId="{6B11C6A1-3F00-4B92-8E61-9AA24AD74CE3}"/>
    <dgm:cxn modelId="{EC952841-C28D-45CB-8369-D4D8B0592C6A}" type="presOf" srcId="{C5CA48EC-905D-488B-A5CA-70B40205B08C}" destId="{80D63A18-AF89-45B0-A369-25D06230A5BC}" srcOrd="0" destOrd="0" presId="urn:microsoft.com/office/officeart/2005/8/layout/process4"/>
    <dgm:cxn modelId="{234BF457-36FD-4159-A11C-5521DEA81EA2}" type="presOf" srcId="{4D97736E-035D-48B7-A12A-95B10630FC0B}" destId="{BEC97882-F0C2-42B4-9C4E-08098F428C80}" srcOrd="0" destOrd="0" presId="urn:microsoft.com/office/officeart/2005/8/layout/process4"/>
    <dgm:cxn modelId="{FAE19FB4-2DF5-439C-B5D8-0D9D4DC6B8AF}" srcId="{8575F2E3-B3BF-4E54-961A-94E791BA64E9}" destId="{4D97736E-035D-48B7-A12A-95B10630FC0B}" srcOrd="3" destOrd="0" parTransId="{A40734A9-B588-4B72-A8E9-5E10CB1FD61B}" sibTransId="{8FCD79BB-A3D6-448A-AFFA-4B6A4E3AC4C1}"/>
    <dgm:cxn modelId="{C85292D1-B93C-41BC-A0D5-FD455F6E0924}" type="presOf" srcId="{31338463-EBD3-4ECF-9FCD-AD892227887A}" destId="{8CD1491A-C9E6-4EC3-A89B-5D68AF3B9B1D}" srcOrd="0" destOrd="0" presId="urn:microsoft.com/office/officeart/2005/8/layout/process4"/>
    <dgm:cxn modelId="{E9F482D3-D38D-4481-90C3-9EE9EFF56755}" srcId="{8575F2E3-B3BF-4E54-961A-94E791BA64E9}" destId="{C5CA48EC-905D-488B-A5CA-70B40205B08C}" srcOrd="1" destOrd="0" parTransId="{118E71D8-3FC1-479B-98FB-374203F634B3}" sibTransId="{35D1BB7C-0482-4064-A174-BAC0D8DE01C2}"/>
    <dgm:cxn modelId="{6D6477F5-C6F1-459A-8103-6089283AC657}" srcId="{8575F2E3-B3BF-4E54-961A-94E791BA64E9}" destId="{31338463-EBD3-4ECF-9FCD-AD892227887A}" srcOrd="0" destOrd="0" parTransId="{647EC7F2-E4B7-444D-ADF3-4FA58066457A}" sibTransId="{C7FE96DB-B014-4F7C-9355-A40DB36C88D9}"/>
    <dgm:cxn modelId="{2A43CABC-E12A-4EA1-B466-C2D9E1A9760D}" type="presParOf" srcId="{9F0867BD-517D-4997-9737-F5DFC70ADAC0}" destId="{BD67BC18-35E9-483E-B053-FDCED075711B}" srcOrd="0" destOrd="0" presId="urn:microsoft.com/office/officeart/2005/8/layout/process4"/>
    <dgm:cxn modelId="{B3D58DB4-2C73-45E6-A789-0DDDA755D085}" type="presParOf" srcId="{BD67BC18-35E9-483E-B053-FDCED075711B}" destId="{BEC97882-F0C2-42B4-9C4E-08098F428C80}" srcOrd="0" destOrd="0" presId="urn:microsoft.com/office/officeart/2005/8/layout/process4"/>
    <dgm:cxn modelId="{EE542758-6FE5-47A5-A874-061E7524AC4C}" type="presParOf" srcId="{9F0867BD-517D-4997-9737-F5DFC70ADAC0}" destId="{C1254C11-0701-4231-A11E-C9566502F37F}" srcOrd="1" destOrd="0" presId="urn:microsoft.com/office/officeart/2005/8/layout/process4"/>
    <dgm:cxn modelId="{33229047-69AC-42E7-9417-9A0FDFA24139}" type="presParOf" srcId="{9F0867BD-517D-4997-9737-F5DFC70ADAC0}" destId="{CA717DAB-B507-48F2-8E99-4DCAE0BA838F}" srcOrd="2" destOrd="0" presId="urn:microsoft.com/office/officeart/2005/8/layout/process4"/>
    <dgm:cxn modelId="{AE8BA970-B605-401C-A378-B8A034449CA9}" type="presParOf" srcId="{CA717DAB-B507-48F2-8E99-4DCAE0BA838F}" destId="{8E544D05-DE87-446D-B60B-3017F19F367D}" srcOrd="0" destOrd="0" presId="urn:microsoft.com/office/officeart/2005/8/layout/process4"/>
    <dgm:cxn modelId="{D36D0FE5-EDE1-4A1D-84F0-5D4A22AF97D9}" type="presParOf" srcId="{9F0867BD-517D-4997-9737-F5DFC70ADAC0}" destId="{009EC135-43AB-47D9-8AB0-D5085CA514D1}" srcOrd="3" destOrd="0" presId="urn:microsoft.com/office/officeart/2005/8/layout/process4"/>
    <dgm:cxn modelId="{8856BF80-0BF6-454A-A089-865E8D37226C}" type="presParOf" srcId="{9F0867BD-517D-4997-9737-F5DFC70ADAC0}" destId="{0DBF033D-E564-4E31-B4EA-214711A5774A}" srcOrd="4" destOrd="0" presId="urn:microsoft.com/office/officeart/2005/8/layout/process4"/>
    <dgm:cxn modelId="{1A924D74-6C7A-4209-88F1-92CB31CA3DEC}" type="presParOf" srcId="{0DBF033D-E564-4E31-B4EA-214711A5774A}" destId="{80D63A18-AF89-45B0-A369-25D06230A5BC}" srcOrd="0" destOrd="0" presId="urn:microsoft.com/office/officeart/2005/8/layout/process4"/>
    <dgm:cxn modelId="{84F6D8A5-D5F7-45D0-BC3C-BB91E6953677}" type="presParOf" srcId="{9F0867BD-517D-4997-9737-F5DFC70ADAC0}" destId="{CD81FA68-5BD0-47F8-BE65-E795DD266514}" srcOrd="5" destOrd="0" presId="urn:microsoft.com/office/officeart/2005/8/layout/process4"/>
    <dgm:cxn modelId="{79D69AE2-E788-443B-8AEE-C37ADBBD5BA8}" type="presParOf" srcId="{9F0867BD-517D-4997-9737-F5DFC70ADAC0}" destId="{93FC4449-F5F0-47E2-8261-8AEA1FCC5BF2}" srcOrd="6" destOrd="0" presId="urn:microsoft.com/office/officeart/2005/8/layout/process4"/>
    <dgm:cxn modelId="{4440278D-EAE7-4D02-BB98-10562D298D2A}" type="presParOf" srcId="{93FC4449-F5F0-47E2-8261-8AEA1FCC5BF2}" destId="{8CD1491A-C9E6-4EC3-A89B-5D68AF3B9B1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F18064-420F-47D9-838A-B27277343889}" type="doc">
      <dgm:prSet loTypeId="urn:microsoft.com/office/officeart/2005/8/layout/hierarchy4" loCatId="list" qsTypeId="urn:microsoft.com/office/officeart/2005/8/quickstyle/simple1" qsCatId="simple" csTypeId="urn:microsoft.com/office/officeart/2005/8/colors/accent1_2" csCatId="accent1"/>
      <dgm:spPr/>
      <dgm:t>
        <a:bodyPr/>
        <a:lstStyle/>
        <a:p>
          <a:endParaRPr lang="en-US"/>
        </a:p>
      </dgm:t>
    </dgm:pt>
    <dgm:pt modelId="{AE72D635-7CF6-4292-9D04-5C93064CB680}">
      <dgm:prSet/>
      <dgm:spPr/>
      <dgm:t>
        <a:bodyPr/>
        <a:lstStyle/>
        <a:p>
          <a:pPr rtl="0"/>
          <a:r>
            <a:rPr lang="en-US" b="0" dirty="0"/>
            <a:t>QTC uses its “Task Builder” application to stay on top of claimants pending reschedule. </a:t>
          </a:r>
          <a:endParaRPr lang="en-US" dirty="0"/>
        </a:p>
      </dgm:t>
    </dgm:pt>
    <dgm:pt modelId="{AF884BAC-4A77-470E-A7AE-7FE3365EB9AE}" type="parTrans" cxnId="{B9610CF1-263D-4D6A-9D14-60734363DF22}">
      <dgm:prSet/>
      <dgm:spPr/>
      <dgm:t>
        <a:bodyPr/>
        <a:lstStyle/>
        <a:p>
          <a:endParaRPr lang="en-US"/>
        </a:p>
      </dgm:t>
    </dgm:pt>
    <dgm:pt modelId="{9D990930-A1C7-4846-B9F6-A697103EAE50}" type="sibTrans" cxnId="{B9610CF1-263D-4D6A-9D14-60734363DF22}">
      <dgm:prSet/>
      <dgm:spPr/>
      <dgm:t>
        <a:bodyPr/>
        <a:lstStyle/>
        <a:p>
          <a:endParaRPr lang="en-US"/>
        </a:p>
      </dgm:t>
    </dgm:pt>
    <dgm:pt modelId="{B852EBFF-77F4-4D16-B9E6-760A6F6E1398}">
      <dgm:prSet/>
      <dgm:spPr/>
      <dgm:t>
        <a:bodyPr/>
        <a:lstStyle/>
        <a:p>
          <a:pPr rtl="0"/>
          <a:r>
            <a:rPr lang="en-US" b="0" dirty="0"/>
            <a:t>Case specialists are required to call back and reschedule claimants to complete the task within 24 hours. </a:t>
          </a:r>
          <a:endParaRPr lang="en-US" dirty="0"/>
        </a:p>
      </dgm:t>
    </dgm:pt>
    <dgm:pt modelId="{EA625D89-EC80-4AC0-BDE3-DD45FFE083E7}" type="parTrans" cxnId="{FBB2741E-BFE6-4371-84B2-F1971C7BCE95}">
      <dgm:prSet/>
      <dgm:spPr/>
      <dgm:t>
        <a:bodyPr/>
        <a:lstStyle/>
        <a:p>
          <a:endParaRPr lang="en-US"/>
        </a:p>
      </dgm:t>
    </dgm:pt>
    <dgm:pt modelId="{696640F7-C6B4-48CD-9DA3-5BDEBDB7D54E}" type="sibTrans" cxnId="{FBB2741E-BFE6-4371-84B2-F1971C7BCE95}">
      <dgm:prSet/>
      <dgm:spPr/>
      <dgm:t>
        <a:bodyPr/>
        <a:lstStyle/>
        <a:p>
          <a:endParaRPr lang="en-US"/>
        </a:p>
      </dgm:t>
    </dgm:pt>
    <dgm:pt modelId="{1B02E33A-D8CB-42CD-927B-08AEFA0974AD}">
      <dgm:prSet/>
      <dgm:spPr/>
      <dgm:t>
        <a:bodyPr/>
        <a:lstStyle/>
        <a:p>
          <a:pPr rtl="0"/>
          <a:r>
            <a:rPr lang="en-US" b="0" dirty="0"/>
            <a:t>Claimants have only one opportunity to reschedule any or all appointments. Exceptions to this rule are escalated to QTC leadership for approval.</a:t>
          </a:r>
          <a:endParaRPr lang="en-US" dirty="0"/>
        </a:p>
      </dgm:t>
    </dgm:pt>
    <dgm:pt modelId="{FB335BBE-2BA3-404E-BCE8-0584528CE322}" type="parTrans" cxnId="{F4A077BC-35F0-4AB4-8AFE-119D16E4F842}">
      <dgm:prSet/>
      <dgm:spPr/>
      <dgm:t>
        <a:bodyPr/>
        <a:lstStyle/>
        <a:p>
          <a:endParaRPr lang="en-US"/>
        </a:p>
      </dgm:t>
    </dgm:pt>
    <dgm:pt modelId="{D4BD1E1E-9FA3-4D4E-BF29-013C3789D491}" type="sibTrans" cxnId="{F4A077BC-35F0-4AB4-8AFE-119D16E4F842}">
      <dgm:prSet/>
      <dgm:spPr/>
      <dgm:t>
        <a:bodyPr/>
        <a:lstStyle/>
        <a:p>
          <a:endParaRPr lang="en-US"/>
        </a:p>
      </dgm:t>
    </dgm:pt>
    <dgm:pt modelId="{CF5A2A60-CB05-4A0A-AE10-0213A833F13C}">
      <dgm:prSet/>
      <dgm:spPr/>
      <dgm:t>
        <a:bodyPr/>
        <a:lstStyle/>
        <a:p>
          <a:pPr rtl="0"/>
          <a:r>
            <a:rPr lang="en-US" b="0" dirty="0"/>
            <a:t>If a claimant is unable to attend a rescheduled appointment within five calendar days from the original appointment, QTC submits a request for cancellation for the contentions associated with that appointment. </a:t>
          </a:r>
          <a:endParaRPr lang="en-US" dirty="0"/>
        </a:p>
      </dgm:t>
    </dgm:pt>
    <dgm:pt modelId="{57265134-7A29-44BA-BABD-4A5E181FBE54}" type="parTrans" cxnId="{D438DDF2-4C4B-4510-9DB2-1A21592CA046}">
      <dgm:prSet/>
      <dgm:spPr/>
      <dgm:t>
        <a:bodyPr/>
        <a:lstStyle/>
        <a:p>
          <a:endParaRPr lang="en-US"/>
        </a:p>
      </dgm:t>
    </dgm:pt>
    <dgm:pt modelId="{A3474306-908F-43EF-907E-3AD357BB5C6F}" type="sibTrans" cxnId="{D438DDF2-4C4B-4510-9DB2-1A21592CA046}">
      <dgm:prSet/>
      <dgm:spPr/>
      <dgm:t>
        <a:bodyPr/>
        <a:lstStyle/>
        <a:p>
          <a:endParaRPr lang="en-US"/>
        </a:p>
      </dgm:t>
    </dgm:pt>
    <dgm:pt modelId="{7EC40C0B-B732-4637-9189-DD7A7C87F16C}" type="pres">
      <dgm:prSet presAssocID="{ADF18064-420F-47D9-838A-B27277343889}" presName="Name0" presStyleCnt="0">
        <dgm:presLayoutVars>
          <dgm:chPref val="1"/>
          <dgm:dir/>
          <dgm:animOne val="branch"/>
          <dgm:animLvl val="lvl"/>
          <dgm:resizeHandles/>
        </dgm:presLayoutVars>
      </dgm:prSet>
      <dgm:spPr/>
    </dgm:pt>
    <dgm:pt modelId="{78E0F8D3-B9AE-4A88-9F69-5D7BCBC96048}" type="pres">
      <dgm:prSet presAssocID="{AE72D635-7CF6-4292-9D04-5C93064CB680}" presName="vertOne" presStyleCnt="0"/>
      <dgm:spPr/>
    </dgm:pt>
    <dgm:pt modelId="{54C761C4-02CF-4BCB-98BB-C773FCCCFF8E}" type="pres">
      <dgm:prSet presAssocID="{AE72D635-7CF6-4292-9D04-5C93064CB680}" presName="txOne" presStyleLbl="node0" presStyleIdx="0" presStyleCnt="4">
        <dgm:presLayoutVars>
          <dgm:chPref val="3"/>
        </dgm:presLayoutVars>
      </dgm:prSet>
      <dgm:spPr/>
    </dgm:pt>
    <dgm:pt modelId="{624010BD-54E8-40D9-A64F-D9C5851ECD86}" type="pres">
      <dgm:prSet presAssocID="{AE72D635-7CF6-4292-9D04-5C93064CB680}" presName="horzOne" presStyleCnt="0"/>
      <dgm:spPr/>
    </dgm:pt>
    <dgm:pt modelId="{21EC1484-D792-4B91-9F77-4628D54E676D}" type="pres">
      <dgm:prSet presAssocID="{9D990930-A1C7-4846-B9F6-A697103EAE50}" presName="sibSpaceOne" presStyleCnt="0"/>
      <dgm:spPr/>
    </dgm:pt>
    <dgm:pt modelId="{BE3E6DA8-73A4-4BF8-B1F2-934E13C28DA0}" type="pres">
      <dgm:prSet presAssocID="{B852EBFF-77F4-4D16-B9E6-760A6F6E1398}" presName="vertOne" presStyleCnt="0"/>
      <dgm:spPr/>
    </dgm:pt>
    <dgm:pt modelId="{A01C7082-CD44-40D4-B3D5-F5106EB538FA}" type="pres">
      <dgm:prSet presAssocID="{B852EBFF-77F4-4D16-B9E6-760A6F6E1398}" presName="txOne" presStyleLbl="node0" presStyleIdx="1" presStyleCnt="4">
        <dgm:presLayoutVars>
          <dgm:chPref val="3"/>
        </dgm:presLayoutVars>
      </dgm:prSet>
      <dgm:spPr/>
    </dgm:pt>
    <dgm:pt modelId="{037E1A7B-3794-4F11-833E-2BDE484A95EC}" type="pres">
      <dgm:prSet presAssocID="{B852EBFF-77F4-4D16-B9E6-760A6F6E1398}" presName="horzOne" presStyleCnt="0"/>
      <dgm:spPr/>
    </dgm:pt>
    <dgm:pt modelId="{BBD3CB9C-E4B9-48E6-AABD-A148C38E5DE7}" type="pres">
      <dgm:prSet presAssocID="{696640F7-C6B4-48CD-9DA3-5BDEBDB7D54E}" presName="sibSpaceOne" presStyleCnt="0"/>
      <dgm:spPr/>
    </dgm:pt>
    <dgm:pt modelId="{504F5340-3119-40D6-AC8F-31073EF9ABB4}" type="pres">
      <dgm:prSet presAssocID="{1B02E33A-D8CB-42CD-927B-08AEFA0974AD}" presName="vertOne" presStyleCnt="0"/>
      <dgm:spPr/>
    </dgm:pt>
    <dgm:pt modelId="{2B06EF88-6812-48B6-96A7-4931CC632FE3}" type="pres">
      <dgm:prSet presAssocID="{1B02E33A-D8CB-42CD-927B-08AEFA0974AD}" presName="txOne" presStyleLbl="node0" presStyleIdx="2" presStyleCnt="4">
        <dgm:presLayoutVars>
          <dgm:chPref val="3"/>
        </dgm:presLayoutVars>
      </dgm:prSet>
      <dgm:spPr/>
    </dgm:pt>
    <dgm:pt modelId="{8AC8BA1A-448B-4F78-AAE7-2385499A1CA4}" type="pres">
      <dgm:prSet presAssocID="{1B02E33A-D8CB-42CD-927B-08AEFA0974AD}" presName="horzOne" presStyleCnt="0"/>
      <dgm:spPr/>
    </dgm:pt>
    <dgm:pt modelId="{C4A26FE7-B0F0-454E-AD5F-D444072EE33B}" type="pres">
      <dgm:prSet presAssocID="{D4BD1E1E-9FA3-4D4E-BF29-013C3789D491}" presName="sibSpaceOne" presStyleCnt="0"/>
      <dgm:spPr/>
    </dgm:pt>
    <dgm:pt modelId="{AABA2D8A-41C4-4BEB-8B01-B8E12E32D8A9}" type="pres">
      <dgm:prSet presAssocID="{CF5A2A60-CB05-4A0A-AE10-0213A833F13C}" presName="vertOne" presStyleCnt="0"/>
      <dgm:spPr/>
    </dgm:pt>
    <dgm:pt modelId="{33925870-9912-4CAA-A3DF-A7972FA2AA02}" type="pres">
      <dgm:prSet presAssocID="{CF5A2A60-CB05-4A0A-AE10-0213A833F13C}" presName="txOne" presStyleLbl="node0" presStyleIdx="3" presStyleCnt="4">
        <dgm:presLayoutVars>
          <dgm:chPref val="3"/>
        </dgm:presLayoutVars>
      </dgm:prSet>
      <dgm:spPr/>
    </dgm:pt>
    <dgm:pt modelId="{D4EEE9F1-4D4D-4C0A-9C61-E34D1264C6E3}" type="pres">
      <dgm:prSet presAssocID="{CF5A2A60-CB05-4A0A-AE10-0213A833F13C}" presName="horzOne" presStyleCnt="0"/>
      <dgm:spPr/>
    </dgm:pt>
  </dgm:ptLst>
  <dgm:cxnLst>
    <dgm:cxn modelId="{585BC71A-50B7-4E2D-856D-8391D196638F}" type="presOf" srcId="{B852EBFF-77F4-4D16-B9E6-760A6F6E1398}" destId="{A01C7082-CD44-40D4-B3D5-F5106EB538FA}" srcOrd="0" destOrd="0" presId="urn:microsoft.com/office/officeart/2005/8/layout/hierarchy4"/>
    <dgm:cxn modelId="{FBB2741E-BFE6-4371-84B2-F1971C7BCE95}" srcId="{ADF18064-420F-47D9-838A-B27277343889}" destId="{B852EBFF-77F4-4D16-B9E6-760A6F6E1398}" srcOrd="1" destOrd="0" parTransId="{EA625D89-EC80-4AC0-BDE3-DD45FFE083E7}" sibTransId="{696640F7-C6B4-48CD-9DA3-5BDEBDB7D54E}"/>
    <dgm:cxn modelId="{3FF8686C-DECA-41BA-AA02-D1B2C3775785}" type="presOf" srcId="{AE72D635-7CF6-4292-9D04-5C93064CB680}" destId="{54C761C4-02CF-4BCB-98BB-C773FCCCFF8E}" srcOrd="0" destOrd="0" presId="urn:microsoft.com/office/officeart/2005/8/layout/hierarchy4"/>
    <dgm:cxn modelId="{1A713475-36A7-4D54-8C7D-ED3E3344D1BF}" type="presOf" srcId="{CF5A2A60-CB05-4A0A-AE10-0213A833F13C}" destId="{33925870-9912-4CAA-A3DF-A7972FA2AA02}" srcOrd="0" destOrd="0" presId="urn:microsoft.com/office/officeart/2005/8/layout/hierarchy4"/>
    <dgm:cxn modelId="{F4A077BC-35F0-4AB4-8AFE-119D16E4F842}" srcId="{ADF18064-420F-47D9-838A-B27277343889}" destId="{1B02E33A-D8CB-42CD-927B-08AEFA0974AD}" srcOrd="2" destOrd="0" parTransId="{FB335BBE-2BA3-404E-BCE8-0584528CE322}" sibTransId="{D4BD1E1E-9FA3-4D4E-BF29-013C3789D491}"/>
    <dgm:cxn modelId="{33CD35DB-DF75-4962-B87D-D42E9F009446}" type="presOf" srcId="{ADF18064-420F-47D9-838A-B27277343889}" destId="{7EC40C0B-B732-4637-9189-DD7A7C87F16C}" srcOrd="0" destOrd="0" presId="urn:microsoft.com/office/officeart/2005/8/layout/hierarchy4"/>
    <dgm:cxn modelId="{B9610CF1-263D-4D6A-9D14-60734363DF22}" srcId="{ADF18064-420F-47D9-838A-B27277343889}" destId="{AE72D635-7CF6-4292-9D04-5C93064CB680}" srcOrd="0" destOrd="0" parTransId="{AF884BAC-4A77-470E-A7AE-7FE3365EB9AE}" sibTransId="{9D990930-A1C7-4846-B9F6-A697103EAE50}"/>
    <dgm:cxn modelId="{D438DDF2-4C4B-4510-9DB2-1A21592CA046}" srcId="{ADF18064-420F-47D9-838A-B27277343889}" destId="{CF5A2A60-CB05-4A0A-AE10-0213A833F13C}" srcOrd="3" destOrd="0" parTransId="{57265134-7A29-44BA-BABD-4A5E181FBE54}" sibTransId="{A3474306-908F-43EF-907E-3AD357BB5C6F}"/>
    <dgm:cxn modelId="{C394E4F2-06B7-4B50-B91C-CE02375CA6A8}" type="presOf" srcId="{1B02E33A-D8CB-42CD-927B-08AEFA0974AD}" destId="{2B06EF88-6812-48B6-96A7-4931CC632FE3}" srcOrd="0" destOrd="0" presId="urn:microsoft.com/office/officeart/2005/8/layout/hierarchy4"/>
    <dgm:cxn modelId="{8B2B2CD6-ABFB-44FE-8B39-C9D6D2A49EBB}" type="presParOf" srcId="{7EC40C0B-B732-4637-9189-DD7A7C87F16C}" destId="{78E0F8D3-B9AE-4A88-9F69-5D7BCBC96048}" srcOrd="0" destOrd="0" presId="urn:microsoft.com/office/officeart/2005/8/layout/hierarchy4"/>
    <dgm:cxn modelId="{AFD986D2-D0BA-43CF-B75F-8B3AC1EC4DB4}" type="presParOf" srcId="{78E0F8D3-B9AE-4A88-9F69-5D7BCBC96048}" destId="{54C761C4-02CF-4BCB-98BB-C773FCCCFF8E}" srcOrd="0" destOrd="0" presId="urn:microsoft.com/office/officeart/2005/8/layout/hierarchy4"/>
    <dgm:cxn modelId="{BAC87095-67B0-445A-81BA-12B7357843E6}" type="presParOf" srcId="{78E0F8D3-B9AE-4A88-9F69-5D7BCBC96048}" destId="{624010BD-54E8-40D9-A64F-D9C5851ECD86}" srcOrd="1" destOrd="0" presId="urn:microsoft.com/office/officeart/2005/8/layout/hierarchy4"/>
    <dgm:cxn modelId="{E7618C79-53D5-4DEA-864A-A44DDF161132}" type="presParOf" srcId="{7EC40C0B-B732-4637-9189-DD7A7C87F16C}" destId="{21EC1484-D792-4B91-9F77-4628D54E676D}" srcOrd="1" destOrd="0" presId="urn:microsoft.com/office/officeart/2005/8/layout/hierarchy4"/>
    <dgm:cxn modelId="{3A5C65A2-61D0-4C2E-B9E6-3F9DE818BCBE}" type="presParOf" srcId="{7EC40C0B-B732-4637-9189-DD7A7C87F16C}" destId="{BE3E6DA8-73A4-4BF8-B1F2-934E13C28DA0}" srcOrd="2" destOrd="0" presId="urn:microsoft.com/office/officeart/2005/8/layout/hierarchy4"/>
    <dgm:cxn modelId="{4DAF2D00-AA2C-4D6B-BC8A-FEBF827E25C4}" type="presParOf" srcId="{BE3E6DA8-73A4-4BF8-B1F2-934E13C28DA0}" destId="{A01C7082-CD44-40D4-B3D5-F5106EB538FA}" srcOrd="0" destOrd="0" presId="urn:microsoft.com/office/officeart/2005/8/layout/hierarchy4"/>
    <dgm:cxn modelId="{96EE376C-18FD-4B3F-83EB-63CF2FA65DAE}" type="presParOf" srcId="{BE3E6DA8-73A4-4BF8-B1F2-934E13C28DA0}" destId="{037E1A7B-3794-4F11-833E-2BDE484A95EC}" srcOrd="1" destOrd="0" presId="urn:microsoft.com/office/officeart/2005/8/layout/hierarchy4"/>
    <dgm:cxn modelId="{6F37D4C5-AA80-47DC-AF39-43142580C13C}" type="presParOf" srcId="{7EC40C0B-B732-4637-9189-DD7A7C87F16C}" destId="{BBD3CB9C-E4B9-48E6-AABD-A148C38E5DE7}" srcOrd="3" destOrd="0" presId="urn:microsoft.com/office/officeart/2005/8/layout/hierarchy4"/>
    <dgm:cxn modelId="{0E514767-BD2A-4D3B-A79D-1FB52B4F2FF7}" type="presParOf" srcId="{7EC40C0B-B732-4637-9189-DD7A7C87F16C}" destId="{504F5340-3119-40D6-AC8F-31073EF9ABB4}" srcOrd="4" destOrd="0" presId="urn:microsoft.com/office/officeart/2005/8/layout/hierarchy4"/>
    <dgm:cxn modelId="{73C2BF25-CB1D-4DDA-9945-26617D285443}" type="presParOf" srcId="{504F5340-3119-40D6-AC8F-31073EF9ABB4}" destId="{2B06EF88-6812-48B6-96A7-4931CC632FE3}" srcOrd="0" destOrd="0" presId="urn:microsoft.com/office/officeart/2005/8/layout/hierarchy4"/>
    <dgm:cxn modelId="{A06B79DA-0A9E-4893-807A-30CDD2CD969E}" type="presParOf" srcId="{504F5340-3119-40D6-AC8F-31073EF9ABB4}" destId="{8AC8BA1A-448B-4F78-AAE7-2385499A1CA4}" srcOrd="1" destOrd="0" presId="urn:microsoft.com/office/officeart/2005/8/layout/hierarchy4"/>
    <dgm:cxn modelId="{A8E05620-6BE3-4438-A0DB-B919DF20B6D8}" type="presParOf" srcId="{7EC40C0B-B732-4637-9189-DD7A7C87F16C}" destId="{C4A26FE7-B0F0-454E-AD5F-D444072EE33B}" srcOrd="5" destOrd="0" presId="urn:microsoft.com/office/officeart/2005/8/layout/hierarchy4"/>
    <dgm:cxn modelId="{6EAB5B00-000C-498E-BBB3-43D79C4D3A1A}" type="presParOf" srcId="{7EC40C0B-B732-4637-9189-DD7A7C87F16C}" destId="{AABA2D8A-41C4-4BEB-8B01-B8E12E32D8A9}" srcOrd="6" destOrd="0" presId="urn:microsoft.com/office/officeart/2005/8/layout/hierarchy4"/>
    <dgm:cxn modelId="{2A9E8C45-1F33-4DD1-9327-F9900E90C8A7}" type="presParOf" srcId="{AABA2D8A-41C4-4BEB-8B01-B8E12E32D8A9}" destId="{33925870-9912-4CAA-A3DF-A7972FA2AA02}" srcOrd="0" destOrd="0" presId="urn:microsoft.com/office/officeart/2005/8/layout/hierarchy4"/>
    <dgm:cxn modelId="{3DDED324-5A9C-41C5-AED1-919A0ADC388F}" type="presParOf" srcId="{AABA2D8A-41C4-4BEB-8B01-B8E12E32D8A9}" destId="{D4EEE9F1-4D4D-4C0A-9C61-E34D1264C6E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890265-938C-45A9-B60D-FFF8E258A5B1}"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en-US"/>
        </a:p>
      </dgm:t>
    </dgm:pt>
    <dgm:pt modelId="{035F55D3-C48B-404A-B8CA-FCC5B7A4A0C5}">
      <dgm:prSet custT="1"/>
      <dgm:spPr/>
      <dgm:t>
        <a:bodyPr/>
        <a:lstStyle/>
        <a:p>
          <a:pPr algn="ctr" rtl="0"/>
          <a:r>
            <a:rPr lang="en-US" sz="1600" dirty="0"/>
            <a:t>The Appointment Notification Letter is made available to the claimant by mail within a Claimant Notification Packet (CNP) and Examinee Portal after an appointment has been set.</a:t>
          </a:r>
        </a:p>
        <a:p>
          <a:pPr algn="ctr" rtl="0"/>
          <a:r>
            <a:rPr kumimoji="0" lang="en-US" sz="1600" b="0" i="0" u="none" strike="noStrike" cap="none" spc="0" normalizeH="0" baseline="0" noProof="0" dirty="0">
              <a:ln>
                <a:noFill/>
              </a:ln>
              <a:solidFill>
                <a:schemeClr val="bg1"/>
              </a:solidFill>
              <a:effectLst/>
              <a:uLnTx/>
              <a:uFillTx/>
              <a:latin typeface="Arial"/>
              <a:ea typeface="MS PGothic" panose="020B0600070205080204" pitchFamily="34" charset="-128"/>
              <a:cs typeface="+mn-cs"/>
            </a:rPr>
            <a:t>Includes Date/Time along with Provider name, specialty, address and credentialing information.</a:t>
          </a:r>
          <a:endParaRPr lang="en-US" sz="1600" dirty="0">
            <a:solidFill>
              <a:schemeClr val="bg1"/>
            </a:solidFill>
          </a:endParaRPr>
        </a:p>
      </dgm:t>
    </dgm:pt>
    <dgm:pt modelId="{D2B5BBA9-19E5-48A6-8A61-1E59467E28B1}" type="parTrans" cxnId="{BEF4E7FB-6553-4D11-BE7B-8045FD8DF8A9}">
      <dgm:prSet/>
      <dgm:spPr/>
      <dgm:t>
        <a:bodyPr/>
        <a:lstStyle/>
        <a:p>
          <a:pPr algn="l"/>
          <a:endParaRPr lang="en-US" sz="1600"/>
        </a:p>
      </dgm:t>
    </dgm:pt>
    <dgm:pt modelId="{4DD6CD77-AD61-4735-8636-6BB82E43FC84}" type="sibTrans" cxnId="{BEF4E7FB-6553-4D11-BE7B-8045FD8DF8A9}">
      <dgm:prSet custT="1"/>
      <dgm:spPr/>
      <dgm:t>
        <a:bodyPr/>
        <a:lstStyle/>
        <a:p>
          <a:pPr algn="l"/>
          <a:endParaRPr lang="en-US" sz="1200"/>
        </a:p>
      </dgm:t>
    </dgm:pt>
    <dgm:pt modelId="{0C127042-D876-4112-8BFD-AA4C011F99C2}">
      <dgm:prSet custT="1"/>
      <dgm:spPr/>
      <dgm:t>
        <a:bodyPr/>
        <a:lstStyle/>
        <a:p>
          <a:pPr algn="ctr" rtl="0"/>
          <a:r>
            <a:rPr lang="en-US" sz="1600" b="1" dirty="0"/>
            <a:t>The CNP includes:</a:t>
          </a:r>
          <a:endParaRPr lang="en-US" sz="1600" dirty="0"/>
        </a:p>
      </dgm:t>
    </dgm:pt>
    <dgm:pt modelId="{250AC449-401F-42F2-ABF1-C19B67FCE53A}" type="parTrans" cxnId="{F1265F5D-2EDA-4BFE-81FF-993AD573C72C}">
      <dgm:prSet/>
      <dgm:spPr/>
      <dgm:t>
        <a:bodyPr/>
        <a:lstStyle/>
        <a:p>
          <a:pPr algn="l"/>
          <a:endParaRPr lang="en-US" sz="1600"/>
        </a:p>
      </dgm:t>
    </dgm:pt>
    <dgm:pt modelId="{D76AF6D7-14C6-413F-A7B2-360C04265E8A}" type="sibTrans" cxnId="{F1265F5D-2EDA-4BFE-81FF-993AD573C72C}">
      <dgm:prSet/>
      <dgm:spPr/>
      <dgm:t>
        <a:bodyPr/>
        <a:lstStyle/>
        <a:p>
          <a:pPr algn="l"/>
          <a:endParaRPr lang="en-US" sz="1600"/>
        </a:p>
      </dgm:t>
    </dgm:pt>
    <dgm:pt modelId="{9681A98B-7C62-47E8-A2DA-232829BC43C2}">
      <dgm:prSet custT="1"/>
      <dgm:spPr/>
      <dgm:t>
        <a:bodyPr/>
        <a:lstStyle/>
        <a:p>
          <a:pPr algn="l" rtl="0"/>
          <a:r>
            <a:rPr lang="en-US" sz="1600" dirty="0"/>
            <a:t>Cover Letter</a:t>
          </a:r>
        </a:p>
      </dgm:t>
    </dgm:pt>
    <dgm:pt modelId="{022DFE4A-4031-41D4-971C-E2F24CFA969A}" type="parTrans" cxnId="{1747F69A-79DE-499A-BF83-288A9A5A082E}">
      <dgm:prSet/>
      <dgm:spPr/>
      <dgm:t>
        <a:bodyPr/>
        <a:lstStyle/>
        <a:p>
          <a:pPr algn="l"/>
          <a:endParaRPr lang="en-US" sz="1600"/>
        </a:p>
      </dgm:t>
    </dgm:pt>
    <dgm:pt modelId="{993D9AD7-8456-49DB-8996-6BDE77262661}" type="sibTrans" cxnId="{1747F69A-79DE-499A-BF83-288A9A5A082E}">
      <dgm:prSet/>
      <dgm:spPr/>
      <dgm:t>
        <a:bodyPr/>
        <a:lstStyle/>
        <a:p>
          <a:pPr algn="l"/>
          <a:endParaRPr lang="en-US" sz="1600"/>
        </a:p>
      </dgm:t>
    </dgm:pt>
    <dgm:pt modelId="{D51D7664-63A2-4F8A-9DF5-8536E01AE690}">
      <dgm:prSet custT="1"/>
      <dgm:spPr/>
      <dgm:t>
        <a:bodyPr/>
        <a:lstStyle/>
        <a:p>
          <a:pPr algn="l" rtl="0"/>
          <a:r>
            <a:rPr lang="en-US" sz="1600" dirty="0"/>
            <a:t>Covid-19 Self Screening</a:t>
          </a:r>
        </a:p>
      </dgm:t>
    </dgm:pt>
    <dgm:pt modelId="{7D48FB21-256A-45EC-96A9-2AF15E9FFA68}" type="parTrans" cxnId="{745E1110-9C74-4C16-B15E-FA06431B6CCC}">
      <dgm:prSet/>
      <dgm:spPr/>
      <dgm:t>
        <a:bodyPr/>
        <a:lstStyle/>
        <a:p>
          <a:pPr algn="l"/>
          <a:endParaRPr lang="en-US" sz="1600"/>
        </a:p>
      </dgm:t>
    </dgm:pt>
    <dgm:pt modelId="{0615B11E-31F2-4EE9-A711-7E522CA9EE3F}" type="sibTrans" cxnId="{745E1110-9C74-4C16-B15E-FA06431B6CCC}">
      <dgm:prSet/>
      <dgm:spPr/>
      <dgm:t>
        <a:bodyPr/>
        <a:lstStyle/>
        <a:p>
          <a:pPr algn="l"/>
          <a:endParaRPr lang="en-US" sz="1600"/>
        </a:p>
      </dgm:t>
    </dgm:pt>
    <dgm:pt modelId="{E2E8CF11-5922-4B4F-8930-350EB03009EA}">
      <dgm:prSet custT="1"/>
      <dgm:spPr/>
      <dgm:t>
        <a:bodyPr/>
        <a:lstStyle/>
        <a:p>
          <a:pPr algn="l" rtl="0"/>
          <a:r>
            <a:rPr lang="en-US" sz="1600" dirty="0"/>
            <a:t>QTC Appointment Letter with FAQs</a:t>
          </a:r>
        </a:p>
      </dgm:t>
    </dgm:pt>
    <dgm:pt modelId="{4C049C74-A43E-417C-94F6-777ED1A59625}" type="parTrans" cxnId="{3AC839F4-FD3A-4F9A-BDF1-E8AB78357B80}">
      <dgm:prSet/>
      <dgm:spPr/>
      <dgm:t>
        <a:bodyPr/>
        <a:lstStyle/>
        <a:p>
          <a:pPr algn="l"/>
          <a:endParaRPr lang="en-US" sz="1600"/>
        </a:p>
      </dgm:t>
    </dgm:pt>
    <dgm:pt modelId="{31C98369-B297-49BE-A0B8-770345D07F45}" type="sibTrans" cxnId="{3AC839F4-FD3A-4F9A-BDF1-E8AB78357B80}">
      <dgm:prSet/>
      <dgm:spPr/>
      <dgm:t>
        <a:bodyPr/>
        <a:lstStyle/>
        <a:p>
          <a:pPr algn="l"/>
          <a:endParaRPr lang="en-US" sz="1600"/>
        </a:p>
      </dgm:t>
    </dgm:pt>
    <dgm:pt modelId="{D5ED8817-6BF8-488A-8C9C-208F83D7953A}">
      <dgm:prSet custT="1"/>
      <dgm:spPr/>
      <dgm:t>
        <a:bodyPr/>
        <a:lstStyle/>
        <a:p>
          <a:pPr algn="l" rtl="0"/>
          <a:r>
            <a:rPr lang="en-US" sz="1600" dirty="0"/>
            <a:t>Questionnaire </a:t>
          </a:r>
        </a:p>
      </dgm:t>
    </dgm:pt>
    <dgm:pt modelId="{56E970EC-53C6-4559-97A2-26FC6C2FD687}" type="parTrans" cxnId="{F425F81B-B0DD-4417-BE9A-E4ADBC0CE4E6}">
      <dgm:prSet/>
      <dgm:spPr/>
      <dgm:t>
        <a:bodyPr/>
        <a:lstStyle/>
        <a:p>
          <a:pPr algn="l"/>
          <a:endParaRPr lang="en-US" sz="1600"/>
        </a:p>
      </dgm:t>
    </dgm:pt>
    <dgm:pt modelId="{82081B80-975B-4609-8707-BFE101A90170}" type="sibTrans" cxnId="{F425F81B-B0DD-4417-BE9A-E4ADBC0CE4E6}">
      <dgm:prSet/>
      <dgm:spPr/>
      <dgm:t>
        <a:bodyPr/>
        <a:lstStyle/>
        <a:p>
          <a:pPr algn="l"/>
          <a:endParaRPr lang="en-US" sz="1600"/>
        </a:p>
      </dgm:t>
    </dgm:pt>
    <dgm:pt modelId="{82EEC927-2E6F-4EDB-AA84-D5EC8DDF4356}">
      <dgm:prSet custT="1"/>
      <dgm:spPr/>
      <dgm:t>
        <a:bodyPr/>
        <a:lstStyle/>
        <a:p>
          <a:pPr algn="l" rtl="0"/>
          <a:r>
            <a:rPr lang="en-US" sz="1600" dirty="0"/>
            <a:t>Driving Directions</a:t>
          </a:r>
        </a:p>
      </dgm:t>
    </dgm:pt>
    <dgm:pt modelId="{0CD63471-5C4F-4FD3-A0AE-75F479E7165D}" type="parTrans" cxnId="{01CA50CF-71BF-48B0-959C-37B101CDDCEB}">
      <dgm:prSet/>
      <dgm:spPr/>
      <dgm:t>
        <a:bodyPr/>
        <a:lstStyle/>
        <a:p>
          <a:pPr algn="l"/>
          <a:endParaRPr lang="en-US" sz="1600"/>
        </a:p>
      </dgm:t>
    </dgm:pt>
    <dgm:pt modelId="{46F791A8-6617-45F3-8F20-F3AFD07C16B0}" type="sibTrans" cxnId="{01CA50CF-71BF-48B0-959C-37B101CDDCEB}">
      <dgm:prSet/>
      <dgm:spPr/>
      <dgm:t>
        <a:bodyPr/>
        <a:lstStyle/>
        <a:p>
          <a:pPr algn="l"/>
          <a:endParaRPr lang="en-US" sz="1600"/>
        </a:p>
      </dgm:t>
    </dgm:pt>
    <dgm:pt modelId="{0AB4F767-8202-4138-93AC-919A51F45E9F}">
      <dgm:prSet custT="1"/>
      <dgm:spPr/>
      <dgm:t>
        <a:bodyPr/>
        <a:lstStyle/>
        <a:p>
          <a:pPr algn="l" rtl="0"/>
          <a:r>
            <a:rPr lang="en-US" sz="1600" dirty="0"/>
            <a:t>Veteran Crisis Line (recently updated)</a:t>
          </a:r>
        </a:p>
      </dgm:t>
    </dgm:pt>
    <dgm:pt modelId="{611E6CB7-07EF-4315-8F45-E2D03BB0692E}" type="parTrans" cxnId="{DFB510B7-B490-412D-B441-556C44BD580C}">
      <dgm:prSet/>
      <dgm:spPr/>
      <dgm:t>
        <a:bodyPr/>
        <a:lstStyle/>
        <a:p>
          <a:pPr algn="l"/>
          <a:endParaRPr lang="en-US" sz="1600"/>
        </a:p>
      </dgm:t>
    </dgm:pt>
    <dgm:pt modelId="{A159E5CA-CAB4-4970-A70C-6025397FEDE6}" type="sibTrans" cxnId="{DFB510B7-B490-412D-B441-556C44BD580C}">
      <dgm:prSet/>
      <dgm:spPr/>
      <dgm:t>
        <a:bodyPr/>
        <a:lstStyle/>
        <a:p>
          <a:pPr algn="l"/>
          <a:endParaRPr lang="en-US" sz="1600"/>
        </a:p>
      </dgm:t>
    </dgm:pt>
    <dgm:pt modelId="{CE5EA137-84E3-4136-9E45-2B654C0E3874}">
      <dgm:prSet custT="1"/>
      <dgm:spPr/>
      <dgm:t>
        <a:bodyPr/>
        <a:lstStyle/>
        <a:p>
          <a:pPr algn="l" rtl="0"/>
          <a:r>
            <a:rPr lang="en-US" sz="1600" dirty="0"/>
            <a:t>Separation Health Assessment (BDD)</a:t>
          </a:r>
        </a:p>
      </dgm:t>
    </dgm:pt>
    <dgm:pt modelId="{70A0CC2B-1F7D-4DBE-BE8E-F36629F350C1}" type="parTrans" cxnId="{53B5D72C-482E-49E3-AA3B-1A974138B403}">
      <dgm:prSet/>
      <dgm:spPr/>
      <dgm:t>
        <a:bodyPr/>
        <a:lstStyle/>
        <a:p>
          <a:endParaRPr lang="en-US"/>
        </a:p>
      </dgm:t>
    </dgm:pt>
    <dgm:pt modelId="{5DAB6EC3-D5AF-4944-B429-4FD56371E457}" type="sibTrans" cxnId="{53B5D72C-482E-49E3-AA3B-1A974138B403}">
      <dgm:prSet/>
      <dgm:spPr/>
      <dgm:t>
        <a:bodyPr/>
        <a:lstStyle/>
        <a:p>
          <a:endParaRPr lang="en-US"/>
        </a:p>
      </dgm:t>
    </dgm:pt>
    <dgm:pt modelId="{9DFE6087-D1E7-4DA9-979A-347B2993FAB5}" type="pres">
      <dgm:prSet presAssocID="{29890265-938C-45A9-B60D-FFF8E258A5B1}" presName="diagram" presStyleCnt="0">
        <dgm:presLayoutVars>
          <dgm:dir/>
          <dgm:resizeHandles val="exact"/>
        </dgm:presLayoutVars>
      </dgm:prSet>
      <dgm:spPr/>
    </dgm:pt>
    <dgm:pt modelId="{179AB5D3-2C77-40B2-A4A4-E6D8B62DF745}" type="pres">
      <dgm:prSet presAssocID="{035F55D3-C48B-404A-B8CA-FCC5B7A4A0C5}" presName="node" presStyleLbl="node1" presStyleIdx="0" presStyleCnt="2" custScaleX="103459" custScaleY="102968">
        <dgm:presLayoutVars>
          <dgm:bulletEnabled val="1"/>
        </dgm:presLayoutVars>
      </dgm:prSet>
      <dgm:spPr/>
    </dgm:pt>
    <dgm:pt modelId="{3020D0F5-F896-43B7-9645-8FCAC85F185F}" type="pres">
      <dgm:prSet presAssocID="{4DD6CD77-AD61-4735-8636-6BB82E43FC84}" presName="sibTrans" presStyleCnt="0"/>
      <dgm:spPr/>
    </dgm:pt>
    <dgm:pt modelId="{E823DE0B-02AF-4E62-83F5-661251695EFD}" type="pres">
      <dgm:prSet presAssocID="{0C127042-D876-4112-8BFD-AA4C011F99C2}" presName="node" presStyleLbl="node1" presStyleIdx="1" presStyleCnt="2" custLinFactNeighborX="-312" custLinFactNeighborY="-271">
        <dgm:presLayoutVars>
          <dgm:bulletEnabled val="1"/>
        </dgm:presLayoutVars>
      </dgm:prSet>
      <dgm:spPr/>
    </dgm:pt>
  </dgm:ptLst>
  <dgm:cxnLst>
    <dgm:cxn modelId="{745E1110-9C74-4C16-B15E-FA06431B6CCC}" srcId="{0C127042-D876-4112-8BFD-AA4C011F99C2}" destId="{D51D7664-63A2-4F8A-9DF5-8536E01AE690}" srcOrd="1" destOrd="0" parTransId="{7D48FB21-256A-45EC-96A9-2AF15E9FFA68}" sibTransId="{0615B11E-31F2-4EE9-A711-7E522CA9EE3F}"/>
    <dgm:cxn modelId="{CD909B11-7CBE-4921-9D2F-636C39D9DFA8}" type="presOf" srcId="{035F55D3-C48B-404A-B8CA-FCC5B7A4A0C5}" destId="{179AB5D3-2C77-40B2-A4A4-E6D8B62DF745}" srcOrd="0" destOrd="0" presId="urn:microsoft.com/office/officeart/2005/8/layout/default"/>
    <dgm:cxn modelId="{F425F81B-B0DD-4417-BE9A-E4ADBC0CE4E6}" srcId="{0C127042-D876-4112-8BFD-AA4C011F99C2}" destId="{D5ED8817-6BF8-488A-8C9C-208F83D7953A}" srcOrd="3" destOrd="0" parTransId="{56E970EC-53C6-4559-97A2-26FC6C2FD687}" sibTransId="{82081B80-975B-4609-8707-BFE101A90170}"/>
    <dgm:cxn modelId="{53B5D72C-482E-49E3-AA3B-1A974138B403}" srcId="{0C127042-D876-4112-8BFD-AA4C011F99C2}" destId="{CE5EA137-84E3-4136-9E45-2B654C0E3874}" srcOrd="4" destOrd="0" parTransId="{70A0CC2B-1F7D-4DBE-BE8E-F36629F350C1}" sibTransId="{5DAB6EC3-D5AF-4944-B429-4FD56371E457}"/>
    <dgm:cxn modelId="{F1265F5D-2EDA-4BFE-81FF-993AD573C72C}" srcId="{29890265-938C-45A9-B60D-FFF8E258A5B1}" destId="{0C127042-D876-4112-8BFD-AA4C011F99C2}" srcOrd="1" destOrd="0" parTransId="{250AC449-401F-42F2-ABF1-C19B67FCE53A}" sibTransId="{D76AF6D7-14C6-413F-A7B2-360C04265E8A}"/>
    <dgm:cxn modelId="{7C1B945D-1134-432C-84F4-B38EE26DFC65}" type="presOf" srcId="{29890265-938C-45A9-B60D-FFF8E258A5B1}" destId="{9DFE6087-D1E7-4DA9-979A-347B2993FAB5}" srcOrd="0" destOrd="0" presId="urn:microsoft.com/office/officeart/2005/8/layout/default"/>
    <dgm:cxn modelId="{2684E849-BD63-4F7C-B396-C36074932F13}" type="presOf" srcId="{D5ED8817-6BF8-488A-8C9C-208F83D7953A}" destId="{E823DE0B-02AF-4E62-83F5-661251695EFD}" srcOrd="0" destOrd="4" presId="urn:microsoft.com/office/officeart/2005/8/layout/default"/>
    <dgm:cxn modelId="{AB81E253-13AE-469E-B967-7492A413D0D8}" type="presOf" srcId="{82EEC927-2E6F-4EDB-AA84-D5EC8DDF4356}" destId="{E823DE0B-02AF-4E62-83F5-661251695EFD}" srcOrd="0" destOrd="6" presId="urn:microsoft.com/office/officeart/2005/8/layout/default"/>
    <dgm:cxn modelId="{50701658-DFCD-4F3A-A3D9-7D89F75285E4}" type="presOf" srcId="{D51D7664-63A2-4F8A-9DF5-8536E01AE690}" destId="{E823DE0B-02AF-4E62-83F5-661251695EFD}" srcOrd="0" destOrd="2" presId="urn:microsoft.com/office/officeart/2005/8/layout/default"/>
    <dgm:cxn modelId="{0F88A47E-791F-4350-945B-B59740D614F7}" type="presOf" srcId="{0C127042-D876-4112-8BFD-AA4C011F99C2}" destId="{E823DE0B-02AF-4E62-83F5-661251695EFD}" srcOrd="0" destOrd="0" presId="urn:microsoft.com/office/officeart/2005/8/layout/default"/>
    <dgm:cxn modelId="{1755E394-7D00-496A-B771-131B18243255}" type="presOf" srcId="{E2E8CF11-5922-4B4F-8930-350EB03009EA}" destId="{E823DE0B-02AF-4E62-83F5-661251695EFD}" srcOrd="0" destOrd="3" presId="urn:microsoft.com/office/officeart/2005/8/layout/default"/>
    <dgm:cxn modelId="{1747F69A-79DE-499A-BF83-288A9A5A082E}" srcId="{0C127042-D876-4112-8BFD-AA4C011F99C2}" destId="{9681A98B-7C62-47E8-A2DA-232829BC43C2}" srcOrd="0" destOrd="0" parTransId="{022DFE4A-4031-41D4-971C-E2F24CFA969A}" sibTransId="{993D9AD7-8456-49DB-8996-6BDE77262661}"/>
    <dgm:cxn modelId="{DFB510B7-B490-412D-B441-556C44BD580C}" srcId="{0C127042-D876-4112-8BFD-AA4C011F99C2}" destId="{0AB4F767-8202-4138-93AC-919A51F45E9F}" srcOrd="6" destOrd="0" parTransId="{611E6CB7-07EF-4315-8F45-E2D03BB0692E}" sibTransId="{A159E5CA-CAB4-4970-A70C-6025397FEDE6}"/>
    <dgm:cxn modelId="{01CA50CF-71BF-48B0-959C-37B101CDDCEB}" srcId="{0C127042-D876-4112-8BFD-AA4C011F99C2}" destId="{82EEC927-2E6F-4EDB-AA84-D5EC8DDF4356}" srcOrd="5" destOrd="0" parTransId="{0CD63471-5C4F-4FD3-A0AE-75F479E7165D}" sibTransId="{46F791A8-6617-45F3-8F20-F3AFD07C16B0}"/>
    <dgm:cxn modelId="{BB9073E9-F655-4DC5-BD16-9B90D9152734}" type="presOf" srcId="{9681A98B-7C62-47E8-A2DA-232829BC43C2}" destId="{E823DE0B-02AF-4E62-83F5-661251695EFD}" srcOrd="0" destOrd="1" presId="urn:microsoft.com/office/officeart/2005/8/layout/default"/>
    <dgm:cxn modelId="{B0631CF0-8D9A-43A9-AB01-67CA0C78FF8F}" type="presOf" srcId="{0AB4F767-8202-4138-93AC-919A51F45E9F}" destId="{E823DE0B-02AF-4E62-83F5-661251695EFD}" srcOrd="0" destOrd="7" presId="urn:microsoft.com/office/officeart/2005/8/layout/default"/>
    <dgm:cxn modelId="{3AC839F4-FD3A-4F9A-BDF1-E8AB78357B80}" srcId="{0C127042-D876-4112-8BFD-AA4C011F99C2}" destId="{E2E8CF11-5922-4B4F-8930-350EB03009EA}" srcOrd="2" destOrd="0" parTransId="{4C049C74-A43E-417C-94F6-777ED1A59625}" sibTransId="{31C98369-B297-49BE-A0B8-770345D07F45}"/>
    <dgm:cxn modelId="{6AA4E5F6-3DC6-49F4-A496-034877907337}" type="presOf" srcId="{CE5EA137-84E3-4136-9E45-2B654C0E3874}" destId="{E823DE0B-02AF-4E62-83F5-661251695EFD}" srcOrd="0" destOrd="5" presId="urn:microsoft.com/office/officeart/2005/8/layout/default"/>
    <dgm:cxn modelId="{BEF4E7FB-6553-4D11-BE7B-8045FD8DF8A9}" srcId="{29890265-938C-45A9-B60D-FFF8E258A5B1}" destId="{035F55D3-C48B-404A-B8CA-FCC5B7A4A0C5}" srcOrd="0" destOrd="0" parTransId="{D2B5BBA9-19E5-48A6-8A61-1E59467E28B1}" sibTransId="{4DD6CD77-AD61-4735-8636-6BB82E43FC84}"/>
    <dgm:cxn modelId="{669D3C36-9C58-4CF1-BF21-ED44D4AA3468}" type="presParOf" srcId="{9DFE6087-D1E7-4DA9-979A-347B2993FAB5}" destId="{179AB5D3-2C77-40B2-A4A4-E6D8B62DF745}" srcOrd="0" destOrd="0" presId="urn:microsoft.com/office/officeart/2005/8/layout/default"/>
    <dgm:cxn modelId="{652C0452-F152-4B62-B469-CB71DF3EA1AA}" type="presParOf" srcId="{9DFE6087-D1E7-4DA9-979A-347B2993FAB5}" destId="{3020D0F5-F896-43B7-9645-8FCAC85F185F}" srcOrd="1" destOrd="0" presId="urn:microsoft.com/office/officeart/2005/8/layout/default"/>
    <dgm:cxn modelId="{16793036-9D28-4838-B105-1B427AC68D32}" type="presParOf" srcId="{9DFE6087-D1E7-4DA9-979A-347B2993FAB5}" destId="{E823DE0B-02AF-4E62-83F5-661251695EFD}"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F9C158-F18C-419F-8DF3-DCA89237769A}" type="doc">
      <dgm:prSet loTypeId="urn:microsoft.com/office/officeart/2005/8/layout/hProcess9" loCatId="process" qsTypeId="urn:microsoft.com/office/officeart/2005/8/quickstyle/simple5" qsCatId="simple" csTypeId="urn:microsoft.com/office/officeart/2005/8/colors/accent1_3" csCatId="accent1" phldr="1"/>
      <dgm:spPr/>
      <dgm:t>
        <a:bodyPr/>
        <a:lstStyle/>
        <a:p>
          <a:endParaRPr lang="en-US"/>
        </a:p>
      </dgm:t>
    </dgm:pt>
    <dgm:pt modelId="{961725C6-E0EB-4CBE-B2CA-FFD928BA795F}">
      <dgm:prSet custT="1"/>
      <dgm:spPr/>
      <dgm:t>
        <a:bodyPr/>
        <a:lstStyle/>
        <a:p>
          <a:pPr rtl="0"/>
          <a:r>
            <a:rPr lang="en-US" sz="1400" b="0" dirty="0"/>
            <a:t>QTC leverages an Enterprise Printing and Fulfilment System (EPFS) through a secured third party business partner.</a:t>
          </a:r>
          <a:endParaRPr lang="en-US" sz="1400" dirty="0"/>
        </a:p>
      </dgm:t>
    </dgm:pt>
    <dgm:pt modelId="{49238077-B3FC-4FEF-B96E-14B50012C574}" type="parTrans" cxnId="{C4D378AB-652D-4585-85A6-458FAAB12256}">
      <dgm:prSet/>
      <dgm:spPr/>
      <dgm:t>
        <a:bodyPr/>
        <a:lstStyle/>
        <a:p>
          <a:endParaRPr lang="en-US" sz="1800"/>
        </a:p>
      </dgm:t>
    </dgm:pt>
    <dgm:pt modelId="{F354E010-232D-4893-9359-B7AE34560457}" type="sibTrans" cxnId="{C4D378AB-652D-4585-85A6-458FAAB12256}">
      <dgm:prSet/>
      <dgm:spPr/>
      <dgm:t>
        <a:bodyPr/>
        <a:lstStyle/>
        <a:p>
          <a:endParaRPr lang="en-US" sz="1800"/>
        </a:p>
      </dgm:t>
    </dgm:pt>
    <dgm:pt modelId="{229352D1-D13A-4667-A3A5-7872B8031D86}">
      <dgm:prSet custT="1"/>
      <dgm:spPr/>
      <dgm:t>
        <a:bodyPr/>
        <a:lstStyle/>
        <a:p>
          <a:pPr rtl="0"/>
          <a:r>
            <a:rPr lang="en-US" sz="1400" b="0" dirty="0"/>
            <a:t>Packages are automatically generated and are processed, printed, and mailed by the vendor, allowing QTC staff to focus on delivering exceptional customer service.</a:t>
          </a:r>
          <a:endParaRPr lang="en-US" sz="1400" dirty="0"/>
        </a:p>
      </dgm:t>
    </dgm:pt>
    <dgm:pt modelId="{6B2C05AF-C7BA-45AB-89A2-AF4B78ACB2B2}" type="parTrans" cxnId="{7B527EED-3400-4349-A1AC-025819C6BD75}">
      <dgm:prSet/>
      <dgm:spPr/>
      <dgm:t>
        <a:bodyPr/>
        <a:lstStyle/>
        <a:p>
          <a:endParaRPr lang="en-US" sz="1800"/>
        </a:p>
      </dgm:t>
    </dgm:pt>
    <dgm:pt modelId="{8BA6AE78-03F3-4961-9042-DC1F838D9764}" type="sibTrans" cxnId="{7B527EED-3400-4349-A1AC-025819C6BD75}">
      <dgm:prSet/>
      <dgm:spPr/>
      <dgm:t>
        <a:bodyPr/>
        <a:lstStyle/>
        <a:p>
          <a:endParaRPr lang="en-US" sz="1800"/>
        </a:p>
      </dgm:t>
    </dgm:pt>
    <dgm:pt modelId="{F84E640B-FE99-4177-A787-940B47149F12}">
      <dgm:prSet custT="1"/>
      <dgm:spPr/>
      <dgm:t>
        <a:bodyPr/>
        <a:lstStyle/>
        <a:p>
          <a:pPr rtl="0"/>
          <a:r>
            <a:rPr lang="en-US" sz="1400" b="0" dirty="0"/>
            <a:t>The print vendor processes packets at 1:30 am PT, 9:30 am PT, &amp; 1:00 pm PT.</a:t>
          </a:r>
          <a:endParaRPr lang="en-US" sz="1400" dirty="0"/>
        </a:p>
      </dgm:t>
    </dgm:pt>
    <dgm:pt modelId="{62A33971-AA48-4A98-8A83-BAA596C9E3FC}" type="parTrans" cxnId="{07A6822B-F006-421F-B6F8-B8D10B794253}">
      <dgm:prSet/>
      <dgm:spPr/>
      <dgm:t>
        <a:bodyPr/>
        <a:lstStyle/>
        <a:p>
          <a:endParaRPr lang="en-US" sz="1800"/>
        </a:p>
      </dgm:t>
    </dgm:pt>
    <dgm:pt modelId="{3E1B74A7-F15E-4CE7-88CE-D8B15D43AB6B}" type="sibTrans" cxnId="{07A6822B-F006-421F-B6F8-B8D10B794253}">
      <dgm:prSet/>
      <dgm:spPr/>
      <dgm:t>
        <a:bodyPr/>
        <a:lstStyle/>
        <a:p>
          <a:endParaRPr lang="en-US" sz="1800"/>
        </a:p>
      </dgm:t>
    </dgm:pt>
    <dgm:pt modelId="{1F6F22AE-BF30-44CE-A9DD-DC11F81C99CE}" type="pres">
      <dgm:prSet presAssocID="{9FF9C158-F18C-419F-8DF3-DCA89237769A}" presName="CompostProcess" presStyleCnt="0">
        <dgm:presLayoutVars>
          <dgm:dir/>
          <dgm:resizeHandles val="exact"/>
        </dgm:presLayoutVars>
      </dgm:prSet>
      <dgm:spPr/>
    </dgm:pt>
    <dgm:pt modelId="{A4E6843F-E83D-43CE-99F8-95974894B8D2}" type="pres">
      <dgm:prSet presAssocID="{9FF9C158-F18C-419F-8DF3-DCA89237769A}" presName="arrow" presStyleLbl="bgShp" presStyleIdx="0" presStyleCnt="1"/>
      <dgm:spPr/>
    </dgm:pt>
    <dgm:pt modelId="{818413D4-3647-4937-99F7-159D05416CAE}" type="pres">
      <dgm:prSet presAssocID="{9FF9C158-F18C-419F-8DF3-DCA89237769A}" presName="linearProcess" presStyleCnt="0"/>
      <dgm:spPr/>
    </dgm:pt>
    <dgm:pt modelId="{B0503DBC-8838-4EBF-9632-C5AB76B4CE3B}" type="pres">
      <dgm:prSet presAssocID="{961725C6-E0EB-4CBE-B2CA-FFD928BA795F}" presName="textNode" presStyleLbl="node1" presStyleIdx="0" presStyleCnt="3">
        <dgm:presLayoutVars>
          <dgm:bulletEnabled val="1"/>
        </dgm:presLayoutVars>
      </dgm:prSet>
      <dgm:spPr/>
    </dgm:pt>
    <dgm:pt modelId="{D1C1A163-A965-4336-8570-F1F8D920480A}" type="pres">
      <dgm:prSet presAssocID="{F354E010-232D-4893-9359-B7AE34560457}" presName="sibTrans" presStyleCnt="0"/>
      <dgm:spPr/>
    </dgm:pt>
    <dgm:pt modelId="{19A7BA4E-C604-4174-A544-6830A55D3367}" type="pres">
      <dgm:prSet presAssocID="{229352D1-D13A-4667-A3A5-7872B8031D86}" presName="textNode" presStyleLbl="node1" presStyleIdx="1" presStyleCnt="3">
        <dgm:presLayoutVars>
          <dgm:bulletEnabled val="1"/>
        </dgm:presLayoutVars>
      </dgm:prSet>
      <dgm:spPr/>
    </dgm:pt>
    <dgm:pt modelId="{598BE867-8760-48C1-9047-93F68E930A19}" type="pres">
      <dgm:prSet presAssocID="{8BA6AE78-03F3-4961-9042-DC1F838D9764}" presName="sibTrans" presStyleCnt="0"/>
      <dgm:spPr/>
    </dgm:pt>
    <dgm:pt modelId="{FBB3A90F-C9D2-4725-B101-4B11A289C161}" type="pres">
      <dgm:prSet presAssocID="{F84E640B-FE99-4177-A787-940B47149F12}" presName="textNode" presStyleLbl="node1" presStyleIdx="2" presStyleCnt="3">
        <dgm:presLayoutVars>
          <dgm:bulletEnabled val="1"/>
        </dgm:presLayoutVars>
      </dgm:prSet>
      <dgm:spPr/>
    </dgm:pt>
  </dgm:ptLst>
  <dgm:cxnLst>
    <dgm:cxn modelId="{07A6822B-F006-421F-B6F8-B8D10B794253}" srcId="{9FF9C158-F18C-419F-8DF3-DCA89237769A}" destId="{F84E640B-FE99-4177-A787-940B47149F12}" srcOrd="2" destOrd="0" parTransId="{62A33971-AA48-4A98-8A83-BAA596C9E3FC}" sibTransId="{3E1B74A7-F15E-4CE7-88CE-D8B15D43AB6B}"/>
    <dgm:cxn modelId="{A02F3676-4041-4841-A5A5-315AF357D668}" type="presOf" srcId="{229352D1-D13A-4667-A3A5-7872B8031D86}" destId="{19A7BA4E-C604-4174-A544-6830A55D3367}" srcOrd="0" destOrd="0" presId="urn:microsoft.com/office/officeart/2005/8/layout/hProcess9"/>
    <dgm:cxn modelId="{FFB9D287-7DA8-4124-BB37-30ECF6B76C04}" type="presOf" srcId="{9FF9C158-F18C-419F-8DF3-DCA89237769A}" destId="{1F6F22AE-BF30-44CE-A9DD-DC11F81C99CE}" srcOrd="0" destOrd="0" presId="urn:microsoft.com/office/officeart/2005/8/layout/hProcess9"/>
    <dgm:cxn modelId="{C4D378AB-652D-4585-85A6-458FAAB12256}" srcId="{9FF9C158-F18C-419F-8DF3-DCA89237769A}" destId="{961725C6-E0EB-4CBE-B2CA-FFD928BA795F}" srcOrd="0" destOrd="0" parTransId="{49238077-B3FC-4FEF-B96E-14B50012C574}" sibTransId="{F354E010-232D-4893-9359-B7AE34560457}"/>
    <dgm:cxn modelId="{0F6553C2-695C-4363-88EB-6E140DB341E9}" type="presOf" srcId="{F84E640B-FE99-4177-A787-940B47149F12}" destId="{FBB3A90F-C9D2-4725-B101-4B11A289C161}" srcOrd="0" destOrd="0" presId="urn:microsoft.com/office/officeart/2005/8/layout/hProcess9"/>
    <dgm:cxn modelId="{0DFB47E1-C027-49FC-ADCA-1BBF9C24DF06}" type="presOf" srcId="{961725C6-E0EB-4CBE-B2CA-FFD928BA795F}" destId="{B0503DBC-8838-4EBF-9632-C5AB76B4CE3B}" srcOrd="0" destOrd="0" presId="urn:microsoft.com/office/officeart/2005/8/layout/hProcess9"/>
    <dgm:cxn modelId="{7B527EED-3400-4349-A1AC-025819C6BD75}" srcId="{9FF9C158-F18C-419F-8DF3-DCA89237769A}" destId="{229352D1-D13A-4667-A3A5-7872B8031D86}" srcOrd="1" destOrd="0" parTransId="{6B2C05AF-C7BA-45AB-89A2-AF4B78ACB2B2}" sibTransId="{8BA6AE78-03F3-4961-9042-DC1F838D9764}"/>
    <dgm:cxn modelId="{2AA625EF-BBF2-4F40-84B8-CB91C7EE1730}" type="presParOf" srcId="{1F6F22AE-BF30-44CE-A9DD-DC11F81C99CE}" destId="{A4E6843F-E83D-43CE-99F8-95974894B8D2}" srcOrd="0" destOrd="0" presId="urn:microsoft.com/office/officeart/2005/8/layout/hProcess9"/>
    <dgm:cxn modelId="{291015E9-3937-4DCC-AA87-2DC888A9A37B}" type="presParOf" srcId="{1F6F22AE-BF30-44CE-A9DD-DC11F81C99CE}" destId="{818413D4-3647-4937-99F7-159D05416CAE}" srcOrd="1" destOrd="0" presId="urn:microsoft.com/office/officeart/2005/8/layout/hProcess9"/>
    <dgm:cxn modelId="{CF2E8529-B635-4851-A5FC-494DD5D19DBE}" type="presParOf" srcId="{818413D4-3647-4937-99F7-159D05416CAE}" destId="{B0503DBC-8838-4EBF-9632-C5AB76B4CE3B}" srcOrd="0" destOrd="0" presId="urn:microsoft.com/office/officeart/2005/8/layout/hProcess9"/>
    <dgm:cxn modelId="{3BAFCE36-E5AF-40E9-8098-B332BD764FE1}" type="presParOf" srcId="{818413D4-3647-4937-99F7-159D05416CAE}" destId="{D1C1A163-A965-4336-8570-F1F8D920480A}" srcOrd="1" destOrd="0" presId="urn:microsoft.com/office/officeart/2005/8/layout/hProcess9"/>
    <dgm:cxn modelId="{674DA2C9-666D-4384-8A14-45E5CE469F99}" type="presParOf" srcId="{818413D4-3647-4937-99F7-159D05416CAE}" destId="{19A7BA4E-C604-4174-A544-6830A55D3367}" srcOrd="2" destOrd="0" presId="urn:microsoft.com/office/officeart/2005/8/layout/hProcess9"/>
    <dgm:cxn modelId="{2F164FCB-1994-4656-9A62-AFFCB1F22B97}" type="presParOf" srcId="{818413D4-3647-4937-99F7-159D05416CAE}" destId="{598BE867-8760-48C1-9047-93F68E930A19}" srcOrd="3" destOrd="0" presId="urn:microsoft.com/office/officeart/2005/8/layout/hProcess9"/>
    <dgm:cxn modelId="{71714C94-D86D-4846-B71F-6E734052CB13}" type="presParOf" srcId="{818413D4-3647-4937-99F7-159D05416CAE}" destId="{FBB3A90F-C9D2-4725-B101-4B11A289C16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605962-DC62-455F-9ECA-DF9CEB4BF554}" type="doc">
      <dgm:prSet loTypeId="urn:microsoft.com/office/officeart/2005/8/layout/default" loCatId="list" qsTypeId="urn:microsoft.com/office/officeart/2005/8/quickstyle/simple5" qsCatId="simple" csTypeId="urn:microsoft.com/office/officeart/2005/8/colors/accent1_4" csCatId="accent1" phldr="1"/>
      <dgm:spPr/>
      <dgm:t>
        <a:bodyPr/>
        <a:lstStyle/>
        <a:p>
          <a:endParaRPr lang="en-US"/>
        </a:p>
      </dgm:t>
    </dgm:pt>
    <dgm:pt modelId="{1A5A603B-9F40-43A1-95B4-A6FF28CAF1AD}">
      <dgm:prSet custT="1"/>
      <dgm:spPr/>
      <dgm:t>
        <a:bodyPr/>
        <a:lstStyle/>
        <a:p>
          <a:pPr rtl="0"/>
          <a:r>
            <a:rPr lang="en-US" sz="1800" b="0" dirty="0"/>
            <a:t>Wrong Address (mail returned or forwarded)</a:t>
          </a:r>
          <a:endParaRPr lang="en-US" sz="1800" dirty="0"/>
        </a:p>
      </dgm:t>
    </dgm:pt>
    <dgm:pt modelId="{1F38EB6C-DE0D-40EA-9912-2FBEDFF167E2}" type="parTrans" cxnId="{B3F6658D-F4B1-4B12-A617-24651D39EB92}">
      <dgm:prSet/>
      <dgm:spPr/>
      <dgm:t>
        <a:bodyPr/>
        <a:lstStyle/>
        <a:p>
          <a:endParaRPr lang="en-US" sz="1200"/>
        </a:p>
      </dgm:t>
    </dgm:pt>
    <dgm:pt modelId="{13C153B0-DCAC-4FCB-8C71-7DAB7B21408B}" type="sibTrans" cxnId="{B3F6658D-F4B1-4B12-A617-24651D39EB92}">
      <dgm:prSet/>
      <dgm:spPr/>
      <dgm:t>
        <a:bodyPr/>
        <a:lstStyle/>
        <a:p>
          <a:endParaRPr lang="en-US" sz="1200"/>
        </a:p>
      </dgm:t>
    </dgm:pt>
    <dgm:pt modelId="{675D3DF2-2DCB-4A68-A13B-7B8D94796505}">
      <dgm:prSet custT="1"/>
      <dgm:spPr/>
      <dgm:t>
        <a:bodyPr/>
        <a:lstStyle/>
        <a:p>
          <a:pPr rtl="0"/>
          <a:r>
            <a:rPr lang="en-US" sz="1800" b="0"/>
            <a:t>Inclement Weather</a:t>
          </a:r>
          <a:endParaRPr lang="en-US" sz="1800"/>
        </a:p>
      </dgm:t>
    </dgm:pt>
    <dgm:pt modelId="{D616B055-C3D7-469B-B62E-3D8EB186A02C}" type="parTrans" cxnId="{C26CE1A1-0732-4355-B52E-68B4EA474E6A}">
      <dgm:prSet/>
      <dgm:spPr/>
      <dgm:t>
        <a:bodyPr/>
        <a:lstStyle/>
        <a:p>
          <a:endParaRPr lang="en-US" sz="1200"/>
        </a:p>
      </dgm:t>
    </dgm:pt>
    <dgm:pt modelId="{6DDE399F-693D-4F07-BCC2-58D23C7DD0B0}" type="sibTrans" cxnId="{C26CE1A1-0732-4355-B52E-68B4EA474E6A}">
      <dgm:prSet/>
      <dgm:spPr/>
      <dgm:t>
        <a:bodyPr/>
        <a:lstStyle/>
        <a:p>
          <a:endParaRPr lang="en-US" sz="1200"/>
        </a:p>
      </dgm:t>
    </dgm:pt>
    <dgm:pt modelId="{783F0C6F-3D1D-4788-B468-9B9EC5B41652}">
      <dgm:prSet custT="1"/>
      <dgm:spPr/>
      <dgm:t>
        <a:bodyPr/>
        <a:lstStyle/>
        <a:p>
          <a:pPr rtl="0"/>
          <a:r>
            <a:rPr lang="en-US" sz="1800" b="0"/>
            <a:t>FedEx challenges to reach some remote areas</a:t>
          </a:r>
          <a:endParaRPr lang="en-US" sz="1800"/>
        </a:p>
      </dgm:t>
    </dgm:pt>
    <dgm:pt modelId="{064C81B5-C76A-488E-A7D5-E598BC05C47D}" type="parTrans" cxnId="{6F42BC72-9532-47D4-84D4-B2F1D45579E5}">
      <dgm:prSet/>
      <dgm:spPr/>
      <dgm:t>
        <a:bodyPr/>
        <a:lstStyle/>
        <a:p>
          <a:endParaRPr lang="en-US" sz="1200"/>
        </a:p>
      </dgm:t>
    </dgm:pt>
    <dgm:pt modelId="{52E77CD4-6057-4D99-AD9A-16280A043360}" type="sibTrans" cxnId="{6F42BC72-9532-47D4-84D4-B2F1D45579E5}">
      <dgm:prSet/>
      <dgm:spPr/>
      <dgm:t>
        <a:bodyPr/>
        <a:lstStyle/>
        <a:p>
          <a:endParaRPr lang="en-US" sz="1200"/>
        </a:p>
      </dgm:t>
    </dgm:pt>
    <dgm:pt modelId="{FC3B97B0-86C4-42BA-A77C-5DDA47AF40A3}">
      <dgm:prSet custT="1"/>
      <dgm:spPr/>
      <dgm:t>
        <a:bodyPr/>
        <a:lstStyle/>
        <a:p>
          <a:pPr rtl="0"/>
          <a:r>
            <a:rPr lang="en-US" sz="1800" b="0" dirty="0"/>
            <a:t>Print Vendor Business Disruption (rare and claimants are typically rescheduled if necessary)</a:t>
          </a:r>
          <a:endParaRPr lang="en-US" sz="1800" dirty="0"/>
        </a:p>
      </dgm:t>
    </dgm:pt>
    <dgm:pt modelId="{F006647E-3060-41D4-AE06-3CB4CEA37BD1}" type="parTrans" cxnId="{9AB4A5B3-638B-49B9-96B9-1D3E78065A4D}">
      <dgm:prSet/>
      <dgm:spPr/>
      <dgm:t>
        <a:bodyPr/>
        <a:lstStyle/>
        <a:p>
          <a:endParaRPr lang="en-US" sz="1200"/>
        </a:p>
      </dgm:t>
    </dgm:pt>
    <dgm:pt modelId="{725F1634-DB02-4765-A2AF-88EB47C1747D}" type="sibTrans" cxnId="{9AB4A5B3-638B-49B9-96B9-1D3E78065A4D}">
      <dgm:prSet/>
      <dgm:spPr/>
      <dgm:t>
        <a:bodyPr/>
        <a:lstStyle/>
        <a:p>
          <a:endParaRPr lang="en-US" sz="1200"/>
        </a:p>
      </dgm:t>
    </dgm:pt>
    <dgm:pt modelId="{682F90B9-8F2A-4CF6-A3A8-CF9F6C380D86}">
      <dgm:prSet custT="1"/>
      <dgm:spPr/>
      <dgm:t>
        <a:bodyPr/>
        <a:lstStyle/>
        <a:p>
          <a:pPr rtl="0"/>
          <a:r>
            <a:rPr lang="en-US" sz="1800" b="0" dirty="0"/>
            <a:t>Scheduling after Printing Cut-off time (typically rescheduled)</a:t>
          </a:r>
          <a:endParaRPr lang="en-US" sz="1800" dirty="0"/>
        </a:p>
      </dgm:t>
    </dgm:pt>
    <dgm:pt modelId="{37B02025-554F-4DFB-A196-E060539CD705}" type="parTrans" cxnId="{9262A5FC-ED66-4D41-A7A6-D23758F9664E}">
      <dgm:prSet/>
      <dgm:spPr/>
      <dgm:t>
        <a:bodyPr/>
        <a:lstStyle/>
        <a:p>
          <a:endParaRPr lang="en-US" sz="1200"/>
        </a:p>
      </dgm:t>
    </dgm:pt>
    <dgm:pt modelId="{C62ABC65-2A7B-4F32-B058-9792D5DE6A4A}" type="sibTrans" cxnId="{9262A5FC-ED66-4D41-A7A6-D23758F9664E}">
      <dgm:prSet/>
      <dgm:spPr/>
      <dgm:t>
        <a:bodyPr/>
        <a:lstStyle/>
        <a:p>
          <a:endParaRPr lang="en-US" sz="1200"/>
        </a:p>
      </dgm:t>
    </dgm:pt>
    <dgm:pt modelId="{C5663E67-5496-40F7-A664-9C65277BAD43}" type="pres">
      <dgm:prSet presAssocID="{07605962-DC62-455F-9ECA-DF9CEB4BF554}" presName="diagram" presStyleCnt="0">
        <dgm:presLayoutVars>
          <dgm:dir/>
          <dgm:resizeHandles val="exact"/>
        </dgm:presLayoutVars>
      </dgm:prSet>
      <dgm:spPr/>
    </dgm:pt>
    <dgm:pt modelId="{3D9A73F9-AAE6-4132-A25A-016727ED620A}" type="pres">
      <dgm:prSet presAssocID="{1A5A603B-9F40-43A1-95B4-A6FF28CAF1AD}" presName="node" presStyleLbl="node1" presStyleIdx="0" presStyleCnt="5">
        <dgm:presLayoutVars>
          <dgm:bulletEnabled val="1"/>
        </dgm:presLayoutVars>
      </dgm:prSet>
      <dgm:spPr/>
    </dgm:pt>
    <dgm:pt modelId="{B0152BE3-4BF3-4E3C-BEE2-95B0090B32DF}" type="pres">
      <dgm:prSet presAssocID="{13C153B0-DCAC-4FCB-8C71-7DAB7B21408B}" presName="sibTrans" presStyleCnt="0"/>
      <dgm:spPr/>
    </dgm:pt>
    <dgm:pt modelId="{166FC811-4E1E-4A59-8550-328872B78B14}" type="pres">
      <dgm:prSet presAssocID="{675D3DF2-2DCB-4A68-A13B-7B8D94796505}" presName="node" presStyleLbl="node1" presStyleIdx="1" presStyleCnt="5">
        <dgm:presLayoutVars>
          <dgm:bulletEnabled val="1"/>
        </dgm:presLayoutVars>
      </dgm:prSet>
      <dgm:spPr/>
    </dgm:pt>
    <dgm:pt modelId="{DBC4B4C3-03A5-43DF-B558-552C83518F83}" type="pres">
      <dgm:prSet presAssocID="{6DDE399F-693D-4F07-BCC2-58D23C7DD0B0}" presName="sibTrans" presStyleCnt="0"/>
      <dgm:spPr/>
    </dgm:pt>
    <dgm:pt modelId="{E400DA3D-2EB2-4865-AB76-6CC93FAFB5D3}" type="pres">
      <dgm:prSet presAssocID="{783F0C6F-3D1D-4788-B468-9B9EC5B41652}" presName="node" presStyleLbl="node1" presStyleIdx="2" presStyleCnt="5">
        <dgm:presLayoutVars>
          <dgm:bulletEnabled val="1"/>
        </dgm:presLayoutVars>
      </dgm:prSet>
      <dgm:spPr/>
    </dgm:pt>
    <dgm:pt modelId="{C6ADA99B-72A3-43B9-A675-C87C07692AF2}" type="pres">
      <dgm:prSet presAssocID="{52E77CD4-6057-4D99-AD9A-16280A043360}" presName="sibTrans" presStyleCnt="0"/>
      <dgm:spPr/>
    </dgm:pt>
    <dgm:pt modelId="{9E2B4C1C-35AD-4678-A1B6-362F90CC48CE}" type="pres">
      <dgm:prSet presAssocID="{FC3B97B0-86C4-42BA-A77C-5DDA47AF40A3}" presName="node" presStyleLbl="node1" presStyleIdx="3" presStyleCnt="5" custLinFactNeighborX="-55477">
        <dgm:presLayoutVars>
          <dgm:bulletEnabled val="1"/>
        </dgm:presLayoutVars>
      </dgm:prSet>
      <dgm:spPr/>
    </dgm:pt>
    <dgm:pt modelId="{D13E2D3D-F59C-4C1D-9D03-7E904B7057B9}" type="pres">
      <dgm:prSet presAssocID="{725F1634-DB02-4765-A2AF-88EB47C1747D}" presName="sibTrans" presStyleCnt="0"/>
      <dgm:spPr/>
    </dgm:pt>
    <dgm:pt modelId="{F5528C25-ECA3-4266-B8C1-7A38DF83CF6E}" type="pres">
      <dgm:prSet presAssocID="{682F90B9-8F2A-4CF6-A3A8-CF9F6C380D86}" presName="node" presStyleLbl="node1" presStyleIdx="4" presStyleCnt="5" custLinFactNeighborX="-55477">
        <dgm:presLayoutVars>
          <dgm:bulletEnabled val="1"/>
        </dgm:presLayoutVars>
      </dgm:prSet>
      <dgm:spPr/>
    </dgm:pt>
  </dgm:ptLst>
  <dgm:cxnLst>
    <dgm:cxn modelId="{4D09DE08-6117-4C63-BBE1-C3D45E7FDC41}" type="presOf" srcId="{1A5A603B-9F40-43A1-95B4-A6FF28CAF1AD}" destId="{3D9A73F9-AAE6-4132-A25A-016727ED620A}" srcOrd="0" destOrd="0" presId="urn:microsoft.com/office/officeart/2005/8/layout/default"/>
    <dgm:cxn modelId="{4B8C450D-BCC8-4AE9-A8E4-E76BE4FEDD5C}" type="presOf" srcId="{675D3DF2-2DCB-4A68-A13B-7B8D94796505}" destId="{166FC811-4E1E-4A59-8550-328872B78B14}" srcOrd="0" destOrd="0" presId="urn:microsoft.com/office/officeart/2005/8/layout/default"/>
    <dgm:cxn modelId="{7B3A3167-D566-43A9-A3CC-62C085FBADF4}" type="presOf" srcId="{FC3B97B0-86C4-42BA-A77C-5DDA47AF40A3}" destId="{9E2B4C1C-35AD-4678-A1B6-362F90CC48CE}" srcOrd="0" destOrd="0" presId="urn:microsoft.com/office/officeart/2005/8/layout/default"/>
    <dgm:cxn modelId="{52FDFE4E-A9C0-400F-BA43-933D8BFA158D}" type="presOf" srcId="{682F90B9-8F2A-4CF6-A3A8-CF9F6C380D86}" destId="{F5528C25-ECA3-4266-B8C1-7A38DF83CF6E}" srcOrd="0" destOrd="0" presId="urn:microsoft.com/office/officeart/2005/8/layout/default"/>
    <dgm:cxn modelId="{6F42BC72-9532-47D4-84D4-B2F1D45579E5}" srcId="{07605962-DC62-455F-9ECA-DF9CEB4BF554}" destId="{783F0C6F-3D1D-4788-B468-9B9EC5B41652}" srcOrd="2" destOrd="0" parTransId="{064C81B5-C76A-488E-A7D5-E598BC05C47D}" sibTransId="{52E77CD4-6057-4D99-AD9A-16280A043360}"/>
    <dgm:cxn modelId="{B3F6658D-F4B1-4B12-A617-24651D39EB92}" srcId="{07605962-DC62-455F-9ECA-DF9CEB4BF554}" destId="{1A5A603B-9F40-43A1-95B4-A6FF28CAF1AD}" srcOrd="0" destOrd="0" parTransId="{1F38EB6C-DE0D-40EA-9912-2FBEDFF167E2}" sibTransId="{13C153B0-DCAC-4FCB-8C71-7DAB7B21408B}"/>
    <dgm:cxn modelId="{C26CE1A1-0732-4355-B52E-68B4EA474E6A}" srcId="{07605962-DC62-455F-9ECA-DF9CEB4BF554}" destId="{675D3DF2-2DCB-4A68-A13B-7B8D94796505}" srcOrd="1" destOrd="0" parTransId="{D616B055-C3D7-469B-B62E-3D8EB186A02C}" sibTransId="{6DDE399F-693D-4F07-BCC2-58D23C7DD0B0}"/>
    <dgm:cxn modelId="{65A24AA4-7DE6-4B2F-9FCE-21633F5D4E9E}" type="presOf" srcId="{07605962-DC62-455F-9ECA-DF9CEB4BF554}" destId="{C5663E67-5496-40F7-A664-9C65277BAD43}" srcOrd="0" destOrd="0" presId="urn:microsoft.com/office/officeart/2005/8/layout/default"/>
    <dgm:cxn modelId="{9AB4A5B3-638B-49B9-96B9-1D3E78065A4D}" srcId="{07605962-DC62-455F-9ECA-DF9CEB4BF554}" destId="{FC3B97B0-86C4-42BA-A77C-5DDA47AF40A3}" srcOrd="3" destOrd="0" parTransId="{F006647E-3060-41D4-AE06-3CB4CEA37BD1}" sibTransId="{725F1634-DB02-4765-A2AF-88EB47C1747D}"/>
    <dgm:cxn modelId="{A179EFEC-AB3F-4DC0-B7D9-6FAD551793B1}" type="presOf" srcId="{783F0C6F-3D1D-4788-B468-9B9EC5B41652}" destId="{E400DA3D-2EB2-4865-AB76-6CC93FAFB5D3}" srcOrd="0" destOrd="0" presId="urn:microsoft.com/office/officeart/2005/8/layout/default"/>
    <dgm:cxn modelId="{9262A5FC-ED66-4D41-A7A6-D23758F9664E}" srcId="{07605962-DC62-455F-9ECA-DF9CEB4BF554}" destId="{682F90B9-8F2A-4CF6-A3A8-CF9F6C380D86}" srcOrd="4" destOrd="0" parTransId="{37B02025-554F-4DFB-A196-E060539CD705}" sibTransId="{C62ABC65-2A7B-4F32-B058-9792D5DE6A4A}"/>
    <dgm:cxn modelId="{9CBB2A50-8DDE-440E-8459-150B01CDEC80}" type="presParOf" srcId="{C5663E67-5496-40F7-A664-9C65277BAD43}" destId="{3D9A73F9-AAE6-4132-A25A-016727ED620A}" srcOrd="0" destOrd="0" presId="urn:microsoft.com/office/officeart/2005/8/layout/default"/>
    <dgm:cxn modelId="{0234E2B3-650D-4014-A3AB-0715B5D71ACF}" type="presParOf" srcId="{C5663E67-5496-40F7-A664-9C65277BAD43}" destId="{B0152BE3-4BF3-4E3C-BEE2-95B0090B32DF}" srcOrd="1" destOrd="0" presId="urn:microsoft.com/office/officeart/2005/8/layout/default"/>
    <dgm:cxn modelId="{9DF397BE-CB6E-4879-8D45-E0A8F021784E}" type="presParOf" srcId="{C5663E67-5496-40F7-A664-9C65277BAD43}" destId="{166FC811-4E1E-4A59-8550-328872B78B14}" srcOrd="2" destOrd="0" presId="urn:microsoft.com/office/officeart/2005/8/layout/default"/>
    <dgm:cxn modelId="{8D88FBEB-9DA1-4320-96DE-FC657FDFD053}" type="presParOf" srcId="{C5663E67-5496-40F7-A664-9C65277BAD43}" destId="{DBC4B4C3-03A5-43DF-B558-552C83518F83}" srcOrd="3" destOrd="0" presId="urn:microsoft.com/office/officeart/2005/8/layout/default"/>
    <dgm:cxn modelId="{E96E145D-59C2-45EC-BFBA-D7F678E760CD}" type="presParOf" srcId="{C5663E67-5496-40F7-A664-9C65277BAD43}" destId="{E400DA3D-2EB2-4865-AB76-6CC93FAFB5D3}" srcOrd="4" destOrd="0" presId="urn:microsoft.com/office/officeart/2005/8/layout/default"/>
    <dgm:cxn modelId="{8A8BD58F-8553-4EDA-AAC2-F6E3041D411A}" type="presParOf" srcId="{C5663E67-5496-40F7-A664-9C65277BAD43}" destId="{C6ADA99B-72A3-43B9-A675-C87C07692AF2}" srcOrd="5" destOrd="0" presId="urn:microsoft.com/office/officeart/2005/8/layout/default"/>
    <dgm:cxn modelId="{ADF3A372-E5C3-46FE-83E1-9D5BA97216C6}" type="presParOf" srcId="{C5663E67-5496-40F7-A664-9C65277BAD43}" destId="{9E2B4C1C-35AD-4678-A1B6-362F90CC48CE}" srcOrd="6" destOrd="0" presId="urn:microsoft.com/office/officeart/2005/8/layout/default"/>
    <dgm:cxn modelId="{489F5D76-2A9F-4B93-AE21-24DC96C6F446}" type="presParOf" srcId="{C5663E67-5496-40F7-A664-9C65277BAD43}" destId="{D13E2D3D-F59C-4C1D-9D03-7E904B7057B9}" srcOrd="7" destOrd="0" presId="urn:microsoft.com/office/officeart/2005/8/layout/default"/>
    <dgm:cxn modelId="{2DF3DA4F-BD29-4E13-9E07-F6703BFEEE77}" type="presParOf" srcId="{C5663E67-5496-40F7-A664-9C65277BAD43}" destId="{F5528C25-ECA3-4266-B8C1-7A38DF83CF6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69B0E3-6802-46F3-918D-4BFB1C9BD6F9}" type="doc">
      <dgm:prSet loTypeId="urn:microsoft.com/office/officeart/2008/layout/VerticalCurvedList" loCatId="list" qsTypeId="urn:microsoft.com/office/officeart/2005/8/quickstyle/simple4" qsCatId="simple" csTypeId="urn:microsoft.com/office/officeart/2005/8/colors/accent2_3" csCatId="accent2" phldr="1"/>
      <dgm:spPr/>
      <dgm:t>
        <a:bodyPr/>
        <a:lstStyle/>
        <a:p>
          <a:endParaRPr lang="en-US"/>
        </a:p>
      </dgm:t>
    </dgm:pt>
    <dgm:pt modelId="{6431008A-A8AA-439F-8B27-9E79D0FAE060}">
      <dgm:prSet/>
      <dgm:spPr/>
      <dgm:t>
        <a:bodyPr/>
        <a:lstStyle/>
        <a:p>
          <a:pPr rtl="0"/>
          <a:r>
            <a:rPr lang="en-US" b="1" dirty="0"/>
            <a:t>Reschedule information—</a:t>
          </a:r>
          <a:r>
            <a:rPr lang="en-US" b="0" dirty="0"/>
            <a:t>Updating </a:t>
          </a:r>
          <a:r>
            <a:rPr lang="en-US" dirty="0"/>
            <a:t>CNP with information as well as better layout of information</a:t>
          </a:r>
        </a:p>
      </dgm:t>
    </dgm:pt>
    <dgm:pt modelId="{DDA01CF3-8EC3-4F3C-9865-FA22F459F065}" type="parTrans" cxnId="{61FBE726-E46C-475B-A95A-5EF264979803}">
      <dgm:prSet/>
      <dgm:spPr/>
      <dgm:t>
        <a:bodyPr/>
        <a:lstStyle/>
        <a:p>
          <a:endParaRPr lang="en-US"/>
        </a:p>
      </dgm:t>
    </dgm:pt>
    <dgm:pt modelId="{FB1ADA7D-24F3-48E1-95BE-E0DC828D2415}" type="sibTrans" cxnId="{61FBE726-E46C-475B-A95A-5EF264979803}">
      <dgm:prSet/>
      <dgm:spPr/>
      <dgm:t>
        <a:bodyPr/>
        <a:lstStyle/>
        <a:p>
          <a:endParaRPr lang="en-US"/>
        </a:p>
      </dgm:t>
    </dgm:pt>
    <dgm:pt modelId="{23B04204-00CC-469C-BC0A-229DE773B4A2}">
      <dgm:prSet/>
      <dgm:spPr/>
      <dgm:t>
        <a:bodyPr/>
        <a:lstStyle/>
        <a:p>
          <a:pPr rtl="0"/>
          <a:r>
            <a:rPr lang="en-US" b="1" dirty="0"/>
            <a:t>POC to direct issues</a:t>
          </a:r>
          <a:r>
            <a:rPr lang="en-US" b="0" dirty="0"/>
            <a:t>—Created</a:t>
          </a:r>
          <a:r>
            <a:rPr lang="en-US" b="1" dirty="0"/>
            <a:t> </a:t>
          </a:r>
          <a:r>
            <a:rPr lang="en-US" b="0" dirty="0"/>
            <a:t>Veteran Service Liaison team</a:t>
          </a:r>
          <a:endParaRPr lang="en-US" dirty="0"/>
        </a:p>
      </dgm:t>
    </dgm:pt>
    <dgm:pt modelId="{A639173C-3FD4-46F3-B383-C39B9CD000BF}" type="parTrans" cxnId="{59B9A5A9-774B-4F0E-8EE2-4B81711ECADD}">
      <dgm:prSet/>
      <dgm:spPr/>
      <dgm:t>
        <a:bodyPr/>
        <a:lstStyle/>
        <a:p>
          <a:endParaRPr lang="en-US"/>
        </a:p>
      </dgm:t>
    </dgm:pt>
    <dgm:pt modelId="{6DB82DED-8A1A-4481-8B3B-578DAF9DB5BC}" type="sibTrans" cxnId="{59B9A5A9-774B-4F0E-8EE2-4B81711ECADD}">
      <dgm:prSet/>
      <dgm:spPr/>
      <dgm:t>
        <a:bodyPr/>
        <a:lstStyle/>
        <a:p>
          <a:endParaRPr lang="en-US"/>
        </a:p>
      </dgm:t>
    </dgm:pt>
    <dgm:pt modelId="{409447A2-F463-4840-B5D0-CB3263968BC0}">
      <dgm:prSet/>
      <dgm:spPr/>
      <dgm:t>
        <a:bodyPr/>
        <a:lstStyle/>
        <a:p>
          <a:pPr rtl="0"/>
          <a:r>
            <a:rPr lang="en-US" b="1" dirty="0"/>
            <a:t>Providers of concern</a:t>
          </a:r>
          <a:r>
            <a:rPr lang="en-US" b="0" dirty="0"/>
            <a:t>—Created ticket system to consolidate Survey responses, concerns from social media, QTCM.com, Call Center, etc.</a:t>
          </a:r>
        </a:p>
      </dgm:t>
    </dgm:pt>
    <dgm:pt modelId="{75793DE3-79CB-40CC-8FBF-9C4541F3A588}" type="parTrans" cxnId="{8F47BCC7-E977-4D6F-83C0-EAEB64868159}">
      <dgm:prSet/>
      <dgm:spPr/>
      <dgm:t>
        <a:bodyPr/>
        <a:lstStyle/>
        <a:p>
          <a:endParaRPr lang="en-US"/>
        </a:p>
      </dgm:t>
    </dgm:pt>
    <dgm:pt modelId="{D7DD4617-3D87-4316-B1F2-530A4E8ADCF7}" type="sibTrans" cxnId="{8F47BCC7-E977-4D6F-83C0-EAEB64868159}">
      <dgm:prSet/>
      <dgm:spPr/>
      <dgm:t>
        <a:bodyPr/>
        <a:lstStyle/>
        <a:p>
          <a:endParaRPr lang="en-US"/>
        </a:p>
      </dgm:t>
    </dgm:pt>
    <dgm:pt modelId="{B9965140-79E5-40A5-9F81-81461D675C10}">
      <dgm:prSet/>
      <dgm:spPr/>
      <dgm:t>
        <a:bodyPr/>
        <a:lstStyle/>
        <a:p>
          <a:pPr rtl="0"/>
          <a:r>
            <a:rPr lang="en-US" b="1" dirty="0"/>
            <a:t>Expand TH—</a:t>
          </a:r>
          <a:r>
            <a:rPr lang="en-US" b="0" dirty="0"/>
            <a:t>Working with VSO organizations to provide areas and assist in connecting for TH</a:t>
          </a:r>
          <a:endParaRPr lang="en-US" b="1" dirty="0"/>
        </a:p>
      </dgm:t>
    </dgm:pt>
    <dgm:pt modelId="{21924D6A-C666-46C5-AC2A-E0279E02908E}" type="parTrans" cxnId="{A075A888-1DCC-4B2A-BEE6-2D1C47F82CBC}">
      <dgm:prSet/>
      <dgm:spPr/>
      <dgm:t>
        <a:bodyPr/>
        <a:lstStyle/>
        <a:p>
          <a:endParaRPr lang="en-US"/>
        </a:p>
      </dgm:t>
    </dgm:pt>
    <dgm:pt modelId="{21044179-BB9D-4389-B3E1-8FBF56054042}" type="sibTrans" cxnId="{A075A888-1DCC-4B2A-BEE6-2D1C47F82CBC}">
      <dgm:prSet/>
      <dgm:spPr/>
      <dgm:t>
        <a:bodyPr/>
        <a:lstStyle/>
        <a:p>
          <a:endParaRPr lang="en-US"/>
        </a:p>
      </dgm:t>
    </dgm:pt>
    <dgm:pt modelId="{B2F628FA-5925-4112-9120-4DF901E7F401}">
      <dgm:prSet/>
      <dgm:spPr/>
      <dgm:t>
        <a:bodyPr/>
        <a:lstStyle/>
        <a:p>
          <a:pPr rtl="0"/>
          <a:r>
            <a:rPr lang="en-US" b="1" dirty="0"/>
            <a:t>Providers not accepting paperwork/</a:t>
          </a:r>
          <a:r>
            <a:rPr lang="en-US" b="1" dirty="0" err="1"/>
            <a:t>Questionnairs</a:t>
          </a:r>
          <a:r>
            <a:rPr lang="en-US" b="1" dirty="0"/>
            <a:t>--</a:t>
          </a:r>
          <a:r>
            <a:rPr lang="en-US" b="0" dirty="0"/>
            <a:t>Providers now required to accept paperwork from claimants at time of exam</a:t>
          </a:r>
        </a:p>
      </dgm:t>
    </dgm:pt>
    <dgm:pt modelId="{46166E4D-353F-4240-8AEA-CF327E146330}" type="parTrans" cxnId="{780768EF-F2E7-4606-AFA8-FFC77BFFD63E}">
      <dgm:prSet/>
      <dgm:spPr/>
      <dgm:t>
        <a:bodyPr/>
        <a:lstStyle/>
        <a:p>
          <a:endParaRPr lang="en-US"/>
        </a:p>
      </dgm:t>
    </dgm:pt>
    <dgm:pt modelId="{C6A21AEF-5DC1-4B58-B46C-2E49C296AB43}" type="sibTrans" cxnId="{780768EF-F2E7-4606-AFA8-FFC77BFFD63E}">
      <dgm:prSet/>
      <dgm:spPr/>
      <dgm:t>
        <a:bodyPr/>
        <a:lstStyle/>
        <a:p>
          <a:endParaRPr lang="en-US"/>
        </a:p>
      </dgm:t>
    </dgm:pt>
    <dgm:pt modelId="{F024E121-8C59-4679-8149-3E5F61F1C2AB}" type="pres">
      <dgm:prSet presAssocID="{D169B0E3-6802-46F3-918D-4BFB1C9BD6F9}" presName="Name0" presStyleCnt="0">
        <dgm:presLayoutVars>
          <dgm:chMax val="7"/>
          <dgm:chPref val="7"/>
          <dgm:dir/>
        </dgm:presLayoutVars>
      </dgm:prSet>
      <dgm:spPr/>
    </dgm:pt>
    <dgm:pt modelId="{2CAB3083-AD09-4DF7-B0E8-9370C3D0BD32}" type="pres">
      <dgm:prSet presAssocID="{D169B0E3-6802-46F3-918D-4BFB1C9BD6F9}" presName="Name1" presStyleCnt="0"/>
      <dgm:spPr/>
    </dgm:pt>
    <dgm:pt modelId="{038B71A9-F787-4A57-BB45-4B7C6DCA43BB}" type="pres">
      <dgm:prSet presAssocID="{D169B0E3-6802-46F3-918D-4BFB1C9BD6F9}" presName="cycle" presStyleCnt="0"/>
      <dgm:spPr/>
    </dgm:pt>
    <dgm:pt modelId="{53BD9B4F-5984-4140-BA64-F1FC8BD10624}" type="pres">
      <dgm:prSet presAssocID="{D169B0E3-6802-46F3-918D-4BFB1C9BD6F9}" presName="srcNode" presStyleLbl="node1" presStyleIdx="0" presStyleCnt="5"/>
      <dgm:spPr/>
    </dgm:pt>
    <dgm:pt modelId="{20C6DA1D-0BA8-44CA-A060-FD9E59042C3E}" type="pres">
      <dgm:prSet presAssocID="{D169B0E3-6802-46F3-918D-4BFB1C9BD6F9}" presName="conn" presStyleLbl="parChTrans1D2" presStyleIdx="0" presStyleCnt="1"/>
      <dgm:spPr/>
    </dgm:pt>
    <dgm:pt modelId="{C5DC509B-D47A-4985-9E5E-9F76C54D8867}" type="pres">
      <dgm:prSet presAssocID="{D169B0E3-6802-46F3-918D-4BFB1C9BD6F9}" presName="extraNode" presStyleLbl="node1" presStyleIdx="0" presStyleCnt="5"/>
      <dgm:spPr/>
    </dgm:pt>
    <dgm:pt modelId="{CF8EB27A-F429-44BA-B52F-495956EBC940}" type="pres">
      <dgm:prSet presAssocID="{D169B0E3-6802-46F3-918D-4BFB1C9BD6F9}" presName="dstNode" presStyleLbl="node1" presStyleIdx="0" presStyleCnt="5"/>
      <dgm:spPr/>
    </dgm:pt>
    <dgm:pt modelId="{8DB7D417-D1BD-415F-A252-921A30ACD364}" type="pres">
      <dgm:prSet presAssocID="{6431008A-A8AA-439F-8B27-9E79D0FAE060}" presName="text_1" presStyleLbl="node1" presStyleIdx="0" presStyleCnt="5" custLinFactNeighborY="-29661">
        <dgm:presLayoutVars>
          <dgm:bulletEnabled val="1"/>
        </dgm:presLayoutVars>
      </dgm:prSet>
      <dgm:spPr/>
    </dgm:pt>
    <dgm:pt modelId="{607A385C-2797-44D6-A7F8-5992089B95B9}" type="pres">
      <dgm:prSet presAssocID="{6431008A-A8AA-439F-8B27-9E79D0FAE060}" presName="accent_1" presStyleCnt="0"/>
      <dgm:spPr/>
    </dgm:pt>
    <dgm:pt modelId="{DB2F6991-38D1-4C5B-AB85-ACD06C1FDD74}" type="pres">
      <dgm:prSet presAssocID="{6431008A-A8AA-439F-8B27-9E79D0FAE060}" presName="accentRepeatNode" presStyleLbl="solidFgAcc1" presStyleIdx="0" presStyleCnt="5" custLinFactNeighborX="-5395" custLinFactNeighborY="-22659"/>
      <dgm:spPr/>
    </dgm:pt>
    <dgm:pt modelId="{790D801E-E0C2-47DE-8DD7-C76DC701A13C}" type="pres">
      <dgm:prSet presAssocID="{23B04204-00CC-469C-BC0A-229DE773B4A2}" presName="text_2" presStyleLbl="node1" presStyleIdx="1" presStyleCnt="5" custLinFactNeighborY="-27272">
        <dgm:presLayoutVars>
          <dgm:bulletEnabled val="1"/>
        </dgm:presLayoutVars>
      </dgm:prSet>
      <dgm:spPr/>
    </dgm:pt>
    <dgm:pt modelId="{FA00589A-FD03-42BC-B20A-A78FEB1D6988}" type="pres">
      <dgm:prSet presAssocID="{23B04204-00CC-469C-BC0A-229DE773B4A2}" presName="accent_2" presStyleCnt="0"/>
      <dgm:spPr/>
    </dgm:pt>
    <dgm:pt modelId="{7186FD84-3A15-4B62-B85E-BA5368579AF0}" type="pres">
      <dgm:prSet presAssocID="{23B04204-00CC-469C-BC0A-229DE773B4A2}" presName="accentRepeatNode" presStyleLbl="solidFgAcc1" presStyleIdx="1" presStyleCnt="5" custLinFactNeighborY="-21841"/>
      <dgm:spPr/>
    </dgm:pt>
    <dgm:pt modelId="{2B084972-B669-465D-817F-8321856705F6}" type="pres">
      <dgm:prSet presAssocID="{409447A2-F463-4840-B5D0-CB3263968BC0}" presName="text_3" presStyleLbl="node1" presStyleIdx="2" presStyleCnt="5" custLinFactNeighborX="158" custLinFactNeighborY="-12134">
        <dgm:presLayoutVars>
          <dgm:bulletEnabled val="1"/>
        </dgm:presLayoutVars>
      </dgm:prSet>
      <dgm:spPr/>
    </dgm:pt>
    <dgm:pt modelId="{F070B775-452F-402B-BA6E-C2A439CC55D7}" type="pres">
      <dgm:prSet presAssocID="{409447A2-F463-4840-B5D0-CB3263968BC0}" presName="accent_3" presStyleCnt="0"/>
      <dgm:spPr/>
    </dgm:pt>
    <dgm:pt modelId="{682E7933-E222-4A3A-824A-B7F44E67231F}" type="pres">
      <dgm:prSet presAssocID="{409447A2-F463-4840-B5D0-CB3263968BC0}" presName="accentRepeatNode" presStyleLbl="solidFgAcc1" presStyleIdx="2" presStyleCnt="5" custLinFactNeighborX="1079" custLinFactNeighborY="-9737"/>
      <dgm:spPr/>
    </dgm:pt>
    <dgm:pt modelId="{18AB8EA7-0BF5-4882-8817-DE5E8A8450C5}" type="pres">
      <dgm:prSet presAssocID="{B9965140-79E5-40A5-9F81-81461D675C10}" presName="text_4" presStyleLbl="node1" presStyleIdx="3" presStyleCnt="5" custLinFactNeighborX="1036" custLinFactNeighborY="3211">
        <dgm:presLayoutVars>
          <dgm:bulletEnabled val="1"/>
        </dgm:presLayoutVars>
      </dgm:prSet>
      <dgm:spPr/>
    </dgm:pt>
    <dgm:pt modelId="{C8F33AD0-B483-4D18-9326-02DD207557A7}" type="pres">
      <dgm:prSet presAssocID="{B9965140-79E5-40A5-9F81-81461D675C10}" presName="accent_4" presStyleCnt="0"/>
      <dgm:spPr/>
    </dgm:pt>
    <dgm:pt modelId="{A5D00534-AA7C-4569-8EA2-4C44E58F944E}" type="pres">
      <dgm:prSet presAssocID="{B9965140-79E5-40A5-9F81-81461D675C10}" presName="accentRepeatNode" presStyleLbl="solidFgAcc1" presStyleIdx="3" presStyleCnt="5" custLinFactNeighborX="7553" custLinFactNeighborY="2528"/>
      <dgm:spPr/>
    </dgm:pt>
    <dgm:pt modelId="{AF988869-B1DB-45CF-A168-837DAAFC662C}" type="pres">
      <dgm:prSet presAssocID="{B2F628FA-5925-4112-9120-4DF901E7F401}" presName="text_5" presStyleLbl="node1" presStyleIdx="4" presStyleCnt="5" custLinFactNeighborX="992" custLinFactNeighborY="10152">
        <dgm:presLayoutVars>
          <dgm:bulletEnabled val="1"/>
        </dgm:presLayoutVars>
      </dgm:prSet>
      <dgm:spPr/>
    </dgm:pt>
    <dgm:pt modelId="{B6111131-8F27-4B2E-97DE-F7079797EAB2}" type="pres">
      <dgm:prSet presAssocID="{B2F628FA-5925-4112-9120-4DF901E7F401}" presName="accent_5" presStyleCnt="0"/>
      <dgm:spPr/>
    </dgm:pt>
    <dgm:pt modelId="{1B428273-E0C3-4BA5-AF21-AA04F0C71BF7}" type="pres">
      <dgm:prSet presAssocID="{B2F628FA-5925-4112-9120-4DF901E7F401}" presName="accentRepeatNode" presStyleLbl="solidFgAcc1" presStyleIdx="4" presStyleCnt="5" custLinFactNeighborX="7553" custLinFactNeighborY="-1874"/>
      <dgm:spPr/>
    </dgm:pt>
  </dgm:ptLst>
  <dgm:cxnLst>
    <dgm:cxn modelId="{61FBE726-E46C-475B-A95A-5EF264979803}" srcId="{D169B0E3-6802-46F3-918D-4BFB1C9BD6F9}" destId="{6431008A-A8AA-439F-8B27-9E79D0FAE060}" srcOrd="0" destOrd="0" parTransId="{DDA01CF3-8EC3-4F3C-9865-FA22F459F065}" sibTransId="{FB1ADA7D-24F3-48E1-95BE-E0DC828D2415}"/>
    <dgm:cxn modelId="{695B8929-2933-4BE1-97CF-2143A6ECAC6A}" type="presOf" srcId="{6431008A-A8AA-439F-8B27-9E79D0FAE060}" destId="{8DB7D417-D1BD-415F-A252-921A30ACD364}" srcOrd="0" destOrd="0" presId="urn:microsoft.com/office/officeart/2008/layout/VerticalCurvedList"/>
    <dgm:cxn modelId="{CBCCD779-4E1E-4505-B486-367786B38235}" type="presOf" srcId="{D169B0E3-6802-46F3-918D-4BFB1C9BD6F9}" destId="{F024E121-8C59-4679-8149-3E5F61F1C2AB}" srcOrd="0" destOrd="0" presId="urn:microsoft.com/office/officeart/2008/layout/VerticalCurvedList"/>
    <dgm:cxn modelId="{A075A888-1DCC-4B2A-BEE6-2D1C47F82CBC}" srcId="{D169B0E3-6802-46F3-918D-4BFB1C9BD6F9}" destId="{B9965140-79E5-40A5-9F81-81461D675C10}" srcOrd="3" destOrd="0" parTransId="{21924D6A-C666-46C5-AC2A-E0279E02908E}" sibTransId="{21044179-BB9D-4389-B3E1-8FBF56054042}"/>
    <dgm:cxn modelId="{610A639D-1338-4BCF-8298-C9746894ABC0}" type="presOf" srcId="{B9965140-79E5-40A5-9F81-81461D675C10}" destId="{18AB8EA7-0BF5-4882-8817-DE5E8A8450C5}" srcOrd="0" destOrd="0" presId="urn:microsoft.com/office/officeart/2008/layout/VerticalCurvedList"/>
    <dgm:cxn modelId="{59B9A5A9-774B-4F0E-8EE2-4B81711ECADD}" srcId="{D169B0E3-6802-46F3-918D-4BFB1C9BD6F9}" destId="{23B04204-00CC-469C-BC0A-229DE773B4A2}" srcOrd="1" destOrd="0" parTransId="{A639173C-3FD4-46F3-B383-C39B9CD000BF}" sibTransId="{6DB82DED-8A1A-4481-8B3B-578DAF9DB5BC}"/>
    <dgm:cxn modelId="{5295E5AD-EECC-4B59-874D-DA06BF88CAC4}" type="presOf" srcId="{23B04204-00CC-469C-BC0A-229DE773B4A2}" destId="{790D801E-E0C2-47DE-8DD7-C76DC701A13C}" srcOrd="0" destOrd="0" presId="urn:microsoft.com/office/officeart/2008/layout/VerticalCurvedList"/>
    <dgm:cxn modelId="{5A5DDBAF-1B03-4BC6-B5B6-67112F731DFD}" type="presOf" srcId="{FB1ADA7D-24F3-48E1-95BE-E0DC828D2415}" destId="{20C6DA1D-0BA8-44CA-A060-FD9E59042C3E}" srcOrd="0" destOrd="0" presId="urn:microsoft.com/office/officeart/2008/layout/VerticalCurvedList"/>
    <dgm:cxn modelId="{B8CF39C5-5E33-43FC-AF48-BA37444E7D7C}" type="presOf" srcId="{B2F628FA-5925-4112-9120-4DF901E7F401}" destId="{AF988869-B1DB-45CF-A168-837DAAFC662C}" srcOrd="0" destOrd="0" presId="urn:microsoft.com/office/officeart/2008/layout/VerticalCurvedList"/>
    <dgm:cxn modelId="{8F47BCC7-E977-4D6F-83C0-EAEB64868159}" srcId="{D169B0E3-6802-46F3-918D-4BFB1C9BD6F9}" destId="{409447A2-F463-4840-B5D0-CB3263968BC0}" srcOrd="2" destOrd="0" parTransId="{75793DE3-79CB-40CC-8FBF-9C4541F3A588}" sibTransId="{D7DD4617-3D87-4316-B1F2-530A4E8ADCF7}"/>
    <dgm:cxn modelId="{780768EF-F2E7-4606-AFA8-FFC77BFFD63E}" srcId="{D169B0E3-6802-46F3-918D-4BFB1C9BD6F9}" destId="{B2F628FA-5925-4112-9120-4DF901E7F401}" srcOrd="4" destOrd="0" parTransId="{46166E4D-353F-4240-8AEA-CF327E146330}" sibTransId="{C6A21AEF-5DC1-4B58-B46C-2E49C296AB43}"/>
    <dgm:cxn modelId="{84DC77F8-8BFA-4EDD-890F-382417321E7A}" type="presOf" srcId="{409447A2-F463-4840-B5D0-CB3263968BC0}" destId="{2B084972-B669-465D-817F-8321856705F6}" srcOrd="0" destOrd="0" presId="urn:microsoft.com/office/officeart/2008/layout/VerticalCurvedList"/>
    <dgm:cxn modelId="{4FEFBE73-9077-413B-8CC5-87BCCBF5F780}" type="presParOf" srcId="{F024E121-8C59-4679-8149-3E5F61F1C2AB}" destId="{2CAB3083-AD09-4DF7-B0E8-9370C3D0BD32}" srcOrd="0" destOrd="0" presId="urn:microsoft.com/office/officeart/2008/layout/VerticalCurvedList"/>
    <dgm:cxn modelId="{5099F9EF-4C6A-4A0A-AF98-496F2DE1BC74}" type="presParOf" srcId="{2CAB3083-AD09-4DF7-B0E8-9370C3D0BD32}" destId="{038B71A9-F787-4A57-BB45-4B7C6DCA43BB}" srcOrd="0" destOrd="0" presId="urn:microsoft.com/office/officeart/2008/layout/VerticalCurvedList"/>
    <dgm:cxn modelId="{ED7D6A4F-F0E0-4391-92D1-3D184DE3DD2D}" type="presParOf" srcId="{038B71A9-F787-4A57-BB45-4B7C6DCA43BB}" destId="{53BD9B4F-5984-4140-BA64-F1FC8BD10624}" srcOrd="0" destOrd="0" presId="urn:microsoft.com/office/officeart/2008/layout/VerticalCurvedList"/>
    <dgm:cxn modelId="{D82B69CE-D426-45B1-BDC6-54F21F7B5B8E}" type="presParOf" srcId="{038B71A9-F787-4A57-BB45-4B7C6DCA43BB}" destId="{20C6DA1D-0BA8-44CA-A060-FD9E59042C3E}" srcOrd="1" destOrd="0" presId="urn:microsoft.com/office/officeart/2008/layout/VerticalCurvedList"/>
    <dgm:cxn modelId="{E1E16204-33E7-4B24-B64D-3A21B634E080}" type="presParOf" srcId="{038B71A9-F787-4A57-BB45-4B7C6DCA43BB}" destId="{C5DC509B-D47A-4985-9E5E-9F76C54D8867}" srcOrd="2" destOrd="0" presId="urn:microsoft.com/office/officeart/2008/layout/VerticalCurvedList"/>
    <dgm:cxn modelId="{7EEBB0DD-79F7-4A97-9BD4-7ECFA379D8B8}" type="presParOf" srcId="{038B71A9-F787-4A57-BB45-4B7C6DCA43BB}" destId="{CF8EB27A-F429-44BA-B52F-495956EBC940}" srcOrd="3" destOrd="0" presId="urn:microsoft.com/office/officeart/2008/layout/VerticalCurvedList"/>
    <dgm:cxn modelId="{58C71108-96E2-429F-AB3F-2EE2DA3AAF74}" type="presParOf" srcId="{2CAB3083-AD09-4DF7-B0E8-9370C3D0BD32}" destId="{8DB7D417-D1BD-415F-A252-921A30ACD364}" srcOrd="1" destOrd="0" presId="urn:microsoft.com/office/officeart/2008/layout/VerticalCurvedList"/>
    <dgm:cxn modelId="{1056D63F-1F39-437C-B514-A87F7531759A}" type="presParOf" srcId="{2CAB3083-AD09-4DF7-B0E8-9370C3D0BD32}" destId="{607A385C-2797-44D6-A7F8-5992089B95B9}" srcOrd="2" destOrd="0" presId="urn:microsoft.com/office/officeart/2008/layout/VerticalCurvedList"/>
    <dgm:cxn modelId="{208A80FD-F26F-4820-8A6C-F31C6010383E}" type="presParOf" srcId="{607A385C-2797-44D6-A7F8-5992089B95B9}" destId="{DB2F6991-38D1-4C5B-AB85-ACD06C1FDD74}" srcOrd="0" destOrd="0" presId="urn:microsoft.com/office/officeart/2008/layout/VerticalCurvedList"/>
    <dgm:cxn modelId="{6C6F704D-D391-49A5-99C2-C6B46D172463}" type="presParOf" srcId="{2CAB3083-AD09-4DF7-B0E8-9370C3D0BD32}" destId="{790D801E-E0C2-47DE-8DD7-C76DC701A13C}" srcOrd="3" destOrd="0" presId="urn:microsoft.com/office/officeart/2008/layout/VerticalCurvedList"/>
    <dgm:cxn modelId="{E5253C6A-6B85-40C0-B0C3-E3047473EAA1}" type="presParOf" srcId="{2CAB3083-AD09-4DF7-B0E8-9370C3D0BD32}" destId="{FA00589A-FD03-42BC-B20A-A78FEB1D6988}" srcOrd="4" destOrd="0" presId="urn:microsoft.com/office/officeart/2008/layout/VerticalCurvedList"/>
    <dgm:cxn modelId="{E412EC7B-5675-4DDD-B03F-E355B1680E47}" type="presParOf" srcId="{FA00589A-FD03-42BC-B20A-A78FEB1D6988}" destId="{7186FD84-3A15-4B62-B85E-BA5368579AF0}" srcOrd="0" destOrd="0" presId="urn:microsoft.com/office/officeart/2008/layout/VerticalCurvedList"/>
    <dgm:cxn modelId="{47A9DF67-DDAB-4DDA-9000-AFC7036899BC}" type="presParOf" srcId="{2CAB3083-AD09-4DF7-B0E8-9370C3D0BD32}" destId="{2B084972-B669-465D-817F-8321856705F6}" srcOrd="5" destOrd="0" presId="urn:microsoft.com/office/officeart/2008/layout/VerticalCurvedList"/>
    <dgm:cxn modelId="{51294B66-520D-42F0-A228-A922E95B6E3A}" type="presParOf" srcId="{2CAB3083-AD09-4DF7-B0E8-9370C3D0BD32}" destId="{F070B775-452F-402B-BA6E-C2A439CC55D7}" srcOrd="6" destOrd="0" presId="urn:microsoft.com/office/officeart/2008/layout/VerticalCurvedList"/>
    <dgm:cxn modelId="{9DECC07D-0CAF-4D80-BF98-0EF4A429187F}" type="presParOf" srcId="{F070B775-452F-402B-BA6E-C2A439CC55D7}" destId="{682E7933-E222-4A3A-824A-B7F44E67231F}" srcOrd="0" destOrd="0" presId="urn:microsoft.com/office/officeart/2008/layout/VerticalCurvedList"/>
    <dgm:cxn modelId="{C06BBEFA-A129-4B97-8FD1-16EF21F5234F}" type="presParOf" srcId="{2CAB3083-AD09-4DF7-B0E8-9370C3D0BD32}" destId="{18AB8EA7-0BF5-4882-8817-DE5E8A8450C5}" srcOrd="7" destOrd="0" presId="urn:microsoft.com/office/officeart/2008/layout/VerticalCurvedList"/>
    <dgm:cxn modelId="{CF40FE63-3BE2-4248-AE09-48ADF1DBFC82}" type="presParOf" srcId="{2CAB3083-AD09-4DF7-B0E8-9370C3D0BD32}" destId="{C8F33AD0-B483-4D18-9326-02DD207557A7}" srcOrd="8" destOrd="0" presId="urn:microsoft.com/office/officeart/2008/layout/VerticalCurvedList"/>
    <dgm:cxn modelId="{AF8F2C77-D9E4-4CDA-A01D-3F6B0A9D7206}" type="presParOf" srcId="{C8F33AD0-B483-4D18-9326-02DD207557A7}" destId="{A5D00534-AA7C-4569-8EA2-4C44E58F944E}" srcOrd="0" destOrd="0" presId="urn:microsoft.com/office/officeart/2008/layout/VerticalCurvedList"/>
    <dgm:cxn modelId="{2FE8E498-74A4-493F-83E9-52B68C7D1C4A}" type="presParOf" srcId="{2CAB3083-AD09-4DF7-B0E8-9370C3D0BD32}" destId="{AF988869-B1DB-45CF-A168-837DAAFC662C}" srcOrd="9" destOrd="0" presId="urn:microsoft.com/office/officeart/2008/layout/VerticalCurvedList"/>
    <dgm:cxn modelId="{901A1949-2C11-4744-978A-D4FB9994E691}" type="presParOf" srcId="{2CAB3083-AD09-4DF7-B0E8-9370C3D0BD32}" destId="{B6111131-8F27-4B2E-97DE-F7079797EAB2}" srcOrd="10" destOrd="0" presId="urn:microsoft.com/office/officeart/2008/layout/VerticalCurvedList"/>
    <dgm:cxn modelId="{6D87F06A-F132-4F57-95A1-3DBB41BA7265}" type="presParOf" srcId="{B6111131-8F27-4B2E-97DE-F7079797EAB2}" destId="{1B428273-E0C3-4BA5-AF21-AA04F0C71BF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6DA1D-0BA8-44CA-A060-FD9E59042C3E}">
      <dsp:nvSpPr>
        <dsp:cNvPr id="0" name=""/>
        <dsp:cNvSpPr/>
      </dsp:nvSpPr>
      <dsp:spPr>
        <a:xfrm>
          <a:off x="-6078326" y="-930013"/>
          <a:ext cx="7235689" cy="7235689"/>
        </a:xfrm>
        <a:prstGeom prst="blockArc">
          <a:avLst>
            <a:gd name="adj1" fmla="val 18900000"/>
            <a:gd name="adj2" fmla="val 2700000"/>
            <a:gd name="adj3" fmla="val 299"/>
          </a:avLst>
        </a:pr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B7D417-D1BD-415F-A252-921A30ACD364}">
      <dsp:nvSpPr>
        <dsp:cNvPr id="0" name=""/>
        <dsp:cNvSpPr/>
      </dsp:nvSpPr>
      <dsp:spPr>
        <a:xfrm>
          <a:off x="505743" y="136498"/>
          <a:ext cx="7647953" cy="67217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0" kern="1200" dirty="0"/>
            <a:t>QTC’s scheduling application is geared towards providing a claimant with the closest/soonest options available.</a:t>
          </a:r>
          <a:endParaRPr lang="en-US" sz="1500" kern="1200" dirty="0"/>
        </a:p>
      </dsp:txBody>
      <dsp:txXfrm>
        <a:off x="505743" y="136498"/>
        <a:ext cx="7647953" cy="672172"/>
      </dsp:txXfrm>
    </dsp:sp>
    <dsp:sp modelId="{DB2F6991-38D1-4C5B-AB85-ACD06C1FDD74}">
      <dsp:nvSpPr>
        <dsp:cNvPr id="0" name=""/>
        <dsp:cNvSpPr/>
      </dsp:nvSpPr>
      <dsp:spPr>
        <a:xfrm>
          <a:off x="40306" y="61465"/>
          <a:ext cx="840215" cy="840215"/>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0D801E-E0C2-47DE-8DD7-C76DC701A13C}">
      <dsp:nvSpPr>
        <dsp:cNvPr id="0" name=""/>
        <dsp:cNvSpPr/>
      </dsp:nvSpPr>
      <dsp:spPr>
        <a:xfrm>
          <a:off x="987403" y="1160493"/>
          <a:ext cx="7166294" cy="672172"/>
        </a:xfrm>
        <a:prstGeom prst="rect">
          <a:avLst/>
        </a:prstGeom>
        <a:gradFill rotWithShape="0">
          <a:gsLst>
            <a:gs pos="0">
              <a:schemeClr val="accent2">
                <a:shade val="80000"/>
                <a:hueOff val="124819"/>
                <a:satOff val="-23750"/>
                <a:lumOff val="11891"/>
                <a:alphaOff val="0"/>
                <a:shade val="51000"/>
                <a:satMod val="130000"/>
              </a:schemeClr>
            </a:gs>
            <a:gs pos="80000">
              <a:schemeClr val="accent2">
                <a:shade val="80000"/>
                <a:hueOff val="124819"/>
                <a:satOff val="-23750"/>
                <a:lumOff val="11891"/>
                <a:alphaOff val="0"/>
                <a:shade val="93000"/>
                <a:satMod val="130000"/>
              </a:schemeClr>
            </a:gs>
            <a:gs pos="100000">
              <a:schemeClr val="accent2">
                <a:shade val="80000"/>
                <a:hueOff val="124819"/>
                <a:satOff val="-23750"/>
                <a:lumOff val="11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0" kern="1200" dirty="0"/>
            <a:t>On top of QTC’s scheduling search results, QTC’s polices require case specialists to always consider a claimant’s physical condition, location, and to maximize a claimant’s time with same day appointment scheduling. </a:t>
          </a:r>
          <a:endParaRPr lang="en-US" sz="1500" kern="1200" dirty="0"/>
        </a:p>
      </dsp:txBody>
      <dsp:txXfrm>
        <a:off x="987403" y="1160493"/>
        <a:ext cx="7166294" cy="672172"/>
      </dsp:txXfrm>
    </dsp:sp>
    <dsp:sp modelId="{7186FD84-3A15-4B62-B85E-BA5368579AF0}">
      <dsp:nvSpPr>
        <dsp:cNvPr id="0" name=""/>
        <dsp:cNvSpPr/>
      </dsp:nvSpPr>
      <dsp:spPr>
        <a:xfrm>
          <a:off x="567295" y="1076274"/>
          <a:ext cx="840215" cy="840215"/>
        </a:xfrm>
        <a:prstGeom prst="ellipse">
          <a:avLst/>
        </a:prstGeom>
        <a:solidFill>
          <a:schemeClr val="lt1">
            <a:hueOff val="0"/>
            <a:satOff val="0"/>
            <a:lumOff val="0"/>
            <a:alphaOff val="0"/>
          </a:schemeClr>
        </a:solidFill>
        <a:ln w="9525" cap="flat" cmpd="sng" algn="ctr">
          <a:solidFill>
            <a:schemeClr val="accent2">
              <a:shade val="80000"/>
              <a:hueOff val="124819"/>
              <a:satOff val="-23750"/>
              <a:lumOff val="11891"/>
              <a:alphaOff val="0"/>
            </a:schemeClr>
          </a:solidFill>
          <a:prstDash val="solid"/>
        </a:ln>
        <a:effectLst/>
      </dsp:spPr>
      <dsp:style>
        <a:lnRef idx="1">
          <a:scrgbClr r="0" g="0" b="0"/>
        </a:lnRef>
        <a:fillRef idx="1">
          <a:scrgbClr r="0" g="0" b="0"/>
        </a:fillRef>
        <a:effectRef idx="0">
          <a:scrgbClr r="0" g="0" b="0"/>
        </a:effectRef>
        <a:fontRef idx="minor"/>
      </dsp:style>
    </dsp:sp>
    <dsp:sp modelId="{2B084972-B669-465D-817F-8321856705F6}">
      <dsp:nvSpPr>
        <dsp:cNvPr id="0" name=""/>
        <dsp:cNvSpPr/>
      </dsp:nvSpPr>
      <dsp:spPr>
        <a:xfrm>
          <a:off x="1146322" y="2270183"/>
          <a:ext cx="7018463" cy="672172"/>
        </a:xfrm>
        <a:prstGeom prst="rect">
          <a:avLst/>
        </a:prstGeom>
        <a:gradFill rotWithShape="0">
          <a:gsLst>
            <a:gs pos="0">
              <a:schemeClr val="accent2">
                <a:shade val="80000"/>
                <a:hueOff val="249639"/>
                <a:satOff val="-47499"/>
                <a:lumOff val="23783"/>
                <a:alphaOff val="0"/>
                <a:shade val="51000"/>
                <a:satMod val="130000"/>
              </a:schemeClr>
            </a:gs>
            <a:gs pos="80000">
              <a:schemeClr val="accent2">
                <a:shade val="80000"/>
                <a:hueOff val="249639"/>
                <a:satOff val="-47499"/>
                <a:lumOff val="23783"/>
                <a:alphaOff val="0"/>
                <a:shade val="93000"/>
                <a:satMod val="130000"/>
              </a:schemeClr>
            </a:gs>
            <a:gs pos="100000">
              <a:schemeClr val="accent2">
                <a:shade val="80000"/>
                <a:hueOff val="249639"/>
                <a:satOff val="-47499"/>
                <a:lumOff val="2378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0" kern="1200" dirty="0"/>
            <a:t>If claimant is not available for exams within 8 calendar days, QTC will advise the claimant that we will transition the case back to the VA and QTC will submit a request for cancellation. </a:t>
          </a:r>
          <a:endParaRPr lang="en-US" sz="1500" kern="1200" dirty="0"/>
        </a:p>
      </dsp:txBody>
      <dsp:txXfrm>
        <a:off x="1146322" y="2270183"/>
        <a:ext cx="7018463" cy="672172"/>
      </dsp:txXfrm>
    </dsp:sp>
    <dsp:sp modelId="{682E7933-E222-4A3A-824A-B7F44E67231F}">
      <dsp:nvSpPr>
        <dsp:cNvPr id="0" name=""/>
        <dsp:cNvSpPr/>
      </dsp:nvSpPr>
      <dsp:spPr>
        <a:xfrm>
          <a:off x="724191" y="2185911"/>
          <a:ext cx="840215" cy="840215"/>
        </a:xfrm>
        <a:prstGeom prst="ellipse">
          <a:avLst/>
        </a:prstGeom>
        <a:solidFill>
          <a:schemeClr val="lt1">
            <a:hueOff val="0"/>
            <a:satOff val="0"/>
            <a:lumOff val="0"/>
            <a:alphaOff val="0"/>
          </a:schemeClr>
        </a:solidFill>
        <a:ln w="9525" cap="flat" cmpd="sng" algn="ctr">
          <a:solidFill>
            <a:schemeClr val="accent2">
              <a:shade val="80000"/>
              <a:hueOff val="249639"/>
              <a:satOff val="-47499"/>
              <a:lumOff val="23783"/>
              <a:alphaOff val="0"/>
            </a:schemeClr>
          </a:solidFill>
          <a:prstDash val="solid"/>
        </a:ln>
        <a:effectLst/>
      </dsp:spPr>
      <dsp:style>
        <a:lnRef idx="1">
          <a:scrgbClr r="0" g="0" b="0"/>
        </a:lnRef>
        <a:fillRef idx="1">
          <a:scrgbClr r="0" g="0" b="0"/>
        </a:fillRef>
        <a:effectRef idx="0">
          <a:scrgbClr r="0" g="0" b="0"/>
        </a:effectRef>
        <a:fontRef idx="minor"/>
      </dsp:style>
    </dsp:sp>
    <dsp:sp modelId="{18AB8EA7-0BF5-4882-8817-DE5E8A8450C5}">
      <dsp:nvSpPr>
        <dsp:cNvPr id="0" name=""/>
        <dsp:cNvSpPr/>
      </dsp:nvSpPr>
      <dsp:spPr>
        <a:xfrm>
          <a:off x="1061645" y="3381264"/>
          <a:ext cx="7166294" cy="672172"/>
        </a:xfrm>
        <a:prstGeom prst="rect">
          <a:avLst/>
        </a:prstGeom>
        <a:gradFill rotWithShape="0">
          <a:gsLst>
            <a:gs pos="0">
              <a:schemeClr val="accent2">
                <a:shade val="80000"/>
                <a:hueOff val="374458"/>
                <a:satOff val="-71249"/>
                <a:lumOff val="35674"/>
                <a:alphaOff val="0"/>
                <a:shade val="51000"/>
                <a:satMod val="130000"/>
              </a:schemeClr>
            </a:gs>
            <a:gs pos="80000">
              <a:schemeClr val="accent2">
                <a:shade val="80000"/>
                <a:hueOff val="374458"/>
                <a:satOff val="-71249"/>
                <a:lumOff val="35674"/>
                <a:alphaOff val="0"/>
                <a:shade val="93000"/>
                <a:satMod val="130000"/>
              </a:schemeClr>
            </a:gs>
            <a:gs pos="100000">
              <a:schemeClr val="accent2">
                <a:shade val="80000"/>
                <a:hueOff val="374458"/>
                <a:satOff val="-71249"/>
                <a:lumOff val="356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0" kern="1200" dirty="0"/>
            <a:t>Claimants want to schedule past 8 days due to expressing extenuating circumstances are escalated to leadership for review/approval.</a:t>
          </a:r>
          <a:endParaRPr lang="en-US" sz="1500" kern="1200" dirty="0"/>
        </a:p>
      </dsp:txBody>
      <dsp:txXfrm>
        <a:off x="1061645" y="3381264"/>
        <a:ext cx="7166294" cy="672172"/>
      </dsp:txXfrm>
    </dsp:sp>
    <dsp:sp modelId="{A5D00534-AA7C-4569-8EA2-4C44E58F944E}">
      <dsp:nvSpPr>
        <dsp:cNvPr id="0" name=""/>
        <dsp:cNvSpPr/>
      </dsp:nvSpPr>
      <dsp:spPr>
        <a:xfrm>
          <a:off x="630756" y="3296900"/>
          <a:ext cx="840215" cy="840215"/>
        </a:xfrm>
        <a:prstGeom prst="ellipse">
          <a:avLst/>
        </a:prstGeom>
        <a:solidFill>
          <a:schemeClr val="lt1">
            <a:hueOff val="0"/>
            <a:satOff val="0"/>
            <a:lumOff val="0"/>
            <a:alphaOff val="0"/>
          </a:schemeClr>
        </a:solidFill>
        <a:ln w="9525" cap="flat" cmpd="sng" algn="ctr">
          <a:solidFill>
            <a:schemeClr val="accent2">
              <a:shade val="80000"/>
              <a:hueOff val="374458"/>
              <a:satOff val="-71249"/>
              <a:lumOff val="35674"/>
              <a:alphaOff val="0"/>
            </a:schemeClr>
          </a:solidFill>
          <a:prstDash val="solid"/>
        </a:ln>
        <a:effectLst/>
      </dsp:spPr>
      <dsp:style>
        <a:lnRef idx="1">
          <a:scrgbClr r="0" g="0" b="0"/>
        </a:lnRef>
        <a:fillRef idx="1">
          <a:scrgbClr r="0" g="0" b="0"/>
        </a:fillRef>
        <a:effectRef idx="0">
          <a:scrgbClr r="0" g="0" b="0"/>
        </a:effectRef>
        <a:fontRef idx="minor"/>
      </dsp:style>
    </dsp:sp>
    <dsp:sp modelId="{AF988869-B1DB-45CF-A168-837DAAFC662C}">
      <dsp:nvSpPr>
        <dsp:cNvPr id="0" name=""/>
        <dsp:cNvSpPr/>
      </dsp:nvSpPr>
      <dsp:spPr>
        <a:xfrm>
          <a:off x="581611" y="4435856"/>
          <a:ext cx="7647953" cy="672172"/>
        </a:xfrm>
        <a:prstGeom prst="rect">
          <a:avLst/>
        </a:prstGeom>
        <a:gradFill rotWithShape="0">
          <a:gsLst>
            <a:gs pos="0">
              <a:schemeClr val="accent2">
                <a:shade val="80000"/>
                <a:hueOff val="499277"/>
                <a:satOff val="-94999"/>
                <a:lumOff val="47566"/>
                <a:alphaOff val="0"/>
                <a:shade val="51000"/>
                <a:satMod val="130000"/>
              </a:schemeClr>
            </a:gs>
            <a:gs pos="80000">
              <a:schemeClr val="accent2">
                <a:shade val="80000"/>
                <a:hueOff val="499277"/>
                <a:satOff val="-94999"/>
                <a:lumOff val="47566"/>
                <a:alphaOff val="0"/>
                <a:shade val="93000"/>
                <a:satMod val="130000"/>
              </a:schemeClr>
            </a:gs>
            <a:gs pos="100000">
              <a:schemeClr val="accent2">
                <a:shade val="80000"/>
                <a:hueOff val="499277"/>
                <a:satOff val="-94999"/>
                <a:lumOff val="475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38100" rIns="38100" bIns="38100" numCol="1" spcCol="1270" anchor="ctr" anchorCtr="0">
          <a:noAutofit/>
        </a:bodyPr>
        <a:lstStyle/>
        <a:p>
          <a:pPr marL="0" lvl="0" indent="0" algn="l" defTabSz="666750" rtl="0">
            <a:lnSpc>
              <a:spcPct val="90000"/>
            </a:lnSpc>
            <a:spcBef>
              <a:spcPct val="0"/>
            </a:spcBef>
            <a:spcAft>
              <a:spcPct val="35000"/>
            </a:spcAft>
            <a:buNone/>
          </a:pPr>
          <a:r>
            <a:rPr lang="en-US" sz="1500" b="0" kern="1200" dirty="0"/>
            <a:t>Service Members on Temporary Duty (TDY) need to be available as the exams can be processed and/or scheduled without positive contact.</a:t>
          </a:r>
          <a:endParaRPr lang="en-US" sz="1500" kern="1200" dirty="0"/>
        </a:p>
      </dsp:txBody>
      <dsp:txXfrm>
        <a:off x="581611" y="4435856"/>
        <a:ext cx="7647953" cy="672172"/>
      </dsp:txXfrm>
    </dsp:sp>
    <dsp:sp modelId="{1B428273-E0C3-4BA5-AF21-AA04F0C71BF7}">
      <dsp:nvSpPr>
        <dsp:cNvPr id="0" name=""/>
        <dsp:cNvSpPr/>
      </dsp:nvSpPr>
      <dsp:spPr>
        <a:xfrm>
          <a:off x="149097" y="4267850"/>
          <a:ext cx="840215" cy="840215"/>
        </a:xfrm>
        <a:prstGeom prst="ellipse">
          <a:avLst/>
        </a:prstGeom>
        <a:solidFill>
          <a:schemeClr val="lt1">
            <a:hueOff val="0"/>
            <a:satOff val="0"/>
            <a:lumOff val="0"/>
            <a:alphaOff val="0"/>
          </a:schemeClr>
        </a:solidFill>
        <a:ln w="9525" cap="flat" cmpd="sng" algn="ctr">
          <a:solidFill>
            <a:schemeClr val="accent2">
              <a:shade val="80000"/>
              <a:hueOff val="499277"/>
              <a:satOff val="-94999"/>
              <a:lumOff val="4756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97882-F0C2-42B4-9C4E-08098F428C80}">
      <dsp:nvSpPr>
        <dsp:cNvPr id="0" name=""/>
        <dsp:cNvSpPr/>
      </dsp:nvSpPr>
      <dsp:spPr>
        <a:xfrm>
          <a:off x="0" y="4499514"/>
          <a:ext cx="8294914" cy="984383"/>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0" kern="1200" dirty="0"/>
            <a:t>Per the VA Contract, the CS must ensure an appointment notification letter is delivered    3 days prior to appointment date when reserving an appointment. </a:t>
          </a:r>
        </a:p>
        <a:p>
          <a:pPr marL="0" lvl="0" indent="0" algn="ctr" defTabSz="711200" rtl="0">
            <a:lnSpc>
              <a:spcPct val="90000"/>
            </a:lnSpc>
            <a:spcBef>
              <a:spcPct val="0"/>
            </a:spcBef>
            <a:spcAft>
              <a:spcPct val="35000"/>
            </a:spcAft>
            <a:buNone/>
          </a:pPr>
          <a:r>
            <a:rPr lang="en-US" sz="1600" b="1" kern="1200" dirty="0"/>
            <a:t>Although QTC strives to have the letter delivered 5 days prior to the appointment.</a:t>
          </a:r>
        </a:p>
      </dsp:txBody>
      <dsp:txXfrm>
        <a:off x="0" y="4499514"/>
        <a:ext cx="8294914" cy="984383"/>
      </dsp:txXfrm>
    </dsp:sp>
    <dsp:sp modelId="{8E544D05-DE87-446D-B60B-3017F19F367D}">
      <dsp:nvSpPr>
        <dsp:cNvPr id="0" name=""/>
        <dsp:cNvSpPr/>
      </dsp:nvSpPr>
      <dsp:spPr>
        <a:xfrm rot="10800000">
          <a:off x="0" y="3000297"/>
          <a:ext cx="8294914" cy="1513982"/>
        </a:xfrm>
        <a:prstGeom prst="upArrowCallout">
          <a:avLst/>
        </a:prstGeom>
        <a:gradFill rotWithShape="0">
          <a:gsLst>
            <a:gs pos="0">
              <a:schemeClr val="accent2">
                <a:shade val="80000"/>
                <a:hueOff val="166426"/>
                <a:satOff val="-31666"/>
                <a:lumOff val="15855"/>
                <a:alphaOff val="0"/>
                <a:shade val="51000"/>
                <a:satMod val="130000"/>
              </a:schemeClr>
            </a:gs>
            <a:gs pos="80000">
              <a:schemeClr val="accent2">
                <a:shade val="80000"/>
                <a:hueOff val="166426"/>
                <a:satOff val="-31666"/>
                <a:lumOff val="15855"/>
                <a:alphaOff val="0"/>
                <a:shade val="93000"/>
                <a:satMod val="130000"/>
              </a:schemeClr>
            </a:gs>
            <a:gs pos="100000">
              <a:schemeClr val="accent2">
                <a:shade val="80000"/>
                <a:hueOff val="166426"/>
                <a:satOff val="-31666"/>
                <a:lumOff val="1585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0" kern="1200" dirty="0"/>
            <a:t>After two outreach attempts (i.e. one per day) with no response, the CS will reserve schedule appointments if there is a provider within contractual mileage or a no-contact letter is sent if there are no providers within contractual mileage. </a:t>
          </a:r>
          <a:endParaRPr lang="en-US" sz="1600" kern="1200" dirty="0"/>
        </a:p>
      </dsp:txBody>
      <dsp:txXfrm rot="10800000">
        <a:off x="0" y="3000297"/>
        <a:ext cx="8294914" cy="983740"/>
      </dsp:txXfrm>
    </dsp:sp>
    <dsp:sp modelId="{80D63A18-AF89-45B0-A369-25D06230A5BC}">
      <dsp:nvSpPr>
        <dsp:cNvPr id="0" name=""/>
        <dsp:cNvSpPr/>
      </dsp:nvSpPr>
      <dsp:spPr>
        <a:xfrm rot="10800000">
          <a:off x="0" y="1501081"/>
          <a:ext cx="8294914" cy="1513982"/>
        </a:xfrm>
        <a:prstGeom prst="upArrowCallout">
          <a:avLst/>
        </a:prstGeom>
        <a:gradFill rotWithShape="0">
          <a:gsLst>
            <a:gs pos="0">
              <a:schemeClr val="accent2">
                <a:shade val="80000"/>
                <a:hueOff val="332852"/>
                <a:satOff val="-63333"/>
                <a:lumOff val="31711"/>
                <a:alphaOff val="0"/>
                <a:shade val="51000"/>
                <a:satMod val="130000"/>
              </a:schemeClr>
            </a:gs>
            <a:gs pos="80000">
              <a:schemeClr val="accent2">
                <a:shade val="80000"/>
                <a:hueOff val="332852"/>
                <a:satOff val="-63333"/>
                <a:lumOff val="31711"/>
                <a:alphaOff val="0"/>
                <a:shade val="93000"/>
                <a:satMod val="130000"/>
              </a:schemeClr>
            </a:gs>
            <a:gs pos="100000">
              <a:schemeClr val="accent2">
                <a:shade val="80000"/>
                <a:hueOff val="332852"/>
                <a:satOff val="-63333"/>
                <a:lumOff val="3171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0" kern="1200" dirty="0"/>
            <a:t>Staff review medical records (MR) for alternate forms of contact if a number is invalid or disconnected.</a:t>
          </a:r>
          <a:endParaRPr lang="en-US" sz="1600" kern="1200" dirty="0"/>
        </a:p>
      </dsp:txBody>
      <dsp:txXfrm rot="10800000">
        <a:off x="0" y="1501081"/>
        <a:ext cx="8294914" cy="983740"/>
      </dsp:txXfrm>
    </dsp:sp>
    <dsp:sp modelId="{8CD1491A-C9E6-4EC3-A89B-5D68AF3B9B1D}">
      <dsp:nvSpPr>
        <dsp:cNvPr id="0" name=""/>
        <dsp:cNvSpPr/>
      </dsp:nvSpPr>
      <dsp:spPr>
        <a:xfrm rot="10800000">
          <a:off x="0" y="1864"/>
          <a:ext cx="8294914" cy="1513982"/>
        </a:xfrm>
        <a:prstGeom prst="upArrowCallout">
          <a:avLst/>
        </a:prstGeom>
        <a:gradFill rotWithShape="0">
          <a:gsLst>
            <a:gs pos="0">
              <a:schemeClr val="accent2">
                <a:shade val="80000"/>
                <a:hueOff val="499277"/>
                <a:satOff val="-94999"/>
                <a:lumOff val="47566"/>
                <a:alphaOff val="0"/>
                <a:shade val="51000"/>
                <a:satMod val="130000"/>
              </a:schemeClr>
            </a:gs>
            <a:gs pos="80000">
              <a:schemeClr val="accent2">
                <a:shade val="80000"/>
                <a:hueOff val="499277"/>
                <a:satOff val="-94999"/>
                <a:lumOff val="47566"/>
                <a:alphaOff val="0"/>
                <a:shade val="93000"/>
                <a:satMod val="130000"/>
              </a:schemeClr>
            </a:gs>
            <a:gs pos="100000">
              <a:schemeClr val="accent2">
                <a:shade val="80000"/>
                <a:hueOff val="499277"/>
                <a:satOff val="-94999"/>
                <a:lumOff val="475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b="0" kern="1200" dirty="0"/>
            <a:t>Case Specialists (CS) are to make two attempts (one per day) and document all attempts to schedule.</a:t>
          </a:r>
          <a:endParaRPr lang="en-US" sz="1600" kern="1200" dirty="0"/>
        </a:p>
      </dsp:txBody>
      <dsp:txXfrm rot="10800000">
        <a:off x="0" y="1864"/>
        <a:ext cx="8294914" cy="983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761C4-02CF-4BCB-98BB-C773FCCCFF8E}">
      <dsp:nvSpPr>
        <dsp:cNvPr id="0" name=""/>
        <dsp:cNvSpPr/>
      </dsp:nvSpPr>
      <dsp:spPr>
        <a:xfrm>
          <a:off x="1822" y="0"/>
          <a:ext cx="1777839" cy="3252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kern="1200" dirty="0"/>
            <a:t>QTC uses its “Task Builder” application to stay on top of claimants pending reschedule. </a:t>
          </a:r>
          <a:endParaRPr lang="en-US" sz="1500" kern="1200" dirty="0"/>
        </a:p>
      </dsp:txBody>
      <dsp:txXfrm>
        <a:off x="53893" y="52071"/>
        <a:ext cx="1673697" cy="3148508"/>
      </dsp:txXfrm>
    </dsp:sp>
    <dsp:sp modelId="{A01C7082-CD44-40D4-B3D5-F5106EB538FA}">
      <dsp:nvSpPr>
        <dsp:cNvPr id="0" name=""/>
        <dsp:cNvSpPr/>
      </dsp:nvSpPr>
      <dsp:spPr>
        <a:xfrm>
          <a:off x="2078339" y="0"/>
          <a:ext cx="1777839" cy="3252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kern="1200" dirty="0"/>
            <a:t>Case specialists are required to call back and reschedule claimants to complete the task within 24 hours. </a:t>
          </a:r>
          <a:endParaRPr lang="en-US" sz="1500" kern="1200" dirty="0"/>
        </a:p>
      </dsp:txBody>
      <dsp:txXfrm>
        <a:off x="2130410" y="52071"/>
        <a:ext cx="1673697" cy="3148508"/>
      </dsp:txXfrm>
    </dsp:sp>
    <dsp:sp modelId="{2B06EF88-6812-48B6-96A7-4931CC632FE3}">
      <dsp:nvSpPr>
        <dsp:cNvPr id="0" name=""/>
        <dsp:cNvSpPr/>
      </dsp:nvSpPr>
      <dsp:spPr>
        <a:xfrm>
          <a:off x="4154855" y="0"/>
          <a:ext cx="1777839" cy="3252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kern="1200" dirty="0"/>
            <a:t>Claimants have only one opportunity to reschedule any or all appointments. Exceptions to this rule are escalated to QTC leadership for approval.</a:t>
          </a:r>
          <a:endParaRPr lang="en-US" sz="1500" kern="1200" dirty="0"/>
        </a:p>
      </dsp:txBody>
      <dsp:txXfrm>
        <a:off x="4206926" y="52071"/>
        <a:ext cx="1673697" cy="3148508"/>
      </dsp:txXfrm>
    </dsp:sp>
    <dsp:sp modelId="{33925870-9912-4CAA-A3DF-A7972FA2AA02}">
      <dsp:nvSpPr>
        <dsp:cNvPr id="0" name=""/>
        <dsp:cNvSpPr/>
      </dsp:nvSpPr>
      <dsp:spPr>
        <a:xfrm>
          <a:off x="6231371" y="0"/>
          <a:ext cx="1777839" cy="325265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b="0" kern="1200" dirty="0"/>
            <a:t>If a claimant is unable to attend a rescheduled appointment within five calendar days from the original appointment, QTC submits a request for cancellation for the contentions associated with that appointment. </a:t>
          </a:r>
          <a:endParaRPr lang="en-US" sz="1500" kern="1200" dirty="0"/>
        </a:p>
      </dsp:txBody>
      <dsp:txXfrm>
        <a:off x="6283442" y="52071"/>
        <a:ext cx="1673697" cy="3148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AB5D3-2C77-40B2-A4A4-E6D8B62DF745}">
      <dsp:nvSpPr>
        <dsp:cNvPr id="0" name=""/>
        <dsp:cNvSpPr/>
      </dsp:nvSpPr>
      <dsp:spPr>
        <a:xfrm>
          <a:off x="1858" y="583401"/>
          <a:ext cx="3974245" cy="2373230"/>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The Appointment Notification Letter is made available to the claimant by mail within a Claimant Notification Packet (CNP) and Examinee Portal after an appointment has been set.</a:t>
          </a:r>
        </a:p>
        <a:p>
          <a:pPr marL="0" lvl="0" indent="0" algn="ctr" defTabSz="711200" rtl="0">
            <a:lnSpc>
              <a:spcPct val="90000"/>
            </a:lnSpc>
            <a:spcBef>
              <a:spcPct val="0"/>
            </a:spcBef>
            <a:spcAft>
              <a:spcPct val="35000"/>
            </a:spcAft>
            <a:buNone/>
          </a:pPr>
          <a:r>
            <a:rPr kumimoji="0" lang="en-US" sz="1600" b="0" i="0" u="none" strike="noStrike" kern="1200" cap="none" spc="0" normalizeH="0" baseline="0" noProof="0" dirty="0">
              <a:ln>
                <a:noFill/>
              </a:ln>
              <a:solidFill>
                <a:schemeClr val="bg1"/>
              </a:solidFill>
              <a:effectLst/>
              <a:uLnTx/>
              <a:uFillTx/>
              <a:latin typeface="Arial"/>
              <a:ea typeface="MS PGothic" panose="020B0600070205080204" pitchFamily="34" charset="-128"/>
              <a:cs typeface="+mn-cs"/>
            </a:rPr>
            <a:t>Includes Date/Time along with Provider name, specialty, address and credentialing information.</a:t>
          </a:r>
          <a:endParaRPr lang="en-US" sz="1600" kern="1200" dirty="0">
            <a:solidFill>
              <a:schemeClr val="bg1"/>
            </a:solidFill>
          </a:endParaRPr>
        </a:p>
      </dsp:txBody>
      <dsp:txXfrm>
        <a:off x="1858" y="583401"/>
        <a:ext cx="3974245" cy="2373230"/>
      </dsp:txXfrm>
    </dsp:sp>
    <dsp:sp modelId="{E823DE0B-02AF-4E62-83F5-661251695EFD}">
      <dsp:nvSpPr>
        <dsp:cNvPr id="0" name=""/>
        <dsp:cNvSpPr/>
      </dsp:nvSpPr>
      <dsp:spPr>
        <a:xfrm>
          <a:off x="4348257" y="611359"/>
          <a:ext cx="3841372" cy="2304823"/>
        </a:xfrm>
        <a:prstGeom prst="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rtl="0">
            <a:lnSpc>
              <a:spcPct val="90000"/>
            </a:lnSpc>
            <a:spcBef>
              <a:spcPct val="0"/>
            </a:spcBef>
            <a:spcAft>
              <a:spcPct val="35000"/>
            </a:spcAft>
            <a:buNone/>
          </a:pPr>
          <a:r>
            <a:rPr lang="en-US" sz="1600" b="1" kern="1200" dirty="0"/>
            <a:t>The CNP includes:</a:t>
          </a:r>
          <a:endParaRPr lang="en-US" sz="1600" kern="1200" dirty="0"/>
        </a:p>
        <a:p>
          <a:pPr marL="171450" lvl="1" indent="-171450" algn="l" defTabSz="711200" rtl="0">
            <a:lnSpc>
              <a:spcPct val="90000"/>
            </a:lnSpc>
            <a:spcBef>
              <a:spcPct val="0"/>
            </a:spcBef>
            <a:spcAft>
              <a:spcPct val="15000"/>
            </a:spcAft>
            <a:buChar char="•"/>
          </a:pPr>
          <a:r>
            <a:rPr lang="en-US" sz="1600" kern="1200" dirty="0"/>
            <a:t>Cover Letter</a:t>
          </a:r>
        </a:p>
        <a:p>
          <a:pPr marL="171450" lvl="1" indent="-171450" algn="l" defTabSz="711200" rtl="0">
            <a:lnSpc>
              <a:spcPct val="90000"/>
            </a:lnSpc>
            <a:spcBef>
              <a:spcPct val="0"/>
            </a:spcBef>
            <a:spcAft>
              <a:spcPct val="15000"/>
            </a:spcAft>
            <a:buChar char="•"/>
          </a:pPr>
          <a:r>
            <a:rPr lang="en-US" sz="1600" kern="1200" dirty="0"/>
            <a:t>Covid-19 Self Screening</a:t>
          </a:r>
        </a:p>
        <a:p>
          <a:pPr marL="171450" lvl="1" indent="-171450" algn="l" defTabSz="711200" rtl="0">
            <a:lnSpc>
              <a:spcPct val="90000"/>
            </a:lnSpc>
            <a:spcBef>
              <a:spcPct val="0"/>
            </a:spcBef>
            <a:spcAft>
              <a:spcPct val="15000"/>
            </a:spcAft>
            <a:buChar char="•"/>
          </a:pPr>
          <a:r>
            <a:rPr lang="en-US" sz="1600" kern="1200" dirty="0"/>
            <a:t>QTC Appointment Letter with FAQs</a:t>
          </a:r>
        </a:p>
        <a:p>
          <a:pPr marL="171450" lvl="1" indent="-171450" algn="l" defTabSz="711200" rtl="0">
            <a:lnSpc>
              <a:spcPct val="90000"/>
            </a:lnSpc>
            <a:spcBef>
              <a:spcPct val="0"/>
            </a:spcBef>
            <a:spcAft>
              <a:spcPct val="15000"/>
            </a:spcAft>
            <a:buChar char="•"/>
          </a:pPr>
          <a:r>
            <a:rPr lang="en-US" sz="1600" kern="1200" dirty="0"/>
            <a:t>Questionnaire </a:t>
          </a:r>
        </a:p>
        <a:p>
          <a:pPr marL="171450" lvl="1" indent="-171450" algn="l" defTabSz="711200" rtl="0">
            <a:lnSpc>
              <a:spcPct val="90000"/>
            </a:lnSpc>
            <a:spcBef>
              <a:spcPct val="0"/>
            </a:spcBef>
            <a:spcAft>
              <a:spcPct val="15000"/>
            </a:spcAft>
            <a:buChar char="•"/>
          </a:pPr>
          <a:r>
            <a:rPr lang="en-US" sz="1600" kern="1200" dirty="0"/>
            <a:t>Separation Health Assessment (BDD)</a:t>
          </a:r>
        </a:p>
        <a:p>
          <a:pPr marL="171450" lvl="1" indent="-171450" algn="l" defTabSz="711200" rtl="0">
            <a:lnSpc>
              <a:spcPct val="90000"/>
            </a:lnSpc>
            <a:spcBef>
              <a:spcPct val="0"/>
            </a:spcBef>
            <a:spcAft>
              <a:spcPct val="15000"/>
            </a:spcAft>
            <a:buChar char="•"/>
          </a:pPr>
          <a:r>
            <a:rPr lang="en-US" sz="1600" kern="1200" dirty="0"/>
            <a:t>Driving Directions</a:t>
          </a:r>
        </a:p>
        <a:p>
          <a:pPr marL="171450" lvl="1" indent="-171450" algn="l" defTabSz="711200" rtl="0">
            <a:lnSpc>
              <a:spcPct val="90000"/>
            </a:lnSpc>
            <a:spcBef>
              <a:spcPct val="0"/>
            </a:spcBef>
            <a:spcAft>
              <a:spcPct val="15000"/>
            </a:spcAft>
            <a:buChar char="•"/>
          </a:pPr>
          <a:r>
            <a:rPr lang="en-US" sz="1600" kern="1200" dirty="0"/>
            <a:t>Veteran Crisis Line (recently updated)</a:t>
          </a:r>
        </a:p>
      </dsp:txBody>
      <dsp:txXfrm>
        <a:off x="4348257" y="611359"/>
        <a:ext cx="3841372" cy="2304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6843F-E83D-43CE-99F8-95974894B8D2}">
      <dsp:nvSpPr>
        <dsp:cNvPr id="0" name=""/>
        <dsp:cNvSpPr/>
      </dsp:nvSpPr>
      <dsp:spPr>
        <a:xfrm>
          <a:off x="654449" y="0"/>
          <a:ext cx="7417090" cy="3441566"/>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503DBC-8838-4EBF-9632-C5AB76B4CE3B}">
      <dsp:nvSpPr>
        <dsp:cNvPr id="0" name=""/>
        <dsp:cNvSpPr/>
      </dsp:nvSpPr>
      <dsp:spPr>
        <a:xfrm>
          <a:off x="0" y="1032469"/>
          <a:ext cx="2617796" cy="1376626"/>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QTC leverages an Enterprise Printing and Fulfilment System (EPFS) through a secured third party business partner.</a:t>
          </a:r>
          <a:endParaRPr lang="en-US" sz="1400" kern="1200" dirty="0"/>
        </a:p>
      </dsp:txBody>
      <dsp:txXfrm>
        <a:off x="67201" y="1099670"/>
        <a:ext cx="2483394" cy="1242224"/>
      </dsp:txXfrm>
    </dsp:sp>
    <dsp:sp modelId="{19A7BA4E-C604-4174-A544-6830A55D3367}">
      <dsp:nvSpPr>
        <dsp:cNvPr id="0" name=""/>
        <dsp:cNvSpPr/>
      </dsp:nvSpPr>
      <dsp:spPr>
        <a:xfrm>
          <a:off x="3054096" y="1032469"/>
          <a:ext cx="2617796" cy="1376626"/>
        </a:xfrm>
        <a:prstGeom prst="roundRect">
          <a:avLst/>
        </a:prstGeom>
        <a:gradFill rotWithShape="0">
          <a:gsLst>
            <a:gs pos="0">
              <a:schemeClr val="accent1">
                <a:shade val="80000"/>
                <a:hueOff val="-42847"/>
                <a:satOff val="-31372"/>
                <a:lumOff val="19304"/>
                <a:alphaOff val="0"/>
                <a:shade val="51000"/>
                <a:satMod val="130000"/>
              </a:schemeClr>
            </a:gs>
            <a:gs pos="80000">
              <a:schemeClr val="accent1">
                <a:shade val="80000"/>
                <a:hueOff val="-42847"/>
                <a:satOff val="-31372"/>
                <a:lumOff val="19304"/>
                <a:alphaOff val="0"/>
                <a:shade val="93000"/>
                <a:satMod val="130000"/>
              </a:schemeClr>
            </a:gs>
            <a:gs pos="100000">
              <a:schemeClr val="accent1">
                <a:shade val="80000"/>
                <a:hueOff val="-42847"/>
                <a:satOff val="-31372"/>
                <a:lumOff val="1930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Packages are automatically generated and are processed, printed, and mailed by the vendor, allowing QTC staff to focus on delivering exceptional customer service.</a:t>
          </a:r>
          <a:endParaRPr lang="en-US" sz="1400" kern="1200" dirty="0"/>
        </a:p>
      </dsp:txBody>
      <dsp:txXfrm>
        <a:off x="3121297" y="1099670"/>
        <a:ext cx="2483394" cy="1242224"/>
      </dsp:txXfrm>
    </dsp:sp>
    <dsp:sp modelId="{FBB3A90F-C9D2-4725-B101-4B11A289C161}">
      <dsp:nvSpPr>
        <dsp:cNvPr id="0" name=""/>
        <dsp:cNvSpPr/>
      </dsp:nvSpPr>
      <dsp:spPr>
        <a:xfrm>
          <a:off x="6108192" y="1032469"/>
          <a:ext cx="2617796" cy="1376626"/>
        </a:xfrm>
        <a:prstGeom prst="roundRect">
          <a:avLst/>
        </a:prstGeom>
        <a:gradFill rotWithShape="0">
          <a:gsLst>
            <a:gs pos="0">
              <a:schemeClr val="accent1">
                <a:shade val="80000"/>
                <a:hueOff val="-85693"/>
                <a:satOff val="-62743"/>
                <a:lumOff val="38607"/>
                <a:alphaOff val="0"/>
                <a:shade val="51000"/>
                <a:satMod val="130000"/>
              </a:schemeClr>
            </a:gs>
            <a:gs pos="80000">
              <a:schemeClr val="accent1">
                <a:shade val="80000"/>
                <a:hueOff val="-85693"/>
                <a:satOff val="-62743"/>
                <a:lumOff val="38607"/>
                <a:alphaOff val="0"/>
                <a:shade val="93000"/>
                <a:satMod val="130000"/>
              </a:schemeClr>
            </a:gs>
            <a:gs pos="100000">
              <a:schemeClr val="accent1">
                <a:shade val="80000"/>
                <a:hueOff val="-85693"/>
                <a:satOff val="-62743"/>
                <a:lumOff val="386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The print vendor processes packets at 1:30 am PT, 9:30 am PT, &amp; 1:00 pm PT.</a:t>
          </a:r>
          <a:endParaRPr lang="en-US" sz="1400" kern="1200" dirty="0"/>
        </a:p>
      </dsp:txBody>
      <dsp:txXfrm>
        <a:off x="6175393" y="1099670"/>
        <a:ext cx="2483394" cy="1242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A73F9-AAE6-4132-A25A-016727ED620A}">
      <dsp:nvSpPr>
        <dsp:cNvPr id="0" name=""/>
        <dsp:cNvSpPr/>
      </dsp:nvSpPr>
      <dsp:spPr>
        <a:xfrm>
          <a:off x="0" y="485434"/>
          <a:ext cx="2691946" cy="1615167"/>
        </a:xfrm>
        <a:prstGeom prst="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Wrong Address (mail returned or forwarded)</a:t>
          </a:r>
          <a:endParaRPr lang="en-US" sz="1800" kern="1200" dirty="0"/>
        </a:p>
      </dsp:txBody>
      <dsp:txXfrm>
        <a:off x="0" y="485434"/>
        <a:ext cx="2691946" cy="1615167"/>
      </dsp:txXfrm>
    </dsp:sp>
    <dsp:sp modelId="{166FC811-4E1E-4A59-8550-328872B78B14}">
      <dsp:nvSpPr>
        <dsp:cNvPr id="0" name=""/>
        <dsp:cNvSpPr/>
      </dsp:nvSpPr>
      <dsp:spPr>
        <a:xfrm>
          <a:off x="2961141" y="485434"/>
          <a:ext cx="2691946" cy="1615167"/>
        </a:xfrm>
        <a:prstGeom prst="rect">
          <a:avLst/>
        </a:prstGeom>
        <a:gradFill rotWithShape="0">
          <a:gsLst>
            <a:gs pos="0">
              <a:schemeClr val="accent1">
                <a:shade val="50000"/>
                <a:hueOff val="-38170"/>
                <a:satOff val="-27233"/>
                <a:lumOff val="21481"/>
                <a:alphaOff val="0"/>
                <a:shade val="51000"/>
                <a:satMod val="130000"/>
              </a:schemeClr>
            </a:gs>
            <a:gs pos="80000">
              <a:schemeClr val="accent1">
                <a:shade val="50000"/>
                <a:hueOff val="-38170"/>
                <a:satOff val="-27233"/>
                <a:lumOff val="21481"/>
                <a:alphaOff val="0"/>
                <a:shade val="93000"/>
                <a:satMod val="130000"/>
              </a:schemeClr>
            </a:gs>
            <a:gs pos="100000">
              <a:schemeClr val="accent1">
                <a:shade val="50000"/>
                <a:hueOff val="-38170"/>
                <a:satOff val="-27233"/>
                <a:lumOff val="214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a:t>Inclement Weather</a:t>
          </a:r>
          <a:endParaRPr lang="en-US" sz="1800" kern="1200"/>
        </a:p>
      </dsp:txBody>
      <dsp:txXfrm>
        <a:off x="2961141" y="485434"/>
        <a:ext cx="2691946" cy="1615167"/>
      </dsp:txXfrm>
    </dsp:sp>
    <dsp:sp modelId="{E400DA3D-2EB2-4865-AB76-6CC93FAFB5D3}">
      <dsp:nvSpPr>
        <dsp:cNvPr id="0" name=""/>
        <dsp:cNvSpPr/>
      </dsp:nvSpPr>
      <dsp:spPr>
        <a:xfrm>
          <a:off x="5922282" y="485434"/>
          <a:ext cx="2691946" cy="1615167"/>
        </a:xfrm>
        <a:prstGeom prst="rect">
          <a:avLst/>
        </a:prstGeom>
        <a:gradFill rotWithShape="0">
          <a:gsLst>
            <a:gs pos="0">
              <a:schemeClr val="accent1">
                <a:shade val="50000"/>
                <a:hueOff val="-76340"/>
                <a:satOff val="-54466"/>
                <a:lumOff val="42962"/>
                <a:alphaOff val="0"/>
                <a:shade val="51000"/>
                <a:satMod val="130000"/>
              </a:schemeClr>
            </a:gs>
            <a:gs pos="80000">
              <a:schemeClr val="accent1">
                <a:shade val="50000"/>
                <a:hueOff val="-76340"/>
                <a:satOff val="-54466"/>
                <a:lumOff val="42962"/>
                <a:alphaOff val="0"/>
                <a:shade val="93000"/>
                <a:satMod val="130000"/>
              </a:schemeClr>
            </a:gs>
            <a:gs pos="100000">
              <a:schemeClr val="accent1">
                <a:shade val="50000"/>
                <a:hueOff val="-76340"/>
                <a:satOff val="-54466"/>
                <a:lumOff val="429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a:t>FedEx challenges to reach some remote areas</a:t>
          </a:r>
          <a:endParaRPr lang="en-US" sz="1800" kern="1200"/>
        </a:p>
      </dsp:txBody>
      <dsp:txXfrm>
        <a:off x="5922282" y="485434"/>
        <a:ext cx="2691946" cy="1615167"/>
      </dsp:txXfrm>
    </dsp:sp>
    <dsp:sp modelId="{9E2B4C1C-35AD-4678-A1B6-362F90CC48CE}">
      <dsp:nvSpPr>
        <dsp:cNvPr id="0" name=""/>
        <dsp:cNvSpPr/>
      </dsp:nvSpPr>
      <dsp:spPr>
        <a:xfrm>
          <a:off x="0" y="2369797"/>
          <a:ext cx="2691946" cy="1615167"/>
        </a:xfrm>
        <a:prstGeom prst="rect">
          <a:avLst/>
        </a:prstGeom>
        <a:gradFill rotWithShape="0">
          <a:gsLst>
            <a:gs pos="0">
              <a:schemeClr val="accent1">
                <a:shade val="50000"/>
                <a:hueOff val="-76340"/>
                <a:satOff val="-54466"/>
                <a:lumOff val="42962"/>
                <a:alphaOff val="0"/>
                <a:shade val="51000"/>
                <a:satMod val="130000"/>
              </a:schemeClr>
            </a:gs>
            <a:gs pos="80000">
              <a:schemeClr val="accent1">
                <a:shade val="50000"/>
                <a:hueOff val="-76340"/>
                <a:satOff val="-54466"/>
                <a:lumOff val="42962"/>
                <a:alphaOff val="0"/>
                <a:shade val="93000"/>
                <a:satMod val="130000"/>
              </a:schemeClr>
            </a:gs>
            <a:gs pos="100000">
              <a:schemeClr val="accent1">
                <a:shade val="50000"/>
                <a:hueOff val="-76340"/>
                <a:satOff val="-54466"/>
                <a:lumOff val="429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Print Vendor Business Disruption (rare and claimants are typically rescheduled if necessary)</a:t>
          </a:r>
          <a:endParaRPr lang="en-US" sz="1800" kern="1200" dirty="0"/>
        </a:p>
      </dsp:txBody>
      <dsp:txXfrm>
        <a:off x="0" y="2369797"/>
        <a:ext cx="2691946" cy="1615167"/>
      </dsp:txXfrm>
    </dsp:sp>
    <dsp:sp modelId="{F5528C25-ECA3-4266-B8C1-7A38DF83CF6E}">
      <dsp:nvSpPr>
        <dsp:cNvPr id="0" name=""/>
        <dsp:cNvSpPr/>
      </dsp:nvSpPr>
      <dsp:spPr>
        <a:xfrm>
          <a:off x="2948300" y="2369797"/>
          <a:ext cx="2691946" cy="1615167"/>
        </a:xfrm>
        <a:prstGeom prst="rect">
          <a:avLst/>
        </a:prstGeom>
        <a:gradFill rotWithShape="0">
          <a:gsLst>
            <a:gs pos="0">
              <a:schemeClr val="accent1">
                <a:shade val="50000"/>
                <a:hueOff val="-38170"/>
                <a:satOff val="-27233"/>
                <a:lumOff val="21481"/>
                <a:alphaOff val="0"/>
                <a:shade val="51000"/>
                <a:satMod val="130000"/>
              </a:schemeClr>
            </a:gs>
            <a:gs pos="80000">
              <a:schemeClr val="accent1">
                <a:shade val="50000"/>
                <a:hueOff val="-38170"/>
                <a:satOff val="-27233"/>
                <a:lumOff val="21481"/>
                <a:alphaOff val="0"/>
                <a:shade val="93000"/>
                <a:satMod val="130000"/>
              </a:schemeClr>
            </a:gs>
            <a:gs pos="100000">
              <a:schemeClr val="accent1">
                <a:shade val="50000"/>
                <a:hueOff val="-38170"/>
                <a:satOff val="-27233"/>
                <a:lumOff val="214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b="0" kern="1200" dirty="0"/>
            <a:t>Scheduling after Printing Cut-off time (typically rescheduled)</a:t>
          </a:r>
          <a:endParaRPr lang="en-US" sz="1800" kern="1200" dirty="0"/>
        </a:p>
      </dsp:txBody>
      <dsp:txXfrm>
        <a:off x="2948300" y="2369797"/>
        <a:ext cx="2691946" cy="16151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6DA1D-0BA8-44CA-A060-FD9E59042C3E}">
      <dsp:nvSpPr>
        <dsp:cNvPr id="0" name=""/>
        <dsp:cNvSpPr/>
      </dsp:nvSpPr>
      <dsp:spPr>
        <a:xfrm>
          <a:off x="-6078326" y="-930013"/>
          <a:ext cx="7235689" cy="7235689"/>
        </a:xfrm>
        <a:prstGeom prst="blockArc">
          <a:avLst>
            <a:gd name="adj1" fmla="val 18900000"/>
            <a:gd name="adj2" fmla="val 2700000"/>
            <a:gd name="adj3" fmla="val 299"/>
          </a:avLst>
        </a:prstGeom>
        <a:noFill/>
        <a:ln w="9525" cap="flat" cmpd="sng" algn="ctr">
          <a:solidFill>
            <a:schemeClr val="accent2">
              <a:tint val="99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B7D417-D1BD-415F-A252-921A30ACD364}">
      <dsp:nvSpPr>
        <dsp:cNvPr id="0" name=""/>
        <dsp:cNvSpPr/>
      </dsp:nvSpPr>
      <dsp:spPr>
        <a:xfrm>
          <a:off x="505743" y="136498"/>
          <a:ext cx="7647953" cy="672172"/>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dirty="0"/>
            <a:t>Reschedule information—</a:t>
          </a:r>
          <a:r>
            <a:rPr lang="en-US" sz="1600" b="0" kern="1200" dirty="0"/>
            <a:t>Updating </a:t>
          </a:r>
          <a:r>
            <a:rPr lang="en-US" sz="1600" kern="1200" dirty="0"/>
            <a:t>CNP with information as well as better layout of information</a:t>
          </a:r>
        </a:p>
      </dsp:txBody>
      <dsp:txXfrm>
        <a:off x="505743" y="136498"/>
        <a:ext cx="7647953" cy="672172"/>
      </dsp:txXfrm>
    </dsp:sp>
    <dsp:sp modelId="{DB2F6991-38D1-4C5B-AB85-ACD06C1FDD74}">
      <dsp:nvSpPr>
        <dsp:cNvPr id="0" name=""/>
        <dsp:cNvSpPr/>
      </dsp:nvSpPr>
      <dsp:spPr>
        <a:xfrm>
          <a:off x="40306" y="61465"/>
          <a:ext cx="840215" cy="840215"/>
        </a:xfrm>
        <a:prstGeom prst="ellipse">
          <a:avLst/>
        </a:prstGeom>
        <a:solidFill>
          <a:schemeClr val="lt1">
            <a:hueOff val="0"/>
            <a:satOff val="0"/>
            <a:lumOff val="0"/>
            <a:alphaOff val="0"/>
          </a:schemeClr>
        </a:solidFill>
        <a:ln w="9525" cap="flat" cmpd="sng" algn="ctr">
          <a:solidFill>
            <a:schemeClr val="accent2">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0D801E-E0C2-47DE-8DD7-C76DC701A13C}">
      <dsp:nvSpPr>
        <dsp:cNvPr id="0" name=""/>
        <dsp:cNvSpPr/>
      </dsp:nvSpPr>
      <dsp:spPr>
        <a:xfrm>
          <a:off x="987403" y="1160493"/>
          <a:ext cx="7166294" cy="672172"/>
        </a:xfrm>
        <a:prstGeom prst="rect">
          <a:avLst/>
        </a:prstGeom>
        <a:gradFill rotWithShape="0">
          <a:gsLst>
            <a:gs pos="0">
              <a:schemeClr val="accent2">
                <a:shade val="80000"/>
                <a:hueOff val="124819"/>
                <a:satOff val="-23750"/>
                <a:lumOff val="11891"/>
                <a:alphaOff val="0"/>
                <a:shade val="51000"/>
                <a:satMod val="130000"/>
              </a:schemeClr>
            </a:gs>
            <a:gs pos="80000">
              <a:schemeClr val="accent2">
                <a:shade val="80000"/>
                <a:hueOff val="124819"/>
                <a:satOff val="-23750"/>
                <a:lumOff val="11891"/>
                <a:alphaOff val="0"/>
                <a:shade val="93000"/>
                <a:satMod val="130000"/>
              </a:schemeClr>
            </a:gs>
            <a:gs pos="100000">
              <a:schemeClr val="accent2">
                <a:shade val="80000"/>
                <a:hueOff val="124819"/>
                <a:satOff val="-23750"/>
                <a:lumOff val="1189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dirty="0"/>
            <a:t>POC to direct issues</a:t>
          </a:r>
          <a:r>
            <a:rPr lang="en-US" sz="1600" b="0" kern="1200" dirty="0"/>
            <a:t>—Created</a:t>
          </a:r>
          <a:r>
            <a:rPr lang="en-US" sz="1600" b="1" kern="1200" dirty="0"/>
            <a:t> </a:t>
          </a:r>
          <a:r>
            <a:rPr lang="en-US" sz="1600" b="0" kern="1200" dirty="0"/>
            <a:t>Veteran Service Liaison team</a:t>
          </a:r>
          <a:endParaRPr lang="en-US" sz="1600" kern="1200" dirty="0"/>
        </a:p>
      </dsp:txBody>
      <dsp:txXfrm>
        <a:off x="987403" y="1160493"/>
        <a:ext cx="7166294" cy="672172"/>
      </dsp:txXfrm>
    </dsp:sp>
    <dsp:sp modelId="{7186FD84-3A15-4B62-B85E-BA5368579AF0}">
      <dsp:nvSpPr>
        <dsp:cNvPr id="0" name=""/>
        <dsp:cNvSpPr/>
      </dsp:nvSpPr>
      <dsp:spPr>
        <a:xfrm>
          <a:off x="567295" y="1076274"/>
          <a:ext cx="840215" cy="840215"/>
        </a:xfrm>
        <a:prstGeom prst="ellipse">
          <a:avLst/>
        </a:prstGeom>
        <a:solidFill>
          <a:schemeClr val="lt1">
            <a:hueOff val="0"/>
            <a:satOff val="0"/>
            <a:lumOff val="0"/>
            <a:alphaOff val="0"/>
          </a:schemeClr>
        </a:solidFill>
        <a:ln w="9525" cap="flat" cmpd="sng" algn="ctr">
          <a:solidFill>
            <a:schemeClr val="accent2">
              <a:shade val="80000"/>
              <a:hueOff val="124819"/>
              <a:satOff val="-23750"/>
              <a:lumOff val="11891"/>
              <a:alphaOff val="0"/>
            </a:schemeClr>
          </a:solidFill>
          <a:prstDash val="solid"/>
        </a:ln>
        <a:effectLst/>
      </dsp:spPr>
      <dsp:style>
        <a:lnRef idx="1">
          <a:scrgbClr r="0" g="0" b="0"/>
        </a:lnRef>
        <a:fillRef idx="1">
          <a:scrgbClr r="0" g="0" b="0"/>
        </a:fillRef>
        <a:effectRef idx="0">
          <a:scrgbClr r="0" g="0" b="0"/>
        </a:effectRef>
        <a:fontRef idx="minor"/>
      </dsp:style>
    </dsp:sp>
    <dsp:sp modelId="{2B084972-B669-465D-817F-8321856705F6}">
      <dsp:nvSpPr>
        <dsp:cNvPr id="0" name=""/>
        <dsp:cNvSpPr/>
      </dsp:nvSpPr>
      <dsp:spPr>
        <a:xfrm>
          <a:off x="1146322" y="2270183"/>
          <a:ext cx="7018463" cy="672172"/>
        </a:xfrm>
        <a:prstGeom prst="rect">
          <a:avLst/>
        </a:prstGeom>
        <a:gradFill rotWithShape="0">
          <a:gsLst>
            <a:gs pos="0">
              <a:schemeClr val="accent2">
                <a:shade val="80000"/>
                <a:hueOff val="249639"/>
                <a:satOff val="-47499"/>
                <a:lumOff val="23783"/>
                <a:alphaOff val="0"/>
                <a:shade val="51000"/>
                <a:satMod val="130000"/>
              </a:schemeClr>
            </a:gs>
            <a:gs pos="80000">
              <a:schemeClr val="accent2">
                <a:shade val="80000"/>
                <a:hueOff val="249639"/>
                <a:satOff val="-47499"/>
                <a:lumOff val="23783"/>
                <a:alphaOff val="0"/>
                <a:shade val="93000"/>
                <a:satMod val="130000"/>
              </a:schemeClr>
            </a:gs>
            <a:gs pos="100000">
              <a:schemeClr val="accent2">
                <a:shade val="80000"/>
                <a:hueOff val="249639"/>
                <a:satOff val="-47499"/>
                <a:lumOff val="2378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dirty="0"/>
            <a:t>Providers of concern</a:t>
          </a:r>
          <a:r>
            <a:rPr lang="en-US" sz="1600" b="0" kern="1200" dirty="0"/>
            <a:t>—Created ticket system to consolidate Survey responses, concerns from social media, QTCM.com, Call Center, etc.</a:t>
          </a:r>
        </a:p>
      </dsp:txBody>
      <dsp:txXfrm>
        <a:off x="1146322" y="2270183"/>
        <a:ext cx="7018463" cy="672172"/>
      </dsp:txXfrm>
    </dsp:sp>
    <dsp:sp modelId="{682E7933-E222-4A3A-824A-B7F44E67231F}">
      <dsp:nvSpPr>
        <dsp:cNvPr id="0" name=""/>
        <dsp:cNvSpPr/>
      </dsp:nvSpPr>
      <dsp:spPr>
        <a:xfrm>
          <a:off x="724191" y="2185911"/>
          <a:ext cx="840215" cy="840215"/>
        </a:xfrm>
        <a:prstGeom prst="ellipse">
          <a:avLst/>
        </a:prstGeom>
        <a:solidFill>
          <a:schemeClr val="lt1">
            <a:hueOff val="0"/>
            <a:satOff val="0"/>
            <a:lumOff val="0"/>
            <a:alphaOff val="0"/>
          </a:schemeClr>
        </a:solidFill>
        <a:ln w="9525" cap="flat" cmpd="sng" algn="ctr">
          <a:solidFill>
            <a:schemeClr val="accent2">
              <a:shade val="80000"/>
              <a:hueOff val="249639"/>
              <a:satOff val="-47499"/>
              <a:lumOff val="23783"/>
              <a:alphaOff val="0"/>
            </a:schemeClr>
          </a:solidFill>
          <a:prstDash val="solid"/>
        </a:ln>
        <a:effectLst/>
      </dsp:spPr>
      <dsp:style>
        <a:lnRef idx="1">
          <a:scrgbClr r="0" g="0" b="0"/>
        </a:lnRef>
        <a:fillRef idx="1">
          <a:scrgbClr r="0" g="0" b="0"/>
        </a:fillRef>
        <a:effectRef idx="0">
          <a:scrgbClr r="0" g="0" b="0"/>
        </a:effectRef>
        <a:fontRef idx="minor"/>
      </dsp:style>
    </dsp:sp>
    <dsp:sp modelId="{18AB8EA7-0BF5-4882-8817-DE5E8A8450C5}">
      <dsp:nvSpPr>
        <dsp:cNvPr id="0" name=""/>
        <dsp:cNvSpPr/>
      </dsp:nvSpPr>
      <dsp:spPr>
        <a:xfrm>
          <a:off x="1061645" y="3381264"/>
          <a:ext cx="7166294" cy="672172"/>
        </a:xfrm>
        <a:prstGeom prst="rect">
          <a:avLst/>
        </a:prstGeom>
        <a:gradFill rotWithShape="0">
          <a:gsLst>
            <a:gs pos="0">
              <a:schemeClr val="accent2">
                <a:shade val="80000"/>
                <a:hueOff val="374458"/>
                <a:satOff val="-71249"/>
                <a:lumOff val="35674"/>
                <a:alphaOff val="0"/>
                <a:shade val="51000"/>
                <a:satMod val="130000"/>
              </a:schemeClr>
            </a:gs>
            <a:gs pos="80000">
              <a:schemeClr val="accent2">
                <a:shade val="80000"/>
                <a:hueOff val="374458"/>
                <a:satOff val="-71249"/>
                <a:lumOff val="35674"/>
                <a:alphaOff val="0"/>
                <a:shade val="93000"/>
                <a:satMod val="130000"/>
              </a:schemeClr>
            </a:gs>
            <a:gs pos="100000">
              <a:schemeClr val="accent2">
                <a:shade val="80000"/>
                <a:hueOff val="374458"/>
                <a:satOff val="-71249"/>
                <a:lumOff val="3567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dirty="0"/>
            <a:t>Expand TH—</a:t>
          </a:r>
          <a:r>
            <a:rPr lang="en-US" sz="1600" b="0" kern="1200" dirty="0"/>
            <a:t>Working with VSO organizations to provide areas and assist in connecting for TH</a:t>
          </a:r>
          <a:endParaRPr lang="en-US" sz="1600" b="1" kern="1200" dirty="0"/>
        </a:p>
      </dsp:txBody>
      <dsp:txXfrm>
        <a:off x="1061645" y="3381264"/>
        <a:ext cx="7166294" cy="672172"/>
      </dsp:txXfrm>
    </dsp:sp>
    <dsp:sp modelId="{A5D00534-AA7C-4569-8EA2-4C44E58F944E}">
      <dsp:nvSpPr>
        <dsp:cNvPr id="0" name=""/>
        <dsp:cNvSpPr/>
      </dsp:nvSpPr>
      <dsp:spPr>
        <a:xfrm>
          <a:off x="630756" y="3296900"/>
          <a:ext cx="840215" cy="840215"/>
        </a:xfrm>
        <a:prstGeom prst="ellipse">
          <a:avLst/>
        </a:prstGeom>
        <a:solidFill>
          <a:schemeClr val="lt1">
            <a:hueOff val="0"/>
            <a:satOff val="0"/>
            <a:lumOff val="0"/>
            <a:alphaOff val="0"/>
          </a:schemeClr>
        </a:solidFill>
        <a:ln w="9525" cap="flat" cmpd="sng" algn="ctr">
          <a:solidFill>
            <a:schemeClr val="accent2">
              <a:shade val="80000"/>
              <a:hueOff val="374458"/>
              <a:satOff val="-71249"/>
              <a:lumOff val="35674"/>
              <a:alphaOff val="0"/>
            </a:schemeClr>
          </a:solidFill>
          <a:prstDash val="solid"/>
        </a:ln>
        <a:effectLst/>
      </dsp:spPr>
      <dsp:style>
        <a:lnRef idx="1">
          <a:scrgbClr r="0" g="0" b="0"/>
        </a:lnRef>
        <a:fillRef idx="1">
          <a:scrgbClr r="0" g="0" b="0"/>
        </a:fillRef>
        <a:effectRef idx="0">
          <a:scrgbClr r="0" g="0" b="0"/>
        </a:effectRef>
        <a:fontRef idx="minor"/>
      </dsp:style>
    </dsp:sp>
    <dsp:sp modelId="{AF988869-B1DB-45CF-A168-837DAAFC662C}">
      <dsp:nvSpPr>
        <dsp:cNvPr id="0" name=""/>
        <dsp:cNvSpPr/>
      </dsp:nvSpPr>
      <dsp:spPr>
        <a:xfrm>
          <a:off x="581611" y="4435856"/>
          <a:ext cx="7647953" cy="672172"/>
        </a:xfrm>
        <a:prstGeom prst="rect">
          <a:avLst/>
        </a:prstGeom>
        <a:gradFill rotWithShape="0">
          <a:gsLst>
            <a:gs pos="0">
              <a:schemeClr val="accent2">
                <a:shade val="80000"/>
                <a:hueOff val="499277"/>
                <a:satOff val="-94999"/>
                <a:lumOff val="47566"/>
                <a:alphaOff val="0"/>
                <a:shade val="51000"/>
                <a:satMod val="130000"/>
              </a:schemeClr>
            </a:gs>
            <a:gs pos="80000">
              <a:schemeClr val="accent2">
                <a:shade val="80000"/>
                <a:hueOff val="499277"/>
                <a:satOff val="-94999"/>
                <a:lumOff val="47566"/>
                <a:alphaOff val="0"/>
                <a:shade val="93000"/>
                <a:satMod val="130000"/>
              </a:schemeClr>
            </a:gs>
            <a:gs pos="100000">
              <a:schemeClr val="accent2">
                <a:shade val="80000"/>
                <a:hueOff val="499277"/>
                <a:satOff val="-94999"/>
                <a:lumOff val="4756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537"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dirty="0"/>
            <a:t>Providers not accepting paperwork/</a:t>
          </a:r>
          <a:r>
            <a:rPr lang="en-US" sz="1600" b="1" kern="1200" dirty="0" err="1"/>
            <a:t>Questionnairs</a:t>
          </a:r>
          <a:r>
            <a:rPr lang="en-US" sz="1600" b="1" kern="1200" dirty="0"/>
            <a:t>--</a:t>
          </a:r>
          <a:r>
            <a:rPr lang="en-US" sz="1600" b="0" kern="1200" dirty="0"/>
            <a:t>Providers now required to accept paperwork from claimants at time of exam</a:t>
          </a:r>
        </a:p>
      </dsp:txBody>
      <dsp:txXfrm>
        <a:off x="581611" y="4435856"/>
        <a:ext cx="7647953" cy="672172"/>
      </dsp:txXfrm>
    </dsp:sp>
    <dsp:sp modelId="{1B428273-E0C3-4BA5-AF21-AA04F0C71BF7}">
      <dsp:nvSpPr>
        <dsp:cNvPr id="0" name=""/>
        <dsp:cNvSpPr/>
      </dsp:nvSpPr>
      <dsp:spPr>
        <a:xfrm>
          <a:off x="149097" y="4267850"/>
          <a:ext cx="840215" cy="840215"/>
        </a:xfrm>
        <a:prstGeom prst="ellipse">
          <a:avLst/>
        </a:prstGeom>
        <a:solidFill>
          <a:schemeClr val="lt1">
            <a:hueOff val="0"/>
            <a:satOff val="0"/>
            <a:lumOff val="0"/>
            <a:alphaOff val="0"/>
          </a:schemeClr>
        </a:solidFill>
        <a:ln w="9525" cap="flat" cmpd="sng" algn="ctr">
          <a:solidFill>
            <a:schemeClr val="accent2">
              <a:shade val="80000"/>
              <a:hueOff val="499277"/>
              <a:satOff val="-94999"/>
              <a:lumOff val="47566"/>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F6AB71-41CA-F04A-91FE-500F6D7F421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D7C6A7DD-5CFA-5C46-BC87-6D0F3BD45DF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08F4BE-FEB3-9B4E-8412-1CF19D3CFA3C}" type="datetimeFigureOut">
              <a:rPr lang="en-US" altLang="en-US"/>
              <a:pPr>
                <a:defRPr/>
              </a:pPr>
              <a:t>11/14/2023</a:t>
            </a:fld>
            <a:endParaRPr lang="en-US" altLang="en-US" dirty="0"/>
          </a:p>
        </p:txBody>
      </p:sp>
      <p:sp>
        <p:nvSpPr>
          <p:cNvPr id="4" name="Footer Placeholder 3">
            <a:extLst>
              <a:ext uri="{FF2B5EF4-FFF2-40B4-BE49-F238E27FC236}">
                <a16:creationId xmlns:a16="http://schemas.microsoft.com/office/drawing/2014/main" id="{E85C1255-4B9C-A44D-925C-6206E053F400}"/>
              </a:ext>
            </a:extLst>
          </p:cNvPr>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ctr" eaLnBrk="1" fontAlgn="auto" hangingPunct="1">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id="{97E11F01-E8FA-0B40-AE9B-EA5049F943F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F2AD8DF-B4E3-394B-A2E7-420743717D04}" type="slidenum">
              <a:rPr lang="en-US" altLang="en-US"/>
              <a:pPr>
                <a:defRPr/>
              </a:pPr>
              <a:t>‹#›</a:t>
            </a:fld>
            <a:endParaRPr lang="en-US" altLang="en-US" dirty="0"/>
          </a:p>
        </p:txBody>
      </p:sp>
    </p:spTree>
    <p:extLst>
      <p:ext uri="{BB962C8B-B14F-4D97-AF65-F5344CB8AC3E}">
        <p14:creationId xmlns:p14="http://schemas.microsoft.com/office/powerpoint/2010/main" val="33903248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5BB1ED-CF17-EB46-B269-5C38B342F8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A790F4CC-A425-FB44-AB92-0A7418B3014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E4D5185F-7D7C-9449-B92E-9D17A7EFE777}" type="datetimeFigureOut">
              <a:rPr lang="en-US" altLang="en-US"/>
              <a:pPr>
                <a:defRPr/>
              </a:pPr>
              <a:t>11/14/2023</a:t>
            </a:fld>
            <a:endParaRPr lang="en-US" altLang="en-US" dirty="0"/>
          </a:p>
        </p:txBody>
      </p:sp>
      <p:sp>
        <p:nvSpPr>
          <p:cNvPr id="4" name="Slide Image Placeholder 3">
            <a:extLst>
              <a:ext uri="{FF2B5EF4-FFF2-40B4-BE49-F238E27FC236}">
                <a16:creationId xmlns:a16="http://schemas.microsoft.com/office/drawing/2014/main" id="{00B1630E-2115-B74F-8A8F-49904118E75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6EE438BB-0630-1342-ADED-C1FDC7A1902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89CE645-CFFA-4A49-B259-DFB9DC388BDC}"/>
              </a:ext>
            </a:extLst>
          </p:cNvPr>
          <p:cNvSpPr>
            <a:spLocks noGrp="1"/>
          </p:cNvSpPr>
          <p:nvPr>
            <p:ph type="ftr" sz="quarter" idx="4"/>
          </p:nvPr>
        </p:nvSpPr>
        <p:spPr>
          <a:xfrm>
            <a:off x="0" y="8685213"/>
            <a:ext cx="6858000" cy="457200"/>
          </a:xfrm>
          <a:prstGeom prst="rect">
            <a:avLst/>
          </a:prstGeom>
        </p:spPr>
        <p:txBody>
          <a:bodyPr vert="horz" lIns="91440" tIns="45720" rIns="91440" bIns="45720" rtlCol="0" anchor="b"/>
          <a:lstStyle>
            <a:lvl1pPr algn="ctr" eaLnBrk="1" fontAlgn="auto" hangingPunct="1">
              <a:spcBef>
                <a:spcPts val="0"/>
              </a:spcBef>
              <a:spcAft>
                <a:spcPts val="0"/>
              </a:spcAft>
              <a:defRPr lang="en-US"/>
            </a:lvl1pPr>
          </a:lstStyle>
          <a:p>
            <a:pPr>
              <a:defRPr/>
            </a:pPr>
            <a:endParaRPr dirty="0"/>
          </a:p>
        </p:txBody>
      </p:sp>
      <p:sp>
        <p:nvSpPr>
          <p:cNvPr id="7" name="Slide Number Placeholder 6">
            <a:extLst>
              <a:ext uri="{FF2B5EF4-FFF2-40B4-BE49-F238E27FC236}">
                <a16:creationId xmlns:a16="http://schemas.microsoft.com/office/drawing/2014/main" id="{D15CD0F1-609C-C145-9E3F-F09F222A999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44C4C0B-60EF-A940-8166-4E64C0117571}" type="slidenum">
              <a:rPr lang="en-US" altLang="en-US"/>
              <a:pPr>
                <a:defRPr/>
              </a:pPr>
              <a:t>‹#›</a:t>
            </a:fld>
            <a:endParaRPr lang="en-US" altLang="en-US" dirty="0"/>
          </a:p>
        </p:txBody>
      </p:sp>
    </p:spTree>
    <p:extLst>
      <p:ext uri="{BB962C8B-B14F-4D97-AF65-F5344CB8AC3E}">
        <p14:creationId xmlns:p14="http://schemas.microsoft.com/office/powerpoint/2010/main" val="169530528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17E1B853-DD26-8345-9859-9AE7A8D1067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1230B7A7-818B-AA42-B582-67FD30F57D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a16="http://schemas.microsoft.com/office/drawing/2014/main" id="{5B54AA9F-05EF-0A4A-B992-20EE3C8E4A46}"/>
              </a:ext>
            </a:extLst>
          </p:cNvPr>
          <p:cNvSpPr>
            <a:spLocks noGrp="1"/>
          </p:cNvSpPr>
          <p:nvPr>
            <p:ph type="hdr" sz="quarter"/>
          </p:nvPr>
        </p:nvSpPr>
        <p:spPr/>
        <p:txBody>
          <a:bodyPr/>
          <a:lstStyle/>
          <a:p>
            <a:pPr>
              <a:defRPr/>
            </a:pPr>
            <a:endParaRPr lang="en-US" dirty="0"/>
          </a:p>
        </p:txBody>
      </p:sp>
      <p:sp>
        <p:nvSpPr>
          <p:cNvPr id="12292" name="Footer Placeholder 4" hidden="1">
            <a:extLst>
              <a:ext uri="{FF2B5EF4-FFF2-40B4-BE49-F238E27FC236}">
                <a16:creationId xmlns:a16="http://schemas.microsoft.com/office/drawing/2014/main" id="{AF695DCA-4678-2146-9E19-1D38FE1281B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endParaRPr altLang="en-US" dirty="0"/>
          </a:p>
        </p:txBody>
      </p:sp>
      <p:sp>
        <p:nvSpPr>
          <p:cNvPr id="12293" name="Slide Number Placeholder 5">
            <a:extLst>
              <a:ext uri="{FF2B5EF4-FFF2-40B4-BE49-F238E27FC236}">
                <a16:creationId xmlns:a16="http://schemas.microsoft.com/office/drawing/2014/main" id="{0547C4C2-3D0D-C842-84D0-DB823D73EC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84FE000-E766-D741-8A48-D177D723C988}" type="slidenum">
              <a:rPr lang="en-US" altLang="en-US" smtClean="0">
                <a:latin typeface="Calibri" panose="020F0502020204030204" pitchFamily="34" charset="0"/>
              </a:rPr>
              <a:pPr/>
              <a:t>1</a:t>
            </a:fld>
            <a:endParaRPr lang="en-US" altLang="en-US"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anose="020B0600070205080204" pitchFamily="34" charset="-128"/>
                <a:cs typeface="ＭＳ Ｐゴシック" charset="0"/>
              </a:rPr>
              <a:t>Prior to setting an appointment, all schedulers are expected to maximize scheduling search results in order to provide an efficient and timely experience that is within reasonable proximity to the claimant. </a:t>
            </a:r>
          </a:p>
          <a:p>
            <a:pPr lvl="0"/>
            <a:r>
              <a:rPr lang="en-US" sz="1200" kern="1200" dirty="0">
                <a:solidFill>
                  <a:schemeClr val="tx1"/>
                </a:solidFill>
                <a:effectLst/>
                <a:latin typeface="+mn-lt"/>
                <a:ea typeface="MS PGothic" panose="020B0600070205080204" pitchFamily="34" charset="-128"/>
                <a:cs typeface="ＭＳ Ｐゴシック" charset="0"/>
              </a:rPr>
              <a:t>We always consider a claimants physical limitation and location.</a:t>
            </a:r>
          </a:p>
          <a:p>
            <a:pPr lvl="0"/>
            <a:r>
              <a:rPr lang="en-US" sz="1200" kern="1200" dirty="0">
                <a:solidFill>
                  <a:schemeClr val="tx1"/>
                </a:solidFill>
                <a:effectLst/>
                <a:latin typeface="+mn-lt"/>
                <a:ea typeface="MS PGothic" panose="020B0600070205080204" pitchFamily="34" charset="-128"/>
                <a:cs typeface="ＭＳ Ｐゴシック" charset="0"/>
              </a:rPr>
              <a:t>QTC gives claimants up to 8 days for availability. When extenuating circumstances are present, QTC leadership considers the request. When they are just not willing or available, QTC will transition their case back to the VA.</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10</a:t>
            </a:fld>
            <a:endParaRPr lang="en-US" altLang="en-US" dirty="0"/>
          </a:p>
        </p:txBody>
      </p:sp>
    </p:spTree>
    <p:extLst>
      <p:ext uri="{BB962C8B-B14F-4D97-AF65-F5344CB8AC3E}">
        <p14:creationId xmlns:p14="http://schemas.microsoft.com/office/powerpoint/2010/main" val="580237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11</a:t>
            </a:fld>
            <a:endParaRPr lang="en-US" altLang="en-US" dirty="0"/>
          </a:p>
        </p:txBody>
      </p:sp>
    </p:spTree>
    <p:extLst>
      <p:ext uri="{BB962C8B-B14F-4D97-AF65-F5344CB8AC3E}">
        <p14:creationId xmlns:p14="http://schemas.microsoft.com/office/powerpoint/2010/main" val="4057522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anose="020B0600070205080204" pitchFamily="34" charset="-128"/>
                <a:cs typeface="ＭＳ Ｐゴシック" charset="0"/>
              </a:rPr>
              <a:t>Schedulers are asked to enter case notes and track Positive Contact within the case management system.</a:t>
            </a:r>
          </a:p>
          <a:p>
            <a:pPr lvl="0"/>
            <a:r>
              <a:rPr lang="en-US" sz="1200" kern="1200" dirty="0">
                <a:solidFill>
                  <a:schemeClr val="tx1"/>
                </a:solidFill>
                <a:effectLst/>
                <a:latin typeface="+mn-lt"/>
                <a:ea typeface="MS PGothic" panose="020B0600070205080204" pitchFamily="34" charset="-128"/>
                <a:cs typeface="ＭＳ Ｐゴシック" charset="0"/>
              </a:rPr>
              <a:t>When a claimant is ready to schedule, unable to schedule or a search for a provider is needed, we stop heart communications until we can proceed. </a:t>
            </a:r>
          </a:p>
          <a:p>
            <a:pPr lvl="0"/>
            <a:r>
              <a:rPr lang="en-US" sz="1200" kern="1200" dirty="0">
                <a:solidFill>
                  <a:schemeClr val="tx1"/>
                </a:solidFill>
                <a:effectLst/>
                <a:latin typeface="+mn-lt"/>
                <a:ea typeface="MS PGothic" panose="020B0600070205080204" pitchFamily="34" charset="-128"/>
                <a:cs typeface="ＭＳ Ｐゴシック" charset="0"/>
              </a:rPr>
              <a:t>All contact attempts recorded in this screen are shown in Exam Track.</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12</a:t>
            </a:fld>
            <a:endParaRPr lang="en-US" altLang="en-US" dirty="0"/>
          </a:p>
        </p:txBody>
      </p:sp>
    </p:spTree>
    <p:extLst>
      <p:ext uri="{BB962C8B-B14F-4D97-AF65-F5344CB8AC3E}">
        <p14:creationId xmlns:p14="http://schemas.microsoft.com/office/powerpoint/2010/main" val="24051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anose="020B0600070205080204" pitchFamily="34" charset="-128"/>
                <a:cs typeface="ＭＳ Ｐゴシック" charset="0"/>
              </a:rPr>
              <a:t>Claimants may not pick up their phone but, attend an appointment or, if an appointment is made on their behalf. </a:t>
            </a:r>
          </a:p>
          <a:p>
            <a:pPr lvl="0"/>
            <a:r>
              <a:rPr lang="en-US" sz="1200" kern="1200" dirty="0">
                <a:solidFill>
                  <a:schemeClr val="tx1"/>
                </a:solidFill>
                <a:effectLst/>
                <a:latin typeface="+mn-lt"/>
                <a:ea typeface="MS PGothic" panose="020B0600070205080204" pitchFamily="34" charset="-128"/>
                <a:cs typeface="ＭＳ Ｐゴシック" charset="0"/>
              </a:rPr>
              <a:t>Schedulers do their best to reach a claimant by phone and search MR for alternate forms of contact. </a:t>
            </a:r>
          </a:p>
          <a:p>
            <a:pPr lvl="0"/>
            <a:r>
              <a:rPr lang="en-US" sz="1200" kern="1200" dirty="0">
                <a:solidFill>
                  <a:schemeClr val="tx1"/>
                </a:solidFill>
                <a:effectLst/>
                <a:latin typeface="+mn-lt"/>
                <a:ea typeface="MS PGothic" panose="020B0600070205080204" pitchFamily="34" charset="-128"/>
                <a:cs typeface="ＭＳ Ｐゴシック" charset="0"/>
              </a:rPr>
              <a:t>If after two outreach attempts any of the appointments can be reserved scheduled (i.e... within reasonable proximity to the claimant) then, QTC will proceed. </a:t>
            </a:r>
          </a:p>
          <a:p>
            <a:pPr lvl="0"/>
            <a:r>
              <a:rPr lang="en-US" sz="1200" kern="1200" dirty="0">
                <a:solidFill>
                  <a:schemeClr val="tx1"/>
                </a:solidFill>
                <a:effectLst/>
                <a:latin typeface="+mn-lt"/>
                <a:ea typeface="MS PGothic" panose="020B0600070205080204" pitchFamily="34" charset="-128"/>
                <a:cs typeface="ＭＳ Ｐゴシック" charset="0"/>
              </a:rPr>
              <a:t>QTC will only set an appointment that ensures a CNP packet will arrive 3 days prior to Date of Appointment. </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13</a:t>
            </a:fld>
            <a:endParaRPr lang="en-US" altLang="en-US" dirty="0"/>
          </a:p>
        </p:txBody>
      </p:sp>
    </p:spTree>
    <p:extLst>
      <p:ext uri="{BB962C8B-B14F-4D97-AF65-F5344CB8AC3E}">
        <p14:creationId xmlns:p14="http://schemas.microsoft.com/office/powerpoint/2010/main" val="2503534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14</a:t>
            </a:fld>
            <a:endParaRPr lang="en-US" altLang="en-US" dirty="0"/>
          </a:p>
        </p:txBody>
      </p:sp>
    </p:spTree>
    <p:extLst>
      <p:ext uri="{BB962C8B-B14F-4D97-AF65-F5344CB8AC3E}">
        <p14:creationId xmlns:p14="http://schemas.microsoft.com/office/powerpoint/2010/main" val="412481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4F426569-6B75-EC4F-8288-A2E9289BA6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AB160D64-5B85-AE46-B678-0211D77CE7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8C8BE2B7-671E-2B46-B448-75905BE8F99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340" name="Footer Placeholder 4">
            <a:extLst>
              <a:ext uri="{FF2B5EF4-FFF2-40B4-BE49-F238E27FC236}">
                <a16:creationId xmlns:a16="http://schemas.microsoft.com/office/drawing/2014/main" id="{E50DAE9C-6550-E342-901F-3C42FF73925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4341" name="Slide Number Placeholder 5">
            <a:extLst>
              <a:ext uri="{FF2B5EF4-FFF2-40B4-BE49-F238E27FC236}">
                <a16:creationId xmlns:a16="http://schemas.microsoft.com/office/drawing/2014/main" id="{3F4EBB1E-FBA2-134F-8A4D-0078FCDDD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5CEE4E-4F45-4942-8DA6-585B8AF09C9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9890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We partner with Enterprise printing to send packets electronically for distribution via FedEx or USPS (dependent of claimant location).</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The appointment notification letter is customized by exam setting (i.e. CNP/BDD/IDES)  included within the packet along with basic QTC information, FAQs, driving directions and resources such as COVID-19 self-screening or the Veteran Crisis Line.</a:t>
            </a:r>
            <a:endParaRPr lang="en-US" dirty="0"/>
          </a:p>
          <a:p>
            <a:pPr marL="171450" indent="-171450">
              <a:buFont typeface="Arial" panose="020B0604020202020204" pitchFamily="34" charset="0"/>
              <a:buChar char="•"/>
            </a:pPr>
            <a:r>
              <a:rPr lang="en-US" dirty="0"/>
              <a:t>CNP also includes providers qualifications</a:t>
            </a:r>
            <a:r>
              <a:rPr lang="en-US" baseline="0" dirty="0"/>
              <a:t>/credentials</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Available in the CNP packet and the examinee portal, contain specific appointment information and an overview of the providers credentials </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Do I need to attend this appointment- customized by exam setting</a:t>
            </a:r>
          </a:p>
          <a:p>
            <a:pPr marL="171450" lvl="0" indent="-171450">
              <a:buFont typeface="Arial" panose="020B0604020202020204" pitchFamily="34" charset="0"/>
              <a:buChar char="•"/>
            </a:pPr>
            <a:r>
              <a:rPr lang="en-US" sz="1200" kern="1200" dirty="0">
                <a:solidFill>
                  <a:schemeClr val="tx1"/>
                </a:solidFill>
                <a:effectLst/>
                <a:latin typeface="+mn-lt"/>
                <a:ea typeface="MS PGothic" panose="020B0600070205080204" pitchFamily="34" charset="-128"/>
                <a:cs typeface="ＭＳ Ｐゴシック" charset="0"/>
              </a:rPr>
              <a:t>Will I be reimbursed for travel expenses – customized by exam setting</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16</a:t>
            </a:fld>
            <a:endParaRPr lang="en-US" altLang="en-US" dirty="0"/>
          </a:p>
        </p:txBody>
      </p:sp>
    </p:spTree>
    <p:extLst>
      <p:ext uri="{BB962C8B-B14F-4D97-AF65-F5344CB8AC3E}">
        <p14:creationId xmlns:p14="http://schemas.microsoft.com/office/powerpoint/2010/main" val="3899140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17</a:t>
            </a:fld>
            <a:endParaRPr lang="en-US" altLang="en-US" dirty="0"/>
          </a:p>
        </p:txBody>
      </p:sp>
    </p:spTree>
    <p:extLst>
      <p:ext uri="{BB962C8B-B14F-4D97-AF65-F5344CB8AC3E}">
        <p14:creationId xmlns:p14="http://schemas.microsoft.com/office/powerpoint/2010/main" val="63442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18</a:t>
            </a:fld>
            <a:endParaRPr lang="en-US" altLang="en-US" dirty="0"/>
          </a:p>
        </p:txBody>
      </p:sp>
    </p:spTree>
    <p:extLst>
      <p:ext uri="{BB962C8B-B14F-4D97-AF65-F5344CB8AC3E}">
        <p14:creationId xmlns:p14="http://schemas.microsoft.com/office/powerpoint/2010/main" val="1435045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19</a:t>
            </a:fld>
            <a:endParaRPr lang="en-US" altLang="en-US" dirty="0"/>
          </a:p>
        </p:txBody>
      </p:sp>
    </p:spTree>
    <p:extLst>
      <p:ext uri="{BB962C8B-B14F-4D97-AF65-F5344CB8AC3E}">
        <p14:creationId xmlns:p14="http://schemas.microsoft.com/office/powerpoint/2010/main" val="423705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4F426569-6B75-EC4F-8288-A2E9289BA6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AB160D64-5B85-AE46-B678-0211D77CE7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a16="http://schemas.microsoft.com/office/drawing/2014/main" id="{8C8BE2B7-671E-2B46-B448-75905BE8F99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340" name="Footer Placeholder 4">
            <a:extLst>
              <a:ext uri="{FF2B5EF4-FFF2-40B4-BE49-F238E27FC236}">
                <a16:creationId xmlns:a16="http://schemas.microsoft.com/office/drawing/2014/main" id="{E50DAE9C-6550-E342-901F-3C42FF73925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4341" name="Slide Number Placeholder 5">
            <a:extLst>
              <a:ext uri="{FF2B5EF4-FFF2-40B4-BE49-F238E27FC236}">
                <a16:creationId xmlns:a16="http://schemas.microsoft.com/office/drawing/2014/main" id="{3F4EBB1E-FBA2-134F-8A4D-0078FCDDD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5CEE4E-4F45-4942-8DA6-585B8AF09C9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769090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4F426569-6B75-EC4F-8288-A2E9289BA6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AB160D64-5B85-AE46-B678-0211D77CE7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8C8BE2B7-671E-2B46-B448-75905BE8F99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340" name="Footer Placeholder 4">
            <a:extLst>
              <a:ext uri="{FF2B5EF4-FFF2-40B4-BE49-F238E27FC236}">
                <a16:creationId xmlns:a16="http://schemas.microsoft.com/office/drawing/2014/main" id="{E50DAE9C-6550-E342-901F-3C42FF73925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4341" name="Slide Number Placeholder 5">
            <a:extLst>
              <a:ext uri="{FF2B5EF4-FFF2-40B4-BE49-F238E27FC236}">
                <a16:creationId xmlns:a16="http://schemas.microsoft.com/office/drawing/2014/main" id="{3F4EBB1E-FBA2-134F-8A4D-0078FCDDD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5CEE4E-4F45-4942-8DA6-585B8AF09C9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48226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803B41B-DE75-2D42-A6DC-A9B8592236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F00015B-ACDE-294C-A9D0-8B311469ED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a16="http://schemas.microsoft.com/office/drawing/2014/main" id="{48115FB2-6B84-2942-8649-9C745BC4A5A5}"/>
              </a:ext>
            </a:extLst>
          </p:cNvPr>
          <p:cNvSpPr>
            <a:spLocks noGrp="1"/>
          </p:cNvSpPr>
          <p:nvPr>
            <p:ph type="hdr" sz="quarter"/>
          </p:nvPr>
        </p:nvSpPr>
        <p:spPr/>
        <p:txBody>
          <a:bodyPr/>
          <a:lstStyle/>
          <a:p>
            <a:pPr>
              <a:defRPr/>
            </a:pPr>
            <a:endParaRPr lang="en-US" dirty="0"/>
          </a:p>
        </p:txBody>
      </p:sp>
      <p:sp>
        <p:nvSpPr>
          <p:cNvPr id="16388" name="Footer Placeholder 4">
            <a:extLst>
              <a:ext uri="{FF2B5EF4-FFF2-40B4-BE49-F238E27FC236}">
                <a16:creationId xmlns:a16="http://schemas.microsoft.com/office/drawing/2014/main" id="{15509C13-BCA7-AF4E-B586-FA4760A2D84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endParaRPr altLang="en-US" dirty="0"/>
          </a:p>
        </p:txBody>
      </p:sp>
      <p:sp>
        <p:nvSpPr>
          <p:cNvPr id="16389" name="Slide Number Placeholder 5">
            <a:extLst>
              <a:ext uri="{FF2B5EF4-FFF2-40B4-BE49-F238E27FC236}">
                <a16:creationId xmlns:a16="http://schemas.microsoft.com/office/drawing/2014/main" id="{282C9DA4-021D-D042-8C16-0A452290A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6F1DDF-6BE8-A949-B96F-4E5B9BF4E5D9}" type="slidenum">
              <a:rPr lang="en-US" altLang="en-US" smtClean="0">
                <a:latin typeface="Calibri" panose="020F0502020204030204" pitchFamily="34" charset="0"/>
              </a:rPr>
              <a:pPr/>
              <a:t>21</a:t>
            </a:fld>
            <a:endParaRPr lang="en-US" altLang="en-US" dirty="0">
              <a:latin typeface="Calibri" panose="020F0502020204030204" pitchFamily="34" charset="0"/>
            </a:endParaRPr>
          </a:p>
        </p:txBody>
      </p:sp>
    </p:spTree>
    <p:extLst>
      <p:ext uri="{BB962C8B-B14F-4D97-AF65-F5344CB8AC3E}">
        <p14:creationId xmlns:p14="http://schemas.microsoft.com/office/powerpoint/2010/main" val="1435132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1" i="0" kern="1200" dirty="0">
                <a:solidFill>
                  <a:schemeClr val="tx1"/>
                </a:solidFill>
                <a:effectLst/>
                <a:latin typeface="+mn-lt"/>
                <a:ea typeface="MS PGothic" panose="020B0600070205080204" pitchFamily="34" charset="-128"/>
              </a:rPr>
              <a:t>Inquire on what the</a:t>
            </a:r>
            <a:r>
              <a:rPr lang="en-US" sz="1200" b="1" i="0" kern="1200" baseline="0" dirty="0">
                <a:solidFill>
                  <a:schemeClr val="tx1"/>
                </a:solidFill>
                <a:effectLst/>
                <a:latin typeface="+mn-lt"/>
                <a:ea typeface="MS PGothic" panose="020B0600070205080204" pitchFamily="34" charset="-128"/>
              </a:rPr>
              <a:t> OSA process is when a VSO calls in for status/details</a:t>
            </a:r>
          </a:p>
          <a:p>
            <a:pPr marL="628650" lvl="1" indent="-171450">
              <a:buFont typeface="Arial" panose="020B0604020202020204" pitchFamily="34" charset="0"/>
              <a:buChar char="•"/>
            </a:pPr>
            <a:r>
              <a:rPr lang="en-US" sz="1200" b="1" i="0" kern="1200" baseline="0" dirty="0">
                <a:solidFill>
                  <a:schemeClr val="tx1"/>
                </a:solidFill>
                <a:effectLst/>
                <a:latin typeface="+mn-lt"/>
                <a:ea typeface="MS PGothic" panose="020B0600070205080204" pitchFamily="34" charset="-128"/>
              </a:rPr>
              <a:t>There is a dedicated VSO line that goes to OSA queue by selecting option for “VA Employee”. Do VSO’s know about this direct line? How is the screening process done to confirm person is in fact a VA Employee/VSO.</a:t>
            </a:r>
          </a:p>
          <a:p>
            <a:pPr marL="171450" indent="-171450">
              <a:buFont typeface="Arial" panose="020B0604020202020204" pitchFamily="34" charset="0"/>
              <a:buChar char="•"/>
            </a:pPr>
            <a:r>
              <a:rPr lang="en-US" sz="1200" b="1" i="0" kern="1200" baseline="0" dirty="0">
                <a:solidFill>
                  <a:schemeClr val="tx1"/>
                </a:solidFill>
                <a:effectLst/>
                <a:latin typeface="+mn-lt"/>
                <a:ea typeface="MS PGothic" panose="020B0600070205080204" pitchFamily="34" charset="-128"/>
              </a:rPr>
              <a:t>Research into VSO access to view status details in exam track (inquire w/ Program Mgmt.)</a:t>
            </a:r>
          </a:p>
          <a:p>
            <a:pPr marL="171450" indent="-171450">
              <a:buFont typeface="Arial" panose="020B0604020202020204" pitchFamily="34" charset="0"/>
              <a:buChar char="•"/>
            </a:pPr>
            <a:r>
              <a:rPr lang="en-US" sz="1200" b="1" i="0" kern="1200" baseline="0" dirty="0">
                <a:solidFill>
                  <a:schemeClr val="tx1"/>
                </a:solidFill>
                <a:effectLst/>
                <a:latin typeface="+mn-lt"/>
                <a:ea typeface="MS PGothic" panose="020B0600070205080204" pitchFamily="34" charset="-128"/>
              </a:rPr>
              <a:t>Notes 8/29:</a:t>
            </a:r>
          </a:p>
          <a:p>
            <a:pPr marL="628650" lvl="1" indent="-171450">
              <a:buFont typeface="Arial" panose="020B0604020202020204" pitchFamily="34" charset="0"/>
              <a:buChar char="•"/>
            </a:pPr>
            <a:r>
              <a:rPr lang="en-US" sz="1200" b="1" i="0" kern="1200" baseline="0" dirty="0">
                <a:solidFill>
                  <a:schemeClr val="tx1"/>
                </a:solidFill>
                <a:effectLst/>
                <a:latin typeface="+mn-lt"/>
                <a:ea typeface="MS PGothic" panose="020B0600070205080204" pitchFamily="34" charset="-128"/>
              </a:rPr>
              <a:t> Per OSAs, rarely will a VSO call in without claimant on the line. If it occurs, they are instructed to have claimant provide authorization before QTC can provide any appointment details.</a:t>
            </a:r>
          </a:p>
          <a:p>
            <a:pPr marL="628650" lvl="1" indent="-171450">
              <a:buFont typeface="Arial" panose="020B0604020202020204" pitchFamily="34" charset="0"/>
              <a:buChar char="•"/>
            </a:pPr>
            <a:r>
              <a:rPr lang="en-US" sz="1200" b="1" i="0" kern="1200" baseline="0" dirty="0">
                <a:solidFill>
                  <a:schemeClr val="tx1"/>
                </a:solidFill>
                <a:effectLst/>
                <a:latin typeface="+mn-lt"/>
                <a:ea typeface="MS PGothic" panose="020B0600070205080204" pitchFamily="34" charset="-128"/>
              </a:rPr>
              <a:t>Majority of inquiries from VSOs are regarding scheduling details, or if they VSO needs to coordinate transportation for claimant</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22</a:t>
            </a:fld>
            <a:endParaRPr lang="en-US" altLang="en-US" dirty="0"/>
          </a:p>
        </p:txBody>
      </p:sp>
    </p:spTree>
    <p:extLst>
      <p:ext uri="{BB962C8B-B14F-4D97-AF65-F5344CB8AC3E}">
        <p14:creationId xmlns:p14="http://schemas.microsoft.com/office/powerpoint/2010/main" val="17924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23</a:t>
            </a:fld>
            <a:endParaRPr lang="en-US" altLang="en-US" dirty="0"/>
          </a:p>
        </p:txBody>
      </p:sp>
    </p:spTree>
    <p:extLst>
      <p:ext uri="{BB962C8B-B14F-4D97-AF65-F5344CB8AC3E}">
        <p14:creationId xmlns:p14="http://schemas.microsoft.com/office/powerpoint/2010/main" val="3755558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anose="020B0600070205080204" pitchFamily="34" charset="-128"/>
                <a:cs typeface="ＭＳ Ｐゴシック" charset="0"/>
              </a:rPr>
              <a:t>Prior to setting an appointment, all schedulers are expected to maximize scheduling search results in order to provide an efficient and timely experience that is within reasonable proximity to the claimant. </a:t>
            </a:r>
          </a:p>
          <a:p>
            <a:pPr lvl="0"/>
            <a:r>
              <a:rPr lang="en-US" sz="1200" kern="1200" dirty="0">
                <a:solidFill>
                  <a:schemeClr val="tx1"/>
                </a:solidFill>
                <a:effectLst/>
                <a:latin typeface="+mn-lt"/>
                <a:ea typeface="MS PGothic" panose="020B0600070205080204" pitchFamily="34" charset="-128"/>
                <a:cs typeface="ＭＳ Ｐゴシック" charset="0"/>
              </a:rPr>
              <a:t>We always consider a claimants physical limitation and location.</a:t>
            </a:r>
          </a:p>
          <a:p>
            <a:pPr lvl="0"/>
            <a:r>
              <a:rPr lang="en-US" sz="1200" kern="1200" dirty="0">
                <a:solidFill>
                  <a:schemeClr val="tx1"/>
                </a:solidFill>
                <a:effectLst/>
                <a:latin typeface="+mn-lt"/>
                <a:ea typeface="MS PGothic" panose="020B0600070205080204" pitchFamily="34" charset="-128"/>
                <a:cs typeface="ＭＳ Ｐゴシック" charset="0"/>
              </a:rPr>
              <a:t>QTC gives claimants up to 8 days for availability. When extenuating circumstances are present, QTC leadership considers the request. When they are just not willing or available, QTC will transition their case back to the VA.</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24</a:t>
            </a:fld>
            <a:endParaRPr lang="en-US" altLang="en-US" dirty="0"/>
          </a:p>
        </p:txBody>
      </p:sp>
    </p:spTree>
    <p:extLst>
      <p:ext uri="{BB962C8B-B14F-4D97-AF65-F5344CB8AC3E}">
        <p14:creationId xmlns:p14="http://schemas.microsoft.com/office/powerpoint/2010/main" val="1563713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25</a:t>
            </a:fld>
            <a:endParaRPr lang="en-US" altLang="en-US" dirty="0"/>
          </a:p>
        </p:txBody>
      </p:sp>
    </p:spTree>
    <p:extLst>
      <p:ext uri="{BB962C8B-B14F-4D97-AF65-F5344CB8AC3E}">
        <p14:creationId xmlns:p14="http://schemas.microsoft.com/office/powerpoint/2010/main" val="2724671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803B41B-DE75-2D42-A6DC-A9B8592236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F00015B-ACDE-294C-A9D0-8B311469ED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a16="http://schemas.microsoft.com/office/drawing/2014/main" id="{48115FB2-6B84-2942-8649-9C745BC4A5A5}"/>
              </a:ext>
            </a:extLst>
          </p:cNvPr>
          <p:cNvSpPr>
            <a:spLocks noGrp="1"/>
          </p:cNvSpPr>
          <p:nvPr>
            <p:ph type="hdr" sz="quarter"/>
          </p:nvPr>
        </p:nvSpPr>
        <p:spPr/>
        <p:txBody>
          <a:bodyPr/>
          <a:lstStyle/>
          <a:p>
            <a:pPr>
              <a:defRPr/>
            </a:pPr>
            <a:endParaRPr lang="en-US" dirty="0"/>
          </a:p>
        </p:txBody>
      </p:sp>
      <p:sp>
        <p:nvSpPr>
          <p:cNvPr id="16388" name="Footer Placeholder 4">
            <a:extLst>
              <a:ext uri="{FF2B5EF4-FFF2-40B4-BE49-F238E27FC236}">
                <a16:creationId xmlns:a16="http://schemas.microsoft.com/office/drawing/2014/main" id="{15509C13-BCA7-AF4E-B586-FA4760A2D84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endParaRPr altLang="en-US" dirty="0"/>
          </a:p>
        </p:txBody>
      </p:sp>
      <p:sp>
        <p:nvSpPr>
          <p:cNvPr id="16389" name="Slide Number Placeholder 5">
            <a:extLst>
              <a:ext uri="{FF2B5EF4-FFF2-40B4-BE49-F238E27FC236}">
                <a16:creationId xmlns:a16="http://schemas.microsoft.com/office/drawing/2014/main" id="{282C9DA4-021D-D042-8C16-0A452290A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6F1DDF-6BE8-A949-B96F-4E5B9BF4E5D9}" type="slidenum">
              <a:rPr lang="en-US" altLang="en-US" smtClean="0">
                <a:latin typeface="Calibri" panose="020F0502020204030204" pitchFamily="34" charset="0"/>
              </a:rPr>
              <a:pPr/>
              <a:t>3</a:t>
            </a:fld>
            <a:endParaRPr lang="en-US" altLang="en-US"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4C4C0B-60EF-A940-8166-4E64C011757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6317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803B41B-DE75-2D42-A6DC-A9B8592236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DF00015B-ACDE-294C-A9D0-8B311469ED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a:extLst>
              <a:ext uri="{FF2B5EF4-FFF2-40B4-BE49-F238E27FC236}">
                <a16:creationId xmlns:a16="http://schemas.microsoft.com/office/drawing/2014/main" id="{48115FB2-6B84-2942-8649-9C745BC4A5A5}"/>
              </a:ext>
            </a:extLst>
          </p:cNvPr>
          <p:cNvSpPr>
            <a:spLocks noGrp="1"/>
          </p:cNvSpPr>
          <p:nvPr>
            <p:ph type="hdr" sz="quarter"/>
          </p:nvPr>
        </p:nvSpPr>
        <p:spPr/>
        <p:txBody>
          <a:bodyPr/>
          <a:lstStyle/>
          <a:p>
            <a:pPr>
              <a:defRPr/>
            </a:pPr>
            <a:endParaRPr lang="en-US" dirty="0"/>
          </a:p>
        </p:txBody>
      </p:sp>
      <p:sp>
        <p:nvSpPr>
          <p:cNvPr id="16388" name="Footer Placeholder 4">
            <a:extLst>
              <a:ext uri="{FF2B5EF4-FFF2-40B4-BE49-F238E27FC236}">
                <a16:creationId xmlns:a16="http://schemas.microsoft.com/office/drawing/2014/main" id="{15509C13-BCA7-AF4E-B586-FA4760A2D84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endParaRPr altLang="en-US" dirty="0"/>
          </a:p>
        </p:txBody>
      </p:sp>
      <p:sp>
        <p:nvSpPr>
          <p:cNvPr id="16389" name="Slide Number Placeholder 5">
            <a:extLst>
              <a:ext uri="{FF2B5EF4-FFF2-40B4-BE49-F238E27FC236}">
                <a16:creationId xmlns:a16="http://schemas.microsoft.com/office/drawing/2014/main" id="{282C9DA4-021D-D042-8C16-0A452290AE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66F1DDF-6BE8-A949-B96F-4E5B9BF4E5D9}" type="slidenum">
              <a:rPr lang="en-US" altLang="en-US" smtClean="0">
                <a:latin typeface="Calibri" panose="020F0502020204030204" pitchFamily="34" charset="0"/>
              </a:rPr>
              <a:pPr/>
              <a:t>5</a:t>
            </a:fld>
            <a:endParaRPr lang="en-US" altLang="en-US" dirty="0">
              <a:latin typeface="Calibri" panose="020F0502020204030204" pitchFamily="34" charset="0"/>
            </a:endParaRPr>
          </a:p>
        </p:txBody>
      </p:sp>
    </p:spTree>
    <p:extLst>
      <p:ext uri="{BB962C8B-B14F-4D97-AF65-F5344CB8AC3E}">
        <p14:creationId xmlns:p14="http://schemas.microsoft.com/office/powerpoint/2010/main" val="2446047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4F426569-6B75-EC4F-8288-A2E9289BA6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AB160D64-5B85-AE46-B678-0211D77CE7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Header Placeholder 3">
            <a:extLst>
              <a:ext uri="{FF2B5EF4-FFF2-40B4-BE49-F238E27FC236}">
                <a16:creationId xmlns:a16="http://schemas.microsoft.com/office/drawing/2014/main" id="{8C8BE2B7-671E-2B46-B448-75905BE8F99F}"/>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340" name="Footer Placeholder 4">
            <a:extLst>
              <a:ext uri="{FF2B5EF4-FFF2-40B4-BE49-F238E27FC236}">
                <a16:creationId xmlns:a16="http://schemas.microsoft.com/office/drawing/2014/main" id="{E50DAE9C-6550-E342-901F-3C42FF73925C}"/>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4341" name="Slide Number Placeholder 5">
            <a:extLst>
              <a:ext uri="{FF2B5EF4-FFF2-40B4-BE49-F238E27FC236}">
                <a16:creationId xmlns:a16="http://schemas.microsoft.com/office/drawing/2014/main" id="{3F4EBB1E-FBA2-134F-8A4D-0078FCDDD2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5CEE4E-4F45-4942-8DA6-585B8AF09C9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44153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6510B08-88F1-DB45-8C48-77063FCFF8A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3A8DC65E-49EF-DF4A-802D-7C4EA14D40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S PGothic" panose="020B0600070205080204" pitchFamily="34" charset="-128"/>
                <a:cs typeface="ＭＳ Ｐゴシック" charset="0"/>
              </a:rPr>
              <a:t>This slide is a high level overview of QTC’s case management process designed to support its 6 step operational methodology geared towards quality and timeliness. </a:t>
            </a:r>
          </a:p>
          <a:p>
            <a:r>
              <a:rPr lang="en-US" sz="1200" kern="1200" dirty="0">
                <a:solidFill>
                  <a:schemeClr val="tx1"/>
                </a:solidFill>
                <a:effectLst/>
                <a:latin typeface="+mn-lt"/>
                <a:ea typeface="MS PGothic" panose="020B0600070205080204" pitchFamily="34" charset="-128"/>
                <a:cs typeface="ＭＳ Ｐゴシック" charset="0"/>
              </a:rPr>
              <a:t> </a:t>
            </a:r>
          </a:p>
          <a:p>
            <a:r>
              <a:rPr lang="en-US" sz="1200" kern="1200" dirty="0">
                <a:solidFill>
                  <a:schemeClr val="tx1"/>
                </a:solidFill>
                <a:effectLst/>
                <a:latin typeface="+mn-lt"/>
                <a:ea typeface="MS PGothic" panose="020B0600070205080204" pitchFamily="34" charset="-128"/>
                <a:cs typeface="ＭＳ Ｐゴシック" charset="0"/>
              </a:rPr>
              <a:t>In the top row, </a:t>
            </a:r>
            <a:r>
              <a:rPr lang="en-US" sz="1200" kern="1200" dirty="0" err="1">
                <a:solidFill>
                  <a:schemeClr val="tx1"/>
                </a:solidFill>
                <a:effectLst/>
                <a:latin typeface="+mn-lt"/>
                <a:ea typeface="MS PGothic" panose="020B0600070205080204" pitchFamily="34" charset="-128"/>
                <a:cs typeface="ＭＳ Ｐゴシック" charset="0"/>
              </a:rPr>
              <a:t>eProcess</a:t>
            </a:r>
            <a:r>
              <a:rPr lang="en-US" sz="1200" kern="1200" dirty="0">
                <a:solidFill>
                  <a:schemeClr val="tx1"/>
                </a:solidFill>
                <a:effectLst/>
                <a:latin typeface="+mn-lt"/>
                <a:ea typeface="MS PGothic" panose="020B0600070205080204" pitchFamily="34" charset="-128"/>
                <a:cs typeface="ＭＳ Ｐゴシック" charset="0"/>
              </a:rPr>
              <a:t> (QTC’s Case Management System) highlights the main activities that take place while the bottom row, focuses on the key stakeholders and applications setup to support the examination process. </a:t>
            </a:r>
          </a:p>
          <a:p>
            <a:r>
              <a:rPr lang="en-US" sz="1200" kern="1200" dirty="0">
                <a:solidFill>
                  <a:schemeClr val="tx1"/>
                </a:solidFill>
                <a:effectLst/>
                <a:latin typeface="+mn-lt"/>
                <a:ea typeface="MS PGothic" panose="020B0600070205080204" pitchFamily="34" charset="-128"/>
                <a:cs typeface="ＭＳ Ｐゴシック" charset="0"/>
              </a:rPr>
              <a:t> </a:t>
            </a:r>
          </a:p>
          <a:p>
            <a:pPr lvl="0"/>
            <a:r>
              <a:rPr lang="en-US" sz="1200" b="1" kern="1200" dirty="0">
                <a:solidFill>
                  <a:schemeClr val="tx1"/>
                </a:solidFill>
                <a:effectLst/>
                <a:latin typeface="+mn-lt"/>
                <a:ea typeface="MS PGothic" panose="020B0600070205080204" pitchFamily="34" charset="-128"/>
                <a:cs typeface="ＭＳ Ｐゴシック" charset="0"/>
              </a:rPr>
              <a:t>Request Processing</a:t>
            </a:r>
            <a:r>
              <a:rPr lang="en-US" sz="1200" kern="1200" dirty="0">
                <a:solidFill>
                  <a:schemeClr val="tx1"/>
                </a:solidFill>
                <a:effectLst/>
                <a:latin typeface="+mn-lt"/>
                <a:ea typeface="MS PGothic" panose="020B0600070205080204" pitchFamily="34" charset="-128"/>
                <a:cs typeface="ＭＳ Ｐゴシック" charset="0"/>
              </a:rPr>
              <a:t>-Upon receiving an examination request via Exam Track, our Operational Support Analysts perform an initial triage which is to review the request for clear, consistent and complete exam instructions. It is in this step that a clarification response may be sent when there is an inconsistency that may impact our ability to deliver a complete and consistent exam.</a:t>
            </a:r>
          </a:p>
          <a:p>
            <a:pPr lvl="0"/>
            <a:r>
              <a:rPr lang="en-US" sz="1200" b="1" kern="1200" dirty="0">
                <a:solidFill>
                  <a:schemeClr val="tx1"/>
                </a:solidFill>
                <a:effectLst/>
                <a:latin typeface="+mn-lt"/>
                <a:ea typeface="MS PGothic" panose="020B0600070205080204" pitchFamily="34" charset="-128"/>
                <a:cs typeface="ＭＳ Ｐゴシック" charset="0"/>
              </a:rPr>
              <a:t>Appointment support</a:t>
            </a:r>
            <a:r>
              <a:rPr lang="en-US" sz="1200" kern="1200" dirty="0">
                <a:solidFill>
                  <a:schemeClr val="tx1"/>
                </a:solidFill>
                <a:effectLst/>
                <a:latin typeface="+mn-lt"/>
                <a:ea typeface="MS PGothic" panose="020B0600070205080204" pitchFamily="34" charset="-128"/>
                <a:cs typeface="ＭＳ Ｐゴシック" charset="0"/>
              </a:rPr>
              <a:t>- Once an exam request is accepted, our case specialist begin the scheduling process by reaching out to the claimant for scheduling and providing access to the examinee portal. They use their Appointment Provider Availability system application which we touch on in a few moments.</a:t>
            </a:r>
          </a:p>
          <a:p>
            <a:pPr lvl="0"/>
            <a:r>
              <a:rPr lang="en-US" sz="1200" b="1" kern="1200" dirty="0">
                <a:solidFill>
                  <a:schemeClr val="tx1"/>
                </a:solidFill>
                <a:effectLst/>
                <a:latin typeface="+mn-lt"/>
                <a:ea typeface="MS PGothic" panose="020B0600070205080204" pitchFamily="34" charset="-128"/>
                <a:cs typeface="ＭＳ Ｐゴシック" charset="0"/>
              </a:rPr>
              <a:t>Medical Examination- </a:t>
            </a:r>
            <a:r>
              <a:rPr lang="en-US" sz="1200" kern="1200" dirty="0">
                <a:solidFill>
                  <a:schemeClr val="tx1"/>
                </a:solidFill>
                <a:effectLst/>
                <a:latin typeface="+mn-lt"/>
                <a:ea typeface="MS PGothic" panose="020B0600070205080204" pitchFamily="34" charset="-128"/>
                <a:cs typeface="ＭＳ Ｐゴシック" charset="0"/>
              </a:rPr>
              <a:t>Providers are notified of an upcoming exam by the Provider portal and are typically expected to deliver results within 48 hours.</a:t>
            </a:r>
          </a:p>
          <a:p>
            <a:pPr lvl="0"/>
            <a:r>
              <a:rPr lang="en-US" sz="1200" b="1" kern="1200" dirty="0">
                <a:solidFill>
                  <a:schemeClr val="tx1"/>
                </a:solidFill>
                <a:effectLst/>
                <a:latin typeface="+mn-lt"/>
                <a:ea typeface="MS PGothic" panose="020B0600070205080204" pitchFamily="34" charset="-128"/>
                <a:cs typeface="ＭＳ Ｐゴシック" charset="0"/>
              </a:rPr>
              <a:t>Appointment Support</a:t>
            </a:r>
            <a:r>
              <a:rPr lang="en-US" sz="1200" kern="1200" dirty="0">
                <a:solidFill>
                  <a:schemeClr val="tx1"/>
                </a:solidFill>
                <a:effectLst/>
                <a:latin typeface="+mn-lt"/>
                <a:ea typeface="MS PGothic" panose="020B0600070205080204" pitchFamily="34" charset="-128"/>
                <a:cs typeface="ＭＳ Ｐゴシック" charset="0"/>
              </a:rPr>
              <a:t>- QTC’s case management system allows for collaboration with the provider to ensure clear and consistent information is provided back to the VA. We will touch on quality shortly.</a:t>
            </a:r>
          </a:p>
          <a:p>
            <a:pPr lvl="0"/>
            <a:r>
              <a:rPr lang="en-US" sz="1200" b="1" kern="1200" dirty="0">
                <a:solidFill>
                  <a:schemeClr val="tx1"/>
                </a:solidFill>
                <a:effectLst/>
                <a:latin typeface="+mn-lt"/>
                <a:ea typeface="MS PGothic" panose="020B0600070205080204" pitchFamily="34" charset="-128"/>
                <a:cs typeface="ＭＳ Ｐゴシック" charset="0"/>
              </a:rPr>
              <a:t>Report Delivery-</a:t>
            </a:r>
            <a:r>
              <a:rPr lang="en-US" sz="1200" kern="1200" dirty="0">
                <a:solidFill>
                  <a:schemeClr val="tx1"/>
                </a:solidFill>
                <a:effectLst/>
                <a:latin typeface="+mn-lt"/>
                <a:ea typeface="MS PGothic" panose="020B0600070205080204" pitchFamily="34" charset="-128"/>
                <a:cs typeface="ＭＳ Ｐゴシック" charset="0"/>
              </a:rPr>
              <a:t> Once a report appears to be consistent, clear and complete, the report is then on its final step…</a:t>
            </a:r>
          </a:p>
          <a:p>
            <a:pPr lvl="0"/>
            <a:r>
              <a:rPr lang="en-US" sz="1200" b="1" kern="1200" dirty="0">
                <a:solidFill>
                  <a:schemeClr val="tx1"/>
                </a:solidFill>
                <a:effectLst/>
                <a:latin typeface="+mn-lt"/>
                <a:ea typeface="MS PGothic" panose="020B0600070205080204" pitchFamily="34" charset="-128"/>
                <a:cs typeface="ＭＳ Ｐゴシック" charset="0"/>
              </a:rPr>
              <a:t>Billing &amp; Payment</a:t>
            </a:r>
            <a:r>
              <a:rPr lang="en-US" sz="1200" kern="1200" dirty="0">
                <a:solidFill>
                  <a:schemeClr val="tx1"/>
                </a:solidFill>
                <a:effectLst/>
                <a:latin typeface="+mn-lt"/>
                <a:ea typeface="MS PGothic" panose="020B0600070205080204" pitchFamily="34" charset="-128"/>
                <a:cs typeface="ＭＳ Ｐゴシック" charset="0"/>
              </a:rPr>
              <a:t>- Validates accurate services are billed before delivering the case back to VBMS and Virtual VA, making the case available in </a:t>
            </a:r>
            <a:r>
              <a:rPr lang="en-US" sz="1200" kern="1200" dirty="0" err="1">
                <a:solidFill>
                  <a:schemeClr val="tx1"/>
                </a:solidFill>
                <a:effectLst/>
                <a:latin typeface="+mn-lt"/>
                <a:ea typeface="MS PGothic" panose="020B0600070205080204" pitchFamily="34" charset="-128"/>
                <a:cs typeface="ＭＳ Ｐゴシック" charset="0"/>
              </a:rPr>
              <a:t>ExamTrack</a:t>
            </a:r>
            <a:r>
              <a:rPr lang="en-US" sz="1200" kern="1200" dirty="0">
                <a:solidFill>
                  <a:schemeClr val="tx1"/>
                </a:solidFill>
                <a:effectLst/>
                <a:latin typeface="+mn-lt"/>
                <a:ea typeface="MS PGothic" panose="020B0600070205080204" pitchFamily="34" charset="-128"/>
                <a:cs typeface="ＭＳ Ｐゴシック" charset="0"/>
              </a:rPr>
              <a:t>. </a:t>
            </a:r>
          </a:p>
          <a:p>
            <a:endParaRPr lang="en-US" altLang="en-US" dirty="0"/>
          </a:p>
        </p:txBody>
      </p:sp>
      <p:sp>
        <p:nvSpPr>
          <p:cNvPr id="4" name="Header Placeholder 3">
            <a:extLst>
              <a:ext uri="{FF2B5EF4-FFF2-40B4-BE49-F238E27FC236}">
                <a16:creationId xmlns:a16="http://schemas.microsoft.com/office/drawing/2014/main" id="{0989A147-0F76-3A40-A7F0-734697B3AF64}"/>
              </a:ext>
            </a:extLst>
          </p:cNvPr>
          <p:cNvSpPr>
            <a:spLocks noGrp="1"/>
          </p:cNvSpPr>
          <p:nvPr>
            <p:ph type="hdr" sz="quarter"/>
          </p:nvPr>
        </p:nvSpPr>
        <p:spPr/>
        <p:txBody>
          <a:bodyPr/>
          <a:lstStyle/>
          <a:p>
            <a:pPr>
              <a:defRPr/>
            </a:pPr>
            <a:endParaRPr lang="en-US" dirty="0"/>
          </a:p>
        </p:txBody>
      </p:sp>
      <p:sp>
        <p:nvSpPr>
          <p:cNvPr id="18436" name="Footer Placeholder 4">
            <a:extLst>
              <a:ext uri="{FF2B5EF4-FFF2-40B4-BE49-F238E27FC236}">
                <a16:creationId xmlns:a16="http://schemas.microsoft.com/office/drawing/2014/main" id="{E0124C5A-89B1-A34C-A8FA-D14B841E6A51}"/>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fontAlgn="base">
              <a:spcBef>
                <a:spcPct val="0"/>
              </a:spcBef>
              <a:spcAft>
                <a:spcPct val="0"/>
              </a:spcAft>
            </a:pPr>
            <a:endParaRPr altLang="en-US" dirty="0"/>
          </a:p>
        </p:txBody>
      </p:sp>
      <p:sp>
        <p:nvSpPr>
          <p:cNvPr id="18437" name="Slide Number Placeholder 5">
            <a:extLst>
              <a:ext uri="{FF2B5EF4-FFF2-40B4-BE49-F238E27FC236}">
                <a16:creationId xmlns:a16="http://schemas.microsoft.com/office/drawing/2014/main" id="{69B66C21-B128-7E40-988E-C03E7D1D12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204EBB3-0452-5441-8E89-F88C2841AE72}" type="slidenum">
              <a:rPr lang="en-US" altLang="en-US" smtClean="0">
                <a:latin typeface="Calibri" panose="020F0502020204030204" pitchFamily="34" charset="0"/>
              </a:rPr>
              <a:pPr/>
              <a:t>7</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S PGothic" panose="020B0600070205080204" pitchFamily="34" charset="-128"/>
                <a:cs typeface="ＭＳ Ｐゴシック" charset="0"/>
              </a:rPr>
              <a:t>This slide gives you an overview of all the claimant notifications that are sent to a claimant during the notification process.</a:t>
            </a:r>
          </a:p>
          <a:p>
            <a:pPr lvl="0"/>
            <a:r>
              <a:rPr lang="en-US" sz="1200" kern="1200" dirty="0">
                <a:solidFill>
                  <a:schemeClr val="tx1"/>
                </a:solidFill>
                <a:effectLst/>
                <a:latin typeface="+mn-lt"/>
                <a:ea typeface="MS PGothic" panose="020B0600070205080204" pitchFamily="34" charset="-128"/>
                <a:cs typeface="ＭＳ Ｐゴシック" charset="0"/>
              </a:rPr>
              <a:t>To the left is the step taken and you will see the method of communication.</a:t>
            </a:r>
          </a:p>
          <a:p>
            <a:pPr lvl="0"/>
            <a:r>
              <a:rPr lang="en-US" sz="1200" kern="1200" dirty="0">
                <a:solidFill>
                  <a:schemeClr val="tx1"/>
                </a:solidFill>
                <a:effectLst/>
                <a:latin typeface="+mn-lt"/>
                <a:ea typeface="MS PGothic" panose="020B0600070205080204" pitchFamily="34" charset="-128"/>
                <a:cs typeface="ＭＳ Ｐゴシック" charset="0"/>
              </a:rPr>
              <a:t>Once an exam request is accepted at triage, a welcome letter is sent via FedEx Overnight.</a:t>
            </a:r>
          </a:p>
          <a:p>
            <a:pPr lvl="0"/>
            <a:r>
              <a:rPr lang="en-US" sz="1200" kern="1200" dirty="0">
                <a:solidFill>
                  <a:schemeClr val="tx1"/>
                </a:solidFill>
                <a:effectLst/>
                <a:latin typeface="+mn-lt"/>
                <a:ea typeface="MS PGothic" panose="020B0600070205080204" pitchFamily="34" charset="-128"/>
                <a:cs typeface="ＭＳ Ｐゴシック" charset="0"/>
              </a:rPr>
              <a:t>Before the appointment is setup, the DBQ is prepared and once completed, a welcome text and call are sent to the claimant.</a:t>
            </a:r>
          </a:p>
          <a:p>
            <a:pPr lvl="0"/>
            <a:r>
              <a:rPr lang="en-US" sz="1200" kern="1200" dirty="0">
                <a:solidFill>
                  <a:schemeClr val="tx1"/>
                </a:solidFill>
                <a:effectLst/>
                <a:latin typeface="+mn-lt"/>
                <a:ea typeface="MS PGothic" panose="020B0600070205080204" pitchFamily="34" charset="-128"/>
                <a:cs typeface="ＭＳ Ｐゴシック" charset="0"/>
              </a:rPr>
              <a:t>The case specialist makes 2 phone attempts (one per day) and will leave call back information if unsuccessful or review MR for alternate forms of contact.</a:t>
            </a:r>
          </a:p>
          <a:p>
            <a:pPr lvl="0"/>
            <a:r>
              <a:rPr lang="en-US" sz="1200" kern="1200" dirty="0">
                <a:solidFill>
                  <a:schemeClr val="tx1"/>
                </a:solidFill>
                <a:effectLst/>
                <a:latin typeface="+mn-lt"/>
                <a:ea typeface="MS PGothic" panose="020B0600070205080204" pitchFamily="34" charset="-128"/>
                <a:cs typeface="ＭＳ Ｐゴシック" charset="0"/>
              </a:rPr>
              <a:t>After 3 days, another letter is sent via FedEx overnight for the claimant.</a:t>
            </a:r>
          </a:p>
          <a:p>
            <a:pPr lvl="0"/>
            <a:r>
              <a:rPr lang="en-US" sz="1200" kern="1200" dirty="0">
                <a:solidFill>
                  <a:schemeClr val="tx1"/>
                </a:solidFill>
                <a:effectLst/>
                <a:latin typeface="+mn-lt"/>
                <a:ea typeface="MS PGothic" panose="020B0600070205080204" pitchFamily="34" charset="-128"/>
                <a:cs typeface="ＭＳ Ｐゴシック" charset="0"/>
              </a:rPr>
              <a:t>If possible, we reserve appointments that are in reasonable proximity to the claimant at which point a claimant is notified that an appointment has been set on their behalf and the notification packet will arrive at least 3 days prior to date of appointment.</a:t>
            </a:r>
          </a:p>
          <a:p>
            <a:pPr lvl="0"/>
            <a:r>
              <a:rPr lang="en-US" sz="1200" kern="1200" dirty="0">
                <a:solidFill>
                  <a:schemeClr val="tx1"/>
                </a:solidFill>
                <a:effectLst/>
                <a:latin typeface="+mn-lt"/>
                <a:ea typeface="MS PGothic" panose="020B0600070205080204" pitchFamily="34" charset="-128"/>
                <a:cs typeface="ＭＳ Ｐゴシック" charset="0"/>
              </a:rPr>
              <a:t>Electronic appointment reminders are sent 24-72 hours before an appointment. </a:t>
            </a:r>
          </a:p>
          <a:p>
            <a:pPr marL="171450" indent="-171450">
              <a:buFont typeface="Arial" panose="020B0604020202020204" pitchFamily="34" charset="0"/>
              <a:buChar char="•"/>
            </a:pPr>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8</a:t>
            </a:fld>
            <a:endParaRPr lang="en-US" altLang="en-US" dirty="0"/>
          </a:p>
        </p:txBody>
      </p:sp>
    </p:spTree>
    <p:extLst>
      <p:ext uri="{BB962C8B-B14F-4D97-AF65-F5344CB8AC3E}">
        <p14:creationId xmlns:p14="http://schemas.microsoft.com/office/powerpoint/2010/main" val="56096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4C4C0B-60EF-A940-8166-4E64C0117571}" type="slidenum">
              <a:rPr lang="en-US" altLang="en-US" smtClean="0"/>
              <a:pPr>
                <a:defRPr/>
              </a:pPr>
              <a:t>9</a:t>
            </a:fld>
            <a:endParaRPr lang="en-US" altLang="en-US" dirty="0"/>
          </a:p>
        </p:txBody>
      </p:sp>
    </p:spTree>
    <p:extLst>
      <p:ext uri="{BB962C8B-B14F-4D97-AF65-F5344CB8AC3E}">
        <p14:creationId xmlns:p14="http://schemas.microsoft.com/office/powerpoint/2010/main" val="622711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tags" Target="../tags/tag1.xml"/><Relationship Id="rId4" Type="http://schemas.openxmlformats.org/officeDocument/2006/relationships/image" Target="../media/image1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3.xml"/><Relationship Id="rId1" Type="http://schemas.openxmlformats.org/officeDocument/2006/relationships/tags" Target="../tags/tag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Master" Target="../slideMasters/slideMaster6.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52AD4-FAAE-934A-8D57-28C394946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9123" y="0"/>
            <a:ext cx="8199949" cy="45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apezoid 11">
            <a:extLst>
              <a:ext uri="{FF2B5EF4-FFF2-40B4-BE49-F238E27FC236}">
                <a16:creationId xmlns:a16="http://schemas.microsoft.com/office/drawing/2014/main" id="{BC30E26A-AF92-E248-A654-BCD7738F0741}"/>
              </a:ext>
            </a:extLst>
          </p:cNvPr>
          <p:cNvSpPr/>
          <p:nvPr/>
        </p:nvSpPr>
        <p:spPr>
          <a:xfrm rot="20824102">
            <a:off x="-692150" y="-111125"/>
            <a:ext cx="2881313"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68A5739F-80D7-054A-8DA9-3BBABB1C1B60}"/>
              </a:ext>
            </a:extLst>
          </p:cNvPr>
          <p:cNvSpPr/>
          <p:nvPr/>
        </p:nvSpPr>
        <p:spPr>
          <a:xfrm>
            <a:off x="19050" y="3829050"/>
            <a:ext cx="9151938"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FDFA24EE-537E-934B-A214-DBE2E382F502}"/>
              </a:ext>
            </a:extLst>
          </p:cNvPr>
          <p:cNvSpPr>
            <a:spLocks noChangeArrowheads="1"/>
          </p:cNvSpPr>
          <p:nvPr/>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
        <p:nvSpPr>
          <p:cNvPr id="31" name="Text Placeholder 7"/>
          <p:cNvSpPr>
            <a:spLocks noGrp="1"/>
          </p:cNvSpPr>
          <p:nvPr>
            <p:ph type="body" sz="quarter" idx="10"/>
          </p:nvPr>
        </p:nvSpPr>
        <p:spPr>
          <a:xfrm>
            <a:off x="2451464" y="4087515"/>
            <a:ext cx="6200612"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32" name="Text Placeholder 9"/>
          <p:cNvSpPr>
            <a:spLocks noGrp="1"/>
          </p:cNvSpPr>
          <p:nvPr>
            <p:ph type="body" sz="quarter" idx="11"/>
          </p:nvPr>
        </p:nvSpPr>
        <p:spPr>
          <a:xfrm>
            <a:off x="2451464" y="5020721"/>
            <a:ext cx="6200612"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pic>
        <p:nvPicPr>
          <p:cNvPr id="2" name="Picture 1">
            <a:extLst>
              <a:ext uri="{FF2B5EF4-FFF2-40B4-BE49-F238E27FC236}">
                <a16:creationId xmlns:a16="http://schemas.microsoft.com/office/drawing/2014/main" id="{87036CE5-6C06-9941-89CC-74097E0614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721" y="5932432"/>
            <a:ext cx="1474708" cy="482600"/>
          </a:xfrm>
          <a:prstGeom prst="rect">
            <a:avLst/>
          </a:prstGeom>
        </p:spPr>
      </p:pic>
    </p:spTree>
    <p:extLst>
      <p:ext uri="{BB962C8B-B14F-4D97-AF65-F5344CB8AC3E}">
        <p14:creationId xmlns:p14="http://schemas.microsoft.com/office/powerpoint/2010/main" val="238885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9A72D3-FB8B-3B4C-96FC-AF102D45A69E}"/>
              </a:ext>
            </a:extLst>
          </p:cNvPr>
          <p:cNvCxnSpPr/>
          <p:nvPr/>
        </p:nvCxnSpPr>
        <p:spPr>
          <a:xfrm>
            <a:off x="457200" y="77671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3"/>
          <p:cNvSpPr>
            <a:spLocks noGrp="1"/>
          </p:cNvSpPr>
          <p:nvPr>
            <p:ph type="body" sz="quarter" idx="13"/>
          </p:nvPr>
        </p:nvSpPr>
        <p:spPr>
          <a:xfrm>
            <a:off x="457200" y="1075063"/>
            <a:ext cx="3931920" cy="5212080"/>
          </a:xfrm>
          <a:prstGeom prst="rect">
            <a:avLst/>
          </a:prstGeom>
        </p:spPr>
        <p:txBody>
          <a:bodyPr lIns="0">
            <a:normAutofit/>
          </a:bodyPr>
          <a:lstStyle>
            <a:lvl1pPr marL="257175" indent="-257175">
              <a:buSzPct val="75000"/>
              <a:buFont typeface="Wingdings 3" pitchFamily="18" charset="2"/>
              <a:buChar char=""/>
              <a:defRPr b="0">
                <a:solidFill>
                  <a:schemeClr val="tx1"/>
                </a:solidFill>
                <a:latin typeface="+mj-lt"/>
              </a:defRPr>
            </a:lvl1pPr>
            <a:lvl2pPr marL="557213" indent="-214313">
              <a:buFont typeface="Arial" pitchFamily="34" charset="0"/>
              <a:buChar char="−"/>
              <a:defRPr b="0" baseline="0">
                <a:solidFill>
                  <a:schemeClr val="tx1"/>
                </a:solidFill>
                <a:latin typeface="+mj-lt"/>
              </a:defRPr>
            </a:lvl2pPr>
            <a:lvl3pPr marL="857250" indent="-171450">
              <a:buFont typeface="Arial" pitchFamily="34" charset="0"/>
              <a:buChar char="•"/>
              <a:defRPr b="0">
                <a:solidFill>
                  <a:schemeClr val="tx1"/>
                </a:solidFill>
                <a:latin typeface="+mj-lt"/>
              </a:defRPr>
            </a:lvl3pPr>
            <a:lvl4pPr>
              <a:defRPr b="0">
                <a:solidFill>
                  <a:schemeClr val="tx1"/>
                </a:solidFill>
                <a:latin typeface="+mj-lt"/>
              </a:defRPr>
            </a:lvl4pPr>
            <a:lvl5pPr marL="1543050" marR="0" indent="-171450" algn="l" defTabSz="6858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3"/>
          <p:cNvSpPr>
            <a:spLocks noGrp="1"/>
          </p:cNvSpPr>
          <p:nvPr>
            <p:ph type="body" sz="quarter" idx="14"/>
          </p:nvPr>
        </p:nvSpPr>
        <p:spPr>
          <a:xfrm>
            <a:off x="4754880" y="1075063"/>
            <a:ext cx="3931920" cy="5212080"/>
          </a:xfrm>
          <a:prstGeom prst="rect">
            <a:avLst/>
          </a:prstGeom>
        </p:spPr>
        <p:txBody>
          <a:bodyPr lIns="0">
            <a:normAutofit/>
          </a:bodyPr>
          <a:lstStyle>
            <a:lvl1pPr marL="257175" indent="-257175">
              <a:buSzPct val="75000"/>
              <a:buFont typeface="Wingdings 3" pitchFamily="18" charset="2"/>
              <a:buChar char=""/>
              <a:defRPr b="0">
                <a:solidFill>
                  <a:schemeClr val="tx1"/>
                </a:solidFill>
                <a:latin typeface="+mj-lt"/>
              </a:defRPr>
            </a:lvl1pPr>
            <a:lvl2pPr marL="557213" indent="-214313">
              <a:buFont typeface="Arial" pitchFamily="34" charset="0"/>
              <a:buChar char="−"/>
              <a:defRPr b="0" baseline="0">
                <a:solidFill>
                  <a:schemeClr val="tx1"/>
                </a:solidFill>
                <a:latin typeface="+mj-lt"/>
              </a:defRPr>
            </a:lvl2pPr>
            <a:lvl3pPr marL="857250" indent="-171450">
              <a:buFont typeface="Arial" pitchFamily="34" charset="0"/>
              <a:buChar char="•"/>
              <a:defRPr b="0">
                <a:solidFill>
                  <a:schemeClr val="tx1"/>
                </a:solidFill>
                <a:latin typeface="+mj-lt"/>
              </a:defRPr>
            </a:lvl3pPr>
            <a:lvl4pPr>
              <a:defRPr b="0">
                <a:solidFill>
                  <a:schemeClr val="tx1"/>
                </a:solidFill>
                <a:latin typeface="+mj-lt"/>
              </a:defRPr>
            </a:lvl4pPr>
            <a:lvl5pPr marL="1543050" marR="0" indent="-171450" algn="l" defTabSz="6858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6"/>
          </p:nvPr>
        </p:nvSpPr>
        <p:spPr>
          <a:xfrm>
            <a:off x="457200" y="23388"/>
            <a:ext cx="6858000" cy="743019"/>
          </a:xfrm>
          <a:prstGeom prst="rect">
            <a:avLst/>
          </a:prstGeom>
        </p:spPr>
        <p:txBody>
          <a:bodyPr anchor="ctr"/>
          <a:lstStyle>
            <a:lvl1pPr marL="0" indent="0">
              <a:buNone/>
              <a:defRPr sz="2100" b="1">
                <a:solidFill>
                  <a:schemeClr val="tx2"/>
                </a:solidFill>
                <a:latin typeface="+mj-lt"/>
              </a:defRPr>
            </a:lvl1pPr>
            <a:lvl2pPr marL="342900" indent="0">
              <a:buNone/>
              <a:defRPr sz="2100" b="1">
                <a:solidFill>
                  <a:schemeClr val="tx2"/>
                </a:solidFill>
              </a:defRPr>
            </a:lvl2pPr>
            <a:lvl3pPr marL="685800" indent="0">
              <a:buNone/>
              <a:defRPr sz="2100" b="1">
                <a:solidFill>
                  <a:schemeClr val="tx2"/>
                </a:solidFill>
              </a:defRPr>
            </a:lvl3pPr>
            <a:lvl4pPr marL="1028700" indent="0">
              <a:buNone/>
              <a:defRPr sz="2100" b="1">
                <a:solidFill>
                  <a:schemeClr val="tx2"/>
                </a:solidFill>
              </a:defRPr>
            </a:lvl4pPr>
            <a:lvl5pPr marL="1371600" indent="0">
              <a:buNone/>
              <a:defRPr sz="2100" b="1">
                <a:solidFill>
                  <a:schemeClr val="tx2"/>
                </a:solidFill>
              </a:defRPr>
            </a:lvl5pPr>
          </a:lstStyle>
          <a:p>
            <a:pPr lvl="0"/>
            <a:r>
              <a:rPr lang="en-US"/>
              <a:t>Edit Master text styles</a:t>
            </a:r>
          </a:p>
        </p:txBody>
      </p:sp>
      <p:sp>
        <p:nvSpPr>
          <p:cNvPr id="9" name="Slide Number Placeholder 5">
            <a:extLst>
              <a:ext uri="{FF2B5EF4-FFF2-40B4-BE49-F238E27FC236}">
                <a16:creationId xmlns:a16="http://schemas.microsoft.com/office/drawing/2014/main" id="{29823DF6-56CD-EE43-8BD5-94A1AD46FB70}"/>
              </a:ext>
            </a:extLst>
          </p:cNvPr>
          <p:cNvSpPr>
            <a:spLocks noGrp="1"/>
          </p:cNvSpPr>
          <p:nvPr>
            <p:ph type="sldNum" sz="quarter" idx="17"/>
          </p:nvPr>
        </p:nvSpPr>
        <p:spPr>
          <a:xfrm>
            <a:off x="457201"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sp>
        <p:nvSpPr>
          <p:cNvPr id="10" name="Rectangle 9">
            <a:extLst>
              <a:ext uri="{FF2B5EF4-FFF2-40B4-BE49-F238E27FC236}">
                <a16:creationId xmlns:a16="http://schemas.microsoft.com/office/drawing/2014/main" id="{FDFA24EE-537E-934B-A214-DBE2E382F502}"/>
              </a:ext>
            </a:extLst>
          </p:cNvPr>
          <p:cNvSpPr>
            <a:spLocks noChangeArrowheads="1"/>
          </p:cNvSpPr>
          <p:nvPr userDrawn="1"/>
        </p:nvSpPr>
        <p:spPr bwMode="auto">
          <a:xfrm>
            <a:off x="497723" y="6636520"/>
            <a:ext cx="8154355"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25" dirty="0">
                <a:solidFill>
                  <a:srgbClr val="000000"/>
                </a:solidFill>
              </a:rPr>
              <a:t>The information in this document is proprietary to QTC Management. It may not be used, reproduced, disclosed, or exported without the written approval of QTC Management.</a:t>
            </a:r>
            <a:endParaRPr lang="en-US" altLang="en-US" sz="525" dirty="0"/>
          </a:p>
        </p:txBody>
      </p:sp>
      <p:pic>
        <p:nvPicPr>
          <p:cNvPr id="11" name="Picture 10">
            <a:extLst>
              <a:ext uri="{FF2B5EF4-FFF2-40B4-BE49-F238E27FC236}">
                <a16:creationId xmlns:a16="http://schemas.microsoft.com/office/drawing/2014/main" id="{87036CE5-6C06-9941-89CC-74097E06147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46605" y="149558"/>
            <a:ext cx="1248787" cy="525796"/>
          </a:xfrm>
          <a:prstGeom prst="rect">
            <a:avLst/>
          </a:prstGeom>
        </p:spPr>
      </p:pic>
    </p:spTree>
    <p:extLst>
      <p:ext uri="{BB962C8B-B14F-4D97-AF65-F5344CB8AC3E}">
        <p14:creationId xmlns:p14="http://schemas.microsoft.com/office/powerpoint/2010/main" val="174434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6725" y="6456590"/>
            <a:ext cx="2133600" cy="365125"/>
          </a:xfrm>
        </p:spPr>
        <p:txBody>
          <a:bodyPr lIns="0" rIns="0"/>
          <a:lstStyle>
            <a:lvl1pPr algn="l">
              <a:defRPr sz="600">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457200" y="1676404"/>
            <a:ext cx="8229600" cy="4292803"/>
          </a:xfrm>
          <a:prstGeom prst="rect">
            <a:avLst/>
          </a:prstGeom>
        </p:spPr>
        <p:txBody>
          <a:bodyPr lIns="0"/>
          <a:lstStyle>
            <a:lvl1pPr marL="257175" indent="-257175">
              <a:buSzPct val="75000"/>
              <a:buFont typeface="Wingdings 3" pitchFamily="18" charset="2"/>
              <a:buChar char=""/>
              <a:defRPr b="0">
                <a:solidFill>
                  <a:schemeClr val="tx1"/>
                </a:solidFill>
                <a:latin typeface="+mj-lt"/>
              </a:defRPr>
            </a:lvl1pPr>
            <a:lvl2pPr marL="557213" indent="-214313">
              <a:buFont typeface="Arial" pitchFamily="34" charset="0"/>
              <a:buChar char="−"/>
              <a:defRPr b="0" baseline="0">
                <a:solidFill>
                  <a:schemeClr val="tx1"/>
                </a:solidFill>
                <a:latin typeface="+mj-lt"/>
              </a:defRPr>
            </a:lvl2pPr>
            <a:lvl3pPr marL="857250" indent="-171450">
              <a:buFont typeface="Arial" pitchFamily="34" charset="0"/>
              <a:buChar char="•"/>
              <a:defRPr b="0">
                <a:solidFill>
                  <a:schemeClr val="tx1"/>
                </a:solidFill>
                <a:latin typeface="+mj-lt"/>
              </a:defRPr>
            </a:lvl3pPr>
            <a:lvl4pPr>
              <a:defRPr b="0">
                <a:solidFill>
                  <a:schemeClr val="tx1"/>
                </a:solidFill>
                <a:latin typeface="+mj-lt"/>
              </a:defRPr>
            </a:lvl4pPr>
            <a:lvl5pPr marL="1543050" marR="0" indent="-171450" algn="l" defTabSz="6858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Arial, 18pt</a:t>
            </a:r>
          </a:p>
          <a:p>
            <a:pPr lvl="2"/>
            <a:r>
              <a:rPr lang="en-US" dirty="0"/>
              <a:t>Third level, Arial 16pt</a:t>
            </a:r>
          </a:p>
          <a:p>
            <a:pPr lvl="3"/>
            <a:r>
              <a:rPr lang="en-US" dirty="0"/>
              <a:t>Fourth level, Arial 14pt</a:t>
            </a:r>
          </a:p>
          <a:p>
            <a:pPr marL="1543050" marR="0" lvl="4" indent="-171450" algn="l" defTabSz="6858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Arial 12pt</a:t>
            </a:r>
          </a:p>
          <a:p>
            <a:pPr lvl="4"/>
            <a:endParaRPr lang="en-US" dirty="0"/>
          </a:p>
        </p:txBody>
      </p:sp>
      <p:sp>
        <p:nvSpPr>
          <p:cNvPr id="17" name="Title 16"/>
          <p:cNvSpPr>
            <a:spLocks noGrp="1"/>
          </p:cNvSpPr>
          <p:nvPr>
            <p:ph type="title"/>
          </p:nvPr>
        </p:nvSpPr>
        <p:spPr>
          <a:xfrm>
            <a:off x="457200" y="736829"/>
            <a:ext cx="8229600" cy="946828"/>
          </a:xfrm>
          <a:prstGeom prst="rect">
            <a:avLst/>
          </a:prstGeom>
        </p:spPr>
        <p:txBody>
          <a:bodyPr lIns="0" anchor="ctr" anchorCtr="0"/>
          <a:lstStyle>
            <a:lvl1pPr>
              <a:lnSpc>
                <a:spcPts val="2250"/>
              </a:lnSpc>
              <a:defRPr b="1" baseline="0">
                <a:solidFill>
                  <a:schemeClr val="tx2"/>
                </a:solidFill>
                <a:latin typeface="+mj-lt"/>
              </a:defRPr>
            </a:lvl1pPr>
          </a:lstStyle>
          <a:p>
            <a:r>
              <a:rPr lang="en-US" dirty="0"/>
              <a:t>Click to edit Master title style</a:t>
            </a:r>
          </a:p>
        </p:txBody>
      </p:sp>
      <p:sp>
        <p:nvSpPr>
          <p:cNvPr id="2" name="Freeform 1"/>
          <p:cNvSpPr/>
          <p:nvPr userDrawn="1"/>
        </p:nvSpPr>
        <p:spPr>
          <a:xfrm>
            <a:off x="7300688" y="4"/>
            <a:ext cx="1850571" cy="703943"/>
          </a:xfrm>
          <a:custGeom>
            <a:avLst/>
            <a:gdLst>
              <a:gd name="connsiteX0" fmla="*/ 65314 w 1850571"/>
              <a:gd name="connsiteY0" fmla="*/ 0 h 703943"/>
              <a:gd name="connsiteX1" fmla="*/ 1850571 w 1850571"/>
              <a:gd name="connsiteY1" fmla="*/ 0 h 703943"/>
              <a:gd name="connsiteX2" fmla="*/ 1850571 w 1850571"/>
              <a:gd name="connsiteY2" fmla="*/ 703943 h 703943"/>
              <a:gd name="connsiteX3" fmla="*/ 0 w 1850571"/>
              <a:gd name="connsiteY3" fmla="*/ 217714 h 703943"/>
              <a:gd name="connsiteX4" fmla="*/ 65314 w 1850571"/>
              <a:gd name="connsiteY4" fmla="*/ 0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1" h="703943">
                <a:moveTo>
                  <a:pt x="65314" y="0"/>
                </a:moveTo>
                <a:lnTo>
                  <a:pt x="1850571" y="0"/>
                </a:lnTo>
                <a:lnTo>
                  <a:pt x="1850571" y="703943"/>
                </a:lnTo>
                <a:lnTo>
                  <a:pt x="0" y="217714"/>
                </a:lnTo>
                <a:lnTo>
                  <a:pt x="65314" y="0"/>
                </a:lnTo>
                <a:close/>
              </a:path>
            </a:pathLst>
          </a:custGeom>
          <a:gradFill>
            <a:gsLst>
              <a:gs pos="100000">
                <a:schemeClr val="tx2"/>
              </a:gs>
              <a:gs pos="40000">
                <a:srgbClr val="641D7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p:cNvSpPr/>
          <p:nvPr userDrawn="1"/>
        </p:nvSpPr>
        <p:spPr>
          <a:xfrm>
            <a:off x="-19249" y="1"/>
            <a:ext cx="7433773" cy="727360"/>
          </a:xfrm>
          <a:custGeom>
            <a:avLst/>
            <a:gdLst>
              <a:gd name="connsiteX0" fmla="*/ 0 w 4206240"/>
              <a:gd name="connsiteY0" fmla="*/ 616017 h 616017"/>
              <a:gd name="connsiteX1" fmla="*/ 154004 w 4206240"/>
              <a:gd name="connsiteY1" fmla="*/ 0 h 616017"/>
              <a:gd name="connsiteX2" fmla="*/ 4206240 w 4206240"/>
              <a:gd name="connsiteY2" fmla="*/ 0 h 616017"/>
              <a:gd name="connsiteX3" fmla="*/ 4052236 w 4206240"/>
              <a:gd name="connsiteY3" fmla="*/ 616017 h 616017"/>
              <a:gd name="connsiteX4" fmla="*/ 0 w 4206240"/>
              <a:gd name="connsiteY4" fmla="*/ 616017 h 616017"/>
              <a:gd name="connsiteX0" fmla="*/ 9626 w 4215866"/>
              <a:gd name="connsiteY0" fmla="*/ 625643 h 625643"/>
              <a:gd name="connsiteX1" fmla="*/ 0 w 4215866"/>
              <a:gd name="connsiteY1" fmla="*/ 0 h 625643"/>
              <a:gd name="connsiteX2" fmla="*/ 4215866 w 4215866"/>
              <a:gd name="connsiteY2" fmla="*/ 9626 h 625643"/>
              <a:gd name="connsiteX3" fmla="*/ 4061862 w 4215866"/>
              <a:gd name="connsiteY3" fmla="*/ 625643 h 625643"/>
              <a:gd name="connsiteX4" fmla="*/ 9626 w 4215866"/>
              <a:gd name="connsiteY4" fmla="*/ 625643 h 625643"/>
              <a:gd name="connsiteX0" fmla="*/ 9626 w 4215866"/>
              <a:gd name="connsiteY0" fmla="*/ 856649 h 856649"/>
              <a:gd name="connsiteX1" fmla="*/ 0 w 4215866"/>
              <a:gd name="connsiteY1" fmla="*/ 0 h 856649"/>
              <a:gd name="connsiteX2" fmla="*/ 4215866 w 4215866"/>
              <a:gd name="connsiteY2" fmla="*/ 9626 h 856649"/>
              <a:gd name="connsiteX3" fmla="*/ 4061862 w 4215866"/>
              <a:gd name="connsiteY3" fmla="*/ 625643 h 856649"/>
              <a:gd name="connsiteX4" fmla="*/ 9626 w 4215866"/>
              <a:gd name="connsiteY4" fmla="*/ 856649 h 856649"/>
              <a:gd name="connsiteX0" fmla="*/ 9626 w 7305575"/>
              <a:gd name="connsiteY0" fmla="*/ 856649 h 856649"/>
              <a:gd name="connsiteX1" fmla="*/ 0 w 7305575"/>
              <a:gd name="connsiteY1" fmla="*/ 0 h 856649"/>
              <a:gd name="connsiteX2" fmla="*/ 4215866 w 7305575"/>
              <a:gd name="connsiteY2" fmla="*/ 9626 h 856649"/>
              <a:gd name="connsiteX3" fmla="*/ 7305575 w 7305575"/>
              <a:gd name="connsiteY3" fmla="*/ 616018 h 856649"/>
              <a:gd name="connsiteX4" fmla="*/ 9626 w 7305575"/>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05575 w 7372952"/>
              <a:gd name="connsiteY3" fmla="*/ 616018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298384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317635 h 856649"/>
              <a:gd name="connsiteX4" fmla="*/ 9626 w 7372952"/>
              <a:gd name="connsiteY4" fmla="*/ 856649 h 856649"/>
              <a:gd name="connsiteX0" fmla="*/ 9626 w 7382577"/>
              <a:gd name="connsiteY0" fmla="*/ 856649 h 856649"/>
              <a:gd name="connsiteX1" fmla="*/ 0 w 7382577"/>
              <a:gd name="connsiteY1" fmla="*/ 0 h 856649"/>
              <a:gd name="connsiteX2" fmla="*/ 7382577 w 7382577"/>
              <a:gd name="connsiteY2" fmla="*/ 0 h 856649"/>
              <a:gd name="connsiteX3" fmla="*/ 7324826 w 7382577"/>
              <a:gd name="connsiteY3" fmla="*/ 317635 h 856649"/>
              <a:gd name="connsiteX4" fmla="*/ 9626 w 7382577"/>
              <a:gd name="connsiteY4" fmla="*/ 856649 h 856649"/>
              <a:gd name="connsiteX0" fmla="*/ 16883 w 7382577"/>
              <a:gd name="connsiteY0" fmla="*/ 1044176 h 1044176"/>
              <a:gd name="connsiteX1" fmla="*/ 0 w 7382577"/>
              <a:gd name="connsiteY1" fmla="*/ 0 h 1044176"/>
              <a:gd name="connsiteX2" fmla="*/ 7382577 w 7382577"/>
              <a:gd name="connsiteY2" fmla="*/ 0 h 1044176"/>
              <a:gd name="connsiteX3" fmla="*/ 7324826 w 7382577"/>
              <a:gd name="connsiteY3" fmla="*/ 317635 h 1044176"/>
              <a:gd name="connsiteX4" fmla="*/ 16883 w 7382577"/>
              <a:gd name="connsiteY4" fmla="*/ 1044176 h 1044176"/>
              <a:gd name="connsiteX0" fmla="*/ 16883 w 7382577"/>
              <a:gd name="connsiteY0" fmla="*/ 1044176 h 1044176"/>
              <a:gd name="connsiteX1" fmla="*/ 0 w 7382577"/>
              <a:gd name="connsiteY1" fmla="*/ 0 h 1044176"/>
              <a:gd name="connsiteX2" fmla="*/ 7382577 w 7382577"/>
              <a:gd name="connsiteY2" fmla="*/ 0 h 1044176"/>
              <a:gd name="connsiteX3" fmla="*/ 7368367 w 7382577"/>
              <a:gd name="connsiteY3" fmla="*/ 317636 h 1044176"/>
              <a:gd name="connsiteX4" fmla="*/ 16883 w 7382577"/>
              <a:gd name="connsiteY4" fmla="*/ 1044176 h 1044176"/>
              <a:gd name="connsiteX0" fmla="*/ 16883 w 7433374"/>
              <a:gd name="connsiteY0" fmla="*/ 1044176 h 1044176"/>
              <a:gd name="connsiteX1" fmla="*/ 0 w 7433374"/>
              <a:gd name="connsiteY1" fmla="*/ 0 h 1044176"/>
              <a:gd name="connsiteX2" fmla="*/ 7433374 w 7433374"/>
              <a:gd name="connsiteY2" fmla="*/ 0 h 1044176"/>
              <a:gd name="connsiteX3" fmla="*/ 7368367 w 7433374"/>
              <a:gd name="connsiteY3" fmla="*/ 317636 h 1044176"/>
              <a:gd name="connsiteX4" fmla="*/ 16883 w 7433374"/>
              <a:gd name="connsiteY4" fmla="*/ 1044176 h 104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3374" h="1044176">
                <a:moveTo>
                  <a:pt x="16883" y="1044176"/>
                </a:moveTo>
                <a:lnTo>
                  <a:pt x="0" y="0"/>
                </a:lnTo>
                <a:lnTo>
                  <a:pt x="7433374" y="0"/>
                </a:lnTo>
                <a:lnTo>
                  <a:pt x="7368367" y="317636"/>
                </a:lnTo>
                <a:lnTo>
                  <a:pt x="16883" y="1044176"/>
                </a:lnTo>
                <a:close/>
              </a:path>
            </a:pathLst>
          </a:custGeom>
          <a:gradFill>
            <a:gsLst>
              <a:gs pos="0">
                <a:srgbClr val="4E196D"/>
              </a:gs>
              <a:gs pos="100000">
                <a:srgbClr val="A612AA">
                  <a:lumMod val="87000"/>
                </a:srgbClr>
              </a:gs>
            </a:gsLst>
            <a:lin ang="18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rot="10800000" flipV="1">
            <a:off x="0" y="6787753"/>
            <a:ext cx="9144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2538095" y="6610589"/>
            <a:ext cx="4055745" cy="155877"/>
          </a:xfrm>
          <a:prstGeom prst="rect">
            <a:avLst/>
          </a:prstGeom>
          <a:noFill/>
        </p:spPr>
        <p:txBody>
          <a:bodyPr wrap="square" rtlCol="0">
            <a:spAutoFit/>
          </a:bodyPr>
          <a:lstStyle/>
          <a:p>
            <a:pPr algn="ctr"/>
            <a:r>
              <a:rPr lang="en-US" sz="413" dirty="0">
                <a:solidFill>
                  <a:srgbClr val="939598"/>
                </a:solidFill>
                <a:latin typeface="+mj-lt"/>
              </a:rPr>
              <a:t>© Leidos. All rights reserved.</a:t>
            </a:r>
          </a:p>
        </p:txBody>
      </p:sp>
      <p:pic>
        <p:nvPicPr>
          <p:cNvPr id="13" name="Picture 12" descr="INT_lds_rgb_pos.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69646" y="6211282"/>
            <a:ext cx="1545793" cy="697492"/>
          </a:xfrm>
          <a:prstGeom prst="rect">
            <a:avLst/>
          </a:prstGeom>
        </p:spPr>
      </p:pic>
    </p:spTree>
    <p:extLst>
      <p:ext uri="{BB962C8B-B14F-4D97-AF65-F5344CB8AC3E}">
        <p14:creationId xmlns:p14="http://schemas.microsoft.com/office/powerpoint/2010/main" val="423659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ayout1">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6725" y="6456592"/>
            <a:ext cx="2133600" cy="365125"/>
          </a:xfrm>
        </p:spPr>
        <p:txBody>
          <a:bodyPr lIns="0" rIns="0"/>
          <a:lstStyle>
            <a:lvl1pPr algn="l">
              <a:defRPr sz="450">
                <a:latin typeface="+mj-lt"/>
              </a:defRPr>
            </a:lvl1pPr>
          </a:lstStyle>
          <a:p>
            <a:fld id="{D0363597-27A7-49D0-B483-1EA2BA7E16AC}" type="slidenum">
              <a:rPr lang="en-US" smtClean="0"/>
              <a:pPr/>
              <a:t>‹#›</a:t>
            </a:fld>
            <a:endParaRPr lang="en-US" dirty="0"/>
          </a:p>
        </p:txBody>
      </p:sp>
      <p:sp>
        <p:nvSpPr>
          <p:cNvPr id="12" name="Rectangle 11"/>
          <p:cNvSpPr/>
          <p:nvPr userDrawn="1"/>
        </p:nvSpPr>
        <p:spPr>
          <a:xfrm rot="10800000" flipV="1">
            <a:off x="0" y="6787753"/>
            <a:ext cx="9144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0" name="Title 16"/>
          <p:cNvSpPr>
            <a:spLocks noGrp="1"/>
          </p:cNvSpPr>
          <p:nvPr>
            <p:ph type="title"/>
          </p:nvPr>
        </p:nvSpPr>
        <p:spPr>
          <a:xfrm>
            <a:off x="457200" y="736829"/>
            <a:ext cx="8229600" cy="946828"/>
          </a:xfrm>
          <a:prstGeom prst="rect">
            <a:avLst/>
          </a:prstGeom>
        </p:spPr>
        <p:txBody>
          <a:bodyPr lIns="0" anchor="ctr" anchorCtr="0"/>
          <a:lstStyle>
            <a:lvl1pPr>
              <a:lnSpc>
                <a:spcPts val="1688"/>
              </a:lnSpc>
              <a:defRPr b="1" baseline="0">
                <a:solidFill>
                  <a:schemeClr val="tx2"/>
                </a:solidFill>
                <a:latin typeface="+mj-lt"/>
              </a:defRPr>
            </a:lvl1pPr>
          </a:lstStyle>
          <a:p>
            <a:r>
              <a:rPr lang="en-US" dirty="0"/>
              <a:t>Click to edit Master title style</a:t>
            </a:r>
          </a:p>
        </p:txBody>
      </p:sp>
      <p:sp>
        <p:nvSpPr>
          <p:cNvPr id="21" name="Freeform 20"/>
          <p:cNvSpPr/>
          <p:nvPr userDrawn="1"/>
        </p:nvSpPr>
        <p:spPr>
          <a:xfrm>
            <a:off x="7300688" y="6"/>
            <a:ext cx="1850571" cy="703943"/>
          </a:xfrm>
          <a:custGeom>
            <a:avLst/>
            <a:gdLst>
              <a:gd name="connsiteX0" fmla="*/ 65314 w 1850571"/>
              <a:gd name="connsiteY0" fmla="*/ 0 h 703943"/>
              <a:gd name="connsiteX1" fmla="*/ 1850571 w 1850571"/>
              <a:gd name="connsiteY1" fmla="*/ 0 h 703943"/>
              <a:gd name="connsiteX2" fmla="*/ 1850571 w 1850571"/>
              <a:gd name="connsiteY2" fmla="*/ 703943 h 703943"/>
              <a:gd name="connsiteX3" fmla="*/ 0 w 1850571"/>
              <a:gd name="connsiteY3" fmla="*/ 217714 h 703943"/>
              <a:gd name="connsiteX4" fmla="*/ 65314 w 1850571"/>
              <a:gd name="connsiteY4" fmla="*/ 0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1" h="703943">
                <a:moveTo>
                  <a:pt x="65314" y="0"/>
                </a:moveTo>
                <a:lnTo>
                  <a:pt x="1850571" y="0"/>
                </a:lnTo>
                <a:lnTo>
                  <a:pt x="1850571" y="703943"/>
                </a:lnTo>
                <a:lnTo>
                  <a:pt x="0" y="217714"/>
                </a:lnTo>
                <a:lnTo>
                  <a:pt x="65314" y="0"/>
                </a:lnTo>
                <a:close/>
              </a:path>
            </a:pathLst>
          </a:custGeom>
          <a:gradFill>
            <a:gsLst>
              <a:gs pos="100000">
                <a:schemeClr val="tx2"/>
              </a:gs>
              <a:gs pos="40000">
                <a:srgbClr val="641D7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2" name="Parallelogram 2"/>
          <p:cNvSpPr/>
          <p:nvPr userDrawn="1"/>
        </p:nvSpPr>
        <p:spPr>
          <a:xfrm>
            <a:off x="-19249" y="1"/>
            <a:ext cx="7433773" cy="727360"/>
          </a:xfrm>
          <a:custGeom>
            <a:avLst/>
            <a:gdLst>
              <a:gd name="connsiteX0" fmla="*/ 0 w 4206240"/>
              <a:gd name="connsiteY0" fmla="*/ 616017 h 616017"/>
              <a:gd name="connsiteX1" fmla="*/ 154004 w 4206240"/>
              <a:gd name="connsiteY1" fmla="*/ 0 h 616017"/>
              <a:gd name="connsiteX2" fmla="*/ 4206240 w 4206240"/>
              <a:gd name="connsiteY2" fmla="*/ 0 h 616017"/>
              <a:gd name="connsiteX3" fmla="*/ 4052236 w 4206240"/>
              <a:gd name="connsiteY3" fmla="*/ 616017 h 616017"/>
              <a:gd name="connsiteX4" fmla="*/ 0 w 4206240"/>
              <a:gd name="connsiteY4" fmla="*/ 616017 h 616017"/>
              <a:gd name="connsiteX0" fmla="*/ 9626 w 4215866"/>
              <a:gd name="connsiteY0" fmla="*/ 625643 h 625643"/>
              <a:gd name="connsiteX1" fmla="*/ 0 w 4215866"/>
              <a:gd name="connsiteY1" fmla="*/ 0 h 625643"/>
              <a:gd name="connsiteX2" fmla="*/ 4215866 w 4215866"/>
              <a:gd name="connsiteY2" fmla="*/ 9626 h 625643"/>
              <a:gd name="connsiteX3" fmla="*/ 4061862 w 4215866"/>
              <a:gd name="connsiteY3" fmla="*/ 625643 h 625643"/>
              <a:gd name="connsiteX4" fmla="*/ 9626 w 4215866"/>
              <a:gd name="connsiteY4" fmla="*/ 625643 h 625643"/>
              <a:gd name="connsiteX0" fmla="*/ 9626 w 4215866"/>
              <a:gd name="connsiteY0" fmla="*/ 856649 h 856649"/>
              <a:gd name="connsiteX1" fmla="*/ 0 w 4215866"/>
              <a:gd name="connsiteY1" fmla="*/ 0 h 856649"/>
              <a:gd name="connsiteX2" fmla="*/ 4215866 w 4215866"/>
              <a:gd name="connsiteY2" fmla="*/ 9626 h 856649"/>
              <a:gd name="connsiteX3" fmla="*/ 4061862 w 4215866"/>
              <a:gd name="connsiteY3" fmla="*/ 625643 h 856649"/>
              <a:gd name="connsiteX4" fmla="*/ 9626 w 4215866"/>
              <a:gd name="connsiteY4" fmla="*/ 856649 h 856649"/>
              <a:gd name="connsiteX0" fmla="*/ 9626 w 7305575"/>
              <a:gd name="connsiteY0" fmla="*/ 856649 h 856649"/>
              <a:gd name="connsiteX1" fmla="*/ 0 w 7305575"/>
              <a:gd name="connsiteY1" fmla="*/ 0 h 856649"/>
              <a:gd name="connsiteX2" fmla="*/ 4215866 w 7305575"/>
              <a:gd name="connsiteY2" fmla="*/ 9626 h 856649"/>
              <a:gd name="connsiteX3" fmla="*/ 7305575 w 7305575"/>
              <a:gd name="connsiteY3" fmla="*/ 616018 h 856649"/>
              <a:gd name="connsiteX4" fmla="*/ 9626 w 7305575"/>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05575 w 7372952"/>
              <a:gd name="connsiteY3" fmla="*/ 616018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298384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317635 h 856649"/>
              <a:gd name="connsiteX4" fmla="*/ 9626 w 7372952"/>
              <a:gd name="connsiteY4" fmla="*/ 856649 h 856649"/>
              <a:gd name="connsiteX0" fmla="*/ 9626 w 7382577"/>
              <a:gd name="connsiteY0" fmla="*/ 856649 h 856649"/>
              <a:gd name="connsiteX1" fmla="*/ 0 w 7382577"/>
              <a:gd name="connsiteY1" fmla="*/ 0 h 856649"/>
              <a:gd name="connsiteX2" fmla="*/ 7382577 w 7382577"/>
              <a:gd name="connsiteY2" fmla="*/ 0 h 856649"/>
              <a:gd name="connsiteX3" fmla="*/ 7324826 w 7382577"/>
              <a:gd name="connsiteY3" fmla="*/ 317635 h 856649"/>
              <a:gd name="connsiteX4" fmla="*/ 9626 w 7382577"/>
              <a:gd name="connsiteY4" fmla="*/ 856649 h 856649"/>
              <a:gd name="connsiteX0" fmla="*/ 16883 w 7382577"/>
              <a:gd name="connsiteY0" fmla="*/ 1044176 h 1044176"/>
              <a:gd name="connsiteX1" fmla="*/ 0 w 7382577"/>
              <a:gd name="connsiteY1" fmla="*/ 0 h 1044176"/>
              <a:gd name="connsiteX2" fmla="*/ 7382577 w 7382577"/>
              <a:gd name="connsiteY2" fmla="*/ 0 h 1044176"/>
              <a:gd name="connsiteX3" fmla="*/ 7324826 w 7382577"/>
              <a:gd name="connsiteY3" fmla="*/ 317635 h 1044176"/>
              <a:gd name="connsiteX4" fmla="*/ 16883 w 7382577"/>
              <a:gd name="connsiteY4" fmla="*/ 1044176 h 1044176"/>
              <a:gd name="connsiteX0" fmla="*/ 16883 w 7382577"/>
              <a:gd name="connsiteY0" fmla="*/ 1044176 h 1044176"/>
              <a:gd name="connsiteX1" fmla="*/ 0 w 7382577"/>
              <a:gd name="connsiteY1" fmla="*/ 0 h 1044176"/>
              <a:gd name="connsiteX2" fmla="*/ 7382577 w 7382577"/>
              <a:gd name="connsiteY2" fmla="*/ 0 h 1044176"/>
              <a:gd name="connsiteX3" fmla="*/ 7368367 w 7382577"/>
              <a:gd name="connsiteY3" fmla="*/ 317636 h 1044176"/>
              <a:gd name="connsiteX4" fmla="*/ 16883 w 7382577"/>
              <a:gd name="connsiteY4" fmla="*/ 1044176 h 1044176"/>
              <a:gd name="connsiteX0" fmla="*/ 16883 w 7433374"/>
              <a:gd name="connsiteY0" fmla="*/ 1044176 h 1044176"/>
              <a:gd name="connsiteX1" fmla="*/ 0 w 7433374"/>
              <a:gd name="connsiteY1" fmla="*/ 0 h 1044176"/>
              <a:gd name="connsiteX2" fmla="*/ 7433374 w 7433374"/>
              <a:gd name="connsiteY2" fmla="*/ 0 h 1044176"/>
              <a:gd name="connsiteX3" fmla="*/ 7368367 w 7433374"/>
              <a:gd name="connsiteY3" fmla="*/ 317636 h 1044176"/>
              <a:gd name="connsiteX4" fmla="*/ 16883 w 7433374"/>
              <a:gd name="connsiteY4" fmla="*/ 1044176 h 104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3374" h="1044176">
                <a:moveTo>
                  <a:pt x="16883" y="1044176"/>
                </a:moveTo>
                <a:lnTo>
                  <a:pt x="0" y="0"/>
                </a:lnTo>
                <a:lnTo>
                  <a:pt x="7433374" y="0"/>
                </a:lnTo>
                <a:lnTo>
                  <a:pt x="7368367" y="317636"/>
                </a:lnTo>
                <a:lnTo>
                  <a:pt x="16883" y="1044176"/>
                </a:lnTo>
                <a:close/>
              </a:path>
            </a:pathLst>
          </a:custGeom>
          <a:gradFill>
            <a:gsLst>
              <a:gs pos="0">
                <a:srgbClr val="4E196D"/>
              </a:gs>
              <a:gs pos="100000">
                <a:srgbClr val="A612AA">
                  <a:lumMod val="87000"/>
                </a:srgbClr>
              </a:gs>
            </a:gsLst>
            <a:lin ang="18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3" name="TextBox 12"/>
          <p:cNvSpPr txBox="1"/>
          <p:nvPr userDrawn="1"/>
        </p:nvSpPr>
        <p:spPr>
          <a:xfrm>
            <a:off x="2538095" y="6610592"/>
            <a:ext cx="4055745" cy="140038"/>
          </a:xfrm>
          <a:prstGeom prst="rect">
            <a:avLst/>
          </a:prstGeom>
          <a:noFill/>
        </p:spPr>
        <p:txBody>
          <a:bodyPr wrap="square" rtlCol="0">
            <a:spAutoFit/>
          </a:bodyPr>
          <a:lstStyle/>
          <a:p>
            <a:pPr algn="ctr"/>
            <a:r>
              <a:rPr lang="en-US" sz="310" dirty="0">
                <a:solidFill>
                  <a:srgbClr val="939598"/>
                </a:solidFill>
                <a:latin typeface="+mj-lt"/>
              </a:rPr>
              <a:t>© Leidos. All rights reserved.</a:t>
            </a:r>
          </a:p>
        </p:txBody>
      </p:sp>
      <p:pic>
        <p:nvPicPr>
          <p:cNvPr id="15" name="Picture 14" descr="INT_lds_rgb_pos.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24208" y="6066843"/>
            <a:ext cx="1510069" cy="697492"/>
          </a:xfrm>
          <a:prstGeom prst="rect">
            <a:avLst/>
          </a:prstGeom>
        </p:spPr>
      </p:pic>
    </p:spTree>
    <p:extLst>
      <p:ext uri="{BB962C8B-B14F-4D97-AF65-F5344CB8AC3E}">
        <p14:creationId xmlns:p14="http://schemas.microsoft.com/office/powerpoint/2010/main" val="325311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name="think-cell Slide" r:id="rId3" imgW="352" imgH="355" progId="TCLayout.ActiveDocument.1">
                  <p:embed/>
                </p:oleObj>
              </mc:Choice>
              <mc:Fallback>
                <p:oleObj name="think-cell Slide" r:id="rId3" imgW="352" imgH="355" progId="TCLayout.ActiveDocument.1">
                  <p:embed/>
                  <p:pic>
                    <p:nvPicPr>
                      <p:cNvPr id="3" name="Object 2" hidden="1"/>
                      <p:cNvPicPr/>
                      <p:nvPr/>
                    </p:nvPicPr>
                    <p:blipFill>
                      <a:blip r:embed="rId4"/>
                      <a:stretch>
                        <a:fillRect/>
                      </a:stretch>
                    </p:blipFill>
                    <p:spPr>
                      <a:xfrm>
                        <a:off x="1589" y="1592"/>
                        <a:ext cx="1587" cy="1587"/>
                      </a:xfrm>
                      <a:prstGeom prst="rect">
                        <a:avLst/>
                      </a:prstGeom>
                    </p:spPr>
                  </p:pic>
                </p:oleObj>
              </mc:Fallback>
            </mc:AlternateContent>
          </a:graphicData>
        </a:graphic>
      </p:graphicFrame>
      <p:sp>
        <p:nvSpPr>
          <p:cNvPr id="2" name="Title 1"/>
          <p:cNvSpPr>
            <a:spLocks noGrp="1"/>
          </p:cNvSpPr>
          <p:nvPr>
            <p:ph type="title"/>
          </p:nvPr>
        </p:nvSpPr>
        <p:spPr>
          <a:xfrm>
            <a:off x="422032" y="3176"/>
            <a:ext cx="7781204" cy="707118"/>
          </a:xfrm>
          <a:prstGeom prst="rect">
            <a:avLst/>
          </a:prstGeom>
        </p:spPr>
        <p:txBody>
          <a:bodyPr/>
          <a:lstStyle>
            <a:lvl1pPr>
              <a:defRPr>
                <a:latin typeface="+mj-lt"/>
                <a:sym typeface="+mj-lt"/>
              </a:defRPr>
            </a:lvl1pPr>
          </a:lstStyle>
          <a:p>
            <a:r>
              <a:rPr lang="en-US" dirty="0"/>
              <a:t>Click to edit Master title style</a:t>
            </a:r>
          </a:p>
        </p:txBody>
      </p:sp>
      <p:sp>
        <p:nvSpPr>
          <p:cNvPr id="4" name="Text Placeholder 3"/>
          <p:cNvSpPr>
            <a:spLocks noGrp="1"/>
          </p:cNvSpPr>
          <p:nvPr>
            <p:ph type="body" sz="quarter" idx="10"/>
          </p:nvPr>
        </p:nvSpPr>
        <p:spPr>
          <a:xfrm>
            <a:off x="422030" y="1508760"/>
            <a:ext cx="8305566" cy="4590288"/>
          </a:xfrm>
          <a:prstGeom prst="rect">
            <a:avLst/>
          </a:prstGeom>
        </p:spPr>
        <p:txBody>
          <a:bodyPr lIns="0" tIns="0" rIns="0" bIns="0"/>
          <a:lstStyle>
            <a:lvl1pPr marL="214313" indent="-214313" algn="l" defTabSz="633062" rtl="0" eaLnBrk="1" latinLnBrk="0" hangingPunct="1">
              <a:spcBef>
                <a:spcPts val="266"/>
              </a:spcBef>
              <a:buClr>
                <a:srgbClr val="850F89"/>
              </a:buClr>
              <a:buFont typeface="Arial" panose="020B0604020202020204" pitchFamily="34" charset="0"/>
              <a:buChar char="►"/>
              <a:defRPr/>
            </a:lvl1pPr>
            <a:lvl2pPr marL="490966" indent="-214313">
              <a:spcBef>
                <a:spcPts val="266"/>
              </a:spcBef>
              <a:defRPr lang="en-US" sz="1050" b="0" kern="1200" dirty="0" smtClean="0">
                <a:solidFill>
                  <a:schemeClr val="tx1"/>
                </a:solidFill>
                <a:latin typeface="+mn-lt"/>
                <a:ea typeface="+mn-ea"/>
                <a:cs typeface="+mn-cs"/>
              </a:defRPr>
            </a:lvl2pPr>
            <a:lvl3pPr marL="800020" indent="-214313">
              <a:spcBef>
                <a:spcPts val="266"/>
              </a:spcBef>
              <a:defRPr lang="en-US" sz="1050" b="0" kern="1200" dirty="0" smtClean="0">
                <a:solidFill>
                  <a:schemeClr val="tx1"/>
                </a:solidFill>
                <a:latin typeface="+mn-lt"/>
                <a:ea typeface="+mn-ea"/>
                <a:cs typeface="+mn-cs"/>
              </a:defRPr>
            </a:lvl3pPr>
            <a:lvl4pPr marL="1124028" indent="-214313">
              <a:spcBef>
                <a:spcPts val="266"/>
              </a:spcBef>
              <a:defRPr lang="en-US" sz="1050" b="0" kern="1200" dirty="0" smtClean="0">
                <a:solidFill>
                  <a:schemeClr val="tx1"/>
                </a:solidFill>
                <a:latin typeface="+mn-lt"/>
                <a:ea typeface="+mn-ea"/>
                <a:cs typeface="+mn-cs"/>
              </a:defRPr>
            </a:lvl4pPr>
            <a:lvl5pPr marL="1585913" indent="-214313">
              <a:spcBef>
                <a:spcPts val="266"/>
              </a:spcBef>
              <a:defRPr kumimoji="0" lang="en-US" sz="1050" b="0" i="0" u="none" strike="noStrike" kern="1200" cap="none" spc="0" normalizeH="0" baseline="0" dirty="0">
                <a:ln>
                  <a:noFill/>
                </a:ln>
                <a:solidFill>
                  <a:prstClr val="black"/>
                </a:solidFill>
                <a:effectLst/>
                <a:uLnTx/>
                <a:uFillTx/>
                <a:latin typeface="Arial" pitchFamily="34" charset="0"/>
                <a:ea typeface="+mn-ea"/>
                <a:cs typeface="+mn-cs"/>
              </a:defRPr>
            </a:lvl5pPr>
          </a:lstStyle>
          <a:p>
            <a:pPr marL="214313" lvl="0" indent="-214313" algn="l" defTabSz="633062" rtl="0" eaLnBrk="1" latinLnBrk="0" hangingPunct="1">
              <a:spcBef>
                <a:spcPts val="266"/>
              </a:spcBef>
              <a:buClr>
                <a:srgbClr val="850F89"/>
              </a:buClr>
              <a:buFont typeface="Arial" panose="020B0604020202020204" pitchFamily="34" charset="0"/>
              <a:buChar char="►"/>
            </a:pPr>
            <a:r>
              <a:rPr lang="en-US" dirty="0"/>
              <a:t>Click to edit Master text styles</a:t>
            </a:r>
          </a:p>
          <a:p>
            <a:pPr marL="436165" lvl="1" indent="-159512" algn="l" defTabSz="633062" rtl="0" eaLnBrk="1" latinLnBrk="0" hangingPunct="1">
              <a:spcBef>
                <a:spcPts val="266"/>
              </a:spcBef>
              <a:buClr>
                <a:srgbClr val="7030A0"/>
              </a:buClr>
              <a:buFont typeface="Arial" pitchFamily="34" charset="0"/>
              <a:buChar char="–"/>
            </a:pPr>
            <a:r>
              <a:rPr lang="en-US" dirty="0"/>
              <a:t>Second level</a:t>
            </a:r>
          </a:p>
          <a:p>
            <a:pPr marL="745219" lvl="2" indent="-159512" algn="l" defTabSz="633062" rtl="0" eaLnBrk="1" latinLnBrk="0" hangingPunct="1">
              <a:spcBef>
                <a:spcPts val="266"/>
              </a:spcBef>
              <a:buClr>
                <a:srgbClr val="7030A0"/>
              </a:buClr>
              <a:buFont typeface="Arial" pitchFamily="34" charset="0"/>
              <a:buChar char="•"/>
            </a:pPr>
            <a:r>
              <a:rPr lang="en-US" dirty="0"/>
              <a:t>Third level</a:t>
            </a:r>
          </a:p>
          <a:p>
            <a:pPr marL="1069227" lvl="3" indent="-159512" algn="l" defTabSz="633062" rtl="0" eaLnBrk="1" latinLnBrk="0" hangingPunct="1">
              <a:spcBef>
                <a:spcPts val="266"/>
              </a:spcBef>
              <a:buClr>
                <a:srgbClr val="7030A0"/>
              </a:buClr>
              <a:buSzPct val="100000"/>
              <a:buFont typeface="Arial" panose="020B0604020202020204" pitchFamily="34" charset="0"/>
              <a:buChar char="›"/>
            </a:pPr>
            <a:r>
              <a:rPr lang="en-US" dirty="0"/>
              <a:t>Fourth level</a:t>
            </a:r>
          </a:p>
          <a:p>
            <a:pPr marL="1543050" marR="0" lvl="4" indent="-171450" algn="l" defTabSz="685800" rtl="0" eaLnBrk="1" fontAlgn="auto" latinLnBrk="0" hangingPunct="1">
              <a:lnSpc>
                <a:spcPct val="100000"/>
              </a:lnSpc>
              <a:spcBef>
                <a:spcPct val="20000"/>
              </a:spcBef>
              <a:spcAft>
                <a:spcPts val="0"/>
              </a:spcAft>
              <a:buClr>
                <a:srgbClr val="850F89"/>
              </a:buClr>
              <a:buSzTx/>
              <a:buFont typeface="Arial" pitchFamily="34" charset="0"/>
              <a:buChar char="»"/>
              <a:tabLst/>
              <a:defRPr/>
            </a:pPr>
            <a:r>
              <a:rPr lang="en-US" dirty="0"/>
              <a:t>Fifth level</a:t>
            </a:r>
          </a:p>
        </p:txBody>
      </p:sp>
      <p:sp>
        <p:nvSpPr>
          <p:cNvPr id="7" name="Rectangle 6"/>
          <p:cNvSpPr/>
          <p:nvPr userDrawn="1"/>
        </p:nvSpPr>
        <p:spPr>
          <a:xfrm rot="10800000" flipV="1">
            <a:off x="0" y="6787753"/>
            <a:ext cx="9144000"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Slide Number Placeholder 6"/>
          <p:cNvSpPr>
            <a:spLocks noGrp="1"/>
          </p:cNvSpPr>
          <p:nvPr>
            <p:ph type="sldNum" sz="quarter" idx="4"/>
          </p:nvPr>
        </p:nvSpPr>
        <p:spPr>
          <a:xfrm>
            <a:off x="6671543" y="6456592"/>
            <a:ext cx="2133600" cy="365125"/>
          </a:xfrm>
          <a:prstGeom prst="rect">
            <a:avLst/>
          </a:prstGeom>
        </p:spPr>
        <p:txBody>
          <a:bodyPr lIns="0" rIns="0" anchor="ctr"/>
          <a:lstStyle>
            <a:lvl1pPr algn="r">
              <a:defRPr sz="600">
                <a:solidFill>
                  <a:srgbClr val="898989"/>
                </a:solidFill>
                <a:latin typeface="+mj-lt"/>
              </a:defRPr>
            </a:lvl1pPr>
          </a:lstStyle>
          <a:p>
            <a:fld id="{D0363597-27A7-49D0-B483-1EA2BA7E16AC}" type="slidenum">
              <a:rPr lang="en-US" smtClean="0"/>
              <a:pPr/>
              <a:t>‹#›</a:t>
            </a:fld>
            <a:endParaRPr lang="en-US" dirty="0"/>
          </a:p>
        </p:txBody>
      </p:sp>
    </p:spTree>
    <p:extLst>
      <p:ext uri="{BB962C8B-B14F-4D97-AF65-F5344CB8AC3E}">
        <p14:creationId xmlns:p14="http://schemas.microsoft.com/office/powerpoint/2010/main" val="1395794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ubtitle and bullet">
    <p:spTree>
      <p:nvGrpSpPr>
        <p:cNvPr id="1" name=""/>
        <p:cNvGrpSpPr/>
        <p:nvPr/>
      </p:nvGrpSpPr>
      <p:grpSpPr>
        <a:xfrm>
          <a:off x="0" y="0"/>
          <a:ext cx="0" cy="0"/>
          <a:chOff x="0" y="0"/>
          <a:chExt cx="0" cy="0"/>
        </a:xfrm>
      </p:grpSpPr>
      <p:sp>
        <p:nvSpPr>
          <p:cNvPr id="2" name="Title 1"/>
          <p:cNvSpPr>
            <a:spLocks noGrp="1"/>
          </p:cNvSpPr>
          <p:nvPr>
            <p:ph type="title"/>
          </p:nvPr>
        </p:nvSpPr>
        <p:spPr>
          <a:xfrm>
            <a:off x="457202" y="220132"/>
            <a:ext cx="8229599" cy="609600"/>
          </a:xfrm>
          <a:prstGeom prst="rect">
            <a:avLst/>
          </a:prstGeom>
        </p:spPr>
        <p:txBody>
          <a:bodyPr/>
          <a:lstStyle>
            <a:lvl1pPr>
              <a:defRPr spc="0" baseline="0"/>
            </a:lvl1pPr>
          </a:lstStyle>
          <a:p>
            <a:r>
              <a:rPr lang="en-US"/>
              <a:t>Click to edit Master title style</a:t>
            </a:r>
            <a:endParaRPr lang="en-US" dirty="0"/>
          </a:p>
        </p:txBody>
      </p:sp>
      <p:sp>
        <p:nvSpPr>
          <p:cNvPr id="7" name="Text Placeholder 6"/>
          <p:cNvSpPr>
            <a:spLocks noGrp="1"/>
          </p:cNvSpPr>
          <p:nvPr>
            <p:ph type="body" sz="quarter" idx="13"/>
          </p:nvPr>
        </p:nvSpPr>
        <p:spPr>
          <a:xfrm>
            <a:off x="457202" y="877000"/>
            <a:ext cx="8229599" cy="4932388"/>
          </a:xfrm>
          <a:prstGeom prst="rect">
            <a:avLst/>
          </a:prstGeom>
        </p:spPr>
        <p:txBody>
          <a:bodyPr lIns="0"/>
          <a:lstStyle>
            <a:lvl1pPr marL="0" indent="0">
              <a:buClr>
                <a:srgbClr val="812387"/>
              </a:buClr>
              <a:buFont typeface="Arial" pitchFamily="34" charset="0"/>
              <a:buNone/>
              <a:defRPr sz="1350">
                <a:solidFill>
                  <a:schemeClr val="accent1"/>
                </a:solidFill>
                <a:latin typeface="Arial"/>
                <a:cs typeface="Arial"/>
              </a:defRPr>
            </a:lvl1pPr>
            <a:lvl2pPr marL="344091" indent="-129779">
              <a:buClr>
                <a:srgbClr val="812387"/>
              </a:buClr>
              <a:buFont typeface="Arial"/>
              <a:buChar char="•"/>
              <a:defRPr sz="1050">
                <a:latin typeface="Arial"/>
                <a:cs typeface="Arial"/>
              </a:defRPr>
            </a:lvl2pPr>
            <a:lvl3pPr marL="857250" indent="-171450">
              <a:buClr>
                <a:srgbClr val="812387"/>
              </a:buClr>
              <a:buFont typeface="Arial" pitchFamily="34" charset="0"/>
              <a:buChar char="•"/>
              <a:defRPr sz="1050">
                <a:latin typeface="Arial"/>
                <a:cs typeface="Arial"/>
              </a:defRPr>
            </a:lvl3pPr>
            <a:lvl4pPr marL="1200150" indent="-171450">
              <a:buClr>
                <a:srgbClr val="812387"/>
              </a:buClr>
              <a:buFontTx/>
              <a:buChar char="−"/>
              <a:defRPr sz="900">
                <a:latin typeface="Arial"/>
                <a:cs typeface="Arial"/>
              </a:defRPr>
            </a:lvl4pPr>
            <a:lvl5pPr>
              <a:defRPr>
                <a:latin typeface="Futura"/>
              </a:defRPr>
            </a:lvl5pPr>
          </a:lstStyle>
          <a:p>
            <a:pPr lvl="0"/>
            <a:r>
              <a:rPr lang="en-US"/>
              <a:t>Click to edit Master text styles</a:t>
            </a:r>
          </a:p>
          <a:p>
            <a:pPr lvl="1"/>
            <a:r>
              <a:rPr lang="en-US"/>
              <a:t>Second level</a:t>
            </a:r>
          </a:p>
        </p:txBody>
      </p:sp>
      <p:sp>
        <p:nvSpPr>
          <p:cNvPr id="4" name="Slide Number Placeholder 4"/>
          <p:cNvSpPr>
            <a:spLocks noGrp="1"/>
          </p:cNvSpPr>
          <p:nvPr>
            <p:ph type="sldNum" sz="quarter" idx="14"/>
          </p:nvPr>
        </p:nvSpPr>
        <p:spPr/>
        <p:txBody>
          <a:bodyPr/>
          <a:lstStyle>
            <a:lvl1pPr algn="r">
              <a:defRPr sz="675" b="0">
                <a:solidFill>
                  <a:schemeClr val="accent1"/>
                </a:solidFill>
                <a:latin typeface="Arial" pitchFamily="34" charset="0"/>
                <a:cs typeface="Arial" pitchFamily="34" charset="0"/>
              </a:defRPr>
            </a:lvl1pPr>
          </a:lstStyle>
          <a:p>
            <a:pPr>
              <a:defRPr/>
            </a:pPr>
            <a:fld id="{BF21A188-0CB6-4B68-85CD-AEBAAC651C93}" type="slidenum">
              <a:rPr lang="en-US" smtClean="0">
                <a:solidFill>
                  <a:srgbClr val="850F89"/>
                </a:solidFill>
              </a:rPr>
              <a:pPr>
                <a:defRPr/>
              </a:pPr>
              <a:t>‹#›</a:t>
            </a:fld>
            <a:endParaRPr lang="en-US" dirty="0">
              <a:solidFill>
                <a:srgbClr val="850F89"/>
              </a:solidFill>
            </a:endParaRPr>
          </a:p>
        </p:txBody>
      </p:sp>
    </p:spTree>
    <p:extLst>
      <p:ext uri="{BB962C8B-B14F-4D97-AF65-F5344CB8AC3E}">
        <p14:creationId xmlns:p14="http://schemas.microsoft.com/office/powerpoint/2010/main" val="4184067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24"/>
          <p:cNvSpPr txBox="1">
            <a:spLocks/>
          </p:cNvSpPr>
          <p:nvPr userDrawn="1"/>
        </p:nvSpPr>
        <p:spPr>
          <a:xfrm>
            <a:off x="8739189" y="6470650"/>
            <a:ext cx="404812" cy="376238"/>
          </a:xfrm>
          <a:prstGeom prst="rect">
            <a:avLst/>
          </a:prstGeom>
          <a:gradFill flip="none" rotWithShape="1">
            <a:gsLst>
              <a:gs pos="0">
                <a:schemeClr val="bg1"/>
              </a:gs>
              <a:gs pos="50000">
                <a:srgbClr val="E2EAF4"/>
              </a:gs>
              <a:gs pos="100000">
                <a:schemeClr val="bg1"/>
              </a:gs>
            </a:gsLst>
            <a:lin ang="16200000" scaled="1"/>
            <a:tileRect/>
          </a:gra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fld id="{A487F3B1-B352-4142-BFB2-EF69FBB61497}" type="slidenum">
              <a:rPr lang="en-US" sz="600" smtClean="0">
                <a:solidFill>
                  <a:srgbClr val="0039A6"/>
                </a:solidFill>
                <a:cs typeface="Arial" panose="020B0604020202020204" pitchFamily="34" charset="0"/>
              </a:rPr>
              <a:pPr algn="ctr" eaLnBrk="1" hangingPunct="1">
                <a:defRPr/>
              </a:pPr>
              <a:t>‹#›</a:t>
            </a:fld>
            <a:endParaRPr lang="en-US" sz="600" dirty="0">
              <a:solidFill>
                <a:srgbClr val="0039A6"/>
              </a:solidFill>
              <a:cs typeface="Arial" panose="020B0604020202020204" pitchFamily="34" charset="0"/>
            </a:endParaRPr>
          </a:p>
        </p:txBody>
      </p:sp>
      <p:sp>
        <p:nvSpPr>
          <p:cNvPr id="5" name="Rectangle 20"/>
          <p:cNvSpPr/>
          <p:nvPr userDrawn="1"/>
        </p:nvSpPr>
        <p:spPr>
          <a:xfrm>
            <a:off x="0" y="863601"/>
            <a:ext cx="9144000" cy="73025"/>
          </a:xfrm>
          <a:prstGeom prst="rect">
            <a:avLst/>
          </a:prstGeom>
          <a:gradFill flip="none" rotWithShape="1">
            <a:gsLst>
              <a:gs pos="0">
                <a:schemeClr val="accent6">
                  <a:lumMod val="75000"/>
                </a:schemeClr>
              </a:gs>
              <a:gs pos="39999">
                <a:srgbClr val="85C2FF"/>
              </a:gs>
              <a:gs pos="70000">
                <a:srgbClr val="C4D6EB"/>
              </a:gs>
              <a:gs pos="100000">
                <a:srgbClr val="FFEBFA"/>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150813" y="1"/>
            <a:ext cx="7593012" cy="936625"/>
          </a:xfrm>
          <a:prstGeom prst="rect">
            <a:avLst/>
          </a:prstGeom>
        </p:spPr>
        <p:txBody>
          <a:bodyPr anchor="ct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46530" y="1328969"/>
            <a:ext cx="8046720" cy="4663440"/>
          </a:xfrm>
          <a:prstGeom prst="rect">
            <a:avLst/>
          </a:prstGeom>
        </p:spPr>
        <p:txBody>
          <a:bodyPr>
            <a:noAutofit/>
          </a:bodyPr>
          <a:lstStyle>
            <a:lvl1pPr marL="211931" indent="-211931">
              <a:lnSpc>
                <a:spcPct val="100000"/>
              </a:lnSpc>
              <a:spcBef>
                <a:spcPts val="0"/>
              </a:spcBef>
              <a:defRPr/>
            </a:lvl1pPr>
            <a:lvl2pPr>
              <a:lnSpc>
                <a:spcPct val="100000"/>
              </a:lnSpc>
              <a:spcBef>
                <a:spcPts val="0"/>
              </a:spcBef>
              <a:defRPr>
                <a:solidFill>
                  <a:schemeClr val="accent6"/>
                </a:solidFill>
              </a:defRPr>
            </a:lvl2pPr>
            <a:lvl3pPr>
              <a:lnSpc>
                <a:spcPct val="100000"/>
              </a:lnSpc>
              <a:spcBef>
                <a:spcPts val="0"/>
              </a:spcBef>
              <a:defRPr lang="en-US" sz="1200" kern="1200" dirty="0" smtClean="0">
                <a:solidFill>
                  <a:schemeClr val="accent6"/>
                </a:solidFill>
                <a:latin typeface="Arial" charset="0"/>
                <a:ea typeface="+mn-ea"/>
                <a:cs typeface="+mn-cs"/>
              </a:defRPr>
            </a:lvl3pPr>
            <a:lvl4pPr>
              <a:lnSpc>
                <a:spcPct val="100000"/>
              </a:lnSpc>
              <a:spcBef>
                <a:spcPts val="0"/>
              </a:spcBef>
              <a:defRPr lang="en-US" sz="1200" kern="1200" dirty="0" smtClean="0">
                <a:solidFill>
                  <a:schemeClr val="accent6"/>
                </a:solidFill>
                <a:latin typeface="Arial" charset="0"/>
                <a:ea typeface="+mn-ea"/>
                <a:cs typeface="+mn-cs"/>
              </a:defRPr>
            </a:lvl4pPr>
            <a:lvl5pPr>
              <a:lnSpc>
                <a:spcPct val="100000"/>
              </a:lnSpc>
              <a:spcBef>
                <a:spcPts val="0"/>
              </a:spcBef>
              <a:defRPr lang="en-US" sz="1200" kern="1200" dirty="0">
                <a:solidFill>
                  <a:schemeClr val="accent6"/>
                </a:solidFill>
                <a:latin typeface="Arial" charset="0"/>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768857" y="168903"/>
            <a:ext cx="1248787" cy="525796"/>
          </a:xfrm>
          <a:prstGeom prst="rect">
            <a:avLst/>
          </a:prstGeom>
        </p:spPr>
      </p:pic>
    </p:spTree>
    <p:extLst>
      <p:ext uri="{BB962C8B-B14F-4D97-AF65-F5344CB8AC3E}">
        <p14:creationId xmlns:p14="http://schemas.microsoft.com/office/powerpoint/2010/main" val="275923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One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F2D976-6AD5-7748-9585-543401BC7C8E}"/>
              </a:ext>
            </a:extLst>
          </p:cNvPr>
          <p:cNvCxnSpPr/>
          <p:nvPr userDrawn="1"/>
        </p:nvCxnSpPr>
        <p:spPr>
          <a:xfrm flipV="1">
            <a:off x="0" y="1138688"/>
            <a:ext cx="9144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a:xfrm>
            <a:off x="6781800" y="6492881"/>
            <a:ext cx="2133600" cy="365125"/>
          </a:xfrm>
          <a:prstGeom prst="rect">
            <a:avLst/>
          </a:prstGeom>
        </p:spPr>
        <p:txBody>
          <a:bodyPr lIns="0" rIns="0" anchor="ctr" anchorCtr="0"/>
          <a:lstStyle>
            <a:lvl1pPr algn="r">
              <a:defRPr sz="45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1097280" y="1282149"/>
            <a:ext cx="7589520" cy="5114340"/>
          </a:xfrm>
          <a:prstGeom prst="rect">
            <a:avLst/>
          </a:prstGeom>
        </p:spPr>
        <p:txBody>
          <a:bodyPr lIns="0"/>
          <a:lstStyle>
            <a:lvl1pPr marL="192881" indent="-192881">
              <a:buSzPct val="75000"/>
              <a:buFont typeface="Wingdings 3" pitchFamily="18" charset="2"/>
              <a:buChar char=""/>
              <a:defRPr b="0">
                <a:solidFill>
                  <a:schemeClr val="tx2"/>
                </a:solidFill>
                <a:latin typeface="+mj-lt"/>
              </a:defRPr>
            </a:lvl1pPr>
            <a:lvl2pPr marL="417910" indent="-160735">
              <a:buFont typeface="Arial" pitchFamily="34" charset="0"/>
              <a:buChar char="−"/>
              <a:defRPr b="0" baseline="0">
                <a:solidFill>
                  <a:schemeClr val="tx2"/>
                </a:solidFill>
                <a:latin typeface="+mj-lt"/>
              </a:defRPr>
            </a:lvl2pPr>
            <a:lvl3pPr marL="642938" indent="-128588">
              <a:buFont typeface="Arial" pitchFamily="34" charset="0"/>
              <a:buChar char="•"/>
              <a:defRPr b="0">
                <a:solidFill>
                  <a:schemeClr val="tx2"/>
                </a:solidFill>
                <a:latin typeface="+mj-lt"/>
              </a:defRPr>
            </a:lvl3pPr>
            <a:lvl4pPr>
              <a:defRPr b="0">
                <a:solidFill>
                  <a:schemeClr val="tx2"/>
                </a:solidFill>
                <a:latin typeface="+mj-lt"/>
              </a:defRPr>
            </a:lvl4pPr>
            <a:lvl5pPr marL="1157288" marR="0"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1157288" marR="0" lvl="4"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1097280" y="0"/>
            <a:ext cx="6483792" cy="1143000"/>
          </a:xfrm>
          <a:prstGeom prst="rect">
            <a:avLst/>
          </a:prstGeom>
        </p:spPr>
        <p:txBody>
          <a:bodyPr lIns="0" tIns="91440" rIns="0" anchor="ctr" anchorCtr="0"/>
          <a:lstStyle>
            <a:lvl1pPr>
              <a:lnSpc>
                <a:spcPts val="1688"/>
              </a:lnSpc>
              <a:defRPr b="1" baseline="0">
                <a:solidFill>
                  <a:schemeClr val="accent3"/>
                </a:solidFill>
                <a:latin typeface="+mj-lt"/>
              </a:defRPr>
            </a:lvl1pPr>
          </a:lstStyle>
          <a:p>
            <a:r>
              <a:rPr lang="en-US" dirty="0"/>
              <a:t>Header</a:t>
            </a:r>
          </a:p>
        </p:txBody>
      </p:sp>
      <p:pic>
        <p:nvPicPr>
          <p:cNvPr id="3" name="Picture 2">
            <a:extLst>
              <a:ext uri="{FF2B5EF4-FFF2-40B4-BE49-F238E27FC236}">
                <a16:creationId xmlns:a16="http://schemas.microsoft.com/office/drawing/2014/main" id="{B0BC8D59-E222-4546-9FCC-66A25EB56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 cy="6858000"/>
          </a:xfrm>
          <a:prstGeom prst="rect">
            <a:avLst/>
          </a:prstGeom>
        </p:spPr>
      </p:pic>
      <p:pic>
        <p:nvPicPr>
          <p:cNvPr id="10" name="Picture 9">
            <a:extLst>
              <a:ext uri="{FF2B5EF4-FFF2-40B4-BE49-F238E27FC236}">
                <a16:creationId xmlns:a16="http://schemas.microsoft.com/office/drawing/2014/main" id="{33D2EFDF-F7EB-F148-AAB0-798F29AB241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77667" y="380922"/>
            <a:ext cx="1165860" cy="376844"/>
          </a:xfrm>
          <a:prstGeom prst="rect">
            <a:avLst/>
          </a:prstGeom>
        </p:spPr>
      </p:pic>
      <p:pic>
        <p:nvPicPr>
          <p:cNvPr id="11" name="Picture 10">
            <a:extLst>
              <a:ext uri="{FF2B5EF4-FFF2-40B4-BE49-F238E27FC236}">
                <a16:creationId xmlns:a16="http://schemas.microsoft.com/office/drawing/2014/main" id="{2BA98992-96C4-FE42-8F12-DF58070C9AD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115228" y="854153"/>
            <a:ext cx="894383" cy="179232"/>
          </a:xfrm>
          <a:prstGeom prst="rect">
            <a:avLst/>
          </a:prstGeom>
        </p:spPr>
      </p:pic>
      <p:sp>
        <p:nvSpPr>
          <p:cNvPr id="13" name="BJPseudoFooter">
            <a:extLst>
              <a:ext uri="{FF2B5EF4-FFF2-40B4-BE49-F238E27FC236}">
                <a16:creationId xmlns:a16="http://schemas.microsoft.com/office/drawing/2014/main" id="{22D84F37-8BCB-48C3-885E-08C367ED3914}"/>
              </a:ext>
            </a:extLst>
          </p:cNvPr>
          <p:cNvSpPr txBox="1"/>
          <p:nvPr userDrawn="1"/>
        </p:nvSpPr>
        <p:spPr>
          <a:xfrm>
            <a:off x="6693115" y="6623105"/>
            <a:ext cx="1535998" cy="69250"/>
          </a:xfrm>
          <a:prstGeom prst="rect">
            <a:avLst/>
          </a:prstGeom>
          <a:noFill/>
        </p:spPr>
        <p:txBody>
          <a:bodyPr vert="horz" wrap="none" tIns="0" bIns="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altLang="en-US" sz="450" dirty="0">
                <a:solidFill>
                  <a:schemeClr val="bg1">
                    <a:lumMod val="50000"/>
                  </a:schemeClr>
                </a:solidFill>
              </a:rPr>
              <a:t>Leidos Proprietary </a:t>
            </a:r>
            <a:r>
              <a:rPr lang="en-US" sz="450" b="1" i="0" dirty="0">
                <a:solidFill>
                  <a:schemeClr val="bg1">
                    <a:lumMod val="50000"/>
                  </a:schemeClr>
                </a:solidFill>
                <a:effectLst/>
                <a:latin typeface="+mn-lt"/>
              </a:rPr>
              <a:t>© </a:t>
            </a:r>
            <a:r>
              <a:rPr lang="en-US" sz="450" b="0" i="0" dirty="0">
                <a:solidFill>
                  <a:schemeClr val="bg1">
                    <a:lumMod val="50000"/>
                  </a:schemeClr>
                </a:solidFill>
                <a:effectLst/>
                <a:latin typeface="+mn-lt"/>
              </a:rPr>
              <a:t>2021 Leidos. All rights reserved</a:t>
            </a:r>
            <a:endParaRPr lang="en-US" altLang="en-US" sz="450" b="0" dirty="0">
              <a:solidFill>
                <a:schemeClr val="bg1">
                  <a:lumMod val="50000"/>
                </a:schemeClr>
              </a:solidFill>
              <a:latin typeface="+mn-lt"/>
            </a:endParaRPr>
          </a:p>
        </p:txBody>
      </p:sp>
      <p:sp>
        <p:nvSpPr>
          <p:cNvPr id="14" name="Rectangle 13">
            <a:extLst>
              <a:ext uri="{FF2B5EF4-FFF2-40B4-BE49-F238E27FC236}">
                <a16:creationId xmlns:a16="http://schemas.microsoft.com/office/drawing/2014/main" id="{4B19F6FB-5A83-4263-91A5-D03497FFE911}"/>
              </a:ext>
            </a:extLst>
          </p:cNvPr>
          <p:cNvSpPr/>
          <p:nvPr userDrawn="1"/>
        </p:nvSpPr>
        <p:spPr>
          <a:xfrm>
            <a:off x="1097280" y="6624912"/>
            <a:ext cx="672620" cy="69250"/>
          </a:xfrm>
          <a:prstGeom prst="rect">
            <a:avLst/>
          </a:prstGeom>
        </p:spPr>
        <p:txBody>
          <a:bodyPr wrap="none" lIns="0" tIns="0" bIns="0">
            <a:spAutoFit/>
          </a:bodyPr>
          <a:lstStyle/>
          <a:p>
            <a:r>
              <a:rPr lang="en-US" sz="450" i="0" kern="1200" dirty="0">
                <a:solidFill>
                  <a:schemeClr val="bg1">
                    <a:lumMod val="50000"/>
                  </a:schemeClr>
                </a:solidFill>
                <a:latin typeface="+mj-lt"/>
                <a:ea typeface="Calibri" panose="020F0502020204030204" pitchFamily="34" charset="0"/>
                <a:cs typeface="+mn-cs"/>
              </a:rPr>
              <a:t>21-Leidos-1022-23666</a:t>
            </a:r>
          </a:p>
        </p:txBody>
      </p:sp>
    </p:spTree>
    <p:extLst>
      <p:ext uri="{BB962C8B-B14F-4D97-AF65-F5344CB8AC3E}">
        <p14:creationId xmlns:p14="http://schemas.microsoft.com/office/powerpoint/2010/main" val="1902848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One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F2D976-6AD5-7748-9585-543401BC7C8E}"/>
              </a:ext>
            </a:extLst>
          </p:cNvPr>
          <p:cNvCxnSpPr/>
          <p:nvPr userDrawn="1"/>
        </p:nvCxnSpPr>
        <p:spPr>
          <a:xfrm flipV="1">
            <a:off x="0" y="1138688"/>
            <a:ext cx="9144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a:xfrm>
            <a:off x="6781800" y="6492881"/>
            <a:ext cx="2133600" cy="365125"/>
          </a:xfrm>
          <a:prstGeom prst="rect">
            <a:avLst/>
          </a:prstGeom>
        </p:spPr>
        <p:txBody>
          <a:bodyPr lIns="0" rIns="0" anchor="ctr" anchorCtr="0"/>
          <a:lstStyle>
            <a:lvl1pPr algn="r">
              <a:defRPr sz="45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1097280" y="1282149"/>
            <a:ext cx="7589520" cy="5114340"/>
          </a:xfrm>
          <a:prstGeom prst="rect">
            <a:avLst/>
          </a:prstGeom>
        </p:spPr>
        <p:txBody>
          <a:bodyPr lIns="0"/>
          <a:lstStyle>
            <a:lvl1pPr marL="192881" indent="-192881">
              <a:buSzPct val="75000"/>
              <a:buFont typeface="Wingdings 3" pitchFamily="18" charset="2"/>
              <a:buChar char=""/>
              <a:defRPr b="0">
                <a:solidFill>
                  <a:schemeClr val="tx2"/>
                </a:solidFill>
                <a:latin typeface="+mj-lt"/>
              </a:defRPr>
            </a:lvl1pPr>
            <a:lvl2pPr marL="417910" indent="-160735">
              <a:buFont typeface="Arial" pitchFamily="34" charset="0"/>
              <a:buChar char="−"/>
              <a:defRPr b="0" baseline="0">
                <a:solidFill>
                  <a:schemeClr val="tx2"/>
                </a:solidFill>
                <a:latin typeface="+mj-lt"/>
              </a:defRPr>
            </a:lvl2pPr>
            <a:lvl3pPr marL="642938" indent="-128588">
              <a:buFont typeface="Arial" pitchFamily="34" charset="0"/>
              <a:buChar char="•"/>
              <a:defRPr b="0">
                <a:solidFill>
                  <a:schemeClr val="tx2"/>
                </a:solidFill>
                <a:latin typeface="+mj-lt"/>
              </a:defRPr>
            </a:lvl3pPr>
            <a:lvl4pPr>
              <a:defRPr b="0">
                <a:solidFill>
                  <a:schemeClr val="tx2"/>
                </a:solidFill>
                <a:latin typeface="+mj-lt"/>
              </a:defRPr>
            </a:lvl4pPr>
            <a:lvl5pPr marL="1157288" marR="0"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1157288" marR="0" lvl="4"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1097280" y="0"/>
            <a:ext cx="6483792" cy="1143000"/>
          </a:xfrm>
          <a:prstGeom prst="rect">
            <a:avLst/>
          </a:prstGeom>
        </p:spPr>
        <p:txBody>
          <a:bodyPr lIns="0" tIns="91440" rIns="0" anchor="ctr" anchorCtr="0"/>
          <a:lstStyle>
            <a:lvl1pPr>
              <a:lnSpc>
                <a:spcPts val="1688"/>
              </a:lnSpc>
              <a:defRPr b="1" baseline="0">
                <a:solidFill>
                  <a:schemeClr val="accent3"/>
                </a:solidFill>
                <a:latin typeface="+mj-lt"/>
              </a:defRPr>
            </a:lvl1pPr>
          </a:lstStyle>
          <a:p>
            <a:r>
              <a:rPr lang="en-US" dirty="0"/>
              <a:t>Header</a:t>
            </a:r>
          </a:p>
        </p:txBody>
      </p:sp>
      <p:pic>
        <p:nvPicPr>
          <p:cNvPr id="3" name="Picture 2">
            <a:extLst>
              <a:ext uri="{FF2B5EF4-FFF2-40B4-BE49-F238E27FC236}">
                <a16:creationId xmlns:a16="http://schemas.microsoft.com/office/drawing/2014/main" id="{B0BC8D59-E222-4546-9FCC-66A25EB56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 cy="6858000"/>
          </a:xfrm>
          <a:prstGeom prst="rect">
            <a:avLst/>
          </a:prstGeom>
        </p:spPr>
      </p:pic>
      <p:pic>
        <p:nvPicPr>
          <p:cNvPr id="10" name="Picture 9">
            <a:extLst>
              <a:ext uri="{FF2B5EF4-FFF2-40B4-BE49-F238E27FC236}">
                <a16:creationId xmlns:a16="http://schemas.microsoft.com/office/drawing/2014/main" id="{33D2EFDF-F7EB-F148-AAB0-798F29AB241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77667" y="380922"/>
            <a:ext cx="1165860" cy="376844"/>
          </a:xfrm>
          <a:prstGeom prst="rect">
            <a:avLst/>
          </a:prstGeom>
        </p:spPr>
      </p:pic>
      <p:pic>
        <p:nvPicPr>
          <p:cNvPr id="11" name="Picture 10">
            <a:extLst>
              <a:ext uri="{FF2B5EF4-FFF2-40B4-BE49-F238E27FC236}">
                <a16:creationId xmlns:a16="http://schemas.microsoft.com/office/drawing/2014/main" id="{2BA98992-96C4-FE42-8F12-DF58070C9AD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115228" y="854153"/>
            <a:ext cx="894383" cy="179232"/>
          </a:xfrm>
          <a:prstGeom prst="rect">
            <a:avLst/>
          </a:prstGeom>
        </p:spPr>
      </p:pic>
      <p:sp>
        <p:nvSpPr>
          <p:cNvPr id="13" name="BJPseudoFooter">
            <a:extLst>
              <a:ext uri="{FF2B5EF4-FFF2-40B4-BE49-F238E27FC236}">
                <a16:creationId xmlns:a16="http://schemas.microsoft.com/office/drawing/2014/main" id="{22D84F37-8BCB-48C3-885E-08C367ED3914}"/>
              </a:ext>
            </a:extLst>
          </p:cNvPr>
          <p:cNvSpPr txBox="1"/>
          <p:nvPr userDrawn="1"/>
        </p:nvSpPr>
        <p:spPr>
          <a:xfrm>
            <a:off x="6693115" y="6623105"/>
            <a:ext cx="1535998" cy="69250"/>
          </a:xfrm>
          <a:prstGeom prst="rect">
            <a:avLst/>
          </a:prstGeom>
          <a:noFill/>
        </p:spPr>
        <p:txBody>
          <a:bodyPr vert="horz" wrap="none" tIns="0" bIns="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altLang="en-US" sz="450" dirty="0">
                <a:solidFill>
                  <a:schemeClr val="bg1">
                    <a:lumMod val="50000"/>
                  </a:schemeClr>
                </a:solidFill>
              </a:rPr>
              <a:t>Leidos Proprietary </a:t>
            </a:r>
            <a:r>
              <a:rPr lang="en-US" sz="450" b="1" i="0" dirty="0">
                <a:solidFill>
                  <a:schemeClr val="bg1">
                    <a:lumMod val="50000"/>
                  </a:schemeClr>
                </a:solidFill>
                <a:effectLst/>
                <a:latin typeface="+mn-lt"/>
              </a:rPr>
              <a:t>© </a:t>
            </a:r>
            <a:r>
              <a:rPr lang="en-US" sz="450" b="0" i="0" dirty="0">
                <a:solidFill>
                  <a:schemeClr val="bg1">
                    <a:lumMod val="50000"/>
                  </a:schemeClr>
                </a:solidFill>
                <a:effectLst/>
                <a:latin typeface="+mn-lt"/>
              </a:rPr>
              <a:t>2021 Leidos. All rights reserved</a:t>
            </a:r>
            <a:endParaRPr lang="en-US" altLang="en-US" sz="450" b="0" dirty="0">
              <a:solidFill>
                <a:schemeClr val="bg1">
                  <a:lumMod val="50000"/>
                </a:schemeClr>
              </a:solidFill>
              <a:latin typeface="+mn-lt"/>
            </a:endParaRPr>
          </a:p>
        </p:txBody>
      </p:sp>
      <p:sp>
        <p:nvSpPr>
          <p:cNvPr id="14" name="Rectangle 13">
            <a:extLst>
              <a:ext uri="{FF2B5EF4-FFF2-40B4-BE49-F238E27FC236}">
                <a16:creationId xmlns:a16="http://schemas.microsoft.com/office/drawing/2014/main" id="{4B19F6FB-5A83-4263-91A5-D03497FFE911}"/>
              </a:ext>
            </a:extLst>
          </p:cNvPr>
          <p:cNvSpPr/>
          <p:nvPr userDrawn="1"/>
        </p:nvSpPr>
        <p:spPr>
          <a:xfrm>
            <a:off x="1097280" y="6624912"/>
            <a:ext cx="672620" cy="69250"/>
          </a:xfrm>
          <a:prstGeom prst="rect">
            <a:avLst/>
          </a:prstGeom>
        </p:spPr>
        <p:txBody>
          <a:bodyPr wrap="none" lIns="0" tIns="0" bIns="0">
            <a:spAutoFit/>
          </a:bodyPr>
          <a:lstStyle/>
          <a:p>
            <a:r>
              <a:rPr lang="en-US" sz="450" i="0" kern="1200" dirty="0">
                <a:solidFill>
                  <a:schemeClr val="bg1">
                    <a:lumMod val="50000"/>
                  </a:schemeClr>
                </a:solidFill>
                <a:latin typeface="+mj-lt"/>
                <a:ea typeface="Calibri" panose="020F0502020204030204" pitchFamily="34" charset="0"/>
                <a:cs typeface="+mn-cs"/>
              </a:rPr>
              <a:t>21-Leidos-1022-23666</a:t>
            </a:r>
          </a:p>
        </p:txBody>
      </p:sp>
    </p:spTree>
    <p:extLst>
      <p:ext uri="{BB962C8B-B14F-4D97-AF65-F5344CB8AC3E}">
        <p14:creationId xmlns:p14="http://schemas.microsoft.com/office/powerpoint/2010/main" val="3667058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One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F2D976-6AD5-7748-9585-543401BC7C8E}"/>
              </a:ext>
            </a:extLst>
          </p:cNvPr>
          <p:cNvCxnSpPr/>
          <p:nvPr userDrawn="1"/>
        </p:nvCxnSpPr>
        <p:spPr>
          <a:xfrm flipV="1">
            <a:off x="0" y="1138688"/>
            <a:ext cx="9144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a:xfrm>
            <a:off x="6781800" y="6492881"/>
            <a:ext cx="2133600" cy="365125"/>
          </a:xfrm>
          <a:prstGeom prst="rect">
            <a:avLst/>
          </a:prstGeom>
        </p:spPr>
        <p:txBody>
          <a:bodyPr lIns="0" rIns="0" anchor="ctr" anchorCtr="0"/>
          <a:lstStyle>
            <a:lvl1pPr algn="r">
              <a:defRPr sz="45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1097280" y="1282149"/>
            <a:ext cx="7589520" cy="5114340"/>
          </a:xfrm>
          <a:prstGeom prst="rect">
            <a:avLst/>
          </a:prstGeom>
        </p:spPr>
        <p:txBody>
          <a:bodyPr lIns="0"/>
          <a:lstStyle>
            <a:lvl1pPr marL="192881" indent="-192881">
              <a:buSzPct val="75000"/>
              <a:buFont typeface="Wingdings 3" pitchFamily="18" charset="2"/>
              <a:buChar char=""/>
              <a:defRPr b="0">
                <a:solidFill>
                  <a:schemeClr val="tx2"/>
                </a:solidFill>
                <a:latin typeface="+mj-lt"/>
              </a:defRPr>
            </a:lvl1pPr>
            <a:lvl2pPr marL="417910" indent="-160735">
              <a:buFont typeface="Arial" pitchFamily="34" charset="0"/>
              <a:buChar char="−"/>
              <a:defRPr b="0" baseline="0">
                <a:solidFill>
                  <a:schemeClr val="tx2"/>
                </a:solidFill>
                <a:latin typeface="+mj-lt"/>
              </a:defRPr>
            </a:lvl2pPr>
            <a:lvl3pPr marL="642938" indent="-128588">
              <a:buFont typeface="Arial" pitchFamily="34" charset="0"/>
              <a:buChar char="•"/>
              <a:defRPr b="0">
                <a:solidFill>
                  <a:schemeClr val="tx2"/>
                </a:solidFill>
                <a:latin typeface="+mj-lt"/>
              </a:defRPr>
            </a:lvl3pPr>
            <a:lvl4pPr>
              <a:defRPr b="0">
                <a:solidFill>
                  <a:schemeClr val="tx2"/>
                </a:solidFill>
                <a:latin typeface="+mj-lt"/>
              </a:defRPr>
            </a:lvl4pPr>
            <a:lvl5pPr marL="1157288" marR="0"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1157288" marR="0" lvl="4"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1097280" y="0"/>
            <a:ext cx="6483792" cy="1143000"/>
          </a:xfrm>
          <a:prstGeom prst="rect">
            <a:avLst/>
          </a:prstGeom>
        </p:spPr>
        <p:txBody>
          <a:bodyPr lIns="0" tIns="91440" rIns="0" anchor="ctr" anchorCtr="0"/>
          <a:lstStyle>
            <a:lvl1pPr>
              <a:lnSpc>
                <a:spcPts val="1688"/>
              </a:lnSpc>
              <a:defRPr b="1" baseline="0">
                <a:solidFill>
                  <a:schemeClr val="accent3"/>
                </a:solidFill>
                <a:latin typeface="+mj-lt"/>
              </a:defRPr>
            </a:lvl1pPr>
          </a:lstStyle>
          <a:p>
            <a:r>
              <a:rPr lang="en-US" dirty="0"/>
              <a:t>Header</a:t>
            </a:r>
          </a:p>
        </p:txBody>
      </p:sp>
      <p:pic>
        <p:nvPicPr>
          <p:cNvPr id="3" name="Picture 2">
            <a:extLst>
              <a:ext uri="{FF2B5EF4-FFF2-40B4-BE49-F238E27FC236}">
                <a16:creationId xmlns:a16="http://schemas.microsoft.com/office/drawing/2014/main" id="{B0BC8D59-E222-4546-9FCC-66A25EB56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 cy="6858000"/>
          </a:xfrm>
          <a:prstGeom prst="rect">
            <a:avLst/>
          </a:prstGeom>
        </p:spPr>
      </p:pic>
      <p:pic>
        <p:nvPicPr>
          <p:cNvPr id="10" name="Picture 9">
            <a:extLst>
              <a:ext uri="{FF2B5EF4-FFF2-40B4-BE49-F238E27FC236}">
                <a16:creationId xmlns:a16="http://schemas.microsoft.com/office/drawing/2014/main" id="{33D2EFDF-F7EB-F148-AAB0-798F29AB241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77667" y="380922"/>
            <a:ext cx="1165860" cy="376844"/>
          </a:xfrm>
          <a:prstGeom prst="rect">
            <a:avLst/>
          </a:prstGeom>
        </p:spPr>
      </p:pic>
      <p:pic>
        <p:nvPicPr>
          <p:cNvPr id="11" name="Picture 10">
            <a:extLst>
              <a:ext uri="{FF2B5EF4-FFF2-40B4-BE49-F238E27FC236}">
                <a16:creationId xmlns:a16="http://schemas.microsoft.com/office/drawing/2014/main" id="{2BA98992-96C4-FE42-8F12-DF58070C9AD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115228" y="854153"/>
            <a:ext cx="894383" cy="179232"/>
          </a:xfrm>
          <a:prstGeom prst="rect">
            <a:avLst/>
          </a:prstGeom>
        </p:spPr>
      </p:pic>
      <p:sp>
        <p:nvSpPr>
          <p:cNvPr id="13" name="BJPseudoFooter">
            <a:extLst>
              <a:ext uri="{FF2B5EF4-FFF2-40B4-BE49-F238E27FC236}">
                <a16:creationId xmlns:a16="http://schemas.microsoft.com/office/drawing/2014/main" id="{22D84F37-8BCB-48C3-885E-08C367ED3914}"/>
              </a:ext>
            </a:extLst>
          </p:cNvPr>
          <p:cNvSpPr txBox="1"/>
          <p:nvPr userDrawn="1"/>
        </p:nvSpPr>
        <p:spPr>
          <a:xfrm>
            <a:off x="6693115" y="6623105"/>
            <a:ext cx="1535998" cy="69250"/>
          </a:xfrm>
          <a:prstGeom prst="rect">
            <a:avLst/>
          </a:prstGeom>
          <a:noFill/>
        </p:spPr>
        <p:txBody>
          <a:bodyPr vert="horz" wrap="none" tIns="0" bIns="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altLang="en-US" sz="450" dirty="0">
                <a:solidFill>
                  <a:schemeClr val="bg1">
                    <a:lumMod val="50000"/>
                  </a:schemeClr>
                </a:solidFill>
              </a:rPr>
              <a:t>Leidos Proprietary </a:t>
            </a:r>
            <a:r>
              <a:rPr lang="en-US" sz="450" b="1" i="0" dirty="0">
                <a:solidFill>
                  <a:schemeClr val="bg1">
                    <a:lumMod val="50000"/>
                  </a:schemeClr>
                </a:solidFill>
                <a:effectLst/>
                <a:latin typeface="+mn-lt"/>
              </a:rPr>
              <a:t>© </a:t>
            </a:r>
            <a:r>
              <a:rPr lang="en-US" sz="450" b="0" i="0" dirty="0">
                <a:solidFill>
                  <a:schemeClr val="bg1">
                    <a:lumMod val="50000"/>
                  </a:schemeClr>
                </a:solidFill>
                <a:effectLst/>
                <a:latin typeface="+mn-lt"/>
              </a:rPr>
              <a:t>2021 Leidos. All rights reserved</a:t>
            </a:r>
            <a:endParaRPr lang="en-US" altLang="en-US" sz="450" b="0" dirty="0">
              <a:solidFill>
                <a:schemeClr val="bg1">
                  <a:lumMod val="50000"/>
                </a:schemeClr>
              </a:solidFill>
              <a:latin typeface="+mn-lt"/>
            </a:endParaRPr>
          </a:p>
        </p:txBody>
      </p:sp>
      <p:sp>
        <p:nvSpPr>
          <p:cNvPr id="14" name="Rectangle 13">
            <a:extLst>
              <a:ext uri="{FF2B5EF4-FFF2-40B4-BE49-F238E27FC236}">
                <a16:creationId xmlns:a16="http://schemas.microsoft.com/office/drawing/2014/main" id="{4B19F6FB-5A83-4263-91A5-D03497FFE911}"/>
              </a:ext>
            </a:extLst>
          </p:cNvPr>
          <p:cNvSpPr/>
          <p:nvPr userDrawn="1"/>
        </p:nvSpPr>
        <p:spPr>
          <a:xfrm>
            <a:off x="1097280" y="6624912"/>
            <a:ext cx="672620" cy="69250"/>
          </a:xfrm>
          <a:prstGeom prst="rect">
            <a:avLst/>
          </a:prstGeom>
        </p:spPr>
        <p:txBody>
          <a:bodyPr wrap="none" lIns="0" tIns="0" bIns="0">
            <a:spAutoFit/>
          </a:bodyPr>
          <a:lstStyle/>
          <a:p>
            <a:r>
              <a:rPr lang="en-US" sz="450" i="0" kern="1200" dirty="0">
                <a:solidFill>
                  <a:schemeClr val="bg1">
                    <a:lumMod val="50000"/>
                  </a:schemeClr>
                </a:solidFill>
                <a:latin typeface="+mj-lt"/>
                <a:ea typeface="Calibri" panose="020F0502020204030204" pitchFamily="34" charset="0"/>
                <a:cs typeface="+mn-cs"/>
              </a:rPr>
              <a:t>21-Leidos-1022-23666</a:t>
            </a:r>
          </a:p>
        </p:txBody>
      </p:sp>
    </p:spTree>
    <p:extLst>
      <p:ext uri="{BB962C8B-B14F-4D97-AF65-F5344CB8AC3E}">
        <p14:creationId xmlns:p14="http://schemas.microsoft.com/office/powerpoint/2010/main" val="2071833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One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F2D976-6AD5-7748-9585-543401BC7C8E}"/>
              </a:ext>
            </a:extLst>
          </p:cNvPr>
          <p:cNvCxnSpPr/>
          <p:nvPr userDrawn="1"/>
        </p:nvCxnSpPr>
        <p:spPr>
          <a:xfrm flipV="1">
            <a:off x="0" y="1138688"/>
            <a:ext cx="9144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a:xfrm>
            <a:off x="6781800" y="6492881"/>
            <a:ext cx="2133600" cy="365125"/>
          </a:xfrm>
          <a:prstGeom prst="rect">
            <a:avLst/>
          </a:prstGeom>
        </p:spPr>
        <p:txBody>
          <a:bodyPr lIns="0" rIns="0" anchor="ctr" anchorCtr="0"/>
          <a:lstStyle>
            <a:lvl1pPr algn="r">
              <a:defRPr sz="45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1097280" y="1282149"/>
            <a:ext cx="7589520" cy="5114340"/>
          </a:xfrm>
          <a:prstGeom prst="rect">
            <a:avLst/>
          </a:prstGeom>
        </p:spPr>
        <p:txBody>
          <a:bodyPr lIns="0"/>
          <a:lstStyle>
            <a:lvl1pPr marL="192881" indent="-192881">
              <a:buSzPct val="75000"/>
              <a:buFont typeface="Wingdings 3" pitchFamily="18" charset="2"/>
              <a:buChar char=""/>
              <a:defRPr b="0">
                <a:solidFill>
                  <a:schemeClr val="tx2"/>
                </a:solidFill>
                <a:latin typeface="+mj-lt"/>
              </a:defRPr>
            </a:lvl1pPr>
            <a:lvl2pPr marL="417910" indent="-160735">
              <a:buFont typeface="Arial" pitchFamily="34" charset="0"/>
              <a:buChar char="−"/>
              <a:defRPr b="0" baseline="0">
                <a:solidFill>
                  <a:schemeClr val="tx2"/>
                </a:solidFill>
                <a:latin typeface="+mj-lt"/>
              </a:defRPr>
            </a:lvl2pPr>
            <a:lvl3pPr marL="642938" indent="-128588">
              <a:buFont typeface="Arial" pitchFamily="34" charset="0"/>
              <a:buChar char="•"/>
              <a:defRPr b="0">
                <a:solidFill>
                  <a:schemeClr val="tx2"/>
                </a:solidFill>
                <a:latin typeface="+mj-lt"/>
              </a:defRPr>
            </a:lvl3pPr>
            <a:lvl4pPr>
              <a:defRPr b="0">
                <a:solidFill>
                  <a:schemeClr val="tx2"/>
                </a:solidFill>
                <a:latin typeface="+mj-lt"/>
              </a:defRPr>
            </a:lvl4pPr>
            <a:lvl5pPr marL="1157288" marR="0"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1157288" marR="0" lvl="4"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1097280" y="0"/>
            <a:ext cx="6483792" cy="1143000"/>
          </a:xfrm>
          <a:prstGeom prst="rect">
            <a:avLst/>
          </a:prstGeom>
        </p:spPr>
        <p:txBody>
          <a:bodyPr lIns="0" tIns="91440" rIns="0" anchor="ctr" anchorCtr="0"/>
          <a:lstStyle>
            <a:lvl1pPr>
              <a:lnSpc>
                <a:spcPts val="1688"/>
              </a:lnSpc>
              <a:defRPr b="1" baseline="0">
                <a:solidFill>
                  <a:schemeClr val="accent3"/>
                </a:solidFill>
                <a:latin typeface="+mj-lt"/>
              </a:defRPr>
            </a:lvl1pPr>
          </a:lstStyle>
          <a:p>
            <a:r>
              <a:rPr lang="en-US" dirty="0"/>
              <a:t>Header</a:t>
            </a:r>
          </a:p>
        </p:txBody>
      </p:sp>
      <p:pic>
        <p:nvPicPr>
          <p:cNvPr id="3" name="Picture 2">
            <a:extLst>
              <a:ext uri="{FF2B5EF4-FFF2-40B4-BE49-F238E27FC236}">
                <a16:creationId xmlns:a16="http://schemas.microsoft.com/office/drawing/2014/main" id="{B0BC8D59-E222-4546-9FCC-66A25EB56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 cy="6858000"/>
          </a:xfrm>
          <a:prstGeom prst="rect">
            <a:avLst/>
          </a:prstGeom>
        </p:spPr>
      </p:pic>
      <p:pic>
        <p:nvPicPr>
          <p:cNvPr id="10" name="Picture 9">
            <a:extLst>
              <a:ext uri="{FF2B5EF4-FFF2-40B4-BE49-F238E27FC236}">
                <a16:creationId xmlns:a16="http://schemas.microsoft.com/office/drawing/2014/main" id="{33D2EFDF-F7EB-F148-AAB0-798F29AB241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77667" y="380922"/>
            <a:ext cx="1165860" cy="376844"/>
          </a:xfrm>
          <a:prstGeom prst="rect">
            <a:avLst/>
          </a:prstGeom>
        </p:spPr>
      </p:pic>
      <p:pic>
        <p:nvPicPr>
          <p:cNvPr id="11" name="Picture 10">
            <a:extLst>
              <a:ext uri="{FF2B5EF4-FFF2-40B4-BE49-F238E27FC236}">
                <a16:creationId xmlns:a16="http://schemas.microsoft.com/office/drawing/2014/main" id="{2BA98992-96C4-FE42-8F12-DF58070C9AD5}"/>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115228" y="854153"/>
            <a:ext cx="894383" cy="179232"/>
          </a:xfrm>
          <a:prstGeom prst="rect">
            <a:avLst/>
          </a:prstGeom>
        </p:spPr>
      </p:pic>
      <p:sp>
        <p:nvSpPr>
          <p:cNvPr id="13" name="BJPseudoFooter">
            <a:extLst>
              <a:ext uri="{FF2B5EF4-FFF2-40B4-BE49-F238E27FC236}">
                <a16:creationId xmlns:a16="http://schemas.microsoft.com/office/drawing/2014/main" id="{22D84F37-8BCB-48C3-885E-08C367ED3914}"/>
              </a:ext>
            </a:extLst>
          </p:cNvPr>
          <p:cNvSpPr txBox="1"/>
          <p:nvPr userDrawn="1"/>
        </p:nvSpPr>
        <p:spPr>
          <a:xfrm>
            <a:off x="6693115" y="6623105"/>
            <a:ext cx="1535998" cy="69250"/>
          </a:xfrm>
          <a:prstGeom prst="rect">
            <a:avLst/>
          </a:prstGeom>
          <a:noFill/>
        </p:spPr>
        <p:txBody>
          <a:bodyPr vert="horz" wrap="none" tIns="0" bIns="0" rtlCol="0">
            <a:spAutoFit/>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altLang="en-US" sz="450" dirty="0">
                <a:solidFill>
                  <a:schemeClr val="bg1">
                    <a:lumMod val="50000"/>
                  </a:schemeClr>
                </a:solidFill>
              </a:rPr>
              <a:t>Leidos Proprietary </a:t>
            </a:r>
            <a:r>
              <a:rPr lang="en-US" sz="450" b="1" i="0" dirty="0">
                <a:solidFill>
                  <a:schemeClr val="bg1">
                    <a:lumMod val="50000"/>
                  </a:schemeClr>
                </a:solidFill>
                <a:effectLst/>
                <a:latin typeface="+mn-lt"/>
              </a:rPr>
              <a:t>© </a:t>
            </a:r>
            <a:r>
              <a:rPr lang="en-US" sz="450" b="0" i="0" dirty="0">
                <a:solidFill>
                  <a:schemeClr val="bg1">
                    <a:lumMod val="50000"/>
                  </a:schemeClr>
                </a:solidFill>
                <a:effectLst/>
                <a:latin typeface="+mn-lt"/>
              </a:rPr>
              <a:t>2021 Leidos. All rights reserved</a:t>
            </a:r>
            <a:endParaRPr lang="en-US" altLang="en-US" sz="450" b="0" dirty="0">
              <a:solidFill>
                <a:schemeClr val="bg1">
                  <a:lumMod val="50000"/>
                </a:schemeClr>
              </a:solidFill>
              <a:latin typeface="+mn-lt"/>
            </a:endParaRPr>
          </a:p>
        </p:txBody>
      </p:sp>
      <p:sp>
        <p:nvSpPr>
          <p:cNvPr id="14" name="Rectangle 13">
            <a:extLst>
              <a:ext uri="{FF2B5EF4-FFF2-40B4-BE49-F238E27FC236}">
                <a16:creationId xmlns:a16="http://schemas.microsoft.com/office/drawing/2014/main" id="{4B19F6FB-5A83-4263-91A5-D03497FFE911}"/>
              </a:ext>
            </a:extLst>
          </p:cNvPr>
          <p:cNvSpPr/>
          <p:nvPr userDrawn="1"/>
        </p:nvSpPr>
        <p:spPr>
          <a:xfrm>
            <a:off x="1097280" y="6624912"/>
            <a:ext cx="672620" cy="69250"/>
          </a:xfrm>
          <a:prstGeom prst="rect">
            <a:avLst/>
          </a:prstGeom>
        </p:spPr>
        <p:txBody>
          <a:bodyPr wrap="none" lIns="0" tIns="0" bIns="0">
            <a:spAutoFit/>
          </a:bodyPr>
          <a:lstStyle/>
          <a:p>
            <a:r>
              <a:rPr lang="en-US" sz="450" i="0" kern="1200" dirty="0">
                <a:solidFill>
                  <a:schemeClr val="bg1">
                    <a:lumMod val="50000"/>
                  </a:schemeClr>
                </a:solidFill>
                <a:latin typeface="+mj-lt"/>
                <a:ea typeface="Calibri" panose="020F0502020204030204" pitchFamily="34" charset="0"/>
                <a:cs typeface="+mn-cs"/>
              </a:rPr>
              <a:t>21-Leidos-1022-23666</a:t>
            </a:r>
          </a:p>
        </p:txBody>
      </p:sp>
    </p:spTree>
    <p:extLst>
      <p:ext uri="{BB962C8B-B14F-4D97-AF65-F5344CB8AC3E}">
        <p14:creationId xmlns:p14="http://schemas.microsoft.com/office/powerpoint/2010/main" val="357360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D75848-2154-524F-AD04-F27534D93DD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p:cNvSpPr>
            <a:spLocks noGrp="1"/>
          </p:cNvSpPr>
          <p:nvPr>
            <p:ph type="body" sz="quarter" idx="10"/>
          </p:nvPr>
        </p:nvSpPr>
        <p:spPr>
          <a:xfrm>
            <a:off x="2451464" y="4653572"/>
            <a:ext cx="603504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10" name="Text Placeholder 9"/>
          <p:cNvSpPr>
            <a:spLocks noGrp="1"/>
          </p:cNvSpPr>
          <p:nvPr>
            <p:ph type="body" sz="quarter" idx="11"/>
          </p:nvPr>
        </p:nvSpPr>
        <p:spPr>
          <a:xfrm>
            <a:off x="2451464" y="5586778"/>
            <a:ext cx="603504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4217384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One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7F2D976-6AD5-7748-9585-543401BC7C8E}"/>
              </a:ext>
            </a:extLst>
          </p:cNvPr>
          <p:cNvCxnSpPr/>
          <p:nvPr userDrawn="1"/>
        </p:nvCxnSpPr>
        <p:spPr>
          <a:xfrm flipV="1">
            <a:off x="0" y="1138688"/>
            <a:ext cx="9144000" cy="0"/>
          </a:xfrm>
          <a:prstGeom prst="line">
            <a:avLst/>
          </a:prstGeom>
          <a:ln>
            <a:solidFill>
              <a:srgbClr val="A5A7AA"/>
            </a:solidFill>
          </a:ln>
        </p:spPr>
        <p:style>
          <a:lnRef idx="1">
            <a:schemeClr val="dk1"/>
          </a:lnRef>
          <a:fillRef idx="0">
            <a:schemeClr val="dk1"/>
          </a:fillRef>
          <a:effectRef idx="0">
            <a:schemeClr val="dk1"/>
          </a:effectRef>
          <a:fontRef idx="minor">
            <a:schemeClr val="tx1"/>
          </a:fontRef>
        </p:style>
      </p:cxnSp>
      <p:sp>
        <p:nvSpPr>
          <p:cNvPr id="7" name="Slide Number Placeholder 6"/>
          <p:cNvSpPr>
            <a:spLocks noGrp="1"/>
          </p:cNvSpPr>
          <p:nvPr>
            <p:ph type="sldNum" sz="quarter" idx="12"/>
          </p:nvPr>
        </p:nvSpPr>
        <p:spPr>
          <a:xfrm>
            <a:off x="6781800" y="6492881"/>
            <a:ext cx="2133600" cy="365125"/>
          </a:xfrm>
          <a:prstGeom prst="rect">
            <a:avLst/>
          </a:prstGeom>
        </p:spPr>
        <p:txBody>
          <a:bodyPr lIns="0" rIns="0" anchor="ctr" anchorCtr="0"/>
          <a:lstStyle>
            <a:lvl1pPr algn="r">
              <a:defRPr sz="45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1097280" y="1282149"/>
            <a:ext cx="7589520" cy="5114340"/>
          </a:xfrm>
          <a:prstGeom prst="rect">
            <a:avLst/>
          </a:prstGeom>
        </p:spPr>
        <p:txBody>
          <a:bodyPr lIns="0"/>
          <a:lstStyle>
            <a:lvl1pPr marL="192881" indent="-192881">
              <a:buSzPct val="75000"/>
              <a:buFont typeface="Wingdings 3" pitchFamily="18" charset="2"/>
              <a:buChar char=""/>
              <a:defRPr b="0">
                <a:solidFill>
                  <a:schemeClr val="tx2"/>
                </a:solidFill>
                <a:latin typeface="+mj-lt"/>
              </a:defRPr>
            </a:lvl1pPr>
            <a:lvl2pPr marL="417910" indent="-160735">
              <a:buFont typeface="Arial" pitchFamily="34" charset="0"/>
              <a:buChar char="−"/>
              <a:defRPr b="0" baseline="0">
                <a:solidFill>
                  <a:schemeClr val="tx2"/>
                </a:solidFill>
                <a:latin typeface="+mj-lt"/>
              </a:defRPr>
            </a:lvl2pPr>
            <a:lvl3pPr marL="642938" indent="-128588">
              <a:buFont typeface="Arial" pitchFamily="34" charset="0"/>
              <a:buChar char="•"/>
              <a:defRPr b="0">
                <a:solidFill>
                  <a:schemeClr val="tx2"/>
                </a:solidFill>
                <a:latin typeface="+mj-lt"/>
              </a:defRPr>
            </a:lvl3pPr>
            <a:lvl4pPr>
              <a:defRPr b="0">
                <a:solidFill>
                  <a:schemeClr val="tx2"/>
                </a:solidFill>
                <a:latin typeface="+mj-lt"/>
              </a:defRPr>
            </a:lvl4pPr>
            <a:lvl5pPr marL="1157288" marR="0"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2"/>
                </a:solidFill>
                <a:latin typeface="+mj-lt"/>
              </a:defRPr>
            </a:lvl5pPr>
          </a:lstStyle>
          <a:p>
            <a:pPr lvl="0"/>
            <a:r>
              <a:rPr lang="en-US" dirty="0"/>
              <a:t>Arial, 20pt with ultraviolet bullet</a:t>
            </a:r>
          </a:p>
          <a:p>
            <a:pPr lvl="1"/>
            <a:r>
              <a:rPr lang="en-US" dirty="0"/>
              <a:t>Second level, 18pt</a:t>
            </a:r>
          </a:p>
          <a:p>
            <a:pPr lvl="2"/>
            <a:r>
              <a:rPr lang="en-US" dirty="0"/>
              <a:t>Third level, 16pt</a:t>
            </a:r>
          </a:p>
          <a:p>
            <a:pPr lvl="3"/>
            <a:r>
              <a:rPr lang="en-US" dirty="0"/>
              <a:t>Fourth level, 14pt</a:t>
            </a:r>
          </a:p>
          <a:p>
            <a:pPr marL="1157288" marR="0" lvl="4" indent="-128588" algn="l" defTabSz="51435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a:t>
            </a:r>
          </a:p>
          <a:p>
            <a:pPr lvl="4"/>
            <a:endParaRPr lang="en-US" dirty="0"/>
          </a:p>
        </p:txBody>
      </p:sp>
      <p:sp>
        <p:nvSpPr>
          <p:cNvPr id="12" name="Title 16">
            <a:extLst>
              <a:ext uri="{FF2B5EF4-FFF2-40B4-BE49-F238E27FC236}">
                <a16:creationId xmlns:a16="http://schemas.microsoft.com/office/drawing/2014/main" id="{3DDC8E51-5449-0F4D-8818-71A238C14BDB}"/>
              </a:ext>
            </a:extLst>
          </p:cNvPr>
          <p:cNvSpPr>
            <a:spLocks noGrp="1"/>
          </p:cNvSpPr>
          <p:nvPr>
            <p:ph type="title" hasCustomPrompt="1"/>
          </p:nvPr>
        </p:nvSpPr>
        <p:spPr>
          <a:xfrm>
            <a:off x="1097280" y="0"/>
            <a:ext cx="6483792" cy="1143000"/>
          </a:xfrm>
          <a:prstGeom prst="rect">
            <a:avLst/>
          </a:prstGeom>
        </p:spPr>
        <p:txBody>
          <a:bodyPr lIns="0" tIns="91440" rIns="0" anchor="ctr" anchorCtr="0"/>
          <a:lstStyle>
            <a:lvl1pPr>
              <a:lnSpc>
                <a:spcPts val="1688"/>
              </a:lnSpc>
              <a:defRPr b="1" baseline="0">
                <a:solidFill>
                  <a:schemeClr val="accent3"/>
                </a:solidFill>
                <a:latin typeface="+mj-lt"/>
              </a:defRPr>
            </a:lvl1pPr>
          </a:lstStyle>
          <a:p>
            <a:r>
              <a:rPr lang="en-US" dirty="0"/>
              <a:t>Header</a:t>
            </a:r>
          </a:p>
        </p:txBody>
      </p:sp>
      <p:pic>
        <p:nvPicPr>
          <p:cNvPr id="3" name="Picture 2">
            <a:extLst>
              <a:ext uri="{FF2B5EF4-FFF2-40B4-BE49-F238E27FC236}">
                <a16:creationId xmlns:a16="http://schemas.microsoft.com/office/drawing/2014/main" id="{B0BC8D59-E222-4546-9FCC-66A25EB567A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914400" cy="6858000"/>
          </a:xfrm>
          <a:prstGeom prst="rect">
            <a:avLst/>
          </a:prstGeom>
        </p:spPr>
      </p:pic>
      <p:pic>
        <p:nvPicPr>
          <p:cNvPr id="10" name="Picture 9">
            <a:extLst>
              <a:ext uri="{FF2B5EF4-FFF2-40B4-BE49-F238E27FC236}">
                <a16:creationId xmlns:a16="http://schemas.microsoft.com/office/drawing/2014/main" id="{33D2EFDF-F7EB-F148-AAB0-798F29AB241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777667" y="380922"/>
            <a:ext cx="1165860" cy="376844"/>
          </a:xfrm>
          <a:prstGeom prst="rect">
            <a:avLst/>
          </a:prstGeom>
        </p:spPr>
      </p:pic>
    </p:spTree>
    <p:extLst>
      <p:ext uri="{BB962C8B-B14F-4D97-AF65-F5344CB8AC3E}">
        <p14:creationId xmlns:p14="http://schemas.microsoft.com/office/powerpoint/2010/main" val="311861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B6B76D1-F2A0-41C9-A5C1-0F796BD0DDE8}" type="datetimeFigureOut">
              <a:rPr lang="en-US" smtClean="0"/>
              <a:t>11/14/2023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BDE66E6-B72F-41E8-8407-DE90F7CEE22B}" type="slidenum">
              <a:rPr lang="en-US" smtClean="0"/>
              <a:t>‹#›</a:t>
            </a:fld>
            <a:endParaRPr lang="en-US" dirty="0"/>
          </a:p>
        </p:txBody>
      </p:sp>
    </p:spTree>
    <p:extLst>
      <p:ext uri="{BB962C8B-B14F-4D97-AF65-F5344CB8AC3E}">
        <p14:creationId xmlns:p14="http://schemas.microsoft.com/office/powerpoint/2010/main" val="988998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52AD4-FAAE-934A-8D57-28C394946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949123" y="0"/>
            <a:ext cx="8199949" cy="45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apezoid 11">
            <a:extLst>
              <a:ext uri="{FF2B5EF4-FFF2-40B4-BE49-F238E27FC236}">
                <a16:creationId xmlns:a16="http://schemas.microsoft.com/office/drawing/2014/main" id="{BC30E26A-AF92-E248-A654-BCD7738F0741}"/>
              </a:ext>
            </a:extLst>
          </p:cNvPr>
          <p:cNvSpPr/>
          <p:nvPr/>
        </p:nvSpPr>
        <p:spPr>
          <a:xfrm rot="20824102">
            <a:off x="-692150" y="-111125"/>
            <a:ext cx="2881313"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68A5739F-80D7-054A-8DA9-3BBABB1C1B60}"/>
              </a:ext>
            </a:extLst>
          </p:cNvPr>
          <p:cNvSpPr/>
          <p:nvPr/>
        </p:nvSpPr>
        <p:spPr>
          <a:xfrm>
            <a:off x="19050" y="3829050"/>
            <a:ext cx="9151938"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FDFA24EE-537E-934B-A214-DBE2E382F502}"/>
              </a:ext>
            </a:extLst>
          </p:cNvPr>
          <p:cNvSpPr>
            <a:spLocks noChangeArrowheads="1"/>
          </p:cNvSpPr>
          <p:nvPr/>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
        <p:nvSpPr>
          <p:cNvPr id="31" name="Text Placeholder 7"/>
          <p:cNvSpPr>
            <a:spLocks noGrp="1"/>
          </p:cNvSpPr>
          <p:nvPr>
            <p:ph type="body" sz="quarter" idx="10"/>
          </p:nvPr>
        </p:nvSpPr>
        <p:spPr>
          <a:xfrm>
            <a:off x="2451464" y="4087515"/>
            <a:ext cx="6200612"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32" name="Text Placeholder 9"/>
          <p:cNvSpPr>
            <a:spLocks noGrp="1"/>
          </p:cNvSpPr>
          <p:nvPr>
            <p:ph type="body" sz="quarter" idx="11"/>
          </p:nvPr>
        </p:nvSpPr>
        <p:spPr>
          <a:xfrm>
            <a:off x="2451464" y="5020721"/>
            <a:ext cx="6200612"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pic>
        <p:nvPicPr>
          <p:cNvPr id="2" name="Picture 1">
            <a:extLst>
              <a:ext uri="{FF2B5EF4-FFF2-40B4-BE49-F238E27FC236}">
                <a16:creationId xmlns:a16="http://schemas.microsoft.com/office/drawing/2014/main" id="{87036CE5-6C06-9941-89CC-74097E0614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7721" y="5932432"/>
            <a:ext cx="1474708" cy="482600"/>
          </a:xfrm>
          <a:prstGeom prst="rect">
            <a:avLst/>
          </a:prstGeom>
        </p:spPr>
      </p:pic>
    </p:spTree>
    <p:extLst>
      <p:ext uri="{BB962C8B-B14F-4D97-AF65-F5344CB8AC3E}">
        <p14:creationId xmlns:p14="http://schemas.microsoft.com/office/powerpoint/2010/main" val="19657776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ernate 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D75848-2154-524F-AD04-F27534D93D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p:cNvSpPr>
            <a:spLocks noGrp="1"/>
          </p:cNvSpPr>
          <p:nvPr>
            <p:ph type="body" sz="quarter" idx="10"/>
          </p:nvPr>
        </p:nvSpPr>
        <p:spPr>
          <a:xfrm>
            <a:off x="2451464" y="4653572"/>
            <a:ext cx="603504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10" name="Text Placeholder 9"/>
          <p:cNvSpPr>
            <a:spLocks noGrp="1"/>
          </p:cNvSpPr>
          <p:nvPr>
            <p:ph type="body" sz="quarter" idx="11"/>
          </p:nvPr>
        </p:nvSpPr>
        <p:spPr>
          <a:xfrm>
            <a:off x="2451464" y="5586778"/>
            <a:ext cx="603504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2627862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Break ">
    <p:spTree>
      <p:nvGrpSpPr>
        <p:cNvPr id="1" name=""/>
        <p:cNvGrpSpPr/>
        <p:nvPr/>
      </p:nvGrpSpPr>
      <p:grpSpPr>
        <a:xfrm>
          <a:off x="0" y="0"/>
          <a:ext cx="0" cy="0"/>
          <a:chOff x="0" y="0"/>
          <a:chExt cx="0" cy="0"/>
        </a:xfrm>
      </p:grpSpPr>
      <p:sp>
        <p:nvSpPr>
          <p:cNvPr id="4" name="Trapezoid 11">
            <a:extLst>
              <a:ext uri="{FF2B5EF4-FFF2-40B4-BE49-F238E27FC236}">
                <a16:creationId xmlns:a16="http://schemas.microsoft.com/office/drawing/2014/main" id="{B075A0FA-4930-E543-82B8-AB38959214E6}"/>
              </a:ext>
            </a:extLst>
          </p:cNvPr>
          <p:cNvSpPr/>
          <p:nvPr/>
        </p:nvSpPr>
        <p:spPr>
          <a:xfrm rot="20824102">
            <a:off x="-692150" y="-111125"/>
            <a:ext cx="2881313"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rapezoid 11">
            <a:extLst>
              <a:ext uri="{FF2B5EF4-FFF2-40B4-BE49-F238E27FC236}">
                <a16:creationId xmlns:a16="http://schemas.microsoft.com/office/drawing/2014/main" id="{1F2F33FB-70A8-3D45-8B4C-F3FED4B9A97D}"/>
              </a:ext>
            </a:extLst>
          </p:cNvPr>
          <p:cNvSpPr/>
          <p:nvPr/>
        </p:nvSpPr>
        <p:spPr>
          <a:xfrm rot="20824102">
            <a:off x="1598613" y="-976313"/>
            <a:ext cx="7970837" cy="6462713"/>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10261105"/>
              <a:gd name="connsiteY0" fmla="*/ 6424726 h 6962729"/>
              <a:gd name="connsiteX1" fmla="*/ 10261105 w 10261105"/>
              <a:gd name="connsiteY1" fmla="*/ 1773850 h 6962729"/>
              <a:gd name="connsiteX2" fmla="*/ 2471250 w 10261105"/>
              <a:gd name="connsiteY2" fmla="*/ 0 h 6962729"/>
              <a:gd name="connsiteX3" fmla="*/ 3297856 w 10261105"/>
              <a:gd name="connsiteY3" fmla="*/ 4742769 h 6962729"/>
              <a:gd name="connsiteX4" fmla="*/ 2347854 w 10261105"/>
              <a:gd name="connsiteY4" fmla="*/ 6962729 h 6962729"/>
              <a:gd name="connsiteX5" fmla="*/ 0 w 10261105"/>
              <a:gd name="connsiteY5" fmla="*/ 6424726 h 6962729"/>
              <a:gd name="connsiteX0" fmla="*/ 0 w 7913251"/>
              <a:gd name="connsiteY0" fmla="*/ 6962729 h 6962729"/>
              <a:gd name="connsiteX1" fmla="*/ 7913251 w 7913251"/>
              <a:gd name="connsiteY1" fmla="*/ 1773850 h 6962729"/>
              <a:gd name="connsiteX2" fmla="*/ 123396 w 7913251"/>
              <a:gd name="connsiteY2" fmla="*/ 0 h 6962729"/>
              <a:gd name="connsiteX3" fmla="*/ 950002 w 7913251"/>
              <a:gd name="connsiteY3" fmla="*/ 4742769 h 6962729"/>
              <a:gd name="connsiteX4" fmla="*/ 0 w 7913251"/>
              <a:gd name="connsiteY4" fmla="*/ 6962729 h 6962729"/>
              <a:gd name="connsiteX0" fmla="*/ 7198447 w 7789855"/>
              <a:gd name="connsiteY0" fmla="*/ 4300981 h 4742769"/>
              <a:gd name="connsiteX1" fmla="*/ 7789855 w 7789855"/>
              <a:gd name="connsiteY1" fmla="*/ 1773850 h 4742769"/>
              <a:gd name="connsiteX2" fmla="*/ 0 w 7789855"/>
              <a:gd name="connsiteY2" fmla="*/ 0 h 4742769"/>
              <a:gd name="connsiteX3" fmla="*/ 826606 w 7789855"/>
              <a:gd name="connsiteY3" fmla="*/ 4742769 h 4742769"/>
              <a:gd name="connsiteX4" fmla="*/ 7198447 w 7789855"/>
              <a:gd name="connsiteY4" fmla="*/ 4300981 h 4742769"/>
              <a:gd name="connsiteX0" fmla="*/ 7639316 w 7789855"/>
              <a:gd name="connsiteY0" fmla="*/ 4476268 h 4742769"/>
              <a:gd name="connsiteX1" fmla="*/ 7789855 w 7789855"/>
              <a:gd name="connsiteY1" fmla="*/ 1773850 h 4742769"/>
              <a:gd name="connsiteX2" fmla="*/ 0 w 7789855"/>
              <a:gd name="connsiteY2" fmla="*/ 0 h 4742769"/>
              <a:gd name="connsiteX3" fmla="*/ 826606 w 7789855"/>
              <a:gd name="connsiteY3" fmla="*/ 4742769 h 4742769"/>
              <a:gd name="connsiteX4" fmla="*/ 7639316 w 7789855"/>
              <a:gd name="connsiteY4" fmla="*/ 4476268 h 4742769"/>
              <a:gd name="connsiteX0" fmla="*/ 7244365 w 7789855"/>
              <a:gd name="connsiteY0" fmla="*/ 4262170 h 4742769"/>
              <a:gd name="connsiteX1" fmla="*/ 7789855 w 7789855"/>
              <a:gd name="connsiteY1" fmla="*/ 1773850 h 4742769"/>
              <a:gd name="connsiteX2" fmla="*/ 0 w 7789855"/>
              <a:gd name="connsiteY2" fmla="*/ 0 h 4742769"/>
              <a:gd name="connsiteX3" fmla="*/ 826606 w 7789855"/>
              <a:gd name="connsiteY3" fmla="*/ 4742769 h 4742769"/>
              <a:gd name="connsiteX4" fmla="*/ 7244365 w 7789855"/>
              <a:gd name="connsiteY4" fmla="*/ 4262170 h 4742769"/>
              <a:gd name="connsiteX0" fmla="*/ 7244365 w 7789855"/>
              <a:gd name="connsiteY0" fmla="*/ 4262170 h 4730482"/>
              <a:gd name="connsiteX1" fmla="*/ 7789855 w 7789855"/>
              <a:gd name="connsiteY1" fmla="*/ 1773850 h 4730482"/>
              <a:gd name="connsiteX2" fmla="*/ 0 w 7789855"/>
              <a:gd name="connsiteY2" fmla="*/ 0 h 4730482"/>
              <a:gd name="connsiteX3" fmla="*/ 757426 w 7789855"/>
              <a:gd name="connsiteY3" fmla="*/ 4730482 h 4730482"/>
              <a:gd name="connsiteX4" fmla="*/ 7244365 w 7789855"/>
              <a:gd name="connsiteY4" fmla="*/ 4262170 h 4730482"/>
              <a:gd name="connsiteX0" fmla="*/ 7311411 w 7856901"/>
              <a:gd name="connsiteY0" fmla="*/ 4257982 h 4726294"/>
              <a:gd name="connsiteX1" fmla="*/ 7856901 w 7856901"/>
              <a:gd name="connsiteY1" fmla="*/ 1769662 h 4726294"/>
              <a:gd name="connsiteX2" fmla="*/ 0 w 7856901"/>
              <a:gd name="connsiteY2" fmla="*/ 0 h 4726294"/>
              <a:gd name="connsiteX3" fmla="*/ 824472 w 7856901"/>
              <a:gd name="connsiteY3" fmla="*/ 4726294 h 4726294"/>
              <a:gd name="connsiteX4" fmla="*/ 7311411 w 7856901"/>
              <a:gd name="connsiteY4" fmla="*/ 4257982 h 4726294"/>
              <a:gd name="connsiteX0" fmla="*/ 7311411 w 7856901"/>
              <a:gd name="connsiteY0" fmla="*/ 4257982 h 4656337"/>
              <a:gd name="connsiteX1" fmla="*/ 7856901 w 7856901"/>
              <a:gd name="connsiteY1" fmla="*/ 1769662 h 4656337"/>
              <a:gd name="connsiteX2" fmla="*/ 0 w 7856901"/>
              <a:gd name="connsiteY2" fmla="*/ 0 h 4656337"/>
              <a:gd name="connsiteX3" fmla="*/ 850323 w 7856901"/>
              <a:gd name="connsiteY3" fmla="*/ 4656337 h 4656337"/>
              <a:gd name="connsiteX4" fmla="*/ 7311411 w 7856901"/>
              <a:gd name="connsiteY4" fmla="*/ 4257982 h 4656337"/>
              <a:gd name="connsiteX0" fmla="*/ 7311411 w 7856901"/>
              <a:gd name="connsiteY0" fmla="*/ 4257982 h 4727278"/>
              <a:gd name="connsiteX1" fmla="*/ 7856901 w 7856901"/>
              <a:gd name="connsiteY1" fmla="*/ 1769662 h 4727278"/>
              <a:gd name="connsiteX2" fmla="*/ 0 w 7856901"/>
              <a:gd name="connsiteY2" fmla="*/ 0 h 4727278"/>
              <a:gd name="connsiteX3" fmla="*/ 743476 w 7856901"/>
              <a:gd name="connsiteY3" fmla="*/ 4727278 h 4727278"/>
              <a:gd name="connsiteX4" fmla="*/ 7311411 w 7856901"/>
              <a:gd name="connsiteY4" fmla="*/ 4257982 h 4727278"/>
              <a:gd name="connsiteX0" fmla="*/ 7233893 w 7856901"/>
              <a:gd name="connsiteY0" fmla="*/ 5776419 h 5776419"/>
              <a:gd name="connsiteX1" fmla="*/ 7856901 w 7856901"/>
              <a:gd name="connsiteY1" fmla="*/ 1769662 h 5776419"/>
              <a:gd name="connsiteX2" fmla="*/ 0 w 7856901"/>
              <a:gd name="connsiteY2" fmla="*/ 0 h 5776419"/>
              <a:gd name="connsiteX3" fmla="*/ 743476 w 7856901"/>
              <a:gd name="connsiteY3" fmla="*/ 4727278 h 5776419"/>
              <a:gd name="connsiteX4" fmla="*/ 7233893 w 7856901"/>
              <a:gd name="connsiteY4" fmla="*/ 5776419 h 5776419"/>
              <a:gd name="connsiteX0" fmla="*/ 7233893 w 7856901"/>
              <a:gd name="connsiteY0" fmla="*/ 5776419 h 5776419"/>
              <a:gd name="connsiteX1" fmla="*/ 7228599 w 7856901"/>
              <a:gd name="connsiteY1" fmla="*/ 5748637 h 5776419"/>
              <a:gd name="connsiteX2" fmla="*/ 7856901 w 7856901"/>
              <a:gd name="connsiteY2" fmla="*/ 1769662 h 5776419"/>
              <a:gd name="connsiteX3" fmla="*/ 0 w 7856901"/>
              <a:gd name="connsiteY3" fmla="*/ 0 h 5776419"/>
              <a:gd name="connsiteX4" fmla="*/ 743476 w 7856901"/>
              <a:gd name="connsiteY4" fmla="*/ 4727278 h 5776419"/>
              <a:gd name="connsiteX5" fmla="*/ 7233893 w 7856901"/>
              <a:gd name="connsiteY5" fmla="*/ 5776419 h 5776419"/>
              <a:gd name="connsiteX0" fmla="*/ 7233893 w 8030685"/>
              <a:gd name="connsiteY0" fmla="*/ 5776419 h 5776419"/>
              <a:gd name="connsiteX1" fmla="*/ 7228599 w 8030685"/>
              <a:gd name="connsiteY1" fmla="*/ 5748637 h 5776419"/>
              <a:gd name="connsiteX2" fmla="*/ 8030685 w 8030685"/>
              <a:gd name="connsiteY2" fmla="*/ 2412022 h 5776419"/>
              <a:gd name="connsiteX3" fmla="*/ 0 w 8030685"/>
              <a:gd name="connsiteY3" fmla="*/ 0 h 5776419"/>
              <a:gd name="connsiteX4" fmla="*/ 743476 w 8030685"/>
              <a:gd name="connsiteY4" fmla="*/ 4727278 h 5776419"/>
              <a:gd name="connsiteX5" fmla="*/ 7233893 w 8030685"/>
              <a:gd name="connsiteY5" fmla="*/ 5776419 h 5776419"/>
              <a:gd name="connsiteX0" fmla="*/ 6490417 w 7287209"/>
              <a:gd name="connsiteY0" fmla="*/ 4815431 h 4815431"/>
              <a:gd name="connsiteX1" fmla="*/ 6485123 w 7287209"/>
              <a:gd name="connsiteY1" fmla="*/ 4787649 h 4815431"/>
              <a:gd name="connsiteX2" fmla="*/ 7287209 w 7287209"/>
              <a:gd name="connsiteY2" fmla="*/ 1451034 h 4815431"/>
              <a:gd name="connsiteX3" fmla="*/ 511632 w 7287209"/>
              <a:gd name="connsiteY3" fmla="*/ 0 h 4815431"/>
              <a:gd name="connsiteX4" fmla="*/ 0 w 7287209"/>
              <a:gd name="connsiteY4" fmla="*/ 3766290 h 4815431"/>
              <a:gd name="connsiteX5" fmla="*/ 6490417 w 7287209"/>
              <a:gd name="connsiteY5" fmla="*/ 4815431 h 4815431"/>
              <a:gd name="connsiteX0" fmla="*/ 7063076 w 7859868"/>
              <a:gd name="connsiteY0" fmla="*/ 5164864 h 5164864"/>
              <a:gd name="connsiteX1" fmla="*/ 7057782 w 7859868"/>
              <a:gd name="connsiteY1" fmla="*/ 5137082 h 5164864"/>
              <a:gd name="connsiteX2" fmla="*/ 7859868 w 7859868"/>
              <a:gd name="connsiteY2" fmla="*/ 1800467 h 5164864"/>
              <a:gd name="connsiteX3" fmla="*/ 0 w 7859868"/>
              <a:gd name="connsiteY3" fmla="*/ 0 h 5164864"/>
              <a:gd name="connsiteX4" fmla="*/ 572659 w 7859868"/>
              <a:gd name="connsiteY4" fmla="*/ 4115723 h 5164864"/>
              <a:gd name="connsiteX5" fmla="*/ 7063076 w 7859868"/>
              <a:gd name="connsiteY5" fmla="*/ 5164864 h 5164864"/>
              <a:gd name="connsiteX0" fmla="*/ 572659 w 7859868"/>
              <a:gd name="connsiteY0" fmla="*/ 4115723 h 5137082"/>
              <a:gd name="connsiteX1" fmla="*/ 7057782 w 7859868"/>
              <a:gd name="connsiteY1" fmla="*/ 5137082 h 5137082"/>
              <a:gd name="connsiteX2" fmla="*/ 7859868 w 7859868"/>
              <a:gd name="connsiteY2" fmla="*/ 1800467 h 5137082"/>
              <a:gd name="connsiteX3" fmla="*/ 0 w 7859868"/>
              <a:gd name="connsiteY3" fmla="*/ 0 h 5137082"/>
              <a:gd name="connsiteX4" fmla="*/ 572659 w 7859868"/>
              <a:gd name="connsiteY4" fmla="*/ 4115723 h 5137082"/>
              <a:gd name="connsiteX0" fmla="*/ 572659 w 7859868"/>
              <a:gd name="connsiteY0" fmla="*/ 4115723 h 5262489"/>
              <a:gd name="connsiteX1" fmla="*/ 7079189 w 7859868"/>
              <a:gd name="connsiteY1" fmla="*/ 5262489 h 5262489"/>
              <a:gd name="connsiteX2" fmla="*/ 7859868 w 7859868"/>
              <a:gd name="connsiteY2" fmla="*/ 1800467 h 5262489"/>
              <a:gd name="connsiteX3" fmla="*/ 0 w 7859868"/>
              <a:gd name="connsiteY3" fmla="*/ 0 h 5262489"/>
              <a:gd name="connsiteX4" fmla="*/ 572659 w 7859868"/>
              <a:gd name="connsiteY4" fmla="*/ 4115723 h 5262489"/>
              <a:gd name="connsiteX0" fmla="*/ 572659 w 7859868"/>
              <a:gd name="connsiteY0" fmla="*/ 4115723 h 6061485"/>
              <a:gd name="connsiteX1" fmla="*/ 6885737 w 7859868"/>
              <a:gd name="connsiteY1" fmla="*/ 6061485 h 6061485"/>
              <a:gd name="connsiteX2" fmla="*/ 7859868 w 7859868"/>
              <a:gd name="connsiteY2" fmla="*/ 1800467 h 6061485"/>
              <a:gd name="connsiteX3" fmla="*/ 0 w 7859868"/>
              <a:gd name="connsiteY3" fmla="*/ 0 h 6061485"/>
              <a:gd name="connsiteX4" fmla="*/ 572659 w 7859868"/>
              <a:gd name="connsiteY4" fmla="*/ 4115723 h 6061485"/>
              <a:gd name="connsiteX0" fmla="*/ 572659 w 7859868"/>
              <a:gd name="connsiteY0" fmla="*/ 4115723 h 6374046"/>
              <a:gd name="connsiteX1" fmla="*/ 6803949 w 7859868"/>
              <a:gd name="connsiteY1" fmla="*/ 6374046 h 6374046"/>
              <a:gd name="connsiteX2" fmla="*/ 7859868 w 7859868"/>
              <a:gd name="connsiteY2" fmla="*/ 1800467 h 6374046"/>
              <a:gd name="connsiteX3" fmla="*/ 0 w 7859868"/>
              <a:gd name="connsiteY3" fmla="*/ 0 h 6374046"/>
              <a:gd name="connsiteX4" fmla="*/ 572659 w 7859868"/>
              <a:gd name="connsiteY4" fmla="*/ 4115723 h 637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868" h="6374046">
                <a:moveTo>
                  <a:pt x="572659" y="4115723"/>
                </a:moveTo>
                <a:lnTo>
                  <a:pt x="6803949" y="6374046"/>
                </a:lnTo>
                <a:lnTo>
                  <a:pt x="7859868" y="1800467"/>
                </a:lnTo>
                <a:lnTo>
                  <a:pt x="0" y="0"/>
                </a:lnTo>
                <a:lnTo>
                  <a:pt x="572659" y="4115723"/>
                </a:lnTo>
                <a:close/>
              </a:path>
            </a:pathLst>
          </a:custGeom>
          <a:gradFill flip="none" rotWithShape="1">
            <a:gsLst>
              <a:gs pos="0">
                <a:srgbClr val="201747"/>
              </a:gs>
              <a:gs pos="100000">
                <a:srgbClr val="641D7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2C5DE728-7907-894C-8EDC-8B3098CD1C9C}"/>
              </a:ext>
            </a:extLst>
          </p:cNvPr>
          <p:cNvSpPr/>
          <p:nvPr/>
        </p:nvSpPr>
        <p:spPr>
          <a:xfrm>
            <a:off x="0" y="3829050"/>
            <a:ext cx="9151938"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7"/>
          <p:cNvSpPr>
            <a:spLocks noGrp="1"/>
          </p:cNvSpPr>
          <p:nvPr>
            <p:ph type="body" sz="quarter" idx="10"/>
          </p:nvPr>
        </p:nvSpPr>
        <p:spPr>
          <a:xfrm>
            <a:off x="2451464" y="4087515"/>
            <a:ext cx="603504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12" name="Text Placeholder 9"/>
          <p:cNvSpPr>
            <a:spLocks noGrp="1"/>
          </p:cNvSpPr>
          <p:nvPr>
            <p:ph type="body" sz="quarter" idx="11"/>
          </p:nvPr>
        </p:nvSpPr>
        <p:spPr>
          <a:xfrm>
            <a:off x="2451464" y="5020721"/>
            <a:ext cx="603504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pic>
        <p:nvPicPr>
          <p:cNvPr id="9" name="Picture 8">
            <a:extLst>
              <a:ext uri="{FF2B5EF4-FFF2-40B4-BE49-F238E27FC236}">
                <a16:creationId xmlns:a16="http://schemas.microsoft.com/office/drawing/2014/main" id="{87036CE5-6C06-9941-89CC-74097E0614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7721" y="5932432"/>
            <a:ext cx="1474708" cy="482600"/>
          </a:xfrm>
          <a:prstGeom prst="rect">
            <a:avLst/>
          </a:prstGeom>
        </p:spPr>
      </p:pic>
      <p:sp>
        <p:nvSpPr>
          <p:cNvPr id="8" name="Rectangle 7">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1485471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8E7A13-A20E-F54D-B076-E621CA4C17FA}"/>
              </a:ext>
            </a:extLst>
          </p:cNvPr>
          <p:cNvCxnSpPr/>
          <p:nvPr/>
        </p:nvCxnSpPr>
        <p:spPr>
          <a:xfrm>
            <a:off x="457200" y="94297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3"/>
          </p:nvPr>
        </p:nvSpPr>
        <p:spPr>
          <a:xfrm>
            <a:off x="457200" y="1185904"/>
            <a:ext cx="822960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57200" y="134224"/>
            <a:ext cx="6858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29823DF6-56CD-EE43-8BD5-94A1AD46FB70}"/>
              </a:ext>
            </a:extLst>
          </p:cNvPr>
          <p:cNvSpPr>
            <a:spLocks noGrp="1"/>
          </p:cNvSpPr>
          <p:nvPr>
            <p:ph type="sldNum" sz="quarter" idx="16"/>
          </p:nvPr>
        </p:nvSpPr>
        <p:spPr>
          <a:xfrm>
            <a:off x="457200"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6603" y="310729"/>
            <a:ext cx="1248787" cy="408667"/>
          </a:xfrm>
          <a:prstGeom prst="rect">
            <a:avLst/>
          </a:prstGeom>
        </p:spPr>
      </p:pic>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948378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9A72D3-FB8B-3B4C-96FC-AF102D45A69E}"/>
              </a:ext>
            </a:extLst>
          </p:cNvPr>
          <p:cNvCxnSpPr/>
          <p:nvPr/>
        </p:nvCxnSpPr>
        <p:spPr>
          <a:xfrm>
            <a:off x="457200" y="94297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3"/>
          <p:cNvSpPr>
            <a:spLocks noGrp="1"/>
          </p:cNvSpPr>
          <p:nvPr>
            <p:ph type="body" sz="quarter" idx="13"/>
          </p:nvPr>
        </p:nvSpPr>
        <p:spPr>
          <a:xfrm>
            <a:off x="457200" y="1185903"/>
            <a:ext cx="393192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3"/>
          <p:cNvSpPr>
            <a:spLocks noGrp="1"/>
          </p:cNvSpPr>
          <p:nvPr>
            <p:ph type="body" sz="quarter" idx="14"/>
          </p:nvPr>
        </p:nvSpPr>
        <p:spPr>
          <a:xfrm>
            <a:off x="4754880" y="1185903"/>
            <a:ext cx="393192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6"/>
          </p:nvPr>
        </p:nvSpPr>
        <p:spPr>
          <a:xfrm>
            <a:off x="457200" y="134224"/>
            <a:ext cx="6858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a:t>Edit Master text styles</a:t>
            </a:r>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46603" y="310729"/>
            <a:ext cx="1248787" cy="408667"/>
          </a:xfrm>
          <a:prstGeom prst="rect">
            <a:avLst/>
          </a:prstGeom>
        </p:spPr>
      </p:pic>
      <p:sp>
        <p:nvSpPr>
          <p:cNvPr id="9" name="Slide Number Placeholder 5">
            <a:extLst>
              <a:ext uri="{FF2B5EF4-FFF2-40B4-BE49-F238E27FC236}">
                <a16:creationId xmlns:a16="http://schemas.microsoft.com/office/drawing/2014/main" id="{29823DF6-56CD-EE43-8BD5-94A1AD46FB70}"/>
              </a:ext>
            </a:extLst>
          </p:cNvPr>
          <p:cNvSpPr>
            <a:spLocks noGrp="1"/>
          </p:cNvSpPr>
          <p:nvPr>
            <p:ph type="sldNum" sz="quarter" idx="17"/>
          </p:nvPr>
        </p:nvSpPr>
        <p:spPr>
          <a:xfrm>
            <a:off x="457200"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sp>
        <p:nvSpPr>
          <p:cNvPr id="10" name="Rectangle 9">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326122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457200" y="1676400"/>
            <a:ext cx="393192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1" name="Text Placeholder 3"/>
          <p:cNvSpPr>
            <a:spLocks noGrp="1"/>
          </p:cNvSpPr>
          <p:nvPr>
            <p:ph type="body" sz="quarter" idx="14" hasCustomPrompt="1"/>
          </p:nvPr>
        </p:nvSpPr>
        <p:spPr>
          <a:xfrm>
            <a:off x="4754880" y="1676400"/>
            <a:ext cx="393192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baseline="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20" name="Title 16"/>
          <p:cNvSpPr>
            <a:spLocks noGrp="1"/>
          </p:cNvSpPr>
          <p:nvPr>
            <p:ph type="title"/>
          </p:nvPr>
        </p:nvSpPr>
        <p:spPr>
          <a:xfrm>
            <a:off x="457200" y="736829"/>
            <a:ext cx="8229600" cy="946828"/>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
        <p:nvSpPr>
          <p:cNvPr id="6"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©2019 QTC MANAGEMENT.  ALL RIGHTS RESERVED.  PROPRIETARY</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720" y="6444601"/>
            <a:ext cx="397728" cy="346201"/>
          </a:xfrm>
          <a:prstGeom prst="rect">
            <a:avLst/>
          </a:prstGeom>
        </p:spPr>
      </p:pic>
      <p:sp>
        <p:nvSpPr>
          <p:cNvPr id="9" name="Slide Number Placeholder 6"/>
          <p:cNvSpPr>
            <a:spLocks noGrp="1"/>
          </p:cNvSpPr>
          <p:nvPr>
            <p:ph type="sldNum" sz="quarter" idx="12"/>
          </p:nvPr>
        </p:nvSpPr>
        <p:spPr>
          <a:xfrm>
            <a:off x="696035" y="6456586"/>
            <a:ext cx="1904289"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Tree>
    <p:custDataLst>
      <p:tags r:id="rId1"/>
    </p:custDataLst>
    <p:extLst>
      <p:ext uri="{BB962C8B-B14F-4D97-AF65-F5344CB8AC3E}">
        <p14:creationId xmlns:p14="http://schemas.microsoft.com/office/powerpoint/2010/main" val="186647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3086337" y="992039"/>
            <a:ext cx="5229249" cy="1368122"/>
          </a:xfrm>
          <a:prstGeom prst="rect">
            <a:avLst/>
          </a:prstGeom>
        </p:spPr>
        <p:txBody>
          <a:bodyPr anchor="b" anchorCtr="0"/>
          <a:lstStyle>
            <a:lvl1pPr marL="0" indent="0">
              <a:lnSpc>
                <a:spcPct val="100000"/>
              </a:lnSpc>
              <a:spcBef>
                <a:spcPts val="0"/>
              </a:spcBef>
              <a:buNone/>
              <a:defRPr sz="3600" b="0" baseline="0">
                <a:solidFill>
                  <a:schemeClr val="tx2"/>
                </a:solidFill>
                <a:latin typeface="+mj-lt"/>
              </a:defRPr>
            </a:lvl1pPr>
          </a:lstStyle>
          <a:p>
            <a:pPr lvl="0"/>
            <a:r>
              <a:rPr lang="en-US" dirty="0"/>
              <a:t>Section Break</a:t>
            </a:r>
          </a:p>
        </p:txBody>
      </p:sp>
      <p:sp>
        <p:nvSpPr>
          <p:cNvPr id="12" name="Text Placeholder 9"/>
          <p:cNvSpPr>
            <a:spLocks noGrp="1"/>
          </p:cNvSpPr>
          <p:nvPr>
            <p:ph type="body" sz="quarter" idx="11" hasCustomPrompt="1"/>
          </p:nvPr>
        </p:nvSpPr>
        <p:spPr>
          <a:xfrm>
            <a:off x="3086337" y="2413549"/>
            <a:ext cx="5229249" cy="478518"/>
          </a:xfrm>
          <a:prstGeom prst="rect">
            <a:avLst/>
          </a:prstGeom>
        </p:spPr>
        <p:txBody>
          <a:bodyPr/>
          <a:lstStyle>
            <a:lvl1pPr marL="0" indent="0">
              <a:buNone/>
              <a:defRPr sz="1400" b="1" baseline="0">
                <a:solidFill>
                  <a:schemeClr val="accent1"/>
                </a:solidFill>
                <a:latin typeface="+mj-lt"/>
              </a:defRPr>
            </a:lvl1pPr>
          </a:lstStyle>
          <a:p>
            <a:pPr lvl="0"/>
            <a:r>
              <a:rPr lang="en-US" dirty="0"/>
              <a:t>SUB-HEADLINE HERE</a:t>
            </a:r>
          </a:p>
        </p:txBody>
      </p:sp>
      <p:sp>
        <p:nvSpPr>
          <p:cNvPr id="4"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©2019 QTC MANAGEMENT.  ALL RIGHTS RESERVED.  PROPRIETARY</a:t>
            </a:r>
          </a:p>
        </p:txBody>
      </p:sp>
    </p:spTree>
    <p:custDataLst>
      <p:tags r:id="rId1"/>
    </p:custDataLst>
    <p:extLst>
      <p:ext uri="{BB962C8B-B14F-4D97-AF65-F5344CB8AC3E}">
        <p14:creationId xmlns:p14="http://schemas.microsoft.com/office/powerpoint/2010/main" val="28737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6725" y="6456586"/>
            <a:ext cx="2133600"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457200" y="1676400"/>
            <a:ext cx="822960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5"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©2018 QTC MANAGEMENT.  ALL RIGHTS RESERVED.  PROPRIETARY</a:t>
            </a:r>
          </a:p>
        </p:txBody>
      </p:sp>
      <p:sp>
        <p:nvSpPr>
          <p:cNvPr id="17" name="Title 16"/>
          <p:cNvSpPr>
            <a:spLocks noGrp="1"/>
          </p:cNvSpPr>
          <p:nvPr>
            <p:ph type="title"/>
          </p:nvPr>
        </p:nvSpPr>
        <p:spPr>
          <a:xfrm>
            <a:off x="457200" y="736829"/>
            <a:ext cx="8229600" cy="946828"/>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8853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Break ">
    <p:spTree>
      <p:nvGrpSpPr>
        <p:cNvPr id="1" name=""/>
        <p:cNvGrpSpPr/>
        <p:nvPr/>
      </p:nvGrpSpPr>
      <p:grpSpPr>
        <a:xfrm>
          <a:off x="0" y="0"/>
          <a:ext cx="0" cy="0"/>
          <a:chOff x="0" y="0"/>
          <a:chExt cx="0" cy="0"/>
        </a:xfrm>
      </p:grpSpPr>
      <p:sp>
        <p:nvSpPr>
          <p:cNvPr id="4" name="Trapezoid 11">
            <a:extLst>
              <a:ext uri="{FF2B5EF4-FFF2-40B4-BE49-F238E27FC236}">
                <a16:creationId xmlns:a16="http://schemas.microsoft.com/office/drawing/2014/main" id="{B075A0FA-4930-E543-82B8-AB38959214E6}"/>
              </a:ext>
            </a:extLst>
          </p:cNvPr>
          <p:cNvSpPr/>
          <p:nvPr/>
        </p:nvSpPr>
        <p:spPr>
          <a:xfrm rot="20824102">
            <a:off x="-692150" y="-111125"/>
            <a:ext cx="2881313"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rapezoid 11">
            <a:extLst>
              <a:ext uri="{FF2B5EF4-FFF2-40B4-BE49-F238E27FC236}">
                <a16:creationId xmlns:a16="http://schemas.microsoft.com/office/drawing/2014/main" id="{1F2F33FB-70A8-3D45-8B4C-F3FED4B9A97D}"/>
              </a:ext>
            </a:extLst>
          </p:cNvPr>
          <p:cNvSpPr/>
          <p:nvPr/>
        </p:nvSpPr>
        <p:spPr>
          <a:xfrm rot="20824102">
            <a:off x="1598613" y="-976313"/>
            <a:ext cx="7970837" cy="6462713"/>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10261105"/>
              <a:gd name="connsiteY0" fmla="*/ 6424726 h 6962729"/>
              <a:gd name="connsiteX1" fmla="*/ 10261105 w 10261105"/>
              <a:gd name="connsiteY1" fmla="*/ 1773850 h 6962729"/>
              <a:gd name="connsiteX2" fmla="*/ 2471250 w 10261105"/>
              <a:gd name="connsiteY2" fmla="*/ 0 h 6962729"/>
              <a:gd name="connsiteX3" fmla="*/ 3297856 w 10261105"/>
              <a:gd name="connsiteY3" fmla="*/ 4742769 h 6962729"/>
              <a:gd name="connsiteX4" fmla="*/ 2347854 w 10261105"/>
              <a:gd name="connsiteY4" fmla="*/ 6962729 h 6962729"/>
              <a:gd name="connsiteX5" fmla="*/ 0 w 10261105"/>
              <a:gd name="connsiteY5" fmla="*/ 6424726 h 6962729"/>
              <a:gd name="connsiteX0" fmla="*/ 0 w 7913251"/>
              <a:gd name="connsiteY0" fmla="*/ 6962729 h 6962729"/>
              <a:gd name="connsiteX1" fmla="*/ 7913251 w 7913251"/>
              <a:gd name="connsiteY1" fmla="*/ 1773850 h 6962729"/>
              <a:gd name="connsiteX2" fmla="*/ 123396 w 7913251"/>
              <a:gd name="connsiteY2" fmla="*/ 0 h 6962729"/>
              <a:gd name="connsiteX3" fmla="*/ 950002 w 7913251"/>
              <a:gd name="connsiteY3" fmla="*/ 4742769 h 6962729"/>
              <a:gd name="connsiteX4" fmla="*/ 0 w 7913251"/>
              <a:gd name="connsiteY4" fmla="*/ 6962729 h 6962729"/>
              <a:gd name="connsiteX0" fmla="*/ 7198447 w 7789855"/>
              <a:gd name="connsiteY0" fmla="*/ 4300981 h 4742769"/>
              <a:gd name="connsiteX1" fmla="*/ 7789855 w 7789855"/>
              <a:gd name="connsiteY1" fmla="*/ 1773850 h 4742769"/>
              <a:gd name="connsiteX2" fmla="*/ 0 w 7789855"/>
              <a:gd name="connsiteY2" fmla="*/ 0 h 4742769"/>
              <a:gd name="connsiteX3" fmla="*/ 826606 w 7789855"/>
              <a:gd name="connsiteY3" fmla="*/ 4742769 h 4742769"/>
              <a:gd name="connsiteX4" fmla="*/ 7198447 w 7789855"/>
              <a:gd name="connsiteY4" fmla="*/ 4300981 h 4742769"/>
              <a:gd name="connsiteX0" fmla="*/ 7639316 w 7789855"/>
              <a:gd name="connsiteY0" fmla="*/ 4476268 h 4742769"/>
              <a:gd name="connsiteX1" fmla="*/ 7789855 w 7789855"/>
              <a:gd name="connsiteY1" fmla="*/ 1773850 h 4742769"/>
              <a:gd name="connsiteX2" fmla="*/ 0 w 7789855"/>
              <a:gd name="connsiteY2" fmla="*/ 0 h 4742769"/>
              <a:gd name="connsiteX3" fmla="*/ 826606 w 7789855"/>
              <a:gd name="connsiteY3" fmla="*/ 4742769 h 4742769"/>
              <a:gd name="connsiteX4" fmla="*/ 7639316 w 7789855"/>
              <a:gd name="connsiteY4" fmla="*/ 4476268 h 4742769"/>
              <a:gd name="connsiteX0" fmla="*/ 7244365 w 7789855"/>
              <a:gd name="connsiteY0" fmla="*/ 4262170 h 4742769"/>
              <a:gd name="connsiteX1" fmla="*/ 7789855 w 7789855"/>
              <a:gd name="connsiteY1" fmla="*/ 1773850 h 4742769"/>
              <a:gd name="connsiteX2" fmla="*/ 0 w 7789855"/>
              <a:gd name="connsiteY2" fmla="*/ 0 h 4742769"/>
              <a:gd name="connsiteX3" fmla="*/ 826606 w 7789855"/>
              <a:gd name="connsiteY3" fmla="*/ 4742769 h 4742769"/>
              <a:gd name="connsiteX4" fmla="*/ 7244365 w 7789855"/>
              <a:gd name="connsiteY4" fmla="*/ 4262170 h 4742769"/>
              <a:gd name="connsiteX0" fmla="*/ 7244365 w 7789855"/>
              <a:gd name="connsiteY0" fmla="*/ 4262170 h 4730482"/>
              <a:gd name="connsiteX1" fmla="*/ 7789855 w 7789855"/>
              <a:gd name="connsiteY1" fmla="*/ 1773850 h 4730482"/>
              <a:gd name="connsiteX2" fmla="*/ 0 w 7789855"/>
              <a:gd name="connsiteY2" fmla="*/ 0 h 4730482"/>
              <a:gd name="connsiteX3" fmla="*/ 757426 w 7789855"/>
              <a:gd name="connsiteY3" fmla="*/ 4730482 h 4730482"/>
              <a:gd name="connsiteX4" fmla="*/ 7244365 w 7789855"/>
              <a:gd name="connsiteY4" fmla="*/ 4262170 h 4730482"/>
              <a:gd name="connsiteX0" fmla="*/ 7311411 w 7856901"/>
              <a:gd name="connsiteY0" fmla="*/ 4257982 h 4726294"/>
              <a:gd name="connsiteX1" fmla="*/ 7856901 w 7856901"/>
              <a:gd name="connsiteY1" fmla="*/ 1769662 h 4726294"/>
              <a:gd name="connsiteX2" fmla="*/ 0 w 7856901"/>
              <a:gd name="connsiteY2" fmla="*/ 0 h 4726294"/>
              <a:gd name="connsiteX3" fmla="*/ 824472 w 7856901"/>
              <a:gd name="connsiteY3" fmla="*/ 4726294 h 4726294"/>
              <a:gd name="connsiteX4" fmla="*/ 7311411 w 7856901"/>
              <a:gd name="connsiteY4" fmla="*/ 4257982 h 4726294"/>
              <a:gd name="connsiteX0" fmla="*/ 7311411 w 7856901"/>
              <a:gd name="connsiteY0" fmla="*/ 4257982 h 4656337"/>
              <a:gd name="connsiteX1" fmla="*/ 7856901 w 7856901"/>
              <a:gd name="connsiteY1" fmla="*/ 1769662 h 4656337"/>
              <a:gd name="connsiteX2" fmla="*/ 0 w 7856901"/>
              <a:gd name="connsiteY2" fmla="*/ 0 h 4656337"/>
              <a:gd name="connsiteX3" fmla="*/ 850323 w 7856901"/>
              <a:gd name="connsiteY3" fmla="*/ 4656337 h 4656337"/>
              <a:gd name="connsiteX4" fmla="*/ 7311411 w 7856901"/>
              <a:gd name="connsiteY4" fmla="*/ 4257982 h 4656337"/>
              <a:gd name="connsiteX0" fmla="*/ 7311411 w 7856901"/>
              <a:gd name="connsiteY0" fmla="*/ 4257982 h 4727278"/>
              <a:gd name="connsiteX1" fmla="*/ 7856901 w 7856901"/>
              <a:gd name="connsiteY1" fmla="*/ 1769662 h 4727278"/>
              <a:gd name="connsiteX2" fmla="*/ 0 w 7856901"/>
              <a:gd name="connsiteY2" fmla="*/ 0 h 4727278"/>
              <a:gd name="connsiteX3" fmla="*/ 743476 w 7856901"/>
              <a:gd name="connsiteY3" fmla="*/ 4727278 h 4727278"/>
              <a:gd name="connsiteX4" fmla="*/ 7311411 w 7856901"/>
              <a:gd name="connsiteY4" fmla="*/ 4257982 h 4727278"/>
              <a:gd name="connsiteX0" fmla="*/ 7233893 w 7856901"/>
              <a:gd name="connsiteY0" fmla="*/ 5776419 h 5776419"/>
              <a:gd name="connsiteX1" fmla="*/ 7856901 w 7856901"/>
              <a:gd name="connsiteY1" fmla="*/ 1769662 h 5776419"/>
              <a:gd name="connsiteX2" fmla="*/ 0 w 7856901"/>
              <a:gd name="connsiteY2" fmla="*/ 0 h 5776419"/>
              <a:gd name="connsiteX3" fmla="*/ 743476 w 7856901"/>
              <a:gd name="connsiteY3" fmla="*/ 4727278 h 5776419"/>
              <a:gd name="connsiteX4" fmla="*/ 7233893 w 7856901"/>
              <a:gd name="connsiteY4" fmla="*/ 5776419 h 5776419"/>
              <a:gd name="connsiteX0" fmla="*/ 7233893 w 7856901"/>
              <a:gd name="connsiteY0" fmla="*/ 5776419 h 5776419"/>
              <a:gd name="connsiteX1" fmla="*/ 7228599 w 7856901"/>
              <a:gd name="connsiteY1" fmla="*/ 5748637 h 5776419"/>
              <a:gd name="connsiteX2" fmla="*/ 7856901 w 7856901"/>
              <a:gd name="connsiteY2" fmla="*/ 1769662 h 5776419"/>
              <a:gd name="connsiteX3" fmla="*/ 0 w 7856901"/>
              <a:gd name="connsiteY3" fmla="*/ 0 h 5776419"/>
              <a:gd name="connsiteX4" fmla="*/ 743476 w 7856901"/>
              <a:gd name="connsiteY4" fmla="*/ 4727278 h 5776419"/>
              <a:gd name="connsiteX5" fmla="*/ 7233893 w 7856901"/>
              <a:gd name="connsiteY5" fmla="*/ 5776419 h 5776419"/>
              <a:gd name="connsiteX0" fmla="*/ 7233893 w 8030685"/>
              <a:gd name="connsiteY0" fmla="*/ 5776419 h 5776419"/>
              <a:gd name="connsiteX1" fmla="*/ 7228599 w 8030685"/>
              <a:gd name="connsiteY1" fmla="*/ 5748637 h 5776419"/>
              <a:gd name="connsiteX2" fmla="*/ 8030685 w 8030685"/>
              <a:gd name="connsiteY2" fmla="*/ 2412022 h 5776419"/>
              <a:gd name="connsiteX3" fmla="*/ 0 w 8030685"/>
              <a:gd name="connsiteY3" fmla="*/ 0 h 5776419"/>
              <a:gd name="connsiteX4" fmla="*/ 743476 w 8030685"/>
              <a:gd name="connsiteY4" fmla="*/ 4727278 h 5776419"/>
              <a:gd name="connsiteX5" fmla="*/ 7233893 w 8030685"/>
              <a:gd name="connsiteY5" fmla="*/ 5776419 h 5776419"/>
              <a:gd name="connsiteX0" fmla="*/ 6490417 w 7287209"/>
              <a:gd name="connsiteY0" fmla="*/ 4815431 h 4815431"/>
              <a:gd name="connsiteX1" fmla="*/ 6485123 w 7287209"/>
              <a:gd name="connsiteY1" fmla="*/ 4787649 h 4815431"/>
              <a:gd name="connsiteX2" fmla="*/ 7287209 w 7287209"/>
              <a:gd name="connsiteY2" fmla="*/ 1451034 h 4815431"/>
              <a:gd name="connsiteX3" fmla="*/ 511632 w 7287209"/>
              <a:gd name="connsiteY3" fmla="*/ 0 h 4815431"/>
              <a:gd name="connsiteX4" fmla="*/ 0 w 7287209"/>
              <a:gd name="connsiteY4" fmla="*/ 3766290 h 4815431"/>
              <a:gd name="connsiteX5" fmla="*/ 6490417 w 7287209"/>
              <a:gd name="connsiteY5" fmla="*/ 4815431 h 4815431"/>
              <a:gd name="connsiteX0" fmla="*/ 7063076 w 7859868"/>
              <a:gd name="connsiteY0" fmla="*/ 5164864 h 5164864"/>
              <a:gd name="connsiteX1" fmla="*/ 7057782 w 7859868"/>
              <a:gd name="connsiteY1" fmla="*/ 5137082 h 5164864"/>
              <a:gd name="connsiteX2" fmla="*/ 7859868 w 7859868"/>
              <a:gd name="connsiteY2" fmla="*/ 1800467 h 5164864"/>
              <a:gd name="connsiteX3" fmla="*/ 0 w 7859868"/>
              <a:gd name="connsiteY3" fmla="*/ 0 h 5164864"/>
              <a:gd name="connsiteX4" fmla="*/ 572659 w 7859868"/>
              <a:gd name="connsiteY4" fmla="*/ 4115723 h 5164864"/>
              <a:gd name="connsiteX5" fmla="*/ 7063076 w 7859868"/>
              <a:gd name="connsiteY5" fmla="*/ 5164864 h 5164864"/>
              <a:gd name="connsiteX0" fmla="*/ 572659 w 7859868"/>
              <a:gd name="connsiteY0" fmla="*/ 4115723 h 5137082"/>
              <a:gd name="connsiteX1" fmla="*/ 7057782 w 7859868"/>
              <a:gd name="connsiteY1" fmla="*/ 5137082 h 5137082"/>
              <a:gd name="connsiteX2" fmla="*/ 7859868 w 7859868"/>
              <a:gd name="connsiteY2" fmla="*/ 1800467 h 5137082"/>
              <a:gd name="connsiteX3" fmla="*/ 0 w 7859868"/>
              <a:gd name="connsiteY3" fmla="*/ 0 h 5137082"/>
              <a:gd name="connsiteX4" fmla="*/ 572659 w 7859868"/>
              <a:gd name="connsiteY4" fmla="*/ 4115723 h 5137082"/>
              <a:gd name="connsiteX0" fmla="*/ 572659 w 7859868"/>
              <a:gd name="connsiteY0" fmla="*/ 4115723 h 5262489"/>
              <a:gd name="connsiteX1" fmla="*/ 7079189 w 7859868"/>
              <a:gd name="connsiteY1" fmla="*/ 5262489 h 5262489"/>
              <a:gd name="connsiteX2" fmla="*/ 7859868 w 7859868"/>
              <a:gd name="connsiteY2" fmla="*/ 1800467 h 5262489"/>
              <a:gd name="connsiteX3" fmla="*/ 0 w 7859868"/>
              <a:gd name="connsiteY3" fmla="*/ 0 h 5262489"/>
              <a:gd name="connsiteX4" fmla="*/ 572659 w 7859868"/>
              <a:gd name="connsiteY4" fmla="*/ 4115723 h 5262489"/>
              <a:gd name="connsiteX0" fmla="*/ 572659 w 7859868"/>
              <a:gd name="connsiteY0" fmla="*/ 4115723 h 6061485"/>
              <a:gd name="connsiteX1" fmla="*/ 6885737 w 7859868"/>
              <a:gd name="connsiteY1" fmla="*/ 6061485 h 6061485"/>
              <a:gd name="connsiteX2" fmla="*/ 7859868 w 7859868"/>
              <a:gd name="connsiteY2" fmla="*/ 1800467 h 6061485"/>
              <a:gd name="connsiteX3" fmla="*/ 0 w 7859868"/>
              <a:gd name="connsiteY3" fmla="*/ 0 h 6061485"/>
              <a:gd name="connsiteX4" fmla="*/ 572659 w 7859868"/>
              <a:gd name="connsiteY4" fmla="*/ 4115723 h 6061485"/>
              <a:gd name="connsiteX0" fmla="*/ 572659 w 7859868"/>
              <a:gd name="connsiteY0" fmla="*/ 4115723 h 6374046"/>
              <a:gd name="connsiteX1" fmla="*/ 6803949 w 7859868"/>
              <a:gd name="connsiteY1" fmla="*/ 6374046 h 6374046"/>
              <a:gd name="connsiteX2" fmla="*/ 7859868 w 7859868"/>
              <a:gd name="connsiteY2" fmla="*/ 1800467 h 6374046"/>
              <a:gd name="connsiteX3" fmla="*/ 0 w 7859868"/>
              <a:gd name="connsiteY3" fmla="*/ 0 h 6374046"/>
              <a:gd name="connsiteX4" fmla="*/ 572659 w 7859868"/>
              <a:gd name="connsiteY4" fmla="*/ 4115723 h 637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868" h="6374046">
                <a:moveTo>
                  <a:pt x="572659" y="4115723"/>
                </a:moveTo>
                <a:lnTo>
                  <a:pt x="6803949" y="6374046"/>
                </a:lnTo>
                <a:lnTo>
                  <a:pt x="7859868" y="1800467"/>
                </a:lnTo>
                <a:lnTo>
                  <a:pt x="0" y="0"/>
                </a:lnTo>
                <a:lnTo>
                  <a:pt x="572659" y="4115723"/>
                </a:lnTo>
                <a:close/>
              </a:path>
            </a:pathLst>
          </a:custGeom>
          <a:gradFill flip="none" rotWithShape="1">
            <a:gsLst>
              <a:gs pos="0">
                <a:srgbClr val="201747"/>
              </a:gs>
              <a:gs pos="100000">
                <a:srgbClr val="641D7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2C5DE728-7907-894C-8EDC-8B3098CD1C9C}"/>
              </a:ext>
            </a:extLst>
          </p:cNvPr>
          <p:cNvSpPr/>
          <p:nvPr/>
        </p:nvSpPr>
        <p:spPr>
          <a:xfrm>
            <a:off x="0" y="3829050"/>
            <a:ext cx="9151938"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7"/>
          <p:cNvSpPr>
            <a:spLocks noGrp="1"/>
          </p:cNvSpPr>
          <p:nvPr>
            <p:ph type="body" sz="quarter" idx="10"/>
          </p:nvPr>
        </p:nvSpPr>
        <p:spPr>
          <a:xfrm>
            <a:off x="2451464" y="4087515"/>
            <a:ext cx="603504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12" name="Text Placeholder 9"/>
          <p:cNvSpPr>
            <a:spLocks noGrp="1"/>
          </p:cNvSpPr>
          <p:nvPr>
            <p:ph type="body" sz="quarter" idx="11"/>
          </p:nvPr>
        </p:nvSpPr>
        <p:spPr>
          <a:xfrm>
            <a:off x="2451464" y="5020721"/>
            <a:ext cx="603504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pic>
        <p:nvPicPr>
          <p:cNvPr id="9" name="Picture 8">
            <a:extLst>
              <a:ext uri="{FF2B5EF4-FFF2-40B4-BE49-F238E27FC236}">
                <a16:creationId xmlns:a16="http://schemas.microsoft.com/office/drawing/2014/main" id="{87036CE5-6C06-9941-89CC-74097E061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721" y="5932432"/>
            <a:ext cx="1474708" cy="482600"/>
          </a:xfrm>
          <a:prstGeom prst="rect">
            <a:avLst/>
          </a:prstGeom>
        </p:spPr>
      </p:pic>
      <p:sp>
        <p:nvSpPr>
          <p:cNvPr id="8" name="Rectangle 7">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2863497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6725" y="6456586"/>
            <a:ext cx="2133600"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457200" y="1676400"/>
            <a:ext cx="393192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1" name="Text Placeholder 3"/>
          <p:cNvSpPr>
            <a:spLocks noGrp="1"/>
          </p:cNvSpPr>
          <p:nvPr>
            <p:ph type="body" sz="quarter" idx="14" hasCustomPrompt="1"/>
          </p:nvPr>
        </p:nvSpPr>
        <p:spPr>
          <a:xfrm>
            <a:off x="4754880" y="1676400"/>
            <a:ext cx="393192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baseline="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20" name="Title 16"/>
          <p:cNvSpPr>
            <a:spLocks noGrp="1"/>
          </p:cNvSpPr>
          <p:nvPr>
            <p:ph type="title"/>
          </p:nvPr>
        </p:nvSpPr>
        <p:spPr>
          <a:xfrm>
            <a:off x="457200" y="736829"/>
            <a:ext cx="8229600" cy="946828"/>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
        <p:nvSpPr>
          <p:cNvPr id="8"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©2018 QTC MANAGEMENT.  ALL RIGHTS RESERVED.  PROPRIETARY</a:t>
            </a:r>
          </a:p>
        </p:txBody>
      </p:sp>
    </p:spTree>
    <p:extLst>
      <p:ext uri="{BB962C8B-B14F-4D97-AF65-F5344CB8AC3E}">
        <p14:creationId xmlns:p14="http://schemas.microsoft.com/office/powerpoint/2010/main" val="162156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©2018 QTC MANAGEMENT.  ALL RIGHTS RESERVED.  PROPRIETARY</a:t>
            </a:r>
          </a:p>
        </p:txBody>
      </p:sp>
    </p:spTree>
    <p:extLst>
      <p:ext uri="{BB962C8B-B14F-4D97-AF65-F5344CB8AC3E}">
        <p14:creationId xmlns:p14="http://schemas.microsoft.com/office/powerpoint/2010/main" val="789552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6725" y="6456588"/>
            <a:ext cx="2133600"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457200" y="1818110"/>
            <a:ext cx="8229600" cy="4151097"/>
          </a:xfrm>
          <a:prstGeom prst="rect">
            <a:avLst/>
          </a:prstGeom>
        </p:spPr>
        <p:txBody>
          <a:bodyPr lIns="0" tIns="9144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5" name="Footer Placeholder 4"/>
          <p:cNvSpPr>
            <a:spLocks noGrp="1"/>
          </p:cNvSpPr>
          <p:nvPr>
            <p:ph type="ftr" sz="quarter" idx="3"/>
          </p:nvPr>
        </p:nvSpPr>
        <p:spPr>
          <a:xfrm>
            <a:off x="2743200" y="6456588"/>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©2022 LEIDOS. ALL RIGHTS RESERVED.  </a:t>
            </a:r>
          </a:p>
        </p:txBody>
      </p:sp>
      <p:sp>
        <p:nvSpPr>
          <p:cNvPr id="17" name="Title 16"/>
          <p:cNvSpPr>
            <a:spLocks noGrp="1"/>
          </p:cNvSpPr>
          <p:nvPr>
            <p:ph type="title"/>
          </p:nvPr>
        </p:nvSpPr>
        <p:spPr>
          <a:xfrm>
            <a:off x="457200" y="736828"/>
            <a:ext cx="8229600" cy="1072896"/>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1194331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466725" y="6456588"/>
            <a:ext cx="2133600"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457200" y="1818105"/>
            <a:ext cx="4005072" cy="4151099"/>
          </a:xfrm>
          <a:prstGeom prst="rect">
            <a:avLst/>
          </a:prstGeom>
        </p:spPr>
        <p:txBody>
          <a:bodyPr lIns="0" tIns="9144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5" name="Footer Placeholder 4"/>
          <p:cNvSpPr>
            <a:spLocks noGrp="1"/>
          </p:cNvSpPr>
          <p:nvPr>
            <p:ph type="ftr" sz="quarter" idx="3"/>
          </p:nvPr>
        </p:nvSpPr>
        <p:spPr>
          <a:xfrm>
            <a:off x="2743200" y="6456588"/>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©2022 LEIDOS. ALL RIGHTS RESERVED.  </a:t>
            </a:r>
          </a:p>
        </p:txBody>
      </p:sp>
      <p:sp>
        <p:nvSpPr>
          <p:cNvPr id="11" name="Text Placeholder 3"/>
          <p:cNvSpPr>
            <a:spLocks noGrp="1"/>
          </p:cNvSpPr>
          <p:nvPr>
            <p:ph type="body" sz="quarter" idx="14" hasCustomPrompt="1"/>
          </p:nvPr>
        </p:nvSpPr>
        <p:spPr>
          <a:xfrm>
            <a:off x="4681728" y="1818105"/>
            <a:ext cx="4005072" cy="4151099"/>
          </a:xfrm>
          <a:prstGeom prst="rect">
            <a:avLst/>
          </a:prstGeom>
        </p:spPr>
        <p:txBody>
          <a:bodyPr lIns="0" tIns="9144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baseline="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20" name="Title 16"/>
          <p:cNvSpPr>
            <a:spLocks noGrp="1"/>
          </p:cNvSpPr>
          <p:nvPr>
            <p:ph type="title"/>
          </p:nvPr>
        </p:nvSpPr>
        <p:spPr>
          <a:xfrm>
            <a:off x="457200" y="736828"/>
            <a:ext cx="8229600" cy="1072896"/>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Tree>
    <p:extLst>
      <p:ext uri="{BB962C8B-B14F-4D97-AF65-F5344CB8AC3E}">
        <p14:creationId xmlns:p14="http://schemas.microsoft.com/office/powerpoint/2010/main" val="20053186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18611" y="1217160"/>
            <a:ext cx="5754532" cy="1143000"/>
          </a:xfrm>
          <a:prstGeom prst="rect">
            <a:avLst/>
          </a:prstGeom>
        </p:spPr>
        <p:txBody>
          <a:bodyPr lIns="0" anchor="b" anchorCtr="0">
            <a:normAutofit/>
          </a:bodyPr>
          <a:lstStyle>
            <a:lvl1pPr>
              <a:defRPr sz="3600">
                <a:solidFill>
                  <a:schemeClr val="tx2"/>
                </a:solidFill>
                <a:latin typeface="+mj-lt"/>
                <a:cs typeface="Arial" pitchFamily="34" charset="0"/>
              </a:defRPr>
            </a:lvl1pPr>
          </a:lstStyle>
          <a:p>
            <a:r>
              <a:rPr lang="en-US" dirty="0"/>
              <a:t>Section Break</a:t>
            </a:r>
          </a:p>
        </p:txBody>
      </p:sp>
      <p:sp>
        <p:nvSpPr>
          <p:cNvPr id="4" name="Text Placeholder 3"/>
          <p:cNvSpPr>
            <a:spLocks noGrp="1"/>
          </p:cNvSpPr>
          <p:nvPr>
            <p:ph type="body" sz="quarter" idx="10" hasCustomPrompt="1"/>
          </p:nvPr>
        </p:nvSpPr>
        <p:spPr>
          <a:xfrm>
            <a:off x="2518611" y="2413551"/>
            <a:ext cx="4712982" cy="536348"/>
          </a:xfrm>
          <a:prstGeom prst="rect">
            <a:avLst/>
          </a:prstGeom>
        </p:spPr>
        <p:txBody>
          <a:bodyPr/>
          <a:lstStyle>
            <a:lvl1pPr marL="0" indent="0">
              <a:buNone/>
              <a:defRPr sz="1400" b="1">
                <a:solidFill>
                  <a:schemeClr val="accent1"/>
                </a:solidFill>
                <a:latin typeface="+mj-lt"/>
                <a:cs typeface="Arial" pitchFamily="34" charset="0"/>
              </a:defRPr>
            </a:lvl1pPr>
          </a:lstStyle>
          <a:p>
            <a:pPr lvl="0"/>
            <a:r>
              <a:rPr lang="en-US" dirty="0"/>
              <a:t>SUBTITLE GOES HERE</a:t>
            </a:r>
          </a:p>
        </p:txBody>
      </p:sp>
    </p:spTree>
    <p:extLst>
      <p:ext uri="{BB962C8B-B14F-4D97-AF65-F5344CB8AC3E}">
        <p14:creationId xmlns:p14="http://schemas.microsoft.com/office/powerpoint/2010/main" val="239275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52AD4-FAAE-934A-8D57-28C394946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49125" y="1"/>
            <a:ext cx="8199949" cy="45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apezoid 11">
            <a:extLst>
              <a:ext uri="{FF2B5EF4-FFF2-40B4-BE49-F238E27FC236}">
                <a16:creationId xmlns:a16="http://schemas.microsoft.com/office/drawing/2014/main" id="{BC30E26A-AF92-E248-A654-BCD7738F0741}"/>
              </a:ext>
            </a:extLst>
          </p:cNvPr>
          <p:cNvSpPr/>
          <p:nvPr/>
        </p:nvSpPr>
        <p:spPr>
          <a:xfrm rot="20824102">
            <a:off x="-692150" y="-111125"/>
            <a:ext cx="2881313"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6" name="Freeform 5">
            <a:extLst>
              <a:ext uri="{FF2B5EF4-FFF2-40B4-BE49-F238E27FC236}">
                <a16:creationId xmlns:a16="http://schemas.microsoft.com/office/drawing/2014/main" id="{68A5739F-80D7-054A-8DA9-3BBABB1C1B60}"/>
              </a:ext>
            </a:extLst>
          </p:cNvPr>
          <p:cNvSpPr/>
          <p:nvPr/>
        </p:nvSpPr>
        <p:spPr>
          <a:xfrm>
            <a:off x="19050" y="3829050"/>
            <a:ext cx="9151938" cy="3028951"/>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8" name="Rectangle 7">
            <a:extLst>
              <a:ext uri="{FF2B5EF4-FFF2-40B4-BE49-F238E27FC236}">
                <a16:creationId xmlns:a16="http://schemas.microsoft.com/office/drawing/2014/main" id="{FDFA24EE-537E-934B-A214-DBE2E382F502}"/>
              </a:ext>
            </a:extLst>
          </p:cNvPr>
          <p:cNvSpPr>
            <a:spLocks noChangeArrowheads="1"/>
          </p:cNvSpPr>
          <p:nvPr/>
        </p:nvSpPr>
        <p:spPr bwMode="auto">
          <a:xfrm>
            <a:off x="497721" y="6636517"/>
            <a:ext cx="8154355"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25" dirty="0">
                <a:solidFill>
                  <a:srgbClr val="000000"/>
                </a:solidFill>
              </a:rPr>
              <a:t>The information in this document is proprietary to QTC Management. It may not be used, reproduced, disclosed, or exported without the written approval of QTC Management.</a:t>
            </a:r>
            <a:endParaRPr lang="en-US" altLang="en-US" sz="525" dirty="0"/>
          </a:p>
        </p:txBody>
      </p:sp>
      <p:sp>
        <p:nvSpPr>
          <p:cNvPr id="31" name="Text Placeholder 7"/>
          <p:cNvSpPr>
            <a:spLocks noGrp="1"/>
          </p:cNvSpPr>
          <p:nvPr>
            <p:ph type="body" sz="quarter" idx="10"/>
          </p:nvPr>
        </p:nvSpPr>
        <p:spPr>
          <a:xfrm>
            <a:off x="2451464" y="4087517"/>
            <a:ext cx="6200612" cy="914399"/>
          </a:xfrm>
          <a:prstGeom prst="rect">
            <a:avLst/>
          </a:prstGeom>
        </p:spPr>
        <p:txBody>
          <a:bodyPr lIns="0" rIns="0" anchor="b" anchorCtr="0"/>
          <a:lstStyle>
            <a:lvl1pPr marL="0" indent="0">
              <a:lnSpc>
                <a:spcPts val="1800"/>
              </a:lnSpc>
              <a:buNone/>
              <a:defRPr sz="2100" b="0" baseline="0">
                <a:solidFill>
                  <a:schemeClr val="tx2"/>
                </a:solidFill>
                <a:latin typeface="+mj-lt"/>
              </a:defRPr>
            </a:lvl1pPr>
          </a:lstStyle>
          <a:p>
            <a:pPr lvl="0"/>
            <a:r>
              <a:rPr lang="en-US"/>
              <a:t>Edit Master text styles</a:t>
            </a:r>
          </a:p>
        </p:txBody>
      </p:sp>
      <p:sp>
        <p:nvSpPr>
          <p:cNvPr id="32" name="Text Placeholder 9"/>
          <p:cNvSpPr>
            <a:spLocks noGrp="1"/>
          </p:cNvSpPr>
          <p:nvPr>
            <p:ph type="body" sz="quarter" idx="11"/>
          </p:nvPr>
        </p:nvSpPr>
        <p:spPr>
          <a:xfrm>
            <a:off x="2451464" y="5020722"/>
            <a:ext cx="6200612" cy="478519"/>
          </a:xfrm>
          <a:prstGeom prst="rect">
            <a:avLst/>
          </a:prstGeom>
        </p:spPr>
        <p:txBody>
          <a:bodyPr lIns="0" rIns="0"/>
          <a:lstStyle>
            <a:lvl1pPr marL="0" indent="0">
              <a:buNone/>
              <a:defRPr sz="1050" b="1" cap="all" baseline="0">
                <a:solidFill>
                  <a:schemeClr val="accent1"/>
                </a:solidFill>
                <a:latin typeface="+mj-lt"/>
              </a:defRPr>
            </a:lvl1pPr>
          </a:lstStyle>
          <a:p>
            <a:pPr lvl="0"/>
            <a:r>
              <a:rPr lang="en-US"/>
              <a:t>Edit Master text styles</a:t>
            </a:r>
          </a:p>
        </p:txBody>
      </p:sp>
      <p:pic>
        <p:nvPicPr>
          <p:cNvPr id="2" name="Picture 1">
            <a:extLst>
              <a:ext uri="{FF2B5EF4-FFF2-40B4-BE49-F238E27FC236}">
                <a16:creationId xmlns:a16="http://schemas.microsoft.com/office/drawing/2014/main" id="{87036CE5-6C06-9941-89CC-74097E0614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7721" y="5932432"/>
            <a:ext cx="1474708" cy="482600"/>
          </a:xfrm>
          <a:prstGeom prst="rect">
            <a:avLst/>
          </a:prstGeom>
        </p:spPr>
      </p:pic>
    </p:spTree>
    <p:extLst>
      <p:ext uri="{BB962C8B-B14F-4D97-AF65-F5344CB8AC3E}">
        <p14:creationId xmlns:p14="http://schemas.microsoft.com/office/powerpoint/2010/main" val="1764186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52AD4-FAAE-934A-8D57-28C394946F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949123" y="0"/>
            <a:ext cx="8199949" cy="454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rapezoid 11">
            <a:extLst>
              <a:ext uri="{FF2B5EF4-FFF2-40B4-BE49-F238E27FC236}">
                <a16:creationId xmlns:a16="http://schemas.microsoft.com/office/drawing/2014/main" id="{BC30E26A-AF92-E248-A654-BCD7738F0741}"/>
              </a:ext>
            </a:extLst>
          </p:cNvPr>
          <p:cNvSpPr/>
          <p:nvPr/>
        </p:nvSpPr>
        <p:spPr>
          <a:xfrm rot="20824102">
            <a:off x="-692150" y="-111125"/>
            <a:ext cx="2881313"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68A5739F-80D7-054A-8DA9-3BBABB1C1B60}"/>
              </a:ext>
            </a:extLst>
          </p:cNvPr>
          <p:cNvSpPr/>
          <p:nvPr/>
        </p:nvSpPr>
        <p:spPr>
          <a:xfrm>
            <a:off x="19050" y="3829050"/>
            <a:ext cx="9151938"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Rectangle 7">
            <a:extLst>
              <a:ext uri="{FF2B5EF4-FFF2-40B4-BE49-F238E27FC236}">
                <a16:creationId xmlns:a16="http://schemas.microsoft.com/office/drawing/2014/main" id="{FDFA24EE-537E-934B-A214-DBE2E382F502}"/>
              </a:ext>
            </a:extLst>
          </p:cNvPr>
          <p:cNvSpPr>
            <a:spLocks noChangeArrowheads="1"/>
          </p:cNvSpPr>
          <p:nvPr/>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
        <p:nvSpPr>
          <p:cNvPr id="31" name="Text Placeholder 7"/>
          <p:cNvSpPr>
            <a:spLocks noGrp="1"/>
          </p:cNvSpPr>
          <p:nvPr>
            <p:ph type="body" sz="quarter" idx="10"/>
          </p:nvPr>
        </p:nvSpPr>
        <p:spPr>
          <a:xfrm>
            <a:off x="2451464" y="4087515"/>
            <a:ext cx="6200612"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32" name="Text Placeholder 9"/>
          <p:cNvSpPr>
            <a:spLocks noGrp="1"/>
          </p:cNvSpPr>
          <p:nvPr>
            <p:ph type="body" sz="quarter" idx="11"/>
          </p:nvPr>
        </p:nvSpPr>
        <p:spPr>
          <a:xfrm>
            <a:off x="2451464" y="5020721"/>
            <a:ext cx="6200612"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pic>
        <p:nvPicPr>
          <p:cNvPr id="2" name="Picture 1">
            <a:extLst>
              <a:ext uri="{FF2B5EF4-FFF2-40B4-BE49-F238E27FC236}">
                <a16:creationId xmlns:a16="http://schemas.microsoft.com/office/drawing/2014/main" id="{87036CE5-6C06-9941-89CC-74097E06147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7721" y="5932432"/>
            <a:ext cx="1474708" cy="482600"/>
          </a:xfrm>
          <a:prstGeom prst="rect">
            <a:avLst/>
          </a:prstGeom>
        </p:spPr>
      </p:pic>
    </p:spTree>
    <p:extLst>
      <p:ext uri="{BB962C8B-B14F-4D97-AF65-F5344CB8AC3E}">
        <p14:creationId xmlns:p14="http://schemas.microsoft.com/office/powerpoint/2010/main" val="1443508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lternate 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D75848-2154-524F-AD04-F27534D93DD1}"/>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p:cNvSpPr>
            <a:spLocks noGrp="1"/>
          </p:cNvSpPr>
          <p:nvPr>
            <p:ph type="body" sz="quarter" idx="10"/>
          </p:nvPr>
        </p:nvSpPr>
        <p:spPr>
          <a:xfrm>
            <a:off x="2451464" y="4653572"/>
            <a:ext cx="603504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10" name="Text Placeholder 9"/>
          <p:cNvSpPr>
            <a:spLocks noGrp="1"/>
          </p:cNvSpPr>
          <p:nvPr>
            <p:ph type="body" sz="quarter" idx="11"/>
          </p:nvPr>
        </p:nvSpPr>
        <p:spPr>
          <a:xfrm>
            <a:off x="2451464" y="5586778"/>
            <a:ext cx="603504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3177414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Break ">
    <p:spTree>
      <p:nvGrpSpPr>
        <p:cNvPr id="1" name=""/>
        <p:cNvGrpSpPr/>
        <p:nvPr/>
      </p:nvGrpSpPr>
      <p:grpSpPr>
        <a:xfrm>
          <a:off x="0" y="0"/>
          <a:ext cx="0" cy="0"/>
          <a:chOff x="0" y="0"/>
          <a:chExt cx="0" cy="0"/>
        </a:xfrm>
      </p:grpSpPr>
      <p:sp>
        <p:nvSpPr>
          <p:cNvPr id="4" name="Trapezoid 11">
            <a:extLst>
              <a:ext uri="{FF2B5EF4-FFF2-40B4-BE49-F238E27FC236}">
                <a16:creationId xmlns:a16="http://schemas.microsoft.com/office/drawing/2014/main" id="{B075A0FA-4930-E543-82B8-AB38959214E6}"/>
              </a:ext>
            </a:extLst>
          </p:cNvPr>
          <p:cNvSpPr/>
          <p:nvPr/>
        </p:nvSpPr>
        <p:spPr>
          <a:xfrm rot="20824102">
            <a:off x="-692150" y="-111125"/>
            <a:ext cx="2881313" cy="5826125"/>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rapezoid 11">
            <a:extLst>
              <a:ext uri="{FF2B5EF4-FFF2-40B4-BE49-F238E27FC236}">
                <a16:creationId xmlns:a16="http://schemas.microsoft.com/office/drawing/2014/main" id="{1F2F33FB-70A8-3D45-8B4C-F3FED4B9A97D}"/>
              </a:ext>
            </a:extLst>
          </p:cNvPr>
          <p:cNvSpPr/>
          <p:nvPr/>
        </p:nvSpPr>
        <p:spPr>
          <a:xfrm rot="20824102">
            <a:off x="1598613" y="-976313"/>
            <a:ext cx="7970837" cy="6462713"/>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10261105"/>
              <a:gd name="connsiteY0" fmla="*/ 6424726 h 6962729"/>
              <a:gd name="connsiteX1" fmla="*/ 10261105 w 10261105"/>
              <a:gd name="connsiteY1" fmla="*/ 1773850 h 6962729"/>
              <a:gd name="connsiteX2" fmla="*/ 2471250 w 10261105"/>
              <a:gd name="connsiteY2" fmla="*/ 0 h 6962729"/>
              <a:gd name="connsiteX3" fmla="*/ 3297856 w 10261105"/>
              <a:gd name="connsiteY3" fmla="*/ 4742769 h 6962729"/>
              <a:gd name="connsiteX4" fmla="*/ 2347854 w 10261105"/>
              <a:gd name="connsiteY4" fmla="*/ 6962729 h 6962729"/>
              <a:gd name="connsiteX5" fmla="*/ 0 w 10261105"/>
              <a:gd name="connsiteY5" fmla="*/ 6424726 h 6962729"/>
              <a:gd name="connsiteX0" fmla="*/ 0 w 7913251"/>
              <a:gd name="connsiteY0" fmla="*/ 6962729 h 6962729"/>
              <a:gd name="connsiteX1" fmla="*/ 7913251 w 7913251"/>
              <a:gd name="connsiteY1" fmla="*/ 1773850 h 6962729"/>
              <a:gd name="connsiteX2" fmla="*/ 123396 w 7913251"/>
              <a:gd name="connsiteY2" fmla="*/ 0 h 6962729"/>
              <a:gd name="connsiteX3" fmla="*/ 950002 w 7913251"/>
              <a:gd name="connsiteY3" fmla="*/ 4742769 h 6962729"/>
              <a:gd name="connsiteX4" fmla="*/ 0 w 7913251"/>
              <a:gd name="connsiteY4" fmla="*/ 6962729 h 6962729"/>
              <a:gd name="connsiteX0" fmla="*/ 7198447 w 7789855"/>
              <a:gd name="connsiteY0" fmla="*/ 4300981 h 4742769"/>
              <a:gd name="connsiteX1" fmla="*/ 7789855 w 7789855"/>
              <a:gd name="connsiteY1" fmla="*/ 1773850 h 4742769"/>
              <a:gd name="connsiteX2" fmla="*/ 0 w 7789855"/>
              <a:gd name="connsiteY2" fmla="*/ 0 h 4742769"/>
              <a:gd name="connsiteX3" fmla="*/ 826606 w 7789855"/>
              <a:gd name="connsiteY3" fmla="*/ 4742769 h 4742769"/>
              <a:gd name="connsiteX4" fmla="*/ 7198447 w 7789855"/>
              <a:gd name="connsiteY4" fmla="*/ 4300981 h 4742769"/>
              <a:gd name="connsiteX0" fmla="*/ 7639316 w 7789855"/>
              <a:gd name="connsiteY0" fmla="*/ 4476268 h 4742769"/>
              <a:gd name="connsiteX1" fmla="*/ 7789855 w 7789855"/>
              <a:gd name="connsiteY1" fmla="*/ 1773850 h 4742769"/>
              <a:gd name="connsiteX2" fmla="*/ 0 w 7789855"/>
              <a:gd name="connsiteY2" fmla="*/ 0 h 4742769"/>
              <a:gd name="connsiteX3" fmla="*/ 826606 w 7789855"/>
              <a:gd name="connsiteY3" fmla="*/ 4742769 h 4742769"/>
              <a:gd name="connsiteX4" fmla="*/ 7639316 w 7789855"/>
              <a:gd name="connsiteY4" fmla="*/ 4476268 h 4742769"/>
              <a:gd name="connsiteX0" fmla="*/ 7244365 w 7789855"/>
              <a:gd name="connsiteY0" fmla="*/ 4262170 h 4742769"/>
              <a:gd name="connsiteX1" fmla="*/ 7789855 w 7789855"/>
              <a:gd name="connsiteY1" fmla="*/ 1773850 h 4742769"/>
              <a:gd name="connsiteX2" fmla="*/ 0 w 7789855"/>
              <a:gd name="connsiteY2" fmla="*/ 0 h 4742769"/>
              <a:gd name="connsiteX3" fmla="*/ 826606 w 7789855"/>
              <a:gd name="connsiteY3" fmla="*/ 4742769 h 4742769"/>
              <a:gd name="connsiteX4" fmla="*/ 7244365 w 7789855"/>
              <a:gd name="connsiteY4" fmla="*/ 4262170 h 4742769"/>
              <a:gd name="connsiteX0" fmla="*/ 7244365 w 7789855"/>
              <a:gd name="connsiteY0" fmla="*/ 4262170 h 4730482"/>
              <a:gd name="connsiteX1" fmla="*/ 7789855 w 7789855"/>
              <a:gd name="connsiteY1" fmla="*/ 1773850 h 4730482"/>
              <a:gd name="connsiteX2" fmla="*/ 0 w 7789855"/>
              <a:gd name="connsiteY2" fmla="*/ 0 h 4730482"/>
              <a:gd name="connsiteX3" fmla="*/ 757426 w 7789855"/>
              <a:gd name="connsiteY3" fmla="*/ 4730482 h 4730482"/>
              <a:gd name="connsiteX4" fmla="*/ 7244365 w 7789855"/>
              <a:gd name="connsiteY4" fmla="*/ 4262170 h 4730482"/>
              <a:gd name="connsiteX0" fmla="*/ 7311411 w 7856901"/>
              <a:gd name="connsiteY0" fmla="*/ 4257982 h 4726294"/>
              <a:gd name="connsiteX1" fmla="*/ 7856901 w 7856901"/>
              <a:gd name="connsiteY1" fmla="*/ 1769662 h 4726294"/>
              <a:gd name="connsiteX2" fmla="*/ 0 w 7856901"/>
              <a:gd name="connsiteY2" fmla="*/ 0 h 4726294"/>
              <a:gd name="connsiteX3" fmla="*/ 824472 w 7856901"/>
              <a:gd name="connsiteY3" fmla="*/ 4726294 h 4726294"/>
              <a:gd name="connsiteX4" fmla="*/ 7311411 w 7856901"/>
              <a:gd name="connsiteY4" fmla="*/ 4257982 h 4726294"/>
              <a:gd name="connsiteX0" fmla="*/ 7311411 w 7856901"/>
              <a:gd name="connsiteY0" fmla="*/ 4257982 h 4656337"/>
              <a:gd name="connsiteX1" fmla="*/ 7856901 w 7856901"/>
              <a:gd name="connsiteY1" fmla="*/ 1769662 h 4656337"/>
              <a:gd name="connsiteX2" fmla="*/ 0 w 7856901"/>
              <a:gd name="connsiteY2" fmla="*/ 0 h 4656337"/>
              <a:gd name="connsiteX3" fmla="*/ 850323 w 7856901"/>
              <a:gd name="connsiteY3" fmla="*/ 4656337 h 4656337"/>
              <a:gd name="connsiteX4" fmla="*/ 7311411 w 7856901"/>
              <a:gd name="connsiteY4" fmla="*/ 4257982 h 4656337"/>
              <a:gd name="connsiteX0" fmla="*/ 7311411 w 7856901"/>
              <a:gd name="connsiteY0" fmla="*/ 4257982 h 4727278"/>
              <a:gd name="connsiteX1" fmla="*/ 7856901 w 7856901"/>
              <a:gd name="connsiteY1" fmla="*/ 1769662 h 4727278"/>
              <a:gd name="connsiteX2" fmla="*/ 0 w 7856901"/>
              <a:gd name="connsiteY2" fmla="*/ 0 h 4727278"/>
              <a:gd name="connsiteX3" fmla="*/ 743476 w 7856901"/>
              <a:gd name="connsiteY3" fmla="*/ 4727278 h 4727278"/>
              <a:gd name="connsiteX4" fmla="*/ 7311411 w 7856901"/>
              <a:gd name="connsiteY4" fmla="*/ 4257982 h 4727278"/>
              <a:gd name="connsiteX0" fmla="*/ 7233893 w 7856901"/>
              <a:gd name="connsiteY0" fmla="*/ 5776419 h 5776419"/>
              <a:gd name="connsiteX1" fmla="*/ 7856901 w 7856901"/>
              <a:gd name="connsiteY1" fmla="*/ 1769662 h 5776419"/>
              <a:gd name="connsiteX2" fmla="*/ 0 w 7856901"/>
              <a:gd name="connsiteY2" fmla="*/ 0 h 5776419"/>
              <a:gd name="connsiteX3" fmla="*/ 743476 w 7856901"/>
              <a:gd name="connsiteY3" fmla="*/ 4727278 h 5776419"/>
              <a:gd name="connsiteX4" fmla="*/ 7233893 w 7856901"/>
              <a:gd name="connsiteY4" fmla="*/ 5776419 h 5776419"/>
              <a:gd name="connsiteX0" fmla="*/ 7233893 w 7856901"/>
              <a:gd name="connsiteY0" fmla="*/ 5776419 h 5776419"/>
              <a:gd name="connsiteX1" fmla="*/ 7228599 w 7856901"/>
              <a:gd name="connsiteY1" fmla="*/ 5748637 h 5776419"/>
              <a:gd name="connsiteX2" fmla="*/ 7856901 w 7856901"/>
              <a:gd name="connsiteY2" fmla="*/ 1769662 h 5776419"/>
              <a:gd name="connsiteX3" fmla="*/ 0 w 7856901"/>
              <a:gd name="connsiteY3" fmla="*/ 0 h 5776419"/>
              <a:gd name="connsiteX4" fmla="*/ 743476 w 7856901"/>
              <a:gd name="connsiteY4" fmla="*/ 4727278 h 5776419"/>
              <a:gd name="connsiteX5" fmla="*/ 7233893 w 7856901"/>
              <a:gd name="connsiteY5" fmla="*/ 5776419 h 5776419"/>
              <a:gd name="connsiteX0" fmla="*/ 7233893 w 8030685"/>
              <a:gd name="connsiteY0" fmla="*/ 5776419 h 5776419"/>
              <a:gd name="connsiteX1" fmla="*/ 7228599 w 8030685"/>
              <a:gd name="connsiteY1" fmla="*/ 5748637 h 5776419"/>
              <a:gd name="connsiteX2" fmla="*/ 8030685 w 8030685"/>
              <a:gd name="connsiteY2" fmla="*/ 2412022 h 5776419"/>
              <a:gd name="connsiteX3" fmla="*/ 0 w 8030685"/>
              <a:gd name="connsiteY3" fmla="*/ 0 h 5776419"/>
              <a:gd name="connsiteX4" fmla="*/ 743476 w 8030685"/>
              <a:gd name="connsiteY4" fmla="*/ 4727278 h 5776419"/>
              <a:gd name="connsiteX5" fmla="*/ 7233893 w 8030685"/>
              <a:gd name="connsiteY5" fmla="*/ 5776419 h 5776419"/>
              <a:gd name="connsiteX0" fmla="*/ 6490417 w 7287209"/>
              <a:gd name="connsiteY0" fmla="*/ 4815431 h 4815431"/>
              <a:gd name="connsiteX1" fmla="*/ 6485123 w 7287209"/>
              <a:gd name="connsiteY1" fmla="*/ 4787649 h 4815431"/>
              <a:gd name="connsiteX2" fmla="*/ 7287209 w 7287209"/>
              <a:gd name="connsiteY2" fmla="*/ 1451034 h 4815431"/>
              <a:gd name="connsiteX3" fmla="*/ 511632 w 7287209"/>
              <a:gd name="connsiteY3" fmla="*/ 0 h 4815431"/>
              <a:gd name="connsiteX4" fmla="*/ 0 w 7287209"/>
              <a:gd name="connsiteY4" fmla="*/ 3766290 h 4815431"/>
              <a:gd name="connsiteX5" fmla="*/ 6490417 w 7287209"/>
              <a:gd name="connsiteY5" fmla="*/ 4815431 h 4815431"/>
              <a:gd name="connsiteX0" fmla="*/ 7063076 w 7859868"/>
              <a:gd name="connsiteY0" fmla="*/ 5164864 h 5164864"/>
              <a:gd name="connsiteX1" fmla="*/ 7057782 w 7859868"/>
              <a:gd name="connsiteY1" fmla="*/ 5137082 h 5164864"/>
              <a:gd name="connsiteX2" fmla="*/ 7859868 w 7859868"/>
              <a:gd name="connsiteY2" fmla="*/ 1800467 h 5164864"/>
              <a:gd name="connsiteX3" fmla="*/ 0 w 7859868"/>
              <a:gd name="connsiteY3" fmla="*/ 0 h 5164864"/>
              <a:gd name="connsiteX4" fmla="*/ 572659 w 7859868"/>
              <a:gd name="connsiteY4" fmla="*/ 4115723 h 5164864"/>
              <a:gd name="connsiteX5" fmla="*/ 7063076 w 7859868"/>
              <a:gd name="connsiteY5" fmla="*/ 5164864 h 5164864"/>
              <a:gd name="connsiteX0" fmla="*/ 572659 w 7859868"/>
              <a:gd name="connsiteY0" fmla="*/ 4115723 h 5137082"/>
              <a:gd name="connsiteX1" fmla="*/ 7057782 w 7859868"/>
              <a:gd name="connsiteY1" fmla="*/ 5137082 h 5137082"/>
              <a:gd name="connsiteX2" fmla="*/ 7859868 w 7859868"/>
              <a:gd name="connsiteY2" fmla="*/ 1800467 h 5137082"/>
              <a:gd name="connsiteX3" fmla="*/ 0 w 7859868"/>
              <a:gd name="connsiteY3" fmla="*/ 0 h 5137082"/>
              <a:gd name="connsiteX4" fmla="*/ 572659 w 7859868"/>
              <a:gd name="connsiteY4" fmla="*/ 4115723 h 5137082"/>
              <a:gd name="connsiteX0" fmla="*/ 572659 w 7859868"/>
              <a:gd name="connsiteY0" fmla="*/ 4115723 h 5262489"/>
              <a:gd name="connsiteX1" fmla="*/ 7079189 w 7859868"/>
              <a:gd name="connsiteY1" fmla="*/ 5262489 h 5262489"/>
              <a:gd name="connsiteX2" fmla="*/ 7859868 w 7859868"/>
              <a:gd name="connsiteY2" fmla="*/ 1800467 h 5262489"/>
              <a:gd name="connsiteX3" fmla="*/ 0 w 7859868"/>
              <a:gd name="connsiteY3" fmla="*/ 0 h 5262489"/>
              <a:gd name="connsiteX4" fmla="*/ 572659 w 7859868"/>
              <a:gd name="connsiteY4" fmla="*/ 4115723 h 5262489"/>
              <a:gd name="connsiteX0" fmla="*/ 572659 w 7859868"/>
              <a:gd name="connsiteY0" fmla="*/ 4115723 h 6061485"/>
              <a:gd name="connsiteX1" fmla="*/ 6885737 w 7859868"/>
              <a:gd name="connsiteY1" fmla="*/ 6061485 h 6061485"/>
              <a:gd name="connsiteX2" fmla="*/ 7859868 w 7859868"/>
              <a:gd name="connsiteY2" fmla="*/ 1800467 h 6061485"/>
              <a:gd name="connsiteX3" fmla="*/ 0 w 7859868"/>
              <a:gd name="connsiteY3" fmla="*/ 0 h 6061485"/>
              <a:gd name="connsiteX4" fmla="*/ 572659 w 7859868"/>
              <a:gd name="connsiteY4" fmla="*/ 4115723 h 6061485"/>
              <a:gd name="connsiteX0" fmla="*/ 572659 w 7859868"/>
              <a:gd name="connsiteY0" fmla="*/ 4115723 h 6374046"/>
              <a:gd name="connsiteX1" fmla="*/ 6803949 w 7859868"/>
              <a:gd name="connsiteY1" fmla="*/ 6374046 h 6374046"/>
              <a:gd name="connsiteX2" fmla="*/ 7859868 w 7859868"/>
              <a:gd name="connsiteY2" fmla="*/ 1800467 h 6374046"/>
              <a:gd name="connsiteX3" fmla="*/ 0 w 7859868"/>
              <a:gd name="connsiteY3" fmla="*/ 0 h 6374046"/>
              <a:gd name="connsiteX4" fmla="*/ 572659 w 7859868"/>
              <a:gd name="connsiteY4" fmla="*/ 4115723 h 637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59868" h="6374046">
                <a:moveTo>
                  <a:pt x="572659" y="4115723"/>
                </a:moveTo>
                <a:lnTo>
                  <a:pt x="6803949" y="6374046"/>
                </a:lnTo>
                <a:lnTo>
                  <a:pt x="7859868" y="1800467"/>
                </a:lnTo>
                <a:lnTo>
                  <a:pt x="0" y="0"/>
                </a:lnTo>
                <a:lnTo>
                  <a:pt x="572659" y="4115723"/>
                </a:lnTo>
                <a:close/>
              </a:path>
            </a:pathLst>
          </a:custGeom>
          <a:gradFill flip="none" rotWithShape="1">
            <a:gsLst>
              <a:gs pos="0">
                <a:srgbClr val="201747"/>
              </a:gs>
              <a:gs pos="100000">
                <a:srgbClr val="641D76"/>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Freeform 5">
            <a:extLst>
              <a:ext uri="{FF2B5EF4-FFF2-40B4-BE49-F238E27FC236}">
                <a16:creationId xmlns:a16="http://schemas.microsoft.com/office/drawing/2014/main" id="{2C5DE728-7907-894C-8EDC-8B3098CD1C9C}"/>
              </a:ext>
            </a:extLst>
          </p:cNvPr>
          <p:cNvSpPr/>
          <p:nvPr/>
        </p:nvSpPr>
        <p:spPr>
          <a:xfrm>
            <a:off x="0" y="3829050"/>
            <a:ext cx="9151938" cy="3028950"/>
          </a:xfrm>
          <a:custGeom>
            <a:avLst/>
            <a:gdLst>
              <a:gd name="connsiteX0" fmla="*/ 7257 w 6720114"/>
              <a:gd name="connsiteY0" fmla="*/ 3947886 h 3955143"/>
              <a:gd name="connsiteX1" fmla="*/ 442685 w 6720114"/>
              <a:gd name="connsiteY1" fmla="*/ 1567543 h 3955143"/>
              <a:gd name="connsiteX2" fmla="*/ 6720114 w 6720114"/>
              <a:gd name="connsiteY2" fmla="*/ 0 h 3955143"/>
              <a:gd name="connsiteX3" fmla="*/ 6720114 w 6720114"/>
              <a:gd name="connsiteY3" fmla="*/ 3955143 h 3955143"/>
              <a:gd name="connsiteX4" fmla="*/ 0 w 6720114"/>
              <a:gd name="connsiteY4" fmla="*/ 3955143 h 3955143"/>
              <a:gd name="connsiteX5" fmla="*/ 7257 w 6720114"/>
              <a:gd name="connsiteY5" fmla="*/ 3947886 h 3955143"/>
              <a:gd name="connsiteX0" fmla="*/ 0 w 9486537"/>
              <a:gd name="connsiteY0" fmla="*/ 3175726 h 3955143"/>
              <a:gd name="connsiteX1" fmla="*/ 3209108 w 9486537"/>
              <a:gd name="connsiteY1" fmla="*/ 1567543 h 3955143"/>
              <a:gd name="connsiteX2" fmla="*/ 9486537 w 9486537"/>
              <a:gd name="connsiteY2" fmla="*/ 0 h 3955143"/>
              <a:gd name="connsiteX3" fmla="*/ 9486537 w 9486537"/>
              <a:gd name="connsiteY3" fmla="*/ 3955143 h 3955143"/>
              <a:gd name="connsiteX4" fmla="*/ 2766423 w 9486537"/>
              <a:gd name="connsiteY4" fmla="*/ 3955143 h 3955143"/>
              <a:gd name="connsiteX5" fmla="*/ 0 w 9486537"/>
              <a:gd name="connsiteY5" fmla="*/ 3175726 h 3955143"/>
              <a:gd name="connsiteX0" fmla="*/ 0 w 9202057"/>
              <a:gd name="connsiteY0" fmla="*/ 3886926 h 3955143"/>
              <a:gd name="connsiteX1" fmla="*/ 2924628 w 9202057"/>
              <a:gd name="connsiteY1" fmla="*/ 156754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802708 w 9202057"/>
              <a:gd name="connsiteY1" fmla="*/ 170978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202057 w 9202057"/>
              <a:gd name="connsiteY3" fmla="*/ 3955143 h 3955143"/>
              <a:gd name="connsiteX4" fmla="*/ 2481943 w 9202057"/>
              <a:gd name="connsiteY4" fmla="*/ 3955143 h 3955143"/>
              <a:gd name="connsiteX5" fmla="*/ 0 w 9202057"/>
              <a:gd name="connsiteY5" fmla="*/ 3886926 h 3955143"/>
              <a:gd name="connsiteX0" fmla="*/ 0 w 9202057"/>
              <a:gd name="connsiteY0" fmla="*/ 3886926 h 3955143"/>
              <a:gd name="connsiteX1" fmla="*/ 2558868 w 9202057"/>
              <a:gd name="connsiteY1" fmla="*/ 1029063 h 3955143"/>
              <a:gd name="connsiteX2" fmla="*/ 9202057 w 9202057"/>
              <a:gd name="connsiteY2" fmla="*/ 0 h 3955143"/>
              <a:gd name="connsiteX3" fmla="*/ 9191898 w 9202057"/>
              <a:gd name="connsiteY3" fmla="*/ 1255486 h 3955143"/>
              <a:gd name="connsiteX4" fmla="*/ 9202057 w 9202057"/>
              <a:gd name="connsiteY4" fmla="*/ 3955143 h 3955143"/>
              <a:gd name="connsiteX5" fmla="*/ 2481943 w 9202057"/>
              <a:gd name="connsiteY5" fmla="*/ 3955143 h 3955143"/>
              <a:gd name="connsiteX6" fmla="*/ 0 w 9202057"/>
              <a:gd name="connsiteY6" fmla="*/ 3886926 h 3955143"/>
              <a:gd name="connsiteX0" fmla="*/ 0 w 9222377"/>
              <a:gd name="connsiteY0" fmla="*/ 3185886 h 3254103"/>
              <a:gd name="connsiteX1" fmla="*/ 2558868 w 9222377"/>
              <a:gd name="connsiteY1" fmla="*/ 328023 h 3254103"/>
              <a:gd name="connsiteX2" fmla="*/ 9222377 w 9222377"/>
              <a:gd name="connsiteY2" fmla="*/ 0 h 3254103"/>
              <a:gd name="connsiteX3" fmla="*/ 9191898 w 9222377"/>
              <a:gd name="connsiteY3" fmla="*/ 554446 h 3254103"/>
              <a:gd name="connsiteX4" fmla="*/ 9202057 w 9222377"/>
              <a:gd name="connsiteY4" fmla="*/ 3254103 h 3254103"/>
              <a:gd name="connsiteX5" fmla="*/ 2481943 w 9222377"/>
              <a:gd name="connsiteY5" fmla="*/ 3254103 h 3254103"/>
              <a:gd name="connsiteX6" fmla="*/ 0 w 9222377"/>
              <a:gd name="connsiteY6" fmla="*/ 3185886 h 3254103"/>
              <a:gd name="connsiteX0" fmla="*/ 0 w 9293497"/>
              <a:gd name="connsiteY0" fmla="*/ 2857863 h 2926080"/>
              <a:gd name="connsiteX1" fmla="*/ 2558868 w 9293497"/>
              <a:gd name="connsiteY1" fmla="*/ 0 h 2926080"/>
              <a:gd name="connsiteX2" fmla="*/ 9293497 w 9293497"/>
              <a:gd name="connsiteY2" fmla="*/ 464457 h 2926080"/>
              <a:gd name="connsiteX3" fmla="*/ 9191898 w 9293497"/>
              <a:gd name="connsiteY3" fmla="*/ 226423 h 2926080"/>
              <a:gd name="connsiteX4" fmla="*/ 9202057 w 9293497"/>
              <a:gd name="connsiteY4" fmla="*/ 2926080 h 2926080"/>
              <a:gd name="connsiteX5" fmla="*/ 2481943 w 9293497"/>
              <a:gd name="connsiteY5" fmla="*/ 2926080 h 2926080"/>
              <a:gd name="connsiteX6" fmla="*/ 0 w 9293497"/>
              <a:gd name="connsiteY6" fmla="*/ 2857863 h 2926080"/>
              <a:gd name="connsiteX0" fmla="*/ 0 w 9293497"/>
              <a:gd name="connsiteY0" fmla="*/ 3477623 h 3545840"/>
              <a:gd name="connsiteX1" fmla="*/ 2508068 w 9293497"/>
              <a:gd name="connsiteY1" fmla="*/ 0 h 3545840"/>
              <a:gd name="connsiteX2" fmla="*/ 9293497 w 9293497"/>
              <a:gd name="connsiteY2" fmla="*/ 1084217 h 3545840"/>
              <a:gd name="connsiteX3" fmla="*/ 9191898 w 9293497"/>
              <a:gd name="connsiteY3" fmla="*/ 846183 h 3545840"/>
              <a:gd name="connsiteX4" fmla="*/ 9202057 w 9293497"/>
              <a:gd name="connsiteY4" fmla="*/ 3545840 h 3545840"/>
              <a:gd name="connsiteX5" fmla="*/ 2481943 w 9293497"/>
              <a:gd name="connsiteY5" fmla="*/ 3545840 h 3545840"/>
              <a:gd name="connsiteX6" fmla="*/ 0 w 9293497"/>
              <a:gd name="connsiteY6" fmla="*/ 3477623 h 3545840"/>
              <a:gd name="connsiteX0" fmla="*/ 0 w 9232537"/>
              <a:gd name="connsiteY0" fmla="*/ 2644503 h 3545840"/>
              <a:gd name="connsiteX1" fmla="*/ 2447108 w 9232537"/>
              <a:gd name="connsiteY1" fmla="*/ 0 h 3545840"/>
              <a:gd name="connsiteX2" fmla="*/ 9232537 w 9232537"/>
              <a:gd name="connsiteY2" fmla="*/ 1084217 h 3545840"/>
              <a:gd name="connsiteX3" fmla="*/ 9130938 w 9232537"/>
              <a:gd name="connsiteY3" fmla="*/ 846183 h 3545840"/>
              <a:gd name="connsiteX4" fmla="*/ 9141097 w 9232537"/>
              <a:gd name="connsiteY4" fmla="*/ 3545840 h 3545840"/>
              <a:gd name="connsiteX5" fmla="*/ 2420983 w 9232537"/>
              <a:gd name="connsiteY5" fmla="*/ 3545840 h 3545840"/>
              <a:gd name="connsiteX6" fmla="*/ 0 w 9232537"/>
              <a:gd name="connsiteY6" fmla="*/ 2644503 h 3545840"/>
              <a:gd name="connsiteX0" fmla="*/ 0 w 9232537"/>
              <a:gd name="connsiteY0" fmla="*/ 2644509 h 3545846"/>
              <a:gd name="connsiteX1" fmla="*/ 2447108 w 9232537"/>
              <a:gd name="connsiteY1" fmla="*/ 6 h 3545846"/>
              <a:gd name="connsiteX2" fmla="*/ 2476138 w 9232537"/>
              <a:gd name="connsiteY2" fmla="*/ 632828 h 3545846"/>
              <a:gd name="connsiteX3" fmla="*/ 9232537 w 9232537"/>
              <a:gd name="connsiteY3" fmla="*/ 1084223 h 3545846"/>
              <a:gd name="connsiteX4" fmla="*/ 9130938 w 9232537"/>
              <a:gd name="connsiteY4" fmla="*/ 846189 h 3545846"/>
              <a:gd name="connsiteX5" fmla="*/ 9141097 w 9232537"/>
              <a:gd name="connsiteY5" fmla="*/ 3545846 h 3545846"/>
              <a:gd name="connsiteX6" fmla="*/ 2420983 w 9232537"/>
              <a:gd name="connsiteY6" fmla="*/ 3545846 h 3545846"/>
              <a:gd name="connsiteX7" fmla="*/ 0 w 9232537"/>
              <a:gd name="connsiteY7" fmla="*/ 2644509 h 3545846"/>
              <a:gd name="connsiteX0" fmla="*/ 0 w 9232537"/>
              <a:gd name="connsiteY0" fmla="*/ 2339717 h 3241054"/>
              <a:gd name="connsiteX1" fmla="*/ 2294708 w 9232537"/>
              <a:gd name="connsiteY1" fmla="*/ 14 h 3241054"/>
              <a:gd name="connsiteX2" fmla="*/ 2476138 w 9232537"/>
              <a:gd name="connsiteY2" fmla="*/ 328036 h 3241054"/>
              <a:gd name="connsiteX3" fmla="*/ 9232537 w 9232537"/>
              <a:gd name="connsiteY3" fmla="*/ 779431 h 3241054"/>
              <a:gd name="connsiteX4" fmla="*/ 9130938 w 9232537"/>
              <a:gd name="connsiteY4" fmla="*/ 541397 h 3241054"/>
              <a:gd name="connsiteX5" fmla="*/ 9141097 w 9232537"/>
              <a:gd name="connsiteY5" fmla="*/ 3241054 h 3241054"/>
              <a:gd name="connsiteX6" fmla="*/ 2420983 w 9232537"/>
              <a:gd name="connsiteY6" fmla="*/ 3241054 h 3241054"/>
              <a:gd name="connsiteX7" fmla="*/ 0 w 9232537"/>
              <a:gd name="connsiteY7" fmla="*/ 2339717 h 3241054"/>
              <a:gd name="connsiteX0" fmla="*/ 0 w 9232537"/>
              <a:gd name="connsiteY0" fmla="*/ 2011681 h 2913018"/>
              <a:gd name="connsiteX1" fmla="*/ 2476138 w 9232537"/>
              <a:gd name="connsiteY1" fmla="*/ 0 h 2913018"/>
              <a:gd name="connsiteX2" fmla="*/ 9232537 w 9232537"/>
              <a:gd name="connsiteY2" fmla="*/ 451395 h 2913018"/>
              <a:gd name="connsiteX3" fmla="*/ 9130938 w 9232537"/>
              <a:gd name="connsiteY3" fmla="*/ 213361 h 2913018"/>
              <a:gd name="connsiteX4" fmla="*/ 9141097 w 9232537"/>
              <a:gd name="connsiteY4" fmla="*/ 2913018 h 2913018"/>
              <a:gd name="connsiteX5" fmla="*/ 2420983 w 9232537"/>
              <a:gd name="connsiteY5" fmla="*/ 2913018 h 2913018"/>
              <a:gd name="connsiteX6" fmla="*/ 0 w 9232537"/>
              <a:gd name="connsiteY6" fmla="*/ 2011681 h 2913018"/>
              <a:gd name="connsiteX0" fmla="*/ 0 w 9141097"/>
              <a:gd name="connsiteY0" fmla="*/ 2011681 h 2913018"/>
              <a:gd name="connsiteX1" fmla="*/ 2476138 w 9141097"/>
              <a:gd name="connsiteY1" fmla="*/ 0 h 2913018"/>
              <a:gd name="connsiteX2" fmla="*/ 9130938 w 9141097"/>
              <a:gd name="connsiteY2" fmla="*/ 213361 h 2913018"/>
              <a:gd name="connsiteX3" fmla="*/ 9141097 w 9141097"/>
              <a:gd name="connsiteY3" fmla="*/ 2913018 h 2913018"/>
              <a:gd name="connsiteX4" fmla="*/ 2420983 w 9141097"/>
              <a:gd name="connsiteY4" fmla="*/ 2913018 h 2913018"/>
              <a:gd name="connsiteX5" fmla="*/ 0 w 9141097"/>
              <a:gd name="connsiteY5" fmla="*/ 2011681 h 2913018"/>
              <a:gd name="connsiteX0" fmla="*/ 0 w 9151242"/>
              <a:gd name="connsiteY0" fmla="*/ 2011681 h 2913018"/>
              <a:gd name="connsiteX1" fmla="*/ 2476138 w 9151242"/>
              <a:gd name="connsiteY1" fmla="*/ 0 h 2913018"/>
              <a:gd name="connsiteX2" fmla="*/ 9150781 w 9151242"/>
              <a:gd name="connsiteY2" fmla="*/ 233203 h 2913018"/>
              <a:gd name="connsiteX3" fmla="*/ 9141097 w 9151242"/>
              <a:gd name="connsiteY3" fmla="*/ 2913018 h 2913018"/>
              <a:gd name="connsiteX4" fmla="*/ 2420983 w 9151242"/>
              <a:gd name="connsiteY4" fmla="*/ 2913018 h 2913018"/>
              <a:gd name="connsiteX5" fmla="*/ 0 w 9151242"/>
              <a:gd name="connsiteY5" fmla="*/ 2011681 h 2913018"/>
              <a:gd name="connsiteX0" fmla="*/ 0 w 9151242"/>
              <a:gd name="connsiteY0" fmla="*/ 1778478 h 2679815"/>
              <a:gd name="connsiteX1" fmla="*/ 2536905 w 9151242"/>
              <a:gd name="connsiteY1" fmla="*/ 52389 h 2679815"/>
              <a:gd name="connsiteX2" fmla="*/ 9150781 w 9151242"/>
              <a:gd name="connsiteY2" fmla="*/ 0 h 2679815"/>
              <a:gd name="connsiteX3" fmla="*/ 9141097 w 9151242"/>
              <a:gd name="connsiteY3" fmla="*/ 2679815 h 2679815"/>
              <a:gd name="connsiteX4" fmla="*/ 2420983 w 9151242"/>
              <a:gd name="connsiteY4" fmla="*/ 2679815 h 2679815"/>
              <a:gd name="connsiteX5" fmla="*/ 0 w 9151242"/>
              <a:gd name="connsiteY5" fmla="*/ 1778478 h 2679815"/>
              <a:gd name="connsiteX0" fmla="*/ 0 w 9151242"/>
              <a:gd name="connsiteY0" fmla="*/ 2127133 h 3028470"/>
              <a:gd name="connsiteX1" fmla="*/ 2421447 w 9151242"/>
              <a:gd name="connsiteY1" fmla="*/ 0 h 3028470"/>
              <a:gd name="connsiteX2" fmla="*/ 9150781 w 9151242"/>
              <a:gd name="connsiteY2" fmla="*/ 348655 h 3028470"/>
              <a:gd name="connsiteX3" fmla="*/ 9141097 w 9151242"/>
              <a:gd name="connsiteY3" fmla="*/ 3028470 h 3028470"/>
              <a:gd name="connsiteX4" fmla="*/ 2420983 w 9151242"/>
              <a:gd name="connsiteY4" fmla="*/ 3028470 h 3028470"/>
              <a:gd name="connsiteX5" fmla="*/ 0 w 9151242"/>
              <a:gd name="connsiteY5" fmla="*/ 2127133 h 302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1242" h="3028470">
                <a:moveTo>
                  <a:pt x="0" y="2127133"/>
                </a:moveTo>
                <a:lnTo>
                  <a:pt x="2421447" y="0"/>
                </a:lnTo>
                <a:lnTo>
                  <a:pt x="9150781" y="348655"/>
                </a:lnTo>
                <a:cubicBezTo>
                  <a:pt x="9154167" y="1248541"/>
                  <a:pt x="9137711" y="2128584"/>
                  <a:pt x="9141097" y="3028470"/>
                </a:cubicBezTo>
                <a:lnTo>
                  <a:pt x="2420983" y="3028470"/>
                </a:lnTo>
                <a:lnTo>
                  <a:pt x="0" y="21271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 Placeholder 7"/>
          <p:cNvSpPr>
            <a:spLocks noGrp="1"/>
          </p:cNvSpPr>
          <p:nvPr>
            <p:ph type="body" sz="quarter" idx="10"/>
          </p:nvPr>
        </p:nvSpPr>
        <p:spPr>
          <a:xfrm>
            <a:off x="2451464" y="4087515"/>
            <a:ext cx="6035040" cy="914399"/>
          </a:xfrm>
          <a:prstGeom prst="rect">
            <a:avLst/>
          </a:prstGeom>
        </p:spPr>
        <p:txBody>
          <a:bodyPr lIns="0" rIns="0" anchor="b" anchorCtr="0"/>
          <a:lstStyle>
            <a:lvl1pPr marL="0" indent="0">
              <a:lnSpc>
                <a:spcPts val="2400"/>
              </a:lnSpc>
              <a:buNone/>
              <a:defRPr sz="2800" b="0" baseline="0">
                <a:solidFill>
                  <a:schemeClr val="tx2"/>
                </a:solidFill>
                <a:latin typeface="+mj-lt"/>
              </a:defRPr>
            </a:lvl1pPr>
          </a:lstStyle>
          <a:p>
            <a:pPr lvl="0"/>
            <a:r>
              <a:rPr lang="en-US"/>
              <a:t>Edit Master text styles</a:t>
            </a:r>
          </a:p>
        </p:txBody>
      </p:sp>
      <p:sp>
        <p:nvSpPr>
          <p:cNvPr id="12" name="Text Placeholder 9"/>
          <p:cNvSpPr>
            <a:spLocks noGrp="1"/>
          </p:cNvSpPr>
          <p:nvPr>
            <p:ph type="body" sz="quarter" idx="11"/>
          </p:nvPr>
        </p:nvSpPr>
        <p:spPr>
          <a:xfrm>
            <a:off x="2451464" y="5020721"/>
            <a:ext cx="6035040" cy="478518"/>
          </a:xfrm>
          <a:prstGeom prst="rect">
            <a:avLst/>
          </a:prstGeom>
        </p:spPr>
        <p:txBody>
          <a:bodyPr lIns="0" rIns="0"/>
          <a:lstStyle>
            <a:lvl1pPr marL="0" indent="0">
              <a:buNone/>
              <a:defRPr sz="1400" b="1" cap="all" baseline="0">
                <a:solidFill>
                  <a:schemeClr val="accent1"/>
                </a:solidFill>
                <a:latin typeface="+mj-lt"/>
              </a:defRPr>
            </a:lvl1pPr>
          </a:lstStyle>
          <a:p>
            <a:pPr lvl="0"/>
            <a:r>
              <a:rPr lang="en-US"/>
              <a:t>Edit Master text styles</a:t>
            </a:r>
          </a:p>
        </p:txBody>
      </p:sp>
      <p:pic>
        <p:nvPicPr>
          <p:cNvPr id="9" name="Picture 8">
            <a:extLst>
              <a:ext uri="{FF2B5EF4-FFF2-40B4-BE49-F238E27FC236}">
                <a16:creationId xmlns:a16="http://schemas.microsoft.com/office/drawing/2014/main" id="{87036CE5-6C06-9941-89CC-74097E0614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7721" y="5932432"/>
            <a:ext cx="1474708" cy="482600"/>
          </a:xfrm>
          <a:prstGeom prst="rect">
            <a:avLst/>
          </a:prstGeom>
        </p:spPr>
      </p:pic>
      <p:sp>
        <p:nvSpPr>
          <p:cNvPr id="8" name="Rectangle 7">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1549245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8E7A13-A20E-F54D-B076-E621CA4C17FA}"/>
              </a:ext>
            </a:extLst>
          </p:cNvPr>
          <p:cNvCxnSpPr/>
          <p:nvPr/>
        </p:nvCxnSpPr>
        <p:spPr>
          <a:xfrm>
            <a:off x="457200" y="94297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3"/>
          </p:nvPr>
        </p:nvSpPr>
        <p:spPr>
          <a:xfrm>
            <a:off x="457200" y="1185904"/>
            <a:ext cx="822960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57200" y="134224"/>
            <a:ext cx="6858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29823DF6-56CD-EE43-8BD5-94A1AD46FB70}"/>
              </a:ext>
            </a:extLst>
          </p:cNvPr>
          <p:cNvSpPr>
            <a:spLocks noGrp="1"/>
          </p:cNvSpPr>
          <p:nvPr>
            <p:ph type="sldNum" sz="quarter" idx="16"/>
          </p:nvPr>
        </p:nvSpPr>
        <p:spPr>
          <a:xfrm>
            <a:off x="457200"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46603" y="310729"/>
            <a:ext cx="1248787" cy="408667"/>
          </a:xfrm>
          <a:prstGeom prst="rect">
            <a:avLst/>
          </a:prstGeom>
        </p:spPr>
      </p:pic>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1179437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8E7A13-A20E-F54D-B076-E621CA4C17FA}"/>
              </a:ext>
            </a:extLst>
          </p:cNvPr>
          <p:cNvCxnSpPr/>
          <p:nvPr/>
        </p:nvCxnSpPr>
        <p:spPr>
          <a:xfrm>
            <a:off x="457200" y="94297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3"/>
          </p:nvPr>
        </p:nvSpPr>
        <p:spPr>
          <a:xfrm>
            <a:off x="457200" y="1185904"/>
            <a:ext cx="822960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57200" y="134224"/>
            <a:ext cx="6858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29823DF6-56CD-EE43-8BD5-94A1AD46FB70}"/>
              </a:ext>
            </a:extLst>
          </p:cNvPr>
          <p:cNvSpPr>
            <a:spLocks noGrp="1"/>
          </p:cNvSpPr>
          <p:nvPr>
            <p:ph type="sldNum" sz="quarter" idx="16"/>
          </p:nvPr>
        </p:nvSpPr>
        <p:spPr>
          <a:xfrm>
            <a:off x="457200"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603" y="310729"/>
            <a:ext cx="1248787" cy="408667"/>
          </a:xfrm>
          <a:prstGeom prst="rect">
            <a:avLst/>
          </a:prstGeom>
        </p:spPr>
      </p:pic>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1112221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9A72D3-FB8B-3B4C-96FC-AF102D45A69E}"/>
              </a:ext>
            </a:extLst>
          </p:cNvPr>
          <p:cNvCxnSpPr/>
          <p:nvPr/>
        </p:nvCxnSpPr>
        <p:spPr>
          <a:xfrm>
            <a:off x="457200" y="94297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3"/>
          <p:cNvSpPr>
            <a:spLocks noGrp="1"/>
          </p:cNvSpPr>
          <p:nvPr>
            <p:ph type="body" sz="quarter" idx="13"/>
          </p:nvPr>
        </p:nvSpPr>
        <p:spPr>
          <a:xfrm>
            <a:off x="457200" y="1185903"/>
            <a:ext cx="393192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3"/>
          <p:cNvSpPr>
            <a:spLocks noGrp="1"/>
          </p:cNvSpPr>
          <p:nvPr>
            <p:ph type="body" sz="quarter" idx="14"/>
          </p:nvPr>
        </p:nvSpPr>
        <p:spPr>
          <a:xfrm>
            <a:off x="4754880" y="1185903"/>
            <a:ext cx="393192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6"/>
          </p:nvPr>
        </p:nvSpPr>
        <p:spPr>
          <a:xfrm>
            <a:off x="457200" y="134224"/>
            <a:ext cx="6858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a:t>Edit Master text styles</a:t>
            </a:r>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46603" y="310729"/>
            <a:ext cx="1248787" cy="408667"/>
          </a:xfrm>
          <a:prstGeom prst="rect">
            <a:avLst/>
          </a:prstGeom>
        </p:spPr>
      </p:pic>
      <p:sp>
        <p:nvSpPr>
          <p:cNvPr id="9" name="Slide Number Placeholder 5">
            <a:extLst>
              <a:ext uri="{FF2B5EF4-FFF2-40B4-BE49-F238E27FC236}">
                <a16:creationId xmlns:a16="http://schemas.microsoft.com/office/drawing/2014/main" id="{29823DF6-56CD-EE43-8BD5-94A1AD46FB70}"/>
              </a:ext>
            </a:extLst>
          </p:cNvPr>
          <p:cNvSpPr>
            <a:spLocks noGrp="1"/>
          </p:cNvSpPr>
          <p:nvPr>
            <p:ph type="sldNum" sz="quarter" idx="17"/>
          </p:nvPr>
        </p:nvSpPr>
        <p:spPr>
          <a:xfrm>
            <a:off x="457200"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sp>
        <p:nvSpPr>
          <p:cNvPr id="10" name="Rectangle 9">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36085628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696035" y="6456586"/>
            <a:ext cx="1904289"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
        <p:nvSpPr>
          <p:cNvPr id="4" name="Text Placeholder 3"/>
          <p:cNvSpPr>
            <a:spLocks noGrp="1"/>
          </p:cNvSpPr>
          <p:nvPr>
            <p:ph type="body" sz="quarter" idx="13" hasCustomPrompt="1"/>
          </p:nvPr>
        </p:nvSpPr>
        <p:spPr>
          <a:xfrm>
            <a:off x="457200" y="1676400"/>
            <a:ext cx="822960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7" name="Title 16"/>
          <p:cNvSpPr>
            <a:spLocks noGrp="1"/>
          </p:cNvSpPr>
          <p:nvPr>
            <p:ph type="title"/>
          </p:nvPr>
        </p:nvSpPr>
        <p:spPr>
          <a:xfrm>
            <a:off x="457200" y="736829"/>
            <a:ext cx="8229600" cy="946828"/>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
        <p:nvSpPr>
          <p:cNvPr id="5"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©2019 QTC MANAGEMENT.  ALL RIGHTS RESERVED.  PROPRIETARY</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 y="6444601"/>
            <a:ext cx="397728" cy="346201"/>
          </a:xfrm>
          <a:prstGeom prst="rect">
            <a:avLst/>
          </a:prstGeom>
        </p:spPr>
      </p:pic>
    </p:spTree>
    <p:custDataLst>
      <p:tags r:id="rId1"/>
    </p:custDataLst>
    <p:extLst>
      <p:ext uri="{BB962C8B-B14F-4D97-AF65-F5344CB8AC3E}">
        <p14:creationId xmlns:p14="http://schemas.microsoft.com/office/powerpoint/2010/main" val="420336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457200" y="1676400"/>
            <a:ext cx="393192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11" name="Text Placeholder 3"/>
          <p:cNvSpPr>
            <a:spLocks noGrp="1"/>
          </p:cNvSpPr>
          <p:nvPr>
            <p:ph type="body" sz="quarter" idx="14" hasCustomPrompt="1"/>
          </p:nvPr>
        </p:nvSpPr>
        <p:spPr>
          <a:xfrm>
            <a:off x="4754880" y="1676400"/>
            <a:ext cx="3931920" cy="4292803"/>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baseline="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Arial, 20pt with light violet bullet</a:t>
            </a:r>
          </a:p>
          <a:p>
            <a:pPr lvl="1"/>
            <a:r>
              <a:rPr lang="en-US" dirty="0"/>
              <a:t>Second level, 18pt Black </a:t>
            </a:r>
          </a:p>
          <a:p>
            <a:pPr lvl="2"/>
            <a:r>
              <a:rPr lang="en-US" dirty="0"/>
              <a:t>Third level, 16pt Black</a:t>
            </a:r>
          </a:p>
          <a:p>
            <a:pPr lvl="3"/>
            <a:r>
              <a:rPr lang="en-US" dirty="0"/>
              <a:t>Fourth level, 14pt Black</a:t>
            </a:r>
          </a:p>
          <a:p>
            <a:pPr marL="2057400" marR="0" lvl="4"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a:pPr>
            <a:r>
              <a:rPr lang="en-US" dirty="0"/>
              <a:t>Fourth level, 12pt Black</a:t>
            </a:r>
          </a:p>
          <a:p>
            <a:pPr lvl="4"/>
            <a:endParaRPr lang="en-US" dirty="0"/>
          </a:p>
        </p:txBody>
      </p:sp>
      <p:sp>
        <p:nvSpPr>
          <p:cNvPr id="20" name="Title 16"/>
          <p:cNvSpPr>
            <a:spLocks noGrp="1"/>
          </p:cNvSpPr>
          <p:nvPr>
            <p:ph type="title"/>
          </p:nvPr>
        </p:nvSpPr>
        <p:spPr>
          <a:xfrm>
            <a:off x="457200" y="736829"/>
            <a:ext cx="8229600" cy="946828"/>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
        <p:nvSpPr>
          <p:cNvPr id="6"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©2019 QTC MANAGEMENT.  ALL RIGHTS RESERVED.  PROPRIETARY</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 y="6444601"/>
            <a:ext cx="397728" cy="346201"/>
          </a:xfrm>
          <a:prstGeom prst="rect">
            <a:avLst/>
          </a:prstGeom>
        </p:spPr>
      </p:pic>
      <p:sp>
        <p:nvSpPr>
          <p:cNvPr id="9" name="Slide Number Placeholder 6"/>
          <p:cNvSpPr>
            <a:spLocks noGrp="1"/>
          </p:cNvSpPr>
          <p:nvPr>
            <p:ph type="sldNum" sz="quarter" idx="12"/>
          </p:nvPr>
        </p:nvSpPr>
        <p:spPr>
          <a:xfrm>
            <a:off x="696035" y="6456586"/>
            <a:ext cx="1904289"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Tree>
    <p:custDataLst>
      <p:tags r:id="rId1"/>
    </p:custDataLst>
    <p:extLst>
      <p:ext uri="{BB962C8B-B14F-4D97-AF65-F5344CB8AC3E}">
        <p14:creationId xmlns:p14="http://schemas.microsoft.com/office/powerpoint/2010/main" val="269600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10" name="Text Placeholder 7"/>
          <p:cNvSpPr>
            <a:spLocks noGrp="1"/>
          </p:cNvSpPr>
          <p:nvPr>
            <p:ph type="body" sz="quarter" idx="10" hasCustomPrompt="1"/>
          </p:nvPr>
        </p:nvSpPr>
        <p:spPr>
          <a:xfrm>
            <a:off x="3086337" y="992039"/>
            <a:ext cx="5229249" cy="1368122"/>
          </a:xfrm>
          <a:prstGeom prst="rect">
            <a:avLst/>
          </a:prstGeom>
        </p:spPr>
        <p:txBody>
          <a:bodyPr anchor="b" anchorCtr="0"/>
          <a:lstStyle>
            <a:lvl1pPr marL="0" indent="0">
              <a:lnSpc>
                <a:spcPct val="100000"/>
              </a:lnSpc>
              <a:spcBef>
                <a:spcPts val="0"/>
              </a:spcBef>
              <a:buNone/>
              <a:defRPr sz="3600" b="0" baseline="0">
                <a:solidFill>
                  <a:schemeClr val="tx2"/>
                </a:solidFill>
                <a:latin typeface="+mj-lt"/>
              </a:defRPr>
            </a:lvl1pPr>
          </a:lstStyle>
          <a:p>
            <a:pPr lvl="0"/>
            <a:r>
              <a:rPr lang="en-US" dirty="0"/>
              <a:t>Section Break</a:t>
            </a:r>
          </a:p>
        </p:txBody>
      </p:sp>
      <p:sp>
        <p:nvSpPr>
          <p:cNvPr id="12" name="Text Placeholder 9"/>
          <p:cNvSpPr>
            <a:spLocks noGrp="1"/>
          </p:cNvSpPr>
          <p:nvPr>
            <p:ph type="body" sz="quarter" idx="11" hasCustomPrompt="1"/>
          </p:nvPr>
        </p:nvSpPr>
        <p:spPr>
          <a:xfrm>
            <a:off x="3086337" y="2413549"/>
            <a:ext cx="5229249" cy="478518"/>
          </a:xfrm>
          <a:prstGeom prst="rect">
            <a:avLst/>
          </a:prstGeom>
        </p:spPr>
        <p:txBody>
          <a:bodyPr/>
          <a:lstStyle>
            <a:lvl1pPr marL="0" indent="0">
              <a:buNone/>
              <a:defRPr sz="1400" b="1" baseline="0">
                <a:solidFill>
                  <a:schemeClr val="accent1"/>
                </a:solidFill>
                <a:latin typeface="+mj-lt"/>
              </a:defRPr>
            </a:lvl1pPr>
          </a:lstStyle>
          <a:p>
            <a:pPr lvl="0"/>
            <a:r>
              <a:rPr lang="en-US" dirty="0"/>
              <a:t>SUB-HEADLINE HERE</a:t>
            </a:r>
          </a:p>
        </p:txBody>
      </p:sp>
      <p:sp>
        <p:nvSpPr>
          <p:cNvPr id="4"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©2019 QTC MANAGEMENT.  ALL RIGHTS RESERVED.  PROPRIETARY</a:t>
            </a:r>
          </a:p>
        </p:txBody>
      </p:sp>
    </p:spTree>
    <p:custDataLst>
      <p:tags r:id="rId1"/>
    </p:custDataLst>
    <p:extLst>
      <p:ext uri="{BB962C8B-B14F-4D97-AF65-F5344CB8AC3E}">
        <p14:creationId xmlns:p14="http://schemas.microsoft.com/office/powerpoint/2010/main" val="69170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5" name="Rectangle 4"/>
          <p:cNvSpPr/>
          <p:nvPr userDrawn="1"/>
        </p:nvSpPr>
        <p:spPr>
          <a:xfrm>
            <a:off x="475013" y="1674419"/>
            <a:ext cx="3931920" cy="429768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Text Placeholder 3"/>
          <p:cNvSpPr>
            <a:spLocks noGrp="1"/>
          </p:cNvSpPr>
          <p:nvPr>
            <p:ph type="body" sz="quarter" idx="13" hasCustomPrompt="1"/>
          </p:nvPr>
        </p:nvSpPr>
        <p:spPr>
          <a:xfrm>
            <a:off x="475013" y="4833257"/>
            <a:ext cx="3931920" cy="365760"/>
          </a:xfrm>
          <a:prstGeom prst="rect">
            <a:avLst/>
          </a:prstGeom>
        </p:spPr>
        <p:txBody>
          <a:bodyPr lIns="91440" anchor="ctr" anchorCtr="0"/>
          <a:lstStyle>
            <a:lvl1pPr marL="0" indent="0" algn="ctr">
              <a:buSzPct val="75000"/>
              <a:buFont typeface="Wingdings 3" pitchFamily="18" charset="2"/>
              <a:buNone/>
              <a:defRPr b="1" baseline="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INSTRUCTOR NAME</a:t>
            </a:r>
          </a:p>
        </p:txBody>
      </p:sp>
      <p:sp>
        <p:nvSpPr>
          <p:cNvPr id="11" name="Text Placeholder 3"/>
          <p:cNvSpPr>
            <a:spLocks noGrp="1"/>
          </p:cNvSpPr>
          <p:nvPr>
            <p:ph type="body" sz="quarter" idx="14" hasCustomPrompt="1"/>
          </p:nvPr>
        </p:nvSpPr>
        <p:spPr>
          <a:xfrm>
            <a:off x="4754880" y="1676401"/>
            <a:ext cx="3931920" cy="1371600"/>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baseline="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Experience prior to QTC</a:t>
            </a:r>
          </a:p>
          <a:p>
            <a:pPr lvl="0"/>
            <a:endParaRPr lang="en-US" dirty="0"/>
          </a:p>
          <a:p>
            <a:pPr lvl="4"/>
            <a:endParaRPr lang="en-US" dirty="0"/>
          </a:p>
        </p:txBody>
      </p:sp>
      <p:sp>
        <p:nvSpPr>
          <p:cNvPr id="20" name="Title 16"/>
          <p:cNvSpPr>
            <a:spLocks noGrp="1"/>
          </p:cNvSpPr>
          <p:nvPr>
            <p:ph type="title"/>
          </p:nvPr>
        </p:nvSpPr>
        <p:spPr>
          <a:xfrm>
            <a:off x="457200" y="736829"/>
            <a:ext cx="8229600" cy="946828"/>
          </a:xfrm>
          <a:prstGeom prst="rect">
            <a:avLst/>
          </a:prstGeom>
        </p:spPr>
        <p:txBody>
          <a:bodyPr lIns="0" anchor="ctr" anchorCtr="0"/>
          <a:lstStyle>
            <a:lvl1pPr>
              <a:lnSpc>
                <a:spcPts val="3000"/>
              </a:lnSpc>
              <a:defRPr b="1" baseline="0">
                <a:solidFill>
                  <a:schemeClr val="tx2"/>
                </a:solidFill>
                <a:latin typeface="+mj-lt"/>
              </a:defRPr>
            </a:lvl1pPr>
          </a:lstStyle>
          <a:p>
            <a:r>
              <a:rPr lang="en-US" dirty="0"/>
              <a:t>Click to edit Master title style</a:t>
            </a:r>
          </a:p>
        </p:txBody>
      </p:sp>
      <p:sp>
        <p:nvSpPr>
          <p:cNvPr id="6" name="Footer Placeholder 4"/>
          <p:cNvSpPr>
            <a:spLocks noGrp="1"/>
          </p:cNvSpPr>
          <p:nvPr>
            <p:ph type="ftr" sz="quarter" idx="3"/>
          </p:nvPr>
        </p:nvSpPr>
        <p:spPr>
          <a:xfrm>
            <a:off x="2743200" y="6456586"/>
            <a:ext cx="3657600" cy="365125"/>
          </a:xfrm>
          <a:prstGeom prst="rect">
            <a:avLst/>
          </a:prstGeom>
        </p:spPr>
        <p:txBody>
          <a:bodyPr vert="horz" lIns="91440" tIns="45720" rIns="91440" bIns="45720" rtlCol="0" anchor="ctr"/>
          <a:lstStyle>
            <a:lvl1pPr algn="ctr">
              <a:defRPr lang="en-US" sz="650" b="1" smtClean="0">
                <a:solidFill>
                  <a:schemeClr val="bg1">
                    <a:lumMod val="50000"/>
                  </a:schemeClr>
                </a:solidFill>
                <a:effectLst/>
                <a:latin typeface="+mj-lt"/>
              </a:defRPr>
            </a:lvl1pPr>
          </a:lstStyle>
          <a:p>
            <a:r>
              <a:rPr lang="en-US" dirty="0"/>
              <a:t>©2019 QTC MANAGEMENT.  ALL RIGHTS RESERVED.  PROPRIETARY</a:t>
            </a:r>
          </a:p>
        </p:txBody>
      </p:sp>
      <p:sp>
        <p:nvSpPr>
          <p:cNvPr id="3" name="Picture Placeholder 2"/>
          <p:cNvSpPr>
            <a:spLocks noGrp="1"/>
          </p:cNvSpPr>
          <p:nvPr>
            <p:ph type="pic" sz="quarter" idx="15"/>
          </p:nvPr>
        </p:nvSpPr>
        <p:spPr>
          <a:xfrm>
            <a:off x="475013" y="1852056"/>
            <a:ext cx="3931920" cy="2743200"/>
          </a:xfrm>
          <a:prstGeom prst="rect">
            <a:avLst/>
          </a:prstGeom>
          <a:solidFill>
            <a:schemeClr val="bg1"/>
          </a:solidFill>
          <a:ln/>
        </p:spPr>
        <p:style>
          <a:lnRef idx="2">
            <a:schemeClr val="accent6">
              <a:shade val="50000"/>
            </a:schemeClr>
          </a:lnRef>
          <a:fillRef idx="1">
            <a:schemeClr val="accent6"/>
          </a:fillRef>
          <a:effectRef idx="0">
            <a:schemeClr val="accent6"/>
          </a:effectRef>
          <a:fontRef idx="none"/>
        </p:style>
        <p:txBody>
          <a:bodyPr/>
          <a:lstStyle>
            <a:lvl1pPr marL="0" indent="0">
              <a:buNone/>
              <a:defRPr/>
            </a:lvl1pPr>
          </a:lstStyle>
          <a:p>
            <a:endParaRPr lang="en-US" dirty="0"/>
          </a:p>
        </p:txBody>
      </p:sp>
      <p:sp>
        <p:nvSpPr>
          <p:cNvPr id="24" name="Text Placeholder 3"/>
          <p:cNvSpPr>
            <a:spLocks noGrp="1"/>
          </p:cNvSpPr>
          <p:nvPr>
            <p:ph type="body" sz="quarter" idx="17" hasCustomPrompt="1"/>
          </p:nvPr>
        </p:nvSpPr>
        <p:spPr>
          <a:xfrm>
            <a:off x="4752901" y="3138450"/>
            <a:ext cx="3931920" cy="1371600"/>
          </a:xfrm>
          <a:prstGeom prst="rect">
            <a:avLst/>
          </a:prstGeom>
        </p:spPr>
        <p:txBody>
          <a:bodyPr lIns="0"/>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baseline="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Experience at QTC</a:t>
            </a:r>
          </a:p>
          <a:p>
            <a:pPr lvl="0"/>
            <a:endParaRPr lang="en-US" dirty="0"/>
          </a:p>
          <a:p>
            <a:pPr lvl="4"/>
            <a:endParaRPr lang="en-US" dirty="0"/>
          </a:p>
        </p:txBody>
      </p:sp>
      <p:sp>
        <p:nvSpPr>
          <p:cNvPr id="25" name="Text Placeholder 3"/>
          <p:cNvSpPr>
            <a:spLocks noGrp="1"/>
          </p:cNvSpPr>
          <p:nvPr>
            <p:ph type="body" sz="quarter" idx="18" hasCustomPrompt="1"/>
          </p:nvPr>
        </p:nvSpPr>
        <p:spPr>
          <a:xfrm>
            <a:off x="475013" y="5199413"/>
            <a:ext cx="3931920" cy="365760"/>
          </a:xfrm>
          <a:prstGeom prst="rect">
            <a:avLst/>
          </a:prstGeom>
        </p:spPr>
        <p:txBody>
          <a:bodyPr lIns="91440" anchor="ctr" anchorCtr="0"/>
          <a:lstStyle>
            <a:lvl1pPr marL="0" indent="0" algn="ctr">
              <a:buSzPct val="75000"/>
              <a:buFont typeface="Wingdings 3" pitchFamily="18" charset="2"/>
              <a:buNone/>
              <a:defRPr sz="1800" b="0" baseline="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Instructor Name</a:t>
            </a:r>
          </a:p>
        </p:txBody>
      </p:sp>
      <p:sp>
        <p:nvSpPr>
          <p:cNvPr id="26" name="Text Placeholder 3"/>
          <p:cNvSpPr>
            <a:spLocks noGrp="1"/>
          </p:cNvSpPr>
          <p:nvPr>
            <p:ph type="body" sz="quarter" idx="19" hasCustomPrompt="1"/>
          </p:nvPr>
        </p:nvSpPr>
        <p:spPr>
          <a:xfrm>
            <a:off x="4750922" y="4948505"/>
            <a:ext cx="3931920" cy="1023594"/>
          </a:xfrm>
          <a:prstGeom prst="rect">
            <a:avLst/>
          </a:prstGeom>
        </p:spPr>
        <p:txBody>
          <a:bodyPr lIns="0"/>
          <a:lstStyle>
            <a:lvl1pPr marL="347472" indent="0">
              <a:buSzPct val="75000"/>
              <a:buFont typeface="Wingdings 3" pitchFamily="18" charset="2"/>
              <a:buNone/>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baseline="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dirty="0"/>
              <a:t>One or two sentences.</a:t>
            </a:r>
          </a:p>
          <a:p>
            <a:pPr lvl="0"/>
            <a:endParaRPr lang="en-US" dirty="0"/>
          </a:p>
          <a:p>
            <a:pPr lvl="4"/>
            <a:endParaRPr lang="en-US" dirty="0"/>
          </a:p>
        </p:txBody>
      </p:sp>
      <p:sp>
        <p:nvSpPr>
          <p:cNvPr id="27" name="TextBox 26"/>
          <p:cNvSpPr txBox="1"/>
          <p:nvPr userDrawn="1"/>
        </p:nvSpPr>
        <p:spPr>
          <a:xfrm>
            <a:off x="4750132" y="4594562"/>
            <a:ext cx="1852550" cy="353943"/>
          </a:xfrm>
          <a:prstGeom prst="rect">
            <a:avLst/>
          </a:prstGeom>
        </p:spPr>
        <p:txBody>
          <a:bodyPr lIns="0"/>
          <a:lstStyle>
            <a:lvl1pPr marL="342900" lvl="0" indent="-342900">
              <a:spcBef>
                <a:spcPct val="20000"/>
              </a:spcBef>
              <a:buClr>
                <a:schemeClr val="accent1"/>
              </a:buClr>
              <a:buSzPct val="75000"/>
              <a:buFont typeface="Wingdings 3" pitchFamily="18" charset="2"/>
              <a:buChar char=""/>
              <a:defRPr sz="2000" b="0">
                <a:latin typeface="+mj-lt"/>
                <a:cs typeface="Arial" pitchFamily="34" charset="0"/>
              </a:defRPr>
            </a:lvl1pPr>
            <a:lvl2pPr marL="742950" indent="-285750">
              <a:spcBef>
                <a:spcPct val="20000"/>
              </a:spcBef>
              <a:buClr>
                <a:schemeClr val="accent1"/>
              </a:buClr>
              <a:buFont typeface="Arial" pitchFamily="34" charset="0"/>
              <a:buChar char="−"/>
              <a:defRPr b="0" baseline="0">
                <a:latin typeface="+mj-lt"/>
                <a:cs typeface="Arial" pitchFamily="34" charset="0"/>
              </a:defRPr>
            </a:lvl2pPr>
            <a:lvl3pPr marL="1143000" indent="-228600">
              <a:spcBef>
                <a:spcPct val="20000"/>
              </a:spcBef>
              <a:buClr>
                <a:schemeClr val="accent1"/>
              </a:buClr>
              <a:buFont typeface="Arial" pitchFamily="34" charset="0"/>
              <a:buChar char="•"/>
              <a:defRPr sz="1600" b="0" baseline="0">
                <a:latin typeface="+mj-lt"/>
                <a:cs typeface="Arial" pitchFamily="34" charset="0"/>
              </a:defRPr>
            </a:lvl3pPr>
            <a:lvl4pPr marL="1600200" indent="-228600">
              <a:spcBef>
                <a:spcPct val="20000"/>
              </a:spcBef>
              <a:buClr>
                <a:schemeClr val="accent1"/>
              </a:buClr>
              <a:buSzPct val="100000"/>
              <a:buFont typeface="Arial" pitchFamily="34" charset="0"/>
              <a:buChar char="›"/>
              <a:defRPr sz="1400" b="0">
                <a:latin typeface="+mj-lt"/>
                <a:cs typeface="Arial" pitchFamily="34" charset="0"/>
              </a:defRPr>
            </a:lvl4pPr>
            <a:lvl5pPr marL="2057400" marR="0" lvl="4" indent="-228600" fontAlgn="auto">
              <a:lnSpc>
                <a:spcPct val="100000"/>
              </a:lnSpc>
              <a:spcBef>
                <a:spcPct val="20000"/>
              </a:spcBef>
              <a:spcAft>
                <a:spcPts val="0"/>
              </a:spcAft>
              <a:buClr>
                <a:schemeClr val="accent1"/>
              </a:buClr>
              <a:buSzTx/>
              <a:buFont typeface="Arial" pitchFamily="34" charset="0"/>
              <a:buChar char="»"/>
              <a:tabLst/>
              <a:defRPr sz="1200" b="0">
                <a:latin typeface="+mj-lt"/>
                <a:cs typeface="Arial"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dirty="0"/>
              <a:t>Fun Fact</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20" y="6444601"/>
            <a:ext cx="397728" cy="346201"/>
          </a:xfrm>
          <a:prstGeom prst="rect">
            <a:avLst/>
          </a:prstGeom>
        </p:spPr>
      </p:pic>
      <p:sp>
        <p:nvSpPr>
          <p:cNvPr id="14" name="Slide Number Placeholder 6"/>
          <p:cNvSpPr>
            <a:spLocks noGrp="1"/>
          </p:cNvSpPr>
          <p:nvPr>
            <p:ph type="sldNum" sz="quarter" idx="12"/>
          </p:nvPr>
        </p:nvSpPr>
        <p:spPr>
          <a:xfrm>
            <a:off x="696035" y="6456586"/>
            <a:ext cx="1904289" cy="365125"/>
          </a:xfrm>
          <a:prstGeom prst="rect">
            <a:avLst/>
          </a:prstGeom>
        </p:spPr>
        <p:txBody>
          <a:bodyPr lIns="0" rIns="0"/>
          <a:lstStyle>
            <a:lvl1pPr algn="l">
              <a:defRPr sz="800">
                <a:solidFill>
                  <a:schemeClr val="bg1">
                    <a:lumMod val="50000"/>
                  </a:schemeClr>
                </a:solidFill>
                <a:latin typeface="+mj-lt"/>
              </a:defRPr>
            </a:lvl1pPr>
          </a:lstStyle>
          <a:p>
            <a:fld id="{D0363597-27A7-49D0-B483-1EA2BA7E16AC}" type="slidenum">
              <a:rPr lang="en-US" smtClean="0"/>
              <a:pPr/>
              <a:t>‹#›</a:t>
            </a:fld>
            <a:endParaRPr lang="en-US" dirty="0"/>
          </a:p>
        </p:txBody>
      </p:sp>
    </p:spTree>
    <p:custDataLst>
      <p:tags r:id="rId1"/>
    </p:custDataLst>
    <p:extLst>
      <p:ext uri="{BB962C8B-B14F-4D97-AF65-F5344CB8AC3E}">
        <p14:creationId xmlns:p14="http://schemas.microsoft.com/office/powerpoint/2010/main" val="14337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59A72D3-FB8B-3B4C-96FC-AF102D45A69E}"/>
              </a:ext>
            </a:extLst>
          </p:cNvPr>
          <p:cNvCxnSpPr/>
          <p:nvPr/>
        </p:nvCxnSpPr>
        <p:spPr>
          <a:xfrm>
            <a:off x="457200" y="94297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3"/>
          <p:cNvSpPr>
            <a:spLocks noGrp="1"/>
          </p:cNvSpPr>
          <p:nvPr>
            <p:ph type="body" sz="quarter" idx="13"/>
          </p:nvPr>
        </p:nvSpPr>
        <p:spPr>
          <a:xfrm>
            <a:off x="457200" y="1185903"/>
            <a:ext cx="393192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3"/>
          <p:cNvSpPr>
            <a:spLocks noGrp="1"/>
          </p:cNvSpPr>
          <p:nvPr>
            <p:ph type="body" sz="quarter" idx="14"/>
          </p:nvPr>
        </p:nvSpPr>
        <p:spPr>
          <a:xfrm>
            <a:off x="4754880" y="1185903"/>
            <a:ext cx="3931920" cy="5212080"/>
          </a:xfrm>
          <a:prstGeom prst="rect">
            <a:avLst/>
          </a:prstGeom>
        </p:spPr>
        <p:txBody>
          <a:bodyPr lIns="0">
            <a:normAutofit/>
          </a:bodyPr>
          <a:lstStyle>
            <a:lvl1pPr marL="342900" indent="-342900">
              <a:buSzPct val="75000"/>
              <a:buFont typeface="Wingdings 3" pitchFamily="18" charset="2"/>
              <a:buChar char=""/>
              <a:defRPr b="0">
                <a:solidFill>
                  <a:schemeClr val="tx1"/>
                </a:solidFill>
                <a:latin typeface="+mj-lt"/>
              </a:defRPr>
            </a:lvl1pPr>
            <a:lvl2pPr marL="742950" indent="-285750">
              <a:buFont typeface="Arial" pitchFamily="34" charset="0"/>
              <a:buChar char="−"/>
              <a:defRPr b="0" baseline="0">
                <a:solidFill>
                  <a:schemeClr val="tx1"/>
                </a:solidFill>
                <a:latin typeface="+mj-lt"/>
              </a:defRPr>
            </a:lvl2pPr>
            <a:lvl3pPr marL="1143000" indent="-228600">
              <a:buFont typeface="Arial" pitchFamily="34" charset="0"/>
              <a:buChar char="•"/>
              <a:defRPr b="0">
                <a:solidFill>
                  <a:schemeClr val="tx1"/>
                </a:solidFill>
                <a:latin typeface="+mj-lt"/>
              </a:defRPr>
            </a:lvl3pPr>
            <a:lvl4pPr>
              <a:defRPr b="0">
                <a:solidFill>
                  <a:schemeClr val="tx1"/>
                </a:solidFill>
                <a:latin typeface="+mj-lt"/>
              </a:defRPr>
            </a:lvl4pPr>
            <a:lvl5pPr marL="2057400" marR="0" indent="-228600" algn="l" defTabSz="9144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9"/>
          <p:cNvSpPr>
            <a:spLocks noGrp="1"/>
          </p:cNvSpPr>
          <p:nvPr>
            <p:ph type="body" sz="quarter" idx="16"/>
          </p:nvPr>
        </p:nvSpPr>
        <p:spPr>
          <a:xfrm>
            <a:off x="457200" y="134224"/>
            <a:ext cx="6858000" cy="743019"/>
          </a:xfrm>
          <a:prstGeom prst="rect">
            <a:avLst/>
          </a:prstGeom>
        </p:spPr>
        <p:txBody>
          <a:bodyPr anchor="ctr"/>
          <a:lstStyle>
            <a:lvl1pPr marL="0" indent="0">
              <a:buNone/>
              <a:defRPr sz="2800" b="1">
                <a:solidFill>
                  <a:schemeClr val="tx2"/>
                </a:solidFill>
                <a:latin typeface="+mj-lt"/>
              </a:defRPr>
            </a:lvl1pPr>
            <a:lvl2pPr marL="457200" indent="0">
              <a:buNone/>
              <a:defRPr sz="2800" b="1">
                <a:solidFill>
                  <a:schemeClr val="tx2"/>
                </a:solidFill>
              </a:defRPr>
            </a:lvl2pPr>
            <a:lvl3pPr marL="914400" indent="0">
              <a:buNone/>
              <a:defRPr sz="2800" b="1">
                <a:solidFill>
                  <a:schemeClr val="tx2"/>
                </a:solidFill>
              </a:defRPr>
            </a:lvl3pPr>
            <a:lvl4pPr marL="1371600" indent="0">
              <a:buNone/>
              <a:defRPr sz="2800" b="1">
                <a:solidFill>
                  <a:schemeClr val="tx2"/>
                </a:solidFill>
              </a:defRPr>
            </a:lvl4pPr>
            <a:lvl5pPr marL="1828800" indent="0">
              <a:buNone/>
              <a:defRPr sz="2800" b="1">
                <a:solidFill>
                  <a:schemeClr val="tx2"/>
                </a:solidFill>
              </a:defRPr>
            </a:lvl5pPr>
          </a:lstStyle>
          <a:p>
            <a:pPr lvl="0"/>
            <a:r>
              <a:rPr lang="en-US"/>
              <a:t>Edit Master text styles</a:t>
            </a:r>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46603" y="310729"/>
            <a:ext cx="1248787" cy="408667"/>
          </a:xfrm>
          <a:prstGeom prst="rect">
            <a:avLst/>
          </a:prstGeom>
        </p:spPr>
      </p:pic>
      <p:sp>
        <p:nvSpPr>
          <p:cNvPr id="9" name="Slide Number Placeholder 5">
            <a:extLst>
              <a:ext uri="{FF2B5EF4-FFF2-40B4-BE49-F238E27FC236}">
                <a16:creationId xmlns:a16="http://schemas.microsoft.com/office/drawing/2014/main" id="{29823DF6-56CD-EE43-8BD5-94A1AD46FB70}"/>
              </a:ext>
            </a:extLst>
          </p:cNvPr>
          <p:cNvSpPr>
            <a:spLocks noGrp="1"/>
          </p:cNvSpPr>
          <p:nvPr>
            <p:ph type="sldNum" sz="quarter" idx="17"/>
          </p:nvPr>
        </p:nvSpPr>
        <p:spPr>
          <a:xfrm>
            <a:off x="457200"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sp>
        <p:nvSpPr>
          <p:cNvPr id="10" name="Rectangle 9">
            <a:extLst>
              <a:ext uri="{FF2B5EF4-FFF2-40B4-BE49-F238E27FC236}">
                <a16:creationId xmlns:a16="http://schemas.microsoft.com/office/drawing/2014/main" id="{FDFA24EE-537E-934B-A214-DBE2E382F502}"/>
              </a:ext>
            </a:extLst>
          </p:cNvPr>
          <p:cNvSpPr>
            <a:spLocks noChangeArrowheads="1"/>
          </p:cNvSpPr>
          <p:nvPr userDrawn="1"/>
        </p:nvSpPr>
        <p:spPr bwMode="auto">
          <a:xfrm>
            <a:off x="497721" y="6636517"/>
            <a:ext cx="8154355" cy="2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700" dirty="0">
                <a:solidFill>
                  <a:srgbClr val="000000"/>
                </a:solidFill>
              </a:rPr>
              <a:t>The information in this document is proprietary to QTC Management. It may not be used, reproduced, disclosed, or exported without the written approval of QTC Management.</a:t>
            </a:r>
            <a:endParaRPr lang="en-US" altLang="en-US" sz="700" dirty="0"/>
          </a:p>
        </p:txBody>
      </p:sp>
    </p:spTree>
    <p:extLst>
      <p:ext uri="{BB962C8B-B14F-4D97-AF65-F5344CB8AC3E}">
        <p14:creationId xmlns:p14="http://schemas.microsoft.com/office/powerpoint/2010/main" val="4228830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152AD4-FAAE-934A-8D57-28C394946F5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892835" y="3"/>
            <a:ext cx="8256240" cy="455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FDFA24EE-537E-934B-A214-DBE2E382F502}"/>
              </a:ext>
            </a:extLst>
          </p:cNvPr>
          <p:cNvSpPr>
            <a:spLocks noChangeArrowheads="1"/>
          </p:cNvSpPr>
          <p:nvPr/>
        </p:nvSpPr>
        <p:spPr bwMode="auto">
          <a:xfrm>
            <a:off x="497723" y="6636520"/>
            <a:ext cx="8154355"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25" dirty="0">
                <a:solidFill>
                  <a:srgbClr val="000000"/>
                </a:solidFill>
              </a:rPr>
              <a:t>The information in this document is proprietary to QTC Management. It may not be used, reproduced, disclosed, or exported without the written approval of QTC Management.</a:t>
            </a:r>
            <a:endParaRPr lang="en-US" altLang="en-US" sz="525" dirty="0"/>
          </a:p>
        </p:txBody>
      </p:sp>
      <p:sp>
        <p:nvSpPr>
          <p:cNvPr id="31" name="Text Placeholder 7"/>
          <p:cNvSpPr>
            <a:spLocks noGrp="1"/>
          </p:cNvSpPr>
          <p:nvPr>
            <p:ph type="body" sz="quarter" idx="10"/>
          </p:nvPr>
        </p:nvSpPr>
        <p:spPr>
          <a:xfrm>
            <a:off x="2425588" y="4699992"/>
            <a:ext cx="6200612" cy="914399"/>
          </a:xfrm>
          <a:prstGeom prst="rect">
            <a:avLst/>
          </a:prstGeom>
        </p:spPr>
        <p:txBody>
          <a:bodyPr lIns="0" rIns="0" anchor="b" anchorCtr="0"/>
          <a:lstStyle>
            <a:lvl1pPr marL="0" indent="0">
              <a:lnSpc>
                <a:spcPts val="1800"/>
              </a:lnSpc>
              <a:buNone/>
              <a:defRPr sz="2100" b="0" baseline="0">
                <a:solidFill>
                  <a:schemeClr val="tx2"/>
                </a:solidFill>
                <a:latin typeface="+mj-lt"/>
              </a:defRPr>
            </a:lvl1pPr>
          </a:lstStyle>
          <a:p>
            <a:pPr lvl="0"/>
            <a:r>
              <a:rPr lang="en-US"/>
              <a:t>Edit Master text styles</a:t>
            </a:r>
          </a:p>
        </p:txBody>
      </p:sp>
      <p:sp>
        <p:nvSpPr>
          <p:cNvPr id="32" name="Text Placeholder 9"/>
          <p:cNvSpPr>
            <a:spLocks noGrp="1"/>
          </p:cNvSpPr>
          <p:nvPr>
            <p:ph type="body" sz="quarter" idx="11"/>
          </p:nvPr>
        </p:nvSpPr>
        <p:spPr>
          <a:xfrm>
            <a:off x="2425588" y="5633194"/>
            <a:ext cx="6200612" cy="478518"/>
          </a:xfrm>
          <a:prstGeom prst="rect">
            <a:avLst/>
          </a:prstGeom>
        </p:spPr>
        <p:txBody>
          <a:bodyPr lIns="0" rIns="0"/>
          <a:lstStyle>
            <a:lvl1pPr marL="0" indent="0">
              <a:buNone/>
              <a:defRPr sz="1050" b="1" cap="all" baseline="0">
                <a:solidFill>
                  <a:schemeClr val="accent1"/>
                </a:solidFill>
                <a:latin typeface="+mj-lt"/>
              </a:defRPr>
            </a:lvl1pPr>
          </a:lstStyle>
          <a:p>
            <a:pPr lvl="0"/>
            <a:r>
              <a:rPr lang="en-US"/>
              <a:t>Edit Master text styles</a:t>
            </a:r>
          </a:p>
        </p:txBody>
      </p:sp>
      <p:pic>
        <p:nvPicPr>
          <p:cNvPr id="2" name="Picture 1">
            <a:extLst>
              <a:ext uri="{FF2B5EF4-FFF2-40B4-BE49-F238E27FC236}">
                <a16:creationId xmlns:a16="http://schemas.microsoft.com/office/drawing/2014/main" id="{87036CE5-6C06-9941-89CC-74097E06147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97721" y="5932432"/>
            <a:ext cx="1474708" cy="482600"/>
          </a:xfrm>
          <a:prstGeom prst="rect">
            <a:avLst/>
          </a:prstGeom>
        </p:spPr>
      </p:pic>
      <p:sp>
        <p:nvSpPr>
          <p:cNvPr id="9" name="Trapezoid 11">
            <a:extLst>
              <a:ext uri="{FF2B5EF4-FFF2-40B4-BE49-F238E27FC236}">
                <a16:creationId xmlns:a16="http://schemas.microsoft.com/office/drawing/2014/main" id="{B075A0FA-4930-E543-82B8-AB38959214E6}"/>
              </a:ext>
            </a:extLst>
          </p:cNvPr>
          <p:cNvSpPr/>
          <p:nvPr userDrawn="1"/>
        </p:nvSpPr>
        <p:spPr>
          <a:xfrm rot="20633082">
            <a:off x="-614001" y="-257827"/>
            <a:ext cx="2532655" cy="5360051"/>
          </a:xfrm>
          <a:custGeom>
            <a:avLst/>
            <a:gdLst>
              <a:gd name="connsiteX0" fmla="*/ 0 w 2108426"/>
              <a:gd name="connsiteY0" fmla="*/ 2149145 h 2149145"/>
              <a:gd name="connsiteX1" fmla="*/ 0 w 2108426"/>
              <a:gd name="connsiteY1" fmla="*/ 0 h 2149145"/>
              <a:gd name="connsiteX2" fmla="*/ 2108426 w 2108426"/>
              <a:gd name="connsiteY2" fmla="*/ 0 h 2149145"/>
              <a:gd name="connsiteX3" fmla="*/ 2108426 w 2108426"/>
              <a:gd name="connsiteY3" fmla="*/ 2149145 h 2149145"/>
              <a:gd name="connsiteX4" fmla="*/ 0 w 2108426"/>
              <a:gd name="connsiteY4" fmla="*/ 2149145 h 2149145"/>
              <a:gd name="connsiteX0" fmla="*/ 0 w 5418892"/>
              <a:gd name="connsiteY0" fmla="*/ 2157611 h 2157611"/>
              <a:gd name="connsiteX1" fmla="*/ 0 w 5418892"/>
              <a:gd name="connsiteY1" fmla="*/ 8466 h 2157611"/>
              <a:gd name="connsiteX2" fmla="*/ 5418892 w 5418892"/>
              <a:gd name="connsiteY2" fmla="*/ 0 h 2157611"/>
              <a:gd name="connsiteX3" fmla="*/ 2108426 w 5418892"/>
              <a:gd name="connsiteY3" fmla="*/ 2157611 h 2157611"/>
              <a:gd name="connsiteX4" fmla="*/ 0 w 5418892"/>
              <a:gd name="connsiteY4" fmla="*/ 2157611 h 2157611"/>
              <a:gd name="connsiteX0" fmla="*/ 0 w 5418892"/>
              <a:gd name="connsiteY0" fmla="*/ 2157611 h 2538611"/>
              <a:gd name="connsiteX1" fmla="*/ 0 w 5418892"/>
              <a:gd name="connsiteY1" fmla="*/ 8466 h 2538611"/>
              <a:gd name="connsiteX2" fmla="*/ 5418892 w 5418892"/>
              <a:gd name="connsiteY2" fmla="*/ 0 h 2538611"/>
              <a:gd name="connsiteX3" fmla="*/ 3657826 w 5418892"/>
              <a:gd name="connsiteY3" fmla="*/ 2538611 h 2538611"/>
              <a:gd name="connsiteX4" fmla="*/ 0 w 5418892"/>
              <a:gd name="connsiteY4" fmla="*/ 2157611 h 2538611"/>
              <a:gd name="connsiteX0" fmla="*/ 0 w 5427359"/>
              <a:gd name="connsiteY0" fmla="*/ 4020277 h 4020277"/>
              <a:gd name="connsiteX1" fmla="*/ 8467 w 5427359"/>
              <a:gd name="connsiteY1" fmla="*/ 8466 h 4020277"/>
              <a:gd name="connsiteX2" fmla="*/ 5427359 w 5427359"/>
              <a:gd name="connsiteY2" fmla="*/ 0 h 4020277"/>
              <a:gd name="connsiteX3" fmla="*/ 3666293 w 5427359"/>
              <a:gd name="connsiteY3" fmla="*/ 2538611 h 4020277"/>
              <a:gd name="connsiteX4" fmla="*/ 0 w 5427359"/>
              <a:gd name="connsiteY4" fmla="*/ 4020277 h 4020277"/>
              <a:gd name="connsiteX0" fmla="*/ 408120 w 5835479"/>
              <a:gd name="connsiteY0" fmla="*/ 7654949 h 7654949"/>
              <a:gd name="connsiteX1" fmla="*/ 14 w 5835479"/>
              <a:gd name="connsiteY1" fmla="*/ 0 h 7654949"/>
              <a:gd name="connsiteX2" fmla="*/ 5835479 w 5835479"/>
              <a:gd name="connsiteY2" fmla="*/ 3634672 h 7654949"/>
              <a:gd name="connsiteX3" fmla="*/ 4074413 w 5835479"/>
              <a:gd name="connsiteY3" fmla="*/ 6173283 h 7654949"/>
              <a:gd name="connsiteX4" fmla="*/ 408120 w 5835479"/>
              <a:gd name="connsiteY4" fmla="*/ 7654949 h 7654949"/>
              <a:gd name="connsiteX0" fmla="*/ 408120 w 4074413"/>
              <a:gd name="connsiteY0" fmla="*/ 7654949 h 7654949"/>
              <a:gd name="connsiteX1" fmla="*/ 14 w 4074413"/>
              <a:gd name="connsiteY1" fmla="*/ 0 h 7654949"/>
              <a:gd name="connsiteX2" fmla="*/ 1014678 w 4074413"/>
              <a:gd name="connsiteY2" fmla="*/ 242853 h 7654949"/>
              <a:gd name="connsiteX3" fmla="*/ 4074413 w 4074413"/>
              <a:gd name="connsiteY3" fmla="*/ 6173283 h 7654949"/>
              <a:gd name="connsiteX4" fmla="*/ 408120 w 4074413"/>
              <a:gd name="connsiteY4" fmla="*/ 7654949 h 7654949"/>
              <a:gd name="connsiteX0" fmla="*/ 408120 w 3321529"/>
              <a:gd name="connsiteY0" fmla="*/ 7654949 h 7654949"/>
              <a:gd name="connsiteX1" fmla="*/ 14 w 3321529"/>
              <a:gd name="connsiteY1" fmla="*/ 0 h 7654949"/>
              <a:gd name="connsiteX2" fmla="*/ 1014678 w 3321529"/>
              <a:gd name="connsiteY2" fmla="*/ 242853 h 7654949"/>
              <a:gd name="connsiteX3" fmla="*/ 3321529 w 3321529"/>
              <a:gd name="connsiteY3" fmla="*/ 5296663 h 7654949"/>
              <a:gd name="connsiteX4" fmla="*/ 408120 w 3321529"/>
              <a:gd name="connsiteY4" fmla="*/ 7654949 h 7654949"/>
              <a:gd name="connsiteX0" fmla="*/ 0 w 5102726"/>
              <a:gd name="connsiteY0" fmla="*/ 6612305 h 6612305"/>
              <a:gd name="connsiteX1" fmla="*/ 1781211 w 5102726"/>
              <a:gd name="connsiteY1" fmla="*/ 0 h 6612305"/>
              <a:gd name="connsiteX2" fmla="*/ 2795875 w 5102726"/>
              <a:gd name="connsiteY2" fmla="*/ 242853 h 6612305"/>
              <a:gd name="connsiteX3" fmla="*/ 5102726 w 5102726"/>
              <a:gd name="connsiteY3" fmla="*/ 5296663 h 6612305"/>
              <a:gd name="connsiteX4" fmla="*/ 0 w 5102726"/>
              <a:gd name="connsiteY4" fmla="*/ 6612305 h 661230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85895 h 6685895"/>
              <a:gd name="connsiteX1" fmla="*/ 1460790 w 5102726"/>
              <a:gd name="connsiteY1" fmla="*/ 0 h 6685895"/>
              <a:gd name="connsiteX2" fmla="*/ 2795875 w 5102726"/>
              <a:gd name="connsiteY2" fmla="*/ 316443 h 6685895"/>
              <a:gd name="connsiteX3" fmla="*/ 5102726 w 5102726"/>
              <a:gd name="connsiteY3" fmla="*/ 5370253 h 6685895"/>
              <a:gd name="connsiteX4" fmla="*/ 0 w 5102726"/>
              <a:gd name="connsiteY4" fmla="*/ 6685895 h 6685895"/>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0 w 5102726"/>
              <a:gd name="connsiteY4" fmla="*/ 6671177 h 6671177"/>
              <a:gd name="connsiteX0" fmla="*/ 0 w 5102726"/>
              <a:gd name="connsiteY0" fmla="*/ 6671177 h 6671177"/>
              <a:gd name="connsiteX1" fmla="*/ 1524875 w 5102726"/>
              <a:gd name="connsiteY1" fmla="*/ 0 h 6671177"/>
              <a:gd name="connsiteX2" fmla="*/ 2795875 w 5102726"/>
              <a:gd name="connsiteY2" fmla="*/ 301725 h 6671177"/>
              <a:gd name="connsiteX3" fmla="*/ 5102726 w 5102726"/>
              <a:gd name="connsiteY3" fmla="*/ 5355535 h 6671177"/>
              <a:gd name="connsiteX4" fmla="*/ 1851778 w 5102726"/>
              <a:gd name="connsiteY4" fmla="*/ 6179462 h 6671177"/>
              <a:gd name="connsiteX5" fmla="*/ 0 w 5102726"/>
              <a:gd name="connsiteY5" fmla="*/ 6671177 h 6671177"/>
              <a:gd name="connsiteX0" fmla="*/ 0 w 5102726"/>
              <a:gd name="connsiteY0" fmla="*/ 6671177 h 7101064"/>
              <a:gd name="connsiteX1" fmla="*/ 1524875 w 5102726"/>
              <a:gd name="connsiteY1" fmla="*/ 0 h 7101064"/>
              <a:gd name="connsiteX2" fmla="*/ 2795875 w 5102726"/>
              <a:gd name="connsiteY2" fmla="*/ 301725 h 7101064"/>
              <a:gd name="connsiteX3" fmla="*/ 5102726 w 5102726"/>
              <a:gd name="connsiteY3" fmla="*/ 5355535 h 7101064"/>
              <a:gd name="connsiteX4" fmla="*/ 2044995 w 5102726"/>
              <a:gd name="connsiteY4" fmla="*/ 7101064 h 7101064"/>
              <a:gd name="connsiteX5" fmla="*/ 0 w 5102726"/>
              <a:gd name="connsiteY5" fmla="*/ 6671177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5103472"/>
              <a:gd name="connsiteY0" fmla="*/ 6632446 h 7101064"/>
              <a:gd name="connsiteX1" fmla="*/ 1525621 w 5103472"/>
              <a:gd name="connsiteY1" fmla="*/ 0 h 7101064"/>
              <a:gd name="connsiteX2" fmla="*/ 2796621 w 5103472"/>
              <a:gd name="connsiteY2" fmla="*/ 301725 h 7101064"/>
              <a:gd name="connsiteX3" fmla="*/ 5103472 w 5103472"/>
              <a:gd name="connsiteY3" fmla="*/ 5355535 h 7101064"/>
              <a:gd name="connsiteX4" fmla="*/ 2045741 w 5103472"/>
              <a:gd name="connsiteY4" fmla="*/ 7101064 h 7101064"/>
              <a:gd name="connsiteX5" fmla="*/ 0 w 5103472"/>
              <a:gd name="connsiteY5" fmla="*/ 6632446 h 7101064"/>
              <a:gd name="connsiteX0" fmla="*/ 0 w 3890822"/>
              <a:gd name="connsiteY0" fmla="*/ 6632446 h 7101064"/>
              <a:gd name="connsiteX1" fmla="*/ 1525621 w 3890822"/>
              <a:gd name="connsiteY1" fmla="*/ 0 h 7101064"/>
              <a:gd name="connsiteX2" fmla="*/ 2796621 w 3890822"/>
              <a:gd name="connsiteY2" fmla="*/ 301725 h 7101064"/>
              <a:gd name="connsiteX3" fmla="*/ 3890822 w 3890822"/>
              <a:gd name="connsiteY3" fmla="*/ 5096310 h 7101064"/>
              <a:gd name="connsiteX4" fmla="*/ 2045741 w 3890822"/>
              <a:gd name="connsiteY4" fmla="*/ 7101064 h 7101064"/>
              <a:gd name="connsiteX5" fmla="*/ 0 w 3890822"/>
              <a:gd name="connsiteY5" fmla="*/ 6632446 h 7101064"/>
              <a:gd name="connsiteX0" fmla="*/ 0 w 3890822"/>
              <a:gd name="connsiteY0" fmla="*/ 6632446 h 7170449"/>
              <a:gd name="connsiteX1" fmla="*/ 1525621 w 3890822"/>
              <a:gd name="connsiteY1" fmla="*/ 0 h 7170449"/>
              <a:gd name="connsiteX2" fmla="*/ 2796621 w 3890822"/>
              <a:gd name="connsiteY2" fmla="*/ 301725 h 7170449"/>
              <a:gd name="connsiteX3" fmla="*/ 3890822 w 3890822"/>
              <a:gd name="connsiteY3" fmla="*/ 5096310 h 7170449"/>
              <a:gd name="connsiteX4" fmla="*/ 2347854 w 3890822"/>
              <a:gd name="connsiteY4" fmla="*/ 7170449 h 7170449"/>
              <a:gd name="connsiteX5" fmla="*/ 0 w 3890822"/>
              <a:gd name="connsiteY5" fmla="*/ 6632446 h 7170449"/>
              <a:gd name="connsiteX0" fmla="*/ 0 w 3215462"/>
              <a:gd name="connsiteY0" fmla="*/ 6632446 h 7170449"/>
              <a:gd name="connsiteX1" fmla="*/ 1525621 w 3215462"/>
              <a:gd name="connsiteY1" fmla="*/ 0 h 7170449"/>
              <a:gd name="connsiteX2" fmla="*/ 2796621 w 3215462"/>
              <a:gd name="connsiteY2" fmla="*/ 301725 h 7170449"/>
              <a:gd name="connsiteX3" fmla="*/ 3215462 w 3215462"/>
              <a:gd name="connsiteY3" fmla="*/ 4931564 h 7170449"/>
              <a:gd name="connsiteX4" fmla="*/ 2347854 w 3215462"/>
              <a:gd name="connsiteY4" fmla="*/ 7170449 h 7170449"/>
              <a:gd name="connsiteX5" fmla="*/ 0 w 3215462"/>
              <a:gd name="connsiteY5" fmla="*/ 6632446 h 7170449"/>
              <a:gd name="connsiteX0" fmla="*/ 0 w 3297856"/>
              <a:gd name="connsiteY0" fmla="*/ 6632446 h 7170449"/>
              <a:gd name="connsiteX1" fmla="*/ 1525621 w 3297856"/>
              <a:gd name="connsiteY1" fmla="*/ 0 h 7170449"/>
              <a:gd name="connsiteX2" fmla="*/ 2796621 w 3297856"/>
              <a:gd name="connsiteY2" fmla="*/ 30172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679710 w 3297856"/>
              <a:gd name="connsiteY2" fmla="*/ 265236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505767 w 3297856"/>
              <a:gd name="connsiteY2" fmla="*/ 225288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368444 w 3297856"/>
              <a:gd name="connsiteY2" fmla="*/ 193749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1250 w 3297856"/>
              <a:gd name="connsiteY2" fmla="*/ 207720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7170449"/>
              <a:gd name="connsiteX1" fmla="*/ 1525621 w 3297856"/>
              <a:gd name="connsiteY1" fmla="*/ 0 h 7170449"/>
              <a:gd name="connsiteX2" fmla="*/ 2476812 w 3297856"/>
              <a:gd name="connsiteY2" fmla="*/ 226135 h 7170449"/>
              <a:gd name="connsiteX3" fmla="*/ 3297856 w 3297856"/>
              <a:gd name="connsiteY3" fmla="*/ 4950489 h 7170449"/>
              <a:gd name="connsiteX4" fmla="*/ 2347854 w 3297856"/>
              <a:gd name="connsiteY4" fmla="*/ 7170449 h 7170449"/>
              <a:gd name="connsiteX5" fmla="*/ 0 w 3297856"/>
              <a:gd name="connsiteY5" fmla="*/ 6632446 h 7170449"/>
              <a:gd name="connsiteX0" fmla="*/ 0 w 3297856"/>
              <a:gd name="connsiteY0" fmla="*/ 6632446 h 6632446"/>
              <a:gd name="connsiteX1" fmla="*/ 1525621 w 3297856"/>
              <a:gd name="connsiteY1" fmla="*/ 0 h 6632446"/>
              <a:gd name="connsiteX2" fmla="*/ 2476812 w 3297856"/>
              <a:gd name="connsiteY2" fmla="*/ 226135 h 6632446"/>
              <a:gd name="connsiteX3" fmla="*/ 3297856 w 3297856"/>
              <a:gd name="connsiteY3" fmla="*/ 4950489 h 6632446"/>
              <a:gd name="connsiteX4" fmla="*/ 0 w 3297856"/>
              <a:gd name="connsiteY4" fmla="*/ 6632446 h 6632446"/>
              <a:gd name="connsiteX0" fmla="*/ 0 w 2952555"/>
              <a:gd name="connsiteY0" fmla="*/ 5128243 h 5128243"/>
              <a:gd name="connsiteX1" fmla="*/ 1180320 w 2952555"/>
              <a:gd name="connsiteY1" fmla="*/ 0 h 5128243"/>
              <a:gd name="connsiteX2" fmla="*/ 2131511 w 2952555"/>
              <a:gd name="connsiteY2" fmla="*/ 226135 h 5128243"/>
              <a:gd name="connsiteX3" fmla="*/ 2952555 w 2952555"/>
              <a:gd name="connsiteY3" fmla="*/ 4950489 h 5128243"/>
              <a:gd name="connsiteX4" fmla="*/ 0 w 2952555"/>
              <a:gd name="connsiteY4" fmla="*/ 5128243 h 5128243"/>
              <a:gd name="connsiteX0" fmla="*/ 0 w 3084049"/>
              <a:gd name="connsiteY0" fmla="*/ 5745841 h 5745841"/>
              <a:gd name="connsiteX1" fmla="*/ 1311814 w 3084049"/>
              <a:gd name="connsiteY1" fmla="*/ 0 h 5745841"/>
              <a:gd name="connsiteX2" fmla="*/ 2263005 w 3084049"/>
              <a:gd name="connsiteY2" fmla="*/ 226135 h 5745841"/>
              <a:gd name="connsiteX3" fmla="*/ 3084049 w 3084049"/>
              <a:gd name="connsiteY3" fmla="*/ 4950489 h 5745841"/>
              <a:gd name="connsiteX4" fmla="*/ 0 w 3084049"/>
              <a:gd name="connsiteY4" fmla="*/ 5745841 h 5745841"/>
              <a:gd name="connsiteX0" fmla="*/ 0 w 2936272"/>
              <a:gd name="connsiteY0" fmla="*/ 5745841 h 5745841"/>
              <a:gd name="connsiteX1" fmla="*/ 1311814 w 2936272"/>
              <a:gd name="connsiteY1" fmla="*/ 0 h 5745841"/>
              <a:gd name="connsiteX2" fmla="*/ 2263005 w 2936272"/>
              <a:gd name="connsiteY2" fmla="*/ 226135 h 5745841"/>
              <a:gd name="connsiteX3" fmla="*/ 2936272 w 2936272"/>
              <a:gd name="connsiteY3" fmla="*/ 5101635 h 5745841"/>
              <a:gd name="connsiteX4" fmla="*/ 0 w 2936272"/>
              <a:gd name="connsiteY4" fmla="*/ 5745841 h 5745841"/>
              <a:gd name="connsiteX0" fmla="*/ 0 w 2841574"/>
              <a:gd name="connsiteY0" fmla="*/ 5745841 h 5745841"/>
              <a:gd name="connsiteX1" fmla="*/ 1311814 w 2841574"/>
              <a:gd name="connsiteY1" fmla="*/ 0 h 5745841"/>
              <a:gd name="connsiteX2" fmla="*/ 2263005 w 2841574"/>
              <a:gd name="connsiteY2" fmla="*/ 226135 h 5745841"/>
              <a:gd name="connsiteX3" fmla="*/ 2841574 w 2841574"/>
              <a:gd name="connsiteY3" fmla="*/ 4349829 h 5745841"/>
              <a:gd name="connsiteX4" fmla="*/ 0 w 2841574"/>
              <a:gd name="connsiteY4" fmla="*/ 5745841 h 5745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1574" h="5745841">
                <a:moveTo>
                  <a:pt x="0" y="5745841"/>
                </a:moveTo>
                <a:cubicBezTo>
                  <a:pt x="306288" y="4430068"/>
                  <a:pt x="997117" y="1352402"/>
                  <a:pt x="1311814" y="0"/>
                </a:cubicBezTo>
                <a:lnTo>
                  <a:pt x="2263005" y="226135"/>
                </a:lnTo>
                <a:lnTo>
                  <a:pt x="2841574" y="4349829"/>
                </a:lnTo>
                <a:lnTo>
                  <a:pt x="0" y="5745841"/>
                </a:lnTo>
                <a:close/>
              </a:path>
            </a:pathLst>
          </a:custGeom>
          <a:gradFill>
            <a:gsLst>
              <a:gs pos="26000">
                <a:srgbClr val="201747"/>
              </a:gs>
              <a:gs pos="78000">
                <a:srgbClr val="850F89"/>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174068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e cover - proprietar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D75848-2154-524F-AD04-F27534D93DD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7"/>
          <p:cNvSpPr>
            <a:spLocks noGrp="1"/>
          </p:cNvSpPr>
          <p:nvPr>
            <p:ph type="body" sz="quarter" idx="10"/>
          </p:nvPr>
        </p:nvSpPr>
        <p:spPr>
          <a:xfrm>
            <a:off x="381478" y="5427678"/>
            <a:ext cx="5337716" cy="559747"/>
          </a:xfrm>
          <a:prstGeom prst="rect">
            <a:avLst/>
          </a:prstGeom>
        </p:spPr>
        <p:txBody>
          <a:bodyPr lIns="0" rIns="0" anchor="b" anchorCtr="0"/>
          <a:lstStyle>
            <a:lvl1pPr marL="0" indent="0">
              <a:lnSpc>
                <a:spcPts val="1800"/>
              </a:lnSpc>
              <a:buNone/>
              <a:defRPr sz="2100" b="0" baseline="0">
                <a:solidFill>
                  <a:schemeClr val="tx2"/>
                </a:solidFill>
                <a:latin typeface="+mj-lt"/>
              </a:defRPr>
            </a:lvl1pPr>
          </a:lstStyle>
          <a:p>
            <a:pPr lvl="0"/>
            <a:r>
              <a:rPr lang="en-US"/>
              <a:t>Edit Master text styles</a:t>
            </a:r>
          </a:p>
        </p:txBody>
      </p:sp>
      <p:sp>
        <p:nvSpPr>
          <p:cNvPr id="10" name="Text Placeholder 9"/>
          <p:cNvSpPr>
            <a:spLocks noGrp="1"/>
          </p:cNvSpPr>
          <p:nvPr>
            <p:ph type="body" sz="quarter" idx="11"/>
          </p:nvPr>
        </p:nvSpPr>
        <p:spPr>
          <a:xfrm>
            <a:off x="381478" y="6006228"/>
            <a:ext cx="5337716" cy="478518"/>
          </a:xfrm>
          <a:prstGeom prst="rect">
            <a:avLst/>
          </a:prstGeom>
        </p:spPr>
        <p:txBody>
          <a:bodyPr lIns="0" rIns="0"/>
          <a:lstStyle>
            <a:lvl1pPr marL="0" indent="0">
              <a:buNone/>
              <a:defRPr sz="1050" b="1" cap="all" baseline="0">
                <a:solidFill>
                  <a:schemeClr val="accent1"/>
                </a:solidFill>
                <a:latin typeface="+mj-lt"/>
              </a:defRPr>
            </a:lvl1pPr>
          </a:lstStyle>
          <a:p>
            <a:pPr lvl="0"/>
            <a:r>
              <a:rPr lang="en-US"/>
              <a:t>Edit Master text styles</a:t>
            </a:r>
          </a:p>
        </p:txBody>
      </p:sp>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3" y="6636520"/>
            <a:ext cx="8154355"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25" dirty="0">
                <a:solidFill>
                  <a:srgbClr val="000000"/>
                </a:solidFill>
              </a:rPr>
              <a:t>The information in this document is proprietary to QTC Management. It may not be used, reproduced, disclosed, or exported without the written approval of QTC Management.</a:t>
            </a:r>
            <a:endParaRPr lang="en-US" altLang="en-US" sz="525" dirty="0"/>
          </a:p>
        </p:txBody>
      </p:sp>
      <p:pic>
        <p:nvPicPr>
          <p:cNvPr id="2050" name="Picture 2" descr="https://teams/sites/MC/QTC%20Logos/QTC-Logo-WHITE.png"/>
          <p:cNvPicPr>
            <a:picLocks noChangeAspect="1" noChangeArrowheads="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8041474" y="27709"/>
            <a:ext cx="1097280" cy="47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43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Break ">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928595" y="1"/>
            <a:ext cx="8207017" cy="3493655"/>
          </a:xfrm>
          <a:prstGeom prst="rect">
            <a:avLst/>
          </a:prstGeom>
        </p:spPr>
      </p:pic>
      <p:sp>
        <p:nvSpPr>
          <p:cNvPr id="11" name="Text Placeholder 7"/>
          <p:cNvSpPr>
            <a:spLocks noGrp="1"/>
          </p:cNvSpPr>
          <p:nvPr>
            <p:ph type="body" sz="quarter" idx="10"/>
          </p:nvPr>
        </p:nvSpPr>
        <p:spPr>
          <a:xfrm>
            <a:off x="2451464" y="4087519"/>
            <a:ext cx="6035040" cy="914399"/>
          </a:xfrm>
          <a:prstGeom prst="rect">
            <a:avLst/>
          </a:prstGeom>
        </p:spPr>
        <p:txBody>
          <a:bodyPr lIns="0" rIns="0" anchor="b" anchorCtr="0"/>
          <a:lstStyle>
            <a:lvl1pPr marL="0" indent="0">
              <a:lnSpc>
                <a:spcPts val="1800"/>
              </a:lnSpc>
              <a:buNone/>
              <a:defRPr sz="2100" b="0" baseline="0">
                <a:solidFill>
                  <a:schemeClr val="tx2"/>
                </a:solidFill>
                <a:latin typeface="+mj-lt"/>
              </a:defRPr>
            </a:lvl1pPr>
          </a:lstStyle>
          <a:p>
            <a:pPr lvl="0"/>
            <a:r>
              <a:rPr lang="en-US"/>
              <a:t>Edit Master text styles</a:t>
            </a:r>
          </a:p>
        </p:txBody>
      </p:sp>
      <p:sp>
        <p:nvSpPr>
          <p:cNvPr id="12" name="Text Placeholder 9"/>
          <p:cNvSpPr>
            <a:spLocks noGrp="1"/>
          </p:cNvSpPr>
          <p:nvPr>
            <p:ph type="body" sz="quarter" idx="11"/>
          </p:nvPr>
        </p:nvSpPr>
        <p:spPr>
          <a:xfrm>
            <a:off x="2451464" y="5020721"/>
            <a:ext cx="6035040" cy="478518"/>
          </a:xfrm>
          <a:prstGeom prst="rect">
            <a:avLst/>
          </a:prstGeom>
        </p:spPr>
        <p:txBody>
          <a:bodyPr lIns="0" rIns="0"/>
          <a:lstStyle>
            <a:lvl1pPr marL="0" indent="0">
              <a:buNone/>
              <a:defRPr sz="1050" b="1" cap="all" baseline="0">
                <a:solidFill>
                  <a:schemeClr val="accent1"/>
                </a:solidFill>
                <a:latin typeface="+mj-lt"/>
              </a:defRPr>
            </a:lvl1pPr>
          </a:lstStyle>
          <a:p>
            <a:pPr lvl="0"/>
            <a:r>
              <a:rPr lang="en-US"/>
              <a:t>Edit Master text styles</a:t>
            </a:r>
          </a:p>
        </p:txBody>
      </p:sp>
      <p:pic>
        <p:nvPicPr>
          <p:cNvPr id="9" name="Picture 8">
            <a:extLst>
              <a:ext uri="{FF2B5EF4-FFF2-40B4-BE49-F238E27FC236}">
                <a16:creationId xmlns:a16="http://schemas.microsoft.com/office/drawing/2014/main" id="{87036CE5-6C06-9941-89CC-74097E06147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15261" y="6033100"/>
            <a:ext cx="1364635" cy="482600"/>
          </a:xfrm>
          <a:prstGeom prst="rect">
            <a:avLst/>
          </a:prstGeom>
        </p:spPr>
      </p:pic>
      <p:sp>
        <p:nvSpPr>
          <p:cNvPr id="8" name="Rectangle 7">
            <a:extLst>
              <a:ext uri="{FF2B5EF4-FFF2-40B4-BE49-F238E27FC236}">
                <a16:creationId xmlns:a16="http://schemas.microsoft.com/office/drawing/2014/main" id="{FDFA24EE-537E-934B-A214-DBE2E382F502}"/>
              </a:ext>
            </a:extLst>
          </p:cNvPr>
          <p:cNvSpPr>
            <a:spLocks noChangeArrowheads="1"/>
          </p:cNvSpPr>
          <p:nvPr userDrawn="1"/>
        </p:nvSpPr>
        <p:spPr bwMode="auto">
          <a:xfrm>
            <a:off x="497723" y="6636520"/>
            <a:ext cx="8154355"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25" dirty="0">
                <a:solidFill>
                  <a:srgbClr val="000000"/>
                </a:solidFill>
              </a:rPr>
              <a:t>The information in this document is proprietary to QTC Management. It may not be used, reproduced, disclosed, or exported without the written approval of QTC Management.</a:t>
            </a:r>
            <a:endParaRPr lang="en-US" altLang="en-US" sz="525" dirty="0"/>
          </a:p>
        </p:txBody>
      </p:sp>
      <p:pic>
        <p:nvPicPr>
          <p:cNvPr id="2" name="Picture 1"/>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0" y="0"/>
            <a:ext cx="2167316" cy="5457184"/>
          </a:xfrm>
          <a:prstGeom prst="rect">
            <a:avLst/>
          </a:prstGeom>
        </p:spPr>
      </p:pic>
    </p:spTree>
    <p:extLst>
      <p:ext uri="{BB962C8B-B14F-4D97-AF65-F5344CB8AC3E}">
        <p14:creationId xmlns:p14="http://schemas.microsoft.com/office/powerpoint/2010/main" val="133926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8E7A13-A20E-F54D-B076-E621CA4C17FA}"/>
              </a:ext>
            </a:extLst>
          </p:cNvPr>
          <p:cNvCxnSpPr/>
          <p:nvPr/>
        </p:nvCxnSpPr>
        <p:spPr>
          <a:xfrm>
            <a:off x="457200" y="776715"/>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3"/>
          <p:cNvSpPr>
            <a:spLocks noGrp="1"/>
          </p:cNvSpPr>
          <p:nvPr>
            <p:ph type="body" sz="quarter" idx="13"/>
          </p:nvPr>
        </p:nvSpPr>
        <p:spPr>
          <a:xfrm>
            <a:off x="457200" y="1075064"/>
            <a:ext cx="8229600" cy="5212080"/>
          </a:xfrm>
          <a:prstGeom prst="rect">
            <a:avLst/>
          </a:prstGeom>
        </p:spPr>
        <p:txBody>
          <a:bodyPr lIns="0">
            <a:normAutofit/>
          </a:bodyPr>
          <a:lstStyle>
            <a:lvl1pPr marL="257175" indent="-257175">
              <a:buSzPct val="75000"/>
              <a:buFont typeface="Wingdings 3" pitchFamily="18" charset="2"/>
              <a:buChar char=""/>
              <a:defRPr b="0">
                <a:solidFill>
                  <a:schemeClr val="tx1"/>
                </a:solidFill>
                <a:latin typeface="+mj-lt"/>
              </a:defRPr>
            </a:lvl1pPr>
            <a:lvl2pPr marL="557213" indent="-214313">
              <a:buFont typeface="Arial" pitchFamily="34" charset="0"/>
              <a:buChar char="−"/>
              <a:defRPr b="0" baseline="0">
                <a:solidFill>
                  <a:schemeClr val="tx1"/>
                </a:solidFill>
                <a:latin typeface="+mj-lt"/>
              </a:defRPr>
            </a:lvl2pPr>
            <a:lvl3pPr marL="857250" indent="-171450">
              <a:buFont typeface="Arial" pitchFamily="34" charset="0"/>
              <a:buChar char="•"/>
              <a:defRPr b="0">
                <a:solidFill>
                  <a:schemeClr val="tx1"/>
                </a:solidFill>
                <a:latin typeface="+mj-lt"/>
              </a:defRPr>
            </a:lvl3pPr>
            <a:lvl4pPr>
              <a:defRPr b="0">
                <a:solidFill>
                  <a:schemeClr val="tx1"/>
                </a:solidFill>
                <a:latin typeface="+mj-lt"/>
              </a:defRPr>
            </a:lvl4pPr>
            <a:lvl5pPr marL="1543050" marR="0" indent="-171450" algn="l" defTabSz="685800" rtl="0" eaLnBrk="1" fontAlgn="auto" latinLnBrk="0" hangingPunct="1">
              <a:lnSpc>
                <a:spcPct val="100000"/>
              </a:lnSpc>
              <a:spcBef>
                <a:spcPct val="20000"/>
              </a:spcBef>
              <a:spcAft>
                <a:spcPts val="0"/>
              </a:spcAft>
              <a:buClr>
                <a:schemeClr val="accent1"/>
              </a:buClr>
              <a:buSzTx/>
              <a:buFont typeface="Arial" pitchFamily="34" charset="0"/>
              <a:buChar char="»"/>
              <a:tabLst/>
              <a:defRPr b="0">
                <a:solidFill>
                  <a:schemeClr val="tx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5"/>
          </p:nvPr>
        </p:nvSpPr>
        <p:spPr>
          <a:xfrm>
            <a:off x="457200" y="23388"/>
            <a:ext cx="6858000" cy="743019"/>
          </a:xfrm>
          <a:prstGeom prst="rect">
            <a:avLst/>
          </a:prstGeom>
        </p:spPr>
        <p:txBody>
          <a:bodyPr anchor="ctr"/>
          <a:lstStyle>
            <a:lvl1pPr marL="0" indent="0">
              <a:buNone/>
              <a:defRPr sz="2400" b="1">
                <a:solidFill>
                  <a:schemeClr val="tx2"/>
                </a:solidFill>
                <a:latin typeface="+mj-lt"/>
              </a:defRPr>
            </a:lvl1pPr>
            <a:lvl2pPr marL="342900" indent="0">
              <a:buNone/>
              <a:defRPr sz="2100" b="1">
                <a:solidFill>
                  <a:schemeClr val="tx2"/>
                </a:solidFill>
              </a:defRPr>
            </a:lvl2pPr>
            <a:lvl3pPr marL="685800" indent="0">
              <a:buNone/>
              <a:defRPr sz="2100" b="1">
                <a:solidFill>
                  <a:schemeClr val="tx2"/>
                </a:solidFill>
              </a:defRPr>
            </a:lvl3pPr>
            <a:lvl4pPr marL="1028700" indent="0">
              <a:buNone/>
              <a:defRPr sz="2100" b="1">
                <a:solidFill>
                  <a:schemeClr val="tx2"/>
                </a:solidFill>
              </a:defRPr>
            </a:lvl4pPr>
            <a:lvl5pPr marL="1371600" indent="0">
              <a:buNone/>
              <a:defRPr sz="2100" b="1">
                <a:solidFill>
                  <a:schemeClr val="tx2"/>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29823DF6-56CD-EE43-8BD5-94A1AD46FB70}"/>
              </a:ext>
            </a:extLst>
          </p:cNvPr>
          <p:cNvSpPr>
            <a:spLocks noGrp="1"/>
          </p:cNvSpPr>
          <p:nvPr>
            <p:ph type="sldNum" sz="quarter" idx="16"/>
          </p:nvPr>
        </p:nvSpPr>
        <p:spPr>
          <a:xfrm>
            <a:off x="10487" y="6619156"/>
            <a:ext cx="1938338" cy="221382"/>
          </a:xfrm>
        </p:spPr>
        <p:txBody>
          <a:bodyPr/>
          <a:lstStyle>
            <a:lvl1pPr>
              <a:defRPr/>
            </a:lvl1pPr>
          </a:lstStyle>
          <a:p>
            <a:pPr>
              <a:defRPr/>
            </a:pPr>
            <a:fld id="{19598955-D456-CE42-8977-5013237FFFC5}" type="slidenum">
              <a:rPr lang="en-US" altLang="en-US"/>
              <a:pPr>
                <a:defRPr/>
              </a:pPr>
              <a:t>‹#›</a:t>
            </a:fld>
            <a:endParaRPr lang="en-US" altLang="en-US" dirty="0"/>
          </a:p>
        </p:txBody>
      </p:sp>
      <p:pic>
        <p:nvPicPr>
          <p:cNvPr id="8" name="Picture 7">
            <a:extLst>
              <a:ext uri="{FF2B5EF4-FFF2-40B4-BE49-F238E27FC236}">
                <a16:creationId xmlns:a16="http://schemas.microsoft.com/office/drawing/2014/main" id="{87036CE5-6C06-9941-89CC-74097E06147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446605" y="149558"/>
            <a:ext cx="1248787" cy="525796"/>
          </a:xfrm>
          <a:prstGeom prst="rect">
            <a:avLst/>
          </a:prstGeom>
        </p:spPr>
      </p:pic>
      <p:sp>
        <p:nvSpPr>
          <p:cNvPr id="7" name="Rectangle 6">
            <a:extLst>
              <a:ext uri="{FF2B5EF4-FFF2-40B4-BE49-F238E27FC236}">
                <a16:creationId xmlns:a16="http://schemas.microsoft.com/office/drawing/2014/main" id="{FDFA24EE-537E-934B-A214-DBE2E382F502}"/>
              </a:ext>
            </a:extLst>
          </p:cNvPr>
          <p:cNvSpPr>
            <a:spLocks noChangeArrowheads="1"/>
          </p:cNvSpPr>
          <p:nvPr userDrawn="1"/>
        </p:nvSpPr>
        <p:spPr bwMode="auto">
          <a:xfrm>
            <a:off x="497723" y="6636520"/>
            <a:ext cx="8154355" cy="17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25" dirty="0">
                <a:solidFill>
                  <a:srgbClr val="000000"/>
                </a:solidFill>
              </a:rPr>
              <a:t>The information in this document is proprietary to QTC Management. It may not be used, reproduced, disclosed, or exported without the written approval of QTC Management.</a:t>
            </a:r>
            <a:endParaRPr lang="en-US" altLang="en-US" sz="525" dirty="0"/>
          </a:p>
        </p:txBody>
      </p:sp>
    </p:spTree>
    <p:extLst>
      <p:ext uri="{BB962C8B-B14F-4D97-AF65-F5344CB8AC3E}">
        <p14:creationId xmlns:p14="http://schemas.microsoft.com/office/powerpoint/2010/main" val="14998283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2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22.png"/><Relationship Id="rId5" Type="http://schemas.openxmlformats.org/officeDocument/2006/relationships/theme" Target="../theme/theme5.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ED6A9F-C48D-BE46-938D-2F73E6A7917F}"/>
              </a:ext>
            </a:extLst>
          </p:cNvPr>
          <p:cNvSpPr>
            <a:spLocks noGrp="1"/>
          </p:cNvSpPr>
          <p:nvPr>
            <p:ph type="sldNum" sz="quarter" idx="4"/>
          </p:nvPr>
        </p:nvSpPr>
        <p:spPr>
          <a:xfrm>
            <a:off x="514350" y="6475413"/>
            <a:ext cx="19383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9FD0A59-1BD5-0F41-BAFF-5C5AE3A78A2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hdr="0" ftr="0" dt="0"/>
  <p:txStyles>
    <p:titleStyle>
      <a:lvl1pPr algn="l" rtl="0" eaLnBrk="1" fontAlgn="base" hangingPunct="1">
        <a:spcBef>
          <a:spcPct val="0"/>
        </a:spcBef>
        <a:spcAft>
          <a:spcPct val="0"/>
        </a:spcAft>
        <a:defRPr sz="2800" kern="1200">
          <a:solidFill>
            <a:schemeClr val="accent1"/>
          </a:solidFill>
          <a:latin typeface="Arial" pitchFamily="34" charset="0"/>
          <a:ea typeface="MS PGothic" panose="020B0600070205080204" pitchFamily="34" charset="-128"/>
          <a:cs typeface="Arial" pitchFamily="34" charset="0"/>
        </a:defRPr>
      </a:lvl1pPr>
      <a:lvl2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2pPr>
      <a:lvl3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3pPr>
      <a:lvl4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4pPr>
      <a:lvl5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accent1"/>
        </a:buClr>
        <a:buFont typeface="Avenir LT Std 35 Light" panose="02000503020000020003" pitchFamily="2" charset="0"/>
        <a:buChar char="•"/>
        <a:defRPr sz="20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1" fontAlgn="base" hangingPunct="1">
        <a:spcBef>
          <a:spcPct val="20000"/>
        </a:spcBef>
        <a:spcAft>
          <a:spcPct val="0"/>
        </a:spcAft>
        <a:buClr>
          <a:schemeClr val="accent1"/>
        </a:buClr>
        <a:buFont typeface="Wingdings" pitchFamily="2" charset="2"/>
        <a:buChar char="§"/>
        <a:defRPr kern="1200">
          <a:solidFill>
            <a:schemeClr val="tx1"/>
          </a:solidFill>
          <a:latin typeface="Arial" pitchFamily="34" charset="0"/>
          <a:ea typeface="MS PGothic" panose="020B0600070205080204" pitchFamily="34" charset="-128"/>
          <a:cs typeface="Arial" pitchFamily="34" charset="0"/>
        </a:defRPr>
      </a:lvl2pPr>
      <a:lvl3pPr marL="1143000" indent="-228600" algn="l" rtl="0" eaLnBrk="1" fontAlgn="base" hangingPunct="1">
        <a:spcBef>
          <a:spcPct val="20000"/>
        </a:spcBef>
        <a:spcAft>
          <a:spcPct val="0"/>
        </a:spcAft>
        <a:buClr>
          <a:schemeClr val="accent1"/>
        </a:buClr>
        <a:buFont typeface="Avenir LT Std 35 Light" panose="02000503020000020003" pitchFamily="2" charset="0"/>
        <a:buChar char="&gt;"/>
        <a:defRPr sz="1600" kern="1200">
          <a:solidFill>
            <a:schemeClr val="tx1"/>
          </a:solidFill>
          <a:latin typeface="Arial" pitchFamily="34" charset="0"/>
          <a:ea typeface="MS PGothic" panose="020B0600070205080204" pitchFamily="34" charset="-128"/>
          <a:cs typeface="Arial" pitchFamily="34" charset="0"/>
        </a:defRPr>
      </a:lvl3pPr>
      <a:lvl4pPr marL="1600200" indent="-228600"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Arial" pitchFamily="34" charset="0"/>
          <a:ea typeface="MS PGothic" panose="020B0600070205080204" pitchFamily="34" charset="-128"/>
          <a:cs typeface="Arial" pitchFamily="34" charset="0"/>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sz="1200" kern="1200">
          <a:solidFill>
            <a:schemeClr val="tx1"/>
          </a:solidFill>
          <a:latin typeface="Arial" pitchFamily="34" charset="0"/>
          <a:ea typeface="MS PGothic" panose="020B0600070205080204"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ED6A9F-C48D-BE46-938D-2F73E6A7917F}"/>
              </a:ext>
            </a:extLst>
          </p:cNvPr>
          <p:cNvSpPr>
            <a:spLocks noGrp="1"/>
          </p:cNvSpPr>
          <p:nvPr>
            <p:ph type="sldNum" sz="quarter" idx="4"/>
          </p:nvPr>
        </p:nvSpPr>
        <p:spPr>
          <a:xfrm>
            <a:off x="514351" y="6475417"/>
            <a:ext cx="19383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defRPr>
            </a:lvl1pPr>
          </a:lstStyle>
          <a:p>
            <a:pPr>
              <a:defRPr/>
            </a:pPr>
            <a:fld id="{F9FD0A59-1BD5-0F41-BAFF-5C5AE3A78A29}" type="slidenum">
              <a:rPr lang="en-US" altLang="en-US"/>
              <a:pPr>
                <a:defRPr/>
              </a:pPr>
              <a:t>‹#›</a:t>
            </a:fld>
            <a:endParaRPr lang="en-US" altLang="en-US" dirty="0"/>
          </a:p>
        </p:txBody>
      </p:sp>
    </p:spTree>
    <p:extLst>
      <p:ext uri="{BB962C8B-B14F-4D97-AF65-F5344CB8AC3E}">
        <p14:creationId xmlns:p14="http://schemas.microsoft.com/office/powerpoint/2010/main" val="212856636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Lst>
  <p:hf hdr="0" ftr="0" dt="0"/>
  <p:txStyles>
    <p:titleStyle>
      <a:lvl1pPr algn="l" rtl="0" eaLnBrk="1" fontAlgn="base" hangingPunct="1">
        <a:spcBef>
          <a:spcPct val="0"/>
        </a:spcBef>
        <a:spcAft>
          <a:spcPct val="0"/>
        </a:spcAft>
        <a:defRPr sz="2100" kern="1200">
          <a:solidFill>
            <a:schemeClr val="accent1"/>
          </a:solidFill>
          <a:latin typeface="Arial" pitchFamily="34" charset="0"/>
          <a:ea typeface="MS PGothic" panose="020B0600070205080204" pitchFamily="34" charset="-128"/>
          <a:cs typeface="Arial" pitchFamily="34" charset="0"/>
        </a:defRPr>
      </a:lvl1pPr>
      <a:lvl2pPr algn="l" rtl="0" eaLnBrk="1" fontAlgn="base" hangingPunct="1">
        <a:spcBef>
          <a:spcPct val="0"/>
        </a:spcBef>
        <a:spcAft>
          <a:spcPct val="0"/>
        </a:spcAft>
        <a:defRPr sz="2100">
          <a:solidFill>
            <a:schemeClr val="accent1"/>
          </a:solidFill>
          <a:latin typeface="Arial" charset="0"/>
          <a:ea typeface="MS PGothic" panose="020B0600070205080204" pitchFamily="34" charset="-128"/>
          <a:cs typeface="Arial" panose="020B0604020202020204" pitchFamily="34" charset="0"/>
        </a:defRPr>
      </a:lvl2pPr>
      <a:lvl3pPr algn="l" rtl="0" eaLnBrk="1" fontAlgn="base" hangingPunct="1">
        <a:spcBef>
          <a:spcPct val="0"/>
        </a:spcBef>
        <a:spcAft>
          <a:spcPct val="0"/>
        </a:spcAft>
        <a:defRPr sz="2100">
          <a:solidFill>
            <a:schemeClr val="accent1"/>
          </a:solidFill>
          <a:latin typeface="Arial" charset="0"/>
          <a:ea typeface="MS PGothic" panose="020B0600070205080204" pitchFamily="34" charset="-128"/>
          <a:cs typeface="Arial" panose="020B0604020202020204" pitchFamily="34" charset="0"/>
        </a:defRPr>
      </a:lvl3pPr>
      <a:lvl4pPr algn="l" rtl="0" eaLnBrk="1" fontAlgn="base" hangingPunct="1">
        <a:spcBef>
          <a:spcPct val="0"/>
        </a:spcBef>
        <a:spcAft>
          <a:spcPct val="0"/>
        </a:spcAft>
        <a:defRPr sz="2100">
          <a:solidFill>
            <a:schemeClr val="accent1"/>
          </a:solidFill>
          <a:latin typeface="Arial" charset="0"/>
          <a:ea typeface="MS PGothic" panose="020B0600070205080204" pitchFamily="34" charset="-128"/>
          <a:cs typeface="Arial" panose="020B0604020202020204" pitchFamily="34" charset="0"/>
        </a:defRPr>
      </a:lvl4pPr>
      <a:lvl5pPr algn="l" rtl="0" eaLnBrk="1" fontAlgn="base" hangingPunct="1">
        <a:spcBef>
          <a:spcPct val="0"/>
        </a:spcBef>
        <a:spcAft>
          <a:spcPct val="0"/>
        </a:spcAft>
        <a:defRPr sz="2100">
          <a:solidFill>
            <a:schemeClr val="accent1"/>
          </a:solidFill>
          <a:latin typeface="Arial" charset="0"/>
          <a:ea typeface="MS PGothic" panose="020B0600070205080204" pitchFamily="34" charset="-128"/>
          <a:cs typeface="Arial" panose="020B0604020202020204" pitchFamily="34" charset="0"/>
        </a:defRPr>
      </a:lvl5pPr>
      <a:lvl6pPr marL="342900" algn="l" rtl="0" eaLnBrk="1" fontAlgn="base" hangingPunct="1">
        <a:spcBef>
          <a:spcPct val="0"/>
        </a:spcBef>
        <a:spcAft>
          <a:spcPct val="0"/>
        </a:spcAft>
        <a:defRPr sz="2100">
          <a:solidFill>
            <a:schemeClr val="accent1"/>
          </a:solidFill>
          <a:latin typeface="Arial" charset="0"/>
          <a:ea typeface="ＭＳ Ｐゴシック" charset="0"/>
        </a:defRPr>
      </a:lvl6pPr>
      <a:lvl7pPr marL="685800" algn="l" rtl="0" eaLnBrk="1" fontAlgn="base" hangingPunct="1">
        <a:spcBef>
          <a:spcPct val="0"/>
        </a:spcBef>
        <a:spcAft>
          <a:spcPct val="0"/>
        </a:spcAft>
        <a:defRPr sz="2100">
          <a:solidFill>
            <a:schemeClr val="accent1"/>
          </a:solidFill>
          <a:latin typeface="Arial" charset="0"/>
          <a:ea typeface="ＭＳ Ｐゴシック" charset="0"/>
        </a:defRPr>
      </a:lvl7pPr>
      <a:lvl8pPr marL="1028700" algn="l" rtl="0" eaLnBrk="1" fontAlgn="base" hangingPunct="1">
        <a:spcBef>
          <a:spcPct val="0"/>
        </a:spcBef>
        <a:spcAft>
          <a:spcPct val="0"/>
        </a:spcAft>
        <a:defRPr sz="2100">
          <a:solidFill>
            <a:schemeClr val="accent1"/>
          </a:solidFill>
          <a:latin typeface="Arial" charset="0"/>
          <a:ea typeface="ＭＳ Ｐゴシック" charset="0"/>
        </a:defRPr>
      </a:lvl8pPr>
      <a:lvl9pPr marL="1371600" algn="l" rtl="0" eaLnBrk="1" fontAlgn="base" hangingPunct="1">
        <a:spcBef>
          <a:spcPct val="0"/>
        </a:spcBef>
        <a:spcAft>
          <a:spcPct val="0"/>
        </a:spcAft>
        <a:defRPr sz="2100">
          <a:solidFill>
            <a:schemeClr val="accent1"/>
          </a:solidFill>
          <a:latin typeface="Arial" charset="0"/>
          <a:ea typeface="ＭＳ Ｐゴシック" charset="0"/>
        </a:defRPr>
      </a:lvl9pPr>
    </p:titleStyle>
    <p:bodyStyle>
      <a:lvl1pPr marL="257175" indent="-257175" algn="l" rtl="0" eaLnBrk="1" fontAlgn="base" hangingPunct="1">
        <a:spcBef>
          <a:spcPct val="20000"/>
        </a:spcBef>
        <a:spcAft>
          <a:spcPct val="0"/>
        </a:spcAft>
        <a:buClr>
          <a:schemeClr val="accent1"/>
        </a:buClr>
        <a:buFont typeface="Avenir LT Std 35 Light" panose="02000503020000020003" pitchFamily="2" charset="0"/>
        <a:buChar char="•"/>
        <a:defRPr sz="1500" kern="1200">
          <a:solidFill>
            <a:schemeClr val="tx1"/>
          </a:solidFill>
          <a:latin typeface="Arial" pitchFamily="34" charset="0"/>
          <a:ea typeface="MS PGothic" panose="020B0600070205080204" pitchFamily="34" charset="-128"/>
          <a:cs typeface="Arial" pitchFamily="34" charset="0"/>
        </a:defRPr>
      </a:lvl1pPr>
      <a:lvl2pPr marL="557213" indent="-214313" algn="l" rtl="0" eaLnBrk="1" fontAlgn="base" hangingPunct="1">
        <a:spcBef>
          <a:spcPct val="20000"/>
        </a:spcBef>
        <a:spcAft>
          <a:spcPct val="0"/>
        </a:spcAft>
        <a:buClr>
          <a:schemeClr val="accent1"/>
        </a:buClr>
        <a:buFont typeface="Wingdings" pitchFamily="2" charset="2"/>
        <a:buChar char="§"/>
        <a:defRPr kern="1200">
          <a:solidFill>
            <a:schemeClr val="tx1"/>
          </a:solidFill>
          <a:latin typeface="Arial" pitchFamily="34" charset="0"/>
          <a:ea typeface="MS PGothic" panose="020B0600070205080204" pitchFamily="34" charset="-128"/>
          <a:cs typeface="Arial" pitchFamily="34" charset="0"/>
        </a:defRPr>
      </a:lvl2pPr>
      <a:lvl3pPr marL="857250" indent="-171450" algn="l" rtl="0" eaLnBrk="1" fontAlgn="base" hangingPunct="1">
        <a:spcBef>
          <a:spcPct val="20000"/>
        </a:spcBef>
        <a:spcAft>
          <a:spcPct val="0"/>
        </a:spcAft>
        <a:buClr>
          <a:schemeClr val="accent1"/>
        </a:buClr>
        <a:buFont typeface="Avenir LT Std 35 Light" panose="02000503020000020003" pitchFamily="2" charset="0"/>
        <a:buChar char="&gt;"/>
        <a:defRPr sz="1200" kern="1200">
          <a:solidFill>
            <a:schemeClr val="tx1"/>
          </a:solidFill>
          <a:latin typeface="Arial" pitchFamily="34" charset="0"/>
          <a:ea typeface="MS PGothic" panose="020B0600070205080204" pitchFamily="34" charset="-128"/>
          <a:cs typeface="Arial" pitchFamily="34" charset="0"/>
        </a:defRPr>
      </a:lvl3pPr>
      <a:lvl4pPr marL="1200150" indent="-171450" algn="l" rtl="0" eaLnBrk="1" fontAlgn="base" hangingPunct="1">
        <a:spcBef>
          <a:spcPct val="20000"/>
        </a:spcBef>
        <a:spcAft>
          <a:spcPct val="0"/>
        </a:spcAft>
        <a:buClr>
          <a:schemeClr val="accent1"/>
        </a:buClr>
        <a:buSzPct val="100000"/>
        <a:buFont typeface="Arial" panose="020B0604020202020204" pitchFamily="34" charset="0"/>
        <a:buChar char="›"/>
        <a:defRPr sz="1050" kern="1200">
          <a:solidFill>
            <a:schemeClr val="tx1"/>
          </a:solidFill>
          <a:latin typeface="Arial" pitchFamily="34" charset="0"/>
          <a:ea typeface="MS PGothic" panose="020B0600070205080204" pitchFamily="34" charset="-128"/>
          <a:cs typeface="Arial" pitchFamily="34" charset="0"/>
        </a:defRPr>
      </a:lvl4pPr>
      <a:lvl5pPr marL="1543050" indent="-171450" algn="l" rtl="0" eaLnBrk="1" fontAlgn="base" hangingPunct="1">
        <a:spcBef>
          <a:spcPct val="20000"/>
        </a:spcBef>
        <a:spcAft>
          <a:spcPct val="0"/>
        </a:spcAft>
        <a:buClr>
          <a:schemeClr val="accent1"/>
        </a:buClr>
        <a:buFont typeface="Arial" panose="020B0604020202020204" pitchFamily="34" charset="0"/>
        <a:buChar char="»"/>
        <a:defRPr sz="900" kern="1200">
          <a:solidFill>
            <a:schemeClr val="tx1"/>
          </a:solidFill>
          <a:latin typeface="Arial" pitchFamily="34" charset="0"/>
          <a:ea typeface="MS PGothic" panose="020B0600070205080204" pitchFamily="34" charset="-128"/>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ED6A9F-C48D-BE46-938D-2F73E6A7917F}"/>
              </a:ext>
            </a:extLst>
          </p:cNvPr>
          <p:cNvSpPr>
            <a:spLocks noGrp="1"/>
          </p:cNvSpPr>
          <p:nvPr>
            <p:ph type="sldNum" sz="quarter" idx="4"/>
          </p:nvPr>
        </p:nvSpPr>
        <p:spPr>
          <a:xfrm>
            <a:off x="514350" y="6475413"/>
            <a:ext cx="19383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9FD0A59-1BD5-0F41-BAFF-5C5AE3A78A29}" type="slidenum">
              <a:rPr lang="en-US" altLang="en-US"/>
              <a:pPr>
                <a:defRPr/>
              </a:pPr>
              <a:t>‹#›</a:t>
            </a:fld>
            <a:endParaRPr lang="en-US" altLang="en-US" dirty="0"/>
          </a:p>
        </p:txBody>
      </p:sp>
    </p:spTree>
    <p:extLst>
      <p:ext uri="{BB962C8B-B14F-4D97-AF65-F5344CB8AC3E}">
        <p14:creationId xmlns:p14="http://schemas.microsoft.com/office/powerpoint/2010/main" val="3626332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Lst>
  <p:hf hdr="0" ftr="0" dt="0"/>
  <p:txStyles>
    <p:titleStyle>
      <a:lvl1pPr algn="l" rtl="0" eaLnBrk="1" fontAlgn="base" hangingPunct="1">
        <a:spcBef>
          <a:spcPct val="0"/>
        </a:spcBef>
        <a:spcAft>
          <a:spcPct val="0"/>
        </a:spcAft>
        <a:defRPr sz="2800" kern="1200">
          <a:solidFill>
            <a:schemeClr val="accent1"/>
          </a:solidFill>
          <a:latin typeface="Arial" pitchFamily="34" charset="0"/>
          <a:ea typeface="MS PGothic" panose="020B0600070205080204" pitchFamily="34" charset="-128"/>
          <a:cs typeface="Arial" pitchFamily="34" charset="0"/>
        </a:defRPr>
      </a:lvl1pPr>
      <a:lvl2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2pPr>
      <a:lvl3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3pPr>
      <a:lvl4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4pPr>
      <a:lvl5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accent1"/>
        </a:buClr>
        <a:buFont typeface="Avenir LT Std 35 Light" panose="02000503020000020003" pitchFamily="2" charset="0"/>
        <a:buChar char="•"/>
        <a:defRPr sz="20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1" fontAlgn="base" hangingPunct="1">
        <a:spcBef>
          <a:spcPct val="20000"/>
        </a:spcBef>
        <a:spcAft>
          <a:spcPct val="0"/>
        </a:spcAft>
        <a:buClr>
          <a:schemeClr val="accent1"/>
        </a:buClr>
        <a:buFont typeface="Wingdings" pitchFamily="2" charset="2"/>
        <a:buChar char="§"/>
        <a:defRPr kern="1200">
          <a:solidFill>
            <a:schemeClr val="tx1"/>
          </a:solidFill>
          <a:latin typeface="Arial" pitchFamily="34" charset="0"/>
          <a:ea typeface="MS PGothic" panose="020B0600070205080204" pitchFamily="34" charset="-128"/>
          <a:cs typeface="Arial" pitchFamily="34" charset="0"/>
        </a:defRPr>
      </a:lvl2pPr>
      <a:lvl3pPr marL="1143000" indent="-228600" algn="l" rtl="0" eaLnBrk="1" fontAlgn="base" hangingPunct="1">
        <a:spcBef>
          <a:spcPct val="20000"/>
        </a:spcBef>
        <a:spcAft>
          <a:spcPct val="0"/>
        </a:spcAft>
        <a:buClr>
          <a:schemeClr val="accent1"/>
        </a:buClr>
        <a:buFont typeface="Avenir LT Std 35 Light" panose="02000503020000020003" pitchFamily="2" charset="0"/>
        <a:buChar char="&gt;"/>
        <a:defRPr sz="1600" kern="1200">
          <a:solidFill>
            <a:schemeClr val="tx1"/>
          </a:solidFill>
          <a:latin typeface="Arial" pitchFamily="34" charset="0"/>
          <a:ea typeface="MS PGothic" panose="020B0600070205080204" pitchFamily="34" charset="-128"/>
          <a:cs typeface="Arial" pitchFamily="34" charset="0"/>
        </a:defRPr>
      </a:lvl3pPr>
      <a:lvl4pPr marL="1600200" indent="-228600"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Arial" pitchFamily="34" charset="0"/>
          <a:ea typeface="MS PGothic" panose="020B0600070205080204" pitchFamily="34" charset="-128"/>
          <a:cs typeface="Arial" pitchFamily="34" charset="0"/>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sz="1200" kern="1200">
          <a:solidFill>
            <a:schemeClr val="tx1"/>
          </a:solidFill>
          <a:latin typeface="Arial" pitchFamily="34" charset="0"/>
          <a:ea typeface="MS PGothic" panose="020B0600070205080204"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1"/>
          <p:cNvSpPr/>
          <p:nvPr/>
        </p:nvSpPr>
        <p:spPr>
          <a:xfrm>
            <a:off x="7300686" y="-6350"/>
            <a:ext cx="1850571" cy="703943"/>
          </a:xfrm>
          <a:custGeom>
            <a:avLst/>
            <a:gdLst>
              <a:gd name="connsiteX0" fmla="*/ 65314 w 1850571"/>
              <a:gd name="connsiteY0" fmla="*/ 0 h 703943"/>
              <a:gd name="connsiteX1" fmla="*/ 1850571 w 1850571"/>
              <a:gd name="connsiteY1" fmla="*/ 0 h 703943"/>
              <a:gd name="connsiteX2" fmla="*/ 1850571 w 1850571"/>
              <a:gd name="connsiteY2" fmla="*/ 703943 h 703943"/>
              <a:gd name="connsiteX3" fmla="*/ 0 w 1850571"/>
              <a:gd name="connsiteY3" fmla="*/ 217714 h 703943"/>
              <a:gd name="connsiteX4" fmla="*/ 65314 w 1850571"/>
              <a:gd name="connsiteY4" fmla="*/ 0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571" h="703943">
                <a:moveTo>
                  <a:pt x="65314" y="0"/>
                </a:moveTo>
                <a:lnTo>
                  <a:pt x="1850571" y="0"/>
                </a:lnTo>
                <a:lnTo>
                  <a:pt x="1850571" y="703943"/>
                </a:lnTo>
                <a:lnTo>
                  <a:pt x="0" y="217714"/>
                </a:lnTo>
                <a:lnTo>
                  <a:pt x="65314" y="0"/>
                </a:lnTo>
                <a:close/>
              </a:path>
            </a:pathLst>
          </a:custGeom>
          <a:gradFill>
            <a:gsLst>
              <a:gs pos="100000">
                <a:schemeClr val="tx2"/>
              </a:gs>
              <a:gs pos="40000">
                <a:srgbClr val="641D7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arallelogram 2"/>
          <p:cNvSpPr/>
          <p:nvPr/>
        </p:nvSpPr>
        <p:spPr>
          <a:xfrm>
            <a:off x="-19250" y="-6349"/>
            <a:ext cx="7433773" cy="740060"/>
          </a:xfrm>
          <a:custGeom>
            <a:avLst/>
            <a:gdLst>
              <a:gd name="connsiteX0" fmla="*/ 0 w 4206240"/>
              <a:gd name="connsiteY0" fmla="*/ 616017 h 616017"/>
              <a:gd name="connsiteX1" fmla="*/ 154004 w 4206240"/>
              <a:gd name="connsiteY1" fmla="*/ 0 h 616017"/>
              <a:gd name="connsiteX2" fmla="*/ 4206240 w 4206240"/>
              <a:gd name="connsiteY2" fmla="*/ 0 h 616017"/>
              <a:gd name="connsiteX3" fmla="*/ 4052236 w 4206240"/>
              <a:gd name="connsiteY3" fmla="*/ 616017 h 616017"/>
              <a:gd name="connsiteX4" fmla="*/ 0 w 4206240"/>
              <a:gd name="connsiteY4" fmla="*/ 616017 h 616017"/>
              <a:gd name="connsiteX0" fmla="*/ 9626 w 4215866"/>
              <a:gd name="connsiteY0" fmla="*/ 625643 h 625643"/>
              <a:gd name="connsiteX1" fmla="*/ 0 w 4215866"/>
              <a:gd name="connsiteY1" fmla="*/ 0 h 625643"/>
              <a:gd name="connsiteX2" fmla="*/ 4215866 w 4215866"/>
              <a:gd name="connsiteY2" fmla="*/ 9626 h 625643"/>
              <a:gd name="connsiteX3" fmla="*/ 4061862 w 4215866"/>
              <a:gd name="connsiteY3" fmla="*/ 625643 h 625643"/>
              <a:gd name="connsiteX4" fmla="*/ 9626 w 4215866"/>
              <a:gd name="connsiteY4" fmla="*/ 625643 h 625643"/>
              <a:gd name="connsiteX0" fmla="*/ 9626 w 4215866"/>
              <a:gd name="connsiteY0" fmla="*/ 856649 h 856649"/>
              <a:gd name="connsiteX1" fmla="*/ 0 w 4215866"/>
              <a:gd name="connsiteY1" fmla="*/ 0 h 856649"/>
              <a:gd name="connsiteX2" fmla="*/ 4215866 w 4215866"/>
              <a:gd name="connsiteY2" fmla="*/ 9626 h 856649"/>
              <a:gd name="connsiteX3" fmla="*/ 4061862 w 4215866"/>
              <a:gd name="connsiteY3" fmla="*/ 625643 h 856649"/>
              <a:gd name="connsiteX4" fmla="*/ 9626 w 4215866"/>
              <a:gd name="connsiteY4" fmla="*/ 856649 h 856649"/>
              <a:gd name="connsiteX0" fmla="*/ 9626 w 7305575"/>
              <a:gd name="connsiteY0" fmla="*/ 856649 h 856649"/>
              <a:gd name="connsiteX1" fmla="*/ 0 w 7305575"/>
              <a:gd name="connsiteY1" fmla="*/ 0 h 856649"/>
              <a:gd name="connsiteX2" fmla="*/ 4215866 w 7305575"/>
              <a:gd name="connsiteY2" fmla="*/ 9626 h 856649"/>
              <a:gd name="connsiteX3" fmla="*/ 7305575 w 7305575"/>
              <a:gd name="connsiteY3" fmla="*/ 616018 h 856649"/>
              <a:gd name="connsiteX4" fmla="*/ 9626 w 7305575"/>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05575 w 7372952"/>
              <a:gd name="connsiteY3" fmla="*/ 616018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298384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317635 h 856649"/>
              <a:gd name="connsiteX4" fmla="*/ 9626 w 7372952"/>
              <a:gd name="connsiteY4" fmla="*/ 856649 h 856649"/>
              <a:gd name="connsiteX0" fmla="*/ 9626 w 7382577"/>
              <a:gd name="connsiteY0" fmla="*/ 856649 h 856649"/>
              <a:gd name="connsiteX1" fmla="*/ 0 w 7382577"/>
              <a:gd name="connsiteY1" fmla="*/ 0 h 856649"/>
              <a:gd name="connsiteX2" fmla="*/ 7382577 w 7382577"/>
              <a:gd name="connsiteY2" fmla="*/ 0 h 856649"/>
              <a:gd name="connsiteX3" fmla="*/ 7324826 w 7382577"/>
              <a:gd name="connsiteY3" fmla="*/ 317635 h 856649"/>
              <a:gd name="connsiteX4" fmla="*/ 9626 w 7382577"/>
              <a:gd name="connsiteY4" fmla="*/ 856649 h 856649"/>
              <a:gd name="connsiteX0" fmla="*/ 16883 w 7382577"/>
              <a:gd name="connsiteY0" fmla="*/ 1044176 h 1044176"/>
              <a:gd name="connsiteX1" fmla="*/ 0 w 7382577"/>
              <a:gd name="connsiteY1" fmla="*/ 0 h 1044176"/>
              <a:gd name="connsiteX2" fmla="*/ 7382577 w 7382577"/>
              <a:gd name="connsiteY2" fmla="*/ 0 h 1044176"/>
              <a:gd name="connsiteX3" fmla="*/ 7324826 w 7382577"/>
              <a:gd name="connsiteY3" fmla="*/ 317635 h 1044176"/>
              <a:gd name="connsiteX4" fmla="*/ 16883 w 7382577"/>
              <a:gd name="connsiteY4" fmla="*/ 1044176 h 1044176"/>
              <a:gd name="connsiteX0" fmla="*/ 16883 w 7382577"/>
              <a:gd name="connsiteY0" fmla="*/ 1044176 h 1044176"/>
              <a:gd name="connsiteX1" fmla="*/ 0 w 7382577"/>
              <a:gd name="connsiteY1" fmla="*/ 0 h 1044176"/>
              <a:gd name="connsiteX2" fmla="*/ 7382577 w 7382577"/>
              <a:gd name="connsiteY2" fmla="*/ 0 h 1044176"/>
              <a:gd name="connsiteX3" fmla="*/ 7368367 w 7382577"/>
              <a:gd name="connsiteY3" fmla="*/ 317636 h 1044176"/>
              <a:gd name="connsiteX4" fmla="*/ 16883 w 7382577"/>
              <a:gd name="connsiteY4" fmla="*/ 1044176 h 1044176"/>
              <a:gd name="connsiteX0" fmla="*/ 16883 w 7433374"/>
              <a:gd name="connsiteY0" fmla="*/ 1044176 h 1044176"/>
              <a:gd name="connsiteX1" fmla="*/ 0 w 7433374"/>
              <a:gd name="connsiteY1" fmla="*/ 0 h 1044176"/>
              <a:gd name="connsiteX2" fmla="*/ 7433374 w 7433374"/>
              <a:gd name="connsiteY2" fmla="*/ 0 h 1044176"/>
              <a:gd name="connsiteX3" fmla="*/ 7368367 w 7433374"/>
              <a:gd name="connsiteY3" fmla="*/ 317636 h 1044176"/>
              <a:gd name="connsiteX4" fmla="*/ 16883 w 7433374"/>
              <a:gd name="connsiteY4" fmla="*/ 1044176 h 1044176"/>
              <a:gd name="connsiteX0" fmla="*/ 4184 w 7433374"/>
              <a:gd name="connsiteY0" fmla="*/ 1062408 h 1062408"/>
              <a:gd name="connsiteX1" fmla="*/ 0 w 7433374"/>
              <a:gd name="connsiteY1" fmla="*/ 0 h 1062408"/>
              <a:gd name="connsiteX2" fmla="*/ 7433374 w 7433374"/>
              <a:gd name="connsiteY2" fmla="*/ 0 h 1062408"/>
              <a:gd name="connsiteX3" fmla="*/ 7368367 w 7433374"/>
              <a:gd name="connsiteY3" fmla="*/ 317636 h 1062408"/>
              <a:gd name="connsiteX4" fmla="*/ 4184 w 7433374"/>
              <a:gd name="connsiteY4" fmla="*/ 1062408 h 106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3374" h="1062408">
                <a:moveTo>
                  <a:pt x="4184" y="1062408"/>
                </a:moveTo>
                <a:cubicBezTo>
                  <a:pt x="2789" y="708272"/>
                  <a:pt x="1395" y="354136"/>
                  <a:pt x="0" y="0"/>
                </a:cubicBezTo>
                <a:lnTo>
                  <a:pt x="7433374" y="0"/>
                </a:lnTo>
                <a:lnTo>
                  <a:pt x="7368367" y="317636"/>
                </a:lnTo>
                <a:lnTo>
                  <a:pt x="4184" y="1062408"/>
                </a:lnTo>
                <a:close/>
              </a:path>
            </a:pathLst>
          </a:custGeom>
          <a:gradFill>
            <a:gsLst>
              <a:gs pos="0">
                <a:srgbClr val="4E196D"/>
              </a:gs>
              <a:gs pos="100000">
                <a:srgbClr val="A612AA">
                  <a:lumMod val="87000"/>
                </a:srgbClr>
              </a:gs>
            </a:gsLst>
            <a:lin ang="18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rot="10800000" flipV="1">
            <a:off x="-4" y="6797278"/>
            <a:ext cx="9151259" cy="73152"/>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54752"/>
          <a:stretch/>
        </p:blipFill>
        <p:spPr bwMode="auto">
          <a:xfrm>
            <a:off x="8170876" y="6156180"/>
            <a:ext cx="776725" cy="56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90881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hf hdr="0" dt="0"/>
  <p:txStyles>
    <p:titleStyle>
      <a:lvl1pPr algn="l" defTabSz="914400" rtl="0" eaLnBrk="1" latinLnBrk="0" hangingPunct="1">
        <a:spcBef>
          <a:spcPct val="0"/>
        </a:spcBef>
        <a:buNone/>
        <a:defRPr sz="2800" kern="1200" baseline="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Avenir LT Std 35 Light"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venir LT Std 35 Light" pitchFamily="34" charset="0"/>
        <a:buChar char="&gt;"/>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SzPct val="100000"/>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reeform 1"/>
          <p:cNvSpPr/>
          <p:nvPr/>
        </p:nvSpPr>
        <p:spPr>
          <a:xfrm>
            <a:off x="7341173" y="-8467"/>
            <a:ext cx="1810089" cy="703944"/>
          </a:xfrm>
          <a:custGeom>
            <a:avLst/>
            <a:gdLst>
              <a:gd name="connsiteX0" fmla="*/ 65314 w 1850571"/>
              <a:gd name="connsiteY0" fmla="*/ 0 h 703943"/>
              <a:gd name="connsiteX1" fmla="*/ 1850571 w 1850571"/>
              <a:gd name="connsiteY1" fmla="*/ 0 h 703943"/>
              <a:gd name="connsiteX2" fmla="*/ 1850571 w 1850571"/>
              <a:gd name="connsiteY2" fmla="*/ 703943 h 703943"/>
              <a:gd name="connsiteX3" fmla="*/ 0 w 1850571"/>
              <a:gd name="connsiteY3" fmla="*/ 217714 h 703943"/>
              <a:gd name="connsiteX4" fmla="*/ 65314 w 1850571"/>
              <a:gd name="connsiteY4" fmla="*/ 0 h 703943"/>
              <a:gd name="connsiteX0" fmla="*/ 12927 w 1798184"/>
              <a:gd name="connsiteY0" fmla="*/ 0 h 703943"/>
              <a:gd name="connsiteX1" fmla="*/ 1798184 w 1798184"/>
              <a:gd name="connsiteY1" fmla="*/ 0 h 703943"/>
              <a:gd name="connsiteX2" fmla="*/ 1798184 w 1798184"/>
              <a:gd name="connsiteY2" fmla="*/ 703943 h 703943"/>
              <a:gd name="connsiteX3" fmla="*/ 0 w 1798184"/>
              <a:gd name="connsiteY3" fmla="*/ 227239 h 703943"/>
              <a:gd name="connsiteX4" fmla="*/ 12927 w 1798184"/>
              <a:gd name="connsiteY4" fmla="*/ 0 h 703943"/>
              <a:gd name="connsiteX0" fmla="*/ 62933 w 1798184"/>
              <a:gd name="connsiteY0" fmla="*/ 0 h 703943"/>
              <a:gd name="connsiteX1" fmla="*/ 1798184 w 1798184"/>
              <a:gd name="connsiteY1" fmla="*/ 0 h 703943"/>
              <a:gd name="connsiteX2" fmla="*/ 1798184 w 1798184"/>
              <a:gd name="connsiteY2" fmla="*/ 703943 h 703943"/>
              <a:gd name="connsiteX3" fmla="*/ 0 w 1798184"/>
              <a:gd name="connsiteY3" fmla="*/ 227239 h 703943"/>
              <a:gd name="connsiteX4" fmla="*/ 62933 w 1798184"/>
              <a:gd name="connsiteY4" fmla="*/ 0 h 703943"/>
              <a:gd name="connsiteX0" fmla="*/ 67695 w 1802946"/>
              <a:gd name="connsiteY0" fmla="*/ 0 h 703943"/>
              <a:gd name="connsiteX1" fmla="*/ 1802946 w 1802946"/>
              <a:gd name="connsiteY1" fmla="*/ 0 h 703943"/>
              <a:gd name="connsiteX2" fmla="*/ 1802946 w 1802946"/>
              <a:gd name="connsiteY2" fmla="*/ 703943 h 703943"/>
              <a:gd name="connsiteX3" fmla="*/ 0 w 1802946"/>
              <a:gd name="connsiteY3" fmla="*/ 227239 h 703943"/>
              <a:gd name="connsiteX4" fmla="*/ 67695 w 1802946"/>
              <a:gd name="connsiteY4" fmla="*/ 0 h 703943"/>
              <a:gd name="connsiteX0" fmla="*/ 70076 w 1805327"/>
              <a:gd name="connsiteY0" fmla="*/ 0 h 703943"/>
              <a:gd name="connsiteX1" fmla="*/ 1805327 w 1805327"/>
              <a:gd name="connsiteY1" fmla="*/ 0 h 703943"/>
              <a:gd name="connsiteX2" fmla="*/ 1805327 w 1805327"/>
              <a:gd name="connsiteY2" fmla="*/ 703943 h 703943"/>
              <a:gd name="connsiteX3" fmla="*/ 0 w 1805327"/>
              <a:gd name="connsiteY3" fmla="*/ 220889 h 703943"/>
              <a:gd name="connsiteX4" fmla="*/ 70076 w 1805327"/>
              <a:gd name="connsiteY4" fmla="*/ 0 h 703943"/>
              <a:gd name="connsiteX0" fmla="*/ 74838 w 1810089"/>
              <a:gd name="connsiteY0" fmla="*/ 0 h 703943"/>
              <a:gd name="connsiteX1" fmla="*/ 1810089 w 1810089"/>
              <a:gd name="connsiteY1" fmla="*/ 0 h 703943"/>
              <a:gd name="connsiteX2" fmla="*/ 1810089 w 1810089"/>
              <a:gd name="connsiteY2" fmla="*/ 703943 h 703943"/>
              <a:gd name="connsiteX3" fmla="*/ 0 w 1810089"/>
              <a:gd name="connsiteY3" fmla="*/ 220889 h 703943"/>
              <a:gd name="connsiteX4" fmla="*/ 74838 w 1810089"/>
              <a:gd name="connsiteY4" fmla="*/ 0 h 703943"/>
              <a:gd name="connsiteX0" fmla="*/ 70076 w 1810089"/>
              <a:gd name="connsiteY0" fmla="*/ 3175 h 703943"/>
              <a:gd name="connsiteX1" fmla="*/ 1810089 w 1810089"/>
              <a:gd name="connsiteY1" fmla="*/ 0 h 703943"/>
              <a:gd name="connsiteX2" fmla="*/ 1810089 w 1810089"/>
              <a:gd name="connsiteY2" fmla="*/ 703943 h 703943"/>
              <a:gd name="connsiteX3" fmla="*/ 0 w 1810089"/>
              <a:gd name="connsiteY3" fmla="*/ 220889 h 703943"/>
              <a:gd name="connsiteX4" fmla="*/ 70076 w 1810089"/>
              <a:gd name="connsiteY4" fmla="*/ 3175 h 703943"/>
              <a:gd name="connsiteX0" fmla="*/ 65314 w 1810089"/>
              <a:gd name="connsiteY0" fmla="*/ 0 h 703943"/>
              <a:gd name="connsiteX1" fmla="*/ 1810089 w 1810089"/>
              <a:gd name="connsiteY1" fmla="*/ 0 h 703943"/>
              <a:gd name="connsiteX2" fmla="*/ 1810089 w 1810089"/>
              <a:gd name="connsiteY2" fmla="*/ 703943 h 703943"/>
              <a:gd name="connsiteX3" fmla="*/ 0 w 1810089"/>
              <a:gd name="connsiteY3" fmla="*/ 220889 h 703943"/>
              <a:gd name="connsiteX4" fmla="*/ 65314 w 1810089"/>
              <a:gd name="connsiteY4" fmla="*/ 0 h 70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0089" h="703943">
                <a:moveTo>
                  <a:pt x="65314" y="0"/>
                </a:moveTo>
                <a:lnTo>
                  <a:pt x="1810089" y="0"/>
                </a:lnTo>
                <a:lnTo>
                  <a:pt x="1810089" y="703943"/>
                </a:lnTo>
                <a:lnTo>
                  <a:pt x="0" y="220889"/>
                </a:lnTo>
                <a:lnTo>
                  <a:pt x="65314" y="0"/>
                </a:lnTo>
                <a:close/>
              </a:path>
            </a:pathLst>
          </a:custGeom>
          <a:gradFill>
            <a:gsLst>
              <a:gs pos="100000">
                <a:schemeClr val="tx2"/>
              </a:gs>
              <a:gs pos="40000">
                <a:srgbClr val="641D7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1634" tIns="40818" rIns="81634" bIns="40818" rtlCol="0" anchor="ctr"/>
          <a:lstStyle/>
          <a:p>
            <a:pPr algn="ctr"/>
            <a:endParaRPr lang="en-US" dirty="0"/>
          </a:p>
        </p:txBody>
      </p:sp>
      <p:sp>
        <p:nvSpPr>
          <p:cNvPr id="3" name="Parallelogram 2"/>
          <p:cNvSpPr/>
          <p:nvPr/>
        </p:nvSpPr>
        <p:spPr>
          <a:xfrm>
            <a:off x="-19248" y="-8465"/>
            <a:ext cx="7433773" cy="727360"/>
          </a:xfrm>
          <a:custGeom>
            <a:avLst/>
            <a:gdLst>
              <a:gd name="connsiteX0" fmla="*/ 0 w 4206240"/>
              <a:gd name="connsiteY0" fmla="*/ 616017 h 616017"/>
              <a:gd name="connsiteX1" fmla="*/ 154004 w 4206240"/>
              <a:gd name="connsiteY1" fmla="*/ 0 h 616017"/>
              <a:gd name="connsiteX2" fmla="*/ 4206240 w 4206240"/>
              <a:gd name="connsiteY2" fmla="*/ 0 h 616017"/>
              <a:gd name="connsiteX3" fmla="*/ 4052236 w 4206240"/>
              <a:gd name="connsiteY3" fmla="*/ 616017 h 616017"/>
              <a:gd name="connsiteX4" fmla="*/ 0 w 4206240"/>
              <a:gd name="connsiteY4" fmla="*/ 616017 h 616017"/>
              <a:gd name="connsiteX0" fmla="*/ 9626 w 4215866"/>
              <a:gd name="connsiteY0" fmla="*/ 625643 h 625643"/>
              <a:gd name="connsiteX1" fmla="*/ 0 w 4215866"/>
              <a:gd name="connsiteY1" fmla="*/ 0 h 625643"/>
              <a:gd name="connsiteX2" fmla="*/ 4215866 w 4215866"/>
              <a:gd name="connsiteY2" fmla="*/ 9626 h 625643"/>
              <a:gd name="connsiteX3" fmla="*/ 4061862 w 4215866"/>
              <a:gd name="connsiteY3" fmla="*/ 625643 h 625643"/>
              <a:gd name="connsiteX4" fmla="*/ 9626 w 4215866"/>
              <a:gd name="connsiteY4" fmla="*/ 625643 h 625643"/>
              <a:gd name="connsiteX0" fmla="*/ 9626 w 4215866"/>
              <a:gd name="connsiteY0" fmla="*/ 856649 h 856649"/>
              <a:gd name="connsiteX1" fmla="*/ 0 w 4215866"/>
              <a:gd name="connsiteY1" fmla="*/ 0 h 856649"/>
              <a:gd name="connsiteX2" fmla="*/ 4215866 w 4215866"/>
              <a:gd name="connsiteY2" fmla="*/ 9626 h 856649"/>
              <a:gd name="connsiteX3" fmla="*/ 4061862 w 4215866"/>
              <a:gd name="connsiteY3" fmla="*/ 625643 h 856649"/>
              <a:gd name="connsiteX4" fmla="*/ 9626 w 4215866"/>
              <a:gd name="connsiteY4" fmla="*/ 856649 h 856649"/>
              <a:gd name="connsiteX0" fmla="*/ 9626 w 7305575"/>
              <a:gd name="connsiteY0" fmla="*/ 856649 h 856649"/>
              <a:gd name="connsiteX1" fmla="*/ 0 w 7305575"/>
              <a:gd name="connsiteY1" fmla="*/ 0 h 856649"/>
              <a:gd name="connsiteX2" fmla="*/ 4215866 w 7305575"/>
              <a:gd name="connsiteY2" fmla="*/ 9626 h 856649"/>
              <a:gd name="connsiteX3" fmla="*/ 7305575 w 7305575"/>
              <a:gd name="connsiteY3" fmla="*/ 616018 h 856649"/>
              <a:gd name="connsiteX4" fmla="*/ 9626 w 7305575"/>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05575 w 7372952"/>
              <a:gd name="connsiteY3" fmla="*/ 616018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298384 h 856649"/>
              <a:gd name="connsiteX4" fmla="*/ 9626 w 7372952"/>
              <a:gd name="connsiteY4" fmla="*/ 856649 h 856649"/>
              <a:gd name="connsiteX0" fmla="*/ 9626 w 7372952"/>
              <a:gd name="connsiteY0" fmla="*/ 856649 h 856649"/>
              <a:gd name="connsiteX1" fmla="*/ 0 w 7372952"/>
              <a:gd name="connsiteY1" fmla="*/ 0 h 856649"/>
              <a:gd name="connsiteX2" fmla="*/ 7372952 w 7372952"/>
              <a:gd name="connsiteY2" fmla="*/ 9626 h 856649"/>
              <a:gd name="connsiteX3" fmla="*/ 7324826 w 7372952"/>
              <a:gd name="connsiteY3" fmla="*/ 317635 h 856649"/>
              <a:gd name="connsiteX4" fmla="*/ 9626 w 7372952"/>
              <a:gd name="connsiteY4" fmla="*/ 856649 h 856649"/>
              <a:gd name="connsiteX0" fmla="*/ 9626 w 7382577"/>
              <a:gd name="connsiteY0" fmla="*/ 856649 h 856649"/>
              <a:gd name="connsiteX1" fmla="*/ 0 w 7382577"/>
              <a:gd name="connsiteY1" fmla="*/ 0 h 856649"/>
              <a:gd name="connsiteX2" fmla="*/ 7382577 w 7382577"/>
              <a:gd name="connsiteY2" fmla="*/ 0 h 856649"/>
              <a:gd name="connsiteX3" fmla="*/ 7324826 w 7382577"/>
              <a:gd name="connsiteY3" fmla="*/ 317635 h 856649"/>
              <a:gd name="connsiteX4" fmla="*/ 9626 w 7382577"/>
              <a:gd name="connsiteY4" fmla="*/ 856649 h 856649"/>
              <a:gd name="connsiteX0" fmla="*/ 16883 w 7382577"/>
              <a:gd name="connsiteY0" fmla="*/ 1044176 h 1044176"/>
              <a:gd name="connsiteX1" fmla="*/ 0 w 7382577"/>
              <a:gd name="connsiteY1" fmla="*/ 0 h 1044176"/>
              <a:gd name="connsiteX2" fmla="*/ 7382577 w 7382577"/>
              <a:gd name="connsiteY2" fmla="*/ 0 h 1044176"/>
              <a:gd name="connsiteX3" fmla="*/ 7324826 w 7382577"/>
              <a:gd name="connsiteY3" fmla="*/ 317635 h 1044176"/>
              <a:gd name="connsiteX4" fmla="*/ 16883 w 7382577"/>
              <a:gd name="connsiteY4" fmla="*/ 1044176 h 1044176"/>
              <a:gd name="connsiteX0" fmla="*/ 16883 w 7382577"/>
              <a:gd name="connsiteY0" fmla="*/ 1044176 h 1044176"/>
              <a:gd name="connsiteX1" fmla="*/ 0 w 7382577"/>
              <a:gd name="connsiteY1" fmla="*/ 0 h 1044176"/>
              <a:gd name="connsiteX2" fmla="*/ 7382577 w 7382577"/>
              <a:gd name="connsiteY2" fmla="*/ 0 h 1044176"/>
              <a:gd name="connsiteX3" fmla="*/ 7368367 w 7382577"/>
              <a:gd name="connsiteY3" fmla="*/ 317636 h 1044176"/>
              <a:gd name="connsiteX4" fmla="*/ 16883 w 7382577"/>
              <a:gd name="connsiteY4" fmla="*/ 1044176 h 1044176"/>
              <a:gd name="connsiteX0" fmla="*/ 16883 w 7433374"/>
              <a:gd name="connsiteY0" fmla="*/ 1044176 h 1044176"/>
              <a:gd name="connsiteX1" fmla="*/ 0 w 7433374"/>
              <a:gd name="connsiteY1" fmla="*/ 0 h 1044176"/>
              <a:gd name="connsiteX2" fmla="*/ 7433374 w 7433374"/>
              <a:gd name="connsiteY2" fmla="*/ 0 h 1044176"/>
              <a:gd name="connsiteX3" fmla="*/ 7368367 w 7433374"/>
              <a:gd name="connsiteY3" fmla="*/ 317636 h 1044176"/>
              <a:gd name="connsiteX4" fmla="*/ 16883 w 7433374"/>
              <a:gd name="connsiteY4" fmla="*/ 1044176 h 1044176"/>
              <a:gd name="connsiteX0" fmla="*/ 16883 w 7433374"/>
              <a:gd name="connsiteY0" fmla="*/ 1044176 h 1044176"/>
              <a:gd name="connsiteX1" fmla="*/ 0 w 7433374"/>
              <a:gd name="connsiteY1" fmla="*/ 0 h 1044176"/>
              <a:gd name="connsiteX2" fmla="*/ 7433374 w 7433374"/>
              <a:gd name="connsiteY2" fmla="*/ 0 h 1044176"/>
              <a:gd name="connsiteX3" fmla="*/ 7356461 w 7433374"/>
              <a:gd name="connsiteY3" fmla="*/ 331310 h 1044176"/>
              <a:gd name="connsiteX4" fmla="*/ 16883 w 7433374"/>
              <a:gd name="connsiteY4" fmla="*/ 1044176 h 1044176"/>
              <a:gd name="connsiteX0" fmla="*/ 16883 w 7433374"/>
              <a:gd name="connsiteY0" fmla="*/ 1044176 h 1044176"/>
              <a:gd name="connsiteX1" fmla="*/ 0 w 7433374"/>
              <a:gd name="connsiteY1" fmla="*/ 0 h 1044176"/>
              <a:gd name="connsiteX2" fmla="*/ 7433374 w 7433374"/>
              <a:gd name="connsiteY2" fmla="*/ 0 h 1044176"/>
              <a:gd name="connsiteX3" fmla="*/ 7365985 w 7433374"/>
              <a:gd name="connsiteY3" fmla="*/ 322194 h 1044176"/>
              <a:gd name="connsiteX4" fmla="*/ 16883 w 7433374"/>
              <a:gd name="connsiteY4" fmla="*/ 1044176 h 104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3374" h="1044176">
                <a:moveTo>
                  <a:pt x="16883" y="1044176"/>
                </a:moveTo>
                <a:lnTo>
                  <a:pt x="0" y="0"/>
                </a:lnTo>
                <a:lnTo>
                  <a:pt x="7433374" y="0"/>
                </a:lnTo>
                <a:lnTo>
                  <a:pt x="7365985" y="322194"/>
                </a:lnTo>
                <a:lnTo>
                  <a:pt x="16883" y="1044176"/>
                </a:lnTo>
                <a:close/>
              </a:path>
            </a:pathLst>
          </a:custGeom>
          <a:gradFill>
            <a:gsLst>
              <a:gs pos="0">
                <a:srgbClr val="4E196D"/>
              </a:gs>
              <a:gs pos="100000">
                <a:srgbClr val="A612AA">
                  <a:lumMod val="87000"/>
                </a:srgbClr>
              </a:gs>
            </a:gsLst>
            <a:lin ang="18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81634" tIns="40818" rIns="81634" bIns="40818" rtlCol="0" anchor="ctr"/>
          <a:lstStyle/>
          <a:p>
            <a:pPr algn="ctr"/>
            <a:endParaRPr lang="en-US" dirty="0"/>
          </a:p>
        </p:txBody>
      </p:sp>
      <p:sp>
        <p:nvSpPr>
          <p:cNvPr id="5" name="Rectangle 4"/>
          <p:cNvSpPr/>
          <p:nvPr/>
        </p:nvSpPr>
        <p:spPr>
          <a:xfrm rot="10800000" flipV="1">
            <a:off x="-8731" y="6796092"/>
            <a:ext cx="9159988" cy="73280"/>
          </a:xfrm>
          <a:prstGeom prst="rect">
            <a:avLst/>
          </a:prstGeom>
          <a:gradFill>
            <a:gsLst>
              <a:gs pos="0">
                <a:schemeClr val="tx2"/>
              </a:gs>
              <a:gs pos="99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09218" y="5634269"/>
            <a:ext cx="1085850" cy="104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62973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Lst>
  <p:hf hdr="0" dt="0"/>
  <p:txStyles>
    <p:titleStyle>
      <a:lvl1pPr algn="l" defTabSz="914400" rtl="0" eaLnBrk="1" latinLnBrk="0" hangingPunct="1">
        <a:spcBef>
          <a:spcPct val="0"/>
        </a:spcBef>
        <a:buNone/>
        <a:defRPr sz="2800" kern="1200" baseline="0">
          <a:solidFill>
            <a:schemeClr val="accent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1"/>
        </a:buClr>
        <a:buFont typeface="Avenir LT Std 35 Light"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1"/>
        </a:buClr>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1"/>
        </a:buClr>
        <a:buFont typeface="Avenir LT Std 35 Light" pitchFamily="34" charset="0"/>
        <a:buChar char="&gt;"/>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1"/>
        </a:buClr>
        <a:buSzPct val="100000"/>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1"/>
        </a:buClr>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0ED6A9F-C48D-BE46-938D-2F73E6A7917F}"/>
              </a:ext>
            </a:extLst>
          </p:cNvPr>
          <p:cNvSpPr>
            <a:spLocks noGrp="1"/>
          </p:cNvSpPr>
          <p:nvPr>
            <p:ph type="sldNum" sz="quarter" idx="4"/>
          </p:nvPr>
        </p:nvSpPr>
        <p:spPr>
          <a:xfrm>
            <a:off x="514350" y="6475413"/>
            <a:ext cx="1938338"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F9FD0A59-1BD5-0F41-BAFF-5C5AE3A78A29}" type="slidenum">
              <a:rPr lang="en-US" altLang="en-US"/>
              <a:pPr>
                <a:defRPr/>
              </a:pPr>
              <a:t>‹#›</a:t>
            </a:fld>
            <a:endParaRPr lang="en-US" altLang="en-US" dirty="0"/>
          </a:p>
        </p:txBody>
      </p:sp>
    </p:spTree>
    <p:extLst>
      <p:ext uri="{BB962C8B-B14F-4D97-AF65-F5344CB8AC3E}">
        <p14:creationId xmlns:p14="http://schemas.microsoft.com/office/powerpoint/2010/main" val="193482319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Lst>
  <p:hf hdr="0" ftr="0" dt="0"/>
  <p:txStyles>
    <p:titleStyle>
      <a:lvl1pPr algn="l" rtl="0" eaLnBrk="1" fontAlgn="base" hangingPunct="1">
        <a:spcBef>
          <a:spcPct val="0"/>
        </a:spcBef>
        <a:spcAft>
          <a:spcPct val="0"/>
        </a:spcAft>
        <a:defRPr sz="2800" kern="1200">
          <a:solidFill>
            <a:schemeClr val="accent1"/>
          </a:solidFill>
          <a:latin typeface="Arial" pitchFamily="34" charset="0"/>
          <a:ea typeface="MS PGothic" panose="020B0600070205080204" pitchFamily="34" charset="-128"/>
          <a:cs typeface="Arial" pitchFamily="34" charset="0"/>
        </a:defRPr>
      </a:lvl1pPr>
      <a:lvl2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2pPr>
      <a:lvl3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3pPr>
      <a:lvl4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4pPr>
      <a:lvl5pPr algn="l" rtl="0" eaLnBrk="1" fontAlgn="base" hangingPunct="1">
        <a:spcBef>
          <a:spcPct val="0"/>
        </a:spcBef>
        <a:spcAft>
          <a:spcPct val="0"/>
        </a:spcAft>
        <a:defRPr sz="2800">
          <a:solidFill>
            <a:schemeClr val="accent1"/>
          </a:solidFill>
          <a:latin typeface="Arial" charset="0"/>
          <a:ea typeface="MS PGothic" panose="020B0600070205080204" pitchFamily="34" charset="-128"/>
          <a:cs typeface="Arial" panose="020B0604020202020204" pitchFamily="34" charset="0"/>
        </a:defRPr>
      </a:lvl5pPr>
      <a:lvl6pPr marL="457200" algn="l" rtl="0" eaLnBrk="1" fontAlgn="base" hangingPunct="1">
        <a:spcBef>
          <a:spcPct val="0"/>
        </a:spcBef>
        <a:spcAft>
          <a:spcPct val="0"/>
        </a:spcAft>
        <a:defRPr sz="2800">
          <a:solidFill>
            <a:schemeClr val="accent1"/>
          </a:solidFill>
          <a:latin typeface="Arial" charset="0"/>
          <a:ea typeface="ＭＳ Ｐゴシック" charset="0"/>
        </a:defRPr>
      </a:lvl6pPr>
      <a:lvl7pPr marL="914400" algn="l" rtl="0" eaLnBrk="1" fontAlgn="base" hangingPunct="1">
        <a:spcBef>
          <a:spcPct val="0"/>
        </a:spcBef>
        <a:spcAft>
          <a:spcPct val="0"/>
        </a:spcAft>
        <a:defRPr sz="2800">
          <a:solidFill>
            <a:schemeClr val="accent1"/>
          </a:solidFill>
          <a:latin typeface="Arial" charset="0"/>
          <a:ea typeface="ＭＳ Ｐゴシック" charset="0"/>
        </a:defRPr>
      </a:lvl7pPr>
      <a:lvl8pPr marL="1371600" algn="l" rtl="0" eaLnBrk="1" fontAlgn="base" hangingPunct="1">
        <a:spcBef>
          <a:spcPct val="0"/>
        </a:spcBef>
        <a:spcAft>
          <a:spcPct val="0"/>
        </a:spcAft>
        <a:defRPr sz="2800">
          <a:solidFill>
            <a:schemeClr val="accent1"/>
          </a:solidFill>
          <a:latin typeface="Arial" charset="0"/>
          <a:ea typeface="ＭＳ Ｐゴシック" charset="0"/>
        </a:defRPr>
      </a:lvl8pPr>
      <a:lvl9pPr marL="1828800" algn="l" rtl="0" eaLnBrk="1" fontAlgn="base" hangingPunct="1">
        <a:spcBef>
          <a:spcPct val="0"/>
        </a:spcBef>
        <a:spcAft>
          <a:spcPct val="0"/>
        </a:spcAft>
        <a:defRPr sz="2800">
          <a:solidFill>
            <a:schemeClr val="accent1"/>
          </a:solidFill>
          <a:latin typeface="Arial" charset="0"/>
          <a:ea typeface="ＭＳ Ｐゴシック" charset="0"/>
        </a:defRPr>
      </a:lvl9pPr>
    </p:titleStyle>
    <p:bodyStyle>
      <a:lvl1pPr marL="342900" indent="-342900" algn="l" rtl="0" eaLnBrk="1" fontAlgn="base" hangingPunct="1">
        <a:spcBef>
          <a:spcPct val="20000"/>
        </a:spcBef>
        <a:spcAft>
          <a:spcPct val="0"/>
        </a:spcAft>
        <a:buClr>
          <a:schemeClr val="accent1"/>
        </a:buClr>
        <a:buFont typeface="Avenir LT Std 35 Light" panose="02000503020000020003" pitchFamily="2" charset="0"/>
        <a:buChar char="•"/>
        <a:defRPr sz="20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1" fontAlgn="base" hangingPunct="1">
        <a:spcBef>
          <a:spcPct val="20000"/>
        </a:spcBef>
        <a:spcAft>
          <a:spcPct val="0"/>
        </a:spcAft>
        <a:buClr>
          <a:schemeClr val="accent1"/>
        </a:buClr>
        <a:buFont typeface="Wingdings" pitchFamily="2" charset="2"/>
        <a:buChar char="§"/>
        <a:defRPr kern="1200">
          <a:solidFill>
            <a:schemeClr val="tx1"/>
          </a:solidFill>
          <a:latin typeface="Arial" pitchFamily="34" charset="0"/>
          <a:ea typeface="MS PGothic" panose="020B0600070205080204" pitchFamily="34" charset="-128"/>
          <a:cs typeface="Arial" pitchFamily="34" charset="0"/>
        </a:defRPr>
      </a:lvl2pPr>
      <a:lvl3pPr marL="1143000" indent="-228600" algn="l" rtl="0" eaLnBrk="1" fontAlgn="base" hangingPunct="1">
        <a:spcBef>
          <a:spcPct val="20000"/>
        </a:spcBef>
        <a:spcAft>
          <a:spcPct val="0"/>
        </a:spcAft>
        <a:buClr>
          <a:schemeClr val="accent1"/>
        </a:buClr>
        <a:buFont typeface="Avenir LT Std 35 Light" panose="02000503020000020003" pitchFamily="2" charset="0"/>
        <a:buChar char="&gt;"/>
        <a:defRPr sz="1600" kern="1200">
          <a:solidFill>
            <a:schemeClr val="tx1"/>
          </a:solidFill>
          <a:latin typeface="Arial" pitchFamily="34" charset="0"/>
          <a:ea typeface="MS PGothic" panose="020B0600070205080204" pitchFamily="34" charset="-128"/>
          <a:cs typeface="Arial" pitchFamily="34" charset="0"/>
        </a:defRPr>
      </a:lvl3pPr>
      <a:lvl4pPr marL="1600200" indent="-228600" algn="l" rtl="0" eaLnBrk="1" fontAlgn="base" hangingPunct="1">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Arial" pitchFamily="34" charset="0"/>
          <a:ea typeface="MS PGothic" panose="020B0600070205080204" pitchFamily="34" charset="-128"/>
          <a:cs typeface="Arial" pitchFamily="34" charset="0"/>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sz="1200" kern="1200">
          <a:solidFill>
            <a:schemeClr val="tx1"/>
          </a:solidFill>
          <a:latin typeface="Arial" pitchFamily="34" charset="0"/>
          <a:ea typeface="MS PGothic" panose="020B0600070205080204"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66.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8.png"/><Relationship Id="rId4" Type="http://schemas.microsoft.com/office/2007/relationships/hdphoto" Target="../media/hdphoto1.wdp"/><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4.jpe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BC18F81-1433-6C40-8D1A-DE4382915F6A}"/>
              </a:ext>
            </a:extLst>
          </p:cNvPr>
          <p:cNvSpPr>
            <a:spLocks noGrp="1"/>
          </p:cNvSpPr>
          <p:nvPr>
            <p:ph type="body" sz="quarter" idx="10"/>
          </p:nvPr>
        </p:nvSpPr>
        <p:spPr>
          <a:xfrm>
            <a:off x="1484447" y="4652963"/>
            <a:ext cx="6035675" cy="914400"/>
          </a:xfrm>
        </p:spPr>
        <p:txBody>
          <a:bodyPr/>
          <a:lstStyle/>
          <a:p>
            <a:pPr>
              <a:buFont typeface="Avenir LT Std 35 Light" charset="0"/>
              <a:buNone/>
              <a:defRPr/>
            </a:pPr>
            <a:r>
              <a:rPr lang="en-US" b="1" dirty="0"/>
              <a:t>VFW Training</a:t>
            </a:r>
          </a:p>
        </p:txBody>
      </p:sp>
      <p:sp>
        <p:nvSpPr>
          <p:cNvPr id="10" name="Text Placeholder 9">
            <a:extLst>
              <a:ext uri="{FF2B5EF4-FFF2-40B4-BE49-F238E27FC236}">
                <a16:creationId xmlns:a16="http://schemas.microsoft.com/office/drawing/2014/main" id="{D0D93F42-3967-2443-A2D1-815418D65B0E}"/>
              </a:ext>
            </a:extLst>
          </p:cNvPr>
          <p:cNvSpPr>
            <a:spLocks noGrp="1"/>
          </p:cNvSpPr>
          <p:nvPr>
            <p:ph type="body" sz="quarter" idx="11"/>
          </p:nvPr>
        </p:nvSpPr>
        <p:spPr>
          <a:xfrm>
            <a:off x="1484447" y="5664791"/>
            <a:ext cx="6035675" cy="479425"/>
          </a:xfrm>
        </p:spPr>
        <p:txBody>
          <a:bodyPr/>
          <a:lstStyle/>
          <a:p>
            <a:pPr>
              <a:buFont typeface="Avenir LT Std 35 Light" charset="0"/>
              <a:buNone/>
              <a:defRPr/>
            </a:pPr>
            <a:r>
              <a:rPr lang="en-US" dirty="0">
                <a:solidFill>
                  <a:schemeClr val="tx1"/>
                </a:solidFill>
              </a:rPr>
              <a:t>November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40833687"/>
              </p:ext>
            </p:extLst>
          </p:nvPr>
        </p:nvGraphicFramePr>
        <p:xfrm>
          <a:off x="457201" y="1094411"/>
          <a:ext cx="8229600" cy="537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6"/>
          </p:nvPr>
        </p:nvSpPr>
        <p:spPr/>
        <p:txBody>
          <a:bodyPr/>
          <a:lstStyle/>
          <a:p>
            <a:r>
              <a:rPr lang="en-US" dirty="0"/>
              <a:t>Availability</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10</a:t>
            </a:fld>
            <a:endParaRPr lang="en-US" altLang="en-US" dirty="0"/>
          </a:p>
        </p:txBody>
      </p:sp>
    </p:spTree>
    <p:extLst>
      <p:ext uri="{BB962C8B-B14F-4D97-AF65-F5344CB8AC3E}">
        <p14:creationId xmlns:p14="http://schemas.microsoft.com/office/powerpoint/2010/main" val="86737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Availability (cont.)</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11</a:t>
            </a:fld>
            <a:endParaRPr lang="en-US" altLang="en-US" dirty="0"/>
          </a:p>
        </p:txBody>
      </p:sp>
      <p:pic>
        <p:nvPicPr>
          <p:cNvPr id="6" name="Picture 5"/>
          <p:cNvPicPr>
            <a:picLocks noChangeAspect="1"/>
          </p:cNvPicPr>
          <p:nvPr/>
        </p:nvPicPr>
        <p:blipFill>
          <a:blip r:embed="rId3"/>
          <a:stretch>
            <a:fillRect/>
          </a:stretch>
        </p:blipFill>
        <p:spPr>
          <a:xfrm>
            <a:off x="457200" y="1870980"/>
            <a:ext cx="8185096" cy="4101305"/>
          </a:xfrm>
          <a:prstGeom prst="rect">
            <a:avLst/>
          </a:prstGeom>
          <a:ln>
            <a:solidFill>
              <a:schemeClr val="bg2"/>
            </a:solidFill>
          </a:ln>
          <a:effectLst>
            <a:outerShdw blurRad="292100" dist="139700" dir="2700000" algn="tl" rotWithShape="0">
              <a:srgbClr val="333333">
                <a:alpha val="65000"/>
              </a:srgbClr>
            </a:outerShdw>
          </a:effectLst>
        </p:spPr>
      </p:pic>
      <p:sp>
        <p:nvSpPr>
          <p:cNvPr id="8" name="Rounded Rectangle 7"/>
          <p:cNvSpPr/>
          <p:nvPr/>
        </p:nvSpPr>
        <p:spPr>
          <a:xfrm>
            <a:off x="457200" y="1186826"/>
            <a:ext cx="8185096" cy="374571"/>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1600" dirty="0"/>
              <a:t>QTC’s scheduling system shows the first available/closest provider to the claimant.</a:t>
            </a:r>
          </a:p>
        </p:txBody>
      </p:sp>
    </p:spTree>
    <p:extLst>
      <p:ext uri="{BB962C8B-B14F-4D97-AF65-F5344CB8AC3E}">
        <p14:creationId xmlns:p14="http://schemas.microsoft.com/office/powerpoint/2010/main" val="1603686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57200" y="1185903"/>
            <a:ext cx="8386354" cy="5212080"/>
          </a:xfrm>
        </p:spPr>
        <p:txBody>
          <a:bodyPr/>
          <a:lstStyle/>
          <a:p>
            <a:r>
              <a:rPr lang="en-US" dirty="0"/>
              <a:t>Case Specialists are to enter case notes for each attempt and track Positive Contact (PCNT) within the case management system.</a:t>
            </a:r>
          </a:p>
          <a:p>
            <a:r>
              <a:rPr lang="en-US" dirty="0"/>
              <a:t>Contact attempts are shown in Exam Track </a:t>
            </a:r>
          </a:p>
          <a:p>
            <a:endParaRPr lang="en-US" dirty="0"/>
          </a:p>
        </p:txBody>
      </p:sp>
      <p:sp>
        <p:nvSpPr>
          <p:cNvPr id="4" name="Text Placeholder 3"/>
          <p:cNvSpPr>
            <a:spLocks noGrp="1"/>
          </p:cNvSpPr>
          <p:nvPr>
            <p:ph type="body" sz="quarter" idx="16"/>
          </p:nvPr>
        </p:nvSpPr>
        <p:spPr/>
        <p:txBody>
          <a:bodyPr/>
          <a:lstStyle/>
          <a:p>
            <a:r>
              <a:rPr lang="en-US" dirty="0"/>
              <a:t>Tracking (Actions to Schedule Appt.)</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12</a:t>
            </a:fld>
            <a:endParaRPr lang="en-US" altLang="en-US" dirty="0"/>
          </a:p>
        </p:txBody>
      </p:sp>
      <p:pic>
        <p:nvPicPr>
          <p:cNvPr id="6" name="Picture 5"/>
          <p:cNvPicPr>
            <a:picLocks noChangeAspect="1"/>
          </p:cNvPicPr>
          <p:nvPr/>
        </p:nvPicPr>
        <p:blipFill rotWithShape="1">
          <a:blip r:embed="rId3"/>
          <a:srcRect l="-1" r="2290"/>
          <a:stretch/>
        </p:blipFill>
        <p:spPr>
          <a:xfrm>
            <a:off x="870660" y="2603421"/>
            <a:ext cx="1656639" cy="2658523"/>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style>
          <a:lnRef idx="1">
            <a:schemeClr val="dk1"/>
          </a:lnRef>
          <a:fillRef idx="2">
            <a:schemeClr val="dk1"/>
          </a:fillRef>
          <a:effectRef idx="1">
            <a:schemeClr val="dk1"/>
          </a:effectRef>
          <a:fontRef idx="minor">
            <a:schemeClr val="dk1"/>
          </a:fontRef>
        </p:style>
      </p:pic>
      <p:pic>
        <p:nvPicPr>
          <p:cNvPr id="7" name="Picture 6"/>
          <p:cNvPicPr>
            <a:picLocks noChangeAspect="1"/>
          </p:cNvPicPr>
          <p:nvPr/>
        </p:nvPicPr>
        <p:blipFill>
          <a:blip r:embed="rId4"/>
          <a:stretch>
            <a:fillRect/>
          </a:stretch>
        </p:blipFill>
        <p:spPr>
          <a:xfrm>
            <a:off x="2705839" y="2603421"/>
            <a:ext cx="5837399" cy="2658523"/>
          </a:xfrm>
          <a:prstGeom prst="rect">
            <a:avLst/>
          </a:prstGeom>
          <a:ln>
            <a:solidFill>
              <a:schemeClr val="tx1"/>
            </a:solidFill>
          </a:ln>
          <a:effectLst>
            <a:outerShdw blurRad="292100" dist="139700" dir="2700000" algn="tl" rotWithShape="0">
              <a:srgbClr val="333333">
                <a:alpha val="65000"/>
              </a:srgbClr>
            </a:outerShdw>
          </a:effectLst>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75496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412365" y="121161"/>
            <a:ext cx="7576457" cy="743019"/>
          </a:xfrm>
        </p:spPr>
        <p:txBody>
          <a:bodyPr/>
          <a:lstStyle/>
          <a:p>
            <a:r>
              <a:rPr lang="en-US" sz="2700" dirty="0"/>
              <a:t>Reserve Scheduling</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13</a:t>
            </a:fld>
            <a:endParaRPr lang="en-US" altLang="en-US" dirty="0"/>
          </a:p>
        </p:txBody>
      </p:sp>
      <p:graphicFrame>
        <p:nvGraphicFramePr>
          <p:cNvPr id="9" name="Diagram 8"/>
          <p:cNvGraphicFramePr/>
          <p:nvPr>
            <p:extLst>
              <p:ext uri="{D42A27DB-BD31-4B8C-83A1-F6EECF244321}">
                <p14:modId xmlns:p14="http://schemas.microsoft.com/office/powerpoint/2010/main" val="1973761572"/>
              </p:ext>
            </p:extLst>
          </p:nvPr>
        </p:nvGraphicFramePr>
        <p:xfrm>
          <a:off x="457200" y="1006477"/>
          <a:ext cx="8294914" cy="548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222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02034159"/>
              </p:ext>
            </p:extLst>
          </p:nvPr>
        </p:nvGraphicFramePr>
        <p:xfrm>
          <a:off x="570751" y="1200443"/>
          <a:ext cx="8011034" cy="3252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6"/>
          </p:nvPr>
        </p:nvSpPr>
        <p:spPr/>
        <p:txBody>
          <a:bodyPr/>
          <a:lstStyle/>
          <a:p>
            <a:r>
              <a:rPr lang="en-US" dirty="0"/>
              <a:t>Call Back and Rescheduling</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14</a:t>
            </a:fld>
            <a:endParaRPr lang="en-US" altLang="en-US" dirty="0"/>
          </a:p>
        </p:txBody>
      </p:sp>
      <p:pic>
        <p:nvPicPr>
          <p:cNvPr id="7" name="Picture 6"/>
          <p:cNvPicPr>
            <a:picLocks noChangeAspect="1"/>
          </p:cNvPicPr>
          <p:nvPr/>
        </p:nvPicPr>
        <p:blipFill>
          <a:blip r:embed="rId8"/>
          <a:stretch>
            <a:fillRect/>
          </a:stretch>
        </p:blipFill>
        <p:spPr>
          <a:xfrm>
            <a:off x="2654847" y="4674475"/>
            <a:ext cx="4524689" cy="956907"/>
          </a:xfrm>
          <a:prstGeom prst="rect">
            <a:avLst/>
          </a:prstGeom>
          <a:ln>
            <a:solidFill>
              <a:schemeClr val="accent1"/>
            </a:solidFill>
          </a:ln>
        </p:spPr>
      </p:pic>
    </p:spTree>
    <p:extLst>
      <p:ext uri="{BB962C8B-B14F-4D97-AF65-F5344CB8AC3E}">
        <p14:creationId xmlns:p14="http://schemas.microsoft.com/office/powerpoint/2010/main" val="4121952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CFF413-D166-784E-BE04-7EE11A14D91D}"/>
              </a:ext>
            </a:extLst>
          </p:cNvPr>
          <p:cNvSpPr>
            <a:spLocks noGrp="1"/>
          </p:cNvSpPr>
          <p:nvPr>
            <p:ph type="body" sz="quarter" idx="10"/>
          </p:nvPr>
        </p:nvSpPr>
        <p:spPr>
          <a:xfrm>
            <a:off x="2453233" y="4701965"/>
            <a:ext cx="6035675" cy="914400"/>
          </a:xfrm>
        </p:spPr>
        <p:txBody>
          <a:bodyPr/>
          <a:lstStyle/>
          <a:p>
            <a:pPr>
              <a:buFont typeface="Avenir LT Std 35 Light" charset="0"/>
              <a:buNone/>
              <a:defRPr/>
            </a:pPr>
            <a:r>
              <a:rPr lang="en-US" dirty="0"/>
              <a:t>QTC Claimant Notification Packages</a:t>
            </a:r>
          </a:p>
        </p:txBody>
      </p:sp>
    </p:spTree>
    <p:extLst>
      <p:ext uri="{BB962C8B-B14F-4D97-AF65-F5344CB8AC3E}">
        <p14:creationId xmlns:p14="http://schemas.microsoft.com/office/powerpoint/2010/main" val="230923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Claimant Notification Package (CNP)</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16</a:t>
            </a:fld>
            <a:endParaRPr lang="en-US" altLang="en-US" dirty="0"/>
          </a:p>
        </p:txBody>
      </p:sp>
      <p:graphicFrame>
        <p:nvGraphicFramePr>
          <p:cNvPr id="8" name="Diagram 7"/>
          <p:cNvGraphicFramePr/>
          <p:nvPr>
            <p:extLst>
              <p:ext uri="{D42A27DB-BD31-4B8C-83A1-F6EECF244321}">
                <p14:modId xmlns:p14="http://schemas.microsoft.com/office/powerpoint/2010/main" val="934686208"/>
              </p:ext>
            </p:extLst>
          </p:nvPr>
        </p:nvGraphicFramePr>
        <p:xfrm>
          <a:off x="490583" y="1327510"/>
          <a:ext cx="8203474" cy="354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90583" y="1101689"/>
            <a:ext cx="8203474" cy="584775"/>
          </a:xfrm>
          <a:prstGeom prst="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600" dirty="0"/>
              <a:t>Letters are tailored by Exam Setting (i.e. CNP/BDD/IDES) and includes the necessary appointment information that will guide claimants through the examination process.</a:t>
            </a:r>
          </a:p>
        </p:txBody>
      </p:sp>
      <p:sp>
        <p:nvSpPr>
          <p:cNvPr id="3" name="Round Same Side Corner Rectangle 2"/>
          <p:cNvSpPr/>
          <p:nvPr/>
        </p:nvSpPr>
        <p:spPr>
          <a:xfrm>
            <a:off x="2256971" y="4508589"/>
            <a:ext cx="5058229" cy="1903690"/>
          </a:xfrm>
          <a:prstGeom prst="round2SameRect">
            <a:avLst/>
          </a:prstGeom>
        </p:spPr>
        <p:style>
          <a:lnRef idx="1">
            <a:schemeClr val="dk1"/>
          </a:lnRef>
          <a:fillRef idx="2">
            <a:schemeClr val="dk1"/>
          </a:fillRef>
          <a:effectRef idx="1">
            <a:schemeClr val="dk1"/>
          </a:effectRef>
          <a:fontRef idx="minor">
            <a:schemeClr val="dk1"/>
          </a:fontRef>
        </p:style>
        <p:txBody>
          <a:bodyPr wrap="square">
            <a:spAutoFit/>
          </a:bodyPr>
          <a:lstStyle/>
          <a:p>
            <a:pPr lvl="0" algn="ctr">
              <a:defRPr/>
            </a:pPr>
            <a:r>
              <a:rPr lang="en-US" sz="1600" dirty="0">
                <a:solidFill>
                  <a:prstClr val="black"/>
                </a:solidFill>
                <a:latin typeface="Arial"/>
              </a:rPr>
              <a:t>** FAQs include:</a:t>
            </a:r>
          </a:p>
          <a:p>
            <a:pPr marL="285750" lvl="0" indent="-285750">
              <a:buFont typeface="Wingdings" panose="05000000000000000000" pitchFamily="2" charset="2"/>
              <a:buChar char="§"/>
              <a:defRPr/>
            </a:pPr>
            <a:r>
              <a:rPr lang="en-US" sz="1600" dirty="0">
                <a:solidFill>
                  <a:prstClr val="black"/>
                </a:solidFill>
                <a:latin typeface="Arial"/>
              </a:rPr>
              <a:t>Do I need to attend this appointment?</a:t>
            </a:r>
          </a:p>
          <a:p>
            <a:pPr marL="285750" lvl="0" indent="-285750">
              <a:buFont typeface="Wingdings" panose="05000000000000000000" pitchFamily="2" charset="2"/>
              <a:buChar char="§"/>
              <a:defRPr/>
            </a:pPr>
            <a:r>
              <a:rPr lang="en-US" sz="1600" dirty="0">
                <a:solidFill>
                  <a:prstClr val="black"/>
                </a:solidFill>
                <a:latin typeface="Arial"/>
              </a:rPr>
              <a:t>What do I need to do?</a:t>
            </a:r>
          </a:p>
          <a:p>
            <a:pPr marL="285750" lvl="0" indent="-285750">
              <a:buFont typeface="Wingdings" panose="05000000000000000000" pitchFamily="2" charset="2"/>
              <a:buChar char="§"/>
              <a:defRPr/>
            </a:pPr>
            <a:r>
              <a:rPr lang="en-US" sz="1600" dirty="0">
                <a:solidFill>
                  <a:prstClr val="black"/>
                </a:solidFill>
                <a:latin typeface="Arial"/>
              </a:rPr>
              <a:t>Should I bring my medical records?</a:t>
            </a:r>
          </a:p>
          <a:p>
            <a:pPr marL="285750" lvl="0" indent="-285750">
              <a:buFont typeface="Wingdings" panose="05000000000000000000" pitchFamily="2" charset="2"/>
              <a:buChar char="§"/>
              <a:defRPr/>
            </a:pPr>
            <a:r>
              <a:rPr lang="en-US" sz="1600" dirty="0">
                <a:solidFill>
                  <a:prstClr val="black"/>
                </a:solidFill>
                <a:latin typeface="Arial"/>
              </a:rPr>
              <a:t>What if I have specialized accessibility needs?</a:t>
            </a:r>
          </a:p>
          <a:p>
            <a:pPr marL="285750" lvl="0" indent="-285750">
              <a:buFont typeface="Wingdings" panose="05000000000000000000" pitchFamily="2" charset="2"/>
              <a:buChar char="§"/>
              <a:defRPr/>
            </a:pPr>
            <a:r>
              <a:rPr lang="en-US" sz="1600" dirty="0">
                <a:solidFill>
                  <a:prstClr val="black"/>
                </a:solidFill>
                <a:latin typeface="Arial"/>
              </a:rPr>
              <a:t>Is this examination free?</a:t>
            </a:r>
          </a:p>
          <a:p>
            <a:pPr marL="285750" lvl="0" indent="-285750">
              <a:buFont typeface="Wingdings" panose="05000000000000000000" pitchFamily="2" charset="2"/>
              <a:buChar char="§"/>
              <a:defRPr/>
            </a:pPr>
            <a:r>
              <a:rPr lang="en-US" sz="1600" dirty="0">
                <a:solidFill>
                  <a:prstClr val="black"/>
                </a:solidFill>
                <a:latin typeface="Arial"/>
              </a:rPr>
              <a:t>Will I be reimbursed for travel Expenses?</a:t>
            </a:r>
          </a:p>
        </p:txBody>
      </p:sp>
    </p:spTree>
    <p:extLst>
      <p:ext uri="{BB962C8B-B14F-4D97-AF65-F5344CB8AC3E}">
        <p14:creationId xmlns:p14="http://schemas.microsoft.com/office/powerpoint/2010/main" val="1930091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41210641"/>
              </p:ext>
            </p:extLst>
          </p:nvPr>
        </p:nvGraphicFramePr>
        <p:xfrm>
          <a:off x="204977" y="1244147"/>
          <a:ext cx="8725989" cy="3441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6"/>
          </p:nvPr>
        </p:nvSpPr>
        <p:spPr>
          <a:xfrm>
            <a:off x="457200" y="149284"/>
            <a:ext cx="7656606" cy="743019"/>
          </a:xfrm>
        </p:spPr>
        <p:txBody>
          <a:bodyPr/>
          <a:lstStyle/>
          <a:p>
            <a:r>
              <a:rPr lang="en-US" sz="2700" dirty="0"/>
              <a:t>Delivery of Claimant Notification </a:t>
            </a:r>
            <a:r>
              <a:rPr lang="en-US" sz="2700" dirty="0">
                <a:solidFill>
                  <a:schemeClr val="tx1"/>
                </a:solidFill>
              </a:rPr>
              <a:t>Package</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17</a:t>
            </a:fld>
            <a:endParaRPr lang="en-US" altLang="en-US" dirty="0"/>
          </a:p>
        </p:txBody>
      </p:sp>
      <p:grpSp>
        <p:nvGrpSpPr>
          <p:cNvPr id="7" name="Group 6"/>
          <p:cNvGrpSpPr/>
          <p:nvPr/>
        </p:nvGrpSpPr>
        <p:grpSpPr>
          <a:xfrm>
            <a:off x="867103" y="4139099"/>
            <a:ext cx="5818543" cy="1661088"/>
            <a:chOff x="867103" y="4000552"/>
            <a:chExt cx="5818543" cy="1661088"/>
          </a:xfrm>
        </p:grpSpPr>
        <p:sp>
          <p:nvSpPr>
            <p:cNvPr id="8" name="TextBox 7"/>
            <p:cNvSpPr txBox="1"/>
            <p:nvPr/>
          </p:nvSpPr>
          <p:spPr>
            <a:xfrm>
              <a:off x="867103" y="4000552"/>
              <a:ext cx="5208577" cy="817245"/>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400" dirty="0"/>
                <a:t>Mailing logic built into the system sends the packet by various methods to ensure it arrives at least 1 day prior to the date of appointment.</a:t>
              </a:r>
            </a:p>
          </p:txBody>
        </p:sp>
        <p:sp>
          <p:nvSpPr>
            <p:cNvPr id="2" name="Rectangle 1"/>
            <p:cNvSpPr/>
            <p:nvPr/>
          </p:nvSpPr>
          <p:spPr>
            <a:xfrm>
              <a:off x="1023938" y="4922976"/>
              <a:ext cx="2743200" cy="523220"/>
            </a:xfrm>
            <a:prstGeom prst="rect">
              <a:avLst/>
            </a:prstGeom>
          </p:spPr>
          <p:txBody>
            <a:bodyPr wrap="square">
              <a:spAutoFit/>
            </a:bodyPr>
            <a:lstStyle/>
            <a:p>
              <a:pPr marL="285750" indent="-285750">
                <a:buFont typeface="Wingdings" panose="05000000000000000000" pitchFamily="2" charset="2"/>
                <a:buChar char="§"/>
              </a:pPr>
              <a:r>
                <a:rPr lang="en-US" sz="1400" dirty="0"/>
                <a:t>USPS First Class</a:t>
              </a:r>
            </a:p>
            <a:p>
              <a:pPr marL="285750" indent="-285750">
                <a:buFont typeface="Wingdings" panose="05000000000000000000" pitchFamily="2" charset="2"/>
                <a:buChar char="§"/>
              </a:pPr>
              <a:r>
                <a:rPr lang="en-US" sz="1400" dirty="0"/>
                <a:t>FedEx Express Saver</a:t>
              </a:r>
            </a:p>
          </p:txBody>
        </p:sp>
        <p:sp>
          <p:nvSpPr>
            <p:cNvPr id="3" name="TextBox 2"/>
            <p:cNvSpPr txBox="1"/>
            <p:nvPr/>
          </p:nvSpPr>
          <p:spPr>
            <a:xfrm>
              <a:off x="3471391" y="4922976"/>
              <a:ext cx="3214255" cy="738664"/>
            </a:xfrm>
            <a:prstGeom prst="rect">
              <a:avLst/>
            </a:prstGeom>
            <a:noFill/>
          </p:spPr>
          <p:txBody>
            <a:bodyPr wrap="square" rtlCol="0">
              <a:spAutoFit/>
            </a:bodyPr>
            <a:lstStyle/>
            <a:p>
              <a:pPr marL="285750" indent="-285750">
                <a:buFont typeface="Wingdings" panose="05000000000000000000" pitchFamily="2" charset="2"/>
                <a:buChar char="§"/>
              </a:pPr>
              <a:r>
                <a:rPr lang="en-US" sz="1400" dirty="0"/>
                <a:t>FedEx 2 Day Service</a:t>
              </a:r>
            </a:p>
            <a:p>
              <a:pPr marL="285750" indent="-285750">
                <a:buFont typeface="Wingdings" panose="05000000000000000000" pitchFamily="2" charset="2"/>
                <a:buChar char="§"/>
              </a:pPr>
              <a:r>
                <a:rPr lang="en-US" sz="1400" dirty="0"/>
                <a:t>FedEx Priority Overnight</a:t>
              </a:r>
            </a:p>
            <a:p>
              <a:endParaRPr lang="en-US" sz="1400" dirty="0"/>
            </a:p>
          </p:txBody>
        </p:sp>
      </p:grpSp>
    </p:spTree>
    <p:extLst>
      <p:ext uri="{BB962C8B-B14F-4D97-AF65-F5344CB8AC3E}">
        <p14:creationId xmlns:p14="http://schemas.microsoft.com/office/powerpoint/2010/main" val="1648882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76657859"/>
              </p:ext>
            </p:extLst>
          </p:nvPr>
        </p:nvGraphicFramePr>
        <p:xfrm>
          <a:off x="251097" y="877243"/>
          <a:ext cx="8614229"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6"/>
          </p:nvPr>
        </p:nvSpPr>
        <p:spPr/>
        <p:txBody>
          <a:bodyPr/>
          <a:lstStyle/>
          <a:p>
            <a:r>
              <a:rPr lang="en-US" dirty="0"/>
              <a:t>CNP Challenges and Delays</a:t>
            </a:r>
          </a:p>
        </p:txBody>
      </p:sp>
      <p:sp>
        <p:nvSpPr>
          <p:cNvPr id="5" name="Slide Number Placeholder 4"/>
          <p:cNvSpPr>
            <a:spLocks noGrp="1"/>
          </p:cNvSpPr>
          <p:nvPr>
            <p:ph type="sldNum" sz="quarter" idx="17"/>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9598955-D456-CE42-8977-5013237FFFC5}"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pitchFamily="34" charset="-128"/>
              <a:cs typeface="+mn-cs"/>
            </a:endParaRPr>
          </a:p>
        </p:txBody>
      </p:sp>
      <p:sp>
        <p:nvSpPr>
          <p:cNvPr id="6" name="TextBox 5"/>
          <p:cNvSpPr txBox="1"/>
          <p:nvPr/>
        </p:nvSpPr>
        <p:spPr>
          <a:xfrm>
            <a:off x="947397" y="5232276"/>
            <a:ext cx="7656286" cy="646331"/>
          </a:xfrm>
          <a:prstGeom prst="rect">
            <a:avLst/>
          </a:prstGeo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These reasons may result in the Claimant receiving the Appointment Notification</a:t>
            </a:r>
            <a:r>
              <a:rPr lang="en-US" dirty="0">
                <a:solidFill>
                  <a:schemeClr val="tx1"/>
                </a:solidFill>
              </a:rPr>
              <a:t> Package </a:t>
            </a:r>
            <a:r>
              <a:rPr lang="en-US" dirty="0"/>
              <a:t>late or after the exam date of appointment.</a:t>
            </a:r>
          </a:p>
        </p:txBody>
      </p:sp>
      <p:grpSp>
        <p:nvGrpSpPr>
          <p:cNvPr id="7" name="Group 6"/>
          <p:cNvGrpSpPr/>
          <p:nvPr/>
        </p:nvGrpSpPr>
        <p:grpSpPr>
          <a:xfrm>
            <a:off x="6158140" y="3245599"/>
            <a:ext cx="2691946" cy="1615167"/>
            <a:chOff x="0" y="485434"/>
            <a:chExt cx="2691946" cy="1615167"/>
          </a:xfrm>
        </p:grpSpPr>
        <p:sp>
          <p:nvSpPr>
            <p:cNvPr id="8" name="Rectangle 7"/>
            <p:cNvSpPr/>
            <p:nvPr/>
          </p:nvSpPr>
          <p:spPr>
            <a:xfrm>
              <a:off x="0" y="485434"/>
              <a:ext cx="2691946" cy="1615167"/>
            </a:xfrm>
            <a:prstGeom prst="rect">
              <a:avLst/>
            </a:prstGeom>
          </p:spPr>
          <p:style>
            <a:lnRef idx="0">
              <a:schemeClr val="lt1">
                <a:hueOff val="0"/>
                <a:satOff val="0"/>
                <a:lumOff val="0"/>
                <a:alphaOff val="0"/>
              </a:schemeClr>
            </a:lnRef>
            <a:fillRef idx="3">
              <a:schemeClr val="accent1">
                <a:shade val="50000"/>
                <a:hueOff val="0"/>
                <a:satOff val="0"/>
                <a:lumOff val="0"/>
                <a:alphaOff val="0"/>
              </a:schemeClr>
            </a:fillRef>
            <a:effectRef idx="3">
              <a:schemeClr val="accent1">
                <a:shade val="50000"/>
                <a:hueOff val="0"/>
                <a:satOff val="0"/>
                <a:lumOff val="0"/>
                <a:alphaOff val="0"/>
              </a:schemeClr>
            </a:effectRef>
            <a:fontRef idx="minor">
              <a:schemeClr val="lt1"/>
            </a:fontRef>
          </p:style>
        </p:sp>
        <p:sp>
          <p:nvSpPr>
            <p:cNvPr id="9" name="TextBox 8"/>
            <p:cNvSpPr txBox="1"/>
            <p:nvPr/>
          </p:nvSpPr>
          <p:spPr>
            <a:xfrm>
              <a:off x="44540" y="485434"/>
              <a:ext cx="2495006" cy="1615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Deliveries to Military Base Post Offices (BDD)</a:t>
              </a:r>
            </a:p>
          </p:txBody>
        </p:sp>
      </p:grpSp>
    </p:spTree>
    <p:extLst>
      <p:ext uri="{BB962C8B-B14F-4D97-AF65-F5344CB8AC3E}">
        <p14:creationId xmlns:p14="http://schemas.microsoft.com/office/powerpoint/2010/main" val="267387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4814453" y="3890810"/>
            <a:ext cx="2964872" cy="2681366"/>
          </a:xfrm>
          <a:prstGeom prst="rect">
            <a:avLst/>
          </a:prstGeom>
          <a:gradFill>
            <a:gsLst>
              <a:gs pos="0">
                <a:schemeClr val="bg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u="sng" dirty="0"/>
          </a:p>
        </p:txBody>
      </p:sp>
      <p:sp>
        <p:nvSpPr>
          <p:cNvPr id="39" name="Rectangle 38"/>
          <p:cNvSpPr/>
          <p:nvPr/>
        </p:nvSpPr>
        <p:spPr>
          <a:xfrm>
            <a:off x="4800598" y="1108743"/>
            <a:ext cx="2964872" cy="2681366"/>
          </a:xfrm>
          <a:prstGeom prst="rect">
            <a:avLst/>
          </a:prstGeom>
          <a:gradFill>
            <a:gsLst>
              <a:gs pos="0">
                <a:schemeClr val="bg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u="sng" dirty="0"/>
          </a:p>
        </p:txBody>
      </p:sp>
      <p:sp>
        <p:nvSpPr>
          <p:cNvPr id="38" name="Rectangle 37"/>
          <p:cNvSpPr/>
          <p:nvPr/>
        </p:nvSpPr>
        <p:spPr>
          <a:xfrm>
            <a:off x="1247425" y="3888418"/>
            <a:ext cx="2964872" cy="2681366"/>
          </a:xfrm>
          <a:prstGeom prst="rect">
            <a:avLst/>
          </a:prstGeom>
          <a:gradFill>
            <a:gsLst>
              <a:gs pos="0">
                <a:schemeClr val="bg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u="sng" dirty="0"/>
          </a:p>
        </p:txBody>
      </p:sp>
      <p:sp>
        <p:nvSpPr>
          <p:cNvPr id="37" name="Rectangle 36"/>
          <p:cNvSpPr/>
          <p:nvPr/>
        </p:nvSpPr>
        <p:spPr>
          <a:xfrm>
            <a:off x="1260765" y="1108743"/>
            <a:ext cx="2964872" cy="2681366"/>
          </a:xfrm>
          <a:prstGeom prst="rect">
            <a:avLst/>
          </a:prstGeom>
          <a:gradFill>
            <a:gsLst>
              <a:gs pos="0">
                <a:schemeClr val="bg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600" u="sng" dirty="0"/>
          </a:p>
        </p:txBody>
      </p:sp>
      <p:sp>
        <p:nvSpPr>
          <p:cNvPr id="4" name="Text Placeholder 3"/>
          <p:cNvSpPr>
            <a:spLocks noGrp="1"/>
          </p:cNvSpPr>
          <p:nvPr>
            <p:ph type="body" sz="quarter" idx="16"/>
          </p:nvPr>
        </p:nvSpPr>
        <p:spPr>
          <a:xfrm>
            <a:off x="457200" y="365724"/>
            <a:ext cx="8049491" cy="743019"/>
          </a:xfrm>
        </p:spPr>
        <p:txBody>
          <a:bodyPr/>
          <a:lstStyle/>
          <a:p>
            <a:r>
              <a:rPr lang="en-US" sz="2400" dirty="0"/>
              <a:t>Future/Ongoing CNP Improvement Projects</a:t>
            </a:r>
          </a:p>
          <a:p>
            <a:endParaRPr lang="en-US" sz="2400" dirty="0"/>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19</a:t>
            </a:fld>
            <a:endParaRPr lang="en-US" altLang="en-US" dirty="0"/>
          </a:p>
        </p:txBody>
      </p:sp>
      <p:grpSp>
        <p:nvGrpSpPr>
          <p:cNvPr id="36" name="Group 35"/>
          <p:cNvGrpSpPr/>
          <p:nvPr/>
        </p:nvGrpSpPr>
        <p:grpSpPr>
          <a:xfrm>
            <a:off x="1098074" y="1207050"/>
            <a:ext cx="6448616" cy="5124482"/>
            <a:chOff x="1649454" y="1359450"/>
            <a:chExt cx="5630981" cy="4857757"/>
          </a:xfrm>
        </p:grpSpPr>
        <p:grpSp>
          <p:nvGrpSpPr>
            <p:cNvPr id="35" name="Group 34"/>
            <p:cNvGrpSpPr/>
            <p:nvPr/>
          </p:nvGrpSpPr>
          <p:grpSpPr>
            <a:xfrm>
              <a:off x="1649454" y="1359450"/>
              <a:ext cx="5618883" cy="4857757"/>
              <a:chOff x="1649454" y="1359450"/>
              <a:chExt cx="5618883" cy="4857757"/>
            </a:xfrm>
          </p:grpSpPr>
          <p:grpSp>
            <p:nvGrpSpPr>
              <p:cNvPr id="21" name="Group 20">
                <a:extLst>
                  <a:ext uri="{FF2B5EF4-FFF2-40B4-BE49-F238E27FC236}">
                    <a16:creationId xmlns:a16="http://schemas.microsoft.com/office/drawing/2014/main" id="{A6914689-9A56-F145-8CB9-069A90B7E5F5}"/>
                  </a:ext>
                </a:extLst>
              </p:cNvPr>
              <p:cNvGrpSpPr/>
              <p:nvPr/>
            </p:nvGrpSpPr>
            <p:grpSpPr>
              <a:xfrm>
                <a:off x="1649454" y="1359453"/>
                <a:ext cx="2513912" cy="2199356"/>
                <a:chOff x="6417959" y="3470195"/>
                <a:chExt cx="2956504" cy="2694294"/>
              </a:xfrm>
            </p:grpSpPr>
            <p:sp>
              <p:nvSpPr>
                <p:cNvPr id="30" name="Rectangle 29">
                  <a:extLst>
                    <a:ext uri="{FF2B5EF4-FFF2-40B4-BE49-F238E27FC236}">
                      <a16:creationId xmlns:a16="http://schemas.microsoft.com/office/drawing/2014/main" id="{CBE14D5F-E476-CF4E-AC37-D49E46B297CF}"/>
                    </a:ext>
                  </a:extLst>
                </p:cNvPr>
                <p:cNvSpPr/>
                <p:nvPr/>
              </p:nvSpPr>
              <p:spPr>
                <a:xfrm>
                  <a:off x="6814143" y="3777324"/>
                  <a:ext cx="2560320" cy="2387165"/>
                </a:xfrm>
                <a:prstGeom prst="rect">
                  <a:avLst/>
                </a:prstGeom>
                <a:solidFill>
                  <a:srgbClr val="43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 name="Rectangle 30">
                  <a:extLst>
                    <a:ext uri="{FF2B5EF4-FFF2-40B4-BE49-F238E27FC236}">
                      <a16:creationId xmlns:a16="http://schemas.microsoft.com/office/drawing/2014/main" id="{FE157A4A-9A8A-3741-88A4-00F850B770F5}"/>
                    </a:ext>
                  </a:extLst>
                </p:cNvPr>
                <p:cNvSpPr/>
                <p:nvPr/>
              </p:nvSpPr>
              <p:spPr>
                <a:xfrm>
                  <a:off x="6417959" y="4401125"/>
                  <a:ext cx="2878242" cy="1608361"/>
                </a:xfrm>
                <a:prstGeom prst="rect">
                  <a:avLst/>
                </a:prstGeom>
                <a:noFill/>
              </p:spPr>
              <p:txBody>
                <a:bodyPr wrap="square" lIns="91440" rIns="91440">
                  <a:spAutoFit/>
                </a:bodyPr>
                <a:lstStyle/>
                <a:p>
                  <a:pPr lvl="1" algn="ctr"/>
                  <a:r>
                    <a:rPr lang="en-US" sz="1400" dirty="0">
                      <a:solidFill>
                        <a:schemeClr val="bg1"/>
                      </a:solidFill>
                    </a:rPr>
                    <a:t>Examinee Portal and MEP Integration (Medical History)</a:t>
                  </a:r>
                </a:p>
                <a:p>
                  <a:pPr lvl="1" algn="ctr"/>
                  <a:endParaRPr lang="en-US" sz="1400" dirty="0">
                    <a:solidFill>
                      <a:schemeClr val="bg1"/>
                    </a:solidFill>
                  </a:endParaRPr>
                </a:p>
                <a:p>
                  <a:pPr lvl="1" algn="ctr"/>
                  <a:r>
                    <a:rPr lang="en-US" sz="1400" dirty="0">
                      <a:solidFill>
                        <a:schemeClr val="bg1"/>
                      </a:solidFill>
                    </a:rPr>
                    <a:t>Option to complete questionnaires online</a:t>
                  </a:r>
                </a:p>
              </p:txBody>
            </p:sp>
            <p:pic>
              <p:nvPicPr>
                <p:cNvPr id="32" name="Picture 31">
                  <a:extLst>
                    <a:ext uri="{FF2B5EF4-FFF2-40B4-BE49-F238E27FC236}">
                      <a16:creationId xmlns:a16="http://schemas.microsoft.com/office/drawing/2014/main" id="{F22B7141-A13A-6D42-B375-B79F0618C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9163" y="3470195"/>
                  <a:ext cx="2029096" cy="924546"/>
                </a:xfrm>
                <a:prstGeom prst="rect">
                  <a:avLst/>
                </a:prstGeom>
              </p:spPr>
            </p:pic>
          </p:grpSp>
          <p:grpSp>
            <p:nvGrpSpPr>
              <p:cNvPr id="22" name="Group 21">
                <a:extLst>
                  <a:ext uri="{FF2B5EF4-FFF2-40B4-BE49-F238E27FC236}">
                    <a16:creationId xmlns:a16="http://schemas.microsoft.com/office/drawing/2014/main" id="{A6914689-9A56-F145-8CB9-069A90B7E5F5}"/>
                  </a:ext>
                </a:extLst>
              </p:cNvPr>
              <p:cNvGrpSpPr/>
              <p:nvPr/>
            </p:nvGrpSpPr>
            <p:grpSpPr>
              <a:xfrm>
                <a:off x="5091303" y="1359450"/>
                <a:ext cx="2177034" cy="2199354"/>
                <a:chOff x="6823618" y="3470195"/>
                <a:chExt cx="2560319" cy="2694294"/>
              </a:xfrm>
            </p:grpSpPr>
            <p:sp>
              <p:nvSpPr>
                <p:cNvPr id="27" name="Rectangle 26">
                  <a:extLst>
                    <a:ext uri="{FF2B5EF4-FFF2-40B4-BE49-F238E27FC236}">
                      <a16:creationId xmlns:a16="http://schemas.microsoft.com/office/drawing/2014/main" id="{CBE14D5F-E476-CF4E-AC37-D49E46B297CF}"/>
                    </a:ext>
                  </a:extLst>
                </p:cNvPr>
                <p:cNvSpPr/>
                <p:nvPr/>
              </p:nvSpPr>
              <p:spPr>
                <a:xfrm>
                  <a:off x="6823618" y="3777325"/>
                  <a:ext cx="2560319" cy="2387164"/>
                </a:xfrm>
                <a:prstGeom prst="rect">
                  <a:avLst/>
                </a:prstGeom>
                <a:solidFill>
                  <a:srgbClr val="43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Rectangle 27">
                  <a:extLst>
                    <a:ext uri="{FF2B5EF4-FFF2-40B4-BE49-F238E27FC236}">
                      <a16:creationId xmlns:a16="http://schemas.microsoft.com/office/drawing/2014/main" id="{FE157A4A-9A8A-3741-88A4-00F850B770F5}"/>
                    </a:ext>
                  </a:extLst>
                </p:cNvPr>
                <p:cNvSpPr/>
                <p:nvPr/>
              </p:nvSpPr>
              <p:spPr>
                <a:xfrm>
                  <a:off x="6911412" y="4601412"/>
                  <a:ext cx="2381729" cy="1358172"/>
                </a:xfrm>
                <a:prstGeom prst="rect">
                  <a:avLst/>
                </a:prstGeom>
                <a:noFill/>
              </p:spPr>
              <p:txBody>
                <a:bodyPr wrap="square" lIns="91440" rIns="91440">
                  <a:spAutoFit/>
                </a:bodyPr>
                <a:lstStyle/>
                <a:p>
                  <a:pPr algn="ctr"/>
                  <a:r>
                    <a:rPr lang="en-US" sz="1400" dirty="0">
                      <a:solidFill>
                        <a:schemeClr val="bg1"/>
                      </a:solidFill>
                    </a:rPr>
                    <a:t>Option for Paperless CNP</a:t>
                  </a:r>
                </a:p>
                <a:p>
                  <a:pPr algn="ctr"/>
                  <a:endParaRPr lang="en-US" sz="1400" dirty="0">
                    <a:solidFill>
                      <a:schemeClr val="bg1"/>
                    </a:solidFill>
                  </a:endParaRPr>
                </a:p>
                <a:p>
                  <a:pPr algn="ctr"/>
                  <a:r>
                    <a:rPr lang="en-US" sz="1400" dirty="0">
                      <a:solidFill>
                        <a:schemeClr val="bg1"/>
                      </a:solidFill>
                    </a:rPr>
                    <a:t>Although exam packets can be printed from the Examinee Portal</a:t>
                  </a:r>
                </a:p>
              </p:txBody>
            </p:sp>
            <p:pic>
              <p:nvPicPr>
                <p:cNvPr id="29" name="Picture 28">
                  <a:extLst>
                    <a:ext uri="{FF2B5EF4-FFF2-40B4-BE49-F238E27FC236}">
                      <a16:creationId xmlns:a16="http://schemas.microsoft.com/office/drawing/2014/main" id="{F22B7141-A13A-6D42-B375-B79F0618C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8639" y="3470195"/>
                  <a:ext cx="2029096" cy="924546"/>
                </a:xfrm>
                <a:prstGeom prst="rect">
                  <a:avLst/>
                </a:prstGeom>
              </p:spPr>
            </p:pic>
          </p:grpSp>
          <p:grpSp>
            <p:nvGrpSpPr>
              <p:cNvPr id="23" name="Group 22">
                <a:extLst>
                  <a:ext uri="{FF2B5EF4-FFF2-40B4-BE49-F238E27FC236}">
                    <a16:creationId xmlns:a16="http://schemas.microsoft.com/office/drawing/2014/main" id="{A6914689-9A56-F145-8CB9-069A90B7E5F5}"/>
                  </a:ext>
                </a:extLst>
              </p:cNvPr>
              <p:cNvGrpSpPr/>
              <p:nvPr/>
            </p:nvGrpSpPr>
            <p:grpSpPr>
              <a:xfrm>
                <a:off x="2018428" y="4004706"/>
                <a:ext cx="2144933" cy="2212501"/>
                <a:chOff x="-353962" y="6692004"/>
                <a:chExt cx="2560319" cy="2694737"/>
              </a:xfrm>
            </p:grpSpPr>
            <p:sp>
              <p:nvSpPr>
                <p:cNvPr id="24" name="Rectangle 23">
                  <a:extLst>
                    <a:ext uri="{FF2B5EF4-FFF2-40B4-BE49-F238E27FC236}">
                      <a16:creationId xmlns:a16="http://schemas.microsoft.com/office/drawing/2014/main" id="{CBE14D5F-E476-CF4E-AC37-D49E46B297CF}"/>
                    </a:ext>
                  </a:extLst>
                </p:cNvPr>
                <p:cNvSpPr/>
                <p:nvPr/>
              </p:nvSpPr>
              <p:spPr>
                <a:xfrm>
                  <a:off x="-353962" y="6999575"/>
                  <a:ext cx="2560319" cy="2387166"/>
                </a:xfrm>
                <a:prstGeom prst="rect">
                  <a:avLst/>
                </a:prstGeom>
                <a:solidFill>
                  <a:srgbClr val="43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p>
              </p:txBody>
            </p:sp>
            <p:sp>
              <p:nvSpPr>
                <p:cNvPr id="25" name="Rectangle 24">
                  <a:extLst>
                    <a:ext uri="{FF2B5EF4-FFF2-40B4-BE49-F238E27FC236}">
                      <a16:creationId xmlns:a16="http://schemas.microsoft.com/office/drawing/2014/main" id="{FE157A4A-9A8A-3741-88A4-00F850B770F5}"/>
                    </a:ext>
                  </a:extLst>
                </p:cNvPr>
                <p:cNvSpPr/>
                <p:nvPr/>
              </p:nvSpPr>
              <p:spPr>
                <a:xfrm>
                  <a:off x="-205594" y="7955868"/>
                  <a:ext cx="2235032" cy="604092"/>
                </a:xfrm>
                <a:prstGeom prst="rect">
                  <a:avLst/>
                </a:prstGeom>
                <a:noFill/>
              </p:spPr>
              <p:txBody>
                <a:bodyPr wrap="square" lIns="91440" rIns="91440">
                  <a:spAutoFit/>
                </a:bodyPr>
                <a:lstStyle/>
                <a:p>
                  <a:pPr algn="ctr"/>
                  <a:r>
                    <a:rPr lang="en-US" sz="1400" dirty="0">
                      <a:solidFill>
                        <a:schemeClr val="bg1"/>
                      </a:solidFill>
                    </a:rPr>
                    <a:t>Revision of the Physical CNP to Reduce Waste</a:t>
                  </a:r>
                </a:p>
              </p:txBody>
            </p:sp>
            <p:pic>
              <p:nvPicPr>
                <p:cNvPr id="26" name="Picture 25">
                  <a:extLst>
                    <a:ext uri="{FF2B5EF4-FFF2-40B4-BE49-F238E27FC236}">
                      <a16:creationId xmlns:a16="http://schemas.microsoft.com/office/drawing/2014/main" id="{F22B7141-A13A-6D42-B375-B79F0618C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40" y="6692004"/>
                  <a:ext cx="2029096" cy="924547"/>
                </a:xfrm>
                <a:prstGeom prst="rect">
                  <a:avLst/>
                </a:prstGeom>
              </p:spPr>
            </p:pic>
          </p:grpSp>
        </p:grpSp>
        <p:grpSp>
          <p:nvGrpSpPr>
            <p:cNvPr id="9" name="Group 8">
              <a:extLst>
                <a:ext uri="{FF2B5EF4-FFF2-40B4-BE49-F238E27FC236}">
                  <a16:creationId xmlns:a16="http://schemas.microsoft.com/office/drawing/2014/main" id="{A6914689-9A56-F145-8CB9-069A90B7E5F5}"/>
                </a:ext>
              </a:extLst>
            </p:cNvPr>
            <p:cNvGrpSpPr/>
            <p:nvPr/>
          </p:nvGrpSpPr>
          <p:grpSpPr>
            <a:xfrm>
              <a:off x="4685574" y="4004707"/>
              <a:ext cx="2594861" cy="2199354"/>
              <a:chOff x="6365441" y="3695442"/>
              <a:chExt cx="3051706" cy="2694293"/>
            </a:xfrm>
          </p:grpSpPr>
          <p:sp>
            <p:nvSpPr>
              <p:cNvPr id="18" name="Rectangle 17">
                <a:extLst>
                  <a:ext uri="{FF2B5EF4-FFF2-40B4-BE49-F238E27FC236}">
                    <a16:creationId xmlns:a16="http://schemas.microsoft.com/office/drawing/2014/main" id="{CBE14D5F-E476-CF4E-AC37-D49E46B297CF}"/>
                  </a:ext>
                </a:extLst>
              </p:cNvPr>
              <p:cNvSpPr/>
              <p:nvPr/>
            </p:nvSpPr>
            <p:spPr>
              <a:xfrm>
                <a:off x="6856827" y="4002571"/>
                <a:ext cx="2560320" cy="2387164"/>
              </a:xfrm>
              <a:prstGeom prst="rect">
                <a:avLst/>
              </a:prstGeom>
              <a:solidFill>
                <a:srgbClr val="439D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 name="Rectangle 18">
                <a:extLst>
                  <a:ext uri="{FF2B5EF4-FFF2-40B4-BE49-F238E27FC236}">
                    <a16:creationId xmlns:a16="http://schemas.microsoft.com/office/drawing/2014/main" id="{FE157A4A-9A8A-3741-88A4-00F850B770F5}"/>
                  </a:ext>
                </a:extLst>
              </p:cNvPr>
              <p:cNvSpPr/>
              <p:nvPr/>
            </p:nvSpPr>
            <p:spPr>
              <a:xfrm>
                <a:off x="6365441" y="4733071"/>
                <a:ext cx="3009284" cy="1107981"/>
              </a:xfrm>
              <a:prstGeom prst="rect">
                <a:avLst/>
              </a:prstGeom>
              <a:noFill/>
            </p:spPr>
            <p:txBody>
              <a:bodyPr wrap="square" lIns="91440" rIns="91440">
                <a:spAutoFit/>
              </a:bodyPr>
              <a:lstStyle/>
              <a:p>
                <a:pPr lvl="1" algn="ctr"/>
                <a:r>
                  <a:rPr lang="en-US" sz="1400" dirty="0">
                    <a:solidFill>
                      <a:schemeClr val="bg1"/>
                    </a:solidFill>
                  </a:rPr>
                  <a:t>Continuous Changes to Verbiage to Align with VA Requirements and Simplify Examination Process</a:t>
                </a:r>
              </a:p>
            </p:txBody>
          </p:sp>
          <p:pic>
            <p:nvPicPr>
              <p:cNvPr id="20" name="Picture 19">
                <a:extLst>
                  <a:ext uri="{FF2B5EF4-FFF2-40B4-BE49-F238E27FC236}">
                    <a16:creationId xmlns:a16="http://schemas.microsoft.com/office/drawing/2014/main" id="{F22B7141-A13A-6D42-B375-B79F0618CF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847" y="3695442"/>
                <a:ext cx="2029095" cy="924547"/>
              </a:xfrm>
              <a:prstGeom prst="rect">
                <a:avLst/>
              </a:prstGeom>
            </p:spPr>
          </p:pic>
        </p:grpSp>
      </p:grpSp>
    </p:spTree>
    <p:extLst>
      <p:ext uri="{BB962C8B-B14F-4D97-AF65-F5344CB8AC3E}">
        <p14:creationId xmlns:p14="http://schemas.microsoft.com/office/powerpoint/2010/main" val="252016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CFF413-D166-784E-BE04-7EE11A14D91D}"/>
              </a:ext>
            </a:extLst>
          </p:cNvPr>
          <p:cNvSpPr>
            <a:spLocks noGrp="1"/>
          </p:cNvSpPr>
          <p:nvPr>
            <p:ph type="body" sz="quarter" idx="10"/>
          </p:nvPr>
        </p:nvSpPr>
        <p:spPr>
          <a:xfrm>
            <a:off x="2601226" y="4783850"/>
            <a:ext cx="6035675" cy="914400"/>
          </a:xfrm>
        </p:spPr>
        <p:txBody>
          <a:bodyPr/>
          <a:lstStyle/>
          <a:p>
            <a:pPr>
              <a:buFont typeface="Avenir LT Std 35 Light" charset="0"/>
              <a:buNone/>
              <a:defRPr/>
            </a:pPr>
            <a:r>
              <a:rPr lang="en-US" dirty="0"/>
              <a:t>QTC Overview:</a:t>
            </a:r>
          </a:p>
        </p:txBody>
      </p:sp>
    </p:spTree>
    <p:extLst>
      <p:ext uri="{BB962C8B-B14F-4D97-AF65-F5344CB8AC3E}">
        <p14:creationId xmlns:p14="http://schemas.microsoft.com/office/powerpoint/2010/main" val="1424870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CFF413-D166-784E-BE04-7EE11A14D91D}"/>
              </a:ext>
            </a:extLst>
          </p:cNvPr>
          <p:cNvSpPr>
            <a:spLocks noGrp="1"/>
          </p:cNvSpPr>
          <p:nvPr>
            <p:ph type="body" sz="quarter" idx="10"/>
          </p:nvPr>
        </p:nvSpPr>
        <p:spPr>
          <a:xfrm>
            <a:off x="2453233" y="4701965"/>
            <a:ext cx="6035675" cy="914400"/>
          </a:xfrm>
        </p:spPr>
        <p:txBody>
          <a:bodyPr/>
          <a:lstStyle/>
          <a:p>
            <a:pPr>
              <a:buFont typeface="Avenir LT Std 35 Light" charset="0"/>
              <a:buNone/>
              <a:defRPr/>
            </a:pPr>
            <a:r>
              <a:rPr lang="en-US" dirty="0"/>
              <a:t>VSO Supporting Claimants</a:t>
            </a:r>
          </a:p>
        </p:txBody>
      </p:sp>
    </p:spTree>
    <p:extLst>
      <p:ext uri="{BB962C8B-B14F-4D97-AF65-F5344CB8AC3E}">
        <p14:creationId xmlns:p14="http://schemas.microsoft.com/office/powerpoint/2010/main" val="11122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a:extLst>
              <a:ext uri="{FF2B5EF4-FFF2-40B4-BE49-F238E27FC236}">
                <a16:creationId xmlns:a16="http://schemas.microsoft.com/office/drawing/2014/main" id="{8DC3FEA9-2561-CC4F-9A1E-36370DE8FABD}"/>
              </a:ext>
            </a:extLst>
          </p:cNvPr>
          <p:cNvSpPr>
            <a:spLocks noGrp="1" noChangeArrowheads="1"/>
          </p:cNvSpPr>
          <p:nvPr>
            <p:ph type="sldNum" sz="quarter" idx="17"/>
          </p:nvPr>
        </p:nvSpPr>
        <p:spPr bwMode="auto">
          <a:xfrm>
            <a:off x="457200" y="6475413"/>
            <a:ext cx="1938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5F2611-E642-F14A-B6DD-181CE35538FA}" type="slidenum">
              <a:rPr lang="en-US" altLang="en-US" smtClean="0">
                <a:solidFill>
                  <a:srgbClr val="898989"/>
                </a:solidFill>
              </a:rPr>
              <a:pPr/>
              <a:t>21</a:t>
            </a:fld>
            <a:endParaRPr lang="en-US" altLang="en-US" dirty="0">
              <a:solidFill>
                <a:srgbClr val="898989"/>
              </a:solidFill>
            </a:endParaRPr>
          </a:p>
        </p:txBody>
      </p:sp>
      <p:sp>
        <p:nvSpPr>
          <p:cNvPr id="7" name="Text Placeholder 6">
            <a:extLst>
              <a:ext uri="{FF2B5EF4-FFF2-40B4-BE49-F238E27FC236}">
                <a16:creationId xmlns:a16="http://schemas.microsoft.com/office/drawing/2014/main" id="{309B7678-061B-8C41-82D8-7C67002E3E1E}"/>
              </a:ext>
            </a:extLst>
          </p:cNvPr>
          <p:cNvSpPr>
            <a:spLocks noGrp="1"/>
          </p:cNvSpPr>
          <p:nvPr>
            <p:ph type="body" sz="quarter" idx="16"/>
          </p:nvPr>
        </p:nvSpPr>
        <p:spPr>
          <a:xfrm>
            <a:off x="386241" y="167280"/>
            <a:ext cx="6858000" cy="742950"/>
          </a:xfrm>
        </p:spPr>
        <p:txBody>
          <a:bodyPr/>
          <a:lstStyle/>
          <a:p>
            <a:pPr>
              <a:buFont typeface="Avenir LT Std 35 Light" charset="0"/>
              <a:buNone/>
              <a:defRPr/>
            </a:pPr>
            <a:r>
              <a:rPr lang="en-US" sz="2400" dirty="0"/>
              <a:t>Support Contact Numbers – Call Center</a:t>
            </a:r>
          </a:p>
        </p:txBody>
      </p:sp>
      <p:sp>
        <p:nvSpPr>
          <p:cNvPr id="21" name="Rectangle 28"/>
          <p:cNvSpPr/>
          <p:nvPr/>
        </p:nvSpPr>
        <p:spPr>
          <a:xfrm>
            <a:off x="595908" y="1766821"/>
            <a:ext cx="8234218" cy="4055993"/>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b="1" dirty="0">
              <a:solidFill>
                <a:prstClr val="black"/>
              </a:solidFill>
              <a:latin typeface="Avenir LT Std 55 Roman" pitchFamily="34" charset="0"/>
            </a:endParaRPr>
          </a:p>
        </p:txBody>
      </p:sp>
      <p:sp>
        <p:nvSpPr>
          <p:cNvPr id="22" name="Rectangle 21"/>
          <p:cNvSpPr/>
          <p:nvPr/>
        </p:nvSpPr>
        <p:spPr>
          <a:xfrm>
            <a:off x="478144" y="1059613"/>
            <a:ext cx="8230692" cy="583668"/>
          </a:xfrm>
          <a:prstGeom prst="rect">
            <a:avLst/>
          </a:prstGeom>
          <a:gradFill>
            <a:gsLst>
              <a:gs pos="0">
                <a:schemeClr val="bg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Avenir LT Std 55 Roman" pitchFamily="34" charset="0"/>
            </a:endParaRPr>
          </a:p>
        </p:txBody>
      </p:sp>
      <p:cxnSp>
        <p:nvCxnSpPr>
          <p:cNvPr id="27" name="Straight Connector 26"/>
          <p:cNvCxnSpPr/>
          <p:nvPr/>
        </p:nvCxnSpPr>
        <p:spPr>
          <a:xfrm>
            <a:off x="478144" y="1600608"/>
            <a:ext cx="823069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26369" y="1145373"/>
            <a:ext cx="6448389" cy="346163"/>
            <a:chOff x="5023223" y="1150619"/>
            <a:chExt cx="3536577" cy="346163"/>
          </a:xfrm>
        </p:grpSpPr>
        <p:sp>
          <p:nvSpPr>
            <p:cNvPr id="45" name="Rectangle 44"/>
            <p:cNvSpPr/>
            <p:nvPr/>
          </p:nvSpPr>
          <p:spPr>
            <a:xfrm>
              <a:off x="5027211" y="1150619"/>
              <a:ext cx="3417529" cy="338723"/>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6" name="TextBox 45"/>
            <p:cNvSpPr txBox="1"/>
            <p:nvPr/>
          </p:nvSpPr>
          <p:spPr>
            <a:xfrm>
              <a:off x="5023223" y="1158228"/>
              <a:ext cx="3536577" cy="338554"/>
            </a:xfrm>
            <a:prstGeom prst="rect">
              <a:avLst/>
            </a:prstGeom>
            <a:noFill/>
          </p:spPr>
          <p:txBody>
            <a:bodyPr wrap="square" rtlCol="0">
              <a:spAutoFit/>
            </a:bodyPr>
            <a:lstStyle/>
            <a:p>
              <a:pPr algn="ctr"/>
              <a:r>
                <a:rPr lang="en-US" sz="1600" b="1" dirty="0">
                  <a:solidFill>
                    <a:srgbClr val="850F89"/>
                  </a:solidFill>
                  <a:latin typeface="Avenir LT Std 55 Roman" pitchFamily="34" charset="0"/>
                </a:rPr>
                <a:t>National Call Center</a:t>
              </a:r>
            </a:p>
          </p:txBody>
        </p:sp>
      </p:grpSp>
      <p:graphicFrame>
        <p:nvGraphicFramePr>
          <p:cNvPr id="8" name="Table 7"/>
          <p:cNvGraphicFramePr>
            <a:graphicFrameLocks noGrp="1"/>
          </p:cNvGraphicFramePr>
          <p:nvPr>
            <p:extLst>
              <p:ext uri="{D42A27DB-BD31-4B8C-83A1-F6EECF244321}">
                <p14:modId xmlns:p14="http://schemas.microsoft.com/office/powerpoint/2010/main" val="1231374300"/>
              </p:ext>
            </p:extLst>
          </p:nvPr>
        </p:nvGraphicFramePr>
        <p:xfrm>
          <a:off x="1075918" y="2187109"/>
          <a:ext cx="7254390" cy="1254710"/>
        </p:xfrm>
        <a:graphic>
          <a:graphicData uri="http://schemas.openxmlformats.org/drawingml/2006/table">
            <a:tbl>
              <a:tblPr>
                <a:tableStyleId>{073A0DAA-6AF3-43AB-8588-CEC1D06C72B9}</a:tableStyleId>
              </a:tblPr>
              <a:tblGrid>
                <a:gridCol w="1597002">
                  <a:extLst>
                    <a:ext uri="{9D8B030D-6E8A-4147-A177-3AD203B41FA5}">
                      <a16:colId xmlns:a16="http://schemas.microsoft.com/office/drawing/2014/main" val="3898097295"/>
                    </a:ext>
                  </a:extLst>
                </a:gridCol>
                <a:gridCol w="1815152">
                  <a:extLst>
                    <a:ext uri="{9D8B030D-6E8A-4147-A177-3AD203B41FA5}">
                      <a16:colId xmlns:a16="http://schemas.microsoft.com/office/drawing/2014/main" val="2418176999"/>
                    </a:ext>
                  </a:extLst>
                </a:gridCol>
                <a:gridCol w="3842236">
                  <a:extLst>
                    <a:ext uri="{9D8B030D-6E8A-4147-A177-3AD203B41FA5}">
                      <a16:colId xmlns:a16="http://schemas.microsoft.com/office/drawing/2014/main" val="2800898858"/>
                    </a:ext>
                  </a:extLst>
                </a:gridCol>
              </a:tblGrid>
              <a:tr h="627355">
                <a:tc>
                  <a:txBody>
                    <a:bodyPr/>
                    <a:lstStyle/>
                    <a:p>
                      <a:pPr algn="ctr"/>
                      <a:r>
                        <a:rPr lang="en-US" sz="1600" kern="1200" dirty="0"/>
                        <a:t>VA</a:t>
                      </a:r>
                      <a:r>
                        <a:rPr lang="en-US" sz="1600" kern="1200" baseline="0" dirty="0"/>
                        <a:t> Operations</a:t>
                      </a:r>
                      <a:endParaRPr lang="en-US" sz="1600" b="1" kern="1200" dirty="0">
                        <a:solidFill>
                          <a:srgbClr val="00778B"/>
                        </a:solidFill>
                        <a:latin typeface="Avenir LT Std 55 Roman" pitchFamily="34" charset="0"/>
                        <a:ea typeface="MS PGothic" panose="020B0600070205080204" pitchFamily="34" charset="-128"/>
                        <a:cs typeface="+mn-cs"/>
                      </a:endParaRPr>
                    </a:p>
                  </a:txBody>
                  <a:tcPr/>
                </a:tc>
                <a:tc>
                  <a:txBody>
                    <a:bodyPr/>
                    <a:lstStyle/>
                    <a:p>
                      <a:pPr algn="ctr"/>
                      <a:r>
                        <a:rPr lang="en-US" sz="1600" kern="1200" dirty="0"/>
                        <a:t>800.682.9701</a:t>
                      </a:r>
                      <a:endParaRPr lang="en-US" sz="1600" b="1" kern="1200" dirty="0">
                        <a:solidFill>
                          <a:srgbClr val="00778B"/>
                        </a:solidFill>
                        <a:latin typeface="Avenir LT Std 55 Roman" pitchFamily="34" charset="0"/>
                        <a:ea typeface="MS PGothic" panose="020B0600070205080204" pitchFamily="34" charset="-128"/>
                        <a:cs typeface="+mn-cs"/>
                      </a:endParaRPr>
                    </a:p>
                  </a:txBody>
                  <a:tcPr/>
                </a:tc>
                <a:tc>
                  <a:txBody>
                    <a:bodyPr/>
                    <a:lstStyle/>
                    <a:p>
                      <a:pPr algn="ctr"/>
                      <a:r>
                        <a:rPr lang="en-US" sz="1600" kern="1200" dirty="0"/>
                        <a:t>Monday-Friday 7am-1am EST</a:t>
                      </a:r>
                    </a:p>
                    <a:p>
                      <a:pPr algn="ctr"/>
                      <a:r>
                        <a:rPr lang="en-US" sz="1600" kern="1200" dirty="0"/>
                        <a:t>Saturday-Sunday 8am-7pm EST</a:t>
                      </a:r>
                      <a:endParaRPr lang="en-US" sz="1600" b="1" kern="1200" dirty="0">
                        <a:solidFill>
                          <a:srgbClr val="00778B"/>
                        </a:solidFill>
                        <a:latin typeface="Avenir LT Std 55 Roman" pitchFamily="34" charset="0"/>
                        <a:ea typeface="MS PGothic" panose="020B0600070205080204" pitchFamily="34" charset="-128"/>
                        <a:cs typeface="+mn-cs"/>
                      </a:endParaRPr>
                    </a:p>
                  </a:txBody>
                  <a:tcPr/>
                </a:tc>
                <a:extLst>
                  <a:ext uri="{0D108BD9-81ED-4DB2-BD59-A6C34878D82A}">
                    <a16:rowId xmlns:a16="http://schemas.microsoft.com/office/drawing/2014/main" val="1039519481"/>
                  </a:ext>
                </a:extLst>
              </a:tr>
              <a:tr h="6273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t>International</a:t>
                      </a:r>
                      <a:endParaRPr lang="en-US" sz="1600" b="1" kern="1200" dirty="0">
                        <a:solidFill>
                          <a:srgbClr val="00778B"/>
                        </a:solidFill>
                        <a:latin typeface="Avenir LT Std 55 Roman" pitchFamily="34" charset="0"/>
                        <a:ea typeface="MS PGothic" panose="020B0600070205080204" pitchFamily="34" charset="-128"/>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t>213.474.2790</a:t>
                      </a:r>
                      <a:endParaRPr lang="en-US" sz="1600" b="1" kern="1200" dirty="0">
                        <a:solidFill>
                          <a:srgbClr val="00778B"/>
                        </a:solidFill>
                        <a:latin typeface="Avenir LT Std 55 Roman" pitchFamily="34" charset="0"/>
                        <a:ea typeface="MS PGothic" panose="020B0600070205080204" pitchFamily="34" charset="-128"/>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t>Monday-Friday 7am-1am 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t>Saturday-Sunday 8am-7pm EST</a:t>
                      </a:r>
                      <a:endParaRPr lang="en-US" sz="1600" b="1" kern="1200" dirty="0">
                        <a:solidFill>
                          <a:srgbClr val="00778B"/>
                        </a:solidFill>
                        <a:latin typeface="Avenir LT Std 55 Roman" pitchFamily="34" charset="0"/>
                        <a:ea typeface="MS PGothic" panose="020B0600070205080204" pitchFamily="34" charset="-128"/>
                        <a:cs typeface="+mn-cs"/>
                      </a:endParaRPr>
                    </a:p>
                  </a:txBody>
                  <a:tcPr/>
                </a:tc>
                <a:extLst>
                  <a:ext uri="{0D108BD9-81ED-4DB2-BD59-A6C34878D82A}">
                    <a16:rowId xmlns:a16="http://schemas.microsoft.com/office/drawing/2014/main" val="394048996"/>
                  </a:ext>
                </a:extLst>
              </a:tr>
            </a:tbl>
          </a:graphicData>
        </a:graphic>
      </p:graphicFrame>
      <p:grpSp>
        <p:nvGrpSpPr>
          <p:cNvPr id="62" name="Group 61"/>
          <p:cNvGrpSpPr/>
          <p:nvPr/>
        </p:nvGrpSpPr>
        <p:grpSpPr>
          <a:xfrm>
            <a:off x="1356882" y="3772309"/>
            <a:ext cx="2624961" cy="1730166"/>
            <a:chOff x="5257872" y="4550376"/>
            <a:chExt cx="2624961" cy="1730166"/>
          </a:xfrm>
        </p:grpSpPr>
        <p:sp>
          <p:nvSpPr>
            <p:cNvPr id="23" name="Rectangle 22"/>
            <p:cNvSpPr/>
            <p:nvPr/>
          </p:nvSpPr>
          <p:spPr>
            <a:xfrm>
              <a:off x="5758844" y="4550376"/>
              <a:ext cx="1449436" cy="276999"/>
            </a:xfrm>
            <a:prstGeom prst="rect">
              <a:avLst/>
            </a:prstGeom>
          </p:spPr>
          <p:txBody>
            <a:bodyPr wrap="none">
              <a:spAutoFit/>
            </a:bodyPr>
            <a:lstStyle/>
            <a:p>
              <a:pPr algn="ctr"/>
              <a:r>
                <a:rPr lang="en-US" sz="1200" b="1" u="sng" dirty="0">
                  <a:solidFill>
                    <a:srgbClr val="850F89"/>
                  </a:solidFill>
                  <a:latin typeface="Avenir LT Std 55 Roman" pitchFamily="34" charset="0"/>
                </a:rPr>
                <a:t>Support Services</a:t>
              </a:r>
            </a:p>
          </p:txBody>
        </p:sp>
        <p:sp>
          <p:nvSpPr>
            <p:cNvPr id="24" name="Rectangle 23"/>
            <p:cNvSpPr/>
            <p:nvPr/>
          </p:nvSpPr>
          <p:spPr>
            <a:xfrm>
              <a:off x="5633948" y="4882251"/>
              <a:ext cx="2248885" cy="1384995"/>
            </a:xfrm>
            <a:prstGeom prst="rect">
              <a:avLst/>
            </a:prstGeom>
          </p:spPr>
          <p:txBody>
            <a:bodyPr wrap="none">
              <a:spAutoFit/>
            </a:bodyPr>
            <a:lstStyle/>
            <a:p>
              <a:r>
                <a:rPr lang="en-US" sz="1200" dirty="0">
                  <a:solidFill>
                    <a:srgbClr val="850F89"/>
                  </a:solidFill>
                  <a:latin typeface="Avenir LT Std 55 Roman" pitchFamily="34" charset="0"/>
                </a:rPr>
                <a:t>Scheduling &amp; Appt. Directions</a:t>
              </a:r>
            </a:p>
            <a:p>
              <a:endParaRPr lang="en-US" sz="1200" dirty="0">
                <a:solidFill>
                  <a:srgbClr val="850F89"/>
                </a:solidFill>
                <a:latin typeface="Avenir LT Std 55 Roman" pitchFamily="34" charset="0"/>
              </a:endParaRPr>
            </a:p>
            <a:p>
              <a:r>
                <a:rPr lang="en-US" sz="1200" dirty="0">
                  <a:solidFill>
                    <a:srgbClr val="850F89"/>
                  </a:solidFill>
                  <a:latin typeface="Avenir LT Std 55 Roman" pitchFamily="34" charset="0"/>
                </a:rPr>
                <a:t>Transportation Requests</a:t>
              </a:r>
            </a:p>
            <a:p>
              <a:endParaRPr lang="en-US" sz="1200" dirty="0">
                <a:solidFill>
                  <a:srgbClr val="850F89"/>
                </a:solidFill>
                <a:latin typeface="Avenir LT Std 55 Roman" pitchFamily="34" charset="0"/>
              </a:endParaRPr>
            </a:p>
            <a:p>
              <a:r>
                <a:rPr lang="en-US" sz="1200" dirty="0">
                  <a:solidFill>
                    <a:srgbClr val="850F89"/>
                  </a:solidFill>
                  <a:latin typeface="Avenir LT Std 55 Roman" pitchFamily="34" charset="0"/>
                </a:rPr>
                <a:t>Reimbursements</a:t>
              </a:r>
            </a:p>
            <a:p>
              <a:endParaRPr lang="en-US" sz="1200" dirty="0">
                <a:solidFill>
                  <a:srgbClr val="850F89"/>
                </a:solidFill>
                <a:latin typeface="Avenir LT Std 55 Roman" pitchFamily="34" charset="0"/>
              </a:endParaRPr>
            </a:p>
            <a:p>
              <a:r>
                <a:rPr lang="en-US" sz="1200" dirty="0">
                  <a:solidFill>
                    <a:srgbClr val="850F89"/>
                  </a:solidFill>
                  <a:latin typeface="Avenir LT Std 55 Roman" pitchFamily="34" charset="0"/>
                </a:rPr>
                <a:t>Demographic Changes</a:t>
              </a: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7048" y="4876818"/>
              <a:ext cx="299119" cy="292387"/>
            </a:xfrm>
            <a:prstGeom prst="rect">
              <a:avLst/>
            </a:prstGeom>
          </p:spPr>
        </p:pic>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3731" y="5632536"/>
              <a:ext cx="299649" cy="293297"/>
            </a:xfrm>
            <a:prstGeom prst="rect">
              <a:avLst/>
            </a:prstGeom>
          </p:spPr>
        </p:pic>
        <p:pic>
          <p:nvPicPr>
            <p:cNvPr id="1026" name="Picture 2" descr="Car, cars, round, transportation, vehicle icon - Download on Iconfinder"/>
            <p:cNvPicPr>
              <a:picLocks noChangeAspect="1" noChangeArrowheads="1"/>
            </p:cNvPicPr>
            <p:nvPr/>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257872" y="5238821"/>
              <a:ext cx="335927" cy="3359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nge, circle, edit, modify, pencil, write, writing icon - Download on  Iconfinder"/>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83731" y="5983621"/>
              <a:ext cx="296921" cy="2969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860682" y="4091387"/>
            <a:ext cx="2248372" cy="885873"/>
            <a:chOff x="5633948" y="4550376"/>
            <a:chExt cx="2248372" cy="885873"/>
          </a:xfrm>
        </p:grpSpPr>
        <p:sp>
          <p:nvSpPr>
            <p:cNvPr id="19" name="Rectangle 18"/>
            <p:cNvSpPr/>
            <p:nvPr/>
          </p:nvSpPr>
          <p:spPr>
            <a:xfrm>
              <a:off x="6391197" y="4550376"/>
              <a:ext cx="184731" cy="276999"/>
            </a:xfrm>
            <a:prstGeom prst="rect">
              <a:avLst/>
            </a:prstGeom>
          </p:spPr>
          <p:txBody>
            <a:bodyPr wrap="none">
              <a:spAutoFit/>
            </a:bodyPr>
            <a:lstStyle/>
            <a:p>
              <a:pPr algn="ctr"/>
              <a:endParaRPr lang="en-US" sz="1200" b="1" u="sng" dirty="0">
                <a:solidFill>
                  <a:srgbClr val="850F89"/>
                </a:solidFill>
                <a:latin typeface="Avenir LT Std 55 Roman" pitchFamily="34" charset="0"/>
              </a:endParaRPr>
            </a:p>
          </p:txBody>
        </p:sp>
        <p:sp>
          <p:nvSpPr>
            <p:cNvPr id="20" name="Rectangle 19"/>
            <p:cNvSpPr/>
            <p:nvPr/>
          </p:nvSpPr>
          <p:spPr>
            <a:xfrm>
              <a:off x="5633948" y="4882251"/>
              <a:ext cx="2248372" cy="553998"/>
            </a:xfrm>
            <a:prstGeom prst="rect">
              <a:avLst/>
            </a:prstGeom>
          </p:spPr>
          <p:txBody>
            <a:bodyPr wrap="none">
              <a:spAutoFit/>
            </a:bodyPr>
            <a:lstStyle/>
            <a:p>
              <a:r>
                <a:rPr lang="en-US" dirty="0">
                  <a:solidFill>
                    <a:srgbClr val="850F89"/>
                  </a:solidFill>
                  <a:latin typeface="Avenir LT Std 55 Roman" pitchFamily="34" charset="0"/>
                </a:rPr>
                <a:t>WeCare@QTC.com</a:t>
              </a:r>
            </a:p>
            <a:p>
              <a:endParaRPr lang="en-US" sz="1200" dirty="0">
                <a:solidFill>
                  <a:srgbClr val="850F89"/>
                </a:solidFill>
                <a:latin typeface="Avenir LT Std 55 Roman" pitchFamily="34" charset="0"/>
              </a:endParaRPr>
            </a:p>
          </p:txBody>
        </p:sp>
      </p:grpSp>
      <p:pic>
        <p:nvPicPr>
          <p:cNvPr id="30" name="Picture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4604" y="4423779"/>
            <a:ext cx="411945" cy="411945"/>
          </a:xfrm>
          <a:prstGeom prst="rect">
            <a:avLst/>
          </a:prstGeom>
          <a:ln>
            <a:solidFill>
              <a:srgbClr val="7030A0"/>
            </a:solidFill>
          </a:ln>
        </p:spPr>
      </p:pic>
      <p:sp>
        <p:nvSpPr>
          <p:cNvPr id="2" name="Flowchart: Connector 1"/>
          <p:cNvSpPr/>
          <p:nvPr/>
        </p:nvSpPr>
        <p:spPr>
          <a:xfrm>
            <a:off x="4922447" y="4316292"/>
            <a:ext cx="720272" cy="61174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42109" y="3814388"/>
            <a:ext cx="1736373" cy="276999"/>
          </a:xfrm>
          <a:prstGeom prst="rect">
            <a:avLst/>
          </a:prstGeom>
        </p:spPr>
        <p:txBody>
          <a:bodyPr wrap="none">
            <a:spAutoFit/>
          </a:bodyPr>
          <a:lstStyle/>
          <a:p>
            <a:pPr algn="ctr"/>
            <a:r>
              <a:rPr lang="en-US" sz="1200" b="1" u="sng" dirty="0">
                <a:solidFill>
                  <a:srgbClr val="850F89"/>
                </a:solidFill>
                <a:latin typeface="Avenir LT Std 55 Roman" pitchFamily="34" charset="0"/>
              </a:rPr>
              <a:t>VSO Support  - Email</a:t>
            </a:r>
          </a:p>
        </p:txBody>
      </p:sp>
    </p:spTree>
    <p:extLst>
      <p:ext uri="{BB962C8B-B14F-4D97-AF65-F5344CB8AC3E}">
        <p14:creationId xmlns:p14="http://schemas.microsoft.com/office/powerpoint/2010/main" val="3199465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57200" y="997811"/>
            <a:ext cx="8255726" cy="1129445"/>
          </a:xfrm>
          <a:custGeom>
            <a:avLst/>
            <a:gdLst>
              <a:gd name="connsiteX0" fmla="*/ 0 w 8255726"/>
              <a:gd name="connsiteY0" fmla="*/ 188245 h 1129445"/>
              <a:gd name="connsiteX1" fmla="*/ 188245 w 8255726"/>
              <a:gd name="connsiteY1" fmla="*/ 0 h 1129445"/>
              <a:gd name="connsiteX2" fmla="*/ 8067481 w 8255726"/>
              <a:gd name="connsiteY2" fmla="*/ 0 h 1129445"/>
              <a:gd name="connsiteX3" fmla="*/ 8255726 w 8255726"/>
              <a:gd name="connsiteY3" fmla="*/ 188245 h 1129445"/>
              <a:gd name="connsiteX4" fmla="*/ 8255726 w 8255726"/>
              <a:gd name="connsiteY4" fmla="*/ 941200 h 1129445"/>
              <a:gd name="connsiteX5" fmla="*/ 8067481 w 8255726"/>
              <a:gd name="connsiteY5" fmla="*/ 1129445 h 1129445"/>
              <a:gd name="connsiteX6" fmla="*/ 188245 w 8255726"/>
              <a:gd name="connsiteY6" fmla="*/ 1129445 h 1129445"/>
              <a:gd name="connsiteX7" fmla="*/ 0 w 8255726"/>
              <a:gd name="connsiteY7" fmla="*/ 941200 h 1129445"/>
              <a:gd name="connsiteX8" fmla="*/ 0 w 8255726"/>
              <a:gd name="connsiteY8" fmla="*/ 188245 h 112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726" h="1129445">
                <a:moveTo>
                  <a:pt x="0" y="188245"/>
                </a:moveTo>
                <a:cubicBezTo>
                  <a:pt x="0" y="84280"/>
                  <a:pt x="84280" y="0"/>
                  <a:pt x="188245" y="0"/>
                </a:cubicBezTo>
                <a:lnTo>
                  <a:pt x="8067481" y="0"/>
                </a:lnTo>
                <a:cubicBezTo>
                  <a:pt x="8171446" y="0"/>
                  <a:pt x="8255726" y="84280"/>
                  <a:pt x="8255726" y="188245"/>
                </a:cubicBezTo>
                <a:lnTo>
                  <a:pt x="8255726" y="941200"/>
                </a:lnTo>
                <a:cubicBezTo>
                  <a:pt x="8255726" y="1045165"/>
                  <a:pt x="8171446" y="1129445"/>
                  <a:pt x="8067481" y="1129445"/>
                </a:cubicBezTo>
                <a:lnTo>
                  <a:pt x="188245" y="1129445"/>
                </a:lnTo>
                <a:cubicBezTo>
                  <a:pt x="84280" y="1129445"/>
                  <a:pt x="0" y="1045165"/>
                  <a:pt x="0" y="941200"/>
                </a:cubicBezTo>
                <a:lnTo>
                  <a:pt x="0" y="188245"/>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3715" tIns="123715" rIns="123715" bIns="123715" numCol="1" spcCol="1270" anchor="ctr" anchorCtr="0">
            <a:noAutofit/>
          </a:bodyPr>
          <a:lstStyle/>
          <a:p>
            <a:pPr lvl="0" algn="ctr" defTabSz="800100" rtl="0">
              <a:lnSpc>
                <a:spcPct val="90000"/>
              </a:lnSpc>
              <a:spcBef>
                <a:spcPct val="0"/>
              </a:spcBef>
              <a:spcAft>
                <a:spcPct val="35000"/>
              </a:spcAft>
            </a:pPr>
            <a:r>
              <a:rPr lang="en-US" sz="1800" b="0" kern="1200" dirty="0"/>
              <a:t>Claimant can contact QTC </a:t>
            </a:r>
            <a:r>
              <a:rPr lang="en-US" sz="1800" b="0" i="1" u="sng" kern="1200" dirty="0"/>
              <a:t>ahead of time </a:t>
            </a:r>
            <a:r>
              <a:rPr lang="en-US" sz="1800" b="0" kern="1200" dirty="0"/>
              <a:t>to provide verbal authorization to speak to a VSO on their behalf.</a:t>
            </a:r>
            <a:endParaRPr lang="en-US" sz="1800" kern="1200" dirty="0"/>
          </a:p>
        </p:txBody>
      </p:sp>
      <p:sp>
        <p:nvSpPr>
          <p:cNvPr id="6" name="Freeform 5"/>
          <p:cNvSpPr/>
          <p:nvPr/>
        </p:nvSpPr>
        <p:spPr>
          <a:xfrm>
            <a:off x="457200" y="2149558"/>
            <a:ext cx="8255726" cy="579600"/>
          </a:xfrm>
          <a:custGeom>
            <a:avLst/>
            <a:gdLst>
              <a:gd name="connsiteX0" fmla="*/ 0 w 8255726"/>
              <a:gd name="connsiteY0" fmla="*/ 0 h 579600"/>
              <a:gd name="connsiteX1" fmla="*/ 8255726 w 8255726"/>
              <a:gd name="connsiteY1" fmla="*/ 0 h 579600"/>
              <a:gd name="connsiteX2" fmla="*/ 8255726 w 8255726"/>
              <a:gd name="connsiteY2" fmla="*/ 579600 h 579600"/>
              <a:gd name="connsiteX3" fmla="*/ 0 w 8255726"/>
              <a:gd name="connsiteY3" fmla="*/ 579600 h 579600"/>
              <a:gd name="connsiteX4" fmla="*/ 0 w 8255726"/>
              <a:gd name="connsiteY4" fmla="*/ 0 h 5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726" h="579600">
                <a:moveTo>
                  <a:pt x="0" y="0"/>
                </a:moveTo>
                <a:lnTo>
                  <a:pt x="8255726" y="0"/>
                </a:lnTo>
                <a:lnTo>
                  <a:pt x="8255726" y="579600"/>
                </a:lnTo>
                <a:lnTo>
                  <a:pt x="0" y="579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62119"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0" kern="1200" baseline="0" dirty="0"/>
              <a:t>QTC will document this in case management notes for any future correspondences that may occur.</a:t>
            </a:r>
            <a:endParaRPr lang="en-US" sz="1400" kern="1200" dirty="0"/>
          </a:p>
        </p:txBody>
      </p:sp>
      <p:sp>
        <p:nvSpPr>
          <p:cNvPr id="8" name="Freeform 7"/>
          <p:cNvSpPr/>
          <p:nvPr/>
        </p:nvSpPr>
        <p:spPr>
          <a:xfrm>
            <a:off x="457200" y="2461532"/>
            <a:ext cx="8255726" cy="853907"/>
          </a:xfrm>
          <a:custGeom>
            <a:avLst/>
            <a:gdLst>
              <a:gd name="connsiteX0" fmla="*/ 0 w 8255726"/>
              <a:gd name="connsiteY0" fmla="*/ 142321 h 853907"/>
              <a:gd name="connsiteX1" fmla="*/ 142321 w 8255726"/>
              <a:gd name="connsiteY1" fmla="*/ 0 h 853907"/>
              <a:gd name="connsiteX2" fmla="*/ 8113405 w 8255726"/>
              <a:gd name="connsiteY2" fmla="*/ 0 h 853907"/>
              <a:gd name="connsiteX3" fmla="*/ 8255726 w 8255726"/>
              <a:gd name="connsiteY3" fmla="*/ 142321 h 853907"/>
              <a:gd name="connsiteX4" fmla="*/ 8255726 w 8255726"/>
              <a:gd name="connsiteY4" fmla="*/ 711586 h 853907"/>
              <a:gd name="connsiteX5" fmla="*/ 8113405 w 8255726"/>
              <a:gd name="connsiteY5" fmla="*/ 853907 h 853907"/>
              <a:gd name="connsiteX6" fmla="*/ 142321 w 8255726"/>
              <a:gd name="connsiteY6" fmla="*/ 853907 h 853907"/>
              <a:gd name="connsiteX7" fmla="*/ 0 w 8255726"/>
              <a:gd name="connsiteY7" fmla="*/ 711586 h 853907"/>
              <a:gd name="connsiteX8" fmla="*/ 0 w 8255726"/>
              <a:gd name="connsiteY8" fmla="*/ 142321 h 85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726" h="853907">
                <a:moveTo>
                  <a:pt x="0" y="142321"/>
                </a:moveTo>
                <a:cubicBezTo>
                  <a:pt x="0" y="63719"/>
                  <a:pt x="63719" y="0"/>
                  <a:pt x="142321" y="0"/>
                </a:cubicBezTo>
                <a:lnTo>
                  <a:pt x="8113405" y="0"/>
                </a:lnTo>
                <a:cubicBezTo>
                  <a:pt x="8192007" y="0"/>
                  <a:pt x="8255726" y="63719"/>
                  <a:pt x="8255726" y="142321"/>
                </a:cubicBezTo>
                <a:lnTo>
                  <a:pt x="8255726" y="711586"/>
                </a:lnTo>
                <a:cubicBezTo>
                  <a:pt x="8255726" y="790188"/>
                  <a:pt x="8192007" y="853907"/>
                  <a:pt x="8113405" y="853907"/>
                </a:cubicBezTo>
                <a:lnTo>
                  <a:pt x="142321" y="853907"/>
                </a:lnTo>
                <a:cubicBezTo>
                  <a:pt x="63719" y="853907"/>
                  <a:pt x="0" y="790188"/>
                  <a:pt x="0" y="711586"/>
                </a:cubicBezTo>
                <a:lnTo>
                  <a:pt x="0" y="14232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0264" tIns="110264" rIns="110264" bIns="110264" numCol="1" spcCol="1270" anchor="ctr" anchorCtr="0">
            <a:noAutofit/>
          </a:bodyPr>
          <a:lstStyle/>
          <a:p>
            <a:pPr lvl="0" algn="ctr" defTabSz="800100" rtl="0">
              <a:lnSpc>
                <a:spcPct val="90000"/>
              </a:lnSpc>
              <a:spcBef>
                <a:spcPct val="0"/>
              </a:spcBef>
              <a:spcAft>
                <a:spcPct val="35000"/>
              </a:spcAft>
            </a:pPr>
            <a:r>
              <a:rPr lang="en-US" sz="1800" kern="1200" dirty="0"/>
              <a:t>Claimant and VSO can </a:t>
            </a:r>
            <a:r>
              <a:rPr lang="en-US" sz="1800" b="0" i="1" u="sng" kern="1200" dirty="0"/>
              <a:t>contact QTC together </a:t>
            </a:r>
            <a:r>
              <a:rPr lang="en-US" sz="1800" kern="1200" dirty="0"/>
              <a:t>and provide authorization to speak to VSO on their behalf. </a:t>
            </a:r>
          </a:p>
        </p:txBody>
      </p:sp>
      <p:sp>
        <p:nvSpPr>
          <p:cNvPr id="9" name="Freeform 8"/>
          <p:cNvSpPr/>
          <p:nvPr/>
        </p:nvSpPr>
        <p:spPr>
          <a:xfrm>
            <a:off x="457200" y="3337743"/>
            <a:ext cx="8255726" cy="579600"/>
          </a:xfrm>
          <a:custGeom>
            <a:avLst/>
            <a:gdLst>
              <a:gd name="connsiteX0" fmla="*/ 0 w 8255726"/>
              <a:gd name="connsiteY0" fmla="*/ 0 h 579600"/>
              <a:gd name="connsiteX1" fmla="*/ 8255726 w 8255726"/>
              <a:gd name="connsiteY1" fmla="*/ 0 h 579600"/>
              <a:gd name="connsiteX2" fmla="*/ 8255726 w 8255726"/>
              <a:gd name="connsiteY2" fmla="*/ 579600 h 579600"/>
              <a:gd name="connsiteX3" fmla="*/ 0 w 8255726"/>
              <a:gd name="connsiteY3" fmla="*/ 579600 h 579600"/>
              <a:gd name="connsiteX4" fmla="*/ 0 w 8255726"/>
              <a:gd name="connsiteY4" fmla="*/ 0 h 5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726" h="579600">
                <a:moveTo>
                  <a:pt x="0" y="0"/>
                </a:moveTo>
                <a:lnTo>
                  <a:pt x="8255726" y="0"/>
                </a:lnTo>
                <a:lnTo>
                  <a:pt x="8255726" y="579600"/>
                </a:lnTo>
                <a:lnTo>
                  <a:pt x="0" y="579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62119"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kern="1200" dirty="0"/>
              <a:t>QTC will document this in case management notes for any future correspondences that may occur.</a:t>
            </a:r>
          </a:p>
        </p:txBody>
      </p:sp>
      <p:sp>
        <p:nvSpPr>
          <p:cNvPr id="10" name="Freeform 9"/>
          <p:cNvSpPr/>
          <p:nvPr/>
        </p:nvSpPr>
        <p:spPr>
          <a:xfrm>
            <a:off x="457200" y="3660868"/>
            <a:ext cx="8255726" cy="1479318"/>
          </a:xfrm>
          <a:custGeom>
            <a:avLst/>
            <a:gdLst>
              <a:gd name="connsiteX0" fmla="*/ 0 w 8255726"/>
              <a:gd name="connsiteY0" fmla="*/ 246558 h 1479318"/>
              <a:gd name="connsiteX1" fmla="*/ 246558 w 8255726"/>
              <a:gd name="connsiteY1" fmla="*/ 0 h 1479318"/>
              <a:gd name="connsiteX2" fmla="*/ 8009168 w 8255726"/>
              <a:gd name="connsiteY2" fmla="*/ 0 h 1479318"/>
              <a:gd name="connsiteX3" fmla="*/ 8255726 w 8255726"/>
              <a:gd name="connsiteY3" fmla="*/ 246558 h 1479318"/>
              <a:gd name="connsiteX4" fmla="*/ 8255726 w 8255726"/>
              <a:gd name="connsiteY4" fmla="*/ 1232760 h 1479318"/>
              <a:gd name="connsiteX5" fmla="*/ 8009168 w 8255726"/>
              <a:gd name="connsiteY5" fmla="*/ 1479318 h 1479318"/>
              <a:gd name="connsiteX6" fmla="*/ 246558 w 8255726"/>
              <a:gd name="connsiteY6" fmla="*/ 1479318 h 1479318"/>
              <a:gd name="connsiteX7" fmla="*/ 0 w 8255726"/>
              <a:gd name="connsiteY7" fmla="*/ 1232760 h 1479318"/>
              <a:gd name="connsiteX8" fmla="*/ 0 w 8255726"/>
              <a:gd name="connsiteY8" fmla="*/ 246558 h 147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726" h="1479318">
                <a:moveTo>
                  <a:pt x="0" y="246558"/>
                </a:moveTo>
                <a:cubicBezTo>
                  <a:pt x="0" y="110388"/>
                  <a:pt x="110388" y="0"/>
                  <a:pt x="246558" y="0"/>
                </a:cubicBezTo>
                <a:lnTo>
                  <a:pt x="8009168" y="0"/>
                </a:lnTo>
                <a:cubicBezTo>
                  <a:pt x="8145338" y="0"/>
                  <a:pt x="8255726" y="110388"/>
                  <a:pt x="8255726" y="246558"/>
                </a:cubicBezTo>
                <a:lnTo>
                  <a:pt x="8255726" y="1232760"/>
                </a:lnTo>
                <a:cubicBezTo>
                  <a:pt x="8255726" y="1368930"/>
                  <a:pt x="8145338" y="1479318"/>
                  <a:pt x="8009168" y="1479318"/>
                </a:cubicBezTo>
                <a:lnTo>
                  <a:pt x="246558" y="1479318"/>
                </a:lnTo>
                <a:cubicBezTo>
                  <a:pt x="110388" y="1479318"/>
                  <a:pt x="0" y="1368930"/>
                  <a:pt x="0" y="1232760"/>
                </a:cubicBezTo>
                <a:lnTo>
                  <a:pt x="0" y="24655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40794" tIns="140794" rIns="140794" bIns="140794" numCol="1" spcCol="1270" anchor="ctr" anchorCtr="0">
            <a:noAutofit/>
          </a:bodyPr>
          <a:lstStyle/>
          <a:p>
            <a:pPr lvl="0" algn="ctr" defTabSz="800100" rtl="0">
              <a:lnSpc>
                <a:spcPct val="90000"/>
              </a:lnSpc>
              <a:spcBef>
                <a:spcPct val="0"/>
              </a:spcBef>
              <a:spcAft>
                <a:spcPct val="35000"/>
              </a:spcAft>
            </a:pPr>
            <a:r>
              <a:rPr lang="en-US" sz="1800" b="0" kern="1200" dirty="0"/>
              <a:t>If a claimant is unable to communicate effectively during the scheduling process, QTC staff will review medical records for a possible POA (i.e., Power of Attorney) or authorization of third party forms (e.g., VA Form 21-0845) to authorize another individual to communicate/arrange for scheduling on their behalf.</a:t>
            </a:r>
            <a:endParaRPr lang="en-US" sz="1800" kern="1200" dirty="0"/>
          </a:p>
        </p:txBody>
      </p:sp>
      <p:sp>
        <p:nvSpPr>
          <p:cNvPr id="11" name="Freeform 10"/>
          <p:cNvSpPr/>
          <p:nvPr/>
        </p:nvSpPr>
        <p:spPr>
          <a:xfrm>
            <a:off x="457200" y="5162483"/>
            <a:ext cx="8255726" cy="579600"/>
          </a:xfrm>
          <a:custGeom>
            <a:avLst/>
            <a:gdLst>
              <a:gd name="connsiteX0" fmla="*/ 0 w 8255726"/>
              <a:gd name="connsiteY0" fmla="*/ 0 h 579600"/>
              <a:gd name="connsiteX1" fmla="*/ 8255726 w 8255726"/>
              <a:gd name="connsiteY1" fmla="*/ 0 h 579600"/>
              <a:gd name="connsiteX2" fmla="*/ 8255726 w 8255726"/>
              <a:gd name="connsiteY2" fmla="*/ 579600 h 579600"/>
              <a:gd name="connsiteX3" fmla="*/ 0 w 8255726"/>
              <a:gd name="connsiteY3" fmla="*/ 579600 h 579600"/>
              <a:gd name="connsiteX4" fmla="*/ 0 w 8255726"/>
              <a:gd name="connsiteY4" fmla="*/ 0 h 57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5726" h="579600">
                <a:moveTo>
                  <a:pt x="0" y="0"/>
                </a:moveTo>
                <a:lnTo>
                  <a:pt x="8255726" y="0"/>
                </a:lnTo>
                <a:lnTo>
                  <a:pt x="8255726" y="579600"/>
                </a:lnTo>
                <a:lnTo>
                  <a:pt x="0" y="57960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262119"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en-US" sz="1400" b="0" kern="1200" baseline="0" dirty="0"/>
              <a:t>A copy is not required to be obtained or uploaded into EFM. Staff will document clearly in case management notes when a POA or third party is identified to speak on behalf of the claimant.</a:t>
            </a:r>
            <a:endParaRPr lang="en-US" sz="1400" kern="1200" dirty="0"/>
          </a:p>
        </p:txBody>
      </p:sp>
      <p:sp>
        <p:nvSpPr>
          <p:cNvPr id="4" name="Text Placeholder 3"/>
          <p:cNvSpPr>
            <a:spLocks noGrp="1"/>
          </p:cNvSpPr>
          <p:nvPr>
            <p:ph type="body" sz="quarter" idx="16"/>
          </p:nvPr>
        </p:nvSpPr>
        <p:spPr/>
        <p:txBody>
          <a:bodyPr/>
          <a:lstStyle/>
          <a:p>
            <a:r>
              <a:rPr lang="en-US" dirty="0"/>
              <a:t>Obtaining Information for Claimant</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22</a:t>
            </a:fld>
            <a:endParaRPr lang="en-US" altLang="en-US" dirty="0"/>
          </a:p>
        </p:txBody>
      </p:sp>
      <p:sp>
        <p:nvSpPr>
          <p:cNvPr id="12" name="Freeform 11"/>
          <p:cNvSpPr/>
          <p:nvPr/>
        </p:nvSpPr>
        <p:spPr>
          <a:xfrm>
            <a:off x="457200" y="5641724"/>
            <a:ext cx="8255726" cy="853907"/>
          </a:xfrm>
          <a:custGeom>
            <a:avLst/>
            <a:gdLst>
              <a:gd name="connsiteX0" fmla="*/ 0 w 8255726"/>
              <a:gd name="connsiteY0" fmla="*/ 142321 h 853907"/>
              <a:gd name="connsiteX1" fmla="*/ 142321 w 8255726"/>
              <a:gd name="connsiteY1" fmla="*/ 0 h 853907"/>
              <a:gd name="connsiteX2" fmla="*/ 8113405 w 8255726"/>
              <a:gd name="connsiteY2" fmla="*/ 0 h 853907"/>
              <a:gd name="connsiteX3" fmla="*/ 8255726 w 8255726"/>
              <a:gd name="connsiteY3" fmla="*/ 142321 h 853907"/>
              <a:gd name="connsiteX4" fmla="*/ 8255726 w 8255726"/>
              <a:gd name="connsiteY4" fmla="*/ 711586 h 853907"/>
              <a:gd name="connsiteX5" fmla="*/ 8113405 w 8255726"/>
              <a:gd name="connsiteY5" fmla="*/ 853907 h 853907"/>
              <a:gd name="connsiteX6" fmla="*/ 142321 w 8255726"/>
              <a:gd name="connsiteY6" fmla="*/ 853907 h 853907"/>
              <a:gd name="connsiteX7" fmla="*/ 0 w 8255726"/>
              <a:gd name="connsiteY7" fmla="*/ 711586 h 853907"/>
              <a:gd name="connsiteX8" fmla="*/ 0 w 8255726"/>
              <a:gd name="connsiteY8" fmla="*/ 142321 h 85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55726" h="853907">
                <a:moveTo>
                  <a:pt x="0" y="142321"/>
                </a:moveTo>
                <a:cubicBezTo>
                  <a:pt x="0" y="63719"/>
                  <a:pt x="63719" y="0"/>
                  <a:pt x="142321" y="0"/>
                </a:cubicBezTo>
                <a:lnTo>
                  <a:pt x="8113405" y="0"/>
                </a:lnTo>
                <a:cubicBezTo>
                  <a:pt x="8192007" y="0"/>
                  <a:pt x="8255726" y="63719"/>
                  <a:pt x="8255726" y="142321"/>
                </a:cubicBezTo>
                <a:lnTo>
                  <a:pt x="8255726" y="711586"/>
                </a:lnTo>
                <a:cubicBezTo>
                  <a:pt x="8255726" y="790188"/>
                  <a:pt x="8192007" y="853907"/>
                  <a:pt x="8113405" y="853907"/>
                </a:cubicBezTo>
                <a:lnTo>
                  <a:pt x="142321" y="853907"/>
                </a:lnTo>
                <a:cubicBezTo>
                  <a:pt x="63719" y="853907"/>
                  <a:pt x="0" y="790188"/>
                  <a:pt x="0" y="711586"/>
                </a:cubicBezTo>
                <a:lnTo>
                  <a:pt x="0" y="14232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0264" tIns="110264" rIns="110264" bIns="110264" numCol="1" spcCol="1270" anchor="ctr" anchorCtr="0">
            <a:noAutofit/>
          </a:bodyPr>
          <a:lstStyle/>
          <a:p>
            <a:pPr lvl="0" algn="ctr" defTabSz="800100" rtl="0">
              <a:lnSpc>
                <a:spcPct val="90000"/>
              </a:lnSpc>
              <a:spcBef>
                <a:spcPct val="0"/>
              </a:spcBef>
              <a:spcAft>
                <a:spcPts val="0"/>
              </a:spcAft>
            </a:pPr>
            <a:r>
              <a:rPr lang="en-US" dirty="0"/>
              <a:t>For any records that were not previously submitted with the claim,</a:t>
            </a:r>
          </a:p>
          <a:p>
            <a:pPr lvl="0" algn="ctr" defTabSz="800100" rtl="0">
              <a:lnSpc>
                <a:spcPct val="90000"/>
              </a:lnSpc>
              <a:spcBef>
                <a:spcPct val="0"/>
              </a:spcBef>
              <a:spcAft>
                <a:spcPts val="0"/>
              </a:spcAft>
            </a:pPr>
            <a:r>
              <a:rPr lang="en-US" dirty="0"/>
              <a:t>i</a:t>
            </a:r>
            <a:r>
              <a:rPr lang="en-US" sz="1800" kern="1200" dirty="0"/>
              <a:t>t is the responsibility of the claimant to get them uploaded in their VA Record.</a:t>
            </a:r>
          </a:p>
        </p:txBody>
      </p:sp>
    </p:spTree>
    <p:extLst>
      <p:ext uri="{BB962C8B-B14F-4D97-AF65-F5344CB8AC3E}">
        <p14:creationId xmlns:p14="http://schemas.microsoft.com/office/powerpoint/2010/main" val="316366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8037" y="2254878"/>
            <a:ext cx="3931920" cy="4143104"/>
          </a:xfrm>
        </p:spPr>
        <p:txBody>
          <a:bodyPr>
            <a:normAutofit fontScale="92500"/>
          </a:bodyPr>
          <a:lstStyle/>
          <a:p>
            <a:pPr lvl="0"/>
            <a:r>
              <a:rPr lang="en-US" dirty="0"/>
              <a:t>Primary–care provider is to </a:t>
            </a:r>
            <a:r>
              <a:rPr lang="en-US" b="1" dirty="0"/>
              <a:t>treat</a:t>
            </a:r>
            <a:r>
              <a:rPr lang="en-US" dirty="0"/>
              <a:t> a condition(s) and maintain ones overall health </a:t>
            </a:r>
          </a:p>
          <a:p>
            <a:pPr lvl="0"/>
            <a:r>
              <a:rPr lang="en-US" dirty="0"/>
              <a:t>QTC examiner’s goal is to </a:t>
            </a:r>
            <a:r>
              <a:rPr lang="en-US" b="1" dirty="0"/>
              <a:t>evaluate </a:t>
            </a:r>
            <a:r>
              <a:rPr lang="en-US" dirty="0"/>
              <a:t>the claimed condition(s) that have been requested by the VA.</a:t>
            </a:r>
          </a:p>
          <a:p>
            <a:pPr lvl="0"/>
            <a:r>
              <a:rPr lang="en-US" dirty="0"/>
              <a:t>QTC examiner </a:t>
            </a:r>
            <a:r>
              <a:rPr lang="en-US" b="1" dirty="0"/>
              <a:t>must follow strict instructions </a:t>
            </a:r>
            <a:r>
              <a:rPr lang="en-US" dirty="0"/>
              <a:t>from the VA </a:t>
            </a:r>
          </a:p>
          <a:p>
            <a:pPr lvl="0"/>
            <a:r>
              <a:rPr lang="en-US" dirty="0"/>
              <a:t>Due to QTC examiners treating a condition, their approach may seem different that the approach of a primary care provider.  </a:t>
            </a:r>
          </a:p>
          <a:p>
            <a:endParaRPr lang="en-US" dirty="0"/>
          </a:p>
        </p:txBody>
      </p:sp>
      <p:sp>
        <p:nvSpPr>
          <p:cNvPr id="3" name="Text Placeholder 2"/>
          <p:cNvSpPr>
            <a:spLocks noGrp="1"/>
          </p:cNvSpPr>
          <p:nvPr>
            <p:ph type="body" sz="quarter" idx="14"/>
          </p:nvPr>
        </p:nvSpPr>
        <p:spPr>
          <a:xfrm>
            <a:off x="4754880" y="2207897"/>
            <a:ext cx="3931920" cy="4190086"/>
          </a:xfrm>
        </p:spPr>
        <p:txBody>
          <a:bodyPr/>
          <a:lstStyle/>
          <a:p>
            <a:r>
              <a:rPr lang="en-US" dirty="0"/>
              <a:t>Our CNP packages highlight the difference between a QTC examiner and ones primary-care provider.</a:t>
            </a:r>
          </a:p>
          <a:p>
            <a:r>
              <a:rPr lang="en-US" dirty="0"/>
              <a:t>QTC Providers are trained to discuss the evaluation process  to set expectations and best experience with Service Members/Veterans </a:t>
            </a:r>
          </a:p>
          <a:p>
            <a:r>
              <a:rPr lang="en-US" dirty="0"/>
              <a:t>Setting expectations together will assist in providing the best positive experiences</a:t>
            </a:r>
          </a:p>
        </p:txBody>
      </p:sp>
      <p:sp>
        <p:nvSpPr>
          <p:cNvPr id="4" name="Text Placeholder 3"/>
          <p:cNvSpPr>
            <a:spLocks noGrp="1"/>
          </p:cNvSpPr>
          <p:nvPr>
            <p:ph type="body" sz="quarter" idx="16"/>
          </p:nvPr>
        </p:nvSpPr>
        <p:spPr/>
        <p:txBody>
          <a:bodyPr/>
          <a:lstStyle/>
          <a:p>
            <a:r>
              <a:rPr lang="en-US" dirty="0"/>
              <a:t>Exam Expectations - Treatment Vs. Evaluation</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23</a:t>
            </a:fld>
            <a:endParaRPr lang="en-US" altLang="en-US" dirty="0"/>
          </a:p>
        </p:txBody>
      </p:sp>
      <p:grpSp>
        <p:nvGrpSpPr>
          <p:cNvPr id="6" name="Group 5"/>
          <p:cNvGrpSpPr/>
          <p:nvPr/>
        </p:nvGrpSpPr>
        <p:grpSpPr>
          <a:xfrm>
            <a:off x="566652" y="1098417"/>
            <a:ext cx="8120148" cy="767540"/>
            <a:chOff x="0" y="339430"/>
            <a:chExt cx="8271164" cy="1283673"/>
          </a:xfrm>
        </p:grpSpPr>
        <p:sp>
          <p:nvSpPr>
            <p:cNvPr id="7" name="Rounded Rectangle 6"/>
            <p:cNvSpPr/>
            <p:nvPr/>
          </p:nvSpPr>
          <p:spPr>
            <a:xfrm>
              <a:off x="0" y="339430"/>
              <a:ext cx="8271164" cy="1283673"/>
            </a:xfrm>
            <a:prstGeom prst="roundRect">
              <a:avLst/>
            </a:prstGeom>
          </p:spPr>
          <p:style>
            <a:lnRef idx="0">
              <a:schemeClr val="lt1">
                <a:hueOff val="0"/>
                <a:satOff val="0"/>
                <a:lumOff val="0"/>
                <a:alphaOff val="0"/>
              </a:schemeClr>
            </a:lnRef>
            <a:fillRef idx="3">
              <a:schemeClr val="accent1">
                <a:shade val="80000"/>
                <a:hueOff val="-28564"/>
                <a:satOff val="-20914"/>
                <a:lumOff val="12869"/>
                <a:alphaOff val="0"/>
              </a:schemeClr>
            </a:fillRef>
            <a:effectRef idx="2">
              <a:schemeClr val="accent1">
                <a:shade val="80000"/>
                <a:hueOff val="-28564"/>
                <a:satOff val="-20914"/>
                <a:lumOff val="12869"/>
                <a:alphaOff val="0"/>
              </a:schemeClr>
            </a:effectRef>
            <a:fontRef idx="minor">
              <a:schemeClr val="lt1"/>
            </a:fontRef>
          </p:style>
        </p:sp>
        <p:sp>
          <p:nvSpPr>
            <p:cNvPr id="8" name="Rounded Rectangle 4"/>
            <p:cNvSpPr txBox="1"/>
            <p:nvPr/>
          </p:nvSpPr>
          <p:spPr>
            <a:xfrm>
              <a:off x="62663" y="402093"/>
              <a:ext cx="8208500" cy="10656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l" defTabSz="444500" rtl="0">
                <a:lnSpc>
                  <a:spcPct val="90000"/>
                </a:lnSpc>
                <a:spcBef>
                  <a:spcPct val="0"/>
                </a:spcBef>
                <a:spcAft>
                  <a:spcPct val="35000"/>
                </a:spcAft>
              </a:pPr>
              <a:r>
                <a:rPr lang="en-US" kern="1200" dirty="0"/>
                <a:t>Understanding the examination process assist in setting the right expectations for the exam and the best experience for the Service Member/Veteran.</a:t>
              </a:r>
            </a:p>
          </p:txBody>
        </p:sp>
      </p:grpSp>
    </p:spTree>
    <p:extLst>
      <p:ext uri="{BB962C8B-B14F-4D97-AF65-F5344CB8AC3E}">
        <p14:creationId xmlns:p14="http://schemas.microsoft.com/office/powerpoint/2010/main" val="2507135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05773847"/>
              </p:ext>
            </p:extLst>
          </p:nvPr>
        </p:nvGraphicFramePr>
        <p:xfrm>
          <a:off x="457201" y="1094411"/>
          <a:ext cx="8229600" cy="537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p:cNvSpPr>
            <a:spLocks noGrp="1"/>
          </p:cNvSpPr>
          <p:nvPr>
            <p:ph type="body" sz="quarter" idx="16"/>
          </p:nvPr>
        </p:nvSpPr>
        <p:spPr/>
        <p:txBody>
          <a:bodyPr/>
          <a:lstStyle/>
          <a:p>
            <a:r>
              <a:rPr lang="en-US" dirty="0"/>
              <a:t>You asked…QTC listened</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24</a:t>
            </a:fld>
            <a:endParaRPr lang="en-US" altLang="en-US" dirty="0"/>
          </a:p>
        </p:txBody>
      </p:sp>
    </p:spTree>
    <p:extLst>
      <p:ext uri="{BB962C8B-B14F-4D97-AF65-F5344CB8AC3E}">
        <p14:creationId xmlns:p14="http://schemas.microsoft.com/office/powerpoint/2010/main" val="825771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Feedback From the Field</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25</a:t>
            </a:fld>
            <a:endParaRPr lang="en-US" altLang="en-US" dirty="0"/>
          </a:p>
        </p:txBody>
      </p:sp>
      <p:pic>
        <p:nvPicPr>
          <p:cNvPr id="7" name="Picture 6"/>
          <p:cNvPicPr>
            <a:picLocks noChangeAspect="1"/>
          </p:cNvPicPr>
          <p:nvPr/>
        </p:nvPicPr>
        <p:blipFill>
          <a:blip r:embed="rId3"/>
          <a:stretch>
            <a:fillRect/>
          </a:stretch>
        </p:blipFill>
        <p:spPr>
          <a:xfrm>
            <a:off x="936480" y="1753033"/>
            <a:ext cx="7077075" cy="4238625"/>
          </a:xfrm>
          <a:prstGeom prst="rect">
            <a:avLst/>
          </a:prstGeom>
        </p:spPr>
      </p:pic>
    </p:spTree>
    <p:extLst>
      <p:ext uri="{BB962C8B-B14F-4D97-AF65-F5344CB8AC3E}">
        <p14:creationId xmlns:p14="http://schemas.microsoft.com/office/powerpoint/2010/main" val="1172056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a:extLst>
              <a:ext uri="{FF2B5EF4-FFF2-40B4-BE49-F238E27FC236}">
                <a16:creationId xmlns:a16="http://schemas.microsoft.com/office/drawing/2014/main" id="{8DC3FEA9-2561-CC4F-9A1E-36370DE8FABD}"/>
              </a:ext>
            </a:extLst>
          </p:cNvPr>
          <p:cNvSpPr>
            <a:spLocks noGrp="1" noChangeArrowheads="1"/>
          </p:cNvSpPr>
          <p:nvPr>
            <p:ph type="sldNum" sz="quarter" idx="17"/>
          </p:nvPr>
        </p:nvSpPr>
        <p:spPr bwMode="auto">
          <a:xfrm>
            <a:off x="457200" y="6475413"/>
            <a:ext cx="1938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5F2611-E642-F14A-B6DD-181CE35538FA}" type="slidenum">
              <a:rPr lang="en-US" altLang="en-US" smtClean="0">
                <a:solidFill>
                  <a:srgbClr val="898989"/>
                </a:solidFill>
              </a:rPr>
              <a:pPr/>
              <a:t>3</a:t>
            </a:fld>
            <a:endParaRPr lang="en-US" altLang="en-US" dirty="0">
              <a:solidFill>
                <a:srgbClr val="898989"/>
              </a:solidFill>
            </a:endParaRPr>
          </a:p>
        </p:txBody>
      </p:sp>
      <p:sp>
        <p:nvSpPr>
          <p:cNvPr id="7" name="Text Placeholder 6">
            <a:extLst>
              <a:ext uri="{FF2B5EF4-FFF2-40B4-BE49-F238E27FC236}">
                <a16:creationId xmlns:a16="http://schemas.microsoft.com/office/drawing/2014/main" id="{309B7678-061B-8C41-82D8-7C67002E3E1E}"/>
              </a:ext>
            </a:extLst>
          </p:cNvPr>
          <p:cNvSpPr>
            <a:spLocks noGrp="1"/>
          </p:cNvSpPr>
          <p:nvPr>
            <p:ph type="body" sz="quarter" idx="16"/>
          </p:nvPr>
        </p:nvSpPr>
        <p:spPr>
          <a:xfrm>
            <a:off x="339921" y="124946"/>
            <a:ext cx="8582298" cy="742950"/>
          </a:xfrm>
        </p:spPr>
        <p:txBody>
          <a:bodyPr/>
          <a:lstStyle/>
          <a:p>
            <a:pPr>
              <a:buFont typeface="Avenir LT Std 35 Light" charset="0"/>
              <a:buNone/>
              <a:defRPr/>
            </a:pPr>
            <a:r>
              <a:rPr lang="en-US" dirty="0"/>
              <a:t>QTC Mission</a:t>
            </a:r>
          </a:p>
        </p:txBody>
      </p:sp>
      <p:grpSp>
        <p:nvGrpSpPr>
          <p:cNvPr id="4" name="Group 3"/>
          <p:cNvGrpSpPr/>
          <p:nvPr/>
        </p:nvGrpSpPr>
        <p:grpSpPr>
          <a:xfrm>
            <a:off x="618702" y="1110180"/>
            <a:ext cx="7924793" cy="5240297"/>
            <a:chOff x="400341" y="1028293"/>
            <a:chExt cx="7924793" cy="5240297"/>
          </a:xfrm>
        </p:grpSpPr>
        <p:grpSp>
          <p:nvGrpSpPr>
            <p:cNvPr id="2" name="Group 1"/>
            <p:cNvGrpSpPr/>
            <p:nvPr/>
          </p:nvGrpSpPr>
          <p:grpSpPr>
            <a:xfrm>
              <a:off x="400341" y="1028293"/>
              <a:ext cx="6300710" cy="1324426"/>
              <a:chOff x="1364845" y="1310159"/>
              <a:chExt cx="6800558" cy="1570717"/>
            </a:xfrm>
          </p:grpSpPr>
          <p:grpSp>
            <p:nvGrpSpPr>
              <p:cNvPr id="8" name="Group 7"/>
              <p:cNvGrpSpPr/>
              <p:nvPr/>
            </p:nvGrpSpPr>
            <p:grpSpPr>
              <a:xfrm>
                <a:off x="2104518" y="1310159"/>
                <a:ext cx="5394235" cy="1069977"/>
                <a:chOff x="2170697" y="740098"/>
                <a:chExt cx="4588358" cy="887400"/>
              </a:xfrm>
            </p:grpSpPr>
            <p:pic>
              <p:nvPicPr>
                <p:cNvPr id="9" name="Picture 2" descr="\\sr58\Shared\MarComm\MarCom\Graphics and Images\Corporate\QTC\PowerPoint Presentation Template\FOR GRANT and LARRY\Assets\Q.png"/>
                <p:cNvPicPr>
                  <a:picLocks noChangeAspect="1" noChangeArrowheads="1"/>
                </p:cNvPicPr>
                <p:nvPr/>
              </p:nvPicPr>
              <p:blipFill>
                <a:blip r:embed="rId3">
                  <a:duotone>
                    <a:prstClr val="black"/>
                    <a:schemeClr val="bg2">
                      <a:lumMod val="60000"/>
                      <a:lumOff val="4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170697" y="740098"/>
                  <a:ext cx="706912" cy="887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sr58\Shared\MarComm\MarCom\Graphics and Images\Corporate\QTC\PowerPoint Presentation Template\FOR GRANT and LARRY\Assets\T.png"/>
                <p:cNvPicPr>
                  <a:picLocks noChangeAspect="1" noChangeArrowheads="1"/>
                </p:cNvPicPr>
                <p:nvPr/>
              </p:nvPicPr>
              <p:blipFill>
                <a:blip r:embed="rId5">
                  <a:duotone>
                    <a:prstClr val="black"/>
                    <a:schemeClr val="bg2">
                      <a:lumMod val="60000"/>
                      <a:lumOff val="4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4003506" y="810103"/>
                  <a:ext cx="759555" cy="74451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r58\Shared\MarComm\MarCom\Graphics and Images\Corporate\QTC\PowerPoint Presentation Template\FOR GRANT and LARRY\Assets\C.png"/>
                <p:cNvPicPr>
                  <a:picLocks noChangeAspect="1" noChangeArrowheads="1"/>
                </p:cNvPicPr>
                <p:nvPr/>
              </p:nvPicPr>
              <p:blipFill>
                <a:blip r:embed="rId7">
                  <a:duotone>
                    <a:prstClr val="black"/>
                    <a:schemeClr val="bg2">
                      <a:lumMod val="60000"/>
                      <a:lumOff val="40000"/>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922295" y="775100"/>
                  <a:ext cx="836760" cy="766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1364845" y="2479364"/>
                <a:ext cx="6800558" cy="401512"/>
                <a:chOff x="1927929" y="2222218"/>
                <a:chExt cx="7403634" cy="401512"/>
              </a:xfrm>
              <a:solidFill>
                <a:schemeClr val="bg2"/>
              </a:solidFill>
            </p:grpSpPr>
            <p:sp>
              <p:nvSpPr>
                <p:cNvPr id="13" name="TextBox 12"/>
                <p:cNvSpPr txBox="1"/>
                <p:nvPr/>
              </p:nvSpPr>
              <p:spPr>
                <a:xfrm>
                  <a:off x="1927929" y="2222218"/>
                  <a:ext cx="2409295" cy="401512"/>
                </a:xfrm>
                <a:prstGeom prst="rect">
                  <a:avLst/>
                </a:prstGeom>
                <a:solidFill>
                  <a:schemeClr val="accent2"/>
                </a:solidFill>
              </p:spPr>
              <p:txBody>
                <a:bodyPr wrap="square" rtlCol="0">
                  <a:spAutoFit/>
                </a:bodyPr>
                <a:lstStyle/>
                <a:p>
                  <a:pPr algn="ctr" eaLnBrk="1" fontAlgn="auto" hangingPunct="1">
                    <a:spcBef>
                      <a:spcPts val="0"/>
                    </a:spcBef>
                    <a:spcAft>
                      <a:spcPts val="0"/>
                    </a:spcAft>
                  </a:pPr>
                  <a:r>
                    <a:rPr lang="en-US" sz="1600" b="1" dirty="0">
                      <a:solidFill>
                        <a:schemeClr val="bg1"/>
                      </a:solidFill>
                      <a:latin typeface="+mj-lt"/>
                      <a:ea typeface="+mn-ea"/>
                    </a:rPr>
                    <a:t>Quality</a:t>
                  </a:r>
                </a:p>
              </p:txBody>
            </p:sp>
            <p:sp>
              <p:nvSpPr>
                <p:cNvPr id="14" name="TextBox 13"/>
                <p:cNvSpPr txBox="1"/>
                <p:nvPr/>
              </p:nvSpPr>
              <p:spPr>
                <a:xfrm>
                  <a:off x="4429165" y="2222218"/>
                  <a:ext cx="2409296" cy="401512"/>
                </a:xfrm>
                <a:prstGeom prst="rect">
                  <a:avLst/>
                </a:prstGeom>
                <a:solidFill>
                  <a:schemeClr val="accent2"/>
                </a:solidFill>
              </p:spPr>
              <p:txBody>
                <a:bodyPr wrap="square" rtlCol="0">
                  <a:spAutoFit/>
                </a:bodyPr>
                <a:lstStyle/>
                <a:p>
                  <a:pPr algn="ctr" eaLnBrk="1" fontAlgn="auto" hangingPunct="1">
                    <a:spcBef>
                      <a:spcPts val="0"/>
                    </a:spcBef>
                    <a:spcAft>
                      <a:spcPts val="0"/>
                    </a:spcAft>
                  </a:pPr>
                  <a:r>
                    <a:rPr lang="en-US" sz="1600" b="1" dirty="0">
                      <a:solidFill>
                        <a:schemeClr val="bg1"/>
                      </a:solidFill>
                      <a:latin typeface="+mj-lt"/>
                      <a:ea typeface="+mn-ea"/>
                    </a:rPr>
                    <a:t>Timeliness</a:t>
                  </a:r>
                </a:p>
              </p:txBody>
            </p:sp>
            <p:sp>
              <p:nvSpPr>
                <p:cNvPr id="15" name="TextBox 14"/>
                <p:cNvSpPr txBox="1"/>
                <p:nvPr/>
              </p:nvSpPr>
              <p:spPr>
                <a:xfrm>
                  <a:off x="6922267" y="2222218"/>
                  <a:ext cx="2409296" cy="401512"/>
                </a:xfrm>
                <a:prstGeom prst="rect">
                  <a:avLst/>
                </a:prstGeom>
                <a:solidFill>
                  <a:schemeClr val="accent2"/>
                </a:solidFill>
              </p:spPr>
              <p:txBody>
                <a:bodyPr wrap="square" rtlCol="0">
                  <a:spAutoFit/>
                </a:bodyPr>
                <a:lstStyle/>
                <a:p>
                  <a:pPr algn="ctr" eaLnBrk="1" fontAlgn="auto" hangingPunct="1">
                    <a:spcBef>
                      <a:spcPts val="0"/>
                    </a:spcBef>
                    <a:spcAft>
                      <a:spcPts val="0"/>
                    </a:spcAft>
                  </a:pPr>
                  <a:r>
                    <a:rPr lang="en-US" sz="1600" b="1" dirty="0">
                      <a:solidFill>
                        <a:schemeClr val="bg1"/>
                      </a:solidFill>
                      <a:latin typeface="+mj-lt"/>
                      <a:ea typeface="+mn-ea"/>
                    </a:rPr>
                    <a:t> Customer Service</a:t>
                  </a:r>
                </a:p>
              </p:txBody>
            </p:sp>
          </p:grpSp>
        </p:grpSp>
        <p:sp>
          <p:nvSpPr>
            <p:cNvPr id="32" name="Rectangle 31"/>
            <p:cNvSpPr/>
            <p:nvPr/>
          </p:nvSpPr>
          <p:spPr>
            <a:xfrm>
              <a:off x="400342" y="2436388"/>
              <a:ext cx="6300710" cy="423863"/>
            </a:xfrm>
            <a:prstGeom prst="rect">
              <a:avLst/>
            </a:prstGeom>
            <a:gradFill>
              <a:gsLst>
                <a:gs pos="0">
                  <a:schemeClr val="bg2"/>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kumimoji="0" lang="en-US" sz="1400" b="1" u="sng" strike="noStrike" kern="1200" cap="none" spc="0" normalizeH="0" baseline="0" noProof="0" dirty="0">
                  <a:ln>
                    <a:noFill/>
                  </a:ln>
                  <a:solidFill>
                    <a:schemeClr val="bg1"/>
                  </a:solidFill>
                  <a:effectLst/>
                  <a:uLnTx/>
                  <a:uFillTx/>
                </a:rPr>
                <a:t>Mission</a:t>
              </a:r>
              <a:r>
                <a:rPr kumimoji="0" lang="en-US" sz="1400" b="0" i="0" u="none" strike="noStrike" kern="1200" cap="none" spc="0" normalizeH="0" baseline="0" noProof="0" dirty="0">
                  <a:ln>
                    <a:noFill/>
                  </a:ln>
                  <a:solidFill>
                    <a:schemeClr val="bg1"/>
                  </a:solidFill>
                  <a:effectLst/>
                  <a:uLnTx/>
                  <a:uFillTx/>
                </a:rPr>
                <a:t>: </a:t>
              </a:r>
              <a:r>
                <a:rPr lang="en-US" sz="1400" i="1" dirty="0">
                  <a:solidFill>
                    <a:schemeClr val="bg1"/>
                  </a:solidFill>
                </a:rPr>
                <a:t>To provide high-quality, timely, and customer-focused medical examination service solutions.</a:t>
              </a:r>
              <a:endParaRPr kumimoji="0" lang="en-US" sz="1600" b="0" i="0" u="none" strike="noStrike" kern="1200" cap="none" spc="0" normalizeH="0" baseline="0" noProof="0" dirty="0">
                <a:ln>
                  <a:noFill/>
                </a:ln>
                <a:solidFill>
                  <a:prstClr val="white"/>
                </a:solidFill>
                <a:effectLst/>
                <a:uLnTx/>
                <a:uFillTx/>
                <a:latin typeface="Avenir LT Std 35 Light" panose="020B0402020203020204"/>
                <a:ea typeface="+mn-ea"/>
                <a:cs typeface="+mn-cs"/>
              </a:endParaRPr>
            </a:p>
          </p:txBody>
        </p:sp>
        <p:pic>
          <p:nvPicPr>
            <p:cNvPr id="16" name="Picture 15"/>
            <p:cNvPicPr>
              <a:picLocks noChangeAspect="1"/>
            </p:cNvPicPr>
            <p:nvPr/>
          </p:nvPicPr>
          <p:blipFill>
            <a:blip r:embed="rId9"/>
            <a:stretch>
              <a:fillRect/>
            </a:stretch>
          </p:blipFill>
          <p:spPr>
            <a:xfrm>
              <a:off x="400341" y="2889328"/>
              <a:ext cx="6382596" cy="3379262"/>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6854258" y="2014165"/>
              <a:ext cx="1470876" cy="4254425"/>
            </a:xfrm>
            <a:prstGeom prst="rect">
              <a:avLst/>
            </a:prstGeom>
            <a:gradFill>
              <a:gsLst>
                <a:gs pos="0">
                  <a:schemeClr val="bg2"/>
                </a:gs>
                <a:gs pos="100000">
                  <a:schemeClr val="accent3"/>
                </a:gs>
              </a:gsLst>
              <a:lin ang="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i="1" u="sng" dirty="0">
                  <a:solidFill>
                    <a:schemeClr val="bg1"/>
                  </a:solidFill>
                </a:rPr>
                <a:t>Who We Are</a:t>
              </a:r>
              <a:r>
                <a:rPr lang="en-US" sz="1400" i="1" dirty="0">
                  <a:solidFill>
                    <a:schemeClr val="bg1"/>
                  </a:solidFill>
                </a:rPr>
                <a:t>: Nationwide provider of occupational health and disability examination services focused on delivering high quality, technology-driven, exam solutions for our clients.</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sz="2800" dirty="0"/>
              <a:t>QTC Overview</a:t>
            </a:r>
          </a:p>
        </p:txBody>
      </p:sp>
      <p:graphicFrame>
        <p:nvGraphicFramePr>
          <p:cNvPr id="74" name="Table 73"/>
          <p:cNvGraphicFramePr>
            <a:graphicFrameLocks noGrp="1"/>
          </p:cNvGraphicFramePr>
          <p:nvPr>
            <p:extLst>
              <p:ext uri="{D42A27DB-BD31-4B8C-83A1-F6EECF244321}">
                <p14:modId xmlns:p14="http://schemas.microsoft.com/office/powerpoint/2010/main" val="2950426267"/>
              </p:ext>
            </p:extLst>
          </p:nvPr>
        </p:nvGraphicFramePr>
        <p:xfrm>
          <a:off x="176556" y="4026256"/>
          <a:ext cx="3121937" cy="1460247"/>
        </p:xfrm>
        <a:graphic>
          <a:graphicData uri="http://schemas.openxmlformats.org/drawingml/2006/table">
            <a:tbl>
              <a:tblPr firstRow="1" bandRow="1">
                <a:effectLst/>
              </a:tblPr>
              <a:tblGrid>
                <a:gridCol w="1580546">
                  <a:extLst>
                    <a:ext uri="{9D8B030D-6E8A-4147-A177-3AD203B41FA5}">
                      <a16:colId xmlns:a16="http://schemas.microsoft.com/office/drawing/2014/main" val="20000"/>
                    </a:ext>
                  </a:extLst>
                </a:gridCol>
                <a:gridCol w="1541391">
                  <a:extLst>
                    <a:ext uri="{9D8B030D-6E8A-4147-A177-3AD203B41FA5}">
                      <a16:colId xmlns:a16="http://schemas.microsoft.com/office/drawing/2014/main" val="20001"/>
                    </a:ext>
                  </a:extLst>
                </a:gridCol>
              </a:tblGrid>
              <a:tr h="311563">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kern="1200" dirty="0">
                          <a:ln>
                            <a:noFill/>
                          </a:ln>
                          <a:solidFill>
                            <a:schemeClr val="bg1"/>
                          </a:solidFill>
                          <a:latin typeface="Franklin Gothic Demi" pitchFamily="34" charset="0"/>
                          <a:ea typeface="+mn-ea"/>
                          <a:cs typeface="+mn-cs"/>
                        </a:rPr>
                        <a:t>Expertise</a:t>
                      </a: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50F89">
                        <a:lumMod val="75000"/>
                      </a:srgb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ln>
                          <a:noFill/>
                        </a:ln>
                        <a:solidFill>
                          <a:schemeClr val="bg1"/>
                        </a:solidFill>
                        <a:latin typeface="Franklin Gothic Demi" pitchFamily="34" charset="0"/>
                        <a:ea typeface="+mn-ea"/>
                        <a:cs typeface="+mn-cs"/>
                      </a:endParaRPr>
                    </a:p>
                  </a:txBody>
                  <a:tcPr marT="0" marB="0" anchor="ctr">
                    <a:solidFill>
                      <a:schemeClr val="accent1">
                        <a:lumMod val="75000"/>
                      </a:schemeClr>
                    </a:solidFill>
                  </a:tcPr>
                </a:tc>
                <a:extLst>
                  <a:ext uri="{0D108BD9-81ED-4DB2-BD59-A6C34878D82A}">
                    <a16:rowId xmlns:a16="http://schemas.microsoft.com/office/drawing/2014/main" val="10000"/>
                  </a:ext>
                </a:extLst>
              </a:tr>
              <a:tr h="2871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0" kern="1200" dirty="0">
                          <a:ln w="3175">
                            <a:noFill/>
                          </a:ln>
                          <a:solidFill>
                            <a:schemeClr val="dk1"/>
                          </a:solidFill>
                          <a:latin typeface="+mn-lt"/>
                          <a:ea typeface="+mn-ea"/>
                          <a:cs typeface="+mn-cs"/>
                        </a:rPr>
                        <a:t>Provider</a:t>
                      </a:r>
                      <a:r>
                        <a:rPr lang="en-US" sz="800" b="0" kern="1200" baseline="0" dirty="0">
                          <a:ln w="3175">
                            <a:noFill/>
                          </a:ln>
                          <a:solidFill>
                            <a:schemeClr val="dk1"/>
                          </a:solidFill>
                          <a:latin typeface="+mn-lt"/>
                          <a:ea typeface="+mn-ea"/>
                          <a:cs typeface="+mn-cs"/>
                        </a:rPr>
                        <a:t> Network Development</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dirty="0">
                          <a:solidFill>
                            <a:srgbClr val="000000"/>
                          </a:solidFill>
                          <a:latin typeface="+mn-lt"/>
                          <a:ea typeface="ＭＳ Ｐゴシック"/>
                          <a:cs typeface="ＭＳ Ｐゴシック"/>
                        </a:rPr>
                        <a:t>Tele-exams</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extLst>
                  <a:ext uri="{0D108BD9-81ED-4DB2-BD59-A6C34878D82A}">
                    <a16:rowId xmlns:a16="http://schemas.microsoft.com/office/drawing/2014/main" val="10001"/>
                  </a:ext>
                </a:extLst>
              </a:tr>
              <a:tr h="2871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0" kern="1200" dirty="0">
                          <a:ln w="3175">
                            <a:noFill/>
                          </a:ln>
                          <a:solidFill>
                            <a:schemeClr val="dk1"/>
                          </a:solidFill>
                          <a:latin typeface="+mn-lt"/>
                          <a:ea typeface="+mn-ea"/>
                          <a:cs typeface="+mn-cs"/>
                        </a:rPr>
                        <a:t>Exam Protocol (Guided Medical</a:t>
                      </a:r>
                      <a:r>
                        <a:rPr lang="en-US" sz="800" b="0" kern="1200" baseline="0" dirty="0">
                          <a:ln w="3175">
                            <a:noFill/>
                          </a:ln>
                          <a:solidFill>
                            <a:schemeClr val="dk1"/>
                          </a:solidFill>
                          <a:latin typeface="+mn-lt"/>
                          <a:ea typeface="+mn-ea"/>
                          <a:cs typeface="+mn-cs"/>
                        </a:rPr>
                        <a:t> Exams)</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mn-lt"/>
                          <a:ea typeface="ＭＳ Ｐゴシック"/>
                          <a:cs typeface="ＭＳ Ｐゴシック"/>
                        </a:rPr>
                        <a:t>Clinic Operations</a:t>
                      </a: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20000"/>
                      </a:srgbClr>
                    </a:solidFill>
                  </a:tcPr>
                </a:tc>
                <a:extLst>
                  <a:ext uri="{0D108BD9-81ED-4DB2-BD59-A6C34878D82A}">
                    <a16:rowId xmlns:a16="http://schemas.microsoft.com/office/drawing/2014/main" val="10002"/>
                  </a:ext>
                </a:extLst>
              </a:tr>
              <a:tr h="2871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0" kern="1200" dirty="0">
                          <a:ln w="3175">
                            <a:noFill/>
                          </a:ln>
                          <a:solidFill>
                            <a:schemeClr val="dk1"/>
                          </a:solidFill>
                          <a:latin typeface="+mn-lt"/>
                          <a:ea typeface="+mn-ea"/>
                          <a:cs typeface="+mn-cs"/>
                        </a:rPr>
                        <a:t>Case Management</a:t>
                      </a: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800" dirty="0">
                          <a:solidFill>
                            <a:srgbClr val="000000"/>
                          </a:solidFill>
                          <a:latin typeface="+mn-lt"/>
                          <a:ea typeface="ＭＳ Ｐゴシック"/>
                          <a:cs typeface="ＭＳ Ｐゴシック"/>
                        </a:rPr>
                        <a:t>Mobile Medicine</a:t>
                      </a: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extLst>
                  <a:ext uri="{0D108BD9-81ED-4DB2-BD59-A6C34878D82A}">
                    <a16:rowId xmlns:a16="http://schemas.microsoft.com/office/drawing/2014/main" val="10003"/>
                  </a:ext>
                </a:extLst>
              </a:tr>
              <a:tr h="2871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0" kern="1200" dirty="0">
                          <a:ln w="3175">
                            <a:noFill/>
                          </a:ln>
                          <a:solidFill>
                            <a:schemeClr val="dk1"/>
                          </a:solidFill>
                          <a:latin typeface="+mn-lt"/>
                          <a:ea typeface="+mn-ea"/>
                          <a:cs typeface="+mn-cs"/>
                        </a:rPr>
                        <a:t>Examinee</a:t>
                      </a:r>
                      <a:r>
                        <a:rPr lang="en-US" sz="800" b="0" kern="1200" baseline="0" dirty="0">
                          <a:ln w="3175">
                            <a:noFill/>
                          </a:ln>
                          <a:solidFill>
                            <a:schemeClr val="dk1"/>
                          </a:solidFill>
                          <a:latin typeface="+mn-lt"/>
                          <a:ea typeface="+mn-ea"/>
                          <a:cs typeface="+mn-cs"/>
                        </a:rPr>
                        <a:t> Call Center Management</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800" b="0" kern="1200" dirty="0">
                          <a:ln w="3175">
                            <a:noFill/>
                          </a:ln>
                          <a:solidFill>
                            <a:schemeClr val="dk1"/>
                          </a:solidFill>
                          <a:latin typeface="+mn-lt"/>
                          <a:ea typeface="+mn-ea"/>
                          <a:cs typeface="+mn-cs"/>
                        </a:rPr>
                        <a:t>Population</a:t>
                      </a:r>
                      <a:r>
                        <a:rPr lang="en-US" sz="800" b="0" kern="1200" baseline="0" dirty="0">
                          <a:ln w="3175">
                            <a:noFill/>
                          </a:ln>
                          <a:solidFill>
                            <a:schemeClr val="dk1"/>
                          </a:solidFill>
                          <a:latin typeface="+mn-lt"/>
                          <a:ea typeface="+mn-ea"/>
                          <a:cs typeface="+mn-cs"/>
                        </a:rPr>
                        <a:t> Medicine</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20000"/>
                      </a:srgbClr>
                    </a:solidFill>
                  </a:tcPr>
                </a:tc>
                <a:extLst>
                  <a:ext uri="{0D108BD9-81ED-4DB2-BD59-A6C34878D82A}">
                    <a16:rowId xmlns:a16="http://schemas.microsoft.com/office/drawing/2014/main" val="10004"/>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1048476487"/>
              </p:ext>
            </p:extLst>
          </p:nvPr>
        </p:nvGraphicFramePr>
        <p:xfrm>
          <a:off x="5885207" y="4026256"/>
          <a:ext cx="3121667" cy="1460245"/>
        </p:xfrm>
        <a:graphic>
          <a:graphicData uri="http://schemas.openxmlformats.org/drawingml/2006/table">
            <a:tbl>
              <a:tblPr firstRow="1" bandRow="1">
                <a:effectLst/>
              </a:tblPr>
              <a:tblGrid>
                <a:gridCol w="1585750">
                  <a:extLst>
                    <a:ext uri="{9D8B030D-6E8A-4147-A177-3AD203B41FA5}">
                      <a16:colId xmlns:a16="http://schemas.microsoft.com/office/drawing/2014/main" val="20000"/>
                    </a:ext>
                  </a:extLst>
                </a:gridCol>
                <a:gridCol w="1535917">
                  <a:extLst>
                    <a:ext uri="{9D8B030D-6E8A-4147-A177-3AD203B41FA5}">
                      <a16:colId xmlns:a16="http://schemas.microsoft.com/office/drawing/2014/main" val="20001"/>
                    </a:ext>
                  </a:extLst>
                </a:gridCol>
              </a:tblGrid>
              <a:tr h="394171">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ln>
                            <a:noFill/>
                          </a:ln>
                          <a:solidFill>
                            <a:schemeClr val="bg1"/>
                          </a:solidFill>
                          <a:latin typeface="Franklin Gothic Demi" pitchFamily="34" charset="0"/>
                          <a:ea typeface="+mn-ea"/>
                          <a:cs typeface="+mn-cs"/>
                        </a:rPr>
                        <a:t>Infrastructure</a:t>
                      </a: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50F89">
                        <a:lumMod val="75000"/>
                      </a:srgb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0" kern="1200" dirty="0">
                        <a:ln>
                          <a:noFill/>
                        </a:ln>
                        <a:solidFill>
                          <a:schemeClr val="bg1"/>
                        </a:solidFill>
                        <a:latin typeface="Franklin Gothic Demi" pitchFamily="34" charset="0"/>
                        <a:ea typeface="+mn-ea"/>
                        <a:cs typeface="+mn-cs"/>
                      </a:endParaRPr>
                    </a:p>
                  </a:txBody>
                  <a:tcPr marT="0" marB="0" anchor="ctr">
                    <a:solidFill>
                      <a:schemeClr val="accent1">
                        <a:lumMod val="75000"/>
                      </a:schemeClr>
                    </a:solidFill>
                  </a:tcPr>
                </a:tc>
                <a:extLst>
                  <a:ext uri="{0D108BD9-81ED-4DB2-BD59-A6C34878D82A}">
                    <a16:rowId xmlns:a16="http://schemas.microsoft.com/office/drawing/2014/main" val="10000"/>
                  </a:ext>
                </a:extLst>
              </a:tr>
              <a:tr h="3553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0" kern="1200">
                          <a:ln w="3175">
                            <a:noFill/>
                          </a:ln>
                          <a:solidFill>
                            <a:schemeClr val="dk1"/>
                          </a:solidFill>
                          <a:latin typeface="+mn-lt"/>
                          <a:ea typeface="+mn-ea"/>
                          <a:cs typeface="+mn-cs"/>
                        </a:rPr>
                        <a:t>17,000+ Provider Network</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aseline="0">
                          <a:solidFill>
                            <a:srgbClr val="000000"/>
                          </a:solidFill>
                          <a:latin typeface="+mn-lt"/>
                          <a:ea typeface="ＭＳ Ｐゴシック"/>
                          <a:cs typeface="ＭＳ Ｐゴシック"/>
                        </a:rPr>
                        <a:t>358+ Traveling Providers</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extLst>
                  <a:ext uri="{0D108BD9-81ED-4DB2-BD59-A6C34878D82A}">
                    <a16:rowId xmlns:a16="http://schemas.microsoft.com/office/drawing/2014/main" val="10001"/>
                  </a:ext>
                </a:extLst>
              </a:tr>
              <a:tr h="3553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0" kern="1200" dirty="0">
                          <a:ln w="3175">
                            <a:noFill/>
                          </a:ln>
                          <a:solidFill>
                            <a:schemeClr val="dk1"/>
                          </a:solidFill>
                          <a:latin typeface="+mn-lt"/>
                          <a:ea typeface="+mn-ea"/>
                          <a:cs typeface="+mn-cs"/>
                        </a:rPr>
                        <a:t>5 </a:t>
                      </a:r>
                      <a:r>
                        <a:rPr lang="en-US" sz="800" b="0" kern="1200" baseline="0" dirty="0">
                          <a:ln w="3175">
                            <a:noFill/>
                          </a:ln>
                          <a:solidFill>
                            <a:schemeClr val="dk1"/>
                          </a:solidFill>
                          <a:latin typeface="+mn-lt"/>
                          <a:ea typeface="+mn-ea"/>
                          <a:cs typeface="+mn-cs"/>
                        </a:rPr>
                        <a:t>Case Management Centers</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800" b="0" kern="1200">
                          <a:ln w="3175">
                            <a:noFill/>
                          </a:ln>
                          <a:solidFill>
                            <a:schemeClr val="dk1"/>
                          </a:solidFill>
                          <a:latin typeface="+mn-lt"/>
                          <a:ea typeface="+mn-ea"/>
                          <a:cs typeface="+mn-cs"/>
                        </a:rPr>
                        <a:t>256+ Per Diem Clinics</a:t>
                      </a:r>
                      <a:endParaRPr lang="en-US" sz="800" dirty="0">
                        <a:solidFill>
                          <a:srgbClr val="000000"/>
                        </a:solidFill>
                        <a:latin typeface="+mn-lt"/>
                        <a:ea typeface="ＭＳ Ｐゴシック"/>
                        <a:cs typeface="ＭＳ Ｐゴシック"/>
                      </a:endParaRP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20000"/>
                      </a:srgbClr>
                    </a:solidFill>
                  </a:tcPr>
                </a:tc>
                <a:extLst>
                  <a:ext uri="{0D108BD9-81ED-4DB2-BD59-A6C34878D82A}">
                    <a16:rowId xmlns:a16="http://schemas.microsoft.com/office/drawing/2014/main" val="10002"/>
                  </a:ext>
                </a:extLst>
              </a:tr>
              <a:tr h="3553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b" latinLnBrk="0" hangingPunct="1">
                        <a:lnSpc>
                          <a:spcPct val="100000"/>
                        </a:lnSpc>
                        <a:spcBef>
                          <a:spcPts val="0"/>
                        </a:spcBef>
                        <a:spcAft>
                          <a:spcPts val="0"/>
                        </a:spcAft>
                        <a:buClrTx/>
                        <a:buSzTx/>
                        <a:buFontTx/>
                        <a:buNone/>
                        <a:tabLst/>
                        <a:defRPr/>
                      </a:pPr>
                      <a:r>
                        <a:rPr lang="en-US" sz="800" b="0" kern="1200">
                          <a:ln w="3175">
                            <a:noFill/>
                          </a:ln>
                          <a:solidFill>
                            <a:schemeClr val="dk1"/>
                          </a:solidFill>
                          <a:latin typeface="+mn-lt"/>
                          <a:ea typeface="+mn-ea"/>
                          <a:cs typeface="+mn-cs"/>
                        </a:rPr>
                        <a:t>94+ Clinics</a:t>
                      </a:r>
                      <a:endParaRPr lang="en-US" sz="800" b="0" kern="1200" dirty="0">
                        <a:ln w="3175">
                          <a:noFill/>
                        </a:ln>
                        <a:solidFill>
                          <a:schemeClr val="dk1"/>
                        </a:solidFill>
                        <a:latin typeface="+mn-lt"/>
                        <a:ea typeface="+mn-ea"/>
                        <a:cs typeface="+mn-cs"/>
                      </a:endParaRP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800" baseline="0">
                          <a:solidFill>
                            <a:srgbClr val="000000"/>
                          </a:solidFill>
                          <a:latin typeface="+mn-lt"/>
                          <a:ea typeface="ＭＳ Ｐゴシック"/>
                          <a:cs typeface="ＭＳ Ｐゴシック"/>
                        </a:rPr>
                        <a:t>10 </a:t>
                      </a:r>
                      <a:r>
                        <a:rPr lang="en-US" sz="800">
                          <a:solidFill>
                            <a:srgbClr val="000000"/>
                          </a:solidFill>
                          <a:latin typeface="+mn-lt"/>
                          <a:ea typeface="ＭＳ Ｐゴシック"/>
                          <a:cs typeface="ＭＳ Ｐゴシック"/>
                        </a:rPr>
                        <a:t>Mobile</a:t>
                      </a:r>
                      <a:r>
                        <a:rPr lang="en-US" sz="800" baseline="0">
                          <a:solidFill>
                            <a:srgbClr val="000000"/>
                          </a:solidFill>
                          <a:latin typeface="+mn-lt"/>
                          <a:ea typeface="ＭＳ Ｐゴシック"/>
                          <a:cs typeface="ＭＳ Ｐゴシック"/>
                        </a:rPr>
                        <a:t> Multi-Specialty Coaches</a:t>
                      </a:r>
                      <a:endParaRPr lang="en-US" sz="800" dirty="0">
                        <a:solidFill>
                          <a:srgbClr val="000000"/>
                        </a:solidFill>
                        <a:latin typeface="+mn-lt"/>
                        <a:ea typeface="ＭＳ Ｐゴシック"/>
                        <a:cs typeface="ＭＳ Ｐゴシック"/>
                      </a:endParaRPr>
                    </a:p>
                  </a:txBody>
                  <a:tcPr marL="42611" marR="42611"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50F89">
                        <a:tint val="40000"/>
                      </a:srgbClr>
                    </a:solidFill>
                  </a:tcPr>
                </a:tc>
                <a:extLst>
                  <a:ext uri="{0D108BD9-81ED-4DB2-BD59-A6C34878D82A}">
                    <a16:rowId xmlns:a16="http://schemas.microsoft.com/office/drawing/2014/main" val="10003"/>
                  </a:ext>
                </a:extLst>
              </a:tr>
            </a:tbl>
          </a:graphicData>
        </a:graphic>
      </p:graphicFrame>
      <p:pic>
        <p:nvPicPr>
          <p:cNvPr id="141" name="Picture 140"/>
          <p:cNvPicPr>
            <a:picLocks noChangeAspect="1"/>
          </p:cNvPicPr>
          <p:nvPr/>
        </p:nvPicPr>
        <p:blipFill>
          <a:blip r:embed="rId3"/>
          <a:stretch>
            <a:fillRect/>
          </a:stretch>
        </p:blipFill>
        <p:spPr>
          <a:xfrm>
            <a:off x="3298493" y="4028945"/>
            <a:ext cx="2586714" cy="1457087"/>
          </a:xfrm>
          <a:prstGeom prst="rect">
            <a:avLst/>
          </a:prstGeom>
        </p:spPr>
      </p:pic>
      <p:sp>
        <p:nvSpPr>
          <p:cNvPr id="142" name="Rounded Rectangle 141"/>
          <p:cNvSpPr/>
          <p:nvPr/>
        </p:nvSpPr>
        <p:spPr bwMode="auto">
          <a:xfrm>
            <a:off x="183838" y="5489696"/>
            <a:ext cx="8823036" cy="365196"/>
          </a:xfrm>
          <a:prstGeom prst="roundRect">
            <a:avLst>
              <a:gd name="adj" fmla="val 0"/>
            </a:avLst>
          </a:prstGeom>
          <a:solidFill>
            <a:srgbClr val="850F89">
              <a:lumMod val="75000"/>
            </a:srgbClr>
          </a:solidFill>
          <a:ln w="28575" cap="flat" cmpd="sng" algn="ctr">
            <a:noFill/>
            <a:prstDash val="solid"/>
            <a:round/>
            <a:headEnd type="none" w="med" len="med"/>
            <a:tailEnd type="triangle" w="med" len="med"/>
          </a:ln>
          <a:effectLst/>
          <a:scene3d>
            <a:camera prst="orthographicFront">
              <a:rot lat="0" lon="0" rev="0"/>
            </a:camera>
            <a:lightRig rig="balanced" dir="t">
              <a:rot lat="0" lon="0" rev="8700000"/>
            </a:lightRig>
          </a:scene3d>
          <a:sp3d/>
        </p:spPr>
        <p:txBody>
          <a:bodyPr vert="horz" wrap="square" lIns="15431" tIns="15431" rIns="15431" bIns="15431" numCol="1" rtlCol="0" anchor="ctr" anchorCtr="0" compatLnSpc="1">
            <a:prstTxWarp prst="textNoShape">
              <a:avLst/>
            </a:prstTxWarp>
          </a:bodyPr>
          <a:lstStyle/>
          <a:p>
            <a:pPr algn="ctr" defTabSz="385763" eaLnBrk="1" fontAlgn="auto" hangingPunct="1">
              <a:spcBef>
                <a:spcPts val="0"/>
              </a:spcBef>
              <a:spcAft>
                <a:spcPts val="0"/>
              </a:spcAft>
              <a:buClr>
                <a:srgbClr val="850F89"/>
              </a:buClr>
              <a:defRPr/>
            </a:pPr>
            <a:r>
              <a:rPr lang="en-US" sz="1350" b="1" kern="0" dirty="0">
                <a:solidFill>
                  <a:srgbClr val="FFFFFF"/>
                </a:solidFill>
              </a:rPr>
              <a:t>Examinations for America’s Heroes</a:t>
            </a:r>
          </a:p>
        </p:txBody>
      </p:sp>
      <p:grpSp>
        <p:nvGrpSpPr>
          <p:cNvPr id="2" name="Group 1"/>
          <p:cNvGrpSpPr/>
          <p:nvPr/>
        </p:nvGrpSpPr>
        <p:grpSpPr>
          <a:xfrm>
            <a:off x="117265" y="1069180"/>
            <a:ext cx="8903905" cy="2943263"/>
            <a:chOff x="389943" y="1464964"/>
            <a:chExt cx="8423163" cy="2618295"/>
          </a:xfrm>
        </p:grpSpPr>
        <p:sp>
          <p:nvSpPr>
            <p:cNvPr id="139" name="Rectangle 138"/>
            <p:cNvSpPr/>
            <p:nvPr/>
          </p:nvSpPr>
          <p:spPr bwMode="auto">
            <a:xfrm>
              <a:off x="389943" y="1464964"/>
              <a:ext cx="8409639" cy="275385"/>
            </a:xfrm>
            <a:prstGeom prst="rect">
              <a:avLst/>
            </a:prstGeom>
            <a:solidFill>
              <a:schemeClr val="bg2"/>
            </a:solid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eaLnBrk="1" fontAlgn="auto" hangingPunct="1">
                <a:spcBef>
                  <a:spcPct val="50000"/>
                </a:spcBef>
                <a:spcAft>
                  <a:spcPts val="0"/>
                </a:spcAft>
                <a:defRPr/>
              </a:pPr>
              <a:r>
                <a:rPr lang="en-US" sz="1350" b="1" kern="0" dirty="0">
                  <a:solidFill>
                    <a:prstClr val="white"/>
                  </a:solidFill>
                  <a:ea typeface="ヒラギノ角ゴ Pro W3"/>
                  <a:cs typeface="ヒラギノ角ゴ Pro W3"/>
                </a:rPr>
                <a:t>           3,000+ Employees,</a:t>
              </a:r>
              <a:r>
                <a:rPr lang="en-US" sz="1350" b="1" kern="0" dirty="0">
                  <a:solidFill>
                    <a:prstClr val="white"/>
                  </a:solidFill>
                  <a:ea typeface="ヒラギノ角ゴ Pro W3"/>
                  <a:cs typeface="Tahoma" pitchFamily="34" charset="0"/>
                </a:rPr>
                <a:t> 17,000+ Medical Provider Network</a:t>
              </a:r>
            </a:p>
          </p:txBody>
        </p:sp>
        <p:sp>
          <p:nvSpPr>
            <p:cNvPr id="140" name="Rectangle 139"/>
            <p:cNvSpPr/>
            <p:nvPr/>
          </p:nvSpPr>
          <p:spPr bwMode="auto">
            <a:xfrm>
              <a:off x="389943" y="1748049"/>
              <a:ext cx="8409639" cy="321680"/>
            </a:xfrm>
            <a:prstGeom prst="rect">
              <a:avLst/>
            </a:prstGeom>
            <a:solidFill>
              <a:schemeClr val="accent3"/>
            </a:solid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eaLnBrk="1" fontAlgn="auto" hangingPunct="1">
                <a:spcBef>
                  <a:spcPct val="50000"/>
                </a:spcBef>
                <a:spcAft>
                  <a:spcPts val="0"/>
                </a:spcAft>
                <a:defRPr/>
              </a:pPr>
              <a:r>
                <a:rPr lang="en-US" sz="1350" b="1" kern="0" dirty="0">
                  <a:solidFill>
                    <a:prstClr val="white"/>
                  </a:solidFill>
                  <a:ea typeface="ヒラギノ角ゴ Pro W3"/>
                  <a:cs typeface="Tahoma" pitchFamily="34" charset="0"/>
                </a:rPr>
                <a:t>Annual Services: &gt;400,000 examinees and &gt; 900,000 exams/diagnostics</a:t>
              </a:r>
            </a:p>
          </p:txBody>
        </p:sp>
        <p:sp>
          <p:nvSpPr>
            <p:cNvPr id="131" name="Rectangle 130"/>
            <p:cNvSpPr/>
            <p:nvPr/>
          </p:nvSpPr>
          <p:spPr bwMode="auto">
            <a:xfrm>
              <a:off x="2685646" y="2075827"/>
              <a:ext cx="4941568" cy="188612"/>
            </a:xfrm>
            <a:prstGeom prst="rect">
              <a:avLst/>
            </a:prstGeom>
            <a:solidFill>
              <a:srgbClr val="201747"/>
            </a:solid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fontAlgn="auto">
                <a:spcBef>
                  <a:spcPts val="0"/>
                </a:spcBef>
                <a:spcAft>
                  <a:spcPts val="0"/>
                </a:spcAft>
                <a:defRPr/>
              </a:pPr>
              <a:r>
                <a:rPr lang="en-US" sz="750" b="1" kern="0" dirty="0">
                  <a:solidFill>
                    <a:prstClr val="white"/>
                  </a:solidFill>
                </a:rPr>
                <a:t>Disability and Occupational Health</a:t>
              </a:r>
            </a:p>
          </p:txBody>
        </p:sp>
        <p:sp>
          <p:nvSpPr>
            <p:cNvPr id="132" name="TextBox 21"/>
            <p:cNvSpPr txBox="1">
              <a:spLocks noChangeArrowheads="1"/>
            </p:cNvSpPr>
            <p:nvPr/>
          </p:nvSpPr>
          <p:spPr bwMode="auto">
            <a:xfrm>
              <a:off x="2685907" y="2255825"/>
              <a:ext cx="4941307" cy="190003"/>
            </a:xfrm>
            <a:prstGeom prst="rect">
              <a:avLst/>
            </a:prstGeom>
            <a:solidFill>
              <a:srgbClr val="850F89">
                <a:lumMod val="75000"/>
              </a:srgbClr>
            </a:solidFill>
            <a:ln w="9525">
              <a:noFill/>
              <a:miter lim="800000"/>
              <a:headEnd/>
              <a:tailEnd/>
            </a:ln>
          </p:spPr>
          <p:txBody>
            <a:bodyPr wrap="square">
              <a:spAutoFit/>
            </a:bodyPr>
            <a:lstStyle/>
            <a:p>
              <a:pPr algn="ctr" defTabSz="385763" eaLnBrk="1" fontAlgn="auto" hangingPunct="1">
                <a:spcBef>
                  <a:spcPts val="0"/>
                </a:spcBef>
                <a:spcAft>
                  <a:spcPts val="0"/>
                </a:spcAft>
                <a:defRPr/>
              </a:pPr>
              <a:r>
                <a:rPr lang="en-US" sz="788" kern="0" dirty="0">
                  <a:solidFill>
                    <a:srgbClr val="FFFFFF"/>
                  </a:solidFill>
                  <a:latin typeface="Franklin Gothic Demi" pitchFamily="34" charset="0"/>
                </a:rPr>
                <a:t>DOL, FOH, RRB. FBI. USSS, SSA</a:t>
              </a:r>
            </a:p>
          </p:txBody>
        </p:sp>
        <p:sp>
          <p:nvSpPr>
            <p:cNvPr id="133" name="Rectangle 132"/>
            <p:cNvSpPr/>
            <p:nvPr/>
          </p:nvSpPr>
          <p:spPr bwMode="auto">
            <a:xfrm>
              <a:off x="389943" y="2076854"/>
              <a:ext cx="1079571" cy="209554"/>
            </a:xfrm>
            <a:prstGeom prst="rect">
              <a:avLst/>
            </a:prstGeom>
            <a:solidFill>
              <a:srgbClr val="201747"/>
            </a:solid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fontAlgn="auto">
                <a:spcBef>
                  <a:spcPts val="0"/>
                </a:spcBef>
                <a:spcAft>
                  <a:spcPts val="0"/>
                </a:spcAft>
                <a:defRPr/>
              </a:pPr>
              <a:r>
                <a:rPr lang="en-US" sz="750" b="1" kern="0" dirty="0">
                  <a:solidFill>
                    <a:prstClr val="white"/>
                  </a:solidFill>
                </a:rPr>
                <a:t>VA Services</a:t>
              </a:r>
            </a:p>
          </p:txBody>
        </p:sp>
        <p:sp>
          <p:nvSpPr>
            <p:cNvPr id="134" name="TextBox 21"/>
            <p:cNvSpPr txBox="1">
              <a:spLocks noChangeArrowheads="1"/>
            </p:cNvSpPr>
            <p:nvPr/>
          </p:nvSpPr>
          <p:spPr bwMode="auto">
            <a:xfrm>
              <a:off x="389943" y="2256851"/>
              <a:ext cx="1079571" cy="190003"/>
            </a:xfrm>
            <a:prstGeom prst="rect">
              <a:avLst/>
            </a:prstGeom>
            <a:solidFill>
              <a:srgbClr val="850F89">
                <a:lumMod val="75000"/>
              </a:srgbClr>
            </a:solidFill>
            <a:ln w="9525">
              <a:noFill/>
              <a:miter lim="800000"/>
              <a:headEnd/>
              <a:tailEnd/>
            </a:ln>
          </p:spPr>
          <p:txBody>
            <a:bodyPr wrap="square">
              <a:spAutoFit/>
            </a:bodyPr>
            <a:lstStyle/>
            <a:p>
              <a:pPr algn="ctr" defTabSz="385763" eaLnBrk="1" fontAlgn="auto" hangingPunct="1">
                <a:spcBef>
                  <a:spcPts val="0"/>
                </a:spcBef>
                <a:spcAft>
                  <a:spcPts val="0"/>
                </a:spcAft>
                <a:defRPr/>
              </a:pPr>
              <a:r>
                <a:rPr lang="en-US" sz="788" kern="0" dirty="0">
                  <a:solidFill>
                    <a:srgbClr val="FFFFFF"/>
                  </a:solidFill>
                  <a:latin typeface="Franklin Gothic Demi" pitchFamily="34" charset="0"/>
                </a:rPr>
                <a:t>VBA MDE</a:t>
              </a:r>
            </a:p>
          </p:txBody>
        </p:sp>
        <p:sp>
          <p:nvSpPr>
            <p:cNvPr id="135" name="Rectangle 134"/>
            <p:cNvSpPr/>
            <p:nvPr/>
          </p:nvSpPr>
          <p:spPr bwMode="auto">
            <a:xfrm>
              <a:off x="1497384" y="2076457"/>
              <a:ext cx="1160562" cy="182829"/>
            </a:xfrm>
            <a:prstGeom prst="rect">
              <a:avLst/>
            </a:prstGeom>
            <a:solidFill>
              <a:srgbClr val="201747"/>
            </a:solid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fontAlgn="auto">
                <a:spcBef>
                  <a:spcPts val="0"/>
                </a:spcBef>
                <a:spcAft>
                  <a:spcPts val="0"/>
                </a:spcAft>
                <a:defRPr/>
              </a:pPr>
              <a:r>
                <a:rPr lang="en-US" sz="750" b="1" kern="0" dirty="0">
                  <a:solidFill>
                    <a:prstClr val="white"/>
                  </a:solidFill>
                </a:rPr>
                <a:t>DOD</a:t>
              </a:r>
            </a:p>
          </p:txBody>
        </p:sp>
        <p:sp>
          <p:nvSpPr>
            <p:cNvPr id="136" name="TextBox 21"/>
            <p:cNvSpPr txBox="1">
              <a:spLocks noChangeArrowheads="1"/>
            </p:cNvSpPr>
            <p:nvPr/>
          </p:nvSpPr>
          <p:spPr bwMode="auto">
            <a:xfrm>
              <a:off x="1497549" y="2256455"/>
              <a:ext cx="1160414" cy="190003"/>
            </a:xfrm>
            <a:prstGeom prst="rect">
              <a:avLst/>
            </a:prstGeom>
            <a:solidFill>
              <a:srgbClr val="850F89">
                <a:lumMod val="75000"/>
              </a:srgbClr>
            </a:solidFill>
            <a:ln w="9525">
              <a:noFill/>
              <a:miter lim="800000"/>
              <a:headEnd/>
              <a:tailEnd/>
            </a:ln>
          </p:spPr>
          <p:txBody>
            <a:bodyPr wrap="square">
              <a:spAutoFit/>
            </a:bodyPr>
            <a:lstStyle/>
            <a:p>
              <a:pPr algn="ctr" defTabSz="385763" eaLnBrk="1" fontAlgn="auto" hangingPunct="1">
                <a:spcBef>
                  <a:spcPts val="0"/>
                </a:spcBef>
                <a:spcAft>
                  <a:spcPts val="0"/>
                </a:spcAft>
                <a:defRPr/>
              </a:pPr>
              <a:r>
                <a:rPr lang="en-US" sz="788" kern="0" dirty="0">
                  <a:solidFill>
                    <a:srgbClr val="FFFFFF"/>
                  </a:solidFill>
                  <a:latin typeface="Franklin Gothic Demi" pitchFamily="34" charset="0"/>
                </a:rPr>
                <a:t>RHRP</a:t>
              </a:r>
            </a:p>
          </p:txBody>
        </p:sp>
        <p:sp>
          <p:nvSpPr>
            <p:cNvPr id="137" name="Rectangle 136"/>
            <p:cNvSpPr/>
            <p:nvPr/>
          </p:nvSpPr>
          <p:spPr bwMode="auto">
            <a:xfrm>
              <a:off x="7646123" y="2075352"/>
              <a:ext cx="1153459" cy="226142"/>
            </a:xfrm>
            <a:prstGeom prst="rect">
              <a:avLst/>
            </a:prstGeom>
            <a:solidFill>
              <a:srgbClr val="201747"/>
            </a:solidFill>
            <a:ln w="9525" cap="flat" cmpd="sng" algn="ctr">
              <a:noFill/>
              <a:prstDash val="solid"/>
              <a:round/>
              <a:headEnd type="none" w="med" len="med"/>
              <a:tailEnd type="none" w="med" len="med"/>
            </a:ln>
            <a:effectLst/>
          </p:spPr>
          <p:txBody>
            <a:bodyPr vert="horz" wrap="square" lIns="38576" tIns="19289" rIns="38576" bIns="19289" numCol="1" rtlCol="0" anchor="ctr" anchorCtr="0" compatLnSpc="1">
              <a:prstTxWarp prst="textNoShape">
                <a:avLst/>
              </a:prstTxWarp>
            </a:bodyPr>
            <a:lstStyle/>
            <a:p>
              <a:pPr algn="ctr" defTabSz="385763" fontAlgn="auto">
                <a:spcBef>
                  <a:spcPts val="0"/>
                </a:spcBef>
                <a:spcAft>
                  <a:spcPts val="0"/>
                </a:spcAft>
                <a:defRPr/>
              </a:pPr>
              <a:r>
                <a:rPr lang="en-US" sz="750" b="1" kern="0" dirty="0">
                  <a:solidFill>
                    <a:prstClr val="white"/>
                  </a:solidFill>
                </a:rPr>
                <a:t>Non Federal</a:t>
              </a:r>
            </a:p>
          </p:txBody>
        </p:sp>
        <p:sp>
          <p:nvSpPr>
            <p:cNvPr id="138" name="TextBox 21"/>
            <p:cNvSpPr txBox="1">
              <a:spLocks noChangeArrowheads="1"/>
            </p:cNvSpPr>
            <p:nvPr/>
          </p:nvSpPr>
          <p:spPr bwMode="auto">
            <a:xfrm>
              <a:off x="7646288" y="2255350"/>
              <a:ext cx="1153313" cy="190003"/>
            </a:xfrm>
            <a:prstGeom prst="rect">
              <a:avLst/>
            </a:prstGeom>
            <a:solidFill>
              <a:srgbClr val="850F89">
                <a:lumMod val="75000"/>
              </a:srgbClr>
            </a:solidFill>
            <a:ln w="9525">
              <a:noFill/>
              <a:miter lim="800000"/>
              <a:headEnd/>
              <a:tailEnd/>
            </a:ln>
          </p:spPr>
          <p:txBody>
            <a:bodyPr wrap="square">
              <a:spAutoFit/>
            </a:bodyPr>
            <a:lstStyle/>
            <a:p>
              <a:pPr algn="ctr" defTabSz="385763" eaLnBrk="1" fontAlgn="auto" hangingPunct="1">
                <a:spcBef>
                  <a:spcPts val="0"/>
                </a:spcBef>
                <a:spcAft>
                  <a:spcPts val="0"/>
                </a:spcAft>
                <a:defRPr/>
              </a:pPr>
              <a:r>
                <a:rPr lang="en-US" sz="788" kern="0" dirty="0">
                  <a:solidFill>
                    <a:srgbClr val="FFFFFF"/>
                  </a:solidFill>
                  <a:latin typeface="Franklin Gothic Demi" pitchFamily="34" charset="0"/>
                </a:rPr>
                <a:t>IMX</a:t>
              </a:r>
            </a:p>
          </p:txBody>
        </p:sp>
        <p:sp>
          <p:nvSpPr>
            <p:cNvPr id="84" name="Rectangle 83"/>
            <p:cNvSpPr/>
            <p:nvPr/>
          </p:nvSpPr>
          <p:spPr>
            <a:xfrm>
              <a:off x="396758" y="2970945"/>
              <a:ext cx="8409639" cy="218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100" dirty="0">
                <a:solidFill>
                  <a:prstClr val="white"/>
                </a:solidFill>
                <a:latin typeface="Arial"/>
              </a:endParaRPr>
            </a:p>
          </p:txBody>
        </p:sp>
        <p:cxnSp>
          <p:nvCxnSpPr>
            <p:cNvPr id="85" name="Straight Connector 84"/>
            <p:cNvCxnSpPr/>
            <p:nvPr/>
          </p:nvCxnSpPr>
          <p:spPr>
            <a:xfrm flipV="1">
              <a:off x="4773118" y="3394648"/>
              <a:ext cx="239087"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pic>
          <p:nvPicPr>
            <p:cNvPr id="86" name="Picture 23" descr="Image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86282" y="2514055"/>
              <a:ext cx="394073" cy="38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24"/>
            <p:cNvSpPr txBox="1">
              <a:spLocks noChangeArrowheads="1"/>
            </p:cNvSpPr>
            <p:nvPr/>
          </p:nvSpPr>
          <p:spPr bwMode="auto">
            <a:xfrm>
              <a:off x="3505027" y="2926513"/>
              <a:ext cx="9565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Social Security Administration</a:t>
              </a:r>
            </a:p>
          </p:txBody>
        </p:sp>
        <p:sp>
          <p:nvSpPr>
            <p:cNvPr id="88" name="TextBox 87"/>
            <p:cNvSpPr txBox="1"/>
            <p:nvPr/>
          </p:nvSpPr>
          <p:spPr>
            <a:xfrm>
              <a:off x="3694614" y="3420049"/>
              <a:ext cx="577402" cy="438581"/>
            </a:xfrm>
            <a:prstGeom prst="rect">
              <a:avLst/>
            </a:prstGeom>
            <a:noFill/>
          </p:spPr>
          <p:txBody>
            <a:bodyPr wrap="none" rtlCol="0">
              <a:spAutoFit/>
            </a:bodyPr>
            <a:lstStyle/>
            <a:p>
              <a:pPr algn="ctr" defTabSz="385763"/>
              <a:r>
                <a:rPr lang="en-US" sz="750" b="1" dirty="0">
                  <a:solidFill>
                    <a:srgbClr val="850F89"/>
                  </a:solidFill>
                  <a:latin typeface="Arial"/>
                </a:rPr>
                <a:t>37 Years</a:t>
              </a:r>
            </a:p>
            <a:p>
              <a:pPr algn="ctr" defTabSz="385763"/>
              <a:r>
                <a:rPr lang="en-US" sz="750" b="1" dirty="0">
                  <a:solidFill>
                    <a:srgbClr val="850F89"/>
                  </a:solidFill>
                  <a:latin typeface="Arial"/>
                </a:rPr>
                <a:t> </a:t>
              </a:r>
            </a:p>
            <a:p>
              <a:pPr algn="ctr" defTabSz="385763"/>
              <a:r>
                <a:rPr lang="en-US" sz="750" b="1" dirty="0">
                  <a:solidFill>
                    <a:srgbClr val="850F89"/>
                  </a:solidFill>
                  <a:latin typeface="Arial"/>
                </a:rPr>
                <a:t>7 States</a:t>
              </a:r>
            </a:p>
          </p:txBody>
        </p:sp>
        <p:sp>
          <p:nvSpPr>
            <p:cNvPr id="89" name="Rectangle 88"/>
            <p:cNvSpPr/>
            <p:nvPr/>
          </p:nvSpPr>
          <p:spPr>
            <a:xfrm>
              <a:off x="3534316" y="3214470"/>
              <a:ext cx="898003" cy="207749"/>
            </a:xfrm>
            <a:prstGeom prst="rect">
              <a:avLst/>
            </a:prstGeom>
          </p:spPr>
          <p:txBody>
            <a:bodyPr wrap="none">
              <a:spAutoFit/>
            </a:bodyPr>
            <a:lstStyle/>
            <a:p>
              <a:pPr algn="ctr" defTabSz="385763"/>
              <a:r>
                <a:rPr lang="en-US" sz="750" b="1" dirty="0">
                  <a:solidFill>
                    <a:srgbClr val="00778B"/>
                  </a:solidFill>
                </a:rPr>
                <a:t>Benefits Exams</a:t>
              </a:r>
            </a:p>
          </p:txBody>
        </p:sp>
        <p:cxnSp>
          <p:nvCxnSpPr>
            <p:cNvPr id="90" name="Straight Connector 89"/>
            <p:cNvCxnSpPr/>
            <p:nvPr/>
          </p:nvCxnSpPr>
          <p:spPr>
            <a:xfrm flipV="1">
              <a:off x="3863774" y="3401217"/>
              <a:ext cx="239087"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sp>
          <p:nvSpPr>
            <p:cNvPr id="91" name="Text Box 26"/>
            <p:cNvSpPr txBox="1">
              <a:spLocks noChangeArrowheads="1"/>
            </p:cNvSpPr>
            <p:nvPr/>
          </p:nvSpPr>
          <p:spPr bwMode="auto">
            <a:xfrm>
              <a:off x="4531180" y="2926513"/>
              <a:ext cx="7229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US Railroad</a:t>
              </a:r>
            </a:p>
            <a:p>
              <a:pPr algn="ctr" defTabSz="385763"/>
              <a:r>
                <a:rPr lang="en-US" altLang="en-US" sz="750" b="1" dirty="0">
                  <a:solidFill>
                    <a:srgbClr val="201747"/>
                  </a:solidFill>
                </a:rPr>
                <a:t>Retirement</a:t>
              </a:r>
            </a:p>
          </p:txBody>
        </p:sp>
        <p:pic>
          <p:nvPicPr>
            <p:cNvPr id="92" name="Picture 9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73157" y="2558228"/>
              <a:ext cx="639010" cy="29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93" name="TextBox 92"/>
            <p:cNvSpPr txBox="1"/>
            <p:nvPr/>
          </p:nvSpPr>
          <p:spPr>
            <a:xfrm>
              <a:off x="4590335" y="3426617"/>
              <a:ext cx="604653" cy="553998"/>
            </a:xfrm>
            <a:prstGeom prst="rect">
              <a:avLst/>
            </a:prstGeom>
            <a:noFill/>
          </p:spPr>
          <p:txBody>
            <a:bodyPr wrap="none" rtlCol="0">
              <a:spAutoFit/>
            </a:bodyPr>
            <a:lstStyle/>
            <a:p>
              <a:pPr algn="ctr" defTabSz="385763"/>
              <a:r>
                <a:rPr lang="en-US" sz="750" b="1" dirty="0">
                  <a:solidFill>
                    <a:srgbClr val="850F89"/>
                  </a:solidFill>
                  <a:latin typeface="Arial"/>
                </a:rPr>
                <a:t>23 Years</a:t>
              </a:r>
            </a:p>
            <a:p>
              <a:pPr algn="ctr" defTabSz="385763"/>
              <a:endParaRPr lang="en-US" sz="750" b="1" dirty="0">
                <a:solidFill>
                  <a:srgbClr val="850F89"/>
                </a:solidFill>
                <a:latin typeface="Arial"/>
              </a:endParaRPr>
            </a:p>
            <a:p>
              <a:pPr algn="ctr" defTabSz="385763"/>
              <a:r>
                <a:rPr lang="en-US" sz="750" b="1" dirty="0">
                  <a:solidFill>
                    <a:srgbClr val="850F89"/>
                  </a:solidFill>
                  <a:latin typeface="Arial"/>
                </a:rPr>
                <a:t>46 States</a:t>
              </a:r>
            </a:p>
            <a:p>
              <a:pPr algn="ctr" defTabSz="385763"/>
              <a:endParaRPr lang="en-US" sz="750" b="1" dirty="0">
                <a:solidFill>
                  <a:srgbClr val="850F89"/>
                </a:solidFill>
                <a:latin typeface="Arial"/>
              </a:endParaRPr>
            </a:p>
          </p:txBody>
        </p:sp>
        <p:sp>
          <p:nvSpPr>
            <p:cNvPr id="94" name="Rectangle 93"/>
            <p:cNvSpPr/>
            <p:nvPr/>
          </p:nvSpPr>
          <p:spPr>
            <a:xfrm>
              <a:off x="4443661" y="3207902"/>
              <a:ext cx="898003" cy="207749"/>
            </a:xfrm>
            <a:prstGeom prst="rect">
              <a:avLst/>
            </a:prstGeom>
          </p:spPr>
          <p:txBody>
            <a:bodyPr wrap="none">
              <a:spAutoFit/>
            </a:bodyPr>
            <a:lstStyle/>
            <a:p>
              <a:pPr algn="ctr" defTabSz="385763"/>
              <a:r>
                <a:rPr lang="en-US" sz="750" b="1" dirty="0">
                  <a:solidFill>
                    <a:srgbClr val="00778B"/>
                  </a:solidFill>
                </a:rPr>
                <a:t>Benefits Exams</a:t>
              </a:r>
            </a:p>
          </p:txBody>
        </p:sp>
        <p:pic>
          <p:nvPicPr>
            <p:cNvPr id="95" name="Picture 33" descr="Annual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86235" y="2489551"/>
              <a:ext cx="432388" cy="4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 Box 34"/>
            <p:cNvSpPr txBox="1">
              <a:spLocks noChangeArrowheads="1"/>
            </p:cNvSpPr>
            <p:nvPr/>
          </p:nvSpPr>
          <p:spPr bwMode="auto">
            <a:xfrm>
              <a:off x="2791035" y="2926513"/>
              <a:ext cx="6227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Dept. of Labor</a:t>
              </a:r>
            </a:p>
          </p:txBody>
        </p:sp>
        <p:sp>
          <p:nvSpPr>
            <p:cNvPr id="97" name="TextBox 96"/>
            <p:cNvSpPr txBox="1"/>
            <p:nvPr/>
          </p:nvSpPr>
          <p:spPr>
            <a:xfrm>
              <a:off x="2724761" y="3420049"/>
              <a:ext cx="755336" cy="553998"/>
            </a:xfrm>
            <a:prstGeom prst="rect">
              <a:avLst/>
            </a:prstGeom>
            <a:noFill/>
          </p:spPr>
          <p:txBody>
            <a:bodyPr wrap="none" rtlCol="0">
              <a:spAutoFit/>
            </a:bodyPr>
            <a:lstStyle/>
            <a:p>
              <a:pPr algn="ctr" defTabSz="385763"/>
              <a:r>
                <a:rPr lang="en-US" sz="750" b="1" dirty="0">
                  <a:solidFill>
                    <a:srgbClr val="850F89"/>
                  </a:solidFill>
                  <a:latin typeface="Arial"/>
                </a:rPr>
                <a:t>25 Years</a:t>
              </a:r>
            </a:p>
            <a:p>
              <a:pPr algn="ctr" defTabSz="385763"/>
              <a:endParaRPr lang="en-US" sz="750" b="1" dirty="0">
                <a:solidFill>
                  <a:srgbClr val="850F89"/>
                </a:solidFill>
                <a:latin typeface="Arial"/>
              </a:endParaRPr>
            </a:p>
            <a:p>
              <a:pPr algn="ctr" defTabSz="385763"/>
              <a:r>
                <a:rPr lang="en-US" sz="750" b="1" dirty="0">
                  <a:solidFill>
                    <a:srgbClr val="850F89"/>
                  </a:solidFill>
                  <a:latin typeface="Arial"/>
                </a:rPr>
                <a:t>All 50 States</a:t>
              </a:r>
            </a:p>
            <a:p>
              <a:pPr algn="ctr" defTabSz="385763"/>
              <a:endParaRPr lang="en-US" sz="750" b="1" dirty="0">
                <a:solidFill>
                  <a:srgbClr val="850F89"/>
                </a:solidFill>
                <a:latin typeface="Arial"/>
              </a:endParaRPr>
            </a:p>
          </p:txBody>
        </p:sp>
        <p:sp>
          <p:nvSpPr>
            <p:cNvPr id="98" name="Rectangle 97"/>
            <p:cNvSpPr/>
            <p:nvPr/>
          </p:nvSpPr>
          <p:spPr>
            <a:xfrm>
              <a:off x="2739990" y="3214470"/>
              <a:ext cx="724878" cy="207749"/>
            </a:xfrm>
            <a:prstGeom prst="rect">
              <a:avLst/>
            </a:prstGeom>
          </p:spPr>
          <p:txBody>
            <a:bodyPr wrap="none">
              <a:spAutoFit/>
            </a:bodyPr>
            <a:lstStyle/>
            <a:p>
              <a:pPr algn="ctr" defTabSz="385763"/>
              <a:r>
                <a:rPr lang="en-US" sz="750" b="1" dirty="0">
                  <a:solidFill>
                    <a:srgbClr val="00778B"/>
                  </a:solidFill>
                </a:rPr>
                <a:t>Work Comp</a:t>
              </a:r>
            </a:p>
          </p:txBody>
        </p:sp>
        <p:cxnSp>
          <p:nvCxnSpPr>
            <p:cNvPr id="99" name="Straight Connector 98"/>
            <p:cNvCxnSpPr/>
            <p:nvPr/>
          </p:nvCxnSpPr>
          <p:spPr>
            <a:xfrm flipV="1">
              <a:off x="2982886" y="3401217"/>
              <a:ext cx="239087"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sp>
          <p:nvSpPr>
            <p:cNvPr id="100" name="Text Box 15"/>
            <p:cNvSpPr txBox="1">
              <a:spLocks noChangeArrowheads="1"/>
            </p:cNvSpPr>
            <p:nvPr/>
          </p:nvSpPr>
          <p:spPr bwMode="auto">
            <a:xfrm>
              <a:off x="5370456" y="2926513"/>
              <a:ext cx="73449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Federal Occ</a:t>
              </a:r>
            </a:p>
            <a:p>
              <a:pPr algn="ctr" defTabSz="385763"/>
              <a:r>
                <a:rPr lang="en-US" altLang="en-US" sz="750" b="1" dirty="0">
                  <a:solidFill>
                    <a:srgbClr val="201747"/>
                  </a:solidFill>
                </a:rPr>
                <a:t>Health</a:t>
              </a:r>
            </a:p>
          </p:txBody>
        </p:sp>
        <p:pic>
          <p:nvPicPr>
            <p:cNvPr id="101" name="Picture 16"/>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511034" y="2485441"/>
              <a:ext cx="453332" cy="43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 name="TextBox 101"/>
            <p:cNvSpPr txBox="1"/>
            <p:nvPr/>
          </p:nvSpPr>
          <p:spPr>
            <a:xfrm>
              <a:off x="5360033" y="3420049"/>
              <a:ext cx="755336" cy="438581"/>
            </a:xfrm>
            <a:prstGeom prst="rect">
              <a:avLst/>
            </a:prstGeom>
            <a:noFill/>
          </p:spPr>
          <p:txBody>
            <a:bodyPr wrap="none" rtlCol="0">
              <a:spAutoFit/>
            </a:bodyPr>
            <a:lstStyle/>
            <a:p>
              <a:pPr algn="ctr" defTabSz="385763"/>
              <a:r>
                <a:rPr lang="en-US" sz="750" b="1" dirty="0">
                  <a:solidFill>
                    <a:srgbClr val="850F89"/>
                  </a:solidFill>
                  <a:latin typeface="Arial"/>
                </a:rPr>
                <a:t>15 Years</a:t>
              </a:r>
            </a:p>
            <a:p>
              <a:pPr algn="ctr" defTabSz="385763"/>
              <a:endParaRPr lang="en-US" sz="750" b="1" dirty="0">
                <a:solidFill>
                  <a:srgbClr val="850F89"/>
                </a:solidFill>
                <a:latin typeface="Arial"/>
              </a:endParaRPr>
            </a:p>
            <a:p>
              <a:pPr algn="ctr" defTabSz="385763"/>
              <a:r>
                <a:rPr lang="en-US" sz="750" b="1" dirty="0">
                  <a:solidFill>
                    <a:srgbClr val="850F89"/>
                  </a:solidFill>
                  <a:latin typeface="Arial"/>
                </a:rPr>
                <a:t>All 50 States</a:t>
              </a:r>
            </a:p>
          </p:txBody>
        </p:sp>
        <p:sp>
          <p:nvSpPr>
            <p:cNvPr id="103" name="Rectangle 102"/>
            <p:cNvSpPr/>
            <p:nvPr/>
          </p:nvSpPr>
          <p:spPr>
            <a:xfrm>
              <a:off x="5405719" y="3214470"/>
              <a:ext cx="663964" cy="207749"/>
            </a:xfrm>
            <a:prstGeom prst="rect">
              <a:avLst/>
            </a:prstGeom>
          </p:spPr>
          <p:txBody>
            <a:bodyPr wrap="none">
              <a:spAutoFit/>
            </a:bodyPr>
            <a:lstStyle/>
            <a:p>
              <a:pPr algn="ctr" defTabSz="385763"/>
              <a:r>
                <a:rPr lang="en-US" sz="750" b="1" dirty="0">
                  <a:solidFill>
                    <a:srgbClr val="00778B"/>
                  </a:solidFill>
                </a:rPr>
                <a:t>OH Exams</a:t>
              </a:r>
            </a:p>
          </p:txBody>
        </p:sp>
        <p:cxnSp>
          <p:nvCxnSpPr>
            <p:cNvPr id="104" name="Straight Connector 103"/>
            <p:cNvCxnSpPr/>
            <p:nvPr/>
          </p:nvCxnSpPr>
          <p:spPr>
            <a:xfrm flipV="1">
              <a:off x="5618157" y="3401217"/>
              <a:ext cx="239087"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pic>
          <p:nvPicPr>
            <p:cNvPr id="105" name="Picture 10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47113" y="2504595"/>
              <a:ext cx="426642" cy="400424"/>
            </a:xfrm>
            <a:prstGeom prst="rect">
              <a:avLst/>
            </a:prstGeom>
          </p:spPr>
        </p:pic>
        <p:sp>
          <p:nvSpPr>
            <p:cNvPr id="106" name="Text Box 26"/>
            <p:cNvSpPr txBox="1">
              <a:spLocks noChangeArrowheads="1"/>
            </p:cNvSpPr>
            <p:nvPr/>
          </p:nvSpPr>
          <p:spPr bwMode="auto">
            <a:xfrm>
              <a:off x="6936789" y="2926513"/>
              <a:ext cx="64729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Secret Service</a:t>
              </a:r>
            </a:p>
          </p:txBody>
        </p:sp>
        <p:sp>
          <p:nvSpPr>
            <p:cNvPr id="107" name="Text Box 12"/>
            <p:cNvSpPr txBox="1">
              <a:spLocks noChangeArrowheads="1"/>
            </p:cNvSpPr>
            <p:nvPr/>
          </p:nvSpPr>
          <p:spPr bwMode="auto">
            <a:xfrm>
              <a:off x="494376" y="2982890"/>
              <a:ext cx="97269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Veterans Affairs</a:t>
              </a:r>
            </a:p>
          </p:txBody>
        </p:sp>
        <p:sp>
          <p:nvSpPr>
            <p:cNvPr id="108" name="TextBox 107"/>
            <p:cNvSpPr txBox="1"/>
            <p:nvPr/>
          </p:nvSpPr>
          <p:spPr>
            <a:xfrm>
              <a:off x="498861" y="3413845"/>
              <a:ext cx="963726" cy="669414"/>
            </a:xfrm>
            <a:prstGeom prst="rect">
              <a:avLst/>
            </a:prstGeom>
            <a:noFill/>
          </p:spPr>
          <p:txBody>
            <a:bodyPr wrap="none" rtlCol="0">
              <a:spAutoFit/>
            </a:bodyPr>
            <a:lstStyle/>
            <a:p>
              <a:pPr algn="ctr" defTabSz="385763"/>
              <a:r>
                <a:rPr lang="en-US" sz="750" b="1" dirty="0">
                  <a:solidFill>
                    <a:srgbClr val="850F89"/>
                  </a:solidFill>
                  <a:latin typeface="Arial"/>
                </a:rPr>
                <a:t>23 Years</a:t>
              </a:r>
            </a:p>
            <a:p>
              <a:pPr algn="ctr" defTabSz="385763"/>
              <a:endParaRPr lang="en-US" sz="750" b="1" dirty="0">
                <a:solidFill>
                  <a:srgbClr val="850F89"/>
                </a:solidFill>
                <a:latin typeface="Arial"/>
              </a:endParaRPr>
            </a:p>
            <a:p>
              <a:pPr algn="ctr" defTabSz="385763"/>
              <a:r>
                <a:rPr lang="en-US" sz="750" b="1" dirty="0">
                  <a:solidFill>
                    <a:srgbClr val="850F89"/>
                  </a:solidFill>
                  <a:latin typeface="Arial"/>
                </a:rPr>
                <a:t>All 50 States</a:t>
              </a:r>
            </a:p>
            <a:p>
              <a:pPr algn="ctr" defTabSz="385763"/>
              <a:r>
                <a:rPr lang="en-US" sz="750" b="1" dirty="0">
                  <a:solidFill>
                    <a:srgbClr val="850F89"/>
                  </a:solidFill>
                  <a:latin typeface="Arial"/>
                </a:rPr>
                <a:t>128 Military Sites</a:t>
              </a:r>
            </a:p>
            <a:p>
              <a:pPr algn="ctr" defTabSz="385763"/>
              <a:r>
                <a:rPr lang="en-US" sz="750" b="1" dirty="0">
                  <a:solidFill>
                    <a:srgbClr val="850F89"/>
                  </a:solidFill>
                  <a:latin typeface="Arial"/>
                </a:rPr>
                <a:t>International</a:t>
              </a:r>
            </a:p>
          </p:txBody>
        </p:sp>
        <p:sp>
          <p:nvSpPr>
            <p:cNvPr id="109" name="Rectangle 108"/>
            <p:cNvSpPr/>
            <p:nvPr/>
          </p:nvSpPr>
          <p:spPr>
            <a:xfrm>
              <a:off x="506873" y="3214470"/>
              <a:ext cx="947695" cy="207749"/>
            </a:xfrm>
            <a:prstGeom prst="rect">
              <a:avLst/>
            </a:prstGeom>
          </p:spPr>
          <p:txBody>
            <a:bodyPr wrap="none">
              <a:spAutoFit/>
            </a:bodyPr>
            <a:lstStyle/>
            <a:p>
              <a:pPr algn="ctr" defTabSz="385763"/>
              <a:r>
                <a:rPr lang="en-US" sz="750" b="1" dirty="0">
                  <a:solidFill>
                    <a:srgbClr val="00778B"/>
                  </a:solidFill>
                </a:rPr>
                <a:t>Disability Exams</a:t>
              </a:r>
            </a:p>
          </p:txBody>
        </p:sp>
        <p:cxnSp>
          <p:nvCxnSpPr>
            <p:cNvPr id="110" name="Straight Connector 109"/>
            <p:cNvCxnSpPr/>
            <p:nvPr/>
          </p:nvCxnSpPr>
          <p:spPr>
            <a:xfrm flipV="1">
              <a:off x="866337" y="3401216"/>
              <a:ext cx="228771"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pic>
          <p:nvPicPr>
            <p:cNvPr id="111" name="Picture 11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3902" y="2485101"/>
              <a:ext cx="479235" cy="480060"/>
            </a:xfrm>
            <a:prstGeom prst="rect">
              <a:avLst/>
            </a:prstGeom>
          </p:spPr>
        </p:pic>
        <p:sp>
          <p:nvSpPr>
            <p:cNvPr id="112" name="Rectangle 111"/>
            <p:cNvSpPr/>
            <p:nvPr/>
          </p:nvSpPr>
          <p:spPr>
            <a:xfrm>
              <a:off x="6928454" y="3214470"/>
              <a:ext cx="663964" cy="207749"/>
            </a:xfrm>
            <a:prstGeom prst="rect">
              <a:avLst/>
            </a:prstGeom>
          </p:spPr>
          <p:txBody>
            <a:bodyPr wrap="none">
              <a:spAutoFit/>
            </a:bodyPr>
            <a:lstStyle/>
            <a:p>
              <a:pPr algn="ctr" defTabSz="385763"/>
              <a:r>
                <a:rPr lang="en-US" sz="750" b="1" dirty="0">
                  <a:solidFill>
                    <a:srgbClr val="00778B"/>
                  </a:solidFill>
                </a:rPr>
                <a:t>OH Exams</a:t>
              </a:r>
            </a:p>
          </p:txBody>
        </p:sp>
        <p:pic>
          <p:nvPicPr>
            <p:cNvPr id="113" name="Picture 1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247930" y="2490262"/>
              <a:ext cx="436473" cy="429091"/>
            </a:xfrm>
            <a:prstGeom prst="rect">
              <a:avLst/>
            </a:prstGeom>
          </p:spPr>
        </p:pic>
        <p:sp>
          <p:nvSpPr>
            <p:cNvPr id="114" name="Text Box 26"/>
            <p:cNvSpPr txBox="1">
              <a:spLocks noChangeArrowheads="1"/>
            </p:cNvSpPr>
            <p:nvPr/>
          </p:nvSpPr>
          <p:spPr bwMode="auto">
            <a:xfrm>
              <a:off x="6161218" y="2982891"/>
              <a:ext cx="60989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FBI</a:t>
              </a:r>
            </a:p>
          </p:txBody>
        </p:sp>
        <p:sp>
          <p:nvSpPr>
            <p:cNvPr id="115" name="Rectangle 114"/>
            <p:cNvSpPr/>
            <p:nvPr/>
          </p:nvSpPr>
          <p:spPr>
            <a:xfrm>
              <a:off x="6134185" y="3214470"/>
              <a:ext cx="663964" cy="207749"/>
            </a:xfrm>
            <a:prstGeom prst="rect">
              <a:avLst/>
            </a:prstGeom>
          </p:spPr>
          <p:txBody>
            <a:bodyPr wrap="none">
              <a:spAutoFit/>
            </a:bodyPr>
            <a:lstStyle/>
            <a:p>
              <a:pPr algn="ctr" defTabSz="385763"/>
              <a:r>
                <a:rPr lang="en-US" sz="750" b="1" dirty="0">
                  <a:solidFill>
                    <a:srgbClr val="00778B"/>
                  </a:solidFill>
                </a:rPr>
                <a:t>OH Exams</a:t>
              </a:r>
            </a:p>
          </p:txBody>
        </p:sp>
        <p:cxnSp>
          <p:nvCxnSpPr>
            <p:cNvPr id="116" name="Straight Connector 115"/>
            <p:cNvCxnSpPr/>
            <p:nvPr/>
          </p:nvCxnSpPr>
          <p:spPr>
            <a:xfrm flipV="1">
              <a:off x="6346624" y="3401217"/>
              <a:ext cx="239087"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cxnSp>
          <p:nvCxnSpPr>
            <p:cNvPr id="117" name="Straight Connector 116"/>
            <p:cNvCxnSpPr/>
            <p:nvPr/>
          </p:nvCxnSpPr>
          <p:spPr>
            <a:xfrm flipV="1">
              <a:off x="7140890" y="3401217"/>
              <a:ext cx="239087"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sp>
          <p:nvSpPr>
            <p:cNvPr id="118" name="TextBox 117"/>
            <p:cNvSpPr txBox="1"/>
            <p:nvPr/>
          </p:nvSpPr>
          <p:spPr>
            <a:xfrm>
              <a:off x="6063583" y="3420049"/>
              <a:ext cx="805169" cy="438582"/>
            </a:xfrm>
            <a:prstGeom prst="rect">
              <a:avLst/>
            </a:prstGeom>
            <a:noFill/>
          </p:spPr>
          <p:txBody>
            <a:bodyPr wrap="square" rtlCol="0">
              <a:spAutoFit/>
            </a:bodyPr>
            <a:lstStyle/>
            <a:p>
              <a:pPr algn="ctr" defTabSz="385763"/>
              <a:r>
                <a:rPr lang="en-US" sz="750" b="1" dirty="0">
                  <a:solidFill>
                    <a:srgbClr val="850F89"/>
                  </a:solidFill>
                  <a:latin typeface="Arial"/>
                </a:rPr>
                <a:t>9 Years under FOH</a:t>
              </a:r>
            </a:p>
            <a:p>
              <a:pPr algn="ctr" defTabSz="385763"/>
              <a:r>
                <a:rPr lang="en-US" sz="750" b="1" dirty="0">
                  <a:solidFill>
                    <a:srgbClr val="850F89"/>
                  </a:solidFill>
                </a:rPr>
                <a:t>All 50 States</a:t>
              </a:r>
            </a:p>
          </p:txBody>
        </p:sp>
        <p:pic>
          <p:nvPicPr>
            <p:cNvPr id="119" name="Picture 118"/>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78010" y="2482409"/>
              <a:ext cx="440581" cy="444795"/>
            </a:xfrm>
            <a:prstGeom prst="rect">
              <a:avLst/>
            </a:prstGeom>
          </p:spPr>
        </p:pic>
        <p:sp>
          <p:nvSpPr>
            <p:cNvPr id="120" name="Text Box 26"/>
            <p:cNvSpPr txBox="1">
              <a:spLocks noChangeArrowheads="1"/>
            </p:cNvSpPr>
            <p:nvPr/>
          </p:nvSpPr>
          <p:spPr bwMode="auto">
            <a:xfrm>
              <a:off x="1801366" y="2982890"/>
              <a:ext cx="548548"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DHA</a:t>
              </a:r>
            </a:p>
          </p:txBody>
        </p:sp>
        <p:cxnSp>
          <p:nvCxnSpPr>
            <p:cNvPr id="121" name="Straight Connector 120"/>
            <p:cNvCxnSpPr/>
            <p:nvPr/>
          </p:nvCxnSpPr>
          <p:spPr>
            <a:xfrm flipV="1">
              <a:off x="1974332" y="3397827"/>
              <a:ext cx="202615"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sp>
          <p:nvSpPr>
            <p:cNvPr id="122" name="TextBox 121"/>
            <p:cNvSpPr txBox="1"/>
            <p:nvPr/>
          </p:nvSpPr>
          <p:spPr>
            <a:xfrm>
              <a:off x="1509047" y="3420413"/>
              <a:ext cx="1137250" cy="438582"/>
            </a:xfrm>
            <a:prstGeom prst="rect">
              <a:avLst/>
            </a:prstGeom>
            <a:noFill/>
          </p:spPr>
          <p:txBody>
            <a:bodyPr wrap="square" rtlCol="0">
              <a:spAutoFit/>
            </a:bodyPr>
            <a:lstStyle/>
            <a:p>
              <a:pPr algn="ctr" defTabSz="385763"/>
              <a:r>
                <a:rPr lang="en-US" sz="750" b="1" dirty="0">
                  <a:solidFill>
                    <a:srgbClr val="850F89"/>
                  </a:solidFill>
                  <a:latin typeface="Arial"/>
                </a:rPr>
                <a:t>Contract Award 6/21</a:t>
              </a:r>
            </a:p>
            <a:p>
              <a:pPr algn="ctr" defTabSz="385763"/>
              <a:endParaRPr lang="en-US" sz="750" b="1" dirty="0">
                <a:solidFill>
                  <a:srgbClr val="850F89"/>
                </a:solidFill>
                <a:latin typeface="Arial"/>
              </a:endParaRPr>
            </a:p>
            <a:p>
              <a:pPr algn="ctr" defTabSz="385763"/>
              <a:r>
                <a:rPr lang="en-US" sz="750" b="1" dirty="0">
                  <a:solidFill>
                    <a:srgbClr val="850F89"/>
                  </a:solidFill>
                  <a:latin typeface="Arial"/>
                </a:rPr>
                <a:t>All 50 states +</a:t>
              </a:r>
            </a:p>
          </p:txBody>
        </p:sp>
        <p:sp>
          <p:nvSpPr>
            <p:cNvPr id="123" name="Rectangle 122"/>
            <p:cNvSpPr/>
            <p:nvPr/>
          </p:nvSpPr>
          <p:spPr>
            <a:xfrm>
              <a:off x="1553700" y="3214469"/>
              <a:ext cx="1043877" cy="207749"/>
            </a:xfrm>
            <a:prstGeom prst="rect">
              <a:avLst/>
            </a:prstGeom>
          </p:spPr>
          <p:txBody>
            <a:bodyPr wrap="none">
              <a:spAutoFit/>
            </a:bodyPr>
            <a:lstStyle/>
            <a:p>
              <a:pPr algn="ctr" defTabSz="385763"/>
              <a:r>
                <a:rPr lang="en-US" sz="750" b="1" dirty="0">
                  <a:solidFill>
                    <a:srgbClr val="00778B"/>
                  </a:solidFill>
                </a:rPr>
                <a:t>Medical Readiness</a:t>
              </a:r>
            </a:p>
          </p:txBody>
        </p:sp>
        <p:sp>
          <p:nvSpPr>
            <p:cNvPr id="124" name="TextBox 123"/>
            <p:cNvSpPr txBox="1"/>
            <p:nvPr/>
          </p:nvSpPr>
          <p:spPr>
            <a:xfrm>
              <a:off x="6871977" y="3420049"/>
              <a:ext cx="776916" cy="438582"/>
            </a:xfrm>
            <a:prstGeom prst="rect">
              <a:avLst/>
            </a:prstGeom>
            <a:noFill/>
          </p:spPr>
          <p:txBody>
            <a:bodyPr wrap="square" rtlCol="0">
              <a:spAutoFit/>
            </a:bodyPr>
            <a:lstStyle/>
            <a:p>
              <a:pPr algn="ctr" defTabSz="385763"/>
              <a:r>
                <a:rPr lang="en-US" sz="750" b="1" dirty="0">
                  <a:solidFill>
                    <a:srgbClr val="850F89"/>
                  </a:solidFill>
                  <a:latin typeface="Arial"/>
                </a:rPr>
                <a:t>15 Years under FOH</a:t>
              </a:r>
            </a:p>
            <a:p>
              <a:pPr algn="ctr" defTabSz="385763"/>
              <a:r>
                <a:rPr lang="en-US" sz="750" b="1" dirty="0">
                  <a:solidFill>
                    <a:srgbClr val="850F89"/>
                  </a:solidFill>
                </a:rPr>
                <a:t>All 50 States</a:t>
              </a:r>
            </a:p>
          </p:txBody>
        </p:sp>
        <p:sp>
          <p:nvSpPr>
            <p:cNvPr id="125" name="Text Box 26"/>
            <p:cNvSpPr txBox="1">
              <a:spLocks noChangeArrowheads="1"/>
            </p:cNvSpPr>
            <p:nvPr/>
          </p:nvSpPr>
          <p:spPr bwMode="auto">
            <a:xfrm>
              <a:off x="7662357" y="2981785"/>
              <a:ext cx="1150749"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a:defRPr sz="2800">
                  <a:solidFill>
                    <a:schemeClr val="tx1"/>
                  </a:solidFill>
                  <a:latin typeface="Arial" charset="0"/>
                  <a:cs typeface="Arial" charset="0"/>
                </a:defRPr>
              </a:lvl2pPr>
              <a:lvl3pPr>
                <a:defRPr sz="1600">
                  <a:solidFill>
                    <a:schemeClr val="tx1"/>
                  </a:solidFill>
                  <a:latin typeface="Arial" charset="0"/>
                  <a:cs typeface="Arial" charset="0"/>
                </a:defRPr>
              </a:lvl3pPr>
              <a:lvl4pPr>
                <a:defRPr sz="1400">
                  <a:solidFill>
                    <a:schemeClr val="tx1"/>
                  </a:solidFill>
                  <a:latin typeface="Arial" charset="0"/>
                  <a:cs typeface="Arial" charset="0"/>
                </a:defRPr>
              </a:lvl4pPr>
              <a:lvl5pPr>
                <a:defRPr sz="1400">
                  <a:solidFill>
                    <a:schemeClr val="tx1"/>
                  </a:solidFill>
                  <a:latin typeface="Arial" charset="0"/>
                  <a:cs typeface="Arial" charset="0"/>
                </a:defRPr>
              </a:lvl5pPr>
              <a:lvl6pPr eaLnBrk="0" hangingPunct="0">
                <a:defRPr sz="1400">
                  <a:solidFill>
                    <a:schemeClr val="tx1"/>
                  </a:solidFill>
                  <a:latin typeface="Arial" charset="0"/>
                  <a:cs typeface="Arial" charset="0"/>
                </a:defRPr>
              </a:lvl6pPr>
              <a:lvl7pPr eaLnBrk="0" hangingPunct="0">
                <a:defRPr sz="1400">
                  <a:solidFill>
                    <a:schemeClr val="tx1"/>
                  </a:solidFill>
                  <a:latin typeface="Arial" charset="0"/>
                  <a:cs typeface="Arial" charset="0"/>
                </a:defRPr>
              </a:lvl7pPr>
              <a:lvl8pPr eaLnBrk="0" hangingPunct="0">
                <a:defRPr sz="1400">
                  <a:solidFill>
                    <a:schemeClr val="tx1"/>
                  </a:solidFill>
                  <a:latin typeface="Arial" charset="0"/>
                  <a:cs typeface="Arial" charset="0"/>
                </a:defRPr>
              </a:lvl8pPr>
              <a:lvl9pPr eaLnBrk="0" hangingPunct="0">
                <a:defRPr sz="1400">
                  <a:solidFill>
                    <a:schemeClr val="tx1"/>
                  </a:solidFill>
                  <a:latin typeface="Arial" charset="0"/>
                  <a:cs typeface="Arial" charset="0"/>
                </a:defRPr>
              </a:lvl9pPr>
            </a:lstStyle>
            <a:p>
              <a:pPr algn="ctr" defTabSz="385763"/>
              <a:r>
                <a:rPr lang="en-US" altLang="en-US" sz="750" b="1" dirty="0">
                  <a:solidFill>
                    <a:srgbClr val="201747"/>
                  </a:solidFill>
                </a:rPr>
                <a:t>Multiple Customers</a:t>
              </a:r>
            </a:p>
          </p:txBody>
        </p:sp>
        <p:cxnSp>
          <p:nvCxnSpPr>
            <p:cNvPr id="126" name="Straight Connector 125"/>
            <p:cNvCxnSpPr/>
            <p:nvPr/>
          </p:nvCxnSpPr>
          <p:spPr>
            <a:xfrm flipV="1">
              <a:off x="8125702" y="3396722"/>
              <a:ext cx="203733" cy="1"/>
            </a:xfrm>
            <a:prstGeom prst="line">
              <a:avLst/>
            </a:prstGeom>
            <a:noFill/>
            <a:ln w="19050" cap="flat" cmpd="sng" algn="ctr">
              <a:solidFill>
                <a:srgbClr val="850F89">
                  <a:shade val="95000"/>
                  <a:satMod val="105000"/>
                </a:srgbClr>
              </a:solidFill>
              <a:prstDash val="solid"/>
              <a:headEnd type="diamond" w="med" len="med"/>
              <a:tailEnd type="diamond" w="med" len="med"/>
            </a:ln>
            <a:effectLst/>
          </p:spPr>
        </p:cxnSp>
        <p:sp>
          <p:nvSpPr>
            <p:cNvPr id="127" name="TextBox 126"/>
            <p:cNvSpPr txBox="1"/>
            <p:nvPr/>
          </p:nvSpPr>
          <p:spPr>
            <a:xfrm>
              <a:off x="7657850" y="3419308"/>
              <a:ext cx="1143526" cy="438582"/>
            </a:xfrm>
            <a:prstGeom prst="rect">
              <a:avLst/>
            </a:prstGeom>
            <a:noFill/>
          </p:spPr>
          <p:txBody>
            <a:bodyPr wrap="square" rtlCol="0">
              <a:spAutoFit/>
            </a:bodyPr>
            <a:lstStyle/>
            <a:p>
              <a:pPr algn="ctr" defTabSz="385763"/>
              <a:r>
                <a:rPr lang="en-US" sz="750" b="1" dirty="0">
                  <a:solidFill>
                    <a:srgbClr val="850F89"/>
                  </a:solidFill>
                  <a:latin typeface="Arial"/>
                </a:rPr>
                <a:t>Up to 26 years</a:t>
              </a:r>
            </a:p>
            <a:p>
              <a:pPr algn="ctr" defTabSz="385763"/>
              <a:endParaRPr lang="en-US" sz="750" b="1" dirty="0">
                <a:solidFill>
                  <a:srgbClr val="850F89"/>
                </a:solidFill>
                <a:latin typeface="Arial"/>
              </a:endParaRPr>
            </a:p>
            <a:p>
              <a:pPr algn="ctr" defTabSz="385763"/>
              <a:r>
                <a:rPr lang="en-US" sz="750" b="1" dirty="0">
                  <a:solidFill>
                    <a:srgbClr val="850F89"/>
                  </a:solidFill>
                  <a:latin typeface="Arial"/>
                </a:rPr>
                <a:t>9 states</a:t>
              </a:r>
            </a:p>
          </p:txBody>
        </p:sp>
        <p:sp>
          <p:nvSpPr>
            <p:cNvPr id="128" name="Rectangle 127"/>
            <p:cNvSpPr/>
            <p:nvPr/>
          </p:nvSpPr>
          <p:spPr>
            <a:xfrm>
              <a:off x="7795402" y="3213364"/>
              <a:ext cx="864340" cy="207749"/>
            </a:xfrm>
            <a:prstGeom prst="rect">
              <a:avLst/>
            </a:prstGeom>
          </p:spPr>
          <p:txBody>
            <a:bodyPr wrap="none">
              <a:spAutoFit/>
            </a:bodyPr>
            <a:lstStyle/>
            <a:p>
              <a:pPr algn="ctr" defTabSz="385763"/>
              <a:r>
                <a:rPr lang="en-US" sz="750" b="1" dirty="0">
                  <a:solidFill>
                    <a:srgbClr val="00778B"/>
                  </a:solidFill>
                </a:rPr>
                <a:t>IME / Case Mgt</a:t>
              </a:r>
            </a:p>
          </p:txBody>
        </p:sp>
        <p:pic>
          <p:nvPicPr>
            <p:cNvPr id="129" name="Picture 128"/>
            <p:cNvPicPr>
              <a:picLocks noChangeAspect="1"/>
            </p:cNvPicPr>
            <p:nvPr/>
          </p:nvPicPr>
          <p:blipFill>
            <a:blip r:embed="rId12"/>
            <a:stretch>
              <a:fillRect/>
            </a:stretch>
          </p:blipFill>
          <p:spPr>
            <a:xfrm>
              <a:off x="7703858" y="2481518"/>
              <a:ext cx="516146" cy="492638"/>
            </a:xfrm>
            <a:prstGeom prst="rect">
              <a:avLst/>
            </a:prstGeom>
          </p:spPr>
        </p:pic>
        <p:pic>
          <p:nvPicPr>
            <p:cNvPr id="130" name="Picture 129"/>
            <p:cNvPicPr>
              <a:picLocks noChangeAspect="1"/>
            </p:cNvPicPr>
            <p:nvPr/>
          </p:nvPicPr>
          <p:blipFill>
            <a:blip r:embed="rId13"/>
            <a:stretch>
              <a:fillRect/>
            </a:stretch>
          </p:blipFill>
          <p:spPr>
            <a:xfrm>
              <a:off x="8283720" y="2481806"/>
              <a:ext cx="479571" cy="491323"/>
            </a:xfrm>
            <a:prstGeom prst="rect">
              <a:avLst/>
            </a:prstGeom>
          </p:spPr>
        </p:pic>
        <p:cxnSp>
          <p:nvCxnSpPr>
            <p:cNvPr id="77" name="Straight Connector 76"/>
            <p:cNvCxnSpPr/>
            <p:nvPr/>
          </p:nvCxnSpPr>
          <p:spPr>
            <a:xfrm>
              <a:off x="2668016" y="2069729"/>
              <a:ext cx="10081" cy="193196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p:cNvCxnSpPr/>
            <p:nvPr/>
          </p:nvCxnSpPr>
          <p:spPr>
            <a:xfrm>
              <a:off x="1478108" y="2089885"/>
              <a:ext cx="10081" cy="193196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2" name="Straight Connector 81"/>
            <p:cNvCxnSpPr/>
            <p:nvPr/>
          </p:nvCxnSpPr>
          <p:spPr>
            <a:xfrm>
              <a:off x="7629894" y="2074764"/>
              <a:ext cx="10081" cy="1931965"/>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209511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a:extLst>
              <a:ext uri="{FF2B5EF4-FFF2-40B4-BE49-F238E27FC236}">
                <a16:creationId xmlns:a16="http://schemas.microsoft.com/office/drawing/2014/main" id="{8DC3FEA9-2561-CC4F-9A1E-36370DE8FABD}"/>
              </a:ext>
            </a:extLst>
          </p:cNvPr>
          <p:cNvSpPr>
            <a:spLocks noGrp="1" noChangeArrowheads="1"/>
          </p:cNvSpPr>
          <p:nvPr>
            <p:ph type="sldNum" sz="quarter" idx="17"/>
          </p:nvPr>
        </p:nvSpPr>
        <p:spPr bwMode="auto">
          <a:xfrm>
            <a:off x="457200" y="6475413"/>
            <a:ext cx="1938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5F2611-E642-F14A-B6DD-181CE35538FA}" type="slidenum">
              <a:rPr lang="en-US" altLang="en-US" smtClean="0">
                <a:solidFill>
                  <a:srgbClr val="898989"/>
                </a:solidFill>
              </a:rPr>
              <a:pPr/>
              <a:t>5</a:t>
            </a:fld>
            <a:endParaRPr lang="en-US" altLang="en-US" dirty="0">
              <a:solidFill>
                <a:srgbClr val="898989"/>
              </a:solidFill>
            </a:endParaRPr>
          </a:p>
        </p:txBody>
      </p:sp>
      <p:sp>
        <p:nvSpPr>
          <p:cNvPr id="7" name="Text Placeholder 6">
            <a:extLst>
              <a:ext uri="{FF2B5EF4-FFF2-40B4-BE49-F238E27FC236}">
                <a16:creationId xmlns:a16="http://schemas.microsoft.com/office/drawing/2014/main" id="{309B7678-061B-8C41-82D8-7C67002E3E1E}"/>
              </a:ext>
            </a:extLst>
          </p:cNvPr>
          <p:cNvSpPr>
            <a:spLocks noGrp="1"/>
          </p:cNvSpPr>
          <p:nvPr>
            <p:ph type="body" sz="quarter" idx="16"/>
          </p:nvPr>
        </p:nvSpPr>
        <p:spPr>
          <a:xfrm>
            <a:off x="339921" y="124946"/>
            <a:ext cx="8582298" cy="742950"/>
          </a:xfrm>
        </p:spPr>
        <p:txBody>
          <a:bodyPr/>
          <a:lstStyle/>
          <a:p>
            <a:pPr>
              <a:buFont typeface="Avenir LT Std 35 Light" charset="0"/>
              <a:buNone/>
              <a:defRPr/>
            </a:pPr>
            <a:r>
              <a:rPr lang="en-US" sz="2400" dirty="0"/>
              <a:t>QTC’s Focus on the Customer’s Experience</a:t>
            </a:r>
          </a:p>
        </p:txBody>
      </p:sp>
      <p:sp>
        <p:nvSpPr>
          <p:cNvPr id="3" name="Round Same Side Corner Rectangle 2"/>
          <p:cNvSpPr/>
          <p:nvPr/>
        </p:nvSpPr>
        <p:spPr>
          <a:xfrm>
            <a:off x="457200" y="987852"/>
            <a:ext cx="8288670" cy="3516987"/>
          </a:xfrm>
          <a:prstGeom prst="round2Same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171450" indent="-171450">
              <a:buFont typeface="Arial" panose="020B0604020202020204" pitchFamily="34" charset="0"/>
              <a:buChar char="•"/>
            </a:pPr>
            <a:r>
              <a:rPr lang="en-US" sz="1400" dirty="0"/>
              <a:t>In mid-2021 QTC made the investment to establish a new department with a dedicated and mindful CX culture to drive customer service initiatives, and policies and procedures across the QTC organization.</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This department’s primary focus is the Service Member/Veteran experience and ways to enhance their journey throughout the exam process with QTC.</a:t>
            </a:r>
          </a:p>
          <a:p>
            <a:endParaRPr lang="en-US" sz="1600" dirty="0"/>
          </a:p>
          <a:p>
            <a:pPr marL="171450" lvl="0" indent="-171450">
              <a:buFont typeface="Arial" panose="020B0604020202020204" pitchFamily="34" charset="0"/>
              <a:buChar char="•"/>
            </a:pPr>
            <a:r>
              <a:rPr lang="en-US" sz="1400" dirty="0"/>
              <a:t>Benefits of a robust Service Member/Veteran experience strategy is to deliver internal and external interactions that create exceptional, high-quality experiences in each interaction throughout the organization.</a:t>
            </a:r>
          </a:p>
          <a:p>
            <a:pPr marL="171450" lvl="0" indent="-171450">
              <a:buFont typeface="Arial" panose="020B0604020202020204" pitchFamily="34" charset="0"/>
              <a:buChar char="•"/>
            </a:pPr>
            <a:endParaRPr lang="en-US" sz="1400" dirty="0"/>
          </a:p>
          <a:p>
            <a:pPr marL="171450" lvl="0" indent="-171450">
              <a:buFont typeface="Arial" panose="020B0604020202020204" pitchFamily="34" charset="0"/>
              <a:buChar char="•"/>
            </a:pPr>
            <a:r>
              <a:rPr lang="en-US" sz="1400" dirty="0"/>
              <a:t>The motivation from this team is the ability to sustain our growth and refine our efforts to deliver </a:t>
            </a:r>
            <a:r>
              <a:rPr lang="en-US" sz="1400" i="1" dirty="0"/>
              <a:t>High-Quality, Timely Services with Premier Service Member/Veteran Experiences  (Q-T-C)</a:t>
            </a:r>
            <a:r>
              <a:rPr lang="en-US" sz="1400" dirty="0"/>
              <a:t> to all of our customers and continue to make a positive difference in the lives of those we serve as well as their families.</a:t>
            </a:r>
          </a:p>
        </p:txBody>
      </p:sp>
      <p:pic>
        <p:nvPicPr>
          <p:cNvPr id="4" name="Picture 3"/>
          <p:cNvPicPr>
            <a:picLocks noChangeAspect="1"/>
          </p:cNvPicPr>
          <p:nvPr/>
        </p:nvPicPr>
        <p:blipFill>
          <a:blip r:embed="rId3"/>
          <a:stretch>
            <a:fillRect/>
          </a:stretch>
        </p:blipFill>
        <p:spPr>
          <a:xfrm>
            <a:off x="3336438" y="4589910"/>
            <a:ext cx="2676874" cy="1886388"/>
          </a:xfrm>
          <a:prstGeom prst="rect">
            <a:avLst/>
          </a:prstGeom>
          <a:ln>
            <a:solidFill>
              <a:schemeClr val="tx1"/>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482816" y="4588977"/>
            <a:ext cx="2718987" cy="1886388"/>
          </a:xfrm>
          <a:prstGeom prst="rect">
            <a:avLst/>
          </a:prstGeom>
          <a:ln>
            <a:solidFill>
              <a:schemeClr val="tx1"/>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6114494" y="4589910"/>
            <a:ext cx="2631376" cy="1886388"/>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8326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CFF413-D166-784E-BE04-7EE11A14D91D}"/>
              </a:ext>
            </a:extLst>
          </p:cNvPr>
          <p:cNvSpPr>
            <a:spLocks noGrp="1"/>
          </p:cNvSpPr>
          <p:nvPr>
            <p:ph type="body" sz="quarter" idx="10"/>
          </p:nvPr>
        </p:nvSpPr>
        <p:spPr>
          <a:xfrm>
            <a:off x="3108325" y="4661021"/>
            <a:ext cx="6035675" cy="914400"/>
          </a:xfrm>
        </p:spPr>
        <p:txBody>
          <a:bodyPr/>
          <a:lstStyle/>
          <a:p>
            <a:pPr>
              <a:buFont typeface="Avenir LT Std 35 Light" charset="0"/>
              <a:buNone/>
              <a:defRPr/>
            </a:pPr>
            <a:r>
              <a:rPr lang="en-US" dirty="0"/>
              <a:t>QTC Examination Process</a:t>
            </a:r>
          </a:p>
        </p:txBody>
      </p:sp>
    </p:spTree>
    <p:extLst>
      <p:ext uri="{BB962C8B-B14F-4D97-AF65-F5344CB8AC3E}">
        <p14:creationId xmlns:p14="http://schemas.microsoft.com/office/powerpoint/2010/main" val="944690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2">
            <a:extLst>
              <a:ext uri="{FF2B5EF4-FFF2-40B4-BE49-F238E27FC236}">
                <a16:creationId xmlns:a16="http://schemas.microsoft.com/office/drawing/2014/main" id="{C054EE59-AFC0-3B4F-A2DD-0739804D7803}"/>
              </a:ext>
            </a:extLst>
          </p:cNvPr>
          <p:cNvSpPr>
            <a:spLocks noGrp="1" noChangeArrowheads="1"/>
          </p:cNvSpPr>
          <p:nvPr>
            <p:ph type="sldNum" sz="quarter" idx="17"/>
          </p:nvPr>
        </p:nvSpPr>
        <p:spPr bwMode="auto">
          <a:xfrm>
            <a:off x="457200" y="6475413"/>
            <a:ext cx="19383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1C14FBB-0A37-BE46-9862-60E12B9A178F}" type="slidenum">
              <a:rPr lang="en-US" altLang="en-US" smtClean="0">
                <a:solidFill>
                  <a:srgbClr val="898989"/>
                </a:solidFill>
              </a:rPr>
              <a:pPr/>
              <a:t>7</a:t>
            </a:fld>
            <a:endParaRPr lang="en-US" altLang="en-US" dirty="0">
              <a:solidFill>
                <a:srgbClr val="898989"/>
              </a:solidFill>
            </a:endParaRPr>
          </a:p>
        </p:txBody>
      </p:sp>
      <p:sp>
        <p:nvSpPr>
          <p:cNvPr id="7" name="Text Placeholder 6">
            <a:extLst>
              <a:ext uri="{FF2B5EF4-FFF2-40B4-BE49-F238E27FC236}">
                <a16:creationId xmlns:a16="http://schemas.microsoft.com/office/drawing/2014/main" id="{D1ED1B36-1EB4-C14A-8217-FF249FE7113F}"/>
              </a:ext>
            </a:extLst>
          </p:cNvPr>
          <p:cNvSpPr>
            <a:spLocks noGrp="1"/>
          </p:cNvSpPr>
          <p:nvPr>
            <p:ph type="body" sz="quarter" idx="16"/>
          </p:nvPr>
        </p:nvSpPr>
        <p:spPr>
          <a:xfrm>
            <a:off x="457200" y="134938"/>
            <a:ext cx="6858000" cy="742950"/>
          </a:xfrm>
        </p:spPr>
        <p:txBody>
          <a:bodyPr/>
          <a:lstStyle/>
          <a:p>
            <a:pPr>
              <a:buFont typeface="Avenir LT Std 35 Light" charset="0"/>
              <a:buNone/>
              <a:defRPr/>
            </a:pPr>
            <a:r>
              <a:rPr lang="en-US" dirty="0"/>
              <a:t>High Level Examination Process</a:t>
            </a:r>
          </a:p>
        </p:txBody>
      </p:sp>
      <p:grpSp>
        <p:nvGrpSpPr>
          <p:cNvPr id="8" name="Group 7"/>
          <p:cNvGrpSpPr/>
          <p:nvPr/>
        </p:nvGrpSpPr>
        <p:grpSpPr>
          <a:xfrm>
            <a:off x="117941" y="1161277"/>
            <a:ext cx="8856243" cy="5340410"/>
            <a:chOff x="55553" y="629208"/>
            <a:chExt cx="8973809" cy="5594700"/>
          </a:xfrm>
        </p:grpSpPr>
        <p:sp>
          <p:nvSpPr>
            <p:cNvPr id="9" name="TextBox 8"/>
            <p:cNvSpPr txBox="1"/>
            <p:nvPr/>
          </p:nvSpPr>
          <p:spPr>
            <a:xfrm>
              <a:off x="2364577" y="629208"/>
              <a:ext cx="4605041" cy="322432"/>
            </a:xfrm>
            <a:prstGeom prst="rect">
              <a:avLst/>
            </a:prstGeom>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mn-cs"/>
                </a:rPr>
                <a:t>QTC’s Six Step Operational Methodology</a:t>
              </a:r>
            </a:p>
          </p:txBody>
        </p:sp>
        <p:cxnSp>
          <p:nvCxnSpPr>
            <p:cNvPr id="10" name="Straight Connector 9"/>
            <p:cNvCxnSpPr/>
            <p:nvPr/>
          </p:nvCxnSpPr>
          <p:spPr>
            <a:xfrm>
              <a:off x="108115" y="2089590"/>
              <a:ext cx="8915400" cy="0"/>
            </a:xfrm>
            <a:prstGeom prst="line">
              <a:avLst/>
            </a:prstGeom>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grpSp>
          <p:nvGrpSpPr>
            <p:cNvPr id="11" name="Group 10"/>
            <p:cNvGrpSpPr/>
            <p:nvPr/>
          </p:nvGrpSpPr>
          <p:grpSpPr>
            <a:xfrm>
              <a:off x="55553" y="1119006"/>
              <a:ext cx="8941489" cy="889409"/>
              <a:chOff x="104537" y="1151662"/>
              <a:chExt cx="8941489" cy="889409"/>
            </a:xfrm>
            <a:effectLst>
              <a:outerShdw blurRad="50800" dist="38100" dir="2700000" algn="tl" rotWithShape="0">
                <a:prstClr val="black">
                  <a:alpha val="40000"/>
                </a:prstClr>
              </a:outerShdw>
            </a:effectLst>
          </p:grpSpPr>
          <p:grpSp>
            <p:nvGrpSpPr>
              <p:cNvPr id="47" name="Group 46"/>
              <p:cNvGrpSpPr/>
              <p:nvPr/>
            </p:nvGrpSpPr>
            <p:grpSpPr>
              <a:xfrm>
                <a:off x="152162" y="1278210"/>
                <a:ext cx="8893864" cy="762861"/>
                <a:chOff x="151862" y="1278210"/>
                <a:chExt cx="8837635" cy="904538"/>
              </a:xfrm>
            </p:grpSpPr>
            <p:grpSp>
              <p:nvGrpSpPr>
                <p:cNvPr id="54" name="Group 53"/>
                <p:cNvGrpSpPr/>
                <p:nvPr/>
              </p:nvGrpSpPr>
              <p:grpSpPr>
                <a:xfrm>
                  <a:off x="151862" y="1278210"/>
                  <a:ext cx="1638876" cy="899093"/>
                  <a:chOff x="34951" y="1810543"/>
                  <a:chExt cx="1107281" cy="442912"/>
                </a:xfrm>
              </p:grpSpPr>
              <p:sp>
                <p:nvSpPr>
                  <p:cNvPr id="70" name="Pentagon 69"/>
                  <p:cNvSpPr/>
                  <p:nvPr/>
                </p:nvSpPr>
                <p:spPr>
                  <a:xfrm>
                    <a:off x="34951" y="1810543"/>
                    <a:ext cx="1107281" cy="442912"/>
                  </a:xfrm>
                  <a:prstGeom prst="homePlate">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1" name="Chevron 4"/>
                  <p:cNvSpPr/>
                  <p:nvPr/>
                </p:nvSpPr>
                <p:spPr>
                  <a:xfrm>
                    <a:off x="198852" y="1810543"/>
                    <a:ext cx="664369" cy="442912"/>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Request Processing</a:t>
                    </a:r>
                  </a:p>
                </p:txBody>
              </p:sp>
            </p:grpSp>
            <p:grpSp>
              <p:nvGrpSpPr>
                <p:cNvPr id="55" name="Group 54"/>
                <p:cNvGrpSpPr/>
                <p:nvPr/>
              </p:nvGrpSpPr>
              <p:grpSpPr>
                <a:xfrm>
                  <a:off x="1579525" y="1278210"/>
                  <a:ext cx="1638876" cy="899093"/>
                  <a:chOff x="999529" y="1810543"/>
                  <a:chExt cx="1107281" cy="442912"/>
                </a:xfrm>
              </p:grpSpPr>
              <p:sp>
                <p:nvSpPr>
                  <p:cNvPr id="68" name="Chevron 67"/>
                  <p:cNvSpPr/>
                  <p:nvPr/>
                </p:nvSpPr>
                <p:spPr>
                  <a:xfrm>
                    <a:off x="999529" y="1810543"/>
                    <a:ext cx="1107281" cy="442912"/>
                  </a:xfrm>
                  <a:prstGeom prst="chevron">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Chevron 6"/>
                  <p:cNvSpPr/>
                  <p:nvPr/>
                </p:nvSpPr>
                <p:spPr>
                  <a:xfrm>
                    <a:off x="1270314" y="1810543"/>
                    <a:ext cx="664369" cy="442912"/>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Appointment Support</a:t>
                    </a:r>
                  </a:p>
                </p:txBody>
              </p:sp>
            </p:grpSp>
            <p:grpSp>
              <p:nvGrpSpPr>
                <p:cNvPr id="56" name="Group 55"/>
                <p:cNvGrpSpPr/>
                <p:nvPr/>
              </p:nvGrpSpPr>
              <p:grpSpPr>
                <a:xfrm>
                  <a:off x="3054513" y="1278210"/>
                  <a:ext cx="1638876" cy="899093"/>
                  <a:chOff x="1996082" y="1810543"/>
                  <a:chExt cx="1107281" cy="442912"/>
                </a:xfrm>
              </p:grpSpPr>
              <p:sp>
                <p:nvSpPr>
                  <p:cNvPr id="66" name="Chevron 65"/>
                  <p:cNvSpPr/>
                  <p:nvPr/>
                </p:nvSpPr>
                <p:spPr>
                  <a:xfrm>
                    <a:off x="1996082" y="1810543"/>
                    <a:ext cx="1107281" cy="442912"/>
                  </a:xfrm>
                  <a:prstGeom prst="chevron">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7" name="Chevron 8"/>
                  <p:cNvSpPr/>
                  <p:nvPr/>
                </p:nvSpPr>
                <p:spPr>
                  <a:xfrm>
                    <a:off x="2239462" y="1810543"/>
                    <a:ext cx="664369" cy="442912"/>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Medical Examination</a:t>
                    </a:r>
                  </a:p>
                </p:txBody>
              </p:sp>
            </p:grpSp>
            <p:grpSp>
              <p:nvGrpSpPr>
                <p:cNvPr id="57" name="Group 56"/>
                <p:cNvGrpSpPr/>
                <p:nvPr/>
              </p:nvGrpSpPr>
              <p:grpSpPr>
                <a:xfrm>
                  <a:off x="4529502" y="1278210"/>
                  <a:ext cx="1638876" cy="899093"/>
                  <a:chOff x="2992635" y="1810543"/>
                  <a:chExt cx="1107281" cy="442912"/>
                </a:xfrm>
              </p:grpSpPr>
              <p:sp>
                <p:nvSpPr>
                  <p:cNvPr id="64" name="Chevron 63"/>
                  <p:cNvSpPr/>
                  <p:nvPr/>
                </p:nvSpPr>
                <p:spPr>
                  <a:xfrm>
                    <a:off x="2992635" y="1810543"/>
                    <a:ext cx="1107281" cy="442912"/>
                  </a:xfrm>
                  <a:prstGeom prst="chevron">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5" name="Chevron 10"/>
                  <p:cNvSpPr/>
                  <p:nvPr/>
                </p:nvSpPr>
                <p:spPr>
                  <a:xfrm>
                    <a:off x="3241496" y="1810543"/>
                    <a:ext cx="664369" cy="442912"/>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Appointment Support</a:t>
                    </a:r>
                  </a:p>
                </p:txBody>
              </p:sp>
            </p:grpSp>
            <p:grpSp>
              <p:nvGrpSpPr>
                <p:cNvPr id="58" name="Group 57"/>
                <p:cNvGrpSpPr/>
                <p:nvPr/>
              </p:nvGrpSpPr>
              <p:grpSpPr>
                <a:xfrm>
                  <a:off x="6004491" y="1278210"/>
                  <a:ext cx="1638876" cy="899093"/>
                  <a:chOff x="3989189" y="1810543"/>
                  <a:chExt cx="1107281" cy="442912"/>
                </a:xfrm>
              </p:grpSpPr>
              <p:sp>
                <p:nvSpPr>
                  <p:cNvPr id="62" name="Chevron 61"/>
                  <p:cNvSpPr/>
                  <p:nvPr/>
                </p:nvSpPr>
                <p:spPr>
                  <a:xfrm>
                    <a:off x="3989189" y="1810543"/>
                    <a:ext cx="1107281" cy="442912"/>
                  </a:xfrm>
                  <a:prstGeom prst="chevron">
                    <a:avLst/>
                  </a:pr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3" name="Chevron 12"/>
                  <p:cNvSpPr/>
                  <p:nvPr/>
                </p:nvSpPr>
                <p:spPr>
                  <a:xfrm>
                    <a:off x="4270936" y="1810543"/>
                    <a:ext cx="595752" cy="442912"/>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Report Delivery</a:t>
                    </a:r>
                  </a:p>
                </p:txBody>
              </p:sp>
            </p:grpSp>
            <p:grpSp>
              <p:nvGrpSpPr>
                <p:cNvPr id="59" name="Group 58"/>
                <p:cNvGrpSpPr/>
                <p:nvPr/>
              </p:nvGrpSpPr>
              <p:grpSpPr>
                <a:xfrm>
                  <a:off x="7457439" y="1283655"/>
                  <a:ext cx="1532058" cy="899093"/>
                  <a:chOff x="3995586" y="1810543"/>
                  <a:chExt cx="1035112" cy="442912"/>
                </a:xfrm>
              </p:grpSpPr>
              <p:sp>
                <p:nvSpPr>
                  <p:cNvPr id="60" name="Chevron 45"/>
                  <p:cNvSpPr/>
                  <p:nvPr/>
                </p:nvSpPr>
                <p:spPr>
                  <a:xfrm>
                    <a:off x="3995586" y="1810543"/>
                    <a:ext cx="1035112" cy="440230"/>
                  </a:xfrm>
                  <a:custGeom>
                    <a:avLst/>
                    <a:gdLst>
                      <a:gd name="connsiteX0" fmla="*/ 0 w 1649302"/>
                      <a:gd name="connsiteY0" fmla="*/ 0 h 758269"/>
                      <a:gd name="connsiteX1" fmla="*/ 1270168 w 1649302"/>
                      <a:gd name="connsiteY1" fmla="*/ 0 h 758269"/>
                      <a:gd name="connsiteX2" fmla="*/ 1649302 w 1649302"/>
                      <a:gd name="connsiteY2" fmla="*/ 379135 h 758269"/>
                      <a:gd name="connsiteX3" fmla="*/ 1270168 w 1649302"/>
                      <a:gd name="connsiteY3" fmla="*/ 758269 h 758269"/>
                      <a:gd name="connsiteX4" fmla="*/ 0 w 1649302"/>
                      <a:gd name="connsiteY4" fmla="*/ 758269 h 758269"/>
                      <a:gd name="connsiteX5" fmla="*/ 379135 w 1649302"/>
                      <a:gd name="connsiteY5" fmla="*/ 379135 h 758269"/>
                      <a:gd name="connsiteX6" fmla="*/ 0 w 1649302"/>
                      <a:gd name="connsiteY6" fmla="*/ 0 h 758269"/>
                      <a:gd name="connsiteX0" fmla="*/ 0 w 1270168"/>
                      <a:gd name="connsiteY0" fmla="*/ 0 h 758269"/>
                      <a:gd name="connsiteX1" fmla="*/ 1270168 w 1270168"/>
                      <a:gd name="connsiteY1" fmla="*/ 0 h 758269"/>
                      <a:gd name="connsiteX2" fmla="*/ 1268302 w 1270168"/>
                      <a:gd name="connsiteY2" fmla="*/ 350560 h 758269"/>
                      <a:gd name="connsiteX3" fmla="*/ 1270168 w 1270168"/>
                      <a:gd name="connsiteY3" fmla="*/ 758269 h 758269"/>
                      <a:gd name="connsiteX4" fmla="*/ 0 w 1270168"/>
                      <a:gd name="connsiteY4" fmla="*/ 758269 h 758269"/>
                      <a:gd name="connsiteX5" fmla="*/ 379135 w 1270168"/>
                      <a:gd name="connsiteY5" fmla="*/ 379135 h 758269"/>
                      <a:gd name="connsiteX6" fmla="*/ 0 w 1270168"/>
                      <a:gd name="connsiteY6" fmla="*/ 0 h 758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168" h="758269">
                        <a:moveTo>
                          <a:pt x="0" y="0"/>
                        </a:moveTo>
                        <a:lnTo>
                          <a:pt x="1270168" y="0"/>
                        </a:lnTo>
                        <a:lnTo>
                          <a:pt x="1268302" y="350560"/>
                        </a:lnTo>
                        <a:lnTo>
                          <a:pt x="1270168" y="758269"/>
                        </a:lnTo>
                        <a:lnTo>
                          <a:pt x="0" y="758269"/>
                        </a:lnTo>
                        <a:lnTo>
                          <a:pt x="379135" y="379135"/>
                        </a:lnTo>
                        <a:lnTo>
                          <a:pt x="0" y="0"/>
                        </a:lnTo>
                        <a:close/>
                      </a:path>
                    </a:pathLst>
                  </a:custGeom>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1" name="Chevron 12"/>
                  <p:cNvSpPr/>
                  <p:nvPr/>
                </p:nvSpPr>
                <p:spPr>
                  <a:xfrm>
                    <a:off x="4329404" y="1810543"/>
                    <a:ext cx="595752" cy="442912"/>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32004" tIns="10668" rIns="10668" bIns="10668" numCol="1" spcCol="1270" anchor="ctr" anchorCtr="0">
                    <a:noAutofit/>
                  </a:bodyPr>
                  <a:lstStyle/>
                  <a:p>
                    <a:pPr marL="0" marR="0" lvl="0" indent="0" algn="ctr" defTabSz="355600" rtl="0" eaLnBrk="1" fontAlgn="auto" latinLnBrk="0" hangingPunct="1">
                      <a:lnSpc>
                        <a:spcPct val="10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Billing &amp; Payment</a:t>
                    </a:r>
                  </a:p>
                </p:txBody>
              </p:sp>
            </p:grpSp>
          </p:grpSp>
          <p:sp>
            <p:nvSpPr>
              <p:cNvPr id="48" name="Oval 47"/>
              <p:cNvSpPr/>
              <p:nvPr/>
            </p:nvSpPr>
            <p:spPr>
              <a:xfrm>
                <a:off x="104537" y="1151662"/>
                <a:ext cx="367747" cy="376580"/>
              </a:xfrm>
              <a:prstGeom prst="ellipse">
                <a:avLst/>
              </a:prstGeom>
              <a:ln>
                <a:solidFill>
                  <a:schemeClr val="tx2">
                    <a:lumMod val="10000"/>
                    <a:lumOff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1</a:t>
                </a:r>
              </a:p>
            </p:txBody>
          </p:sp>
          <p:sp>
            <p:nvSpPr>
              <p:cNvPr id="49" name="Oval 48"/>
              <p:cNvSpPr/>
              <p:nvPr/>
            </p:nvSpPr>
            <p:spPr>
              <a:xfrm>
                <a:off x="1582569" y="1151662"/>
                <a:ext cx="367747" cy="376580"/>
              </a:xfrm>
              <a:prstGeom prst="ellipse">
                <a:avLst/>
              </a:prstGeom>
              <a:ln>
                <a:solidFill>
                  <a:schemeClr val="tx2">
                    <a:lumMod val="10000"/>
                    <a:lumOff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2</a:t>
                </a:r>
              </a:p>
            </p:txBody>
          </p:sp>
          <p:sp>
            <p:nvSpPr>
              <p:cNvPr id="50" name="Oval 49"/>
              <p:cNvSpPr/>
              <p:nvPr/>
            </p:nvSpPr>
            <p:spPr>
              <a:xfrm>
                <a:off x="3060601" y="1151662"/>
                <a:ext cx="367747" cy="376580"/>
              </a:xfrm>
              <a:prstGeom prst="ellipse">
                <a:avLst/>
              </a:prstGeom>
              <a:ln>
                <a:solidFill>
                  <a:schemeClr val="tx2">
                    <a:lumMod val="10000"/>
                    <a:lumOff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3</a:t>
                </a:r>
              </a:p>
            </p:txBody>
          </p:sp>
          <p:sp>
            <p:nvSpPr>
              <p:cNvPr id="51" name="Oval 50"/>
              <p:cNvSpPr/>
              <p:nvPr/>
            </p:nvSpPr>
            <p:spPr>
              <a:xfrm>
                <a:off x="4538633" y="1151662"/>
                <a:ext cx="367747" cy="376580"/>
              </a:xfrm>
              <a:prstGeom prst="ellipse">
                <a:avLst/>
              </a:prstGeom>
              <a:ln>
                <a:solidFill>
                  <a:schemeClr val="tx2">
                    <a:lumMod val="10000"/>
                    <a:lumOff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4</a:t>
                </a:r>
              </a:p>
            </p:txBody>
          </p:sp>
          <p:sp>
            <p:nvSpPr>
              <p:cNvPr id="52" name="Oval 51"/>
              <p:cNvSpPr/>
              <p:nvPr/>
            </p:nvSpPr>
            <p:spPr>
              <a:xfrm>
                <a:off x="6016665" y="1151662"/>
                <a:ext cx="367747" cy="376580"/>
              </a:xfrm>
              <a:prstGeom prst="ellipse">
                <a:avLst/>
              </a:prstGeom>
              <a:ln>
                <a:solidFill>
                  <a:schemeClr val="tx2">
                    <a:lumMod val="10000"/>
                    <a:lumOff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5</a:t>
                </a:r>
              </a:p>
            </p:txBody>
          </p:sp>
          <p:sp>
            <p:nvSpPr>
              <p:cNvPr id="53" name="Oval 52"/>
              <p:cNvSpPr/>
              <p:nvPr/>
            </p:nvSpPr>
            <p:spPr>
              <a:xfrm>
                <a:off x="7494697" y="1151662"/>
                <a:ext cx="367747" cy="376580"/>
              </a:xfrm>
              <a:prstGeom prst="ellipse">
                <a:avLst/>
              </a:prstGeom>
              <a:ln>
                <a:solidFill>
                  <a:schemeClr val="tx2">
                    <a:lumMod val="10000"/>
                    <a:lumOff val="9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ea typeface="+mn-ea"/>
                    <a:cs typeface="+mn-cs"/>
                  </a:rPr>
                  <a:t>6</a:t>
                </a:r>
              </a:p>
            </p:txBody>
          </p:sp>
        </p:grpSp>
        <p:sp>
          <p:nvSpPr>
            <p:cNvPr id="12" name="Rectangle 11"/>
            <p:cNvSpPr/>
            <p:nvPr/>
          </p:nvSpPr>
          <p:spPr>
            <a:xfrm>
              <a:off x="113962" y="4193722"/>
              <a:ext cx="8915400" cy="27758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Stakeholder Relationship Management and Portals</a:t>
              </a:r>
            </a:p>
          </p:txBody>
        </p:sp>
        <p:sp>
          <p:nvSpPr>
            <p:cNvPr id="13" name="Rectangle 12"/>
            <p:cNvSpPr/>
            <p:nvPr/>
          </p:nvSpPr>
          <p:spPr>
            <a:xfrm>
              <a:off x="115329" y="2449286"/>
              <a:ext cx="8911656" cy="1744436"/>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Rectangle 13"/>
            <p:cNvSpPr/>
            <p:nvPr/>
          </p:nvSpPr>
          <p:spPr>
            <a:xfrm>
              <a:off x="117706" y="4471308"/>
              <a:ext cx="8911656" cy="1744436"/>
            </a:xfrm>
            <a:prstGeom prst="rec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27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cxnSp>
          <p:nvCxnSpPr>
            <p:cNvPr id="15" name="Straight Connector 14"/>
            <p:cNvCxnSpPr/>
            <p:nvPr/>
          </p:nvCxnSpPr>
          <p:spPr>
            <a:xfrm>
              <a:off x="110218" y="6223908"/>
              <a:ext cx="8915400" cy="0"/>
            </a:xfrm>
            <a:prstGeom prst="line">
              <a:avLst/>
            </a:prstGeom>
            <a:scene3d>
              <a:camera prst="orthographicFront"/>
              <a:lightRig rig="threePt" dir="t"/>
            </a:scene3d>
            <a:sp3d>
              <a:bevelT/>
            </a:sp3d>
          </p:spPr>
          <p:style>
            <a:lnRef idx="2">
              <a:schemeClr val="accent3"/>
            </a:lnRef>
            <a:fillRef idx="0">
              <a:schemeClr val="accent3"/>
            </a:fillRef>
            <a:effectRef idx="1">
              <a:schemeClr val="accent3"/>
            </a:effectRef>
            <a:fontRef idx="minor">
              <a:schemeClr val="tx1"/>
            </a:fontRef>
          </p:style>
        </p:cxnSp>
        <p:sp>
          <p:nvSpPr>
            <p:cNvPr id="16" name="TextBox 15"/>
            <p:cNvSpPr txBox="1"/>
            <p:nvPr/>
          </p:nvSpPr>
          <p:spPr>
            <a:xfrm>
              <a:off x="261868" y="3363411"/>
              <a:ext cx="1186275" cy="461665"/>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Receive Request</a:t>
              </a:r>
            </a:p>
          </p:txBody>
        </p:sp>
        <p:sp>
          <p:nvSpPr>
            <p:cNvPr id="17" name="TextBox 16"/>
            <p:cNvSpPr txBox="1"/>
            <p:nvPr/>
          </p:nvSpPr>
          <p:spPr>
            <a:xfrm>
              <a:off x="3255810" y="3455743"/>
              <a:ext cx="1186275" cy="276999"/>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Notification</a:t>
              </a:r>
            </a:p>
          </p:txBody>
        </p:sp>
        <p:sp>
          <p:nvSpPr>
            <p:cNvPr id="18" name="TextBox 17"/>
            <p:cNvSpPr txBox="1"/>
            <p:nvPr/>
          </p:nvSpPr>
          <p:spPr>
            <a:xfrm>
              <a:off x="1746567" y="3409577"/>
              <a:ext cx="1186275" cy="276999"/>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Scheduling</a:t>
              </a:r>
            </a:p>
          </p:txBody>
        </p:sp>
        <p:sp>
          <p:nvSpPr>
            <p:cNvPr id="19" name="TextBox 18"/>
            <p:cNvSpPr txBox="1"/>
            <p:nvPr/>
          </p:nvSpPr>
          <p:spPr>
            <a:xfrm>
              <a:off x="4593407" y="3372563"/>
              <a:ext cx="1316045" cy="461665"/>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Examination Record</a:t>
              </a:r>
            </a:p>
          </p:txBody>
        </p:sp>
        <p:sp>
          <p:nvSpPr>
            <p:cNvPr id="20" name="TextBox 19"/>
            <p:cNvSpPr txBox="1"/>
            <p:nvPr/>
          </p:nvSpPr>
          <p:spPr>
            <a:xfrm>
              <a:off x="5829394" y="3363411"/>
              <a:ext cx="1674666" cy="64633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QA Review/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Provider Collaboration</a:t>
              </a:r>
            </a:p>
          </p:txBody>
        </p:sp>
        <p:sp>
          <p:nvSpPr>
            <p:cNvPr id="21" name="TextBox 20"/>
            <p:cNvSpPr txBox="1"/>
            <p:nvPr/>
          </p:nvSpPr>
          <p:spPr>
            <a:xfrm>
              <a:off x="7677226" y="3363411"/>
              <a:ext cx="1186275" cy="64633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Results Packaging/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Delivery</a:t>
              </a:r>
            </a:p>
          </p:txBody>
        </p:sp>
        <p:sp>
          <p:nvSpPr>
            <p:cNvPr id="22" name="TextBox 21"/>
            <p:cNvSpPr txBox="1"/>
            <p:nvPr/>
          </p:nvSpPr>
          <p:spPr>
            <a:xfrm>
              <a:off x="229901" y="5333145"/>
              <a:ext cx="1186275" cy="461665"/>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Exam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Track</a:t>
              </a:r>
            </a:p>
          </p:txBody>
        </p:sp>
        <p:sp>
          <p:nvSpPr>
            <p:cNvPr id="23" name="TextBox 22"/>
            <p:cNvSpPr txBox="1"/>
            <p:nvPr/>
          </p:nvSpPr>
          <p:spPr>
            <a:xfrm>
              <a:off x="1334754" y="5333145"/>
              <a:ext cx="1186275" cy="461665"/>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Examinee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Portal</a:t>
              </a:r>
            </a:p>
          </p:txBody>
        </p:sp>
        <p:sp>
          <p:nvSpPr>
            <p:cNvPr id="24" name="TextBox 23"/>
            <p:cNvSpPr txBox="1"/>
            <p:nvPr/>
          </p:nvSpPr>
          <p:spPr>
            <a:xfrm>
              <a:off x="2461741" y="5333145"/>
              <a:ext cx="1186275" cy="461665"/>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Portal</a:t>
              </a:r>
            </a:p>
          </p:txBody>
        </p:sp>
        <p:sp>
          <p:nvSpPr>
            <p:cNvPr id="25" name="TextBox 24"/>
            <p:cNvSpPr txBox="1"/>
            <p:nvPr/>
          </p:nvSpPr>
          <p:spPr>
            <a:xfrm>
              <a:off x="3626828" y="5333145"/>
              <a:ext cx="1186275" cy="64633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Medical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Protocol</a:t>
              </a:r>
            </a:p>
          </p:txBody>
        </p:sp>
        <p:sp>
          <p:nvSpPr>
            <p:cNvPr id="26" name="TextBox 25"/>
            <p:cNvSpPr txBox="1"/>
            <p:nvPr/>
          </p:nvSpPr>
          <p:spPr>
            <a:xfrm>
              <a:off x="4782390" y="5333145"/>
              <a:ext cx="1729579" cy="64633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Appointment Provider Availability System (APAS)</a:t>
              </a:r>
            </a:p>
          </p:txBody>
        </p:sp>
        <p:sp>
          <p:nvSpPr>
            <p:cNvPr id="27" name="TextBox 26"/>
            <p:cNvSpPr txBox="1"/>
            <p:nvPr/>
          </p:nvSpPr>
          <p:spPr>
            <a:xfrm>
              <a:off x="7684443" y="5333145"/>
              <a:ext cx="1186275" cy="64633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Provider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Relationship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Management</a:t>
              </a:r>
            </a:p>
          </p:txBody>
        </p:sp>
        <p:sp>
          <p:nvSpPr>
            <p:cNvPr id="28" name="TextBox 27"/>
            <p:cNvSpPr txBox="1"/>
            <p:nvPr/>
          </p:nvSpPr>
          <p:spPr>
            <a:xfrm>
              <a:off x="6471731" y="5333145"/>
              <a:ext cx="1186275" cy="646331"/>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Automated Call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778B"/>
                  </a:solidFill>
                  <a:effectLst/>
                  <a:uLnTx/>
                  <a:uFillTx/>
                  <a:latin typeface="Arial"/>
                  <a:ea typeface="+mn-ea"/>
                  <a:cs typeface="+mn-cs"/>
                </a:rPr>
                <a:t>Distribution</a:t>
              </a:r>
            </a:p>
          </p:txBody>
        </p:sp>
        <p:pic>
          <p:nvPicPr>
            <p:cNvPr id="29" name="Picture 8" descr="H:\Projects\Corporate Leadership\Iconography\PNG\icon-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66" y="2624932"/>
              <a:ext cx="588871" cy="63023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descr="H:\Projects\Corporate Leadership\Iconography\PNG\icon-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998" y="2731818"/>
              <a:ext cx="1037411" cy="41646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H:\Projects\Corporate Leadership\Iconography\PNG\icon-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160" y="2656952"/>
              <a:ext cx="675855" cy="56619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descr="H:\Projects\Corporate Leadership\Iconography\PNG\icon-0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3096" y="2649928"/>
              <a:ext cx="416501" cy="59929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H:\Projects\Corporate Leadership\Iconography\PNG\icon-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2708" y="2666671"/>
              <a:ext cx="556909" cy="50865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3" descr="H:\Projects\Corporate Leadership\Iconography\PNG\icon-0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5658" y="2633421"/>
              <a:ext cx="492919" cy="6132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H:\Projects\Corporate Leadership\Iconography\PNG\icon-0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8715" y="4664570"/>
              <a:ext cx="686771" cy="54133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H:\Projects\Corporate Leadership\Iconography\PNG\icon-0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2851" y="4636220"/>
              <a:ext cx="598036" cy="5980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6" descr="H:\Projects\Corporate Leadership\Iconography\PNG\icon-0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34452" y="4661620"/>
              <a:ext cx="512988" cy="56628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7" descr="H:\Projects\Corporate Leadership\Iconography\PNG\icon-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87205" y="4648390"/>
              <a:ext cx="573698" cy="57369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H:\Projects\Corporate Leadership\Iconography\PNG\icon-1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18" y="4661328"/>
              <a:ext cx="603195" cy="5478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9" descr="H:\Projects\Corporate Leadership\Iconography\PNG\icon-1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2228" y="4597396"/>
              <a:ext cx="606240" cy="67568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0" descr="H:\Projects\Corporate Leadership\Iconography\PNG\icon-1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1085" y="4609942"/>
              <a:ext cx="696213" cy="65059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110218" y="2171700"/>
              <a:ext cx="8915400" cy="277586"/>
            </a:xfrm>
            <a:prstGeom prst="rect">
              <a:avLst/>
            </a:prstGeom>
            <a:gradFill flip="none" rotWithShape="1">
              <a:gsLst>
                <a:gs pos="0">
                  <a:schemeClr val="accent3">
                    <a:shade val="30000"/>
                    <a:satMod val="115000"/>
                  </a:schemeClr>
                </a:gs>
                <a:gs pos="50000">
                  <a:schemeClr val="accent3">
                    <a:shade val="67500"/>
                    <a:satMod val="115000"/>
                  </a:schemeClr>
                </a:gs>
                <a:gs pos="100000">
                  <a:schemeClr val="accent3">
                    <a:shade val="100000"/>
                    <a:satMod val="115000"/>
                  </a:schemeClr>
                </a:gs>
              </a:gsLst>
              <a:lin ang="540000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Arial"/>
                <a:ea typeface="+mn-ea"/>
                <a:cs typeface="+mn-cs"/>
              </a:endParaRPr>
            </a:p>
          </p:txBody>
        </p:sp>
        <p:sp>
          <p:nvSpPr>
            <p:cNvPr id="44" name="TextBox 43"/>
            <p:cNvSpPr txBox="1"/>
            <p:nvPr/>
          </p:nvSpPr>
          <p:spPr>
            <a:xfrm>
              <a:off x="2288375" y="2174757"/>
              <a:ext cx="4427402" cy="276999"/>
            </a:xfrm>
            <a:prstGeom prst="rect">
              <a:avLst/>
            </a:prstGeom>
            <a:no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a:ea typeface="+mn-ea"/>
                  <a:cs typeface="+mn-cs"/>
                </a:rPr>
                <a:t>eProcess Case Management</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Claimant Notifications</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8</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val="3968179264"/>
              </p:ext>
            </p:extLst>
          </p:nvPr>
        </p:nvGraphicFramePr>
        <p:xfrm>
          <a:off x="457200" y="2422873"/>
          <a:ext cx="8242664" cy="3474720"/>
        </p:xfrm>
        <a:graphic>
          <a:graphicData uri="http://schemas.openxmlformats.org/drawingml/2006/table">
            <a:tbl>
              <a:tblPr firstRow="1" bandRow="1">
                <a:tableStyleId>{5FD0F851-EC5A-4D38-B0AD-8093EC10F338}</a:tableStyleId>
              </a:tblPr>
              <a:tblGrid>
                <a:gridCol w="2060666">
                  <a:extLst>
                    <a:ext uri="{9D8B030D-6E8A-4147-A177-3AD203B41FA5}">
                      <a16:colId xmlns:a16="http://schemas.microsoft.com/office/drawing/2014/main" val="1508586809"/>
                    </a:ext>
                  </a:extLst>
                </a:gridCol>
                <a:gridCol w="2060666">
                  <a:extLst>
                    <a:ext uri="{9D8B030D-6E8A-4147-A177-3AD203B41FA5}">
                      <a16:colId xmlns:a16="http://schemas.microsoft.com/office/drawing/2014/main" val="419166499"/>
                    </a:ext>
                  </a:extLst>
                </a:gridCol>
                <a:gridCol w="2060666">
                  <a:extLst>
                    <a:ext uri="{9D8B030D-6E8A-4147-A177-3AD203B41FA5}">
                      <a16:colId xmlns:a16="http://schemas.microsoft.com/office/drawing/2014/main" val="3813975344"/>
                    </a:ext>
                  </a:extLst>
                </a:gridCol>
                <a:gridCol w="2060666">
                  <a:extLst>
                    <a:ext uri="{9D8B030D-6E8A-4147-A177-3AD203B41FA5}">
                      <a16:colId xmlns:a16="http://schemas.microsoft.com/office/drawing/2014/main" val="581048119"/>
                    </a:ext>
                  </a:extLst>
                </a:gridCol>
              </a:tblGrid>
              <a:tr h="434340">
                <a:tc>
                  <a:txBody>
                    <a:bodyPr/>
                    <a:lstStyle/>
                    <a:p>
                      <a:pPr algn="ctr"/>
                      <a:r>
                        <a:rPr lang="en-US" sz="1400"/>
                        <a:t>Process Step</a:t>
                      </a:r>
                      <a:endParaRPr lang="en-US" sz="1400" dirty="0"/>
                    </a:p>
                  </a:txBody>
                  <a:tcPr marL="68580" marR="68580" marT="34290" marB="34290" anchor="ctr"/>
                </a:tc>
                <a:tc>
                  <a:txBody>
                    <a:bodyPr/>
                    <a:lstStyle/>
                    <a:p>
                      <a:pPr algn="ctr"/>
                      <a:r>
                        <a:rPr lang="en-US" sz="1400"/>
                        <a:t>Text</a:t>
                      </a:r>
                      <a:endParaRPr lang="en-US" sz="1400" dirty="0"/>
                    </a:p>
                  </a:txBody>
                  <a:tcPr marL="68580" marR="68580" marT="34290" marB="34290" anchor="ctr"/>
                </a:tc>
                <a:tc>
                  <a:txBody>
                    <a:bodyPr/>
                    <a:lstStyle/>
                    <a:p>
                      <a:pPr algn="ctr"/>
                      <a:r>
                        <a:rPr lang="en-US" sz="1400"/>
                        <a:t>Call</a:t>
                      </a:r>
                      <a:endParaRPr lang="en-US" sz="1400" dirty="0"/>
                    </a:p>
                  </a:txBody>
                  <a:tcPr marL="68580" marR="68580" marT="34290" marB="34290" anchor="ctr"/>
                </a:tc>
                <a:tc>
                  <a:txBody>
                    <a:bodyPr/>
                    <a:lstStyle/>
                    <a:p>
                      <a:pPr algn="ctr"/>
                      <a:r>
                        <a:rPr lang="en-US" sz="1400"/>
                        <a:t>Mail</a:t>
                      </a:r>
                      <a:endParaRPr lang="en-US" sz="1400" dirty="0"/>
                    </a:p>
                  </a:txBody>
                  <a:tcPr marL="68580" marR="68580" marT="34290" marB="34290" anchor="ctr"/>
                </a:tc>
                <a:extLst>
                  <a:ext uri="{0D108BD9-81ED-4DB2-BD59-A6C34878D82A}">
                    <a16:rowId xmlns:a16="http://schemas.microsoft.com/office/drawing/2014/main" val="2970962134"/>
                  </a:ext>
                </a:extLst>
              </a:tr>
              <a:tr h="434340">
                <a:tc>
                  <a:txBody>
                    <a:bodyPr/>
                    <a:lstStyle/>
                    <a:p>
                      <a:r>
                        <a:rPr lang="en-US" sz="1200"/>
                        <a:t>Case triaged</a:t>
                      </a:r>
                      <a:endParaRPr lang="en-US" sz="1200" dirty="0"/>
                    </a:p>
                  </a:txBody>
                  <a:tcPr marL="68580" marR="68580" marT="34290" marB="34290" anchor="ctr"/>
                </a:tc>
                <a:tc>
                  <a:txBody>
                    <a:bodyPr/>
                    <a:lstStyle/>
                    <a:p>
                      <a:endParaRPr lang="en-US" sz="1400" dirty="0"/>
                    </a:p>
                  </a:txBody>
                  <a:tcPr marL="68580" marR="68580" marT="34290" marB="34290" anchor="ctr"/>
                </a:tc>
                <a:tc>
                  <a:txBody>
                    <a:bodyPr/>
                    <a:lstStyle/>
                    <a:p>
                      <a:endParaRPr lang="en-US" sz="1400" dirty="0"/>
                    </a:p>
                  </a:txBody>
                  <a:tcPr marL="68580" marR="68580" marT="34290" marB="34290" anchor="ctr"/>
                </a:tc>
                <a:tc>
                  <a:txBody>
                    <a:bodyPr/>
                    <a:lstStyle/>
                    <a:p>
                      <a:r>
                        <a:rPr lang="en-US" sz="1200" dirty="0"/>
                        <a:t>Welcome letter is sent via FedEx</a:t>
                      </a:r>
                      <a:r>
                        <a:rPr lang="en-US" sz="1200" baseline="0" dirty="0"/>
                        <a:t> overnight</a:t>
                      </a:r>
                      <a:endParaRPr lang="en-US" sz="1200" dirty="0"/>
                    </a:p>
                  </a:txBody>
                  <a:tcPr marL="68580" marR="68580" marT="34290" marB="34290" anchor="ctr"/>
                </a:tc>
                <a:extLst>
                  <a:ext uri="{0D108BD9-81ED-4DB2-BD59-A6C34878D82A}">
                    <a16:rowId xmlns:a16="http://schemas.microsoft.com/office/drawing/2014/main" val="1562577596"/>
                  </a:ext>
                </a:extLst>
              </a:tr>
              <a:tr h="434340">
                <a:tc>
                  <a:txBody>
                    <a:bodyPr/>
                    <a:lstStyle/>
                    <a:p>
                      <a:r>
                        <a:rPr lang="en-US" sz="1200" dirty="0"/>
                        <a:t>Case</a:t>
                      </a:r>
                      <a:r>
                        <a:rPr lang="en-US" sz="1200" baseline="0" dirty="0"/>
                        <a:t> prepped</a:t>
                      </a:r>
                      <a:endParaRPr lang="en-US" sz="12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Automated</a:t>
                      </a:r>
                      <a:r>
                        <a:rPr lang="en-US" sz="1200" baseline="0" dirty="0"/>
                        <a:t> welcome </a:t>
                      </a:r>
                      <a:r>
                        <a:rPr lang="en-US" sz="1200" dirty="0"/>
                        <a:t>text</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Automated</a:t>
                      </a:r>
                      <a:r>
                        <a:rPr lang="en-US" sz="1200" baseline="0" dirty="0"/>
                        <a:t> welcome </a:t>
                      </a:r>
                      <a:r>
                        <a:rPr lang="en-US" sz="1200" dirty="0"/>
                        <a:t>call</a:t>
                      </a:r>
                    </a:p>
                  </a:txBody>
                  <a:tcPr marL="68580" marR="68580" marT="34290" marB="34290" anchor="ctr"/>
                </a:tc>
                <a:tc>
                  <a:txBody>
                    <a:bodyPr/>
                    <a:lstStyle/>
                    <a:p>
                      <a:endParaRPr lang="en-US" sz="1400" dirty="0"/>
                    </a:p>
                  </a:txBody>
                  <a:tcPr marL="68580" marR="68580" marT="34290" marB="34290" anchor="ctr"/>
                </a:tc>
                <a:extLst>
                  <a:ext uri="{0D108BD9-81ED-4DB2-BD59-A6C34878D82A}">
                    <a16:rowId xmlns:a16="http://schemas.microsoft.com/office/drawing/2014/main" val="3883118567"/>
                  </a:ext>
                </a:extLst>
              </a:tr>
              <a:tr h="434340">
                <a:tc>
                  <a:txBody>
                    <a:bodyPr/>
                    <a:lstStyle/>
                    <a:p>
                      <a:r>
                        <a:rPr lang="en-US" sz="1200"/>
                        <a:t>Case Specialist (scheduler)</a:t>
                      </a:r>
                      <a:endParaRPr lang="en-US" sz="1200" dirty="0"/>
                    </a:p>
                  </a:txBody>
                  <a:tcPr marL="68580" marR="68580" marT="34290" marB="34290" anchor="ctr"/>
                </a:tc>
                <a:tc>
                  <a:txBody>
                    <a:bodyPr/>
                    <a:lstStyle/>
                    <a:p>
                      <a:endParaRPr lang="en-US" sz="14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attempts</a:t>
                      </a:r>
                    </a:p>
                  </a:txBody>
                  <a:tcPr marL="68580" marR="68580" marT="34290" marB="34290" anchor="ctr"/>
                </a:tc>
                <a:tc>
                  <a:txBody>
                    <a:bodyPr/>
                    <a:lstStyle/>
                    <a:p>
                      <a:endParaRPr lang="en-US" sz="1400" dirty="0"/>
                    </a:p>
                  </a:txBody>
                  <a:tcPr marL="68580" marR="68580" marT="34290" marB="34290" anchor="ctr"/>
                </a:tc>
                <a:extLst>
                  <a:ext uri="{0D108BD9-81ED-4DB2-BD59-A6C34878D82A}">
                    <a16:rowId xmlns:a16="http://schemas.microsoft.com/office/drawing/2014/main" val="1863865839"/>
                  </a:ext>
                </a:extLst>
              </a:tr>
              <a:tr h="434340">
                <a:tc>
                  <a:txBody>
                    <a:bodyPr/>
                    <a:lstStyle/>
                    <a:p>
                      <a:r>
                        <a:rPr lang="en-US" sz="1200" dirty="0"/>
                        <a:t>If</a:t>
                      </a:r>
                      <a:r>
                        <a:rPr lang="en-US" sz="1200" baseline="0" dirty="0"/>
                        <a:t> unable to schedule after 3 days</a:t>
                      </a:r>
                      <a:endParaRPr lang="en-US" sz="1200" dirty="0"/>
                    </a:p>
                  </a:txBody>
                  <a:tcPr marL="68580" marR="68580" marT="34290" marB="34290" anchor="ctr"/>
                </a:tc>
                <a:tc>
                  <a:txBody>
                    <a:bodyPr/>
                    <a:lstStyle/>
                    <a:p>
                      <a:endParaRPr lang="en-US" sz="1400" dirty="0"/>
                    </a:p>
                  </a:txBody>
                  <a:tcPr marL="68580" marR="68580" marT="34290" marB="34290" anchor="ctr"/>
                </a:tc>
                <a:tc>
                  <a:txBody>
                    <a:bodyPr/>
                    <a:lstStyle/>
                    <a:p>
                      <a:endParaRPr lang="en-US" sz="14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No-contact</a:t>
                      </a:r>
                      <a:r>
                        <a:rPr lang="en-US" sz="1200" baseline="0" dirty="0"/>
                        <a:t> letter is sent via </a:t>
                      </a:r>
                      <a:r>
                        <a:rPr lang="en-US" sz="1200" dirty="0"/>
                        <a:t>FedEx</a:t>
                      </a:r>
                      <a:r>
                        <a:rPr lang="en-US" sz="1200" baseline="0" dirty="0"/>
                        <a:t> overnight</a:t>
                      </a:r>
                      <a:endParaRPr lang="en-US" sz="1200" dirty="0"/>
                    </a:p>
                  </a:txBody>
                  <a:tcPr marL="68580" marR="68580" marT="34290" marB="34290" anchor="ctr"/>
                </a:tc>
                <a:extLst>
                  <a:ext uri="{0D108BD9-81ED-4DB2-BD59-A6C34878D82A}">
                    <a16:rowId xmlns:a16="http://schemas.microsoft.com/office/drawing/2014/main" val="908718343"/>
                  </a:ext>
                </a:extLst>
              </a:tr>
              <a:tr h="434340">
                <a:tc gridSpan="4">
                  <a:txBody>
                    <a:bodyPr/>
                    <a:lstStyle/>
                    <a:p>
                      <a:r>
                        <a:rPr lang="en-US" sz="1200" dirty="0"/>
                        <a:t>Appointment scheduled</a:t>
                      </a:r>
                      <a:endParaRPr lang="en-US" sz="1200" b="1" i="1" dirty="0"/>
                    </a:p>
                  </a:txBody>
                  <a:tcPr marL="68580" marR="68580" marT="34290" marB="3429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91417469"/>
                  </a:ext>
                </a:extLst>
              </a:tr>
              <a:tr h="434340">
                <a:tc>
                  <a:txBody>
                    <a:bodyPr/>
                    <a:lstStyle/>
                    <a:p>
                      <a:r>
                        <a:rPr lang="en-US" sz="1200"/>
                        <a:t>If appt is scheduled</a:t>
                      </a:r>
                      <a:endParaRPr lang="en-US" sz="1200" dirty="0"/>
                    </a:p>
                  </a:txBody>
                  <a:tcPr marL="68580" marR="68580" marT="34290" marB="34290" anchor="ctr"/>
                </a:tc>
                <a:tc>
                  <a:txBody>
                    <a:bodyPr/>
                    <a:lstStyle/>
                    <a:p>
                      <a:r>
                        <a:rPr lang="en-US" sz="1200"/>
                        <a:t>Automated appt text</a:t>
                      </a:r>
                      <a:endParaRPr lang="en-US" sz="12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Automated appt call</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Claimant</a:t>
                      </a:r>
                      <a:r>
                        <a:rPr lang="en-US" sz="1200" baseline="0" dirty="0">
                          <a:solidFill>
                            <a:schemeClr val="tx1"/>
                          </a:solidFill>
                        </a:rPr>
                        <a:t> notification packet sent</a:t>
                      </a:r>
                      <a:endParaRPr lang="en-US" sz="1200" dirty="0">
                        <a:solidFill>
                          <a:schemeClr val="tx1"/>
                        </a:solidFill>
                      </a:endParaRPr>
                    </a:p>
                  </a:txBody>
                  <a:tcPr marL="68580" marR="68580" marT="34290" marB="34290" anchor="ctr"/>
                </a:tc>
                <a:extLst>
                  <a:ext uri="{0D108BD9-81ED-4DB2-BD59-A6C34878D82A}">
                    <a16:rowId xmlns:a16="http://schemas.microsoft.com/office/drawing/2014/main" val="3101501241"/>
                  </a:ext>
                </a:extLst>
              </a:tr>
              <a:tr h="434340">
                <a:tc>
                  <a:txBody>
                    <a:bodyPr/>
                    <a:lstStyle/>
                    <a:p>
                      <a:r>
                        <a:rPr lang="en-US" sz="1200"/>
                        <a:t>Appt Confirmation*</a:t>
                      </a:r>
                      <a:endParaRPr lang="en-US" sz="12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24-72</a:t>
                      </a:r>
                      <a:r>
                        <a:rPr lang="en-US" sz="1200" baseline="0" dirty="0"/>
                        <a:t> hours before appt</a:t>
                      </a:r>
                      <a:endParaRPr lang="en-US" sz="1200" dirty="0"/>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24-72</a:t>
                      </a:r>
                      <a:r>
                        <a:rPr lang="en-US" sz="1200" baseline="0" dirty="0"/>
                        <a:t> hours before appt</a:t>
                      </a:r>
                      <a:endParaRPr lang="en-US" sz="1200" dirty="0"/>
                    </a:p>
                  </a:txBody>
                  <a:tcPr marL="68580" marR="68580" marT="34290" marB="34290" anchor="ctr"/>
                </a:tc>
                <a:tc>
                  <a:txBody>
                    <a:bodyPr/>
                    <a:lstStyle/>
                    <a:p>
                      <a:endParaRPr lang="en-US" sz="1400" dirty="0"/>
                    </a:p>
                  </a:txBody>
                  <a:tcPr marL="68580" marR="68580" marT="34290" marB="34290" anchor="ctr"/>
                </a:tc>
                <a:extLst>
                  <a:ext uri="{0D108BD9-81ED-4DB2-BD59-A6C34878D82A}">
                    <a16:rowId xmlns:a16="http://schemas.microsoft.com/office/drawing/2014/main" val="2319766124"/>
                  </a:ext>
                </a:extLst>
              </a:tr>
            </a:tbl>
          </a:graphicData>
        </a:graphic>
      </p:graphicFrame>
      <p:sp>
        <p:nvSpPr>
          <p:cNvPr id="7" name="TextBox 6"/>
          <p:cNvSpPr txBox="1"/>
          <p:nvPr/>
        </p:nvSpPr>
        <p:spPr>
          <a:xfrm>
            <a:off x="1722622" y="5989744"/>
            <a:ext cx="6263253" cy="276999"/>
          </a:xfrm>
          <a:prstGeom prst="rect">
            <a:avLst/>
          </a:prstGeom>
          <a:noFill/>
        </p:spPr>
        <p:txBody>
          <a:bodyPr wrap="none" rtlCol="0">
            <a:spAutoFit/>
          </a:bodyPr>
          <a:lstStyle/>
          <a:p>
            <a:pPr eaLnBrk="1" fontAlgn="auto" hangingPunct="1">
              <a:spcBef>
                <a:spcPts val="0"/>
              </a:spcBef>
              <a:spcAft>
                <a:spcPts val="0"/>
              </a:spcAft>
            </a:pPr>
            <a:r>
              <a:rPr lang="en-US" sz="1200" b="1" i="1" dirty="0">
                <a:solidFill>
                  <a:prstClr val="black"/>
                </a:solidFill>
                <a:latin typeface="Arial"/>
                <a:ea typeface="+mn-ea"/>
              </a:rPr>
              <a:t>*Appointment confirmation text/calls will stop once claimant confirms appointment</a:t>
            </a:r>
          </a:p>
        </p:txBody>
      </p:sp>
      <p:pic>
        <p:nvPicPr>
          <p:cNvPr id="2054" name="Picture 6" descr="Texting Icon Png #164600 - Free Icons Library"/>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4072" y="1202043"/>
            <a:ext cx="990179" cy="990179"/>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Free Phone Clipart Transparent Background, Download Free Phone Clipart  Transparent Background png images, Free ClipArts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p:cNvPicPr>
            <a:picLocks noChangeAspect="1"/>
          </p:cNvPicPr>
          <p:nvPr/>
        </p:nvPicPr>
        <p:blipFill>
          <a:blip r:embed="rId4">
            <a:duotone>
              <a:schemeClr val="accent3">
                <a:shade val="45000"/>
                <a:satMod val="135000"/>
              </a:schemeClr>
              <a:prstClr val="white"/>
            </a:duotone>
          </a:blip>
          <a:stretch>
            <a:fillRect/>
          </a:stretch>
        </p:blipFill>
        <p:spPr>
          <a:xfrm>
            <a:off x="5136889" y="1202043"/>
            <a:ext cx="703723" cy="951667"/>
          </a:xfrm>
          <a:prstGeom prst="rect">
            <a:avLst/>
          </a:prstGeom>
        </p:spPr>
      </p:pic>
      <p:pic>
        <p:nvPicPr>
          <p:cNvPr id="13" name="Picture 12"/>
          <p:cNvPicPr>
            <a:picLocks noChangeAspect="1"/>
          </p:cNvPicPr>
          <p:nvPr/>
        </p:nvPicPr>
        <p:blipFill>
          <a:blip r:embed="rId5">
            <a:duotone>
              <a:schemeClr val="accent3">
                <a:shade val="45000"/>
                <a:satMod val="135000"/>
              </a:schemeClr>
              <a:prstClr val="white"/>
            </a:duotone>
          </a:blip>
          <a:stretch>
            <a:fillRect/>
          </a:stretch>
        </p:blipFill>
        <p:spPr>
          <a:xfrm>
            <a:off x="7181379" y="1141696"/>
            <a:ext cx="903232" cy="974487"/>
          </a:xfrm>
          <a:prstGeom prst="rect">
            <a:avLst/>
          </a:prstGeom>
        </p:spPr>
      </p:pic>
      <p:pic>
        <p:nvPicPr>
          <p:cNvPr id="2074" name="Picture 26" descr="Engineering Excellence. | Tandem"/>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2994" y="974873"/>
            <a:ext cx="1334791" cy="1334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2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p:txBody>
          <a:bodyPr/>
          <a:lstStyle/>
          <a:p>
            <a:r>
              <a:rPr lang="en-US" dirty="0"/>
              <a:t>Examples of Claimant Notifications</a:t>
            </a:r>
          </a:p>
        </p:txBody>
      </p:sp>
      <p:sp>
        <p:nvSpPr>
          <p:cNvPr id="5" name="Slide Number Placeholder 4"/>
          <p:cNvSpPr>
            <a:spLocks noGrp="1"/>
          </p:cNvSpPr>
          <p:nvPr>
            <p:ph type="sldNum" sz="quarter" idx="17"/>
          </p:nvPr>
        </p:nvSpPr>
        <p:spPr/>
        <p:txBody>
          <a:bodyPr/>
          <a:lstStyle/>
          <a:p>
            <a:pPr>
              <a:defRPr/>
            </a:pPr>
            <a:fld id="{19598955-D456-CE42-8977-5013237FFFC5}" type="slidenum">
              <a:rPr lang="en-US" altLang="en-US" smtClean="0"/>
              <a:pPr>
                <a:defRPr/>
              </a:pPr>
              <a:t>9</a:t>
            </a:fld>
            <a:endParaRPr lang="en-US" altLang="en-US" dirty="0"/>
          </a:p>
        </p:txBody>
      </p:sp>
      <p:pic>
        <p:nvPicPr>
          <p:cNvPr id="6" name="Picture 5"/>
          <p:cNvPicPr>
            <a:picLocks noChangeAspect="1"/>
          </p:cNvPicPr>
          <p:nvPr/>
        </p:nvPicPr>
        <p:blipFill>
          <a:blip r:embed="rId3"/>
          <a:stretch>
            <a:fillRect/>
          </a:stretch>
        </p:blipFill>
        <p:spPr>
          <a:xfrm>
            <a:off x="457200" y="3525927"/>
            <a:ext cx="3107016" cy="157160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3886200" y="1762442"/>
            <a:ext cx="4880522" cy="4742861"/>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5126684" y="1239069"/>
            <a:ext cx="2755291"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Welcome Letter</a:t>
            </a:r>
          </a:p>
        </p:txBody>
      </p:sp>
      <p:sp>
        <p:nvSpPr>
          <p:cNvPr id="10" name="TextBox 9"/>
          <p:cNvSpPr txBox="1"/>
          <p:nvPr/>
        </p:nvSpPr>
        <p:spPr>
          <a:xfrm>
            <a:off x="633062" y="2970457"/>
            <a:ext cx="2755291" cy="408623"/>
          </a:xfrm>
          <a:prstGeom prst="round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t>Welcome Text Message</a:t>
            </a:r>
          </a:p>
        </p:txBody>
      </p:sp>
    </p:spTree>
    <p:extLst>
      <p:ext uri="{BB962C8B-B14F-4D97-AF65-F5344CB8AC3E}">
        <p14:creationId xmlns:p14="http://schemas.microsoft.com/office/powerpoint/2010/main" val="2167782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andard_Template_2019_4x3">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correction" id="{2A707B26-141D-FF47-8301-9DE8358373EC}" vid="{EAC27286-CFA1-EB41-8268-132F4A94509B}"/>
    </a:ext>
  </a:extLst>
</a:theme>
</file>

<file path=ppt/theme/theme2.xml><?xml version="1.0" encoding="utf-8"?>
<a:theme xmlns:a="http://schemas.openxmlformats.org/drawingml/2006/main" name="1_Standard_Template_2019_4x3">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correction" id="{2A707B26-141D-FF47-8301-9DE8358373EC}" vid="{EAC27286-CFA1-EB41-8268-132F4A94509B}"/>
    </a:ext>
  </a:extLst>
</a:theme>
</file>

<file path=ppt/theme/theme3.xml><?xml version="1.0" encoding="utf-8"?>
<a:theme xmlns:a="http://schemas.openxmlformats.org/drawingml/2006/main" name="2_Standard_Template_2019_4x3">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correction" id="{2A707B26-141D-FF47-8301-9DE8358373EC}" vid="{EAC27286-CFA1-EB41-8268-132F4A94509B}"/>
    </a:ext>
  </a:extLst>
</a:theme>
</file>

<file path=ppt/theme/theme4.xml><?xml version="1.0" encoding="utf-8"?>
<a:theme xmlns:a="http://schemas.openxmlformats.org/drawingml/2006/main" name="3_Custom Design">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F4F136CF-0F73-7A48-A58F-97B3D10DD92E}" vid="{E86648F9-FAFE-3B47-9853-E463BEF20BB5}"/>
    </a:ext>
  </a:extLst>
</a:theme>
</file>

<file path=ppt/theme/theme5.xml><?xml version="1.0" encoding="utf-8"?>
<a:theme xmlns:a="http://schemas.openxmlformats.org/drawingml/2006/main" name="4_Custom Design">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D6C9253A-581B-5B4A-8146-90CF9BA8F59E}" vid="{A9909FC2-EF64-574C-BD5B-40AA7E481B50}"/>
    </a:ext>
  </a:extLst>
</a:theme>
</file>

<file path=ppt/theme/theme6.xml><?xml version="1.0" encoding="utf-8"?>
<a:theme xmlns:a="http://schemas.openxmlformats.org/drawingml/2006/main" name="3_Standard_Template_2019_4x3">
  <a:themeElements>
    <a:clrScheme name="Inv Colors">
      <a:dk1>
        <a:sysClr val="windowText" lastClr="000000"/>
      </a:dk1>
      <a:lt1>
        <a:sysClr val="window" lastClr="FFFFFF"/>
      </a:lt1>
      <a:dk2>
        <a:srgbClr val="201747"/>
      </a:dk2>
      <a:lt2>
        <a:srgbClr val="850F89"/>
      </a:lt2>
      <a:accent1>
        <a:srgbClr val="850F89"/>
      </a:accent1>
      <a:accent2>
        <a:srgbClr val="003B49"/>
      </a:accent2>
      <a:accent3>
        <a:srgbClr val="00778B"/>
      </a:accent3>
      <a:accent4>
        <a:srgbClr val="284734"/>
      </a:accent4>
      <a:accent5>
        <a:srgbClr val="046A38"/>
      </a:accent5>
      <a:accent6>
        <a:srgbClr val="8C7732"/>
      </a:accent6>
      <a:hlink>
        <a:srgbClr val="696158"/>
      </a:hlink>
      <a:folHlink>
        <a:srgbClr val="850F89"/>
      </a:folHlink>
    </a:clrScheme>
    <a:fontScheme nam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correction" id="{2A707B26-141D-FF47-8301-9DE8358373EC}" vid="{EAC27286-CFA1-EB41-8268-132F4A94509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SetDescription xmlns="http://schemas.microsoft.com/sharepoint/v3" xsi:nil="true"/>
    <Year xmlns="99de9b09-74e6-4cb7-8256-848f9c67ff52">2022</Year>
    <ReportType xmlns="c5c87c5b-2f65-4aa6-b020-639a52d7556b" xsi:nil="true"/>
  </documentManagement>
</p:properties>
</file>

<file path=customXml/item2.xml><?xml version="1.0" encoding="utf-8"?>
<sisl xmlns:xsi="http://www.w3.org/2001/XMLSchema-instance" xmlns:xsd="http://www.w3.org/2001/XMLSchema" xmlns="http://www.boldonjames.com/2008/01/sie/internal/label" sislVersion="0" policy="c8d5760e-638a-47e8-9e2e-1226c2cb268d" origin="defaultValue">
  <element uid="42834bfb-1ec1-4beb-bd64-eb83fb3cb3f3" value=""/>
</sisl>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ZGVmYXVsdFZhbHVlIj48ZWxlbWVudCB1aWQ9IjQyODM0YmZiLTFlYzEtNGJlYi1iZDY0LWViODNmYjNjYjNmMyIgdmFsdWU9IiIgeG1sbnM9Imh0dHA6Ly93d3cuYm9sZG9uamFtZXMuY29tLzIwMDgvMDEvc2llL2ludGVybmFsL2xhYmVsIiAvPjwvc2lzbD48VXNlck5hbWU+TEVJRE9TLUNPUlBcc2FoYWdtPC9Vc2VyTmFtZT48RGF0ZVRpbWU+MS8yNy8yMDIwIDg6NDI6MDEgUE08L0RhdGVUaW1lPjxMYWJlbFN0cmluZz5VbnJlc3RyaWN0ZWQ8L0xhYmVsU3RyaW5nPjwvaXRlbT48L2xhYmVsSGlzdG9yeT4=</Value>
</WrappedLabelHistory>
</file>

<file path=customXml/item4.xml><?xml version="1.0" encoding="utf-8"?>
<ct:contentTypeSchema xmlns:ct="http://schemas.microsoft.com/office/2006/metadata/contentType" xmlns:ma="http://schemas.microsoft.com/office/2006/metadata/properties/metaAttributes" ct:_="" ma:_="" ma:contentTypeName="Document" ma:contentTypeID="0x01010075637747F6FC26488AA9E5E5951FE70C" ma:contentTypeVersion="4" ma:contentTypeDescription="Create a new document." ma:contentTypeScope="" ma:versionID="ba8c09e8f1ead606fcb05697758a9f16">
  <xsd:schema xmlns:xsd="http://www.w3.org/2001/XMLSchema" xmlns:xs="http://www.w3.org/2001/XMLSchema" xmlns:p="http://schemas.microsoft.com/office/2006/metadata/properties" xmlns:ns1="http://schemas.microsoft.com/sharepoint/v3" xmlns:ns2="c5c87c5b-2f65-4aa6-b020-639a52d7556b" xmlns:ns3="99de9b09-74e6-4cb7-8256-848f9c67ff52" targetNamespace="http://schemas.microsoft.com/office/2006/metadata/properties" ma:root="true" ma:fieldsID="fb015e2b9e767959ac75402388c68800" ns1:_="" ns2:_="" ns3:_="">
    <xsd:import namespace="http://schemas.microsoft.com/sharepoint/v3"/>
    <xsd:import namespace="c5c87c5b-2f65-4aa6-b020-639a52d7556b"/>
    <xsd:import namespace="99de9b09-74e6-4cb7-8256-848f9c67ff52"/>
    <xsd:element name="properties">
      <xsd:complexType>
        <xsd:sequence>
          <xsd:element name="documentManagement">
            <xsd:complexType>
              <xsd:all>
                <xsd:element ref="ns1:DocumentSetDescription" minOccurs="0"/>
                <xsd:element ref="ns2:ReportType" minOccurs="0"/>
                <xsd:element ref="ns3:Year"/>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Description" ma:description="A description of the Document Set"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5c87c5b-2f65-4aa6-b020-639a52d7556b" elementFormDefault="qualified">
    <xsd:import namespace="http://schemas.microsoft.com/office/2006/documentManagement/types"/>
    <xsd:import namespace="http://schemas.microsoft.com/office/infopath/2007/PartnerControls"/>
    <xsd:element name="ReportType" ma:index="9" nillable="true" ma:displayName="ReportType" ma:internalName="ReportType">
      <xsd:simpleType>
        <xsd:restriction base="dms:Text">
          <xsd:maxLength value="255"/>
        </xsd:restrictio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de9b09-74e6-4cb7-8256-848f9c67ff52" elementFormDefault="qualified">
    <xsd:import namespace="http://schemas.microsoft.com/office/2006/documentManagement/types"/>
    <xsd:import namespace="http://schemas.microsoft.com/office/infopath/2007/PartnerControls"/>
    <xsd:element name="Year" ma:index="10" ma:displayName="Year" ma:default="2022" ma:description="Year" ma:format="Dropdown" ma:internalName="Year">
      <xsd:simpleType>
        <xsd:restriction base="dms:Choice">
          <xsd:enumeration value="2022"/>
          <xsd:enumeration value="2023"/>
          <xsd:enumeration value="2024"/>
          <xsd:enumeration value="202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1D0703-7D8D-49E9-B9A9-CE4E71B4F156}">
  <ds:schemaRefs>
    <ds:schemaRef ds:uri="http://purl.org/dc/dcmitype/"/>
    <ds:schemaRef ds:uri="http://schemas.microsoft.com/sharepoint/v3"/>
    <ds:schemaRef ds:uri="c5c87c5b-2f65-4aa6-b020-639a52d7556b"/>
    <ds:schemaRef ds:uri="http://schemas.microsoft.com/office/2006/metadata/properties"/>
    <ds:schemaRef ds:uri="http://schemas.microsoft.com/office/2006/documentManagement/types"/>
    <ds:schemaRef ds:uri="http://purl.org/dc/terms/"/>
    <ds:schemaRef ds:uri="http://purl.org/dc/elements/1.1/"/>
    <ds:schemaRef ds:uri="99de9b09-74e6-4cb7-8256-848f9c67ff52"/>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E2458C1-6699-49E8-B3F9-2E08FCB6FCF5}">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D0020F00-66DB-4B9A-975A-529E8D82DC88}">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2F863F75-2772-417E-B278-A56912AD9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5c87c5b-2f65-4aa6-b020-639a52d7556b"/>
    <ds:schemaRef ds:uri="99de9b09-74e6-4cb7-8256-848f9c67ff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B1D0EA4-98E3-44B4-B95B-C55ED402E0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PPT (4x3 standard).pptx</Template>
  <TotalTime>2797</TotalTime>
  <Words>2969</Words>
  <Application>Microsoft Office PowerPoint</Application>
  <PresentationFormat>On-screen Show (4:3)</PresentationFormat>
  <Paragraphs>359</Paragraphs>
  <Slides>25</Slides>
  <Notes>25</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25</vt:i4>
      </vt:variant>
    </vt:vector>
  </HeadingPairs>
  <TitlesOfParts>
    <vt:vector size="40" baseType="lpstr">
      <vt:lpstr>Arial</vt:lpstr>
      <vt:lpstr>Avenir LT Std 35 Light</vt:lpstr>
      <vt:lpstr>Avenir LT Std 55 Roman</vt:lpstr>
      <vt:lpstr>Calibri</vt:lpstr>
      <vt:lpstr>Franklin Gothic Demi</vt:lpstr>
      <vt:lpstr>Futura</vt:lpstr>
      <vt:lpstr>Wingdings</vt:lpstr>
      <vt:lpstr>Wingdings 3</vt:lpstr>
      <vt:lpstr>Standard_Template_2019_4x3</vt:lpstr>
      <vt:lpstr>1_Standard_Template_2019_4x3</vt:lpstr>
      <vt:lpstr>2_Standard_Template_2019_4x3</vt:lpstr>
      <vt:lpstr>3_Custom Design</vt:lpstr>
      <vt:lpstr>4_Custom Design</vt:lpstr>
      <vt:lpstr>3_Standard_Template_2019_4x3</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Leidos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Unrestricted</dc:subject>
  <dc:creator>Sahag, Michael V. [US-US]</dc:creator>
  <cp:lastModifiedBy>Dale Phillips</cp:lastModifiedBy>
  <cp:revision>170</cp:revision>
  <cp:lastPrinted>2013-06-03T15:30:52Z</cp:lastPrinted>
  <dcterms:created xsi:type="dcterms:W3CDTF">2020-01-27T20:36:46Z</dcterms:created>
  <dcterms:modified xsi:type="dcterms:W3CDTF">2023-11-14T14:35:15Z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funkd</vt:lpwstr>
  </property>
  <property fmtid="{D5CDD505-2E9C-101B-9397-08002B2CF9AE}" pid="3" name="Offisync_UniqueId">
    <vt:lpwstr>19474</vt:lpwstr>
  </property>
  <property fmtid="{D5CDD505-2E9C-101B-9397-08002B2CF9AE}" pid="4" name="Offisync_ProviderInitializationData">
    <vt:lpwstr>https://prism.leidos.com</vt:lpwstr>
  </property>
  <property fmtid="{D5CDD505-2E9C-101B-9397-08002B2CF9AE}" pid="5" name="Jive_VersionGuid">
    <vt:lpwstr>fa720147-a870-45b2-b53a-d2c05a1ab964</vt:lpwstr>
  </property>
  <property fmtid="{D5CDD505-2E9C-101B-9397-08002B2CF9AE}" pid="6" name="Offisync_ServerID">
    <vt:lpwstr>69c61383-9171-4f8b-9bfd-0b73fa5a99e1</vt:lpwstr>
  </property>
  <property fmtid="{D5CDD505-2E9C-101B-9397-08002B2CF9AE}" pid="7" name="Offisync_UpdateToken">
    <vt:lpwstr>8</vt:lpwstr>
  </property>
  <property fmtid="{D5CDD505-2E9C-101B-9397-08002B2CF9AE}" pid="8" name="Jive_ModifiedButNotPublished">
    <vt:lpwstr/>
  </property>
  <property fmtid="{D5CDD505-2E9C-101B-9397-08002B2CF9AE}" pid="9" name="docIndexRef">
    <vt:lpwstr>0eb916be-8956-427a-985d-47572e1e0345</vt:lpwstr>
  </property>
  <property fmtid="{D5CDD505-2E9C-101B-9397-08002B2CF9AE}" pid="10" name="bjSaver">
    <vt:lpwstr>Narf6Qb1Oo3wILNeJhMD4+y2gVDIzg+V</vt:lpwstr>
  </property>
  <property fmtid="{D5CDD505-2E9C-101B-9397-08002B2CF9AE}" pid="11" name="bjDocumentLabelXML">
    <vt:lpwstr>&lt;?xml version="1.0" encoding="us-ascii"?&gt;&lt;sisl xmlns:xsi="http://www.w3.org/2001/XMLSchema-instance" xmlns:xsd="http://www.w3.org/2001/XMLSchema" sislVersion="0" policy="c8d5760e-638a-47e8-9e2e-1226c2cb268d" origin="defaultValue" xmlns="http://www.boldonj</vt:lpwstr>
  </property>
  <property fmtid="{D5CDD505-2E9C-101B-9397-08002B2CF9AE}" pid="12" name="bjDocumentLabelXML-0">
    <vt:lpwstr>ames.com/2008/01/sie/internal/label"&gt;&lt;element uid="42834bfb-1ec1-4beb-bd64-eb83fb3cb3f3" value="" /&gt;&lt;/sisl&gt;</vt:lpwstr>
  </property>
  <property fmtid="{D5CDD505-2E9C-101B-9397-08002B2CF9AE}" pid="13" name="bjDocumentSecurityLabel">
    <vt:lpwstr>Unrestricted</vt:lpwstr>
  </property>
  <property fmtid="{D5CDD505-2E9C-101B-9397-08002B2CF9AE}" pid="14" name="bjLabelHistoryID">
    <vt:lpwstr>{D0020F00-66DB-4B9A-975A-529E8D82DC88}</vt:lpwstr>
  </property>
  <property fmtid="{D5CDD505-2E9C-101B-9397-08002B2CF9AE}" pid="15" name="ContentTypeId">
    <vt:lpwstr>0x01010075637747F6FC26488AA9E5E5951FE70C</vt:lpwstr>
  </property>
  <property fmtid="{D5CDD505-2E9C-101B-9397-08002B2CF9AE}" pid="16" name="Departments">
    <vt:lpwstr>11;#Marketing Communications|fc07767e-38d0-4c11-a7b1-af1262263329</vt:lpwstr>
  </property>
  <property fmtid="{D5CDD505-2E9C-101B-9397-08002B2CF9AE}" pid="17" name="Classification">
    <vt:lpwstr>10;#Document|6e78b86b-6876-4f9c-86f9-3cfb8b1a7930</vt:lpwstr>
  </property>
  <property fmtid="{D5CDD505-2E9C-101B-9397-08002B2CF9AE}" pid="18" name="Taxonomy/Keywords">
    <vt:lpwstr/>
  </property>
  <property fmtid="{D5CDD505-2E9C-101B-9397-08002B2CF9AE}" pid="19" name="Line of Business">
    <vt:lpwstr/>
  </property>
</Properties>
</file>