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4.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5.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3" r:id="rId2"/>
    <p:sldMasterId id="2147483721" r:id="rId3"/>
    <p:sldMasterId id="2147483743" r:id="rId4"/>
    <p:sldMasterId id="2147483747" r:id="rId5"/>
    <p:sldMasterId id="2147483751" r:id="rId6"/>
  </p:sldMasterIdLst>
  <p:notesMasterIdLst>
    <p:notesMasterId r:id="rId25"/>
  </p:notesMasterIdLst>
  <p:handoutMasterIdLst>
    <p:handoutMasterId r:id="rId26"/>
  </p:handoutMasterIdLst>
  <p:sldIdLst>
    <p:sldId id="256" r:id="rId7"/>
    <p:sldId id="349" r:id="rId8"/>
    <p:sldId id="362" r:id="rId9"/>
    <p:sldId id="363" r:id="rId10"/>
    <p:sldId id="364" r:id="rId11"/>
    <p:sldId id="369" r:id="rId12"/>
    <p:sldId id="370" r:id="rId13"/>
    <p:sldId id="366" r:id="rId14"/>
    <p:sldId id="367" r:id="rId15"/>
    <p:sldId id="372" r:id="rId16"/>
    <p:sldId id="374" r:id="rId17"/>
    <p:sldId id="377" r:id="rId18"/>
    <p:sldId id="373" r:id="rId19"/>
    <p:sldId id="375" r:id="rId20"/>
    <p:sldId id="376" r:id="rId21"/>
    <p:sldId id="368" r:id="rId22"/>
    <p:sldId id="378" r:id="rId23"/>
    <p:sldId id="361" r:id="rId24"/>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6"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 Macinkowicz" initials="CM" lastIdx="9" clrIdx="0">
    <p:extLst>
      <p:ext uri="{19B8F6BF-5375-455C-9EA6-DF929625EA0E}">
        <p15:presenceInfo xmlns:p15="http://schemas.microsoft.com/office/powerpoint/2012/main" userId="Chris Macinkowic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1A1E"/>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38" autoAdjust="0"/>
    <p:restoredTop sz="93979" autoAdjust="0"/>
  </p:normalViewPr>
  <p:slideViewPr>
    <p:cSldViewPr snapToGrid="0">
      <p:cViewPr varScale="1">
        <p:scale>
          <a:sx n="103" d="100"/>
          <a:sy n="103" d="100"/>
        </p:scale>
        <p:origin x="726" y="114"/>
      </p:cViewPr>
      <p:guideLst>
        <p:guide orient="horz" pos="2160"/>
        <p:guide pos="3816"/>
      </p:guideLst>
    </p:cSldViewPr>
  </p:slideViewPr>
  <p:notesTextViewPr>
    <p:cViewPr>
      <p:scale>
        <a:sx n="1" d="1"/>
        <a:sy n="1" d="1"/>
      </p:scale>
      <p:origin x="0" y="0"/>
    </p:cViewPr>
  </p:notesTextViewPr>
  <p:notesViewPr>
    <p:cSldViewPr snapToGrid="0">
      <p:cViewPr varScale="1">
        <p:scale>
          <a:sx n="51" d="100"/>
          <a:sy n="51"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589584" cy="467072"/>
          </a:xfrm>
          <a:prstGeom prst="rect">
            <a:avLst/>
          </a:prstGeom>
        </p:spPr>
        <p:txBody>
          <a:bodyPr vert="horz" lIns="93324" tIns="46662" rIns="93324" bIns="46662" rtlCol="0"/>
          <a:lstStyle>
            <a:lvl1pPr algn="l">
              <a:defRPr sz="1200"/>
            </a:lvl1pPr>
          </a:lstStyle>
          <a:p>
            <a:r>
              <a:rPr lang="en-US" sz="1400" dirty="0">
                <a:latin typeface="Times New Roman" panose="02020603050405020304" pitchFamily="18" charset="0"/>
              </a:rPr>
              <a:t>Electronic Submission Systems</a:t>
            </a:r>
          </a:p>
        </p:txBody>
      </p:sp>
      <p:sp>
        <p:nvSpPr>
          <p:cNvPr id="4" name="Footer Placeholder 3"/>
          <p:cNvSpPr>
            <a:spLocks noGrp="1"/>
          </p:cNvSpPr>
          <p:nvPr>
            <p:ph type="ftr" sz="quarter" idx="2"/>
          </p:nvPr>
        </p:nvSpPr>
        <p:spPr>
          <a:xfrm>
            <a:off x="0" y="8842030"/>
            <a:ext cx="3589585" cy="467071"/>
          </a:xfrm>
          <a:prstGeom prst="rect">
            <a:avLst/>
          </a:prstGeom>
        </p:spPr>
        <p:txBody>
          <a:bodyPr vert="horz" lIns="93324" tIns="46662" rIns="93324" bIns="46662" rtlCol="0" anchor="b"/>
          <a:lstStyle>
            <a:lvl1pPr algn="l">
              <a:defRPr sz="1200"/>
            </a:lvl1pPr>
          </a:lstStyle>
          <a:p>
            <a:r>
              <a:rPr lang="en-US" sz="1400" dirty="0">
                <a:latin typeface="Times New Roman" panose="02020603050405020304" pitchFamily="18" charset="0"/>
              </a:rPr>
              <a:t>Electronic Submission Systems</a:t>
            </a:r>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2E80BC03-E498-44F3-8895-127E4384BE97}" type="slidenum">
              <a:rPr lang="en-US" sz="1400">
                <a:latin typeface="Times New Roman" panose="02020603050405020304" pitchFamily="18" charset="0"/>
              </a:rPr>
              <a:t>‹#›</a:t>
            </a:fld>
            <a:endParaRPr lang="en-US" dirty="0">
              <a:latin typeface="Times New Roman" panose="02020603050405020304" pitchFamily="18" charset="0"/>
            </a:endParaRPr>
          </a:p>
        </p:txBody>
      </p:sp>
    </p:spTree>
    <p:extLst>
      <p:ext uri="{BB962C8B-B14F-4D97-AF65-F5344CB8AC3E}">
        <p14:creationId xmlns:p14="http://schemas.microsoft.com/office/powerpoint/2010/main" val="345053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atin typeface="Times New Roman" panose="02020603050405020304" pitchFamily="18" charset="0"/>
              </a:defRPr>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atin typeface="Times New Roman" panose="02020603050405020304" pitchFamily="18" charset="0"/>
              </a:defRPr>
            </a:lvl1pPr>
          </a:lstStyle>
          <a:p>
            <a:fld id="{4CCB3563-B21F-4472-A953-CA98BFE318F2}" type="datetimeFigureOut">
              <a:rPr lang="en-US" smtClean="0"/>
              <a:pPr/>
              <a:t>4/3/2023</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atin typeface="Times New Roman" panose="02020603050405020304" pitchFamily="18" charset="0"/>
              </a:defRPr>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atin typeface="Times New Roman" panose="02020603050405020304" pitchFamily="18" charset="0"/>
              </a:defRPr>
            </a:lvl1pPr>
          </a:lstStyle>
          <a:p>
            <a:fld id="{B8C36D78-C19F-4765-8B7F-2FE8BFF07D6C}" type="slidenum">
              <a:rPr lang="en-US" smtClean="0"/>
              <a:pPr/>
              <a:t>‹#›</a:t>
            </a:fld>
            <a:endParaRPr lang="en-US" dirty="0"/>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imes New Roman" panose="02020603050405020304" pitchFamily="18" charset="0"/>
        <a:ea typeface="+mn-ea"/>
        <a:cs typeface="+mn-cs"/>
      </a:defRPr>
    </a:lvl1pPr>
    <a:lvl2pPr marL="457200" algn="l" defTabSz="914400" rtl="0" eaLnBrk="1" latinLnBrk="0" hangingPunct="1">
      <a:defRPr sz="1200" kern="1200">
        <a:solidFill>
          <a:schemeClr val="tx1"/>
        </a:solidFill>
        <a:latin typeface="Times New Roman" panose="02020603050405020304" pitchFamily="18" charset="0"/>
        <a:ea typeface="+mn-ea"/>
        <a:cs typeface="+mn-cs"/>
      </a:defRPr>
    </a:lvl2pPr>
    <a:lvl3pPr marL="914400" algn="l" defTabSz="914400" rtl="0" eaLnBrk="1" latinLnBrk="0" hangingPunct="1">
      <a:defRPr sz="1200" kern="1200">
        <a:solidFill>
          <a:schemeClr val="tx1"/>
        </a:solidFill>
        <a:latin typeface="Times New Roman" panose="02020603050405020304" pitchFamily="18" charset="0"/>
        <a:ea typeface="+mn-ea"/>
        <a:cs typeface="+mn-cs"/>
      </a:defRPr>
    </a:lvl3pPr>
    <a:lvl4pPr marL="1371600" algn="l" defTabSz="914400" rtl="0" eaLnBrk="1" latinLnBrk="0" hangingPunct="1">
      <a:defRPr sz="1200" kern="1200">
        <a:solidFill>
          <a:schemeClr val="tx1"/>
        </a:solidFill>
        <a:latin typeface="Times New Roman" panose="02020603050405020304" pitchFamily="18" charset="0"/>
        <a:ea typeface="+mn-ea"/>
        <a:cs typeface="+mn-cs"/>
      </a:defRPr>
    </a:lvl4pPr>
    <a:lvl5pPr marL="1828800" algn="l" defTabSz="914400" rtl="0" eaLnBrk="1" latinLnBrk="0" hangingPunct="1">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932" userDrawn="1">
          <p15:clr>
            <a:srgbClr val="F26B43"/>
          </p15:clr>
        </p15:guide>
        <p15:guide id="2" pos="2212"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1</a:t>
            </a:fld>
            <a:endParaRPr lang="en-US"/>
          </a:p>
        </p:txBody>
      </p:sp>
    </p:spTree>
    <p:extLst>
      <p:ext uri="{BB962C8B-B14F-4D97-AF65-F5344CB8AC3E}">
        <p14:creationId xmlns:p14="http://schemas.microsoft.com/office/powerpoint/2010/main" val="222280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3EE59DF-3504-4E78-9FC7-E0E538E1B67C}"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0957901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3EE59DF-3504-4E78-9FC7-E0E538E1B67C}"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8216602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3EE59DF-3504-4E78-9FC7-E0E538E1B67C}"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9113794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3EE59DF-3504-4E78-9FC7-E0E538E1B67C}"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9624525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3EE59DF-3504-4E78-9FC7-E0E538E1B67C}"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7040989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3EE59DF-3504-4E78-9FC7-E0E538E1B67C}"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8604334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3EE59DF-3504-4E78-9FC7-E0E538E1B67C}"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9025173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3EE59DF-3504-4E78-9FC7-E0E538E1B67C}"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35472236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8255" indent="-291636">
              <a:defRPr>
                <a:solidFill>
                  <a:schemeClr val="tx1"/>
                </a:solidFill>
                <a:latin typeface="Calibri" panose="020F0502020204030204" pitchFamily="34" charset="0"/>
              </a:defRPr>
            </a:lvl2pPr>
            <a:lvl3pPr marL="1166546" indent="-233309">
              <a:defRPr>
                <a:solidFill>
                  <a:schemeClr val="tx1"/>
                </a:solidFill>
                <a:latin typeface="Calibri" panose="020F0502020204030204" pitchFamily="34" charset="0"/>
              </a:defRPr>
            </a:lvl3pPr>
            <a:lvl4pPr marL="1633164" indent="-233309">
              <a:defRPr>
                <a:solidFill>
                  <a:schemeClr val="tx1"/>
                </a:solidFill>
                <a:latin typeface="Calibri" panose="020F0502020204030204" pitchFamily="34" charset="0"/>
              </a:defRPr>
            </a:lvl4pPr>
            <a:lvl5pPr marL="2099782" indent="-233309">
              <a:defRPr>
                <a:solidFill>
                  <a:schemeClr val="tx1"/>
                </a:solidFill>
                <a:latin typeface="Calibri" panose="020F0502020204030204" pitchFamily="34" charset="0"/>
              </a:defRPr>
            </a:lvl5pPr>
            <a:lvl6pPr marL="2566401" indent="-233309" eaLnBrk="0" fontAlgn="base" hangingPunct="0">
              <a:spcBef>
                <a:spcPct val="0"/>
              </a:spcBef>
              <a:spcAft>
                <a:spcPct val="0"/>
              </a:spcAft>
              <a:defRPr>
                <a:solidFill>
                  <a:schemeClr val="tx1"/>
                </a:solidFill>
                <a:latin typeface="Calibri" panose="020F0502020204030204" pitchFamily="34" charset="0"/>
              </a:defRPr>
            </a:lvl6pPr>
            <a:lvl7pPr marL="3033019" indent="-233309" eaLnBrk="0" fontAlgn="base" hangingPunct="0">
              <a:spcBef>
                <a:spcPct val="0"/>
              </a:spcBef>
              <a:spcAft>
                <a:spcPct val="0"/>
              </a:spcAft>
              <a:defRPr>
                <a:solidFill>
                  <a:schemeClr val="tx1"/>
                </a:solidFill>
                <a:latin typeface="Calibri" panose="020F0502020204030204" pitchFamily="34" charset="0"/>
              </a:defRPr>
            </a:lvl7pPr>
            <a:lvl8pPr marL="3499637" indent="-233309" eaLnBrk="0" fontAlgn="base" hangingPunct="0">
              <a:spcBef>
                <a:spcPct val="0"/>
              </a:spcBef>
              <a:spcAft>
                <a:spcPct val="0"/>
              </a:spcAft>
              <a:defRPr>
                <a:solidFill>
                  <a:schemeClr val="tx1"/>
                </a:solidFill>
                <a:latin typeface="Calibri" panose="020F0502020204030204" pitchFamily="34" charset="0"/>
              </a:defRPr>
            </a:lvl8pPr>
            <a:lvl9pPr marL="3966256" indent="-233309"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auto" latinLnBrk="0" hangingPunct="1">
              <a:lnSpc>
                <a:spcPct val="93000"/>
              </a:lnSpc>
              <a:spcBef>
                <a:spcPts val="0"/>
              </a:spcBef>
              <a:spcAft>
                <a:spcPts val="0"/>
              </a:spcAft>
              <a:buClr>
                <a:srgbClr val="000000"/>
              </a:buClr>
              <a:buSzPct val="100000"/>
              <a:buFont typeface="Times New Roman" panose="02020603050405020304" pitchFamily="18" charset="0"/>
              <a:buNone/>
              <a:tabLst>
                <a:tab pos="662745" algn="l"/>
                <a:tab pos="1325491" algn="l"/>
                <a:tab pos="1988235" algn="l"/>
                <a:tab pos="2650979" algn="l"/>
              </a:tabLst>
              <a:defRPr/>
            </a:pPr>
            <a:fld id="{03B35247-28B0-49CA-AA35-CE14C62EC4E7}" type="slidenum">
              <a:rPr kumimoji="0" lang="en-US" altLang="en-US" sz="1300" b="0" i="0" u="none" strike="noStrike" kern="1200" cap="none" spc="0" normalizeH="0" baseline="0" noProof="0" smtClean="0">
                <a:ln>
                  <a:noFill/>
                </a:ln>
                <a:solidFill>
                  <a:srgbClr val="000000"/>
                </a:solidFill>
                <a:effectLst/>
                <a:uLnTx/>
                <a:uFillTx/>
                <a:latin typeface="Calibri" panose="020F0502020204030204" pitchFamily="34" charset="0"/>
                <a:ea typeface="+mn-ea"/>
                <a:cs typeface="+mn-cs"/>
              </a:rPr>
              <a:pPr marL="0" marR="0" lvl="0" indent="0" algn="r" defTabSz="914400" rtl="0" eaLnBrk="1" fontAlgn="auto" latinLnBrk="0" hangingPunct="1">
                <a:lnSpc>
                  <a:spcPct val="93000"/>
                </a:lnSpc>
                <a:spcBef>
                  <a:spcPts val="0"/>
                </a:spcBef>
                <a:spcAft>
                  <a:spcPts val="0"/>
                </a:spcAft>
                <a:buClr>
                  <a:srgbClr val="000000"/>
                </a:buClr>
                <a:buSzPct val="100000"/>
                <a:buFont typeface="Times New Roman" panose="02020603050405020304" pitchFamily="18" charset="0"/>
                <a:buNone/>
                <a:tabLst>
                  <a:tab pos="662745" algn="l"/>
                  <a:tab pos="1325491" algn="l"/>
                  <a:tab pos="1988235" algn="l"/>
                  <a:tab pos="2650979" algn="l"/>
                </a:tabLst>
                <a:defRPr/>
              </a:pPr>
              <a:t>18</a:t>
            </a:fld>
            <a:endParaRPr kumimoji="0" lang="en-US" altLang="en-US" sz="1300" b="0" i="0" u="none" strike="noStrike" kern="1200" cap="none" spc="0" normalizeH="0" baseline="0" noProof="0">
              <a:ln>
                <a:noFill/>
              </a:ln>
              <a:solidFill>
                <a:srgbClr val="000000"/>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0853429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3EE59DF-3504-4E78-9FC7-E0E538E1B67C}"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7060105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3EE59DF-3504-4E78-9FC7-E0E538E1B67C}"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286006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3EE59DF-3504-4E78-9FC7-E0E538E1B67C}"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235507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3EE59DF-3504-4E78-9FC7-E0E538E1B67C}"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5013761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3EE59DF-3504-4E78-9FC7-E0E538E1B67C}"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9490301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3EE59DF-3504-4E78-9FC7-E0E538E1B67C}"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9803424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3EE59DF-3504-4E78-9FC7-E0E538E1B67C}"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5921146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xfrm>
            <a:off x="409575" y="698500"/>
            <a:ext cx="6200775" cy="34893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57952" indent="-291519">
              <a:defRPr>
                <a:solidFill>
                  <a:schemeClr val="tx1"/>
                </a:solidFill>
                <a:latin typeface="Calibri" panose="020F0502020204030204" pitchFamily="34" charset="0"/>
              </a:defRPr>
            </a:lvl2pPr>
            <a:lvl3pPr marL="1166079" indent="-233216">
              <a:defRPr>
                <a:solidFill>
                  <a:schemeClr val="tx1"/>
                </a:solidFill>
                <a:latin typeface="Calibri" panose="020F0502020204030204" pitchFamily="34" charset="0"/>
              </a:defRPr>
            </a:lvl3pPr>
            <a:lvl4pPr marL="1632511" indent="-233216">
              <a:defRPr>
                <a:solidFill>
                  <a:schemeClr val="tx1"/>
                </a:solidFill>
                <a:latin typeface="Calibri" panose="020F0502020204030204" pitchFamily="34" charset="0"/>
              </a:defRPr>
            </a:lvl4pPr>
            <a:lvl5pPr marL="2098942" indent="-233216">
              <a:defRPr>
                <a:solidFill>
                  <a:schemeClr val="tx1"/>
                </a:solidFill>
                <a:latin typeface="Calibri" panose="020F0502020204030204" pitchFamily="34" charset="0"/>
              </a:defRPr>
            </a:lvl5pPr>
            <a:lvl6pPr marL="2565374" indent="-233216" eaLnBrk="0" fontAlgn="base" hangingPunct="0">
              <a:spcBef>
                <a:spcPct val="0"/>
              </a:spcBef>
              <a:spcAft>
                <a:spcPct val="0"/>
              </a:spcAft>
              <a:defRPr>
                <a:solidFill>
                  <a:schemeClr val="tx1"/>
                </a:solidFill>
                <a:latin typeface="Calibri" panose="020F0502020204030204" pitchFamily="34" charset="0"/>
              </a:defRPr>
            </a:lvl6pPr>
            <a:lvl7pPr marL="3031806" indent="-233216" eaLnBrk="0" fontAlgn="base" hangingPunct="0">
              <a:spcBef>
                <a:spcPct val="0"/>
              </a:spcBef>
              <a:spcAft>
                <a:spcPct val="0"/>
              </a:spcAft>
              <a:defRPr>
                <a:solidFill>
                  <a:schemeClr val="tx1"/>
                </a:solidFill>
                <a:latin typeface="Calibri" panose="020F0502020204030204" pitchFamily="34" charset="0"/>
              </a:defRPr>
            </a:lvl7pPr>
            <a:lvl8pPr marL="3498237" indent="-233216" eaLnBrk="0" fontAlgn="base" hangingPunct="0">
              <a:spcBef>
                <a:spcPct val="0"/>
              </a:spcBef>
              <a:spcAft>
                <a:spcPct val="0"/>
              </a:spcAft>
              <a:defRPr>
                <a:solidFill>
                  <a:schemeClr val="tx1"/>
                </a:solidFill>
                <a:latin typeface="Calibri" panose="020F0502020204030204" pitchFamily="34" charset="0"/>
              </a:defRPr>
            </a:lvl8pPr>
            <a:lvl9pPr marL="3964669" indent="-233216"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3EE59DF-3504-4E78-9FC7-E0E538E1B67C}"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1449143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4/3/2023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4906448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4/3/2023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27015224"/>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4/3/2023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09282705"/>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386194486"/>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9777016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1959485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43510635"/>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38601742"/>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77357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sz="2000">
                <a:latin typeface="Times New Roman" panose="02020603050405020304" pitchFamily="18" charset="0"/>
                <a:cs typeface="Times New Roman" panose="02020603050405020304" pitchFamily="18" charset="0"/>
              </a:defRPr>
            </a:lvl1pPr>
          </a:lstStyle>
          <a:p>
            <a:pPr>
              <a:defRPr/>
            </a:pPr>
            <a:fld id="{E2FB73DA-5FDE-45B5-BAA4-C61223CC44F6}" type="slidenum">
              <a:rPr lang="en-US" smtClean="0">
                <a:solidFill>
                  <a:prstClr val="black">
                    <a:tint val="75000"/>
                  </a:prstClr>
                </a:solidFill>
              </a:rPr>
              <a:pPr>
                <a:defRPr/>
              </a:pPr>
              <a:t>‹#›</a:t>
            </a:fld>
            <a:endParaRPr lang="en-US" dirty="0">
              <a:solidFill>
                <a:prstClr val="black">
                  <a:tint val="75000"/>
                </a:prstClr>
              </a:solidFill>
            </a:endParaRPr>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245506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40721743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table</a:t>
            </a:r>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2844669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icon to add chart</a:t>
            </a:r>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22433153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65194914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lvl1pPr>
              <a:defRPr>
                <a:latin typeface="Times New Roman" panose="02020603050405020304" pitchFamily="18" charset="0"/>
                <a:cs typeface="Times New Roman" panose="02020603050405020304" pitchFamily="18" charset="0"/>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Times New Roman" panose="02020603050405020304" pitchFamily="18" charset="0"/>
                <a:cs typeface="Times New Roman" panose="02020603050405020304" pitchFamily="18"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fld id="{58275F71-03D8-4E4B-9D1C-D9F8B6AB7123}" type="datetime1">
              <a:rPr lang="en-US" smtClean="0">
                <a:solidFill>
                  <a:prstClr val="black"/>
                </a:solidFill>
              </a:rPr>
              <a:pPr>
                <a:defRPr/>
              </a:pPr>
              <a:t>4/3/2023</a:t>
            </a:fld>
            <a:endParaRPr lang="en-US" dirty="0">
              <a:solidFill>
                <a:prstClr val="black"/>
              </a:solidFill>
            </a:endParaRPr>
          </a:p>
        </p:txBody>
      </p:sp>
      <p:sp>
        <p:nvSpPr>
          <p:cNvPr id="5" name="Footer Placeholder 4"/>
          <p:cNvSpPr>
            <a:spLocks noGrp="1"/>
          </p:cNvSpPr>
          <p:nvPr>
            <p:ph type="ftr" sz="quarter" idx="11"/>
          </p:nvPr>
        </p:nvSpPr>
        <p:spPr>
          <a:xfrm>
            <a:off x="4165600" y="6356353"/>
            <a:ext cx="3860800" cy="365125"/>
          </a:xfrm>
          <a:prstGeom prst="rect">
            <a:avLst/>
          </a:prstGeom>
        </p:spPr>
        <p:txBody>
          <a:bodyPr/>
          <a:lstStyle>
            <a:lvl1pPr>
              <a:defRPr>
                <a:latin typeface="Times New Roman" panose="02020603050405020304" pitchFamily="18" charset="0"/>
              </a:defRPr>
            </a:lvl1pPr>
          </a:lstStyle>
          <a:p>
            <a:pPr>
              <a:defRPr/>
            </a:pPr>
            <a:endParaRPr lang="en-US" dirty="0">
              <a:solidFill>
                <a:prstClr val="black"/>
              </a:solidFill>
            </a:endParaRP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pPr>
              <a:defRPr/>
            </a:pPr>
            <a:fld id="{F675AD29-2591-4391-8D28-DD298FB87CE4}" type="slidenum">
              <a:rPr lang="en-US" altLang="en-US" smtClean="0">
                <a:solidFill>
                  <a:prstClr val="black">
                    <a:tint val="75000"/>
                  </a:prstClr>
                </a:solidFill>
              </a:rPr>
              <a:pPr>
                <a:defRPr/>
              </a:pPr>
              <a:t>‹#›</a:t>
            </a:fld>
            <a:endParaRPr lang="en-US" altLang="en-US" dirty="0">
              <a:solidFill>
                <a:prstClr val="black">
                  <a:tint val="75000"/>
                </a:prstClr>
              </a:solidFill>
            </a:endParaRPr>
          </a:p>
        </p:txBody>
      </p:sp>
    </p:spTree>
    <p:extLst>
      <p:ext uri="{BB962C8B-B14F-4D97-AF65-F5344CB8AC3E}">
        <p14:creationId xmlns:p14="http://schemas.microsoft.com/office/powerpoint/2010/main" val="3591271122"/>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5303296"/>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r>
              <a:rPr lang="en-US" altLang="en-US"/>
              <a:t>(#)</a:t>
            </a:r>
            <a:endParaRPr lang="en-US" alt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r>
              <a:rPr lang="en-US"/>
              <a:t>Seven Paths to Service Connection</a:t>
            </a:r>
            <a:endParaRPr lang="en-US" dirty="0"/>
          </a:p>
        </p:txBody>
      </p:sp>
      <p:sp>
        <p:nvSpPr>
          <p:cNvPr id="7" name="Slide Number Placeholder 6"/>
          <p:cNvSpPr>
            <a:spLocks noGrp="1"/>
          </p:cNvSpPr>
          <p:nvPr>
            <p:ph type="sldNum" sz="quarter" idx="12"/>
          </p:nvPr>
        </p:nvSpPr>
        <p:spPr/>
        <p:txBody>
          <a:bodyPr/>
          <a:lstStyle/>
          <a:p>
            <a:pPr>
              <a:defRPr/>
            </a:pPr>
            <a:fld id="{7259222E-0FA5-407E-8A7D-169509B95248}" type="slidenum">
              <a:rPr lang="en-US" smtClean="0"/>
              <a:pPr>
                <a:defRPr/>
              </a:pPr>
              <a:t>‹#›</a:t>
            </a:fld>
            <a:endParaRPr lang="en-US" dirty="0"/>
          </a:p>
        </p:txBody>
      </p:sp>
    </p:spTree>
    <p:extLst>
      <p:ext uri="{BB962C8B-B14F-4D97-AF65-F5344CB8AC3E}">
        <p14:creationId xmlns:p14="http://schemas.microsoft.com/office/powerpoint/2010/main" val="22026240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9821163"/>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000664"/>
            <a:ext cx="10972800" cy="793630"/>
          </a:xfrm>
        </p:spPr>
        <p:txBody>
          <a:bodyPr/>
          <a:lstStyle/>
          <a:p>
            <a:r>
              <a:rPr lang="en-US"/>
              <a:t>Click to edit Master title style</a:t>
            </a:r>
          </a:p>
        </p:txBody>
      </p:sp>
      <p:sp>
        <p:nvSpPr>
          <p:cNvPr id="3" name="Content Placeholder 2"/>
          <p:cNvSpPr>
            <a:spLocks noGrp="1"/>
          </p:cNvSpPr>
          <p:nvPr>
            <p:ph idx="1"/>
          </p:nvPr>
        </p:nvSpPr>
        <p:spPr>
          <a:xfrm>
            <a:off x="609600" y="1915064"/>
            <a:ext cx="10972800" cy="42111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r>
              <a:rPr lang="en-US" altLang="en-US"/>
              <a:t>(#)</a:t>
            </a:r>
            <a:endParaRPr lang="en-US" altLang="en-US" sz="1800"/>
          </a:p>
        </p:txBody>
      </p:sp>
      <p:sp>
        <p:nvSpPr>
          <p:cNvPr id="6" name="Slide Number Placeholder 5"/>
          <p:cNvSpPr>
            <a:spLocks noGrp="1"/>
          </p:cNvSpPr>
          <p:nvPr>
            <p:ph type="sldNum" sz="quarter" idx="12"/>
          </p:nvPr>
        </p:nvSpPr>
        <p:spPr/>
        <p:txBody>
          <a:bodyPr/>
          <a:lstStyle>
            <a:lvl1pPr>
              <a:defRPr sz="2000">
                <a:solidFill>
                  <a:schemeClr val="tx1"/>
                </a:solidFill>
                <a:latin typeface="Times New Roman" panose="02020603050405020304" pitchFamily="18" charset="0"/>
                <a:cs typeface="Times New Roman" panose="02020603050405020304" pitchFamily="18" charset="0"/>
              </a:defRPr>
            </a:lvl1pPr>
          </a:lstStyle>
          <a:p>
            <a:pPr>
              <a:defRPr/>
            </a:pPr>
            <a:fld id="{8D816DE4-2C63-4152-8A0F-C45C00FFA49A}" type="slidenum">
              <a:rPr lang="en-US" altLang="en-US" smtClean="0"/>
              <a:pPr>
                <a:defRPr/>
              </a:pPr>
              <a:t>‹#›</a:t>
            </a:fld>
            <a:endParaRPr lang="en-US" altLang="en-US" dirty="0"/>
          </a:p>
        </p:txBody>
      </p:sp>
    </p:spTree>
    <p:extLst>
      <p:ext uri="{BB962C8B-B14F-4D97-AF65-F5344CB8AC3E}">
        <p14:creationId xmlns:p14="http://schemas.microsoft.com/office/powerpoint/2010/main" val="130767459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62643"/>
            <a:ext cx="10972800" cy="737559"/>
          </a:xfrm>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r>
              <a:rPr lang="en-US" altLang="en-US"/>
              <a:t>(#)</a:t>
            </a:r>
            <a:endParaRPr lang="en-US" altLang="en-US" dirty="0"/>
          </a:p>
        </p:txBody>
      </p:sp>
      <p:sp>
        <p:nvSpPr>
          <p:cNvPr id="6" name="Footer Placeholder 5"/>
          <p:cNvSpPr>
            <a:spLocks noGrp="1"/>
          </p:cNvSpPr>
          <p:nvPr>
            <p:ph type="ftr" sz="quarter" idx="11"/>
          </p:nvPr>
        </p:nvSpPr>
        <p:spPr>
          <a:xfrm>
            <a:off x="4165600" y="6356353"/>
            <a:ext cx="3860800" cy="365125"/>
          </a:xfrm>
          <a:prstGeom prst="rect">
            <a:avLst/>
          </a:prstGeom>
        </p:spPr>
        <p:txBody>
          <a:bodyPr/>
          <a:lstStyle/>
          <a:p>
            <a:pPr>
              <a:defRPr/>
            </a:pPr>
            <a:r>
              <a:rPr lang="en-US"/>
              <a:t>Seven Paths to Service Connection</a:t>
            </a:r>
            <a:endParaRPr lang="en-US" dirty="0"/>
          </a:p>
        </p:txBody>
      </p:sp>
      <p:sp>
        <p:nvSpPr>
          <p:cNvPr id="7" name="Slide Number Placeholder 6"/>
          <p:cNvSpPr>
            <a:spLocks noGrp="1"/>
          </p:cNvSpPr>
          <p:nvPr>
            <p:ph type="sldNum" sz="quarter" idx="12"/>
          </p:nvPr>
        </p:nvSpPr>
        <p:spPr/>
        <p:txBody>
          <a:bodyPr/>
          <a:lstStyle/>
          <a:p>
            <a:pPr>
              <a:defRPr/>
            </a:pPr>
            <a:fld id="{7259222E-0FA5-407E-8A7D-169509B95248}" type="slidenum">
              <a:rPr lang="en-US" smtClean="0"/>
              <a:pPr>
                <a:defRPr/>
              </a:pPr>
              <a:t>‹#›</a:t>
            </a:fld>
            <a:endParaRPr lang="en-US" dirty="0"/>
          </a:p>
        </p:txBody>
      </p:sp>
    </p:spTree>
    <p:extLst>
      <p:ext uri="{BB962C8B-B14F-4D97-AF65-F5344CB8AC3E}">
        <p14:creationId xmlns:p14="http://schemas.microsoft.com/office/powerpoint/2010/main" val="1270840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7490333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86295715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5033220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14643342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23887503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a:xfrm>
            <a:off x="4165600" y="6356351"/>
            <a:ext cx="3860800" cy="365125"/>
          </a:xfrm>
          <a:prstGeom prst="rect">
            <a:avLst/>
          </a:prstGeom>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71DDF5C-27CD-46D4-A243-EFD7FCA7131D}" type="slidenum">
              <a:rPr lang="en-US"/>
              <a:pPr>
                <a:defRPr/>
              </a:pPr>
              <a:t>‹#›</a:t>
            </a:fld>
            <a:endParaRPr lang="en-US" dirty="0"/>
          </a:p>
        </p:txBody>
      </p:sp>
    </p:spTree>
    <p:extLst>
      <p:ext uri="{BB962C8B-B14F-4D97-AF65-F5344CB8AC3E}">
        <p14:creationId xmlns:p14="http://schemas.microsoft.com/office/powerpoint/2010/main" val="2218512283"/>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Times New Roman" panose="02020603050405020304" pitchFamily="18" charset="0"/>
                <a:cs typeface="Times New Roman" panose="02020603050405020304" pitchFamily="18"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atin typeface="Times New Roman" panose="02020603050405020304" pitchFamily="18" charset="0"/>
              </a:defRPr>
            </a:lvl1pPr>
          </a:lstStyle>
          <a:p>
            <a:pPr>
              <a:defRPr/>
            </a:pPr>
            <a:fld id="{22D809A6-B977-45CA-BC64-77C86AC76C02}" type="datetime1">
              <a:rPr lang="en-US" smtClean="0"/>
              <a:pPr>
                <a:defRPr/>
              </a:pPr>
              <a:t>4/3/2023</a:t>
            </a:fld>
            <a:endParaRPr lang="en-US" dirty="0"/>
          </a:p>
        </p:txBody>
      </p:sp>
      <p:sp>
        <p:nvSpPr>
          <p:cNvPr id="3" name="Footer Placeholder 4"/>
          <p:cNvSpPr>
            <a:spLocks noGrp="1"/>
          </p:cNvSpPr>
          <p:nvPr>
            <p:ph type="ftr" sz="quarter" idx="11"/>
          </p:nvPr>
        </p:nvSpPr>
        <p:spPr/>
        <p:txBody>
          <a:bodyPr/>
          <a:lstStyle>
            <a:lvl1pPr>
              <a:defRPr>
                <a:latin typeface="Times New Roman" panose="02020603050405020304" pitchFamily="18" charset="0"/>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76F2E7C-C042-4555-B404-16BDCC60B113}" type="slidenum">
              <a:rPr lang="en-US"/>
              <a:pPr>
                <a:defRPr/>
              </a:pPr>
              <a:t>‹#›</a:t>
            </a:fld>
            <a:endParaRPr lang="en-US" dirty="0"/>
          </a:p>
        </p:txBody>
      </p:sp>
    </p:spTree>
    <p:extLst>
      <p:ext uri="{BB962C8B-B14F-4D97-AF65-F5344CB8AC3E}">
        <p14:creationId xmlns:p14="http://schemas.microsoft.com/office/powerpoint/2010/main" val="1229162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16974675"/>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5531630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59650174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5" Type="http://schemas.openxmlformats.org/officeDocument/2006/relationships/image" Target="../media/image3.png"/><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21.xml"/><Relationship Id="rId7"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5" Type="http://schemas.openxmlformats.org/officeDocument/2006/relationships/slideLayout" Target="../slideLayouts/slideLayout23.xml"/><Relationship Id="rId4" Type="http://schemas.openxmlformats.org/officeDocument/2006/relationships/slideLayout" Target="../slideLayouts/slideLayout22.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26.xml"/><Relationship Id="rId1" Type="http://schemas.openxmlformats.org/officeDocument/2006/relationships/slideLayout" Target="../slideLayouts/slideLayout25.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2.xml"/><Relationship Id="rId7" Type="http://schemas.openxmlformats.org/officeDocument/2006/relationships/theme" Target="../theme/theme6.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5" Type="http://schemas.openxmlformats.org/officeDocument/2006/relationships/slideLayout" Target="../slideLayouts/slideLayout34.xml"/><Relationship Id="rId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tint val="75000"/>
                  </a:schemeClr>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 id="2147483682"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Times New Roman" panose="02020603050405020304" pitchFamily="18" charset="0"/>
              </a:defRPr>
            </a:lvl1pPr>
          </a:lstStyle>
          <a:p>
            <a:fld id="{C764DE79-268F-4C1A-8933-263129D2AF90}" type="datetimeFigureOut">
              <a:rPr lang="en-US" smtClean="0"/>
              <a:pPr/>
              <a:t>4/3/2023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Times New Roman" panose="02020603050405020304" pitchFamily="18" charset="0"/>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Times New Roman" panose="02020603050405020304" pitchFamily="18" charset="0"/>
              </a:defRPr>
            </a:lvl1pPr>
          </a:lstStyle>
          <a:p>
            <a:fld id="{48F63A3B-78C7-47BE-AE5E-E10140E04643}" type="slidenum">
              <a:rPr lang="en-US" smtClean="0"/>
              <a:pPr/>
              <a:t>‹#›</a:t>
            </a:fld>
            <a:endParaRPr lang="en-US" dirty="0"/>
          </a:p>
        </p:txBody>
      </p:sp>
      <p:sp>
        <p:nvSpPr>
          <p:cNvPr id="7" name="Rectangle 6"/>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latin typeface="Times New Roman" panose="02020603050405020304" pitchFamily="18" charset="0"/>
            </a:endParaRPr>
          </a:p>
        </p:txBody>
      </p:sp>
      <p:pic>
        <p:nvPicPr>
          <p:cNvPr id="8" name="Picture 7"/>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164809099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Times New Roman" panose="02020603050405020304"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Times New Roman" panose="02020603050405020304" pitchFamily="18" charset="0"/>
              <a:ea typeface="+mn-ea"/>
              <a:cs typeface="+mn-cs"/>
            </a:endParaRP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Times New Roman" panose="02020603050405020304" pitchFamily="18" charset="0"/>
                <a:cs typeface="Times New Roman" panose="02020603050405020304" pitchFamily="18" charset="0"/>
              </a:defRPr>
            </a:lvl1pPr>
          </a:lstStyle>
          <a:p>
            <a:pPr>
              <a:defRPr/>
            </a:pPr>
            <a:fld id="{60B18D57-13A5-4968-950D-8FEF41FA4399}" type="slidenum">
              <a:rPr lang="en-US" smtClean="0">
                <a:solidFill>
                  <a:prstClr val="black">
                    <a:tint val="75000"/>
                  </a:prstClr>
                </a:solidFill>
              </a:rPr>
              <a:pPr>
                <a:defRPr/>
              </a:pPr>
              <a:t>‹#›</a:t>
            </a:fld>
            <a:endParaRPr lang="en-US" dirty="0">
              <a:solidFill>
                <a:prstClr val="black">
                  <a:tint val="75000"/>
                </a:prstClr>
              </a:solidFill>
            </a:endParaRPr>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734157576"/>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580571185"/>
      </p:ext>
    </p:extLst>
  </p:cSld>
  <p:clrMap bg1="lt1" tx1="dk1" bg2="lt2" tx2="dk2" accent1="accent1" accent2="accent2" accent3="accent3" accent4="accent4" accent5="accent5" accent6="accent6" hlink="hlink" folHlink="folHlink"/>
  <p:sldLayoutIdLst>
    <p:sldLayoutId id="2147483744" r:id="rId1"/>
    <p:sldLayoutId id="2147483746"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5">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2409276576"/>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0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772680254"/>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3" Type="http://schemas.openxmlformats.org/officeDocument/2006/relationships/hyperlink" Target="http://www.vfw.org/" TargetMode="External"/><Relationship Id="rId2" Type="http://schemas.openxmlformats.org/officeDocument/2006/relationships/notesSlide" Target="../notesSlides/notesSlide12.xml"/><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0.xml"/></Relationships>
</file>

<file path=ppt/slides/_rels/slide18.xml.rels><?xml version="1.0" encoding="UTF-8" standalone="yes"?>
<Relationships xmlns="http://schemas.openxmlformats.org/package/2006/relationships"><Relationship Id="rId3" Type="http://schemas.openxmlformats.org/officeDocument/2006/relationships/hyperlink" Target="https://www.research.net/r/HXN65JV" TargetMode="External"/><Relationship Id="rId2" Type="http://schemas.openxmlformats.org/officeDocument/2006/relationships/notesSlide" Target="../notesSlides/notesSlide18.xml"/><Relationship Id="rId1" Type="http://schemas.openxmlformats.org/officeDocument/2006/relationships/slideLayout" Target="../slideLayouts/slideLayout28.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54452" y="2473640"/>
            <a:ext cx="7498801" cy="1446550"/>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Recruiting Membership in the Service Office</a:t>
            </a:r>
          </a:p>
        </p:txBody>
      </p:sp>
      <p:sp>
        <p:nvSpPr>
          <p:cNvPr id="2" name="TextBox 1"/>
          <p:cNvSpPr txBox="1"/>
          <p:nvPr/>
        </p:nvSpPr>
        <p:spPr>
          <a:xfrm>
            <a:off x="5394472" y="4614907"/>
            <a:ext cx="6197594" cy="830997"/>
          </a:xfrm>
          <a:prstGeom prst="rect">
            <a:avLst/>
          </a:prstGeom>
          <a:noFill/>
        </p:spPr>
        <p:txBody>
          <a:bodyPr wrap="square" rtlCol="0">
            <a:spAutoFit/>
          </a:bodyPr>
          <a:lstStyle/>
          <a:p>
            <a:pPr algn="r"/>
            <a:endParaRPr lang="en-US" sz="2800" b="1" dirty="0">
              <a:latin typeface="Times New Roman" panose="02020603050405020304" pitchFamily="18" charset="0"/>
              <a:cs typeface="Times New Roman" panose="02020603050405020304" pitchFamily="18" charset="0"/>
            </a:endParaRPr>
          </a:p>
          <a:p>
            <a:pPr algn="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7898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8857" y="1404782"/>
            <a:ext cx="10974285" cy="5134131"/>
          </a:xfrm>
        </p:spPr>
        <p:txBody>
          <a:bodyPr rtlCol="0">
            <a:noAutofit/>
          </a:bodyPr>
          <a:lstStyle/>
          <a:p>
            <a:pPr marL="0" indent="0" defTabSz="914363">
              <a:buNone/>
              <a:defRPr/>
            </a:pPr>
            <a:r>
              <a:rPr lang="en-US" sz="2800" i="1" dirty="0">
                <a:latin typeface="Times New Roman" panose="02020603050405020304" pitchFamily="18" charset="0"/>
                <a:cs typeface="Times New Roman" panose="02020603050405020304" pitchFamily="18" charset="0"/>
              </a:rPr>
              <a:t>“What’s in it for me?” </a:t>
            </a:r>
            <a:r>
              <a:rPr lang="en-US" sz="2800" dirty="0">
                <a:latin typeface="Times New Roman" panose="02020603050405020304" pitchFamily="18" charset="0"/>
                <a:cs typeface="Times New Roman" panose="02020603050405020304" pitchFamily="18" charset="0"/>
              </a:rPr>
              <a:t>is the most common question asked when discussing VFW membership. This question can be your greatest selling point because the veteran has already benefitted from the VFW’s work whether they realize it or not. </a:t>
            </a:r>
          </a:p>
          <a:p>
            <a:pPr marL="0" indent="0" defTabSz="914363">
              <a:buNone/>
              <a:defRPr/>
            </a:pPr>
            <a:endParaRPr lang="en-US" sz="1050" dirty="0">
              <a:latin typeface="Times New Roman" panose="02020603050405020304" pitchFamily="18" charset="0"/>
              <a:cs typeface="Times New Roman" panose="02020603050405020304" pitchFamily="18" charset="0"/>
            </a:endParaRPr>
          </a:p>
          <a:p>
            <a:pPr marL="0" indent="0" defTabSz="914363">
              <a:buNone/>
              <a:defRPr/>
            </a:pPr>
            <a:r>
              <a:rPr lang="en-US" sz="2800" dirty="0">
                <a:latin typeface="Times New Roman" panose="02020603050405020304" pitchFamily="18" charset="0"/>
                <a:cs typeface="Times New Roman" panose="02020603050405020304" pitchFamily="18" charset="0"/>
              </a:rPr>
              <a:t>One common benefit for service members and veterans is the GI Bill – the VFW was an instrumental part in creating the original and every subsequent version. </a:t>
            </a:r>
          </a:p>
          <a:p>
            <a:pPr marL="0" indent="0" defTabSz="914363">
              <a:buNone/>
              <a:defRPr/>
            </a:pPr>
            <a:endParaRPr lang="en-US" sz="1050" dirty="0">
              <a:latin typeface="Times New Roman" panose="02020603050405020304" pitchFamily="18" charset="0"/>
              <a:cs typeface="Times New Roman" panose="02020603050405020304" pitchFamily="18" charset="0"/>
            </a:endParaRPr>
          </a:p>
          <a:p>
            <a:pPr marL="0" indent="0" defTabSz="914363">
              <a:buNone/>
              <a:defRPr/>
            </a:pPr>
            <a:r>
              <a:rPr lang="en-US" sz="2800" dirty="0">
                <a:latin typeface="Times New Roman" panose="02020603050405020304" pitchFamily="18" charset="0"/>
                <a:cs typeface="Times New Roman" panose="02020603050405020304" pitchFamily="18" charset="0"/>
              </a:rPr>
              <a:t>When asked </a:t>
            </a:r>
            <a:r>
              <a:rPr lang="en-US" sz="2800" i="1" dirty="0">
                <a:latin typeface="Times New Roman" panose="02020603050405020304" pitchFamily="18" charset="0"/>
                <a:cs typeface="Times New Roman" panose="02020603050405020304" pitchFamily="18" charset="0"/>
              </a:rPr>
              <a:t>“What’s in it for me?” </a:t>
            </a:r>
            <a:r>
              <a:rPr lang="en-US" sz="2800" dirty="0">
                <a:latin typeface="Times New Roman" panose="02020603050405020304" pitchFamily="18" charset="0"/>
                <a:cs typeface="Times New Roman" panose="02020603050405020304" pitchFamily="18" charset="0"/>
              </a:rPr>
              <a:t>ask them if they used their GI Bill and if so, inform them that the VFW has ALREADY done something for them!</a:t>
            </a:r>
          </a:p>
          <a:p>
            <a:pPr marL="0" indent="0" defTabSz="914363">
              <a:buNone/>
              <a:defRPr/>
            </a:pPr>
            <a:endParaRPr lang="en-US" b="1"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DB1D41-CDF4-4E5D-BEF4-8EB2F5A87E9A}" type="slidenum">
              <a:rPr kumimoji="0" 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20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25602" name="Title 1"/>
          <p:cNvSpPr>
            <a:spLocks noGrp="1"/>
          </p:cNvSpPr>
          <p:nvPr>
            <p:ph type="title"/>
          </p:nvPr>
        </p:nvSpPr>
        <p:spPr>
          <a:xfrm>
            <a:off x="126612" y="242668"/>
            <a:ext cx="8229600" cy="914400"/>
          </a:xfrm>
        </p:spPr>
        <p:txBody>
          <a:bodyPr/>
          <a:lstStyle/>
          <a:p>
            <a:pPr marL="0" indent="0" defTabSz="914363">
              <a:buNone/>
              <a:defRPr/>
            </a:pPr>
            <a:r>
              <a:rPr lang="en-US" dirty="0">
                <a:latin typeface="Times New Roman" panose="02020603050405020304" pitchFamily="18" charset="0"/>
                <a:cs typeface="Times New Roman" panose="02020603050405020304" pitchFamily="18" charset="0"/>
              </a:rPr>
              <a:t>What’s in it for me??</a:t>
            </a:r>
          </a:p>
        </p:txBody>
      </p:sp>
    </p:spTree>
    <p:extLst>
      <p:ext uri="{BB962C8B-B14F-4D97-AF65-F5344CB8AC3E}">
        <p14:creationId xmlns:p14="http://schemas.microsoft.com/office/powerpoint/2010/main" val="23015317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5348" y="2630559"/>
            <a:ext cx="10311879" cy="3088433"/>
          </a:xfrm>
        </p:spPr>
        <p:txBody>
          <a:bodyPr rtlCol="0">
            <a:noAutofit/>
          </a:bodyPr>
          <a:lstStyle/>
          <a:p>
            <a:pPr marL="401638" indent="-168275" defTabSz="914363">
              <a:defRPr/>
            </a:pPr>
            <a:r>
              <a:rPr lang="en-US" sz="2800" b="1" dirty="0">
                <a:latin typeface="Times New Roman" panose="02020603050405020304" pitchFamily="18" charset="0"/>
                <a:cs typeface="Times New Roman" panose="02020603050405020304" pitchFamily="18" charset="0"/>
              </a:rPr>
              <a:t>GI BILL </a:t>
            </a:r>
            <a:r>
              <a:rPr lang="en-US" sz="2800" dirty="0">
                <a:latin typeface="Times New Roman" panose="02020603050405020304" pitchFamily="18" charset="0"/>
                <a:cs typeface="Times New Roman" panose="02020603050405020304" pitchFamily="18" charset="0"/>
              </a:rPr>
              <a:t>– The Forever GI Bill framework was written in Ketchum Hall in VFW’s Washington DC Office </a:t>
            </a:r>
          </a:p>
          <a:p>
            <a:pPr marL="401638" indent="-168275" defTabSz="914363">
              <a:defRPr/>
            </a:pPr>
            <a:r>
              <a:rPr lang="en-US" sz="2800" b="1" dirty="0">
                <a:latin typeface="Times New Roman" panose="02020603050405020304" pitchFamily="18" charset="0"/>
                <a:cs typeface="Times New Roman" panose="02020603050405020304" pitchFamily="18" charset="0"/>
              </a:rPr>
              <a:t>PACT ACT </a:t>
            </a:r>
            <a:r>
              <a:rPr lang="en-US" sz="2800" dirty="0">
                <a:latin typeface="Times New Roman" panose="02020603050405020304" pitchFamily="18" charset="0"/>
                <a:cs typeface="Times New Roman" panose="02020603050405020304" pitchFamily="18" charset="0"/>
              </a:rPr>
              <a:t>– Utilized our membership to launch a nationwide grassroots campaign to help get the law passed</a:t>
            </a:r>
          </a:p>
          <a:p>
            <a:pPr marL="401638" indent="-168275" defTabSz="914363">
              <a:defRPr/>
            </a:pPr>
            <a:r>
              <a:rPr lang="en-US" sz="2800" b="1" dirty="0">
                <a:latin typeface="Times New Roman" panose="02020603050405020304" pitchFamily="18" charset="0"/>
                <a:cs typeface="Times New Roman" panose="02020603050405020304" pitchFamily="18" charset="0"/>
              </a:rPr>
              <a:t>AMA</a:t>
            </a:r>
            <a:r>
              <a:rPr lang="en-US" sz="2800" dirty="0">
                <a:latin typeface="Times New Roman" panose="02020603050405020304" pitchFamily="18" charset="0"/>
                <a:cs typeface="Times New Roman" panose="02020603050405020304" pitchFamily="18" charset="0"/>
              </a:rPr>
              <a:t> – VFW assisted with the development of the new regulations</a:t>
            </a:r>
          </a:p>
          <a:p>
            <a:pPr marL="401638" indent="-168275" defTabSz="914363">
              <a:defRPr/>
            </a:pPr>
            <a:r>
              <a:rPr lang="en-US" sz="2800" b="1" dirty="0">
                <a:latin typeface="Times New Roman" panose="02020603050405020304" pitchFamily="18" charset="0"/>
                <a:cs typeface="Times New Roman" panose="02020603050405020304" pitchFamily="18" charset="0"/>
              </a:rPr>
              <a:t>Survivor Benefit Plan Offset </a:t>
            </a:r>
            <a:r>
              <a:rPr lang="en-US" sz="2800" dirty="0">
                <a:latin typeface="Times New Roman" panose="02020603050405020304" pitchFamily="18" charset="0"/>
                <a:cs typeface="Times New Roman" panose="02020603050405020304" pitchFamily="18" charset="0"/>
              </a:rPr>
              <a:t>– We axed the Widow’s Tax!</a:t>
            </a:r>
          </a:p>
          <a:p>
            <a:pPr marL="401638" indent="-168275" defTabSz="914363">
              <a:defRPr/>
            </a:pPr>
            <a:r>
              <a:rPr lang="en-US" sz="2800" b="1" dirty="0">
                <a:latin typeface="Times New Roman" panose="02020603050405020304" pitchFamily="18" charset="0"/>
                <a:cs typeface="Times New Roman" panose="02020603050405020304" pitchFamily="18" charset="0"/>
              </a:rPr>
              <a:t>Community Care Act </a:t>
            </a:r>
            <a:r>
              <a:rPr lang="en-US" sz="2800" dirty="0">
                <a:latin typeface="Times New Roman" panose="02020603050405020304" pitchFamily="18" charset="0"/>
                <a:cs typeface="Times New Roman" panose="02020603050405020304" pitchFamily="18" charset="0"/>
              </a:rPr>
              <a:t>– More timely access to healthcare </a:t>
            </a:r>
            <a:endParaRPr 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DB1D41-CDF4-4E5D-BEF4-8EB2F5A87E9A}" type="slidenum">
              <a:rPr kumimoji="0" 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20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25602" name="Title 1"/>
          <p:cNvSpPr>
            <a:spLocks noGrp="1"/>
          </p:cNvSpPr>
          <p:nvPr>
            <p:ph type="title"/>
          </p:nvPr>
        </p:nvSpPr>
        <p:spPr>
          <a:xfrm>
            <a:off x="126612" y="242668"/>
            <a:ext cx="8229600" cy="914400"/>
          </a:xfrm>
        </p:spPr>
        <p:txBody>
          <a:bodyPr/>
          <a:lstStyle/>
          <a:p>
            <a:pPr marL="0" indent="0" defTabSz="914363">
              <a:buNone/>
              <a:defRPr/>
            </a:pPr>
            <a:r>
              <a:rPr lang="en-US" dirty="0">
                <a:latin typeface="Times New Roman" panose="02020603050405020304" pitchFamily="18" charset="0"/>
                <a:cs typeface="Times New Roman" panose="02020603050405020304" pitchFamily="18" charset="0"/>
              </a:rPr>
              <a:t>What we've already done for Veterans</a:t>
            </a:r>
          </a:p>
        </p:txBody>
      </p:sp>
      <p:sp>
        <p:nvSpPr>
          <p:cNvPr id="4" name="TextBox 3">
            <a:extLst>
              <a:ext uri="{FF2B5EF4-FFF2-40B4-BE49-F238E27FC236}">
                <a16:creationId xmlns:a16="http://schemas.microsoft.com/office/drawing/2014/main" id="{81EB7E7A-0148-9EAE-8BF4-AC348CB4312F}"/>
              </a:ext>
            </a:extLst>
          </p:cNvPr>
          <p:cNvSpPr txBox="1"/>
          <p:nvPr/>
        </p:nvSpPr>
        <p:spPr>
          <a:xfrm>
            <a:off x="421433" y="1399453"/>
            <a:ext cx="11055219" cy="1231106"/>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Besides our normal services, the VFW has also assisted with the creation of the following benefits as they are known today:</a:t>
            </a:r>
          </a:p>
          <a:p>
            <a:endParaRPr lang="en-US" dirty="0"/>
          </a:p>
        </p:txBody>
      </p:sp>
    </p:spTree>
    <p:extLst>
      <p:ext uri="{BB962C8B-B14F-4D97-AF65-F5344CB8AC3E}">
        <p14:creationId xmlns:p14="http://schemas.microsoft.com/office/powerpoint/2010/main" val="10757604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2593910"/>
            <a:ext cx="10682068" cy="3349690"/>
          </a:xfrm>
        </p:spPr>
        <p:txBody>
          <a:bodyPr rtlCol="0">
            <a:noAutofit/>
          </a:bodyPr>
          <a:lstStyle/>
          <a:p>
            <a:pPr defTabSz="914363">
              <a:defRPr/>
            </a:pPr>
            <a:r>
              <a:rPr lang="en-US" dirty="0">
                <a:latin typeface="Times New Roman" panose="02020603050405020304" pitchFamily="18" charset="0"/>
                <a:cs typeface="Times New Roman" panose="02020603050405020304" pitchFamily="18" charset="0"/>
              </a:rPr>
              <a:t>The VFW Fact Sheet provides many ways that the VFW serves veterans such as emergency grants and scholarships</a:t>
            </a:r>
          </a:p>
          <a:p>
            <a:pPr defTabSz="914363">
              <a:defRPr/>
            </a:pPr>
            <a:endParaRPr lang="en-US" dirty="0">
              <a:latin typeface="Times New Roman" panose="02020603050405020304" pitchFamily="18" charset="0"/>
              <a:cs typeface="Times New Roman" panose="02020603050405020304" pitchFamily="18" charset="0"/>
            </a:endParaRPr>
          </a:p>
          <a:p>
            <a:pPr defTabSz="914363">
              <a:defRPr/>
            </a:pPr>
            <a:r>
              <a:rPr lang="en-US" dirty="0">
                <a:latin typeface="Times New Roman" panose="02020603050405020304" pitchFamily="18" charset="0"/>
                <a:cs typeface="Times New Roman" panose="02020603050405020304" pitchFamily="18" charset="0"/>
              </a:rPr>
              <a:t>This Fact Sheet can be found on </a:t>
            </a:r>
            <a:r>
              <a:rPr lang="en-US" dirty="0">
                <a:latin typeface="Times New Roman" panose="02020603050405020304" pitchFamily="18" charset="0"/>
                <a:cs typeface="Times New Roman" panose="02020603050405020304" pitchFamily="18" charset="0"/>
                <a:hlinkClick r:id="rId3"/>
              </a:rPr>
              <a:t>www.vfw.org</a:t>
            </a:r>
            <a:r>
              <a:rPr lang="en-US" dirty="0">
                <a:latin typeface="Times New Roman" panose="02020603050405020304" pitchFamily="18" charset="0"/>
                <a:cs typeface="Times New Roman" panose="02020603050405020304" pitchFamily="18" charset="0"/>
              </a:rPr>
              <a:t>  </a:t>
            </a:r>
          </a:p>
        </p:txBody>
      </p:sp>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DB1D41-CDF4-4E5D-BEF4-8EB2F5A87E9A}" type="slidenum">
              <a:rPr kumimoji="0" 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20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25602" name="Title 1"/>
          <p:cNvSpPr>
            <a:spLocks noGrp="1"/>
          </p:cNvSpPr>
          <p:nvPr>
            <p:ph type="title"/>
          </p:nvPr>
        </p:nvSpPr>
        <p:spPr>
          <a:xfrm>
            <a:off x="126612" y="242668"/>
            <a:ext cx="8229600" cy="914400"/>
          </a:xfrm>
        </p:spPr>
        <p:txBody>
          <a:bodyPr/>
          <a:lstStyle/>
          <a:p>
            <a:pPr marL="0" indent="0" defTabSz="914363">
              <a:buNone/>
              <a:defRPr/>
            </a:pPr>
            <a:r>
              <a:rPr lang="en-US" dirty="0">
                <a:latin typeface="Times New Roman" panose="02020603050405020304" pitchFamily="18" charset="0"/>
                <a:cs typeface="Times New Roman" panose="02020603050405020304" pitchFamily="18" charset="0"/>
              </a:rPr>
              <a:t>What we've already done for Veterans</a:t>
            </a:r>
          </a:p>
        </p:txBody>
      </p:sp>
    </p:spTree>
    <p:extLst>
      <p:ext uri="{BB962C8B-B14F-4D97-AF65-F5344CB8AC3E}">
        <p14:creationId xmlns:p14="http://schemas.microsoft.com/office/powerpoint/2010/main" val="193976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3668" y="1371600"/>
            <a:ext cx="10972800" cy="4572000"/>
          </a:xfrm>
        </p:spPr>
        <p:txBody>
          <a:bodyPr rtlCol="0">
            <a:noAutofit/>
          </a:bodyPr>
          <a:lstStyle/>
          <a:p>
            <a:pPr marL="0" indent="0" defTabSz="914363">
              <a:buNone/>
              <a:defRPr/>
            </a:pPr>
            <a:r>
              <a:rPr lang="en-US" dirty="0">
                <a:latin typeface="Times New Roman" panose="02020603050405020304" pitchFamily="18" charset="0"/>
                <a:cs typeface="Times New Roman" panose="02020603050405020304" pitchFamily="18" charset="0"/>
              </a:rPr>
              <a:t>VFW also offers these homegrown programs:</a:t>
            </a:r>
          </a:p>
          <a:p>
            <a:pPr defTabSz="914363">
              <a:spcBef>
                <a:spcPts val="1200"/>
              </a:spcBef>
              <a:spcAft>
                <a:spcPts val="600"/>
              </a:spcAft>
              <a:defRPr/>
            </a:pPr>
            <a:r>
              <a:rPr lang="en-US" b="1" dirty="0">
                <a:latin typeface="Times New Roman" panose="02020603050405020304" pitchFamily="18" charset="0"/>
                <a:cs typeface="Times New Roman" panose="02020603050405020304" pitchFamily="18" charset="0"/>
              </a:rPr>
              <a:t>Unmet Needs </a:t>
            </a:r>
            <a:r>
              <a:rPr lang="en-US" dirty="0">
                <a:latin typeface="Times New Roman" panose="02020603050405020304" pitchFamily="18" charset="0"/>
                <a:cs typeface="Times New Roman" panose="02020603050405020304" pitchFamily="18" charset="0"/>
              </a:rPr>
              <a:t>– Provides emergency financial assistance to veterans</a:t>
            </a:r>
          </a:p>
          <a:p>
            <a:pPr defTabSz="914363">
              <a:spcBef>
                <a:spcPts val="1200"/>
              </a:spcBef>
              <a:spcAft>
                <a:spcPts val="600"/>
              </a:spcAft>
              <a:defRPr/>
            </a:pPr>
            <a:r>
              <a:rPr lang="en-US" b="1" dirty="0">
                <a:latin typeface="Times New Roman" panose="02020603050405020304" pitchFamily="18" charset="0"/>
                <a:cs typeface="Times New Roman" panose="02020603050405020304" pitchFamily="18" charset="0"/>
              </a:rPr>
              <a:t>VFW &amp; Sport Clips Help a Hero Scholarship </a:t>
            </a:r>
            <a:r>
              <a:rPr lang="en-US" dirty="0">
                <a:latin typeface="Times New Roman" panose="02020603050405020304" pitchFamily="18" charset="0"/>
                <a:cs typeface="Times New Roman" panose="02020603050405020304" pitchFamily="18" charset="0"/>
              </a:rPr>
              <a:t>– Provides college scholarships to veterans and service members</a:t>
            </a:r>
          </a:p>
          <a:p>
            <a:pPr defTabSz="914363">
              <a:spcBef>
                <a:spcPts val="1200"/>
              </a:spcBef>
              <a:spcAft>
                <a:spcPts val="600"/>
              </a:spcAft>
              <a:defRPr/>
            </a:pPr>
            <a:r>
              <a:rPr lang="en-US" b="1" dirty="0">
                <a:latin typeface="Times New Roman" panose="02020603050405020304" pitchFamily="18" charset="0"/>
                <a:cs typeface="Times New Roman" panose="02020603050405020304" pitchFamily="18" charset="0"/>
              </a:rPr>
              <a:t>VFW-SVA Legislative Fellowship – </a:t>
            </a:r>
            <a:r>
              <a:rPr lang="en-US" dirty="0">
                <a:latin typeface="Times New Roman" panose="02020603050405020304" pitchFamily="18" charset="0"/>
                <a:cs typeface="Times New Roman" panose="02020603050405020304" pitchFamily="18" charset="0"/>
              </a:rPr>
              <a:t>Offers student veterans an opportunity to work with the VFW on legislative issues</a:t>
            </a:r>
          </a:p>
          <a:p>
            <a:pPr defTabSz="914363">
              <a:spcBef>
                <a:spcPts val="1200"/>
              </a:spcBef>
              <a:spcAft>
                <a:spcPts val="600"/>
              </a:spcAft>
              <a:defRPr/>
            </a:pPr>
            <a:r>
              <a:rPr lang="en-US" b="1" dirty="0">
                <a:latin typeface="Times New Roman" panose="02020603050405020304" pitchFamily="18" charset="0"/>
                <a:cs typeface="Times New Roman" panose="02020603050405020304" pitchFamily="18" charset="0"/>
              </a:rPr>
              <a:t>Military Assistance Program (MAP) </a:t>
            </a:r>
            <a:r>
              <a:rPr lang="en-US" dirty="0">
                <a:latin typeface="Times New Roman" panose="02020603050405020304" pitchFamily="18" charset="0"/>
                <a:cs typeface="Times New Roman" panose="02020603050405020304" pitchFamily="18" charset="0"/>
              </a:rPr>
              <a:t>– provides funds to VFW Posts to support local military and veteran events </a:t>
            </a:r>
          </a:p>
          <a:p>
            <a:pPr defTabSz="914363">
              <a:defRPr/>
            </a:pPr>
            <a:endParaRPr lang="en-US" dirty="0">
              <a:latin typeface="Times New Roman" panose="02020603050405020304" pitchFamily="18" charset="0"/>
              <a:cs typeface="Times New Roman" panose="02020603050405020304" pitchFamily="18" charset="0"/>
            </a:endParaRPr>
          </a:p>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defTabSz="914363">
              <a:buNone/>
              <a:defRPr/>
            </a:pPr>
            <a:endParaRPr 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DB1D41-CDF4-4E5D-BEF4-8EB2F5A87E9A}" type="slidenum">
              <a:rPr kumimoji="0" 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20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25602" name="Title 1"/>
          <p:cNvSpPr>
            <a:spLocks noGrp="1"/>
          </p:cNvSpPr>
          <p:nvPr>
            <p:ph type="title"/>
          </p:nvPr>
        </p:nvSpPr>
        <p:spPr>
          <a:xfrm>
            <a:off x="126612" y="242668"/>
            <a:ext cx="8229600" cy="914400"/>
          </a:xfrm>
        </p:spPr>
        <p:txBody>
          <a:bodyPr/>
          <a:lstStyle/>
          <a:p>
            <a:pPr marL="0" indent="0" defTabSz="914363">
              <a:buNone/>
              <a:defRPr/>
            </a:pPr>
            <a:r>
              <a:rPr lang="en-US" dirty="0">
                <a:latin typeface="Times New Roman" panose="02020603050405020304" pitchFamily="18" charset="0"/>
                <a:cs typeface="Times New Roman" panose="02020603050405020304" pitchFamily="18" charset="0"/>
              </a:rPr>
              <a:t>What we’ve already done for Veterans </a:t>
            </a:r>
          </a:p>
        </p:txBody>
      </p:sp>
    </p:spTree>
    <p:extLst>
      <p:ext uri="{BB962C8B-B14F-4D97-AF65-F5344CB8AC3E}">
        <p14:creationId xmlns:p14="http://schemas.microsoft.com/office/powerpoint/2010/main" val="38101789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3668" y="1371600"/>
            <a:ext cx="10972800" cy="4572000"/>
          </a:xfrm>
        </p:spPr>
        <p:txBody>
          <a:bodyPr rtlCol="0">
            <a:normAutofit/>
          </a:bodyPr>
          <a:lstStyle/>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algn="ctr" defTabSz="914363">
              <a:buNone/>
              <a:defRPr/>
            </a:pPr>
            <a:endParaRPr lang="en-US" sz="4000" b="1" dirty="0">
              <a:solidFill>
                <a:srgbClr val="991A1E"/>
              </a:solidFill>
              <a:latin typeface="Times New Roman" panose="02020603050405020304" pitchFamily="18" charset="0"/>
              <a:cs typeface="Times New Roman" panose="02020603050405020304" pitchFamily="18" charset="0"/>
            </a:endParaRPr>
          </a:p>
          <a:p>
            <a:pPr marL="0" indent="0" algn="ctr" defTabSz="914363">
              <a:buNone/>
              <a:defRPr/>
            </a:pPr>
            <a:r>
              <a:rPr lang="en-US" sz="4000" b="1" dirty="0">
                <a:solidFill>
                  <a:srgbClr val="991A1E"/>
                </a:solidFill>
                <a:latin typeface="Times New Roman" panose="02020603050405020304" pitchFamily="18" charset="0"/>
                <a:cs typeface="Times New Roman" panose="02020603050405020304" pitchFamily="18" charset="0"/>
              </a:rPr>
              <a:t>ANYWHERE THERE ARE VETERANS!</a:t>
            </a:r>
          </a:p>
          <a:p>
            <a:pPr marL="0" indent="0" algn="ctr" defTabSz="914363">
              <a:buNone/>
              <a:defRPr/>
            </a:pPr>
            <a:endParaRPr lang="en-US" sz="4000" b="1" dirty="0">
              <a:latin typeface="Times New Roman" panose="02020603050405020304" pitchFamily="18" charset="0"/>
              <a:cs typeface="Times New Roman" panose="02020603050405020304" pitchFamily="18" charset="0"/>
            </a:endParaRPr>
          </a:p>
          <a:p>
            <a:pPr marL="0" indent="0" algn="ctr" defTabSz="914363">
              <a:buNone/>
              <a:defRPr/>
            </a:pPr>
            <a:r>
              <a:rPr lang="en-US" sz="3600" dirty="0">
                <a:latin typeface="Times New Roman" panose="02020603050405020304" pitchFamily="18" charset="0"/>
                <a:cs typeface="Times New Roman" panose="02020603050405020304" pitchFamily="18" charset="0"/>
              </a:rPr>
              <a:t>Have VFW membership info saved on your phone so that you are ready whenever you meet a veteran</a:t>
            </a:r>
          </a:p>
        </p:txBody>
      </p:sp>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DB1D41-CDF4-4E5D-BEF4-8EB2F5A87E9A}" type="slidenum">
              <a:rPr kumimoji="0" 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20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25602" name="Title 1"/>
          <p:cNvSpPr>
            <a:spLocks noGrp="1"/>
          </p:cNvSpPr>
          <p:nvPr>
            <p:ph type="title"/>
          </p:nvPr>
        </p:nvSpPr>
        <p:spPr>
          <a:xfrm>
            <a:off x="126612" y="242668"/>
            <a:ext cx="8229600" cy="914400"/>
          </a:xfrm>
        </p:spPr>
        <p:txBody>
          <a:bodyPr/>
          <a:lstStyle/>
          <a:p>
            <a:pPr marL="0" indent="0" defTabSz="914363">
              <a:buNone/>
              <a:defRPr/>
            </a:pPr>
            <a:r>
              <a:rPr lang="en-US" dirty="0">
                <a:latin typeface="Times New Roman" panose="02020603050405020304" pitchFamily="18" charset="0"/>
                <a:cs typeface="Times New Roman" panose="02020603050405020304" pitchFamily="18" charset="0"/>
              </a:rPr>
              <a:t>Where can you Recruit? </a:t>
            </a:r>
          </a:p>
        </p:txBody>
      </p:sp>
    </p:spTree>
    <p:extLst>
      <p:ext uri="{BB962C8B-B14F-4D97-AF65-F5344CB8AC3E}">
        <p14:creationId xmlns:p14="http://schemas.microsoft.com/office/powerpoint/2010/main" val="11710327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3668" y="1371600"/>
            <a:ext cx="10972800" cy="4572000"/>
          </a:xfrm>
        </p:spPr>
        <p:txBody>
          <a:bodyPr rtlCol="0">
            <a:noAutofit/>
          </a:bodyPr>
          <a:lstStyle/>
          <a:p>
            <a:pPr defTabSz="914363">
              <a:defRPr/>
            </a:pPr>
            <a:r>
              <a:rPr lang="en-US" dirty="0">
                <a:latin typeface="Times New Roman" panose="02020603050405020304" pitchFamily="18" charset="0"/>
                <a:cs typeface="Times New Roman" panose="02020603050405020304" pitchFamily="18" charset="0"/>
              </a:rPr>
              <a:t>Talk with your leadership about your Department’s membership solution and how the office can assist by passively recruiting</a:t>
            </a:r>
          </a:p>
          <a:p>
            <a:pPr defTabSz="914363">
              <a:defRPr/>
            </a:pPr>
            <a:r>
              <a:rPr lang="en-US" dirty="0">
                <a:latin typeface="Times New Roman" panose="02020603050405020304" pitchFamily="18" charset="0"/>
                <a:cs typeface="Times New Roman" panose="02020603050405020304" pitchFamily="18" charset="0"/>
              </a:rPr>
              <a:t>Discuss recruitment letters and determine who will organize that process if your Department wants to utilize them</a:t>
            </a:r>
          </a:p>
          <a:p>
            <a:pPr defTabSz="914363">
              <a:defRPr/>
            </a:pPr>
            <a:r>
              <a:rPr lang="en-US" dirty="0">
                <a:latin typeface="Times New Roman" panose="02020603050405020304" pitchFamily="18" charset="0"/>
                <a:cs typeface="Times New Roman" panose="02020603050405020304" pitchFamily="18" charset="0"/>
              </a:rPr>
              <a:t>Ask your department to come into your office and see if there are any resources that they can provide you to help “passively recruit”</a:t>
            </a:r>
          </a:p>
          <a:p>
            <a:pPr marL="0" indent="0" algn="ctr" defTabSz="914363">
              <a:buNone/>
              <a:defRPr/>
            </a:pPr>
            <a:r>
              <a:rPr lang="en-US" b="1" dirty="0">
                <a:latin typeface="Times New Roman" panose="02020603050405020304" pitchFamily="18" charset="0"/>
                <a:cs typeface="Times New Roman" panose="02020603050405020304" pitchFamily="18" charset="0"/>
              </a:rPr>
              <a:t>Does your Department leadership know that you cannot actively recruit members in the office?</a:t>
            </a:r>
          </a:p>
          <a:p>
            <a:pPr marL="0" indent="0" defTabSz="914363">
              <a:buNone/>
              <a:defRPr/>
            </a:pPr>
            <a:endParaRPr 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DB1D41-CDF4-4E5D-BEF4-8EB2F5A87E9A}" type="slidenum">
              <a:rPr kumimoji="0" 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20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25602" name="Title 1"/>
          <p:cNvSpPr>
            <a:spLocks noGrp="1"/>
          </p:cNvSpPr>
          <p:nvPr>
            <p:ph type="title"/>
          </p:nvPr>
        </p:nvSpPr>
        <p:spPr>
          <a:xfrm>
            <a:off x="126612" y="242668"/>
            <a:ext cx="8229600" cy="914400"/>
          </a:xfrm>
        </p:spPr>
        <p:txBody>
          <a:bodyPr/>
          <a:lstStyle/>
          <a:p>
            <a:pPr marL="0" indent="0" defTabSz="914363">
              <a:buNone/>
              <a:defRPr/>
            </a:pPr>
            <a:r>
              <a:rPr lang="en-US" dirty="0">
                <a:latin typeface="Times New Roman" panose="02020603050405020304" pitchFamily="18" charset="0"/>
                <a:cs typeface="Times New Roman" panose="02020603050405020304" pitchFamily="18" charset="0"/>
              </a:rPr>
              <a:t>What Actions can you start today</a:t>
            </a:r>
          </a:p>
        </p:txBody>
      </p:sp>
    </p:spTree>
    <p:extLst>
      <p:ext uri="{BB962C8B-B14F-4D97-AF65-F5344CB8AC3E}">
        <p14:creationId xmlns:p14="http://schemas.microsoft.com/office/powerpoint/2010/main" val="1352798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3668" y="1632856"/>
            <a:ext cx="10972800" cy="4310743"/>
          </a:xfrm>
        </p:spPr>
        <p:txBody>
          <a:bodyPr rtlCol="0">
            <a:normAutofit/>
          </a:bodyPr>
          <a:lstStyle/>
          <a:p>
            <a:pPr marL="0" indent="0" defTabSz="914363">
              <a:buNone/>
              <a:defRPr/>
            </a:pPr>
            <a:r>
              <a:rPr lang="en-US" dirty="0">
                <a:latin typeface="Times New Roman" panose="02020603050405020304" pitchFamily="18" charset="0"/>
                <a:cs typeface="Times New Roman" panose="02020603050405020304" pitchFamily="18" charset="0"/>
              </a:rPr>
              <a:t>Remember, a veteran does not need to be a member to utilize our services. </a:t>
            </a:r>
          </a:p>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defTabSz="914363">
              <a:buNone/>
              <a:defRPr/>
            </a:pPr>
            <a:r>
              <a:rPr lang="en-US" b="1" i="1" dirty="0">
                <a:solidFill>
                  <a:srgbClr val="991A1E"/>
                </a:solidFill>
                <a:latin typeface="Times New Roman" panose="02020603050405020304" pitchFamily="18" charset="0"/>
                <a:cs typeface="Times New Roman" panose="02020603050405020304" pitchFamily="18" charset="0"/>
              </a:rPr>
              <a:t>“No One does More for Veterans”</a:t>
            </a:r>
            <a:r>
              <a:rPr lang="en-US" b="1" dirty="0">
                <a:solidFill>
                  <a:srgbClr val="991A1E"/>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means </a:t>
            </a:r>
            <a:r>
              <a:rPr lang="en-US" b="1" u="sng" dirty="0">
                <a:latin typeface="Times New Roman" panose="02020603050405020304" pitchFamily="18" charset="0"/>
                <a:cs typeface="Times New Roman" panose="02020603050405020304" pitchFamily="18" charset="0"/>
              </a:rPr>
              <a:t>ALL VETERANS </a:t>
            </a:r>
            <a:r>
              <a:rPr lang="en-US" dirty="0">
                <a:latin typeface="Times New Roman" panose="02020603050405020304" pitchFamily="18" charset="0"/>
                <a:cs typeface="Times New Roman" panose="02020603050405020304" pitchFamily="18" charset="0"/>
              </a:rPr>
              <a:t>not just member eligible veterans</a:t>
            </a:r>
          </a:p>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defTabSz="914363">
              <a:buNone/>
              <a:defRPr/>
            </a:pPr>
            <a:r>
              <a:rPr lang="en-US" dirty="0">
                <a:latin typeface="Times New Roman" panose="02020603050405020304" pitchFamily="18" charset="0"/>
                <a:cs typeface="Times New Roman" panose="02020603050405020304" pitchFamily="18" charset="0"/>
              </a:rPr>
              <a:t>Rumors of superior and/or inferior service can spread from non- members too!!</a:t>
            </a:r>
          </a:p>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defTabSz="914363">
              <a:buNone/>
              <a:defRPr/>
            </a:pPr>
            <a:endParaRPr 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DB1D41-CDF4-4E5D-BEF4-8EB2F5A87E9A}" type="slidenum">
              <a:rPr kumimoji="0" 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20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25602" name="Title 1"/>
          <p:cNvSpPr>
            <a:spLocks noGrp="1"/>
          </p:cNvSpPr>
          <p:nvPr>
            <p:ph type="title"/>
          </p:nvPr>
        </p:nvSpPr>
        <p:spPr>
          <a:xfrm>
            <a:off x="126612" y="242668"/>
            <a:ext cx="8229600" cy="914400"/>
          </a:xfrm>
        </p:spPr>
        <p:txBody>
          <a:bodyPr/>
          <a:lstStyle/>
          <a:p>
            <a:pPr marL="0" indent="0" defTabSz="914363">
              <a:buNone/>
              <a:defRPr/>
            </a:pPr>
            <a:r>
              <a:rPr lang="en-US" dirty="0">
                <a:latin typeface="Times New Roman" panose="02020603050405020304" pitchFamily="18" charset="0"/>
                <a:cs typeface="Times New Roman" panose="02020603050405020304" pitchFamily="18" charset="0"/>
              </a:rPr>
              <a:t>Working with non- member veterans</a:t>
            </a:r>
          </a:p>
        </p:txBody>
      </p:sp>
    </p:spTree>
    <p:extLst>
      <p:ext uri="{BB962C8B-B14F-4D97-AF65-F5344CB8AC3E}">
        <p14:creationId xmlns:p14="http://schemas.microsoft.com/office/powerpoint/2010/main" val="36708254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3668" y="2435290"/>
            <a:ext cx="10972800" cy="3508309"/>
          </a:xfrm>
        </p:spPr>
        <p:txBody>
          <a:bodyPr rtlCol="0">
            <a:normAutofit/>
          </a:bodyPr>
          <a:lstStyle/>
          <a:p>
            <a:pPr marL="0" indent="0" algn="ctr" defTabSz="914363">
              <a:buNone/>
              <a:defRPr/>
            </a:pPr>
            <a:r>
              <a:rPr lang="en-US" sz="4000" b="1" dirty="0">
                <a:latin typeface="Times New Roman" panose="02020603050405020304" pitchFamily="18" charset="0"/>
                <a:cs typeface="Times New Roman" panose="02020603050405020304" pitchFamily="18" charset="0"/>
              </a:rPr>
              <a:t>What types of recruiting practices have worked in your office?</a:t>
            </a:r>
          </a:p>
          <a:p>
            <a:pPr marL="0" indent="0" defTabSz="914363">
              <a:buNone/>
              <a:defRPr/>
            </a:pPr>
            <a:endParaRPr lang="en-US" b="1" dirty="0">
              <a:latin typeface="Times New Roman" panose="02020603050405020304" pitchFamily="18" charset="0"/>
              <a:cs typeface="Times New Roman" panose="02020603050405020304" pitchFamily="18" charset="0"/>
            </a:endParaRPr>
          </a:p>
          <a:p>
            <a:pPr marL="0" indent="0" defTabSz="914363">
              <a:buNone/>
              <a:defRPr/>
            </a:pPr>
            <a:endParaRPr 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DB1D41-CDF4-4E5D-BEF4-8EB2F5A87E9A}" type="slidenum">
              <a:rPr kumimoji="0" 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20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25602" name="Title 1"/>
          <p:cNvSpPr>
            <a:spLocks noGrp="1"/>
          </p:cNvSpPr>
          <p:nvPr>
            <p:ph type="title"/>
          </p:nvPr>
        </p:nvSpPr>
        <p:spPr>
          <a:xfrm>
            <a:off x="126612" y="242668"/>
            <a:ext cx="8229600" cy="914400"/>
          </a:xfrm>
        </p:spPr>
        <p:txBody>
          <a:bodyPr/>
          <a:lstStyle/>
          <a:p>
            <a:pPr marL="0" indent="0" defTabSz="914363">
              <a:buNone/>
              <a:defRPr/>
            </a:pPr>
            <a:r>
              <a:rPr lang="en-US" dirty="0">
                <a:latin typeface="Times New Roman" panose="02020603050405020304" pitchFamily="18" charset="0"/>
                <a:cs typeface="Times New Roman" panose="02020603050405020304" pitchFamily="18" charset="0"/>
              </a:rPr>
              <a:t>What works for you?</a:t>
            </a:r>
          </a:p>
        </p:txBody>
      </p:sp>
    </p:spTree>
    <p:extLst>
      <p:ext uri="{BB962C8B-B14F-4D97-AF65-F5344CB8AC3E}">
        <p14:creationId xmlns:p14="http://schemas.microsoft.com/office/powerpoint/2010/main" val="615679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					</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						</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2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						</a:t>
            </a:r>
            <a:endParaRPr kumimoji="0" lang="en-US" altLang="en-US" sz="60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p:txBody>
      </p:sp>
      <p:sp>
        <p:nvSpPr>
          <p:cNvPr id="2" name="TextBox 1">
            <a:extLst>
              <a:ext uri="{FF2B5EF4-FFF2-40B4-BE49-F238E27FC236}">
                <a16:creationId xmlns:a16="http://schemas.microsoft.com/office/drawing/2014/main" id="{44A42F64-D194-1F61-918A-5056961FC552}"/>
              </a:ext>
            </a:extLst>
          </p:cNvPr>
          <p:cNvSpPr txBox="1"/>
          <p:nvPr/>
        </p:nvSpPr>
        <p:spPr>
          <a:xfrm>
            <a:off x="3710609" y="2057400"/>
            <a:ext cx="8176591" cy="107721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2023 Proficiency Training Conference Survey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3200" b="1" dirty="0">
                <a:solidFill>
                  <a:prstClr val="black"/>
                </a:solidFill>
                <a:latin typeface="Times New Roman" panose="02020603050405020304" pitchFamily="18" charset="0"/>
                <a:cs typeface="Times New Roman" panose="02020603050405020304" pitchFamily="18" charset="0"/>
              </a:rPr>
              <a:t>Breakout: Recruiting in the Office</a:t>
            </a:r>
            <a:endPar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3" name="TextBox 2">
            <a:extLst>
              <a:ext uri="{FF2B5EF4-FFF2-40B4-BE49-F238E27FC236}">
                <a16:creationId xmlns:a16="http://schemas.microsoft.com/office/drawing/2014/main" id="{99381791-37E9-6F76-9EFD-09DB075C071E}"/>
              </a:ext>
            </a:extLst>
          </p:cNvPr>
          <p:cNvSpPr txBox="1"/>
          <p:nvPr/>
        </p:nvSpPr>
        <p:spPr>
          <a:xfrm>
            <a:off x="4267200" y="3810000"/>
            <a:ext cx="7696200"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Please scan the QR Code or click on the link below to take an anonymous survey about your experience during </a:t>
            </a:r>
            <a:r>
              <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the 2023 </a:t>
            </a: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Proficiency Training Conference. </a:t>
            </a:r>
          </a:p>
        </p:txBody>
      </p:sp>
      <p:sp>
        <p:nvSpPr>
          <p:cNvPr id="4" name="TextBox 3">
            <a:extLst>
              <a:ext uri="{FF2B5EF4-FFF2-40B4-BE49-F238E27FC236}">
                <a16:creationId xmlns:a16="http://schemas.microsoft.com/office/drawing/2014/main" id="{3A7F7896-630A-F4BE-6100-D00D30E1198E}"/>
              </a:ext>
            </a:extLst>
          </p:cNvPr>
          <p:cNvSpPr txBox="1"/>
          <p:nvPr/>
        </p:nvSpPr>
        <p:spPr>
          <a:xfrm>
            <a:off x="5105400" y="6172200"/>
            <a:ext cx="6858000"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hlinkClick r:id="rId3"/>
              </a:rPr>
              <a:t>https://www.research.net/r/HXN65JV</a:t>
            </a: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6" name="Picture 5">
            <a:extLst>
              <a:ext uri="{FF2B5EF4-FFF2-40B4-BE49-F238E27FC236}">
                <a16:creationId xmlns:a16="http://schemas.microsoft.com/office/drawing/2014/main" id="{FE4FBE22-6328-B8A4-8991-BDDE962BDCBA}"/>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0058400" y="4648200"/>
            <a:ext cx="1524000" cy="1524000"/>
          </a:xfrm>
          <a:prstGeom prst="rect">
            <a:avLst/>
          </a:prstGeom>
        </p:spPr>
      </p:pic>
    </p:spTree>
    <p:extLst>
      <p:ext uri="{BB962C8B-B14F-4D97-AF65-F5344CB8AC3E}">
        <p14:creationId xmlns:p14="http://schemas.microsoft.com/office/powerpoint/2010/main" val="34510202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1600"/>
            <a:ext cx="10972800" cy="4572000"/>
          </a:xfrm>
        </p:spPr>
        <p:txBody>
          <a:bodyPr rtlCol="0">
            <a:normAutofit lnSpcReduction="10000"/>
          </a:bodyPr>
          <a:lstStyle/>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defTabSz="914363">
              <a:buNone/>
              <a:defRPr/>
            </a:pPr>
            <a:r>
              <a:rPr lang="en-US" dirty="0">
                <a:latin typeface="Times New Roman" panose="02020603050405020304" pitchFamily="18" charset="0"/>
                <a:cs typeface="Times New Roman" panose="02020603050405020304" pitchFamily="18" charset="0"/>
              </a:rPr>
              <a:t>Why do we need to recruit new VFW members?</a:t>
            </a:r>
          </a:p>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defTabSz="914363">
              <a:buNone/>
              <a:defRPr/>
            </a:pPr>
            <a:r>
              <a:rPr lang="en-US" dirty="0">
                <a:latin typeface="Times New Roman" panose="02020603050405020304" pitchFamily="18" charset="0"/>
                <a:cs typeface="Times New Roman" panose="02020603050405020304" pitchFamily="18" charset="0"/>
              </a:rPr>
              <a:t>Are we allowed to recruit new VFW members in the office?</a:t>
            </a:r>
          </a:p>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defTabSz="914363">
              <a:buNone/>
              <a:defRPr/>
            </a:pPr>
            <a:r>
              <a:rPr lang="en-US" dirty="0">
                <a:latin typeface="Times New Roman" panose="02020603050405020304" pitchFamily="18" charset="0"/>
                <a:cs typeface="Times New Roman" panose="02020603050405020304" pitchFamily="18" charset="0"/>
              </a:rPr>
              <a:t>How can we successfully use the services we provide to legally recruit new VFW members?</a:t>
            </a:r>
          </a:p>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defTabSz="914363">
              <a:buNone/>
              <a:defRPr/>
            </a:pPr>
            <a:r>
              <a:rPr lang="en-US" dirty="0">
                <a:latin typeface="Times New Roman" panose="02020603050405020304" pitchFamily="18" charset="0"/>
                <a:cs typeface="Times New Roman" panose="02020603050405020304" pitchFamily="18" charset="0"/>
              </a:rPr>
              <a:t>Where can we recruit new VFW members?</a:t>
            </a:r>
          </a:p>
        </p:txBody>
      </p:sp>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DB1D41-CDF4-4E5D-BEF4-8EB2F5A87E9A}" type="slidenum">
              <a:rPr kumimoji="0" 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20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25602" name="Title 1"/>
          <p:cNvSpPr>
            <a:spLocks noGrp="1"/>
          </p:cNvSpPr>
          <p:nvPr>
            <p:ph type="title"/>
          </p:nvPr>
        </p:nvSpPr>
        <p:spPr>
          <a:xfrm>
            <a:off x="126612" y="242668"/>
            <a:ext cx="8229600" cy="914400"/>
          </a:xfrm>
        </p:spPr>
        <p:txBody>
          <a:bodyPr/>
          <a:lstStyle/>
          <a:p>
            <a:pPr defTabSz="912813"/>
            <a:r>
              <a:rPr lang="en-US" altLang="en-US" sz="4000" dirty="0">
                <a:latin typeface="Times New Roman" panose="02020603050405020304" pitchFamily="18" charset="0"/>
                <a:cs typeface="Times New Roman" panose="02020603050405020304" pitchFamily="18" charset="0"/>
              </a:rPr>
              <a:t>Learning Objectives</a:t>
            </a:r>
          </a:p>
        </p:txBody>
      </p:sp>
    </p:spTree>
    <p:extLst>
      <p:ext uri="{BB962C8B-B14F-4D97-AF65-F5344CB8AC3E}">
        <p14:creationId xmlns:p14="http://schemas.microsoft.com/office/powerpoint/2010/main" val="1268671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586204"/>
            <a:ext cx="10972800" cy="4572000"/>
          </a:xfrm>
        </p:spPr>
        <p:txBody>
          <a:bodyPr rtlCol="0">
            <a:normAutofit/>
          </a:bodyPr>
          <a:lstStyle/>
          <a:p>
            <a:pPr marL="0" indent="0" defTabSz="914363">
              <a:buNone/>
              <a:defRPr/>
            </a:pPr>
            <a:r>
              <a:rPr lang="en-US" dirty="0">
                <a:latin typeface="Times New Roman" panose="02020603050405020304" pitchFamily="18" charset="0"/>
                <a:cs typeface="Times New Roman" panose="02020603050405020304" pitchFamily="18" charset="0"/>
              </a:rPr>
              <a:t>VFW membership is shrinking because of older vets and new organizations </a:t>
            </a:r>
          </a:p>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defTabSz="914363">
              <a:buNone/>
              <a:defRPr/>
            </a:pPr>
            <a:r>
              <a:rPr lang="en-US" dirty="0">
                <a:latin typeface="Times New Roman" panose="02020603050405020304" pitchFamily="18" charset="0"/>
                <a:cs typeface="Times New Roman" panose="02020603050405020304" pitchFamily="18" charset="0"/>
              </a:rPr>
              <a:t>We need the numbers to influence congress</a:t>
            </a:r>
          </a:p>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defTabSz="914363">
              <a:buNone/>
              <a:defRPr/>
            </a:pPr>
            <a:r>
              <a:rPr lang="en-US" dirty="0">
                <a:latin typeface="Times New Roman" panose="02020603050405020304" pitchFamily="18" charset="0"/>
                <a:cs typeface="Times New Roman" panose="02020603050405020304" pitchFamily="18" charset="0"/>
              </a:rPr>
              <a:t>**Pull Ryan SVA quote “nobody cares….” </a:t>
            </a:r>
            <a:r>
              <a:rPr lang="en-US" dirty="0">
                <a:highlight>
                  <a:srgbClr val="FFFF00"/>
                </a:highlight>
                <a:latin typeface="Times New Roman" panose="02020603050405020304" pitchFamily="18" charset="0"/>
                <a:cs typeface="Times New Roman" panose="02020603050405020304" pitchFamily="18" charset="0"/>
              </a:rPr>
              <a:t>I cannot find it</a:t>
            </a:r>
          </a:p>
        </p:txBody>
      </p:sp>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DB1D41-CDF4-4E5D-BEF4-8EB2F5A87E9A}" type="slidenum">
              <a:rPr kumimoji="0" 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20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25602" name="Title 1"/>
          <p:cNvSpPr>
            <a:spLocks noGrp="1"/>
          </p:cNvSpPr>
          <p:nvPr>
            <p:ph type="title"/>
          </p:nvPr>
        </p:nvSpPr>
        <p:spPr>
          <a:xfrm>
            <a:off x="126612" y="242668"/>
            <a:ext cx="8229600" cy="914400"/>
          </a:xfrm>
        </p:spPr>
        <p:txBody>
          <a:bodyPr/>
          <a:lstStyle/>
          <a:p>
            <a:pPr defTabSz="912813"/>
            <a:r>
              <a:rPr lang="en-US" altLang="en-US" sz="4000" dirty="0">
                <a:latin typeface="Times New Roman" panose="02020603050405020304" pitchFamily="18" charset="0"/>
                <a:cs typeface="Times New Roman" panose="02020603050405020304" pitchFamily="18" charset="0"/>
              </a:rPr>
              <a:t>Why do we need to recruit new VFW members?</a:t>
            </a:r>
          </a:p>
        </p:txBody>
      </p:sp>
    </p:spTree>
    <p:extLst>
      <p:ext uri="{BB962C8B-B14F-4D97-AF65-F5344CB8AC3E}">
        <p14:creationId xmlns:p14="http://schemas.microsoft.com/office/powerpoint/2010/main" val="899237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32857"/>
            <a:ext cx="10972800" cy="4572000"/>
          </a:xfrm>
        </p:spPr>
        <p:txBody>
          <a:bodyPr rtlCol="0">
            <a:normAutofit/>
          </a:bodyPr>
          <a:lstStyle/>
          <a:p>
            <a:pPr marL="0" indent="0" algn="ctr" defTabSz="914363">
              <a:buNone/>
              <a:defRPr/>
            </a:pPr>
            <a:r>
              <a:rPr lang="en-US" sz="8800" b="1" i="1" u="sng" dirty="0">
                <a:solidFill>
                  <a:srgbClr val="991A1E"/>
                </a:solidFill>
                <a:latin typeface="Times New Roman" panose="02020603050405020304" pitchFamily="18" charset="0"/>
                <a:cs typeface="Times New Roman" panose="02020603050405020304" pitchFamily="18" charset="0"/>
              </a:rPr>
              <a:t>YES!</a:t>
            </a:r>
          </a:p>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defTabSz="914363">
              <a:buNone/>
              <a:defRPr/>
            </a:pPr>
            <a:r>
              <a:rPr lang="en-US" dirty="0">
                <a:latin typeface="Times New Roman" panose="02020603050405020304" pitchFamily="18" charset="0"/>
                <a:cs typeface="Times New Roman" panose="02020603050405020304" pitchFamily="18" charset="0"/>
              </a:rPr>
              <a:t>We just cannot solicit membership directly or as a condition of our services</a:t>
            </a:r>
          </a:p>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defTabSz="914363">
              <a:buNone/>
              <a:defRPr/>
            </a:pPr>
            <a:r>
              <a:rPr lang="en-US" dirty="0">
                <a:latin typeface="Times New Roman" panose="02020603050405020304" pitchFamily="18" charset="0"/>
                <a:cs typeface="Times New Roman" panose="02020603050405020304" pitchFamily="18" charset="0"/>
              </a:rPr>
              <a:t>Instead use </a:t>
            </a:r>
            <a:r>
              <a:rPr lang="en-US" i="1" u="sng" dirty="0">
                <a:latin typeface="Times New Roman" panose="02020603050405020304" pitchFamily="18" charset="0"/>
                <a:cs typeface="Times New Roman" panose="02020603050405020304" pitchFamily="18" charset="0"/>
              </a:rPr>
              <a:t>passive</a:t>
            </a:r>
            <a:r>
              <a:rPr lang="en-US" dirty="0">
                <a:latin typeface="Times New Roman" panose="02020603050405020304" pitchFamily="18" charset="0"/>
                <a:cs typeface="Times New Roman" panose="02020603050405020304" pitchFamily="18" charset="0"/>
              </a:rPr>
              <a:t> recruiting</a:t>
            </a:r>
          </a:p>
        </p:txBody>
      </p:sp>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DB1D41-CDF4-4E5D-BEF4-8EB2F5A87E9A}" type="slidenum">
              <a:rPr kumimoji="0" 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20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25602" name="Title 1"/>
          <p:cNvSpPr>
            <a:spLocks noGrp="1"/>
          </p:cNvSpPr>
          <p:nvPr>
            <p:ph type="title"/>
          </p:nvPr>
        </p:nvSpPr>
        <p:spPr>
          <a:xfrm>
            <a:off x="126612" y="242668"/>
            <a:ext cx="8229600" cy="914400"/>
          </a:xfrm>
        </p:spPr>
        <p:txBody>
          <a:bodyPr/>
          <a:lstStyle/>
          <a:p>
            <a:pPr marL="0" indent="0" defTabSz="914363">
              <a:buNone/>
              <a:defRPr/>
            </a:pPr>
            <a:r>
              <a:rPr lang="en-US" sz="4000" dirty="0">
                <a:latin typeface="Times New Roman" panose="02020603050405020304" pitchFamily="18" charset="0"/>
                <a:cs typeface="Times New Roman" panose="02020603050405020304" pitchFamily="18" charset="0"/>
              </a:rPr>
              <a:t>Are we allowed to recruit new VFW members in the office?</a:t>
            </a:r>
          </a:p>
        </p:txBody>
      </p:sp>
    </p:spTree>
    <p:extLst>
      <p:ext uri="{BB962C8B-B14F-4D97-AF65-F5344CB8AC3E}">
        <p14:creationId xmlns:p14="http://schemas.microsoft.com/office/powerpoint/2010/main" val="890668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1600"/>
            <a:ext cx="10972800" cy="4572000"/>
          </a:xfrm>
        </p:spPr>
        <p:txBody>
          <a:bodyPr rtlCol="0">
            <a:normAutofit/>
          </a:bodyPr>
          <a:lstStyle/>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defTabSz="914363">
              <a:buNone/>
              <a:defRPr/>
            </a:pPr>
            <a:endParaRPr lang="en-US" sz="1000" dirty="0">
              <a:latin typeface="Times New Roman" panose="02020603050405020304" pitchFamily="18" charset="0"/>
              <a:cs typeface="Times New Roman" panose="02020603050405020304" pitchFamily="18" charset="0"/>
            </a:endParaRPr>
          </a:p>
          <a:p>
            <a:pPr marL="0" indent="0" algn="ctr" defTabSz="914363">
              <a:buNone/>
              <a:defRPr/>
            </a:pPr>
            <a:r>
              <a:rPr lang="en-US" sz="4400" dirty="0">
                <a:latin typeface="Times New Roman" panose="02020603050405020304" pitchFamily="18" charset="0"/>
                <a:cs typeface="Times New Roman" panose="02020603050405020304" pitchFamily="18" charset="0"/>
              </a:rPr>
              <a:t>Passive Recruiting is the act of obtaining VFW membership by not asking for it directly</a:t>
            </a:r>
          </a:p>
        </p:txBody>
      </p:sp>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DB1D41-CDF4-4E5D-BEF4-8EB2F5A87E9A}" type="slidenum">
              <a:rPr kumimoji="0" 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20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25602" name="Title 1"/>
          <p:cNvSpPr>
            <a:spLocks noGrp="1"/>
          </p:cNvSpPr>
          <p:nvPr>
            <p:ph type="title"/>
          </p:nvPr>
        </p:nvSpPr>
        <p:spPr>
          <a:xfrm>
            <a:off x="126612" y="242668"/>
            <a:ext cx="8229600" cy="914400"/>
          </a:xfrm>
        </p:spPr>
        <p:txBody>
          <a:bodyPr/>
          <a:lstStyle/>
          <a:p>
            <a:pPr marL="0" indent="0" defTabSz="914363">
              <a:buNone/>
              <a:defRPr/>
            </a:pPr>
            <a:r>
              <a:rPr lang="en-US" sz="4000" dirty="0">
                <a:latin typeface="Times New Roman" panose="02020603050405020304" pitchFamily="18" charset="0"/>
                <a:cs typeface="Times New Roman" panose="02020603050405020304" pitchFamily="18" charset="0"/>
              </a:rPr>
              <a:t>What is Passive Recruiting?</a:t>
            </a:r>
          </a:p>
        </p:txBody>
      </p:sp>
    </p:spTree>
    <p:extLst>
      <p:ext uri="{BB962C8B-B14F-4D97-AF65-F5344CB8AC3E}">
        <p14:creationId xmlns:p14="http://schemas.microsoft.com/office/powerpoint/2010/main" val="3879800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32858"/>
            <a:ext cx="10972800" cy="4572000"/>
          </a:xfrm>
        </p:spPr>
        <p:txBody>
          <a:bodyPr rtlCol="0">
            <a:normAutofit fontScale="92500" lnSpcReduction="10000"/>
          </a:bodyPr>
          <a:lstStyle/>
          <a:p>
            <a:pPr defTabSz="914363">
              <a:defRPr/>
            </a:pPr>
            <a:r>
              <a:rPr lang="en-US" dirty="0">
                <a:latin typeface="Times New Roman" panose="02020603050405020304" pitchFamily="18" charset="0"/>
                <a:cs typeface="Times New Roman" panose="02020603050405020304" pitchFamily="18" charset="0"/>
              </a:rPr>
              <a:t>Passive recruiting starts with providing professional service to every veteran, surviving spouse, and caregiver that you assist. </a:t>
            </a:r>
          </a:p>
          <a:p>
            <a:pPr defTabSz="914363">
              <a:defRPr/>
            </a:pPr>
            <a:endParaRPr lang="en-US" dirty="0">
              <a:latin typeface="Times New Roman" panose="02020603050405020304" pitchFamily="18" charset="0"/>
              <a:cs typeface="Times New Roman" panose="02020603050405020304" pitchFamily="18" charset="0"/>
            </a:endParaRPr>
          </a:p>
          <a:p>
            <a:pPr defTabSz="914363">
              <a:defRPr/>
            </a:pPr>
            <a:r>
              <a:rPr lang="en-US" dirty="0">
                <a:latin typeface="Times New Roman" panose="02020603050405020304" pitchFamily="18" charset="0"/>
                <a:cs typeface="Times New Roman" panose="02020603050405020304" pitchFamily="18" charset="0"/>
              </a:rPr>
              <a:t>When a veteran interacts with you, they are interacting with what they believe is the entire VFW. </a:t>
            </a:r>
          </a:p>
          <a:p>
            <a:pPr defTabSz="914363">
              <a:defRPr/>
            </a:pPr>
            <a:endParaRPr lang="en-US" dirty="0">
              <a:latin typeface="Times New Roman" panose="02020603050405020304" pitchFamily="18" charset="0"/>
              <a:cs typeface="Times New Roman" panose="02020603050405020304" pitchFamily="18" charset="0"/>
            </a:endParaRPr>
          </a:p>
          <a:p>
            <a:pPr defTabSz="914363">
              <a:defRPr/>
            </a:pPr>
            <a:r>
              <a:rPr lang="en-US" dirty="0">
                <a:latin typeface="Times New Roman" panose="02020603050405020304" pitchFamily="18" charset="0"/>
                <a:cs typeface="Times New Roman" panose="02020603050405020304" pitchFamily="18" charset="0"/>
              </a:rPr>
              <a:t>Great service leads to donations and membership. </a:t>
            </a:r>
          </a:p>
          <a:p>
            <a:pPr defTabSz="914363">
              <a:defRPr/>
            </a:pPr>
            <a:endParaRPr lang="en-US" dirty="0">
              <a:latin typeface="Times New Roman" panose="02020603050405020304" pitchFamily="18" charset="0"/>
              <a:cs typeface="Times New Roman" panose="02020603050405020304" pitchFamily="18" charset="0"/>
            </a:endParaRPr>
          </a:p>
          <a:p>
            <a:pPr defTabSz="914363">
              <a:defRPr/>
            </a:pPr>
            <a:r>
              <a:rPr lang="en-US" dirty="0">
                <a:latin typeface="Times New Roman" panose="02020603050405020304" pitchFamily="18" charset="0"/>
                <a:cs typeface="Times New Roman" panose="02020603050405020304" pitchFamily="18" charset="0"/>
              </a:rPr>
              <a:t>Bad experiences will lead to misconceptions about our organization and bad publicity. </a:t>
            </a:r>
          </a:p>
        </p:txBody>
      </p:sp>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DB1D41-CDF4-4E5D-BEF4-8EB2F5A87E9A}" type="slidenum">
              <a:rPr kumimoji="0" 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20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25602" name="Title 1"/>
          <p:cNvSpPr>
            <a:spLocks noGrp="1"/>
          </p:cNvSpPr>
          <p:nvPr>
            <p:ph type="title"/>
          </p:nvPr>
        </p:nvSpPr>
        <p:spPr>
          <a:xfrm>
            <a:off x="126612" y="242668"/>
            <a:ext cx="8229600" cy="914400"/>
          </a:xfrm>
        </p:spPr>
        <p:txBody>
          <a:bodyPr/>
          <a:lstStyle/>
          <a:p>
            <a:pPr marL="0" indent="0" defTabSz="914363">
              <a:buNone/>
              <a:defRPr/>
            </a:pPr>
            <a:r>
              <a:rPr lang="en-US" sz="4000" dirty="0">
                <a:latin typeface="Times New Roman" panose="02020603050405020304" pitchFamily="18" charset="0"/>
                <a:cs typeface="Times New Roman" panose="02020603050405020304" pitchFamily="18" charset="0"/>
              </a:rPr>
              <a:t>How to Passively Recruit </a:t>
            </a:r>
          </a:p>
        </p:txBody>
      </p:sp>
    </p:spTree>
    <p:extLst>
      <p:ext uri="{BB962C8B-B14F-4D97-AF65-F5344CB8AC3E}">
        <p14:creationId xmlns:p14="http://schemas.microsoft.com/office/powerpoint/2010/main" val="158432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1600"/>
            <a:ext cx="10972800" cy="4572000"/>
          </a:xfrm>
        </p:spPr>
        <p:txBody>
          <a:bodyPr rtlCol="0">
            <a:noAutofit/>
          </a:bodyPr>
          <a:lstStyle/>
          <a:p>
            <a:pPr marL="0" indent="0" defTabSz="914363">
              <a:buNone/>
              <a:defRPr/>
            </a:pPr>
            <a:r>
              <a:rPr lang="en-US" sz="2800" dirty="0">
                <a:latin typeface="Times New Roman" panose="02020603050405020304" pitchFamily="18" charset="0"/>
                <a:cs typeface="Times New Roman" panose="02020603050405020304" pitchFamily="18" charset="0"/>
              </a:rPr>
              <a:t>Below are some examples of ways to passively recruit: </a:t>
            </a:r>
          </a:p>
          <a:p>
            <a:pPr marL="0" indent="0" defTabSz="914363">
              <a:buNone/>
              <a:defRPr/>
            </a:pPr>
            <a:endParaRPr lang="en-US" sz="1100" dirty="0">
              <a:latin typeface="Times New Roman" panose="02020603050405020304" pitchFamily="18" charset="0"/>
              <a:cs typeface="Times New Roman" panose="02020603050405020304" pitchFamily="18" charset="0"/>
            </a:endParaRPr>
          </a:p>
          <a:p>
            <a:pPr defTabSz="914363">
              <a:defRPr/>
            </a:pPr>
            <a:r>
              <a:rPr lang="en-US" sz="2400" dirty="0">
                <a:latin typeface="Times New Roman" panose="02020603050405020304" pitchFamily="18" charset="0"/>
                <a:cs typeface="Times New Roman" panose="02020603050405020304" pitchFamily="18" charset="0"/>
              </a:rPr>
              <a:t>Have flyers in your office speaking of membership </a:t>
            </a:r>
            <a:r>
              <a:rPr lang="en-US" sz="2400" b="1" u="sng" dirty="0">
                <a:latin typeface="Times New Roman" panose="02020603050405020304" pitchFamily="18" charset="0"/>
                <a:cs typeface="Times New Roman" panose="02020603050405020304" pitchFamily="18" charset="0"/>
              </a:rPr>
              <a:t>(Not Requesting It)</a:t>
            </a:r>
          </a:p>
          <a:p>
            <a:pPr marL="0" indent="0" defTabSz="914363">
              <a:buNone/>
              <a:defRPr/>
            </a:pPr>
            <a:r>
              <a:rPr lang="en-US" sz="2400" dirty="0">
                <a:latin typeface="Times New Roman" panose="02020603050405020304" pitchFamily="18" charset="0"/>
                <a:cs typeface="Times New Roman" panose="02020603050405020304" pitchFamily="18" charset="0"/>
              </a:rPr>
              <a:t>	(Don’t only have the Uncle Sam I want you to join the VFW posters) </a:t>
            </a:r>
          </a:p>
          <a:p>
            <a:pPr marL="914400" lvl="2" indent="0" defTabSz="914363">
              <a:buNone/>
              <a:defRPr/>
            </a:pPr>
            <a:r>
              <a:rPr lang="en-US" dirty="0">
                <a:latin typeface="Times New Roman" panose="02020603050405020304" pitchFamily="18" charset="0"/>
                <a:cs typeface="Times New Roman" panose="02020603050405020304" pitchFamily="18" charset="0"/>
              </a:rPr>
              <a:t>**Information Pamphlets can be ordered through VFW General Services</a:t>
            </a:r>
          </a:p>
          <a:p>
            <a:pPr marL="914400" lvl="2" indent="0" defTabSz="914363">
              <a:buNone/>
              <a:defRPr/>
            </a:pPr>
            <a:r>
              <a:rPr lang="en-US" dirty="0">
                <a:latin typeface="Times New Roman" panose="02020603050405020304" pitchFamily="18" charset="0"/>
                <a:cs typeface="Times New Roman" panose="02020603050405020304" pitchFamily="18" charset="0"/>
              </a:rPr>
              <a:t>**Other items can be ordered through the VFW Store</a:t>
            </a:r>
          </a:p>
          <a:p>
            <a:pPr defTabSz="914363">
              <a:spcBef>
                <a:spcPts val="0"/>
              </a:spcBef>
              <a:defRPr/>
            </a:pPr>
            <a:endParaRPr lang="en-US" sz="1200" dirty="0">
              <a:latin typeface="Times New Roman" panose="02020603050405020304" pitchFamily="18" charset="0"/>
              <a:cs typeface="Times New Roman" panose="02020603050405020304" pitchFamily="18" charset="0"/>
            </a:endParaRPr>
          </a:p>
          <a:p>
            <a:pPr defTabSz="914363">
              <a:defRPr/>
            </a:pPr>
            <a:r>
              <a:rPr lang="en-US" sz="2400" dirty="0">
                <a:latin typeface="Times New Roman" panose="02020603050405020304" pitchFamily="18" charset="0"/>
                <a:cs typeface="Times New Roman" panose="02020603050405020304" pitchFamily="18" charset="0"/>
              </a:rPr>
              <a:t>Ask veterans if they would “Like to know more about VFW membership” as opposed to asking if they would like to sign up if located in a VARO.</a:t>
            </a:r>
          </a:p>
          <a:p>
            <a:pPr defTabSz="914363">
              <a:defRPr/>
            </a:pPr>
            <a:r>
              <a:rPr lang="en-US" sz="2400" dirty="0">
                <a:latin typeface="Times New Roman" panose="02020603050405020304" pitchFamily="18" charset="0"/>
                <a:cs typeface="Times New Roman" panose="02020603050405020304" pitchFamily="18" charset="0"/>
              </a:rPr>
              <a:t>Send recruitment letters to veterans who were granted benefits and are eligible for VFW membership </a:t>
            </a:r>
          </a:p>
          <a:p>
            <a:pPr defTabSz="914363">
              <a:defRPr/>
            </a:pPr>
            <a:r>
              <a:rPr lang="en-US" sz="2400" dirty="0">
                <a:latin typeface="Times New Roman" panose="02020603050405020304" pitchFamily="18" charset="0"/>
                <a:cs typeface="Times New Roman" panose="02020603050405020304" pitchFamily="18" charset="0"/>
              </a:rPr>
              <a:t>A sample recruitment letter can be found in the resources section of the OLP. </a:t>
            </a:r>
          </a:p>
          <a:p>
            <a:pPr defTabSz="914363">
              <a:defRPr/>
            </a:pPr>
            <a:endParaRPr lang="en-US" sz="2400" dirty="0">
              <a:latin typeface="Times New Roman" panose="02020603050405020304" pitchFamily="18" charset="0"/>
              <a:cs typeface="Times New Roman" panose="02020603050405020304" pitchFamily="18" charset="0"/>
            </a:endParaRPr>
          </a:p>
          <a:p>
            <a:pPr marL="0" indent="0" defTabSz="914363">
              <a:buNone/>
              <a:defRPr/>
            </a:pPr>
            <a:endParaRPr 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DB1D41-CDF4-4E5D-BEF4-8EB2F5A87E9A}" type="slidenum">
              <a:rPr kumimoji="0" 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20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25602" name="Title 1"/>
          <p:cNvSpPr>
            <a:spLocks noGrp="1"/>
          </p:cNvSpPr>
          <p:nvPr>
            <p:ph type="title"/>
          </p:nvPr>
        </p:nvSpPr>
        <p:spPr>
          <a:xfrm>
            <a:off x="126612" y="242668"/>
            <a:ext cx="8229600" cy="914400"/>
          </a:xfrm>
        </p:spPr>
        <p:txBody>
          <a:bodyPr/>
          <a:lstStyle/>
          <a:p>
            <a:pPr marL="0" indent="0" defTabSz="914363">
              <a:buNone/>
              <a:defRPr/>
            </a:pPr>
            <a:r>
              <a:rPr lang="en-US" sz="4000" dirty="0">
                <a:latin typeface="Times New Roman" panose="02020603050405020304" pitchFamily="18" charset="0"/>
                <a:cs typeface="Times New Roman" panose="02020603050405020304" pitchFamily="18" charset="0"/>
              </a:rPr>
              <a:t>Ways to Passively Recruit</a:t>
            </a:r>
          </a:p>
        </p:txBody>
      </p:sp>
    </p:spTree>
    <p:extLst>
      <p:ext uri="{BB962C8B-B14F-4D97-AF65-F5344CB8AC3E}">
        <p14:creationId xmlns:p14="http://schemas.microsoft.com/office/powerpoint/2010/main" val="1429241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371600"/>
            <a:ext cx="10972800" cy="4572000"/>
          </a:xfrm>
        </p:spPr>
        <p:txBody>
          <a:bodyPr rtlCol="0">
            <a:noAutofit/>
          </a:bodyPr>
          <a:lstStyle/>
          <a:p>
            <a:pPr marL="0" indent="0" defTabSz="914363">
              <a:buNone/>
              <a:defRPr/>
            </a:pPr>
            <a:r>
              <a:rPr lang="en-US" dirty="0">
                <a:latin typeface="Times New Roman" panose="02020603050405020304" pitchFamily="18" charset="0"/>
                <a:cs typeface="Times New Roman" panose="02020603050405020304" pitchFamily="18" charset="0"/>
              </a:rPr>
              <a:t>Recruitment letters are great tools that can assist with obtaining membership. </a:t>
            </a:r>
          </a:p>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defTabSz="914363">
              <a:buNone/>
              <a:defRPr/>
            </a:pPr>
            <a:r>
              <a:rPr lang="en-US" dirty="0">
                <a:latin typeface="Times New Roman" panose="02020603050405020304" pitchFamily="18" charset="0"/>
                <a:cs typeface="Times New Roman" panose="02020603050405020304" pitchFamily="18" charset="0"/>
              </a:rPr>
              <a:t>You provide the superior service to our veterans; the recruitment letter provides the answers to any questions the veteran may have about membership. </a:t>
            </a:r>
          </a:p>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defTabSz="914363">
              <a:buNone/>
              <a:defRPr/>
            </a:pPr>
            <a:r>
              <a:rPr lang="en-US" dirty="0">
                <a:latin typeface="Times New Roman" panose="02020603050405020304" pitchFamily="18" charset="0"/>
                <a:cs typeface="Times New Roman" panose="02020603050405020304" pitchFamily="18" charset="0"/>
              </a:rPr>
              <a:t>Work with your Department to determine the best process for sending out recruitment letters</a:t>
            </a:r>
          </a:p>
          <a:p>
            <a:pPr marL="0" indent="0" defTabSz="914363">
              <a:buNone/>
              <a:defRPr/>
            </a:pPr>
            <a:endParaRPr lang="en-US"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DB1D41-CDF4-4E5D-BEF4-8EB2F5A87E9A}" type="slidenum">
              <a:rPr kumimoji="0" 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20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25602" name="Title 1"/>
          <p:cNvSpPr>
            <a:spLocks noGrp="1"/>
          </p:cNvSpPr>
          <p:nvPr>
            <p:ph type="title"/>
          </p:nvPr>
        </p:nvSpPr>
        <p:spPr>
          <a:xfrm>
            <a:off x="126612" y="242668"/>
            <a:ext cx="8229600" cy="914400"/>
          </a:xfrm>
        </p:spPr>
        <p:txBody>
          <a:bodyPr/>
          <a:lstStyle/>
          <a:p>
            <a:pPr defTabSz="914363">
              <a:defRPr/>
            </a:pPr>
            <a:r>
              <a:rPr lang="en-US" dirty="0">
                <a:latin typeface="Times New Roman" panose="02020603050405020304" pitchFamily="18" charset="0"/>
                <a:cs typeface="Times New Roman" panose="02020603050405020304" pitchFamily="18" charset="0"/>
              </a:rPr>
              <a:t>Recruitment Letters</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6115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3668" y="1371600"/>
            <a:ext cx="10972800" cy="4572000"/>
          </a:xfrm>
        </p:spPr>
        <p:txBody>
          <a:bodyPr rtlCol="0">
            <a:normAutofit lnSpcReduction="10000"/>
          </a:bodyPr>
          <a:lstStyle/>
          <a:p>
            <a:pPr marL="0" indent="0" defTabSz="914363">
              <a:buNone/>
              <a:defRPr/>
            </a:pPr>
            <a:endParaRPr lang="en-US" b="1" dirty="0">
              <a:latin typeface="Times New Roman" panose="02020603050405020304" pitchFamily="18" charset="0"/>
              <a:cs typeface="Times New Roman" panose="02020603050405020304" pitchFamily="18" charset="0"/>
            </a:endParaRPr>
          </a:p>
          <a:p>
            <a:pPr marL="0" indent="0" defTabSz="914363">
              <a:buNone/>
              <a:defRPr/>
            </a:pPr>
            <a:r>
              <a:rPr lang="en-US" b="1" dirty="0">
                <a:latin typeface="Times New Roman" panose="02020603050405020304" pitchFamily="18" charset="0"/>
                <a:cs typeface="Times New Roman" panose="02020603050405020304" pitchFamily="18" charset="0"/>
              </a:rPr>
              <a:t>In the Office </a:t>
            </a:r>
            <a:r>
              <a:rPr lang="en-US" dirty="0">
                <a:latin typeface="Times New Roman" panose="02020603050405020304" pitchFamily="18" charset="0"/>
                <a:cs typeface="Times New Roman" panose="02020603050405020304" pitchFamily="18" charset="0"/>
              </a:rPr>
              <a:t>– Passive Recruiting </a:t>
            </a:r>
          </a:p>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defTabSz="914363">
              <a:buNone/>
              <a:defRPr/>
            </a:pPr>
            <a:r>
              <a:rPr lang="en-US" b="1" dirty="0">
                <a:latin typeface="Times New Roman" panose="02020603050405020304" pitchFamily="18" charset="0"/>
                <a:cs typeface="Times New Roman" panose="02020603050405020304" pitchFamily="18" charset="0"/>
              </a:rPr>
              <a:t>At the Office but Outside of Office Hours, </a:t>
            </a:r>
            <a:r>
              <a:rPr lang="en-US" dirty="0">
                <a:latin typeface="Times New Roman" panose="02020603050405020304" pitchFamily="18" charset="0"/>
                <a:cs typeface="Times New Roman" panose="02020603050405020304" pitchFamily="18" charset="0"/>
              </a:rPr>
              <a:t>– Membership flier posted outside the office door with a Q/R Code directing to VFW Membership page. </a:t>
            </a:r>
          </a:p>
          <a:p>
            <a:pPr marL="0" indent="0" defTabSz="914363">
              <a:buNone/>
              <a:defRPr/>
            </a:pPr>
            <a:endParaRPr lang="en-US" dirty="0">
              <a:latin typeface="Times New Roman" panose="02020603050405020304" pitchFamily="18" charset="0"/>
              <a:cs typeface="Times New Roman" panose="02020603050405020304" pitchFamily="18" charset="0"/>
            </a:endParaRPr>
          </a:p>
          <a:p>
            <a:pPr marL="0" indent="0" defTabSz="914363">
              <a:buNone/>
              <a:defRPr/>
            </a:pPr>
            <a:r>
              <a:rPr lang="en-US" b="1" dirty="0">
                <a:latin typeface="Times New Roman" panose="02020603050405020304" pitchFamily="18" charset="0"/>
                <a:cs typeface="Times New Roman" panose="02020603050405020304" pitchFamily="18" charset="0"/>
              </a:rPr>
              <a:t>Outreach Events </a:t>
            </a:r>
            <a:r>
              <a:rPr lang="en-US" dirty="0">
                <a:latin typeface="Times New Roman" panose="02020603050405020304" pitchFamily="18" charset="0"/>
                <a:cs typeface="Times New Roman" panose="02020603050405020304" pitchFamily="18" charset="0"/>
              </a:rPr>
              <a:t>– less restrictions and membership can be more actively pursued.</a:t>
            </a:r>
          </a:p>
        </p:txBody>
      </p:sp>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EDB1D41-CDF4-4E5D-BEF4-8EB2F5A87E9A}" type="slidenum">
              <a:rPr kumimoji="0" lang="en-US" sz="20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20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25602" name="Title 1"/>
          <p:cNvSpPr>
            <a:spLocks noGrp="1"/>
          </p:cNvSpPr>
          <p:nvPr>
            <p:ph type="title"/>
          </p:nvPr>
        </p:nvSpPr>
        <p:spPr>
          <a:xfrm>
            <a:off x="126612" y="242668"/>
            <a:ext cx="8229600" cy="914400"/>
          </a:xfrm>
        </p:spPr>
        <p:txBody>
          <a:bodyPr/>
          <a:lstStyle/>
          <a:p>
            <a:pPr marL="0" indent="0" defTabSz="914363">
              <a:buNone/>
              <a:defRPr/>
            </a:pPr>
            <a:r>
              <a:rPr lang="en-US" dirty="0">
                <a:latin typeface="Times New Roman" panose="02020603050405020304" pitchFamily="18" charset="0"/>
                <a:cs typeface="Times New Roman" panose="02020603050405020304" pitchFamily="18" charset="0"/>
              </a:rPr>
              <a:t>Where can we recruit new VFW members?</a:t>
            </a:r>
          </a:p>
        </p:txBody>
      </p:sp>
    </p:spTree>
    <p:extLst>
      <p:ext uri="{BB962C8B-B14F-4D97-AF65-F5344CB8AC3E}">
        <p14:creationId xmlns:p14="http://schemas.microsoft.com/office/powerpoint/2010/main" val="1757836232"/>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5.xml><?xml version="1.0" encoding="utf-8"?>
<a:theme xmlns:a="http://schemas.openxmlformats.org/drawingml/2006/main" name="1_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B9A39CEB-2E9A-45FB-95E6-DE7B370B3DE6}" vid="{4DD1D5FA-30CF-47DB-B070-1AED59B559F2}"/>
    </a:ext>
  </a:extLst>
</a:theme>
</file>

<file path=ppt/theme/theme6.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11636</TotalTime>
  <Words>1038</Words>
  <Application>Microsoft Office PowerPoint</Application>
  <PresentationFormat>Widescreen</PresentationFormat>
  <Paragraphs>150</Paragraphs>
  <Slides>18</Slides>
  <Notes>18</Notes>
  <HiddenSlides>0</HiddenSlides>
  <MMClips>0</MMClips>
  <ScaleCrop>false</ScaleCrop>
  <HeadingPairs>
    <vt:vector size="6" baseType="variant">
      <vt:variant>
        <vt:lpstr>Fonts Used</vt:lpstr>
      </vt:variant>
      <vt:variant>
        <vt:i4>4</vt:i4>
      </vt:variant>
      <vt:variant>
        <vt:lpstr>Theme</vt:lpstr>
      </vt:variant>
      <vt:variant>
        <vt:i4>6</vt:i4>
      </vt:variant>
      <vt:variant>
        <vt:lpstr>Slide Titles</vt:lpstr>
      </vt:variant>
      <vt:variant>
        <vt:i4>18</vt:i4>
      </vt:variant>
    </vt:vector>
  </HeadingPairs>
  <TitlesOfParts>
    <vt:vector size="28" baseType="lpstr">
      <vt:lpstr>Arial</vt:lpstr>
      <vt:lpstr>Calibri</vt:lpstr>
      <vt:lpstr>Calibri Light</vt:lpstr>
      <vt:lpstr>Times New Roman</vt:lpstr>
      <vt:lpstr>Custom Design</vt:lpstr>
      <vt:lpstr>Office Theme</vt:lpstr>
      <vt:lpstr>2_Custom Design</vt:lpstr>
      <vt:lpstr>NEW LOGO</vt:lpstr>
      <vt:lpstr>1_NEW LOGO</vt:lpstr>
      <vt:lpstr>3_Custom Design</vt:lpstr>
      <vt:lpstr>PowerPoint Presentation</vt:lpstr>
      <vt:lpstr>Learning Objectives</vt:lpstr>
      <vt:lpstr>Why do we need to recruit new VFW members?</vt:lpstr>
      <vt:lpstr>Are we allowed to recruit new VFW members in the office?</vt:lpstr>
      <vt:lpstr>What is Passive Recruiting?</vt:lpstr>
      <vt:lpstr>How to Passively Recruit </vt:lpstr>
      <vt:lpstr>Ways to Passively Recruit</vt:lpstr>
      <vt:lpstr>Recruitment Letters</vt:lpstr>
      <vt:lpstr>Where can we recruit new VFW members?</vt:lpstr>
      <vt:lpstr>What’s in it for me??</vt:lpstr>
      <vt:lpstr>What we've already done for Veterans</vt:lpstr>
      <vt:lpstr>What we've already done for Veterans</vt:lpstr>
      <vt:lpstr>What we’ve already done for Veterans </vt:lpstr>
      <vt:lpstr>Where can you Recruit? </vt:lpstr>
      <vt:lpstr>What Actions can you start today</vt:lpstr>
      <vt:lpstr>Working with non- member veterans</vt:lpstr>
      <vt:lpstr>What works for you?</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Christopher Macinkowicz</cp:lastModifiedBy>
  <cp:revision>287</cp:revision>
  <cp:lastPrinted>2019-04-23T12:55:55Z</cp:lastPrinted>
  <dcterms:created xsi:type="dcterms:W3CDTF">2018-09-13T15:53:27Z</dcterms:created>
  <dcterms:modified xsi:type="dcterms:W3CDTF">2023-04-03T19:51:47Z</dcterms:modified>
</cp:coreProperties>
</file>