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828" r:id="rId2"/>
    <p:sldMasterId id="2147483836" r:id="rId3"/>
    <p:sldMasterId id="2147483840" r:id="rId4"/>
  </p:sldMasterIdLst>
  <p:notesMasterIdLst>
    <p:notesMasterId r:id="rId23"/>
  </p:notesMasterIdLst>
  <p:handoutMasterIdLst>
    <p:handoutMasterId r:id="rId24"/>
  </p:handoutMasterIdLst>
  <p:sldIdLst>
    <p:sldId id="286" r:id="rId5"/>
    <p:sldId id="257" r:id="rId6"/>
    <p:sldId id="374" r:id="rId7"/>
    <p:sldId id="313" r:id="rId8"/>
    <p:sldId id="298" r:id="rId9"/>
    <p:sldId id="303" r:id="rId10"/>
    <p:sldId id="382" r:id="rId11"/>
    <p:sldId id="383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11" r:id="rId20"/>
    <p:sldId id="312" r:id="rId21"/>
    <p:sldId id="295" r:id="rId22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 Barefoot" initials="LB" lastIdx="6" clrIdx="0">
    <p:extLst>
      <p:ext uri="{19B8F6BF-5375-455C-9EA6-DF929625EA0E}">
        <p15:presenceInfo xmlns:p15="http://schemas.microsoft.com/office/powerpoint/2012/main" userId="Lauren Barefoot" providerId="None"/>
      </p:ext>
    </p:extLst>
  </p:cmAuthor>
  <p:cmAuthor id="2" name="Lauren Barefoot" initials="LB [2]" lastIdx="3" clrIdx="1">
    <p:extLst>
      <p:ext uri="{19B8F6BF-5375-455C-9EA6-DF929625EA0E}">
        <p15:presenceInfo xmlns:p15="http://schemas.microsoft.com/office/powerpoint/2012/main" userId="S-1-5-21-1147415601-746390328-441284377-36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A1E"/>
    <a:srgbClr val="006666"/>
    <a:srgbClr val="008080"/>
    <a:srgbClr val="003300"/>
    <a:srgbClr val="24705C"/>
    <a:srgbClr val="339F83"/>
    <a:srgbClr val="297F68"/>
    <a:srgbClr val="22866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0929"/>
  </p:normalViewPr>
  <p:slideViewPr>
    <p:cSldViewPr>
      <p:cViewPr varScale="1">
        <p:scale>
          <a:sx n="62" d="100"/>
          <a:sy n="62" d="100"/>
        </p:scale>
        <p:origin x="111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>
      <p:cViewPr varScale="1">
        <p:scale>
          <a:sx n="67" d="100"/>
          <a:sy n="67" d="100"/>
        </p:scale>
        <p:origin x="327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509963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4" tIns="46967" rIns="93934" bIns="4696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sz="1600" dirty="0"/>
              <a:t>Ancillary Benefits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000" y="8828698"/>
            <a:ext cx="3509963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4" tIns="46967" rIns="93934" bIns="4696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BDE4D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BDE4D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BDE4D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BDE4D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rgbClr val="FBDE4D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rgbClr val="FBDE4D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rgbClr val="FBDE4D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rgbClr val="FBDE4D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600" dirty="0"/>
              <a:t>Ancillary Benefits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976334" y="8839015"/>
            <a:ext cx="3041967" cy="466912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r">
              <a:defRPr sz="1200"/>
            </a:lvl1pPr>
          </a:lstStyle>
          <a:p>
            <a:fld id="{4A7E4E0A-64A4-40F9-A1A7-9DB2F12A63B0}" type="slidenum">
              <a:rPr lang="en-US" sz="16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31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1967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4" tIns="46967" rIns="93934" bIns="4696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58" y="1"/>
            <a:ext cx="3041967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4" tIns="46967" rIns="93934" bIns="469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700088"/>
            <a:ext cx="61976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991" y="4420315"/>
            <a:ext cx="5147945" cy="418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4" tIns="46967" rIns="93934" bIns="46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0629"/>
            <a:ext cx="3041967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4" tIns="46967" rIns="93934" bIns="4696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58" y="8840629"/>
            <a:ext cx="3041967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4" tIns="46967" rIns="93934" bIns="469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6A6D40C-1E67-44AA-A319-CD1F97D05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675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1163" y="700088"/>
            <a:ext cx="6197600" cy="34861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1pPr>
            <a:lvl2pPr marL="757952" indent="-291519"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2pPr>
            <a:lvl3pPr marL="1166079" indent="-233216"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3pPr>
            <a:lvl4pPr marL="1632511" indent="-233216"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4pPr>
            <a:lvl5pPr marL="2098942" indent="-233216"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5pPr>
            <a:lvl6pPr marL="2565374" indent="-233216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6pPr>
            <a:lvl7pPr marL="3031806" indent="-233216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7pPr>
            <a:lvl8pPr marL="3498237" indent="-233216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8pPr>
            <a:lvl9pPr marL="3964669" indent="-233216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BDE4D"/>
                </a:solidFill>
                <a:latin typeface="Arial" panose="020B0604020202020204" pitchFamily="34" charset="0"/>
              </a:defRPr>
            </a:lvl9pPr>
          </a:lstStyle>
          <a:p>
            <a:fld id="{2BEA2F7D-F10D-4E3B-B054-022EA4A32DF1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11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694AE0-E592-41F6-B7DB-F0E7F9E8A3B4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Gallucci - State Service Office Partnerships</a:t>
            </a:r>
          </a:p>
        </p:txBody>
      </p:sp>
    </p:spTree>
    <p:extLst>
      <p:ext uri="{BB962C8B-B14F-4D97-AF65-F5344CB8AC3E}">
        <p14:creationId xmlns:p14="http://schemas.microsoft.com/office/powerpoint/2010/main" val="1334518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694AE0-E592-41F6-B7DB-F0E7F9E8A3B4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Gallucci - State Service Office Partnerships</a:t>
            </a:r>
          </a:p>
        </p:txBody>
      </p:sp>
    </p:spTree>
    <p:extLst>
      <p:ext uri="{BB962C8B-B14F-4D97-AF65-F5344CB8AC3E}">
        <p14:creationId xmlns:p14="http://schemas.microsoft.com/office/powerpoint/2010/main" val="2497365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694AE0-E592-41F6-B7DB-F0E7F9E8A3B4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Gallucci - State Service Office Partnerships</a:t>
            </a:r>
          </a:p>
        </p:txBody>
      </p:sp>
    </p:spTree>
    <p:extLst>
      <p:ext uri="{BB962C8B-B14F-4D97-AF65-F5344CB8AC3E}">
        <p14:creationId xmlns:p14="http://schemas.microsoft.com/office/powerpoint/2010/main" val="42878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 topics:</a:t>
            </a:r>
            <a:r>
              <a:rPr lang="en-US" baseline="0" dirty="0"/>
              <a:t> Pros/Cons of state office, relationship with VFW, state legislature support, infrastructure.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93E8F-7375-4744-8D18-87C1C8BBCBC1}" type="slidenum">
              <a:rPr lang="en-US" smtClean="0"/>
              <a:t>18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Gallucci - State Service Office Partnerships</a:t>
            </a:r>
          </a:p>
        </p:txBody>
      </p:sp>
    </p:spTree>
    <p:extLst>
      <p:ext uri="{BB962C8B-B14F-4D97-AF65-F5344CB8AC3E}">
        <p14:creationId xmlns:p14="http://schemas.microsoft.com/office/powerpoint/2010/main" val="350434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B3324-7AE7-439A-8C72-EB35BF0B7077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Gallucci - State Service Office Partnerships</a:t>
            </a:r>
          </a:p>
        </p:txBody>
      </p:sp>
    </p:spTree>
    <p:extLst>
      <p:ext uri="{BB962C8B-B14F-4D97-AF65-F5344CB8AC3E}">
        <p14:creationId xmlns:p14="http://schemas.microsoft.com/office/powerpoint/2010/main" val="223756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694AE0-E592-41F6-B7DB-F0E7F9E8A3B4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Gallucci - State Service Office Partnerships</a:t>
            </a:r>
          </a:p>
        </p:txBody>
      </p:sp>
    </p:spTree>
    <p:extLst>
      <p:ext uri="{BB962C8B-B14F-4D97-AF65-F5344CB8AC3E}">
        <p14:creationId xmlns:p14="http://schemas.microsoft.com/office/powerpoint/2010/main" val="114991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694AE0-E592-41F6-B7DB-F0E7F9E8A3B4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Gallucci - State Service Office Partnerships</a:t>
            </a:r>
          </a:p>
        </p:txBody>
      </p:sp>
    </p:spTree>
    <p:extLst>
      <p:ext uri="{BB962C8B-B14F-4D97-AF65-F5344CB8AC3E}">
        <p14:creationId xmlns:p14="http://schemas.microsoft.com/office/powerpoint/2010/main" val="702875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694AE0-E592-41F6-B7DB-F0E7F9E8A3B4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Gallucci - State Service Office Partnerships</a:t>
            </a:r>
          </a:p>
        </p:txBody>
      </p:sp>
    </p:spTree>
    <p:extLst>
      <p:ext uri="{BB962C8B-B14F-4D97-AF65-F5344CB8AC3E}">
        <p14:creationId xmlns:p14="http://schemas.microsoft.com/office/powerpoint/2010/main" val="371751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694AE0-E592-41F6-B7DB-F0E7F9E8A3B4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Gallucci - State Service Office Partnerships</a:t>
            </a:r>
          </a:p>
        </p:txBody>
      </p:sp>
    </p:spTree>
    <p:extLst>
      <p:ext uri="{BB962C8B-B14F-4D97-AF65-F5344CB8AC3E}">
        <p14:creationId xmlns:p14="http://schemas.microsoft.com/office/powerpoint/2010/main" val="165035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694AE0-E592-41F6-B7DB-F0E7F9E8A3B4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Gallucci - State Service Office Partnerships</a:t>
            </a:r>
          </a:p>
        </p:txBody>
      </p:sp>
    </p:spTree>
    <p:extLst>
      <p:ext uri="{BB962C8B-B14F-4D97-AF65-F5344CB8AC3E}">
        <p14:creationId xmlns:p14="http://schemas.microsoft.com/office/powerpoint/2010/main" val="95663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694AE0-E592-41F6-B7DB-F0E7F9E8A3B4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Gallucci - State Service Office Partnerships</a:t>
            </a:r>
          </a:p>
        </p:txBody>
      </p:sp>
    </p:spTree>
    <p:extLst>
      <p:ext uri="{BB962C8B-B14F-4D97-AF65-F5344CB8AC3E}">
        <p14:creationId xmlns:p14="http://schemas.microsoft.com/office/powerpoint/2010/main" val="684249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694AE0-E592-41F6-B7DB-F0E7F9E8A3B4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Gallucci - State Service Office Partnerships</a:t>
            </a:r>
          </a:p>
        </p:txBody>
      </p:sp>
    </p:spTree>
    <p:extLst>
      <p:ext uri="{BB962C8B-B14F-4D97-AF65-F5344CB8AC3E}">
        <p14:creationId xmlns:p14="http://schemas.microsoft.com/office/powerpoint/2010/main" val="95391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86085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9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C6F1E4-5210-4CC3-AFDF-8727E7E3EF9B}" type="datetime1">
              <a:rPr lang="en-US" smtClean="0"/>
              <a:pPr>
                <a:defRPr/>
              </a:pPr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A4F22839-A388-4960-9B19-EE0F2C4C96A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3193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F5FB-A1ED-437A-AB38-C4C0EF93D57A}" type="datetime1">
              <a:rPr lang="en-US"/>
              <a:pPr>
                <a:defRPr/>
              </a:pPr>
              <a:t>4/11/2023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6ECBA7D4-496D-45E8-AF57-0039452B85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7909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37283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323316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03BD8-B659-4CE8-B3DC-5AEF5BDE2BD9}" type="datetime1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368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Reviewing Rating Decisions January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034B326-0D85-4E88-A1F4-1F6CF8AB8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4491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84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33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68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0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960258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4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4EF5FB-A1ED-437A-AB38-C4C0EF93D57A}" type="datetime1">
              <a:rPr lang="en-US" smtClean="0"/>
              <a:pPr>
                <a:defRPr/>
              </a:pPr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BA7D4-496D-45E8-AF57-0039452B85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526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00664"/>
            <a:ext cx="10972800" cy="7936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15064"/>
            <a:ext cx="10972800" cy="4211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32AB0-87C6-476D-AC10-28C42F77B538}" type="datetime1">
              <a:rPr lang="en-US" smtClean="0"/>
              <a:pPr>
                <a:defRPr/>
              </a:pPr>
              <a:t>4/11/2023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77AC1EC-E0BD-489F-A02B-3551EB33746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433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A0D3B-6C5C-41D6-B42D-0B7625D69005}" type="datetime1">
              <a:rPr lang="en-US" smtClean="0"/>
              <a:pPr>
                <a:defRPr/>
              </a:pPr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B40AB-1A6F-4355-951A-92DF571C1A4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848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F5FB-A1ED-437A-AB38-C4C0EF93D57A}" type="datetime1">
              <a:rPr lang="en-US"/>
              <a:pPr>
                <a:defRPr/>
              </a:pPr>
              <a:t>4/11/2023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A7D4-496D-45E8-AF57-0039452B85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566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2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1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9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6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5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hyperlink" Target="mailto:Mfiglioli@vfw.org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aldana@vfw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hyperlink" Target="mailto:Tgruchalla@vfw.org" TargetMode="External"/><Relationship Id="rId4" Type="http://schemas.openxmlformats.org/officeDocument/2006/relationships/hyperlink" Target="mailto:Lsalvador@vfw.or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080407" y="3124199"/>
            <a:ext cx="5943600" cy="1371600"/>
          </a:xfrm>
        </p:spPr>
        <p:txBody>
          <a:bodyPr/>
          <a:lstStyle/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Service Officer Partnerships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DABB8-BD5B-C74E-CC5B-952823C67ACA}"/>
              </a:ext>
            </a:extLst>
          </p:cNvPr>
          <p:cNvSpPr txBox="1">
            <a:spLocks/>
          </p:cNvSpPr>
          <p:nvPr/>
        </p:nvSpPr>
        <p:spPr>
          <a:xfrm>
            <a:off x="3886200" y="376078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19723-2A59-15FE-19C1-E5996B134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25" y="255953"/>
            <a:ext cx="2381250" cy="819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F9C4C-CE76-72EE-B243-747CC55095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0407" y="5494627"/>
            <a:ext cx="1331322" cy="133132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B365D56-4D0D-1D50-A854-AEFCDA9E6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3053" y="4901924"/>
            <a:ext cx="3179535" cy="1011418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Mike Figlioli</a:t>
            </a:r>
          </a:p>
          <a:p>
            <a:pPr algn="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Director, NVS</a:t>
            </a:r>
          </a:p>
          <a:p>
            <a:pPr algn="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Mfiglioli@vfw.org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4F814-97B0-912D-1DB9-7BF22A8DB8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905" r="4290" b="10572"/>
          <a:stretch/>
        </p:blipFill>
        <p:spPr>
          <a:xfrm>
            <a:off x="1840148" y="2197365"/>
            <a:ext cx="1550983" cy="1180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A361F3-EBEB-9453-6281-70FD886AB0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87" t="36646" r="16102" b="37006"/>
          <a:stretch/>
        </p:blipFill>
        <p:spPr>
          <a:xfrm>
            <a:off x="3391131" y="1245170"/>
            <a:ext cx="1936865" cy="748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CA110D-D2C0-C9A3-9DCD-3B8776B5EE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-291" t="-864" r="64767" b="864"/>
          <a:stretch/>
        </p:blipFill>
        <p:spPr>
          <a:xfrm>
            <a:off x="124296" y="1245170"/>
            <a:ext cx="1553146" cy="1471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370DAB-5152-B991-0FE2-44A226500EA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87" y="2543694"/>
            <a:ext cx="1523100" cy="1575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2D87F6-70E6-8331-FD87-E64D8E6AFED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6313" y="3567936"/>
            <a:ext cx="1607588" cy="1607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2A2B16-E539-739E-AEE1-6943AD14179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142" y="3113116"/>
            <a:ext cx="1187767" cy="14633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19929C-5B39-3BF5-5A18-EB9AB9B8BBE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04" t="18244" r="10941" b="40444"/>
          <a:stretch/>
        </p:blipFill>
        <p:spPr>
          <a:xfrm>
            <a:off x="4426869" y="4319389"/>
            <a:ext cx="2368548" cy="8201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DED07D-FCDC-644F-7BEF-641AC7563E3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8155" y="5336407"/>
            <a:ext cx="1423007" cy="14230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5D7CB4-EB63-4943-1C55-E8A32199740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8317" y="4898211"/>
            <a:ext cx="1464092" cy="14640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9374" y="1338003"/>
            <a:ext cx="5821426" cy="5041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we look for: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yes for negative information, a separate page with an explanation must be included</a:t>
            </a:r>
          </a:p>
          <a:p>
            <a:pPr marL="62865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“red flags” as VFW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Fields with Supervisor, Phone, Email, Signature, and Date must be completed</a:t>
            </a:r>
          </a:p>
          <a:p>
            <a:pPr marL="62865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“Supervisor” can include VFW Department leadership, but should be a supervisor with the State Agency</a:t>
            </a:r>
          </a:p>
          <a:p>
            <a:pPr marL="62865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include administrative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 for Background Investigations outlined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NVS Policy &amp; Procedure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D525C1E-B90E-1AC9-68C7-926595241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77" y="601645"/>
            <a:ext cx="47249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Investigation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A5BBC9-3D98-119F-7288-0E8A2DFE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6" y="1447801"/>
            <a:ext cx="509693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9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674624"/>
            <a:ext cx="10972800" cy="4864290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Process Completion:</a:t>
            </a:r>
          </a:p>
          <a:p>
            <a:pPr marL="914400" lvl="1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Forms are available in fillable PDF format electronically from NVS. </a:t>
            </a:r>
          </a:p>
          <a:p>
            <a:pPr marL="914400" lvl="1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Request and submit forms to Theresa Aldana at </a:t>
            </a: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Taldana@vfw.org</a:t>
            </a: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1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Once received, the packet will be reviewed and any areas needing correction will be identified prior to submission to OGC. </a:t>
            </a:r>
          </a:p>
          <a:p>
            <a:pPr marL="914400" lvl="1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NVS will notify the individual and supervisor via email when the accreditation is approved by OGC or if there are any errors.</a:t>
            </a:r>
          </a:p>
          <a:p>
            <a:pPr lvl="1">
              <a:defRPr/>
            </a:pPr>
            <a:endParaRPr lang="en-US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Discussion: </a:t>
            </a:r>
            <a:r>
              <a:rPr lang="en-US" sz="36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What has your experience been like seeking VFW accreditations over the years? </a:t>
            </a: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C124BC7-8C83-E77F-043F-B99090AD6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77" y="601645"/>
            <a:ext cx="20479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81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874" y="2688722"/>
            <a:ext cx="5924651" cy="366762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Our Goal: 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To visit each office at least every 2-3 years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VFW Department-run offices:  </a:t>
            </a:r>
            <a:r>
              <a:rPr lang="en-U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This is an oversight and quality control visit.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State-run offices: </a:t>
            </a:r>
            <a:r>
              <a:rPr lang="en-U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Goal is to understand the relationship between the state and VFW, collect and share best practices, and build rapport.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AB271B2-AE19-B5B9-B324-79D8D70DA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77" y="601645"/>
            <a:ext cx="60023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NVS Quality Assurance Program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D54D8C-5853-E746-B43E-CAD3ECED24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t="5041" r="1552" b="20011"/>
          <a:stretch/>
        </p:blipFill>
        <p:spPr bwMode="auto">
          <a:xfrm>
            <a:off x="6772276" y="2362200"/>
            <a:ext cx="4974850" cy="2759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7A6879-8772-4FF9-8C20-51CF9034214C}"/>
              </a:ext>
            </a:extLst>
          </p:cNvPr>
          <p:cNvSpPr txBox="1"/>
          <p:nvPr/>
        </p:nvSpPr>
        <p:spPr>
          <a:xfrm>
            <a:off x="444874" y="1383573"/>
            <a:ext cx="11442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 2022 NVS hired 2 Regional QA Specialists to assist service offices, conduct site visits, and provide mentorship to accredited representatives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C9EF1-8430-BD3B-92AE-5E55A000DB3C}"/>
              </a:ext>
            </a:extLst>
          </p:cNvPr>
          <p:cNvSpPr txBox="1"/>
          <p:nvPr/>
        </p:nvSpPr>
        <p:spPr>
          <a:xfrm>
            <a:off x="6398099" y="5277115"/>
            <a:ext cx="5349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Liz Salvador – East RQAS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Lsalvador@vfw.org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Todd Gruchalla – West RQAS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Tgruchalla@vfw.org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927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799" y="1590486"/>
            <a:ext cx="9753601" cy="476586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Process: </a:t>
            </a:r>
          </a:p>
          <a:p>
            <a:pPr marL="57150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NVS will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REQUEST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to visit in coordination with the appointed VFW DSO and the VFW Department Leadership</a:t>
            </a:r>
          </a:p>
          <a:p>
            <a:pPr marL="571500" indent="-171450"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NVS will request to meet with State Agency Leadership and the VFW Department Commander</a:t>
            </a:r>
          </a:p>
          <a:p>
            <a:pPr marL="571500" indent="-171450"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During the visit it is beneficial to visit the VA Regional Office, state agency headquarters, and any field offices deemed appropriate</a:t>
            </a:r>
          </a:p>
          <a:p>
            <a:pPr marL="571500" indent="-171450"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Visits usually encompass 3 full business days</a:t>
            </a:r>
          </a:p>
          <a:p>
            <a:pPr marL="571500" indent="-171450"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NVS will publish TWO reports: One for the VFW Department Leadership; One for the State Agency Leadership</a:t>
            </a:r>
          </a:p>
          <a:p>
            <a:pPr marL="571500" indent="-171450"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Reports will be drafted in collaboration with the VFW DSO</a:t>
            </a:r>
          </a:p>
          <a:p>
            <a:pPr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9DE47C9-0571-AF00-5958-E048CE425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77" y="601645"/>
            <a:ext cx="60023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NVS Quality Assurance Program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40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295400"/>
            <a:ext cx="11811000" cy="476586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sz="235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VFW Departments receive restricted grant funding from VFW National to support veterans’ service work in their state. </a:t>
            </a:r>
          </a:p>
          <a:p>
            <a:pPr>
              <a:defRPr/>
            </a:pPr>
            <a:r>
              <a:rPr lang="en-US" sz="2350" b="1" dirty="0">
                <a:solidFill>
                  <a:srgbClr val="991A1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Some Examples of how to use these funds:</a:t>
            </a:r>
          </a:p>
          <a:p>
            <a:pPr marL="514350" indent="-228600">
              <a:buFont typeface="Arial" panose="020B0604020202020204" pitchFamily="34" charset="0"/>
              <a:buChar char="•"/>
              <a:defRPr/>
            </a:pPr>
            <a:r>
              <a:rPr lang="en-US" sz="235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Background investigation fees</a:t>
            </a:r>
          </a:p>
          <a:p>
            <a:pPr marL="514350" indent="-228600">
              <a:buFont typeface="Arial" panose="020B0604020202020204" pitchFamily="34" charset="0"/>
              <a:buChar char="•"/>
              <a:defRPr/>
            </a:pPr>
            <a:r>
              <a:rPr lang="en-US" sz="235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Travel and/or other expenses associated with outreach for accredited claims representation</a:t>
            </a:r>
          </a:p>
          <a:p>
            <a:pPr marL="514350" indent="-228600">
              <a:buFont typeface="Arial" panose="020B0604020202020204" pitchFamily="34" charset="0"/>
              <a:buChar char="•"/>
              <a:defRPr/>
            </a:pPr>
            <a:r>
              <a:rPr lang="en-US" sz="235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Costs associated with attending annual NVS training on a space-available basis</a:t>
            </a:r>
          </a:p>
          <a:p>
            <a:pPr marL="514350" indent="-228600">
              <a:buFont typeface="Arial" panose="020B0604020202020204" pitchFamily="34" charset="0"/>
              <a:buChar char="•"/>
              <a:defRPr/>
            </a:pPr>
            <a:r>
              <a:rPr lang="en-US" sz="235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Purchasing reference materials or development and printing of service office promotional materials</a:t>
            </a:r>
          </a:p>
          <a:p>
            <a:pPr marL="514350" indent="-228600">
              <a:buFont typeface="Arial" panose="020B0604020202020204" pitchFamily="34" charset="0"/>
              <a:buChar char="•"/>
              <a:defRPr/>
            </a:pPr>
            <a:r>
              <a:rPr lang="en-US" sz="235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Costs associated with hosting or attending annual VFW Post Service Officer training, VFW events, or professional development</a:t>
            </a:r>
          </a:p>
          <a:p>
            <a:pPr marL="514350" indent="-228600">
              <a:buFont typeface="Arial" panose="020B0604020202020204" pitchFamily="34" charset="0"/>
              <a:buChar char="•"/>
              <a:defRPr/>
            </a:pPr>
            <a:r>
              <a:rPr lang="en-US" sz="235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Purchasing IT equipment for VFW-accredited individuals to include ink, toner, bulk paper, postage, etc. </a:t>
            </a:r>
          </a:p>
          <a:p>
            <a:pPr>
              <a:defRPr/>
            </a:pPr>
            <a:endParaRPr lang="en-US" sz="400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35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Though you may not be able to solicit the usage of these funds, be aware of this when the VFW Department requests your support outside of your day-to-day responsibilities. 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8000" y="6356351"/>
            <a:ext cx="685800" cy="365125"/>
          </a:xfrm>
        </p:spPr>
        <p:txBody>
          <a:bodyPr/>
          <a:lstStyle/>
          <a:p>
            <a:fld id="{FF9F61E9-213B-4670-A4B2-79E6E6C9DE89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FACA537-43C2-947C-6738-F2CAB1940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77" y="601645"/>
            <a:ext cx="43123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 Grant Usage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8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2698C-D1D1-0998-332D-3E42CA221E56}"/>
              </a:ext>
            </a:extLst>
          </p:cNvPr>
          <p:cNvSpPr txBox="1"/>
          <p:nvPr/>
        </p:nvSpPr>
        <p:spPr>
          <a:xfrm>
            <a:off x="609600" y="1676400"/>
            <a:ext cx="10972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If the Department is in doubt as to the proper usage of funds, they are encouraged to</a:t>
            </a:r>
          </a:p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contact the Director, NVS or the office of the Quartermaster General. </a:t>
            </a:r>
          </a:p>
          <a:p>
            <a:pPr algn="ctr">
              <a:defRPr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b="1" i="1" u="sng" dirty="0">
                <a:solidFill>
                  <a:srgbClr val="991A1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It’s better to ask permission than forgiveness with restricted funds!!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8639503-BC27-3B64-E4DB-57486EE5F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77" y="601645"/>
            <a:ext cx="43123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 Grant Usage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87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317450"/>
            <a:ext cx="10972800" cy="49484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 March 2023, the NVS Policy and Procedure was updated to remove the requirement for service offices to submit monthly claims reports to NVS </a:t>
            </a:r>
          </a:p>
          <a:p>
            <a:pPr>
              <a:defRPr/>
            </a:pPr>
            <a:endParaRPr lang="en-US" sz="1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VFW receives monthly POA summaries from VA that are posted in the resources section of the OLP for your use</a:t>
            </a:r>
          </a:p>
          <a:p>
            <a:pPr>
              <a:defRPr/>
            </a:pPr>
            <a:endParaRPr lang="en-US" sz="1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 lieu of the monthly reports, the DSO only needs to submit a PSO School of Instruction report to NVS that includes the date and location of the training, topics taught, and a roster of attendees.</a:t>
            </a:r>
          </a:p>
          <a:p>
            <a:pPr>
              <a:defRPr/>
            </a:pPr>
            <a:endParaRPr lang="en-US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What are your current state reporting requirements? </a:t>
            </a:r>
          </a:p>
          <a:p>
            <a:pPr marL="1828800" lvl="3" indent="-2286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Is the monthly POA Summary Report sufficient?</a:t>
            </a:r>
          </a:p>
          <a:p>
            <a:pPr marL="1828800" lvl="3" indent="-2286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Is there anything that the VFW could share with you to assist with your reporting requirements?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B7650D6-ABE2-96A0-0B78-35CC8274D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77" y="601645"/>
            <a:ext cx="30145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VFW Reporting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31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63419"/>
            <a:ext cx="10972800" cy="494843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We understand that State agencies are prohibited from actively favoring one VSO over another when offering benefits assistance to clients. </a:t>
            </a:r>
          </a:p>
          <a:p>
            <a:pPr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NVS is encouraging VFW Departments that work with state-run agencies to better inform veterans that they can select VFW as their representation.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1" indent="-285750"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What are your experiences when veterans select POA for their claim? </a:t>
            </a:r>
          </a:p>
          <a:p>
            <a:pPr marL="342900" lvl="1" indent="-285750"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endParaRPr lang="en-US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1" indent="-285750"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What are your limitations as a state employee? </a:t>
            </a:r>
          </a:p>
          <a:p>
            <a:pPr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C764909-9583-9A80-F371-5B8919CFE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77" y="601645"/>
            <a:ext cx="652851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VFW Power of Attorney Acquisition</a:t>
            </a:r>
          </a:p>
          <a:p>
            <a:pPr eaLnBrk="1" hangingPunct="1"/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9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2424114" y="1484313"/>
            <a:ext cx="7343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F0E899E4-E4D0-7121-5353-DCC854BC9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6" y="3200400"/>
            <a:ext cx="1216342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NVS Help You??</a:t>
            </a:r>
          </a:p>
          <a:p>
            <a:pPr eaLnBrk="1" hangingPunct="1"/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5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3886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81000" y="1600200"/>
            <a:ext cx="7391399" cy="493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914400" indent="-40005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</a:p>
          <a:p>
            <a:pPr marL="914400" indent="-40005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Process</a:t>
            </a:r>
          </a:p>
          <a:p>
            <a:pPr marL="914400" indent="-40005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NVS Quality Assurance Program</a:t>
            </a:r>
          </a:p>
          <a:p>
            <a:pPr marL="914400" indent="-40005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 Grant Usage</a:t>
            </a:r>
          </a:p>
          <a:p>
            <a:pPr marL="914400" indent="-40005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VFW Reporting</a:t>
            </a:r>
          </a:p>
          <a:p>
            <a:pPr marL="914400" indent="-40005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of Attorney Discussion </a:t>
            </a:r>
          </a:p>
          <a:p>
            <a:pPr marL="914400" indent="-40005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Discussion</a:t>
            </a:r>
            <a:endParaRPr lang="fr-FR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22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547098"/>
            <a:ext cx="1905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57977"/>
            <a:ext cx="10972800" cy="4561952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Partnership, Collaboration, Support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State Agencies are critical to the VFW’s mission</a:t>
            </a: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Your states agencies are highly professional organizations subject to oversight and accountability through your elected state leaders</a:t>
            </a: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i="1" dirty="0">
                <a:solidFill>
                  <a:srgbClr val="991A1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WE DON’T UNDERSTAND YOUR NEEDS AS WELL AS WE SHOULD. WE WANT TO CHANGE THAT.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54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3505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</a:t>
            </a:r>
            <a:endParaRPr lang="fr-F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70919"/>
            <a:ext cx="10972800" cy="491321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As an organization recognized by VA for the purposes of preparation and prosecution of claims, VFW must establish guidelines for accreditation IAW </a:t>
            </a:r>
            <a:r>
              <a:rPr lang="en-US" sz="2800" b="1" dirty="0">
                <a:solidFill>
                  <a:srgbClr val="991A1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38 CFR §14.628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Guidelines are set forth in the </a:t>
            </a:r>
            <a:r>
              <a:rPr lang="en-US" sz="2800" b="1" dirty="0">
                <a:solidFill>
                  <a:srgbClr val="991A1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NVS Policy &amp; Procedure</a:t>
            </a: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as amended twice each year by the National Veterans Service Advisory Committee IAW </a:t>
            </a:r>
            <a:r>
              <a:rPr lang="en-US" sz="2800" b="1" dirty="0">
                <a:solidFill>
                  <a:srgbClr val="991A1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VFW Manual of Procedure Section 518 (11)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Your states agencies partner with the VFW to serve as the VFW Department Service Office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VFW cross-accredits more than 1,600 state and county representatives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01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772816"/>
            <a:ext cx="10972799" cy="4864290"/>
          </a:xfrm>
          <a:prstGeom prst="rect">
            <a:avLst/>
          </a:prstGeom>
          <a:noFill/>
        </p:spPr>
        <p:txBody>
          <a:bodyPr wrap="square">
            <a:normAutofit fontScale="92500" lnSpcReduction="20000"/>
          </a:bodyPr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Process Overview: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State completes pre-employment background check on candidates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State submits VFW Accreditation Packet to NVS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685800" algn="l"/>
              </a:tabLst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NVS reviews for signature by National Certifying Representative          (</a:t>
            </a:r>
            <a:r>
              <a:rPr lang="en-US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Mike Figlioli, Director, NVS</a:t>
            </a: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NVS submits to VA OGC for processing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VA OGC notifies candidates and VFW of accreditation</a:t>
            </a:r>
          </a:p>
          <a:p>
            <a:pPr lvl="1">
              <a:defRPr/>
            </a:pPr>
            <a:endParaRPr lang="en-US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VFW Accreditation Packet: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Letter of Appointment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VA Form 21 (Most recent – February 2020)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VFW Application for Accreditation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Background Investigation Certification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Completion certificate for TRIP or other comparable training offered by               the State or NACVSO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86DACED-C890-B8FA-0BD8-918733FD6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3505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</a:t>
            </a:r>
            <a:endParaRPr lang="fr-F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6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462703"/>
            <a:ext cx="11506200" cy="50762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we look for: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By-name and title request for accreditation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of appropriate authority: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Director or Commissioner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Rep. appointed to serve as VFW DSO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Training or hiring 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VFW Department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formal letter is not required but is preferred. An email will suffice if it satisfies the name/title requirements and comes from the proper authority.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4800" y="518127"/>
            <a:ext cx="52366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of Appointment </a:t>
            </a:r>
          </a:p>
        </p:txBody>
      </p:sp>
    </p:spTree>
    <p:extLst>
      <p:ext uri="{BB962C8B-B14F-4D97-AF65-F5344CB8AC3E}">
        <p14:creationId xmlns:p14="http://schemas.microsoft.com/office/powerpoint/2010/main" val="257372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9493" y="1542588"/>
            <a:ext cx="7828503" cy="44508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Missed Items: 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including middle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Business Address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Proper name of organization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or Foreign Wars of the U.S.; Veterans of Foreign Wars; VFW are all acceptable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7B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 not use a generic VFW office address if the   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applicant is a state or county employee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Cross-accreditations must have a primary. 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Signature of designee – cannot be digital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Must be a current address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– 15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left blank.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0642" y="300037"/>
            <a:ext cx="22972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Form 21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72A611A-DB4A-F80F-72A5-E4DC1A0C2B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30424" y="1548081"/>
          <a:ext cx="3547819" cy="459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98" imgH="7543753" progId="Acrobat.Document.DC">
                  <p:embed/>
                </p:oleObj>
              </mc:Choice>
              <mc:Fallback>
                <p:oleObj name="Acrobat Document" r:id="rId2" imgW="5829298" imgH="7543753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72A611A-DB4A-F80F-72A5-E4DC1A0C2B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30424" y="1548081"/>
                        <a:ext cx="3547819" cy="4591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F3E2BF-4BAC-DC7F-A919-316015A76865}"/>
              </a:ext>
            </a:extLst>
          </p:cNvPr>
          <p:cNvSpPr txBox="1"/>
          <p:nvPr/>
        </p:nvSpPr>
        <p:spPr>
          <a:xfrm>
            <a:off x="280642" y="1131216"/>
            <a:ext cx="11781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 Form 21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properly filled out to be accepted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CBB4F6-248A-32A6-DFBA-53613676BD39}"/>
              </a:ext>
            </a:extLst>
          </p:cNvPr>
          <p:cNvSpPr txBox="1"/>
          <p:nvPr/>
        </p:nvSpPr>
        <p:spPr>
          <a:xfrm>
            <a:off x="425512" y="6259811"/>
            <a:ext cx="1066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***Must be Feb 2020 version (a new version is pending approval)***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352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07397" y="1196599"/>
            <a:ext cx="6248400" cy="4945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we look for: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01.01.2022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Employer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Address 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91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ever been fired from a job?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yes, MUST include explanation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red flags on customer service or reliability.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Fired for failing to show up for shifts or for being rude to clients.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91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even been convicted of a crime?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yes, MUST include explanation.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include minor traffic violations.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history of financial impropriety or violence.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Convicted of check fraud or convicted of spousal abuse.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7177" y="423016"/>
            <a:ext cx="32644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VFW Application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DB0BAAC-C022-9425-3B09-28F47DD203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1419879"/>
          <a:ext cx="3897998" cy="5045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98" imgH="7543753" progId="Acrobat.Document.DC">
                  <p:embed/>
                </p:oleObj>
              </mc:Choice>
              <mc:Fallback>
                <p:oleObj name="Acrobat Document" r:id="rId2" imgW="5829298" imgH="7543753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DB0BAAC-C022-9425-3B09-28F47DD203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62800" y="1419879"/>
                        <a:ext cx="3897998" cy="5045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03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F61E9-213B-4670-A4B2-79E6E6C9DE89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1720840"/>
            <a:ext cx="6019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we look for: 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currently a service officer? 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Yes; organization; dates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currently accredited with any other organizations? 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 a primary accreditation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applying for VFW accreditation; usually your state agency.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099A112-2122-C777-A2A6-6B2B39FA7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77" y="601645"/>
            <a:ext cx="32644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VFW Application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4029BC8-BE97-F2F3-B2CC-0156CE1C95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183811"/>
              </p:ext>
            </p:extLst>
          </p:nvPr>
        </p:nvGraphicFramePr>
        <p:xfrm>
          <a:off x="7162800" y="1419879"/>
          <a:ext cx="3897998" cy="5045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98" imgH="7543753" progId="Acrobat.Document.DC">
                  <p:embed/>
                </p:oleObj>
              </mc:Choice>
              <mc:Fallback>
                <p:oleObj name="Acrobat Document" r:id="rId2" imgW="5829298" imgH="7543753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DB0BAAC-C022-9425-3B09-28F47DD203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62800" y="1419879"/>
                        <a:ext cx="3897998" cy="5045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7406830"/>
      </p:ext>
    </p:extLst>
  </p:cSld>
  <p:clrMapOvr>
    <a:masterClrMapping/>
  </p:clrMapOvr>
</p:sld>
</file>

<file path=ppt/theme/theme1.xml><?xml version="1.0" encoding="utf-8"?>
<a:theme xmlns:a="http://schemas.openxmlformats.org/drawingml/2006/main" name="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E64DD44C-503F-404D-A60E-09A17B832FB2}" vid="{B0259543-7EB3-4E03-9C87-69B5A069E269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LOGO</Template>
  <TotalTime>7426</TotalTime>
  <Words>1450</Words>
  <Application>Microsoft Office PowerPoint</Application>
  <PresentationFormat>Widescreen</PresentationFormat>
  <Paragraphs>233</Paragraphs>
  <Slides>18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NEW LOGO</vt:lpstr>
      <vt:lpstr>Custom Design</vt:lpstr>
      <vt:lpstr>1_NEW Logo</vt:lpstr>
      <vt:lpstr>1_Custom Design</vt:lpstr>
      <vt:lpstr>Acrobat Document</vt:lpstr>
      <vt:lpstr>State Service Officer Partnerships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Automobile and Adaptive Equipment PowerPoint Presentation</dc:title>
  <dc:creator>Finley Johnson</dc:creator>
  <cp:lastModifiedBy>Christopher Macinkowicz</cp:lastModifiedBy>
  <cp:revision>262</cp:revision>
  <cp:lastPrinted>2019-08-26T18:29:30Z</cp:lastPrinted>
  <dcterms:created xsi:type="dcterms:W3CDTF">2004-11-29T13:50:09Z</dcterms:created>
  <dcterms:modified xsi:type="dcterms:W3CDTF">2023-04-11T13:35:59Z</dcterms:modified>
</cp:coreProperties>
</file>