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9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0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3" r:id="rId2"/>
    <p:sldMasterId id="2147483697" r:id="rId3"/>
    <p:sldMasterId id="2147483721" r:id="rId4"/>
    <p:sldMasterId id="2147483743" r:id="rId5"/>
    <p:sldMasterId id="2147483747" r:id="rId6"/>
    <p:sldMasterId id="2147483751" r:id="rId7"/>
    <p:sldMasterId id="2147483758" r:id="rId8"/>
    <p:sldMasterId id="2147483762" r:id="rId9"/>
    <p:sldMasterId id="2147483769" r:id="rId10"/>
    <p:sldMasterId id="2147483775" r:id="rId11"/>
  </p:sldMasterIdLst>
  <p:notesMasterIdLst>
    <p:notesMasterId r:id="rId43"/>
  </p:notesMasterIdLst>
  <p:handoutMasterIdLst>
    <p:handoutMasterId r:id="rId44"/>
  </p:handoutMasterIdLst>
  <p:sldIdLst>
    <p:sldId id="256" r:id="rId12"/>
    <p:sldId id="509" r:id="rId13"/>
    <p:sldId id="508" r:id="rId14"/>
    <p:sldId id="510" r:id="rId15"/>
    <p:sldId id="511" r:id="rId16"/>
    <p:sldId id="512" r:id="rId17"/>
    <p:sldId id="513" r:id="rId18"/>
    <p:sldId id="515" r:id="rId19"/>
    <p:sldId id="514" r:id="rId20"/>
    <p:sldId id="516" r:id="rId21"/>
    <p:sldId id="517" r:id="rId22"/>
    <p:sldId id="518" r:id="rId23"/>
    <p:sldId id="519" r:id="rId24"/>
    <p:sldId id="535" r:id="rId25"/>
    <p:sldId id="520" r:id="rId26"/>
    <p:sldId id="521" r:id="rId27"/>
    <p:sldId id="522" r:id="rId28"/>
    <p:sldId id="540" r:id="rId29"/>
    <p:sldId id="541" r:id="rId30"/>
    <p:sldId id="525" r:id="rId31"/>
    <p:sldId id="539" r:id="rId32"/>
    <p:sldId id="526" r:id="rId33"/>
    <p:sldId id="527" r:id="rId34"/>
    <p:sldId id="528" r:id="rId35"/>
    <p:sldId id="530" r:id="rId36"/>
    <p:sldId id="531" r:id="rId37"/>
    <p:sldId id="523" r:id="rId38"/>
    <p:sldId id="532" r:id="rId39"/>
    <p:sldId id="533" r:id="rId40"/>
    <p:sldId id="534" r:id="rId41"/>
    <p:sldId id="542" r:id="rId4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3BD218-E9B2-9D19-BC80-C9480DA9B337}" name="Christopher Macinkowicz" initials="CM" userId="S::CMacinkowicz@vfw.org::0d70cd78-d19b-4f87-8c72-6e08ee5e17e3" providerId="AD"/>
  <p188:author id="{FD2A218D-84C9-914A-E9A7-8E8275C2389B}" name="Cindy Noel" initials="CN" userId="S::CNoel@vfw.org::a69c5529-2cff-475d-8882-9fc4b5b903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3648" autoAdjust="0"/>
  </p:normalViewPr>
  <p:slideViewPr>
    <p:cSldViewPr snapToGrid="0">
      <p:cViewPr varScale="1">
        <p:scale>
          <a:sx n="79" d="100"/>
          <a:sy n="79" d="100"/>
        </p:scale>
        <p:origin x="126" y="1920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slide" Target="slides/slide28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slide" Target="slides/slide31.xml"/><Relationship Id="rId47" Type="http://schemas.openxmlformats.org/officeDocument/2006/relationships/viewProps" Target="viewProps.xml"/><Relationship Id="rId50" Type="http://schemas.microsoft.com/office/2018/10/relationships/authors" Target="author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9" Type="http://schemas.openxmlformats.org/officeDocument/2006/relationships/slide" Target="slides/slide18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slide" Target="slides/slide29.xml"/><Relationship Id="rId45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46" Type="http://schemas.openxmlformats.org/officeDocument/2006/relationships/presProps" Target="presProps.xml"/><Relationship Id="rId20" Type="http://schemas.openxmlformats.org/officeDocument/2006/relationships/slide" Target="slides/slide9.xml"/><Relationship Id="rId41" Type="http://schemas.openxmlformats.org/officeDocument/2006/relationships/slide" Target="slides/slide3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11/9/2023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940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275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2302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973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27289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010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8077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3200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20204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523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VA Benefits Intake similar to Direct Upload in Vetrapsec</a:t>
            </a:r>
          </a:p>
          <a:p>
            <a:r>
              <a:rPr lang="en-US" altLang="en-US" dirty="0"/>
              <a:t>VA Benefits Claims similar to D2D in Vetrapsec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27041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4124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5210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8437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4031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25360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305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6211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8357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7754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39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0406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488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1922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Breadcrumb trails have been added to slides to help reps ensure they are attempting to use VABC from the correct menu screen.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239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POA check will work regardless of VFW being the POA</a:t>
            </a:r>
          </a:p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7213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741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373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90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644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15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8270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944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7016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9485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1063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0174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735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2482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64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67991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1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2062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244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11/9/2023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F2E7C-C042-4555-B404-16BDCC60B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3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40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2758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52395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73685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11/9/2023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18327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97955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07964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83662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6668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834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11/9/2023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48897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8940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229661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601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746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163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017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7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63.xml"/><Relationship Id="rId4" Type="http://schemas.openxmlformats.org/officeDocument/2006/relationships/slideLayout" Target="../slideLayouts/slideLayout6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3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4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9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807" y="2221713"/>
            <a:ext cx="749880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Tyler’s Veterans Benefits (TVB)</a:t>
            </a:r>
          </a:p>
          <a:p>
            <a:pPr algn="ctr"/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 Claims (VABC)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05130-846D-9F38-2745-CB63D31D25A9}"/>
              </a:ext>
            </a:extLst>
          </p:cNvPr>
          <p:cNvSpPr txBox="1"/>
          <p:nvPr/>
        </p:nvSpPr>
        <p:spPr>
          <a:xfrm>
            <a:off x="9384145" y="5523345"/>
            <a:ext cx="2364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Brad Hazell</a:t>
            </a:r>
          </a:p>
          <a:p>
            <a:r>
              <a:rPr lang="en-US" b="1" dirty="0"/>
              <a:t>Assistant Director, NVS</a:t>
            </a:r>
          </a:p>
          <a:p>
            <a:r>
              <a:rPr lang="en-US" b="1" dirty="0"/>
              <a:t>bhazell@vfw.org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21-22 POA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1072EF-75EE-80AB-1EFD-65043922A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492" y="1292772"/>
            <a:ext cx="9525016" cy="533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24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948728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21-0966 ITF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298271" y="2286000"/>
            <a:ext cx="106399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Form 21-0966 Intent to File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Select the correct Claim Type </a:t>
            </a:r>
          </a:p>
          <a:p>
            <a:r>
              <a:rPr lang="en-US" sz="2400" dirty="0"/>
              <a:t>      (Compensation, NSC Pension, </a:t>
            </a:r>
          </a:p>
          <a:p>
            <a:r>
              <a:rPr lang="en-US" sz="2400" dirty="0"/>
              <a:t>      or DIC or Death Pension) and </a:t>
            </a:r>
          </a:p>
          <a:p>
            <a:r>
              <a:rPr lang="en-US" sz="2400" dirty="0"/>
              <a:t>      complete the additional Claim Info required fields.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Select ITF (21-0966)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94507D-1EB6-3AF6-EF71-D55E8BD87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274" y="1539407"/>
            <a:ext cx="7367330" cy="7465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D0A9F8-CBF9-87BD-6B22-620BD53ABB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1197" y="2582068"/>
            <a:ext cx="6325483" cy="17814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BF1A27-A798-4DD6-10F7-FED4FA46B9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1263" y="5117968"/>
            <a:ext cx="2705350" cy="95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8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491528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21-0966 ITF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298271" y="2286000"/>
            <a:ext cx="114155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Form 21-0966 Intent to File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/>
              <a:t>Validate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Submit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A14529-06AE-7243-3E0F-A227381899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7" y="1370406"/>
            <a:ext cx="9596969" cy="7856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7EA4AF-DCFC-4F01-F8CB-1BC76D2F2C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8615" y="2512691"/>
            <a:ext cx="6645716" cy="384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6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617652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21-0966 ITF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298271" y="2286000"/>
            <a:ext cx="114155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Form 21-0966 Intent to File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r>
              <a:rPr lang="en-US" sz="2400" dirty="0"/>
              <a:t>After submitting the ITF</a:t>
            </a:r>
          </a:p>
          <a:p>
            <a:r>
              <a:rPr lang="en-US" sz="2400" dirty="0"/>
              <a:t>the screen will update to</a:t>
            </a:r>
          </a:p>
          <a:p>
            <a:r>
              <a:rPr lang="en-US" sz="2400" dirty="0"/>
              <a:t>show the submission date</a:t>
            </a:r>
          </a:p>
          <a:p>
            <a:r>
              <a:rPr lang="en-US" sz="2400" dirty="0"/>
              <a:t>and submission ID.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8F5338-3BF0-8C62-D776-3458C404E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1094" y="2711669"/>
            <a:ext cx="6985298" cy="332904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379FAC-3757-4AFE-2492-A43241D4F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8887" y="1370406"/>
            <a:ext cx="9596969" cy="78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521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F60307-FC0D-148F-64A9-9E90B1CC1BE8}"/>
              </a:ext>
            </a:extLst>
          </p:cNvPr>
          <p:cNvSpPr txBox="1"/>
          <p:nvPr/>
        </p:nvSpPr>
        <p:spPr>
          <a:xfrm>
            <a:off x="314036" y="1554698"/>
            <a:ext cx="1063991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Benefits: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Claim will appear instantly in VBMS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 limit on number of characters to list disabilities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Known issues: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 option to select BDD as Claim Type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attached documents will appear as Correspondence until relabeled by a VA employee</a:t>
            </a:r>
          </a:p>
        </p:txBody>
      </p:sp>
    </p:spTree>
    <p:extLst>
      <p:ext uri="{BB962C8B-B14F-4D97-AF65-F5344CB8AC3E}">
        <p14:creationId xmlns:p14="http://schemas.microsoft.com/office/powerpoint/2010/main" val="462186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380142"/>
            <a:ext cx="10639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VA Form 21-526ez</a:t>
            </a:r>
          </a:p>
          <a:p>
            <a:endParaRPr lang="en-US" sz="2400" dirty="0"/>
          </a:p>
          <a:p>
            <a:r>
              <a:rPr lang="en-US" sz="2400" dirty="0"/>
              <a:t>Prior to using VABC to submit a 21-526ez, you must complete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328676-1416-FC8C-E771-CA0E4E3EC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9297" y="1380142"/>
            <a:ext cx="5699552" cy="9960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C7E9FB-6FE3-9976-5385-FA9634614356}"/>
              </a:ext>
            </a:extLst>
          </p:cNvPr>
          <p:cNvSpPr txBox="1"/>
          <p:nvPr/>
        </p:nvSpPr>
        <p:spPr>
          <a:xfrm>
            <a:off x="273715" y="3268080"/>
            <a:ext cx="112666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Veteran’s Profile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Military Service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Medical Conditions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Direct Deposit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Claim Information </a:t>
            </a:r>
          </a:p>
          <a:p>
            <a:endParaRPr lang="en-US" sz="2800" i="1" dirty="0"/>
          </a:p>
          <a:p>
            <a:r>
              <a:rPr lang="en-US" sz="2800" i="1" dirty="0"/>
              <a:t>*VABC will allow you to submit without entering Direct Deposit Information </a:t>
            </a:r>
            <a:r>
              <a:rPr lang="en-US" sz="28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31140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650992"/>
            <a:ext cx="10639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Prior to using VABC to submit a 21-526ez, you must complete the Veteran’s profile to ensure all questions on the application form are answered.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328676-1416-FC8C-E771-CA0E4E3EC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9297" y="1380142"/>
            <a:ext cx="5699552" cy="9960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11E6BF-3FDE-B407-9774-56828E1955B8}"/>
              </a:ext>
            </a:extLst>
          </p:cNvPr>
          <p:cNvSpPr txBox="1"/>
          <p:nvPr/>
        </p:nvSpPr>
        <p:spPr>
          <a:xfrm>
            <a:off x="5930462" y="3425034"/>
            <a:ext cx="53602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Ever filed a claim with 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Military Retirement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Severance / Separation Pay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Combat zone since 2001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POA Organization Code (097)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Field Office and Assigned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09EF48-50CA-7F17-4243-BFC1ACF8E057}"/>
              </a:ext>
            </a:extLst>
          </p:cNvPr>
          <p:cNvSpPr txBox="1"/>
          <p:nvPr/>
        </p:nvSpPr>
        <p:spPr>
          <a:xfrm>
            <a:off x="273715" y="3425034"/>
            <a:ext cx="53602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First and Last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Security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Date of Intake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Veteran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Currently a VA Employee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Expedited Flashes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Contact Information (Address must </a:t>
            </a:r>
          </a:p>
          <a:p>
            <a:r>
              <a:rPr lang="en-US" sz="2400" dirty="0"/>
              <a:t>    be annotated as a mailing address)</a:t>
            </a:r>
          </a:p>
        </p:txBody>
      </p:sp>
    </p:spTree>
    <p:extLst>
      <p:ext uri="{BB962C8B-B14F-4D97-AF65-F5344CB8AC3E}">
        <p14:creationId xmlns:p14="http://schemas.microsoft.com/office/powerpoint/2010/main" val="2832808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650992"/>
            <a:ext cx="10639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Prior to using VABC to submit a 21-526ez, you must complete the Veteran’s Military Service information to ensure all questions on the application form are answered.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09EF48-50CA-7F17-4243-BFC1ACF8E057}"/>
              </a:ext>
            </a:extLst>
          </p:cNvPr>
          <p:cNvSpPr txBox="1"/>
          <p:nvPr/>
        </p:nvSpPr>
        <p:spPr>
          <a:xfrm>
            <a:off x="273715" y="3425034"/>
            <a:ext cx="53602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Service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Dated Entered into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Place of Entry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Branch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Date Separated from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Place of Separation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Type of Discharge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F254A8-1E8D-57E2-786B-4D22CCE7C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766" y="1377260"/>
            <a:ext cx="7290198" cy="91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409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154748" y="2770792"/>
            <a:ext cx="37866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From Veteran screen hover mouse over MORE and select FINANCE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Hover mouse over Direct Deposit and select New Direct Deposit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7FF977-F522-E502-0B8C-9CAD5E3F2E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9256" y="2470176"/>
            <a:ext cx="7930906" cy="36349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781C8D-2D37-A962-2110-1A5B354D48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8123" y="1413210"/>
            <a:ext cx="7332039" cy="72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86179-D022-217D-5AA2-C139595D6EA4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Direct Deposit Info</a:t>
            </a:r>
          </a:p>
        </p:txBody>
      </p:sp>
    </p:spTree>
    <p:extLst>
      <p:ext uri="{BB962C8B-B14F-4D97-AF65-F5344CB8AC3E}">
        <p14:creationId xmlns:p14="http://schemas.microsoft.com/office/powerpoint/2010/main" val="4038483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154748" y="2770792"/>
            <a:ext cx="37866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Select Account Type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Complete required Direct Deposit information and save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781C8D-2D37-A962-2110-1A5B354D4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8123" y="1413210"/>
            <a:ext cx="7332039" cy="72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186179-D022-217D-5AA2-C139595D6EA4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Direct Deposit Info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534AF7-85E7-80DA-258D-979C7E87D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9981" y="2613539"/>
            <a:ext cx="8077271" cy="321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67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8FE6D9-4A46-53D5-39A4-B627074CA49A}"/>
              </a:ext>
            </a:extLst>
          </p:cNvPr>
          <p:cNvSpPr txBox="1"/>
          <p:nvPr/>
        </p:nvSpPr>
        <p:spPr>
          <a:xfrm>
            <a:off x="378690" y="1591233"/>
            <a:ext cx="8746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Two electronic submission methods available in TVB: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DD426B-BC37-DE4E-3ADF-95E3CFA83025}"/>
              </a:ext>
            </a:extLst>
          </p:cNvPr>
          <p:cNvSpPr txBox="1"/>
          <p:nvPr/>
        </p:nvSpPr>
        <p:spPr>
          <a:xfrm>
            <a:off x="378691" y="2484582"/>
            <a:ext cx="108273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VA Benefits Intake</a:t>
            </a:r>
            <a:r>
              <a:rPr lang="en-US" sz="2400" dirty="0"/>
              <a:t>: Electronic method of submitting claims and evidence from TVB into VA’s Centralized Mail Portal.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Requires VA action to establish documents submitted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Can submit most digital file types at any time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AD296E-B22E-D962-20A2-FEC403692A11}"/>
              </a:ext>
            </a:extLst>
          </p:cNvPr>
          <p:cNvSpPr txBox="1"/>
          <p:nvPr/>
        </p:nvSpPr>
        <p:spPr>
          <a:xfrm>
            <a:off x="378690" y="4239123"/>
            <a:ext cx="108273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VA Benefits Claims</a:t>
            </a:r>
            <a:r>
              <a:rPr lang="en-US" sz="2400" dirty="0"/>
              <a:t>: Electronic method of submitting claims and evidence from TVB directly into VA computer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Auto establishment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Capability to submit a 21-22, 21-0966, or a 21-526ez </a:t>
            </a:r>
          </a:p>
          <a:p>
            <a:pPr algn="ctr"/>
            <a:r>
              <a:rPr lang="en-US" sz="2400" i="1" dirty="0">
                <a:solidFill>
                  <a:srgbClr val="FF0000"/>
                </a:solidFill>
              </a:rPr>
              <a:t>*Only the 21-526ez can be submitted with additional documents*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0507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3006807"/>
            <a:ext cx="39127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Add disabilities under the Medical Condition menu by selecting </a:t>
            </a:r>
            <a:r>
              <a:rPr lang="en-US" sz="2800" b="1" dirty="0"/>
              <a:t>+New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Do not add Medical Conditions under the claim menu.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ADF366D-CBFD-F290-F00A-4083A0A89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407" y="1407568"/>
            <a:ext cx="6731876" cy="8946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7B15777-20FD-9176-54FE-907A421C7A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504" y="2783664"/>
            <a:ext cx="7528811" cy="256518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53DD05D-F183-0F9C-EF8E-943DB3A72D1A}"/>
              </a:ext>
            </a:extLst>
          </p:cNvPr>
          <p:cNvSpPr txBox="1"/>
          <p:nvPr/>
        </p:nvSpPr>
        <p:spPr>
          <a:xfrm>
            <a:off x="4067504" y="5441521"/>
            <a:ext cx="7528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*Treatment information will not transfer if </a:t>
            </a:r>
          </a:p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Medical Condition is added through Claim Menu</a:t>
            </a:r>
          </a:p>
        </p:txBody>
      </p:sp>
    </p:spTree>
    <p:extLst>
      <p:ext uri="{BB962C8B-B14F-4D97-AF65-F5344CB8AC3E}">
        <p14:creationId xmlns:p14="http://schemas.microsoft.com/office/powerpoint/2010/main" val="2428351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408A42-5CC6-7BA6-CB6D-F2075DA109AA}"/>
              </a:ext>
            </a:extLst>
          </p:cNvPr>
          <p:cNvSpPr txBox="1"/>
          <p:nvPr/>
        </p:nvSpPr>
        <p:spPr>
          <a:xfrm>
            <a:off x="4745421" y="5707117"/>
            <a:ext cx="6463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 This will show as “Dermatitis or eczema”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BE1C2A-E671-3336-FB27-A715CCB86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421" y="2520217"/>
            <a:ext cx="6337738" cy="29526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24391A0-0E64-027A-C59A-21150F28A8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2001" y="1502792"/>
            <a:ext cx="7644577" cy="74007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445EE0-0B1B-D6A5-DCDF-6960266CF04E}"/>
              </a:ext>
            </a:extLst>
          </p:cNvPr>
          <p:cNvSpPr txBox="1"/>
          <p:nvPr/>
        </p:nvSpPr>
        <p:spPr>
          <a:xfrm>
            <a:off x="154748" y="2472154"/>
            <a:ext cx="44451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Medical Conditions are in Diagnostic Code 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Medical Conditions listed will be how they are listed in VBMS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Diagnostic Code and hyphen will NOT appear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854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3006807"/>
            <a:ext cx="44451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Instead of trying to find the closest diagnostic code, select 9999 - Other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Type in the disability as you want it to appear in VBMS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408A42-5CC6-7BA6-CB6D-F2075DA109AA}"/>
              </a:ext>
            </a:extLst>
          </p:cNvPr>
          <p:cNvSpPr txBox="1"/>
          <p:nvPr/>
        </p:nvSpPr>
        <p:spPr>
          <a:xfrm>
            <a:off x="3711060" y="5770327"/>
            <a:ext cx="8304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 This will show as “Dermatitis on face, back, and arms”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7D584A-CBE5-4842-6CDF-DED1C69F6E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001" y="1502792"/>
            <a:ext cx="7644577" cy="7400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845CA0A-F5C8-3782-E9BA-8C7B48D3D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4345" y="2426558"/>
            <a:ext cx="7322233" cy="311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816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168311"/>
            <a:ext cx="44451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Enter remaining information if known: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Date Reported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Start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End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Exposure Type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1168D87-9457-0430-C443-5B6240FFC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102" y="2764645"/>
            <a:ext cx="9240540" cy="331516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2B6955B-BA94-778E-6F1F-B644E0A4FF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2001" y="1502792"/>
            <a:ext cx="7644577" cy="74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80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218999"/>
            <a:ext cx="44451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Must answer four questions listed: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Aid and Assistance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Working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VA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Injury, Disease, or event in military service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F81BD4-8DB7-108E-5040-D3467F88C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719" y="2218999"/>
            <a:ext cx="6393081" cy="41133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79F388-1ECF-572D-2C1C-734101442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2001" y="1502792"/>
            <a:ext cx="7644577" cy="74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15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218999"/>
            <a:ext cx="44451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Option to add Treatment Details: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Facility Name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Address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Start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End Date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9F4F341-FB64-954A-96D7-1B62A1128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001" y="1502792"/>
            <a:ext cx="7644577" cy="74007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E1ED7AE-09FB-2553-8519-341B58216B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7296" y="2935206"/>
            <a:ext cx="9269282" cy="313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206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018670"/>
            <a:ext cx="106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Adding Medical Conditions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A2D6AE-3C38-B989-F324-5A7DD975C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274" y="1539407"/>
            <a:ext cx="7367330" cy="74659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3006807"/>
            <a:ext cx="44451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From the </a:t>
            </a:r>
            <a:r>
              <a:rPr lang="en-US" sz="2400" b="1" u="sng" dirty="0"/>
              <a:t>Claim Menu </a:t>
            </a:r>
            <a:r>
              <a:rPr lang="en-US" sz="2400" dirty="0"/>
              <a:t>select disability previously listed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Select Disability Compensation (21-526EZ)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3939EE-4720-0450-90C5-0031BE3382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0723" y="2486547"/>
            <a:ext cx="6119928" cy="335278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30E6420-7814-CBE2-951D-13E00398CE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036" y="4991036"/>
            <a:ext cx="4847398" cy="84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794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A2D6AE-3C38-B989-F324-5A7DD975C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274" y="1539407"/>
            <a:ext cx="7367330" cy="7465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F4274CF-1DA1-03A5-12D1-22A0166A32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9884" y="2945924"/>
            <a:ext cx="6354062" cy="34104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945924"/>
            <a:ext cx="53602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Is Veteran the Claimant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Claim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Claim Status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64981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514588"/>
            <a:ext cx="4445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Fully Developed Claim?</a:t>
            </a:r>
          </a:p>
          <a:p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Original Claim?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EF9E04-32A1-A773-53D0-CD752B66D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736" y="1347790"/>
            <a:ext cx="11199052" cy="9785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CBB7E8-76EC-340A-3C45-35830A669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3536" y="2420685"/>
            <a:ext cx="5459614" cy="43007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D9FE60F-BA76-DC6D-1DF5-EEF54B76236E}"/>
              </a:ext>
            </a:extLst>
          </p:cNvPr>
          <p:cNvSpPr txBox="1"/>
          <p:nvPr/>
        </p:nvSpPr>
        <p:spPr>
          <a:xfrm>
            <a:off x="154748" y="3970915"/>
            <a:ext cx="41965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*Original Claims must have a 21-526ez uploaded with claimant’s signature</a:t>
            </a:r>
          </a:p>
          <a:p>
            <a:endParaRPr lang="en-US" sz="2400" i="1" dirty="0"/>
          </a:p>
          <a:p>
            <a:r>
              <a:rPr lang="en-US" sz="2400" i="1" dirty="0"/>
              <a:t>*Claim Type must match the </a:t>
            </a:r>
          </a:p>
          <a:p>
            <a:r>
              <a:rPr lang="en-US" sz="2400" i="1" dirty="0"/>
              <a:t>21-526ez</a:t>
            </a:r>
          </a:p>
        </p:txBody>
      </p:sp>
    </p:spTree>
    <p:extLst>
      <p:ext uri="{BB962C8B-B14F-4D97-AF65-F5344CB8AC3E}">
        <p14:creationId xmlns:p14="http://schemas.microsoft.com/office/powerpoint/2010/main" val="23836737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95A055-3FC7-7BC9-2424-05E639C91007}"/>
              </a:ext>
            </a:extLst>
          </p:cNvPr>
          <p:cNvSpPr txBox="1"/>
          <p:nvPr/>
        </p:nvSpPr>
        <p:spPr>
          <a:xfrm>
            <a:off x="154748" y="2514588"/>
            <a:ext cx="44451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Select previously uploaded documents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Validate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Submit</a:t>
            </a:r>
          </a:p>
          <a:p>
            <a:endParaRPr lang="en-US" sz="2400" dirty="0"/>
          </a:p>
          <a:p>
            <a:r>
              <a:rPr lang="en-US" sz="24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EF9E04-32A1-A773-53D0-CD752B66D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736" y="1347790"/>
            <a:ext cx="11199052" cy="9785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4E9296-2692-D037-3880-9CAF5C2DB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5836" y="2326348"/>
            <a:ext cx="5209112" cy="427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58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64231" y="1547442"/>
            <a:ext cx="10986868" cy="45579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defRPr/>
            </a:pPr>
            <a:endParaRPr lang="en-US" altLang="en-US" sz="4200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altLang="en-US" sz="2100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22296F-6C89-EEEF-AF87-C749A5F0FC20}"/>
              </a:ext>
            </a:extLst>
          </p:cNvPr>
          <p:cNvSpPr txBox="1"/>
          <p:nvPr/>
        </p:nvSpPr>
        <p:spPr>
          <a:xfrm>
            <a:off x="314807" y="1625760"/>
            <a:ext cx="8496684" cy="780695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r>
              <a:rPr lang="en-US" sz="2400" dirty="0"/>
              <a:t>What is VA Benefits Claims?</a:t>
            </a:r>
          </a:p>
          <a:p>
            <a:pPr marL="342900" indent="-342900">
              <a:buBlip>
                <a:blip r:embed="rId3"/>
              </a:buBlip>
            </a:pPr>
            <a:endParaRPr lang="en-US" sz="2400" dirty="0">
              <a:latin typeface="Times New Roman" panose="02020603050405020304" pitchFamily="18" charset="0"/>
            </a:endParaRPr>
          </a:p>
          <a:p>
            <a:pPr marL="342900" indent="-342900">
              <a:buBlip>
                <a:blip r:embed="rId3"/>
              </a:buBlip>
            </a:pPr>
            <a:endParaRPr 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F31CB8-76C9-2E86-3EC2-90D8C9CEA49D}"/>
              </a:ext>
            </a:extLst>
          </p:cNvPr>
          <p:cNvSpPr txBox="1"/>
          <p:nvPr/>
        </p:nvSpPr>
        <p:spPr>
          <a:xfrm>
            <a:off x="314807" y="2733964"/>
            <a:ext cx="110389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Benefits Claims is a feature within TVB which utilizes Application Programming Interface (API) to transmit data between TVB and the Veterans Benefits Management System (VBMS).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B7B959-7DBE-78A4-E021-51FC613BC839}"/>
              </a:ext>
            </a:extLst>
          </p:cNvPr>
          <p:cNvSpPr txBox="1"/>
          <p:nvPr/>
        </p:nvSpPr>
        <p:spPr>
          <a:xfrm>
            <a:off x="314807" y="4142971"/>
            <a:ext cx="8164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Benefits Claims can: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FFE954-091C-8674-5232-84F285213FAE}"/>
              </a:ext>
            </a:extLst>
          </p:cNvPr>
          <p:cNvSpPr txBox="1"/>
          <p:nvPr/>
        </p:nvSpPr>
        <p:spPr>
          <a:xfrm>
            <a:off x="314807" y="4599767"/>
            <a:ext cx="849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Establish Intents to File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2922D4-C0D6-F3AA-D5EB-CF1D091994A7}"/>
              </a:ext>
            </a:extLst>
          </p:cNvPr>
          <p:cNvSpPr txBox="1"/>
          <p:nvPr/>
        </p:nvSpPr>
        <p:spPr>
          <a:xfrm>
            <a:off x="314807" y="5009491"/>
            <a:ext cx="849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</a:t>
            </a:r>
            <a:r>
              <a:rPr lang="en-US" sz="2400" dirty="0"/>
              <a:t>stablish Power of Attorney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8D6BB3-696D-9DB8-A34A-1ABE3766B1AD}"/>
              </a:ext>
            </a:extLst>
          </p:cNvPr>
          <p:cNvSpPr txBox="1"/>
          <p:nvPr/>
        </p:nvSpPr>
        <p:spPr>
          <a:xfrm>
            <a:off x="314807" y="5397741"/>
            <a:ext cx="849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Power of Attorney and Claim Status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5B3E2-4ECB-7DB9-4911-AE3F53CF9EE8}"/>
              </a:ext>
            </a:extLst>
          </p:cNvPr>
          <p:cNvSpPr txBox="1"/>
          <p:nvPr/>
        </p:nvSpPr>
        <p:spPr>
          <a:xfrm>
            <a:off x="314807" y="5807465"/>
            <a:ext cx="849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Establish Compensation Claims</a:t>
            </a:r>
          </a:p>
        </p:txBody>
      </p:sp>
    </p:spTree>
    <p:extLst>
      <p:ext uri="{BB962C8B-B14F-4D97-AF65-F5344CB8AC3E}">
        <p14:creationId xmlns:p14="http://schemas.microsoft.com/office/powerpoint/2010/main" val="35937785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21-526ez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1B6181-531F-3760-EF79-0245D762C918}"/>
              </a:ext>
            </a:extLst>
          </p:cNvPr>
          <p:cNvSpPr txBox="1"/>
          <p:nvPr/>
        </p:nvSpPr>
        <p:spPr>
          <a:xfrm>
            <a:off x="717788" y="3018681"/>
            <a:ext cx="29037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21-526ez will appear similar to claims submitted through VA.gov and will receive a VA.gov electronic date.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0D5573-9C1F-8F4E-260E-B24C3797B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499" y="1422302"/>
            <a:ext cx="8011642" cy="5670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11C12-EF8E-58C8-9265-23AFAD2CAA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3499" y="2296156"/>
            <a:ext cx="8068801" cy="375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89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F60307-FC0D-148F-64A9-9E90B1CC1BE8}"/>
              </a:ext>
            </a:extLst>
          </p:cNvPr>
          <p:cNvSpPr txBox="1"/>
          <p:nvPr/>
        </p:nvSpPr>
        <p:spPr>
          <a:xfrm>
            <a:off x="3139328" y="2644170"/>
            <a:ext cx="5913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3718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791855"/>
            <a:ext cx="80356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Login: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Open a Veteran’s TVB file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Scroll to bottom of screen and expand VA Benefits Claims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Select “Login”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Select your preferred method to sign into VA.gov</a:t>
            </a:r>
          </a:p>
          <a:p>
            <a:r>
              <a:rPr lang="en-US" sz="2400" dirty="0"/>
              <a:t>	 (your name must match VA systems)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61AF45-8779-9D8C-28D7-0DB3DD079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1791855"/>
            <a:ext cx="2349517" cy="20597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F1C78C-C6B6-0673-E105-5EDB1ECB75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0460" y="4165613"/>
            <a:ext cx="4629796" cy="18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43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791855"/>
            <a:ext cx="80356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After Log In</a:t>
            </a:r>
          </a:p>
          <a:p>
            <a:endParaRPr lang="en-US" sz="2400" dirty="0"/>
          </a:p>
          <a:p>
            <a:r>
              <a:rPr lang="en-US" sz="2400" dirty="0"/>
              <a:t>When in the </a:t>
            </a:r>
            <a:r>
              <a:rPr lang="en-US" sz="2400" b="1" u="sng" dirty="0"/>
              <a:t>Veteran’s profile screen</a:t>
            </a:r>
            <a:r>
              <a:rPr lang="en-US" sz="2400" dirty="0"/>
              <a:t>, you will have the ability to: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Check Claim Status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Check POA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DDF077-2584-054C-AB8A-FFA6DB790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4948" y="3350905"/>
            <a:ext cx="3924848" cy="21338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4E09F5-44BC-3484-FF8E-F6AA13139E6B}"/>
              </a:ext>
            </a:extLst>
          </p:cNvPr>
          <p:cNvSpPr txBox="1"/>
          <p:nvPr/>
        </p:nvSpPr>
        <p:spPr>
          <a:xfrm>
            <a:off x="0" y="578349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0000"/>
                </a:solidFill>
              </a:rPr>
              <a:t>*If you receive an error when checking Claim Status or POA, you will need to </a:t>
            </a:r>
          </a:p>
          <a:p>
            <a:pPr algn="ctr"/>
            <a:r>
              <a:rPr lang="en-US" b="1" i="1" dirty="0">
                <a:solidFill>
                  <a:srgbClr val="FF0000"/>
                </a:solidFill>
              </a:rPr>
              <a:t>update your login method to ensure your name matches VA login information.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9BE90B-5455-D6C0-3A08-DC27485C7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3267" y="1380142"/>
            <a:ext cx="6065582" cy="106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31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791855"/>
            <a:ext cx="803563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After Log In</a:t>
            </a:r>
          </a:p>
          <a:p>
            <a:endParaRPr lang="en-US" sz="2400" dirty="0"/>
          </a:p>
          <a:p>
            <a:r>
              <a:rPr lang="en-US" sz="2400" dirty="0"/>
              <a:t>When in the </a:t>
            </a:r>
            <a:r>
              <a:rPr lang="en-US" sz="2400" b="1" u="sng" dirty="0"/>
              <a:t>Veteran’s Claim screen</a:t>
            </a:r>
            <a:r>
              <a:rPr lang="en-US" sz="2400" dirty="0"/>
              <a:t>, you have the ability </a:t>
            </a:r>
          </a:p>
          <a:p>
            <a:r>
              <a:rPr lang="en-US" sz="2400" dirty="0"/>
              <a:t>to submit: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VA Form 21-22, Appointment of VSO </a:t>
            </a:r>
          </a:p>
          <a:p>
            <a:r>
              <a:rPr lang="en-US" sz="2400" dirty="0"/>
              <a:t>       as Claimant’s Representative (POA)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VA Form 21-0966, Intent to File</a:t>
            </a:r>
          </a:p>
          <a:p>
            <a:pPr marL="457200" indent="-457200">
              <a:buFont typeface="+mj-lt"/>
              <a:buAutoNum type="arabicPeriod" startAt="2"/>
            </a:pPr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VA Form 21-526ez, Application for Disability Compensation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EA37AB-8103-3932-A167-C7DE10B63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3595" y="3429000"/>
            <a:ext cx="6154009" cy="15623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286385-75A8-CF33-DF5D-B58221158C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0274" y="1539407"/>
            <a:ext cx="7367330" cy="74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21-22 POA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2383928"/>
            <a:ext cx="1063991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 Form 21-22  Appointment of VSO as Claimant’s Representative (POA)</a:t>
            </a:r>
          </a:p>
          <a:p>
            <a:endParaRPr lang="en-US" sz="2400" dirty="0"/>
          </a:p>
          <a:p>
            <a:r>
              <a:rPr lang="en-US" sz="2400" dirty="0"/>
              <a:t>After selecting “POA (21-22)” you will be required to select options located on the 21-22 and must first upload a signed 21-22. </a:t>
            </a:r>
            <a:r>
              <a:rPr lang="en-US" sz="2400" b="1" i="1" dirty="0">
                <a:solidFill>
                  <a:srgbClr val="FF0000"/>
                </a:solidFill>
              </a:rPr>
              <a:t>*Answers in TVB must match the 							 uploaded 21-22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Requested POA: 097-Veterans of Foreign War of the United States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Select Signed Form Document: Previously uploaded signed 21-22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Select options: Authorization for Record Access, Limitations of Consent, Authorization to Change Address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04E95A-5D96-FB1C-50A2-B58B4A0A4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274" y="1539407"/>
            <a:ext cx="7367330" cy="74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58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E2CA5-856A-A4CE-5A18-B0CCDDFC4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BAA67D-BC4C-021C-5F26-9230199F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21-22 POA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C9DE07-5C31-E00C-E069-C587E5CE9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147" y="1267251"/>
            <a:ext cx="6140949" cy="559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60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21-22 POA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15450D-4F08-6089-242B-70EC1C9D0459}"/>
              </a:ext>
            </a:extLst>
          </p:cNvPr>
          <p:cNvSpPr txBox="1"/>
          <p:nvPr/>
        </p:nvSpPr>
        <p:spPr>
          <a:xfrm>
            <a:off x="314036" y="1791855"/>
            <a:ext cx="106399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Validate information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Submit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1A2C3A-8676-D78A-0D18-AA37BA523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2344" y="1791855"/>
            <a:ext cx="6975381" cy="15977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B2A0AD-0249-6443-7D19-62C73F9E57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2344" y="3900457"/>
            <a:ext cx="4348256" cy="146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999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6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13164</TotalTime>
  <Words>1371</Words>
  <Application>Microsoft Office PowerPoint</Application>
  <PresentationFormat>Widescreen</PresentationFormat>
  <Paragraphs>368</Paragraphs>
  <Slides>31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31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Custom Design</vt:lpstr>
      <vt:lpstr>Office Theme</vt:lpstr>
      <vt:lpstr>1_Custom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5_Custom Design</vt:lpstr>
      <vt:lpstr>6_Custom Design</vt:lpstr>
      <vt:lpstr>PowerPoint Presentation</vt:lpstr>
      <vt:lpstr>VA Benefits Claims</vt:lpstr>
      <vt:lpstr>VA Benefits Claims </vt:lpstr>
      <vt:lpstr>VA Benefits Claims </vt:lpstr>
      <vt:lpstr>VA Benefits Claims </vt:lpstr>
      <vt:lpstr>VA Benefits Claims </vt:lpstr>
      <vt:lpstr>VA Benefits Claims 21-22 POA </vt:lpstr>
      <vt:lpstr>VA Benefits Claims 21-22 POA </vt:lpstr>
      <vt:lpstr>VA Benefits Claims 21-22 POA </vt:lpstr>
      <vt:lpstr>VA Benefits Claims 21-22 POA </vt:lpstr>
      <vt:lpstr>VA Benefits Claims 21-0966 ITF</vt:lpstr>
      <vt:lpstr>VA Benefits Claims 21-0966 ITF </vt:lpstr>
      <vt:lpstr>VA Benefits Claims 21-0966 ITF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 21-526ez </vt:lpstr>
      <vt:lpstr>VA Benefits Claims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Bradley Hazell</cp:lastModifiedBy>
  <cp:revision>380</cp:revision>
  <cp:lastPrinted>2019-04-23T12:55:55Z</cp:lastPrinted>
  <dcterms:created xsi:type="dcterms:W3CDTF">2018-09-13T15:53:27Z</dcterms:created>
  <dcterms:modified xsi:type="dcterms:W3CDTF">2023-11-09T19:37:16Z</dcterms:modified>
</cp:coreProperties>
</file>