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9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3" r:id="rId2"/>
    <p:sldMasterId id="2147483697" r:id="rId3"/>
    <p:sldMasterId id="2147483721" r:id="rId4"/>
    <p:sldMasterId id="2147483743" r:id="rId5"/>
    <p:sldMasterId id="2147483747" r:id="rId6"/>
    <p:sldMasterId id="2147483751" r:id="rId7"/>
    <p:sldMasterId id="2147483758" r:id="rId8"/>
    <p:sldMasterId id="2147483762" r:id="rId9"/>
    <p:sldMasterId id="2147483769" r:id="rId10"/>
  </p:sldMasterIdLst>
  <p:notesMasterIdLst>
    <p:notesMasterId r:id="rId38"/>
  </p:notesMasterIdLst>
  <p:handoutMasterIdLst>
    <p:handoutMasterId r:id="rId39"/>
  </p:handoutMasterIdLst>
  <p:sldIdLst>
    <p:sldId id="256" r:id="rId11"/>
    <p:sldId id="272" r:id="rId12"/>
    <p:sldId id="398" r:id="rId13"/>
    <p:sldId id="485" r:id="rId14"/>
    <p:sldId id="486" r:id="rId15"/>
    <p:sldId id="490" r:id="rId16"/>
    <p:sldId id="399" r:id="rId17"/>
    <p:sldId id="400" r:id="rId18"/>
    <p:sldId id="404" r:id="rId19"/>
    <p:sldId id="403" r:id="rId20"/>
    <p:sldId id="405" r:id="rId21"/>
    <p:sldId id="492" r:id="rId22"/>
    <p:sldId id="491" r:id="rId23"/>
    <p:sldId id="412" r:id="rId24"/>
    <p:sldId id="436" r:id="rId25"/>
    <p:sldId id="437" r:id="rId26"/>
    <p:sldId id="446" r:id="rId27"/>
    <p:sldId id="447" r:id="rId28"/>
    <p:sldId id="450" r:id="rId29"/>
    <p:sldId id="455" r:id="rId30"/>
    <p:sldId id="457" r:id="rId31"/>
    <p:sldId id="458" r:id="rId32"/>
    <p:sldId id="460" r:id="rId33"/>
    <p:sldId id="463" r:id="rId34"/>
    <p:sldId id="464" r:id="rId35"/>
    <p:sldId id="465" r:id="rId36"/>
    <p:sldId id="360" r:id="rId3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Macinkowicz" initials="CM" lastIdx="9" clrIdx="0">
    <p:extLst>
      <p:ext uri="{19B8F6BF-5375-455C-9EA6-DF929625EA0E}">
        <p15:presenceInfo xmlns:p15="http://schemas.microsoft.com/office/powerpoint/2012/main" userId="Chris Macinkowic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1A1E"/>
    <a:srgbClr val="A79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8" autoAdjust="0"/>
    <p:restoredTop sz="93979" autoAdjust="0"/>
  </p:normalViewPr>
  <p:slideViewPr>
    <p:cSldViewPr snapToGrid="0">
      <p:cViewPr>
        <p:scale>
          <a:sx n="60" d="100"/>
          <a:sy n="60" d="100"/>
        </p:scale>
        <p:origin x="840" y="192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86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89584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r>
              <a:rPr lang="en-US" sz="1400" dirty="0">
                <a:latin typeface="Times New Roman" panose="02020603050405020304" pitchFamily="18" charset="0"/>
              </a:rPr>
              <a:t>Electronic Submission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589585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en-US" sz="1400" dirty="0">
                <a:latin typeface="Times New Roman" panose="02020603050405020304" pitchFamily="18" charset="0"/>
              </a:rPr>
              <a:t>Electronic Submission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E80BC03-E498-44F3-8895-127E4384BE97}" type="slidenum">
              <a:rPr lang="en-US" sz="140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53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6T21:20:16.33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1655 42,'-4'-4,"-1"1,0-1,0 1,0 0,0 0,-1 1,1 0,-1 0,0 0,1 1,-12-2,-70-3,61 5,-419-1,228 3,177 1,-1 2,-45 11,42-7,-67 4,62-9,-62 14,60-9,-52 3,-13-8,62-3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7T19:17:32.82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7T19:17:33.77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7T19:21:38.22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2809 42,'-5'-4,"1"0,-1 1,0 0,0 0,0 1,0-1,0 1,-1 0,1 0,-1 1,-11-2,-69-3,60 6,-855-4,442 7,-824-3,1222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7T20:14:35.33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0 160,'57'0,"0"-2,0-3,-1-2,109-29,-107 17,1 4,0 2,61-6,12-1,-91 12,79-6,697 13,-384 3,208-2,-603 2,0 2,60 14,-95-17,33 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7T20:16:20.92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2348 1,'-695'0,"630"3,0 3,-92 20,84-7,51-12,-1-2,-1 0,-28 2,6-5,7-1,-69 12,-128 35,-37-9,199-30,0-3,-111-6,97-1,39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4CCB3563-B21F-4472-A953-CA98BFE318F2}" type="datetimeFigureOut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B8C36D78-C19F-4765-8B7F-2FE8BFF07D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41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729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21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999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842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129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62745" algn="l"/>
                <a:tab pos="1325491" algn="l"/>
                <a:tab pos="1988235" algn="l"/>
                <a:tab pos="2650979" algn="l"/>
              </a:tabLst>
              <a:defRPr/>
            </a:pPr>
            <a:fld id="{03B35247-28B0-49CA-AA35-CE14C62EC4E7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62745" algn="l"/>
                  <a:tab pos="1325491" algn="l"/>
                  <a:tab pos="1988235" algn="l"/>
                  <a:tab pos="2650979" algn="l"/>
                </a:tabLst>
                <a:defRPr/>
              </a:pPr>
              <a:t>27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342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2475" y="1184275"/>
            <a:ext cx="5686425" cy="3198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FIGLIOLI-Undiagnosed Illnes 38 CFR 3.317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C91ECD-413E-4768-B09E-4DB5B906749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4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11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536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250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975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09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162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698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236"/>
            <a:ext cx="10515600" cy="488205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006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06448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01522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28270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9448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77016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9485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51063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60174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735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2482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8073"/>
            <a:ext cx="5156200" cy="4808257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8073"/>
            <a:ext cx="5156200" cy="479032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4664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64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67991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11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820625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224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D809A6-B977-45CA-BC64-77C86AC76C02}" type="datetime1">
              <a:rPr lang="en-US" smtClean="0"/>
              <a:pPr>
                <a:defRPr/>
              </a:pPr>
              <a:t>4/11/2023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F2E7C-C042-4555-B404-16BDCC60B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63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9403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627586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52395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73685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12801" y="1524000"/>
            <a:ext cx="1054099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681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236"/>
            <a:ext cx="10515600" cy="488205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E2FB73DA-5FDE-45B5-BAA4-C61223CC44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55069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8073"/>
            <a:ext cx="5156200" cy="4808257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8073"/>
            <a:ext cx="5156200" cy="479032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0B18D57-13A5-4968-950D-8FEF41FA43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21743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0B18D57-13A5-4968-950D-8FEF41FA43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12801" y="1524000"/>
            <a:ext cx="1054099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44669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0B18D57-13A5-4968-950D-8FEF41FA43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860613" y="1515035"/>
            <a:ext cx="10493188" cy="466192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3315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0B18D57-13A5-4968-950D-8FEF41FA43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19491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8275F71-03D8-4E4B-9D1C-D9F8B6AB7123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4/11/2023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675AD29-2591-4391-8D28-DD298FB87CE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71122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303296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62643"/>
            <a:ext cx="10972800" cy="7375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(#)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Seven Paths to Service Connection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9222E-0FA5-407E-8A7D-169509B952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240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821163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62643"/>
            <a:ext cx="10972800" cy="7375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(#)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Seven Paths to Service Connection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9222E-0FA5-407E-8A7D-169509B952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4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860613" y="1515035"/>
            <a:ext cx="10493188" cy="466192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56883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236"/>
            <a:ext cx="10515600" cy="488205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0333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8073"/>
            <a:ext cx="5156200" cy="480825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8073"/>
            <a:ext cx="5156200" cy="47903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9571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12801" y="1524000"/>
            <a:ext cx="1054099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3220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860613" y="1515035"/>
            <a:ext cx="10493188" cy="4661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4334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875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DDF5C-27CD-46D4-A243-EFD7FCA713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512283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4548451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00664"/>
            <a:ext cx="10972800" cy="7936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15064"/>
            <a:ext cx="10972800" cy="4211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(#)</a:t>
            </a:r>
            <a:endParaRPr lang="en-US" alt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8D816DE4-2C63-4152-8A0F-C45C00FFA49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69909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62643"/>
            <a:ext cx="10972800" cy="7375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(#)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Seven Paths to Service Connection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9222E-0FA5-407E-8A7D-169509B952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7023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236"/>
            <a:ext cx="10515600" cy="488205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70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92177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8073"/>
            <a:ext cx="5156200" cy="480825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8073"/>
            <a:ext cx="5156200" cy="47903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5812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12801" y="1524000"/>
            <a:ext cx="1054099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3884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860613" y="1515035"/>
            <a:ext cx="10493188" cy="4661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1519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7087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6610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C6E9-5994-4B35-8D1D-4FF5591F8DCB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9415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F341A-11F2-4FF5-AB3E-B81AE0D87C99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931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58F5-2A90-40A2-A725-BABEC094CBFD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9843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869E-C804-4B35-BF5A-17F574EE0FA1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215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D97A-D28F-40DE-8605-B977B8B8DF7A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3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2D809A6-B977-45CA-BC64-77C86AC76C02}" type="datetime1">
              <a:rPr lang="en-US" smtClean="0"/>
              <a:pPr>
                <a:defRPr/>
              </a:pPr>
              <a:t>4/11/2023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F2E7C-C042-4555-B404-16BDCC60B1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1623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4F69-9B96-48D1-AF50-4BD202D845D6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0385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90EDB7-5E2B-4B8D-B563-7A9F6169E3D7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F2E7C-C042-4555-B404-16BDCC60B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9181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8A1C-73CA-4FAB-B444-97DC5724B58B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9414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2EDE-1A64-4FA6-ABC0-B0ACD920042F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417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9B53-12AA-4CB2-B687-D40C705B10E7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2573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D41C-78AD-45F1-AEB7-0D04E9D89B15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8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97467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31630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50174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4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80" r:id="rId3"/>
    <p:sldLayoutId id="2147483681" r:id="rId4"/>
    <p:sldLayoutId id="2147483678" r:id="rId5"/>
    <p:sldLayoutId id="2147483682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0829682-0C20-4C4E-B8F7-7E5038CBA18C}" type="datetime1">
              <a:rPr lang="en-US" smtClean="0"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4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/>
          <a:stretch/>
        </p:blipFill>
        <p:spPr>
          <a:xfrm>
            <a:off x="1" y="0"/>
            <a:ext cx="514548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35" y="623549"/>
            <a:ext cx="4659333" cy="12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9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1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0B18D57-13A5-4968-950D-8FEF41FA43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5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/>
          <a:stretch/>
        </p:blipFill>
        <p:spPr>
          <a:xfrm>
            <a:off x="1" y="0"/>
            <a:ext cx="514548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35" y="623549"/>
            <a:ext cx="4659333" cy="12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7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/>
          <a:stretch/>
        </p:blipFill>
        <p:spPr>
          <a:xfrm>
            <a:off x="1" y="0"/>
            <a:ext cx="514548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35" y="623549"/>
            <a:ext cx="4659333" cy="12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7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8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/>
          <a:stretch/>
        </p:blipFill>
        <p:spPr>
          <a:xfrm>
            <a:off x="1" y="0"/>
            <a:ext cx="514548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35" y="623549"/>
            <a:ext cx="4659333" cy="12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5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0.xml"/><Relationship Id="rId6" Type="http://schemas.openxmlformats.org/officeDocument/2006/relationships/customXml" Target="../ink/ink3.xml"/><Relationship Id="rId5" Type="http://schemas.openxmlformats.org/officeDocument/2006/relationships/image" Target="../media/image55.png"/><Relationship Id="rId4" Type="http://schemas.openxmlformats.org/officeDocument/2006/relationships/customXml" Target="../ink/ink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.net/r/DJ2F9W8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79807" y="2221713"/>
            <a:ext cx="7498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TVB Claims Management System</a:t>
            </a:r>
          </a:p>
        </p:txBody>
      </p:sp>
    </p:spTree>
    <p:extLst>
      <p:ext uri="{BB962C8B-B14F-4D97-AF65-F5344CB8AC3E}">
        <p14:creationId xmlns:p14="http://schemas.microsoft.com/office/powerpoint/2010/main" val="1307898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57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to do with a completed                        veteran folder</a:t>
            </a:r>
            <a:endParaRPr lang="en-US" sz="40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F03D51E-894C-CC14-2D28-3094AD649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68" y="1223889"/>
            <a:ext cx="8478932" cy="56709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67E5F5-7F2E-9B43-1457-30A739891214}"/>
              </a:ext>
            </a:extLst>
          </p:cNvPr>
          <p:cNvSpPr txBox="1"/>
          <p:nvPr/>
        </p:nvSpPr>
        <p:spPr>
          <a:xfrm>
            <a:off x="168812" y="1617785"/>
            <a:ext cx="33340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Once all information is added for the new veteran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will be given two options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Save and Create New Claim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CD4F7D5-32B1-E9AC-5F9C-8C208379310C}"/>
              </a:ext>
            </a:extLst>
          </p:cNvPr>
          <p:cNvSpPr/>
          <p:nvPr/>
        </p:nvSpPr>
        <p:spPr>
          <a:xfrm>
            <a:off x="3094894" y="6274190"/>
            <a:ext cx="478301" cy="45301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D13F3E-0722-8731-F4F8-D484DF3F1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68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Proceeding down the “Save” Path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8123DC-A264-2C52-A514-4B2009E05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77774"/>
            <a:ext cx="12075886" cy="1002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40BD8A-85C3-EE6E-C9BA-A718A1A20D0C}"/>
              </a:ext>
            </a:extLst>
          </p:cNvPr>
          <p:cNvSpPr txBox="1"/>
          <p:nvPr/>
        </p:nvSpPr>
        <p:spPr>
          <a:xfrm>
            <a:off x="116114" y="1396497"/>
            <a:ext cx="119597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Once in a Veteran’s folder, you will see a header with tabs that take you to other aspects of the veteran’s folder.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Special Note** When clicking a tab, to enter data into the corresponding section, you must click +New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8B65B2-D6E2-E8DF-050D-1426FF025E16}"/>
              </a:ext>
            </a:extLst>
          </p:cNvPr>
          <p:cNvSpPr txBox="1"/>
          <p:nvPr/>
        </p:nvSpPr>
        <p:spPr>
          <a:xfrm>
            <a:off x="211016" y="4343400"/>
            <a:ext cx="30667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Claim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Military Service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Contact and Dependent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Medical Condition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Document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Communication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Email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89501A-C500-C128-38B9-5D7108575D41}"/>
              </a:ext>
            </a:extLst>
          </p:cNvPr>
          <p:cNvSpPr txBox="1"/>
          <p:nvPr/>
        </p:nvSpPr>
        <p:spPr>
          <a:xfrm>
            <a:off x="3938954" y="4223324"/>
            <a:ext cx="3263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Address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Work Request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Finance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Employment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Previous Marriage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Other Names Served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Audit Log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BDAB8B-5726-DFC2-6F9E-278C603CD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43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Tabs in the veteran’s folder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8123DC-A264-2C52-A514-4B2009E05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7" y="1252024"/>
            <a:ext cx="12075886" cy="1002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8B65B2-D6E2-E8DF-050D-1426FF025E16}"/>
              </a:ext>
            </a:extLst>
          </p:cNvPr>
          <p:cNvSpPr txBox="1"/>
          <p:nvPr/>
        </p:nvSpPr>
        <p:spPr>
          <a:xfrm>
            <a:off x="492368" y="2496197"/>
            <a:ext cx="111134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Claim: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Used to submit a claim through TVB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Military Service: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Documents military service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Contact and Dependent: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Captures dependent information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Medical Condition: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Will be used to enter and track conditions to assist with claim submission. Currently not active – will be active in a future update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Document: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Houses the veteran’s documents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Communication: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Used to enter a communication about veteran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Note: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general use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Email: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TVB can compose and send an email from the program but cannot receive email.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BDAB8B-5726-DFC2-6F9E-278C603CD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282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Tabs in the veteran’s folder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8123DC-A264-2C52-A514-4B2009E05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7" y="1252024"/>
            <a:ext cx="12075886" cy="1002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89501A-C500-C128-38B9-5D7108575D41}"/>
              </a:ext>
            </a:extLst>
          </p:cNvPr>
          <p:cNvSpPr txBox="1"/>
          <p:nvPr/>
        </p:nvSpPr>
        <p:spPr>
          <a:xfrm>
            <a:off x="590842" y="2496197"/>
            <a:ext cx="110290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Address: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Used to capture veteran’s address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Work Request: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sed to assign a claim or action from one VSO to another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Finance: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Captures veteran’s financial records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Employment: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Captures veteran’s employment records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Education: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Captures veteran’s education records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Previous Marriage: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Captures veteran’s previous marriage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Other Names Served: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Captures veteran’s aliases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Audit Log: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Provides a history of actions taken by account users in the veteran’s folder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BDAB8B-5726-DFC2-6F9E-278C603CD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558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5B0F3-2CA4-9408-66F0-8F6165315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The current version of TVB has entry-level steps for Application Programming Interface (API) using the Medical Condition Tab.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Currently, this API is not ready for use but once it is, we will release training material on how to utilize this advanced functionality. 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8541707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Tabs in Veteran Folder: Medical Condition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4045EA-4EFE-3182-1156-B5CFC416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924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Submitting a claim to VA using TVB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FB5F57-8EE6-E369-37DE-D56AD5890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6179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cs typeface="Times New Roman" panose="02020603050405020304" pitchFamily="18" charset="0"/>
              </a:rPr>
              <a:t>Once you have your veteran folder opened, you will need to click on the </a:t>
            </a:r>
            <a:r>
              <a:rPr lang="en-US" sz="3200" b="1" dirty="0">
                <a:cs typeface="Times New Roman" panose="02020603050405020304" pitchFamily="18" charset="0"/>
              </a:rPr>
              <a:t>Claim</a:t>
            </a:r>
            <a:r>
              <a:rPr lang="en-US" sz="3200" dirty="0">
                <a:cs typeface="Times New Roman" panose="02020603050405020304" pitchFamily="18" charset="0"/>
              </a:rPr>
              <a:t> tab at the top.</a:t>
            </a: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AC8434C-B9A7-F2B2-286D-D4B90B29A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316" y="3245961"/>
            <a:ext cx="5827485" cy="29683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5A91A36-E495-CFD3-8BB8-A88AA97ABF21}"/>
                  </a:ext>
                </a:extLst>
              </p14:cNvPr>
              <p14:cNvContentPartPr/>
              <p14:nvPr/>
            </p14:nvContentPartPr>
            <p14:xfrm>
              <a:off x="3787040" y="5742681"/>
              <a:ext cx="596160" cy="30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5A91A36-E495-CFD3-8BB8-A88AA97ABF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7040" y="5562681"/>
                <a:ext cx="775800" cy="39024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Arrow: Up 15">
            <a:extLst>
              <a:ext uri="{FF2B5EF4-FFF2-40B4-BE49-F238E27FC236}">
                <a16:creationId xmlns:a16="http://schemas.microsoft.com/office/drawing/2014/main" id="{CD8081F3-1A10-D37F-5198-1BC199DF4ED1}"/>
              </a:ext>
            </a:extLst>
          </p:cNvPr>
          <p:cNvSpPr/>
          <p:nvPr/>
        </p:nvSpPr>
        <p:spPr>
          <a:xfrm>
            <a:off x="3787040" y="6094350"/>
            <a:ext cx="596160" cy="5716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CD16CC-25BE-61BA-E697-2BA8DA24E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32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54F39A1-754A-D3DF-6BF7-48E4E9C7C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8913" y="1538514"/>
            <a:ext cx="7608550" cy="3891394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Submitting a claim to VA using TVB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808DCF-9491-C7BC-CD4E-053F4219857A}"/>
              </a:ext>
            </a:extLst>
          </p:cNvPr>
          <p:cNvSpPr txBox="1"/>
          <p:nvPr/>
        </p:nvSpPr>
        <p:spPr>
          <a:xfrm>
            <a:off x="334537" y="1343818"/>
            <a:ext cx="391437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Once you have clicked on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tab you will enter in the required information: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Veteran the claimant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Claim Type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Compensation, DIC, Education, NSC Pension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Claim Status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Active, Closed, Pending, HLR, Remand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44037C-3EC5-5009-AFE1-26BA9E66F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815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Submitting a claim to VA using TVB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FA87B6-9F00-6DBE-B016-9FE2CAC70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076" y="1393236"/>
            <a:ext cx="10086535" cy="134996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Once you have saved you click, “</a:t>
            </a:r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Document and Form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n-US" sz="32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Underneath it click 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+New </a:t>
            </a:r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EBBFB5-DBC0-733E-FC58-9E6037BBA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0097" y="3179300"/>
            <a:ext cx="7904230" cy="24727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DD0AA8-9FBD-8E57-4739-F8914C49CCE6}"/>
              </a:ext>
            </a:extLst>
          </p:cNvPr>
          <p:cNvSpPr/>
          <p:nvPr/>
        </p:nvSpPr>
        <p:spPr>
          <a:xfrm>
            <a:off x="2676936" y="3763618"/>
            <a:ext cx="1444486" cy="33130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3E6DF6-8A09-29A3-939B-D14BC12CF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52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Submitting a claim to VA using TVB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FA87B6-9F00-6DBE-B016-9FE2CAC70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671" y="1310779"/>
            <a:ext cx="11043684" cy="162250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Pressing +New takes you to this page where you will fill in the required fields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EBBFB5-DBC0-733E-FC58-9E6037BBA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4800" y="3018915"/>
            <a:ext cx="5695181" cy="30830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169245-F51C-C880-C0C9-BA6E537DD6FE}"/>
              </a:ext>
            </a:extLst>
          </p:cNvPr>
          <p:cNvSpPr txBox="1"/>
          <p:nvPr/>
        </p:nvSpPr>
        <p:spPr>
          <a:xfrm>
            <a:off x="574158" y="2852275"/>
            <a:ext cx="48106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Document Category: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Forms, General Correspondence, Other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Document Type: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Forms was previously selected VA Forms Populate this section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Document Name: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does not auto populate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Document Date: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auto-populates to today’s date.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D822A3-485E-E545-6EF4-93290565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618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Submitting a claim to VA using TVB</a:t>
            </a:r>
          </a:p>
        </p:txBody>
      </p:sp>
      <p:pic>
        <p:nvPicPr>
          <p:cNvPr id="8" name="Content Placeholder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B3F2D3A-2F21-CE75-D0BC-1DACA4FD8E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4" y="1415933"/>
            <a:ext cx="11722335" cy="187881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3CAC18-D2FE-6F94-ED93-06D4D9737AD1}"/>
              </a:ext>
            </a:extLst>
          </p:cNvPr>
          <p:cNvSpPr txBox="1"/>
          <p:nvPr/>
        </p:nvSpPr>
        <p:spPr>
          <a:xfrm>
            <a:off x="574158" y="3429000"/>
            <a:ext cx="11722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Once the form has been generated, TVB will redirect you to the “Document and Form” Page and display your recently completed form.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B27239-F1BE-DD34-3545-D1C2329D4885}"/>
              </a:ext>
            </a:extLst>
          </p:cNvPr>
          <p:cNvSpPr/>
          <p:nvPr/>
        </p:nvSpPr>
        <p:spPr>
          <a:xfrm>
            <a:off x="225287" y="2695618"/>
            <a:ext cx="11621262" cy="30997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4B042D-EB93-2E21-2077-C50341F62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871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48" y="230862"/>
            <a:ext cx="7112624" cy="9286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Objectives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64231" y="1547442"/>
            <a:ext cx="10986868" cy="45579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defRPr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TVB Home Screen click and explain each tile and column button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Creating a new veteran folder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Tabs in the veteran’s folder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The claim submission process</a:t>
            </a:r>
          </a:p>
          <a:p>
            <a:pPr>
              <a:lnSpc>
                <a:spcPct val="100000"/>
              </a:lnSpc>
              <a:defRPr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defRPr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defRPr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defRPr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defRPr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defRPr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defRPr/>
            </a:pPr>
            <a:endParaRPr lang="en-US" altLang="en-US" sz="4200" dirty="0"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altLang="en-US" sz="2100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D6DE287A-F147-4743-8801-2BF03EED09A2}" type="slidenum">
              <a:rPr lang="en-US" altLang="en-US" sz="20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2</a:t>
            </a:fld>
            <a:endParaRPr lang="en-US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648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Submitting a claim to VA using TVB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C037F9-4B79-EC85-3F38-187801CD5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628" y="1343818"/>
            <a:ext cx="7768372" cy="529552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941CC-6C42-594C-2AFA-98AEC6DA8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3819"/>
            <a:ext cx="4423628" cy="5295520"/>
          </a:xfrm>
        </p:spPr>
        <p:txBody>
          <a:bodyPr/>
          <a:lstStyle/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With the required fields completed, move your mouse over the 3 circles and click “</a:t>
            </a:r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DC456A-E599-2DC6-A620-B02D49D43547}"/>
              </a:ext>
            </a:extLst>
          </p:cNvPr>
          <p:cNvSpPr/>
          <p:nvPr/>
        </p:nvSpPr>
        <p:spPr>
          <a:xfrm>
            <a:off x="9965635" y="3697356"/>
            <a:ext cx="238539" cy="43732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D0701-F914-7277-AF82-A237E37AD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85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Submitting a claim to VA using TVB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941CC-6C42-594C-2AFA-98AEC6DA8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159" y="1343818"/>
            <a:ext cx="11233528" cy="13255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4400" b="1" dirty="0">
                <a:latin typeface="Arial" panose="020B0604020202020204" pitchFamily="34" charset="0"/>
                <a:cs typeface="Arial" panose="020B0604020202020204" pitchFamily="34" charset="0"/>
              </a:rPr>
              <a:t>At the bottom of the page you will see 4 symbols:</a:t>
            </a:r>
          </a:p>
          <a:p>
            <a:pPr marL="0" indent="0">
              <a:buNone/>
            </a:pPr>
            <a:endParaRPr lang="en-US" sz="8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Add Signature	Add Barcode	Highlight	  Redact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A100DE7-0FC8-5509-5B5E-707083D58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13" y="2645195"/>
            <a:ext cx="8418293" cy="326147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E8CFAE1-2C24-596F-E10B-A1D998C0EC1B}"/>
              </a:ext>
            </a:extLst>
          </p:cNvPr>
          <p:cNvCxnSpPr>
            <a:cxnSpLocks/>
          </p:cNvCxnSpPr>
          <p:nvPr/>
        </p:nvCxnSpPr>
        <p:spPr>
          <a:xfrm flipV="1">
            <a:off x="2074127" y="5138057"/>
            <a:ext cx="1527202" cy="1107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F15529-510E-EAC1-336F-903BDFBD64E1}"/>
              </a:ext>
            </a:extLst>
          </p:cNvPr>
          <p:cNvCxnSpPr>
            <a:cxnSpLocks/>
          </p:cNvCxnSpPr>
          <p:nvPr/>
        </p:nvCxnSpPr>
        <p:spPr>
          <a:xfrm flipH="1" flipV="1">
            <a:off x="4323928" y="5247249"/>
            <a:ext cx="125409" cy="998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15564BD-75EF-ECAB-B051-20F1B42CB304}"/>
              </a:ext>
            </a:extLst>
          </p:cNvPr>
          <p:cNvCxnSpPr>
            <a:cxnSpLocks/>
          </p:cNvCxnSpPr>
          <p:nvPr/>
        </p:nvCxnSpPr>
        <p:spPr>
          <a:xfrm flipH="1" flipV="1">
            <a:off x="5046528" y="5138057"/>
            <a:ext cx="1168742" cy="1289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2FD1D52-0EDA-BC8A-E613-7BA0DF7EFA38}"/>
              </a:ext>
            </a:extLst>
          </p:cNvPr>
          <p:cNvCxnSpPr>
            <a:cxnSpLocks/>
          </p:cNvCxnSpPr>
          <p:nvPr/>
        </p:nvCxnSpPr>
        <p:spPr>
          <a:xfrm flipH="1" flipV="1">
            <a:off x="5687122" y="4917688"/>
            <a:ext cx="2329827" cy="1328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1D5594-AB48-935D-F95B-C6AF181FD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077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Submitting a claim to VA using TVB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941CC-6C42-594C-2AFA-98AEC6DA8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236"/>
            <a:ext cx="11043683" cy="187247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Once the form is complete, it will need to be signed. To do this click “Add Signature” which will pop up the signature box.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signature box you can either manually create a signature using your mouse or upload a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signature image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Once finished click save.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100DE7-0FC8-5509-5B5E-707083D58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570" y="3265714"/>
            <a:ext cx="6123595" cy="2763976"/>
          </a:xfrm>
          <a:prstGeom prst="rect">
            <a:avLst/>
          </a:prstGeom>
        </p:spPr>
      </p:pic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2791E34-3DE7-3C0D-F9FE-5CD8192CC1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" r="1575" b="-2672"/>
          <a:stretch/>
        </p:blipFill>
        <p:spPr>
          <a:xfrm>
            <a:off x="7137747" y="3265714"/>
            <a:ext cx="3993553" cy="29099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7EB3FBC-83F7-9377-791E-B8428B5015B8}"/>
                  </a:ext>
                </a:extLst>
              </p14:cNvPr>
              <p14:cNvContentPartPr/>
              <p14:nvPr/>
            </p14:nvContentPartPr>
            <p14:xfrm>
              <a:off x="2190691" y="568251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7EB3FBC-83F7-9377-791E-B8428B5015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1051" y="550251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3355F61-55E3-ECC3-73E8-1CC89C65DE22}"/>
                  </a:ext>
                </a:extLst>
              </p14:cNvPr>
              <p14:cNvContentPartPr/>
              <p14:nvPr/>
            </p14:nvContentPartPr>
            <p14:xfrm>
              <a:off x="2220457" y="5718668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3355F61-55E3-ECC3-73E8-1CC89C65DE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0457" y="5538668"/>
                <a:ext cx="180000" cy="360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25ED449-7DD0-C4AC-F2BA-362EEAE8C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96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Submitting a claim to VA using TVB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C037F9-4B79-EC85-3F38-187801CD5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1" y="1257626"/>
            <a:ext cx="5957271" cy="40609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941CC-6C42-594C-2AFA-98AEC6DA8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93235"/>
            <a:ext cx="4563794" cy="504976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Once the signed document has been saved, Click </a:t>
            </a: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Mark as Signed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Once the document has been marked as signed, no edits on the signed form can be made. You will need to hit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move on to the next step in the claim process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A39C96C-7921-B30A-C2CA-1A9370C6F7AE}"/>
                  </a:ext>
                </a:extLst>
              </p14:cNvPr>
              <p14:cNvContentPartPr/>
              <p14:nvPr/>
            </p14:nvContentPartPr>
            <p14:xfrm>
              <a:off x="7387034" y="4992868"/>
              <a:ext cx="1011240" cy="15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A39C96C-7921-B30A-C2CA-1A9370C6F7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97034" y="4812868"/>
                <a:ext cx="1190880" cy="37476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F799E0-6166-34D4-583E-495691714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617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Submitting a claim to VA using TVB</a:t>
            </a:r>
          </a:p>
        </p:txBody>
      </p:sp>
      <p:pic>
        <p:nvPicPr>
          <p:cNvPr id="6" name="Picture 5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5A2DB030-D97E-AD61-CD8E-8979E9F42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301" y="1277318"/>
            <a:ext cx="6175585" cy="529077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EF0780-CA90-93E5-B5C2-438152732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181" y="1393236"/>
            <a:ext cx="5411971" cy="4882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On this screen you will need to enter in the following:    </a:t>
            </a:r>
          </a:p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1) 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ame of the claim</a:t>
            </a: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2) Claim Package Created Date</a:t>
            </a:r>
          </a:p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3) Select the Business Line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4) Select all documents you want sent to VA</a:t>
            </a:r>
          </a:p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5) Select the date you sent the claim to VBA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D2C651-E62A-221A-3E88-9ECF35E5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825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Submitting a claim to VA using TVB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2DB030-D97E-AD61-CD8E-8979E9F42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6445" y="1277318"/>
            <a:ext cx="5497296" cy="529077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EF0780-CA90-93E5-B5C2-438152732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236"/>
            <a:ext cx="4676335" cy="48820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Once saved you can view the changes prior to uploading the package to VA. </a:t>
            </a:r>
          </a:p>
          <a:p>
            <a:pPr marL="0" indent="0">
              <a:buNone/>
            </a:pPr>
            <a:endParaRPr lang="en-US" sz="32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One thing to note is TVB will create a Submittal Letter which you can view. Once everything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has been verified press “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Upload to 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1E66222-2856-830B-B624-8366EA5A1AA3}"/>
                  </a:ext>
                </a:extLst>
              </p14:cNvPr>
              <p14:cNvContentPartPr/>
              <p14:nvPr/>
            </p14:nvContentPartPr>
            <p14:xfrm>
              <a:off x="8032154" y="5344228"/>
              <a:ext cx="1110600" cy="57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1E66222-2856-830B-B624-8366EA5A1A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42154" y="5164588"/>
                <a:ext cx="1290240" cy="4172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F1A6A2-1A49-70FA-2FA0-008F9F4A7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783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/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Submitting a claim to 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VA using TVB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2DB030-D97E-AD61-CD8E-8979E9F42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9353" y="1277318"/>
            <a:ext cx="4831479" cy="529077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EF0780-CA90-93E5-B5C2-438152732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236"/>
            <a:ext cx="4676335" cy="488205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After the claim is submitted you can check the status by clicking “Check Status”</a:t>
            </a:r>
          </a:p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Once the status shows received the effective date is preserved. </a:t>
            </a: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52F6FC9-3F47-25C1-D675-085A1F9BBC1E}"/>
                  </a:ext>
                </a:extLst>
              </p14:cNvPr>
              <p14:cNvContentPartPr/>
              <p14:nvPr/>
            </p14:nvContentPartPr>
            <p14:xfrm>
              <a:off x="8270474" y="5387788"/>
              <a:ext cx="845640" cy="71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52F6FC9-3F47-25C1-D675-085A1F9BBC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80474" y="5208148"/>
                <a:ext cx="1025280" cy="4309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224CD9-2F45-C9E4-CCEE-4ECC27AA6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41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		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			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						</a:t>
            </a:r>
            <a:endParaRPr kumimoji="0" lang="en-US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A42F64-D194-1F61-918A-5056961FC552}"/>
              </a:ext>
            </a:extLst>
          </p:cNvPr>
          <p:cNvSpPr txBox="1"/>
          <p:nvPr/>
        </p:nvSpPr>
        <p:spPr>
          <a:xfrm>
            <a:off x="3710609" y="2057400"/>
            <a:ext cx="8176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2023 Proficiency Training Conference Survey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Class: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TVB Practical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381791-37E9-6F76-9EFD-09DB075C071E}"/>
              </a:ext>
            </a:extLst>
          </p:cNvPr>
          <p:cNvSpPr txBox="1"/>
          <p:nvPr/>
        </p:nvSpPr>
        <p:spPr>
          <a:xfrm>
            <a:off x="4267200" y="38100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Please scan the QR Code or click on the link below to take an anonymous survey about your experience during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2023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Proficiency Training Conference.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7F7896-630A-F4BE-6100-D00D30E1198E}"/>
              </a:ext>
            </a:extLst>
          </p:cNvPr>
          <p:cNvSpPr txBox="1"/>
          <p:nvPr/>
        </p:nvSpPr>
        <p:spPr>
          <a:xfrm>
            <a:off x="5105400" y="61722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https://www.research.net/r/DJ2F9W8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4FBE22-6328-B8A4-8991-BDDE962BDC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58400" y="46482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96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F2DFDD-D1D7-4F21-8F00-B4953148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54138"/>
            <a:ext cx="12562450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7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TVB Home Screen New Veteran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82D2AF5-2B87-BC5B-7DAC-AF276E5362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20423" r="81924" b="43543"/>
          <a:stretch/>
        </p:blipFill>
        <p:spPr>
          <a:xfrm>
            <a:off x="3728853" y="2304010"/>
            <a:ext cx="3961303" cy="37874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C44995-A874-9007-B73E-2AF5D39A9D76}"/>
              </a:ext>
            </a:extLst>
          </p:cNvPr>
          <p:cNvSpPr txBox="1"/>
          <p:nvPr/>
        </p:nvSpPr>
        <p:spPr>
          <a:xfrm>
            <a:off x="831273" y="1300900"/>
            <a:ext cx="10786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New Veteran Button is used to create new veteran folders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F33457-B964-4B3F-6DEB-F1CE66C69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171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F2DFDD-D1D7-4F21-8F00-B4953148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54138"/>
            <a:ext cx="12562450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61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TVB Home Screen Quick Search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44995-A874-9007-B73E-2AF5D39A9D76}"/>
              </a:ext>
            </a:extLst>
          </p:cNvPr>
          <p:cNvSpPr txBox="1"/>
          <p:nvPr/>
        </p:nvSpPr>
        <p:spPr>
          <a:xfrm>
            <a:off x="332935" y="1300900"/>
            <a:ext cx="11284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Quick Search function allows you to search for veteran folders </a:t>
            </a: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CC621C9-0C12-233E-5057-6B866B9F12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6" t="18191" r="69759" b="42586"/>
          <a:stretch/>
        </p:blipFill>
        <p:spPr>
          <a:xfrm>
            <a:off x="436098" y="2633814"/>
            <a:ext cx="3399632" cy="3801406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E8209B6-F174-A701-7EC9-9B5727593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828" y="2658272"/>
            <a:ext cx="6347047" cy="367691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3570FA-CA71-56F2-02C6-9B3C57469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07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F2DFDD-D1D7-4F21-8F00-B4953148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54138"/>
            <a:ext cx="12562450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4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TVB Home Recent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44995-A874-9007-B73E-2AF5D39A9D76}"/>
              </a:ext>
            </a:extLst>
          </p:cNvPr>
          <p:cNvSpPr txBox="1"/>
          <p:nvPr/>
        </p:nvSpPr>
        <p:spPr>
          <a:xfrm>
            <a:off x="332935" y="1300900"/>
            <a:ext cx="11284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Recent function takes you to a listing of recent veteran folders you visited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8209B6-F174-A701-7EC9-9B5727593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8933" y="3024554"/>
            <a:ext cx="8734343" cy="25884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0AEA5A-2928-E0C5-912E-9ED90DB28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58" y="3098337"/>
            <a:ext cx="2183110" cy="227582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7C2FAC-C5BF-AE09-192E-E770AF1B5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097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F2DFDD-D1D7-4F21-8F00-B4953148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54138"/>
            <a:ext cx="12562450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7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TVB Home Resources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44995-A874-9007-B73E-2AF5D39A9D76}"/>
              </a:ext>
            </a:extLst>
          </p:cNvPr>
          <p:cNvSpPr txBox="1"/>
          <p:nvPr/>
        </p:nvSpPr>
        <p:spPr>
          <a:xfrm>
            <a:off x="332935" y="1300900"/>
            <a:ext cx="11284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Resources function takes you to a listing of DOD and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 resources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8209B6-F174-A701-7EC9-9B5727593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9471" y="3082624"/>
            <a:ext cx="9253805" cy="23409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6DEAEC-5732-F508-A812-D9D86789F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935" y="3013579"/>
            <a:ext cx="2234223" cy="227872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8F3A64-BF58-C2A6-39FE-27A5A5A9C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049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FBABBF6-E1DD-29BE-DBB8-0F83A08861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2"/>
          <a:stretch/>
        </p:blipFill>
        <p:spPr>
          <a:xfrm>
            <a:off x="616169" y="1620489"/>
            <a:ext cx="2055779" cy="461960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TVB Home Screen Columns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2865863" y="1620489"/>
            <a:ext cx="73709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home screen displays a column with icons. To expand this  to show what each icon is named, click on the arrows marked below. 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3B680FB2-9497-42B6-5412-73FA53704553}"/>
              </a:ext>
            </a:extLst>
          </p:cNvPr>
          <p:cNvSpPr/>
          <p:nvPr/>
        </p:nvSpPr>
        <p:spPr>
          <a:xfrm>
            <a:off x="2798956" y="5765184"/>
            <a:ext cx="557561" cy="423746"/>
          </a:xfrm>
          <a:prstGeom prst="leftArrow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726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F2DFDD-D1D7-4F21-8F00-B4953148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10" y="1343818"/>
            <a:ext cx="3884858" cy="443087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add a new veteran from the home screen you will need to click on the icon that says: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New Veteran” 	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1" y="18255"/>
            <a:ext cx="11043684" cy="1325563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Adding a new Veteran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0A2032F-09E7-B955-C36A-CF19CC8B09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23" b="9268"/>
          <a:stretch/>
        </p:blipFill>
        <p:spPr>
          <a:xfrm>
            <a:off x="4457391" y="1343818"/>
            <a:ext cx="7568418" cy="44308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0BD8E3-7FB8-B018-F460-568D9A2B74C7}"/>
              </a:ext>
            </a:extLst>
          </p:cNvPr>
          <p:cNvSpPr/>
          <p:nvPr/>
        </p:nvSpPr>
        <p:spPr>
          <a:xfrm>
            <a:off x="5163751" y="2556881"/>
            <a:ext cx="1533832" cy="1393723"/>
          </a:xfrm>
          <a:prstGeom prst="rect">
            <a:avLst/>
          </a:prstGeom>
          <a:noFill/>
          <a:ln w="1206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6EB039-FF11-FDDC-7B31-888CE3CBC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252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F2DFDD-D1D7-4F21-8F00-B4953148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09" y="1244445"/>
            <a:ext cx="11227982" cy="107582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all the fields are required to create a record, but it is encouraged to fill out all applicable fields because: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59" y="18255"/>
            <a:ext cx="8963738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Things to consider when adding       a veteran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8C3227-0A06-45DD-C9DB-F2D61D0C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E2CA27-2F8B-AB18-3E0A-A3CE7BFF72FA}"/>
              </a:ext>
            </a:extLst>
          </p:cNvPr>
          <p:cNvSpPr txBox="1"/>
          <p:nvPr/>
        </p:nvSpPr>
        <p:spPr>
          <a:xfrm>
            <a:off x="1969550" y="2337128"/>
            <a:ext cx="82529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76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Missing fields on veteran screen = missing fields on future claim forms submitted from TVB</a:t>
            </a:r>
          </a:p>
          <a:p>
            <a:pPr marL="285750" indent="-285750" defTabSz="76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omit the contact information, you may not be able to contact your veteran</a:t>
            </a:r>
          </a:p>
          <a:p>
            <a:pPr marL="285750" indent="-285750" defTabSz="76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data will need to be captured at some point; capture it correctly in the beginning. </a:t>
            </a:r>
          </a:p>
          <a:p>
            <a:pPr marL="285750" indent="-285750" defTabSz="76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more data you capture, the easier it is to track trends and search for specific situations</a:t>
            </a:r>
          </a:p>
          <a:p>
            <a:pPr marL="285750" indent="-285750" defTabSz="76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data is only as good as the data entered “Garbage in Garbage out”</a:t>
            </a:r>
          </a:p>
        </p:txBody>
      </p:sp>
    </p:spTree>
    <p:extLst>
      <p:ext uri="{BB962C8B-B14F-4D97-AF65-F5344CB8AC3E}">
        <p14:creationId xmlns:p14="http://schemas.microsoft.com/office/powerpoint/2010/main" val="181201071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NEW LOG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LOGO" id="{B9A39CEB-2E9A-45FB-95E6-DE7B370B3DE6}" vid="{4DD1D5FA-30CF-47DB-B070-1AED59B559F2}"/>
    </a:ext>
  </a:extLst>
</a:theme>
</file>

<file path=ppt/theme/theme6.xml><?xml version="1.0" encoding="utf-8"?>
<a:theme xmlns:a="http://schemas.openxmlformats.org/drawingml/2006/main" name="1_NEW LOG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LOGO" id="{B9A39CEB-2E9A-45FB-95E6-DE7B370B3DE6}" vid="{4DD1D5FA-30CF-47DB-B070-1AED59B559F2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NEW LOG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LOGO" id="{B9A39CEB-2E9A-45FB-95E6-DE7B370B3DE6}" vid="{4DD1D5FA-30CF-47DB-B070-1AED59B559F2}"/>
    </a:ext>
  </a:extLst>
</a:theme>
</file>

<file path=ppt/theme/theme9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9783</TotalTime>
  <Words>1223</Words>
  <Application>Microsoft Office PowerPoint</Application>
  <PresentationFormat>Widescreen</PresentationFormat>
  <Paragraphs>224</Paragraphs>
  <Slides>27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Custom Design</vt:lpstr>
      <vt:lpstr>Office Theme</vt:lpstr>
      <vt:lpstr>1_Custom Design</vt:lpstr>
      <vt:lpstr>2_Custom Design</vt:lpstr>
      <vt:lpstr>NEW LOGO</vt:lpstr>
      <vt:lpstr>1_NEW LOGO</vt:lpstr>
      <vt:lpstr>3_Custom Design</vt:lpstr>
      <vt:lpstr>2_NEW LOGO</vt:lpstr>
      <vt:lpstr>4_Custom Design</vt:lpstr>
      <vt:lpstr>5_Custom Design</vt:lpstr>
      <vt:lpstr>PowerPoint Presentation</vt:lpstr>
      <vt:lpstr>Lesson Objectives</vt:lpstr>
      <vt:lpstr>TVB Home Screen New Veteran</vt:lpstr>
      <vt:lpstr>TVB Home Screen Quick Search</vt:lpstr>
      <vt:lpstr>TVB Home Recent</vt:lpstr>
      <vt:lpstr>TVB Home Resources</vt:lpstr>
      <vt:lpstr>TVB Home Screen Columns</vt:lpstr>
      <vt:lpstr>Adding a new Veteran</vt:lpstr>
      <vt:lpstr>Things to consider when adding       a veteran</vt:lpstr>
      <vt:lpstr>What to do with a completed                        veteran folder</vt:lpstr>
      <vt:lpstr>Proceeding down the “Save” Path</vt:lpstr>
      <vt:lpstr>Tabs in the veteran’s folder</vt:lpstr>
      <vt:lpstr>Tabs in the veteran’s folder</vt:lpstr>
      <vt:lpstr>Tabs in Veteran Folder: Medical Condition</vt:lpstr>
      <vt:lpstr>Submitting a claim to VA using TVB</vt:lpstr>
      <vt:lpstr>Submitting a claim to VA using TVB</vt:lpstr>
      <vt:lpstr>Submitting a claim to VA using TVB</vt:lpstr>
      <vt:lpstr>Submitting a claim to VA using TVB</vt:lpstr>
      <vt:lpstr>Submitting a claim to VA using TVB</vt:lpstr>
      <vt:lpstr>Submitting a claim to VA using TVB</vt:lpstr>
      <vt:lpstr>Submitting a claim to VA using TVB</vt:lpstr>
      <vt:lpstr>Submitting a claim to VA using TVB</vt:lpstr>
      <vt:lpstr>Submitting a claim to VA using TVB</vt:lpstr>
      <vt:lpstr>Submitting a claim to VA using TVB</vt:lpstr>
      <vt:lpstr>Submitting a claim to VA using TVB</vt:lpstr>
      <vt:lpstr>Submitting a claim to VA using TVB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Levy</dc:creator>
  <cp:lastModifiedBy>Dale Phillips</cp:lastModifiedBy>
  <cp:revision>272</cp:revision>
  <cp:lastPrinted>2019-04-23T12:55:55Z</cp:lastPrinted>
  <dcterms:created xsi:type="dcterms:W3CDTF">2018-09-13T15:53:27Z</dcterms:created>
  <dcterms:modified xsi:type="dcterms:W3CDTF">2023-04-11T19:25:41Z</dcterms:modified>
</cp:coreProperties>
</file>