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3.xml" ContentType="application/vnd.openxmlformats-officedocument.theme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4.xml" ContentType="application/vnd.openxmlformats-officedocument.theme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theme/theme7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83" r:id="rId2"/>
    <p:sldMasterId id="2147483697" r:id="rId3"/>
    <p:sldMasterId id="2147483721" r:id="rId4"/>
    <p:sldMasterId id="2147483743" r:id="rId5"/>
  </p:sldMasterIdLst>
  <p:notesMasterIdLst>
    <p:notesMasterId r:id="rId24"/>
  </p:notesMasterIdLst>
  <p:handoutMasterIdLst>
    <p:handoutMasterId r:id="rId25"/>
  </p:handoutMasterIdLst>
  <p:sldIdLst>
    <p:sldId id="517" r:id="rId6"/>
    <p:sldId id="272" r:id="rId7"/>
    <p:sldId id="257" r:id="rId8"/>
    <p:sldId id="258" r:id="rId9"/>
    <p:sldId id="260" r:id="rId10"/>
    <p:sldId id="259" r:id="rId11"/>
    <p:sldId id="263" r:id="rId12"/>
    <p:sldId id="261" r:id="rId13"/>
    <p:sldId id="262" r:id="rId14"/>
    <p:sldId id="264" r:id="rId15"/>
    <p:sldId id="265" r:id="rId16"/>
    <p:sldId id="266" r:id="rId17"/>
    <p:sldId id="267" r:id="rId18"/>
    <p:sldId id="268" r:id="rId19"/>
    <p:sldId id="269" r:id="rId20"/>
    <p:sldId id="518" r:id="rId21"/>
    <p:sldId id="270" r:id="rId22"/>
    <p:sldId id="360" r:id="rId23"/>
  </p:sldIdLst>
  <p:sldSz cx="12192000" cy="6858000"/>
  <p:notesSz cx="7023100" cy="9309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hris Macinkowicz" initials="CM" lastIdx="9" clrIdx="0">
    <p:extLst>
      <p:ext uri="{19B8F6BF-5375-455C-9EA6-DF929625EA0E}">
        <p15:presenceInfo xmlns:p15="http://schemas.microsoft.com/office/powerpoint/2012/main" userId="Chris Macinkowicz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1A1E"/>
    <a:srgbClr val="A7905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838" autoAdjust="0"/>
    <p:restoredTop sz="90353" autoAdjust="0"/>
  </p:normalViewPr>
  <p:slideViewPr>
    <p:cSldViewPr snapToGrid="0">
      <p:cViewPr varScale="1">
        <p:scale>
          <a:sx n="99" d="100"/>
          <a:sy n="99" d="100"/>
        </p:scale>
        <p:origin x="846" y="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1" d="100"/>
          <a:sy n="51" d="100"/>
        </p:scale>
        <p:origin x="2862" y="9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commentAuthors" Target="commentAuthors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6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notesMaster" Target="notesMasters/notesMaster1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viewProps" Target="viewProps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589584" cy="467072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l">
              <a:defRPr sz="1200"/>
            </a:lvl1pPr>
          </a:lstStyle>
          <a:p>
            <a:r>
              <a:rPr lang="en-US" sz="1400" dirty="0">
                <a:latin typeface="Times New Roman" panose="02020603050405020304" pitchFamily="18" charset="0"/>
              </a:rPr>
              <a:t>Electronic Submission Systems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42030"/>
            <a:ext cx="3589585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l">
              <a:defRPr sz="1200"/>
            </a:lvl1pPr>
          </a:lstStyle>
          <a:p>
            <a:r>
              <a:rPr lang="en-US" sz="1400" dirty="0">
                <a:latin typeface="Times New Roman" panose="02020603050405020304" pitchFamily="18" charset="0"/>
              </a:rPr>
              <a:t>Electronic Submission Systems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8132" y="884203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r">
              <a:defRPr sz="1200"/>
            </a:lvl1pPr>
          </a:lstStyle>
          <a:p>
            <a:fld id="{2E80BC03-E498-44F3-8895-127E4384BE97}" type="slidenum">
              <a:rPr lang="en-US" sz="1400">
                <a:latin typeface="Times New Roman" panose="02020603050405020304" pitchFamily="18" charset="0"/>
              </a:rPr>
              <a:t>‹#›</a:t>
            </a:fld>
            <a:endParaRPr lang="en-US" dirty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505377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343" cy="467072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l">
              <a:defRPr sz="1200">
                <a:latin typeface="Times New Roman" panose="02020603050405020304" pitchFamily="18" charset="0"/>
              </a:defRPr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8132" y="0"/>
            <a:ext cx="3043343" cy="467072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r">
              <a:defRPr sz="1200">
                <a:latin typeface="Times New Roman" panose="02020603050405020304" pitchFamily="18" charset="0"/>
              </a:defRPr>
            </a:lvl1pPr>
          </a:lstStyle>
          <a:p>
            <a:fld id="{4CCB3563-B21F-4472-A953-CA98BFE318F2}" type="datetimeFigureOut">
              <a:rPr lang="en-US" smtClean="0"/>
              <a:pPr/>
              <a:t>4/11/2023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9138" y="1163638"/>
            <a:ext cx="5584825" cy="31416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324" tIns="46662" rIns="93324" bIns="46662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2310" y="4480004"/>
            <a:ext cx="5618480" cy="3665458"/>
          </a:xfrm>
          <a:prstGeom prst="rect">
            <a:avLst/>
          </a:prstGeom>
        </p:spPr>
        <p:txBody>
          <a:bodyPr vert="horz" lIns="93324" tIns="46662" rIns="93324" bIns="46662" rtlCol="0"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203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l">
              <a:defRPr sz="1200">
                <a:latin typeface="Times New Roman" panose="02020603050405020304" pitchFamily="18" charset="0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8132" y="884203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r">
              <a:defRPr sz="1200">
                <a:latin typeface="Times New Roman" panose="02020603050405020304" pitchFamily="18" charset="0"/>
              </a:defRPr>
            </a:lvl1pPr>
          </a:lstStyle>
          <a:p>
            <a:fld id="{B8C36D78-C19F-4765-8B7F-2FE8BFF07D6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04104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752475" y="1184275"/>
            <a:ext cx="5686425" cy="3198813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7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FIGLIOLI-Undiagnosed Illnes 38 CFR 3.317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6CC91ECD-413E-4768-B09E-4DB5B9067497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94876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867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dirty="0"/>
          </a:p>
        </p:txBody>
      </p:sp>
      <p:sp>
        <p:nvSpPr>
          <p:cNvPr id="2867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58255" indent="-291636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66546" indent="-233309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33164" indent="-233309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99782" indent="-233309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66401" indent="-23330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3033019" indent="-23330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99637" indent="-23330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966256" indent="-23330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>
                <a:tab pos="662745" algn="l"/>
                <a:tab pos="1325491" algn="l"/>
                <a:tab pos="1988235" algn="l"/>
                <a:tab pos="2650979" algn="l"/>
              </a:tabLst>
              <a:defRPr/>
            </a:pPr>
            <a:fld id="{03B35247-28B0-49CA-AA35-CE14C62EC4E7}" type="slidenum">
              <a:rPr kumimoji="0" lang="en-US" altLang="en-US" sz="13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93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  <a:tabLst>
                  <a:tab pos="662745" algn="l"/>
                  <a:tab pos="1325491" algn="l"/>
                  <a:tab pos="1988235" algn="l"/>
                  <a:tab pos="2650979" algn="l"/>
                </a:tabLst>
                <a:defRPr/>
              </a:pPr>
              <a:t>18</a:t>
            </a:fld>
            <a:endParaRPr kumimoji="0" lang="en-US" altLang="en-US" sz="13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853429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393236"/>
            <a:ext cx="10515600" cy="4882058"/>
          </a:xfrm>
          <a:prstGeom prst="rect">
            <a:avLst/>
          </a:prstGeom>
        </p:spPr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FB73DA-5FDE-45B5-BAA4-C61223CC44F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286871" y="134472"/>
            <a:ext cx="8450731" cy="981732"/>
          </a:xfrm>
          <a:prstGeom prst="rect">
            <a:avLst/>
          </a:prstGeom>
        </p:spPr>
        <p:txBody>
          <a:bodyPr anchor="ctr"/>
          <a:lstStyle>
            <a:lvl1pPr>
              <a:defRPr sz="3200" b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6200649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4/11/2023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9064488"/>
      </p:ext>
    </p:extLst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4/11/2023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7015224"/>
      </p:ext>
    </p:extLst>
  </p:cSld>
  <p:clrMapOvr>
    <a:masterClrMapping/>
  </p:clrMapOvr>
  <p:hf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4/11/2023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9282705"/>
      </p:ext>
    </p:extLst>
  </p:cSld>
  <p:clrMapOvr>
    <a:masterClrMapping/>
  </p:clrMapOvr>
  <p:hf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4/11/2023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6194486"/>
      </p:ext>
    </p:extLst>
  </p:cSld>
  <p:clrMapOvr>
    <a:masterClrMapping/>
  </p:clrMapOvr>
  <p:hf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4/11/2023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7770165"/>
      </p:ext>
    </p:extLst>
  </p:cSld>
  <p:clrMapOvr>
    <a:masterClrMapping/>
  </p:clrMapOvr>
  <p:hf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4/11/2023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9594859"/>
      </p:ext>
    </p:extLst>
  </p:cSld>
  <p:clrMapOvr>
    <a:masterClrMapping/>
  </p:clrMapOvr>
  <p:hf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4/11/2023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3510635"/>
      </p:ext>
    </p:extLst>
  </p:cSld>
  <p:clrMapOvr>
    <a:masterClrMapping/>
  </p:clrMapOvr>
  <p:hf hdr="0" ftr="0" dt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4/11/2023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8601742"/>
      </p:ext>
    </p:extLst>
  </p:cSld>
  <p:clrMapOvr>
    <a:masterClrMapping/>
  </p:clrMapOvr>
  <p:hf hdr="0" ftr="0" dt="0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4/11/2023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2424824"/>
      </p:ext>
    </p:extLst>
  </p:cSld>
  <p:clrMapOvr>
    <a:masterClrMapping/>
  </p:clrMapOvr>
  <p:hf hdr="0" ftr="0" dt="0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4/11/2023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FB73DA-5FDE-45B5-BAA4-C61223CC44F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21649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458073"/>
            <a:ext cx="5156200" cy="4808257"/>
          </a:xfrm>
          <a:prstGeom prst="rect">
            <a:avLst/>
          </a:prstGeom>
        </p:spPr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458073"/>
            <a:ext cx="5156200" cy="4790328"/>
          </a:xfrm>
          <a:prstGeom prst="rect">
            <a:avLst/>
          </a:prstGeom>
        </p:spPr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286871" y="134472"/>
            <a:ext cx="8450731" cy="981732"/>
          </a:xfrm>
          <a:prstGeom prst="rect">
            <a:avLst/>
          </a:prstGeom>
        </p:spPr>
        <p:txBody>
          <a:bodyPr anchor="ctr"/>
          <a:lstStyle>
            <a:lvl1pPr>
              <a:defRPr sz="3200" b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59466441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4/11/2023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8679915"/>
      </p:ext>
    </p:extLst>
  </p:cSld>
  <p:clrMapOvr>
    <a:masterClrMapping/>
  </p:clrMapOvr>
  <p:hf hdr="0" ftr="0" dt="0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4/11/2023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231185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4/11/2023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8820625"/>
      </p:ext>
    </p:extLst>
  </p:cSld>
  <p:clrMapOvr>
    <a:masterClrMapping/>
  </p:clrMapOvr>
  <p:hf hdr="0" ftr="0" dt="0"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4/11/2023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8224497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2D809A6-B977-45CA-BC64-77C86AC76C02}" type="datetime1">
              <a:rPr lang="en-US" smtClean="0"/>
              <a:pPr>
                <a:defRPr/>
              </a:pPr>
              <a:t>4/11/2023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76F2E7C-C042-4555-B404-16BDCC60B11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863612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4/11/2023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79403"/>
      </p:ext>
    </p:extLst>
  </p:cSld>
  <p:clrMapOvr>
    <a:masterClrMapping/>
  </p:clrMapOvr>
  <p:hf hdr="0" ftr="0" dt="0"/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4/11/2023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6627586"/>
      </p:ext>
    </p:extLst>
  </p:cSld>
  <p:clrMapOvr>
    <a:masterClrMapping/>
  </p:clrMapOvr>
  <p:hf hdr="0" ftr="0" dt="0"/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4/11/2023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8752395"/>
      </p:ext>
    </p:extLst>
  </p:cSld>
  <p:clrMapOvr>
    <a:masterClrMapping/>
  </p:clrMapOvr>
  <p:hf hdr="0" ftr="0" dt="0"/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4/11/2023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4736857"/>
      </p:ext>
    </p:extLst>
  </p:cSld>
  <p:clrMapOvr>
    <a:masterClrMapping/>
  </p:clrMapOvr>
  <p:hf hdr="0" ftr="0" dt="0"/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393236"/>
            <a:ext cx="10515600" cy="4882058"/>
          </a:xfrm>
          <a:prstGeom prst="rect">
            <a:avLst/>
          </a:prstGeom>
        </p:spPr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fld id="{E2FB73DA-5FDE-45B5-BAA4-C61223CC44F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286871" y="134472"/>
            <a:ext cx="8450731" cy="981732"/>
          </a:xfrm>
          <a:prstGeom prst="rect">
            <a:avLst/>
          </a:prstGeom>
        </p:spPr>
        <p:txBody>
          <a:bodyPr anchor="ctr"/>
          <a:lstStyle>
            <a:lvl1pPr>
              <a:defRPr sz="3200" b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2455069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able Placeholder 9"/>
          <p:cNvSpPr>
            <a:spLocks noGrp="1"/>
          </p:cNvSpPr>
          <p:nvPr>
            <p:ph type="tbl" sz="quarter" idx="13"/>
          </p:nvPr>
        </p:nvSpPr>
        <p:spPr>
          <a:xfrm>
            <a:off x="812801" y="1524000"/>
            <a:ext cx="10540999" cy="4724400"/>
          </a:xfrm>
          <a:prstGeom prst="rect">
            <a:avLst/>
          </a:prstGeom>
        </p:spPr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en-US" dirty="0"/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286871" y="134472"/>
            <a:ext cx="8450731" cy="981732"/>
          </a:xfrm>
          <a:prstGeom prst="rect">
            <a:avLst/>
          </a:prstGeom>
        </p:spPr>
        <p:txBody>
          <a:bodyPr anchor="ctr"/>
          <a:lstStyle>
            <a:lvl1pPr>
              <a:defRPr sz="3200" b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13681031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458073"/>
            <a:ext cx="5156200" cy="4808257"/>
          </a:xfrm>
          <a:prstGeom prst="rect">
            <a:avLst/>
          </a:prstGeom>
        </p:spPr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458073"/>
            <a:ext cx="5156200" cy="4790328"/>
          </a:xfrm>
          <a:prstGeom prst="rect">
            <a:avLst/>
          </a:prstGeom>
        </p:spPr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fld id="{60B18D57-13A5-4968-950D-8FEF41FA439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286871" y="134472"/>
            <a:ext cx="8450731" cy="981732"/>
          </a:xfrm>
          <a:prstGeom prst="rect">
            <a:avLst/>
          </a:prstGeom>
        </p:spPr>
        <p:txBody>
          <a:bodyPr anchor="ctr"/>
          <a:lstStyle>
            <a:lvl1pPr>
              <a:defRPr sz="3200" b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072174300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fld id="{60B18D57-13A5-4968-950D-8FEF41FA439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" name="Table Placeholder 9"/>
          <p:cNvSpPr>
            <a:spLocks noGrp="1"/>
          </p:cNvSpPr>
          <p:nvPr>
            <p:ph type="tbl" sz="quarter" idx="13"/>
          </p:nvPr>
        </p:nvSpPr>
        <p:spPr>
          <a:xfrm>
            <a:off x="812801" y="1524000"/>
            <a:ext cx="10540999" cy="4724400"/>
          </a:xfrm>
          <a:prstGeom prst="rect">
            <a:avLst/>
          </a:prstGeom>
        </p:spPr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Click icon to add table</a:t>
            </a:r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286871" y="134472"/>
            <a:ext cx="8450731" cy="981732"/>
          </a:xfrm>
          <a:prstGeom prst="rect">
            <a:avLst/>
          </a:prstGeom>
        </p:spPr>
        <p:txBody>
          <a:bodyPr anchor="ctr"/>
          <a:lstStyle>
            <a:lvl1pPr>
              <a:defRPr sz="3200" b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284466947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fld id="{60B18D57-13A5-4968-950D-8FEF41FA439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1" name="Chart Placeholder 10"/>
          <p:cNvSpPr>
            <a:spLocks noGrp="1"/>
          </p:cNvSpPr>
          <p:nvPr>
            <p:ph type="chart" sz="quarter" idx="11"/>
          </p:nvPr>
        </p:nvSpPr>
        <p:spPr>
          <a:xfrm>
            <a:off x="860613" y="1515035"/>
            <a:ext cx="10493188" cy="4661928"/>
          </a:xfrm>
          <a:prstGeom prst="rect">
            <a:avLst/>
          </a:prstGeom>
        </p:spPr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Click icon to add chart</a:t>
            </a:r>
          </a:p>
        </p:txBody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6871" y="134472"/>
            <a:ext cx="8450731" cy="981732"/>
          </a:xfrm>
          <a:prstGeom prst="rect">
            <a:avLst/>
          </a:prstGeom>
        </p:spPr>
        <p:txBody>
          <a:bodyPr anchor="ctr"/>
          <a:lstStyle>
            <a:lvl1pPr>
              <a:defRPr sz="3200" b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243315310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fld id="{60B18D57-13A5-4968-950D-8FEF41FA439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286871" y="134472"/>
            <a:ext cx="8450731" cy="981732"/>
          </a:xfrm>
          <a:prstGeom prst="rect">
            <a:avLst/>
          </a:prstGeom>
        </p:spPr>
        <p:txBody>
          <a:bodyPr anchor="ctr"/>
          <a:lstStyle>
            <a:lvl1pPr>
              <a:defRPr sz="3200" b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651949142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8"/>
            <a:ext cx="10363200" cy="1470025"/>
          </a:xfrm>
        </p:spPr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58275F71-03D8-4E4B-9D1C-D9F8B6AB7123}" type="datetime1">
              <a:rPr lang="en-US" smtClean="0">
                <a:solidFill>
                  <a:prstClr val="black"/>
                </a:solidFill>
              </a:rPr>
              <a:pPr>
                <a:defRPr/>
              </a:pPr>
              <a:t>4/11/2023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65600" y="6356353"/>
            <a:ext cx="38608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fld id="{F675AD29-2591-4391-8D28-DD298FB87CE4}" type="slidenum">
              <a:rPr lang="en-US" alt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alt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1271122"/>
      </p:ext>
    </p:extLst>
  </p:cSld>
  <p:clrMapOvr>
    <a:masterClrMapping/>
  </p:clrMapOvr>
  <p:hf hdr="0" ftr="0" dt="0"/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25303296"/>
      </p:ext>
    </p:extLst>
  </p:cSld>
  <p:clrMapOvr>
    <a:masterClrMapping/>
  </p:clrMapOvr>
  <p:hf hdr="0" ftr="0" dt="0"/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000664"/>
            <a:ext cx="10972800" cy="793630"/>
          </a:xfrm>
        </p:spPr>
        <p:txBody>
          <a:bodyPr/>
          <a:lstStyle>
            <a:lvl1pPr>
              <a:defRPr>
                <a:latin typeface="Times New Roman" panose="02020603050405020304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915064"/>
            <a:ext cx="10972800" cy="42111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(#)</a:t>
            </a:r>
            <a:endParaRPr lang="en-US" altLang="en-US" sz="180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fld id="{8D816DE4-2C63-4152-8A0F-C45C00FFA49A}" type="slidenum">
              <a:rPr lang="en-US" altLang="en-US" smtClean="0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836331340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862643"/>
            <a:ext cx="10972800" cy="737559"/>
          </a:xfrm>
        </p:spPr>
        <p:txBody>
          <a:bodyPr/>
          <a:lstStyle>
            <a:lvl1pPr>
              <a:defRPr>
                <a:latin typeface="Times New Roman" panose="02020603050405020304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3"/>
            <a:ext cx="5384800" cy="4525963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3"/>
            <a:ext cx="5384800" cy="4525963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(#)</a:t>
            </a:r>
            <a:endParaRPr lang="en-US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165600" y="6356353"/>
            <a:ext cx="38608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en-US"/>
              <a:t>Seven Paths to Service Connection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59222E-0FA5-407E-8A7D-169509B95248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26240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hart Placeholder 10"/>
          <p:cNvSpPr>
            <a:spLocks noGrp="1"/>
          </p:cNvSpPr>
          <p:nvPr>
            <p:ph type="chart" sz="quarter" idx="11"/>
          </p:nvPr>
        </p:nvSpPr>
        <p:spPr>
          <a:xfrm>
            <a:off x="860613" y="1515035"/>
            <a:ext cx="10493188" cy="4661928"/>
          </a:xfrm>
          <a:prstGeom prst="rect">
            <a:avLst/>
          </a:prstGeom>
        </p:spPr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en-US" dirty="0"/>
          </a:p>
        </p:txBody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6871" y="134472"/>
            <a:ext cx="8450731" cy="981732"/>
          </a:xfrm>
          <a:prstGeom prst="rect">
            <a:avLst/>
          </a:prstGeom>
        </p:spPr>
        <p:txBody>
          <a:bodyPr anchor="ctr"/>
          <a:lstStyle>
            <a:lvl1pPr>
              <a:defRPr sz="3200" b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6856883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286871" y="134472"/>
            <a:ext cx="8450731" cy="981732"/>
          </a:xfrm>
          <a:prstGeom prst="rect">
            <a:avLst/>
          </a:prstGeom>
        </p:spPr>
        <p:txBody>
          <a:bodyPr anchor="ctr"/>
          <a:lstStyle>
            <a:lvl1pPr>
              <a:defRPr sz="3200" b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2392177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22D809A6-B977-45CA-BC64-77C86AC76C02}" type="datetime1">
              <a:rPr lang="en-US" smtClean="0"/>
              <a:pPr>
                <a:defRPr/>
              </a:pPr>
              <a:t>4/11/2023</a:t>
            </a:fld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6F2E7C-C042-4555-B404-16BDCC60B11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91623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4/11/2023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6974675"/>
      </p:ext>
    </p:extLst>
  </p:cSld>
  <p:clrMapOvr>
    <a:masterClrMapping/>
  </p:clrMapOvr>
  <p:hf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4/11/2023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5316303"/>
      </p:ext>
    </p:extLst>
  </p:cSld>
  <p:clrMapOvr>
    <a:masterClrMapping/>
  </p:clrMapOvr>
  <p:hf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4/11/2023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6501743"/>
      </p:ext>
    </p:extLst>
  </p:cSld>
  <p:clrMapOvr>
    <a:masterClrMapping/>
  </p:clrMapOvr>
  <p:hf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4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9.xml"/><Relationship Id="rId7" Type="http://schemas.openxmlformats.org/officeDocument/2006/relationships/slideLayout" Target="../slideLayouts/slideLayout13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Relationship Id="rId6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7.xml"/><Relationship Id="rId5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0.xml"/><Relationship Id="rId9" Type="http://schemas.openxmlformats.org/officeDocument/2006/relationships/slideLayout" Target="../slideLayouts/slideLayout15.xml"/><Relationship Id="rId14" Type="http://schemas.openxmlformats.org/officeDocument/2006/relationships/image" Target="../media/image3.pn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5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20.xml"/><Relationship Id="rId7" Type="http://schemas.openxmlformats.org/officeDocument/2006/relationships/slideLayout" Target="../slideLayouts/slideLayout24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19.xml"/><Relationship Id="rId1" Type="http://schemas.openxmlformats.org/officeDocument/2006/relationships/slideLayout" Target="../slideLayouts/slideLayout18.xml"/><Relationship Id="rId6" Type="http://schemas.openxmlformats.org/officeDocument/2006/relationships/slideLayout" Target="../slideLayouts/slideLayout23.xml"/><Relationship Id="rId11" Type="http://schemas.openxmlformats.org/officeDocument/2006/relationships/slideLayout" Target="../slideLayouts/slideLayout28.xml"/><Relationship Id="rId5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7.xml"/><Relationship Id="rId4" Type="http://schemas.openxmlformats.org/officeDocument/2006/relationships/slideLayout" Target="../slideLayouts/slideLayout21.xml"/><Relationship Id="rId9" Type="http://schemas.openxmlformats.org/officeDocument/2006/relationships/slideLayout" Target="../slideLayouts/slideLayout26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31.xml"/><Relationship Id="rId7" Type="http://schemas.openxmlformats.org/officeDocument/2006/relationships/theme" Target="../theme/theme4.xml"/><Relationship Id="rId2" Type="http://schemas.openxmlformats.org/officeDocument/2006/relationships/slideLayout" Target="../slideLayouts/slideLayout30.xml"/><Relationship Id="rId1" Type="http://schemas.openxmlformats.org/officeDocument/2006/relationships/slideLayout" Target="../slideLayouts/slideLayout29.xml"/><Relationship Id="rId6" Type="http://schemas.openxmlformats.org/officeDocument/2006/relationships/slideLayout" Target="../slideLayouts/slideLayout34.xml"/><Relationship Id="rId5" Type="http://schemas.openxmlformats.org/officeDocument/2006/relationships/slideLayout" Target="../slideLayouts/slideLayout33.xml"/><Relationship Id="rId4" Type="http://schemas.openxmlformats.org/officeDocument/2006/relationships/slideLayout" Target="../slideLayouts/slideLayout32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7.xml"/><Relationship Id="rId2" Type="http://schemas.openxmlformats.org/officeDocument/2006/relationships/slideLayout" Target="../slideLayouts/slideLayout36.xml"/><Relationship Id="rId1" Type="http://schemas.openxmlformats.org/officeDocument/2006/relationships/slideLayout" Target="../slideLayouts/slideLayout35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theme" Target="../theme/theme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1252728"/>
            <a:ext cx="12192000" cy="560527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>
              <a:latin typeface="Times New Roman" panose="02020603050405020304" pitchFamily="18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60B18D57-13A5-4968-950D-8FEF41FA4399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0" y="1243584"/>
            <a:ext cx="12192000" cy="0"/>
          </a:xfrm>
          <a:prstGeom prst="line">
            <a:avLst/>
          </a:prstGeom>
          <a:ln w="1905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63794" y="273874"/>
            <a:ext cx="2636647" cy="6919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58412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6" r:id="rId2"/>
    <p:sldLayoutId id="2147483680" r:id="rId3"/>
    <p:sldLayoutId id="2147483681" r:id="rId4"/>
    <p:sldLayoutId id="2147483678" r:id="rId5"/>
    <p:sldLayoutId id="2147483682" r:id="rId6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Times New Roman" panose="02020603050405020304" pitchFamily="18" charset="0"/>
          <a:ea typeface="+mj-ea"/>
          <a:cs typeface="Times New Roman" panose="02020603050405020304" pitchFamily="18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</a:defRPr>
            </a:lvl1pPr>
          </a:lstStyle>
          <a:p>
            <a:fld id="{C764DE79-268F-4C1A-8933-263129D2AF90}" type="datetimeFigureOut">
              <a:rPr lang="en-US" smtClean="0"/>
              <a:pPr/>
              <a:t>4/11/2023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Rectangle 6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>
              <a:latin typeface="Times New Roman" panose="02020603050405020304" pitchFamily="18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941"/>
          <a:stretch/>
        </p:blipFill>
        <p:spPr>
          <a:xfrm>
            <a:off x="1" y="0"/>
            <a:ext cx="5145480" cy="68580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72535" y="623549"/>
            <a:ext cx="4659333" cy="12217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80909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4" r:id="rId1"/>
    <p:sldLayoutId id="2147483685" r:id="rId2"/>
    <p:sldLayoutId id="2147483686" r:id="rId3"/>
    <p:sldLayoutId id="2147483687" r:id="rId4"/>
    <p:sldLayoutId id="2147483688" r:id="rId5"/>
    <p:sldLayoutId id="2147483689" r:id="rId6"/>
    <p:sldLayoutId id="2147483690" r:id="rId7"/>
    <p:sldLayoutId id="2147483691" r:id="rId8"/>
    <p:sldLayoutId id="2147483692" r:id="rId9"/>
    <p:sldLayoutId id="2147483693" r:id="rId10"/>
    <p:sldLayoutId id="2147483694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Times New Roman" panose="02020603050405020304" pitchFamily="18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</a:defRPr>
            </a:lvl1pPr>
          </a:lstStyle>
          <a:p>
            <a:fld id="{C764DE79-268F-4C1A-8933-263129D2AF90}" type="datetimeFigureOut">
              <a:rPr lang="en-US" smtClean="0"/>
              <a:pPr/>
              <a:t>4/11/2023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</a:defRPr>
            </a:lvl1pPr>
          </a:lstStyle>
          <a:p>
            <a:fld id="{60B18D57-13A5-4968-950D-8FEF41FA439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Rectangle 6"/>
          <p:cNvSpPr/>
          <p:nvPr userDrawn="1"/>
        </p:nvSpPr>
        <p:spPr>
          <a:xfrm>
            <a:off x="0" y="1252728"/>
            <a:ext cx="12192000" cy="560527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>
              <a:latin typeface="Times New Roman" panose="02020603050405020304" pitchFamily="18" charset="0"/>
            </a:endParaRPr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0" y="1243584"/>
            <a:ext cx="12192000" cy="0"/>
          </a:xfrm>
          <a:prstGeom prst="line">
            <a:avLst/>
          </a:prstGeom>
          <a:ln w="1905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63794" y="273874"/>
            <a:ext cx="2636647" cy="6919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90178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8" r:id="rId1"/>
    <p:sldLayoutId id="2147483699" r:id="rId2"/>
    <p:sldLayoutId id="2147483700" r:id="rId3"/>
    <p:sldLayoutId id="2147483701" r:id="rId4"/>
    <p:sldLayoutId id="2147483702" r:id="rId5"/>
    <p:sldLayoutId id="2147483703" r:id="rId6"/>
    <p:sldLayoutId id="2147483704" r:id="rId7"/>
    <p:sldLayoutId id="2147483705" r:id="rId8"/>
    <p:sldLayoutId id="2147483706" r:id="rId9"/>
    <p:sldLayoutId id="2147483707" r:id="rId10"/>
    <p:sldLayoutId id="2147483708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Times New Roman" panose="02020603050405020304" pitchFamily="18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1252728"/>
            <a:ext cx="12192000" cy="560527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fld id="{60B18D57-13A5-4968-950D-8FEF41FA439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cxnSp>
        <p:nvCxnSpPr>
          <p:cNvPr id="5" name="Straight Connector 4"/>
          <p:cNvCxnSpPr/>
          <p:nvPr/>
        </p:nvCxnSpPr>
        <p:spPr>
          <a:xfrm>
            <a:off x="0" y="1243584"/>
            <a:ext cx="12192000" cy="0"/>
          </a:xfrm>
          <a:prstGeom prst="line">
            <a:avLst/>
          </a:prstGeom>
          <a:ln w="1905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Picture 2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63794" y="273874"/>
            <a:ext cx="2636647" cy="6919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41575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2" r:id="rId1"/>
    <p:sldLayoutId id="2147483723" r:id="rId2"/>
    <p:sldLayoutId id="2147483724" r:id="rId3"/>
    <p:sldLayoutId id="2147483725" r:id="rId4"/>
    <p:sldLayoutId id="2147483726" r:id="rId5"/>
    <p:sldLayoutId id="2147483727" r:id="rId6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Times New Roman" panose="02020603050405020304" pitchFamily="18" charset="0"/>
          <a:ea typeface="+mj-ea"/>
          <a:cs typeface="Times New Roman" panose="02020603050405020304" pitchFamily="18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941"/>
          <a:stretch/>
        </p:blipFill>
        <p:spPr>
          <a:xfrm>
            <a:off x="1" y="0"/>
            <a:ext cx="5145480" cy="6858000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72535" y="623549"/>
            <a:ext cx="4659333" cy="12217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05711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4" r:id="rId1"/>
    <p:sldLayoutId id="2147483745" r:id="rId2"/>
    <p:sldLayoutId id="2147483746" r:id="rId3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Mt4YU6eQaFc" TargetMode="External"/><Relationship Id="rId1" Type="http://schemas.openxmlformats.org/officeDocument/2006/relationships/slideLayout" Target="../slideLayouts/slideLayout19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hyperlink" Target="https://volunteer.va.gov/" TargetMode="External"/><Relationship Id="rId1" Type="http://schemas.openxmlformats.org/officeDocument/2006/relationships/slideLayout" Target="../slideLayouts/slideLayout19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va.gov/vhapublications/ViewPublication.asp?pub_ID=9845" TargetMode="External"/><Relationship Id="rId2" Type="http://schemas.openxmlformats.org/officeDocument/2006/relationships/hyperlink" Target="mailto:jmoss@vfw.org" TargetMode="External"/><Relationship Id="rId1" Type="http://schemas.openxmlformats.org/officeDocument/2006/relationships/slideLayout" Target="../slideLayouts/slideLayout19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research.net/r/DMHQNXS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6.xml"/><Relationship Id="rId4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1EAA16-C797-052F-4CE9-56D757C8133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096321" y="1133514"/>
            <a:ext cx="9144000" cy="2387600"/>
          </a:xfrm>
        </p:spPr>
        <p:txBody>
          <a:bodyPr>
            <a:normAutofit/>
          </a:bodyPr>
          <a:lstStyle/>
          <a:p>
            <a:r>
              <a:rPr lang="en-US" sz="4400" b="1" dirty="0"/>
              <a:t>VA Voluntary Services (VAVS) Program Overview</a:t>
            </a:r>
          </a:p>
        </p:txBody>
      </p:sp>
    </p:spTree>
    <p:extLst>
      <p:ext uri="{BB962C8B-B14F-4D97-AF65-F5344CB8AC3E}">
        <p14:creationId xmlns:p14="http://schemas.microsoft.com/office/powerpoint/2010/main" val="239914114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7AD298-9C6F-A2FD-48A7-812D80E5E4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5180" y="41743"/>
            <a:ext cx="10515600" cy="1325563"/>
          </a:xfrm>
        </p:spPr>
        <p:txBody>
          <a:bodyPr>
            <a:normAutofit/>
          </a:bodyPr>
          <a:lstStyle/>
          <a:p>
            <a:r>
              <a:rPr lang="en-US" sz="4000" b="1" dirty="0"/>
              <a:t>Why Volunteer?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718D4C-8D7F-4594-B146-A75663614F5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4000" dirty="0">
                <a:cs typeface="Times New Roman" panose="02020603050405020304" pitchFamily="18" charset="0"/>
              </a:rPr>
              <a:t>To gain work experience</a:t>
            </a:r>
          </a:p>
          <a:p>
            <a:r>
              <a:rPr lang="en-US" sz="4000" dirty="0">
                <a:cs typeface="Times New Roman" panose="02020603050405020304" pitchFamily="18" charset="0"/>
              </a:rPr>
              <a:t>To learn new skills</a:t>
            </a:r>
          </a:p>
          <a:p>
            <a:r>
              <a:rPr lang="en-US" sz="4000" dirty="0">
                <a:cs typeface="Times New Roman" panose="02020603050405020304" pitchFamily="18" charset="0"/>
              </a:rPr>
              <a:t>To meet new people</a:t>
            </a:r>
          </a:p>
          <a:p>
            <a:r>
              <a:rPr lang="en-US" sz="4000" dirty="0">
                <a:cs typeface="Times New Roman" panose="02020603050405020304" pitchFamily="18" charset="0"/>
              </a:rPr>
              <a:t>To give something back</a:t>
            </a:r>
          </a:p>
          <a:p>
            <a:r>
              <a:rPr lang="en-US" sz="4000" dirty="0">
                <a:cs typeface="Times New Roman" panose="02020603050405020304" pitchFamily="18" charset="0"/>
              </a:rPr>
              <a:t>To be of service to others</a:t>
            </a:r>
          </a:p>
          <a:p>
            <a:r>
              <a:rPr lang="en-US" sz="4000" dirty="0">
                <a:cs typeface="Times New Roman" panose="02020603050405020304" pitchFamily="18" charset="0"/>
              </a:rPr>
              <a:t>Social interaction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663037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BC2FED-C25E-FA83-4944-383716A2DF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4029" y="-225887"/>
            <a:ext cx="10515600" cy="1325563"/>
          </a:xfrm>
        </p:spPr>
        <p:txBody>
          <a:bodyPr>
            <a:normAutofit fontScale="90000"/>
          </a:bodyPr>
          <a:lstStyle/>
          <a:p>
            <a:br>
              <a:rPr lang="en-US" sz="4000" dirty="0"/>
            </a:br>
            <a:r>
              <a:rPr lang="en-US" sz="4000" b="1" dirty="0"/>
              <a:t>What motivates Generational Groups  </a:t>
            </a:r>
            <a:br>
              <a:rPr lang="en-US" sz="4000" b="1" dirty="0"/>
            </a:br>
            <a:r>
              <a:rPr lang="en-US" sz="4000" b="1" dirty="0"/>
              <a:t>To Volunteer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C6493A-6FDA-55AE-3E41-D654476895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349298"/>
            <a:ext cx="11541512" cy="5321009"/>
          </a:xfrm>
        </p:spPr>
        <p:txBody>
          <a:bodyPr>
            <a:normAutofit fontScale="92500" lnSpcReduction="10000"/>
          </a:bodyPr>
          <a:lstStyle/>
          <a:p>
            <a:pPr marL="0" indent="0" eaLnBrk="1" hangingPunct="1">
              <a:lnSpc>
                <a:spcPct val="80000"/>
              </a:lnSpc>
              <a:buNone/>
            </a:pPr>
            <a:r>
              <a:rPr lang="en-US" b="1" dirty="0">
                <a:cs typeface="Times New Roman" panose="02020603050405020304" pitchFamily="18" charset="0"/>
              </a:rPr>
              <a:t>Matures  (Born prior to 1946)</a:t>
            </a:r>
          </a:p>
          <a:p>
            <a:pPr lvl="1">
              <a:lnSpc>
                <a:spcPct val="80000"/>
              </a:lnSpc>
            </a:pPr>
            <a:r>
              <a:rPr lang="en-US" sz="2200" dirty="0">
                <a:cs typeface="Times New Roman" panose="02020603050405020304" pitchFamily="18" charset="0"/>
              </a:rPr>
              <a:t>Motivated by duty, job security, longevity, frugality, loyalty and positive reinforcement.</a:t>
            </a:r>
          </a:p>
          <a:p>
            <a:pPr eaLnBrk="1" hangingPunct="1">
              <a:lnSpc>
                <a:spcPct val="80000"/>
              </a:lnSpc>
              <a:buNone/>
            </a:pPr>
            <a:endParaRPr lang="en-US" b="1" dirty="0">
              <a:cs typeface="Times New Roman" panose="02020603050405020304" pitchFamily="18" charset="0"/>
            </a:endParaRPr>
          </a:p>
          <a:p>
            <a:pPr marL="0" indent="0" eaLnBrk="1" hangingPunct="1">
              <a:lnSpc>
                <a:spcPct val="80000"/>
              </a:lnSpc>
              <a:buNone/>
            </a:pPr>
            <a:r>
              <a:rPr lang="en-US" b="1" dirty="0">
                <a:cs typeface="Times New Roman" panose="02020603050405020304" pitchFamily="18" charset="0"/>
              </a:rPr>
              <a:t>Baby Boomers (Born 1946-1964)</a:t>
            </a:r>
            <a:endParaRPr lang="en-US" sz="3500" b="1" dirty="0">
              <a:cs typeface="Times New Roman" panose="02020603050405020304" pitchFamily="18" charset="0"/>
            </a:endParaRPr>
          </a:p>
          <a:p>
            <a:pPr lvl="1">
              <a:lnSpc>
                <a:spcPct val="80000"/>
              </a:lnSpc>
            </a:pPr>
            <a:r>
              <a:rPr lang="en-US" sz="2200" dirty="0">
                <a:cs typeface="Times New Roman" panose="02020603050405020304" pitchFamily="18" charset="0"/>
              </a:rPr>
              <a:t>Motivated by community, team, pride of workmanship &amp; purpose, credit extenders…</a:t>
            </a:r>
          </a:p>
          <a:p>
            <a:pPr eaLnBrk="1" hangingPunct="1">
              <a:lnSpc>
                <a:spcPct val="80000"/>
              </a:lnSpc>
              <a:buNone/>
            </a:pPr>
            <a:endParaRPr lang="en-US" dirty="0">
              <a:cs typeface="Times New Roman" panose="02020603050405020304" pitchFamily="18" charset="0"/>
            </a:endParaRPr>
          </a:p>
          <a:p>
            <a:pPr marL="0" indent="0" eaLnBrk="1" hangingPunct="1">
              <a:lnSpc>
                <a:spcPct val="80000"/>
              </a:lnSpc>
              <a:buNone/>
            </a:pPr>
            <a:r>
              <a:rPr lang="en-US" b="1" dirty="0">
                <a:cs typeface="Times New Roman" panose="02020603050405020304" pitchFamily="18" charset="0"/>
              </a:rPr>
              <a:t>Generation X (Born 1965-1980)</a:t>
            </a:r>
          </a:p>
          <a:p>
            <a:pPr lvl="1">
              <a:lnSpc>
                <a:spcPct val="80000"/>
              </a:lnSpc>
            </a:pPr>
            <a:r>
              <a:rPr lang="en-US" sz="2200" dirty="0">
                <a:cs typeface="Times New Roman" panose="02020603050405020304" pitchFamily="18" charset="0"/>
              </a:rPr>
              <a:t>Motivated by WIIFM, challenge, change, technology, and time off.  Good $avers$!!!</a:t>
            </a:r>
          </a:p>
          <a:p>
            <a:pPr eaLnBrk="1" hangingPunct="1">
              <a:lnSpc>
                <a:spcPct val="80000"/>
              </a:lnSpc>
              <a:buNone/>
            </a:pPr>
            <a:endParaRPr lang="en-US" dirty="0">
              <a:cs typeface="Times New Roman" panose="02020603050405020304" pitchFamily="18" charset="0"/>
            </a:endParaRPr>
          </a:p>
          <a:p>
            <a:pPr marL="0" indent="0" eaLnBrk="1" hangingPunct="1">
              <a:lnSpc>
                <a:spcPct val="80000"/>
              </a:lnSpc>
              <a:buNone/>
            </a:pPr>
            <a:r>
              <a:rPr lang="en-US" b="1" dirty="0">
                <a:cs typeface="Times New Roman" panose="02020603050405020304" pitchFamily="18" charset="0"/>
              </a:rPr>
              <a:t>Millennials (Born 1981-1999)</a:t>
            </a:r>
          </a:p>
          <a:p>
            <a:pPr lvl="1">
              <a:lnSpc>
                <a:spcPct val="80000"/>
              </a:lnSpc>
            </a:pPr>
            <a:r>
              <a:rPr lang="en-US" sz="2200" dirty="0">
                <a:cs typeface="Times New Roman" panose="02020603050405020304" pitchFamily="18" charset="0"/>
              </a:rPr>
              <a:t>Motivated by technology, output, entitlement, different social skills, and great with electronic communications</a:t>
            </a:r>
          </a:p>
          <a:p>
            <a:pPr lvl="1">
              <a:lnSpc>
                <a:spcPct val="80000"/>
              </a:lnSpc>
            </a:pPr>
            <a:endParaRPr lang="en-US" sz="1800" dirty="0">
              <a:cs typeface="Times New Roman" panose="02020603050405020304" pitchFamily="18" charset="0"/>
            </a:endParaRPr>
          </a:p>
          <a:p>
            <a:pPr marL="0" indent="0">
              <a:lnSpc>
                <a:spcPct val="80000"/>
              </a:lnSpc>
              <a:buNone/>
            </a:pPr>
            <a:r>
              <a:rPr lang="en-US" b="1" dirty="0">
                <a:cs typeface="Times New Roman" panose="02020603050405020304" pitchFamily="18" charset="0"/>
              </a:rPr>
              <a:t>Generation Z (Born 1999-Present)</a:t>
            </a:r>
          </a:p>
          <a:p>
            <a:pPr indent="284163">
              <a:lnSpc>
                <a:spcPct val="80000"/>
              </a:lnSpc>
            </a:pPr>
            <a:r>
              <a:rPr lang="en-US" sz="2200" dirty="0">
                <a:cs typeface="Times New Roman" panose="02020603050405020304" pitchFamily="18" charset="0"/>
              </a:rPr>
              <a:t>Motivated by a sense of purpose, learning opportunities, career readiness and improved self-esteem</a:t>
            </a:r>
          </a:p>
          <a:p>
            <a:pPr>
              <a:lnSpc>
                <a:spcPct val="80000"/>
              </a:lnSpc>
            </a:pPr>
            <a:endParaRPr lang="en-US" dirty="0">
              <a:cs typeface="Times New Roman" panose="02020603050405020304" pitchFamily="18" charset="0"/>
            </a:endParaRPr>
          </a:p>
          <a:p>
            <a:pPr>
              <a:lnSpc>
                <a:spcPct val="80000"/>
              </a:lnSpc>
            </a:pPr>
            <a:endParaRPr lang="en-US" dirty="0">
              <a:cs typeface="Times New Roman" panose="02020603050405020304" pitchFamily="18" charset="0"/>
            </a:endParaRPr>
          </a:p>
          <a:p>
            <a:pPr>
              <a:lnSpc>
                <a:spcPct val="80000"/>
              </a:lnSpc>
            </a:pPr>
            <a:endParaRPr lang="en-US" dirty="0"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502179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1B9860-2F0B-A822-AC39-5BA28A0C32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4022" y="19440"/>
            <a:ext cx="10515600" cy="1325563"/>
          </a:xfrm>
        </p:spPr>
        <p:txBody>
          <a:bodyPr>
            <a:normAutofit/>
          </a:bodyPr>
          <a:lstStyle/>
          <a:p>
            <a:r>
              <a:rPr lang="en-US" sz="3800" b="1" dirty="0"/>
              <a:t>What types of duties can volunteers do?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96937E-4CA3-4B3D-FCB8-700633418F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4022" y="1583473"/>
            <a:ext cx="4581295" cy="4593490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  <a:spcBef>
                <a:spcPct val="50000"/>
              </a:spcBef>
              <a:buSzPct val="120000"/>
              <a:buFont typeface="Arial" pitchFamily="34" charset="0"/>
              <a:buChar char="•"/>
            </a:pPr>
            <a:r>
              <a:rPr kumimoji="1" lang="en-US" sz="2800" dirty="0">
                <a:cs typeface="Times New Roman" panose="02020603050405020304" pitchFamily="18" charset="0"/>
              </a:rPr>
              <a:t>Patient Ambassador/Red Vest Volunteer</a:t>
            </a:r>
            <a:endParaRPr kumimoji="1" lang="en-US" sz="2800" kern="1200" dirty="0">
              <a:cs typeface="Times New Roman" panose="02020603050405020304" pitchFamily="18" charset="0"/>
            </a:endParaRPr>
          </a:p>
          <a:p>
            <a:pPr>
              <a:lnSpc>
                <a:spcPct val="80000"/>
              </a:lnSpc>
              <a:spcBef>
                <a:spcPct val="50000"/>
              </a:spcBef>
              <a:buSzPct val="120000"/>
              <a:buFont typeface="Arial" pitchFamily="34" charset="0"/>
              <a:buChar char="•"/>
            </a:pPr>
            <a:r>
              <a:rPr kumimoji="1" lang="en-US" sz="2800" kern="1200" dirty="0">
                <a:cs typeface="Times New Roman" panose="02020603050405020304" pitchFamily="18" charset="0"/>
              </a:rPr>
              <a:t>Patient Escort</a:t>
            </a:r>
          </a:p>
          <a:p>
            <a:pPr>
              <a:lnSpc>
                <a:spcPct val="80000"/>
              </a:lnSpc>
              <a:spcBef>
                <a:spcPct val="50000"/>
              </a:spcBef>
              <a:buFont typeface="Arial" pitchFamily="34" charset="0"/>
              <a:buChar char="•"/>
            </a:pPr>
            <a:r>
              <a:rPr kumimoji="1" lang="en-US" sz="2800" kern="1200" dirty="0">
                <a:cs typeface="Times New Roman" panose="02020603050405020304" pitchFamily="18" charset="0"/>
              </a:rPr>
              <a:t>Volunteer Drivers (DAV / VTN &amp; Parking Lot Shuttle)</a:t>
            </a:r>
          </a:p>
          <a:p>
            <a:pPr>
              <a:lnSpc>
                <a:spcPct val="80000"/>
              </a:lnSpc>
              <a:spcBef>
                <a:spcPct val="50000"/>
              </a:spcBef>
              <a:buFont typeface="Arial" pitchFamily="34" charset="0"/>
              <a:buChar char="•"/>
            </a:pPr>
            <a:r>
              <a:rPr kumimoji="1" lang="en-US" sz="2800" kern="1200" dirty="0">
                <a:cs typeface="Times New Roman" panose="02020603050405020304" pitchFamily="18" charset="0"/>
              </a:rPr>
              <a:t>Clerical Positions</a:t>
            </a:r>
          </a:p>
          <a:p>
            <a:pPr>
              <a:lnSpc>
                <a:spcPct val="80000"/>
              </a:lnSpc>
              <a:spcBef>
                <a:spcPct val="50000"/>
              </a:spcBef>
              <a:buFont typeface="Arial" pitchFamily="34" charset="0"/>
              <a:buChar char="•"/>
            </a:pPr>
            <a:r>
              <a:rPr kumimoji="1" lang="en-US" sz="2800" kern="1200" dirty="0">
                <a:cs typeface="Times New Roman" panose="02020603050405020304" pitchFamily="18" charset="0"/>
              </a:rPr>
              <a:t>Information Desks / Guest Relations / Concierge Programs </a:t>
            </a:r>
          </a:p>
          <a:p>
            <a:pPr>
              <a:lnSpc>
                <a:spcPct val="80000"/>
              </a:lnSpc>
              <a:spcBef>
                <a:spcPct val="50000"/>
              </a:spcBef>
              <a:buFont typeface="Arial" pitchFamily="34" charset="0"/>
              <a:buChar char="•"/>
            </a:pPr>
            <a:r>
              <a:rPr kumimoji="1" lang="en-US" sz="2800" kern="1200" dirty="0">
                <a:cs typeface="Times New Roman" panose="02020603050405020304" pitchFamily="18" charset="0"/>
              </a:rPr>
              <a:t>Chaplain Service</a:t>
            </a:r>
          </a:p>
          <a:p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264AB73-BF28-371C-405B-F1DAA566E789}"/>
              </a:ext>
            </a:extLst>
          </p:cNvPr>
          <p:cNvSpPr txBox="1"/>
          <p:nvPr/>
        </p:nvSpPr>
        <p:spPr>
          <a:xfrm>
            <a:off x="6096000" y="1683834"/>
            <a:ext cx="5635083" cy="38795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80000"/>
              </a:lnSpc>
              <a:spcBef>
                <a:spcPct val="50000"/>
              </a:spcBef>
              <a:buFont typeface="Arial" pitchFamily="34" charset="0"/>
              <a:buChar char="•"/>
            </a:pPr>
            <a:r>
              <a:rPr kumimoji="1" lang="en-US" sz="2800" kern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Recreation Therapy</a:t>
            </a:r>
            <a:endParaRPr kumimoji="1" lang="en-US" sz="100" kern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80000"/>
              </a:lnSpc>
              <a:spcBef>
                <a:spcPct val="50000"/>
              </a:spcBef>
              <a:buFont typeface="Arial" pitchFamily="34" charset="0"/>
              <a:buChar char="•"/>
            </a:pPr>
            <a:r>
              <a:rPr kumimoji="1" lang="en-US" sz="2800" kern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Nursing Service / Hospice / Palliative Care</a:t>
            </a:r>
          </a:p>
          <a:p>
            <a:pPr>
              <a:lnSpc>
                <a:spcPct val="80000"/>
              </a:lnSpc>
              <a:spcBef>
                <a:spcPct val="50000"/>
              </a:spcBef>
              <a:buFont typeface="Arial" pitchFamily="34" charset="0"/>
              <a:buChar char="•"/>
            </a:pPr>
            <a:r>
              <a:rPr kumimoji="1" lang="en-US" sz="2800" kern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Pharmacy Service</a:t>
            </a:r>
          </a:p>
          <a:p>
            <a:pPr>
              <a:lnSpc>
                <a:spcPct val="80000"/>
              </a:lnSpc>
              <a:spcBef>
                <a:spcPct val="50000"/>
              </a:spcBef>
              <a:buFont typeface="Arial" pitchFamily="34" charset="0"/>
              <a:buChar char="•"/>
            </a:pPr>
            <a:r>
              <a:rPr kumimoji="1" lang="en-US" sz="2800" kern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Waiting Room Attendants</a:t>
            </a:r>
          </a:p>
          <a:p>
            <a:pPr>
              <a:lnSpc>
                <a:spcPct val="80000"/>
              </a:lnSpc>
              <a:spcBef>
                <a:spcPct val="50000"/>
              </a:spcBef>
              <a:buFont typeface="Arial" pitchFamily="34" charset="0"/>
              <a:buChar char="•"/>
            </a:pPr>
            <a:r>
              <a:rPr kumimoji="1" lang="en-US" sz="2800" kern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Patient Meal Assistants</a:t>
            </a:r>
          </a:p>
          <a:p>
            <a:pPr>
              <a:lnSpc>
                <a:spcPct val="80000"/>
              </a:lnSpc>
              <a:spcBef>
                <a:spcPct val="50000"/>
              </a:spcBef>
              <a:buFont typeface="Arial" pitchFamily="34" charset="0"/>
              <a:buChar char="•"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Respite Care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711496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F48C45-1B5C-84CA-DB6D-3CE6F4E457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6323" y="52891"/>
            <a:ext cx="10515600" cy="1325563"/>
          </a:xfrm>
        </p:spPr>
        <p:txBody>
          <a:bodyPr>
            <a:normAutofit/>
          </a:bodyPr>
          <a:lstStyle/>
          <a:p>
            <a:r>
              <a:rPr lang="en-US" sz="4000" b="1" dirty="0"/>
              <a:t>What can we do together?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D5D566-1074-0D6C-0F8E-48927490ED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1443" y="1616927"/>
            <a:ext cx="11407697" cy="4560036"/>
          </a:xfrm>
        </p:spPr>
        <p:txBody>
          <a:bodyPr>
            <a:normAutofit fontScale="92500" lnSpcReduction="10000"/>
          </a:bodyPr>
          <a:lstStyle/>
          <a:p>
            <a:pPr eaLnBrk="1" hangingPunct="1">
              <a:lnSpc>
                <a:spcPct val="90000"/>
              </a:lnSpc>
            </a:pPr>
            <a:r>
              <a:rPr lang="en-US" sz="3000" dirty="0">
                <a:cs typeface="Times New Roman" panose="02020603050405020304" pitchFamily="18" charset="0"/>
              </a:rPr>
              <a:t>Seek out new areas for volunteer recruitment</a:t>
            </a:r>
          </a:p>
          <a:p>
            <a:pPr eaLnBrk="1" hangingPunct="1">
              <a:lnSpc>
                <a:spcPct val="90000"/>
              </a:lnSpc>
            </a:pPr>
            <a:endParaRPr lang="en-US" sz="1500" dirty="0">
              <a:cs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sz="3000" dirty="0">
                <a:cs typeface="Times New Roman" panose="02020603050405020304" pitchFamily="18" charset="0"/>
              </a:rPr>
              <a:t>Create incentives that will attract various generational groups</a:t>
            </a:r>
          </a:p>
          <a:p>
            <a:pPr eaLnBrk="1" hangingPunct="1">
              <a:lnSpc>
                <a:spcPct val="90000"/>
              </a:lnSpc>
            </a:pPr>
            <a:endParaRPr lang="en-US" sz="1500" dirty="0">
              <a:cs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sz="3000" dirty="0">
                <a:cs typeface="Times New Roman" panose="02020603050405020304" pitchFamily="18" charset="0"/>
              </a:rPr>
              <a:t>Use technology to promote volunteer opportunities</a:t>
            </a:r>
          </a:p>
          <a:p>
            <a:pPr eaLnBrk="1" hangingPunct="1">
              <a:lnSpc>
                <a:spcPct val="90000"/>
              </a:lnSpc>
            </a:pPr>
            <a:endParaRPr lang="en-US" sz="1500" dirty="0">
              <a:cs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sz="3000" dirty="0">
                <a:cs typeface="Times New Roman" panose="02020603050405020304" pitchFamily="18" charset="0"/>
              </a:rPr>
              <a:t>Develop new and diverse assignments</a:t>
            </a:r>
          </a:p>
          <a:p>
            <a:pPr eaLnBrk="1" hangingPunct="1">
              <a:lnSpc>
                <a:spcPct val="90000"/>
              </a:lnSpc>
            </a:pPr>
            <a:endParaRPr lang="en-US" sz="1500" dirty="0">
              <a:cs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sz="3000" dirty="0">
                <a:cs typeface="Times New Roman" panose="02020603050405020304" pitchFamily="18" charset="0"/>
              </a:rPr>
              <a:t>Open communication with VAVS staff and services</a:t>
            </a:r>
          </a:p>
          <a:p>
            <a:pPr eaLnBrk="1" hangingPunct="1">
              <a:lnSpc>
                <a:spcPct val="90000"/>
              </a:lnSpc>
            </a:pPr>
            <a:endParaRPr lang="en-US" sz="1500" dirty="0">
              <a:cs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sz="3000" dirty="0">
                <a:cs typeface="Times New Roman" panose="02020603050405020304" pitchFamily="18" charset="0"/>
              </a:rPr>
              <a:t>Make the process as “user friendly” as it can be (Facebook, twitter, etc.)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204832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10EBB6-7965-EC0D-E4C6-B9B88D7280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5174" y="30588"/>
            <a:ext cx="10515600" cy="1325563"/>
          </a:xfrm>
        </p:spPr>
        <p:txBody>
          <a:bodyPr>
            <a:normAutofit/>
          </a:bodyPr>
          <a:lstStyle/>
          <a:p>
            <a:r>
              <a:rPr lang="en-US" sz="4000" b="1" dirty="0"/>
              <a:t>What next… What is your why?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FF3B27-1617-AB60-8191-8DE03288D6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en-US" sz="6000" dirty="0"/>
          </a:p>
          <a:p>
            <a:pPr marL="0" indent="0" algn="ctr">
              <a:buNone/>
            </a:pPr>
            <a:r>
              <a:rPr lang="en-US" sz="6000" dirty="0"/>
              <a:t>The Power is in the Ask!</a:t>
            </a:r>
          </a:p>
          <a:p>
            <a:pPr marL="0" indent="0" algn="ctr">
              <a:buNone/>
            </a:pPr>
            <a:r>
              <a:rPr lang="en-US" sz="6000" dirty="0">
                <a:sym typeface="Wingdings" panose="05000000000000000000" pitchFamily="2" charset="2"/>
              </a:rPr>
              <a:t></a:t>
            </a:r>
          </a:p>
          <a:p>
            <a:pPr marL="0" indent="0" algn="ctr">
              <a:buNone/>
            </a:pPr>
            <a:endParaRPr lang="en-US" sz="6000" dirty="0"/>
          </a:p>
        </p:txBody>
      </p:sp>
    </p:spTree>
    <p:extLst>
      <p:ext uri="{BB962C8B-B14F-4D97-AF65-F5344CB8AC3E}">
        <p14:creationId xmlns:p14="http://schemas.microsoft.com/office/powerpoint/2010/main" val="112642825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75A333-C0E4-914C-C23C-10E8762B2E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2872" y="41741"/>
            <a:ext cx="10515600" cy="1325563"/>
          </a:xfrm>
        </p:spPr>
        <p:txBody>
          <a:bodyPr>
            <a:normAutofit/>
          </a:bodyPr>
          <a:lstStyle/>
          <a:p>
            <a:r>
              <a:rPr lang="en-US" sz="4000" b="1" dirty="0"/>
              <a:t>VA Voluntary Service Video: </a:t>
            </a:r>
            <a:br>
              <a:rPr lang="en-US" sz="4000" b="1" dirty="0"/>
            </a:br>
            <a:r>
              <a:rPr lang="en-US" sz="4000" b="1" dirty="0"/>
              <a:t>What’s Your Why?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0E1241-CB81-9CDE-514F-6BC577CE89E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endParaRPr lang="en-US" i="1" dirty="0">
              <a:hlinkClick r:id="rId2"/>
            </a:endParaRPr>
          </a:p>
          <a:p>
            <a:pPr marL="0" indent="0" algn="ctr">
              <a:buNone/>
            </a:pPr>
            <a:endParaRPr lang="en-US" i="1" dirty="0">
              <a:hlinkClick r:id="rId2"/>
            </a:endParaRPr>
          </a:p>
          <a:p>
            <a:pPr algn="ctr"/>
            <a:endParaRPr lang="en-US" i="1" dirty="0">
              <a:hlinkClick r:id="rId2"/>
            </a:endParaRPr>
          </a:p>
          <a:p>
            <a:pPr marL="0" indent="0" algn="ctr">
              <a:buNone/>
            </a:pPr>
            <a:r>
              <a:rPr lang="en-US" sz="3600" b="1" dirty="0">
                <a:hlinkClick r:id="rId2"/>
              </a:rPr>
              <a:t>https://www.youtube.com/watch?v=Mt4YU6eQaFc</a:t>
            </a:r>
            <a:endParaRPr lang="en-US" sz="3600" b="1" dirty="0"/>
          </a:p>
          <a:p>
            <a:pPr algn="ctr"/>
            <a:endParaRPr lang="en-US" i="1" dirty="0"/>
          </a:p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212056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75A333-C0E4-914C-C23C-10E8762B2E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2872" y="41741"/>
            <a:ext cx="10515600" cy="1325563"/>
          </a:xfrm>
        </p:spPr>
        <p:txBody>
          <a:bodyPr>
            <a:normAutofit/>
          </a:bodyPr>
          <a:lstStyle/>
          <a:p>
            <a:r>
              <a:rPr lang="en-US" sz="4000" b="1" dirty="0"/>
              <a:t>How can I start to volunteer?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D1BFD9E9-3A57-6F82-52B5-F6A757DD0F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25625"/>
            <a:ext cx="11260873" cy="4351338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To sign up for VAVS service you will need to visit:  </a:t>
            </a:r>
            <a:r>
              <a:rPr lang="en-US" dirty="0">
                <a:hlinkClick r:id="rId2"/>
              </a:rPr>
              <a:t>https://volunteer.va.gov/</a:t>
            </a:r>
            <a:endParaRPr lang="en-US" dirty="0"/>
          </a:p>
          <a:p>
            <a:pPr marL="514350" indent="-514350">
              <a:buFont typeface="+mj-lt"/>
              <a:buAutoNum type="arabicPeriod"/>
            </a:pP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On the right side of the page click on “ Make a Difference Volunteer”</a:t>
            </a:r>
          </a:p>
          <a:p>
            <a:pPr marL="514350" indent="-514350">
              <a:buFont typeface="+mj-lt"/>
              <a:buAutoNum type="arabicPeriod"/>
            </a:pP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Fill out the webpage and VA will </a:t>
            </a:r>
          </a:p>
          <a:p>
            <a:pPr marL="0" indent="0">
              <a:buNone/>
            </a:pPr>
            <a:r>
              <a:rPr lang="en-US" dirty="0"/>
              <a:t>      contact you</a:t>
            </a:r>
          </a:p>
        </p:txBody>
      </p:sp>
      <p:pic>
        <p:nvPicPr>
          <p:cNvPr id="7" name="Picture 6" descr="Graphical user interface, text, application&#10;&#10;Description automatically generated">
            <a:extLst>
              <a:ext uri="{FF2B5EF4-FFF2-40B4-BE49-F238E27FC236}">
                <a16:creationId xmlns:a16="http://schemas.microsoft.com/office/drawing/2014/main" id="{C28F4F77-8292-73B1-748E-4C1B0B64DDB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92020" y="3774687"/>
            <a:ext cx="4149676" cy="19815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510677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53F43D-3546-4037-9E3A-41D6D0C396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9782" y="19438"/>
            <a:ext cx="10515600" cy="1325563"/>
          </a:xfrm>
        </p:spPr>
        <p:txBody>
          <a:bodyPr>
            <a:normAutofit/>
          </a:bodyPr>
          <a:lstStyle/>
          <a:p>
            <a:r>
              <a:rPr lang="en-US" sz="4000" b="1" dirty="0"/>
              <a:t>Questions, Concerns, or Comments?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5DE67A-56FE-6B20-922E-6374254735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/>
              <a:t>James W. Moss </a:t>
            </a:r>
          </a:p>
          <a:p>
            <a:pPr marL="0" indent="0">
              <a:buNone/>
            </a:pPr>
            <a:r>
              <a:rPr lang="en-US" dirty="0"/>
              <a:t>Assistant Director NVS Veterans Health Policy &amp; </a:t>
            </a:r>
          </a:p>
          <a:p>
            <a:pPr marL="0" indent="0">
              <a:buNone/>
            </a:pPr>
            <a:r>
              <a:rPr lang="en-US" dirty="0"/>
              <a:t>VFW VAVS National Representative </a:t>
            </a:r>
          </a:p>
          <a:p>
            <a:pPr marL="0" indent="0">
              <a:buNone/>
            </a:pPr>
            <a:r>
              <a:rPr lang="en-US" dirty="0">
                <a:hlinkClick r:id="rId2"/>
              </a:rPr>
              <a:t>jmoss@vfw.org </a:t>
            </a:r>
            <a:endParaRPr lang="en-US" dirty="0"/>
          </a:p>
          <a:p>
            <a:pPr marL="0" indent="0">
              <a:buNone/>
            </a:pPr>
            <a:endParaRPr lang="en-US" sz="3600" dirty="0"/>
          </a:p>
          <a:p>
            <a:pPr marL="0" indent="0">
              <a:buNone/>
            </a:pPr>
            <a:r>
              <a:rPr lang="en-US" sz="3600" dirty="0"/>
              <a:t>Reference: </a:t>
            </a:r>
            <a:r>
              <a:rPr lang="en-US" sz="3600" dirty="0">
                <a:hlinkClick r:id="rId3"/>
              </a:rPr>
              <a:t>VHA Directive 1620.1</a:t>
            </a:r>
            <a:endParaRPr lang="en-US" sz="3600" dirty="0"/>
          </a:p>
          <a:p>
            <a:pPr marL="0" indent="0">
              <a:buNone/>
            </a:pPr>
            <a:endParaRPr lang="en-US" sz="3600" dirty="0"/>
          </a:p>
          <a:p>
            <a:pPr marL="0" indent="0" algn="ctr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981589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2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Times New Roman" panose="02020603050405020304" pitchFamily="18" charset="0"/>
              </a:rPr>
              <a:t>					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Times New Roman" panose="02020603050405020304" pitchFamily="18" charset="0"/>
              </a:rPr>
              <a:t>						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Times New Roman" panose="02020603050405020304" pitchFamily="18" charset="0"/>
              </a:rPr>
              <a:t>						</a:t>
            </a:r>
            <a:endParaRPr kumimoji="0" lang="en-US" altLang="en-US" sz="6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4A42F64-D194-1F61-918A-5056961FC552}"/>
              </a:ext>
            </a:extLst>
          </p:cNvPr>
          <p:cNvSpPr txBox="1"/>
          <p:nvPr/>
        </p:nvSpPr>
        <p:spPr>
          <a:xfrm>
            <a:off x="3710609" y="2057400"/>
            <a:ext cx="8176591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2023 Proficiency Training Conference Survey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Breakout: VA Voluntary Services (VAVS)</a:t>
            </a:r>
            <a:endParaRPr kumimoji="0" lang="en-US" sz="3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9381791-37E9-6F76-9EFD-09DB075C071E}"/>
              </a:ext>
            </a:extLst>
          </p:cNvPr>
          <p:cNvSpPr txBox="1"/>
          <p:nvPr/>
        </p:nvSpPr>
        <p:spPr>
          <a:xfrm>
            <a:off x="4267200" y="3810000"/>
            <a:ext cx="76962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Please scan the QR Code or click on the link below to take an anonymous survey about your experience during </a:t>
            </a:r>
            <a:r>
              <a:rPr kumimoji="0" lang="en-US" sz="2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the 2023 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Proficiency Training Conference.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A7F7896-630A-F4BE-6100-D00D30E1198E}"/>
              </a:ext>
            </a:extLst>
          </p:cNvPr>
          <p:cNvSpPr txBox="1"/>
          <p:nvPr/>
        </p:nvSpPr>
        <p:spPr>
          <a:xfrm>
            <a:off x="5105400" y="6172200"/>
            <a:ext cx="6858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  <a:hlinkClick r:id="rId3"/>
              </a:rPr>
              <a:t>https://www.research.net/r/DMHQNXS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FE4FBE22-6328-B8A4-8991-BDDE962BDCB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058400" y="4648200"/>
            <a:ext cx="1524000" cy="152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63598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4748" y="230862"/>
            <a:ext cx="7112624" cy="928688"/>
          </a:xfrm>
        </p:spPr>
        <p:txBody>
          <a:bodyPr rtlCol="0">
            <a:noAutofit/>
          </a:bodyPr>
          <a:lstStyle/>
          <a:p>
            <a:pPr>
              <a:defRPr/>
            </a:pP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Lesson Objectives</a:t>
            </a:r>
            <a:endParaRPr lang="en-US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147" name="Content Placeholder 2"/>
          <p:cNvSpPr>
            <a:spLocks noGrp="1"/>
          </p:cNvSpPr>
          <p:nvPr>
            <p:ph idx="1"/>
          </p:nvPr>
        </p:nvSpPr>
        <p:spPr>
          <a:xfrm>
            <a:off x="464231" y="1547442"/>
            <a:ext cx="10986868" cy="4557934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defRPr/>
            </a:pPr>
            <a:r>
              <a:rPr lang="en-US" altLang="en-US" dirty="0">
                <a:cs typeface="Times New Roman" panose="02020603050405020304" pitchFamily="18" charset="0"/>
              </a:rPr>
              <a:t>VAVS Purpose and Mission</a:t>
            </a:r>
          </a:p>
          <a:p>
            <a:pPr>
              <a:lnSpc>
                <a:spcPct val="100000"/>
              </a:lnSpc>
              <a:defRPr/>
            </a:pPr>
            <a:r>
              <a:rPr lang="en-US" altLang="en-US" dirty="0">
                <a:cs typeface="Times New Roman" panose="02020603050405020304" pitchFamily="18" charset="0"/>
              </a:rPr>
              <a:t>VAVS Overview</a:t>
            </a:r>
          </a:p>
          <a:p>
            <a:pPr>
              <a:lnSpc>
                <a:spcPct val="100000"/>
              </a:lnSpc>
              <a:defRPr/>
            </a:pPr>
            <a:r>
              <a:rPr kumimoji="0" lang="en-US" sz="28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Role of NVS National VAVS Staff</a:t>
            </a:r>
          </a:p>
          <a:p>
            <a:pPr>
              <a:lnSpc>
                <a:spcPct val="100000"/>
              </a:lnSpc>
              <a:defRPr/>
            </a:pPr>
            <a:r>
              <a:rPr kumimoji="0" lang="en-US" sz="28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VFW VAVS representatives and their Responsibilities </a:t>
            </a:r>
          </a:p>
          <a:p>
            <a:pPr eaLnBrk="1" hangingPunct="1">
              <a:lnSpc>
                <a:spcPct val="100000"/>
              </a:lnSpc>
              <a:defRPr/>
            </a:pPr>
            <a:r>
              <a:rPr lang="en-US" altLang="en-US" dirty="0">
                <a:cs typeface="Times New Roman" panose="02020603050405020304" pitchFamily="18" charset="0"/>
              </a:rPr>
              <a:t>Types of VA Volunteers</a:t>
            </a:r>
          </a:p>
          <a:p>
            <a:pPr eaLnBrk="1" hangingPunct="1">
              <a:lnSpc>
                <a:spcPct val="100000"/>
              </a:lnSpc>
              <a:defRPr/>
            </a:pPr>
            <a:r>
              <a:rPr lang="en-US" altLang="en-US" dirty="0">
                <a:cs typeface="Times New Roman" panose="02020603050405020304" pitchFamily="18" charset="0"/>
              </a:rPr>
              <a:t>Types of duties for volunteers </a:t>
            </a:r>
          </a:p>
          <a:p>
            <a:pPr eaLnBrk="1" hangingPunct="1">
              <a:lnSpc>
                <a:spcPct val="100000"/>
              </a:lnSpc>
              <a:defRPr/>
            </a:pPr>
            <a:r>
              <a:rPr lang="en-US" altLang="en-US" dirty="0">
                <a:cs typeface="Times New Roman" panose="02020603050405020304" pitchFamily="18" charset="0"/>
              </a:rPr>
              <a:t>What can we do together</a:t>
            </a:r>
          </a:p>
          <a:p>
            <a:pPr eaLnBrk="1" hangingPunct="1">
              <a:lnSpc>
                <a:spcPct val="100000"/>
              </a:lnSpc>
              <a:defRPr/>
            </a:pPr>
            <a:r>
              <a:rPr lang="en-US" altLang="en-US" dirty="0">
                <a:cs typeface="Times New Roman" panose="02020603050405020304" pitchFamily="18" charset="0"/>
              </a:rPr>
              <a:t>How to sign up with VAVS</a:t>
            </a:r>
          </a:p>
          <a:p>
            <a:pPr eaLnBrk="1" hangingPunct="1">
              <a:lnSpc>
                <a:spcPct val="100000"/>
              </a:lnSpc>
              <a:defRPr/>
            </a:pPr>
            <a:endParaRPr lang="en-US" altLang="en-US" sz="4200" dirty="0">
              <a:cs typeface="Times New Roman" panose="02020603050405020304" pitchFamily="18" charset="0"/>
            </a:endParaRPr>
          </a:p>
          <a:p>
            <a:pPr marL="0" indent="0">
              <a:buNone/>
              <a:defRPr/>
            </a:pPr>
            <a:endParaRPr lang="en-US" altLang="en-US" sz="2100" dirty="0"/>
          </a:p>
        </p:txBody>
      </p:sp>
      <p:sp>
        <p:nvSpPr>
          <p:cNvPr id="6148" name="Slide Number Placeholder 3"/>
          <p:cNvSpPr>
            <a:spLocks noGrp="1"/>
          </p:cNvSpPr>
          <p:nvPr>
            <p:ph type="sldNum" sz="quarter" idx="12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557213" indent="-214313">
              <a:spcBef>
                <a:spcPct val="20000"/>
              </a:spcBef>
              <a:buFont typeface="Arial" panose="020B0604020202020204" pitchFamily="34" charset="0"/>
              <a:buChar char="–"/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857250" indent="-171450">
              <a:spcBef>
                <a:spcPct val="20000"/>
              </a:spcBef>
              <a:buFont typeface="Arial" panose="020B0604020202020204" pitchFamily="34" charset="0"/>
              <a:buChar char="•"/>
              <a:defRPr sz="18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200150" indent="-171450">
              <a:spcBef>
                <a:spcPct val="20000"/>
              </a:spcBef>
              <a:buFont typeface="Arial" panose="020B0604020202020204" pitchFamily="34" charset="0"/>
              <a:buChar char="–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1543050" indent="-171450">
              <a:spcBef>
                <a:spcPct val="20000"/>
              </a:spcBef>
              <a:buFont typeface="Arial" panose="020B0604020202020204" pitchFamily="34" charset="0"/>
              <a:buChar char="»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1885950" indent="-1714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228850" indent="-1714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2571750" indent="-1714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2914650" indent="-1714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  <a:defRPr/>
            </a:pPr>
            <a:fld id="{D6DE287A-F147-4743-8801-2BF03EED09A2}" type="slidenum">
              <a:rPr lang="en-US" altLang="en-US" sz="200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</a:rPr>
              <a:pPr>
                <a:spcBef>
                  <a:spcPct val="0"/>
                </a:spcBef>
                <a:buFontTx/>
                <a:buNone/>
                <a:defRPr/>
              </a:pPr>
              <a:t>2</a:t>
            </a:fld>
            <a:endParaRPr lang="en-US" altLang="en-US" sz="2000" dirty="0">
              <a:solidFill>
                <a:schemeClr val="tx1">
                  <a:lumMod val="50000"/>
                  <a:lumOff val="50000"/>
                </a:schemeClr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36480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77522D-4DDC-9CB9-A413-3D51ED6049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3662" y="40557"/>
            <a:ext cx="10515600" cy="1325563"/>
          </a:xfrm>
        </p:spPr>
        <p:txBody>
          <a:bodyPr>
            <a:normAutofit/>
          </a:bodyPr>
          <a:lstStyle/>
          <a:p>
            <a:r>
              <a:rPr lang="en-US" sz="3600" b="1" dirty="0"/>
              <a:t>VA Voluntary Services (VAVS) </a:t>
            </a:r>
            <a:br>
              <a:rPr lang="en-US" sz="3600" b="1" dirty="0"/>
            </a:br>
            <a:r>
              <a:rPr lang="en-US" sz="3600" b="1" dirty="0"/>
              <a:t>Purpose and Mission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027FAC-FB23-C865-5FD3-F4C4620C9E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3662" y="1561171"/>
            <a:ext cx="11688338" cy="4650058"/>
          </a:xfrm>
        </p:spPr>
        <p:txBody>
          <a:bodyPr>
            <a:normAutofit lnSpcReduction="10000"/>
          </a:bodyPr>
          <a:lstStyle/>
          <a:p>
            <a:r>
              <a:rPr lang="en-US" dirty="0"/>
              <a:t>Department of Veterans Affairs (VA) Center for Development &amp; Civic Engagement (CDCE) programs maintains and manages the responsibilities and duties of the VA Voluntary Services (VAVS) programs and all its elements.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VAVS’s </a:t>
            </a:r>
            <a:r>
              <a:rPr lang="en-US" sz="2800" dirty="0">
                <a:cs typeface="Times New Roman" panose="02020603050405020304" pitchFamily="18" charset="0"/>
              </a:rPr>
              <a:t>mission is to provide a structured volunteer program under the management of VA employees in cooperation with community resources to </a:t>
            </a:r>
            <a:r>
              <a:rPr lang="en-US" sz="2800" b="1" u="sng" dirty="0">
                <a:cs typeface="Times New Roman" panose="02020603050405020304" pitchFamily="18" charset="0"/>
              </a:rPr>
              <a:t>Serve America’s Veterans And Their Families</a:t>
            </a:r>
            <a:r>
              <a:rPr lang="en-US" sz="2800" dirty="0">
                <a:cs typeface="Times New Roman" panose="02020603050405020304" pitchFamily="18" charset="0"/>
              </a:rPr>
              <a:t> with dignity and compassion.</a:t>
            </a:r>
          </a:p>
          <a:p>
            <a:endParaRPr lang="en-US" sz="2800" dirty="0">
              <a:cs typeface="Times New Roman" panose="02020603050405020304" pitchFamily="18" charset="0"/>
            </a:endParaRPr>
          </a:p>
          <a:p>
            <a:r>
              <a:rPr lang="en-US" sz="2800" dirty="0">
                <a:cs typeface="Times New Roman" panose="02020603050405020304" pitchFamily="18" charset="0"/>
              </a:rPr>
              <a:t>VAVS supports VA and VHA strategic goals by recruiting, supporting and retaining a knowledgeable, diverse and engaged supplemental workforce called </a:t>
            </a:r>
            <a:r>
              <a:rPr lang="en-US" sz="2800" b="1" u="sng" dirty="0">
                <a:cs typeface="Times New Roman" panose="02020603050405020304" pitchFamily="18" charset="0"/>
              </a:rPr>
              <a:t>volunteers</a:t>
            </a:r>
            <a:r>
              <a:rPr lang="en-US" sz="2800" b="1" dirty="0"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82208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F16B3F-C2BE-E52E-2D0C-8D8089346A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7117" y="0"/>
            <a:ext cx="8828264" cy="1325563"/>
          </a:xfrm>
        </p:spPr>
        <p:txBody>
          <a:bodyPr>
            <a:normAutofit/>
          </a:bodyPr>
          <a:lstStyle/>
          <a:p>
            <a:r>
              <a:rPr lang="en-US" sz="4000" b="1" dirty="0"/>
              <a:t>VA Voluntary Services (VAVS) Overview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179C92-2FD1-736F-CEC5-5D4B607E2C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0722" y="1561170"/>
            <a:ext cx="11876049" cy="5062653"/>
          </a:xfrm>
        </p:spPr>
        <p:txBody>
          <a:bodyPr>
            <a:normAutofit lnSpcReduction="10000"/>
          </a:bodyPr>
          <a:lstStyle/>
          <a:p>
            <a:r>
              <a:rPr lang="en-US" dirty="0"/>
              <a:t>VAVS is the federal government’s largest volunteer program, and  VFW has been involved in the VAVS’s volunteer program since its inception in 1946.</a:t>
            </a:r>
          </a:p>
          <a:p>
            <a:endParaRPr lang="en-US" dirty="0"/>
          </a:p>
          <a:p>
            <a:r>
              <a:rPr lang="en-US" dirty="0"/>
              <a:t>Millions of volunteer hours have been generated by VFW’s  members, their families and their friends to provide volunteer service veterans </a:t>
            </a:r>
          </a:p>
          <a:p>
            <a:endParaRPr lang="en-US" dirty="0"/>
          </a:p>
          <a:p>
            <a:r>
              <a:rPr lang="en-US" dirty="0"/>
              <a:t>These hours have been generated through the VA medical hospitals, State Veterans Homes, Vet Centers, VA Community Outpatient clinics, NCA, and  VBA just to name a few. </a:t>
            </a:r>
          </a:p>
          <a:p>
            <a:endParaRPr lang="en-US" dirty="0"/>
          </a:p>
          <a:p>
            <a:r>
              <a:rPr lang="en-US" dirty="0"/>
              <a:t>VFW strives to offer volunteer support in other areas where veteran support is needed.</a:t>
            </a:r>
          </a:p>
        </p:txBody>
      </p:sp>
    </p:spTree>
    <p:extLst>
      <p:ext uri="{BB962C8B-B14F-4D97-AF65-F5344CB8AC3E}">
        <p14:creationId xmlns:p14="http://schemas.microsoft.com/office/powerpoint/2010/main" val="36556902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E0F015-9B41-1074-796D-75966E5E63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7117" y="18255"/>
            <a:ext cx="10515600" cy="1325563"/>
          </a:xfrm>
        </p:spPr>
        <p:txBody>
          <a:bodyPr>
            <a:normAutofit/>
          </a:bodyPr>
          <a:lstStyle/>
          <a:p>
            <a:r>
              <a:rPr lang="en-US" sz="4000" b="1" dirty="0"/>
              <a:t>Role of the NVS National VAVS Staff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397102-C0DD-5F9C-CCCD-B8B11CF45C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7117" y="1516566"/>
            <a:ext cx="11104756" cy="4694663"/>
          </a:xfrm>
        </p:spPr>
        <p:txBody>
          <a:bodyPr/>
          <a:lstStyle/>
          <a:p>
            <a:r>
              <a:rPr lang="en-US" sz="2800" dirty="0">
                <a:cs typeface="Times New Roman" panose="02020603050405020304" pitchFamily="18" charset="0"/>
              </a:rPr>
              <a:t>Official Liaison between VACO/VHA and the VFW Department leadership in all aspects of the VAVS program.</a:t>
            </a:r>
          </a:p>
          <a:p>
            <a:endParaRPr lang="en-US" sz="2800" dirty="0">
              <a:cs typeface="Times New Roman" panose="02020603050405020304" pitchFamily="18" charset="0"/>
            </a:endParaRPr>
          </a:p>
          <a:p>
            <a:r>
              <a:rPr lang="en-US" sz="2800" dirty="0">
                <a:cs typeface="Times New Roman" panose="02020603050405020304" pitchFamily="18" charset="0"/>
              </a:rPr>
              <a:t>Assists the VFW State/Dept Commanders or organizational unique chain-of-command and the National Certifying Official (NVS Director) in the selection and certification of locally assigned VA medical facility VFW VAVS Representatives (Reps) and VFW VAVS Deputy Representatives (Deps).</a:t>
            </a:r>
          </a:p>
          <a:p>
            <a:endParaRPr lang="en-US" sz="2800" dirty="0">
              <a:cs typeface="Times New Roman" panose="02020603050405020304" pitchFamily="18" charset="0"/>
            </a:endParaRPr>
          </a:p>
          <a:p>
            <a:r>
              <a:rPr lang="en-US" sz="2800" dirty="0">
                <a:cs typeface="Times New Roman" panose="02020603050405020304" pitchFamily="18" charset="0"/>
              </a:rPr>
              <a:t>Provides initial guidance and information to local Reps and Deps.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39061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A56F5F-671F-7D67-3C6A-EC484336DD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8268" y="0"/>
            <a:ext cx="10515600" cy="1325563"/>
          </a:xfrm>
        </p:spPr>
        <p:txBody>
          <a:bodyPr>
            <a:normAutofit/>
          </a:bodyPr>
          <a:lstStyle/>
          <a:p>
            <a:r>
              <a:rPr lang="en-US" sz="4000" b="1" dirty="0"/>
              <a:t>Types of VA Volunteers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6E799A-A968-25D7-D659-C220E685E9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8268" y="1561170"/>
            <a:ext cx="11305478" cy="5040352"/>
          </a:xfrm>
        </p:spPr>
        <p:txBody>
          <a:bodyPr>
            <a:normAutofit fontScale="85000" lnSpcReduction="10000"/>
          </a:bodyPr>
          <a:lstStyle/>
          <a:p>
            <a:r>
              <a:rPr lang="en-US" b="1" u="sng" dirty="0"/>
              <a:t>Regularly Scheduled </a:t>
            </a:r>
            <a:r>
              <a:rPr lang="en-US" dirty="0"/>
              <a:t>(RS) – RS volunteers are volunteers who have been authorized and onboarded to participate in a regularly scheduled assignment and serve without compensation under the purview of the local CDCE Chief/Program Manager.</a:t>
            </a:r>
          </a:p>
          <a:p>
            <a:endParaRPr lang="en-US" dirty="0"/>
          </a:p>
          <a:p>
            <a:r>
              <a:rPr lang="en-US" b="1" u="sng" dirty="0"/>
              <a:t>Occasional</a:t>
            </a:r>
            <a:r>
              <a:rPr lang="en-US" dirty="0"/>
              <a:t> – Occasional volunteers are volunteers who may serve as part of a group or organization, or have an assignment which is episodic, nonrecurring or nonroutine (i.e., occasional special events such a veterans stand downs, Memorial/Veterans Day).</a:t>
            </a:r>
          </a:p>
          <a:p>
            <a:endParaRPr lang="en-US" dirty="0"/>
          </a:p>
          <a:p>
            <a:r>
              <a:rPr lang="en-US" b="1" u="sng" dirty="0"/>
              <a:t>Student/Youth Volunteers</a:t>
            </a:r>
            <a:r>
              <a:rPr lang="en-US" b="1" dirty="0"/>
              <a:t> </a:t>
            </a:r>
            <a:r>
              <a:rPr lang="en-US" dirty="0"/>
              <a:t>– Student or youth volunteers under the age of 18 must have written parental/guardian approval to participate in the VFW/VAVS Program. 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*</a:t>
            </a:r>
            <a:r>
              <a:rPr lang="en-US" b="1" dirty="0">
                <a:solidFill>
                  <a:srgbClr val="FF0000"/>
                </a:solidFill>
              </a:rPr>
              <a:t>Note</a:t>
            </a:r>
            <a:r>
              <a:rPr lang="en-US" dirty="0"/>
              <a:t>: Volunteers serving as part of the VFW organization of volunteers are considered part of the VFW volunteer team and acknowledged/recognized for their contribution. </a:t>
            </a:r>
          </a:p>
        </p:txBody>
      </p:sp>
    </p:spTree>
    <p:extLst>
      <p:ext uri="{BB962C8B-B14F-4D97-AF65-F5344CB8AC3E}">
        <p14:creationId xmlns:p14="http://schemas.microsoft.com/office/powerpoint/2010/main" val="2210614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77CCD2-5AFF-FDFC-ABB3-D4467D67AC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4815" y="18255"/>
            <a:ext cx="10515600" cy="1325563"/>
          </a:xfrm>
        </p:spPr>
        <p:txBody>
          <a:bodyPr>
            <a:normAutofit/>
          </a:bodyPr>
          <a:lstStyle/>
          <a:p>
            <a:r>
              <a:rPr lang="en-US" sz="4000" b="1" dirty="0"/>
              <a:t>Types of VAVS Representatives </a:t>
            </a:r>
            <a:br>
              <a:rPr lang="en-US" sz="4000" b="1" dirty="0"/>
            </a:br>
            <a:r>
              <a:rPr lang="en-US" sz="4000" b="1" dirty="0"/>
              <a:t>(Facility Level)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CF13FC-1281-CCC9-E2C2-DEB69B0E8D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4815" y="1572322"/>
            <a:ext cx="11160512" cy="4761571"/>
          </a:xfrm>
        </p:spPr>
        <p:txBody>
          <a:bodyPr>
            <a:normAutofit lnSpcReduction="10000"/>
          </a:bodyPr>
          <a:lstStyle/>
          <a:p>
            <a:r>
              <a:rPr lang="en-US" b="1" dirty="0"/>
              <a:t>VFW VAVS Representative </a:t>
            </a:r>
            <a:r>
              <a:rPr lang="en-US" dirty="0"/>
              <a:t>– Lead liaison between medical facility and organization in all matters related to the local VAVS programs. Attends and provides input at CDCE (VAVS) meetings. </a:t>
            </a:r>
          </a:p>
          <a:p>
            <a:endParaRPr lang="en-US" dirty="0"/>
          </a:p>
          <a:p>
            <a:r>
              <a:rPr lang="en-US" b="1" dirty="0"/>
              <a:t>VFW VAVS Deputy Representative </a:t>
            </a:r>
            <a:r>
              <a:rPr lang="en-US" dirty="0"/>
              <a:t>– Performs duties as assigned by VFW VAVS Rep. Attends and participate in CDCE meetings, serves on sub-committees and task groups.</a:t>
            </a:r>
          </a:p>
          <a:p>
            <a:endParaRPr lang="en-US" dirty="0"/>
          </a:p>
          <a:p>
            <a:r>
              <a:rPr lang="en-US" b="1" dirty="0"/>
              <a:t>VFW VAVS Associate Representative </a:t>
            </a:r>
            <a:r>
              <a:rPr lang="en-US" dirty="0"/>
              <a:t>– Duties as delegated by participating adjacent VFW Department/VFW VAVS Rep. Attends CDCE meetings. </a:t>
            </a:r>
          </a:p>
        </p:txBody>
      </p:sp>
    </p:spTree>
    <p:extLst>
      <p:ext uri="{BB962C8B-B14F-4D97-AF65-F5344CB8AC3E}">
        <p14:creationId xmlns:p14="http://schemas.microsoft.com/office/powerpoint/2010/main" val="240576334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FDE4C9-D38E-AFF7-FBF8-9C34B30874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4021" y="30592"/>
            <a:ext cx="10515600" cy="1325563"/>
          </a:xfrm>
        </p:spPr>
        <p:txBody>
          <a:bodyPr>
            <a:normAutofit/>
          </a:bodyPr>
          <a:lstStyle/>
          <a:p>
            <a:r>
              <a:rPr lang="en-US" sz="4000" b="1" dirty="0"/>
              <a:t>Local VFW VAVS Reps and Deps Responsibilities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097808-D692-6DA6-65B5-18B05B68483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90653" y="1505415"/>
            <a:ext cx="4937995" cy="4962292"/>
          </a:xfrm>
        </p:spPr>
        <p:txBody>
          <a:bodyPr>
            <a:normAutofit fontScale="85000" lnSpcReduction="20000"/>
          </a:bodyPr>
          <a:lstStyle/>
          <a:p>
            <a:r>
              <a:rPr lang="en-US" dirty="0">
                <a:cs typeface="Times New Roman" panose="02020603050405020304" pitchFamily="18" charset="0"/>
              </a:rPr>
              <a:t>Complete orientation &amp; training to become an RS volunteer</a:t>
            </a:r>
          </a:p>
          <a:p>
            <a:pPr marL="0" indent="0">
              <a:buNone/>
            </a:pPr>
            <a:endParaRPr lang="en-US" sz="300" dirty="0">
              <a:cs typeface="Times New Roman" panose="02020603050405020304" pitchFamily="18" charset="0"/>
            </a:endParaRPr>
          </a:p>
          <a:p>
            <a:r>
              <a:rPr lang="en-US" dirty="0">
                <a:cs typeface="Times New Roman" panose="02020603050405020304" pitchFamily="18" charset="0"/>
              </a:rPr>
              <a:t>Assist with improving the VAVS program</a:t>
            </a:r>
          </a:p>
          <a:p>
            <a:pPr marL="0" indent="0">
              <a:buNone/>
            </a:pPr>
            <a:endParaRPr lang="en-US" sz="300" dirty="0">
              <a:cs typeface="Times New Roman" panose="02020603050405020304" pitchFamily="18" charset="0"/>
            </a:endParaRPr>
          </a:p>
          <a:p>
            <a:r>
              <a:rPr lang="en-US" dirty="0">
                <a:cs typeface="Times New Roman" panose="02020603050405020304" pitchFamily="18" charset="0"/>
              </a:rPr>
              <a:t>Provide input/feedback to  VA staff &amp; VAVS Committee</a:t>
            </a:r>
          </a:p>
          <a:p>
            <a:pPr marL="0" indent="0">
              <a:buNone/>
            </a:pPr>
            <a:endParaRPr lang="en-US" sz="300" dirty="0">
              <a:cs typeface="Times New Roman" panose="02020603050405020304" pitchFamily="18" charset="0"/>
            </a:endParaRPr>
          </a:p>
          <a:p>
            <a:r>
              <a:rPr lang="en-US" dirty="0">
                <a:cs typeface="Times New Roman" panose="02020603050405020304" pitchFamily="18" charset="0"/>
              </a:rPr>
              <a:t>Recruit volunteers</a:t>
            </a:r>
          </a:p>
          <a:p>
            <a:pPr marL="0" indent="0">
              <a:buNone/>
            </a:pPr>
            <a:endParaRPr lang="en-US" sz="1000" dirty="0">
              <a:cs typeface="Times New Roman" panose="02020603050405020304" pitchFamily="18" charset="0"/>
            </a:endParaRPr>
          </a:p>
          <a:p>
            <a:r>
              <a:rPr lang="en-US" dirty="0">
                <a:cs typeface="Times New Roman" panose="02020603050405020304" pitchFamily="18" charset="0"/>
              </a:rPr>
              <a:t>Promote donations of financial &amp; material goods</a:t>
            </a:r>
          </a:p>
          <a:p>
            <a:pPr marL="0" indent="0">
              <a:buNone/>
            </a:pPr>
            <a:endParaRPr lang="en-US" sz="1400" dirty="0">
              <a:cs typeface="Times New Roman" panose="02020603050405020304" pitchFamily="18" charset="0"/>
            </a:endParaRPr>
          </a:p>
          <a:p>
            <a:r>
              <a:rPr lang="en-US" dirty="0">
                <a:cs typeface="Times New Roman" panose="02020603050405020304" pitchFamily="18" charset="0"/>
              </a:rPr>
              <a:t>Advise &amp; inform VFW Department/Post leadership of VAVS and VA issues and concerns</a:t>
            </a:r>
          </a:p>
          <a:p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B89498E-E6E4-0191-FA4B-2B0C082B8D3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096000" y="1505414"/>
            <a:ext cx="5605348" cy="5118410"/>
          </a:xfrm>
        </p:spPr>
        <p:txBody>
          <a:bodyPr>
            <a:normAutofit fontScale="85000" lnSpcReduction="20000"/>
          </a:bodyPr>
          <a:lstStyle/>
          <a:p>
            <a:r>
              <a:rPr lang="en-US" dirty="0">
                <a:cs typeface="Times New Roman" panose="02020603050405020304" pitchFamily="18" charset="0"/>
              </a:rPr>
              <a:t>Attend and participate in VAVS Committee meetings</a:t>
            </a:r>
          </a:p>
          <a:p>
            <a:pPr marL="0" indent="0">
              <a:buNone/>
            </a:pPr>
            <a:endParaRPr lang="en-US" sz="300" dirty="0">
              <a:cs typeface="Times New Roman" panose="02020603050405020304" pitchFamily="18" charset="0"/>
            </a:endParaRPr>
          </a:p>
          <a:p>
            <a:r>
              <a:rPr lang="en-US" dirty="0">
                <a:cs typeface="Times New Roman" panose="02020603050405020304" pitchFamily="18" charset="0"/>
              </a:rPr>
              <a:t>Assist in the removal of organization’s volunteers when necessary</a:t>
            </a:r>
          </a:p>
          <a:p>
            <a:pPr marL="0" indent="0">
              <a:buNone/>
            </a:pPr>
            <a:endParaRPr lang="en-US" sz="300" dirty="0">
              <a:cs typeface="Times New Roman" panose="02020603050405020304" pitchFamily="18" charset="0"/>
            </a:endParaRPr>
          </a:p>
          <a:p>
            <a:r>
              <a:rPr lang="en-US" dirty="0">
                <a:cs typeface="Times New Roman" panose="02020603050405020304" pitchFamily="18" charset="0"/>
              </a:rPr>
              <a:t>Serve on subcommittees and task groups</a:t>
            </a:r>
          </a:p>
          <a:p>
            <a:pPr marL="0" indent="0">
              <a:buNone/>
            </a:pPr>
            <a:endParaRPr lang="en-US" sz="200" dirty="0">
              <a:cs typeface="Times New Roman" panose="02020603050405020304" pitchFamily="18" charset="0"/>
            </a:endParaRPr>
          </a:p>
          <a:p>
            <a:r>
              <a:rPr lang="en-US" dirty="0">
                <a:cs typeface="Times New Roman" panose="02020603050405020304" pitchFamily="18" charset="0"/>
              </a:rPr>
              <a:t>Maintain organization’s records (hours, donations)</a:t>
            </a:r>
          </a:p>
          <a:p>
            <a:pPr marL="0" indent="0">
              <a:buNone/>
            </a:pPr>
            <a:endParaRPr lang="en-US" sz="200" dirty="0">
              <a:cs typeface="Times New Roman" panose="02020603050405020304" pitchFamily="18" charset="0"/>
            </a:endParaRPr>
          </a:p>
          <a:p>
            <a:r>
              <a:rPr lang="en-US" dirty="0">
                <a:cs typeface="Times New Roman" panose="02020603050405020304" pitchFamily="18" charset="0"/>
              </a:rPr>
              <a:t>Coordinate facility activities and projects</a:t>
            </a:r>
          </a:p>
          <a:p>
            <a:pPr marL="0" indent="0">
              <a:buNone/>
            </a:pPr>
            <a:endParaRPr lang="en-US" sz="200" dirty="0">
              <a:cs typeface="Times New Roman" panose="02020603050405020304" pitchFamily="18" charset="0"/>
            </a:endParaRPr>
          </a:p>
          <a:p>
            <a:r>
              <a:rPr lang="en-US" dirty="0">
                <a:cs typeface="Times New Roman" panose="02020603050405020304" pitchFamily="18" charset="0"/>
              </a:rPr>
              <a:t>Conduct Annual Joint Reviews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682361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85CD1B-683E-9939-F78A-56FC3AD9A8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2164" y="22302"/>
            <a:ext cx="10515600" cy="1325563"/>
          </a:xfrm>
        </p:spPr>
        <p:txBody>
          <a:bodyPr>
            <a:normAutofit/>
          </a:bodyPr>
          <a:lstStyle/>
          <a:p>
            <a:r>
              <a:rPr lang="en-US" sz="4000" b="1" dirty="0"/>
              <a:t>Local VFW VAVS Reps and Deps Responsibilities</a:t>
            </a:r>
            <a:endParaRPr lang="en-US" sz="4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8B316D-6201-2935-8B11-56180257AC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6312" y="1806374"/>
            <a:ext cx="11039375" cy="4351338"/>
          </a:xfrm>
        </p:spPr>
        <p:txBody>
          <a:bodyPr>
            <a:normAutofit/>
          </a:bodyPr>
          <a:lstStyle/>
          <a:p>
            <a:r>
              <a:rPr lang="en-US" dirty="0"/>
              <a:t>Each VA Medical/community affiliated facility can </a:t>
            </a:r>
            <a:r>
              <a:rPr lang="en-US" b="1" u="sng" dirty="0">
                <a:solidFill>
                  <a:srgbClr val="991A1E"/>
                </a:solidFill>
              </a:rPr>
              <a:t>have only one (1) VFW VAVS Representative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dirty="0"/>
              <a:t>and no more than three (3) VFW VAVS Deputy Representatives.</a:t>
            </a:r>
          </a:p>
          <a:p>
            <a:endParaRPr lang="en-US" dirty="0"/>
          </a:p>
          <a:p>
            <a:r>
              <a:rPr lang="en-US" dirty="0"/>
              <a:t>VFW VAVS Associate Representatives can be assigned by an adjacent VFW Department that has state veterans using the nearby VA medical facility. </a:t>
            </a:r>
          </a:p>
          <a:p>
            <a:endParaRPr lang="en-US" b="1" dirty="0"/>
          </a:p>
          <a:p>
            <a:pPr marL="0" indent="0">
              <a:buClr>
                <a:schemeClr val="tx1"/>
              </a:buClr>
              <a:buNone/>
            </a:pPr>
            <a:r>
              <a:rPr lang="en-US" b="1" dirty="0">
                <a:solidFill>
                  <a:srgbClr val="FF0000"/>
                </a:solidFill>
              </a:rPr>
              <a:t>*Note</a:t>
            </a:r>
            <a:r>
              <a:rPr lang="en-US" dirty="0"/>
              <a:t>: Associate Reps do not have any VAVS Committee voting privileges. </a:t>
            </a:r>
          </a:p>
        </p:txBody>
      </p:sp>
    </p:spTree>
    <p:extLst>
      <p:ext uri="{BB962C8B-B14F-4D97-AF65-F5344CB8AC3E}">
        <p14:creationId xmlns:p14="http://schemas.microsoft.com/office/powerpoint/2010/main" val="2973480830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1_Custom Design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2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NEW LOGO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NEW LOGO" id="{B9A39CEB-2E9A-45FB-95E6-DE7B370B3DE6}" vid="{4DD1D5FA-30CF-47DB-B070-1AED59B559F2}"/>
    </a:ext>
  </a:extLst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7115</TotalTime>
  <Words>1204</Words>
  <Application>Microsoft Office PowerPoint</Application>
  <PresentationFormat>Widescreen</PresentationFormat>
  <Paragraphs>164</Paragraphs>
  <Slides>18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5</vt:i4>
      </vt:variant>
      <vt:variant>
        <vt:lpstr>Slide Titles</vt:lpstr>
      </vt:variant>
      <vt:variant>
        <vt:i4>18</vt:i4>
      </vt:variant>
    </vt:vector>
  </HeadingPairs>
  <TitlesOfParts>
    <vt:vector size="26" baseType="lpstr">
      <vt:lpstr>Arial</vt:lpstr>
      <vt:lpstr>Calibri</vt:lpstr>
      <vt:lpstr>Times New Roman</vt:lpstr>
      <vt:lpstr>Custom Design</vt:lpstr>
      <vt:lpstr>Office Theme</vt:lpstr>
      <vt:lpstr>1_Custom Design</vt:lpstr>
      <vt:lpstr>2_Custom Design</vt:lpstr>
      <vt:lpstr>NEW LOGO</vt:lpstr>
      <vt:lpstr>VA Voluntary Services (VAVS) Program Overview</vt:lpstr>
      <vt:lpstr>Lesson Objectives</vt:lpstr>
      <vt:lpstr>VA Voluntary Services (VAVS)  Purpose and Mission</vt:lpstr>
      <vt:lpstr>VA Voluntary Services (VAVS) Overview</vt:lpstr>
      <vt:lpstr>Role of the NVS National VAVS Staff</vt:lpstr>
      <vt:lpstr>Types of VA Volunteers</vt:lpstr>
      <vt:lpstr>Types of VAVS Representatives  (Facility Level)</vt:lpstr>
      <vt:lpstr>Local VFW VAVS Reps and Deps Responsibilities</vt:lpstr>
      <vt:lpstr>Local VFW VAVS Reps and Deps Responsibilities</vt:lpstr>
      <vt:lpstr>Why Volunteer?</vt:lpstr>
      <vt:lpstr> What motivates Generational Groups   To Volunteer</vt:lpstr>
      <vt:lpstr>What types of duties can volunteers do?</vt:lpstr>
      <vt:lpstr>What can we do together?</vt:lpstr>
      <vt:lpstr>What next… What is your why? </vt:lpstr>
      <vt:lpstr>VA Voluntary Service Video:  What’s Your Why?</vt:lpstr>
      <vt:lpstr>How can I start to volunteer?</vt:lpstr>
      <vt:lpstr>Questions, Concerns, or Comments?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Monica Levy</dc:creator>
  <cp:lastModifiedBy>Christopher Macinkowicz</cp:lastModifiedBy>
  <cp:revision>264</cp:revision>
  <cp:lastPrinted>2019-04-23T12:55:55Z</cp:lastPrinted>
  <dcterms:created xsi:type="dcterms:W3CDTF">2018-09-13T15:53:27Z</dcterms:created>
  <dcterms:modified xsi:type="dcterms:W3CDTF">2023-04-11T13:09:03Z</dcterms:modified>
</cp:coreProperties>
</file>