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28" r:id="rId5"/>
    <p:sldMasterId id="2147483743" r:id="rId6"/>
  </p:sldMasterIdLst>
  <p:notesMasterIdLst>
    <p:notesMasterId r:id="rId36"/>
  </p:notesMasterIdLst>
  <p:handoutMasterIdLst>
    <p:handoutMasterId r:id="rId37"/>
  </p:handoutMasterIdLst>
  <p:sldIdLst>
    <p:sldId id="256" r:id="rId7"/>
    <p:sldId id="272" r:id="rId8"/>
    <p:sldId id="298" r:id="rId9"/>
    <p:sldId id="299" r:id="rId10"/>
    <p:sldId id="485" r:id="rId11"/>
    <p:sldId id="486" r:id="rId12"/>
    <p:sldId id="487" r:id="rId13"/>
    <p:sldId id="493" r:id="rId14"/>
    <p:sldId id="490" r:id="rId15"/>
    <p:sldId id="496" r:id="rId16"/>
    <p:sldId id="497" r:id="rId17"/>
    <p:sldId id="498" r:id="rId18"/>
    <p:sldId id="502" r:id="rId19"/>
    <p:sldId id="293" r:id="rId20"/>
    <p:sldId id="503" r:id="rId21"/>
    <p:sldId id="360" r:id="rId22"/>
    <p:sldId id="362" r:id="rId23"/>
    <p:sldId id="364" r:id="rId24"/>
    <p:sldId id="504" r:id="rId25"/>
    <p:sldId id="505" r:id="rId26"/>
    <p:sldId id="506" r:id="rId27"/>
    <p:sldId id="516" r:id="rId28"/>
    <p:sldId id="507" r:id="rId29"/>
    <p:sldId id="509" r:id="rId30"/>
    <p:sldId id="356" r:id="rId31"/>
    <p:sldId id="511" r:id="rId32"/>
    <p:sldId id="512" r:id="rId33"/>
    <p:sldId id="513" r:id="rId34"/>
    <p:sldId id="514" r:id="rId3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0353" autoAdjust="0"/>
  </p:normalViewPr>
  <p:slideViewPr>
    <p:cSldViewPr snapToGrid="0">
      <p:cViewPr varScale="1">
        <p:scale>
          <a:sx n="99" d="100"/>
          <a:sy n="99" d="100"/>
        </p:scale>
        <p:origin x="846" y="90"/>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4/3/2023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77054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558698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17022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UAT Demonstration breakdown – Instructor notes</a:t>
            </a:r>
          </a:p>
          <a:p>
            <a:pPr marL="228600" indent="-228600">
              <a:lnSpc>
                <a:spcPct val="100000"/>
              </a:lnSpc>
              <a:buFont typeface="+mj-lt"/>
              <a:buAutoNum type="arabicPeriod"/>
            </a:pPr>
            <a:r>
              <a:rPr lang="en-US" dirty="0"/>
              <a:t>Be logged in prior to streaming</a:t>
            </a:r>
          </a:p>
          <a:p>
            <a:pPr marL="228600" indent="-228600">
              <a:lnSpc>
                <a:spcPct val="100000"/>
              </a:lnSpc>
              <a:buFont typeface="+mj-lt"/>
              <a:buAutoNum type="arabicPeriod"/>
            </a:pPr>
            <a:r>
              <a:rPr lang="en-US" dirty="0"/>
              <a:t>Set default filter to all, show my filters already set up and how to create a new filter</a:t>
            </a:r>
          </a:p>
          <a:p>
            <a:pPr marL="228600" indent="-228600">
              <a:lnSpc>
                <a:spcPct val="100000"/>
              </a:lnSpc>
              <a:buFont typeface="+mj-lt"/>
              <a:buAutoNum type="arabicPeriod"/>
            </a:pPr>
            <a:r>
              <a:rPr lang="en-US" dirty="0"/>
              <a:t>Depending on UAT we also show VBMS Notification filter process. </a:t>
            </a:r>
          </a:p>
          <a:p>
            <a:pPr marL="228600" indent="-228600">
              <a:lnSpc>
                <a:spcPct val="100000"/>
              </a:lnSpc>
              <a:buFont typeface="+mj-lt"/>
              <a:buAutoNum type="arabicPeriod"/>
            </a:pPr>
            <a:r>
              <a:rPr lang="en-US" dirty="0"/>
              <a:t>We view Veteran Odis </a:t>
            </a:r>
            <a:r>
              <a:rPr lang="en-US" dirty="0" err="1"/>
              <a:t>Dougharity</a:t>
            </a:r>
            <a:r>
              <a:rPr lang="en-US" dirty="0"/>
              <a:t> 764-07-4494’s folder</a:t>
            </a:r>
          </a:p>
          <a:p>
            <a:pPr marL="228600" indent="-228600">
              <a:lnSpc>
                <a:spcPct val="100000"/>
              </a:lnSpc>
              <a:buFont typeface="+mj-lt"/>
              <a:buAutoNum type="arabicPeriod"/>
            </a:pPr>
            <a:r>
              <a:rPr lang="en-US" dirty="0"/>
              <a:t>We look at documents and show how to filter with them using the keyword filter. </a:t>
            </a:r>
          </a:p>
          <a:p>
            <a:pPr marL="228600" indent="-228600">
              <a:lnSpc>
                <a:spcPct val="100000"/>
              </a:lnSpc>
              <a:buFont typeface="+mj-lt"/>
              <a:buAutoNum type="arabicPeriod"/>
            </a:pPr>
            <a:r>
              <a:rPr lang="en-US" dirty="0"/>
              <a:t>We cover the banner tabs Veteran, Intent To File, Claims Documents Related Issues Notes</a:t>
            </a:r>
          </a:p>
          <a:p>
            <a:pPr marL="228600" indent="-228600">
              <a:lnSpc>
                <a:spcPct val="100000"/>
              </a:lnSpc>
              <a:buFont typeface="+mj-lt"/>
              <a:buAutoNum type="arabicPeriod"/>
            </a:pPr>
            <a:r>
              <a:rPr lang="en-US" dirty="0"/>
              <a:t>Under Claims we also show “Include Inactive” to view legacy claims. Click claim EP to take you into the claims folder.</a:t>
            </a:r>
          </a:p>
          <a:p>
            <a:pPr marL="228600" indent="-228600">
              <a:lnSpc>
                <a:spcPct val="100000"/>
              </a:lnSpc>
              <a:buFont typeface="+mj-lt"/>
              <a:buAutoNum type="arabicPeriod"/>
            </a:pPr>
            <a:r>
              <a:rPr lang="en-US" dirty="0"/>
              <a:t>Go over Contentions, Development Tracked Items, Exams, and Claim Note Chevrons</a:t>
            </a:r>
          </a:p>
          <a:p>
            <a:pPr marL="228600" indent="-228600">
              <a:lnSpc>
                <a:spcPct val="100000"/>
              </a:lnSpc>
              <a:buFont typeface="+mj-lt"/>
              <a:buAutoNum type="arabicPeriod"/>
            </a:pPr>
            <a:r>
              <a:rPr lang="en-US" dirty="0"/>
              <a:t>Claim Notes &amp; Claim Status &amp; Who you gonna call! RSVR!  </a:t>
            </a:r>
          </a:p>
          <a:p>
            <a:pPr marL="228600" indent="-228600">
              <a:lnSpc>
                <a:spcPct val="100000"/>
              </a:lnSpc>
              <a:buFont typeface="+mj-lt"/>
              <a:buAutoNum type="arabicPeriod"/>
            </a:pPr>
            <a:r>
              <a:rPr lang="en-US" dirty="0"/>
              <a:t>Questions and freestyle demo</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23</a:t>
            </a:fld>
            <a:endParaRPr lang="en-US" dirty="0"/>
          </a:p>
        </p:txBody>
      </p:sp>
    </p:spTree>
    <p:extLst>
      <p:ext uri="{BB962C8B-B14F-4D97-AF65-F5344CB8AC3E}">
        <p14:creationId xmlns:p14="http://schemas.microsoft.com/office/powerpoint/2010/main" val="1050297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29</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CC91ECD-413E-4768-B09E-4DB5B9067497}" type="slidenum">
              <a:rPr lang="en-US" smtClean="0"/>
              <a:pPr>
                <a:defRPr/>
              </a:pPr>
              <a:t>2</a:t>
            </a:fld>
            <a:endParaRPr lang="en-US" dirty="0"/>
          </a:p>
        </p:txBody>
      </p:sp>
    </p:spTree>
    <p:extLst>
      <p:ext uri="{BB962C8B-B14F-4D97-AF65-F5344CB8AC3E}">
        <p14:creationId xmlns:p14="http://schemas.microsoft.com/office/powerpoint/2010/main" val="27694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D0F2DA3-9C4E-4BB2-A12F-C15F084A7F92}" type="slidenum">
              <a:rPr lang="en-US" smtClean="0"/>
              <a:pPr>
                <a:defRPr/>
              </a:pPr>
              <a:t>3</a:t>
            </a:fld>
            <a:endParaRPr lang="en-US" dirty="0"/>
          </a:p>
        </p:txBody>
      </p:sp>
    </p:spTree>
    <p:extLst>
      <p:ext uri="{BB962C8B-B14F-4D97-AF65-F5344CB8AC3E}">
        <p14:creationId xmlns:p14="http://schemas.microsoft.com/office/powerpoint/2010/main" val="1359614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AB427924-FC6A-4844-AAA6-515394B86CA5}" type="slidenum">
              <a:rPr lang="en-US" smtClean="0"/>
              <a:pPr>
                <a:defRPr/>
              </a:pPr>
              <a:t>4</a:t>
            </a:fld>
            <a:endParaRPr lang="en-US" dirty="0"/>
          </a:p>
        </p:txBody>
      </p:sp>
    </p:spTree>
    <p:extLst>
      <p:ext uri="{BB962C8B-B14F-4D97-AF65-F5344CB8AC3E}">
        <p14:creationId xmlns:p14="http://schemas.microsoft.com/office/powerpoint/2010/main" val="2088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09889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6327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49222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613142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034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4/3/2023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182778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4/3/2023</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46216732"/>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7974807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9007540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0788016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986014215"/>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0586173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450664026"/>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82901338"/>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13804028"/>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492008"/>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6348557"/>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074862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3174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283633134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4/3/2023</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4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2F8484DE-0276-44F3-83A4-9BD58D790EEE}"/>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a:extLst>
              <a:ext uri="{FF2B5EF4-FFF2-40B4-BE49-F238E27FC236}">
                <a16:creationId xmlns:a16="http://schemas.microsoft.com/office/drawing/2014/main" id="{564AB17F-6212-4014-AB9F-916C8867A25C}"/>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8392146-1322-4AB6-93BC-9D1EAC73927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7192829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3" Type="http://schemas.openxmlformats.org/officeDocument/2006/relationships/hyperlink" Target="https://www.research.net/r/DNVCZ5P" TargetMode="External"/><Relationship Id="rId2" Type="http://schemas.openxmlformats.org/officeDocument/2006/relationships/notesSlide" Target="../notesSlides/notesSlide14.xml"/><Relationship Id="rId1" Type="http://schemas.openxmlformats.org/officeDocument/2006/relationships/slideLayout" Target="../slideLayouts/slideLayout5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79807" y="2221713"/>
            <a:ext cx="7498801" cy="1446550"/>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Veterans Benefits Management System (VBMS)</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VBMS Filters what’s the point?</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dirty="0"/>
          </a:p>
          <a:p>
            <a:pPr marL="0" indent="0">
              <a:buNone/>
            </a:pPr>
            <a:r>
              <a:rPr lang="en-US" dirty="0"/>
              <a:t>VBMS filters shorten the time required to load the program because the filters prevent the system from needing to access all the files associated with your POA </a:t>
            </a:r>
          </a:p>
          <a:p>
            <a:pPr marL="0" indent="0">
              <a:buNone/>
            </a:pPr>
            <a:endParaRPr lang="en-US" dirty="0"/>
          </a:p>
          <a:p>
            <a:pPr marL="0" indent="0">
              <a:buNone/>
            </a:pPr>
            <a:r>
              <a:rPr lang="en-US" dirty="0"/>
              <a:t>Without filters, VBMS will pull more than 1500 claims at startup whereas filters can lower it to a more manageable number which takes less time to load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55081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6896"/>
            <a:ext cx="9332022" cy="132343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There are a lot of documents requiring your attention</a:t>
            </a:r>
            <a:r>
              <a:rPr lang="en-US" sz="4000" b="1" dirty="0">
                <a:solidFill>
                  <a:prstClr val="black"/>
                </a:solidFill>
                <a:latin typeface="Times New Roman" panose="02020603050405020304" pitchFamily="18" charset="0"/>
                <a:cs typeface="Times New Roman" panose="02020603050405020304" pitchFamily="18" charset="0"/>
              </a:rPr>
              <a:t>…</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459550" y="1715401"/>
            <a:ext cx="11385448" cy="4537734"/>
          </a:xfrm>
        </p:spPr>
        <p:txBody>
          <a:bodyPr>
            <a:normAutofit/>
          </a:bodyPr>
          <a:lstStyle/>
          <a:p>
            <a:pPr marL="0" indent="0">
              <a:buNone/>
            </a:pPr>
            <a:r>
              <a:rPr lang="en-US" b="1" dirty="0"/>
              <a:t>On the homepage of VBMS you will see a blue banner that says:</a:t>
            </a:r>
          </a:p>
          <a:p>
            <a:pPr marL="0" indent="0">
              <a:buNone/>
            </a:pPr>
            <a:endParaRPr lang="en-US" dirty="0"/>
          </a:p>
          <a:p>
            <a:pPr marL="0" indent="0">
              <a:buNone/>
            </a:pPr>
            <a:r>
              <a:rPr lang="en-US" sz="2400" i="1" dirty="0"/>
              <a:t>“There are Documents requiring your attention, There are </a:t>
            </a:r>
            <a:r>
              <a:rPr lang="en-US" sz="2400" b="1" i="1" dirty="0"/>
              <a:t>(Insert really big number here) </a:t>
            </a:r>
            <a:r>
              <a:rPr lang="en-US" sz="2400" i="1" dirty="0"/>
              <a:t>documents available. View Documents” </a:t>
            </a:r>
          </a:p>
          <a:p>
            <a:pPr marL="0" indent="0">
              <a:buNone/>
            </a:pPr>
            <a:endParaRPr lang="en-US" dirty="0"/>
          </a:p>
          <a:p>
            <a:pPr marL="0" indent="0">
              <a:buNone/>
            </a:pPr>
            <a:r>
              <a:rPr lang="en-US" dirty="0"/>
              <a:t>Clicking on “View Documents” takes you to the VBMS Notification page.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80422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VBMS Notification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dirty="0"/>
          </a:p>
          <a:p>
            <a:pPr marL="0" indent="0">
              <a:buNone/>
            </a:pPr>
            <a:r>
              <a:rPr lang="en-US" dirty="0"/>
              <a:t>The Notification page displays </a:t>
            </a:r>
            <a:r>
              <a:rPr lang="en-US" b="1" u="sng" dirty="0">
                <a:solidFill>
                  <a:srgbClr val="991A1E"/>
                </a:solidFill>
              </a:rPr>
              <a:t>all VFW notifications</a:t>
            </a:r>
            <a:r>
              <a:rPr lang="en-US" b="1" dirty="0">
                <a:solidFill>
                  <a:srgbClr val="991A1E"/>
                </a:solidFill>
              </a:rPr>
              <a:t> </a:t>
            </a:r>
            <a:r>
              <a:rPr lang="en-US" dirty="0"/>
              <a:t>and must be filtered to show notifications only for your office. </a:t>
            </a:r>
          </a:p>
          <a:p>
            <a:pPr marL="0" indent="0">
              <a:buNone/>
            </a:pPr>
            <a:endParaRPr lang="en-US" dirty="0"/>
          </a:p>
          <a:p>
            <a:pPr marL="0" indent="0">
              <a:buNone/>
            </a:pPr>
            <a:r>
              <a:rPr lang="en-US" dirty="0"/>
              <a:t>The filtering process works the same here as it does on the main page of VBMS.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74157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991" y="35941"/>
            <a:ext cx="11353800" cy="1325563"/>
          </a:xfrm>
        </p:spPr>
        <p:txBody>
          <a:bodyPr>
            <a:normAutofit/>
          </a:bodyPr>
          <a:lstStyle/>
          <a:p>
            <a:r>
              <a:rPr lang="en-US" sz="4000" b="1" dirty="0">
                <a:latin typeface="Times New Roman" panose="02020603050405020304" pitchFamily="18" charset="0"/>
                <a:cs typeface="Times New Roman" panose="02020603050405020304" pitchFamily="18" charset="0"/>
              </a:rPr>
              <a:t>VBMS Notification filter Categories</a:t>
            </a:r>
          </a:p>
        </p:txBody>
      </p:sp>
      <p:sp>
        <p:nvSpPr>
          <p:cNvPr id="2" name="Content Placeholder 1"/>
          <p:cNvSpPr>
            <a:spLocks noGrp="1"/>
          </p:cNvSpPr>
          <p:nvPr>
            <p:ph sz="half" idx="1"/>
          </p:nvPr>
        </p:nvSpPr>
        <p:spPr>
          <a:xfrm>
            <a:off x="597159" y="1604865"/>
            <a:ext cx="11000792" cy="4661465"/>
          </a:xfrm>
        </p:spPr>
        <p:txBody>
          <a:bodyPr>
            <a:noAutofit/>
          </a:bodyPr>
          <a:lstStyle/>
          <a:p>
            <a:pPr marL="0" indent="0">
              <a:buNone/>
            </a:pPr>
            <a:r>
              <a:rPr lang="en-US" dirty="0"/>
              <a:t>VBMS Notifications filter into 6 Categories:</a:t>
            </a:r>
          </a:p>
          <a:p>
            <a:pPr marL="0" indent="0">
              <a:buNone/>
            </a:pPr>
            <a:endParaRPr lang="en-US" sz="1200" dirty="0"/>
          </a:p>
          <a:p>
            <a:pPr marL="0" indent="0">
              <a:buNone/>
            </a:pPr>
            <a:endParaRPr lang="en-US" sz="1200" dirty="0">
              <a:cs typeface="Times New Roman" panose="02020603050405020304" pitchFamily="18" charset="0"/>
            </a:endParaRPr>
          </a:p>
          <a:p>
            <a:pPr lvl="5"/>
            <a:r>
              <a:rPr lang="en-US" sz="3200" dirty="0">
                <a:latin typeface="Times New Roman" panose="02020603050405020304" pitchFamily="18" charset="0"/>
                <a:cs typeface="Times New Roman" panose="02020603050405020304" pitchFamily="18" charset="0"/>
              </a:rPr>
              <a:t>Appeal</a:t>
            </a:r>
          </a:p>
          <a:p>
            <a:pPr lvl="5"/>
            <a:r>
              <a:rPr lang="en-US" sz="3200" dirty="0">
                <a:latin typeface="Times New Roman" panose="02020603050405020304" pitchFamily="18" charset="0"/>
                <a:cs typeface="Times New Roman" panose="02020603050405020304" pitchFamily="18" charset="0"/>
              </a:rPr>
              <a:t>Development</a:t>
            </a:r>
          </a:p>
          <a:p>
            <a:pPr lvl="5"/>
            <a:r>
              <a:rPr lang="en-US" sz="3200" dirty="0">
                <a:latin typeface="Times New Roman" panose="02020603050405020304" pitchFamily="18" charset="0"/>
                <a:cs typeface="Times New Roman" panose="02020603050405020304" pitchFamily="18" charset="0"/>
              </a:rPr>
              <a:t>Due Process</a:t>
            </a:r>
          </a:p>
          <a:p>
            <a:pPr lvl="5"/>
            <a:r>
              <a:rPr lang="en-US" sz="3200" dirty="0">
                <a:latin typeface="Times New Roman" panose="02020603050405020304" pitchFamily="18" charset="0"/>
                <a:cs typeface="Times New Roman" panose="02020603050405020304" pitchFamily="18" charset="0"/>
              </a:rPr>
              <a:t>General</a:t>
            </a:r>
          </a:p>
          <a:p>
            <a:pPr lvl="5"/>
            <a:r>
              <a:rPr lang="en-US" sz="3200" dirty="0">
                <a:latin typeface="Times New Roman" panose="02020603050405020304" pitchFamily="18" charset="0"/>
                <a:cs typeface="Times New Roman" panose="02020603050405020304" pitchFamily="18" charset="0"/>
              </a:rPr>
              <a:t>Notification </a:t>
            </a:r>
          </a:p>
          <a:p>
            <a:pPr lvl="5"/>
            <a:r>
              <a:rPr lang="en-US" sz="3200" dirty="0">
                <a:latin typeface="Times New Roman" panose="02020603050405020304" pitchFamily="18" charset="0"/>
                <a:cs typeface="Times New Roman" panose="02020603050405020304" pitchFamily="18" charset="0"/>
              </a:rPr>
              <a:t>Medical Records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27648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fld id="{60B18D57-13A5-4968-950D-8FEF41FA4399}" type="slidenum">
              <a:rPr lang="en-US" smtClean="0"/>
              <a:t>14</a:t>
            </a:fld>
            <a:endParaRPr lang="en-US"/>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190227"/>
            <a:ext cx="8737602" cy="981732"/>
          </a:xfrm>
        </p:spPr>
        <p:txBody>
          <a:bodyPr>
            <a:noAutofit/>
          </a:bodyPr>
          <a:lstStyle/>
          <a:p>
            <a:r>
              <a:rPr lang="en-US" sz="4000" dirty="0"/>
              <a:t>VBMS Notification Filter Descriptions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cs typeface="+mn-cs"/>
              </a:rPr>
              <a:t>Each of the six categories governs another filter called “Descriptions”</a:t>
            </a:r>
          </a:p>
          <a:p>
            <a:pPr marL="0" indent="0">
              <a:buNone/>
            </a:pPr>
            <a:endParaRPr lang="en-US" sz="1050" dirty="0">
              <a:cs typeface="+mn-cs"/>
            </a:endParaRPr>
          </a:p>
          <a:p>
            <a:pPr marL="0" indent="0">
              <a:buNone/>
            </a:pPr>
            <a:r>
              <a:rPr lang="en-US" sz="2400" dirty="0">
                <a:cs typeface="+mn-cs"/>
              </a:rPr>
              <a:t>Descriptions are more refined filter results of the chosen category. </a:t>
            </a:r>
          </a:p>
          <a:p>
            <a:pPr marL="0" indent="0">
              <a:buNone/>
            </a:pPr>
            <a:endParaRPr lang="en-US" sz="1000" dirty="0">
              <a:cs typeface="+mn-cs"/>
            </a:endParaRPr>
          </a:p>
          <a:p>
            <a:pPr marL="0" indent="0">
              <a:buNone/>
            </a:pPr>
            <a:r>
              <a:rPr lang="en-US" sz="2400" dirty="0">
                <a:cs typeface="+mn-cs"/>
              </a:rPr>
              <a:t>For example, the Appeal Category governs the following Descriptions/Documents:</a:t>
            </a:r>
          </a:p>
          <a:p>
            <a:pPr marL="0" indent="0">
              <a:buNone/>
            </a:pPr>
            <a:endParaRPr lang="en-US" sz="100" dirty="0">
              <a:cs typeface="+mn-cs"/>
            </a:endParaRPr>
          </a:p>
          <a:p>
            <a:pPr lvl="3"/>
            <a:r>
              <a:rPr lang="en-US" sz="2400" dirty="0">
                <a:cs typeface="+mn-cs"/>
              </a:rPr>
              <a:t>BVA Decision </a:t>
            </a:r>
          </a:p>
          <a:p>
            <a:pPr lvl="3"/>
            <a:r>
              <a:rPr lang="en-US" sz="2400" dirty="0">
                <a:cs typeface="+mn-cs"/>
              </a:rPr>
              <a:t>CAVC Decision</a:t>
            </a:r>
          </a:p>
          <a:p>
            <a:pPr lvl="3"/>
            <a:r>
              <a:rPr lang="en-US" sz="2400" dirty="0">
                <a:cs typeface="+mn-cs"/>
              </a:rPr>
              <a:t>Appeal Notification Letter</a:t>
            </a:r>
          </a:p>
          <a:p>
            <a:pPr lvl="3"/>
            <a:r>
              <a:rPr lang="en-US" sz="2400" dirty="0">
                <a:cs typeface="+mn-cs"/>
              </a:rPr>
              <a:t>BVA General</a:t>
            </a:r>
          </a:p>
          <a:p>
            <a:pPr lvl="3"/>
            <a:r>
              <a:rPr lang="en-US" sz="2400" dirty="0">
                <a:cs typeface="+mn-cs"/>
              </a:rPr>
              <a:t>Appeal Satisfaction Notice</a:t>
            </a:r>
          </a:p>
          <a:p>
            <a:pPr marL="0" indent="0">
              <a:buNone/>
            </a:pPr>
            <a:endParaRPr lang="en-US" sz="1000" dirty="0">
              <a:cs typeface="+mn-cs"/>
            </a:endParaRPr>
          </a:p>
          <a:p>
            <a:pPr marL="0" indent="0">
              <a:buNone/>
            </a:pPr>
            <a:r>
              <a:rPr lang="en-US" sz="2400" dirty="0">
                <a:cs typeface="+mn-cs"/>
              </a:rPr>
              <a:t>A complete list of Category and Description/Documents can be found at the end of this presentation. </a:t>
            </a:r>
          </a:p>
          <a:p>
            <a:pPr marL="0" indent="0">
              <a:buNone/>
            </a:pPr>
            <a:endParaRPr lang="en-US" sz="2400" dirty="0">
              <a:cs typeface="+mn-cs"/>
            </a:endParaRPr>
          </a:p>
        </p:txBody>
      </p:sp>
    </p:spTree>
    <p:extLst>
      <p:ext uri="{BB962C8B-B14F-4D97-AF65-F5344CB8AC3E}">
        <p14:creationId xmlns:p14="http://schemas.microsoft.com/office/powerpoint/2010/main" val="1349194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201378"/>
            <a:ext cx="8737602" cy="981732"/>
          </a:xfrm>
        </p:spPr>
        <p:txBody>
          <a:bodyPr>
            <a:noAutofit/>
          </a:bodyPr>
          <a:lstStyle/>
          <a:p>
            <a:r>
              <a:rPr lang="en-US" sz="4000" dirty="0"/>
              <a:t>Common VBMS Filters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591015" y="1605776"/>
            <a:ext cx="11006254" cy="498975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Title 1">
            <a:extLst>
              <a:ext uri="{FF2B5EF4-FFF2-40B4-BE49-F238E27FC236}">
                <a16:creationId xmlns:a16="http://schemas.microsoft.com/office/drawing/2014/main" id="{26D8801D-77A1-F2D1-783C-434A9F0F8A5F}"/>
              </a:ext>
            </a:extLst>
          </p:cNvPr>
          <p:cNvSpPr txBox="1">
            <a:spLocks/>
          </p:cNvSpPr>
          <p:nvPr/>
        </p:nvSpPr>
        <p:spPr>
          <a:xfrm>
            <a:off x="591015" y="1605776"/>
            <a:ext cx="11006254" cy="30170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Times New Roman" panose="02020603050405020304" pitchFamily="18" charset="0"/>
                <a:ea typeface="+mj-ea"/>
                <a:cs typeface="Times New Roman" panose="02020603050405020304" pitchFamily="18" charset="0"/>
              </a:defRPr>
            </a:lvl1pPr>
          </a:lstStyle>
          <a:p>
            <a:pPr algn="ctr"/>
            <a:r>
              <a:rPr lang="en-US" sz="4000" dirty="0"/>
              <a:t>3 MOST COMMON FILTER SETTINGS</a:t>
            </a:r>
          </a:p>
          <a:p>
            <a:endParaRPr lang="en-US" sz="4000" dirty="0"/>
          </a:p>
          <a:p>
            <a:pPr marL="1943100" lvl="3" indent="-571500">
              <a:buFont typeface="Arial" panose="020B0604020202020204" pitchFamily="34" charset="0"/>
              <a:buChar char="•"/>
            </a:pPr>
            <a:r>
              <a:rPr lang="en-US" sz="3600" b="0" dirty="0">
                <a:latin typeface="Times New Roman" panose="02020603050405020304" pitchFamily="18" charset="0"/>
                <a:cs typeface="Times New Roman" panose="02020603050405020304" pitchFamily="18" charset="0"/>
              </a:rPr>
              <a:t>Notifications</a:t>
            </a:r>
            <a:endParaRPr lang="en-US" sz="3200" b="0" dirty="0">
              <a:latin typeface="Times New Roman" panose="02020603050405020304" pitchFamily="18" charset="0"/>
              <a:cs typeface="Times New Roman" panose="02020603050405020304" pitchFamily="18" charset="0"/>
            </a:endParaRPr>
          </a:p>
          <a:p>
            <a:pPr marL="1943100" lvl="3" indent="-571500">
              <a:buFont typeface="Arial" panose="020B0604020202020204" pitchFamily="34" charset="0"/>
              <a:buChar char="•"/>
            </a:pPr>
            <a:r>
              <a:rPr lang="en-US" sz="3600" b="0" dirty="0">
                <a:latin typeface="Times New Roman" panose="02020603050405020304" pitchFamily="18" charset="0"/>
              </a:rPr>
              <a:t>BVA/CAVC Decisions</a:t>
            </a:r>
          </a:p>
          <a:p>
            <a:pPr marL="1943100" lvl="3" indent="-571500">
              <a:buFont typeface="Arial" panose="020B0604020202020204" pitchFamily="34" charset="0"/>
              <a:buChar char="•"/>
            </a:pPr>
            <a:r>
              <a:rPr lang="en-US" sz="3600" b="0" dirty="0">
                <a:latin typeface="Times New Roman" panose="02020603050405020304" pitchFamily="18" charset="0"/>
              </a:rPr>
              <a:t>Correspondences</a:t>
            </a:r>
            <a:endParaRPr lang="en-US" sz="3600" b="0" dirty="0"/>
          </a:p>
        </p:txBody>
      </p:sp>
    </p:spTree>
    <p:extLst>
      <p:ext uri="{BB962C8B-B14F-4D97-AF65-F5344CB8AC3E}">
        <p14:creationId xmlns:p14="http://schemas.microsoft.com/office/powerpoint/2010/main" val="3117995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022A1-0D7A-DB7B-8FEF-B332516A864B}"/>
              </a:ext>
            </a:extLst>
          </p:cNvPr>
          <p:cNvSpPr>
            <a:spLocks noGrp="1"/>
          </p:cNvSpPr>
          <p:nvPr>
            <p:ph type="title"/>
          </p:nvPr>
        </p:nvSpPr>
        <p:spPr>
          <a:xfrm>
            <a:off x="280641" y="153253"/>
            <a:ext cx="10515600" cy="1094559"/>
          </a:xfrm>
        </p:spPr>
        <p:txBody>
          <a:bodyPr>
            <a:normAutofit/>
          </a:bodyPr>
          <a:lstStyle/>
          <a:p>
            <a:r>
              <a:rPr lang="en-US" sz="4000" b="1" dirty="0">
                <a:latin typeface="Times New Roman" panose="02020603050405020304" pitchFamily="18" charset="0"/>
                <a:cs typeface="Times New Roman" panose="02020603050405020304" pitchFamily="18" charset="0"/>
              </a:rPr>
              <a:t>VBMS Filters For Notifications</a:t>
            </a:r>
          </a:p>
        </p:txBody>
      </p:sp>
      <p:sp>
        <p:nvSpPr>
          <p:cNvPr id="3" name="Content Placeholder 2">
            <a:extLst>
              <a:ext uri="{FF2B5EF4-FFF2-40B4-BE49-F238E27FC236}">
                <a16:creationId xmlns:a16="http://schemas.microsoft.com/office/drawing/2014/main" id="{101A00DF-50FA-6D95-FF0A-B6E5EF0826A3}"/>
              </a:ext>
            </a:extLst>
          </p:cNvPr>
          <p:cNvSpPr>
            <a:spLocks noGrp="1"/>
          </p:cNvSpPr>
          <p:nvPr>
            <p:ph idx="1"/>
          </p:nvPr>
        </p:nvSpPr>
        <p:spPr>
          <a:xfrm>
            <a:off x="591015" y="1317072"/>
            <a:ext cx="10995101" cy="5404403"/>
          </a:xfrm>
        </p:spPr>
        <p:txBody>
          <a:bodyPr>
            <a:normAutofit/>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Choose Notification and Correspondence</a:t>
            </a:r>
          </a:p>
          <a:p>
            <a:pPr marL="0" marR="0">
              <a:spcBef>
                <a:spcPts val="0"/>
              </a:spcBef>
              <a:spcAft>
                <a:spcPts val="0"/>
              </a:spcAft>
            </a:pPr>
            <a:r>
              <a:rPr lang="en-US" dirty="0">
                <a:effectLst/>
                <a:ea typeface="Calibri" panose="020F0502020204030204" pitchFamily="34" charset="0"/>
              </a:rPr>
              <a:t>Descriptions – Leave Blank</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Choose VBMS and VBMS-UI </a:t>
            </a:r>
          </a:p>
          <a:p>
            <a:pPr marL="0" marR="0">
              <a:spcBef>
                <a:spcPts val="0"/>
              </a:spcBef>
              <a:spcAft>
                <a:spcPts val="0"/>
              </a:spcAft>
            </a:pPr>
            <a:endParaRPr lang="en-US"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the vast majority of the results will be decision letters that you can review for errors and use for reports</a:t>
            </a:r>
          </a:p>
          <a:p>
            <a:endParaRPr lang="en-US" dirty="0"/>
          </a:p>
        </p:txBody>
      </p:sp>
      <p:sp>
        <p:nvSpPr>
          <p:cNvPr id="4" name="Slide Number Placeholder 3">
            <a:extLst>
              <a:ext uri="{FF2B5EF4-FFF2-40B4-BE49-F238E27FC236}">
                <a16:creationId xmlns:a16="http://schemas.microsoft.com/office/drawing/2014/main" id="{A933E82F-55CF-E452-EA10-DEC29DEA66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6173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AA3E-1259-65B7-D922-96AE142E3D05}"/>
              </a:ext>
            </a:extLst>
          </p:cNvPr>
          <p:cNvSpPr>
            <a:spLocks noGrp="1"/>
          </p:cNvSpPr>
          <p:nvPr>
            <p:ph type="title"/>
          </p:nvPr>
        </p:nvSpPr>
        <p:spPr>
          <a:xfrm>
            <a:off x="191433" y="36165"/>
            <a:ext cx="10515600" cy="1356715"/>
          </a:xfrm>
        </p:spPr>
        <p:txBody>
          <a:bodyPr>
            <a:normAutofit/>
          </a:bodyPr>
          <a:lstStyle/>
          <a:p>
            <a:r>
              <a:rPr lang="en-US" sz="4000" b="1" dirty="0">
                <a:latin typeface="Times New Roman" panose="02020603050405020304" pitchFamily="18" charset="0"/>
              </a:rPr>
              <a:t>VBMS Filters For BVA/CAVC Decisions</a:t>
            </a:r>
          </a:p>
        </p:txBody>
      </p:sp>
      <p:sp>
        <p:nvSpPr>
          <p:cNvPr id="3" name="Content Placeholder 2">
            <a:extLst>
              <a:ext uri="{FF2B5EF4-FFF2-40B4-BE49-F238E27FC236}">
                <a16:creationId xmlns:a16="http://schemas.microsoft.com/office/drawing/2014/main" id="{85E9A316-BE0E-117E-0D63-B5F1E6579E71}"/>
              </a:ext>
            </a:extLst>
          </p:cNvPr>
          <p:cNvSpPr>
            <a:spLocks noGrp="1"/>
          </p:cNvSpPr>
          <p:nvPr>
            <p:ph idx="1"/>
          </p:nvPr>
        </p:nvSpPr>
        <p:spPr>
          <a:xfrm>
            <a:off x="624467" y="1291905"/>
            <a:ext cx="11099103" cy="5503178"/>
          </a:xfrm>
        </p:spPr>
        <p:txBody>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BVA Decision and CAVC Decision</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Leave blank</a:t>
            </a:r>
          </a:p>
          <a:p>
            <a:pPr marL="0" marR="0">
              <a:spcBef>
                <a:spcPts val="0"/>
              </a:spcBef>
              <a:spcAft>
                <a:spcPts val="0"/>
              </a:spcAft>
            </a:pPr>
            <a:endParaRPr lang="en-US" dirty="0">
              <a:ea typeface="Calibri" panose="020F0502020204030204" pitchFamily="34" charset="0"/>
            </a:endParaRPr>
          </a:p>
          <a:p>
            <a:pPr marL="0" indent="0">
              <a:spcBef>
                <a:spcPts val="0"/>
              </a:spcBef>
              <a:buNone/>
            </a:pPr>
            <a:r>
              <a:rPr lang="en-US" dirty="0">
                <a:effectLst/>
                <a:ea typeface="Calibri" panose="020F0502020204030204" pitchFamily="34" charset="0"/>
              </a:rPr>
              <a:t>With these filters in place, only BVA/CAVC letters will populate for review.</a:t>
            </a: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D09C05E3-2884-FEAB-F1C3-29B3FBC468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00207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VBMS Filters For Correspondences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79863" y="1249959"/>
            <a:ext cx="11363093" cy="5418267"/>
          </a:xfrm>
        </p:spPr>
        <p:txBody>
          <a:bodyPr/>
          <a:lstStyle/>
          <a:p>
            <a:pPr marL="236538" marR="0">
              <a:spcBef>
                <a:spcPts val="0"/>
              </a:spcBef>
              <a:spcAft>
                <a:spcPts val="0"/>
              </a:spcAft>
            </a:pPr>
            <a:r>
              <a:rPr lang="en-US" dirty="0">
                <a:effectLst/>
                <a:ea typeface="Calibri" panose="020F0502020204030204" pitchFamily="34" charset="0"/>
              </a:rPr>
              <a:t>Document Status – Default is New Documents,</a:t>
            </a:r>
            <a:r>
              <a:rPr lang="en-US" dirty="0">
                <a:ea typeface="Calibri" panose="020F0502020204030204" pitchFamily="34" charset="0"/>
              </a:rPr>
              <a:t> Acknowledged should be reviewed as well</a:t>
            </a:r>
            <a:r>
              <a:rPr lang="en-US" dirty="0">
                <a:effectLst/>
                <a:ea typeface="Calibri" panose="020F0502020204030204" pitchFamily="34" charset="0"/>
              </a:rPr>
              <a:t> </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upload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correspondence</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VBMS-UI</a:t>
            </a:r>
          </a:p>
          <a:p>
            <a:pPr marL="0" marR="0">
              <a:spcBef>
                <a:spcPts val="0"/>
              </a:spcBef>
              <a:spcAft>
                <a:spcPts val="0"/>
              </a:spcAft>
            </a:pPr>
            <a:endParaRPr lang="en-US" sz="1600"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you can look at letters to see if something needs to be corrected, i.e.: claim on the wrong form, missing signature</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70320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442331" y="1350156"/>
            <a:ext cx="11261989" cy="4616605"/>
          </a:xfrm>
        </p:spPr>
        <p:txBody>
          <a:bodyPr>
            <a:noAutofit/>
          </a:bodyPr>
          <a:lstStyle/>
          <a:p>
            <a:pPr>
              <a:buFont typeface="+mj-lt"/>
              <a:buAutoNum type="arabicPeriod"/>
            </a:pPr>
            <a:endParaRPr lang="en-US" sz="1200" dirty="0"/>
          </a:p>
          <a:p>
            <a:pPr marL="0" marR="0" lvl="0" indent="0">
              <a:lnSpc>
                <a:spcPct val="107000"/>
              </a:lnSpc>
              <a:spcBef>
                <a:spcPts val="0"/>
              </a:spcBef>
              <a:spcAft>
                <a:spcPts val="0"/>
              </a:spcAft>
              <a:buNone/>
            </a:pPr>
            <a:r>
              <a:rPr lang="en-US" b="1" dirty="0"/>
              <a:t>The life of a claim in VBMS</a:t>
            </a:r>
          </a:p>
          <a:p>
            <a:pPr marL="0" marR="0" lvl="0" indent="0">
              <a:lnSpc>
                <a:spcPct val="107000"/>
              </a:lnSpc>
              <a:spcBef>
                <a:spcPts val="600"/>
              </a:spcBef>
              <a:spcAft>
                <a:spcPts val="0"/>
              </a:spcAft>
              <a:buNone/>
            </a:pPr>
            <a:endParaRPr lang="en-US" sz="900" dirty="0">
              <a:effectLst/>
              <a:ea typeface="Calibri" panose="020F0502020204030204" pitchFamily="34" charset="0"/>
              <a:cs typeface="Times New Roman" panose="02020603050405020304" pitchFamily="18" charset="0"/>
            </a:endParaRP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submitted to VA</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VA scan site in Janesville, WI receives the claim and uploads it into VBMS, this creates an End Product code (EP). This may take a few hours but can take several days or weeks</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and submitted evidence is uploaded into VBMS; the claim is placed in the National Work Queue (Station 499) until it is assigned to be worked at a VARO </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assigned to a team who will develop the claim by soliciting evidence, requesting records, and scheduling exams. </a:t>
            </a:r>
            <a:r>
              <a:rPr lang="en-US" sz="2400" u="sng" dirty="0">
                <a:effectLst/>
                <a:ea typeface="Calibri" panose="020F0502020204030204" pitchFamily="34" charset="0"/>
                <a:cs typeface="Times New Roman" panose="02020603050405020304" pitchFamily="18" charset="0"/>
              </a:rPr>
              <a:t>VSR handles the development of the claim</a:t>
            </a:r>
          </a:p>
          <a:p>
            <a:pPr marL="0" indent="0">
              <a:buNone/>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16354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Lesson Objectives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r>
              <a:rPr lang="en-US" altLang="en-US" dirty="0">
                <a:cs typeface="Times New Roman" panose="02020603050405020304" pitchFamily="18" charset="0"/>
              </a:rPr>
              <a:t>What is VBMS</a:t>
            </a:r>
          </a:p>
          <a:p>
            <a:pPr>
              <a:lnSpc>
                <a:spcPct val="100000"/>
              </a:lnSpc>
              <a:defRPr/>
            </a:pPr>
            <a:r>
              <a:rPr lang="en-US" altLang="en-US" dirty="0">
                <a:cs typeface="Times New Roman" panose="02020603050405020304" pitchFamily="18" charset="0"/>
              </a:rPr>
              <a:t>How to gain access to VBMS</a:t>
            </a:r>
          </a:p>
          <a:p>
            <a:pPr>
              <a:lnSpc>
                <a:spcPct val="100000"/>
              </a:lnSpc>
              <a:defRPr/>
            </a:pPr>
            <a:r>
              <a:rPr kumimoji="0" lang="en-US"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p>
          <a:p>
            <a:pPr eaLnBrk="1" hangingPunct="1">
              <a:lnSpc>
                <a:spcPct val="100000"/>
              </a:lnSpc>
              <a:defRPr/>
            </a:pPr>
            <a:r>
              <a:rPr lang="en-US" altLang="en-US" dirty="0">
                <a:cs typeface="Times New Roman" panose="02020603050405020304" pitchFamily="18" charset="0"/>
              </a:rPr>
              <a:t>The life of a claim in VBMS</a:t>
            </a:r>
          </a:p>
          <a:p>
            <a:pPr eaLnBrk="1" hangingPunct="1">
              <a:lnSpc>
                <a:spcPct val="100000"/>
              </a:lnSpc>
              <a:defRPr/>
            </a:pPr>
            <a:r>
              <a:rPr lang="en-US" sz="2800" dirty="0">
                <a:latin typeface="Times New Roman" panose="02020603050405020304" pitchFamily="18" charset="0"/>
              </a:rPr>
              <a:t>VA Employees and duties in VBMS</a:t>
            </a:r>
          </a:p>
          <a:p>
            <a:pPr eaLnBrk="1" hangingPunct="1">
              <a:lnSpc>
                <a:spcPct val="100000"/>
              </a:lnSpc>
              <a:defRPr/>
            </a:pPr>
            <a:r>
              <a:rPr lang="en-US" altLang="en-US" dirty="0">
                <a:cs typeface="Times New Roman" panose="02020603050405020304" pitchFamily="18" charset="0"/>
              </a:rPr>
              <a:t>Checking the status of a claim</a:t>
            </a:r>
          </a:p>
          <a:p>
            <a:pPr eaLnBrk="1" hangingPunct="1">
              <a:lnSpc>
                <a:spcPct val="100000"/>
              </a:lnSpc>
              <a:defRPr/>
            </a:pPr>
            <a:r>
              <a:rPr lang="en-US" altLang="en-US" dirty="0">
                <a:cs typeface="Times New Roman" panose="02020603050405020304" pitchFamily="18" charset="0"/>
              </a:rPr>
              <a:t>Navigating VBMS and helpful tips (Live Demo)</a:t>
            </a: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defRPr/>
            </a:pPr>
            <a:fld id="{D6DE287A-F147-4743-8801-2BF03EED09A2}" type="slidenum">
              <a:rPr lang="en-US" altLang="en-US" sz="2000">
                <a:solidFill>
                  <a:schemeClr val="tx1">
                    <a:lumMod val="50000"/>
                    <a:lumOff val="50000"/>
                  </a:schemeClr>
                </a:solidFill>
                <a:latin typeface="Times New Roman" panose="02020603050405020304" pitchFamily="18" charset="0"/>
              </a:rPr>
              <a:pPr>
                <a:spcBef>
                  <a:spcPct val="0"/>
                </a:spcBef>
                <a:buFontTx/>
                <a:buNone/>
                <a:defRPr/>
              </a:pPr>
              <a:t>2</a:t>
            </a:fld>
            <a:endParaRPr lang="en-US" altLang="en-US" sz="2000" dirty="0">
              <a:solidFill>
                <a:schemeClr val="tx1">
                  <a:lumMod val="50000"/>
                  <a:lumOff val="50000"/>
                </a:schemeClr>
              </a:solidFill>
              <a:latin typeface="Times New Roman" panose="02020603050405020304" pitchFamily="18" charset="0"/>
            </a:endParaRPr>
          </a:p>
        </p:txBody>
      </p:sp>
    </p:spTree>
    <p:extLst>
      <p:ext uri="{BB962C8B-B14F-4D97-AF65-F5344CB8AC3E}">
        <p14:creationId xmlns:p14="http://schemas.microsoft.com/office/powerpoint/2010/main" val="3403648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r>
              <a:rPr lang="en-US" b="1" dirty="0"/>
              <a:t>The life of a claim in VBMS continued</a:t>
            </a:r>
          </a:p>
          <a:p>
            <a:pPr marL="0" indent="0">
              <a:buNone/>
            </a:pPr>
            <a:endParaRPr lang="en-US" dirty="0"/>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Veteran attends C&amp;P Exams if needed. C&amp;P exams </a:t>
            </a:r>
            <a:r>
              <a:rPr lang="en-US" sz="2400" dirty="0">
                <a:ea typeface="Calibri" panose="020F0502020204030204" pitchFamily="34" charset="0"/>
                <a:cs typeface="Times New Roman" panose="02020603050405020304" pitchFamily="18" charset="0"/>
              </a:rPr>
              <a:t>may be conducted by VA or</a:t>
            </a:r>
            <a:r>
              <a:rPr lang="en-US" sz="2400" dirty="0">
                <a:effectLst/>
                <a:ea typeface="Calibri" panose="020F0502020204030204" pitchFamily="34" charset="0"/>
                <a:cs typeface="Times New Roman" panose="02020603050405020304" pitchFamily="18" charset="0"/>
              </a:rPr>
              <a:t> a 3</a:t>
            </a:r>
            <a:r>
              <a:rPr lang="en-US" sz="2400" baseline="30000" dirty="0">
                <a:effectLst/>
                <a:ea typeface="Calibri" panose="020F0502020204030204" pitchFamily="34" charset="0"/>
                <a:cs typeface="Times New Roman" panose="02020603050405020304" pitchFamily="18" charset="0"/>
              </a:rPr>
              <a:t>rd</a:t>
            </a:r>
            <a:r>
              <a:rPr lang="en-US" sz="2400" dirty="0">
                <a:effectLst/>
                <a:ea typeface="Calibri" panose="020F0502020204030204" pitchFamily="34" charset="0"/>
                <a:cs typeface="Times New Roman" panose="02020603050405020304" pitchFamily="18" charset="0"/>
              </a:rPr>
              <a:t> party contractor typically QTC, VES, or LHI. </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Exams are reviewed by the contract examiner quality team then released to VA.</a:t>
            </a:r>
          </a:p>
          <a:p>
            <a:pPr marL="457200" marR="0" lvl="0" indent="-457200">
              <a:lnSpc>
                <a:spcPct val="107000"/>
              </a:lnSpc>
              <a:spcBef>
                <a:spcPts val="0"/>
              </a:spcBef>
              <a:spcAft>
                <a:spcPts val="0"/>
              </a:spcAft>
              <a:buFont typeface="+mj-lt"/>
              <a:buAutoNum type="arabicPeriod" startAt="5"/>
            </a:pPr>
            <a:endParaRPr lang="en-US" sz="2400" dirty="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RVSR reviews the totality of the evidence and generates a rating</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800"/>
              </a:spcAft>
              <a:buFont typeface="+mj-lt"/>
              <a:buAutoNum type="arabicPeriod" startAt="5"/>
            </a:pPr>
            <a:r>
              <a:rPr lang="en-US" sz="2400" dirty="0">
                <a:effectLst/>
                <a:ea typeface="Calibri" panose="020F0502020204030204" pitchFamily="34" charset="0"/>
                <a:cs typeface="Times New Roman" panose="02020603050405020304" pitchFamily="18" charset="0"/>
              </a:rPr>
              <a:t>The rating is reviewed by a VA awards/promulgation team who activates the benefit and sends a notification letter to the veteran.  </a:t>
            </a: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72165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lnSpcReduction="10000"/>
          </a:bodyPr>
          <a:lstStyle/>
          <a:p>
            <a:pPr marL="0" indent="0" algn="ctr">
              <a:buNone/>
            </a:pPr>
            <a:r>
              <a:rPr lang="en-US" b="1" dirty="0"/>
              <a:t>VA Employees and their responsibilities</a:t>
            </a:r>
          </a:p>
          <a:p>
            <a:pPr marL="0" indent="0">
              <a:buNone/>
            </a:pPr>
            <a:endParaRPr lang="en-US" sz="1050" b="1" dirty="0"/>
          </a:p>
          <a:p>
            <a:pPr marL="1139825" lvl="1" indent="-1139825">
              <a:lnSpc>
                <a:spcPct val="120000"/>
              </a:lnSpc>
              <a:buNone/>
            </a:pPr>
            <a:r>
              <a:rPr lang="en-US" sz="2800" b="1" dirty="0"/>
              <a:t>VSR: 			</a:t>
            </a:r>
            <a:r>
              <a:rPr lang="en-US" sz="2800" dirty="0"/>
              <a:t>Developments the claim, solicits evidence, and schedules 		exams. </a:t>
            </a:r>
          </a:p>
          <a:p>
            <a:pPr marL="1139825" lvl="1" indent="-1139825">
              <a:lnSpc>
                <a:spcPct val="120000"/>
              </a:lnSpc>
              <a:buNone/>
            </a:pPr>
            <a:r>
              <a:rPr lang="en-US" sz="2800" b="1" dirty="0"/>
              <a:t>RVSR: 		</a:t>
            </a:r>
            <a:r>
              <a:rPr lang="en-US" sz="2800" dirty="0"/>
              <a:t>Reviews all evidence and determines the claim’s outcome. 		If your VARO allows, the RVSR is your go-to person if 			you have questions about a claim.</a:t>
            </a:r>
          </a:p>
          <a:p>
            <a:pPr marL="2630488" lvl="1" indent="-2630488">
              <a:lnSpc>
                <a:spcPct val="120000"/>
              </a:lnSpc>
              <a:buNone/>
            </a:pPr>
            <a:r>
              <a:rPr lang="en-US" sz="2800" b="1" dirty="0"/>
              <a:t>Assistant Coach:  </a:t>
            </a:r>
            <a:r>
              <a:rPr lang="en-US" sz="2800" dirty="0"/>
              <a:t>Assistant supervisor of a team of RVSRs and VSRs.  Can  	perform all roles of VSR and RVSR in addition to pulling 	ratings from other stations</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18237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48813" y="1455515"/>
            <a:ext cx="11307336" cy="4616605"/>
          </a:xfrm>
        </p:spPr>
        <p:txBody>
          <a:bodyPr>
            <a:noAutofit/>
          </a:bodyPr>
          <a:lstStyle/>
          <a:p>
            <a:pPr marL="0" indent="0" algn="ctr">
              <a:buNone/>
            </a:pPr>
            <a:r>
              <a:rPr lang="en-US" b="1" dirty="0"/>
              <a:t>VA Employees and their responsibilities</a:t>
            </a:r>
          </a:p>
          <a:p>
            <a:pPr marL="0" indent="0">
              <a:spcBef>
                <a:spcPts val="600"/>
              </a:spcBef>
              <a:buNone/>
            </a:pPr>
            <a:endParaRPr lang="en-US" sz="1000" b="1" dirty="0"/>
          </a:p>
          <a:p>
            <a:pPr marL="1139825" lvl="1" indent="-1139825">
              <a:lnSpc>
                <a:spcPct val="120000"/>
              </a:lnSpc>
              <a:buNone/>
            </a:pPr>
            <a:r>
              <a:rPr lang="en-US" sz="2800" b="1" dirty="0"/>
              <a:t>Coach: </a:t>
            </a:r>
            <a:r>
              <a:rPr lang="en-US" sz="3200" b="1" dirty="0"/>
              <a:t>	</a:t>
            </a:r>
            <a:r>
              <a:rPr lang="en-US" sz="2800" dirty="0"/>
              <a:t>Supervisor of a team of RVSRs and VSRs. Can perform 			all roles of VSR and RVSR in addition to pulling ratings 			from other stations</a:t>
            </a:r>
          </a:p>
          <a:p>
            <a:pPr marL="1139825" lvl="1" indent="-1139825">
              <a:lnSpc>
                <a:spcPct val="120000"/>
              </a:lnSpc>
              <a:buNone/>
            </a:pPr>
            <a:r>
              <a:rPr lang="en-US" sz="2800" b="1" dirty="0"/>
              <a:t>DRO:</a:t>
            </a:r>
            <a:r>
              <a:rPr lang="en-US" sz="3200" b="1" dirty="0"/>
              <a:t> 		</a:t>
            </a:r>
            <a:r>
              <a:rPr lang="en-US" sz="2800" dirty="0"/>
              <a:t>An appeals specialist. When a Higher-Level Review is 			submitted, it is reviewed by a DRO. DROs are great 			sources of information </a:t>
            </a:r>
          </a:p>
          <a:p>
            <a:pPr marL="2630488" lvl="1" indent="-2630488">
              <a:lnSpc>
                <a:spcPct val="120000"/>
              </a:lnSpc>
              <a:buNone/>
            </a:pPr>
            <a:r>
              <a:rPr lang="en-US" sz="2800" b="1" dirty="0"/>
              <a:t>CMA:          </a:t>
            </a:r>
            <a:r>
              <a:rPr lang="en-US" sz="2800" dirty="0"/>
              <a:t>Your default POC within the VA</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77880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Checking the Status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endParaRPr lang="en-US" dirty="0"/>
          </a:p>
          <a:p>
            <a:pPr marL="0" indent="0">
              <a:buNone/>
            </a:pPr>
            <a:r>
              <a:rPr lang="en-US" dirty="0"/>
              <a:t>With an understanding of the common life of a VA Claim, we can now dive into how this translates into VBMS. </a:t>
            </a:r>
          </a:p>
          <a:p>
            <a:pPr marL="0" indent="0">
              <a:buNone/>
            </a:pPr>
            <a:endParaRPr lang="en-US" dirty="0"/>
          </a:p>
          <a:p>
            <a:pPr marL="0" indent="0">
              <a:buNone/>
            </a:pPr>
            <a:r>
              <a:rPr lang="en-US" dirty="0"/>
              <a:t>We will use VBMS’s testing website which doesn’t contain PII. </a:t>
            </a:r>
          </a:p>
          <a:p>
            <a:pPr marL="0" indent="0">
              <a:buNone/>
            </a:pPr>
            <a:endParaRPr lang="en-US" dirty="0"/>
          </a:p>
          <a:p>
            <a:pPr marL="0" indent="0">
              <a:buNone/>
            </a:pPr>
            <a:r>
              <a:rPr lang="en-US" dirty="0"/>
              <a:t>The training file we will use is: Odis </a:t>
            </a:r>
            <a:r>
              <a:rPr lang="en-US" dirty="0" err="1"/>
              <a:t>Dougharity</a:t>
            </a:r>
            <a:r>
              <a:rPr lang="en-US" dirty="0"/>
              <a:t> 764-07-4494 </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00089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Checking the Status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442332" y="1455515"/>
            <a:ext cx="11307336" cy="4616605"/>
          </a:xfrm>
        </p:spPr>
        <p:txBody>
          <a:bodyPr>
            <a:noAutofit/>
          </a:bodyPr>
          <a:lstStyle/>
          <a:p>
            <a:pPr>
              <a:lnSpc>
                <a:spcPct val="120000"/>
              </a:lnSpc>
              <a:buFont typeface="Wingdings" panose="05000000000000000000" pitchFamily="2" charset="2"/>
              <a:buChar char="ü"/>
            </a:pPr>
            <a:r>
              <a:rPr lang="en-US" b="1" dirty="0"/>
              <a:t>Filters &amp; VBMS Notification Filter process</a:t>
            </a:r>
            <a:endParaRPr lang="en-US" dirty="0"/>
          </a:p>
          <a:p>
            <a:pPr>
              <a:lnSpc>
                <a:spcPct val="120000"/>
              </a:lnSpc>
              <a:buFont typeface="Wingdings" panose="05000000000000000000" pitchFamily="2" charset="2"/>
              <a:buChar char="ü"/>
            </a:pPr>
            <a:r>
              <a:rPr lang="en-US" b="1" dirty="0"/>
              <a:t>Searching for and Reviewing a veteran folder</a:t>
            </a:r>
          </a:p>
          <a:p>
            <a:pPr>
              <a:lnSpc>
                <a:spcPct val="120000"/>
              </a:lnSpc>
              <a:buFont typeface="Wingdings" panose="05000000000000000000" pitchFamily="2" charset="2"/>
              <a:buChar char="ü"/>
            </a:pPr>
            <a:r>
              <a:rPr lang="en-US" b="1" dirty="0"/>
              <a:t>Reviewing and Filtering documents using the keyword filter </a:t>
            </a:r>
          </a:p>
          <a:p>
            <a:pPr>
              <a:lnSpc>
                <a:spcPct val="120000"/>
              </a:lnSpc>
              <a:buFont typeface="Wingdings" panose="05000000000000000000" pitchFamily="2" charset="2"/>
              <a:buChar char="ü"/>
            </a:pPr>
            <a:r>
              <a:rPr lang="en-US" b="1" dirty="0"/>
              <a:t>Navigation tabs </a:t>
            </a:r>
          </a:p>
          <a:p>
            <a:pPr>
              <a:lnSpc>
                <a:spcPct val="120000"/>
              </a:lnSpc>
              <a:buFont typeface="Wingdings" panose="05000000000000000000" pitchFamily="2" charset="2"/>
              <a:buChar char="ü"/>
            </a:pPr>
            <a:r>
              <a:rPr lang="en-US" b="1" dirty="0"/>
              <a:t>Legacy Claims and EP Codes </a:t>
            </a:r>
          </a:p>
          <a:p>
            <a:pPr>
              <a:lnSpc>
                <a:spcPct val="120000"/>
              </a:lnSpc>
              <a:buFont typeface="Wingdings" panose="05000000000000000000" pitchFamily="2" charset="2"/>
              <a:buChar char="ü"/>
            </a:pPr>
            <a:r>
              <a:rPr lang="en-US" b="1" dirty="0"/>
              <a:t>Tracking the Claim and Contentions </a:t>
            </a:r>
          </a:p>
          <a:p>
            <a:pPr>
              <a:lnSpc>
                <a:spcPct val="120000"/>
              </a:lnSpc>
              <a:buFont typeface="Wingdings" panose="05000000000000000000" pitchFamily="2" charset="2"/>
              <a:buChar char="ü"/>
            </a:pPr>
            <a:r>
              <a:rPr lang="en-US" b="1" dirty="0"/>
              <a:t>Claim Notes &amp; Claim Status (</a:t>
            </a:r>
            <a:r>
              <a:rPr lang="en-US" dirty="0"/>
              <a:t>Who you gonna call?? 1-800-RSVR!)  </a:t>
            </a:r>
          </a:p>
          <a:p>
            <a:pPr>
              <a:lnSpc>
                <a:spcPct val="120000"/>
              </a:lnSpc>
              <a:buFont typeface="Wingdings" panose="05000000000000000000" pitchFamily="2" charset="2"/>
              <a:buChar char="ü"/>
            </a:pPr>
            <a:r>
              <a:rPr lang="en-US" b="1" dirty="0"/>
              <a:t>Questions and freestyle demo</a:t>
            </a:r>
          </a:p>
          <a:p>
            <a:pPr marL="0" indent="0">
              <a:buNone/>
            </a:pPr>
            <a:endParaRPr lang="en-US" dirty="0"/>
          </a:p>
          <a:p>
            <a:pPr marL="514350" indent="-514350">
              <a:buAutoNum type="arabicParenR"/>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62169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tint val="75000"/>
                </a:prstClr>
              </a:solidFill>
              <a:effectLst/>
              <a:uLnTx/>
              <a:uFillTx/>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b="0"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155390679"/>
              </p:ext>
            </p:extLst>
          </p:nvPr>
        </p:nvGraphicFramePr>
        <p:xfrm>
          <a:off x="647113" y="1268303"/>
          <a:ext cx="10930598" cy="556260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BVA Decision </a:t>
                      </a:r>
                    </a:p>
                  </a:txBody>
                  <a:tcPr/>
                </a:tc>
                <a:tc>
                  <a:txBody>
                    <a:bodyPr/>
                    <a:lstStyle/>
                    <a:p>
                      <a:r>
                        <a:rPr lang="en-US" dirty="0">
                          <a:latin typeface="Times New Roman" panose="02020603050405020304" pitchFamily="18" charset="0"/>
                          <a:cs typeface="Times New Roman" panose="02020603050405020304" pitchFamily="18" charset="0"/>
                        </a:rPr>
                        <a:t>Appeal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CAVC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Appeal Notification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BVA- General Correspondence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Appeal Satisfaction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MAP-D Development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Standard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Custom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Subsequent Development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Federal Third-Party Reserve or Guard Unit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Federal Letter PTSD Request of Vet Center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Obtain Investigative Reports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diagnosed, Confirm Stressor, to MC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501730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b="0"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2017502176"/>
              </p:ext>
            </p:extLst>
          </p:nvPr>
        </p:nvGraphicFramePr>
        <p:xfrm>
          <a:off x="377952" y="1268303"/>
          <a:ext cx="11199759" cy="5562600"/>
        </p:xfrm>
        <a:graphic>
          <a:graphicData uri="http://schemas.openxmlformats.org/drawingml/2006/table">
            <a:tbl>
              <a:tblPr firstRow="1" bandRow="1">
                <a:tableStyleId>{0505E3EF-67EA-436B-97B2-0124C06EBD24}</a:tableStyleId>
              </a:tblPr>
              <a:tblGrid>
                <a:gridCol w="6525364">
                  <a:extLst>
                    <a:ext uri="{9D8B030D-6E8A-4147-A177-3AD203B41FA5}">
                      <a16:colId xmlns:a16="http://schemas.microsoft.com/office/drawing/2014/main" val="2976198200"/>
                    </a:ext>
                  </a:extLst>
                </a:gridCol>
                <a:gridCol w="4674395">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Informal Claim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 21-4192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Final Attempt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Request final hospitalization and autopsy findings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Request report of accident investigation- CPD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Public Record- request for certified copy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Prison Development- 21-4193 Needed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1151 Development to VAMC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IDES Return to Duty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Proposed Incompetency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Proposal to Reduce Service-Connected Compensation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Failure to Report for an Exam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School Child Verification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Character of Discharge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3556607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b="0"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486104231"/>
              </p:ext>
            </p:extLst>
          </p:nvPr>
        </p:nvGraphicFramePr>
        <p:xfrm>
          <a:off x="280217" y="1322307"/>
          <a:ext cx="11497056" cy="5212080"/>
        </p:xfrm>
        <a:graphic>
          <a:graphicData uri="http://schemas.openxmlformats.org/drawingml/2006/table">
            <a:tbl>
              <a:tblPr firstRow="1" bandRow="1">
                <a:tableStyleId>{0505E3EF-67EA-436B-97B2-0124C06EBD24}</a:tableStyleId>
              </a:tblPr>
              <a:tblGrid>
                <a:gridCol w="6751204">
                  <a:extLst>
                    <a:ext uri="{9D8B030D-6E8A-4147-A177-3AD203B41FA5}">
                      <a16:colId xmlns:a16="http://schemas.microsoft.com/office/drawing/2014/main" val="2976198200"/>
                    </a:ext>
                  </a:extLst>
                </a:gridCol>
                <a:gridCol w="4745852">
                  <a:extLst>
                    <a:ext uri="{9D8B030D-6E8A-4147-A177-3AD203B41FA5}">
                      <a16:colId xmlns:a16="http://schemas.microsoft.com/office/drawing/2014/main" val="2302292513"/>
                    </a:ext>
                  </a:extLst>
                </a:gridCol>
              </a:tblGrid>
              <a:tr h="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0">
                <a:tc>
                  <a:txBody>
                    <a:bodyPr/>
                    <a:lstStyle/>
                    <a:p>
                      <a:r>
                        <a:rPr lang="en-US" dirty="0">
                          <a:latin typeface="Times New Roman" panose="02020603050405020304" pitchFamily="18" charset="0"/>
                          <a:cs typeface="Times New Roman" panose="02020603050405020304" pitchFamily="18" charset="0"/>
                        </a:rPr>
                        <a:t>Drill Pay Letter </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159142">
                <a:tc>
                  <a:txBody>
                    <a:bodyPr/>
                    <a:lstStyle/>
                    <a:p>
                      <a:r>
                        <a:rPr lang="en-US" dirty="0">
                          <a:latin typeface="Times New Roman" panose="02020603050405020304" pitchFamily="18" charset="0"/>
                          <a:cs typeface="Times New Roman" panose="02020603050405020304" pitchFamily="18" charset="0"/>
                        </a:rPr>
                        <a:t>Proposal to Reduce Failure to Submit Dependency Questionnaire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0">
                <a:tc>
                  <a:txBody>
                    <a:bodyPr/>
                    <a:lstStyle/>
                    <a:p>
                      <a:r>
                        <a:rPr lang="en-US" dirty="0">
                          <a:latin typeface="Times New Roman" panose="02020603050405020304" pitchFamily="18" charset="0"/>
                          <a:cs typeface="Times New Roman" panose="02020603050405020304" pitchFamily="18" charset="0"/>
                        </a:rPr>
                        <a:t>DIC Dep Questionnaire not submitted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159142">
                <a:tc>
                  <a:txBody>
                    <a:bodyPr/>
                    <a:lstStyle/>
                    <a:p>
                      <a:r>
                        <a:rPr lang="en-US" dirty="0">
                          <a:latin typeface="Times New Roman" panose="02020603050405020304" pitchFamily="18" charset="0"/>
                          <a:cs typeface="Times New Roman" panose="02020603050405020304" pitchFamily="18" charset="0"/>
                        </a:rPr>
                        <a:t>Proposal to Reduce Pension Claimant in Medicaid Approved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0">
                <a:tc>
                  <a:txBody>
                    <a:bodyPr/>
                    <a:lstStyle/>
                    <a:p>
                      <a:r>
                        <a:rPr lang="en-US" dirty="0">
                          <a:latin typeface="Times New Roman" panose="02020603050405020304" pitchFamily="18" charset="0"/>
                          <a:cs typeface="Times New Roman" panose="02020603050405020304" pitchFamily="18" charset="0"/>
                        </a:rPr>
                        <a:t>Apportionment Notice to Claimant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0">
                <a:tc>
                  <a:txBody>
                    <a:bodyPr/>
                    <a:lstStyle/>
                    <a:p>
                      <a:r>
                        <a:rPr lang="en-US" dirty="0">
                          <a:latin typeface="Times New Roman" panose="02020603050405020304" pitchFamily="18" charset="0"/>
                          <a:cs typeface="Times New Roman" panose="02020603050405020304" pitchFamily="18" charset="0"/>
                        </a:rPr>
                        <a:t>Apportionment Notice to Veteran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118260">
                <a:tc>
                  <a:txBody>
                    <a:bodyPr/>
                    <a:lstStyle/>
                    <a:p>
                      <a:r>
                        <a:rPr lang="en-US" dirty="0">
                          <a:latin typeface="Times New Roman" panose="02020603050405020304" pitchFamily="18" charset="0"/>
                          <a:cs typeface="Times New Roman" panose="02020603050405020304" pitchFamily="18" charset="0"/>
                        </a:rPr>
                        <a:t>Proposal to Remove A&amp;A, Discharge from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159142">
                <a:tc>
                  <a:txBody>
                    <a:bodyPr/>
                    <a:lstStyle/>
                    <a:p>
                      <a:r>
                        <a:rPr lang="en-US" dirty="0">
                          <a:latin typeface="Times New Roman" panose="02020603050405020304" pitchFamily="18" charset="0"/>
                          <a:cs typeface="Times New Roman" panose="02020603050405020304" pitchFamily="18" charset="0"/>
                        </a:rPr>
                        <a:t>Proposal to Reduce improved Pension, Claimant in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56842118"/>
                  </a:ext>
                </a:extLst>
              </a:tr>
              <a:tr h="0">
                <a:tc>
                  <a:txBody>
                    <a:bodyPr/>
                    <a:lstStyle/>
                    <a:p>
                      <a:r>
                        <a:rPr lang="en-US" dirty="0">
                          <a:latin typeface="Times New Roman" panose="02020603050405020304" pitchFamily="18" charset="0"/>
                          <a:cs typeface="Times New Roman" panose="02020603050405020304" pitchFamily="18" charset="0"/>
                        </a:rPr>
                        <a:t>Proposal to Reduce Claimant No Longer P&amp;T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0">
                <a:tc>
                  <a:txBody>
                    <a:bodyPr/>
                    <a:lstStyle/>
                    <a:p>
                      <a:r>
                        <a:rPr lang="en-US" dirty="0">
                          <a:latin typeface="Times New Roman" panose="02020603050405020304" pitchFamily="18" charset="0"/>
                          <a:cs typeface="Times New Roman" panose="02020603050405020304" pitchFamily="18" charset="0"/>
                        </a:rPr>
                        <a:t>Proposal to Stop A/A for VAMC Admission and Restore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70654628"/>
                  </a:ext>
                </a:extLst>
              </a:tr>
              <a:tr h="159142">
                <a:tc>
                  <a:txBody>
                    <a:bodyPr/>
                    <a:lstStyle/>
                    <a:p>
                      <a:r>
                        <a:rPr lang="en-US" dirty="0">
                          <a:latin typeface="Times New Roman" panose="02020603050405020304" pitchFamily="18" charset="0"/>
                          <a:cs typeface="Times New Roman" panose="02020603050405020304" pitchFamily="18" charset="0"/>
                        </a:rPr>
                        <a:t>Proposal to Stop A/A for VAMC Admission and Reduce for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100955372"/>
                  </a:ext>
                </a:extLst>
              </a:tr>
            </a:tbl>
          </a:graphicData>
        </a:graphic>
      </p:graphicFrame>
    </p:spTree>
    <p:extLst>
      <p:ext uri="{BB962C8B-B14F-4D97-AF65-F5344CB8AC3E}">
        <p14:creationId xmlns:p14="http://schemas.microsoft.com/office/powerpoint/2010/main" val="2347965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b="0"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125358358"/>
              </p:ext>
            </p:extLst>
          </p:nvPr>
        </p:nvGraphicFramePr>
        <p:xfrm>
          <a:off x="647113" y="1268303"/>
          <a:ext cx="10930598" cy="333756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Correspondence</a:t>
                      </a:r>
                    </a:p>
                  </a:txBody>
                  <a:tcPr/>
                </a:tc>
                <a:tc>
                  <a:txBody>
                    <a:bodyPr/>
                    <a:lstStyle/>
                    <a:p>
                      <a:r>
                        <a:rPr lang="en-US" dirty="0">
                          <a:latin typeface="Times New Roman" panose="02020603050405020304" pitchFamily="18" charset="0"/>
                          <a:cs typeface="Times New Roman" panose="02020603050405020304" pitchFamily="18" charset="0"/>
                        </a:rPr>
                        <a:t>General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Returned Mail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General</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Apportionment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Notification Letter e.g. VA 20-8993, VA 21-0290, PCGL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Burial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C&amp;P Exam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Exam Request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VA 21-2507a Request for Physical Examination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456842118"/>
                  </a:ext>
                </a:extLst>
              </a:tr>
            </a:tbl>
          </a:graphicData>
        </a:graphic>
      </p:graphicFrame>
    </p:spTree>
    <p:extLst>
      <p:ext uri="{BB962C8B-B14F-4D97-AF65-F5344CB8AC3E}">
        <p14:creationId xmlns:p14="http://schemas.microsoft.com/office/powerpoint/2010/main" val="3025754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2023 Proficiency Training Conference Survey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Breakout: VBMS Filters</a:t>
            </a: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a:t>
            </a: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the 2023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Proficiency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https://www.research.net/r/DNVCZ5P</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58400" y="4648200"/>
            <a:ext cx="1524000" cy="1524000"/>
          </a:xfrm>
          <a:prstGeom prst="rect">
            <a:avLst/>
          </a:prstGeom>
        </p:spPr>
      </p:pic>
    </p:spTree>
    <p:extLst>
      <p:ext uri="{BB962C8B-B14F-4D97-AF65-F5344CB8AC3E}">
        <p14:creationId xmlns:p14="http://schemas.microsoft.com/office/powerpoint/2010/main" val="331079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What is VBMS?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The Veterans Benefits Management System (VBMS) is an electronic database that contains claims that are submitted to VA.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VBMS allows representatives to see a claim folder in real time; access includes rating decisions, exams, medical evidence, appeals correspondence with VA, and more.</a:t>
            </a:r>
          </a:p>
        </p:txBody>
      </p:sp>
      <p:sp>
        <p:nvSpPr>
          <p:cNvPr id="4" name="Slide Number Placeholder 3"/>
          <p:cNvSpPr>
            <a:spLocks noGrp="1"/>
          </p:cNvSpPr>
          <p:nvPr>
            <p:ph type="sldNum" sz="quarter" idx="12"/>
          </p:nvPr>
        </p:nvSpPr>
        <p:spPr/>
        <p:txBody>
          <a:bodyPr/>
          <a:lstStyle/>
          <a:p>
            <a:pPr>
              <a:defRPr/>
            </a:pPr>
            <a:fld id="{A7EBDD1A-5BED-4F07-BE0E-4A5329A0BCA2}" type="slidenum">
              <a:rPr lang="en-US" sz="2000"/>
              <a:pPr>
                <a:defRPr/>
              </a:pPr>
              <a:t>3</a:t>
            </a:fld>
            <a:endParaRPr lang="en-US" sz="2000" dirty="0"/>
          </a:p>
        </p:txBody>
      </p:sp>
    </p:spTree>
    <p:extLst>
      <p:ext uri="{BB962C8B-B14F-4D97-AF65-F5344CB8AC3E}">
        <p14:creationId xmlns:p14="http://schemas.microsoft.com/office/powerpoint/2010/main" val="3828111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657A5E8-6D46-4496-B7E0-8BB935FDA95F}" type="slidenum">
              <a:rPr lang="en-US" sz="2000"/>
              <a:pPr>
                <a:defRPr/>
              </a:pPr>
              <a:t>4</a:t>
            </a:fld>
            <a:endParaRPr lang="en-US" sz="2000" dirty="0"/>
          </a:p>
        </p:txBody>
      </p:sp>
      <p:sp>
        <p:nvSpPr>
          <p:cNvPr id="3" name="Rectangle 2"/>
          <p:cNvSpPr/>
          <p:nvPr/>
        </p:nvSpPr>
        <p:spPr>
          <a:xfrm>
            <a:off x="168817" y="341429"/>
            <a:ext cx="8116390" cy="707886"/>
          </a:xfrm>
          <a:prstGeom prst="rect">
            <a:avLst/>
          </a:prstGeom>
        </p:spPr>
        <p:txBody>
          <a:bodyPr wrap="square">
            <a:spAutoFit/>
          </a:bodyPr>
          <a:lstStyle/>
          <a:p>
            <a:r>
              <a:rPr lang="en-US" sz="4000" b="1" dirty="0">
                <a:latin typeface="Times New Roman" panose="02020603050405020304" pitchFamily="18" charset="0"/>
                <a:cs typeface="Times New Roman" panose="02020603050405020304" pitchFamily="18" charset="0"/>
              </a:rPr>
              <a:t>How to gain access to VBMS</a:t>
            </a:r>
            <a:endParaRPr lang="en-US" sz="4000"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283778" y="1494549"/>
            <a:ext cx="11632297" cy="4351338"/>
          </a:xfrm>
        </p:spPr>
        <p:txBody>
          <a:bodyPr>
            <a:noAutofit/>
          </a:bodyPr>
          <a:lstStyle/>
          <a:p>
            <a:pPr marL="0" indent="0">
              <a:spcAft>
                <a:spcPts val="1200"/>
              </a:spcAft>
              <a:buNone/>
            </a:pPr>
            <a:r>
              <a:rPr lang="en-US" sz="3200" dirty="0"/>
              <a:t>In order for a representative to be granted access to VBMS, they must complete VA sponsored TRIP training and be issued a PIV Card. </a:t>
            </a:r>
          </a:p>
          <a:p>
            <a:pPr marL="0" indent="0">
              <a:spcAft>
                <a:spcPts val="1200"/>
              </a:spcAft>
              <a:buNone/>
            </a:pPr>
            <a:r>
              <a:rPr lang="en-US" sz="3200" dirty="0"/>
              <a:t>To obtain a PIV card contact your VA Regional Office (VARO) Change Management Agent (CMA)</a:t>
            </a:r>
          </a:p>
          <a:p>
            <a:pPr marL="0" indent="0">
              <a:spcAft>
                <a:spcPts val="1200"/>
              </a:spcAft>
              <a:buNone/>
            </a:pPr>
            <a:r>
              <a:rPr lang="en-US" sz="3200" dirty="0"/>
              <a:t>It is </a:t>
            </a:r>
            <a:r>
              <a:rPr lang="en-US" sz="3200" b="1" u="sng" dirty="0">
                <a:solidFill>
                  <a:srgbClr val="991A1E"/>
                </a:solidFill>
              </a:rPr>
              <a:t>against the law</a:t>
            </a:r>
            <a:r>
              <a:rPr lang="en-US" sz="3200" b="1" dirty="0">
                <a:solidFill>
                  <a:srgbClr val="991A1E"/>
                </a:solidFill>
              </a:rPr>
              <a:t> </a:t>
            </a:r>
            <a:r>
              <a:rPr lang="en-US" sz="3200" dirty="0"/>
              <a:t>for representatives to share their PIV cards with others. </a:t>
            </a:r>
          </a:p>
          <a:p>
            <a:pPr marL="0" indent="0">
              <a:spcAft>
                <a:spcPts val="1200"/>
              </a:spcAft>
              <a:buNone/>
            </a:pPr>
            <a:r>
              <a:rPr lang="en-US" sz="3200" dirty="0"/>
              <a:t>If you share your PIV card it will lead to </a:t>
            </a:r>
            <a:r>
              <a:rPr lang="en-US" sz="3200" b="1" u="sng" dirty="0">
                <a:solidFill>
                  <a:srgbClr val="991A1E"/>
                </a:solidFill>
              </a:rPr>
              <a:t>your accreditation being removed and/or legal action. </a:t>
            </a:r>
          </a:p>
        </p:txBody>
      </p:sp>
    </p:spTree>
    <p:extLst>
      <p:ext uri="{BB962C8B-B14F-4D97-AF65-F5344CB8AC3E}">
        <p14:creationId xmlns:p14="http://schemas.microsoft.com/office/powerpoint/2010/main" val="2670511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200" y="1803323"/>
            <a:ext cx="10515600" cy="4351338"/>
          </a:xfrm>
        </p:spPr>
        <p:txBody>
          <a:bodyPr/>
          <a:lstStyle/>
          <a:p>
            <a:pPr marL="0" indent="0">
              <a:spcAft>
                <a:spcPts val="600"/>
              </a:spcAft>
              <a:buNone/>
            </a:pPr>
            <a:r>
              <a:rPr lang="en-US" sz="3200" dirty="0"/>
              <a:t>To log onto VBMS you must be behind the VA Firewall. For those who are located in a VARO, this is automatic. </a:t>
            </a:r>
          </a:p>
          <a:p>
            <a:pPr marL="0" indent="0">
              <a:spcAft>
                <a:spcPts val="600"/>
              </a:spcAft>
              <a:buNone/>
            </a:pPr>
            <a:r>
              <a:rPr lang="en-US" sz="3200" dirty="0"/>
              <a:t>Remote representatives will need to use either Citrix or Cisco to connect to VA’s intranet and access VBMS. If VA imaged your laptop, you will be using Cisco, if not you will be using Citrix</a:t>
            </a:r>
          </a:p>
          <a:p>
            <a:pPr marL="0" indent="0">
              <a:spcAft>
                <a:spcPts val="600"/>
              </a:spcAft>
              <a:buNone/>
            </a:pPr>
            <a:r>
              <a:rPr lang="en-US" sz="3200" dirty="0"/>
              <a:t>Remote access must be requested from your CMA and should be done when obtaining your initial PIV Card</a:t>
            </a:r>
          </a:p>
          <a:p>
            <a:pPr marL="0" indent="0">
              <a:buNone/>
            </a:pPr>
            <a:endParaRPr lang="en-US" dirty="0"/>
          </a:p>
        </p:txBody>
      </p:sp>
    </p:spTree>
    <p:extLst>
      <p:ext uri="{BB962C8B-B14F-4D97-AF65-F5344CB8AC3E}">
        <p14:creationId xmlns:p14="http://schemas.microsoft.com/office/powerpoint/2010/main" val="272510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578533" y="1850619"/>
            <a:ext cx="11034933" cy="4351338"/>
          </a:xfrm>
        </p:spPr>
        <p:txBody>
          <a:bodyPr>
            <a:normAutofit/>
          </a:bodyPr>
          <a:lstStyle/>
          <a:p>
            <a:pPr marL="0" indent="0">
              <a:buNone/>
            </a:pPr>
            <a:r>
              <a:rPr lang="en-US" dirty="0"/>
              <a:t>To log into VBMS visit vaww.vbms.gov while behind the VA firewall or ask your VA IT department for assistance by having them place the VBMS Icon on your desktop. </a:t>
            </a:r>
          </a:p>
          <a:p>
            <a:pPr marL="0" indent="0">
              <a:buNone/>
            </a:pPr>
            <a:endParaRPr lang="en-US" sz="1200" dirty="0"/>
          </a:p>
          <a:p>
            <a:pPr marL="0" indent="0">
              <a:buNone/>
            </a:pPr>
            <a:r>
              <a:rPr lang="en-US" dirty="0"/>
              <a:t>After entering your PIV card information, you will need to enter your Station ID, which is the three-digit number of your assigned Regional office. </a:t>
            </a:r>
          </a:p>
          <a:p>
            <a:pPr marL="0" indent="0">
              <a:buNone/>
            </a:pPr>
            <a:endParaRPr lang="en-US" sz="1100" dirty="0"/>
          </a:p>
          <a:p>
            <a:pPr marL="0" indent="0">
              <a:buNone/>
            </a:pPr>
            <a:r>
              <a:rPr lang="en-US" dirty="0"/>
              <a:t>A complete list of all VARO station IDs can be found in the VFW-provided job aid section of the OLP Resources.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058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First time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199" y="1803323"/>
            <a:ext cx="10669859" cy="4351338"/>
          </a:xfrm>
        </p:spPr>
        <p:txBody>
          <a:bodyPr>
            <a:normAutofit/>
          </a:bodyPr>
          <a:lstStyle/>
          <a:p>
            <a:pPr marL="0" indent="0">
              <a:buNone/>
            </a:pPr>
            <a:r>
              <a:rPr lang="en-US" dirty="0"/>
              <a:t>The first time you log into VBMS, it will take a few minutes to load as the software is loading over 1,500 claims into your all claims queue. </a:t>
            </a:r>
          </a:p>
          <a:p>
            <a:pPr marL="0" indent="0">
              <a:buNone/>
            </a:pPr>
            <a:endParaRPr lang="en-US" dirty="0"/>
          </a:p>
          <a:p>
            <a:pPr marL="0" indent="0">
              <a:buNone/>
            </a:pPr>
            <a:r>
              <a:rPr lang="en-US" dirty="0"/>
              <a:t>To expedite how quickly VBMS loads, you can narrow your results using filters to only show claims for veterans in your state. </a:t>
            </a:r>
          </a:p>
          <a:p>
            <a:pPr marL="0" indent="0">
              <a:buNone/>
            </a:pPr>
            <a:endParaRPr lang="en-US" dirty="0"/>
          </a:p>
        </p:txBody>
      </p:sp>
    </p:spTree>
    <p:extLst>
      <p:ext uri="{BB962C8B-B14F-4D97-AF65-F5344CB8AC3E}">
        <p14:creationId xmlns:p14="http://schemas.microsoft.com/office/powerpoint/2010/main" val="234559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452387" y="1616927"/>
            <a:ext cx="11505150" cy="4537734"/>
          </a:xfrm>
        </p:spPr>
        <p:txBody>
          <a:bodyPr>
            <a:noAutofit/>
          </a:bodyPr>
          <a:lstStyle/>
          <a:p>
            <a:pPr marL="0" indent="0" algn="ctr">
              <a:buNone/>
            </a:pPr>
            <a:r>
              <a:rPr lang="en-US" b="1" dirty="0"/>
              <a:t>Without filters, VBMS will display all claims associated with your POA. </a:t>
            </a:r>
          </a:p>
          <a:p>
            <a:pPr marL="0" indent="0" algn="ctr">
              <a:buNone/>
            </a:pPr>
            <a:endParaRPr lang="en-US" sz="800" b="1" dirty="0"/>
          </a:p>
          <a:p>
            <a:pPr lvl="2"/>
            <a:r>
              <a:rPr lang="en-US" sz="2800" dirty="0"/>
              <a:t>Each Filter helps sort your listing into a smaller category</a:t>
            </a:r>
          </a:p>
          <a:p>
            <a:pPr lvl="2"/>
            <a:r>
              <a:rPr lang="en-US" sz="2800" dirty="0"/>
              <a:t>More filters = Fewer results in the listing </a:t>
            </a:r>
          </a:p>
          <a:p>
            <a:pPr lvl="2"/>
            <a:r>
              <a:rPr lang="en-US" sz="2800" dirty="0"/>
              <a:t>Only filters with an entry are in use, blank entries do nothing </a:t>
            </a:r>
          </a:p>
          <a:p>
            <a:pPr marL="457200" lvl="1" indent="0">
              <a:buNone/>
            </a:pPr>
            <a:endParaRPr lang="en-US" sz="900" dirty="0"/>
          </a:p>
          <a:p>
            <a:pPr marL="0" indent="0">
              <a:buNone/>
            </a:pPr>
            <a:endParaRPr lang="en-US" sz="900" dirty="0"/>
          </a:p>
          <a:p>
            <a:pPr marL="0" indent="0">
              <a:buNone/>
            </a:pPr>
            <a:endParaRPr lang="en-US" sz="900" dirty="0"/>
          </a:p>
          <a:p>
            <a:pPr marL="0" indent="0">
              <a:buNone/>
            </a:pPr>
            <a:r>
              <a:rPr lang="en-US" sz="2400" dirty="0">
                <a:solidFill>
                  <a:srgbClr val="991A1E"/>
                </a:solidFill>
              </a:rPr>
              <a:t>**To view a class on how to set up VBMS Filters, view the VSO VBMS Filters Presentation which can be found in the Past Training Conference Presentations &amp; Recordings section of the OLP Resources</a:t>
            </a:r>
          </a:p>
        </p:txBody>
      </p:sp>
    </p:spTree>
    <p:extLst>
      <p:ext uri="{BB962C8B-B14F-4D97-AF65-F5344CB8AC3E}">
        <p14:creationId xmlns:p14="http://schemas.microsoft.com/office/powerpoint/2010/main" val="2240113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Claim Station vs Local Station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b="1" dirty="0"/>
          </a:p>
          <a:p>
            <a:pPr marL="0" indent="0">
              <a:buNone/>
            </a:pPr>
            <a:r>
              <a:rPr lang="en-US" b="1" dirty="0"/>
              <a:t>Claim Station: </a:t>
            </a:r>
            <a:r>
              <a:rPr lang="en-US" dirty="0"/>
              <a:t>The VARO that the claim has been assigned to. </a:t>
            </a:r>
          </a:p>
          <a:p>
            <a:pPr marL="0" indent="0">
              <a:buNone/>
            </a:pPr>
            <a:endParaRPr lang="en-US" b="1" dirty="0"/>
          </a:p>
          <a:p>
            <a:pPr marL="0" indent="0">
              <a:buNone/>
            </a:pPr>
            <a:r>
              <a:rPr lang="en-US" b="1" dirty="0"/>
              <a:t>Local Station: </a:t>
            </a:r>
            <a:r>
              <a:rPr lang="en-US" dirty="0"/>
              <a:t>The VARO located in the area the veteran resides in.</a:t>
            </a:r>
          </a:p>
          <a:p>
            <a:pPr marL="0" indent="0">
              <a:buNone/>
            </a:pPr>
            <a:endParaRPr lang="en-US" dirty="0"/>
          </a:p>
          <a:p>
            <a:pPr marL="0" indent="0">
              <a:buNone/>
            </a:pPr>
            <a:r>
              <a:rPr lang="en-US" b="1" dirty="0"/>
              <a:t>National Work Queue: </a:t>
            </a:r>
            <a:r>
              <a:rPr lang="en-US" dirty="0"/>
              <a:t>If a claim has not been assigned to a claim station, it defaults to the National Work Queue (NWQ - Claim Station 499)</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5036555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7065</TotalTime>
  <Words>2345</Words>
  <Application>Microsoft Office PowerPoint</Application>
  <PresentationFormat>Widescreen</PresentationFormat>
  <Paragraphs>370</Paragraphs>
  <Slides>29</Slides>
  <Notes>14</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29</vt:i4>
      </vt:variant>
    </vt:vector>
  </HeadingPairs>
  <TitlesOfParts>
    <vt:vector size="40" baseType="lpstr">
      <vt:lpstr>Arial</vt:lpstr>
      <vt:lpstr>Calibri</vt:lpstr>
      <vt:lpstr>Calibri Light</vt:lpstr>
      <vt:lpstr>Times New Roman</vt:lpstr>
      <vt:lpstr>Wingdings</vt:lpstr>
      <vt:lpstr>Custom Design</vt:lpstr>
      <vt:lpstr>Office Theme</vt:lpstr>
      <vt:lpstr>1_Custom Design</vt:lpstr>
      <vt:lpstr>2_Custom Design</vt:lpstr>
      <vt:lpstr>3_Custom Design</vt:lpstr>
      <vt:lpstr>NEW LOGO</vt:lpstr>
      <vt:lpstr>PowerPoint Presentation</vt:lpstr>
      <vt:lpstr>Lesson Objectives</vt:lpstr>
      <vt:lpstr>What is VBMS?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VBMS Notification filter Categories</vt:lpstr>
      <vt:lpstr>VBMS Notification Filter Descriptions</vt:lpstr>
      <vt:lpstr>Common VBMS Filters</vt:lpstr>
      <vt:lpstr>VBMS Filters For Notifications</vt:lpstr>
      <vt:lpstr>VBMS Filters For BVA/CAVC Decisions</vt:lpstr>
      <vt:lpstr>VBMS Filters For Correspondences</vt:lpstr>
      <vt:lpstr>The life of a claim in VBMS</vt:lpstr>
      <vt:lpstr>The life of a claim in VBMS</vt:lpstr>
      <vt:lpstr>VA Employees and duties in VBMS</vt:lpstr>
      <vt:lpstr>VA Employees and duties in VBMS</vt:lpstr>
      <vt:lpstr>Checking the Status of a claim in VBMS</vt:lpstr>
      <vt:lpstr>Checking the Status of a claim in VBMS</vt:lpstr>
      <vt:lpstr>All Description/ Document types and Categories</vt:lpstr>
      <vt:lpstr>All Description/ Document types and Categories</vt:lpstr>
      <vt:lpstr>All Description/ Document types and Categories</vt:lpstr>
      <vt:lpstr>All Description/ Document types and Categories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252</cp:revision>
  <cp:lastPrinted>2019-04-23T12:55:55Z</cp:lastPrinted>
  <dcterms:created xsi:type="dcterms:W3CDTF">2018-09-13T15:53:27Z</dcterms:created>
  <dcterms:modified xsi:type="dcterms:W3CDTF">2023-04-03T18:40:17Z</dcterms:modified>
</cp:coreProperties>
</file>