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8"/>
    <p:sldMasterId id="2147483798" r:id="rId9"/>
    <p:sldMasterId id="2147483818" r:id="rId10"/>
  </p:sldMasterIdLst>
  <p:notesMasterIdLst>
    <p:notesMasterId r:id="rId24"/>
  </p:notesMasterIdLst>
  <p:sldIdLst>
    <p:sldId id="257" r:id="rId11"/>
    <p:sldId id="467" r:id="rId12"/>
    <p:sldId id="299" r:id="rId13"/>
    <p:sldId id="526" r:id="rId14"/>
    <p:sldId id="1911" r:id="rId15"/>
    <p:sldId id="286" r:id="rId16"/>
    <p:sldId id="1914" r:id="rId17"/>
    <p:sldId id="1915" r:id="rId18"/>
    <p:sldId id="482" r:id="rId19"/>
    <p:sldId id="474" r:id="rId20"/>
    <p:sldId id="475" r:id="rId21"/>
    <p:sldId id="473" r:id="rId22"/>
    <p:sldId id="28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D32A0-0C77-413B-B751-FF32A4B41C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536E-ADDF-4825-8C66-C3C040794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4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  <a:latin typeface="+mn-lt"/>
              </a:rPr>
              <a:t>Maximus acquired VES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in May of 2021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Clinicians </a:t>
            </a:r>
            <a:r>
              <a:rPr lang="en-US" b="0" i="0" dirty="0">
                <a:solidFill>
                  <a:srgbClr val="4D4D4D"/>
                </a:solidFill>
                <a:effectLst/>
                <a:latin typeface="Avenir"/>
              </a:rPr>
              <a:t>specialize in general medicine, psychology, psychiatry, neurology, neurosurgery, PM&amp;R/physical medicine and rehabilitation, ophthalmology/optometry, dentistry, and audiology to meet many medical disability exam 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4D4D4D"/>
              </a:solidFill>
              <a:effectLst/>
              <a:latin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4D4D4D"/>
                </a:solidFill>
                <a:effectLst/>
                <a:latin typeface="Avenir"/>
              </a:rPr>
              <a:t>Website: https://www.ves.com/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26E-58AC-43E5-9E39-268553037C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1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 C&amp;P exam is a medical examination scheduled by the VA as part of the disability rating process. </a:t>
            </a:r>
          </a:p>
          <a:p>
            <a:pPr marL="171450" indent="-1714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C&amp;P exam is to determine whether a Veteran’s disability is service-related, and if so, how severe it is. </a:t>
            </a:r>
          </a:p>
          <a:p>
            <a:pPr marL="171450" indent="-1714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Examples of service-related disabilities include PTSD and depression, hearing loss, musculoskeletal injuries, and any other disability acquired during your military service.</a:t>
            </a:r>
          </a:p>
          <a:p>
            <a:pPr marL="171450" indent="-1714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C&amp;P exam is performed by a VA general physician; VA C&amp;P exam contractors, like VES C&amp;P exam contractors; or a VA partner. Secondary exams performed by specialists may be necessary if the veteran’s disability is related to dental or psychiatric health. </a:t>
            </a:r>
          </a:p>
          <a:p>
            <a:pPr marL="171450" indent="-1714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C&amp;P exams are not complete physical evaluations, nor are they aimed at providing you with a diagnosis or treatment options. Instead, they’re a series of questions intended to shed light on the scope of your disability to provide you with adequate benefits and pension plans.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26E-58AC-43E5-9E39-268553037C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8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/ dark background - circle pi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E4759-7699-E644-9DCA-939A7B4EC2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31628" y="3082500"/>
            <a:ext cx="4377438" cy="4377438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4EFC20-6AE0-0346-9ABD-0B0F27312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48336"/>
            <a:ext cx="10972800" cy="1409080"/>
          </a:xfrm>
          <a:noFill/>
        </p:spPr>
        <p:txBody>
          <a:bodyPr vert="horz" lIns="91440" tIns="45720" rIns="91440" bIns="4572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AA942A-99CD-D842-8B1E-4D22FB07F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239257"/>
            <a:ext cx="10968038" cy="1409080"/>
          </a:xfrm>
        </p:spPr>
        <p:txBody>
          <a:bodyPr vert="horz" anchor="t" anchorCtr="0">
            <a:noAutofit/>
          </a:bodyPr>
          <a:lstStyle>
            <a:lvl1pPr algn="l">
              <a:defRPr sz="6000" b="0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7F8AB0-DEA5-6E40-9CD8-27BDEFE00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5486400"/>
            <a:ext cx="2133600" cy="5334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41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4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/ detail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36436-E4E7-9B43-B683-2E70D0F4E11C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/ detail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36436-E4E7-9B43-B683-2E70D0F4E11C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offset w/ large 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419100"/>
            <a:ext cx="7086600" cy="1562099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24400" y="2590800"/>
            <a:ext cx="7086600" cy="36575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98D1B7-6628-1645-9CAF-4AAE3535A1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6248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637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/ detail w/ circ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4"/>
            <a:ext cx="11430000" cy="4816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0870913-F6FC-C546-9E05-F8AF407587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3562" y="1893185"/>
            <a:ext cx="4377438" cy="4377438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7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230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/ narrow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7C1E9-12A4-0043-A819-33667AE0BD33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9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/ narrow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7C1E9-12A4-0043-A819-33667AE0BD33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/ narrow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7C1E9-12A4-0043-A819-33667AE0BD33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1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/ w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8138B-E3CF-2641-83AE-51AE9362FEF1}"/>
              </a:ext>
            </a:extLst>
          </p:cNvPr>
          <p:cNvSpPr/>
          <p:nvPr/>
        </p:nvSpPr>
        <p:spPr>
          <a:xfrm>
            <a:off x="0" y="3352800"/>
            <a:ext cx="12192000" cy="2895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/ w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8138B-E3CF-2641-83AE-51AE9362FEF1}"/>
              </a:ext>
            </a:extLst>
          </p:cNvPr>
          <p:cNvSpPr/>
          <p:nvPr/>
        </p:nvSpPr>
        <p:spPr>
          <a:xfrm>
            <a:off x="0" y="3352800"/>
            <a:ext cx="12192000" cy="28955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/ dark backgroun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4EFC20-6AE0-0346-9ABD-0B0F27312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48336"/>
            <a:ext cx="11072469" cy="1409080"/>
          </a:xfrm>
          <a:noFill/>
        </p:spPr>
        <p:txBody>
          <a:bodyPr vert="horz" lIns="91440" tIns="45720" rIns="91440" bIns="4572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AA942A-99CD-D842-8B1E-4D22FB07F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239257"/>
            <a:ext cx="10968038" cy="1409080"/>
          </a:xfrm>
        </p:spPr>
        <p:txBody>
          <a:bodyPr vert="horz" anchor="t" anchorCtr="0">
            <a:noAutofit/>
          </a:bodyPr>
          <a:lstStyle>
            <a:lvl1pPr algn="l">
              <a:defRPr sz="4800" b="0" i="0" cap="none" spc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7F8AB0-DEA5-6E40-9CD8-27BDEFE00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6324600"/>
            <a:ext cx="2895600" cy="5334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22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4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/ w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8138B-E3CF-2641-83AE-51AE9362FEF1}"/>
              </a:ext>
            </a:extLst>
          </p:cNvPr>
          <p:cNvSpPr/>
          <p:nvPr/>
        </p:nvSpPr>
        <p:spPr>
          <a:xfrm>
            <a:off x="0" y="3352800"/>
            <a:ext cx="12192000" cy="289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1409700"/>
            <a:ext cx="9715500" cy="48387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66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 sideba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0999" y="2362201"/>
            <a:ext cx="7239001" cy="3200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239000" cy="8976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E0DDA95-D207-7E44-84AA-555B3D290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7406" y="2362201"/>
            <a:ext cx="3505200" cy="365759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1C29BB-FD0F-C348-80D9-5FCA3CE024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37407" y="354497"/>
            <a:ext cx="3505200" cy="1981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0996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eft flo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698"/>
            <a:ext cx="4800600" cy="5804702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8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420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in lg green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5AFAF0D-696E-A84E-8018-9819FDD58D9B}"/>
              </a:ext>
            </a:extLst>
          </p:cNvPr>
          <p:cNvSpPr/>
          <p:nvPr/>
        </p:nvSpPr>
        <p:spPr>
          <a:xfrm>
            <a:off x="266701" y="914400"/>
            <a:ext cx="4880182" cy="4880182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443698"/>
            <a:ext cx="4880182" cy="5804702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8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07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ffset / Left floating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443698"/>
            <a:ext cx="4880181" cy="5804702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486400" y="419100"/>
            <a:ext cx="6324600" cy="5829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682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FDFE53C-7CC1-374E-8FC0-239DE67EBF49}"/>
              </a:ext>
            </a:extLst>
          </p:cNvPr>
          <p:cNvGrpSpPr/>
          <p:nvPr/>
        </p:nvGrpSpPr>
        <p:grpSpPr>
          <a:xfrm>
            <a:off x="6210300" y="0"/>
            <a:ext cx="5981700" cy="4200524"/>
            <a:chOff x="6197717" y="0"/>
            <a:chExt cx="5981700" cy="42005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9C9F28-20A5-D04E-8CC4-0ED90C42B20C}"/>
                </a:ext>
              </a:extLst>
            </p:cNvPr>
            <p:cNvSpPr/>
            <p:nvPr/>
          </p:nvSpPr>
          <p:spPr>
            <a:xfrm>
              <a:off x="6197717" y="0"/>
              <a:ext cx="5981700" cy="420052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8301E65C-C8E2-3648-BDC0-AFC12256E539}"/>
                </a:ext>
              </a:extLst>
            </p:cNvPr>
            <p:cNvSpPr/>
            <p:nvPr/>
          </p:nvSpPr>
          <p:spPr>
            <a:xfrm>
              <a:off x="6197717" y="225501"/>
              <a:ext cx="400050" cy="571500"/>
            </a:xfrm>
            <a:custGeom>
              <a:avLst/>
              <a:gdLst>
                <a:gd name="connsiteX0" fmla="*/ 0 w 800100"/>
                <a:gd name="connsiteY0" fmla="*/ 285750 h 571500"/>
                <a:gd name="connsiteX1" fmla="*/ 400050 w 800100"/>
                <a:gd name="connsiteY1" fmla="*/ 0 h 571500"/>
                <a:gd name="connsiteX2" fmla="*/ 800100 w 800100"/>
                <a:gd name="connsiteY2" fmla="*/ 285750 h 571500"/>
                <a:gd name="connsiteX3" fmla="*/ 400050 w 800100"/>
                <a:gd name="connsiteY3" fmla="*/ 571500 h 571500"/>
                <a:gd name="connsiteX4" fmla="*/ 0 w 800100"/>
                <a:gd name="connsiteY4" fmla="*/ 285750 h 571500"/>
                <a:gd name="connsiteX0" fmla="*/ 0 w 400050"/>
                <a:gd name="connsiteY0" fmla="*/ 571500 h 571500"/>
                <a:gd name="connsiteX1" fmla="*/ 0 w 400050"/>
                <a:gd name="connsiteY1" fmla="*/ 0 h 571500"/>
                <a:gd name="connsiteX2" fmla="*/ 400050 w 400050"/>
                <a:gd name="connsiteY2" fmla="*/ 285750 h 571500"/>
                <a:gd name="connsiteX3" fmla="*/ 0 w 40005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571500">
                  <a:moveTo>
                    <a:pt x="0" y="571500"/>
                  </a:moveTo>
                  <a:lnTo>
                    <a:pt x="0" y="0"/>
                  </a:lnTo>
                  <a:lnTo>
                    <a:pt x="400050" y="28575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DFAE903-8215-0840-9381-39EFA084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5181600" cy="4191001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baseline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143EB6-D1ED-BA43-B82D-99056D9AB8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600" y="289851"/>
            <a:ext cx="5486400" cy="542333"/>
          </a:xfrm>
        </p:spPr>
        <p:txBody>
          <a:bodyPr anchor="t">
            <a:noAutofit/>
          </a:bodyPr>
          <a:lstStyle>
            <a:lvl1pPr marL="0" indent="0" algn="l">
              <a:buNone/>
              <a:defRPr sz="2800" i="0">
                <a:solidFill>
                  <a:schemeClr val="accent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464A0E-2F08-8E49-933D-D153A3212B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9400" y="1409700"/>
            <a:ext cx="5125836" cy="2632409"/>
          </a:xfrm>
        </p:spPr>
        <p:txBody>
          <a:bodyPr lIns="0" rIns="0">
            <a:normAutofit/>
          </a:bodyPr>
          <a:lstStyle>
            <a:lvl1pPr marL="182880" indent="0" algn="l">
              <a:buFont typeface="Arial" panose="020B0604020202020204" pitchFamily="34" charset="0"/>
              <a:buNone/>
              <a:defRPr sz="2200"/>
            </a:lvl1pPr>
            <a:lvl2pPr marL="530542" indent="0">
              <a:buNone/>
              <a:defRPr/>
            </a:lvl2pPr>
            <a:lvl3pPr marL="814705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1ADF7-1804-0B44-9774-9A6F455B74C3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tx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5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orient="horz" pos="2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5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64EAD61-8B81-6749-9E77-C59CB537C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D820F-4997-46E6-B00F-6DAC4DCC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1728" y="1122363"/>
            <a:ext cx="6340768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1C11B-343E-47C7-A1C8-93AD4000E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1728" y="3602038"/>
            <a:ext cx="634076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B32E27-B27F-0C4B-8766-D67BD05D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1749287"/>
            <a:ext cx="3366053" cy="3366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01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_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9">
            <a:extLst>
              <a:ext uri="{FF2B5EF4-FFF2-40B4-BE49-F238E27FC236}">
                <a16:creationId xmlns:a16="http://schemas.microsoft.com/office/drawing/2014/main" id="{39196212-D105-9C23-818A-8D37EB68A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70892"/>
            <a:ext cx="5341034" cy="467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744538" indent="-231775">
              <a:tabLst>
                <a:tab pos="571500" algn="l"/>
              </a:tabLst>
              <a:defRPr sz="1400"/>
            </a:lvl4pPr>
            <a:lvl5pPr marL="914400" indent="-169863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9">
            <a:extLst>
              <a:ext uri="{FF2B5EF4-FFF2-40B4-BE49-F238E27FC236}">
                <a16:creationId xmlns:a16="http://schemas.microsoft.com/office/drawing/2014/main" id="{F53E3939-2096-BD0E-18F0-ABC5557BFD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1367" y="1570892"/>
            <a:ext cx="5341034" cy="467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744538" indent="-231775">
              <a:tabLst>
                <a:tab pos="571500" algn="l"/>
              </a:tabLst>
              <a:defRPr sz="1400"/>
            </a:lvl4pPr>
            <a:lvl5pPr marL="914400" indent="-169863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5BC2DB1-4738-10CB-A6DE-3E283E124310}"/>
              </a:ext>
            </a:extLst>
          </p:cNvPr>
          <p:cNvSpPr/>
          <p:nvPr userDrawn="1"/>
        </p:nvSpPr>
        <p:spPr>
          <a:xfrm>
            <a:off x="10570934" y="1"/>
            <a:ext cx="1621067" cy="1621067"/>
          </a:xfrm>
          <a:custGeom>
            <a:avLst/>
            <a:gdLst>
              <a:gd name="connsiteX0" fmla="*/ 0 w 1621067"/>
              <a:gd name="connsiteY0" fmla="*/ 0 h 1621067"/>
              <a:gd name="connsiteX1" fmla="*/ 1621067 w 1621067"/>
              <a:gd name="connsiteY1" fmla="*/ 0 h 1621067"/>
              <a:gd name="connsiteX2" fmla="*/ 1621067 w 1621067"/>
              <a:gd name="connsiteY2" fmla="*/ 1621067 h 1621067"/>
              <a:gd name="connsiteX3" fmla="*/ 1601793 w 1621067"/>
              <a:gd name="connsiteY3" fmla="*/ 1494781 h 1621067"/>
              <a:gd name="connsiteX4" fmla="*/ 126286 w 1621067"/>
              <a:gd name="connsiteY4" fmla="*/ 19274 h 162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067" h="1621067">
                <a:moveTo>
                  <a:pt x="0" y="0"/>
                </a:moveTo>
                <a:lnTo>
                  <a:pt x="1621067" y="0"/>
                </a:lnTo>
                <a:lnTo>
                  <a:pt x="1621067" y="1621067"/>
                </a:lnTo>
                <a:lnTo>
                  <a:pt x="1601793" y="1494781"/>
                </a:lnTo>
                <a:cubicBezTo>
                  <a:pt x="1450241" y="754162"/>
                  <a:pt x="866905" y="170826"/>
                  <a:pt x="126286" y="19274"/>
                </a:cubicBezTo>
                <a:close/>
              </a:path>
            </a:pathLst>
          </a:custGeom>
          <a:solidFill>
            <a:srgbClr val="50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2C8F6E9-B7D6-D4D6-9B3C-D3BCD816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2728"/>
            <a:ext cx="10972800" cy="697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06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3698"/>
            <a:ext cx="3429000" cy="5804702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096000" y="419100"/>
            <a:ext cx="6096000" cy="5829300"/>
          </a:xfrm>
        </p:spPr>
        <p:txBody>
          <a:bodyPr anchor="ctr"/>
          <a:lstStyle>
            <a:lvl1pPr marL="18288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en-US"/>
              <a:t>Agenda item 1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2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3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4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5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6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89BA-06B4-42F3-B357-C86DD6A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3ED546BA-163F-48F9-82D2-C0444439A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93" y="5754923"/>
            <a:ext cx="1729353" cy="9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6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938C794-E5A6-DEFE-9332-FA1A24F55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50" y="1081860"/>
            <a:ext cx="3420000" cy="433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D396A-2A5C-0123-9248-C9763FE2B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624" y="2741578"/>
            <a:ext cx="5760000" cy="16200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2472D-2585-AB79-C518-1E480DCC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74973" y="6024875"/>
            <a:ext cx="2743200" cy="36512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 b="1">
                <a:solidFill>
                  <a:srgbClr val="EBE4F3"/>
                </a:solidFill>
              </a:defRPr>
            </a:lvl1pPr>
          </a:lstStyle>
          <a:p>
            <a:fld id="{E7FD9949-5C36-4895-98A8-191914B61942}" type="datetime3">
              <a:rPr lang="en-GB" smtClean="0"/>
              <a:t>14 November, 2023</a:t>
            </a:fld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0BC9F431-149A-6888-B596-23548CB7AB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7249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396A-2A5C-0123-9248-C9763FE2B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82624" y="2741578"/>
            <a:ext cx="5751306" cy="16200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0BC9F431-149A-6888-B596-23548CB7AB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6F0E20-3E12-3199-78C0-538CC9623B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50" y="1081860"/>
            <a:ext cx="3420000" cy="4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2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7249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5D68-A44E-8174-4782-C4B9EC2163E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5F21BD54-D1E5-56BC-BCE0-B63E51E5838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FEA8DD-B298-F908-B027-04D802FF8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8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7249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89BA-06B4-42F3-B357-C86DD6A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3ED546BA-163F-48F9-82D2-C0444439A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93" y="5754923"/>
            <a:ext cx="1729353" cy="9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6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358C3-D60F-78EC-7B8D-7D54B2B561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B112-9556-1925-3202-724BFB1F1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1223964"/>
            <a:ext cx="10825163" cy="4445000"/>
          </a:xfr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</a:t>
            </a:r>
            <a:br>
              <a:rPr lang="en-GB" dirty="0"/>
            </a:br>
            <a:r>
              <a:rPr lang="en-GB" dirty="0"/>
              <a:t>divider text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0D181EA-ABA0-4831-AF0B-57DC8D5EC1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1" y="5634036"/>
            <a:ext cx="1729353" cy="9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49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7249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7987-FEF9-3A1E-6511-963037A4D2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000" y="1691999"/>
            <a:ext cx="5070687" cy="504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7AC3-7016-124B-6D12-60D2ED84E1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000" y="2213112"/>
            <a:ext cx="5070687" cy="3455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EE4A6-0FDD-9212-913D-B2FEF060622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7313" y="1691999"/>
            <a:ext cx="5070688" cy="504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45E0B-CCBA-A542-405F-7F1E8D46273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001" y="2213113"/>
            <a:ext cx="5070687" cy="345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E4878919-016C-D3CA-A15B-9A6FC311B0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BE4E3C2-FDBC-028B-5832-3B62BADCC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C6AAD8B4-2F60-4F56-81B6-A503C7215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47" y="5754923"/>
            <a:ext cx="1729353" cy="9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624">
          <p15:clr>
            <a:srgbClr val="FF96FF"/>
          </p15:clr>
        </p15:guide>
        <p15:guide id="7" pos="4055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A94C63D-77ED-8E83-3CF7-CF53A3ED66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F4F4F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7987-FEF9-3A1E-6511-963037A4D2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000" y="1691999"/>
            <a:ext cx="5070687" cy="504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7AC3-7016-124B-6D12-60D2ED84E1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000" y="2213112"/>
            <a:ext cx="5070687" cy="3455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E4878919-016C-D3CA-A15B-9A6FC311B0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BE4E3C2-FDBC-028B-5832-3B62BADCC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540000"/>
            <a:ext cx="5070687" cy="864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75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624">
          <p15:clr>
            <a:srgbClr val="FF96FF"/>
          </p15:clr>
        </p15:guide>
        <p15:guide id="7" pos="4055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7987-FEF9-3A1E-6511-963037A4D2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000" y="1691999"/>
            <a:ext cx="5070687" cy="504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7AC3-7016-124B-6D12-60D2ED84E1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000" y="2213112"/>
            <a:ext cx="5070687" cy="3455849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171450" indent="-171450">
              <a:buFont typeface="Arial" panose="020B0604020202020204" pitchFamily="34" charset="0"/>
              <a:buChar char="•"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  <a:lvl6pPr marL="360000" indent="-180000">
              <a:buFont typeface="Arial" panose="020B0604020202020204" pitchFamily="34" charset="0"/>
              <a:buChar char="−"/>
              <a:defRPr/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E4878919-016C-D3CA-A15B-9A6FC311B0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BE4E3C2-FDBC-028B-5832-3B62BADCC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540000"/>
            <a:ext cx="5070687" cy="864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889CC-2822-30BE-5217-D1CD724A8A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38001" y="1691999"/>
            <a:ext cx="5069999" cy="3978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3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624">
          <p15:clr>
            <a:srgbClr val="FF96FF"/>
          </p15:clr>
        </p15:guide>
        <p15:guide id="7" pos="4055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_Statist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7EE97D-A2EF-F9E0-04FF-E33D1E4B6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7987-FEF9-3A1E-6511-963037A4D2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000" y="1691999"/>
            <a:ext cx="5070687" cy="504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7AC3-7016-124B-6D12-60D2ED84E1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000" y="2213112"/>
            <a:ext cx="5070687" cy="3455849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E4878919-016C-D3CA-A15B-9A6FC311B0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BE4E3C2-FDBC-028B-5832-3B62BADCC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540000"/>
            <a:ext cx="5070687" cy="86473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5FDDD-E408-1BAC-1F05-4338D6D57F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2029" y="1404730"/>
            <a:ext cx="3823943" cy="4264230"/>
          </a:xfrm>
        </p:spPr>
        <p:txBody>
          <a:bodyPr anchor="ctr"/>
          <a:lstStyle>
            <a:lvl1pPr marL="0" indent="0" algn="ctr">
              <a:buNone/>
              <a:defRPr sz="3600" b="1" cap="all" spc="200" baseline="0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80000"/>
              </a:lnSpc>
              <a:spcBef>
                <a:spcPts val="900"/>
              </a:spcBef>
              <a:buNone/>
              <a:defRPr sz="8000" b="1">
                <a:solidFill>
                  <a:schemeClr val="bg2"/>
                </a:solidFill>
              </a:defRPr>
            </a:lvl2pPr>
            <a:lvl3pPr marL="0" indent="0" algn="ctr">
              <a:buNone/>
              <a:defRPr sz="1800">
                <a:solidFill>
                  <a:schemeClr val="tx2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6863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624">
          <p15:clr>
            <a:srgbClr val="FF96FF"/>
          </p15:clr>
        </p15:guide>
        <p15:guide id="7" pos="4055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mper /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A1D548-CE68-2B49-91E6-0DBEEFF3229B}"/>
              </a:ext>
            </a:extLst>
          </p:cNvPr>
          <p:cNvSpPr txBox="1"/>
          <p:nvPr/>
        </p:nvSpPr>
        <p:spPr>
          <a:xfrm>
            <a:off x="838200" y="6419840"/>
            <a:ext cx="9115514" cy="276999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fld id="{E3F5C255-0264-234E-9338-DB7FF625E05F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r>
              <a:rPr lang="en-US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|  MAXIMUS: NAVIGATING CHANGE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4B50C1-D799-1E43-9851-49F22AA1C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419101"/>
            <a:ext cx="5105400" cy="5827546"/>
          </a:xfrm>
          <a:noFill/>
        </p:spPr>
        <p:txBody>
          <a:bodyPr vert="horz" lIns="91440" tIns="45720" rIns="91440" bIns="45720" anchor="ctr" anchorCtr="0">
            <a:noAutofit/>
          </a:bodyPr>
          <a:lstStyle>
            <a:lvl1pPr marL="182880" algn="l">
              <a:lnSpc>
                <a:spcPct val="90000"/>
              </a:lnSpc>
              <a:defRPr sz="42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</a:t>
            </a:r>
          </a:p>
        </p:txBody>
      </p:sp>
    </p:spTree>
    <p:extLst>
      <p:ext uri="{BB962C8B-B14F-4D97-AF65-F5344CB8AC3E}">
        <p14:creationId xmlns:p14="http://schemas.microsoft.com/office/powerpoint/2010/main" val="40884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2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951CB8-1714-2447-8949-16615C47FF63}"/>
              </a:ext>
            </a:extLst>
          </p:cNvPr>
          <p:cNvSpPr/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BDB9-7AD8-9187-3D04-C0919CCC74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001" y="1691999"/>
            <a:ext cx="5069999" cy="3978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E9708-B034-DD3C-2396-1A99397D45E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002" y="1691999"/>
            <a:ext cx="5069999" cy="3978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AA66813C-8B3D-4D7E-B626-192E7E9DB2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237A78-423A-F77B-460C-4F2A190B4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999" y="540000"/>
            <a:ext cx="5072400" cy="864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196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624">
          <p15:clr>
            <a:srgbClr val="FF96FF"/>
          </p15:clr>
        </p15:guide>
        <p15:guide id="7" pos="4055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E8D761-AFBE-3D7B-6380-195A02047F6A}"/>
              </a:ext>
            </a:extLst>
          </p:cNvPr>
          <p:cNvSpPr>
            <a:spLocks/>
          </p:cNvSpPr>
          <p:nvPr userDrawn="1"/>
        </p:nvSpPr>
        <p:spPr>
          <a:xfrm>
            <a:off x="684000" y="1691999"/>
            <a:ext cx="5304000" cy="397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298DD-0C6B-2545-31B4-45FE745EE35B}"/>
              </a:ext>
            </a:extLst>
          </p:cNvPr>
          <p:cNvSpPr>
            <a:spLocks/>
          </p:cNvSpPr>
          <p:nvPr userDrawn="1"/>
        </p:nvSpPr>
        <p:spPr>
          <a:xfrm>
            <a:off x="6204001" y="1691999"/>
            <a:ext cx="5304000" cy="397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AA66813C-8B3D-4D7E-B626-192E7E9DB2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237A78-423A-F77B-460C-4F2A190B4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B2D98D-758B-FBB7-D7B6-CE53FFF2D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6000" y="2960999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C162809-5E1E-E752-AA61-E1A1D622F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6001" y="2960999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71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E8D761-AFBE-3D7B-6380-195A02047F6A}"/>
              </a:ext>
            </a:extLst>
          </p:cNvPr>
          <p:cNvSpPr>
            <a:spLocks/>
          </p:cNvSpPr>
          <p:nvPr userDrawn="1"/>
        </p:nvSpPr>
        <p:spPr>
          <a:xfrm>
            <a:off x="684000" y="1692000"/>
            <a:ext cx="5304000" cy="1879876"/>
          </a:xfrm>
          <a:prstGeom prst="rect">
            <a:avLst/>
          </a:prstGeom>
          <a:solidFill>
            <a:srgbClr val="50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298DD-0C6B-2545-31B4-45FE745EE35B}"/>
              </a:ext>
            </a:extLst>
          </p:cNvPr>
          <p:cNvSpPr>
            <a:spLocks/>
          </p:cNvSpPr>
          <p:nvPr userDrawn="1"/>
        </p:nvSpPr>
        <p:spPr>
          <a:xfrm>
            <a:off x="6204001" y="1691999"/>
            <a:ext cx="5304000" cy="1879877"/>
          </a:xfrm>
          <a:prstGeom prst="rect">
            <a:avLst/>
          </a:prstGeom>
          <a:solidFill>
            <a:srgbClr val="50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AA66813C-8B3D-4D7E-B626-192E7E9DB2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237A78-423A-F77B-460C-4F2A190B4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B2D98D-758B-FBB7-D7B6-CE53FFF2D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6000" y="1911937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C162809-5E1E-E752-AA61-E1A1D622F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6001" y="1911937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815983-7742-6D70-5462-BE03F6197CED}"/>
              </a:ext>
            </a:extLst>
          </p:cNvPr>
          <p:cNvSpPr>
            <a:spLocks/>
          </p:cNvSpPr>
          <p:nvPr userDrawn="1"/>
        </p:nvSpPr>
        <p:spPr>
          <a:xfrm>
            <a:off x="682463" y="3787775"/>
            <a:ext cx="5304000" cy="1879876"/>
          </a:xfrm>
          <a:prstGeom prst="rect">
            <a:avLst/>
          </a:prstGeom>
          <a:solidFill>
            <a:srgbClr val="50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87676-D5E5-B166-658D-3614CE9A0E25}"/>
              </a:ext>
            </a:extLst>
          </p:cNvPr>
          <p:cNvSpPr>
            <a:spLocks/>
          </p:cNvSpPr>
          <p:nvPr userDrawn="1"/>
        </p:nvSpPr>
        <p:spPr>
          <a:xfrm>
            <a:off x="6204001" y="3789086"/>
            <a:ext cx="5304000" cy="1879877"/>
          </a:xfrm>
          <a:prstGeom prst="rect">
            <a:avLst/>
          </a:prstGeom>
          <a:solidFill>
            <a:srgbClr val="50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664581F-D8DC-4A74-9B9A-BEEC5A2B69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4463" y="4007713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DCF2314-5EFA-AFD1-2F88-AEB27BD55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6001" y="4009024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942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2250">
          <p15:clr>
            <a:srgbClr val="FF96FF"/>
          </p15:clr>
        </p15:guide>
        <p15:guide id="5" orient="horz" pos="2386">
          <p15:clr>
            <a:srgbClr val="FF96FF"/>
          </p15:clr>
        </p15:guide>
        <p15:guide id="6" orient="horz" pos="3571">
          <p15:clr>
            <a:srgbClr val="FF96FF"/>
          </p15:clr>
        </p15:guide>
        <p15:guide id="7" pos="430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249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E8D761-AFBE-3D7B-6380-195A02047F6A}"/>
              </a:ext>
            </a:extLst>
          </p:cNvPr>
          <p:cNvSpPr>
            <a:spLocks/>
          </p:cNvSpPr>
          <p:nvPr userDrawn="1"/>
        </p:nvSpPr>
        <p:spPr>
          <a:xfrm>
            <a:off x="684000" y="1692000"/>
            <a:ext cx="3462550" cy="18798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298DD-0C6B-2545-31B4-45FE745EE35B}"/>
              </a:ext>
            </a:extLst>
          </p:cNvPr>
          <p:cNvSpPr>
            <a:spLocks/>
          </p:cNvSpPr>
          <p:nvPr userDrawn="1"/>
        </p:nvSpPr>
        <p:spPr>
          <a:xfrm>
            <a:off x="8043650" y="1691999"/>
            <a:ext cx="3464138" cy="18798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AA66813C-8B3D-4D7E-B626-192E7E9DB2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237A78-423A-F77B-460C-4F2A190B4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B2D98D-758B-FBB7-D7B6-CE53FFF2D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5275" y="1911937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C162809-5E1E-E752-AA61-E1A1D622F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5719" y="1911937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815983-7742-6D70-5462-BE03F6197CED}"/>
              </a:ext>
            </a:extLst>
          </p:cNvPr>
          <p:cNvSpPr>
            <a:spLocks/>
          </p:cNvSpPr>
          <p:nvPr userDrawn="1"/>
        </p:nvSpPr>
        <p:spPr>
          <a:xfrm>
            <a:off x="682463" y="3787775"/>
            <a:ext cx="3462550" cy="18798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87676-D5E5-B166-658D-3614CE9A0E25}"/>
              </a:ext>
            </a:extLst>
          </p:cNvPr>
          <p:cNvSpPr>
            <a:spLocks/>
          </p:cNvSpPr>
          <p:nvPr userDrawn="1"/>
        </p:nvSpPr>
        <p:spPr>
          <a:xfrm>
            <a:off x="8043649" y="3789086"/>
            <a:ext cx="3464351" cy="18798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664581F-D8DC-4A74-9B9A-BEEC5A2B69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3738" y="4007713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DCF2314-5EFA-AFD1-2F88-AEB27BD55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5824" y="4009024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776425-3A4F-6ED6-601F-920DB64A19EE}"/>
              </a:ext>
            </a:extLst>
          </p:cNvPr>
          <p:cNvSpPr>
            <a:spLocks/>
          </p:cNvSpPr>
          <p:nvPr userDrawn="1"/>
        </p:nvSpPr>
        <p:spPr>
          <a:xfrm>
            <a:off x="4365413" y="1690688"/>
            <a:ext cx="3462550" cy="18798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6AFAAE4-4670-453F-511D-F52DC7480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6688" y="1910625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478CA3-138F-60B9-58C0-C0C136210936}"/>
              </a:ext>
            </a:extLst>
          </p:cNvPr>
          <p:cNvSpPr>
            <a:spLocks/>
          </p:cNvSpPr>
          <p:nvPr userDrawn="1"/>
        </p:nvSpPr>
        <p:spPr>
          <a:xfrm>
            <a:off x="4363876" y="3786463"/>
            <a:ext cx="3462550" cy="18798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549F1B3-D569-D666-D5A3-7A78A94B1A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5151" y="4006401"/>
            <a:ext cx="3060000" cy="1440000"/>
          </a:xfr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400"/>
              </a:spcBef>
              <a:buNone/>
              <a:defRPr sz="4000">
                <a:solidFill>
                  <a:schemeClr val="bg1"/>
                </a:solidFill>
              </a:defRPr>
            </a:lvl2pPr>
            <a:lvl3pPr marL="0" indent="0" algn="ctr">
              <a:buNone/>
              <a:defRPr sz="1200">
                <a:solidFill>
                  <a:schemeClr val="bg1"/>
                </a:solidFill>
              </a:defRPr>
            </a:lvl3pPr>
            <a:lvl4pPr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5838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2250">
          <p15:clr>
            <a:srgbClr val="FF96FF"/>
          </p15:clr>
        </p15:guide>
        <p15:guide id="5" orient="horz" pos="2386">
          <p15:clr>
            <a:srgbClr val="FF96FF"/>
          </p15:clr>
        </p15:guide>
        <p15:guide id="6" orient="horz" pos="3571">
          <p15:clr>
            <a:srgbClr val="FF96FF"/>
          </p15:clr>
        </p15:guide>
        <p15:guide id="7" pos="430">
          <p15:clr>
            <a:srgbClr val="FF96FF"/>
          </p15:clr>
        </p15:guide>
        <p15:guide id="8" pos="2612">
          <p15:clr>
            <a:srgbClr val="FF96FF"/>
          </p15:clr>
        </p15:guide>
        <p15:guide id="9" pos="2748">
          <p15:clr>
            <a:srgbClr val="FF96FF"/>
          </p15:clr>
        </p15:guide>
        <p15:guide id="10" pos="4931">
          <p15:clr>
            <a:srgbClr val="FF96FF"/>
          </p15:clr>
        </p15:guide>
        <p15:guide id="11" pos="5067">
          <p15:clr>
            <a:srgbClr val="FF96FF"/>
          </p15:clr>
        </p15:guide>
        <p15:guide id="12" pos="7249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BDB9-7AD8-9187-3D04-C0919CCC74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4001" y="1691999"/>
            <a:ext cx="5069999" cy="3978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E9708-B034-DD3C-2396-1A99397D45E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002" y="1691999"/>
            <a:ext cx="5069999" cy="3978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AA66813C-8B3D-4D7E-B626-192E7E9DB2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237A78-423A-F77B-460C-4F2A190B4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006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624">
          <p15:clr>
            <a:srgbClr val="FF96FF"/>
          </p15:clr>
        </p15:guide>
        <p15:guide id="7" pos="4055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E2F7-5D6C-1317-F473-A9417C37A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F6C0C24E-96B6-6A4A-96F8-093403DE64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3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7249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0DFC280A-82C9-895E-F98A-FF2E02A3CE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7249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/ detail /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4"/>
            <a:ext cx="11430000" cy="4816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 – Description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344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64EAD61-8B81-6749-9E77-C59CB537C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D820F-4997-46E6-B00F-6DAC4DCC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1728" y="1122363"/>
            <a:ext cx="6340768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1C11B-343E-47C7-A1C8-93AD4000E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1728" y="3602038"/>
            <a:ext cx="634076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B32E27-B27F-0C4B-8766-D67BD05D6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1749287"/>
            <a:ext cx="3366053" cy="33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4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ark background - circle pi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E4759-7699-E644-9DCA-939A7B4EC2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31628" y="3082500"/>
            <a:ext cx="4377438" cy="4377438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4EFC20-6AE0-0346-9ABD-0B0F27312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48336"/>
            <a:ext cx="10972800" cy="1409080"/>
          </a:xfrm>
          <a:noFill/>
        </p:spPr>
        <p:txBody>
          <a:bodyPr vert="horz" lIns="91440" tIns="45720" rIns="91440" bIns="4572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AA942A-99CD-D842-8B1E-4D22FB07F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239257"/>
            <a:ext cx="10968038" cy="1409080"/>
          </a:xfrm>
        </p:spPr>
        <p:txBody>
          <a:bodyPr vert="horz" anchor="t" anchorCtr="0">
            <a:noAutofit/>
          </a:bodyPr>
          <a:lstStyle>
            <a:lvl1pPr algn="l">
              <a:defRPr sz="6000" b="0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7F8AB0-DEA5-6E40-9CD8-27BDEFE00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5486400"/>
            <a:ext cx="2133600" cy="5334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223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4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/ detail /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4"/>
            <a:ext cx="11430000" cy="4816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400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ark backgroun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4EFC20-6AE0-0346-9ABD-0B0F27312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48336"/>
            <a:ext cx="11072469" cy="1409080"/>
          </a:xfrm>
          <a:noFill/>
        </p:spPr>
        <p:txBody>
          <a:bodyPr vert="horz" lIns="91440" tIns="45720" rIns="91440" bIns="4572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AA942A-99CD-D842-8B1E-4D22FB07F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239257"/>
            <a:ext cx="10968038" cy="1409080"/>
          </a:xfrm>
        </p:spPr>
        <p:txBody>
          <a:bodyPr vert="horz" anchor="t" anchorCtr="0">
            <a:noAutofit/>
          </a:bodyPr>
          <a:lstStyle>
            <a:lvl1pPr algn="l">
              <a:defRPr sz="4800" b="0" i="0" cap="none" spc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7F8AB0-DEA5-6E40-9CD8-27BDEFE00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6324600"/>
            <a:ext cx="2895600" cy="5334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07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45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3698"/>
            <a:ext cx="3429000" cy="5804702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096000" y="419100"/>
            <a:ext cx="6096000" cy="5829300"/>
          </a:xfrm>
        </p:spPr>
        <p:txBody>
          <a:bodyPr anchor="ctr"/>
          <a:lstStyle>
            <a:lvl1pPr marL="18288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en-US"/>
              <a:t>Agenda item 1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2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3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4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5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en-US"/>
              <a:t>Agenda item 6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7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mper /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A1D548-CE68-2B49-91E6-0DBEEFF3229B}"/>
              </a:ext>
            </a:extLst>
          </p:cNvPr>
          <p:cNvSpPr txBox="1"/>
          <p:nvPr userDrawn="1"/>
        </p:nvSpPr>
        <p:spPr>
          <a:xfrm>
            <a:off x="838200" y="6419840"/>
            <a:ext cx="9115514" cy="276999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fld id="{E3F5C255-0264-234E-9338-DB7FF625E05F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r>
              <a:rPr lang="en-US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|  MAXIMUS: NAVIGATING CHANGE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4B50C1-D799-1E43-9851-49F22AA1C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419101"/>
            <a:ext cx="5105400" cy="5827546"/>
          </a:xfrm>
          <a:noFill/>
        </p:spPr>
        <p:txBody>
          <a:bodyPr vert="horz" lIns="91440" tIns="45720" rIns="91440" bIns="45720" anchor="ctr" anchorCtr="0">
            <a:noAutofit/>
          </a:bodyPr>
          <a:lstStyle>
            <a:lvl1pPr marL="182880" algn="l">
              <a:lnSpc>
                <a:spcPct val="90000"/>
              </a:lnSpc>
              <a:defRPr sz="42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</a:t>
            </a:r>
          </a:p>
        </p:txBody>
      </p:sp>
    </p:spTree>
    <p:extLst>
      <p:ext uri="{BB962C8B-B14F-4D97-AF65-F5344CB8AC3E}">
        <p14:creationId xmlns:p14="http://schemas.microsoft.com/office/powerpoint/2010/main" val="184890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2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/ detail /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4"/>
            <a:ext cx="11430000" cy="4816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284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/ detail /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B3F3A-67F3-AF49-BB06-AF0FE56A5EB0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6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/ detail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B3F3A-67F3-AF49-BB06-AF0FE56A5EB0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22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/ detail /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4"/>
            <a:ext cx="11430000" cy="4816475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018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/ detail /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36436-E4E7-9B43-B683-2E70D0F4E11C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53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/ detail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36436-E4E7-9B43-B683-2E70D0F4E11C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9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/ detail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36436-E4E7-9B43-B683-2E70D0F4E11C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3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/ detail /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B3F3A-67F3-AF49-BB06-AF0FE56A5EB0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07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offset w/ large 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419100"/>
            <a:ext cx="7086600" cy="1562099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24400" y="2590800"/>
            <a:ext cx="7086600" cy="36575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98D1B7-6628-1645-9CAF-4AAE3535A1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624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2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/ detail w/ circ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4"/>
            <a:ext cx="11430000" cy="4816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0870913-F6FC-C546-9E05-F8AF407587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3562" y="1893185"/>
            <a:ext cx="4377438" cy="4377438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95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236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/ narrow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7C1E9-12A4-0043-A819-33667AE0BD33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3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/ narrow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7C1E9-12A4-0043-A819-33667AE0BD33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17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/ narrow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7C1E9-12A4-0043-A819-33667AE0BD33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01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/ w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8138B-E3CF-2641-83AE-51AE9362FEF1}"/>
              </a:ext>
            </a:extLst>
          </p:cNvPr>
          <p:cNvSpPr/>
          <p:nvPr userDrawn="1"/>
        </p:nvSpPr>
        <p:spPr>
          <a:xfrm>
            <a:off x="0" y="3352800"/>
            <a:ext cx="12192000" cy="2895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0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/ w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8138B-E3CF-2641-83AE-51AE9362FEF1}"/>
              </a:ext>
            </a:extLst>
          </p:cNvPr>
          <p:cNvSpPr/>
          <p:nvPr userDrawn="1"/>
        </p:nvSpPr>
        <p:spPr>
          <a:xfrm>
            <a:off x="0" y="3352800"/>
            <a:ext cx="12192000" cy="28955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46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/ w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11430000" cy="9906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8138B-E3CF-2641-83AE-51AE9362FEF1}"/>
              </a:ext>
            </a:extLst>
          </p:cNvPr>
          <p:cNvSpPr/>
          <p:nvPr userDrawn="1"/>
        </p:nvSpPr>
        <p:spPr>
          <a:xfrm>
            <a:off x="0" y="3352800"/>
            <a:ext cx="12192000" cy="289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76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1409700"/>
            <a:ext cx="9715500" cy="4838700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37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/ detail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B3F3A-67F3-AF49-BB06-AF0FE56A5EB0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878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 sideba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0999" y="2362201"/>
            <a:ext cx="7239001" cy="3200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239000" cy="8976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E0DDA95-D207-7E44-84AA-555B3D290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7406" y="2362201"/>
            <a:ext cx="3505200" cy="365759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1C29BB-FD0F-C348-80D9-5FCA3CE024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37407" y="354497"/>
            <a:ext cx="3505200" cy="1981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eft flo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698"/>
            <a:ext cx="4800600" cy="5804702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8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044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in lg green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5AFAF0D-696E-A84E-8018-9819FDD58D9B}"/>
              </a:ext>
            </a:extLst>
          </p:cNvPr>
          <p:cNvSpPr/>
          <p:nvPr userDrawn="1"/>
        </p:nvSpPr>
        <p:spPr>
          <a:xfrm>
            <a:off x="266701" y="914400"/>
            <a:ext cx="4880182" cy="4880182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443698"/>
            <a:ext cx="4880182" cy="5804702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8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96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ffset / Left floating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443698"/>
            <a:ext cx="4880181" cy="5804702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486400" y="419100"/>
            <a:ext cx="6324600" cy="5829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025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25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FDFE53C-7CC1-374E-8FC0-239DE67EBF49}"/>
              </a:ext>
            </a:extLst>
          </p:cNvPr>
          <p:cNvGrpSpPr/>
          <p:nvPr userDrawn="1"/>
        </p:nvGrpSpPr>
        <p:grpSpPr>
          <a:xfrm>
            <a:off x="6210300" y="0"/>
            <a:ext cx="5981700" cy="4200524"/>
            <a:chOff x="6197717" y="0"/>
            <a:chExt cx="5981700" cy="42005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9C9F28-20A5-D04E-8CC4-0ED90C42B20C}"/>
                </a:ext>
              </a:extLst>
            </p:cNvPr>
            <p:cNvSpPr/>
            <p:nvPr userDrawn="1"/>
          </p:nvSpPr>
          <p:spPr>
            <a:xfrm>
              <a:off x="6197717" y="0"/>
              <a:ext cx="5981700" cy="420052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8301E65C-C8E2-3648-BDC0-AFC12256E539}"/>
                </a:ext>
              </a:extLst>
            </p:cNvPr>
            <p:cNvSpPr/>
            <p:nvPr userDrawn="1"/>
          </p:nvSpPr>
          <p:spPr>
            <a:xfrm>
              <a:off x="6197717" y="225501"/>
              <a:ext cx="400050" cy="571500"/>
            </a:xfrm>
            <a:custGeom>
              <a:avLst/>
              <a:gdLst>
                <a:gd name="connsiteX0" fmla="*/ 0 w 800100"/>
                <a:gd name="connsiteY0" fmla="*/ 285750 h 571500"/>
                <a:gd name="connsiteX1" fmla="*/ 400050 w 800100"/>
                <a:gd name="connsiteY1" fmla="*/ 0 h 571500"/>
                <a:gd name="connsiteX2" fmla="*/ 800100 w 800100"/>
                <a:gd name="connsiteY2" fmla="*/ 285750 h 571500"/>
                <a:gd name="connsiteX3" fmla="*/ 400050 w 800100"/>
                <a:gd name="connsiteY3" fmla="*/ 571500 h 571500"/>
                <a:gd name="connsiteX4" fmla="*/ 0 w 800100"/>
                <a:gd name="connsiteY4" fmla="*/ 285750 h 571500"/>
                <a:gd name="connsiteX0" fmla="*/ 0 w 400050"/>
                <a:gd name="connsiteY0" fmla="*/ 571500 h 571500"/>
                <a:gd name="connsiteX1" fmla="*/ 0 w 400050"/>
                <a:gd name="connsiteY1" fmla="*/ 0 h 571500"/>
                <a:gd name="connsiteX2" fmla="*/ 400050 w 400050"/>
                <a:gd name="connsiteY2" fmla="*/ 285750 h 571500"/>
                <a:gd name="connsiteX3" fmla="*/ 0 w 40005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571500">
                  <a:moveTo>
                    <a:pt x="0" y="571500"/>
                  </a:moveTo>
                  <a:lnTo>
                    <a:pt x="0" y="0"/>
                  </a:lnTo>
                  <a:lnTo>
                    <a:pt x="400050" y="28575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DFAE903-8215-0840-9381-39EFA084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5181600" cy="4191001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baseline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143EB6-D1ED-BA43-B82D-99056D9AB8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600" y="289851"/>
            <a:ext cx="5486400" cy="542333"/>
          </a:xfrm>
        </p:spPr>
        <p:txBody>
          <a:bodyPr anchor="t">
            <a:noAutofit/>
          </a:bodyPr>
          <a:lstStyle>
            <a:lvl1pPr marL="0" indent="0" algn="l">
              <a:buNone/>
              <a:defRPr sz="2800" i="0">
                <a:solidFill>
                  <a:schemeClr val="accent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464A0E-2F08-8E49-933D-D153A3212B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9400" y="1409700"/>
            <a:ext cx="5125836" cy="2632409"/>
          </a:xfrm>
        </p:spPr>
        <p:txBody>
          <a:bodyPr lIns="0" rIns="0">
            <a:normAutofit/>
          </a:bodyPr>
          <a:lstStyle>
            <a:lvl1pPr marL="182880" indent="0" algn="l">
              <a:buFont typeface="Arial" panose="020B0604020202020204" pitchFamily="34" charset="0"/>
              <a:buNone/>
              <a:defRPr sz="2200"/>
            </a:lvl1pPr>
            <a:lvl2pPr marL="530542" indent="0">
              <a:buNone/>
              <a:defRPr/>
            </a:lvl2pPr>
            <a:lvl3pPr marL="814705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1ADF7-1804-0B44-9774-9A6F455B74C3}"/>
              </a:ext>
            </a:extLst>
          </p:cNvPr>
          <p:cNvSpPr/>
          <p:nvPr userDrawn="1"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tx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28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orient="horz" pos="26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644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64EAD61-8B81-6749-9E77-C59CB537C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D820F-4997-46E6-B00F-6DAC4DCC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1728" y="1122363"/>
            <a:ext cx="6340768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1C11B-343E-47C7-A1C8-93AD4000E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1728" y="3602038"/>
            <a:ext cx="634076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B32E27-B27F-0C4B-8766-D67BD05D6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1749287"/>
            <a:ext cx="3366053" cy="33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8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37820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7987-FEF9-3A1E-6511-963037A4D2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000" y="1691999"/>
            <a:ext cx="5070687" cy="504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7AC3-7016-124B-6D12-60D2ED84E1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000" y="2213112"/>
            <a:ext cx="5070687" cy="3455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EE4A6-0FDD-9212-913D-B2FEF060622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7313" y="1691999"/>
            <a:ext cx="5070688" cy="504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45E0B-CCBA-A542-405F-7F1E8D46273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001" y="2213113"/>
            <a:ext cx="5070687" cy="345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E4878919-016C-D3CA-A15B-9A6FC311B0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BE4E3C2-FDBC-028B-5832-3B62BADCC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8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717275"/>
          </p15:clr>
        </p15:guide>
        <p15:guide id="2" orient="horz" pos="771">
          <p15:clr>
            <a:srgbClr val="717275"/>
          </p15:clr>
        </p15:guide>
        <p15:guide id="3" orient="horz" pos="1065">
          <p15:clr>
            <a:srgbClr val="FF96FF"/>
          </p15:clr>
        </p15:guide>
        <p15:guide id="4" orient="horz" pos="3571">
          <p15:clr>
            <a:srgbClr val="FF96FF"/>
          </p15:clr>
        </p15:guide>
        <p15:guide id="5" pos="430">
          <p15:clr>
            <a:srgbClr val="FF96FF"/>
          </p15:clr>
        </p15:guide>
        <p15:guide id="6" pos="3624">
          <p15:clr>
            <a:srgbClr val="FF96FF"/>
          </p15:clr>
        </p15:guide>
        <p15:guide id="7" pos="4055">
          <p15:clr>
            <a:srgbClr val="FF96FF"/>
          </p15:clr>
        </p15:guide>
        <p15:guide id="8" pos="7249">
          <p15:clr>
            <a:srgbClr val="FF96FF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89BA-06B4-42F3-B357-C86DD6A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3ED546BA-163F-48F9-82D2-C0444439A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93" y="5754923"/>
            <a:ext cx="1729353" cy="9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/ detail /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4"/>
            <a:ext cx="11430000" cy="4816475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90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/ detail /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864"/>
            <a:ext cx="11430000" cy="973836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B36530-7B4C-914D-888F-0AA3B27D2C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431925"/>
            <a:ext cx="11430000" cy="2759076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en-US"/>
              <a:t>Click to edit Master text styles – Description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36436-E4E7-9B43-B683-2E70D0F4E11C}"/>
              </a:ext>
            </a:extLst>
          </p:cNvPr>
          <p:cNvSpPr/>
          <p:nvPr/>
        </p:nvSpPr>
        <p:spPr>
          <a:xfrm>
            <a:off x="0" y="4191000"/>
            <a:ext cx="12192001" cy="2077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7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BA13255-40D4-8E4F-8B9C-2E2F20E4D98E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alphaModFix amt="35000"/>
          </a:blip>
          <a:srcRect t="67361" b="19442"/>
          <a:stretch/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04B7C3E-B0C6-FD4A-B486-284B513AE415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alphaModFix amt="35000"/>
          </a:blip>
          <a:srcRect t="21995" b="45013"/>
          <a:stretch/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19101"/>
            <a:ext cx="114300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09700"/>
            <a:ext cx="11430000" cy="4532149"/>
          </a:xfrm>
          <a:prstGeom prst="rect">
            <a:avLst/>
          </a:prstGeom>
          <a:noFill/>
        </p:spPr>
        <p:txBody>
          <a:bodyPr vert="horz" lIns="91440" tIns="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471" y="6419840"/>
            <a:ext cx="9115514" cy="276999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fld id="{E3F5C255-0264-234E-9338-DB7FF625E05F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Veteran Evaluation Services  |  VES Overview</a:t>
            </a:r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121570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817" r:id="rId30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1pPr>
    </p:titleStyle>
    <p:bodyStyle>
      <a:lvl1pPr marL="532130" indent="-3492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15000"/>
        <a:buFont typeface="Wingdings" pitchFamily="2" charset="2"/>
        <a:buChar char="§"/>
        <a:tabLst/>
        <a:defRPr sz="24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1pPr>
      <a:lvl2pPr marL="814705" indent="-284163" algn="l" defTabSz="914400" rtl="0" eaLnBrk="1" latinLnBrk="0" hangingPunct="1">
        <a:lnSpc>
          <a:spcPct val="10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2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2pPr>
      <a:lvl3pPr marL="104330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–"/>
        <a:defRPr sz="20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3pPr>
      <a:lvl4pPr marL="127190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»"/>
        <a:defRPr sz="18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4pPr>
      <a:lvl5pPr marL="150050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/>
        <a:buChar char="•"/>
        <a:defRPr sz="18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6">
          <p15:clr>
            <a:srgbClr val="F26B43"/>
          </p15:clr>
        </p15:guide>
        <p15:guide id="2" pos="1464">
          <p15:clr>
            <a:srgbClr val="F26B43"/>
          </p15:clr>
        </p15:guide>
        <p15:guide id="3" pos="2544">
          <p15:clr>
            <a:srgbClr val="F26B43"/>
          </p15:clr>
        </p15:guide>
        <p15:guide id="4" pos="1320">
          <p15:clr>
            <a:srgbClr val="F26B43"/>
          </p15:clr>
        </p15:guide>
        <p15:guide id="5" pos="7440">
          <p15:clr>
            <a:srgbClr val="F26B43"/>
          </p15:clr>
        </p15:guide>
        <p15:guide id="6" pos="3768">
          <p15:clr>
            <a:srgbClr val="F26B43"/>
          </p15:clr>
        </p15:guide>
        <p15:guide id="7" pos="2688">
          <p15:clr>
            <a:srgbClr val="F26B43"/>
          </p15:clr>
        </p15:guide>
        <p15:guide id="8" pos="3912">
          <p15:clr>
            <a:srgbClr val="F26B43"/>
          </p15:clr>
        </p15:guide>
        <p15:guide id="9" pos="240">
          <p15:clr>
            <a:srgbClr val="F26B43"/>
          </p15:clr>
        </p15:guide>
        <p15:guide id="10" pos="4992">
          <p15:clr>
            <a:srgbClr val="F26B43"/>
          </p15:clr>
        </p15:guide>
        <p15:guide id="11" pos="5136">
          <p15:clr>
            <a:srgbClr val="F26B43"/>
          </p15:clr>
        </p15:guide>
        <p15:guide id="12" pos="6216">
          <p15:clr>
            <a:srgbClr val="F26B43"/>
          </p15:clr>
        </p15:guide>
        <p15:guide id="13" pos="6360">
          <p15:clr>
            <a:srgbClr val="F26B43"/>
          </p15:clr>
        </p15:guide>
        <p15:guide id="14" pos="528">
          <p15:clr>
            <a:srgbClr val="F26B43"/>
          </p15:clr>
        </p15:guide>
        <p15:guide id="15" pos="3840">
          <p15:clr>
            <a:srgbClr val="F26B43"/>
          </p15:clr>
        </p15:guide>
        <p15:guide id="16" orient="horz" pos="264">
          <p15:clr>
            <a:srgbClr val="F26B43"/>
          </p15:clr>
        </p15:guide>
        <p15:guide id="17" orient="horz" pos="1248">
          <p15:clr>
            <a:srgbClr val="F26B43"/>
          </p15:clr>
        </p15:guide>
        <p15:guide id="18" orient="horz" pos="888">
          <p15:clr>
            <a:srgbClr val="F26B43"/>
          </p15:clr>
        </p15:guide>
        <p15:guide id="19" orient="horz" pos="2112">
          <p15:clr>
            <a:srgbClr val="F26B43"/>
          </p15:clr>
        </p15:guide>
        <p15:guide id="20" orient="horz" pos="26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8810C-BE62-E307-ACC6-1614B7738418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84000" y="540000"/>
            <a:ext cx="9950870" cy="864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11C1E-67AE-8F13-3746-CF458531E047}"/>
              </a:ext>
            </a:extLst>
          </p:cNvPr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84000" y="1692001"/>
            <a:ext cx="10824000" cy="397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3AA8E-C51A-99A2-862F-04260BE2A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4800" y="602487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200" b="1" baseline="0">
                <a:solidFill>
                  <a:srgbClr val="EBE4F3"/>
                </a:solidFill>
              </a:defRPr>
            </a:lvl1pPr>
          </a:lstStyle>
          <a:p>
            <a:fld id="{C855AFFB-64D9-4FA4-905E-E079B4C44CCB}" type="slidenum">
              <a:rPr lang="en-GB" sz="1800" smtClean="0"/>
              <a:pPr/>
              <a:t>‹#›</a:t>
            </a:fld>
            <a:r>
              <a:rPr lang="en-GB" dirty="0">
                <a:latin typeface="Avenir Next LT Pro" panose="020B0504020202020204" pitchFamily="34" charset="0"/>
              </a:rPr>
              <a:t>.</a:t>
            </a:r>
          </a:p>
        </p:txBody>
      </p:sp>
      <p:sp>
        <p:nvSpPr>
          <p:cNvPr id="15" name="Guides" hidden="1">
            <a:extLst>
              <a:ext uri="{FF2B5EF4-FFF2-40B4-BE49-F238E27FC236}">
                <a16:creationId xmlns:a16="http://schemas.microsoft.com/office/drawing/2014/main" id="{816C7CE1-30A0-96AA-0255-DB105D5B469D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3C3C3B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BA13255-40D4-8E4F-8B9C-2E2F20E4D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alphaModFix amt="35000"/>
          </a:blip>
          <a:srcRect t="67361" b="19442"/>
          <a:stretch/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04B7C3E-B0C6-FD4A-B486-284B513AE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alphaModFix amt="35000"/>
          </a:blip>
          <a:srcRect t="21995" b="45013"/>
          <a:stretch/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19101"/>
            <a:ext cx="114300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09700"/>
            <a:ext cx="11430000" cy="4532149"/>
          </a:xfrm>
          <a:prstGeom prst="rect">
            <a:avLst/>
          </a:prstGeom>
          <a:noFill/>
        </p:spPr>
        <p:txBody>
          <a:bodyPr vert="horz" lIns="91440" tIns="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7471" y="6419840"/>
            <a:ext cx="9115514" cy="276999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fld id="{E3F5C255-0264-234E-9338-DB7FF625E05F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Veteran Evaluation Services  |  Compensation &amp; Pension Exams: What You Should Know</a:t>
            </a:r>
          </a:p>
        </p:txBody>
      </p:sp>
    </p:spTree>
    <p:extLst>
      <p:ext uri="{BB962C8B-B14F-4D97-AF65-F5344CB8AC3E}">
        <p14:creationId xmlns:p14="http://schemas.microsoft.com/office/powerpoint/2010/main" val="27957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50" r:id="rId3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1pPr>
    </p:titleStyle>
    <p:bodyStyle>
      <a:lvl1pPr marL="532130" indent="-3492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15000"/>
        <a:buFont typeface="Wingdings" pitchFamily="2" charset="2"/>
        <a:buChar char="§"/>
        <a:tabLst/>
        <a:defRPr sz="24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1pPr>
      <a:lvl2pPr marL="814705" indent="-284163" algn="l" defTabSz="914400" rtl="0" eaLnBrk="1" latinLnBrk="0" hangingPunct="1">
        <a:lnSpc>
          <a:spcPct val="10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2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2pPr>
      <a:lvl3pPr marL="104330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–"/>
        <a:defRPr sz="20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3pPr>
      <a:lvl4pPr marL="127190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»"/>
        <a:defRPr sz="18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4pPr>
      <a:lvl5pPr marL="150050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/>
        <a:buChar char="•"/>
        <a:defRPr sz="1800" kern="1200">
          <a:solidFill>
            <a:srgbClr val="42424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6">
          <p15:clr>
            <a:srgbClr val="F26B43"/>
          </p15:clr>
        </p15:guide>
        <p15:guide id="2" pos="1464">
          <p15:clr>
            <a:srgbClr val="F26B43"/>
          </p15:clr>
        </p15:guide>
        <p15:guide id="3" pos="2544">
          <p15:clr>
            <a:srgbClr val="F26B43"/>
          </p15:clr>
        </p15:guide>
        <p15:guide id="4" pos="1320">
          <p15:clr>
            <a:srgbClr val="F26B43"/>
          </p15:clr>
        </p15:guide>
        <p15:guide id="5" pos="7440">
          <p15:clr>
            <a:srgbClr val="F26B43"/>
          </p15:clr>
        </p15:guide>
        <p15:guide id="6" pos="3768">
          <p15:clr>
            <a:srgbClr val="F26B43"/>
          </p15:clr>
        </p15:guide>
        <p15:guide id="7" pos="2688">
          <p15:clr>
            <a:srgbClr val="F26B43"/>
          </p15:clr>
        </p15:guide>
        <p15:guide id="8" pos="3912">
          <p15:clr>
            <a:srgbClr val="F26B43"/>
          </p15:clr>
        </p15:guide>
        <p15:guide id="9" pos="240">
          <p15:clr>
            <a:srgbClr val="F26B43"/>
          </p15:clr>
        </p15:guide>
        <p15:guide id="10" pos="4992">
          <p15:clr>
            <a:srgbClr val="F26B43"/>
          </p15:clr>
        </p15:guide>
        <p15:guide id="11" pos="5136">
          <p15:clr>
            <a:srgbClr val="F26B43"/>
          </p15:clr>
        </p15:guide>
        <p15:guide id="12" pos="6216">
          <p15:clr>
            <a:srgbClr val="F26B43"/>
          </p15:clr>
        </p15:guide>
        <p15:guide id="13" pos="6360">
          <p15:clr>
            <a:srgbClr val="F26B43"/>
          </p15:clr>
        </p15:guide>
        <p15:guide id="14" pos="528">
          <p15:clr>
            <a:srgbClr val="F26B43"/>
          </p15:clr>
        </p15:guide>
        <p15:guide id="15" pos="3840">
          <p15:clr>
            <a:srgbClr val="F26B43"/>
          </p15:clr>
        </p15:guide>
        <p15:guide id="16" orient="horz" pos="264">
          <p15:clr>
            <a:srgbClr val="F26B43"/>
          </p15:clr>
        </p15:guide>
        <p15:guide id="17" orient="horz" pos="1248">
          <p15:clr>
            <a:srgbClr val="F26B43"/>
          </p15:clr>
        </p15:guide>
        <p15:guide id="18" orient="horz" pos="888">
          <p15:clr>
            <a:srgbClr val="F26B43"/>
          </p15:clr>
        </p15:guide>
        <p15:guide id="19" orient="horz" pos="2112">
          <p15:clr>
            <a:srgbClr val="F26B43"/>
          </p15:clr>
        </p15:guide>
        <p15:guide id="20" orient="horz" pos="2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2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26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hyperlink" Target="mailto:Chris.Ryan@VESservices.com" TargetMode="External"/><Relationship Id="rId5" Type="http://schemas.openxmlformats.org/officeDocument/2006/relationships/hyperlink" Target="mailto:Tony.DeFalco@VESservices.com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33C0-CAE4-46C6-B45B-377F5AAD0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7084" y="905280"/>
            <a:ext cx="7086202" cy="2387600"/>
          </a:xfrm>
        </p:spPr>
        <p:txBody>
          <a:bodyPr/>
          <a:lstStyle/>
          <a:p>
            <a:r>
              <a:rPr lang="en-US" sz="4400" dirty="0"/>
              <a:t>BDD Exam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3B5B9-C341-49FE-8557-F032C5FB5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998" y="3701143"/>
            <a:ext cx="7619602" cy="1655762"/>
          </a:xfrm>
        </p:spPr>
        <p:txBody>
          <a:bodyPr>
            <a:normAutofit/>
          </a:bodyPr>
          <a:lstStyle/>
          <a:p>
            <a:r>
              <a:rPr lang="en-US" sz="2300" dirty="0"/>
              <a:t>Tony De Falco, Vice President of International Operations</a:t>
            </a:r>
          </a:p>
          <a:p>
            <a:r>
              <a:rPr lang="en-US" sz="2300" dirty="0"/>
              <a:t>Chris Ryan, Director of Operations-Predischarge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54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4459"/>
            <a:ext cx="114300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Happens During a C&amp;P Exam?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6001" y="2050526"/>
            <a:ext cx="11155680" cy="89916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 most cases the provider will review your full medical claim file either before or after the appointment. 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Your file is reviewed before and after as additional diagnostic testing may be ordered.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C61984-4050-B0E7-5F5D-3F11297D9CEC}"/>
              </a:ext>
            </a:extLst>
          </p:cNvPr>
          <p:cNvSpPr/>
          <p:nvPr/>
        </p:nvSpPr>
        <p:spPr>
          <a:xfrm>
            <a:off x="0" y="1533275"/>
            <a:ext cx="9685020" cy="457202"/>
          </a:xfrm>
          <a:prstGeom prst="rect">
            <a:avLst/>
          </a:prstGeom>
          <a:gradFill>
            <a:gsLst>
              <a:gs pos="0">
                <a:srgbClr val="395791"/>
              </a:gs>
              <a:gs pos="100000">
                <a:srgbClr val="395791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A2494-12C4-2633-F6B2-88158D0F8556}"/>
              </a:ext>
            </a:extLst>
          </p:cNvPr>
          <p:cNvSpPr/>
          <p:nvPr/>
        </p:nvSpPr>
        <p:spPr>
          <a:xfrm>
            <a:off x="344747" y="1409701"/>
            <a:ext cx="719590" cy="719590"/>
          </a:xfrm>
          <a:prstGeom prst="ellipse">
            <a:avLst/>
          </a:prstGeom>
          <a:solidFill>
            <a:srgbClr val="39579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BCE67FA-C37F-ED59-9F1A-23649E606951}"/>
              </a:ext>
            </a:extLst>
          </p:cNvPr>
          <p:cNvSpPr txBox="1">
            <a:spLocks/>
          </p:cNvSpPr>
          <p:nvPr/>
        </p:nvSpPr>
        <p:spPr>
          <a:xfrm>
            <a:off x="1356360" y="1617096"/>
            <a:ext cx="10823575" cy="396239"/>
          </a:xfrm>
          <a:prstGeom prst="rect">
            <a:avLst/>
          </a:prstGeom>
          <a:noFill/>
        </p:spPr>
        <p:txBody>
          <a:bodyPr vert="horz" lIns="91440" tIns="0" rIns="91440" bIns="91440" rtlCol="0">
            <a:normAutofit fontScale="92500" lnSpcReduction="10000"/>
          </a:bodyPr>
          <a:lstStyle>
            <a:lvl1pPr marL="532130" indent="-3492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4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4705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0433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20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719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»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4pPr>
            <a:lvl5pPr marL="15005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36699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Reviewing Your File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E5B5C20-32E7-C910-4F91-42A20A29B81F}"/>
              </a:ext>
            </a:extLst>
          </p:cNvPr>
          <p:cNvSpPr txBox="1">
            <a:spLocks/>
          </p:cNvSpPr>
          <p:nvPr/>
        </p:nvSpPr>
        <p:spPr>
          <a:xfrm>
            <a:off x="923616" y="3500072"/>
            <a:ext cx="10092690" cy="1798319"/>
          </a:xfrm>
          <a:prstGeom prst="rect">
            <a:avLst/>
          </a:prstGeom>
          <a:noFill/>
        </p:spPr>
        <p:txBody>
          <a:bodyPr vert="horz" lIns="91440" tIns="0" rIns="91440" bIns="91440" rtlCol="0">
            <a:normAutofit/>
          </a:bodyPr>
          <a:lstStyle>
            <a:lvl1pPr marL="532130" indent="-3492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4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4705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0433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20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719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»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4pPr>
            <a:lvl5pPr marL="15005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2130" marR="0" lvl="0" indent="-3492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385791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  <a:cs typeface="Arial" charset="0"/>
              </a:rPr>
              <a:t>The provider will ask a series of questions and provide observations based on your conditions to assist in completing the DBQ for that claim. </a:t>
            </a:r>
          </a:p>
          <a:p>
            <a:pPr marL="532130" marR="0" lvl="0" indent="-3492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385791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  <a:cs typeface="Arial" charset="0"/>
              </a:rPr>
              <a:t>As least as likely as not is a phrase you might hear or see (tie goes to the Veteran)</a:t>
            </a:r>
          </a:p>
          <a:p>
            <a:pPr marL="532130" marR="0" lvl="0" indent="-3492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385791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  <a:cs typeface="Arial" charset="0"/>
              </a:rPr>
              <a:t>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  <a:cs typeface="Arial" charset="0"/>
              </a:rPr>
              <a:t>pprovider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  <a:cs typeface="Arial" charset="0"/>
              </a:rPr>
              <a:t> will use the information to complete your C&amp;P exam DBQs to submit to the VA. VES QCs every report.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C4A7CF5-EF0E-F683-8136-C416578ABC49}"/>
              </a:ext>
            </a:extLst>
          </p:cNvPr>
          <p:cNvSpPr txBox="1">
            <a:spLocks/>
          </p:cNvSpPr>
          <p:nvPr/>
        </p:nvSpPr>
        <p:spPr>
          <a:xfrm>
            <a:off x="925830" y="5508435"/>
            <a:ext cx="10283140" cy="899160"/>
          </a:xfrm>
          <a:prstGeom prst="rect">
            <a:avLst/>
          </a:prstGeom>
          <a:noFill/>
        </p:spPr>
        <p:txBody>
          <a:bodyPr vert="horz" lIns="91440" tIns="0" rIns="91440" bIns="91440" rtlCol="0">
            <a:normAutofit/>
          </a:bodyPr>
          <a:lstStyle>
            <a:lvl1pPr marL="532130" indent="-3492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4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4705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0433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20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719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»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4pPr>
            <a:lvl5pPr marL="15005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2130" marR="0" lvl="0" indent="-3492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385791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  <a:cs typeface="Arial" charset="0"/>
              </a:rPr>
              <a:t>C&amp;P exams vary in length from 15 minutes for a basic scar exam or up to an entire day based on claimed conditions.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554D97-7626-CB3B-B1D8-A8C6CBED41D5}"/>
              </a:ext>
            </a:extLst>
          </p:cNvPr>
          <p:cNvSpPr/>
          <p:nvPr/>
        </p:nvSpPr>
        <p:spPr>
          <a:xfrm>
            <a:off x="0" y="2960050"/>
            <a:ext cx="9685020" cy="457202"/>
          </a:xfrm>
          <a:prstGeom prst="rect">
            <a:avLst/>
          </a:prstGeom>
          <a:gradFill>
            <a:gsLst>
              <a:gs pos="0">
                <a:srgbClr val="395791"/>
              </a:gs>
              <a:gs pos="100000">
                <a:srgbClr val="395791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7FA3B4-2DAE-9E29-2C18-B1E91C8ABCC9}"/>
              </a:ext>
            </a:extLst>
          </p:cNvPr>
          <p:cNvSpPr/>
          <p:nvPr/>
        </p:nvSpPr>
        <p:spPr>
          <a:xfrm>
            <a:off x="344747" y="2836476"/>
            <a:ext cx="719590" cy="719590"/>
          </a:xfrm>
          <a:prstGeom prst="ellipse">
            <a:avLst/>
          </a:prstGeom>
          <a:solidFill>
            <a:srgbClr val="39579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7FC68C8-81EF-C525-A690-108F9B843BC0}"/>
              </a:ext>
            </a:extLst>
          </p:cNvPr>
          <p:cNvSpPr txBox="1">
            <a:spLocks/>
          </p:cNvSpPr>
          <p:nvPr/>
        </p:nvSpPr>
        <p:spPr>
          <a:xfrm>
            <a:off x="1356360" y="3043871"/>
            <a:ext cx="10823575" cy="396239"/>
          </a:xfrm>
          <a:prstGeom prst="rect">
            <a:avLst/>
          </a:prstGeom>
          <a:noFill/>
        </p:spPr>
        <p:txBody>
          <a:bodyPr vert="horz" lIns="91440" tIns="0" rIns="91440" bIns="91440" rtlCol="0">
            <a:normAutofit fontScale="92500" lnSpcReduction="10000"/>
          </a:bodyPr>
          <a:lstStyle>
            <a:lvl1pPr marL="532130" indent="-3492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4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4705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0433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20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719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»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4pPr>
            <a:lvl5pPr marL="15005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36699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Physical Assessment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999248-DB08-A3C5-BD42-0EA1153D605B}"/>
              </a:ext>
            </a:extLst>
          </p:cNvPr>
          <p:cNvSpPr/>
          <p:nvPr/>
        </p:nvSpPr>
        <p:spPr>
          <a:xfrm>
            <a:off x="0" y="4917240"/>
            <a:ext cx="9685020" cy="457202"/>
          </a:xfrm>
          <a:prstGeom prst="rect">
            <a:avLst/>
          </a:prstGeom>
          <a:gradFill>
            <a:gsLst>
              <a:gs pos="0">
                <a:srgbClr val="395791"/>
              </a:gs>
              <a:gs pos="100000">
                <a:srgbClr val="395791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9EFCB-60D4-987C-A7AE-713398C79118}"/>
              </a:ext>
            </a:extLst>
          </p:cNvPr>
          <p:cNvSpPr/>
          <p:nvPr/>
        </p:nvSpPr>
        <p:spPr>
          <a:xfrm>
            <a:off x="344747" y="4793666"/>
            <a:ext cx="719590" cy="719590"/>
          </a:xfrm>
          <a:prstGeom prst="ellipse">
            <a:avLst/>
          </a:prstGeom>
          <a:solidFill>
            <a:srgbClr val="39579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D5C46E15-F372-1AD8-5390-F69FF61F37D3}"/>
              </a:ext>
            </a:extLst>
          </p:cNvPr>
          <p:cNvSpPr txBox="1">
            <a:spLocks/>
          </p:cNvSpPr>
          <p:nvPr/>
        </p:nvSpPr>
        <p:spPr>
          <a:xfrm>
            <a:off x="1356360" y="5001061"/>
            <a:ext cx="10823575" cy="396239"/>
          </a:xfrm>
          <a:prstGeom prst="rect">
            <a:avLst/>
          </a:prstGeom>
          <a:noFill/>
        </p:spPr>
        <p:txBody>
          <a:bodyPr vert="horz" lIns="91440" tIns="0" rIns="91440" bIns="91440" rtlCol="0">
            <a:normAutofit fontScale="92500" lnSpcReduction="10000"/>
          </a:bodyPr>
          <a:lstStyle>
            <a:lvl1pPr marL="532130" indent="-3492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4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4705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0433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20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719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»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4pPr>
            <a:lvl5pPr marL="15005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36699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Length of the Exam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E720371-340A-AE94-EA5C-A04DEEBA5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616" y="1583758"/>
            <a:ext cx="371475" cy="37147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6929769-430B-A3B2-4DC7-78F364A6D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616" y="3004129"/>
            <a:ext cx="381000" cy="3619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CA117E5-CBC2-428B-9FEC-D6809604D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616" y="4939750"/>
            <a:ext cx="3238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061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the Exam?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21982"/>
            <a:ext cx="8828314" cy="546644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The physician/provider prepares a report</a:t>
            </a:r>
            <a:r>
              <a:rPr lang="en-US" sz="2000" dirty="0"/>
              <a:t> that includes information on your medical history, current symptoms, and severity of symptoms along with a professional opinion about your disability and whether it is or is not service related. </a:t>
            </a:r>
          </a:p>
          <a:p>
            <a:r>
              <a:rPr lang="en-US" sz="2000" dirty="0"/>
              <a:t>VA Quality Analysts QC Review every single report</a:t>
            </a:r>
          </a:p>
          <a:p>
            <a:r>
              <a:rPr lang="en-US" sz="2000" b="1" dirty="0"/>
              <a:t>The report and any testing is submitted securely to the VA Regional Office </a:t>
            </a:r>
            <a:r>
              <a:rPr lang="en-US" sz="2000" dirty="0"/>
              <a:t>where the claim is then processed and rated by VA. </a:t>
            </a:r>
          </a:p>
          <a:p>
            <a:r>
              <a:rPr lang="en-US" sz="2000" b="1" dirty="0"/>
              <a:t>The VA reviews all the evidence </a:t>
            </a:r>
            <a:r>
              <a:rPr lang="en-US" sz="2000" dirty="0"/>
              <a:t>and assigns a VA assignability rating.</a:t>
            </a:r>
          </a:p>
          <a:p>
            <a:r>
              <a:rPr lang="en-US" sz="2000" b="1" dirty="0">
                <a:solidFill>
                  <a:schemeClr val="accent6"/>
                </a:solidFill>
              </a:rPr>
              <a:t>It is VA staff (often an RVSR) at the VA Regional Office that makes the determination about your eligibility for disability benefits </a:t>
            </a:r>
            <a:r>
              <a:rPr lang="en-US" sz="2000" dirty="0"/>
              <a:t>– not VES nor the VES physician/provider. </a:t>
            </a:r>
          </a:p>
          <a:p>
            <a:r>
              <a:rPr lang="en-US" sz="2000" dirty="0"/>
              <a:t>The C&amp;P exam is a key piece of data in the decision-making process, though the RVSR bases the decision on all evidence submitted for a claim so other records could be reviewed by VA as part of the process.</a:t>
            </a:r>
          </a:p>
          <a:p>
            <a:r>
              <a:rPr lang="en-US" sz="2000" dirty="0"/>
              <a:t>VA is the sole legal custodian of records, not contractors. VES cannot give out any copies of reports (Some diagnostics are given if a critical finding occurs.)</a:t>
            </a:r>
          </a:p>
          <a:p>
            <a:pPr marL="18288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38DD29-E7F8-6E1E-1F40-2C794ED6C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3807" y="284828"/>
            <a:ext cx="2104107" cy="2665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71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83567" y="185530"/>
            <a:ext cx="11430000" cy="990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Some FAQs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7862" y="925759"/>
            <a:ext cx="10803133" cy="5512905"/>
          </a:xfrm>
        </p:spPr>
        <p:txBody>
          <a:bodyPr>
            <a:normAutofit lnSpcReduction="10000"/>
          </a:bodyPr>
          <a:lstStyle/>
          <a:p>
            <a:pPr marL="182880" indent="0">
              <a:buNone/>
            </a:pPr>
            <a:r>
              <a:rPr lang="en-US" dirty="0"/>
              <a:t>-What if I cannot make my BDD?</a:t>
            </a:r>
          </a:p>
          <a:p>
            <a:pPr marL="182880" indent="0">
              <a:buNone/>
            </a:pPr>
            <a:r>
              <a:rPr lang="en-US" sz="2200" dirty="0"/>
              <a:t>-Why can’t you use my doctor down the street?</a:t>
            </a:r>
          </a:p>
          <a:p>
            <a:pPr marL="182880" indent="0">
              <a:buNone/>
            </a:pPr>
            <a:r>
              <a:rPr lang="en-US" sz="2200" dirty="0"/>
              <a:t>-Why can’t you look at all the files and reports I brought to my exam? </a:t>
            </a:r>
          </a:p>
          <a:p>
            <a:pPr marL="182880" indent="0">
              <a:buNone/>
            </a:pPr>
            <a:r>
              <a:rPr lang="en-US" sz="2200" dirty="0"/>
              <a:t>-When will I get my travel pay? </a:t>
            </a:r>
          </a:p>
          <a:p>
            <a:pPr marL="182880" indent="0">
              <a:buNone/>
            </a:pPr>
            <a:r>
              <a:rPr lang="en-US" sz="2200" dirty="0"/>
              <a:t>-Why didn’t I get my hearing aid at my exam?</a:t>
            </a:r>
          </a:p>
          <a:p>
            <a:pPr marL="182880" indent="0">
              <a:buNone/>
            </a:pPr>
            <a:r>
              <a:rPr lang="en-US" sz="2200" dirty="0"/>
              <a:t>-Why am I not seeing a specialist?</a:t>
            </a:r>
          </a:p>
          <a:p>
            <a:pPr marL="182880" indent="0">
              <a:buNone/>
            </a:pPr>
            <a:r>
              <a:rPr lang="en-US" sz="2200" dirty="0"/>
              <a:t>-Why can’t you look at my insert-body-part-here claim also?</a:t>
            </a:r>
          </a:p>
          <a:p>
            <a:pPr marL="182880" indent="0">
              <a:buNone/>
            </a:pPr>
            <a:r>
              <a:rPr lang="en-US" sz="2200" dirty="0"/>
              <a:t>-Can you use my recent X-ray/MRI/Just had done?</a:t>
            </a:r>
          </a:p>
          <a:p>
            <a:pPr marL="182880" indent="0">
              <a:buNone/>
            </a:pPr>
            <a:r>
              <a:rPr lang="en-US" sz="2200" dirty="0"/>
              <a:t>-How do I get a copy of my exam? (Hint-only from VA)</a:t>
            </a:r>
          </a:p>
          <a:p>
            <a:pPr marL="182880" indent="0">
              <a:buNone/>
            </a:pPr>
            <a:r>
              <a:rPr lang="en-US" sz="2200" dirty="0"/>
              <a:t>-Is the exam really on a Saturday/Sunday?</a:t>
            </a:r>
          </a:p>
          <a:p>
            <a:pPr marL="182880" indent="0">
              <a:buNone/>
            </a:pPr>
            <a:r>
              <a:rPr lang="en-US" sz="2200" dirty="0"/>
              <a:t>-Do you provide transportation?</a:t>
            </a:r>
          </a:p>
          <a:p>
            <a:pPr marL="182880" indent="0">
              <a:buNone/>
            </a:pPr>
            <a:r>
              <a:rPr lang="en-US" sz="2200" dirty="0"/>
              <a:t>-The doctor/provider is not at the location anymore/Travel docs/Portability act?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3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04318C0-E03B-4281-9EB8-FD929953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96" y="419101"/>
            <a:ext cx="11430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Learn more via www.VES.com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59F71-78C4-4AD3-9993-EBCDA7B25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15" y="-49695"/>
            <a:ext cx="3586485" cy="3478695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F5F34D5-0261-462F-961B-F38B718C5483}"/>
              </a:ext>
            </a:extLst>
          </p:cNvPr>
          <p:cNvSpPr txBox="1">
            <a:spLocks/>
          </p:cNvSpPr>
          <p:nvPr/>
        </p:nvSpPr>
        <p:spPr>
          <a:xfrm>
            <a:off x="611244" y="1855427"/>
            <a:ext cx="9255131" cy="3475736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</a:rPr>
              <a:t>Contact: </a:t>
            </a:r>
          </a:p>
          <a:p>
            <a:r>
              <a:rPr lang="en-US" dirty="0">
                <a:solidFill>
                  <a:schemeClr val="tx1"/>
                </a:solidFill>
              </a:rPr>
              <a:t>Tony De Falco</a:t>
            </a:r>
          </a:p>
          <a:p>
            <a:r>
              <a:rPr lang="en-US" b="0" i="1" dirty="0">
                <a:solidFill>
                  <a:schemeClr val="tx1"/>
                </a:solidFill>
              </a:rPr>
              <a:t>Vice President, International Services</a:t>
            </a:r>
          </a:p>
          <a:p>
            <a:r>
              <a:rPr lang="en-US" b="0" dirty="0">
                <a:solidFill>
                  <a:schemeClr val="tx1"/>
                </a:solidFill>
                <a:hlinkClick r:id="rId5"/>
              </a:rPr>
              <a:t>Tony.DeFalco@VESservices.com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Chris Ryan</a:t>
            </a:r>
          </a:p>
          <a:p>
            <a:r>
              <a:rPr lang="en-US" b="0" dirty="0">
                <a:solidFill>
                  <a:schemeClr val="tx1"/>
                </a:solidFill>
              </a:rPr>
              <a:t>Director, Operations Pre-discharge</a:t>
            </a:r>
          </a:p>
          <a:p>
            <a:r>
              <a:rPr lang="en-US" b="0" dirty="0">
                <a:solidFill>
                  <a:schemeClr val="tx1"/>
                </a:solidFill>
                <a:hlinkClick r:id="rId6"/>
              </a:rPr>
              <a:t>Chris.Ryan@VESservices.com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1-877-637-VETS (8387)</a:t>
            </a:r>
          </a:p>
          <a:p>
            <a:endParaRPr lang="en-US" sz="3600" b="0" dirty="0">
              <a:solidFill>
                <a:srgbClr val="3366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E38E9-07A7-A170-A09F-31BDA784E37D}"/>
              </a:ext>
            </a:extLst>
          </p:cNvPr>
          <p:cNvSpPr txBox="1"/>
          <p:nvPr/>
        </p:nvSpPr>
        <p:spPr>
          <a:xfrm>
            <a:off x="2216528" y="5331163"/>
            <a:ext cx="6890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 Thank you for your time and service!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4301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2A88AC-D4D8-E748-FF6F-90AF8C1B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100"/>
            <a:ext cx="2147638" cy="5829300"/>
          </a:xfrm>
          <a:solidFill>
            <a:srgbClr val="2B254B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/>
          <a:lstStyle/>
          <a:p>
            <a:pPr algn="ctr"/>
            <a:r>
              <a:rPr lang="en-US" sz="3800" b="1" dirty="0">
                <a:latin typeface="+mn-lt"/>
              </a:rPr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638270-123E-47FE-0FCF-A11EAC4D3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3646" y="535405"/>
            <a:ext cx="7384240" cy="5829300"/>
          </a:xfrm>
        </p:spPr>
        <p:txBody>
          <a:bodyPr>
            <a:normAutofit/>
          </a:bodyPr>
          <a:lstStyle/>
          <a:p>
            <a:pPr marL="685800" indent="-6858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latin typeface="+mn-lt"/>
              </a:rPr>
              <a:t>Introductions</a:t>
            </a:r>
          </a:p>
          <a:p>
            <a:pPr marL="685800" indent="-6858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latin typeface="+mn-lt"/>
              </a:rPr>
              <a:t>About Maximus and Veterans Evaluations Services (VES)</a:t>
            </a:r>
          </a:p>
          <a:p>
            <a:pPr marL="685800" indent="-6858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latin typeface="+mn-lt"/>
              </a:rPr>
              <a:t>Compensation &amp; Pension (C&amp;P) Examination Overview focused on BDD</a:t>
            </a:r>
          </a:p>
          <a:p>
            <a:pPr marL="685800" indent="-6858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latin typeface="+mn-lt"/>
              </a:rPr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5183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473098-E4D4-4F01-B213-43892E3C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672" y="2676940"/>
            <a:ext cx="5560942" cy="3528390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Acquired VES in May of 2021 </a:t>
            </a:r>
          </a:p>
          <a:p>
            <a:pPr marL="285750" indent="-285750">
              <a:buClr>
                <a:srgbClr val="336699"/>
              </a:buClr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Largest provider of government-sponsored benefit appeal programs in the U.S. </a:t>
            </a:r>
            <a:endParaRPr lang="en-US" sz="400" b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336699"/>
              </a:buClr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Over 40 years of experience supporting the Government and communities with critical health and Veteran’s care programs</a:t>
            </a:r>
          </a:p>
          <a:p>
            <a:pPr marL="285750" indent="-285750">
              <a:buClr>
                <a:srgbClr val="336699"/>
              </a:buClr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Headquartered in Tysons Corner, Virginia (Metro Washington, DC)</a:t>
            </a:r>
          </a:p>
          <a:p>
            <a:pPr>
              <a:buClr>
                <a:srgbClr val="336699"/>
              </a:buClr>
            </a:pP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114CE1-1363-44FF-BEE5-147F54476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1191870"/>
            <a:ext cx="5070475" cy="702065"/>
          </a:xfrm>
        </p:spPr>
      </p:pic>
      <p:pic>
        <p:nvPicPr>
          <p:cNvPr id="12" name="Content Placeholder 11" descr="Text&#10;&#10;Description automatically generated with low confidence">
            <a:extLst>
              <a:ext uri="{FF2B5EF4-FFF2-40B4-BE49-F238E27FC236}">
                <a16:creationId xmlns:a16="http://schemas.microsoft.com/office/drawing/2014/main" id="{83CE90BA-3543-4DFA-8CC5-DA94960267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33" y="720229"/>
            <a:ext cx="4051286" cy="21201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11A07-C083-5644-75B5-765FC6B40DD6}"/>
              </a:ext>
            </a:extLst>
          </p:cNvPr>
          <p:cNvSpPr txBox="1"/>
          <p:nvPr/>
        </p:nvSpPr>
        <p:spPr>
          <a:xfrm>
            <a:off x="6096000" y="3069466"/>
            <a:ext cx="59536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Founded by a Veteran as MES Solutions in 1978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Assisting the V.A. since 2008 with medical disability exams for active-duty service members and Veterans around the world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Headquartered in Houston, Texas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49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0"/>
          <a:stretch/>
        </p:blipFill>
        <p:spPr>
          <a:xfrm>
            <a:off x="7461849" y="166688"/>
            <a:ext cx="4643869" cy="6524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484" y="406152"/>
            <a:ext cx="54490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cs typeface="Arabic Typesetting" panose="03020402040406030203" pitchFamily="66" charset="-78"/>
              </a:rPr>
              <a:t>Mission Statement</a:t>
            </a:r>
          </a:p>
          <a:p>
            <a:pPr algn="ctr"/>
            <a:endParaRPr lang="en-US" altLang="en-US" sz="3600" b="1" dirty="0">
              <a:cs typeface="Arabic Typesetting" panose="03020402040406030203" pitchFamily="66" charset="-78"/>
            </a:endParaRPr>
          </a:p>
          <a:p>
            <a:r>
              <a:rPr lang="en-US" altLang="en-US" sz="2800" i="1" dirty="0">
                <a:cs typeface="Arabic Typesetting" panose="03020402040406030203" pitchFamily="66" charset="-78"/>
              </a:rPr>
              <a:t>To honor and serve America’s Veterans and Active-Duty Claimants by providing quality and timely reports through fair and objective evaluations performed by trained professionals in a respectful and hospitable environment. </a:t>
            </a:r>
            <a:endParaRPr lang="en-US" sz="2800" i="1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860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07E45AD-452F-486B-A599-93187E8EA498}"/>
              </a:ext>
            </a:extLst>
          </p:cNvPr>
          <p:cNvSpPr txBox="1">
            <a:spLocks/>
          </p:cNvSpPr>
          <p:nvPr/>
        </p:nvSpPr>
        <p:spPr>
          <a:xfrm>
            <a:off x="590025" y="546134"/>
            <a:ext cx="7663021" cy="348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VES Overview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256ADD8-F22D-48D4-9F47-E32C2BA55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2" y="5448489"/>
            <a:ext cx="1672369" cy="790101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127940A-860A-4ED5-825E-6A9E3AE13C40}"/>
              </a:ext>
            </a:extLst>
          </p:cNvPr>
          <p:cNvSpPr txBox="1">
            <a:spLocks/>
          </p:cNvSpPr>
          <p:nvPr/>
        </p:nvSpPr>
        <p:spPr>
          <a:xfrm>
            <a:off x="381066" y="1398854"/>
            <a:ext cx="6596677" cy="4506418"/>
          </a:xfrm>
          <a:prstGeom prst="rect">
            <a:avLst/>
          </a:prstGeom>
        </p:spPr>
        <p:txBody>
          <a:bodyPr>
            <a:noAutofit/>
          </a:bodyPr>
          <a:lstStyle>
            <a:lvl1pPr marL="532130" indent="-3492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4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4705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0433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20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719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»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4pPr>
            <a:lvl5pPr marL="15005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1 million </a:t>
            </a:r>
            <a:r>
              <a:rPr lang="en-US" sz="2000" dirty="0">
                <a:solidFill>
                  <a:schemeClr val="tx1"/>
                </a:solidFill>
              </a:rPr>
              <a:t>Veterans served in 2021 &amp; 2022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20,000 exams</a:t>
            </a:r>
            <a:r>
              <a:rPr lang="en-US" sz="2000" dirty="0">
                <a:solidFill>
                  <a:schemeClr val="tx1"/>
                </a:solidFill>
              </a:rPr>
              <a:t> delivered on average each week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6,500+ global network of clinicians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In all 50 states, D.C, and the five US Territories, plus over 40 countries around the world, and on four military bases.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3,000+ locations</a:t>
            </a:r>
            <a:r>
              <a:rPr lang="en-US" sz="2000" dirty="0">
                <a:solidFill>
                  <a:schemeClr val="tx1"/>
                </a:solidFill>
              </a:rPr>
              <a:t> in the U.S including </a:t>
            </a:r>
            <a:r>
              <a:rPr lang="en-US" sz="2000" b="1" dirty="0">
                <a:solidFill>
                  <a:schemeClr val="tx1"/>
                </a:solidFill>
              </a:rPr>
              <a:t>40+ VES clinics and 4 mobile units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800+ international locations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90%+ satisfaction rating </a:t>
            </a:r>
            <a:r>
              <a:rPr lang="en-US" sz="2000" dirty="0">
                <a:solidFill>
                  <a:schemeClr val="tx1"/>
                </a:solidFill>
              </a:rPr>
              <a:t>from Veterans about their exam experience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</a:pPr>
            <a:endParaRPr lang="en-US" sz="2000" dirty="0">
              <a:solidFill>
                <a:srgbClr val="440099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E98A6B-39EC-4ED5-91AB-F3F69BCFE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12" t="2137" r="6820" b="6915"/>
          <a:stretch/>
        </p:blipFill>
        <p:spPr>
          <a:xfrm>
            <a:off x="8484426" y="761299"/>
            <a:ext cx="3326508" cy="3324517"/>
          </a:xfrm>
          <a:prstGeom prst="ellipse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111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7A4A9-9D1E-4622-B199-18D97DE3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Compensation &amp; Pension (C&amp;P) Examination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9C17-B23E-4724-A4B8-227815E967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944" y="1231322"/>
            <a:ext cx="11430000" cy="49508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 C&amp;P exam is a medical examination as part of the VA disability rating process.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exam determines if a Veteran’s disability is service-related, and if so, how severe.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exam can be performed by a VA provider or VA C&amp;P exam contractor like VES.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C&amp;P exams are not complete physical evaluations or treatment, they are a series of questions, records reviews, and diagnostic testing to determine the scope/severity of the claimed disability to provide a quality and ratable C&amp;P exam.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Dept. of Veterans Affairs makes the rating based off of the C&amp;P exam; VES does not issue Veteran disability ratings, that is only a VA function.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BDD is a claim for disability benefits filed 180 to 90 days before leaving the military. This may help speed up the claim process so Vets can often get benefits sooner. </a:t>
            </a:r>
          </a:p>
        </p:txBody>
      </p:sp>
    </p:spTree>
    <p:extLst>
      <p:ext uri="{BB962C8B-B14F-4D97-AF65-F5344CB8AC3E}">
        <p14:creationId xmlns:p14="http://schemas.microsoft.com/office/powerpoint/2010/main" val="54489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01DCB-F1C1-43A1-5E01-7E20E6F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290"/>
            <a:ext cx="11430000" cy="9738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How We Support the Veterans and Transitioning Service Member Experience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57483-3A8E-1A3B-5F35-23D789CAC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98" t="19132" r="11738" b="46671"/>
          <a:stretch/>
        </p:blipFill>
        <p:spPr>
          <a:xfrm>
            <a:off x="649971" y="1250470"/>
            <a:ext cx="3627195" cy="267696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61F87-CC54-7745-42E2-A17D523C5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54" t="33258" r="13258" b="30038"/>
          <a:stretch/>
        </p:blipFill>
        <p:spPr>
          <a:xfrm>
            <a:off x="5623232" y="3842482"/>
            <a:ext cx="3379340" cy="2849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27C32-ADFE-63DC-DA53-3D992BBBE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77" t="33257" r="38574" b="38746"/>
          <a:stretch/>
        </p:blipFill>
        <p:spPr>
          <a:xfrm>
            <a:off x="5521806" y="1409700"/>
            <a:ext cx="3480766" cy="2298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21EA5-F3C3-372C-7D1C-B07B6491B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5" t="19132" r="38661" b="46671"/>
          <a:stretch/>
        </p:blipFill>
        <p:spPr>
          <a:xfrm>
            <a:off x="762787" y="3708174"/>
            <a:ext cx="3149996" cy="2587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20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01DCB-F1C1-43A1-5E01-7E20E6F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290"/>
            <a:ext cx="11430000" cy="9738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How We Support the Veterans and Transitioning Service Member Experience With Our Unique Veteran Liaison Team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27C32-ADFE-63DC-DA53-3D992BBB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7" t="33257" r="38574" b="38746"/>
          <a:stretch/>
        </p:blipFill>
        <p:spPr>
          <a:xfrm>
            <a:off x="582111" y="1425550"/>
            <a:ext cx="5366820" cy="3543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110B51-E69E-7064-3929-EDF4675BCF52}"/>
              </a:ext>
            </a:extLst>
          </p:cNvPr>
          <p:cNvSpPr txBox="1"/>
          <p:nvPr/>
        </p:nvSpPr>
        <p:spPr>
          <a:xfrm>
            <a:off x="245165" y="4955396"/>
            <a:ext cx="11701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B24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want all of your feedback!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B24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Use the independent feedback cards.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B24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Phone, web, and email available. ASK FOR THE LIAISON TEAM! </a:t>
            </a:r>
          </a:p>
        </p:txBody>
      </p:sp>
    </p:spTree>
    <p:extLst>
      <p:ext uri="{BB962C8B-B14F-4D97-AF65-F5344CB8AC3E}">
        <p14:creationId xmlns:p14="http://schemas.microsoft.com/office/powerpoint/2010/main" val="144531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1A6475-F573-024F-B800-525D2D80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309618"/>
            <a:ext cx="8677589" cy="973836"/>
          </a:xfrm>
        </p:spPr>
        <p:txBody>
          <a:bodyPr/>
          <a:lstStyle/>
          <a:p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Equitable Access to P</a:t>
            </a:r>
            <a:r>
              <a:rPr lang="en-US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rofessionally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rained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linicians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C99F1B71-FA6F-FE18-5D3E-FA278468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00" y="922533"/>
            <a:ext cx="2114119" cy="1254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8B41F1-4F56-BDAB-4EB5-D4CE47B1808A}"/>
              </a:ext>
            </a:extLst>
          </p:cNvPr>
          <p:cNvSpPr txBox="1">
            <a:spLocks/>
          </p:cNvSpPr>
          <p:nvPr/>
        </p:nvSpPr>
        <p:spPr>
          <a:xfrm>
            <a:off x="-172543" y="1634527"/>
            <a:ext cx="8783143" cy="4115458"/>
          </a:xfrm>
          <a:prstGeom prst="rect">
            <a:avLst/>
          </a:prstGeom>
          <a:noFill/>
        </p:spPr>
        <p:txBody>
          <a:bodyPr vert="horz" lIns="91440" tIns="0" rIns="91440" bIns="91440" rtlCol="0">
            <a:noAutofit/>
          </a:bodyPr>
          <a:lstStyle>
            <a:lvl1pPr marL="532130" indent="-3492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4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4705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0433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20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719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»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4pPr>
            <a:lvl5pPr marL="150050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rgbClr val="42424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en-US" dirty="0"/>
              <a:t>Efforts are made to balance timeliness with convenience to Veterans and Service Members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A clinician travel team and 4 mobile units deploy to decrease Vet mileage in remote areas 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Locations with higher average mileage are a focal point for clinician recruiting efforts 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140+ intakes in local communities and 8 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RCMs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in the field to ensure a positive Vet experience, give VES local knowledge, and assist providers.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n-lt"/>
              </a:rPr>
              <a:t>VES is always hiring around the country!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435BD-661B-3BE7-6558-F22445E30107}"/>
              </a:ext>
            </a:extLst>
          </p:cNvPr>
          <p:cNvSpPr txBox="1"/>
          <p:nvPr/>
        </p:nvSpPr>
        <p:spPr>
          <a:xfrm>
            <a:off x="8753174" y="2290965"/>
            <a:ext cx="339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Recent heat map of exam locations and volume</a:t>
            </a:r>
          </a:p>
        </p:txBody>
      </p:sp>
      <p:pic>
        <p:nvPicPr>
          <p:cNvPr id="11" name="Picture 10" descr="A blue and red rv with white stars and stripes painted on it&#10;&#10;Description automatically generated with low confidence">
            <a:extLst>
              <a:ext uri="{FF2B5EF4-FFF2-40B4-BE49-F238E27FC236}">
                <a16:creationId xmlns:a16="http://schemas.microsoft.com/office/drawing/2014/main" id="{74068BD2-4FED-4E4B-DB90-4897232F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36" y="2974826"/>
            <a:ext cx="2365311" cy="1773983"/>
          </a:xfrm>
          <a:prstGeom prst="rect">
            <a:avLst/>
          </a:prstGeom>
        </p:spPr>
      </p:pic>
      <p:pic>
        <p:nvPicPr>
          <p:cNvPr id="13" name="Picture 12" descr="A picture containing wall, indoor, floor, room&#10;&#10;Description automatically generated">
            <a:extLst>
              <a:ext uri="{FF2B5EF4-FFF2-40B4-BE49-F238E27FC236}">
                <a16:creationId xmlns:a16="http://schemas.microsoft.com/office/drawing/2014/main" id="{E2236481-2EAF-9483-E6A8-A546FC4D5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11" y="4328162"/>
            <a:ext cx="2206689" cy="16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62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  <p:tag name="ARTICULATE_DESIGN_ID_VES THEME" val="vJ1g7RjX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COLS" val="1"/>
  <p:tag name="GUIDEROWS" val="1"/>
  <p:tag name="GUIDESAPPLIEDTO" val="2"/>
  <p:tag name="GUTTERCOL" val="1.9 cm"/>
  <p:tag name="GUTTERROW" val="1.9 c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COLS" val="1"/>
  <p:tag name="GUIDEROWS" val="1"/>
  <p:tag name="GUTTERCOL" val="1.9 cm"/>
  <p:tag name="GUTTERROW" val="1.9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TTERCOL" val="1.9 cm"/>
  <p:tag name="GUTTERROW" val="1.9 cm"/>
  <p:tag name="GUIDESAPPLIEDTO" val="2"/>
  <p:tag name="GUIDECOLS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TTERCOL" val="1.9 cm"/>
  <p:tag name="GUTTERROW" val="1.9 cm"/>
  <p:tag name="GUIDESAPPLIEDTO" val="2"/>
  <p:tag name="GUIDECOLS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TTERCOL" val="1.9 cm"/>
  <p:tag name="GUTTERROW" val="1.9 cm"/>
  <p:tag name="GUIDESAPPLIEDTO" val="2"/>
  <p:tag name="GUIDECOLS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TTERCOL" val="1.9 cm"/>
  <p:tag name="GUTTERROW" val="1.9 cm"/>
  <p:tag name="GUIDESAPPLIEDTO" val="2"/>
  <p:tag name="GUIDECOLS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IDESAPPLIEDTO" val="2"/>
  <p:tag name="GUTTERCOL" val="1.9 cm"/>
  <p:tag name="GUTTERROW" val="1.9 cm"/>
  <p:tag name="GUIDECOLS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IDESAPPLIEDTO" val="2"/>
  <p:tag name="GUIDECOLS" val="2"/>
  <p:tag name="GUTTERCOL" val="0.6 cm"/>
  <p:tag name="GUTTERROW" val="0.6 c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SAPPLIEDTO" val="2"/>
  <p:tag name="GUIDECOLS" val="2"/>
  <p:tag name="GUTTERCOL" val="0.6 cm"/>
  <p:tag name="GUTTERROW" val="0.6 cm"/>
  <p:tag name="GUIDEROWS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SAPPLIEDTO" val="2"/>
  <p:tag name="GUTTERCOL" val="0.6 cm"/>
  <p:tag name="GUTTERROW" val="0.6 cm"/>
  <p:tag name="GUIDEROWS" val="2"/>
  <p:tag name="GUIDECOLS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IDESAPPLIEDTO" val="2"/>
  <p:tag name="GUTTERCOL" val="1.9 cm"/>
  <p:tag name="GUTTERROW" val="1.9 cm"/>
  <p:tag name="GUIDECOLS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COLS" val="1"/>
  <p:tag name="GUIDEROWS" val="1"/>
  <p:tag name="GUTTERCOL" val="1.9 cm"/>
  <p:tag name="GUTTERROW" val="1.9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COLS" val="1"/>
  <p:tag name="GUIDEROWS" val="1"/>
  <p:tag name="GUTTERCOL" val="1.9 cm"/>
  <p:tag name="GUTTERROW" val="1.9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GUIDEROWS" val="1"/>
  <p:tag name="GUTTERCOL" val="1.9 cm"/>
  <p:tag name="GUTTERROW" val="1.9 cm"/>
  <p:tag name="GUIDESAPPLIEDTO" val="2"/>
  <p:tag name="GUIDECOLS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MASTERTOPMARGIN" val="133.2283"/>
  <p:tag name="MASTERLEFTMARGIN" val="53.8583"/>
  <p:tag name="MASTERRIGHTMARGIN" val="53.8583"/>
  <p:tag name="MASTERBOTTOMMARGIN" val="93.5433"/>
  <p:tag name="GUTTERCOL" val="0.6 cm"/>
  <p:tag name="GUTTERROW" val="0.6 c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CUSTMASTERTOPMARGIN" val="133.2283"/>
  <p:tag name="CUSTMASTERLEFTMARGIN" val="53.8583"/>
  <p:tag name="CUSTMASTERRIGHTMARGIN" val="53.8583"/>
  <p:tag name="CUSTMASTERBOTTOMMARGIN" val="93.5433"/>
  <p:tag name="GUIDECOLS" val="1"/>
  <p:tag name="GUIDEROWS" val="1"/>
  <p:tag name="GUTTERCOL" val="1.9 cm"/>
  <p:tag name="GUTTERROW" val="1.9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3.2283"/>
  <p:tag name="MASTERLEFTMARGIN" val="53.8583"/>
  <p:tag name="MASTERRIGHTMARGIN" val="53.8583"/>
  <p:tag name="MASTERBOTTOMMARGIN" val="93.5433"/>
  <p:tag name="CUSTMASTERTOPMARGIN" val="133.2283"/>
  <p:tag name="CUSTMASTERLEFTMARGIN" val="53.8583"/>
  <p:tag name="CUSTMASTERRIGHTMARGIN" val="53.8583"/>
  <p:tag name="CUSTMASTERBOTTOMMARGIN" val="93.5433"/>
  <p:tag name="GUIDECOLS" val="1"/>
  <p:tag name="GUIDEROWS" val="1"/>
  <p:tag name="GUTTERCOL" val="1.9 cm"/>
  <p:tag name="GUTTERROW" val="1.9 cm"/>
  <p:tag name="GUIDESAPPLIEDTO" val="2"/>
</p:tagLst>
</file>

<file path=ppt/theme/theme1.xml><?xml version="1.0" encoding="utf-8"?>
<a:theme xmlns:a="http://schemas.openxmlformats.org/drawingml/2006/main" name="VES Theme">
  <a:themeElements>
    <a:clrScheme name="VES">
      <a:dk1>
        <a:srgbClr val="2B244B"/>
      </a:dk1>
      <a:lt1>
        <a:srgbClr val="FFFFFF"/>
      </a:lt1>
      <a:dk2>
        <a:srgbClr val="2B244B"/>
      </a:dk2>
      <a:lt2>
        <a:srgbClr val="E5EAF6"/>
      </a:lt2>
      <a:accent1>
        <a:srgbClr val="385791"/>
      </a:accent1>
      <a:accent2>
        <a:srgbClr val="507B38"/>
      </a:accent2>
      <a:accent3>
        <a:srgbClr val="C95828"/>
      </a:accent3>
      <a:accent4>
        <a:srgbClr val="7098CF"/>
      </a:accent4>
      <a:accent5>
        <a:srgbClr val="E3C524"/>
      </a:accent5>
      <a:accent6>
        <a:srgbClr val="C61F24"/>
      </a:accent6>
      <a:hlink>
        <a:srgbClr val="7676B8"/>
      </a:hlink>
      <a:folHlink>
        <a:srgbClr val="DDDDE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ES Theme" id="{C21CC57B-2DF7-4347-98F9-8686C83ADF35}" vid="{ECAFE31D-A001-417A-BE8E-FCFFB23BEABF}"/>
    </a:ext>
  </a:extLst>
</a:theme>
</file>

<file path=ppt/theme/theme2.xml><?xml version="1.0" encoding="utf-8"?>
<a:theme xmlns:a="http://schemas.openxmlformats.org/drawingml/2006/main" name="Office Theme">
  <a:themeElements>
    <a:clrScheme name="Maximus 2022">
      <a:dk1>
        <a:srgbClr val="424242"/>
      </a:dk1>
      <a:lt1>
        <a:sysClr val="window" lastClr="FFFFFF"/>
      </a:lt1>
      <a:dk2>
        <a:srgbClr val="200649"/>
      </a:dk2>
      <a:lt2>
        <a:srgbClr val="502E91"/>
      </a:lt2>
      <a:accent1>
        <a:srgbClr val="502E91"/>
      </a:accent1>
      <a:accent2>
        <a:srgbClr val="9F7FC9"/>
      </a:accent2>
      <a:accent3>
        <a:srgbClr val="2D6732"/>
      </a:accent3>
      <a:accent4>
        <a:srgbClr val="468C40"/>
      </a:accent4>
      <a:accent5>
        <a:srgbClr val="7CBE64"/>
      </a:accent5>
      <a:accent6>
        <a:srgbClr val="3A52A4"/>
      </a:accent6>
      <a:hlink>
        <a:srgbClr val="6277B9"/>
      </a:hlink>
      <a:folHlink>
        <a:srgbClr val="954F72"/>
      </a:folHlink>
    </a:clrScheme>
    <a:fontScheme name="Maximus 202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imus 16x9.potx" id="{5CD1F157-80A5-48B8-96D4-904D8A2176A2}" vid="{1E94CD62-E92B-4C97-81C2-CC7256D3BCA3}"/>
    </a:ext>
  </a:extLst>
</a:theme>
</file>

<file path=ppt/theme/theme3.xml><?xml version="1.0" encoding="utf-8"?>
<a:theme xmlns:a="http://schemas.openxmlformats.org/drawingml/2006/main" name="4_Office Theme">
  <a:themeElements>
    <a:clrScheme name="VES">
      <a:dk1>
        <a:srgbClr val="2B244B"/>
      </a:dk1>
      <a:lt1>
        <a:srgbClr val="FFFFFF"/>
      </a:lt1>
      <a:dk2>
        <a:srgbClr val="2B244B"/>
      </a:dk2>
      <a:lt2>
        <a:srgbClr val="E5EAF6"/>
      </a:lt2>
      <a:accent1>
        <a:srgbClr val="385791"/>
      </a:accent1>
      <a:accent2>
        <a:srgbClr val="507B38"/>
      </a:accent2>
      <a:accent3>
        <a:srgbClr val="C95828"/>
      </a:accent3>
      <a:accent4>
        <a:srgbClr val="7098CF"/>
      </a:accent4>
      <a:accent5>
        <a:srgbClr val="E3C524"/>
      </a:accent5>
      <a:accent6>
        <a:srgbClr val="C61F24"/>
      </a:accent6>
      <a:hlink>
        <a:srgbClr val="7676B8"/>
      </a:hlink>
      <a:folHlink>
        <a:srgbClr val="DDDDE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7913177396238415","enableDocumentContentUpdater":false,"version":"2.0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BB3BD78FF32409483C9B9B144A697" ma:contentTypeVersion="8" ma:contentTypeDescription="Create a new document." ma:contentTypeScope="" ma:versionID="4dcdb33066a78c6bfad32918dc163a71">
  <xsd:schema xmlns:xsd="http://www.w3.org/2001/XMLSchema" xmlns:xs="http://www.w3.org/2001/XMLSchema" xmlns:p="http://schemas.microsoft.com/office/2006/metadata/properties" xmlns:ns2="59abe339-6eaa-4d52-9c23-0afd15cf3649" targetNamespace="http://schemas.microsoft.com/office/2006/metadata/properties" ma:root="true" ma:fieldsID="952d78d86490debcaa412c483c03699b" ns2:_="">
    <xsd:import namespace="59abe339-6eaa-4d52-9c23-0afd15cf3649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Audience" minOccurs="0"/>
                <xsd:element ref="ns2:Order0" minOccurs="0"/>
                <xsd:element ref="ns2:Note" minOccurs="0"/>
                <xsd:element ref="ns2:MediaServiceMetadata" minOccurs="0"/>
                <xsd:element ref="ns2:MediaServiceFastMetadata" minOccurs="0"/>
                <xsd:element ref="ns2:S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be339-6eaa-4d52-9c23-0afd15cf3649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restriction base="dms:Choice">
          <xsd:enumeration value="Job Aid"/>
          <xsd:enumeration value="SOP"/>
          <xsd:enumeration value="Template"/>
          <xsd:enumeration value="Blank DBQ"/>
        </xsd:restriction>
      </xsd:simpleType>
    </xsd:element>
    <xsd:element name="Audience" ma:index="9" nillable="true" ma:displayName="Audience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Staff"/>
                    <xsd:enumeration value="Case Building"/>
                    <xsd:enumeration value="Quality Control"/>
                  </xsd:restriction>
                </xsd:simpleType>
              </xsd:element>
            </xsd:sequence>
          </xsd:extension>
        </xsd:complexContent>
      </xsd:complexType>
    </xsd:element>
    <xsd:element name="Order0" ma:index="10" nillable="true" ma:displayName="Index" ma:format="Dropdown" ma:internalName="Order0">
      <xsd:simpleType>
        <xsd:restriction base="dms:Text">
          <xsd:maxLength value="255"/>
        </xsd:restriction>
      </xsd:simpleType>
    </xsd:element>
    <xsd:element name="Note" ma:index="11" nillable="true" ma:displayName="Note" ma:format="Dropdown" ma:internalName="Note">
      <xsd:simpleType>
        <xsd:restriction base="dms:Choice">
          <xsd:enumeration value="System Setup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Sort" ma:index="14" nillable="true" ma:displayName="Sort" ma:format="Dropdown" ma:internalName="Sor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TemplateConfiguration><![CDATA[{"slideVersion":1,"isValidatorEnabled":false,"isLocked":false,"elementsMetadata":[],"slideId":"637963443287995819","enableDocumentContentUpdater":false,"version":"2.0"}]]></TemplafySlideTemplateConfiguratio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59abe339-6eaa-4d52-9c23-0afd15cf3649" xsi:nil="true"/>
    <Note xmlns="59abe339-6eaa-4d52-9c23-0afd15cf3649" xsi:nil="true"/>
    <DocumentType xmlns="59abe339-6eaa-4d52-9c23-0afd15cf3649" xsi:nil="true"/>
    <Order0 xmlns="59abe339-6eaa-4d52-9c23-0afd15cf3649" xsi:nil="true"/>
    <Sort xmlns="59abe339-6eaa-4d52-9c23-0afd15cf3649" xsi:nil="true"/>
  </documentManagement>
</p:properties>
</file>

<file path=customXml/item7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FDFD1C0-D42E-4F15-AD4B-A84E79CAB835}">
  <ds:schemaRefs/>
</ds:datastoreItem>
</file>

<file path=customXml/itemProps2.xml><?xml version="1.0" encoding="utf-8"?>
<ds:datastoreItem xmlns:ds="http://schemas.openxmlformats.org/officeDocument/2006/customXml" ds:itemID="{B9134A88-113B-49BD-B349-E8FC90BA61B4}">
  <ds:schemaRefs/>
</ds:datastoreItem>
</file>

<file path=customXml/itemProps3.xml><?xml version="1.0" encoding="utf-8"?>
<ds:datastoreItem xmlns:ds="http://schemas.openxmlformats.org/officeDocument/2006/customXml" ds:itemID="{388A6B30-2534-42E3-AAAE-0C5D47AF8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be339-6eaa-4d52-9c23-0afd15cf36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F5F7859-20C6-4F2D-99BA-3CFF243904FD}">
  <ds:schemaRefs/>
</ds:datastoreItem>
</file>

<file path=customXml/itemProps5.xml><?xml version="1.0" encoding="utf-8"?>
<ds:datastoreItem xmlns:ds="http://schemas.openxmlformats.org/officeDocument/2006/customXml" ds:itemID="{E0D468C8-0258-40BB-ACA4-6323D5AA2EC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52797CB2-E22B-43D2-9BC9-2B77130874D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9abe339-6eaa-4d52-9c23-0afd15cf364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7.xml><?xml version="1.0" encoding="utf-8"?>
<ds:datastoreItem xmlns:ds="http://schemas.openxmlformats.org/officeDocument/2006/customXml" ds:itemID="{4FCA9821-92DC-4507-B36D-2FE2E88668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 Theme</Template>
  <TotalTime>73</TotalTime>
  <Words>1345</Words>
  <Application>Microsoft Office PowerPoint</Application>
  <PresentationFormat>Widescreen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</vt:lpstr>
      <vt:lpstr>Avenir Next LT Pro</vt:lpstr>
      <vt:lpstr>Calibri</vt:lpstr>
      <vt:lpstr>System Font Regular</vt:lpstr>
      <vt:lpstr>Wingdings</vt:lpstr>
      <vt:lpstr>VES Theme</vt:lpstr>
      <vt:lpstr>Office Theme</vt:lpstr>
      <vt:lpstr>4_Office Theme</vt:lpstr>
      <vt:lpstr>BDD Exam Overview</vt:lpstr>
      <vt:lpstr>Agenda</vt:lpstr>
      <vt:lpstr>PowerPoint Presentation</vt:lpstr>
      <vt:lpstr>PowerPoint Presentation</vt:lpstr>
      <vt:lpstr>PowerPoint Presentation</vt:lpstr>
      <vt:lpstr>Compensation &amp; Pension (C&amp;P) Examination </vt:lpstr>
      <vt:lpstr>How We Support the Veterans and Transitioning Service Member Experience </vt:lpstr>
      <vt:lpstr>How We Support the Veterans and Transitioning Service Member Experience With Our Unique Veteran Liaison Team </vt:lpstr>
      <vt:lpstr>Supporting Equitable Access to Professionally Trained Clinicians</vt:lpstr>
      <vt:lpstr>What Happens During a C&amp;P Exam?</vt:lpstr>
      <vt:lpstr>What Happens After the Exam?</vt:lpstr>
      <vt:lpstr>  Some FAQs</vt:lpstr>
      <vt:lpstr>Learn more via www.VES.com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Holman, Mickailynn</dc:creator>
  <cp:lastModifiedBy>Dale Phillips</cp:lastModifiedBy>
  <cp:revision>15</cp:revision>
  <dcterms:created xsi:type="dcterms:W3CDTF">2022-08-15T19:56:20Z</dcterms:created>
  <dcterms:modified xsi:type="dcterms:W3CDTF">2023-11-14T14:34:06Z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3FACD2EF-F990-4965-8A00-B7062EF6EE7B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0x0101005E1BB3BD78FF32409483C9B9B144A697</vt:lpwstr>
  </property>
  <property fmtid="{D5CDD505-2E9C-101B-9397-08002B2CF9AE}" pid="5" name="MediaServiceImageTags">
    <vt:lpwstr/>
  </property>
</Properties>
</file>