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320040" cy="6172200"/>
          </a:xfrm>
          <a:custGeom>
            <a:avLst/>
            <a:gdLst/>
            <a:ahLst/>
            <a:cxnLst/>
            <a:rect l="l" t="t" r="r" b="b"/>
            <a:pathLst>
              <a:path w="320040" h="6172200">
                <a:moveTo>
                  <a:pt x="320040" y="0"/>
                </a:moveTo>
                <a:lnTo>
                  <a:pt x="0" y="0"/>
                </a:lnTo>
                <a:lnTo>
                  <a:pt x="0" y="6172200"/>
                </a:lnTo>
                <a:lnTo>
                  <a:pt x="320040" y="6172200"/>
                </a:lnTo>
                <a:lnTo>
                  <a:pt x="320040" y="0"/>
                </a:lnTo>
                <a:close/>
              </a:path>
            </a:pathLst>
          </a:custGeom>
          <a:solidFill>
            <a:srgbClr val="78BD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0" y="6248399"/>
            <a:ext cx="320040" cy="609600"/>
          </a:xfrm>
          <a:custGeom>
            <a:avLst/>
            <a:gdLst/>
            <a:ahLst/>
            <a:cxnLst/>
            <a:rect l="l" t="t" r="r" b="b"/>
            <a:pathLst>
              <a:path w="320040" h="609600">
                <a:moveTo>
                  <a:pt x="320040" y="0"/>
                </a:moveTo>
                <a:lnTo>
                  <a:pt x="0" y="0"/>
                </a:lnTo>
                <a:lnTo>
                  <a:pt x="0" y="609599"/>
                </a:lnTo>
                <a:lnTo>
                  <a:pt x="320040" y="609599"/>
                </a:lnTo>
                <a:lnTo>
                  <a:pt x="320040" y="0"/>
                </a:lnTo>
                <a:close/>
              </a:path>
            </a:pathLst>
          </a:custGeom>
          <a:solidFill>
            <a:srgbClr val="48772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141347" y="2162302"/>
            <a:ext cx="3169920" cy="574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rgbClr val="002F56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002F56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78BD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182879" y="192023"/>
            <a:ext cx="11826240" cy="6522720"/>
          </a:xfrm>
          <a:custGeom>
            <a:avLst/>
            <a:gdLst/>
            <a:ahLst/>
            <a:cxnLst/>
            <a:rect l="l" t="t" r="r" b="b"/>
            <a:pathLst>
              <a:path w="11826240" h="6522720">
                <a:moveTo>
                  <a:pt x="11826240" y="0"/>
                </a:moveTo>
                <a:lnTo>
                  <a:pt x="0" y="0"/>
                </a:lnTo>
                <a:lnTo>
                  <a:pt x="0" y="6522720"/>
                </a:lnTo>
                <a:lnTo>
                  <a:pt x="11826240" y="6522720"/>
                </a:lnTo>
                <a:lnTo>
                  <a:pt x="118262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01427" y="0"/>
            <a:ext cx="2290572" cy="229057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002F56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912367" y="1437208"/>
            <a:ext cx="4178300" cy="39858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1" i="0">
                <a:solidFill>
                  <a:srgbClr val="5B991A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002F56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5043" y="3759"/>
            <a:ext cx="9453245" cy="9373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rgbClr val="002F56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940" y="2450338"/>
            <a:ext cx="6932930" cy="1854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3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3" Type="http://schemas.openxmlformats.org/officeDocument/2006/relationships/image" Target="../media/image35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6.png"/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6" Type="http://schemas.openxmlformats.org/officeDocument/2006/relationships/image" Target="../media/image40.png"/><Relationship Id="rId7" Type="http://schemas.openxmlformats.org/officeDocument/2006/relationships/image" Target="../media/image41.png"/><Relationship Id="rId8" Type="http://schemas.openxmlformats.org/officeDocument/2006/relationships/image" Target="../media/image42.png"/><Relationship Id="rId9" Type="http://schemas.openxmlformats.org/officeDocument/2006/relationships/image" Target="../media/image43.png"/><Relationship Id="rId10" Type="http://schemas.openxmlformats.org/officeDocument/2006/relationships/image" Target="../media/image44.png"/><Relationship Id="rId11" Type="http://schemas.openxmlformats.org/officeDocument/2006/relationships/image" Target="../media/image45.png"/><Relationship Id="rId12" Type="http://schemas.openxmlformats.org/officeDocument/2006/relationships/image" Target="../media/image46.png"/><Relationship Id="rId13" Type="http://schemas.openxmlformats.org/officeDocument/2006/relationships/image" Target="../media/image47.png"/><Relationship Id="rId14" Type="http://schemas.openxmlformats.org/officeDocument/2006/relationships/image" Target="../media/image48.png"/><Relationship Id="rId15" Type="http://schemas.openxmlformats.org/officeDocument/2006/relationships/image" Target="../media/image49.png"/><Relationship Id="rId16" Type="http://schemas.openxmlformats.org/officeDocument/2006/relationships/image" Target="../media/image50.png"/><Relationship Id="rId17" Type="http://schemas.openxmlformats.org/officeDocument/2006/relationships/image" Target="../media/image51.png"/><Relationship Id="rId18" Type="http://schemas.openxmlformats.org/officeDocument/2006/relationships/image" Target="../media/image52.png"/><Relationship Id="rId19" Type="http://schemas.openxmlformats.org/officeDocument/2006/relationships/image" Target="../media/image53.png"/><Relationship Id="rId20" Type="http://schemas.openxmlformats.org/officeDocument/2006/relationships/image" Target="../media/image54.png"/><Relationship Id="rId21" Type="http://schemas.openxmlformats.org/officeDocument/2006/relationships/image" Target="../media/image55.png"/><Relationship Id="rId22" Type="http://schemas.openxmlformats.org/officeDocument/2006/relationships/image" Target="../media/image56.png"/><Relationship Id="rId23" Type="http://schemas.openxmlformats.org/officeDocument/2006/relationships/image" Target="../media/image57.png"/><Relationship Id="rId24" Type="http://schemas.openxmlformats.org/officeDocument/2006/relationships/image" Target="../media/image58.png"/><Relationship Id="rId25" Type="http://schemas.openxmlformats.org/officeDocument/2006/relationships/image" Target="../media/image59.png"/><Relationship Id="rId26" Type="http://schemas.openxmlformats.org/officeDocument/2006/relationships/image" Target="../media/image60.png"/><Relationship Id="rId27" Type="http://schemas.openxmlformats.org/officeDocument/2006/relationships/image" Target="../media/image61.png"/><Relationship Id="rId28" Type="http://schemas.openxmlformats.org/officeDocument/2006/relationships/image" Target="../media/image62.png"/><Relationship Id="rId29" Type="http://schemas.openxmlformats.org/officeDocument/2006/relationships/image" Target="../media/image63.png"/><Relationship Id="rId30" Type="http://schemas.openxmlformats.org/officeDocument/2006/relationships/image" Target="../media/image64.png"/><Relationship Id="rId31" Type="http://schemas.openxmlformats.org/officeDocument/2006/relationships/image" Target="../media/image65.png"/><Relationship Id="rId32" Type="http://schemas.openxmlformats.org/officeDocument/2006/relationships/image" Target="../media/image66.png"/><Relationship Id="rId33" Type="http://schemas.openxmlformats.org/officeDocument/2006/relationships/image" Target="../media/image67.png"/><Relationship Id="rId34" Type="http://schemas.openxmlformats.org/officeDocument/2006/relationships/image" Target="../media/image68.png"/><Relationship Id="rId35" Type="http://schemas.openxmlformats.org/officeDocument/2006/relationships/image" Target="../media/image69.png"/><Relationship Id="rId36" Type="http://schemas.openxmlformats.org/officeDocument/2006/relationships/image" Target="../media/image70.png"/><Relationship Id="rId37" Type="http://schemas.openxmlformats.org/officeDocument/2006/relationships/image" Target="../media/image71.png"/><Relationship Id="rId38" Type="http://schemas.openxmlformats.org/officeDocument/2006/relationships/image" Target="../media/image72.png"/><Relationship Id="rId39" Type="http://schemas.openxmlformats.org/officeDocument/2006/relationships/image" Target="../media/image73.png"/><Relationship Id="rId40" Type="http://schemas.openxmlformats.org/officeDocument/2006/relationships/image" Target="../media/image74.png"/><Relationship Id="rId41" Type="http://schemas.openxmlformats.org/officeDocument/2006/relationships/image" Target="../media/image75.png"/><Relationship Id="rId42" Type="http://schemas.openxmlformats.org/officeDocument/2006/relationships/image" Target="../media/image76.png"/><Relationship Id="rId43" Type="http://schemas.openxmlformats.org/officeDocument/2006/relationships/image" Target="../media/image77.png"/><Relationship Id="rId44" Type="http://schemas.openxmlformats.org/officeDocument/2006/relationships/image" Target="../media/image78.png"/><Relationship Id="rId45" Type="http://schemas.openxmlformats.org/officeDocument/2006/relationships/image" Target="../media/image79.png"/><Relationship Id="rId46" Type="http://schemas.openxmlformats.org/officeDocument/2006/relationships/image" Target="../media/image80.png"/><Relationship Id="rId47" Type="http://schemas.openxmlformats.org/officeDocument/2006/relationships/image" Target="../media/image81.png"/><Relationship Id="rId48" Type="http://schemas.openxmlformats.org/officeDocument/2006/relationships/image" Target="../media/image82.png"/><Relationship Id="rId49" Type="http://schemas.openxmlformats.org/officeDocument/2006/relationships/image" Target="../media/image83.png"/><Relationship Id="rId50" Type="http://schemas.openxmlformats.org/officeDocument/2006/relationships/image" Target="../media/image84.png"/><Relationship Id="rId51" Type="http://schemas.openxmlformats.org/officeDocument/2006/relationships/image" Target="../media/image85.png"/><Relationship Id="rId52" Type="http://schemas.openxmlformats.org/officeDocument/2006/relationships/image" Target="../media/image86.png"/><Relationship Id="rId53" Type="http://schemas.openxmlformats.org/officeDocument/2006/relationships/image" Target="../media/image87.png"/><Relationship Id="rId54" Type="http://schemas.openxmlformats.org/officeDocument/2006/relationships/image" Target="../media/image88.png"/><Relationship Id="rId55" Type="http://schemas.openxmlformats.org/officeDocument/2006/relationships/image" Target="../media/image89.png"/><Relationship Id="rId56" Type="http://schemas.openxmlformats.org/officeDocument/2006/relationships/image" Target="../media/image90.png"/><Relationship Id="rId57" Type="http://schemas.openxmlformats.org/officeDocument/2006/relationships/image" Target="../media/image91.png"/><Relationship Id="rId58" Type="http://schemas.openxmlformats.org/officeDocument/2006/relationships/image" Target="../media/image92.png"/><Relationship Id="rId59" Type="http://schemas.openxmlformats.org/officeDocument/2006/relationships/image" Target="../media/image93.png"/><Relationship Id="rId60" Type="http://schemas.openxmlformats.org/officeDocument/2006/relationships/image" Target="../media/image94.png"/><Relationship Id="rId61" Type="http://schemas.openxmlformats.org/officeDocument/2006/relationships/image" Target="../media/image95.png"/><Relationship Id="rId62" Type="http://schemas.openxmlformats.org/officeDocument/2006/relationships/image" Target="../media/image96.png"/><Relationship Id="rId63" Type="http://schemas.openxmlformats.org/officeDocument/2006/relationships/image" Target="../media/image97.png"/><Relationship Id="rId64" Type="http://schemas.openxmlformats.org/officeDocument/2006/relationships/image" Target="../media/image98.png"/><Relationship Id="rId65" Type="http://schemas.openxmlformats.org/officeDocument/2006/relationships/image" Target="../media/image99.png"/><Relationship Id="rId66" Type="http://schemas.openxmlformats.org/officeDocument/2006/relationships/image" Target="../media/image100.png"/><Relationship Id="rId67" Type="http://schemas.openxmlformats.org/officeDocument/2006/relationships/image" Target="../media/image101.png"/><Relationship Id="rId68" Type="http://schemas.openxmlformats.org/officeDocument/2006/relationships/image" Target="../media/image102.png"/><Relationship Id="rId69" Type="http://schemas.openxmlformats.org/officeDocument/2006/relationships/image" Target="../media/image103.png"/><Relationship Id="rId70" Type="http://schemas.openxmlformats.org/officeDocument/2006/relationships/image" Target="../media/image104.png"/><Relationship Id="rId71" Type="http://schemas.openxmlformats.org/officeDocument/2006/relationships/image" Target="../media/image105.png"/><Relationship Id="rId72" Type="http://schemas.openxmlformats.org/officeDocument/2006/relationships/image" Target="../media/image106.png"/><Relationship Id="rId73" Type="http://schemas.openxmlformats.org/officeDocument/2006/relationships/image" Target="../media/image107.png"/><Relationship Id="rId74" Type="http://schemas.openxmlformats.org/officeDocument/2006/relationships/image" Target="../media/image108.png"/><Relationship Id="rId75" Type="http://schemas.openxmlformats.org/officeDocument/2006/relationships/image" Target="../media/image109.png"/><Relationship Id="rId76" Type="http://schemas.openxmlformats.org/officeDocument/2006/relationships/image" Target="../media/image110.png"/><Relationship Id="rId77" Type="http://schemas.openxmlformats.org/officeDocument/2006/relationships/image" Target="../media/image111.png"/><Relationship Id="rId78" Type="http://schemas.openxmlformats.org/officeDocument/2006/relationships/image" Target="../media/image112.png"/><Relationship Id="rId79" Type="http://schemas.openxmlformats.org/officeDocument/2006/relationships/image" Target="../media/image113.png"/><Relationship Id="rId80" Type="http://schemas.openxmlformats.org/officeDocument/2006/relationships/image" Target="../media/image114.png"/><Relationship Id="rId81" Type="http://schemas.openxmlformats.org/officeDocument/2006/relationships/image" Target="../media/image115.png"/><Relationship Id="rId82" Type="http://schemas.openxmlformats.org/officeDocument/2006/relationships/image" Target="../media/image116.png"/><Relationship Id="rId83" Type="http://schemas.openxmlformats.org/officeDocument/2006/relationships/image" Target="../media/image117.png"/><Relationship Id="rId84" Type="http://schemas.openxmlformats.org/officeDocument/2006/relationships/image" Target="../media/image118.png"/><Relationship Id="rId85" Type="http://schemas.openxmlformats.org/officeDocument/2006/relationships/image" Target="../media/image119.png"/><Relationship Id="rId86" Type="http://schemas.openxmlformats.org/officeDocument/2006/relationships/image" Target="../media/image120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21.png"/><Relationship Id="rId4" Type="http://schemas.openxmlformats.org/officeDocument/2006/relationships/image" Target="../media/image122.png"/><Relationship Id="rId5" Type="http://schemas.openxmlformats.org/officeDocument/2006/relationships/image" Target="../media/image123.png"/><Relationship Id="rId6" Type="http://schemas.openxmlformats.org/officeDocument/2006/relationships/image" Target="../media/image124.png"/><Relationship Id="rId7" Type="http://schemas.openxmlformats.org/officeDocument/2006/relationships/image" Target="../media/image125.png"/><Relationship Id="rId8" Type="http://schemas.openxmlformats.org/officeDocument/2006/relationships/image" Target="../media/image126.png"/><Relationship Id="rId9" Type="http://schemas.openxmlformats.org/officeDocument/2006/relationships/image" Target="../media/image127.png"/><Relationship Id="rId10" Type="http://schemas.openxmlformats.org/officeDocument/2006/relationships/image" Target="../media/image128.png"/><Relationship Id="rId11" Type="http://schemas.openxmlformats.org/officeDocument/2006/relationships/image" Target="../media/image129.png"/><Relationship Id="rId12" Type="http://schemas.openxmlformats.org/officeDocument/2006/relationships/image" Target="../media/image130.jpg"/><Relationship Id="rId13" Type="http://schemas.openxmlformats.org/officeDocument/2006/relationships/image" Target="../media/image131.jpg"/><Relationship Id="rId14" Type="http://schemas.openxmlformats.org/officeDocument/2006/relationships/image" Target="../media/image132.jpg"/><Relationship Id="rId15" Type="http://schemas.openxmlformats.org/officeDocument/2006/relationships/image" Target="../media/image133.jpg"/><Relationship Id="rId16" Type="http://schemas.openxmlformats.org/officeDocument/2006/relationships/image" Target="../media/image3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4.jp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5.jpg"/><Relationship Id="rId3" Type="http://schemas.openxmlformats.org/officeDocument/2006/relationships/image" Target="../media/image136.jpg"/><Relationship Id="rId4" Type="http://schemas.openxmlformats.org/officeDocument/2006/relationships/image" Target="../media/image137.jp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8.png"/><Relationship Id="rId3" Type="http://schemas.openxmlformats.org/officeDocument/2006/relationships/image" Target="../media/image139.png"/><Relationship Id="rId4" Type="http://schemas.openxmlformats.org/officeDocument/2006/relationships/image" Target="../media/image140.jpg"/><Relationship Id="rId5" Type="http://schemas.openxmlformats.org/officeDocument/2006/relationships/hyperlink" Target="https://populationhealth.humana.com/resources/supporting-the-needs-of-your-veteran-patients/" TargetMode="External"/><Relationship Id="rId6" Type="http://schemas.openxmlformats.org/officeDocument/2006/relationships/hyperlink" Target="https://youtu.be/9AQ2bbkRUU4" TargetMode="External"/><Relationship Id="rId7" Type="http://schemas.openxmlformats.org/officeDocument/2006/relationships/hyperlink" Target="https://populationhealth.humana.com/resources/loneliness-support-for-veterans/" TargetMode="External"/><Relationship Id="rId8" Type="http://schemas.openxmlformats.org/officeDocument/2006/relationships/hyperlink" Target="https://populationhealth.humana.com/resources/food-insecurity-for-veterans/" TargetMode="External"/><Relationship Id="rId9" Type="http://schemas.openxmlformats.org/officeDocument/2006/relationships/hyperlink" Target="https://populationhealth.humana.com/resources/transportation-consumer-flyer/" TargetMode="External"/><Relationship Id="rId10" Type="http://schemas.openxmlformats.org/officeDocument/2006/relationships/hyperlink" Target="https://populationhealth.humana.com/resources/financial-strain-for-seniors/" TargetMode="External"/><Relationship Id="rId11" Type="http://schemas.openxmlformats.org/officeDocument/2006/relationships/hyperlink" Target="https://populationhealth.humana.com/resources/housing-for-seniors/" TargetMode="External"/><Relationship Id="rId12" Type="http://schemas.openxmlformats.org/officeDocument/2006/relationships/hyperlink" Target="https://populationhealth.humana.com/wp-content/uploads/2023/02/HealthEquityIssueBrief_02072023.pdf" TargetMode="External"/><Relationship Id="rId13" Type="http://schemas.openxmlformats.org/officeDocument/2006/relationships/hyperlink" Target="https://populationhealth.humana.com/wp-content/uploads/2021/04/AccesstoHealthcare_IssuesBrief_External_8.5x11.pdf" TargetMode="External"/><Relationship Id="rId14" Type="http://schemas.openxmlformats.org/officeDocument/2006/relationships/hyperlink" Target="https://populationhealth.humana.com/wp-content/uploads/2020/12/FoodInsecurityIssue_8.5_11_MainExternal.pdf" TargetMode="External"/><Relationship Id="rId15" Type="http://schemas.openxmlformats.org/officeDocument/2006/relationships/hyperlink" Target="https://populationhealth.humana.com/wp-content/uploads/2020/04/SDOH-Issue-Brief_Loneliness_March2020-EXTERNAL.pdf" TargetMode="External"/><Relationship Id="rId16" Type="http://schemas.openxmlformats.org/officeDocument/2006/relationships/hyperlink" Target="https://populationhealth.humana.com/wp-content/uploads/2020/01/SDOH-Data-Issue-Brief_Dec2019_External.pdf" TargetMode="External"/><Relationship Id="rId17" Type="http://schemas.openxmlformats.org/officeDocument/2006/relationships/hyperlink" Target="https://usarmysoldierforlife.libsyn.com/humana-part-1" TargetMode="External"/><Relationship Id="rId18" Type="http://schemas.openxmlformats.org/officeDocument/2006/relationships/hyperlink" Target="https://usarmysoldierforlife.libsyn.com/s11e8-humana-series-part-2" TargetMode="External"/><Relationship Id="rId19" Type="http://schemas.openxmlformats.org/officeDocument/2006/relationships/hyperlink" Target="https://psycharmor.org/podcast/stephanie-muckey" TargetMode="External"/><Relationship Id="rId20" Type="http://schemas.openxmlformats.org/officeDocument/2006/relationships/hyperlink" Target="https://youtu.be/ZxJ80Xy1qPI" TargetMode="External"/><Relationship Id="rId21" Type="http://schemas.openxmlformats.org/officeDocument/2006/relationships/image" Target="../media/image141.jpg"/><Relationship Id="rId22" Type="http://schemas.openxmlformats.org/officeDocument/2006/relationships/image" Target="../media/image142.jpg"/><Relationship Id="rId23" Type="http://schemas.openxmlformats.org/officeDocument/2006/relationships/image" Target="../media/image143.jpg"/><Relationship Id="rId24" Type="http://schemas.openxmlformats.org/officeDocument/2006/relationships/image" Target="../media/image144.jp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5.jpg"/><Relationship Id="rId3" Type="http://schemas.openxmlformats.org/officeDocument/2006/relationships/image" Target="../media/image146.png"/><Relationship Id="rId4" Type="http://schemas.openxmlformats.org/officeDocument/2006/relationships/image" Target="../media/image3.png"/><Relationship Id="rId5" Type="http://schemas.openxmlformats.org/officeDocument/2006/relationships/image" Target="../media/image147.png"/><Relationship Id="rId6" Type="http://schemas.openxmlformats.org/officeDocument/2006/relationships/image" Target="../media/image148.png"/><Relationship Id="rId7" Type="http://schemas.openxmlformats.org/officeDocument/2006/relationships/image" Target="../media/image149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jpg"/><Relationship Id="rId4" Type="http://schemas.openxmlformats.org/officeDocument/2006/relationships/image" Target="../media/image8.png"/><Relationship Id="rId5" Type="http://schemas.openxmlformats.org/officeDocument/2006/relationships/image" Target="../media/image9.jpg"/><Relationship Id="rId6" Type="http://schemas.openxmlformats.org/officeDocument/2006/relationships/image" Target="../media/image10.jpg"/><Relationship Id="rId7" Type="http://schemas.openxmlformats.org/officeDocument/2006/relationships/image" Target="../media/image11.png"/><Relationship Id="rId8" Type="http://schemas.openxmlformats.org/officeDocument/2006/relationships/image" Target="../media/image12.jpg"/><Relationship Id="rId9" Type="http://schemas.openxmlformats.org/officeDocument/2006/relationships/image" Target="../media/image13.jpg"/><Relationship Id="rId10" Type="http://schemas.openxmlformats.org/officeDocument/2006/relationships/image" Target="../media/image14.jpg"/><Relationship Id="rId11" Type="http://schemas.openxmlformats.org/officeDocument/2006/relationships/image" Target="../media/image15.jpg"/><Relationship Id="rId12" Type="http://schemas.openxmlformats.org/officeDocument/2006/relationships/image" Target="../media/image16.jpg"/><Relationship Id="rId13" Type="http://schemas.openxmlformats.org/officeDocument/2006/relationships/image" Target="../media/image17.jpg"/><Relationship Id="rId14" Type="http://schemas.openxmlformats.org/officeDocument/2006/relationships/image" Target="../media/image18.jpg"/><Relationship Id="rId15" Type="http://schemas.openxmlformats.org/officeDocument/2006/relationships/image" Target="../media/image19.jp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0.png"/><Relationship Id="rId3" Type="http://schemas.openxmlformats.org/officeDocument/2006/relationships/image" Target="../media/image151.png"/><Relationship Id="rId4" Type="http://schemas.openxmlformats.org/officeDocument/2006/relationships/image" Target="../media/image152.jp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3.jpg"/><Relationship Id="rId3" Type="http://schemas.openxmlformats.org/officeDocument/2006/relationships/image" Target="../media/image154.png"/><Relationship Id="rId4" Type="http://schemas.openxmlformats.org/officeDocument/2006/relationships/image" Target="../media/image155.png"/><Relationship Id="rId5" Type="http://schemas.openxmlformats.org/officeDocument/2006/relationships/image" Target="../media/image156.png"/><Relationship Id="rId6" Type="http://schemas.openxmlformats.org/officeDocument/2006/relationships/hyperlink" Target="https://crm.bloomerang.co/HostedDonation?ApiKey=pub_a10c4e67-2ac4-11ec-8395-0a952afc5d81&amp;WidgetId=20480" TargetMode="External"/><Relationship Id="rId7" Type="http://schemas.openxmlformats.org/officeDocument/2006/relationships/hyperlink" Target="http://www.vfw.org/utchgrant" TargetMode="External"/><Relationship Id="rId8" Type="http://schemas.openxmlformats.org/officeDocument/2006/relationships/image" Target="../media/image157.jp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8.jp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9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va.gov/health-care/about-va-health-benefits/va-health-care-and-other-insurance/" TargetMode="External"/><Relationship Id="rId3" Type="http://schemas.openxmlformats.org/officeDocument/2006/relationships/image" Target="../media/image24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Relationship Id="rId3" Type="http://schemas.openxmlformats.org/officeDocument/2006/relationships/hyperlink" Target="http://www.va.gov/healthbenefits/resources/public" TargetMode="External"/><Relationship Id="rId4" Type="http://schemas.openxmlformats.org/officeDocument/2006/relationships/hyperlink" Target="http://www.va.gov/health-care/about-va-health-benefits/va-health-care-and-other-insurance/" TargetMode="Externa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7" Type="http://schemas.openxmlformats.org/officeDocument/2006/relationships/image" Target="../media/image31.png"/><Relationship Id="rId8" Type="http://schemas.openxmlformats.org/officeDocument/2006/relationships/image" Target="../media/image32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hyperlink" Target="mailto:VeteransChannel@humana.com" TargetMode="Externa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799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4400" y="5963411"/>
              <a:ext cx="1446276" cy="280416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992117" y="1990725"/>
            <a:ext cx="6845300" cy="2033270"/>
          </a:xfrm>
          <a:prstGeom prst="rect"/>
        </p:spPr>
        <p:txBody>
          <a:bodyPr wrap="square" lIns="0" tIns="104775" rIns="0" bIns="0" rtlCol="0" vert="horz">
            <a:spAutoFit/>
          </a:bodyPr>
          <a:lstStyle/>
          <a:p>
            <a:pPr marL="12700" marR="5080">
              <a:lnSpc>
                <a:spcPts val="5840"/>
              </a:lnSpc>
              <a:spcBef>
                <a:spcPts val="825"/>
              </a:spcBef>
            </a:pPr>
            <a:r>
              <a:rPr dirty="0" sz="5400" spc="-30" b="0">
                <a:solidFill>
                  <a:srgbClr val="F4F4F4"/>
                </a:solidFill>
                <a:latin typeface="Calibri"/>
                <a:cs typeface="Calibri"/>
              </a:rPr>
              <a:t>Veteran</a:t>
            </a:r>
            <a:r>
              <a:rPr dirty="0" sz="5400" spc="-200" b="0">
                <a:solidFill>
                  <a:srgbClr val="F4F4F4"/>
                </a:solidFill>
                <a:latin typeface="Calibri"/>
                <a:cs typeface="Calibri"/>
              </a:rPr>
              <a:t> </a:t>
            </a:r>
            <a:r>
              <a:rPr dirty="0" sz="5400" b="0">
                <a:solidFill>
                  <a:srgbClr val="F4F4F4"/>
                </a:solidFill>
                <a:latin typeface="Calibri"/>
                <a:cs typeface="Calibri"/>
              </a:rPr>
              <a:t>Healthcare</a:t>
            </a:r>
            <a:r>
              <a:rPr dirty="0" sz="5400" spc="-190" b="0">
                <a:solidFill>
                  <a:srgbClr val="F4F4F4"/>
                </a:solidFill>
                <a:latin typeface="Calibri"/>
                <a:cs typeface="Calibri"/>
              </a:rPr>
              <a:t> </a:t>
            </a:r>
            <a:r>
              <a:rPr dirty="0" sz="5400" spc="-50" b="0">
                <a:solidFill>
                  <a:srgbClr val="F4F4F4"/>
                </a:solidFill>
                <a:latin typeface="Calibri"/>
                <a:cs typeface="Calibri"/>
              </a:rPr>
              <a:t>&amp; </a:t>
            </a:r>
            <a:r>
              <a:rPr dirty="0" sz="5400" b="0">
                <a:solidFill>
                  <a:srgbClr val="F4F4F4"/>
                </a:solidFill>
                <a:latin typeface="Calibri"/>
                <a:cs typeface="Calibri"/>
              </a:rPr>
              <a:t>Partnering</a:t>
            </a:r>
            <a:r>
              <a:rPr dirty="0" sz="5400" spc="-70" b="0">
                <a:solidFill>
                  <a:srgbClr val="F4F4F4"/>
                </a:solidFill>
                <a:latin typeface="Calibri"/>
                <a:cs typeface="Calibri"/>
              </a:rPr>
              <a:t> </a:t>
            </a:r>
            <a:r>
              <a:rPr dirty="0" sz="5400" b="0">
                <a:solidFill>
                  <a:srgbClr val="F4F4F4"/>
                </a:solidFill>
                <a:latin typeface="Calibri"/>
                <a:cs typeface="Calibri"/>
              </a:rPr>
              <a:t>with</a:t>
            </a:r>
            <a:r>
              <a:rPr dirty="0" sz="5400" spc="-60" b="0">
                <a:solidFill>
                  <a:srgbClr val="F4F4F4"/>
                </a:solidFill>
                <a:latin typeface="Calibri"/>
                <a:cs typeface="Calibri"/>
              </a:rPr>
              <a:t> </a:t>
            </a:r>
            <a:r>
              <a:rPr dirty="0" sz="5400" spc="-10" b="0">
                <a:solidFill>
                  <a:srgbClr val="F4F4F4"/>
                </a:solidFill>
                <a:latin typeface="Calibri"/>
                <a:cs typeface="Calibri"/>
              </a:rPr>
              <a:t>Humana</a:t>
            </a:r>
            <a:endParaRPr sz="5400">
              <a:latin typeface="Calibri"/>
              <a:cs typeface="Calibri"/>
            </a:endParaRPr>
          </a:p>
          <a:p>
            <a:pPr marL="73660">
              <a:lnSpc>
                <a:spcPct val="100000"/>
              </a:lnSpc>
              <a:spcBef>
                <a:spcPts val="520"/>
              </a:spcBef>
            </a:pPr>
            <a:r>
              <a:rPr dirty="0" sz="2400" b="0" i="1">
                <a:solidFill>
                  <a:srgbClr val="FFC500"/>
                </a:solidFill>
                <a:latin typeface="Calibri Light"/>
                <a:cs typeface="Calibri Light"/>
              </a:rPr>
              <a:t>Lifelong</a:t>
            </a:r>
            <a:r>
              <a:rPr dirty="0" sz="2400" spc="-70" b="0" i="1">
                <a:solidFill>
                  <a:srgbClr val="FFC500"/>
                </a:solidFill>
                <a:latin typeface="Calibri Light"/>
                <a:cs typeface="Calibri Light"/>
              </a:rPr>
              <a:t> </a:t>
            </a:r>
            <a:r>
              <a:rPr dirty="0" sz="2400" spc="-10" b="0" i="1">
                <a:solidFill>
                  <a:srgbClr val="FFC500"/>
                </a:solidFill>
                <a:latin typeface="Calibri Light"/>
                <a:cs typeface="Calibri Light"/>
              </a:rPr>
              <a:t>well-</a:t>
            </a:r>
            <a:r>
              <a:rPr dirty="0" sz="2400" b="0" i="1">
                <a:solidFill>
                  <a:srgbClr val="FFC500"/>
                </a:solidFill>
                <a:latin typeface="Calibri Light"/>
                <a:cs typeface="Calibri Light"/>
              </a:rPr>
              <a:t>being</a:t>
            </a:r>
            <a:r>
              <a:rPr dirty="0" sz="2400" spc="-45" b="0" i="1">
                <a:solidFill>
                  <a:srgbClr val="FFC500"/>
                </a:solidFill>
                <a:latin typeface="Calibri Light"/>
                <a:cs typeface="Calibri Light"/>
              </a:rPr>
              <a:t> </a:t>
            </a:r>
            <a:r>
              <a:rPr dirty="0" sz="2400" b="0" i="1">
                <a:solidFill>
                  <a:srgbClr val="FFC500"/>
                </a:solidFill>
                <a:latin typeface="Calibri Light"/>
                <a:cs typeface="Calibri Light"/>
              </a:rPr>
              <a:t>for</a:t>
            </a:r>
            <a:r>
              <a:rPr dirty="0" sz="2400" spc="-35" b="0" i="1">
                <a:solidFill>
                  <a:srgbClr val="FFC500"/>
                </a:solidFill>
                <a:latin typeface="Calibri Light"/>
                <a:cs typeface="Calibri Light"/>
              </a:rPr>
              <a:t> </a:t>
            </a:r>
            <a:r>
              <a:rPr dirty="0" sz="2400" spc="-10" b="0" i="1">
                <a:solidFill>
                  <a:srgbClr val="FFC500"/>
                </a:solidFill>
                <a:latin typeface="Calibri Light"/>
                <a:cs typeface="Calibri Light"/>
              </a:rPr>
              <a:t>Veterans</a:t>
            </a:r>
            <a:r>
              <a:rPr dirty="0" sz="2400" spc="-65" b="0" i="1">
                <a:solidFill>
                  <a:srgbClr val="FFC500"/>
                </a:solidFill>
                <a:latin typeface="Calibri Light"/>
                <a:cs typeface="Calibri Light"/>
              </a:rPr>
              <a:t> </a:t>
            </a:r>
            <a:r>
              <a:rPr dirty="0" sz="2400" b="0" i="1">
                <a:solidFill>
                  <a:srgbClr val="FFC500"/>
                </a:solidFill>
                <a:latin typeface="Calibri Light"/>
                <a:cs typeface="Calibri Light"/>
              </a:rPr>
              <a:t>and</a:t>
            </a:r>
            <a:r>
              <a:rPr dirty="0" sz="2400" spc="-35" b="0" i="1">
                <a:solidFill>
                  <a:srgbClr val="FFC500"/>
                </a:solidFill>
                <a:latin typeface="Calibri Light"/>
                <a:cs typeface="Calibri Light"/>
              </a:rPr>
              <a:t> </a:t>
            </a:r>
            <a:r>
              <a:rPr dirty="0" sz="2400" b="0" i="1">
                <a:solidFill>
                  <a:srgbClr val="FFC500"/>
                </a:solidFill>
                <a:latin typeface="Calibri Light"/>
                <a:cs typeface="Calibri Light"/>
              </a:rPr>
              <a:t>their</a:t>
            </a:r>
            <a:r>
              <a:rPr dirty="0" sz="2400" spc="-35" b="0" i="1">
                <a:solidFill>
                  <a:srgbClr val="FFC500"/>
                </a:solidFill>
                <a:latin typeface="Calibri Light"/>
                <a:cs typeface="Calibri Light"/>
              </a:rPr>
              <a:t> </a:t>
            </a:r>
            <a:r>
              <a:rPr dirty="0" sz="2400" spc="-10" b="0" i="1">
                <a:solidFill>
                  <a:srgbClr val="FFC500"/>
                </a:solidFill>
                <a:latin typeface="Calibri Light"/>
                <a:cs typeface="Calibri Light"/>
              </a:rPr>
              <a:t>families</a:t>
            </a:r>
            <a:endParaRPr sz="2400">
              <a:latin typeface="Calibri Light"/>
              <a:cs typeface="Calibri Light"/>
            </a:endParaRPr>
          </a:p>
        </p:txBody>
      </p:sp>
      <p:grpSp>
        <p:nvGrpSpPr>
          <p:cNvPr id="6" name="object 6" descr=""/>
          <p:cNvGrpSpPr/>
          <p:nvPr/>
        </p:nvGrpSpPr>
        <p:grpSpPr>
          <a:xfrm>
            <a:off x="10698480" y="242315"/>
            <a:ext cx="1320165" cy="6181725"/>
            <a:chOff x="10698480" y="242315"/>
            <a:chExt cx="1320165" cy="6181725"/>
          </a:xfrm>
        </p:grpSpPr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722864" y="5570219"/>
              <a:ext cx="1271016" cy="853440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698480" y="242315"/>
              <a:ext cx="1319783" cy="127101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sng" sz="3600" spc="-20" b="0">
                <a:solidFill>
                  <a:srgbClr val="52565A"/>
                </a:solidFill>
                <a:uFill>
                  <a:solidFill>
                    <a:srgbClr val="52565A"/>
                  </a:solidFill>
                </a:uFill>
                <a:latin typeface="Calibri Light"/>
                <a:cs typeface="Calibri Light"/>
              </a:rPr>
              <a:t>Humana</a:t>
            </a:r>
            <a:r>
              <a:rPr dirty="0" u="sng" sz="3600" spc="-130" b="0">
                <a:solidFill>
                  <a:srgbClr val="52565A"/>
                </a:solidFill>
                <a:uFill>
                  <a:solidFill>
                    <a:srgbClr val="52565A"/>
                  </a:solidFill>
                </a:uFill>
                <a:latin typeface="Calibri Light"/>
                <a:cs typeface="Calibri Light"/>
              </a:rPr>
              <a:t> </a:t>
            </a:r>
            <a:r>
              <a:rPr dirty="0" u="sng" sz="3600" b="0">
                <a:solidFill>
                  <a:srgbClr val="52565A"/>
                </a:solidFill>
                <a:uFill>
                  <a:solidFill>
                    <a:srgbClr val="52565A"/>
                  </a:solidFill>
                </a:uFill>
                <a:latin typeface="Calibri Light"/>
                <a:cs typeface="Calibri Light"/>
              </a:rPr>
              <a:t>and</a:t>
            </a:r>
            <a:r>
              <a:rPr dirty="0" u="sng" sz="3600" spc="-130" b="0">
                <a:solidFill>
                  <a:srgbClr val="52565A"/>
                </a:solidFill>
                <a:uFill>
                  <a:solidFill>
                    <a:srgbClr val="52565A"/>
                  </a:solidFill>
                </a:uFill>
                <a:latin typeface="Calibri Light"/>
                <a:cs typeface="Calibri Light"/>
              </a:rPr>
              <a:t> </a:t>
            </a:r>
            <a:r>
              <a:rPr dirty="0" u="sng" sz="3600" spc="-25" b="0">
                <a:solidFill>
                  <a:srgbClr val="52565A"/>
                </a:solidFill>
                <a:uFill>
                  <a:solidFill>
                    <a:srgbClr val="52565A"/>
                  </a:solidFill>
                </a:uFill>
                <a:latin typeface="Calibri Light"/>
                <a:cs typeface="Calibri Light"/>
              </a:rPr>
              <a:t>NVS</a:t>
            </a:r>
            <a:endParaRPr sz="3600">
              <a:latin typeface="Calibri Light"/>
              <a:cs typeface="Calibri Light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449450" y="3266059"/>
            <a:ext cx="4552315" cy="8788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083945" marR="5080" indent="-1071880">
              <a:lnSpc>
                <a:spcPct val="100000"/>
              </a:lnSpc>
              <a:spcBef>
                <a:spcPts val="95"/>
              </a:spcBef>
            </a:pPr>
            <a:r>
              <a:rPr dirty="0" sz="2800" b="0">
                <a:solidFill>
                  <a:srgbClr val="52565A"/>
                </a:solidFill>
                <a:latin typeface="Calibri Light"/>
                <a:cs typeface="Calibri Light"/>
              </a:rPr>
              <a:t>How</a:t>
            </a:r>
            <a:r>
              <a:rPr dirty="0" sz="2800" spc="-65" b="0">
                <a:solidFill>
                  <a:srgbClr val="52565A"/>
                </a:solidFill>
                <a:latin typeface="Calibri Light"/>
                <a:cs typeface="Calibri Light"/>
              </a:rPr>
              <a:t> </a:t>
            </a:r>
            <a:r>
              <a:rPr dirty="0" sz="2800" b="0">
                <a:solidFill>
                  <a:srgbClr val="52565A"/>
                </a:solidFill>
                <a:latin typeface="Calibri Light"/>
                <a:cs typeface="Calibri Light"/>
              </a:rPr>
              <a:t>to</a:t>
            </a:r>
            <a:r>
              <a:rPr dirty="0" sz="2800" spc="-65" b="0">
                <a:solidFill>
                  <a:srgbClr val="52565A"/>
                </a:solidFill>
                <a:latin typeface="Calibri Light"/>
                <a:cs typeface="Calibri Light"/>
              </a:rPr>
              <a:t> </a:t>
            </a:r>
            <a:r>
              <a:rPr dirty="0" sz="2800" b="0">
                <a:solidFill>
                  <a:srgbClr val="52565A"/>
                </a:solidFill>
                <a:latin typeface="Calibri Light"/>
                <a:cs typeface="Calibri Light"/>
              </a:rPr>
              <a:t>partner</a:t>
            </a:r>
            <a:r>
              <a:rPr dirty="0" sz="2800" spc="-75" b="0">
                <a:solidFill>
                  <a:srgbClr val="52565A"/>
                </a:solidFill>
                <a:latin typeface="Calibri Light"/>
                <a:cs typeface="Calibri Light"/>
              </a:rPr>
              <a:t> </a:t>
            </a:r>
            <a:r>
              <a:rPr dirty="0" sz="2800" b="0">
                <a:solidFill>
                  <a:srgbClr val="52565A"/>
                </a:solidFill>
                <a:latin typeface="Calibri Light"/>
                <a:cs typeface="Calibri Light"/>
              </a:rPr>
              <a:t>with</a:t>
            </a:r>
            <a:r>
              <a:rPr dirty="0" sz="2800" spc="-65" b="0">
                <a:solidFill>
                  <a:srgbClr val="52565A"/>
                </a:solidFill>
                <a:latin typeface="Calibri Light"/>
                <a:cs typeface="Calibri Light"/>
              </a:rPr>
              <a:t> </a:t>
            </a:r>
            <a:r>
              <a:rPr dirty="0" sz="2800" b="0">
                <a:solidFill>
                  <a:srgbClr val="52565A"/>
                </a:solidFill>
                <a:latin typeface="Calibri Light"/>
                <a:cs typeface="Calibri Light"/>
              </a:rPr>
              <a:t>Humana</a:t>
            </a:r>
            <a:r>
              <a:rPr dirty="0" sz="2800" spc="-65" b="0">
                <a:solidFill>
                  <a:srgbClr val="52565A"/>
                </a:solidFill>
                <a:latin typeface="Calibri Light"/>
                <a:cs typeface="Calibri Light"/>
              </a:rPr>
              <a:t> </a:t>
            </a:r>
            <a:r>
              <a:rPr dirty="0" sz="2800" spc="-25" b="0">
                <a:solidFill>
                  <a:srgbClr val="52565A"/>
                </a:solidFill>
                <a:latin typeface="Calibri Light"/>
                <a:cs typeface="Calibri Light"/>
              </a:rPr>
              <a:t>in </a:t>
            </a:r>
            <a:r>
              <a:rPr dirty="0" sz="2800" b="0">
                <a:solidFill>
                  <a:srgbClr val="52565A"/>
                </a:solidFill>
                <a:latin typeface="Calibri Light"/>
                <a:cs typeface="Calibri Light"/>
              </a:rPr>
              <a:t>your</a:t>
            </a:r>
            <a:r>
              <a:rPr dirty="0" sz="2800" spc="-95" b="0">
                <a:solidFill>
                  <a:srgbClr val="52565A"/>
                </a:solidFill>
                <a:latin typeface="Calibri Light"/>
                <a:cs typeface="Calibri Light"/>
              </a:rPr>
              <a:t> </a:t>
            </a:r>
            <a:r>
              <a:rPr dirty="0" sz="2800" spc="-10" b="0">
                <a:solidFill>
                  <a:srgbClr val="52565A"/>
                </a:solidFill>
                <a:latin typeface="Calibri Light"/>
                <a:cs typeface="Calibri Light"/>
              </a:rPr>
              <a:t>Community</a:t>
            </a:r>
            <a:endParaRPr sz="2800">
              <a:latin typeface="Calibri Light"/>
              <a:cs typeface="Calibri Light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11552681" y="6288735"/>
            <a:ext cx="28448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0">
                <a:solidFill>
                  <a:srgbClr val="78BD1F"/>
                </a:solidFill>
                <a:latin typeface="Calibri Light"/>
                <a:cs typeface="Calibri Light"/>
              </a:rPr>
              <a:t>| </a:t>
            </a:r>
            <a:r>
              <a:rPr dirty="0" sz="1200" spc="-25" b="0">
                <a:solidFill>
                  <a:srgbClr val="52565A"/>
                </a:solidFill>
                <a:latin typeface="Calibri Light"/>
                <a:cs typeface="Calibri Light"/>
              </a:rPr>
              <a:t>10</a:t>
            </a:r>
            <a:endParaRPr sz="1200">
              <a:latin typeface="Calibri Light"/>
              <a:cs typeface="Calibri Light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28916" y="0"/>
            <a:ext cx="4863083" cy="685799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320040" cy="6172200"/>
          </a:xfrm>
          <a:custGeom>
            <a:avLst/>
            <a:gdLst/>
            <a:ahLst/>
            <a:cxnLst/>
            <a:rect l="l" t="t" r="r" b="b"/>
            <a:pathLst>
              <a:path w="320040" h="6172200">
                <a:moveTo>
                  <a:pt x="320040" y="0"/>
                </a:moveTo>
                <a:lnTo>
                  <a:pt x="0" y="0"/>
                </a:lnTo>
                <a:lnTo>
                  <a:pt x="0" y="6172200"/>
                </a:lnTo>
                <a:lnTo>
                  <a:pt x="320040" y="6172200"/>
                </a:lnTo>
                <a:lnTo>
                  <a:pt x="320040" y="0"/>
                </a:lnTo>
                <a:close/>
              </a:path>
            </a:pathLst>
          </a:custGeom>
          <a:solidFill>
            <a:srgbClr val="78BD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0" y="6248399"/>
            <a:ext cx="320040" cy="609600"/>
          </a:xfrm>
          <a:custGeom>
            <a:avLst/>
            <a:gdLst/>
            <a:ahLst/>
            <a:cxnLst/>
            <a:rect l="l" t="t" r="r" b="b"/>
            <a:pathLst>
              <a:path w="320040" h="609600">
                <a:moveTo>
                  <a:pt x="320040" y="0"/>
                </a:moveTo>
                <a:lnTo>
                  <a:pt x="0" y="0"/>
                </a:lnTo>
                <a:lnTo>
                  <a:pt x="0" y="609599"/>
                </a:lnTo>
                <a:lnTo>
                  <a:pt x="320040" y="609599"/>
                </a:lnTo>
                <a:lnTo>
                  <a:pt x="320040" y="0"/>
                </a:lnTo>
                <a:close/>
              </a:path>
            </a:pathLst>
          </a:custGeom>
          <a:solidFill>
            <a:srgbClr val="1148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777240" y="6324295"/>
            <a:ext cx="199834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40"/>
              </a:lnSpc>
            </a:pPr>
            <a:r>
              <a:rPr dirty="0" sz="1200" spc="-10">
                <a:solidFill>
                  <a:srgbClr val="393A3B"/>
                </a:solidFill>
                <a:latin typeface="Calibri"/>
                <a:cs typeface="Calibri"/>
              </a:rPr>
              <a:t>Confidential/For </a:t>
            </a:r>
            <a:r>
              <a:rPr dirty="0" sz="1200">
                <a:solidFill>
                  <a:srgbClr val="393A3B"/>
                </a:solidFill>
                <a:latin typeface="Calibri"/>
                <a:cs typeface="Calibri"/>
              </a:rPr>
              <a:t>Agent</a:t>
            </a:r>
            <a:r>
              <a:rPr dirty="0" sz="1200" spc="10">
                <a:solidFill>
                  <a:srgbClr val="393A3B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393A3B"/>
                </a:solidFill>
                <a:latin typeface="Calibri"/>
                <a:cs typeface="Calibri"/>
              </a:rPr>
              <a:t>Use</a:t>
            </a:r>
            <a:r>
              <a:rPr dirty="0" sz="1200" spc="60">
                <a:solidFill>
                  <a:srgbClr val="393A3B"/>
                </a:solidFill>
                <a:latin typeface="Calibri"/>
                <a:cs typeface="Calibri"/>
              </a:rPr>
              <a:t> </a:t>
            </a:r>
            <a:r>
              <a:rPr dirty="0" sz="1200" spc="-20">
                <a:solidFill>
                  <a:srgbClr val="393A3B"/>
                </a:solidFill>
                <a:latin typeface="Calibri"/>
                <a:cs typeface="Calibri"/>
              </a:rPr>
              <a:t>Only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1563857" y="6339535"/>
            <a:ext cx="26098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40"/>
              </a:lnSpc>
            </a:pPr>
            <a:r>
              <a:rPr dirty="0" sz="1200">
                <a:solidFill>
                  <a:srgbClr val="78BD1F"/>
                </a:solidFill>
                <a:latin typeface="Calibri"/>
                <a:cs typeface="Calibri"/>
              </a:rPr>
              <a:t>| </a:t>
            </a:r>
            <a:r>
              <a:rPr dirty="0" sz="1200" spc="-25">
                <a:solidFill>
                  <a:srgbClr val="393A3B"/>
                </a:solidFill>
                <a:latin typeface="Calibri"/>
                <a:cs typeface="Calibri"/>
              </a:rPr>
              <a:t>11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 descr=""/>
          <p:cNvSpPr/>
          <p:nvPr/>
        </p:nvSpPr>
        <p:spPr>
          <a:xfrm>
            <a:off x="672083" y="6179820"/>
            <a:ext cx="2346960" cy="532130"/>
          </a:xfrm>
          <a:custGeom>
            <a:avLst/>
            <a:gdLst/>
            <a:ahLst/>
            <a:cxnLst/>
            <a:rect l="l" t="t" r="r" b="b"/>
            <a:pathLst>
              <a:path w="2346960" h="532129">
                <a:moveTo>
                  <a:pt x="2346960" y="0"/>
                </a:moveTo>
                <a:lnTo>
                  <a:pt x="0" y="0"/>
                </a:lnTo>
                <a:lnTo>
                  <a:pt x="0" y="531875"/>
                </a:lnTo>
                <a:lnTo>
                  <a:pt x="2346960" y="531875"/>
                </a:lnTo>
                <a:lnTo>
                  <a:pt x="234696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14604" y="31496"/>
            <a:ext cx="433959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b="0">
                <a:solidFill>
                  <a:srgbClr val="5C9A1B"/>
                </a:solidFill>
                <a:latin typeface="Calibri Light"/>
                <a:cs typeface="Calibri Light"/>
              </a:rPr>
              <a:t>Attend</a:t>
            </a:r>
            <a:r>
              <a:rPr dirty="0" sz="3600" spc="-100" b="0">
                <a:solidFill>
                  <a:srgbClr val="5C9A1B"/>
                </a:solidFill>
                <a:latin typeface="Calibri Light"/>
                <a:cs typeface="Calibri Light"/>
              </a:rPr>
              <a:t> </a:t>
            </a:r>
            <a:r>
              <a:rPr dirty="0" sz="3600" b="0">
                <a:solidFill>
                  <a:srgbClr val="5C9A1B"/>
                </a:solidFill>
                <a:latin typeface="Calibri Light"/>
                <a:cs typeface="Calibri Light"/>
              </a:rPr>
              <a:t>Humana</a:t>
            </a:r>
            <a:r>
              <a:rPr dirty="0" sz="3600" spc="-90" b="0">
                <a:solidFill>
                  <a:srgbClr val="5C9A1B"/>
                </a:solidFill>
                <a:latin typeface="Calibri Light"/>
                <a:cs typeface="Calibri Light"/>
              </a:rPr>
              <a:t> </a:t>
            </a:r>
            <a:r>
              <a:rPr dirty="0" sz="3600" spc="-10" b="0">
                <a:solidFill>
                  <a:srgbClr val="5C9A1B"/>
                </a:solidFill>
                <a:latin typeface="Calibri Light"/>
                <a:cs typeface="Calibri Light"/>
              </a:rPr>
              <a:t>Events:</a:t>
            </a:r>
            <a:endParaRPr sz="3600">
              <a:latin typeface="Calibri Light"/>
              <a:cs typeface="Calibri Light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6946392" y="0"/>
            <a:ext cx="5245735" cy="6858000"/>
            <a:chOff x="6946392" y="0"/>
            <a:chExt cx="5245735" cy="6858000"/>
          </a:xfrm>
        </p:grpSpPr>
        <p:pic>
          <p:nvPicPr>
            <p:cNvPr id="9" name="object 9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946392" y="0"/>
              <a:ext cx="5238891" cy="3929774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46392" y="3407663"/>
              <a:ext cx="5245608" cy="3450334"/>
            </a:xfrm>
            <a:prstGeom prst="rect">
              <a:avLst/>
            </a:prstGeom>
          </p:spPr>
        </p:pic>
      </p:grpSp>
      <p:sp>
        <p:nvSpPr>
          <p:cNvPr id="11" name="object 11" descr=""/>
          <p:cNvSpPr txBox="1"/>
          <p:nvPr/>
        </p:nvSpPr>
        <p:spPr>
          <a:xfrm>
            <a:off x="479856" y="1598422"/>
            <a:ext cx="6256020" cy="4034154"/>
          </a:xfrm>
          <a:prstGeom prst="rect">
            <a:avLst/>
          </a:prstGeom>
        </p:spPr>
        <p:txBody>
          <a:bodyPr wrap="square" lIns="0" tIns="60960" rIns="0" bIns="0" rtlCol="0" vert="horz">
            <a:spAutoFit/>
          </a:bodyPr>
          <a:lstStyle/>
          <a:p>
            <a:pPr marL="241300" marR="5080" indent="-228600">
              <a:lnSpc>
                <a:spcPts val="3020"/>
              </a:lnSpc>
              <a:spcBef>
                <a:spcPts val="480"/>
              </a:spcBef>
              <a:buClr>
                <a:srgbClr val="78BD1F"/>
              </a:buClr>
              <a:buFont typeface="Arial"/>
              <a:buChar char="•"/>
              <a:tabLst>
                <a:tab pos="241300" algn="l"/>
              </a:tabLst>
            </a:pPr>
            <a:r>
              <a:rPr dirty="0" sz="2800">
                <a:solidFill>
                  <a:srgbClr val="11481F"/>
                </a:solidFill>
                <a:latin typeface="Calibri"/>
                <a:cs typeface="Calibri"/>
              </a:rPr>
              <a:t>Humana</a:t>
            </a:r>
            <a:r>
              <a:rPr dirty="0" sz="2800" spc="-80">
                <a:solidFill>
                  <a:srgbClr val="11481F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11481F"/>
                </a:solidFill>
                <a:latin typeface="Calibri"/>
                <a:cs typeface="Calibri"/>
              </a:rPr>
              <a:t>attends</a:t>
            </a:r>
            <a:r>
              <a:rPr dirty="0" sz="2800" spc="-90">
                <a:solidFill>
                  <a:srgbClr val="11481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11481F"/>
                </a:solidFill>
                <a:latin typeface="Calibri"/>
                <a:cs typeface="Calibri"/>
              </a:rPr>
              <a:t>and</a:t>
            </a:r>
            <a:r>
              <a:rPr dirty="0" sz="2800" spc="-80">
                <a:solidFill>
                  <a:srgbClr val="11481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11481F"/>
                </a:solidFill>
                <a:latin typeface="Calibri"/>
                <a:cs typeface="Calibri"/>
              </a:rPr>
              <a:t>helps</a:t>
            </a:r>
            <a:r>
              <a:rPr dirty="0" sz="2800" spc="-75">
                <a:solidFill>
                  <a:srgbClr val="11481F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11481F"/>
                </a:solidFill>
                <a:latin typeface="Calibri"/>
                <a:cs typeface="Calibri"/>
              </a:rPr>
              <a:t>coordinate </a:t>
            </a:r>
            <a:r>
              <a:rPr dirty="0" sz="2800">
                <a:solidFill>
                  <a:srgbClr val="11481F"/>
                </a:solidFill>
                <a:latin typeface="Calibri"/>
                <a:cs typeface="Calibri"/>
              </a:rPr>
              <a:t>many</a:t>
            </a:r>
            <a:r>
              <a:rPr dirty="0" sz="2800" spc="-110">
                <a:solidFill>
                  <a:srgbClr val="11481F"/>
                </a:solidFill>
                <a:latin typeface="Calibri"/>
                <a:cs typeface="Calibri"/>
              </a:rPr>
              <a:t> </a:t>
            </a:r>
            <a:r>
              <a:rPr dirty="0" sz="2800" spc="-20">
                <a:solidFill>
                  <a:srgbClr val="11481F"/>
                </a:solidFill>
                <a:latin typeface="Calibri"/>
                <a:cs typeface="Calibri"/>
              </a:rPr>
              <a:t>veteran</a:t>
            </a:r>
            <a:r>
              <a:rPr dirty="0" sz="2800" spc="-120">
                <a:solidFill>
                  <a:srgbClr val="11481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11481F"/>
                </a:solidFill>
                <a:latin typeface="Calibri"/>
                <a:cs typeface="Calibri"/>
              </a:rPr>
              <a:t>events</a:t>
            </a:r>
            <a:r>
              <a:rPr dirty="0" sz="2800" spc="-100">
                <a:solidFill>
                  <a:srgbClr val="11481F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11481F"/>
                </a:solidFill>
                <a:latin typeface="Calibri"/>
                <a:cs typeface="Calibri"/>
              </a:rPr>
              <a:t>throughout</a:t>
            </a:r>
            <a:r>
              <a:rPr dirty="0" sz="2800" spc="-70">
                <a:solidFill>
                  <a:srgbClr val="11481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11481F"/>
                </a:solidFill>
                <a:latin typeface="Calibri"/>
                <a:cs typeface="Calibri"/>
              </a:rPr>
              <a:t>the</a:t>
            </a:r>
            <a:r>
              <a:rPr dirty="0" sz="2800" spc="-105">
                <a:solidFill>
                  <a:srgbClr val="11481F"/>
                </a:solidFill>
                <a:latin typeface="Calibri"/>
                <a:cs typeface="Calibri"/>
              </a:rPr>
              <a:t> </a:t>
            </a:r>
            <a:r>
              <a:rPr dirty="0" sz="2800" spc="-20">
                <a:solidFill>
                  <a:srgbClr val="11481F"/>
                </a:solidFill>
                <a:latin typeface="Calibri"/>
                <a:cs typeface="Calibri"/>
              </a:rPr>
              <a:t>year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78BD1F"/>
              </a:buClr>
              <a:buFont typeface="Arial"/>
              <a:buChar char="•"/>
            </a:pPr>
            <a:endParaRPr sz="4100">
              <a:latin typeface="Calibri"/>
              <a:cs typeface="Calibri"/>
            </a:endParaRPr>
          </a:p>
          <a:p>
            <a:pPr marL="241300" marR="20955" indent="-228600">
              <a:lnSpc>
                <a:spcPts val="3030"/>
              </a:lnSpc>
              <a:buClr>
                <a:srgbClr val="78BD1F"/>
              </a:buClr>
              <a:buFont typeface="Arial"/>
              <a:buChar char="•"/>
              <a:tabLst>
                <a:tab pos="241300" algn="l"/>
              </a:tabLst>
            </a:pPr>
            <a:r>
              <a:rPr dirty="0" sz="2800">
                <a:solidFill>
                  <a:srgbClr val="11481F"/>
                </a:solidFill>
                <a:latin typeface="Calibri"/>
                <a:cs typeface="Calibri"/>
              </a:rPr>
              <a:t>Having</a:t>
            </a:r>
            <a:r>
              <a:rPr dirty="0" sz="2800" spc="-80">
                <a:solidFill>
                  <a:srgbClr val="11481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11481F"/>
                </a:solidFill>
                <a:latin typeface="Calibri"/>
                <a:cs typeface="Calibri"/>
              </a:rPr>
              <a:t>a</a:t>
            </a:r>
            <a:r>
              <a:rPr dirty="0" sz="2800" spc="-85">
                <a:solidFill>
                  <a:srgbClr val="11481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11481F"/>
                </a:solidFill>
                <a:latin typeface="Calibri"/>
                <a:cs typeface="Calibri"/>
              </a:rPr>
              <a:t>VSO</a:t>
            </a:r>
            <a:r>
              <a:rPr dirty="0" sz="2800" spc="-90">
                <a:solidFill>
                  <a:srgbClr val="11481F"/>
                </a:solidFill>
                <a:latin typeface="Calibri"/>
                <a:cs typeface="Calibri"/>
              </a:rPr>
              <a:t> </a:t>
            </a:r>
            <a:r>
              <a:rPr dirty="0" sz="2800" spc="-20">
                <a:solidFill>
                  <a:srgbClr val="11481F"/>
                </a:solidFill>
                <a:latin typeface="Calibri"/>
                <a:cs typeface="Calibri"/>
              </a:rPr>
              <a:t>on-</a:t>
            </a:r>
            <a:r>
              <a:rPr dirty="0" sz="2800">
                <a:solidFill>
                  <a:srgbClr val="11481F"/>
                </a:solidFill>
                <a:latin typeface="Calibri"/>
                <a:cs typeface="Calibri"/>
              </a:rPr>
              <a:t>site</a:t>
            </a:r>
            <a:r>
              <a:rPr dirty="0" sz="2800" spc="-65">
                <a:solidFill>
                  <a:srgbClr val="11481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11481F"/>
                </a:solidFill>
                <a:latin typeface="Calibri"/>
                <a:cs typeface="Calibri"/>
              </a:rPr>
              <a:t>ensures</a:t>
            </a:r>
            <a:r>
              <a:rPr dirty="0" sz="2800" spc="-60">
                <a:solidFill>
                  <a:srgbClr val="11481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11481F"/>
                </a:solidFill>
                <a:latin typeface="Calibri"/>
                <a:cs typeface="Calibri"/>
              </a:rPr>
              <a:t>that</a:t>
            </a:r>
            <a:r>
              <a:rPr dirty="0" sz="2800" spc="-90">
                <a:solidFill>
                  <a:srgbClr val="11481F"/>
                </a:solidFill>
                <a:latin typeface="Calibri"/>
                <a:cs typeface="Calibri"/>
              </a:rPr>
              <a:t> </a:t>
            </a:r>
            <a:r>
              <a:rPr dirty="0" sz="2800" spc="-25">
                <a:solidFill>
                  <a:srgbClr val="11481F"/>
                </a:solidFill>
                <a:latin typeface="Calibri"/>
                <a:cs typeface="Calibri"/>
              </a:rPr>
              <a:t>we </a:t>
            </a:r>
            <a:r>
              <a:rPr dirty="0" sz="2800">
                <a:solidFill>
                  <a:srgbClr val="11481F"/>
                </a:solidFill>
                <a:latin typeface="Calibri"/>
                <a:cs typeface="Calibri"/>
              </a:rPr>
              <a:t>have</a:t>
            </a:r>
            <a:r>
              <a:rPr dirty="0" sz="2800" spc="-95">
                <a:solidFill>
                  <a:srgbClr val="11481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11481F"/>
                </a:solidFill>
                <a:latin typeface="Calibri"/>
                <a:cs typeface="Calibri"/>
              </a:rPr>
              <a:t>a</a:t>
            </a:r>
            <a:r>
              <a:rPr dirty="0" sz="2800" spc="-90">
                <a:solidFill>
                  <a:srgbClr val="11481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11481F"/>
                </a:solidFill>
                <a:latin typeface="Calibri"/>
                <a:cs typeface="Calibri"/>
              </a:rPr>
              <a:t>subject</a:t>
            </a:r>
            <a:r>
              <a:rPr dirty="0" sz="2800" spc="-75">
                <a:solidFill>
                  <a:srgbClr val="11481F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11481F"/>
                </a:solidFill>
                <a:latin typeface="Calibri"/>
                <a:cs typeface="Calibri"/>
              </a:rPr>
              <a:t>matter</a:t>
            </a:r>
            <a:r>
              <a:rPr dirty="0" sz="2800" spc="-95">
                <a:solidFill>
                  <a:srgbClr val="11481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11481F"/>
                </a:solidFill>
                <a:latin typeface="Calibri"/>
                <a:cs typeface="Calibri"/>
              </a:rPr>
              <a:t>expert</a:t>
            </a:r>
            <a:r>
              <a:rPr dirty="0" sz="2800" spc="-85">
                <a:solidFill>
                  <a:srgbClr val="11481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11481F"/>
                </a:solidFill>
                <a:latin typeface="Calibri"/>
                <a:cs typeface="Calibri"/>
              </a:rPr>
              <a:t>on</a:t>
            </a:r>
            <a:r>
              <a:rPr dirty="0" sz="2800" spc="-90">
                <a:solidFill>
                  <a:srgbClr val="11481F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11481F"/>
                </a:solidFill>
                <a:latin typeface="Calibri"/>
                <a:cs typeface="Calibri"/>
              </a:rPr>
              <a:t>veterans' benefits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78BD1F"/>
              </a:buClr>
              <a:buFont typeface="Arial"/>
              <a:buChar char="•"/>
            </a:pPr>
            <a:endParaRPr sz="4100">
              <a:latin typeface="Calibri"/>
              <a:cs typeface="Calibri"/>
            </a:endParaRPr>
          </a:p>
          <a:p>
            <a:pPr marL="241300" marR="284480" indent="-228600">
              <a:lnSpc>
                <a:spcPts val="3030"/>
              </a:lnSpc>
              <a:buClr>
                <a:srgbClr val="78BD1F"/>
              </a:buClr>
              <a:buFont typeface="Arial"/>
              <a:buChar char="•"/>
              <a:tabLst>
                <a:tab pos="241300" algn="l"/>
              </a:tabLst>
            </a:pPr>
            <a:r>
              <a:rPr dirty="0" sz="2800">
                <a:solidFill>
                  <a:srgbClr val="11481F"/>
                </a:solidFill>
                <a:latin typeface="Calibri"/>
                <a:cs typeface="Calibri"/>
              </a:rPr>
              <a:t>We</a:t>
            </a:r>
            <a:r>
              <a:rPr dirty="0" sz="2800" spc="-95">
                <a:solidFill>
                  <a:srgbClr val="11481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11481F"/>
                </a:solidFill>
                <a:latin typeface="Calibri"/>
                <a:cs typeface="Calibri"/>
              </a:rPr>
              <a:t>often</a:t>
            </a:r>
            <a:r>
              <a:rPr dirty="0" sz="2800" spc="-90">
                <a:solidFill>
                  <a:srgbClr val="11481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11481F"/>
                </a:solidFill>
                <a:latin typeface="Calibri"/>
                <a:cs typeface="Calibri"/>
              </a:rPr>
              <a:t>work</a:t>
            </a:r>
            <a:r>
              <a:rPr dirty="0" sz="2800" spc="-95">
                <a:solidFill>
                  <a:srgbClr val="11481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11481F"/>
                </a:solidFill>
                <a:latin typeface="Calibri"/>
                <a:cs typeface="Calibri"/>
              </a:rPr>
              <a:t>with</a:t>
            </a:r>
            <a:r>
              <a:rPr dirty="0" sz="2800" spc="-90">
                <a:solidFill>
                  <a:srgbClr val="11481F"/>
                </a:solidFill>
                <a:latin typeface="Calibri"/>
                <a:cs typeface="Calibri"/>
              </a:rPr>
              <a:t> </a:t>
            </a:r>
            <a:r>
              <a:rPr dirty="0" sz="2800" spc="-20">
                <a:solidFill>
                  <a:srgbClr val="11481F"/>
                </a:solidFill>
                <a:latin typeface="Calibri"/>
                <a:cs typeface="Calibri"/>
              </a:rPr>
              <a:t>veterans</a:t>
            </a:r>
            <a:r>
              <a:rPr dirty="0" sz="2800" spc="-100">
                <a:solidFill>
                  <a:srgbClr val="11481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11481F"/>
                </a:solidFill>
                <a:latin typeface="Calibri"/>
                <a:cs typeface="Calibri"/>
              </a:rPr>
              <a:t>that</a:t>
            </a:r>
            <a:r>
              <a:rPr dirty="0" sz="2800" spc="-95">
                <a:solidFill>
                  <a:srgbClr val="11481F"/>
                </a:solidFill>
                <a:latin typeface="Calibri"/>
                <a:cs typeface="Calibri"/>
              </a:rPr>
              <a:t> </a:t>
            </a:r>
            <a:r>
              <a:rPr dirty="0" sz="2800" spc="-20">
                <a:solidFill>
                  <a:srgbClr val="11481F"/>
                </a:solidFill>
                <a:latin typeface="Calibri"/>
                <a:cs typeface="Calibri"/>
              </a:rPr>
              <a:t>have </a:t>
            </a:r>
            <a:r>
              <a:rPr dirty="0" sz="2800">
                <a:solidFill>
                  <a:srgbClr val="11481F"/>
                </a:solidFill>
                <a:latin typeface="Calibri"/>
                <a:cs typeface="Calibri"/>
              </a:rPr>
              <a:t>not</a:t>
            </a:r>
            <a:r>
              <a:rPr dirty="0" sz="2800" spc="-80">
                <a:solidFill>
                  <a:srgbClr val="11481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11481F"/>
                </a:solidFill>
                <a:latin typeface="Calibri"/>
                <a:cs typeface="Calibri"/>
              </a:rPr>
              <a:t>sought</a:t>
            </a:r>
            <a:r>
              <a:rPr dirty="0" sz="2800" spc="-70">
                <a:solidFill>
                  <a:srgbClr val="11481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11481F"/>
                </a:solidFill>
                <a:latin typeface="Calibri"/>
                <a:cs typeface="Calibri"/>
              </a:rPr>
              <a:t>out</a:t>
            </a:r>
            <a:r>
              <a:rPr dirty="0" sz="2800" spc="-85">
                <a:solidFill>
                  <a:srgbClr val="11481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11481F"/>
                </a:solidFill>
                <a:latin typeface="Calibri"/>
                <a:cs typeface="Calibri"/>
              </a:rPr>
              <a:t>their</a:t>
            </a:r>
            <a:r>
              <a:rPr dirty="0" sz="2800" spc="-85">
                <a:solidFill>
                  <a:srgbClr val="11481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11481F"/>
                </a:solidFill>
                <a:latin typeface="Calibri"/>
                <a:cs typeface="Calibri"/>
              </a:rPr>
              <a:t>earned</a:t>
            </a:r>
            <a:r>
              <a:rPr dirty="0" sz="2800" spc="-85">
                <a:solidFill>
                  <a:srgbClr val="11481F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11481F"/>
                </a:solidFill>
                <a:latin typeface="Calibri"/>
                <a:cs typeface="Calibri"/>
              </a:rPr>
              <a:t>VA</a:t>
            </a:r>
            <a:r>
              <a:rPr dirty="0" sz="2800" spc="-80">
                <a:solidFill>
                  <a:srgbClr val="11481F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11481F"/>
                </a:solidFill>
                <a:latin typeface="Calibri"/>
                <a:cs typeface="Calibri"/>
              </a:rPr>
              <a:t>benefits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320040" cy="6172200"/>
          </a:xfrm>
          <a:custGeom>
            <a:avLst/>
            <a:gdLst/>
            <a:ahLst/>
            <a:cxnLst/>
            <a:rect l="l" t="t" r="r" b="b"/>
            <a:pathLst>
              <a:path w="320040" h="6172200">
                <a:moveTo>
                  <a:pt x="320040" y="0"/>
                </a:moveTo>
                <a:lnTo>
                  <a:pt x="0" y="0"/>
                </a:lnTo>
                <a:lnTo>
                  <a:pt x="0" y="6172200"/>
                </a:lnTo>
                <a:lnTo>
                  <a:pt x="320040" y="6172200"/>
                </a:lnTo>
                <a:lnTo>
                  <a:pt x="320040" y="0"/>
                </a:lnTo>
                <a:close/>
              </a:path>
            </a:pathLst>
          </a:custGeom>
          <a:solidFill>
            <a:srgbClr val="78BD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0" y="6248399"/>
            <a:ext cx="320040" cy="609600"/>
          </a:xfrm>
          <a:custGeom>
            <a:avLst/>
            <a:gdLst/>
            <a:ahLst/>
            <a:cxnLst/>
            <a:rect l="l" t="t" r="r" b="b"/>
            <a:pathLst>
              <a:path w="320040" h="609600">
                <a:moveTo>
                  <a:pt x="320040" y="0"/>
                </a:moveTo>
                <a:lnTo>
                  <a:pt x="0" y="0"/>
                </a:lnTo>
                <a:lnTo>
                  <a:pt x="0" y="609599"/>
                </a:lnTo>
                <a:lnTo>
                  <a:pt x="320040" y="609599"/>
                </a:lnTo>
                <a:lnTo>
                  <a:pt x="320040" y="0"/>
                </a:lnTo>
                <a:close/>
              </a:path>
            </a:pathLst>
          </a:custGeom>
          <a:solidFill>
            <a:srgbClr val="1148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777240" y="6324295"/>
            <a:ext cx="199834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40"/>
              </a:lnSpc>
            </a:pPr>
            <a:r>
              <a:rPr dirty="0" sz="1200" spc="-10">
                <a:solidFill>
                  <a:srgbClr val="393A3B"/>
                </a:solidFill>
                <a:latin typeface="Calibri"/>
                <a:cs typeface="Calibri"/>
              </a:rPr>
              <a:t>Confidential/For </a:t>
            </a:r>
            <a:r>
              <a:rPr dirty="0" sz="1200">
                <a:solidFill>
                  <a:srgbClr val="393A3B"/>
                </a:solidFill>
                <a:latin typeface="Calibri"/>
                <a:cs typeface="Calibri"/>
              </a:rPr>
              <a:t>Agent</a:t>
            </a:r>
            <a:r>
              <a:rPr dirty="0" sz="1200" spc="10">
                <a:solidFill>
                  <a:srgbClr val="393A3B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393A3B"/>
                </a:solidFill>
                <a:latin typeface="Calibri"/>
                <a:cs typeface="Calibri"/>
              </a:rPr>
              <a:t>Use</a:t>
            </a:r>
            <a:r>
              <a:rPr dirty="0" sz="1200" spc="60">
                <a:solidFill>
                  <a:srgbClr val="393A3B"/>
                </a:solidFill>
                <a:latin typeface="Calibri"/>
                <a:cs typeface="Calibri"/>
              </a:rPr>
              <a:t> </a:t>
            </a:r>
            <a:r>
              <a:rPr dirty="0" sz="1200" spc="-20">
                <a:solidFill>
                  <a:srgbClr val="393A3B"/>
                </a:solidFill>
                <a:latin typeface="Calibri"/>
                <a:cs typeface="Calibri"/>
              </a:rPr>
              <a:t>Only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1551157" y="6288735"/>
            <a:ext cx="28638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78BD1F"/>
                </a:solidFill>
                <a:latin typeface="Calibri"/>
                <a:cs typeface="Calibri"/>
              </a:rPr>
              <a:t>| </a:t>
            </a:r>
            <a:r>
              <a:rPr dirty="0" sz="1200" spc="-25">
                <a:solidFill>
                  <a:srgbClr val="393A3B"/>
                </a:solidFill>
                <a:latin typeface="Calibri"/>
                <a:cs typeface="Calibri"/>
              </a:rPr>
              <a:t>12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 descr=""/>
          <p:cNvSpPr/>
          <p:nvPr/>
        </p:nvSpPr>
        <p:spPr>
          <a:xfrm>
            <a:off x="672083" y="6179820"/>
            <a:ext cx="2346960" cy="532130"/>
          </a:xfrm>
          <a:custGeom>
            <a:avLst/>
            <a:gdLst/>
            <a:ahLst/>
            <a:cxnLst/>
            <a:rect l="l" t="t" r="r" b="b"/>
            <a:pathLst>
              <a:path w="2346960" h="532129">
                <a:moveTo>
                  <a:pt x="2346960" y="0"/>
                </a:moveTo>
                <a:lnTo>
                  <a:pt x="0" y="0"/>
                </a:lnTo>
                <a:lnTo>
                  <a:pt x="0" y="531875"/>
                </a:lnTo>
                <a:lnTo>
                  <a:pt x="2346960" y="531875"/>
                </a:lnTo>
                <a:lnTo>
                  <a:pt x="234696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02260">
              <a:lnSpc>
                <a:spcPct val="100000"/>
              </a:lnSpc>
              <a:spcBef>
                <a:spcPts val="100"/>
              </a:spcBef>
            </a:pPr>
            <a:r>
              <a:rPr dirty="0" sz="3600" b="0">
                <a:solidFill>
                  <a:srgbClr val="5C9A1B"/>
                </a:solidFill>
                <a:latin typeface="Calibri Light"/>
                <a:cs typeface="Calibri Light"/>
              </a:rPr>
              <a:t>Help</a:t>
            </a:r>
            <a:r>
              <a:rPr dirty="0" sz="3600" spc="-20" b="0">
                <a:solidFill>
                  <a:srgbClr val="5C9A1B"/>
                </a:solidFill>
                <a:latin typeface="Calibri Light"/>
                <a:cs typeface="Calibri Light"/>
              </a:rPr>
              <a:t> </a:t>
            </a:r>
            <a:r>
              <a:rPr dirty="0" sz="3600" b="0">
                <a:solidFill>
                  <a:srgbClr val="5C9A1B"/>
                </a:solidFill>
                <a:latin typeface="Calibri Light"/>
                <a:cs typeface="Calibri Light"/>
              </a:rPr>
              <a:t>Humana</a:t>
            </a:r>
            <a:r>
              <a:rPr dirty="0" sz="3600" spc="-5" b="0">
                <a:solidFill>
                  <a:srgbClr val="5C9A1B"/>
                </a:solidFill>
                <a:latin typeface="Calibri Light"/>
                <a:cs typeface="Calibri Light"/>
              </a:rPr>
              <a:t> </a:t>
            </a:r>
            <a:r>
              <a:rPr dirty="0" sz="3600" b="0">
                <a:solidFill>
                  <a:srgbClr val="5C9A1B"/>
                </a:solidFill>
                <a:latin typeface="Calibri Light"/>
                <a:cs typeface="Calibri Light"/>
              </a:rPr>
              <a:t>with</a:t>
            </a:r>
            <a:r>
              <a:rPr dirty="0" sz="3600" spc="5" b="0">
                <a:solidFill>
                  <a:srgbClr val="5C9A1B"/>
                </a:solidFill>
                <a:latin typeface="Calibri Light"/>
                <a:cs typeface="Calibri Light"/>
              </a:rPr>
              <a:t> </a:t>
            </a:r>
            <a:r>
              <a:rPr dirty="0" sz="3600" spc="-10" b="0">
                <a:solidFill>
                  <a:srgbClr val="5C9A1B"/>
                </a:solidFill>
                <a:latin typeface="Calibri Light"/>
                <a:cs typeface="Calibri Light"/>
              </a:rPr>
              <a:t>Education</a:t>
            </a:r>
            <a:endParaRPr sz="3600">
              <a:latin typeface="Calibri Light"/>
              <a:cs typeface="Calibri Light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414019" y="1628012"/>
            <a:ext cx="11347450" cy="39033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Clr>
                <a:srgbClr val="78BD1F"/>
              </a:buClr>
              <a:buFont typeface="Arial"/>
              <a:buChar char="•"/>
              <a:tabLst>
                <a:tab pos="241300" algn="l"/>
              </a:tabLst>
            </a:pPr>
            <a:r>
              <a:rPr dirty="0" sz="2800">
                <a:solidFill>
                  <a:srgbClr val="11481F"/>
                </a:solidFill>
                <a:latin typeface="Calibri"/>
                <a:cs typeface="Calibri"/>
              </a:rPr>
              <a:t>Our</a:t>
            </a:r>
            <a:r>
              <a:rPr dirty="0" sz="2800" spc="-95">
                <a:solidFill>
                  <a:srgbClr val="11481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11481F"/>
                </a:solidFill>
                <a:latin typeface="Calibri"/>
                <a:cs typeface="Calibri"/>
              </a:rPr>
              <a:t>teams</a:t>
            </a:r>
            <a:r>
              <a:rPr dirty="0" sz="2800" spc="-90">
                <a:solidFill>
                  <a:srgbClr val="11481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11481F"/>
                </a:solidFill>
                <a:latin typeface="Calibri"/>
                <a:cs typeface="Calibri"/>
              </a:rPr>
              <a:t>work</a:t>
            </a:r>
            <a:r>
              <a:rPr dirty="0" sz="2800" spc="-95">
                <a:solidFill>
                  <a:srgbClr val="11481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11481F"/>
                </a:solidFill>
                <a:latin typeface="Calibri"/>
                <a:cs typeface="Calibri"/>
              </a:rPr>
              <a:t>to</a:t>
            </a:r>
            <a:r>
              <a:rPr dirty="0" sz="2800" spc="-95">
                <a:solidFill>
                  <a:srgbClr val="11481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11481F"/>
                </a:solidFill>
                <a:latin typeface="Calibri"/>
                <a:cs typeface="Calibri"/>
              </a:rPr>
              <a:t>train</a:t>
            </a:r>
            <a:r>
              <a:rPr dirty="0" sz="2800" spc="-80">
                <a:solidFill>
                  <a:srgbClr val="11481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11481F"/>
                </a:solidFill>
                <a:latin typeface="Calibri"/>
                <a:cs typeface="Calibri"/>
              </a:rPr>
              <a:t>agents</a:t>
            </a:r>
            <a:r>
              <a:rPr dirty="0" sz="2800" spc="-95">
                <a:solidFill>
                  <a:srgbClr val="11481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11481F"/>
                </a:solidFill>
                <a:latin typeface="Calibri"/>
                <a:cs typeface="Calibri"/>
              </a:rPr>
              <a:t>across</a:t>
            </a:r>
            <a:r>
              <a:rPr dirty="0" sz="2800" spc="-80">
                <a:solidFill>
                  <a:srgbClr val="11481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11481F"/>
                </a:solidFill>
                <a:latin typeface="Calibri"/>
                <a:cs typeface="Calibri"/>
              </a:rPr>
              <a:t>the</a:t>
            </a:r>
            <a:r>
              <a:rPr dirty="0" sz="2800" spc="-85">
                <a:solidFill>
                  <a:srgbClr val="11481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11481F"/>
                </a:solidFill>
                <a:latin typeface="Calibri"/>
                <a:cs typeface="Calibri"/>
              </a:rPr>
              <a:t>country</a:t>
            </a:r>
            <a:r>
              <a:rPr dirty="0" sz="2800" spc="-75">
                <a:solidFill>
                  <a:srgbClr val="11481F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11481F"/>
                </a:solidFill>
                <a:latin typeface="Calibri"/>
                <a:cs typeface="Calibri"/>
              </a:rPr>
              <a:t>throughout</a:t>
            </a:r>
            <a:r>
              <a:rPr dirty="0" sz="2800" spc="-55">
                <a:solidFill>
                  <a:srgbClr val="11481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11481F"/>
                </a:solidFill>
                <a:latin typeface="Calibri"/>
                <a:cs typeface="Calibri"/>
              </a:rPr>
              <a:t>the</a:t>
            </a:r>
            <a:r>
              <a:rPr dirty="0" sz="2800" spc="-85">
                <a:solidFill>
                  <a:srgbClr val="11481F"/>
                </a:solidFill>
                <a:latin typeface="Calibri"/>
                <a:cs typeface="Calibri"/>
              </a:rPr>
              <a:t> </a:t>
            </a:r>
            <a:r>
              <a:rPr dirty="0" sz="2800" spc="-20">
                <a:solidFill>
                  <a:srgbClr val="11481F"/>
                </a:solidFill>
                <a:latin typeface="Calibri"/>
                <a:cs typeface="Calibri"/>
              </a:rPr>
              <a:t>year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78BD1F"/>
              </a:buClr>
              <a:buFont typeface="Arial"/>
              <a:buChar char="•"/>
            </a:pPr>
            <a:endParaRPr sz="3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Clr>
                <a:srgbClr val="78BD1F"/>
              </a:buClr>
              <a:buFont typeface="Arial"/>
              <a:buChar char="•"/>
              <a:tabLst>
                <a:tab pos="241300" algn="l"/>
              </a:tabLst>
            </a:pPr>
            <a:r>
              <a:rPr dirty="0" sz="2800">
                <a:solidFill>
                  <a:srgbClr val="11481F"/>
                </a:solidFill>
                <a:latin typeface="Calibri"/>
                <a:cs typeface="Calibri"/>
              </a:rPr>
              <a:t>Humana</a:t>
            </a:r>
            <a:r>
              <a:rPr dirty="0" sz="2800" spc="-80">
                <a:solidFill>
                  <a:srgbClr val="11481F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11481F"/>
                </a:solidFill>
                <a:latin typeface="Calibri"/>
                <a:cs typeface="Calibri"/>
              </a:rPr>
              <a:t>contracts</a:t>
            </a:r>
            <a:r>
              <a:rPr dirty="0" sz="2800" spc="-80">
                <a:solidFill>
                  <a:srgbClr val="11481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11481F"/>
                </a:solidFill>
                <a:latin typeface="Calibri"/>
                <a:cs typeface="Calibri"/>
              </a:rPr>
              <a:t>with</a:t>
            </a:r>
            <a:r>
              <a:rPr dirty="0" sz="2800" spc="-95">
                <a:solidFill>
                  <a:srgbClr val="11481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11481F"/>
                </a:solidFill>
                <a:latin typeface="Calibri"/>
                <a:cs typeface="Calibri"/>
              </a:rPr>
              <a:t>over</a:t>
            </a:r>
            <a:r>
              <a:rPr dirty="0" sz="2800" spc="-95">
                <a:solidFill>
                  <a:srgbClr val="11481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11481F"/>
                </a:solidFill>
                <a:latin typeface="Calibri"/>
                <a:cs typeface="Calibri"/>
              </a:rPr>
              <a:t>50,000</a:t>
            </a:r>
            <a:r>
              <a:rPr dirty="0" sz="2800" spc="-60">
                <a:solidFill>
                  <a:srgbClr val="11481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11481F"/>
                </a:solidFill>
                <a:latin typeface="Calibri"/>
                <a:cs typeface="Calibri"/>
              </a:rPr>
              <a:t>agents</a:t>
            </a:r>
            <a:r>
              <a:rPr dirty="0" sz="2800" spc="-100">
                <a:solidFill>
                  <a:srgbClr val="11481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11481F"/>
                </a:solidFill>
                <a:latin typeface="Calibri"/>
                <a:cs typeface="Calibri"/>
              </a:rPr>
              <a:t>across</a:t>
            </a:r>
            <a:r>
              <a:rPr dirty="0" sz="2800" spc="-90">
                <a:solidFill>
                  <a:srgbClr val="11481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11481F"/>
                </a:solidFill>
                <a:latin typeface="Calibri"/>
                <a:cs typeface="Calibri"/>
              </a:rPr>
              <a:t>the</a:t>
            </a:r>
            <a:r>
              <a:rPr dirty="0" sz="2800" spc="-90">
                <a:solidFill>
                  <a:srgbClr val="11481F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11481F"/>
                </a:solidFill>
                <a:latin typeface="Calibri"/>
                <a:cs typeface="Calibri"/>
              </a:rPr>
              <a:t>country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78BD1F"/>
              </a:buClr>
              <a:buFont typeface="Arial"/>
              <a:buChar char="•"/>
            </a:pPr>
            <a:endParaRPr sz="3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Clr>
                <a:srgbClr val="78BD1F"/>
              </a:buClr>
              <a:buFont typeface="Arial"/>
              <a:buChar char="•"/>
              <a:tabLst>
                <a:tab pos="241300" algn="l"/>
              </a:tabLst>
            </a:pPr>
            <a:r>
              <a:rPr dirty="0" sz="2800">
                <a:solidFill>
                  <a:srgbClr val="11481F"/>
                </a:solidFill>
                <a:latin typeface="Calibri"/>
                <a:cs typeface="Calibri"/>
              </a:rPr>
              <a:t>Many</a:t>
            </a:r>
            <a:r>
              <a:rPr dirty="0" sz="2800" spc="-70">
                <a:solidFill>
                  <a:srgbClr val="11481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11481F"/>
                </a:solidFill>
                <a:latin typeface="Calibri"/>
                <a:cs typeface="Calibri"/>
              </a:rPr>
              <a:t>of</a:t>
            </a:r>
            <a:r>
              <a:rPr dirty="0" sz="2800" spc="-75">
                <a:solidFill>
                  <a:srgbClr val="11481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11481F"/>
                </a:solidFill>
                <a:latin typeface="Calibri"/>
                <a:cs typeface="Calibri"/>
              </a:rPr>
              <a:t>our</a:t>
            </a:r>
            <a:r>
              <a:rPr dirty="0" sz="2800" spc="-65">
                <a:solidFill>
                  <a:srgbClr val="11481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11481F"/>
                </a:solidFill>
                <a:latin typeface="Calibri"/>
                <a:cs typeface="Calibri"/>
              </a:rPr>
              <a:t>agents</a:t>
            </a:r>
            <a:r>
              <a:rPr dirty="0" sz="2800" spc="-65">
                <a:solidFill>
                  <a:srgbClr val="11481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11481F"/>
                </a:solidFill>
                <a:latin typeface="Calibri"/>
                <a:cs typeface="Calibri"/>
              </a:rPr>
              <a:t>are</a:t>
            </a:r>
            <a:r>
              <a:rPr dirty="0" sz="2800" spc="-75">
                <a:solidFill>
                  <a:srgbClr val="11481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11481F"/>
                </a:solidFill>
                <a:latin typeface="Calibri"/>
                <a:cs typeface="Calibri"/>
              </a:rPr>
              <a:t>not</a:t>
            </a:r>
            <a:r>
              <a:rPr dirty="0" sz="2800" spc="-65">
                <a:solidFill>
                  <a:srgbClr val="11481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11481F"/>
                </a:solidFill>
                <a:latin typeface="Calibri"/>
                <a:cs typeface="Calibri"/>
              </a:rPr>
              <a:t>familiar</a:t>
            </a:r>
            <a:r>
              <a:rPr dirty="0" sz="2800" spc="-70">
                <a:solidFill>
                  <a:srgbClr val="11481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11481F"/>
                </a:solidFill>
                <a:latin typeface="Calibri"/>
                <a:cs typeface="Calibri"/>
              </a:rPr>
              <a:t>with</a:t>
            </a:r>
            <a:r>
              <a:rPr dirty="0" sz="2800" spc="-75">
                <a:solidFill>
                  <a:srgbClr val="11481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11481F"/>
                </a:solidFill>
                <a:latin typeface="Calibri"/>
                <a:cs typeface="Calibri"/>
              </a:rPr>
              <a:t>VSOs</a:t>
            </a:r>
            <a:r>
              <a:rPr dirty="0" sz="2800" spc="-70">
                <a:solidFill>
                  <a:srgbClr val="11481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11481F"/>
                </a:solidFill>
                <a:latin typeface="Calibri"/>
                <a:cs typeface="Calibri"/>
              </a:rPr>
              <a:t>and</a:t>
            </a:r>
            <a:r>
              <a:rPr dirty="0" sz="2800" spc="-70">
                <a:solidFill>
                  <a:srgbClr val="11481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11481F"/>
                </a:solidFill>
                <a:latin typeface="Calibri"/>
                <a:cs typeface="Calibri"/>
              </a:rPr>
              <a:t>all</a:t>
            </a:r>
            <a:r>
              <a:rPr dirty="0" sz="2800" spc="-80">
                <a:solidFill>
                  <a:srgbClr val="11481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11481F"/>
                </a:solidFill>
                <a:latin typeface="Calibri"/>
                <a:cs typeface="Calibri"/>
              </a:rPr>
              <a:t>they</a:t>
            </a:r>
            <a:r>
              <a:rPr dirty="0" sz="2800" spc="-80">
                <a:solidFill>
                  <a:srgbClr val="11481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11481F"/>
                </a:solidFill>
                <a:latin typeface="Calibri"/>
                <a:cs typeface="Calibri"/>
              </a:rPr>
              <a:t>do</a:t>
            </a:r>
            <a:r>
              <a:rPr dirty="0" sz="2800" spc="-70">
                <a:solidFill>
                  <a:srgbClr val="11481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11481F"/>
                </a:solidFill>
                <a:latin typeface="Calibri"/>
                <a:cs typeface="Calibri"/>
              </a:rPr>
              <a:t>for</a:t>
            </a:r>
            <a:r>
              <a:rPr dirty="0" sz="2800" spc="-65">
                <a:solidFill>
                  <a:srgbClr val="11481F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11481F"/>
                </a:solidFill>
                <a:latin typeface="Calibri"/>
                <a:cs typeface="Calibri"/>
              </a:rPr>
              <a:t>veterans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78BD1F"/>
              </a:buClr>
              <a:buFont typeface="Arial"/>
              <a:buChar char="•"/>
            </a:pPr>
            <a:endParaRPr sz="4100">
              <a:latin typeface="Calibri"/>
              <a:cs typeface="Calibri"/>
            </a:endParaRPr>
          </a:p>
          <a:p>
            <a:pPr marL="241300" marR="5080" indent="-228600">
              <a:lnSpc>
                <a:spcPts val="3030"/>
              </a:lnSpc>
              <a:buClr>
                <a:srgbClr val="78BD1F"/>
              </a:buClr>
              <a:buFont typeface="Arial"/>
              <a:buChar char="•"/>
              <a:tabLst>
                <a:tab pos="241300" algn="l"/>
              </a:tabLst>
            </a:pPr>
            <a:r>
              <a:rPr dirty="0" sz="2800">
                <a:solidFill>
                  <a:srgbClr val="11481F"/>
                </a:solidFill>
                <a:latin typeface="Calibri"/>
                <a:cs typeface="Calibri"/>
              </a:rPr>
              <a:t>Having</a:t>
            </a:r>
            <a:r>
              <a:rPr dirty="0" sz="2800" spc="-90">
                <a:solidFill>
                  <a:srgbClr val="11481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11481F"/>
                </a:solidFill>
                <a:latin typeface="Calibri"/>
                <a:cs typeface="Calibri"/>
              </a:rPr>
              <a:t>a</a:t>
            </a:r>
            <a:r>
              <a:rPr dirty="0" sz="2800" spc="-100">
                <a:solidFill>
                  <a:srgbClr val="11481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11481F"/>
                </a:solidFill>
                <a:latin typeface="Calibri"/>
                <a:cs typeface="Calibri"/>
              </a:rPr>
              <a:t>VSO</a:t>
            </a:r>
            <a:r>
              <a:rPr dirty="0" sz="2800" spc="-100">
                <a:solidFill>
                  <a:srgbClr val="11481F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11481F"/>
                </a:solidFill>
                <a:latin typeface="Calibri"/>
                <a:cs typeface="Calibri"/>
              </a:rPr>
              <a:t>attend</a:t>
            </a:r>
            <a:r>
              <a:rPr dirty="0" sz="2800" spc="-105">
                <a:solidFill>
                  <a:srgbClr val="11481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11481F"/>
                </a:solidFill>
                <a:latin typeface="Calibri"/>
                <a:cs typeface="Calibri"/>
              </a:rPr>
              <a:t>our</a:t>
            </a:r>
            <a:r>
              <a:rPr dirty="0" sz="2800" spc="-90">
                <a:solidFill>
                  <a:srgbClr val="11481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11481F"/>
                </a:solidFill>
                <a:latin typeface="Calibri"/>
                <a:cs typeface="Calibri"/>
              </a:rPr>
              <a:t>agent</a:t>
            </a:r>
            <a:r>
              <a:rPr dirty="0" sz="2800" spc="-110">
                <a:solidFill>
                  <a:srgbClr val="11481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11481F"/>
                </a:solidFill>
                <a:latin typeface="Calibri"/>
                <a:cs typeface="Calibri"/>
              </a:rPr>
              <a:t>trainings</a:t>
            </a:r>
            <a:r>
              <a:rPr dirty="0" sz="2800" spc="-65">
                <a:solidFill>
                  <a:srgbClr val="11481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11481F"/>
                </a:solidFill>
                <a:latin typeface="Calibri"/>
                <a:cs typeface="Calibri"/>
              </a:rPr>
              <a:t>helps</a:t>
            </a:r>
            <a:r>
              <a:rPr dirty="0" sz="2800" spc="-85">
                <a:solidFill>
                  <a:srgbClr val="11481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11481F"/>
                </a:solidFill>
                <a:latin typeface="Calibri"/>
                <a:cs typeface="Calibri"/>
              </a:rPr>
              <a:t>agents</a:t>
            </a:r>
            <a:r>
              <a:rPr dirty="0" sz="2800" spc="-100">
                <a:solidFill>
                  <a:srgbClr val="11481F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11481F"/>
                </a:solidFill>
                <a:latin typeface="Calibri"/>
                <a:cs typeface="Calibri"/>
              </a:rPr>
              <a:t>understand</a:t>
            </a:r>
            <a:r>
              <a:rPr dirty="0" sz="2800" spc="-50">
                <a:solidFill>
                  <a:srgbClr val="11481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11481F"/>
                </a:solidFill>
                <a:latin typeface="Calibri"/>
                <a:cs typeface="Calibri"/>
              </a:rPr>
              <a:t>what</a:t>
            </a:r>
            <a:r>
              <a:rPr dirty="0" sz="2800" spc="-90">
                <a:solidFill>
                  <a:srgbClr val="11481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11481F"/>
                </a:solidFill>
                <a:latin typeface="Calibri"/>
                <a:cs typeface="Calibri"/>
              </a:rPr>
              <a:t>a</a:t>
            </a:r>
            <a:r>
              <a:rPr dirty="0" sz="2800" spc="-105">
                <a:solidFill>
                  <a:srgbClr val="11481F"/>
                </a:solidFill>
                <a:latin typeface="Calibri"/>
                <a:cs typeface="Calibri"/>
              </a:rPr>
              <a:t> </a:t>
            </a:r>
            <a:r>
              <a:rPr dirty="0" sz="2800" spc="-25">
                <a:solidFill>
                  <a:srgbClr val="11481F"/>
                </a:solidFill>
                <a:latin typeface="Calibri"/>
                <a:cs typeface="Calibri"/>
              </a:rPr>
              <a:t>VSO </a:t>
            </a:r>
            <a:r>
              <a:rPr dirty="0" sz="2800">
                <a:solidFill>
                  <a:srgbClr val="11481F"/>
                </a:solidFill>
                <a:latin typeface="Calibri"/>
                <a:cs typeface="Calibri"/>
              </a:rPr>
              <a:t>does</a:t>
            </a:r>
            <a:r>
              <a:rPr dirty="0" sz="2800" spc="-80">
                <a:solidFill>
                  <a:srgbClr val="11481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11481F"/>
                </a:solidFill>
                <a:latin typeface="Calibri"/>
                <a:cs typeface="Calibri"/>
              </a:rPr>
              <a:t>and</a:t>
            </a:r>
            <a:r>
              <a:rPr dirty="0" sz="2800" spc="-60">
                <a:solidFill>
                  <a:srgbClr val="11481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11481F"/>
                </a:solidFill>
                <a:latin typeface="Calibri"/>
                <a:cs typeface="Calibri"/>
              </a:rPr>
              <a:t>when</a:t>
            </a:r>
            <a:r>
              <a:rPr dirty="0" sz="2800" spc="-75">
                <a:solidFill>
                  <a:srgbClr val="11481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11481F"/>
                </a:solidFill>
                <a:latin typeface="Calibri"/>
                <a:cs typeface="Calibri"/>
              </a:rPr>
              <a:t>to</a:t>
            </a:r>
            <a:r>
              <a:rPr dirty="0" sz="2800" spc="-85">
                <a:solidFill>
                  <a:srgbClr val="11481F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11481F"/>
                </a:solidFill>
                <a:latin typeface="Calibri"/>
                <a:cs typeface="Calibri"/>
              </a:rPr>
              <a:t>refer</a:t>
            </a:r>
            <a:r>
              <a:rPr dirty="0" sz="2800" spc="-80">
                <a:solidFill>
                  <a:srgbClr val="11481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11481F"/>
                </a:solidFill>
                <a:latin typeface="Calibri"/>
                <a:cs typeface="Calibri"/>
              </a:rPr>
              <a:t>their</a:t>
            </a:r>
            <a:r>
              <a:rPr dirty="0" sz="2800" spc="-75">
                <a:solidFill>
                  <a:srgbClr val="11481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11481F"/>
                </a:solidFill>
                <a:latin typeface="Calibri"/>
                <a:cs typeface="Calibri"/>
              </a:rPr>
              <a:t>clients</a:t>
            </a:r>
            <a:r>
              <a:rPr dirty="0" sz="2800" spc="-70">
                <a:solidFill>
                  <a:srgbClr val="11481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11481F"/>
                </a:solidFill>
                <a:latin typeface="Calibri"/>
                <a:cs typeface="Calibri"/>
              </a:rPr>
              <a:t>to</a:t>
            </a:r>
            <a:r>
              <a:rPr dirty="0" sz="2800" spc="-85">
                <a:solidFill>
                  <a:srgbClr val="11481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11481F"/>
                </a:solidFill>
                <a:latin typeface="Calibri"/>
                <a:cs typeface="Calibri"/>
              </a:rPr>
              <a:t>you</a:t>
            </a:r>
            <a:r>
              <a:rPr dirty="0" sz="2800" spc="-60">
                <a:solidFill>
                  <a:srgbClr val="11481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11481F"/>
                </a:solidFill>
                <a:latin typeface="Calibri"/>
                <a:cs typeface="Calibri"/>
              </a:rPr>
              <a:t>for</a:t>
            </a:r>
            <a:r>
              <a:rPr dirty="0" sz="2800" spc="-85">
                <a:solidFill>
                  <a:srgbClr val="11481F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11481F"/>
                </a:solidFill>
                <a:latin typeface="Calibri"/>
                <a:cs typeface="Calibri"/>
              </a:rPr>
              <a:t>assistance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320040" cy="6172200"/>
          </a:xfrm>
          <a:custGeom>
            <a:avLst/>
            <a:gdLst/>
            <a:ahLst/>
            <a:cxnLst/>
            <a:rect l="l" t="t" r="r" b="b"/>
            <a:pathLst>
              <a:path w="320040" h="6172200">
                <a:moveTo>
                  <a:pt x="320040" y="0"/>
                </a:moveTo>
                <a:lnTo>
                  <a:pt x="0" y="0"/>
                </a:lnTo>
                <a:lnTo>
                  <a:pt x="0" y="6172200"/>
                </a:lnTo>
                <a:lnTo>
                  <a:pt x="320040" y="6172200"/>
                </a:lnTo>
                <a:lnTo>
                  <a:pt x="320040" y="0"/>
                </a:lnTo>
                <a:close/>
              </a:path>
            </a:pathLst>
          </a:custGeom>
          <a:solidFill>
            <a:srgbClr val="78BD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0" y="6248399"/>
            <a:ext cx="320040" cy="609600"/>
          </a:xfrm>
          <a:custGeom>
            <a:avLst/>
            <a:gdLst/>
            <a:ahLst/>
            <a:cxnLst/>
            <a:rect l="l" t="t" r="r" b="b"/>
            <a:pathLst>
              <a:path w="320040" h="609600">
                <a:moveTo>
                  <a:pt x="320040" y="0"/>
                </a:moveTo>
                <a:lnTo>
                  <a:pt x="0" y="0"/>
                </a:lnTo>
                <a:lnTo>
                  <a:pt x="0" y="609599"/>
                </a:lnTo>
                <a:lnTo>
                  <a:pt x="320040" y="609599"/>
                </a:lnTo>
                <a:lnTo>
                  <a:pt x="320040" y="0"/>
                </a:lnTo>
                <a:close/>
              </a:path>
            </a:pathLst>
          </a:custGeom>
          <a:solidFill>
            <a:srgbClr val="1148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777240" y="6324295"/>
            <a:ext cx="199834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40"/>
              </a:lnSpc>
            </a:pPr>
            <a:r>
              <a:rPr dirty="0" sz="1200" spc="-10">
                <a:solidFill>
                  <a:srgbClr val="393A3B"/>
                </a:solidFill>
                <a:latin typeface="Calibri"/>
                <a:cs typeface="Calibri"/>
              </a:rPr>
              <a:t>Confidential/For </a:t>
            </a:r>
            <a:r>
              <a:rPr dirty="0" sz="1200">
                <a:solidFill>
                  <a:srgbClr val="393A3B"/>
                </a:solidFill>
                <a:latin typeface="Calibri"/>
                <a:cs typeface="Calibri"/>
              </a:rPr>
              <a:t>Agent</a:t>
            </a:r>
            <a:r>
              <a:rPr dirty="0" sz="1200" spc="10">
                <a:solidFill>
                  <a:srgbClr val="393A3B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393A3B"/>
                </a:solidFill>
                <a:latin typeface="Calibri"/>
                <a:cs typeface="Calibri"/>
              </a:rPr>
              <a:t>Use</a:t>
            </a:r>
            <a:r>
              <a:rPr dirty="0" sz="1200" spc="60">
                <a:solidFill>
                  <a:srgbClr val="393A3B"/>
                </a:solidFill>
                <a:latin typeface="Calibri"/>
                <a:cs typeface="Calibri"/>
              </a:rPr>
              <a:t> </a:t>
            </a:r>
            <a:r>
              <a:rPr dirty="0" sz="1200" spc="-20">
                <a:solidFill>
                  <a:srgbClr val="393A3B"/>
                </a:solidFill>
                <a:latin typeface="Calibri"/>
                <a:cs typeface="Calibri"/>
              </a:rPr>
              <a:t>Only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1551157" y="6288735"/>
            <a:ext cx="28638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78BD1F"/>
                </a:solidFill>
                <a:latin typeface="Calibri"/>
                <a:cs typeface="Calibri"/>
              </a:rPr>
              <a:t>| </a:t>
            </a:r>
            <a:r>
              <a:rPr dirty="0" sz="1200" spc="-25">
                <a:solidFill>
                  <a:srgbClr val="393A3B"/>
                </a:solidFill>
                <a:latin typeface="Calibri"/>
                <a:cs typeface="Calibri"/>
              </a:rPr>
              <a:t>13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 descr=""/>
          <p:cNvSpPr/>
          <p:nvPr/>
        </p:nvSpPr>
        <p:spPr>
          <a:xfrm>
            <a:off x="672083" y="6179820"/>
            <a:ext cx="2346960" cy="532130"/>
          </a:xfrm>
          <a:custGeom>
            <a:avLst/>
            <a:gdLst/>
            <a:ahLst/>
            <a:cxnLst/>
            <a:rect l="l" t="t" r="r" b="b"/>
            <a:pathLst>
              <a:path w="2346960" h="532129">
                <a:moveTo>
                  <a:pt x="2346960" y="0"/>
                </a:moveTo>
                <a:lnTo>
                  <a:pt x="0" y="0"/>
                </a:lnTo>
                <a:lnTo>
                  <a:pt x="0" y="531875"/>
                </a:lnTo>
                <a:lnTo>
                  <a:pt x="2346960" y="531875"/>
                </a:lnTo>
                <a:lnTo>
                  <a:pt x="234696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02260">
              <a:lnSpc>
                <a:spcPct val="100000"/>
              </a:lnSpc>
              <a:spcBef>
                <a:spcPts val="100"/>
              </a:spcBef>
            </a:pPr>
            <a:r>
              <a:rPr dirty="0" sz="3600" b="0">
                <a:solidFill>
                  <a:srgbClr val="5C9A1B"/>
                </a:solidFill>
                <a:latin typeface="Calibri Light"/>
                <a:cs typeface="Calibri Light"/>
              </a:rPr>
              <a:t>Utilize</a:t>
            </a:r>
            <a:r>
              <a:rPr dirty="0" sz="3600" spc="-50" b="0">
                <a:solidFill>
                  <a:srgbClr val="5C9A1B"/>
                </a:solidFill>
                <a:latin typeface="Calibri Light"/>
                <a:cs typeface="Calibri Light"/>
              </a:rPr>
              <a:t> </a:t>
            </a:r>
            <a:r>
              <a:rPr dirty="0" sz="3600" b="0">
                <a:solidFill>
                  <a:srgbClr val="5C9A1B"/>
                </a:solidFill>
                <a:latin typeface="Calibri Light"/>
                <a:cs typeface="Calibri Light"/>
              </a:rPr>
              <a:t>Humana</a:t>
            </a:r>
            <a:r>
              <a:rPr dirty="0" sz="3600" spc="-45" b="0">
                <a:solidFill>
                  <a:srgbClr val="5C9A1B"/>
                </a:solidFill>
                <a:latin typeface="Calibri Light"/>
                <a:cs typeface="Calibri Light"/>
              </a:rPr>
              <a:t> </a:t>
            </a:r>
            <a:r>
              <a:rPr dirty="0" sz="3600" spc="-10" b="0">
                <a:solidFill>
                  <a:srgbClr val="5C9A1B"/>
                </a:solidFill>
                <a:latin typeface="Calibri Light"/>
                <a:cs typeface="Calibri Light"/>
              </a:rPr>
              <a:t>locations:</a:t>
            </a:r>
            <a:endParaRPr sz="3600">
              <a:latin typeface="Calibri Light"/>
              <a:cs typeface="Calibri Light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523748" y="1523746"/>
            <a:ext cx="10082530" cy="3649979"/>
          </a:xfrm>
          <a:prstGeom prst="rect">
            <a:avLst/>
          </a:prstGeom>
        </p:spPr>
        <p:txBody>
          <a:bodyPr wrap="square" lIns="0" tIns="60960" rIns="0" bIns="0" rtlCol="0" vert="horz">
            <a:spAutoFit/>
          </a:bodyPr>
          <a:lstStyle/>
          <a:p>
            <a:pPr marL="241300" marR="5080" indent="-228600">
              <a:lnSpc>
                <a:spcPts val="3020"/>
              </a:lnSpc>
              <a:spcBef>
                <a:spcPts val="480"/>
              </a:spcBef>
              <a:buClr>
                <a:srgbClr val="78BD1F"/>
              </a:buClr>
              <a:buFont typeface="Arial"/>
              <a:buChar char="•"/>
              <a:tabLst>
                <a:tab pos="241300" algn="l"/>
              </a:tabLst>
            </a:pPr>
            <a:r>
              <a:rPr dirty="0" sz="2800">
                <a:solidFill>
                  <a:srgbClr val="11481F"/>
                </a:solidFill>
                <a:latin typeface="Calibri"/>
                <a:cs typeface="Calibri"/>
              </a:rPr>
              <a:t>Humana</a:t>
            </a:r>
            <a:r>
              <a:rPr dirty="0" sz="2800" spc="-75">
                <a:solidFill>
                  <a:srgbClr val="11481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11481F"/>
                </a:solidFill>
                <a:latin typeface="Calibri"/>
                <a:cs typeface="Calibri"/>
              </a:rPr>
              <a:t>has</a:t>
            </a:r>
            <a:r>
              <a:rPr dirty="0" sz="2800" spc="-80">
                <a:solidFill>
                  <a:srgbClr val="11481F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11481F"/>
                </a:solidFill>
                <a:latin typeface="Calibri"/>
                <a:cs typeface="Calibri"/>
              </a:rPr>
              <a:t>Neighborhood</a:t>
            </a:r>
            <a:r>
              <a:rPr dirty="0" sz="2800" spc="-50">
                <a:solidFill>
                  <a:srgbClr val="11481F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11481F"/>
                </a:solidFill>
                <a:latin typeface="Calibri"/>
                <a:cs typeface="Calibri"/>
              </a:rPr>
              <a:t>Centers</a:t>
            </a:r>
            <a:r>
              <a:rPr dirty="0" sz="2800" spc="-85">
                <a:solidFill>
                  <a:srgbClr val="11481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11481F"/>
                </a:solidFill>
                <a:latin typeface="Calibri"/>
                <a:cs typeface="Calibri"/>
              </a:rPr>
              <a:t>and</a:t>
            </a:r>
            <a:r>
              <a:rPr dirty="0" sz="2800" spc="-85">
                <a:solidFill>
                  <a:srgbClr val="11481F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11481F"/>
                </a:solidFill>
                <a:latin typeface="Calibri"/>
                <a:cs typeface="Calibri"/>
              </a:rPr>
              <a:t>Retail</a:t>
            </a:r>
            <a:r>
              <a:rPr dirty="0" sz="2800" spc="-95">
                <a:solidFill>
                  <a:srgbClr val="11481F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11481F"/>
                </a:solidFill>
                <a:latin typeface="Calibri"/>
                <a:cs typeface="Calibri"/>
              </a:rPr>
              <a:t>Locations</a:t>
            </a:r>
            <a:r>
              <a:rPr dirty="0" sz="2800" spc="-85">
                <a:solidFill>
                  <a:srgbClr val="11481F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11481F"/>
                </a:solidFill>
                <a:latin typeface="Calibri"/>
                <a:cs typeface="Calibri"/>
              </a:rPr>
              <a:t>throughout </a:t>
            </a:r>
            <a:r>
              <a:rPr dirty="0" sz="2800">
                <a:solidFill>
                  <a:srgbClr val="11481F"/>
                </a:solidFill>
                <a:latin typeface="Calibri"/>
                <a:cs typeface="Calibri"/>
              </a:rPr>
              <a:t>the</a:t>
            </a:r>
            <a:r>
              <a:rPr dirty="0" sz="2800" spc="-45">
                <a:solidFill>
                  <a:srgbClr val="11481F"/>
                </a:solidFill>
                <a:latin typeface="Calibri"/>
                <a:cs typeface="Calibri"/>
              </a:rPr>
              <a:t> </a:t>
            </a:r>
            <a:r>
              <a:rPr dirty="0" sz="2800" spc="-25">
                <a:solidFill>
                  <a:srgbClr val="11481F"/>
                </a:solidFill>
                <a:latin typeface="Calibri"/>
                <a:cs typeface="Calibri"/>
              </a:rPr>
              <a:t>U.S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78BD1F"/>
              </a:buClr>
              <a:buFont typeface="Arial"/>
              <a:buChar char="•"/>
            </a:pPr>
            <a:endParaRPr sz="4100">
              <a:latin typeface="Calibri"/>
              <a:cs typeface="Calibri"/>
            </a:endParaRPr>
          </a:p>
          <a:p>
            <a:pPr marL="241300" marR="153670" indent="-228600">
              <a:lnSpc>
                <a:spcPts val="3020"/>
              </a:lnSpc>
              <a:spcBef>
                <a:spcPts val="5"/>
              </a:spcBef>
              <a:buClr>
                <a:srgbClr val="78BD1F"/>
              </a:buClr>
              <a:buFont typeface="Arial"/>
              <a:buChar char="•"/>
              <a:tabLst>
                <a:tab pos="241300" algn="l"/>
              </a:tabLst>
            </a:pPr>
            <a:r>
              <a:rPr dirty="0" sz="2800">
                <a:solidFill>
                  <a:srgbClr val="11481F"/>
                </a:solidFill>
                <a:latin typeface="Calibri"/>
                <a:cs typeface="Calibri"/>
              </a:rPr>
              <a:t>VSOs</a:t>
            </a:r>
            <a:r>
              <a:rPr dirty="0" sz="2800" spc="-95">
                <a:solidFill>
                  <a:srgbClr val="11481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11481F"/>
                </a:solidFill>
                <a:latin typeface="Calibri"/>
                <a:cs typeface="Calibri"/>
              </a:rPr>
              <a:t>can</a:t>
            </a:r>
            <a:r>
              <a:rPr dirty="0" sz="2800" spc="-90">
                <a:solidFill>
                  <a:srgbClr val="11481F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11481F"/>
                </a:solidFill>
                <a:latin typeface="Calibri"/>
                <a:cs typeface="Calibri"/>
              </a:rPr>
              <a:t>utilize</a:t>
            </a:r>
            <a:r>
              <a:rPr dirty="0" sz="2800" spc="-95">
                <a:solidFill>
                  <a:srgbClr val="11481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11481F"/>
                </a:solidFill>
                <a:latin typeface="Calibri"/>
                <a:cs typeface="Calibri"/>
              </a:rPr>
              <a:t>Humana</a:t>
            </a:r>
            <a:r>
              <a:rPr dirty="0" sz="2800" spc="-75">
                <a:solidFill>
                  <a:srgbClr val="11481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11481F"/>
                </a:solidFill>
                <a:latin typeface="Calibri"/>
                <a:cs typeface="Calibri"/>
              </a:rPr>
              <a:t>locations</a:t>
            </a:r>
            <a:r>
              <a:rPr dirty="0" sz="2800" spc="-80">
                <a:solidFill>
                  <a:srgbClr val="11481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11481F"/>
                </a:solidFill>
                <a:latin typeface="Calibri"/>
                <a:cs typeface="Calibri"/>
              </a:rPr>
              <a:t>for</a:t>
            </a:r>
            <a:r>
              <a:rPr dirty="0" sz="2800" spc="-100">
                <a:solidFill>
                  <a:srgbClr val="11481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11481F"/>
                </a:solidFill>
                <a:latin typeface="Calibri"/>
                <a:cs typeface="Calibri"/>
              </a:rPr>
              <a:t>meeting</a:t>
            </a:r>
            <a:r>
              <a:rPr dirty="0" sz="2800" spc="-95">
                <a:solidFill>
                  <a:srgbClr val="11481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11481F"/>
                </a:solidFill>
                <a:latin typeface="Calibri"/>
                <a:cs typeface="Calibri"/>
              </a:rPr>
              <a:t>with</a:t>
            </a:r>
            <a:r>
              <a:rPr dirty="0" sz="2800" spc="-100">
                <a:solidFill>
                  <a:srgbClr val="11481F"/>
                </a:solidFill>
                <a:latin typeface="Calibri"/>
                <a:cs typeface="Calibri"/>
              </a:rPr>
              <a:t> </a:t>
            </a:r>
            <a:r>
              <a:rPr dirty="0" sz="2800" spc="-20">
                <a:solidFill>
                  <a:srgbClr val="11481F"/>
                </a:solidFill>
                <a:latin typeface="Calibri"/>
                <a:cs typeface="Calibri"/>
              </a:rPr>
              <a:t>veterans</a:t>
            </a:r>
            <a:r>
              <a:rPr dirty="0" sz="2800" spc="-100">
                <a:solidFill>
                  <a:srgbClr val="11481F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11481F"/>
                </a:solidFill>
                <a:latin typeface="Calibri"/>
                <a:cs typeface="Calibri"/>
              </a:rPr>
              <a:t>which </a:t>
            </a:r>
            <a:r>
              <a:rPr dirty="0" sz="2800">
                <a:solidFill>
                  <a:srgbClr val="11481F"/>
                </a:solidFill>
                <a:latin typeface="Calibri"/>
                <a:cs typeface="Calibri"/>
              </a:rPr>
              <a:t>may</a:t>
            </a:r>
            <a:r>
              <a:rPr dirty="0" sz="2800" spc="-75">
                <a:solidFill>
                  <a:srgbClr val="11481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11481F"/>
                </a:solidFill>
                <a:latin typeface="Calibri"/>
                <a:cs typeface="Calibri"/>
              </a:rPr>
              <a:t>be</a:t>
            </a:r>
            <a:r>
              <a:rPr dirty="0" sz="2800" spc="-60">
                <a:solidFill>
                  <a:srgbClr val="11481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11481F"/>
                </a:solidFill>
                <a:latin typeface="Calibri"/>
                <a:cs typeface="Calibri"/>
              </a:rPr>
              <a:t>more</a:t>
            </a:r>
            <a:r>
              <a:rPr dirty="0" sz="2800" spc="-75">
                <a:solidFill>
                  <a:srgbClr val="11481F"/>
                </a:solidFill>
                <a:latin typeface="Calibri"/>
                <a:cs typeface="Calibri"/>
              </a:rPr>
              <a:t> </a:t>
            </a:r>
            <a:r>
              <a:rPr dirty="0" sz="2800" spc="-20">
                <a:solidFill>
                  <a:srgbClr val="11481F"/>
                </a:solidFill>
                <a:latin typeface="Calibri"/>
                <a:cs typeface="Calibri"/>
              </a:rPr>
              <a:t>convenient</a:t>
            </a:r>
            <a:r>
              <a:rPr dirty="0" sz="2800" spc="-50">
                <a:solidFill>
                  <a:srgbClr val="11481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11481F"/>
                </a:solidFill>
                <a:latin typeface="Calibri"/>
                <a:cs typeface="Calibri"/>
              </a:rPr>
              <a:t>in</a:t>
            </a:r>
            <a:r>
              <a:rPr dirty="0" sz="2800" spc="-80">
                <a:solidFill>
                  <a:srgbClr val="11481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11481F"/>
                </a:solidFill>
                <a:latin typeface="Calibri"/>
                <a:cs typeface="Calibri"/>
              </a:rPr>
              <a:t>some</a:t>
            </a:r>
            <a:r>
              <a:rPr dirty="0" sz="2800" spc="-65">
                <a:solidFill>
                  <a:srgbClr val="11481F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11481F"/>
                </a:solidFill>
                <a:latin typeface="Calibri"/>
                <a:cs typeface="Calibri"/>
              </a:rPr>
              <a:t>communities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78BD1F"/>
              </a:buClr>
              <a:buFont typeface="Arial"/>
              <a:buChar char="•"/>
            </a:pPr>
            <a:endParaRPr sz="4100">
              <a:latin typeface="Calibri"/>
              <a:cs typeface="Calibri"/>
            </a:endParaRPr>
          </a:p>
          <a:p>
            <a:pPr marL="241300" marR="241300" indent="-228600">
              <a:lnSpc>
                <a:spcPts val="3020"/>
              </a:lnSpc>
              <a:buClr>
                <a:srgbClr val="78BD1F"/>
              </a:buClr>
              <a:buFont typeface="Arial"/>
              <a:buChar char="•"/>
              <a:tabLst>
                <a:tab pos="241300" algn="l"/>
              </a:tabLst>
            </a:pPr>
            <a:r>
              <a:rPr dirty="0" sz="2800">
                <a:solidFill>
                  <a:srgbClr val="11481F"/>
                </a:solidFill>
                <a:latin typeface="Calibri"/>
                <a:cs typeface="Calibri"/>
              </a:rPr>
              <a:t>Humana</a:t>
            </a:r>
            <a:r>
              <a:rPr dirty="0" sz="2800" spc="-70">
                <a:solidFill>
                  <a:srgbClr val="11481F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11481F"/>
                </a:solidFill>
                <a:latin typeface="Calibri"/>
                <a:cs typeface="Calibri"/>
              </a:rPr>
              <a:t>Locations</a:t>
            </a:r>
            <a:r>
              <a:rPr dirty="0" sz="2800" spc="-85">
                <a:solidFill>
                  <a:srgbClr val="11481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11481F"/>
                </a:solidFill>
                <a:latin typeface="Calibri"/>
                <a:cs typeface="Calibri"/>
              </a:rPr>
              <a:t>have</a:t>
            </a:r>
            <a:r>
              <a:rPr dirty="0" sz="2800" spc="-85">
                <a:solidFill>
                  <a:srgbClr val="11481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11481F"/>
                </a:solidFill>
                <a:latin typeface="Calibri"/>
                <a:cs typeface="Calibri"/>
              </a:rPr>
              <a:t>been</a:t>
            </a:r>
            <a:r>
              <a:rPr dirty="0" sz="2800" spc="-75">
                <a:solidFill>
                  <a:srgbClr val="11481F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11481F"/>
                </a:solidFill>
                <a:latin typeface="Calibri"/>
                <a:cs typeface="Calibri"/>
              </a:rPr>
              <a:t>donated</a:t>
            </a:r>
            <a:r>
              <a:rPr dirty="0" sz="2800" spc="-80">
                <a:solidFill>
                  <a:srgbClr val="11481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11481F"/>
                </a:solidFill>
                <a:latin typeface="Calibri"/>
                <a:cs typeface="Calibri"/>
              </a:rPr>
              <a:t>for</a:t>
            </a:r>
            <a:r>
              <a:rPr dirty="0" sz="2800" spc="-95">
                <a:solidFill>
                  <a:srgbClr val="11481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11481F"/>
                </a:solidFill>
                <a:latin typeface="Calibri"/>
                <a:cs typeface="Calibri"/>
              </a:rPr>
              <a:t>VFW</a:t>
            </a:r>
            <a:r>
              <a:rPr dirty="0" sz="2800" spc="-75">
                <a:solidFill>
                  <a:srgbClr val="11481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11481F"/>
                </a:solidFill>
                <a:latin typeface="Calibri"/>
                <a:cs typeface="Calibri"/>
              </a:rPr>
              <a:t>(and</a:t>
            </a:r>
            <a:r>
              <a:rPr dirty="0" sz="2800" spc="-90">
                <a:solidFill>
                  <a:srgbClr val="11481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11481F"/>
                </a:solidFill>
                <a:latin typeface="Calibri"/>
                <a:cs typeface="Calibri"/>
              </a:rPr>
              <a:t>other</a:t>
            </a:r>
            <a:r>
              <a:rPr dirty="0" sz="2800" spc="-85">
                <a:solidFill>
                  <a:srgbClr val="11481F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11481F"/>
                </a:solidFill>
                <a:latin typeface="Calibri"/>
                <a:cs typeface="Calibri"/>
              </a:rPr>
              <a:t>Veteran </a:t>
            </a:r>
            <a:r>
              <a:rPr dirty="0" sz="2800" spc="-25">
                <a:solidFill>
                  <a:srgbClr val="11481F"/>
                </a:solidFill>
                <a:latin typeface="Calibri"/>
                <a:cs typeface="Calibri"/>
              </a:rPr>
              <a:t>Organization)</a:t>
            </a:r>
            <a:r>
              <a:rPr dirty="0" sz="2800" spc="-105">
                <a:solidFill>
                  <a:srgbClr val="11481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11481F"/>
                </a:solidFill>
                <a:latin typeface="Calibri"/>
                <a:cs typeface="Calibri"/>
              </a:rPr>
              <a:t>meetings,</a:t>
            </a:r>
            <a:r>
              <a:rPr dirty="0" sz="2800" spc="-90">
                <a:solidFill>
                  <a:srgbClr val="11481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11481F"/>
                </a:solidFill>
                <a:latin typeface="Calibri"/>
                <a:cs typeface="Calibri"/>
              </a:rPr>
              <a:t>where</a:t>
            </a:r>
            <a:r>
              <a:rPr dirty="0" sz="2800" spc="-100">
                <a:solidFill>
                  <a:srgbClr val="11481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11481F"/>
                </a:solidFill>
                <a:latin typeface="Calibri"/>
                <a:cs typeface="Calibri"/>
              </a:rPr>
              <a:t>space</a:t>
            </a:r>
            <a:r>
              <a:rPr dirty="0" sz="2800" spc="-85">
                <a:solidFill>
                  <a:srgbClr val="11481F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11481F"/>
                </a:solidFill>
                <a:latin typeface="Calibri"/>
                <a:cs typeface="Calibri"/>
              </a:rPr>
              <a:t>permits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78BD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93139" y="2316607"/>
            <a:ext cx="4831715" cy="2073910"/>
          </a:xfrm>
          <a:prstGeom prst="rect"/>
        </p:spPr>
        <p:txBody>
          <a:bodyPr wrap="square" lIns="0" tIns="85725" rIns="0" bIns="0" rtlCol="0" vert="horz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675"/>
              </a:spcBef>
            </a:pPr>
            <a:r>
              <a:rPr dirty="0" sz="4800" b="0">
                <a:latin typeface="Calibri Light"/>
                <a:cs typeface="Calibri Light"/>
              </a:rPr>
              <a:t>Why</a:t>
            </a:r>
            <a:r>
              <a:rPr dirty="0" sz="4800" spc="-165" b="0">
                <a:latin typeface="Calibri Light"/>
                <a:cs typeface="Calibri Light"/>
              </a:rPr>
              <a:t> </a:t>
            </a:r>
            <a:r>
              <a:rPr dirty="0" sz="4800" b="0">
                <a:latin typeface="Calibri Light"/>
                <a:cs typeface="Calibri Light"/>
              </a:rPr>
              <a:t>veteran</a:t>
            </a:r>
            <a:r>
              <a:rPr dirty="0" sz="4800" spc="-135" b="0">
                <a:latin typeface="Calibri Light"/>
                <a:cs typeface="Calibri Light"/>
              </a:rPr>
              <a:t> </a:t>
            </a:r>
            <a:r>
              <a:rPr dirty="0" sz="4800" spc="-10" b="0">
                <a:latin typeface="Calibri Light"/>
                <a:cs typeface="Calibri Light"/>
              </a:rPr>
              <a:t>health </a:t>
            </a:r>
            <a:r>
              <a:rPr dirty="0" sz="4800" b="0">
                <a:latin typeface="Calibri Light"/>
                <a:cs typeface="Calibri Light"/>
              </a:rPr>
              <a:t>goes</a:t>
            </a:r>
            <a:r>
              <a:rPr dirty="0" sz="4800" spc="-55" b="0">
                <a:latin typeface="Calibri Light"/>
                <a:cs typeface="Calibri Light"/>
              </a:rPr>
              <a:t> </a:t>
            </a:r>
            <a:r>
              <a:rPr dirty="0" sz="4800" b="0">
                <a:latin typeface="Calibri Light"/>
                <a:cs typeface="Calibri Light"/>
              </a:rPr>
              <a:t>beyond</a:t>
            </a:r>
            <a:r>
              <a:rPr dirty="0" sz="4800" spc="-45" b="0">
                <a:latin typeface="Calibri Light"/>
                <a:cs typeface="Calibri Light"/>
              </a:rPr>
              <a:t> </a:t>
            </a:r>
            <a:r>
              <a:rPr dirty="0" sz="4800" spc="-25" b="0">
                <a:latin typeface="Calibri Light"/>
                <a:cs typeface="Calibri Light"/>
              </a:rPr>
              <a:t>the </a:t>
            </a:r>
            <a:r>
              <a:rPr dirty="0" sz="4800" b="0">
                <a:latin typeface="Calibri Light"/>
                <a:cs typeface="Calibri Light"/>
              </a:rPr>
              <a:t>exam</a:t>
            </a:r>
            <a:r>
              <a:rPr dirty="0" sz="4800" spc="-160" b="0">
                <a:latin typeface="Calibri Light"/>
                <a:cs typeface="Calibri Light"/>
              </a:rPr>
              <a:t> </a:t>
            </a:r>
            <a:r>
              <a:rPr dirty="0" sz="4800" spc="-20" b="0">
                <a:latin typeface="Calibri Light"/>
                <a:cs typeface="Calibri Light"/>
              </a:rPr>
              <a:t>room</a:t>
            </a:r>
            <a:endParaRPr sz="4800">
              <a:latin typeface="Calibri Light"/>
              <a:cs typeface="Calibri Light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0"/>
            <a:ext cx="174590" cy="160489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5579" y="10"/>
            <a:ext cx="176499" cy="160489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93077" y="10"/>
            <a:ext cx="174580" cy="160489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38657" y="11"/>
            <a:ext cx="176499" cy="160489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86154" y="11"/>
            <a:ext cx="176524" cy="160489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233652" y="11"/>
            <a:ext cx="174606" cy="160489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79232" y="11"/>
            <a:ext cx="176524" cy="160489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726730" y="11"/>
            <a:ext cx="176524" cy="160489"/>
          </a:xfrm>
          <a:prstGeom prst="rect">
            <a:avLst/>
          </a:prstGeom>
        </p:spPr>
      </p:pic>
      <p:pic>
        <p:nvPicPr>
          <p:cNvPr id="12" name="object 12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974227" y="11"/>
            <a:ext cx="174606" cy="160489"/>
          </a:xfrm>
          <a:prstGeom prst="rect">
            <a:avLst/>
          </a:prstGeom>
        </p:spPr>
      </p:pic>
      <p:pic>
        <p:nvPicPr>
          <p:cNvPr id="13" name="object 13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219807" y="11"/>
            <a:ext cx="176524" cy="160489"/>
          </a:xfrm>
          <a:prstGeom prst="rect">
            <a:avLst/>
          </a:prstGeom>
        </p:spPr>
      </p:pic>
      <p:pic>
        <p:nvPicPr>
          <p:cNvPr id="14" name="object 14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0" y="225092"/>
            <a:ext cx="174591" cy="174208"/>
          </a:xfrm>
          <a:prstGeom prst="rect">
            <a:avLst/>
          </a:prstGeom>
        </p:spPr>
      </p:pic>
      <p:pic>
        <p:nvPicPr>
          <p:cNvPr id="15" name="object 15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93077" y="225092"/>
            <a:ext cx="174580" cy="174208"/>
          </a:xfrm>
          <a:prstGeom prst="rect">
            <a:avLst/>
          </a:prstGeom>
        </p:spPr>
      </p:pic>
      <p:pic>
        <p:nvPicPr>
          <p:cNvPr id="16" name="object 16" descr="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45579" y="225092"/>
            <a:ext cx="176499" cy="174208"/>
          </a:xfrm>
          <a:prstGeom prst="rect">
            <a:avLst/>
          </a:prstGeom>
        </p:spPr>
      </p:pic>
      <p:pic>
        <p:nvPicPr>
          <p:cNvPr id="17" name="object 17" descr="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738657" y="225093"/>
            <a:ext cx="176499" cy="174208"/>
          </a:xfrm>
          <a:prstGeom prst="rect">
            <a:avLst/>
          </a:prstGeom>
        </p:spPr>
      </p:pic>
      <p:pic>
        <p:nvPicPr>
          <p:cNvPr id="18" name="object 18" descr="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986154" y="225093"/>
            <a:ext cx="176524" cy="174208"/>
          </a:xfrm>
          <a:prstGeom prst="rect">
            <a:avLst/>
          </a:prstGeom>
        </p:spPr>
      </p:pic>
      <p:pic>
        <p:nvPicPr>
          <p:cNvPr id="19" name="object 19" descr="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233652" y="225093"/>
            <a:ext cx="174606" cy="174208"/>
          </a:xfrm>
          <a:prstGeom prst="rect">
            <a:avLst/>
          </a:prstGeom>
        </p:spPr>
      </p:pic>
      <p:pic>
        <p:nvPicPr>
          <p:cNvPr id="20" name="object 20" descr="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479232" y="225093"/>
            <a:ext cx="176524" cy="174208"/>
          </a:xfrm>
          <a:prstGeom prst="rect">
            <a:avLst/>
          </a:prstGeom>
        </p:spPr>
      </p:pic>
      <p:pic>
        <p:nvPicPr>
          <p:cNvPr id="21" name="object 21" descr="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726730" y="225093"/>
            <a:ext cx="176524" cy="174208"/>
          </a:xfrm>
          <a:prstGeom prst="rect">
            <a:avLst/>
          </a:prstGeom>
        </p:spPr>
      </p:pic>
      <p:pic>
        <p:nvPicPr>
          <p:cNvPr id="22" name="object 22" descr="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974227" y="225093"/>
            <a:ext cx="174606" cy="174208"/>
          </a:xfrm>
          <a:prstGeom prst="rect">
            <a:avLst/>
          </a:prstGeom>
        </p:spPr>
      </p:pic>
      <p:pic>
        <p:nvPicPr>
          <p:cNvPr id="23" name="object 23" descr="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2219807" y="225093"/>
            <a:ext cx="176524" cy="174208"/>
          </a:xfrm>
          <a:prstGeom prst="rect">
            <a:avLst/>
          </a:prstGeom>
        </p:spPr>
      </p:pic>
      <p:pic>
        <p:nvPicPr>
          <p:cNvPr id="24" name="object 24" descr="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0" y="463893"/>
            <a:ext cx="174591" cy="172249"/>
          </a:xfrm>
          <a:prstGeom prst="rect">
            <a:avLst/>
          </a:prstGeom>
        </p:spPr>
      </p:pic>
      <p:pic>
        <p:nvPicPr>
          <p:cNvPr id="25" name="object 25" descr="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245579" y="463893"/>
            <a:ext cx="176499" cy="172249"/>
          </a:xfrm>
          <a:prstGeom prst="rect">
            <a:avLst/>
          </a:prstGeom>
        </p:spPr>
      </p:pic>
      <p:pic>
        <p:nvPicPr>
          <p:cNvPr id="26" name="object 26" descr="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493077" y="463893"/>
            <a:ext cx="174580" cy="172249"/>
          </a:xfrm>
          <a:prstGeom prst="rect">
            <a:avLst/>
          </a:prstGeom>
        </p:spPr>
      </p:pic>
      <p:pic>
        <p:nvPicPr>
          <p:cNvPr id="27" name="object 27" descr="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738657" y="463893"/>
            <a:ext cx="176499" cy="172249"/>
          </a:xfrm>
          <a:prstGeom prst="rect">
            <a:avLst/>
          </a:prstGeom>
        </p:spPr>
      </p:pic>
      <p:pic>
        <p:nvPicPr>
          <p:cNvPr id="28" name="object 28" descr="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986154" y="463893"/>
            <a:ext cx="176524" cy="172249"/>
          </a:xfrm>
          <a:prstGeom prst="rect">
            <a:avLst/>
          </a:prstGeom>
        </p:spPr>
      </p:pic>
      <p:pic>
        <p:nvPicPr>
          <p:cNvPr id="29" name="object 29" descr="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1233652" y="463893"/>
            <a:ext cx="174606" cy="172249"/>
          </a:xfrm>
          <a:prstGeom prst="rect">
            <a:avLst/>
          </a:prstGeom>
        </p:spPr>
      </p:pic>
      <p:pic>
        <p:nvPicPr>
          <p:cNvPr id="30" name="object 30" descr="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1479232" y="463893"/>
            <a:ext cx="176524" cy="172249"/>
          </a:xfrm>
          <a:prstGeom prst="rect">
            <a:avLst/>
          </a:prstGeom>
        </p:spPr>
      </p:pic>
      <p:pic>
        <p:nvPicPr>
          <p:cNvPr id="31" name="object 31" descr="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1726730" y="463893"/>
            <a:ext cx="176524" cy="172249"/>
          </a:xfrm>
          <a:prstGeom prst="rect">
            <a:avLst/>
          </a:prstGeom>
        </p:spPr>
      </p:pic>
      <p:pic>
        <p:nvPicPr>
          <p:cNvPr id="32" name="object 32" descr="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1974227" y="463893"/>
            <a:ext cx="174606" cy="172249"/>
          </a:xfrm>
          <a:prstGeom prst="rect">
            <a:avLst/>
          </a:prstGeom>
        </p:spPr>
      </p:pic>
      <p:pic>
        <p:nvPicPr>
          <p:cNvPr id="33" name="object 33" descr="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2219807" y="463894"/>
            <a:ext cx="176524" cy="172249"/>
          </a:xfrm>
          <a:prstGeom prst="rect">
            <a:avLst/>
          </a:prstGeom>
        </p:spPr>
      </p:pic>
      <p:pic>
        <p:nvPicPr>
          <p:cNvPr id="34" name="object 34" descr="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2467305" y="11"/>
            <a:ext cx="176473" cy="160489"/>
          </a:xfrm>
          <a:prstGeom prst="rect">
            <a:avLst/>
          </a:prstGeom>
        </p:spPr>
      </p:pic>
      <p:pic>
        <p:nvPicPr>
          <p:cNvPr id="35" name="object 35" descr="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2714880" y="11"/>
            <a:ext cx="176473" cy="160489"/>
          </a:xfrm>
          <a:prstGeom prst="rect">
            <a:avLst/>
          </a:prstGeom>
        </p:spPr>
      </p:pic>
      <p:pic>
        <p:nvPicPr>
          <p:cNvPr id="36" name="object 36" descr="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2467305" y="225093"/>
            <a:ext cx="176473" cy="174208"/>
          </a:xfrm>
          <a:prstGeom prst="rect">
            <a:avLst/>
          </a:prstGeom>
        </p:spPr>
      </p:pic>
      <p:pic>
        <p:nvPicPr>
          <p:cNvPr id="37" name="object 37" descr="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2714880" y="225093"/>
            <a:ext cx="176473" cy="174208"/>
          </a:xfrm>
          <a:prstGeom prst="rect">
            <a:avLst/>
          </a:prstGeom>
        </p:spPr>
      </p:pic>
      <p:pic>
        <p:nvPicPr>
          <p:cNvPr id="38" name="object 38" descr="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2467305" y="463894"/>
            <a:ext cx="176473" cy="172249"/>
          </a:xfrm>
          <a:prstGeom prst="rect">
            <a:avLst/>
          </a:prstGeom>
        </p:spPr>
      </p:pic>
      <p:pic>
        <p:nvPicPr>
          <p:cNvPr id="39" name="object 39" descr="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2714880" y="463894"/>
            <a:ext cx="176473" cy="172249"/>
          </a:xfrm>
          <a:prstGeom prst="rect">
            <a:avLst/>
          </a:prstGeom>
        </p:spPr>
      </p:pic>
      <p:pic>
        <p:nvPicPr>
          <p:cNvPr id="40" name="object 40" descr="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4441507" y="11"/>
            <a:ext cx="176473" cy="160489"/>
          </a:xfrm>
          <a:prstGeom prst="rect">
            <a:avLst/>
          </a:prstGeom>
        </p:spPr>
      </p:pic>
      <p:pic>
        <p:nvPicPr>
          <p:cNvPr id="41" name="object 41" descr="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4195979" y="11"/>
            <a:ext cx="174683" cy="160489"/>
          </a:xfrm>
          <a:prstGeom prst="rect">
            <a:avLst/>
          </a:prstGeom>
        </p:spPr>
      </p:pic>
      <p:pic>
        <p:nvPicPr>
          <p:cNvPr id="42" name="object 42" descr="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2962198" y="11"/>
            <a:ext cx="174683" cy="160489"/>
          </a:xfrm>
          <a:prstGeom prst="rect">
            <a:avLst/>
          </a:prstGeom>
        </p:spPr>
      </p:pic>
      <p:pic>
        <p:nvPicPr>
          <p:cNvPr id="43" name="object 43" descr="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4689082" y="11"/>
            <a:ext cx="176473" cy="160489"/>
          </a:xfrm>
          <a:prstGeom prst="rect">
            <a:avLst/>
          </a:prstGeom>
        </p:spPr>
      </p:pic>
      <p:pic>
        <p:nvPicPr>
          <p:cNvPr id="44" name="object 44" descr="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4441507" y="225093"/>
            <a:ext cx="176473" cy="174208"/>
          </a:xfrm>
          <a:prstGeom prst="rect">
            <a:avLst/>
          </a:prstGeom>
        </p:spPr>
      </p:pic>
      <p:pic>
        <p:nvPicPr>
          <p:cNvPr id="45" name="object 45" descr="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4195979" y="225093"/>
            <a:ext cx="174683" cy="174208"/>
          </a:xfrm>
          <a:prstGeom prst="rect">
            <a:avLst/>
          </a:prstGeom>
        </p:spPr>
      </p:pic>
      <p:pic>
        <p:nvPicPr>
          <p:cNvPr id="46" name="object 46" descr=""/>
          <p:cNvPicPr/>
          <p:nvPr/>
        </p:nvPicPr>
        <p:blipFill>
          <a:blip r:embed="rId43" cstate="print"/>
          <a:stretch>
            <a:fillRect/>
          </a:stretch>
        </p:blipFill>
        <p:spPr>
          <a:xfrm>
            <a:off x="2962198" y="225093"/>
            <a:ext cx="174683" cy="174208"/>
          </a:xfrm>
          <a:prstGeom prst="rect">
            <a:avLst/>
          </a:prstGeom>
        </p:spPr>
      </p:pic>
      <p:pic>
        <p:nvPicPr>
          <p:cNvPr id="47" name="object 47" descr="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4689082" y="225093"/>
            <a:ext cx="176473" cy="174208"/>
          </a:xfrm>
          <a:prstGeom prst="rect">
            <a:avLst/>
          </a:prstGeom>
        </p:spPr>
      </p:pic>
      <p:pic>
        <p:nvPicPr>
          <p:cNvPr id="48" name="object 48" descr="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4441507" y="463894"/>
            <a:ext cx="176473" cy="172249"/>
          </a:xfrm>
          <a:prstGeom prst="rect">
            <a:avLst/>
          </a:prstGeom>
        </p:spPr>
      </p:pic>
      <p:pic>
        <p:nvPicPr>
          <p:cNvPr id="49" name="object 49" descr=""/>
          <p:cNvPicPr/>
          <p:nvPr/>
        </p:nvPicPr>
        <p:blipFill>
          <a:blip r:embed="rId45" cstate="print"/>
          <a:stretch>
            <a:fillRect/>
          </a:stretch>
        </p:blipFill>
        <p:spPr>
          <a:xfrm>
            <a:off x="4195979" y="463894"/>
            <a:ext cx="174683" cy="172249"/>
          </a:xfrm>
          <a:prstGeom prst="rect">
            <a:avLst/>
          </a:prstGeom>
        </p:spPr>
      </p:pic>
      <p:pic>
        <p:nvPicPr>
          <p:cNvPr id="50" name="object 50" descr=""/>
          <p:cNvPicPr/>
          <p:nvPr/>
        </p:nvPicPr>
        <p:blipFill>
          <a:blip r:embed="rId46" cstate="print"/>
          <a:stretch>
            <a:fillRect/>
          </a:stretch>
        </p:blipFill>
        <p:spPr>
          <a:xfrm>
            <a:off x="2962198" y="463894"/>
            <a:ext cx="174683" cy="172249"/>
          </a:xfrm>
          <a:prstGeom prst="rect">
            <a:avLst/>
          </a:prstGeom>
        </p:spPr>
      </p:pic>
      <p:pic>
        <p:nvPicPr>
          <p:cNvPr id="51" name="object 51" descr=""/>
          <p:cNvPicPr/>
          <p:nvPr/>
        </p:nvPicPr>
        <p:blipFill>
          <a:blip r:embed="rId47" cstate="print"/>
          <a:stretch>
            <a:fillRect/>
          </a:stretch>
        </p:blipFill>
        <p:spPr>
          <a:xfrm>
            <a:off x="3207982" y="11"/>
            <a:ext cx="176473" cy="160489"/>
          </a:xfrm>
          <a:prstGeom prst="rect">
            <a:avLst/>
          </a:prstGeom>
        </p:spPr>
      </p:pic>
      <p:pic>
        <p:nvPicPr>
          <p:cNvPr id="52" name="object 52" descr=""/>
          <p:cNvPicPr/>
          <p:nvPr/>
        </p:nvPicPr>
        <p:blipFill>
          <a:blip r:embed="rId48" cstate="print"/>
          <a:stretch>
            <a:fillRect/>
          </a:stretch>
        </p:blipFill>
        <p:spPr>
          <a:xfrm>
            <a:off x="3207982" y="225093"/>
            <a:ext cx="176473" cy="174208"/>
          </a:xfrm>
          <a:prstGeom prst="rect">
            <a:avLst/>
          </a:prstGeom>
        </p:spPr>
      </p:pic>
      <p:pic>
        <p:nvPicPr>
          <p:cNvPr id="53" name="object 53" descr=""/>
          <p:cNvPicPr/>
          <p:nvPr/>
        </p:nvPicPr>
        <p:blipFill>
          <a:blip r:embed="rId49" cstate="print"/>
          <a:stretch>
            <a:fillRect/>
          </a:stretch>
        </p:blipFill>
        <p:spPr>
          <a:xfrm>
            <a:off x="3207982" y="463894"/>
            <a:ext cx="176473" cy="172249"/>
          </a:xfrm>
          <a:prstGeom prst="rect">
            <a:avLst/>
          </a:prstGeom>
        </p:spPr>
      </p:pic>
      <p:pic>
        <p:nvPicPr>
          <p:cNvPr id="54" name="object 54" descr=""/>
          <p:cNvPicPr/>
          <p:nvPr/>
        </p:nvPicPr>
        <p:blipFill>
          <a:blip r:embed="rId50" cstate="print"/>
          <a:stretch>
            <a:fillRect/>
          </a:stretch>
        </p:blipFill>
        <p:spPr>
          <a:xfrm>
            <a:off x="3455301" y="11"/>
            <a:ext cx="176473" cy="160489"/>
          </a:xfrm>
          <a:prstGeom prst="rect">
            <a:avLst/>
          </a:prstGeom>
        </p:spPr>
      </p:pic>
      <p:pic>
        <p:nvPicPr>
          <p:cNvPr id="55" name="object 55" descr=""/>
          <p:cNvPicPr/>
          <p:nvPr/>
        </p:nvPicPr>
        <p:blipFill>
          <a:blip r:embed="rId51" cstate="print"/>
          <a:stretch>
            <a:fillRect/>
          </a:stretch>
        </p:blipFill>
        <p:spPr>
          <a:xfrm>
            <a:off x="3455301" y="225093"/>
            <a:ext cx="176473" cy="174208"/>
          </a:xfrm>
          <a:prstGeom prst="rect">
            <a:avLst/>
          </a:prstGeom>
        </p:spPr>
      </p:pic>
      <p:pic>
        <p:nvPicPr>
          <p:cNvPr id="56" name="object 56" descr=""/>
          <p:cNvPicPr/>
          <p:nvPr/>
        </p:nvPicPr>
        <p:blipFill>
          <a:blip r:embed="rId52" cstate="print"/>
          <a:stretch>
            <a:fillRect/>
          </a:stretch>
        </p:blipFill>
        <p:spPr>
          <a:xfrm>
            <a:off x="3455301" y="463894"/>
            <a:ext cx="176473" cy="172249"/>
          </a:xfrm>
          <a:prstGeom prst="rect">
            <a:avLst/>
          </a:prstGeom>
        </p:spPr>
      </p:pic>
      <p:pic>
        <p:nvPicPr>
          <p:cNvPr id="57" name="object 57" descr=""/>
          <p:cNvPicPr/>
          <p:nvPr/>
        </p:nvPicPr>
        <p:blipFill>
          <a:blip r:embed="rId53" cstate="print"/>
          <a:stretch>
            <a:fillRect/>
          </a:stretch>
        </p:blipFill>
        <p:spPr>
          <a:xfrm>
            <a:off x="3701086" y="11"/>
            <a:ext cx="176473" cy="160489"/>
          </a:xfrm>
          <a:prstGeom prst="rect">
            <a:avLst/>
          </a:prstGeom>
        </p:spPr>
      </p:pic>
      <p:pic>
        <p:nvPicPr>
          <p:cNvPr id="58" name="object 58" descr=""/>
          <p:cNvPicPr/>
          <p:nvPr/>
        </p:nvPicPr>
        <p:blipFill>
          <a:blip r:embed="rId54" cstate="print"/>
          <a:stretch>
            <a:fillRect/>
          </a:stretch>
        </p:blipFill>
        <p:spPr>
          <a:xfrm>
            <a:off x="3701086" y="225093"/>
            <a:ext cx="176473" cy="174208"/>
          </a:xfrm>
          <a:prstGeom prst="rect">
            <a:avLst/>
          </a:prstGeom>
        </p:spPr>
      </p:pic>
      <p:pic>
        <p:nvPicPr>
          <p:cNvPr id="59" name="object 59" descr=""/>
          <p:cNvPicPr/>
          <p:nvPr/>
        </p:nvPicPr>
        <p:blipFill>
          <a:blip r:embed="rId55" cstate="print"/>
          <a:stretch>
            <a:fillRect/>
          </a:stretch>
        </p:blipFill>
        <p:spPr>
          <a:xfrm>
            <a:off x="3948404" y="11"/>
            <a:ext cx="176473" cy="160489"/>
          </a:xfrm>
          <a:prstGeom prst="rect">
            <a:avLst/>
          </a:prstGeom>
        </p:spPr>
      </p:pic>
      <p:pic>
        <p:nvPicPr>
          <p:cNvPr id="60" name="object 60" descr=""/>
          <p:cNvPicPr/>
          <p:nvPr/>
        </p:nvPicPr>
        <p:blipFill>
          <a:blip r:embed="rId56" cstate="print"/>
          <a:stretch>
            <a:fillRect/>
          </a:stretch>
        </p:blipFill>
        <p:spPr>
          <a:xfrm>
            <a:off x="3701086" y="463894"/>
            <a:ext cx="176473" cy="172249"/>
          </a:xfrm>
          <a:prstGeom prst="rect">
            <a:avLst/>
          </a:prstGeom>
        </p:spPr>
      </p:pic>
      <p:pic>
        <p:nvPicPr>
          <p:cNvPr id="61" name="object 61" descr=""/>
          <p:cNvPicPr/>
          <p:nvPr/>
        </p:nvPicPr>
        <p:blipFill>
          <a:blip r:embed="rId57" cstate="print"/>
          <a:stretch>
            <a:fillRect/>
          </a:stretch>
        </p:blipFill>
        <p:spPr>
          <a:xfrm>
            <a:off x="3948404" y="225093"/>
            <a:ext cx="176473" cy="174208"/>
          </a:xfrm>
          <a:prstGeom prst="rect">
            <a:avLst/>
          </a:prstGeom>
        </p:spPr>
      </p:pic>
      <p:pic>
        <p:nvPicPr>
          <p:cNvPr id="62" name="object 62" descr="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4689082" y="463894"/>
            <a:ext cx="176473" cy="172249"/>
          </a:xfrm>
          <a:prstGeom prst="rect">
            <a:avLst/>
          </a:prstGeom>
        </p:spPr>
      </p:pic>
      <p:pic>
        <p:nvPicPr>
          <p:cNvPr id="63" name="object 63" descr=""/>
          <p:cNvPicPr/>
          <p:nvPr/>
        </p:nvPicPr>
        <p:blipFill>
          <a:blip r:embed="rId58" cstate="print"/>
          <a:stretch>
            <a:fillRect/>
          </a:stretch>
        </p:blipFill>
        <p:spPr>
          <a:xfrm>
            <a:off x="3948404" y="463894"/>
            <a:ext cx="176473" cy="172249"/>
          </a:xfrm>
          <a:prstGeom prst="rect">
            <a:avLst/>
          </a:prstGeom>
        </p:spPr>
      </p:pic>
      <p:pic>
        <p:nvPicPr>
          <p:cNvPr id="64" name="object 64" descr=""/>
          <p:cNvPicPr/>
          <p:nvPr/>
        </p:nvPicPr>
        <p:blipFill>
          <a:blip r:embed="rId59" cstate="print"/>
          <a:stretch>
            <a:fillRect/>
          </a:stretch>
        </p:blipFill>
        <p:spPr>
          <a:xfrm>
            <a:off x="4936656" y="11"/>
            <a:ext cx="174427" cy="160489"/>
          </a:xfrm>
          <a:prstGeom prst="rect">
            <a:avLst/>
          </a:prstGeom>
        </p:spPr>
      </p:pic>
      <p:pic>
        <p:nvPicPr>
          <p:cNvPr id="65" name="object 65" descr=""/>
          <p:cNvPicPr/>
          <p:nvPr/>
        </p:nvPicPr>
        <p:blipFill>
          <a:blip r:embed="rId47" cstate="print"/>
          <a:stretch>
            <a:fillRect/>
          </a:stretch>
        </p:blipFill>
        <p:spPr>
          <a:xfrm>
            <a:off x="5182185" y="11"/>
            <a:ext cx="176473" cy="160489"/>
          </a:xfrm>
          <a:prstGeom prst="rect">
            <a:avLst/>
          </a:prstGeom>
        </p:spPr>
      </p:pic>
      <p:pic>
        <p:nvPicPr>
          <p:cNvPr id="66" name="object 66" descr=""/>
          <p:cNvPicPr/>
          <p:nvPr/>
        </p:nvPicPr>
        <p:blipFill>
          <a:blip r:embed="rId60" cstate="print"/>
          <a:stretch>
            <a:fillRect/>
          </a:stretch>
        </p:blipFill>
        <p:spPr>
          <a:xfrm>
            <a:off x="5677078" y="11"/>
            <a:ext cx="174683" cy="160489"/>
          </a:xfrm>
          <a:prstGeom prst="rect">
            <a:avLst/>
          </a:prstGeom>
        </p:spPr>
      </p:pic>
      <p:pic>
        <p:nvPicPr>
          <p:cNvPr id="67" name="object 67" descr=""/>
          <p:cNvPicPr/>
          <p:nvPr/>
        </p:nvPicPr>
        <p:blipFill>
          <a:blip r:embed="rId61" cstate="print"/>
          <a:stretch>
            <a:fillRect/>
          </a:stretch>
        </p:blipFill>
        <p:spPr>
          <a:xfrm>
            <a:off x="5429504" y="11"/>
            <a:ext cx="176729" cy="160489"/>
          </a:xfrm>
          <a:prstGeom prst="rect">
            <a:avLst/>
          </a:prstGeom>
        </p:spPr>
      </p:pic>
      <p:pic>
        <p:nvPicPr>
          <p:cNvPr id="68" name="object 68" descr=""/>
          <p:cNvPicPr/>
          <p:nvPr/>
        </p:nvPicPr>
        <p:blipFill>
          <a:blip r:embed="rId62" cstate="print"/>
          <a:stretch>
            <a:fillRect/>
          </a:stretch>
        </p:blipFill>
        <p:spPr>
          <a:xfrm>
            <a:off x="6170181" y="11"/>
            <a:ext cx="174683" cy="160489"/>
          </a:xfrm>
          <a:prstGeom prst="rect">
            <a:avLst/>
          </a:prstGeom>
        </p:spPr>
      </p:pic>
      <p:pic>
        <p:nvPicPr>
          <p:cNvPr id="69" name="object 69" descr=""/>
          <p:cNvPicPr/>
          <p:nvPr/>
        </p:nvPicPr>
        <p:blipFill>
          <a:blip r:embed="rId63" cstate="print"/>
          <a:stretch>
            <a:fillRect/>
          </a:stretch>
        </p:blipFill>
        <p:spPr>
          <a:xfrm>
            <a:off x="5922607" y="11"/>
            <a:ext cx="176473" cy="160489"/>
          </a:xfrm>
          <a:prstGeom prst="rect">
            <a:avLst/>
          </a:prstGeom>
        </p:spPr>
      </p:pic>
      <p:pic>
        <p:nvPicPr>
          <p:cNvPr id="70" name="object 70" descr=""/>
          <p:cNvPicPr/>
          <p:nvPr/>
        </p:nvPicPr>
        <p:blipFill>
          <a:blip r:embed="rId64" cstate="print"/>
          <a:stretch>
            <a:fillRect/>
          </a:stretch>
        </p:blipFill>
        <p:spPr>
          <a:xfrm>
            <a:off x="6415710" y="11"/>
            <a:ext cx="176473" cy="160489"/>
          </a:xfrm>
          <a:prstGeom prst="rect">
            <a:avLst/>
          </a:prstGeom>
        </p:spPr>
      </p:pic>
      <p:pic>
        <p:nvPicPr>
          <p:cNvPr id="71" name="object 71" descr=""/>
          <p:cNvPicPr/>
          <p:nvPr/>
        </p:nvPicPr>
        <p:blipFill>
          <a:blip r:embed="rId65" cstate="print"/>
          <a:stretch>
            <a:fillRect/>
          </a:stretch>
        </p:blipFill>
        <p:spPr>
          <a:xfrm>
            <a:off x="6663284" y="11"/>
            <a:ext cx="176473" cy="160489"/>
          </a:xfrm>
          <a:prstGeom prst="rect">
            <a:avLst/>
          </a:prstGeom>
        </p:spPr>
      </p:pic>
      <p:pic>
        <p:nvPicPr>
          <p:cNvPr id="72" name="object 72" descr=""/>
          <p:cNvPicPr/>
          <p:nvPr/>
        </p:nvPicPr>
        <p:blipFill>
          <a:blip r:embed="rId66" cstate="print"/>
          <a:stretch>
            <a:fillRect/>
          </a:stretch>
        </p:blipFill>
        <p:spPr>
          <a:xfrm>
            <a:off x="6910859" y="11"/>
            <a:ext cx="176473" cy="160489"/>
          </a:xfrm>
          <a:prstGeom prst="rect">
            <a:avLst/>
          </a:prstGeom>
        </p:spPr>
      </p:pic>
      <p:pic>
        <p:nvPicPr>
          <p:cNvPr id="73" name="object 73" descr=""/>
          <p:cNvPicPr/>
          <p:nvPr/>
        </p:nvPicPr>
        <p:blipFill>
          <a:blip r:embed="rId67" cstate="print"/>
          <a:stretch>
            <a:fillRect/>
          </a:stretch>
        </p:blipFill>
        <p:spPr>
          <a:xfrm>
            <a:off x="4936656" y="225093"/>
            <a:ext cx="174427" cy="174208"/>
          </a:xfrm>
          <a:prstGeom prst="rect">
            <a:avLst/>
          </a:prstGeom>
        </p:spPr>
      </p:pic>
      <p:pic>
        <p:nvPicPr>
          <p:cNvPr id="74" name="object 74" descr=""/>
          <p:cNvPicPr/>
          <p:nvPr/>
        </p:nvPicPr>
        <p:blipFill>
          <a:blip r:embed="rId68" cstate="print"/>
          <a:stretch>
            <a:fillRect/>
          </a:stretch>
        </p:blipFill>
        <p:spPr>
          <a:xfrm>
            <a:off x="5429504" y="225093"/>
            <a:ext cx="176729" cy="174208"/>
          </a:xfrm>
          <a:prstGeom prst="rect">
            <a:avLst/>
          </a:prstGeom>
        </p:spPr>
      </p:pic>
      <p:pic>
        <p:nvPicPr>
          <p:cNvPr id="75" name="object 75" descr=""/>
          <p:cNvPicPr/>
          <p:nvPr/>
        </p:nvPicPr>
        <p:blipFill>
          <a:blip r:embed="rId48" cstate="print"/>
          <a:stretch>
            <a:fillRect/>
          </a:stretch>
        </p:blipFill>
        <p:spPr>
          <a:xfrm>
            <a:off x="5182185" y="225093"/>
            <a:ext cx="176473" cy="174208"/>
          </a:xfrm>
          <a:prstGeom prst="rect">
            <a:avLst/>
          </a:prstGeom>
        </p:spPr>
      </p:pic>
      <p:pic>
        <p:nvPicPr>
          <p:cNvPr id="76" name="object 76" descr=""/>
          <p:cNvPicPr/>
          <p:nvPr/>
        </p:nvPicPr>
        <p:blipFill>
          <a:blip r:embed="rId69" cstate="print"/>
          <a:stretch>
            <a:fillRect/>
          </a:stretch>
        </p:blipFill>
        <p:spPr>
          <a:xfrm>
            <a:off x="5677078" y="225093"/>
            <a:ext cx="174683" cy="174208"/>
          </a:xfrm>
          <a:prstGeom prst="rect">
            <a:avLst/>
          </a:prstGeom>
        </p:spPr>
      </p:pic>
      <p:pic>
        <p:nvPicPr>
          <p:cNvPr id="77" name="object 77" descr=""/>
          <p:cNvPicPr/>
          <p:nvPr/>
        </p:nvPicPr>
        <p:blipFill>
          <a:blip r:embed="rId70" cstate="print"/>
          <a:stretch>
            <a:fillRect/>
          </a:stretch>
        </p:blipFill>
        <p:spPr>
          <a:xfrm>
            <a:off x="5922607" y="225093"/>
            <a:ext cx="176473" cy="174208"/>
          </a:xfrm>
          <a:prstGeom prst="rect">
            <a:avLst/>
          </a:prstGeom>
        </p:spPr>
      </p:pic>
      <p:pic>
        <p:nvPicPr>
          <p:cNvPr id="78" name="object 78" descr=""/>
          <p:cNvPicPr/>
          <p:nvPr/>
        </p:nvPicPr>
        <p:blipFill>
          <a:blip r:embed="rId71" cstate="print"/>
          <a:stretch>
            <a:fillRect/>
          </a:stretch>
        </p:blipFill>
        <p:spPr>
          <a:xfrm>
            <a:off x="6170181" y="225093"/>
            <a:ext cx="174683" cy="174208"/>
          </a:xfrm>
          <a:prstGeom prst="rect">
            <a:avLst/>
          </a:prstGeom>
        </p:spPr>
      </p:pic>
      <p:pic>
        <p:nvPicPr>
          <p:cNvPr id="79" name="object 79" descr=""/>
          <p:cNvPicPr/>
          <p:nvPr/>
        </p:nvPicPr>
        <p:blipFill>
          <a:blip r:embed="rId72" cstate="print"/>
          <a:stretch>
            <a:fillRect/>
          </a:stretch>
        </p:blipFill>
        <p:spPr>
          <a:xfrm>
            <a:off x="6415710" y="225093"/>
            <a:ext cx="176473" cy="174208"/>
          </a:xfrm>
          <a:prstGeom prst="rect">
            <a:avLst/>
          </a:prstGeom>
        </p:spPr>
      </p:pic>
      <p:pic>
        <p:nvPicPr>
          <p:cNvPr id="80" name="object 80" descr=""/>
          <p:cNvPicPr/>
          <p:nvPr/>
        </p:nvPicPr>
        <p:blipFill>
          <a:blip r:embed="rId73" cstate="print"/>
          <a:stretch>
            <a:fillRect/>
          </a:stretch>
        </p:blipFill>
        <p:spPr>
          <a:xfrm>
            <a:off x="6663284" y="225093"/>
            <a:ext cx="176473" cy="174208"/>
          </a:xfrm>
          <a:prstGeom prst="rect">
            <a:avLst/>
          </a:prstGeom>
        </p:spPr>
      </p:pic>
      <p:pic>
        <p:nvPicPr>
          <p:cNvPr id="81" name="object 81" descr=""/>
          <p:cNvPicPr/>
          <p:nvPr/>
        </p:nvPicPr>
        <p:blipFill>
          <a:blip r:embed="rId74" cstate="print"/>
          <a:stretch>
            <a:fillRect/>
          </a:stretch>
        </p:blipFill>
        <p:spPr>
          <a:xfrm>
            <a:off x="6910859" y="225093"/>
            <a:ext cx="176473" cy="174208"/>
          </a:xfrm>
          <a:prstGeom prst="rect">
            <a:avLst/>
          </a:prstGeom>
        </p:spPr>
      </p:pic>
      <p:pic>
        <p:nvPicPr>
          <p:cNvPr id="82" name="object 82" descr=""/>
          <p:cNvPicPr/>
          <p:nvPr/>
        </p:nvPicPr>
        <p:blipFill>
          <a:blip r:embed="rId75" cstate="print"/>
          <a:stretch>
            <a:fillRect/>
          </a:stretch>
        </p:blipFill>
        <p:spPr>
          <a:xfrm>
            <a:off x="4936656" y="463894"/>
            <a:ext cx="174427" cy="172249"/>
          </a:xfrm>
          <a:prstGeom prst="rect">
            <a:avLst/>
          </a:prstGeom>
        </p:spPr>
      </p:pic>
      <p:pic>
        <p:nvPicPr>
          <p:cNvPr id="83" name="object 83" descr=""/>
          <p:cNvPicPr/>
          <p:nvPr/>
        </p:nvPicPr>
        <p:blipFill>
          <a:blip r:embed="rId49" cstate="print"/>
          <a:stretch>
            <a:fillRect/>
          </a:stretch>
        </p:blipFill>
        <p:spPr>
          <a:xfrm>
            <a:off x="5182185" y="463894"/>
            <a:ext cx="176473" cy="172249"/>
          </a:xfrm>
          <a:prstGeom prst="rect">
            <a:avLst/>
          </a:prstGeom>
        </p:spPr>
      </p:pic>
      <p:pic>
        <p:nvPicPr>
          <p:cNvPr id="84" name="object 84" descr=""/>
          <p:cNvPicPr/>
          <p:nvPr/>
        </p:nvPicPr>
        <p:blipFill>
          <a:blip r:embed="rId76" cstate="print"/>
          <a:stretch>
            <a:fillRect/>
          </a:stretch>
        </p:blipFill>
        <p:spPr>
          <a:xfrm>
            <a:off x="5429504" y="463894"/>
            <a:ext cx="176729" cy="172249"/>
          </a:xfrm>
          <a:prstGeom prst="rect">
            <a:avLst/>
          </a:prstGeom>
        </p:spPr>
      </p:pic>
      <p:pic>
        <p:nvPicPr>
          <p:cNvPr id="85" name="object 85" descr=""/>
          <p:cNvPicPr/>
          <p:nvPr/>
        </p:nvPicPr>
        <p:blipFill>
          <a:blip r:embed="rId77" cstate="print"/>
          <a:stretch>
            <a:fillRect/>
          </a:stretch>
        </p:blipFill>
        <p:spPr>
          <a:xfrm>
            <a:off x="5677078" y="463894"/>
            <a:ext cx="174683" cy="172249"/>
          </a:xfrm>
          <a:prstGeom prst="rect">
            <a:avLst/>
          </a:prstGeom>
        </p:spPr>
      </p:pic>
      <p:pic>
        <p:nvPicPr>
          <p:cNvPr id="86" name="object 86" descr=""/>
          <p:cNvPicPr/>
          <p:nvPr/>
        </p:nvPicPr>
        <p:blipFill>
          <a:blip r:embed="rId78" cstate="print"/>
          <a:stretch>
            <a:fillRect/>
          </a:stretch>
        </p:blipFill>
        <p:spPr>
          <a:xfrm>
            <a:off x="5922607" y="463894"/>
            <a:ext cx="176473" cy="172249"/>
          </a:xfrm>
          <a:prstGeom prst="rect">
            <a:avLst/>
          </a:prstGeom>
        </p:spPr>
      </p:pic>
      <p:pic>
        <p:nvPicPr>
          <p:cNvPr id="87" name="object 87" descr=""/>
          <p:cNvPicPr/>
          <p:nvPr/>
        </p:nvPicPr>
        <p:blipFill>
          <a:blip r:embed="rId79" cstate="print"/>
          <a:stretch>
            <a:fillRect/>
          </a:stretch>
        </p:blipFill>
        <p:spPr>
          <a:xfrm>
            <a:off x="6170181" y="463894"/>
            <a:ext cx="174683" cy="172249"/>
          </a:xfrm>
          <a:prstGeom prst="rect">
            <a:avLst/>
          </a:prstGeom>
        </p:spPr>
      </p:pic>
      <p:pic>
        <p:nvPicPr>
          <p:cNvPr id="88" name="object 88" descr=""/>
          <p:cNvPicPr/>
          <p:nvPr/>
        </p:nvPicPr>
        <p:blipFill>
          <a:blip r:embed="rId80" cstate="print"/>
          <a:stretch>
            <a:fillRect/>
          </a:stretch>
        </p:blipFill>
        <p:spPr>
          <a:xfrm>
            <a:off x="6415710" y="463894"/>
            <a:ext cx="176473" cy="172249"/>
          </a:xfrm>
          <a:prstGeom prst="rect">
            <a:avLst/>
          </a:prstGeom>
        </p:spPr>
      </p:pic>
      <p:pic>
        <p:nvPicPr>
          <p:cNvPr id="89" name="object 89" descr=""/>
          <p:cNvPicPr/>
          <p:nvPr/>
        </p:nvPicPr>
        <p:blipFill>
          <a:blip r:embed="rId81" cstate="print"/>
          <a:stretch>
            <a:fillRect/>
          </a:stretch>
        </p:blipFill>
        <p:spPr>
          <a:xfrm>
            <a:off x="6663284" y="463894"/>
            <a:ext cx="176473" cy="172249"/>
          </a:xfrm>
          <a:prstGeom prst="rect">
            <a:avLst/>
          </a:prstGeom>
        </p:spPr>
      </p:pic>
      <p:pic>
        <p:nvPicPr>
          <p:cNvPr id="90" name="object 90" descr=""/>
          <p:cNvPicPr/>
          <p:nvPr/>
        </p:nvPicPr>
        <p:blipFill>
          <a:blip r:embed="rId82" cstate="print"/>
          <a:stretch>
            <a:fillRect/>
          </a:stretch>
        </p:blipFill>
        <p:spPr>
          <a:xfrm>
            <a:off x="6910859" y="463894"/>
            <a:ext cx="176473" cy="172249"/>
          </a:xfrm>
          <a:prstGeom prst="rect">
            <a:avLst/>
          </a:prstGeom>
        </p:spPr>
      </p:pic>
      <p:grpSp>
        <p:nvGrpSpPr>
          <p:cNvPr id="91" name="object 91" descr=""/>
          <p:cNvGrpSpPr/>
          <p:nvPr/>
        </p:nvGrpSpPr>
        <p:grpSpPr>
          <a:xfrm>
            <a:off x="7158177" y="0"/>
            <a:ext cx="5034280" cy="6858000"/>
            <a:chOff x="7158177" y="0"/>
            <a:chExt cx="5034280" cy="6858000"/>
          </a:xfrm>
        </p:grpSpPr>
        <p:pic>
          <p:nvPicPr>
            <p:cNvPr id="92" name="object 92" descr="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7158177" y="11"/>
              <a:ext cx="170590" cy="160489"/>
            </a:xfrm>
            <a:prstGeom prst="rect">
              <a:avLst/>
            </a:prstGeom>
          </p:spPr>
        </p:pic>
        <p:pic>
          <p:nvPicPr>
            <p:cNvPr id="93" name="object 93" descr="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7158177" y="225093"/>
              <a:ext cx="170590" cy="174208"/>
            </a:xfrm>
            <a:prstGeom prst="rect">
              <a:avLst/>
            </a:prstGeom>
          </p:spPr>
        </p:pic>
        <p:pic>
          <p:nvPicPr>
            <p:cNvPr id="94" name="object 94" descr="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7158177" y="463894"/>
              <a:ext cx="170590" cy="172249"/>
            </a:xfrm>
            <a:prstGeom prst="rect">
              <a:avLst/>
            </a:prstGeom>
          </p:spPr>
        </p:pic>
        <p:pic>
          <p:nvPicPr>
            <p:cNvPr id="95" name="object 95" descr=""/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7328915" y="0"/>
              <a:ext cx="4863083" cy="685799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78BD1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182879" y="0"/>
            <a:ext cx="12009120" cy="6715125"/>
            <a:chOff x="182879" y="0"/>
            <a:chExt cx="12009120" cy="6715125"/>
          </a:xfrm>
        </p:grpSpPr>
        <p:sp>
          <p:nvSpPr>
            <p:cNvPr id="4" name="object 4" descr=""/>
            <p:cNvSpPr/>
            <p:nvPr/>
          </p:nvSpPr>
          <p:spPr>
            <a:xfrm>
              <a:off x="182879" y="192023"/>
              <a:ext cx="11826240" cy="6522720"/>
            </a:xfrm>
            <a:custGeom>
              <a:avLst/>
              <a:gdLst/>
              <a:ahLst/>
              <a:cxnLst/>
              <a:rect l="l" t="t" r="r" b="b"/>
              <a:pathLst>
                <a:path w="11826240" h="6522720">
                  <a:moveTo>
                    <a:pt x="11826240" y="0"/>
                  </a:moveTo>
                  <a:lnTo>
                    <a:pt x="0" y="0"/>
                  </a:lnTo>
                  <a:lnTo>
                    <a:pt x="0" y="6522720"/>
                  </a:lnTo>
                  <a:lnTo>
                    <a:pt x="11826240" y="6522720"/>
                  </a:lnTo>
                  <a:lnTo>
                    <a:pt x="118262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901427" y="0"/>
              <a:ext cx="2290572" cy="2290572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879347" y="3366515"/>
              <a:ext cx="2682240" cy="605155"/>
            </a:xfrm>
            <a:custGeom>
              <a:avLst/>
              <a:gdLst/>
              <a:ahLst/>
              <a:cxnLst/>
              <a:rect l="l" t="t" r="r" b="b"/>
              <a:pathLst>
                <a:path w="2682240" h="605154">
                  <a:moveTo>
                    <a:pt x="2600960" y="0"/>
                  </a:moveTo>
                  <a:lnTo>
                    <a:pt x="81064" y="0"/>
                  </a:lnTo>
                  <a:lnTo>
                    <a:pt x="49517" y="7874"/>
                  </a:lnTo>
                  <a:lnTo>
                    <a:pt x="23749" y="29463"/>
                  </a:lnTo>
                  <a:lnTo>
                    <a:pt x="6375" y="61595"/>
                  </a:lnTo>
                  <a:lnTo>
                    <a:pt x="0" y="100837"/>
                  </a:lnTo>
                  <a:lnTo>
                    <a:pt x="0" y="504063"/>
                  </a:lnTo>
                  <a:lnTo>
                    <a:pt x="6375" y="543306"/>
                  </a:lnTo>
                  <a:lnTo>
                    <a:pt x="23749" y="575437"/>
                  </a:lnTo>
                  <a:lnTo>
                    <a:pt x="49517" y="597027"/>
                  </a:lnTo>
                  <a:lnTo>
                    <a:pt x="81064" y="604901"/>
                  </a:lnTo>
                  <a:lnTo>
                    <a:pt x="2600960" y="604901"/>
                  </a:lnTo>
                  <a:lnTo>
                    <a:pt x="2632582" y="597027"/>
                  </a:lnTo>
                  <a:lnTo>
                    <a:pt x="2658364" y="575437"/>
                  </a:lnTo>
                  <a:lnTo>
                    <a:pt x="2675636" y="543306"/>
                  </a:lnTo>
                  <a:lnTo>
                    <a:pt x="2681986" y="504063"/>
                  </a:lnTo>
                  <a:lnTo>
                    <a:pt x="2681986" y="100837"/>
                  </a:lnTo>
                  <a:lnTo>
                    <a:pt x="2675636" y="61595"/>
                  </a:lnTo>
                  <a:lnTo>
                    <a:pt x="2658364" y="29463"/>
                  </a:lnTo>
                  <a:lnTo>
                    <a:pt x="2632582" y="7874"/>
                  </a:lnTo>
                  <a:lnTo>
                    <a:pt x="2600960" y="0"/>
                  </a:lnTo>
                  <a:close/>
                </a:path>
              </a:pathLst>
            </a:custGeom>
            <a:solidFill>
              <a:srgbClr val="FF4F6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4811268" y="3378708"/>
              <a:ext cx="2685415" cy="605155"/>
            </a:xfrm>
            <a:custGeom>
              <a:avLst/>
              <a:gdLst/>
              <a:ahLst/>
              <a:cxnLst/>
              <a:rect l="l" t="t" r="r" b="b"/>
              <a:pathLst>
                <a:path w="2685415" h="605154">
                  <a:moveTo>
                    <a:pt x="2603627" y="0"/>
                  </a:moveTo>
                  <a:lnTo>
                    <a:pt x="81153" y="0"/>
                  </a:lnTo>
                  <a:lnTo>
                    <a:pt x="49530" y="7874"/>
                  </a:lnTo>
                  <a:lnTo>
                    <a:pt x="23749" y="29463"/>
                  </a:lnTo>
                  <a:lnTo>
                    <a:pt x="6350" y="61594"/>
                  </a:lnTo>
                  <a:lnTo>
                    <a:pt x="0" y="100837"/>
                  </a:lnTo>
                  <a:lnTo>
                    <a:pt x="0" y="504062"/>
                  </a:lnTo>
                  <a:lnTo>
                    <a:pt x="6350" y="543305"/>
                  </a:lnTo>
                  <a:lnTo>
                    <a:pt x="23749" y="575436"/>
                  </a:lnTo>
                  <a:lnTo>
                    <a:pt x="49530" y="597026"/>
                  </a:lnTo>
                  <a:lnTo>
                    <a:pt x="81153" y="604900"/>
                  </a:lnTo>
                  <a:lnTo>
                    <a:pt x="2603627" y="604900"/>
                  </a:lnTo>
                  <a:lnTo>
                    <a:pt x="2635250" y="597026"/>
                  </a:lnTo>
                  <a:lnTo>
                    <a:pt x="2661158" y="575436"/>
                  </a:lnTo>
                  <a:lnTo>
                    <a:pt x="2678557" y="543305"/>
                  </a:lnTo>
                  <a:lnTo>
                    <a:pt x="2684907" y="504062"/>
                  </a:lnTo>
                  <a:lnTo>
                    <a:pt x="2684907" y="100837"/>
                  </a:lnTo>
                  <a:lnTo>
                    <a:pt x="2678557" y="61594"/>
                  </a:lnTo>
                  <a:lnTo>
                    <a:pt x="2661158" y="29463"/>
                  </a:lnTo>
                  <a:lnTo>
                    <a:pt x="2635250" y="7874"/>
                  </a:lnTo>
                  <a:lnTo>
                    <a:pt x="2603627" y="0"/>
                  </a:lnTo>
                  <a:close/>
                </a:path>
              </a:pathLst>
            </a:custGeom>
            <a:solidFill>
              <a:srgbClr val="66B8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8531351" y="3375659"/>
              <a:ext cx="2682240" cy="596265"/>
            </a:xfrm>
            <a:custGeom>
              <a:avLst/>
              <a:gdLst/>
              <a:ahLst/>
              <a:cxnLst/>
              <a:rect l="l" t="t" r="r" b="b"/>
              <a:pathLst>
                <a:path w="2682240" h="596264">
                  <a:moveTo>
                    <a:pt x="2600705" y="0"/>
                  </a:moveTo>
                  <a:lnTo>
                    <a:pt x="81152" y="0"/>
                  </a:lnTo>
                  <a:lnTo>
                    <a:pt x="49529" y="7747"/>
                  </a:lnTo>
                  <a:lnTo>
                    <a:pt x="23749" y="29082"/>
                  </a:lnTo>
                  <a:lnTo>
                    <a:pt x="6350" y="60578"/>
                  </a:lnTo>
                  <a:lnTo>
                    <a:pt x="0" y="99313"/>
                  </a:lnTo>
                  <a:lnTo>
                    <a:pt x="0" y="496442"/>
                  </a:lnTo>
                  <a:lnTo>
                    <a:pt x="6350" y="535177"/>
                  </a:lnTo>
                  <a:lnTo>
                    <a:pt x="23749" y="566673"/>
                  </a:lnTo>
                  <a:lnTo>
                    <a:pt x="49529" y="588009"/>
                  </a:lnTo>
                  <a:lnTo>
                    <a:pt x="81152" y="595757"/>
                  </a:lnTo>
                  <a:lnTo>
                    <a:pt x="2600705" y="595757"/>
                  </a:lnTo>
                  <a:lnTo>
                    <a:pt x="2632329" y="588009"/>
                  </a:lnTo>
                  <a:lnTo>
                    <a:pt x="2658109" y="566673"/>
                  </a:lnTo>
                  <a:lnTo>
                    <a:pt x="2675508" y="535177"/>
                  </a:lnTo>
                  <a:lnTo>
                    <a:pt x="2681858" y="496442"/>
                  </a:lnTo>
                  <a:lnTo>
                    <a:pt x="2681858" y="99313"/>
                  </a:lnTo>
                  <a:lnTo>
                    <a:pt x="2675508" y="60578"/>
                  </a:lnTo>
                  <a:lnTo>
                    <a:pt x="2658109" y="29082"/>
                  </a:lnTo>
                  <a:lnTo>
                    <a:pt x="2632329" y="7747"/>
                  </a:lnTo>
                  <a:lnTo>
                    <a:pt x="2600705" y="0"/>
                  </a:lnTo>
                  <a:close/>
                </a:path>
              </a:pathLst>
            </a:custGeom>
            <a:solidFill>
              <a:srgbClr val="B3035C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 descr=""/>
          <p:cNvSpPr txBox="1"/>
          <p:nvPr/>
        </p:nvSpPr>
        <p:spPr>
          <a:xfrm>
            <a:off x="932484" y="4189222"/>
            <a:ext cx="2567940" cy="1244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2065" marR="5080" indent="1270">
              <a:lnSpc>
                <a:spcPct val="100000"/>
              </a:lnSpc>
              <a:spcBef>
                <a:spcPts val="95"/>
              </a:spcBef>
            </a:pPr>
            <a:r>
              <a:rPr dirty="0" sz="1600" spc="-20" b="0">
                <a:solidFill>
                  <a:srgbClr val="7E7E7E"/>
                </a:solidFill>
                <a:latin typeface="Calibri Light"/>
                <a:cs typeface="Calibri Light"/>
              </a:rPr>
              <a:t>Veteran</a:t>
            </a:r>
            <a:r>
              <a:rPr dirty="0" sz="1600" spc="-50" b="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dirty="0" sz="1600" b="0">
                <a:solidFill>
                  <a:srgbClr val="7E7E7E"/>
                </a:solidFill>
                <a:latin typeface="Calibri Light"/>
                <a:cs typeface="Calibri Light"/>
              </a:rPr>
              <a:t>Service</a:t>
            </a:r>
            <a:r>
              <a:rPr dirty="0" sz="1600" spc="-45" b="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dirty="0" sz="1600" spc="-10" b="0">
                <a:solidFill>
                  <a:srgbClr val="7E7E7E"/>
                </a:solidFill>
                <a:latin typeface="Calibri Light"/>
                <a:cs typeface="Calibri Light"/>
              </a:rPr>
              <a:t>Officers</a:t>
            </a:r>
            <a:r>
              <a:rPr dirty="0" sz="1600" spc="-45" b="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dirty="0" sz="1600" spc="-25" b="0">
                <a:solidFill>
                  <a:srgbClr val="7E7E7E"/>
                </a:solidFill>
                <a:latin typeface="Calibri Light"/>
                <a:cs typeface="Calibri Light"/>
              </a:rPr>
              <a:t>are </a:t>
            </a:r>
            <a:r>
              <a:rPr dirty="0" sz="1600" spc="-10" b="0">
                <a:solidFill>
                  <a:srgbClr val="7E7E7E"/>
                </a:solidFill>
                <a:latin typeface="Calibri Light"/>
                <a:cs typeface="Calibri Light"/>
              </a:rPr>
              <a:t>underutilized, </a:t>
            </a:r>
            <a:r>
              <a:rPr dirty="0" sz="1600" b="0">
                <a:solidFill>
                  <a:srgbClr val="7E7E7E"/>
                </a:solidFill>
                <a:latin typeface="Calibri Light"/>
                <a:cs typeface="Calibri Light"/>
              </a:rPr>
              <a:t>not</a:t>
            </a:r>
            <a:r>
              <a:rPr dirty="0" sz="1600" spc="-30" b="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dirty="0" sz="1600" b="0">
                <a:solidFill>
                  <a:srgbClr val="7E7E7E"/>
                </a:solidFill>
                <a:latin typeface="Calibri Light"/>
                <a:cs typeface="Calibri Light"/>
              </a:rPr>
              <a:t>well</a:t>
            </a:r>
            <a:r>
              <a:rPr dirty="0" sz="1600" spc="-45" b="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dirty="0" sz="1600" spc="-20" b="0">
                <a:solidFill>
                  <a:srgbClr val="7E7E7E"/>
                </a:solidFill>
                <a:latin typeface="Calibri Light"/>
                <a:cs typeface="Calibri Light"/>
              </a:rPr>
              <a:t>known </a:t>
            </a:r>
            <a:r>
              <a:rPr dirty="0" sz="1600" b="0">
                <a:solidFill>
                  <a:srgbClr val="7E7E7E"/>
                </a:solidFill>
                <a:latin typeface="Calibri Light"/>
                <a:cs typeface="Calibri Light"/>
              </a:rPr>
              <a:t>across</a:t>
            </a:r>
            <a:r>
              <a:rPr dirty="0" sz="1600" spc="-40" b="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dirty="0" sz="1600" spc="-10" b="0">
                <a:solidFill>
                  <a:srgbClr val="7E7E7E"/>
                </a:solidFill>
                <a:latin typeface="Calibri Light"/>
                <a:cs typeface="Calibri Light"/>
              </a:rPr>
              <a:t>generations</a:t>
            </a:r>
            <a:r>
              <a:rPr dirty="0" sz="1600" spc="-25" b="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dirty="0" sz="1600" b="0">
                <a:solidFill>
                  <a:srgbClr val="7E7E7E"/>
                </a:solidFill>
                <a:latin typeface="Calibri Light"/>
                <a:cs typeface="Calibri Light"/>
              </a:rPr>
              <a:t>of</a:t>
            </a:r>
            <a:r>
              <a:rPr dirty="0" sz="1600" spc="-45" b="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dirty="0" sz="1600" spc="-10" b="0">
                <a:solidFill>
                  <a:srgbClr val="7E7E7E"/>
                </a:solidFill>
                <a:latin typeface="Calibri Light"/>
                <a:cs typeface="Calibri Light"/>
              </a:rPr>
              <a:t>Veterans, </a:t>
            </a:r>
            <a:r>
              <a:rPr dirty="0" sz="1600" b="0">
                <a:solidFill>
                  <a:srgbClr val="7E7E7E"/>
                </a:solidFill>
                <a:latin typeface="Calibri Light"/>
                <a:cs typeface="Calibri Light"/>
              </a:rPr>
              <a:t>and</a:t>
            </a:r>
            <a:r>
              <a:rPr dirty="0" sz="1600" spc="-30" b="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dirty="0" sz="1600" b="0">
                <a:solidFill>
                  <a:srgbClr val="7E7E7E"/>
                </a:solidFill>
                <a:latin typeface="Calibri Light"/>
                <a:cs typeface="Calibri Light"/>
              </a:rPr>
              <a:t>their</a:t>
            </a:r>
            <a:r>
              <a:rPr dirty="0" sz="1600" spc="-30" b="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dirty="0" sz="1600" b="0">
                <a:solidFill>
                  <a:srgbClr val="7E7E7E"/>
                </a:solidFill>
                <a:latin typeface="Calibri Light"/>
                <a:cs typeface="Calibri Light"/>
              </a:rPr>
              <a:t>role</a:t>
            </a:r>
            <a:r>
              <a:rPr dirty="0" sz="1600" spc="-25" b="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dirty="0" sz="1600" b="0">
                <a:solidFill>
                  <a:srgbClr val="7E7E7E"/>
                </a:solidFill>
                <a:latin typeface="Calibri Light"/>
                <a:cs typeface="Calibri Light"/>
              </a:rPr>
              <a:t>is</a:t>
            </a:r>
            <a:r>
              <a:rPr dirty="0" sz="1600" spc="-35" b="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dirty="0" sz="1600" spc="-10" b="0">
                <a:solidFill>
                  <a:srgbClr val="7E7E7E"/>
                </a:solidFill>
                <a:latin typeface="Calibri Light"/>
                <a:cs typeface="Calibri Light"/>
              </a:rPr>
              <a:t>often misunderstood</a:t>
            </a:r>
            <a:endParaRPr sz="1600">
              <a:latin typeface="Calibri Light"/>
              <a:cs typeface="Calibri Light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1322577" y="3516629"/>
            <a:ext cx="1801495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IDENTIFY</a:t>
            </a:r>
            <a:r>
              <a:rPr dirty="0" sz="20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Barriers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5078095" y="3529076"/>
            <a:ext cx="2161540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25">
                <a:solidFill>
                  <a:srgbClr val="FFFFFF"/>
                </a:solidFill>
                <a:latin typeface="Calibri"/>
                <a:cs typeface="Calibri"/>
              </a:rPr>
              <a:t>CO-</a:t>
            </a:r>
            <a:r>
              <a:rPr dirty="0" sz="2000" spc="-35">
                <a:solidFill>
                  <a:srgbClr val="FFFFFF"/>
                </a:solidFill>
                <a:latin typeface="Calibri"/>
                <a:cs typeface="Calibri"/>
              </a:rPr>
              <a:t>CREATE</a:t>
            </a:r>
            <a:r>
              <a:rPr dirty="0" sz="20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Solutions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8804529" y="3520821"/>
            <a:ext cx="2142490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ACHIEVE</a:t>
            </a:r>
            <a:r>
              <a:rPr dirty="0" sz="2000" spc="-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Best</a:t>
            </a:r>
            <a:r>
              <a:rPr dirty="0" sz="20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Health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13" name="object 13" descr=""/>
          <p:cNvGrpSpPr/>
          <p:nvPr/>
        </p:nvGrpSpPr>
        <p:grpSpPr>
          <a:xfrm>
            <a:off x="1255775" y="187452"/>
            <a:ext cx="10746105" cy="6347460"/>
            <a:chOff x="1255775" y="187452"/>
            <a:chExt cx="10746105" cy="6347460"/>
          </a:xfrm>
        </p:grpSpPr>
        <p:sp>
          <p:nvSpPr>
            <p:cNvPr id="14" name="object 14" descr=""/>
            <p:cNvSpPr/>
            <p:nvPr/>
          </p:nvSpPr>
          <p:spPr>
            <a:xfrm>
              <a:off x="4259580" y="3081528"/>
              <a:ext cx="3778250" cy="2211705"/>
            </a:xfrm>
            <a:custGeom>
              <a:avLst/>
              <a:gdLst/>
              <a:ahLst/>
              <a:cxnLst/>
              <a:rect l="l" t="t" r="r" b="b"/>
              <a:pathLst>
                <a:path w="3778250" h="2211704">
                  <a:moveTo>
                    <a:pt x="0" y="15239"/>
                  </a:moveTo>
                  <a:lnTo>
                    <a:pt x="0" y="2196084"/>
                  </a:lnTo>
                </a:path>
                <a:path w="3778250" h="2211704">
                  <a:moveTo>
                    <a:pt x="3777996" y="0"/>
                  </a:moveTo>
                  <a:lnTo>
                    <a:pt x="3777996" y="2211324"/>
                  </a:lnTo>
                </a:path>
              </a:pathLst>
            </a:custGeom>
            <a:ln w="12700">
              <a:solidFill>
                <a:srgbClr val="C6C6C6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1702308" y="2371343"/>
              <a:ext cx="913130" cy="541020"/>
            </a:xfrm>
            <a:custGeom>
              <a:avLst/>
              <a:gdLst/>
              <a:ahLst/>
              <a:cxnLst/>
              <a:rect l="l" t="t" r="r" b="b"/>
              <a:pathLst>
                <a:path w="913130" h="541019">
                  <a:moveTo>
                    <a:pt x="912876" y="287782"/>
                  </a:moveTo>
                  <a:lnTo>
                    <a:pt x="907554" y="231521"/>
                  </a:lnTo>
                  <a:lnTo>
                    <a:pt x="893318" y="183286"/>
                  </a:lnTo>
                  <a:lnTo>
                    <a:pt x="874649" y="146951"/>
                  </a:lnTo>
                  <a:lnTo>
                    <a:pt x="874649" y="287782"/>
                  </a:lnTo>
                  <a:lnTo>
                    <a:pt x="873594" y="303453"/>
                  </a:lnTo>
                  <a:lnTo>
                    <a:pt x="866292" y="341007"/>
                  </a:lnTo>
                  <a:lnTo>
                    <a:pt x="846455" y="386689"/>
                  </a:lnTo>
                  <a:lnTo>
                    <a:pt x="807847" y="426593"/>
                  </a:lnTo>
                  <a:lnTo>
                    <a:pt x="602513" y="220726"/>
                  </a:lnTo>
                  <a:lnTo>
                    <a:pt x="564388" y="182499"/>
                  </a:lnTo>
                  <a:lnTo>
                    <a:pt x="564388" y="177673"/>
                  </a:lnTo>
                  <a:lnTo>
                    <a:pt x="559562" y="172974"/>
                  </a:lnTo>
                  <a:lnTo>
                    <a:pt x="550037" y="172974"/>
                  </a:lnTo>
                  <a:lnTo>
                    <a:pt x="540512" y="182499"/>
                  </a:lnTo>
                  <a:lnTo>
                    <a:pt x="425958" y="292608"/>
                  </a:lnTo>
                  <a:lnTo>
                    <a:pt x="422529" y="298323"/>
                  </a:lnTo>
                  <a:lnTo>
                    <a:pt x="412838" y="306311"/>
                  </a:lnTo>
                  <a:lnTo>
                    <a:pt x="397764" y="313423"/>
                  </a:lnTo>
                  <a:lnTo>
                    <a:pt x="378206" y="316484"/>
                  </a:lnTo>
                  <a:lnTo>
                    <a:pt x="360362" y="314706"/>
                  </a:lnTo>
                  <a:lnTo>
                    <a:pt x="342988" y="309333"/>
                  </a:lnTo>
                  <a:lnTo>
                    <a:pt x="326517" y="300367"/>
                  </a:lnTo>
                  <a:lnTo>
                    <a:pt x="311404" y="287782"/>
                  </a:lnTo>
                  <a:lnTo>
                    <a:pt x="473710" y="129921"/>
                  </a:lnTo>
                  <a:lnTo>
                    <a:pt x="487121" y="115925"/>
                  </a:lnTo>
                  <a:lnTo>
                    <a:pt x="523811" y="89827"/>
                  </a:lnTo>
                  <a:lnTo>
                    <a:pt x="578396" y="64630"/>
                  </a:lnTo>
                  <a:lnTo>
                    <a:pt x="645541" y="53340"/>
                  </a:lnTo>
                  <a:lnTo>
                    <a:pt x="682802" y="57137"/>
                  </a:lnTo>
                  <a:lnTo>
                    <a:pt x="721626" y="68440"/>
                  </a:lnTo>
                  <a:lnTo>
                    <a:pt x="759993" y="87134"/>
                  </a:lnTo>
                  <a:lnTo>
                    <a:pt x="795896" y="113131"/>
                  </a:lnTo>
                  <a:lnTo>
                    <a:pt x="827328" y="146304"/>
                  </a:lnTo>
                  <a:lnTo>
                    <a:pt x="852271" y="186537"/>
                  </a:lnTo>
                  <a:lnTo>
                    <a:pt x="868718" y="233743"/>
                  </a:lnTo>
                  <a:lnTo>
                    <a:pt x="874649" y="287782"/>
                  </a:lnTo>
                  <a:lnTo>
                    <a:pt x="874649" y="146951"/>
                  </a:lnTo>
                  <a:lnTo>
                    <a:pt x="848106" y="110883"/>
                  </a:lnTo>
                  <a:lnTo>
                    <a:pt x="783170" y="58127"/>
                  </a:lnTo>
                  <a:lnTo>
                    <a:pt x="739241" y="37134"/>
                  </a:lnTo>
                  <a:lnTo>
                    <a:pt x="692619" y="24218"/>
                  </a:lnTo>
                  <a:lnTo>
                    <a:pt x="645541" y="19812"/>
                  </a:lnTo>
                  <a:lnTo>
                    <a:pt x="583006" y="27825"/>
                  </a:lnTo>
                  <a:lnTo>
                    <a:pt x="528929" y="47078"/>
                  </a:lnTo>
                  <a:lnTo>
                    <a:pt x="486067" y="70485"/>
                  </a:lnTo>
                  <a:lnTo>
                    <a:pt x="476402" y="77317"/>
                  </a:lnTo>
                  <a:lnTo>
                    <a:pt x="451396" y="57035"/>
                  </a:lnTo>
                  <a:lnTo>
                    <a:pt x="412369" y="33121"/>
                  </a:lnTo>
                  <a:lnTo>
                    <a:pt x="370801" y="15176"/>
                  </a:lnTo>
                  <a:lnTo>
                    <a:pt x="327164" y="3911"/>
                  </a:lnTo>
                  <a:lnTo>
                    <a:pt x="281940" y="0"/>
                  </a:lnTo>
                  <a:lnTo>
                    <a:pt x="235712" y="3784"/>
                  </a:lnTo>
                  <a:lnTo>
                    <a:pt x="192036" y="14719"/>
                  </a:lnTo>
                  <a:lnTo>
                    <a:pt x="151472" y="32194"/>
                  </a:lnTo>
                  <a:lnTo>
                    <a:pt x="114554" y="55626"/>
                  </a:lnTo>
                  <a:lnTo>
                    <a:pt x="81813" y="84391"/>
                  </a:lnTo>
                  <a:lnTo>
                    <a:pt x="53809" y="117906"/>
                  </a:lnTo>
                  <a:lnTo>
                    <a:pt x="31076" y="155562"/>
                  </a:lnTo>
                  <a:lnTo>
                    <a:pt x="14173" y="196735"/>
                  </a:lnTo>
                  <a:lnTo>
                    <a:pt x="3632" y="240842"/>
                  </a:lnTo>
                  <a:lnTo>
                    <a:pt x="0" y="287274"/>
                  </a:lnTo>
                  <a:lnTo>
                    <a:pt x="4660" y="338975"/>
                  </a:lnTo>
                  <a:lnTo>
                    <a:pt x="18237" y="388150"/>
                  </a:lnTo>
                  <a:lnTo>
                    <a:pt x="40043" y="433870"/>
                  </a:lnTo>
                  <a:lnTo>
                    <a:pt x="69418" y="475208"/>
                  </a:lnTo>
                  <a:lnTo>
                    <a:pt x="105689" y="511238"/>
                  </a:lnTo>
                  <a:lnTo>
                    <a:pt x="148209" y="541020"/>
                  </a:lnTo>
                  <a:lnTo>
                    <a:pt x="157734" y="541020"/>
                  </a:lnTo>
                  <a:lnTo>
                    <a:pt x="167259" y="541020"/>
                  </a:lnTo>
                  <a:lnTo>
                    <a:pt x="176784" y="531495"/>
                  </a:lnTo>
                  <a:lnTo>
                    <a:pt x="178663" y="524357"/>
                  </a:lnTo>
                  <a:lnTo>
                    <a:pt x="177393" y="517690"/>
                  </a:lnTo>
                  <a:lnTo>
                    <a:pt x="173443" y="511924"/>
                  </a:lnTo>
                  <a:lnTo>
                    <a:pt x="167259" y="507492"/>
                  </a:lnTo>
                  <a:lnTo>
                    <a:pt x="129120" y="482549"/>
                  </a:lnTo>
                  <a:lnTo>
                    <a:pt x="96418" y="451472"/>
                  </a:lnTo>
                  <a:lnTo>
                    <a:pt x="69850" y="415340"/>
                  </a:lnTo>
                  <a:lnTo>
                    <a:pt x="50038" y="375221"/>
                  </a:lnTo>
                  <a:lnTo>
                    <a:pt x="37668" y="332181"/>
                  </a:lnTo>
                  <a:lnTo>
                    <a:pt x="33401" y="287274"/>
                  </a:lnTo>
                  <a:lnTo>
                    <a:pt x="37350" y="242189"/>
                  </a:lnTo>
                  <a:lnTo>
                    <a:pt x="48793" y="199885"/>
                  </a:lnTo>
                  <a:lnTo>
                    <a:pt x="67043" y="161048"/>
                  </a:lnTo>
                  <a:lnTo>
                    <a:pt x="91427" y="126352"/>
                  </a:lnTo>
                  <a:lnTo>
                    <a:pt x="121272" y="96469"/>
                  </a:lnTo>
                  <a:lnTo>
                    <a:pt x="155917" y="72047"/>
                  </a:lnTo>
                  <a:lnTo>
                    <a:pt x="194691" y="53784"/>
                  </a:lnTo>
                  <a:lnTo>
                    <a:pt x="236918" y="42329"/>
                  </a:lnTo>
                  <a:lnTo>
                    <a:pt x="281940" y="38354"/>
                  </a:lnTo>
                  <a:lnTo>
                    <a:pt x="331076" y="43599"/>
                  </a:lnTo>
                  <a:lnTo>
                    <a:pt x="377532" y="58699"/>
                  </a:lnTo>
                  <a:lnTo>
                    <a:pt x="420420" y="82778"/>
                  </a:lnTo>
                  <a:lnTo>
                    <a:pt x="443826" y="102374"/>
                  </a:lnTo>
                  <a:lnTo>
                    <a:pt x="268478" y="273431"/>
                  </a:lnTo>
                  <a:lnTo>
                    <a:pt x="265760" y="280606"/>
                  </a:lnTo>
                  <a:lnTo>
                    <a:pt x="264858" y="287782"/>
                  </a:lnTo>
                  <a:lnTo>
                    <a:pt x="265760" y="294970"/>
                  </a:lnTo>
                  <a:lnTo>
                    <a:pt x="268478" y="302133"/>
                  </a:lnTo>
                  <a:lnTo>
                    <a:pt x="296316" y="324497"/>
                  </a:lnTo>
                  <a:lnTo>
                    <a:pt x="323291" y="341007"/>
                  </a:lnTo>
                  <a:lnTo>
                    <a:pt x="350291" y="351218"/>
                  </a:lnTo>
                  <a:lnTo>
                    <a:pt x="378206" y="354711"/>
                  </a:lnTo>
                  <a:lnTo>
                    <a:pt x="407504" y="347510"/>
                  </a:lnTo>
                  <a:lnTo>
                    <a:pt x="430110" y="336257"/>
                  </a:lnTo>
                  <a:lnTo>
                    <a:pt x="444677" y="325869"/>
                  </a:lnTo>
                  <a:lnTo>
                    <a:pt x="449834" y="321310"/>
                  </a:lnTo>
                  <a:lnTo>
                    <a:pt x="454863" y="316484"/>
                  </a:lnTo>
                  <a:lnTo>
                    <a:pt x="554863" y="220726"/>
                  </a:lnTo>
                  <a:lnTo>
                    <a:pt x="798322" y="464820"/>
                  </a:lnTo>
                  <a:lnTo>
                    <a:pt x="812673" y="464820"/>
                  </a:lnTo>
                  <a:lnTo>
                    <a:pt x="861568" y="428498"/>
                  </a:lnTo>
                  <a:lnTo>
                    <a:pt x="862799" y="426593"/>
                  </a:lnTo>
                  <a:lnTo>
                    <a:pt x="891222" y="383209"/>
                  </a:lnTo>
                  <a:lnTo>
                    <a:pt x="906462" y="338404"/>
                  </a:lnTo>
                  <a:lnTo>
                    <a:pt x="912063" y="303453"/>
                  </a:lnTo>
                  <a:lnTo>
                    <a:pt x="912876" y="287782"/>
                  </a:lnTo>
                  <a:close/>
                </a:path>
              </a:pathLst>
            </a:custGeom>
            <a:solidFill>
              <a:srgbClr val="FF4F6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40991" y="2747327"/>
              <a:ext cx="434339" cy="437832"/>
            </a:xfrm>
            <a:prstGeom prst="rect">
              <a:avLst/>
            </a:prstGeom>
          </p:spPr>
        </p:pic>
        <p:sp>
          <p:nvSpPr>
            <p:cNvPr id="17" name="object 17" descr=""/>
            <p:cNvSpPr/>
            <p:nvPr/>
          </p:nvSpPr>
          <p:spPr>
            <a:xfrm>
              <a:off x="2058250" y="2550515"/>
              <a:ext cx="473709" cy="534670"/>
            </a:xfrm>
            <a:custGeom>
              <a:avLst/>
              <a:gdLst/>
              <a:ahLst/>
              <a:cxnLst/>
              <a:rect l="l" t="t" r="r" b="b"/>
              <a:pathLst>
                <a:path w="473710" h="534669">
                  <a:moveTo>
                    <a:pt x="473227" y="297243"/>
                  </a:moveTo>
                  <a:lnTo>
                    <a:pt x="468757" y="272211"/>
                  </a:lnTo>
                  <a:lnTo>
                    <a:pt x="455333" y="251231"/>
                  </a:lnTo>
                  <a:lnTo>
                    <a:pt x="207683" y="7137"/>
                  </a:lnTo>
                  <a:lnTo>
                    <a:pt x="203327" y="1790"/>
                  </a:lnTo>
                  <a:lnTo>
                    <a:pt x="197612" y="0"/>
                  </a:lnTo>
                  <a:lnTo>
                    <a:pt x="190995" y="1790"/>
                  </a:lnTo>
                  <a:lnTo>
                    <a:pt x="183934" y="7137"/>
                  </a:lnTo>
                  <a:lnTo>
                    <a:pt x="181216" y="12255"/>
                  </a:lnTo>
                  <a:lnTo>
                    <a:pt x="180314" y="19151"/>
                  </a:lnTo>
                  <a:lnTo>
                    <a:pt x="181216" y="26035"/>
                  </a:lnTo>
                  <a:lnTo>
                    <a:pt x="183934" y="31140"/>
                  </a:lnTo>
                  <a:lnTo>
                    <a:pt x="426758" y="275107"/>
                  </a:lnTo>
                  <a:lnTo>
                    <a:pt x="434822" y="286550"/>
                  </a:lnTo>
                  <a:lnTo>
                    <a:pt x="437515" y="298450"/>
                  </a:lnTo>
                  <a:lnTo>
                    <a:pt x="434822" y="309435"/>
                  </a:lnTo>
                  <a:lnTo>
                    <a:pt x="426758" y="318160"/>
                  </a:lnTo>
                  <a:lnTo>
                    <a:pt x="422059" y="327685"/>
                  </a:lnTo>
                  <a:lnTo>
                    <a:pt x="410552" y="335762"/>
                  </a:lnTo>
                  <a:lnTo>
                    <a:pt x="398195" y="338455"/>
                  </a:lnTo>
                  <a:lnTo>
                    <a:pt x="385851" y="335762"/>
                  </a:lnTo>
                  <a:lnTo>
                    <a:pt x="375297" y="328307"/>
                  </a:lnTo>
                  <a:lnTo>
                    <a:pt x="320560" y="273596"/>
                  </a:lnTo>
                  <a:lnTo>
                    <a:pt x="131483" y="83718"/>
                  </a:lnTo>
                  <a:lnTo>
                    <a:pt x="126441" y="81013"/>
                  </a:lnTo>
                  <a:lnTo>
                    <a:pt x="119595" y="80098"/>
                  </a:lnTo>
                  <a:lnTo>
                    <a:pt x="112763" y="81013"/>
                  </a:lnTo>
                  <a:lnTo>
                    <a:pt x="107734" y="83718"/>
                  </a:lnTo>
                  <a:lnTo>
                    <a:pt x="102374" y="90893"/>
                  </a:lnTo>
                  <a:lnTo>
                    <a:pt x="100584" y="98069"/>
                  </a:lnTo>
                  <a:lnTo>
                    <a:pt x="102374" y="105257"/>
                  </a:lnTo>
                  <a:lnTo>
                    <a:pt x="106959" y="111391"/>
                  </a:lnTo>
                  <a:lnTo>
                    <a:pt x="107734" y="113436"/>
                  </a:lnTo>
                  <a:lnTo>
                    <a:pt x="323570" y="329285"/>
                  </a:lnTo>
                  <a:lnTo>
                    <a:pt x="350558" y="356387"/>
                  </a:lnTo>
                  <a:lnTo>
                    <a:pt x="350913" y="356628"/>
                  </a:lnTo>
                  <a:lnTo>
                    <a:pt x="351828" y="357530"/>
                  </a:lnTo>
                  <a:lnTo>
                    <a:pt x="357251" y="366318"/>
                  </a:lnTo>
                  <a:lnTo>
                    <a:pt x="359054" y="377304"/>
                  </a:lnTo>
                  <a:lnTo>
                    <a:pt x="357251" y="389166"/>
                  </a:lnTo>
                  <a:lnTo>
                    <a:pt x="351828" y="400583"/>
                  </a:lnTo>
                  <a:lnTo>
                    <a:pt x="342303" y="410235"/>
                  </a:lnTo>
                  <a:lnTo>
                    <a:pt x="332892" y="415594"/>
                  </a:lnTo>
                  <a:lnTo>
                    <a:pt x="320776" y="417385"/>
                  </a:lnTo>
                  <a:lnTo>
                    <a:pt x="308648" y="415594"/>
                  </a:lnTo>
                  <a:lnTo>
                    <a:pt x="299250" y="410235"/>
                  </a:lnTo>
                  <a:lnTo>
                    <a:pt x="264934" y="375932"/>
                  </a:lnTo>
                  <a:lnTo>
                    <a:pt x="31026" y="141122"/>
                  </a:lnTo>
                  <a:lnTo>
                    <a:pt x="25984" y="138417"/>
                  </a:lnTo>
                  <a:lnTo>
                    <a:pt x="19126" y="137502"/>
                  </a:lnTo>
                  <a:lnTo>
                    <a:pt x="12255" y="138417"/>
                  </a:lnTo>
                  <a:lnTo>
                    <a:pt x="7150" y="141122"/>
                  </a:lnTo>
                  <a:lnTo>
                    <a:pt x="1790" y="148297"/>
                  </a:lnTo>
                  <a:lnTo>
                    <a:pt x="0" y="155473"/>
                  </a:lnTo>
                  <a:lnTo>
                    <a:pt x="114" y="155994"/>
                  </a:lnTo>
                  <a:lnTo>
                    <a:pt x="0" y="156489"/>
                  </a:lnTo>
                  <a:lnTo>
                    <a:pt x="1790" y="163677"/>
                  </a:lnTo>
                  <a:lnTo>
                    <a:pt x="7150" y="170840"/>
                  </a:lnTo>
                  <a:lnTo>
                    <a:pt x="240677" y="404266"/>
                  </a:lnTo>
                  <a:lnTo>
                    <a:pt x="269786" y="433476"/>
                  </a:lnTo>
                  <a:lnTo>
                    <a:pt x="277787" y="444919"/>
                  </a:lnTo>
                  <a:lnTo>
                    <a:pt x="280454" y="456819"/>
                  </a:lnTo>
                  <a:lnTo>
                    <a:pt x="277787" y="467804"/>
                  </a:lnTo>
                  <a:lnTo>
                    <a:pt x="269786" y="476529"/>
                  </a:lnTo>
                  <a:lnTo>
                    <a:pt x="264960" y="486181"/>
                  </a:lnTo>
                  <a:lnTo>
                    <a:pt x="253453" y="493585"/>
                  </a:lnTo>
                  <a:lnTo>
                    <a:pt x="241084" y="495134"/>
                  </a:lnTo>
                  <a:lnTo>
                    <a:pt x="228701" y="492226"/>
                  </a:lnTo>
                  <a:lnTo>
                    <a:pt x="217208" y="486181"/>
                  </a:lnTo>
                  <a:lnTo>
                    <a:pt x="212382" y="481355"/>
                  </a:lnTo>
                  <a:lnTo>
                    <a:pt x="207340" y="475932"/>
                  </a:lnTo>
                  <a:lnTo>
                    <a:pt x="200507" y="474116"/>
                  </a:lnTo>
                  <a:lnTo>
                    <a:pt x="193662" y="475932"/>
                  </a:lnTo>
                  <a:lnTo>
                    <a:pt x="188633" y="481355"/>
                  </a:lnTo>
                  <a:lnTo>
                    <a:pt x="183197" y="486473"/>
                  </a:lnTo>
                  <a:lnTo>
                    <a:pt x="181394" y="493369"/>
                  </a:lnTo>
                  <a:lnTo>
                    <a:pt x="183197" y="500253"/>
                  </a:lnTo>
                  <a:lnTo>
                    <a:pt x="188633" y="505358"/>
                  </a:lnTo>
                  <a:lnTo>
                    <a:pt x="193332" y="510057"/>
                  </a:lnTo>
                  <a:lnTo>
                    <a:pt x="204165" y="519925"/>
                  </a:lnTo>
                  <a:lnTo>
                    <a:pt x="215442" y="527494"/>
                  </a:lnTo>
                  <a:lnTo>
                    <a:pt x="227596" y="532345"/>
                  </a:lnTo>
                  <a:lnTo>
                    <a:pt x="241084" y="534060"/>
                  </a:lnTo>
                  <a:lnTo>
                    <a:pt x="254558" y="532345"/>
                  </a:lnTo>
                  <a:lnTo>
                    <a:pt x="266712" y="527494"/>
                  </a:lnTo>
                  <a:lnTo>
                    <a:pt x="277990" y="519925"/>
                  </a:lnTo>
                  <a:lnTo>
                    <a:pt x="288836" y="510057"/>
                  </a:lnTo>
                  <a:lnTo>
                    <a:pt x="298361" y="505358"/>
                  </a:lnTo>
                  <a:lnTo>
                    <a:pt x="304126" y="495134"/>
                  </a:lnTo>
                  <a:lnTo>
                    <a:pt x="311785" y="481596"/>
                  </a:lnTo>
                  <a:lnTo>
                    <a:pt x="316268" y="455612"/>
                  </a:lnTo>
                  <a:lnTo>
                    <a:pt x="315810" y="453072"/>
                  </a:lnTo>
                  <a:lnTo>
                    <a:pt x="318427" y="453288"/>
                  </a:lnTo>
                  <a:lnTo>
                    <a:pt x="332574" y="452310"/>
                  </a:lnTo>
                  <a:lnTo>
                    <a:pt x="345871" y="449084"/>
                  </a:lnTo>
                  <a:lnTo>
                    <a:pt x="357378" y="443166"/>
                  </a:lnTo>
                  <a:lnTo>
                    <a:pt x="366179" y="434111"/>
                  </a:lnTo>
                  <a:lnTo>
                    <a:pt x="375831" y="424586"/>
                  </a:lnTo>
                  <a:lnTo>
                    <a:pt x="381355" y="417385"/>
                  </a:lnTo>
                  <a:lnTo>
                    <a:pt x="391972" y="403542"/>
                  </a:lnTo>
                  <a:lnTo>
                    <a:pt x="397344" y="378472"/>
                  </a:lnTo>
                  <a:lnTo>
                    <a:pt x="396697" y="375386"/>
                  </a:lnTo>
                  <a:lnTo>
                    <a:pt x="398183" y="375564"/>
                  </a:lnTo>
                  <a:lnTo>
                    <a:pt x="435038" y="363461"/>
                  </a:lnTo>
                  <a:lnTo>
                    <a:pt x="460095" y="338455"/>
                  </a:lnTo>
                  <a:lnTo>
                    <a:pt x="468757" y="323176"/>
                  </a:lnTo>
                  <a:lnTo>
                    <a:pt x="473227" y="297243"/>
                  </a:lnTo>
                  <a:close/>
                </a:path>
              </a:pathLst>
            </a:custGeom>
            <a:solidFill>
              <a:srgbClr val="FF4F6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9422892" y="2382011"/>
              <a:ext cx="890269" cy="800100"/>
            </a:xfrm>
            <a:custGeom>
              <a:avLst/>
              <a:gdLst/>
              <a:ahLst/>
              <a:cxnLst/>
              <a:rect l="l" t="t" r="r" b="b"/>
              <a:pathLst>
                <a:path w="890270" h="800100">
                  <a:moveTo>
                    <a:pt x="593813" y="371335"/>
                  </a:moveTo>
                  <a:lnTo>
                    <a:pt x="585406" y="329869"/>
                  </a:lnTo>
                  <a:lnTo>
                    <a:pt x="560197" y="294640"/>
                  </a:lnTo>
                  <a:lnTo>
                    <a:pt x="558634" y="293598"/>
                  </a:lnTo>
                  <a:lnTo>
                    <a:pt x="557911" y="293116"/>
                  </a:lnTo>
                  <a:lnTo>
                    <a:pt x="557911" y="372452"/>
                  </a:lnTo>
                  <a:lnTo>
                    <a:pt x="552856" y="400761"/>
                  </a:lnTo>
                  <a:lnTo>
                    <a:pt x="537718" y="424434"/>
                  </a:lnTo>
                  <a:lnTo>
                    <a:pt x="403098" y="563245"/>
                  </a:lnTo>
                  <a:lnTo>
                    <a:pt x="268478" y="424434"/>
                  </a:lnTo>
                  <a:lnTo>
                    <a:pt x="250825" y="400761"/>
                  </a:lnTo>
                  <a:lnTo>
                    <a:pt x="244944" y="372452"/>
                  </a:lnTo>
                  <a:lnTo>
                    <a:pt x="250825" y="343306"/>
                  </a:lnTo>
                  <a:lnTo>
                    <a:pt x="279400" y="307936"/>
                  </a:lnTo>
                  <a:lnTo>
                    <a:pt x="322326" y="294640"/>
                  </a:lnTo>
                  <a:lnTo>
                    <a:pt x="364591" y="307936"/>
                  </a:lnTo>
                  <a:lnTo>
                    <a:pt x="389636" y="330454"/>
                  </a:lnTo>
                  <a:lnTo>
                    <a:pt x="398653" y="335026"/>
                  </a:lnTo>
                  <a:lnTo>
                    <a:pt x="407543" y="335026"/>
                  </a:lnTo>
                  <a:lnTo>
                    <a:pt x="425577" y="317119"/>
                  </a:lnTo>
                  <a:lnTo>
                    <a:pt x="451916" y="299478"/>
                  </a:lnTo>
                  <a:lnTo>
                    <a:pt x="481647" y="293598"/>
                  </a:lnTo>
                  <a:lnTo>
                    <a:pt x="511365" y="299478"/>
                  </a:lnTo>
                  <a:lnTo>
                    <a:pt x="537718" y="317119"/>
                  </a:lnTo>
                  <a:lnTo>
                    <a:pt x="552856" y="343306"/>
                  </a:lnTo>
                  <a:lnTo>
                    <a:pt x="557911" y="372452"/>
                  </a:lnTo>
                  <a:lnTo>
                    <a:pt x="557911" y="293116"/>
                  </a:lnTo>
                  <a:lnTo>
                    <a:pt x="522986" y="269494"/>
                  </a:lnTo>
                  <a:lnTo>
                    <a:pt x="481596" y="261112"/>
                  </a:lnTo>
                  <a:lnTo>
                    <a:pt x="440232" y="269494"/>
                  </a:lnTo>
                  <a:lnTo>
                    <a:pt x="403098" y="294640"/>
                  </a:lnTo>
                  <a:lnTo>
                    <a:pt x="398653" y="294640"/>
                  </a:lnTo>
                  <a:lnTo>
                    <a:pt x="363372" y="269494"/>
                  </a:lnTo>
                  <a:lnTo>
                    <a:pt x="321767" y="261112"/>
                  </a:lnTo>
                  <a:lnTo>
                    <a:pt x="279323" y="269494"/>
                  </a:lnTo>
                  <a:lnTo>
                    <a:pt x="241554" y="294640"/>
                  </a:lnTo>
                  <a:lnTo>
                    <a:pt x="218833" y="329869"/>
                  </a:lnTo>
                  <a:lnTo>
                    <a:pt x="211251" y="371335"/>
                  </a:lnTo>
                  <a:lnTo>
                    <a:pt x="218833" y="413639"/>
                  </a:lnTo>
                  <a:lnTo>
                    <a:pt x="241554" y="451358"/>
                  </a:lnTo>
                  <a:lnTo>
                    <a:pt x="389636" y="599059"/>
                  </a:lnTo>
                  <a:lnTo>
                    <a:pt x="394081" y="599059"/>
                  </a:lnTo>
                  <a:lnTo>
                    <a:pt x="398653" y="603504"/>
                  </a:lnTo>
                  <a:lnTo>
                    <a:pt x="407543" y="603504"/>
                  </a:lnTo>
                  <a:lnTo>
                    <a:pt x="412115" y="599059"/>
                  </a:lnTo>
                  <a:lnTo>
                    <a:pt x="448017" y="563245"/>
                  </a:lnTo>
                  <a:lnTo>
                    <a:pt x="560197" y="451358"/>
                  </a:lnTo>
                  <a:lnTo>
                    <a:pt x="585406" y="413639"/>
                  </a:lnTo>
                  <a:lnTo>
                    <a:pt x="593813" y="371335"/>
                  </a:lnTo>
                  <a:close/>
                </a:path>
                <a:path w="890270" h="800100">
                  <a:moveTo>
                    <a:pt x="890104" y="279209"/>
                  </a:moveTo>
                  <a:lnTo>
                    <a:pt x="886891" y="272821"/>
                  </a:lnTo>
                  <a:lnTo>
                    <a:pt x="881126" y="268097"/>
                  </a:lnTo>
                  <a:lnTo>
                    <a:pt x="876300" y="265671"/>
                  </a:lnTo>
                  <a:lnTo>
                    <a:pt x="869835" y="265328"/>
                  </a:lnTo>
                  <a:lnTo>
                    <a:pt x="863384" y="267474"/>
                  </a:lnTo>
                  <a:lnTo>
                    <a:pt x="858647" y="272542"/>
                  </a:lnTo>
                  <a:lnTo>
                    <a:pt x="797864" y="359473"/>
                  </a:lnTo>
                  <a:lnTo>
                    <a:pt x="797407" y="351523"/>
                  </a:lnTo>
                  <a:lnTo>
                    <a:pt x="789546" y="306793"/>
                  </a:lnTo>
                  <a:lnTo>
                    <a:pt x="776820" y="263906"/>
                  </a:lnTo>
                  <a:lnTo>
                    <a:pt x="759536" y="223164"/>
                  </a:lnTo>
                  <a:lnTo>
                    <a:pt x="737984" y="184861"/>
                  </a:lnTo>
                  <a:lnTo>
                    <a:pt x="712482" y="149301"/>
                  </a:lnTo>
                  <a:lnTo>
                    <a:pt x="683323" y="116776"/>
                  </a:lnTo>
                  <a:lnTo>
                    <a:pt x="650798" y="87617"/>
                  </a:lnTo>
                  <a:lnTo>
                    <a:pt x="615238" y="62115"/>
                  </a:lnTo>
                  <a:lnTo>
                    <a:pt x="576935" y="40563"/>
                  </a:lnTo>
                  <a:lnTo>
                    <a:pt x="536194" y="23279"/>
                  </a:lnTo>
                  <a:lnTo>
                    <a:pt x="493306" y="10553"/>
                  </a:lnTo>
                  <a:lnTo>
                    <a:pt x="448576" y="2692"/>
                  </a:lnTo>
                  <a:lnTo>
                    <a:pt x="402336" y="0"/>
                  </a:lnTo>
                  <a:lnTo>
                    <a:pt x="355168" y="2692"/>
                  </a:lnTo>
                  <a:lnTo>
                    <a:pt x="309664" y="10553"/>
                  </a:lnTo>
                  <a:lnTo>
                    <a:pt x="266115" y="23279"/>
                  </a:lnTo>
                  <a:lnTo>
                    <a:pt x="224815" y="40563"/>
                  </a:lnTo>
                  <a:lnTo>
                    <a:pt x="186055" y="62115"/>
                  </a:lnTo>
                  <a:lnTo>
                    <a:pt x="150139" y="87617"/>
                  </a:lnTo>
                  <a:lnTo>
                    <a:pt x="117335" y="116776"/>
                  </a:lnTo>
                  <a:lnTo>
                    <a:pt x="87972" y="149301"/>
                  </a:lnTo>
                  <a:lnTo>
                    <a:pt x="62306" y="184861"/>
                  </a:lnTo>
                  <a:lnTo>
                    <a:pt x="40652" y="223164"/>
                  </a:lnTo>
                  <a:lnTo>
                    <a:pt x="23304" y="263906"/>
                  </a:lnTo>
                  <a:lnTo>
                    <a:pt x="10553" y="306793"/>
                  </a:lnTo>
                  <a:lnTo>
                    <a:pt x="2679" y="351523"/>
                  </a:lnTo>
                  <a:lnTo>
                    <a:pt x="0" y="397764"/>
                  </a:lnTo>
                  <a:lnTo>
                    <a:pt x="2679" y="444119"/>
                  </a:lnTo>
                  <a:lnTo>
                    <a:pt x="10553" y="489038"/>
                  </a:lnTo>
                  <a:lnTo>
                    <a:pt x="23304" y="532218"/>
                  </a:lnTo>
                  <a:lnTo>
                    <a:pt x="40652" y="573341"/>
                  </a:lnTo>
                  <a:lnTo>
                    <a:pt x="62306" y="612076"/>
                  </a:lnTo>
                  <a:lnTo>
                    <a:pt x="87972" y="648093"/>
                  </a:lnTo>
                  <a:lnTo>
                    <a:pt x="117348" y="681088"/>
                  </a:lnTo>
                  <a:lnTo>
                    <a:pt x="150139" y="710730"/>
                  </a:lnTo>
                  <a:lnTo>
                    <a:pt x="186055" y="736701"/>
                  </a:lnTo>
                  <a:lnTo>
                    <a:pt x="224815" y="758659"/>
                  </a:lnTo>
                  <a:lnTo>
                    <a:pt x="266115" y="776312"/>
                  </a:lnTo>
                  <a:lnTo>
                    <a:pt x="309664" y="789317"/>
                  </a:lnTo>
                  <a:lnTo>
                    <a:pt x="355168" y="797356"/>
                  </a:lnTo>
                  <a:lnTo>
                    <a:pt x="402336" y="800100"/>
                  </a:lnTo>
                  <a:lnTo>
                    <a:pt x="449237" y="797369"/>
                  </a:lnTo>
                  <a:lnTo>
                    <a:pt x="494715" y="789343"/>
                  </a:lnTo>
                  <a:lnTo>
                    <a:pt x="538391" y="776262"/>
                  </a:lnTo>
                  <a:lnTo>
                    <a:pt x="579932" y="758355"/>
                  </a:lnTo>
                  <a:lnTo>
                    <a:pt x="618998" y="735876"/>
                  </a:lnTo>
                  <a:lnTo>
                    <a:pt x="655256" y="709066"/>
                  </a:lnTo>
                  <a:lnTo>
                    <a:pt x="688340" y="678180"/>
                  </a:lnTo>
                  <a:lnTo>
                    <a:pt x="717918" y="643432"/>
                  </a:lnTo>
                  <a:lnTo>
                    <a:pt x="743648" y="605091"/>
                  </a:lnTo>
                  <a:lnTo>
                    <a:pt x="765187" y="563372"/>
                  </a:lnTo>
                  <a:lnTo>
                    <a:pt x="782193" y="518541"/>
                  </a:lnTo>
                  <a:lnTo>
                    <a:pt x="768858" y="500634"/>
                  </a:lnTo>
                  <a:lnTo>
                    <a:pt x="759841" y="496189"/>
                  </a:lnTo>
                  <a:lnTo>
                    <a:pt x="750951" y="500634"/>
                  </a:lnTo>
                  <a:lnTo>
                    <a:pt x="750951" y="509524"/>
                  </a:lnTo>
                  <a:lnTo>
                    <a:pt x="733590" y="553605"/>
                  </a:lnTo>
                  <a:lnTo>
                    <a:pt x="711263" y="594398"/>
                  </a:lnTo>
                  <a:lnTo>
                    <a:pt x="684377" y="631596"/>
                  </a:lnTo>
                  <a:lnTo>
                    <a:pt x="653338" y="664883"/>
                  </a:lnTo>
                  <a:lnTo>
                    <a:pt x="618553" y="693915"/>
                  </a:lnTo>
                  <a:lnTo>
                    <a:pt x="580402" y="718400"/>
                  </a:lnTo>
                  <a:lnTo>
                    <a:pt x="539305" y="737997"/>
                  </a:lnTo>
                  <a:lnTo>
                    <a:pt x="495655" y="752386"/>
                  </a:lnTo>
                  <a:lnTo>
                    <a:pt x="449859" y="761263"/>
                  </a:lnTo>
                  <a:lnTo>
                    <a:pt x="402336" y="764286"/>
                  </a:lnTo>
                  <a:lnTo>
                    <a:pt x="356603" y="761415"/>
                  </a:lnTo>
                  <a:lnTo>
                    <a:pt x="312496" y="753021"/>
                  </a:lnTo>
                  <a:lnTo>
                    <a:pt x="270370" y="739470"/>
                  </a:lnTo>
                  <a:lnTo>
                    <a:pt x="230581" y="721106"/>
                  </a:lnTo>
                  <a:lnTo>
                    <a:pt x="193471" y="698284"/>
                  </a:lnTo>
                  <a:lnTo>
                    <a:pt x="159410" y="671360"/>
                  </a:lnTo>
                  <a:lnTo>
                    <a:pt x="128739" y="640689"/>
                  </a:lnTo>
                  <a:lnTo>
                    <a:pt x="101815" y="606628"/>
                  </a:lnTo>
                  <a:lnTo>
                    <a:pt x="78994" y="569518"/>
                  </a:lnTo>
                  <a:lnTo>
                    <a:pt x="60629" y="529729"/>
                  </a:lnTo>
                  <a:lnTo>
                    <a:pt x="47078" y="487603"/>
                  </a:lnTo>
                  <a:lnTo>
                    <a:pt x="38684" y="443496"/>
                  </a:lnTo>
                  <a:lnTo>
                    <a:pt x="35814" y="397764"/>
                  </a:lnTo>
                  <a:lnTo>
                    <a:pt x="38684" y="352069"/>
                  </a:lnTo>
                  <a:lnTo>
                    <a:pt x="47078" y="307975"/>
                  </a:lnTo>
                  <a:lnTo>
                    <a:pt x="60629" y="265861"/>
                  </a:lnTo>
                  <a:lnTo>
                    <a:pt x="78994" y="226072"/>
                  </a:lnTo>
                  <a:lnTo>
                    <a:pt x="101815" y="188976"/>
                  </a:lnTo>
                  <a:lnTo>
                    <a:pt x="128739" y="154901"/>
                  </a:lnTo>
                  <a:lnTo>
                    <a:pt x="159410" y="124231"/>
                  </a:lnTo>
                  <a:lnTo>
                    <a:pt x="193471" y="97294"/>
                  </a:lnTo>
                  <a:lnTo>
                    <a:pt x="230581" y="74460"/>
                  </a:lnTo>
                  <a:lnTo>
                    <a:pt x="270370" y="56083"/>
                  </a:lnTo>
                  <a:lnTo>
                    <a:pt x="312496" y="42519"/>
                  </a:lnTo>
                  <a:lnTo>
                    <a:pt x="356603" y="34124"/>
                  </a:lnTo>
                  <a:lnTo>
                    <a:pt x="402336" y="31242"/>
                  </a:lnTo>
                  <a:lnTo>
                    <a:pt x="448030" y="34124"/>
                  </a:lnTo>
                  <a:lnTo>
                    <a:pt x="492125" y="42519"/>
                  </a:lnTo>
                  <a:lnTo>
                    <a:pt x="534238" y="56083"/>
                  </a:lnTo>
                  <a:lnTo>
                    <a:pt x="574027" y="74460"/>
                  </a:lnTo>
                  <a:lnTo>
                    <a:pt x="611124" y="97294"/>
                  </a:lnTo>
                  <a:lnTo>
                    <a:pt x="645198" y="124231"/>
                  </a:lnTo>
                  <a:lnTo>
                    <a:pt x="675868" y="154901"/>
                  </a:lnTo>
                  <a:lnTo>
                    <a:pt x="702805" y="188976"/>
                  </a:lnTo>
                  <a:lnTo>
                    <a:pt x="725639" y="226072"/>
                  </a:lnTo>
                  <a:lnTo>
                    <a:pt x="744016" y="265861"/>
                  </a:lnTo>
                  <a:lnTo>
                    <a:pt x="757580" y="307975"/>
                  </a:lnTo>
                  <a:lnTo>
                    <a:pt x="765975" y="352069"/>
                  </a:lnTo>
                  <a:lnTo>
                    <a:pt x="767613" y="378218"/>
                  </a:lnTo>
                  <a:lnTo>
                    <a:pt x="651891" y="263652"/>
                  </a:lnTo>
                  <a:lnTo>
                    <a:pt x="642874" y="263652"/>
                  </a:lnTo>
                  <a:lnTo>
                    <a:pt x="633857" y="268097"/>
                  </a:lnTo>
                  <a:lnTo>
                    <a:pt x="631355" y="274777"/>
                  </a:lnTo>
                  <a:lnTo>
                    <a:pt x="630516" y="281432"/>
                  </a:lnTo>
                  <a:lnTo>
                    <a:pt x="631355" y="288099"/>
                  </a:lnTo>
                  <a:lnTo>
                    <a:pt x="633857" y="294767"/>
                  </a:lnTo>
                  <a:lnTo>
                    <a:pt x="768731" y="428371"/>
                  </a:lnTo>
                  <a:lnTo>
                    <a:pt x="773176" y="428371"/>
                  </a:lnTo>
                  <a:lnTo>
                    <a:pt x="777748" y="432816"/>
                  </a:lnTo>
                  <a:lnTo>
                    <a:pt x="782193" y="432816"/>
                  </a:lnTo>
                  <a:lnTo>
                    <a:pt x="786765" y="432816"/>
                  </a:lnTo>
                  <a:lnTo>
                    <a:pt x="795655" y="423926"/>
                  </a:lnTo>
                  <a:lnTo>
                    <a:pt x="885571" y="290322"/>
                  </a:lnTo>
                  <a:lnTo>
                    <a:pt x="889939" y="285610"/>
                  </a:lnTo>
                  <a:lnTo>
                    <a:pt x="890104" y="279209"/>
                  </a:lnTo>
                  <a:close/>
                </a:path>
              </a:pathLst>
            </a:custGeom>
            <a:solidFill>
              <a:srgbClr val="B3035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65519" y="2828544"/>
              <a:ext cx="176783" cy="224027"/>
            </a:xfrm>
            <a:prstGeom prst="rect">
              <a:avLst/>
            </a:prstGeom>
          </p:spPr>
        </p:pic>
        <p:sp>
          <p:nvSpPr>
            <p:cNvPr id="20" name="object 20" descr=""/>
            <p:cNvSpPr/>
            <p:nvPr/>
          </p:nvSpPr>
          <p:spPr>
            <a:xfrm>
              <a:off x="5974079" y="3022091"/>
              <a:ext cx="358140" cy="137160"/>
            </a:xfrm>
            <a:custGeom>
              <a:avLst/>
              <a:gdLst/>
              <a:ahLst/>
              <a:cxnLst/>
              <a:rect l="l" t="t" r="r" b="b"/>
              <a:pathLst>
                <a:path w="358139" h="137160">
                  <a:moveTo>
                    <a:pt x="94234" y="0"/>
                  </a:moveTo>
                  <a:lnTo>
                    <a:pt x="86741" y="3810"/>
                  </a:lnTo>
                  <a:lnTo>
                    <a:pt x="48791" y="13751"/>
                  </a:lnTo>
                  <a:lnTo>
                    <a:pt x="23558" y="29051"/>
                  </a:lnTo>
                  <a:lnTo>
                    <a:pt x="8231" y="53637"/>
                  </a:lnTo>
                  <a:lnTo>
                    <a:pt x="0" y="91440"/>
                  </a:lnTo>
                  <a:lnTo>
                    <a:pt x="7000" y="108227"/>
                  </a:lnTo>
                  <a:lnTo>
                    <a:pt x="33432" y="122872"/>
                  </a:lnTo>
                  <a:lnTo>
                    <a:pt x="87439" y="133230"/>
                  </a:lnTo>
                  <a:lnTo>
                    <a:pt x="177165" y="137160"/>
                  </a:lnTo>
                  <a:lnTo>
                    <a:pt x="269093" y="133230"/>
                  </a:lnTo>
                  <a:lnTo>
                    <a:pt x="324231" y="122872"/>
                  </a:lnTo>
                  <a:lnTo>
                    <a:pt x="346932" y="110490"/>
                  </a:lnTo>
                  <a:lnTo>
                    <a:pt x="177165" y="110490"/>
                  </a:lnTo>
                  <a:lnTo>
                    <a:pt x="115444" y="108585"/>
                  </a:lnTo>
                  <a:lnTo>
                    <a:pt x="70691" y="103822"/>
                  </a:lnTo>
                  <a:lnTo>
                    <a:pt x="41487" y="97631"/>
                  </a:lnTo>
                  <a:lnTo>
                    <a:pt x="26416" y="91440"/>
                  </a:lnTo>
                  <a:lnTo>
                    <a:pt x="32702" y="64234"/>
                  </a:lnTo>
                  <a:lnTo>
                    <a:pt x="42894" y="48101"/>
                  </a:lnTo>
                  <a:lnTo>
                    <a:pt x="60848" y="38397"/>
                  </a:lnTo>
                  <a:lnTo>
                    <a:pt x="90424" y="30480"/>
                  </a:lnTo>
                  <a:lnTo>
                    <a:pt x="98044" y="26670"/>
                  </a:lnTo>
                  <a:lnTo>
                    <a:pt x="101727" y="22860"/>
                  </a:lnTo>
                  <a:lnTo>
                    <a:pt x="101727" y="7620"/>
                  </a:lnTo>
                  <a:lnTo>
                    <a:pt x="94234" y="0"/>
                  </a:lnTo>
                  <a:close/>
                </a:path>
                <a:path w="358139" h="137160">
                  <a:moveTo>
                    <a:pt x="263906" y="0"/>
                  </a:moveTo>
                  <a:lnTo>
                    <a:pt x="256412" y="7620"/>
                  </a:lnTo>
                  <a:lnTo>
                    <a:pt x="256412" y="15240"/>
                  </a:lnTo>
                  <a:lnTo>
                    <a:pt x="252603" y="22860"/>
                  </a:lnTo>
                  <a:lnTo>
                    <a:pt x="267716" y="30480"/>
                  </a:lnTo>
                  <a:lnTo>
                    <a:pt x="297291" y="38397"/>
                  </a:lnTo>
                  <a:lnTo>
                    <a:pt x="315245" y="48101"/>
                  </a:lnTo>
                  <a:lnTo>
                    <a:pt x="325437" y="64234"/>
                  </a:lnTo>
                  <a:lnTo>
                    <a:pt x="331724" y="91440"/>
                  </a:lnTo>
                  <a:lnTo>
                    <a:pt x="316593" y="97631"/>
                  </a:lnTo>
                  <a:lnTo>
                    <a:pt x="286972" y="103822"/>
                  </a:lnTo>
                  <a:lnTo>
                    <a:pt x="241087" y="108585"/>
                  </a:lnTo>
                  <a:lnTo>
                    <a:pt x="177165" y="110490"/>
                  </a:lnTo>
                  <a:lnTo>
                    <a:pt x="346932" y="110490"/>
                  </a:lnTo>
                  <a:lnTo>
                    <a:pt x="351079" y="108227"/>
                  </a:lnTo>
                  <a:lnTo>
                    <a:pt x="358140" y="91440"/>
                  </a:lnTo>
                  <a:lnTo>
                    <a:pt x="349908" y="53637"/>
                  </a:lnTo>
                  <a:lnTo>
                    <a:pt x="334581" y="29051"/>
                  </a:lnTo>
                  <a:lnTo>
                    <a:pt x="309348" y="13751"/>
                  </a:lnTo>
                  <a:lnTo>
                    <a:pt x="271399" y="3810"/>
                  </a:lnTo>
                  <a:lnTo>
                    <a:pt x="263906" y="0"/>
                  </a:lnTo>
                  <a:close/>
                </a:path>
              </a:pathLst>
            </a:custGeom>
            <a:solidFill>
              <a:srgbClr val="66B8C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1" name="object 21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92723" y="2345435"/>
              <a:ext cx="178308" cy="222503"/>
            </a:xfrm>
            <a:prstGeom prst="rect">
              <a:avLst/>
            </a:prstGeom>
          </p:spPr>
        </p:pic>
        <p:sp>
          <p:nvSpPr>
            <p:cNvPr id="22" name="object 22" descr=""/>
            <p:cNvSpPr/>
            <p:nvPr/>
          </p:nvSpPr>
          <p:spPr>
            <a:xfrm>
              <a:off x="5702808" y="2542031"/>
              <a:ext cx="358140" cy="132715"/>
            </a:xfrm>
            <a:custGeom>
              <a:avLst/>
              <a:gdLst/>
              <a:ahLst/>
              <a:cxnLst/>
              <a:rect l="l" t="t" r="r" b="b"/>
              <a:pathLst>
                <a:path w="358139" h="132714">
                  <a:moveTo>
                    <a:pt x="94233" y="0"/>
                  </a:moveTo>
                  <a:lnTo>
                    <a:pt x="86740" y="0"/>
                  </a:lnTo>
                  <a:lnTo>
                    <a:pt x="48791" y="11469"/>
                  </a:lnTo>
                  <a:lnTo>
                    <a:pt x="23558" y="26511"/>
                  </a:lnTo>
                  <a:lnTo>
                    <a:pt x="8231" y="50077"/>
                  </a:lnTo>
                  <a:lnTo>
                    <a:pt x="0" y="87121"/>
                  </a:lnTo>
                  <a:lnTo>
                    <a:pt x="0" y="90931"/>
                  </a:lnTo>
                  <a:lnTo>
                    <a:pt x="7060" y="105423"/>
                  </a:lnTo>
                  <a:lnTo>
                    <a:pt x="33909" y="118856"/>
                  </a:lnTo>
                  <a:lnTo>
                    <a:pt x="89046" y="128740"/>
                  </a:lnTo>
                  <a:lnTo>
                    <a:pt x="180975" y="132587"/>
                  </a:lnTo>
                  <a:lnTo>
                    <a:pt x="270700" y="128740"/>
                  </a:lnTo>
                  <a:lnTo>
                    <a:pt x="324707" y="118856"/>
                  </a:lnTo>
                  <a:lnTo>
                    <a:pt x="349916" y="106044"/>
                  </a:lnTo>
                  <a:lnTo>
                    <a:pt x="180975" y="106044"/>
                  </a:lnTo>
                  <a:lnTo>
                    <a:pt x="117052" y="104159"/>
                  </a:lnTo>
                  <a:lnTo>
                    <a:pt x="71167" y="99440"/>
                  </a:lnTo>
                  <a:lnTo>
                    <a:pt x="41546" y="93293"/>
                  </a:lnTo>
                  <a:lnTo>
                    <a:pt x="26415" y="87121"/>
                  </a:lnTo>
                  <a:lnTo>
                    <a:pt x="32702" y="60065"/>
                  </a:lnTo>
                  <a:lnTo>
                    <a:pt x="42894" y="44021"/>
                  </a:lnTo>
                  <a:lnTo>
                    <a:pt x="60848" y="34383"/>
                  </a:lnTo>
                  <a:lnTo>
                    <a:pt x="90424" y="26542"/>
                  </a:lnTo>
                  <a:lnTo>
                    <a:pt x="98043" y="26542"/>
                  </a:lnTo>
                  <a:lnTo>
                    <a:pt x="101726" y="18922"/>
                  </a:lnTo>
                  <a:lnTo>
                    <a:pt x="101726" y="3809"/>
                  </a:lnTo>
                  <a:lnTo>
                    <a:pt x="94233" y="0"/>
                  </a:lnTo>
                  <a:close/>
                </a:path>
                <a:path w="358139" h="132714">
                  <a:moveTo>
                    <a:pt x="271399" y="0"/>
                  </a:moveTo>
                  <a:lnTo>
                    <a:pt x="263905" y="0"/>
                  </a:lnTo>
                  <a:lnTo>
                    <a:pt x="256412" y="3809"/>
                  </a:lnTo>
                  <a:lnTo>
                    <a:pt x="256412" y="18922"/>
                  </a:lnTo>
                  <a:lnTo>
                    <a:pt x="260095" y="26542"/>
                  </a:lnTo>
                  <a:lnTo>
                    <a:pt x="267715" y="26542"/>
                  </a:lnTo>
                  <a:lnTo>
                    <a:pt x="297291" y="34383"/>
                  </a:lnTo>
                  <a:lnTo>
                    <a:pt x="315245" y="44021"/>
                  </a:lnTo>
                  <a:lnTo>
                    <a:pt x="325437" y="60065"/>
                  </a:lnTo>
                  <a:lnTo>
                    <a:pt x="331724" y="87121"/>
                  </a:lnTo>
                  <a:lnTo>
                    <a:pt x="316652" y="93293"/>
                  </a:lnTo>
                  <a:lnTo>
                    <a:pt x="287448" y="99440"/>
                  </a:lnTo>
                  <a:lnTo>
                    <a:pt x="242695" y="104159"/>
                  </a:lnTo>
                  <a:lnTo>
                    <a:pt x="180975" y="106044"/>
                  </a:lnTo>
                  <a:lnTo>
                    <a:pt x="349916" y="106044"/>
                  </a:lnTo>
                  <a:lnTo>
                    <a:pt x="351139" y="105423"/>
                  </a:lnTo>
                  <a:lnTo>
                    <a:pt x="358139" y="90931"/>
                  </a:lnTo>
                  <a:lnTo>
                    <a:pt x="358139" y="87121"/>
                  </a:lnTo>
                  <a:lnTo>
                    <a:pt x="349908" y="50077"/>
                  </a:lnTo>
                  <a:lnTo>
                    <a:pt x="334581" y="26511"/>
                  </a:lnTo>
                  <a:lnTo>
                    <a:pt x="309348" y="11469"/>
                  </a:lnTo>
                  <a:lnTo>
                    <a:pt x="271399" y="0"/>
                  </a:lnTo>
                  <a:close/>
                </a:path>
              </a:pathLst>
            </a:custGeom>
            <a:solidFill>
              <a:srgbClr val="66B8C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3" name="object 23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36791" y="2345435"/>
              <a:ext cx="178308" cy="222503"/>
            </a:xfrm>
            <a:prstGeom prst="rect">
              <a:avLst/>
            </a:prstGeom>
          </p:spPr>
        </p:pic>
        <p:sp>
          <p:nvSpPr>
            <p:cNvPr id="24" name="object 24" descr=""/>
            <p:cNvSpPr/>
            <p:nvPr/>
          </p:nvSpPr>
          <p:spPr>
            <a:xfrm>
              <a:off x="6245352" y="2542031"/>
              <a:ext cx="360045" cy="132715"/>
            </a:xfrm>
            <a:custGeom>
              <a:avLst/>
              <a:gdLst/>
              <a:ahLst/>
              <a:cxnLst/>
              <a:rect l="l" t="t" r="r" b="b"/>
              <a:pathLst>
                <a:path w="360045" h="132714">
                  <a:moveTo>
                    <a:pt x="90805" y="0"/>
                  </a:moveTo>
                  <a:lnTo>
                    <a:pt x="83312" y="0"/>
                  </a:lnTo>
                  <a:lnTo>
                    <a:pt x="47416" y="11469"/>
                  </a:lnTo>
                  <a:lnTo>
                    <a:pt x="23225" y="26511"/>
                  </a:lnTo>
                  <a:lnTo>
                    <a:pt x="8249" y="50077"/>
                  </a:lnTo>
                  <a:lnTo>
                    <a:pt x="0" y="87121"/>
                  </a:lnTo>
                  <a:lnTo>
                    <a:pt x="0" y="90931"/>
                  </a:lnTo>
                  <a:lnTo>
                    <a:pt x="7030" y="105423"/>
                  </a:lnTo>
                  <a:lnTo>
                    <a:pt x="33575" y="118856"/>
                  </a:lnTo>
                  <a:lnTo>
                    <a:pt x="87814" y="128740"/>
                  </a:lnTo>
                  <a:lnTo>
                    <a:pt x="177926" y="132587"/>
                  </a:lnTo>
                  <a:lnTo>
                    <a:pt x="268634" y="128740"/>
                  </a:lnTo>
                  <a:lnTo>
                    <a:pt x="324183" y="118856"/>
                  </a:lnTo>
                  <a:lnTo>
                    <a:pt x="350750" y="106044"/>
                  </a:lnTo>
                  <a:lnTo>
                    <a:pt x="177926" y="106044"/>
                  </a:lnTo>
                  <a:lnTo>
                    <a:pt x="115411" y="104159"/>
                  </a:lnTo>
                  <a:lnTo>
                    <a:pt x="69564" y="99440"/>
                  </a:lnTo>
                  <a:lnTo>
                    <a:pt x="40052" y="93293"/>
                  </a:lnTo>
                  <a:lnTo>
                    <a:pt x="26543" y="87121"/>
                  </a:lnTo>
                  <a:lnTo>
                    <a:pt x="32833" y="60065"/>
                  </a:lnTo>
                  <a:lnTo>
                    <a:pt x="43052" y="44021"/>
                  </a:lnTo>
                  <a:lnTo>
                    <a:pt x="61083" y="34383"/>
                  </a:lnTo>
                  <a:lnTo>
                    <a:pt x="90805" y="26542"/>
                  </a:lnTo>
                  <a:lnTo>
                    <a:pt x="98425" y="26542"/>
                  </a:lnTo>
                  <a:lnTo>
                    <a:pt x="102235" y="18922"/>
                  </a:lnTo>
                  <a:lnTo>
                    <a:pt x="102235" y="11302"/>
                  </a:lnTo>
                  <a:lnTo>
                    <a:pt x="98425" y="3809"/>
                  </a:lnTo>
                  <a:lnTo>
                    <a:pt x="90805" y="0"/>
                  </a:lnTo>
                  <a:close/>
                </a:path>
                <a:path w="360045" h="132714">
                  <a:moveTo>
                    <a:pt x="272542" y="0"/>
                  </a:moveTo>
                  <a:lnTo>
                    <a:pt x="265049" y="0"/>
                  </a:lnTo>
                  <a:lnTo>
                    <a:pt x="257428" y="3809"/>
                  </a:lnTo>
                  <a:lnTo>
                    <a:pt x="257345" y="11469"/>
                  </a:lnTo>
                  <a:lnTo>
                    <a:pt x="253619" y="18922"/>
                  </a:lnTo>
                  <a:lnTo>
                    <a:pt x="257428" y="26542"/>
                  </a:lnTo>
                  <a:lnTo>
                    <a:pt x="265049" y="26542"/>
                  </a:lnTo>
                  <a:lnTo>
                    <a:pt x="296916" y="34383"/>
                  </a:lnTo>
                  <a:lnTo>
                    <a:pt x="315674" y="44021"/>
                  </a:lnTo>
                  <a:lnTo>
                    <a:pt x="325217" y="60065"/>
                  </a:lnTo>
                  <a:lnTo>
                    <a:pt x="329438" y="87121"/>
                  </a:lnTo>
                  <a:lnTo>
                    <a:pt x="316390" y="93293"/>
                  </a:lnTo>
                  <a:lnTo>
                    <a:pt x="287734" y="99440"/>
                  </a:lnTo>
                  <a:lnTo>
                    <a:pt x="242052" y="104159"/>
                  </a:lnTo>
                  <a:lnTo>
                    <a:pt x="177926" y="106044"/>
                  </a:lnTo>
                  <a:lnTo>
                    <a:pt x="350750" y="106044"/>
                  </a:lnTo>
                  <a:lnTo>
                    <a:pt x="352038" y="105423"/>
                  </a:lnTo>
                  <a:lnTo>
                    <a:pt x="359664" y="90931"/>
                  </a:lnTo>
                  <a:lnTo>
                    <a:pt x="359664" y="87121"/>
                  </a:lnTo>
                  <a:lnTo>
                    <a:pt x="351355" y="50077"/>
                  </a:lnTo>
                  <a:lnTo>
                    <a:pt x="335962" y="26511"/>
                  </a:lnTo>
                  <a:lnTo>
                    <a:pt x="310640" y="11469"/>
                  </a:lnTo>
                  <a:lnTo>
                    <a:pt x="272542" y="0"/>
                  </a:lnTo>
                  <a:close/>
                </a:path>
              </a:pathLst>
            </a:custGeom>
            <a:solidFill>
              <a:srgbClr val="66B8C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5" name="object 25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882640" y="2708147"/>
              <a:ext cx="147827" cy="208787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275831" y="2708147"/>
              <a:ext cx="184403" cy="208787"/>
            </a:xfrm>
            <a:prstGeom prst="rect">
              <a:avLst/>
            </a:prstGeom>
          </p:spPr>
        </p:pic>
        <p:sp>
          <p:nvSpPr>
            <p:cNvPr id="27" name="object 27" descr=""/>
            <p:cNvSpPr/>
            <p:nvPr/>
          </p:nvSpPr>
          <p:spPr>
            <a:xfrm>
              <a:off x="6004560" y="2409444"/>
              <a:ext cx="299085" cy="53340"/>
            </a:xfrm>
            <a:custGeom>
              <a:avLst/>
              <a:gdLst/>
              <a:ahLst/>
              <a:cxnLst/>
              <a:rect l="l" t="t" r="r" b="b"/>
              <a:pathLst>
                <a:path w="299085" h="53339">
                  <a:moveTo>
                    <a:pt x="147447" y="0"/>
                  </a:moveTo>
                  <a:lnTo>
                    <a:pt x="109096" y="1547"/>
                  </a:lnTo>
                  <a:lnTo>
                    <a:pt x="39540" y="16073"/>
                  </a:lnTo>
                  <a:lnTo>
                    <a:pt x="0" y="34289"/>
                  </a:lnTo>
                  <a:lnTo>
                    <a:pt x="0" y="41909"/>
                  </a:lnTo>
                  <a:lnTo>
                    <a:pt x="3810" y="45719"/>
                  </a:lnTo>
                  <a:lnTo>
                    <a:pt x="3810" y="49529"/>
                  </a:lnTo>
                  <a:lnTo>
                    <a:pt x="7619" y="53339"/>
                  </a:lnTo>
                  <a:lnTo>
                    <a:pt x="11302" y="53339"/>
                  </a:lnTo>
                  <a:lnTo>
                    <a:pt x="18923" y="53339"/>
                  </a:lnTo>
                  <a:lnTo>
                    <a:pt x="48059" y="38933"/>
                  </a:lnTo>
                  <a:lnTo>
                    <a:pt x="78946" y="29527"/>
                  </a:lnTo>
                  <a:lnTo>
                    <a:pt x="111952" y="24407"/>
                  </a:lnTo>
                  <a:lnTo>
                    <a:pt x="147447" y="22859"/>
                  </a:lnTo>
                  <a:lnTo>
                    <a:pt x="185144" y="24407"/>
                  </a:lnTo>
                  <a:lnTo>
                    <a:pt x="219281" y="29527"/>
                  </a:lnTo>
                  <a:lnTo>
                    <a:pt x="250584" y="38933"/>
                  </a:lnTo>
                  <a:lnTo>
                    <a:pt x="279780" y="53339"/>
                  </a:lnTo>
                  <a:lnTo>
                    <a:pt x="291084" y="53339"/>
                  </a:lnTo>
                  <a:lnTo>
                    <a:pt x="294893" y="45719"/>
                  </a:lnTo>
                  <a:lnTo>
                    <a:pt x="298703" y="41909"/>
                  </a:lnTo>
                  <a:lnTo>
                    <a:pt x="294893" y="34289"/>
                  </a:lnTo>
                  <a:lnTo>
                    <a:pt x="291084" y="30479"/>
                  </a:lnTo>
                  <a:lnTo>
                    <a:pt x="259103" y="16073"/>
                  </a:lnTo>
                  <a:lnTo>
                    <a:pt x="224980" y="6667"/>
                  </a:lnTo>
                  <a:lnTo>
                    <a:pt x="187999" y="1547"/>
                  </a:lnTo>
                  <a:lnTo>
                    <a:pt x="147447" y="0"/>
                  </a:lnTo>
                  <a:close/>
                </a:path>
              </a:pathLst>
            </a:custGeom>
            <a:solidFill>
              <a:srgbClr val="66B8C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8" name="object 28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004560" y="2375916"/>
              <a:ext cx="86867" cy="117348"/>
            </a:xfrm>
            <a:prstGeom prst="rect">
              <a:avLst/>
            </a:prstGeom>
          </p:spPr>
        </p:pic>
        <p:pic>
          <p:nvPicPr>
            <p:cNvPr id="29" name="object 29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423660" y="187452"/>
              <a:ext cx="5577840" cy="2106168"/>
            </a:xfrm>
            <a:prstGeom prst="rect">
              <a:avLst/>
            </a:prstGeom>
          </p:spPr>
        </p:pic>
        <p:pic>
          <p:nvPicPr>
            <p:cNvPr id="30" name="object 30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527035" y="5695187"/>
              <a:ext cx="854964" cy="762000"/>
            </a:xfrm>
            <a:prstGeom prst="rect">
              <a:avLst/>
            </a:prstGeom>
          </p:spPr>
        </p:pic>
        <p:pic>
          <p:nvPicPr>
            <p:cNvPr id="31" name="object 31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841491" y="5852160"/>
              <a:ext cx="1418843" cy="498348"/>
            </a:xfrm>
            <a:prstGeom prst="rect">
              <a:avLst/>
            </a:prstGeom>
          </p:spPr>
        </p:pic>
        <p:pic>
          <p:nvPicPr>
            <p:cNvPr id="32" name="object 32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596883" y="5785104"/>
              <a:ext cx="1088135" cy="623315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971532" y="5658611"/>
              <a:ext cx="873251" cy="876300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112008" y="5750052"/>
              <a:ext cx="2680716" cy="638556"/>
            </a:xfrm>
            <a:prstGeom prst="rect">
              <a:avLst/>
            </a:prstGeom>
          </p:spPr>
        </p:pic>
        <p:pic>
          <p:nvPicPr>
            <p:cNvPr id="35" name="object 35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255775" y="5911596"/>
              <a:ext cx="1828800" cy="355092"/>
            </a:xfrm>
            <a:prstGeom prst="rect">
              <a:avLst/>
            </a:prstGeom>
          </p:spPr>
        </p:pic>
      </p:grpSp>
      <p:sp>
        <p:nvSpPr>
          <p:cNvPr id="36" name="object 36" descr=""/>
          <p:cNvSpPr txBox="1"/>
          <p:nvPr/>
        </p:nvSpPr>
        <p:spPr>
          <a:xfrm>
            <a:off x="5079619" y="4189222"/>
            <a:ext cx="2155825" cy="7569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2700" marR="5080" indent="1270">
              <a:lnSpc>
                <a:spcPct val="100000"/>
              </a:lnSpc>
              <a:spcBef>
                <a:spcPts val="95"/>
              </a:spcBef>
            </a:pPr>
            <a:r>
              <a:rPr dirty="0" sz="1600" b="0">
                <a:solidFill>
                  <a:srgbClr val="7E7E7E"/>
                </a:solidFill>
                <a:latin typeface="Calibri Light"/>
                <a:cs typeface="Calibri Light"/>
              </a:rPr>
              <a:t>15</a:t>
            </a:r>
            <a:r>
              <a:rPr dirty="0" sz="1600" spc="-50" b="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dirty="0" sz="1600" spc="-10" b="0">
                <a:solidFill>
                  <a:srgbClr val="7E7E7E"/>
                </a:solidFill>
                <a:latin typeface="Calibri Light"/>
                <a:cs typeface="Calibri Light"/>
              </a:rPr>
              <a:t>Things</a:t>
            </a:r>
            <a:r>
              <a:rPr dirty="0" sz="1600" spc="-15" b="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dirty="0" sz="1600" spc="-35" b="0">
                <a:solidFill>
                  <a:srgbClr val="7E7E7E"/>
                </a:solidFill>
                <a:latin typeface="Calibri Light"/>
                <a:cs typeface="Calibri Light"/>
              </a:rPr>
              <a:t>Veteran</a:t>
            </a:r>
            <a:r>
              <a:rPr dirty="0" sz="1600" spc="-50" b="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dirty="0" sz="1600" spc="-10" b="0">
                <a:solidFill>
                  <a:srgbClr val="7E7E7E"/>
                </a:solidFill>
                <a:latin typeface="Calibri Light"/>
                <a:cs typeface="Calibri Light"/>
              </a:rPr>
              <a:t>Service </a:t>
            </a:r>
            <a:r>
              <a:rPr dirty="0" sz="1600" spc="-20" b="0">
                <a:solidFill>
                  <a:srgbClr val="7E7E7E"/>
                </a:solidFill>
                <a:latin typeface="Calibri Light"/>
                <a:cs typeface="Calibri Light"/>
              </a:rPr>
              <a:t>Officers</a:t>
            </a:r>
            <a:r>
              <a:rPr dirty="0" sz="1600" spc="-60" b="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dirty="0" sz="1600" spc="-25" b="0">
                <a:solidFill>
                  <a:srgbClr val="7E7E7E"/>
                </a:solidFill>
                <a:latin typeface="Calibri Light"/>
                <a:cs typeface="Calibri Light"/>
              </a:rPr>
              <a:t>Want</a:t>
            </a:r>
            <a:r>
              <a:rPr dirty="0" sz="1600" spc="-45" b="0">
                <a:solidFill>
                  <a:srgbClr val="7E7E7E"/>
                </a:solidFill>
                <a:latin typeface="Calibri Light"/>
                <a:cs typeface="Calibri Light"/>
              </a:rPr>
              <a:t> You </a:t>
            </a:r>
            <a:r>
              <a:rPr dirty="0" sz="1600" b="0">
                <a:solidFill>
                  <a:srgbClr val="7E7E7E"/>
                </a:solidFill>
                <a:latin typeface="Calibri Light"/>
                <a:cs typeface="Calibri Light"/>
              </a:rPr>
              <a:t>to</a:t>
            </a:r>
            <a:r>
              <a:rPr dirty="0" sz="1600" spc="-60" b="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dirty="0" sz="1600" spc="-20" b="0">
                <a:solidFill>
                  <a:srgbClr val="7E7E7E"/>
                </a:solidFill>
                <a:latin typeface="Calibri Light"/>
                <a:cs typeface="Calibri Light"/>
              </a:rPr>
              <a:t>Know </a:t>
            </a:r>
            <a:r>
              <a:rPr dirty="0" sz="1600" spc="-10" b="0">
                <a:solidFill>
                  <a:srgbClr val="7E7E7E"/>
                </a:solidFill>
                <a:latin typeface="Calibri Light"/>
                <a:cs typeface="Calibri Light"/>
              </a:rPr>
              <a:t>curriculum</a:t>
            </a:r>
            <a:endParaRPr sz="1600">
              <a:latin typeface="Calibri Light"/>
              <a:cs typeface="Calibri Light"/>
            </a:endParaRPr>
          </a:p>
        </p:txBody>
      </p:sp>
      <p:sp>
        <p:nvSpPr>
          <p:cNvPr id="37" name="object 37" descr=""/>
          <p:cNvSpPr txBox="1"/>
          <p:nvPr/>
        </p:nvSpPr>
        <p:spPr>
          <a:xfrm>
            <a:off x="8511285" y="4189222"/>
            <a:ext cx="2700655" cy="7569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600" spc="-10" b="0">
                <a:solidFill>
                  <a:srgbClr val="7E7E7E"/>
                </a:solidFill>
                <a:latin typeface="Calibri Light"/>
                <a:cs typeface="Calibri Light"/>
              </a:rPr>
              <a:t>Educate</a:t>
            </a:r>
            <a:r>
              <a:rPr dirty="0" sz="1600" spc="-25" b="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dirty="0" sz="1600" b="0">
                <a:solidFill>
                  <a:srgbClr val="7E7E7E"/>
                </a:solidFill>
                <a:latin typeface="Calibri Light"/>
                <a:cs typeface="Calibri Light"/>
              </a:rPr>
              <a:t>and</a:t>
            </a:r>
            <a:r>
              <a:rPr dirty="0" sz="1600" spc="-15" b="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dirty="0" sz="1600" spc="-10" b="0">
                <a:solidFill>
                  <a:srgbClr val="7E7E7E"/>
                </a:solidFill>
                <a:latin typeface="Calibri Light"/>
                <a:cs typeface="Calibri Light"/>
              </a:rPr>
              <a:t>encourage</a:t>
            </a:r>
            <a:r>
              <a:rPr dirty="0" sz="1600" spc="-15" b="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dirty="0" sz="1600" spc="-10" b="0">
                <a:solidFill>
                  <a:srgbClr val="7E7E7E"/>
                </a:solidFill>
                <a:latin typeface="Calibri Light"/>
                <a:cs typeface="Calibri Light"/>
              </a:rPr>
              <a:t>Veterans </a:t>
            </a:r>
            <a:r>
              <a:rPr dirty="0" sz="1600" b="0">
                <a:solidFill>
                  <a:srgbClr val="7E7E7E"/>
                </a:solidFill>
                <a:latin typeface="Calibri Light"/>
                <a:cs typeface="Calibri Light"/>
              </a:rPr>
              <a:t>to</a:t>
            </a:r>
            <a:r>
              <a:rPr dirty="0" sz="1600" spc="-50" b="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dirty="0" sz="1600" b="0">
                <a:solidFill>
                  <a:srgbClr val="7E7E7E"/>
                </a:solidFill>
                <a:latin typeface="Calibri Light"/>
                <a:cs typeface="Calibri Light"/>
              </a:rPr>
              <a:t>connect</a:t>
            </a:r>
            <a:r>
              <a:rPr dirty="0" sz="1600" spc="-25" b="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dirty="0" sz="1600" b="0">
                <a:solidFill>
                  <a:srgbClr val="7E7E7E"/>
                </a:solidFill>
                <a:latin typeface="Calibri Light"/>
                <a:cs typeface="Calibri Light"/>
              </a:rPr>
              <a:t>with</a:t>
            </a:r>
            <a:r>
              <a:rPr dirty="0" sz="1600" spc="-35" b="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dirty="0" sz="1600" b="0">
                <a:solidFill>
                  <a:srgbClr val="7E7E7E"/>
                </a:solidFill>
                <a:latin typeface="Calibri Light"/>
                <a:cs typeface="Calibri Light"/>
              </a:rPr>
              <a:t>a</a:t>
            </a:r>
            <a:r>
              <a:rPr dirty="0" sz="1600" spc="-40" b="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dirty="0" sz="1600" spc="-10" b="0">
                <a:solidFill>
                  <a:srgbClr val="7E7E7E"/>
                </a:solidFill>
                <a:latin typeface="Calibri Light"/>
                <a:cs typeface="Calibri Light"/>
              </a:rPr>
              <a:t>Veteran </a:t>
            </a:r>
            <a:r>
              <a:rPr dirty="0" sz="1600" b="0">
                <a:solidFill>
                  <a:srgbClr val="7E7E7E"/>
                </a:solidFill>
                <a:latin typeface="Calibri Light"/>
                <a:cs typeface="Calibri Light"/>
              </a:rPr>
              <a:t>Service</a:t>
            </a:r>
            <a:r>
              <a:rPr dirty="0" sz="1600" spc="-50" b="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dirty="0" sz="1600" spc="-10" b="0">
                <a:solidFill>
                  <a:srgbClr val="7E7E7E"/>
                </a:solidFill>
                <a:latin typeface="Calibri Light"/>
                <a:cs typeface="Calibri Light"/>
              </a:rPr>
              <a:t>Officer</a:t>
            </a:r>
            <a:endParaRPr sz="1600">
              <a:latin typeface="Calibri Light"/>
              <a:cs typeface="Calibri Light"/>
            </a:endParaRPr>
          </a:p>
        </p:txBody>
      </p:sp>
      <p:sp>
        <p:nvSpPr>
          <p:cNvPr id="38" name="object 38" descr=""/>
          <p:cNvSpPr txBox="1"/>
          <p:nvPr/>
        </p:nvSpPr>
        <p:spPr>
          <a:xfrm>
            <a:off x="414934" y="344804"/>
            <a:ext cx="263334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b="0">
                <a:solidFill>
                  <a:srgbClr val="4F8316"/>
                </a:solidFill>
                <a:latin typeface="Calibri Light"/>
                <a:cs typeface="Calibri Light"/>
              </a:rPr>
              <a:t>COLLECTIVE</a:t>
            </a:r>
            <a:r>
              <a:rPr dirty="0" sz="1600" spc="-70" b="0">
                <a:solidFill>
                  <a:srgbClr val="4F8316"/>
                </a:solidFill>
                <a:latin typeface="Calibri Light"/>
                <a:cs typeface="Calibri Light"/>
              </a:rPr>
              <a:t> </a:t>
            </a:r>
            <a:r>
              <a:rPr dirty="0" sz="1600" spc="-20" b="0">
                <a:solidFill>
                  <a:srgbClr val="4F8316"/>
                </a:solidFill>
                <a:latin typeface="Calibri Light"/>
                <a:cs typeface="Calibri Light"/>
              </a:rPr>
              <a:t>IMPACT</a:t>
            </a:r>
            <a:r>
              <a:rPr dirty="0" sz="1600" spc="-70" b="0">
                <a:solidFill>
                  <a:srgbClr val="4F8316"/>
                </a:solidFill>
                <a:latin typeface="Calibri Light"/>
                <a:cs typeface="Calibri Light"/>
              </a:rPr>
              <a:t> </a:t>
            </a:r>
            <a:r>
              <a:rPr dirty="0" sz="1600" spc="-10" b="0">
                <a:solidFill>
                  <a:srgbClr val="4F8316"/>
                </a:solidFill>
                <a:latin typeface="Calibri Light"/>
                <a:cs typeface="Calibri Light"/>
              </a:rPr>
              <a:t>APPROACH</a:t>
            </a:r>
            <a:endParaRPr sz="1600">
              <a:latin typeface="Calibri Light"/>
              <a:cs typeface="Calibri Light"/>
            </a:endParaRPr>
          </a:p>
        </p:txBody>
      </p:sp>
      <p:sp>
        <p:nvSpPr>
          <p:cNvPr id="39" name="object 39"/>
          <p:cNvSpPr txBox="1">
            <a:spLocks noGrp="1"/>
          </p:cNvSpPr>
          <p:nvPr>
            <p:ph type="title"/>
          </p:nvPr>
        </p:nvSpPr>
        <p:spPr>
          <a:xfrm>
            <a:off x="424383" y="588645"/>
            <a:ext cx="5721350" cy="1391920"/>
          </a:xfrm>
          <a:prstGeom prst="rect"/>
        </p:spPr>
        <p:txBody>
          <a:bodyPr wrap="square" lIns="0" tIns="67945" rIns="0" bIns="0" rtlCol="0" vert="horz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535"/>
              </a:spcBef>
            </a:pPr>
            <a:r>
              <a:rPr dirty="0" sz="3200" b="0">
                <a:solidFill>
                  <a:srgbClr val="487728"/>
                </a:solidFill>
                <a:latin typeface="Calibri"/>
                <a:cs typeface="Calibri"/>
              </a:rPr>
              <a:t>Connectors,</a:t>
            </a:r>
            <a:r>
              <a:rPr dirty="0" sz="3200" spc="-125" b="0">
                <a:solidFill>
                  <a:srgbClr val="487728"/>
                </a:solidFill>
                <a:latin typeface="Calibri"/>
                <a:cs typeface="Calibri"/>
              </a:rPr>
              <a:t> </a:t>
            </a:r>
            <a:r>
              <a:rPr dirty="0" sz="3200" spc="-10" b="0">
                <a:solidFill>
                  <a:srgbClr val="487728"/>
                </a:solidFill>
                <a:latin typeface="Calibri"/>
                <a:cs typeface="Calibri"/>
              </a:rPr>
              <a:t>conveners,</a:t>
            </a:r>
            <a:r>
              <a:rPr dirty="0" sz="3200" spc="-125" b="0">
                <a:solidFill>
                  <a:srgbClr val="487728"/>
                </a:solidFill>
                <a:latin typeface="Calibri"/>
                <a:cs typeface="Calibri"/>
              </a:rPr>
              <a:t> </a:t>
            </a:r>
            <a:r>
              <a:rPr dirty="0" sz="3200" spc="-10" b="0">
                <a:solidFill>
                  <a:srgbClr val="487728"/>
                </a:solidFill>
                <a:latin typeface="Calibri"/>
                <a:cs typeface="Calibri"/>
              </a:rPr>
              <a:t>catalysts </a:t>
            </a:r>
            <a:r>
              <a:rPr dirty="0" sz="3200" b="0">
                <a:solidFill>
                  <a:srgbClr val="487728"/>
                </a:solidFill>
                <a:latin typeface="Calibri"/>
                <a:cs typeface="Calibri"/>
              </a:rPr>
              <a:t>for</a:t>
            </a:r>
            <a:r>
              <a:rPr dirty="0" sz="3200" spc="-55" b="0">
                <a:solidFill>
                  <a:srgbClr val="487728"/>
                </a:solidFill>
                <a:latin typeface="Calibri"/>
                <a:cs typeface="Calibri"/>
              </a:rPr>
              <a:t> </a:t>
            </a:r>
            <a:r>
              <a:rPr dirty="0" sz="3200" b="0">
                <a:solidFill>
                  <a:srgbClr val="487728"/>
                </a:solidFill>
                <a:latin typeface="Calibri"/>
                <a:cs typeface="Calibri"/>
              </a:rPr>
              <a:t>change</a:t>
            </a:r>
            <a:r>
              <a:rPr dirty="0" sz="3200" spc="-40" b="0">
                <a:solidFill>
                  <a:srgbClr val="487728"/>
                </a:solidFill>
                <a:latin typeface="Calibri"/>
                <a:cs typeface="Calibri"/>
              </a:rPr>
              <a:t> </a:t>
            </a:r>
            <a:r>
              <a:rPr dirty="0" sz="3200" b="0">
                <a:solidFill>
                  <a:srgbClr val="487728"/>
                </a:solidFill>
                <a:latin typeface="Calibri"/>
                <a:cs typeface="Calibri"/>
              </a:rPr>
              <a:t>in</a:t>
            </a:r>
            <a:r>
              <a:rPr dirty="0" sz="3200" spc="-45" b="0">
                <a:solidFill>
                  <a:srgbClr val="487728"/>
                </a:solidFill>
                <a:latin typeface="Calibri"/>
                <a:cs typeface="Calibri"/>
              </a:rPr>
              <a:t> </a:t>
            </a:r>
            <a:r>
              <a:rPr dirty="0" sz="3200" b="0">
                <a:solidFill>
                  <a:srgbClr val="487728"/>
                </a:solidFill>
                <a:latin typeface="Calibri"/>
                <a:cs typeface="Calibri"/>
              </a:rPr>
              <a:t>improving</a:t>
            </a:r>
            <a:r>
              <a:rPr dirty="0" sz="3200" spc="-25" b="0">
                <a:solidFill>
                  <a:srgbClr val="487728"/>
                </a:solidFill>
                <a:latin typeface="Calibri"/>
                <a:cs typeface="Calibri"/>
              </a:rPr>
              <a:t> </a:t>
            </a:r>
            <a:r>
              <a:rPr dirty="0" sz="3200" b="0">
                <a:solidFill>
                  <a:srgbClr val="487728"/>
                </a:solidFill>
                <a:latin typeface="Calibri"/>
                <a:cs typeface="Calibri"/>
              </a:rPr>
              <a:t>the</a:t>
            </a:r>
            <a:r>
              <a:rPr dirty="0" sz="3200" spc="-40" b="0">
                <a:solidFill>
                  <a:srgbClr val="487728"/>
                </a:solidFill>
                <a:latin typeface="Calibri"/>
                <a:cs typeface="Calibri"/>
              </a:rPr>
              <a:t> </a:t>
            </a:r>
            <a:r>
              <a:rPr dirty="0" sz="3200" spc="-10" b="0">
                <a:solidFill>
                  <a:srgbClr val="487728"/>
                </a:solidFill>
                <a:latin typeface="Calibri"/>
                <a:cs typeface="Calibri"/>
              </a:rPr>
              <a:t>health </a:t>
            </a:r>
            <a:r>
              <a:rPr dirty="0" sz="3200" b="0">
                <a:solidFill>
                  <a:srgbClr val="487728"/>
                </a:solidFill>
                <a:latin typeface="Calibri"/>
                <a:cs typeface="Calibri"/>
              </a:rPr>
              <a:t>of</a:t>
            </a:r>
            <a:r>
              <a:rPr dirty="0" sz="3200" spc="-45" b="0">
                <a:solidFill>
                  <a:srgbClr val="487728"/>
                </a:solidFill>
                <a:latin typeface="Calibri"/>
                <a:cs typeface="Calibri"/>
              </a:rPr>
              <a:t> </a:t>
            </a:r>
            <a:r>
              <a:rPr dirty="0" sz="3200" spc="-25" b="0">
                <a:solidFill>
                  <a:srgbClr val="487728"/>
                </a:solidFill>
                <a:latin typeface="Calibri"/>
                <a:cs typeface="Calibri"/>
              </a:rPr>
              <a:t>Veterans</a:t>
            </a:r>
            <a:r>
              <a:rPr dirty="0" sz="3200" spc="-50" b="0">
                <a:solidFill>
                  <a:srgbClr val="487728"/>
                </a:solidFill>
                <a:latin typeface="Calibri"/>
                <a:cs typeface="Calibri"/>
              </a:rPr>
              <a:t> </a:t>
            </a:r>
            <a:r>
              <a:rPr dirty="0" sz="3200" b="0">
                <a:solidFill>
                  <a:srgbClr val="487728"/>
                </a:solidFill>
                <a:latin typeface="Calibri"/>
                <a:cs typeface="Calibri"/>
              </a:rPr>
              <a:t>and</a:t>
            </a:r>
            <a:r>
              <a:rPr dirty="0" sz="3200" spc="-35" b="0">
                <a:solidFill>
                  <a:srgbClr val="487728"/>
                </a:solidFill>
                <a:latin typeface="Calibri"/>
                <a:cs typeface="Calibri"/>
              </a:rPr>
              <a:t> </a:t>
            </a:r>
            <a:r>
              <a:rPr dirty="0" sz="3200" b="0">
                <a:solidFill>
                  <a:srgbClr val="487728"/>
                </a:solidFill>
                <a:latin typeface="Calibri"/>
                <a:cs typeface="Calibri"/>
              </a:rPr>
              <a:t>their</a:t>
            </a:r>
            <a:r>
              <a:rPr dirty="0" sz="3200" spc="-30" b="0">
                <a:solidFill>
                  <a:srgbClr val="487728"/>
                </a:solidFill>
                <a:latin typeface="Calibri"/>
                <a:cs typeface="Calibri"/>
              </a:rPr>
              <a:t> </a:t>
            </a:r>
            <a:r>
              <a:rPr dirty="0" sz="3200" spc="-10" b="0">
                <a:solidFill>
                  <a:srgbClr val="487728"/>
                </a:solidFill>
                <a:latin typeface="Calibri"/>
                <a:cs typeface="Calibri"/>
              </a:rPr>
              <a:t>families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320040" cy="6172200"/>
          </a:xfrm>
          <a:custGeom>
            <a:avLst/>
            <a:gdLst/>
            <a:ahLst/>
            <a:cxnLst/>
            <a:rect l="l" t="t" r="r" b="b"/>
            <a:pathLst>
              <a:path w="320040" h="6172200">
                <a:moveTo>
                  <a:pt x="320040" y="0"/>
                </a:moveTo>
                <a:lnTo>
                  <a:pt x="0" y="0"/>
                </a:lnTo>
                <a:lnTo>
                  <a:pt x="0" y="6172200"/>
                </a:lnTo>
                <a:lnTo>
                  <a:pt x="320040" y="6172200"/>
                </a:lnTo>
                <a:lnTo>
                  <a:pt x="320040" y="0"/>
                </a:lnTo>
                <a:close/>
              </a:path>
            </a:pathLst>
          </a:custGeom>
          <a:solidFill>
            <a:srgbClr val="78BD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0" y="6248399"/>
            <a:ext cx="320040" cy="609600"/>
          </a:xfrm>
          <a:custGeom>
            <a:avLst/>
            <a:gdLst/>
            <a:ahLst/>
            <a:cxnLst/>
            <a:rect l="l" t="t" r="r" b="b"/>
            <a:pathLst>
              <a:path w="320040" h="609600">
                <a:moveTo>
                  <a:pt x="320040" y="0"/>
                </a:moveTo>
                <a:lnTo>
                  <a:pt x="0" y="0"/>
                </a:lnTo>
                <a:lnTo>
                  <a:pt x="0" y="609599"/>
                </a:lnTo>
                <a:lnTo>
                  <a:pt x="320040" y="609599"/>
                </a:lnTo>
                <a:lnTo>
                  <a:pt x="320040" y="0"/>
                </a:lnTo>
                <a:close/>
              </a:path>
            </a:pathLst>
          </a:custGeom>
          <a:solidFill>
            <a:srgbClr val="1148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777240" y="6324295"/>
            <a:ext cx="199834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40"/>
              </a:lnSpc>
            </a:pPr>
            <a:r>
              <a:rPr dirty="0" sz="1200" spc="-10">
                <a:solidFill>
                  <a:srgbClr val="393A3B"/>
                </a:solidFill>
                <a:latin typeface="Calibri"/>
                <a:cs typeface="Calibri"/>
              </a:rPr>
              <a:t>Confidential/For </a:t>
            </a:r>
            <a:r>
              <a:rPr dirty="0" sz="1200">
                <a:solidFill>
                  <a:srgbClr val="393A3B"/>
                </a:solidFill>
                <a:latin typeface="Calibri"/>
                <a:cs typeface="Calibri"/>
              </a:rPr>
              <a:t>Agent</a:t>
            </a:r>
            <a:r>
              <a:rPr dirty="0" sz="1200" spc="10">
                <a:solidFill>
                  <a:srgbClr val="393A3B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393A3B"/>
                </a:solidFill>
                <a:latin typeface="Calibri"/>
                <a:cs typeface="Calibri"/>
              </a:rPr>
              <a:t>Use</a:t>
            </a:r>
            <a:r>
              <a:rPr dirty="0" sz="1200" spc="60">
                <a:solidFill>
                  <a:srgbClr val="393A3B"/>
                </a:solidFill>
                <a:latin typeface="Calibri"/>
                <a:cs typeface="Calibri"/>
              </a:rPr>
              <a:t> </a:t>
            </a:r>
            <a:r>
              <a:rPr dirty="0" sz="1200" spc="-20">
                <a:solidFill>
                  <a:srgbClr val="393A3B"/>
                </a:solidFill>
                <a:latin typeface="Calibri"/>
                <a:cs typeface="Calibri"/>
              </a:rPr>
              <a:t>Only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34974" y="236982"/>
            <a:ext cx="8465185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b="0">
                <a:solidFill>
                  <a:srgbClr val="5C9A1B"/>
                </a:solidFill>
                <a:latin typeface="Calibri Light"/>
                <a:cs typeface="Calibri Light"/>
              </a:rPr>
              <a:t>Connect</a:t>
            </a:r>
            <a:r>
              <a:rPr dirty="0" spc="-60" b="0">
                <a:solidFill>
                  <a:srgbClr val="5C9A1B"/>
                </a:solidFill>
                <a:latin typeface="Calibri Light"/>
                <a:cs typeface="Calibri Light"/>
              </a:rPr>
              <a:t> </a:t>
            </a:r>
            <a:r>
              <a:rPr dirty="0" b="0">
                <a:solidFill>
                  <a:srgbClr val="5C9A1B"/>
                </a:solidFill>
                <a:latin typeface="Calibri Light"/>
                <a:cs typeface="Calibri Light"/>
              </a:rPr>
              <a:t>veterans</a:t>
            </a:r>
            <a:r>
              <a:rPr dirty="0" spc="-50" b="0">
                <a:solidFill>
                  <a:srgbClr val="5C9A1B"/>
                </a:solidFill>
                <a:latin typeface="Calibri Light"/>
                <a:cs typeface="Calibri Light"/>
              </a:rPr>
              <a:t> </a:t>
            </a:r>
            <a:r>
              <a:rPr dirty="0" b="0">
                <a:solidFill>
                  <a:srgbClr val="5C9A1B"/>
                </a:solidFill>
                <a:latin typeface="Calibri Light"/>
                <a:cs typeface="Calibri Light"/>
              </a:rPr>
              <a:t>to</a:t>
            </a:r>
            <a:r>
              <a:rPr dirty="0" spc="-55" b="0">
                <a:solidFill>
                  <a:srgbClr val="5C9A1B"/>
                </a:solidFill>
                <a:latin typeface="Calibri Light"/>
                <a:cs typeface="Calibri Light"/>
              </a:rPr>
              <a:t> </a:t>
            </a:r>
            <a:r>
              <a:rPr dirty="0" b="0">
                <a:solidFill>
                  <a:srgbClr val="5C9A1B"/>
                </a:solidFill>
                <a:latin typeface="Calibri Light"/>
                <a:cs typeface="Calibri Light"/>
              </a:rPr>
              <a:t>resources</a:t>
            </a:r>
            <a:r>
              <a:rPr dirty="0" spc="-40" b="0">
                <a:solidFill>
                  <a:srgbClr val="5C9A1B"/>
                </a:solidFill>
                <a:latin typeface="Calibri Light"/>
                <a:cs typeface="Calibri Light"/>
              </a:rPr>
              <a:t> </a:t>
            </a:r>
            <a:r>
              <a:rPr dirty="0" b="0">
                <a:solidFill>
                  <a:srgbClr val="5C9A1B"/>
                </a:solidFill>
                <a:latin typeface="Calibri Light"/>
                <a:cs typeface="Calibri Light"/>
              </a:rPr>
              <a:t>in</a:t>
            </a:r>
            <a:r>
              <a:rPr dirty="0" spc="-50" b="0">
                <a:solidFill>
                  <a:srgbClr val="5C9A1B"/>
                </a:solidFill>
                <a:latin typeface="Calibri Light"/>
                <a:cs typeface="Calibri Light"/>
              </a:rPr>
              <a:t> </a:t>
            </a:r>
            <a:r>
              <a:rPr dirty="0" b="0">
                <a:solidFill>
                  <a:srgbClr val="5C9A1B"/>
                </a:solidFill>
                <a:latin typeface="Calibri Light"/>
                <a:cs typeface="Calibri Light"/>
              </a:rPr>
              <a:t>their</a:t>
            </a:r>
            <a:r>
              <a:rPr dirty="0" spc="-55" b="0">
                <a:solidFill>
                  <a:srgbClr val="5C9A1B"/>
                </a:solidFill>
                <a:latin typeface="Calibri Light"/>
                <a:cs typeface="Calibri Light"/>
              </a:rPr>
              <a:t> </a:t>
            </a:r>
            <a:r>
              <a:rPr dirty="0" b="0">
                <a:solidFill>
                  <a:srgbClr val="5C9A1B"/>
                </a:solidFill>
                <a:latin typeface="Calibri Light"/>
                <a:cs typeface="Calibri Light"/>
              </a:rPr>
              <a:t>local</a:t>
            </a:r>
            <a:r>
              <a:rPr dirty="0" spc="-45" b="0">
                <a:solidFill>
                  <a:srgbClr val="5C9A1B"/>
                </a:solidFill>
                <a:latin typeface="Calibri Light"/>
                <a:cs typeface="Calibri Light"/>
              </a:rPr>
              <a:t> </a:t>
            </a:r>
            <a:r>
              <a:rPr dirty="0" spc="-10" b="0">
                <a:solidFill>
                  <a:srgbClr val="5C9A1B"/>
                </a:solidFill>
                <a:latin typeface="Calibri Light"/>
                <a:cs typeface="Calibri Light"/>
              </a:rPr>
              <a:t>community</a:t>
            </a:r>
          </a:p>
        </p:txBody>
      </p:sp>
      <p:sp>
        <p:nvSpPr>
          <p:cNvPr id="6" name="object 6" descr=""/>
          <p:cNvSpPr txBox="1"/>
          <p:nvPr/>
        </p:nvSpPr>
        <p:spPr>
          <a:xfrm>
            <a:off x="11551157" y="6288735"/>
            <a:ext cx="28638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78BD1F"/>
                </a:solidFill>
                <a:latin typeface="Calibri"/>
                <a:cs typeface="Calibri"/>
              </a:rPr>
              <a:t>| </a:t>
            </a:r>
            <a:r>
              <a:rPr dirty="0" sz="1200" spc="-25">
                <a:solidFill>
                  <a:srgbClr val="393A3B"/>
                </a:solidFill>
                <a:latin typeface="Calibri"/>
                <a:cs typeface="Calibri"/>
              </a:rPr>
              <a:t>16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672083" y="3608832"/>
            <a:ext cx="9773920" cy="3103245"/>
            <a:chOff x="672083" y="3608832"/>
            <a:chExt cx="9773920" cy="3103245"/>
          </a:xfrm>
        </p:grpSpPr>
        <p:sp>
          <p:nvSpPr>
            <p:cNvPr id="8" name="object 8" descr=""/>
            <p:cNvSpPr/>
            <p:nvPr/>
          </p:nvSpPr>
          <p:spPr>
            <a:xfrm>
              <a:off x="672083" y="6179820"/>
              <a:ext cx="2346960" cy="532130"/>
            </a:xfrm>
            <a:custGeom>
              <a:avLst/>
              <a:gdLst/>
              <a:ahLst/>
              <a:cxnLst/>
              <a:rect l="l" t="t" r="r" b="b"/>
              <a:pathLst>
                <a:path w="2346960" h="532129">
                  <a:moveTo>
                    <a:pt x="2346960" y="0"/>
                  </a:moveTo>
                  <a:lnTo>
                    <a:pt x="0" y="0"/>
                  </a:lnTo>
                  <a:lnTo>
                    <a:pt x="0" y="531875"/>
                  </a:lnTo>
                  <a:lnTo>
                    <a:pt x="2346960" y="531875"/>
                  </a:lnTo>
                  <a:lnTo>
                    <a:pt x="23469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46503" y="3608832"/>
              <a:ext cx="8698992" cy="3102864"/>
            </a:xfrm>
            <a:prstGeom prst="rect">
              <a:avLst/>
            </a:prstGeom>
          </p:spPr>
        </p:pic>
      </p:grpSp>
      <p:sp>
        <p:nvSpPr>
          <p:cNvPr id="10" name="object 10" descr=""/>
          <p:cNvSpPr txBox="1"/>
          <p:nvPr/>
        </p:nvSpPr>
        <p:spPr>
          <a:xfrm>
            <a:off x="720039" y="839470"/>
            <a:ext cx="10662285" cy="118491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700" spc="-10" b="1">
                <a:solidFill>
                  <a:srgbClr val="602066"/>
                </a:solidFill>
                <a:latin typeface="Gill Sans MT"/>
                <a:cs typeface="Gill Sans MT"/>
              </a:rPr>
              <a:t>Humana</a:t>
            </a:r>
            <a:r>
              <a:rPr dirty="0" sz="1700" spc="-65" b="1">
                <a:solidFill>
                  <a:srgbClr val="602066"/>
                </a:solidFill>
                <a:latin typeface="Gill Sans MT"/>
                <a:cs typeface="Gill Sans MT"/>
              </a:rPr>
              <a:t> </a:t>
            </a:r>
            <a:r>
              <a:rPr dirty="0" sz="1700" spc="-50" b="1">
                <a:solidFill>
                  <a:srgbClr val="602066"/>
                </a:solidFill>
                <a:latin typeface="Gill Sans MT"/>
                <a:cs typeface="Gill Sans MT"/>
              </a:rPr>
              <a:t>Community</a:t>
            </a:r>
            <a:r>
              <a:rPr dirty="0" sz="1700" spc="-65" b="1">
                <a:solidFill>
                  <a:srgbClr val="602066"/>
                </a:solidFill>
                <a:latin typeface="Gill Sans MT"/>
                <a:cs typeface="Gill Sans MT"/>
              </a:rPr>
              <a:t> </a:t>
            </a:r>
            <a:r>
              <a:rPr dirty="0" sz="1700" spc="-10" b="1">
                <a:solidFill>
                  <a:srgbClr val="602066"/>
                </a:solidFill>
                <a:latin typeface="Gill Sans MT"/>
                <a:cs typeface="Gill Sans MT"/>
              </a:rPr>
              <a:t>Navigator</a:t>
            </a:r>
            <a:endParaRPr sz="1700">
              <a:latin typeface="Gill Sans MT"/>
              <a:cs typeface="Gill Sans MT"/>
            </a:endParaRPr>
          </a:p>
          <a:p>
            <a:pPr marL="12700" marR="210820">
              <a:lnSpc>
                <a:spcPct val="101400"/>
              </a:lnSpc>
              <a:spcBef>
                <a:spcPts val="10"/>
              </a:spcBef>
            </a:pPr>
            <a:r>
              <a:rPr dirty="0" sz="1450">
                <a:solidFill>
                  <a:srgbClr val="393A3C"/>
                </a:solidFill>
                <a:latin typeface="Lucida Sans"/>
                <a:cs typeface="Lucida Sans"/>
              </a:rPr>
              <a:t>If</a:t>
            </a:r>
            <a:r>
              <a:rPr dirty="0" sz="1450" spc="-65">
                <a:solidFill>
                  <a:srgbClr val="393A3C"/>
                </a:solidFill>
                <a:latin typeface="Lucida Sans"/>
                <a:cs typeface="Lucida Sans"/>
              </a:rPr>
              <a:t> </a:t>
            </a:r>
            <a:r>
              <a:rPr dirty="0" sz="1450">
                <a:solidFill>
                  <a:srgbClr val="393A3C"/>
                </a:solidFill>
                <a:latin typeface="Lucida Sans"/>
                <a:cs typeface="Lucida Sans"/>
              </a:rPr>
              <a:t>an</a:t>
            </a:r>
            <a:r>
              <a:rPr dirty="0" sz="1450" spc="-60">
                <a:solidFill>
                  <a:srgbClr val="393A3C"/>
                </a:solidFill>
                <a:latin typeface="Lucida Sans"/>
                <a:cs typeface="Lucida Sans"/>
              </a:rPr>
              <a:t> individual</a:t>
            </a:r>
            <a:r>
              <a:rPr dirty="0" sz="1450" spc="-50">
                <a:solidFill>
                  <a:srgbClr val="393A3C"/>
                </a:solidFill>
                <a:latin typeface="Lucida Sans"/>
                <a:cs typeface="Lucida Sans"/>
              </a:rPr>
              <a:t> </a:t>
            </a:r>
            <a:r>
              <a:rPr dirty="0" sz="1450" spc="-40">
                <a:solidFill>
                  <a:srgbClr val="393A3C"/>
                </a:solidFill>
                <a:latin typeface="Lucida Sans"/>
                <a:cs typeface="Lucida Sans"/>
              </a:rPr>
              <a:t>has</a:t>
            </a:r>
            <a:r>
              <a:rPr dirty="0" sz="1450" spc="-55">
                <a:solidFill>
                  <a:srgbClr val="393A3C"/>
                </a:solidFill>
                <a:latin typeface="Lucida Sans"/>
                <a:cs typeface="Lucida Sans"/>
              </a:rPr>
              <a:t> identified</a:t>
            </a:r>
            <a:r>
              <a:rPr dirty="0" sz="1450" spc="-45">
                <a:solidFill>
                  <a:srgbClr val="393A3C"/>
                </a:solidFill>
                <a:latin typeface="Lucida Sans"/>
                <a:cs typeface="Lucida Sans"/>
              </a:rPr>
              <a:t> </a:t>
            </a:r>
            <a:r>
              <a:rPr dirty="0" sz="1450" spc="-20">
                <a:solidFill>
                  <a:srgbClr val="393A3C"/>
                </a:solidFill>
                <a:latin typeface="Lucida Sans"/>
                <a:cs typeface="Lucida Sans"/>
              </a:rPr>
              <a:t>health-</a:t>
            </a:r>
            <a:r>
              <a:rPr dirty="0" sz="1450" spc="-35">
                <a:solidFill>
                  <a:srgbClr val="393A3C"/>
                </a:solidFill>
                <a:latin typeface="Lucida Sans"/>
                <a:cs typeface="Lucida Sans"/>
              </a:rPr>
              <a:t>related</a:t>
            </a:r>
            <a:r>
              <a:rPr dirty="0" sz="1450" spc="-25">
                <a:solidFill>
                  <a:srgbClr val="393A3C"/>
                </a:solidFill>
                <a:latin typeface="Lucida Sans"/>
                <a:cs typeface="Lucida Sans"/>
              </a:rPr>
              <a:t> </a:t>
            </a:r>
            <a:r>
              <a:rPr dirty="0" sz="1450" spc="-55">
                <a:solidFill>
                  <a:srgbClr val="393A3C"/>
                </a:solidFill>
                <a:latin typeface="Lucida Sans"/>
                <a:cs typeface="Lucida Sans"/>
              </a:rPr>
              <a:t>social</a:t>
            </a:r>
            <a:r>
              <a:rPr dirty="0" sz="1450" spc="-40">
                <a:solidFill>
                  <a:srgbClr val="393A3C"/>
                </a:solidFill>
                <a:latin typeface="Lucida Sans"/>
                <a:cs typeface="Lucida Sans"/>
              </a:rPr>
              <a:t> </a:t>
            </a:r>
            <a:r>
              <a:rPr dirty="0" sz="1450" spc="-65">
                <a:solidFill>
                  <a:srgbClr val="393A3C"/>
                </a:solidFill>
                <a:latin typeface="Lucida Sans"/>
                <a:cs typeface="Lucida Sans"/>
              </a:rPr>
              <a:t>needs,</a:t>
            </a:r>
            <a:r>
              <a:rPr dirty="0" sz="1450" spc="-40">
                <a:solidFill>
                  <a:srgbClr val="393A3C"/>
                </a:solidFill>
                <a:latin typeface="Lucida Sans"/>
                <a:cs typeface="Lucida Sans"/>
              </a:rPr>
              <a:t> </a:t>
            </a:r>
            <a:r>
              <a:rPr dirty="0" sz="1450" spc="-50">
                <a:solidFill>
                  <a:srgbClr val="393A3C"/>
                </a:solidFill>
                <a:latin typeface="Lucida Sans"/>
                <a:cs typeface="Lucida Sans"/>
              </a:rPr>
              <a:t>follow</a:t>
            </a:r>
            <a:r>
              <a:rPr dirty="0" sz="1450" spc="-60">
                <a:solidFill>
                  <a:srgbClr val="393A3C"/>
                </a:solidFill>
                <a:latin typeface="Lucida Sans"/>
                <a:cs typeface="Lucida Sans"/>
              </a:rPr>
              <a:t> </a:t>
            </a:r>
            <a:r>
              <a:rPr dirty="0" sz="1450" spc="-80">
                <a:solidFill>
                  <a:srgbClr val="393A3C"/>
                </a:solidFill>
                <a:latin typeface="Lucida Sans"/>
                <a:cs typeface="Lucida Sans"/>
              </a:rPr>
              <a:t>up</a:t>
            </a:r>
            <a:r>
              <a:rPr dirty="0" sz="1450" spc="-70">
                <a:solidFill>
                  <a:srgbClr val="393A3C"/>
                </a:solidFill>
                <a:latin typeface="Lucida Sans"/>
                <a:cs typeface="Lucida Sans"/>
              </a:rPr>
              <a:t> </a:t>
            </a:r>
            <a:r>
              <a:rPr dirty="0" sz="1450" spc="-80">
                <a:solidFill>
                  <a:srgbClr val="393A3C"/>
                </a:solidFill>
                <a:latin typeface="Lucida Sans"/>
                <a:cs typeface="Lucida Sans"/>
              </a:rPr>
              <a:t>by</a:t>
            </a:r>
            <a:r>
              <a:rPr dirty="0" sz="1450" spc="-65">
                <a:solidFill>
                  <a:srgbClr val="393A3C"/>
                </a:solidFill>
                <a:latin typeface="Lucida Sans"/>
                <a:cs typeface="Lucida Sans"/>
              </a:rPr>
              <a:t> </a:t>
            </a:r>
            <a:r>
              <a:rPr dirty="0" sz="1450" spc="-60">
                <a:solidFill>
                  <a:srgbClr val="393A3C"/>
                </a:solidFill>
                <a:latin typeface="Lucida Sans"/>
                <a:cs typeface="Lucida Sans"/>
              </a:rPr>
              <a:t>offering</a:t>
            </a:r>
            <a:r>
              <a:rPr dirty="0" sz="1450" spc="-50">
                <a:solidFill>
                  <a:srgbClr val="393A3C"/>
                </a:solidFill>
                <a:latin typeface="Lucida Sans"/>
                <a:cs typeface="Lucida Sans"/>
              </a:rPr>
              <a:t> </a:t>
            </a:r>
            <a:r>
              <a:rPr dirty="0" sz="1450" spc="-35">
                <a:solidFill>
                  <a:srgbClr val="393A3C"/>
                </a:solidFill>
                <a:latin typeface="Lucida Sans"/>
                <a:cs typeface="Lucida Sans"/>
              </a:rPr>
              <a:t>assistance</a:t>
            </a:r>
            <a:r>
              <a:rPr dirty="0" sz="1450" spc="-30">
                <a:solidFill>
                  <a:srgbClr val="393A3C"/>
                </a:solidFill>
                <a:latin typeface="Lucida Sans"/>
                <a:cs typeface="Lucida Sans"/>
              </a:rPr>
              <a:t> </a:t>
            </a:r>
            <a:r>
              <a:rPr dirty="0" sz="1450" spc="-50">
                <a:solidFill>
                  <a:srgbClr val="393A3C"/>
                </a:solidFill>
                <a:latin typeface="Lucida Sans"/>
                <a:cs typeface="Lucida Sans"/>
              </a:rPr>
              <a:t>connecting</a:t>
            </a:r>
            <a:r>
              <a:rPr dirty="0" sz="1450" spc="-15">
                <a:solidFill>
                  <a:srgbClr val="393A3C"/>
                </a:solidFill>
                <a:latin typeface="Lucida Sans"/>
                <a:cs typeface="Lucida Sans"/>
              </a:rPr>
              <a:t> </a:t>
            </a:r>
            <a:r>
              <a:rPr dirty="0" sz="1450" spc="-25">
                <a:solidFill>
                  <a:srgbClr val="393A3C"/>
                </a:solidFill>
                <a:latin typeface="Lucida Sans"/>
                <a:cs typeface="Lucida Sans"/>
              </a:rPr>
              <a:t>them</a:t>
            </a:r>
            <a:r>
              <a:rPr dirty="0" sz="1450" spc="-55">
                <a:solidFill>
                  <a:srgbClr val="393A3C"/>
                </a:solidFill>
                <a:latin typeface="Lucida Sans"/>
                <a:cs typeface="Lucida Sans"/>
              </a:rPr>
              <a:t> </a:t>
            </a:r>
            <a:r>
              <a:rPr dirty="0" sz="1450" spc="-45">
                <a:solidFill>
                  <a:srgbClr val="393A3C"/>
                </a:solidFill>
                <a:latin typeface="Lucida Sans"/>
                <a:cs typeface="Lucida Sans"/>
              </a:rPr>
              <a:t>to</a:t>
            </a:r>
            <a:r>
              <a:rPr dirty="0" sz="1450" spc="-65">
                <a:solidFill>
                  <a:srgbClr val="393A3C"/>
                </a:solidFill>
                <a:latin typeface="Lucida Sans"/>
                <a:cs typeface="Lucida Sans"/>
              </a:rPr>
              <a:t> </a:t>
            </a:r>
            <a:r>
              <a:rPr dirty="0" sz="1450" spc="-60">
                <a:solidFill>
                  <a:srgbClr val="393A3C"/>
                </a:solidFill>
                <a:latin typeface="Lucida Sans"/>
                <a:cs typeface="Lucida Sans"/>
              </a:rPr>
              <a:t>resources</a:t>
            </a:r>
            <a:r>
              <a:rPr dirty="0" sz="1450" spc="-55">
                <a:solidFill>
                  <a:srgbClr val="393A3C"/>
                </a:solidFill>
                <a:latin typeface="Lucida Sans"/>
                <a:cs typeface="Lucida Sans"/>
              </a:rPr>
              <a:t> </a:t>
            </a:r>
            <a:r>
              <a:rPr dirty="0" sz="1450" spc="-25">
                <a:solidFill>
                  <a:srgbClr val="393A3C"/>
                </a:solidFill>
                <a:latin typeface="Lucida Sans"/>
                <a:cs typeface="Lucida Sans"/>
              </a:rPr>
              <a:t>and </a:t>
            </a:r>
            <a:r>
              <a:rPr dirty="0" sz="1450" spc="-55">
                <a:solidFill>
                  <a:srgbClr val="393A3C"/>
                </a:solidFill>
                <a:latin typeface="Lucida Sans"/>
                <a:cs typeface="Lucida Sans"/>
              </a:rPr>
              <a:t>services</a:t>
            </a:r>
            <a:r>
              <a:rPr dirty="0" sz="1450" spc="-50">
                <a:solidFill>
                  <a:srgbClr val="393A3C"/>
                </a:solidFill>
                <a:latin typeface="Lucida Sans"/>
                <a:cs typeface="Lucida Sans"/>
              </a:rPr>
              <a:t> </a:t>
            </a:r>
            <a:r>
              <a:rPr dirty="0" sz="1450" spc="-10">
                <a:solidFill>
                  <a:srgbClr val="393A3C"/>
                </a:solidFill>
                <a:latin typeface="Lucida Sans"/>
                <a:cs typeface="Lucida Sans"/>
              </a:rPr>
              <a:t>that</a:t>
            </a:r>
            <a:r>
              <a:rPr dirty="0" sz="1450" spc="-80">
                <a:solidFill>
                  <a:srgbClr val="393A3C"/>
                </a:solidFill>
                <a:latin typeface="Lucida Sans"/>
                <a:cs typeface="Lucida Sans"/>
              </a:rPr>
              <a:t> </a:t>
            </a:r>
            <a:r>
              <a:rPr dirty="0" sz="1450" spc="-10">
                <a:solidFill>
                  <a:srgbClr val="393A3C"/>
                </a:solidFill>
                <a:latin typeface="Lucida Sans"/>
                <a:cs typeface="Lucida Sans"/>
              </a:rPr>
              <a:t>may</a:t>
            </a:r>
            <a:r>
              <a:rPr dirty="0" sz="1450" spc="-60">
                <a:solidFill>
                  <a:srgbClr val="393A3C"/>
                </a:solidFill>
                <a:latin typeface="Lucida Sans"/>
                <a:cs typeface="Lucida Sans"/>
              </a:rPr>
              <a:t> </a:t>
            </a:r>
            <a:r>
              <a:rPr dirty="0" sz="1450" spc="-70">
                <a:solidFill>
                  <a:srgbClr val="393A3C"/>
                </a:solidFill>
                <a:latin typeface="Lucida Sans"/>
                <a:cs typeface="Lucida Sans"/>
              </a:rPr>
              <a:t>be</a:t>
            </a:r>
            <a:r>
              <a:rPr dirty="0" sz="1450" spc="-75">
                <a:solidFill>
                  <a:srgbClr val="393A3C"/>
                </a:solidFill>
                <a:latin typeface="Lucida Sans"/>
                <a:cs typeface="Lucida Sans"/>
              </a:rPr>
              <a:t> </a:t>
            </a:r>
            <a:r>
              <a:rPr dirty="0" sz="1450" spc="-35">
                <a:solidFill>
                  <a:srgbClr val="393A3C"/>
                </a:solidFill>
                <a:latin typeface="Lucida Sans"/>
                <a:cs typeface="Lucida Sans"/>
              </a:rPr>
              <a:t>available</a:t>
            </a:r>
            <a:r>
              <a:rPr dirty="0" sz="1450" spc="-30">
                <a:solidFill>
                  <a:srgbClr val="393A3C"/>
                </a:solidFill>
                <a:latin typeface="Lucida Sans"/>
                <a:cs typeface="Lucida Sans"/>
              </a:rPr>
              <a:t> </a:t>
            </a:r>
            <a:r>
              <a:rPr dirty="0" sz="1450" spc="-60">
                <a:solidFill>
                  <a:srgbClr val="393A3C"/>
                </a:solidFill>
                <a:latin typeface="Lucida Sans"/>
                <a:cs typeface="Lucida Sans"/>
              </a:rPr>
              <a:t>through</a:t>
            </a:r>
            <a:r>
              <a:rPr dirty="0" sz="1450" spc="-65">
                <a:solidFill>
                  <a:srgbClr val="393A3C"/>
                </a:solidFill>
                <a:latin typeface="Lucida Sans"/>
                <a:cs typeface="Lucida Sans"/>
              </a:rPr>
              <a:t> </a:t>
            </a:r>
            <a:r>
              <a:rPr dirty="0" sz="1450" spc="-45">
                <a:solidFill>
                  <a:srgbClr val="393A3C"/>
                </a:solidFill>
                <a:latin typeface="Lucida Sans"/>
                <a:cs typeface="Lucida Sans"/>
              </a:rPr>
              <a:t>their</a:t>
            </a:r>
            <a:r>
              <a:rPr dirty="0" sz="1450" spc="-65">
                <a:solidFill>
                  <a:srgbClr val="393A3C"/>
                </a:solidFill>
                <a:latin typeface="Lucida Sans"/>
                <a:cs typeface="Lucida Sans"/>
              </a:rPr>
              <a:t> </a:t>
            </a:r>
            <a:r>
              <a:rPr dirty="0" sz="1450" spc="-40">
                <a:solidFill>
                  <a:srgbClr val="393A3C"/>
                </a:solidFill>
                <a:latin typeface="Lucida Sans"/>
                <a:cs typeface="Lucida Sans"/>
              </a:rPr>
              <a:t>medical</a:t>
            </a:r>
            <a:r>
              <a:rPr dirty="0" sz="1450" spc="-50">
                <a:solidFill>
                  <a:srgbClr val="393A3C"/>
                </a:solidFill>
                <a:latin typeface="Lucida Sans"/>
                <a:cs typeface="Lucida Sans"/>
              </a:rPr>
              <a:t> </a:t>
            </a:r>
            <a:r>
              <a:rPr dirty="0" sz="1450" spc="-65">
                <a:solidFill>
                  <a:srgbClr val="393A3C"/>
                </a:solidFill>
                <a:latin typeface="Lucida Sans"/>
                <a:cs typeface="Lucida Sans"/>
              </a:rPr>
              <a:t>insurance,</a:t>
            </a:r>
            <a:r>
              <a:rPr dirty="0" sz="1450" spc="-45">
                <a:solidFill>
                  <a:srgbClr val="393A3C"/>
                </a:solidFill>
                <a:latin typeface="Lucida Sans"/>
                <a:cs typeface="Lucida Sans"/>
              </a:rPr>
              <a:t> government</a:t>
            </a:r>
            <a:r>
              <a:rPr dirty="0" sz="1450" spc="-35">
                <a:solidFill>
                  <a:srgbClr val="393A3C"/>
                </a:solidFill>
                <a:latin typeface="Lucida Sans"/>
                <a:cs typeface="Lucida Sans"/>
              </a:rPr>
              <a:t> </a:t>
            </a:r>
            <a:r>
              <a:rPr dirty="0" sz="1450" spc="-70">
                <a:solidFill>
                  <a:srgbClr val="393A3C"/>
                </a:solidFill>
                <a:latin typeface="Lucida Sans"/>
                <a:cs typeface="Lucida Sans"/>
              </a:rPr>
              <a:t>programs</a:t>
            </a:r>
            <a:r>
              <a:rPr dirty="0" sz="1450" spc="-75">
                <a:solidFill>
                  <a:srgbClr val="393A3C"/>
                </a:solidFill>
                <a:latin typeface="Lucida Sans"/>
                <a:cs typeface="Lucida Sans"/>
              </a:rPr>
              <a:t> </a:t>
            </a:r>
            <a:r>
              <a:rPr dirty="0" sz="1450" spc="-35">
                <a:solidFill>
                  <a:srgbClr val="393A3C"/>
                </a:solidFill>
                <a:latin typeface="Lucida Sans"/>
                <a:cs typeface="Lucida Sans"/>
              </a:rPr>
              <a:t>and</a:t>
            </a:r>
            <a:r>
              <a:rPr dirty="0" sz="1450" spc="-60">
                <a:solidFill>
                  <a:srgbClr val="393A3C"/>
                </a:solidFill>
                <a:latin typeface="Lucida Sans"/>
                <a:cs typeface="Lucida Sans"/>
              </a:rPr>
              <a:t> </a:t>
            </a:r>
            <a:r>
              <a:rPr dirty="0" sz="1450" spc="-45">
                <a:solidFill>
                  <a:srgbClr val="393A3C"/>
                </a:solidFill>
                <a:latin typeface="Lucida Sans"/>
                <a:cs typeface="Lucida Sans"/>
              </a:rPr>
              <a:t>other</a:t>
            </a:r>
            <a:r>
              <a:rPr dirty="0" sz="1450" spc="-55">
                <a:solidFill>
                  <a:srgbClr val="393A3C"/>
                </a:solidFill>
                <a:latin typeface="Lucida Sans"/>
                <a:cs typeface="Lucida Sans"/>
              </a:rPr>
              <a:t> </a:t>
            </a:r>
            <a:r>
              <a:rPr dirty="0" sz="1450" spc="-40">
                <a:solidFill>
                  <a:srgbClr val="393A3C"/>
                </a:solidFill>
                <a:latin typeface="Lucida Sans"/>
                <a:cs typeface="Lucida Sans"/>
              </a:rPr>
              <a:t>community </a:t>
            </a:r>
            <a:r>
              <a:rPr dirty="0" sz="1450" spc="-10">
                <a:solidFill>
                  <a:srgbClr val="393A3C"/>
                </a:solidFill>
                <a:latin typeface="Lucida Sans"/>
                <a:cs typeface="Lucida Sans"/>
              </a:rPr>
              <a:t>organizations </a:t>
            </a:r>
            <a:r>
              <a:rPr dirty="0" sz="1450" spc="-60">
                <a:solidFill>
                  <a:srgbClr val="393A3C"/>
                </a:solidFill>
                <a:latin typeface="Lucida Sans"/>
                <a:cs typeface="Lucida Sans"/>
              </a:rPr>
              <a:t>through </a:t>
            </a:r>
            <a:r>
              <a:rPr dirty="0" sz="1450" spc="-30">
                <a:solidFill>
                  <a:srgbClr val="393A3C"/>
                </a:solidFill>
                <a:latin typeface="Lucida Sans"/>
                <a:cs typeface="Lucida Sans"/>
              </a:rPr>
              <a:t>Humana</a:t>
            </a:r>
            <a:r>
              <a:rPr dirty="0" sz="1450" spc="-45">
                <a:solidFill>
                  <a:srgbClr val="393A3C"/>
                </a:solidFill>
                <a:latin typeface="Lucida Sans"/>
                <a:cs typeface="Lucida Sans"/>
              </a:rPr>
              <a:t> </a:t>
            </a:r>
            <a:r>
              <a:rPr dirty="0" sz="1450" spc="-60">
                <a:solidFill>
                  <a:srgbClr val="393A3C"/>
                </a:solidFill>
                <a:latin typeface="Lucida Sans"/>
                <a:cs typeface="Lucida Sans"/>
              </a:rPr>
              <a:t>Community</a:t>
            </a:r>
            <a:r>
              <a:rPr dirty="0" sz="1450" spc="-35">
                <a:solidFill>
                  <a:srgbClr val="393A3C"/>
                </a:solidFill>
                <a:latin typeface="Lucida Sans"/>
                <a:cs typeface="Lucida Sans"/>
              </a:rPr>
              <a:t> </a:t>
            </a:r>
            <a:r>
              <a:rPr dirty="0" sz="1450" spc="-45">
                <a:solidFill>
                  <a:srgbClr val="393A3C"/>
                </a:solidFill>
                <a:latin typeface="Lucida Sans"/>
                <a:cs typeface="Lucida Sans"/>
              </a:rPr>
              <a:t>Navigator</a:t>
            </a:r>
            <a:r>
              <a:rPr dirty="0" sz="1450" spc="-35">
                <a:solidFill>
                  <a:srgbClr val="393A3C"/>
                </a:solidFill>
                <a:latin typeface="Lucida Sans"/>
                <a:cs typeface="Lucida Sans"/>
              </a:rPr>
              <a:t> (</a:t>
            </a:r>
            <a:r>
              <a:rPr dirty="0" sz="1450" spc="-35" b="1">
                <a:solidFill>
                  <a:srgbClr val="AF0060"/>
                </a:solidFill>
                <a:latin typeface="Gill Sans MT"/>
                <a:cs typeface="Gill Sans MT"/>
              </a:rPr>
              <a:t>Humana.FindHelp.com</a:t>
            </a:r>
            <a:r>
              <a:rPr dirty="0" sz="1450" spc="-35">
                <a:solidFill>
                  <a:srgbClr val="393A3C"/>
                </a:solidFill>
                <a:latin typeface="Lucida Sans"/>
                <a:cs typeface="Lucida Sans"/>
              </a:rPr>
              <a:t>).</a:t>
            </a:r>
            <a:r>
              <a:rPr dirty="0" sz="1450" spc="-80">
                <a:solidFill>
                  <a:srgbClr val="393A3C"/>
                </a:solidFill>
                <a:latin typeface="Lucida Sans"/>
                <a:cs typeface="Lucida Sans"/>
              </a:rPr>
              <a:t> </a:t>
            </a:r>
            <a:r>
              <a:rPr dirty="0" sz="1450" spc="-105">
                <a:solidFill>
                  <a:srgbClr val="393A3C"/>
                </a:solidFill>
                <a:latin typeface="Lucida Sans"/>
                <a:cs typeface="Lucida Sans"/>
              </a:rPr>
              <a:t>This</a:t>
            </a:r>
            <a:r>
              <a:rPr dirty="0" sz="1450" spc="-55">
                <a:solidFill>
                  <a:srgbClr val="393A3C"/>
                </a:solidFill>
                <a:latin typeface="Lucida Sans"/>
                <a:cs typeface="Lucida Sans"/>
              </a:rPr>
              <a:t> </a:t>
            </a:r>
            <a:r>
              <a:rPr dirty="0" sz="1450" spc="-50">
                <a:solidFill>
                  <a:srgbClr val="393A3C"/>
                </a:solidFill>
                <a:latin typeface="Lucida Sans"/>
                <a:cs typeface="Lucida Sans"/>
              </a:rPr>
              <a:t>service</a:t>
            </a:r>
            <a:r>
              <a:rPr dirty="0" sz="1450" spc="-40">
                <a:solidFill>
                  <a:srgbClr val="393A3C"/>
                </a:solidFill>
                <a:latin typeface="Lucida Sans"/>
                <a:cs typeface="Lucida Sans"/>
              </a:rPr>
              <a:t> </a:t>
            </a:r>
            <a:r>
              <a:rPr dirty="0" sz="1450" spc="-70">
                <a:solidFill>
                  <a:srgbClr val="393A3C"/>
                </a:solidFill>
                <a:latin typeface="Lucida Sans"/>
                <a:cs typeface="Lucida Sans"/>
              </a:rPr>
              <a:t>is</a:t>
            </a:r>
            <a:r>
              <a:rPr dirty="0" sz="1450" spc="-80">
                <a:solidFill>
                  <a:srgbClr val="393A3C"/>
                </a:solidFill>
                <a:latin typeface="Lucida Sans"/>
                <a:cs typeface="Lucida Sans"/>
              </a:rPr>
              <a:t> </a:t>
            </a:r>
            <a:r>
              <a:rPr dirty="0" sz="1450" spc="-20">
                <a:solidFill>
                  <a:srgbClr val="393A3C"/>
                </a:solidFill>
                <a:latin typeface="Lucida Sans"/>
                <a:cs typeface="Lucida Sans"/>
              </a:rPr>
              <a:t>used</a:t>
            </a:r>
            <a:endParaRPr sz="1450">
              <a:latin typeface="Lucida Sans"/>
              <a:cs typeface="Lucida Sans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1450" spc="-45">
                <a:solidFill>
                  <a:srgbClr val="393A3C"/>
                </a:solidFill>
                <a:latin typeface="Lucida Sans"/>
                <a:cs typeface="Lucida Sans"/>
              </a:rPr>
              <a:t>to</a:t>
            </a:r>
            <a:r>
              <a:rPr dirty="0" sz="1450" spc="-80">
                <a:solidFill>
                  <a:srgbClr val="393A3C"/>
                </a:solidFill>
                <a:latin typeface="Lucida Sans"/>
                <a:cs typeface="Lucida Sans"/>
              </a:rPr>
              <a:t> </a:t>
            </a:r>
            <a:r>
              <a:rPr dirty="0" sz="1450" spc="-30">
                <a:solidFill>
                  <a:srgbClr val="393A3C"/>
                </a:solidFill>
                <a:latin typeface="Lucida Sans"/>
                <a:cs typeface="Lucida Sans"/>
              </a:rPr>
              <a:t>locate</a:t>
            </a:r>
            <a:r>
              <a:rPr dirty="0" sz="1450" spc="-70">
                <a:solidFill>
                  <a:srgbClr val="393A3C"/>
                </a:solidFill>
                <a:latin typeface="Lucida Sans"/>
                <a:cs typeface="Lucida Sans"/>
              </a:rPr>
              <a:t> </a:t>
            </a:r>
            <a:r>
              <a:rPr dirty="0" sz="1450" spc="-35">
                <a:solidFill>
                  <a:srgbClr val="393A3C"/>
                </a:solidFill>
                <a:latin typeface="Lucida Sans"/>
                <a:cs typeface="Lucida Sans"/>
              </a:rPr>
              <a:t>available</a:t>
            </a:r>
            <a:r>
              <a:rPr dirty="0" sz="1450" spc="-30">
                <a:solidFill>
                  <a:srgbClr val="393A3C"/>
                </a:solidFill>
                <a:latin typeface="Lucida Sans"/>
                <a:cs typeface="Lucida Sans"/>
              </a:rPr>
              <a:t> </a:t>
            </a:r>
            <a:r>
              <a:rPr dirty="0" sz="1450" spc="-65">
                <a:solidFill>
                  <a:srgbClr val="393A3C"/>
                </a:solidFill>
                <a:latin typeface="Lucida Sans"/>
                <a:cs typeface="Lucida Sans"/>
              </a:rPr>
              <a:t>food</a:t>
            </a:r>
            <a:r>
              <a:rPr dirty="0" sz="1450" spc="-75">
                <a:solidFill>
                  <a:srgbClr val="393A3C"/>
                </a:solidFill>
                <a:latin typeface="Lucida Sans"/>
                <a:cs typeface="Lucida Sans"/>
              </a:rPr>
              <a:t> </a:t>
            </a:r>
            <a:r>
              <a:rPr dirty="0" sz="1450" spc="-45">
                <a:solidFill>
                  <a:srgbClr val="393A3C"/>
                </a:solidFill>
                <a:latin typeface="Lucida Sans"/>
                <a:cs typeface="Lucida Sans"/>
              </a:rPr>
              <a:t>assistance,</a:t>
            </a:r>
            <a:r>
              <a:rPr dirty="0" sz="1450" spc="-35">
                <a:solidFill>
                  <a:srgbClr val="393A3C"/>
                </a:solidFill>
                <a:latin typeface="Lucida Sans"/>
                <a:cs typeface="Lucida Sans"/>
              </a:rPr>
              <a:t> </a:t>
            </a:r>
            <a:r>
              <a:rPr dirty="0" sz="1450" spc="-55">
                <a:solidFill>
                  <a:srgbClr val="393A3C"/>
                </a:solidFill>
                <a:latin typeface="Lucida Sans"/>
                <a:cs typeface="Lucida Sans"/>
              </a:rPr>
              <a:t>loneliness</a:t>
            </a:r>
            <a:r>
              <a:rPr dirty="0" sz="1450" spc="-20">
                <a:solidFill>
                  <a:srgbClr val="393A3C"/>
                </a:solidFill>
                <a:latin typeface="Lucida Sans"/>
                <a:cs typeface="Lucida Sans"/>
              </a:rPr>
              <a:t> </a:t>
            </a:r>
            <a:r>
              <a:rPr dirty="0" sz="1450" spc="-65">
                <a:solidFill>
                  <a:srgbClr val="393A3C"/>
                </a:solidFill>
                <a:latin typeface="Lucida Sans"/>
                <a:cs typeface="Lucida Sans"/>
              </a:rPr>
              <a:t>resources </a:t>
            </a:r>
            <a:r>
              <a:rPr dirty="0" sz="1450" spc="-35">
                <a:solidFill>
                  <a:srgbClr val="393A3C"/>
                </a:solidFill>
                <a:latin typeface="Lucida Sans"/>
                <a:cs typeface="Lucida Sans"/>
              </a:rPr>
              <a:t>and</a:t>
            </a:r>
            <a:r>
              <a:rPr dirty="0" sz="1450" spc="-55">
                <a:solidFill>
                  <a:srgbClr val="393A3C"/>
                </a:solidFill>
                <a:latin typeface="Lucida Sans"/>
                <a:cs typeface="Lucida Sans"/>
              </a:rPr>
              <a:t> </a:t>
            </a:r>
            <a:r>
              <a:rPr dirty="0" sz="1450" spc="-45">
                <a:solidFill>
                  <a:srgbClr val="393A3C"/>
                </a:solidFill>
                <a:latin typeface="Lucida Sans"/>
                <a:cs typeface="Lucida Sans"/>
              </a:rPr>
              <a:t>other</a:t>
            </a:r>
            <a:r>
              <a:rPr dirty="0" sz="1450" spc="-60">
                <a:solidFill>
                  <a:srgbClr val="393A3C"/>
                </a:solidFill>
                <a:latin typeface="Lucida Sans"/>
                <a:cs typeface="Lucida Sans"/>
              </a:rPr>
              <a:t> </a:t>
            </a:r>
            <a:r>
              <a:rPr dirty="0" sz="1450" spc="-50">
                <a:solidFill>
                  <a:srgbClr val="393A3C"/>
                </a:solidFill>
                <a:latin typeface="Lucida Sans"/>
                <a:cs typeface="Lucida Sans"/>
              </a:rPr>
              <a:t>free</a:t>
            </a:r>
            <a:r>
              <a:rPr dirty="0" sz="1450" spc="-80">
                <a:solidFill>
                  <a:srgbClr val="393A3C"/>
                </a:solidFill>
                <a:latin typeface="Lucida Sans"/>
                <a:cs typeface="Lucida Sans"/>
              </a:rPr>
              <a:t> </a:t>
            </a:r>
            <a:r>
              <a:rPr dirty="0" sz="1450" spc="-75">
                <a:solidFill>
                  <a:srgbClr val="393A3C"/>
                </a:solidFill>
                <a:latin typeface="Lucida Sans"/>
                <a:cs typeface="Lucida Sans"/>
              </a:rPr>
              <a:t>or </a:t>
            </a:r>
            <a:r>
              <a:rPr dirty="0" sz="1450" spc="-40">
                <a:solidFill>
                  <a:srgbClr val="393A3C"/>
                </a:solidFill>
                <a:latin typeface="Lucida Sans"/>
                <a:cs typeface="Lucida Sans"/>
              </a:rPr>
              <a:t>reduced-</a:t>
            </a:r>
            <a:r>
              <a:rPr dirty="0" sz="1450" spc="-55">
                <a:solidFill>
                  <a:srgbClr val="393A3C"/>
                </a:solidFill>
                <a:latin typeface="Lucida Sans"/>
                <a:cs typeface="Lucida Sans"/>
              </a:rPr>
              <a:t>cost</a:t>
            </a:r>
            <a:r>
              <a:rPr dirty="0" sz="1450" spc="-60">
                <a:solidFill>
                  <a:srgbClr val="393A3C"/>
                </a:solidFill>
                <a:latin typeface="Lucida Sans"/>
                <a:cs typeface="Lucida Sans"/>
              </a:rPr>
              <a:t> </a:t>
            </a:r>
            <a:r>
              <a:rPr dirty="0" sz="1450" spc="-70">
                <a:solidFill>
                  <a:srgbClr val="393A3C"/>
                </a:solidFill>
                <a:latin typeface="Lucida Sans"/>
                <a:cs typeface="Lucida Sans"/>
              </a:rPr>
              <a:t>programs</a:t>
            </a:r>
            <a:r>
              <a:rPr dirty="0" sz="1450" spc="-65">
                <a:solidFill>
                  <a:srgbClr val="393A3C"/>
                </a:solidFill>
                <a:latin typeface="Lucida Sans"/>
                <a:cs typeface="Lucida Sans"/>
              </a:rPr>
              <a:t> </a:t>
            </a:r>
            <a:r>
              <a:rPr dirty="0" sz="1450" spc="-60">
                <a:solidFill>
                  <a:srgbClr val="393A3C"/>
                </a:solidFill>
                <a:latin typeface="Lucida Sans"/>
                <a:cs typeface="Lucida Sans"/>
              </a:rPr>
              <a:t>in</a:t>
            </a:r>
            <a:r>
              <a:rPr dirty="0" sz="1450" spc="-85">
                <a:solidFill>
                  <a:srgbClr val="393A3C"/>
                </a:solidFill>
                <a:latin typeface="Lucida Sans"/>
                <a:cs typeface="Lucida Sans"/>
              </a:rPr>
              <a:t> </a:t>
            </a:r>
            <a:r>
              <a:rPr dirty="0" sz="1450">
                <a:solidFill>
                  <a:srgbClr val="393A3C"/>
                </a:solidFill>
                <a:latin typeface="Lucida Sans"/>
                <a:cs typeface="Lucida Sans"/>
              </a:rPr>
              <a:t>an</a:t>
            </a:r>
            <a:r>
              <a:rPr dirty="0" sz="1450" spc="-70">
                <a:solidFill>
                  <a:srgbClr val="393A3C"/>
                </a:solidFill>
                <a:latin typeface="Lucida Sans"/>
                <a:cs typeface="Lucida Sans"/>
              </a:rPr>
              <a:t> </a:t>
            </a:r>
            <a:r>
              <a:rPr dirty="0" sz="1450" spc="-60">
                <a:solidFill>
                  <a:srgbClr val="393A3C"/>
                </a:solidFill>
                <a:latin typeface="Lucida Sans"/>
                <a:cs typeface="Lucida Sans"/>
              </a:rPr>
              <a:t>individual’s</a:t>
            </a:r>
            <a:r>
              <a:rPr dirty="0" sz="1450" spc="-45">
                <a:solidFill>
                  <a:srgbClr val="393A3C"/>
                </a:solidFill>
                <a:latin typeface="Lucida Sans"/>
                <a:cs typeface="Lucida Sans"/>
              </a:rPr>
              <a:t> </a:t>
            </a:r>
            <a:r>
              <a:rPr dirty="0" sz="1450" spc="-10">
                <a:solidFill>
                  <a:srgbClr val="393A3C"/>
                </a:solidFill>
                <a:latin typeface="Lucida Sans"/>
                <a:cs typeface="Lucida Sans"/>
              </a:rPr>
              <a:t>community.</a:t>
            </a:r>
            <a:endParaRPr sz="1450">
              <a:latin typeface="Lucida Sans"/>
              <a:cs typeface="Lucida Sans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720039" y="2223643"/>
            <a:ext cx="8289925" cy="91948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450">
                <a:solidFill>
                  <a:srgbClr val="393A3C"/>
                </a:solidFill>
                <a:latin typeface="Lucida Sans"/>
                <a:cs typeface="Lucida Sans"/>
              </a:rPr>
              <a:t>In</a:t>
            </a:r>
            <a:r>
              <a:rPr dirty="0" sz="1450" spc="-65">
                <a:solidFill>
                  <a:srgbClr val="393A3C"/>
                </a:solidFill>
                <a:latin typeface="Lucida Sans"/>
                <a:cs typeface="Lucida Sans"/>
              </a:rPr>
              <a:t> </a:t>
            </a:r>
            <a:r>
              <a:rPr dirty="0" sz="1450" spc="-55">
                <a:solidFill>
                  <a:srgbClr val="393A3C"/>
                </a:solidFill>
                <a:latin typeface="Lucida Sans"/>
                <a:cs typeface="Lucida Sans"/>
              </a:rPr>
              <a:t>addition</a:t>
            </a:r>
            <a:r>
              <a:rPr dirty="0" sz="1450" spc="-65">
                <a:solidFill>
                  <a:srgbClr val="393A3C"/>
                </a:solidFill>
                <a:latin typeface="Lucida Sans"/>
                <a:cs typeface="Lucida Sans"/>
              </a:rPr>
              <a:t> </a:t>
            </a:r>
            <a:r>
              <a:rPr dirty="0" sz="1450" spc="-45">
                <a:solidFill>
                  <a:srgbClr val="393A3C"/>
                </a:solidFill>
                <a:latin typeface="Lucida Sans"/>
                <a:cs typeface="Lucida Sans"/>
              </a:rPr>
              <a:t>to</a:t>
            </a:r>
            <a:r>
              <a:rPr dirty="0" sz="1450" spc="-70">
                <a:solidFill>
                  <a:srgbClr val="393A3C"/>
                </a:solidFill>
                <a:latin typeface="Lucida Sans"/>
                <a:cs typeface="Lucida Sans"/>
              </a:rPr>
              <a:t> </a:t>
            </a:r>
            <a:r>
              <a:rPr dirty="0" sz="1450" spc="-75">
                <a:solidFill>
                  <a:srgbClr val="393A3C"/>
                </a:solidFill>
                <a:latin typeface="Lucida Sans"/>
                <a:cs typeface="Lucida Sans"/>
              </a:rPr>
              <a:t>providing</a:t>
            </a:r>
            <a:r>
              <a:rPr dirty="0" sz="1450" spc="-60">
                <a:solidFill>
                  <a:srgbClr val="393A3C"/>
                </a:solidFill>
                <a:latin typeface="Lucida Sans"/>
                <a:cs typeface="Lucida Sans"/>
              </a:rPr>
              <a:t> </a:t>
            </a:r>
            <a:r>
              <a:rPr dirty="0" sz="1450" spc="-40">
                <a:solidFill>
                  <a:srgbClr val="393A3C"/>
                </a:solidFill>
                <a:latin typeface="Lucida Sans"/>
                <a:cs typeface="Lucida Sans"/>
              </a:rPr>
              <a:t>access </a:t>
            </a:r>
            <a:r>
              <a:rPr dirty="0" sz="1450" spc="-45">
                <a:solidFill>
                  <a:srgbClr val="393A3C"/>
                </a:solidFill>
                <a:latin typeface="Lucida Sans"/>
                <a:cs typeface="Lucida Sans"/>
              </a:rPr>
              <a:t>to</a:t>
            </a:r>
            <a:r>
              <a:rPr dirty="0" sz="1450" spc="-75">
                <a:solidFill>
                  <a:srgbClr val="393A3C"/>
                </a:solidFill>
                <a:latin typeface="Lucida Sans"/>
                <a:cs typeface="Lucida Sans"/>
              </a:rPr>
              <a:t> </a:t>
            </a:r>
            <a:r>
              <a:rPr dirty="0" sz="1450" spc="-50">
                <a:solidFill>
                  <a:srgbClr val="393A3C"/>
                </a:solidFill>
                <a:latin typeface="Lucida Sans"/>
                <a:cs typeface="Lucida Sans"/>
              </a:rPr>
              <a:t>thousands</a:t>
            </a:r>
            <a:r>
              <a:rPr dirty="0" sz="1450" spc="-40">
                <a:solidFill>
                  <a:srgbClr val="393A3C"/>
                </a:solidFill>
                <a:latin typeface="Lucida Sans"/>
                <a:cs typeface="Lucida Sans"/>
              </a:rPr>
              <a:t> </a:t>
            </a:r>
            <a:r>
              <a:rPr dirty="0" sz="1450" spc="-65">
                <a:solidFill>
                  <a:srgbClr val="393A3C"/>
                </a:solidFill>
                <a:latin typeface="Lucida Sans"/>
                <a:cs typeface="Lucida Sans"/>
              </a:rPr>
              <a:t>of</a:t>
            </a:r>
            <a:r>
              <a:rPr dirty="0" sz="1450" spc="-70">
                <a:solidFill>
                  <a:srgbClr val="393A3C"/>
                </a:solidFill>
                <a:latin typeface="Lucida Sans"/>
                <a:cs typeface="Lucida Sans"/>
              </a:rPr>
              <a:t> </a:t>
            </a:r>
            <a:r>
              <a:rPr dirty="0" sz="1450" spc="-65">
                <a:solidFill>
                  <a:srgbClr val="393A3C"/>
                </a:solidFill>
                <a:latin typeface="Lucida Sans"/>
                <a:cs typeface="Lucida Sans"/>
              </a:rPr>
              <a:t>resources,</a:t>
            </a:r>
            <a:r>
              <a:rPr dirty="0" sz="1450" spc="-50">
                <a:solidFill>
                  <a:srgbClr val="393A3C"/>
                </a:solidFill>
                <a:latin typeface="Lucida Sans"/>
                <a:cs typeface="Lucida Sans"/>
              </a:rPr>
              <a:t> </a:t>
            </a:r>
            <a:r>
              <a:rPr dirty="0" sz="1450" spc="-25">
                <a:solidFill>
                  <a:srgbClr val="393A3C"/>
                </a:solidFill>
                <a:latin typeface="Lucida Sans"/>
                <a:cs typeface="Lucida Sans"/>
              </a:rPr>
              <a:t>the</a:t>
            </a:r>
            <a:r>
              <a:rPr dirty="0" sz="1450" spc="-70">
                <a:solidFill>
                  <a:srgbClr val="393A3C"/>
                </a:solidFill>
                <a:latin typeface="Lucida Sans"/>
                <a:cs typeface="Lucida Sans"/>
              </a:rPr>
              <a:t> </a:t>
            </a:r>
            <a:r>
              <a:rPr dirty="0" sz="1450" spc="-55">
                <a:solidFill>
                  <a:srgbClr val="393A3C"/>
                </a:solidFill>
                <a:latin typeface="Lucida Sans"/>
                <a:cs typeface="Lucida Sans"/>
              </a:rPr>
              <a:t>following</a:t>
            </a:r>
            <a:r>
              <a:rPr dirty="0" sz="1450" spc="-60">
                <a:solidFill>
                  <a:srgbClr val="393A3C"/>
                </a:solidFill>
                <a:latin typeface="Lucida Sans"/>
                <a:cs typeface="Lucida Sans"/>
              </a:rPr>
              <a:t> </a:t>
            </a:r>
            <a:r>
              <a:rPr dirty="0" sz="1450" spc="-40">
                <a:solidFill>
                  <a:srgbClr val="393A3C"/>
                </a:solidFill>
                <a:latin typeface="Lucida Sans"/>
                <a:cs typeface="Lucida Sans"/>
              </a:rPr>
              <a:t>features</a:t>
            </a:r>
            <a:r>
              <a:rPr dirty="0" sz="1450" spc="-55">
                <a:solidFill>
                  <a:srgbClr val="393A3C"/>
                </a:solidFill>
                <a:latin typeface="Lucida Sans"/>
                <a:cs typeface="Lucida Sans"/>
              </a:rPr>
              <a:t> </a:t>
            </a:r>
            <a:r>
              <a:rPr dirty="0" sz="1450" spc="-35">
                <a:solidFill>
                  <a:srgbClr val="393A3C"/>
                </a:solidFill>
                <a:latin typeface="Lucida Sans"/>
                <a:cs typeface="Lucida Sans"/>
              </a:rPr>
              <a:t>are</a:t>
            </a:r>
            <a:r>
              <a:rPr dirty="0" sz="1450" spc="-65">
                <a:solidFill>
                  <a:srgbClr val="393A3C"/>
                </a:solidFill>
                <a:latin typeface="Lucida Sans"/>
                <a:cs typeface="Lucida Sans"/>
              </a:rPr>
              <a:t> </a:t>
            </a:r>
            <a:r>
              <a:rPr dirty="0" sz="1450" spc="-40">
                <a:solidFill>
                  <a:srgbClr val="393A3C"/>
                </a:solidFill>
                <a:latin typeface="Lucida Sans"/>
                <a:cs typeface="Lucida Sans"/>
              </a:rPr>
              <a:t>also</a:t>
            </a:r>
            <a:r>
              <a:rPr dirty="0" sz="1450" spc="-60">
                <a:solidFill>
                  <a:srgbClr val="393A3C"/>
                </a:solidFill>
                <a:latin typeface="Lucida Sans"/>
                <a:cs typeface="Lucida Sans"/>
              </a:rPr>
              <a:t> </a:t>
            </a:r>
            <a:r>
              <a:rPr dirty="0" sz="1450" spc="-10">
                <a:solidFill>
                  <a:srgbClr val="393A3C"/>
                </a:solidFill>
                <a:latin typeface="Lucida Sans"/>
                <a:cs typeface="Lucida Sans"/>
              </a:rPr>
              <a:t>available:</a:t>
            </a:r>
            <a:endParaRPr sz="1450">
              <a:latin typeface="Lucida Sans"/>
              <a:cs typeface="Lucida Sans"/>
            </a:endParaRPr>
          </a:p>
          <a:p>
            <a:pPr marL="120650" indent="-108585">
              <a:lnSpc>
                <a:spcPct val="100000"/>
              </a:lnSpc>
              <a:spcBef>
                <a:spcPts val="25"/>
              </a:spcBef>
              <a:buChar char="•"/>
              <a:tabLst>
                <a:tab pos="121285" algn="l"/>
              </a:tabLst>
            </a:pPr>
            <a:r>
              <a:rPr dirty="0" sz="1450">
                <a:solidFill>
                  <a:srgbClr val="393A3C"/>
                </a:solidFill>
                <a:latin typeface="Lucida Sans"/>
                <a:cs typeface="Lucida Sans"/>
              </a:rPr>
              <a:t>ZIP</a:t>
            </a:r>
            <a:r>
              <a:rPr dirty="0" sz="1450" spc="-80">
                <a:solidFill>
                  <a:srgbClr val="393A3C"/>
                </a:solidFill>
                <a:latin typeface="Lucida Sans"/>
                <a:cs typeface="Lucida Sans"/>
              </a:rPr>
              <a:t> </a:t>
            </a:r>
            <a:r>
              <a:rPr dirty="0" sz="1450" spc="-60">
                <a:solidFill>
                  <a:srgbClr val="393A3C"/>
                </a:solidFill>
                <a:latin typeface="Lucida Sans"/>
                <a:cs typeface="Lucida Sans"/>
              </a:rPr>
              <a:t>code</a:t>
            </a:r>
            <a:r>
              <a:rPr dirty="0" sz="1450" spc="-65">
                <a:solidFill>
                  <a:srgbClr val="393A3C"/>
                </a:solidFill>
                <a:latin typeface="Lucida Sans"/>
                <a:cs typeface="Lucida Sans"/>
              </a:rPr>
              <a:t> </a:t>
            </a:r>
            <a:r>
              <a:rPr dirty="0" sz="1450" spc="-45">
                <a:solidFill>
                  <a:srgbClr val="393A3C"/>
                </a:solidFill>
                <a:latin typeface="Lucida Sans"/>
                <a:cs typeface="Lucida Sans"/>
              </a:rPr>
              <a:t>search</a:t>
            </a:r>
            <a:r>
              <a:rPr dirty="0" sz="1450" spc="-55">
                <a:solidFill>
                  <a:srgbClr val="393A3C"/>
                </a:solidFill>
                <a:latin typeface="Lucida Sans"/>
                <a:cs typeface="Lucida Sans"/>
              </a:rPr>
              <a:t> </a:t>
            </a:r>
            <a:r>
              <a:rPr dirty="0" sz="1450" spc="-45">
                <a:solidFill>
                  <a:srgbClr val="393A3C"/>
                </a:solidFill>
                <a:latin typeface="Lucida Sans"/>
                <a:cs typeface="Lucida Sans"/>
              </a:rPr>
              <a:t>based </a:t>
            </a:r>
            <a:r>
              <a:rPr dirty="0" sz="1450" spc="-55">
                <a:solidFill>
                  <a:srgbClr val="393A3C"/>
                </a:solidFill>
                <a:latin typeface="Lucida Sans"/>
                <a:cs typeface="Lucida Sans"/>
              </a:rPr>
              <a:t>on</a:t>
            </a:r>
            <a:r>
              <a:rPr dirty="0" sz="1450" spc="-85">
                <a:solidFill>
                  <a:srgbClr val="393A3C"/>
                </a:solidFill>
                <a:latin typeface="Lucida Sans"/>
                <a:cs typeface="Lucida Sans"/>
              </a:rPr>
              <a:t> </a:t>
            </a:r>
            <a:r>
              <a:rPr dirty="0" sz="1450" spc="-50">
                <a:solidFill>
                  <a:srgbClr val="393A3C"/>
                </a:solidFill>
                <a:latin typeface="Lucida Sans"/>
                <a:cs typeface="Lucida Sans"/>
              </a:rPr>
              <a:t>service </a:t>
            </a:r>
            <a:r>
              <a:rPr dirty="0" sz="1450" spc="-20">
                <a:solidFill>
                  <a:srgbClr val="393A3C"/>
                </a:solidFill>
                <a:latin typeface="Lucida Sans"/>
                <a:cs typeface="Lucida Sans"/>
              </a:rPr>
              <a:t>area</a:t>
            </a:r>
            <a:endParaRPr sz="1450">
              <a:latin typeface="Lucida Sans"/>
              <a:cs typeface="Lucida Sans"/>
            </a:endParaRPr>
          </a:p>
          <a:p>
            <a:pPr marL="120650" indent="-108585">
              <a:lnSpc>
                <a:spcPct val="100000"/>
              </a:lnSpc>
              <a:spcBef>
                <a:spcPts val="15"/>
              </a:spcBef>
              <a:buChar char="•"/>
              <a:tabLst>
                <a:tab pos="121285" algn="l"/>
              </a:tabLst>
            </a:pPr>
            <a:r>
              <a:rPr dirty="0" sz="1450" spc="-70">
                <a:solidFill>
                  <a:srgbClr val="393A3C"/>
                </a:solidFill>
                <a:latin typeface="Lucida Sans"/>
                <a:cs typeface="Lucida Sans"/>
              </a:rPr>
              <a:t>Resources</a:t>
            </a:r>
            <a:r>
              <a:rPr dirty="0" sz="1450" spc="-40">
                <a:solidFill>
                  <a:srgbClr val="393A3C"/>
                </a:solidFill>
                <a:latin typeface="Lucida Sans"/>
                <a:cs typeface="Lucida Sans"/>
              </a:rPr>
              <a:t> </a:t>
            </a:r>
            <a:r>
              <a:rPr dirty="0" sz="1450" spc="-35">
                <a:solidFill>
                  <a:srgbClr val="393A3C"/>
                </a:solidFill>
                <a:latin typeface="Lucida Sans"/>
                <a:cs typeface="Lucida Sans"/>
              </a:rPr>
              <a:t>available</a:t>
            </a:r>
            <a:r>
              <a:rPr dirty="0" sz="1450" spc="-15">
                <a:solidFill>
                  <a:srgbClr val="393A3C"/>
                </a:solidFill>
                <a:latin typeface="Lucida Sans"/>
                <a:cs typeface="Lucida Sans"/>
              </a:rPr>
              <a:t> </a:t>
            </a:r>
            <a:r>
              <a:rPr dirty="0" sz="1450" spc="-45">
                <a:solidFill>
                  <a:srgbClr val="393A3C"/>
                </a:solidFill>
                <a:latin typeface="Lucida Sans"/>
                <a:cs typeface="Lucida Sans"/>
              </a:rPr>
              <a:t>to</a:t>
            </a:r>
            <a:r>
              <a:rPr dirty="0" sz="1450" spc="-70">
                <a:solidFill>
                  <a:srgbClr val="393A3C"/>
                </a:solidFill>
                <a:latin typeface="Lucida Sans"/>
                <a:cs typeface="Lucida Sans"/>
              </a:rPr>
              <a:t> </a:t>
            </a:r>
            <a:r>
              <a:rPr dirty="0" sz="1450" spc="-50">
                <a:solidFill>
                  <a:srgbClr val="393A3C"/>
                </a:solidFill>
                <a:latin typeface="Lucida Sans"/>
                <a:cs typeface="Lucida Sans"/>
              </a:rPr>
              <a:t>share</a:t>
            </a:r>
            <a:r>
              <a:rPr dirty="0" sz="1450" spc="-40">
                <a:solidFill>
                  <a:srgbClr val="393A3C"/>
                </a:solidFill>
                <a:latin typeface="Lucida Sans"/>
                <a:cs typeface="Lucida Sans"/>
              </a:rPr>
              <a:t> </a:t>
            </a:r>
            <a:r>
              <a:rPr dirty="0" sz="1450" spc="-30">
                <a:solidFill>
                  <a:srgbClr val="393A3C"/>
                </a:solidFill>
                <a:latin typeface="Lucida Sans"/>
                <a:cs typeface="Lucida Sans"/>
              </a:rPr>
              <a:t>via</a:t>
            </a:r>
            <a:r>
              <a:rPr dirty="0" sz="1450" spc="-70">
                <a:solidFill>
                  <a:srgbClr val="393A3C"/>
                </a:solidFill>
                <a:latin typeface="Lucida Sans"/>
                <a:cs typeface="Lucida Sans"/>
              </a:rPr>
              <a:t> print, </a:t>
            </a:r>
            <a:r>
              <a:rPr dirty="0" sz="1450" spc="-40">
                <a:solidFill>
                  <a:srgbClr val="393A3C"/>
                </a:solidFill>
                <a:latin typeface="Lucida Sans"/>
                <a:cs typeface="Lucida Sans"/>
              </a:rPr>
              <a:t>email</a:t>
            </a:r>
            <a:r>
              <a:rPr dirty="0" sz="1450" spc="-55">
                <a:solidFill>
                  <a:srgbClr val="393A3C"/>
                </a:solidFill>
                <a:latin typeface="Lucida Sans"/>
                <a:cs typeface="Lucida Sans"/>
              </a:rPr>
              <a:t> </a:t>
            </a:r>
            <a:r>
              <a:rPr dirty="0" sz="1450" spc="-35">
                <a:solidFill>
                  <a:srgbClr val="393A3C"/>
                </a:solidFill>
                <a:latin typeface="Lucida Sans"/>
                <a:cs typeface="Lucida Sans"/>
              </a:rPr>
              <a:t>and</a:t>
            </a:r>
            <a:r>
              <a:rPr dirty="0" sz="1450" spc="-45">
                <a:solidFill>
                  <a:srgbClr val="393A3C"/>
                </a:solidFill>
                <a:latin typeface="Lucida Sans"/>
                <a:cs typeface="Lucida Sans"/>
              </a:rPr>
              <a:t> </a:t>
            </a:r>
            <a:r>
              <a:rPr dirty="0" sz="1450" spc="-20">
                <a:solidFill>
                  <a:srgbClr val="393A3C"/>
                </a:solidFill>
                <a:latin typeface="Lucida Sans"/>
                <a:cs typeface="Lucida Sans"/>
              </a:rPr>
              <a:t>text</a:t>
            </a:r>
            <a:endParaRPr sz="1450">
              <a:latin typeface="Lucida Sans"/>
              <a:cs typeface="Lucida Sans"/>
            </a:endParaRPr>
          </a:p>
          <a:p>
            <a:pPr marL="120650" indent="-108585">
              <a:lnSpc>
                <a:spcPct val="100000"/>
              </a:lnSpc>
              <a:spcBef>
                <a:spcPts val="20"/>
              </a:spcBef>
              <a:buChar char="•"/>
              <a:tabLst>
                <a:tab pos="121285" algn="l"/>
              </a:tabLst>
            </a:pPr>
            <a:r>
              <a:rPr dirty="0" sz="1450" spc="-45">
                <a:solidFill>
                  <a:srgbClr val="393A3C"/>
                </a:solidFill>
                <a:latin typeface="Lucida Sans"/>
                <a:cs typeface="Lucida Sans"/>
              </a:rPr>
              <a:t>Multi-</a:t>
            </a:r>
            <a:r>
              <a:rPr dirty="0" sz="1450" spc="-40">
                <a:solidFill>
                  <a:srgbClr val="393A3C"/>
                </a:solidFill>
                <a:latin typeface="Lucida Sans"/>
                <a:cs typeface="Lucida Sans"/>
              </a:rPr>
              <a:t>language</a:t>
            </a:r>
            <a:r>
              <a:rPr dirty="0" sz="1450" spc="-55">
                <a:solidFill>
                  <a:srgbClr val="393A3C"/>
                </a:solidFill>
                <a:latin typeface="Lucida Sans"/>
                <a:cs typeface="Lucida Sans"/>
              </a:rPr>
              <a:t> </a:t>
            </a:r>
            <a:r>
              <a:rPr dirty="0" sz="1450" spc="-60">
                <a:solidFill>
                  <a:srgbClr val="393A3C"/>
                </a:solidFill>
                <a:latin typeface="Lucida Sans"/>
                <a:cs typeface="Lucida Sans"/>
              </a:rPr>
              <a:t>options</a:t>
            </a:r>
            <a:r>
              <a:rPr dirty="0" sz="1450" spc="-35">
                <a:solidFill>
                  <a:srgbClr val="393A3C"/>
                </a:solidFill>
                <a:latin typeface="Lucida Sans"/>
                <a:cs typeface="Lucida Sans"/>
              </a:rPr>
              <a:t> </a:t>
            </a:r>
            <a:r>
              <a:rPr dirty="0" sz="1450" spc="-65">
                <a:solidFill>
                  <a:srgbClr val="393A3C"/>
                </a:solidFill>
                <a:latin typeface="Lucida Sans"/>
                <a:cs typeface="Lucida Sans"/>
              </a:rPr>
              <a:t>for</a:t>
            </a:r>
            <a:r>
              <a:rPr dirty="0" sz="1450" spc="-60">
                <a:solidFill>
                  <a:srgbClr val="393A3C"/>
                </a:solidFill>
                <a:latin typeface="Lucida Sans"/>
                <a:cs typeface="Lucida Sans"/>
              </a:rPr>
              <a:t> </a:t>
            </a:r>
            <a:r>
              <a:rPr dirty="0" sz="1450" spc="-10">
                <a:solidFill>
                  <a:srgbClr val="393A3C"/>
                </a:solidFill>
                <a:latin typeface="Lucida Sans"/>
                <a:cs typeface="Lucida Sans"/>
              </a:rPr>
              <a:t>resources</a:t>
            </a:r>
            <a:endParaRPr sz="1450">
              <a:latin typeface="Lucida Sans"/>
              <a:cs typeface="Lucida Sans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720039" y="3118231"/>
            <a:ext cx="3831590" cy="24892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0650" indent="-108585">
              <a:lnSpc>
                <a:spcPct val="100000"/>
              </a:lnSpc>
              <a:spcBef>
                <a:spcPts val="110"/>
              </a:spcBef>
              <a:buChar char="•"/>
              <a:tabLst>
                <a:tab pos="121285" algn="l"/>
              </a:tabLst>
            </a:pPr>
            <a:r>
              <a:rPr dirty="0" sz="1450" spc="-90">
                <a:solidFill>
                  <a:srgbClr val="393A3C"/>
                </a:solidFill>
                <a:latin typeface="Lucida Sans"/>
                <a:cs typeface="Lucida Sans"/>
              </a:rPr>
              <a:t>The</a:t>
            </a:r>
            <a:r>
              <a:rPr dirty="0" sz="1450" spc="-65">
                <a:solidFill>
                  <a:srgbClr val="393A3C"/>
                </a:solidFill>
                <a:latin typeface="Lucida Sans"/>
                <a:cs typeface="Lucida Sans"/>
              </a:rPr>
              <a:t> </a:t>
            </a:r>
            <a:r>
              <a:rPr dirty="0" sz="1450" spc="-45">
                <a:solidFill>
                  <a:srgbClr val="393A3C"/>
                </a:solidFill>
                <a:latin typeface="Lucida Sans"/>
                <a:cs typeface="Lucida Sans"/>
              </a:rPr>
              <a:t>ability </a:t>
            </a:r>
            <a:r>
              <a:rPr dirty="0" sz="1450" spc="-40">
                <a:solidFill>
                  <a:srgbClr val="393A3C"/>
                </a:solidFill>
                <a:latin typeface="Lucida Sans"/>
                <a:cs typeface="Lucida Sans"/>
              </a:rPr>
              <a:t>to</a:t>
            </a:r>
            <a:r>
              <a:rPr dirty="0" sz="1450" spc="-85">
                <a:solidFill>
                  <a:srgbClr val="393A3C"/>
                </a:solidFill>
                <a:latin typeface="Lucida Sans"/>
                <a:cs typeface="Lucida Sans"/>
              </a:rPr>
              <a:t> </a:t>
            </a:r>
            <a:r>
              <a:rPr dirty="0" sz="1450" spc="-30">
                <a:solidFill>
                  <a:srgbClr val="393A3C"/>
                </a:solidFill>
                <a:latin typeface="Lucida Sans"/>
                <a:cs typeface="Lucida Sans"/>
              </a:rPr>
              <a:t>create</a:t>
            </a:r>
            <a:r>
              <a:rPr dirty="0" sz="1450" spc="-65">
                <a:solidFill>
                  <a:srgbClr val="393A3C"/>
                </a:solidFill>
                <a:latin typeface="Lucida Sans"/>
                <a:cs typeface="Lucida Sans"/>
              </a:rPr>
              <a:t> folders</a:t>
            </a:r>
            <a:r>
              <a:rPr dirty="0" sz="1450" spc="-55">
                <a:solidFill>
                  <a:srgbClr val="393A3C"/>
                </a:solidFill>
                <a:latin typeface="Lucida Sans"/>
                <a:cs typeface="Lucida Sans"/>
              </a:rPr>
              <a:t> </a:t>
            </a:r>
            <a:r>
              <a:rPr dirty="0" sz="1450" spc="-45">
                <a:solidFill>
                  <a:srgbClr val="393A3C"/>
                </a:solidFill>
                <a:latin typeface="Lucida Sans"/>
                <a:cs typeface="Lucida Sans"/>
              </a:rPr>
              <a:t>to</a:t>
            </a:r>
            <a:r>
              <a:rPr dirty="0" sz="1450" spc="-75">
                <a:solidFill>
                  <a:srgbClr val="393A3C"/>
                </a:solidFill>
                <a:latin typeface="Lucida Sans"/>
                <a:cs typeface="Lucida Sans"/>
              </a:rPr>
              <a:t> </a:t>
            </a:r>
            <a:r>
              <a:rPr dirty="0" sz="1450" spc="-40">
                <a:solidFill>
                  <a:srgbClr val="393A3C"/>
                </a:solidFill>
                <a:latin typeface="Lucida Sans"/>
                <a:cs typeface="Lucida Sans"/>
              </a:rPr>
              <a:t>save</a:t>
            </a:r>
            <a:r>
              <a:rPr dirty="0" sz="1450" spc="-65">
                <a:solidFill>
                  <a:srgbClr val="393A3C"/>
                </a:solidFill>
                <a:latin typeface="Lucida Sans"/>
                <a:cs typeface="Lucida Sans"/>
              </a:rPr>
              <a:t> </a:t>
            </a:r>
            <a:r>
              <a:rPr dirty="0" sz="1450" spc="-25">
                <a:solidFill>
                  <a:srgbClr val="393A3C"/>
                </a:solidFill>
                <a:latin typeface="Lucida Sans"/>
                <a:cs typeface="Lucida Sans"/>
              </a:rPr>
              <a:t>favorites</a:t>
            </a:r>
            <a:endParaRPr sz="1450">
              <a:latin typeface="Lucida Sans"/>
              <a:cs typeface="Lucida Sans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6772782" y="2991993"/>
            <a:ext cx="3561715" cy="43180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650" spc="-60" b="1">
                <a:solidFill>
                  <a:srgbClr val="AF0060"/>
                </a:solidFill>
                <a:latin typeface="Gill Sans MT"/>
                <a:cs typeface="Gill Sans MT"/>
              </a:rPr>
              <a:t>Humana.FindHelp.com</a:t>
            </a:r>
            <a:endParaRPr sz="265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320040" cy="6172200"/>
          </a:xfrm>
          <a:custGeom>
            <a:avLst/>
            <a:gdLst/>
            <a:ahLst/>
            <a:cxnLst/>
            <a:rect l="l" t="t" r="r" b="b"/>
            <a:pathLst>
              <a:path w="320040" h="6172200">
                <a:moveTo>
                  <a:pt x="320040" y="0"/>
                </a:moveTo>
                <a:lnTo>
                  <a:pt x="0" y="0"/>
                </a:lnTo>
                <a:lnTo>
                  <a:pt x="0" y="6172200"/>
                </a:lnTo>
                <a:lnTo>
                  <a:pt x="320040" y="6172200"/>
                </a:lnTo>
                <a:lnTo>
                  <a:pt x="320040" y="0"/>
                </a:lnTo>
                <a:close/>
              </a:path>
            </a:pathLst>
          </a:custGeom>
          <a:solidFill>
            <a:srgbClr val="78BD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0" y="6248399"/>
            <a:ext cx="320040" cy="609600"/>
          </a:xfrm>
          <a:custGeom>
            <a:avLst/>
            <a:gdLst/>
            <a:ahLst/>
            <a:cxnLst/>
            <a:rect l="l" t="t" r="r" b="b"/>
            <a:pathLst>
              <a:path w="320040" h="609600">
                <a:moveTo>
                  <a:pt x="320040" y="0"/>
                </a:moveTo>
                <a:lnTo>
                  <a:pt x="0" y="0"/>
                </a:lnTo>
                <a:lnTo>
                  <a:pt x="0" y="609599"/>
                </a:lnTo>
                <a:lnTo>
                  <a:pt x="320040" y="609599"/>
                </a:lnTo>
                <a:lnTo>
                  <a:pt x="320040" y="0"/>
                </a:lnTo>
                <a:close/>
              </a:path>
            </a:pathLst>
          </a:custGeom>
          <a:solidFill>
            <a:srgbClr val="1148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777240" y="6324295"/>
            <a:ext cx="199834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40"/>
              </a:lnSpc>
            </a:pPr>
            <a:r>
              <a:rPr dirty="0" sz="1200" spc="-10">
                <a:solidFill>
                  <a:srgbClr val="393A3B"/>
                </a:solidFill>
                <a:latin typeface="Calibri"/>
                <a:cs typeface="Calibri"/>
              </a:rPr>
              <a:t>Confidential/For </a:t>
            </a:r>
            <a:r>
              <a:rPr dirty="0" sz="1200">
                <a:solidFill>
                  <a:srgbClr val="393A3B"/>
                </a:solidFill>
                <a:latin typeface="Calibri"/>
                <a:cs typeface="Calibri"/>
              </a:rPr>
              <a:t>Agent</a:t>
            </a:r>
            <a:r>
              <a:rPr dirty="0" sz="1200" spc="10">
                <a:solidFill>
                  <a:srgbClr val="393A3B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393A3B"/>
                </a:solidFill>
                <a:latin typeface="Calibri"/>
                <a:cs typeface="Calibri"/>
              </a:rPr>
              <a:t>Use</a:t>
            </a:r>
            <a:r>
              <a:rPr dirty="0" sz="1200" spc="60">
                <a:solidFill>
                  <a:srgbClr val="393A3B"/>
                </a:solidFill>
                <a:latin typeface="Calibri"/>
                <a:cs typeface="Calibri"/>
              </a:rPr>
              <a:t> </a:t>
            </a:r>
            <a:r>
              <a:rPr dirty="0" sz="1200" spc="-20">
                <a:solidFill>
                  <a:srgbClr val="393A3B"/>
                </a:solidFill>
                <a:latin typeface="Calibri"/>
                <a:cs typeface="Calibri"/>
              </a:rPr>
              <a:t>Only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64413" rIns="0" bIns="0" rtlCol="0" vert="horz">
            <a:spAutoFit/>
          </a:bodyPr>
          <a:lstStyle/>
          <a:p>
            <a:pPr marL="541020">
              <a:lnSpc>
                <a:spcPct val="100000"/>
              </a:lnSpc>
              <a:spcBef>
                <a:spcPts val="100"/>
              </a:spcBef>
            </a:pPr>
            <a:r>
              <a:rPr dirty="0" b="0">
                <a:solidFill>
                  <a:srgbClr val="5C9A1B"/>
                </a:solidFill>
                <a:latin typeface="Calibri Light"/>
                <a:cs typeface="Calibri Light"/>
              </a:rPr>
              <a:t>Flyers</a:t>
            </a:r>
            <a:r>
              <a:rPr dirty="0" spc="-65" b="0">
                <a:solidFill>
                  <a:srgbClr val="5C9A1B"/>
                </a:solidFill>
                <a:latin typeface="Calibri Light"/>
                <a:cs typeface="Calibri Light"/>
              </a:rPr>
              <a:t> </a:t>
            </a:r>
            <a:r>
              <a:rPr dirty="0" b="0">
                <a:solidFill>
                  <a:srgbClr val="5C9A1B"/>
                </a:solidFill>
                <a:latin typeface="Calibri Light"/>
                <a:cs typeface="Calibri Light"/>
              </a:rPr>
              <a:t>for</a:t>
            </a:r>
            <a:r>
              <a:rPr dirty="0" spc="-55" b="0">
                <a:solidFill>
                  <a:srgbClr val="5C9A1B"/>
                </a:solidFill>
                <a:latin typeface="Calibri Light"/>
                <a:cs typeface="Calibri Light"/>
              </a:rPr>
              <a:t> </a:t>
            </a:r>
            <a:r>
              <a:rPr dirty="0" b="0">
                <a:solidFill>
                  <a:srgbClr val="5C9A1B"/>
                </a:solidFill>
                <a:latin typeface="Calibri Light"/>
                <a:cs typeface="Calibri Light"/>
              </a:rPr>
              <a:t>print</a:t>
            </a:r>
            <a:r>
              <a:rPr dirty="0" spc="-55" b="0">
                <a:solidFill>
                  <a:srgbClr val="5C9A1B"/>
                </a:solidFill>
                <a:latin typeface="Calibri Light"/>
                <a:cs typeface="Calibri Light"/>
              </a:rPr>
              <a:t> </a:t>
            </a:r>
            <a:r>
              <a:rPr dirty="0" b="0">
                <a:solidFill>
                  <a:srgbClr val="5C9A1B"/>
                </a:solidFill>
                <a:latin typeface="Calibri Light"/>
                <a:cs typeface="Calibri Light"/>
              </a:rPr>
              <a:t>or</a:t>
            </a:r>
            <a:r>
              <a:rPr dirty="0" spc="-50" b="0">
                <a:solidFill>
                  <a:srgbClr val="5C9A1B"/>
                </a:solidFill>
                <a:latin typeface="Calibri Light"/>
                <a:cs typeface="Calibri Light"/>
              </a:rPr>
              <a:t> </a:t>
            </a:r>
            <a:r>
              <a:rPr dirty="0" spc="-10" b="0">
                <a:solidFill>
                  <a:srgbClr val="5C9A1B"/>
                </a:solidFill>
                <a:latin typeface="Calibri Light"/>
                <a:cs typeface="Calibri Light"/>
              </a:rPr>
              <a:t>download</a:t>
            </a:r>
          </a:p>
        </p:txBody>
      </p:sp>
      <p:grpSp>
        <p:nvGrpSpPr>
          <p:cNvPr id="6" name="object 6" descr=""/>
          <p:cNvGrpSpPr/>
          <p:nvPr/>
        </p:nvGrpSpPr>
        <p:grpSpPr>
          <a:xfrm>
            <a:off x="825500" y="1329944"/>
            <a:ext cx="3204845" cy="4140200"/>
            <a:chOff x="825500" y="1329944"/>
            <a:chExt cx="3204845" cy="4140200"/>
          </a:xfrm>
        </p:grpSpPr>
        <p:pic>
          <p:nvPicPr>
            <p:cNvPr id="7" name="object 7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8200" y="1342644"/>
              <a:ext cx="3122149" cy="4033479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831850" y="1336294"/>
              <a:ext cx="3192145" cy="4127500"/>
            </a:xfrm>
            <a:custGeom>
              <a:avLst/>
              <a:gdLst/>
              <a:ahLst/>
              <a:cxnLst/>
              <a:rect l="l" t="t" r="r" b="b"/>
              <a:pathLst>
                <a:path w="3192145" h="4127500">
                  <a:moveTo>
                    <a:pt x="0" y="4127500"/>
                  </a:moveTo>
                  <a:lnTo>
                    <a:pt x="3191764" y="4127500"/>
                  </a:lnTo>
                  <a:lnTo>
                    <a:pt x="3191764" y="0"/>
                  </a:lnTo>
                  <a:lnTo>
                    <a:pt x="0" y="0"/>
                  </a:lnTo>
                  <a:lnTo>
                    <a:pt x="0" y="4127500"/>
                  </a:lnTo>
                  <a:close/>
                </a:path>
              </a:pathLst>
            </a:custGeom>
            <a:ln w="12700">
              <a:solidFill>
                <a:srgbClr val="78BD1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 descr=""/>
          <p:cNvSpPr txBox="1"/>
          <p:nvPr/>
        </p:nvSpPr>
        <p:spPr>
          <a:xfrm>
            <a:off x="1669160" y="5564835"/>
            <a:ext cx="1515745" cy="31115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850">
                <a:solidFill>
                  <a:srgbClr val="393A3B"/>
                </a:solidFill>
                <a:latin typeface="Calibri"/>
                <a:cs typeface="Calibri"/>
              </a:rPr>
              <a:t>Loneliness</a:t>
            </a:r>
            <a:r>
              <a:rPr dirty="0" sz="1850" spc="15">
                <a:solidFill>
                  <a:srgbClr val="393A3B"/>
                </a:solidFill>
                <a:latin typeface="Calibri"/>
                <a:cs typeface="Calibri"/>
              </a:rPr>
              <a:t> </a:t>
            </a:r>
            <a:r>
              <a:rPr dirty="0" sz="1850" spc="-20">
                <a:solidFill>
                  <a:srgbClr val="393A3B"/>
                </a:solidFill>
                <a:latin typeface="Calibri"/>
                <a:cs typeface="Calibri"/>
              </a:rPr>
              <a:t>flyer</a:t>
            </a:r>
            <a:endParaRPr sz="1850">
              <a:latin typeface="Calibri"/>
              <a:cs typeface="Calibri"/>
            </a:endParaRPr>
          </a:p>
        </p:txBody>
      </p:sp>
      <p:grpSp>
        <p:nvGrpSpPr>
          <p:cNvPr id="10" name="object 10" descr=""/>
          <p:cNvGrpSpPr/>
          <p:nvPr/>
        </p:nvGrpSpPr>
        <p:grpSpPr>
          <a:xfrm>
            <a:off x="4493767" y="1329944"/>
            <a:ext cx="3204845" cy="4140200"/>
            <a:chOff x="4493767" y="1329944"/>
            <a:chExt cx="3204845" cy="4140200"/>
          </a:xfrm>
        </p:grpSpPr>
        <p:pic>
          <p:nvPicPr>
            <p:cNvPr id="11" name="object 11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36557" y="1472756"/>
              <a:ext cx="2992060" cy="3903367"/>
            </a:xfrm>
            <a:prstGeom prst="rect">
              <a:avLst/>
            </a:prstGeom>
          </p:spPr>
        </p:pic>
        <p:sp>
          <p:nvSpPr>
            <p:cNvPr id="12" name="object 12" descr=""/>
            <p:cNvSpPr/>
            <p:nvPr/>
          </p:nvSpPr>
          <p:spPr>
            <a:xfrm>
              <a:off x="4500117" y="1336294"/>
              <a:ext cx="3192145" cy="4127500"/>
            </a:xfrm>
            <a:custGeom>
              <a:avLst/>
              <a:gdLst/>
              <a:ahLst/>
              <a:cxnLst/>
              <a:rect l="l" t="t" r="r" b="b"/>
              <a:pathLst>
                <a:path w="3192145" h="4127500">
                  <a:moveTo>
                    <a:pt x="0" y="4127500"/>
                  </a:moveTo>
                  <a:lnTo>
                    <a:pt x="3191764" y="4127500"/>
                  </a:lnTo>
                  <a:lnTo>
                    <a:pt x="3191764" y="0"/>
                  </a:lnTo>
                  <a:lnTo>
                    <a:pt x="0" y="0"/>
                  </a:lnTo>
                  <a:lnTo>
                    <a:pt x="0" y="4127500"/>
                  </a:lnTo>
                  <a:close/>
                </a:path>
              </a:pathLst>
            </a:custGeom>
            <a:ln w="12700">
              <a:solidFill>
                <a:srgbClr val="78BD1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3" name="object 13" descr=""/>
          <p:cNvGrpSpPr/>
          <p:nvPr/>
        </p:nvGrpSpPr>
        <p:grpSpPr>
          <a:xfrm>
            <a:off x="8162035" y="1279652"/>
            <a:ext cx="3204845" cy="4140200"/>
            <a:chOff x="8162035" y="1279652"/>
            <a:chExt cx="3204845" cy="4140200"/>
          </a:xfrm>
        </p:grpSpPr>
        <p:pic>
          <p:nvPicPr>
            <p:cNvPr id="14" name="object 14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304825" y="1422464"/>
              <a:ext cx="2992060" cy="3903367"/>
            </a:xfrm>
            <a:prstGeom prst="rect">
              <a:avLst/>
            </a:prstGeom>
          </p:spPr>
        </p:pic>
        <p:sp>
          <p:nvSpPr>
            <p:cNvPr id="15" name="object 15" descr=""/>
            <p:cNvSpPr/>
            <p:nvPr/>
          </p:nvSpPr>
          <p:spPr>
            <a:xfrm>
              <a:off x="8168385" y="1286002"/>
              <a:ext cx="3192145" cy="4127500"/>
            </a:xfrm>
            <a:custGeom>
              <a:avLst/>
              <a:gdLst/>
              <a:ahLst/>
              <a:cxnLst/>
              <a:rect l="l" t="t" r="r" b="b"/>
              <a:pathLst>
                <a:path w="3192145" h="4127500">
                  <a:moveTo>
                    <a:pt x="0" y="4127500"/>
                  </a:moveTo>
                  <a:lnTo>
                    <a:pt x="3191764" y="4127500"/>
                  </a:lnTo>
                  <a:lnTo>
                    <a:pt x="3191764" y="0"/>
                  </a:lnTo>
                  <a:lnTo>
                    <a:pt x="0" y="0"/>
                  </a:lnTo>
                  <a:lnTo>
                    <a:pt x="0" y="4127500"/>
                  </a:lnTo>
                  <a:close/>
                </a:path>
              </a:pathLst>
            </a:custGeom>
            <a:ln w="12700">
              <a:solidFill>
                <a:srgbClr val="78BD1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 descr=""/>
          <p:cNvSpPr txBox="1"/>
          <p:nvPr/>
        </p:nvSpPr>
        <p:spPr>
          <a:xfrm>
            <a:off x="4377054" y="5564835"/>
            <a:ext cx="7049770" cy="93408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768985">
              <a:lnSpc>
                <a:spcPct val="100000"/>
              </a:lnSpc>
              <a:spcBef>
                <a:spcPts val="120"/>
              </a:spcBef>
              <a:tabLst>
                <a:tab pos="4754245" algn="l"/>
              </a:tabLst>
            </a:pPr>
            <a:r>
              <a:rPr dirty="0" sz="1850" spc="-10">
                <a:solidFill>
                  <a:srgbClr val="393A3B"/>
                </a:solidFill>
                <a:latin typeface="Calibri"/>
                <a:cs typeface="Calibri"/>
              </a:rPr>
              <a:t>Transportation</a:t>
            </a:r>
            <a:r>
              <a:rPr dirty="0" sz="1850">
                <a:solidFill>
                  <a:srgbClr val="393A3B"/>
                </a:solidFill>
                <a:latin typeface="Calibri"/>
                <a:cs typeface="Calibri"/>
              </a:rPr>
              <a:t> </a:t>
            </a:r>
            <a:r>
              <a:rPr dirty="0" sz="1850" spc="-20">
                <a:solidFill>
                  <a:srgbClr val="393A3B"/>
                </a:solidFill>
                <a:latin typeface="Calibri"/>
                <a:cs typeface="Calibri"/>
              </a:rPr>
              <a:t>flyer</a:t>
            </a:r>
            <a:r>
              <a:rPr dirty="0" sz="1850">
                <a:solidFill>
                  <a:srgbClr val="393A3B"/>
                </a:solidFill>
                <a:latin typeface="Calibri"/>
                <a:cs typeface="Calibri"/>
              </a:rPr>
              <a:t>	Housing </a:t>
            </a:r>
            <a:r>
              <a:rPr dirty="0" sz="1850" spc="-10">
                <a:solidFill>
                  <a:srgbClr val="393A3B"/>
                </a:solidFill>
                <a:latin typeface="Calibri"/>
                <a:cs typeface="Calibri"/>
              </a:rPr>
              <a:t>flyer</a:t>
            </a:r>
            <a:endParaRPr sz="18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2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800" spc="-10">
                <a:solidFill>
                  <a:srgbClr val="393A3B"/>
                </a:solidFill>
                <a:latin typeface="Calibri"/>
                <a:cs typeface="Calibri"/>
              </a:rPr>
              <a:t>https://populationhealth.humana.com/communities/veterans-</a:t>
            </a:r>
            <a:r>
              <a:rPr dirty="0" sz="1800">
                <a:solidFill>
                  <a:srgbClr val="393A3B"/>
                </a:solidFill>
                <a:latin typeface="Calibri"/>
                <a:cs typeface="Calibri"/>
              </a:rPr>
              <a:t>and-</a:t>
            </a:r>
            <a:r>
              <a:rPr dirty="0" sz="1800" spc="-10">
                <a:solidFill>
                  <a:srgbClr val="393A3B"/>
                </a:solidFill>
                <a:latin typeface="Calibri"/>
                <a:cs typeface="Calibri"/>
              </a:rPr>
              <a:t>humana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 descr=""/>
          <p:cNvSpPr/>
          <p:nvPr/>
        </p:nvSpPr>
        <p:spPr>
          <a:xfrm>
            <a:off x="672083" y="6179820"/>
            <a:ext cx="2346960" cy="532130"/>
          </a:xfrm>
          <a:custGeom>
            <a:avLst/>
            <a:gdLst/>
            <a:ahLst/>
            <a:cxnLst/>
            <a:rect l="l" t="t" r="r" b="b"/>
            <a:pathLst>
              <a:path w="2346960" h="532129">
                <a:moveTo>
                  <a:pt x="2346960" y="0"/>
                </a:moveTo>
                <a:lnTo>
                  <a:pt x="0" y="0"/>
                </a:lnTo>
                <a:lnTo>
                  <a:pt x="0" y="531875"/>
                </a:lnTo>
                <a:lnTo>
                  <a:pt x="2346960" y="531875"/>
                </a:lnTo>
                <a:lnTo>
                  <a:pt x="234696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320040" cy="969644"/>
          </a:xfrm>
          <a:custGeom>
            <a:avLst/>
            <a:gdLst/>
            <a:ahLst/>
            <a:cxnLst/>
            <a:rect l="l" t="t" r="r" b="b"/>
            <a:pathLst>
              <a:path w="320040" h="969644">
                <a:moveTo>
                  <a:pt x="320040" y="0"/>
                </a:moveTo>
                <a:lnTo>
                  <a:pt x="0" y="0"/>
                </a:lnTo>
                <a:lnTo>
                  <a:pt x="0" y="969263"/>
                </a:lnTo>
                <a:lnTo>
                  <a:pt x="320040" y="969263"/>
                </a:lnTo>
                <a:lnTo>
                  <a:pt x="320040" y="0"/>
                </a:lnTo>
                <a:close/>
              </a:path>
            </a:pathLst>
          </a:custGeom>
          <a:solidFill>
            <a:srgbClr val="487728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040890"/>
            <a:ext cx="316991" cy="5817105"/>
          </a:xfrm>
          <a:prstGeom prst="rect">
            <a:avLst/>
          </a:prstGeom>
        </p:spPr>
      </p:pic>
      <p:grpSp>
        <p:nvGrpSpPr>
          <p:cNvPr id="4" name="object 4" descr=""/>
          <p:cNvGrpSpPr/>
          <p:nvPr/>
        </p:nvGrpSpPr>
        <p:grpSpPr>
          <a:xfrm>
            <a:off x="6708611" y="1191590"/>
            <a:ext cx="4531360" cy="4799965"/>
            <a:chOff x="6708611" y="1191590"/>
            <a:chExt cx="4531360" cy="4799965"/>
          </a:xfrm>
        </p:grpSpPr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08611" y="1191590"/>
              <a:ext cx="4530924" cy="4799508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67143" y="1350264"/>
              <a:ext cx="4034028" cy="4302252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09422" y="365582"/>
            <a:ext cx="323088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130" b="0">
                <a:solidFill>
                  <a:srgbClr val="487728"/>
                </a:solidFill>
                <a:latin typeface="Calibri Light"/>
                <a:cs typeface="Calibri Light"/>
              </a:rPr>
              <a:t>Thought</a:t>
            </a:r>
            <a:r>
              <a:rPr dirty="0" sz="2800" spc="375" b="0">
                <a:solidFill>
                  <a:srgbClr val="487728"/>
                </a:solidFill>
                <a:latin typeface="Calibri Light"/>
                <a:cs typeface="Calibri Light"/>
              </a:rPr>
              <a:t> </a:t>
            </a:r>
            <a:r>
              <a:rPr dirty="0" sz="2800" spc="125" b="0">
                <a:solidFill>
                  <a:srgbClr val="487728"/>
                </a:solidFill>
                <a:latin typeface="Calibri Light"/>
                <a:cs typeface="Calibri Light"/>
              </a:rPr>
              <a:t>Leadership</a:t>
            </a:r>
            <a:endParaRPr sz="2800">
              <a:latin typeface="Calibri Light"/>
              <a:cs typeface="Calibri Light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526795" y="1558797"/>
            <a:ext cx="316484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u="sng" sz="1800" b="0">
                <a:solidFill>
                  <a:srgbClr val="007480"/>
                </a:solidFill>
                <a:uFill>
                  <a:solidFill>
                    <a:srgbClr val="007480"/>
                  </a:solidFill>
                </a:uFill>
                <a:latin typeface="Calibri Light"/>
                <a:cs typeface="Calibri Light"/>
                <a:hlinkClick r:id="rId5"/>
              </a:rPr>
              <a:t>Supporting</a:t>
            </a:r>
            <a:r>
              <a:rPr dirty="0" u="sng" sz="1800" spc="-15" b="0">
                <a:solidFill>
                  <a:srgbClr val="007480"/>
                </a:solidFill>
                <a:uFill>
                  <a:solidFill>
                    <a:srgbClr val="007480"/>
                  </a:solidFill>
                </a:uFill>
                <a:latin typeface="Calibri Light"/>
                <a:cs typeface="Calibri Light"/>
                <a:hlinkClick r:id="rId5"/>
              </a:rPr>
              <a:t> </a:t>
            </a:r>
            <a:r>
              <a:rPr dirty="0" u="sng" sz="1800" b="0">
                <a:solidFill>
                  <a:srgbClr val="007480"/>
                </a:solidFill>
                <a:uFill>
                  <a:solidFill>
                    <a:srgbClr val="007480"/>
                  </a:solidFill>
                </a:uFill>
                <a:latin typeface="Calibri Light"/>
                <a:cs typeface="Calibri Light"/>
                <a:hlinkClick r:id="rId5"/>
              </a:rPr>
              <a:t>the</a:t>
            </a:r>
            <a:r>
              <a:rPr dirty="0" u="sng" sz="1800" spc="-15" b="0">
                <a:solidFill>
                  <a:srgbClr val="007480"/>
                </a:solidFill>
                <a:uFill>
                  <a:solidFill>
                    <a:srgbClr val="007480"/>
                  </a:solidFill>
                </a:uFill>
                <a:latin typeface="Calibri Light"/>
                <a:cs typeface="Calibri Light"/>
                <a:hlinkClick r:id="rId5"/>
              </a:rPr>
              <a:t> </a:t>
            </a:r>
            <a:r>
              <a:rPr dirty="0" u="sng" sz="1800" b="0">
                <a:solidFill>
                  <a:srgbClr val="007480"/>
                </a:solidFill>
                <a:uFill>
                  <a:solidFill>
                    <a:srgbClr val="007480"/>
                  </a:solidFill>
                </a:uFill>
                <a:latin typeface="Calibri Light"/>
                <a:cs typeface="Calibri Light"/>
                <a:hlinkClick r:id="rId5"/>
              </a:rPr>
              <a:t>Needs</a:t>
            </a:r>
            <a:r>
              <a:rPr dirty="0" u="sng" sz="1800" spc="-5" b="0">
                <a:solidFill>
                  <a:srgbClr val="007480"/>
                </a:solidFill>
                <a:uFill>
                  <a:solidFill>
                    <a:srgbClr val="007480"/>
                  </a:solidFill>
                </a:uFill>
                <a:latin typeface="Calibri Light"/>
                <a:cs typeface="Calibri Light"/>
                <a:hlinkClick r:id="rId5"/>
              </a:rPr>
              <a:t> </a:t>
            </a:r>
            <a:r>
              <a:rPr dirty="0" u="sng" sz="1800" b="0">
                <a:solidFill>
                  <a:srgbClr val="007480"/>
                </a:solidFill>
                <a:uFill>
                  <a:solidFill>
                    <a:srgbClr val="007480"/>
                  </a:solidFill>
                </a:uFill>
                <a:latin typeface="Calibri Light"/>
                <a:cs typeface="Calibri Light"/>
                <a:hlinkClick r:id="rId5"/>
              </a:rPr>
              <a:t>of</a:t>
            </a:r>
            <a:r>
              <a:rPr dirty="0" u="sng" sz="1800" spc="-15" b="0">
                <a:solidFill>
                  <a:srgbClr val="007480"/>
                </a:solidFill>
                <a:uFill>
                  <a:solidFill>
                    <a:srgbClr val="007480"/>
                  </a:solidFill>
                </a:uFill>
                <a:latin typeface="Calibri Light"/>
                <a:cs typeface="Calibri Light"/>
                <a:hlinkClick r:id="rId5"/>
              </a:rPr>
              <a:t> </a:t>
            </a:r>
            <a:r>
              <a:rPr dirty="0" u="sng" sz="1800" b="0">
                <a:solidFill>
                  <a:srgbClr val="007480"/>
                </a:solidFill>
                <a:uFill>
                  <a:solidFill>
                    <a:srgbClr val="007480"/>
                  </a:solidFill>
                </a:uFill>
                <a:latin typeface="Calibri Light"/>
                <a:cs typeface="Calibri Light"/>
                <a:hlinkClick r:id="rId5"/>
              </a:rPr>
              <a:t>your</a:t>
            </a:r>
            <a:r>
              <a:rPr dirty="0" sz="1800" spc="100" b="0">
                <a:solidFill>
                  <a:srgbClr val="007480"/>
                </a:solidFill>
                <a:latin typeface="Calibri Light"/>
                <a:cs typeface="Calibri Light"/>
              </a:rPr>
              <a:t> </a:t>
            </a:r>
            <a:r>
              <a:rPr dirty="0" sz="1800" spc="-50">
                <a:solidFill>
                  <a:srgbClr val="007480"/>
                </a:solidFill>
                <a:latin typeface="Arial"/>
                <a:cs typeface="Arial"/>
                <a:hlinkClick r:id="rId6"/>
              </a:rPr>
              <a:t>•</a:t>
            </a:r>
            <a:endParaRPr sz="180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</a:pPr>
            <a:r>
              <a:rPr dirty="0" u="sng" sz="1800" spc="-10" b="0">
                <a:solidFill>
                  <a:srgbClr val="007480"/>
                </a:solidFill>
                <a:uFill>
                  <a:solidFill>
                    <a:srgbClr val="007480"/>
                  </a:solidFill>
                </a:uFill>
                <a:latin typeface="Calibri Light"/>
                <a:cs typeface="Calibri Light"/>
                <a:hlinkClick r:id="rId5"/>
              </a:rPr>
              <a:t>Veteran</a:t>
            </a:r>
            <a:r>
              <a:rPr dirty="0" u="sng" sz="1800" spc="-90" b="0">
                <a:solidFill>
                  <a:srgbClr val="007480"/>
                </a:solidFill>
                <a:uFill>
                  <a:solidFill>
                    <a:srgbClr val="007480"/>
                  </a:solidFill>
                </a:uFill>
                <a:latin typeface="Calibri Light"/>
                <a:cs typeface="Calibri Light"/>
                <a:hlinkClick r:id="rId5"/>
              </a:rPr>
              <a:t> </a:t>
            </a:r>
            <a:r>
              <a:rPr dirty="0" u="sng" sz="1800" spc="-10" b="0">
                <a:solidFill>
                  <a:srgbClr val="007480"/>
                </a:solidFill>
                <a:uFill>
                  <a:solidFill>
                    <a:srgbClr val="007480"/>
                  </a:solidFill>
                </a:uFill>
                <a:latin typeface="Calibri Light"/>
                <a:cs typeface="Calibri Light"/>
                <a:hlinkClick r:id="rId5"/>
              </a:rPr>
              <a:t>Patients</a:t>
            </a:r>
            <a:endParaRPr sz="1800">
              <a:latin typeface="Calibri Light"/>
              <a:cs typeface="Calibri Light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526795" y="2382139"/>
            <a:ext cx="182435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292C2C"/>
                </a:solidFill>
                <a:latin typeface="Calibri"/>
                <a:cs typeface="Calibri"/>
              </a:rPr>
              <a:t>Member</a:t>
            </a:r>
            <a:r>
              <a:rPr dirty="0" sz="1800" spc="10">
                <a:solidFill>
                  <a:srgbClr val="292C2C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292C2C"/>
                </a:solidFill>
                <a:latin typeface="Calibri"/>
                <a:cs typeface="Calibri"/>
              </a:rPr>
              <a:t>Resources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526795" y="2656459"/>
            <a:ext cx="2967990" cy="22205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9085" marR="81280" indent="-2870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u="sng" sz="1800" b="0">
                <a:solidFill>
                  <a:srgbClr val="007480"/>
                </a:solidFill>
                <a:uFill>
                  <a:solidFill>
                    <a:srgbClr val="007480"/>
                  </a:solidFill>
                </a:uFill>
                <a:latin typeface="Calibri Light"/>
                <a:cs typeface="Calibri Light"/>
                <a:hlinkClick r:id="rId7"/>
              </a:rPr>
              <a:t>Loneliness</a:t>
            </a:r>
            <a:r>
              <a:rPr dirty="0" u="sng" sz="1800" spc="5" b="0">
                <a:solidFill>
                  <a:srgbClr val="007480"/>
                </a:solidFill>
                <a:uFill>
                  <a:solidFill>
                    <a:srgbClr val="007480"/>
                  </a:solidFill>
                </a:uFill>
                <a:latin typeface="Calibri Light"/>
                <a:cs typeface="Calibri Light"/>
                <a:hlinkClick r:id="rId7"/>
              </a:rPr>
              <a:t> </a:t>
            </a:r>
            <a:r>
              <a:rPr dirty="0" u="sng" sz="1800" b="0">
                <a:solidFill>
                  <a:srgbClr val="007480"/>
                </a:solidFill>
                <a:uFill>
                  <a:solidFill>
                    <a:srgbClr val="007480"/>
                  </a:solidFill>
                </a:uFill>
                <a:latin typeface="Calibri Light"/>
                <a:cs typeface="Calibri Light"/>
                <a:hlinkClick r:id="rId7"/>
              </a:rPr>
              <a:t>&amp; Social </a:t>
            </a:r>
            <a:r>
              <a:rPr dirty="0" u="sng" sz="1800" spc="-10" b="0">
                <a:solidFill>
                  <a:srgbClr val="007480"/>
                </a:solidFill>
                <a:uFill>
                  <a:solidFill>
                    <a:srgbClr val="007480"/>
                  </a:solidFill>
                </a:uFill>
                <a:latin typeface="Calibri Light"/>
                <a:cs typeface="Calibri Light"/>
                <a:hlinkClick r:id="rId7"/>
              </a:rPr>
              <a:t>Isolation</a:t>
            </a:r>
            <a:r>
              <a:rPr dirty="0" sz="1800" spc="-10" b="0">
                <a:solidFill>
                  <a:srgbClr val="007480"/>
                </a:solidFill>
                <a:latin typeface="Calibri Light"/>
                <a:cs typeface="Calibri Light"/>
                <a:hlinkClick r:id="rId7"/>
              </a:rPr>
              <a:t> </a:t>
            </a:r>
            <a:r>
              <a:rPr dirty="0" u="sng" sz="1800" b="0">
                <a:solidFill>
                  <a:srgbClr val="007480"/>
                </a:solidFill>
                <a:uFill>
                  <a:solidFill>
                    <a:srgbClr val="007480"/>
                  </a:solidFill>
                </a:uFill>
                <a:latin typeface="Calibri Light"/>
                <a:cs typeface="Calibri Light"/>
                <a:hlinkClick r:id="rId7"/>
              </a:rPr>
              <a:t>for</a:t>
            </a:r>
            <a:r>
              <a:rPr dirty="0" u="sng" sz="1800" spc="-60" b="0">
                <a:solidFill>
                  <a:srgbClr val="007480"/>
                </a:solidFill>
                <a:uFill>
                  <a:solidFill>
                    <a:srgbClr val="007480"/>
                  </a:solidFill>
                </a:uFill>
                <a:latin typeface="Calibri Light"/>
                <a:cs typeface="Calibri Light"/>
                <a:hlinkClick r:id="rId7"/>
              </a:rPr>
              <a:t> </a:t>
            </a:r>
            <a:r>
              <a:rPr dirty="0" u="sng" sz="1800" spc="-10" b="0">
                <a:solidFill>
                  <a:srgbClr val="007480"/>
                </a:solidFill>
                <a:uFill>
                  <a:solidFill>
                    <a:srgbClr val="007480"/>
                  </a:solidFill>
                </a:uFill>
                <a:latin typeface="Calibri Light"/>
                <a:cs typeface="Calibri Light"/>
                <a:hlinkClick r:id="rId7"/>
              </a:rPr>
              <a:t>Veterans</a:t>
            </a:r>
            <a:r>
              <a:rPr dirty="0" u="sng" sz="1800" spc="-65" b="0">
                <a:solidFill>
                  <a:srgbClr val="007480"/>
                </a:solidFill>
                <a:uFill>
                  <a:solidFill>
                    <a:srgbClr val="007480"/>
                  </a:solidFill>
                </a:uFill>
                <a:latin typeface="Calibri Light"/>
                <a:cs typeface="Calibri Light"/>
                <a:hlinkClick r:id="rId7"/>
              </a:rPr>
              <a:t> </a:t>
            </a:r>
            <a:r>
              <a:rPr dirty="0" u="sng" sz="1800" spc="-10" b="0">
                <a:solidFill>
                  <a:srgbClr val="007480"/>
                </a:solidFill>
                <a:uFill>
                  <a:solidFill>
                    <a:srgbClr val="007480"/>
                  </a:solidFill>
                </a:uFill>
                <a:latin typeface="Calibri Light"/>
                <a:cs typeface="Calibri Light"/>
                <a:hlinkClick r:id="rId7"/>
              </a:rPr>
              <a:t>Flyer</a:t>
            </a:r>
            <a:endParaRPr sz="1800">
              <a:latin typeface="Calibri Light"/>
              <a:cs typeface="Calibri Light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u="sng" sz="1800" b="0">
                <a:solidFill>
                  <a:srgbClr val="007480"/>
                </a:solidFill>
                <a:uFill>
                  <a:solidFill>
                    <a:srgbClr val="007480"/>
                  </a:solidFill>
                </a:uFill>
                <a:latin typeface="Calibri Light"/>
                <a:cs typeface="Calibri Light"/>
                <a:hlinkClick r:id="rId8"/>
              </a:rPr>
              <a:t>Food</a:t>
            </a:r>
            <a:r>
              <a:rPr dirty="0" u="sng" sz="1800" spc="-45" b="0">
                <a:solidFill>
                  <a:srgbClr val="007480"/>
                </a:solidFill>
                <a:uFill>
                  <a:solidFill>
                    <a:srgbClr val="007480"/>
                  </a:solidFill>
                </a:uFill>
                <a:latin typeface="Calibri Light"/>
                <a:cs typeface="Calibri Light"/>
                <a:hlinkClick r:id="rId8"/>
              </a:rPr>
              <a:t> </a:t>
            </a:r>
            <a:r>
              <a:rPr dirty="0" u="sng" sz="1800" b="0">
                <a:solidFill>
                  <a:srgbClr val="007480"/>
                </a:solidFill>
                <a:uFill>
                  <a:solidFill>
                    <a:srgbClr val="007480"/>
                  </a:solidFill>
                </a:uFill>
                <a:latin typeface="Calibri Light"/>
                <a:cs typeface="Calibri Light"/>
                <a:hlinkClick r:id="rId8"/>
              </a:rPr>
              <a:t>Insecurity</a:t>
            </a:r>
            <a:r>
              <a:rPr dirty="0" u="sng" sz="1800" spc="-40" b="0">
                <a:solidFill>
                  <a:srgbClr val="007480"/>
                </a:solidFill>
                <a:uFill>
                  <a:solidFill>
                    <a:srgbClr val="007480"/>
                  </a:solidFill>
                </a:uFill>
                <a:latin typeface="Calibri Light"/>
                <a:cs typeface="Calibri Light"/>
                <a:hlinkClick r:id="rId8"/>
              </a:rPr>
              <a:t> </a:t>
            </a:r>
            <a:r>
              <a:rPr dirty="0" u="sng" sz="1800" b="0">
                <a:solidFill>
                  <a:srgbClr val="007480"/>
                </a:solidFill>
                <a:uFill>
                  <a:solidFill>
                    <a:srgbClr val="007480"/>
                  </a:solidFill>
                </a:uFill>
                <a:latin typeface="Calibri Light"/>
                <a:cs typeface="Calibri Light"/>
                <a:hlinkClick r:id="rId8"/>
              </a:rPr>
              <a:t>for</a:t>
            </a:r>
            <a:r>
              <a:rPr dirty="0" u="sng" sz="1800" spc="-30" b="0">
                <a:solidFill>
                  <a:srgbClr val="007480"/>
                </a:solidFill>
                <a:uFill>
                  <a:solidFill>
                    <a:srgbClr val="007480"/>
                  </a:solidFill>
                </a:uFill>
                <a:latin typeface="Calibri Light"/>
                <a:cs typeface="Calibri Light"/>
                <a:hlinkClick r:id="rId8"/>
              </a:rPr>
              <a:t> </a:t>
            </a:r>
            <a:r>
              <a:rPr dirty="0" u="sng" sz="1800" spc="-10" b="0">
                <a:solidFill>
                  <a:srgbClr val="007480"/>
                </a:solidFill>
                <a:uFill>
                  <a:solidFill>
                    <a:srgbClr val="007480"/>
                  </a:solidFill>
                </a:uFill>
                <a:latin typeface="Calibri Light"/>
                <a:cs typeface="Calibri Light"/>
                <a:hlinkClick r:id="rId8"/>
              </a:rPr>
              <a:t>Veterans</a:t>
            </a:r>
            <a:endParaRPr sz="1800">
              <a:latin typeface="Calibri Light"/>
              <a:cs typeface="Calibri Light"/>
            </a:endParaRPr>
          </a:p>
          <a:p>
            <a:pPr marL="299085">
              <a:lnSpc>
                <a:spcPct val="100000"/>
              </a:lnSpc>
            </a:pPr>
            <a:r>
              <a:rPr dirty="0" u="sng" sz="1800" spc="-10" b="0">
                <a:solidFill>
                  <a:srgbClr val="007480"/>
                </a:solidFill>
                <a:uFill>
                  <a:solidFill>
                    <a:srgbClr val="007480"/>
                  </a:solidFill>
                </a:uFill>
                <a:latin typeface="Calibri Light"/>
                <a:cs typeface="Calibri Light"/>
                <a:hlinkClick r:id="rId8"/>
              </a:rPr>
              <a:t>Flyer</a:t>
            </a:r>
            <a:endParaRPr sz="1800">
              <a:latin typeface="Calibri Light"/>
              <a:cs typeface="Calibri Light"/>
            </a:endParaRPr>
          </a:p>
          <a:p>
            <a:pPr marL="299085" marR="5080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u="sng" sz="1800" spc="-10" b="0">
                <a:solidFill>
                  <a:srgbClr val="007480"/>
                </a:solidFill>
                <a:uFill>
                  <a:solidFill>
                    <a:srgbClr val="007480"/>
                  </a:solidFill>
                </a:uFill>
                <a:latin typeface="Calibri Light"/>
                <a:cs typeface="Calibri Light"/>
                <a:hlinkClick r:id="rId9"/>
              </a:rPr>
              <a:t>Transportation</a:t>
            </a:r>
            <a:r>
              <a:rPr dirty="0" u="sng" sz="1800" spc="-70" b="0">
                <a:solidFill>
                  <a:srgbClr val="007480"/>
                </a:solidFill>
                <a:uFill>
                  <a:solidFill>
                    <a:srgbClr val="007480"/>
                  </a:solidFill>
                </a:uFill>
                <a:latin typeface="Calibri Light"/>
                <a:cs typeface="Calibri Light"/>
                <a:hlinkClick r:id="rId9"/>
              </a:rPr>
              <a:t> </a:t>
            </a:r>
            <a:r>
              <a:rPr dirty="0" u="sng" sz="1800" b="0">
                <a:solidFill>
                  <a:srgbClr val="007480"/>
                </a:solidFill>
                <a:uFill>
                  <a:solidFill>
                    <a:srgbClr val="007480"/>
                  </a:solidFill>
                </a:uFill>
                <a:latin typeface="Calibri Light"/>
                <a:cs typeface="Calibri Light"/>
                <a:hlinkClick r:id="rId9"/>
              </a:rPr>
              <a:t>for</a:t>
            </a:r>
            <a:r>
              <a:rPr dirty="0" u="sng" sz="1800" spc="-45" b="0">
                <a:solidFill>
                  <a:srgbClr val="007480"/>
                </a:solidFill>
                <a:uFill>
                  <a:solidFill>
                    <a:srgbClr val="007480"/>
                  </a:solidFill>
                </a:uFill>
                <a:latin typeface="Calibri Light"/>
                <a:cs typeface="Calibri Light"/>
                <a:hlinkClick r:id="rId9"/>
              </a:rPr>
              <a:t> </a:t>
            </a:r>
            <a:r>
              <a:rPr dirty="0" u="sng" sz="1800" b="0">
                <a:solidFill>
                  <a:srgbClr val="007480"/>
                </a:solidFill>
                <a:uFill>
                  <a:solidFill>
                    <a:srgbClr val="007480"/>
                  </a:solidFill>
                </a:uFill>
                <a:latin typeface="Calibri Light"/>
                <a:cs typeface="Calibri Light"/>
                <a:hlinkClick r:id="rId9"/>
              </a:rPr>
              <a:t>Families</a:t>
            </a:r>
            <a:r>
              <a:rPr dirty="0" u="sng" sz="1800" spc="-50" b="0">
                <a:solidFill>
                  <a:srgbClr val="007480"/>
                </a:solidFill>
                <a:uFill>
                  <a:solidFill>
                    <a:srgbClr val="007480"/>
                  </a:solidFill>
                </a:uFill>
                <a:latin typeface="Calibri Light"/>
                <a:cs typeface="Calibri Light"/>
                <a:hlinkClick r:id="rId9"/>
              </a:rPr>
              <a:t> &amp;</a:t>
            </a:r>
            <a:r>
              <a:rPr dirty="0" sz="1800" spc="-50" b="0">
                <a:solidFill>
                  <a:srgbClr val="007480"/>
                </a:solidFill>
                <a:latin typeface="Calibri Light"/>
                <a:cs typeface="Calibri Light"/>
                <a:hlinkClick r:id="rId9"/>
              </a:rPr>
              <a:t> </a:t>
            </a:r>
            <a:r>
              <a:rPr dirty="0" u="sng" sz="1800" b="0">
                <a:solidFill>
                  <a:srgbClr val="007480"/>
                </a:solidFill>
                <a:uFill>
                  <a:solidFill>
                    <a:srgbClr val="007480"/>
                  </a:solidFill>
                </a:uFill>
                <a:latin typeface="Calibri Light"/>
                <a:cs typeface="Calibri Light"/>
                <a:hlinkClick r:id="rId9"/>
              </a:rPr>
              <a:t>Seniors</a:t>
            </a:r>
            <a:r>
              <a:rPr dirty="0" u="sng" sz="1800" spc="-30" b="0">
                <a:solidFill>
                  <a:srgbClr val="007480"/>
                </a:solidFill>
                <a:uFill>
                  <a:solidFill>
                    <a:srgbClr val="007480"/>
                  </a:solidFill>
                </a:uFill>
                <a:latin typeface="Calibri Light"/>
                <a:cs typeface="Calibri Light"/>
                <a:hlinkClick r:id="rId9"/>
              </a:rPr>
              <a:t> </a:t>
            </a:r>
            <a:r>
              <a:rPr dirty="0" u="sng" sz="1800" spc="-10" b="0">
                <a:solidFill>
                  <a:srgbClr val="007480"/>
                </a:solidFill>
                <a:uFill>
                  <a:solidFill>
                    <a:srgbClr val="007480"/>
                  </a:solidFill>
                </a:uFill>
                <a:latin typeface="Calibri Light"/>
                <a:cs typeface="Calibri Light"/>
                <a:hlinkClick r:id="rId9"/>
              </a:rPr>
              <a:t>Flyer</a:t>
            </a:r>
            <a:endParaRPr sz="1800">
              <a:latin typeface="Calibri Light"/>
              <a:cs typeface="Calibri Light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u="sng" sz="1800" b="0">
                <a:solidFill>
                  <a:srgbClr val="007480"/>
                </a:solidFill>
                <a:uFill>
                  <a:solidFill>
                    <a:srgbClr val="007480"/>
                  </a:solidFill>
                </a:uFill>
                <a:latin typeface="Calibri Light"/>
                <a:cs typeface="Calibri Light"/>
                <a:hlinkClick r:id="rId10"/>
              </a:rPr>
              <a:t>Financial</a:t>
            </a:r>
            <a:r>
              <a:rPr dirty="0" u="sng" sz="1800" spc="-35" b="0">
                <a:solidFill>
                  <a:srgbClr val="007480"/>
                </a:solidFill>
                <a:uFill>
                  <a:solidFill>
                    <a:srgbClr val="007480"/>
                  </a:solidFill>
                </a:uFill>
                <a:latin typeface="Calibri Light"/>
                <a:cs typeface="Calibri Light"/>
                <a:hlinkClick r:id="rId10"/>
              </a:rPr>
              <a:t> </a:t>
            </a:r>
            <a:r>
              <a:rPr dirty="0" u="sng" sz="1800" b="0">
                <a:solidFill>
                  <a:srgbClr val="007480"/>
                </a:solidFill>
                <a:uFill>
                  <a:solidFill>
                    <a:srgbClr val="007480"/>
                  </a:solidFill>
                </a:uFill>
                <a:latin typeface="Calibri Light"/>
                <a:cs typeface="Calibri Light"/>
                <a:hlinkClick r:id="rId10"/>
              </a:rPr>
              <a:t>Strain</a:t>
            </a:r>
            <a:r>
              <a:rPr dirty="0" u="sng" sz="1800" spc="-25" b="0">
                <a:solidFill>
                  <a:srgbClr val="007480"/>
                </a:solidFill>
                <a:uFill>
                  <a:solidFill>
                    <a:srgbClr val="007480"/>
                  </a:solidFill>
                </a:uFill>
                <a:latin typeface="Calibri Light"/>
                <a:cs typeface="Calibri Light"/>
                <a:hlinkClick r:id="rId10"/>
              </a:rPr>
              <a:t> </a:t>
            </a:r>
            <a:r>
              <a:rPr dirty="0" u="sng" sz="1800" b="0">
                <a:solidFill>
                  <a:srgbClr val="007480"/>
                </a:solidFill>
                <a:uFill>
                  <a:solidFill>
                    <a:srgbClr val="007480"/>
                  </a:solidFill>
                </a:uFill>
                <a:latin typeface="Calibri Light"/>
                <a:cs typeface="Calibri Light"/>
                <a:hlinkClick r:id="rId10"/>
              </a:rPr>
              <a:t>for</a:t>
            </a:r>
            <a:r>
              <a:rPr dirty="0" u="sng" sz="1800" spc="-20" b="0">
                <a:solidFill>
                  <a:srgbClr val="007480"/>
                </a:solidFill>
                <a:uFill>
                  <a:solidFill>
                    <a:srgbClr val="007480"/>
                  </a:solidFill>
                </a:uFill>
                <a:latin typeface="Calibri Light"/>
                <a:cs typeface="Calibri Light"/>
                <a:hlinkClick r:id="rId10"/>
              </a:rPr>
              <a:t> </a:t>
            </a:r>
            <a:r>
              <a:rPr dirty="0" u="sng" sz="1800" spc="-10" b="0">
                <a:solidFill>
                  <a:srgbClr val="007480"/>
                </a:solidFill>
                <a:uFill>
                  <a:solidFill>
                    <a:srgbClr val="007480"/>
                  </a:solidFill>
                </a:uFill>
                <a:latin typeface="Calibri Light"/>
                <a:cs typeface="Calibri Light"/>
                <a:hlinkClick r:id="rId10"/>
              </a:rPr>
              <a:t>Seniors</a:t>
            </a:r>
            <a:endParaRPr sz="1800">
              <a:latin typeface="Calibri Light"/>
              <a:cs typeface="Calibri Light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u="sng" sz="1800" b="0">
                <a:solidFill>
                  <a:srgbClr val="007480"/>
                </a:solidFill>
                <a:uFill>
                  <a:solidFill>
                    <a:srgbClr val="007480"/>
                  </a:solidFill>
                </a:uFill>
                <a:latin typeface="Calibri Light"/>
                <a:cs typeface="Calibri Light"/>
                <a:hlinkClick r:id="rId11"/>
              </a:rPr>
              <a:t>Housing</a:t>
            </a:r>
            <a:r>
              <a:rPr dirty="0" u="sng" sz="1800" spc="-30" b="0">
                <a:solidFill>
                  <a:srgbClr val="007480"/>
                </a:solidFill>
                <a:uFill>
                  <a:solidFill>
                    <a:srgbClr val="007480"/>
                  </a:solidFill>
                </a:uFill>
                <a:latin typeface="Calibri Light"/>
                <a:cs typeface="Calibri Light"/>
                <a:hlinkClick r:id="rId11"/>
              </a:rPr>
              <a:t> </a:t>
            </a:r>
            <a:r>
              <a:rPr dirty="0" u="sng" sz="1800" b="0">
                <a:solidFill>
                  <a:srgbClr val="007480"/>
                </a:solidFill>
                <a:uFill>
                  <a:solidFill>
                    <a:srgbClr val="007480"/>
                  </a:solidFill>
                </a:uFill>
                <a:latin typeface="Calibri Light"/>
                <a:cs typeface="Calibri Light"/>
                <a:hlinkClick r:id="rId11"/>
              </a:rPr>
              <a:t>for</a:t>
            </a:r>
            <a:r>
              <a:rPr dirty="0" u="sng" sz="1800" spc="-30" b="0">
                <a:solidFill>
                  <a:srgbClr val="007480"/>
                </a:solidFill>
                <a:uFill>
                  <a:solidFill>
                    <a:srgbClr val="007480"/>
                  </a:solidFill>
                </a:uFill>
                <a:latin typeface="Calibri Light"/>
                <a:cs typeface="Calibri Light"/>
                <a:hlinkClick r:id="rId11"/>
              </a:rPr>
              <a:t> </a:t>
            </a:r>
            <a:r>
              <a:rPr dirty="0" u="sng" sz="1800" spc="-10" b="0">
                <a:solidFill>
                  <a:srgbClr val="007480"/>
                </a:solidFill>
                <a:uFill>
                  <a:solidFill>
                    <a:srgbClr val="007480"/>
                  </a:solidFill>
                </a:uFill>
                <a:latin typeface="Calibri Light"/>
                <a:cs typeface="Calibri Light"/>
                <a:hlinkClick r:id="rId11"/>
              </a:rPr>
              <a:t>Seniors</a:t>
            </a:r>
            <a:endParaRPr sz="1800">
              <a:latin typeface="Calibri Light"/>
              <a:cs typeface="Calibri Light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526795" y="5125973"/>
            <a:ext cx="1719580" cy="1671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0">
                <a:solidFill>
                  <a:srgbClr val="292C2C"/>
                </a:solidFill>
                <a:latin typeface="Calibri Light"/>
                <a:cs typeface="Calibri Light"/>
              </a:rPr>
              <a:t>Issue</a:t>
            </a:r>
            <a:r>
              <a:rPr dirty="0" sz="1800" spc="-85" b="0">
                <a:solidFill>
                  <a:srgbClr val="292C2C"/>
                </a:solidFill>
                <a:latin typeface="Calibri Light"/>
                <a:cs typeface="Calibri Light"/>
              </a:rPr>
              <a:t> </a:t>
            </a:r>
            <a:r>
              <a:rPr dirty="0" sz="1800" spc="-10" b="0">
                <a:solidFill>
                  <a:srgbClr val="292C2C"/>
                </a:solidFill>
                <a:latin typeface="Calibri Light"/>
                <a:cs typeface="Calibri Light"/>
              </a:rPr>
              <a:t>Briefs</a:t>
            </a:r>
            <a:endParaRPr sz="1800">
              <a:latin typeface="Calibri Light"/>
              <a:cs typeface="Calibri Light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u="sng" sz="1800" b="0">
                <a:solidFill>
                  <a:srgbClr val="007480"/>
                </a:solidFill>
                <a:uFill>
                  <a:solidFill>
                    <a:srgbClr val="007480"/>
                  </a:solidFill>
                </a:uFill>
                <a:latin typeface="Calibri Light"/>
                <a:cs typeface="Calibri Light"/>
                <a:hlinkClick r:id="rId12"/>
              </a:rPr>
              <a:t>Health</a:t>
            </a:r>
            <a:r>
              <a:rPr dirty="0" u="sng" sz="1800" spc="-30" b="0">
                <a:solidFill>
                  <a:srgbClr val="007480"/>
                </a:solidFill>
                <a:uFill>
                  <a:solidFill>
                    <a:srgbClr val="007480"/>
                  </a:solidFill>
                </a:uFill>
                <a:latin typeface="Calibri Light"/>
                <a:cs typeface="Calibri Light"/>
                <a:hlinkClick r:id="rId12"/>
              </a:rPr>
              <a:t> </a:t>
            </a:r>
            <a:r>
              <a:rPr dirty="0" u="sng" sz="1800" spc="-10" b="0">
                <a:solidFill>
                  <a:srgbClr val="007480"/>
                </a:solidFill>
                <a:uFill>
                  <a:solidFill>
                    <a:srgbClr val="007480"/>
                  </a:solidFill>
                </a:uFill>
                <a:latin typeface="Calibri Light"/>
                <a:cs typeface="Calibri Light"/>
                <a:hlinkClick r:id="rId12"/>
              </a:rPr>
              <a:t>Equity</a:t>
            </a:r>
            <a:endParaRPr sz="1800">
              <a:latin typeface="Calibri Light"/>
              <a:cs typeface="Calibri Light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u="sng" sz="1800" b="0">
                <a:solidFill>
                  <a:srgbClr val="007480"/>
                </a:solidFill>
                <a:uFill>
                  <a:solidFill>
                    <a:srgbClr val="007480"/>
                  </a:solidFill>
                </a:uFill>
                <a:latin typeface="Calibri Light"/>
                <a:cs typeface="Calibri Light"/>
                <a:hlinkClick r:id="rId13"/>
              </a:rPr>
              <a:t>Access</a:t>
            </a:r>
            <a:r>
              <a:rPr dirty="0" u="sng" sz="1800" spc="-45" b="0">
                <a:solidFill>
                  <a:srgbClr val="007480"/>
                </a:solidFill>
                <a:uFill>
                  <a:solidFill>
                    <a:srgbClr val="007480"/>
                  </a:solidFill>
                </a:uFill>
                <a:latin typeface="Calibri Light"/>
                <a:cs typeface="Calibri Light"/>
                <a:hlinkClick r:id="rId13"/>
              </a:rPr>
              <a:t> </a:t>
            </a:r>
            <a:r>
              <a:rPr dirty="0" u="sng" sz="1800" b="0">
                <a:solidFill>
                  <a:srgbClr val="007480"/>
                </a:solidFill>
                <a:uFill>
                  <a:solidFill>
                    <a:srgbClr val="007480"/>
                  </a:solidFill>
                </a:uFill>
                <a:latin typeface="Calibri Light"/>
                <a:cs typeface="Calibri Light"/>
                <a:hlinkClick r:id="rId13"/>
              </a:rPr>
              <a:t>to</a:t>
            </a:r>
            <a:r>
              <a:rPr dirty="0" u="sng" sz="1800" spc="-20" b="0">
                <a:solidFill>
                  <a:srgbClr val="007480"/>
                </a:solidFill>
                <a:uFill>
                  <a:solidFill>
                    <a:srgbClr val="007480"/>
                  </a:solidFill>
                </a:uFill>
                <a:latin typeface="Calibri Light"/>
                <a:cs typeface="Calibri Light"/>
                <a:hlinkClick r:id="rId13"/>
              </a:rPr>
              <a:t> Care</a:t>
            </a:r>
            <a:endParaRPr sz="1800">
              <a:latin typeface="Calibri Light"/>
              <a:cs typeface="Calibri Light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u="sng" sz="1800" b="0">
                <a:solidFill>
                  <a:srgbClr val="007480"/>
                </a:solidFill>
                <a:uFill>
                  <a:solidFill>
                    <a:srgbClr val="007480"/>
                  </a:solidFill>
                </a:uFill>
                <a:latin typeface="Calibri Light"/>
                <a:cs typeface="Calibri Light"/>
                <a:hlinkClick r:id="rId14"/>
              </a:rPr>
              <a:t>Food</a:t>
            </a:r>
            <a:r>
              <a:rPr dirty="0" u="sng" sz="1800" spc="-40" b="0">
                <a:solidFill>
                  <a:srgbClr val="007480"/>
                </a:solidFill>
                <a:uFill>
                  <a:solidFill>
                    <a:srgbClr val="007480"/>
                  </a:solidFill>
                </a:uFill>
                <a:latin typeface="Calibri Light"/>
                <a:cs typeface="Calibri Light"/>
                <a:hlinkClick r:id="rId14"/>
              </a:rPr>
              <a:t> </a:t>
            </a:r>
            <a:r>
              <a:rPr dirty="0" u="sng" sz="1800" spc="-10" b="0">
                <a:solidFill>
                  <a:srgbClr val="007480"/>
                </a:solidFill>
                <a:uFill>
                  <a:solidFill>
                    <a:srgbClr val="007480"/>
                  </a:solidFill>
                </a:uFill>
                <a:latin typeface="Calibri Light"/>
                <a:cs typeface="Calibri Light"/>
                <a:hlinkClick r:id="rId14"/>
              </a:rPr>
              <a:t>Insecurity</a:t>
            </a:r>
            <a:endParaRPr sz="1800">
              <a:latin typeface="Calibri Light"/>
              <a:cs typeface="Calibri Light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u="sng" sz="1800" spc="-10" b="0">
                <a:solidFill>
                  <a:srgbClr val="007480"/>
                </a:solidFill>
                <a:uFill>
                  <a:solidFill>
                    <a:srgbClr val="007480"/>
                  </a:solidFill>
                </a:uFill>
                <a:latin typeface="Calibri Light"/>
                <a:cs typeface="Calibri Light"/>
                <a:hlinkClick r:id="rId15"/>
              </a:rPr>
              <a:t>Loneliness</a:t>
            </a:r>
            <a:endParaRPr sz="1800">
              <a:latin typeface="Calibri Light"/>
              <a:cs typeface="Calibri Light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u="sng" sz="1800" b="0">
                <a:solidFill>
                  <a:srgbClr val="007480"/>
                </a:solidFill>
                <a:uFill>
                  <a:solidFill>
                    <a:srgbClr val="007480"/>
                  </a:solidFill>
                </a:uFill>
                <a:latin typeface="Calibri Light"/>
                <a:cs typeface="Calibri Light"/>
                <a:hlinkClick r:id="rId16"/>
              </a:rPr>
              <a:t>SDOH</a:t>
            </a:r>
            <a:r>
              <a:rPr dirty="0" u="sng" sz="1800" spc="-25" b="0">
                <a:solidFill>
                  <a:srgbClr val="007480"/>
                </a:solidFill>
                <a:uFill>
                  <a:solidFill>
                    <a:srgbClr val="007480"/>
                  </a:solidFill>
                </a:uFill>
                <a:latin typeface="Calibri Light"/>
                <a:cs typeface="Calibri Light"/>
                <a:hlinkClick r:id="rId16"/>
              </a:rPr>
              <a:t> </a:t>
            </a:r>
            <a:r>
              <a:rPr dirty="0" u="sng" sz="1800" spc="-20" b="0">
                <a:solidFill>
                  <a:srgbClr val="007480"/>
                </a:solidFill>
                <a:uFill>
                  <a:solidFill>
                    <a:srgbClr val="007480"/>
                  </a:solidFill>
                </a:uFill>
                <a:latin typeface="Calibri Light"/>
                <a:cs typeface="Calibri Light"/>
                <a:hlinkClick r:id="rId16"/>
              </a:rPr>
              <a:t>Data</a:t>
            </a:r>
            <a:endParaRPr sz="1800">
              <a:latin typeface="Calibri Light"/>
              <a:cs typeface="Calibri Light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3585717" y="1558797"/>
            <a:ext cx="2927985" cy="35921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299085" marR="145415">
              <a:lnSpc>
                <a:spcPct val="100000"/>
              </a:lnSpc>
              <a:spcBef>
                <a:spcPts val="100"/>
              </a:spcBef>
            </a:pPr>
            <a:r>
              <a:rPr dirty="0" u="heavy" sz="1800" b="0">
                <a:solidFill>
                  <a:srgbClr val="007480"/>
                </a:solidFill>
                <a:uFill>
                  <a:solidFill>
                    <a:srgbClr val="007480"/>
                  </a:solidFill>
                </a:uFill>
                <a:latin typeface="Calibri Light"/>
                <a:cs typeface="Calibri Light"/>
                <a:hlinkClick r:id="rId6"/>
              </a:rPr>
              <a:t>Humana</a:t>
            </a:r>
            <a:r>
              <a:rPr dirty="0" u="heavy" sz="1800" spc="-20" b="0">
                <a:solidFill>
                  <a:srgbClr val="007480"/>
                </a:solidFill>
                <a:uFill>
                  <a:solidFill>
                    <a:srgbClr val="007480"/>
                  </a:solidFill>
                </a:uFill>
                <a:latin typeface="Calibri Light"/>
                <a:cs typeface="Calibri Light"/>
                <a:hlinkClick r:id="rId6"/>
              </a:rPr>
              <a:t> </a:t>
            </a:r>
            <a:r>
              <a:rPr dirty="0" u="heavy" sz="1800" b="0">
                <a:solidFill>
                  <a:srgbClr val="007480"/>
                </a:solidFill>
                <a:uFill>
                  <a:solidFill>
                    <a:srgbClr val="007480"/>
                  </a:solidFill>
                </a:uFill>
                <a:latin typeface="Calibri Light"/>
                <a:cs typeface="Calibri Light"/>
                <a:hlinkClick r:id="rId6"/>
              </a:rPr>
              <a:t>Partnering</a:t>
            </a:r>
            <a:r>
              <a:rPr dirty="0" u="heavy" sz="1800" spc="-15" b="0">
                <a:solidFill>
                  <a:srgbClr val="007480"/>
                </a:solidFill>
                <a:uFill>
                  <a:solidFill>
                    <a:srgbClr val="007480"/>
                  </a:solidFill>
                </a:uFill>
                <a:latin typeface="Calibri Light"/>
                <a:cs typeface="Calibri Light"/>
                <a:hlinkClick r:id="rId6"/>
              </a:rPr>
              <a:t> </a:t>
            </a:r>
            <a:r>
              <a:rPr dirty="0" u="heavy" sz="1800" b="0">
                <a:solidFill>
                  <a:srgbClr val="007480"/>
                </a:solidFill>
                <a:uFill>
                  <a:solidFill>
                    <a:srgbClr val="007480"/>
                  </a:solidFill>
                </a:uFill>
                <a:latin typeface="Calibri Light"/>
                <a:cs typeface="Calibri Light"/>
                <a:hlinkClick r:id="rId6"/>
              </a:rPr>
              <a:t>for</a:t>
            </a:r>
            <a:r>
              <a:rPr dirty="0" u="heavy" sz="1800" spc="-15" b="0">
                <a:solidFill>
                  <a:srgbClr val="007480"/>
                </a:solidFill>
                <a:uFill>
                  <a:solidFill>
                    <a:srgbClr val="007480"/>
                  </a:solidFill>
                </a:uFill>
                <a:latin typeface="Calibri Light"/>
                <a:cs typeface="Calibri Light"/>
                <a:hlinkClick r:id="rId6"/>
              </a:rPr>
              <a:t> </a:t>
            </a:r>
            <a:r>
              <a:rPr dirty="0" u="heavy" sz="1800" spc="-25" b="0">
                <a:solidFill>
                  <a:srgbClr val="007480"/>
                </a:solidFill>
                <a:uFill>
                  <a:solidFill>
                    <a:srgbClr val="007480"/>
                  </a:solidFill>
                </a:uFill>
                <a:latin typeface="Calibri Light"/>
                <a:cs typeface="Calibri Light"/>
                <a:hlinkClick r:id="rId6"/>
              </a:rPr>
              <a:t>our</a:t>
            </a:r>
            <a:r>
              <a:rPr dirty="0" sz="1800" spc="-25" b="0">
                <a:solidFill>
                  <a:srgbClr val="007480"/>
                </a:solidFill>
                <a:latin typeface="Calibri Light"/>
                <a:cs typeface="Calibri Light"/>
                <a:hlinkClick r:id="rId6"/>
              </a:rPr>
              <a:t> </a:t>
            </a:r>
            <a:r>
              <a:rPr dirty="0" u="heavy" sz="1800" spc="-10" b="0">
                <a:solidFill>
                  <a:srgbClr val="007480"/>
                </a:solidFill>
                <a:uFill>
                  <a:solidFill>
                    <a:srgbClr val="007480"/>
                  </a:solidFill>
                </a:uFill>
                <a:latin typeface="Calibri Light"/>
                <a:cs typeface="Calibri Light"/>
                <a:hlinkClick r:id="rId6"/>
              </a:rPr>
              <a:t>Veterans</a:t>
            </a:r>
            <a:endParaRPr sz="1800">
              <a:latin typeface="Calibri Light"/>
              <a:cs typeface="Calibri Light"/>
            </a:endParaRPr>
          </a:p>
          <a:p>
            <a:pPr algn="just" marL="299085" marR="587375" indent="-287020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dirty="0" u="heavy" sz="1800" b="0">
                <a:solidFill>
                  <a:srgbClr val="007480"/>
                </a:solidFill>
                <a:uFill>
                  <a:solidFill>
                    <a:srgbClr val="007480"/>
                  </a:solidFill>
                </a:uFill>
                <a:latin typeface="Calibri Light"/>
                <a:cs typeface="Calibri Light"/>
                <a:hlinkClick r:id="rId17"/>
              </a:rPr>
              <a:t>Soldier</a:t>
            </a:r>
            <a:r>
              <a:rPr dirty="0" u="heavy" sz="1800" spc="-30" b="0">
                <a:solidFill>
                  <a:srgbClr val="007480"/>
                </a:solidFill>
                <a:uFill>
                  <a:solidFill>
                    <a:srgbClr val="007480"/>
                  </a:solidFill>
                </a:uFill>
                <a:latin typeface="Calibri Light"/>
                <a:cs typeface="Calibri Light"/>
                <a:hlinkClick r:id="rId17"/>
              </a:rPr>
              <a:t> </a:t>
            </a:r>
            <a:r>
              <a:rPr dirty="0" u="heavy" sz="1800" b="0">
                <a:solidFill>
                  <a:srgbClr val="007480"/>
                </a:solidFill>
                <a:uFill>
                  <a:solidFill>
                    <a:srgbClr val="007480"/>
                  </a:solidFill>
                </a:uFill>
                <a:latin typeface="Calibri Light"/>
                <a:cs typeface="Calibri Light"/>
                <a:hlinkClick r:id="rId17"/>
              </a:rPr>
              <a:t>for</a:t>
            </a:r>
            <a:r>
              <a:rPr dirty="0" u="heavy" sz="1800" spc="-25" b="0">
                <a:solidFill>
                  <a:srgbClr val="007480"/>
                </a:solidFill>
                <a:uFill>
                  <a:solidFill>
                    <a:srgbClr val="007480"/>
                  </a:solidFill>
                </a:uFill>
                <a:latin typeface="Calibri Light"/>
                <a:cs typeface="Calibri Light"/>
                <a:hlinkClick r:id="rId17"/>
              </a:rPr>
              <a:t> </a:t>
            </a:r>
            <a:r>
              <a:rPr dirty="0" u="heavy" sz="1800" b="0">
                <a:solidFill>
                  <a:srgbClr val="007480"/>
                </a:solidFill>
                <a:uFill>
                  <a:solidFill>
                    <a:srgbClr val="007480"/>
                  </a:solidFill>
                </a:uFill>
                <a:latin typeface="Calibri Light"/>
                <a:cs typeface="Calibri Light"/>
                <a:hlinkClick r:id="rId17"/>
              </a:rPr>
              <a:t>Life</a:t>
            </a:r>
            <a:r>
              <a:rPr dirty="0" u="heavy" sz="1800" spc="-45" b="0">
                <a:solidFill>
                  <a:srgbClr val="007480"/>
                </a:solidFill>
                <a:uFill>
                  <a:solidFill>
                    <a:srgbClr val="007480"/>
                  </a:solidFill>
                </a:uFill>
                <a:latin typeface="Calibri Light"/>
                <a:cs typeface="Calibri Light"/>
                <a:hlinkClick r:id="rId17"/>
              </a:rPr>
              <a:t> </a:t>
            </a:r>
            <a:r>
              <a:rPr dirty="0" u="heavy" sz="1800" spc="-10" b="0">
                <a:solidFill>
                  <a:srgbClr val="007480"/>
                </a:solidFill>
                <a:uFill>
                  <a:solidFill>
                    <a:srgbClr val="007480"/>
                  </a:solidFill>
                </a:uFill>
                <a:latin typeface="Calibri Light"/>
                <a:cs typeface="Calibri Light"/>
                <a:hlinkClick r:id="rId17"/>
              </a:rPr>
              <a:t>S11:E5</a:t>
            </a:r>
            <a:r>
              <a:rPr dirty="0" sz="1800" spc="-10" b="0">
                <a:solidFill>
                  <a:srgbClr val="007480"/>
                </a:solidFill>
                <a:latin typeface="Calibri Light"/>
                <a:cs typeface="Calibri Light"/>
                <a:hlinkClick r:id="rId17"/>
              </a:rPr>
              <a:t> </a:t>
            </a:r>
            <a:r>
              <a:rPr dirty="0" u="heavy" sz="1800" b="0">
                <a:solidFill>
                  <a:srgbClr val="007480"/>
                </a:solidFill>
                <a:uFill>
                  <a:solidFill>
                    <a:srgbClr val="007480"/>
                  </a:solidFill>
                </a:uFill>
                <a:latin typeface="Calibri Light"/>
                <a:cs typeface="Calibri Light"/>
                <a:hlinkClick r:id="rId17"/>
              </a:rPr>
              <a:t>Humana</a:t>
            </a:r>
            <a:r>
              <a:rPr dirty="0" u="heavy" sz="1800" spc="-15" b="0">
                <a:solidFill>
                  <a:srgbClr val="007480"/>
                </a:solidFill>
                <a:uFill>
                  <a:solidFill>
                    <a:srgbClr val="007480"/>
                  </a:solidFill>
                </a:uFill>
                <a:latin typeface="Calibri Light"/>
                <a:cs typeface="Calibri Light"/>
                <a:hlinkClick r:id="rId17"/>
              </a:rPr>
              <a:t> </a:t>
            </a:r>
            <a:r>
              <a:rPr dirty="0" u="heavy" sz="1800" b="0">
                <a:solidFill>
                  <a:srgbClr val="007480"/>
                </a:solidFill>
                <a:uFill>
                  <a:solidFill>
                    <a:srgbClr val="007480"/>
                  </a:solidFill>
                </a:uFill>
                <a:latin typeface="Calibri Light"/>
                <a:cs typeface="Calibri Light"/>
                <a:hlinkClick r:id="rId17"/>
              </a:rPr>
              <a:t>Series</a:t>
            </a:r>
            <a:r>
              <a:rPr dirty="0" u="heavy" sz="1800" spc="-10" b="0">
                <a:solidFill>
                  <a:srgbClr val="007480"/>
                </a:solidFill>
                <a:uFill>
                  <a:solidFill>
                    <a:srgbClr val="007480"/>
                  </a:solidFill>
                </a:uFill>
                <a:latin typeface="Calibri Light"/>
                <a:cs typeface="Calibri Light"/>
                <a:hlinkClick r:id="rId17"/>
              </a:rPr>
              <a:t> </a:t>
            </a:r>
            <a:r>
              <a:rPr dirty="0" u="heavy" sz="1800" b="0">
                <a:solidFill>
                  <a:srgbClr val="007480"/>
                </a:solidFill>
                <a:uFill>
                  <a:solidFill>
                    <a:srgbClr val="007480"/>
                  </a:solidFill>
                </a:uFill>
                <a:latin typeface="Calibri Light"/>
                <a:cs typeface="Calibri Light"/>
                <a:hlinkClick r:id="rId17"/>
              </a:rPr>
              <a:t>Part</a:t>
            </a:r>
            <a:r>
              <a:rPr dirty="0" u="heavy" sz="1800" spc="5" b="0">
                <a:solidFill>
                  <a:srgbClr val="007480"/>
                </a:solidFill>
                <a:uFill>
                  <a:solidFill>
                    <a:srgbClr val="007480"/>
                  </a:solidFill>
                </a:uFill>
                <a:latin typeface="Calibri Light"/>
                <a:cs typeface="Calibri Light"/>
                <a:hlinkClick r:id="rId17"/>
              </a:rPr>
              <a:t> </a:t>
            </a:r>
            <a:r>
              <a:rPr dirty="0" u="heavy" sz="1800" spc="-25" b="0">
                <a:solidFill>
                  <a:srgbClr val="007480"/>
                </a:solidFill>
                <a:uFill>
                  <a:solidFill>
                    <a:srgbClr val="007480"/>
                  </a:solidFill>
                </a:uFill>
                <a:latin typeface="Calibri Light"/>
                <a:cs typeface="Calibri Light"/>
                <a:hlinkClick r:id="rId17"/>
              </a:rPr>
              <a:t>1:</a:t>
            </a:r>
            <a:r>
              <a:rPr dirty="0" sz="1800" spc="-25" b="0">
                <a:solidFill>
                  <a:srgbClr val="007480"/>
                </a:solidFill>
                <a:latin typeface="Calibri Light"/>
                <a:cs typeface="Calibri Light"/>
                <a:hlinkClick r:id="rId17"/>
              </a:rPr>
              <a:t> </a:t>
            </a:r>
            <a:r>
              <a:rPr dirty="0" u="heavy" sz="1800" b="0">
                <a:solidFill>
                  <a:srgbClr val="007480"/>
                </a:solidFill>
                <a:uFill>
                  <a:solidFill>
                    <a:srgbClr val="007480"/>
                  </a:solidFill>
                </a:uFill>
                <a:latin typeface="Calibri Light"/>
                <a:cs typeface="Calibri Light"/>
                <a:hlinkClick r:id="rId17"/>
              </a:rPr>
              <a:t>Medicare</a:t>
            </a:r>
            <a:r>
              <a:rPr dirty="0" u="heavy" sz="1800" spc="-25" b="0">
                <a:solidFill>
                  <a:srgbClr val="007480"/>
                </a:solidFill>
                <a:uFill>
                  <a:solidFill>
                    <a:srgbClr val="007480"/>
                  </a:solidFill>
                </a:uFill>
                <a:latin typeface="Calibri Light"/>
                <a:cs typeface="Calibri Light"/>
                <a:hlinkClick r:id="rId17"/>
              </a:rPr>
              <a:t> 101</a:t>
            </a:r>
            <a:endParaRPr sz="1800">
              <a:latin typeface="Calibri Light"/>
              <a:cs typeface="Calibri Light"/>
            </a:endParaRPr>
          </a:p>
          <a:p>
            <a:pPr marL="299085" marR="5080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u="heavy" sz="1800" b="0">
                <a:solidFill>
                  <a:srgbClr val="007480"/>
                </a:solidFill>
                <a:uFill>
                  <a:solidFill>
                    <a:srgbClr val="007480"/>
                  </a:solidFill>
                </a:uFill>
                <a:latin typeface="Calibri Light"/>
                <a:cs typeface="Calibri Light"/>
                <a:hlinkClick r:id="rId18"/>
              </a:rPr>
              <a:t>Soldier</a:t>
            </a:r>
            <a:r>
              <a:rPr dirty="0" u="heavy" sz="1800" spc="-20" b="0">
                <a:solidFill>
                  <a:srgbClr val="007480"/>
                </a:solidFill>
                <a:uFill>
                  <a:solidFill>
                    <a:srgbClr val="007480"/>
                  </a:solidFill>
                </a:uFill>
                <a:latin typeface="Calibri Light"/>
                <a:cs typeface="Calibri Light"/>
                <a:hlinkClick r:id="rId18"/>
              </a:rPr>
              <a:t> </a:t>
            </a:r>
            <a:r>
              <a:rPr dirty="0" u="heavy" sz="1800" b="0">
                <a:solidFill>
                  <a:srgbClr val="007480"/>
                </a:solidFill>
                <a:uFill>
                  <a:solidFill>
                    <a:srgbClr val="007480"/>
                  </a:solidFill>
                </a:uFill>
                <a:latin typeface="Calibri Light"/>
                <a:cs typeface="Calibri Light"/>
                <a:hlinkClick r:id="rId18"/>
              </a:rPr>
              <a:t>for</a:t>
            </a:r>
            <a:r>
              <a:rPr dirty="0" u="heavy" sz="1800" spc="-25" b="0">
                <a:solidFill>
                  <a:srgbClr val="007480"/>
                </a:solidFill>
                <a:uFill>
                  <a:solidFill>
                    <a:srgbClr val="007480"/>
                  </a:solidFill>
                </a:uFill>
                <a:latin typeface="Calibri Light"/>
                <a:cs typeface="Calibri Light"/>
                <a:hlinkClick r:id="rId18"/>
              </a:rPr>
              <a:t> </a:t>
            </a:r>
            <a:r>
              <a:rPr dirty="0" u="heavy" sz="1800" b="0">
                <a:solidFill>
                  <a:srgbClr val="007480"/>
                </a:solidFill>
                <a:uFill>
                  <a:solidFill>
                    <a:srgbClr val="007480"/>
                  </a:solidFill>
                </a:uFill>
                <a:latin typeface="Calibri Light"/>
                <a:cs typeface="Calibri Light"/>
                <a:hlinkClick r:id="rId18"/>
              </a:rPr>
              <a:t>Life</a:t>
            </a:r>
            <a:r>
              <a:rPr dirty="0" u="heavy" sz="1800" spc="-40" b="0">
                <a:solidFill>
                  <a:srgbClr val="007480"/>
                </a:solidFill>
                <a:uFill>
                  <a:solidFill>
                    <a:srgbClr val="007480"/>
                  </a:solidFill>
                </a:uFill>
                <a:latin typeface="Calibri Light"/>
                <a:cs typeface="Calibri Light"/>
                <a:hlinkClick r:id="rId18"/>
              </a:rPr>
              <a:t> </a:t>
            </a:r>
            <a:r>
              <a:rPr dirty="0" u="heavy" sz="1800" spc="-10" b="0">
                <a:solidFill>
                  <a:srgbClr val="007480"/>
                </a:solidFill>
                <a:uFill>
                  <a:solidFill>
                    <a:srgbClr val="007480"/>
                  </a:solidFill>
                </a:uFill>
                <a:latin typeface="Calibri Light"/>
                <a:cs typeface="Calibri Light"/>
                <a:hlinkClick r:id="rId18"/>
              </a:rPr>
              <a:t>S11:E8</a:t>
            </a:r>
            <a:r>
              <a:rPr dirty="0" sz="1800" spc="-10" b="0">
                <a:solidFill>
                  <a:srgbClr val="007480"/>
                </a:solidFill>
                <a:latin typeface="Calibri Light"/>
                <a:cs typeface="Calibri Light"/>
                <a:hlinkClick r:id="rId18"/>
              </a:rPr>
              <a:t> </a:t>
            </a:r>
            <a:r>
              <a:rPr dirty="0" u="heavy" sz="1800" b="0">
                <a:solidFill>
                  <a:srgbClr val="007480"/>
                </a:solidFill>
                <a:uFill>
                  <a:solidFill>
                    <a:srgbClr val="007480"/>
                  </a:solidFill>
                </a:uFill>
                <a:latin typeface="Calibri Light"/>
                <a:cs typeface="Calibri Light"/>
                <a:hlinkClick r:id="rId18"/>
              </a:rPr>
              <a:t>Humana</a:t>
            </a:r>
            <a:r>
              <a:rPr dirty="0" u="heavy" sz="1800" spc="-15" b="0">
                <a:solidFill>
                  <a:srgbClr val="007480"/>
                </a:solidFill>
                <a:uFill>
                  <a:solidFill>
                    <a:srgbClr val="007480"/>
                  </a:solidFill>
                </a:uFill>
                <a:latin typeface="Calibri Light"/>
                <a:cs typeface="Calibri Light"/>
                <a:hlinkClick r:id="rId18"/>
              </a:rPr>
              <a:t> </a:t>
            </a:r>
            <a:r>
              <a:rPr dirty="0" u="heavy" sz="1800" b="0">
                <a:solidFill>
                  <a:srgbClr val="007480"/>
                </a:solidFill>
                <a:uFill>
                  <a:solidFill>
                    <a:srgbClr val="007480"/>
                  </a:solidFill>
                </a:uFill>
                <a:latin typeface="Calibri Light"/>
                <a:cs typeface="Calibri Light"/>
                <a:hlinkClick r:id="rId18"/>
              </a:rPr>
              <a:t>Series</a:t>
            </a:r>
            <a:r>
              <a:rPr dirty="0" u="heavy" sz="1800" spc="-5" b="0">
                <a:solidFill>
                  <a:srgbClr val="007480"/>
                </a:solidFill>
                <a:uFill>
                  <a:solidFill>
                    <a:srgbClr val="007480"/>
                  </a:solidFill>
                </a:uFill>
                <a:latin typeface="Calibri Light"/>
                <a:cs typeface="Calibri Light"/>
                <a:hlinkClick r:id="rId18"/>
              </a:rPr>
              <a:t> </a:t>
            </a:r>
            <a:r>
              <a:rPr dirty="0" u="heavy" sz="1800" b="0">
                <a:solidFill>
                  <a:srgbClr val="007480"/>
                </a:solidFill>
                <a:uFill>
                  <a:solidFill>
                    <a:srgbClr val="007480"/>
                  </a:solidFill>
                </a:uFill>
                <a:latin typeface="Calibri Light"/>
                <a:cs typeface="Calibri Light"/>
                <a:hlinkClick r:id="rId18"/>
              </a:rPr>
              <a:t>Part</a:t>
            </a:r>
            <a:r>
              <a:rPr dirty="0" u="heavy" sz="1800" spc="5" b="0">
                <a:solidFill>
                  <a:srgbClr val="007480"/>
                </a:solidFill>
                <a:uFill>
                  <a:solidFill>
                    <a:srgbClr val="007480"/>
                  </a:solidFill>
                </a:uFill>
                <a:latin typeface="Calibri Light"/>
                <a:cs typeface="Calibri Light"/>
                <a:hlinkClick r:id="rId18"/>
              </a:rPr>
              <a:t> </a:t>
            </a:r>
            <a:r>
              <a:rPr dirty="0" u="heavy" sz="1800" b="0">
                <a:solidFill>
                  <a:srgbClr val="007480"/>
                </a:solidFill>
                <a:uFill>
                  <a:solidFill>
                    <a:srgbClr val="007480"/>
                  </a:solidFill>
                </a:uFill>
                <a:latin typeface="Calibri Light"/>
                <a:cs typeface="Calibri Light"/>
                <a:hlinkClick r:id="rId18"/>
              </a:rPr>
              <a:t>2: </a:t>
            </a:r>
            <a:r>
              <a:rPr dirty="0" u="heavy" sz="1800" spc="-10" b="0">
                <a:solidFill>
                  <a:srgbClr val="007480"/>
                </a:solidFill>
                <a:uFill>
                  <a:solidFill>
                    <a:srgbClr val="007480"/>
                  </a:solidFill>
                </a:uFill>
                <a:latin typeface="Calibri Light"/>
                <a:cs typeface="Calibri Light"/>
                <a:hlinkClick r:id="rId18"/>
              </a:rPr>
              <a:t>Social</a:t>
            </a:r>
            <a:r>
              <a:rPr dirty="0" sz="1800" spc="-10" b="0">
                <a:solidFill>
                  <a:srgbClr val="007480"/>
                </a:solidFill>
                <a:latin typeface="Calibri Light"/>
                <a:cs typeface="Calibri Light"/>
                <a:hlinkClick r:id="rId18"/>
              </a:rPr>
              <a:t> </a:t>
            </a:r>
            <a:r>
              <a:rPr dirty="0" u="heavy" sz="1800" b="0">
                <a:solidFill>
                  <a:srgbClr val="007480"/>
                </a:solidFill>
                <a:uFill>
                  <a:solidFill>
                    <a:srgbClr val="007480"/>
                  </a:solidFill>
                </a:uFill>
                <a:latin typeface="Calibri Light"/>
                <a:cs typeface="Calibri Light"/>
                <a:hlinkClick r:id="rId18"/>
              </a:rPr>
              <a:t>Determinants</a:t>
            </a:r>
            <a:r>
              <a:rPr dirty="0" u="heavy" sz="1800" spc="-30" b="0">
                <a:solidFill>
                  <a:srgbClr val="007480"/>
                </a:solidFill>
                <a:uFill>
                  <a:solidFill>
                    <a:srgbClr val="007480"/>
                  </a:solidFill>
                </a:uFill>
                <a:latin typeface="Calibri Light"/>
                <a:cs typeface="Calibri Light"/>
                <a:hlinkClick r:id="rId18"/>
              </a:rPr>
              <a:t> </a:t>
            </a:r>
            <a:r>
              <a:rPr dirty="0" u="heavy" sz="1800" b="0">
                <a:solidFill>
                  <a:srgbClr val="007480"/>
                </a:solidFill>
                <a:uFill>
                  <a:solidFill>
                    <a:srgbClr val="007480"/>
                  </a:solidFill>
                </a:uFill>
                <a:latin typeface="Calibri Light"/>
                <a:cs typeface="Calibri Light"/>
                <a:hlinkClick r:id="rId18"/>
              </a:rPr>
              <a:t>of</a:t>
            </a:r>
            <a:r>
              <a:rPr dirty="0" u="heavy" sz="1800" spc="-30" b="0">
                <a:solidFill>
                  <a:srgbClr val="007480"/>
                </a:solidFill>
                <a:uFill>
                  <a:solidFill>
                    <a:srgbClr val="007480"/>
                  </a:solidFill>
                </a:uFill>
                <a:latin typeface="Calibri Light"/>
                <a:cs typeface="Calibri Light"/>
                <a:hlinkClick r:id="rId18"/>
              </a:rPr>
              <a:t> </a:t>
            </a:r>
            <a:r>
              <a:rPr dirty="0" u="heavy" sz="1800" spc="-10" b="0">
                <a:solidFill>
                  <a:srgbClr val="007480"/>
                </a:solidFill>
                <a:uFill>
                  <a:solidFill>
                    <a:srgbClr val="007480"/>
                  </a:solidFill>
                </a:uFill>
                <a:latin typeface="Calibri Light"/>
                <a:cs typeface="Calibri Light"/>
                <a:hlinkClick r:id="rId18"/>
              </a:rPr>
              <a:t>Health</a:t>
            </a:r>
            <a:endParaRPr sz="1800">
              <a:latin typeface="Calibri Light"/>
              <a:cs typeface="Calibri Light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u="heavy" sz="1800" b="0">
                <a:solidFill>
                  <a:srgbClr val="007480"/>
                </a:solidFill>
                <a:uFill>
                  <a:solidFill>
                    <a:srgbClr val="007480"/>
                  </a:solidFill>
                </a:uFill>
                <a:latin typeface="Calibri Light"/>
                <a:cs typeface="Calibri Light"/>
                <a:hlinkClick r:id="rId19"/>
              </a:rPr>
              <a:t>Behind</a:t>
            </a:r>
            <a:r>
              <a:rPr dirty="0" u="heavy" sz="1800" spc="-5" b="0">
                <a:solidFill>
                  <a:srgbClr val="007480"/>
                </a:solidFill>
                <a:uFill>
                  <a:solidFill>
                    <a:srgbClr val="007480"/>
                  </a:solidFill>
                </a:uFill>
                <a:latin typeface="Calibri Light"/>
                <a:cs typeface="Calibri Light"/>
                <a:hlinkClick r:id="rId19"/>
              </a:rPr>
              <a:t> </a:t>
            </a:r>
            <a:r>
              <a:rPr dirty="0" u="heavy" sz="1800" b="0">
                <a:solidFill>
                  <a:srgbClr val="007480"/>
                </a:solidFill>
                <a:uFill>
                  <a:solidFill>
                    <a:srgbClr val="007480"/>
                  </a:solidFill>
                </a:uFill>
                <a:latin typeface="Calibri Light"/>
                <a:cs typeface="Calibri Light"/>
                <a:hlinkClick r:id="rId19"/>
              </a:rPr>
              <a:t>the </a:t>
            </a:r>
            <a:r>
              <a:rPr dirty="0" u="heavy" sz="1800" spc="-10" b="0">
                <a:solidFill>
                  <a:srgbClr val="007480"/>
                </a:solidFill>
                <a:uFill>
                  <a:solidFill>
                    <a:srgbClr val="007480"/>
                  </a:solidFill>
                </a:uFill>
                <a:latin typeface="Calibri Light"/>
                <a:cs typeface="Calibri Light"/>
                <a:hlinkClick r:id="rId19"/>
              </a:rPr>
              <a:t>Mission:</a:t>
            </a:r>
            <a:endParaRPr sz="1800">
              <a:latin typeface="Calibri Light"/>
              <a:cs typeface="Calibri Light"/>
            </a:endParaRPr>
          </a:p>
          <a:p>
            <a:pPr marL="299085">
              <a:lnSpc>
                <a:spcPct val="100000"/>
              </a:lnSpc>
            </a:pPr>
            <a:r>
              <a:rPr dirty="0" u="heavy" sz="1800" spc="-10" b="0">
                <a:solidFill>
                  <a:srgbClr val="007480"/>
                </a:solidFill>
                <a:uFill>
                  <a:solidFill>
                    <a:srgbClr val="007480"/>
                  </a:solidFill>
                </a:uFill>
                <a:latin typeface="Calibri Light"/>
                <a:cs typeface="Calibri Light"/>
                <a:hlinkClick r:id="rId19"/>
              </a:rPr>
              <a:t>Humana’s</a:t>
            </a:r>
            <a:r>
              <a:rPr dirty="0" u="heavy" sz="1800" spc="-40" b="0">
                <a:solidFill>
                  <a:srgbClr val="007480"/>
                </a:solidFill>
                <a:uFill>
                  <a:solidFill>
                    <a:srgbClr val="007480"/>
                  </a:solidFill>
                </a:uFill>
                <a:latin typeface="Calibri Light"/>
                <a:cs typeface="Calibri Light"/>
                <a:hlinkClick r:id="rId19"/>
              </a:rPr>
              <a:t> </a:t>
            </a:r>
            <a:r>
              <a:rPr dirty="0" u="heavy" sz="1800" spc="-10" b="0">
                <a:solidFill>
                  <a:srgbClr val="007480"/>
                </a:solidFill>
                <a:uFill>
                  <a:solidFill>
                    <a:srgbClr val="007480"/>
                  </a:solidFill>
                </a:uFill>
                <a:latin typeface="Calibri Light"/>
                <a:cs typeface="Calibri Light"/>
                <a:hlinkClick r:id="rId19"/>
              </a:rPr>
              <a:t>Veteran</a:t>
            </a:r>
            <a:r>
              <a:rPr dirty="0" u="heavy" sz="1800" spc="-40" b="0">
                <a:solidFill>
                  <a:srgbClr val="007480"/>
                </a:solidFill>
                <a:uFill>
                  <a:solidFill>
                    <a:srgbClr val="007480"/>
                  </a:solidFill>
                </a:uFill>
                <a:latin typeface="Calibri Light"/>
                <a:cs typeface="Calibri Light"/>
                <a:hlinkClick r:id="rId19"/>
              </a:rPr>
              <a:t> </a:t>
            </a:r>
            <a:r>
              <a:rPr dirty="0" u="heavy" sz="1800" b="0">
                <a:solidFill>
                  <a:srgbClr val="007480"/>
                </a:solidFill>
                <a:uFill>
                  <a:solidFill>
                    <a:srgbClr val="007480"/>
                  </a:solidFill>
                </a:uFill>
                <a:latin typeface="Calibri Light"/>
                <a:cs typeface="Calibri Light"/>
                <a:hlinkClick r:id="rId19"/>
              </a:rPr>
              <a:t>Bold</a:t>
            </a:r>
            <a:r>
              <a:rPr dirty="0" u="heavy" sz="1800" spc="-25" b="0">
                <a:solidFill>
                  <a:srgbClr val="007480"/>
                </a:solidFill>
                <a:uFill>
                  <a:solidFill>
                    <a:srgbClr val="007480"/>
                  </a:solidFill>
                </a:uFill>
                <a:latin typeface="Calibri Light"/>
                <a:cs typeface="Calibri Light"/>
                <a:hlinkClick r:id="rId19"/>
              </a:rPr>
              <a:t> </a:t>
            </a:r>
            <a:r>
              <a:rPr dirty="0" u="heavy" sz="1800" spc="-20" b="0">
                <a:solidFill>
                  <a:srgbClr val="007480"/>
                </a:solidFill>
                <a:uFill>
                  <a:solidFill>
                    <a:srgbClr val="007480"/>
                  </a:solidFill>
                </a:uFill>
                <a:latin typeface="Calibri Light"/>
                <a:cs typeface="Calibri Light"/>
                <a:hlinkClick r:id="rId19"/>
              </a:rPr>
              <a:t>Goal</a:t>
            </a:r>
            <a:endParaRPr sz="1800">
              <a:latin typeface="Calibri Light"/>
              <a:cs typeface="Calibri Light"/>
            </a:endParaRPr>
          </a:p>
          <a:p>
            <a:pPr marL="299085">
              <a:lnSpc>
                <a:spcPct val="100000"/>
              </a:lnSpc>
            </a:pPr>
            <a:r>
              <a:rPr dirty="0" u="heavy" sz="1800" b="0">
                <a:solidFill>
                  <a:srgbClr val="007480"/>
                </a:solidFill>
                <a:uFill>
                  <a:solidFill>
                    <a:srgbClr val="007480"/>
                  </a:solidFill>
                </a:uFill>
                <a:latin typeface="Calibri Light"/>
                <a:cs typeface="Calibri Light"/>
                <a:hlinkClick r:id="rId19"/>
              </a:rPr>
              <a:t>&amp; </a:t>
            </a:r>
            <a:r>
              <a:rPr dirty="0" u="heavy" sz="1800" spc="-20" b="0">
                <a:solidFill>
                  <a:srgbClr val="007480"/>
                </a:solidFill>
                <a:uFill>
                  <a:solidFill>
                    <a:srgbClr val="007480"/>
                  </a:solidFill>
                </a:uFill>
                <a:latin typeface="Calibri Light"/>
                <a:cs typeface="Calibri Light"/>
                <a:hlinkClick r:id="rId19"/>
              </a:rPr>
              <a:t>SDOH</a:t>
            </a:r>
            <a:endParaRPr sz="1800">
              <a:latin typeface="Calibri Light"/>
              <a:cs typeface="Calibri Light"/>
            </a:endParaRPr>
          </a:p>
          <a:p>
            <a:pPr marL="299085" marR="318770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u="heavy" sz="1800" b="0">
                <a:solidFill>
                  <a:srgbClr val="007480"/>
                </a:solidFill>
                <a:uFill>
                  <a:solidFill>
                    <a:srgbClr val="007480"/>
                  </a:solidFill>
                </a:uFill>
                <a:latin typeface="Calibri Light"/>
                <a:cs typeface="Calibri Light"/>
                <a:hlinkClick r:id="rId20"/>
              </a:rPr>
              <a:t>Lost</a:t>
            </a:r>
            <a:r>
              <a:rPr dirty="0" u="heavy" sz="1800" spc="-15" b="0">
                <a:solidFill>
                  <a:srgbClr val="007480"/>
                </a:solidFill>
                <a:uFill>
                  <a:solidFill>
                    <a:srgbClr val="007480"/>
                  </a:solidFill>
                </a:uFill>
                <a:latin typeface="Calibri Light"/>
                <a:cs typeface="Calibri Light"/>
                <a:hlinkClick r:id="rId20"/>
              </a:rPr>
              <a:t> </a:t>
            </a:r>
            <a:r>
              <a:rPr dirty="0" u="heavy" sz="1800" b="0">
                <a:solidFill>
                  <a:srgbClr val="007480"/>
                </a:solidFill>
                <a:uFill>
                  <a:solidFill>
                    <a:srgbClr val="007480"/>
                  </a:solidFill>
                </a:uFill>
                <a:latin typeface="Calibri Light"/>
                <a:cs typeface="Calibri Light"/>
                <a:hlinkClick r:id="rId20"/>
              </a:rPr>
              <a:t>and Found,</a:t>
            </a:r>
            <a:r>
              <a:rPr dirty="0" u="heavy" sz="1800" spc="-15" b="0">
                <a:solidFill>
                  <a:srgbClr val="007480"/>
                </a:solidFill>
                <a:uFill>
                  <a:solidFill>
                    <a:srgbClr val="007480"/>
                  </a:solidFill>
                </a:uFill>
                <a:latin typeface="Calibri Light"/>
                <a:cs typeface="Calibri Light"/>
                <a:hlinkClick r:id="rId20"/>
              </a:rPr>
              <a:t> </a:t>
            </a:r>
            <a:r>
              <a:rPr dirty="0" u="heavy" sz="1800" b="0">
                <a:solidFill>
                  <a:srgbClr val="007480"/>
                </a:solidFill>
                <a:uFill>
                  <a:solidFill>
                    <a:srgbClr val="007480"/>
                  </a:solidFill>
                </a:uFill>
                <a:latin typeface="Calibri Light"/>
                <a:cs typeface="Calibri Light"/>
                <a:hlinkClick r:id="rId20"/>
              </a:rPr>
              <a:t>A</a:t>
            </a:r>
            <a:r>
              <a:rPr dirty="0" u="heavy" sz="1800" spc="-5" b="0">
                <a:solidFill>
                  <a:srgbClr val="007480"/>
                </a:solidFill>
                <a:uFill>
                  <a:solidFill>
                    <a:srgbClr val="007480"/>
                  </a:solidFill>
                </a:uFill>
                <a:latin typeface="Calibri Light"/>
                <a:cs typeface="Calibri Light"/>
                <a:hlinkClick r:id="rId20"/>
              </a:rPr>
              <a:t> </a:t>
            </a:r>
            <a:r>
              <a:rPr dirty="0" u="heavy" sz="1800" spc="-10" b="0">
                <a:solidFill>
                  <a:srgbClr val="007480"/>
                </a:solidFill>
                <a:uFill>
                  <a:solidFill>
                    <a:srgbClr val="007480"/>
                  </a:solidFill>
                </a:uFill>
                <a:latin typeface="Calibri Light"/>
                <a:cs typeface="Calibri Light"/>
                <a:hlinkClick r:id="rId20"/>
              </a:rPr>
              <a:t>Health</a:t>
            </a:r>
            <a:r>
              <a:rPr dirty="0" sz="1800" spc="-10" b="0">
                <a:solidFill>
                  <a:srgbClr val="007480"/>
                </a:solidFill>
                <a:latin typeface="Calibri Light"/>
                <a:cs typeface="Calibri Light"/>
                <a:hlinkClick r:id="rId20"/>
              </a:rPr>
              <a:t> </a:t>
            </a:r>
            <a:r>
              <a:rPr dirty="0" u="heavy" sz="1800" b="0">
                <a:solidFill>
                  <a:srgbClr val="007480"/>
                </a:solidFill>
                <a:uFill>
                  <a:solidFill>
                    <a:srgbClr val="007480"/>
                  </a:solidFill>
                </a:uFill>
                <a:latin typeface="Calibri Light"/>
                <a:cs typeface="Calibri Light"/>
                <a:hlinkClick r:id="rId20"/>
              </a:rPr>
              <a:t>Equity</a:t>
            </a:r>
            <a:r>
              <a:rPr dirty="0" u="heavy" sz="1800" spc="-35" b="0">
                <a:solidFill>
                  <a:srgbClr val="007480"/>
                </a:solidFill>
                <a:uFill>
                  <a:solidFill>
                    <a:srgbClr val="007480"/>
                  </a:solidFill>
                </a:uFill>
                <a:latin typeface="Calibri Light"/>
                <a:cs typeface="Calibri Light"/>
                <a:hlinkClick r:id="rId20"/>
              </a:rPr>
              <a:t> </a:t>
            </a:r>
            <a:r>
              <a:rPr dirty="0" u="heavy" sz="1800" spc="-20" b="0">
                <a:solidFill>
                  <a:srgbClr val="007480"/>
                </a:solidFill>
                <a:uFill>
                  <a:solidFill>
                    <a:srgbClr val="007480"/>
                  </a:solidFill>
                </a:uFill>
                <a:latin typeface="Calibri Light"/>
                <a:cs typeface="Calibri Light"/>
                <a:hlinkClick r:id="rId20"/>
              </a:rPr>
              <a:t>Story</a:t>
            </a:r>
            <a:endParaRPr sz="1800">
              <a:latin typeface="Calibri Light"/>
              <a:cs typeface="Calibri Light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526795" y="846785"/>
            <a:ext cx="7083425" cy="7378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0">
                <a:solidFill>
                  <a:srgbClr val="292C2C"/>
                </a:solidFill>
                <a:latin typeface="Calibri Light"/>
                <a:cs typeface="Calibri Light"/>
              </a:rPr>
              <a:t>Resources</a:t>
            </a:r>
            <a:r>
              <a:rPr dirty="0" sz="1800" spc="-55" b="0">
                <a:solidFill>
                  <a:srgbClr val="292C2C"/>
                </a:solidFill>
                <a:latin typeface="Calibri Light"/>
                <a:cs typeface="Calibri Light"/>
              </a:rPr>
              <a:t> </a:t>
            </a:r>
            <a:r>
              <a:rPr dirty="0" sz="1800" b="0">
                <a:solidFill>
                  <a:srgbClr val="292C2C"/>
                </a:solidFill>
                <a:latin typeface="Calibri Light"/>
                <a:cs typeface="Calibri Light"/>
              </a:rPr>
              <a:t>available</a:t>
            </a:r>
            <a:r>
              <a:rPr dirty="0" sz="1800" spc="-55" b="0">
                <a:solidFill>
                  <a:srgbClr val="292C2C"/>
                </a:solidFill>
                <a:latin typeface="Calibri Light"/>
                <a:cs typeface="Calibri Light"/>
              </a:rPr>
              <a:t> </a:t>
            </a:r>
            <a:r>
              <a:rPr dirty="0" sz="1800" b="0">
                <a:solidFill>
                  <a:srgbClr val="292C2C"/>
                </a:solidFill>
                <a:latin typeface="Calibri Light"/>
                <a:cs typeface="Calibri Light"/>
              </a:rPr>
              <a:t>for</a:t>
            </a:r>
            <a:r>
              <a:rPr dirty="0" sz="1800" spc="-60" b="0">
                <a:solidFill>
                  <a:srgbClr val="292C2C"/>
                </a:solidFill>
                <a:latin typeface="Calibri Light"/>
                <a:cs typeface="Calibri Light"/>
              </a:rPr>
              <a:t> </a:t>
            </a:r>
            <a:r>
              <a:rPr dirty="0" sz="1800" spc="-10" b="0">
                <a:solidFill>
                  <a:srgbClr val="292C2C"/>
                </a:solidFill>
                <a:latin typeface="Calibri Light"/>
                <a:cs typeface="Calibri Light"/>
              </a:rPr>
              <a:t>Veteran</a:t>
            </a:r>
            <a:r>
              <a:rPr dirty="0" sz="1800" spc="-50" b="0">
                <a:solidFill>
                  <a:srgbClr val="292C2C"/>
                </a:solidFill>
                <a:latin typeface="Calibri Light"/>
                <a:cs typeface="Calibri Light"/>
              </a:rPr>
              <a:t> </a:t>
            </a:r>
            <a:r>
              <a:rPr dirty="0" sz="1800" b="0">
                <a:solidFill>
                  <a:srgbClr val="292C2C"/>
                </a:solidFill>
                <a:latin typeface="Calibri Light"/>
                <a:cs typeface="Calibri Light"/>
              </a:rPr>
              <a:t>members</a:t>
            </a:r>
            <a:r>
              <a:rPr dirty="0" sz="1800" spc="-60" b="0">
                <a:solidFill>
                  <a:srgbClr val="292C2C"/>
                </a:solidFill>
                <a:latin typeface="Calibri Light"/>
                <a:cs typeface="Calibri Light"/>
              </a:rPr>
              <a:t> </a:t>
            </a:r>
            <a:r>
              <a:rPr dirty="0" sz="1800" b="0">
                <a:solidFill>
                  <a:srgbClr val="292C2C"/>
                </a:solidFill>
                <a:latin typeface="Calibri Light"/>
                <a:cs typeface="Calibri Light"/>
              </a:rPr>
              <a:t>and</a:t>
            </a:r>
            <a:r>
              <a:rPr dirty="0" sz="1800" spc="-55" b="0">
                <a:solidFill>
                  <a:srgbClr val="292C2C"/>
                </a:solidFill>
                <a:latin typeface="Calibri Light"/>
                <a:cs typeface="Calibri Light"/>
              </a:rPr>
              <a:t> </a:t>
            </a:r>
            <a:r>
              <a:rPr dirty="0" sz="1800" b="0">
                <a:solidFill>
                  <a:srgbClr val="292C2C"/>
                </a:solidFill>
                <a:latin typeface="Calibri Light"/>
                <a:cs typeface="Calibri Light"/>
              </a:rPr>
              <a:t>providers</a:t>
            </a:r>
            <a:r>
              <a:rPr dirty="0" sz="1800" spc="-40" b="0">
                <a:solidFill>
                  <a:srgbClr val="292C2C"/>
                </a:solidFill>
                <a:latin typeface="Calibri Light"/>
                <a:cs typeface="Calibri Light"/>
              </a:rPr>
              <a:t> </a:t>
            </a:r>
            <a:r>
              <a:rPr dirty="0" sz="1800" b="0">
                <a:solidFill>
                  <a:srgbClr val="292C2C"/>
                </a:solidFill>
                <a:latin typeface="Calibri Light"/>
                <a:cs typeface="Calibri Light"/>
              </a:rPr>
              <a:t>supporting</a:t>
            </a:r>
            <a:r>
              <a:rPr dirty="0" sz="1800" spc="-30" b="0">
                <a:solidFill>
                  <a:srgbClr val="292C2C"/>
                </a:solidFill>
                <a:latin typeface="Calibri Light"/>
                <a:cs typeface="Calibri Light"/>
              </a:rPr>
              <a:t> </a:t>
            </a:r>
            <a:r>
              <a:rPr dirty="0" sz="1800" spc="-10" b="0">
                <a:solidFill>
                  <a:srgbClr val="292C2C"/>
                </a:solidFill>
                <a:latin typeface="Calibri Light"/>
                <a:cs typeface="Calibri Light"/>
              </a:rPr>
              <a:t>Veterans.</a:t>
            </a:r>
            <a:endParaRPr sz="180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  <a:spcBef>
                <a:spcPts val="1285"/>
              </a:spcBef>
              <a:tabLst>
                <a:tab pos="3071495" algn="l"/>
              </a:tabLst>
            </a:pPr>
            <a:r>
              <a:rPr dirty="0" sz="1800">
                <a:solidFill>
                  <a:srgbClr val="292C2C"/>
                </a:solidFill>
                <a:latin typeface="Calibri"/>
                <a:cs typeface="Calibri"/>
              </a:rPr>
              <a:t>Provider</a:t>
            </a:r>
            <a:r>
              <a:rPr dirty="0" sz="1800" spc="-45">
                <a:solidFill>
                  <a:srgbClr val="292C2C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292C2C"/>
                </a:solidFill>
                <a:latin typeface="Calibri"/>
                <a:cs typeface="Calibri"/>
              </a:rPr>
              <a:t>Resources</a:t>
            </a:r>
            <a:r>
              <a:rPr dirty="0" sz="1800">
                <a:solidFill>
                  <a:srgbClr val="292C2C"/>
                </a:solidFill>
                <a:latin typeface="Calibri"/>
                <a:cs typeface="Calibri"/>
              </a:rPr>
              <a:t>	</a:t>
            </a:r>
            <a:r>
              <a:rPr dirty="0" sz="1800" spc="-10" b="0">
                <a:solidFill>
                  <a:srgbClr val="292C2C"/>
                </a:solidFill>
                <a:latin typeface="Calibri Light"/>
                <a:cs typeface="Calibri Light"/>
              </a:rPr>
              <a:t>Videos</a:t>
            </a:r>
            <a:r>
              <a:rPr dirty="0" sz="1800" spc="-75" b="0">
                <a:solidFill>
                  <a:srgbClr val="292C2C"/>
                </a:solidFill>
                <a:latin typeface="Calibri Light"/>
                <a:cs typeface="Calibri Light"/>
              </a:rPr>
              <a:t> </a:t>
            </a:r>
            <a:r>
              <a:rPr dirty="0" sz="1800" b="0">
                <a:solidFill>
                  <a:srgbClr val="292C2C"/>
                </a:solidFill>
                <a:latin typeface="Calibri Light"/>
                <a:cs typeface="Calibri Light"/>
              </a:rPr>
              <a:t>/</a:t>
            </a:r>
            <a:r>
              <a:rPr dirty="0" sz="1800" spc="-20" b="0">
                <a:solidFill>
                  <a:srgbClr val="292C2C"/>
                </a:solidFill>
                <a:latin typeface="Calibri Light"/>
                <a:cs typeface="Calibri Light"/>
              </a:rPr>
              <a:t> </a:t>
            </a:r>
            <a:r>
              <a:rPr dirty="0" sz="1800" spc="-10" b="0">
                <a:solidFill>
                  <a:srgbClr val="292C2C"/>
                </a:solidFill>
                <a:latin typeface="Calibri Light"/>
                <a:cs typeface="Calibri Light"/>
              </a:rPr>
              <a:t>Podcasts</a:t>
            </a:r>
            <a:endParaRPr sz="1800">
              <a:latin typeface="Calibri Light"/>
              <a:cs typeface="Calibri Light"/>
            </a:endParaRPr>
          </a:p>
        </p:txBody>
      </p:sp>
      <p:grpSp>
        <p:nvGrpSpPr>
          <p:cNvPr id="14" name="object 14" descr=""/>
          <p:cNvGrpSpPr/>
          <p:nvPr/>
        </p:nvGrpSpPr>
        <p:grpSpPr>
          <a:xfrm>
            <a:off x="6028944" y="408431"/>
            <a:ext cx="5939155" cy="6294120"/>
            <a:chOff x="6028944" y="408431"/>
            <a:chExt cx="5939155" cy="6294120"/>
          </a:xfrm>
        </p:grpSpPr>
        <p:pic>
          <p:nvPicPr>
            <p:cNvPr id="15" name="object 15" descr="">
              <a:hlinkClick r:id="rId19"/>
            </p:cNvPr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0447020" y="408431"/>
              <a:ext cx="1482852" cy="1484376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8743188" y="2505455"/>
              <a:ext cx="3224783" cy="4197096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028944" y="5056631"/>
              <a:ext cx="2595372" cy="1376172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717792" y="3165348"/>
              <a:ext cx="2656331" cy="143865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0484611" y="6533184"/>
            <a:ext cx="136652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C7C7C7"/>
                </a:solidFill>
                <a:latin typeface="Calibri"/>
                <a:cs typeface="Calibri"/>
              </a:rPr>
              <a:t>*For</a:t>
            </a:r>
            <a:r>
              <a:rPr dirty="0" sz="1200" spc="-35">
                <a:solidFill>
                  <a:srgbClr val="C7C7C7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C7C7C7"/>
                </a:solidFill>
                <a:latin typeface="Calibri"/>
                <a:cs typeface="Calibri"/>
              </a:rPr>
              <a:t>internal</a:t>
            </a:r>
            <a:r>
              <a:rPr dirty="0" sz="1200" spc="-55">
                <a:solidFill>
                  <a:srgbClr val="C7C7C7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C7C7C7"/>
                </a:solidFill>
                <a:latin typeface="Calibri"/>
                <a:cs typeface="Calibri"/>
              </a:rPr>
              <a:t>use</a:t>
            </a:r>
            <a:r>
              <a:rPr dirty="0" sz="1200" spc="-15">
                <a:solidFill>
                  <a:srgbClr val="C7C7C7"/>
                </a:solidFill>
                <a:latin typeface="Calibri"/>
                <a:cs typeface="Calibri"/>
              </a:rPr>
              <a:t> </a:t>
            </a:r>
            <a:r>
              <a:rPr dirty="0" sz="1200" spc="-20">
                <a:solidFill>
                  <a:srgbClr val="C7C7C7"/>
                </a:solidFill>
                <a:latin typeface="Calibri"/>
                <a:cs typeface="Calibri"/>
              </a:rPr>
              <a:t>only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6857998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3399" y="609600"/>
              <a:ext cx="11125200" cy="5638800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01056" y="5222747"/>
              <a:ext cx="1828800" cy="355091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424671" y="4864608"/>
              <a:ext cx="1796796" cy="868680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843016" y="1229867"/>
              <a:ext cx="3674364" cy="379933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373112" y="5085588"/>
              <a:ext cx="1080516" cy="6477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0484611" y="6227165"/>
            <a:ext cx="1366520" cy="514350"/>
          </a:xfrm>
          <a:prstGeom prst="rect">
            <a:avLst/>
          </a:prstGeom>
        </p:spPr>
        <p:txBody>
          <a:bodyPr wrap="square" lIns="0" tIns="74295" rIns="0" bIns="0" rtlCol="0" vert="horz">
            <a:spAutoFit/>
          </a:bodyPr>
          <a:lstStyle/>
          <a:p>
            <a:pPr algn="r" marR="18415">
              <a:lnSpc>
                <a:spcPct val="100000"/>
              </a:lnSpc>
              <a:spcBef>
                <a:spcPts val="585"/>
              </a:spcBef>
            </a:pPr>
            <a:r>
              <a:rPr dirty="0" sz="1200" b="0">
                <a:solidFill>
                  <a:srgbClr val="78BD1F"/>
                </a:solidFill>
                <a:latin typeface="Calibri Light"/>
                <a:cs typeface="Calibri Light"/>
              </a:rPr>
              <a:t>| </a:t>
            </a:r>
            <a:r>
              <a:rPr dirty="0" sz="1200" spc="-50" b="0">
                <a:solidFill>
                  <a:srgbClr val="52565A"/>
                </a:solidFill>
                <a:latin typeface="Calibri Light"/>
                <a:cs typeface="Calibri Light"/>
              </a:rPr>
              <a:t>2</a:t>
            </a:r>
            <a:endParaRPr sz="120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dirty="0" sz="1200">
                <a:solidFill>
                  <a:srgbClr val="C7C7C7"/>
                </a:solidFill>
                <a:latin typeface="Calibri"/>
                <a:cs typeface="Calibri"/>
              </a:rPr>
              <a:t>*For</a:t>
            </a:r>
            <a:r>
              <a:rPr dirty="0" sz="1200" spc="-35">
                <a:solidFill>
                  <a:srgbClr val="C7C7C7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C7C7C7"/>
                </a:solidFill>
                <a:latin typeface="Calibri"/>
                <a:cs typeface="Calibri"/>
              </a:rPr>
              <a:t>internal</a:t>
            </a:r>
            <a:r>
              <a:rPr dirty="0" sz="1200" spc="-55">
                <a:solidFill>
                  <a:srgbClr val="C7C7C7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C7C7C7"/>
                </a:solidFill>
                <a:latin typeface="Calibri"/>
                <a:cs typeface="Calibri"/>
              </a:rPr>
              <a:t>use</a:t>
            </a:r>
            <a:r>
              <a:rPr dirty="0" sz="1200" spc="-15">
                <a:solidFill>
                  <a:srgbClr val="C7C7C7"/>
                </a:solidFill>
                <a:latin typeface="Calibri"/>
                <a:cs typeface="Calibri"/>
              </a:rPr>
              <a:t> </a:t>
            </a:r>
            <a:r>
              <a:rPr dirty="0" sz="1200" spc="-20">
                <a:solidFill>
                  <a:srgbClr val="C7C7C7"/>
                </a:solidFill>
                <a:latin typeface="Calibri"/>
                <a:cs typeface="Calibri"/>
              </a:rPr>
              <a:t>only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0" y="0"/>
            <a:ext cx="320040" cy="6172200"/>
          </a:xfrm>
          <a:custGeom>
            <a:avLst/>
            <a:gdLst/>
            <a:ahLst/>
            <a:cxnLst/>
            <a:rect l="l" t="t" r="r" b="b"/>
            <a:pathLst>
              <a:path w="320040" h="6172200">
                <a:moveTo>
                  <a:pt x="320040" y="0"/>
                </a:moveTo>
                <a:lnTo>
                  <a:pt x="0" y="0"/>
                </a:lnTo>
                <a:lnTo>
                  <a:pt x="0" y="6172200"/>
                </a:lnTo>
                <a:lnTo>
                  <a:pt x="320040" y="6172200"/>
                </a:lnTo>
                <a:lnTo>
                  <a:pt x="320040" y="0"/>
                </a:lnTo>
                <a:close/>
              </a:path>
            </a:pathLst>
          </a:custGeom>
          <a:solidFill>
            <a:srgbClr val="78BD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0" y="6248399"/>
            <a:ext cx="320040" cy="609600"/>
          </a:xfrm>
          <a:custGeom>
            <a:avLst/>
            <a:gdLst/>
            <a:ahLst/>
            <a:cxnLst/>
            <a:rect l="l" t="t" r="r" b="b"/>
            <a:pathLst>
              <a:path w="320040" h="609600">
                <a:moveTo>
                  <a:pt x="320040" y="0"/>
                </a:moveTo>
                <a:lnTo>
                  <a:pt x="0" y="0"/>
                </a:lnTo>
                <a:lnTo>
                  <a:pt x="0" y="609599"/>
                </a:lnTo>
                <a:lnTo>
                  <a:pt x="320040" y="609599"/>
                </a:lnTo>
                <a:lnTo>
                  <a:pt x="320040" y="0"/>
                </a:lnTo>
                <a:close/>
              </a:path>
            </a:pathLst>
          </a:custGeom>
          <a:solidFill>
            <a:srgbClr val="487728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5" name="object 5" descr=""/>
          <p:cNvGrpSpPr/>
          <p:nvPr/>
        </p:nvGrpSpPr>
        <p:grpSpPr>
          <a:xfrm>
            <a:off x="1176464" y="1626107"/>
            <a:ext cx="8664575" cy="5042535"/>
            <a:chOff x="1176464" y="1626107"/>
            <a:chExt cx="8664575" cy="5042535"/>
          </a:xfrm>
        </p:grpSpPr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45108" y="1626107"/>
              <a:ext cx="8595360" cy="4153494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3669030" y="3685793"/>
              <a:ext cx="233679" cy="306705"/>
            </a:xfrm>
            <a:custGeom>
              <a:avLst/>
              <a:gdLst/>
              <a:ahLst/>
              <a:cxnLst/>
              <a:rect l="l" t="t" r="r" b="b"/>
              <a:pathLst>
                <a:path w="233679" h="306704">
                  <a:moveTo>
                    <a:pt x="116586" y="0"/>
                  </a:moveTo>
                  <a:lnTo>
                    <a:pt x="89027" y="116966"/>
                  </a:lnTo>
                  <a:lnTo>
                    <a:pt x="0" y="116966"/>
                  </a:lnTo>
                  <a:lnTo>
                    <a:pt x="72009" y="189356"/>
                  </a:lnTo>
                  <a:lnTo>
                    <a:pt x="44577" y="306323"/>
                  </a:lnTo>
                  <a:lnTo>
                    <a:pt x="116586" y="234060"/>
                  </a:lnTo>
                  <a:lnTo>
                    <a:pt x="188595" y="306323"/>
                  </a:lnTo>
                  <a:lnTo>
                    <a:pt x="161162" y="189356"/>
                  </a:lnTo>
                  <a:lnTo>
                    <a:pt x="233172" y="116966"/>
                  </a:lnTo>
                  <a:lnTo>
                    <a:pt x="144145" y="116966"/>
                  </a:lnTo>
                  <a:lnTo>
                    <a:pt x="116586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3669030" y="3685793"/>
              <a:ext cx="233679" cy="306705"/>
            </a:xfrm>
            <a:custGeom>
              <a:avLst/>
              <a:gdLst/>
              <a:ahLst/>
              <a:cxnLst/>
              <a:rect l="l" t="t" r="r" b="b"/>
              <a:pathLst>
                <a:path w="233679" h="306704">
                  <a:moveTo>
                    <a:pt x="0" y="116966"/>
                  </a:moveTo>
                  <a:lnTo>
                    <a:pt x="89027" y="116966"/>
                  </a:lnTo>
                  <a:lnTo>
                    <a:pt x="116586" y="0"/>
                  </a:lnTo>
                  <a:lnTo>
                    <a:pt x="144145" y="116966"/>
                  </a:lnTo>
                  <a:lnTo>
                    <a:pt x="233172" y="116966"/>
                  </a:lnTo>
                  <a:lnTo>
                    <a:pt x="161162" y="189356"/>
                  </a:lnTo>
                  <a:lnTo>
                    <a:pt x="188595" y="306323"/>
                  </a:lnTo>
                  <a:lnTo>
                    <a:pt x="116586" y="234060"/>
                  </a:lnTo>
                  <a:lnTo>
                    <a:pt x="44577" y="306323"/>
                  </a:lnTo>
                  <a:lnTo>
                    <a:pt x="72009" y="189356"/>
                  </a:lnTo>
                  <a:lnTo>
                    <a:pt x="0" y="116966"/>
                  </a:lnTo>
                  <a:close/>
                </a:path>
              </a:pathLst>
            </a:custGeom>
            <a:ln w="1079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4223766" y="4437125"/>
              <a:ext cx="233679" cy="304800"/>
            </a:xfrm>
            <a:custGeom>
              <a:avLst/>
              <a:gdLst/>
              <a:ahLst/>
              <a:cxnLst/>
              <a:rect l="l" t="t" r="r" b="b"/>
              <a:pathLst>
                <a:path w="233679" h="304800">
                  <a:moveTo>
                    <a:pt x="116586" y="0"/>
                  </a:moveTo>
                  <a:lnTo>
                    <a:pt x="89026" y="116459"/>
                  </a:lnTo>
                  <a:lnTo>
                    <a:pt x="0" y="116459"/>
                  </a:lnTo>
                  <a:lnTo>
                    <a:pt x="72009" y="188341"/>
                  </a:lnTo>
                  <a:lnTo>
                    <a:pt x="44576" y="304800"/>
                  </a:lnTo>
                  <a:lnTo>
                    <a:pt x="116586" y="232791"/>
                  </a:lnTo>
                  <a:lnTo>
                    <a:pt x="188595" y="304800"/>
                  </a:lnTo>
                  <a:lnTo>
                    <a:pt x="161162" y="188341"/>
                  </a:lnTo>
                  <a:lnTo>
                    <a:pt x="233172" y="116459"/>
                  </a:lnTo>
                  <a:lnTo>
                    <a:pt x="144145" y="116459"/>
                  </a:lnTo>
                  <a:lnTo>
                    <a:pt x="116586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4223766" y="4437125"/>
              <a:ext cx="233679" cy="304800"/>
            </a:xfrm>
            <a:custGeom>
              <a:avLst/>
              <a:gdLst/>
              <a:ahLst/>
              <a:cxnLst/>
              <a:rect l="l" t="t" r="r" b="b"/>
              <a:pathLst>
                <a:path w="233679" h="304800">
                  <a:moveTo>
                    <a:pt x="0" y="116459"/>
                  </a:moveTo>
                  <a:lnTo>
                    <a:pt x="89026" y="116459"/>
                  </a:lnTo>
                  <a:lnTo>
                    <a:pt x="116586" y="0"/>
                  </a:lnTo>
                  <a:lnTo>
                    <a:pt x="144145" y="116459"/>
                  </a:lnTo>
                  <a:lnTo>
                    <a:pt x="233172" y="116459"/>
                  </a:lnTo>
                  <a:lnTo>
                    <a:pt x="161162" y="188341"/>
                  </a:lnTo>
                  <a:lnTo>
                    <a:pt x="188595" y="304800"/>
                  </a:lnTo>
                  <a:lnTo>
                    <a:pt x="116586" y="232791"/>
                  </a:lnTo>
                  <a:lnTo>
                    <a:pt x="44576" y="304800"/>
                  </a:lnTo>
                  <a:lnTo>
                    <a:pt x="72009" y="188341"/>
                  </a:lnTo>
                  <a:lnTo>
                    <a:pt x="0" y="116459"/>
                  </a:lnTo>
                  <a:close/>
                </a:path>
              </a:pathLst>
            </a:custGeom>
            <a:ln w="1079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5953505" y="4923281"/>
              <a:ext cx="234950" cy="304800"/>
            </a:xfrm>
            <a:custGeom>
              <a:avLst/>
              <a:gdLst/>
              <a:ahLst/>
              <a:cxnLst/>
              <a:rect l="l" t="t" r="r" b="b"/>
              <a:pathLst>
                <a:path w="234950" h="304800">
                  <a:moveTo>
                    <a:pt x="117348" y="0"/>
                  </a:moveTo>
                  <a:lnTo>
                    <a:pt x="89662" y="116459"/>
                  </a:lnTo>
                  <a:lnTo>
                    <a:pt x="0" y="116459"/>
                  </a:lnTo>
                  <a:lnTo>
                    <a:pt x="72517" y="188341"/>
                  </a:lnTo>
                  <a:lnTo>
                    <a:pt x="44831" y="304800"/>
                  </a:lnTo>
                  <a:lnTo>
                    <a:pt x="117348" y="232791"/>
                  </a:lnTo>
                  <a:lnTo>
                    <a:pt x="189865" y="304800"/>
                  </a:lnTo>
                  <a:lnTo>
                    <a:pt x="162179" y="188341"/>
                  </a:lnTo>
                  <a:lnTo>
                    <a:pt x="234696" y="116459"/>
                  </a:lnTo>
                  <a:lnTo>
                    <a:pt x="145034" y="116459"/>
                  </a:lnTo>
                  <a:lnTo>
                    <a:pt x="117348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5953505" y="4923281"/>
              <a:ext cx="234950" cy="304800"/>
            </a:xfrm>
            <a:custGeom>
              <a:avLst/>
              <a:gdLst/>
              <a:ahLst/>
              <a:cxnLst/>
              <a:rect l="l" t="t" r="r" b="b"/>
              <a:pathLst>
                <a:path w="234950" h="304800">
                  <a:moveTo>
                    <a:pt x="0" y="116459"/>
                  </a:moveTo>
                  <a:lnTo>
                    <a:pt x="89662" y="116459"/>
                  </a:lnTo>
                  <a:lnTo>
                    <a:pt x="117348" y="0"/>
                  </a:lnTo>
                  <a:lnTo>
                    <a:pt x="145034" y="116459"/>
                  </a:lnTo>
                  <a:lnTo>
                    <a:pt x="234696" y="116459"/>
                  </a:lnTo>
                  <a:lnTo>
                    <a:pt x="162179" y="188341"/>
                  </a:lnTo>
                  <a:lnTo>
                    <a:pt x="189865" y="304800"/>
                  </a:lnTo>
                  <a:lnTo>
                    <a:pt x="117348" y="232791"/>
                  </a:lnTo>
                  <a:lnTo>
                    <a:pt x="44831" y="304800"/>
                  </a:lnTo>
                  <a:lnTo>
                    <a:pt x="72517" y="188341"/>
                  </a:lnTo>
                  <a:lnTo>
                    <a:pt x="0" y="116459"/>
                  </a:lnTo>
                  <a:close/>
                </a:path>
              </a:pathLst>
            </a:custGeom>
            <a:ln w="1079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6893813" y="3254501"/>
              <a:ext cx="234950" cy="306705"/>
            </a:xfrm>
            <a:custGeom>
              <a:avLst/>
              <a:gdLst/>
              <a:ahLst/>
              <a:cxnLst/>
              <a:rect l="l" t="t" r="r" b="b"/>
              <a:pathLst>
                <a:path w="234950" h="306704">
                  <a:moveTo>
                    <a:pt x="117347" y="0"/>
                  </a:moveTo>
                  <a:lnTo>
                    <a:pt x="89661" y="116967"/>
                  </a:lnTo>
                  <a:lnTo>
                    <a:pt x="0" y="116967"/>
                  </a:lnTo>
                  <a:lnTo>
                    <a:pt x="72516" y="189357"/>
                  </a:lnTo>
                  <a:lnTo>
                    <a:pt x="44830" y="306324"/>
                  </a:lnTo>
                  <a:lnTo>
                    <a:pt x="117347" y="234061"/>
                  </a:lnTo>
                  <a:lnTo>
                    <a:pt x="189864" y="306324"/>
                  </a:lnTo>
                  <a:lnTo>
                    <a:pt x="162178" y="189357"/>
                  </a:lnTo>
                  <a:lnTo>
                    <a:pt x="234695" y="116967"/>
                  </a:lnTo>
                  <a:lnTo>
                    <a:pt x="145033" y="116967"/>
                  </a:lnTo>
                  <a:lnTo>
                    <a:pt x="117347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6893813" y="3254501"/>
              <a:ext cx="234950" cy="306705"/>
            </a:xfrm>
            <a:custGeom>
              <a:avLst/>
              <a:gdLst/>
              <a:ahLst/>
              <a:cxnLst/>
              <a:rect l="l" t="t" r="r" b="b"/>
              <a:pathLst>
                <a:path w="234950" h="306704">
                  <a:moveTo>
                    <a:pt x="0" y="116967"/>
                  </a:moveTo>
                  <a:lnTo>
                    <a:pt x="89661" y="116967"/>
                  </a:lnTo>
                  <a:lnTo>
                    <a:pt x="117347" y="0"/>
                  </a:lnTo>
                  <a:lnTo>
                    <a:pt x="145033" y="116967"/>
                  </a:lnTo>
                  <a:lnTo>
                    <a:pt x="234695" y="116967"/>
                  </a:lnTo>
                  <a:lnTo>
                    <a:pt x="162178" y="189357"/>
                  </a:lnTo>
                  <a:lnTo>
                    <a:pt x="189864" y="306324"/>
                  </a:lnTo>
                  <a:lnTo>
                    <a:pt x="117347" y="234061"/>
                  </a:lnTo>
                  <a:lnTo>
                    <a:pt x="44830" y="306324"/>
                  </a:lnTo>
                  <a:lnTo>
                    <a:pt x="72516" y="189357"/>
                  </a:lnTo>
                  <a:lnTo>
                    <a:pt x="0" y="116967"/>
                  </a:lnTo>
                  <a:close/>
                </a:path>
              </a:pathLst>
            </a:custGeom>
            <a:ln w="1079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8614409" y="2708909"/>
              <a:ext cx="233679" cy="304800"/>
            </a:xfrm>
            <a:custGeom>
              <a:avLst/>
              <a:gdLst/>
              <a:ahLst/>
              <a:cxnLst/>
              <a:rect l="l" t="t" r="r" b="b"/>
              <a:pathLst>
                <a:path w="233679" h="304800">
                  <a:moveTo>
                    <a:pt x="116586" y="0"/>
                  </a:moveTo>
                  <a:lnTo>
                    <a:pt x="89026" y="116459"/>
                  </a:lnTo>
                  <a:lnTo>
                    <a:pt x="0" y="116459"/>
                  </a:lnTo>
                  <a:lnTo>
                    <a:pt x="72009" y="188340"/>
                  </a:lnTo>
                  <a:lnTo>
                    <a:pt x="44576" y="304800"/>
                  </a:lnTo>
                  <a:lnTo>
                    <a:pt x="116586" y="232790"/>
                  </a:lnTo>
                  <a:lnTo>
                    <a:pt x="188595" y="304800"/>
                  </a:lnTo>
                  <a:lnTo>
                    <a:pt x="161163" y="188340"/>
                  </a:lnTo>
                  <a:lnTo>
                    <a:pt x="233172" y="116459"/>
                  </a:lnTo>
                  <a:lnTo>
                    <a:pt x="144145" y="116459"/>
                  </a:lnTo>
                  <a:lnTo>
                    <a:pt x="116586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8614409" y="2708909"/>
              <a:ext cx="233679" cy="304800"/>
            </a:xfrm>
            <a:custGeom>
              <a:avLst/>
              <a:gdLst/>
              <a:ahLst/>
              <a:cxnLst/>
              <a:rect l="l" t="t" r="r" b="b"/>
              <a:pathLst>
                <a:path w="233679" h="304800">
                  <a:moveTo>
                    <a:pt x="0" y="116459"/>
                  </a:moveTo>
                  <a:lnTo>
                    <a:pt x="89026" y="116459"/>
                  </a:lnTo>
                  <a:lnTo>
                    <a:pt x="116586" y="0"/>
                  </a:lnTo>
                  <a:lnTo>
                    <a:pt x="144145" y="116459"/>
                  </a:lnTo>
                  <a:lnTo>
                    <a:pt x="233172" y="116459"/>
                  </a:lnTo>
                  <a:lnTo>
                    <a:pt x="161163" y="188340"/>
                  </a:lnTo>
                  <a:lnTo>
                    <a:pt x="188595" y="304800"/>
                  </a:lnTo>
                  <a:lnTo>
                    <a:pt x="116586" y="232790"/>
                  </a:lnTo>
                  <a:lnTo>
                    <a:pt x="44576" y="304800"/>
                  </a:lnTo>
                  <a:lnTo>
                    <a:pt x="72009" y="188340"/>
                  </a:lnTo>
                  <a:lnTo>
                    <a:pt x="0" y="116459"/>
                  </a:lnTo>
                  <a:close/>
                </a:path>
              </a:pathLst>
            </a:custGeom>
            <a:ln w="1079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8033766" y="3711701"/>
              <a:ext cx="233679" cy="306705"/>
            </a:xfrm>
            <a:custGeom>
              <a:avLst/>
              <a:gdLst/>
              <a:ahLst/>
              <a:cxnLst/>
              <a:rect l="l" t="t" r="r" b="b"/>
              <a:pathLst>
                <a:path w="233679" h="306704">
                  <a:moveTo>
                    <a:pt x="116585" y="0"/>
                  </a:moveTo>
                  <a:lnTo>
                    <a:pt x="89026" y="116967"/>
                  </a:lnTo>
                  <a:lnTo>
                    <a:pt x="0" y="116967"/>
                  </a:lnTo>
                  <a:lnTo>
                    <a:pt x="72008" y="189356"/>
                  </a:lnTo>
                  <a:lnTo>
                    <a:pt x="44576" y="306324"/>
                  </a:lnTo>
                  <a:lnTo>
                    <a:pt x="116585" y="234061"/>
                  </a:lnTo>
                  <a:lnTo>
                    <a:pt x="188594" y="306324"/>
                  </a:lnTo>
                  <a:lnTo>
                    <a:pt x="161162" y="189356"/>
                  </a:lnTo>
                  <a:lnTo>
                    <a:pt x="233172" y="116967"/>
                  </a:lnTo>
                  <a:lnTo>
                    <a:pt x="144144" y="116967"/>
                  </a:lnTo>
                  <a:lnTo>
                    <a:pt x="116585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8033766" y="3711701"/>
              <a:ext cx="233679" cy="306705"/>
            </a:xfrm>
            <a:custGeom>
              <a:avLst/>
              <a:gdLst/>
              <a:ahLst/>
              <a:cxnLst/>
              <a:rect l="l" t="t" r="r" b="b"/>
              <a:pathLst>
                <a:path w="233679" h="306704">
                  <a:moveTo>
                    <a:pt x="0" y="116967"/>
                  </a:moveTo>
                  <a:lnTo>
                    <a:pt x="89026" y="116967"/>
                  </a:lnTo>
                  <a:lnTo>
                    <a:pt x="116585" y="0"/>
                  </a:lnTo>
                  <a:lnTo>
                    <a:pt x="144144" y="116967"/>
                  </a:lnTo>
                  <a:lnTo>
                    <a:pt x="233172" y="116967"/>
                  </a:lnTo>
                  <a:lnTo>
                    <a:pt x="161162" y="189356"/>
                  </a:lnTo>
                  <a:lnTo>
                    <a:pt x="188594" y="306324"/>
                  </a:lnTo>
                  <a:lnTo>
                    <a:pt x="116585" y="234061"/>
                  </a:lnTo>
                  <a:lnTo>
                    <a:pt x="44576" y="306324"/>
                  </a:lnTo>
                  <a:lnTo>
                    <a:pt x="72008" y="189356"/>
                  </a:lnTo>
                  <a:lnTo>
                    <a:pt x="0" y="116967"/>
                  </a:lnTo>
                  <a:close/>
                </a:path>
              </a:pathLst>
            </a:custGeom>
            <a:ln w="1079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8353806" y="4953761"/>
              <a:ext cx="233679" cy="306705"/>
            </a:xfrm>
            <a:custGeom>
              <a:avLst/>
              <a:gdLst/>
              <a:ahLst/>
              <a:cxnLst/>
              <a:rect l="l" t="t" r="r" b="b"/>
              <a:pathLst>
                <a:path w="233679" h="306704">
                  <a:moveTo>
                    <a:pt x="116586" y="0"/>
                  </a:moveTo>
                  <a:lnTo>
                    <a:pt x="89026" y="116967"/>
                  </a:lnTo>
                  <a:lnTo>
                    <a:pt x="0" y="116967"/>
                  </a:lnTo>
                  <a:lnTo>
                    <a:pt x="72009" y="189356"/>
                  </a:lnTo>
                  <a:lnTo>
                    <a:pt x="44576" y="306324"/>
                  </a:lnTo>
                  <a:lnTo>
                    <a:pt x="116586" y="234061"/>
                  </a:lnTo>
                  <a:lnTo>
                    <a:pt x="188595" y="306324"/>
                  </a:lnTo>
                  <a:lnTo>
                    <a:pt x="161163" y="189356"/>
                  </a:lnTo>
                  <a:lnTo>
                    <a:pt x="233172" y="116967"/>
                  </a:lnTo>
                  <a:lnTo>
                    <a:pt x="144145" y="116967"/>
                  </a:lnTo>
                  <a:lnTo>
                    <a:pt x="116586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8353806" y="4953761"/>
              <a:ext cx="233679" cy="306705"/>
            </a:xfrm>
            <a:custGeom>
              <a:avLst/>
              <a:gdLst/>
              <a:ahLst/>
              <a:cxnLst/>
              <a:rect l="l" t="t" r="r" b="b"/>
              <a:pathLst>
                <a:path w="233679" h="306704">
                  <a:moveTo>
                    <a:pt x="0" y="116967"/>
                  </a:moveTo>
                  <a:lnTo>
                    <a:pt x="89026" y="116967"/>
                  </a:lnTo>
                  <a:lnTo>
                    <a:pt x="116586" y="0"/>
                  </a:lnTo>
                  <a:lnTo>
                    <a:pt x="144145" y="116967"/>
                  </a:lnTo>
                  <a:lnTo>
                    <a:pt x="233172" y="116967"/>
                  </a:lnTo>
                  <a:lnTo>
                    <a:pt x="161163" y="189356"/>
                  </a:lnTo>
                  <a:lnTo>
                    <a:pt x="188595" y="306324"/>
                  </a:lnTo>
                  <a:lnTo>
                    <a:pt x="116586" y="234061"/>
                  </a:lnTo>
                  <a:lnTo>
                    <a:pt x="44576" y="306324"/>
                  </a:lnTo>
                  <a:lnTo>
                    <a:pt x="72009" y="189356"/>
                  </a:lnTo>
                  <a:lnTo>
                    <a:pt x="0" y="116967"/>
                  </a:lnTo>
                  <a:close/>
                </a:path>
              </a:pathLst>
            </a:custGeom>
            <a:ln w="1079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6436613" y="3829050"/>
              <a:ext cx="233679" cy="304800"/>
            </a:xfrm>
            <a:custGeom>
              <a:avLst/>
              <a:gdLst/>
              <a:ahLst/>
              <a:cxnLst/>
              <a:rect l="l" t="t" r="r" b="b"/>
              <a:pathLst>
                <a:path w="233679" h="304800">
                  <a:moveTo>
                    <a:pt x="116586" y="0"/>
                  </a:moveTo>
                  <a:lnTo>
                    <a:pt x="89027" y="116458"/>
                  </a:lnTo>
                  <a:lnTo>
                    <a:pt x="0" y="116458"/>
                  </a:lnTo>
                  <a:lnTo>
                    <a:pt x="72009" y="188341"/>
                  </a:lnTo>
                  <a:lnTo>
                    <a:pt x="44576" y="304800"/>
                  </a:lnTo>
                  <a:lnTo>
                    <a:pt x="116586" y="232791"/>
                  </a:lnTo>
                  <a:lnTo>
                    <a:pt x="188594" y="304800"/>
                  </a:lnTo>
                  <a:lnTo>
                    <a:pt x="161162" y="188341"/>
                  </a:lnTo>
                  <a:lnTo>
                    <a:pt x="233171" y="116458"/>
                  </a:lnTo>
                  <a:lnTo>
                    <a:pt x="144144" y="116458"/>
                  </a:lnTo>
                  <a:lnTo>
                    <a:pt x="116586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6436613" y="3829050"/>
              <a:ext cx="233679" cy="304800"/>
            </a:xfrm>
            <a:custGeom>
              <a:avLst/>
              <a:gdLst/>
              <a:ahLst/>
              <a:cxnLst/>
              <a:rect l="l" t="t" r="r" b="b"/>
              <a:pathLst>
                <a:path w="233679" h="304800">
                  <a:moveTo>
                    <a:pt x="0" y="116458"/>
                  </a:moveTo>
                  <a:lnTo>
                    <a:pt x="89027" y="116458"/>
                  </a:lnTo>
                  <a:lnTo>
                    <a:pt x="116586" y="0"/>
                  </a:lnTo>
                  <a:lnTo>
                    <a:pt x="144144" y="116458"/>
                  </a:lnTo>
                  <a:lnTo>
                    <a:pt x="233171" y="116458"/>
                  </a:lnTo>
                  <a:lnTo>
                    <a:pt x="161162" y="188341"/>
                  </a:lnTo>
                  <a:lnTo>
                    <a:pt x="188594" y="304800"/>
                  </a:lnTo>
                  <a:lnTo>
                    <a:pt x="116586" y="232791"/>
                  </a:lnTo>
                  <a:lnTo>
                    <a:pt x="44576" y="304800"/>
                  </a:lnTo>
                  <a:lnTo>
                    <a:pt x="72009" y="188341"/>
                  </a:lnTo>
                  <a:lnTo>
                    <a:pt x="0" y="116458"/>
                  </a:lnTo>
                  <a:close/>
                </a:path>
              </a:pathLst>
            </a:custGeom>
            <a:ln w="1079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1181862" y="1707641"/>
              <a:ext cx="1621790" cy="2338070"/>
            </a:xfrm>
            <a:custGeom>
              <a:avLst/>
              <a:gdLst/>
              <a:ahLst/>
              <a:cxnLst/>
              <a:rect l="l" t="t" r="r" b="b"/>
              <a:pathLst>
                <a:path w="1621789" h="2338070">
                  <a:moveTo>
                    <a:pt x="1621536" y="0"/>
                  </a:moveTo>
                  <a:lnTo>
                    <a:pt x="0" y="0"/>
                  </a:lnTo>
                  <a:lnTo>
                    <a:pt x="0" y="1603248"/>
                  </a:lnTo>
                  <a:lnTo>
                    <a:pt x="0" y="2337816"/>
                  </a:lnTo>
                  <a:lnTo>
                    <a:pt x="1621536" y="2337816"/>
                  </a:lnTo>
                  <a:lnTo>
                    <a:pt x="1621536" y="1603248"/>
                  </a:lnTo>
                  <a:lnTo>
                    <a:pt x="16215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1181862" y="1707641"/>
              <a:ext cx="1621790" cy="2338070"/>
            </a:xfrm>
            <a:custGeom>
              <a:avLst/>
              <a:gdLst/>
              <a:ahLst/>
              <a:cxnLst/>
              <a:rect l="l" t="t" r="r" b="b"/>
              <a:pathLst>
                <a:path w="1621789" h="2338070">
                  <a:moveTo>
                    <a:pt x="0" y="2337816"/>
                  </a:moveTo>
                  <a:lnTo>
                    <a:pt x="1621536" y="2337816"/>
                  </a:lnTo>
                  <a:lnTo>
                    <a:pt x="1621536" y="0"/>
                  </a:lnTo>
                  <a:lnTo>
                    <a:pt x="0" y="0"/>
                  </a:lnTo>
                  <a:lnTo>
                    <a:pt x="0" y="2337816"/>
                  </a:lnTo>
                  <a:close/>
                </a:path>
              </a:pathLst>
            </a:custGeom>
            <a:ln w="1079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8091678" y="2792729"/>
              <a:ext cx="271780" cy="311150"/>
            </a:xfrm>
            <a:custGeom>
              <a:avLst/>
              <a:gdLst/>
              <a:ahLst/>
              <a:cxnLst/>
              <a:rect l="l" t="t" r="r" b="b"/>
              <a:pathLst>
                <a:path w="271779" h="311150">
                  <a:moveTo>
                    <a:pt x="135636" y="0"/>
                  </a:moveTo>
                  <a:lnTo>
                    <a:pt x="103631" y="118745"/>
                  </a:lnTo>
                  <a:lnTo>
                    <a:pt x="0" y="118745"/>
                  </a:lnTo>
                  <a:lnTo>
                    <a:pt x="83820" y="192150"/>
                  </a:lnTo>
                  <a:lnTo>
                    <a:pt x="51816" y="310896"/>
                  </a:lnTo>
                  <a:lnTo>
                    <a:pt x="135636" y="237490"/>
                  </a:lnTo>
                  <a:lnTo>
                    <a:pt x="219455" y="310896"/>
                  </a:lnTo>
                  <a:lnTo>
                    <a:pt x="187451" y="192150"/>
                  </a:lnTo>
                  <a:lnTo>
                    <a:pt x="271272" y="118745"/>
                  </a:lnTo>
                  <a:lnTo>
                    <a:pt x="167640" y="118745"/>
                  </a:lnTo>
                  <a:lnTo>
                    <a:pt x="135636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8091678" y="2792729"/>
              <a:ext cx="271780" cy="311150"/>
            </a:xfrm>
            <a:custGeom>
              <a:avLst/>
              <a:gdLst/>
              <a:ahLst/>
              <a:cxnLst/>
              <a:rect l="l" t="t" r="r" b="b"/>
              <a:pathLst>
                <a:path w="271779" h="311150">
                  <a:moveTo>
                    <a:pt x="0" y="118745"/>
                  </a:moveTo>
                  <a:lnTo>
                    <a:pt x="103631" y="118745"/>
                  </a:lnTo>
                  <a:lnTo>
                    <a:pt x="135636" y="0"/>
                  </a:lnTo>
                  <a:lnTo>
                    <a:pt x="167640" y="118745"/>
                  </a:lnTo>
                  <a:lnTo>
                    <a:pt x="271272" y="118745"/>
                  </a:lnTo>
                  <a:lnTo>
                    <a:pt x="187451" y="192150"/>
                  </a:lnTo>
                  <a:lnTo>
                    <a:pt x="219455" y="310896"/>
                  </a:lnTo>
                  <a:lnTo>
                    <a:pt x="135636" y="237490"/>
                  </a:lnTo>
                  <a:lnTo>
                    <a:pt x="51816" y="310896"/>
                  </a:lnTo>
                  <a:lnTo>
                    <a:pt x="83820" y="192150"/>
                  </a:lnTo>
                  <a:lnTo>
                    <a:pt x="0" y="118745"/>
                  </a:lnTo>
                  <a:close/>
                </a:path>
              </a:pathLst>
            </a:custGeom>
            <a:ln w="1079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2303526" y="5825489"/>
              <a:ext cx="1685925" cy="843280"/>
            </a:xfrm>
            <a:custGeom>
              <a:avLst/>
              <a:gdLst/>
              <a:ahLst/>
              <a:cxnLst/>
              <a:rect l="l" t="t" r="r" b="b"/>
              <a:pathLst>
                <a:path w="1685925" h="843279">
                  <a:moveTo>
                    <a:pt x="1685544" y="0"/>
                  </a:moveTo>
                  <a:lnTo>
                    <a:pt x="0" y="0"/>
                  </a:lnTo>
                  <a:lnTo>
                    <a:pt x="0" y="842772"/>
                  </a:lnTo>
                  <a:lnTo>
                    <a:pt x="1685544" y="842772"/>
                  </a:lnTo>
                  <a:lnTo>
                    <a:pt x="1685544" y="0"/>
                  </a:lnTo>
                  <a:close/>
                </a:path>
              </a:pathLst>
            </a:custGeom>
            <a:solidFill>
              <a:srgbClr val="002F56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8" name="object 28" descr=""/>
          <p:cNvSpPr txBox="1"/>
          <p:nvPr/>
        </p:nvSpPr>
        <p:spPr>
          <a:xfrm>
            <a:off x="8837421" y="383285"/>
            <a:ext cx="2984500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213360">
              <a:lnSpc>
                <a:spcPct val="100000"/>
              </a:lnSpc>
              <a:spcBef>
                <a:spcPts val="100"/>
              </a:spcBef>
            </a:pPr>
            <a:r>
              <a:rPr dirty="0" sz="2400" spc="-20" b="1">
                <a:latin typeface="Calibri"/>
                <a:cs typeface="Calibri"/>
              </a:rPr>
              <a:t>Veteran</a:t>
            </a:r>
            <a:r>
              <a:rPr dirty="0" sz="2400" spc="-75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Community </a:t>
            </a:r>
            <a:r>
              <a:rPr dirty="0" sz="2400" b="1">
                <a:latin typeface="Calibri"/>
                <a:cs typeface="Calibri"/>
              </a:rPr>
              <a:t>Engagement</a:t>
            </a:r>
            <a:r>
              <a:rPr dirty="0" sz="2400" spc="-95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Executives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29" name="object 29" descr=""/>
          <p:cNvGrpSpPr/>
          <p:nvPr/>
        </p:nvGrpSpPr>
        <p:grpSpPr>
          <a:xfrm>
            <a:off x="8609012" y="400748"/>
            <a:ext cx="329565" cy="341630"/>
            <a:chOff x="8609012" y="400748"/>
            <a:chExt cx="329565" cy="341630"/>
          </a:xfrm>
        </p:grpSpPr>
        <p:sp>
          <p:nvSpPr>
            <p:cNvPr id="30" name="object 30" descr=""/>
            <p:cNvSpPr/>
            <p:nvPr/>
          </p:nvSpPr>
          <p:spPr>
            <a:xfrm>
              <a:off x="8614410" y="406146"/>
              <a:ext cx="318770" cy="330835"/>
            </a:xfrm>
            <a:custGeom>
              <a:avLst/>
              <a:gdLst/>
              <a:ahLst/>
              <a:cxnLst/>
              <a:rect l="l" t="t" r="r" b="b"/>
              <a:pathLst>
                <a:path w="318770" h="330834">
                  <a:moveTo>
                    <a:pt x="159258" y="0"/>
                  </a:moveTo>
                  <a:lnTo>
                    <a:pt x="121666" y="126364"/>
                  </a:lnTo>
                  <a:lnTo>
                    <a:pt x="0" y="126364"/>
                  </a:lnTo>
                  <a:lnTo>
                    <a:pt x="98425" y="204342"/>
                  </a:lnTo>
                  <a:lnTo>
                    <a:pt x="60833" y="330707"/>
                  </a:lnTo>
                  <a:lnTo>
                    <a:pt x="159258" y="252602"/>
                  </a:lnTo>
                  <a:lnTo>
                    <a:pt x="257683" y="330707"/>
                  </a:lnTo>
                  <a:lnTo>
                    <a:pt x="220091" y="204342"/>
                  </a:lnTo>
                  <a:lnTo>
                    <a:pt x="318516" y="126364"/>
                  </a:lnTo>
                  <a:lnTo>
                    <a:pt x="196850" y="126364"/>
                  </a:lnTo>
                  <a:lnTo>
                    <a:pt x="159258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8614410" y="406146"/>
              <a:ext cx="318770" cy="330835"/>
            </a:xfrm>
            <a:custGeom>
              <a:avLst/>
              <a:gdLst/>
              <a:ahLst/>
              <a:cxnLst/>
              <a:rect l="l" t="t" r="r" b="b"/>
              <a:pathLst>
                <a:path w="318770" h="330834">
                  <a:moveTo>
                    <a:pt x="0" y="126364"/>
                  </a:moveTo>
                  <a:lnTo>
                    <a:pt x="121666" y="126364"/>
                  </a:lnTo>
                  <a:lnTo>
                    <a:pt x="159258" y="0"/>
                  </a:lnTo>
                  <a:lnTo>
                    <a:pt x="196850" y="126364"/>
                  </a:lnTo>
                  <a:lnTo>
                    <a:pt x="318516" y="126364"/>
                  </a:lnTo>
                  <a:lnTo>
                    <a:pt x="220091" y="204342"/>
                  </a:lnTo>
                  <a:lnTo>
                    <a:pt x="257683" y="330707"/>
                  </a:lnTo>
                  <a:lnTo>
                    <a:pt x="159258" y="252602"/>
                  </a:lnTo>
                  <a:lnTo>
                    <a:pt x="60833" y="330707"/>
                  </a:lnTo>
                  <a:lnTo>
                    <a:pt x="98425" y="204342"/>
                  </a:lnTo>
                  <a:lnTo>
                    <a:pt x="0" y="126364"/>
                  </a:lnTo>
                  <a:close/>
                </a:path>
              </a:pathLst>
            </a:custGeom>
            <a:ln w="10795">
              <a:solidFill>
                <a:srgbClr val="558A1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2" name="object 32"/>
          <p:cNvSpPr txBox="1">
            <a:spLocks noGrp="1"/>
          </p:cNvSpPr>
          <p:nvPr>
            <p:ph type="title"/>
          </p:nvPr>
        </p:nvSpPr>
        <p:spPr>
          <a:xfrm>
            <a:off x="2305939" y="74752"/>
            <a:ext cx="3568700" cy="3917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000000"/>
                </a:solidFill>
              </a:rPr>
              <a:t>Regional</a:t>
            </a:r>
            <a:r>
              <a:rPr dirty="0" sz="2400" spc="-90">
                <a:solidFill>
                  <a:srgbClr val="000000"/>
                </a:solidFill>
              </a:rPr>
              <a:t> </a:t>
            </a:r>
            <a:r>
              <a:rPr dirty="0" sz="2400" spc="-20">
                <a:solidFill>
                  <a:srgbClr val="000000"/>
                </a:solidFill>
              </a:rPr>
              <a:t>Veteran</a:t>
            </a:r>
            <a:r>
              <a:rPr dirty="0" sz="2400" spc="-75">
                <a:solidFill>
                  <a:srgbClr val="000000"/>
                </a:solidFill>
              </a:rPr>
              <a:t> </a:t>
            </a:r>
            <a:r>
              <a:rPr dirty="0" sz="2400" spc="-10">
                <a:solidFill>
                  <a:srgbClr val="000000"/>
                </a:solidFill>
              </a:rPr>
              <a:t>Executives</a:t>
            </a:r>
            <a:endParaRPr sz="2400"/>
          </a:p>
        </p:txBody>
      </p:sp>
      <p:sp>
        <p:nvSpPr>
          <p:cNvPr id="33" name="object 33" descr=""/>
          <p:cNvSpPr txBox="1"/>
          <p:nvPr/>
        </p:nvSpPr>
        <p:spPr>
          <a:xfrm>
            <a:off x="2303526" y="5825490"/>
            <a:ext cx="1685925" cy="843280"/>
          </a:xfrm>
          <a:prstGeom prst="rect">
            <a:avLst/>
          </a:prstGeom>
        </p:spPr>
        <p:txBody>
          <a:bodyPr wrap="square" lIns="0" tIns="127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950">
              <a:latin typeface="Times New Roman"/>
              <a:cs typeface="Times New Roman"/>
            </a:endParaRPr>
          </a:p>
          <a:p>
            <a:pPr algn="ctr" marL="616585">
              <a:lnSpc>
                <a:spcPct val="100000"/>
              </a:lnSpc>
              <a:spcBef>
                <a:spcPts val="5"/>
              </a:spcBef>
            </a:pP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Andrea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Ortiz</a:t>
            </a:r>
            <a:endParaRPr sz="1100">
              <a:latin typeface="Calibri"/>
              <a:cs typeface="Calibri"/>
            </a:endParaRPr>
          </a:p>
          <a:p>
            <a:pPr algn="ctr" marL="614680">
              <a:lnSpc>
                <a:spcPts val="1255"/>
              </a:lnSpc>
              <a:spcBef>
                <a:spcPts val="320"/>
              </a:spcBef>
            </a:pPr>
            <a:r>
              <a:rPr dirty="0" sz="1100" spc="-20" b="1">
                <a:solidFill>
                  <a:srgbClr val="FFFFFF"/>
                </a:solidFill>
                <a:latin typeface="Calibri"/>
                <a:cs typeface="Calibri"/>
              </a:rPr>
              <a:t>VCEE</a:t>
            </a:r>
            <a:endParaRPr sz="1100">
              <a:latin typeface="Calibri"/>
              <a:cs typeface="Calibri"/>
            </a:endParaRPr>
          </a:p>
          <a:p>
            <a:pPr algn="ctr" marL="615950">
              <a:lnSpc>
                <a:spcPts val="1255"/>
              </a:lnSpc>
            </a:pP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West</a:t>
            </a:r>
            <a:r>
              <a:rPr dirty="0" sz="11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25" b="1">
                <a:solidFill>
                  <a:srgbClr val="FFFFFF"/>
                </a:solidFill>
                <a:latin typeface="Calibri"/>
                <a:cs typeface="Calibri"/>
              </a:rPr>
              <a:t>TX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34" name="object 34" descr=""/>
          <p:cNvGrpSpPr/>
          <p:nvPr/>
        </p:nvGrpSpPr>
        <p:grpSpPr>
          <a:xfrm>
            <a:off x="2381948" y="2382773"/>
            <a:ext cx="9718040" cy="4207510"/>
            <a:chOff x="2381948" y="2382773"/>
            <a:chExt cx="9718040" cy="4207510"/>
          </a:xfrm>
        </p:grpSpPr>
        <p:pic>
          <p:nvPicPr>
            <p:cNvPr id="35" name="object 3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87345" y="5909309"/>
              <a:ext cx="505968" cy="675131"/>
            </a:xfrm>
            <a:prstGeom prst="rect">
              <a:avLst/>
            </a:prstGeom>
          </p:spPr>
        </p:pic>
        <p:sp>
          <p:nvSpPr>
            <p:cNvPr id="36" name="object 36" descr=""/>
            <p:cNvSpPr/>
            <p:nvPr/>
          </p:nvSpPr>
          <p:spPr>
            <a:xfrm>
              <a:off x="2387345" y="5909309"/>
              <a:ext cx="506095" cy="675640"/>
            </a:xfrm>
            <a:custGeom>
              <a:avLst/>
              <a:gdLst/>
              <a:ahLst/>
              <a:cxnLst/>
              <a:rect l="l" t="t" r="r" b="b"/>
              <a:pathLst>
                <a:path w="506094" h="675640">
                  <a:moveTo>
                    <a:pt x="0" y="675131"/>
                  </a:moveTo>
                  <a:lnTo>
                    <a:pt x="505968" y="675131"/>
                  </a:lnTo>
                  <a:lnTo>
                    <a:pt x="505968" y="0"/>
                  </a:lnTo>
                  <a:lnTo>
                    <a:pt x="0" y="0"/>
                  </a:lnTo>
                  <a:lnTo>
                    <a:pt x="0" y="675131"/>
                  </a:lnTo>
                  <a:close/>
                </a:path>
              </a:pathLst>
            </a:custGeom>
            <a:ln w="10795">
              <a:solidFill>
                <a:srgbClr val="002A4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10414254" y="2382773"/>
              <a:ext cx="1685925" cy="843280"/>
            </a:xfrm>
            <a:custGeom>
              <a:avLst/>
              <a:gdLst/>
              <a:ahLst/>
              <a:cxnLst/>
              <a:rect l="l" t="t" r="r" b="b"/>
              <a:pathLst>
                <a:path w="1685925" h="843280">
                  <a:moveTo>
                    <a:pt x="1685544" y="0"/>
                  </a:moveTo>
                  <a:lnTo>
                    <a:pt x="0" y="0"/>
                  </a:lnTo>
                  <a:lnTo>
                    <a:pt x="0" y="842772"/>
                  </a:lnTo>
                  <a:lnTo>
                    <a:pt x="1685544" y="842772"/>
                  </a:lnTo>
                  <a:lnTo>
                    <a:pt x="1685544" y="0"/>
                  </a:lnTo>
                  <a:close/>
                </a:path>
              </a:pathLst>
            </a:custGeom>
            <a:solidFill>
              <a:srgbClr val="00748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8" name="object 38" descr=""/>
          <p:cNvSpPr txBox="1"/>
          <p:nvPr/>
        </p:nvSpPr>
        <p:spPr>
          <a:xfrm>
            <a:off x="10414254" y="2382773"/>
            <a:ext cx="1685925" cy="843280"/>
          </a:xfrm>
          <a:prstGeom prst="rect">
            <a:avLst/>
          </a:prstGeom>
        </p:spPr>
        <p:txBody>
          <a:bodyPr wrap="square" lIns="0" tIns="6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950">
              <a:latin typeface="Times New Roman"/>
              <a:cs typeface="Times New Roman"/>
            </a:endParaRPr>
          </a:p>
          <a:p>
            <a:pPr algn="ctr" marL="619760">
              <a:lnSpc>
                <a:spcPct val="100000"/>
              </a:lnSpc>
              <a:spcBef>
                <a:spcPts val="5"/>
              </a:spcBef>
            </a:pP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Megan</a:t>
            </a:r>
            <a:r>
              <a:rPr dirty="0" sz="11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Regan</a:t>
            </a:r>
            <a:endParaRPr sz="1100">
              <a:latin typeface="Calibri"/>
              <a:cs typeface="Calibri"/>
            </a:endParaRPr>
          </a:p>
          <a:p>
            <a:pPr algn="ctr" marL="1003935" marR="379730">
              <a:lnSpc>
                <a:spcPts val="1190"/>
              </a:lnSpc>
              <a:spcBef>
                <a:spcPts val="470"/>
              </a:spcBef>
            </a:pPr>
            <a:r>
              <a:rPr dirty="0" sz="1100" spc="-20" b="1">
                <a:solidFill>
                  <a:srgbClr val="FFFFFF"/>
                </a:solidFill>
                <a:latin typeface="Calibri"/>
                <a:cs typeface="Calibri"/>
              </a:rPr>
              <a:t>VCEE </a:t>
            </a:r>
            <a:r>
              <a:rPr dirty="0" sz="1100" spc="-25" b="1">
                <a:solidFill>
                  <a:srgbClr val="FFFFFF"/>
                </a:solidFill>
                <a:latin typeface="Calibri"/>
                <a:cs typeface="Calibri"/>
              </a:rPr>
              <a:t>PA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39" name="object 39" descr=""/>
          <p:cNvGrpSpPr/>
          <p:nvPr/>
        </p:nvGrpSpPr>
        <p:grpSpPr>
          <a:xfrm>
            <a:off x="10257281" y="2461196"/>
            <a:ext cx="1685925" cy="1799589"/>
            <a:chOff x="10257281" y="2461196"/>
            <a:chExt cx="1685925" cy="1799589"/>
          </a:xfrm>
        </p:grpSpPr>
        <p:pic>
          <p:nvPicPr>
            <p:cNvPr id="40" name="object 40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498073" y="2466593"/>
              <a:ext cx="505968" cy="675131"/>
            </a:xfrm>
            <a:prstGeom prst="rect">
              <a:avLst/>
            </a:prstGeom>
          </p:spPr>
        </p:pic>
        <p:sp>
          <p:nvSpPr>
            <p:cNvPr id="41" name="object 41" descr=""/>
            <p:cNvSpPr/>
            <p:nvPr/>
          </p:nvSpPr>
          <p:spPr>
            <a:xfrm>
              <a:off x="10498073" y="2466593"/>
              <a:ext cx="506095" cy="675640"/>
            </a:xfrm>
            <a:custGeom>
              <a:avLst/>
              <a:gdLst/>
              <a:ahLst/>
              <a:cxnLst/>
              <a:rect l="l" t="t" r="r" b="b"/>
              <a:pathLst>
                <a:path w="506095" h="675639">
                  <a:moveTo>
                    <a:pt x="0" y="675131"/>
                  </a:moveTo>
                  <a:lnTo>
                    <a:pt x="505968" y="675131"/>
                  </a:lnTo>
                  <a:lnTo>
                    <a:pt x="505968" y="0"/>
                  </a:lnTo>
                  <a:lnTo>
                    <a:pt x="0" y="0"/>
                  </a:lnTo>
                  <a:lnTo>
                    <a:pt x="0" y="675131"/>
                  </a:lnTo>
                  <a:close/>
                </a:path>
              </a:pathLst>
            </a:custGeom>
            <a:ln w="10794">
              <a:solidFill>
                <a:srgbClr val="002A4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10257281" y="3417569"/>
              <a:ext cx="1685925" cy="843280"/>
            </a:xfrm>
            <a:custGeom>
              <a:avLst/>
              <a:gdLst/>
              <a:ahLst/>
              <a:cxnLst/>
              <a:rect l="l" t="t" r="r" b="b"/>
              <a:pathLst>
                <a:path w="1685925" h="843279">
                  <a:moveTo>
                    <a:pt x="1685544" y="0"/>
                  </a:moveTo>
                  <a:lnTo>
                    <a:pt x="0" y="0"/>
                  </a:lnTo>
                  <a:lnTo>
                    <a:pt x="0" y="842771"/>
                  </a:lnTo>
                  <a:lnTo>
                    <a:pt x="1685544" y="842771"/>
                  </a:lnTo>
                  <a:lnTo>
                    <a:pt x="1685544" y="0"/>
                  </a:lnTo>
                  <a:close/>
                </a:path>
              </a:pathLst>
            </a:custGeom>
            <a:solidFill>
              <a:srgbClr val="00748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3" name="object 43" descr=""/>
          <p:cNvSpPr txBox="1"/>
          <p:nvPr/>
        </p:nvSpPr>
        <p:spPr>
          <a:xfrm>
            <a:off x="10257281" y="3417570"/>
            <a:ext cx="1685925" cy="843280"/>
          </a:xfrm>
          <a:prstGeom prst="rect">
            <a:avLst/>
          </a:prstGeom>
        </p:spPr>
        <p:txBody>
          <a:bodyPr wrap="square" lIns="0" tIns="127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950">
              <a:latin typeface="Times New Roman"/>
              <a:cs typeface="Times New Roman"/>
            </a:endParaRPr>
          </a:p>
          <a:p>
            <a:pPr algn="ctr" marL="619760">
              <a:lnSpc>
                <a:spcPct val="100000"/>
              </a:lnSpc>
              <a:spcBef>
                <a:spcPts val="5"/>
              </a:spcBef>
            </a:pP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Andy</a:t>
            </a:r>
            <a:r>
              <a:rPr dirty="0" sz="11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Zinkievich</a:t>
            </a:r>
            <a:endParaRPr sz="1100">
              <a:latin typeface="Calibri"/>
              <a:cs typeface="Calibri"/>
            </a:endParaRPr>
          </a:p>
          <a:p>
            <a:pPr algn="ctr" marL="954405" marR="327660" indent="-1270">
              <a:lnSpc>
                <a:spcPts val="1190"/>
              </a:lnSpc>
              <a:spcBef>
                <a:spcPts val="470"/>
              </a:spcBef>
            </a:pPr>
            <a:r>
              <a:rPr dirty="0" sz="1100" spc="-20" b="1">
                <a:solidFill>
                  <a:srgbClr val="FFFFFF"/>
                </a:solidFill>
                <a:latin typeface="Calibri"/>
                <a:cs typeface="Calibri"/>
              </a:rPr>
              <a:t>VCEE </a:t>
            </a:r>
            <a:r>
              <a:rPr dirty="0" sz="1100" spc="-10" b="1">
                <a:solidFill>
                  <a:srgbClr val="FFFFFF"/>
                </a:solidFill>
                <a:latin typeface="Calibri"/>
                <a:cs typeface="Calibri"/>
              </a:rPr>
              <a:t>NC/VA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44" name="object 44" descr=""/>
          <p:cNvGrpSpPr/>
          <p:nvPr/>
        </p:nvGrpSpPr>
        <p:grpSpPr>
          <a:xfrm>
            <a:off x="10302176" y="1276350"/>
            <a:ext cx="1713864" cy="2969895"/>
            <a:chOff x="10302176" y="1276350"/>
            <a:chExt cx="1713864" cy="2969895"/>
          </a:xfrm>
        </p:grpSpPr>
        <p:sp>
          <p:nvSpPr>
            <p:cNvPr id="45" name="object 45" descr=""/>
            <p:cNvSpPr/>
            <p:nvPr/>
          </p:nvSpPr>
          <p:spPr>
            <a:xfrm>
              <a:off x="10328910" y="1276350"/>
              <a:ext cx="1687195" cy="843280"/>
            </a:xfrm>
            <a:custGeom>
              <a:avLst/>
              <a:gdLst/>
              <a:ahLst/>
              <a:cxnLst/>
              <a:rect l="l" t="t" r="r" b="b"/>
              <a:pathLst>
                <a:path w="1687195" h="843280">
                  <a:moveTo>
                    <a:pt x="1687068" y="0"/>
                  </a:moveTo>
                  <a:lnTo>
                    <a:pt x="0" y="0"/>
                  </a:lnTo>
                  <a:lnTo>
                    <a:pt x="0" y="842772"/>
                  </a:lnTo>
                  <a:lnTo>
                    <a:pt x="1687068" y="842772"/>
                  </a:lnTo>
                  <a:lnTo>
                    <a:pt x="1687068" y="0"/>
                  </a:lnTo>
                  <a:close/>
                </a:path>
              </a:pathLst>
            </a:custGeom>
            <a:solidFill>
              <a:srgbClr val="00748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6" name="object 4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307574" y="3422142"/>
              <a:ext cx="640079" cy="818387"/>
            </a:xfrm>
            <a:prstGeom prst="rect">
              <a:avLst/>
            </a:prstGeom>
          </p:spPr>
        </p:pic>
        <p:sp>
          <p:nvSpPr>
            <p:cNvPr id="47" name="object 47" descr=""/>
            <p:cNvSpPr/>
            <p:nvPr/>
          </p:nvSpPr>
          <p:spPr>
            <a:xfrm>
              <a:off x="10307574" y="3422142"/>
              <a:ext cx="640080" cy="818515"/>
            </a:xfrm>
            <a:custGeom>
              <a:avLst/>
              <a:gdLst/>
              <a:ahLst/>
              <a:cxnLst/>
              <a:rect l="l" t="t" r="r" b="b"/>
              <a:pathLst>
                <a:path w="640079" h="818514">
                  <a:moveTo>
                    <a:pt x="0" y="818387"/>
                  </a:moveTo>
                  <a:lnTo>
                    <a:pt x="640079" y="818387"/>
                  </a:lnTo>
                  <a:lnTo>
                    <a:pt x="640079" y="0"/>
                  </a:lnTo>
                  <a:lnTo>
                    <a:pt x="0" y="0"/>
                  </a:lnTo>
                  <a:lnTo>
                    <a:pt x="0" y="818387"/>
                  </a:lnTo>
                  <a:close/>
                </a:path>
              </a:pathLst>
            </a:custGeom>
            <a:ln w="10795">
              <a:solidFill>
                <a:srgbClr val="002A4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8" name="object 48" descr=""/>
          <p:cNvSpPr txBox="1"/>
          <p:nvPr/>
        </p:nvSpPr>
        <p:spPr>
          <a:xfrm>
            <a:off x="10328909" y="1276350"/>
            <a:ext cx="1687195" cy="8432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950">
              <a:latin typeface="Times New Roman"/>
              <a:cs typeface="Times New Roman"/>
            </a:endParaRPr>
          </a:p>
          <a:p>
            <a:pPr algn="ctr" marL="617855">
              <a:lnSpc>
                <a:spcPct val="100000"/>
              </a:lnSpc>
              <a:spcBef>
                <a:spcPts val="5"/>
              </a:spcBef>
            </a:pP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George</a:t>
            </a:r>
            <a:r>
              <a:rPr dirty="0" sz="11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Vukovich</a:t>
            </a:r>
            <a:endParaRPr sz="1100">
              <a:latin typeface="Calibri"/>
              <a:cs typeface="Calibri"/>
            </a:endParaRPr>
          </a:p>
          <a:p>
            <a:pPr algn="ctr" marL="617220">
              <a:lnSpc>
                <a:spcPts val="1255"/>
              </a:lnSpc>
              <a:spcBef>
                <a:spcPts val="320"/>
              </a:spcBef>
            </a:pPr>
            <a:r>
              <a:rPr dirty="0" sz="1100" spc="-20" b="1">
                <a:solidFill>
                  <a:srgbClr val="FFFFFF"/>
                </a:solidFill>
                <a:latin typeface="Calibri"/>
                <a:cs typeface="Calibri"/>
              </a:rPr>
              <a:t>VCEE</a:t>
            </a:r>
            <a:endParaRPr sz="1100">
              <a:latin typeface="Calibri"/>
              <a:cs typeface="Calibri"/>
            </a:endParaRPr>
          </a:p>
          <a:p>
            <a:pPr algn="ctr" marL="618490">
              <a:lnSpc>
                <a:spcPts val="1255"/>
              </a:lnSpc>
            </a:pPr>
            <a:r>
              <a:rPr dirty="0" sz="1100" spc="-25" b="1">
                <a:solidFill>
                  <a:srgbClr val="FFFFFF"/>
                </a:solidFill>
                <a:latin typeface="Calibri"/>
                <a:cs typeface="Calibri"/>
              </a:rPr>
              <a:t>OH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9" name="object 49" descr=""/>
          <p:cNvSpPr/>
          <p:nvPr/>
        </p:nvSpPr>
        <p:spPr>
          <a:xfrm>
            <a:off x="4423409" y="5840729"/>
            <a:ext cx="1687195" cy="844550"/>
          </a:xfrm>
          <a:custGeom>
            <a:avLst/>
            <a:gdLst/>
            <a:ahLst/>
            <a:cxnLst/>
            <a:rect l="l" t="t" r="r" b="b"/>
            <a:pathLst>
              <a:path w="1687195" h="844550">
                <a:moveTo>
                  <a:pt x="1687067" y="0"/>
                </a:moveTo>
                <a:lnTo>
                  <a:pt x="0" y="0"/>
                </a:lnTo>
                <a:lnTo>
                  <a:pt x="0" y="844296"/>
                </a:lnTo>
                <a:lnTo>
                  <a:pt x="1687067" y="844296"/>
                </a:lnTo>
                <a:lnTo>
                  <a:pt x="1687067" y="0"/>
                </a:lnTo>
                <a:close/>
              </a:path>
            </a:pathLst>
          </a:custGeom>
          <a:solidFill>
            <a:srgbClr val="78BD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 descr=""/>
          <p:cNvSpPr txBox="1"/>
          <p:nvPr/>
        </p:nvSpPr>
        <p:spPr>
          <a:xfrm>
            <a:off x="4423409" y="5840729"/>
            <a:ext cx="1687195" cy="844550"/>
          </a:xfrm>
          <a:prstGeom prst="rect">
            <a:avLst/>
          </a:prstGeom>
        </p:spPr>
        <p:txBody>
          <a:bodyPr wrap="square" lIns="0" tIns="254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950">
              <a:latin typeface="Times New Roman"/>
              <a:cs typeface="Times New Roman"/>
            </a:endParaRPr>
          </a:p>
          <a:p>
            <a:pPr algn="ctr" marL="615950">
              <a:lnSpc>
                <a:spcPct val="100000"/>
              </a:lnSpc>
            </a:pP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Beth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Blume</a:t>
            </a:r>
            <a:endParaRPr sz="1100">
              <a:latin typeface="Calibri"/>
              <a:cs typeface="Calibri"/>
            </a:endParaRPr>
          </a:p>
          <a:p>
            <a:pPr algn="ctr" marL="941705" marR="318135" indent="-635">
              <a:lnSpc>
                <a:spcPts val="1190"/>
              </a:lnSpc>
              <a:spcBef>
                <a:spcPts val="470"/>
              </a:spcBef>
            </a:pPr>
            <a:r>
              <a:rPr dirty="0" sz="1100" spc="-20" b="1">
                <a:solidFill>
                  <a:srgbClr val="FFFFFF"/>
                </a:solidFill>
                <a:latin typeface="Calibri"/>
                <a:cs typeface="Calibri"/>
              </a:rPr>
              <a:t>VCEE KS/MO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1" name="object 51" descr=""/>
          <p:cNvSpPr/>
          <p:nvPr/>
        </p:nvSpPr>
        <p:spPr>
          <a:xfrm>
            <a:off x="6404609" y="5857494"/>
            <a:ext cx="1687195" cy="844550"/>
          </a:xfrm>
          <a:custGeom>
            <a:avLst/>
            <a:gdLst/>
            <a:ahLst/>
            <a:cxnLst/>
            <a:rect l="l" t="t" r="r" b="b"/>
            <a:pathLst>
              <a:path w="1687195" h="844550">
                <a:moveTo>
                  <a:pt x="1687067" y="0"/>
                </a:moveTo>
                <a:lnTo>
                  <a:pt x="0" y="0"/>
                </a:lnTo>
                <a:lnTo>
                  <a:pt x="0" y="844295"/>
                </a:lnTo>
                <a:lnTo>
                  <a:pt x="1687067" y="844295"/>
                </a:lnTo>
                <a:lnTo>
                  <a:pt x="1687067" y="0"/>
                </a:lnTo>
                <a:close/>
              </a:path>
            </a:pathLst>
          </a:custGeom>
          <a:solidFill>
            <a:srgbClr val="78BD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 descr=""/>
          <p:cNvSpPr txBox="1"/>
          <p:nvPr/>
        </p:nvSpPr>
        <p:spPr>
          <a:xfrm>
            <a:off x="6404609" y="5857494"/>
            <a:ext cx="1687195" cy="844550"/>
          </a:xfrm>
          <a:prstGeom prst="rect">
            <a:avLst/>
          </a:prstGeom>
        </p:spPr>
        <p:txBody>
          <a:bodyPr wrap="square" lIns="0" tIns="254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950">
              <a:latin typeface="Times New Roman"/>
              <a:cs typeface="Times New Roman"/>
            </a:endParaRPr>
          </a:p>
          <a:p>
            <a:pPr algn="ctr" marL="614680">
              <a:lnSpc>
                <a:spcPct val="100000"/>
              </a:lnSpc>
            </a:pP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Tim</a:t>
            </a:r>
            <a:r>
              <a:rPr dirty="0" sz="11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Delaney</a:t>
            </a:r>
            <a:endParaRPr sz="1100">
              <a:latin typeface="Calibri"/>
              <a:cs typeface="Calibri"/>
            </a:endParaRPr>
          </a:p>
          <a:p>
            <a:pPr algn="ctr" marL="1003935" marR="381000">
              <a:lnSpc>
                <a:spcPts val="1190"/>
              </a:lnSpc>
              <a:spcBef>
                <a:spcPts val="475"/>
              </a:spcBef>
            </a:pPr>
            <a:r>
              <a:rPr dirty="0" sz="1100" spc="-20" b="1">
                <a:solidFill>
                  <a:srgbClr val="FFFFFF"/>
                </a:solidFill>
                <a:latin typeface="Calibri"/>
                <a:cs typeface="Calibri"/>
              </a:rPr>
              <a:t>VCEE </a:t>
            </a:r>
            <a:r>
              <a:rPr dirty="0" sz="1100" spc="-25" b="1">
                <a:solidFill>
                  <a:srgbClr val="FFFFFF"/>
                </a:solidFill>
                <a:latin typeface="Calibri"/>
                <a:cs typeface="Calibri"/>
              </a:rPr>
              <a:t>IL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53" name="object 53" descr=""/>
          <p:cNvGrpSpPr/>
          <p:nvPr/>
        </p:nvGrpSpPr>
        <p:grpSpPr>
          <a:xfrm>
            <a:off x="6483032" y="5857494"/>
            <a:ext cx="3449954" cy="843280"/>
            <a:chOff x="6483032" y="5857494"/>
            <a:chExt cx="3449954" cy="843280"/>
          </a:xfrm>
        </p:grpSpPr>
        <p:pic>
          <p:nvPicPr>
            <p:cNvPr id="54" name="object 54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488430" y="5942838"/>
              <a:ext cx="505968" cy="673608"/>
            </a:xfrm>
            <a:prstGeom prst="rect">
              <a:avLst/>
            </a:prstGeom>
          </p:spPr>
        </p:pic>
        <p:sp>
          <p:nvSpPr>
            <p:cNvPr id="55" name="object 55" descr=""/>
            <p:cNvSpPr/>
            <p:nvPr/>
          </p:nvSpPr>
          <p:spPr>
            <a:xfrm>
              <a:off x="6488430" y="5942838"/>
              <a:ext cx="506095" cy="673735"/>
            </a:xfrm>
            <a:custGeom>
              <a:avLst/>
              <a:gdLst/>
              <a:ahLst/>
              <a:cxnLst/>
              <a:rect l="l" t="t" r="r" b="b"/>
              <a:pathLst>
                <a:path w="506095" h="673734">
                  <a:moveTo>
                    <a:pt x="0" y="673608"/>
                  </a:moveTo>
                  <a:lnTo>
                    <a:pt x="505968" y="673608"/>
                  </a:lnTo>
                  <a:lnTo>
                    <a:pt x="505968" y="0"/>
                  </a:lnTo>
                  <a:lnTo>
                    <a:pt x="0" y="0"/>
                  </a:lnTo>
                  <a:lnTo>
                    <a:pt x="0" y="673608"/>
                  </a:lnTo>
                  <a:close/>
                </a:path>
              </a:pathLst>
            </a:custGeom>
            <a:ln w="10795">
              <a:solidFill>
                <a:srgbClr val="002A4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 descr=""/>
            <p:cNvSpPr/>
            <p:nvPr/>
          </p:nvSpPr>
          <p:spPr>
            <a:xfrm>
              <a:off x="8245602" y="5857494"/>
              <a:ext cx="1687195" cy="843280"/>
            </a:xfrm>
            <a:custGeom>
              <a:avLst/>
              <a:gdLst/>
              <a:ahLst/>
              <a:cxnLst/>
              <a:rect l="l" t="t" r="r" b="b"/>
              <a:pathLst>
                <a:path w="1687195" h="843279">
                  <a:moveTo>
                    <a:pt x="1687068" y="0"/>
                  </a:moveTo>
                  <a:lnTo>
                    <a:pt x="0" y="0"/>
                  </a:lnTo>
                  <a:lnTo>
                    <a:pt x="0" y="842771"/>
                  </a:lnTo>
                  <a:lnTo>
                    <a:pt x="1687068" y="842771"/>
                  </a:lnTo>
                  <a:lnTo>
                    <a:pt x="1687068" y="0"/>
                  </a:lnTo>
                  <a:close/>
                </a:path>
              </a:pathLst>
            </a:custGeom>
            <a:solidFill>
              <a:srgbClr val="497729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7" name="object 57" descr=""/>
          <p:cNvSpPr txBox="1"/>
          <p:nvPr/>
        </p:nvSpPr>
        <p:spPr>
          <a:xfrm>
            <a:off x="8245602" y="5857494"/>
            <a:ext cx="1687195" cy="843280"/>
          </a:xfrm>
          <a:prstGeom prst="rect">
            <a:avLst/>
          </a:prstGeom>
        </p:spPr>
        <p:txBody>
          <a:bodyPr wrap="square" lIns="0" tIns="190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950">
              <a:latin typeface="Times New Roman"/>
              <a:cs typeface="Times New Roman"/>
            </a:endParaRPr>
          </a:p>
          <a:p>
            <a:pPr algn="ctr" marL="617220">
              <a:lnSpc>
                <a:spcPct val="100000"/>
              </a:lnSpc>
              <a:spcBef>
                <a:spcPts val="5"/>
              </a:spcBef>
            </a:pP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Allen</a:t>
            </a:r>
            <a:r>
              <a:rPr dirty="0" sz="11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Carey</a:t>
            </a:r>
            <a:endParaRPr sz="1100">
              <a:latin typeface="Calibri"/>
              <a:cs typeface="Calibri"/>
            </a:endParaRPr>
          </a:p>
          <a:p>
            <a:pPr algn="ctr" marL="615950">
              <a:lnSpc>
                <a:spcPts val="1255"/>
              </a:lnSpc>
              <a:spcBef>
                <a:spcPts val="320"/>
              </a:spcBef>
            </a:pPr>
            <a:r>
              <a:rPr dirty="0" sz="1100" spc="-20" b="1">
                <a:solidFill>
                  <a:srgbClr val="FFFFFF"/>
                </a:solidFill>
                <a:latin typeface="Calibri"/>
                <a:cs typeface="Calibri"/>
              </a:rPr>
              <a:t>VCEE</a:t>
            </a:r>
            <a:endParaRPr sz="1100">
              <a:latin typeface="Calibri"/>
              <a:cs typeface="Calibri"/>
            </a:endParaRPr>
          </a:p>
          <a:p>
            <a:pPr algn="ctr" marL="618490">
              <a:lnSpc>
                <a:spcPts val="1255"/>
              </a:lnSpc>
            </a:pPr>
            <a:r>
              <a:rPr dirty="0" sz="1100" spc="-10" b="1">
                <a:solidFill>
                  <a:srgbClr val="FFFFFF"/>
                </a:solidFill>
                <a:latin typeface="Calibri"/>
                <a:cs typeface="Calibri"/>
              </a:rPr>
              <a:t>Orlando/Tampa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58" name="object 58" descr=""/>
          <p:cNvGrpSpPr/>
          <p:nvPr/>
        </p:nvGrpSpPr>
        <p:grpSpPr>
          <a:xfrm>
            <a:off x="587501" y="1354772"/>
            <a:ext cx="10347960" cy="1557020"/>
            <a:chOff x="587501" y="1354772"/>
            <a:chExt cx="10347960" cy="1557020"/>
          </a:xfrm>
        </p:grpSpPr>
        <p:sp>
          <p:nvSpPr>
            <p:cNvPr id="59" name="object 59" descr=""/>
            <p:cNvSpPr/>
            <p:nvPr/>
          </p:nvSpPr>
          <p:spPr>
            <a:xfrm>
              <a:off x="587501" y="2067306"/>
              <a:ext cx="1687195" cy="844550"/>
            </a:xfrm>
            <a:custGeom>
              <a:avLst/>
              <a:gdLst/>
              <a:ahLst/>
              <a:cxnLst/>
              <a:rect l="l" t="t" r="r" b="b"/>
              <a:pathLst>
                <a:path w="1687195" h="844550">
                  <a:moveTo>
                    <a:pt x="1687068" y="0"/>
                  </a:moveTo>
                  <a:lnTo>
                    <a:pt x="0" y="0"/>
                  </a:lnTo>
                  <a:lnTo>
                    <a:pt x="0" y="844296"/>
                  </a:lnTo>
                  <a:lnTo>
                    <a:pt x="1687068" y="844296"/>
                  </a:lnTo>
                  <a:lnTo>
                    <a:pt x="1687068" y="0"/>
                  </a:lnTo>
                  <a:close/>
                </a:path>
              </a:pathLst>
            </a:custGeom>
            <a:solidFill>
              <a:srgbClr val="002F5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0" name="object 60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408856" y="1354772"/>
              <a:ext cx="526605" cy="684403"/>
            </a:xfrm>
            <a:prstGeom prst="rect">
              <a:avLst/>
            </a:prstGeom>
          </p:spPr>
        </p:pic>
      </p:grpSp>
      <p:sp>
        <p:nvSpPr>
          <p:cNvPr id="61" name="object 61" descr=""/>
          <p:cNvSpPr txBox="1"/>
          <p:nvPr/>
        </p:nvSpPr>
        <p:spPr>
          <a:xfrm>
            <a:off x="587501" y="2067305"/>
            <a:ext cx="1687195" cy="844550"/>
          </a:xfrm>
          <a:prstGeom prst="rect">
            <a:avLst/>
          </a:prstGeom>
        </p:spPr>
        <p:txBody>
          <a:bodyPr wrap="square" lIns="0" tIns="190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950">
              <a:latin typeface="Times New Roman"/>
              <a:cs typeface="Times New Roman"/>
            </a:endParaRPr>
          </a:p>
          <a:p>
            <a:pPr algn="ctr" marL="615950">
              <a:lnSpc>
                <a:spcPct val="100000"/>
              </a:lnSpc>
            </a:pP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Dave</a:t>
            </a:r>
            <a:r>
              <a:rPr dirty="0" sz="11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McNeil</a:t>
            </a:r>
            <a:endParaRPr sz="1100">
              <a:latin typeface="Calibri"/>
              <a:cs typeface="Calibri"/>
            </a:endParaRPr>
          </a:p>
          <a:p>
            <a:pPr algn="ctr" marL="615315">
              <a:lnSpc>
                <a:spcPts val="1255"/>
              </a:lnSpc>
              <a:spcBef>
                <a:spcPts val="325"/>
              </a:spcBef>
            </a:pPr>
            <a:r>
              <a:rPr dirty="0" sz="1100" spc="-20" b="1">
                <a:solidFill>
                  <a:srgbClr val="FFFFFF"/>
                </a:solidFill>
                <a:latin typeface="Calibri"/>
                <a:cs typeface="Calibri"/>
              </a:rPr>
              <a:t>VCEE</a:t>
            </a:r>
            <a:endParaRPr sz="1100">
              <a:latin typeface="Calibri"/>
              <a:cs typeface="Calibri"/>
            </a:endParaRPr>
          </a:p>
          <a:p>
            <a:pPr algn="ctr" marL="616585">
              <a:lnSpc>
                <a:spcPts val="1255"/>
              </a:lnSpc>
            </a:pP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NV/Southern</a:t>
            </a:r>
            <a:r>
              <a:rPr dirty="0" sz="1100" spc="-5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25" b="1">
                <a:solidFill>
                  <a:srgbClr val="FFFFFF"/>
                </a:solidFill>
                <a:latin typeface="Calibri"/>
                <a:cs typeface="Calibri"/>
              </a:rPr>
              <a:t>CA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62" name="object 62" descr=""/>
          <p:cNvGrpSpPr/>
          <p:nvPr/>
        </p:nvGrpSpPr>
        <p:grpSpPr>
          <a:xfrm>
            <a:off x="582930" y="2147252"/>
            <a:ext cx="1687195" cy="2006600"/>
            <a:chOff x="582930" y="2147252"/>
            <a:chExt cx="1687195" cy="2006600"/>
          </a:xfrm>
        </p:grpSpPr>
        <p:pic>
          <p:nvPicPr>
            <p:cNvPr id="63" name="object 63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72846" y="2152649"/>
              <a:ext cx="505967" cy="673608"/>
            </a:xfrm>
            <a:prstGeom prst="rect">
              <a:avLst/>
            </a:prstGeom>
          </p:spPr>
        </p:pic>
        <p:sp>
          <p:nvSpPr>
            <p:cNvPr id="64" name="object 64" descr=""/>
            <p:cNvSpPr/>
            <p:nvPr/>
          </p:nvSpPr>
          <p:spPr>
            <a:xfrm>
              <a:off x="672846" y="2152649"/>
              <a:ext cx="506095" cy="673735"/>
            </a:xfrm>
            <a:custGeom>
              <a:avLst/>
              <a:gdLst/>
              <a:ahLst/>
              <a:cxnLst/>
              <a:rect l="l" t="t" r="r" b="b"/>
              <a:pathLst>
                <a:path w="506094" h="673735">
                  <a:moveTo>
                    <a:pt x="0" y="673608"/>
                  </a:moveTo>
                  <a:lnTo>
                    <a:pt x="505967" y="673608"/>
                  </a:lnTo>
                  <a:lnTo>
                    <a:pt x="505967" y="0"/>
                  </a:lnTo>
                  <a:lnTo>
                    <a:pt x="0" y="0"/>
                  </a:lnTo>
                  <a:lnTo>
                    <a:pt x="0" y="673608"/>
                  </a:lnTo>
                  <a:close/>
                </a:path>
              </a:pathLst>
            </a:custGeom>
            <a:ln w="10795">
              <a:solidFill>
                <a:srgbClr val="002A4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 descr=""/>
            <p:cNvSpPr/>
            <p:nvPr/>
          </p:nvSpPr>
          <p:spPr>
            <a:xfrm>
              <a:off x="582930" y="3310889"/>
              <a:ext cx="1687195" cy="843280"/>
            </a:xfrm>
            <a:custGeom>
              <a:avLst/>
              <a:gdLst/>
              <a:ahLst/>
              <a:cxnLst/>
              <a:rect l="l" t="t" r="r" b="b"/>
              <a:pathLst>
                <a:path w="1687195" h="843279">
                  <a:moveTo>
                    <a:pt x="1687068" y="0"/>
                  </a:moveTo>
                  <a:lnTo>
                    <a:pt x="0" y="0"/>
                  </a:lnTo>
                  <a:lnTo>
                    <a:pt x="0" y="842772"/>
                  </a:lnTo>
                  <a:lnTo>
                    <a:pt x="1687068" y="842772"/>
                  </a:lnTo>
                  <a:lnTo>
                    <a:pt x="1687068" y="0"/>
                  </a:lnTo>
                  <a:close/>
                </a:path>
              </a:pathLst>
            </a:custGeom>
            <a:solidFill>
              <a:srgbClr val="002F56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6" name="object 66" descr=""/>
          <p:cNvSpPr txBox="1"/>
          <p:nvPr/>
        </p:nvSpPr>
        <p:spPr>
          <a:xfrm>
            <a:off x="1351914" y="3397489"/>
            <a:ext cx="767715" cy="593725"/>
          </a:xfrm>
          <a:prstGeom prst="rect">
            <a:avLst/>
          </a:prstGeom>
        </p:spPr>
        <p:txBody>
          <a:bodyPr wrap="square" lIns="0" tIns="5334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420"/>
              </a:spcBef>
            </a:pP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Ron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 Williams</a:t>
            </a:r>
            <a:endParaRPr sz="1100">
              <a:latin typeface="Calibri"/>
              <a:cs typeface="Calibri"/>
            </a:endParaRPr>
          </a:p>
          <a:p>
            <a:pPr algn="ctr" marL="234950" marR="230504">
              <a:lnSpc>
                <a:spcPts val="1190"/>
              </a:lnSpc>
              <a:spcBef>
                <a:spcPts val="470"/>
              </a:spcBef>
            </a:pPr>
            <a:r>
              <a:rPr dirty="0" sz="1100" spc="-20" b="1">
                <a:solidFill>
                  <a:srgbClr val="FFFFFF"/>
                </a:solidFill>
                <a:latin typeface="Calibri"/>
                <a:cs typeface="Calibri"/>
              </a:rPr>
              <a:t>VCEE </a:t>
            </a:r>
            <a:r>
              <a:rPr dirty="0" sz="1100" spc="-25" b="1">
                <a:solidFill>
                  <a:srgbClr val="FFFFFF"/>
                </a:solidFill>
                <a:latin typeface="Calibri"/>
                <a:cs typeface="Calibri"/>
              </a:rPr>
              <a:t>AZ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67" name="object 67" descr=""/>
          <p:cNvSpPr/>
          <p:nvPr/>
        </p:nvSpPr>
        <p:spPr>
          <a:xfrm>
            <a:off x="4138421" y="589026"/>
            <a:ext cx="1685925" cy="843280"/>
          </a:xfrm>
          <a:custGeom>
            <a:avLst/>
            <a:gdLst/>
            <a:ahLst/>
            <a:cxnLst/>
            <a:rect l="l" t="t" r="r" b="b"/>
            <a:pathLst>
              <a:path w="1685925" h="843280">
                <a:moveTo>
                  <a:pt x="1685544" y="0"/>
                </a:moveTo>
                <a:lnTo>
                  <a:pt x="0" y="0"/>
                </a:lnTo>
                <a:lnTo>
                  <a:pt x="0" y="842772"/>
                </a:lnTo>
                <a:lnTo>
                  <a:pt x="1685544" y="842772"/>
                </a:lnTo>
                <a:lnTo>
                  <a:pt x="1685544" y="0"/>
                </a:lnTo>
                <a:close/>
              </a:path>
            </a:pathLst>
          </a:custGeom>
          <a:solidFill>
            <a:srgbClr val="00748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68" name="object 68" descr=""/>
          <p:cNvGrpSpPr/>
          <p:nvPr/>
        </p:nvGrpSpPr>
        <p:grpSpPr>
          <a:xfrm>
            <a:off x="661352" y="1354772"/>
            <a:ext cx="10280015" cy="5329555"/>
            <a:chOff x="661352" y="1354772"/>
            <a:chExt cx="10280015" cy="5329555"/>
          </a:xfrm>
        </p:grpSpPr>
        <p:pic>
          <p:nvPicPr>
            <p:cNvPr id="69" name="object 69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66750" y="3394710"/>
              <a:ext cx="505968" cy="675132"/>
            </a:xfrm>
            <a:prstGeom prst="rect">
              <a:avLst/>
            </a:prstGeom>
          </p:spPr>
        </p:pic>
        <p:sp>
          <p:nvSpPr>
            <p:cNvPr id="70" name="object 70" descr=""/>
            <p:cNvSpPr/>
            <p:nvPr/>
          </p:nvSpPr>
          <p:spPr>
            <a:xfrm>
              <a:off x="666750" y="3394710"/>
              <a:ext cx="506095" cy="675640"/>
            </a:xfrm>
            <a:custGeom>
              <a:avLst/>
              <a:gdLst/>
              <a:ahLst/>
              <a:cxnLst/>
              <a:rect l="l" t="t" r="r" b="b"/>
              <a:pathLst>
                <a:path w="506094" h="675639">
                  <a:moveTo>
                    <a:pt x="0" y="675132"/>
                  </a:moveTo>
                  <a:lnTo>
                    <a:pt x="505968" y="675132"/>
                  </a:lnTo>
                  <a:lnTo>
                    <a:pt x="505968" y="0"/>
                  </a:lnTo>
                  <a:lnTo>
                    <a:pt x="0" y="0"/>
                  </a:lnTo>
                  <a:lnTo>
                    <a:pt x="0" y="675132"/>
                  </a:lnTo>
                  <a:close/>
                </a:path>
              </a:pathLst>
            </a:custGeom>
            <a:ln w="10795">
              <a:solidFill>
                <a:srgbClr val="002A4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 descr=""/>
            <p:cNvSpPr/>
            <p:nvPr/>
          </p:nvSpPr>
          <p:spPr>
            <a:xfrm>
              <a:off x="2090165" y="1696974"/>
              <a:ext cx="8323580" cy="4161790"/>
            </a:xfrm>
            <a:custGeom>
              <a:avLst/>
              <a:gdLst/>
              <a:ahLst/>
              <a:cxnLst/>
              <a:rect l="l" t="t" r="r" b="b"/>
              <a:pathLst>
                <a:path w="8323580" h="4161790">
                  <a:moveTo>
                    <a:pt x="3305555" y="4143578"/>
                  </a:moveTo>
                  <a:lnTo>
                    <a:pt x="4420869" y="2348484"/>
                  </a:lnTo>
                </a:path>
                <a:path w="8323580" h="4161790">
                  <a:moveTo>
                    <a:pt x="184403" y="792479"/>
                  </a:moveTo>
                  <a:lnTo>
                    <a:pt x="1578736" y="2106041"/>
                  </a:lnTo>
                </a:path>
                <a:path w="8323580" h="4161790">
                  <a:moveTo>
                    <a:pt x="0" y="2014727"/>
                  </a:moveTo>
                  <a:lnTo>
                    <a:pt x="2132203" y="2856230"/>
                  </a:lnTo>
                </a:path>
                <a:path w="8323580" h="4161790">
                  <a:moveTo>
                    <a:pt x="1056132" y="4127614"/>
                  </a:moveTo>
                  <a:lnTo>
                    <a:pt x="3863339" y="3342131"/>
                  </a:lnTo>
                </a:path>
                <a:path w="8323580" h="4161790">
                  <a:moveTo>
                    <a:pt x="5242686" y="4160964"/>
                  </a:moveTo>
                  <a:lnTo>
                    <a:pt x="4992624" y="1863852"/>
                  </a:lnTo>
                </a:path>
                <a:path w="8323580" h="4161790">
                  <a:moveTo>
                    <a:pt x="6452615" y="3563112"/>
                  </a:moveTo>
                  <a:lnTo>
                    <a:pt x="6998588" y="4161193"/>
                  </a:lnTo>
                </a:path>
                <a:path w="8323580" h="4161790">
                  <a:moveTo>
                    <a:pt x="6272783" y="1213992"/>
                  </a:moveTo>
                  <a:lnTo>
                    <a:pt x="8238489" y="0"/>
                  </a:lnTo>
                </a:path>
                <a:path w="8323580" h="4161790">
                  <a:moveTo>
                    <a:pt x="6757415" y="1127378"/>
                  </a:moveTo>
                  <a:lnTo>
                    <a:pt x="8323199" y="1106424"/>
                  </a:lnTo>
                </a:path>
                <a:path w="8323580" h="4161790">
                  <a:moveTo>
                    <a:pt x="6176772" y="2132076"/>
                  </a:moveTo>
                  <a:lnTo>
                    <a:pt x="8166734" y="2142490"/>
                  </a:lnTo>
                </a:path>
              </a:pathLst>
            </a:custGeom>
            <a:ln w="17145">
              <a:solidFill>
                <a:srgbClr val="002F5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 descr=""/>
            <p:cNvSpPr/>
            <p:nvPr/>
          </p:nvSpPr>
          <p:spPr>
            <a:xfrm>
              <a:off x="10429494" y="1360170"/>
              <a:ext cx="506095" cy="673735"/>
            </a:xfrm>
            <a:custGeom>
              <a:avLst/>
              <a:gdLst/>
              <a:ahLst/>
              <a:cxnLst/>
              <a:rect l="l" t="t" r="r" b="b"/>
              <a:pathLst>
                <a:path w="506095" h="673735">
                  <a:moveTo>
                    <a:pt x="0" y="673608"/>
                  </a:moveTo>
                  <a:lnTo>
                    <a:pt x="505968" y="673608"/>
                  </a:lnTo>
                  <a:lnTo>
                    <a:pt x="505968" y="0"/>
                  </a:lnTo>
                  <a:lnTo>
                    <a:pt x="0" y="0"/>
                  </a:lnTo>
                  <a:lnTo>
                    <a:pt x="0" y="673608"/>
                  </a:lnTo>
                  <a:close/>
                </a:path>
              </a:pathLst>
            </a:custGeom>
            <a:ln w="10795">
              <a:solidFill>
                <a:srgbClr val="002A4E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3" name="object 7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456175" y="5887212"/>
              <a:ext cx="612648" cy="766572"/>
            </a:xfrm>
            <a:prstGeom prst="rect">
              <a:avLst/>
            </a:prstGeom>
          </p:spPr>
        </p:pic>
        <p:pic>
          <p:nvPicPr>
            <p:cNvPr id="74" name="object 74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385047" y="5871972"/>
              <a:ext cx="493775" cy="812292"/>
            </a:xfrm>
            <a:prstGeom prst="rect">
              <a:avLst/>
            </a:prstGeom>
          </p:spPr>
        </p:pic>
      </p:grpSp>
      <p:sp>
        <p:nvSpPr>
          <p:cNvPr id="75" name="object 75" descr=""/>
          <p:cNvSpPr txBox="1"/>
          <p:nvPr/>
        </p:nvSpPr>
        <p:spPr>
          <a:xfrm>
            <a:off x="4138421" y="589026"/>
            <a:ext cx="1685925" cy="843280"/>
          </a:xfrm>
          <a:prstGeom prst="rect">
            <a:avLst/>
          </a:prstGeom>
        </p:spPr>
        <p:txBody>
          <a:bodyPr wrap="square" lIns="0" tIns="6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950">
              <a:latin typeface="Times New Roman"/>
              <a:cs typeface="Times New Roman"/>
            </a:endParaRPr>
          </a:p>
          <a:p>
            <a:pPr algn="ctr" marL="617220">
              <a:lnSpc>
                <a:spcPct val="100000"/>
              </a:lnSpc>
            </a:pP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Aaron</a:t>
            </a:r>
            <a:r>
              <a:rPr dirty="0" sz="11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McCoy</a:t>
            </a:r>
            <a:endParaRPr sz="1100">
              <a:latin typeface="Calibri"/>
              <a:cs typeface="Calibri"/>
            </a:endParaRPr>
          </a:p>
          <a:p>
            <a:pPr algn="ctr" marL="616585">
              <a:lnSpc>
                <a:spcPts val="1255"/>
              </a:lnSpc>
              <a:spcBef>
                <a:spcPts val="325"/>
              </a:spcBef>
            </a:pPr>
            <a:r>
              <a:rPr dirty="0" sz="1100" spc="-25" b="1">
                <a:solidFill>
                  <a:srgbClr val="FFFFFF"/>
                </a:solidFill>
                <a:latin typeface="Calibri"/>
                <a:cs typeface="Calibri"/>
              </a:rPr>
              <a:t>RVE</a:t>
            </a:r>
            <a:endParaRPr sz="1100">
              <a:latin typeface="Calibri"/>
              <a:cs typeface="Calibri"/>
            </a:endParaRPr>
          </a:p>
          <a:p>
            <a:pPr algn="ctr" marL="617855">
              <a:lnSpc>
                <a:spcPts val="1255"/>
              </a:lnSpc>
            </a:pPr>
            <a:r>
              <a:rPr dirty="0" sz="1100" spc="-10" b="1">
                <a:solidFill>
                  <a:srgbClr val="FFFFFF"/>
                </a:solidFill>
                <a:latin typeface="Calibri"/>
                <a:cs typeface="Calibri"/>
              </a:rPr>
              <a:t>Northeast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76" name="object 76" descr=""/>
          <p:cNvGrpSpPr/>
          <p:nvPr/>
        </p:nvGrpSpPr>
        <p:grpSpPr>
          <a:xfrm>
            <a:off x="4216844" y="667448"/>
            <a:ext cx="516890" cy="686435"/>
            <a:chOff x="4216844" y="667448"/>
            <a:chExt cx="516890" cy="686435"/>
          </a:xfrm>
        </p:grpSpPr>
        <p:pic>
          <p:nvPicPr>
            <p:cNvPr id="77" name="object 77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222242" y="672846"/>
              <a:ext cx="505967" cy="675131"/>
            </a:xfrm>
            <a:prstGeom prst="rect">
              <a:avLst/>
            </a:prstGeom>
          </p:spPr>
        </p:pic>
        <p:sp>
          <p:nvSpPr>
            <p:cNvPr id="78" name="object 78" descr=""/>
            <p:cNvSpPr/>
            <p:nvPr/>
          </p:nvSpPr>
          <p:spPr>
            <a:xfrm>
              <a:off x="4222242" y="672846"/>
              <a:ext cx="506095" cy="675640"/>
            </a:xfrm>
            <a:custGeom>
              <a:avLst/>
              <a:gdLst/>
              <a:ahLst/>
              <a:cxnLst/>
              <a:rect l="l" t="t" r="r" b="b"/>
              <a:pathLst>
                <a:path w="506095" h="675640">
                  <a:moveTo>
                    <a:pt x="0" y="675131"/>
                  </a:moveTo>
                  <a:lnTo>
                    <a:pt x="505967" y="675131"/>
                  </a:lnTo>
                  <a:lnTo>
                    <a:pt x="505967" y="0"/>
                  </a:lnTo>
                  <a:lnTo>
                    <a:pt x="0" y="0"/>
                  </a:lnTo>
                  <a:lnTo>
                    <a:pt x="0" y="675131"/>
                  </a:lnTo>
                  <a:close/>
                </a:path>
              </a:pathLst>
            </a:custGeom>
            <a:ln w="10795">
              <a:solidFill>
                <a:srgbClr val="002A4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9" name="object 79" descr=""/>
          <p:cNvSpPr/>
          <p:nvPr/>
        </p:nvSpPr>
        <p:spPr>
          <a:xfrm>
            <a:off x="587501" y="584454"/>
            <a:ext cx="1687195" cy="844550"/>
          </a:xfrm>
          <a:custGeom>
            <a:avLst/>
            <a:gdLst/>
            <a:ahLst/>
            <a:cxnLst/>
            <a:rect l="l" t="t" r="r" b="b"/>
            <a:pathLst>
              <a:path w="1687195" h="844550">
                <a:moveTo>
                  <a:pt x="1687068" y="0"/>
                </a:moveTo>
                <a:lnTo>
                  <a:pt x="0" y="0"/>
                </a:lnTo>
                <a:lnTo>
                  <a:pt x="0" y="844296"/>
                </a:lnTo>
                <a:lnTo>
                  <a:pt x="1687068" y="844296"/>
                </a:lnTo>
                <a:lnTo>
                  <a:pt x="1687068" y="0"/>
                </a:lnTo>
                <a:close/>
              </a:path>
            </a:pathLst>
          </a:custGeom>
          <a:solidFill>
            <a:srgbClr val="78BD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0" name="object 80" descr=""/>
          <p:cNvSpPr txBox="1"/>
          <p:nvPr/>
        </p:nvSpPr>
        <p:spPr>
          <a:xfrm>
            <a:off x="587501" y="584454"/>
            <a:ext cx="1687195" cy="844550"/>
          </a:xfrm>
          <a:prstGeom prst="rect">
            <a:avLst/>
          </a:prstGeom>
        </p:spPr>
        <p:txBody>
          <a:bodyPr wrap="square" lIns="0" tIns="127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950">
              <a:latin typeface="Times New Roman"/>
              <a:cs typeface="Times New Roman"/>
            </a:endParaRPr>
          </a:p>
          <a:p>
            <a:pPr algn="ctr" marL="617220">
              <a:lnSpc>
                <a:spcPct val="100000"/>
              </a:lnSpc>
            </a:pP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Darin</a:t>
            </a:r>
            <a:r>
              <a:rPr dirty="0" sz="11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Davis</a:t>
            </a:r>
            <a:endParaRPr sz="1100">
              <a:latin typeface="Calibri"/>
              <a:cs typeface="Calibri"/>
            </a:endParaRPr>
          </a:p>
          <a:p>
            <a:pPr algn="ctr" marL="615950">
              <a:lnSpc>
                <a:spcPts val="1255"/>
              </a:lnSpc>
              <a:spcBef>
                <a:spcPts val="325"/>
              </a:spcBef>
            </a:pPr>
            <a:r>
              <a:rPr dirty="0" sz="1100" spc="-25" b="1">
                <a:solidFill>
                  <a:srgbClr val="FFFFFF"/>
                </a:solidFill>
                <a:latin typeface="Calibri"/>
                <a:cs typeface="Calibri"/>
              </a:rPr>
              <a:t>RVE</a:t>
            </a:r>
            <a:endParaRPr sz="1100">
              <a:latin typeface="Calibri"/>
              <a:cs typeface="Calibri"/>
            </a:endParaRPr>
          </a:p>
          <a:p>
            <a:pPr algn="ctr" marL="616585">
              <a:lnSpc>
                <a:spcPts val="1255"/>
              </a:lnSpc>
            </a:pPr>
            <a:r>
              <a:rPr dirty="0" sz="1100" spc="-10" b="1">
                <a:solidFill>
                  <a:srgbClr val="FFFFFF"/>
                </a:solidFill>
                <a:latin typeface="Calibri"/>
                <a:cs typeface="Calibri"/>
              </a:rPr>
              <a:t>Northwest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81" name="object 81" descr=""/>
          <p:cNvGrpSpPr/>
          <p:nvPr/>
        </p:nvGrpSpPr>
        <p:grpSpPr>
          <a:xfrm>
            <a:off x="667448" y="664400"/>
            <a:ext cx="516890" cy="684530"/>
            <a:chOff x="667448" y="664400"/>
            <a:chExt cx="516890" cy="684530"/>
          </a:xfrm>
        </p:grpSpPr>
        <p:pic>
          <p:nvPicPr>
            <p:cNvPr id="82" name="object 82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72846" y="669797"/>
              <a:ext cx="505967" cy="673608"/>
            </a:xfrm>
            <a:prstGeom prst="rect">
              <a:avLst/>
            </a:prstGeom>
          </p:spPr>
        </p:pic>
        <p:sp>
          <p:nvSpPr>
            <p:cNvPr id="83" name="object 83" descr=""/>
            <p:cNvSpPr/>
            <p:nvPr/>
          </p:nvSpPr>
          <p:spPr>
            <a:xfrm>
              <a:off x="672846" y="669797"/>
              <a:ext cx="506095" cy="673735"/>
            </a:xfrm>
            <a:custGeom>
              <a:avLst/>
              <a:gdLst/>
              <a:ahLst/>
              <a:cxnLst/>
              <a:rect l="l" t="t" r="r" b="b"/>
              <a:pathLst>
                <a:path w="506094" h="673735">
                  <a:moveTo>
                    <a:pt x="0" y="673608"/>
                  </a:moveTo>
                  <a:lnTo>
                    <a:pt x="505967" y="673608"/>
                  </a:lnTo>
                  <a:lnTo>
                    <a:pt x="505967" y="0"/>
                  </a:lnTo>
                  <a:lnTo>
                    <a:pt x="0" y="0"/>
                  </a:lnTo>
                  <a:lnTo>
                    <a:pt x="0" y="673608"/>
                  </a:lnTo>
                  <a:close/>
                </a:path>
              </a:pathLst>
            </a:custGeom>
            <a:ln w="10795">
              <a:solidFill>
                <a:srgbClr val="002A4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4" name="object 84" descr=""/>
          <p:cNvSpPr/>
          <p:nvPr/>
        </p:nvSpPr>
        <p:spPr>
          <a:xfrm>
            <a:off x="5923026" y="584454"/>
            <a:ext cx="1687195" cy="844550"/>
          </a:xfrm>
          <a:custGeom>
            <a:avLst/>
            <a:gdLst/>
            <a:ahLst/>
            <a:cxnLst/>
            <a:rect l="l" t="t" r="r" b="b"/>
            <a:pathLst>
              <a:path w="1687195" h="844550">
                <a:moveTo>
                  <a:pt x="1687068" y="0"/>
                </a:moveTo>
                <a:lnTo>
                  <a:pt x="0" y="0"/>
                </a:lnTo>
                <a:lnTo>
                  <a:pt x="0" y="844296"/>
                </a:lnTo>
                <a:lnTo>
                  <a:pt x="1687068" y="844296"/>
                </a:lnTo>
                <a:lnTo>
                  <a:pt x="1687068" y="0"/>
                </a:lnTo>
                <a:close/>
              </a:path>
            </a:pathLst>
          </a:custGeom>
          <a:solidFill>
            <a:srgbClr val="49772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5" name="object 85" descr=""/>
          <p:cNvSpPr txBox="1"/>
          <p:nvPr/>
        </p:nvSpPr>
        <p:spPr>
          <a:xfrm>
            <a:off x="5923026" y="584454"/>
            <a:ext cx="1687195" cy="844550"/>
          </a:xfrm>
          <a:prstGeom prst="rect">
            <a:avLst/>
          </a:prstGeom>
        </p:spPr>
        <p:txBody>
          <a:bodyPr wrap="square" lIns="0" tIns="127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950">
              <a:latin typeface="Times New Roman"/>
              <a:cs typeface="Times New Roman"/>
            </a:endParaRPr>
          </a:p>
          <a:p>
            <a:pPr algn="ctr" marL="616585">
              <a:lnSpc>
                <a:spcPct val="100000"/>
              </a:lnSpc>
            </a:pP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Dee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 Hughes</a:t>
            </a:r>
            <a:endParaRPr sz="1100">
              <a:latin typeface="Calibri"/>
              <a:cs typeface="Calibri"/>
            </a:endParaRPr>
          </a:p>
          <a:p>
            <a:pPr algn="ctr" marL="617220">
              <a:lnSpc>
                <a:spcPts val="1255"/>
              </a:lnSpc>
              <a:spcBef>
                <a:spcPts val="325"/>
              </a:spcBef>
            </a:pPr>
            <a:r>
              <a:rPr dirty="0" sz="1100" spc="-25" b="1">
                <a:solidFill>
                  <a:srgbClr val="FFFFFF"/>
                </a:solidFill>
                <a:latin typeface="Calibri"/>
                <a:cs typeface="Calibri"/>
              </a:rPr>
              <a:t>RVE</a:t>
            </a:r>
            <a:endParaRPr sz="1100">
              <a:latin typeface="Calibri"/>
              <a:cs typeface="Calibri"/>
            </a:endParaRPr>
          </a:p>
          <a:p>
            <a:pPr algn="ctr" marL="617855">
              <a:lnSpc>
                <a:spcPts val="1255"/>
              </a:lnSpc>
            </a:pPr>
            <a:r>
              <a:rPr dirty="0" sz="1100" spc="-10" b="1">
                <a:solidFill>
                  <a:srgbClr val="FFFFFF"/>
                </a:solidFill>
                <a:latin typeface="Calibri"/>
                <a:cs typeface="Calibri"/>
              </a:rPr>
              <a:t>Southeast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86" name="object 86" descr=""/>
          <p:cNvGrpSpPr/>
          <p:nvPr/>
        </p:nvGrpSpPr>
        <p:grpSpPr>
          <a:xfrm>
            <a:off x="6002972" y="664400"/>
            <a:ext cx="516890" cy="684530"/>
            <a:chOff x="6002972" y="664400"/>
            <a:chExt cx="516890" cy="684530"/>
          </a:xfrm>
        </p:grpSpPr>
        <p:pic>
          <p:nvPicPr>
            <p:cNvPr id="87" name="object 87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008369" y="669797"/>
              <a:ext cx="505968" cy="673608"/>
            </a:xfrm>
            <a:prstGeom prst="rect">
              <a:avLst/>
            </a:prstGeom>
          </p:spPr>
        </p:pic>
        <p:sp>
          <p:nvSpPr>
            <p:cNvPr id="88" name="object 88" descr=""/>
            <p:cNvSpPr/>
            <p:nvPr/>
          </p:nvSpPr>
          <p:spPr>
            <a:xfrm>
              <a:off x="6008369" y="669797"/>
              <a:ext cx="506095" cy="673735"/>
            </a:xfrm>
            <a:custGeom>
              <a:avLst/>
              <a:gdLst/>
              <a:ahLst/>
              <a:cxnLst/>
              <a:rect l="l" t="t" r="r" b="b"/>
              <a:pathLst>
                <a:path w="506095" h="673735">
                  <a:moveTo>
                    <a:pt x="0" y="673608"/>
                  </a:moveTo>
                  <a:lnTo>
                    <a:pt x="505968" y="673608"/>
                  </a:lnTo>
                  <a:lnTo>
                    <a:pt x="505968" y="0"/>
                  </a:lnTo>
                  <a:lnTo>
                    <a:pt x="0" y="0"/>
                  </a:lnTo>
                  <a:lnTo>
                    <a:pt x="0" y="673608"/>
                  </a:lnTo>
                  <a:close/>
                </a:path>
              </a:pathLst>
            </a:custGeom>
            <a:ln w="10795">
              <a:solidFill>
                <a:srgbClr val="002A4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9" name="object 89" descr=""/>
          <p:cNvSpPr/>
          <p:nvPr/>
        </p:nvSpPr>
        <p:spPr>
          <a:xfrm>
            <a:off x="2364485" y="572262"/>
            <a:ext cx="1685925" cy="843280"/>
          </a:xfrm>
          <a:custGeom>
            <a:avLst/>
            <a:gdLst/>
            <a:ahLst/>
            <a:cxnLst/>
            <a:rect l="l" t="t" r="r" b="b"/>
            <a:pathLst>
              <a:path w="1685925" h="843280">
                <a:moveTo>
                  <a:pt x="1685543" y="0"/>
                </a:moveTo>
                <a:lnTo>
                  <a:pt x="0" y="0"/>
                </a:lnTo>
                <a:lnTo>
                  <a:pt x="0" y="842772"/>
                </a:lnTo>
                <a:lnTo>
                  <a:pt x="1685543" y="842772"/>
                </a:lnTo>
                <a:lnTo>
                  <a:pt x="1685543" y="0"/>
                </a:lnTo>
                <a:close/>
              </a:path>
            </a:pathLst>
          </a:custGeom>
          <a:solidFill>
            <a:srgbClr val="002E5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0" name="object 90" descr=""/>
          <p:cNvSpPr txBox="1"/>
          <p:nvPr/>
        </p:nvSpPr>
        <p:spPr>
          <a:xfrm>
            <a:off x="2364485" y="572262"/>
            <a:ext cx="1685925" cy="843280"/>
          </a:xfrm>
          <a:prstGeom prst="rect">
            <a:avLst/>
          </a:prstGeom>
        </p:spPr>
        <p:txBody>
          <a:bodyPr wrap="square" lIns="0" tIns="127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950">
              <a:latin typeface="Times New Roman"/>
              <a:cs typeface="Times New Roman"/>
            </a:endParaRPr>
          </a:p>
          <a:p>
            <a:pPr algn="ctr" marL="616585">
              <a:lnSpc>
                <a:spcPct val="100000"/>
              </a:lnSpc>
            </a:pP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Scott</a:t>
            </a:r>
            <a:r>
              <a:rPr dirty="0" sz="11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Mathis</a:t>
            </a:r>
            <a:endParaRPr sz="1100">
              <a:latin typeface="Calibri"/>
              <a:cs typeface="Calibri"/>
            </a:endParaRPr>
          </a:p>
          <a:p>
            <a:pPr algn="ctr" marL="615950">
              <a:lnSpc>
                <a:spcPts val="1255"/>
              </a:lnSpc>
              <a:spcBef>
                <a:spcPts val="325"/>
              </a:spcBef>
            </a:pPr>
            <a:r>
              <a:rPr dirty="0" sz="1100" spc="-25" b="1">
                <a:solidFill>
                  <a:srgbClr val="FFFFFF"/>
                </a:solidFill>
                <a:latin typeface="Calibri"/>
                <a:cs typeface="Calibri"/>
              </a:rPr>
              <a:t>RVE</a:t>
            </a:r>
            <a:endParaRPr sz="1100">
              <a:latin typeface="Calibri"/>
              <a:cs typeface="Calibri"/>
            </a:endParaRPr>
          </a:p>
          <a:p>
            <a:pPr algn="ctr" marL="617220">
              <a:lnSpc>
                <a:spcPts val="1255"/>
              </a:lnSpc>
            </a:pPr>
            <a:r>
              <a:rPr dirty="0" sz="1100" spc="-10" b="1">
                <a:solidFill>
                  <a:srgbClr val="FFFFFF"/>
                </a:solidFill>
                <a:latin typeface="Calibri"/>
                <a:cs typeface="Calibri"/>
              </a:rPr>
              <a:t>Southwest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91" name="object 91" descr=""/>
          <p:cNvGrpSpPr/>
          <p:nvPr/>
        </p:nvGrpSpPr>
        <p:grpSpPr>
          <a:xfrm>
            <a:off x="2442908" y="650684"/>
            <a:ext cx="516890" cy="686435"/>
            <a:chOff x="2442908" y="650684"/>
            <a:chExt cx="516890" cy="686435"/>
          </a:xfrm>
        </p:grpSpPr>
        <p:pic>
          <p:nvPicPr>
            <p:cNvPr id="92" name="object 92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448305" y="656082"/>
              <a:ext cx="505968" cy="675132"/>
            </a:xfrm>
            <a:prstGeom prst="rect">
              <a:avLst/>
            </a:prstGeom>
          </p:spPr>
        </p:pic>
        <p:sp>
          <p:nvSpPr>
            <p:cNvPr id="93" name="object 93" descr=""/>
            <p:cNvSpPr/>
            <p:nvPr/>
          </p:nvSpPr>
          <p:spPr>
            <a:xfrm>
              <a:off x="2448305" y="656082"/>
              <a:ext cx="506095" cy="675640"/>
            </a:xfrm>
            <a:custGeom>
              <a:avLst/>
              <a:gdLst/>
              <a:ahLst/>
              <a:cxnLst/>
              <a:rect l="l" t="t" r="r" b="b"/>
              <a:pathLst>
                <a:path w="506094" h="675640">
                  <a:moveTo>
                    <a:pt x="0" y="675132"/>
                  </a:moveTo>
                  <a:lnTo>
                    <a:pt x="505968" y="675132"/>
                  </a:lnTo>
                  <a:lnTo>
                    <a:pt x="505968" y="0"/>
                  </a:lnTo>
                  <a:lnTo>
                    <a:pt x="0" y="0"/>
                  </a:lnTo>
                  <a:lnTo>
                    <a:pt x="0" y="675132"/>
                  </a:lnTo>
                  <a:close/>
                </a:path>
              </a:pathLst>
            </a:custGeom>
            <a:ln w="10794">
              <a:solidFill>
                <a:srgbClr val="002A4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320040" cy="969644"/>
          </a:xfrm>
          <a:custGeom>
            <a:avLst/>
            <a:gdLst/>
            <a:ahLst/>
            <a:cxnLst/>
            <a:rect l="l" t="t" r="r" b="b"/>
            <a:pathLst>
              <a:path w="320040" h="969644">
                <a:moveTo>
                  <a:pt x="320040" y="0"/>
                </a:moveTo>
                <a:lnTo>
                  <a:pt x="0" y="0"/>
                </a:lnTo>
                <a:lnTo>
                  <a:pt x="0" y="969263"/>
                </a:lnTo>
                <a:lnTo>
                  <a:pt x="320040" y="969263"/>
                </a:lnTo>
                <a:lnTo>
                  <a:pt x="320040" y="0"/>
                </a:lnTo>
                <a:close/>
              </a:path>
            </a:pathLst>
          </a:custGeom>
          <a:solidFill>
            <a:srgbClr val="487728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040890"/>
            <a:ext cx="316991" cy="5817105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99132" y="984440"/>
            <a:ext cx="8948928" cy="5556567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91591" rIns="0" bIns="0" rtlCol="0" vert="horz">
            <a:spAutoFit/>
          </a:bodyPr>
          <a:lstStyle/>
          <a:p>
            <a:pPr marL="460375">
              <a:lnSpc>
                <a:spcPct val="100000"/>
              </a:lnSpc>
              <a:spcBef>
                <a:spcPts val="100"/>
              </a:spcBef>
            </a:pPr>
            <a:r>
              <a:rPr dirty="0" b="0">
                <a:solidFill>
                  <a:srgbClr val="487728"/>
                </a:solidFill>
                <a:latin typeface="Calibri Light"/>
                <a:cs typeface="Calibri Light"/>
              </a:rPr>
              <a:t>2023</a:t>
            </a:r>
            <a:r>
              <a:rPr dirty="0" spc="-30" b="0">
                <a:solidFill>
                  <a:srgbClr val="487728"/>
                </a:solidFill>
                <a:latin typeface="Calibri Light"/>
                <a:cs typeface="Calibri Light"/>
              </a:rPr>
              <a:t> </a:t>
            </a:r>
            <a:r>
              <a:rPr dirty="0" b="0">
                <a:solidFill>
                  <a:srgbClr val="487728"/>
                </a:solidFill>
                <a:latin typeface="Calibri Light"/>
                <a:cs typeface="Calibri Light"/>
              </a:rPr>
              <a:t>Uniting</a:t>
            </a:r>
            <a:r>
              <a:rPr dirty="0" spc="-35" b="0">
                <a:solidFill>
                  <a:srgbClr val="487728"/>
                </a:solidFill>
                <a:latin typeface="Calibri Light"/>
                <a:cs typeface="Calibri Light"/>
              </a:rPr>
              <a:t> </a:t>
            </a:r>
            <a:r>
              <a:rPr dirty="0" b="0">
                <a:solidFill>
                  <a:srgbClr val="487728"/>
                </a:solidFill>
                <a:latin typeface="Calibri Light"/>
                <a:cs typeface="Calibri Light"/>
              </a:rPr>
              <a:t>to</a:t>
            </a:r>
            <a:r>
              <a:rPr dirty="0" spc="-50" b="0">
                <a:solidFill>
                  <a:srgbClr val="487728"/>
                </a:solidFill>
                <a:latin typeface="Calibri Light"/>
                <a:cs typeface="Calibri Light"/>
              </a:rPr>
              <a:t> </a:t>
            </a:r>
            <a:r>
              <a:rPr dirty="0" b="0">
                <a:solidFill>
                  <a:srgbClr val="487728"/>
                </a:solidFill>
                <a:latin typeface="Calibri Light"/>
                <a:cs typeface="Calibri Light"/>
              </a:rPr>
              <a:t>Combat</a:t>
            </a:r>
            <a:r>
              <a:rPr dirty="0" spc="-50" b="0">
                <a:solidFill>
                  <a:srgbClr val="487728"/>
                </a:solidFill>
                <a:latin typeface="Calibri Light"/>
                <a:cs typeface="Calibri Light"/>
              </a:rPr>
              <a:t> </a:t>
            </a:r>
            <a:r>
              <a:rPr dirty="0" b="0">
                <a:solidFill>
                  <a:srgbClr val="487728"/>
                </a:solidFill>
                <a:latin typeface="Calibri Light"/>
                <a:cs typeface="Calibri Light"/>
              </a:rPr>
              <a:t>Hunger</a:t>
            </a:r>
            <a:r>
              <a:rPr dirty="0" spc="-25" b="0">
                <a:solidFill>
                  <a:srgbClr val="487728"/>
                </a:solidFill>
                <a:latin typeface="Calibri Light"/>
                <a:cs typeface="Calibri Light"/>
              </a:rPr>
              <a:t> </a:t>
            </a:r>
            <a:r>
              <a:rPr dirty="0" b="0">
                <a:solidFill>
                  <a:srgbClr val="487728"/>
                </a:solidFill>
                <a:latin typeface="Calibri Light"/>
                <a:cs typeface="Calibri Light"/>
              </a:rPr>
              <a:t>Activations</a:t>
            </a:r>
            <a:r>
              <a:rPr dirty="0" spc="-35" b="0">
                <a:solidFill>
                  <a:srgbClr val="487728"/>
                </a:solidFill>
                <a:latin typeface="Calibri Light"/>
                <a:cs typeface="Calibri Light"/>
              </a:rPr>
              <a:t> </a:t>
            </a:r>
            <a:r>
              <a:rPr dirty="0" spc="-10" b="0">
                <a:solidFill>
                  <a:srgbClr val="487728"/>
                </a:solidFill>
                <a:latin typeface="Calibri Light"/>
                <a:cs typeface="Calibri Light"/>
              </a:rPr>
              <a:t>(3/30/2023)</a:t>
            </a:r>
          </a:p>
        </p:txBody>
      </p:sp>
      <p:sp>
        <p:nvSpPr>
          <p:cNvPr id="6" name="object 6" descr=""/>
          <p:cNvSpPr txBox="1"/>
          <p:nvPr/>
        </p:nvSpPr>
        <p:spPr>
          <a:xfrm>
            <a:off x="3273678" y="1234185"/>
            <a:ext cx="33845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70">
                <a:solidFill>
                  <a:srgbClr val="FFFFFF"/>
                </a:solidFill>
                <a:latin typeface="Calibri"/>
                <a:cs typeface="Calibri"/>
              </a:rPr>
              <a:t>WA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6047994" y="2356865"/>
            <a:ext cx="27178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5">
                <a:solidFill>
                  <a:srgbClr val="FFFFFF"/>
                </a:solidFill>
                <a:latin typeface="Calibri"/>
                <a:cs typeface="Calibri"/>
              </a:rPr>
              <a:t>SD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4114927" y="3227959"/>
            <a:ext cx="28321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5">
                <a:solidFill>
                  <a:srgbClr val="FFFFFF"/>
                </a:solidFill>
                <a:latin typeface="Calibri"/>
                <a:cs typeface="Calibri"/>
              </a:rPr>
              <a:t>UT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6151626" y="5103114"/>
            <a:ext cx="255904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5">
                <a:solidFill>
                  <a:srgbClr val="FFFFFF"/>
                </a:solidFill>
                <a:latin typeface="Calibri"/>
                <a:cs typeface="Calibri"/>
              </a:rPr>
              <a:t>TX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8282685" y="4765929"/>
            <a:ext cx="2546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5">
                <a:solidFill>
                  <a:srgbClr val="FFFFFF"/>
                </a:solidFill>
                <a:latin typeface="Calibri"/>
                <a:cs typeface="Calibri"/>
              </a:rPr>
              <a:t>AL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9349485" y="5795873"/>
            <a:ext cx="227329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5">
                <a:solidFill>
                  <a:srgbClr val="FFFFFF"/>
                </a:solidFill>
                <a:latin typeface="Calibri"/>
                <a:cs typeface="Calibri"/>
              </a:rPr>
              <a:t>FL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10173461" y="2942336"/>
            <a:ext cx="14922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25">
                <a:solidFill>
                  <a:srgbClr val="FFFFFF"/>
                </a:solidFill>
                <a:latin typeface="Calibri"/>
                <a:cs typeface="Calibri"/>
              </a:rPr>
              <a:t>NJ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3311397" y="5454802"/>
            <a:ext cx="27749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5">
                <a:solidFill>
                  <a:srgbClr val="FFFFFF"/>
                </a:solidFill>
                <a:latin typeface="Calibri"/>
                <a:cs typeface="Calibri"/>
              </a:rPr>
              <a:t>AK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8771001" y="3149600"/>
            <a:ext cx="31877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5">
                <a:solidFill>
                  <a:srgbClr val="FFFFFF"/>
                </a:solidFill>
                <a:latin typeface="Calibri"/>
                <a:cs typeface="Calibri"/>
              </a:rPr>
              <a:t>OH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8894826" y="4762245"/>
            <a:ext cx="30353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5">
                <a:solidFill>
                  <a:srgbClr val="FFFFFF"/>
                </a:solidFill>
                <a:latin typeface="Calibri"/>
                <a:cs typeface="Calibri"/>
              </a:rPr>
              <a:t>GA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9353550" y="3945752"/>
            <a:ext cx="583565" cy="796290"/>
          </a:xfrm>
          <a:prstGeom prst="rect">
            <a:avLst/>
          </a:prstGeom>
        </p:spPr>
        <p:txBody>
          <a:bodyPr wrap="square" lIns="0" tIns="123825" rIns="0" bIns="0" rtlCol="0" vert="horz">
            <a:spAutoFit/>
          </a:bodyPr>
          <a:lstStyle/>
          <a:p>
            <a:pPr marL="299720">
              <a:lnSpc>
                <a:spcPct val="100000"/>
              </a:lnSpc>
              <a:spcBef>
                <a:spcPts val="975"/>
              </a:spcBef>
            </a:pPr>
            <a:r>
              <a:rPr dirty="0" sz="1800" spc="-25">
                <a:solidFill>
                  <a:srgbClr val="FFFFFF"/>
                </a:solidFill>
                <a:latin typeface="Calibri"/>
                <a:cs typeface="Calibri"/>
              </a:rPr>
              <a:t>NC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75"/>
              </a:spcBef>
            </a:pPr>
            <a:r>
              <a:rPr dirty="0" sz="1800" spc="-25">
                <a:solidFill>
                  <a:srgbClr val="FFFFFF"/>
                </a:solidFill>
                <a:latin typeface="Calibri"/>
                <a:cs typeface="Calibri"/>
              </a:rPr>
              <a:t>SC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9930130" y="2388870"/>
            <a:ext cx="28511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5">
                <a:solidFill>
                  <a:srgbClr val="FFFFFF"/>
                </a:solidFill>
                <a:latin typeface="Calibri"/>
                <a:cs typeface="Calibri"/>
              </a:rPr>
              <a:t>NY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2988310" y="1892046"/>
            <a:ext cx="30035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5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3931411" y="4264609"/>
            <a:ext cx="26543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5">
                <a:solidFill>
                  <a:srgbClr val="FFFFFF"/>
                </a:solidFill>
                <a:latin typeface="Calibri"/>
                <a:cs typeface="Calibri"/>
              </a:rPr>
              <a:t>AZ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7823961" y="3271520"/>
            <a:ext cx="18034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5">
                <a:solidFill>
                  <a:srgbClr val="FFFFFF"/>
                </a:solidFill>
                <a:latin typeface="Calibri"/>
                <a:cs typeface="Calibri"/>
              </a:rPr>
              <a:t>IL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7590790" y="2348229"/>
            <a:ext cx="28511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5">
                <a:solidFill>
                  <a:srgbClr val="FFFFFF"/>
                </a:solidFill>
                <a:latin typeface="Calibri"/>
                <a:cs typeface="Calibri"/>
              </a:rPr>
              <a:t>WI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7188454" y="3673602"/>
            <a:ext cx="37147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5">
                <a:solidFill>
                  <a:srgbClr val="FFFFFF"/>
                </a:solidFill>
                <a:latin typeface="Calibri"/>
                <a:cs typeface="Calibri"/>
              </a:rPr>
              <a:t>MO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10611357" y="1648459"/>
            <a:ext cx="33210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5">
                <a:solidFill>
                  <a:srgbClr val="FFFFFF"/>
                </a:solidFill>
                <a:latin typeface="Calibri"/>
                <a:cs typeface="Calibri"/>
              </a:rPr>
              <a:t>ME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9616820" y="2764025"/>
            <a:ext cx="422275" cy="669925"/>
          </a:xfrm>
          <a:prstGeom prst="rect">
            <a:avLst/>
          </a:prstGeom>
        </p:spPr>
        <p:txBody>
          <a:bodyPr wrap="square" lIns="0" tIns="1530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5"/>
              </a:spcBef>
            </a:pPr>
            <a:r>
              <a:rPr dirty="0" sz="1800" spc="-25">
                <a:solidFill>
                  <a:srgbClr val="FFFFFF"/>
                </a:solidFill>
                <a:latin typeface="Calibri"/>
                <a:cs typeface="Calibri"/>
              </a:rPr>
              <a:t>PA</a:t>
            </a:r>
            <a:endParaRPr sz="1800">
              <a:latin typeface="Calibri"/>
              <a:cs typeface="Calibri"/>
            </a:endParaRPr>
          </a:p>
          <a:p>
            <a:pPr marL="222885">
              <a:lnSpc>
                <a:spcPct val="100000"/>
              </a:lnSpc>
              <a:spcBef>
                <a:spcPts val="610"/>
              </a:spcBef>
            </a:pPr>
            <a:r>
              <a:rPr dirty="0" sz="1000" spc="-25">
                <a:solidFill>
                  <a:srgbClr val="FFFFFF"/>
                </a:solidFill>
                <a:latin typeface="Calibri"/>
                <a:cs typeface="Calibri"/>
              </a:rPr>
              <a:t>MD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6064758" y="2958465"/>
            <a:ext cx="28511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5">
                <a:solidFill>
                  <a:srgbClr val="FFFFFF"/>
                </a:solidFill>
                <a:latin typeface="Calibri"/>
                <a:cs typeface="Calibri"/>
              </a:rPr>
              <a:t>NE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7126605" y="2900553"/>
            <a:ext cx="2159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5">
                <a:solidFill>
                  <a:srgbClr val="FFFFFF"/>
                </a:solidFill>
                <a:latin typeface="Calibri"/>
                <a:cs typeface="Calibri"/>
              </a:rPr>
              <a:t>IA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9622663" y="3612007"/>
            <a:ext cx="26606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65">
                <a:solidFill>
                  <a:srgbClr val="FFFFFF"/>
                </a:solidFill>
                <a:latin typeface="Calibri"/>
                <a:cs typeface="Calibri"/>
              </a:rPr>
              <a:t>VA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5058536" y="3420236"/>
            <a:ext cx="29591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5">
                <a:solidFill>
                  <a:srgbClr val="FFFFFF"/>
                </a:solidFill>
                <a:latin typeface="Calibri"/>
                <a:cs typeface="Calibri"/>
              </a:rPr>
              <a:t>CO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2572257" y="3279775"/>
            <a:ext cx="2800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5">
                <a:solidFill>
                  <a:srgbClr val="FFFFFF"/>
                </a:solidFill>
                <a:latin typeface="Calibri"/>
                <a:cs typeface="Calibri"/>
              </a:rPr>
              <a:t>CA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6885813" y="2027935"/>
            <a:ext cx="36766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5">
                <a:solidFill>
                  <a:srgbClr val="FFFFFF"/>
                </a:solidFill>
                <a:latin typeface="Calibri"/>
                <a:cs typeface="Calibri"/>
              </a:rPr>
              <a:t>MN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4861052" y="4333747"/>
            <a:ext cx="36957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5">
                <a:solidFill>
                  <a:srgbClr val="FFFFFF"/>
                </a:solidFill>
                <a:latin typeface="Calibri"/>
                <a:cs typeface="Calibri"/>
              </a:rPr>
              <a:t>NM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3921378" y="2255011"/>
            <a:ext cx="22479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5">
                <a:solidFill>
                  <a:srgbClr val="FFFFFF"/>
                </a:solidFill>
                <a:latin typeface="Calibri"/>
                <a:cs typeface="Calibri"/>
              </a:rPr>
              <a:t>ID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7740142" y="4836414"/>
            <a:ext cx="32575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5">
                <a:solidFill>
                  <a:srgbClr val="FFFFFF"/>
                </a:solidFill>
                <a:latin typeface="Calibri"/>
                <a:cs typeface="Calibri"/>
              </a:rPr>
              <a:t>MS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6047994" y="1713687"/>
            <a:ext cx="31432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5">
                <a:solidFill>
                  <a:srgbClr val="FFFFFF"/>
                </a:solidFill>
                <a:latin typeface="Calibri"/>
                <a:cs typeface="Calibri"/>
              </a:rPr>
              <a:t>ND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8629904" y="3694938"/>
            <a:ext cx="255904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5">
                <a:solidFill>
                  <a:srgbClr val="FFFFFF"/>
                </a:solidFill>
                <a:latin typeface="Calibri"/>
                <a:cs typeface="Calibri"/>
              </a:rPr>
              <a:t>KY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10376154" y="2608579"/>
            <a:ext cx="18034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CT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7" name="object 37" descr=""/>
          <p:cNvSpPr txBox="1"/>
          <p:nvPr/>
        </p:nvSpPr>
        <p:spPr>
          <a:xfrm>
            <a:off x="8393430" y="4125848"/>
            <a:ext cx="28448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5">
                <a:solidFill>
                  <a:srgbClr val="FFFFFF"/>
                </a:solidFill>
                <a:latin typeface="Calibri"/>
                <a:cs typeface="Calibri"/>
              </a:rPr>
              <a:t>TN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8" name="object 38" descr=""/>
          <p:cNvSpPr txBox="1"/>
          <p:nvPr/>
        </p:nvSpPr>
        <p:spPr>
          <a:xfrm>
            <a:off x="4819269" y="1649729"/>
            <a:ext cx="33210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5">
                <a:solidFill>
                  <a:srgbClr val="FFFFFF"/>
                </a:solidFill>
                <a:latin typeface="Calibri"/>
                <a:cs typeface="Calibri"/>
              </a:rPr>
              <a:t>MT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9" name="object 39" descr=""/>
          <p:cNvSpPr txBox="1"/>
          <p:nvPr/>
        </p:nvSpPr>
        <p:spPr>
          <a:xfrm>
            <a:off x="6301232" y="3594303"/>
            <a:ext cx="246379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5">
                <a:solidFill>
                  <a:srgbClr val="FFFFFF"/>
                </a:solidFill>
                <a:latin typeface="Calibri"/>
                <a:cs typeface="Calibri"/>
              </a:rPr>
              <a:t>KS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0" name="object 40" descr=""/>
          <p:cNvSpPr txBox="1"/>
          <p:nvPr/>
        </p:nvSpPr>
        <p:spPr>
          <a:xfrm>
            <a:off x="8292845" y="3259963"/>
            <a:ext cx="23177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5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1" name="object 41" descr=""/>
          <p:cNvSpPr txBox="1"/>
          <p:nvPr/>
        </p:nvSpPr>
        <p:spPr>
          <a:xfrm>
            <a:off x="6372859" y="4257243"/>
            <a:ext cx="29464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5">
                <a:solidFill>
                  <a:srgbClr val="FFFFFF"/>
                </a:solidFill>
                <a:latin typeface="Calibri"/>
                <a:cs typeface="Calibri"/>
              </a:rPr>
              <a:t>OK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2" name="object 42" descr=""/>
          <p:cNvSpPr txBox="1"/>
          <p:nvPr/>
        </p:nvSpPr>
        <p:spPr>
          <a:xfrm>
            <a:off x="4812284" y="2512009"/>
            <a:ext cx="33909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5">
                <a:solidFill>
                  <a:srgbClr val="FFFFFF"/>
                </a:solidFill>
                <a:latin typeface="Calibri"/>
                <a:cs typeface="Calibri"/>
              </a:rPr>
              <a:t>WY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3" name="object 43" descr=""/>
          <p:cNvSpPr txBox="1"/>
          <p:nvPr/>
        </p:nvSpPr>
        <p:spPr>
          <a:xfrm>
            <a:off x="3233673" y="2995040"/>
            <a:ext cx="30353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5">
                <a:solidFill>
                  <a:srgbClr val="FFFFFF"/>
                </a:solidFill>
                <a:latin typeface="Calibri"/>
                <a:cs typeface="Calibri"/>
              </a:rPr>
              <a:t>NV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4" name="object 44" descr=""/>
          <p:cNvSpPr txBox="1"/>
          <p:nvPr/>
        </p:nvSpPr>
        <p:spPr>
          <a:xfrm>
            <a:off x="7274432" y="5005832"/>
            <a:ext cx="2540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5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5" name="object 45" descr=""/>
          <p:cNvSpPr txBox="1"/>
          <p:nvPr/>
        </p:nvSpPr>
        <p:spPr>
          <a:xfrm>
            <a:off x="7256144" y="4353305"/>
            <a:ext cx="28321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5">
                <a:solidFill>
                  <a:srgbClr val="FFFFFF"/>
                </a:solidFill>
                <a:latin typeface="Calibri"/>
                <a:cs typeface="Calibri"/>
              </a:rPr>
              <a:t>AR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6" name="object 46" descr=""/>
          <p:cNvSpPr txBox="1"/>
          <p:nvPr/>
        </p:nvSpPr>
        <p:spPr>
          <a:xfrm>
            <a:off x="8399780" y="2632328"/>
            <a:ext cx="27876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5">
                <a:solidFill>
                  <a:srgbClr val="FFFFFF"/>
                </a:solidFill>
                <a:latin typeface="Calibri"/>
                <a:cs typeface="Calibri"/>
              </a:rPr>
              <a:t>MI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7" name="object 47" descr=""/>
          <p:cNvSpPr txBox="1"/>
          <p:nvPr/>
        </p:nvSpPr>
        <p:spPr>
          <a:xfrm>
            <a:off x="9227057" y="3457702"/>
            <a:ext cx="24765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WV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8" name="object 48" descr=""/>
          <p:cNvSpPr txBox="1"/>
          <p:nvPr/>
        </p:nvSpPr>
        <p:spPr>
          <a:xfrm>
            <a:off x="10605007" y="2584196"/>
            <a:ext cx="8572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25">
                <a:solidFill>
                  <a:srgbClr val="FFFFFF"/>
                </a:solidFill>
                <a:latin typeface="Calibri"/>
                <a:cs typeface="Calibri"/>
              </a:rPr>
              <a:t>RI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49" name="object 49" descr=""/>
          <p:cNvSpPr txBox="1"/>
          <p:nvPr/>
        </p:nvSpPr>
        <p:spPr>
          <a:xfrm>
            <a:off x="10430636" y="2161920"/>
            <a:ext cx="254000" cy="4743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0320" marR="5080" indent="-8255">
              <a:lnSpc>
                <a:spcPct val="122700"/>
              </a:lnSpc>
              <a:spcBef>
                <a:spcPts val="100"/>
              </a:spcBef>
            </a:pP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NH MA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0" name="object 50" descr=""/>
          <p:cNvSpPr txBox="1"/>
          <p:nvPr/>
        </p:nvSpPr>
        <p:spPr>
          <a:xfrm>
            <a:off x="10255757" y="2128520"/>
            <a:ext cx="18732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VT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1" name="object 51" descr=""/>
          <p:cNvSpPr txBox="1"/>
          <p:nvPr/>
        </p:nvSpPr>
        <p:spPr>
          <a:xfrm>
            <a:off x="7814818" y="6148527"/>
            <a:ext cx="2667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5">
                <a:solidFill>
                  <a:srgbClr val="FFFFFF"/>
                </a:solidFill>
                <a:latin typeface="Calibri"/>
                <a:cs typeface="Calibri"/>
              </a:rPr>
              <a:t>PR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2" name="object 52" descr=""/>
          <p:cNvSpPr txBox="1"/>
          <p:nvPr/>
        </p:nvSpPr>
        <p:spPr>
          <a:xfrm>
            <a:off x="5441696" y="6293002"/>
            <a:ext cx="15811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HI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3" name="object 53" descr=""/>
          <p:cNvSpPr txBox="1"/>
          <p:nvPr/>
        </p:nvSpPr>
        <p:spPr>
          <a:xfrm>
            <a:off x="10188320" y="3357498"/>
            <a:ext cx="137795" cy="1479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800" spc="-25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endParaRPr sz="800">
              <a:latin typeface="Calibri"/>
              <a:cs typeface="Calibri"/>
            </a:endParaRPr>
          </a:p>
        </p:txBody>
      </p:sp>
      <p:pic>
        <p:nvPicPr>
          <p:cNvPr id="54" name="object 5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37561" y="1528613"/>
            <a:ext cx="1322077" cy="373121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04220" y="78342"/>
            <a:ext cx="9309043" cy="6779654"/>
          </a:xfrm>
          <a:prstGeom prst="rect">
            <a:avLst/>
          </a:prstGeom>
        </p:spPr>
      </p:pic>
      <p:grpSp>
        <p:nvGrpSpPr>
          <p:cNvPr id="3" name="object 3" descr=""/>
          <p:cNvGrpSpPr/>
          <p:nvPr/>
        </p:nvGrpSpPr>
        <p:grpSpPr>
          <a:xfrm>
            <a:off x="0" y="0"/>
            <a:ext cx="554355" cy="6858000"/>
            <a:chOff x="0" y="0"/>
            <a:chExt cx="554355" cy="6858000"/>
          </a:xfrm>
        </p:grpSpPr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040890"/>
              <a:ext cx="316991" cy="5817107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040960"/>
              <a:ext cx="553923" cy="4202488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5221266"/>
              <a:ext cx="538787" cy="1636731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0" y="0"/>
              <a:ext cx="365760" cy="1079500"/>
            </a:xfrm>
            <a:custGeom>
              <a:avLst/>
              <a:gdLst/>
              <a:ahLst/>
              <a:cxnLst/>
              <a:rect l="l" t="t" r="r" b="b"/>
              <a:pathLst>
                <a:path w="365760" h="1079500">
                  <a:moveTo>
                    <a:pt x="365760" y="0"/>
                  </a:moveTo>
                  <a:lnTo>
                    <a:pt x="0" y="0"/>
                  </a:lnTo>
                  <a:lnTo>
                    <a:pt x="0" y="1078991"/>
                  </a:lnTo>
                  <a:lnTo>
                    <a:pt x="365760" y="1078991"/>
                  </a:lnTo>
                  <a:lnTo>
                    <a:pt x="365760" y="0"/>
                  </a:lnTo>
                  <a:close/>
                </a:path>
              </a:pathLst>
            </a:custGeom>
            <a:solidFill>
              <a:srgbClr val="78BD1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60222" rIns="0" bIns="0" rtlCol="0" vert="horz">
            <a:spAutoFit/>
          </a:bodyPr>
          <a:lstStyle/>
          <a:p>
            <a:pPr marL="523240">
              <a:lnSpc>
                <a:spcPct val="100000"/>
              </a:lnSpc>
              <a:spcBef>
                <a:spcPts val="100"/>
              </a:spcBef>
            </a:pPr>
            <a:r>
              <a:rPr dirty="0" sz="3200" b="0">
                <a:solidFill>
                  <a:srgbClr val="487728"/>
                </a:solidFill>
                <a:latin typeface="Calibri Light"/>
                <a:cs typeface="Calibri Light"/>
              </a:rPr>
              <a:t>VFW</a:t>
            </a:r>
            <a:r>
              <a:rPr dirty="0" sz="3200" spc="-40" b="0">
                <a:solidFill>
                  <a:srgbClr val="487728"/>
                </a:solidFill>
                <a:latin typeface="Calibri Light"/>
                <a:cs typeface="Calibri Light"/>
              </a:rPr>
              <a:t> </a:t>
            </a:r>
            <a:r>
              <a:rPr dirty="0" sz="3200" b="0">
                <a:solidFill>
                  <a:srgbClr val="487728"/>
                </a:solidFill>
                <a:latin typeface="Calibri Light"/>
                <a:cs typeface="Calibri Light"/>
              </a:rPr>
              <a:t>Foundation</a:t>
            </a:r>
            <a:r>
              <a:rPr dirty="0" sz="3200" spc="-35" b="0">
                <a:solidFill>
                  <a:srgbClr val="487728"/>
                </a:solidFill>
                <a:latin typeface="Calibri Light"/>
                <a:cs typeface="Calibri Light"/>
              </a:rPr>
              <a:t> </a:t>
            </a:r>
            <a:r>
              <a:rPr dirty="0" sz="3200" b="0">
                <a:solidFill>
                  <a:srgbClr val="487728"/>
                </a:solidFill>
                <a:latin typeface="Calibri Light"/>
                <a:cs typeface="Calibri Light"/>
              </a:rPr>
              <a:t>Uniting</a:t>
            </a:r>
            <a:r>
              <a:rPr dirty="0" sz="3200" spc="-45" b="0">
                <a:solidFill>
                  <a:srgbClr val="487728"/>
                </a:solidFill>
                <a:latin typeface="Calibri Light"/>
                <a:cs typeface="Calibri Light"/>
              </a:rPr>
              <a:t> </a:t>
            </a:r>
            <a:r>
              <a:rPr dirty="0" sz="3200" b="0">
                <a:solidFill>
                  <a:srgbClr val="487728"/>
                </a:solidFill>
                <a:latin typeface="Calibri Light"/>
                <a:cs typeface="Calibri Light"/>
              </a:rPr>
              <a:t>to</a:t>
            </a:r>
            <a:r>
              <a:rPr dirty="0" sz="3200" spc="-40" b="0">
                <a:solidFill>
                  <a:srgbClr val="487728"/>
                </a:solidFill>
                <a:latin typeface="Calibri Light"/>
                <a:cs typeface="Calibri Light"/>
              </a:rPr>
              <a:t> </a:t>
            </a:r>
            <a:r>
              <a:rPr dirty="0" sz="3200" b="0">
                <a:solidFill>
                  <a:srgbClr val="487728"/>
                </a:solidFill>
                <a:latin typeface="Calibri Light"/>
                <a:cs typeface="Calibri Light"/>
              </a:rPr>
              <a:t>Combat</a:t>
            </a:r>
            <a:r>
              <a:rPr dirty="0" sz="3200" spc="-30" b="0">
                <a:solidFill>
                  <a:srgbClr val="487728"/>
                </a:solidFill>
                <a:latin typeface="Calibri Light"/>
                <a:cs typeface="Calibri Light"/>
              </a:rPr>
              <a:t> </a:t>
            </a:r>
            <a:r>
              <a:rPr dirty="0" sz="3200" b="0">
                <a:solidFill>
                  <a:srgbClr val="487728"/>
                </a:solidFill>
                <a:latin typeface="Calibri Light"/>
                <a:cs typeface="Calibri Light"/>
              </a:rPr>
              <a:t>Hunger</a:t>
            </a:r>
            <a:r>
              <a:rPr dirty="0" sz="3200" spc="-35" b="0">
                <a:solidFill>
                  <a:srgbClr val="487728"/>
                </a:solidFill>
                <a:latin typeface="Calibri Light"/>
                <a:cs typeface="Calibri Light"/>
              </a:rPr>
              <a:t> </a:t>
            </a:r>
            <a:r>
              <a:rPr dirty="0" sz="3200" spc="-10" b="0">
                <a:solidFill>
                  <a:srgbClr val="487728"/>
                </a:solidFill>
                <a:latin typeface="Calibri Light"/>
                <a:cs typeface="Calibri Light"/>
              </a:rPr>
              <a:t>Grant</a:t>
            </a:r>
            <a:endParaRPr sz="3200">
              <a:latin typeface="Calibri Light"/>
              <a:cs typeface="Calibri Light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736193" y="1265377"/>
            <a:ext cx="11115040" cy="5476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342900" marR="202565" indent="-343535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342900" algn="l"/>
                <a:tab pos="343535" algn="l"/>
              </a:tabLst>
            </a:pPr>
            <a:r>
              <a:rPr dirty="0" sz="1800" b="0">
                <a:solidFill>
                  <a:srgbClr val="52565A"/>
                </a:solidFill>
                <a:latin typeface="Calibri Light"/>
                <a:cs typeface="Calibri Light"/>
              </a:rPr>
              <a:t>For</a:t>
            </a:r>
            <a:r>
              <a:rPr dirty="0" sz="1800" spc="-40" b="0">
                <a:solidFill>
                  <a:srgbClr val="52565A"/>
                </a:solidFill>
                <a:latin typeface="Calibri Light"/>
                <a:cs typeface="Calibri Light"/>
              </a:rPr>
              <a:t> </a:t>
            </a:r>
            <a:r>
              <a:rPr dirty="0" sz="1800" b="0">
                <a:solidFill>
                  <a:srgbClr val="52565A"/>
                </a:solidFill>
                <a:latin typeface="Calibri Light"/>
                <a:cs typeface="Calibri Light"/>
              </a:rPr>
              <a:t>every</a:t>
            </a:r>
            <a:r>
              <a:rPr dirty="0" sz="1800" spc="-35" b="0">
                <a:solidFill>
                  <a:srgbClr val="52565A"/>
                </a:solidFill>
                <a:latin typeface="Calibri Light"/>
                <a:cs typeface="Calibri Light"/>
              </a:rPr>
              <a:t> </a:t>
            </a:r>
            <a:r>
              <a:rPr dirty="0" sz="1800" b="0">
                <a:solidFill>
                  <a:srgbClr val="52565A"/>
                </a:solidFill>
                <a:latin typeface="Calibri Light"/>
                <a:cs typeface="Calibri Light"/>
              </a:rPr>
              <a:t>$1</a:t>
            </a:r>
            <a:r>
              <a:rPr dirty="0" sz="1800" spc="-20" b="0">
                <a:solidFill>
                  <a:srgbClr val="52565A"/>
                </a:solidFill>
                <a:latin typeface="Calibri Light"/>
                <a:cs typeface="Calibri Light"/>
              </a:rPr>
              <a:t> </a:t>
            </a:r>
            <a:r>
              <a:rPr dirty="0" sz="1800" b="0">
                <a:solidFill>
                  <a:srgbClr val="52565A"/>
                </a:solidFill>
                <a:latin typeface="Calibri Light"/>
                <a:cs typeface="Calibri Light"/>
              </a:rPr>
              <a:t>raised</a:t>
            </a:r>
            <a:r>
              <a:rPr dirty="0" sz="1800" spc="-15" b="0">
                <a:solidFill>
                  <a:srgbClr val="52565A"/>
                </a:solidFill>
                <a:latin typeface="Calibri Light"/>
                <a:cs typeface="Calibri Light"/>
              </a:rPr>
              <a:t> </a:t>
            </a:r>
            <a:r>
              <a:rPr dirty="0" sz="1800" b="0">
                <a:solidFill>
                  <a:srgbClr val="52565A"/>
                </a:solidFill>
                <a:latin typeface="Calibri Light"/>
                <a:cs typeface="Calibri Light"/>
              </a:rPr>
              <a:t>by</a:t>
            </a:r>
            <a:r>
              <a:rPr dirty="0" sz="1800" spc="-25" b="0">
                <a:solidFill>
                  <a:srgbClr val="52565A"/>
                </a:solidFill>
                <a:latin typeface="Calibri Light"/>
                <a:cs typeface="Calibri Light"/>
              </a:rPr>
              <a:t> </a:t>
            </a:r>
            <a:r>
              <a:rPr dirty="0" sz="1800" b="0">
                <a:solidFill>
                  <a:srgbClr val="52565A"/>
                </a:solidFill>
                <a:latin typeface="Calibri Light"/>
                <a:cs typeface="Calibri Light"/>
              </a:rPr>
              <a:t>a</a:t>
            </a:r>
            <a:r>
              <a:rPr dirty="0" sz="1800" spc="-20" b="0">
                <a:solidFill>
                  <a:srgbClr val="52565A"/>
                </a:solidFill>
                <a:latin typeface="Calibri Light"/>
                <a:cs typeface="Calibri Light"/>
              </a:rPr>
              <a:t> </a:t>
            </a:r>
            <a:r>
              <a:rPr dirty="0" sz="1800" b="0">
                <a:solidFill>
                  <a:srgbClr val="52565A"/>
                </a:solidFill>
                <a:latin typeface="Calibri Light"/>
                <a:cs typeface="Calibri Light"/>
              </a:rPr>
              <a:t>VFW</a:t>
            </a:r>
            <a:r>
              <a:rPr dirty="0" sz="1800" spc="-15" b="0">
                <a:solidFill>
                  <a:srgbClr val="52565A"/>
                </a:solidFill>
                <a:latin typeface="Calibri Light"/>
                <a:cs typeface="Calibri Light"/>
              </a:rPr>
              <a:t> </a:t>
            </a:r>
            <a:r>
              <a:rPr dirty="0" sz="1800" spc="-10" b="0">
                <a:solidFill>
                  <a:srgbClr val="52565A"/>
                </a:solidFill>
                <a:latin typeface="Calibri Light"/>
                <a:cs typeface="Calibri Light"/>
              </a:rPr>
              <a:t>Post/Auxiliary</a:t>
            </a:r>
            <a:r>
              <a:rPr dirty="0" sz="1800" spc="-25" b="0">
                <a:solidFill>
                  <a:srgbClr val="52565A"/>
                </a:solidFill>
                <a:latin typeface="Calibri Light"/>
                <a:cs typeface="Calibri Light"/>
              </a:rPr>
              <a:t> </a:t>
            </a:r>
            <a:r>
              <a:rPr dirty="0" sz="1800" b="0">
                <a:solidFill>
                  <a:srgbClr val="52565A"/>
                </a:solidFill>
                <a:latin typeface="Calibri Light"/>
                <a:cs typeface="Calibri Light"/>
              </a:rPr>
              <a:t>to</a:t>
            </a:r>
            <a:r>
              <a:rPr dirty="0" sz="1800" spc="-25" b="0">
                <a:solidFill>
                  <a:srgbClr val="52565A"/>
                </a:solidFill>
                <a:latin typeface="Calibri Light"/>
                <a:cs typeface="Calibri Light"/>
              </a:rPr>
              <a:t> </a:t>
            </a:r>
            <a:r>
              <a:rPr dirty="0" sz="1800" b="0">
                <a:solidFill>
                  <a:srgbClr val="52565A"/>
                </a:solidFill>
                <a:latin typeface="Calibri Light"/>
                <a:cs typeface="Calibri Light"/>
              </a:rPr>
              <a:t>support</a:t>
            </a:r>
            <a:r>
              <a:rPr dirty="0" sz="1800" spc="-25" b="0">
                <a:solidFill>
                  <a:srgbClr val="52565A"/>
                </a:solidFill>
                <a:latin typeface="Calibri Light"/>
                <a:cs typeface="Calibri Light"/>
              </a:rPr>
              <a:t> </a:t>
            </a:r>
            <a:r>
              <a:rPr dirty="0" sz="1800" b="0">
                <a:solidFill>
                  <a:srgbClr val="52565A"/>
                </a:solidFill>
                <a:latin typeface="Calibri Light"/>
                <a:cs typeface="Calibri Light"/>
              </a:rPr>
              <a:t>Uniting</a:t>
            </a:r>
            <a:r>
              <a:rPr dirty="0" sz="1800" spc="5" b="0">
                <a:solidFill>
                  <a:srgbClr val="52565A"/>
                </a:solidFill>
                <a:latin typeface="Calibri Light"/>
                <a:cs typeface="Calibri Light"/>
              </a:rPr>
              <a:t> </a:t>
            </a:r>
            <a:r>
              <a:rPr dirty="0" sz="1800" b="0">
                <a:solidFill>
                  <a:srgbClr val="52565A"/>
                </a:solidFill>
                <a:latin typeface="Calibri Light"/>
                <a:cs typeface="Calibri Light"/>
              </a:rPr>
              <a:t>to</a:t>
            </a:r>
            <a:r>
              <a:rPr dirty="0" sz="1800" spc="-30" b="0">
                <a:solidFill>
                  <a:srgbClr val="52565A"/>
                </a:solidFill>
                <a:latin typeface="Calibri Light"/>
                <a:cs typeface="Calibri Light"/>
              </a:rPr>
              <a:t> </a:t>
            </a:r>
            <a:r>
              <a:rPr dirty="0" sz="1800" b="0">
                <a:solidFill>
                  <a:srgbClr val="52565A"/>
                </a:solidFill>
                <a:latin typeface="Calibri Light"/>
                <a:cs typeface="Calibri Light"/>
              </a:rPr>
              <a:t>Combat</a:t>
            </a:r>
            <a:r>
              <a:rPr dirty="0" sz="1800" spc="-20" b="0">
                <a:solidFill>
                  <a:srgbClr val="52565A"/>
                </a:solidFill>
                <a:latin typeface="Calibri Light"/>
                <a:cs typeface="Calibri Light"/>
              </a:rPr>
              <a:t> Hunger,</a:t>
            </a:r>
            <a:r>
              <a:rPr dirty="0" sz="1800" spc="-15" b="0">
                <a:solidFill>
                  <a:srgbClr val="52565A"/>
                </a:solidFill>
                <a:latin typeface="Calibri Light"/>
                <a:cs typeface="Calibri Light"/>
              </a:rPr>
              <a:t> </a:t>
            </a:r>
            <a:r>
              <a:rPr dirty="0" sz="1800" b="0">
                <a:solidFill>
                  <a:srgbClr val="52565A"/>
                </a:solidFill>
                <a:latin typeface="Calibri Light"/>
                <a:cs typeface="Calibri Light"/>
              </a:rPr>
              <a:t>the</a:t>
            </a:r>
            <a:r>
              <a:rPr dirty="0" sz="1800" spc="-25" b="0">
                <a:solidFill>
                  <a:srgbClr val="52565A"/>
                </a:solidFill>
                <a:latin typeface="Calibri Light"/>
                <a:cs typeface="Calibri Light"/>
              </a:rPr>
              <a:t> </a:t>
            </a:r>
            <a:r>
              <a:rPr dirty="0" sz="1800" b="0">
                <a:solidFill>
                  <a:srgbClr val="52565A"/>
                </a:solidFill>
                <a:latin typeface="Calibri Light"/>
                <a:cs typeface="Calibri Light"/>
              </a:rPr>
              <a:t>VFW</a:t>
            </a:r>
            <a:r>
              <a:rPr dirty="0" sz="1800" spc="-25" b="0">
                <a:solidFill>
                  <a:srgbClr val="52565A"/>
                </a:solidFill>
                <a:latin typeface="Calibri Light"/>
                <a:cs typeface="Calibri Light"/>
              </a:rPr>
              <a:t> </a:t>
            </a:r>
            <a:r>
              <a:rPr dirty="0" sz="1800" b="0">
                <a:solidFill>
                  <a:srgbClr val="52565A"/>
                </a:solidFill>
                <a:latin typeface="Calibri Light"/>
                <a:cs typeface="Calibri Light"/>
              </a:rPr>
              <a:t>Foundation</a:t>
            </a:r>
            <a:r>
              <a:rPr dirty="0" sz="1800" spc="-25" b="0">
                <a:solidFill>
                  <a:srgbClr val="52565A"/>
                </a:solidFill>
                <a:latin typeface="Calibri Light"/>
                <a:cs typeface="Calibri Light"/>
              </a:rPr>
              <a:t> </a:t>
            </a:r>
            <a:r>
              <a:rPr dirty="0" sz="1800" b="0">
                <a:solidFill>
                  <a:srgbClr val="52565A"/>
                </a:solidFill>
                <a:latin typeface="Calibri Light"/>
                <a:cs typeface="Calibri Light"/>
              </a:rPr>
              <a:t>will</a:t>
            </a:r>
            <a:r>
              <a:rPr dirty="0" sz="1800" spc="-5" b="0">
                <a:solidFill>
                  <a:srgbClr val="52565A"/>
                </a:solidFill>
                <a:latin typeface="Calibri Light"/>
                <a:cs typeface="Calibri Light"/>
              </a:rPr>
              <a:t> </a:t>
            </a:r>
            <a:r>
              <a:rPr dirty="0" sz="1800" spc="-10" b="0">
                <a:solidFill>
                  <a:srgbClr val="52565A"/>
                </a:solidFill>
                <a:latin typeface="Calibri Light"/>
                <a:cs typeface="Calibri Light"/>
              </a:rPr>
              <a:t>provide</a:t>
            </a:r>
            <a:endParaRPr sz="1800">
              <a:latin typeface="Calibri Light"/>
              <a:cs typeface="Calibri Light"/>
            </a:endParaRPr>
          </a:p>
          <a:p>
            <a:pPr algn="ctr" marR="189230">
              <a:lnSpc>
                <a:spcPct val="100000"/>
              </a:lnSpc>
              <a:spcBef>
                <a:spcPts val="5"/>
              </a:spcBef>
            </a:pPr>
            <a:r>
              <a:rPr dirty="0" sz="1800" b="0">
                <a:solidFill>
                  <a:srgbClr val="52565A"/>
                </a:solidFill>
                <a:latin typeface="Calibri Light"/>
                <a:cs typeface="Calibri Light"/>
              </a:rPr>
              <a:t>a</a:t>
            </a:r>
            <a:r>
              <a:rPr dirty="0" sz="1800" spc="-35" b="0">
                <a:solidFill>
                  <a:srgbClr val="52565A"/>
                </a:solidFill>
                <a:latin typeface="Calibri Light"/>
                <a:cs typeface="Calibri Light"/>
              </a:rPr>
              <a:t> </a:t>
            </a:r>
            <a:r>
              <a:rPr dirty="0" sz="1800" b="0">
                <a:solidFill>
                  <a:srgbClr val="52565A"/>
                </a:solidFill>
                <a:latin typeface="Calibri Light"/>
                <a:cs typeface="Calibri Light"/>
              </a:rPr>
              <a:t>$1</a:t>
            </a:r>
            <a:r>
              <a:rPr dirty="0" sz="1800" spc="-10" b="0">
                <a:solidFill>
                  <a:srgbClr val="52565A"/>
                </a:solidFill>
                <a:latin typeface="Calibri Light"/>
                <a:cs typeface="Calibri Light"/>
              </a:rPr>
              <a:t> </a:t>
            </a:r>
            <a:r>
              <a:rPr dirty="0" sz="1800" b="0">
                <a:solidFill>
                  <a:srgbClr val="52565A"/>
                </a:solidFill>
                <a:latin typeface="Calibri Light"/>
                <a:cs typeface="Calibri Light"/>
              </a:rPr>
              <a:t>match</a:t>
            </a:r>
            <a:r>
              <a:rPr dirty="0" sz="1800" spc="-30" b="0">
                <a:solidFill>
                  <a:srgbClr val="52565A"/>
                </a:solidFill>
                <a:latin typeface="Calibri Light"/>
                <a:cs typeface="Calibri Light"/>
              </a:rPr>
              <a:t> </a:t>
            </a:r>
            <a:r>
              <a:rPr dirty="0" sz="1800" b="0">
                <a:solidFill>
                  <a:srgbClr val="52565A"/>
                </a:solidFill>
                <a:latin typeface="Calibri Light"/>
                <a:cs typeface="Calibri Light"/>
              </a:rPr>
              <a:t>in</a:t>
            </a:r>
            <a:r>
              <a:rPr dirty="0" sz="1800" spc="-20" b="0">
                <a:solidFill>
                  <a:srgbClr val="52565A"/>
                </a:solidFill>
                <a:latin typeface="Calibri Light"/>
                <a:cs typeface="Calibri Light"/>
              </a:rPr>
              <a:t> </a:t>
            </a:r>
            <a:r>
              <a:rPr dirty="0" sz="1800" b="0">
                <a:solidFill>
                  <a:srgbClr val="52565A"/>
                </a:solidFill>
                <a:latin typeface="Calibri Light"/>
                <a:cs typeface="Calibri Light"/>
              </a:rPr>
              <a:t>the</a:t>
            </a:r>
            <a:r>
              <a:rPr dirty="0" sz="1800" spc="-25" b="0">
                <a:solidFill>
                  <a:srgbClr val="52565A"/>
                </a:solidFill>
                <a:latin typeface="Calibri Light"/>
                <a:cs typeface="Calibri Light"/>
              </a:rPr>
              <a:t> </a:t>
            </a:r>
            <a:r>
              <a:rPr dirty="0" sz="1800" b="0">
                <a:solidFill>
                  <a:srgbClr val="52565A"/>
                </a:solidFill>
                <a:latin typeface="Calibri Light"/>
                <a:cs typeface="Calibri Light"/>
              </a:rPr>
              <a:t>form</a:t>
            </a:r>
            <a:r>
              <a:rPr dirty="0" sz="1800" spc="-15" b="0">
                <a:solidFill>
                  <a:srgbClr val="52565A"/>
                </a:solidFill>
                <a:latin typeface="Calibri Light"/>
                <a:cs typeface="Calibri Light"/>
              </a:rPr>
              <a:t> </a:t>
            </a:r>
            <a:r>
              <a:rPr dirty="0" sz="1800" b="0">
                <a:solidFill>
                  <a:srgbClr val="52565A"/>
                </a:solidFill>
                <a:latin typeface="Calibri Light"/>
                <a:cs typeface="Calibri Light"/>
              </a:rPr>
              <a:t>of</a:t>
            </a:r>
            <a:r>
              <a:rPr dirty="0" sz="1800" spc="-25" b="0">
                <a:solidFill>
                  <a:srgbClr val="52565A"/>
                </a:solidFill>
                <a:latin typeface="Calibri Light"/>
                <a:cs typeface="Calibri Light"/>
              </a:rPr>
              <a:t> </a:t>
            </a:r>
            <a:r>
              <a:rPr dirty="0" sz="1800" b="0">
                <a:solidFill>
                  <a:srgbClr val="52565A"/>
                </a:solidFill>
                <a:latin typeface="Calibri Light"/>
                <a:cs typeface="Calibri Light"/>
              </a:rPr>
              <a:t>an</a:t>
            </a:r>
            <a:r>
              <a:rPr dirty="0" sz="1800" spc="-25" b="0">
                <a:solidFill>
                  <a:srgbClr val="52565A"/>
                </a:solidFill>
                <a:latin typeface="Calibri Light"/>
                <a:cs typeface="Calibri Light"/>
              </a:rPr>
              <a:t> </a:t>
            </a:r>
            <a:r>
              <a:rPr dirty="0" sz="1800" b="0">
                <a:solidFill>
                  <a:srgbClr val="52565A"/>
                </a:solidFill>
                <a:latin typeface="Calibri Light"/>
                <a:cs typeface="Calibri Light"/>
              </a:rPr>
              <a:t>unrestricted</a:t>
            </a:r>
            <a:r>
              <a:rPr dirty="0" sz="1800" spc="-10" b="0">
                <a:solidFill>
                  <a:srgbClr val="52565A"/>
                </a:solidFill>
                <a:latin typeface="Calibri Light"/>
                <a:cs typeface="Calibri Light"/>
              </a:rPr>
              <a:t> </a:t>
            </a:r>
            <a:r>
              <a:rPr dirty="0" sz="1800" b="0">
                <a:solidFill>
                  <a:srgbClr val="52565A"/>
                </a:solidFill>
                <a:latin typeface="Calibri Light"/>
                <a:cs typeface="Calibri Light"/>
              </a:rPr>
              <a:t>grant</a:t>
            </a:r>
            <a:r>
              <a:rPr dirty="0" sz="1800" spc="-20" b="0">
                <a:solidFill>
                  <a:srgbClr val="52565A"/>
                </a:solidFill>
                <a:latin typeface="Calibri Light"/>
                <a:cs typeface="Calibri Light"/>
              </a:rPr>
              <a:t> </a:t>
            </a:r>
            <a:r>
              <a:rPr dirty="0" sz="1800" b="0">
                <a:solidFill>
                  <a:srgbClr val="52565A"/>
                </a:solidFill>
                <a:latin typeface="Calibri Light"/>
                <a:cs typeface="Calibri Light"/>
              </a:rPr>
              <a:t>to</a:t>
            </a:r>
            <a:r>
              <a:rPr dirty="0" sz="1800" spc="-30" b="0">
                <a:solidFill>
                  <a:srgbClr val="52565A"/>
                </a:solidFill>
                <a:latin typeface="Calibri Light"/>
                <a:cs typeface="Calibri Light"/>
              </a:rPr>
              <a:t> </a:t>
            </a:r>
            <a:r>
              <a:rPr dirty="0" sz="1800" b="0">
                <a:solidFill>
                  <a:srgbClr val="52565A"/>
                </a:solidFill>
                <a:latin typeface="Calibri Light"/>
                <a:cs typeface="Calibri Light"/>
              </a:rPr>
              <a:t>the</a:t>
            </a:r>
            <a:r>
              <a:rPr dirty="0" sz="1800" spc="-25" b="0">
                <a:solidFill>
                  <a:srgbClr val="52565A"/>
                </a:solidFill>
                <a:latin typeface="Calibri Light"/>
                <a:cs typeface="Calibri Light"/>
              </a:rPr>
              <a:t> </a:t>
            </a:r>
            <a:r>
              <a:rPr dirty="0" sz="1800" b="0">
                <a:solidFill>
                  <a:srgbClr val="52565A"/>
                </a:solidFill>
                <a:latin typeface="Calibri Light"/>
                <a:cs typeface="Calibri Light"/>
              </a:rPr>
              <a:t>VFW/Auxiliary</a:t>
            </a:r>
            <a:r>
              <a:rPr dirty="0" sz="1800" spc="-25" b="0">
                <a:solidFill>
                  <a:srgbClr val="52565A"/>
                </a:solidFill>
                <a:latin typeface="Calibri Light"/>
                <a:cs typeface="Calibri Light"/>
              </a:rPr>
              <a:t> </a:t>
            </a:r>
            <a:r>
              <a:rPr dirty="0" sz="1800" b="0">
                <a:solidFill>
                  <a:srgbClr val="52565A"/>
                </a:solidFill>
                <a:latin typeface="Calibri Light"/>
                <a:cs typeface="Calibri Light"/>
              </a:rPr>
              <a:t>Post.</a:t>
            </a:r>
            <a:r>
              <a:rPr dirty="0" sz="1800" spc="-20" b="0">
                <a:solidFill>
                  <a:srgbClr val="52565A"/>
                </a:solidFill>
                <a:latin typeface="Calibri Light"/>
                <a:cs typeface="Calibri Light"/>
              </a:rPr>
              <a:t> </a:t>
            </a:r>
            <a:r>
              <a:rPr dirty="0" sz="1800" b="0">
                <a:solidFill>
                  <a:srgbClr val="52565A"/>
                </a:solidFill>
                <a:latin typeface="Calibri Light"/>
                <a:cs typeface="Calibri Light"/>
              </a:rPr>
              <a:t>(Min.</a:t>
            </a:r>
            <a:r>
              <a:rPr dirty="0" sz="1800" spc="-25" b="0">
                <a:solidFill>
                  <a:srgbClr val="52565A"/>
                </a:solidFill>
                <a:latin typeface="Calibri Light"/>
                <a:cs typeface="Calibri Light"/>
              </a:rPr>
              <a:t> </a:t>
            </a:r>
            <a:r>
              <a:rPr dirty="0" sz="1800" b="0">
                <a:solidFill>
                  <a:srgbClr val="52565A"/>
                </a:solidFill>
                <a:latin typeface="Calibri Light"/>
                <a:cs typeface="Calibri Light"/>
              </a:rPr>
              <a:t>$500</a:t>
            </a:r>
            <a:r>
              <a:rPr dirty="0" sz="1800" spc="-10" b="0">
                <a:solidFill>
                  <a:srgbClr val="52565A"/>
                </a:solidFill>
                <a:latin typeface="Calibri Light"/>
                <a:cs typeface="Calibri Light"/>
              </a:rPr>
              <a:t> </a:t>
            </a:r>
            <a:r>
              <a:rPr dirty="0" sz="1800" b="0">
                <a:solidFill>
                  <a:srgbClr val="52565A"/>
                </a:solidFill>
                <a:latin typeface="Calibri Light"/>
                <a:cs typeface="Calibri Light"/>
              </a:rPr>
              <a:t>must</a:t>
            </a:r>
            <a:r>
              <a:rPr dirty="0" sz="1800" spc="-25" b="0">
                <a:solidFill>
                  <a:srgbClr val="52565A"/>
                </a:solidFill>
                <a:latin typeface="Calibri Light"/>
                <a:cs typeface="Calibri Light"/>
              </a:rPr>
              <a:t> </a:t>
            </a:r>
            <a:r>
              <a:rPr dirty="0" sz="1800" b="0">
                <a:solidFill>
                  <a:srgbClr val="52565A"/>
                </a:solidFill>
                <a:latin typeface="Calibri Light"/>
                <a:cs typeface="Calibri Light"/>
              </a:rPr>
              <a:t>be</a:t>
            </a:r>
            <a:r>
              <a:rPr dirty="0" sz="1800" spc="-15" b="0">
                <a:solidFill>
                  <a:srgbClr val="52565A"/>
                </a:solidFill>
                <a:latin typeface="Calibri Light"/>
                <a:cs typeface="Calibri Light"/>
              </a:rPr>
              <a:t> </a:t>
            </a:r>
            <a:r>
              <a:rPr dirty="0" sz="1800" b="0">
                <a:solidFill>
                  <a:srgbClr val="52565A"/>
                </a:solidFill>
                <a:latin typeface="Calibri Light"/>
                <a:cs typeface="Calibri Light"/>
              </a:rPr>
              <a:t>raised</a:t>
            </a:r>
            <a:r>
              <a:rPr dirty="0" sz="1800" spc="-15" b="0">
                <a:solidFill>
                  <a:srgbClr val="52565A"/>
                </a:solidFill>
                <a:latin typeface="Calibri Light"/>
                <a:cs typeface="Calibri Light"/>
              </a:rPr>
              <a:t> </a:t>
            </a:r>
            <a:r>
              <a:rPr dirty="0" sz="1800" b="0">
                <a:solidFill>
                  <a:srgbClr val="52565A"/>
                </a:solidFill>
                <a:latin typeface="Calibri Light"/>
                <a:cs typeface="Calibri Light"/>
              </a:rPr>
              <a:t>to</a:t>
            </a:r>
            <a:r>
              <a:rPr dirty="0" sz="1800" spc="-25" b="0">
                <a:solidFill>
                  <a:srgbClr val="52565A"/>
                </a:solidFill>
                <a:latin typeface="Calibri Light"/>
                <a:cs typeface="Calibri Light"/>
              </a:rPr>
              <a:t> </a:t>
            </a:r>
            <a:r>
              <a:rPr dirty="0" sz="1800" spc="-10" b="0">
                <a:solidFill>
                  <a:srgbClr val="52565A"/>
                </a:solidFill>
                <a:latin typeface="Calibri Light"/>
                <a:cs typeface="Calibri Light"/>
              </a:rPr>
              <a:t>qualify)</a:t>
            </a:r>
            <a:endParaRPr sz="1800">
              <a:latin typeface="Calibri Light"/>
              <a:cs typeface="Calibri Light"/>
            </a:endParaRPr>
          </a:p>
          <a:p>
            <a:pPr marL="355600" marR="646430" indent="-343535">
              <a:lnSpc>
                <a:spcPct val="100000"/>
              </a:lnSpc>
              <a:buAutoNum type="arabicPeriod" startAt="2"/>
              <a:tabLst>
                <a:tab pos="355600" algn="l"/>
                <a:tab pos="356235" algn="l"/>
              </a:tabLst>
            </a:pPr>
            <a:r>
              <a:rPr dirty="0" sz="1800" b="0">
                <a:solidFill>
                  <a:srgbClr val="52565A"/>
                </a:solidFill>
                <a:latin typeface="Calibri Light"/>
                <a:cs typeface="Calibri Light"/>
              </a:rPr>
              <a:t>For</a:t>
            </a:r>
            <a:r>
              <a:rPr dirty="0" sz="1800" spc="-40" b="0">
                <a:solidFill>
                  <a:srgbClr val="52565A"/>
                </a:solidFill>
                <a:latin typeface="Calibri Light"/>
                <a:cs typeface="Calibri Light"/>
              </a:rPr>
              <a:t> </a:t>
            </a:r>
            <a:r>
              <a:rPr dirty="0" sz="1800" b="0">
                <a:solidFill>
                  <a:srgbClr val="52565A"/>
                </a:solidFill>
                <a:latin typeface="Calibri Light"/>
                <a:cs typeface="Calibri Light"/>
              </a:rPr>
              <a:t>every</a:t>
            </a:r>
            <a:r>
              <a:rPr dirty="0" sz="1800" spc="-35" b="0">
                <a:solidFill>
                  <a:srgbClr val="52565A"/>
                </a:solidFill>
                <a:latin typeface="Calibri Light"/>
                <a:cs typeface="Calibri Light"/>
              </a:rPr>
              <a:t> </a:t>
            </a:r>
            <a:r>
              <a:rPr dirty="0" sz="1800" b="0">
                <a:solidFill>
                  <a:srgbClr val="52565A"/>
                </a:solidFill>
                <a:latin typeface="Calibri Light"/>
                <a:cs typeface="Calibri Light"/>
              </a:rPr>
              <a:t>pound</a:t>
            </a:r>
            <a:r>
              <a:rPr dirty="0" sz="1800" spc="-15" b="0">
                <a:solidFill>
                  <a:srgbClr val="52565A"/>
                </a:solidFill>
                <a:latin typeface="Calibri Light"/>
                <a:cs typeface="Calibri Light"/>
              </a:rPr>
              <a:t> </a:t>
            </a:r>
            <a:r>
              <a:rPr dirty="0" sz="1800" b="0">
                <a:solidFill>
                  <a:srgbClr val="52565A"/>
                </a:solidFill>
                <a:latin typeface="Calibri Light"/>
                <a:cs typeface="Calibri Light"/>
              </a:rPr>
              <a:t>of</a:t>
            </a:r>
            <a:r>
              <a:rPr dirty="0" sz="1800" spc="-15" b="0">
                <a:solidFill>
                  <a:srgbClr val="52565A"/>
                </a:solidFill>
                <a:latin typeface="Calibri Light"/>
                <a:cs typeface="Calibri Light"/>
              </a:rPr>
              <a:t> </a:t>
            </a:r>
            <a:r>
              <a:rPr dirty="0" sz="1800" b="0">
                <a:solidFill>
                  <a:srgbClr val="52565A"/>
                </a:solidFill>
                <a:latin typeface="Calibri Light"/>
                <a:cs typeface="Calibri Light"/>
              </a:rPr>
              <a:t>food</a:t>
            </a:r>
            <a:r>
              <a:rPr dirty="0" sz="1800" spc="-30" b="0">
                <a:solidFill>
                  <a:srgbClr val="52565A"/>
                </a:solidFill>
                <a:latin typeface="Calibri Light"/>
                <a:cs typeface="Calibri Light"/>
              </a:rPr>
              <a:t> </a:t>
            </a:r>
            <a:r>
              <a:rPr dirty="0" sz="1800" b="0">
                <a:solidFill>
                  <a:srgbClr val="52565A"/>
                </a:solidFill>
                <a:latin typeface="Calibri Light"/>
                <a:cs typeface="Calibri Light"/>
              </a:rPr>
              <a:t>donated</a:t>
            </a:r>
            <a:r>
              <a:rPr dirty="0" sz="1800" spc="-25" b="0">
                <a:solidFill>
                  <a:srgbClr val="52565A"/>
                </a:solidFill>
                <a:latin typeface="Calibri Light"/>
                <a:cs typeface="Calibri Light"/>
              </a:rPr>
              <a:t> </a:t>
            </a:r>
            <a:r>
              <a:rPr dirty="0" sz="1800" b="0">
                <a:solidFill>
                  <a:srgbClr val="52565A"/>
                </a:solidFill>
                <a:latin typeface="Calibri Light"/>
                <a:cs typeface="Calibri Light"/>
              </a:rPr>
              <a:t>to</a:t>
            </a:r>
            <a:r>
              <a:rPr dirty="0" sz="1800" spc="-25" b="0">
                <a:solidFill>
                  <a:srgbClr val="52565A"/>
                </a:solidFill>
                <a:latin typeface="Calibri Light"/>
                <a:cs typeface="Calibri Light"/>
              </a:rPr>
              <a:t> </a:t>
            </a:r>
            <a:r>
              <a:rPr dirty="0" sz="1800" b="0">
                <a:solidFill>
                  <a:srgbClr val="52565A"/>
                </a:solidFill>
                <a:latin typeface="Calibri Light"/>
                <a:cs typeface="Calibri Light"/>
              </a:rPr>
              <a:t>a</a:t>
            </a:r>
            <a:r>
              <a:rPr dirty="0" sz="1800" spc="-25" b="0">
                <a:solidFill>
                  <a:srgbClr val="52565A"/>
                </a:solidFill>
                <a:latin typeface="Calibri Light"/>
                <a:cs typeface="Calibri Light"/>
              </a:rPr>
              <a:t> </a:t>
            </a:r>
            <a:r>
              <a:rPr dirty="0" sz="1800" b="0">
                <a:solidFill>
                  <a:srgbClr val="52565A"/>
                </a:solidFill>
                <a:latin typeface="Calibri Light"/>
                <a:cs typeface="Calibri Light"/>
              </a:rPr>
              <a:t>food</a:t>
            </a:r>
            <a:r>
              <a:rPr dirty="0" sz="1800" spc="-15" b="0">
                <a:solidFill>
                  <a:srgbClr val="52565A"/>
                </a:solidFill>
                <a:latin typeface="Calibri Light"/>
                <a:cs typeface="Calibri Light"/>
              </a:rPr>
              <a:t> </a:t>
            </a:r>
            <a:r>
              <a:rPr dirty="0" sz="1800" b="0">
                <a:solidFill>
                  <a:srgbClr val="52565A"/>
                </a:solidFill>
                <a:latin typeface="Calibri Light"/>
                <a:cs typeface="Calibri Light"/>
              </a:rPr>
              <a:t>bank,</a:t>
            </a:r>
            <a:r>
              <a:rPr dirty="0" sz="1800" spc="-25" b="0">
                <a:solidFill>
                  <a:srgbClr val="52565A"/>
                </a:solidFill>
                <a:latin typeface="Calibri Light"/>
                <a:cs typeface="Calibri Light"/>
              </a:rPr>
              <a:t> </a:t>
            </a:r>
            <a:r>
              <a:rPr dirty="0" sz="1800" b="0">
                <a:solidFill>
                  <a:srgbClr val="52565A"/>
                </a:solidFill>
                <a:latin typeface="Calibri Light"/>
                <a:cs typeface="Calibri Light"/>
              </a:rPr>
              <a:t>food</a:t>
            </a:r>
            <a:r>
              <a:rPr dirty="0" sz="1800" spc="-15" b="0">
                <a:solidFill>
                  <a:srgbClr val="52565A"/>
                </a:solidFill>
                <a:latin typeface="Calibri Light"/>
                <a:cs typeface="Calibri Light"/>
              </a:rPr>
              <a:t> </a:t>
            </a:r>
            <a:r>
              <a:rPr dirty="0" sz="1800" b="0">
                <a:solidFill>
                  <a:srgbClr val="52565A"/>
                </a:solidFill>
                <a:latin typeface="Calibri Light"/>
                <a:cs typeface="Calibri Light"/>
              </a:rPr>
              <a:t>pantry</a:t>
            </a:r>
            <a:r>
              <a:rPr dirty="0" sz="1800" spc="-40" b="0">
                <a:solidFill>
                  <a:srgbClr val="52565A"/>
                </a:solidFill>
                <a:latin typeface="Calibri Light"/>
                <a:cs typeface="Calibri Light"/>
              </a:rPr>
              <a:t> </a:t>
            </a:r>
            <a:r>
              <a:rPr dirty="0" sz="1800" b="0">
                <a:solidFill>
                  <a:srgbClr val="52565A"/>
                </a:solidFill>
                <a:latin typeface="Calibri Light"/>
                <a:cs typeface="Calibri Light"/>
              </a:rPr>
              <a:t>or</a:t>
            </a:r>
            <a:r>
              <a:rPr dirty="0" sz="1800" spc="-10" b="0">
                <a:solidFill>
                  <a:srgbClr val="52565A"/>
                </a:solidFill>
                <a:latin typeface="Calibri Light"/>
                <a:cs typeface="Calibri Light"/>
              </a:rPr>
              <a:t> </a:t>
            </a:r>
            <a:r>
              <a:rPr dirty="0" sz="1800" b="0">
                <a:solidFill>
                  <a:srgbClr val="52565A"/>
                </a:solidFill>
                <a:latin typeface="Calibri Light"/>
                <a:cs typeface="Calibri Light"/>
              </a:rPr>
              <a:t>community</a:t>
            </a:r>
            <a:r>
              <a:rPr dirty="0" sz="1800" spc="-40" b="0">
                <a:solidFill>
                  <a:srgbClr val="52565A"/>
                </a:solidFill>
                <a:latin typeface="Calibri Light"/>
                <a:cs typeface="Calibri Light"/>
              </a:rPr>
              <a:t> </a:t>
            </a:r>
            <a:r>
              <a:rPr dirty="0" sz="1800" b="0">
                <a:solidFill>
                  <a:srgbClr val="52565A"/>
                </a:solidFill>
                <a:latin typeface="Calibri Light"/>
                <a:cs typeface="Calibri Light"/>
              </a:rPr>
              <a:t>kitchen,</a:t>
            </a:r>
            <a:r>
              <a:rPr dirty="0" sz="1800" spc="-20" b="0">
                <a:solidFill>
                  <a:srgbClr val="52565A"/>
                </a:solidFill>
                <a:latin typeface="Calibri Light"/>
                <a:cs typeface="Calibri Light"/>
              </a:rPr>
              <a:t> </a:t>
            </a:r>
            <a:r>
              <a:rPr dirty="0" sz="1800" b="0">
                <a:solidFill>
                  <a:srgbClr val="52565A"/>
                </a:solidFill>
                <a:latin typeface="Calibri Light"/>
                <a:cs typeface="Calibri Light"/>
              </a:rPr>
              <a:t>the</a:t>
            </a:r>
            <a:r>
              <a:rPr dirty="0" sz="1800" spc="-25" b="0">
                <a:solidFill>
                  <a:srgbClr val="52565A"/>
                </a:solidFill>
                <a:latin typeface="Calibri Light"/>
                <a:cs typeface="Calibri Light"/>
              </a:rPr>
              <a:t> </a:t>
            </a:r>
            <a:r>
              <a:rPr dirty="0" sz="1800" b="0">
                <a:solidFill>
                  <a:srgbClr val="52565A"/>
                </a:solidFill>
                <a:latin typeface="Calibri Light"/>
                <a:cs typeface="Calibri Light"/>
              </a:rPr>
              <a:t>VFW</a:t>
            </a:r>
            <a:r>
              <a:rPr dirty="0" sz="1800" spc="-20" b="0">
                <a:solidFill>
                  <a:srgbClr val="52565A"/>
                </a:solidFill>
                <a:latin typeface="Calibri Light"/>
                <a:cs typeface="Calibri Light"/>
              </a:rPr>
              <a:t> </a:t>
            </a:r>
            <a:r>
              <a:rPr dirty="0" sz="1800" b="0">
                <a:solidFill>
                  <a:srgbClr val="52565A"/>
                </a:solidFill>
                <a:latin typeface="Calibri Light"/>
                <a:cs typeface="Calibri Light"/>
              </a:rPr>
              <a:t>will</a:t>
            </a:r>
            <a:r>
              <a:rPr dirty="0" sz="1800" spc="-15" b="0">
                <a:solidFill>
                  <a:srgbClr val="52565A"/>
                </a:solidFill>
                <a:latin typeface="Calibri Light"/>
                <a:cs typeface="Calibri Light"/>
              </a:rPr>
              <a:t> </a:t>
            </a:r>
            <a:r>
              <a:rPr dirty="0" sz="1800" b="0">
                <a:solidFill>
                  <a:srgbClr val="52565A"/>
                </a:solidFill>
                <a:latin typeface="Calibri Light"/>
                <a:cs typeface="Calibri Light"/>
              </a:rPr>
              <a:t>provide</a:t>
            </a:r>
            <a:r>
              <a:rPr dirty="0" sz="1800" spc="-20" b="0">
                <a:solidFill>
                  <a:srgbClr val="52565A"/>
                </a:solidFill>
                <a:latin typeface="Calibri Light"/>
                <a:cs typeface="Calibri Light"/>
              </a:rPr>
              <a:t> </a:t>
            </a:r>
            <a:r>
              <a:rPr dirty="0" sz="1800" b="0">
                <a:solidFill>
                  <a:srgbClr val="52565A"/>
                </a:solidFill>
                <a:latin typeface="Calibri Light"/>
                <a:cs typeface="Calibri Light"/>
              </a:rPr>
              <a:t>a</a:t>
            </a:r>
            <a:r>
              <a:rPr dirty="0" sz="1800" spc="-5" b="0">
                <a:solidFill>
                  <a:srgbClr val="52565A"/>
                </a:solidFill>
                <a:latin typeface="Calibri Light"/>
                <a:cs typeface="Calibri Light"/>
              </a:rPr>
              <a:t> </a:t>
            </a:r>
            <a:r>
              <a:rPr dirty="0" sz="1800" spc="-25" b="0">
                <a:solidFill>
                  <a:srgbClr val="52565A"/>
                </a:solidFill>
                <a:latin typeface="Calibri Light"/>
                <a:cs typeface="Calibri Light"/>
              </a:rPr>
              <a:t>$1 </a:t>
            </a:r>
            <a:r>
              <a:rPr dirty="0" sz="1800" b="0">
                <a:solidFill>
                  <a:srgbClr val="52565A"/>
                </a:solidFill>
                <a:latin typeface="Calibri Light"/>
                <a:cs typeface="Calibri Light"/>
              </a:rPr>
              <a:t>match.</a:t>
            </a:r>
            <a:r>
              <a:rPr dirty="0" sz="1800" spc="-30" b="0">
                <a:solidFill>
                  <a:srgbClr val="52565A"/>
                </a:solidFill>
                <a:latin typeface="Calibri Light"/>
                <a:cs typeface="Calibri Light"/>
              </a:rPr>
              <a:t> </a:t>
            </a:r>
            <a:r>
              <a:rPr dirty="0" sz="1800" b="0">
                <a:solidFill>
                  <a:srgbClr val="52565A"/>
                </a:solidFill>
                <a:latin typeface="Calibri Light"/>
                <a:cs typeface="Calibri Light"/>
              </a:rPr>
              <a:t>(Min.</a:t>
            </a:r>
            <a:r>
              <a:rPr dirty="0" sz="1800" spc="-25" b="0">
                <a:solidFill>
                  <a:srgbClr val="52565A"/>
                </a:solidFill>
                <a:latin typeface="Calibri Light"/>
                <a:cs typeface="Calibri Light"/>
              </a:rPr>
              <a:t> </a:t>
            </a:r>
            <a:r>
              <a:rPr dirty="0" sz="1800" b="0">
                <a:solidFill>
                  <a:srgbClr val="52565A"/>
                </a:solidFill>
                <a:latin typeface="Calibri Light"/>
                <a:cs typeface="Calibri Light"/>
              </a:rPr>
              <a:t>500</a:t>
            </a:r>
            <a:r>
              <a:rPr dirty="0" sz="1800" spc="-20" b="0">
                <a:solidFill>
                  <a:srgbClr val="52565A"/>
                </a:solidFill>
                <a:latin typeface="Calibri Light"/>
                <a:cs typeface="Calibri Light"/>
              </a:rPr>
              <a:t> </a:t>
            </a:r>
            <a:r>
              <a:rPr dirty="0" sz="1800" b="0">
                <a:solidFill>
                  <a:srgbClr val="52565A"/>
                </a:solidFill>
                <a:latin typeface="Calibri Light"/>
                <a:cs typeface="Calibri Light"/>
              </a:rPr>
              <a:t>lbs.</a:t>
            </a:r>
            <a:r>
              <a:rPr dirty="0" sz="1800" spc="-5" b="0">
                <a:solidFill>
                  <a:srgbClr val="52565A"/>
                </a:solidFill>
                <a:latin typeface="Calibri Light"/>
                <a:cs typeface="Calibri Light"/>
              </a:rPr>
              <a:t> </a:t>
            </a:r>
            <a:r>
              <a:rPr dirty="0" sz="1800" b="0">
                <a:solidFill>
                  <a:srgbClr val="52565A"/>
                </a:solidFill>
                <a:latin typeface="Calibri Light"/>
                <a:cs typeface="Calibri Light"/>
              </a:rPr>
              <a:t>must</a:t>
            </a:r>
            <a:r>
              <a:rPr dirty="0" sz="1800" spc="-15" b="0">
                <a:solidFill>
                  <a:srgbClr val="52565A"/>
                </a:solidFill>
                <a:latin typeface="Calibri Light"/>
                <a:cs typeface="Calibri Light"/>
              </a:rPr>
              <a:t> </a:t>
            </a:r>
            <a:r>
              <a:rPr dirty="0" sz="1800" b="0">
                <a:solidFill>
                  <a:srgbClr val="52565A"/>
                </a:solidFill>
                <a:latin typeface="Calibri Light"/>
                <a:cs typeface="Calibri Light"/>
              </a:rPr>
              <a:t>be</a:t>
            </a:r>
            <a:r>
              <a:rPr dirty="0" sz="1800" spc="-20" b="0">
                <a:solidFill>
                  <a:srgbClr val="52565A"/>
                </a:solidFill>
                <a:latin typeface="Calibri Light"/>
                <a:cs typeface="Calibri Light"/>
              </a:rPr>
              <a:t> </a:t>
            </a:r>
            <a:r>
              <a:rPr dirty="0" sz="1800" b="0">
                <a:solidFill>
                  <a:srgbClr val="52565A"/>
                </a:solidFill>
                <a:latin typeface="Calibri Light"/>
                <a:cs typeface="Calibri Light"/>
              </a:rPr>
              <a:t>collected</a:t>
            </a:r>
            <a:r>
              <a:rPr dirty="0" sz="1800" spc="-25" b="0">
                <a:solidFill>
                  <a:srgbClr val="52565A"/>
                </a:solidFill>
                <a:latin typeface="Calibri Light"/>
                <a:cs typeface="Calibri Light"/>
              </a:rPr>
              <a:t> </a:t>
            </a:r>
            <a:r>
              <a:rPr dirty="0" sz="1800" b="0">
                <a:solidFill>
                  <a:srgbClr val="52565A"/>
                </a:solidFill>
                <a:latin typeface="Calibri Light"/>
                <a:cs typeface="Calibri Light"/>
              </a:rPr>
              <a:t>to</a:t>
            </a:r>
            <a:r>
              <a:rPr dirty="0" sz="1800" spc="-25" b="0">
                <a:solidFill>
                  <a:srgbClr val="52565A"/>
                </a:solidFill>
                <a:latin typeface="Calibri Light"/>
                <a:cs typeface="Calibri Light"/>
              </a:rPr>
              <a:t> </a:t>
            </a:r>
            <a:r>
              <a:rPr dirty="0" sz="1800" b="0">
                <a:solidFill>
                  <a:srgbClr val="52565A"/>
                </a:solidFill>
                <a:latin typeface="Calibri Light"/>
                <a:cs typeface="Calibri Light"/>
              </a:rPr>
              <a:t>qualify</a:t>
            </a:r>
            <a:r>
              <a:rPr dirty="0" sz="1800" spc="-20" b="0">
                <a:solidFill>
                  <a:srgbClr val="52565A"/>
                </a:solidFill>
                <a:latin typeface="Calibri Light"/>
                <a:cs typeface="Calibri Light"/>
              </a:rPr>
              <a:t> </a:t>
            </a:r>
            <a:r>
              <a:rPr dirty="0" sz="1800" b="0">
                <a:solidFill>
                  <a:srgbClr val="52565A"/>
                </a:solidFill>
                <a:latin typeface="Calibri Light"/>
                <a:cs typeface="Calibri Light"/>
              </a:rPr>
              <a:t>for</a:t>
            </a:r>
            <a:r>
              <a:rPr dirty="0" sz="1800" spc="-10" b="0">
                <a:solidFill>
                  <a:srgbClr val="52565A"/>
                </a:solidFill>
                <a:latin typeface="Calibri Light"/>
                <a:cs typeface="Calibri Light"/>
              </a:rPr>
              <a:t> match)</a:t>
            </a:r>
            <a:endParaRPr sz="1800">
              <a:latin typeface="Calibri Light"/>
              <a:cs typeface="Calibri Light"/>
            </a:endParaRPr>
          </a:p>
          <a:p>
            <a:pPr marL="355600" indent="-343535">
              <a:lnSpc>
                <a:spcPct val="100000"/>
              </a:lnSpc>
              <a:buAutoNum type="arabicPeriod" startAt="2"/>
              <a:tabLst>
                <a:tab pos="355600" algn="l"/>
                <a:tab pos="356235" algn="l"/>
              </a:tabLst>
            </a:pPr>
            <a:r>
              <a:rPr dirty="0" sz="1800" b="0">
                <a:solidFill>
                  <a:srgbClr val="52565A"/>
                </a:solidFill>
                <a:latin typeface="Calibri Light"/>
                <a:cs typeface="Calibri Light"/>
              </a:rPr>
              <a:t>For</a:t>
            </a:r>
            <a:r>
              <a:rPr dirty="0" sz="1800" spc="-40" b="0">
                <a:solidFill>
                  <a:srgbClr val="52565A"/>
                </a:solidFill>
                <a:latin typeface="Calibri Light"/>
                <a:cs typeface="Calibri Light"/>
              </a:rPr>
              <a:t> </a:t>
            </a:r>
            <a:r>
              <a:rPr dirty="0" sz="1800" b="0">
                <a:solidFill>
                  <a:srgbClr val="52565A"/>
                </a:solidFill>
                <a:latin typeface="Calibri Light"/>
                <a:cs typeface="Calibri Light"/>
              </a:rPr>
              <a:t>every</a:t>
            </a:r>
            <a:r>
              <a:rPr dirty="0" sz="1800" spc="-35" b="0">
                <a:solidFill>
                  <a:srgbClr val="52565A"/>
                </a:solidFill>
                <a:latin typeface="Calibri Light"/>
                <a:cs typeface="Calibri Light"/>
              </a:rPr>
              <a:t> </a:t>
            </a:r>
            <a:r>
              <a:rPr dirty="0" sz="1800" b="0">
                <a:solidFill>
                  <a:srgbClr val="52565A"/>
                </a:solidFill>
                <a:latin typeface="Calibri Light"/>
                <a:cs typeface="Calibri Light"/>
              </a:rPr>
              <a:t>$1</a:t>
            </a:r>
            <a:r>
              <a:rPr dirty="0" sz="1800" spc="-10" b="0">
                <a:solidFill>
                  <a:srgbClr val="52565A"/>
                </a:solidFill>
                <a:latin typeface="Calibri Light"/>
                <a:cs typeface="Calibri Light"/>
              </a:rPr>
              <a:t> </a:t>
            </a:r>
            <a:r>
              <a:rPr dirty="0" sz="1800" b="0">
                <a:solidFill>
                  <a:srgbClr val="52565A"/>
                </a:solidFill>
                <a:latin typeface="Calibri Light"/>
                <a:cs typeface="Calibri Light"/>
              </a:rPr>
              <a:t>spent</a:t>
            </a:r>
            <a:r>
              <a:rPr dirty="0" sz="1800" spc="-25" b="0">
                <a:solidFill>
                  <a:srgbClr val="52565A"/>
                </a:solidFill>
                <a:latin typeface="Calibri Light"/>
                <a:cs typeface="Calibri Light"/>
              </a:rPr>
              <a:t> </a:t>
            </a:r>
            <a:r>
              <a:rPr dirty="0" sz="1800" b="0">
                <a:solidFill>
                  <a:srgbClr val="52565A"/>
                </a:solidFill>
                <a:latin typeface="Calibri Light"/>
                <a:cs typeface="Calibri Light"/>
              </a:rPr>
              <a:t>on</a:t>
            </a:r>
            <a:r>
              <a:rPr dirty="0" sz="1800" spc="-15" b="0">
                <a:solidFill>
                  <a:srgbClr val="52565A"/>
                </a:solidFill>
                <a:latin typeface="Calibri Light"/>
                <a:cs typeface="Calibri Light"/>
              </a:rPr>
              <a:t> </a:t>
            </a:r>
            <a:r>
              <a:rPr dirty="0" sz="1800" b="0">
                <a:solidFill>
                  <a:srgbClr val="52565A"/>
                </a:solidFill>
                <a:latin typeface="Calibri Light"/>
                <a:cs typeface="Calibri Light"/>
              </a:rPr>
              <a:t>food</a:t>
            </a:r>
            <a:r>
              <a:rPr dirty="0" sz="1800" spc="-20" b="0">
                <a:solidFill>
                  <a:srgbClr val="52565A"/>
                </a:solidFill>
                <a:latin typeface="Calibri Light"/>
                <a:cs typeface="Calibri Light"/>
              </a:rPr>
              <a:t> </a:t>
            </a:r>
            <a:r>
              <a:rPr dirty="0" sz="1800" b="0">
                <a:solidFill>
                  <a:srgbClr val="52565A"/>
                </a:solidFill>
                <a:latin typeface="Calibri Light"/>
                <a:cs typeface="Calibri Light"/>
              </a:rPr>
              <a:t>purchased</a:t>
            </a:r>
            <a:r>
              <a:rPr dirty="0" sz="1800" spc="-20" b="0">
                <a:solidFill>
                  <a:srgbClr val="52565A"/>
                </a:solidFill>
                <a:latin typeface="Calibri Light"/>
                <a:cs typeface="Calibri Light"/>
              </a:rPr>
              <a:t> </a:t>
            </a:r>
            <a:r>
              <a:rPr dirty="0" sz="1800" b="0">
                <a:solidFill>
                  <a:srgbClr val="52565A"/>
                </a:solidFill>
                <a:latin typeface="Calibri Light"/>
                <a:cs typeface="Calibri Light"/>
              </a:rPr>
              <a:t>to</a:t>
            </a:r>
            <a:r>
              <a:rPr dirty="0" sz="1800" spc="-25" b="0">
                <a:solidFill>
                  <a:srgbClr val="52565A"/>
                </a:solidFill>
                <a:latin typeface="Calibri Light"/>
                <a:cs typeface="Calibri Light"/>
              </a:rPr>
              <a:t> </a:t>
            </a:r>
            <a:r>
              <a:rPr dirty="0" sz="1800" b="0">
                <a:solidFill>
                  <a:srgbClr val="52565A"/>
                </a:solidFill>
                <a:latin typeface="Calibri Light"/>
                <a:cs typeface="Calibri Light"/>
              </a:rPr>
              <a:t>support</a:t>
            </a:r>
            <a:r>
              <a:rPr dirty="0" sz="1800" spc="-20" b="0">
                <a:solidFill>
                  <a:srgbClr val="52565A"/>
                </a:solidFill>
                <a:latin typeface="Calibri Light"/>
                <a:cs typeface="Calibri Light"/>
              </a:rPr>
              <a:t> </a:t>
            </a:r>
            <a:r>
              <a:rPr dirty="0" sz="1800" b="0">
                <a:solidFill>
                  <a:srgbClr val="52565A"/>
                </a:solidFill>
                <a:latin typeface="Calibri Light"/>
                <a:cs typeface="Calibri Light"/>
              </a:rPr>
              <a:t>a</a:t>
            </a:r>
            <a:r>
              <a:rPr dirty="0" sz="1800" spc="-5" b="0">
                <a:solidFill>
                  <a:srgbClr val="52565A"/>
                </a:solidFill>
                <a:latin typeface="Calibri Light"/>
                <a:cs typeface="Calibri Light"/>
              </a:rPr>
              <a:t> </a:t>
            </a:r>
            <a:r>
              <a:rPr dirty="0" sz="1800" b="0">
                <a:solidFill>
                  <a:srgbClr val="52565A"/>
                </a:solidFill>
                <a:latin typeface="Calibri Light"/>
                <a:cs typeface="Calibri Light"/>
              </a:rPr>
              <a:t>food</a:t>
            </a:r>
            <a:r>
              <a:rPr dirty="0" sz="1800" spc="-25" b="0">
                <a:solidFill>
                  <a:srgbClr val="52565A"/>
                </a:solidFill>
                <a:latin typeface="Calibri Light"/>
                <a:cs typeface="Calibri Light"/>
              </a:rPr>
              <a:t> </a:t>
            </a:r>
            <a:r>
              <a:rPr dirty="0" sz="1800" b="0">
                <a:solidFill>
                  <a:srgbClr val="52565A"/>
                </a:solidFill>
                <a:latin typeface="Calibri Light"/>
                <a:cs typeface="Calibri Light"/>
              </a:rPr>
              <a:t>pantry</a:t>
            </a:r>
            <a:r>
              <a:rPr dirty="0" sz="1800" spc="-25" b="0">
                <a:solidFill>
                  <a:srgbClr val="52565A"/>
                </a:solidFill>
                <a:latin typeface="Calibri Light"/>
                <a:cs typeface="Calibri Light"/>
              </a:rPr>
              <a:t> </a:t>
            </a:r>
            <a:r>
              <a:rPr dirty="0" sz="1800" b="0">
                <a:solidFill>
                  <a:srgbClr val="52565A"/>
                </a:solidFill>
                <a:latin typeface="Calibri Light"/>
                <a:cs typeface="Calibri Light"/>
              </a:rPr>
              <a:t>ran</a:t>
            </a:r>
            <a:r>
              <a:rPr dirty="0" sz="1800" spc="-20" b="0">
                <a:solidFill>
                  <a:srgbClr val="52565A"/>
                </a:solidFill>
                <a:latin typeface="Calibri Light"/>
                <a:cs typeface="Calibri Light"/>
              </a:rPr>
              <a:t> </a:t>
            </a:r>
            <a:r>
              <a:rPr dirty="0" sz="1800" b="0">
                <a:solidFill>
                  <a:srgbClr val="52565A"/>
                </a:solidFill>
                <a:latin typeface="Calibri Light"/>
                <a:cs typeface="Calibri Light"/>
              </a:rPr>
              <a:t>by</a:t>
            </a:r>
            <a:r>
              <a:rPr dirty="0" sz="1800" spc="-15" b="0">
                <a:solidFill>
                  <a:srgbClr val="52565A"/>
                </a:solidFill>
                <a:latin typeface="Calibri Light"/>
                <a:cs typeface="Calibri Light"/>
              </a:rPr>
              <a:t> </a:t>
            </a:r>
            <a:r>
              <a:rPr dirty="0" sz="1800" b="0">
                <a:solidFill>
                  <a:srgbClr val="52565A"/>
                </a:solidFill>
                <a:latin typeface="Calibri Light"/>
                <a:cs typeface="Calibri Light"/>
              </a:rPr>
              <a:t>the</a:t>
            </a:r>
            <a:r>
              <a:rPr dirty="0" sz="1800" spc="-30" b="0">
                <a:solidFill>
                  <a:srgbClr val="52565A"/>
                </a:solidFill>
                <a:latin typeface="Calibri Light"/>
                <a:cs typeface="Calibri Light"/>
              </a:rPr>
              <a:t> </a:t>
            </a:r>
            <a:r>
              <a:rPr dirty="0" sz="1800" b="0">
                <a:solidFill>
                  <a:srgbClr val="52565A"/>
                </a:solidFill>
                <a:latin typeface="Calibri Light"/>
                <a:cs typeface="Calibri Light"/>
              </a:rPr>
              <a:t>Post</a:t>
            </a:r>
            <a:r>
              <a:rPr dirty="0" sz="1800" spc="-15" b="0">
                <a:solidFill>
                  <a:srgbClr val="52565A"/>
                </a:solidFill>
                <a:latin typeface="Calibri Light"/>
                <a:cs typeface="Calibri Light"/>
              </a:rPr>
              <a:t> </a:t>
            </a:r>
            <a:r>
              <a:rPr dirty="0" sz="1800" b="0">
                <a:solidFill>
                  <a:srgbClr val="52565A"/>
                </a:solidFill>
                <a:latin typeface="Calibri Light"/>
                <a:cs typeface="Calibri Light"/>
              </a:rPr>
              <a:t>or</a:t>
            </a:r>
            <a:r>
              <a:rPr dirty="0" sz="1800" spc="-25" b="0">
                <a:solidFill>
                  <a:srgbClr val="52565A"/>
                </a:solidFill>
                <a:latin typeface="Calibri Light"/>
                <a:cs typeface="Calibri Light"/>
              </a:rPr>
              <a:t> </a:t>
            </a:r>
            <a:r>
              <a:rPr dirty="0" sz="1800" spc="-10" b="0">
                <a:solidFill>
                  <a:srgbClr val="52565A"/>
                </a:solidFill>
                <a:latin typeface="Calibri Light"/>
                <a:cs typeface="Calibri Light"/>
              </a:rPr>
              <a:t>Auxiliary,</a:t>
            </a:r>
            <a:r>
              <a:rPr dirty="0" sz="1800" spc="-25" b="0">
                <a:solidFill>
                  <a:srgbClr val="52565A"/>
                </a:solidFill>
                <a:latin typeface="Calibri Light"/>
                <a:cs typeface="Calibri Light"/>
              </a:rPr>
              <a:t> </a:t>
            </a:r>
            <a:r>
              <a:rPr dirty="0" sz="1800" b="0">
                <a:solidFill>
                  <a:srgbClr val="52565A"/>
                </a:solidFill>
                <a:latin typeface="Calibri Light"/>
                <a:cs typeface="Calibri Light"/>
              </a:rPr>
              <a:t>the</a:t>
            </a:r>
            <a:r>
              <a:rPr dirty="0" sz="1800" spc="-20" b="0">
                <a:solidFill>
                  <a:srgbClr val="52565A"/>
                </a:solidFill>
                <a:latin typeface="Calibri Light"/>
                <a:cs typeface="Calibri Light"/>
              </a:rPr>
              <a:t> </a:t>
            </a:r>
            <a:r>
              <a:rPr dirty="0" sz="1800" b="0">
                <a:solidFill>
                  <a:srgbClr val="52565A"/>
                </a:solidFill>
                <a:latin typeface="Calibri Light"/>
                <a:cs typeface="Calibri Light"/>
              </a:rPr>
              <a:t>VFW</a:t>
            </a:r>
            <a:r>
              <a:rPr dirty="0" sz="1800" spc="-20" b="0">
                <a:solidFill>
                  <a:srgbClr val="52565A"/>
                </a:solidFill>
                <a:latin typeface="Calibri Light"/>
                <a:cs typeface="Calibri Light"/>
              </a:rPr>
              <a:t> </a:t>
            </a:r>
            <a:r>
              <a:rPr dirty="0" sz="1800" b="0">
                <a:solidFill>
                  <a:srgbClr val="52565A"/>
                </a:solidFill>
                <a:latin typeface="Calibri Light"/>
                <a:cs typeface="Calibri Light"/>
              </a:rPr>
              <a:t>will provide</a:t>
            </a:r>
            <a:r>
              <a:rPr dirty="0" sz="1800" spc="-15" b="0">
                <a:solidFill>
                  <a:srgbClr val="52565A"/>
                </a:solidFill>
                <a:latin typeface="Calibri Light"/>
                <a:cs typeface="Calibri Light"/>
              </a:rPr>
              <a:t> </a:t>
            </a:r>
            <a:r>
              <a:rPr dirty="0" sz="1800" spc="-50" b="0">
                <a:solidFill>
                  <a:srgbClr val="52565A"/>
                </a:solidFill>
                <a:latin typeface="Calibri Light"/>
                <a:cs typeface="Calibri Light"/>
              </a:rPr>
              <a:t>a</a:t>
            </a:r>
            <a:endParaRPr sz="1800">
              <a:latin typeface="Calibri Light"/>
              <a:cs typeface="Calibri Light"/>
            </a:endParaRPr>
          </a:p>
          <a:p>
            <a:pPr marL="355600">
              <a:lnSpc>
                <a:spcPct val="100000"/>
              </a:lnSpc>
            </a:pPr>
            <a:r>
              <a:rPr dirty="0" sz="1800" b="0">
                <a:solidFill>
                  <a:srgbClr val="52565A"/>
                </a:solidFill>
                <a:latin typeface="Calibri Light"/>
                <a:cs typeface="Calibri Light"/>
              </a:rPr>
              <a:t>$1</a:t>
            </a:r>
            <a:r>
              <a:rPr dirty="0" sz="1800" spc="-20" b="0">
                <a:solidFill>
                  <a:srgbClr val="52565A"/>
                </a:solidFill>
                <a:latin typeface="Calibri Light"/>
                <a:cs typeface="Calibri Light"/>
              </a:rPr>
              <a:t> </a:t>
            </a:r>
            <a:r>
              <a:rPr dirty="0" sz="1800" b="0">
                <a:solidFill>
                  <a:srgbClr val="52565A"/>
                </a:solidFill>
                <a:latin typeface="Calibri Light"/>
                <a:cs typeface="Calibri Light"/>
              </a:rPr>
              <a:t>match.</a:t>
            </a:r>
            <a:r>
              <a:rPr dirty="0" sz="1800" spc="-30" b="0">
                <a:solidFill>
                  <a:srgbClr val="52565A"/>
                </a:solidFill>
                <a:latin typeface="Calibri Light"/>
                <a:cs typeface="Calibri Light"/>
              </a:rPr>
              <a:t> </a:t>
            </a:r>
            <a:r>
              <a:rPr dirty="0" sz="1800" b="0">
                <a:solidFill>
                  <a:srgbClr val="52565A"/>
                </a:solidFill>
                <a:latin typeface="Calibri Light"/>
                <a:cs typeface="Calibri Light"/>
              </a:rPr>
              <a:t>(Min.</a:t>
            </a:r>
            <a:r>
              <a:rPr dirty="0" sz="1800" spc="-20" b="0">
                <a:solidFill>
                  <a:srgbClr val="52565A"/>
                </a:solidFill>
                <a:latin typeface="Calibri Light"/>
                <a:cs typeface="Calibri Light"/>
              </a:rPr>
              <a:t> </a:t>
            </a:r>
            <a:r>
              <a:rPr dirty="0" sz="1800" b="0">
                <a:solidFill>
                  <a:srgbClr val="52565A"/>
                </a:solidFill>
                <a:latin typeface="Calibri Light"/>
                <a:cs typeface="Calibri Light"/>
              </a:rPr>
              <a:t>$500</a:t>
            </a:r>
            <a:r>
              <a:rPr dirty="0" sz="1800" spc="-15" b="0">
                <a:solidFill>
                  <a:srgbClr val="52565A"/>
                </a:solidFill>
                <a:latin typeface="Calibri Light"/>
                <a:cs typeface="Calibri Light"/>
              </a:rPr>
              <a:t> </a:t>
            </a:r>
            <a:r>
              <a:rPr dirty="0" sz="1800" b="0">
                <a:solidFill>
                  <a:srgbClr val="52565A"/>
                </a:solidFill>
                <a:latin typeface="Calibri Light"/>
                <a:cs typeface="Calibri Light"/>
              </a:rPr>
              <a:t>must</a:t>
            </a:r>
            <a:r>
              <a:rPr dirty="0" sz="1800" spc="-15" b="0">
                <a:solidFill>
                  <a:srgbClr val="52565A"/>
                </a:solidFill>
                <a:latin typeface="Calibri Light"/>
                <a:cs typeface="Calibri Light"/>
              </a:rPr>
              <a:t> </a:t>
            </a:r>
            <a:r>
              <a:rPr dirty="0" sz="1800" b="0">
                <a:solidFill>
                  <a:srgbClr val="52565A"/>
                </a:solidFill>
                <a:latin typeface="Calibri Light"/>
                <a:cs typeface="Calibri Light"/>
              </a:rPr>
              <a:t>be</a:t>
            </a:r>
            <a:r>
              <a:rPr dirty="0" sz="1800" spc="-20" b="0">
                <a:solidFill>
                  <a:srgbClr val="52565A"/>
                </a:solidFill>
                <a:latin typeface="Calibri Light"/>
                <a:cs typeface="Calibri Light"/>
              </a:rPr>
              <a:t> </a:t>
            </a:r>
            <a:r>
              <a:rPr dirty="0" sz="1800" b="0">
                <a:solidFill>
                  <a:srgbClr val="52565A"/>
                </a:solidFill>
                <a:latin typeface="Calibri Light"/>
                <a:cs typeface="Calibri Light"/>
              </a:rPr>
              <a:t>spent</a:t>
            </a:r>
            <a:r>
              <a:rPr dirty="0" sz="1800" spc="-15" b="0">
                <a:solidFill>
                  <a:srgbClr val="52565A"/>
                </a:solidFill>
                <a:latin typeface="Calibri Light"/>
                <a:cs typeface="Calibri Light"/>
              </a:rPr>
              <a:t> </a:t>
            </a:r>
            <a:r>
              <a:rPr dirty="0" sz="1800" b="0">
                <a:solidFill>
                  <a:srgbClr val="52565A"/>
                </a:solidFill>
                <a:latin typeface="Calibri Light"/>
                <a:cs typeface="Calibri Light"/>
              </a:rPr>
              <a:t>to</a:t>
            </a:r>
            <a:r>
              <a:rPr dirty="0" sz="1800" spc="-25" b="0">
                <a:solidFill>
                  <a:srgbClr val="52565A"/>
                </a:solidFill>
                <a:latin typeface="Calibri Light"/>
                <a:cs typeface="Calibri Light"/>
              </a:rPr>
              <a:t> </a:t>
            </a:r>
            <a:r>
              <a:rPr dirty="0" sz="1800" b="0">
                <a:solidFill>
                  <a:srgbClr val="52565A"/>
                </a:solidFill>
                <a:latin typeface="Calibri Light"/>
                <a:cs typeface="Calibri Light"/>
              </a:rPr>
              <a:t>qualify</a:t>
            </a:r>
            <a:r>
              <a:rPr dirty="0" sz="1800" spc="-20" b="0">
                <a:solidFill>
                  <a:srgbClr val="52565A"/>
                </a:solidFill>
                <a:latin typeface="Calibri Light"/>
                <a:cs typeface="Calibri Light"/>
              </a:rPr>
              <a:t> </a:t>
            </a:r>
            <a:r>
              <a:rPr dirty="0" sz="1800" b="0">
                <a:solidFill>
                  <a:srgbClr val="52565A"/>
                </a:solidFill>
                <a:latin typeface="Calibri Light"/>
                <a:cs typeface="Calibri Light"/>
              </a:rPr>
              <a:t>and</a:t>
            </a:r>
            <a:r>
              <a:rPr dirty="0" sz="1800" spc="-15" b="0">
                <a:solidFill>
                  <a:srgbClr val="52565A"/>
                </a:solidFill>
                <a:latin typeface="Calibri Light"/>
                <a:cs typeface="Calibri Light"/>
              </a:rPr>
              <a:t> </a:t>
            </a:r>
            <a:r>
              <a:rPr dirty="0" sz="1800" b="0">
                <a:solidFill>
                  <a:srgbClr val="52565A"/>
                </a:solidFill>
                <a:latin typeface="Calibri Light"/>
                <a:cs typeface="Calibri Light"/>
              </a:rPr>
              <a:t>the</a:t>
            </a:r>
            <a:r>
              <a:rPr dirty="0" sz="1800" spc="-15" b="0">
                <a:solidFill>
                  <a:srgbClr val="52565A"/>
                </a:solidFill>
                <a:latin typeface="Calibri Light"/>
                <a:cs typeface="Calibri Light"/>
              </a:rPr>
              <a:t> </a:t>
            </a:r>
            <a:r>
              <a:rPr dirty="0" sz="1800" b="0">
                <a:solidFill>
                  <a:srgbClr val="52565A"/>
                </a:solidFill>
                <a:latin typeface="Calibri Light"/>
                <a:cs typeface="Calibri Light"/>
              </a:rPr>
              <a:t>applicant</a:t>
            </a:r>
            <a:r>
              <a:rPr dirty="0" sz="1800" spc="-35" b="0">
                <a:solidFill>
                  <a:srgbClr val="52565A"/>
                </a:solidFill>
                <a:latin typeface="Calibri Light"/>
                <a:cs typeface="Calibri Light"/>
              </a:rPr>
              <a:t> </a:t>
            </a:r>
            <a:r>
              <a:rPr dirty="0" sz="1800" b="0">
                <a:solidFill>
                  <a:srgbClr val="52565A"/>
                </a:solidFill>
                <a:latin typeface="Calibri Light"/>
                <a:cs typeface="Calibri Light"/>
              </a:rPr>
              <a:t>must</a:t>
            </a:r>
            <a:r>
              <a:rPr dirty="0" sz="1800" spc="-15" b="0">
                <a:solidFill>
                  <a:srgbClr val="52565A"/>
                </a:solidFill>
                <a:latin typeface="Calibri Light"/>
                <a:cs typeface="Calibri Light"/>
              </a:rPr>
              <a:t> </a:t>
            </a:r>
            <a:r>
              <a:rPr dirty="0" sz="1800" b="0">
                <a:solidFill>
                  <a:srgbClr val="52565A"/>
                </a:solidFill>
                <a:latin typeface="Calibri Light"/>
                <a:cs typeface="Calibri Light"/>
              </a:rPr>
              <a:t>prove</a:t>
            </a:r>
            <a:r>
              <a:rPr dirty="0" sz="1800" spc="-25" b="0">
                <a:solidFill>
                  <a:srgbClr val="52565A"/>
                </a:solidFill>
                <a:latin typeface="Calibri Light"/>
                <a:cs typeface="Calibri Light"/>
              </a:rPr>
              <a:t> </a:t>
            </a:r>
            <a:r>
              <a:rPr dirty="0" sz="1800" b="0">
                <a:solidFill>
                  <a:srgbClr val="52565A"/>
                </a:solidFill>
                <a:latin typeface="Calibri Light"/>
                <a:cs typeface="Calibri Light"/>
              </a:rPr>
              <a:t>that</a:t>
            </a:r>
            <a:r>
              <a:rPr dirty="0" sz="1800" spc="-20" b="0">
                <a:solidFill>
                  <a:srgbClr val="52565A"/>
                </a:solidFill>
                <a:latin typeface="Calibri Light"/>
                <a:cs typeface="Calibri Light"/>
              </a:rPr>
              <a:t> </a:t>
            </a:r>
            <a:r>
              <a:rPr dirty="0" sz="1800" b="0">
                <a:solidFill>
                  <a:srgbClr val="52565A"/>
                </a:solidFill>
                <a:latin typeface="Calibri Light"/>
                <a:cs typeface="Calibri Light"/>
              </a:rPr>
              <a:t>the</a:t>
            </a:r>
            <a:r>
              <a:rPr dirty="0" sz="1800" spc="-20" b="0">
                <a:solidFill>
                  <a:srgbClr val="52565A"/>
                </a:solidFill>
                <a:latin typeface="Calibri Light"/>
                <a:cs typeface="Calibri Light"/>
              </a:rPr>
              <a:t> </a:t>
            </a:r>
            <a:r>
              <a:rPr dirty="0" sz="1800" b="0">
                <a:solidFill>
                  <a:srgbClr val="52565A"/>
                </a:solidFill>
                <a:latin typeface="Calibri Light"/>
                <a:cs typeface="Calibri Light"/>
              </a:rPr>
              <a:t>food</a:t>
            </a:r>
            <a:r>
              <a:rPr dirty="0" sz="1800" spc="-10" b="0">
                <a:solidFill>
                  <a:srgbClr val="52565A"/>
                </a:solidFill>
                <a:latin typeface="Calibri Light"/>
                <a:cs typeface="Calibri Light"/>
              </a:rPr>
              <a:t> </a:t>
            </a:r>
            <a:r>
              <a:rPr dirty="0" sz="1800" b="0">
                <a:solidFill>
                  <a:srgbClr val="52565A"/>
                </a:solidFill>
                <a:latin typeface="Calibri Light"/>
                <a:cs typeface="Calibri Light"/>
              </a:rPr>
              <a:t>pantry</a:t>
            </a:r>
            <a:r>
              <a:rPr dirty="0" sz="1800" spc="-20" b="0">
                <a:solidFill>
                  <a:srgbClr val="52565A"/>
                </a:solidFill>
                <a:latin typeface="Calibri Light"/>
                <a:cs typeface="Calibri Light"/>
              </a:rPr>
              <a:t> </a:t>
            </a:r>
            <a:r>
              <a:rPr dirty="0" sz="1800" b="0">
                <a:solidFill>
                  <a:srgbClr val="52565A"/>
                </a:solidFill>
                <a:latin typeface="Calibri Light"/>
                <a:cs typeface="Calibri Light"/>
              </a:rPr>
              <a:t>has</a:t>
            </a:r>
            <a:r>
              <a:rPr dirty="0" sz="1800" spc="-15" b="0">
                <a:solidFill>
                  <a:srgbClr val="52565A"/>
                </a:solidFill>
                <a:latin typeface="Calibri Light"/>
                <a:cs typeface="Calibri Light"/>
              </a:rPr>
              <a:t> </a:t>
            </a:r>
            <a:r>
              <a:rPr dirty="0" sz="1800" spc="-20" b="0">
                <a:solidFill>
                  <a:srgbClr val="52565A"/>
                </a:solidFill>
                <a:latin typeface="Calibri Light"/>
                <a:cs typeface="Calibri Light"/>
              </a:rPr>
              <a:t>been</a:t>
            </a:r>
            <a:endParaRPr sz="1800">
              <a:latin typeface="Calibri Light"/>
              <a:cs typeface="Calibri Light"/>
            </a:endParaRPr>
          </a:p>
          <a:p>
            <a:pPr marL="355600">
              <a:lnSpc>
                <a:spcPct val="100000"/>
              </a:lnSpc>
            </a:pPr>
            <a:r>
              <a:rPr dirty="0" sz="1800" b="0">
                <a:solidFill>
                  <a:srgbClr val="52565A"/>
                </a:solidFill>
                <a:latin typeface="Calibri Light"/>
                <a:cs typeface="Calibri Light"/>
              </a:rPr>
              <a:t>operating</a:t>
            </a:r>
            <a:r>
              <a:rPr dirty="0" sz="1800" spc="-20" b="0">
                <a:solidFill>
                  <a:srgbClr val="52565A"/>
                </a:solidFill>
                <a:latin typeface="Calibri Light"/>
                <a:cs typeface="Calibri Light"/>
              </a:rPr>
              <a:t> </a:t>
            </a:r>
            <a:r>
              <a:rPr dirty="0" sz="1800" b="0">
                <a:solidFill>
                  <a:srgbClr val="52565A"/>
                </a:solidFill>
                <a:latin typeface="Calibri Light"/>
                <a:cs typeface="Calibri Light"/>
              </a:rPr>
              <a:t>for</a:t>
            </a:r>
            <a:r>
              <a:rPr dirty="0" sz="1800" spc="-10" b="0">
                <a:solidFill>
                  <a:srgbClr val="52565A"/>
                </a:solidFill>
                <a:latin typeface="Calibri Light"/>
                <a:cs typeface="Calibri Light"/>
              </a:rPr>
              <a:t> </a:t>
            </a:r>
            <a:r>
              <a:rPr dirty="0" sz="1800" b="0">
                <a:solidFill>
                  <a:srgbClr val="52565A"/>
                </a:solidFill>
                <a:latin typeface="Calibri Light"/>
                <a:cs typeface="Calibri Light"/>
              </a:rPr>
              <a:t>at</a:t>
            </a:r>
            <a:r>
              <a:rPr dirty="0" sz="1800" spc="-25" b="0">
                <a:solidFill>
                  <a:srgbClr val="52565A"/>
                </a:solidFill>
                <a:latin typeface="Calibri Light"/>
                <a:cs typeface="Calibri Light"/>
              </a:rPr>
              <a:t> </a:t>
            </a:r>
            <a:r>
              <a:rPr dirty="0" sz="1800" b="0">
                <a:solidFill>
                  <a:srgbClr val="52565A"/>
                </a:solidFill>
                <a:latin typeface="Calibri Light"/>
                <a:cs typeface="Calibri Light"/>
              </a:rPr>
              <a:t>least</a:t>
            </a:r>
            <a:r>
              <a:rPr dirty="0" sz="1800" spc="-15" b="0">
                <a:solidFill>
                  <a:srgbClr val="52565A"/>
                </a:solidFill>
                <a:latin typeface="Calibri Light"/>
                <a:cs typeface="Calibri Light"/>
              </a:rPr>
              <a:t> </a:t>
            </a:r>
            <a:r>
              <a:rPr dirty="0" sz="1800" b="0">
                <a:solidFill>
                  <a:srgbClr val="52565A"/>
                </a:solidFill>
                <a:latin typeface="Calibri Light"/>
                <a:cs typeface="Calibri Light"/>
              </a:rPr>
              <a:t>one</a:t>
            </a:r>
            <a:r>
              <a:rPr dirty="0" sz="1800" spc="-25" b="0">
                <a:solidFill>
                  <a:srgbClr val="52565A"/>
                </a:solidFill>
                <a:latin typeface="Calibri Light"/>
                <a:cs typeface="Calibri Light"/>
              </a:rPr>
              <a:t> </a:t>
            </a:r>
            <a:r>
              <a:rPr dirty="0" sz="1800" b="0">
                <a:solidFill>
                  <a:srgbClr val="52565A"/>
                </a:solidFill>
                <a:latin typeface="Calibri Light"/>
                <a:cs typeface="Calibri Light"/>
              </a:rPr>
              <a:t>year</a:t>
            </a:r>
            <a:r>
              <a:rPr dirty="0" sz="1800" spc="-25" b="0">
                <a:solidFill>
                  <a:srgbClr val="52565A"/>
                </a:solidFill>
                <a:latin typeface="Calibri Light"/>
                <a:cs typeface="Calibri Light"/>
              </a:rPr>
              <a:t> </a:t>
            </a:r>
            <a:r>
              <a:rPr dirty="0" sz="1800" b="0">
                <a:solidFill>
                  <a:srgbClr val="52565A"/>
                </a:solidFill>
                <a:latin typeface="Calibri Light"/>
                <a:cs typeface="Calibri Light"/>
              </a:rPr>
              <a:t>and</a:t>
            </a:r>
            <a:r>
              <a:rPr dirty="0" sz="1800" spc="-5" b="0">
                <a:solidFill>
                  <a:srgbClr val="52565A"/>
                </a:solidFill>
                <a:latin typeface="Calibri Light"/>
                <a:cs typeface="Calibri Light"/>
              </a:rPr>
              <a:t> </a:t>
            </a:r>
            <a:r>
              <a:rPr dirty="0" sz="1800" b="0">
                <a:solidFill>
                  <a:srgbClr val="52565A"/>
                </a:solidFill>
                <a:latin typeface="Calibri Light"/>
                <a:cs typeface="Calibri Light"/>
              </a:rPr>
              <a:t>show</a:t>
            </a:r>
            <a:r>
              <a:rPr dirty="0" sz="1800" spc="-10" b="0">
                <a:solidFill>
                  <a:srgbClr val="52565A"/>
                </a:solidFill>
                <a:latin typeface="Calibri Light"/>
                <a:cs typeface="Calibri Light"/>
              </a:rPr>
              <a:t> </a:t>
            </a:r>
            <a:r>
              <a:rPr dirty="0" sz="1800" b="0">
                <a:solidFill>
                  <a:srgbClr val="52565A"/>
                </a:solidFill>
                <a:latin typeface="Calibri Light"/>
                <a:cs typeface="Calibri Light"/>
              </a:rPr>
              <a:t>that</a:t>
            </a:r>
            <a:r>
              <a:rPr dirty="0" sz="1800" spc="-25" b="0">
                <a:solidFill>
                  <a:srgbClr val="52565A"/>
                </a:solidFill>
                <a:latin typeface="Calibri Light"/>
                <a:cs typeface="Calibri Light"/>
              </a:rPr>
              <a:t> </a:t>
            </a:r>
            <a:r>
              <a:rPr dirty="0" sz="1800" b="0">
                <a:solidFill>
                  <a:srgbClr val="52565A"/>
                </a:solidFill>
                <a:latin typeface="Calibri Light"/>
                <a:cs typeface="Calibri Light"/>
              </a:rPr>
              <a:t>it</a:t>
            </a:r>
            <a:r>
              <a:rPr dirty="0" sz="1800" spc="-20" b="0">
                <a:solidFill>
                  <a:srgbClr val="52565A"/>
                </a:solidFill>
                <a:latin typeface="Calibri Light"/>
                <a:cs typeface="Calibri Light"/>
              </a:rPr>
              <a:t> </a:t>
            </a:r>
            <a:r>
              <a:rPr dirty="0" sz="1800" b="0">
                <a:solidFill>
                  <a:srgbClr val="52565A"/>
                </a:solidFill>
                <a:latin typeface="Calibri Light"/>
                <a:cs typeface="Calibri Light"/>
              </a:rPr>
              <a:t>is</a:t>
            </a:r>
            <a:r>
              <a:rPr dirty="0" sz="1800" spc="-15" b="0">
                <a:solidFill>
                  <a:srgbClr val="52565A"/>
                </a:solidFill>
                <a:latin typeface="Calibri Light"/>
                <a:cs typeface="Calibri Light"/>
              </a:rPr>
              <a:t> </a:t>
            </a:r>
            <a:r>
              <a:rPr dirty="0" sz="1800" spc="-10" b="0">
                <a:solidFill>
                  <a:srgbClr val="52565A"/>
                </a:solidFill>
                <a:latin typeface="Calibri Light"/>
                <a:cs typeface="Calibri Light"/>
              </a:rPr>
              <a:t>sustainable)</a:t>
            </a:r>
            <a:endParaRPr sz="1800">
              <a:latin typeface="Calibri Light"/>
              <a:cs typeface="Calibri Light"/>
            </a:endParaRPr>
          </a:p>
          <a:p>
            <a:pPr algn="just" marL="355600" marR="409575" indent="-343535">
              <a:lnSpc>
                <a:spcPct val="100000"/>
              </a:lnSpc>
              <a:buAutoNum type="arabicPeriod" startAt="4"/>
              <a:tabLst>
                <a:tab pos="356235" algn="l"/>
              </a:tabLst>
            </a:pPr>
            <a:r>
              <a:rPr dirty="0" sz="1800" b="0">
                <a:solidFill>
                  <a:srgbClr val="52565A"/>
                </a:solidFill>
                <a:latin typeface="Calibri Light"/>
                <a:cs typeface="Calibri Light"/>
              </a:rPr>
              <a:t>The</a:t>
            </a:r>
            <a:r>
              <a:rPr dirty="0" sz="1800" spc="-25" b="0">
                <a:solidFill>
                  <a:srgbClr val="52565A"/>
                </a:solidFill>
                <a:latin typeface="Calibri Light"/>
                <a:cs typeface="Calibri Light"/>
              </a:rPr>
              <a:t> </a:t>
            </a:r>
            <a:r>
              <a:rPr dirty="0" sz="1800" b="0">
                <a:solidFill>
                  <a:srgbClr val="52565A"/>
                </a:solidFill>
                <a:latin typeface="Calibri Light"/>
                <a:cs typeface="Calibri Light"/>
              </a:rPr>
              <a:t>VFW</a:t>
            </a:r>
            <a:r>
              <a:rPr dirty="0" sz="1800" spc="-15" b="0">
                <a:solidFill>
                  <a:srgbClr val="52565A"/>
                </a:solidFill>
                <a:latin typeface="Calibri Light"/>
                <a:cs typeface="Calibri Light"/>
              </a:rPr>
              <a:t> </a:t>
            </a:r>
            <a:r>
              <a:rPr dirty="0" sz="1800" b="0">
                <a:solidFill>
                  <a:srgbClr val="52565A"/>
                </a:solidFill>
                <a:latin typeface="Calibri Light"/>
                <a:cs typeface="Calibri Light"/>
              </a:rPr>
              <a:t>Foundation</a:t>
            </a:r>
            <a:r>
              <a:rPr dirty="0" sz="1800" spc="-25" b="0">
                <a:solidFill>
                  <a:srgbClr val="52565A"/>
                </a:solidFill>
                <a:latin typeface="Calibri Light"/>
                <a:cs typeface="Calibri Light"/>
              </a:rPr>
              <a:t> </a:t>
            </a:r>
            <a:r>
              <a:rPr dirty="0" sz="1800" b="0">
                <a:solidFill>
                  <a:srgbClr val="52565A"/>
                </a:solidFill>
                <a:latin typeface="Calibri Light"/>
                <a:cs typeface="Calibri Light"/>
              </a:rPr>
              <a:t>will</a:t>
            </a:r>
            <a:r>
              <a:rPr dirty="0" sz="1800" spc="-5" b="0">
                <a:solidFill>
                  <a:srgbClr val="52565A"/>
                </a:solidFill>
                <a:latin typeface="Calibri Light"/>
                <a:cs typeface="Calibri Light"/>
              </a:rPr>
              <a:t> </a:t>
            </a:r>
            <a:r>
              <a:rPr dirty="0" sz="1800" b="0">
                <a:solidFill>
                  <a:srgbClr val="52565A"/>
                </a:solidFill>
                <a:latin typeface="Calibri Light"/>
                <a:cs typeface="Calibri Light"/>
              </a:rPr>
              <a:t>reimburse</a:t>
            </a:r>
            <a:r>
              <a:rPr dirty="0" sz="1800" spc="-15" b="0">
                <a:solidFill>
                  <a:srgbClr val="52565A"/>
                </a:solidFill>
                <a:latin typeface="Calibri Light"/>
                <a:cs typeface="Calibri Light"/>
              </a:rPr>
              <a:t> </a:t>
            </a:r>
            <a:r>
              <a:rPr dirty="0" sz="1800" spc="-10" b="0">
                <a:solidFill>
                  <a:srgbClr val="52565A"/>
                </a:solidFill>
                <a:latin typeface="Calibri Light"/>
                <a:cs typeface="Calibri Light"/>
              </a:rPr>
              <a:t>Posts/Auxiliaries</a:t>
            </a:r>
            <a:r>
              <a:rPr dirty="0" sz="1800" spc="-15" b="0">
                <a:solidFill>
                  <a:srgbClr val="52565A"/>
                </a:solidFill>
                <a:latin typeface="Calibri Light"/>
                <a:cs typeface="Calibri Light"/>
              </a:rPr>
              <a:t> </a:t>
            </a:r>
            <a:r>
              <a:rPr dirty="0" sz="1800" b="0">
                <a:solidFill>
                  <a:srgbClr val="52565A"/>
                </a:solidFill>
                <a:latin typeface="Calibri Light"/>
                <a:cs typeface="Calibri Light"/>
              </a:rPr>
              <a:t>for</a:t>
            </a:r>
            <a:r>
              <a:rPr dirty="0" sz="1800" spc="-15" b="0">
                <a:solidFill>
                  <a:srgbClr val="52565A"/>
                </a:solidFill>
                <a:latin typeface="Calibri Light"/>
                <a:cs typeface="Calibri Light"/>
              </a:rPr>
              <a:t> </a:t>
            </a:r>
            <a:r>
              <a:rPr dirty="0" sz="1800" b="0">
                <a:solidFill>
                  <a:srgbClr val="52565A"/>
                </a:solidFill>
                <a:latin typeface="Calibri Light"/>
                <a:cs typeface="Calibri Light"/>
              </a:rPr>
              <a:t>up</a:t>
            </a:r>
            <a:r>
              <a:rPr dirty="0" sz="1800" spc="-10" b="0">
                <a:solidFill>
                  <a:srgbClr val="52565A"/>
                </a:solidFill>
                <a:latin typeface="Calibri Light"/>
                <a:cs typeface="Calibri Light"/>
              </a:rPr>
              <a:t> </a:t>
            </a:r>
            <a:r>
              <a:rPr dirty="0" sz="1800" b="0">
                <a:solidFill>
                  <a:srgbClr val="52565A"/>
                </a:solidFill>
                <a:latin typeface="Calibri Light"/>
                <a:cs typeface="Calibri Light"/>
              </a:rPr>
              <a:t>to</a:t>
            </a:r>
            <a:r>
              <a:rPr dirty="0" sz="1800" spc="-25" b="0">
                <a:solidFill>
                  <a:srgbClr val="52565A"/>
                </a:solidFill>
                <a:latin typeface="Calibri Light"/>
                <a:cs typeface="Calibri Light"/>
              </a:rPr>
              <a:t> </a:t>
            </a:r>
            <a:r>
              <a:rPr dirty="0" sz="1800" b="0">
                <a:solidFill>
                  <a:srgbClr val="52565A"/>
                </a:solidFill>
                <a:latin typeface="Calibri Light"/>
                <a:cs typeface="Calibri Light"/>
              </a:rPr>
              <a:t>$500</a:t>
            </a:r>
            <a:r>
              <a:rPr dirty="0" sz="1800" spc="-20" b="0">
                <a:solidFill>
                  <a:srgbClr val="52565A"/>
                </a:solidFill>
                <a:latin typeface="Calibri Light"/>
                <a:cs typeface="Calibri Light"/>
              </a:rPr>
              <a:t> </a:t>
            </a:r>
            <a:r>
              <a:rPr dirty="0" sz="1800" b="0">
                <a:solidFill>
                  <a:srgbClr val="52565A"/>
                </a:solidFill>
                <a:latin typeface="Calibri Light"/>
                <a:cs typeface="Calibri Light"/>
              </a:rPr>
              <a:t>for</a:t>
            </a:r>
            <a:r>
              <a:rPr dirty="0" sz="1800" spc="-15" b="0">
                <a:solidFill>
                  <a:srgbClr val="52565A"/>
                </a:solidFill>
                <a:latin typeface="Calibri Light"/>
                <a:cs typeface="Calibri Light"/>
              </a:rPr>
              <a:t> </a:t>
            </a:r>
            <a:r>
              <a:rPr dirty="0" sz="1800" b="0">
                <a:solidFill>
                  <a:srgbClr val="52565A"/>
                </a:solidFill>
                <a:latin typeface="Calibri Light"/>
                <a:cs typeface="Calibri Light"/>
              </a:rPr>
              <a:t>constructing</a:t>
            </a:r>
            <a:r>
              <a:rPr dirty="0" sz="1800" spc="-20" b="0">
                <a:solidFill>
                  <a:srgbClr val="52565A"/>
                </a:solidFill>
                <a:latin typeface="Calibri Light"/>
                <a:cs typeface="Calibri Light"/>
              </a:rPr>
              <a:t> </a:t>
            </a:r>
            <a:r>
              <a:rPr dirty="0" sz="1800" b="0">
                <a:solidFill>
                  <a:srgbClr val="52565A"/>
                </a:solidFill>
                <a:latin typeface="Calibri Light"/>
                <a:cs typeface="Calibri Light"/>
              </a:rPr>
              <a:t>and</a:t>
            </a:r>
            <a:r>
              <a:rPr dirty="0" sz="1800" spc="-5" b="0">
                <a:solidFill>
                  <a:srgbClr val="52565A"/>
                </a:solidFill>
                <a:latin typeface="Calibri Light"/>
                <a:cs typeface="Calibri Light"/>
              </a:rPr>
              <a:t> </a:t>
            </a:r>
            <a:r>
              <a:rPr dirty="0" sz="1800" b="0">
                <a:solidFill>
                  <a:srgbClr val="52565A"/>
                </a:solidFill>
                <a:latin typeface="Calibri Light"/>
                <a:cs typeface="Calibri Light"/>
              </a:rPr>
              <a:t>placing</a:t>
            </a:r>
            <a:r>
              <a:rPr dirty="0" sz="1800" spc="-20" b="0">
                <a:solidFill>
                  <a:srgbClr val="52565A"/>
                </a:solidFill>
                <a:latin typeface="Calibri Light"/>
                <a:cs typeface="Calibri Light"/>
              </a:rPr>
              <a:t> </a:t>
            </a:r>
            <a:r>
              <a:rPr dirty="0" sz="1800" b="0">
                <a:solidFill>
                  <a:srgbClr val="52565A"/>
                </a:solidFill>
                <a:latin typeface="Calibri Light"/>
                <a:cs typeface="Calibri Light"/>
              </a:rPr>
              <a:t>a</a:t>
            </a:r>
            <a:r>
              <a:rPr dirty="0" sz="1800" spc="-20" b="0">
                <a:solidFill>
                  <a:srgbClr val="52565A"/>
                </a:solidFill>
                <a:latin typeface="Calibri Light"/>
                <a:cs typeface="Calibri Light"/>
              </a:rPr>
              <a:t> </a:t>
            </a:r>
            <a:r>
              <a:rPr dirty="0" sz="1800" b="0">
                <a:solidFill>
                  <a:srgbClr val="52565A"/>
                </a:solidFill>
                <a:latin typeface="Calibri Light"/>
                <a:cs typeface="Calibri Light"/>
              </a:rPr>
              <a:t>little</a:t>
            </a:r>
            <a:r>
              <a:rPr dirty="0" sz="1800" spc="-10" b="0">
                <a:solidFill>
                  <a:srgbClr val="52565A"/>
                </a:solidFill>
                <a:latin typeface="Calibri Light"/>
                <a:cs typeface="Calibri Light"/>
              </a:rPr>
              <a:t> </a:t>
            </a:r>
            <a:r>
              <a:rPr dirty="0" sz="1800" b="0">
                <a:solidFill>
                  <a:srgbClr val="52565A"/>
                </a:solidFill>
                <a:latin typeface="Calibri Light"/>
                <a:cs typeface="Calibri Light"/>
              </a:rPr>
              <a:t>free</a:t>
            </a:r>
            <a:r>
              <a:rPr dirty="0" sz="1800" spc="-25" b="0">
                <a:solidFill>
                  <a:srgbClr val="52565A"/>
                </a:solidFill>
                <a:latin typeface="Calibri Light"/>
                <a:cs typeface="Calibri Light"/>
              </a:rPr>
              <a:t> </a:t>
            </a:r>
            <a:r>
              <a:rPr dirty="0" sz="1800" spc="-20" b="0">
                <a:solidFill>
                  <a:srgbClr val="52565A"/>
                </a:solidFill>
                <a:latin typeface="Calibri Light"/>
                <a:cs typeface="Calibri Light"/>
              </a:rPr>
              <a:t>food </a:t>
            </a:r>
            <a:r>
              <a:rPr dirty="0" sz="1800" b="0">
                <a:solidFill>
                  <a:srgbClr val="52565A"/>
                </a:solidFill>
                <a:latin typeface="Calibri Light"/>
                <a:cs typeface="Calibri Light"/>
              </a:rPr>
              <a:t>pantry</a:t>
            </a:r>
            <a:r>
              <a:rPr dirty="0" sz="1800" spc="-45" b="0">
                <a:solidFill>
                  <a:srgbClr val="52565A"/>
                </a:solidFill>
                <a:latin typeface="Calibri Light"/>
                <a:cs typeface="Calibri Light"/>
              </a:rPr>
              <a:t> </a:t>
            </a:r>
            <a:r>
              <a:rPr dirty="0" sz="1800" b="0">
                <a:solidFill>
                  <a:srgbClr val="52565A"/>
                </a:solidFill>
                <a:latin typeface="Calibri Light"/>
                <a:cs typeface="Calibri Light"/>
              </a:rPr>
              <a:t>at</a:t>
            </a:r>
            <a:r>
              <a:rPr dirty="0" sz="1800" spc="-20" b="0">
                <a:solidFill>
                  <a:srgbClr val="52565A"/>
                </a:solidFill>
                <a:latin typeface="Calibri Light"/>
                <a:cs typeface="Calibri Light"/>
              </a:rPr>
              <a:t> </a:t>
            </a:r>
            <a:r>
              <a:rPr dirty="0" sz="1800" b="0">
                <a:solidFill>
                  <a:srgbClr val="52565A"/>
                </a:solidFill>
                <a:latin typeface="Calibri Light"/>
                <a:cs typeface="Calibri Light"/>
              </a:rPr>
              <a:t>their</a:t>
            </a:r>
            <a:r>
              <a:rPr dirty="0" sz="1800" spc="-10" b="0">
                <a:solidFill>
                  <a:srgbClr val="52565A"/>
                </a:solidFill>
                <a:latin typeface="Calibri Light"/>
                <a:cs typeface="Calibri Light"/>
              </a:rPr>
              <a:t> </a:t>
            </a:r>
            <a:r>
              <a:rPr dirty="0" sz="1800" b="0">
                <a:solidFill>
                  <a:srgbClr val="52565A"/>
                </a:solidFill>
                <a:latin typeface="Calibri Light"/>
                <a:cs typeface="Calibri Light"/>
              </a:rPr>
              <a:t>Post</a:t>
            </a:r>
            <a:r>
              <a:rPr dirty="0" sz="1800" spc="-15" b="0">
                <a:solidFill>
                  <a:srgbClr val="52565A"/>
                </a:solidFill>
                <a:latin typeface="Calibri Light"/>
                <a:cs typeface="Calibri Light"/>
              </a:rPr>
              <a:t> </a:t>
            </a:r>
            <a:r>
              <a:rPr dirty="0" sz="1800" b="0">
                <a:solidFill>
                  <a:srgbClr val="52565A"/>
                </a:solidFill>
                <a:latin typeface="Calibri Light"/>
                <a:cs typeface="Calibri Light"/>
              </a:rPr>
              <a:t>home</a:t>
            </a:r>
            <a:r>
              <a:rPr dirty="0" sz="1800" spc="-20" b="0">
                <a:solidFill>
                  <a:srgbClr val="52565A"/>
                </a:solidFill>
                <a:latin typeface="Calibri Light"/>
                <a:cs typeface="Calibri Light"/>
              </a:rPr>
              <a:t> </a:t>
            </a:r>
            <a:r>
              <a:rPr dirty="0" sz="1800" b="0">
                <a:solidFill>
                  <a:srgbClr val="52565A"/>
                </a:solidFill>
                <a:latin typeface="Calibri Light"/>
                <a:cs typeface="Calibri Light"/>
              </a:rPr>
              <a:t>or</a:t>
            </a:r>
            <a:r>
              <a:rPr dirty="0" sz="1800" spc="-10" b="0">
                <a:solidFill>
                  <a:srgbClr val="52565A"/>
                </a:solidFill>
                <a:latin typeface="Calibri Light"/>
                <a:cs typeface="Calibri Light"/>
              </a:rPr>
              <a:t> </a:t>
            </a:r>
            <a:r>
              <a:rPr dirty="0" sz="1800" b="0">
                <a:solidFill>
                  <a:srgbClr val="52565A"/>
                </a:solidFill>
                <a:latin typeface="Calibri Light"/>
                <a:cs typeface="Calibri Light"/>
              </a:rPr>
              <a:t>local</a:t>
            </a:r>
            <a:r>
              <a:rPr dirty="0" sz="1800" spc="-20" b="0">
                <a:solidFill>
                  <a:srgbClr val="52565A"/>
                </a:solidFill>
                <a:latin typeface="Calibri Light"/>
                <a:cs typeface="Calibri Light"/>
              </a:rPr>
              <a:t> </a:t>
            </a:r>
            <a:r>
              <a:rPr dirty="0" sz="1800" b="0">
                <a:solidFill>
                  <a:srgbClr val="52565A"/>
                </a:solidFill>
                <a:latin typeface="Calibri Light"/>
                <a:cs typeface="Calibri Light"/>
              </a:rPr>
              <a:t>community</a:t>
            </a:r>
            <a:r>
              <a:rPr dirty="0" sz="1800" spc="-35" b="0">
                <a:solidFill>
                  <a:srgbClr val="52565A"/>
                </a:solidFill>
                <a:latin typeface="Calibri Light"/>
                <a:cs typeface="Calibri Light"/>
              </a:rPr>
              <a:t> </a:t>
            </a:r>
            <a:r>
              <a:rPr dirty="0" sz="1800" spc="-30" b="0">
                <a:solidFill>
                  <a:srgbClr val="52565A"/>
                </a:solidFill>
                <a:latin typeface="Calibri Light"/>
                <a:cs typeface="Calibri Light"/>
              </a:rPr>
              <a:t>center.</a:t>
            </a:r>
            <a:r>
              <a:rPr dirty="0" sz="1800" spc="-40" b="0">
                <a:solidFill>
                  <a:srgbClr val="52565A"/>
                </a:solidFill>
                <a:latin typeface="Calibri Light"/>
                <a:cs typeface="Calibri Light"/>
              </a:rPr>
              <a:t> </a:t>
            </a:r>
            <a:r>
              <a:rPr dirty="0" sz="1800" b="0">
                <a:solidFill>
                  <a:srgbClr val="52565A"/>
                </a:solidFill>
                <a:latin typeface="Calibri Light"/>
                <a:cs typeface="Calibri Light"/>
              </a:rPr>
              <a:t>A</a:t>
            </a:r>
            <a:r>
              <a:rPr dirty="0" sz="1800" spc="-20" b="0">
                <a:solidFill>
                  <a:srgbClr val="52565A"/>
                </a:solidFill>
                <a:latin typeface="Calibri Light"/>
                <a:cs typeface="Calibri Light"/>
              </a:rPr>
              <a:t> </a:t>
            </a:r>
            <a:r>
              <a:rPr dirty="0" sz="1800" spc="-10" b="0">
                <a:solidFill>
                  <a:srgbClr val="52565A"/>
                </a:solidFill>
                <a:latin typeface="Calibri Light"/>
                <a:cs typeface="Calibri Light"/>
              </a:rPr>
              <a:t>Post/Auxiliary</a:t>
            </a:r>
            <a:r>
              <a:rPr dirty="0" sz="1800" spc="-20" b="0">
                <a:solidFill>
                  <a:srgbClr val="52565A"/>
                </a:solidFill>
                <a:latin typeface="Calibri Light"/>
                <a:cs typeface="Calibri Light"/>
              </a:rPr>
              <a:t> </a:t>
            </a:r>
            <a:r>
              <a:rPr dirty="0" sz="1800" b="0">
                <a:solidFill>
                  <a:srgbClr val="52565A"/>
                </a:solidFill>
                <a:latin typeface="Calibri Light"/>
                <a:cs typeface="Calibri Light"/>
              </a:rPr>
              <a:t>must</a:t>
            </a:r>
            <a:r>
              <a:rPr dirty="0" sz="1800" spc="-15" b="0">
                <a:solidFill>
                  <a:srgbClr val="52565A"/>
                </a:solidFill>
                <a:latin typeface="Calibri Light"/>
                <a:cs typeface="Calibri Light"/>
              </a:rPr>
              <a:t> </a:t>
            </a:r>
            <a:r>
              <a:rPr dirty="0" sz="1800" b="0">
                <a:solidFill>
                  <a:srgbClr val="52565A"/>
                </a:solidFill>
                <a:latin typeface="Calibri Light"/>
                <a:cs typeface="Calibri Light"/>
              </a:rPr>
              <a:t>provide</a:t>
            </a:r>
            <a:r>
              <a:rPr dirty="0" sz="1800" spc="-15" b="0">
                <a:solidFill>
                  <a:srgbClr val="52565A"/>
                </a:solidFill>
                <a:latin typeface="Calibri Light"/>
                <a:cs typeface="Calibri Light"/>
              </a:rPr>
              <a:t> </a:t>
            </a:r>
            <a:r>
              <a:rPr dirty="0" sz="1800" b="0">
                <a:solidFill>
                  <a:srgbClr val="52565A"/>
                </a:solidFill>
                <a:latin typeface="Calibri Light"/>
                <a:cs typeface="Calibri Light"/>
              </a:rPr>
              <a:t>receipts</a:t>
            </a:r>
            <a:r>
              <a:rPr dirty="0" sz="1800" spc="-20" b="0">
                <a:solidFill>
                  <a:srgbClr val="52565A"/>
                </a:solidFill>
                <a:latin typeface="Calibri Light"/>
                <a:cs typeface="Calibri Light"/>
              </a:rPr>
              <a:t> </a:t>
            </a:r>
            <a:r>
              <a:rPr dirty="0" sz="1800" b="0">
                <a:solidFill>
                  <a:srgbClr val="52565A"/>
                </a:solidFill>
                <a:latin typeface="Calibri Light"/>
                <a:cs typeface="Calibri Light"/>
              </a:rPr>
              <a:t>showing</a:t>
            </a:r>
            <a:r>
              <a:rPr dirty="0" sz="1800" spc="10" b="0">
                <a:solidFill>
                  <a:srgbClr val="52565A"/>
                </a:solidFill>
                <a:latin typeface="Calibri Light"/>
                <a:cs typeface="Calibri Light"/>
              </a:rPr>
              <a:t> </a:t>
            </a:r>
            <a:r>
              <a:rPr dirty="0" sz="1800" b="0">
                <a:solidFill>
                  <a:srgbClr val="52565A"/>
                </a:solidFill>
                <a:latin typeface="Calibri Light"/>
                <a:cs typeface="Calibri Light"/>
              </a:rPr>
              <a:t>all</a:t>
            </a:r>
            <a:r>
              <a:rPr dirty="0" sz="1800" spc="-10" b="0">
                <a:solidFill>
                  <a:srgbClr val="52565A"/>
                </a:solidFill>
                <a:latin typeface="Calibri Light"/>
                <a:cs typeface="Calibri Light"/>
              </a:rPr>
              <a:t> expenses </a:t>
            </a:r>
            <a:r>
              <a:rPr dirty="0" sz="1800" b="0">
                <a:solidFill>
                  <a:srgbClr val="52565A"/>
                </a:solidFill>
                <a:latin typeface="Calibri Light"/>
                <a:cs typeface="Calibri Light"/>
              </a:rPr>
              <a:t>incurred</a:t>
            </a:r>
            <a:r>
              <a:rPr dirty="0" sz="1800" spc="-10" b="0">
                <a:solidFill>
                  <a:srgbClr val="52565A"/>
                </a:solidFill>
                <a:latin typeface="Calibri Light"/>
                <a:cs typeface="Calibri Light"/>
              </a:rPr>
              <a:t> </a:t>
            </a:r>
            <a:r>
              <a:rPr dirty="0" sz="1800" b="0">
                <a:solidFill>
                  <a:srgbClr val="52565A"/>
                </a:solidFill>
                <a:latin typeface="Calibri Light"/>
                <a:cs typeface="Calibri Light"/>
              </a:rPr>
              <a:t>in</a:t>
            </a:r>
            <a:r>
              <a:rPr dirty="0" sz="1800" spc="-10" b="0">
                <a:solidFill>
                  <a:srgbClr val="52565A"/>
                </a:solidFill>
                <a:latin typeface="Calibri Light"/>
                <a:cs typeface="Calibri Light"/>
              </a:rPr>
              <a:t> </a:t>
            </a:r>
            <a:r>
              <a:rPr dirty="0" sz="1800" b="0">
                <a:solidFill>
                  <a:srgbClr val="52565A"/>
                </a:solidFill>
                <a:latin typeface="Calibri Light"/>
                <a:cs typeface="Calibri Light"/>
              </a:rPr>
              <a:t>placing</a:t>
            </a:r>
            <a:r>
              <a:rPr dirty="0" sz="1800" spc="10" b="0">
                <a:solidFill>
                  <a:srgbClr val="52565A"/>
                </a:solidFill>
                <a:latin typeface="Calibri Light"/>
                <a:cs typeface="Calibri Light"/>
              </a:rPr>
              <a:t> </a:t>
            </a:r>
            <a:r>
              <a:rPr dirty="0" sz="1800" b="0">
                <a:solidFill>
                  <a:srgbClr val="52565A"/>
                </a:solidFill>
                <a:latin typeface="Calibri Light"/>
                <a:cs typeface="Calibri Light"/>
              </a:rPr>
              <a:t>the</a:t>
            </a:r>
            <a:r>
              <a:rPr dirty="0" sz="1800" spc="-15" b="0">
                <a:solidFill>
                  <a:srgbClr val="52565A"/>
                </a:solidFill>
                <a:latin typeface="Calibri Light"/>
                <a:cs typeface="Calibri Light"/>
              </a:rPr>
              <a:t> </a:t>
            </a:r>
            <a:r>
              <a:rPr dirty="0" sz="1800" b="0">
                <a:solidFill>
                  <a:srgbClr val="52565A"/>
                </a:solidFill>
                <a:latin typeface="Calibri Light"/>
                <a:cs typeface="Calibri Light"/>
              </a:rPr>
              <a:t>pantry</a:t>
            </a:r>
            <a:r>
              <a:rPr dirty="0" sz="1800" spc="-10" b="0">
                <a:solidFill>
                  <a:srgbClr val="52565A"/>
                </a:solidFill>
                <a:latin typeface="Calibri Light"/>
                <a:cs typeface="Calibri Light"/>
              </a:rPr>
              <a:t> </a:t>
            </a:r>
            <a:r>
              <a:rPr dirty="0" sz="1800" b="0">
                <a:solidFill>
                  <a:srgbClr val="52565A"/>
                </a:solidFill>
                <a:latin typeface="Calibri Light"/>
                <a:cs typeface="Calibri Light"/>
              </a:rPr>
              <a:t>upon submitting</a:t>
            </a:r>
            <a:r>
              <a:rPr dirty="0" sz="1800" spc="10" b="0">
                <a:solidFill>
                  <a:srgbClr val="52565A"/>
                </a:solidFill>
                <a:latin typeface="Calibri Light"/>
                <a:cs typeface="Calibri Light"/>
              </a:rPr>
              <a:t> </a:t>
            </a:r>
            <a:r>
              <a:rPr dirty="0" sz="1800" b="0">
                <a:solidFill>
                  <a:srgbClr val="52565A"/>
                </a:solidFill>
                <a:latin typeface="Calibri Light"/>
                <a:cs typeface="Calibri Light"/>
              </a:rPr>
              <a:t>their</a:t>
            </a:r>
            <a:r>
              <a:rPr dirty="0" sz="1800" spc="-10" b="0">
                <a:solidFill>
                  <a:srgbClr val="52565A"/>
                </a:solidFill>
                <a:latin typeface="Calibri Light"/>
                <a:cs typeface="Calibri Light"/>
              </a:rPr>
              <a:t> request.</a:t>
            </a:r>
            <a:endParaRPr sz="180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52565A"/>
              </a:buClr>
              <a:buFont typeface="Calibri Light"/>
              <a:buAutoNum type="arabicPeriod" startAt="4"/>
            </a:pPr>
            <a:endParaRPr sz="1750">
              <a:latin typeface="Calibri Light"/>
              <a:cs typeface="Calibri Light"/>
            </a:endParaRPr>
          </a:p>
          <a:p>
            <a:pPr lvl="1"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z="1800" b="0">
                <a:solidFill>
                  <a:srgbClr val="52565A"/>
                </a:solidFill>
                <a:latin typeface="Calibri Light"/>
                <a:cs typeface="Calibri Light"/>
              </a:rPr>
              <a:t>The</a:t>
            </a:r>
            <a:r>
              <a:rPr dirty="0" sz="1800" spc="-90" b="0">
                <a:solidFill>
                  <a:srgbClr val="52565A"/>
                </a:solidFill>
                <a:latin typeface="Calibri Light"/>
                <a:cs typeface="Calibri Light"/>
              </a:rPr>
              <a:t> </a:t>
            </a:r>
            <a:r>
              <a:rPr dirty="0" sz="1800" spc="-10" b="0">
                <a:solidFill>
                  <a:srgbClr val="52565A"/>
                </a:solidFill>
                <a:latin typeface="Calibri Light"/>
                <a:cs typeface="Calibri Light"/>
              </a:rPr>
              <a:t>maximum</a:t>
            </a:r>
            <a:r>
              <a:rPr dirty="0" sz="1800" spc="-85" b="0">
                <a:solidFill>
                  <a:srgbClr val="52565A"/>
                </a:solidFill>
                <a:latin typeface="Calibri Light"/>
                <a:cs typeface="Calibri Light"/>
              </a:rPr>
              <a:t> </a:t>
            </a:r>
            <a:r>
              <a:rPr dirty="0" sz="1800" spc="-10" b="0">
                <a:solidFill>
                  <a:srgbClr val="52565A"/>
                </a:solidFill>
                <a:latin typeface="Calibri Light"/>
                <a:cs typeface="Calibri Light"/>
              </a:rPr>
              <a:t>amount</a:t>
            </a:r>
            <a:r>
              <a:rPr dirty="0" sz="1800" spc="-80" b="0">
                <a:solidFill>
                  <a:srgbClr val="52565A"/>
                </a:solidFill>
                <a:latin typeface="Calibri Light"/>
                <a:cs typeface="Calibri Light"/>
              </a:rPr>
              <a:t> </a:t>
            </a:r>
            <a:r>
              <a:rPr dirty="0" sz="1800" b="0">
                <a:solidFill>
                  <a:srgbClr val="52565A"/>
                </a:solidFill>
                <a:latin typeface="Calibri Light"/>
                <a:cs typeface="Calibri Light"/>
              </a:rPr>
              <a:t>for</a:t>
            </a:r>
            <a:r>
              <a:rPr dirty="0" sz="1800" spc="-55" b="0">
                <a:solidFill>
                  <a:srgbClr val="52565A"/>
                </a:solidFill>
                <a:latin typeface="Calibri Light"/>
                <a:cs typeface="Calibri Light"/>
              </a:rPr>
              <a:t> </a:t>
            </a:r>
            <a:r>
              <a:rPr dirty="0" sz="1800" b="0">
                <a:solidFill>
                  <a:srgbClr val="52565A"/>
                </a:solidFill>
                <a:latin typeface="Calibri Light"/>
                <a:cs typeface="Calibri Light"/>
              </a:rPr>
              <a:t>a</a:t>
            </a:r>
            <a:r>
              <a:rPr dirty="0" sz="1800" spc="-35" b="0">
                <a:solidFill>
                  <a:srgbClr val="52565A"/>
                </a:solidFill>
                <a:latin typeface="Calibri Light"/>
                <a:cs typeface="Calibri Light"/>
              </a:rPr>
              <a:t> </a:t>
            </a:r>
            <a:r>
              <a:rPr dirty="0" sz="1800" spc="-20" b="0">
                <a:solidFill>
                  <a:srgbClr val="52565A"/>
                </a:solidFill>
                <a:latin typeface="Calibri Light"/>
                <a:cs typeface="Calibri Light"/>
              </a:rPr>
              <a:t>UTCH</a:t>
            </a:r>
            <a:r>
              <a:rPr dirty="0" sz="1800" spc="-80" b="0">
                <a:solidFill>
                  <a:srgbClr val="52565A"/>
                </a:solidFill>
                <a:latin typeface="Calibri Light"/>
                <a:cs typeface="Calibri Light"/>
              </a:rPr>
              <a:t> </a:t>
            </a:r>
            <a:r>
              <a:rPr dirty="0" sz="1800" spc="-10" b="0">
                <a:solidFill>
                  <a:srgbClr val="52565A"/>
                </a:solidFill>
                <a:latin typeface="Calibri Light"/>
                <a:cs typeface="Calibri Light"/>
              </a:rPr>
              <a:t>grant</a:t>
            </a:r>
            <a:r>
              <a:rPr dirty="0" sz="1800" spc="-80" b="0">
                <a:solidFill>
                  <a:srgbClr val="52565A"/>
                </a:solidFill>
                <a:latin typeface="Calibri Light"/>
                <a:cs typeface="Calibri Light"/>
              </a:rPr>
              <a:t> </a:t>
            </a:r>
            <a:r>
              <a:rPr dirty="0" sz="1800" b="0">
                <a:solidFill>
                  <a:srgbClr val="52565A"/>
                </a:solidFill>
                <a:latin typeface="Calibri Light"/>
                <a:cs typeface="Calibri Light"/>
              </a:rPr>
              <a:t>is</a:t>
            </a:r>
            <a:r>
              <a:rPr dirty="0" sz="1800" spc="-55" b="0">
                <a:solidFill>
                  <a:srgbClr val="52565A"/>
                </a:solidFill>
                <a:latin typeface="Calibri Light"/>
                <a:cs typeface="Calibri Light"/>
              </a:rPr>
              <a:t> </a:t>
            </a:r>
            <a:r>
              <a:rPr dirty="0" sz="1800" spc="-10" b="0">
                <a:solidFill>
                  <a:srgbClr val="52565A"/>
                </a:solidFill>
                <a:latin typeface="Calibri Light"/>
                <a:cs typeface="Calibri Light"/>
              </a:rPr>
              <a:t>$1,500.</a:t>
            </a:r>
            <a:endParaRPr sz="1800">
              <a:latin typeface="Calibri Light"/>
              <a:cs typeface="Calibri Light"/>
            </a:endParaRPr>
          </a:p>
          <a:p>
            <a:pPr lvl="1" marL="299085" marR="58864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z="1800" b="0">
                <a:solidFill>
                  <a:srgbClr val="52565A"/>
                </a:solidFill>
                <a:latin typeface="Calibri Light"/>
                <a:cs typeface="Calibri Light"/>
              </a:rPr>
              <a:t>Individual</a:t>
            </a:r>
            <a:r>
              <a:rPr dirty="0" sz="1800" spc="-5" b="0">
                <a:solidFill>
                  <a:srgbClr val="52565A"/>
                </a:solidFill>
                <a:latin typeface="Calibri Light"/>
                <a:cs typeface="Calibri Light"/>
              </a:rPr>
              <a:t> </a:t>
            </a:r>
            <a:r>
              <a:rPr dirty="0" sz="1800" b="0">
                <a:solidFill>
                  <a:srgbClr val="52565A"/>
                </a:solidFill>
                <a:latin typeface="Calibri Light"/>
                <a:cs typeface="Calibri Light"/>
              </a:rPr>
              <a:t>VFW</a:t>
            </a:r>
            <a:r>
              <a:rPr dirty="0" sz="1800" spc="-5" b="0">
                <a:solidFill>
                  <a:srgbClr val="52565A"/>
                </a:solidFill>
                <a:latin typeface="Calibri Light"/>
                <a:cs typeface="Calibri Light"/>
              </a:rPr>
              <a:t> </a:t>
            </a:r>
            <a:r>
              <a:rPr dirty="0" sz="1800" b="0">
                <a:solidFill>
                  <a:srgbClr val="52565A"/>
                </a:solidFill>
                <a:latin typeface="Calibri Light"/>
                <a:cs typeface="Calibri Light"/>
              </a:rPr>
              <a:t>members</a:t>
            </a:r>
            <a:r>
              <a:rPr dirty="0" sz="1800" spc="-10" b="0">
                <a:solidFill>
                  <a:srgbClr val="52565A"/>
                </a:solidFill>
                <a:latin typeface="Calibri Light"/>
                <a:cs typeface="Calibri Light"/>
              </a:rPr>
              <a:t> </a:t>
            </a:r>
            <a:r>
              <a:rPr dirty="0" sz="1800" b="0">
                <a:solidFill>
                  <a:srgbClr val="52565A"/>
                </a:solidFill>
                <a:latin typeface="Calibri Light"/>
                <a:cs typeface="Calibri Light"/>
              </a:rPr>
              <a:t>can</a:t>
            </a:r>
            <a:r>
              <a:rPr dirty="0" sz="1800" spc="-20" b="0">
                <a:solidFill>
                  <a:srgbClr val="52565A"/>
                </a:solidFill>
                <a:latin typeface="Calibri Light"/>
                <a:cs typeface="Calibri Light"/>
              </a:rPr>
              <a:t> </a:t>
            </a:r>
            <a:r>
              <a:rPr dirty="0" sz="1800" b="0">
                <a:solidFill>
                  <a:srgbClr val="52565A"/>
                </a:solidFill>
                <a:latin typeface="Calibri Light"/>
                <a:cs typeface="Calibri Light"/>
              </a:rPr>
              <a:t>make</a:t>
            </a:r>
            <a:r>
              <a:rPr dirty="0" sz="1800" spc="-15" b="0">
                <a:solidFill>
                  <a:srgbClr val="52565A"/>
                </a:solidFill>
                <a:latin typeface="Calibri Light"/>
                <a:cs typeface="Calibri Light"/>
              </a:rPr>
              <a:t> </a:t>
            </a:r>
            <a:r>
              <a:rPr dirty="0" sz="1800" b="0">
                <a:solidFill>
                  <a:srgbClr val="52565A"/>
                </a:solidFill>
                <a:latin typeface="Calibri Light"/>
                <a:cs typeface="Calibri Light"/>
              </a:rPr>
              <a:t>a</a:t>
            </a:r>
            <a:r>
              <a:rPr dirty="0" sz="1800" spc="-10" b="0">
                <a:solidFill>
                  <a:srgbClr val="52565A"/>
                </a:solidFill>
                <a:latin typeface="Calibri Light"/>
                <a:cs typeface="Calibri Light"/>
              </a:rPr>
              <a:t> </a:t>
            </a:r>
            <a:r>
              <a:rPr dirty="0" sz="1800" b="0">
                <a:solidFill>
                  <a:srgbClr val="52565A"/>
                </a:solidFill>
                <a:latin typeface="Calibri Light"/>
                <a:cs typeface="Calibri Light"/>
              </a:rPr>
              <a:t>donation</a:t>
            </a:r>
            <a:r>
              <a:rPr dirty="0" sz="1800" spc="-5" b="0">
                <a:solidFill>
                  <a:srgbClr val="52565A"/>
                </a:solidFill>
                <a:latin typeface="Calibri Light"/>
                <a:cs typeface="Calibri Light"/>
              </a:rPr>
              <a:t> </a:t>
            </a:r>
            <a:r>
              <a:rPr dirty="0" sz="1800" b="0">
                <a:solidFill>
                  <a:srgbClr val="52565A"/>
                </a:solidFill>
                <a:latin typeface="Calibri Light"/>
                <a:cs typeface="Calibri Light"/>
              </a:rPr>
              <a:t>at</a:t>
            </a:r>
            <a:r>
              <a:rPr dirty="0" sz="1800" spc="-5" b="0">
                <a:solidFill>
                  <a:srgbClr val="52565A"/>
                </a:solidFill>
                <a:latin typeface="Calibri Light"/>
                <a:cs typeface="Calibri Light"/>
              </a:rPr>
              <a:t> </a:t>
            </a:r>
            <a:r>
              <a:rPr dirty="0" u="sng" sz="1400" b="0">
                <a:solidFill>
                  <a:srgbClr val="007480"/>
                </a:solidFill>
                <a:uFill>
                  <a:solidFill>
                    <a:srgbClr val="007480"/>
                  </a:solidFill>
                </a:uFill>
                <a:latin typeface="Calibri Light"/>
                <a:cs typeface="Calibri Light"/>
                <a:hlinkClick r:id="rId6"/>
              </a:rPr>
              <a:t>Donate</a:t>
            </a:r>
            <a:r>
              <a:rPr dirty="0" u="sng" sz="1400" spc="-20" b="0">
                <a:solidFill>
                  <a:srgbClr val="007480"/>
                </a:solidFill>
                <a:uFill>
                  <a:solidFill>
                    <a:srgbClr val="007480"/>
                  </a:solidFill>
                </a:uFill>
                <a:latin typeface="Calibri Light"/>
                <a:cs typeface="Calibri Light"/>
                <a:hlinkClick r:id="rId6"/>
              </a:rPr>
              <a:t> </a:t>
            </a:r>
            <a:r>
              <a:rPr dirty="0" u="sng" sz="1400" b="0">
                <a:solidFill>
                  <a:srgbClr val="007480"/>
                </a:solidFill>
                <a:uFill>
                  <a:solidFill>
                    <a:srgbClr val="007480"/>
                  </a:solidFill>
                </a:uFill>
                <a:latin typeface="Calibri Light"/>
                <a:cs typeface="Calibri Light"/>
                <a:hlinkClick r:id="rId6"/>
              </a:rPr>
              <a:t>to</a:t>
            </a:r>
            <a:r>
              <a:rPr dirty="0" u="sng" sz="1400" spc="-10" b="0">
                <a:solidFill>
                  <a:srgbClr val="007480"/>
                </a:solidFill>
                <a:uFill>
                  <a:solidFill>
                    <a:srgbClr val="007480"/>
                  </a:solidFill>
                </a:uFill>
                <a:latin typeface="Calibri Light"/>
                <a:cs typeface="Calibri Light"/>
                <a:hlinkClick r:id="rId6"/>
              </a:rPr>
              <a:t> </a:t>
            </a:r>
            <a:r>
              <a:rPr dirty="0" u="sng" sz="1400" spc="-20" b="0">
                <a:solidFill>
                  <a:srgbClr val="007480"/>
                </a:solidFill>
                <a:uFill>
                  <a:solidFill>
                    <a:srgbClr val="007480"/>
                  </a:solidFill>
                </a:uFill>
                <a:latin typeface="Calibri Light"/>
                <a:cs typeface="Calibri Light"/>
                <a:hlinkClick r:id="rId6"/>
              </a:rPr>
              <a:t>Veterans</a:t>
            </a:r>
            <a:r>
              <a:rPr dirty="0" u="sng" sz="1400" spc="-30" b="0">
                <a:solidFill>
                  <a:srgbClr val="007480"/>
                </a:solidFill>
                <a:uFill>
                  <a:solidFill>
                    <a:srgbClr val="007480"/>
                  </a:solidFill>
                </a:uFill>
                <a:latin typeface="Calibri Light"/>
                <a:cs typeface="Calibri Light"/>
                <a:hlinkClick r:id="rId6"/>
              </a:rPr>
              <a:t> </a:t>
            </a:r>
            <a:r>
              <a:rPr dirty="0" u="sng" sz="1400" b="0">
                <a:solidFill>
                  <a:srgbClr val="007480"/>
                </a:solidFill>
                <a:uFill>
                  <a:solidFill>
                    <a:srgbClr val="007480"/>
                  </a:solidFill>
                </a:uFill>
                <a:latin typeface="Calibri Light"/>
                <a:cs typeface="Calibri Light"/>
                <a:hlinkClick r:id="rId6"/>
              </a:rPr>
              <a:t>of</a:t>
            </a:r>
            <a:r>
              <a:rPr dirty="0" u="sng" sz="1400" spc="-25" b="0">
                <a:solidFill>
                  <a:srgbClr val="007480"/>
                </a:solidFill>
                <a:uFill>
                  <a:solidFill>
                    <a:srgbClr val="007480"/>
                  </a:solidFill>
                </a:uFill>
                <a:latin typeface="Calibri Light"/>
                <a:cs typeface="Calibri Light"/>
                <a:hlinkClick r:id="rId6"/>
              </a:rPr>
              <a:t> </a:t>
            </a:r>
            <a:r>
              <a:rPr dirty="0" u="sng" sz="1400" spc="-10" b="0">
                <a:solidFill>
                  <a:srgbClr val="007480"/>
                </a:solidFill>
                <a:uFill>
                  <a:solidFill>
                    <a:srgbClr val="007480"/>
                  </a:solidFill>
                </a:uFill>
                <a:latin typeface="Calibri Light"/>
                <a:cs typeface="Calibri Light"/>
                <a:hlinkClick r:id="rId6"/>
              </a:rPr>
              <a:t>Foreign</a:t>
            </a:r>
            <a:r>
              <a:rPr dirty="0" u="sng" sz="1400" spc="-20" b="0">
                <a:solidFill>
                  <a:srgbClr val="007480"/>
                </a:solidFill>
                <a:uFill>
                  <a:solidFill>
                    <a:srgbClr val="007480"/>
                  </a:solidFill>
                </a:uFill>
                <a:latin typeface="Calibri Light"/>
                <a:cs typeface="Calibri Light"/>
                <a:hlinkClick r:id="rId6"/>
              </a:rPr>
              <a:t> </a:t>
            </a:r>
            <a:r>
              <a:rPr dirty="0" u="sng" sz="1400" spc="-10" b="0">
                <a:solidFill>
                  <a:srgbClr val="007480"/>
                </a:solidFill>
                <a:uFill>
                  <a:solidFill>
                    <a:srgbClr val="007480"/>
                  </a:solidFill>
                </a:uFill>
                <a:latin typeface="Calibri Light"/>
                <a:cs typeface="Calibri Light"/>
                <a:hlinkClick r:id="rId6"/>
              </a:rPr>
              <a:t>Wars Foundation</a:t>
            </a:r>
            <a:r>
              <a:rPr dirty="0" u="sng" sz="1400" spc="-30" b="0">
                <a:solidFill>
                  <a:srgbClr val="007480"/>
                </a:solidFill>
                <a:uFill>
                  <a:solidFill>
                    <a:srgbClr val="007480"/>
                  </a:solidFill>
                </a:uFill>
                <a:latin typeface="Calibri Light"/>
                <a:cs typeface="Calibri Light"/>
                <a:hlinkClick r:id="rId6"/>
              </a:rPr>
              <a:t> </a:t>
            </a:r>
            <a:r>
              <a:rPr dirty="0" u="sng" sz="1400" spc="-10" b="0">
                <a:solidFill>
                  <a:srgbClr val="007480"/>
                </a:solidFill>
                <a:uFill>
                  <a:solidFill>
                    <a:srgbClr val="007480"/>
                  </a:solidFill>
                </a:uFill>
                <a:latin typeface="Calibri Light"/>
                <a:cs typeface="Calibri Light"/>
                <a:hlinkClick r:id="rId6"/>
              </a:rPr>
              <a:t>(bloomerang.co)</a:t>
            </a:r>
            <a:r>
              <a:rPr dirty="0" sz="1400" spc="-45" b="0">
                <a:solidFill>
                  <a:srgbClr val="007480"/>
                </a:solidFill>
                <a:latin typeface="Calibri Light"/>
                <a:cs typeface="Calibri Light"/>
              </a:rPr>
              <a:t> </a:t>
            </a:r>
            <a:r>
              <a:rPr dirty="0" sz="1800" b="0">
                <a:solidFill>
                  <a:srgbClr val="52565A"/>
                </a:solidFill>
                <a:latin typeface="Calibri Light"/>
                <a:cs typeface="Calibri Light"/>
              </a:rPr>
              <a:t>and</a:t>
            </a:r>
            <a:r>
              <a:rPr dirty="0" sz="1800" spc="10" b="0">
                <a:solidFill>
                  <a:srgbClr val="52565A"/>
                </a:solidFill>
                <a:latin typeface="Calibri Light"/>
                <a:cs typeface="Calibri Light"/>
              </a:rPr>
              <a:t> </a:t>
            </a:r>
            <a:r>
              <a:rPr dirty="0" sz="1800" spc="-10" b="0">
                <a:solidFill>
                  <a:srgbClr val="52565A"/>
                </a:solidFill>
                <a:latin typeface="Calibri Light"/>
                <a:cs typeface="Calibri Light"/>
              </a:rPr>
              <a:t>submit </a:t>
            </a:r>
            <a:r>
              <a:rPr dirty="0" sz="1800" b="0">
                <a:solidFill>
                  <a:srgbClr val="52565A"/>
                </a:solidFill>
                <a:latin typeface="Calibri Light"/>
                <a:cs typeface="Calibri Light"/>
              </a:rPr>
              <a:t>their</a:t>
            </a:r>
            <a:r>
              <a:rPr dirty="0" sz="1800" spc="-30" b="0">
                <a:solidFill>
                  <a:srgbClr val="52565A"/>
                </a:solidFill>
                <a:latin typeface="Calibri Light"/>
                <a:cs typeface="Calibri Light"/>
              </a:rPr>
              <a:t> </a:t>
            </a:r>
            <a:r>
              <a:rPr dirty="0" sz="1800" b="0">
                <a:solidFill>
                  <a:srgbClr val="52565A"/>
                </a:solidFill>
                <a:latin typeface="Calibri Light"/>
                <a:cs typeface="Calibri Light"/>
              </a:rPr>
              <a:t>receipt</a:t>
            </a:r>
            <a:r>
              <a:rPr dirty="0" sz="1800" spc="-30" b="0">
                <a:solidFill>
                  <a:srgbClr val="52565A"/>
                </a:solidFill>
                <a:latin typeface="Calibri Light"/>
                <a:cs typeface="Calibri Light"/>
              </a:rPr>
              <a:t> </a:t>
            </a:r>
            <a:r>
              <a:rPr dirty="0" sz="1800" b="0">
                <a:solidFill>
                  <a:srgbClr val="52565A"/>
                </a:solidFill>
                <a:latin typeface="Calibri Light"/>
                <a:cs typeface="Calibri Light"/>
              </a:rPr>
              <a:t>to</a:t>
            </a:r>
            <a:r>
              <a:rPr dirty="0" sz="1800" spc="-30" b="0">
                <a:solidFill>
                  <a:srgbClr val="52565A"/>
                </a:solidFill>
                <a:latin typeface="Calibri Light"/>
                <a:cs typeface="Calibri Light"/>
              </a:rPr>
              <a:t> </a:t>
            </a:r>
            <a:r>
              <a:rPr dirty="0" sz="1800" b="0">
                <a:solidFill>
                  <a:srgbClr val="52565A"/>
                </a:solidFill>
                <a:latin typeface="Calibri Light"/>
                <a:cs typeface="Calibri Light"/>
              </a:rPr>
              <a:t>their</a:t>
            </a:r>
            <a:r>
              <a:rPr dirty="0" sz="1800" spc="-20" b="0">
                <a:solidFill>
                  <a:srgbClr val="52565A"/>
                </a:solidFill>
                <a:latin typeface="Calibri Light"/>
                <a:cs typeface="Calibri Light"/>
              </a:rPr>
              <a:t> </a:t>
            </a:r>
            <a:r>
              <a:rPr dirty="0" sz="1800" b="0">
                <a:solidFill>
                  <a:srgbClr val="52565A"/>
                </a:solidFill>
                <a:latin typeface="Calibri Light"/>
                <a:cs typeface="Calibri Light"/>
              </a:rPr>
              <a:t>VFW</a:t>
            </a:r>
            <a:r>
              <a:rPr dirty="0" sz="1800" spc="-20" b="0">
                <a:solidFill>
                  <a:srgbClr val="52565A"/>
                </a:solidFill>
                <a:latin typeface="Calibri Light"/>
                <a:cs typeface="Calibri Light"/>
              </a:rPr>
              <a:t> </a:t>
            </a:r>
            <a:r>
              <a:rPr dirty="0" sz="1800" b="0">
                <a:solidFill>
                  <a:srgbClr val="52565A"/>
                </a:solidFill>
                <a:latin typeface="Calibri Light"/>
                <a:cs typeface="Calibri Light"/>
              </a:rPr>
              <a:t>post</a:t>
            </a:r>
            <a:r>
              <a:rPr dirty="0" sz="1800" spc="-25" b="0">
                <a:solidFill>
                  <a:srgbClr val="52565A"/>
                </a:solidFill>
                <a:latin typeface="Calibri Light"/>
                <a:cs typeface="Calibri Light"/>
              </a:rPr>
              <a:t> </a:t>
            </a:r>
            <a:r>
              <a:rPr dirty="0" sz="1800" b="0">
                <a:solidFill>
                  <a:srgbClr val="52565A"/>
                </a:solidFill>
                <a:latin typeface="Calibri Light"/>
                <a:cs typeface="Calibri Light"/>
              </a:rPr>
              <a:t>to</a:t>
            </a:r>
            <a:r>
              <a:rPr dirty="0" sz="1800" spc="-30" b="0">
                <a:solidFill>
                  <a:srgbClr val="52565A"/>
                </a:solidFill>
                <a:latin typeface="Calibri Light"/>
                <a:cs typeface="Calibri Light"/>
              </a:rPr>
              <a:t> </a:t>
            </a:r>
            <a:r>
              <a:rPr dirty="0" sz="1800" b="0">
                <a:solidFill>
                  <a:srgbClr val="52565A"/>
                </a:solidFill>
                <a:latin typeface="Calibri Light"/>
                <a:cs typeface="Calibri Light"/>
              </a:rPr>
              <a:t>count</a:t>
            </a:r>
            <a:r>
              <a:rPr dirty="0" sz="1800" spc="-40" b="0">
                <a:solidFill>
                  <a:srgbClr val="52565A"/>
                </a:solidFill>
                <a:latin typeface="Calibri Light"/>
                <a:cs typeface="Calibri Light"/>
              </a:rPr>
              <a:t> </a:t>
            </a:r>
            <a:r>
              <a:rPr dirty="0" sz="1800" b="0">
                <a:solidFill>
                  <a:srgbClr val="52565A"/>
                </a:solidFill>
                <a:latin typeface="Calibri Light"/>
                <a:cs typeface="Calibri Light"/>
              </a:rPr>
              <a:t>towards</a:t>
            </a:r>
            <a:r>
              <a:rPr dirty="0" sz="1800" spc="-20" b="0">
                <a:solidFill>
                  <a:srgbClr val="52565A"/>
                </a:solidFill>
                <a:latin typeface="Calibri Light"/>
                <a:cs typeface="Calibri Light"/>
              </a:rPr>
              <a:t> </a:t>
            </a:r>
            <a:r>
              <a:rPr dirty="0" sz="1800" b="0">
                <a:solidFill>
                  <a:srgbClr val="52565A"/>
                </a:solidFill>
                <a:latin typeface="Calibri Light"/>
                <a:cs typeface="Calibri Light"/>
              </a:rPr>
              <a:t>the</a:t>
            </a:r>
            <a:r>
              <a:rPr dirty="0" sz="1800" spc="-30" b="0">
                <a:solidFill>
                  <a:srgbClr val="52565A"/>
                </a:solidFill>
                <a:latin typeface="Calibri Light"/>
                <a:cs typeface="Calibri Light"/>
              </a:rPr>
              <a:t> </a:t>
            </a:r>
            <a:r>
              <a:rPr dirty="0" sz="1800" spc="-10" b="0">
                <a:solidFill>
                  <a:srgbClr val="52565A"/>
                </a:solidFill>
                <a:latin typeface="Calibri Light"/>
                <a:cs typeface="Calibri Light"/>
              </a:rPr>
              <a:t>grant</a:t>
            </a:r>
            <a:endParaRPr sz="180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</a:pPr>
            <a:r>
              <a:rPr dirty="0" sz="1800" b="0">
                <a:solidFill>
                  <a:srgbClr val="52565A"/>
                </a:solidFill>
                <a:latin typeface="Calibri Light"/>
                <a:cs typeface="Calibri Light"/>
              </a:rPr>
              <a:t>Connect</a:t>
            </a:r>
            <a:r>
              <a:rPr dirty="0" sz="1800" spc="-35" b="0">
                <a:solidFill>
                  <a:srgbClr val="52565A"/>
                </a:solidFill>
                <a:latin typeface="Calibri Light"/>
                <a:cs typeface="Calibri Light"/>
              </a:rPr>
              <a:t> </a:t>
            </a:r>
            <a:r>
              <a:rPr dirty="0" sz="1800" b="0">
                <a:solidFill>
                  <a:srgbClr val="52565A"/>
                </a:solidFill>
                <a:latin typeface="Calibri Light"/>
                <a:cs typeface="Calibri Light"/>
              </a:rPr>
              <a:t>with</a:t>
            </a:r>
            <a:r>
              <a:rPr dirty="0" sz="1800" spc="-10" b="0">
                <a:solidFill>
                  <a:srgbClr val="52565A"/>
                </a:solidFill>
                <a:latin typeface="Calibri Light"/>
                <a:cs typeface="Calibri Light"/>
              </a:rPr>
              <a:t> </a:t>
            </a:r>
            <a:r>
              <a:rPr dirty="0" sz="1800" b="0">
                <a:solidFill>
                  <a:srgbClr val="52565A"/>
                </a:solidFill>
                <a:latin typeface="Calibri Light"/>
                <a:cs typeface="Calibri Light"/>
              </a:rPr>
              <a:t>your</a:t>
            </a:r>
            <a:r>
              <a:rPr dirty="0" sz="1800" spc="-10" b="0">
                <a:solidFill>
                  <a:srgbClr val="52565A"/>
                </a:solidFill>
                <a:latin typeface="Calibri Light"/>
                <a:cs typeface="Calibri Light"/>
              </a:rPr>
              <a:t> </a:t>
            </a:r>
            <a:r>
              <a:rPr dirty="0" sz="1800" b="0">
                <a:solidFill>
                  <a:srgbClr val="52565A"/>
                </a:solidFill>
                <a:latin typeface="Calibri Light"/>
                <a:cs typeface="Calibri Light"/>
              </a:rPr>
              <a:t>local</a:t>
            </a:r>
            <a:r>
              <a:rPr dirty="0" sz="1800" spc="-15" b="0">
                <a:solidFill>
                  <a:srgbClr val="52565A"/>
                </a:solidFill>
                <a:latin typeface="Calibri Light"/>
                <a:cs typeface="Calibri Light"/>
              </a:rPr>
              <a:t> </a:t>
            </a:r>
            <a:r>
              <a:rPr dirty="0" sz="1800" b="0">
                <a:solidFill>
                  <a:srgbClr val="52565A"/>
                </a:solidFill>
                <a:latin typeface="Calibri Light"/>
                <a:cs typeface="Calibri Light"/>
              </a:rPr>
              <a:t>VFW</a:t>
            </a:r>
            <a:r>
              <a:rPr dirty="0" sz="1800" spc="-10" b="0">
                <a:solidFill>
                  <a:srgbClr val="52565A"/>
                </a:solidFill>
                <a:latin typeface="Calibri Light"/>
                <a:cs typeface="Calibri Light"/>
              </a:rPr>
              <a:t> </a:t>
            </a:r>
            <a:r>
              <a:rPr dirty="0" sz="1800" b="0">
                <a:solidFill>
                  <a:srgbClr val="52565A"/>
                </a:solidFill>
                <a:latin typeface="Calibri Light"/>
                <a:cs typeface="Calibri Light"/>
              </a:rPr>
              <a:t>and</a:t>
            </a:r>
            <a:r>
              <a:rPr dirty="0" sz="1800" spc="-15" b="0">
                <a:solidFill>
                  <a:srgbClr val="52565A"/>
                </a:solidFill>
                <a:latin typeface="Calibri Light"/>
                <a:cs typeface="Calibri Light"/>
              </a:rPr>
              <a:t> </a:t>
            </a:r>
            <a:r>
              <a:rPr dirty="0" sz="1800" b="0">
                <a:solidFill>
                  <a:srgbClr val="52565A"/>
                </a:solidFill>
                <a:latin typeface="Calibri Light"/>
                <a:cs typeface="Calibri Light"/>
              </a:rPr>
              <a:t>get them</a:t>
            </a:r>
            <a:r>
              <a:rPr dirty="0" sz="1800" spc="-15" b="0">
                <a:solidFill>
                  <a:srgbClr val="52565A"/>
                </a:solidFill>
                <a:latin typeface="Calibri Light"/>
                <a:cs typeface="Calibri Light"/>
              </a:rPr>
              <a:t> </a:t>
            </a:r>
            <a:r>
              <a:rPr dirty="0" sz="1800" spc="-10" b="0">
                <a:solidFill>
                  <a:srgbClr val="52565A"/>
                </a:solidFill>
                <a:latin typeface="Calibri Light"/>
                <a:cs typeface="Calibri Light"/>
              </a:rPr>
              <a:t>engaged!</a:t>
            </a:r>
            <a:endParaRPr sz="180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950">
              <a:latin typeface="Calibri Light"/>
              <a:cs typeface="Calibri Light"/>
            </a:endParaRPr>
          </a:p>
          <a:p>
            <a:pPr marL="5673725">
              <a:lnSpc>
                <a:spcPct val="100000"/>
              </a:lnSpc>
            </a:pPr>
            <a:r>
              <a:rPr dirty="0" sz="1800">
                <a:solidFill>
                  <a:srgbClr val="52565A"/>
                </a:solidFill>
                <a:latin typeface="Calibri"/>
                <a:cs typeface="Calibri"/>
              </a:rPr>
              <a:t>VFW</a:t>
            </a:r>
            <a:r>
              <a:rPr dirty="0" sz="1800" spc="-40">
                <a:solidFill>
                  <a:srgbClr val="52565A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52565A"/>
                </a:solidFill>
                <a:latin typeface="Calibri"/>
                <a:cs typeface="Calibri"/>
              </a:rPr>
              <a:t>Grant</a:t>
            </a:r>
            <a:r>
              <a:rPr dirty="0" sz="1800" spc="-30">
                <a:solidFill>
                  <a:srgbClr val="52565A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52565A"/>
                </a:solidFill>
                <a:latin typeface="Calibri"/>
                <a:cs typeface="Calibri"/>
              </a:rPr>
              <a:t>can</a:t>
            </a:r>
            <a:r>
              <a:rPr dirty="0" sz="1800" spc="-30">
                <a:solidFill>
                  <a:srgbClr val="52565A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52565A"/>
                </a:solidFill>
                <a:latin typeface="Calibri"/>
                <a:cs typeface="Calibri"/>
              </a:rPr>
              <a:t>be</a:t>
            </a:r>
            <a:r>
              <a:rPr dirty="0" sz="1800" spc="-20">
                <a:solidFill>
                  <a:srgbClr val="52565A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52565A"/>
                </a:solidFill>
                <a:latin typeface="Calibri"/>
                <a:cs typeface="Calibri"/>
              </a:rPr>
              <a:t>located</a:t>
            </a:r>
            <a:r>
              <a:rPr dirty="0" sz="1800" spc="-20">
                <a:solidFill>
                  <a:srgbClr val="52565A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52565A"/>
                </a:solidFill>
                <a:latin typeface="Calibri"/>
                <a:cs typeface="Calibri"/>
              </a:rPr>
              <a:t>here:</a:t>
            </a:r>
            <a:r>
              <a:rPr dirty="0" sz="1800" spc="15">
                <a:solidFill>
                  <a:srgbClr val="52565A"/>
                </a:solidFill>
                <a:latin typeface="Calibri"/>
                <a:cs typeface="Calibri"/>
              </a:rPr>
              <a:t> </a:t>
            </a:r>
            <a:r>
              <a:rPr dirty="0" u="sng" sz="1800" spc="-10">
                <a:solidFill>
                  <a:srgbClr val="007480"/>
                </a:solidFill>
                <a:uFill>
                  <a:solidFill>
                    <a:srgbClr val="007480"/>
                  </a:solidFill>
                </a:uFill>
                <a:latin typeface="Calibri"/>
                <a:cs typeface="Calibri"/>
                <a:hlinkClick r:id="rId7"/>
              </a:rPr>
              <a:t>www.vfw.org/utchgrant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9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</a:pPr>
            <a:r>
              <a:rPr dirty="0" sz="1200">
                <a:solidFill>
                  <a:srgbClr val="C7C7C7"/>
                </a:solidFill>
                <a:latin typeface="Calibri"/>
                <a:cs typeface="Calibri"/>
              </a:rPr>
              <a:t>*For</a:t>
            </a:r>
            <a:r>
              <a:rPr dirty="0" sz="1200" spc="-35">
                <a:solidFill>
                  <a:srgbClr val="C7C7C7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C7C7C7"/>
                </a:solidFill>
                <a:latin typeface="Calibri"/>
                <a:cs typeface="Calibri"/>
              </a:rPr>
              <a:t>internal</a:t>
            </a:r>
            <a:r>
              <a:rPr dirty="0" sz="1200" spc="-55">
                <a:solidFill>
                  <a:srgbClr val="C7C7C7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C7C7C7"/>
                </a:solidFill>
                <a:latin typeface="Calibri"/>
                <a:cs typeface="Calibri"/>
              </a:rPr>
              <a:t>use</a:t>
            </a:r>
            <a:r>
              <a:rPr dirty="0" sz="1200" spc="-15">
                <a:solidFill>
                  <a:srgbClr val="C7C7C7"/>
                </a:solidFill>
                <a:latin typeface="Calibri"/>
                <a:cs typeface="Calibri"/>
              </a:rPr>
              <a:t> </a:t>
            </a:r>
            <a:r>
              <a:rPr dirty="0" sz="1200" spc="-20">
                <a:solidFill>
                  <a:srgbClr val="C7C7C7"/>
                </a:solidFill>
                <a:latin typeface="Calibri"/>
                <a:cs typeface="Calibri"/>
              </a:rPr>
              <a:t>only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10" name="object 10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558528" y="135636"/>
            <a:ext cx="2485644" cy="1156716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268220">
              <a:lnSpc>
                <a:spcPct val="100000"/>
              </a:lnSpc>
              <a:spcBef>
                <a:spcPts val="100"/>
              </a:spcBef>
            </a:pPr>
            <a:r>
              <a:rPr dirty="0"/>
              <a:t>VFW</a:t>
            </a:r>
            <a:r>
              <a:rPr dirty="0" spc="-25"/>
              <a:t> </a:t>
            </a:r>
            <a:r>
              <a:rPr dirty="0"/>
              <a:t>VSO</a:t>
            </a:r>
            <a:r>
              <a:rPr dirty="0" spc="-30"/>
              <a:t> </a:t>
            </a:r>
            <a:r>
              <a:rPr dirty="0" spc="-10"/>
              <a:t>Scholarship</a:t>
            </a:r>
          </a:p>
        </p:txBody>
      </p:sp>
      <p:sp>
        <p:nvSpPr>
          <p:cNvPr id="3" name="object 3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/>
              <a:t>Scholarship</a:t>
            </a:r>
            <a:r>
              <a:rPr dirty="0" spc="-90"/>
              <a:t> </a:t>
            </a:r>
            <a:r>
              <a:rPr dirty="0"/>
              <a:t>covers</a:t>
            </a:r>
            <a:r>
              <a:rPr dirty="0" spc="-60"/>
              <a:t> </a:t>
            </a:r>
            <a:r>
              <a:rPr dirty="0"/>
              <a:t>cost</a:t>
            </a:r>
            <a:r>
              <a:rPr dirty="0" spc="-75"/>
              <a:t> </a:t>
            </a:r>
            <a:r>
              <a:rPr dirty="0"/>
              <a:t>for</a:t>
            </a:r>
            <a:r>
              <a:rPr dirty="0" spc="-60"/>
              <a:t> </a:t>
            </a:r>
            <a:r>
              <a:rPr dirty="0"/>
              <a:t>service</a:t>
            </a:r>
            <a:r>
              <a:rPr dirty="0" spc="-70"/>
              <a:t> </a:t>
            </a:r>
            <a:r>
              <a:rPr dirty="0"/>
              <a:t>officers</a:t>
            </a:r>
            <a:r>
              <a:rPr dirty="0" spc="-65"/>
              <a:t> </a:t>
            </a:r>
            <a:r>
              <a:rPr dirty="0"/>
              <a:t>to</a:t>
            </a:r>
            <a:r>
              <a:rPr dirty="0" spc="-65"/>
              <a:t> </a:t>
            </a:r>
            <a:r>
              <a:rPr dirty="0"/>
              <a:t>attend</a:t>
            </a:r>
            <a:r>
              <a:rPr dirty="0" spc="-70"/>
              <a:t> </a:t>
            </a:r>
            <a:r>
              <a:rPr dirty="0" spc="-60"/>
              <a:t>1 </a:t>
            </a:r>
            <a:r>
              <a:rPr dirty="0"/>
              <a:t>NVS</a:t>
            </a:r>
            <a:r>
              <a:rPr dirty="0" spc="-40"/>
              <a:t> </a:t>
            </a:r>
            <a:r>
              <a:rPr dirty="0"/>
              <a:t>training</a:t>
            </a:r>
            <a:r>
              <a:rPr dirty="0" spc="-45"/>
              <a:t> </a:t>
            </a:r>
            <a:r>
              <a:rPr dirty="0"/>
              <a:t>per</a:t>
            </a:r>
            <a:r>
              <a:rPr dirty="0" spc="-25"/>
              <a:t> </a:t>
            </a:r>
            <a:r>
              <a:rPr dirty="0" spc="-20"/>
              <a:t>year</a:t>
            </a: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2350"/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/>
              <a:t>Humana</a:t>
            </a:r>
            <a:r>
              <a:rPr dirty="0" spc="-60"/>
              <a:t> </a:t>
            </a:r>
            <a:r>
              <a:rPr dirty="0"/>
              <a:t>is</a:t>
            </a:r>
            <a:r>
              <a:rPr dirty="0" spc="-35"/>
              <a:t> </a:t>
            </a:r>
            <a:r>
              <a:rPr dirty="0"/>
              <a:t>assisting</a:t>
            </a:r>
            <a:r>
              <a:rPr dirty="0" spc="-55"/>
              <a:t> </a:t>
            </a:r>
            <a:r>
              <a:rPr dirty="0"/>
              <a:t>in</a:t>
            </a:r>
            <a:r>
              <a:rPr dirty="0" spc="-35"/>
              <a:t> </a:t>
            </a:r>
            <a:r>
              <a:rPr dirty="0"/>
              <a:t>providing</a:t>
            </a:r>
            <a:r>
              <a:rPr dirty="0" spc="-40"/>
              <a:t> </a:t>
            </a:r>
            <a:r>
              <a:rPr dirty="0"/>
              <a:t>the</a:t>
            </a:r>
            <a:r>
              <a:rPr dirty="0" spc="-30"/>
              <a:t> </a:t>
            </a:r>
            <a:r>
              <a:rPr dirty="0"/>
              <a:t>funding</a:t>
            </a:r>
            <a:r>
              <a:rPr dirty="0" spc="-30"/>
              <a:t> </a:t>
            </a:r>
            <a:r>
              <a:rPr dirty="0"/>
              <a:t>for</a:t>
            </a:r>
            <a:r>
              <a:rPr dirty="0" spc="-40"/>
              <a:t> </a:t>
            </a:r>
            <a:r>
              <a:rPr dirty="0" spc="-20"/>
              <a:t>VSOs</a:t>
            </a:r>
          </a:p>
          <a:p>
            <a:pPr marL="299085">
              <a:lnSpc>
                <a:spcPct val="100000"/>
              </a:lnSpc>
              <a:spcBef>
                <a:spcPts val="5"/>
              </a:spcBef>
            </a:pPr>
            <a:r>
              <a:rPr dirty="0"/>
              <a:t>who</a:t>
            </a:r>
            <a:r>
              <a:rPr dirty="0" spc="-25"/>
              <a:t> </a:t>
            </a:r>
            <a:r>
              <a:rPr dirty="0"/>
              <a:t>are</a:t>
            </a:r>
            <a:r>
              <a:rPr dirty="0" spc="-20"/>
              <a:t> </a:t>
            </a:r>
            <a:r>
              <a:rPr dirty="0"/>
              <a:t>selected</a:t>
            </a:r>
            <a:r>
              <a:rPr dirty="0" spc="-35"/>
              <a:t> </a:t>
            </a:r>
            <a:r>
              <a:rPr dirty="0"/>
              <a:t>to</a:t>
            </a:r>
            <a:r>
              <a:rPr dirty="0" spc="-45"/>
              <a:t> </a:t>
            </a:r>
            <a:r>
              <a:rPr dirty="0" spc="-10"/>
              <a:t>attend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46719" y="0"/>
            <a:ext cx="4145279" cy="6857956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320040" cy="6172200"/>
          </a:xfrm>
          <a:custGeom>
            <a:avLst/>
            <a:gdLst/>
            <a:ahLst/>
            <a:cxnLst/>
            <a:rect l="l" t="t" r="r" b="b"/>
            <a:pathLst>
              <a:path w="320040" h="6172200">
                <a:moveTo>
                  <a:pt x="320040" y="0"/>
                </a:moveTo>
                <a:lnTo>
                  <a:pt x="0" y="0"/>
                </a:lnTo>
                <a:lnTo>
                  <a:pt x="0" y="6172200"/>
                </a:lnTo>
                <a:lnTo>
                  <a:pt x="320040" y="6172200"/>
                </a:lnTo>
                <a:lnTo>
                  <a:pt x="320040" y="0"/>
                </a:lnTo>
                <a:close/>
              </a:path>
            </a:pathLst>
          </a:custGeom>
          <a:solidFill>
            <a:srgbClr val="78BD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0" y="6248399"/>
            <a:ext cx="320040" cy="609600"/>
          </a:xfrm>
          <a:custGeom>
            <a:avLst/>
            <a:gdLst/>
            <a:ahLst/>
            <a:cxnLst/>
            <a:rect l="l" t="t" r="r" b="b"/>
            <a:pathLst>
              <a:path w="320040" h="609600">
                <a:moveTo>
                  <a:pt x="320040" y="0"/>
                </a:moveTo>
                <a:lnTo>
                  <a:pt x="0" y="0"/>
                </a:lnTo>
                <a:lnTo>
                  <a:pt x="0" y="609599"/>
                </a:lnTo>
                <a:lnTo>
                  <a:pt x="320040" y="609599"/>
                </a:lnTo>
                <a:lnTo>
                  <a:pt x="320040" y="0"/>
                </a:lnTo>
                <a:close/>
              </a:path>
            </a:pathLst>
          </a:custGeom>
          <a:solidFill>
            <a:srgbClr val="1148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559809" y="2668015"/>
            <a:ext cx="5071110" cy="13665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8800" b="0">
                <a:solidFill>
                  <a:srgbClr val="5C9A1B"/>
                </a:solidFill>
                <a:latin typeface="Calibri"/>
                <a:cs typeface="Calibri"/>
              </a:rPr>
              <a:t>Thank</a:t>
            </a:r>
            <a:r>
              <a:rPr dirty="0" sz="8800" spc="-235" b="0">
                <a:solidFill>
                  <a:srgbClr val="5C9A1B"/>
                </a:solidFill>
                <a:latin typeface="Calibri"/>
                <a:cs typeface="Calibri"/>
              </a:rPr>
              <a:t> </a:t>
            </a:r>
            <a:r>
              <a:rPr dirty="0" sz="8800" spc="-20" b="0">
                <a:solidFill>
                  <a:srgbClr val="5C9A1B"/>
                </a:solidFill>
                <a:latin typeface="Calibri"/>
                <a:cs typeface="Calibri"/>
              </a:rPr>
              <a:t>you!</a:t>
            </a:r>
            <a:endParaRPr sz="8800">
              <a:latin typeface="Calibri"/>
              <a:cs typeface="Calibri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80493" y="5386378"/>
            <a:ext cx="3455404" cy="69123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3282" y="527761"/>
            <a:ext cx="2105025" cy="7118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500" spc="-50">
                <a:solidFill>
                  <a:srgbClr val="11481F"/>
                </a:solidFill>
              </a:rPr>
              <a:t>Veterans</a:t>
            </a:r>
            <a:endParaRPr sz="4500"/>
          </a:p>
        </p:txBody>
      </p:sp>
      <p:sp>
        <p:nvSpPr>
          <p:cNvPr id="3" name="object 3" descr=""/>
          <p:cNvSpPr txBox="1"/>
          <p:nvPr/>
        </p:nvSpPr>
        <p:spPr>
          <a:xfrm>
            <a:off x="11630406" y="6285687"/>
            <a:ext cx="2063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0">
                <a:solidFill>
                  <a:srgbClr val="78BD1F"/>
                </a:solidFill>
                <a:latin typeface="Calibri Light"/>
                <a:cs typeface="Calibri Light"/>
              </a:rPr>
              <a:t>| </a:t>
            </a:r>
            <a:r>
              <a:rPr dirty="0" sz="1200" spc="-50" b="0">
                <a:solidFill>
                  <a:srgbClr val="52565A"/>
                </a:solidFill>
                <a:latin typeface="Calibri Light"/>
                <a:cs typeface="Calibri Light"/>
              </a:rPr>
              <a:t>3</a:t>
            </a:r>
            <a:endParaRPr sz="1200">
              <a:latin typeface="Calibri Light"/>
              <a:cs typeface="Calibri Light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673100" y="6115608"/>
            <a:ext cx="191579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52565A"/>
                </a:solidFill>
                <a:latin typeface="Calibri"/>
                <a:cs typeface="Calibri"/>
              </a:rPr>
              <a:t>National</a:t>
            </a:r>
            <a:r>
              <a:rPr dirty="0" sz="1200" spc="-40">
                <a:solidFill>
                  <a:srgbClr val="52565A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52565A"/>
                </a:solidFill>
                <a:latin typeface="Calibri"/>
                <a:cs typeface="Calibri"/>
              </a:rPr>
              <a:t>VA,</a:t>
            </a:r>
            <a:r>
              <a:rPr dirty="0" sz="1200" spc="-30">
                <a:solidFill>
                  <a:srgbClr val="52565A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52565A"/>
                </a:solidFill>
                <a:latin typeface="Calibri"/>
                <a:cs typeface="Calibri"/>
              </a:rPr>
              <a:t>Humana</a:t>
            </a:r>
            <a:r>
              <a:rPr dirty="0" sz="1200" spc="-30">
                <a:solidFill>
                  <a:srgbClr val="52565A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52565A"/>
                </a:solidFill>
                <a:latin typeface="Calibri"/>
                <a:cs typeface="Calibri"/>
              </a:rPr>
              <a:t>research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3465576" y="2590800"/>
            <a:ext cx="1280160" cy="2413000"/>
            <a:chOff x="3465576" y="2590800"/>
            <a:chExt cx="1280160" cy="2413000"/>
          </a:xfrm>
        </p:grpSpPr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14572" y="2709671"/>
              <a:ext cx="190500" cy="251460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3700272" y="2932175"/>
              <a:ext cx="419100" cy="177165"/>
            </a:xfrm>
            <a:custGeom>
              <a:avLst/>
              <a:gdLst/>
              <a:ahLst/>
              <a:cxnLst/>
              <a:rect l="l" t="t" r="r" b="b"/>
              <a:pathLst>
                <a:path w="419100" h="177164">
                  <a:moveTo>
                    <a:pt x="131190" y="0"/>
                  </a:moveTo>
                  <a:lnTo>
                    <a:pt x="124713" y="0"/>
                  </a:lnTo>
                  <a:lnTo>
                    <a:pt x="109120" y="1262"/>
                  </a:lnTo>
                  <a:lnTo>
                    <a:pt x="67171" y="12215"/>
                  </a:lnTo>
                  <a:lnTo>
                    <a:pt x="27896" y="42310"/>
                  </a:lnTo>
                  <a:lnTo>
                    <a:pt x="5679" y="98881"/>
                  </a:lnTo>
                  <a:lnTo>
                    <a:pt x="0" y="135000"/>
                  </a:lnTo>
                  <a:lnTo>
                    <a:pt x="3175" y="138175"/>
                  </a:lnTo>
                  <a:lnTo>
                    <a:pt x="13434" y="150823"/>
                  </a:lnTo>
                  <a:lnTo>
                    <a:pt x="39988" y="161476"/>
                  </a:lnTo>
                  <a:lnTo>
                    <a:pt x="82215" y="169667"/>
                  </a:lnTo>
                  <a:lnTo>
                    <a:pt x="139493" y="174926"/>
                  </a:lnTo>
                  <a:lnTo>
                    <a:pt x="211200" y="176784"/>
                  </a:lnTo>
                  <a:lnTo>
                    <a:pt x="296745" y="173912"/>
                  </a:lnTo>
                  <a:lnTo>
                    <a:pt x="360727" y="165909"/>
                  </a:lnTo>
                  <a:lnTo>
                    <a:pt x="401921" y="153691"/>
                  </a:lnTo>
                  <a:lnTo>
                    <a:pt x="404757" y="151129"/>
                  </a:lnTo>
                  <a:lnTo>
                    <a:pt x="211200" y="151129"/>
                  </a:lnTo>
                  <a:lnTo>
                    <a:pt x="122344" y="148560"/>
                  </a:lnTo>
                  <a:lnTo>
                    <a:pt x="66801" y="142668"/>
                  </a:lnTo>
                  <a:lnTo>
                    <a:pt x="37072" y="136181"/>
                  </a:lnTo>
                  <a:lnTo>
                    <a:pt x="25653" y="131825"/>
                  </a:lnTo>
                  <a:lnTo>
                    <a:pt x="29775" y="97861"/>
                  </a:lnTo>
                  <a:lnTo>
                    <a:pt x="47638" y="54030"/>
                  </a:lnTo>
                  <a:lnTo>
                    <a:pt x="90392" y="28511"/>
                  </a:lnTo>
                  <a:lnTo>
                    <a:pt x="124713" y="22478"/>
                  </a:lnTo>
                  <a:lnTo>
                    <a:pt x="131190" y="22478"/>
                  </a:lnTo>
                  <a:lnTo>
                    <a:pt x="137540" y="16128"/>
                  </a:lnTo>
                  <a:lnTo>
                    <a:pt x="134365" y="9651"/>
                  </a:lnTo>
                  <a:lnTo>
                    <a:pt x="134365" y="3175"/>
                  </a:lnTo>
                  <a:lnTo>
                    <a:pt x="131190" y="0"/>
                  </a:lnTo>
                  <a:close/>
                </a:path>
                <a:path w="419100" h="177164">
                  <a:moveTo>
                    <a:pt x="297561" y="0"/>
                  </a:moveTo>
                  <a:lnTo>
                    <a:pt x="291083" y="0"/>
                  </a:lnTo>
                  <a:lnTo>
                    <a:pt x="284733" y="3175"/>
                  </a:lnTo>
                  <a:lnTo>
                    <a:pt x="284733" y="16128"/>
                  </a:lnTo>
                  <a:lnTo>
                    <a:pt x="287908" y="22478"/>
                  </a:lnTo>
                  <a:lnTo>
                    <a:pt x="294386" y="22478"/>
                  </a:lnTo>
                  <a:lnTo>
                    <a:pt x="307474" y="23227"/>
                  </a:lnTo>
                  <a:lnTo>
                    <a:pt x="358266" y="41783"/>
                  </a:lnTo>
                  <a:lnTo>
                    <a:pt x="383508" y="72326"/>
                  </a:lnTo>
                  <a:lnTo>
                    <a:pt x="396748" y="131825"/>
                  </a:lnTo>
                  <a:lnTo>
                    <a:pt x="383472" y="136181"/>
                  </a:lnTo>
                  <a:lnTo>
                    <a:pt x="353123" y="142668"/>
                  </a:lnTo>
                  <a:lnTo>
                    <a:pt x="298199" y="148560"/>
                  </a:lnTo>
                  <a:lnTo>
                    <a:pt x="211200" y="151129"/>
                  </a:lnTo>
                  <a:lnTo>
                    <a:pt x="404757" y="151129"/>
                  </a:lnTo>
                  <a:lnTo>
                    <a:pt x="419100" y="138175"/>
                  </a:lnTo>
                  <a:lnTo>
                    <a:pt x="419100" y="135000"/>
                  </a:lnTo>
                  <a:lnTo>
                    <a:pt x="405114" y="67881"/>
                  </a:lnTo>
                  <a:lnTo>
                    <a:pt x="374268" y="22478"/>
                  </a:lnTo>
                  <a:lnTo>
                    <a:pt x="332343" y="5238"/>
                  </a:lnTo>
                  <a:lnTo>
                    <a:pt x="312707" y="1262"/>
                  </a:lnTo>
                  <a:lnTo>
                    <a:pt x="297561" y="0"/>
                  </a:lnTo>
                  <a:close/>
                </a:path>
              </a:pathLst>
            </a:custGeom>
            <a:solidFill>
              <a:srgbClr val="002E5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66972" y="2590800"/>
              <a:ext cx="348995" cy="396239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06724" y="2590800"/>
              <a:ext cx="345948" cy="396239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65576" y="4347972"/>
              <a:ext cx="1280160" cy="655319"/>
            </a:xfrm>
            <a:prstGeom prst="rect">
              <a:avLst/>
            </a:prstGeom>
          </p:spPr>
        </p:pic>
      </p:grpSp>
      <p:sp>
        <p:nvSpPr>
          <p:cNvPr id="11" name="object 11" descr=""/>
          <p:cNvSpPr txBox="1">
            <a:spLocks noGrp="1"/>
          </p:cNvSpPr>
          <p:nvPr>
            <p:ph idx="2" sz="half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Large</a:t>
            </a:r>
            <a:r>
              <a:rPr dirty="0" spc="-80"/>
              <a:t> </a:t>
            </a:r>
            <a:r>
              <a:rPr dirty="0" spc="-10"/>
              <a:t>population,</a:t>
            </a:r>
            <a:r>
              <a:rPr dirty="0" spc="-85"/>
              <a:t> </a:t>
            </a:r>
            <a:r>
              <a:rPr dirty="0"/>
              <a:t>unique</a:t>
            </a:r>
            <a:r>
              <a:rPr dirty="0" spc="-85"/>
              <a:t> </a:t>
            </a:r>
            <a:r>
              <a:rPr dirty="0" spc="-10"/>
              <a:t>needs</a:t>
            </a:r>
          </a:p>
          <a:p>
            <a:pPr>
              <a:lnSpc>
                <a:spcPct val="100000"/>
              </a:lnSpc>
            </a:pPr>
          </a:p>
          <a:p>
            <a:pPr marL="1014730">
              <a:lnSpc>
                <a:spcPct val="100000"/>
              </a:lnSpc>
              <a:spcBef>
                <a:spcPts val="1789"/>
              </a:spcBef>
            </a:pPr>
            <a:r>
              <a:rPr dirty="0" sz="4800" spc="-20">
                <a:solidFill>
                  <a:srgbClr val="52565A"/>
                </a:solidFill>
              </a:rPr>
              <a:t>8.5M</a:t>
            </a:r>
            <a:endParaRPr sz="4800"/>
          </a:p>
          <a:p>
            <a:pPr marL="1714500">
              <a:lnSpc>
                <a:spcPct val="100000"/>
              </a:lnSpc>
              <a:spcBef>
                <a:spcPts val="755"/>
              </a:spcBef>
            </a:pPr>
            <a:r>
              <a:rPr dirty="0" sz="2400" spc="-20" b="0">
                <a:solidFill>
                  <a:srgbClr val="52565A"/>
                </a:solidFill>
                <a:latin typeface="Calibri"/>
                <a:cs typeface="Calibri"/>
              </a:rPr>
              <a:t>Veterans</a:t>
            </a:r>
            <a:r>
              <a:rPr dirty="0" sz="2400" spc="-50" b="0">
                <a:solidFill>
                  <a:srgbClr val="52565A"/>
                </a:solidFill>
                <a:latin typeface="Calibri"/>
                <a:cs typeface="Calibri"/>
              </a:rPr>
              <a:t> </a:t>
            </a:r>
            <a:r>
              <a:rPr dirty="0" sz="2400" spc="-25" b="0">
                <a:solidFill>
                  <a:srgbClr val="52565A"/>
                </a:solidFill>
                <a:latin typeface="Calibri"/>
                <a:cs typeface="Calibri"/>
              </a:rPr>
              <a:t>65+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400">
              <a:latin typeface="Calibri"/>
              <a:cs typeface="Calibri"/>
            </a:endParaRPr>
          </a:p>
          <a:p>
            <a:pPr marL="993775">
              <a:lnSpc>
                <a:spcPct val="100000"/>
              </a:lnSpc>
              <a:spcBef>
                <a:spcPts val="2050"/>
              </a:spcBef>
            </a:pPr>
            <a:r>
              <a:rPr dirty="0" sz="4800" spc="-20">
                <a:solidFill>
                  <a:srgbClr val="52565A"/>
                </a:solidFill>
              </a:rPr>
              <a:t>4.1M</a:t>
            </a:r>
            <a:endParaRPr sz="4800"/>
          </a:p>
          <a:p>
            <a:pPr marL="1727835">
              <a:lnSpc>
                <a:spcPct val="100000"/>
              </a:lnSpc>
              <a:spcBef>
                <a:spcPts val="330"/>
              </a:spcBef>
            </a:pPr>
            <a:r>
              <a:rPr dirty="0" sz="2400" b="0">
                <a:solidFill>
                  <a:srgbClr val="52565A"/>
                </a:solidFill>
                <a:latin typeface="Calibri"/>
                <a:cs typeface="Calibri"/>
              </a:rPr>
              <a:t>VA</a:t>
            </a:r>
            <a:r>
              <a:rPr dirty="0" sz="2400" spc="-114" b="0">
                <a:solidFill>
                  <a:srgbClr val="52565A"/>
                </a:solidFill>
                <a:latin typeface="Calibri"/>
                <a:cs typeface="Calibri"/>
              </a:rPr>
              <a:t> </a:t>
            </a:r>
            <a:r>
              <a:rPr dirty="0" sz="2400" spc="-10" b="0">
                <a:solidFill>
                  <a:srgbClr val="52565A"/>
                </a:solidFill>
                <a:latin typeface="Calibri"/>
                <a:cs typeface="Calibri"/>
              </a:rPr>
              <a:t>Enrollees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2" name="object 12" descr=""/>
          <p:cNvSpPr/>
          <p:nvPr/>
        </p:nvSpPr>
        <p:spPr>
          <a:xfrm>
            <a:off x="6009894" y="2393442"/>
            <a:ext cx="22860" cy="3326765"/>
          </a:xfrm>
          <a:custGeom>
            <a:avLst/>
            <a:gdLst/>
            <a:ahLst/>
            <a:cxnLst/>
            <a:rect l="l" t="t" r="r" b="b"/>
            <a:pathLst>
              <a:path w="22860" h="3326765">
                <a:moveTo>
                  <a:pt x="22605" y="0"/>
                </a:moveTo>
                <a:lnTo>
                  <a:pt x="0" y="3326168"/>
                </a:lnTo>
              </a:path>
            </a:pathLst>
          </a:custGeom>
          <a:ln w="25400">
            <a:solidFill>
              <a:srgbClr val="78BD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 txBox="1"/>
          <p:nvPr/>
        </p:nvSpPr>
        <p:spPr>
          <a:xfrm>
            <a:off x="6618478" y="2642997"/>
            <a:ext cx="3610610" cy="190055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159510">
              <a:lnSpc>
                <a:spcPct val="100000"/>
              </a:lnSpc>
              <a:spcBef>
                <a:spcPts val="95"/>
              </a:spcBef>
            </a:pPr>
            <a:r>
              <a:rPr dirty="0" u="sng" sz="2800" spc="-10" b="1">
                <a:solidFill>
                  <a:srgbClr val="52565A"/>
                </a:solidFill>
                <a:uFill>
                  <a:solidFill>
                    <a:srgbClr val="52565A"/>
                  </a:solidFill>
                </a:uFill>
                <a:latin typeface="Calibri"/>
                <a:cs typeface="Calibri"/>
              </a:rPr>
              <a:t>Coverage</a:t>
            </a:r>
            <a:r>
              <a:rPr dirty="0" u="sng" sz="2800" spc="-135" b="1">
                <a:solidFill>
                  <a:srgbClr val="52565A"/>
                </a:solidFill>
                <a:uFill>
                  <a:solidFill>
                    <a:srgbClr val="52565A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2800" spc="-20" b="1">
                <a:solidFill>
                  <a:srgbClr val="52565A"/>
                </a:solidFill>
                <a:uFill>
                  <a:solidFill>
                    <a:srgbClr val="52565A"/>
                  </a:solidFill>
                </a:uFill>
                <a:latin typeface="Calibri"/>
                <a:cs typeface="Calibri"/>
              </a:rPr>
              <a:t>gaps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4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5"/>
              </a:spcBef>
              <a:buClr>
                <a:srgbClr val="78BD1F"/>
              </a:buClr>
              <a:buFont typeface="Arial"/>
              <a:buChar char="•"/>
              <a:tabLst>
                <a:tab pos="241300" algn="l"/>
              </a:tabLst>
            </a:pPr>
            <a:r>
              <a:rPr dirty="0" sz="2400">
                <a:solidFill>
                  <a:srgbClr val="11481F"/>
                </a:solidFill>
                <a:latin typeface="Calibri"/>
                <a:cs typeface="Calibri"/>
              </a:rPr>
              <a:t>Dental</a:t>
            </a:r>
            <a:r>
              <a:rPr dirty="0" sz="2400" spc="-70">
                <a:solidFill>
                  <a:srgbClr val="11481F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11481F"/>
                </a:solidFill>
                <a:latin typeface="Calibri"/>
                <a:cs typeface="Calibri"/>
              </a:rPr>
              <a:t>coverage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10"/>
              </a:spcBef>
              <a:buClr>
                <a:srgbClr val="78BD1F"/>
              </a:buClr>
              <a:buFont typeface="Arial"/>
              <a:buChar char="•"/>
              <a:tabLst>
                <a:tab pos="241300" algn="l"/>
              </a:tabLst>
            </a:pPr>
            <a:r>
              <a:rPr dirty="0" sz="2400">
                <a:solidFill>
                  <a:srgbClr val="11481F"/>
                </a:solidFill>
                <a:latin typeface="Calibri"/>
                <a:cs typeface="Calibri"/>
              </a:rPr>
              <a:t>Access</a:t>
            </a:r>
            <a:r>
              <a:rPr dirty="0" sz="2400" spc="-75">
                <a:solidFill>
                  <a:srgbClr val="11481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11481F"/>
                </a:solidFill>
                <a:latin typeface="Calibri"/>
                <a:cs typeface="Calibri"/>
              </a:rPr>
              <a:t>to</a:t>
            </a:r>
            <a:r>
              <a:rPr dirty="0" sz="2400" spc="-45">
                <a:solidFill>
                  <a:srgbClr val="11481F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11481F"/>
                </a:solidFill>
                <a:latin typeface="Calibri"/>
                <a:cs typeface="Calibri"/>
              </a:rPr>
              <a:t>non-</a:t>
            </a:r>
            <a:r>
              <a:rPr dirty="0" sz="2400">
                <a:solidFill>
                  <a:srgbClr val="11481F"/>
                </a:solidFill>
                <a:latin typeface="Calibri"/>
                <a:cs typeface="Calibri"/>
              </a:rPr>
              <a:t>VA</a:t>
            </a:r>
            <a:r>
              <a:rPr dirty="0" sz="2400" spc="-25">
                <a:solidFill>
                  <a:srgbClr val="11481F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11481F"/>
                </a:solidFill>
                <a:latin typeface="Calibri"/>
                <a:cs typeface="Calibri"/>
              </a:rPr>
              <a:t>Providers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11" y="6621576"/>
            <a:ext cx="546798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10">
                <a:latin typeface="Calibri"/>
                <a:cs typeface="Calibri"/>
              </a:rPr>
              <a:t>https://</a:t>
            </a:r>
            <a:r>
              <a:rPr dirty="0" sz="1100" spc="-10">
                <a:latin typeface="Calibri"/>
                <a:cs typeface="Calibri"/>
                <a:hlinkClick r:id="rId2"/>
              </a:rPr>
              <a:t>www.va.gov/health-care/about-va-health-benefits/va-health-care-and-other-insurance/</a:t>
            </a:r>
            <a:endParaRPr sz="1100">
              <a:latin typeface="Calibri"/>
              <a:cs typeface="Calibri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1999" cy="685799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8465693" y="-3175"/>
            <a:ext cx="3729990" cy="6864350"/>
            <a:chOff x="8465693" y="-3175"/>
            <a:chExt cx="3729990" cy="6864350"/>
          </a:xfrm>
        </p:grpSpPr>
        <p:sp>
          <p:nvSpPr>
            <p:cNvPr id="3" name="object 3" descr=""/>
            <p:cNvSpPr/>
            <p:nvPr/>
          </p:nvSpPr>
          <p:spPr>
            <a:xfrm>
              <a:off x="8468868" y="0"/>
              <a:ext cx="3723640" cy="6858000"/>
            </a:xfrm>
            <a:custGeom>
              <a:avLst/>
              <a:gdLst/>
              <a:ahLst/>
              <a:cxnLst/>
              <a:rect l="l" t="t" r="r" b="b"/>
              <a:pathLst>
                <a:path w="3723640" h="6858000">
                  <a:moveTo>
                    <a:pt x="3723131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3723131" y="6858000"/>
                  </a:lnTo>
                  <a:lnTo>
                    <a:pt x="3723131" y="0"/>
                  </a:lnTo>
                  <a:close/>
                </a:path>
              </a:pathLst>
            </a:custGeom>
            <a:solidFill>
              <a:srgbClr val="1F386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8468868" y="0"/>
              <a:ext cx="3723640" cy="6858000"/>
            </a:xfrm>
            <a:custGeom>
              <a:avLst/>
              <a:gdLst/>
              <a:ahLst/>
              <a:cxnLst/>
              <a:rect l="l" t="t" r="r" b="b"/>
              <a:pathLst>
                <a:path w="3723640" h="6858000">
                  <a:moveTo>
                    <a:pt x="0" y="6858000"/>
                  </a:moveTo>
                  <a:lnTo>
                    <a:pt x="3723131" y="6858000"/>
                  </a:lnTo>
                  <a:lnTo>
                    <a:pt x="3723131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ln w="6350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 descr=""/>
          <p:cNvSpPr txBox="1"/>
          <p:nvPr/>
        </p:nvSpPr>
        <p:spPr>
          <a:xfrm>
            <a:off x="8636254" y="2757042"/>
            <a:ext cx="3392170" cy="2586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-3175">
              <a:lnSpc>
                <a:spcPct val="100000"/>
              </a:lnSpc>
              <a:spcBef>
                <a:spcPts val="100"/>
              </a:spcBef>
            </a:pPr>
            <a:r>
              <a:rPr dirty="0" sz="2400" b="0" i="1">
                <a:solidFill>
                  <a:srgbClr val="FFC500"/>
                </a:solidFill>
                <a:latin typeface="Calibri Light"/>
                <a:cs typeface="Calibri Light"/>
              </a:rPr>
              <a:t>“VA</a:t>
            </a:r>
            <a:r>
              <a:rPr dirty="0" sz="2400" spc="-100" b="0" i="1">
                <a:solidFill>
                  <a:srgbClr val="FFC500"/>
                </a:solidFill>
                <a:latin typeface="Calibri Light"/>
                <a:cs typeface="Calibri Light"/>
              </a:rPr>
              <a:t> </a:t>
            </a:r>
            <a:r>
              <a:rPr dirty="0" sz="2400" b="0" i="1">
                <a:solidFill>
                  <a:srgbClr val="FFC500"/>
                </a:solidFill>
                <a:latin typeface="Calibri Light"/>
                <a:cs typeface="Calibri Light"/>
              </a:rPr>
              <a:t>does</a:t>
            </a:r>
            <a:r>
              <a:rPr dirty="0" sz="2400" spc="-105" b="0" i="1">
                <a:solidFill>
                  <a:srgbClr val="FFC500"/>
                </a:solidFill>
                <a:latin typeface="Calibri Light"/>
                <a:cs typeface="Calibri Light"/>
              </a:rPr>
              <a:t> </a:t>
            </a:r>
            <a:r>
              <a:rPr dirty="0" sz="2400" b="0" i="1">
                <a:solidFill>
                  <a:srgbClr val="FFC500"/>
                </a:solidFill>
                <a:latin typeface="Calibri Light"/>
                <a:cs typeface="Calibri Light"/>
              </a:rPr>
              <a:t>not</a:t>
            </a:r>
            <a:r>
              <a:rPr dirty="0" sz="2400" spc="-85" b="0" i="1">
                <a:solidFill>
                  <a:srgbClr val="FFC500"/>
                </a:solidFill>
                <a:latin typeface="Calibri Light"/>
                <a:cs typeface="Calibri Light"/>
              </a:rPr>
              <a:t> </a:t>
            </a:r>
            <a:r>
              <a:rPr dirty="0" sz="2400" spc="-10" b="0" i="1">
                <a:solidFill>
                  <a:srgbClr val="FFC500"/>
                </a:solidFill>
                <a:latin typeface="Calibri Light"/>
                <a:cs typeface="Calibri Light"/>
              </a:rPr>
              <a:t>recommend</a:t>
            </a:r>
            <a:r>
              <a:rPr dirty="0" sz="2400" spc="-10" b="0" i="1">
                <a:solidFill>
                  <a:srgbClr val="FFC500"/>
                </a:solidFill>
                <a:latin typeface="Calibri Light"/>
                <a:cs typeface="Calibri Light"/>
              </a:rPr>
              <a:t> </a:t>
            </a:r>
            <a:r>
              <a:rPr dirty="0" sz="2400" spc="-30" b="0" i="1">
                <a:solidFill>
                  <a:srgbClr val="FFC500"/>
                </a:solidFill>
                <a:latin typeface="Calibri Light"/>
                <a:cs typeface="Calibri Light"/>
              </a:rPr>
              <a:t>Veterans</a:t>
            </a:r>
            <a:r>
              <a:rPr dirty="0" sz="2400" spc="-95" b="0" i="1">
                <a:solidFill>
                  <a:srgbClr val="FFC500"/>
                </a:solidFill>
                <a:latin typeface="Calibri Light"/>
                <a:cs typeface="Calibri Light"/>
              </a:rPr>
              <a:t> </a:t>
            </a:r>
            <a:r>
              <a:rPr dirty="0" sz="2400" b="0" i="1">
                <a:solidFill>
                  <a:srgbClr val="FFC500"/>
                </a:solidFill>
                <a:latin typeface="Calibri Light"/>
                <a:cs typeface="Calibri Light"/>
              </a:rPr>
              <a:t>cancel</a:t>
            </a:r>
            <a:r>
              <a:rPr dirty="0" sz="2400" spc="-75" b="0" i="1">
                <a:solidFill>
                  <a:srgbClr val="FFC500"/>
                </a:solidFill>
                <a:latin typeface="Calibri Light"/>
                <a:cs typeface="Calibri Light"/>
              </a:rPr>
              <a:t> </a:t>
            </a:r>
            <a:r>
              <a:rPr dirty="0" sz="2400" b="0" i="1">
                <a:solidFill>
                  <a:srgbClr val="FFC500"/>
                </a:solidFill>
                <a:latin typeface="Calibri Light"/>
                <a:cs typeface="Calibri Light"/>
              </a:rPr>
              <a:t>or</a:t>
            </a:r>
            <a:r>
              <a:rPr dirty="0" sz="2400" spc="-85" b="0" i="1">
                <a:solidFill>
                  <a:srgbClr val="FFC500"/>
                </a:solidFill>
                <a:latin typeface="Calibri Light"/>
                <a:cs typeface="Calibri Light"/>
              </a:rPr>
              <a:t> </a:t>
            </a:r>
            <a:r>
              <a:rPr dirty="0" sz="2400" spc="-10" b="0" i="1">
                <a:solidFill>
                  <a:srgbClr val="FFC500"/>
                </a:solidFill>
                <a:latin typeface="Calibri Light"/>
                <a:cs typeface="Calibri Light"/>
              </a:rPr>
              <a:t>decline coverage</a:t>
            </a:r>
            <a:r>
              <a:rPr dirty="0" sz="2400" spc="-85" b="0" i="1">
                <a:solidFill>
                  <a:srgbClr val="FFC500"/>
                </a:solidFill>
                <a:latin typeface="Calibri Light"/>
                <a:cs typeface="Calibri Light"/>
              </a:rPr>
              <a:t> </a:t>
            </a:r>
            <a:r>
              <a:rPr dirty="0" sz="2400" b="0" i="1">
                <a:solidFill>
                  <a:srgbClr val="FFC500"/>
                </a:solidFill>
                <a:latin typeface="Calibri Light"/>
                <a:cs typeface="Calibri Light"/>
              </a:rPr>
              <a:t>in</a:t>
            </a:r>
            <a:r>
              <a:rPr dirty="0" sz="2400" spc="-50" b="0" i="1">
                <a:solidFill>
                  <a:srgbClr val="FFC500"/>
                </a:solidFill>
                <a:latin typeface="Calibri Light"/>
                <a:cs typeface="Calibri Light"/>
              </a:rPr>
              <a:t> </a:t>
            </a:r>
            <a:r>
              <a:rPr dirty="0" sz="2400" spc="-10" b="0" i="1">
                <a:solidFill>
                  <a:srgbClr val="FFC500"/>
                </a:solidFill>
                <a:latin typeface="Calibri Light"/>
                <a:cs typeface="Calibri Light"/>
              </a:rPr>
              <a:t>Medicare</a:t>
            </a:r>
            <a:r>
              <a:rPr dirty="0" sz="2400" spc="-85" b="0" i="1">
                <a:solidFill>
                  <a:srgbClr val="FFC500"/>
                </a:solidFill>
                <a:latin typeface="Calibri Light"/>
                <a:cs typeface="Calibri Light"/>
              </a:rPr>
              <a:t> </a:t>
            </a:r>
            <a:r>
              <a:rPr dirty="0" sz="2400" spc="-25" b="0" i="1">
                <a:solidFill>
                  <a:srgbClr val="FFC500"/>
                </a:solidFill>
                <a:latin typeface="Calibri Light"/>
                <a:cs typeface="Calibri Light"/>
              </a:rPr>
              <a:t>(or </a:t>
            </a:r>
            <a:r>
              <a:rPr dirty="0" sz="2400" b="0" i="1">
                <a:solidFill>
                  <a:srgbClr val="FFC500"/>
                </a:solidFill>
                <a:latin typeface="Calibri Light"/>
                <a:cs typeface="Calibri Light"/>
              </a:rPr>
              <a:t>other</a:t>
            </a:r>
            <a:r>
              <a:rPr dirty="0" sz="2400" spc="-95" b="0" i="1">
                <a:solidFill>
                  <a:srgbClr val="FFC500"/>
                </a:solidFill>
                <a:latin typeface="Calibri Light"/>
                <a:cs typeface="Calibri Light"/>
              </a:rPr>
              <a:t> </a:t>
            </a:r>
            <a:r>
              <a:rPr dirty="0" sz="2400" b="0" i="1">
                <a:solidFill>
                  <a:srgbClr val="FFC500"/>
                </a:solidFill>
                <a:latin typeface="Calibri Light"/>
                <a:cs typeface="Calibri Light"/>
              </a:rPr>
              <a:t>health</a:t>
            </a:r>
            <a:r>
              <a:rPr dirty="0" sz="2400" spc="-95" b="0" i="1">
                <a:solidFill>
                  <a:srgbClr val="FFC500"/>
                </a:solidFill>
                <a:latin typeface="Calibri Light"/>
                <a:cs typeface="Calibri Light"/>
              </a:rPr>
              <a:t> </a:t>
            </a:r>
            <a:r>
              <a:rPr dirty="0" sz="2400" b="0" i="1">
                <a:solidFill>
                  <a:srgbClr val="FFC500"/>
                </a:solidFill>
                <a:latin typeface="Calibri Light"/>
                <a:cs typeface="Calibri Light"/>
              </a:rPr>
              <a:t>care</a:t>
            </a:r>
            <a:r>
              <a:rPr dirty="0" sz="2400" spc="-90" b="0" i="1">
                <a:solidFill>
                  <a:srgbClr val="FFC500"/>
                </a:solidFill>
                <a:latin typeface="Calibri Light"/>
                <a:cs typeface="Calibri Light"/>
              </a:rPr>
              <a:t> </a:t>
            </a:r>
            <a:r>
              <a:rPr dirty="0" sz="2400" spc="-25" b="0" i="1">
                <a:solidFill>
                  <a:srgbClr val="FFC500"/>
                </a:solidFill>
                <a:latin typeface="Calibri Light"/>
                <a:cs typeface="Calibri Light"/>
              </a:rPr>
              <a:t>or </a:t>
            </a:r>
            <a:r>
              <a:rPr dirty="0" sz="2400" spc="-10" b="0" i="1">
                <a:solidFill>
                  <a:srgbClr val="FFC500"/>
                </a:solidFill>
                <a:latin typeface="Calibri Light"/>
                <a:cs typeface="Calibri Light"/>
              </a:rPr>
              <a:t>insurance</a:t>
            </a:r>
            <a:r>
              <a:rPr dirty="0" sz="2400" spc="-80" b="0" i="1">
                <a:solidFill>
                  <a:srgbClr val="FFC500"/>
                </a:solidFill>
                <a:latin typeface="Calibri Light"/>
                <a:cs typeface="Calibri Light"/>
              </a:rPr>
              <a:t> </a:t>
            </a:r>
            <a:r>
              <a:rPr dirty="0" sz="2400" spc="-10" b="0" i="1">
                <a:solidFill>
                  <a:srgbClr val="FFC500"/>
                </a:solidFill>
                <a:latin typeface="Calibri Light"/>
                <a:cs typeface="Calibri Light"/>
              </a:rPr>
              <a:t>programs)</a:t>
            </a:r>
            <a:r>
              <a:rPr dirty="0" sz="2400" spc="-80" b="0" i="1">
                <a:solidFill>
                  <a:srgbClr val="FFC500"/>
                </a:solidFill>
                <a:latin typeface="Calibri Light"/>
                <a:cs typeface="Calibri Light"/>
              </a:rPr>
              <a:t> </a:t>
            </a:r>
            <a:r>
              <a:rPr dirty="0" sz="2400" spc="-10" b="0" i="1">
                <a:solidFill>
                  <a:srgbClr val="FFC500"/>
                </a:solidFill>
                <a:latin typeface="Calibri Light"/>
                <a:cs typeface="Calibri Light"/>
              </a:rPr>
              <a:t>solely because</a:t>
            </a:r>
            <a:r>
              <a:rPr dirty="0" sz="2400" spc="-80" b="0" i="1">
                <a:solidFill>
                  <a:srgbClr val="FFC500"/>
                </a:solidFill>
                <a:latin typeface="Calibri Light"/>
                <a:cs typeface="Calibri Light"/>
              </a:rPr>
              <a:t> </a:t>
            </a:r>
            <a:r>
              <a:rPr dirty="0" sz="2400" b="0" i="1">
                <a:solidFill>
                  <a:srgbClr val="FFC500"/>
                </a:solidFill>
                <a:latin typeface="Calibri Light"/>
                <a:cs typeface="Calibri Light"/>
              </a:rPr>
              <a:t>they</a:t>
            </a:r>
            <a:r>
              <a:rPr dirty="0" sz="2400" spc="-95" b="0" i="1">
                <a:solidFill>
                  <a:srgbClr val="FFC500"/>
                </a:solidFill>
                <a:latin typeface="Calibri Light"/>
                <a:cs typeface="Calibri Light"/>
              </a:rPr>
              <a:t> </a:t>
            </a:r>
            <a:r>
              <a:rPr dirty="0" sz="2400" b="0" i="1">
                <a:solidFill>
                  <a:srgbClr val="FFC500"/>
                </a:solidFill>
                <a:latin typeface="Calibri Light"/>
                <a:cs typeface="Calibri Light"/>
              </a:rPr>
              <a:t>are</a:t>
            </a:r>
            <a:r>
              <a:rPr dirty="0" sz="2400" spc="-85" b="0" i="1">
                <a:solidFill>
                  <a:srgbClr val="FFC500"/>
                </a:solidFill>
                <a:latin typeface="Calibri Light"/>
                <a:cs typeface="Calibri Light"/>
              </a:rPr>
              <a:t> </a:t>
            </a:r>
            <a:r>
              <a:rPr dirty="0" sz="2400" b="0" i="1">
                <a:solidFill>
                  <a:srgbClr val="FFC500"/>
                </a:solidFill>
                <a:latin typeface="Calibri Light"/>
                <a:cs typeface="Calibri Light"/>
              </a:rPr>
              <a:t>enrolled</a:t>
            </a:r>
            <a:r>
              <a:rPr dirty="0" sz="2400" spc="-80" b="0" i="1">
                <a:solidFill>
                  <a:srgbClr val="FFC500"/>
                </a:solidFill>
                <a:latin typeface="Calibri Light"/>
                <a:cs typeface="Calibri Light"/>
              </a:rPr>
              <a:t> </a:t>
            </a:r>
            <a:r>
              <a:rPr dirty="0" sz="2400" spc="-25" b="0" i="1">
                <a:solidFill>
                  <a:srgbClr val="FFC500"/>
                </a:solidFill>
                <a:latin typeface="Calibri Light"/>
                <a:cs typeface="Calibri Light"/>
              </a:rPr>
              <a:t>in </a:t>
            </a:r>
            <a:r>
              <a:rPr dirty="0" sz="2400" spc="-50" b="0" i="1">
                <a:solidFill>
                  <a:srgbClr val="FFC500"/>
                </a:solidFill>
                <a:latin typeface="Calibri Light"/>
                <a:cs typeface="Calibri Light"/>
              </a:rPr>
              <a:t>VA</a:t>
            </a:r>
            <a:r>
              <a:rPr dirty="0" sz="2400" spc="-90" b="0" i="1">
                <a:solidFill>
                  <a:srgbClr val="FFC500"/>
                </a:solidFill>
                <a:latin typeface="Calibri Light"/>
                <a:cs typeface="Calibri Light"/>
              </a:rPr>
              <a:t> </a:t>
            </a:r>
            <a:r>
              <a:rPr dirty="0" sz="2400" b="0" i="1">
                <a:solidFill>
                  <a:srgbClr val="FFC500"/>
                </a:solidFill>
                <a:latin typeface="Calibri Light"/>
                <a:cs typeface="Calibri Light"/>
              </a:rPr>
              <a:t>health</a:t>
            </a:r>
            <a:r>
              <a:rPr dirty="0" sz="2400" spc="-90" b="0" i="1">
                <a:solidFill>
                  <a:srgbClr val="FFC500"/>
                </a:solidFill>
                <a:latin typeface="Calibri Light"/>
                <a:cs typeface="Calibri Light"/>
              </a:rPr>
              <a:t> </a:t>
            </a:r>
            <a:r>
              <a:rPr dirty="0" sz="2400" spc="-10" b="0" i="1">
                <a:solidFill>
                  <a:srgbClr val="FFC500"/>
                </a:solidFill>
                <a:latin typeface="Calibri Light"/>
                <a:cs typeface="Calibri Light"/>
              </a:rPr>
              <a:t>care.”</a:t>
            </a:r>
            <a:endParaRPr sz="2400">
              <a:latin typeface="Calibri Light"/>
              <a:cs typeface="Calibri Light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48767" y="566165"/>
            <a:ext cx="6365875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b="0">
                <a:latin typeface="Calibri Light"/>
                <a:cs typeface="Calibri Light"/>
              </a:rPr>
              <a:t>I</a:t>
            </a:r>
            <a:r>
              <a:rPr dirty="0" spc="-80" b="0">
                <a:latin typeface="Calibri Light"/>
                <a:cs typeface="Calibri Light"/>
              </a:rPr>
              <a:t> </a:t>
            </a:r>
            <a:r>
              <a:rPr dirty="0" spc="-20" b="0">
                <a:latin typeface="Calibri Light"/>
                <a:cs typeface="Calibri Light"/>
              </a:rPr>
              <a:t>have</a:t>
            </a:r>
            <a:r>
              <a:rPr dirty="0" spc="-125" b="0">
                <a:latin typeface="Calibri Light"/>
                <a:cs typeface="Calibri Light"/>
              </a:rPr>
              <a:t> </a:t>
            </a:r>
            <a:r>
              <a:rPr dirty="0" spc="-50" b="0">
                <a:latin typeface="Calibri Light"/>
                <a:cs typeface="Calibri Light"/>
              </a:rPr>
              <a:t>VA</a:t>
            </a:r>
            <a:r>
              <a:rPr dirty="0" spc="-100" b="0">
                <a:latin typeface="Calibri Light"/>
                <a:cs typeface="Calibri Light"/>
              </a:rPr>
              <a:t> </a:t>
            </a:r>
            <a:r>
              <a:rPr dirty="0" spc="-30" b="0">
                <a:latin typeface="Calibri Light"/>
                <a:cs typeface="Calibri Light"/>
              </a:rPr>
              <a:t>Healthcare,</a:t>
            </a:r>
            <a:r>
              <a:rPr dirty="0" spc="-105" b="0">
                <a:latin typeface="Calibri Light"/>
                <a:cs typeface="Calibri Light"/>
              </a:rPr>
              <a:t> </a:t>
            </a:r>
            <a:r>
              <a:rPr dirty="0" spc="-10" b="0">
                <a:latin typeface="Calibri Light"/>
                <a:cs typeface="Calibri Light"/>
              </a:rPr>
              <a:t>why</a:t>
            </a:r>
            <a:r>
              <a:rPr dirty="0" spc="-125" b="0">
                <a:latin typeface="Calibri Light"/>
                <a:cs typeface="Calibri Light"/>
              </a:rPr>
              <a:t> </a:t>
            </a:r>
            <a:r>
              <a:rPr dirty="0" spc="-35" b="0">
                <a:latin typeface="Calibri Light"/>
                <a:cs typeface="Calibri Light"/>
              </a:rPr>
              <a:t>take</a:t>
            </a:r>
            <a:r>
              <a:rPr dirty="0" spc="-114" b="0">
                <a:latin typeface="Calibri Light"/>
                <a:cs typeface="Calibri Light"/>
              </a:rPr>
              <a:t> </a:t>
            </a:r>
            <a:r>
              <a:rPr dirty="0" b="0">
                <a:latin typeface="Calibri Light"/>
                <a:cs typeface="Calibri Light"/>
              </a:rPr>
              <a:t>out</a:t>
            </a:r>
            <a:r>
              <a:rPr dirty="0" spc="-114" b="0">
                <a:latin typeface="Calibri Light"/>
                <a:cs typeface="Calibri Light"/>
              </a:rPr>
              <a:t> </a:t>
            </a:r>
            <a:r>
              <a:rPr dirty="0" spc="-10" b="0">
                <a:latin typeface="Calibri Light"/>
                <a:cs typeface="Calibri Light"/>
              </a:rPr>
              <a:t>Part</a:t>
            </a:r>
            <a:r>
              <a:rPr dirty="0" spc="-110" b="0">
                <a:latin typeface="Calibri Light"/>
                <a:cs typeface="Calibri Light"/>
              </a:rPr>
              <a:t> </a:t>
            </a:r>
            <a:r>
              <a:rPr dirty="0" spc="-25" b="0">
                <a:latin typeface="Calibri Light"/>
                <a:cs typeface="Calibri Light"/>
              </a:rPr>
              <a:t>B?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437489" y="1677161"/>
            <a:ext cx="7610475" cy="1000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299720" algn="l"/>
              </a:tabLst>
            </a:pPr>
            <a:r>
              <a:rPr dirty="0" sz="1600">
                <a:latin typeface="Calibri"/>
                <a:cs typeface="Calibri"/>
              </a:rPr>
              <a:t>Some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 spc="-20">
                <a:latin typeface="Calibri"/>
                <a:cs typeface="Calibri"/>
              </a:rPr>
              <a:t>Veterans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consider</a:t>
            </a:r>
            <a:r>
              <a:rPr dirty="0" sz="1600" spc="-4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opting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out</a:t>
            </a:r>
            <a:r>
              <a:rPr dirty="0" sz="1600" spc="-4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of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Part</a:t>
            </a:r>
            <a:r>
              <a:rPr dirty="0" sz="1600" spc="-4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B,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to</a:t>
            </a:r>
            <a:r>
              <a:rPr dirty="0" sz="1600" spc="-4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avoid</a:t>
            </a:r>
            <a:r>
              <a:rPr dirty="0" sz="1600" spc="-4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paying</a:t>
            </a:r>
            <a:r>
              <a:rPr dirty="0" sz="1600" spc="-6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the</a:t>
            </a:r>
            <a:r>
              <a:rPr dirty="0" sz="1600" spc="-4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Part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B</a:t>
            </a:r>
            <a:r>
              <a:rPr dirty="0" sz="1600" spc="-4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premium.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If</a:t>
            </a:r>
            <a:r>
              <a:rPr dirty="0" sz="1600" spc="-55">
                <a:latin typeface="Calibri"/>
                <a:cs typeface="Calibri"/>
              </a:rPr>
              <a:t> </a:t>
            </a:r>
            <a:r>
              <a:rPr dirty="0" sz="1600" spc="-20">
                <a:latin typeface="Calibri"/>
                <a:cs typeface="Calibri"/>
              </a:rPr>
              <a:t>they </a:t>
            </a:r>
            <a:r>
              <a:rPr dirty="0" sz="1600">
                <a:latin typeface="Calibri"/>
                <a:cs typeface="Calibri"/>
              </a:rPr>
              <a:t>need</a:t>
            </a:r>
            <a:r>
              <a:rPr dirty="0" sz="1600" spc="-4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to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apply</a:t>
            </a:r>
            <a:r>
              <a:rPr dirty="0" sz="1600" spc="-6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for</a:t>
            </a:r>
            <a:r>
              <a:rPr dirty="0" sz="1600" spc="-4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Part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B</a:t>
            </a:r>
            <a:r>
              <a:rPr dirty="0" sz="1600" spc="-4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after</a:t>
            </a:r>
            <a:r>
              <a:rPr dirty="0" sz="1600" spc="-5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their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Initial</a:t>
            </a:r>
            <a:r>
              <a:rPr dirty="0" sz="1600" spc="-8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Enrollment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Period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(IEP),</a:t>
            </a:r>
            <a:r>
              <a:rPr dirty="0" sz="1600" spc="-4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they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may</a:t>
            </a:r>
            <a:r>
              <a:rPr dirty="0" sz="1600" spc="-4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pay</a:t>
            </a:r>
            <a:r>
              <a:rPr dirty="0" sz="1600" spc="-4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</a:t>
            </a:r>
            <a:r>
              <a:rPr dirty="0" sz="1600" spc="-6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penalty </a:t>
            </a:r>
            <a:r>
              <a:rPr dirty="0" sz="1600">
                <a:latin typeface="Calibri"/>
                <a:cs typeface="Calibri"/>
              </a:rPr>
              <a:t>because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the</a:t>
            </a:r>
            <a:r>
              <a:rPr dirty="0" sz="1600" spc="-4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VA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Healthcare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is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u="sng" sz="16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NOT</a:t>
            </a:r>
            <a:r>
              <a:rPr dirty="0" sz="1600" spc="-45" b="1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creditable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medical</a:t>
            </a:r>
            <a:r>
              <a:rPr dirty="0" sz="1600" spc="-5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coverage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for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Part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B</a:t>
            </a:r>
            <a:r>
              <a:rPr dirty="0" sz="1600" spc="-4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of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Medicare</a:t>
            </a:r>
            <a:r>
              <a:rPr dirty="0" sz="1600" spc="50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(VA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healthcare</a:t>
            </a:r>
            <a:r>
              <a:rPr dirty="0" sz="1600" spc="-45">
                <a:latin typeface="Calibri"/>
                <a:cs typeface="Calibri"/>
              </a:rPr>
              <a:t> </a:t>
            </a:r>
            <a:r>
              <a:rPr dirty="0" u="sng" sz="16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is</a:t>
            </a:r>
            <a:r>
              <a:rPr dirty="0" sz="1600" spc="-45" b="1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creditable</a:t>
            </a:r>
            <a:r>
              <a:rPr dirty="0" sz="1600" spc="-4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coverage </a:t>
            </a:r>
            <a:r>
              <a:rPr dirty="0" sz="1600">
                <a:latin typeface="Calibri"/>
                <a:cs typeface="Calibri"/>
              </a:rPr>
              <a:t>for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Part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D</a:t>
            </a:r>
            <a:r>
              <a:rPr dirty="0" sz="1600" spc="-4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of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Medicare)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437489" y="2896616"/>
            <a:ext cx="7697470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299720" algn="l"/>
              </a:tabLst>
            </a:pPr>
            <a:r>
              <a:rPr dirty="0" sz="1600">
                <a:latin typeface="Calibri"/>
                <a:cs typeface="Calibri"/>
              </a:rPr>
              <a:t>In</a:t>
            </a:r>
            <a:r>
              <a:rPr dirty="0" sz="1600" spc="-5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order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for</a:t>
            </a:r>
            <a:r>
              <a:rPr dirty="0" sz="1600" spc="-4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</a:t>
            </a:r>
            <a:r>
              <a:rPr dirty="0" sz="1600" spc="-45">
                <a:latin typeface="Calibri"/>
                <a:cs typeface="Calibri"/>
              </a:rPr>
              <a:t> </a:t>
            </a:r>
            <a:r>
              <a:rPr dirty="0" sz="1600" spc="-20">
                <a:latin typeface="Calibri"/>
                <a:cs typeface="Calibri"/>
              </a:rPr>
              <a:t>Veteran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to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get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</a:t>
            </a:r>
            <a:r>
              <a:rPr dirty="0" sz="1600" spc="-5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Medicare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Advantage</a:t>
            </a:r>
            <a:r>
              <a:rPr dirty="0" sz="1600" spc="-6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plan,</a:t>
            </a:r>
            <a:r>
              <a:rPr dirty="0" sz="1600" spc="-5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the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person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has</a:t>
            </a:r>
            <a:r>
              <a:rPr dirty="0" sz="1600" spc="-5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to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have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Medicare </a:t>
            </a:r>
            <a:r>
              <a:rPr dirty="0" sz="1600">
                <a:latin typeface="Calibri"/>
                <a:cs typeface="Calibri"/>
              </a:rPr>
              <a:t>Part</a:t>
            </a:r>
            <a:r>
              <a:rPr dirty="0" sz="1600" spc="-70">
                <a:latin typeface="Calibri"/>
                <a:cs typeface="Calibri"/>
              </a:rPr>
              <a:t> </a:t>
            </a:r>
            <a:r>
              <a:rPr dirty="0" sz="1600" spc="-25">
                <a:latin typeface="Calibri"/>
                <a:cs typeface="Calibri"/>
              </a:rPr>
              <a:t>B.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437489" y="3628135"/>
            <a:ext cx="7595234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299720" algn="l"/>
              </a:tabLst>
            </a:pPr>
            <a:r>
              <a:rPr dirty="0" sz="1600" spc="-10">
                <a:latin typeface="Calibri"/>
                <a:cs typeface="Calibri"/>
              </a:rPr>
              <a:t>Medicare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Part</a:t>
            </a:r>
            <a:r>
              <a:rPr dirty="0" sz="1600" spc="-5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B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and</a:t>
            </a:r>
            <a:r>
              <a:rPr dirty="0" sz="1600" spc="-4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Medicare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Advantage</a:t>
            </a:r>
            <a:r>
              <a:rPr dirty="0" sz="1600" spc="-6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plans</a:t>
            </a:r>
            <a:r>
              <a:rPr dirty="0" sz="1600" spc="-5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provides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 spc="-20">
                <a:latin typeface="Calibri"/>
                <a:cs typeface="Calibri"/>
              </a:rPr>
              <a:t>Veterans </a:t>
            </a:r>
            <a:r>
              <a:rPr dirty="0" sz="1600">
                <a:latin typeface="Calibri"/>
                <a:cs typeface="Calibri"/>
              </a:rPr>
              <a:t>with</a:t>
            </a:r>
            <a:r>
              <a:rPr dirty="0" sz="1600" spc="-4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more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health</a:t>
            </a:r>
            <a:r>
              <a:rPr dirty="0" sz="1600" spc="-55">
                <a:latin typeface="Calibri"/>
                <a:cs typeface="Calibri"/>
              </a:rPr>
              <a:t> </a:t>
            </a:r>
            <a:r>
              <a:rPr dirty="0" sz="1600" spc="-20">
                <a:latin typeface="Calibri"/>
                <a:cs typeface="Calibri"/>
              </a:rPr>
              <a:t>care</a:t>
            </a:r>
            <a:endParaRPr sz="16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</a:pPr>
            <a:r>
              <a:rPr dirty="0" sz="1600" spc="-10">
                <a:latin typeface="Calibri"/>
                <a:cs typeface="Calibri"/>
              </a:rPr>
              <a:t>options.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437489" y="4603750"/>
            <a:ext cx="7506970" cy="7569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95"/>
              </a:spcBef>
              <a:buFont typeface="Wingdings"/>
              <a:buChar char=""/>
              <a:tabLst>
                <a:tab pos="299720" algn="l"/>
              </a:tabLst>
            </a:pPr>
            <a:r>
              <a:rPr dirty="0" u="sng" sz="1600" spc="-1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VA</a:t>
            </a:r>
            <a:r>
              <a:rPr dirty="0" u="sng" sz="1600" spc="-4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6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and</a:t>
            </a:r>
            <a:r>
              <a:rPr dirty="0" u="sng" sz="1600" spc="-5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6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Medicare</a:t>
            </a:r>
            <a:r>
              <a:rPr dirty="0" u="sng" sz="1600" spc="-4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600" spc="-1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Advantage</a:t>
            </a:r>
            <a:r>
              <a:rPr dirty="0" u="sng" sz="1600" spc="-4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6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do</a:t>
            </a:r>
            <a:r>
              <a:rPr dirty="0" u="sng" sz="1600" spc="-4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6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NOT</a:t>
            </a:r>
            <a:r>
              <a:rPr dirty="0" u="sng" sz="1600" spc="-5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600" spc="-1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interfere</a:t>
            </a:r>
            <a:r>
              <a:rPr dirty="0" u="sng" sz="1600" spc="-4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6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with</a:t>
            </a:r>
            <a:r>
              <a:rPr dirty="0" u="sng" sz="1600" spc="-5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6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each</a:t>
            </a:r>
            <a:r>
              <a:rPr dirty="0" u="sng" sz="1600" spc="-5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6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other</a:t>
            </a:r>
            <a:r>
              <a:rPr dirty="0" u="sng" sz="1600" spc="-4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6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nor</a:t>
            </a:r>
            <a:r>
              <a:rPr dirty="0" u="sng" sz="1600" spc="-3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6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do</a:t>
            </a:r>
            <a:r>
              <a:rPr dirty="0" u="sng" sz="1600" spc="-4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6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they</a:t>
            </a:r>
            <a:r>
              <a:rPr dirty="0" u="sng" sz="1600" spc="-4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600" spc="-1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coordinate</a:t>
            </a:r>
            <a:r>
              <a:rPr dirty="0" sz="1600" spc="-10" b="1">
                <a:latin typeface="Calibri"/>
                <a:cs typeface="Calibri"/>
              </a:rPr>
              <a:t> </a:t>
            </a:r>
            <a:r>
              <a:rPr dirty="0" u="sng" sz="16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benefits.</a:t>
            </a:r>
            <a:r>
              <a:rPr dirty="0" u="sng" sz="1600" spc="28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6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The</a:t>
            </a:r>
            <a:r>
              <a:rPr dirty="0" u="sng" sz="1600" spc="-4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600" spc="-1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VA</a:t>
            </a:r>
            <a:r>
              <a:rPr dirty="0" u="sng" sz="1600" spc="-3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6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does</a:t>
            </a:r>
            <a:r>
              <a:rPr dirty="0" u="sng" sz="1600" spc="-4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6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not</a:t>
            </a:r>
            <a:r>
              <a:rPr dirty="0" u="sng" sz="1600" spc="-4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6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file</a:t>
            </a:r>
            <a:r>
              <a:rPr dirty="0" u="sng" sz="1600" spc="-4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6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claims</a:t>
            </a:r>
            <a:r>
              <a:rPr dirty="0" u="sng" sz="1600" spc="-6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6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with</a:t>
            </a:r>
            <a:r>
              <a:rPr dirty="0" u="sng" sz="1600" spc="-5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6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Medicare</a:t>
            </a:r>
            <a:r>
              <a:rPr dirty="0" u="sng" sz="1600" spc="-4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6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(Parts</a:t>
            </a:r>
            <a:r>
              <a:rPr dirty="0" u="sng" sz="1600" spc="-3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6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A,</a:t>
            </a:r>
            <a:r>
              <a:rPr dirty="0" u="sng" sz="1600" spc="-4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6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</a:t>
            </a:r>
            <a:r>
              <a:rPr dirty="0" u="sng" sz="1600" spc="-4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6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or</a:t>
            </a:r>
            <a:r>
              <a:rPr dirty="0" u="sng" sz="1600" spc="-4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6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C).</a:t>
            </a:r>
            <a:r>
              <a:rPr dirty="0" u="sng" sz="1600" spc="-3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6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The</a:t>
            </a:r>
            <a:r>
              <a:rPr dirty="0" u="sng" sz="1600" spc="-4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600" spc="-1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VA</a:t>
            </a:r>
            <a:r>
              <a:rPr dirty="0" u="sng" sz="1600" spc="-3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6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is</a:t>
            </a:r>
            <a:r>
              <a:rPr dirty="0" u="sng" sz="1600" spc="-4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600" spc="-5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</a:t>
            </a:r>
            <a:r>
              <a:rPr dirty="0" sz="1600" spc="-50" b="1">
                <a:latin typeface="Calibri"/>
                <a:cs typeface="Calibri"/>
              </a:rPr>
              <a:t> </a:t>
            </a:r>
            <a:r>
              <a:rPr dirty="0" u="sng" sz="1600" spc="-2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provider,</a:t>
            </a:r>
            <a:r>
              <a:rPr dirty="0" u="sng" sz="16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but</a:t>
            </a:r>
            <a:r>
              <a:rPr dirty="0" u="sng" sz="1600" spc="-2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6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is</a:t>
            </a:r>
            <a:r>
              <a:rPr dirty="0" u="sng" sz="1600" spc="-4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6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not</a:t>
            </a:r>
            <a:r>
              <a:rPr dirty="0" u="sng" sz="1600" spc="-3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6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health</a:t>
            </a:r>
            <a:r>
              <a:rPr dirty="0" u="sng" sz="1600" spc="-3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600" spc="-1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insurance.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1" name="object 11" descr=""/>
          <p:cNvGrpSpPr/>
          <p:nvPr/>
        </p:nvGrpSpPr>
        <p:grpSpPr>
          <a:xfrm>
            <a:off x="8689403" y="58991"/>
            <a:ext cx="3161665" cy="2207895"/>
            <a:chOff x="8689403" y="58991"/>
            <a:chExt cx="3161665" cy="2207895"/>
          </a:xfrm>
        </p:grpSpPr>
        <p:pic>
          <p:nvPicPr>
            <p:cNvPr id="12" name="object 12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98992" y="68579"/>
              <a:ext cx="3142488" cy="2188463"/>
            </a:xfrm>
            <a:prstGeom prst="rect">
              <a:avLst/>
            </a:prstGeom>
          </p:spPr>
        </p:pic>
        <p:sp>
          <p:nvSpPr>
            <p:cNvPr id="13" name="object 13" descr=""/>
            <p:cNvSpPr/>
            <p:nvPr/>
          </p:nvSpPr>
          <p:spPr>
            <a:xfrm>
              <a:off x="8694166" y="63753"/>
              <a:ext cx="3152140" cy="2198370"/>
            </a:xfrm>
            <a:custGeom>
              <a:avLst/>
              <a:gdLst/>
              <a:ahLst/>
              <a:cxnLst/>
              <a:rect l="l" t="t" r="r" b="b"/>
              <a:pathLst>
                <a:path w="3152140" h="2198370">
                  <a:moveTo>
                    <a:pt x="0" y="2197989"/>
                  </a:moveTo>
                  <a:lnTo>
                    <a:pt x="3152012" y="2197989"/>
                  </a:lnTo>
                  <a:lnTo>
                    <a:pt x="3152012" y="0"/>
                  </a:lnTo>
                  <a:lnTo>
                    <a:pt x="0" y="0"/>
                  </a:lnTo>
                  <a:lnTo>
                    <a:pt x="0" y="2197989"/>
                  </a:lnTo>
                  <a:close/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 descr=""/>
          <p:cNvSpPr txBox="1"/>
          <p:nvPr/>
        </p:nvSpPr>
        <p:spPr>
          <a:xfrm>
            <a:off x="8778620" y="5660237"/>
            <a:ext cx="3065145" cy="10325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https://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  <a:hlinkClick r:id="rId3"/>
              </a:rPr>
              <a:t>www.va.gov/healthbenefits/resources/public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 ations/hbco/hbco_va_other_insurance.asp#:~:text=U nder%20Medicare%20Part%20B%2C%20VA,be%20pr ovided%20through%20an%20employer.&amp;text=VA%2 0does%20not%20recommend%20Veterans,enrolled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%20in%20VA%20health%20care.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711" y="6621576"/>
            <a:ext cx="546798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10">
                <a:latin typeface="Calibri"/>
                <a:cs typeface="Calibri"/>
              </a:rPr>
              <a:t>https://</a:t>
            </a:r>
            <a:r>
              <a:rPr dirty="0" sz="1100" spc="-10">
                <a:latin typeface="Calibri"/>
                <a:cs typeface="Calibri"/>
                <a:hlinkClick r:id="rId4"/>
              </a:rPr>
              <a:t>www.va.gov/health-care/about-va-health-benefits/va-health-care-and-other-insurance/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900555" cy="6858000"/>
            <a:chOff x="0" y="0"/>
            <a:chExt cx="1900555" cy="68580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1393190" cy="6858000"/>
            </a:xfrm>
            <a:custGeom>
              <a:avLst/>
              <a:gdLst/>
              <a:ahLst/>
              <a:cxnLst/>
              <a:rect l="l" t="t" r="r" b="b"/>
              <a:pathLst>
                <a:path w="1393190" h="6858000">
                  <a:moveTo>
                    <a:pt x="1392936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392936" y="6858000"/>
                  </a:lnTo>
                  <a:lnTo>
                    <a:pt x="1392936" y="0"/>
                  </a:lnTo>
                  <a:close/>
                </a:path>
              </a:pathLst>
            </a:custGeom>
            <a:solidFill>
              <a:srgbClr val="002F5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681228" y="725423"/>
              <a:ext cx="1219200" cy="5634355"/>
            </a:xfrm>
            <a:custGeom>
              <a:avLst/>
              <a:gdLst/>
              <a:ahLst/>
              <a:cxnLst/>
              <a:rect l="l" t="t" r="r" b="b"/>
              <a:pathLst>
                <a:path w="1219200" h="5634355">
                  <a:moveTo>
                    <a:pt x="1219200" y="4639437"/>
                  </a:moveTo>
                  <a:lnTo>
                    <a:pt x="1211491" y="4591621"/>
                  </a:lnTo>
                  <a:lnTo>
                    <a:pt x="1190015" y="4550105"/>
                  </a:lnTo>
                  <a:lnTo>
                    <a:pt x="1157274" y="4517364"/>
                  </a:lnTo>
                  <a:lnTo>
                    <a:pt x="1115758" y="4495889"/>
                  </a:lnTo>
                  <a:lnTo>
                    <a:pt x="1067943" y="4488192"/>
                  </a:lnTo>
                  <a:lnTo>
                    <a:pt x="0" y="4488192"/>
                  </a:lnTo>
                  <a:lnTo>
                    <a:pt x="0" y="5634228"/>
                  </a:lnTo>
                  <a:lnTo>
                    <a:pt x="1219200" y="5634228"/>
                  </a:lnTo>
                  <a:lnTo>
                    <a:pt x="1219200" y="4639437"/>
                  </a:lnTo>
                  <a:close/>
                </a:path>
                <a:path w="1219200" h="5634355">
                  <a:moveTo>
                    <a:pt x="1219200" y="3167507"/>
                  </a:moveTo>
                  <a:lnTo>
                    <a:pt x="1211465" y="3119615"/>
                  </a:lnTo>
                  <a:lnTo>
                    <a:pt x="1189964" y="3078022"/>
                  </a:lnTo>
                  <a:lnTo>
                    <a:pt x="1157173" y="3045231"/>
                  </a:lnTo>
                  <a:lnTo>
                    <a:pt x="1115580" y="3023730"/>
                  </a:lnTo>
                  <a:lnTo>
                    <a:pt x="1067689" y="3015996"/>
                  </a:lnTo>
                  <a:lnTo>
                    <a:pt x="0" y="3015996"/>
                  </a:lnTo>
                  <a:lnTo>
                    <a:pt x="0" y="4163568"/>
                  </a:lnTo>
                  <a:lnTo>
                    <a:pt x="1219200" y="4163568"/>
                  </a:lnTo>
                  <a:lnTo>
                    <a:pt x="1219200" y="3167507"/>
                  </a:lnTo>
                  <a:close/>
                </a:path>
                <a:path w="1219200" h="5634355">
                  <a:moveTo>
                    <a:pt x="1219200" y="1660271"/>
                  </a:moveTo>
                  <a:lnTo>
                    <a:pt x="1211465" y="1612379"/>
                  </a:lnTo>
                  <a:lnTo>
                    <a:pt x="1189964" y="1570786"/>
                  </a:lnTo>
                  <a:lnTo>
                    <a:pt x="1157173" y="1537995"/>
                  </a:lnTo>
                  <a:lnTo>
                    <a:pt x="1115580" y="1516494"/>
                  </a:lnTo>
                  <a:lnTo>
                    <a:pt x="1067689" y="1508760"/>
                  </a:lnTo>
                  <a:lnTo>
                    <a:pt x="0" y="1508760"/>
                  </a:lnTo>
                  <a:lnTo>
                    <a:pt x="0" y="2656332"/>
                  </a:lnTo>
                  <a:lnTo>
                    <a:pt x="1219200" y="2656332"/>
                  </a:lnTo>
                  <a:lnTo>
                    <a:pt x="1219200" y="1660271"/>
                  </a:lnTo>
                  <a:close/>
                </a:path>
                <a:path w="1219200" h="5634355">
                  <a:moveTo>
                    <a:pt x="1219200" y="151511"/>
                  </a:moveTo>
                  <a:lnTo>
                    <a:pt x="1211465" y="103619"/>
                  </a:lnTo>
                  <a:lnTo>
                    <a:pt x="1189964" y="62026"/>
                  </a:lnTo>
                  <a:lnTo>
                    <a:pt x="1157173" y="29235"/>
                  </a:lnTo>
                  <a:lnTo>
                    <a:pt x="1115580" y="7734"/>
                  </a:lnTo>
                  <a:lnTo>
                    <a:pt x="1067689" y="0"/>
                  </a:lnTo>
                  <a:lnTo>
                    <a:pt x="0" y="0"/>
                  </a:lnTo>
                  <a:lnTo>
                    <a:pt x="0" y="1147572"/>
                  </a:lnTo>
                  <a:lnTo>
                    <a:pt x="1219200" y="1147572"/>
                  </a:lnTo>
                  <a:lnTo>
                    <a:pt x="1219200" y="151511"/>
                  </a:lnTo>
                  <a:close/>
                </a:path>
              </a:pathLst>
            </a:custGeom>
            <a:solidFill>
              <a:srgbClr val="78BD1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962507" y="1142999"/>
              <a:ext cx="527050" cy="1897380"/>
            </a:xfrm>
            <a:custGeom>
              <a:avLst/>
              <a:gdLst/>
              <a:ahLst/>
              <a:cxnLst/>
              <a:rect l="l" t="t" r="r" b="b"/>
              <a:pathLst>
                <a:path w="527050" h="1897380">
                  <a:moveTo>
                    <a:pt x="521868" y="1822577"/>
                  </a:moveTo>
                  <a:lnTo>
                    <a:pt x="510971" y="1757172"/>
                  </a:lnTo>
                  <a:lnTo>
                    <a:pt x="492163" y="1719300"/>
                  </a:lnTo>
                  <a:lnTo>
                    <a:pt x="459816" y="1683740"/>
                  </a:lnTo>
                  <a:lnTo>
                    <a:pt x="410464" y="1654797"/>
                  </a:lnTo>
                  <a:lnTo>
                    <a:pt x="349631" y="1639100"/>
                  </a:lnTo>
                  <a:lnTo>
                    <a:pt x="349529" y="1638808"/>
                  </a:lnTo>
                  <a:lnTo>
                    <a:pt x="346354" y="1636141"/>
                  </a:lnTo>
                  <a:lnTo>
                    <a:pt x="342544" y="1634540"/>
                  </a:lnTo>
                  <a:lnTo>
                    <a:pt x="337286" y="1629384"/>
                  </a:lnTo>
                  <a:lnTo>
                    <a:pt x="332613" y="1620177"/>
                  </a:lnTo>
                  <a:lnTo>
                    <a:pt x="330606" y="1606423"/>
                  </a:lnTo>
                  <a:lnTo>
                    <a:pt x="330606" y="1601089"/>
                  </a:lnTo>
                  <a:lnTo>
                    <a:pt x="324256" y="1595628"/>
                  </a:lnTo>
                  <a:lnTo>
                    <a:pt x="311683" y="1595628"/>
                  </a:lnTo>
                  <a:lnTo>
                    <a:pt x="308508" y="1601089"/>
                  </a:lnTo>
                  <a:lnTo>
                    <a:pt x="308508" y="1606423"/>
                  </a:lnTo>
                  <a:lnTo>
                    <a:pt x="312000" y="1626146"/>
                  </a:lnTo>
                  <a:lnTo>
                    <a:pt x="319951" y="1640560"/>
                  </a:lnTo>
                  <a:lnTo>
                    <a:pt x="328485" y="1649399"/>
                  </a:lnTo>
                  <a:lnTo>
                    <a:pt x="333781" y="1652397"/>
                  </a:lnTo>
                  <a:lnTo>
                    <a:pt x="336956" y="1655064"/>
                  </a:lnTo>
                  <a:lnTo>
                    <a:pt x="337642" y="1655064"/>
                  </a:lnTo>
                  <a:lnTo>
                    <a:pt x="337464" y="1656207"/>
                  </a:lnTo>
                  <a:lnTo>
                    <a:pt x="398310" y="1671434"/>
                  </a:lnTo>
                  <a:lnTo>
                    <a:pt x="442087" y="1695653"/>
                  </a:lnTo>
                  <a:lnTo>
                    <a:pt x="471462" y="1725866"/>
                  </a:lnTo>
                  <a:lnTo>
                    <a:pt x="497738" y="1792325"/>
                  </a:lnTo>
                  <a:lnTo>
                    <a:pt x="500024" y="1822577"/>
                  </a:lnTo>
                  <a:lnTo>
                    <a:pt x="495325" y="1832356"/>
                  </a:lnTo>
                  <a:lnTo>
                    <a:pt x="481253" y="1840572"/>
                  </a:lnTo>
                  <a:lnTo>
                    <a:pt x="457796" y="1846707"/>
                  </a:lnTo>
                  <a:lnTo>
                    <a:pt x="433476" y="1849348"/>
                  </a:lnTo>
                  <a:lnTo>
                    <a:pt x="433476" y="1730756"/>
                  </a:lnTo>
                  <a:lnTo>
                    <a:pt x="430428" y="1725168"/>
                  </a:lnTo>
                  <a:lnTo>
                    <a:pt x="418236" y="1725168"/>
                  </a:lnTo>
                  <a:lnTo>
                    <a:pt x="415188" y="1730756"/>
                  </a:lnTo>
                  <a:lnTo>
                    <a:pt x="415188" y="1853285"/>
                  </a:lnTo>
                  <a:lnTo>
                    <a:pt x="396697" y="1863966"/>
                  </a:lnTo>
                  <a:lnTo>
                    <a:pt x="362889" y="1871751"/>
                  </a:lnTo>
                  <a:lnTo>
                    <a:pt x="320268" y="1876399"/>
                  </a:lnTo>
                  <a:lnTo>
                    <a:pt x="274980" y="1877949"/>
                  </a:lnTo>
                  <a:lnTo>
                    <a:pt x="229704" y="1876399"/>
                  </a:lnTo>
                  <a:lnTo>
                    <a:pt x="187083" y="1871751"/>
                  </a:lnTo>
                  <a:lnTo>
                    <a:pt x="153238" y="1863966"/>
                  </a:lnTo>
                  <a:lnTo>
                    <a:pt x="137820" y="1855063"/>
                  </a:lnTo>
                  <a:lnTo>
                    <a:pt x="137820" y="1730756"/>
                  </a:lnTo>
                  <a:lnTo>
                    <a:pt x="131292" y="1725168"/>
                  </a:lnTo>
                  <a:lnTo>
                    <a:pt x="118224" y="1725168"/>
                  </a:lnTo>
                  <a:lnTo>
                    <a:pt x="114960" y="1730756"/>
                  </a:lnTo>
                  <a:lnTo>
                    <a:pt x="114960" y="1849183"/>
                  </a:lnTo>
                  <a:lnTo>
                    <a:pt x="92151" y="1846707"/>
                  </a:lnTo>
                  <a:lnTo>
                    <a:pt x="68719" y="1840572"/>
                  </a:lnTo>
                  <a:lnTo>
                    <a:pt x="54660" y="1832356"/>
                  </a:lnTo>
                  <a:lnTo>
                    <a:pt x="49974" y="1822577"/>
                  </a:lnTo>
                  <a:lnTo>
                    <a:pt x="52235" y="1792325"/>
                  </a:lnTo>
                  <a:lnTo>
                    <a:pt x="78486" y="1725523"/>
                  </a:lnTo>
                  <a:lnTo>
                    <a:pt x="107835" y="1694815"/>
                  </a:lnTo>
                  <a:lnTo>
                    <a:pt x="151599" y="1669808"/>
                  </a:lnTo>
                  <a:lnTo>
                    <a:pt x="208953" y="1654365"/>
                  </a:lnTo>
                  <a:lnTo>
                    <a:pt x="209778" y="1655064"/>
                  </a:lnTo>
                  <a:lnTo>
                    <a:pt x="212928" y="1655064"/>
                  </a:lnTo>
                  <a:lnTo>
                    <a:pt x="216090" y="1655064"/>
                  </a:lnTo>
                  <a:lnTo>
                    <a:pt x="216090" y="1652397"/>
                  </a:lnTo>
                  <a:lnTo>
                    <a:pt x="219240" y="1652397"/>
                  </a:lnTo>
                  <a:lnTo>
                    <a:pt x="223177" y="1649399"/>
                  </a:lnTo>
                  <a:lnTo>
                    <a:pt x="231863" y="1640560"/>
                  </a:lnTo>
                  <a:lnTo>
                    <a:pt x="240550" y="1626146"/>
                  </a:lnTo>
                  <a:lnTo>
                    <a:pt x="244500" y="1606423"/>
                  </a:lnTo>
                  <a:lnTo>
                    <a:pt x="244500" y="1601089"/>
                  </a:lnTo>
                  <a:lnTo>
                    <a:pt x="238188" y="1595628"/>
                  </a:lnTo>
                  <a:lnTo>
                    <a:pt x="228714" y="1595628"/>
                  </a:lnTo>
                  <a:lnTo>
                    <a:pt x="222402" y="1601089"/>
                  </a:lnTo>
                  <a:lnTo>
                    <a:pt x="222402" y="1606423"/>
                  </a:lnTo>
                  <a:lnTo>
                    <a:pt x="219925" y="1620177"/>
                  </a:lnTo>
                  <a:lnTo>
                    <a:pt x="214503" y="1629384"/>
                  </a:lnTo>
                  <a:lnTo>
                    <a:pt x="209080" y="1634540"/>
                  </a:lnTo>
                  <a:lnTo>
                    <a:pt x="206616" y="1636141"/>
                  </a:lnTo>
                  <a:lnTo>
                    <a:pt x="200304" y="1638808"/>
                  </a:lnTo>
                  <a:lnTo>
                    <a:pt x="200304" y="1639112"/>
                  </a:lnTo>
                  <a:lnTo>
                    <a:pt x="139484" y="1654797"/>
                  </a:lnTo>
                  <a:lnTo>
                    <a:pt x="90119" y="1683740"/>
                  </a:lnTo>
                  <a:lnTo>
                    <a:pt x="57772" y="1719300"/>
                  </a:lnTo>
                  <a:lnTo>
                    <a:pt x="38963" y="1757172"/>
                  </a:lnTo>
                  <a:lnTo>
                    <a:pt x="28092" y="1822577"/>
                  </a:lnTo>
                  <a:lnTo>
                    <a:pt x="38785" y="1845894"/>
                  </a:lnTo>
                  <a:lnTo>
                    <a:pt x="64414" y="1859622"/>
                  </a:lnTo>
                  <a:lnTo>
                    <a:pt x="95326" y="1866607"/>
                  </a:lnTo>
                  <a:lnTo>
                    <a:pt x="117792" y="1869224"/>
                  </a:lnTo>
                  <a:lnTo>
                    <a:pt x="118224" y="1869948"/>
                  </a:lnTo>
                  <a:lnTo>
                    <a:pt x="122339" y="1869948"/>
                  </a:lnTo>
                  <a:lnTo>
                    <a:pt x="151041" y="1884527"/>
                  </a:lnTo>
                  <a:lnTo>
                    <a:pt x="193725" y="1892871"/>
                  </a:lnTo>
                  <a:lnTo>
                    <a:pt x="238747" y="1896554"/>
                  </a:lnTo>
                  <a:lnTo>
                    <a:pt x="274980" y="1897380"/>
                  </a:lnTo>
                  <a:lnTo>
                    <a:pt x="311238" y="1896554"/>
                  </a:lnTo>
                  <a:lnTo>
                    <a:pt x="356603" y="1892871"/>
                  </a:lnTo>
                  <a:lnTo>
                    <a:pt x="400202" y="1884527"/>
                  </a:lnTo>
                  <a:lnTo>
                    <a:pt x="413931" y="1877949"/>
                  </a:lnTo>
                  <a:lnTo>
                    <a:pt x="431190" y="1869694"/>
                  </a:lnTo>
                  <a:lnTo>
                    <a:pt x="455904" y="1866607"/>
                  </a:lnTo>
                  <a:lnTo>
                    <a:pt x="485902" y="1859622"/>
                  </a:lnTo>
                  <a:lnTo>
                    <a:pt x="511213" y="1845894"/>
                  </a:lnTo>
                  <a:lnTo>
                    <a:pt x="521868" y="1822577"/>
                  </a:lnTo>
                  <a:close/>
                </a:path>
                <a:path w="527050" h="1897380">
                  <a:moveTo>
                    <a:pt x="525754" y="166497"/>
                  </a:moveTo>
                  <a:lnTo>
                    <a:pt x="524383" y="122072"/>
                  </a:lnTo>
                  <a:lnTo>
                    <a:pt x="509663" y="80238"/>
                  </a:lnTo>
                  <a:lnTo>
                    <a:pt x="482625" y="43815"/>
                  </a:lnTo>
                  <a:lnTo>
                    <a:pt x="449516" y="19177"/>
                  </a:lnTo>
                  <a:lnTo>
                    <a:pt x="409435" y="2997"/>
                  </a:lnTo>
                  <a:lnTo>
                    <a:pt x="381279" y="0"/>
                  </a:lnTo>
                  <a:lnTo>
                    <a:pt x="351485" y="2997"/>
                  </a:lnTo>
                  <a:lnTo>
                    <a:pt x="324027" y="11620"/>
                  </a:lnTo>
                  <a:lnTo>
                    <a:pt x="299148" y="25400"/>
                  </a:lnTo>
                  <a:lnTo>
                    <a:pt x="277101" y="43815"/>
                  </a:lnTo>
                  <a:lnTo>
                    <a:pt x="263398" y="54737"/>
                  </a:lnTo>
                  <a:lnTo>
                    <a:pt x="249694" y="43815"/>
                  </a:lnTo>
                  <a:lnTo>
                    <a:pt x="227253" y="25400"/>
                  </a:lnTo>
                  <a:lnTo>
                    <a:pt x="218262" y="20548"/>
                  </a:lnTo>
                  <a:lnTo>
                    <a:pt x="201739" y="11620"/>
                  </a:lnTo>
                  <a:lnTo>
                    <a:pt x="174167" y="2997"/>
                  </a:lnTo>
                  <a:lnTo>
                    <a:pt x="145567" y="0"/>
                  </a:lnTo>
                  <a:lnTo>
                    <a:pt x="116954" y="2997"/>
                  </a:lnTo>
                  <a:lnTo>
                    <a:pt x="63868" y="25400"/>
                  </a:lnTo>
                  <a:lnTo>
                    <a:pt x="13817" y="81978"/>
                  </a:lnTo>
                  <a:lnTo>
                    <a:pt x="0" y="125272"/>
                  </a:lnTo>
                  <a:lnTo>
                    <a:pt x="0" y="170268"/>
                  </a:lnTo>
                  <a:lnTo>
                    <a:pt x="13817" y="213563"/>
                  </a:lnTo>
                  <a:lnTo>
                    <a:pt x="41440" y="251714"/>
                  </a:lnTo>
                  <a:lnTo>
                    <a:pt x="255181" y="465074"/>
                  </a:lnTo>
                  <a:lnTo>
                    <a:pt x="257911" y="467868"/>
                  </a:lnTo>
                  <a:lnTo>
                    <a:pt x="268871" y="467868"/>
                  </a:lnTo>
                  <a:lnTo>
                    <a:pt x="268871" y="465074"/>
                  </a:lnTo>
                  <a:lnTo>
                    <a:pt x="287959" y="446024"/>
                  </a:lnTo>
                  <a:lnTo>
                    <a:pt x="444271" y="290068"/>
                  </a:lnTo>
                  <a:lnTo>
                    <a:pt x="446938" y="287274"/>
                  </a:lnTo>
                  <a:lnTo>
                    <a:pt x="446938" y="281813"/>
                  </a:lnTo>
                  <a:lnTo>
                    <a:pt x="444271" y="276352"/>
                  </a:lnTo>
                  <a:lnTo>
                    <a:pt x="438810" y="273558"/>
                  </a:lnTo>
                  <a:lnTo>
                    <a:pt x="433349" y="273558"/>
                  </a:lnTo>
                  <a:lnTo>
                    <a:pt x="430555" y="276352"/>
                  </a:lnTo>
                  <a:lnTo>
                    <a:pt x="263398" y="446024"/>
                  </a:lnTo>
                  <a:lnTo>
                    <a:pt x="55143" y="237998"/>
                  </a:lnTo>
                  <a:lnTo>
                    <a:pt x="27393" y="194805"/>
                  </a:lnTo>
                  <a:lnTo>
                    <a:pt x="18148" y="146710"/>
                  </a:lnTo>
                  <a:lnTo>
                    <a:pt x="27393" y="99110"/>
                  </a:lnTo>
                  <a:lnTo>
                    <a:pt x="55143" y="57404"/>
                  </a:lnTo>
                  <a:lnTo>
                    <a:pt x="97269" y="29768"/>
                  </a:lnTo>
                  <a:lnTo>
                    <a:pt x="145567" y="20548"/>
                  </a:lnTo>
                  <a:lnTo>
                    <a:pt x="193852" y="29768"/>
                  </a:lnTo>
                  <a:lnTo>
                    <a:pt x="235991" y="57404"/>
                  </a:lnTo>
                  <a:lnTo>
                    <a:pt x="255181" y="76581"/>
                  </a:lnTo>
                  <a:lnTo>
                    <a:pt x="260654" y="79375"/>
                  </a:lnTo>
                  <a:lnTo>
                    <a:pt x="266141" y="79375"/>
                  </a:lnTo>
                  <a:lnTo>
                    <a:pt x="268871" y="76581"/>
                  </a:lnTo>
                  <a:lnTo>
                    <a:pt x="290804" y="57404"/>
                  </a:lnTo>
                  <a:lnTo>
                    <a:pt x="331914" y="29108"/>
                  </a:lnTo>
                  <a:lnTo>
                    <a:pt x="381279" y="19177"/>
                  </a:lnTo>
                  <a:lnTo>
                    <a:pt x="405701" y="21704"/>
                  </a:lnTo>
                  <a:lnTo>
                    <a:pt x="450545" y="41097"/>
                  </a:lnTo>
                  <a:lnTo>
                    <a:pt x="492404" y="89319"/>
                  </a:lnTo>
                  <a:lnTo>
                    <a:pt x="504850" y="125831"/>
                  </a:lnTo>
                  <a:lnTo>
                    <a:pt x="505485" y="164388"/>
                  </a:lnTo>
                  <a:lnTo>
                    <a:pt x="493547" y="202438"/>
                  </a:lnTo>
                  <a:lnTo>
                    <a:pt x="493547" y="213360"/>
                  </a:lnTo>
                  <a:lnTo>
                    <a:pt x="499008" y="213360"/>
                  </a:lnTo>
                  <a:lnTo>
                    <a:pt x="504596" y="216154"/>
                  </a:lnTo>
                  <a:lnTo>
                    <a:pt x="510057" y="213360"/>
                  </a:lnTo>
                  <a:lnTo>
                    <a:pt x="512724" y="210693"/>
                  </a:lnTo>
                  <a:lnTo>
                    <a:pt x="525754" y="166497"/>
                  </a:lnTo>
                  <a:close/>
                </a:path>
                <a:path w="527050" h="1897380">
                  <a:moveTo>
                    <a:pt x="526440" y="238252"/>
                  </a:moveTo>
                  <a:lnTo>
                    <a:pt x="520979" y="235458"/>
                  </a:lnTo>
                  <a:lnTo>
                    <a:pt x="375564" y="235458"/>
                  </a:lnTo>
                  <a:lnTo>
                    <a:pt x="374154" y="232664"/>
                  </a:lnTo>
                  <a:lnTo>
                    <a:pt x="359054" y="202438"/>
                  </a:lnTo>
                  <a:lnTo>
                    <a:pt x="356387" y="196977"/>
                  </a:lnTo>
                  <a:lnTo>
                    <a:pt x="353593" y="194310"/>
                  </a:lnTo>
                  <a:lnTo>
                    <a:pt x="350926" y="196977"/>
                  </a:lnTo>
                  <a:lnTo>
                    <a:pt x="345338" y="196977"/>
                  </a:lnTo>
                  <a:lnTo>
                    <a:pt x="342671" y="199771"/>
                  </a:lnTo>
                  <a:lnTo>
                    <a:pt x="339877" y="202438"/>
                  </a:lnTo>
                  <a:lnTo>
                    <a:pt x="312445" y="304165"/>
                  </a:lnTo>
                  <a:lnTo>
                    <a:pt x="281432" y="169545"/>
                  </a:lnTo>
                  <a:lnTo>
                    <a:pt x="271322" y="125603"/>
                  </a:lnTo>
                  <a:lnTo>
                    <a:pt x="271322" y="120142"/>
                  </a:lnTo>
                  <a:lnTo>
                    <a:pt x="265836" y="117348"/>
                  </a:lnTo>
                  <a:lnTo>
                    <a:pt x="257606" y="117348"/>
                  </a:lnTo>
                  <a:lnTo>
                    <a:pt x="254863" y="120142"/>
                  </a:lnTo>
                  <a:lnTo>
                    <a:pt x="252120" y="125603"/>
                  </a:lnTo>
                  <a:lnTo>
                    <a:pt x="224688" y="235458"/>
                  </a:lnTo>
                  <a:lnTo>
                    <a:pt x="158851" y="235458"/>
                  </a:lnTo>
                  <a:lnTo>
                    <a:pt x="156108" y="238252"/>
                  </a:lnTo>
                  <a:lnTo>
                    <a:pt x="156108" y="249174"/>
                  </a:lnTo>
                  <a:lnTo>
                    <a:pt x="158851" y="254635"/>
                  </a:lnTo>
                  <a:lnTo>
                    <a:pt x="238404" y="254635"/>
                  </a:lnTo>
                  <a:lnTo>
                    <a:pt x="241147" y="251968"/>
                  </a:lnTo>
                  <a:lnTo>
                    <a:pt x="243890" y="246507"/>
                  </a:lnTo>
                  <a:lnTo>
                    <a:pt x="263093" y="169545"/>
                  </a:lnTo>
                  <a:lnTo>
                    <a:pt x="301498" y="345313"/>
                  </a:lnTo>
                  <a:lnTo>
                    <a:pt x="301498" y="348107"/>
                  </a:lnTo>
                  <a:lnTo>
                    <a:pt x="306984" y="353568"/>
                  </a:lnTo>
                  <a:lnTo>
                    <a:pt x="315239" y="353568"/>
                  </a:lnTo>
                  <a:lnTo>
                    <a:pt x="320700" y="350774"/>
                  </a:lnTo>
                  <a:lnTo>
                    <a:pt x="320700" y="345313"/>
                  </a:lnTo>
                  <a:lnTo>
                    <a:pt x="332714" y="304165"/>
                  </a:lnTo>
                  <a:lnTo>
                    <a:pt x="353593" y="232664"/>
                  </a:lnTo>
                  <a:lnTo>
                    <a:pt x="361848" y="249174"/>
                  </a:lnTo>
                  <a:lnTo>
                    <a:pt x="361848" y="251968"/>
                  </a:lnTo>
                  <a:lnTo>
                    <a:pt x="367309" y="254635"/>
                  </a:lnTo>
                  <a:lnTo>
                    <a:pt x="520979" y="254635"/>
                  </a:lnTo>
                  <a:lnTo>
                    <a:pt x="526440" y="249174"/>
                  </a:lnTo>
                  <a:lnTo>
                    <a:pt x="526440" y="23825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21663" y="2566416"/>
              <a:ext cx="233172" cy="301751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1074419" y="2506979"/>
              <a:ext cx="325120" cy="317500"/>
            </a:xfrm>
            <a:custGeom>
              <a:avLst/>
              <a:gdLst/>
              <a:ahLst/>
              <a:cxnLst/>
              <a:rect l="l" t="t" r="r" b="b"/>
              <a:pathLst>
                <a:path w="325119" h="317500">
                  <a:moveTo>
                    <a:pt x="162306" y="0"/>
                  </a:moveTo>
                  <a:lnTo>
                    <a:pt x="113974" y="8598"/>
                  </a:lnTo>
                  <a:lnTo>
                    <a:pt x="77643" y="33353"/>
                  </a:lnTo>
                  <a:lnTo>
                    <a:pt x="54772" y="72705"/>
                  </a:lnTo>
                  <a:lnTo>
                    <a:pt x="46824" y="125095"/>
                  </a:lnTo>
                  <a:lnTo>
                    <a:pt x="45702" y="139567"/>
                  </a:lnTo>
                  <a:lnTo>
                    <a:pt x="40190" y="178292"/>
                  </a:lnTo>
                  <a:lnTo>
                    <a:pt x="27070" y="234233"/>
                  </a:lnTo>
                  <a:lnTo>
                    <a:pt x="3124" y="300355"/>
                  </a:lnTo>
                  <a:lnTo>
                    <a:pt x="0" y="305816"/>
                  </a:lnTo>
                  <a:lnTo>
                    <a:pt x="3124" y="311404"/>
                  </a:lnTo>
                  <a:lnTo>
                    <a:pt x="15608" y="316992"/>
                  </a:lnTo>
                  <a:lnTo>
                    <a:pt x="21843" y="314198"/>
                  </a:lnTo>
                  <a:lnTo>
                    <a:pt x="21843" y="308610"/>
                  </a:lnTo>
                  <a:lnTo>
                    <a:pt x="47108" y="240466"/>
                  </a:lnTo>
                  <a:lnTo>
                    <a:pt x="60082" y="182467"/>
                  </a:lnTo>
                  <a:lnTo>
                    <a:pt x="64861" y="141660"/>
                  </a:lnTo>
                  <a:lnTo>
                    <a:pt x="65544" y="125095"/>
                  </a:lnTo>
                  <a:lnTo>
                    <a:pt x="68372" y="94547"/>
                  </a:lnTo>
                  <a:lnTo>
                    <a:pt x="81149" y="59785"/>
                  </a:lnTo>
                  <a:lnTo>
                    <a:pt x="110314" y="31261"/>
                  </a:lnTo>
                  <a:lnTo>
                    <a:pt x="162306" y="19431"/>
                  </a:lnTo>
                  <a:lnTo>
                    <a:pt x="228757" y="19431"/>
                  </a:lnTo>
                  <a:lnTo>
                    <a:pt x="212451" y="8598"/>
                  </a:lnTo>
                  <a:lnTo>
                    <a:pt x="162306" y="0"/>
                  </a:lnTo>
                  <a:close/>
                </a:path>
                <a:path w="325119" h="317500">
                  <a:moveTo>
                    <a:pt x="228757" y="19431"/>
                  </a:moveTo>
                  <a:lnTo>
                    <a:pt x="162306" y="19431"/>
                  </a:lnTo>
                  <a:lnTo>
                    <a:pt x="214288" y="31261"/>
                  </a:lnTo>
                  <a:lnTo>
                    <a:pt x="243459" y="59785"/>
                  </a:lnTo>
                  <a:lnTo>
                    <a:pt x="256246" y="94547"/>
                  </a:lnTo>
                  <a:lnTo>
                    <a:pt x="259080" y="125095"/>
                  </a:lnTo>
                  <a:lnTo>
                    <a:pt x="259762" y="141660"/>
                  </a:lnTo>
                  <a:lnTo>
                    <a:pt x="264541" y="182467"/>
                  </a:lnTo>
                  <a:lnTo>
                    <a:pt x="277510" y="240466"/>
                  </a:lnTo>
                  <a:lnTo>
                    <a:pt x="302768" y="308610"/>
                  </a:lnTo>
                  <a:lnTo>
                    <a:pt x="302768" y="311404"/>
                  </a:lnTo>
                  <a:lnTo>
                    <a:pt x="308991" y="314198"/>
                  </a:lnTo>
                  <a:lnTo>
                    <a:pt x="315214" y="314198"/>
                  </a:lnTo>
                  <a:lnTo>
                    <a:pt x="321437" y="311404"/>
                  </a:lnTo>
                  <a:lnTo>
                    <a:pt x="324612" y="305816"/>
                  </a:lnTo>
                  <a:lnTo>
                    <a:pt x="321437" y="300355"/>
                  </a:lnTo>
                  <a:lnTo>
                    <a:pt x="298015" y="234233"/>
                  </a:lnTo>
                  <a:lnTo>
                    <a:pt x="285988" y="178292"/>
                  </a:lnTo>
                  <a:lnTo>
                    <a:pt x="281557" y="139567"/>
                  </a:lnTo>
                  <a:lnTo>
                    <a:pt x="280924" y="125095"/>
                  </a:lnTo>
                  <a:lnTo>
                    <a:pt x="272926" y="72705"/>
                  </a:lnTo>
                  <a:lnTo>
                    <a:pt x="249713" y="33353"/>
                  </a:lnTo>
                  <a:lnTo>
                    <a:pt x="228757" y="1943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24711" y="2787395"/>
              <a:ext cx="65531" cy="176783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52632" y="2787395"/>
              <a:ext cx="120082" cy="193548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97863" y="4003547"/>
              <a:ext cx="147828" cy="138683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58011" y="4184903"/>
              <a:ext cx="192024" cy="134112"/>
            </a:xfrm>
            <a:prstGeom prst="rect">
              <a:avLst/>
            </a:prstGeom>
          </p:spPr>
        </p:pic>
        <p:sp>
          <p:nvSpPr>
            <p:cNvPr id="12" name="object 12" descr=""/>
            <p:cNvSpPr/>
            <p:nvPr/>
          </p:nvSpPr>
          <p:spPr>
            <a:xfrm>
              <a:off x="1030224" y="4091939"/>
              <a:ext cx="561340" cy="1927860"/>
            </a:xfrm>
            <a:custGeom>
              <a:avLst/>
              <a:gdLst/>
              <a:ahLst/>
              <a:cxnLst/>
              <a:rect l="l" t="t" r="r" b="b"/>
              <a:pathLst>
                <a:path w="561340" h="1927860">
                  <a:moveTo>
                    <a:pt x="318516" y="63754"/>
                  </a:moveTo>
                  <a:lnTo>
                    <a:pt x="277418" y="50660"/>
                  </a:lnTo>
                  <a:lnTo>
                    <a:pt x="244602" y="48768"/>
                  </a:lnTo>
                  <a:lnTo>
                    <a:pt x="228168" y="49250"/>
                  </a:lnTo>
                  <a:lnTo>
                    <a:pt x="178904" y="56261"/>
                  </a:lnTo>
                  <a:lnTo>
                    <a:pt x="170688" y="63754"/>
                  </a:lnTo>
                  <a:lnTo>
                    <a:pt x="173431" y="68707"/>
                  </a:lnTo>
                  <a:lnTo>
                    <a:pt x="173431" y="73660"/>
                  </a:lnTo>
                  <a:lnTo>
                    <a:pt x="181635" y="76200"/>
                  </a:lnTo>
                  <a:lnTo>
                    <a:pt x="187109" y="73660"/>
                  </a:lnTo>
                  <a:lnTo>
                    <a:pt x="200329" y="70408"/>
                  </a:lnTo>
                  <a:lnTo>
                    <a:pt x="214820" y="68059"/>
                  </a:lnTo>
                  <a:lnTo>
                    <a:pt x="229844" y="66649"/>
                  </a:lnTo>
                  <a:lnTo>
                    <a:pt x="244602" y="66167"/>
                  </a:lnTo>
                  <a:lnTo>
                    <a:pt x="258978" y="66649"/>
                  </a:lnTo>
                  <a:lnTo>
                    <a:pt x="273367" y="68059"/>
                  </a:lnTo>
                  <a:lnTo>
                    <a:pt x="287743" y="70408"/>
                  </a:lnTo>
                  <a:lnTo>
                    <a:pt x="302133" y="73660"/>
                  </a:lnTo>
                  <a:lnTo>
                    <a:pt x="304800" y="76200"/>
                  </a:lnTo>
                  <a:lnTo>
                    <a:pt x="310261" y="76200"/>
                  </a:lnTo>
                  <a:lnTo>
                    <a:pt x="315722" y="73660"/>
                  </a:lnTo>
                  <a:lnTo>
                    <a:pt x="315722" y="68707"/>
                  </a:lnTo>
                  <a:lnTo>
                    <a:pt x="318516" y="63754"/>
                  </a:lnTo>
                  <a:close/>
                </a:path>
                <a:path w="561340" h="1927860">
                  <a:moveTo>
                    <a:pt x="414528" y="182118"/>
                  </a:moveTo>
                  <a:lnTo>
                    <a:pt x="413956" y="179578"/>
                  </a:lnTo>
                  <a:lnTo>
                    <a:pt x="412623" y="173494"/>
                  </a:lnTo>
                  <a:lnTo>
                    <a:pt x="407619" y="167030"/>
                  </a:lnTo>
                  <a:lnTo>
                    <a:pt x="400532" y="162966"/>
                  </a:lnTo>
                  <a:lnTo>
                    <a:pt x="395224" y="162039"/>
                  </a:lnTo>
                  <a:lnTo>
                    <a:pt x="395224" y="182118"/>
                  </a:lnTo>
                  <a:lnTo>
                    <a:pt x="392430" y="184658"/>
                  </a:lnTo>
                  <a:lnTo>
                    <a:pt x="389636" y="184658"/>
                  </a:lnTo>
                  <a:lnTo>
                    <a:pt x="389636" y="179578"/>
                  </a:lnTo>
                  <a:lnTo>
                    <a:pt x="392430" y="179578"/>
                  </a:lnTo>
                  <a:lnTo>
                    <a:pt x="395224" y="182118"/>
                  </a:lnTo>
                  <a:lnTo>
                    <a:pt x="395224" y="162039"/>
                  </a:lnTo>
                  <a:lnTo>
                    <a:pt x="370332" y="182118"/>
                  </a:lnTo>
                  <a:lnTo>
                    <a:pt x="371830" y="189674"/>
                  </a:lnTo>
                  <a:lnTo>
                    <a:pt x="376186" y="196265"/>
                  </a:lnTo>
                  <a:lnTo>
                    <a:pt x="383133" y="200926"/>
                  </a:lnTo>
                  <a:lnTo>
                    <a:pt x="392430" y="202692"/>
                  </a:lnTo>
                  <a:lnTo>
                    <a:pt x="400532" y="200926"/>
                  </a:lnTo>
                  <a:lnTo>
                    <a:pt x="407619" y="196265"/>
                  </a:lnTo>
                  <a:lnTo>
                    <a:pt x="412623" y="189674"/>
                  </a:lnTo>
                  <a:lnTo>
                    <a:pt x="413880" y="184658"/>
                  </a:lnTo>
                  <a:lnTo>
                    <a:pt x="414528" y="182118"/>
                  </a:lnTo>
                  <a:close/>
                </a:path>
                <a:path w="561340" h="1927860">
                  <a:moveTo>
                    <a:pt x="458724" y="1565656"/>
                  </a:moveTo>
                  <a:lnTo>
                    <a:pt x="455993" y="1551533"/>
                  </a:lnTo>
                  <a:lnTo>
                    <a:pt x="453555" y="1547876"/>
                  </a:lnTo>
                  <a:lnTo>
                    <a:pt x="448475" y="1540256"/>
                  </a:lnTo>
                  <a:lnTo>
                    <a:pt x="440817" y="1535239"/>
                  </a:lnTo>
                  <a:lnTo>
                    <a:pt x="440817" y="1555496"/>
                  </a:lnTo>
                  <a:lnTo>
                    <a:pt x="440817" y="1618996"/>
                  </a:lnTo>
                  <a:lnTo>
                    <a:pt x="422529" y="1618996"/>
                  </a:lnTo>
                  <a:lnTo>
                    <a:pt x="422529" y="1636776"/>
                  </a:lnTo>
                  <a:lnTo>
                    <a:pt x="422529" y="1910054"/>
                  </a:lnTo>
                  <a:lnTo>
                    <a:pt x="240792" y="1910054"/>
                  </a:lnTo>
                  <a:lnTo>
                    <a:pt x="240792" y="1636776"/>
                  </a:lnTo>
                  <a:lnTo>
                    <a:pt x="422529" y="1636776"/>
                  </a:lnTo>
                  <a:lnTo>
                    <a:pt x="422529" y="1618996"/>
                  </a:lnTo>
                  <a:lnTo>
                    <a:pt x="240792" y="1618996"/>
                  </a:lnTo>
                  <a:lnTo>
                    <a:pt x="240792" y="1547876"/>
                  </a:lnTo>
                  <a:lnTo>
                    <a:pt x="433197" y="1547876"/>
                  </a:lnTo>
                  <a:lnTo>
                    <a:pt x="440817" y="1555496"/>
                  </a:lnTo>
                  <a:lnTo>
                    <a:pt x="440817" y="1535239"/>
                  </a:lnTo>
                  <a:lnTo>
                    <a:pt x="437121" y="1532801"/>
                  </a:lnTo>
                  <a:lnTo>
                    <a:pt x="422910" y="1530096"/>
                  </a:lnTo>
                  <a:lnTo>
                    <a:pt x="238391" y="1530096"/>
                  </a:lnTo>
                  <a:lnTo>
                    <a:pt x="228815" y="1530096"/>
                  </a:lnTo>
                  <a:lnTo>
                    <a:pt x="224028" y="1530096"/>
                  </a:lnTo>
                  <a:lnTo>
                    <a:pt x="224028" y="1547876"/>
                  </a:lnTo>
                  <a:lnTo>
                    <a:pt x="224028" y="1618996"/>
                  </a:lnTo>
                  <a:lnTo>
                    <a:pt x="224028" y="1636776"/>
                  </a:lnTo>
                  <a:lnTo>
                    <a:pt x="224028" y="1910054"/>
                  </a:lnTo>
                  <a:lnTo>
                    <a:pt x="88201" y="1910054"/>
                  </a:lnTo>
                  <a:lnTo>
                    <a:pt x="71323" y="1906485"/>
                  </a:lnTo>
                  <a:lnTo>
                    <a:pt x="56603" y="1896706"/>
                  </a:lnTo>
                  <a:lnTo>
                    <a:pt x="46189" y="1882152"/>
                  </a:lnTo>
                  <a:lnTo>
                    <a:pt x="42252" y="1864258"/>
                  </a:lnTo>
                  <a:lnTo>
                    <a:pt x="42252" y="1636776"/>
                  </a:lnTo>
                  <a:lnTo>
                    <a:pt x="224028" y="1636776"/>
                  </a:lnTo>
                  <a:lnTo>
                    <a:pt x="224028" y="1618996"/>
                  </a:lnTo>
                  <a:lnTo>
                    <a:pt x="23990" y="1618996"/>
                  </a:lnTo>
                  <a:lnTo>
                    <a:pt x="23990" y="1555496"/>
                  </a:lnTo>
                  <a:lnTo>
                    <a:pt x="31673" y="1547876"/>
                  </a:lnTo>
                  <a:lnTo>
                    <a:pt x="224028" y="1547876"/>
                  </a:lnTo>
                  <a:lnTo>
                    <a:pt x="224028" y="1530096"/>
                  </a:lnTo>
                  <a:lnTo>
                    <a:pt x="41897" y="1530096"/>
                  </a:lnTo>
                  <a:lnTo>
                    <a:pt x="27660" y="1532801"/>
                  </a:lnTo>
                  <a:lnTo>
                    <a:pt x="16319" y="1540256"/>
                  </a:lnTo>
                  <a:lnTo>
                    <a:pt x="8801" y="1551533"/>
                  </a:lnTo>
                  <a:lnTo>
                    <a:pt x="6096" y="1565656"/>
                  </a:lnTo>
                  <a:lnTo>
                    <a:pt x="6096" y="1634236"/>
                  </a:lnTo>
                  <a:lnTo>
                    <a:pt x="11214" y="1636776"/>
                  </a:lnTo>
                  <a:lnTo>
                    <a:pt x="24384" y="1636776"/>
                  </a:lnTo>
                  <a:lnTo>
                    <a:pt x="24384" y="1864258"/>
                  </a:lnTo>
                  <a:lnTo>
                    <a:pt x="29679" y="1889226"/>
                  </a:lnTo>
                  <a:lnTo>
                    <a:pt x="43840" y="1909419"/>
                  </a:lnTo>
                  <a:lnTo>
                    <a:pt x="64223" y="1922932"/>
                  </a:lnTo>
                  <a:lnTo>
                    <a:pt x="88201" y="1927860"/>
                  </a:lnTo>
                  <a:lnTo>
                    <a:pt x="228815" y="1927860"/>
                  </a:lnTo>
                  <a:lnTo>
                    <a:pt x="233603" y="1927860"/>
                  </a:lnTo>
                  <a:lnTo>
                    <a:pt x="238391" y="1927860"/>
                  </a:lnTo>
                  <a:lnTo>
                    <a:pt x="427736" y="1927860"/>
                  </a:lnTo>
                  <a:lnTo>
                    <a:pt x="435356" y="1927860"/>
                  </a:lnTo>
                  <a:lnTo>
                    <a:pt x="440436" y="1920227"/>
                  </a:lnTo>
                  <a:lnTo>
                    <a:pt x="440436" y="1636776"/>
                  </a:lnTo>
                  <a:lnTo>
                    <a:pt x="456184" y="1636776"/>
                  </a:lnTo>
                  <a:lnTo>
                    <a:pt x="458724" y="1634236"/>
                  </a:lnTo>
                  <a:lnTo>
                    <a:pt x="458724" y="1618996"/>
                  </a:lnTo>
                  <a:lnTo>
                    <a:pt x="458724" y="1565656"/>
                  </a:lnTo>
                  <a:close/>
                </a:path>
                <a:path w="561340" h="1927860">
                  <a:moveTo>
                    <a:pt x="560832" y="193167"/>
                  </a:moveTo>
                  <a:lnTo>
                    <a:pt x="557961" y="180746"/>
                  </a:lnTo>
                  <a:lnTo>
                    <a:pt x="550240" y="170980"/>
                  </a:lnTo>
                  <a:lnTo>
                    <a:pt x="541655" y="166141"/>
                  </a:lnTo>
                  <a:lnTo>
                    <a:pt x="541655" y="270383"/>
                  </a:lnTo>
                  <a:lnTo>
                    <a:pt x="533527" y="278130"/>
                  </a:lnTo>
                  <a:lnTo>
                    <a:pt x="462407" y="278130"/>
                  </a:lnTo>
                  <a:lnTo>
                    <a:pt x="459613" y="280670"/>
                  </a:lnTo>
                  <a:lnTo>
                    <a:pt x="456819" y="283337"/>
                  </a:lnTo>
                  <a:lnTo>
                    <a:pt x="447548" y="304050"/>
                  </a:lnTo>
                  <a:lnTo>
                    <a:pt x="435991" y="323532"/>
                  </a:lnTo>
                  <a:lnTo>
                    <a:pt x="421843" y="341604"/>
                  </a:lnTo>
                  <a:lnTo>
                    <a:pt x="404876" y="358013"/>
                  </a:lnTo>
                  <a:lnTo>
                    <a:pt x="402209" y="360553"/>
                  </a:lnTo>
                  <a:lnTo>
                    <a:pt x="402209" y="368300"/>
                  </a:lnTo>
                  <a:lnTo>
                    <a:pt x="418592" y="450723"/>
                  </a:lnTo>
                  <a:lnTo>
                    <a:pt x="418592" y="455803"/>
                  </a:lnTo>
                  <a:lnTo>
                    <a:pt x="415798" y="458343"/>
                  </a:lnTo>
                  <a:lnTo>
                    <a:pt x="413131" y="461010"/>
                  </a:lnTo>
                  <a:lnTo>
                    <a:pt x="410337" y="463550"/>
                  </a:lnTo>
                  <a:lnTo>
                    <a:pt x="361061" y="463550"/>
                  </a:lnTo>
                  <a:lnTo>
                    <a:pt x="346506" y="422402"/>
                  </a:lnTo>
                  <a:lnTo>
                    <a:pt x="344678" y="409448"/>
                  </a:lnTo>
                  <a:lnTo>
                    <a:pt x="344678" y="406908"/>
                  </a:lnTo>
                  <a:lnTo>
                    <a:pt x="339217" y="401701"/>
                  </a:lnTo>
                  <a:lnTo>
                    <a:pt x="331089" y="401701"/>
                  </a:lnTo>
                  <a:lnTo>
                    <a:pt x="310045" y="408470"/>
                  </a:lnTo>
                  <a:lnTo>
                    <a:pt x="288264" y="413308"/>
                  </a:lnTo>
                  <a:lnTo>
                    <a:pt x="265988" y="416229"/>
                  </a:lnTo>
                  <a:lnTo>
                    <a:pt x="243459" y="417195"/>
                  </a:lnTo>
                  <a:lnTo>
                    <a:pt x="220941" y="416229"/>
                  </a:lnTo>
                  <a:lnTo>
                    <a:pt x="198678" y="413308"/>
                  </a:lnTo>
                  <a:lnTo>
                    <a:pt x="176923" y="408470"/>
                  </a:lnTo>
                  <a:lnTo>
                    <a:pt x="155943" y="401701"/>
                  </a:lnTo>
                  <a:lnTo>
                    <a:pt x="153200" y="399161"/>
                  </a:lnTo>
                  <a:lnTo>
                    <a:pt x="150469" y="401701"/>
                  </a:lnTo>
                  <a:lnTo>
                    <a:pt x="147726" y="401701"/>
                  </a:lnTo>
                  <a:lnTo>
                    <a:pt x="144995" y="404368"/>
                  </a:lnTo>
                  <a:lnTo>
                    <a:pt x="142265" y="406908"/>
                  </a:lnTo>
                  <a:lnTo>
                    <a:pt x="142265" y="409448"/>
                  </a:lnTo>
                  <a:lnTo>
                    <a:pt x="134048" y="448056"/>
                  </a:lnTo>
                  <a:lnTo>
                    <a:pt x="134048" y="455803"/>
                  </a:lnTo>
                  <a:lnTo>
                    <a:pt x="125844" y="463550"/>
                  </a:lnTo>
                  <a:lnTo>
                    <a:pt x="76606" y="463550"/>
                  </a:lnTo>
                  <a:lnTo>
                    <a:pt x="73863" y="461010"/>
                  </a:lnTo>
                  <a:lnTo>
                    <a:pt x="71132" y="458343"/>
                  </a:lnTo>
                  <a:lnTo>
                    <a:pt x="68389" y="455803"/>
                  </a:lnTo>
                  <a:lnTo>
                    <a:pt x="68389" y="450723"/>
                  </a:lnTo>
                  <a:lnTo>
                    <a:pt x="84810" y="368300"/>
                  </a:lnTo>
                  <a:lnTo>
                    <a:pt x="84810" y="360553"/>
                  </a:lnTo>
                  <a:lnTo>
                    <a:pt x="54914" y="330631"/>
                  </a:lnTo>
                  <a:lnTo>
                    <a:pt x="23202" y="265277"/>
                  </a:lnTo>
                  <a:lnTo>
                    <a:pt x="19151" y="229235"/>
                  </a:lnTo>
                  <a:lnTo>
                    <a:pt x="25107" y="186397"/>
                  </a:lnTo>
                  <a:lnTo>
                    <a:pt x="42087" y="146913"/>
                  </a:lnTo>
                  <a:lnTo>
                    <a:pt x="68668" y="111975"/>
                  </a:lnTo>
                  <a:lnTo>
                    <a:pt x="103492" y="82753"/>
                  </a:lnTo>
                  <a:lnTo>
                    <a:pt x="145161" y="60426"/>
                  </a:lnTo>
                  <a:lnTo>
                    <a:pt x="192265" y="46164"/>
                  </a:lnTo>
                  <a:lnTo>
                    <a:pt x="243459" y="41148"/>
                  </a:lnTo>
                  <a:lnTo>
                    <a:pt x="268058" y="42519"/>
                  </a:lnTo>
                  <a:lnTo>
                    <a:pt x="292379" y="46316"/>
                  </a:lnTo>
                  <a:lnTo>
                    <a:pt x="316179" y="52031"/>
                  </a:lnTo>
                  <a:lnTo>
                    <a:pt x="339217" y="59182"/>
                  </a:lnTo>
                  <a:lnTo>
                    <a:pt x="342011" y="61849"/>
                  </a:lnTo>
                  <a:lnTo>
                    <a:pt x="350139" y="61849"/>
                  </a:lnTo>
                  <a:lnTo>
                    <a:pt x="352933" y="59182"/>
                  </a:lnTo>
                  <a:lnTo>
                    <a:pt x="352933" y="56642"/>
                  </a:lnTo>
                  <a:lnTo>
                    <a:pt x="366890" y="41148"/>
                  </a:lnTo>
                  <a:lnTo>
                    <a:pt x="404837" y="20828"/>
                  </a:lnTo>
                  <a:lnTo>
                    <a:pt x="426720" y="18034"/>
                  </a:lnTo>
                  <a:lnTo>
                    <a:pt x="436994" y="18554"/>
                  </a:lnTo>
                  <a:lnTo>
                    <a:pt x="447281" y="20281"/>
                  </a:lnTo>
                  <a:lnTo>
                    <a:pt x="457568" y="23456"/>
                  </a:lnTo>
                  <a:lnTo>
                    <a:pt x="467868" y="28321"/>
                  </a:lnTo>
                  <a:lnTo>
                    <a:pt x="404876" y="84963"/>
                  </a:lnTo>
                  <a:lnTo>
                    <a:pt x="402209" y="87503"/>
                  </a:lnTo>
                  <a:lnTo>
                    <a:pt x="402209" y="97917"/>
                  </a:lnTo>
                  <a:lnTo>
                    <a:pt x="404876" y="100457"/>
                  </a:lnTo>
                  <a:lnTo>
                    <a:pt x="421843" y="116827"/>
                  </a:lnTo>
                  <a:lnTo>
                    <a:pt x="435991" y="134899"/>
                  </a:lnTo>
                  <a:lnTo>
                    <a:pt x="447548" y="154419"/>
                  </a:lnTo>
                  <a:lnTo>
                    <a:pt x="456819" y="175133"/>
                  </a:lnTo>
                  <a:lnTo>
                    <a:pt x="462407" y="180213"/>
                  </a:lnTo>
                  <a:lnTo>
                    <a:pt x="533527" y="180213"/>
                  </a:lnTo>
                  <a:lnTo>
                    <a:pt x="541540" y="187858"/>
                  </a:lnTo>
                  <a:lnTo>
                    <a:pt x="541655" y="270383"/>
                  </a:lnTo>
                  <a:lnTo>
                    <a:pt x="541655" y="166141"/>
                  </a:lnTo>
                  <a:lnTo>
                    <a:pt x="538911" y="164592"/>
                  </a:lnTo>
                  <a:lnTo>
                    <a:pt x="525272" y="162306"/>
                  </a:lnTo>
                  <a:lnTo>
                    <a:pt x="473329" y="162306"/>
                  </a:lnTo>
                  <a:lnTo>
                    <a:pt x="464527" y="143459"/>
                  </a:lnTo>
                  <a:lnTo>
                    <a:pt x="454164" y="125564"/>
                  </a:lnTo>
                  <a:lnTo>
                    <a:pt x="441731" y="108648"/>
                  </a:lnTo>
                  <a:lnTo>
                    <a:pt x="426720" y="92710"/>
                  </a:lnTo>
                  <a:lnTo>
                    <a:pt x="489712" y="33528"/>
                  </a:lnTo>
                  <a:lnTo>
                    <a:pt x="492379" y="33528"/>
                  </a:lnTo>
                  <a:lnTo>
                    <a:pt x="492379" y="30861"/>
                  </a:lnTo>
                  <a:lnTo>
                    <a:pt x="495173" y="28321"/>
                  </a:lnTo>
                  <a:lnTo>
                    <a:pt x="495173" y="20574"/>
                  </a:lnTo>
                  <a:lnTo>
                    <a:pt x="489712" y="18034"/>
                  </a:lnTo>
                  <a:lnTo>
                    <a:pt x="475234" y="9817"/>
                  </a:lnTo>
                  <a:lnTo>
                    <a:pt x="460260" y="4216"/>
                  </a:lnTo>
                  <a:lnTo>
                    <a:pt x="444258" y="1016"/>
                  </a:lnTo>
                  <a:lnTo>
                    <a:pt x="426720" y="0"/>
                  </a:lnTo>
                  <a:lnTo>
                    <a:pt x="402336" y="2794"/>
                  </a:lnTo>
                  <a:lnTo>
                    <a:pt x="379222" y="10642"/>
                  </a:lnTo>
                  <a:lnTo>
                    <a:pt x="358673" y="22834"/>
                  </a:lnTo>
                  <a:lnTo>
                    <a:pt x="342011" y="38608"/>
                  </a:lnTo>
                  <a:lnTo>
                    <a:pt x="317360" y="31851"/>
                  </a:lnTo>
                  <a:lnTo>
                    <a:pt x="292722" y="27012"/>
                  </a:lnTo>
                  <a:lnTo>
                    <a:pt x="268097" y="24091"/>
                  </a:lnTo>
                  <a:lnTo>
                    <a:pt x="243459" y="23114"/>
                  </a:lnTo>
                  <a:lnTo>
                    <a:pt x="194513" y="27330"/>
                  </a:lnTo>
                  <a:lnTo>
                    <a:pt x="148869" y="39395"/>
                  </a:lnTo>
                  <a:lnTo>
                    <a:pt x="107518" y="58470"/>
                  </a:lnTo>
                  <a:lnTo>
                    <a:pt x="71462" y="83705"/>
                  </a:lnTo>
                  <a:lnTo>
                    <a:pt x="41681" y="114236"/>
                  </a:lnTo>
                  <a:lnTo>
                    <a:pt x="19189" y="149237"/>
                  </a:lnTo>
                  <a:lnTo>
                    <a:pt x="4953" y="187858"/>
                  </a:lnTo>
                  <a:lnTo>
                    <a:pt x="0" y="229235"/>
                  </a:lnTo>
                  <a:lnTo>
                    <a:pt x="4051" y="267246"/>
                  </a:lnTo>
                  <a:lnTo>
                    <a:pt x="16065" y="303580"/>
                  </a:lnTo>
                  <a:lnTo>
                    <a:pt x="35775" y="337527"/>
                  </a:lnTo>
                  <a:lnTo>
                    <a:pt x="62928" y="368300"/>
                  </a:lnTo>
                  <a:lnTo>
                    <a:pt x="48171" y="454228"/>
                  </a:lnTo>
                  <a:lnTo>
                    <a:pt x="79336" y="481584"/>
                  </a:lnTo>
                  <a:lnTo>
                    <a:pt x="117640" y="481584"/>
                  </a:lnTo>
                  <a:lnTo>
                    <a:pt x="130149" y="479310"/>
                  </a:lnTo>
                  <a:lnTo>
                    <a:pt x="141909" y="472922"/>
                  </a:lnTo>
                  <a:lnTo>
                    <a:pt x="150723" y="463550"/>
                  </a:lnTo>
                  <a:lnTo>
                    <a:pt x="151104" y="463156"/>
                  </a:lnTo>
                  <a:lnTo>
                    <a:pt x="155943" y="450723"/>
                  </a:lnTo>
                  <a:lnTo>
                    <a:pt x="161404" y="422402"/>
                  </a:lnTo>
                  <a:lnTo>
                    <a:pt x="180759" y="428752"/>
                  </a:lnTo>
                  <a:lnTo>
                    <a:pt x="201409" y="432676"/>
                  </a:lnTo>
                  <a:lnTo>
                    <a:pt x="222567" y="434682"/>
                  </a:lnTo>
                  <a:lnTo>
                    <a:pt x="243459" y="435229"/>
                  </a:lnTo>
                  <a:lnTo>
                    <a:pt x="264401" y="434682"/>
                  </a:lnTo>
                  <a:lnTo>
                    <a:pt x="285572" y="432676"/>
                  </a:lnTo>
                  <a:lnTo>
                    <a:pt x="306197" y="428752"/>
                  </a:lnTo>
                  <a:lnTo>
                    <a:pt x="325501" y="422402"/>
                  </a:lnTo>
                  <a:lnTo>
                    <a:pt x="331089" y="450723"/>
                  </a:lnTo>
                  <a:lnTo>
                    <a:pt x="335876" y="463156"/>
                  </a:lnTo>
                  <a:lnTo>
                    <a:pt x="345059" y="472922"/>
                  </a:lnTo>
                  <a:lnTo>
                    <a:pt x="356806" y="479310"/>
                  </a:lnTo>
                  <a:lnTo>
                    <a:pt x="369316" y="481584"/>
                  </a:lnTo>
                  <a:lnTo>
                    <a:pt x="407670" y="481584"/>
                  </a:lnTo>
                  <a:lnTo>
                    <a:pt x="436968" y="463550"/>
                  </a:lnTo>
                  <a:lnTo>
                    <a:pt x="438073" y="460641"/>
                  </a:lnTo>
                  <a:lnTo>
                    <a:pt x="438797" y="454228"/>
                  </a:lnTo>
                  <a:lnTo>
                    <a:pt x="437769" y="448056"/>
                  </a:lnTo>
                  <a:lnTo>
                    <a:pt x="424053" y="368300"/>
                  </a:lnTo>
                  <a:lnTo>
                    <a:pt x="439420" y="351980"/>
                  </a:lnTo>
                  <a:lnTo>
                    <a:pt x="452780" y="334187"/>
                  </a:lnTo>
                  <a:lnTo>
                    <a:pt x="464083" y="315429"/>
                  </a:lnTo>
                  <a:lnTo>
                    <a:pt x="473329" y="296164"/>
                  </a:lnTo>
                  <a:lnTo>
                    <a:pt x="525272" y="296164"/>
                  </a:lnTo>
                  <a:lnTo>
                    <a:pt x="538911" y="293471"/>
                  </a:lnTo>
                  <a:lnTo>
                    <a:pt x="550240" y="286169"/>
                  </a:lnTo>
                  <a:lnTo>
                    <a:pt x="557961" y="275488"/>
                  </a:lnTo>
                  <a:lnTo>
                    <a:pt x="560832" y="262636"/>
                  </a:lnTo>
                  <a:lnTo>
                    <a:pt x="560832" y="19316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89660" y="5530596"/>
              <a:ext cx="345948" cy="109728"/>
            </a:xfrm>
            <a:prstGeom prst="rect">
              <a:avLst/>
            </a:prstGeom>
          </p:spPr>
        </p:pic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2211070" y="9271"/>
            <a:ext cx="577088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20" b="0">
                <a:latin typeface="Calibri Light"/>
                <a:cs typeface="Calibri Light"/>
              </a:rPr>
              <a:t>Benefits</a:t>
            </a:r>
            <a:r>
              <a:rPr dirty="0" sz="3600" spc="-125" b="0">
                <a:latin typeface="Calibri Light"/>
                <a:cs typeface="Calibri Light"/>
              </a:rPr>
              <a:t> </a:t>
            </a:r>
            <a:r>
              <a:rPr dirty="0" sz="3600" b="0">
                <a:latin typeface="Calibri Light"/>
                <a:cs typeface="Calibri Light"/>
              </a:rPr>
              <a:t>of</a:t>
            </a:r>
            <a:r>
              <a:rPr dirty="0" sz="3600" spc="-80" b="0">
                <a:latin typeface="Calibri Light"/>
                <a:cs typeface="Calibri Light"/>
              </a:rPr>
              <a:t> </a:t>
            </a:r>
            <a:r>
              <a:rPr dirty="0" sz="3600" spc="-30" b="0">
                <a:latin typeface="Calibri Light"/>
                <a:cs typeface="Calibri Light"/>
              </a:rPr>
              <a:t>Medicare</a:t>
            </a:r>
            <a:r>
              <a:rPr dirty="0" sz="3600" spc="-125" b="0">
                <a:latin typeface="Calibri Light"/>
                <a:cs typeface="Calibri Light"/>
              </a:rPr>
              <a:t> </a:t>
            </a:r>
            <a:r>
              <a:rPr dirty="0" sz="3600" spc="-40" b="0">
                <a:latin typeface="Calibri Light"/>
                <a:cs typeface="Calibri Light"/>
              </a:rPr>
              <a:t>Advantage</a:t>
            </a:r>
            <a:endParaRPr sz="3600">
              <a:latin typeface="Calibri Light"/>
              <a:cs typeface="Calibri Light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2245232" y="878205"/>
            <a:ext cx="5492750" cy="838835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85"/>
              </a:spcBef>
            </a:pPr>
            <a:r>
              <a:rPr dirty="0" sz="2650">
                <a:solidFill>
                  <a:srgbClr val="464648"/>
                </a:solidFill>
                <a:latin typeface="Calibri"/>
                <a:cs typeface="Calibri"/>
              </a:rPr>
              <a:t>Obtain</a:t>
            </a:r>
            <a:r>
              <a:rPr dirty="0" sz="2650" spc="-85">
                <a:solidFill>
                  <a:srgbClr val="464648"/>
                </a:solidFill>
                <a:latin typeface="Calibri"/>
                <a:cs typeface="Calibri"/>
              </a:rPr>
              <a:t> </a:t>
            </a:r>
            <a:r>
              <a:rPr dirty="0" sz="2650" spc="-10">
                <a:solidFill>
                  <a:srgbClr val="464648"/>
                </a:solidFill>
                <a:latin typeface="Calibri"/>
                <a:cs typeface="Calibri"/>
              </a:rPr>
              <a:t>coverage</a:t>
            </a:r>
            <a:r>
              <a:rPr dirty="0" sz="2650" spc="-75">
                <a:solidFill>
                  <a:srgbClr val="464648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464648"/>
                </a:solidFill>
                <a:latin typeface="Calibri"/>
                <a:cs typeface="Calibri"/>
              </a:rPr>
              <a:t>for</a:t>
            </a:r>
            <a:r>
              <a:rPr dirty="0" sz="2650" spc="-75">
                <a:solidFill>
                  <a:srgbClr val="464648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464648"/>
                </a:solidFill>
                <a:latin typeface="Calibri"/>
                <a:cs typeface="Calibri"/>
              </a:rPr>
              <a:t>emergency</a:t>
            </a:r>
            <a:r>
              <a:rPr dirty="0" sz="2650" spc="-70">
                <a:solidFill>
                  <a:srgbClr val="464648"/>
                </a:solidFill>
                <a:latin typeface="Calibri"/>
                <a:cs typeface="Calibri"/>
              </a:rPr>
              <a:t> </a:t>
            </a:r>
            <a:r>
              <a:rPr dirty="0" sz="2650" spc="-10">
                <a:solidFill>
                  <a:srgbClr val="464648"/>
                </a:solidFill>
                <a:latin typeface="Calibri"/>
                <a:cs typeface="Calibri"/>
              </a:rPr>
              <a:t>services </a:t>
            </a:r>
            <a:r>
              <a:rPr dirty="0" sz="2650">
                <a:solidFill>
                  <a:srgbClr val="464648"/>
                </a:solidFill>
                <a:latin typeface="Calibri"/>
                <a:cs typeface="Calibri"/>
              </a:rPr>
              <a:t>provided</a:t>
            </a:r>
            <a:r>
              <a:rPr dirty="0" sz="2650" spc="-75">
                <a:solidFill>
                  <a:srgbClr val="464648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464648"/>
                </a:solidFill>
                <a:latin typeface="Calibri"/>
                <a:cs typeface="Calibri"/>
              </a:rPr>
              <a:t>by</a:t>
            </a:r>
            <a:r>
              <a:rPr dirty="0" sz="2650" spc="-75">
                <a:solidFill>
                  <a:srgbClr val="464648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464648"/>
                </a:solidFill>
                <a:latin typeface="Calibri"/>
                <a:cs typeface="Calibri"/>
              </a:rPr>
              <a:t>non-VA</a:t>
            </a:r>
            <a:r>
              <a:rPr dirty="0" sz="2650" spc="-70">
                <a:solidFill>
                  <a:srgbClr val="464648"/>
                </a:solidFill>
                <a:latin typeface="Calibri"/>
                <a:cs typeface="Calibri"/>
              </a:rPr>
              <a:t> </a:t>
            </a:r>
            <a:r>
              <a:rPr dirty="0" sz="2650" spc="-10">
                <a:solidFill>
                  <a:srgbClr val="464648"/>
                </a:solidFill>
                <a:latin typeface="Calibri"/>
                <a:cs typeface="Calibri"/>
              </a:rPr>
              <a:t>providers</a:t>
            </a:r>
            <a:endParaRPr sz="2650">
              <a:latin typeface="Calibri"/>
              <a:cs typeface="Calibri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2234310" y="2183079"/>
            <a:ext cx="5251450" cy="1244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600"/>
              </a:lnSpc>
              <a:spcBef>
                <a:spcPts val="95"/>
              </a:spcBef>
            </a:pPr>
            <a:r>
              <a:rPr dirty="0" sz="2650">
                <a:solidFill>
                  <a:srgbClr val="464648"/>
                </a:solidFill>
                <a:latin typeface="Calibri"/>
                <a:cs typeface="Calibri"/>
              </a:rPr>
              <a:t>Choices</a:t>
            </a:r>
            <a:r>
              <a:rPr dirty="0" sz="2650" spc="-30">
                <a:solidFill>
                  <a:srgbClr val="464648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464648"/>
                </a:solidFill>
                <a:latin typeface="Calibri"/>
                <a:cs typeface="Calibri"/>
              </a:rPr>
              <a:t>and</a:t>
            </a:r>
            <a:r>
              <a:rPr dirty="0" sz="2650" spc="-35">
                <a:solidFill>
                  <a:srgbClr val="464648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464648"/>
                </a:solidFill>
                <a:latin typeface="Calibri"/>
                <a:cs typeface="Calibri"/>
              </a:rPr>
              <a:t>access</a:t>
            </a:r>
            <a:r>
              <a:rPr dirty="0" sz="2650" spc="-40">
                <a:solidFill>
                  <a:srgbClr val="464648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464648"/>
                </a:solidFill>
                <a:latin typeface="Calibri"/>
                <a:cs typeface="Calibri"/>
              </a:rPr>
              <a:t>to</a:t>
            </a:r>
            <a:r>
              <a:rPr dirty="0" sz="2650" spc="-20">
                <a:solidFill>
                  <a:srgbClr val="464648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464648"/>
                </a:solidFill>
                <a:latin typeface="Calibri"/>
                <a:cs typeface="Calibri"/>
              </a:rPr>
              <a:t>more</a:t>
            </a:r>
            <a:r>
              <a:rPr dirty="0" sz="2650" spc="-25">
                <a:solidFill>
                  <a:srgbClr val="464648"/>
                </a:solidFill>
                <a:latin typeface="Calibri"/>
                <a:cs typeface="Calibri"/>
              </a:rPr>
              <a:t> </a:t>
            </a:r>
            <a:r>
              <a:rPr dirty="0" sz="2650" spc="-10">
                <a:solidFill>
                  <a:srgbClr val="464648"/>
                </a:solidFill>
                <a:latin typeface="Calibri"/>
                <a:cs typeface="Calibri"/>
              </a:rPr>
              <a:t>providers, </a:t>
            </a:r>
            <a:r>
              <a:rPr dirty="0" sz="2650">
                <a:solidFill>
                  <a:srgbClr val="464648"/>
                </a:solidFill>
                <a:latin typeface="Calibri"/>
                <a:cs typeface="Calibri"/>
              </a:rPr>
              <a:t>second</a:t>
            </a:r>
            <a:r>
              <a:rPr dirty="0" sz="2650" spc="-25">
                <a:solidFill>
                  <a:srgbClr val="464648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464648"/>
                </a:solidFill>
                <a:latin typeface="Calibri"/>
                <a:cs typeface="Calibri"/>
              </a:rPr>
              <a:t>opinions</a:t>
            </a:r>
            <a:r>
              <a:rPr dirty="0" sz="2650" spc="-15">
                <a:solidFill>
                  <a:srgbClr val="464648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464648"/>
                </a:solidFill>
                <a:latin typeface="Calibri"/>
                <a:cs typeface="Calibri"/>
              </a:rPr>
              <a:t>and</a:t>
            </a:r>
            <a:r>
              <a:rPr dirty="0" sz="2650" spc="-25">
                <a:solidFill>
                  <a:srgbClr val="464648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464648"/>
                </a:solidFill>
                <a:latin typeface="Calibri"/>
                <a:cs typeface="Calibri"/>
              </a:rPr>
              <a:t>RX</a:t>
            </a:r>
            <a:r>
              <a:rPr dirty="0" sz="2650" spc="-5">
                <a:solidFill>
                  <a:srgbClr val="464648"/>
                </a:solidFill>
                <a:latin typeface="Calibri"/>
                <a:cs typeface="Calibri"/>
              </a:rPr>
              <a:t> </a:t>
            </a:r>
            <a:r>
              <a:rPr dirty="0" sz="2650" spc="-10">
                <a:solidFill>
                  <a:srgbClr val="464648"/>
                </a:solidFill>
                <a:latin typeface="Calibri"/>
                <a:cs typeface="Calibri"/>
              </a:rPr>
              <a:t>formulary options</a:t>
            </a:r>
            <a:endParaRPr sz="2650">
              <a:latin typeface="Calibri"/>
              <a:cs typeface="Calibri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2211070" y="4005529"/>
            <a:ext cx="4262755" cy="43180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2650">
                <a:solidFill>
                  <a:srgbClr val="464648"/>
                </a:solidFill>
                <a:latin typeface="Calibri"/>
                <a:cs typeface="Calibri"/>
              </a:rPr>
              <a:t>Potential</a:t>
            </a:r>
            <a:r>
              <a:rPr dirty="0" sz="2650" spc="-114">
                <a:solidFill>
                  <a:srgbClr val="464648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464648"/>
                </a:solidFill>
                <a:latin typeface="Calibri"/>
                <a:cs typeface="Calibri"/>
              </a:rPr>
              <a:t>savings</a:t>
            </a:r>
            <a:r>
              <a:rPr dirty="0" sz="2650" spc="-114">
                <a:solidFill>
                  <a:srgbClr val="464648"/>
                </a:solidFill>
                <a:latin typeface="Calibri"/>
                <a:cs typeface="Calibri"/>
              </a:rPr>
              <a:t> </a:t>
            </a:r>
            <a:r>
              <a:rPr dirty="0" sz="2650" spc="-10">
                <a:solidFill>
                  <a:srgbClr val="464648"/>
                </a:solidFill>
                <a:latin typeface="Calibri"/>
                <a:cs typeface="Calibri"/>
              </a:rPr>
              <a:t>opportunities</a:t>
            </a:r>
            <a:endParaRPr sz="2650">
              <a:latin typeface="Calibri"/>
              <a:cs typeface="Calibri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2211070" y="5450230"/>
            <a:ext cx="1522095" cy="43180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z="2650">
                <a:solidFill>
                  <a:srgbClr val="464648"/>
                </a:solidFill>
                <a:latin typeface="Calibri"/>
                <a:cs typeface="Calibri"/>
              </a:rPr>
              <a:t>Plan </a:t>
            </a:r>
            <a:r>
              <a:rPr dirty="0" sz="2650" spc="-10">
                <a:solidFill>
                  <a:srgbClr val="464648"/>
                </a:solidFill>
                <a:latin typeface="Calibri"/>
                <a:cs typeface="Calibri"/>
              </a:rPr>
              <a:t>extras</a:t>
            </a:r>
            <a:endParaRPr sz="2650">
              <a:latin typeface="Calibri"/>
              <a:cs typeface="Calibri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8666226" y="857250"/>
            <a:ext cx="3268979" cy="5529580"/>
          </a:xfrm>
          <a:prstGeom prst="rect">
            <a:avLst/>
          </a:prstGeom>
          <a:ln w="28575">
            <a:solidFill>
              <a:srgbClr val="538235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 marL="414020" marR="241935">
              <a:lnSpc>
                <a:spcPct val="100000"/>
              </a:lnSpc>
              <a:spcBef>
                <a:spcPts val="1870"/>
              </a:spcBef>
            </a:pPr>
            <a:r>
              <a:rPr dirty="0" sz="2800">
                <a:solidFill>
                  <a:srgbClr val="002F56"/>
                </a:solidFill>
                <a:latin typeface="Calibri"/>
                <a:cs typeface="Calibri"/>
              </a:rPr>
              <a:t>The</a:t>
            </a:r>
            <a:r>
              <a:rPr dirty="0" sz="2800" spc="-55">
                <a:solidFill>
                  <a:srgbClr val="002F56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002F56"/>
                </a:solidFill>
                <a:latin typeface="Calibri"/>
                <a:cs typeface="Calibri"/>
              </a:rPr>
              <a:t>combination </a:t>
            </a:r>
            <a:r>
              <a:rPr dirty="0" sz="2800">
                <a:solidFill>
                  <a:srgbClr val="002F56"/>
                </a:solidFill>
                <a:latin typeface="Calibri"/>
                <a:cs typeface="Calibri"/>
              </a:rPr>
              <a:t>of</a:t>
            </a:r>
            <a:r>
              <a:rPr dirty="0" sz="2800" spc="-95">
                <a:solidFill>
                  <a:srgbClr val="002F56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2F56"/>
                </a:solidFill>
                <a:latin typeface="Calibri"/>
                <a:cs typeface="Calibri"/>
              </a:rPr>
              <a:t>VA</a:t>
            </a:r>
            <a:r>
              <a:rPr dirty="0" sz="2800" spc="-85">
                <a:solidFill>
                  <a:srgbClr val="002F56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2F56"/>
                </a:solidFill>
                <a:latin typeface="Calibri"/>
                <a:cs typeface="Calibri"/>
              </a:rPr>
              <a:t>Health</a:t>
            </a:r>
            <a:r>
              <a:rPr dirty="0" sz="2800" spc="-90">
                <a:solidFill>
                  <a:srgbClr val="002F56"/>
                </a:solidFill>
                <a:latin typeface="Calibri"/>
                <a:cs typeface="Calibri"/>
              </a:rPr>
              <a:t> </a:t>
            </a:r>
            <a:r>
              <a:rPr dirty="0" sz="2800" spc="-20">
                <a:solidFill>
                  <a:srgbClr val="002F56"/>
                </a:solidFill>
                <a:latin typeface="Calibri"/>
                <a:cs typeface="Calibri"/>
              </a:rPr>
              <a:t>Care </a:t>
            </a:r>
            <a:r>
              <a:rPr dirty="0" sz="2800">
                <a:solidFill>
                  <a:srgbClr val="002F56"/>
                </a:solidFill>
                <a:latin typeface="Calibri"/>
                <a:cs typeface="Calibri"/>
              </a:rPr>
              <a:t>and</a:t>
            </a:r>
            <a:r>
              <a:rPr dirty="0" sz="2800" spc="-30">
                <a:solidFill>
                  <a:srgbClr val="002F56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2F56"/>
                </a:solidFill>
                <a:latin typeface="Calibri"/>
                <a:cs typeface="Calibri"/>
              </a:rPr>
              <a:t>a</a:t>
            </a:r>
            <a:r>
              <a:rPr dirty="0" sz="2800" spc="-30">
                <a:solidFill>
                  <a:srgbClr val="002F56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002F56"/>
                </a:solidFill>
                <a:latin typeface="Calibri"/>
                <a:cs typeface="Calibri"/>
              </a:rPr>
              <a:t>Medicare </a:t>
            </a:r>
            <a:r>
              <a:rPr dirty="0" sz="2800" spc="-20">
                <a:solidFill>
                  <a:srgbClr val="002F56"/>
                </a:solidFill>
                <a:latin typeface="Calibri"/>
                <a:cs typeface="Calibri"/>
              </a:rPr>
              <a:t>Advantage</a:t>
            </a:r>
            <a:r>
              <a:rPr dirty="0" sz="2800" spc="-90">
                <a:solidFill>
                  <a:srgbClr val="002F56"/>
                </a:solidFill>
                <a:latin typeface="Calibri"/>
                <a:cs typeface="Calibri"/>
              </a:rPr>
              <a:t> </a:t>
            </a:r>
            <a:r>
              <a:rPr dirty="0" sz="2800" spc="-20">
                <a:solidFill>
                  <a:srgbClr val="002F56"/>
                </a:solidFill>
                <a:latin typeface="Calibri"/>
                <a:cs typeface="Calibri"/>
              </a:rPr>
              <a:t>Plan </a:t>
            </a:r>
            <a:r>
              <a:rPr dirty="0" sz="2800">
                <a:solidFill>
                  <a:srgbClr val="002F56"/>
                </a:solidFill>
                <a:latin typeface="Calibri"/>
                <a:cs typeface="Calibri"/>
              </a:rPr>
              <a:t>provides</a:t>
            </a:r>
            <a:r>
              <a:rPr dirty="0" sz="2800" spc="-90">
                <a:solidFill>
                  <a:srgbClr val="002F56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2F56"/>
                </a:solidFill>
                <a:latin typeface="Calibri"/>
                <a:cs typeface="Calibri"/>
              </a:rPr>
              <a:t>the</a:t>
            </a:r>
            <a:r>
              <a:rPr dirty="0" sz="2800" spc="-110">
                <a:solidFill>
                  <a:srgbClr val="002F56"/>
                </a:solidFill>
                <a:latin typeface="Calibri"/>
                <a:cs typeface="Calibri"/>
              </a:rPr>
              <a:t> </a:t>
            </a:r>
            <a:r>
              <a:rPr dirty="0" sz="2800" spc="-20">
                <a:solidFill>
                  <a:srgbClr val="002F56"/>
                </a:solidFill>
                <a:latin typeface="Calibri"/>
                <a:cs typeface="Calibri"/>
              </a:rPr>
              <a:t>most </a:t>
            </a:r>
            <a:r>
              <a:rPr dirty="0" sz="2800" spc="-10">
                <a:solidFill>
                  <a:srgbClr val="002F56"/>
                </a:solidFill>
                <a:latin typeface="Calibri"/>
                <a:cs typeface="Calibri"/>
              </a:rPr>
              <a:t>options.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20" name="object 20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368028" y="1307591"/>
            <a:ext cx="1831848" cy="135178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1393190" cy="6858000"/>
          </a:xfrm>
          <a:custGeom>
            <a:avLst/>
            <a:gdLst/>
            <a:ahLst/>
            <a:cxnLst/>
            <a:rect l="l" t="t" r="r" b="b"/>
            <a:pathLst>
              <a:path w="1393190" h="6858000">
                <a:moveTo>
                  <a:pt x="1392936" y="0"/>
                </a:moveTo>
                <a:lnTo>
                  <a:pt x="0" y="0"/>
                </a:lnTo>
                <a:lnTo>
                  <a:pt x="0" y="6858000"/>
                </a:lnTo>
                <a:lnTo>
                  <a:pt x="1392936" y="6858000"/>
                </a:lnTo>
                <a:lnTo>
                  <a:pt x="1392936" y="0"/>
                </a:lnTo>
                <a:close/>
              </a:path>
            </a:pathLst>
          </a:custGeom>
          <a:solidFill>
            <a:srgbClr val="002F5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55394" y="3759"/>
            <a:ext cx="3590925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20" b="0">
                <a:latin typeface="Calibri Light"/>
                <a:cs typeface="Calibri Light"/>
              </a:rPr>
              <a:t>Benefits</a:t>
            </a:r>
            <a:r>
              <a:rPr dirty="0" sz="3600" spc="-130" b="0">
                <a:latin typeface="Calibri Light"/>
                <a:cs typeface="Calibri Light"/>
              </a:rPr>
              <a:t> </a:t>
            </a:r>
            <a:r>
              <a:rPr dirty="0" sz="3600" spc="-25" b="0">
                <a:latin typeface="Calibri Light"/>
                <a:cs typeface="Calibri Light"/>
              </a:rPr>
              <a:t>Continued:</a:t>
            </a:r>
            <a:endParaRPr sz="3600">
              <a:latin typeface="Calibri Light"/>
              <a:cs typeface="Calibri Light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8608314" y="758190"/>
            <a:ext cx="3268979" cy="5282565"/>
          </a:xfrm>
          <a:prstGeom prst="rect">
            <a:avLst/>
          </a:prstGeom>
          <a:ln w="28575">
            <a:solidFill>
              <a:srgbClr val="538235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 marL="488950" marR="167640">
              <a:lnSpc>
                <a:spcPct val="100000"/>
              </a:lnSpc>
              <a:spcBef>
                <a:spcPts val="2315"/>
              </a:spcBef>
            </a:pPr>
            <a:r>
              <a:rPr dirty="0" sz="2800">
                <a:solidFill>
                  <a:srgbClr val="002F56"/>
                </a:solidFill>
                <a:latin typeface="Calibri"/>
                <a:cs typeface="Calibri"/>
              </a:rPr>
              <a:t>The</a:t>
            </a:r>
            <a:r>
              <a:rPr dirty="0" sz="2800" spc="-55">
                <a:solidFill>
                  <a:srgbClr val="002F56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002F56"/>
                </a:solidFill>
                <a:latin typeface="Calibri"/>
                <a:cs typeface="Calibri"/>
              </a:rPr>
              <a:t>combination </a:t>
            </a:r>
            <a:r>
              <a:rPr dirty="0" sz="2800">
                <a:solidFill>
                  <a:srgbClr val="002F56"/>
                </a:solidFill>
                <a:latin typeface="Calibri"/>
                <a:cs typeface="Calibri"/>
              </a:rPr>
              <a:t>of</a:t>
            </a:r>
            <a:r>
              <a:rPr dirty="0" sz="2800" spc="-95">
                <a:solidFill>
                  <a:srgbClr val="002F56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2F56"/>
                </a:solidFill>
                <a:latin typeface="Calibri"/>
                <a:cs typeface="Calibri"/>
              </a:rPr>
              <a:t>VA</a:t>
            </a:r>
            <a:r>
              <a:rPr dirty="0" sz="2800" spc="-85">
                <a:solidFill>
                  <a:srgbClr val="002F56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2F56"/>
                </a:solidFill>
                <a:latin typeface="Calibri"/>
                <a:cs typeface="Calibri"/>
              </a:rPr>
              <a:t>Health</a:t>
            </a:r>
            <a:r>
              <a:rPr dirty="0" sz="2800" spc="-90">
                <a:solidFill>
                  <a:srgbClr val="002F56"/>
                </a:solidFill>
                <a:latin typeface="Calibri"/>
                <a:cs typeface="Calibri"/>
              </a:rPr>
              <a:t> </a:t>
            </a:r>
            <a:r>
              <a:rPr dirty="0" sz="2800" spc="-20">
                <a:solidFill>
                  <a:srgbClr val="002F56"/>
                </a:solidFill>
                <a:latin typeface="Calibri"/>
                <a:cs typeface="Calibri"/>
              </a:rPr>
              <a:t>Care </a:t>
            </a:r>
            <a:r>
              <a:rPr dirty="0" sz="2800">
                <a:solidFill>
                  <a:srgbClr val="002F56"/>
                </a:solidFill>
                <a:latin typeface="Calibri"/>
                <a:cs typeface="Calibri"/>
              </a:rPr>
              <a:t>and</a:t>
            </a:r>
            <a:r>
              <a:rPr dirty="0" sz="2800" spc="-35">
                <a:solidFill>
                  <a:srgbClr val="002F56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2F56"/>
                </a:solidFill>
                <a:latin typeface="Calibri"/>
                <a:cs typeface="Calibri"/>
              </a:rPr>
              <a:t>a</a:t>
            </a:r>
            <a:r>
              <a:rPr dirty="0" sz="2800" spc="-35">
                <a:solidFill>
                  <a:srgbClr val="002F56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002F56"/>
                </a:solidFill>
                <a:latin typeface="Calibri"/>
                <a:cs typeface="Calibri"/>
              </a:rPr>
              <a:t>Medicare </a:t>
            </a:r>
            <a:r>
              <a:rPr dirty="0" sz="2800" spc="-20">
                <a:solidFill>
                  <a:srgbClr val="002F56"/>
                </a:solidFill>
                <a:latin typeface="Calibri"/>
                <a:cs typeface="Calibri"/>
              </a:rPr>
              <a:t>Advantage</a:t>
            </a:r>
            <a:r>
              <a:rPr dirty="0" sz="2800" spc="-80">
                <a:solidFill>
                  <a:srgbClr val="002F56"/>
                </a:solidFill>
                <a:latin typeface="Calibri"/>
                <a:cs typeface="Calibri"/>
              </a:rPr>
              <a:t> </a:t>
            </a:r>
            <a:r>
              <a:rPr dirty="0" sz="2800" spc="-20">
                <a:solidFill>
                  <a:srgbClr val="002F56"/>
                </a:solidFill>
                <a:latin typeface="Calibri"/>
                <a:cs typeface="Calibri"/>
              </a:rPr>
              <a:t>Plan </a:t>
            </a:r>
            <a:r>
              <a:rPr dirty="0" sz="2800">
                <a:solidFill>
                  <a:srgbClr val="002F56"/>
                </a:solidFill>
                <a:latin typeface="Calibri"/>
                <a:cs typeface="Calibri"/>
              </a:rPr>
              <a:t>provides</a:t>
            </a:r>
            <a:r>
              <a:rPr dirty="0" sz="2800" spc="-90">
                <a:solidFill>
                  <a:srgbClr val="002F56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2F56"/>
                </a:solidFill>
                <a:latin typeface="Calibri"/>
                <a:cs typeface="Calibri"/>
              </a:rPr>
              <a:t>the</a:t>
            </a:r>
            <a:r>
              <a:rPr dirty="0" sz="2800" spc="-110">
                <a:solidFill>
                  <a:srgbClr val="002F56"/>
                </a:solidFill>
                <a:latin typeface="Calibri"/>
                <a:cs typeface="Calibri"/>
              </a:rPr>
              <a:t> </a:t>
            </a:r>
            <a:r>
              <a:rPr dirty="0" sz="2800" spc="-20">
                <a:solidFill>
                  <a:srgbClr val="002F56"/>
                </a:solidFill>
                <a:latin typeface="Calibri"/>
                <a:cs typeface="Calibri"/>
              </a:rPr>
              <a:t>most </a:t>
            </a:r>
            <a:r>
              <a:rPr dirty="0" sz="2800" spc="-10">
                <a:solidFill>
                  <a:srgbClr val="002F56"/>
                </a:solidFill>
                <a:latin typeface="Calibri"/>
                <a:cs typeface="Calibri"/>
              </a:rPr>
              <a:t>options.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755775" y="723417"/>
            <a:ext cx="5784215" cy="50742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9085" marR="374650" indent="-287020">
              <a:lnSpc>
                <a:spcPct val="114999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z="1600">
                <a:latin typeface="Calibri"/>
                <a:cs typeface="Calibri"/>
              </a:rPr>
              <a:t>The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Plan</a:t>
            </a:r>
            <a:r>
              <a:rPr dirty="0" sz="1600" spc="-4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is</a:t>
            </a:r>
            <a:r>
              <a:rPr dirty="0" sz="1600" spc="-4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$0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premium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and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offers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</a:t>
            </a:r>
            <a:r>
              <a:rPr dirty="0" sz="1600" spc="-4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Part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B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giveback</a:t>
            </a:r>
            <a:r>
              <a:rPr dirty="0" sz="1600" spc="-5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(premium reduction/depends </a:t>
            </a:r>
            <a:r>
              <a:rPr dirty="0" sz="1600">
                <a:latin typeface="Calibri"/>
                <a:cs typeface="Calibri"/>
              </a:rPr>
              <a:t>on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market).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Arial"/>
              <a:buChar char="•"/>
            </a:pPr>
            <a:endParaRPr sz="20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z="1600">
                <a:latin typeface="Calibri"/>
                <a:cs typeface="Calibri"/>
              </a:rPr>
              <a:t>MA/MAPD</a:t>
            </a:r>
            <a:r>
              <a:rPr dirty="0" sz="1600" spc="-5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plans</a:t>
            </a:r>
            <a:r>
              <a:rPr dirty="0" sz="1600" spc="-7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may</a:t>
            </a:r>
            <a:r>
              <a:rPr dirty="0" sz="1600" spc="-4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provide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 spc="-20">
                <a:latin typeface="Calibri"/>
                <a:cs typeface="Calibri"/>
              </a:rPr>
              <a:t>Medicare-</a:t>
            </a:r>
            <a:r>
              <a:rPr dirty="0" sz="1600">
                <a:latin typeface="Calibri"/>
                <a:cs typeface="Calibri"/>
              </a:rPr>
              <a:t>eligible</a:t>
            </a:r>
            <a:r>
              <a:rPr dirty="0" sz="1600" spc="-7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veterans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 spc="-20">
                <a:latin typeface="Calibri"/>
                <a:cs typeface="Calibri"/>
              </a:rPr>
              <a:t>with</a:t>
            </a:r>
            <a:endParaRPr sz="16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  <a:spcBef>
                <a:spcPts val="285"/>
              </a:spcBef>
            </a:pPr>
            <a:r>
              <a:rPr dirty="0" sz="1600" spc="-10">
                <a:latin typeface="Calibri"/>
                <a:cs typeface="Calibri"/>
              </a:rPr>
              <a:t>additional</a:t>
            </a:r>
            <a:r>
              <a:rPr dirty="0" sz="1600" spc="-7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health</a:t>
            </a:r>
            <a:r>
              <a:rPr dirty="0" sz="1600" spc="-4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care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services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and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location</a:t>
            </a:r>
            <a:r>
              <a:rPr dirty="0" sz="1600" spc="-5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options.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800">
              <a:latin typeface="Calibri"/>
              <a:cs typeface="Calibri"/>
            </a:endParaRPr>
          </a:p>
          <a:p>
            <a:pPr marL="299085" marR="5080" indent="-287020">
              <a:lnSpc>
                <a:spcPct val="114999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z="1600">
                <a:latin typeface="Calibri"/>
                <a:cs typeface="Calibri"/>
              </a:rPr>
              <a:t>MA/MAPD</a:t>
            </a:r>
            <a:r>
              <a:rPr dirty="0" sz="1600" spc="-5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may</a:t>
            </a:r>
            <a:r>
              <a:rPr dirty="0" sz="1600" spc="-5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give</a:t>
            </a:r>
            <a:r>
              <a:rPr dirty="0" sz="1600" spc="-4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veterans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u="sng" sz="1600" spc="-1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transportation</a:t>
            </a:r>
            <a:r>
              <a:rPr dirty="0" sz="1600" spc="-25" b="1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which</a:t>
            </a:r>
            <a:r>
              <a:rPr dirty="0" sz="1600" spc="-5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can</a:t>
            </a:r>
            <a:r>
              <a:rPr dirty="0" sz="1600" spc="-4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be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used</a:t>
            </a:r>
            <a:r>
              <a:rPr dirty="0" sz="1600" spc="-45">
                <a:latin typeface="Calibri"/>
                <a:cs typeface="Calibri"/>
              </a:rPr>
              <a:t> </a:t>
            </a:r>
            <a:r>
              <a:rPr dirty="0" sz="1600" spc="-25">
                <a:latin typeface="Calibri"/>
                <a:cs typeface="Calibri"/>
              </a:rPr>
              <a:t>to </a:t>
            </a:r>
            <a:r>
              <a:rPr dirty="0" sz="1600" spc="-10">
                <a:latin typeface="Calibri"/>
                <a:cs typeface="Calibri"/>
              </a:rPr>
              <a:t>attend</a:t>
            </a:r>
            <a:r>
              <a:rPr dirty="0" sz="1600" spc="-5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appointments</a:t>
            </a:r>
            <a:r>
              <a:rPr dirty="0" sz="1600" spc="-5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at</a:t>
            </a:r>
            <a:r>
              <a:rPr dirty="0" sz="1600" spc="-5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the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VA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or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with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VA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community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providers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Arial"/>
              <a:buChar char="•"/>
            </a:pPr>
            <a:endParaRPr sz="20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z="1600">
                <a:latin typeface="Calibri"/>
                <a:cs typeface="Calibri"/>
              </a:rPr>
              <a:t>MA/MAPD</a:t>
            </a:r>
            <a:r>
              <a:rPr dirty="0" sz="1600" spc="-5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may</a:t>
            </a:r>
            <a:r>
              <a:rPr dirty="0" sz="1600" spc="-7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give</a:t>
            </a:r>
            <a:r>
              <a:rPr dirty="0" sz="1600" spc="-5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veterans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access</a:t>
            </a:r>
            <a:r>
              <a:rPr dirty="0" sz="1600" spc="-4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to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u="sng" sz="1600" spc="-1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dental</a:t>
            </a:r>
            <a:r>
              <a:rPr dirty="0" sz="1600" spc="-50" b="1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coverage.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1800">
              <a:latin typeface="Calibri"/>
              <a:cs typeface="Calibri"/>
            </a:endParaRPr>
          </a:p>
          <a:p>
            <a:pPr marL="299085" marR="381000" indent="-287020">
              <a:lnSpc>
                <a:spcPct val="114999"/>
              </a:lnSpc>
              <a:spcBef>
                <a:spcPts val="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z="1600">
                <a:latin typeface="Calibri"/>
                <a:cs typeface="Calibri"/>
              </a:rPr>
              <a:t>MA/MAPD</a:t>
            </a:r>
            <a:r>
              <a:rPr dirty="0" sz="1600" spc="-6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plans</a:t>
            </a:r>
            <a:r>
              <a:rPr dirty="0" sz="1600" spc="-8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offer</a:t>
            </a:r>
            <a:r>
              <a:rPr dirty="0" sz="1600" spc="-5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</a:t>
            </a:r>
            <a:r>
              <a:rPr dirty="0" sz="1600" spc="-6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broad</a:t>
            </a:r>
            <a:r>
              <a:rPr dirty="0" sz="1600" spc="-4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network,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including</a:t>
            </a:r>
            <a:r>
              <a:rPr dirty="0" sz="1600" spc="-6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Urgent</a:t>
            </a:r>
            <a:r>
              <a:rPr dirty="0" sz="1600" spc="-65">
                <a:latin typeface="Calibri"/>
                <a:cs typeface="Calibri"/>
              </a:rPr>
              <a:t> </a:t>
            </a:r>
            <a:r>
              <a:rPr dirty="0" sz="1600" spc="-20">
                <a:latin typeface="Calibri"/>
                <a:cs typeface="Calibri"/>
              </a:rPr>
              <a:t>Care </a:t>
            </a:r>
            <a:r>
              <a:rPr dirty="0" sz="1600" spc="-10">
                <a:latin typeface="Calibri"/>
                <a:cs typeface="Calibri"/>
              </a:rPr>
              <a:t>access.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1800">
              <a:latin typeface="Calibri"/>
              <a:cs typeface="Calibri"/>
            </a:endParaRPr>
          </a:p>
          <a:p>
            <a:pPr marL="299085" marR="132080" indent="-287020">
              <a:lnSpc>
                <a:spcPct val="1151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u="sng" sz="1600" spc="-1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Anyone</a:t>
            </a:r>
            <a:r>
              <a:rPr dirty="0" u="sng" sz="1600" spc="-3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6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with</a:t>
            </a:r>
            <a:r>
              <a:rPr dirty="0" u="sng" sz="1600" spc="-3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6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Medicare</a:t>
            </a:r>
            <a:r>
              <a:rPr dirty="0" u="sng" sz="1600" spc="-3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6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Parts</a:t>
            </a:r>
            <a:r>
              <a:rPr dirty="0" u="sng" sz="1600" spc="-3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6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</a:t>
            </a:r>
            <a:r>
              <a:rPr dirty="0" u="sng" sz="1600" spc="-3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6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and</a:t>
            </a:r>
            <a:r>
              <a:rPr dirty="0" u="sng" sz="1600" spc="-3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6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</a:t>
            </a:r>
            <a:r>
              <a:rPr dirty="0" u="sng" sz="1600" spc="29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6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and</a:t>
            </a:r>
            <a:r>
              <a:rPr dirty="0" u="sng" sz="1600" spc="-4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6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not</a:t>
            </a:r>
            <a:r>
              <a:rPr dirty="0" u="sng" sz="1600" spc="-3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6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only</a:t>
            </a:r>
            <a:r>
              <a:rPr dirty="0" u="sng" sz="1600" spc="-3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600" spc="-1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veterans</a:t>
            </a:r>
            <a:r>
              <a:rPr dirty="0" u="sng" sz="1600" spc="-2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can</a:t>
            </a:r>
            <a:r>
              <a:rPr dirty="0" sz="1600" spc="-25" b="1">
                <a:latin typeface="Calibri"/>
                <a:cs typeface="Calibri"/>
              </a:rPr>
              <a:t> </a:t>
            </a:r>
            <a:r>
              <a:rPr dirty="0" u="sng" sz="16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enroll</a:t>
            </a:r>
            <a:r>
              <a:rPr dirty="0" u="sng" sz="1600" spc="-5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6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</a:t>
            </a:r>
            <a:r>
              <a:rPr dirty="0" u="sng" sz="1600" spc="-5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6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any</a:t>
            </a:r>
            <a:r>
              <a:rPr dirty="0" u="sng" sz="1600" spc="-5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6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MA/MAPD</a:t>
            </a:r>
            <a:r>
              <a:rPr dirty="0" u="sng" sz="1600" spc="-3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600" spc="-2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plans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Arial"/>
              <a:buChar char="•"/>
            </a:pPr>
            <a:endParaRPr sz="20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u="sng" sz="1600" spc="-2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Veterans</a:t>
            </a:r>
            <a:r>
              <a:rPr dirty="0" u="sng" sz="1600" spc="-3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6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can</a:t>
            </a:r>
            <a:r>
              <a:rPr dirty="0" u="sng" sz="1600" spc="-4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6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choose</a:t>
            </a:r>
            <a:r>
              <a:rPr dirty="0" u="sng" sz="1600" spc="-4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6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and</a:t>
            </a:r>
            <a:r>
              <a:rPr dirty="0" u="sng" sz="1600" spc="-4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6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enroll</a:t>
            </a:r>
            <a:r>
              <a:rPr dirty="0" u="sng" sz="1600" spc="-4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6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</a:t>
            </a:r>
            <a:r>
              <a:rPr dirty="0" u="sng" sz="1600" spc="-4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6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any</a:t>
            </a:r>
            <a:r>
              <a:rPr dirty="0" u="sng" sz="1600" spc="-4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6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MA/MAPD</a:t>
            </a:r>
            <a:r>
              <a:rPr dirty="0" u="sng" sz="1600" spc="-1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600" spc="-1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plans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43643" y="1191767"/>
            <a:ext cx="1831848" cy="135178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78BD1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182879" y="0"/>
            <a:ext cx="12009120" cy="6715125"/>
            <a:chOff x="182879" y="0"/>
            <a:chExt cx="12009120" cy="6715125"/>
          </a:xfrm>
        </p:grpSpPr>
        <p:sp>
          <p:nvSpPr>
            <p:cNvPr id="4" name="object 4" descr=""/>
            <p:cNvSpPr/>
            <p:nvPr/>
          </p:nvSpPr>
          <p:spPr>
            <a:xfrm>
              <a:off x="182879" y="192023"/>
              <a:ext cx="11826240" cy="6522720"/>
            </a:xfrm>
            <a:custGeom>
              <a:avLst/>
              <a:gdLst/>
              <a:ahLst/>
              <a:cxnLst/>
              <a:rect l="l" t="t" r="r" b="b"/>
              <a:pathLst>
                <a:path w="11826240" h="6522720">
                  <a:moveTo>
                    <a:pt x="11826240" y="0"/>
                  </a:moveTo>
                  <a:lnTo>
                    <a:pt x="0" y="0"/>
                  </a:lnTo>
                  <a:lnTo>
                    <a:pt x="0" y="6522720"/>
                  </a:lnTo>
                  <a:lnTo>
                    <a:pt x="11826240" y="6522720"/>
                  </a:lnTo>
                  <a:lnTo>
                    <a:pt x="118262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901427" y="0"/>
              <a:ext cx="2290572" cy="2290572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388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48205" algn="l"/>
                <a:tab pos="6671309" algn="l"/>
              </a:tabLst>
            </a:pPr>
            <a:r>
              <a:rPr dirty="0" sz="4500" spc="-10">
                <a:solidFill>
                  <a:srgbClr val="11481F"/>
                </a:solidFill>
              </a:rPr>
              <a:t>TRICARE</a:t>
            </a:r>
            <a:r>
              <a:rPr dirty="0" sz="4500">
                <a:solidFill>
                  <a:srgbClr val="11481F"/>
                </a:solidFill>
              </a:rPr>
              <a:t>	for</a:t>
            </a:r>
            <a:r>
              <a:rPr dirty="0" sz="4500" spc="-80">
                <a:solidFill>
                  <a:srgbClr val="11481F"/>
                </a:solidFill>
              </a:rPr>
              <a:t> </a:t>
            </a:r>
            <a:r>
              <a:rPr dirty="0" sz="4500">
                <a:solidFill>
                  <a:srgbClr val="11481F"/>
                </a:solidFill>
              </a:rPr>
              <a:t>Life,</a:t>
            </a:r>
            <a:r>
              <a:rPr dirty="0" sz="4500" spc="-85">
                <a:solidFill>
                  <a:srgbClr val="11481F"/>
                </a:solidFill>
              </a:rPr>
              <a:t> </a:t>
            </a:r>
            <a:r>
              <a:rPr dirty="0" sz="4500" spc="-10">
                <a:solidFill>
                  <a:srgbClr val="11481F"/>
                </a:solidFill>
              </a:rPr>
              <a:t>CHAMPVA</a:t>
            </a:r>
            <a:r>
              <a:rPr dirty="0" sz="4500">
                <a:solidFill>
                  <a:srgbClr val="11481F"/>
                </a:solidFill>
              </a:rPr>
              <a:t>	&amp;</a:t>
            </a:r>
            <a:r>
              <a:rPr dirty="0" sz="4500" spc="-10">
                <a:solidFill>
                  <a:srgbClr val="11481F"/>
                </a:solidFill>
              </a:rPr>
              <a:t> Medicare</a:t>
            </a:r>
            <a:endParaRPr sz="4500"/>
          </a:p>
        </p:txBody>
      </p:sp>
      <p:sp>
        <p:nvSpPr>
          <p:cNvPr id="7" name="object 7" descr=""/>
          <p:cNvSpPr txBox="1"/>
          <p:nvPr/>
        </p:nvSpPr>
        <p:spPr>
          <a:xfrm>
            <a:off x="260705" y="1396746"/>
            <a:ext cx="9785350" cy="3649979"/>
          </a:xfrm>
          <a:prstGeom prst="rect">
            <a:avLst/>
          </a:prstGeom>
        </p:spPr>
        <p:txBody>
          <a:bodyPr wrap="square" lIns="0" tIns="60960" rIns="0" bIns="0" rtlCol="0" vert="horz">
            <a:spAutoFit/>
          </a:bodyPr>
          <a:lstStyle/>
          <a:p>
            <a:pPr marL="241300" marR="561340" indent="-228600">
              <a:lnSpc>
                <a:spcPts val="3020"/>
              </a:lnSpc>
              <a:spcBef>
                <a:spcPts val="480"/>
              </a:spcBef>
              <a:buClr>
                <a:srgbClr val="78BD1F"/>
              </a:buClr>
              <a:buFont typeface="Arial"/>
              <a:buChar char="•"/>
              <a:tabLst>
                <a:tab pos="241300" algn="l"/>
              </a:tabLst>
            </a:pPr>
            <a:r>
              <a:rPr dirty="0" sz="2800">
                <a:solidFill>
                  <a:srgbClr val="11481F"/>
                </a:solidFill>
                <a:latin typeface="Calibri"/>
                <a:cs typeface="Calibri"/>
              </a:rPr>
              <a:t>Must</a:t>
            </a:r>
            <a:r>
              <a:rPr dirty="0" sz="2800" spc="-25">
                <a:solidFill>
                  <a:srgbClr val="11481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11481F"/>
                </a:solidFill>
                <a:latin typeface="Calibri"/>
                <a:cs typeface="Calibri"/>
              </a:rPr>
              <a:t>enroll</a:t>
            </a:r>
            <a:r>
              <a:rPr dirty="0" sz="2800" spc="-50">
                <a:solidFill>
                  <a:srgbClr val="11481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11481F"/>
                </a:solidFill>
                <a:latin typeface="Calibri"/>
                <a:cs typeface="Calibri"/>
              </a:rPr>
              <a:t>in</a:t>
            </a:r>
            <a:r>
              <a:rPr dirty="0" sz="2800" spc="-55">
                <a:solidFill>
                  <a:srgbClr val="11481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11481F"/>
                </a:solidFill>
                <a:latin typeface="Calibri"/>
                <a:cs typeface="Calibri"/>
              </a:rPr>
              <a:t>both</a:t>
            </a:r>
            <a:r>
              <a:rPr dirty="0" sz="2800" spc="-40">
                <a:solidFill>
                  <a:srgbClr val="11481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11481F"/>
                </a:solidFill>
                <a:latin typeface="Calibri"/>
                <a:cs typeface="Calibri"/>
              </a:rPr>
              <a:t>Part</a:t>
            </a:r>
            <a:r>
              <a:rPr dirty="0" sz="2800" spc="-50">
                <a:solidFill>
                  <a:srgbClr val="11481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11481F"/>
                </a:solidFill>
                <a:latin typeface="Calibri"/>
                <a:cs typeface="Calibri"/>
              </a:rPr>
              <a:t>A</a:t>
            </a:r>
            <a:r>
              <a:rPr dirty="0" sz="2800" spc="-55">
                <a:solidFill>
                  <a:srgbClr val="11481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11481F"/>
                </a:solidFill>
                <a:latin typeface="Calibri"/>
                <a:cs typeface="Calibri"/>
              </a:rPr>
              <a:t>&amp;</a:t>
            </a:r>
            <a:r>
              <a:rPr dirty="0" sz="2800" spc="-45">
                <a:solidFill>
                  <a:srgbClr val="11481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11481F"/>
                </a:solidFill>
                <a:latin typeface="Calibri"/>
                <a:cs typeface="Calibri"/>
              </a:rPr>
              <a:t>B</a:t>
            </a:r>
            <a:r>
              <a:rPr dirty="0" sz="2800" spc="-60">
                <a:solidFill>
                  <a:srgbClr val="11481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11481F"/>
                </a:solidFill>
                <a:latin typeface="Calibri"/>
                <a:cs typeface="Calibri"/>
              </a:rPr>
              <a:t>of</a:t>
            </a:r>
            <a:r>
              <a:rPr dirty="0" sz="2800" spc="-60">
                <a:solidFill>
                  <a:srgbClr val="11481F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11481F"/>
                </a:solidFill>
                <a:latin typeface="Calibri"/>
                <a:cs typeface="Calibri"/>
              </a:rPr>
              <a:t>Medicare</a:t>
            </a:r>
            <a:r>
              <a:rPr dirty="0" sz="2800" spc="-45">
                <a:solidFill>
                  <a:srgbClr val="11481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11481F"/>
                </a:solidFill>
                <a:latin typeface="Calibri"/>
                <a:cs typeface="Calibri"/>
              </a:rPr>
              <a:t>as</a:t>
            </a:r>
            <a:r>
              <a:rPr dirty="0" sz="2800" spc="-60">
                <a:solidFill>
                  <a:srgbClr val="11481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11481F"/>
                </a:solidFill>
                <a:latin typeface="Calibri"/>
                <a:cs typeface="Calibri"/>
              </a:rPr>
              <a:t>soon</a:t>
            </a:r>
            <a:r>
              <a:rPr dirty="0" sz="2800" spc="-40">
                <a:solidFill>
                  <a:srgbClr val="11481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11481F"/>
                </a:solidFill>
                <a:latin typeface="Calibri"/>
                <a:cs typeface="Calibri"/>
              </a:rPr>
              <a:t>as</a:t>
            </a:r>
            <a:r>
              <a:rPr dirty="0" sz="2800" spc="-60">
                <a:solidFill>
                  <a:srgbClr val="11481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11481F"/>
                </a:solidFill>
                <a:latin typeface="Calibri"/>
                <a:cs typeface="Calibri"/>
              </a:rPr>
              <a:t>they</a:t>
            </a:r>
            <a:r>
              <a:rPr dirty="0" sz="2800" spc="-60">
                <a:solidFill>
                  <a:srgbClr val="11481F"/>
                </a:solidFill>
                <a:latin typeface="Calibri"/>
                <a:cs typeface="Calibri"/>
              </a:rPr>
              <a:t> </a:t>
            </a:r>
            <a:r>
              <a:rPr dirty="0" sz="2800" spc="-25">
                <a:solidFill>
                  <a:srgbClr val="11481F"/>
                </a:solidFill>
                <a:latin typeface="Calibri"/>
                <a:cs typeface="Calibri"/>
              </a:rPr>
              <a:t>are </a:t>
            </a:r>
            <a:r>
              <a:rPr dirty="0" sz="2800" spc="-10">
                <a:solidFill>
                  <a:srgbClr val="11481F"/>
                </a:solidFill>
                <a:latin typeface="Calibri"/>
                <a:cs typeface="Calibri"/>
              </a:rPr>
              <a:t>eligible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78BD1F"/>
              </a:buClr>
              <a:buFont typeface="Arial"/>
              <a:buChar char="•"/>
            </a:pPr>
            <a:endParaRPr sz="4100">
              <a:latin typeface="Calibri"/>
              <a:cs typeface="Calibri"/>
            </a:endParaRPr>
          </a:p>
          <a:p>
            <a:pPr marL="241300" marR="5080" indent="-228600">
              <a:lnSpc>
                <a:spcPts val="3020"/>
              </a:lnSpc>
              <a:buClr>
                <a:srgbClr val="78BD1F"/>
              </a:buClr>
              <a:buFont typeface="Arial"/>
              <a:buChar char="•"/>
              <a:tabLst>
                <a:tab pos="241300" algn="l"/>
              </a:tabLst>
            </a:pPr>
            <a:r>
              <a:rPr dirty="0" sz="2800" spc="-30">
                <a:solidFill>
                  <a:srgbClr val="11481F"/>
                </a:solidFill>
                <a:latin typeface="Calibri"/>
                <a:cs typeface="Calibri"/>
              </a:rPr>
              <a:t>Generally,</a:t>
            </a:r>
            <a:r>
              <a:rPr dirty="0" sz="2800" spc="-95">
                <a:solidFill>
                  <a:srgbClr val="11481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11481F"/>
                </a:solidFill>
                <a:latin typeface="Calibri"/>
                <a:cs typeface="Calibri"/>
              </a:rPr>
              <a:t>should</a:t>
            </a:r>
            <a:r>
              <a:rPr dirty="0" sz="2800" spc="-70">
                <a:solidFill>
                  <a:srgbClr val="11481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11481F"/>
                </a:solidFill>
                <a:latin typeface="Calibri"/>
                <a:cs typeface="Calibri"/>
              </a:rPr>
              <a:t>have</a:t>
            </a:r>
            <a:r>
              <a:rPr dirty="0" sz="2800" spc="-105">
                <a:solidFill>
                  <a:srgbClr val="11481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11481F"/>
                </a:solidFill>
                <a:latin typeface="Calibri"/>
                <a:cs typeface="Calibri"/>
              </a:rPr>
              <a:t>no</a:t>
            </a:r>
            <a:r>
              <a:rPr dirty="0" sz="2800" spc="-90">
                <a:solidFill>
                  <a:srgbClr val="11481F"/>
                </a:solidFill>
                <a:latin typeface="Calibri"/>
                <a:cs typeface="Calibri"/>
              </a:rPr>
              <a:t> </a:t>
            </a:r>
            <a:r>
              <a:rPr dirty="0" sz="2800" spc="-20">
                <a:solidFill>
                  <a:srgbClr val="11481F"/>
                </a:solidFill>
                <a:latin typeface="Calibri"/>
                <a:cs typeface="Calibri"/>
              </a:rPr>
              <a:t>out-of-</a:t>
            </a:r>
            <a:r>
              <a:rPr dirty="0" sz="2800">
                <a:solidFill>
                  <a:srgbClr val="11481F"/>
                </a:solidFill>
                <a:latin typeface="Calibri"/>
                <a:cs typeface="Calibri"/>
              </a:rPr>
              <a:t>pocket</a:t>
            </a:r>
            <a:r>
              <a:rPr dirty="0" sz="2800" spc="-75">
                <a:solidFill>
                  <a:srgbClr val="11481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11481F"/>
                </a:solidFill>
                <a:latin typeface="Calibri"/>
                <a:cs typeface="Calibri"/>
              </a:rPr>
              <a:t>costs</a:t>
            </a:r>
            <a:r>
              <a:rPr dirty="0" sz="2800" spc="-85">
                <a:solidFill>
                  <a:srgbClr val="11481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11481F"/>
                </a:solidFill>
                <a:latin typeface="Calibri"/>
                <a:cs typeface="Calibri"/>
              </a:rPr>
              <a:t>for</a:t>
            </a:r>
            <a:r>
              <a:rPr dirty="0" sz="2800" spc="-105">
                <a:solidFill>
                  <a:srgbClr val="11481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11481F"/>
                </a:solidFill>
                <a:latin typeface="Calibri"/>
                <a:cs typeface="Calibri"/>
              </a:rPr>
              <a:t>services</a:t>
            </a:r>
            <a:r>
              <a:rPr dirty="0" sz="2800" spc="-90">
                <a:solidFill>
                  <a:srgbClr val="11481F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11481F"/>
                </a:solidFill>
                <a:latin typeface="Calibri"/>
                <a:cs typeface="Calibri"/>
              </a:rPr>
              <a:t>covered </a:t>
            </a:r>
            <a:r>
              <a:rPr dirty="0" sz="2800">
                <a:solidFill>
                  <a:srgbClr val="11481F"/>
                </a:solidFill>
                <a:latin typeface="Calibri"/>
                <a:cs typeface="Calibri"/>
              </a:rPr>
              <a:t>by</a:t>
            </a:r>
            <a:r>
              <a:rPr dirty="0" sz="2800" spc="-60">
                <a:solidFill>
                  <a:srgbClr val="11481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11481F"/>
                </a:solidFill>
                <a:latin typeface="Calibri"/>
                <a:cs typeface="Calibri"/>
              </a:rPr>
              <a:t>both</a:t>
            </a:r>
            <a:r>
              <a:rPr dirty="0" sz="2800" spc="-45">
                <a:solidFill>
                  <a:srgbClr val="11481F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11481F"/>
                </a:solidFill>
                <a:latin typeface="Calibri"/>
                <a:cs typeface="Calibri"/>
              </a:rPr>
              <a:t>Medicare</a:t>
            </a:r>
            <a:r>
              <a:rPr dirty="0" sz="2800" spc="-50">
                <a:solidFill>
                  <a:srgbClr val="11481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11481F"/>
                </a:solidFill>
                <a:latin typeface="Calibri"/>
                <a:cs typeface="Calibri"/>
              </a:rPr>
              <a:t>and</a:t>
            </a:r>
            <a:r>
              <a:rPr dirty="0" sz="2800" spc="-45">
                <a:solidFill>
                  <a:srgbClr val="11481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11481F"/>
                </a:solidFill>
                <a:latin typeface="Calibri"/>
                <a:cs typeface="Calibri"/>
              </a:rPr>
              <a:t>either</a:t>
            </a:r>
            <a:r>
              <a:rPr dirty="0" sz="2800" spc="-60">
                <a:solidFill>
                  <a:srgbClr val="11481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11481F"/>
                </a:solidFill>
                <a:latin typeface="Calibri"/>
                <a:cs typeface="Calibri"/>
              </a:rPr>
              <a:t>TFL</a:t>
            </a:r>
            <a:r>
              <a:rPr dirty="0" sz="2800" spc="-60">
                <a:solidFill>
                  <a:srgbClr val="11481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11481F"/>
                </a:solidFill>
                <a:latin typeface="Calibri"/>
                <a:cs typeface="Calibri"/>
              </a:rPr>
              <a:t>or</a:t>
            </a:r>
            <a:r>
              <a:rPr dirty="0" sz="2800" spc="-45">
                <a:solidFill>
                  <a:srgbClr val="11481F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11481F"/>
                </a:solidFill>
                <a:latin typeface="Calibri"/>
                <a:cs typeface="Calibri"/>
              </a:rPr>
              <a:t>CHAMPVA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78BD1F"/>
              </a:buClr>
              <a:buFont typeface="Arial"/>
              <a:buChar char="•"/>
            </a:pPr>
            <a:endParaRPr sz="4100">
              <a:latin typeface="Calibri"/>
              <a:cs typeface="Calibri"/>
            </a:endParaRPr>
          </a:p>
          <a:p>
            <a:pPr marL="241300" marR="780415" indent="-228600">
              <a:lnSpc>
                <a:spcPts val="3020"/>
              </a:lnSpc>
              <a:buClr>
                <a:srgbClr val="78BD1F"/>
              </a:buClr>
              <a:buFont typeface="Arial"/>
              <a:buChar char="•"/>
              <a:tabLst>
                <a:tab pos="241300" algn="l"/>
              </a:tabLst>
            </a:pPr>
            <a:r>
              <a:rPr dirty="0" sz="2800">
                <a:solidFill>
                  <a:srgbClr val="11481F"/>
                </a:solidFill>
                <a:latin typeface="Calibri"/>
                <a:cs typeface="Calibri"/>
              </a:rPr>
              <a:t>Billing</a:t>
            </a:r>
            <a:r>
              <a:rPr dirty="0" sz="2800" spc="-85">
                <a:solidFill>
                  <a:srgbClr val="11481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11481F"/>
                </a:solidFill>
                <a:latin typeface="Calibri"/>
                <a:cs typeface="Calibri"/>
              </a:rPr>
              <a:t>between</a:t>
            </a:r>
            <a:r>
              <a:rPr dirty="0" sz="2800" spc="-95">
                <a:solidFill>
                  <a:srgbClr val="11481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11481F"/>
                </a:solidFill>
                <a:latin typeface="Calibri"/>
                <a:cs typeface="Calibri"/>
              </a:rPr>
              <a:t>TFL</a:t>
            </a:r>
            <a:r>
              <a:rPr dirty="0" sz="2800" spc="-85">
                <a:solidFill>
                  <a:srgbClr val="11481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11481F"/>
                </a:solidFill>
                <a:latin typeface="Calibri"/>
                <a:cs typeface="Calibri"/>
              </a:rPr>
              <a:t>or</a:t>
            </a:r>
            <a:r>
              <a:rPr dirty="0" sz="2800" spc="-85">
                <a:solidFill>
                  <a:srgbClr val="11481F"/>
                </a:solidFill>
                <a:latin typeface="Calibri"/>
                <a:cs typeface="Calibri"/>
              </a:rPr>
              <a:t> </a:t>
            </a:r>
            <a:r>
              <a:rPr dirty="0" sz="2800" spc="-20">
                <a:solidFill>
                  <a:srgbClr val="11481F"/>
                </a:solidFill>
                <a:latin typeface="Calibri"/>
                <a:cs typeface="Calibri"/>
              </a:rPr>
              <a:t>CHAMPVA</a:t>
            </a:r>
            <a:r>
              <a:rPr dirty="0" sz="2800" spc="-60">
                <a:solidFill>
                  <a:srgbClr val="11481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11481F"/>
                </a:solidFill>
                <a:latin typeface="Calibri"/>
                <a:cs typeface="Calibri"/>
              </a:rPr>
              <a:t>and</a:t>
            </a:r>
            <a:r>
              <a:rPr dirty="0" sz="2800" spc="-75">
                <a:solidFill>
                  <a:srgbClr val="11481F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11481F"/>
                </a:solidFill>
                <a:latin typeface="Calibri"/>
                <a:cs typeface="Calibri"/>
              </a:rPr>
              <a:t>Medicare</a:t>
            </a:r>
            <a:r>
              <a:rPr dirty="0" sz="2800" spc="-80">
                <a:solidFill>
                  <a:srgbClr val="11481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11481F"/>
                </a:solidFill>
                <a:latin typeface="Calibri"/>
                <a:cs typeface="Calibri"/>
              </a:rPr>
              <a:t>should</a:t>
            </a:r>
            <a:r>
              <a:rPr dirty="0" sz="2800" spc="-65">
                <a:solidFill>
                  <a:srgbClr val="11481F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11481F"/>
                </a:solidFill>
                <a:latin typeface="Calibri"/>
                <a:cs typeface="Calibri"/>
              </a:rPr>
              <a:t>occur automatically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260705" y="5616041"/>
            <a:ext cx="10107930" cy="835660"/>
          </a:xfrm>
          <a:prstGeom prst="rect">
            <a:avLst/>
          </a:prstGeom>
        </p:spPr>
        <p:txBody>
          <a:bodyPr wrap="square" lIns="0" tIns="60960" rIns="0" bIns="0" rtlCol="0" vert="horz">
            <a:spAutoFit/>
          </a:bodyPr>
          <a:lstStyle/>
          <a:p>
            <a:pPr marL="241300" marR="5080" indent="-228600">
              <a:lnSpc>
                <a:spcPts val="3020"/>
              </a:lnSpc>
              <a:spcBef>
                <a:spcPts val="480"/>
              </a:spcBef>
              <a:buClr>
                <a:srgbClr val="78BD1F"/>
              </a:buClr>
              <a:buFont typeface="Arial"/>
              <a:buChar char="•"/>
              <a:tabLst>
                <a:tab pos="241300" algn="l"/>
              </a:tabLst>
            </a:pPr>
            <a:r>
              <a:rPr dirty="0" sz="2800">
                <a:solidFill>
                  <a:srgbClr val="11481F"/>
                </a:solidFill>
                <a:latin typeface="Calibri"/>
                <a:cs typeface="Calibri"/>
              </a:rPr>
              <a:t>Both</a:t>
            </a:r>
            <a:r>
              <a:rPr dirty="0" sz="2800" spc="-105">
                <a:solidFill>
                  <a:srgbClr val="11481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11481F"/>
                </a:solidFill>
                <a:latin typeface="Calibri"/>
                <a:cs typeface="Calibri"/>
              </a:rPr>
              <a:t>TRICARE</a:t>
            </a:r>
            <a:r>
              <a:rPr dirty="0" sz="2800" spc="-105">
                <a:solidFill>
                  <a:srgbClr val="11481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11481F"/>
                </a:solidFill>
                <a:latin typeface="Calibri"/>
                <a:cs typeface="Calibri"/>
              </a:rPr>
              <a:t>for</a:t>
            </a:r>
            <a:r>
              <a:rPr dirty="0" sz="2800" spc="-114">
                <a:solidFill>
                  <a:srgbClr val="11481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11481F"/>
                </a:solidFill>
                <a:latin typeface="Calibri"/>
                <a:cs typeface="Calibri"/>
              </a:rPr>
              <a:t>Life</a:t>
            </a:r>
            <a:r>
              <a:rPr dirty="0" sz="2800" spc="-110">
                <a:solidFill>
                  <a:srgbClr val="11481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11481F"/>
                </a:solidFill>
                <a:latin typeface="Calibri"/>
                <a:cs typeface="Calibri"/>
              </a:rPr>
              <a:t>and</a:t>
            </a:r>
            <a:r>
              <a:rPr dirty="0" sz="2800" spc="-100">
                <a:solidFill>
                  <a:srgbClr val="11481F"/>
                </a:solidFill>
                <a:latin typeface="Calibri"/>
                <a:cs typeface="Calibri"/>
              </a:rPr>
              <a:t> </a:t>
            </a:r>
            <a:r>
              <a:rPr dirty="0" sz="2800" spc="-20">
                <a:solidFill>
                  <a:srgbClr val="11481F"/>
                </a:solidFill>
                <a:latin typeface="Calibri"/>
                <a:cs typeface="Calibri"/>
              </a:rPr>
              <a:t>CHAMPVA</a:t>
            </a:r>
            <a:r>
              <a:rPr dirty="0" sz="2800" spc="-70">
                <a:solidFill>
                  <a:srgbClr val="11481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11481F"/>
                </a:solidFill>
                <a:latin typeface="Calibri"/>
                <a:cs typeface="Calibri"/>
              </a:rPr>
              <a:t>already</a:t>
            </a:r>
            <a:r>
              <a:rPr dirty="0" sz="2800" spc="-114">
                <a:solidFill>
                  <a:srgbClr val="11481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11481F"/>
                </a:solidFill>
                <a:latin typeface="Calibri"/>
                <a:cs typeface="Calibri"/>
              </a:rPr>
              <a:t>provide</a:t>
            </a:r>
            <a:r>
              <a:rPr dirty="0" sz="2800" spc="-95">
                <a:solidFill>
                  <a:srgbClr val="11481F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11481F"/>
                </a:solidFill>
                <a:latin typeface="Calibri"/>
                <a:cs typeface="Calibri"/>
              </a:rPr>
              <a:t>creditable</a:t>
            </a:r>
            <a:r>
              <a:rPr dirty="0" sz="2800" spc="-105">
                <a:solidFill>
                  <a:srgbClr val="11481F"/>
                </a:solidFill>
                <a:latin typeface="Calibri"/>
                <a:cs typeface="Calibri"/>
              </a:rPr>
              <a:t> </a:t>
            </a:r>
            <a:r>
              <a:rPr dirty="0" sz="2800" spc="-20">
                <a:solidFill>
                  <a:srgbClr val="11481F"/>
                </a:solidFill>
                <a:latin typeface="Calibri"/>
                <a:cs typeface="Calibri"/>
              </a:rPr>
              <a:t>drug </a:t>
            </a:r>
            <a:r>
              <a:rPr dirty="0" sz="2800" spc="-10">
                <a:solidFill>
                  <a:srgbClr val="11481F"/>
                </a:solidFill>
                <a:latin typeface="Calibri"/>
                <a:cs typeface="Calibri"/>
              </a:rPr>
              <a:t>coverage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11630406" y="6285687"/>
            <a:ext cx="2063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0">
                <a:solidFill>
                  <a:srgbClr val="78BD1F"/>
                </a:solidFill>
                <a:latin typeface="Calibri Light"/>
                <a:cs typeface="Calibri Light"/>
              </a:rPr>
              <a:t>| </a:t>
            </a:r>
            <a:r>
              <a:rPr dirty="0" sz="1200" spc="-50" b="0">
                <a:solidFill>
                  <a:srgbClr val="52565A"/>
                </a:solidFill>
                <a:latin typeface="Calibri Light"/>
                <a:cs typeface="Calibri Light"/>
              </a:rPr>
              <a:t>8</a:t>
            </a:r>
            <a:endParaRPr sz="120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78BD1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182879" y="0"/>
            <a:ext cx="12009120" cy="6715125"/>
            <a:chOff x="182879" y="0"/>
            <a:chExt cx="12009120" cy="6715125"/>
          </a:xfrm>
        </p:grpSpPr>
        <p:sp>
          <p:nvSpPr>
            <p:cNvPr id="4" name="object 4" descr=""/>
            <p:cNvSpPr/>
            <p:nvPr/>
          </p:nvSpPr>
          <p:spPr>
            <a:xfrm>
              <a:off x="182879" y="192023"/>
              <a:ext cx="11826240" cy="6522720"/>
            </a:xfrm>
            <a:custGeom>
              <a:avLst/>
              <a:gdLst/>
              <a:ahLst/>
              <a:cxnLst/>
              <a:rect l="l" t="t" r="r" b="b"/>
              <a:pathLst>
                <a:path w="11826240" h="6522720">
                  <a:moveTo>
                    <a:pt x="11826240" y="0"/>
                  </a:moveTo>
                  <a:lnTo>
                    <a:pt x="0" y="0"/>
                  </a:lnTo>
                  <a:lnTo>
                    <a:pt x="0" y="6522720"/>
                  </a:lnTo>
                  <a:lnTo>
                    <a:pt x="11826240" y="6522720"/>
                  </a:lnTo>
                  <a:lnTo>
                    <a:pt x="118262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901427" y="0"/>
              <a:ext cx="2290572" cy="2290572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25043" y="229870"/>
            <a:ext cx="5258435" cy="7112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500">
                <a:solidFill>
                  <a:srgbClr val="11481F"/>
                </a:solidFill>
              </a:rPr>
              <a:t>Humana</a:t>
            </a:r>
            <a:r>
              <a:rPr dirty="0" sz="4500" spc="-15">
                <a:solidFill>
                  <a:srgbClr val="11481F"/>
                </a:solidFill>
              </a:rPr>
              <a:t> </a:t>
            </a:r>
            <a:r>
              <a:rPr dirty="0" sz="4500">
                <a:solidFill>
                  <a:srgbClr val="11481F"/>
                </a:solidFill>
              </a:rPr>
              <a:t>as a </a:t>
            </a:r>
            <a:r>
              <a:rPr dirty="0" sz="4500" spc="-10">
                <a:solidFill>
                  <a:srgbClr val="11481F"/>
                </a:solidFill>
              </a:rPr>
              <a:t>resource</a:t>
            </a:r>
            <a:endParaRPr sz="4500"/>
          </a:p>
        </p:txBody>
      </p:sp>
      <p:sp>
        <p:nvSpPr>
          <p:cNvPr id="7" name="object 7" descr=""/>
          <p:cNvSpPr txBox="1"/>
          <p:nvPr/>
        </p:nvSpPr>
        <p:spPr>
          <a:xfrm>
            <a:off x="479551" y="2084908"/>
            <a:ext cx="9865360" cy="3266440"/>
          </a:xfrm>
          <a:prstGeom prst="rect">
            <a:avLst/>
          </a:prstGeom>
        </p:spPr>
        <p:txBody>
          <a:bodyPr wrap="square" lIns="0" tIns="60325" rIns="0" bIns="0" rtlCol="0" vert="horz">
            <a:spAutoFit/>
          </a:bodyPr>
          <a:lstStyle/>
          <a:p>
            <a:pPr marL="241300" marR="5080" indent="-228600">
              <a:lnSpc>
                <a:spcPts val="3030"/>
              </a:lnSpc>
              <a:spcBef>
                <a:spcPts val="475"/>
              </a:spcBef>
              <a:buClr>
                <a:srgbClr val="78BD1F"/>
              </a:buClr>
              <a:buFont typeface="Arial"/>
              <a:buChar char="•"/>
              <a:tabLst>
                <a:tab pos="241300" algn="l"/>
              </a:tabLst>
            </a:pPr>
            <a:r>
              <a:rPr dirty="0" sz="2800">
                <a:solidFill>
                  <a:srgbClr val="11481F"/>
                </a:solidFill>
                <a:latin typeface="Calibri"/>
                <a:cs typeface="Calibri"/>
              </a:rPr>
              <a:t>Connect</a:t>
            </a:r>
            <a:r>
              <a:rPr dirty="0" sz="2800" spc="-70">
                <a:solidFill>
                  <a:srgbClr val="11481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11481F"/>
                </a:solidFill>
                <a:latin typeface="Calibri"/>
                <a:cs typeface="Calibri"/>
              </a:rPr>
              <a:t>with</a:t>
            </a:r>
            <a:r>
              <a:rPr dirty="0" sz="2800" spc="-80">
                <a:solidFill>
                  <a:srgbClr val="11481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11481F"/>
                </a:solidFill>
                <a:latin typeface="Calibri"/>
                <a:cs typeface="Calibri"/>
              </a:rPr>
              <a:t>your</a:t>
            </a:r>
            <a:r>
              <a:rPr dirty="0" sz="2800" spc="-80">
                <a:solidFill>
                  <a:srgbClr val="11481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11481F"/>
                </a:solidFill>
                <a:latin typeface="Calibri"/>
                <a:cs typeface="Calibri"/>
              </a:rPr>
              <a:t>local</a:t>
            </a:r>
            <a:r>
              <a:rPr dirty="0" sz="2800" spc="-80">
                <a:solidFill>
                  <a:srgbClr val="11481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11481F"/>
                </a:solidFill>
                <a:latin typeface="Calibri"/>
                <a:cs typeface="Calibri"/>
              </a:rPr>
              <a:t>Humana</a:t>
            </a:r>
            <a:r>
              <a:rPr dirty="0" sz="2800" spc="-65">
                <a:solidFill>
                  <a:srgbClr val="11481F"/>
                </a:solidFill>
                <a:latin typeface="Calibri"/>
                <a:cs typeface="Calibri"/>
              </a:rPr>
              <a:t> </a:t>
            </a:r>
            <a:r>
              <a:rPr dirty="0" sz="2800" spc="-25">
                <a:solidFill>
                  <a:srgbClr val="11481F"/>
                </a:solidFill>
                <a:latin typeface="Calibri"/>
                <a:cs typeface="Calibri"/>
              </a:rPr>
              <a:t>representative</a:t>
            </a:r>
            <a:r>
              <a:rPr dirty="0" sz="2800" spc="-75">
                <a:solidFill>
                  <a:srgbClr val="11481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11481F"/>
                </a:solidFill>
                <a:latin typeface="Calibri"/>
                <a:cs typeface="Calibri"/>
              </a:rPr>
              <a:t>to</a:t>
            </a:r>
            <a:r>
              <a:rPr dirty="0" sz="2800" spc="-85">
                <a:solidFill>
                  <a:srgbClr val="11481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11481F"/>
                </a:solidFill>
                <a:latin typeface="Calibri"/>
                <a:cs typeface="Calibri"/>
              </a:rPr>
              <a:t>have</a:t>
            </a:r>
            <a:r>
              <a:rPr dirty="0" sz="2800" spc="-85">
                <a:solidFill>
                  <a:srgbClr val="11481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11481F"/>
                </a:solidFill>
                <a:latin typeface="Calibri"/>
                <a:cs typeface="Calibri"/>
              </a:rPr>
              <a:t>a</a:t>
            </a:r>
            <a:r>
              <a:rPr dirty="0" sz="2800" spc="-75">
                <a:solidFill>
                  <a:srgbClr val="11481F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11481F"/>
                </a:solidFill>
                <a:latin typeface="Calibri"/>
                <a:cs typeface="Calibri"/>
              </a:rPr>
              <a:t>resource </a:t>
            </a:r>
            <a:r>
              <a:rPr dirty="0" sz="2800">
                <a:solidFill>
                  <a:srgbClr val="11481F"/>
                </a:solidFill>
                <a:latin typeface="Calibri"/>
                <a:cs typeface="Calibri"/>
              </a:rPr>
              <a:t>for</a:t>
            </a:r>
            <a:r>
              <a:rPr dirty="0" sz="2800" spc="-85">
                <a:solidFill>
                  <a:srgbClr val="11481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11481F"/>
                </a:solidFill>
                <a:latin typeface="Calibri"/>
                <a:cs typeface="Calibri"/>
              </a:rPr>
              <a:t>all</a:t>
            </a:r>
            <a:r>
              <a:rPr dirty="0" sz="2800" spc="-75">
                <a:solidFill>
                  <a:srgbClr val="11481F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11481F"/>
                </a:solidFill>
                <a:latin typeface="Calibri"/>
                <a:cs typeface="Calibri"/>
              </a:rPr>
              <a:t>Medicare</a:t>
            </a:r>
            <a:r>
              <a:rPr dirty="0" sz="2800" spc="-70">
                <a:solidFill>
                  <a:srgbClr val="11481F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11481F"/>
                </a:solidFill>
                <a:latin typeface="Calibri"/>
                <a:cs typeface="Calibri"/>
              </a:rPr>
              <a:t>questions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Clr>
                <a:srgbClr val="78BD1F"/>
              </a:buClr>
              <a:buFont typeface="Arial"/>
              <a:buChar char="•"/>
            </a:pPr>
            <a:endParaRPr sz="3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Clr>
                <a:srgbClr val="78BD1F"/>
              </a:buClr>
              <a:buFont typeface="Arial"/>
              <a:buChar char="•"/>
              <a:tabLst>
                <a:tab pos="241300" algn="l"/>
              </a:tabLst>
            </a:pPr>
            <a:r>
              <a:rPr dirty="0" sz="2800">
                <a:solidFill>
                  <a:srgbClr val="11481F"/>
                </a:solidFill>
                <a:latin typeface="Calibri"/>
                <a:cs typeface="Calibri"/>
              </a:rPr>
              <a:t>Humana</a:t>
            </a:r>
            <a:r>
              <a:rPr dirty="0" sz="2800" spc="-50">
                <a:solidFill>
                  <a:srgbClr val="11481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11481F"/>
                </a:solidFill>
                <a:latin typeface="Calibri"/>
                <a:cs typeface="Calibri"/>
              </a:rPr>
              <a:t>agents</a:t>
            </a:r>
            <a:r>
              <a:rPr dirty="0" sz="2800" spc="-75">
                <a:solidFill>
                  <a:srgbClr val="11481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11481F"/>
                </a:solidFill>
                <a:latin typeface="Calibri"/>
                <a:cs typeface="Calibri"/>
              </a:rPr>
              <a:t>can</a:t>
            </a:r>
            <a:r>
              <a:rPr dirty="0" sz="2800" spc="-60">
                <a:solidFill>
                  <a:srgbClr val="11481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11481F"/>
                </a:solidFill>
                <a:latin typeface="Calibri"/>
                <a:cs typeface="Calibri"/>
              </a:rPr>
              <a:t>meet</a:t>
            </a:r>
            <a:r>
              <a:rPr dirty="0" sz="2800" spc="-75">
                <a:solidFill>
                  <a:srgbClr val="11481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11481F"/>
                </a:solidFill>
                <a:latin typeface="Calibri"/>
                <a:cs typeface="Calibri"/>
              </a:rPr>
              <a:t>with</a:t>
            </a:r>
            <a:r>
              <a:rPr dirty="0" sz="2800" spc="-65">
                <a:solidFill>
                  <a:srgbClr val="11481F"/>
                </a:solidFill>
                <a:latin typeface="Calibri"/>
                <a:cs typeface="Calibri"/>
              </a:rPr>
              <a:t> </a:t>
            </a:r>
            <a:r>
              <a:rPr dirty="0" sz="2800" spc="-20">
                <a:solidFill>
                  <a:srgbClr val="11481F"/>
                </a:solidFill>
                <a:latin typeface="Calibri"/>
                <a:cs typeface="Calibri"/>
              </a:rPr>
              <a:t>veterans</a:t>
            </a:r>
            <a:r>
              <a:rPr dirty="0" sz="2800" spc="-75">
                <a:solidFill>
                  <a:srgbClr val="11481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11481F"/>
                </a:solidFill>
                <a:latin typeface="Calibri"/>
                <a:cs typeface="Calibri"/>
              </a:rPr>
              <a:t>on</a:t>
            </a:r>
            <a:r>
              <a:rPr dirty="0" sz="2800" spc="-60">
                <a:solidFill>
                  <a:srgbClr val="11481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11481F"/>
                </a:solidFill>
                <a:latin typeface="Calibri"/>
                <a:cs typeface="Calibri"/>
              </a:rPr>
              <a:t>the</a:t>
            </a:r>
            <a:r>
              <a:rPr dirty="0" sz="2800" spc="-70">
                <a:solidFill>
                  <a:srgbClr val="11481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11481F"/>
                </a:solidFill>
                <a:latin typeface="Calibri"/>
                <a:cs typeface="Calibri"/>
              </a:rPr>
              <a:t>phone</a:t>
            </a:r>
            <a:r>
              <a:rPr dirty="0" sz="2800" spc="-55">
                <a:solidFill>
                  <a:srgbClr val="11481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11481F"/>
                </a:solidFill>
                <a:latin typeface="Calibri"/>
                <a:cs typeface="Calibri"/>
              </a:rPr>
              <a:t>or</a:t>
            </a:r>
            <a:r>
              <a:rPr dirty="0" sz="2800" spc="-65">
                <a:solidFill>
                  <a:srgbClr val="11481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11481F"/>
                </a:solidFill>
                <a:latin typeface="Calibri"/>
                <a:cs typeface="Calibri"/>
              </a:rPr>
              <a:t>in</a:t>
            </a:r>
            <a:r>
              <a:rPr dirty="0" sz="2800" spc="-75">
                <a:solidFill>
                  <a:srgbClr val="11481F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11481F"/>
                </a:solidFill>
                <a:latin typeface="Calibri"/>
                <a:cs typeface="Calibri"/>
              </a:rPr>
              <a:t>person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78BD1F"/>
              </a:buClr>
              <a:buFont typeface="Arial"/>
              <a:buChar char="•"/>
            </a:pPr>
            <a:endParaRPr sz="3800">
              <a:latin typeface="Calibri"/>
              <a:cs typeface="Calibri"/>
            </a:endParaRPr>
          </a:p>
          <a:p>
            <a:pPr marL="241300" indent="-228600">
              <a:lnSpc>
                <a:spcPts val="3190"/>
              </a:lnSpc>
              <a:spcBef>
                <a:spcPts val="5"/>
              </a:spcBef>
              <a:buClr>
                <a:srgbClr val="78BD1F"/>
              </a:buClr>
              <a:buFont typeface="Arial"/>
              <a:buChar char="•"/>
              <a:tabLst>
                <a:tab pos="241300" algn="l"/>
              </a:tabLst>
            </a:pPr>
            <a:r>
              <a:rPr dirty="0" sz="2800" spc="-50">
                <a:solidFill>
                  <a:srgbClr val="11481F"/>
                </a:solidFill>
                <a:latin typeface="Calibri"/>
                <a:cs typeface="Calibri"/>
              </a:rPr>
              <a:t>You</a:t>
            </a:r>
            <a:r>
              <a:rPr dirty="0" sz="2800" spc="-70">
                <a:solidFill>
                  <a:srgbClr val="11481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11481F"/>
                </a:solidFill>
                <a:latin typeface="Calibri"/>
                <a:cs typeface="Calibri"/>
              </a:rPr>
              <a:t>can</a:t>
            </a:r>
            <a:r>
              <a:rPr dirty="0" sz="2800" spc="-55">
                <a:solidFill>
                  <a:srgbClr val="11481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11481F"/>
                </a:solidFill>
                <a:latin typeface="Calibri"/>
                <a:cs typeface="Calibri"/>
              </a:rPr>
              <a:t>email</a:t>
            </a:r>
            <a:r>
              <a:rPr dirty="0" sz="2800" spc="-70">
                <a:solidFill>
                  <a:srgbClr val="11481F"/>
                </a:solidFill>
                <a:latin typeface="Calibri"/>
                <a:cs typeface="Calibri"/>
              </a:rPr>
              <a:t> </a:t>
            </a:r>
            <a:r>
              <a:rPr dirty="0" u="sng" sz="2800" spc="-25">
                <a:solidFill>
                  <a:srgbClr val="007480"/>
                </a:solidFill>
                <a:uFill>
                  <a:solidFill>
                    <a:srgbClr val="007480"/>
                  </a:solidFill>
                </a:uFill>
                <a:latin typeface="Calibri"/>
                <a:cs typeface="Calibri"/>
                <a:hlinkClick r:id="rId3"/>
              </a:rPr>
              <a:t>VeteransChannel@humana.com</a:t>
            </a:r>
            <a:r>
              <a:rPr dirty="0" sz="2800" spc="-10">
                <a:solidFill>
                  <a:srgbClr val="00748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11481F"/>
                </a:solidFill>
                <a:latin typeface="Calibri"/>
                <a:cs typeface="Calibri"/>
              </a:rPr>
              <a:t>if</a:t>
            </a:r>
            <a:r>
              <a:rPr dirty="0" sz="2800" spc="-70">
                <a:solidFill>
                  <a:srgbClr val="11481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11481F"/>
                </a:solidFill>
                <a:latin typeface="Calibri"/>
                <a:cs typeface="Calibri"/>
              </a:rPr>
              <a:t>you</a:t>
            </a:r>
            <a:r>
              <a:rPr dirty="0" sz="2800" spc="-60">
                <a:solidFill>
                  <a:srgbClr val="11481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11481F"/>
                </a:solidFill>
                <a:latin typeface="Calibri"/>
                <a:cs typeface="Calibri"/>
              </a:rPr>
              <a:t>don’t</a:t>
            </a:r>
            <a:r>
              <a:rPr dirty="0" sz="2800" spc="-50">
                <a:solidFill>
                  <a:srgbClr val="11481F"/>
                </a:solidFill>
                <a:latin typeface="Calibri"/>
                <a:cs typeface="Calibri"/>
              </a:rPr>
              <a:t> </a:t>
            </a:r>
            <a:r>
              <a:rPr dirty="0" sz="2800" spc="-20">
                <a:solidFill>
                  <a:srgbClr val="11481F"/>
                </a:solidFill>
                <a:latin typeface="Calibri"/>
                <a:cs typeface="Calibri"/>
              </a:rPr>
              <a:t>know</a:t>
            </a:r>
            <a:endParaRPr sz="2800">
              <a:latin typeface="Calibri"/>
              <a:cs typeface="Calibri"/>
            </a:endParaRPr>
          </a:p>
          <a:p>
            <a:pPr marL="241300">
              <a:lnSpc>
                <a:spcPts val="3190"/>
              </a:lnSpc>
            </a:pPr>
            <a:r>
              <a:rPr dirty="0" sz="2800">
                <a:solidFill>
                  <a:srgbClr val="11481F"/>
                </a:solidFill>
                <a:latin typeface="Calibri"/>
                <a:cs typeface="Calibri"/>
              </a:rPr>
              <a:t>who</a:t>
            </a:r>
            <a:r>
              <a:rPr dirty="0" sz="2800" spc="-50">
                <a:solidFill>
                  <a:srgbClr val="11481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11481F"/>
                </a:solidFill>
                <a:latin typeface="Calibri"/>
                <a:cs typeface="Calibri"/>
              </a:rPr>
              <a:t>to</a:t>
            </a:r>
            <a:r>
              <a:rPr dirty="0" sz="2800" spc="-60">
                <a:solidFill>
                  <a:srgbClr val="11481F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11481F"/>
                </a:solidFill>
                <a:latin typeface="Calibri"/>
                <a:cs typeface="Calibri"/>
              </a:rPr>
              <a:t>contact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11630406" y="6285687"/>
            <a:ext cx="2063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0">
                <a:solidFill>
                  <a:srgbClr val="78BD1F"/>
                </a:solidFill>
                <a:latin typeface="Calibri Light"/>
                <a:cs typeface="Calibri Light"/>
              </a:rPr>
              <a:t>| </a:t>
            </a:r>
            <a:r>
              <a:rPr dirty="0" sz="1200" spc="-50" b="0">
                <a:solidFill>
                  <a:srgbClr val="52565A"/>
                </a:solidFill>
                <a:latin typeface="Calibri Light"/>
                <a:cs typeface="Calibri Light"/>
              </a:rPr>
              <a:t>9</a:t>
            </a:r>
            <a:endParaRPr sz="120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Scott Mathis</dc:creator>
  <dc:title>PowerPoint Presentation</dc:title>
  <dcterms:created xsi:type="dcterms:W3CDTF">2023-04-12T13:30:32Z</dcterms:created>
  <dcterms:modified xsi:type="dcterms:W3CDTF">2023-04-12T13:30:32Z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2023-04-11T00:00:00Z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2023-04-12T00:00:00Z</vt:filetime>
  </property>
  <property fmtid="{D5CDD505-2E9C-101B-9397-08002B2CF9AE}" pid="5" name="Producer">
    <vt:lpwstr>Microsoft® PowerPoint® for Microsoft 365</vt:lpwstr>
  </property>
</Properties>
</file>