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24"/>
  </p:notesMasterIdLst>
  <p:sldIdLst>
    <p:sldId id="259" r:id="rId3"/>
    <p:sldId id="404" r:id="rId4"/>
    <p:sldId id="423" r:id="rId5"/>
    <p:sldId id="431" r:id="rId6"/>
    <p:sldId id="313" r:id="rId7"/>
    <p:sldId id="298" r:id="rId8"/>
    <p:sldId id="303" r:id="rId9"/>
    <p:sldId id="306" r:id="rId10"/>
    <p:sldId id="300" r:id="rId11"/>
    <p:sldId id="375" r:id="rId12"/>
    <p:sldId id="376" r:id="rId13"/>
    <p:sldId id="377" r:id="rId14"/>
    <p:sldId id="424" r:id="rId15"/>
    <p:sldId id="426" r:id="rId16"/>
    <p:sldId id="427" r:id="rId17"/>
    <p:sldId id="428" r:id="rId18"/>
    <p:sldId id="429" r:id="rId19"/>
    <p:sldId id="430" r:id="rId20"/>
    <p:sldId id="425" r:id="rId21"/>
    <p:sldId id="432" r:id="rId22"/>
    <p:sldId id="3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A1E"/>
    <a:srgbClr val="F3F3F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57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38E43-2E9A-4A8C-9C05-CDD4C22D9615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17A95-404D-483A-871D-D9773D57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7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5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2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68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0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1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2745" algn="l"/>
                <a:tab pos="1325491" algn="l"/>
                <a:tab pos="1988235" algn="l"/>
                <a:tab pos="2650979" algn="l"/>
              </a:tabLst>
              <a:defRPr/>
            </a:pPr>
            <a:fld id="{03B35247-28B0-49CA-AA35-CE14C62EC4E7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2745" algn="l"/>
                  <a:tab pos="1325491" algn="l"/>
                  <a:tab pos="1988235" algn="l"/>
                  <a:tab pos="2650979" algn="l"/>
                </a:tabLst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34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70287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371751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165035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8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7A95-404D-483A-871D-D9773D5744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016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639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714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15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26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4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6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8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9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67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66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3344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EF5FB-A1ED-437A-AB38-C4C0EF93D57A}" type="datetime1">
              <a:rPr lang="en-US" smtClean="0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BA7D4-496D-45E8-AF57-0039452B85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26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456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571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996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09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699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861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977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B0A4-B166-46AE-A380-4570759C16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6FE06-3962-4498-B688-02BC8C27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6905F-2A80-416B-B17E-676C54DC3BD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6" y="623551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aldana@vfw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net/r/DJXXND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713687" y="2644170"/>
            <a:ext cx="7720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What’s New at NVS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FAF39-E6CB-48CE-872B-D8BA0E77364E}"/>
              </a:ext>
            </a:extLst>
          </p:cNvPr>
          <p:cNvSpPr txBox="1"/>
          <p:nvPr/>
        </p:nvSpPr>
        <p:spPr>
          <a:xfrm>
            <a:off x="9267875" y="5022603"/>
            <a:ext cx="261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1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72084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we look for: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currently a service officer?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Yes; organization; dates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currently accredited with any other organizations?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employed by VFW answer must be no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 primary accreditation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applying for VFW accreditation if not employed by VFW; usually your state agency.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099A112-2122-C777-A2A6-6B2B39FA7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80" y="402469"/>
            <a:ext cx="32644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Application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029BC8-BE97-F2F3-B2CC-0156CE1C9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1419879"/>
          <a:ext cx="3897998" cy="504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98" imgH="7543753" progId="Acrobat.Document.DC">
                  <p:embed/>
                </p:oleObj>
              </mc:Choice>
              <mc:Fallback>
                <p:oleObj name="Acrobat Document" r:id="rId2" imgW="5829298" imgH="7543753" progId="Acrobat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4029BC8-BE97-F2F3-B2CC-0156CE1C9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62800" y="1419879"/>
                        <a:ext cx="3897998" cy="504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40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9374" y="1338003"/>
            <a:ext cx="5821426" cy="5041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we look for: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yes for negative information, a separate page with an explanation must be included</a:t>
            </a:r>
          </a:p>
          <a:p>
            <a:pPr marL="62865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“red flags” as VFW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Fields with Supervisor, Phone, Email, Signature, and Date must be completed</a:t>
            </a:r>
          </a:p>
          <a:p>
            <a:pPr marL="62865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“Supervisor” can include Department Commander, Adjutant, or Quartermaster, but should be a supervisor with the State Agency if not employed by the VFW</a:t>
            </a:r>
          </a:p>
          <a:p>
            <a:pPr marL="62865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include administrative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for Background Investigations outlined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NVS Policy &amp; Procedure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D525C1E-B90E-1AC9-68C7-92659524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16" y="411522"/>
            <a:ext cx="47249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Investigation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A5BBC9-3D98-119F-7288-0E8A2DFE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6" y="1447801"/>
            <a:ext cx="509693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74624"/>
            <a:ext cx="10972800" cy="4864290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Process Completion:</a:t>
            </a:r>
          </a:p>
          <a:p>
            <a:pPr marL="9144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Forms are available in fillable PDF format electronically from NVS. </a:t>
            </a:r>
          </a:p>
          <a:p>
            <a:pPr marL="9144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Request and submit forms to Theresa Aldana at 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Taldana@vfw.org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Once received, the packet will be reviewed and any areas needing correction will be identified prior to submission to OGC. </a:t>
            </a:r>
          </a:p>
          <a:p>
            <a:pPr marL="9144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will notify the individual and supervisor via email when the accreditation is approved by OGC or if there are any errors.</a:t>
            </a:r>
          </a:p>
          <a:p>
            <a:pPr lvl="1">
              <a:defRPr/>
            </a:pPr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Discussion: </a:t>
            </a:r>
            <a:r>
              <a:rPr lang="en-US" sz="36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What has your experience been like seeking VFW accreditations over the years? </a:t>
            </a: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C124BC7-8C83-E77F-043F-B99090AD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24" y="319086"/>
            <a:ext cx="20479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8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70" y="1576517"/>
            <a:ext cx="10925989" cy="454362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 we serve our veterans and their families has significantly changed since COVID-19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people are using telework and flex time rather than traditional office hours</a:t>
            </a: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that during normal business hours your office has sufficient coverage to match the needs of the local community and that your outgoing messages are current </a:t>
            </a:r>
          </a:p>
          <a:p>
            <a:pPr marL="0" indent="0" algn="ctr">
              <a:buNone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assume that because you are available that the veteran is too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Coverage</a:t>
            </a:r>
          </a:p>
        </p:txBody>
      </p:sp>
    </p:spTree>
    <p:extLst>
      <p:ext uri="{BB962C8B-B14F-4D97-AF65-F5344CB8AC3E}">
        <p14:creationId xmlns:p14="http://schemas.microsoft.com/office/powerpoint/2010/main" val="56693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585571"/>
            <a:ext cx="11227982" cy="4543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it is in the best interest of the organization to stop working with an individual and revoke our authorization to represent them before the VA</a:t>
            </a:r>
          </a:p>
          <a:p>
            <a:pPr marL="0" indent="0"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make every reasonable attempt to resolve the situation before revoking representation</a:t>
            </a:r>
          </a:p>
          <a:p>
            <a:pPr marL="0" indent="0"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to revoke may include but are not limited to:</a:t>
            </a:r>
          </a:p>
          <a:p>
            <a:pPr lvl="5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Abusive or hostile behavior</a:t>
            </a:r>
          </a:p>
          <a:p>
            <a:pPr lvl="5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Recording conversations without consent</a:t>
            </a:r>
          </a:p>
          <a:p>
            <a:pPr lvl="5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Fraud</a:t>
            </a:r>
          </a:p>
          <a:p>
            <a:pPr lvl="5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Refusal to cooperate 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Revoking POA</a:t>
            </a:r>
          </a:p>
        </p:txBody>
      </p:sp>
    </p:spTree>
    <p:extLst>
      <p:ext uri="{BB962C8B-B14F-4D97-AF65-F5344CB8AC3E}">
        <p14:creationId xmlns:p14="http://schemas.microsoft.com/office/powerpoint/2010/main" val="72634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343818"/>
            <a:ext cx="11043684" cy="4543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determine that revoking POA is the best course of action:</a:t>
            </a:r>
          </a:p>
          <a:p>
            <a:pPr marL="0" indent="0">
              <a:buNone/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7112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Notify your DSO and your RQAS/NVS</a:t>
            </a:r>
          </a:p>
          <a:p>
            <a:pPr marL="1027112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written correspondence to the veteran informing them of your decision to revoke – not an email</a:t>
            </a:r>
          </a:p>
          <a:p>
            <a:pPr marL="1027112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Notify VA that VFW is no longer the representative using a 21-4138 and include a copy of the letter to the veteran</a:t>
            </a:r>
          </a:p>
          <a:p>
            <a:pPr marL="1027112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VetraSpec/TVB to reflect the revocation, upload copies of the correspondence to the veteran and VA, and summarize your actions in the communications area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991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– If there is an appeal pending at the BVA, you must get authorization from the NVS Director prior to revoking or accepting POA</a:t>
            </a:r>
            <a:endParaRPr lang="en-US" sz="2800" b="1" dirty="0">
              <a:solidFill>
                <a:srgbClr val="991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Revoking POA</a:t>
            </a:r>
          </a:p>
        </p:txBody>
      </p:sp>
    </p:spTree>
    <p:extLst>
      <p:ext uri="{BB962C8B-B14F-4D97-AF65-F5344CB8AC3E}">
        <p14:creationId xmlns:p14="http://schemas.microsoft.com/office/powerpoint/2010/main" val="1671152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62" y="1343818"/>
            <a:ext cx="10674037" cy="4543626"/>
          </a:xfrm>
        </p:spPr>
        <p:txBody>
          <a:bodyPr>
            <a:no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April 1, 2023, VA requires all transitioning service members who are submitting BDD claims or retiring through IDES to complete the Separation Health Assessment Part A Self-Assessment </a:t>
            </a:r>
          </a:p>
          <a:p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the announcement from VACO, MSCs should help the service member obtain the SHA Part A.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service member must submit the SHA Part A with their BDD claim.</a:t>
            </a:r>
          </a:p>
          <a:p>
            <a:endParaRPr lang="en-US" sz="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been told unofficially by MSCs that C&amp;P exams will not be ordered for BDD claims until the SHA Part A has been submitted by the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ervice member.  </a:t>
            </a:r>
          </a:p>
          <a:p>
            <a:endParaRPr lang="en-US" sz="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Health Assessments</a:t>
            </a:r>
          </a:p>
        </p:txBody>
      </p:sp>
    </p:spTree>
    <p:extLst>
      <p:ext uri="{BB962C8B-B14F-4D97-AF65-F5344CB8AC3E}">
        <p14:creationId xmlns:p14="http://schemas.microsoft.com/office/powerpoint/2010/main" val="198571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34" y="1343818"/>
            <a:ext cx="11206646" cy="4543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of note: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SHA Part A Self-Assessment is 14 pages long and asks the service member to answer 126 questions pertaining to specific medical conditions</a:t>
            </a:r>
          </a:p>
          <a:p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BDD Claim is submitted absent a SHA Part A, VA will send out the first notice requesting the SHA Part A is submitted within 15 days </a:t>
            </a:r>
          </a:p>
          <a:p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Days after the first notice, VA will send the service member a second notice requesting that the SHA Part A is submitted within 15 days</a:t>
            </a:r>
          </a:p>
          <a:p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SHA Part A is not submitted by the service member, VA will exclude their claim from the BDD program and will process the claim traditionally after the Service Member has separated or retired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Health Assessments</a:t>
            </a:r>
          </a:p>
        </p:txBody>
      </p:sp>
    </p:spTree>
    <p:extLst>
      <p:ext uri="{BB962C8B-B14F-4D97-AF65-F5344CB8AC3E}">
        <p14:creationId xmlns:p14="http://schemas.microsoft.com/office/powerpoint/2010/main" val="322330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0" y="1343818"/>
            <a:ext cx="11174222" cy="4543626"/>
          </a:xfrm>
        </p:spPr>
        <p:txBody>
          <a:bodyPr>
            <a:no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in the process of migrating from VetraSpec to TVB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migration occurred in March; we are currently setting up accounts and preparing for the full migration which will occur on April 24, 2023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TVB is live, you will receive log in information from TVB and  VetraSpec will be read-only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Update</a:t>
            </a:r>
          </a:p>
        </p:txBody>
      </p:sp>
    </p:spTree>
    <p:extLst>
      <p:ext uri="{BB962C8B-B14F-4D97-AF65-F5344CB8AC3E}">
        <p14:creationId xmlns:p14="http://schemas.microsoft.com/office/powerpoint/2010/main" val="1436192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26" y="1576517"/>
            <a:ext cx="11227982" cy="4543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launch of the PACT Act Referral site in November 2022, we have: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more than 5200 referrals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62 referrals per day nationwide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a total of 97 referrals per Department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has your experience been?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thoughts/suggestions to improve the site?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PACT Act Referrals</a:t>
            </a:r>
          </a:p>
        </p:txBody>
      </p:sp>
    </p:spTree>
    <p:extLst>
      <p:ext uri="{BB962C8B-B14F-4D97-AF65-F5344CB8AC3E}">
        <p14:creationId xmlns:p14="http://schemas.microsoft.com/office/powerpoint/2010/main" val="165190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26" y="1576517"/>
            <a:ext cx="11227982" cy="514766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Leadership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Reporting Requirements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Coverage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Revoking POA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Health Assessments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Update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PACT Act Referrals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Turn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 of Discussion</a:t>
            </a:r>
          </a:p>
        </p:txBody>
      </p:sp>
    </p:spTree>
    <p:extLst>
      <p:ext uri="{BB962C8B-B14F-4D97-AF65-F5344CB8AC3E}">
        <p14:creationId xmlns:p14="http://schemas.microsoft.com/office/powerpoint/2010/main" val="100817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0" y="1343818"/>
            <a:ext cx="11174222" cy="45436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topics would you like to discuss?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Turn</a:t>
            </a:r>
          </a:p>
        </p:txBody>
      </p:sp>
    </p:spTree>
    <p:extLst>
      <p:ext uri="{BB962C8B-B14F-4D97-AF65-F5344CB8AC3E}">
        <p14:creationId xmlns:p14="http://schemas.microsoft.com/office/powerpoint/2010/main" val="101927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	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						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42F64-D194-1F61-918A-5056961FC552}"/>
              </a:ext>
            </a:extLst>
          </p:cNvPr>
          <p:cNvSpPr txBox="1"/>
          <p:nvPr/>
        </p:nvSpPr>
        <p:spPr>
          <a:xfrm>
            <a:off x="3710609" y="2057400"/>
            <a:ext cx="8176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 Proficiency Training Conference Survey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What’s New at NVS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81791-37E9-6F76-9EFD-09DB075C071E}"/>
              </a:ext>
            </a:extLst>
          </p:cNvPr>
          <p:cNvSpPr txBox="1"/>
          <p:nvPr/>
        </p:nvSpPr>
        <p:spPr>
          <a:xfrm>
            <a:off x="4267200" y="3810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Please scan the QR Code or click on the link below to take an anonymous survey about your experience during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2023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Proficiency Training Conference.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F7896-630A-F4BE-6100-D00D30E1198E}"/>
              </a:ext>
            </a:extLst>
          </p:cNvPr>
          <p:cNvSpPr txBox="1"/>
          <p:nvPr/>
        </p:nvSpPr>
        <p:spPr>
          <a:xfrm>
            <a:off x="5105400" y="6172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https://www.research.net/r/DJXXND8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FBE22-6328-B8A4-8991-BDDE962BD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4648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9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820" y="2576240"/>
            <a:ext cx="8165778" cy="37932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8375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Ryan Gallucci was selected to serve as the Executive Director of the Washington Office</a:t>
            </a:r>
          </a:p>
          <a:p>
            <a:pPr marL="968375" indent="-342900"/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8375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Mike Figlioli was selected to serve    as the NVS Director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Leadership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8C2B5-9791-ACE0-FDB0-7E1ED9B96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45" y="3930457"/>
            <a:ext cx="1986870" cy="26719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B91BB7-CEA2-D796-5D56-27DF099E1C69}"/>
              </a:ext>
            </a:extLst>
          </p:cNvPr>
          <p:cNvSpPr txBox="1"/>
          <p:nvPr/>
        </p:nvSpPr>
        <p:spPr>
          <a:xfrm>
            <a:off x="574158" y="1454046"/>
            <a:ext cx="110436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March 1, 2023, the following leadership changes were made in the Washington Office: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9A63C-A177-DD43-331B-7F56E0BF9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51" y="2131154"/>
            <a:ext cx="1872151" cy="26745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1017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820960"/>
            <a:ext cx="10815101" cy="454362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DSO reports to NVS are no longer required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NVS now only requires an annual Post Service Officer School of Instruction report to be submitted by the end of June each year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date and location of the training, topics taught, and a roster of attendees.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Claim award information can be found in the POA Summary Report in the OLP Resources section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6934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307062"/>
            <a:ext cx="350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70919"/>
            <a:ext cx="10972800" cy="491321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As an organization recognized by VA for the purposes of preparation and prosecution of claims, VFW must establish guidelines for accreditation IAW </a:t>
            </a:r>
            <a:r>
              <a:rPr lang="en-US" sz="2800" b="1" dirty="0">
                <a:solidFill>
                  <a:srgbClr val="991A1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38 CFR §14.628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Guidelines are set forth in the </a:t>
            </a:r>
            <a:r>
              <a:rPr lang="en-US" sz="2800" b="1" dirty="0">
                <a:solidFill>
                  <a:srgbClr val="991A1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Policy &amp; Procedure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as amended twice each year by the National Veterans Service Advisory Committee IAW </a:t>
            </a:r>
            <a:r>
              <a:rPr lang="en-US" sz="2800" b="1" dirty="0">
                <a:solidFill>
                  <a:srgbClr val="991A1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VFW Manual of Procedure Section 518 (11)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01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31" y="1265724"/>
            <a:ext cx="11751398" cy="48642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sz="2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Process Overview:</a:t>
            </a:r>
          </a:p>
          <a:p>
            <a:pPr marL="569913" lvl="1" indent="-230188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Department or Employer completes pre-employment background check</a:t>
            </a:r>
          </a:p>
          <a:p>
            <a:pPr marL="569913" lvl="1" indent="-230188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Department or Employer submits VFW Accreditation Packet to NVS</a:t>
            </a:r>
          </a:p>
          <a:p>
            <a:pPr marL="569913" lvl="1" indent="-230188"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2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reviews for signature by National Certifying Representative (Director, NVS) </a:t>
            </a:r>
          </a:p>
          <a:p>
            <a:pPr marL="569913" lvl="1" indent="-230188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submits to VA OGC for processing</a:t>
            </a:r>
          </a:p>
          <a:p>
            <a:pPr marL="569913" lvl="1" indent="-230188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 OGC notifies candidates and VFW of accreditation</a:t>
            </a:r>
          </a:p>
          <a:p>
            <a:pPr lvl="1">
              <a:defRPr/>
            </a:pPr>
            <a:endParaRPr lang="en-US" sz="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VFW Accreditation Packet:</a:t>
            </a:r>
          </a:p>
          <a:p>
            <a:pPr marL="515938" lvl="1" indent="-17145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Letter of Appointment </a:t>
            </a:r>
          </a:p>
          <a:p>
            <a:pPr marL="515938" lvl="1" indent="-17145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 Form 21 (Most recent – February 2020) </a:t>
            </a:r>
          </a:p>
          <a:p>
            <a:pPr marL="515938" lvl="1" indent="-17145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VFW Application for Accreditation </a:t>
            </a:r>
          </a:p>
          <a:p>
            <a:pPr marL="515938" lvl="1" indent="-17145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Background Investigation Certification</a:t>
            </a:r>
          </a:p>
          <a:p>
            <a:pPr marL="515938" lvl="1" indent="-17145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Completion certificate for TRIP or other comparable training offered by               the State or NACVSO</a:t>
            </a: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86DACED-C890-B8FA-0BD8-918733FD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9491"/>
            <a:ext cx="350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6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462703"/>
            <a:ext cx="11506200" cy="50762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we look for: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By-name and title request for accreditation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of appropriate authority: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Director or Commissioner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Rep. appointed to serve as VFW DSO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Training or hiring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Department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formal letter is not required but is preferred. An email will suffice if it satisfies the name/title requirements and comes from the proper authority.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8174" y="400432"/>
            <a:ext cx="4221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of Appointment </a:t>
            </a:r>
          </a:p>
        </p:txBody>
      </p:sp>
    </p:spTree>
    <p:extLst>
      <p:ext uri="{BB962C8B-B14F-4D97-AF65-F5344CB8AC3E}">
        <p14:creationId xmlns:p14="http://schemas.microsoft.com/office/powerpoint/2010/main" val="257372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9493" y="1542588"/>
            <a:ext cx="7828503" cy="44508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Missed Items: 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including middle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Business Address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Proper name of organization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or Foreign Wars of the U.S.; Veterans of Foreign Wars; VFW are all acceptable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7B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 not use a generic VFW office address if the   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applicant is a state or county employee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Cross-accreditations must have a primary. 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Signature of designee – cannot be digital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Must be a current address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15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left blank.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0642" y="300037"/>
            <a:ext cx="22972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Form 21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72A611A-DB4A-F80F-72A5-E4DC1A0C2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027839"/>
              </p:ext>
            </p:extLst>
          </p:nvPr>
        </p:nvGraphicFramePr>
        <p:xfrm>
          <a:off x="8030424" y="1548081"/>
          <a:ext cx="3547819" cy="459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98" imgH="7543753" progId="Acrobat.Document.DC">
                  <p:embed/>
                </p:oleObj>
              </mc:Choice>
              <mc:Fallback>
                <p:oleObj name="Acrobat Document" r:id="rId2" imgW="5829298" imgH="7543753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72A611A-DB4A-F80F-72A5-E4DC1A0C2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30424" y="1548081"/>
                        <a:ext cx="3547819" cy="4591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F3E2BF-4BAC-DC7F-A919-316015A76865}"/>
              </a:ext>
            </a:extLst>
          </p:cNvPr>
          <p:cNvSpPr txBox="1"/>
          <p:nvPr/>
        </p:nvSpPr>
        <p:spPr>
          <a:xfrm>
            <a:off x="280642" y="1131216"/>
            <a:ext cx="1178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 Form 21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properly filled out to be accepted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BB4F6-248A-32A6-DFBA-53613676BD39}"/>
              </a:ext>
            </a:extLst>
          </p:cNvPr>
          <p:cNvSpPr txBox="1"/>
          <p:nvPr/>
        </p:nvSpPr>
        <p:spPr>
          <a:xfrm>
            <a:off x="425512" y="6259811"/>
            <a:ext cx="1066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***Must be Feb 2020 version (a new version is pending approval)***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51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397" y="1196599"/>
            <a:ext cx="6248400" cy="4945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we look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01.01.2022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Employer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Address 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91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been fired from a job?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yes, MUST include explanation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red flags on customer service or reliability.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Fired for failing to show up for shifts or for being rude to clients.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91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even been convicted of a crime?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yes, MUST include explanation.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include minor traffic violations.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history of financial impropriety or violence.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Convicted of check fraud or convicted of spousal abuse.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7177" y="423016"/>
            <a:ext cx="32644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Application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DB0BAAC-C022-9425-3B09-28F47DD203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1419879"/>
          <a:ext cx="3897998" cy="504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98" imgH="7543753" progId="Acrobat.Document.DC">
                  <p:embed/>
                </p:oleObj>
              </mc:Choice>
              <mc:Fallback>
                <p:oleObj name="Acrobat Document" r:id="rId2" imgW="5829298" imgH="7543753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DB0BAAC-C022-9425-3B09-28F47DD203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62800" y="1419879"/>
                        <a:ext cx="3897998" cy="504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1757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1512</Words>
  <Application>Microsoft Office PowerPoint</Application>
  <PresentationFormat>Widescreen</PresentationFormat>
  <Paragraphs>215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1_Office Theme</vt:lpstr>
      <vt:lpstr>3_Custom Design</vt:lpstr>
      <vt:lpstr>Acrobat Document</vt:lpstr>
      <vt:lpstr>PowerPoint Presentation</vt:lpstr>
      <vt:lpstr>Topics of Discussion</vt:lpstr>
      <vt:lpstr>New Leadership</vt:lpstr>
      <vt:lpstr>New Reporting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Office Coverage</vt:lpstr>
      <vt:lpstr>Revoking POA</vt:lpstr>
      <vt:lpstr>Revoking POA</vt:lpstr>
      <vt:lpstr>Separation Health Assessments</vt:lpstr>
      <vt:lpstr>Separation Health Assessments</vt:lpstr>
      <vt:lpstr>TVB Update</vt:lpstr>
      <vt:lpstr>PACT Act Referrals</vt:lpstr>
      <vt:lpstr>Your Turn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Phillips</dc:creator>
  <cp:lastModifiedBy>Christopher Macinkowicz</cp:lastModifiedBy>
  <cp:revision>169</cp:revision>
  <dcterms:created xsi:type="dcterms:W3CDTF">2022-07-15T01:48:57Z</dcterms:created>
  <dcterms:modified xsi:type="dcterms:W3CDTF">2023-04-11T13:28:33Z</dcterms:modified>
</cp:coreProperties>
</file>