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18.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 id="2147483666" r:id="rId2"/>
    <p:sldMasterId id="2147483667" r:id="rId3"/>
    <p:sldMasterId id="2147483668" r:id="rId4"/>
  </p:sldMasterIdLst>
  <p:notesMasterIdLst>
    <p:notesMasterId r:id="rId47"/>
  </p:notesMasterIdLst>
  <p:sldIdLst>
    <p:sldId id="256" r:id="rId5"/>
    <p:sldId id="257" r:id="rId6"/>
    <p:sldId id="347" r:id="rId7"/>
    <p:sldId id="258" r:id="rId8"/>
    <p:sldId id="259" r:id="rId9"/>
    <p:sldId id="260" r:id="rId10"/>
    <p:sldId id="262" r:id="rId11"/>
    <p:sldId id="263" r:id="rId12"/>
    <p:sldId id="365" r:id="rId13"/>
    <p:sldId id="366" r:id="rId14"/>
    <p:sldId id="322" r:id="rId15"/>
    <p:sldId id="367" r:id="rId16"/>
    <p:sldId id="324" r:id="rId17"/>
    <p:sldId id="368" r:id="rId18"/>
    <p:sldId id="369" r:id="rId19"/>
    <p:sldId id="370" r:id="rId20"/>
    <p:sldId id="326" r:id="rId21"/>
    <p:sldId id="348" r:id="rId22"/>
    <p:sldId id="376" r:id="rId23"/>
    <p:sldId id="377" r:id="rId24"/>
    <p:sldId id="350" r:id="rId25"/>
    <p:sldId id="378" r:id="rId26"/>
    <p:sldId id="351" r:id="rId27"/>
    <p:sldId id="352" r:id="rId28"/>
    <p:sldId id="363" r:id="rId29"/>
    <p:sldId id="353" r:id="rId30"/>
    <p:sldId id="354" r:id="rId31"/>
    <p:sldId id="379" r:id="rId32"/>
    <p:sldId id="380" r:id="rId33"/>
    <p:sldId id="355" r:id="rId34"/>
    <p:sldId id="381" r:id="rId35"/>
    <p:sldId id="356" r:id="rId36"/>
    <p:sldId id="334" r:id="rId37"/>
    <p:sldId id="335" r:id="rId38"/>
    <p:sldId id="384" r:id="rId39"/>
    <p:sldId id="385" r:id="rId40"/>
    <p:sldId id="336" r:id="rId41"/>
    <p:sldId id="337" r:id="rId42"/>
    <p:sldId id="382" r:id="rId43"/>
    <p:sldId id="315" r:id="rId44"/>
    <p:sldId id="345" r:id="rId45"/>
    <p:sldId id="316" r:id="rId46"/>
  </p:sldIdLst>
  <p:sldSz cx="12192000" cy="6858000"/>
  <p:notesSz cx="7772400" cy="10058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3840" userDrawn="1">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28"/>
    <p:restoredTop sz="86395"/>
  </p:normalViewPr>
  <p:slideViewPr>
    <p:cSldViewPr snapToGrid="0">
      <p:cViewPr varScale="1">
        <p:scale>
          <a:sx n="62" d="100"/>
          <a:sy n="62" d="100"/>
        </p:scale>
        <p:origin x="486" y="72"/>
      </p:cViewPr>
      <p:guideLst>
        <p:guide orient="horz" pos="2160"/>
        <p:guide pos="3840"/>
      </p:guideLst>
    </p:cSldViewPr>
  </p:slideViewPr>
  <p:outlineViewPr>
    <p:cViewPr>
      <p:scale>
        <a:sx n="33" d="100"/>
        <a:sy n="33" d="100"/>
      </p:scale>
      <p:origin x="0" y="-10575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sldNum" idx="12"/>
          </p:nvPr>
        </p:nvSpPr>
        <p:spPr>
          <a:xfrm>
            <a:off x="4398962" y="9555162"/>
            <a:ext cx="3363912" cy="493712"/>
          </a:xfrm>
          <a:prstGeom prst="rect">
            <a:avLst/>
          </a:prstGeom>
          <a:noFill/>
          <a:ln>
            <a:noFill/>
          </a:ln>
        </p:spPr>
        <p:txBody>
          <a:bodyPr spcFirstLastPara="1" wrap="square" lIns="0" tIns="0" rIns="0" bIns="0" anchor="b" anchorCtr="0">
            <a:noAutofit/>
          </a:bodyPr>
          <a:lstStyle/>
          <a:p>
            <a:pPr marL="0" marR="0" lvl="0" indent="0" algn="l" rtl="0">
              <a:lnSpc>
                <a:spcPct val="93000"/>
              </a:lnSpc>
              <a:spcBef>
                <a:spcPts val="0"/>
              </a:spcBef>
              <a:spcAft>
                <a:spcPts val="0"/>
              </a:spcAft>
              <a:buNone/>
            </a:pPr>
            <a:fld id="{00000000-1234-1234-1234-123412341234}" type="slidenum">
              <a:rPr lang="en-US" sz="1800" b="0" i="0" u="none" strike="noStrike" cap="none">
                <a:solidFill>
                  <a:srgbClr val="000000"/>
                </a:solidFill>
                <a:latin typeface="Arial"/>
                <a:ea typeface="Arial"/>
                <a:cs typeface="Arial"/>
                <a:sym typeface="Arial"/>
              </a:rPr>
              <a:t>‹#›</a:t>
            </a:fld>
            <a:endParaRPr/>
          </a:p>
        </p:txBody>
      </p:sp>
      <p:sp>
        <p:nvSpPr>
          <p:cNvPr id="4" name="Google Shape;4;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 name="Google Shape;5;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 name="Google Shape;6;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 name="Google Shape;7;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 name="Google Shape;8;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 name="Google Shape;9;n"/>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 name="Google Shape;10;n"/>
          <p:cNvSpPr txBox="1">
            <a:spLocks noGrp="1"/>
          </p:cNvSpPr>
          <p:nvPr>
            <p:ph type="body" idx="1"/>
          </p:nvPr>
        </p:nvSpPr>
        <p:spPr>
          <a:xfrm>
            <a:off x="777875" y="4776787"/>
            <a:ext cx="6208712" cy="4516437"/>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1" name="Google Shape;11;n"/>
          <p:cNvSpPr txBox="1">
            <a:spLocks noGrp="1"/>
          </p:cNvSpPr>
          <p:nvPr>
            <p:ph type="hdr" idx="3"/>
          </p:nvPr>
        </p:nvSpPr>
        <p:spPr>
          <a:xfrm>
            <a:off x="0" y="0"/>
            <a:ext cx="3363912" cy="493712"/>
          </a:xfrm>
          <a:prstGeom prst="rect">
            <a:avLst/>
          </a:prstGeom>
          <a:noFill/>
          <a:ln>
            <a:noFill/>
          </a:ln>
        </p:spPr>
        <p:txBody>
          <a:bodyPr spcFirstLastPara="1" wrap="square" lIns="0" tIns="0" rIns="0" bIns="0" anchor="t" anchorCtr="0">
            <a:noAutofit/>
          </a:bodyPr>
          <a:lstStyle>
            <a:lvl1pPr marR="0" lvl="0" algn="l" rtl="0">
              <a:lnSpc>
                <a:spcPct val="95000"/>
              </a:lnSpc>
              <a:spcBef>
                <a:spcPts val="0"/>
              </a:spcBef>
              <a:spcAft>
                <a:spcPts val="0"/>
              </a:spcAft>
              <a:buSzPts val="1400"/>
              <a:buNone/>
              <a:defRPr sz="1400" b="0" i="0" u="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12" name="Google Shape;12;n"/>
          <p:cNvSpPr txBox="1">
            <a:spLocks noGrp="1"/>
          </p:cNvSpPr>
          <p:nvPr>
            <p:ph type="dt" idx="10"/>
          </p:nvPr>
        </p:nvSpPr>
        <p:spPr>
          <a:xfrm>
            <a:off x="4398962" y="0"/>
            <a:ext cx="3363912" cy="493712"/>
          </a:xfrm>
          <a:prstGeom prst="rect">
            <a:avLst/>
          </a:prstGeom>
          <a:noFill/>
          <a:ln>
            <a:noFill/>
          </a:ln>
        </p:spPr>
        <p:txBody>
          <a:bodyPr spcFirstLastPara="1" wrap="square" lIns="0" tIns="0" rIns="0" bIns="0" anchor="t" anchorCtr="0">
            <a:noAutofit/>
          </a:bodyPr>
          <a:lstStyle>
            <a:lvl1pPr marR="0" lvl="0" algn="r" rtl="0">
              <a:lnSpc>
                <a:spcPct val="95000"/>
              </a:lnSpc>
              <a:spcBef>
                <a:spcPts val="0"/>
              </a:spcBef>
              <a:spcAft>
                <a:spcPts val="0"/>
              </a:spcAft>
              <a:buSzPts val="1400"/>
              <a:buNone/>
              <a:defRPr sz="1400" b="0" i="0" u="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13" name="Google Shape;13;n"/>
          <p:cNvSpPr txBox="1">
            <a:spLocks noGrp="1"/>
          </p:cNvSpPr>
          <p:nvPr>
            <p:ph type="ftr" idx="11"/>
          </p:nvPr>
        </p:nvSpPr>
        <p:spPr>
          <a:xfrm>
            <a:off x="0" y="9555162"/>
            <a:ext cx="3363912" cy="493712"/>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SzPts val="1400"/>
              <a:buNone/>
              <a:defRPr sz="1400" b="0" i="0" u="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14" name="Google Shape;14;n"/>
          <p:cNvSpPr txBox="1">
            <a:spLocks noGrp="1"/>
          </p:cNvSpPr>
          <p:nvPr>
            <p:ph type="sldNum" idx="4"/>
          </p:nvPr>
        </p:nvSpPr>
        <p:spPr>
          <a:xfrm>
            <a:off x="4398962" y="9555162"/>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9" name="Google Shape;129;p1: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87" name="Google Shape;187;p1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6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735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17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124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1555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74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9927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147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492b381167_0_77:notes"/>
          <p:cNvSpPr txBox="1">
            <a:spLocks noGrp="1"/>
          </p:cNvSpPr>
          <p:nvPr>
            <p:ph type="sldNum" idx="12"/>
          </p:nvPr>
        </p:nvSpPr>
        <p:spPr>
          <a:xfrm>
            <a:off x="4398962" y="9555162"/>
            <a:ext cx="3363900" cy="4938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18</a:t>
            </a:fld>
            <a:endParaRPr sz="1400"/>
          </a:p>
        </p:txBody>
      </p:sp>
      <p:sp>
        <p:nvSpPr>
          <p:cNvPr id="223" name="Google Shape;223;g1492b381167_0_77: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2b381167_0_77:notes"/>
          <p:cNvSpPr txBox="1">
            <a:spLocks noGrp="1"/>
          </p:cNvSpPr>
          <p:nvPr>
            <p:ph type="body" idx="1"/>
          </p:nvPr>
        </p:nvSpPr>
        <p:spPr>
          <a:xfrm>
            <a:off x="777875" y="4776787"/>
            <a:ext cx="6208800" cy="451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5" name="Google Shape;225;g1492b381167_0_77:notes"/>
          <p:cNvSpPr txBox="1">
            <a:spLocks noGrp="1"/>
          </p:cNvSpPr>
          <p:nvPr>
            <p:ph type="sldNum" idx="3"/>
          </p:nvPr>
        </p:nvSpPr>
        <p:spPr>
          <a:xfrm>
            <a:off x="4398962" y="9555162"/>
            <a:ext cx="3363900" cy="493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18</a:t>
            </a:fld>
            <a:endParaRPr>
              <a:latin typeface="Arial"/>
              <a:ea typeface="Arial"/>
              <a:cs typeface="Arial"/>
              <a:sym typeface="Arial"/>
            </a:endParaRPr>
          </a:p>
        </p:txBody>
      </p:sp>
    </p:spTree>
    <p:extLst>
      <p:ext uri="{BB962C8B-B14F-4D97-AF65-F5344CB8AC3E}">
        <p14:creationId xmlns:p14="http://schemas.microsoft.com/office/powerpoint/2010/main" val="3952970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14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492b381167_0_204: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6" name="Google Shape;136;g1492b381167_0_20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920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1995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632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167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302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492b381167_0_1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43" name="Google Shape;543;g1492b381167_0_116:notes"/>
          <p:cNvSpPr txBox="1">
            <a:spLocks noGrp="1"/>
          </p:cNvSpPr>
          <p:nvPr>
            <p:ph type="body" idx="1"/>
          </p:nvPr>
        </p:nvSpPr>
        <p:spPr>
          <a:xfrm>
            <a:off x="777875" y="4776787"/>
            <a:ext cx="6218100" cy="4526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768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492b381167_0_77:notes"/>
          <p:cNvSpPr txBox="1">
            <a:spLocks noGrp="1"/>
          </p:cNvSpPr>
          <p:nvPr>
            <p:ph type="sldNum" idx="12"/>
          </p:nvPr>
        </p:nvSpPr>
        <p:spPr>
          <a:xfrm>
            <a:off x="4398962" y="9555162"/>
            <a:ext cx="3363900" cy="4938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26</a:t>
            </a:fld>
            <a:endParaRPr sz="1400"/>
          </a:p>
        </p:txBody>
      </p:sp>
      <p:sp>
        <p:nvSpPr>
          <p:cNvPr id="223" name="Google Shape;223;g1492b381167_0_77: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2b381167_0_77:notes"/>
          <p:cNvSpPr txBox="1">
            <a:spLocks noGrp="1"/>
          </p:cNvSpPr>
          <p:nvPr>
            <p:ph type="body" idx="1"/>
          </p:nvPr>
        </p:nvSpPr>
        <p:spPr>
          <a:xfrm>
            <a:off x="777875" y="4776787"/>
            <a:ext cx="6208800" cy="451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5" name="Google Shape;225;g1492b381167_0_77:notes"/>
          <p:cNvSpPr txBox="1">
            <a:spLocks noGrp="1"/>
          </p:cNvSpPr>
          <p:nvPr>
            <p:ph type="sldNum" idx="3"/>
          </p:nvPr>
        </p:nvSpPr>
        <p:spPr>
          <a:xfrm>
            <a:off x="4398962" y="9555162"/>
            <a:ext cx="3363900" cy="493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26</a:t>
            </a:fld>
            <a:endParaRPr>
              <a:latin typeface="Arial"/>
              <a:ea typeface="Arial"/>
              <a:cs typeface="Arial"/>
              <a:sym typeface="Arial"/>
            </a:endParaRPr>
          </a:p>
        </p:txBody>
      </p:sp>
    </p:spTree>
    <p:extLst>
      <p:ext uri="{BB962C8B-B14F-4D97-AF65-F5344CB8AC3E}">
        <p14:creationId xmlns:p14="http://schemas.microsoft.com/office/powerpoint/2010/main" val="1352547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288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041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180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492b381167_0_204: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6" name="Google Shape;136;g1492b381167_0_20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948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02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213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482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306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54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158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826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264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74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35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1" name="Google Shape;151;p3: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4: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56" name="Google Shape;556;p54: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492b381167_0_1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43" name="Google Shape;543;g1492b381167_0_116:notes"/>
          <p:cNvSpPr txBox="1">
            <a:spLocks noGrp="1"/>
          </p:cNvSpPr>
          <p:nvPr>
            <p:ph type="body" idx="1"/>
          </p:nvPr>
        </p:nvSpPr>
        <p:spPr>
          <a:xfrm>
            <a:off x="777875" y="4776787"/>
            <a:ext cx="6218100" cy="4526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579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5283d28a53_0_0: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62" name="Google Shape;562;g15283d28a53_0_0: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65" name="Google Shape;165;p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492b381167_0_70:notes"/>
          <p:cNvSpPr txBox="1">
            <a:spLocks noGrp="1"/>
          </p:cNvSpPr>
          <p:nvPr>
            <p:ph type="sldNum" idx="12"/>
          </p:nvPr>
        </p:nvSpPr>
        <p:spPr>
          <a:xfrm>
            <a:off x="4398962" y="9555162"/>
            <a:ext cx="3363900" cy="4938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sz="1400"/>
          </a:p>
        </p:txBody>
      </p:sp>
      <p:sp>
        <p:nvSpPr>
          <p:cNvPr id="179" name="Google Shape;179;g1492b381167_0_70: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492b381167_0_70:notes"/>
          <p:cNvSpPr txBox="1">
            <a:spLocks noGrp="1"/>
          </p:cNvSpPr>
          <p:nvPr>
            <p:ph type="body" idx="1"/>
          </p:nvPr>
        </p:nvSpPr>
        <p:spPr>
          <a:xfrm>
            <a:off x="777875" y="4776787"/>
            <a:ext cx="6208800" cy="451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81" name="Google Shape;181;g1492b381167_0_70:notes"/>
          <p:cNvSpPr txBox="1">
            <a:spLocks noGrp="1"/>
          </p:cNvSpPr>
          <p:nvPr>
            <p:ph type="sldNum" idx="3"/>
          </p:nvPr>
        </p:nvSpPr>
        <p:spPr>
          <a:xfrm>
            <a:off x="4398962" y="9555162"/>
            <a:ext cx="3363900" cy="4938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400"/>
              <a:buFont typeface="Times New Roman"/>
              <a:buNone/>
            </a:pPr>
            <a:fld id="{00000000-1234-1234-1234-123412341234}" type="slidenum">
              <a:rPr lang="en-US"/>
              <a:t>7</a:t>
            </a:fld>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87" name="Google Shape;187;p1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87" name="Google Shape;187;p1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609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p:spTree>
      <p:nvGrpSpPr>
        <p:cNvPr id="1" name="Shape 22"/>
        <p:cNvGrpSpPr/>
        <p:nvPr/>
      </p:nvGrpSpPr>
      <p:grpSpPr>
        <a:xfrm>
          <a:off x="0" y="0"/>
          <a:ext cx="0" cy="0"/>
          <a:chOff x="0" y="0"/>
          <a:chExt cx="0" cy="0"/>
        </a:xfrm>
      </p:grpSpPr>
      <p:sp>
        <p:nvSpPr>
          <p:cNvPr id="23" name="Google Shape;23;p2"/>
          <p:cNvSpPr txBox="1">
            <a:spLocks noGrp="1"/>
          </p:cNvSpPr>
          <p:nvPr>
            <p:ph type="ctrTitle"/>
          </p:nvPr>
        </p:nvSpPr>
        <p:spPr>
          <a:xfrm>
            <a:off x="914400" y="2130425"/>
            <a:ext cx="10363200" cy="1470000"/>
          </a:xfrm>
          <a:prstGeom prst="rect">
            <a:avLst/>
          </a:prstGeom>
          <a:noFill/>
          <a:ln>
            <a:noFill/>
          </a:ln>
        </p:spPr>
        <p:txBody>
          <a:bodyPr spcFirstLastPara="1" wrap="square" lIns="0" tIns="0" rIns="0" bIns="0" anchor="ctr" anchorCtr="0">
            <a:noAutofit/>
          </a:bodyPr>
          <a:lstStyle>
            <a:lvl1pPr lvl="0" algn="l" rtl="0">
              <a:lnSpc>
                <a:spcPct val="92000"/>
              </a:lnSpc>
              <a:spcBef>
                <a:spcPts val="0"/>
              </a:spcBef>
              <a:spcAft>
                <a:spcPts val="0"/>
              </a:spcAft>
              <a:buSzPts val="1400"/>
              <a:buNone/>
              <a:defRPr/>
            </a:lvl1pPr>
            <a:lvl2pPr lvl="1" algn="l" rtl="0">
              <a:lnSpc>
                <a:spcPct val="92000"/>
              </a:lnSpc>
              <a:spcBef>
                <a:spcPts val="0"/>
              </a:spcBef>
              <a:spcAft>
                <a:spcPts val="0"/>
              </a:spcAft>
              <a:buSzPts val="1400"/>
              <a:buNone/>
              <a:defRPr/>
            </a:lvl2pPr>
            <a:lvl3pPr lvl="2" algn="l" rtl="0">
              <a:lnSpc>
                <a:spcPct val="92000"/>
              </a:lnSpc>
              <a:spcBef>
                <a:spcPts val="0"/>
              </a:spcBef>
              <a:spcAft>
                <a:spcPts val="0"/>
              </a:spcAft>
              <a:buSzPts val="1400"/>
              <a:buNone/>
              <a:defRPr/>
            </a:lvl3pPr>
            <a:lvl4pPr lvl="3" algn="l" rtl="0">
              <a:lnSpc>
                <a:spcPct val="92000"/>
              </a:lnSpc>
              <a:spcBef>
                <a:spcPts val="0"/>
              </a:spcBef>
              <a:spcAft>
                <a:spcPts val="0"/>
              </a:spcAft>
              <a:buSzPts val="1400"/>
              <a:buNone/>
              <a:defRPr/>
            </a:lvl4pPr>
            <a:lvl5pPr lvl="4" algn="l" rtl="0">
              <a:lnSpc>
                <a:spcPct val="92000"/>
              </a:lnSpc>
              <a:spcBef>
                <a:spcPts val="0"/>
              </a:spcBef>
              <a:spcAft>
                <a:spcPts val="0"/>
              </a:spcAft>
              <a:buSzPts val="1400"/>
              <a:buNone/>
              <a:defRPr/>
            </a:lvl5pPr>
            <a:lvl6pPr lvl="5" algn="l" rtl="0">
              <a:lnSpc>
                <a:spcPct val="92000"/>
              </a:lnSpc>
              <a:spcBef>
                <a:spcPts val="0"/>
              </a:spcBef>
              <a:spcAft>
                <a:spcPts val="0"/>
              </a:spcAft>
              <a:buSzPts val="1400"/>
              <a:buNone/>
              <a:defRPr/>
            </a:lvl6pPr>
            <a:lvl7pPr lvl="6" algn="l" rtl="0">
              <a:lnSpc>
                <a:spcPct val="92000"/>
              </a:lnSpc>
              <a:spcBef>
                <a:spcPts val="0"/>
              </a:spcBef>
              <a:spcAft>
                <a:spcPts val="0"/>
              </a:spcAft>
              <a:buSzPts val="1400"/>
              <a:buNone/>
              <a:defRPr/>
            </a:lvl7pPr>
            <a:lvl8pPr lvl="7" algn="l" rtl="0">
              <a:lnSpc>
                <a:spcPct val="92000"/>
              </a:lnSpc>
              <a:spcBef>
                <a:spcPts val="0"/>
              </a:spcBef>
              <a:spcAft>
                <a:spcPts val="0"/>
              </a:spcAft>
              <a:buSzPts val="1400"/>
              <a:buNone/>
              <a:defRPr/>
            </a:lvl8pPr>
            <a:lvl9pPr lvl="8" algn="l" rtl="0">
              <a:lnSpc>
                <a:spcPct val="92000"/>
              </a:lnSpc>
              <a:spcBef>
                <a:spcPts val="0"/>
              </a:spcBef>
              <a:spcAft>
                <a:spcPts val="0"/>
              </a:spcAft>
              <a:buSzPts val="1400"/>
              <a:buNone/>
              <a:defRPr/>
            </a:lvl9pPr>
          </a:lstStyle>
          <a:p>
            <a:endParaRPr/>
          </a:p>
        </p:txBody>
      </p:sp>
      <p:sp>
        <p:nvSpPr>
          <p:cNvPr id="24" name="Google Shape;24;p2"/>
          <p:cNvSpPr txBox="1">
            <a:spLocks noGrp="1"/>
          </p:cNvSpPr>
          <p:nvPr>
            <p:ph type="subTitle" idx="1"/>
          </p:nvPr>
        </p:nvSpPr>
        <p:spPr>
          <a:xfrm>
            <a:off x="1828800" y="3886200"/>
            <a:ext cx="8534400" cy="1752600"/>
          </a:xfrm>
          <a:prstGeom prst="rect">
            <a:avLst/>
          </a:prstGeom>
          <a:noFill/>
          <a:ln>
            <a:noFill/>
          </a:ln>
        </p:spPr>
        <p:txBody>
          <a:bodyPr spcFirstLastPara="1" wrap="square" lIns="0" tIns="28075" rIns="0" bIns="0" anchor="t" anchorCtr="0">
            <a:noAutofit/>
          </a:bodyPr>
          <a:lstStyle>
            <a:lvl1pPr lvl="0" algn="l" rtl="0">
              <a:lnSpc>
                <a:spcPct val="92000"/>
              </a:lnSpc>
              <a:spcBef>
                <a:spcPts val="0"/>
              </a:spcBef>
              <a:spcAft>
                <a:spcPts val="0"/>
              </a:spcAft>
              <a:buSzPts val="1400"/>
              <a:buNone/>
              <a:defRPr/>
            </a:lvl1pPr>
            <a:lvl2pPr lvl="1" algn="l" rtl="0">
              <a:lnSpc>
                <a:spcPct val="92000"/>
              </a:lnSpc>
              <a:spcBef>
                <a:spcPts val="1400"/>
              </a:spcBef>
              <a:spcAft>
                <a:spcPts val="0"/>
              </a:spcAft>
              <a:buSzPts val="1400"/>
              <a:buNone/>
              <a:defRPr/>
            </a:lvl2pPr>
            <a:lvl3pPr lvl="2" algn="l" rtl="0">
              <a:lnSpc>
                <a:spcPct val="92000"/>
              </a:lnSpc>
              <a:spcBef>
                <a:spcPts val="1100"/>
              </a:spcBef>
              <a:spcAft>
                <a:spcPts val="0"/>
              </a:spcAft>
              <a:buSzPts val="1400"/>
              <a:buNone/>
              <a:defRPr/>
            </a:lvl3pPr>
            <a:lvl4pPr lvl="3" algn="l" rtl="0">
              <a:lnSpc>
                <a:spcPct val="92000"/>
              </a:lnSpc>
              <a:spcBef>
                <a:spcPts val="800"/>
              </a:spcBef>
              <a:spcAft>
                <a:spcPts val="0"/>
              </a:spcAft>
              <a:buSzPts val="1400"/>
              <a:buNone/>
              <a:defRPr/>
            </a:lvl4pPr>
            <a:lvl5pPr lvl="4" algn="l" rtl="0">
              <a:lnSpc>
                <a:spcPct val="92000"/>
              </a:lnSpc>
              <a:spcBef>
                <a:spcPts val="500"/>
              </a:spcBef>
              <a:spcAft>
                <a:spcPts val="0"/>
              </a:spcAft>
              <a:buSzPts val="1400"/>
              <a:buNone/>
              <a:defRPr/>
            </a:lvl5pPr>
            <a:lvl6pPr lvl="5" algn="l" rtl="0">
              <a:lnSpc>
                <a:spcPct val="92000"/>
              </a:lnSpc>
              <a:spcBef>
                <a:spcPts val="200"/>
              </a:spcBef>
              <a:spcAft>
                <a:spcPts val="0"/>
              </a:spcAft>
              <a:buSzPts val="1400"/>
              <a:buNone/>
              <a:defRPr/>
            </a:lvl6pPr>
            <a:lvl7pPr lvl="6" algn="l" rtl="0">
              <a:lnSpc>
                <a:spcPct val="92000"/>
              </a:lnSpc>
              <a:spcBef>
                <a:spcPts val="200"/>
              </a:spcBef>
              <a:spcAft>
                <a:spcPts val="0"/>
              </a:spcAft>
              <a:buSzPts val="1400"/>
              <a:buNone/>
              <a:defRPr/>
            </a:lvl7pPr>
            <a:lvl8pPr lvl="7" algn="l" rtl="0">
              <a:lnSpc>
                <a:spcPct val="92000"/>
              </a:lnSpc>
              <a:spcBef>
                <a:spcPts val="200"/>
              </a:spcBef>
              <a:spcAft>
                <a:spcPts val="0"/>
              </a:spcAft>
              <a:buSzPts val="1400"/>
              <a:buNone/>
              <a:defRPr/>
            </a:lvl8pPr>
            <a:lvl9pPr lvl="8" algn="l" rtl="0">
              <a:lnSpc>
                <a:spcPct val="92000"/>
              </a:lnSpc>
              <a:spcBef>
                <a:spcPts val="200"/>
              </a:spcBef>
              <a:spcAft>
                <a:spcPts val="200"/>
              </a:spcAft>
              <a:buSzPts val="1400"/>
              <a:buNone/>
              <a:defRPr/>
            </a:lvl9pPr>
          </a:lstStyle>
          <a:p>
            <a:endParaRPr/>
          </a:p>
        </p:txBody>
      </p:sp>
      <p:sp>
        <p:nvSpPr>
          <p:cNvPr id="25" name="Google Shape;25;p2"/>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26" name="Google Shape;26;p2"/>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27" name="Google Shape;27;p2"/>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93000"/>
              </a:lnSpc>
              <a:spcBef>
                <a:spcPts val="0"/>
              </a:spcBef>
              <a:spcAft>
                <a:spcPts val="0"/>
              </a:spcAft>
              <a:buNone/>
              <a:defRPr sz="1800" b="0" i="0" u="none">
                <a:solidFill>
                  <a:srgbClr val="000000"/>
                </a:solidFill>
                <a:latin typeface="Arial"/>
                <a:ea typeface="Arial"/>
                <a:cs typeface="Arial"/>
                <a:sym typeface="Arial"/>
              </a:defRPr>
            </a:lvl1pPr>
            <a:lvl2pPr marL="0" marR="0" lvl="1" indent="0" algn="l" rtl="0">
              <a:lnSpc>
                <a:spcPct val="93000"/>
              </a:lnSpc>
              <a:spcBef>
                <a:spcPts val="0"/>
              </a:spcBef>
              <a:spcAft>
                <a:spcPts val="0"/>
              </a:spcAft>
              <a:buNone/>
              <a:defRPr sz="1800" b="0" i="0" u="none">
                <a:solidFill>
                  <a:srgbClr val="000000"/>
                </a:solidFill>
                <a:latin typeface="Arial"/>
                <a:ea typeface="Arial"/>
                <a:cs typeface="Arial"/>
                <a:sym typeface="Arial"/>
              </a:defRPr>
            </a:lvl2pPr>
            <a:lvl3pPr marL="0" marR="0" lvl="2" indent="0" algn="l" rtl="0">
              <a:lnSpc>
                <a:spcPct val="93000"/>
              </a:lnSpc>
              <a:spcBef>
                <a:spcPts val="0"/>
              </a:spcBef>
              <a:spcAft>
                <a:spcPts val="0"/>
              </a:spcAft>
              <a:buNone/>
              <a:defRPr sz="1800" b="0" i="0" u="none">
                <a:solidFill>
                  <a:srgbClr val="000000"/>
                </a:solidFill>
                <a:latin typeface="Arial"/>
                <a:ea typeface="Arial"/>
                <a:cs typeface="Arial"/>
                <a:sym typeface="Arial"/>
              </a:defRPr>
            </a:lvl3pPr>
            <a:lvl4pPr marL="0" marR="0" lvl="3" indent="0" algn="l" rtl="0">
              <a:lnSpc>
                <a:spcPct val="93000"/>
              </a:lnSpc>
              <a:spcBef>
                <a:spcPts val="0"/>
              </a:spcBef>
              <a:spcAft>
                <a:spcPts val="0"/>
              </a:spcAft>
              <a:buNone/>
              <a:defRPr sz="1800" b="0" i="0" u="none">
                <a:solidFill>
                  <a:srgbClr val="000000"/>
                </a:solidFill>
                <a:latin typeface="Arial"/>
                <a:ea typeface="Arial"/>
                <a:cs typeface="Arial"/>
                <a:sym typeface="Arial"/>
              </a:defRPr>
            </a:lvl4pPr>
            <a:lvl5pPr marL="0" marR="0" lvl="4" indent="0" algn="l" rtl="0">
              <a:lnSpc>
                <a:spcPct val="93000"/>
              </a:lnSpc>
              <a:spcBef>
                <a:spcPts val="0"/>
              </a:spcBef>
              <a:spcAft>
                <a:spcPts val="0"/>
              </a:spcAft>
              <a:buNone/>
              <a:defRPr sz="1800" b="0" i="0" u="none">
                <a:solidFill>
                  <a:srgbClr val="000000"/>
                </a:solidFill>
                <a:latin typeface="Arial"/>
                <a:ea typeface="Arial"/>
                <a:cs typeface="Arial"/>
                <a:sym typeface="Arial"/>
              </a:defRPr>
            </a:lvl5pPr>
            <a:lvl6pPr marL="0" marR="0" lvl="5" indent="0" algn="l" rtl="0">
              <a:lnSpc>
                <a:spcPct val="93000"/>
              </a:lnSpc>
              <a:spcBef>
                <a:spcPts val="0"/>
              </a:spcBef>
              <a:spcAft>
                <a:spcPts val="0"/>
              </a:spcAft>
              <a:buNone/>
              <a:defRPr sz="1800" b="0" i="0" u="none">
                <a:solidFill>
                  <a:srgbClr val="000000"/>
                </a:solidFill>
                <a:latin typeface="Arial"/>
                <a:ea typeface="Arial"/>
                <a:cs typeface="Arial"/>
                <a:sym typeface="Arial"/>
              </a:defRPr>
            </a:lvl6pPr>
            <a:lvl7pPr marL="0" marR="0" lvl="6" indent="0" algn="l" rtl="0">
              <a:lnSpc>
                <a:spcPct val="93000"/>
              </a:lnSpc>
              <a:spcBef>
                <a:spcPts val="0"/>
              </a:spcBef>
              <a:spcAft>
                <a:spcPts val="0"/>
              </a:spcAft>
              <a:buNone/>
              <a:defRPr sz="1800" b="0" i="0" u="none">
                <a:solidFill>
                  <a:srgbClr val="000000"/>
                </a:solidFill>
                <a:latin typeface="Arial"/>
                <a:ea typeface="Arial"/>
                <a:cs typeface="Arial"/>
                <a:sym typeface="Arial"/>
              </a:defRPr>
            </a:lvl7pPr>
            <a:lvl8pPr marL="0" marR="0" lvl="7" indent="0" algn="l" rtl="0">
              <a:lnSpc>
                <a:spcPct val="93000"/>
              </a:lnSpc>
              <a:spcBef>
                <a:spcPts val="0"/>
              </a:spcBef>
              <a:spcAft>
                <a:spcPts val="0"/>
              </a:spcAft>
              <a:buNone/>
              <a:defRPr sz="1800" b="0" i="0" u="none">
                <a:solidFill>
                  <a:srgbClr val="000000"/>
                </a:solidFill>
                <a:latin typeface="Arial"/>
                <a:ea typeface="Arial"/>
                <a:cs typeface="Arial"/>
                <a:sym typeface="Arial"/>
              </a:defRPr>
            </a:lvl8pPr>
            <a:lvl9pPr marL="0" marR="0" lvl="8" indent="0" algn="l" rtl="0">
              <a:lnSpc>
                <a:spcPct val="93000"/>
              </a:lnSpc>
              <a:spcBef>
                <a:spcPts val="0"/>
              </a:spcBef>
              <a:spcAft>
                <a:spcPts val="0"/>
              </a:spcAft>
              <a:buNone/>
              <a:defRPr sz="1800" b="0" i="0" u="none">
                <a:solidFill>
                  <a:srgbClr val="000000"/>
                </a:solidFill>
                <a:latin typeface="Arial"/>
                <a:ea typeface="Arial"/>
                <a:cs typeface="Arial"/>
                <a:sym typeface="Arial"/>
              </a:defRPr>
            </a:lvl9pPr>
          </a:lstStyle>
          <a:p>
            <a:fld id="{00000000-1234-1234-1234-123412341234}" type="slidenum">
              <a:rPr lang="en-US" smtClean="0"/>
              <a:pPr/>
              <a:t>‹#›</a:t>
            </a:fld>
            <a:endParaRPr lang="en-US" sz="1300">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5"/>
        <p:cNvGrpSpPr/>
        <p:nvPr/>
      </p:nvGrpSpPr>
      <p:grpSpPr>
        <a:xfrm>
          <a:off x="0" y="0"/>
          <a:ext cx="0" cy="0"/>
          <a:chOff x="0" y="0"/>
          <a:chExt cx="0" cy="0"/>
        </a:xfrm>
      </p:grpSpPr>
      <p:sp>
        <p:nvSpPr>
          <p:cNvPr id="86" name="Google Shape;86;p15"/>
          <p:cNvSpPr txBox="1">
            <a:spLocks noGrp="1"/>
          </p:cNvSpPr>
          <p:nvPr>
            <p:ph type="subTitle" idx="1"/>
          </p:nvPr>
        </p:nvSpPr>
        <p:spPr>
          <a:xfrm>
            <a:off x="609120" y="272520"/>
            <a:ext cx="10968400" cy="5292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5"/>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16"/>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1" name="Google Shape;91;p16"/>
          <p:cNvSpPr txBox="1">
            <a:spLocks noGrp="1"/>
          </p:cNvSpPr>
          <p:nvPr>
            <p:ph type="body" idx="2"/>
          </p:nvPr>
        </p:nvSpPr>
        <p:spPr>
          <a:xfrm>
            <a:off x="62299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2" name="Google Shape;92;p16"/>
          <p:cNvSpPr txBox="1">
            <a:spLocks noGrp="1"/>
          </p:cNvSpPr>
          <p:nvPr>
            <p:ph type="body" idx="3"/>
          </p:nvPr>
        </p:nvSpPr>
        <p:spPr>
          <a:xfrm>
            <a:off x="6091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3" name="Google Shape;93;p16"/>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p17"/>
          <p:cNvSpPr txBox="1">
            <a:spLocks noGrp="1"/>
          </p:cNvSpPr>
          <p:nvPr>
            <p:ph type="body" idx="1"/>
          </p:nvPr>
        </p:nvSpPr>
        <p:spPr>
          <a:xfrm>
            <a:off x="6091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7" name="Google Shape;97;p17"/>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8" name="Google Shape;98;p17"/>
          <p:cNvSpPr txBox="1">
            <a:spLocks noGrp="1"/>
          </p:cNvSpPr>
          <p:nvPr>
            <p:ph type="body" idx="3"/>
          </p:nvPr>
        </p:nvSpPr>
        <p:spPr>
          <a:xfrm>
            <a:off x="62299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9" name="Google Shape;99;p17"/>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3" name="Google Shape;103;p18"/>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4" name="Google Shape;104;p18"/>
          <p:cNvSpPr txBox="1">
            <a:spLocks noGrp="1"/>
          </p:cNvSpPr>
          <p:nvPr>
            <p:ph type="body" idx="3"/>
          </p:nvPr>
        </p:nvSpPr>
        <p:spPr>
          <a:xfrm>
            <a:off x="609120" y="3697200"/>
            <a:ext cx="10968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5" name="Google Shape;105;p18"/>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19"/>
          <p:cNvSpPr txBox="1">
            <a:spLocks noGrp="1"/>
          </p:cNvSpPr>
          <p:nvPr>
            <p:ph type="body" idx="1"/>
          </p:nvPr>
        </p:nvSpPr>
        <p:spPr>
          <a:xfrm>
            <a:off x="609120" y="1604880"/>
            <a:ext cx="10968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9" name="Google Shape;109;p19"/>
          <p:cNvSpPr txBox="1">
            <a:spLocks noGrp="1"/>
          </p:cNvSpPr>
          <p:nvPr>
            <p:ph type="body" idx="2"/>
          </p:nvPr>
        </p:nvSpPr>
        <p:spPr>
          <a:xfrm>
            <a:off x="609120" y="3697200"/>
            <a:ext cx="10968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0" name="Google Shape;110;p19"/>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20"/>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4" name="Google Shape;114;p20"/>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5" name="Google Shape;115;p20"/>
          <p:cNvSpPr txBox="1">
            <a:spLocks noGrp="1"/>
          </p:cNvSpPr>
          <p:nvPr>
            <p:ph type="body" idx="3"/>
          </p:nvPr>
        </p:nvSpPr>
        <p:spPr>
          <a:xfrm>
            <a:off x="6091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6" name="Google Shape;116;p20"/>
          <p:cNvSpPr txBox="1">
            <a:spLocks noGrp="1"/>
          </p:cNvSpPr>
          <p:nvPr>
            <p:ph type="body" idx="4"/>
          </p:nvPr>
        </p:nvSpPr>
        <p:spPr>
          <a:xfrm>
            <a:off x="62299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7" name="Google Shape;117;p20"/>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21"/>
          <p:cNvSpPr txBox="1">
            <a:spLocks noGrp="1"/>
          </p:cNvSpPr>
          <p:nvPr>
            <p:ph type="body" idx="1"/>
          </p:nvPr>
        </p:nvSpPr>
        <p:spPr>
          <a:xfrm>
            <a:off x="609120" y="160488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1" name="Google Shape;121;p21"/>
          <p:cNvSpPr txBox="1">
            <a:spLocks noGrp="1"/>
          </p:cNvSpPr>
          <p:nvPr>
            <p:ph type="body" idx="2"/>
          </p:nvPr>
        </p:nvSpPr>
        <p:spPr>
          <a:xfrm>
            <a:off x="4317600" y="160488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2" name="Google Shape;122;p21"/>
          <p:cNvSpPr txBox="1">
            <a:spLocks noGrp="1"/>
          </p:cNvSpPr>
          <p:nvPr>
            <p:ph type="body" idx="3"/>
          </p:nvPr>
        </p:nvSpPr>
        <p:spPr>
          <a:xfrm>
            <a:off x="8026080" y="160488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3" name="Google Shape;123;p21"/>
          <p:cNvSpPr txBox="1">
            <a:spLocks noGrp="1"/>
          </p:cNvSpPr>
          <p:nvPr>
            <p:ph type="body" idx="4"/>
          </p:nvPr>
        </p:nvSpPr>
        <p:spPr>
          <a:xfrm>
            <a:off x="609120" y="369720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4" name="Google Shape;124;p21"/>
          <p:cNvSpPr txBox="1">
            <a:spLocks noGrp="1"/>
          </p:cNvSpPr>
          <p:nvPr>
            <p:ph type="body" idx="5"/>
          </p:nvPr>
        </p:nvSpPr>
        <p:spPr>
          <a:xfrm>
            <a:off x="4317600" y="369720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5" name="Google Shape;125;p21"/>
          <p:cNvSpPr txBox="1">
            <a:spLocks noGrp="1"/>
          </p:cNvSpPr>
          <p:nvPr>
            <p:ph type="body" idx="6"/>
          </p:nvPr>
        </p:nvSpPr>
        <p:spPr>
          <a:xfrm>
            <a:off x="8026080" y="369720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6" name="Google Shape;126;p21"/>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30" name="Google Shape;30;p3"/>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31" name="Google Shape;31;p3"/>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93000"/>
              </a:lnSpc>
              <a:spcBef>
                <a:spcPts val="0"/>
              </a:spcBef>
              <a:spcAft>
                <a:spcPts val="0"/>
              </a:spcAft>
              <a:buNone/>
              <a:defRPr sz="1800" b="0" i="0" u="none">
                <a:solidFill>
                  <a:srgbClr val="000000"/>
                </a:solidFill>
                <a:latin typeface="Arial"/>
                <a:ea typeface="Arial"/>
                <a:cs typeface="Arial"/>
                <a:sym typeface="Arial"/>
              </a:defRPr>
            </a:lvl1pPr>
            <a:lvl2pPr marL="0" marR="0" lvl="1" indent="0" algn="l" rtl="0">
              <a:lnSpc>
                <a:spcPct val="93000"/>
              </a:lnSpc>
              <a:spcBef>
                <a:spcPts val="0"/>
              </a:spcBef>
              <a:spcAft>
                <a:spcPts val="0"/>
              </a:spcAft>
              <a:buNone/>
              <a:defRPr sz="1800" b="0" i="0" u="none">
                <a:solidFill>
                  <a:srgbClr val="000000"/>
                </a:solidFill>
                <a:latin typeface="Arial"/>
                <a:ea typeface="Arial"/>
                <a:cs typeface="Arial"/>
                <a:sym typeface="Arial"/>
              </a:defRPr>
            </a:lvl2pPr>
            <a:lvl3pPr marL="0" marR="0" lvl="2" indent="0" algn="l" rtl="0">
              <a:lnSpc>
                <a:spcPct val="93000"/>
              </a:lnSpc>
              <a:spcBef>
                <a:spcPts val="0"/>
              </a:spcBef>
              <a:spcAft>
                <a:spcPts val="0"/>
              </a:spcAft>
              <a:buNone/>
              <a:defRPr sz="1800" b="0" i="0" u="none">
                <a:solidFill>
                  <a:srgbClr val="000000"/>
                </a:solidFill>
                <a:latin typeface="Arial"/>
                <a:ea typeface="Arial"/>
                <a:cs typeface="Arial"/>
                <a:sym typeface="Arial"/>
              </a:defRPr>
            </a:lvl3pPr>
            <a:lvl4pPr marL="0" marR="0" lvl="3" indent="0" algn="l" rtl="0">
              <a:lnSpc>
                <a:spcPct val="93000"/>
              </a:lnSpc>
              <a:spcBef>
                <a:spcPts val="0"/>
              </a:spcBef>
              <a:spcAft>
                <a:spcPts val="0"/>
              </a:spcAft>
              <a:buNone/>
              <a:defRPr sz="1800" b="0" i="0" u="none">
                <a:solidFill>
                  <a:srgbClr val="000000"/>
                </a:solidFill>
                <a:latin typeface="Arial"/>
                <a:ea typeface="Arial"/>
                <a:cs typeface="Arial"/>
                <a:sym typeface="Arial"/>
              </a:defRPr>
            </a:lvl4pPr>
            <a:lvl5pPr marL="0" marR="0" lvl="4" indent="0" algn="l" rtl="0">
              <a:lnSpc>
                <a:spcPct val="93000"/>
              </a:lnSpc>
              <a:spcBef>
                <a:spcPts val="0"/>
              </a:spcBef>
              <a:spcAft>
                <a:spcPts val="0"/>
              </a:spcAft>
              <a:buNone/>
              <a:defRPr sz="1800" b="0" i="0" u="none">
                <a:solidFill>
                  <a:srgbClr val="000000"/>
                </a:solidFill>
                <a:latin typeface="Arial"/>
                <a:ea typeface="Arial"/>
                <a:cs typeface="Arial"/>
                <a:sym typeface="Arial"/>
              </a:defRPr>
            </a:lvl5pPr>
            <a:lvl6pPr marL="0" marR="0" lvl="5" indent="0" algn="l" rtl="0">
              <a:lnSpc>
                <a:spcPct val="93000"/>
              </a:lnSpc>
              <a:spcBef>
                <a:spcPts val="0"/>
              </a:spcBef>
              <a:spcAft>
                <a:spcPts val="0"/>
              </a:spcAft>
              <a:buNone/>
              <a:defRPr sz="1800" b="0" i="0" u="none">
                <a:solidFill>
                  <a:srgbClr val="000000"/>
                </a:solidFill>
                <a:latin typeface="Arial"/>
                <a:ea typeface="Arial"/>
                <a:cs typeface="Arial"/>
                <a:sym typeface="Arial"/>
              </a:defRPr>
            </a:lvl6pPr>
            <a:lvl7pPr marL="0" marR="0" lvl="6" indent="0" algn="l" rtl="0">
              <a:lnSpc>
                <a:spcPct val="93000"/>
              </a:lnSpc>
              <a:spcBef>
                <a:spcPts val="0"/>
              </a:spcBef>
              <a:spcAft>
                <a:spcPts val="0"/>
              </a:spcAft>
              <a:buNone/>
              <a:defRPr sz="1800" b="0" i="0" u="none">
                <a:solidFill>
                  <a:srgbClr val="000000"/>
                </a:solidFill>
                <a:latin typeface="Arial"/>
                <a:ea typeface="Arial"/>
                <a:cs typeface="Arial"/>
                <a:sym typeface="Arial"/>
              </a:defRPr>
            </a:lvl7pPr>
            <a:lvl8pPr marL="0" marR="0" lvl="7" indent="0" algn="l" rtl="0">
              <a:lnSpc>
                <a:spcPct val="93000"/>
              </a:lnSpc>
              <a:spcBef>
                <a:spcPts val="0"/>
              </a:spcBef>
              <a:spcAft>
                <a:spcPts val="0"/>
              </a:spcAft>
              <a:buNone/>
              <a:defRPr sz="1800" b="0" i="0" u="none">
                <a:solidFill>
                  <a:srgbClr val="000000"/>
                </a:solidFill>
                <a:latin typeface="Arial"/>
                <a:ea typeface="Arial"/>
                <a:cs typeface="Arial"/>
                <a:sym typeface="Arial"/>
              </a:defRPr>
            </a:lvl8pPr>
            <a:lvl9pPr marL="0" marR="0" lvl="8" indent="0" algn="l" rtl="0">
              <a:lnSpc>
                <a:spcPct val="93000"/>
              </a:lnSpc>
              <a:spcBef>
                <a:spcPts val="0"/>
              </a:spcBef>
              <a:spcAft>
                <a:spcPts val="0"/>
              </a:spcAft>
              <a:buNone/>
              <a:defRPr sz="1800" b="0" i="0" u="none">
                <a:solidFill>
                  <a:srgbClr val="000000"/>
                </a:solidFill>
                <a:latin typeface="Arial"/>
                <a:ea typeface="Arial"/>
                <a:cs typeface="Arial"/>
                <a:sym typeface="Arial"/>
              </a:defRPr>
            </a:lvl9pPr>
          </a:lstStyle>
          <a:p>
            <a:fld id="{00000000-1234-1234-1234-123412341234}" type="slidenum">
              <a:rPr lang="en-US" smtClean="0"/>
              <a:pPr/>
              <a:t>‹#›</a:t>
            </a:fld>
            <a:endParaRPr lang="en-US" sz="13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914400" y="2130425"/>
            <a:ext cx="10363200" cy="1470000"/>
          </a:xfrm>
          <a:prstGeom prst="rect">
            <a:avLst/>
          </a:prstGeom>
          <a:noFill/>
          <a:ln>
            <a:noFill/>
          </a:ln>
        </p:spPr>
        <p:txBody>
          <a:bodyPr spcFirstLastPara="1" wrap="square" lIns="90000" tIns="45000" rIns="90000" bIns="45000" anchor="t" anchorCtr="0">
            <a:noAutofit/>
          </a:bodyPr>
          <a:lstStyle>
            <a:lvl1pPr lvl="0" algn="l" rtl="0">
              <a:lnSpc>
                <a:spcPct val="92000"/>
              </a:lnSpc>
              <a:spcBef>
                <a:spcPts val="0"/>
              </a:spcBef>
              <a:spcAft>
                <a:spcPts val="0"/>
              </a:spcAft>
              <a:buSzPts val="1400"/>
              <a:buNone/>
              <a:defRPr/>
            </a:lvl1pPr>
            <a:lvl2pPr lvl="1" algn="l" rtl="0">
              <a:lnSpc>
                <a:spcPct val="92000"/>
              </a:lnSpc>
              <a:spcBef>
                <a:spcPts val="0"/>
              </a:spcBef>
              <a:spcAft>
                <a:spcPts val="0"/>
              </a:spcAft>
              <a:buSzPts val="1400"/>
              <a:buNone/>
              <a:defRPr/>
            </a:lvl2pPr>
            <a:lvl3pPr lvl="2" algn="l" rtl="0">
              <a:lnSpc>
                <a:spcPct val="92000"/>
              </a:lnSpc>
              <a:spcBef>
                <a:spcPts val="0"/>
              </a:spcBef>
              <a:spcAft>
                <a:spcPts val="0"/>
              </a:spcAft>
              <a:buSzPts val="1400"/>
              <a:buNone/>
              <a:defRPr/>
            </a:lvl3pPr>
            <a:lvl4pPr lvl="3" algn="l" rtl="0">
              <a:lnSpc>
                <a:spcPct val="92000"/>
              </a:lnSpc>
              <a:spcBef>
                <a:spcPts val="0"/>
              </a:spcBef>
              <a:spcAft>
                <a:spcPts val="0"/>
              </a:spcAft>
              <a:buSzPts val="1400"/>
              <a:buNone/>
              <a:defRPr/>
            </a:lvl4pPr>
            <a:lvl5pPr lvl="4" algn="l" rtl="0">
              <a:lnSpc>
                <a:spcPct val="92000"/>
              </a:lnSpc>
              <a:spcBef>
                <a:spcPts val="0"/>
              </a:spcBef>
              <a:spcAft>
                <a:spcPts val="0"/>
              </a:spcAft>
              <a:buSzPts val="1400"/>
              <a:buNone/>
              <a:defRPr/>
            </a:lvl5pPr>
            <a:lvl6pPr lvl="5" algn="l" rtl="0">
              <a:lnSpc>
                <a:spcPct val="92000"/>
              </a:lnSpc>
              <a:spcBef>
                <a:spcPts val="0"/>
              </a:spcBef>
              <a:spcAft>
                <a:spcPts val="0"/>
              </a:spcAft>
              <a:buSzPts val="1400"/>
              <a:buNone/>
              <a:defRPr/>
            </a:lvl6pPr>
            <a:lvl7pPr lvl="6" algn="l" rtl="0">
              <a:lnSpc>
                <a:spcPct val="92000"/>
              </a:lnSpc>
              <a:spcBef>
                <a:spcPts val="0"/>
              </a:spcBef>
              <a:spcAft>
                <a:spcPts val="0"/>
              </a:spcAft>
              <a:buSzPts val="1400"/>
              <a:buNone/>
              <a:defRPr/>
            </a:lvl7pPr>
            <a:lvl8pPr lvl="7" algn="l" rtl="0">
              <a:lnSpc>
                <a:spcPct val="92000"/>
              </a:lnSpc>
              <a:spcBef>
                <a:spcPts val="0"/>
              </a:spcBef>
              <a:spcAft>
                <a:spcPts val="0"/>
              </a:spcAft>
              <a:buSzPts val="1400"/>
              <a:buNone/>
              <a:defRPr/>
            </a:lvl8pPr>
            <a:lvl9pPr lvl="8" algn="l" rtl="0">
              <a:lnSpc>
                <a:spcPct val="92000"/>
              </a:lnSpc>
              <a:spcBef>
                <a:spcPts val="0"/>
              </a:spcBef>
              <a:spcAft>
                <a:spcPts val="0"/>
              </a:spcAft>
              <a:buSzPts val="1400"/>
              <a:buNone/>
              <a:defRPr/>
            </a:lvl9pPr>
          </a:lstStyle>
          <a:p>
            <a:endParaRPr/>
          </a:p>
        </p:txBody>
      </p:sp>
      <p:sp>
        <p:nvSpPr>
          <p:cNvPr id="41" name="Google Shape;41;p5"/>
          <p:cNvSpPr txBox="1">
            <a:spLocks noGrp="1"/>
          </p:cNvSpPr>
          <p:nvPr>
            <p:ph type="subTitle" idx="1"/>
          </p:nvPr>
        </p:nvSpPr>
        <p:spPr>
          <a:xfrm>
            <a:off x="1828800" y="3886200"/>
            <a:ext cx="8534400" cy="1752600"/>
          </a:xfrm>
          <a:prstGeom prst="rect">
            <a:avLst/>
          </a:prstGeom>
          <a:noFill/>
          <a:ln>
            <a:noFill/>
          </a:ln>
        </p:spPr>
        <p:txBody>
          <a:bodyPr spcFirstLastPara="1" wrap="square" lIns="0" tIns="56500" rIns="0" bIns="0" anchor="t" anchorCtr="0">
            <a:noAutofit/>
          </a:bodyPr>
          <a:lstStyle>
            <a:lvl1pPr lvl="0" algn="l" rtl="0">
              <a:lnSpc>
                <a:spcPct val="86000"/>
              </a:lnSpc>
              <a:spcBef>
                <a:spcPts val="0"/>
              </a:spcBef>
              <a:spcAft>
                <a:spcPts val="0"/>
              </a:spcAft>
              <a:buSzPts val="1400"/>
              <a:buNone/>
              <a:defRPr/>
            </a:lvl1pPr>
            <a:lvl2pPr lvl="1" algn="l" rtl="0">
              <a:lnSpc>
                <a:spcPct val="86000"/>
              </a:lnSpc>
              <a:spcBef>
                <a:spcPts val="1400"/>
              </a:spcBef>
              <a:spcAft>
                <a:spcPts val="0"/>
              </a:spcAft>
              <a:buSzPts val="1400"/>
              <a:buNone/>
              <a:defRPr/>
            </a:lvl2pPr>
            <a:lvl3pPr lvl="2" algn="l" rtl="0">
              <a:lnSpc>
                <a:spcPct val="86000"/>
              </a:lnSpc>
              <a:spcBef>
                <a:spcPts val="1100"/>
              </a:spcBef>
              <a:spcAft>
                <a:spcPts val="0"/>
              </a:spcAft>
              <a:buSzPts val="1400"/>
              <a:buNone/>
              <a:defRPr/>
            </a:lvl3pPr>
            <a:lvl4pPr lvl="3" algn="l" rtl="0">
              <a:lnSpc>
                <a:spcPct val="86000"/>
              </a:lnSpc>
              <a:spcBef>
                <a:spcPts val="800"/>
              </a:spcBef>
              <a:spcAft>
                <a:spcPts val="0"/>
              </a:spcAft>
              <a:buSzPts val="1400"/>
              <a:buNone/>
              <a:defRPr/>
            </a:lvl4pPr>
            <a:lvl5pPr lvl="4" algn="l" rtl="0">
              <a:lnSpc>
                <a:spcPct val="92000"/>
              </a:lnSpc>
              <a:spcBef>
                <a:spcPts val="500"/>
              </a:spcBef>
              <a:spcAft>
                <a:spcPts val="0"/>
              </a:spcAft>
              <a:buSzPts val="1400"/>
              <a:buNone/>
              <a:defRPr/>
            </a:lvl5pPr>
            <a:lvl6pPr lvl="5" algn="l" rtl="0">
              <a:lnSpc>
                <a:spcPct val="92000"/>
              </a:lnSpc>
              <a:spcBef>
                <a:spcPts val="200"/>
              </a:spcBef>
              <a:spcAft>
                <a:spcPts val="0"/>
              </a:spcAft>
              <a:buSzPts val="1400"/>
              <a:buNone/>
              <a:defRPr/>
            </a:lvl6pPr>
            <a:lvl7pPr lvl="6" algn="l" rtl="0">
              <a:lnSpc>
                <a:spcPct val="92000"/>
              </a:lnSpc>
              <a:spcBef>
                <a:spcPts val="200"/>
              </a:spcBef>
              <a:spcAft>
                <a:spcPts val="0"/>
              </a:spcAft>
              <a:buSzPts val="1400"/>
              <a:buNone/>
              <a:defRPr/>
            </a:lvl7pPr>
            <a:lvl8pPr lvl="7" algn="l" rtl="0">
              <a:lnSpc>
                <a:spcPct val="92000"/>
              </a:lnSpc>
              <a:spcBef>
                <a:spcPts val="200"/>
              </a:spcBef>
              <a:spcAft>
                <a:spcPts val="0"/>
              </a:spcAft>
              <a:buSzPts val="1400"/>
              <a:buNone/>
              <a:defRPr/>
            </a:lvl8pPr>
            <a:lvl9pPr lvl="8" algn="l" rtl="0">
              <a:lnSpc>
                <a:spcPct val="92000"/>
              </a:lnSpc>
              <a:spcBef>
                <a:spcPts val="200"/>
              </a:spcBef>
              <a:spcAft>
                <a:spcPts val="200"/>
              </a:spcAft>
              <a:buSzPts val="1400"/>
              <a:buNone/>
              <a:defRPr/>
            </a:lvl9pPr>
          </a:lstStyle>
          <a:p>
            <a:endParaRPr/>
          </a:p>
        </p:txBody>
      </p:sp>
      <p:sp>
        <p:nvSpPr>
          <p:cNvPr id="42" name="Google Shape;42;p5"/>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3" name="Google Shape;43;p5"/>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4" name="Google Shape;44;p5"/>
          <p:cNvSpPr txBox="1">
            <a:spLocks noGrp="1"/>
          </p:cNvSpPr>
          <p:nvPr>
            <p:ph type="sldNum" idx="12"/>
          </p:nvPr>
        </p:nvSpPr>
        <p:spPr>
          <a:xfrm>
            <a:off x="8610600" y="6356350"/>
            <a:ext cx="2730400" cy="355500"/>
          </a:xfrm>
          <a:prstGeom prst="rect">
            <a:avLst/>
          </a:prstGeom>
          <a:noFill/>
          <a:ln>
            <a:noFill/>
          </a:ln>
        </p:spPr>
        <p:txBody>
          <a:bodyPr spcFirstLastPara="1" wrap="square" lIns="90000" tIns="45000" rIns="90000" bIns="45000" anchor="t" anchorCtr="0">
            <a:noAutofit/>
          </a:bodyPr>
          <a:lstStyle>
            <a:lvl1pPr marL="0" lvl="0" indent="0" algn="l" rtl="0">
              <a:lnSpc>
                <a:spcPct val="100000"/>
              </a:lnSpc>
              <a:spcBef>
                <a:spcPts val="0"/>
              </a:spcBef>
              <a:spcAft>
                <a:spcPts val="0"/>
              </a:spcAft>
              <a:buNone/>
              <a:defRPr sz="1800">
                <a:solidFill>
                  <a:srgbClr val="000000"/>
                </a:solidFill>
                <a:latin typeface="Calibri"/>
                <a:ea typeface="Calibri"/>
                <a:cs typeface="Calibri"/>
                <a:sym typeface="Calibri"/>
              </a:defRPr>
            </a:lvl1pPr>
            <a:lvl2pPr marL="0" lvl="1" indent="0" algn="l" rtl="0">
              <a:lnSpc>
                <a:spcPct val="100000"/>
              </a:lnSpc>
              <a:spcBef>
                <a:spcPts val="0"/>
              </a:spcBef>
              <a:spcAft>
                <a:spcPts val="0"/>
              </a:spcAft>
              <a:buNone/>
              <a:defRPr sz="1800">
                <a:solidFill>
                  <a:srgbClr val="000000"/>
                </a:solidFill>
                <a:latin typeface="Calibri"/>
                <a:ea typeface="Calibri"/>
                <a:cs typeface="Calibri"/>
                <a:sym typeface="Calibri"/>
              </a:defRPr>
            </a:lvl2pPr>
            <a:lvl3pPr marL="0" lvl="2" indent="0" algn="l" rtl="0">
              <a:lnSpc>
                <a:spcPct val="100000"/>
              </a:lnSpc>
              <a:spcBef>
                <a:spcPts val="0"/>
              </a:spcBef>
              <a:spcAft>
                <a:spcPts val="0"/>
              </a:spcAft>
              <a:buNone/>
              <a:defRPr sz="1800">
                <a:solidFill>
                  <a:srgbClr val="000000"/>
                </a:solidFill>
                <a:latin typeface="Calibri"/>
                <a:ea typeface="Calibri"/>
                <a:cs typeface="Calibri"/>
                <a:sym typeface="Calibri"/>
              </a:defRPr>
            </a:lvl3pPr>
            <a:lvl4pPr marL="0" lvl="3" indent="0" algn="l" rtl="0">
              <a:lnSpc>
                <a:spcPct val="100000"/>
              </a:lnSpc>
              <a:spcBef>
                <a:spcPts val="0"/>
              </a:spcBef>
              <a:spcAft>
                <a:spcPts val="0"/>
              </a:spcAft>
              <a:buNone/>
              <a:defRPr sz="1800">
                <a:solidFill>
                  <a:srgbClr val="000000"/>
                </a:solidFill>
                <a:latin typeface="Calibri"/>
                <a:ea typeface="Calibri"/>
                <a:cs typeface="Calibri"/>
                <a:sym typeface="Calibri"/>
              </a:defRPr>
            </a:lvl4pPr>
            <a:lvl5pPr marL="0" lvl="4" indent="0" algn="l" rtl="0">
              <a:lnSpc>
                <a:spcPct val="100000"/>
              </a:lnSpc>
              <a:spcBef>
                <a:spcPts val="0"/>
              </a:spcBef>
              <a:spcAft>
                <a:spcPts val="0"/>
              </a:spcAft>
              <a:buNone/>
              <a:defRPr sz="1800">
                <a:solidFill>
                  <a:srgbClr val="000000"/>
                </a:solidFill>
                <a:latin typeface="Calibri"/>
                <a:ea typeface="Calibri"/>
                <a:cs typeface="Calibri"/>
                <a:sym typeface="Calibri"/>
              </a:defRPr>
            </a:lvl5pPr>
            <a:lvl6pPr marL="0" lvl="5" indent="0" algn="l" rtl="0">
              <a:lnSpc>
                <a:spcPct val="100000"/>
              </a:lnSpc>
              <a:spcBef>
                <a:spcPts val="0"/>
              </a:spcBef>
              <a:spcAft>
                <a:spcPts val="0"/>
              </a:spcAft>
              <a:buNone/>
              <a:defRPr sz="1800">
                <a:solidFill>
                  <a:srgbClr val="000000"/>
                </a:solidFill>
                <a:latin typeface="Calibri"/>
                <a:ea typeface="Calibri"/>
                <a:cs typeface="Calibri"/>
                <a:sym typeface="Calibri"/>
              </a:defRPr>
            </a:lvl6pPr>
            <a:lvl7pPr marL="0" lvl="6" indent="0" algn="l" rtl="0">
              <a:lnSpc>
                <a:spcPct val="100000"/>
              </a:lnSpc>
              <a:spcBef>
                <a:spcPts val="0"/>
              </a:spcBef>
              <a:spcAft>
                <a:spcPts val="0"/>
              </a:spcAft>
              <a:buNone/>
              <a:defRPr sz="1800">
                <a:solidFill>
                  <a:srgbClr val="000000"/>
                </a:solidFill>
                <a:latin typeface="Calibri"/>
                <a:ea typeface="Calibri"/>
                <a:cs typeface="Calibri"/>
                <a:sym typeface="Calibri"/>
              </a:defRPr>
            </a:lvl7pPr>
            <a:lvl8pPr marL="0" lvl="7" indent="0" algn="l" rtl="0">
              <a:lnSpc>
                <a:spcPct val="100000"/>
              </a:lnSpc>
              <a:spcBef>
                <a:spcPts val="0"/>
              </a:spcBef>
              <a:spcAft>
                <a:spcPts val="0"/>
              </a:spcAft>
              <a:buNone/>
              <a:defRPr sz="1800">
                <a:solidFill>
                  <a:srgbClr val="000000"/>
                </a:solidFill>
                <a:latin typeface="Calibri"/>
                <a:ea typeface="Calibri"/>
                <a:cs typeface="Calibri"/>
                <a:sym typeface="Calibri"/>
              </a:defRPr>
            </a:lvl8pPr>
            <a:lvl9pPr marL="0" lvl="8" indent="0" algn="l" rtl="0">
              <a:lnSpc>
                <a:spcPct val="100000"/>
              </a:lnSpc>
              <a:spcBef>
                <a:spcPts val="0"/>
              </a:spcBef>
              <a:spcAft>
                <a:spcPts val="0"/>
              </a:spcAft>
              <a:buNone/>
              <a:defRPr sz="1800">
                <a:solidFill>
                  <a:srgbClr val="000000"/>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6"/>
          <p:cNvSpPr txBox="1">
            <a:spLocks noGrp="1"/>
          </p:cNvSpPr>
          <p:nvPr>
            <p:ph type="subTitle" idx="1"/>
          </p:nvPr>
        </p:nvSpPr>
        <p:spPr>
          <a:xfrm>
            <a:off x="609120" y="1604880"/>
            <a:ext cx="10968400" cy="4005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1400"/>
              </a:spcBef>
              <a:spcAft>
                <a:spcPts val="0"/>
              </a:spcAft>
              <a:buSzPts val="1400"/>
              <a:buNone/>
              <a:defRPr/>
            </a:lvl2pPr>
            <a:lvl3pPr lvl="2" algn="l" rtl="0">
              <a:spcBef>
                <a:spcPts val="1100"/>
              </a:spcBef>
              <a:spcAft>
                <a:spcPts val="0"/>
              </a:spcAft>
              <a:buSzPts val="1400"/>
              <a:buNone/>
              <a:defRPr/>
            </a:lvl3pPr>
            <a:lvl4pPr lvl="3" algn="l" rtl="0">
              <a:spcBef>
                <a:spcPts val="800"/>
              </a:spcBef>
              <a:spcAft>
                <a:spcPts val="0"/>
              </a:spcAft>
              <a:buSzPts val="1400"/>
              <a:buNone/>
              <a:defRPr/>
            </a:lvl4pPr>
            <a:lvl5pPr lvl="4" algn="l" rtl="0">
              <a:spcBef>
                <a:spcPts val="500"/>
              </a:spcBef>
              <a:spcAft>
                <a:spcPts val="0"/>
              </a:spcAft>
              <a:buSzPts val="1400"/>
              <a:buNone/>
              <a:defRPr/>
            </a:lvl5pPr>
            <a:lvl6pPr lvl="5" algn="l" rtl="0">
              <a:spcBef>
                <a:spcPts val="200"/>
              </a:spcBef>
              <a:spcAft>
                <a:spcPts val="0"/>
              </a:spcAft>
              <a:buSzPts val="1400"/>
              <a:buNone/>
              <a:defRPr/>
            </a:lvl6pPr>
            <a:lvl7pPr lvl="6" algn="l" rtl="0">
              <a:spcBef>
                <a:spcPts val="200"/>
              </a:spcBef>
              <a:spcAft>
                <a:spcPts val="0"/>
              </a:spcAft>
              <a:buSzPts val="1400"/>
              <a:buNone/>
              <a:defRPr/>
            </a:lvl7pPr>
            <a:lvl8pPr lvl="7" algn="l" rtl="0">
              <a:spcBef>
                <a:spcPts val="200"/>
              </a:spcBef>
              <a:spcAft>
                <a:spcPts val="0"/>
              </a:spcAft>
              <a:buSzPts val="1400"/>
              <a:buNone/>
              <a:defRPr/>
            </a:lvl8pPr>
            <a:lvl9pPr lvl="8" algn="l" rtl="0">
              <a:spcBef>
                <a:spcPts val="200"/>
              </a:spcBef>
              <a:spcAft>
                <a:spcPts val="200"/>
              </a:spcAft>
              <a:buSzPts val="1400"/>
              <a:buNone/>
              <a:defRPr/>
            </a:lvl9pPr>
          </a:lstStyle>
          <a:p>
            <a:endParaRPr/>
          </a:p>
        </p:txBody>
      </p:sp>
      <p:sp>
        <p:nvSpPr>
          <p:cNvPr id="48" name="Google Shape;48;p6"/>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8"/>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9" name="Google Shape;59;p8"/>
          <p:cNvSpPr txBox="1">
            <a:spLocks noGrp="1"/>
          </p:cNvSpPr>
          <p:nvPr>
            <p:ph type="sldNum" idx="12"/>
          </p:nvPr>
        </p:nvSpPr>
        <p:spPr>
          <a:xfrm>
            <a:off x="8610601" y="6356350"/>
            <a:ext cx="2730500" cy="355600"/>
          </a:xfrm>
          <a:prstGeom prst="rect">
            <a:avLst/>
          </a:prstGeom>
          <a:noFill/>
          <a:ln>
            <a:noFill/>
          </a:ln>
        </p:spPr>
        <p:txBody>
          <a:bodyPr spcFirstLastPara="1" wrap="square" lIns="90000" tIns="45000" rIns="90000" bIns="45000" anchor="t" anchorCtr="0">
            <a:noAutofit/>
          </a:bodyPr>
          <a:lstStyle>
            <a:lvl1pPr marL="0" lvl="0" indent="0" algn="l">
              <a:lnSpc>
                <a:spcPct val="100000"/>
              </a:lnSpc>
              <a:spcBef>
                <a:spcPts val="0"/>
              </a:spcBef>
              <a:spcAft>
                <a:spcPts val="0"/>
              </a:spcAft>
              <a:buNone/>
              <a:defRPr sz="1800">
                <a:solidFill>
                  <a:srgbClr val="000000"/>
                </a:solidFill>
                <a:latin typeface="Calibri"/>
                <a:ea typeface="Calibri"/>
                <a:cs typeface="Calibri"/>
                <a:sym typeface="Calibri"/>
              </a:defRPr>
            </a:lvl1pPr>
            <a:lvl2pPr marL="0" lvl="1" indent="0" algn="l">
              <a:lnSpc>
                <a:spcPct val="100000"/>
              </a:lnSpc>
              <a:spcBef>
                <a:spcPts val="0"/>
              </a:spcBef>
              <a:spcAft>
                <a:spcPts val="0"/>
              </a:spcAft>
              <a:buNone/>
              <a:defRPr sz="1800">
                <a:solidFill>
                  <a:srgbClr val="000000"/>
                </a:solidFill>
                <a:latin typeface="Calibri"/>
                <a:ea typeface="Calibri"/>
                <a:cs typeface="Calibri"/>
                <a:sym typeface="Calibri"/>
              </a:defRPr>
            </a:lvl2pPr>
            <a:lvl3pPr marL="0" lvl="2" indent="0" algn="l">
              <a:lnSpc>
                <a:spcPct val="100000"/>
              </a:lnSpc>
              <a:spcBef>
                <a:spcPts val="0"/>
              </a:spcBef>
              <a:spcAft>
                <a:spcPts val="0"/>
              </a:spcAft>
              <a:buNone/>
              <a:defRPr sz="1800">
                <a:solidFill>
                  <a:srgbClr val="000000"/>
                </a:solidFill>
                <a:latin typeface="Calibri"/>
                <a:ea typeface="Calibri"/>
                <a:cs typeface="Calibri"/>
                <a:sym typeface="Calibri"/>
              </a:defRPr>
            </a:lvl3pPr>
            <a:lvl4pPr marL="0" lvl="3" indent="0" algn="l">
              <a:lnSpc>
                <a:spcPct val="100000"/>
              </a:lnSpc>
              <a:spcBef>
                <a:spcPts val="0"/>
              </a:spcBef>
              <a:spcAft>
                <a:spcPts val="0"/>
              </a:spcAft>
              <a:buNone/>
              <a:defRPr sz="1800">
                <a:solidFill>
                  <a:srgbClr val="000000"/>
                </a:solidFill>
                <a:latin typeface="Calibri"/>
                <a:ea typeface="Calibri"/>
                <a:cs typeface="Calibri"/>
                <a:sym typeface="Calibri"/>
              </a:defRPr>
            </a:lvl4pPr>
            <a:lvl5pPr marL="0" lvl="4" indent="0" algn="l">
              <a:lnSpc>
                <a:spcPct val="100000"/>
              </a:lnSpc>
              <a:spcBef>
                <a:spcPts val="0"/>
              </a:spcBef>
              <a:spcAft>
                <a:spcPts val="0"/>
              </a:spcAft>
              <a:buNone/>
              <a:defRPr sz="1800">
                <a:solidFill>
                  <a:srgbClr val="000000"/>
                </a:solidFill>
                <a:latin typeface="Calibri"/>
                <a:ea typeface="Calibri"/>
                <a:cs typeface="Calibri"/>
                <a:sym typeface="Calibri"/>
              </a:defRPr>
            </a:lvl5pPr>
            <a:lvl6pPr marL="0" lvl="5" indent="0" algn="l">
              <a:lnSpc>
                <a:spcPct val="100000"/>
              </a:lnSpc>
              <a:spcBef>
                <a:spcPts val="0"/>
              </a:spcBef>
              <a:spcAft>
                <a:spcPts val="0"/>
              </a:spcAft>
              <a:buNone/>
              <a:defRPr sz="1800">
                <a:solidFill>
                  <a:srgbClr val="000000"/>
                </a:solidFill>
                <a:latin typeface="Calibri"/>
                <a:ea typeface="Calibri"/>
                <a:cs typeface="Calibri"/>
                <a:sym typeface="Calibri"/>
              </a:defRPr>
            </a:lvl6pPr>
            <a:lvl7pPr marL="0" lvl="6" indent="0" algn="l">
              <a:lnSpc>
                <a:spcPct val="100000"/>
              </a:lnSpc>
              <a:spcBef>
                <a:spcPts val="0"/>
              </a:spcBef>
              <a:spcAft>
                <a:spcPts val="0"/>
              </a:spcAft>
              <a:buNone/>
              <a:defRPr sz="1800">
                <a:solidFill>
                  <a:srgbClr val="000000"/>
                </a:solidFill>
                <a:latin typeface="Calibri"/>
                <a:ea typeface="Calibri"/>
                <a:cs typeface="Calibri"/>
                <a:sym typeface="Calibri"/>
              </a:defRPr>
            </a:lvl7pPr>
            <a:lvl8pPr marL="0" lvl="7" indent="0" algn="l">
              <a:lnSpc>
                <a:spcPct val="100000"/>
              </a:lnSpc>
              <a:spcBef>
                <a:spcPts val="0"/>
              </a:spcBef>
              <a:spcAft>
                <a:spcPts val="0"/>
              </a:spcAft>
              <a:buNone/>
              <a:defRPr sz="1800">
                <a:solidFill>
                  <a:srgbClr val="000000"/>
                </a:solidFill>
                <a:latin typeface="Calibri"/>
                <a:ea typeface="Calibri"/>
                <a:cs typeface="Calibri"/>
                <a:sym typeface="Calibri"/>
              </a:defRPr>
            </a:lvl8pPr>
            <a:lvl9pPr marL="0" lvl="8" indent="0" algn="l">
              <a:lnSpc>
                <a:spcPct val="100000"/>
              </a:lnSpc>
              <a:spcBef>
                <a:spcPts val="0"/>
              </a:spcBef>
              <a:spcAft>
                <a:spcPts val="0"/>
              </a:spcAft>
              <a:buNone/>
              <a:defRPr sz="1800">
                <a:solidFill>
                  <a:srgbClr val="000000"/>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0"/>
          <p:cNvSpPr txBox="1">
            <a:spLocks noGrp="1"/>
          </p:cNvSpPr>
          <p:nvPr>
            <p:ph type="subTitle" idx="1"/>
          </p:nvPr>
        </p:nvSpPr>
        <p:spPr>
          <a:xfrm>
            <a:off x="609120" y="1604880"/>
            <a:ext cx="10968400" cy="4005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1"/>
        <p:cNvGrpSpPr/>
        <p:nvPr/>
      </p:nvGrpSpPr>
      <p:grpSpPr>
        <a:xfrm>
          <a:off x="0" y="0"/>
          <a:ext cx="0" cy="0"/>
          <a:chOff x="0" y="0"/>
          <a:chExt cx="0" cy="0"/>
        </a:xfrm>
      </p:grpSpPr>
      <p:sp>
        <p:nvSpPr>
          <p:cNvPr id="72" name="Google Shape;72;p11"/>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12"/>
          <p:cNvSpPr txBox="1">
            <a:spLocks noGrp="1"/>
          </p:cNvSpPr>
          <p:nvPr>
            <p:ph type="body" idx="1"/>
          </p:nvPr>
        </p:nvSpPr>
        <p:spPr>
          <a:xfrm>
            <a:off x="609120" y="1604880"/>
            <a:ext cx="10968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76" name="Google Shape;76;p12"/>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3"/>
          <p:cNvSpPr txBox="1">
            <a:spLocks noGrp="1"/>
          </p:cNvSpPr>
          <p:nvPr>
            <p:ph type="body" idx="1"/>
          </p:nvPr>
        </p:nvSpPr>
        <p:spPr>
          <a:xfrm>
            <a:off x="6091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80" name="Google Shape;80;p13"/>
          <p:cNvSpPr txBox="1">
            <a:spLocks noGrp="1"/>
          </p:cNvSpPr>
          <p:nvPr>
            <p:ph type="body" idx="2"/>
          </p:nvPr>
        </p:nvSpPr>
        <p:spPr>
          <a:xfrm>
            <a:off x="62299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81" name="Google Shape;81;p13"/>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Arial"/>
                <a:ea typeface="Arial"/>
                <a:cs typeface="Arial"/>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4.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
        <p:cNvGrpSpPr/>
        <p:nvPr/>
      </p:nvGrpSpPr>
      <p:grpSpPr>
        <a:xfrm>
          <a:off x="0" y="0"/>
          <a:ext cx="0" cy="0"/>
          <a:chOff x="0" y="0"/>
          <a:chExt cx="0" cy="0"/>
        </a:xfrm>
      </p:grpSpPr>
      <p:sp>
        <p:nvSpPr>
          <p:cNvPr id="16" name="Google Shape;16;p1"/>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pic>
        <p:nvPicPr>
          <p:cNvPr id="17" name="Google Shape;17;p1"/>
          <p:cNvPicPr preferRelativeResize="0"/>
          <p:nvPr/>
        </p:nvPicPr>
        <p:blipFill rotWithShape="1">
          <a:blip r:embed="rId4">
            <a:alphaModFix/>
          </a:blip>
          <a:srcRect l="28936"/>
          <a:stretch/>
        </p:blipFill>
        <p:spPr>
          <a:xfrm>
            <a:off x="1" y="1"/>
            <a:ext cx="5145615" cy="6857999"/>
          </a:xfrm>
          <a:prstGeom prst="rect">
            <a:avLst/>
          </a:prstGeom>
          <a:noFill/>
          <a:ln>
            <a:noFill/>
          </a:ln>
        </p:spPr>
      </p:pic>
      <p:pic>
        <p:nvPicPr>
          <p:cNvPr id="18" name="Google Shape;18;p1"/>
          <p:cNvPicPr preferRelativeResize="0"/>
          <p:nvPr/>
        </p:nvPicPr>
        <p:blipFill rotWithShape="1">
          <a:blip r:embed="rId5">
            <a:alphaModFix/>
          </a:blip>
          <a:srcRect/>
          <a:stretch/>
        </p:blipFill>
        <p:spPr>
          <a:xfrm>
            <a:off x="6472767" y="623888"/>
            <a:ext cx="4658783" cy="1220787"/>
          </a:xfrm>
          <a:prstGeom prst="rect">
            <a:avLst/>
          </a:prstGeom>
          <a:noFill/>
          <a:ln>
            <a:noFill/>
          </a:ln>
        </p:spPr>
      </p:pic>
      <p:sp>
        <p:nvSpPr>
          <p:cNvPr id="19" name="Google Shape;19;p1"/>
          <p:cNvSpPr txBox="1">
            <a:spLocks noGrp="1"/>
          </p:cNvSpPr>
          <p:nvPr>
            <p:ph type="title"/>
          </p:nvPr>
        </p:nvSpPr>
        <p:spPr>
          <a:xfrm>
            <a:off x="609600" y="273050"/>
            <a:ext cx="10960000" cy="1135200"/>
          </a:xfrm>
          <a:prstGeom prst="rect">
            <a:avLst/>
          </a:prstGeom>
          <a:noFill/>
          <a:ln>
            <a:noFill/>
          </a:ln>
        </p:spPr>
        <p:txBody>
          <a:bodyPr spcFirstLastPara="1" wrap="square" lIns="0" tIns="0" rIns="0" bIns="0" anchor="ctr" anchorCtr="0">
            <a:noAutofit/>
          </a:bodyPr>
          <a:lstStyle>
            <a:lvl1pPr marR="0" lvl="0"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20" name="Google Shape;20;p1"/>
          <p:cNvSpPr txBox="1">
            <a:spLocks noGrp="1"/>
          </p:cNvSpPr>
          <p:nvPr>
            <p:ph type="body" idx="1"/>
          </p:nvPr>
        </p:nvSpPr>
        <p:spPr>
          <a:xfrm>
            <a:off x="609600" y="1604962"/>
            <a:ext cx="10960000" cy="4516500"/>
          </a:xfrm>
          <a:prstGeom prst="rect">
            <a:avLst/>
          </a:prstGeom>
          <a:noFill/>
          <a:ln>
            <a:noFill/>
          </a:ln>
        </p:spPr>
        <p:txBody>
          <a:bodyPr spcFirstLastPara="1" wrap="square" lIns="0" tIns="28075" rIns="0" bIns="0" anchor="t" anchorCtr="0">
            <a:noAutofit/>
          </a:bodyPr>
          <a:lstStyle>
            <a:lvl1pPr marL="457200" marR="0" lvl="0" indent="-228600" algn="l" rtl="0">
              <a:lnSpc>
                <a:spcPct val="92000"/>
              </a:lnSpc>
              <a:spcBef>
                <a:spcPts val="0"/>
              </a:spcBef>
              <a:spcAft>
                <a:spcPts val="0"/>
              </a:spcAft>
              <a:buSzPts val="1400"/>
              <a:buNone/>
              <a:defRPr sz="2800" b="0" i="0" u="none" strike="noStrike" cap="none">
                <a:solidFill>
                  <a:srgbClr val="000000"/>
                </a:solidFill>
                <a:latin typeface="Calibri"/>
                <a:ea typeface="Calibri"/>
                <a:cs typeface="Calibri"/>
                <a:sym typeface="Calibri"/>
              </a:defRPr>
            </a:lvl1pPr>
            <a:lvl2pPr marL="914400" marR="0" lvl="1" indent="-228600" algn="l" rtl="0">
              <a:lnSpc>
                <a:spcPct val="92000"/>
              </a:lnSpc>
              <a:spcBef>
                <a:spcPts val="1400"/>
              </a:spcBef>
              <a:spcAft>
                <a:spcPts val="0"/>
              </a:spcAft>
              <a:buSzPts val="1400"/>
              <a:buNone/>
              <a:defRPr sz="2000" b="0" i="0" u="none" strike="noStrike" cap="none">
                <a:solidFill>
                  <a:srgbClr val="000000"/>
                </a:solidFill>
                <a:latin typeface="Calibri"/>
                <a:ea typeface="Calibri"/>
                <a:cs typeface="Calibri"/>
                <a:sym typeface="Calibri"/>
              </a:defRPr>
            </a:lvl2pPr>
            <a:lvl3pPr marL="1371600" marR="0" lvl="2" indent="-228600" algn="l" rtl="0">
              <a:lnSpc>
                <a:spcPct val="92000"/>
              </a:lnSpc>
              <a:spcBef>
                <a:spcPts val="1100"/>
              </a:spcBef>
              <a:spcAft>
                <a:spcPts val="0"/>
              </a:spcAft>
              <a:buSzPts val="1400"/>
              <a:buNone/>
              <a:defRPr sz="1800" b="0" i="0" u="none" strike="noStrike" cap="none">
                <a:solidFill>
                  <a:srgbClr val="000000"/>
                </a:solidFill>
                <a:latin typeface="Calibri"/>
                <a:ea typeface="Calibri"/>
                <a:cs typeface="Calibri"/>
                <a:sym typeface="Calibri"/>
              </a:defRPr>
            </a:lvl3pPr>
            <a:lvl4pPr marL="1828800" marR="0" lvl="3" indent="-228600" algn="l" rtl="0">
              <a:lnSpc>
                <a:spcPct val="92000"/>
              </a:lnSpc>
              <a:spcBef>
                <a:spcPts val="800"/>
              </a:spcBef>
              <a:spcAft>
                <a:spcPts val="0"/>
              </a:spcAft>
              <a:buSzPts val="1400"/>
              <a:buNone/>
              <a:defRPr sz="1800" b="0" i="0" u="none" strike="noStrike" cap="none">
                <a:solidFill>
                  <a:srgbClr val="000000"/>
                </a:solidFill>
                <a:latin typeface="Calibri"/>
                <a:ea typeface="Calibri"/>
                <a:cs typeface="Calibri"/>
                <a:sym typeface="Calibri"/>
              </a:defRPr>
            </a:lvl4pPr>
            <a:lvl5pPr marL="2286000" marR="0" lvl="4" indent="-228600" algn="l" rtl="0">
              <a:lnSpc>
                <a:spcPct val="92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SzPts val="1400"/>
              <a:buNone/>
              <a:defRPr sz="2000" b="0" i="0" u="none" strike="noStrike" cap="none">
                <a:solidFill>
                  <a:srgbClr val="000000"/>
                </a:solidFill>
                <a:latin typeface="Calibri"/>
                <a:ea typeface="Calibri"/>
                <a:cs typeface="Calibri"/>
                <a:sym typeface="Calibri"/>
              </a:defRPr>
            </a:lvl9pPr>
          </a:lstStyle>
          <a:p>
            <a:endParaRPr/>
          </a:p>
        </p:txBody>
      </p:sp>
      <p:sp>
        <p:nvSpPr>
          <p:cNvPr id="21" name="Google Shape;21;p1"/>
          <p:cNvSpPr txBox="1">
            <a:spLocks noGrp="1"/>
          </p:cNvSpPr>
          <p:nvPr>
            <p:ph type="sldNum" idx="12"/>
          </p:nvPr>
        </p:nvSpPr>
        <p:spPr>
          <a:xfrm>
            <a:off x="11409045" y="6333134"/>
            <a:ext cx="731600" cy="525000"/>
          </a:xfrm>
          <a:prstGeom prst="rect">
            <a:avLst/>
          </a:prstGeom>
          <a:noFill/>
          <a:ln>
            <a:noFill/>
          </a:ln>
        </p:spPr>
        <p:txBody>
          <a:bodyPr spcFirstLastPara="1" wrap="square" lIns="91425" tIns="91425" rIns="91425" bIns="91425" anchor="t" anchorCtr="0">
            <a:noAutofit/>
          </a:bodyPr>
          <a:lstStyle>
            <a:lvl1pPr lvl="0" algn="r" rtl="0">
              <a:buNone/>
              <a:defRPr sz="1300">
                <a:latin typeface="Calibri"/>
                <a:ea typeface="Calibri"/>
                <a:cs typeface="Calibri"/>
                <a:sym typeface="Calibri"/>
              </a:defRPr>
            </a:lvl1pPr>
            <a:lvl2pPr lvl="1" algn="r" rtl="0">
              <a:buNone/>
              <a:defRPr sz="1300">
                <a:latin typeface="Calibri"/>
                <a:ea typeface="Calibri"/>
                <a:cs typeface="Calibri"/>
                <a:sym typeface="Calibri"/>
              </a:defRPr>
            </a:lvl2pPr>
            <a:lvl3pPr lvl="2" algn="r" rtl="0">
              <a:buNone/>
              <a:defRPr sz="1300">
                <a:latin typeface="Calibri"/>
                <a:ea typeface="Calibri"/>
                <a:cs typeface="Calibri"/>
                <a:sym typeface="Calibri"/>
              </a:defRPr>
            </a:lvl3pPr>
            <a:lvl4pPr lvl="3" algn="r" rtl="0">
              <a:buNone/>
              <a:defRPr sz="1300">
                <a:latin typeface="Calibri"/>
                <a:ea typeface="Calibri"/>
                <a:cs typeface="Calibri"/>
                <a:sym typeface="Calibri"/>
              </a:defRPr>
            </a:lvl4pPr>
            <a:lvl5pPr lvl="4" algn="r" rtl="0">
              <a:buNone/>
              <a:defRPr sz="1300">
                <a:latin typeface="Calibri"/>
                <a:ea typeface="Calibri"/>
                <a:cs typeface="Calibri"/>
                <a:sym typeface="Calibri"/>
              </a:defRPr>
            </a:lvl5pPr>
            <a:lvl6pPr lvl="5" algn="r" rtl="0">
              <a:buNone/>
              <a:defRPr sz="1300">
                <a:latin typeface="Calibri"/>
                <a:ea typeface="Calibri"/>
                <a:cs typeface="Calibri"/>
                <a:sym typeface="Calibri"/>
              </a:defRPr>
            </a:lvl6pPr>
            <a:lvl7pPr lvl="6" algn="r" rtl="0">
              <a:buNone/>
              <a:defRPr sz="1300">
                <a:latin typeface="Calibri"/>
                <a:ea typeface="Calibri"/>
                <a:cs typeface="Calibri"/>
                <a:sym typeface="Calibri"/>
              </a:defRPr>
            </a:lvl7pPr>
            <a:lvl8pPr lvl="7" algn="r" rtl="0">
              <a:buNone/>
              <a:defRPr sz="1300">
                <a:latin typeface="Calibri"/>
                <a:ea typeface="Calibri"/>
                <a:cs typeface="Calibri"/>
                <a:sym typeface="Calibri"/>
              </a:defRPr>
            </a:lvl8pPr>
            <a:lvl9pPr lvl="8" algn="r" rtl="0">
              <a:buNone/>
              <a:defRPr sz="1300">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
        <p:cNvGrpSpPr/>
        <p:nvPr/>
      </p:nvGrpSpPr>
      <p:grpSpPr>
        <a:xfrm>
          <a:off x="0" y="0"/>
          <a:ext cx="0" cy="0"/>
          <a:chOff x="0" y="0"/>
          <a:chExt cx="0" cy="0"/>
        </a:xfrm>
      </p:grpSpPr>
      <p:sp>
        <p:nvSpPr>
          <p:cNvPr id="33" name="Google Shape;33;p4"/>
          <p:cNvSpPr/>
          <p:nvPr/>
        </p:nvSpPr>
        <p:spPr>
          <a:xfrm>
            <a:off x="0" y="1252537"/>
            <a:ext cx="12192000" cy="5605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cxnSp>
        <p:nvCxnSpPr>
          <p:cNvPr id="34" name="Google Shape;34;p4"/>
          <p:cNvCxnSpPr/>
          <p:nvPr/>
        </p:nvCxnSpPr>
        <p:spPr>
          <a:xfrm>
            <a:off x="0" y="1243012"/>
            <a:ext cx="12192000" cy="1500"/>
          </a:xfrm>
          <a:prstGeom prst="straightConnector1">
            <a:avLst/>
          </a:prstGeom>
          <a:noFill/>
          <a:ln w="19075" cap="flat" cmpd="sng">
            <a:solidFill>
              <a:srgbClr val="BFBFBF"/>
            </a:solidFill>
            <a:prstDash val="solid"/>
            <a:miter lim="800000"/>
            <a:headEnd type="none" w="med" len="med"/>
            <a:tailEnd type="none" w="med" len="med"/>
          </a:ln>
        </p:spPr>
      </p:cxnSp>
      <p:pic>
        <p:nvPicPr>
          <p:cNvPr id="35" name="Google Shape;35;p4"/>
          <p:cNvPicPr preferRelativeResize="0"/>
          <p:nvPr/>
        </p:nvPicPr>
        <p:blipFill rotWithShape="1">
          <a:blip r:embed="rId4">
            <a:alphaModFix/>
          </a:blip>
          <a:srcRect/>
          <a:stretch/>
        </p:blipFill>
        <p:spPr>
          <a:xfrm>
            <a:off x="9063567" y="274637"/>
            <a:ext cx="2635248" cy="692150"/>
          </a:xfrm>
          <a:prstGeom prst="rect">
            <a:avLst/>
          </a:prstGeom>
          <a:noFill/>
          <a:ln>
            <a:noFill/>
          </a:ln>
        </p:spPr>
      </p:pic>
      <p:sp>
        <p:nvSpPr>
          <p:cNvPr id="36" name="Google Shape;36;p4"/>
          <p:cNvSpPr txBox="1">
            <a:spLocks noGrp="1"/>
          </p:cNvSpPr>
          <p:nvPr>
            <p:ph type="title"/>
          </p:nvPr>
        </p:nvSpPr>
        <p:spPr>
          <a:xfrm>
            <a:off x="914400" y="2130425"/>
            <a:ext cx="10350400" cy="1460400"/>
          </a:xfrm>
          <a:prstGeom prst="rect">
            <a:avLst/>
          </a:prstGeom>
          <a:noFill/>
          <a:ln>
            <a:noFill/>
          </a:ln>
        </p:spPr>
        <p:txBody>
          <a:bodyPr spcFirstLastPara="1" wrap="square" lIns="90000" tIns="45000" rIns="90000" bIns="45000" anchor="t" anchorCtr="0">
            <a:noAutofit/>
          </a:bodyPr>
          <a:lstStyle>
            <a:lvl1pPr marR="0" lvl="0"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37" name="Google Shape;37;p4"/>
          <p:cNvSpPr txBox="1">
            <a:spLocks noGrp="1"/>
          </p:cNvSpPr>
          <p:nvPr>
            <p:ph type="sldNum" idx="12"/>
          </p:nvPr>
        </p:nvSpPr>
        <p:spPr>
          <a:xfrm>
            <a:off x="8610600" y="6356350"/>
            <a:ext cx="2730400" cy="3555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9pPr>
          </a:lstStyle>
          <a:p>
            <a:fld id="{00000000-1234-1234-1234-123412341234}" type="slidenum">
              <a:rPr lang="en-US" smtClean="0"/>
              <a:pPr/>
              <a:t>‹#›</a:t>
            </a:fld>
            <a:endParaRPr lang="en-US" sz="1400">
              <a:latin typeface="Arial"/>
              <a:ea typeface="Arial"/>
              <a:cs typeface="Arial"/>
              <a:sym typeface="Arial"/>
            </a:endParaRPr>
          </a:p>
        </p:txBody>
      </p:sp>
      <p:sp>
        <p:nvSpPr>
          <p:cNvPr id="38" name="Google Shape;38;p4"/>
          <p:cNvSpPr txBox="1">
            <a:spLocks noGrp="1"/>
          </p:cNvSpPr>
          <p:nvPr>
            <p:ph type="body" idx="1"/>
          </p:nvPr>
        </p:nvSpPr>
        <p:spPr>
          <a:xfrm>
            <a:off x="609600" y="1604962"/>
            <a:ext cx="10960000" cy="4516500"/>
          </a:xfrm>
          <a:prstGeom prst="rect">
            <a:avLst/>
          </a:prstGeom>
          <a:noFill/>
          <a:ln>
            <a:noFill/>
          </a:ln>
        </p:spPr>
        <p:txBody>
          <a:bodyPr spcFirstLastPara="1" wrap="square" lIns="0" tIns="56500" rIns="0" bIns="0" anchor="t" anchorCtr="0">
            <a:noAutofit/>
          </a:bodyPr>
          <a:lstStyle>
            <a:lvl1pPr marL="457200" marR="0" lvl="0" indent="-228600" algn="l" rtl="0">
              <a:lnSpc>
                <a:spcPct val="86000"/>
              </a:lnSpc>
              <a:spcBef>
                <a:spcPts val="0"/>
              </a:spcBef>
              <a:spcAft>
                <a:spcPts val="0"/>
              </a:spcAft>
              <a:buSzPts val="1400"/>
              <a:buNone/>
              <a:defRPr sz="3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86000"/>
              </a:lnSpc>
              <a:spcBef>
                <a:spcPts val="140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86000"/>
              </a:lnSpc>
              <a:spcBef>
                <a:spcPts val="11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86000"/>
              </a:lnSpc>
              <a:spcBef>
                <a:spcPts val="8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92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SzPts val="1400"/>
              <a:buNone/>
              <a:defRPr sz="20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
        <p:cNvGrpSpPr/>
        <p:nvPr/>
      </p:nvGrpSpPr>
      <p:grpSpPr>
        <a:xfrm>
          <a:off x="0" y="0"/>
          <a:ext cx="0" cy="0"/>
          <a:chOff x="0" y="0"/>
          <a:chExt cx="0" cy="0"/>
        </a:xfrm>
      </p:grpSpPr>
      <p:sp>
        <p:nvSpPr>
          <p:cNvPr id="50" name="Google Shape;50;p7"/>
          <p:cNvSpPr/>
          <p:nvPr/>
        </p:nvSpPr>
        <p:spPr>
          <a:xfrm>
            <a:off x="0" y="1252537"/>
            <a:ext cx="12192000" cy="5605462"/>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cxnSp>
        <p:nvCxnSpPr>
          <p:cNvPr id="51" name="Google Shape;51;p7"/>
          <p:cNvCxnSpPr/>
          <p:nvPr/>
        </p:nvCxnSpPr>
        <p:spPr>
          <a:xfrm>
            <a:off x="0" y="1243013"/>
            <a:ext cx="12192000" cy="1587"/>
          </a:xfrm>
          <a:prstGeom prst="straightConnector1">
            <a:avLst/>
          </a:prstGeom>
          <a:noFill/>
          <a:ln w="19075" cap="flat" cmpd="sng">
            <a:solidFill>
              <a:srgbClr val="BFBFBF"/>
            </a:solidFill>
            <a:prstDash val="solid"/>
            <a:miter lim="800000"/>
            <a:headEnd type="none" w="med" len="med"/>
            <a:tailEnd type="none" w="med" len="med"/>
          </a:ln>
        </p:spPr>
      </p:cxnSp>
      <p:pic>
        <p:nvPicPr>
          <p:cNvPr id="52" name="Google Shape;52;p7"/>
          <p:cNvPicPr preferRelativeResize="0"/>
          <p:nvPr/>
        </p:nvPicPr>
        <p:blipFill rotWithShape="1">
          <a:blip r:embed="rId3">
            <a:alphaModFix/>
          </a:blip>
          <a:srcRect/>
          <a:stretch/>
        </p:blipFill>
        <p:spPr>
          <a:xfrm>
            <a:off x="9063568" y="274637"/>
            <a:ext cx="2635249" cy="692150"/>
          </a:xfrm>
          <a:prstGeom prst="rect">
            <a:avLst/>
          </a:prstGeom>
          <a:noFill/>
          <a:ln>
            <a:noFill/>
          </a:ln>
        </p:spPr>
      </p:pic>
      <p:sp>
        <p:nvSpPr>
          <p:cNvPr id="53" name="Google Shape;53;p7"/>
          <p:cNvSpPr txBox="1">
            <a:spLocks noGrp="1"/>
          </p:cNvSpPr>
          <p:nvPr>
            <p:ph type="body" idx="1"/>
          </p:nvPr>
        </p:nvSpPr>
        <p:spPr>
          <a:xfrm>
            <a:off x="838201" y="1393826"/>
            <a:ext cx="10502900" cy="4872037"/>
          </a:xfrm>
          <a:prstGeom prst="rect">
            <a:avLst/>
          </a:prstGeom>
          <a:noFill/>
          <a:ln>
            <a:noFill/>
          </a:ln>
        </p:spPr>
        <p:txBody>
          <a:bodyPr spcFirstLastPara="1" wrap="square" lIns="90000" tIns="45000" rIns="90000" bIns="45000" anchor="t" anchorCtr="0">
            <a:noAutofit/>
          </a:bodyPr>
          <a:lstStyle>
            <a:lvl1pPr marL="457200" marR="0" lvl="0" indent="-228600" algn="l" rtl="0">
              <a:lnSpc>
                <a:spcPct val="86000"/>
              </a:lnSpc>
              <a:spcBef>
                <a:spcPts val="0"/>
              </a:spcBef>
              <a:spcAft>
                <a:spcPts val="0"/>
              </a:spcAft>
              <a:buSzPts val="1400"/>
              <a:buNone/>
              <a:defRPr sz="3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86000"/>
              </a:lnSpc>
              <a:spcBef>
                <a:spcPts val="140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86000"/>
              </a:lnSpc>
              <a:spcBef>
                <a:spcPts val="11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86000"/>
              </a:lnSpc>
              <a:spcBef>
                <a:spcPts val="8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92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SzPts val="1400"/>
              <a:buNone/>
              <a:defRPr sz="2000" b="0" i="0" u="none" strike="noStrike" cap="none">
                <a:solidFill>
                  <a:srgbClr val="000000"/>
                </a:solidFill>
                <a:latin typeface="Calibri"/>
                <a:ea typeface="Calibri"/>
                <a:cs typeface="Calibri"/>
                <a:sym typeface="Calibri"/>
              </a:defRPr>
            </a:lvl9pPr>
          </a:lstStyle>
          <a:p>
            <a:endParaRPr/>
          </a:p>
        </p:txBody>
      </p:sp>
      <p:sp>
        <p:nvSpPr>
          <p:cNvPr id="54" name="Google Shape;54;p7"/>
          <p:cNvSpPr txBox="1">
            <a:spLocks noGrp="1"/>
          </p:cNvSpPr>
          <p:nvPr>
            <p:ph type="sldNum" idx="12"/>
          </p:nvPr>
        </p:nvSpPr>
        <p:spPr>
          <a:xfrm>
            <a:off x="8610601" y="6356350"/>
            <a:ext cx="2730500" cy="3556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9pPr>
          </a:lstStyle>
          <a:p>
            <a:fld id="{00000000-1234-1234-1234-123412341234}" type="slidenum">
              <a:rPr lang="en-US" smtClean="0"/>
              <a:pPr/>
              <a:t>‹#›</a:t>
            </a:fld>
            <a:endParaRPr lang="en-US" sz="1400">
              <a:latin typeface="Arial"/>
              <a:ea typeface="Arial"/>
              <a:cs typeface="Arial"/>
              <a:sym typeface="Arial"/>
            </a:endParaRPr>
          </a:p>
        </p:txBody>
      </p:sp>
      <p:sp>
        <p:nvSpPr>
          <p:cNvPr id="55" name="Google Shape;55;p7"/>
          <p:cNvSpPr txBox="1">
            <a:spLocks noGrp="1"/>
          </p:cNvSpPr>
          <p:nvPr>
            <p:ph type="title"/>
          </p:nvPr>
        </p:nvSpPr>
        <p:spPr>
          <a:xfrm>
            <a:off x="287868" y="134937"/>
            <a:ext cx="8437033" cy="971550"/>
          </a:xfrm>
          <a:prstGeom prst="rect">
            <a:avLst/>
          </a:prstGeom>
          <a:noFill/>
          <a:ln>
            <a:noFill/>
          </a:ln>
        </p:spPr>
        <p:txBody>
          <a:bodyPr spcFirstLastPara="1" wrap="square" lIns="90000" tIns="45000" rIns="90000" bIns="45000" anchor="ctr" anchorCtr="0">
            <a:noAutofit/>
          </a:bodyPr>
          <a:lstStyle>
            <a:lvl1pPr marR="0" lvl="0"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
        <p:cNvGrpSpPr/>
        <p:nvPr/>
      </p:nvGrpSpPr>
      <p:grpSpPr>
        <a:xfrm>
          <a:off x="0" y="0"/>
          <a:ext cx="0" cy="0"/>
          <a:chOff x="0" y="0"/>
          <a:chExt cx="0" cy="0"/>
        </a:xfrm>
      </p:grpSpPr>
      <p:sp>
        <p:nvSpPr>
          <p:cNvPr id="61" name="Google Shape;61;p9"/>
          <p:cNvSpPr/>
          <p:nvPr/>
        </p:nvSpPr>
        <p:spPr>
          <a:xfrm>
            <a:off x="0" y="1252440"/>
            <a:ext cx="12192000" cy="56055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62" name="Google Shape;62;p9"/>
          <p:cNvCxnSpPr/>
          <p:nvPr/>
        </p:nvCxnSpPr>
        <p:spPr>
          <a:xfrm>
            <a:off x="0" y="1243080"/>
            <a:ext cx="12192000" cy="1500"/>
          </a:xfrm>
          <a:prstGeom prst="straightConnector1">
            <a:avLst/>
          </a:prstGeom>
          <a:noFill/>
          <a:ln w="19075" cap="flat" cmpd="sng">
            <a:solidFill>
              <a:srgbClr val="BFBFBF"/>
            </a:solidFill>
            <a:prstDash val="solid"/>
            <a:miter lim="8000"/>
            <a:headEnd type="none" w="sm" len="sm"/>
            <a:tailEnd type="none" w="sm" len="sm"/>
          </a:ln>
        </p:spPr>
      </p:cxnSp>
      <p:pic>
        <p:nvPicPr>
          <p:cNvPr id="63" name="Google Shape;63;p9"/>
          <p:cNvPicPr preferRelativeResize="0"/>
          <p:nvPr/>
        </p:nvPicPr>
        <p:blipFill rotWithShape="1">
          <a:blip r:embed="rId14">
            <a:alphaModFix/>
          </a:blip>
          <a:srcRect/>
          <a:stretch/>
        </p:blipFill>
        <p:spPr>
          <a:xfrm>
            <a:off x="9063360" y="274680"/>
            <a:ext cx="2635680" cy="692280"/>
          </a:xfrm>
          <a:prstGeom prst="rect">
            <a:avLst/>
          </a:prstGeom>
          <a:noFill/>
          <a:ln>
            <a:noFill/>
          </a:ln>
        </p:spPr>
      </p:pic>
      <p:sp>
        <p:nvSpPr>
          <p:cNvPr id="64" name="Google Shape;64;p9"/>
          <p:cNvSpPr txBox="1">
            <a:spLocks noGrp="1"/>
          </p:cNvSpPr>
          <p:nvPr>
            <p:ph type="title"/>
          </p:nvPr>
        </p:nvSpPr>
        <p:spPr>
          <a:xfrm>
            <a:off x="913920" y="2130480"/>
            <a:ext cx="10358800" cy="146670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5" name="Google Shape;65;p9"/>
          <p:cNvSpPr txBox="1">
            <a:spLocks noGrp="1"/>
          </p:cNvSpPr>
          <p:nvPr>
            <p:ph type="sldNum" idx="12"/>
          </p:nvPr>
        </p:nvSpPr>
        <p:spPr>
          <a:xfrm>
            <a:off x="8610720" y="6356160"/>
            <a:ext cx="2738800" cy="3618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buNone/>
              <a:defRPr sz="18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a:latin typeface="Times New Roman"/>
              <a:ea typeface="Times New Roman"/>
              <a:cs typeface="Times New Roman"/>
              <a:sym typeface="Times New Roman"/>
            </a:endParaRPr>
          </a:p>
        </p:txBody>
      </p:sp>
      <p:sp>
        <p:nvSpPr>
          <p:cNvPr id="66" name="Google Shape;66;p9"/>
          <p:cNvSpPr txBox="1">
            <a:spLocks noGrp="1"/>
          </p:cNvSpPr>
          <p:nvPr>
            <p:ph type="body" idx="1"/>
          </p:nvPr>
        </p:nvSpPr>
        <p:spPr>
          <a:xfrm>
            <a:off x="609120" y="1604880"/>
            <a:ext cx="10968400" cy="4034100"/>
          </a:xfrm>
          <a:prstGeom prst="rect">
            <a:avLst/>
          </a:prstGeom>
          <a:noFill/>
          <a:ln>
            <a:noFill/>
          </a:ln>
        </p:spPr>
        <p:txBody>
          <a:bodyPr spcFirstLastPara="1" wrap="square" lIns="0" tIns="5650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
        <p:cNvGrpSpPr/>
        <p:nvPr/>
      </p:nvGrpSpPr>
      <p:grpSpPr>
        <a:xfrm>
          <a:off x="0" y="0"/>
          <a:ext cx="0" cy="0"/>
          <a:chOff x="0" y="0"/>
          <a:chExt cx="0" cy="0"/>
        </a:xfrm>
      </p:grpSpPr>
      <p:sp>
        <p:nvSpPr>
          <p:cNvPr id="131" name="Google Shape;131;p22"/>
          <p:cNvSpPr txBox="1"/>
          <p:nvPr/>
        </p:nvSpPr>
        <p:spPr>
          <a:xfrm>
            <a:off x="3738563" y="2517776"/>
            <a:ext cx="6186487" cy="829543"/>
          </a:xfrm>
          <a:prstGeom prst="rect">
            <a:avLst/>
          </a:prstGeom>
          <a:noFill/>
          <a:ln>
            <a:noFill/>
          </a:ln>
        </p:spPr>
        <p:txBody>
          <a:bodyPr spcFirstLastPara="1" wrap="square" lIns="90000" tIns="45000" rIns="90000" bIns="45000" anchor="t" anchorCtr="0">
            <a:spAutoFit/>
          </a:bodyPr>
          <a:lstStyle/>
          <a:p>
            <a:pPr algn="r">
              <a:buSzPts val="4800"/>
            </a:pPr>
            <a:r>
              <a:rPr lang="en-US" sz="4800" b="1">
                <a:latin typeface="Times New Roman"/>
                <a:ea typeface="Times New Roman"/>
                <a:cs typeface="Times New Roman"/>
                <a:sym typeface="Times New Roman"/>
              </a:rPr>
              <a:t>What’s New at the VA</a:t>
            </a:r>
            <a:endParaRPr/>
          </a:p>
        </p:txBody>
      </p:sp>
      <p:sp>
        <p:nvSpPr>
          <p:cNvPr id="132" name="Google Shape;132;p22"/>
          <p:cNvSpPr txBox="1"/>
          <p:nvPr/>
        </p:nvSpPr>
        <p:spPr>
          <a:xfrm>
            <a:off x="5491163" y="5278438"/>
            <a:ext cx="4433887" cy="952653"/>
          </a:xfrm>
          <a:prstGeom prst="rect">
            <a:avLst/>
          </a:prstGeom>
          <a:noFill/>
          <a:ln>
            <a:noFill/>
          </a:ln>
        </p:spPr>
        <p:txBody>
          <a:bodyPr spcFirstLastPara="1" wrap="square" lIns="90000" tIns="45000" rIns="90000" bIns="45000" anchor="t" anchorCtr="0">
            <a:spAutoFit/>
          </a:bodyPr>
          <a:lstStyle/>
          <a:p>
            <a:pPr algn="r">
              <a:buSzPts val="2800"/>
            </a:pPr>
            <a:r>
              <a:rPr lang="en-US" sz="2800" dirty="0">
                <a:latin typeface="Times New Roman"/>
                <a:ea typeface="Times New Roman"/>
                <a:cs typeface="Times New Roman"/>
                <a:sym typeface="Times New Roman"/>
              </a:rPr>
              <a:t>By Kyle J. Rogers</a:t>
            </a:r>
            <a:endParaRPr dirty="0"/>
          </a:p>
          <a:p>
            <a:pPr algn="r">
              <a:buSzPts val="2800"/>
            </a:pPr>
            <a:r>
              <a:rPr lang="en-US" sz="2800" dirty="0">
                <a:latin typeface="Times New Roman"/>
                <a:ea typeface="Times New Roman"/>
                <a:cs typeface="Times New Roman"/>
                <a:sym typeface="Times New Roman"/>
              </a:rPr>
              <a:t>November 2023</a:t>
            </a:r>
            <a:endParaRPr dirty="0"/>
          </a:p>
        </p:txBody>
      </p:sp>
      <p:sp>
        <p:nvSpPr>
          <p:cNvPr id="133" name="Google Shape;133;p22"/>
          <p:cNvSpPr txBox="1">
            <a:spLocks noGrp="1"/>
          </p:cNvSpPr>
          <p:nvPr>
            <p:ph type="sldNum" idx="12"/>
          </p:nvPr>
        </p:nvSpPr>
        <p:spPr>
          <a:xfrm>
            <a:off x="1524000" y="0"/>
            <a:ext cx="3000000" cy="3000000"/>
          </a:xfrm>
          <a:prstGeom prst="rect">
            <a:avLst/>
          </a:prstGeom>
        </p:spPr>
        <p:txBody>
          <a:bodyPr spcFirstLastPara="1" wrap="square" lIns="91425" tIns="45700" rIns="91425" bIns="45700" anchor="t" anchorCtr="0">
            <a:noAutofit/>
          </a:bodyPr>
          <a:lstStyle/>
          <a:p>
            <a:fld id="{00000000-1234-1234-1234-123412341234}" type="slidenum">
              <a:rPr lang="en-US"/>
              <a:pPr/>
              <a:t>1</a:t>
            </a:fld>
            <a:endParaRPr sz="13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sp>
        <p:nvSpPr>
          <p:cNvPr id="190" name="Google Shape;190;p29"/>
          <p:cNvSpPr txBox="1">
            <a:spLocks noGrp="1"/>
          </p:cNvSpPr>
          <p:nvPr>
            <p:ph type="subTitle" idx="1"/>
          </p:nvPr>
        </p:nvSpPr>
        <p:spPr>
          <a:xfrm>
            <a:off x="1754188" y="1546226"/>
            <a:ext cx="852328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What the case is about:</a:t>
            </a:r>
            <a:endParaRPr sz="2400" dirty="0">
              <a:solidFill>
                <a:schemeClr val="dk1"/>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p:txBody>
      </p:sp>
      <p:sp>
        <p:nvSpPr>
          <p:cNvPr id="191" name="Google Shape;191;p29"/>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10</a:t>
            </a:fld>
            <a:endParaRPr/>
          </a:p>
        </p:txBody>
      </p:sp>
      <p:sp>
        <p:nvSpPr>
          <p:cNvPr id="2" name="TextBox 1">
            <a:extLst>
              <a:ext uri="{FF2B5EF4-FFF2-40B4-BE49-F238E27FC236}">
                <a16:creationId xmlns:a16="http://schemas.microsoft.com/office/drawing/2014/main" id="{57FA61B0-7184-03F4-14E5-0C38E281E468}"/>
              </a:ext>
            </a:extLst>
          </p:cNvPr>
          <p:cNvSpPr txBox="1"/>
          <p:nvPr/>
        </p:nvSpPr>
        <p:spPr>
          <a:xfrm>
            <a:off x="545321" y="2231472"/>
            <a:ext cx="11062909" cy="4124206"/>
          </a:xfrm>
          <a:prstGeom prst="rect">
            <a:avLst/>
          </a:prstGeom>
          <a:noFill/>
        </p:spPr>
        <p:txBody>
          <a:bodyPr wrap="square" rtlCol="0">
            <a:spAutoFit/>
          </a:bodyPr>
          <a:lstStyle/>
          <a:p>
            <a:r>
              <a:rPr lang="en-US" sz="2400" dirty="0"/>
              <a:t>There were 5 other manifestations (depression, sexual dysfunction, chewing/ swallowing, speech) that did not receive separate ratings due to pyramiding</a:t>
            </a:r>
            <a:r>
              <a:rPr lang="en-US" sz="1800" dirty="0"/>
              <a:t>:</a:t>
            </a:r>
          </a:p>
          <a:p>
            <a:endParaRPr lang="en-US" sz="1800" dirty="0"/>
          </a:p>
          <a:p>
            <a:pPr marL="285750" indent="-285750">
              <a:buFont typeface="Arial" panose="020B0604020202020204" pitchFamily="34" charset="0"/>
              <a:buChar char="•"/>
            </a:pPr>
            <a:r>
              <a:rPr lang="en-US" sz="2400" dirty="0"/>
              <a:t>Already had 30% for PTSD</a:t>
            </a:r>
          </a:p>
          <a:p>
            <a:pPr marL="285750" indent="-285750">
              <a:buFont typeface="Arial" panose="020B0604020202020204" pitchFamily="34" charset="0"/>
              <a:buChar char="•"/>
            </a:pPr>
            <a:r>
              <a:rPr lang="en-US" sz="2400" dirty="0"/>
              <a:t>SMC for loss of use creative organ had already been granted</a:t>
            </a:r>
          </a:p>
          <a:p>
            <a:pPr marL="285750" indent="-285750">
              <a:buFont typeface="Arial" panose="020B0604020202020204" pitchFamily="34" charset="0"/>
              <a:buChar char="•"/>
            </a:pPr>
            <a:r>
              <a:rPr lang="en-US" sz="2400" dirty="0"/>
              <a:t>Constipation under DC7319 for irritable colon syndrome</a:t>
            </a:r>
          </a:p>
          <a:p>
            <a:pPr marL="285750" indent="-285750">
              <a:buFont typeface="Arial" panose="020B0604020202020204" pitchFamily="34" charset="0"/>
              <a:buChar char="•"/>
            </a:pPr>
            <a:r>
              <a:rPr lang="en-US" sz="2400" dirty="0"/>
              <a:t>Chewing and swallowing under DC8209</a:t>
            </a:r>
          </a:p>
          <a:p>
            <a:pPr marL="285750" indent="-285750">
              <a:buFont typeface="Arial" panose="020B0604020202020204" pitchFamily="34" charset="0"/>
              <a:buChar char="•"/>
            </a:pPr>
            <a:r>
              <a:rPr lang="en-US" sz="2400" dirty="0"/>
              <a:t>Speech under DC8210</a:t>
            </a:r>
          </a:p>
          <a:p>
            <a:pPr marL="285750" indent="-285750">
              <a:buFont typeface="Arial" panose="020B0604020202020204" pitchFamily="34" charset="0"/>
              <a:buChar char="•"/>
            </a:pPr>
            <a:r>
              <a:rPr lang="en-US" sz="2400" dirty="0"/>
              <a:t>None met the requirements for minimum compensable ratings under their relevant DCs</a:t>
            </a:r>
          </a:p>
          <a:p>
            <a:endParaRPr lang="en-US" dirty="0"/>
          </a:p>
          <a:p>
            <a:endParaRPr lang="en-US" dirty="0"/>
          </a:p>
        </p:txBody>
      </p:sp>
      <p:sp>
        <p:nvSpPr>
          <p:cNvPr id="3" name="Google Shape;196;p30">
            <a:extLst>
              <a:ext uri="{FF2B5EF4-FFF2-40B4-BE49-F238E27FC236}">
                <a16:creationId xmlns:a16="http://schemas.microsoft.com/office/drawing/2014/main" id="{B451AA56-055A-B7D4-E5D1-ABCC2E5837DD}"/>
              </a:ext>
            </a:extLst>
          </p:cNvPr>
          <p:cNvSpPr txBox="1">
            <a:spLocks/>
          </p:cNvSpPr>
          <p:nvPr/>
        </p:nvSpPr>
        <p:spPr>
          <a:xfrm>
            <a:off x="545321" y="30996"/>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600"/>
            </a:pPr>
            <a:br>
              <a:rPr lang="en-US" sz="2400" b="1">
                <a:latin typeface="Arial"/>
                <a:ea typeface="Arial"/>
                <a:cs typeface="Arial"/>
                <a:sym typeface="Arial"/>
              </a:rPr>
            </a:br>
            <a:r>
              <a:rPr lang="en-US" sz="3000" b="1">
                <a:latin typeface="Arial"/>
                <a:ea typeface="Arial"/>
                <a:cs typeface="Arial"/>
                <a:sym typeface="Arial"/>
              </a:rPr>
              <a:t>Duran v. McDonough, July 20, 2023</a:t>
            </a:r>
            <a:endParaRPr lang="en-US" sz="3000" dirty="0"/>
          </a:p>
        </p:txBody>
      </p:sp>
    </p:spTree>
    <p:extLst>
      <p:ext uri="{BB962C8B-B14F-4D97-AF65-F5344CB8AC3E}">
        <p14:creationId xmlns:p14="http://schemas.microsoft.com/office/powerpoint/2010/main" val="265576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7" name="Google Shape;197;p30"/>
          <p:cNvSpPr txBox="1">
            <a:spLocks noGrp="1"/>
          </p:cNvSpPr>
          <p:nvPr>
            <p:ph type="subTitle" idx="1"/>
          </p:nvPr>
        </p:nvSpPr>
        <p:spPr>
          <a:xfrm>
            <a:off x="545321" y="1406741"/>
            <a:ext cx="11062909"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u="sng" dirty="0">
                <a:solidFill>
                  <a:schemeClr val="dk1"/>
                </a:solidFill>
                <a:latin typeface="Arial"/>
                <a:ea typeface="Arial"/>
                <a:cs typeface="Arial"/>
                <a:sym typeface="Arial"/>
              </a:rPr>
              <a:t>Argument:</a:t>
            </a:r>
            <a:endParaRPr sz="2400" u="sng" dirty="0">
              <a:solidFill>
                <a:schemeClr val="dk1"/>
              </a:solidFill>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t>Is the rating schedule ambiguous?  Or is the meaning clear?</a:t>
            </a:r>
          </a:p>
          <a:p>
            <a:pPr marL="285750" indent="-285750">
              <a:lnSpc>
                <a:spcPct val="100000"/>
              </a:lnSpc>
              <a:buSzPts val="2400"/>
              <a:buFont typeface="Arial" panose="020B0604020202020204" pitchFamily="34" charset="0"/>
              <a:buChar char="•"/>
            </a:pPr>
            <a:endParaRPr lang="en-US" sz="1800" dirty="0"/>
          </a:p>
          <a:p>
            <a:pPr marL="285750" indent="-285750">
              <a:lnSpc>
                <a:spcPct val="100000"/>
              </a:lnSpc>
              <a:buSzPts val="2400"/>
              <a:buFont typeface="Arial" panose="020B0604020202020204" pitchFamily="34" charset="0"/>
              <a:buChar char="•"/>
            </a:pPr>
            <a:r>
              <a:rPr lang="en-US" sz="2400" dirty="0">
                <a:solidFill>
                  <a:srgbClr val="FF0000"/>
                </a:solidFill>
              </a:rPr>
              <a:t>Mr. Duran </a:t>
            </a:r>
            <a:r>
              <a:rPr lang="en-US" sz="2400" dirty="0"/>
              <a:t>contended that the minimum rating should remain intact so long as there are ascertainable Parkinson’s manifestations that cannot be rated compensable under other diagnostic codes.</a:t>
            </a:r>
          </a:p>
          <a:p>
            <a:pPr marL="285750" indent="-285750">
              <a:lnSpc>
                <a:spcPct val="100000"/>
              </a:lnSpc>
              <a:buSzPts val="2400"/>
              <a:buFont typeface="Arial" panose="020B0604020202020204" pitchFamily="34" charset="0"/>
              <a:buChar char="•"/>
            </a:pPr>
            <a:endParaRPr lang="en-US" sz="1800" dirty="0"/>
          </a:p>
          <a:p>
            <a:pPr marL="285750" indent="-285750">
              <a:lnSpc>
                <a:spcPct val="100000"/>
              </a:lnSpc>
              <a:buSzPts val="2400"/>
              <a:buFont typeface="Arial" panose="020B0604020202020204" pitchFamily="34" charset="0"/>
              <a:buChar char="•"/>
            </a:pPr>
            <a:r>
              <a:rPr lang="en-US" sz="2400" dirty="0">
                <a:solidFill>
                  <a:srgbClr val="FF0000"/>
                </a:solidFill>
              </a:rPr>
              <a:t>The SECVA </a:t>
            </a:r>
            <a:r>
              <a:rPr lang="en-US" sz="2400" dirty="0"/>
              <a:t>believes that plain reading requires replacement of DC 8004 minimum rating once any manifestations can be assigned ratings totaling more than 30%.  If ambiguous, the Court should defer to the SECVA interpretation (</a:t>
            </a:r>
            <a:r>
              <a:rPr lang="en-US" sz="2400" i="1" dirty="0"/>
              <a:t>Auer v. Robbins</a:t>
            </a:r>
            <a:r>
              <a:rPr lang="en-US" sz="1800" i="1" dirty="0"/>
              <a:t>)</a:t>
            </a:r>
            <a:endParaRPr lang="en-US" sz="1800" dirty="0"/>
          </a:p>
          <a:p>
            <a:pPr marL="285750" indent="-285750">
              <a:lnSpc>
                <a:spcPct val="100000"/>
              </a:lnSpc>
              <a:buSzPts val="2400"/>
              <a:buFont typeface="Arial" panose="020B0604020202020204" pitchFamily="34" charset="0"/>
              <a:buChar char="•"/>
            </a:pPr>
            <a:endParaRPr lang="en-US" sz="1800" dirty="0"/>
          </a:p>
          <a:p>
            <a:pPr marL="285750" indent="-285750">
              <a:lnSpc>
                <a:spcPct val="100000"/>
              </a:lnSpc>
              <a:buSzPts val="2400"/>
              <a:buFont typeface="Arial" panose="020B0604020202020204" pitchFamily="34" charset="0"/>
              <a:buChar char="•"/>
            </a:pPr>
            <a:r>
              <a:rPr lang="en-US" sz="2400" dirty="0"/>
              <a:t>The preamble for rating neurological conditions and convulsive disorders and the meaning of the word “residuals.”</a:t>
            </a:r>
          </a:p>
          <a:p>
            <a:pPr marL="0" indent="0">
              <a:lnSpc>
                <a:spcPct val="100000"/>
              </a:lnSpc>
              <a:buSzPts val="2400"/>
            </a:pPr>
            <a:endParaRPr lang="en-US" sz="1800" dirty="0"/>
          </a:p>
          <a:p>
            <a:pPr marL="285750" indent="-285750">
              <a:lnSpc>
                <a:spcPct val="100000"/>
              </a:lnSpc>
              <a:buSzPts val="2400"/>
              <a:buFont typeface="Arial" panose="020B0604020202020204" pitchFamily="34" charset="0"/>
              <a:buChar char="•"/>
            </a:pPr>
            <a:r>
              <a:rPr lang="en-US" sz="2400" dirty="0"/>
              <a:t>“Residual” is a disability that remains following an injury, operation, or disease</a:t>
            </a:r>
            <a:endParaRPr sz="2400"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11</a:t>
            </a:fld>
            <a:endParaRPr/>
          </a:p>
        </p:txBody>
      </p:sp>
      <p:sp>
        <p:nvSpPr>
          <p:cNvPr id="2" name="Google Shape;196;p30">
            <a:extLst>
              <a:ext uri="{FF2B5EF4-FFF2-40B4-BE49-F238E27FC236}">
                <a16:creationId xmlns:a16="http://schemas.microsoft.com/office/drawing/2014/main" id="{52F51288-0D56-8FDE-E291-1E3A0A00748D}"/>
              </a:ext>
            </a:extLst>
          </p:cNvPr>
          <p:cNvSpPr txBox="1">
            <a:spLocks/>
          </p:cNvSpPr>
          <p:nvPr/>
        </p:nvSpPr>
        <p:spPr>
          <a:xfrm>
            <a:off x="545321" y="30996"/>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600"/>
            </a:pPr>
            <a:br>
              <a:rPr lang="en-US" sz="2400" b="1">
                <a:latin typeface="Arial"/>
                <a:ea typeface="Arial"/>
                <a:cs typeface="Arial"/>
                <a:sym typeface="Arial"/>
              </a:rPr>
            </a:br>
            <a:r>
              <a:rPr lang="en-US" sz="3000" b="1">
                <a:latin typeface="Arial"/>
                <a:ea typeface="Arial"/>
                <a:cs typeface="Arial"/>
                <a:sym typeface="Arial"/>
              </a:rPr>
              <a:t>Duran v. McDonough, July 20, 2023</a:t>
            </a:r>
            <a:endParaRPr lang="en-US" sz="3000" dirty="0"/>
          </a:p>
        </p:txBody>
      </p:sp>
    </p:spTree>
    <p:extLst>
      <p:ext uri="{BB962C8B-B14F-4D97-AF65-F5344CB8AC3E}">
        <p14:creationId xmlns:p14="http://schemas.microsoft.com/office/powerpoint/2010/main" val="3251620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7" name="Google Shape;197;p30"/>
          <p:cNvSpPr txBox="1">
            <a:spLocks noGrp="1"/>
          </p:cNvSpPr>
          <p:nvPr>
            <p:ph type="subTitle" idx="1"/>
          </p:nvPr>
        </p:nvSpPr>
        <p:spPr>
          <a:xfrm>
            <a:off x="545322" y="1546226"/>
            <a:ext cx="1104741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u="sng" dirty="0">
                <a:solidFill>
                  <a:schemeClr val="dk1"/>
                </a:solidFill>
                <a:latin typeface="Arial"/>
                <a:ea typeface="Arial"/>
                <a:cs typeface="Arial"/>
                <a:sym typeface="Arial"/>
              </a:rPr>
              <a:t>Argument:</a:t>
            </a:r>
            <a:endParaRPr sz="2400" u="sng" dirty="0">
              <a:solidFill>
                <a:schemeClr val="dk1"/>
              </a:solidFill>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mn-lt"/>
              </a:rPr>
              <a:t>Does Parkinson’s disease have residuals?  Or is it an active disease?</a:t>
            </a:r>
          </a:p>
          <a:p>
            <a:pPr marL="285750" indent="-285750">
              <a:lnSpc>
                <a:spcPct val="100000"/>
              </a:lnSpc>
              <a:buSzPts val="2400"/>
              <a:buFont typeface="Arial" panose="020B0604020202020204" pitchFamily="34" charset="0"/>
              <a:buChar char="•"/>
            </a:pPr>
            <a:endParaRPr lang="en-US" sz="1800" dirty="0">
              <a:latin typeface="+mn-lt"/>
            </a:endParaRPr>
          </a:p>
          <a:p>
            <a:pPr marL="285750" indent="-285750">
              <a:lnSpc>
                <a:spcPct val="100000"/>
              </a:lnSpc>
              <a:buSzPts val="2400"/>
              <a:buFont typeface="Arial" panose="020B0604020202020204" pitchFamily="34" charset="0"/>
              <a:buChar char="•"/>
            </a:pPr>
            <a:r>
              <a:rPr lang="en-US" sz="2400" dirty="0">
                <a:solidFill>
                  <a:schemeClr val="tx1"/>
                </a:solidFill>
                <a:latin typeface="+mn-lt"/>
              </a:rPr>
              <a:t>Preamble notes that diseases AND residuals may be rated in </a:t>
            </a:r>
            <a:r>
              <a:rPr lang="en-US" sz="2400" dirty="0">
                <a:solidFill>
                  <a:schemeClr val="tx1"/>
                </a:solidFill>
                <a:highlight>
                  <a:srgbClr val="FFFF00"/>
                </a:highlight>
                <a:latin typeface="+mn-lt"/>
              </a:rPr>
              <a:t>proportion</a:t>
            </a:r>
            <a:r>
              <a:rPr lang="en-US" sz="2400" dirty="0">
                <a:solidFill>
                  <a:schemeClr val="tx1"/>
                </a:solidFill>
                <a:latin typeface="+mn-lt"/>
              </a:rPr>
              <a:t> to the impairment of motor, sensory, or mental function</a:t>
            </a:r>
          </a:p>
          <a:p>
            <a:pPr marL="285750" indent="-285750">
              <a:lnSpc>
                <a:spcPct val="100000"/>
              </a:lnSpc>
              <a:buSzPts val="2400"/>
              <a:buFont typeface="Arial" panose="020B0604020202020204" pitchFamily="34" charset="0"/>
              <a:buChar char="•"/>
            </a:pPr>
            <a:endParaRPr lang="en-US" sz="1800" dirty="0">
              <a:solidFill>
                <a:schemeClr val="tx1"/>
              </a:solidFill>
              <a:latin typeface="+mn-lt"/>
            </a:endParaRPr>
          </a:p>
          <a:p>
            <a:pPr marL="285750" indent="-285750">
              <a:lnSpc>
                <a:spcPct val="100000"/>
              </a:lnSpc>
              <a:buSzPts val="2400"/>
              <a:buFont typeface="Arial" panose="020B0604020202020204" pitchFamily="34" charset="0"/>
              <a:buChar char="•"/>
            </a:pPr>
            <a:r>
              <a:rPr lang="en-US" sz="2400" dirty="0">
                <a:latin typeface="+mn-lt"/>
              </a:rPr>
              <a:t>§4.12a – when ratings in excess of the prescribed minimum ratings are assigned, the DCs utilized as bases of evaluation be cited, in addition to the codes identifying the diagnoses</a:t>
            </a:r>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12</a:t>
            </a:fld>
            <a:endParaRPr/>
          </a:p>
        </p:txBody>
      </p:sp>
      <p:sp>
        <p:nvSpPr>
          <p:cNvPr id="2" name="Google Shape;196;p30">
            <a:extLst>
              <a:ext uri="{FF2B5EF4-FFF2-40B4-BE49-F238E27FC236}">
                <a16:creationId xmlns:a16="http://schemas.microsoft.com/office/drawing/2014/main" id="{0599515D-1B24-4444-430C-C86502229C53}"/>
              </a:ext>
            </a:extLst>
          </p:cNvPr>
          <p:cNvSpPr txBox="1">
            <a:spLocks/>
          </p:cNvSpPr>
          <p:nvPr/>
        </p:nvSpPr>
        <p:spPr>
          <a:xfrm>
            <a:off x="545321" y="30996"/>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600"/>
            </a:pPr>
            <a:br>
              <a:rPr lang="en-US" sz="2400" b="1">
                <a:latin typeface="Arial"/>
                <a:ea typeface="Arial"/>
                <a:cs typeface="Arial"/>
                <a:sym typeface="Arial"/>
              </a:rPr>
            </a:br>
            <a:r>
              <a:rPr lang="en-US" sz="3000" b="1">
                <a:latin typeface="Arial"/>
                <a:ea typeface="Arial"/>
                <a:cs typeface="Arial"/>
                <a:sym typeface="Arial"/>
              </a:rPr>
              <a:t>Duran v. McDonough, July 20, 2023</a:t>
            </a:r>
            <a:endParaRPr lang="en-US" sz="3000" dirty="0"/>
          </a:p>
        </p:txBody>
      </p:sp>
    </p:spTree>
    <p:extLst>
      <p:ext uri="{BB962C8B-B14F-4D97-AF65-F5344CB8AC3E}">
        <p14:creationId xmlns:p14="http://schemas.microsoft.com/office/powerpoint/2010/main" val="71369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7" name="Google Shape;197;p30"/>
          <p:cNvSpPr txBox="1">
            <a:spLocks noGrp="1"/>
          </p:cNvSpPr>
          <p:nvPr>
            <p:ph type="subTitle" idx="1"/>
          </p:nvPr>
        </p:nvSpPr>
        <p:spPr>
          <a:xfrm>
            <a:off x="545322" y="1546226"/>
            <a:ext cx="1104741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u="sng" dirty="0">
                <a:solidFill>
                  <a:schemeClr val="dk1"/>
                </a:solidFill>
                <a:latin typeface="Arial"/>
                <a:ea typeface="Arial"/>
                <a:cs typeface="Arial"/>
                <a:sym typeface="Arial"/>
              </a:rPr>
              <a:t>Conclusion:</a:t>
            </a:r>
            <a:endParaRPr sz="2400" u="sng" dirty="0">
              <a:solidFill>
                <a:schemeClr val="dk1"/>
              </a:solidFill>
              <a:latin typeface="Arial"/>
              <a:ea typeface="Arial"/>
              <a:cs typeface="Arial"/>
              <a:sym typeface="Arial"/>
            </a:endParaRPr>
          </a:p>
          <a:p>
            <a:pPr marL="342900" indent="-342900">
              <a:lnSpc>
                <a:spcPct val="100000"/>
              </a:lnSpc>
              <a:buSzPts val="2400"/>
              <a:buFont typeface="Arial" panose="020B0604020202020204" pitchFamily="34" charset="0"/>
              <a:buChar char="•"/>
            </a:pPr>
            <a:r>
              <a:rPr lang="en-US" sz="2400" dirty="0">
                <a:latin typeface="+mn-lt"/>
                <a:ea typeface="Arial"/>
                <a:cs typeface="Arial"/>
                <a:sym typeface="Arial"/>
              </a:rPr>
              <a:t>Service-connected Parkinson’s disease with at least one ascertainable manifestation entitles the Veteran to a minimum 30% evaluation under DC8004</a:t>
            </a:r>
            <a:r>
              <a:rPr lang="en-US" sz="1800" dirty="0">
                <a:latin typeface="+mn-lt"/>
                <a:ea typeface="Arial"/>
                <a:cs typeface="Arial"/>
                <a:sym typeface="Arial"/>
              </a:rPr>
              <a:t>.</a:t>
            </a:r>
          </a:p>
          <a:p>
            <a:pPr marL="342900" indent="-342900">
              <a:lnSpc>
                <a:spcPct val="100000"/>
              </a:lnSpc>
              <a:buSzPts val="2400"/>
              <a:buFont typeface="Arial" panose="020B0604020202020204" pitchFamily="34" charset="0"/>
              <a:buChar char="•"/>
            </a:pPr>
            <a:endParaRPr lang="en-US" sz="1800" dirty="0">
              <a:latin typeface="+mn-lt"/>
              <a:ea typeface="Arial"/>
              <a:cs typeface="Arial"/>
              <a:sym typeface="Arial"/>
            </a:endParaRPr>
          </a:p>
          <a:p>
            <a:pPr marL="342900" indent="-342900">
              <a:lnSpc>
                <a:spcPct val="100000"/>
              </a:lnSpc>
              <a:buSzPts val="2400"/>
              <a:buFont typeface="Arial" panose="020B0604020202020204" pitchFamily="34" charset="0"/>
              <a:buChar char="•"/>
            </a:pPr>
            <a:r>
              <a:rPr lang="en-US" sz="2400" dirty="0">
                <a:latin typeface="+mn-lt"/>
                <a:ea typeface="Arial"/>
                <a:cs typeface="Arial"/>
                <a:sym typeface="Arial"/>
              </a:rPr>
              <a:t>The basis for a minimum rating under DC8004 remains in place </a:t>
            </a:r>
            <a:r>
              <a:rPr lang="en-US" sz="2400" dirty="0">
                <a:highlight>
                  <a:srgbClr val="FFFF00"/>
                </a:highlight>
                <a:latin typeface="+mn-lt"/>
                <a:ea typeface="Arial"/>
                <a:cs typeface="Arial"/>
                <a:sym typeface="Arial"/>
              </a:rPr>
              <a:t>even when </a:t>
            </a:r>
            <a:r>
              <a:rPr lang="en-US" sz="2400" dirty="0">
                <a:latin typeface="+mn-lt"/>
                <a:ea typeface="Arial"/>
                <a:cs typeface="Arial"/>
                <a:sym typeface="Arial"/>
              </a:rPr>
              <a:t>other manifestations under other DCs combine for a total rating in excess of 30%.</a:t>
            </a:r>
          </a:p>
          <a:p>
            <a:pPr marL="342900" indent="-342900">
              <a:lnSpc>
                <a:spcPct val="100000"/>
              </a:lnSpc>
              <a:buSzPts val="2400"/>
              <a:buFont typeface="Arial" panose="020B0604020202020204" pitchFamily="34" charset="0"/>
              <a:buChar char="•"/>
            </a:pPr>
            <a:endParaRPr sz="1800" dirty="0">
              <a:latin typeface="+mn-lt"/>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mn-lt"/>
              </a:rPr>
              <a:t>§4.25b – disabilities arising from a single disease entity are to be rated separately.</a:t>
            </a:r>
          </a:p>
          <a:p>
            <a:pPr marL="285750" indent="-285750">
              <a:lnSpc>
                <a:spcPct val="100000"/>
              </a:lnSpc>
              <a:buSzPts val="2400"/>
              <a:buFont typeface="Arial" panose="020B0604020202020204" pitchFamily="34" charset="0"/>
              <a:buChar char="•"/>
            </a:pPr>
            <a:endParaRPr lang="en-US" sz="1800" dirty="0">
              <a:latin typeface="+mn-lt"/>
            </a:endParaRPr>
          </a:p>
          <a:p>
            <a:pPr marL="285750" indent="-285750">
              <a:lnSpc>
                <a:spcPct val="100000"/>
              </a:lnSpc>
              <a:buSzPts val="2400"/>
              <a:buFont typeface="Arial" panose="020B0604020202020204" pitchFamily="34" charset="0"/>
              <a:buChar char="•"/>
            </a:pPr>
            <a:r>
              <a:rPr lang="en-US" sz="2400" dirty="0">
                <a:latin typeface="+mn-lt"/>
              </a:rPr>
              <a:t>§4.14 prohibits duplicative compensation of overlapping symptomatology</a:t>
            </a:r>
          </a:p>
          <a:p>
            <a:pPr marL="285750" indent="-285750">
              <a:lnSpc>
                <a:spcPct val="100000"/>
              </a:lnSpc>
              <a:buSzPts val="2400"/>
              <a:buFont typeface="Arial" panose="020B0604020202020204" pitchFamily="34" charset="0"/>
              <a:buChar char="•"/>
            </a:pPr>
            <a:endParaRPr sz="1800" dirty="0">
              <a:latin typeface="+mn-lt"/>
            </a:endParaRPr>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13</a:t>
            </a:fld>
            <a:endParaRPr/>
          </a:p>
        </p:txBody>
      </p:sp>
      <p:sp>
        <p:nvSpPr>
          <p:cNvPr id="2" name="Google Shape;196;p30">
            <a:extLst>
              <a:ext uri="{FF2B5EF4-FFF2-40B4-BE49-F238E27FC236}">
                <a16:creationId xmlns:a16="http://schemas.microsoft.com/office/drawing/2014/main" id="{E1A02F66-72F6-66F1-5698-1DCF70178F2D}"/>
              </a:ext>
            </a:extLst>
          </p:cNvPr>
          <p:cNvSpPr txBox="1">
            <a:spLocks/>
          </p:cNvSpPr>
          <p:nvPr/>
        </p:nvSpPr>
        <p:spPr>
          <a:xfrm>
            <a:off x="545321" y="30996"/>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600"/>
            </a:pPr>
            <a:br>
              <a:rPr lang="en-US" sz="2400" b="1">
                <a:latin typeface="Arial"/>
                <a:ea typeface="Arial"/>
                <a:cs typeface="Arial"/>
                <a:sym typeface="Arial"/>
              </a:rPr>
            </a:br>
            <a:r>
              <a:rPr lang="en-US" sz="3000" b="1">
                <a:latin typeface="Arial"/>
                <a:ea typeface="Arial"/>
                <a:cs typeface="Arial"/>
                <a:sym typeface="Arial"/>
              </a:rPr>
              <a:t>Duran v. McDonough, July 20, 2023</a:t>
            </a:r>
            <a:endParaRPr lang="en-US" sz="3000" dirty="0"/>
          </a:p>
        </p:txBody>
      </p:sp>
    </p:spTree>
    <p:extLst>
      <p:ext uri="{BB962C8B-B14F-4D97-AF65-F5344CB8AC3E}">
        <p14:creationId xmlns:p14="http://schemas.microsoft.com/office/powerpoint/2010/main" val="148822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7" name="Google Shape;197;p30"/>
          <p:cNvSpPr txBox="1">
            <a:spLocks noGrp="1"/>
          </p:cNvSpPr>
          <p:nvPr>
            <p:ph type="subTitle" idx="1"/>
          </p:nvPr>
        </p:nvSpPr>
        <p:spPr>
          <a:xfrm>
            <a:off x="545321" y="1546226"/>
            <a:ext cx="1107840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u="sng" dirty="0">
                <a:solidFill>
                  <a:schemeClr val="dk1"/>
                </a:solidFill>
                <a:latin typeface="Arial"/>
                <a:ea typeface="Arial"/>
                <a:cs typeface="Arial"/>
                <a:sym typeface="Arial"/>
              </a:rPr>
              <a:t>Conclusion:</a:t>
            </a:r>
            <a:endParaRPr sz="2400" u="sng" dirty="0">
              <a:solidFill>
                <a:schemeClr val="dk1"/>
              </a:solidFill>
              <a:latin typeface="Arial"/>
              <a:ea typeface="Arial"/>
              <a:cs typeface="Arial"/>
              <a:sym typeface="Arial"/>
            </a:endParaRPr>
          </a:p>
          <a:p>
            <a:pPr marL="342900" indent="-342900">
              <a:lnSpc>
                <a:spcPct val="100000"/>
              </a:lnSpc>
              <a:buSzPts val="2400"/>
              <a:buFont typeface="Arial" panose="020B0604020202020204" pitchFamily="34" charset="0"/>
              <a:buChar char="•"/>
            </a:pPr>
            <a:r>
              <a:rPr lang="en-US" sz="2400" dirty="0">
                <a:latin typeface="+mn-lt"/>
                <a:ea typeface="Arial"/>
                <a:cs typeface="Arial"/>
                <a:sym typeface="Arial"/>
              </a:rPr>
              <a:t>Mr. Duran’s Parkinson’s disease manifested itself in at least eight ways</a:t>
            </a:r>
          </a:p>
          <a:p>
            <a:pPr marL="800100" lvl="1" indent="-342900">
              <a:lnSpc>
                <a:spcPct val="100000"/>
              </a:lnSpc>
              <a:spcBef>
                <a:spcPts val="0"/>
              </a:spcBef>
              <a:buSzPts val="2400"/>
              <a:buFont typeface="Arial" panose="020B0604020202020204" pitchFamily="34" charset="0"/>
              <a:buChar char="•"/>
            </a:pPr>
            <a:r>
              <a:rPr lang="en-US" dirty="0">
                <a:latin typeface="+mn-lt"/>
                <a:cs typeface="Arial"/>
                <a:sym typeface="Arial"/>
              </a:rPr>
              <a:t>3 manifestations were entitled to separate compensable ratings that totaled 50%</a:t>
            </a:r>
          </a:p>
          <a:p>
            <a:pPr marL="800100" lvl="1" indent="-342900">
              <a:lnSpc>
                <a:spcPct val="100000"/>
              </a:lnSpc>
              <a:spcBef>
                <a:spcPts val="0"/>
              </a:spcBef>
              <a:buSzPts val="2400"/>
              <a:buFont typeface="Arial" panose="020B0604020202020204" pitchFamily="34" charset="0"/>
              <a:buChar char="•"/>
            </a:pPr>
            <a:r>
              <a:rPr lang="en-US" dirty="0">
                <a:latin typeface="+mn-lt"/>
                <a:cs typeface="Arial"/>
                <a:sym typeface="Arial"/>
              </a:rPr>
              <a:t>2 were already compensated as parts of other conditions</a:t>
            </a:r>
          </a:p>
          <a:p>
            <a:pPr marL="800100" lvl="1" indent="-342900">
              <a:lnSpc>
                <a:spcPct val="100000"/>
              </a:lnSpc>
              <a:spcBef>
                <a:spcPts val="0"/>
              </a:spcBef>
              <a:buSzPts val="2400"/>
              <a:buFont typeface="Arial" panose="020B0604020202020204" pitchFamily="34" charset="0"/>
              <a:buChar char="•"/>
            </a:pPr>
            <a:r>
              <a:rPr lang="en-US" dirty="0">
                <a:latin typeface="+mn-lt"/>
                <a:cs typeface="Arial"/>
                <a:sym typeface="Arial"/>
              </a:rPr>
              <a:t>3 remaining manifestations that were not compensable under other DCs pertaining to the bodily systems involved</a:t>
            </a:r>
          </a:p>
          <a:p>
            <a:pPr marL="800100" lvl="1" indent="-342900">
              <a:lnSpc>
                <a:spcPct val="100000"/>
              </a:lnSpc>
              <a:spcBef>
                <a:spcPts val="0"/>
              </a:spcBef>
              <a:buSzPts val="2400"/>
              <a:buFont typeface="Arial" panose="020B0604020202020204" pitchFamily="34" charset="0"/>
              <a:buChar char="•"/>
            </a:pPr>
            <a:endParaRPr lang="en-US" sz="1800" dirty="0">
              <a:latin typeface="+mn-lt"/>
              <a:cs typeface="Arial"/>
              <a:sym typeface="Arial"/>
            </a:endParaRPr>
          </a:p>
          <a:p>
            <a:pPr marL="342900" indent="-342900">
              <a:lnSpc>
                <a:spcPct val="100000"/>
              </a:lnSpc>
              <a:buSzPts val="2400"/>
              <a:buFont typeface="Arial" panose="020B0604020202020204" pitchFamily="34" charset="0"/>
              <a:buChar char="•"/>
            </a:pPr>
            <a:r>
              <a:rPr lang="en-US" sz="2400" dirty="0">
                <a:latin typeface="+mn-lt"/>
                <a:cs typeface="Arial"/>
                <a:sym typeface="Arial"/>
              </a:rPr>
              <a:t>Even in isolation, any of the 3 warranted the minimum 30% evaluation under DC8004.  Therefore, the Board should not have replaced the 30% rating</a:t>
            </a:r>
          </a:p>
          <a:p>
            <a:pPr marL="342900" indent="-342900">
              <a:lnSpc>
                <a:spcPct val="100000"/>
              </a:lnSpc>
              <a:buSzPts val="2400"/>
              <a:buFont typeface="Arial" panose="020B0604020202020204" pitchFamily="34" charset="0"/>
              <a:buChar char="•"/>
            </a:pPr>
            <a:endParaRPr lang="en-US" sz="1800" dirty="0">
              <a:latin typeface="+mn-lt"/>
              <a:cs typeface="Arial"/>
              <a:sym typeface="Arial"/>
            </a:endParaRPr>
          </a:p>
          <a:p>
            <a:pPr marL="342900" indent="-342900">
              <a:lnSpc>
                <a:spcPct val="100000"/>
              </a:lnSpc>
              <a:buSzPts val="2400"/>
              <a:buFont typeface="Arial" panose="020B0604020202020204" pitchFamily="34" charset="0"/>
              <a:buChar char="•"/>
            </a:pPr>
            <a:r>
              <a:rPr lang="en-US" sz="2400" dirty="0">
                <a:latin typeface="+mn-lt"/>
                <a:cs typeface="Arial"/>
                <a:sym typeface="Arial"/>
              </a:rPr>
              <a:t>Because the Court was able to discern the plain meaning of the relevant regulatory text using standard interpretive tools, the SECVA’s interpretation is not entitled to deference under </a:t>
            </a:r>
            <a:r>
              <a:rPr lang="en-US" sz="2400" i="1" dirty="0">
                <a:latin typeface="+mn-lt"/>
                <a:cs typeface="Arial"/>
                <a:sym typeface="Arial"/>
              </a:rPr>
              <a:t>Auer v. Robbins</a:t>
            </a:r>
          </a:p>
          <a:p>
            <a:pPr marL="800100" lvl="1" indent="-342900">
              <a:lnSpc>
                <a:spcPct val="100000"/>
              </a:lnSpc>
              <a:spcBef>
                <a:spcPts val="0"/>
              </a:spcBef>
              <a:buSzPts val="2400"/>
              <a:buFont typeface="Arial" panose="020B0604020202020204" pitchFamily="34" charset="0"/>
              <a:buChar char="•"/>
            </a:pPr>
            <a:endParaRPr lang="en-US" sz="1000" dirty="0">
              <a:latin typeface="+mn-lt"/>
            </a:endParaRPr>
          </a:p>
          <a:p>
            <a:pPr marL="285750" indent="-285750">
              <a:lnSpc>
                <a:spcPct val="100000"/>
              </a:lnSpc>
              <a:buSzPts val="2400"/>
              <a:buFont typeface="Arial" panose="020B0604020202020204" pitchFamily="34" charset="0"/>
              <a:buChar char="•"/>
            </a:pPr>
            <a:endParaRPr sz="1800" dirty="0">
              <a:latin typeface="+mn-lt"/>
            </a:endParaRPr>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14</a:t>
            </a:fld>
            <a:endParaRPr/>
          </a:p>
        </p:txBody>
      </p:sp>
      <p:sp>
        <p:nvSpPr>
          <p:cNvPr id="2" name="Google Shape;196;p30">
            <a:extLst>
              <a:ext uri="{FF2B5EF4-FFF2-40B4-BE49-F238E27FC236}">
                <a16:creationId xmlns:a16="http://schemas.microsoft.com/office/drawing/2014/main" id="{04C12583-DAE4-F18C-1925-0D9C8C89CB2C}"/>
              </a:ext>
            </a:extLst>
          </p:cNvPr>
          <p:cNvSpPr txBox="1">
            <a:spLocks/>
          </p:cNvSpPr>
          <p:nvPr/>
        </p:nvSpPr>
        <p:spPr>
          <a:xfrm>
            <a:off x="545321" y="30996"/>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600"/>
            </a:pPr>
            <a:br>
              <a:rPr lang="en-US" sz="2400" b="1">
                <a:latin typeface="Arial"/>
                <a:ea typeface="Arial"/>
                <a:cs typeface="Arial"/>
                <a:sym typeface="Arial"/>
              </a:rPr>
            </a:br>
            <a:r>
              <a:rPr lang="en-US" sz="3000" b="1">
                <a:latin typeface="Arial"/>
                <a:ea typeface="Arial"/>
                <a:cs typeface="Arial"/>
                <a:sym typeface="Arial"/>
              </a:rPr>
              <a:t>Duran v. McDonough, July 20, 2023</a:t>
            </a:r>
            <a:endParaRPr lang="en-US" sz="3000" dirty="0"/>
          </a:p>
        </p:txBody>
      </p:sp>
    </p:spTree>
    <p:extLst>
      <p:ext uri="{BB962C8B-B14F-4D97-AF65-F5344CB8AC3E}">
        <p14:creationId xmlns:p14="http://schemas.microsoft.com/office/powerpoint/2010/main" val="136277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7" name="Google Shape;197;p30"/>
          <p:cNvSpPr txBox="1">
            <a:spLocks noGrp="1"/>
          </p:cNvSpPr>
          <p:nvPr>
            <p:ph type="subTitle" idx="1"/>
          </p:nvPr>
        </p:nvSpPr>
        <p:spPr>
          <a:xfrm>
            <a:off x="545322" y="1546226"/>
            <a:ext cx="1103191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u="sng" dirty="0">
                <a:solidFill>
                  <a:schemeClr val="dk1"/>
                </a:solidFill>
                <a:latin typeface="Arial"/>
                <a:ea typeface="Arial"/>
                <a:cs typeface="Arial"/>
                <a:sym typeface="Arial"/>
              </a:rPr>
              <a:t>Conclusion:</a:t>
            </a:r>
            <a:endParaRPr sz="2400" u="sng" dirty="0">
              <a:solidFill>
                <a:schemeClr val="dk1"/>
              </a:solidFill>
              <a:latin typeface="Arial"/>
              <a:ea typeface="Arial"/>
              <a:cs typeface="Arial"/>
              <a:sym typeface="Arial"/>
            </a:endParaRPr>
          </a:p>
          <a:p>
            <a:pPr marL="342900" indent="-342900">
              <a:lnSpc>
                <a:spcPct val="100000"/>
              </a:lnSpc>
              <a:buSzPts val="2400"/>
              <a:buFont typeface="Arial" panose="020B0604020202020204" pitchFamily="34" charset="0"/>
              <a:buChar char="•"/>
            </a:pPr>
            <a:r>
              <a:rPr lang="en-US" sz="2300" dirty="0">
                <a:latin typeface="+mn-lt"/>
                <a:cs typeface="Arial"/>
                <a:sym typeface="Arial"/>
              </a:rPr>
              <a:t>Judge Jaquith included a separate statement regarding the pro-Veteran canon and plain meaning analysis.  Noted that different perspectives determine the law’s plain meaning – and that requires more than just reviewing the words of the preamble (for neurological conditions).</a:t>
            </a:r>
          </a:p>
          <a:p>
            <a:pPr marL="342900" indent="-342900">
              <a:lnSpc>
                <a:spcPct val="100000"/>
              </a:lnSpc>
              <a:buSzPts val="2400"/>
              <a:buFont typeface="Arial" panose="020B0604020202020204" pitchFamily="34" charset="0"/>
              <a:buChar char="•"/>
            </a:pPr>
            <a:endParaRPr lang="en-US" sz="1800" dirty="0">
              <a:latin typeface="+mn-lt"/>
              <a:cs typeface="Arial"/>
              <a:sym typeface="Arial"/>
            </a:endParaRPr>
          </a:p>
          <a:p>
            <a:pPr marL="342900" indent="-342900">
              <a:lnSpc>
                <a:spcPct val="100000"/>
              </a:lnSpc>
              <a:buSzPts val="2400"/>
              <a:buFont typeface="Arial" panose="020B0604020202020204" pitchFamily="34" charset="0"/>
              <a:buChar char="•"/>
            </a:pPr>
            <a:r>
              <a:rPr lang="en-US" sz="2300" dirty="0">
                <a:latin typeface="+mn-lt"/>
                <a:cs typeface="Arial"/>
                <a:sym typeface="Arial"/>
              </a:rPr>
              <a:t>The Court cannot “wave the ambiguity flag” without first exhausting the “legal toolkit” to determine whether there is a single right meaning</a:t>
            </a:r>
          </a:p>
          <a:p>
            <a:pPr marL="342900" indent="-342900">
              <a:lnSpc>
                <a:spcPct val="100000"/>
              </a:lnSpc>
              <a:buSzPts val="2400"/>
              <a:buFont typeface="Arial" panose="020B0604020202020204" pitchFamily="34" charset="0"/>
              <a:buChar char="•"/>
            </a:pPr>
            <a:endParaRPr lang="en-US" sz="1800" dirty="0">
              <a:latin typeface="+mn-lt"/>
              <a:cs typeface="Arial"/>
              <a:sym typeface="Arial"/>
            </a:endParaRPr>
          </a:p>
          <a:p>
            <a:pPr marL="342900" indent="-342900">
              <a:lnSpc>
                <a:spcPct val="100000"/>
              </a:lnSpc>
              <a:buSzPts val="2400"/>
              <a:buFont typeface="Arial" panose="020B0604020202020204" pitchFamily="34" charset="0"/>
              <a:buChar char="•"/>
            </a:pPr>
            <a:r>
              <a:rPr lang="en-US" sz="2300" dirty="0">
                <a:latin typeface="+mn-lt"/>
                <a:cs typeface="Arial"/>
                <a:sym typeface="Arial"/>
              </a:rPr>
              <a:t>Words should be read in context of the regulatory structure and scheme</a:t>
            </a:r>
          </a:p>
          <a:p>
            <a:pPr marL="342900" indent="-342900">
              <a:lnSpc>
                <a:spcPct val="100000"/>
              </a:lnSpc>
              <a:buSzPts val="2400"/>
              <a:buFont typeface="Arial" panose="020B0604020202020204" pitchFamily="34" charset="0"/>
              <a:buChar char="•"/>
            </a:pPr>
            <a:endParaRPr lang="en-US" sz="1800" dirty="0">
              <a:latin typeface="+mn-lt"/>
              <a:cs typeface="Arial"/>
              <a:sym typeface="Arial"/>
            </a:endParaRPr>
          </a:p>
          <a:p>
            <a:pPr marL="342900" indent="-342900">
              <a:lnSpc>
                <a:spcPct val="100000"/>
              </a:lnSpc>
              <a:buSzPts val="2400"/>
              <a:buFont typeface="Arial" panose="020B0604020202020204" pitchFamily="34" charset="0"/>
              <a:buChar char="•"/>
            </a:pPr>
            <a:r>
              <a:rPr lang="en-US" sz="2300" dirty="0">
                <a:latin typeface="+mn-lt"/>
                <a:cs typeface="Arial"/>
                <a:sym typeface="Arial"/>
              </a:rPr>
              <a:t>VA has a history of expressly forbidding separate ratings in other circumstances, so the lack of an express bar to separate evaluations for Parkinson’s </a:t>
            </a:r>
            <a:r>
              <a:rPr lang="en-US" sz="2300" dirty="0">
                <a:highlight>
                  <a:srgbClr val="FFFF00"/>
                </a:highlight>
                <a:latin typeface="+mn-lt"/>
                <a:cs typeface="Arial"/>
                <a:sym typeface="Arial"/>
              </a:rPr>
              <a:t>must be read as a deliberate decision to permit</a:t>
            </a:r>
            <a:r>
              <a:rPr lang="en-US" sz="2300" dirty="0">
                <a:latin typeface="+mn-lt"/>
                <a:cs typeface="Arial"/>
                <a:sym typeface="Arial"/>
              </a:rPr>
              <a:t> separate evaluations</a:t>
            </a:r>
          </a:p>
          <a:p>
            <a:pPr marL="800100" lvl="1" indent="-342900">
              <a:lnSpc>
                <a:spcPct val="100000"/>
              </a:lnSpc>
              <a:spcBef>
                <a:spcPts val="0"/>
              </a:spcBef>
              <a:buSzPts val="2400"/>
              <a:buFont typeface="Arial" panose="020B0604020202020204" pitchFamily="34" charset="0"/>
              <a:buChar char="•"/>
            </a:pPr>
            <a:endParaRPr lang="en-US" sz="1000" dirty="0">
              <a:latin typeface="+mn-lt"/>
            </a:endParaRPr>
          </a:p>
          <a:p>
            <a:pPr marL="285750" indent="-285750">
              <a:lnSpc>
                <a:spcPct val="100000"/>
              </a:lnSpc>
              <a:buSzPts val="2400"/>
              <a:buFont typeface="Arial" panose="020B0604020202020204" pitchFamily="34" charset="0"/>
              <a:buChar char="•"/>
            </a:pPr>
            <a:endParaRPr sz="1800" dirty="0">
              <a:latin typeface="+mn-lt"/>
            </a:endParaRPr>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15</a:t>
            </a:fld>
            <a:endParaRPr/>
          </a:p>
        </p:txBody>
      </p:sp>
      <p:sp>
        <p:nvSpPr>
          <p:cNvPr id="2" name="Google Shape;196;p30">
            <a:extLst>
              <a:ext uri="{FF2B5EF4-FFF2-40B4-BE49-F238E27FC236}">
                <a16:creationId xmlns:a16="http://schemas.microsoft.com/office/drawing/2014/main" id="{C7D8FBFD-2EF6-4B66-77B1-ACA0B231BC0A}"/>
              </a:ext>
            </a:extLst>
          </p:cNvPr>
          <p:cNvSpPr txBox="1">
            <a:spLocks/>
          </p:cNvSpPr>
          <p:nvPr/>
        </p:nvSpPr>
        <p:spPr>
          <a:xfrm>
            <a:off x="545321" y="30996"/>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600"/>
            </a:pPr>
            <a:br>
              <a:rPr lang="en-US" sz="2400" b="1">
                <a:latin typeface="Arial"/>
                <a:ea typeface="Arial"/>
                <a:cs typeface="Arial"/>
                <a:sym typeface="Arial"/>
              </a:rPr>
            </a:br>
            <a:r>
              <a:rPr lang="en-US" sz="3000" b="1">
                <a:latin typeface="Arial"/>
                <a:ea typeface="Arial"/>
                <a:cs typeface="Arial"/>
                <a:sym typeface="Arial"/>
              </a:rPr>
              <a:t>Duran v. McDonough, July 20, 2023</a:t>
            </a:r>
            <a:endParaRPr lang="en-US" sz="3000" dirty="0"/>
          </a:p>
        </p:txBody>
      </p:sp>
    </p:spTree>
    <p:extLst>
      <p:ext uri="{BB962C8B-B14F-4D97-AF65-F5344CB8AC3E}">
        <p14:creationId xmlns:p14="http://schemas.microsoft.com/office/powerpoint/2010/main" val="131098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7" name="Google Shape;197;p30"/>
          <p:cNvSpPr txBox="1">
            <a:spLocks noGrp="1"/>
          </p:cNvSpPr>
          <p:nvPr>
            <p:ph type="subTitle" idx="1"/>
          </p:nvPr>
        </p:nvSpPr>
        <p:spPr>
          <a:xfrm>
            <a:off x="545322" y="1546226"/>
            <a:ext cx="11016414"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u="sng" dirty="0">
                <a:solidFill>
                  <a:schemeClr val="dk1"/>
                </a:solidFill>
                <a:latin typeface="Arial"/>
                <a:ea typeface="Arial"/>
                <a:cs typeface="Arial"/>
                <a:sym typeface="Arial"/>
              </a:rPr>
              <a:t>Conclusion:</a:t>
            </a:r>
            <a:endParaRPr sz="2400" u="sng" dirty="0">
              <a:solidFill>
                <a:schemeClr val="dk1"/>
              </a:solidFill>
              <a:latin typeface="Arial"/>
              <a:ea typeface="Arial"/>
              <a:cs typeface="Arial"/>
              <a:sym typeface="Arial"/>
            </a:endParaRPr>
          </a:p>
          <a:p>
            <a:pPr marL="342900" indent="-342900">
              <a:lnSpc>
                <a:spcPct val="100000"/>
              </a:lnSpc>
              <a:buSzPts val="2400"/>
              <a:buFont typeface="Arial" panose="020B0604020202020204" pitchFamily="34" charset="0"/>
              <a:buChar char="•"/>
            </a:pPr>
            <a:r>
              <a:rPr lang="en-US" sz="2400" dirty="0">
                <a:latin typeface="+mn-lt"/>
                <a:cs typeface="Arial"/>
                <a:sym typeface="Arial"/>
              </a:rPr>
              <a:t>Brown v Gardner (1994) brings the scope of plain meaning analysis back to the forefront.</a:t>
            </a:r>
          </a:p>
          <a:p>
            <a:pPr marL="800100" lvl="1" indent="-342900">
              <a:lnSpc>
                <a:spcPct val="100000"/>
              </a:lnSpc>
              <a:spcBef>
                <a:spcPts val="0"/>
              </a:spcBef>
              <a:buSzPts val="2400"/>
              <a:buFont typeface="Arial" panose="020B0604020202020204" pitchFamily="34" charset="0"/>
              <a:buChar char="•"/>
            </a:pPr>
            <a:endParaRPr lang="en-US" sz="1100" dirty="0">
              <a:latin typeface="+mn-lt"/>
            </a:endParaRPr>
          </a:p>
          <a:p>
            <a:pPr marL="285750" indent="-285750">
              <a:lnSpc>
                <a:spcPct val="100000"/>
              </a:lnSpc>
              <a:buSzPts val="2400"/>
              <a:buFont typeface="Arial" panose="020B0604020202020204" pitchFamily="34" charset="0"/>
              <a:buChar char="•"/>
            </a:pPr>
            <a:r>
              <a:rPr lang="en-US" sz="2400" dirty="0">
                <a:latin typeface="+mn-lt"/>
              </a:rPr>
              <a:t>Pro-Veteran canon is a traditional tool of construction – requires Court to discern the purpose of a Veteran’s benefit provision in the context of the Veteran’s benefit scheme as a whole and ensure that it effectuates, rather than frustrates, that remedial purpose – that benefits that by law belong to the Veteran, go to the Veteran</a:t>
            </a:r>
          </a:p>
          <a:p>
            <a:pPr marL="285750" indent="-285750">
              <a:lnSpc>
                <a:spcPct val="100000"/>
              </a:lnSpc>
              <a:buSzPts val="2400"/>
              <a:buFont typeface="Arial" panose="020B0604020202020204" pitchFamily="34" charset="0"/>
              <a:buChar char="•"/>
            </a:pPr>
            <a:endParaRPr lang="en-US" sz="2400" dirty="0">
              <a:latin typeface="+mn-lt"/>
            </a:endParaRPr>
          </a:p>
          <a:p>
            <a:pPr marL="285750" indent="-285750">
              <a:lnSpc>
                <a:spcPct val="100000"/>
              </a:lnSpc>
              <a:buSzPts val="2400"/>
              <a:buFont typeface="Arial" panose="020B0604020202020204" pitchFamily="34" charset="0"/>
              <a:buChar char="•"/>
            </a:pPr>
            <a:r>
              <a:rPr lang="en-US" sz="2400" dirty="0">
                <a:latin typeface="+mn-lt"/>
              </a:rPr>
              <a:t>Pro-Veteran canon is not meant to be an afterthought – it is a part of the interpretive toolkit to aid in gleaning intent (e.g. not at the bottom of the ninth inning after three outs have been made…)</a:t>
            </a:r>
            <a:endParaRPr sz="2400" dirty="0">
              <a:latin typeface="+mn-lt"/>
            </a:endParaRPr>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16</a:t>
            </a:fld>
            <a:endParaRPr/>
          </a:p>
        </p:txBody>
      </p:sp>
      <p:sp>
        <p:nvSpPr>
          <p:cNvPr id="2" name="Google Shape;196;p30">
            <a:extLst>
              <a:ext uri="{FF2B5EF4-FFF2-40B4-BE49-F238E27FC236}">
                <a16:creationId xmlns:a16="http://schemas.microsoft.com/office/drawing/2014/main" id="{5B25F5BD-17E8-16BC-2EAB-9F7765FB5F21}"/>
              </a:ext>
            </a:extLst>
          </p:cNvPr>
          <p:cNvSpPr txBox="1">
            <a:spLocks/>
          </p:cNvSpPr>
          <p:nvPr/>
        </p:nvSpPr>
        <p:spPr>
          <a:xfrm>
            <a:off x="545321" y="30996"/>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600"/>
            </a:pPr>
            <a:br>
              <a:rPr lang="en-US" sz="2400" b="1">
                <a:latin typeface="Arial"/>
                <a:ea typeface="Arial"/>
                <a:cs typeface="Arial"/>
                <a:sym typeface="Arial"/>
              </a:rPr>
            </a:br>
            <a:r>
              <a:rPr lang="en-US" sz="3000" b="1">
                <a:latin typeface="Arial"/>
                <a:ea typeface="Arial"/>
                <a:cs typeface="Arial"/>
                <a:sym typeface="Arial"/>
              </a:rPr>
              <a:t>Duran v. McDonough, July 20, 2023</a:t>
            </a:r>
            <a:endParaRPr lang="en-US" sz="3000" dirty="0"/>
          </a:p>
        </p:txBody>
      </p:sp>
    </p:spTree>
    <p:extLst>
      <p:ext uri="{BB962C8B-B14F-4D97-AF65-F5344CB8AC3E}">
        <p14:creationId xmlns:p14="http://schemas.microsoft.com/office/powerpoint/2010/main" val="3908539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545321" y="3099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3000" b="1" dirty="0">
                <a:latin typeface="Arial"/>
                <a:ea typeface="Arial"/>
                <a:cs typeface="Arial"/>
                <a:sym typeface="Arial"/>
              </a:rPr>
              <a:t>Duran v. McDonough, July 20, 2023</a:t>
            </a:r>
            <a:endParaRPr sz="3000" dirty="0"/>
          </a:p>
        </p:txBody>
      </p:sp>
      <p:sp>
        <p:nvSpPr>
          <p:cNvPr id="197" name="Google Shape;197;p30"/>
          <p:cNvSpPr txBox="1">
            <a:spLocks noGrp="1"/>
          </p:cNvSpPr>
          <p:nvPr>
            <p:ph type="subTitle" idx="1"/>
          </p:nvPr>
        </p:nvSpPr>
        <p:spPr>
          <a:xfrm>
            <a:off x="545321" y="1546226"/>
            <a:ext cx="1107840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What does this Mean?</a:t>
            </a:r>
            <a:endParaRPr sz="2400" dirty="0">
              <a:solidFill>
                <a:schemeClr val="dk1"/>
              </a:solidFill>
              <a:latin typeface="Arial"/>
              <a:ea typeface="Arial"/>
              <a:cs typeface="Arial"/>
              <a:sym typeface="Arial"/>
            </a:endParaRPr>
          </a:p>
          <a:p>
            <a:pPr marL="0" indent="0" algn="ctr">
              <a:lnSpc>
                <a:spcPct val="100000"/>
              </a:lnSpc>
              <a:buSzPts val="2400"/>
            </a:pPr>
            <a:endParaRPr sz="2400" dirty="0">
              <a:latin typeface="+mn-lt"/>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mn-lt"/>
              </a:rPr>
              <a:t>First, what thoughts do you have?</a:t>
            </a:r>
          </a:p>
          <a:p>
            <a:pPr marL="285750" indent="-285750">
              <a:lnSpc>
                <a:spcPct val="100000"/>
              </a:lnSpc>
              <a:buSzPts val="2400"/>
              <a:buFont typeface="Arial" panose="020B0604020202020204" pitchFamily="34" charset="0"/>
              <a:buChar char="•"/>
            </a:pPr>
            <a:endParaRPr lang="en-US" sz="2400" dirty="0">
              <a:latin typeface="+mn-lt"/>
            </a:endParaRPr>
          </a:p>
          <a:p>
            <a:pPr marL="285750" indent="-285750">
              <a:lnSpc>
                <a:spcPct val="100000"/>
              </a:lnSpc>
              <a:buSzPts val="2400"/>
              <a:buFont typeface="Arial" panose="020B0604020202020204" pitchFamily="34" charset="0"/>
              <a:buChar char="•"/>
            </a:pPr>
            <a:r>
              <a:rPr lang="en-US" sz="2400" dirty="0">
                <a:latin typeface="+mn-lt"/>
              </a:rPr>
              <a:t>Why did Judge Jaquith write such a lengthy separate opinion but also still agree with the Court’s final decision?  What was the point?</a:t>
            </a:r>
          </a:p>
          <a:p>
            <a:pPr marL="285750" indent="-285750">
              <a:lnSpc>
                <a:spcPct val="100000"/>
              </a:lnSpc>
              <a:buSzPts val="2400"/>
              <a:buFont typeface="Arial" panose="020B0604020202020204" pitchFamily="34" charset="0"/>
              <a:buChar char="•"/>
            </a:pPr>
            <a:endParaRPr lang="en-US" sz="2400" dirty="0">
              <a:latin typeface="+mn-lt"/>
            </a:endParaRPr>
          </a:p>
          <a:p>
            <a:pPr marL="285750" indent="-285750">
              <a:lnSpc>
                <a:spcPct val="100000"/>
              </a:lnSpc>
              <a:buSzPts val="2400"/>
              <a:buFont typeface="Arial" panose="020B0604020202020204" pitchFamily="34" charset="0"/>
              <a:buChar char="•"/>
            </a:pPr>
            <a:r>
              <a:rPr lang="en-US" sz="2400" dirty="0">
                <a:latin typeface="+mn-lt"/>
              </a:rPr>
              <a:t>What impact do you think this decision has on Parkinson’s disease?  Do you agree or disagree?</a:t>
            </a:r>
          </a:p>
          <a:p>
            <a:pPr marL="285750" indent="-285750">
              <a:lnSpc>
                <a:spcPct val="100000"/>
              </a:lnSpc>
              <a:buSzPts val="2400"/>
              <a:buFont typeface="Arial" panose="020B0604020202020204" pitchFamily="34" charset="0"/>
              <a:buChar char="•"/>
            </a:pPr>
            <a:endParaRPr lang="en-US" sz="2400" dirty="0">
              <a:latin typeface="+mn-lt"/>
            </a:endParaRPr>
          </a:p>
          <a:p>
            <a:pPr marL="285750" indent="-285750">
              <a:lnSpc>
                <a:spcPct val="100000"/>
              </a:lnSpc>
              <a:buSzPts val="2400"/>
              <a:buFont typeface="Arial" panose="020B0604020202020204" pitchFamily="34" charset="0"/>
              <a:buChar char="•"/>
            </a:pPr>
            <a:r>
              <a:rPr lang="en-US" sz="2400" dirty="0">
                <a:latin typeface="+mn-lt"/>
              </a:rPr>
              <a:t>What impact do you think this has on other body systems, if any?</a:t>
            </a:r>
          </a:p>
          <a:p>
            <a:pPr marL="285750" indent="-285750">
              <a:lnSpc>
                <a:spcPct val="100000"/>
              </a:lnSpc>
              <a:buSzPts val="2400"/>
              <a:buFont typeface="Arial" panose="020B0604020202020204" pitchFamily="34" charset="0"/>
              <a:buChar char="•"/>
            </a:pPr>
            <a:endParaRPr sz="1800"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17</a:t>
            </a:fld>
            <a:endParaRPr/>
          </a:p>
        </p:txBody>
      </p:sp>
    </p:spTree>
    <p:extLst>
      <p:ext uri="{BB962C8B-B14F-4D97-AF65-F5344CB8AC3E}">
        <p14:creationId xmlns:p14="http://schemas.microsoft.com/office/powerpoint/2010/main" val="201164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ctrTitle"/>
          </p:nvPr>
        </p:nvSpPr>
        <p:spPr>
          <a:xfrm>
            <a:off x="588935" y="2130425"/>
            <a:ext cx="11034793" cy="1470000"/>
          </a:xfrm>
          <a:prstGeom prst="rect">
            <a:avLst/>
          </a:prstGeom>
        </p:spPr>
        <p:txBody>
          <a:bodyPr spcFirstLastPara="1" wrap="square" lIns="90000" tIns="45000" rIns="90000" bIns="45000" anchor="t" anchorCtr="0">
            <a:noAutofit/>
          </a:bodyPr>
          <a:lstStyle/>
          <a:p>
            <a:pPr algn="ctr">
              <a:lnSpc>
                <a:spcPct val="90000"/>
              </a:lnSpc>
            </a:pPr>
            <a:r>
              <a:rPr lang="en-US" sz="6000" b="1" u="sng" dirty="0">
                <a:solidFill>
                  <a:schemeClr val="dk1"/>
                </a:solidFill>
                <a:latin typeface="Arial"/>
                <a:ea typeface="Arial"/>
                <a:cs typeface="Arial"/>
                <a:sym typeface="Arial"/>
              </a:rPr>
              <a:t>Spicer v. McDonough</a:t>
            </a:r>
            <a:endParaRPr sz="6000" b="1" u="sng" dirty="0">
              <a:solidFill>
                <a:schemeClr val="dk1"/>
              </a:solidFill>
              <a:latin typeface="Arial"/>
              <a:ea typeface="Arial"/>
              <a:cs typeface="Arial"/>
              <a:sym typeface="Arial"/>
            </a:endParaRPr>
          </a:p>
          <a:p>
            <a:pPr algn="ctr">
              <a:lnSpc>
                <a:spcPct val="90000"/>
              </a:lnSpc>
            </a:pPr>
            <a:endParaRPr sz="6000" b="1" dirty="0">
              <a:solidFill>
                <a:schemeClr val="dk1"/>
              </a:solidFill>
              <a:latin typeface="Arial"/>
              <a:ea typeface="Arial"/>
              <a:cs typeface="Arial"/>
              <a:sym typeface="Arial"/>
            </a:endParaRPr>
          </a:p>
          <a:p>
            <a:pPr algn="ctr">
              <a:lnSpc>
                <a:spcPct val="90000"/>
              </a:lnSpc>
              <a:buClr>
                <a:schemeClr val="dk1"/>
              </a:buClr>
              <a:buSzPts val="2800"/>
            </a:pPr>
            <a:r>
              <a:rPr lang="en-US" sz="6000" b="1" dirty="0">
                <a:solidFill>
                  <a:schemeClr val="dk1"/>
                </a:solidFill>
                <a:latin typeface="Arial"/>
                <a:ea typeface="Arial"/>
                <a:cs typeface="Arial"/>
                <a:sym typeface="Arial"/>
              </a:rPr>
              <a:t>March 8, 2023</a:t>
            </a:r>
            <a:endParaRPr sz="6000" dirty="0">
              <a:solidFill>
                <a:schemeClr val="dk1"/>
              </a:solidFill>
            </a:endParaRPr>
          </a:p>
          <a:p>
            <a:pPr indent="1587" algn="ctr">
              <a:lnSpc>
                <a:spcPct val="100000"/>
              </a:lnSpc>
            </a:pPr>
            <a:endParaRPr sz="4100" dirty="0">
              <a:solidFill>
                <a:schemeClr val="dk1"/>
              </a:solidFill>
              <a:latin typeface="Times New Roman"/>
              <a:ea typeface="Times New Roman"/>
              <a:cs typeface="Times New Roman"/>
              <a:sym typeface="Times New Roman"/>
            </a:endParaRPr>
          </a:p>
          <a:p>
            <a:endParaRPr dirty="0"/>
          </a:p>
        </p:txBody>
      </p:sp>
      <p:sp>
        <p:nvSpPr>
          <p:cNvPr id="228" name="Google Shape;228;p34"/>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18</a:t>
            </a:fld>
            <a:endParaRPr/>
          </a:p>
        </p:txBody>
      </p:sp>
    </p:spTree>
    <p:extLst>
      <p:ext uri="{BB962C8B-B14F-4D97-AF65-F5344CB8AC3E}">
        <p14:creationId xmlns:p14="http://schemas.microsoft.com/office/powerpoint/2010/main" val="274472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35"/>
          <p:cNvSpPr txBox="1">
            <a:spLocks noGrp="1"/>
          </p:cNvSpPr>
          <p:nvPr>
            <p:ph type="subTitle" idx="1"/>
          </p:nvPr>
        </p:nvSpPr>
        <p:spPr>
          <a:xfrm>
            <a:off x="622810" y="1546226"/>
            <a:ext cx="1094638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dirty="0">
                <a:latin typeface="Arial"/>
                <a:ea typeface="Arial"/>
                <a:cs typeface="Arial"/>
                <a:sym typeface="Arial"/>
              </a:rPr>
              <a:t>What the case is about:</a:t>
            </a:r>
            <a:endParaRPr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Luther Spicer, Jr. served in the USAF from May 1958 to September 1959 and was exposed to hazardous chemicals, including benzene, in aircraft fuel.  Years later, he developed chronic myeloid leukemia (CML), a blood cancer.</a:t>
            </a:r>
          </a:p>
          <a:p>
            <a:pPr marL="285750" indent="-285750">
              <a:lnSpc>
                <a:spcPct val="100000"/>
              </a:lnSpc>
              <a:buSzPts val="2400"/>
              <a:buFont typeface="Arial" panose="020B0604020202020204" pitchFamily="34" charset="0"/>
              <a:buChar char="•"/>
            </a:pPr>
            <a:endParaRPr lang="en-US" sz="105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VA recognized leukemia as service-connected and granted a 100% disability rating.</a:t>
            </a:r>
          </a:p>
          <a:p>
            <a:pPr marL="285750" indent="-285750">
              <a:lnSpc>
                <a:spcPct val="100000"/>
              </a:lnSpc>
              <a:buSzPts val="2400"/>
              <a:buFont typeface="Arial" panose="020B0604020202020204" pitchFamily="34" charset="0"/>
              <a:buChar char="•"/>
            </a:pPr>
            <a:endParaRPr lang="en-US" sz="1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Separately, Mr. Spicer developed arthritis in both knees, which caused pain and instability and required use of a wheelchair.  He was scheduled for knee replacement surgery, but his surgery was cancelled due to the medications he took to manage his leukemia, which lowered his hematocrit (red blood cell level).  </a:t>
            </a:r>
            <a:r>
              <a:rPr lang="en-US" sz="2400" dirty="0">
                <a:highlight>
                  <a:srgbClr val="FFFF00"/>
                </a:highlight>
                <a:latin typeface="Arial"/>
                <a:ea typeface="Arial"/>
                <a:cs typeface="Arial"/>
                <a:sym typeface="Arial"/>
              </a:rPr>
              <a:t>He is expected to stay on these medications for life, which would prevent him from ever having the necessary knee surgery</a:t>
            </a:r>
            <a:endParaRPr sz="2400" dirty="0">
              <a:highlight>
                <a:srgbClr val="FFFF00"/>
              </a:highlight>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19</a:t>
            </a:fld>
            <a:endParaRPr/>
          </a:p>
        </p:txBody>
      </p:sp>
      <p:sp>
        <p:nvSpPr>
          <p:cNvPr id="2" name="Google Shape;233;p35">
            <a:extLst>
              <a:ext uri="{FF2B5EF4-FFF2-40B4-BE49-F238E27FC236}">
                <a16:creationId xmlns:a16="http://schemas.microsoft.com/office/drawing/2014/main" id="{49AC973D-F656-2E50-6AD3-8F31707BF361}"/>
              </a:ext>
            </a:extLst>
          </p:cNvPr>
          <p:cNvSpPr txBox="1">
            <a:spLocks/>
          </p:cNvSpPr>
          <p:nvPr/>
        </p:nvSpPr>
        <p:spPr>
          <a:xfrm>
            <a:off x="622810" y="144859"/>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800"/>
            </a:pPr>
            <a:br>
              <a:rPr lang="en-US" sz="2400" b="1">
                <a:latin typeface="Arial"/>
                <a:ea typeface="Arial"/>
                <a:cs typeface="Arial"/>
                <a:sym typeface="Arial"/>
              </a:rPr>
            </a:br>
            <a:r>
              <a:rPr lang="en-US" sz="3000" b="1">
                <a:latin typeface="Arial"/>
                <a:ea typeface="Arial"/>
                <a:cs typeface="Arial"/>
                <a:sym typeface="Arial"/>
              </a:rPr>
              <a:t>Spicer v. McDonough, March 8, 2023</a:t>
            </a:r>
            <a:endParaRPr lang="en-US" sz="3000" dirty="0"/>
          </a:p>
        </p:txBody>
      </p:sp>
    </p:spTree>
    <p:extLst>
      <p:ext uri="{BB962C8B-B14F-4D97-AF65-F5344CB8AC3E}">
        <p14:creationId xmlns:p14="http://schemas.microsoft.com/office/powerpoint/2010/main" val="3284788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sp>
        <p:nvSpPr>
          <p:cNvPr id="138" name="Google Shape;138;p23"/>
          <p:cNvSpPr txBox="1"/>
          <p:nvPr/>
        </p:nvSpPr>
        <p:spPr>
          <a:xfrm>
            <a:off x="508031" y="235598"/>
            <a:ext cx="7772400" cy="1470000"/>
          </a:xfrm>
          <a:prstGeom prst="rect">
            <a:avLst/>
          </a:prstGeom>
          <a:noFill/>
          <a:ln>
            <a:noFill/>
          </a:ln>
        </p:spPr>
        <p:txBody>
          <a:bodyPr spcFirstLastPara="1" wrap="square" lIns="90000" tIns="45000" rIns="90000" bIns="45000" anchor="t" anchorCtr="0">
            <a:noAutofit/>
          </a:bodyPr>
          <a:lstStyle/>
          <a:p>
            <a:pPr>
              <a:lnSpc>
                <a:spcPct val="90000"/>
              </a:lnSpc>
            </a:pPr>
            <a:r>
              <a:rPr lang="en-US" sz="3600" b="1" dirty="0"/>
              <a:t>Hi there!  Nice to meet you!</a:t>
            </a:r>
            <a:br>
              <a:rPr lang="en-US" dirty="0"/>
            </a:br>
            <a:endParaRPr sz="3600" dirty="0"/>
          </a:p>
        </p:txBody>
      </p:sp>
      <p:sp>
        <p:nvSpPr>
          <p:cNvPr id="143" name="Google Shape;143;p23"/>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2</a:t>
            </a:fld>
            <a:endParaRPr/>
          </a:p>
        </p:txBody>
      </p:sp>
      <p:pic>
        <p:nvPicPr>
          <p:cNvPr id="14" name="Picture 13">
            <a:extLst>
              <a:ext uri="{FF2B5EF4-FFF2-40B4-BE49-F238E27FC236}">
                <a16:creationId xmlns:a16="http://schemas.microsoft.com/office/drawing/2014/main" id="{DBC2433D-DEE8-7E9A-FA7B-CB20EF6C5516}"/>
              </a:ext>
            </a:extLst>
          </p:cNvPr>
          <p:cNvPicPr>
            <a:picLocks noChangeAspect="1"/>
          </p:cNvPicPr>
          <p:nvPr/>
        </p:nvPicPr>
        <p:blipFill>
          <a:blip r:embed="rId3">
            <a:clrChange>
              <a:clrFrom>
                <a:srgbClr val="FFFFFF"/>
              </a:clrFrom>
              <a:clrTo>
                <a:srgbClr val="FFFFFF">
                  <a:alpha val="0"/>
                </a:srgbClr>
              </a:clrTo>
            </a:clrChange>
            <a:alphaModFix/>
          </a:blip>
          <a:stretch>
            <a:fillRect/>
          </a:stretch>
        </p:blipFill>
        <p:spPr>
          <a:xfrm>
            <a:off x="1802764" y="5267840"/>
            <a:ext cx="5781103" cy="1184081"/>
          </a:xfrm>
          <a:prstGeom prst="rect">
            <a:avLst/>
          </a:prstGeom>
        </p:spPr>
      </p:pic>
      <p:pic>
        <p:nvPicPr>
          <p:cNvPr id="16" name="Picture 15">
            <a:extLst>
              <a:ext uri="{FF2B5EF4-FFF2-40B4-BE49-F238E27FC236}">
                <a16:creationId xmlns:a16="http://schemas.microsoft.com/office/drawing/2014/main" id="{08572EC4-22B5-73A9-6543-4ACEA9F7C514}"/>
              </a:ext>
            </a:extLst>
          </p:cNvPr>
          <p:cNvPicPr>
            <a:picLocks noChangeAspect="1"/>
          </p:cNvPicPr>
          <p:nvPr/>
        </p:nvPicPr>
        <p:blipFill>
          <a:blip r:embed="rId4"/>
          <a:stretch>
            <a:fillRect/>
          </a:stretch>
        </p:blipFill>
        <p:spPr>
          <a:xfrm>
            <a:off x="7672966" y="5532979"/>
            <a:ext cx="2572813" cy="903848"/>
          </a:xfrm>
          <a:prstGeom prst="rect">
            <a:avLst/>
          </a:prstGeom>
        </p:spPr>
      </p:pic>
      <p:pic>
        <p:nvPicPr>
          <p:cNvPr id="18" name="Picture 17">
            <a:extLst>
              <a:ext uri="{FF2B5EF4-FFF2-40B4-BE49-F238E27FC236}">
                <a16:creationId xmlns:a16="http://schemas.microsoft.com/office/drawing/2014/main" id="{13FFD6F1-3FD4-5048-4437-6397EBC6752D}"/>
              </a:ext>
            </a:extLst>
          </p:cNvPr>
          <p:cNvPicPr>
            <a:picLocks noChangeAspect="1"/>
          </p:cNvPicPr>
          <p:nvPr/>
        </p:nvPicPr>
        <p:blipFill rotWithShape="1">
          <a:blip r:embed="rId5"/>
          <a:srcRect t="23381" b="14285"/>
          <a:stretch/>
        </p:blipFill>
        <p:spPr>
          <a:xfrm>
            <a:off x="1802763" y="3324168"/>
            <a:ext cx="2236080" cy="2060158"/>
          </a:xfrm>
          <a:prstGeom prst="rect">
            <a:avLst/>
          </a:prstGeom>
        </p:spPr>
      </p:pic>
      <p:pic>
        <p:nvPicPr>
          <p:cNvPr id="20" name="Picture 19">
            <a:extLst>
              <a:ext uri="{FF2B5EF4-FFF2-40B4-BE49-F238E27FC236}">
                <a16:creationId xmlns:a16="http://schemas.microsoft.com/office/drawing/2014/main" id="{0DF174C6-5C03-3370-B16F-724C8705CD35}"/>
              </a:ext>
            </a:extLst>
          </p:cNvPr>
          <p:cNvPicPr>
            <a:picLocks noChangeAspect="1"/>
          </p:cNvPicPr>
          <p:nvPr/>
        </p:nvPicPr>
        <p:blipFill rotWithShape="1">
          <a:blip r:embed="rId6"/>
          <a:srcRect t="20524" r="19583" b="11712"/>
          <a:stretch/>
        </p:blipFill>
        <p:spPr>
          <a:xfrm>
            <a:off x="4138188" y="1315861"/>
            <a:ext cx="1927072" cy="2165130"/>
          </a:xfrm>
          <a:prstGeom prst="rect">
            <a:avLst/>
          </a:prstGeom>
        </p:spPr>
      </p:pic>
      <p:pic>
        <p:nvPicPr>
          <p:cNvPr id="26" name="Picture 25">
            <a:extLst>
              <a:ext uri="{FF2B5EF4-FFF2-40B4-BE49-F238E27FC236}">
                <a16:creationId xmlns:a16="http://schemas.microsoft.com/office/drawing/2014/main" id="{6CD3B3D5-C80F-77A8-98CC-43C3C6FCB110}"/>
              </a:ext>
            </a:extLst>
          </p:cNvPr>
          <p:cNvPicPr>
            <a:picLocks noChangeAspect="1"/>
          </p:cNvPicPr>
          <p:nvPr/>
        </p:nvPicPr>
        <p:blipFill rotWithShape="1">
          <a:blip r:embed="rId7"/>
          <a:srcRect l="27637" t="35121" r="2152" b="22125"/>
          <a:stretch/>
        </p:blipFill>
        <p:spPr>
          <a:xfrm>
            <a:off x="1802763" y="1315861"/>
            <a:ext cx="2236080" cy="2257656"/>
          </a:xfrm>
          <a:prstGeom prst="rect">
            <a:avLst/>
          </a:prstGeom>
        </p:spPr>
      </p:pic>
      <p:pic>
        <p:nvPicPr>
          <p:cNvPr id="30" name="Picture 29">
            <a:extLst>
              <a:ext uri="{FF2B5EF4-FFF2-40B4-BE49-F238E27FC236}">
                <a16:creationId xmlns:a16="http://schemas.microsoft.com/office/drawing/2014/main" id="{6A4AC415-83FA-7164-AF4A-D654E84B7B90}"/>
              </a:ext>
            </a:extLst>
          </p:cNvPr>
          <p:cNvPicPr>
            <a:picLocks noChangeAspect="1"/>
          </p:cNvPicPr>
          <p:nvPr/>
        </p:nvPicPr>
        <p:blipFill rotWithShape="1">
          <a:blip r:embed="rId8"/>
          <a:srcRect t="31078" r="25952"/>
          <a:stretch/>
        </p:blipFill>
        <p:spPr>
          <a:xfrm>
            <a:off x="6200559" y="1315861"/>
            <a:ext cx="2445897" cy="3035422"/>
          </a:xfrm>
          <a:prstGeom prst="rect">
            <a:avLst/>
          </a:prstGeom>
        </p:spPr>
      </p:pic>
      <p:pic>
        <p:nvPicPr>
          <p:cNvPr id="32" name="Picture 31">
            <a:extLst>
              <a:ext uri="{FF2B5EF4-FFF2-40B4-BE49-F238E27FC236}">
                <a16:creationId xmlns:a16="http://schemas.microsoft.com/office/drawing/2014/main" id="{99CFBFC2-33E8-8A6D-DE18-497462F6D7D9}"/>
              </a:ext>
            </a:extLst>
          </p:cNvPr>
          <p:cNvPicPr>
            <a:picLocks noChangeAspect="1"/>
          </p:cNvPicPr>
          <p:nvPr/>
        </p:nvPicPr>
        <p:blipFill rotWithShape="1">
          <a:blip r:embed="rId9"/>
          <a:srcRect l="15614" t="13956" r="23720"/>
          <a:stretch/>
        </p:blipFill>
        <p:spPr>
          <a:xfrm>
            <a:off x="8781754" y="1381656"/>
            <a:ext cx="1288653" cy="24369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35"/>
          <p:cNvSpPr txBox="1">
            <a:spLocks noGrp="1"/>
          </p:cNvSpPr>
          <p:nvPr>
            <p:ph type="subTitle" idx="1"/>
          </p:nvPr>
        </p:nvSpPr>
        <p:spPr>
          <a:xfrm>
            <a:off x="622810" y="1546226"/>
            <a:ext cx="1094638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800" dirty="0">
                <a:latin typeface="Arial"/>
                <a:ea typeface="Arial"/>
                <a:cs typeface="Arial"/>
                <a:sym typeface="Arial"/>
              </a:rPr>
              <a:t>What the case is about:</a:t>
            </a:r>
            <a:endParaRPr sz="28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800" dirty="0">
                <a:latin typeface="Arial"/>
                <a:ea typeface="Arial"/>
                <a:cs typeface="Arial"/>
                <a:sym typeface="Arial"/>
              </a:rPr>
              <a:t>Mr. Spicer sought secondary service-connection for his knee disability but it was denied due to no link.  </a:t>
            </a:r>
          </a:p>
          <a:p>
            <a:pPr marL="0" indent="0">
              <a:lnSpc>
                <a:spcPct val="100000"/>
              </a:lnSpc>
              <a:buSzPts val="2400"/>
            </a:pPr>
            <a:endParaRPr lang="en-US" sz="2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800" dirty="0">
                <a:latin typeface="Arial"/>
                <a:ea typeface="Arial"/>
                <a:cs typeface="Arial"/>
                <a:sym typeface="Arial"/>
              </a:rPr>
              <a:t>This was appealed and the Board upheld the decision because there were no applicable laws or regulations to award the disability on the stated grounds.</a:t>
            </a:r>
          </a:p>
          <a:p>
            <a:pPr marL="285750" indent="-285750">
              <a:lnSpc>
                <a:spcPct val="100000"/>
              </a:lnSpc>
              <a:buSzPts val="2400"/>
              <a:buFont typeface="Arial" panose="020B0604020202020204" pitchFamily="34" charset="0"/>
              <a:buChar char="•"/>
            </a:pPr>
            <a:endParaRPr sz="1800" dirty="0">
              <a:highlight>
                <a:srgbClr val="FFFF00"/>
              </a:highlight>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20</a:t>
            </a:fld>
            <a:endParaRPr/>
          </a:p>
        </p:txBody>
      </p:sp>
      <p:sp>
        <p:nvSpPr>
          <p:cNvPr id="2" name="Google Shape;233;p35">
            <a:extLst>
              <a:ext uri="{FF2B5EF4-FFF2-40B4-BE49-F238E27FC236}">
                <a16:creationId xmlns:a16="http://schemas.microsoft.com/office/drawing/2014/main" id="{BD7EB2D9-C51D-900C-BA50-866D236F9521}"/>
              </a:ext>
            </a:extLst>
          </p:cNvPr>
          <p:cNvSpPr txBox="1">
            <a:spLocks/>
          </p:cNvSpPr>
          <p:nvPr/>
        </p:nvSpPr>
        <p:spPr>
          <a:xfrm>
            <a:off x="622810" y="144859"/>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800"/>
            </a:pPr>
            <a:br>
              <a:rPr lang="en-US" sz="2400" b="1">
                <a:latin typeface="Arial"/>
                <a:ea typeface="Arial"/>
                <a:cs typeface="Arial"/>
                <a:sym typeface="Arial"/>
              </a:rPr>
            </a:br>
            <a:r>
              <a:rPr lang="en-US" sz="3000" b="1">
                <a:latin typeface="Arial"/>
                <a:ea typeface="Arial"/>
                <a:cs typeface="Arial"/>
                <a:sym typeface="Arial"/>
              </a:rPr>
              <a:t>Spicer v. McDonough, March 8, 2023</a:t>
            </a:r>
            <a:endParaRPr lang="en-US" sz="3000" dirty="0"/>
          </a:p>
        </p:txBody>
      </p:sp>
    </p:spTree>
    <p:extLst>
      <p:ext uri="{BB962C8B-B14F-4D97-AF65-F5344CB8AC3E}">
        <p14:creationId xmlns:p14="http://schemas.microsoft.com/office/powerpoint/2010/main" val="4291020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35"/>
          <p:cNvSpPr txBox="1">
            <a:spLocks noGrp="1"/>
          </p:cNvSpPr>
          <p:nvPr>
            <p:ph type="subTitle" idx="1"/>
          </p:nvPr>
        </p:nvSpPr>
        <p:spPr>
          <a:xfrm>
            <a:off x="622810" y="1546226"/>
            <a:ext cx="1094638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u="sng" dirty="0">
                <a:latin typeface="Arial"/>
                <a:ea typeface="Arial"/>
                <a:cs typeface="Arial"/>
                <a:sym typeface="Arial"/>
              </a:rPr>
              <a:t>Argument:</a:t>
            </a:r>
            <a:endParaRPr sz="2400" u="sng"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300" dirty="0">
                <a:latin typeface="Arial"/>
                <a:ea typeface="Arial"/>
                <a:cs typeface="Arial"/>
                <a:sym typeface="Arial"/>
              </a:rPr>
              <a:t>Before the Veterans Court, the plain meaning of the phrase “resulting from” requires but-for causation.  This would require that the Veteran’s service be the cause or origin of the disease (e.g. the knee condition would have to be caused by leukemia)</a:t>
            </a:r>
          </a:p>
          <a:p>
            <a:pPr marL="285750" indent="-285750">
              <a:lnSpc>
                <a:spcPct val="100000"/>
              </a:lnSpc>
              <a:buSzPts val="2400"/>
              <a:buFont typeface="Arial" panose="020B0604020202020204" pitchFamily="34" charset="0"/>
              <a:buChar char="•"/>
            </a:pPr>
            <a:endParaRPr lang="en-US" sz="1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300" dirty="0">
                <a:latin typeface="Arial"/>
                <a:ea typeface="Arial"/>
                <a:cs typeface="Arial"/>
                <a:sym typeface="Arial"/>
              </a:rPr>
              <a:t>“resulting from” has no qualifiers or exceptions.  Congress could have limited the §1110 causation standard, and drafted a narrower statute using qualifiers in §1153.</a:t>
            </a:r>
          </a:p>
          <a:p>
            <a:pPr marL="285750" indent="-285750">
              <a:lnSpc>
                <a:spcPct val="100000"/>
              </a:lnSpc>
              <a:buSzPts val="2400"/>
              <a:buFont typeface="Arial" panose="020B0604020202020204" pitchFamily="34" charset="0"/>
              <a:buChar char="•"/>
            </a:pPr>
            <a:endParaRPr lang="en-US" sz="16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300" dirty="0">
                <a:latin typeface="Arial"/>
                <a:ea typeface="Arial"/>
                <a:cs typeface="Arial"/>
                <a:sym typeface="Arial"/>
              </a:rPr>
              <a:t>§1110 applies for the natural progression of a condition not caused by the service-connected injury or disease, but that would have been less severe if not for the service-connected disability (so it provides for compensation for worsening of a condition due to an inability to treat)</a:t>
            </a:r>
            <a:endParaRPr sz="2300" dirty="0">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21</a:t>
            </a:fld>
            <a:endParaRPr/>
          </a:p>
        </p:txBody>
      </p:sp>
      <p:sp>
        <p:nvSpPr>
          <p:cNvPr id="2" name="Google Shape;233;p35">
            <a:extLst>
              <a:ext uri="{FF2B5EF4-FFF2-40B4-BE49-F238E27FC236}">
                <a16:creationId xmlns:a16="http://schemas.microsoft.com/office/drawing/2014/main" id="{D954724F-5B94-91C9-C3F4-47D51A7A7C6B}"/>
              </a:ext>
            </a:extLst>
          </p:cNvPr>
          <p:cNvSpPr txBox="1">
            <a:spLocks/>
          </p:cNvSpPr>
          <p:nvPr/>
        </p:nvSpPr>
        <p:spPr>
          <a:xfrm>
            <a:off x="622810" y="144859"/>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800"/>
            </a:pPr>
            <a:br>
              <a:rPr lang="en-US" sz="2400" b="1">
                <a:latin typeface="Arial"/>
                <a:ea typeface="Arial"/>
                <a:cs typeface="Arial"/>
                <a:sym typeface="Arial"/>
              </a:rPr>
            </a:br>
            <a:r>
              <a:rPr lang="en-US" sz="3000" b="1">
                <a:latin typeface="Arial"/>
                <a:ea typeface="Arial"/>
                <a:cs typeface="Arial"/>
                <a:sym typeface="Arial"/>
              </a:rPr>
              <a:t>Spicer v. McDonough, March 8, 2023</a:t>
            </a:r>
            <a:endParaRPr lang="en-US" sz="3000" dirty="0"/>
          </a:p>
        </p:txBody>
      </p:sp>
    </p:spTree>
    <p:extLst>
      <p:ext uri="{BB962C8B-B14F-4D97-AF65-F5344CB8AC3E}">
        <p14:creationId xmlns:p14="http://schemas.microsoft.com/office/powerpoint/2010/main" val="3237508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35"/>
          <p:cNvSpPr txBox="1">
            <a:spLocks noGrp="1"/>
          </p:cNvSpPr>
          <p:nvPr>
            <p:ph type="subTitle" idx="1"/>
          </p:nvPr>
        </p:nvSpPr>
        <p:spPr>
          <a:xfrm>
            <a:off x="622810" y="1546226"/>
            <a:ext cx="1094638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u="sng" dirty="0">
                <a:latin typeface="Arial"/>
                <a:ea typeface="Arial"/>
                <a:cs typeface="Arial"/>
                <a:sym typeface="Arial"/>
              </a:rPr>
              <a:t>Conclusion:</a:t>
            </a:r>
            <a:endParaRPr sz="2400" u="sng"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CAFC argues that this interpretation is also consistent with VA’s treatment of secondary conditions (e.g. disability caused by medication used to treat a service-connected condition)</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VA also awards compensation for a disability where a service-connected disability prevents exercise, which leads to obesity, which leads to another disability, like hypertension</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In this case, the assessment is too speculative in a “but-for” world in that it requires imagining that which did not occur</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§1151 – could also include negligence for not performing a corrective surgery and the impact on medical intervention</a:t>
            </a:r>
            <a:endParaRPr sz="2400" dirty="0">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22</a:t>
            </a:fld>
            <a:endParaRPr/>
          </a:p>
        </p:txBody>
      </p:sp>
      <p:sp>
        <p:nvSpPr>
          <p:cNvPr id="2" name="Google Shape;233;p35">
            <a:extLst>
              <a:ext uri="{FF2B5EF4-FFF2-40B4-BE49-F238E27FC236}">
                <a16:creationId xmlns:a16="http://schemas.microsoft.com/office/drawing/2014/main" id="{FFEA3024-B155-531C-234A-1B049F9A9265}"/>
              </a:ext>
            </a:extLst>
          </p:cNvPr>
          <p:cNvSpPr txBox="1">
            <a:spLocks/>
          </p:cNvSpPr>
          <p:nvPr/>
        </p:nvSpPr>
        <p:spPr>
          <a:xfrm>
            <a:off x="622810" y="144859"/>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800"/>
            </a:pPr>
            <a:br>
              <a:rPr lang="en-US" sz="2400" b="1">
                <a:latin typeface="Arial"/>
                <a:ea typeface="Arial"/>
                <a:cs typeface="Arial"/>
                <a:sym typeface="Arial"/>
              </a:rPr>
            </a:br>
            <a:r>
              <a:rPr lang="en-US" sz="3000" b="1">
                <a:latin typeface="Arial"/>
                <a:ea typeface="Arial"/>
                <a:cs typeface="Arial"/>
                <a:sym typeface="Arial"/>
              </a:rPr>
              <a:t>Spicer v. McDonough, March 8, 2023</a:t>
            </a:r>
            <a:endParaRPr lang="en-US" sz="3000" dirty="0"/>
          </a:p>
        </p:txBody>
      </p:sp>
    </p:spTree>
    <p:extLst>
      <p:ext uri="{BB962C8B-B14F-4D97-AF65-F5344CB8AC3E}">
        <p14:creationId xmlns:p14="http://schemas.microsoft.com/office/powerpoint/2010/main" val="3690708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35"/>
          <p:cNvSpPr txBox="1">
            <a:spLocks noGrp="1"/>
          </p:cNvSpPr>
          <p:nvPr>
            <p:ph type="subTitle" idx="1"/>
          </p:nvPr>
        </p:nvSpPr>
        <p:spPr>
          <a:xfrm>
            <a:off x="622810" y="1546226"/>
            <a:ext cx="1094638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4800" dirty="0">
                <a:latin typeface="Arial"/>
                <a:ea typeface="Arial"/>
                <a:cs typeface="Arial"/>
                <a:sym typeface="Arial"/>
              </a:rPr>
              <a:t>Conclusion:</a:t>
            </a:r>
            <a:endParaRPr sz="4800" dirty="0">
              <a:latin typeface="Arial"/>
              <a:ea typeface="Arial"/>
              <a:cs typeface="Arial"/>
              <a:sym typeface="Arial"/>
            </a:endParaRPr>
          </a:p>
          <a:p>
            <a:pPr marL="0" indent="0" algn="ctr">
              <a:lnSpc>
                <a:spcPct val="100000"/>
              </a:lnSpc>
              <a:buSzPts val="2400"/>
            </a:pPr>
            <a:endParaRPr lang="en-US" sz="4800" dirty="0">
              <a:latin typeface="Arial"/>
              <a:ea typeface="Arial"/>
              <a:cs typeface="Arial"/>
              <a:sym typeface="Arial"/>
            </a:endParaRPr>
          </a:p>
          <a:p>
            <a:pPr marL="0" indent="0">
              <a:lnSpc>
                <a:spcPct val="100000"/>
              </a:lnSpc>
              <a:buSzPts val="2400"/>
            </a:pPr>
            <a:r>
              <a:rPr lang="en-US" sz="4000" dirty="0">
                <a:latin typeface="Arial"/>
                <a:ea typeface="Arial"/>
                <a:cs typeface="Arial"/>
                <a:sym typeface="Arial"/>
              </a:rPr>
              <a:t>Veteran Court’s decision was vacated and remanded</a:t>
            </a: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23</a:t>
            </a:fld>
            <a:endParaRPr/>
          </a:p>
        </p:txBody>
      </p:sp>
      <p:sp>
        <p:nvSpPr>
          <p:cNvPr id="2" name="Google Shape;233;p35">
            <a:extLst>
              <a:ext uri="{FF2B5EF4-FFF2-40B4-BE49-F238E27FC236}">
                <a16:creationId xmlns:a16="http://schemas.microsoft.com/office/drawing/2014/main" id="{6CD9824F-316C-15FA-7BEE-A8E3684E4A2A}"/>
              </a:ext>
            </a:extLst>
          </p:cNvPr>
          <p:cNvSpPr txBox="1">
            <a:spLocks/>
          </p:cNvSpPr>
          <p:nvPr/>
        </p:nvSpPr>
        <p:spPr>
          <a:xfrm>
            <a:off x="622810" y="144859"/>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800"/>
            </a:pPr>
            <a:br>
              <a:rPr lang="en-US" sz="2400" b="1">
                <a:latin typeface="Arial"/>
                <a:ea typeface="Arial"/>
                <a:cs typeface="Arial"/>
                <a:sym typeface="Arial"/>
              </a:rPr>
            </a:br>
            <a:r>
              <a:rPr lang="en-US" sz="3000" b="1">
                <a:latin typeface="Arial"/>
                <a:ea typeface="Arial"/>
                <a:cs typeface="Arial"/>
                <a:sym typeface="Arial"/>
              </a:rPr>
              <a:t>Spicer v. McDonough, March 8, 2023</a:t>
            </a:r>
            <a:endParaRPr lang="en-US" sz="3000" dirty="0"/>
          </a:p>
        </p:txBody>
      </p:sp>
    </p:spTree>
    <p:extLst>
      <p:ext uri="{BB962C8B-B14F-4D97-AF65-F5344CB8AC3E}">
        <p14:creationId xmlns:p14="http://schemas.microsoft.com/office/powerpoint/2010/main" val="260339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622810" y="144859"/>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3000" b="1" dirty="0">
                <a:latin typeface="Arial"/>
                <a:ea typeface="Arial"/>
                <a:cs typeface="Arial"/>
                <a:sym typeface="Arial"/>
              </a:rPr>
              <a:t>Spicer v. McDonough, March 8, 2023</a:t>
            </a:r>
            <a:endParaRPr sz="3000" dirty="0"/>
          </a:p>
        </p:txBody>
      </p:sp>
      <p:sp>
        <p:nvSpPr>
          <p:cNvPr id="234" name="Google Shape;234;p35"/>
          <p:cNvSpPr txBox="1">
            <a:spLocks noGrp="1"/>
          </p:cNvSpPr>
          <p:nvPr>
            <p:ph type="subTitle" idx="1"/>
          </p:nvPr>
        </p:nvSpPr>
        <p:spPr>
          <a:xfrm>
            <a:off x="622810" y="1546226"/>
            <a:ext cx="1094638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3600" dirty="0">
                <a:latin typeface="Arial"/>
                <a:ea typeface="Arial"/>
                <a:cs typeface="Arial"/>
                <a:sym typeface="Arial"/>
              </a:rPr>
              <a:t>What does this mean?</a:t>
            </a:r>
            <a:endParaRPr sz="3600" dirty="0">
              <a:latin typeface="Arial"/>
              <a:ea typeface="Arial"/>
              <a:cs typeface="Arial"/>
              <a:sym typeface="Arial"/>
            </a:endParaRPr>
          </a:p>
          <a:p>
            <a:pPr marL="0" indent="0" algn="ctr">
              <a:lnSpc>
                <a:spcPct val="100000"/>
              </a:lnSpc>
              <a:buSzPts val="2400"/>
            </a:pPr>
            <a:endParaRPr lang="en-US" sz="2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800" dirty="0">
                <a:latin typeface="Arial"/>
                <a:ea typeface="Arial"/>
                <a:cs typeface="Arial"/>
                <a:sym typeface="Arial"/>
              </a:rPr>
              <a:t>Is anyone surprised by the decision of CAFC?</a:t>
            </a:r>
          </a:p>
          <a:p>
            <a:pPr marL="285750" indent="-285750">
              <a:lnSpc>
                <a:spcPct val="100000"/>
              </a:lnSpc>
              <a:buSzPts val="2400"/>
              <a:buFont typeface="Arial" panose="020B0604020202020204" pitchFamily="34" charset="0"/>
              <a:buChar char="•"/>
            </a:pPr>
            <a:endParaRPr lang="en-US" sz="2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800" dirty="0">
                <a:latin typeface="Arial"/>
                <a:ea typeface="Arial"/>
                <a:cs typeface="Arial"/>
                <a:sym typeface="Arial"/>
              </a:rPr>
              <a:t>How does this appear in the pro-Veteran canon?</a:t>
            </a:r>
          </a:p>
          <a:p>
            <a:pPr marL="285750" indent="-285750">
              <a:lnSpc>
                <a:spcPct val="100000"/>
              </a:lnSpc>
              <a:buSzPts val="2400"/>
              <a:buFont typeface="Arial" panose="020B0604020202020204" pitchFamily="34" charset="0"/>
              <a:buChar char="•"/>
            </a:pPr>
            <a:endParaRPr lang="en-US" sz="2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800" dirty="0">
                <a:latin typeface="Arial"/>
                <a:ea typeface="Arial"/>
                <a:cs typeface="Arial"/>
                <a:sym typeface="Arial"/>
              </a:rPr>
              <a:t>How many cases do you see being overturned for similar circumstances</a:t>
            </a:r>
            <a:r>
              <a:rPr lang="en-US" sz="1800" dirty="0">
                <a:latin typeface="Arial"/>
                <a:ea typeface="Arial"/>
                <a:cs typeface="Arial"/>
                <a:sym typeface="Arial"/>
              </a:rPr>
              <a:t>?</a:t>
            </a:r>
            <a:endParaRPr sz="1800" dirty="0">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24</a:t>
            </a:fld>
            <a:endParaRPr/>
          </a:p>
        </p:txBody>
      </p:sp>
    </p:spTree>
    <p:extLst>
      <p:ext uri="{BB962C8B-B14F-4D97-AF65-F5344CB8AC3E}">
        <p14:creationId xmlns:p14="http://schemas.microsoft.com/office/powerpoint/2010/main" val="2227444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4"/>
        <p:cNvGrpSpPr/>
        <p:nvPr/>
      </p:nvGrpSpPr>
      <p:grpSpPr>
        <a:xfrm>
          <a:off x="0" y="0"/>
          <a:ext cx="0" cy="0"/>
          <a:chOff x="0" y="0"/>
          <a:chExt cx="0" cy="0"/>
        </a:xfrm>
      </p:grpSpPr>
      <p:sp>
        <p:nvSpPr>
          <p:cNvPr id="545" name="Google Shape;545;p79"/>
          <p:cNvSpPr txBox="1">
            <a:spLocks noGrp="1"/>
          </p:cNvSpPr>
          <p:nvPr>
            <p:ph type="subTitle" idx="1"/>
          </p:nvPr>
        </p:nvSpPr>
        <p:spPr>
          <a:xfrm>
            <a:off x="1754187" y="1546225"/>
            <a:ext cx="8523300" cy="4529100"/>
          </a:xfrm>
          <a:prstGeom prst="rect">
            <a:avLst/>
          </a:prstGeom>
          <a:noFill/>
          <a:ln>
            <a:noFill/>
          </a:ln>
        </p:spPr>
        <p:txBody>
          <a:bodyPr spcFirstLastPara="1" wrap="square" lIns="90000" tIns="45000" rIns="90000" bIns="45000" anchor="t" anchorCtr="0">
            <a:noAutofit/>
          </a:bodyPr>
          <a:lstStyle/>
          <a:p>
            <a:pPr marL="0" indent="0">
              <a:lnSpc>
                <a:spcPct val="100000"/>
              </a:lnSpc>
              <a:spcBef>
                <a:spcPts val="700"/>
              </a:spcBef>
              <a:buSzPts val="2400"/>
            </a:pPr>
            <a:endParaRPr lang="en-US" sz="2400" dirty="0">
              <a:latin typeface="Arial"/>
              <a:ea typeface="Arial"/>
              <a:cs typeface="Arial"/>
              <a:sym typeface="Arial"/>
            </a:endParaRPr>
          </a:p>
          <a:p>
            <a:pPr marL="0" indent="0" algn="ctr">
              <a:lnSpc>
                <a:spcPct val="100000"/>
              </a:lnSpc>
              <a:spcBef>
                <a:spcPts val="700"/>
              </a:spcBef>
              <a:buSzPts val="2400"/>
            </a:pPr>
            <a:r>
              <a:rPr lang="en-US" sz="3900" b="1" u="sng" dirty="0">
                <a:solidFill>
                  <a:schemeClr val="tx1"/>
                </a:solidFill>
                <a:latin typeface="Arial"/>
                <a:ea typeface="Arial"/>
                <a:cs typeface="Arial"/>
                <a:sym typeface="Arial"/>
              </a:rPr>
              <a:t>Let’s take a break</a:t>
            </a:r>
          </a:p>
          <a:p>
            <a:pPr marL="0" indent="0" algn="ctr">
              <a:lnSpc>
                <a:spcPct val="100000"/>
              </a:lnSpc>
              <a:spcBef>
                <a:spcPts val="700"/>
              </a:spcBef>
              <a:buSzPts val="2400"/>
            </a:pPr>
            <a:endParaRPr lang="en-US" sz="3900" b="1" u="sng" dirty="0">
              <a:solidFill>
                <a:schemeClr val="hlink"/>
              </a:solidFill>
              <a:latin typeface="Arial"/>
              <a:ea typeface="Arial"/>
              <a:cs typeface="Arial"/>
              <a:sym typeface="Arial"/>
            </a:endParaRPr>
          </a:p>
          <a:p>
            <a:pPr marL="0" indent="0" algn="ctr">
              <a:lnSpc>
                <a:spcPct val="100000"/>
              </a:lnSpc>
              <a:spcBef>
                <a:spcPts val="700"/>
              </a:spcBef>
              <a:buSzPts val="2400"/>
            </a:pPr>
            <a:endParaRPr lang="en-US" sz="3900" b="1"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r>
              <a:rPr lang="en-US" sz="2400" dirty="0">
                <a:latin typeface="Arial"/>
                <a:ea typeface="Arial"/>
                <a:cs typeface="Arial"/>
                <a:sym typeface="Arial"/>
              </a:rPr>
              <a:t> </a:t>
            </a:r>
            <a:endParaRPr dirty="0"/>
          </a:p>
          <a:p>
            <a:pPr marL="0" indent="0">
              <a:lnSpc>
                <a:spcPct val="100000"/>
              </a:lnSpc>
              <a:spcBef>
                <a:spcPts val="700"/>
              </a:spcBef>
              <a:buSzPts val="2400"/>
            </a:pPr>
            <a:endParaRPr sz="2400" dirty="0">
              <a:latin typeface="Arial"/>
              <a:ea typeface="Arial"/>
              <a:cs typeface="Arial"/>
              <a:sym typeface="Arial"/>
            </a:endParaRPr>
          </a:p>
          <a:p>
            <a:pPr marL="0" indent="0">
              <a:spcBef>
                <a:spcPts val="700"/>
              </a:spcBef>
              <a:buSzPts val="2400"/>
            </a:pPr>
            <a:r>
              <a:rPr lang="en-US" sz="2400" dirty="0">
                <a:latin typeface="Arial"/>
                <a:ea typeface="Arial"/>
                <a:cs typeface="Arial"/>
                <a:sym typeface="Arial"/>
              </a:rPr>
              <a:t>       </a:t>
            </a:r>
            <a:endParaRPr dirty="0"/>
          </a:p>
        </p:txBody>
      </p:sp>
      <p:sp>
        <p:nvSpPr>
          <p:cNvPr id="546" name="Google Shape;546;p79"/>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25</a:t>
            </a:fld>
            <a:endParaRPr/>
          </a:p>
        </p:txBody>
      </p:sp>
      <p:pic>
        <p:nvPicPr>
          <p:cNvPr id="3" name="Picture 2" descr="Cups of coffee">
            <a:extLst>
              <a:ext uri="{FF2B5EF4-FFF2-40B4-BE49-F238E27FC236}">
                <a16:creationId xmlns:a16="http://schemas.microsoft.com/office/drawing/2014/main" id="{67BFC5A2-09B3-98D5-F459-B4E71A3B7B81}"/>
              </a:ext>
            </a:extLst>
          </p:cNvPr>
          <p:cNvPicPr>
            <a:picLocks noChangeAspect="1"/>
          </p:cNvPicPr>
          <p:nvPr/>
        </p:nvPicPr>
        <p:blipFill>
          <a:blip r:embed="rId3"/>
          <a:stretch>
            <a:fillRect/>
          </a:stretch>
        </p:blipFill>
        <p:spPr>
          <a:xfrm>
            <a:off x="4559060" y="3302565"/>
            <a:ext cx="2913554" cy="1942182"/>
          </a:xfrm>
          <a:prstGeom prst="rect">
            <a:avLst/>
          </a:prstGeom>
        </p:spPr>
      </p:pic>
    </p:spTree>
    <p:extLst>
      <p:ext uri="{BB962C8B-B14F-4D97-AF65-F5344CB8AC3E}">
        <p14:creationId xmlns:p14="http://schemas.microsoft.com/office/powerpoint/2010/main" val="3544111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ctrTitle"/>
          </p:nvPr>
        </p:nvSpPr>
        <p:spPr>
          <a:xfrm>
            <a:off x="2209800" y="2130425"/>
            <a:ext cx="7772400" cy="1470000"/>
          </a:xfrm>
          <a:prstGeom prst="rect">
            <a:avLst/>
          </a:prstGeom>
        </p:spPr>
        <p:txBody>
          <a:bodyPr spcFirstLastPara="1" wrap="square" lIns="90000" tIns="45000" rIns="90000" bIns="45000" anchor="t" anchorCtr="0">
            <a:noAutofit/>
          </a:bodyPr>
          <a:lstStyle/>
          <a:p>
            <a:pPr algn="ctr">
              <a:lnSpc>
                <a:spcPct val="90000"/>
              </a:lnSpc>
            </a:pPr>
            <a:r>
              <a:rPr lang="en-US" sz="6000" b="1" u="sng" dirty="0" err="1">
                <a:solidFill>
                  <a:schemeClr val="dk1"/>
                </a:solidFill>
                <a:latin typeface="Arial"/>
                <a:ea typeface="Arial"/>
                <a:cs typeface="Arial"/>
                <a:sym typeface="Arial"/>
              </a:rPr>
              <a:t>Rudisill</a:t>
            </a:r>
            <a:r>
              <a:rPr lang="en-US" sz="6000" b="1" u="sng" dirty="0">
                <a:solidFill>
                  <a:schemeClr val="dk1"/>
                </a:solidFill>
                <a:latin typeface="Arial"/>
                <a:ea typeface="Arial"/>
                <a:cs typeface="Arial"/>
                <a:sym typeface="Arial"/>
              </a:rPr>
              <a:t> v. McDonough</a:t>
            </a:r>
            <a:endParaRPr sz="6000" b="1" u="sng" dirty="0">
              <a:solidFill>
                <a:schemeClr val="dk1"/>
              </a:solidFill>
              <a:latin typeface="Arial"/>
              <a:ea typeface="Arial"/>
              <a:cs typeface="Arial"/>
              <a:sym typeface="Arial"/>
            </a:endParaRPr>
          </a:p>
          <a:p>
            <a:pPr algn="ctr">
              <a:lnSpc>
                <a:spcPct val="90000"/>
              </a:lnSpc>
            </a:pPr>
            <a:endParaRPr sz="6000" b="1" dirty="0">
              <a:solidFill>
                <a:schemeClr val="dk1"/>
              </a:solidFill>
              <a:latin typeface="Arial"/>
              <a:ea typeface="Arial"/>
              <a:cs typeface="Arial"/>
              <a:sym typeface="Arial"/>
            </a:endParaRPr>
          </a:p>
          <a:p>
            <a:pPr algn="ctr">
              <a:lnSpc>
                <a:spcPct val="90000"/>
              </a:lnSpc>
              <a:buClr>
                <a:schemeClr val="dk1"/>
              </a:buClr>
              <a:buSzPts val="2800"/>
            </a:pPr>
            <a:r>
              <a:rPr lang="en-US" sz="6000" b="1" dirty="0">
                <a:solidFill>
                  <a:schemeClr val="dk1"/>
                </a:solidFill>
                <a:latin typeface="Arial"/>
                <a:ea typeface="Arial"/>
                <a:cs typeface="Arial"/>
                <a:sym typeface="Arial"/>
              </a:rPr>
              <a:t>December 15, 2022</a:t>
            </a:r>
            <a:endParaRPr sz="6000" dirty="0">
              <a:solidFill>
                <a:schemeClr val="dk1"/>
              </a:solidFill>
            </a:endParaRPr>
          </a:p>
          <a:p>
            <a:pPr indent="1587" algn="ctr">
              <a:lnSpc>
                <a:spcPct val="100000"/>
              </a:lnSpc>
            </a:pPr>
            <a:endParaRPr sz="4100" dirty="0">
              <a:solidFill>
                <a:schemeClr val="dk1"/>
              </a:solidFill>
              <a:latin typeface="Times New Roman"/>
              <a:ea typeface="Times New Roman"/>
              <a:cs typeface="Times New Roman"/>
              <a:sym typeface="Times New Roman"/>
            </a:endParaRPr>
          </a:p>
          <a:p>
            <a:endParaRPr dirty="0"/>
          </a:p>
        </p:txBody>
      </p:sp>
      <p:sp>
        <p:nvSpPr>
          <p:cNvPr id="228" name="Google Shape;228;p34"/>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26</a:t>
            </a:fld>
            <a:endParaRPr/>
          </a:p>
        </p:txBody>
      </p:sp>
    </p:spTree>
    <p:extLst>
      <p:ext uri="{BB962C8B-B14F-4D97-AF65-F5344CB8AC3E}">
        <p14:creationId xmlns:p14="http://schemas.microsoft.com/office/powerpoint/2010/main" val="2653498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35"/>
          <p:cNvSpPr txBox="1">
            <a:spLocks noGrp="1"/>
          </p:cNvSpPr>
          <p:nvPr>
            <p:ph type="subTitle" idx="1"/>
          </p:nvPr>
        </p:nvSpPr>
        <p:spPr>
          <a:xfrm>
            <a:off x="635431" y="1546226"/>
            <a:ext cx="1092113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u="sng" dirty="0">
                <a:latin typeface="Arial"/>
                <a:ea typeface="Arial"/>
                <a:cs typeface="Arial"/>
                <a:sym typeface="Arial"/>
              </a:rPr>
              <a:t>Background:</a:t>
            </a:r>
            <a:endParaRPr sz="2400" u="sng"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This case involves two education programs enacted by Congress for the benefit of Veterans – Montgomery (GI Bill) and Post-9/11 program.  The number of months of entitlement to educational assistance is limited for Veterans who switch from the Montgomery program to the Post-9/11 program without first exhausting the Montgomery program benefits - Section 3327(d)(2).  The Veterans Court held that this limitation does not apply to Veterans with multiple periods of service (</a:t>
            </a:r>
            <a:r>
              <a:rPr lang="en-US" sz="2400" i="1" dirty="0">
                <a:latin typeface="Arial"/>
                <a:ea typeface="Arial"/>
                <a:cs typeface="Arial"/>
                <a:sym typeface="Arial"/>
              </a:rPr>
              <a:t>BO v. </a:t>
            </a:r>
            <a:r>
              <a:rPr lang="en-US" sz="2400" i="1" dirty="0" err="1">
                <a:latin typeface="Arial"/>
                <a:ea typeface="Arial"/>
                <a:cs typeface="Arial"/>
                <a:sym typeface="Arial"/>
              </a:rPr>
              <a:t>Wilkie</a:t>
            </a:r>
            <a:r>
              <a:rPr lang="en-US" sz="2400" dirty="0">
                <a:latin typeface="Arial"/>
                <a:ea typeface="Arial"/>
                <a:cs typeface="Arial"/>
                <a:sym typeface="Arial"/>
              </a:rPr>
              <a:t>, 2019)</a:t>
            </a:r>
          </a:p>
          <a:p>
            <a:pPr marL="0" indent="0">
              <a:lnSpc>
                <a:spcPct val="100000"/>
              </a:lnSpc>
              <a:buSzPts val="2400"/>
            </a:pPr>
            <a:endParaRPr lang="en-US" sz="12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Chapter 30 - Montgomery GI Bill was enacted in 1984 and covers active duty between July 1, 1985 and September 30, 2030 = 36 months of benefits</a:t>
            </a:r>
          </a:p>
          <a:p>
            <a:pPr marL="0" indent="0">
              <a:lnSpc>
                <a:spcPct val="100000"/>
              </a:lnSpc>
              <a:buSzPts val="2400"/>
            </a:pPr>
            <a:endParaRPr lang="en-US" sz="1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Chapter 33 - Post-9/11 GI Bill was enacted in 2008 and covers active duty anytime after September 11 ,2001 = 36 months of benefits</a:t>
            </a:r>
            <a:endParaRPr sz="2400" dirty="0">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27</a:t>
            </a:fld>
            <a:endParaRPr/>
          </a:p>
        </p:txBody>
      </p:sp>
      <p:sp>
        <p:nvSpPr>
          <p:cNvPr id="2" name="Google Shape;233;p35">
            <a:extLst>
              <a:ext uri="{FF2B5EF4-FFF2-40B4-BE49-F238E27FC236}">
                <a16:creationId xmlns:a16="http://schemas.microsoft.com/office/drawing/2014/main" id="{342BAC20-4478-A4B9-7F2E-73BA08071FA0}"/>
              </a:ext>
            </a:extLst>
          </p:cNvPr>
          <p:cNvSpPr txBox="1">
            <a:spLocks/>
          </p:cNvSpPr>
          <p:nvPr/>
        </p:nvSpPr>
        <p:spPr>
          <a:xfrm>
            <a:off x="635431" y="124718"/>
            <a:ext cx="8891156"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800"/>
            </a:pPr>
            <a:br>
              <a:rPr lang="en-US" sz="2400" b="1">
                <a:latin typeface="Arial"/>
                <a:ea typeface="Arial"/>
                <a:cs typeface="Arial"/>
                <a:sym typeface="Arial"/>
              </a:rPr>
            </a:br>
            <a:r>
              <a:rPr lang="en-US" sz="3000" b="1">
                <a:latin typeface="Arial"/>
                <a:ea typeface="Arial"/>
                <a:cs typeface="Arial"/>
                <a:sym typeface="Arial"/>
              </a:rPr>
              <a:t>Rudisill v. McDonough, December 15, 2022</a:t>
            </a:r>
            <a:br>
              <a:rPr lang="en-US" sz="2400" b="1">
                <a:latin typeface="Arial"/>
                <a:ea typeface="Arial"/>
                <a:cs typeface="Arial"/>
                <a:sym typeface="Arial"/>
              </a:rPr>
            </a:br>
            <a:endParaRPr lang="en-US" sz="2400" dirty="0"/>
          </a:p>
        </p:txBody>
      </p:sp>
    </p:spTree>
    <p:extLst>
      <p:ext uri="{BB962C8B-B14F-4D97-AF65-F5344CB8AC3E}">
        <p14:creationId xmlns:p14="http://schemas.microsoft.com/office/powerpoint/2010/main" val="3946797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35"/>
          <p:cNvSpPr txBox="1">
            <a:spLocks noGrp="1"/>
          </p:cNvSpPr>
          <p:nvPr>
            <p:ph type="subTitle" idx="1"/>
          </p:nvPr>
        </p:nvSpPr>
        <p:spPr>
          <a:xfrm>
            <a:off x="635431" y="1546226"/>
            <a:ext cx="1092113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u="sng" dirty="0">
                <a:latin typeface="Arial"/>
                <a:ea typeface="Arial"/>
                <a:cs typeface="Arial"/>
                <a:sym typeface="Arial"/>
              </a:rPr>
              <a:t>What the case is about:</a:t>
            </a:r>
            <a:endParaRPr sz="2400" u="sng"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Mr. </a:t>
            </a:r>
            <a:r>
              <a:rPr lang="en-US" sz="2400" dirty="0" err="1">
                <a:latin typeface="Arial"/>
                <a:ea typeface="Arial"/>
                <a:cs typeface="Arial"/>
                <a:sym typeface="Arial"/>
              </a:rPr>
              <a:t>Rudisill</a:t>
            </a:r>
            <a:r>
              <a:rPr lang="en-US" sz="2400" dirty="0">
                <a:latin typeface="Arial"/>
                <a:ea typeface="Arial"/>
                <a:cs typeface="Arial"/>
                <a:sym typeface="Arial"/>
              </a:rPr>
              <a:t> served three periods of active-duty service between January 2000 and August 2011, totally nearly 8 years of active-duty service.</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Ultimately he used 25 months and 14 days of </a:t>
            </a:r>
            <a:r>
              <a:rPr lang="en-US" sz="2400" dirty="0">
                <a:highlight>
                  <a:srgbClr val="FFFF00"/>
                </a:highlight>
                <a:latin typeface="Arial"/>
                <a:ea typeface="Arial"/>
                <a:cs typeface="Arial"/>
                <a:sym typeface="Arial"/>
              </a:rPr>
              <a:t>Montgomery</a:t>
            </a:r>
            <a:r>
              <a:rPr lang="en-US" sz="2400" dirty="0">
                <a:latin typeface="Arial"/>
                <a:ea typeface="Arial"/>
                <a:cs typeface="Arial"/>
                <a:sym typeface="Arial"/>
              </a:rPr>
              <a:t> benefits for his undergraduate education</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After leaving military service in 2011, Mr. </a:t>
            </a:r>
            <a:r>
              <a:rPr lang="en-US" sz="2400" dirty="0" err="1">
                <a:latin typeface="Arial"/>
                <a:ea typeface="Arial"/>
                <a:cs typeface="Arial"/>
                <a:sym typeface="Arial"/>
              </a:rPr>
              <a:t>Rudisill</a:t>
            </a:r>
            <a:r>
              <a:rPr lang="en-US" sz="2400" dirty="0">
                <a:latin typeface="Arial"/>
                <a:ea typeface="Arial"/>
                <a:cs typeface="Arial"/>
                <a:sym typeface="Arial"/>
              </a:rPr>
              <a:t> was accepted into Yale Divinity School.  He filed an online application for VA Education benefits and acknowledged that, by electing Chapter 33 benefits, his months of entitlement will be limited to the number of entitlement months remaining from Chapter 30.</a:t>
            </a:r>
          </a:p>
          <a:p>
            <a:pPr marL="285750" indent="-285750">
              <a:lnSpc>
                <a:spcPct val="100000"/>
              </a:lnSpc>
              <a:buSzPts val="2400"/>
              <a:buFont typeface="Arial" panose="020B0604020202020204" pitchFamily="34" charset="0"/>
              <a:buChar char="•"/>
            </a:pPr>
            <a:endParaRPr lang="en-US" sz="9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A certificate of eligibility for 10 months and 16 days of Chapter 33 (Post-9/11) was issued</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28</a:t>
            </a:fld>
            <a:endParaRPr/>
          </a:p>
        </p:txBody>
      </p:sp>
      <p:sp>
        <p:nvSpPr>
          <p:cNvPr id="2" name="Google Shape;233;p35">
            <a:extLst>
              <a:ext uri="{FF2B5EF4-FFF2-40B4-BE49-F238E27FC236}">
                <a16:creationId xmlns:a16="http://schemas.microsoft.com/office/drawing/2014/main" id="{6480F291-4986-9755-1D1C-3E6A89E0AD04}"/>
              </a:ext>
            </a:extLst>
          </p:cNvPr>
          <p:cNvSpPr txBox="1">
            <a:spLocks/>
          </p:cNvSpPr>
          <p:nvPr/>
        </p:nvSpPr>
        <p:spPr>
          <a:xfrm>
            <a:off x="635431" y="124718"/>
            <a:ext cx="8891156"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800"/>
            </a:pPr>
            <a:br>
              <a:rPr lang="en-US" sz="2400" b="1">
                <a:latin typeface="Arial"/>
                <a:ea typeface="Arial"/>
                <a:cs typeface="Arial"/>
                <a:sym typeface="Arial"/>
              </a:rPr>
            </a:br>
            <a:r>
              <a:rPr lang="en-US" sz="3000" b="1">
                <a:latin typeface="Arial"/>
                <a:ea typeface="Arial"/>
                <a:cs typeface="Arial"/>
                <a:sym typeface="Arial"/>
              </a:rPr>
              <a:t>Rudisill v. McDonough, December 15, 2022</a:t>
            </a:r>
            <a:br>
              <a:rPr lang="en-US" sz="2400" b="1">
                <a:latin typeface="Arial"/>
                <a:ea typeface="Arial"/>
                <a:cs typeface="Arial"/>
                <a:sym typeface="Arial"/>
              </a:rPr>
            </a:br>
            <a:endParaRPr lang="en-US" sz="2400" dirty="0"/>
          </a:p>
        </p:txBody>
      </p:sp>
    </p:spTree>
    <p:extLst>
      <p:ext uri="{BB962C8B-B14F-4D97-AF65-F5344CB8AC3E}">
        <p14:creationId xmlns:p14="http://schemas.microsoft.com/office/powerpoint/2010/main" val="3252735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35"/>
          <p:cNvSpPr txBox="1">
            <a:spLocks noGrp="1"/>
          </p:cNvSpPr>
          <p:nvPr>
            <p:ph type="subTitle" idx="1"/>
          </p:nvPr>
        </p:nvSpPr>
        <p:spPr>
          <a:xfrm>
            <a:off x="635431" y="1546226"/>
            <a:ext cx="1092113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4000" dirty="0">
                <a:latin typeface="Arial"/>
                <a:ea typeface="Arial"/>
                <a:cs typeface="Arial"/>
                <a:sym typeface="Arial"/>
              </a:rPr>
              <a:t>What the case is about:</a:t>
            </a:r>
            <a:endParaRPr sz="4000" dirty="0">
              <a:latin typeface="Arial"/>
              <a:ea typeface="Arial"/>
              <a:cs typeface="Arial"/>
              <a:sym typeface="Arial"/>
            </a:endParaRPr>
          </a:p>
          <a:p>
            <a:pPr marL="0" indent="0" algn="ctr">
              <a:lnSpc>
                <a:spcPct val="100000"/>
              </a:lnSpc>
              <a:buSzPts val="2400"/>
            </a:pPr>
            <a:endParaRPr lang="en-US" sz="4000" dirty="0">
              <a:latin typeface="Arial"/>
              <a:ea typeface="Arial"/>
              <a:cs typeface="Arial"/>
              <a:sym typeface="Arial"/>
            </a:endParaRPr>
          </a:p>
          <a:p>
            <a:pPr marL="0" indent="0">
              <a:lnSpc>
                <a:spcPct val="100000"/>
              </a:lnSpc>
              <a:buSzPts val="2400"/>
            </a:pPr>
            <a:r>
              <a:rPr lang="en-US" dirty="0">
                <a:latin typeface="Arial"/>
                <a:ea typeface="Arial"/>
                <a:cs typeface="Arial"/>
                <a:sym typeface="Arial"/>
              </a:rPr>
              <a:t>The eligibility was appealed, requesting the additional entitlement based on Chapter 33 (Post-9/11) benefits up to a 48-month maximum cap so that he could complete post-graduate education.</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sz="1800" dirty="0">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29</a:t>
            </a:fld>
            <a:endParaRPr/>
          </a:p>
        </p:txBody>
      </p:sp>
      <p:sp>
        <p:nvSpPr>
          <p:cNvPr id="2" name="Google Shape;233;p35">
            <a:extLst>
              <a:ext uri="{FF2B5EF4-FFF2-40B4-BE49-F238E27FC236}">
                <a16:creationId xmlns:a16="http://schemas.microsoft.com/office/drawing/2014/main" id="{27A94357-7A1C-45BD-ED6F-4149B95783F7}"/>
              </a:ext>
            </a:extLst>
          </p:cNvPr>
          <p:cNvSpPr txBox="1">
            <a:spLocks/>
          </p:cNvSpPr>
          <p:nvPr/>
        </p:nvSpPr>
        <p:spPr>
          <a:xfrm>
            <a:off x="635431" y="124718"/>
            <a:ext cx="8891156"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800"/>
            </a:pPr>
            <a:br>
              <a:rPr lang="en-US" sz="2400" b="1">
                <a:latin typeface="Arial"/>
                <a:ea typeface="Arial"/>
                <a:cs typeface="Arial"/>
                <a:sym typeface="Arial"/>
              </a:rPr>
            </a:br>
            <a:r>
              <a:rPr lang="en-US" sz="3000" b="1">
                <a:latin typeface="Arial"/>
                <a:ea typeface="Arial"/>
                <a:cs typeface="Arial"/>
                <a:sym typeface="Arial"/>
              </a:rPr>
              <a:t>Rudisill v. McDonough, December 15, 2022</a:t>
            </a:r>
            <a:br>
              <a:rPr lang="en-US" sz="2400" b="1">
                <a:latin typeface="Arial"/>
                <a:ea typeface="Arial"/>
                <a:cs typeface="Arial"/>
                <a:sym typeface="Arial"/>
              </a:rPr>
            </a:br>
            <a:endParaRPr lang="en-US" sz="2400" dirty="0"/>
          </a:p>
        </p:txBody>
      </p:sp>
    </p:spTree>
    <p:extLst>
      <p:ext uri="{BB962C8B-B14F-4D97-AF65-F5344CB8AC3E}">
        <p14:creationId xmlns:p14="http://schemas.microsoft.com/office/powerpoint/2010/main" val="1189935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sp>
        <p:nvSpPr>
          <p:cNvPr id="138" name="Google Shape;138;p23"/>
          <p:cNvSpPr txBox="1"/>
          <p:nvPr/>
        </p:nvSpPr>
        <p:spPr>
          <a:xfrm>
            <a:off x="523529" y="251099"/>
            <a:ext cx="7772400" cy="1470000"/>
          </a:xfrm>
          <a:prstGeom prst="rect">
            <a:avLst/>
          </a:prstGeom>
          <a:noFill/>
          <a:ln>
            <a:noFill/>
          </a:ln>
        </p:spPr>
        <p:txBody>
          <a:bodyPr spcFirstLastPara="1" wrap="square" lIns="90000" tIns="45000" rIns="90000" bIns="45000" anchor="t" anchorCtr="0">
            <a:noAutofit/>
          </a:bodyPr>
          <a:lstStyle/>
          <a:p>
            <a:pPr>
              <a:lnSpc>
                <a:spcPct val="90000"/>
              </a:lnSpc>
            </a:pPr>
            <a:r>
              <a:rPr lang="en-US" sz="3600" b="1" dirty="0"/>
              <a:t>Hi there!  Nice to meet you!</a:t>
            </a:r>
            <a:br>
              <a:rPr lang="en-US" dirty="0"/>
            </a:br>
            <a:endParaRPr sz="3600" dirty="0"/>
          </a:p>
        </p:txBody>
      </p:sp>
      <p:sp>
        <p:nvSpPr>
          <p:cNvPr id="143" name="Google Shape;143;p23"/>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a:t>
            </a:fld>
            <a:endParaRPr/>
          </a:p>
        </p:txBody>
      </p:sp>
      <p:pic>
        <p:nvPicPr>
          <p:cNvPr id="3" name="Picture 2">
            <a:extLst>
              <a:ext uri="{FF2B5EF4-FFF2-40B4-BE49-F238E27FC236}">
                <a16:creationId xmlns:a16="http://schemas.microsoft.com/office/drawing/2014/main" id="{D1A6E185-F611-C072-DE42-20B567EF8ED2}"/>
              </a:ext>
            </a:extLst>
          </p:cNvPr>
          <p:cNvPicPr>
            <a:picLocks noChangeAspect="1"/>
          </p:cNvPicPr>
          <p:nvPr/>
        </p:nvPicPr>
        <p:blipFill rotWithShape="1">
          <a:blip r:embed="rId3"/>
          <a:srcRect l="21526" t="15163" r="21679" b="37573"/>
          <a:stretch/>
        </p:blipFill>
        <p:spPr>
          <a:xfrm>
            <a:off x="1573970" y="1605949"/>
            <a:ext cx="2465107" cy="1719705"/>
          </a:xfrm>
          <a:prstGeom prst="rect">
            <a:avLst/>
          </a:prstGeom>
        </p:spPr>
      </p:pic>
      <p:pic>
        <p:nvPicPr>
          <p:cNvPr id="5" name="Picture 4">
            <a:extLst>
              <a:ext uri="{FF2B5EF4-FFF2-40B4-BE49-F238E27FC236}">
                <a16:creationId xmlns:a16="http://schemas.microsoft.com/office/drawing/2014/main" id="{8D9A0457-46CB-C257-8D37-44A01F76DB3A}"/>
              </a:ext>
            </a:extLst>
          </p:cNvPr>
          <p:cNvPicPr>
            <a:picLocks noChangeAspect="1"/>
          </p:cNvPicPr>
          <p:nvPr/>
        </p:nvPicPr>
        <p:blipFill>
          <a:blip r:embed="rId4"/>
          <a:stretch>
            <a:fillRect/>
          </a:stretch>
        </p:blipFill>
        <p:spPr>
          <a:xfrm>
            <a:off x="8309319" y="1605948"/>
            <a:ext cx="2035833" cy="1706634"/>
          </a:xfrm>
          <a:prstGeom prst="rect">
            <a:avLst/>
          </a:prstGeom>
        </p:spPr>
      </p:pic>
      <p:pic>
        <p:nvPicPr>
          <p:cNvPr id="7" name="Picture 6">
            <a:extLst>
              <a:ext uri="{FF2B5EF4-FFF2-40B4-BE49-F238E27FC236}">
                <a16:creationId xmlns:a16="http://schemas.microsoft.com/office/drawing/2014/main" id="{258EFACE-6D3B-E220-AA05-1E984FF4F382}"/>
              </a:ext>
            </a:extLst>
          </p:cNvPr>
          <p:cNvPicPr>
            <a:picLocks noChangeAspect="1"/>
          </p:cNvPicPr>
          <p:nvPr/>
        </p:nvPicPr>
        <p:blipFill>
          <a:blip r:embed="rId5"/>
          <a:stretch>
            <a:fillRect/>
          </a:stretch>
        </p:blipFill>
        <p:spPr>
          <a:xfrm>
            <a:off x="6198759" y="1605949"/>
            <a:ext cx="2051425" cy="1719705"/>
          </a:xfrm>
          <a:prstGeom prst="rect">
            <a:avLst/>
          </a:prstGeom>
        </p:spPr>
      </p:pic>
      <p:pic>
        <p:nvPicPr>
          <p:cNvPr id="9" name="Picture 8">
            <a:extLst>
              <a:ext uri="{FF2B5EF4-FFF2-40B4-BE49-F238E27FC236}">
                <a16:creationId xmlns:a16="http://schemas.microsoft.com/office/drawing/2014/main" id="{79B714A8-8488-0F09-659E-BEF24E62C210}"/>
              </a:ext>
            </a:extLst>
          </p:cNvPr>
          <p:cNvPicPr>
            <a:picLocks noChangeAspect="1"/>
          </p:cNvPicPr>
          <p:nvPr/>
        </p:nvPicPr>
        <p:blipFill>
          <a:blip r:embed="rId6"/>
          <a:stretch>
            <a:fillRect/>
          </a:stretch>
        </p:blipFill>
        <p:spPr>
          <a:xfrm>
            <a:off x="4088199" y="1605949"/>
            <a:ext cx="2051425" cy="1719705"/>
          </a:xfrm>
          <a:prstGeom prst="rect">
            <a:avLst/>
          </a:prstGeom>
        </p:spPr>
      </p:pic>
      <p:pic>
        <p:nvPicPr>
          <p:cNvPr id="11" name="Picture 10">
            <a:extLst>
              <a:ext uri="{FF2B5EF4-FFF2-40B4-BE49-F238E27FC236}">
                <a16:creationId xmlns:a16="http://schemas.microsoft.com/office/drawing/2014/main" id="{46F22584-6EBB-7465-8017-29BAF5C50C21}"/>
              </a:ext>
            </a:extLst>
          </p:cNvPr>
          <p:cNvPicPr>
            <a:picLocks noChangeAspect="1"/>
          </p:cNvPicPr>
          <p:nvPr/>
        </p:nvPicPr>
        <p:blipFill>
          <a:blip r:embed="rId7"/>
          <a:stretch>
            <a:fillRect/>
          </a:stretch>
        </p:blipFill>
        <p:spPr>
          <a:xfrm>
            <a:off x="6587227" y="3828625"/>
            <a:ext cx="2660882" cy="1995661"/>
          </a:xfrm>
          <a:prstGeom prst="rect">
            <a:avLst/>
          </a:prstGeom>
        </p:spPr>
      </p:pic>
      <p:pic>
        <p:nvPicPr>
          <p:cNvPr id="13" name="Picture 12">
            <a:extLst>
              <a:ext uri="{FF2B5EF4-FFF2-40B4-BE49-F238E27FC236}">
                <a16:creationId xmlns:a16="http://schemas.microsoft.com/office/drawing/2014/main" id="{8A9B3689-DFE3-247D-0DBB-8BB8A7DDBC17}"/>
              </a:ext>
            </a:extLst>
          </p:cNvPr>
          <p:cNvPicPr>
            <a:picLocks noChangeAspect="1"/>
          </p:cNvPicPr>
          <p:nvPr/>
        </p:nvPicPr>
        <p:blipFill rotWithShape="1">
          <a:blip r:embed="rId8"/>
          <a:srcRect b="40256"/>
          <a:stretch/>
        </p:blipFill>
        <p:spPr>
          <a:xfrm>
            <a:off x="2204028" y="3815553"/>
            <a:ext cx="3984719" cy="1995661"/>
          </a:xfrm>
          <a:prstGeom prst="rect">
            <a:avLst/>
          </a:prstGeom>
        </p:spPr>
      </p:pic>
    </p:spTree>
    <p:extLst>
      <p:ext uri="{BB962C8B-B14F-4D97-AF65-F5344CB8AC3E}">
        <p14:creationId xmlns:p14="http://schemas.microsoft.com/office/powerpoint/2010/main" val="865129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35"/>
          <p:cNvSpPr txBox="1">
            <a:spLocks noGrp="1"/>
          </p:cNvSpPr>
          <p:nvPr>
            <p:ph type="subTitle" idx="1"/>
          </p:nvPr>
        </p:nvSpPr>
        <p:spPr>
          <a:xfrm>
            <a:off x="635431" y="1546226"/>
            <a:ext cx="1092113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u="sng" dirty="0">
                <a:latin typeface="Arial"/>
                <a:ea typeface="Arial"/>
                <a:cs typeface="Arial"/>
                <a:sym typeface="Arial"/>
              </a:rPr>
              <a:t>Argument:</a:t>
            </a:r>
            <a:endParaRPr sz="2400" u="sng"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Purpose of the Post-9/11 GI Bill is to enlarge and reinforce education benefits for Veterans – designed to enhance and give appropriate level of recognition and respect to people who have been serving since 9/11 rather than having to rely on the Montgomery GI Bill, which is a peacetime bill.</a:t>
            </a:r>
          </a:p>
          <a:p>
            <a:pPr marL="285750" indent="-285750">
              <a:lnSpc>
                <a:spcPct val="100000"/>
              </a:lnSpc>
              <a:buSzPts val="2400"/>
              <a:buFont typeface="Arial" panose="020B0604020202020204" pitchFamily="34" charset="0"/>
              <a:buChar char="•"/>
            </a:pPr>
            <a:endParaRPr lang="en-US" sz="14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§3695 provides 48 months of total education benefits for re-enlisting Veterans (showing appreciation of their additional service and to provide incentive)</a:t>
            </a:r>
          </a:p>
          <a:p>
            <a:pPr marL="285750" indent="-285750">
              <a:lnSpc>
                <a:spcPct val="100000"/>
              </a:lnSpc>
              <a:buSzPts val="2400"/>
              <a:buFont typeface="Arial" panose="020B0604020202020204" pitchFamily="34" charset="0"/>
              <a:buChar char="•"/>
            </a:pPr>
            <a:endParaRPr lang="en-US" sz="12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GI Bills since 1968 all provide that a re-enlisting Veteran eligible under multiple programs earn aggregate education benefits up to 48 months.</a:t>
            </a:r>
          </a:p>
          <a:p>
            <a:pPr marL="285750" indent="-285750">
              <a:lnSpc>
                <a:spcPct val="100000"/>
              </a:lnSpc>
              <a:buSzPts val="2400"/>
              <a:buFont typeface="Arial" panose="020B0604020202020204" pitchFamily="34" charset="0"/>
              <a:buChar char="•"/>
            </a:pPr>
            <a:endParaRPr lang="en-US" sz="12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400" dirty="0">
                <a:latin typeface="Arial"/>
                <a:ea typeface="Arial"/>
                <a:cs typeface="Arial"/>
                <a:sym typeface="Arial"/>
              </a:rPr>
              <a:t>§3322 and 3327 do not deprive re-enlisting Veterans of the 48-month cap</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30</a:t>
            </a:fld>
            <a:endParaRPr/>
          </a:p>
        </p:txBody>
      </p:sp>
      <p:sp>
        <p:nvSpPr>
          <p:cNvPr id="2" name="Google Shape;233;p35">
            <a:extLst>
              <a:ext uri="{FF2B5EF4-FFF2-40B4-BE49-F238E27FC236}">
                <a16:creationId xmlns:a16="http://schemas.microsoft.com/office/drawing/2014/main" id="{7F127B75-7881-85B4-A833-D11569DBB9A5}"/>
              </a:ext>
            </a:extLst>
          </p:cNvPr>
          <p:cNvSpPr txBox="1">
            <a:spLocks/>
          </p:cNvSpPr>
          <p:nvPr/>
        </p:nvSpPr>
        <p:spPr>
          <a:xfrm>
            <a:off x="635431" y="124718"/>
            <a:ext cx="8891156"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800"/>
            </a:pPr>
            <a:br>
              <a:rPr lang="en-US" sz="2400" b="1">
                <a:latin typeface="Arial"/>
                <a:ea typeface="Arial"/>
                <a:cs typeface="Arial"/>
                <a:sym typeface="Arial"/>
              </a:rPr>
            </a:br>
            <a:r>
              <a:rPr lang="en-US" sz="3000" b="1">
                <a:latin typeface="Arial"/>
                <a:ea typeface="Arial"/>
                <a:cs typeface="Arial"/>
                <a:sym typeface="Arial"/>
              </a:rPr>
              <a:t>Rudisill v. McDonough, December 15, 2022</a:t>
            </a:r>
            <a:br>
              <a:rPr lang="en-US" sz="2400" b="1">
                <a:latin typeface="Arial"/>
                <a:ea typeface="Arial"/>
                <a:cs typeface="Arial"/>
                <a:sym typeface="Arial"/>
              </a:rPr>
            </a:br>
            <a:endParaRPr lang="en-US" sz="2400" dirty="0"/>
          </a:p>
        </p:txBody>
      </p:sp>
    </p:spTree>
    <p:extLst>
      <p:ext uri="{BB962C8B-B14F-4D97-AF65-F5344CB8AC3E}">
        <p14:creationId xmlns:p14="http://schemas.microsoft.com/office/powerpoint/2010/main" val="2140800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35"/>
          <p:cNvSpPr txBox="1">
            <a:spLocks noGrp="1"/>
          </p:cNvSpPr>
          <p:nvPr>
            <p:ph type="subTitle" idx="1"/>
          </p:nvPr>
        </p:nvSpPr>
        <p:spPr>
          <a:xfrm>
            <a:off x="635431" y="1546226"/>
            <a:ext cx="1092113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400" u="sng" dirty="0">
                <a:latin typeface="Arial"/>
                <a:ea typeface="Arial"/>
                <a:cs typeface="Arial"/>
                <a:sym typeface="Arial"/>
              </a:rPr>
              <a:t>Argument:</a:t>
            </a:r>
            <a:endParaRPr sz="2400" u="sng"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800" dirty="0">
                <a:latin typeface="Arial"/>
                <a:ea typeface="Arial"/>
                <a:cs typeface="Arial"/>
                <a:sym typeface="Arial"/>
              </a:rPr>
              <a:t>§3322(e) and (g) do not provide that conversion to Post-9/11 benefits result in loss of access to additional months of Post-9/11 benefits</a:t>
            </a:r>
          </a:p>
          <a:p>
            <a:pPr marL="285750" indent="-285750">
              <a:lnSpc>
                <a:spcPct val="100000"/>
              </a:lnSpc>
              <a:buSzPts val="2400"/>
              <a:buFont typeface="Arial" panose="020B0604020202020204" pitchFamily="34" charset="0"/>
              <a:buChar char="•"/>
            </a:pPr>
            <a:endParaRPr lang="en-US" sz="2800" dirty="0">
              <a:latin typeface="Arial"/>
              <a:ea typeface="Arial"/>
              <a:cs typeface="Arial"/>
              <a:sym typeface="Arial"/>
            </a:endParaRPr>
          </a:p>
          <a:p>
            <a:pPr marL="285750" indent="-285750">
              <a:lnSpc>
                <a:spcPct val="100000"/>
              </a:lnSpc>
              <a:buSzPts val="2400"/>
              <a:buFont typeface="Arial" panose="020B0604020202020204" pitchFamily="34" charset="0"/>
              <a:buChar char="•"/>
            </a:pPr>
            <a:r>
              <a:rPr lang="en-US" sz="2800" dirty="0">
                <a:latin typeface="Arial"/>
                <a:ea typeface="Arial"/>
                <a:cs typeface="Arial"/>
                <a:sym typeface="Arial"/>
              </a:rPr>
              <a:t>Regulations for education benefits make no mention of any forfeiture by re-enlisting Veterans of their additional Post-9/11 benefits</a:t>
            </a: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a:p>
            <a:pPr marL="285750" indent="-285750">
              <a:lnSpc>
                <a:spcPct val="100000"/>
              </a:lnSpc>
              <a:buSzPts val="2400"/>
              <a:buFont typeface="Arial" panose="020B0604020202020204" pitchFamily="34" charset="0"/>
              <a:buChar char="•"/>
            </a:pPr>
            <a:endParaRPr lang="en-US" sz="1800" dirty="0">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31</a:t>
            </a:fld>
            <a:endParaRPr/>
          </a:p>
        </p:txBody>
      </p:sp>
      <p:sp>
        <p:nvSpPr>
          <p:cNvPr id="3" name="Google Shape;233;p35">
            <a:extLst>
              <a:ext uri="{FF2B5EF4-FFF2-40B4-BE49-F238E27FC236}">
                <a16:creationId xmlns:a16="http://schemas.microsoft.com/office/drawing/2014/main" id="{594B5D2D-7EF4-F076-79C7-D14B7ADCA9BD}"/>
              </a:ext>
            </a:extLst>
          </p:cNvPr>
          <p:cNvSpPr txBox="1">
            <a:spLocks/>
          </p:cNvSpPr>
          <p:nvPr/>
        </p:nvSpPr>
        <p:spPr>
          <a:xfrm>
            <a:off x="635431" y="124718"/>
            <a:ext cx="8891156"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800"/>
            </a:pPr>
            <a:br>
              <a:rPr lang="en-US" sz="2400" b="1">
                <a:latin typeface="Arial"/>
                <a:ea typeface="Arial"/>
                <a:cs typeface="Arial"/>
                <a:sym typeface="Arial"/>
              </a:rPr>
            </a:br>
            <a:r>
              <a:rPr lang="en-US" sz="3000" b="1">
                <a:latin typeface="Arial"/>
                <a:ea typeface="Arial"/>
                <a:cs typeface="Arial"/>
                <a:sym typeface="Arial"/>
              </a:rPr>
              <a:t>Rudisill v. McDonough, December 15, 2022</a:t>
            </a:r>
            <a:br>
              <a:rPr lang="en-US" sz="2400" b="1">
                <a:latin typeface="Arial"/>
                <a:ea typeface="Arial"/>
                <a:cs typeface="Arial"/>
                <a:sym typeface="Arial"/>
              </a:rPr>
            </a:br>
            <a:endParaRPr lang="en-US" sz="2400" dirty="0"/>
          </a:p>
        </p:txBody>
      </p:sp>
    </p:spTree>
    <p:extLst>
      <p:ext uri="{BB962C8B-B14F-4D97-AF65-F5344CB8AC3E}">
        <p14:creationId xmlns:p14="http://schemas.microsoft.com/office/powerpoint/2010/main" val="3810374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635431" y="124718"/>
            <a:ext cx="8891156"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Arial"/>
                <a:ea typeface="Arial"/>
                <a:cs typeface="Arial"/>
                <a:sym typeface="Arial"/>
              </a:rPr>
            </a:br>
            <a:r>
              <a:rPr lang="en-US" sz="3000" b="1" dirty="0" err="1">
                <a:latin typeface="Arial"/>
                <a:ea typeface="Arial"/>
                <a:cs typeface="Arial"/>
                <a:sym typeface="Arial"/>
              </a:rPr>
              <a:t>Rudisill</a:t>
            </a:r>
            <a:r>
              <a:rPr lang="en-US" sz="3000" b="1" dirty="0">
                <a:latin typeface="Arial"/>
                <a:ea typeface="Arial"/>
                <a:cs typeface="Arial"/>
                <a:sym typeface="Arial"/>
              </a:rPr>
              <a:t> v. McDonough, December 15, 2022</a:t>
            </a:r>
            <a:br>
              <a:rPr lang="en-US" sz="2400" b="1" dirty="0">
                <a:latin typeface="Arial"/>
                <a:ea typeface="Arial"/>
                <a:cs typeface="Arial"/>
                <a:sym typeface="Arial"/>
              </a:rPr>
            </a:br>
            <a:endParaRPr sz="2400" dirty="0"/>
          </a:p>
        </p:txBody>
      </p:sp>
      <p:sp>
        <p:nvSpPr>
          <p:cNvPr id="234" name="Google Shape;234;p35"/>
          <p:cNvSpPr txBox="1">
            <a:spLocks noGrp="1"/>
          </p:cNvSpPr>
          <p:nvPr>
            <p:ph type="subTitle" idx="1"/>
          </p:nvPr>
        </p:nvSpPr>
        <p:spPr>
          <a:xfrm>
            <a:off x="635431" y="1546226"/>
            <a:ext cx="1098829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3600" u="sng" dirty="0">
                <a:latin typeface="Arial"/>
                <a:ea typeface="Arial"/>
                <a:cs typeface="Arial"/>
                <a:sym typeface="Arial"/>
              </a:rPr>
              <a:t>Conclusion:</a:t>
            </a:r>
            <a:endParaRPr sz="3600" u="sng" dirty="0">
              <a:latin typeface="Arial"/>
              <a:ea typeface="Arial"/>
              <a:cs typeface="Arial"/>
              <a:sym typeface="Arial"/>
            </a:endParaRPr>
          </a:p>
          <a:p>
            <a:pPr marL="0" indent="0">
              <a:lnSpc>
                <a:spcPct val="100000"/>
              </a:lnSpc>
              <a:buSzPts val="2400"/>
            </a:pPr>
            <a:r>
              <a:rPr lang="en-US" sz="2800" dirty="0">
                <a:latin typeface="Arial"/>
                <a:ea typeface="Arial"/>
                <a:cs typeface="Arial"/>
                <a:sym typeface="Arial"/>
              </a:rPr>
              <a:t>CAFC found that the Veterans Court erred in holding that Mr. </a:t>
            </a:r>
            <a:r>
              <a:rPr lang="en-US" sz="2800" dirty="0" err="1">
                <a:latin typeface="Arial"/>
                <a:ea typeface="Arial"/>
                <a:cs typeface="Arial"/>
                <a:sym typeface="Arial"/>
              </a:rPr>
              <a:t>Rudisill’s</a:t>
            </a:r>
            <a:r>
              <a:rPr lang="en-US" sz="2800" dirty="0">
                <a:latin typeface="Arial"/>
                <a:ea typeface="Arial"/>
                <a:cs typeface="Arial"/>
                <a:sym typeface="Arial"/>
              </a:rPr>
              <a:t> total benefit is limited to the initial term of 36 months.  He did not forfeit his entitlement to the additional months of Post-9/11 benefits earned by re-enlistment, up to the 48-month cap.</a:t>
            </a:r>
            <a:endParaRPr sz="2800" dirty="0">
              <a:latin typeface="Arial"/>
              <a:ea typeface="Arial"/>
              <a:cs typeface="Arial"/>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32</a:t>
            </a:fld>
            <a:endParaRPr/>
          </a:p>
        </p:txBody>
      </p:sp>
    </p:spTree>
    <p:extLst>
      <p:ext uri="{BB962C8B-B14F-4D97-AF65-F5344CB8AC3E}">
        <p14:creationId xmlns:p14="http://schemas.microsoft.com/office/powerpoint/2010/main" val="2958286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557939" y="130795"/>
            <a:ext cx="9462326" cy="1141500"/>
          </a:xfrm>
          <a:prstGeom prst="rect">
            <a:avLst/>
          </a:prstGeom>
        </p:spPr>
        <p:txBody>
          <a:bodyPr spcFirstLastPara="1" wrap="square" lIns="0" tIns="0" rIns="0" bIns="0" anchor="ctr" anchorCtr="0">
            <a:noAutofit/>
          </a:bodyPr>
          <a:lstStyle/>
          <a:p>
            <a:r>
              <a:rPr lang="en-US" sz="3000" b="1" dirty="0"/>
              <a:t>Manual Changes Summary</a:t>
            </a:r>
            <a:endParaRPr sz="3000" b="1" dirty="0"/>
          </a:p>
        </p:txBody>
      </p:sp>
      <p:sp>
        <p:nvSpPr>
          <p:cNvPr id="161" name="Google Shape;161;p25"/>
          <p:cNvSpPr txBox="1">
            <a:spLocks noGrp="1"/>
          </p:cNvSpPr>
          <p:nvPr>
            <p:ph type="subTitle" idx="1"/>
          </p:nvPr>
        </p:nvSpPr>
        <p:spPr>
          <a:xfrm>
            <a:off x="557939" y="1414025"/>
            <a:ext cx="11003797" cy="4196400"/>
          </a:xfrm>
          <a:prstGeom prst="rect">
            <a:avLst/>
          </a:prstGeom>
        </p:spPr>
        <p:txBody>
          <a:bodyPr spcFirstLastPara="1" wrap="square" lIns="0" tIns="0" rIns="0" bIns="0" anchor="ctr" anchorCtr="0">
            <a:noAutofit/>
          </a:bodyPr>
          <a:lstStyle/>
          <a:p>
            <a:pPr indent="-355600">
              <a:buSzPts val="2000"/>
              <a:buChar char="●"/>
            </a:pPr>
            <a:r>
              <a:rPr lang="en-US" sz="2400" dirty="0"/>
              <a:t>Transportation benefits associated with Veteran burials</a:t>
            </a:r>
          </a:p>
          <a:p>
            <a:pPr lvl="1" indent="-355600">
              <a:buSzPts val="2000"/>
              <a:buChar char="●"/>
            </a:pPr>
            <a:r>
              <a:rPr lang="en-US" sz="2400" dirty="0"/>
              <a:t>M21-1, XI.iii.1.B – Burial Benefits</a:t>
            </a:r>
          </a:p>
          <a:p>
            <a:pPr indent="-355600">
              <a:buSzPts val="2000"/>
              <a:buChar char="●"/>
            </a:pPr>
            <a:endParaRPr lang="en-US" sz="2400" dirty="0"/>
          </a:p>
          <a:p>
            <a:pPr indent="-355600">
              <a:buSzPts val="2000"/>
              <a:buChar char="●"/>
            </a:pPr>
            <a:r>
              <a:rPr lang="en-US" sz="2400" dirty="0"/>
              <a:t>Exceptions to applying the bilateral factor</a:t>
            </a:r>
          </a:p>
          <a:p>
            <a:pPr lvl="1" indent="-355600">
              <a:buSzPts val="2000"/>
              <a:buChar char="●"/>
            </a:pPr>
            <a:r>
              <a:rPr lang="en-US" sz="2400" dirty="0"/>
              <a:t>Federal Register – April 14, 2023</a:t>
            </a:r>
          </a:p>
          <a:p>
            <a:pPr indent="-355600">
              <a:buSzPts val="2000"/>
              <a:buChar char="●"/>
            </a:pPr>
            <a:endParaRPr lang="en-US" sz="2400" dirty="0"/>
          </a:p>
          <a:p>
            <a:pPr indent="-355600">
              <a:buSzPts val="2000"/>
              <a:buChar char="●"/>
            </a:pPr>
            <a:r>
              <a:rPr lang="en-US" sz="2400" dirty="0"/>
              <a:t>Held fiduciary funds paid as accrued benefits</a:t>
            </a:r>
          </a:p>
          <a:p>
            <a:pPr lvl="1" indent="-355600">
              <a:buSzPts val="2000"/>
              <a:buChar char="●"/>
            </a:pPr>
            <a:r>
              <a:rPr lang="en-US" sz="2400" dirty="0"/>
              <a:t>XI.ii.3.A. Entitlement to accrued 38 USC 5121</a:t>
            </a:r>
          </a:p>
          <a:p>
            <a:pPr marL="558800" lvl="1" indent="0">
              <a:buSzPts val="2000"/>
            </a:pPr>
            <a:endParaRPr lang="en-US" sz="2400" dirty="0"/>
          </a:p>
          <a:p>
            <a:pPr indent="-355600">
              <a:buSzPts val="2000"/>
              <a:buChar char="●"/>
            </a:pPr>
            <a:r>
              <a:rPr lang="en-US" sz="2400" dirty="0"/>
              <a:t>DIC for COVID-19</a:t>
            </a: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33</a:t>
            </a:fld>
            <a:endParaRPr/>
          </a:p>
        </p:txBody>
      </p:sp>
    </p:spTree>
    <p:extLst>
      <p:ext uri="{BB962C8B-B14F-4D97-AF65-F5344CB8AC3E}">
        <p14:creationId xmlns:p14="http://schemas.microsoft.com/office/powerpoint/2010/main" val="461058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19932" y="130795"/>
            <a:ext cx="9400333" cy="1141500"/>
          </a:xfrm>
          <a:prstGeom prst="rect">
            <a:avLst/>
          </a:prstGeom>
        </p:spPr>
        <p:txBody>
          <a:bodyPr spcFirstLastPara="1" wrap="square" lIns="0" tIns="0" rIns="0" bIns="0" anchor="ctr" anchorCtr="0">
            <a:noAutofit/>
          </a:bodyPr>
          <a:lstStyle/>
          <a:p>
            <a:r>
              <a:rPr lang="en-US" sz="3000" b="1" dirty="0"/>
              <a:t>Manual Changes - Transportation for Burial</a:t>
            </a:r>
            <a:endParaRPr sz="3000" b="1" dirty="0"/>
          </a:p>
        </p:txBody>
      </p:sp>
      <p:sp>
        <p:nvSpPr>
          <p:cNvPr id="161" name="Google Shape;161;p25"/>
          <p:cNvSpPr txBox="1">
            <a:spLocks noGrp="1"/>
          </p:cNvSpPr>
          <p:nvPr>
            <p:ph type="subTitle" idx="1"/>
          </p:nvPr>
        </p:nvSpPr>
        <p:spPr>
          <a:xfrm>
            <a:off x="526943" y="2188940"/>
            <a:ext cx="10957302" cy="4196400"/>
          </a:xfrm>
          <a:prstGeom prst="rect">
            <a:avLst/>
          </a:prstGeom>
        </p:spPr>
        <p:txBody>
          <a:bodyPr spcFirstLastPara="1" wrap="square" lIns="0" tIns="0" rIns="0" bIns="0" anchor="ctr" anchorCtr="0">
            <a:noAutofit/>
          </a:bodyPr>
          <a:lstStyle/>
          <a:p>
            <a:pPr indent="-355600">
              <a:buSzPts val="2000"/>
              <a:buChar char="●"/>
            </a:pPr>
            <a:r>
              <a:rPr lang="en-US" sz="2400" dirty="0"/>
              <a:t>Transportation benefits associated with Veteran burials</a:t>
            </a:r>
          </a:p>
          <a:p>
            <a:pPr indent="-355600">
              <a:buSzPts val="2000"/>
              <a:buChar char="●"/>
            </a:pPr>
            <a:endParaRPr lang="en-US" dirty="0"/>
          </a:p>
          <a:p>
            <a:pPr lvl="1" indent="-355600">
              <a:buSzPts val="2000"/>
              <a:buChar char="●"/>
            </a:pPr>
            <a:r>
              <a:rPr lang="en-US" sz="2400" dirty="0"/>
              <a:t>M21-1, XI.iii.1.B – Burial Benefits</a:t>
            </a:r>
          </a:p>
          <a:p>
            <a:pPr lvl="1" indent="-355600">
              <a:buSzPts val="2000"/>
              <a:buChar char="●"/>
            </a:pPr>
            <a:r>
              <a:rPr lang="en-US" sz="2400" dirty="0"/>
              <a:t>April 3, 2023 – PL 116-315 significantly impacted when the transportation benefit may be paid.  </a:t>
            </a:r>
          </a:p>
          <a:p>
            <a:pPr lvl="1" indent="-355600">
              <a:buSzPts val="2000"/>
              <a:buChar char="●"/>
            </a:pPr>
            <a:r>
              <a:rPr lang="en-US" sz="2400" dirty="0"/>
              <a:t>For deaths that occurred on or after January 5, 2023, any claimant who would be eligible to receive the NSC burial allowance based on a Veteran’s death may also be eligible for the transportation benefit if they incurred transportation expenses.  This is true even when the </a:t>
            </a:r>
            <a:r>
              <a:rPr lang="en-US" sz="2400" dirty="0" err="1"/>
              <a:t>sc</a:t>
            </a:r>
            <a:r>
              <a:rPr lang="en-US" sz="2400" dirty="0"/>
              <a:t> burial allowance was paid as the greater benefit</a:t>
            </a:r>
          </a:p>
          <a:p>
            <a:pPr lvl="1" indent="-355600">
              <a:buSzPts val="2000"/>
              <a:buChar char="●"/>
            </a:pPr>
            <a:r>
              <a:rPr lang="en-US" sz="2400" dirty="0"/>
              <a:t>For deaths that occurred before January 5, 2023, eligibility may exist if the Veteran is buried in a National or covered Veteran’s cemetery or died while under VA care</a:t>
            </a:r>
          </a:p>
          <a:p>
            <a:pPr marL="558800" lvl="1" indent="0">
              <a:buSzPts val="2000"/>
            </a:pPr>
            <a:endParaRPr lang="en-US" dirty="0"/>
          </a:p>
          <a:p>
            <a:pPr marL="101600" indent="0">
              <a:buSzPts val="2000"/>
            </a:pPr>
            <a:endParaRPr lang="en-US" sz="2400" dirty="0"/>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34</a:t>
            </a:fld>
            <a:endParaRPr/>
          </a:p>
        </p:txBody>
      </p:sp>
    </p:spTree>
    <p:extLst>
      <p:ext uri="{BB962C8B-B14F-4D97-AF65-F5344CB8AC3E}">
        <p14:creationId xmlns:p14="http://schemas.microsoft.com/office/powerpoint/2010/main" val="3076744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04434" y="130795"/>
            <a:ext cx="9415831" cy="1141500"/>
          </a:xfrm>
          <a:prstGeom prst="rect">
            <a:avLst/>
          </a:prstGeom>
        </p:spPr>
        <p:txBody>
          <a:bodyPr spcFirstLastPara="1" wrap="square" lIns="0" tIns="0" rIns="0" bIns="0" anchor="ctr" anchorCtr="0">
            <a:noAutofit/>
          </a:bodyPr>
          <a:lstStyle/>
          <a:p>
            <a:r>
              <a:rPr lang="en-US" sz="3000" b="1" dirty="0"/>
              <a:t>Manual Changes - Transportation for Burial</a:t>
            </a:r>
            <a:endParaRPr sz="3000" b="1" dirty="0"/>
          </a:p>
        </p:txBody>
      </p:sp>
      <p:sp>
        <p:nvSpPr>
          <p:cNvPr id="161" name="Google Shape;161;p25"/>
          <p:cNvSpPr txBox="1">
            <a:spLocks noGrp="1"/>
          </p:cNvSpPr>
          <p:nvPr>
            <p:ph type="subTitle" idx="1"/>
          </p:nvPr>
        </p:nvSpPr>
        <p:spPr>
          <a:xfrm>
            <a:off x="433953" y="1677496"/>
            <a:ext cx="11189776" cy="4196400"/>
          </a:xfrm>
          <a:prstGeom prst="rect">
            <a:avLst/>
          </a:prstGeom>
        </p:spPr>
        <p:txBody>
          <a:bodyPr spcFirstLastPara="1" wrap="square" lIns="0" tIns="0" rIns="0" bIns="0" anchor="ctr" anchorCtr="0">
            <a:noAutofit/>
          </a:bodyPr>
          <a:lstStyle/>
          <a:p>
            <a:pPr indent="-355600">
              <a:buSzPts val="2000"/>
              <a:buChar char="●"/>
            </a:pPr>
            <a:r>
              <a:rPr lang="en-US" sz="2400" dirty="0"/>
              <a:t>Eligibility under USC 2303(a)</a:t>
            </a:r>
          </a:p>
          <a:p>
            <a:pPr lvl="1" indent="-355600">
              <a:buSzPts val="2000"/>
              <a:buChar char="●"/>
            </a:pPr>
            <a:r>
              <a:rPr lang="en-US" sz="2400" dirty="0"/>
              <a:t>After January 5, 2023</a:t>
            </a:r>
          </a:p>
          <a:p>
            <a:pPr lvl="1" indent="-355600">
              <a:buSzPts val="2000"/>
              <a:buChar char="●"/>
            </a:pPr>
            <a:r>
              <a:rPr lang="en-US" sz="2400" dirty="0"/>
              <a:t>Death occurs within a State</a:t>
            </a:r>
          </a:p>
          <a:p>
            <a:pPr lvl="1" indent="-355600">
              <a:buSzPts val="2000"/>
              <a:buChar char="●"/>
            </a:pPr>
            <a:r>
              <a:rPr lang="en-US" sz="2400" dirty="0"/>
              <a:t>Place of burial is in any State</a:t>
            </a:r>
          </a:p>
          <a:p>
            <a:pPr lvl="1" indent="-355600">
              <a:buSzPts val="2000"/>
              <a:buChar char="●"/>
            </a:pPr>
            <a:r>
              <a:rPr lang="en-US" sz="2400" dirty="0"/>
              <a:t>Veteran:</a:t>
            </a:r>
          </a:p>
          <a:p>
            <a:pPr lvl="2" indent="-355600">
              <a:buSzPts val="2000"/>
              <a:buChar char="●"/>
            </a:pPr>
            <a:r>
              <a:rPr lang="en-US" sz="2400" dirty="0"/>
              <a:t>Died while hospitalized by VA or approved facility (State, Mexico, or Canada)</a:t>
            </a:r>
          </a:p>
          <a:p>
            <a:pPr lvl="2" indent="-355600">
              <a:buSzPts val="2000"/>
              <a:buChar char="●"/>
            </a:pPr>
            <a:r>
              <a:rPr lang="en-US" sz="2400" dirty="0"/>
              <a:t>Remains are unclaimed</a:t>
            </a:r>
          </a:p>
          <a:p>
            <a:pPr lvl="2" indent="-355600">
              <a:buSzPts val="2000"/>
              <a:buChar char="●"/>
            </a:pPr>
            <a:r>
              <a:rPr lang="en-US" sz="2400" dirty="0"/>
              <a:t>Veteran was in receipt of disability compensation, military retired pay in lieu of disability compensation, or VA pension</a:t>
            </a:r>
          </a:p>
          <a:p>
            <a:pPr marL="558800" lvl="1" indent="0">
              <a:buSzPts val="2000"/>
            </a:pPr>
            <a:endParaRPr lang="en-US" dirty="0"/>
          </a:p>
          <a:p>
            <a:pPr marL="101600" indent="0">
              <a:buSzPts val="2000"/>
            </a:pPr>
            <a:endParaRPr lang="en-US" sz="2400" dirty="0"/>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35</a:t>
            </a:fld>
            <a:endParaRPr/>
          </a:p>
        </p:txBody>
      </p:sp>
    </p:spTree>
    <p:extLst>
      <p:ext uri="{BB962C8B-B14F-4D97-AF65-F5344CB8AC3E}">
        <p14:creationId xmlns:p14="http://schemas.microsoft.com/office/powerpoint/2010/main" val="326113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557939" y="130795"/>
            <a:ext cx="9462326" cy="1141500"/>
          </a:xfrm>
          <a:prstGeom prst="rect">
            <a:avLst/>
          </a:prstGeom>
        </p:spPr>
        <p:txBody>
          <a:bodyPr spcFirstLastPara="1" wrap="square" lIns="0" tIns="0" rIns="0" bIns="0" anchor="ctr" anchorCtr="0">
            <a:noAutofit/>
          </a:bodyPr>
          <a:lstStyle/>
          <a:p>
            <a:r>
              <a:rPr lang="en-US" sz="3000" b="1" dirty="0"/>
              <a:t>Manual Changes - Transportation for Burial</a:t>
            </a:r>
            <a:endParaRPr sz="3000" b="1" dirty="0"/>
          </a:p>
        </p:txBody>
      </p:sp>
      <p:sp>
        <p:nvSpPr>
          <p:cNvPr id="161" name="Google Shape;161;p25"/>
          <p:cNvSpPr txBox="1">
            <a:spLocks noGrp="1"/>
          </p:cNvSpPr>
          <p:nvPr>
            <p:ph type="subTitle" idx="1"/>
          </p:nvPr>
        </p:nvSpPr>
        <p:spPr>
          <a:xfrm>
            <a:off x="557939" y="1414024"/>
            <a:ext cx="11019295" cy="4769799"/>
          </a:xfrm>
          <a:prstGeom prst="rect">
            <a:avLst/>
          </a:prstGeom>
        </p:spPr>
        <p:txBody>
          <a:bodyPr spcFirstLastPara="1" wrap="square" lIns="0" tIns="0" rIns="0" bIns="0" anchor="ctr" anchorCtr="0">
            <a:noAutofit/>
          </a:bodyPr>
          <a:lstStyle/>
          <a:p>
            <a:pPr marL="101600" indent="0">
              <a:buSzPts val="2000"/>
            </a:pPr>
            <a:r>
              <a:rPr lang="en-US" sz="2400" dirty="0"/>
              <a:t>Unclaimed remains</a:t>
            </a:r>
          </a:p>
          <a:p>
            <a:pPr indent="-355600">
              <a:buSzPts val="2000"/>
              <a:buChar char="●"/>
            </a:pPr>
            <a:r>
              <a:rPr lang="en-US" sz="2400" dirty="0"/>
              <a:t>VHA is responsible for burial if a Veteran’s remains are unclaimed and they died in a VA facility or were under VA care</a:t>
            </a:r>
          </a:p>
          <a:p>
            <a:pPr indent="-355600">
              <a:buSzPts val="2000"/>
              <a:buChar char="●"/>
            </a:pPr>
            <a:r>
              <a:rPr lang="en-US" sz="2400" dirty="0"/>
              <a:t>VBA would not pay burial benefits in this situation</a:t>
            </a:r>
          </a:p>
          <a:p>
            <a:pPr indent="-355600">
              <a:buSzPts val="2000"/>
              <a:buChar char="●"/>
            </a:pPr>
            <a:r>
              <a:rPr lang="en-US" sz="2400" dirty="0"/>
              <a:t>Before paying a burial benefit, claims processors are required to check the </a:t>
            </a:r>
            <a:r>
              <a:rPr lang="en-US" sz="2400" dirty="0" err="1"/>
              <a:t>efolder</a:t>
            </a:r>
            <a:r>
              <a:rPr lang="en-US" sz="2400" dirty="0"/>
              <a:t> for the </a:t>
            </a:r>
            <a:r>
              <a:rPr lang="en-US" sz="2400" i="1" dirty="0"/>
              <a:t>Veteran Unclaimed Remains Memo</a:t>
            </a:r>
          </a:p>
          <a:p>
            <a:pPr indent="-355600">
              <a:buSzPts val="2000"/>
              <a:buChar char="●"/>
            </a:pPr>
            <a:endParaRPr lang="en-US" i="1" dirty="0"/>
          </a:p>
          <a:p>
            <a:pPr marL="101600" indent="0">
              <a:buSzPts val="2000"/>
            </a:pPr>
            <a:r>
              <a:rPr lang="en-US" sz="2400" dirty="0"/>
              <a:t>NSC Burial section was updated to include language that the Veteran’s estate must also not be sufficient to cover burial expenses.</a:t>
            </a:r>
          </a:p>
          <a:p>
            <a:pPr marL="101600" indent="0">
              <a:buSzPts val="2000"/>
            </a:pPr>
            <a:endParaRPr lang="en-US" dirty="0"/>
          </a:p>
          <a:p>
            <a:pPr marL="101600" indent="0">
              <a:buSzPts val="2000"/>
            </a:pPr>
            <a:r>
              <a:rPr lang="en-US" sz="2400" dirty="0"/>
              <a:t>NSC Burial also updated with requirement to check to ensure another agency did not pay for services (e.g., VHA)</a:t>
            </a:r>
          </a:p>
          <a:p>
            <a:pPr marL="101600" indent="0">
              <a:buSzPts val="2000"/>
            </a:pPr>
            <a:endParaRPr lang="en-US" sz="2400" dirty="0"/>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36</a:t>
            </a:fld>
            <a:endParaRPr/>
          </a:p>
        </p:txBody>
      </p:sp>
    </p:spTree>
    <p:extLst>
      <p:ext uri="{BB962C8B-B14F-4D97-AF65-F5344CB8AC3E}">
        <p14:creationId xmlns:p14="http://schemas.microsoft.com/office/powerpoint/2010/main" val="2936662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449453" y="130795"/>
            <a:ext cx="8818536" cy="1141500"/>
          </a:xfrm>
          <a:prstGeom prst="rect">
            <a:avLst/>
          </a:prstGeom>
        </p:spPr>
        <p:txBody>
          <a:bodyPr spcFirstLastPara="1" wrap="square" lIns="0" tIns="0" rIns="0" bIns="0" anchor="ctr" anchorCtr="0">
            <a:noAutofit/>
          </a:bodyPr>
          <a:lstStyle/>
          <a:p>
            <a:r>
              <a:rPr lang="en-US" sz="3000" b="1" dirty="0"/>
              <a:t>Manual Changes – Exceptions to bilateral factor</a:t>
            </a:r>
            <a:endParaRPr sz="3000" b="1" dirty="0"/>
          </a:p>
        </p:txBody>
      </p:sp>
      <p:sp>
        <p:nvSpPr>
          <p:cNvPr id="161" name="Google Shape;161;p25"/>
          <p:cNvSpPr txBox="1">
            <a:spLocks noGrp="1"/>
          </p:cNvSpPr>
          <p:nvPr>
            <p:ph type="subTitle" idx="1"/>
          </p:nvPr>
        </p:nvSpPr>
        <p:spPr>
          <a:xfrm>
            <a:off x="418454" y="1414024"/>
            <a:ext cx="11220773" cy="5172756"/>
          </a:xfrm>
          <a:prstGeom prst="rect">
            <a:avLst/>
          </a:prstGeom>
        </p:spPr>
        <p:txBody>
          <a:bodyPr spcFirstLastPara="1" wrap="square" lIns="0" tIns="0" rIns="0" bIns="0" anchor="ctr" anchorCtr="0">
            <a:noAutofit/>
          </a:bodyPr>
          <a:lstStyle/>
          <a:p>
            <a:pPr marL="101600" indent="0">
              <a:buSzPts val="2000"/>
            </a:pPr>
            <a:r>
              <a:rPr lang="en-US" sz="2400" dirty="0"/>
              <a:t>Exceptions to applying the bilateral factor</a:t>
            </a:r>
          </a:p>
          <a:p>
            <a:pPr indent="-355600">
              <a:buSzPts val="2000"/>
              <a:buChar char="●"/>
            </a:pPr>
            <a:r>
              <a:rPr lang="en-US" sz="2400" dirty="0"/>
              <a:t>Federal Register – April 14, 2023</a:t>
            </a:r>
          </a:p>
          <a:p>
            <a:pPr indent="-355600">
              <a:buSzPts val="2000"/>
              <a:buChar char="●"/>
            </a:pPr>
            <a:r>
              <a:rPr lang="en-US" sz="2400" dirty="0"/>
              <a:t>VA conducted a claims data analysis and discovered there could be an unintended miscalculation when calculating certain bilateral factors (e.g. adding an extremity to a Veteran’s 100% combined eval could result in a combined 90%).</a:t>
            </a:r>
          </a:p>
          <a:p>
            <a:pPr indent="-355600">
              <a:buSzPts val="2000"/>
              <a:buChar char="●"/>
            </a:pPr>
            <a:r>
              <a:rPr lang="en-US" sz="2400" dirty="0"/>
              <a:t>Bilateral factor combines 2 extremities and also adds 10% - but the closer to 100% the smaller the increase.  The disability can be rounded down in some circumstances which is not the intended impact</a:t>
            </a:r>
          </a:p>
          <a:p>
            <a:pPr indent="-355600">
              <a:buSzPts val="2000"/>
              <a:buChar char="●"/>
            </a:pPr>
            <a:r>
              <a:rPr lang="en-US" sz="2400" dirty="0"/>
              <a:t>Solution is published in the Federal Register and allows certain cases to be excluded from the bilateral factor to ensure there is no negative impact</a:t>
            </a:r>
          </a:p>
          <a:p>
            <a:pPr indent="-355600">
              <a:buSzPts val="2000"/>
              <a:buChar char="●"/>
            </a:pPr>
            <a:r>
              <a:rPr lang="en-US" sz="2400" dirty="0"/>
              <a:t>Unless you want to have a math class today we’ll just say that the register provides a great example of this</a:t>
            </a: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37</a:t>
            </a:fld>
            <a:endParaRPr/>
          </a:p>
        </p:txBody>
      </p:sp>
    </p:spTree>
    <p:extLst>
      <p:ext uri="{BB962C8B-B14F-4D97-AF65-F5344CB8AC3E}">
        <p14:creationId xmlns:p14="http://schemas.microsoft.com/office/powerpoint/2010/main" val="3357473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47090" y="130795"/>
            <a:ext cx="8226300" cy="1141500"/>
          </a:xfrm>
          <a:prstGeom prst="rect">
            <a:avLst/>
          </a:prstGeom>
        </p:spPr>
        <p:txBody>
          <a:bodyPr spcFirstLastPara="1" wrap="square" lIns="0" tIns="0" rIns="0" bIns="0" anchor="ctr" anchorCtr="0">
            <a:noAutofit/>
          </a:bodyPr>
          <a:lstStyle/>
          <a:p>
            <a:r>
              <a:rPr lang="en-US" sz="3000" b="1" dirty="0"/>
              <a:t>Manual Changes – Accrued fiduciary funds</a:t>
            </a:r>
            <a:endParaRPr sz="3000" b="1" dirty="0"/>
          </a:p>
        </p:txBody>
      </p:sp>
      <p:sp>
        <p:nvSpPr>
          <p:cNvPr id="161" name="Google Shape;161;p25"/>
          <p:cNvSpPr txBox="1">
            <a:spLocks noGrp="1"/>
          </p:cNvSpPr>
          <p:nvPr>
            <p:ph type="subTitle" idx="1"/>
          </p:nvPr>
        </p:nvSpPr>
        <p:spPr>
          <a:xfrm>
            <a:off x="635431" y="1414025"/>
            <a:ext cx="11019294" cy="4196400"/>
          </a:xfrm>
          <a:prstGeom prst="rect">
            <a:avLst/>
          </a:prstGeom>
        </p:spPr>
        <p:txBody>
          <a:bodyPr spcFirstLastPara="1" wrap="square" lIns="0" tIns="0" rIns="0" bIns="0" anchor="ctr" anchorCtr="0">
            <a:noAutofit/>
          </a:bodyPr>
          <a:lstStyle/>
          <a:p>
            <a:pPr marL="101600" indent="0">
              <a:buSzPts val="2000"/>
            </a:pPr>
            <a:endParaRPr lang="en-US" sz="2400" dirty="0"/>
          </a:p>
          <a:p>
            <a:pPr marL="101600" indent="0">
              <a:buSzPts val="2000"/>
            </a:pPr>
            <a:r>
              <a:rPr lang="en-US" sz="2800" dirty="0"/>
              <a:t>Held fiduciary funds paid as accrued benefits</a:t>
            </a:r>
          </a:p>
          <a:p>
            <a:pPr indent="-355600">
              <a:buSzPts val="2000"/>
              <a:buChar char="●"/>
            </a:pPr>
            <a:endParaRPr lang="en-US" dirty="0"/>
          </a:p>
          <a:p>
            <a:pPr indent="-355600">
              <a:buSzPts val="2000"/>
              <a:buChar char="●"/>
            </a:pPr>
            <a:r>
              <a:rPr lang="en-US" sz="2800" dirty="0"/>
              <a:t>XI.ii.3.A. Entitlement to accrued 38 USC 5121</a:t>
            </a:r>
          </a:p>
          <a:p>
            <a:pPr indent="-355600">
              <a:buSzPts val="2000"/>
              <a:buChar char="●"/>
            </a:pPr>
            <a:r>
              <a:rPr lang="en-US" sz="2800" dirty="0"/>
              <a:t>Very simple – just added as such in the manual as an additional source of potential accrued benefits for consideration</a:t>
            </a:r>
          </a:p>
          <a:p>
            <a:pPr lvl="2" indent="-355600">
              <a:buSzPts val="2000"/>
              <a:buChar char="●"/>
            </a:pPr>
            <a:endParaRPr lang="en-US" sz="2400" dirty="0"/>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38</a:t>
            </a:fld>
            <a:endParaRPr/>
          </a:p>
        </p:txBody>
      </p:sp>
    </p:spTree>
    <p:extLst>
      <p:ext uri="{BB962C8B-B14F-4D97-AF65-F5344CB8AC3E}">
        <p14:creationId xmlns:p14="http://schemas.microsoft.com/office/powerpoint/2010/main" val="2136207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00595" y="130795"/>
            <a:ext cx="8226300" cy="1141500"/>
          </a:xfrm>
          <a:prstGeom prst="rect">
            <a:avLst/>
          </a:prstGeom>
        </p:spPr>
        <p:txBody>
          <a:bodyPr spcFirstLastPara="1" wrap="square" lIns="0" tIns="0" rIns="0" bIns="0" anchor="ctr" anchorCtr="0">
            <a:noAutofit/>
          </a:bodyPr>
          <a:lstStyle/>
          <a:p>
            <a:r>
              <a:rPr lang="en-US" sz="3000" b="1" dirty="0"/>
              <a:t>Manual Changes – DIC due to COVID-19</a:t>
            </a:r>
            <a:endParaRPr sz="3000" b="1" dirty="0"/>
          </a:p>
        </p:txBody>
      </p:sp>
      <p:sp>
        <p:nvSpPr>
          <p:cNvPr id="161" name="Google Shape;161;p25"/>
          <p:cNvSpPr txBox="1">
            <a:spLocks noGrp="1"/>
          </p:cNvSpPr>
          <p:nvPr>
            <p:ph type="subTitle" idx="1"/>
          </p:nvPr>
        </p:nvSpPr>
        <p:spPr>
          <a:xfrm>
            <a:off x="449453" y="1584509"/>
            <a:ext cx="11158778" cy="4196400"/>
          </a:xfrm>
          <a:prstGeom prst="rect">
            <a:avLst/>
          </a:prstGeom>
        </p:spPr>
        <p:txBody>
          <a:bodyPr spcFirstLastPara="1" wrap="square" lIns="0" tIns="0" rIns="0" bIns="0" anchor="ctr" anchorCtr="0">
            <a:noAutofit/>
          </a:bodyPr>
          <a:lstStyle/>
          <a:p>
            <a:pPr indent="-355600">
              <a:buSzPts val="2000"/>
              <a:buChar char="●"/>
            </a:pPr>
            <a:r>
              <a:rPr lang="en-US" sz="2800" dirty="0"/>
              <a:t>Pension and Fiduciary Service just updated the va.gov website to include verbiage that DIC is now available for survivors or Veterans who died from COVID-19, and they had a service-connected condition that made COVID-19 worse.</a:t>
            </a:r>
          </a:p>
          <a:p>
            <a:pPr indent="-355600">
              <a:buSzPts val="2000"/>
              <a:buChar char="●"/>
            </a:pPr>
            <a:endParaRPr lang="en-US" dirty="0"/>
          </a:p>
          <a:p>
            <a:pPr indent="-355600">
              <a:buSzPts val="2000"/>
              <a:buChar char="●"/>
            </a:pPr>
            <a:r>
              <a:rPr lang="en-US" sz="2800" dirty="0"/>
              <a:t>This is to be compliant with the Joseph Maxwell Cleland and Robert Joseph Dole </a:t>
            </a:r>
            <a:r>
              <a:rPr lang="en-US" sz="2800" b="0" i="0" dirty="0">
                <a:solidFill>
                  <a:srgbClr val="222222"/>
                </a:solidFill>
                <a:effectLst/>
                <a:latin typeface="Arial" panose="020B0604020202020204" pitchFamily="34" charset="0"/>
              </a:rPr>
              <a:t>Memorial Veterans Benefits and Health Care Improvement Act of 2022</a:t>
            </a:r>
          </a:p>
          <a:p>
            <a:pPr indent="-355600">
              <a:buSzPts val="2000"/>
              <a:buChar char="●"/>
            </a:pPr>
            <a:endParaRPr lang="en-US" dirty="0"/>
          </a:p>
          <a:p>
            <a:pPr marL="1016000" lvl="2" indent="0">
              <a:buSzPts val="2000"/>
            </a:pPr>
            <a:endParaRPr lang="en-US" sz="2400" dirty="0"/>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39</a:t>
            </a:fld>
            <a:endParaRPr/>
          </a:p>
        </p:txBody>
      </p:sp>
    </p:spTree>
    <p:extLst>
      <p:ext uri="{BB962C8B-B14F-4D97-AF65-F5344CB8AC3E}">
        <p14:creationId xmlns:p14="http://schemas.microsoft.com/office/powerpoint/2010/main" val="200319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p:nvPr/>
        </p:nvSpPr>
        <p:spPr>
          <a:xfrm>
            <a:off x="624020" y="134938"/>
            <a:ext cx="6337300" cy="981075"/>
          </a:xfrm>
          <a:prstGeom prst="rect">
            <a:avLst/>
          </a:prstGeom>
          <a:noFill/>
          <a:ln>
            <a:noFill/>
          </a:ln>
        </p:spPr>
        <p:txBody>
          <a:bodyPr spcFirstLastPara="1" wrap="square" lIns="90000" tIns="45000" rIns="90000" bIns="45000" anchor="t" anchorCtr="0">
            <a:noAutofit/>
          </a:bodyPr>
          <a:lstStyle/>
          <a:p>
            <a:pPr>
              <a:lnSpc>
                <a:spcPct val="90000"/>
              </a:lnSpc>
              <a:buSzPts val="4000"/>
            </a:pPr>
            <a:r>
              <a:rPr lang="en-US" sz="3600" b="1" dirty="0"/>
              <a:t>Agenda</a:t>
            </a:r>
            <a:endParaRPr sz="3600" b="1" dirty="0"/>
          </a:p>
        </p:txBody>
      </p:sp>
      <p:sp>
        <p:nvSpPr>
          <p:cNvPr id="154" name="Google Shape;154;p24"/>
          <p:cNvSpPr txBox="1"/>
          <p:nvPr/>
        </p:nvSpPr>
        <p:spPr>
          <a:xfrm>
            <a:off x="624020" y="1428750"/>
            <a:ext cx="10984211" cy="4881562"/>
          </a:xfrm>
          <a:prstGeom prst="rect">
            <a:avLst/>
          </a:prstGeom>
          <a:noFill/>
          <a:ln>
            <a:noFill/>
          </a:ln>
        </p:spPr>
        <p:txBody>
          <a:bodyPr spcFirstLastPara="1" wrap="square" lIns="90000" tIns="45000" rIns="90000" bIns="45000" anchor="t" anchorCtr="0">
            <a:noAutofit/>
          </a:bodyPr>
          <a:lstStyle/>
          <a:p>
            <a:pPr marL="228600" indent="-329882">
              <a:lnSpc>
                <a:spcPct val="115000"/>
              </a:lnSpc>
              <a:buSzPts val="2700"/>
              <a:buChar char="•"/>
            </a:pPr>
            <a:r>
              <a:rPr lang="en-US" sz="4000" dirty="0"/>
              <a:t>Welcome Back!  Updates?</a:t>
            </a:r>
          </a:p>
          <a:p>
            <a:pPr marL="228600" indent="-329882">
              <a:lnSpc>
                <a:spcPct val="115000"/>
              </a:lnSpc>
              <a:spcBef>
                <a:spcPts val="2400"/>
              </a:spcBef>
              <a:buSzPts val="2700"/>
              <a:buChar char="•"/>
            </a:pPr>
            <a:r>
              <a:rPr lang="en-US" sz="4000" dirty="0"/>
              <a:t>High Impact Court Decisions</a:t>
            </a:r>
            <a:endParaRPr sz="4000" dirty="0"/>
          </a:p>
          <a:p>
            <a:pPr marL="228600" indent="-329882">
              <a:lnSpc>
                <a:spcPct val="115000"/>
              </a:lnSpc>
              <a:spcBef>
                <a:spcPts val="2400"/>
              </a:spcBef>
              <a:buSzPts val="2700"/>
              <a:buFont typeface="Arial"/>
              <a:buChar char="•"/>
            </a:pPr>
            <a:r>
              <a:rPr lang="en-US" sz="4000" dirty="0"/>
              <a:t>Manual Changes</a:t>
            </a:r>
          </a:p>
          <a:p>
            <a:pPr marL="228600" indent="-329882">
              <a:lnSpc>
                <a:spcPct val="115000"/>
              </a:lnSpc>
              <a:spcBef>
                <a:spcPts val="2400"/>
              </a:spcBef>
              <a:buSzPts val="2700"/>
              <a:buChar char="•"/>
            </a:pPr>
            <a:r>
              <a:rPr lang="en-US" sz="4000" dirty="0"/>
              <a:t>Pop Quiz! </a:t>
            </a:r>
            <a:endParaRPr sz="4000" dirty="0"/>
          </a:p>
        </p:txBody>
      </p:sp>
      <p:sp>
        <p:nvSpPr>
          <p:cNvPr id="155" name="Google Shape;155;p24"/>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7"/>
        <p:cNvGrpSpPr/>
        <p:nvPr/>
      </p:nvGrpSpPr>
      <p:grpSpPr>
        <a:xfrm>
          <a:off x="0" y="0"/>
          <a:ext cx="0" cy="0"/>
          <a:chOff x="0" y="0"/>
          <a:chExt cx="0" cy="0"/>
        </a:xfrm>
      </p:grpSpPr>
      <p:sp>
        <p:nvSpPr>
          <p:cNvPr id="558" name="Google Shape;558;p81"/>
          <p:cNvSpPr txBox="1"/>
          <p:nvPr/>
        </p:nvSpPr>
        <p:spPr>
          <a:xfrm>
            <a:off x="4340226" y="2865438"/>
            <a:ext cx="5584825" cy="1004887"/>
          </a:xfrm>
          <a:prstGeom prst="rect">
            <a:avLst/>
          </a:prstGeom>
          <a:noFill/>
          <a:ln>
            <a:noFill/>
          </a:ln>
        </p:spPr>
        <p:txBody>
          <a:bodyPr spcFirstLastPara="1" wrap="square" lIns="90000" tIns="45000" rIns="90000" bIns="45000" anchor="t" anchorCtr="0">
            <a:spAutoFit/>
          </a:bodyPr>
          <a:lstStyle/>
          <a:p>
            <a:pPr algn="r">
              <a:buSzPts val="6000"/>
            </a:pPr>
            <a:r>
              <a:rPr lang="en-US" sz="6000" b="1">
                <a:latin typeface="Times New Roman"/>
                <a:ea typeface="Times New Roman"/>
                <a:cs typeface="Times New Roman"/>
                <a:sym typeface="Times New Roman"/>
              </a:rPr>
              <a:t>QUESTIONS?</a:t>
            </a:r>
            <a:endParaRPr/>
          </a:p>
        </p:txBody>
      </p:sp>
      <p:sp>
        <p:nvSpPr>
          <p:cNvPr id="559" name="Google Shape;559;p81"/>
          <p:cNvSpPr txBox="1">
            <a:spLocks noGrp="1"/>
          </p:cNvSpPr>
          <p:nvPr>
            <p:ph type="sldNum" idx="12"/>
          </p:nvPr>
        </p:nvSpPr>
        <p:spPr>
          <a:xfrm>
            <a:off x="1524000" y="0"/>
            <a:ext cx="3000000" cy="3000000"/>
          </a:xfrm>
          <a:prstGeom prst="rect">
            <a:avLst/>
          </a:prstGeom>
        </p:spPr>
        <p:txBody>
          <a:bodyPr spcFirstLastPara="1" wrap="square" lIns="91425" tIns="45700" rIns="91425" bIns="45700" anchor="t" anchorCtr="0">
            <a:noAutofit/>
          </a:bodyPr>
          <a:lstStyle/>
          <a:p>
            <a:fld id="{00000000-1234-1234-1234-123412341234}" type="slidenum">
              <a:rPr lang="en-US"/>
              <a:pPr/>
              <a:t>40</a:t>
            </a:fld>
            <a:endParaRPr sz="13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4"/>
        <p:cNvGrpSpPr/>
        <p:nvPr/>
      </p:nvGrpSpPr>
      <p:grpSpPr>
        <a:xfrm>
          <a:off x="0" y="0"/>
          <a:ext cx="0" cy="0"/>
          <a:chOff x="0" y="0"/>
          <a:chExt cx="0" cy="0"/>
        </a:xfrm>
      </p:grpSpPr>
      <p:sp>
        <p:nvSpPr>
          <p:cNvPr id="545" name="Google Shape;545;p79"/>
          <p:cNvSpPr txBox="1">
            <a:spLocks noGrp="1"/>
          </p:cNvSpPr>
          <p:nvPr>
            <p:ph type="subTitle" idx="1"/>
          </p:nvPr>
        </p:nvSpPr>
        <p:spPr>
          <a:xfrm>
            <a:off x="1754187" y="1546225"/>
            <a:ext cx="8523300" cy="4529100"/>
          </a:xfrm>
          <a:prstGeom prst="rect">
            <a:avLst/>
          </a:prstGeom>
          <a:noFill/>
          <a:ln>
            <a:noFill/>
          </a:ln>
        </p:spPr>
        <p:txBody>
          <a:bodyPr spcFirstLastPara="1" wrap="square" lIns="90000" tIns="45000" rIns="90000" bIns="45000" anchor="t" anchorCtr="0">
            <a:noAutofit/>
          </a:bodyPr>
          <a:lstStyle/>
          <a:p>
            <a:pPr marL="0" indent="0">
              <a:lnSpc>
                <a:spcPct val="100000"/>
              </a:lnSpc>
              <a:spcBef>
                <a:spcPts val="700"/>
              </a:spcBef>
              <a:buSzPts val="2400"/>
            </a:pPr>
            <a:endParaRPr lang="en-US" sz="2400" dirty="0">
              <a:latin typeface="Arial"/>
              <a:ea typeface="Arial"/>
              <a:cs typeface="Arial"/>
              <a:sym typeface="Arial"/>
            </a:endParaRPr>
          </a:p>
          <a:p>
            <a:pPr marL="0" indent="0" algn="ctr">
              <a:lnSpc>
                <a:spcPct val="100000"/>
              </a:lnSpc>
              <a:spcBef>
                <a:spcPts val="700"/>
              </a:spcBef>
              <a:buSzPts val="2400"/>
            </a:pPr>
            <a:r>
              <a:rPr lang="en-US" sz="3900" b="1" u="sng" dirty="0">
                <a:solidFill>
                  <a:schemeClr val="tx1"/>
                </a:solidFill>
                <a:latin typeface="Arial"/>
                <a:ea typeface="Arial"/>
                <a:cs typeface="Arial"/>
                <a:sym typeface="Arial"/>
              </a:rPr>
              <a:t>Let’s take a break</a:t>
            </a:r>
          </a:p>
          <a:p>
            <a:pPr marL="0" indent="0" algn="ctr">
              <a:lnSpc>
                <a:spcPct val="100000"/>
              </a:lnSpc>
              <a:spcBef>
                <a:spcPts val="700"/>
              </a:spcBef>
              <a:buSzPts val="2400"/>
            </a:pPr>
            <a:endParaRPr lang="en-US" sz="3900" b="1" u="sng" dirty="0">
              <a:solidFill>
                <a:schemeClr val="hlink"/>
              </a:solidFill>
              <a:latin typeface="Arial"/>
              <a:ea typeface="Arial"/>
              <a:cs typeface="Arial"/>
              <a:sym typeface="Arial"/>
            </a:endParaRPr>
          </a:p>
          <a:p>
            <a:pPr marL="0" indent="0" algn="ctr">
              <a:lnSpc>
                <a:spcPct val="100000"/>
              </a:lnSpc>
              <a:spcBef>
                <a:spcPts val="700"/>
              </a:spcBef>
              <a:buSzPts val="2400"/>
            </a:pPr>
            <a:endParaRPr lang="en-US" sz="3900" b="1"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r>
              <a:rPr lang="en-US" sz="2400" dirty="0">
                <a:latin typeface="Arial"/>
                <a:ea typeface="Arial"/>
                <a:cs typeface="Arial"/>
                <a:sym typeface="Arial"/>
              </a:rPr>
              <a:t> </a:t>
            </a:r>
            <a:endParaRPr dirty="0"/>
          </a:p>
          <a:p>
            <a:pPr marL="0" indent="0">
              <a:lnSpc>
                <a:spcPct val="100000"/>
              </a:lnSpc>
              <a:spcBef>
                <a:spcPts val="700"/>
              </a:spcBef>
              <a:buSzPts val="2400"/>
            </a:pPr>
            <a:endParaRPr sz="2400" dirty="0">
              <a:latin typeface="Arial"/>
              <a:ea typeface="Arial"/>
              <a:cs typeface="Arial"/>
              <a:sym typeface="Arial"/>
            </a:endParaRPr>
          </a:p>
          <a:p>
            <a:pPr marL="0" indent="0">
              <a:spcBef>
                <a:spcPts val="700"/>
              </a:spcBef>
              <a:buSzPts val="2400"/>
            </a:pPr>
            <a:r>
              <a:rPr lang="en-US" sz="2400" dirty="0">
                <a:latin typeface="Arial"/>
                <a:ea typeface="Arial"/>
                <a:cs typeface="Arial"/>
                <a:sym typeface="Arial"/>
              </a:rPr>
              <a:t>       </a:t>
            </a:r>
            <a:endParaRPr dirty="0"/>
          </a:p>
        </p:txBody>
      </p:sp>
      <p:sp>
        <p:nvSpPr>
          <p:cNvPr id="546" name="Google Shape;546;p79"/>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41</a:t>
            </a:fld>
            <a:endParaRPr/>
          </a:p>
        </p:txBody>
      </p:sp>
      <p:pic>
        <p:nvPicPr>
          <p:cNvPr id="3" name="Picture 2" descr="Cups of coffee">
            <a:extLst>
              <a:ext uri="{FF2B5EF4-FFF2-40B4-BE49-F238E27FC236}">
                <a16:creationId xmlns:a16="http://schemas.microsoft.com/office/drawing/2014/main" id="{67BFC5A2-09B3-98D5-F459-B4E71A3B7B81}"/>
              </a:ext>
            </a:extLst>
          </p:cNvPr>
          <p:cNvPicPr>
            <a:picLocks noChangeAspect="1"/>
          </p:cNvPicPr>
          <p:nvPr/>
        </p:nvPicPr>
        <p:blipFill>
          <a:blip r:embed="rId3"/>
          <a:stretch>
            <a:fillRect/>
          </a:stretch>
        </p:blipFill>
        <p:spPr>
          <a:xfrm>
            <a:off x="4559060" y="3302565"/>
            <a:ext cx="2913554" cy="1942182"/>
          </a:xfrm>
          <a:prstGeom prst="rect">
            <a:avLst/>
          </a:prstGeom>
        </p:spPr>
      </p:pic>
    </p:spTree>
    <p:extLst>
      <p:ext uri="{BB962C8B-B14F-4D97-AF65-F5344CB8AC3E}">
        <p14:creationId xmlns:p14="http://schemas.microsoft.com/office/powerpoint/2010/main" val="3528696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3"/>
        <p:cNvGrpSpPr/>
        <p:nvPr/>
      </p:nvGrpSpPr>
      <p:grpSpPr>
        <a:xfrm>
          <a:off x="0" y="0"/>
          <a:ext cx="0" cy="0"/>
          <a:chOff x="0" y="0"/>
          <a:chExt cx="0" cy="0"/>
        </a:xfrm>
      </p:grpSpPr>
      <p:sp>
        <p:nvSpPr>
          <p:cNvPr id="564" name="Google Shape;564;p82"/>
          <p:cNvSpPr/>
          <p:nvPr/>
        </p:nvSpPr>
        <p:spPr>
          <a:xfrm>
            <a:off x="7900850" y="12250"/>
            <a:ext cx="2765400" cy="1046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5" name="Google Shape;565;p82"/>
          <p:cNvSpPr txBox="1"/>
          <p:nvPr/>
        </p:nvSpPr>
        <p:spPr>
          <a:xfrm>
            <a:off x="4943100" y="111150"/>
            <a:ext cx="2305800" cy="1046700"/>
          </a:xfrm>
          <a:prstGeom prst="rect">
            <a:avLst/>
          </a:prstGeom>
          <a:solidFill>
            <a:schemeClr val="lt1"/>
          </a:solidFill>
          <a:ln>
            <a:noFill/>
          </a:ln>
        </p:spPr>
        <p:txBody>
          <a:bodyPr spcFirstLastPara="1" wrap="square" lIns="91425" tIns="91425" rIns="91425" bIns="91425" anchor="t" anchorCtr="0">
            <a:spAutoFit/>
          </a:bodyPr>
          <a:lstStyle/>
          <a:p>
            <a:endParaRPr/>
          </a:p>
          <a:p>
            <a:endParaRPr/>
          </a:p>
          <a:p>
            <a:endParaRPr/>
          </a:p>
          <a:p>
            <a:endParaRPr/>
          </a:p>
        </p:txBody>
      </p:sp>
      <p:sp>
        <p:nvSpPr>
          <p:cNvPr id="566" name="Google Shape;566;p82"/>
          <p:cNvSpPr txBox="1"/>
          <p:nvPr/>
        </p:nvSpPr>
        <p:spPr>
          <a:xfrm>
            <a:off x="2590800" y="204720"/>
            <a:ext cx="7772400" cy="1470300"/>
          </a:xfrm>
          <a:prstGeom prst="rect">
            <a:avLst/>
          </a:prstGeom>
          <a:noFill/>
          <a:ln>
            <a:noFill/>
          </a:ln>
        </p:spPr>
        <p:txBody>
          <a:bodyPr spcFirstLastPara="1" wrap="square" lIns="90000" tIns="45000" rIns="90000" bIns="45000" anchor="t" anchorCtr="0">
            <a:noAutofit/>
          </a:bodyPr>
          <a:lstStyle/>
          <a:p>
            <a:r>
              <a:rPr lang="en-US" sz="4300" b="1"/>
              <a:t>Game Time! Trivia Set Up!</a:t>
            </a:r>
            <a:endParaRPr sz="4700"/>
          </a:p>
        </p:txBody>
      </p:sp>
      <p:sp>
        <p:nvSpPr>
          <p:cNvPr id="567" name="Google Shape;567;p82"/>
          <p:cNvSpPr txBox="1"/>
          <p:nvPr/>
        </p:nvSpPr>
        <p:spPr>
          <a:xfrm>
            <a:off x="2514600" y="1477275"/>
            <a:ext cx="7772400" cy="1046410"/>
          </a:xfrm>
          <a:prstGeom prst="rect">
            <a:avLst/>
          </a:prstGeom>
          <a:noFill/>
          <a:ln>
            <a:noFill/>
          </a:ln>
        </p:spPr>
        <p:txBody>
          <a:bodyPr spcFirstLastPara="1" wrap="square" lIns="91425" tIns="91425" rIns="91425" bIns="91425" anchor="t" anchorCtr="0">
            <a:spAutoFit/>
          </a:bodyPr>
          <a:lstStyle/>
          <a:p>
            <a:r>
              <a:rPr lang="en-US" sz="2800" dirty="0"/>
              <a:t>To play, go to </a:t>
            </a:r>
            <a:r>
              <a:rPr lang="en-US" sz="2800" u="sng" dirty="0">
                <a:solidFill>
                  <a:schemeClr val="accent2"/>
                </a:solidFill>
              </a:rPr>
              <a:t>https://</a:t>
            </a:r>
            <a:r>
              <a:rPr lang="en-US" sz="2800" u="sng" dirty="0" err="1">
                <a:solidFill>
                  <a:schemeClr val="accent2"/>
                </a:solidFill>
              </a:rPr>
              <a:t>www.crowd.live</a:t>
            </a:r>
            <a:r>
              <a:rPr lang="en-US" sz="2800" u="sng" dirty="0">
                <a:solidFill>
                  <a:schemeClr val="accent2"/>
                </a:solidFill>
              </a:rPr>
              <a:t>/</a:t>
            </a:r>
            <a:r>
              <a:rPr lang="en-US" sz="2800" u="sng" dirty="0">
                <a:solidFill>
                  <a:schemeClr val="accent2"/>
                </a:solidFill>
                <a:latin typeface="+mn-lt"/>
              </a:rPr>
              <a:t>AN9QD</a:t>
            </a:r>
          </a:p>
          <a:p>
            <a:endParaRPr sz="2800" u="sng" dirty="0">
              <a:solidFill>
                <a:schemeClr val="accent2"/>
              </a:solidFill>
            </a:endParaRPr>
          </a:p>
        </p:txBody>
      </p:sp>
      <p:sp>
        <p:nvSpPr>
          <p:cNvPr id="568" name="Google Shape;568;p82"/>
          <p:cNvSpPr txBox="1"/>
          <p:nvPr/>
        </p:nvSpPr>
        <p:spPr>
          <a:xfrm>
            <a:off x="2484900" y="2200975"/>
            <a:ext cx="7527000" cy="615600"/>
          </a:xfrm>
          <a:prstGeom prst="rect">
            <a:avLst/>
          </a:prstGeom>
          <a:noFill/>
          <a:ln>
            <a:noFill/>
          </a:ln>
        </p:spPr>
        <p:txBody>
          <a:bodyPr spcFirstLastPara="1" wrap="square" lIns="91425" tIns="91425" rIns="91425" bIns="91425" anchor="t" anchorCtr="0">
            <a:spAutoFit/>
          </a:bodyPr>
          <a:lstStyle/>
          <a:p>
            <a:r>
              <a:rPr lang="en-US" sz="2800"/>
              <a:t>OR scan this QR code with your smartphone </a:t>
            </a:r>
            <a:endParaRPr sz="2800"/>
          </a:p>
        </p:txBody>
      </p:sp>
      <p:sp>
        <p:nvSpPr>
          <p:cNvPr id="569" name="Google Shape;569;p82"/>
          <p:cNvSpPr txBox="1"/>
          <p:nvPr/>
        </p:nvSpPr>
        <p:spPr>
          <a:xfrm>
            <a:off x="1585650" y="4758925"/>
            <a:ext cx="9020700" cy="1865400"/>
          </a:xfrm>
          <a:prstGeom prst="rect">
            <a:avLst/>
          </a:prstGeom>
          <a:noFill/>
          <a:ln>
            <a:noFill/>
          </a:ln>
        </p:spPr>
        <p:txBody>
          <a:bodyPr spcFirstLastPara="1" wrap="square" lIns="91425" tIns="91425" rIns="91425" bIns="91425" anchor="t" anchorCtr="0">
            <a:spAutoFit/>
          </a:bodyPr>
          <a:lstStyle/>
          <a:p>
            <a:pPr algn="ctr">
              <a:lnSpc>
                <a:spcPct val="115000"/>
              </a:lnSpc>
            </a:pPr>
            <a:r>
              <a:rPr lang="en-US" sz="2200" dirty="0">
                <a:solidFill>
                  <a:schemeClr val="dk1"/>
                </a:solidFill>
              </a:rPr>
              <a:t>Create a name (doesn’t have to be your real name) </a:t>
            </a:r>
            <a:r>
              <a:rPr lang="en-US" sz="2200" b="1" dirty="0">
                <a:solidFill>
                  <a:schemeClr val="dk1"/>
                </a:solidFill>
              </a:rPr>
              <a:t>AND</a:t>
            </a:r>
            <a:r>
              <a:rPr lang="en-US" sz="2200" dirty="0">
                <a:solidFill>
                  <a:schemeClr val="dk1"/>
                </a:solidFill>
              </a:rPr>
              <a:t> choose your team.</a:t>
            </a:r>
            <a:endParaRPr sz="2200" dirty="0">
              <a:solidFill>
                <a:schemeClr val="dk1"/>
              </a:solidFill>
            </a:endParaRPr>
          </a:p>
          <a:p>
            <a:pPr algn="ctr">
              <a:lnSpc>
                <a:spcPct val="115000"/>
              </a:lnSpc>
              <a:buClr>
                <a:schemeClr val="dk1"/>
              </a:buClr>
              <a:buSzPts val="1100"/>
            </a:pPr>
            <a:r>
              <a:rPr lang="en-US" sz="2200" dirty="0">
                <a:solidFill>
                  <a:schemeClr val="dk1"/>
                </a:solidFill>
              </a:rPr>
              <a:t>The results of the game will be shared with all, so if you want to use an alias, feel free!</a:t>
            </a:r>
            <a:endParaRPr sz="2200" dirty="0">
              <a:solidFill>
                <a:schemeClr val="dk1"/>
              </a:solidFill>
            </a:endParaRPr>
          </a:p>
          <a:p>
            <a:pPr algn="ctr"/>
            <a:endParaRPr sz="800" dirty="0"/>
          </a:p>
        </p:txBody>
      </p:sp>
      <p:sp>
        <p:nvSpPr>
          <p:cNvPr id="571" name="Google Shape;571;p82"/>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42</a:t>
            </a:fld>
            <a:endParaRPr/>
          </a:p>
        </p:txBody>
      </p:sp>
      <p:pic>
        <p:nvPicPr>
          <p:cNvPr id="4" name="Picture 3" descr="A qr code on a white background&#10;&#10;Description automatically generated">
            <a:extLst>
              <a:ext uri="{FF2B5EF4-FFF2-40B4-BE49-F238E27FC236}">
                <a16:creationId xmlns:a16="http://schemas.microsoft.com/office/drawing/2014/main" id="{547A0E66-99CA-A701-2471-32B86F2BEC2A}"/>
              </a:ext>
            </a:extLst>
          </p:cNvPr>
          <p:cNvPicPr>
            <a:picLocks noChangeAspect="1"/>
          </p:cNvPicPr>
          <p:nvPr/>
        </p:nvPicPr>
        <p:blipFill>
          <a:blip r:embed="rId3"/>
          <a:stretch>
            <a:fillRect/>
          </a:stretch>
        </p:blipFill>
        <p:spPr>
          <a:xfrm>
            <a:off x="5181600" y="2873350"/>
            <a:ext cx="1828800" cy="1828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526943" y="130795"/>
            <a:ext cx="8601560" cy="1141500"/>
          </a:xfrm>
          <a:prstGeom prst="rect">
            <a:avLst/>
          </a:prstGeom>
        </p:spPr>
        <p:txBody>
          <a:bodyPr spcFirstLastPara="1" wrap="square" lIns="0" tIns="0" rIns="0" bIns="0" anchor="ctr" anchorCtr="0">
            <a:noAutofit/>
          </a:bodyPr>
          <a:lstStyle/>
          <a:p>
            <a:r>
              <a:rPr lang="en-US" sz="3000" b="1" dirty="0"/>
              <a:t>What are court cases and why are they important?</a:t>
            </a:r>
            <a:endParaRPr sz="3000" b="1" dirty="0"/>
          </a:p>
        </p:txBody>
      </p:sp>
      <p:sp>
        <p:nvSpPr>
          <p:cNvPr id="161" name="Google Shape;161;p25"/>
          <p:cNvSpPr txBox="1">
            <a:spLocks noGrp="1"/>
          </p:cNvSpPr>
          <p:nvPr>
            <p:ph type="subTitle" idx="1"/>
          </p:nvPr>
        </p:nvSpPr>
        <p:spPr>
          <a:xfrm>
            <a:off x="526943" y="1414024"/>
            <a:ext cx="11065789" cy="4769799"/>
          </a:xfrm>
          <a:prstGeom prst="rect">
            <a:avLst/>
          </a:prstGeom>
        </p:spPr>
        <p:txBody>
          <a:bodyPr spcFirstLastPara="1" wrap="square" lIns="0" tIns="0" rIns="0" bIns="0" anchor="ctr" anchorCtr="0">
            <a:noAutofit/>
          </a:bodyPr>
          <a:lstStyle/>
          <a:p>
            <a:pPr indent="-355600">
              <a:buSzPts val="2000"/>
              <a:buChar char="●"/>
            </a:pPr>
            <a:r>
              <a:rPr lang="en-US" sz="2900" dirty="0"/>
              <a:t>Court Cases -  started as a claim, went to appeals, passed the Board of Veterans Appeals, went to Court of Veterans Appeals (outside VA), then was appealed to the Federal Circuit Court.</a:t>
            </a:r>
            <a:endParaRPr sz="2900" dirty="0"/>
          </a:p>
          <a:p>
            <a:pPr indent="0"/>
            <a:endParaRPr sz="2400" dirty="0"/>
          </a:p>
          <a:p>
            <a:pPr indent="-355600">
              <a:buSzPts val="2000"/>
              <a:buChar char="●"/>
            </a:pPr>
            <a:r>
              <a:rPr lang="en-US" sz="2900" dirty="0"/>
              <a:t>A court case is the final judicial interpretation of the Code of Federal Regulations (CFR)</a:t>
            </a:r>
            <a:endParaRPr sz="2900" dirty="0"/>
          </a:p>
          <a:p>
            <a:pPr indent="0"/>
            <a:endParaRPr sz="2400" dirty="0"/>
          </a:p>
          <a:p>
            <a:pPr indent="-355600">
              <a:buSzPts val="2000"/>
              <a:buChar char="●"/>
            </a:pPr>
            <a:r>
              <a:rPr lang="en-US" sz="2900" dirty="0"/>
              <a:t>Court Cases set precedents - tells VA how to apply the rules of the law. </a:t>
            </a:r>
            <a:endParaRPr sz="2900" dirty="0"/>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6"/>
        <p:cNvGrpSpPr/>
        <p:nvPr/>
      </p:nvGrpSpPr>
      <p:grpSpPr>
        <a:xfrm>
          <a:off x="0" y="0"/>
          <a:ext cx="0" cy="0"/>
          <a:chOff x="0" y="0"/>
          <a:chExt cx="0" cy="0"/>
        </a:xfrm>
      </p:grpSpPr>
      <p:sp>
        <p:nvSpPr>
          <p:cNvPr id="167" name="Google Shape;167;p26"/>
          <p:cNvSpPr txBox="1">
            <a:spLocks noGrp="1"/>
          </p:cNvSpPr>
          <p:nvPr>
            <p:ph type="title" idx="4294967295"/>
          </p:nvPr>
        </p:nvSpPr>
        <p:spPr>
          <a:xfrm>
            <a:off x="526942" y="328613"/>
            <a:ext cx="9056795" cy="1470025"/>
          </a:xfrm>
          <a:prstGeom prst="rect">
            <a:avLst/>
          </a:prstGeom>
          <a:noFill/>
          <a:ln>
            <a:noFill/>
          </a:ln>
        </p:spPr>
        <p:txBody>
          <a:bodyPr spcFirstLastPara="1" wrap="square" lIns="90000" tIns="45000" rIns="90000" bIns="45000" anchor="t" anchorCtr="0">
            <a:noAutofit/>
          </a:bodyPr>
          <a:lstStyle/>
          <a:p>
            <a:pPr>
              <a:lnSpc>
                <a:spcPct val="90000"/>
              </a:lnSpc>
              <a:buSzPts val="3200"/>
            </a:pPr>
            <a:r>
              <a:rPr lang="en-US" sz="3200" b="1" dirty="0">
                <a:latin typeface="Arial"/>
                <a:ea typeface="Arial"/>
                <a:cs typeface="Arial"/>
                <a:sym typeface="Arial"/>
              </a:rPr>
              <a:t>Court</a:t>
            </a:r>
            <a:r>
              <a:rPr lang="en-US" sz="3200" dirty="0">
                <a:latin typeface="Arial"/>
                <a:ea typeface="Arial"/>
                <a:cs typeface="Arial"/>
                <a:sym typeface="Arial"/>
              </a:rPr>
              <a:t> </a:t>
            </a:r>
            <a:r>
              <a:rPr lang="en-US" sz="3200" b="1" dirty="0">
                <a:latin typeface="Arial"/>
                <a:ea typeface="Arial"/>
                <a:cs typeface="Arial"/>
                <a:sym typeface="Arial"/>
              </a:rPr>
              <a:t>Decision’s – High Impact</a:t>
            </a:r>
            <a:endParaRPr dirty="0"/>
          </a:p>
        </p:txBody>
      </p:sp>
      <p:sp>
        <p:nvSpPr>
          <p:cNvPr id="168" name="Google Shape;168;p26"/>
          <p:cNvSpPr txBox="1">
            <a:spLocks noGrp="1"/>
          </p:cNvSpPr>
          <p:nvPr>
            <p:ph type="subTitle" idx="1"/>
          </p:nvPr>
        </p:nvSpPr>
        <p:spPr>
          <a:xfrm>
            <a:off x="566630" y="1635825"/>
            <a:ext cx="11098428" cy="5087937"/>
          </a:xfrm>
          <a:prstGeom prst="rect">
            <a:avLst/>
          </a:prstGeom>
          <a:noFill/>
          <a:ln>
            <a:noFill/>
          </a:ln>
        </p:spPr>
        <p:txBody>
          <a:bodyPr spcFirstLastPara="1" wrap="square" lIns="90000" tIns="45000" rIns="90000" bIns="45000" anchor="t" anchorCtr="0">
            <a:noAutofit/>
          </a:bodyPr>
          <a:lstStyle/>
          <a:p>
            <a:pPr marL="0" indent="1587">
              <a:lnSpc>
                <a:spcPct val="100000"/>
              </a:lnSpc>
              <a:buClr>
                <a:srgbClr val="535353"/>
              </a:buClr>
              <a:buSzPts val="2000"/>
            </a:pPr>
            <a:r>
              <a:rPr lang="en-US" sz="2800" b="1" u="sng" dirty="0">
                <a:solidFill>
                  <a:schemeClr val="bg2"/>
                </a:solidFill>
                <a:latin typeface="Arial"/>
                <a:ea typeface="Arial"/>
                <a:cs typeface="Arial"/>
                <a:sym typeface="Arial"/>
              </a:rPr>
              <a:t>Duran v. McDonough </a:t>
            </a:r>
            <a:r>
              <a:rPr lang="en-US" sz="2800" dirty="0">
                <a:solidFill>
                  <a:schemeClr val="bg2"/>
                </a:solidFill>
                <a:latin typeface="Arial"/>
                <a:ea typeface="Arial"/>
                <a:cs typeface="Arial"/>
                <a:sym typeface="Arial"/>
              </a:rPr>
              <a:t>July 20, 2023</a:t>
            </a:r>
            <a:endParaRPr lang="en-US" sz="4000" dirty="0">
              <a:solidFill>
                <a:schemeClr val="bg2"/>
              </a:solidFill>
            </a:endParaRPr>
          </a:p>
          <a:p>
            <a:pPr marL="0" indent="1587">
              <a:lnSpc>
                <a:spcPct val="100000"/>
              </a:lnSpc>
              <a:buClr>
                <a:srgbClr val="535353"/>
              </a:buClr>
              <a:buSzPts val="2000"/>
            </a:pPr>
            <a:r>
              <a:rPr lang="en-US" sz="2400" dirty="0">
                <a:solidFill>
                  <a:schemeClr val="bg2"/>
                </a:solidFill>
                <a:latin typeface="Arial"/>
                <a:ea typeface="Arial"/>
                <a:cs typeface="Arial"/>
                <a:sym typeface="Arial"/>
              </a:rPr>
              <a:t>Court of Veterans Appeals (CAVC) manifestations of Parkinson’s disease; pro-Veteran canon; plain meaning</a:t>
            </a:r>
          </a:p>
          <a:p>
            <a:pPr marL="0" indent="1587">
              <a:lnSpc>
                <a:spcPct val="100000"/>
              </a:lnSpc>
              <a:buClr>
                <a:srgbClr val="535353"/>
              </a:buClr>
              <a:buSzPts val="2000"/>
            </a:pPr>
            <a:endParaRPr lang="en-US" sz="2400" dirty="0">
              <a:solidFill>
                <a:schemeClr val="bg2"/>
              </a:solidFill>
              <a:latin typeface="Arial"/>
              <a:ea typeface="Arial"/>
              <a:cs typeface="Arial"/>
              <a:sym typeface="Arial"/>
            </a:endParaRPr>
          </a:p>
          <a:p>
            <a:pPr marL="0" indent="1587">
              <a:lnSpc>
                <a:spcPct val="100000"/>
              </a:lnSpc>
              <a:buClr>
                <a:srgbClr val="535353"/>
              </a:buClr>
              <a:buSzPts val="1800"/>
            </a:pPr>
            <a:r>
              <a:rPr lang="en-US" sz="1600" dirty="0">
                <a:solidFill>
                  <a:schemeClr val="bg2"/>
                </a:solidFill>
                <a:latin typeface="Arial"/>
                <a:ea typeface="Arial"/>
                <a:cs typeface="Arial"/>
                <a:sym typeface="Arial"/>
              </a:rPr>
              <a:t> </a:t>
            </a:r>
            <a:endParaRPr lang="en-US" sz="2800" dirty="0">
              <a:solidFill>
                <a:schemeClr val="bg2"/>
              </a:solidFill>
            </a:endParaRPr>
          </a:p>
          <a:p>
            <a:pPr marL="0" indent="1587">
              <a:lnSpc>
                <a:spcPct val="100000"/>
              </a:lnSpc>
              <a:buClr>
                <a:srgbClr val="535353"/>
              </a:buClr>
              <a:buSzPts val="2000"/>
            </a:pPr>
            <a:r>
              <a:rPr lang="en-US" sz="2400" b="1" u="sng" dirty="0">
                <a:solidFill>
                  <a:schemeClr val="bg2"/>
                </a:solidFill>
                <a:latin typeface="Arial"/>
                <a:ea typeface="Arial"/>
                <a:cs typeface="Arial"/>
                <a:sym typeface="Arial"/>
              </a:rPr>
              <a:t>Spicer v. McDonough </a:t>
            </a:r>
            <a:r>
              <a:rPr lang="en-US" sz="2400" dirty="0">
                <a:solidFill>
                  <a:schemeClr val="bg2"/>
                </a:solidFill>
                <a:latin typeface="Arial"/>
                <a:ea typeface="Arial"/>
                <a:cs typeface="Arial"/>
                <a:sym typeface="Arial"/>
              </a:rPr>
              <a:t>March 8, 2023</a:t>
            </a:r>
            <a:endParaRPr lang="en-US" sz="2400" dirty="0">
              <a:solidFill>
                <a:schemeClr val="bg2"/>
              </a:solidFill>
            </a:endParaRPr>
          </a:p>
          <a:p>
            <a:pPr marL="0" indent="1587">
              <a:lnSpc>
                <a:spcPct val="100000"/>
              </a:lnSpc>
              <a:buClr>
                <a:srgbClr val="535353"/>
              </a:buClr>
              <a:buSzPts val="2000"/>
            </a:pPr>
            <a:r>
              <a:rPr lang="en-US" sz="2400" dirty="0">
                <a:solidFill>
                  <a:schemeClr val="bg2"/>
                </a:solidFill>
                <a:latin typeface="Arial"/>
                <a:ea typeface="Arial"/>
                <a:cs typeface="Arial"/>
                <a:sym typeface="Arial"/>
              </a:rPr>
              <a:t>CAFC – Secondary service-connection due to service-connected condition preventing treatment for said condition</a:t>
            </a:r>
          </a:p>
          <a:p>
            <a:pPr marL="0" indent="1587">
              <a:lnSpc>
                <a:spcPct val="100000"/>
              </a:lnSpc>
              <a:buClr>
                <a:srgbClr val="535353"/>
              </a:buClr>
              <a:buSzPts val="2000"/>
            </a:pPr>
            <a:endParaRPr lang="en-US" sz="2400" dirty="0">
              <a:solidFill>
                <a:schemeClr val="bg2"/>
              </a:solidFill>
              <a:latin typeface="Arial"/>
              <a:ea typeface="Arial"/>
              <a:cs typeface="Arial"/>
              <a:sym typeface="Arial"/>
            </a:endParaRPr>
          </a:p>
          <a:p>
            <a:pPr marL="0" indent="1587">
              <a:lnSpc>
                <a:spcPct val="100000"/>
              </a:lnSpc>
              <a:buClr>
                <a:srgbClr val="535353"/>
              </a:buClr>
              <a:buSzPts val="2000"/>
            </a:pPr>
            <a:endParaRPr lang="en-US" sz="1600" dirty="0">
              <a:solidFill>
                <a:schemeClr val="bg2"/>
              </a:solidFill>
              <a:latin typeface="Arial"/>
              <a:ea typeface="Arial"/>
              <a:cs typeface="Arial"/>
              <a:sym typeface="Arial"/>
            </a:endParaRPr>
          </a:p>
          <a:p>
            <a:pPr marL="0" indent="1587">
              <a:lnSpc>
                <a:spcPct val="100000"/>
              </a:lnSpc>
              <a:buClr>
                <a:srgbClr val="535353"/>
              </a:buClr>
              <a:buSzPts val="2000"/>
            </a:pPr>
            <a:r>
              <a:rPr lang="en-US" sz="2400" b="1" u="sng" dirty="0" err="1">
                <a:solidFill>
                  <a:schemeClr val="bg2"/>
                </a:solidFill>
                <a:latin typeface="Arial"/>
                <a:ea typeface="Arial"/>
                <a:cs typeface="Arial"/>
                <a:sym typeface="Arial"/>
              </a:rPr>
              <a:t>Rudisill</a:t>
            </a:r>
            <a:r>
              <a:rPr lang="en-US" sz="2400" b="1" u="sng" dirty="0">
                <a:solidFill>
                  <a:schemeClr val="bg2"/>
                </a:solidFill>
                <a:latin typeface="Arial"/>
                <a:ea typeface="Arial"/>
                <a:cs typeface="Arial"/>
                <a:sym typeface="Arial"/>
              </a:rPr>
              <a:t> v. McDonough </a:t>
            </a:r>
            <a:r>
              <a:rPr lang="en-US" sz="2400" dirty="0">
                <a:solidFill>
                  <a:schemeClr val="bg2"/>
                </a:solidFill>
                <a:latin typeface="Arial"/>
                <a:ea typeface="Arial"/>
                <a:cs typeface="Arial"/>
                <a:sym typeface="Arial"/>
              </a:rPr>
              <a:t>December 15, 2022</a:t>
            </a:r>
            <a:endParaRPr lang="en-US" sz="2400" dirty="0">
              <a:solidFill>
                <a:schemeClr val="bg2"/>
              </a:solidFill>
            </a:endParaRPr>
          </a:p>
          <a:p>
            <a:pPr marL="0" indent="1587">
              <a:lnSpc>
                <a:spcPct val="100000"/>
              </a:lnSpc>
              <a:buClr>
                <a:srgbClr val="535353"/>
              </a:buClr>
              <a:buSzPts val="2000"/>
            </a:pPr>
            <a:r>
              <a:rPr lang="en-US" sz="2400" dirty="0">
                <a:solidFill>
                  <a:schemeClr val="bg2"/>
                </a:solidFill>
                <a:latin typeface="Arial"/>
                <a:ea typeface="Arial"/>
                <a:cs typeface="Arial"/>
                <a:sym typeface="Arial"/>
              </a:rPr>
              <a:t>CAFC – Multiple POS do not entitle Veteran to </a:t>
            </a:r>
            <a:r>
              <a:rPr lang="en-US" sz="2400" dirty="0" err="1">
                <a:solidFill>
                  <a:schemeClr val="bg2"/>
                </a:solidFill>
                <a:latin typeface="Arial"/>
                <a:ea typeface="Arial"/>
                <a:cs typeface="Arial"/>
                <a:sym typeface="Arial"/>
              </a:rPr>
              <a:t>add’l</a:t>
            </a:r>
            <a:r>
              <a:rPr lang="en-US" sz="2400" dirty="0">
                <a:solidFill>
                  <a:schemeClr val="bg2"/>
                </a:solidFill>
                <a:latin typeface="Arial"/>
                <a:ea typeface="Arial"/>
                <a:cs typeface="Arial"/>
                <a:sym typeface="Arial"/>
              </a:rPr>
              <a:t> education benefits</a:t>
            </a:r>
          </a:p>
          <a:p>
            <a:pPr marL="0" indent="1587">
              <a:lnSpc>
                <a:spcPct val="100000"/>
              </a:lnSpc>
              <a:buClr>
                <a:srgbClr val="535353"/>
              </a:buClr>
              <a:buSzPts val="2000"/>
            </a:pPr>
            <a:endParaRPr lang="en-US" sz="1800" dirty="0">
              <a:solidFill>
                <a:srgbClr val="535353"/>
              </a:solidFill>
              <a:latin typeface="Arial"/>
              <a:ea typeface="Arial"/>
              <a:cs typeface="Arial"/>
              <a:sym typeface="Arial"/>
            </a:endParaRPr>
          </a:p>
          <a:p>
            <a:pPr marL="0" indent="1587">
              <a:lnSpc>
                <a:spcPct val="100000"/>
              </a:lnSpc>
              <a:buClr>
                <a:srgbClr val="535353"/>
              </a:buClr>
              <a:buSzPts val="1800"/>
            </a:pPr>
            <a:endParaRPr lang="en-US" sz="1800" dirty="0"/>
          </a:p>
        </p:txBody>
      </p:sp>
      <p:sp>
        <p:nvSpPr>
          <p:cNvPr id="169" name="Google Shape;169;p26"/>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ctrTitle"/>
          </p:nvPr>
        </p:nvSpPr>
        <p:spPr>
          <a:xfrm>
            <a:off x="619932" y="2130425"/>
            <a:ext cx="10027404" cy="1470000"/>
          </a:xfrm>
          <a:prstGeom prst="rect">
            <a:avLst/>
          </a:prstGeom>
        </p:spPr>
        <p:txBody>
          <a:bodyPr spcFirstLastPara="1" wrap="square" lIns="90000" tIns="45000" rIns="90000" bIns="45000" anchor="t" anchorCtr="0">
            <a:noAutofit/>
          </a:bodyPr>
          <a:lstStyle/>
          <a:p>
            <a:pPr indent="1587" algn="ctr">
              <a:lnSpc>
                <a:spcPct val="100000"/>
              </a:lnSpc>
            </a:pPr>
            <a:r>
              <a:rPr lang="en-US" sz="6000" b="1" u="sng" dirty="0">
                <a:solidFill>
                  <a:schemeClr val="dk1"/>
                </a:solidFill>
                <a:latin typeface="Arial"/>
                <a:ea typeface="Arial"/>
                <a:cs typeface="Arial"/>
                <a:sym typeface="Arial"/>
              </a:rPr>
              <a:t>Duran v. McDonough</a:t>
            </a:r>
            <a:endParaRPr sz="6000" b="1" dirty="0">
              <a:solidFill>
                <a:schemeClr val="dk1"/>
              </a:solidFill>
              <a:latin typeface="Arial"/>
              <a:ea typeface="Arial"/>
              <a:cs typeface="Arial"/>
              <a:sym typeface="Arial"/>
            </a:endParaRPr>
          </a:p>
          <a:p>
            <a:pPr indent="1587" algn="ctr">
              <a:lnSpc>
                <a:spcPct val="100000"/>
              </a:lnSpc>
            </a:pPr>
            <a:endParaRPr sz="6000" dirty="0">
              <a:solidFill>
                <a:schemeClr val="dk1"/>
              </a:solidFill>
              <a:latin typeface="Arial"/>
              <a:ea typeface="Arial"/>
              <a:cs typeface="Arial"/>
              <a:sym typeface="Arial"/>
            </a:endParaRPr>
          </a:p>
          <a:p>
            <a:pPr indent="1587" algn="ctr">
              <a:lnSpc>
                <a:spcPct val="100000"/>
              </a:lnSpc>
              <a:buClr>
                <a:srgbClr val="535353"/>
              </a:buClr>
              <a:buSzPts val="2000"/>
            </a:pPr>
            <a:r>
              <a:rPr lang="en-US" sz="6000" dirty="0">
                <a:solidFill>
                  <a:schemeClr val="dk1"/>
                </a:solidFill>
                <a:latin typeface="Arial"/>
                <a:ea typeface="Arial"/>
                <a:cs typeface="Arial"/>
                <a:sym typeface="Arial"/>
              </a:rPr>
              <a:t>July 20, 2023</a:t>
            </a:r>
            <a:endParaRPr sz="8000" dirty="0">
              <a:solidFill>
                <a:schemeClr val="dk1"/>
              </a:solidFill>
              <a:latin typeface="Times New Roman"/>
              <a:ea typeface="Times New Roman"/>
              <a:cs typeface="Times New Roman"/>
              <a:sym typeface="Times New Roman"/>
            </a:endParaRPr>
          </a:p>
          <a:p>
            <a:endParaRPr dirty="0"/>
          </a:p>
        </p:txBody>
      </p:sp>
      <p:sp>
        <p:nvSpPr>
          <p:cNvPr id="184" name="Google Shape;184;p28"/>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sp>
        <p:nvSpPr>
          <p:cNvPr id="190" name="Google Shape;190;p29"/>
          <p:cNvSpPr txBox="1">
            <a:spLocks noGrp="1"/>
          </p:cNvSpPr>
          <p:nvPr>
            <p:ph type="subTitle" idx="1"/>
          </p:nvPr>
        </p:nvSpPr>
        <p:spPr>
          <a:xfrm>
            <a:off x="1754188" y="1546226"/>
            <a:ext cx="852328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What the case is about:</a:t>
            </a:r>
          </a:p>
          <a:p>
            <a:pPr marL="0" indent="0" algn="ctr">
              <a:lnSpc>
                <a:spcPct val="100000"/>
              </a:lnSpc>
              <a:buSzPts val="2400"/>
            </a:pPr>
            <a:endParaRPr sz="2400" dirty="0">
              <a:latin typeface="Arial"/>
              <a:ea typeface="Arial"/>
              <a:cs typeface="Arial"/>
              <a:sym typeface="Arial"/>
            </a:endParaRPr>
          </a:p>
        </p:txBody>
      </p:sp>
      <p:sp>
        <p:nvSpPr>
          <p:cNvPr id="191" name="Google Shape;191;p29"/>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8</a:t>
            </a:fld>
            <a:endParaRPr/>
          </a:p>
        </p:txBody>
      </p:sp>
      <p:sp>
        <p:nvSpPr>
          <p:cNvPr id="2" name="TextBox 1">
            <a:extLst>
              <a:ext uri="{FF2B5EF4-FFF2-40B4-BE49-F238E27FC236}">
                <a16:creationId xmlns:a16="http://schemas.microsoft.com/office/drawing/2014/main" id="{57FA61B0-7184-03F4-14E5-0C38E281E468}"/>
              </a:ext>
            </a:extLst>
          </p:cNvPr>
          <p:cNvSpPr txBox="1"/>
          <p:nvPr/>
        </p:nvSpPr>
        <p:spPr>
          <a:xfrm>
            <a:off x="545322" y="2231473"/>
            <a:ext cx="11031912" cy="4739759"/>
          </a:xfrm>
          <a:prstGeom prst="rect">
            <a:avLst/>
          </a:prstGeom>
          <a:noFill/>
        </p:spPr>
        <p:txBody>
          <a:bodyPr wrap="square" rtlCol="0">
            <a:spAutoFit/>
          </a:bodyPr>
          <a:lstStyle/>
          <a:p>
            <a:r>
              <a:rPr lang="en-US" sz="2000" dirty="0"/>
              <a:t>Veteran Gilbert Duran served from 1959 to 1971, including a year-long deployment to Vietnam, where he was wounded.  In January 2017, he sought service-connection for Parkinson’s disease as related to presumptive herbicide exposure.</a:t>
            </a:r>
          </a:p>
          <a:p>
            <a:endParaRPr lang="en-US" sz="1800" dirty="0"/>
          </a:p>
          <a:p>
            <a:r>
              <a:rPr lang="en-US" sz="2000" dirty="0"/>
              <a:t>In Spring 2017, a VA examiner confirmed a diagnosis of Parkinson’s disease and found that Mr. Duran had “motor manifestations” of the condition including stopped posture, balance impairment, slowed motion, speech changes, and tremors in his upper and lower extremities on the right side. </a:t>
            </a:r>
          </a:p>
          <a:p>
            <a:endParaRPr lang="en-US" sz="1800" dirty="0"/>
          </a:p>
          <a:p>
            <a:r>
              <a:rPr lang="en-US" sz="2000" dirty="0"/>
              <a:t> He also had mild depression, partial loss of smell, moderate sleep disturbances, mild difficulty chewing and swallowing, moderate constipation, moderate sexual dysfunction, mild stumbling issues, and moderate jaw tremors.</a:t>
            </a:r>
          </a:p>
          <a:p>
            <a:endParaRPr lang="en-US" sz="1800" dirty="0"/>
          </a:p>
          <a:p>
            <a:r>
              <a:rPr lang="en-US" sz="2000" dirty="0"/>
              <a:t>Mr. Duran was granted 30% rating under DC 8004 for “ascertainable residuals.”</a:t>
            </a:r>
          </a:p>
          <a:p>
            <a:endParaRPr lang="en-US" dirty="0"/>
          </a:p>
          <a:p>
            <a:endParaRPr lang="en-US" dirty="0"/>
          </a:p>
        </p:txBody>
      </p:sp>
      <p:sp>
        <p:nvSpPr>
          <p:cNvPr id="3" name="Google Shape;196;p30">
            <a:extLst>
              <a:ext uri="{FF2B5EF4-FFF2-40B4-BE49-F238E27FC236}">
                <a16:creationId xmlns:a16="http://schemas.microsoft.com/office/drawing/2014/main" id="{ABF90B44-3C59-217A-AC65-B889E7F71E59}"/>
              </a:ext>
            </a:extLst>
          </p:cNvPr>
          <p:cNvSpPr txBox="1">
            <a:spLocks/>
          </p:cNvSpPr>
          <p:nvPr/>
        </p:nvSpPr>
        <p:spPr>
          <a:xfrm>
            <a:off x="545321" y="30996"/>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600"/>
            </a:pPr>
            <a:br>
              <a:rPr lang="en-US" sz="2400" b="1">
                <a:latin typeface="Arial"/>
                <a:ea typeface="Arial"/>
                <a:cs typeface="Arial"/>
                <a:sym typeface="Arial"/>
              </a:rPr>
            </a:br>
            <a:r>
              <a:rPr lang="en-US" sz="3000" b="1">
                <a:latin typeface="Arial"/>
                <a:ea typeface="Arial"/>
                <a:cs typeface="Arial"/>
                <a:sym typeface="Arial"/>
              </a:rPr>
              <a:t>Duran v. McDonough, July 20, 2023</a:t>
            </a:r>
            <a:endParaRPr lang="en-US" sz="3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sp>
        <p:nvSpPr>
          <p:cNvPr id="190" name="Google Shape;190;p29"/>
          <p:cNvSpPr txBox="1">
            <a:spLocks noGrp="1"/>
          </p:cNvSpPr>
          <p:nvPr>
            <p:ph type="subTitle" idx="1"/>
          </p:nvPr>
        </p:nvSpPr>
        <p:spPr>
          <a:xfrm>
            <a:off x="1754188" y="1546226"/>
            <a:ext cx="852328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What the case is about:</a:t>
            </a:r>
            <a:endParaRPr sz="2400" dirty="0">
              <a:solidFill>
                <a:schemeClr val="dk1"/>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p:txBody>
      </p:sp>
      <p:sp>
        <p:nvSpPr>
          <p:cNvPr id="191" name="Google Shape;191;p29"/>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9</a:t>
            </a:fld>
            <a:endParaRPr/>
          </a:p>
        </p:txBody>
      </p:sp>
      <p:sp>
        <p:nvSpPr>
          <p:cNvPr id="2" name="TextBox 1">
            <a:extLst>
              <a:ext uri="{FF2B5EF4-FFF2-40B4-BE49-F238E27FC236}">
                <a16:creationId xmlns:a16="http://schemas.microsoft.com/office/drawing/2014/main" id="{57FA61B0-7184-03F4-14E5-0C38E281E468}"/>
              </a:ext>
            </a:extLst>
          </p:cNvPr>
          <p:cNvSpPr txBox="1"/>
          <p:nvPr/>
        </p:nvSpPr>
        <p:spPr>
          <a:xfrm>
            <a:off x="545322" y="2231472"/>
            <a:ext cx="11047410" cy="4678204"/>
          </a:xfrm>
          <a:prstGeom prst="rect">
            <a:avLst/>
          </a:prstGeom>
          <a:noFill/>
        </p:spPr>
        <p:txBody>
          <a:bodyPr wrap="square" rtlCol="0">
            <a:spAutoFit/>
          </a:bodyPr>
          <a:lstStyle/>
          <a:p>
            <a:r>
              <a:rPr lang="en-US" sz="2400" dirty="0"/>
              <a:t>Mr. Duran appealed to the Board, seeking a higher evaluation.  In April 2020 decision, the Board increased the rating because the 30% evaluation did not fully capture the severity of his disease.</a:t>
            </a:r>
          </a:p>
          <a:p>
            <a:endParaRPr lang="en-US" sz="1800" dirty="0"/>
          </a:p>
          <a:p>
            <a:r>
              <a:rPr lang="en-US" sz="2400" dirty="0">
                <a:solidFill>
                  <a:srgbClr val="FF0000"/>
                </a:solidFill>
              </a:rPr>
              <a:t>The method by which the Board increased the rating is the crux of the dispute</a:t>
            </a:r>
            <a:r>
              <a:rPr lang="en-US" sz="1800" dirty="0">
                <a:solidFill>
                  <a:srgbClr val="FF0000"/>
                </a:solidFill>
              </a:rPr>
              <a:t>.</a:t>
            </a:r>
          </a:p>
          <a:p>
            <a:endParaRPr lang="en-US" sz="1800" dirty="0"/>
          </a:p>
          <a:p>
            <a:r>
              <a:rPr lang="en-US" sz="2400" dirty="0"/>
              <a:t>The method = §4.12a – if there are ascertainable residuals that can be rated under a separate diagnostic code, and those exceed 30%, then separate ratings will be assigned in place of the minimum rating</a:t>
            </a:r>
          </a:p>
          <a:p>
            <a:endParaRPr lang="en-US" sz="1800" dirty="0"/>
          </a:p>
          <a:p>
            <a:r>
              <a:rPr lang="en-US" sz="2400" dirty="0"/>
              <a:t>Result: 40% RUE (DC8513), 10% RLE (DC8520), 10% jaw tremors (DC8205) for a combined 50%.</a:t>
            </a:r>
          </a:p>
          <a:p>
            <a:endParaRPr lang="en-US" dirty="0"/>
          </a:p>
          <a:p>
            <a:endParaRPr lang="en-US" dirty="0"/>
          </a:p>
        </p:txBody>
      </p:sp>
      <p:sp>
        <p:nvSpPr>
          <p:cNvPr id="3" name="Google Shape;196;p30">
            <a:extLst>
              <a:ext uri="{FF2B5EF4-FFF2-40B4-BE49-F238E27FC236}">
                <a16:creationId xmlns:a16="http://schemas.microsoft.com/office/drawing/2014/main" id="{F0C52052-8AB0-EB4E-E8D0-C46913504854}"/>
              </a:ext>
            </a:extLst>
          </p:cNvPr>
          <p:cNvSpPr txBox="1">
            <a:spLocks/>
          </p:cNvSpPr>
          <p:nvPr/>
        </p:nvSpPr>
        <p:spPr>
          <a:xfrm>
            <a:off x="545321" y="30996"/>
            <a:ext cx="7772400" cy="1470025"/>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2600"/>
            </a:pPr>
            <a:br>
              <a:rPr lang="en-US" sz="2400" b="1">
                <a:latin typeface="Arial"/>
                <a:ea typeface="Arial"/>
                <a:cs typeface="Arial"/>
                <a:sym typeface="Arial"/>
              </a:rPr>
            </a:br>
            <a:r>
              <a:rPr lang="en-US" sz="3000" b="1">
                <a:latin typeface="Arial"/>
                <a:ea typeface="Arial"/>
                <a:cs typeface="Arial"/>
                <a:sym typeface="Arial"/>
              </a:rPr>
              <a:t>Duran v. McDonough, July 20, 2023</a:t>
            </a:r>
            <a:endParaRPr lang="en-US" sz="3000" dirty="0"/>
          </a:p>
        </p:txBody>
      </p:sp>
    </p:spTree>
    <p:extLst>
      <p:ext uri="{BB962C8B-B14F-4D97-AF65-F5344CB8AC3E}">
        <p14:creationId xmlns:p14="http://schemas.microsoft.com/office/powerpoint/2010/main" val="4257049037"/>
      </p:ext>
    </p:extLst>
  </p:cSld>
  <p:clrMapOvr>
    <a:masterClrMapping/>
  </p:clrMapOvr>
</p:sld>
</file>

<file path=ppt/theme/theme1.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854</TotalTime>
  <Words>3227</Words>
  <Application>Microsoft Office PowerPoint</Application>
  <PresentationFormat>Widescreen</PresentationFormat>
  <Paragraphs>336</Paragraphs>
  <Slides>42</Slides>
  <Notes>42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42</vt:i4>
      </vt:variant>
    </vt:vector>
  </HeadingPairs>
  <TitlesOfParts>
    <vt:vector size="49" baseType="lpstr">
      <vt:lpstr>Arial</vt:lpstr>
      <vt:lpstr>Calibri</vt:lpstr>
      <vt:lpstr>Times New Roman</vt:lpstr>
      <vt:lpstr>POI_THEME_TEMPLATE_DESIGN</vt:lpstr>
      <vt:lpstr>POI_THEME_TEMPLATE_DESIGN</vt:lpstr>
      <vt:lpstr>POI_THEME_TEMPLATE_DESIGN</vt:lpstr>
      <vt:lpstr>Office Theme</vt:lpstr>
      <vt:lpstr>PowerPoint Presentation</vt:lpstr>
      <vt:lpstr>PowerPoint Presentation</vt:lpstr>
      <vt:lpstr>PowerPoint Presentation</vt:lpstr>
      <vt:lpstr>PowerPoint Presentation</vt:lpstr>
      <vt:lpstr>What are court cases and why are they important?</vt:lpstr>
      <vt:lpstr>Court Decision’s – High Impact</vt:lpstr>
      <vt:lpstr>Duran v. McDonough  July 20,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Duran v. McDonough, July 20, 2023</vt:lpstr>
      <vt:lpstr>Spicer v. McDonough  March 8, 2023  </vt:lpstr>
      <vt:lpstr>PowerPoint Presentation</vt:lpstr>
      <vt:lpstr>PowerPoint Presentation</vt:lpstr>
      <vt:lpstr>PowerPoint Presentation</vt:lpstr>
      <vt:lpstr>PowerPoint Presentation</vt:lpstr>
      <vt:lpstr>PowerPoint Presentation</vt:lpstr>
      <vt:lpstr> Spicer v. McDonough, March 8, 2023</vt:lpstr>
      <vt:lpstr>PowerPoint Presentation</vt:lpstr>
      <vt:lpstr>Rudisill v. McDonough  December 15, 2022  </vt:lpstr>
      <vt:lpstr>PowerPoint Presentation</vt:lpstr>
      <vt:lpstr>PowerPoint Presentation</vt:lpstr>
      <vt:lpstr>PowerPoint Presentation</vt:lpstr>
      <vt:lpstr>PowerPoint Presentation</vt:lpstr>
      <vt:lpstr>PowerPoint Presentation</vt:lpstr>
      <vt:lpstr> Rudisill v. McDonough, December 15, 2022 </vt:lpstr>
      <vt:lpstr>Manual Changes Summary</vt:lpstr>
      <vt:lpstr>Manual Changes - Transportation for Burial</vt:lpstr>
      <vt:lpstr>Manual Changes - Transportation for Burial</vt:lpstr>
      <vt:lpstr>Manual Changes - Transportation for Burial</vt:lpstr>
      <vt:lpstr>Manual Changes – Exceptions to bilateral factor</vt:lpstr>
      <vt:lpstr>Manual Changes – Accrued fiduciary funds</vt:lpstr>
      <vt:lpstr>Manual Changes – DIC due to COVID-19</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 Phillips</dc:creator>
  <cp:lastModifiedBy>Dale Phillips</cp:lastModifiedBy>
  <cp:revision>83</cp:revision>
  <dcterms:modified xsi:type="dcterms:W3CDTF">2023-10-31T17:16:34Z</dcterms:modified>
</cp:coreProperties>
</file>