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tags/tag25.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32"/>
  </p:notesMasterIdLst>
  <p:sldIdLst>
    <p:sldId id="262" r:id="rId3"/>
    <p:sldId id="263" r:id="rId4"/>
    <p:sldId id="712" r:id="rId5"/>
    <p:sldId id="646" r:id="rId6"/>
    <p:sldId id="647" r:id="rId7"/>
    <p:sldId id="713" r:id="rId8"/>
    <p:sldId id="639" r:id="rId9"/>
    <p:sldId id="620" r:id="rId10"/>
    <p:sldId id="641" r:id="rId11"/>
    <p:sldId id="642" r:id="rId12"/>
    <p:sldId id="718" r:id="rId13"/>
    <p:sldId id="714" r:id="rId14"/>
    <p:sldId id="643" r:id="rId15"/>
    <p:sldId id="649" r:id="rId16"/>
    <p:sldId id="656" r:id="rId17"/>
    <p:sldId id="657" r:id="rId18"/>
    <p:sldId id="644" r:id="rId19"/>
    <p:sldId id="645" r:id="rId20"/>
    <p:sldId id="648" r:id="rId21"/>
    <p:sldId id="650" r:id="rId22"/>
    <p:sldId id="651" r:id="rId23"/>
    <p:sldId id="652" r:id="rId24"/>
    <p:sldId id="715" r:id="rId25"/>
    <p:sldId id="653" r:id="rId26"/>
    <p:sldId id="655" r:id="rId27"/>
    <p:sldId id="654" r:id="rId28"/>
    <p:sldId id="716" r:id="rId29"/>
    <p:sldId id="717" r:id="rId30"/>
    <p:sldId id="711" r:id="rId31"/>
  </p:sldIdLst>
  <p:sldSz cx="12192000" cy="6858000"/>
  <p:notesSz cx="6858000" cy="92964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C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79764" autoAdjust="0"/>
  </p:normalViewPr>
  <p:slideViewPr>
    <p:cSldViewPr snapToGrid="0">
      <p:cViewPr varScale="1">
        <p:scale>
          <a:sx n="95" d="100"/>
          <a:sy n="95" d="100"/>
        </p:scale>
        <p:origin x="14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B3D2BCDB-4B42-4254-B432-F6A2449BE272}" type="datetimeFigureOut">
              <a:rPr lang="en-US" smtClean="0"/>
              <a:t>9/14/2022</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17055FE4-C66D-4B15-B666-BC04428DE721}" type="slidenum">
              <a:rPr lang="en-US" smtClean="0"/>
              <a:t>‹#›</a:t>
            </a:fld>
            <a:endParaRPr lang="en-US"/>
          </a:p>
        </p:txBody>
      </p:sp>
    </p:spTree>
    <p:extLst>
      <p:ext uri="{BB962C8B-B14F-4D97-AF65-F5344CB8AC3E}">
        <p14:creationId xmlns:p14="http://schemas.microsoft.com/office/powerpoint/2010/main" val="917714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055FE4-C66D-4B15-B666-BC04428DE721}" type="slidenum">
              <a:rPr lang="en-US" smtClean="0"/>
              <a:t>1</a:t>
            </a:fld>
            <a:endParaRPr lang="en-US"/>
          </a:p>
        </p:txBody>
      </p:sp>
    </p:spTree>
    <p:extLst>
      <p:ext uri="{BB962C8B-B14F-4D97-AF65-F5344CB8AC3E}">
        <p14:creationId xmlns:p14="http://schemas.microsoft.com/office/powerpoint/2010/main" val="1160562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184" indent="-182184">
              <a:buFontTx/>
              <a:buChar char="-"/>
            </a:pPr>
            <a:r>
              <a:rPr lang="en-US" b="0" dirty="0">
                <a:solidFill>
                  <a:srgbClr val="000000"/>
                </a:solidFill>
                <a:latin typeface="Calibri" panose="020F0502020204030204" pitchFamily="34" charset="0"/>
                <a:sym typeface="Calibri" panose="020F0502020204030204" pitchFamily="34" charset="0"/>
              </a:rPr>
              <a:t>Sections 403 and 404, which deal with Herbicide / Agent Orange claims</a:t>
            </a:r>
          </a:p>
          <a:p>
            <a:pPr marL="182184" indent="-182184">
              <a:buFontTx/>
              <a:buChar char="-"/>
            </a:pPr>
            <a:r>
              <a:rPr lang="en-US" b="0" dirty="0">
                <a:solidFill>
                  <a:srgbClr val="000000"/>
                </a:solidFill>
                <a:latin typeface="Calibri" panose="020F0502020204030204" pitchFamily="34" charset="0"/>
                <a:sym typeface="Calibri" panose="020F0502020204030204" pitchFamily="34" charset="0"/>
              </a:rPr>
              <a:t>These sections expand the presumptions of where herbicides were used; It adds presumption of exposure for all service at Thai airbases plus American Samoa, Cambodia, Guam, Laos, and Johnson Atoll (for various time periods).</a:t>
            </a:r>
          </a:p>
          <a:p>
            <a:pPr marL="182184" indent="-182184">
              <a:buFontTx/>
              <a:buChar char="-"/>
            </a:pPr>
            <a:r>
              <a:rPr lang="en-US" b="0" dirty="0">
                <a:solidFill>
                  <a:srgbClr val="000000"/>
                </a:solidFill>
                <a:latin typeface="Calibri" panose="020F0502020204030204" pitchFamily="34" charset="0"/>
                <a:sym typeface="Calibri" panose="020F0502020204030204" pitchFamily="34" charset="0"/>
              </a:rPr>
              <a:t>It also adds presumption of causation for hypertension. The science has long supported the creation of this presumption, but VA has resisted adding it.</a:t>
            </a:r>
          </a:p>
          <a:p>
            <a:pPr marL="182184" indent="-182184">
              <a:buFontTx/>
              <a:buChar char="-"/>
            </a:pPr>
            <a:r>
              <a:rPr lang="en-US" b="0" dirty="0">
                <a:solidFill>
                  <a:srgbClr val="000000"/>
                </a:solidFill>
                <a:latin typeface="Calibri" panose="020F0502020204030204" pitchFamily="34" charset="0"/>
                <a:sym typeface="Calibri" panose="020F0502020204030204" pitchFamily="34" charset="0"/>
              </a:rPr>
              <a:t>However, this is one of the presumptions that has a delayed effective date -- presumption is not fully effective until Oct. of 2026.</a:t>
            </a:r>
          </a:p>
          <a:p>
            <a:pPr marL="182184" indent="-182184">
              <a:buFontTx/>
              <a:buChar char="-"/>
            </a:pPr>
            <a:r>
              <a:rPr lang="en-US" b="0" dirty="0">
                <a:solidFill>
                  <a:srgbClr val="000000"/>
                </a:solidFill>
                <a:latin typeface="Calibri" panose="020F0502020204030204" pitchFamily="34" charset="0"/>
                <a:sym typeface="Calibri" panose="020F0502020204030204" pitchFamily="34" charset="0"/>
              </a:rPr>
              <a:t>Remember that a Veteran can seek to have it applied earlier with a showing of good cause, which includes being over the age of 85. Furthermore, it is retroactive under the PACT Act only for DIC claims.</a:t>
            </a:r>
          </a:p>
          <a:p>
            <a:pPr marL="182184" indent="-182184">
              <a:buFontTx/>
              <a:buChar char="-"/>
            </a:pPr>
            <a:r>
              <a:rPr lang="en-US" b="0" dirty="0">
                <a:solidFill>
                  <a:srgbClr val="000000"/>
                </a:solidFill>
                <a:latin typeface="Calibri" panose="020F0502020204030204" pitchFamily="34" charset="0"/>
                <a:sym typeface="Calibri" panose="020F0502020204030204" pitchFamily="34" charset="0"/>
              </a:rPr>
              <a:t>That is just what the Act says.  As we saw with the Blue Water Navy Act, the federal Courts could hold under the </a:t>
            </a:r>
            <a:r>
              <a:rPr lang="en-US" b="0" i="1" dirty="0" err="1">
                <a:solidFill>
                  <a:srgbClr val="000000"/>
                </a:solidFill>
                <a:latin typeface="Calibri" panose="020F0502020204030204" pitchFamily="34" charset="0"/>
                <a:sym typeface="Calibri" panose="020F0502020204030204" pitchFamily="34" charset="0"/>
              </a:rPr>
              <a:t>Nehmer</a:t>
            </a:r>
            <a:r>
              <a:rPr lang="en-US" b="0" i="1" dirty="0">
                <a:solidFill>
                  <a:srgbClr val="000000"/>
                </a:solidFill>
                <a:latin typeface="Calibri" panose="020F0502020204030204" pitchFamily="34" charset="0"/>
                <a:sym typeface="Calibri" panose="020F0502020204030204" pitchFamily="34" charset="0"/>
              </a:rPr>
              <a:t> </a:t>
            </a:r>
            <a:r>
              <a:rPr lang="en-US" b="0" i="0" dirty="0">
                <a:solidFill>
                  <a:srgbClr val="000000"/>
                </a:solidFill>
                <a:latin typeface="Calibri" panose="020F0502020204030204" pitchFamily="34" charset="0"/>
                <a:sym typeface="Calibri" panose="020F0502020204030204" pitchFamily="34" charset="0"/>
              </a:rPr>
              <a:t>class action lawsuit </a:t>
            </a:r>
            <a:r>
              <a:rPr lang="en-US" b="0" dirty="0">
                <a:solidFill>
                  <a:srgbClr val="000000"/>
                </a:solidFill>
                <a:latin typeface="Calibri" panose="020F0502020204030204" pitchFamily="34" charset="0"/>
                <a:sym typeface="Calibri" panose="020F0502020204030204" pitchFamily="34" charset="0"/>
              </a:rPr>
              <a:t>that the presumption is still retroactive for Veterans who were previously denied benefits. Accordingly, if you have a Veteran who has not already applied for benefits for hypertension, you should encourage them to file as soon as possible</a:t>
            </a:r>
          </a:p>
          <a:p>
            <a:pPr marL="182184" indent="-182184">
              <a:buFontTx/>
              <a:buChar char="-"/>
            </a:pPr>
            <a:endParaRPr lang="en-US" b="0" dirty="0">
              <a:solidFill>
                <a:srgbClr val="000000"/>
              </a:solidFill>
              <a:latin typeface="Calibri" panose="020F0502020204030204" pitchFamily="34" charset="0"/>
              <a:sym typeface="Calibri" panose="020F0502020204030204" pitchFamily="34" charset="0"/>
            </a:endParaRPr>
          </a:p>
          <a:p>
            <a:pPr marL="182184" indent="-182184">
              <a:buFontTx/>
              <a:buChar char="-"/>
            </a:pPr>
            <a:r>
              <a:rPr lang="en-US" b="0" dirty="0">
                <a:solidFill>
                  <a:srgbClr val="000000"/>
                </a:solidFill>
                <a:latin typeface="Calibri" panose="020F0502020204030204" pitchFamily="34" charset="0"/>
                <a:sym typeface="Calibri" panose="020F0502020204030204" pitchFamily="34" charset="0"/>
              </a:rPr>
              <a:t>GWC -- Previously, there was always a requirement that a condition manifest within a specific period of time after service.  </a:t>
            </a:r>
          </a:p>
          <a:p>
            <a:pPr marL="182184" indent="-182184">
              <a:buFontTx/>
              <a:buChar char="-"/>
            </a:pPr>
            <a:r>
              <a:rPr lang="en-US" b="0" dirty="0">
                <a:solidFill>
                  <a:srgbClr val="000000"/>
                </a:solidFill>
                <a:latin typeface="Calibri" panose="020F0502020204030204" pitchFamily="34" charset="0"/>
                <a:sym typeface="Calibri" panose="020F0502020204030204" pitchFamily="34" charset="0"/>
              </a:rPr>
              <a:t>Congress always moved the date back before it was reached, but now it is not an issue at all.</a:t>
            </a:r>
          </a:p>
          <a:p>
            <a:pPr marL="182184" indent="-182184">
              <a:buFontTx/>
              <a:buChar char="-"/>
            </a:pPr>
            <a:r>
              <a:rPr lang="en-US" b="0" dirty="0">
                <a:solidFill>
                  <a:srgbClr val="000000"/>
                </a:solidFill>
                <a:latin typeface="Calibri" panose="020F0502020204030204" pitchFamily="34" charset="0"/>
                <a:sym typeface="Calibri" panose="020F0502020204030204" pitchFamily="34" charset="0"/>
              </a:rPr>
              <a:t>The PACT Act also requires VA to provide a Gulf War claim exam “If a Persian Gulf veteran at a [VA] medical facility … presents with any one symptom associated with Gulf War Illness.”</a:t>
            </a:r>
          </a:p>
          <a:p>
            <a:pPr marL="182184" indent="-182184">
              <a:buFontTx/>
              <a:buChar char="-"/>
            </a:pPr>
            <a:r>
              <a:rPr lang="en-US" b="0" dirty="0">
                <a:solidFill>
                  <a:srgbClr val="000000"/>
                </a:solidFill>
                <a:latin typeface="Calibri" panose="020F0502020204030204" pitchFamily="34" charset="0"/>
                <a:sym typeface="Calibri" panose="020F0502020204030204" pitchFamily="34" charset="0"/>
              </a:rPr>
              <a:t>Note that this is not tied to the filing of a claim.  You should ask Gulf War Veterans not only whether they have had an exam, but whether they have filed a claim based upon the results.</a:t>
            </a:r>
          </a:p>
          <a:p>
            <a:pPr marL="182184" indent="-182184">
              <a:buFontTx/>
              <a:buChar char="-"/>
            </a:pPr>
            <a:r>
              <a:rPr lang="en-US" b="0" dirty="0">
                <a:solidFill>
                  <a:srgbClr val="000000"/>
                </a:solidFill>
                <a:latin typeface="Calibri" panose="020F0502020204030204" pitchFamily="34" charset="0"/>
                <a:sym typeface="Calibri" panose="020F0502020204030204" pitchFamily="34" charset="0"/>
              </a:rPr>
              <a:t>Finally, the act adds 6 new areas where the Gulf War presumptions apply: Afghanistan, Egypt, Israel, Jordan, Syria, and Turkey.</a:t>
            </a:r>
          </a:p>
          <a:p>
            <a:pPr marL="182184" indent="-182184">
              <a:buFontTx/>
              <a:buChar char="-"/>
            </a:pPr>
            <a:r>
              <a:rPr lang="en-US" b="0" dirty="0">
                <a:solidFill>
                  <a:srgbClr val="000000"/>
                </a:solidFill>
                <a:latin typeface="Calibri" panose="020F0502020204030204" pitchFamily="34" charset="0"/>
                <a:sym typeface="Calibri" panose="020F0502020204030204" pitchFamily="34" charset="0"/>
              </a:rPr>
              <a:t>Gulf War claims were always confusing because these areas were excluded and now the availability of benefits should be much more consistent.</a:t>
            </a:r>
          </a:p>
          <a:p>
            <a:pPr marL="182184" indent="-182184">
              <a:buFontTx/>
              <a:buChar char="-"/>
            </a:pPr>
            <a:endParaRPr lang="en-US" dirty="0">
              <a:solidFill>
                <a:srgbClr val="000000"/>
              </a:solidFill>
              <a:latin typeface="Calibri" panose="020F0502020204030204" pitchFamily="34" charset="0"/>
              <a:sym typeface=""/>
            </a:endParaRPr>
          </a:p>
        </p:txBody>
      </p:sp>
      <p:sp>
        <p:nvSpPr>
          <p:cNvPr id="4" name="Slide Number Placeholder 3"/>
          <p:cNvSpPr>
            <a:spLocks noGrp="1"/>
          </p:cNvSpPr>
          <p:nvPr>
            <p:ph type="sldNum" sz="quarter" idx="5"/>
          </p:nvPr>
        </p:nvSpPr>
        <p:spPr/>
        <p:txBody>
          <a:bodyPr/>
          <a:lstStyle/>
          <a:p>
            <a:fld id="{17055FE4-C66D-4B15-B666-BC04428DE721}" type="slidenum">
              <a:rPr lang="en-US" smtClean="0"/>
              <a:t>10</a:t>
            </a:fld>
            <a:endParaRPr lang="en-US"/>
          </a:p>
        </p:txBody>
      </p:sp>
    </p:spTree>
    <p:extLst>
      <p:ext uri="{BB962C8B-B14F-4D97-AF65-F5344CB8AC3E}">
        <p14:creationId xmlns:p14="http://schemas.microsoft.com/office/powerpoint/2010/main" val="1758693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184" indent="-182184">
              <a:buFontTx/>
              <a:buChar char="-"/>
            </a:pPr>
            <a:r>
              <a:rPr lang="en-US" b="0" dirty="0">
                <a:solidFill>
                  <a:srgbClr val="000000"/>
                </a:solidFill>
                <a:latin typeface="Calibri" panose="020F0502020204030204" pitchFamily="34" charset="0"/>
                <a:sym typeface="Calibri" panose="020F0502020204030204" pitchFamily="34" charset="0"/>
              </a:rPr>
              <a:t>section 406, which affects Burn Pits Claims.</a:t>
            </a:r>
          </a:p>
          <a:p>
            <a:pPr marL="182184" indent="-182184">
              <a:buFontTx/>
              <a:buChar char="-"/>
            </a:pPr>
            <a:r>
              <a:rPr lang="en-US" b="0" dirty="0">
                <a:solidFill>
                  <a:srgbClr val="000000"/>
                </a:solidFill>
                <a:latin typeface="Calibri" panose="020F0502020204030204" pitchFamily="34" charset="0"/>
                <a:sym typeface="Calibri" panose="020F0502020204030204" pitchFamily="34" charset="0"/>
              </a:rPr>
              <a:t>It is only very recently that VA has finalized regulations creating some burn pit presumptions and the PACT act marks a significant expansion beyond what VA has done. </a:t>
            </a:r>
          </a:p>
          <a:p>
            <a:pPr marL="182184" indent="-182184">
              <a:buFontTx/>
              <a:buChar char="-"/>
            </a:pPr>
            <a:r>
              <a:rPr lang="en-US" b="1" dirty="0">
                <a:solidFill>
                  <a:srgbClr val="000000"/>
                </a:solidFill>
                <a:latin typeface="Calibri" panose="020F0502020204030204" pitchFamily="34" charset="0"/>
                <a:sym typeface="Calibri" panose="020F0502020204030204" pitchFamily="34" charset="0"/>
              </a:rPr>
              <a:t>[click] </a:t>
            </a:r>
            <a:r>
              <a:rPr lang="en-US" b="0" dirty="0">
                <a:solidFill>
                  <a:srgbClr val="000000"/>
                </a:solidFill>
                <a:latin typeface="Calibri" panose="020F0502020204030204" pitchFamily="34" charset="0"/>
                <a:sym typeface="Calibri" panose="020F0502020204030204" pitchFamily="34" charset="0"/>
              </a:rPr>
              <a:t>Initially, the coverage of the act presumes exposure using the expanded location definitions of Gulf War service.  See 38 U.S.C. § 1119.  Thus, it applies not just to service in Iraq and Afghanistan but to locations throughout the Middle East.</a:t>
            </a:r>
          </a:p>
          <a:p>
            <a:pPr marL="182184" indent="-182184">
              <a:buFontTx/>
              <a:buChar char="-"/>
            </a:pPr>
            <a:r>
              <a:rPr lang="en-US" b="1" dirty="0">
                <a:solidFill>
                  <a:srgbClr val="000000"/>
                </a:solidFill>
                <a:latin typeface="Calibri" panose="020F0502020204030204" pitchFamily="34" charset="0"/>
                <a:sym typeface="Calibri" panose="020F0502020204030204" pitchFamily="34" charset="0"/>
              </a:rPr>
              <a:t>[click] </a:t>
            </a:r>
            <a:r>
              <a:rPr lang="en-US" b="0" dirty="0">
                <a:solidFill>
                  <a:srgbClr val="000000"/>
                </a:solidFill>
                <a:latin typeface="Calibri" panose="020F0502020204030204" pitchFamily="34" charset="0"/>
                <a:sym typeface="Calibri" panose="020F0502020204030204" pitchFamily="34" charset="0"/>
              </a:rPr>
              <a:t>Substantively, the act creates two dozen presumptive conditions including 11 cancers and many serious respiratory conditions such as COPD and emphysema.  </a:t>
            </a:r>
          </a:p>
          <a:p>
            <a:pPr marL="182184" indent="-182184">
              <a:buFontTx/>
              <a:buChar char="-"/>
            </a:pPr>
            <a:r>
              <a:rPr lang="en-US" b="1" dirty="0">
                <a:solidFill>
                  <a:srgbClr val="000000"/>
                </a:solidFill>
                <a:latin typeface="Calibri" panose="020F0502020204030204" pitchFamily="34" charset="0"/>
                <a:sym typeface="Calibri" panose="020F0502020204030204" pitchFamily="34" charset="0"/>
              </a:rPr>
              <a:t>[click] </a:t>
            </a:r>
            <a:r>
              <a:rPr lang="en-US" b="0" dirty="0">
                <a:solidFill>
                  <a:srgbClr val="000000"/>
                </a:solidFill>
                <a:latin typeface="Calibri" panose="020F0502020204030204" pitchFamily="34" charset="0"/>
                <a:sym typeface="Calibri" panose="020F0502020204030204" pitchFamily="34" charset="0"/>
              </a:rPr>
              <a:t>Once again, the act uses staggered effective dates so be careful and make sure that you don’t forget that a Veteran with good cause does not have to wait to apply for benefits.</a:t>
            </a:r>
          </a:p>
          <a:p>
            <a:endParaRPr lang="en-US" dirty="0"/>
          </a:p>
        </p:txBody>
      </p:sp>
      <p:sp>
        <p:nvSpPr>
          <p:cNvPr id="4" name="Slide Number Placeholder 3"/>
          <p:cNvSpPr>
            <a:spLocks noGrp="1"/>
          </p:cNvSpPr>
          <p:nvPr>
            <p:ph type="sldNum" sz="quarter" idx="5"/>
          </p:nvPr>
        </p:nvSpPr>
        <p:spPr/>
        <p:txBody>
          <a:bodyPr/>
          <a:lstStyle/>
          <a:p>
            <a:fld id="{17055FE4-C66D-4B15-B666-BC04428DE721}" type="slidenum">
              <a:rPr lang="en-US" smtClean="0"/>
              <a:t>11</a:t>
            </a:fld>
            <a:endParaRPr lang="en-US"/>
          </a:p>
        </p:txBody>
      </p:sp>
    </p:spTree>
    <p:extLst>
      <p:ext uri="{BB962C8B-B14F-4D97-AF65-F5344CB8AC3E}">
        <p14:creationId xmlns:p14="http://schemas.microsoft.com/office/powerpoint/2010/main" val="1955849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055FE4-C66D-4B15-B666-BC04428DE721}" type="slidenum">
              <a:rPr lang="en-US" smtClean="0"/>
              <a:t>12</a:t>
            </a:fld>
            <a:endParaRPr lang="en-US"/>
          </a:p>
        </p:txBody>
      </p:sp>
    </p:spTree>
    <p:extLst>
      <p:ext uri="{BB962C8B-B14F-4D97-AF65-F5344CB8AC3E}">
        <p14:creationId xmlns:p14="http://schemas.microsoft.com/office/powerpoint/2010/main" val="1901918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cannot possibly have missed hearing about CLJA – the ads; the ads; the ads</a:t>
            </a:r>
          </a:p>
          <a:p>
            <a:endParaRPr lang="en-US" dirty="0"/>
          </a:p>
          <a:p>
            <a:r>
              <a:rPr lang="en-US" dirty="0"/>
              <a:t>Sect. 804:</a:t>
            </a:r>
          </a:p>
          <a:p>
            <a:pPr lvl="1"/>
            <a:r>
              <a:rPr lang="en-US" dirty="0"/>
              <a:t>No sovereign immunity</a:t>
            </a:r>
          </a:p>
          <a:p>
            <a:pPr lvl="1"/>
            <a:r>
              <a:rPr lang="en-US" dirty="0"/>
              <a:t>No punitive damages</a:t>
            </a:r>
          </a:p>
          <a:p>
            <a:pPr lvl="1"/>
            <a:r>
              <a:rPr lang="en-US" dirty="0"/>
              <a:t>Burden of proof is at least as likely as not</a:t>
            </a:r>
          </a:p>
          <a:p>
            <a:pPr lvl="1"/>
            <a:r>
              <a:rPr lang="en-US" dirty="0"/>
              <a:t>E.D.N.C. has exclusive jurisdiction.</a:t>
            </a:r>
          </a:p>
          <a:p>
            <a:pPr lvl="1"/>
            <a:r>
              <a:rPr lang="en-US" b="1" dirty="0"/>
              <a:t>Awards are offset against VA benefits</a:t>
            </a:r>
          </a:p>
          <a:p>
            <a:pPr lvl="1"/>
            <a:r>
              <a:rPr lang="en-US" dirty="0"/>
              <a:t>Statute of limitations is two years after the effective date of the PACT Act (Aug. 2024).</a:t>
            </a:r>
          </a:p>
          <a:p>
            <a:endParaRPr lang="en-US" dirty="0"/>
          </a:p>
        </p:txBody>
      </p:sp>
      <p:sp>
        <p:nvSpPr>
          <p:cNvPr id="4" name="Slide Number Placeholder 3"/>
          <p:cNvSpPr>
            <a:spLocks noGrp="1"/>
          </p:cNvSpPr>
          <p:nvPr>
            <p:ph type="sldNum" sz="quarter" idx="5"/>
          </p:nvPr>
        </p:nvSpPr>
        <p:spPr/>
        <p:txBody>
          <a:bodyPr/>
          <a:lstStyle/>
          <a:p>
            <a:fld id="{17055FE4-C66D-4B15-B666-BC04428DE721}" type="slidenum">
              <a:rPr lang="en-US" smtClean="0"/>
              <a:t>13</a:t>
            </a:fld>
            <a:endParaRPr lang="en-US"/>
          </a:p>
        </p:txBody>
      </p:sp>
    </p:spTree>
    <p:extLst>
      <p:ext uri="{BB962C8B-B14F-4D97-AF65-F5344CB8AC3E}">
        <p14:creationId xmlns:p14="http://schemas.microsoft.com/office/powerpoint/2010/main" val="2974885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click on numbers</a:t>
            </a:r>
          </a:p>
        </p:txBody>
      </p:sp>
      <p:sp>
        <p:nvSpPr>
          <p:cNvPr id="4" name="Slide Number Placeholder 3"/>
          <p:cNvSpPr>
            <a:spLocks noGrp="1"/>
          </p:cNvSpPr>
          <p:nvPr>
            <p:ph type="sldNum" sz="quarter" idx="5"/>
          </p:nvPr>
        </p:nvSpPr>
        <p:spPr/>
        <p:txBody>
          <a:bodyPr/>
          <a:lstStyle/>
          <a:p>
            <a:fld id="{17055FE4-C66D-4B15-B666-BC04428DE721}" type="slidenum">
              <a:rPr lang="en-US" smtClean="0"/>
              <a:t>14</a:t>
            </a:fld>
            <a:endParaRPr lang="en-US"/>
          </a:p>
        </p:txBody>
      </p:sp>
    </p:spTree>
    <p:extLst>
      <p:ext uri="{BB962C8B-B14F-4D97-AF65-F5344CB8AC3E}">
        <p14:creationId xmlns:p14="http://schemas.microsoft.com/office/powerpoint/2010/main" val="427406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click on numbers</a:t>
            </a:r>
          </a:p>
        </p:txBody>
      </p:sp>
      <p:sp>
        <p:nvSpPr>
          <p:cNvPr id="4" name="Slide Number Placeholder 3"/>
          <p:cNvSpPr>
            <a:spLocks noGrp="1"/>
          </p:cNvSpPr>
          <p:nvPr>
            <p:ph type="sldNum" sz="quarter" idx="5"/>
          </p:nvPr>
        </p:nvSpPr>
        <p:spPr/>
        <p:txBody>
          <a:bodyPr/>
          <a:lstStyle/>
          <a:p>
            <a:fld id="{17055FE4-C66D-4B15-B666-BC04428DE721}" type="slidenum">
              <a:rPr lang="en-US" smtClean="0"/>
              <a:t>15</a:t>
            </a:fld>
            <a:endParaRPr lang="en-US"/>
          </a:p>
        </p:txBody>
      </p:sp>
    </p:spTree>
    <p:extLst>
      <p:ext uri="{BB962C8B-B14F-4D97-AF65-F5344CB8AC3E}">
        <p14:creationId xmlns:p14="http://schemas.microsoft.com/office/powerpoint/2010/main" val="829760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notice -- Sec. 804 does not recognize any specific conditions, but VA previously recognized the conditions on the right</a:t>
            </a:r>
          </a:p>
        </p:txBody>
      </p:sp>
      <p:sp>
        <p:nvSpPr>
          <p:cNvPr id="4" name="Slide Number Placeholder 3"/>
          <p:cNvSpPr>
            <a:spLocks noGrp="1"/>
          </p:cNvSpPr>
          <p:nvPr>
            <p:ph type="sldNum" sz="quarter" idx="5"/>
          </p:nvPr>
        </p:nvSpPr>
        <p:spPr/>
        <p:txBody>
          <a:bodyPr/>
          <a:lstStyle/>
          <a:p>
            <a:fld id="{17055FE4-C66D-4B15-B666-BC04428DE721}" type="slidenum">
              <a:rPr lang="en-US" smtClean="0"/>
              <a:t>16</a:t>
            </a:fld>
            <a:endParaRPr lang="en-US"/>
          </a:p>
        </p:txBody>
      </p:sp>
    </p:spTree>
    <p:extLst>
      <p:ext uri="{BB962C8B-B14F-4D97-AF65-F5344CB8AC3E}">
        <p14:creationId xmlns:p14="http://schemas.microsoft.com/office/powerpoint/2010/main" val="936376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MOU’s stated purpose is to “create, implement, and execute a service project for VFW member interested in participating” in the CLJA litigation.</a:t>
            </a:r>
          </a:p>
        </p:txBody>
      </p:sp>
      <p:sp>
        <p:nvSpPr>
          <p:cNvPr id="4" name="Slide Number Placeholder 3"/>
          <p:cNvSpPr>
            <a:spLocks noGrp="1"/>
          </p:cNvSpPr>
          <p:nvPr>
            <p:ph type="sldNum" sz="quarter" idx="5"/>
          </p:nvPr>
        </p:nvSpPr>
        <p:spPr/>
        <p:txBody>
          <a:bodyPr/>
          <a:lstStyle/>
          <a:p>
            <a:fld id="{17055FE4-C66D-4B15-B666-BC04428DE721}" type="slidenum">
              <a:rPr lang="en-US" smtClean="0"/>
              <a:t>17</a:t>
            </a:fld>
            <a:endParaRPr lang="en-US"/>
          </a:p>
        </p:txBody>
      </p:sp>
    </p:spTree>
    <p:extLst>
      <p:ext uri="{BB962C8B-B14F-4D97-AF65-F5344CB8AC3E}">
        <p14:creationId xmlns:p14="http://schemas.microsoft.com/office/powerpoint/2010/main" val="3612809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When will the landing page to be set up??</a:t>
            </a:r>
          </a:p>
          <a:p>
            <a:pPr marL="171450" indent="-171450">
              <a:buFontTx/>
              <a:buChar char="-"/>
            </a:pPr>
            <a:endParaRPr lang="en-US" dirty="0"/>
          </a:p>
          <a:p>
            <a:pPr marL="171450" indent="-171450">
              <a:buFontTx/>
              <a:buChar char="-"/>
            </a:pPr>
            <a:r>
              <a:rPr lang="en-US" dirty="0"/>
              <a:t>RE last bullet – this still needs to be worked out with VFW – probably will need to be sent directly to dept. service office (cold vs. warm hand-off) </a:t>
            </a:r>
          </a:p>
        </p:txBody>
      </p:sp>
      <p:sp>
        <p:nvSpPr>
          <p:cNvPr id="4" name="Slide Number Placeholder 3"/>
          <p:cNvSpPr>
            <a:spLocks noGrp="1"/>
          </p:cNvSpPr>
          <p:nvPr>
            <p:ph type="sldNum" sz="quarter" idx="5"/>
          </p:nvPr>
        </p:nvSpPr>
        <p:spPr/>
        <p:txBody>
          <a:bodyPr/>
          <a:lstStyle/>
          <a:p>
            <a:fld id="{17055FE4-C66D-4B15-B666-BC04428DE721}" type="slidenum">
              <a:rPr lang="en-US" smtClean="0"/>
              <a:t>18</a:t>
            </a:fld>
            <a:endParaRPr lang="en-US"/>
          </a:p>
        </p:txBody>
      </p:sp>
    </p:spTree>
    <p:extLst>
      <p:ext uri="{BB962C8B-B14F-4D97-AF65-F5344CB8AC3E}">
        <p14:creationId xmlns:p14="http://schemas.microsoft.com/office/powerpoint/2010/main" val="1286126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click on numbers</a:t>
            </a:r>
          </a:p>
        </p:txBody>
      </p:sp>
      <p:sp>
        <p:nvSpPr>
          <p:cNvPr id="4" name="Slide Number Placeholder 3"/>
          <p:cNvSpPr>
            <a:spLocks noGrp="1"/>
          </p:cNvSpPr>
          <p:nvPr>
            <p:ph type="sldNum" sz="quarter" idx="5"/>
          </p:nvPr>
        </p:nvSpPr>
        <p:spPr/>
        <p:txBody>
          <a:bodyPr/>
          <a:lstStyle/>
          <a:p>
            <a:fld id="{17055FE4-C66D-4B15-B666-BC04428DE721}" type="slidenum">
              <a:rPr lang="en-US" smtClean="0"/>
              <a:t>19</a:t>
            </a:fld>
            <a:endParaRPr lang="en-US"/>
          </a:p>
        </p:txBody>
      </p:sp>
    </p:spTree>
    <p:extLst>
      <p:ext uri="{BB962C8B-B14F-4D97-AF65-F5344CB8AC3E}">
        <p14:creationId xmlns:p14="http://schemas.microsoft.com/office/powerpoint/2010/main" val="300221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055FE4-C66D-4B15-B666-BC04428DE721}" type="slidenum">
              <a:rPr lang="en-US" smtClean="0"/>
              <a:t>2</a:t>
            </a:fld>
            <a:endParaRPr lang="en-US"/>
          </a:p>
        </p:txBody>
      </p:sp>
    </p:spTree>
    <p:extLst>
      <p:ext uri="{BB962C8B-B14F-4D97-AF65-F5344CB8AC3E}">
        <p14:creationId xmlns:p14="http://schemas.microsoft.com/office/powerpoint/2010/main" val="3921754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Possibility of fees limited to 25% -- we support</a:t>
            </a:r>
          </a:p>
        </p:txBody>
      </p:sp>
      <p:sp>
        <p:nvSpPr>
          <p:cNvPr id="4" name="Slide Number Placeholder 3"/>
          <p:cNvSpPr>
            <a:spLocks noGrp="1"/>
          </p:cNvSpPr>
          <p:nvPr>
            <p:ph type="sldNum" sz="quarter" idx="5"/>
          </p:nvPr>
        </p:nvSpPr>
        <p:spPr/>
        <p:txBody>
          <a:bodyPr/>
          <a:lstStyle/>
          <a:p>
            <a:fld id="{17055FE4-C66D-4B15-B666-BC04428DE721}" type="slidenum">
              <a:rPr lang="en-US" smtClean="0"/>
              <a:t>20</a:t>
            </a:fld>
            <a:endParaRPr lang="en-US"/>
          </a:p>
        </p:txBody>
      </p:sp>
    </p:spTree>
    <p:extLst>
      <p:ext uri="{BB962C8B-B14F-4D97-AF65-F5344CB8AC3E}">
        <p14:creationId xmlns:p14="http://schemas.microsoft.com/office/powerpoint/2010/main" val="1847960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click on numbers</a:t>
            </a:r>
          </a:p>
        </p:txBody>
      </p:sp>
      <p:sp>
        <p:nvSpPr>
          <p:cNvPr id="4" name="Slide Number Placeholder 3"/>
          <p:cNvSpPr>
            <a:spLocks noGrp="1"/>
          </p:cNvSpPr>
          <p:nvPr>
            <p:ph type="sldNum" sz="quarter" idx="5"/>
          </p:nvPr>
        </p:nvSpPr>
        <p:spPr/>
        <p:txBody>
          <a:bodyPr/>
          <a:lstStyle/>
          <a:p>
            <a:fld id="{17055FE4-C66D-4B15-B666-BC04428DE721}" type="slidenum">
              <a:rPr lang="en-US" smtClean="0"/>
              <a:t>21</a:t>
            </a:fld>
            <a:endParaRPr lang="en-US"/>
          </a:p>
        </p:txBody>
      </p:sp>
    </p:spTree>
    <p:extLst>
      <p:ext uri="{BB962C8B-B14F-4D97-AF65-F5344CB8AC3E}">
        <p14:creationId xmlns:p14="http://schemas.microsoft.com/office/powerpoint/2010/main" val="2762498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click on numbers</a:t>
            </a:r>
          </a:p>
        </p:txBody>
      </p:sp>
      <p:sp>
        <p:nvSpPr>
          <p:cNvPr id="4" name="Slide Number Placeholder 3"/>
          <p:cNvSpPr>
            <a:spLocks noGrp="1"/>
          </p:cNvSpPr>
          <p:nvPr>
            <p:ph type="sldNum" sz="quarter" idx="5"/>
          </p:nvPr>
        </p:nvSpPr>
        <p:spPr/>
        <p:txBody>
          <a:bodyPr/>
          <a:lstStyle/>
          <a:p>
            <a:fld id="{17055FE4-C66D-4B15-B666-BC04428DE721}" type="slidenum">
              <a:rPr lang="en-US" smtClean="0"/>
              <a:t>22</a:t>
            </a:fld>
            <a:endParaRPr lang="en-US"/>
          </a:p>
        </p:txBody>
      </p:sp>
    </p:spTree>
    <p:extLst>
      <p:ext uri="{BB962C8B-B14F-4D97-AF65-F5344CB8AC3E}">
        <p14:creationId xmlns:p14="http://schemas.microsoft.com/office/powerpoint/2010/main" val="3583752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055FE4-C66D-4B15-B666-BC04428DE721}" type="slidenum">
              <a:rPr lang="en-US" smtClean="0"/>
              <a:t>23</a:t>
            </a:fld>
            <a:endParaRPr lang="en-US"/>
          </a:p>
        </p:txBody>
      </p:sp>
    </p:spTree>
    <p:extLst>
      <p:ext uri="{BB962C8B-B14F-4D97-AF65-F5344CB8AC3E}">
        <p14:creationId xmlns:p14="http://schemas.microsoft.com/office/powerpoint/2010/main" val="3976517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click on numbers</a:t>
            </a:r>
          </a:p>
        </p:txBody>
      </p:sp>
      <p:sp>
        <p:nvSpPr>
          <p:cNvPr id="4" name="Slide Number Placeholder 3"/>
          <p:cNvSpPr>
            <a:spLocks noGrp="1"/>
          </p:cNvSpPr>
          <p:nvPr>
            <p:ph type="sldNum" sz="quarter" idx="5"/>
          </p:nvPr>
        </p:nvSpPr>
        <p:spPr/>
        <p:txBody>
          <a:bodyPr/>
          <a:lstStyle/>
          <a:p>
            <a:fld id="{17055FE4-C66D-4B15-B666-BC04428DE721}" type="slidenum">
              <a:rPr lang="en-US" smtClean="0"/>
              <a:t>24</a:t>
            </a:fld>
            <a:endParaRPr lang="en-US"/>
          </a:p>
        </p:txBody>
      </p:sp>
    </p:spTree>
    <p:extLst>
      <p:ext uri="{BB962C8B-B14F-4D97-AF65-F5344CB8AC3E}">
        <p14:creationId xmlns:p14="http://schemas.microsoft.com/office/powerpoint/2010/main" val="1119083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click on numbers</a:t>
            </a:r>
          </a:p>
        </p:txBody>
      </p:sp>
      <p:sp>
        <p:nvSpPr>
          <p:cNvPr id="4" name="Slide Number Placeholder 3"/>
          <p:cNvSpPr>
            <a:spLocks noGrp="1"/>
          </p:cNvSpPr>
          <p:nvPr>
            <p:ph type="sldNum" sz="quarter" idx="5"/>
          </p:nvPr>
        </p:nvSpPr>
        <p:spPr/>
        <p:txBody>
          <a:bodyPr/>
          <a:lstStyle/>
          <a:p>
            <a:fld id="{17055FE4-C66D-4B15-B666-BC04428DE721}" type="slidenum">
              <a:rPr lang="en-US" smtClean="0"/>
              <a:t>25</a:t>
            </a:fld>
            <a:endParaRPr lang="en-US"/>
          </a:p>
        </p:txBody>
      </p:sp>
    </p:spTree>
    <p:extLst>
      <p:ext uri="{BB962C8B-B14F-4D97-AF65-F5344CB8AC3E}">
        <p14:creationId xmlns:p14="http://schemas.microsoft.com/office/powerpoint/2010/main" val="1974298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click on numbers</a:t>
            </a:r>
          </a:p>
        </p:txBody>
      </p:sp>
      <p:sp>
        <p:nvSpPr>
          <p:cNvPr id="4" name="Slide Number Placeholder 3"/>
          <p:cNvSpPr>
            <a:spLocks noGrp="1"/>
          </p:cNvSpPr>
          <p:nvPr>
            <p:ph type="sldNum" sz="quarter" idx="5"/>
          </p:nvPr>
        </p:nvSpPr>
        <p:spPr/>
        <p:txBody>
          <a:bodyPr/>
          <a:lstStyle/>
          <a:p>
            <a:fld id="{17055FE4-C66D-4B15-B666-BC04428DE721}" type="slidenum">
              <a:rPr lang="en-US" smtClean="0"/>
              <a:t>26</a:t>
            </a:fld>
            <a:endParaRPr lang="en-US"/>
          </a:p>
        </p:txBody>
      </p:sp>
    </p:spTree>
    <p:extLst>
      <p:ext uri="{BB962C8B-B14F-4D97-AF65-F5344CB8AC3E}">
        <p14:creationId xmlns:p14="http://schemas.microsoft.com/office/powerpoint/2010/main" val="814377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click on numbers</a:t>
            </a:r>
          </a:p>
        </p:txBody>
      </p:sp>
      <p:sp>
        <p:nvSpPr>
          <p:cNvPr id="4" name="Slide Number Placeholder 3"/>
          <p:cNvSpPr>
            <a:spLocks noGrp="1"/>
          </p:cNvSpPr>
          <p:nvPr>
            <p:ph type="sldNum" sz="quarter" idx="5"/>
          </p:nvPr>
        </p:nvSpPr>
        <p:spPr/>
        <p:txBody>
          <a:bodyPr/>
          <a:lstStyle/>
          <a:p>
            <a:fld id="{17055FE4-C66D-4B15-B666-BC04428DE721}" type="slidenum">
              <a:rPr lang="en-US" smtClean="0"/>
              <a:t>27</a:t>
            </a:fld>
            <a:endParaRPr lang="en-US"/>
          </a:p>
        </p:txBody>
      </p:sp>
    </p:spTree>
    <p:extLst>
      <p:ext uri="{BB962C8B-B14F-4D97-AF65-F5344CB8AC3E}">
        <p14:creationId xmlns:p14="http://schemas.microsoft.com/office/powerpoint/2010/main" val="967604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you are getting a lot of calls. We are trying to catch up and give you information to provide to those who are calling.</a:t>
            </a:r>
          </a:p>
        </p:txBody>
      </p:sp>
      <p:sp>
        <p:nvSpPr>
          <p:cNvPr id="4" name="Slide Number Placeholder 3"/>
          <p:cNvSpPr>
            <a:spLocks noGrp="1"/>
          </p:cNvSpPr>
          <p:nvPr>
            <p:ph type="sldNum" sz="quarter" idx="5"/>
          </p:nvPr>
        </p:nvSpPr>
        <p:spPr/>
        <p:txBody>
          <a:bodyPr/>
          <a:lstStyle/>
          <a:p>
            <a:fld id="{17055FE4-C66D-4B15-B666-BC04428DE721}" type="slidenum">
              <a:rPr lang="en-US" smtClean="0"/>
              <a:t>28</a:t>
            </a:fld>
            <a:endParaRPr lang="en-US"/>
          </a:p>
        </p:txBody>
      </p:sp>
    </p:spTree>
    <p:extLst>
      <p:ext uri="{BB962C8B-B14F-4D97-AF65-F5344CB8AC3E}">
        <p14:creationId xmlns:p14="http://schemas.microsoft.com/office/powerpoint/2010/main" val="3831579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1800"/>
              </a:spcAft>
              <a:buFont typeface="Calibri" panose="020F0502020204030204" pitchFamily="34" charset="0"/>
              <a:buChar char="—"/>
            </a:pPr>
            <a:endParaRPr lang="en-US" sz="1200" dirty="0"/>
          </a:p>
        </p:txBody>
      </p:sp>
      <p:sp>
        <p:nvSpPr>
          <p:cNvPr id="4" name="Slide Number Placeholder 3"/>
          <p:cNvSpPr>
            <a:spLocks noGrp="1"/>
          </p:cNvSpPr>
          <p:nvPr>
            <p:ph type="sldNum" sz="quarter" idx="5"/>
          </p:nvPr>
        </p:nvSpPr>
        <p:spPr/>
        <p:txBody>
          <a:bodyPr/>
          <a:lstStyle/>
          <a:p>
            <a:fld id="{17055FE4-C66D-4B15-B666-BC04428DE721}" type="slidenum">
              <a:rPr lang="en-US" smtClean="0"/>
              <a:t>29</a:t>
            </a:fld>
            <a:endParaRPr lang="en-US"/>
          </a:p>
        </p:txBody>
      </p:sp>
    </p:spTree>
    <p:extLst>
      <p:ext uri="{BB962C8B-B14F-4D97-AF65-F5344CB8AC3E}">
        <p14:creationId xmlns:p14="http://schemas.microsoft.com/office/powerpoint/2010/main" val="101610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055FE4-C66D-4B15-B666-BC04428DE721}" type="slidenum">
              <a:rPr lang="en-US" smtClean="0"/>
              <a:t>3</a:t>
            </a:fld>
            <a:endParaRPr lang="en-US"/>
          </a:p>
        </p:txBody>
      </p:sp>
    </p:spTree>
    <p:extLst>
      <p:ext uri="{BB962C8B-B14F-4D97-AF65-F5344CB8AC3E}">
        <p14:creationId xmlns:p14="http://schemas.microsoft.com/office/powerpoint/2010/main" val="19483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055FE4-C66D-4B15-B666-BC04428DE721}" type="slidenum">
              <a:rPr lang="en-US" smtClean="0"/>
              <a:t>4</a:t>
            </a:fld>
            <a:endParaRPr lang="en-US"/>
          </a:p>
        </p:txBody>
      </p:sp>
    </p:spTree>
    <p:extLst>
      <p:ext uri="{BB962C8B-B14F-4D97-AF65-F5344CB8AC3E}">
        <p14:creationId xmlns:p14="http://schemas.microsoft.com/office/powerpoint/2010/main" val="1565962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055FE4-C66D-4B15-B666-BC04428DE721}" type="slidenum">
              <a:rPr lang="en-US" smtClean="0"/>
              <a:t>5</a:t>
            </a:fld>
            <a:endParaRPr lang="en-US"/>
          </a:p>
        </p:txBody>
      </p:sp>
    </p:spTree>
    <p:extLst>
      <p:ext uri="{BB962C8B-B14F-4D97-AF65-F5344CB8AC3E}">
        <p14:creationId xmlns:p14="http://schemas.microsoft.com/office/powerpoint/2010/main" val="1987268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 Promise to Address Comprehensive Toxics Act.</a:t>
            </a:r>
          </a:p>
          <a:p>
            <a:r>
              <a:rPr lang="en-US" dirty="0"/>
              <a:t>-</a:t>
            </a:r>
          </a:p>
          <a:p>
            <a:pPr lvl="1">
              <a:lnSpc>
                <a:spcPct val="100000"/>
              </a:lnSpc>
              <a:spcBef>
                <a:spcPts val="0"/>
              </a:spcBef>
              <a:spcAft>
                <a:spcPts val="1800"/>
              </a:spcAft>
            </a:pPr>
            <a:r>
              <a:rPr lang="en-US" sz="1200" dirty="0"/>
              <a:t>Expands existing qualifying service locations for Vietnam War, Gulf War, and other toxic exposure sites.</a:t>
            </a:r>
          </a:p>
          <a:p>
            <a:pPr lvl="1">
              <a:lnSpc>
                <a:spcPct val="100000"/>
              </a:lnSpc>
              <a:spcBef>
                <a:spcPts val="0"/>
              </a:spcBef>
              <a:spcAft>
                <a:spcPts val="1800"/>
              </a:spcAft>
            </a:pPr>
            <a:r>
              <a:rPr lang="en-US" sz="1200" dirty="0"/>
              <a:t>Removes Gulf War manifestation limitation date </a:t>
            </a:r>
            <a:r>
              <a:rPr lang="en-US" sz="1200" b="1" i="1" dirty="0"/>
              <a:t>and</a:t>
            </a:r>
            <a:r>
              <a:rPr lang="en-US" sz="1200" dirty="0"/>
              <a:t> percent rating (formerly 10%).</a:t>
            </a:r>
          </a:p>
          <a:p>
            <a:pPr lvl="1">
              <a:lnSpc>
                <a:spcPct val="100000"/>
              </a:lnSpc>
              <a:spcBef>
                <a:spcPts val="0"/>
              </a:spcBef>
              <a:spcAft>
                <a:spcPts val="1800"/>
              </a:spcAft>
            </a:pPr>
            <a:r>
              <a:rPr lang="en-US" sz="1200" dirty="0"/>
              <a:t>Presumes exposure to particulates (Burn Pits).</a:t>
            </a:r>
          </a:p>
          <a:p>
            <a:pPr lvl="1">
              <a:lnSpc>
                <a:spcPct val="100000"/>
              </a:lnSpc>
              <a:spcBef>
                <a:spcPts val="0"/>
              </a:spcBef>
              <a:spcAft>
                <a:spcPts val="1800"/>
              </a:spcAft>
            </a:pPr>
            <a:r>
              <a:rPr lang="en-US" sz="1200" dirty="0"/>
              <a:t>Establishes 23 </a:t>
            </a:r>
            <a:r>
              <a:rPr lang="en-US" sz="1200" b="1" dirty="0"/>
              <a:t>new medical conditions </a:t>
            </a:r>
            <a:r>
              <a:rPr lang="en-US" sz="1200" dirty="0"/>
              <a:t>presumed associated by the exposure.</a:t>
            </a:r>
          </a:p>
          <a:p>
            <a:pPr lvl="1">
              <a:lnSpc>
                <a:spcPct val="100000"/>
              </a:lnSpc>
              <a:spcBef>
                <a:spcPts val="0"/>
              </a:spcBef>
              <a:spcAft>
                <a:spcPts val="1800"/>
              </a:spcAft>
            </a:pPr>
            <a:r>
              <a:rPr lang="en-US" sz="1200" dirty="0"/>
              <a:t>Expands free post-deployment VHA care to 10 years</a:t>
            </a:r>
            <a:endParaRPr lang="en-US" dirty="0"/>
          </a:p>
        </p:txBody>
      </p:sp>
      <p:sp>
        <p:nvSpPr>
          <p:cNvPr id="4" name="Slide Number Placeholder 3"/>
          <p:cNvSpPr>
            <a:spLocks noGrp="1"/>
          </p:cNvSpPr>
          <p:nvPr>
            <p:ph type="sldNum" sz="quarter" idx="5"/>
          </p:nvPr>
        </p:nvSpPr>
        <p:spPr/>
        <p:txBody>
          <a:bodyPr/>
          <a:lstStyle/>
          <a:p>
            <a:fld id="{17055FE4-C66D-4B15-B666-BC04428DE721}" type="slidenum">
              <a:rPr lang="en-US" smtClean="0"/>
              <a:t>6</a:t>
            </a:fld>
            <a:endParaRPr lang="en-US"/>
          </a:p>
        </p:txBody>
      </p:sp>
    </p:spTree>
    <p:extLst>
      <p:ext uri="{BB962C8B-B14F-4D97-AF65-F5344CB8AC3E}">
        <p14:creationId xmlns:p14="http://schemas.microsoft.com/office/powerpoint/2010/main" val="1047004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McDonough (cite) has since suggested that the effective dates will not be staggered, that they will be the date of the law</a:t>
            </a:r>
          </a:p>
        </p:txBody>
      </p:sp>
      <p:sp>
        <p:nvSpPr>
          <p:cNvPr id="4" name="Slide Number Placeholder 3"/>
          <p:cNvSpPr>
            <a:spLocks noGrp="1"/>
          </p:cNvSpPr>
          <p:nvPr>
            <p:ph type="sldNum" sz="quarter" idx="5"/>
          </p:nvPr>
        </p:nvSpPr>
        <p:spPr/>
        <p:txBody>
          <a:bodyPr/>
          <a:lstStyle/>
          <a:p>
            <a:fld id="{17055FE4-C66D-4B15-B666-BC04428DE721}" type="slidenum">
              <a:rPr lang="en-US" smtClean="0"/>
              <a:t>7</a:t>
            </a:fld>
            <a:endParaRPr lang="en-US"/>
          </a:p>
        </p:txBody>
      </p:sp>
    </p:spTree>
    <p:extLst>
      <p:ext uri="{BB962C8B-B14F-4D97-AF65-F5344CB8AC3E}">
        <p14:creationId xmlns:p14="http://schemas.microsoft.com/office/powerpoint/2010/main" val="224317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184" indent="-182184">
              <a:buFontTx/>
              <a:buChar char="-"/>
            </a:pPr>
            <a:r>
              <a:rPr lang="en-US" b="0" dirty="0">
                <a:solidFill>
                  <a:srgbClr val="000000"/>
                </a:solidFill>
                <a:latin typeface="Calibri" panose="020F0502020204030204" pitchFamily="34" charset="0"/>
                <a:sym typeface="Calibri" panose="020F0502020204030204" pitchFamily="34" charset="0"/>
              </a:rPr>
              <a:t>A key part of the PACT act is that it gives VA general authority to create new presumptions of toxic exposures, dates, locations, and conditions.</a:t>
            </a:r>
          </a:p>
          <a:p>
            <a:pPr marL="182184" indent="-182184">
              <a:buFontTx/>
              <a:buChar char="-"/>
            </a:pPr>
            <a:r>
              <a:rPr lang="en-US" b="0" dirty="0">
                <a:solidFill>
                  <a:srgbClr val="000000"/>
                </a:solidFill>
                <a:latin typeface="Calibri" panose="020F0502020204030204" pitchFamily="34" charset="0"/>
                <a:sym typeface="Calibri" panose="020F0502020204030204" pitchFamily="34" charset="0"/>
              </a:rPr>
              <a:t>In the past, VA has declined to create new presumptions of service connection by claiming that it lacked the authority to do so.  This makes clear that VA has broad authority to create new presumptions.  </a:t>
            </a:r>
          </a:p>
          <a:p>
            <a:pPr marL="182184" indent="-182184">
              <a:buFontTx/>
              <a:buChar char="-"/>
            </a:pPr>
            <a:r>
              <a:rPr lang="en-US" b="0" dirty="0">
                <a:solidFill>
                  <a:srgbClr val="000000"/>
                </a:solidFill>
                <a:latin typeface="Calibri" panose="020F0502020204030204" pitchFamily="34" charset="0"/>
                <a:sym typeface="Calibri" panose="020F0502020204030204" pitchFamily="34" charset="0"/>
              </a:rPr>
              <a:t>It also creates transparency around how VA will go about doing this.</a:t>
            </a:r>
          </a:p>
          <a:p>
            <a:pPr marL="182184" indent="-182184">
              <a:buFontTx/>
              <a:buChar char="-"/>
            </a:pPr>
            <a:r>
              <a:rPr lang="en-US" b="0" dirty="0">
                <a:solidFill>
                  <a:srgbClr val="000000"/>
                </a:solidFill>
                <a:latin typeface="Calibri" panose="020F0502020204030204" pitchFamily="34" charset="0"/>
                <a:sym typeface="Calibri" panose="020F0502020204030204" pitchFamily="34" charset="0"/>
              </a:rPr>
              <a:t>The act requires VA to annually publish a report on which potential presumptions are currently being studied.</a:t>
            </a:r>
          </a:p>
          <a:p>
            <a:pPr marL="182184" indent="-182184">
              <a:buFontTx/>
              <a:buChar char="-"/>
            </a:pPr>
            <a:r>
              <a:rPr lang="en-US" b="0" dirty="0">
                <a:solidFill>
                  <a:srgbClr val="000000"/>
                </a:solidFill>
                <a:latin typeface="Calibri" panose="020F0502020204030204" pitchFamily="34" charset="0"/>
                <a:sym typeface="Calibri" panose="020F0502020204030204" pitchFamily="34" charset="0"/>
              </a:rPr>
              <a:t>It also authorizes VA to work with National Academies of Science Engineering and Medicine to study conditions</a:t>
            </a:r>
            <a:endParaRPr lang="en-US" dirty="0"/>
          </a:p>
          <a:p>
            <a:endParaRPr lang="en-US" dirty="0"/>
          </a:p>
        </p:txBody>
      </p:sp>
      <p:sp>
        <p:nvSpPr>
          <p:cNvPr id="4" name="Slide Number Placeholder 3"/>
          <p:cNvSpPr>
            <a:spLocks noGrp="1"/>
          </p:cNvSpPr>
          <p:nvPr>
            <p:ph type="sldNum" sz="quarter" idx="5"/>
          </p:nvPr>
        </p:nvSpPr>
        <p:spPr/>
        <p:txBody>
          <a:bodyPr/>
          <a:lstStyle/>
          <a:p>
            <a:fld id="{17055FE4-C66D-4B15-B666-BC04428DE721}" type="slidenum">
              <a:rPr lang="en-US" smtClean="0"/>
              <a:t>8</a:t>
            </a:fld>
            <a:endParaRPr lang="en-US"/>
          </a:p>
        </p:txBody>
      </p:sp>
    </p:spTree>
    <p:extLst>
      <p:ext uri="{BB962C8B-B14F-4D97-AF65-F5344CB8AC3E}">
        <p14:creationId xmlns:p14="http://schemas.microsoft.com/office/powerpoint/2010/main" val="214470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big section of the PACT act that amends the Duty to Assist under 38 U.S.C. </a:t>
            </a:r>
            <a:r>
              <a:rPr lang="en-US" b="0" dirty="0">
                <a:solidFill>
                  <a:srgbClr val="000000"/>
                </a:solidFill>
                <a:latin typeface="Calibri" panose="020F0502020204030204" pitchFamily="34" charset="0"/>
                <a:sym typeface="Calibri" panose="020F0502020204030204" pitchFamily="34" charset="0"/>
              </a:rPr>
              <a:t>§ 5103A(d). This is supposed to make it easier to obtain an exam.</a:t>
            </a:r>
          </a:p>
          <a:p>
            <a:endParaRPr lang="en-US" b="0" dirty="0">
              <a:solidFill>
                <a:srgbClr val="000000"/>
              </a:solidFill>
              <a:latin typeface="Calibri" panose="020F0502020204030204" pitchFamily="34" charset="0"/>
              <a:sym typeface="Calibri" panose="020F0502020204030204" pitchFamily="34" charset="0"/>
            </a:endParaRPr>
          </a:p>
          <a:p>
            <a:pPr marL="182184" marR="0" lvl="0" indent="-182184" algn="l" defTabSz="914400" rtl="0" eaLnBrk="1" fontAlgn="auto" latinLnBrk="0" hangingPunct="1">
              <a:lnSpc>
                <a:spcPct val="100000"/>
              </a:lnSpc>
              <a:spcBef>
                <a:spcPts val="0"/>
              </a:spcBef>
              <a:spcAft>
                <a:spcPts val="0"/>
              </a:spcAft>
              <a:buClrTx/>
              <a:buSzTx/>
              <a:buFontTx/>
              <a:buChar char="-"/>
              <a:tabLst/>
              <a:defRPr/>
            </a:pPr>
            <a:r>
              <a:rPr lang="en-US" b="0" dirty="0">
                <a:solidFill>
                  <a:srgbClr val="000000"/>
                </a:solidFill>
                <a:latin typeface="Calibri" panose="020F0502020204030204" pitchFamily="34" charset="0"/>
                <a:sym typeface="Calibri" panose="020F0502020204030204" pitchFamily="34" charset="0"/>
              </a:rPr>
              <a:t>This is an extremely low standard and should mean that it is pretty rare for an exposure claim to be denied without VA at least seeking a medical opinion.</a:t>
            </a:r>
          </a:p>
          <a:p>
            <a:pPr marL="182184" indent="-182184">
              <a:buFontTx/>
              <a:buChar char="-"/>
            </a:pPr>
            <a:r>
              <a:rPr lang="en-US" b="0" dirty="0">
                <a:solidFill>
                  <a:srgbClr val="000000"/>
                </a:solidFill>
                <a:latin typeface="Calibri" panose="020F0502020204030204" pitchFamily="34" charset="0"/>
                <a:sym typeface="Calibri" panose="020F0502020204030204" pitchFamily="34" charset="0"/>
              </a:rPr>
              <a:t>“total potential exposure” and “the synergistic, combined effect of all toxic exposure risk activities of the veteran.”</a:t>
            </a:r>
          </a:p>
          <a:p>
            <a:pPr marL="182184" indent="-182184">
              <a:buFontTx/>
              <a:buChar char="-"/>
            </a:pPr>
            <a:r>
              <a:rPr lang="en-US" b="0" dirty="0">
                <a:solidFill>
                  <a:srgbClr val="000000"/>
                </a:solidFill>
                <a:latin typeface="Calibri" panose="020F0502020204030204" pitchFamily="34" charset="0"/>
                <a:sym typeface="Calibri" panose="020F0502020204030204" pitchFamily="34" charset="0"/>
              </a:rPr>
              <a:t>This is likely going to be very challenging for VA as total exposure is information that will often be hard to easily find in a Veteran’s records and it will probably take substantial expertise to address the combined effect of all exposures.</a:t>
            </a:r>
          </a:p>
          <a:p>
            <a:pPr marL="182184" indent="-182184">
              <a:buFontTx/>
              <a:buChar char="-"/>
            </a:pPr>
            <a:r>
              <a:rPr lang="en-US" b="0" dirty="0">
                <a:solidFill>
                  <a:srgbClr val="000000"/>
                </a:solidFill>
                <a:latin typeface="Calibri" panose="020F0502020204030204" pitchFamily="34" charset="0"/>
                <a:sym typeface="Calibri" panose="020F0502020204030204" pitchFamily="34" charset="0"/>
              </a:rPr>
              <a:t>Don’t be surprised if you have dispute the adequacy of many examinations provided under this standard</a:t>
            </a:r>
            <a:endParaRPr lang="en-US" dirty="0"/>
          </a:p>
        </p:txBody>
      </p:sp>
      <p:sp>
        <p:nvSpPr>
          <p:cNvPr id="4" name="Slide Number Placeholder 3"/>
          <p:cNvSpPr>
            <a:spLocks noGrp="1"/>
          </p:cNvSpPr>
          <p:nvPr>
            <p:ph type="sldNum" sz="quarter" idx="5"/>
          </p:nvPr>
        </p:nvSpPr>
        <p:spPr/>
        <p:txBody>
          <a:bodyPr/>
          <a:lstStyle/>
          <a:p>
            <a:fld id="{17055FE4-C66D-4B15-B666-BC04428DE721}" type="slidenum">
              <a:rPr lang="en-US" smtClean="0"/>
              <a:t>9</a:t>
            </a:fld>
            <a:endParaRPr lang="en-US"/>
          </a:p>
        </p:txBody>
      </p:sp>
    </p:spTree>
    <p:extLst>
      <p:ext uri="{BB962C8B-B14F-4D97-AF65-F5344CB8AC3E}">
        <p14:creationId xmlns:p14="http://schemas.microsoft.com/office/powerpoint/2010/main" val="1553484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_one">
    <p:bg>
      <p:bgPr>
        <a:solidFill>
          <a:srgbClr val="104C7D"/>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ACA905-FA76-425A-939F-5A34A981F1CA}"/>
              </a:ext>
            </a:extLst>
          </p:cNvPr>
          <p:cNvSpPr/>
          <p:nvPr userDrawn="1"/>
        </p:nvSpPr>
        <p:spPr>
          <a:xfrm>
            <a:off x="3804745" y="0"/>
            <a:ext cx="838725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6E151D-FE6F-48E4-97A7-84847DFBFFC3}"/>
              </a:ext>
            </a:extLst>
          </p:cNvPr>
          <p:cNvSpPr>
            <a:spLocks noGrp="1"/>
          </p:cNvSpPr>
          <p:nvPr>
            <p:ph type="ctrTitle" hasCustomPrompt="1"/>
          </p:nvPr>
        </p:nvSpPr>
        <p:spPr>
          <a:xfrm>
            <a:off x="4544392" y="2370728"/>
            <a:ext cx="5665076" cy="1909763"/>
          </a:xfrm>
          <a:prstGeom prst="rect">
            <a:avLst/>
          </a:prstGeom>
        </p:spPr>
        <p:txBody>
          <a:bodyPr anchor="b"/>
          <a:lstStyle>
            <a:lvl1pPr algn="l">
              <a:defRPr sz="6000">
                <a:solidFill>
                  <a:srgbClr val="104C7D"/>
                </a:solidFill>
                <a:latin typeface="Verdana" panose="020B0604030504040204" pitchFamily="34" charset="0"/>
                <a:ea typeface="Verdana" panose="020B0604030504040204" pitchFamily="34" charset="0"/>
              </a:defRPr>
            </a:lvl1pPr>
          </a:lstStyle>
          <a:p>
            <a:r>
              <a:rPr lang="en-US" dirty="0"/>
              <a:t>Lesson </a:t>
            </a:r>
            <a:r>
              <a:rPr lang="en-US" dirty="0" err="1"/>
              <a:t>x.x</a:t>
            </a:r>
            <a:br>
              <a:rPr lang="en-US" dirty="0"/>
            </a:br>
            <a:r>
              <a:rPr lang="en-US" dirty="0"/>
              <a:t>Title: Subtitle</a:t>
            </a:r>
          </a:p>
        </p:txBody>
      </p:sp>
      <p:sp>
        <p:nvSpPr>
          <p:cNvPr id="3" name="Subtitle 2">
            <a:extLst>
              <a:ext uri="{FF2B5EF4-FFF2-40B4-BE49-F238E27FC236}">
                <a16:creationId xmlns:a16="http://schemas.microsoft.com/office/drawing/2014/main" id="{B98EF51B-30A1-42BE-96B9-01E418F50AAC}"/>
              </a:ext>
            </a:extLst>
          </p:cNvPr>
          <p:cNvSpPr>
            <a:spLocks noGrp="1"/>
          </p:cNvSpPr>
          <p:nvPr>
            <p:ph type="subTitle" idx="1"/>
          </p:nvPr>
        </p:nvSpPr>
        <p:spPr>
          <a:xfrm>
            <a:off x="4732282" y="3678620"/>
            <a:ext cx="5935717" cy="157917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F9FAD28-F3AF-4E61-A493-82AFDDB5FF1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80D393D-028B-4941-8330-FCBF4EA914C2}"/>
              </a:ext>
            </a:extLst>
          </p:cNvPr>
          <p:cNvSpPr>
            <a:spLocks noGrp="1"/>
          </p:cNvSpPr>
          <p:nvPr>
            <p:ph type="ftr" sz="quarter" idx="11"/>
          </p:nvPr>
        </p:nvSpPr>
        <p:spPr>
          <a:xfrm>
            <a:off x="4038600" y="6356350"/>
            <a:ext cx="4114800" cy="365125"/>
          </a:xfrm>
          <a:prstGeom prst="rect">
            <a:avLst/>
          </a:prstGeom>
        </p:spPr>
        <p:txBody>
          <a:bodyPr/>
          <a:lstStyle/>
          <a:p>
            <a:r>
              <a:rPr lang="en-US" dirty="0"/>
              <a:t>© 2022 Bergmann &amp; Moore LLC</a:t>
            </a:r>
          </a:p>
        </p:txBody>
      </p:sp>
      <p:sp>
        <p:nvSpPr>
          <p:cNvPr id="6" name="Slide Number Placeholder 5">
            <a:extLst>
              <a:ext uri="{FF2B5EF4-FFF2-40B4-BE49-F238E27FC236}">
                <a16:creationId xmlns:a16="http://schemas.microsoft.com/office/drawing/2014/main" id="{F2504389-B93A-4AF2-83C3-A0ECDD1B9607}"/>
              </a:ext>
            </a:extLst>
          </p:cNvPr>
          <p:cNvSpPr>
            <a:spLocks noGrp="1"/>
          </p:cNvSpPr>
          <p:nvPr>
            <p:ph type="sldNum" sz="quarter" idx="12"/>
          </p:nvPr>
        </p:nvSpPr>
        <p:spPr>
          <a:xfrm>
            <a:off x="8610600" y="6356350"/>
            <a:ext cx="2743200" cy="365125"/>
          </a:xfrm>
          <a:prstGeom prst="rect">
            <a:avLst/>
          </a:prstGeom>
        </p:spPr>
        <p:txBody>
          <a:bodyPr/>
          <a:lstStyle/>
          <a:p>
            <a:fld id="{75A3FBCB-B889-4A4C-9DFA-4D5296EE229C}" type="slidenum">
              <a:rPr lang="en-US" smtClean="0"/>
              <a:t>‹#›</a:t>
            </a:fld>
            <a:endParaRPr lang="en-US"/>
          </a:p>
        </p:txBody>
      </p:sp>
      <p:pic>
        <p:nvPicPr>
          <p:cNvPr id="9" name="Picture 8">
            <a:extLst>
              <a:ext uri="{FF2B5EF4-FFF2-40B4-BE49-F238E27FC236}">
                <a16:creationId xmlns:a16="http://schemas.microsoft.com/office/drawing/2014/main" id="{34220B4F-7E33-4C81-0551-F14678E7FA46}"/>
              </a:ext>
            </a:extLst>
          </p:cNvPr>
          <p:cNvPicPr>
            <a:picLocks noChangeAspect="1"/>
          </p:cNvPicPr>
          <p:nvPr userDrawn="1"/>
        </p:nvPicPr>
        <p:blipFill>
          <a:blip r:embed="rId2"/>
          <a:stretch>
            <a:fillRect/>
          </a:stretch>
        </p:blipFill>
        <p:spPr>
          <a:xfrm>
            <a:off x="8271420" y="404473"/>
            <a:ext cx="3421559" cy="1195728"/>
          </a:xfrm>
          <a:prstGeom prst="rect">
            <a:avLst/>
          </a:prstGeom>
        </p:spPr>
      </p:pic>
    </p:spTree>
    <p:extLst>
      <p:ext uri="{BB962C8B-B14F-4D97-AF65-F5344CB8AC3E}">
        <p14:creationId xmlns:p14="http://schemas.microsoft.com/office/powerpoint/2010/main" val="274819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_FOO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D7D9-8D3B-4E29-858B-CDC4FE07BD34}"/>
              </a:ext>
            </a:extLst>
          </p:cNvPr>
          <p:cNvSpPr>
            <a:spLocks noGrp="1"/>
          </p:cNvSpPr>
          <p:nvPr>
            <p:ph type="title"/>
          </p:nvPr>
        </p:nvSpPr>
        <p:spPr>
          <a:xfrm>
            <a:off x="169332" y="249594"/>
            <a:ext cx="11836399" cy="918806"/>
          </a:xfrm>
          <a:prstGeom prst="rect">
            <a:avLst/>
          </a:prstGeom>
        </p:spPr>
        <p:txBody>
          <a:bodyPr>
            <a:normAutofit/>
          </a:bodyPr>
          <a:lstStyle>
            <a:lvl1pPr>
              <a:defRPr sz="5400"/>
            </a:lvl1pPr>
          </a:lstStyle>
          <a:p>
            <a:r>
              <a:rPr lang="en-US" dirty="0"/>
              <a:t>Click to edit Master title style</a:t>
            </a:r>
          </a:p>
        </p:txBody>
      </p:sp>
      <p:sp>
        <p:nvSpPr>
          <p:cNvPr id="5" name="Slide Number Placeholder 4">
            <a:extLst>
              <a:ext uri="{FF2B5EF4-FFF2-40B4-BE49-F238E27FC236}">
                <a16:creationId xmlns:a16="http://schemas.microsoft.com/office/drawing/2014/main" id="{1A3C5122-7686-4D3E-88EC-F0B9B11C8F02}"/>
              </a:ext>
            </a:extLst>
          </p:cNvPr>
          <p:cNvSpPr>
            <a:spLocks noGrp="1"/>
          </p:cNvSpPr>
          <p:nvPr>
            <p:ph type="sldNum" sz="quarter" idx="12"/>
          </p:nvPr>
        </p:nvSpPr>
        <p:spPr>
          <a:xfrm>
            <a:off x="9448800" y="6501979"/>
            <a:ext cx="2743200" cy="365125"/>
          </a:xfrm>
        </p:spPr>
        <p:txBody>
          <a:bodyPr/>
          <a:lstStyle>
            <a:lvl1pPr>
              <a:defRPr sz="900"/>
            </a:lvl1pPr>
          </a:lstStyle>
          <a:p>
            <a:fld id="{772AD97A-4EE5-4134-952F-E148AF3C2668}" type="slidenum">
              <a:rPr lang="en-US" smtClean="0"/>
              <a:pPr/>
              <a:t>‹#›</a:t>
            </a:fld>
            <a:endParaRPr lang="en-US" dirty="0"/>
          </a:p>
        </p:txBody>
      </p:sp>
      <p:sp>
        <p:nvSpPr>
          <p:cNvPr id="6" name="Text Placeholder 2">
            <a:extLst>
              <a:ext uri="{FF2B5EF4-FFF2-40B4-BE49-F238E27FC236}">
                <a16:creationId xmlns:a16="http://schemas.microsoft.com/office/drawing/2014/main" id="{F7F4DC1D-4A60-43A1-921F-4D5137E197E2}"/>
              </a:ext>
            </a:extLst>
          </p:cNvPr>
          <p:cNvSpPr>
            <a:spLocks noGrp="1"/>
          </p:cNvSpPr>
          <p:nvPr>
            <p:ph idx="1"/>
          </p:nvPr>
        </p:nvSpPr>
        <p:spPr>
          <a:xfrm>
            <a:off x="169333" y="1456268"/>
            <a:ext cx="11836400" cy="499758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522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D7D9-8D3B-4E29-858B-CDC4FE07BD34}"/>
              </a:ext>
            </a:extLst>
          </p:cNvPr>
          <p:cNvSpPr>
            <a:spLocks noGrp="1"/>
          </p:cNvSpPr>
          <p:nvPr>
            <p:ph type="title"/>
          </p:nvPr>
        </p:nvSpPr>
        <p:spPr>
          <a:xfrm>
            <a:off x="169332" y="249594"/>
            <a:ext cx="11836399" cy="918806"/>
          </a:xfrm>
          <a:prstGeom prst="rect">
            <a:avLst/>
          </a:prstGeom>
        </p:spPr>
        <p:txBody>
          <a:bodyPr>
            <a:normAutofit/>
          </a:bodyPr>
          <a:lstStyle>
            <a:lvl1pPr>
              <a:defRPr sz="5400"/>
            </a:lvl1pPr>
          </a:lstStyle>
          <a:p>
            <a:r>
              <a:rPr lang="en-US" dirty="0"/>
              <a:t>Click to edit Master title style</a:t>
            </a:r>
          </a:p>
        </p:txBody>
      </p:sp>
      <p:sp>
        <p:nvSpPr>
          <p:cNvPr id="5" name="Slide Number Placeholder 4">
            <a:extLst>
              <a:ext uri="{FF2B5EF4-FFF2-40B4-BE49-F238E27FC236}">
                <a16:creationId xmlns:a16="http://schemas.microsoft.com/office/drawing/2014/main" id="{1A3C5122-7686-4D3E-88EC-F0B9B11C8F02}"/>
              </a:ext>
            </a:extLst>
          </p:cNvPr>
          <p:cNvSpPr>
            <a:spLocks noGrp="1"/>
          </p:cNvSpPr>
          <p:nvPr>
            <p:ph type="sldNum" sz="quarter" idx="12"/>
          </p:nvPr>
        </p:nvSpPr>
        <p:spPr>
          <a:xfrm>
            <a:off x="9448800" y="6501979"/>
            <a:ext cx="2743200" cy="365125"/>
          </a:xfrm>
        </p:spPr>
        <p:txBody>
          <a:bodyPr/>
          <a:lstStyle>
            <a:lvl1pPr>
              <a:defRPr sz="900"/>
            </a:lvl1pPr>
          </a:lstStyle>
          <a:p>
            <a:fld id="{772AD97A-4EE5-4134-952F-E148AF3C2668}" type="slidenum">
              <a:rPr lang="en-US" smtClean="0"/>
              <a:pPr/>
              <a:t>‹#›</a:t>
            </a:fld>
            <a:endParaRPr lang="en-US" dirty="0"/>
          </a:p>
        </p:txBody>
      </p:sp>
      <p:sp>
        <p:nvSpPr>
          <p:cNvPr id="6" name="Text Placeholder 2">
            <a:extLst>
              <a:ext uri="{FF2B5EF4-FFF2-40B4-BE49-F238E27FC236}">
                <a16:creationId xmlns:a16="http://schemas.microsoft.com/office/drawing/2014/main" id="{F7F4DC1D-4A60-43A1-921F-4D5137E197E2}"/>
              </a:ext>
            </a:extLst>
          </p:cNvPr>
          <p:cNvSpPr>
            <a:spLocks noGrp="1"/>
          </p:cNvSpPr>
          <p:nvPr>
            <p:ph idx="1"/>
          </p:nvPr>
        </p:nvSpPr>
        <p:spPr>
          <a:xfrm>
            <a:off x="169333" y="1456268"/>
            <a:ext cx="11836400" cy="499758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480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 with Graphic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D7D9-8D3B-4E29-858B-CDC4FE07BD34}"/>
              </a:ext>
            </a:extLst>
          </p:cNvPr>
          <p:cNvSpPr>
            <a:spLocks noGrp="1"/>
          </p:cNvSpPr>
          <p:nvPr>
            <p:ph type="title"/>
          </p:nvPr>
        </p:nvSpPr>
        <p:spPr>
          <a:xfrm>
            <a:off x="169332" y="249594"/>
            <a:ext cx="11836399" cy="918806"/>
          </a:xfrm>
          <a:prstGeom prst="rect">
            <a:avLst/>
          </a:prstGeom>
        </p:spPr>
        <p:txBody>
          <a:bodyPr>
            <a:normAutofit/>
          </a:bodyPr>
          <a:lstStyle>
            <a:lvl1pPr>
              <a:defRPr sz="5400"/>
            </a:lvl1pPr>
          </a:lstStyle>
          <a:p>
            <a:r>
              <a:rPr lang="en-US" dirty="0"/>
              <a:t>Click to edit Master title style</a:t>
            </a:r>
          </a:p>
        </p:txBody>
      </p:sp>
      <p:sp>
        <p:nvSpPr>
          <p:cNvPr id="5" name="Slide Number Placeholder 4">
            <a:extLst>
              <a:ext uri="{FF2B5EF4-FFF2-40B4-BE49-F238E27FC236}">
                <a16:creationId xmlns:a16="http://schemas.microsoft.com/office/drawing/2014/main" id="{1A3C5122-7686-4D3E-88EC-F0B9B11C8F02}"/>
              </a:ext>
            </a:extLst>
          </p:cNvPr>
          <p:cNvSpPr>
            <a:spLocks noGrp="1"/>
          </p:cNvSpPr>
          <p:nvPr>
            <p:ph type="sldNum" sz="quarter" idx="12"/>
          </p:nvPr>
        </p:nvSpPr>
        <p:spPr>
          <a:xfrm>
            <a:off x="9448800" y="6501979"/>
            <a:ext cx="2743200" cy="365125"/>
          </a:xfrm>
        </p:spPr>
        <p:txBody>
          <a:bodyPr/>
          <a:lstStyle>
            <a:lvl1pPr>
              <a:defRPr sz="900"/>
            </a:lvl1pPr>
          </a:lstStyle>
          <a:p>
            <a:fld id="{772AD97A-4EE5-4134-952F-E148AF3C2668}" type="slidenum">
              <a:rPr lang="en-US" smtClean="0"/>
              <a:pPr/>
              <a:t>‹#›</a:t>
            </a:fld>
            <a:endParaRPr lang="en-US" dirty="0"/>
          </a:p>
        </p:txBody>
      </p:sp>
      <p:sp>
        <p:nvSpPr>
          <p:cNvPr id="6" name="Text Placeholder 2">
            <a:extLst>
              <a:ext uri="{FF2B5EF4-FFF2-40B4-BE49-F238E27FC236}">
                <a16:creationId xmlns:a16="http://schemas.microsoft.com/office/drawing/2014/main" id="{F7F4DC1D-4A60-43A1-921F-4D5137E197E2}"/>
              </a:ext>
            </a:extLst>
          </p:cNvPr>
          <p:cNvSpPr>
            <a:spLocks noGrp="1"/>
          </p:cNvSpPr>
          <p:nvPr>
            <p:ph idx="1"/>
          </p:nvPr>
        </p:nvSpPr>
        <p:spPr>
          <a:xfrm>
            <a:off x="169333" y="1456268"/>
            <a:ext cx="6475307" cy="499758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763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 with Graphic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D7D9-8D3B-4E29-858B-CDC4FE07BD34}"/>
              </a:ext>
            </a:extLst>
          </p:cNvPr>
          <p:cNvSpPr>
            <a:spLocks noGrp="1"/>
          </p:cNvSpPr>
          <p:nvPr>
            <p:ph type="title"/>
          </p:nvPr>
        </p:nvSpPr>
        <p:spPr>
          <a:xfrm>
            <a:off x="169332" y="249594"/>
            <a:ext cx="11836399" cy="918806"/>
          </a:xfrm>
          <a:prstGeom prst="rect">
            <a:avLst/>
          </a:prstGeom>
        </p:spPr>
        <p:txBody>
          <a:bodyPr>
            <a:normAutofit/>
          </a:bodyPr>
          <a:lstStyle>
            <a:lvl1pPr>
              <a:defRPr sz="5400"/>
            </a:lvl1pPr>
          </a:lstStyle>
          <a:p>
            <a:r>
              <a:rPr lang="en-US" dirty="0"/>
              <a:t>Click to edit Master title style</a:t>
            </a:r>
          </a:p>
        </p:txBody>
      </p:sp>
      <p:sp>
        <p:nvSpPr>
          <p:cNvPr id="5" name="Slide Number Placeholder 4">
            <a:extLst>
              <a:ext uri="{FF2B5EF4-FFF2-40B4-BE49-F238E27FC236}">
                <a16:creationId xmlns:a16="http://schemas.microsoft.com/office/drawing/2014/main" id="{1A3C5122-7686-4D3E-88EC-F0B9B11C8F02}"/>
              </a:ext>
            </a:extLst>
          </p:cNvPr>
          <p:cNvSpPr>
            <a:spLocks noGrp="1"/>
          </p:cNvSpPr>
          <p:nvPr>
            <p:ph type="sldNum" sz="quarter" idx="12"/>
          </p:nvPr>
        </p:nvSpPr>
        <p:spPr>
          <a:xfrm>
            <a:off x="9448800" y="6501979"/>
            <a:ext cx="2743200" cy="365125"/>
          </a:xfrm>
        </p:spPr>
        <p:txBody>
          <a:bodyPr/>
          <a:lstStyle>
            <a:lvl1pPr>
              <a:defRPr sz="900"/>
            </a:lvl1pPr>
          </a:lstStyle>
          <a:p>
            <a:fld id="{772AD97A-4EE5-4134-952F-E148AF3C2668}" type="slidenum">
              <a:rPr lang="en-US" smtClean="0"/>
              <a:pPr/>
              <a:t>‹#›</a:t>
            </a:fld>
            <a:endParaRPr lang="en-US" dirty="0"/>
          </a:p>
        </p:txBody>
      </p:sp>
      <p:sp>
        <p:nvSpPr>
          <p:cNvPr id="6" name="Text Placeholder 2">
            <a:extLst>
              <a:ext uri="{FF2B5EF4-FFF2-40B4-BE49-F238E27FC236}">
                <a16:creationId xmlns:a16="http://schemas.microsoft.com/office/drawing/2014/main" id="{F7F4DC1D-4A60-43A1-921F-4D5137E197E2}"/>
              </a:ext>
            </a:extLst>
          </p:cNvPr>
          <p:cNvSpPr>
            <a:spLocks noGrp="1"/>
          </p:cNvSpPr>
          <p:nvPr>
            <p:ph idx="1"/>
          </p:nvPr>
        </p:nvSpPr>
        <p:spPr>
          <a:xfrm>
            <a:off x="4793101" y="1498189"/>
            <a:ext cx="7398899" cy="499758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445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tx1"/>
                </a:solidFill>
                <a:latin typeface="Verdana"/>
                <a:cs typeface="Verdana"/>
              </a:defRPr>
            </a:lvl1pPr>
          </a:lstStyle>
          <a:p>
            <a:endParaRPr dirty="0"/>
          </a:p>
        </p:txBody>
      </p:sp>
      <p:sp>
        <p:nvSpPr>
          <p:cNvPr id="3" name="Holder 3"/>
          <p:cNvSpPr>
            <a:spLocks noGrp="1"/>
          </p:cNvSpPr>
          <p:nvPr>
            <p:ph type="ftr" sz="quarter" idx="5"/>
          </p:nvPr>
        </p:nvSpPr>
        <p:spPr/>
        <p:txBody>
          <a:bodyPr lIns="0" tIns="0" rIns="0" bIns="0"/>
          <a:lstStyle>
            <a:lvl1pPr>
              <a:defRPr sz="900" b="0" i="0">
                <a:solidFill>
                  <a:schemeClr val="tx1"/>
                </a:solidFill>
                <a:latin typeface="Calibri"/>
                <a:cs typeface="Calibri"/>
              </a:defRPr>
            </a:lvl1pPr>
          </a:lstStyle>
          <a:p>
            <a:pPr marL="12700">
              <a:lnSpc>
                <a:spcPts val="955"/>
              </a:lnSpc>
            </a:pPr>
            <a:r>
              <a:rPr dirty="0"/>
              <a:t>©</a:t>
            </a:r>
            <a:r>
              <a:rPr spc="-10" dirty="0"/>
              <a:t> </a:t>
            </a:r>
            <a:r>
              <a:rPr dirty="0"/>
              <a:t>2018-2021</a:t>
            </a:r>
            <a:r>
              <a:rPr spc="-50" dirty="0"/>
              <a:t> </a:t>
            </a:r>
            <a:r>
              <a:rPr dirty="0"/>
              <a:t>Be</a:t>
            </a:r>
            <a:r>
              <a:rPr spc="-5" dirty="0"/>
              <a:t>rg</a:t>
            </a:r>
            <a:r>
              <a:rPr dirty="0"/>
              <a:t>ma</a:t>
            </a:r>
            <a:r>
              <a:rPr spc="-5" dirty="0"/>
              <a:t>n</a:t>
            </a:r>
            <a:r>
              <a:rPr dirty="0"/>
              <a:t>n</a:t>
            </a:r>
            <a:r>
              <a:rPr spc="5" dirty="0"/>
              <a:t> </a:t>
            </a:r>
            <a:r>
              <a:rPr dirty="0"/>
              <a:t>&amp;</a:t>
            </a:r>
            <a:r>
              <a:rPr spc="-5" dirty="0"/>
              <a:t> M</a:t>
            </a:r>
            <a:r>
              <a:rPr dirty="0"/>
              <a:t>oore</a:t>
            </a:r>
            <a:r>
              <a:rPr spc="-10" dirty="0"/>
              <a:t> </a:t>
            </a:r>
            <a:r>
              <a:rPr spc="5" dirty="0"/>
              <a:t>LL</a:t>
            </a:r>
            <a:r>
              <a:rPr dirty="0"/>
              <a:t>C</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9/14/2022</a:t>
            </a:fld>
            <a:endParaRPr lang="en-US"/>
          </a:p>
        </p:txBody>
      </p:sp>
      <p:sp>
        <p:nvSpPr>
          <p:cNvPr id="5" name="Holder 5"/>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95885">
              <a:lnSpc>
                <a:spcPts val="955"/>
              </a:lnSpc>
            </a:pPr>
            <a:fld id="{81D60167-4931-47E6-BA6A-407CBD079E47}" type="slidenum">
              <a:rPr dirty="0"/>
              <a:t>‹#›</a:t>
            </a:fld>
            <a:endParaRPr dirty="0"/>
          </a:p>
        </p:txBody>
      </p:sp>
    </p:spTree>
    <p:extLst>
      <p:ext uri="{BB962C8B-B14F-4D97-AF65-F5344CB8AC3E}">
        <p14:creationId xmlns:p14="http://schemas.microsoft.com/office/powerpoint/2010/main" val="685687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04C7D"/>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0D9E2D-C64A-410E-BD4D-F4805FE74153}"/>
              </a:ext>
            </a:extLst>
          </p:cNvPr>
          <p:cNvSpPr/>
          <p:nvPr userDrawn="1"/>
        </p:nvSpPr>
        <p:spPr>
          <a:xfrm>
            <a:off x="3804745" y="3"/>
            <a:ext cx="838725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5FDE16B-E99B-4AC6-82FF-65CB8D39624E}"/>
              </a:ext>
            </a:extLst>
          </p:cNvPr>
          <p:cNvSpPr txBox="1">
            <a:spLocks/>
          </p:cNvSpPr>
          <p:nvPr userDrawn="1"/>
        </p:nvSpPr>
        <p:spPr>
          <a:xfrm>
            <a:off x="4732283" y="1555750"/>
            <a:ext cx="5665076" cy="1909763"/>
          </a:xfrm>
          <a:prstGeom prst="rect">
            <a:avLst/>
          </a:prstGeom>
        </p:spPr>
        <p:txBody>
          <a:bodyPr anchor="b"/>
          <a:lstStyle>
            <a:lvl1pPr algn="l" defTabSz="914400" rtl="0" eaLnBrk="1" latinLnBrk="0" hangingPunct="1">
              <a:lnSpc>
                <a:spcPct val="90000"/>
              </a:lnSpc>
              <a:spcBef>
                <a:spcPct val="0"/>
              </a:spcBef>
              <a:buNone/>
              <a:defRPr sz="6000" kern="1200">
                <a:solidFill>
                  <a:srgbClr val="104C7D"/>
                </a:solidFill>
                <a:latin typeface="Verdana" panose="020B0604030504040204" pitchFamily="34" charset="0"/>
                <a:ea typeface="Verdana" panose="020B0604030504040204" pitchFamily="34" charset="0"/>
                <a:cs typeface="+mj-cs"/>
              </a:defRPr>
            </a:lvl1pPr>
          </a:lstStyle>
          <a:p>
            <a:r>
              <a:rPr lang="en-US"/>
              <a:t>Lesson x.x</a:t>
            </a:r>
            <a:br>
              <a:rPr lang="en-US"/>
            </a:br>
            <a:r>
              <a:rPr lang="en-US"/>
              <a:t>Title: Subtitle</a:t>
            </a:r>
            <a:endParaRPr lang="en-US" dirty="0"/>
          </a:p>
        </p:txBody>
      </p:sp>
      <p:sp>
        <p:nvSpPr>
          <p:cNvPr id="9" name="Subtitle 2">
            <a:extLst>
              <a:ext uri="{FF2B5EF4-FFF2-40B4-BE49-F238E27FC236}">
                <a16:creationId xmlns:a16="http://schemas.microsoft.com/office/drawing/2014/main" id="{67093CBA-1F96-4DEF-8FD3-39B33223A681}"/>
              </a:ext>
            </a:extLst>
          </p:cNvPr>
          <p:cNvSpPr txBox="1">
            <a:spLocks/>
          </p:cNvSpPr>
          <p:nvPr userDrawn="1"/>
        </p:nvSpPr>
        <p:spPr>
          <a:xfrm>
            <a:off x="4732282" y="3678620"/>
            <a:ext cx="5935717" cy="157917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6E8B0E78-AD7C-4CC3-9DD3-E4113E368220}"/>
              </a:ext>
            </a:extLst>
          </p:cNvPr>
          <p:cNvSpPr>
            <a:spLocks noGrp="1"/>
          </p:cNvSpPr>
          <p:nvPr>
            <p:ph type="dt" sz="half" idx="2"/>
          </p:nvPr>
        </p:nvSpPr>
        <p:spPr>
          <a:xfrm>
            <a:off x="838200" y="6356350"/>
            <a:ext cx="2743200" cy="365125"/>
          </a:xfrm>
          <a:prstGeom prst="rect">
            <a:avLst/>
          </a:prstGeom>
        </p:spPr>
        <p:txBody>
          <a:bodyPr/>
          <a:lstStyle/>
          <a:p>
            <a:endParaRPr lang="en-US"/>
          </a:p>
        </p:txBody>
      </p:sp>
      <p:sp>
        <p:nvSpPr>
          <p:cNvPr id="11" name="Footer Placeholder 4">
            <a:extLst>
              <a:ext uri="{FF2B5EF4-FFF2-40B4-BE49-F238E27FC236}">
                <a16:creationId xmlns:a16="http://schemas.microsoft.com/office/drawing/2014/main" id="{60B491D6-0456-4CE0-8995-C62E19DD6E82}"/>
              </a:ext>
            </a:extLst>
          </p:cNvPr>
          <p:cNvSpPr>
            <a:spLocks noGrp="1"/>
          </p:cNvSpPr>
          <p:nvPr>
            <p:ph type="ftr" sz="quarter" idx="3"/>
          </p:nvPr>
        </p:nvSpPr>
        <p:spPr>
          <a:xfrm>
            <a:off x="4038600" y="6356350"/>
            <a:ext cx="4114800" cy="365125"/>
          </a:xfrm>
          <a:prstGeom prst="rect">
            <a:avLst/>
          </a:prstGeom>
        </p:spPr>
        <p:txBody>
          <a:bodyPr/>
          <a:lstStyle/>
          <a:p>
            <a:r>
              <a:rPr lang="en-US" dirty="0"/>
              <a:t>© 2018-2022 Bergmann &amp; Moore LLC</a:t>
            </a:r>
          </a:p>
        </p:txBody>
      </p:sp>
      <p:sp>
        <p:nvSpPr>
          <p:cNvPr id="12" name="Slide Number Placeholder 5">
            <a:extLst>
              <a:ext uri="{FF2B5EF4-FFF2-40B4-BE49-F238E27FC236}">
                <a16:creationId xmlns:a16="http://schemas.microsoft.com/office/drawing/2014/main" id="{67E32307-B977-4CD9-A33A-7C53D1190AC1}"/>
              </a:ext>
            </a:extLst>
          </p:cNvPr>
          <p:cNvSpPr>
            <a:spLocks noGrp="1"/>
          </p:cNvSpPr>
          <p:nvPr>
            <p:ph type="sldNum" sz="quarter" idx="4"/>
          </p:nvPr>
        </p:nvSpPr>
        <p:spPr>
          <a:xfrm>
            <a:off x="8610600" y="6356350"/>
            <a:ext cx="2743200" cy="365125"/>
          </a:xfrm>
          <a:prstGeom prst="rect">
            <a:avLst/>
          </a:prstGeom>
        </p:spPr>
        <p:txBody>
          <a:bodyPr/>
          <a:lstStyle/>
          <a:p>
            <a:fld id="{75A3FBCB-B889-4A4C-9DFA-4D5296EE229C}" type="slidenum">
              <a:rPr lang="en-US" smtClean="0"/>
              <a:t>‹#›</a:t>
            </a:fld>
            <a:endParaRPr lang="en-US"/>
          </a:p>
        </p:txBody>
      </p:sp>
      <p:pic>
        <p:nvPicPr>
          <p:cNvPr id="14" name="Picture 13">
            <a:extLst>
              <a:ext uri="{FF2B5EF4-FFF2-40B4-BE49-F238E27FC236}">
                <a16:creationId xmlns:a16="http://schemas.microsoft.com/office/drawing/2014/main" id="{916FC884-8DE5-4A55-B14D-D6E4D16EF6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3396" y="357718"/>
            <a:ext cx="1905000" cy="1047750"/>
          </a:xfrm>
          <a:prstGeom prst="rect">
            <a:avLst/>
          </a:prstGeom>
        </p:spPr>
      </p:pic>
      <p:pic>
        <p:nvPicPr>
          <p:cNvPr id="3" name="Picture 2">
            <a:extLst>
              <a:ext uri="{FF2B5EF4-FFF2-40B4-BE49-F238E27FC236}">
                <a16:creationId xmlns:a16="http://schemas.microsoft.com/office/drawing/2014/main" id="{29D9EDCB-6B01-A902-655B-1CCACE0F56F2}"/>
              </a:ext>
            </a:extLst>
          </p:cNvPr>
          <p:cNvPicPr>
            <a:picLocks noChangeAspect="1"/>
          </p:cNvPicPr>
          <p:nvPr userDrawn="1"/>
        </p:nvPicPr>
        <p:blipFill>
          <a:blip r:embed="rId4"/>
          <a:stretch>
            <a:fillRect/>
          </a:stretch>
        </p:blipFill>
        <p:spPr>
          <a:xfrm>
            <a:off x="8402603" y="357718"/>
            <a:ext cx="3133868" cy="1094899"/>
          </a:xfrm>
          <a:prstGeom prst="rect">
            <a:avLst/>
          </a:prstGeom>
        </p:spPr>
      </p:pic>
    </p:spTree>
    <p:extLst>
      <p:ext uri="{BB962C8B-B14F-4D97-AF65-F5344CB8AC3E}">
        <p14:creationId xmlns:p14="http://schemas.microsoft.com/office/powerpoint/2010/main" val="3415174067"/>
      </p:ext>
    </p:extLst>
  </p:cSld>
  <p:clrMap bg1="lt1" tx1="dk1" bg2="lt2" tx2="dk2" accent1="accent1" accent2="accent2" accent3="accent3" accent4="accent4" accent5="accent5" accent6="accent6" hlink="hlink" folHlink="folHlink"/>
  <p:sldLayoutIdLst>
    <p:sldLayoutId id="214748366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04C7D"/>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9D4154-A4E1-46BB-893C-7831CBD9DF44}"/>
              </a:ext>
            </a:extLst>
          </p:cNvPr>
          <p:cNvSpPr/>
          <p:nvPr userDrawn="1"/>
        </p:nvSpPr>
        <p:spPr>
          <a:xfrm>
            <a:off x="0" y="1366345"/>
            <a:ext cx="12192000" cy="54916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C7BD2EB-2D0A-46D6-B41D-B21156107293}"/>
              </a:ext>
            </a:extLst>
          </p:cNvPr>
          <p:cNvSpPr>
            <a:spLocks noGrp="1"/>
          </p:cNvSpPr>
          <p:nvPr>
            <p:ph type="sldNum" sz="quarter" idx="4"/>
          </p:nvPr>
        </p:nvSpPr>
        <p:spPr>
          <a:xfrm>
            <a:off x="8965324" y="628557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AD97A-4EE5-4134-952F-E148AF3C2668}" type="slidenum">
              <a:rPr lang="en-US" smtClean="0"/>
              <a:t>‹#›</a:t>
            </a:fld>
            <a:endParaRPr lang="en-US" dirty="0"/>
          </a:p>
        </p:txBody>
      </p:sp>
      <p:sp>
        <p:nvSpPr>
          <p:cNvPr id="8" name="Footer Placeholder 7">
            <a:extLst>
              <a:ext uri="{FF2B5EF4-FFF2-40B4-BE49-F238E27FC236}">
                <a16:creationId xmlns:a16="http://schemas.microsoft.com/office/drawing/2014/main" id="{99E5193E-EA91-4534-B1AE-CBBF67E11462}"/>
              </a:ext>
            </a:extLst>
          </p:cNvPr>
          <p:cNvSpPr txBox="1">
            <a:spLocks/>
          </p:cNvSpPr>
          <p:nvPr userDrawn="1"/>
        </p:nvSpPr>
        <p:spPr>
          <a:xfrm>
            <a:off x="0" y="6650704"/>
            <a:ext cx="1990165" cy="2101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 2018-2022 Bergmann &amp; Moore LLC</a:t>
            </a:r>
          </a:p>
        </p:txBody>
      </p:sp>
    </p:spTree>
    <p:extLst>
      <p:ext uri="{BB962C8B-B14F-4D97-AF65-F5344CB8AC3E}">
        <p14:creationId xmlns:p14="http://schemas.microsoft.com/office/powerpoint/2010/main" val="3319554615"/>
      </p:ext>
    </p:extLst>
  </p:cSld>
  <p:clrMap bg1="lt1" tx1="dk1" bg2="lt2" tx2="dk2" accent1="accent1" accent2="accent2" accent3="accent3" accent4="accent4" accent5="accent5" accent6="accent6" hlink="hlink" folHlink="folHlink"/>
  <p:sldLayoutIdLst>
    <p:sldLayoutId id="2147483668" r:id="rId1"/>
    <p:sldLayoutId id="2147483665" r:id="rId2"/>
    <p:sldLayoutId id="2147483666" r:id="rId3"/>
    <p:sldLayoutId id="2147483667" r:id="rId4"/>
    <p:sldLayoutId id="2147483670" r:id="rId5"/>
  </p:sldLayoutIdLst>
  <p:hf hdr="0" dt="0"/>
  <p:txStyles>
    <p:title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hyperlink" Target="https://www.publichealth.va.gov/exposures/camp-lejeune/index.asp"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12.png"/><Relationship Id="rId4" Type="http://schemas.openxmlformats.org/officeDocument/2006/relationships/hyperlink" Target="https://www.publichealth.va.gov/docs/exposures/camp_lejeune_brochure.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6.xml"/><Relationship Id="rId7" Type="http://schemas.openxmlformats.org/officeDocument/2006/relationships/hyperlink" Target="https://www.congress.gov/bill/117th-congress/senate-bill/3373/text" TargetMode="Externa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publichealth.va.gov/docs/exposures/camp_lejeune_brochure.pdf"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hyperlink" Target="http://www.vfw.or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19.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8E4E56-D121-493D-9FB9-D4F4E449CB20}"/>
              </a:ext>
            </a:extLst>
          </p:cNvPr>
          <p:cNvSpPr txBox="1">
            <a:spLocks/>
          </p:cNvSpPr>
          <p:nvPr/>
        </p:nvSpPr>
        <p:spPr>
          <a:xfrm>
            <a:off x="4010025" y="1537137"/>
            <a:ext cx="8013809" cy="3069021"/>
          </a:xfrm>
          <a:prstGeom prst="rect">
            <a:avLst/>
          </a:prstGeom>
        </p:spPr>
        <p:txBody>
          <a:bodyPr anchor="b"/>
          <a:lstStyle>
            <a:lvl1pPr algn="l" defTabSz="914400" rtl="0" eaLnBrk="1" latinLnBrk="0" hangingPunct="1">
              <a:lnSpc>
                <a:spcPct val="90000"/>
              </a:lnSpc>
              <a:spcBef>
                <a:spcPct val="0"/>
              </a:spcBef>
              <a:buNone/>
              <a:defRPr sz="6000" kern="1200">
                <a:solidFill>
                  <a:srgbClr val="104C7D"/>
                </a:solidFill>
                <a:latin typeface="Verdana" panose="020B0604030504040204" pitchFamily="34" charset="0"/>
                <a:ea typeface="Verdana" panose="020B0604030504040204" pitchFamily="34" charset="0"/>
                <a:cs typeface="+mj-cs"/>
              </a:defRPr>
            </a:lvl1pPr>
          </a:lstStyle>
          <a:p>
            <a:r>
              <a:rPr lang="en-US" sz="4000" b="1" dirty="0"/>
              <a:t>The PACT Act, with special emphasis on the Camp Lejeune Justice Act </a:t>
            </a:r>
          </a:p>
          <a:p>
            <a:endParaRPr lang="en-US" sz="2800" b="1" i="1" dirty="0"/>
          </a:p>
          <a:p>
            <a:r>
              <a:rPr lang="en-US" sz="2800" b="1" i="1" dirty="0"/>
              <a:t>How VFW is assisting members with CLJA</a:t>
            </a:r>
          </a:p>
        </p:txBody>
      </p:sp>
      <p:sp>
        <p:nvSpPr>
          <p:cNvPr id="5" name="Subtitle 2">
            <a:extLst>
              <a:ext uri="{FF2B5EF4-FFF2-40B4-BE49-F238E27FC236}">
                <a16:creationId xmlns:a16="http://schemas.microsoft.com/office/drawing/2014/main" id="{F9371CC8-BBA9-451D-8917-1C35DFCF528F}"/>
              </a:ext>
            </a:extLst>
          </p:cNvPr>
          <p:cNvSpPr txBox="1">
            <a:spLocks/>
          </p:cNvSpPr>
          <p:nvPr/>
        </p:nvSpPr>
        <p:spPr>
          <a:xfrm>
            <a:off x="4010025" y="5587606"/>
            <a:ext cx="5935717" cy="116003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2000" i="1" dirty="0">
                <a:solidFill>
                  <a:schemeClr val="bg1">
                    <a:lumMod val="50000"/>
                  </a:schemeClr>
                </a:solidFill>
              </a:rPr>
              <a:t>Veterans of Foreign Wars</a:t>
            </a:r>
          </a:p>
          <a:p>
            <a:pPr algn="l">
              <a:spcBef>
                <a:spcPts val="0"/>
              </a:spcBef>
            </a:pPr>
            <a:r>
              <a:rPr lang="en-US" sz="2000" i="1" dirty="0">
                <a:solidFill>
                  <a:schemeClr val="bg1">
                    <a:lumMod val="50000"/>
                  </a:schemeClr>
                </a:solidFill>
              </a:rPr>
              <a:t>Fall 2022 Service Officer Training</a:t>
            </a:r>
          </a:p>
          <a:p>
            <a:pPr algn="l">
              <a:spcBef>
                <a:spcPts val="0"/>
              </a:spcBef>
            </a:pPr>
            <a:r>
              <a:rPr lang="en-US" sz="2000" i="1" dirty="0">
                <a:solidFill>
                  <a:schemeClr val="bg1">
                    <a:lumMod val="50000"/>
                  </a:schemeClr>
                </a:solidFill>
              </a:rPr>
              <a:t>Annapolis, Maryland</a:t>
            </a:r>
          </a:p>
          <a:p>
            <a:pPr algn="l">
              <a:spcBef>
                <a:spcPts val="0"/>
              </a:spcBef>
            </a:pPr>
            <a:r>
              <a:rPr lang="en-US" sz="2000" i="1" dirty="0">
                <a:solidFill>
                  <a:schemeClr val="bg1">
                    <a:lumMod val="50000"/>
                  </a:schemeClr>
                </a:solidFill>
              </a:rPr>
              <a:t>September 18, 2022</a:t>
            </a:r>
          </a:p>
        </p:txBody>
      </p:sp>
    </p:spTree>
    <p:custDataLst>
      <p:tags r:id="rId1"/>
    </p:custDataLst>
    <p:extLst>
      <p:ext uri="{BB962C8B-B14F-4D97-AF65-F5344CB8AC3E}">
        <p14:creationId xmlns:p14="http://schemas.microsoft.com/office/powerpoint/2010/main" val="3253940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9FA3-9339-EDDB-DB68-EE10D7A5D466}"/>
              </a:ext>
            </a:extLst>
          </p:cNvPr>
          <p:cNvSpPr>
            <a:spLocks noGrp="1"/>
          </p:cNvSpPr>
          <p:nvPr>
            <p:ph type="title"/>
          </p:nvPr>
        </p:nvSpPr>
        <p:spPr/>
        <p:txBody>
          <a:bodyPr>
            <a:normAutofit fontScale="90000"/>
          </a:bodyPr>
          <a:lstStyle/>
          <a:p>
            <a:r>
              <a:rPr lang="en-US" sz="5400" dirty="0"/>
              <a:t>Presumptions of Service Connection</a:t>
            </a:r>
            <a:endParaRPr lang="en-US" dirty="0"/>
          </a:p>
        </p:txBody>
      </p:sp>
      <p:sp>
        <p:nvSpPr>
          <p:cNvPr id="3" name="Slide Number Placeholder 2">
            <a:extLst>
              <a:ext uri="{FF2B5EF4-FFF2-40B4-BE49-F238E27FC236}">
                <a16:creationId xmlns:a16="http://schemas.microsoft.com/office/drawing/2014/main" id="{94CA9DD9-A4C5-E753-73EF-6FF3940B13F8}"/>
              </a:ext>
            </a:extLst>
          </p:cNvPr>
          <p:cNvSpPr>
            <a:spLocks noGrp="1"/>
          </p:cNvSpPr>
          <p:nvPr>
            <p:ph type="sldNum" sz="quarter" idx="12"/>
          </p:nvPr>
        </p:nvSpPr>
        <p:spPr/>
        <p:txBody>
          <a:bodyPr/>
          <a:lstStyle/>
          <a:p>
            <a:fld id="{772AD97A-4EE5-4134-952F-E148AF3C2668}" type="slidenum">
              <a:rPr lang="en-US" smtClean="0"/>
              <a:pPr/>
              <a:t>10</a:t>
            </a:fld>
            <a:endParaRPr lang="en-US" dirty="0"/>
          </a:p>
        </p:txBody>
      </p:sp>
      <p:sp>
        <p:nvSpPr>
          <p:cNvPr id="5" name="Content Placeholder 4">
            <a:extLst>
              <a:ext uri="{FF2B5EF4-FFF2-40B4-BE49-F238E27FC236}">
                <a16:creationId xmlns:a16="http://schemas.microsoft.com/office/drawing/2014/main" id="{483CE404-7FE7-547E-4FFE-2875C7A183A0}"/>
              </a:ext>
            </a:extLst>
          </p:cNvPr>
          <p:cNvSpPr>
            <a:spLocks noGrp="1"/>
          </p:cNvSpPr>
          <p:nvPr>
            <p:ph idx="1"/>
          </p:nvPr>
        </p:nvSpPr>
        <p:spPr>
          <a:xfrm>
            <a:off x="169333" y="1447800"/>
            <a:ext cx="12022670" cy="5160606"/>
          </a:xfrm>
        </p:spPr>
        <p:txBody>
          <a:bodyPr anchor="ctr">
            <a:noAutofit/>
          </a:bodyPr>
          <a:lstStyle/>
          <a:p>
            <a:pPr marL="0" indent="0">
              <a:lnSpc>
                <a:spcPct val="100000"/>
              </a:lnSpc>
              <a:buNone/>
            </a:pPr>
            <a:r>
              <a:rPr lang="en-US" sz="2400" b="1" dirty="0"/>
              <a:t>Herbicides / Agent Orange, Section 403 and 404:</a:t>
            </a:r>
          </a:p>
          <a:p>
            <a:pPr>
              <a:lnSpc>
                <a:spcPct val="100000"/>
              </a:lnSpc>
              <a:spcBef>
                <a:spcPts val="0"/>
              </a:spcBef>
            </a:pPr>
            <a:r>
              <a:rPr lang="en-US" sz="2400" dirty="0"/>
              <a:t>Adds presumption of </a:t>
            </a:r>
            <a:r>
              <a:rPr lang="en-US" sz="2400" b="1" dirty="0"/>
              <a:t>exposure</a:t>
            </a:r>
            <a:r>
              <a:rPr lang="en-US" sz="2400" dirty="0"/>
              <a:t> for all service at Thailand airbases plus American Samoa, Cambodia, Guam, Laos, and Johnson Atoll</a:t>
            </a:r>
          </a:p>
          <a:p>
            <a:pPr>
              <a:lnSpc>
                <a:spcPct val="100000"/>
              </a:lnSpc>
              <a:spcBef>
                <a:spcPts val="0"/>
              </a:spcBef>
            </a:pPr>
            <a:r>
              <a:rPr lang="en-US" sz="2400" dirty="0"/>
              <a:t>Carefully review each location for specific time periods of eligibility.</a:t>
            </a:r>
          </a:p>
          <a:p>
            <a:pPr>
              <a:lnSpc>
                <a:spcPct val="100000"/>
              </a:lnSpc>
              <a:spcBef>
                <a:spcPts val="0"/>
              </a:spcBef>
            </a:pPr>
            <a:r>
              <a:rPr lang="en-US" sz="2400" dirty="0"/>
              <a:t>Adds presumption of </a:t>
            </a:r>
            <a:r>
              <a:rPr lang="en-US" sz="2400" b="1" dirty="0"/>
              <a:t>causation</a:t>
            </a:r>
            <a:r>
              <a:rPr lang="en-US" sz="2400" dirty="0"/>
              <a:t> for hypertension: </a:t>
            </a:r>
          </a:p>
          <a:p>
            <a:pPr lvl="1">
              <a:lnSpc>
                <a:spcPct val="100000"/>
              </a:lnSpc>
              <a:spcBef>
                <a:spcPts val="0"/>
              </a:spcBef>
            </a:pPr>
            <a:r>
              <a:rPr lang="en-US" dirty="0"/>
              <a:t>Effective Oct. 2026.</a:t>
            </a:r>
          </a:p>
          <a:p>
            <a:pPr lvl="1">
              <a:lnSpc>
                <a:spcPct val="100000"/>
              </a:lnSpc>
              <a:spcBef>
                <a:spcPts val="0"/>
              </a:spcBef>
            </a:pPr>
            <a:r>
              <a:rPr lang="en-US" dirty="0"/>
              <a:t>Retroactive only for DIC claims.</a:t>
            </a:r>
          </a:p>
          <a:p>
            <a:pPr marL="0" indent="0">
              <a:lnSpc>
                <a:spcPct val="100000"/>
              </a:lnSpc>
              <a:buNone/>
            </a:pPr>
            <a:r>
              <a:rPr lang="en-US" sz="2400" b="1" dirty="0"/>
              <a:t>Gulf War Claims, Section 405:</a:t>
            </a:r>
          </a:p>
          <a:p>
            <a:pPr>
              <a:lnSpc>
                <a:spcPct val="100000"/>
              </a:lnSpc>
              <a:spcBef>
                <a:spcPts val="0"/>
              </a:spcBef>
            </a:pPr>
            <a:r>
              <a:rPr lang="en-US" sz="2400" dirty="0"/>
              <a:t>Eliminates manifestation time limitation.</a:t>
            </a:r>
          </a:p>
          <a:p>
            <a:pPr>
              <a:lnSpc>
                <a:spcPct val="100000"/>
              </a:lnSpc>
              <a:spcBef>
                <a:spcPts val="0"/>
              </a:spcBef>
            </a:pPr>
            <a:r>
              <a:rPr lang="en-US" sz="2400" dirty="0"/>
              <a:t>Requires VA to provide a Gulf War claim exam “If a Persian Gulf veteran at a [VA] medical facility … presents with </a:t>
            </a:r>
            <a:r>
              <a:rPr lang="en-US" sz="2400" b="1" dirty="0"/>
              <a:t>any one symptom </a:t>
            </a:r>
            <a:r>
              <a:rPr lang="en-US" sz="2400" dirty="0"/>
              <a:t>associated with Gulf War Illness.”</a:t>
            </a:r>
          </a:p>
          <a:p>
            <a:pPr>
              <a:lnSpc>
                <a:spcPct val="100000"/>
              </a:lnSpc>
              <a:spcBef>
                <a:spcPts val="0"/>
              </a:spcBef>
            </a:pPr>
            <a:r>
              <a:rPr lang="en-US" sz="2400" dirty="0"/>
              <a:t>Adds 6 areas: Afghanistan, Egypt, Israel, Jordan, Syria, and Turkey.</a:t>
            </a:r>
            <a:endParaRPr lang="en-US" sz="2400" b="1" dirty="0"/>
          </a:p>
        </p:txBody>
      </p:sp>
    </p:spTree>
    <p:custDataLst>
      <p:tags r:id="rId1"/>
    </p:custDataLst>
    <p:extLst>
      <p:ext uri="{BB962C8B-B14F-4D97-AF65-F5344CB8AC3E}">
        <p14:creationId xmlns:p14="http://schemas.microsoft.com/office/powerpoint/2010/main" val="357839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22AD-4951-6ED3-78B2-BA828D0A03C7}"/>
              </a:ext>
            </a:extLst>
          </p:cNvPr>
          <p:cNvSpPr>
            <a:spLocks noGrp="1"/>
          </p:cNvSpPr>
          <p:nvPr>
            <p:ph type="title"/>
          </p:nvPr>
        </p:nvSpPr>
        <p:spPr/>
        <p:txBody>
          <a:bodyPr>
            <a:normAutofit fontScale="90000"/>
          </a:bodyPr>
          <a:lstStyle/>
          <a:p>
            <a:r>
              <a:rPr lang="en-US" sz="5400" dirty="0"/>
              <a:t>Presumptions of Service Connection</a:t>
            </a:r>
            <a:br>
              <a:rPr lang="en-US" sz="5400" dirty="0"/>
            </a:br>
            <a:endParaRPr lang="en-US" dirty="0"/>
          </a:p>
        </p:txBody>
      </p:sp>
      <p:sp>
        <p:nvSpPr>
          <p:cNvPr id="3" name="Slide Number Placeholder 2">
            <a:extLst>
              <a:ext uri="{FF2B5EF4-FFF2-40B4-BE49-F238E27FC236}">
                <a16:creationId xmlns:a16="http://schemas.microsoft.com/office/drawing/2014/main" id="{FC645824-2464-01E5-C1D5-939E18750CCA}"/>
              </a:ext>
            </a:extLst>
          </p:cNvPr>
          <p:cNvSpPr>
            <a:spLocks noGrp="1"/>
          </p:cNvSpPr>
          <p:nvPr>
            <p:ph type="sldNum" sz="quarter" idx="12"/>
          </p:nvPr>
        </p:nvSpPr>
        <p:spPr/>
        <p:txBody>
          <a:bodyPr/>
          <a:lstStyle/>
          <a:p>
            <a:fld id="{772AD97A-4EE5-4134-952F-E148AF3C2668}" type="slidenum">
              <a:rPr lang="en-US" smtClean="0"/>
              <a:pPr/>
              <a:t>11</a:t>
            </a:fld>
            <a:endParaRPr lang="en-US" dirty="0"/>
          </a:p>
        </p:txBody>
      </p:sp>
      <p:sp>
        <p:nvSpPr>
          <p:cNvPr id="4" name="Content Placeholder 3">
            <a:extLst>
              <a:ext uri="{FF2B5EF4-FFF2-40B4-BE49-F238E27FC236}">
                <a16:creationId xmlns:a16="http://schemas.microsoft.com/office/drawing/2014/main" id="{F494F160-7867-8F15-D657-43A64FE0783C}"/>
              </a:ext>
            </a:extLst>
          </p:cNvPr>
          <p:cNvSpPr>
            <a:spLocks noGrp="1"/>
          </p:cNvSpPr>
          <p:nvPr>
            <p:ph idx="1"/>
          </p:nvPr>
        </p:nvSpPr>
        <p:spPr>
          <a:xfrm>
            <a:off x="355601" y="1582366"/>
            <a:ext cx="6036029" cy="4913408"/>
          </a:xfrm>
        </p:spPr>
        <p:txBody>
          <a:bodyPr>
            <a:normAutofit fontScale="92500" lnSpcReduction="10000"/>
          </a:bodyPr>
          <a:lstStyle/>
          <a:p>
            <a:pPr marL="0" indent="0">
              <a:lnSpc>
                <a:spcPct val="100000"/>
              </a:lnSpc>
              <a:buNone/>
            </a:pPr>
            <a:r>
              <a:rPr lang="en-US" b="1" dirty="0"/>
              <a:t>Burn Pits Claims, Section 406:</a:t>
            </a:r>
          </a:p>
          <a:p>
            <a:pPr>
              <a:lnSpc>
                <a:spcPct val="100000"/>
              </a:lnSpc>
            </a:pPr>
            <a:r>
              <a:rPr lang="en-US" dirty="0"/>
              <a:t>Presumes exposure using the expanded definitions of Gulf War service.  </a:t>
            </a:r>
            <a:r>
              <a:rPr kumimoji="0" lang="en-US" b="0" i="1" u="none" strike="noStrike" kern="1200" cap="none" spc="0" normalizeH="0" baseline="0" noProof="0" dirty="0">
                <a:ln>
                  <a:noFill/>
                </a:ln>
                <a:solidFill>
                  <a:prstClr val="black"/>
                </a:solidFill>
                <a:effectLst/>
                <a:uLnTx/>
                <a:uFillTx/>
                <a:cs typeface="Verdana"/>
              </a:rPr>
              <a:t>See </a:t>
            </a:r>
            <a:r>
              <a:rPr kumimoji="0" lang="en-US" b="0" i="0" u="none" strike="noStrike" kern="1200" cap="none" spc="0" normalizeH="0" baseline="0" noProof="0" dirty="0">
                <a:ln>
                  <a:noFill/>
                </a:ln>
                <a:solidFill>
                  <a:prstClr val="black"/>
                </a:solidFill>
                <a:effectLst/>
                <a:uLnTx/>
                <a:uFillTx/>
                <a:cs typeface="Verdana"/>
              </a:rPr>
              <a:t>38</a:t>
            </a:r>
            <a:r>
              <a:rPr lang="en-US" b="0" i="0" u="none" strike="noStrike" baseline="0" dirty="0"/>
              <a:t> </a:t>
            </a:r>
            <a:r>
              <a:rPr kumimoji="0" lang="en-US" b="0" i="0" u="none" strike="noStrike" kern="1200" cap="none" spc="-10" normalizeH="0" baseline="0" noProof="0" dirty="0">
                <a:ln>
                  <a:noFill/>
                </a:ln>
                <a:solidFill>
                  <a:prstClr val="black"/>
                </a:solidFill>
                <a:effectLst/>
                <a:uLnTx/>
                <a:uFillTx/>
                <a:cs typeface="Verdana"/>
              </a:rPr>
              <a:t>U.S.C.</a:t>
            </a:r>
            <a:r>
              <a:rPr kumimoji="0" lang="en-US" b="0" i="0" u="none" strike="noStrike" kern="1200" cap="none" spc="-15" normalizeH="0" baseline="0" noProof="0" dirty="0">
                <a:ln>
                  <a:noFill/>
                </a:ln>
                <a:solidFill>
                  <a:prstClr val="black"/>
                </a:solidFill>
                <a:effectLst/>
                <a:uLnTx/>
                <a:uFillTx/>
                <a:cs typeface="Verdana"/>
              </a:rPr>
              <a:t> </a:t>
            </a:r>
            <a:r>
              <a:rPr kumimoji="0" lang="en-US" b="0" i="0" u="none" strike="noStrike" kern="1200" cap="none" spc="0" normalizeH="0" baseline="0" noProof="0" dirty="0">
                <a:ln>
                  <a:noFill/>
                </a:ln>
                <a:solidFill>
                  <a:prstClr val="black"/>
                </a:solidFill>
                <a:effectLst/>
                <a:uLnTx/>
                <a:uFillTx/>
                <a:cs typeface="Verdana"/>
              </a:rPr>
              <a:t>§</a:t>
            </a:r>
            <a:r>
              <a:rPr lang="en-US" dirty="0">
                <a:effectLst/>
                <a:cs typeface="Times New Roman" panose="02020603050405020304" pitchFamily="18" charset="0"/>
              </a:rPr>
              <a:t> </a:t>
            </a:r>
            <a:r>
              <a:rPr kumimoji="0" lang="en-US" b="0" i="0" u="none" strike="noStrike" kern="1200" cap="none" spc="-5" normalizeH="0" baseline="0" noProof="0" dirty="0">
                <a:ln>
                  <a:noFill/>
                </a:ln>
                <a:solidFill>
                  <a:prstClr val="black"/>
                </a:solidFill>
                <a:effectLst/>
                <a:uLnTx/>
                <a:uFillTx/>
                <a:cs typeface="Verdana"/>
              </a:rPr>
              <a:t>1119 </a:t>
            </a:r>
            <a:endParaRPr lang="en-US" dirty="0"/>
          </a:p>
          <a:p>
            <a:pPr>
              <a:lnSpc>
                <a:spcPct val="100000"/>
              </a:lnSpc>
            </a:pPr>
            <a:r>
              <a:rPr lang="en-US" dirty="0"/>
              <a:t>Creates two dozen presumptive conditions including 11 cancers and many serious respiratory conditions such as COPD and emphysema.</a:t>
            </a:r>
            <a:r>
              <a:rPr kumimoji="0" lang="en-US" b="0" i="0" u="none" strike="noStrike" kern="1200" cap="none" spc="0" normalizeH="0" baseline="0" noProof="0" dirty="0">
                <a:ln>
                  <a:noFill/>
                </a:ln>
                <a:solidFill>
                  <a:prstClr val="black"/>
                </a:solidFill>
                <a:effectLst/>
                <a:uLnTx/>
                <a:uFillTx/>
                <a:cs typeface="Verdana"/>
              </a:rPr>
              <a:t>  </a:t>
            </a:r>
            <a:r>
              <a:rPr kumimoji="0" lang="en-US" b="0" i="1" u="none" strike="noStrike" kern="1200" cap="none" spc="0" normalizeH="0" baseline="0" noProof="0" dirty="0">
                <a:ln>
                  <a:noFill/>
                </a:ln>
                <a:solidFill>
                  <a:prstClr val="black"/>
                </a:solidFill>
                <a:effectLst/>
                <a:uLnTx/>
                <a:uFillTx/>
                <a:cs typeface="Verdana"/>
              </a:rPr>
              <a:t>See </a:t>
            </a:r>
            <a:r>
              <a:rPr kumimoji="0" lang="en-US" b="0" i="0" u="none" strike="noStrike" kern="1200" cap="none" spc="0" normalizeH="0" baseline="0" noProof="0" dirty="0">
                <a:ln>
                  <a:noFill/>
                </a:ln>
                <a:solidFill>
                  <a:prstClr val="black"/>
                </a:solidFill>
                <a:effectLst/>
                <a:uLnTx/>
                <a:uFillTx/>
                <a:cs typeface="Verdana"/>
              </a:rPr>
              <a:t>38</a:t>
            </a:r>
            <a:r>
              <a:rPr lang="en-US" b="0" i="0" u="none" strike="noStrike" baseline="0" dirty="0"/>
              <a:t> </a:t>
            </a:r>
            <a:r>
              <a:rPr kumimoji="0" lang="en-US" b="0" i="0" u="none" strike="noStrike" kern="1200" cap="none" spc="-10" normalizeH="0" baseline="0" noProof="0" dirty="0">
                <a:ln>
                  <a:noFill/>
                </a:ln>
                <a:solidFill>
                  <a:prstClr val="black"/>
                </a:solidFill>
                <a:effectLst/>
                <a:uLnTx/>
                <a:uFillTx/>
                <a:cs typeface="Verdana"/>
              </a:rPr>
              <a:t>U.S.C.</a:t>
            </a:r>
            <a:r>
              <a:rPr kumimoji="0" lang="en-US" b="0" i="0" u="none" strike="noStrike" kern="1200" cap="none" spc="-15" normalizeH="0" baseline="0" noProof="0" dirty="0">
                <a:ln>
                  <a:noFill/>
                </a:ln>
                <a:solidFill>
                  <a:prstClr val="black"/>
                </a:solidFill>
                <a:effectLst/>
                <a:uLnTx/>
                <a:uFillTx/>
                <a:cs typeface="Verdana"/>
              </a:rPr>
              <a:t> </a:t>
            </a:r>
            <a:r>
              <a:rPr kumimoji="0" lang="en-US" b="0" i="0" u="none" strike="noStrike" kern="1200" cap="none" spc="0" normalizeH="0" baseline="0" noProof="0" dirty="0">
                <a:ln>
                  <a:noFill/>
                </a:ln>
                <a:solidFill>
                  <a:prstClr val="black"/>
                </a:solidFill>
                <a:effectLst/>
                <a:uLnTx/>
                <a:uFillTx/>
                <a:cs typeface="Verdana"/>
              </a:rPr>
              <a:t>§</a:t>
            </a:r>
            <a:r>
              <a:rPr lang="en-US" dirty="0">
                <a:effectLst/>
                <a:cs typeface="Times New Roman" panose="02020603050405020304" pitchFamily="18" charset="0"/>
              </a:rPr>
              <a:t> </a:t>
            </a:r>
            <a:r>
              <a:rPr kumimoji="0" lang="en-US" b="0" i="0" u="none" strike="noStrike" kern="1200" cap="none" spc="-5" normalizeH="0" baseline="0" noProof="0" dirty="0">
                <a:ln>
                  <a:noFill/>
                </a:ln>
                <a:solidFill>
                  <a:prstClr val="black"/>
                </a:solidFill>
                <a:effectLst/>
                <a:uLnTx/>
                <a:uFillTx/>
                <a:cs typeface="Verdana"/>
              </a:rPr>
              <a:t>1120 </a:t>
            </a:r>
            <a:endParaRPr lang="en-US" dirty="0"/>
          </a:p>
          <a:p>
            <a:pPr lvl="1">
              <a:lnSpc>
                <a:spcPct val="100000"/>
              </a:lnSpc>
            </a:pPr>
            <a:r>
              <a:rPr lang="en-US" sz="2800" dirty="0"/>
              <a:t>Effective dates staggered through October 2025.</a:t>
            </a:r>
          </a:p>
          <a:p>
            <a:pPr marL="457200" lvl="1" indent="0">
              <a:lnSpc>
                <a:spcPct val="100000"/>
              </a:lnSpc>
              <a:buNone/>
            </a:pPr>
            <a:endParaRPr lang="en-US" sz="2800" dirty="0"/>
          </a:p>
          <a:p>
            <a:endParaRPr lang="en-US" dirty="0"/>
          </a:p>
        </p:txBody>
      </p:sp>
      <p:pic>
        <p:nvPicPr>
          <p:cNvPr id="6" name="Picture 5">
            <a:extLst>
              <a:ext uri="{FF2B5EF4-FFF2-40B4-BE49-F238E27FC236}">
                <a16:creationId xmlns:a16="http://schemas.microsoft.com/office/drawing/2014/main" id="{5E07673B-28DD-D505-16BB-1DEFDF5BD1D4}"/>
              </a:ext>
            </a:extLst>
          </p:cNvPr>
          <p:cNvPicPr>
            <a:picLocks noChangeAspect="1"/>
          </p:cNvPicPr>
          <p:nvPr/>
        </p:nvPicPr>
        <p:blipFill rotWithShape="1">
          <a:blip r:embed="rId3"/>
          <a:srcRect r="22059"/>
          <a:stretch/>
        </p:blipFill>
        <p:spPr>
          <a:xfrm>
            <a:off x="6676495" y="1582367"/>
            <a:ext cx="4814879" cy="4639758"/>
          </a:xfrm>
          <a:prstGeom prst="rect">
            <a:avLst/>
          </a:prstGeom>
        </p:spPr>
      </p:pic>
    </p:spTree>
    <p:extLst>
      <p:ext uri="{BB962C8B-B14F-4D97-AF65-F5344CB8AC3E}">
        <p14:creationId xmlns:p14="http://schemas.microsoft.com/office/powerpoint/2010/main" val="4027956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6677659"/>
            <a:ext cx="177165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Calibri"/>
                <a:ea typeface="+mn-ea"/>
                <a:cs typeface="Calibri"/>
              </a:rPr>
              <a:t>©</a:t>
            </a:r>
            <a:r>
              <a:rPr kumimoji="0" sz="900" b="0" i="0" u="none" strike="noStrike" kern="1200" cap="none" spc="-10" normalizeH="0" baseline="0" noProof="0" dirty="0">
                <a:ln>
                  <a:noFill/>
                </a:ln>
                <a:solidFill>
                  <a:prstClr val="black"/>
                </a:solidFill>
                <a:effectLst/>
                <a:uLnTx/>
                <a:uFillTx/>
                <a:latin typeface="Calibri"/>
                <a:ea typeface="+mn-ea"/>
                <a:cs typeface="Calibri"/>
              </a:rPr>
              <a:t> </a:t>
            </a:r>
            <a:r>
              <a:rPr kumimoji="0" sz="900" b="0" i="0" u="none" strike="noStrike" kern="1200" cap="none" spc="0" normalizeH="0" baseline="0" noProof="0" dirty="0">
                <a:ln>
                  <a:noFill/>
                </a:ln>
                <a:solidFill>
                  <a:prstClr val="black"/>
                </a:solidFill>
                <a:effectLst/>
                <a:uLnTx/>
                <a:uFillTx/>
                <a:latin typeface="Calibri"/>
                <a:ea typeface="+mn-ea"/>
                <a:cs typeface="Calibri"/>
              </a:rPr>
              <a:t>2018-2021</a:t>
            </a:r>
            <a:r>
              <a:rPr kumimoji="0" sz="900" b="0" i="0" u="none" strike="noStrike" kern="1200" cap="none" spc="-50" normalizeH="0" baseline="0" noProof="0" dirty="0">
                <a:ln>
                  <a:noFill/>
                </a:ln>
                <a:solidFill>
                  <a:prstClr val="black"/>
                </a:solidFill>
                <a:effectLst/>
                <a:uLnTx/>
                <a:uFillTx/>
                <a:latin typeface="Calibri"/>
                <a:ea typeface="+mn-ea"/>
                <a:cs typeface="Calibri"/>
              </a:rPr>
              <a:t> </a:t>
            </a:r>
            <a:r>
              <a:rPr kumimoji="0" sz="900" b="0" i="0" u="none" strike="noStrike" kern="1200" cap="none" spc="0" normalizeH="0" baseline="0" noProof="0" dirty="0">
                <a:ln>
                  <a:noFill/>
                </a:ln>
                <a:solidFill>
                  <a:prstClr val="black"/>
                </a:solidFill>
                <a:effectLst/>
                <a:uLnTx/>
                <a:uFillTx/>
                <a:latin typeface="Calibri"/>
                <a:ea typeface="+mn-ea"/>
                <a:cs typeface="Calibri"/>
              </a:rPr>
              <a:t>Be</a:t>
            </a:r>
            <a:r>
              <a:rPr kumimoji="0" sz="900" b="0" i="0" u="none" strike="noStrike" kern="1200" cap="none" spc="-5" normalizeH="0" baseline="0" noProof="0" dirty="0">
                <a:ln>
                  <a:noFill/>
                </a:ln>
                <a:solidFill>
                  <a:prstClr val="black"/>
                </a:solidFill>
                <a:effectLst/>
                <a:uLnTx/>
                <a:uFillTx/>
                <a:latin typeface="Calibri"/>
                <a:ea typeface="+mn-ea"/>
                <a:cs typeface="Calibri"/>
              </a:rPr>
              <a:t>rg</a:t>
            </a:r>
            <a:r>
              <a:rPr kumimoji="0" sz="900" b="0" i="0" u="none" strike="noStrike" kern="1200" cap="none" spc="0" normalizeH="0" baseline="0" noProof="0" dirty="0">
                <a:ln>
                  <a:noFill/>
                </a:ln>
                <a:solidFill>
                  <a:prstClr val="black"/>
                </a:solidFill>
                <a:effectLst/>
                <a:uLnTx/>
                <a:uFillTx/>
                <a:latin typeface="Calibri"/>
                <a:ea typeface="+mn-ea"/>
                <a:cs typeface="Calibri"/>
              </a:rPr>
              <a:t>ma</a:t>
            </a:r>
            <a:r>
              <a:rPr kumimoji="0" sz="900" b="0" i="0" u="none" strike="noStrike" kern="1200" cap="none" spc="-5" normalizeH="0" baseline="0" noProof="0" dirty="0">
                <a:ln>
                  <a:noFill/>
                </a:ln>
                <a:solidFill>
                  <a:prstClr val="black"/>
                </a:solidFill>
                <a:effectLst/>
                <a:uLnTx/>
                <a:uFillTx/>
                <a:latin typeface="Calibri"/>
                <a:ea typeface="+mn-ea"/>
                <a:cs typeface="Calibri"/>
              </a:rPr>
              <a:t>n</a:t>
            </a:r>
            <a:r>
              <a:rPr kumimoji="0" sz="900" b="0" i="0" u="none" strike="noStrike" kern="1200" cap="none" spc="0" normalizeH="0" baseline="0" noProof="0" dirty="0">
                <a:ln>
                  <a:noFill/>
                </a:ln>
                <a:solidFill>
                  <a:prstClr val="black"/>
                </a:solidFill>
                <a:effectLst/>
                <a:uLnTx/>
                <a:uFillTx/>
                <a:latin typeface="Calibri"/>
                <a:ea typeface="+mn-ea"/>
                <a:cs typeface="Calibri"/>
              </a:rPr>
              <a:t>n</a:t>
            </a:r>
            <a:r>
              <a:rPr kumimoji="0" sz="900" b="0" i="0" u="none" strike="noStrike" kern="1200" cap="none" spc="5" normalizeH="0" baseline="0" noProof="0" dirty="0">
                <a:ln>
                  <a:noFill/>
                </a:ln>
                <a:solidFill>
                  <a:prstClr val="black"/>
                </a:solidFill>
                <a:effectLst/>
                <a:uLnTx/>
                <a:uFillTx/>
                <a:latin typeface="Calibri"/>
                <a:ea typeface="+mn-ea"/>
                <a:cs typeface="Calibri"/>
              </a:rPr>
              <a:t> </a:t>
            </a:r>
            <a:r>
              <a:rPr kumimoji="0" sz="900" b="0" i="0" u="none" strike="noStrike" kern="1200" cap="none" spc="0" normalizeH="0" baseline="0" noProof="0" dirty="0">
                <a:ln>
                  <a:noFill/>
                </a:ln>
                <a:solidFill>
                  <a:prstClr val="black"/>
                </a:solidFill>
                <a:effectLst/>
                <a:uLnTx/>
                <a:uFillTx/>
                <a:latin typeface="Calibri"/>
                <a:ea typeface="+mn-ea"/>
                <a:cs typeface="Calibri"/>
              </a:rPr>
              <a:t>&amp;</a:t>
            </a:r>
            <a:r>
              <a:rPr kumimoji="0" sz="900" b="0" i="0" u="none" strike="noStrike" kern="1200" cap="none" spc="-5" normalizeH="0" baseline="0" noProof="0" dirty="0">
                <a:ln>
                  <a:noFill/>
                </a:ln>
                <a:solidFill>
                  <a:prstClr val="black"/>
                </a:solidFill>
                <a:effectLst/>
                <a:uLnTx/>
                <a:uFillTx/>
                <a:latin typeface="Calibri"/>
                <a:ea typeface="+mn-ea"/>
                <a:cs typeface="Calibri"/>
              </a:rPr>
              <a:t> M</a:t>
            </a:r>
            <a:r>
              <a:rPr kumimoji="0" sz="900" b="0" i="0" u="none" strike="noStrike" kern="1200" cap="none" spc="0" normalizeH="0" baseline="0" noProof="0" dirty="0">
                <a:ln>
                  <a:noFill/>
                </a:ln>
                <a:solidFill>
                  <a:prstClr val="black"/>
                </a:solidFill>
                <a:effectLst/>
                <a:uLnTx/>
                <a:uFillTx/>
                <a:latin typeface="Calibri"/>
                <a:ea typeface="+mn-ea"/>
                <a:cs typeface="Calibri"/>
              </a:rPr>
              <a:t>oore</a:t>
            </a:r>
            <a:r>
              <a:rPr kumimoji="0" sz="900" b="0" i="0" u="none" strike="noStrike" kern="1200" cap="none" spc="-10" normalizeH="0" baseline="0" noProof="0" dirty="0">
                <a:ln>
                  <a:noFill/>
                </a:ln>
                <a:solidFill>
                  <a:prstClr val="black"/>
                </a:solidFill>
                <a:effectLst/>
                <a:uLnTx/>
                <a:uFillTx/>
                <a:latin typeface="Calibri"/>
                <a:ea typeface="+mn-ea"/>
                <a:cs typeface="Calibri"/>
              </a:rPr>
              <a:t> </a:t>
            </a:r>
            <a:r>
              <a:rPr kumimoji="0" sz="900" b="0" i="0" u="none" strike="noStrike" kern="1200" cap="none" spc="5" normalizeH="0" baseline="0" noProof="0" dirty="0">
                <a:ln>
                  <a:noFill/>
                </a:ln>
                <a:solidFill>
                  <a:prstClr val="black"/>
                </a:solidFill>
                <a:effectLst/>
                <a:uLnTx/>
                <a:uFillTx/>
                <a:latin typeface="Calibri"/>
                <a:ea typeface="+mn-ea"/>
                <a:cs typeface="Calibri"/>
              </a:rPr>
              <a:t>LL</a:t>
            </a:r>
            <a:r>
              <a:rPr kumimoji="0" sz="900" b="0" i="0" u="none" strike="noStrike" kern="1200" cap="none" spc="0" normalizeH="0" baseline="0" noProof="0" dirty="0">
                <a:ln>
                  <a:noFill/>
                </a:ln>
                <a:solidFill>
                  <a:prstClr val="black"/>
                </a:solidFill>
                <a:effectLst/>
                <a:uLnTx/>
                <a:uFillTx/>
                <a:latin typeface="Calibri"/>
                <a:ea typeface="+mn-ea"/>
                <a:cs typeface="Calibri"/>
              </a:rPr>
              <a:t>C</a:t>
            </a:r>
            <a:endParaRPr kumimoji="0" sz="9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a:spLocks noGrp="1"/>
          </p:cNvSpPr>
          <p:nvPr>
            <p:ph type="title"/>
          </p:nvPr>
        </p:nvSpPr>
        <p:spPr>
          <a:xfrm>
            <a:off x="333374" y="2886075"/>
            <a:ext cx="10353675" cy="3088731"/>
          </a:xfrm>
          <a:prstGeom prst="rect">
            <a:avLst/>
          </a:prstGeom>
        </p:spPr>
        <p:txBody>
          <a:bodyPr vert="horz" wrap="square" lIns="0" tIns="89535" rIns="0" bIns="0" rtlCol="0">
            <a:spAutoFit/>
          </a:bodyPr>
          <a:lstStyle/>
          <a:p>
            <a:pPr marL="12700" marR="5080">
              <a:lnSpc>
                <a:spcPts val="4750"/>
              </a:lnSpc>
              <a:spcBef>
                <a:spcPts val="705"/>
              </a:spcBef>
            </a:pPr>
            <a:r>
              <a:rPr lang="en-US" sz="4400" dirty="0"/>
              <a:t>Camp Lejeune Justice Act</a:t>
            </a:r>
            <a:br>
              <a:rPr lang="en-US" sz="4400" dirty="0"/>
            </a:br>
            <a:br>
              <a:rPr lang="en-US" sz="4400" dirty="0"/>
            </a:br>
            <a:r>
              <a:rPr lang="en-US" sz="2800" i="1" dirty="0"/>
              <a:t>- PACT Act, Section 804</a:t>
            </a:r>
            <a:br>
              <a:rPr lang="en-US" sz="2800" i="1" dirty="0"/>
            </a:br>
            <a:r>
              <a:rPr lang="en-US" sz="2800" i="1" dirty="0"/>
              <a:t>- Brief overview </a:t>
            </a:r>
            <a:br>
              <a:rPr lang="en-US" sz="2800" i="1" dirty="0"/>
            </a:br>
            <a:r>
              <a:rPr lang="en-US" sz="2800" i="1" dirty="0"/>
              <a:t>- How VFW is helping its members with CLJA </a:t>
            </a:r>
            <a:endParaRPr sz="2800" i="1" dirty="0"/>
          </a:p>
        </p:txBody>
      </p:sp>
    </p:spTree>
    <p:extLst>
      <p:ext uri="{BB962C8B-B14F-4D97-AF65-F5344CB8AC3E}">
        <p14:creationId xmlns:p14="http://schemas.microsoft.com/office/powerpoint/2010/main" val="28703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30FD-6B9C-42E3-BFF1-C9F4CF77E705}"/>
              </a:ext>
            </a:extLst>
          </p:cNvPr>
          <p:cNvSpPr>
            <a:spLocks noGrp="1"/>
          </p:cNvSpPr>
          <p:nvPr>
            <p:ph type="title"/>
          </p:nvPr>
        </p:nvSpPr>
        <p:spPr/>
        <p:txBody>
          <a:bodyPr>
            <a:normAutofit/>
          </a:bodyPr>
          <a:lstStyle/>
          <a:p>
            <a:r>
              <a:rPr lang="en-US" dirty="0"/>
              <a:t>Camp Lejeune Justice Act</a:t>
            </a:r>
          </a:p>
        </p:txBody>
      </p:sp>
      <p:sp>
        <p:nvSpPr>
          <p:cNvPr id="5" name="Content Placeholder 4">
            <a:extLst>
              <a:ext uri="{FF2B5EF4-FFF2-40B4-BE49-F238E27FC236}">
                <a16:creationId xmlns:a16="http://schemas.microsoft.com/office/drawing/2014/main" id="{3B300DB1-8928-4C46-8419-4BFEA1D2752A}"/>
              </a:ext>
            </a:extLst>
          </p:cNvPr>
          <p:cNvSpPr>
            <a:spLocks noGrp="1"/>
          </p:cNvSpPr>
          <p:nvPr>
            <p:ph idx="4294967295"/>
          </p:nvPr>
        </p:nvSpPr>
        <p:spPr>
          <a:xfrm>
            <a:off x="0" y="1466661"/>
            <a:ext cx="12005731" cy="5141745"/>
          </a:xfrm>
          <a:prstGeom prst="rect">
            <a:avLst/>
          </a:prstGeom>
        </p:spPr>
        <p:txBody>
          <a:bodyPr anchor="ctr">
            <a:normAutofit fontScale="85000" lnSpcReduction="10000"/>
          </a:bodyPr>
          <a:lstStyle/>
          <a:p>
            <a:pPr marL="457200" lvl="1" indent="0">
              <a:lnSpc>
                <a:spcPct val="100000"/>
              </a:lnSpc>
              <a:spcBef>
                <a:spcPts val="0"/>
              </a:spcBef>
              <a:spcAft>
                <a:spcPts val="1800"/>
              </a:spcAft>
              <a:buNone/>
            </a:pPr>
            <a:r>
              <a:rPr lang="en-US" sz="3600" b="1" dirty="0"/>
              <a:t>CLJA Summary:</a:t>
            </a:r>
          </a:p>
          <a:p>
            <a:pPr lvl="1">
              <a:lnSpc>
                <a:spcPct val="100000"/>
              </a:lnSpc>
              <a:spcBef>
                <a:spcPts val="0"/>
              </a:spcBef>
              <a:spcAft>
                <a:spcPts val="1800"/>
              </a:spcAft>
            </a:pPr>
            <a:r>
              <a:rPr lang="en-US" sz="3200" dirty="0"/>
              <a:t>Opens door to a </a:t>
            </a:r>
            <a:r>
              <a:rPr lang="en-US" sz="3200" b="1" dirty="0"/>
              <a:t>qualified population </a:t>
            </a:r>
            <a:r>
              <a:rPr lang="en-US" sz="3200" dirty="0"/>
              <a:t>to participate in mass tort litigation, with a two-year period ending August 10, 2024. </a:t>
            </a:r>
          </a:p>
          <a:p>
            <a:pPr lvl="1">
              <a:lnSpc>
                <a:spcPct val="100000"/>
              </a:lnSpc>
              <a:spcBef>
                <a:spcPts val="0"/>
              </a:spcBef>
              <a:spcAft>
                <a:spcPts val="1800"/>
              </a:spcAft>
            </a:pPr>
            <a:r>
              <a:rPr lang="en-US" sz="3200" dirty="0"/>
              <a:t>Defines </a:t>
            </a:r>
            <a:r>
              <a:rPr lang="en-US" sz="3200" b="1" dirty="0"/>
              <a:t>population</a:t>
            </a:r>
            <a:r>
              <a:rPr lang="en-US" sz="3200" dirty="0"/>
              <a:t> as, “Veteran, or the legal representative of such an individual, who resided, worked, or was otherwise exposed (including in utero exposure)” at Camp Lejeune.</a:t>
            </a:r>
          </a:p>
          <a:p>
            <a:pPr lvl="1">
              <a:lnSpc>
                <a:spcPct val="100000"/>
              </a:lnSpc>
              <a:spcBef>
                <a:spcPts val="0"/>
              </a:spcBef>
              <a:spcAft>
                <a:spcPts val="1800"/>
              </a:spcAft>
            </a:pPr>
            <a:r>
              <a:rPr lang="en-US" sz="3200" dirty="0"/>
              <a:t>Requires exposure of “not less than 30 days” between August 1, 1953, and December 31, 1987. </a:t>
            </a:r>
          </a:p>
          <a:p>
            <a:pPr lvl="1">
              <a:lnSpc>
                <a:spcPct val="100000"/>
              </a:lnSpc>
              <a:spcBef>
                <a:spcPts val="0"/>
              </a:spcBef>
              <a:spcAft>
                <a:spcPts val="1800"/>
              </a:spcAft>
            </a:pPr>
            <a:r>
              <a:rPr lang="en-US" sz="3200" dirty="0"/>
              <a:t>All litigation will be handled with the U.S. District Court for the Eastern District in North Carolina. </a:t>
            </a:r>
          </a:p>
        </p:txBody>
      </p:sp>
      <p:sp>
        <p:nvSpPr>
          <p:cNvPr id="9" name="Slide Number Placeholder 8">
            <a:extLst>
              <a:ext uri="{FF2B5EF4-FFF2-40B4-BE49-F238E27FC236}">
                <a16:creationId xmlns:a16="http://schemas.microsoft.com/office/drawing/2014/main" id="{7D4F1DBE-7122-420C-804E-E375B2AFE180}"/>
              </a:ext>
            </a:extLst>
          </p:cNvPr>
          <p:cNvSpPr>
            <a:spLocks noGrp="1"/>
          </p:cNvSpPr>
          <p:nvPr>
            <p:ph type="sldNum" sz="quarter" idx="12"/>
          </p:nvPr>
        </p:nvSpPr>
        <p:spPr/>
        <p:txBody>
          <a:bodyPr/>
          <a:lstStyle/>
          <a:p>
            <a:fld id="{772AD97A-4EE5-4134-952F-E148AF3C2668}" type="slidenum">
              <a:rPr lang="en-US" smtClean="0"/>
              <a:pPr/>
              <a:t>13</a:t>
            </a:fld>
            <a:endParaRPr lang="en-US" dirty="0"/>
          </a:p>
        </p:txBody>
      </p:sp>
    </p:spTree>
    <p:custDataLst>
      <p:tags r:id="rId1"/>
    </p:custDataLst>
    <p:extLst>
      <p:ext uri="{BB962C8B-B14F-4D97-AF65-F5344CB8AC3E}">
        <p14:creationId xmlns:p14="http://schemas.microsoft.com/office/powerpoint/2010/main" val="811025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30FD-6B9C-42E3-BFF1-C9F4CF77E705}"/>
              </a:ext>
            </a:extLst>
          </p:cNvPr>
          <p:cNvSpPr>
            <a:spLocks noGrp="1"/>
          </p:cNvSpPr>
          <p:nvPr>
            <p:ph type="title"/>
          </p:nvPr>
        </p:nvSpPr>
        <p:spPr/>
        <p:txBody>
          <a:bodyPr>
            <a:normAutofit/>
          </a:bodyPr>
          <a:lstStyle/>
          <a:p>
            <a:r>
              <a:rPr lang="en-US" dirty="0"/>
              <a:t>CLJA Eligibility Map from VA</a:t>
            </a:r>
          </a:p>
        </p:txBody>
      </p:sp>
      <p:sp>
        <p:nvSpPr>
          <p:cNvPr id="5" name="Content Placeholder 4">
            <a:extLst>
              <a:ext uri="{FF2B5EF4-FFF2-40B4-BE49-F238E27FC236}">
                <a16:creationId xmlns:a16="http://schemas.microsoft.com/office/drawing/2014/main" id="{3B300DB1-8928-4C46-8419-4BFEA1D2752A}"/>
              </a:ext>
            </a:extLst>
          </p:cNvPr>
          <p:cNvSpPr>
            <a:spLocks noGrp="1"/>
          </p:cNvSpPr>
          <p:nvPr>
            <p:ph idx="4294967295"/>
          </p:nvPr>
        </p:nvSpPr>
        <p:spPr>
          <a:xfrm>
            <a:off x="1834373" y="1480241"/>
            <a:ext cx="7831710" cy="596974"/>
          </a:xfrm>
          <a:prstGeom prst="rect">
            <a:avLst/>
          </a:prstGeom>
        </p:spPr>
        <p:txBody>
          <a:bodyPr anchor="ctr">
            <a:normAutofit lnSpcReduction="10000"/>
          </a:bodyPr>
          <a:lstStyle/>
          <a:p>
            <a:pPr marL="457200" lvl="1" indent="0">
              <a:lnSpc>
                <a:spcPct val="100000"/>
              </a:lnSpc>
              <a:spcBef>
                <a:spcPts val="0"/>
              </a:spcBef>
              <a:spcAft>
                <a:spcPts val="1800"/>
              </a:spcAft>
              <a:buNone/>
            </a:pPr>
            <a:r>
              <a:rPr lang="en-US" sz="3600" b="1" dirty="0"/>
              <a:t>VA’s Public Health Web Site </a:t>
            </a:r>
          </a:p>
        </p:txBody>
      </p:sp>
      <p:sp>
        <p:nvSpPr>
          <p:cNvPr id="9" name="Slide Number Placeholder 8">
            <a:extLst>
              <a:ext uri="{FF2B5EF4-FFF2-40B4-BE49-F238E27FC236}">
                <a16:creationId xmlns:a16="http://schemas.microsoft.com/office/drawing/2014/main" id="{7D4F1DBE-7122-420C-804E-E375B2AFE180}"/>
              </a:ext>
            </a:extLst>
          </p:cNvPr>
          <p:cNvSpPr>
            <a:spLocks noGrp="1"/>
          </p:cNvSpPr>
          <p:nvPr>
            <p:ph type="sldNum" sz="quarter" idx="12"/>
          </p:nvPr>
        </p:nvSpPr>
        <p:spPr/>
        <p:txBody>
          <a:bodyPr/>
          <a:lstStyle/>
          <a:p>
            <a:fld id="{772AD97A-4EE5-4134-952F-E148AF3C2668}" type="slidenum">
              <a:rPr lang="en-US" smtClean="0"/>
              <a:pPr/>
              <a:t>14</a:t>
            </a:fld>
            <a:endParaRPr lang="en-US" dirty="0"/>
          </a:p>
        </p:txBody>
      </p:sp>
      <p:pic>
        <p:nvPicPr>
          <p:cNvPr id="3" name="Picture 2">
            <a:extLst>
              <a:ext uri="{FF2B5EF4-FFF2-40B4-BE49-F238E27FC236}">
                <a16:creationId xmlns:a16="http://schemas.microsoft.com/office/drawing/2014/main" id="{81F47B86-625C-CA3A-FF19-945FA377A269}"/>
              </a:ext>
            </a:extLst>
          </p:cNvPr>
          <p:cNvPicPr>
            <a:picLocks noChangeAspect="1"/>
          </p:cNvPicPr>
          <p:nvPr/>
        </p:nvPicPr>
        <p:blipFill>
          <a:blip r:embed="rId4"/>
          <a:stretch>
            <a:fillRect/>
          </a:stretch>
        </p:blipFill>
        <p:spPr>
          <a:xfrm>
            <a:off x="2656599" y="2275549"/>
            <a:ext cx="6749951" cy="4582451"/>
          </a:xfrm>
          <a:prstGeom prst="rect">
            <a:avLst/>
          </a:prstGeom>
        </p:spPr>
      </p:pic>
      <p:sp>
        <p:nvSpPr>
          <p:cNvPr id="4" name="TextBox 3">
            <a:extLst>
              <a:ext uri="{FF2B5EF4-FFF2-40B4-BE49-F238E27FC236}">
                <a16:creationId xmlns:a16="http://schemas.microsoft.com/office/drawing/2014/main" id="{E787917E-FF39-4D65-602B-BF3F920843E1}"/>
              </a:ext>
            </a:extLst>
          </p:cNvPr>
          <p:cNvSpPr txBox="1"/>
          <p:nvPr/>
        </p:nvSpPr>
        <p:spPr>
          <a:xfrm>
            <a:off x="398353" y="3838192"/>
            <a:ext cx="2127563" cy="923330"/>
          </a:xfrm>
          <a:prstGeom prst="rect">
            <a:avLst/>
          </a:prstGeom>
          <a:noFill/>
        </p:spPr>
        <p:txBody>
          <a:bodyPr wrap="square" rtlCol="0">
            <a:spAutoFit/>
          </a:bodyPr>
          <a:lstStyle/>
          <a:p>
            <a:r>
              <a:rPr lang="en-US" b="1" i="0" dirty="0">
                <a:effectLst/>
                <a:latin typeface="Arial" panose="020B0604020202020204" pitchFamily="34" charset="0"/>
              </a:rPr>
              <a:t>Camp Lejeune Disability Benefit Coverage Area</a:t>
            </a:r>
            <a:endParaRPr lang="en-US" b="1" dirty="0"/>
          </a:p>
        </p:txBody>
      </p:sp>
      <p:sp>
        <p:nvSpPr>
          <p:cNvPr id="6" name="TextBox 5">
            <a:extLst>
              <a:ext uri="{FF2B5EF4-FFF2-40B4-BE49-F238E27FC236}">
                <a16:creationId xmlns:a16="http://schemas.microsoft.com/office/drawing/2014/main" id="{DA96DAF1-6B99-0351-BF71-62D9787981AF}"/>
              </a:ext>
            </a:extLst>
          </p:cNvPr>
          <p:cNvSpPr txBox="1"/>
          <p:nvPr/>
        </p:nvSpPr>
        <p:spPr>
          <a:xfrm>
            <a:off x="9666083" y="3135435"/>
            <a:ext cx="2204060" cy="230832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Source: VA, Camp Lejeune: Past Water Contamination</a:t>
            </a:r>
          </a:p>
          <a:p>
            <a:r>
              <a:rPr lang="en-US" b="1" dirty="0">
                <a:latin typeface="Arial" panose="020B0604020202020204" pitchFamily="34" charset="0"/>
                <a:cs typeface="Arial" panose="020B0604020202020204" pitchFamily="34" charset="0"/>
                <a:hlinkClick r:id="rId5"/>
              </a:rPr>
              <a:t>https://www.publichealth.va.gov/exposures/camp-lejeune/index.asp</a:t>
            </a:r>
            <a:r>
              <a:rPr lang="en-US" b="1" dirty="0">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2902708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30FD-6B9C-42E3-BFF1-C9F4CF77E705}"/>
              </a:ext>
            </a:extLst>
          </p:cNvPr>
          <p:cNvSpPr>
            <a:spLocks noGrp="1"/>
          </p:cNvSpPr>
          <p:nvPr>
            <p:ph type="title"/>
          </p:nvPr>
        </p:nvSpPr>
        <p:spPr/>
        <p:txBody>
          <a:bodyPr>
            <a:normAutofit/>
          </a:bodyPr>
          <a:lstStyle/>
          <a:p>
            <a:r>
              <a:rPr lang="en-US" dirty="0"/>
              <a:t>CLJA Drinking Water Database</a:t>
            </a:r>
          </a:p>
        </p:txBody>
      </p:sp>
      <p:sp>
        <p:nvSpPr>
          <p:cNvPr id="5" name="Content Placeholder 4">
            <a:extLst>
              <a:ext uri="{FF2B5EF4-FFF2-40B4-BE49-F238E27FC236}">
                <a16:creationId xmlns:a16="http://schemas.microsoft.com/office/drawing/2014/main" id="{3B300DB1-8928-4C46-8419-4BFEA1D2752A}"/>
              </a:ext>
            </a:extLst>
          </p:cNvPr>
          <p:cNvSpPr>
            <a:spLocks noGrp="1"/>
          </p:cNvSpPr>
          <p:nvPr>
            <p:ph idx="4294967295"/>
          </p:nvPr>
        </p:nvSpPr>
        <p:spPr>
          <a:xfrm>
            <a:off x="1834373" y="1480241"/>
            <a:ext cx="7831710" cy="596974"/>
          </a:xfrm>
          <a:prstGeom prst="rect">
            <a:avLst/>
          </a:prstGeom>
        </p:spPr>
        <p:txBody>
          <a:bodyPr anchor="ctr">
            <a:normAutofit lnSpcReduction="10000"/>
          </a:bodyPr>
          <a:lstStyle/>
          <a:p>
            <a:pPr marL="457200" lvl="1" indent="0">
              <a:lnSpc>
                <a:spcPct val="100000"/>
              </a:lnSpc>
              <a:spcBef>
                <a:spcPts val="0"/>
              </a:spcBef>
              <a:spcAft>
                <a:spcPts val="1800"/>
              </a:spcAft>
              <a:buNone/>
            </a:pPr>
            <a:r>
              <a:rPr lang="en-US" sz="3600" b="1" dirty="0"/>
              <a:t>VA’s Public Health Web Site </a:t>
            </a:r>
          </a:p>
        </p:txBody>
      </p:sp>
      <p:sp>
        <p:nvSpPr>
          <p:cNvPr id="9" name="Slide Number Placeholder 8">
            <a:extLst>
              <a:ext uri="{FF2B5EF4-FFF2-40B4-BE49-F238E27FC236}">
                <a16:creationId xmlns:a16="http://schemas.microsoft.com/office/drawing/2014/main" id="{7D4F1DBE-7122-420C-804E-E375B2AFE180}"/>
              </a:ext>
            </a:extLst>
          </p:cNvPr>
          <p:cNvSpPr>
            <a:spLocks noGrp="1"/>
          </p:cNvSpPr>
          <p:nvPr>
            <p:ph type="sldNum" sz="quarter" idx="12"/>
          </p:nvPr>
        </p:nvSpPr>
        <p:spPr/>
        <p:txBody>
          <a:bodyPr/>
          <a:lstStyle/>
          <a:p>
            <a:fld id="{772AD97A-4EE5-4134-952F-E148AF3C2668}" type="slidenum">
              <a:rPr lang="en-US" smtClean="0"/>
              <a:pPr/>
              <a:t>15</a:t>
            </a:fld>
            <a:endParaRPr lang="en-US" dirty="0"/>
          </a:p>
        </p:txBody>
      </p:sp>
      <p:sp>
        <p:nvSpPr>
          <p:cNvPr id="6" name="TextBox 5">
            <a:extLst>
              <a:ext uri="{FF2B5EF4-FFF2-40B4-BE49-F238E27FC236}">
                <a16:creationId xmlns:a16="http://schemas.microsoft.com/office/drawing/2014/main" id="{DA96DAF1-6B99-0351-BF71-62D9787981AF}"/>
              </a:ext>
            </a:extLst>
          </p:cNvPr>
          <p:cNvSpPr txBox="1"/>
          <p:nvPr/>
        </p:nvSpPr>
        <p:spPr>
          <a:xfrm>
            <a:off x="621670" y="3001001"/>
            <a:ext cx="2655683" cy="230832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Source: VA, Camp Lejeune: Veteran and family health and disability benefits  </a:t>
            </a:r>
            <a:r>
              <a:rPr lang="en-US" b="1" dirty="0">
                <a:latin typeface="Arial" panose="020B0604020202020204" pitchFamily="34" charset="0"/>
                <a:cs typeface="Arial" panose="020B0604020202020204" pitchFamily="34" charset="0"/>
                <a:hlinkClick r:id="rId4"/>
              </a:rPr>
              <a:t>https://www.publichealth.va.gov/docs/exposures/camp_lejeune_brochure.pdf</a:t>
            </a:r>
            <a:r>
              <a:rPr lang="en-US" b="1" dirty="0">
                <a:latin typeface="Arial" panose="020B0604020202020204" pitchFamily="34" charset="0"/>
                <a:cs typeface="Arial" panose="020B0604020202020204" pitchFamily="34" charset="0"/>
              </a:rPr>
              <a:t>  </a:t>
            </a:r>
          </a:p>
        </p:txBody>
      </p:sp>
      <p:pic>
        <p:nvPicPr>
          <p:cNvPr id="8" name="Picture 7">
            <a:extLst>
              <a:ext uri="{FF2B5EF4-FFF2-40B4-BE49-F238E27FC236}">
                <a16:creationId xmlns:a16="http://schemas.microsoft.com/office/drawing/2014/main" id="{0070E2C5-1DD0-B134-501B-E927C8E99F8D}"/>
              </a:ext>
            </a:extLst>
          </p:cNvPr>
          <p:cNvPicPr>
            <a:picLocks noChangeAspect="1"/>
          </p:cNvPicPr>
          <p:nvPr/>
        </p:nvPicPr>
        <p:blipFill>
          <a:blip r:embed="rId5"/>
          <a:stretch>
            <a:fillRect/>
          </a:stretch>
        </p:blipFill>
        <p:spPr>
          <a:xfrm>
            <a:off x="3981040" y="2121505"/>
            <a:ext cx="7200277" cy="4736495"/>
          </a:xfrm>
          <a:prstGeom prst="rect">
            <a:avLst/>
          </a:prstGeom>
        </p:spPr>
      </p:pic>
    </p:spTree>
    <p:custDataLst>
      <p:tags r:id="rId1"/>
    </p:custDataLst>
    <p:extLst>
      <p:ext uri="{BB962C8B-B14F-4D97-AF65-F5344CB8AC3E}">
        <p14:creationId xmlns:p14="http://schemas.microsoft.com/office/powerpoint/2010/main" val="265955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30FD-6B9C-42E3-BFF1-C9F4CF77E705}"/>
              </a:ext>
            </a:extLst>
          </p:cNvPr>
          <p:cNvSpPr>
            <a:spLocks noGrp="1"/>
          </p:cNvSpPr>
          <p:nvPr>
            <p:ph type="title"/>
          </p:nvPr>
        </p:nvSpPr>
        <p:spPr/>
        <p:txBody>
          <a:bodyPr>
            <a:normAutofit/>
          </a:bodyPr>
          <a:lstStyle/>
          <a:p>
            <a:r>
              <a:rPr lang="en-US" dirty="0"/>
              <a:t>CLJA Presumptive Conditions</a:t>
            </a:r>
          </a:p>
        </p:txBody>
      </p:sp>
      <p:sp>
        <p:nvSpPr>
          <p:cNvPr id="9" name="Slide Number Placeholder 8">
            <a:extLst>
              <a:ext uri="{FF2B5EF4-FFF2-40B4-BE49-F238E27FC236}">
                <a16:creationId xmlns:a16="http://schemas.microsoft.com/office/drawing/2014/main" id="{7D4F1DBE-7122-420C-804E-E375B2AFE180}"/>
              </a:ext>
            </a:extLst>
          </p:cNvPr>
          <p:cNvSpPr>
            <a:spLocks noGrp="1"/>
          </p:cNvSpPr>
          <p:nvPr>
            <p:ph type="sldNum" sz="quarter" idx="12"/>
          </p:nvPr>
        </p:nvSpPr>
        <p:spPr/>
        <p:txBody>
          <a:bodyPr/>
          <a:lstStyle/>
          <a:p>
            <a:fld id="{772AD97A-4EE5-4134-952F-E148AF3C2668}" type="slidenum">
              <a:rPr lang="en-US" smtClean="0"/>
              <a:pPr/>
              <a:t>16</a:t>
            </a:fld>
            <a:endParaRPr lang="en-US" dirty="0"/>
          </a:p>
        </p:txBody>
      </p:sp>
      <p:sp>
        <p:nvSpPr>
          <p:cNvPr id="6" name="TextBox 5">
            <a:extLst>
              <a:ext uri="{FF2B5EF4-FFF2-40B4-BE49-F238E27FC236}">
                <a16:creationId xmlns:a16="http://schemas.microsoft.com/office/drawing/2014/main" id="{DA96DAF1-6B99-0351-BF71-62D9787981AF}"/>
              </a:ext>
            </a:extLst>
          </p:cNvPr>
          <p:cNvSpPr txBox="1"/>
          <p:nvPr/>
        </p:nvSpPr>
        <p:spPr>
          <a:xfrm>
            <a:off x="5400393" y="1372944"/>
            <a:ext cx="6710925"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VA, Camp Lejeune: Veteran and family health and disability benefits  </a:t>
            </a:r>
            <a:r>
              <a:rPr lang="en-US" sz="1400" b="1" dirty="0">
                <a:latin typeface="Arial" panose="020B0604020202020204" pitchFamily="34" charset="0"/>
                <a:cs typeface="Arial" panose="020B0604020202020204" pitchFamily="34" charset="0"/>
                <a:hlinkClick r:id="rId4"/>
              </a:rPr>
              <a:t>https://www.publichealth.va.gov/docs/exposures/camp_lejeune_brochure.pdf</a:t>
            </a:r>
            <a:r>
              <a:rPr lang="en-US" sz="1400" b="1" dirty="0">
                <a:latin typeface="Arial" panose="020B0604020202020204" pitchFamily="34" charset="0"/>
                <a:cs typeface="Arial" panose="020B0604020202020204" pitchFamily="34" charset="0"/>
              </a:rPr>
              <a:t>  </a:t>
            </a:r>
          </a:p>
        </p:txBody>
      </p:sp>
      <p:pic>
        <p:nvPicPr>
          <p:cNvPr id="10" name="Picture 9">
            <a:extLst>
              <a:ext uri="{FF2B5EF4-FFF2-40B4-BE49-F238E27FC236}">
                <a16:creationId xmlns:a16="http://schemas.microsoft.com/office/drawing/2014/main" id="{A850B56D-2421-CFD5-9FDC-3209D054CCC8}"/>
              </a:ext>
            </a:extLst>
          </p:cNvPr>
          <p:cNvPicPr>
            <a:picLocks noChangeAspect="1"/>
          </p:cNvPicPr>
          <p:nvPr/>
        </p:nvPicPr>
        <p:blipFill>
          <a:blip r:embed="rId5"/>
          <a:stretch>
            <a:fillRect/>
          </a:stretch>
        </p:blipFill>
        <p:spPr>
          <a:xfrm>
            <a:off x="5532328" y="1978255"/>
            <a:ext cx="2914292" cy="4879745"/>
          </a:xfrm>
          <a:prstGeom prst="rect">
            <a:avLst/>
          </a:prstGeom>
        </p:spPr>
      </p:pic>
      <p:pic>
        <p:nvPicPr>
          <p:cNvPr id="12" name="Picture 11">
            <a:extLst>
              <a:ext uri="{FF2B5EF4-FFF2-40B4-BE49-F238E27FC236}">
                <a16:creationId xmlns:a16="http://schemas.microsoft.com/office/drawing/2014/main" id="{066EB80C-1747-A43B-F4DB-991ABCD12074}"/>
              </a:ext>
            </a:extLst>
          </p:cNvPr>
          <p:cNvPicPr>
            <a:picLocks noChangeAspect="1"/>
          </p:cNvPicPr>
          <p:nvPr/>
        </p:nvPicPr>
        <p:blipFill>
          <a:blip r:embed="rId6"/>
          <a:stretch>
            <a:fillRect/>
          </a:stretch>
        </p:blipFill>
        <p:spPr>
          <a:xfrm>
            <a:off x="8709980" y="1929153"/>
            <a:ext cx="3218660" cy="4928847"/>
          </a:xfrm>
          <a:prstGeom prst="rect">
            <a:avLst/>
          </a:prstGeom>
        </p:spPr>
      </p:pic>
      <p:sp>
        <p:nvSpPr>
          <p:cNvPr id="14" name="TextBox 13">
            <a:extLst>
              <a:ext uri="{FF2B5EF4-FFF2-40B4-BE49-F238E27FC236}">
                <a16:creationId xmlns:a16="http://schemas.microsoft.com/office/drawing/2014/main" id="{5AADC8B3-CF74-5407-1B5F-2BB5B9B7FAD2}"/>
              </a:ext>
            </a:extLst>
          </p:cNvPr>
          <p:cNvSpPr txBox="1"/>
          <p:nvPr/>
        </p:nvSpPr>
        <p:spPr>
          <a:xfrm>
            <a:off x="360921" y="1372944"/>
            <a:ext cx="4489754"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Public Law 117-168, Section 804(c): </a:t>
            </a:r>
            <a:r>
              <a:rPr lang="en-US" sz="1400" b="1" dirty="0">
                <a:latin typeface="Arial" panose="020B0604020202020204" pitchFamily="34" charset="0"/>
                <a:cs typeface="Arial" panose="020B0604020202020204" pitchFamily="34" charset="0"/>
                <a:hlinkClick r:id="rId7"/>
              </a:rPr>
              <a:t>https://www.congress.gov/bill/117th-congress/senate-bill/3373/text</a:t>
            </a:r>
            <a:r>
              <a:rPr lang="en-US" sz="1400" b="1" dirty="0">
                <a:latin typeface="Arial" panose="020B0604020202020204" pitchFamily="34" charset="0"/>
                <a:cs typeface="Arial" panose="020B0604020202020204" pitchFamily="34" charset="0"/>
              </a:rPr>
              <a:t>   </a:t>
            </a:r>
          </a:p>
        </p:txBody>
      </p:sp>
      <p:pic>
        <p:nvPicPr>
          <p:cNvPr id="18" name="Picture 17">
            <a:extLst>
              <a:ext uri="{FF2B5EF4-FFF2-40B4-BE49-F238E27FC236}">
                <a16:creationId xmlns:a16="http://schemas.microsoft.com/office/drawing/2014/main" id="{3E87B1D3-FB9A-DD11-08CA-D31C6676A3A4}"/>
              </a:ext>
            </a:extLst>
          </p:cNvPr>
          <p:cNvPicPr>
            <a:picLocks noChangeAspect="1"/>
          </p:cNvPicPr>
          <p:nvPr/>
        </p:nvPicPr>
        <p:blipFill>
          <a:blip r:embed="rId8"/>
          <a:stretch>
            <a:fillRect/>
          </a:stretch>
        </p:blipFill>
        <p:spPr>
          <a:xfrm>
            <a:off x="541484" y="2316152"/>
            <a:ext cx="4557074" cy="4245429"/>
          </a:xfrm>
          <a:prstGeom prst="rect">
            <a:avLst/>
          </a:prstGeom>
        </p:spPr>
      </p:pic>
      <p:sp>
        <p:nvSpPr>
          <p:cNvPr id="19" name="Rectangle 18">
            <a:extLst>
              <a:ext uri="{FF2B5EF4-FFF2-40B4-BE49-F238E27FC236}">
                <a16:creationId xmlns:a16="http://schemas.microsoft.com/office/drawing/2014/main" id="{C7946B0C-DA93-240C-0C4E-B345D1530ADA}"/>
              </a:ext>
            </a:extLst>
          </p:cNvPr>
          <p:cNvSpPr/>
          <p:nvPr/>
        </p:nvSpPr>
        <p:spPr>
          <a:xfrm>
            <a:off x="360922" y="2220686"/>
            <a:ext cx="4737636" cy="438771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5405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30FD-6B9C-42E3-BFF1-C9F4CF77E705}"/>
              </a:ext>
            </a:extLst>
          </p:cNvPr>
          <p:cNvSpPr>
            <a:spLocks noGrp="1"/>
          </p:cNvSpPr>
          <p:nvPr>
            <p:ph type="title"/>
          </p:nvPr>
        </p:nvSpPr>
        <p:spPr/>
        <p:txBody>
          <a:bodyPr>
            <a:normAutofit/>
          </a:bodyPr>
          <a:lstStyle/>
          <a:p>
            <a:r>
              <a:rPr lang="en-US" dirty="0"/>
              <a:t>VFW – B&amp;M MOU for CLJA</a:t>
            </a:r>
          </a:p>
        </p:txBody>
      </p:sp>
      <p:sp>
        <p:nvSpPr>
          <p:cNvPr id="5" name="Content Placeholder 4">
            <a:extLst>
              <a:ext uri="{FF2B5EF4-FFF2-40B4-BE49-F238E27FC236}">
                <a16:creationId xmlns:a16="http://schemas.microsoft.com/office/drawing/2014/main" id="{3B300DB1-8928-4C46-8419-4BFEA1D2752A}"/>
              </a:ext>
            </a:extLst>
          </p:cNvPr>
          <p:cNvSpPr>
            <a:spLocks noGrp="1"/>
          </p:cNvSpPr>
          <p:nvPr>
            <p:ph idx="4294967295"/>
          </p:nvPr>
        </p:nvSpPr>
        <p:spPr>
          <a:xfrm>
            <a:off x="1" y="1466661"/>
            <a:ext cx="8090262" cy="5273773"/>
          </a:xfrm>
          <a:prstGeom prst="rect">
            <a:avLst/>
          </a:prstGeom>
        </p:spPr>
        <p:txBody>
          <a:bodyPr anchor="ctr">
            <a:normAutofit fontScale="92500" lnSpcReduction="20000"/>
          </a:bodyPr>
          <a:lstStyle/>
          <a:p>
            <a:pPr marL="457200" lvl="1" indent="0">
              <a:lnSpc>
                <a:spcPct val="100000"/>
              </a:lnSpc>
              <a:spcBef>
                <a:spcPts val="0"/>
              </a:spcBef>
              <a:spcAft>
                <a:spcPts val="1800"/>
              </a:spcAft>
              <a:buNone/>
            </a:pPr>
            <a:r>
              <a:rPr lang="en-US" sz="3600" b="1" dirty="0"/>
              <a:t>August 25, 2022 – MOU seeks to build trust:</a:t>
            </a:r>
          </a:p>
          <a:p>
            <a:pPr lvl="1">
              <a:lnSpc>
                <a:spcPct val="100000"/>
              </a:lnSpc>
              <a:spcBef>
                <a:spcPts val="0"/>
              </a:spcBef>
              <a:spcAft>
                <a:spcPts val="1800"/>
              </a:spcAft>
            </a:pPr>
            <a:r>
              <a:rPr lang="en-US" sz="3200" dirty="0"/>
              <a:t>Protect VFW members using education, advocacy, and assistance ~ details are under development.</a:t>
            </a:r>
          </a:p>
          <a:p>
            <a:pPr lvl="1">
              <a:lnSpc>
                <a:spcPct val="100000"/>
              </a:lnSpc>
              <a:spcBef>
                <a:spcPts val="0"/>
              </a:spcBef>
              <a:spcAft>
                <a:spcPts val="1800"/>
              </a:spcAft>
            </a:pPr>
            <a:r>
              <a:rPr lang="en-US" sz="3200" dirty="0"/>
              <a:t>Ensure VFW members receive the maximum benefits allowed ~ by creating a comparison tool.</a:t>
            </a:r>
          </a:p>
          <a:p>
            <a:pPr lvl="1">
              <a:lnSpc>
                <a:spcPct val="100000"/>
              </a:lnSpc>
              <a:spcBef>
                <a:spcPts val="0"/>
              </a:spcBef>
              <a:spcAft>
                <a:spcPts val="1800"/>
              </a:spcAft>
            </a:pPr>
            <a:r>
              <a:rPr lang="en-US" sz="3200" dirty="0"/>
              <a:t>Prevent VFW members from accepting a one-time CLJA benefit to the detriment of greater VA benefits. </a:t>
            </a:r>
          </a:p>
        </p:txBody>
      </p:sp>
      <p:sp>
        <p:nvSpPr>
          <p:cNvPr id="9" name="Slide Number Placeholder 8">
            <a:extLst>
              <a:ext uri="{FF2B5EF4-FFF2-40B4-BE49-F238E27FC236}">
                <a16:creationId xmlns:a16="http://schemas.microsoft.com/office/drawing/2014/main" id="{7D4F1DBE-7122-420C-804E-E375B2AFE180}"/>
              </a:ext>
            </a:extLst>
          </p:cNvPr>
          <p:cNvSpPr>
            <a:spLocks noGrp="1"/>
          </p:cNvSpPr>
          <p:nvPr>
            <p:ph type="sldNum" sz="quarter" idx="12"/>
          </p:nvPr>
        </p:nvSpPr>
        <p:spPr/>
        <p:txBody>
          <a:bodyPr/>
          <a:lstStyle/>
          <a:p>
            <a:fld id="{772AD97A-4EE5-4134-952F-E148AF3C2668}" type="slidenum">
              <a:rPr lang="en-US" smtClean="0"/>
              <a:pPr/>
              <a:t>17</a:t>
            </a:fld>
            <a:endParaRPr lang="en-US" dirty="0"/>
          </a:p>
        </p:txBody>
      </p:sp>
      <p:pic>
        <p:nvPicPr>
          <p:cNvPr id="3" name="Picture 2">
            <a:extLst>
              <a:ext uri="{FF2B5EF4-FFF2-40B4-BE49-F238E27FC236}">
                <a16:creationId xmlns:a16="http://schemas.microsoft.com/office/drawing/2014/main" id="{4AAB42B1-C4F9-4EDE-C951-EA6E81FC91F4}"/>
              </a:ext>
            </a:extLst>
          </p:cNvPr>
          <p:cNvPicPr>
            <a:picLocks noChangeAspect="1"/>
          </p:cNvPicPr>
          <p:nvPr/>
        </p:nvPicPr>
        <p:blipFill>
          <a:blip r:embed="rId4"/>
          <a:stretch>
            <a:fillRect/>
          </a:stretch>
        </p:blipFill>
        <p:spPr>
          <a:xfrm>
            <a:off x="8382000" y="1536695"/>
            <a:ext cx="3422469" cy="5133703"/>
          </a:xfrm>
          <a:prstGeom prst="rect">
            <a:avLst/>
          </a:prstGeom>
        </p:spPr>
      </p:pic>
    </p:spTree>
    <p:custDataLst>
      <p:tags r:id="rId1"/>
    </p:custDataLst>
    <p:extLst>
      <p:ext uri="{BB962C8B-B14F-4D97-AF65-F5344CB8AC3E}">
        <p14:creationId xmlns:p14="http://schemas.microsoft.com/office/powerpoint/2010/main" val="3851938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30FD-6B9C-42E3-BFF1-C9F4CF77E705}"/>
              </a:ext>
            </a:extLst>
          </p:cNvPr>
          <p:cNvSpPr>
            <a:spLocks noGrp="1"/>
          </p:cNvSpPr>
          <p:nvPr>
            <p:ph type="title"/>
          </p:nvPr>
        </p:nvSpPr>
        <p:spPr/>
        <p:txBody>
          <a:bodyPr>
            <a:normAutofit/>
          </a:bodyPr>
          <a:lstStyle/>
          <a:p>
            <a:r>
              <a:rPr lang="en-US" dirty="0"/>
              <a:t>B&amp;M Responsibilities</a:t>
            </a:r>
          </a:p>
        </p:txBody>
      </p:sp>
      <p:sp>
        <p:nvSpPr>
          <p:cNvPr id="5" name="Content Placeholder 4">
            <a:extLst>
              <a:ext uri="{FF2B5EF4-FFF2-40B4-BE49-F238E27FC236}">
                <a16:creationId xmlns:a16="http://schemas.microsoft.com/office/drawing/2014/main" id="{3B300DB1-8928-4C46-8419-4BFEA1D2752A}"/>
              </a:ext>
            </a:extLst>
          </p:cNvPr>
          <p:cNvSpPr>
            <a:spLocks noGrp="1"/>
          </p:cNvSpPr>
          <p:nvPr>
            <p:ph idx="4294967295"/>
          </p:nvPr>
        </p:nvSpPr>
        <p:spPr>
          <a:xfrm>
            <a:off x="3753393" y="1466661"/>
            <a:ext cx="8252337" cy="5317316"/>
          </a:xfrm>
          <a:prstGeom prst="rect">
            <a:avLst/>
          </a:prstGeom>
        </p:spPr>
        <p:txBody>
          <a:bodyPr anchor="ctr">
            <a:normAutofit fontScale="85000" lnSpcReduction="10000"/>
          </a:bodyPr>
          <a:lstStyle/>
          <a:p>
            <a:pPr lvl="1">
              <a:lnSpc>
                <a:spcPct val="100000"/>
              </a:lnSpc>
              <a:spcBef>
                <a:spcPts val="0"/>
              </a:spcBef>
              <a:spcAft>
                <a:spcPts val="1800"/>
              </a:spcAft>
            </a:pPr>
            <a:r>
              <a:rPr lang="en-US" sz="3200" dirty="0"/>
              <a:t>Set up a landing page for VFW members</a:t>
            </a:r>
            <a:endParaRPr lang="en-US" sz="3200" dirty="0">
              <a:highlight>
                <a:srgbClr val="FFFF00"/>
              </a:highlight>
            </a:endParaRPr>
          </a:p>
          <a:p>
            <a:pPr lvl="1">
              <a:lnSpc>
                <a:spcPct val="100000"/>
              </a:lnSpc>
              <a:spcBef>
                <a:spcPts val="0"/>
              </a:spcBef>
              <a:spcAft>
                <a:spcPts val="1800"/>
              </a:spcAft>
            </a:pPr>
            <a:r>
              <a:rPr lang="en-US" sz="3200" dirty="0"/>
              <a:t>Establish a dedicated phone number to answer questions. </a:t>
            </a:r>
          </a:p>
          <a:p>
            <a:pPr lvl="1">
              <a:lnSpc>
                <a:spcPct val="100000"/>
              </a:lnSpc>
              <a:spcBef>
                <a:spcPts val="0"/>
              </a:spcBef>
              <a:spcAft>
                <a:spcPts val="1800"/>
              </a:spcAft>
            </a:pPr>
            <a:r>
              <a:rPr lang="en-US" sz="3200" dirty="0"/>
              <a:t>Limit attorney fees to one-third of award. </a:t>
            </a:r>
          </a:p>
          <a:p>
            <a:pPr lvl="1">
              <a:lnSpc>
                <a:spcPct val="100000"/>
              </a:lnSpc>
              <a:spcBef>
                <a:spcPts val="0"/>
              </a:spcBef>
              <a:spcAft>
                <a:spcPts val="1800"/>
              </a:spcAft>
            </a:pPr>
            <a:r>
              <a:rPr lang="en-US" sz="3200" dirty="0"/>
              <a:t>Provide information on both VA and CLJA benefit and provide a recommendation.</a:t>
            </a:r>
          </a:p>
          <a:p>
            <a:pPr lvl="1">
              <a:lnSpc>
                <a:spcPct val="100000"/>
              </a:lnSpc>
              <a:spcBef>
                <a:spcPts val="0"/>
              </a:spcBef>
              <a:spcAft>
                <a:spcPts val="1800"/>
              </a:spcAft>
            </a:pPr>
            <a:r>
              <a:rPr lang="en-US" sz="3200" dirty="0"/>
              <a:t>Assist with any litigation regarding VA offset.</a:t>
            </a:r>
          </a:p>
          <a:p>
            <a:pPr lvl="1">
              <a:lnSpc>
                <a:spcPct val="100000"/>
              </a:lnSpc>
              <a:spcBef>
                <a:spcPts val="0"/>
              </a:spcBef>
              <a:spcAft>
                <a:spcPts val="1800"/>
              </a:spcAft>
            </a:pPr>
            <a:r>
              <a:rPr lang="en-US" sz="3200" dirty="0"/>
              <a:t>Refer possible VA claims to a VFW service officer</a:t>
            </a:r>
          </a:p>
        </p:txBody>
      </p:sp>
      <p:sp>
        <p:nvSpPr>
          <p:cNvPr id="9" name="Slide Number Placeholder 8">
            <a:extLst>
              <a:ext uri="{FF2B5EF4-FFF2-40B4-BE49-F238E27FC236}">
                <a16:creationId xmlns:a16="http://schemas.microsoft.com/office/drawing/2014/main" id="{7D4F1DBE-7122-420C-804E-E375B2AFE180}"/>
              </a:ext>
            </a:extLst>
          </p:cNvPr>
          <p:cNvSpPr>
            <a:spLocks noGrp="1"/>
          </p:cNvSpPr>
          <p:nvPr>
            <p:ph type="sldNum" sz="quarter" idx="12"/>
          </p:nvPr>
        </p:nvSpPr>
        <p:spPr/>
        <p:txBody>
          <a:bodyPr/>
          <a:lstStyle/>
          <a:p>
            <a:fld id="{772AD97A-4EE5-4134-952F-E148AF3C2668}" type="slidenum">
              <a:rPr lang="en-US" smtClean="0"/>
              <a:pPr/>
              <a:t>18</a:t>
            </a:fld>
            <a:endParaRPr lang="en-US" dirty="0"/>
          </a:p>
        </p:txBody>
      </p:sp>
      <p:pic>
        <p:nvPicPr>
          <p:cNvPr id="3" name="Picture 2">
            <a:extLst>
              <a:ext uri="{FF2B5EF4-FFF2-40B4-BE49-F238E27FC236}">
                <a16:creationId xmlns:a16="http://schemas.microsoft.com/office/drawing/2014/main" id="{EA732558-230D-7FC4-E067-6C7D05E09F7B}"/>
              </a:ext>
            </a:extLst>
          </p:cNvPr>
          <p:cNvPicPr>
            <a:picLocks noChangeAspect="1"/>
          </p:cNvPicPr>
          <p:nvPr/>
        </p:nvPicPr>
        <p:blipFill>
          <a:blip r:embed="rId4"/>
          <a:stretch>
            <a:fillRect/>
          </a:stretch>
        </p:blipFill>
        <p:spPr>
          <a:xfrm>
            <a:off x="265360" y="1594381"/>
            <a:ext cx="3393440" cy="5090160"/>
          </a:xfrm>
          <a:prstGeom prst="rect">
            <a:avLst/>
          </a:prstGeom>
        </p:spPr>
      </p:pic>
    </p:spTree>
    <p:custDataLst>
      <p:tags r:id="rId1"/>
    </p:custDataLst>
    <p:extLst>
      <p:ext uri="{BB962C8B-B14F-4D97-AF65-F5344CB8AC3E}">
        <p14:creationId xmlns:p14="http://schemas.microsoft.com/office/powerpoint/2010/main" val="4082924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30FD-6B9C-42E3-BFF1-C9F4CF77E705}"/>
              </a:ext>
            </a:extLst>
          </p:cNvPr>
          <p:cNvSpPr>
            <a:spLocks noGrp="1"/>
          </p:cNvSpPr>
          <p:nvPr>
            <p:ph type="title"/>
          </p:nvPr>
        </p:nvSpPr>
        <p:spPr/>
        <p:txBody>
          <a:bodyPr>
            <a:normAutofit/>
          </a:bodyPr>
          <a:lstStyle/>
          <a:p>
            <a:r>
              <a:rPr lang="en-US" dirty="0"/>
              <a:t>VFW Responsibilities</a:t>
            </a:r>
          </a:p>
        </p:txBody>
      </p:sp>
      <p:sp>
        <p:nvSpPr>
          <p:cNvPr id="5" name="Content Placeholder 4">
            <a:extLst>
              <a:ext uri="{FF2B5EF4-FFF2-40B4-BE49-F238E27FC236}">
                <a16:creationId xmlns:a16="http://schemas.microsoft.com/office/drawing/2014/main" id="{3B300DB1-8928-4C46-8419-4BFEA1D2752A}"/>
              </a:ext>
            </a:extLst>
          </p:cNvPr>
          <p:cNvSpPr>
            <a:spLocks noGrp="1"/>
          </p:cNvSpPr>
          <p:nvPr>
            <p:ph idx="4294967295"/>
          </p:nvPr>
        </p:nvSpPr>
        <p:spPr>
          <a:xfrm>
            <a:off x="0" y="1466661"/>
            <a:ext cx="12005731" cy="5141745"/>
          </a:xfrm>
          <a:prstGeom prst="rect">
            <a:avLst/>
          </a:prstGeom>
        </p:spPr>
        <p:txBody>
          <a:bodyPr anchor="ctr">
            <a:normAutofit/>
          </a:bodyPr>
          <a:lstStyle/>
          <a:p>
            <a:pPr lvl="1">
              <a:lnSpc>
                <a:spcPct val="100000"/>
              </a:lnSpc>
              <a:spcBef>
                <a:spcPts val="600"/>
              </a:spcBef>
              <a:spcAft>
                <a:spcPts val="600"/>
              </a:spcAft>
            </a:pPr>
            <a:r>
              <a:rPr lang="en-US" sz="3200" dirty="0"/>
              <a:t>Notify members about the CLJA litigation and B&amp;M partnership: </a:t>
            </a:r>
          </a:p>
          <a:p>
            <a:pPr lvl="2">
              <a:lnSpc>
                <a:spcPct val="100000"/>
              </a:lnSpc>
              <a:spcBef>
                <a:spcPts val="600"/>
              </a:spcBef>
              <a:spcAft>
                <a:spcPts val="600"/>
              </a:spcAft>
            </a:pPr>
            <a:r>
              <a:rPr lang="en-US" sz="2800" dirty="0"/>
              <a:t>Inform via national magazine.</a:t>
            </a:r>
          </a:p>
          <a:p>
            <a:pPr lvl="2">
              <a:lnSpc>
                <a:spcPct val="100000"/>
              </a:lnSpc>
              <a:spcBef>
                <a:spcPts val="600"/>
              </a:spcBef>
              <a:spcAft>
                <a:spcPts val="600"/>
              </a:spcAft>
            </a:pPr>
            <a:r>
              <a:rPr lang="en-US" sz="2800" dirty="0"/>
              <a:t>Inform Departments, Districts, and Posts.</a:t>
            </a:r>
          </a:p>
          <a:p>
            <a:pPr lvl="2">
              <a:lnSpc>
                <a:spcPct val="100000"/>
              </a:lnSpc>
              <a:spcBef>
                <a:spcPts val="600"/>
              </a:spcBef>
              <a:spcAft>
                <a:spcPts val="600"/>
              </a:spcAft>
            </a:pPr>
            <a:r>
              <a:rPr lang="en-US" sz="2800" dirty="0"/>
              <a:t>Set up educational landing page for VFW members.</a:t>
            </a:r>
          </a:p>
          <a:p>
            <a:pPr lvl="1">
              <a:lnSpc>
                <a:spcPct val="100000"/>
              </a:lnSpc>
              <a:spcBef>
                <a:spcPts val="600"/>
              </a:spcBef>
              <a:spcAft>
                <a:spcPts val="600"/>
              </a:spcAft>
            </a:pPr>
            <a:r>
              <a:rPr lang="en-US" sz="3200" dirty="0"/>
              <a:t>Perform outreach and refer VFW members to the landing page. </a:t>
            </a:r>
          </a:p>
          <a:p>
            <a:pPr lvl="1">
              <a:lnSpc>
                <a:spcPct val="100000"/>
              </a:lnSpc>
              <a:spcBef>
                <a:spcPts val="600"/>
              </a:spcBef>
              <a:spcAft>
                <a:spcPts val="600"/>
              </a:spcAft>
            </a:pPr>
            <a:r>
              <a:rPr lang="en-US" sz="3200" dirty="0"/>
              <a:t>Ensure CLJA and VA information get out. </a:t>
            </a:r>
          </a:p>
        </p:txBody>
      </p:sp>
      <p:sp>
        <p:nvSpPr>
          <p:cNvPr id="9" name="Slide Number Placeholder 8">
            <a:extLst>
              <a:ext uri="{FF2B5EF4-FFF2-40B4-BE49-F238E27FC236}">
                <a16:creationId xmlns:a16="http://schemas.microsoft.com/office/drawing/2014/main" id="{7D4F1DBE-7122-420C-804E-E375B2AFE180}"/>
              </a:ext>
            </a:extLst>
          </p:cNvPr>
          <p:cNvSpPr>
            <a:spLocks noGrp="1"/>
          </p:cNvSpPr>
          <p:nvPr>
            <p:ph type="sldNum" sz="quarter" idx="12"/>
          </p:nvPr>
        </p:nvSpPr>
        <p:spPr/>
        <p:txBody>
          <a:bodyPr/>
          <a:lstStyle/>
          <a:p>
            <a:fld id="{772AD97A-4EE5-4134-952F-E148AF3C2668}" type="slidenum">
              <a:rPr lang="en-US" smtClean="0"/>
              <a:pPr/>
              <a:t>19</a:t>
            </a:fld>
            <a:endParaRPr lang="en-US" dirty="0"/>
          </a:p>
        </p:txBody>
      </p:sp>
    </p:spTree>
    <p:custDataLst>
      <p:tags r:id="rId1"/>
    </p:custDataLst>
    <p:extLst>
      <p:ext uri="{BB962C8B-B14F-4D97-AF65-F5344CB8AC3E}">
        <p14:creationId xmlns:p14="http://schemas.microsoft.com/office/powerpoint/2010/main" val="3695122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30FD-6B9C-42E3-BFF1-C9F4CF77E705}"/>
              </a:ext>
            </a:extLst>
          </p:cNvPr>
          <p:cNvSpPr>
            <a:spLocks noGrp="1"/>
          </p:cNvSpPr>
          <p:nvPr>
            <p:ph type="title"/>
          </p:nvPr>
        </p:nvSpPr>
        <p:spPr/>
        <p:txBody>
          <a:bodyPr/>
          <a:lstStyle/>
          <a:p>
            <a:r>
              <a:rPr lang="en-US" dirty="0"/>
              <a:t>Objectives</a:t>
            </a:r>
          </a:p>
        </p:txBody>
      </p:sp>
      <p:sp>
        <p:nvSpPr>
          <p:cNvPr id="5" name="Content Placeholder 4">
            <a:extLst>
              <a:ext uri="{FF2B5EF4-FFF2-40B4-BE49-F238E27FC236}">
                <a16:creationId xmlns:a16="http://schemas.microsoft.com/office/drawing/2014/main" id="{3B300DB1-8928-4C46-8419-4BFEA1D2752A}"/>
              </a:ext>
            </a:extLst>
          </p:cNvPr>
          <p:cNvSpPr>
            <a:spLocks noGrp="1"/>
          </p:cNvSpPr>
          <p:nvPr>
            <p:ph idx="4294967295"/>
          </p:nvPr>
        </p:nvSpPr>
        <p:spPr>
          <a:xfrm>
            <a:off x="1828800" y="1410789"/>
            <a:ext cx="10176932" cy="5355770"/>
          </a:xfrm>
          <a:prstGeom prst="rect">
            <a:avLst/>
          </a:prstGeom>
        </p:spPr>
        <p:txBody>
          <a:bodyPr anchor="ctr">
            <a:normAutofit fontScale="92500" lnSpcReduction="10000"/>
          </a:bodyPr>
          <a:lstStyle/>
          <a:p>
            <a:pPr marL="0" indent="0">
              <a:spcBef>
                <a:spcPts val="0"/>
              </a:spcBef>
              <a:buNone/>
            </a:pPr>
            <a:r>
              <a:rPr lang="en-US" sz="3600" b="1" dirty="0"/>
              <a:t>Today’s Three Topics:</a:t>
            </a:r>
          </a:p>
          <a:p>
            <a:pPr marL="0" indent="0">
              <a:spcBef>
                <a:spcPts val="0"/>
              </a:spcBef>
              <a:buNone/>
            </a:pPr>
            <a:r>
              <a:rPr lang="en-US" sz="3600" dirty="0"/>
              <a:t>  </a:t>
            </a:r>
          </a:p>
          <a:p>
            <a:pPr marL="457200" lvl="1" indent="0">
              <a:spcBef>
                <a:spcPts val="0"/>
              </a:spcBef>
              <a:buNone/>
            </a:pPr>
            <a:r>
              <a:rPr lang="en-US" sz="3600" dirty="0"/>
              <a:t>VFW – B&amp;M Partnership update.</a:t>
            </a:r>
          </a:p>
          <a:p>
            <a:pPr marL="457200" lvl="1" indent="0">
              <a:spcBef>
                <a:spcPts val="0"/>
              </a:spcBef>
              <a:buNone/>
            </a:pPr>
            <a:endParaRPr lang="en-US" sz="3600" b="1" dirty="0"/>
          </a:p>
          <a:p>
            <a:pPr marL="457200" lvl="1" indent="0">
              <a:spcBef>
                <a:spcPts val="0"/>
              </a:spcBef>
              <a:buNone/>
            </a:pPr>
            <a:r>
              <a:rPr lang="en-US" sz="3600" dirty="0"/>
              <a:t>PACT Act – Quick Summary</a:t>
            </a:r>
          </a:p>
          <a:p>
            <a:pPr lvl="2">
              <a:spcBef>
                <a:spcPts val="0"/>
              </a:spcBef>
            </a:pPr>
            <a:r>
              <a:rPr lang="en-US" sz="3600" dirty="0"/>
              <a:t>Signed by President on August 10, 2022.</a:t>
            </a:r>
          </a:p>
          <a:p>
            <a:pPr lvl="2">
              <a:spcBef>
                <a:spcPts val="0"/>
              </a:spcBef>
            </a:pPr>
            <a:r>
              <a:rPr lang="en-US" sz="3600" dirty="0"/>
              <a:t>Overview of major changes.</a:t>
            </a:r>
          </a:p>
          <a:p>
            <a:pPr marL="914400" lvl="2" indent="0">
              <a:spcBef>
                <a:spcPts val="0"/>
              </a:spcBef>
              <a:buNone/>
            </a:pPr>
            <a:r>
              <a:rPr lang="en-US" sz="3600" dirty="0"/>
              <a:t>  </a:t>
            </a:r>
          </a:p>
          <a:p>
            <a:pPr marL="457200" lvl="1" indent="0">
              <a:spcBef>
                <a:spcPts val="0"/>
              </a:spcBef>
              <a:buNone/>
            </a:pPr>
            <a:r>
              <a:rPr lang="en-US" sz="3600" dirty="0"/>
              <a:t>Camp Lejeune Justice Act (CLJA):</a:t>
            </a:r>
          </a:p>
          <a:p>
            <a:pPr lvl="2">
              <a:spcBef>
                <a:spcPts val="0"/>
              </a:spcBef>
            </a:pPr>
            <a:r>
              <a:rPr lang="en-US" sz="3600" dirty="0"/>
              <a:t>Detailed description of mass tort.</a:t>
            </a:r>
          </a:p>
          <a:p>
            <a:pPr lvl="2">
              <a:spcBef>
                <a:spcPts val="0"/>
              </a:spcBef>
            </a:pPr>
            <a:r>
              <a:rPr lang="en-US" sz="3600" dirty="0"/>
              <a:t>Q&amp;A focusing on CLJA and B&amp;M representation. </a:t>
            </a:r>
          </a:p>
        </p:txBody>
      </p:sp>
      <p:sp>
        <p:nvSpPr>
          <p:cNvPr id="9" name="Slide Number Placeholder 8">
            <a:extLst>
              <a:ext uri="{FF2B5EF4-FFF2-40B4-BE49-F238E27FC236}">
                <a16:creationId xmlns:a16="http://schemas.microsoft.com/office/drawing/2014/main" id="{7D4F1DBE-7122-420C-804E-E375B2AFE180}"/>
              </a:ext>
            </a:extLst>
          </p:cNvPr>
          <p:cNvSpPr>
            <a:spLocks noGrp="1"/>
          </p:cNvSpPr>
          <p:nvPr>
            <p:ph type="sldNum" sz="quarter" idx="12"/>
          </p:nvPr>
        </p:nvSpPr>
        <p:spPr/>
        <p:txBody>
          <a:bodyPr/>
          <a:lstStyle/>
          <a:p>
            <a:r>
              <a:rPr lang="en-US" dirty="0"/>
              <a:t>2</a:t>
            </a:r>
          </a:p>
        </p:txBody>
      </p:sp>
      <p:pic>
        <p:nvPicPr>
          <p:cNvPr id="3" name="Picture 2">
            <a:extLst>
              <a:ext uri="{FF2B5EF4-FFF2-40B4-BE49-F238E27FC236}">
                <a16:creationId xmlns:a16="http://schemas.microsoft.com/office/drawing/2014/main" id="{A0A40946-C50C-ECED-21E2-CAB4E9391176}"/>
              </a:ext>
            </a:extLst>
          </p:cNvPr>
          <p:cNvPicPr>
            <a:picLocks noChangeAspect="1"/>
          </p:cNvPicPr>
          <p:nvPr/>
        </p:nvPicPr>
        <p:blipFill rotWithShape="1">
          <a:blip r:embed="rId4"/>
          <a:srcRect l="3779" t="6223" r="2888" b="6413"/>
          <a:stretch/>
        </p:blipFill>
        <p:spPr>
          <a:xfrm>
            <a:off x="698888" y="1944413"/>
            <a:ext cx="1129912" cy="1057659"/>
          </a:xfrm>
          <a:prstGeom prst="rect">
            <a:avLst/>
          </a:prstGeom>
        </p:spPr>
      </p:pic>
      <p:pic>
        <p:nvPicPr>
          <p:cNvPr id="6" name="Picture 5">
            <a:extLst>
              <a:ext uri="{FF2B5EF4-FFF2-40B4-BE49-F238E27FC236}">
                <a16:creationId xmlns:a16="http://schemas.microsoft.com/office/drawing/2014/main" id="{F231527B-5A82-3374-30DF-71625B2B8416}"/>
              </a:ext>
            </a:extLst>
          </p:cNvPr>
          <p:cNvPicPr>
            <a:picLocks noChangeAspect="1"/>
          </p:cNvPicPr>
          <p:nvPr/>
        </p:nvPicPr>
        <p:blipFill>
          <a:blip r:embed="rId5"/>
          <a:stretch>
            <a:fillRect/>
          </a:stretch>
        </p:blipFill>
        <p:spPr>
          <a:xfrm>
            <a:off x="700942" y="3155731"/>
            <a:ext cx="1127858" cy="1060796"/>
          </a:xfrm>
          <a:prstGeom prst="rect">
            <a:avLst/>
          </a:prstGeom>
        </p:spPr>
      </p:pic>
      <p:pic>
        <p:nvPicPr>
          <p:cNvPr id="8" name="Picture 7">
            <a:extLst>
              <a:ext uri="{FF2B5EF4-FFF2-40B4-BE49-F238E27FC236}">
                <a16:creationId xmlns:a16="http://schemas.microsoft.com/office/drawing/2014/main" id="{2662336F-D9A5-E545-011C-92699E7C28B7}"/>
              </a:ext>
            </a:extLst>
          </p:cNvPr>
          <p:cNvPicPr>
            <a:picLocks noChangeAspect="1"/>
          </p:cNvPicPr>
          <p:nvPr/>
        </p:nvPicPr>
        <p:blipFill>
          <a:blip r:embed="rId5"/>
          <a:stretch>
            <a:fillRect/>
          </a:stretch>
        </p:blipFill>
        <p:spPr>
          <a:xfrm>
            <a:off x="700942" y="4961145"/>
            <a:ext cx="1127858" cy="1060796"/>
          </a:xfrm>
          <a:prstGeom prst="rect">
            <a:avLst/>
          </a:prstGeom>
        </p:spPr>
      </p:pic>
    </p:spTree>
    <p:custDataLst>
      <p:tags r:id="rId1"/>
    </p:custDataLst>
    <p:extLst>
      <p:ext uri="{BB962C8B-B14F-4D97-AF65-F5344CB8AC3E}">
        <p14:creationId xmlns:p14="http://schemas.microsoft.com/office/powerpoint/2010/main" val="1083007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30FD-6B9C-42E3-BFF1-C9F4CF77E705}"/>
              </a:ext>
            </a:extLst>
          </p:cNvPr>
          <p:cNvSpPr>
            <a:spLocks noGrp="1"/>
          </p:cNvSpPr>
          <p:nvPr>
            <p:ph type="title"/>
          </p:nvPr>
        </p:nvSpPr>
        <p:spPr/>
        <p:txBody>
          <a:bodyPr>
            <a:normAutofit/>
          </a:bodyPr>
          <a:lstStyle/>
          <a:p>
            <a:r>
              <a:rPr lang="en-US" dirty="0"/>
              <a:t>Example of B&amp;M v. Other Firm</a:t>
            </a:r>
          </a:p>
        </p:txBody>
      </p:sp>
      <p:sp>
        <p:nvSpPr>
          <p:cNvPr id="9" name="Slide Number Placeholder 8">
            <a:extLst>
              <a:ext uri="{FF2B5EF4-FFF2-40B4-BE49-F238E27FC236}">
                <a16:creationId xmlns:a16="http://schemas.microsoft.com/office/drawing/2014/main" id="{7D4F1DBE-7122-420C-804E-E375B2AFE180}"/>
              </a:ext>
            </a:extLst>
          </p:cNvPr>
          <p:cNvSpPr>
            <a:spLocks noGrp="1"/>
          </p:cNvSpPr>
          <p:nvPr>
            <p:ph type="sldNum" sz="quarter" idx="12"/>
          </p:nvPr>
        </p:nvSpPr>
        <p:spPr/>
        <p:txBody>
          <a:bodyPr/>
          <a:lstStyle/>
          <a:p>
            <a:fld id="{772AD97A-4EE5-4134-952F-E148AF3C2668}" type="slidenum">
              <a:rPr lang="en-US" smtClean="0"/>
              <a:pPr/>
              <a:t>20</a:t>
            </a:fld>
            <a:endParaRPr lang="en-US" dirty="0"/>
          </a:p>
        </p:txBody>
      </p:sp>
      <p:graphicFrame>
        <p:nvGraphicFramePr>
          <p:cNvPr id="3" name="Table 2">
            <a:extLst>
              <a:ext uri="{FF2B5EF4-FFF2-40B4-BE49-F238E27FC236}">
                <a16:creationId xmlns:a16="http://schemas.microsoft.com/office/drawing/2014/main" id="{2B05ADDE-95F2-9081-93D2-EC4CFDC76092}"/>
              </a:ext>
            </a:extLst>
          </p:cNvPr>
          <p:cNvGraphicFramePr>
            <a:graphicFrameLocks noGrp="1"/>
          </p:cNvGraphicFramePr>
          <p:nvPr>
            <p:extLst>
              <p:ext uri="{D42A27DB-BD31-4B8C-83A1-F6EECF244321}">
                <p14:modId xmlns:p14="http://schemas.microsoft.com/office/powerpoint/2010/main" val="703278712"/>
              </p:ext>
            </p:extLst>
          </p:nvPr>
        </p:nvGraphicFramePr>
        <p:xfrm>
          <a:off x="811714" y="1913717"/>
          <a:ext cx="10833748" cy="4834621"/>
        </p:xfrm>
        <a:graphic>
          <a:graphicData uri="http://schemas.openxmlformats.org/drawingml/2006/table">
            <a:tbl>
              <a:tblPr firstRow="1" firstCol="1" bandRow="1">
                <a:tableStyleId>{5C22544A-7EE6-4342-B048-85BDC9FD1C3A}</a:tableStyleId>
              </a:tblPr>
              <a:tblGrid>
                <a:gridCol w="7461133">
                  <a:extLst>
                    <a:ext uri="{9D8B030D-6E8A-4147-A177-3AD203B41FA5}">
                      <a16:colId xmlns:a16="http://schemas.microsoft.com/office/drawing/2014/main" val="378600760"/>
                    </a:ext>
                  </a:extLst>
                </a:gridCol>
                <a:gridCol w="1843519">
                  <a:extLst>
                    <a:ext uri="{9D8B030D-6E8A-4147-A177-3AD203B41FA5}">
                      <a16:colId xmlns:a16="http://schemas.microsoft.com/office/drawing/2014/main" val="3084710276"/>
                    </a:ext>
                  </a:extLst>
                </a:gridCol>
                <a:gridCol w="1529096">
                  <a:extLst>
                    <a:ext uri="{9D8B030D-6E8A-4147-A177-3AD203B41FA5}">
                      <a16:colId xmlns:a16="http://schemas.microsoft.com/office/drawing/2014/main" val="2630122359"/>
                    </a:ext>
                  </a:extLst>
                </a:gridCol>
              </a:tblGrid>
              <a:tr h="858799">
                <a:tc>
                  <a:txBody>
                    <a:bodyPr/>
                    <a:lstStyle/>
                    <a:p>
                      <a:pPr marL="0" marR="0" algn="ctr">
                        <a:lnSpc>
                          <a:spcPct val="107000"/>
                        </a:lnSpc>
                        <a:spcBef>
                          <a:spcPts val="0"/>
                        </a:spcBef>
                        <a:spcAft>
                          <a:spcPts val="0"/>
                        </a:spcAft>
                      </a:pPr>
                      <a:endParaRPr lang="en-US" sz="18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Award Calculation Category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33.3% Contingency Fee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50.0% Contingency Fee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08020678"/>
                  </a:ext>
                </a:extLst>
              </a:tr>
              <a:tr h="426210">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GROSS Court Award Under CLJA (Amount of Possible Offset)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800">
                          <a:effectLst/>
                          <a:latin typeface="Arial" panose="020B0604020202020204" pitchFamily="34" charset="0"/>
                          <a:cs typeface="Arial" panose="020B0604020202020204" pitchFamily="34" charset="0"/>
                        </a:rPr>
                        <a:t>$100,000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800">
                          <a:effectLst/>
                          <a:latin typeface="Arial" panose="020B0604020202020204" pitchFamily="34" charset="0"/>
                          <a:cs typeface="Arial" panose="020B0604020202020204" pitchFamily="34" charset="0"/>
                        </a:rPr>
                        <a:t>$100,000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16526067"/>
                  </a:ext>
                </a:extLst>
              </a:tr>
              <a:tr h="426210">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Up Front Fees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None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800">
                          <a:effectLst/>
                          <a:latin typeface="Arial" panose="020B0604020202020204" pitchFamily="34" charset="0"/>
                          <a:cs typeface="Arial" panose="020B0604020202020204" pitchFamily="34" charset="0"/>
                        </a:rPr>
                        <a:t>Unknown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18423913"/>
                  </a:ext>
                </a:extLst>
              </a:tr>
              <a:tr h="426210">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Litigation Expenses Paid Before Contingency Fee (estimate)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800">
                          <a:effectLst/>
                          <a:latin typeface="Arial" panose="020B0604020202020204" pitchFamily="34" charset="0"/>
                          <a:cs typeface="Arial" panose="020B0604020202020204" pitchFamily="34" charset="0"/>
                        </a:rPr>
                        <a:t>$10,000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59220455"/>
                  </a:ext>
                </a:extLst>
              </a:tr>
              <a:tr h="426210">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Award After Expenses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800">
                          <a:effectLst/>
                          <a:latin typeface="Arial" panose="020B0604020202020204" pitchFamily="34" charset="0"/>
                          <a:cs typeface="Arial" panose="020B0604020202020204" pitchFamily="34" charset="0"/>
                        </a:rPr>
                        <a:t>$90,000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46385492"/>
                  </a:ext>
                </a:extLst>
              </a:tr>
              <a:tr h="426210">
                <a:tc>
                  <a:txBody>
                    <a:bodyPr/>
                    <a:lstStyle/>
                    <a:p>
                      <a:pPr marL="0" marR="0">
                        <a:lnSpc>
                          <a:spcPct val="107000"/>
                        </a:lnSpc>
                        <a:spcBef>
                          <a:spcPts val="0"/>
                        </a:spcBef>
                        <a:spcAft>
                          <a:spcPts val="0"/>
                        </a:spcAft>
                      </a:pPr>
                      <a:r>
                        <a:rPr lang="en-US" sz="1800" u="sng" dirty="0">
                          <a:effectLst/>
                          <a:latin typeface="Arial" panose="020B0604020202020204" pitchFamily="34" charset="0"/>
                          <a:cs typeface="Arial" panose="020B0604020202020204" pitchFamily="34" charset="0"/>
                        </a:rPr>
                        <a:t>One-Third</a:t>
                      </a:r>
                      <a:r>
                        <a:rPr lang="en-US" sz="1800" dirty="0">
                          <a:effectLst/>
                          <a:latin typeface="Arial" panose="020B0604020202020204" pitchFamily="34" charset="0"/>
                          <a:cs typeface="Arial" panose="020B0604020202020204" pitchFamily="34" charset="0"/>
                        </a:rPr>
                        <a:t> Contingency Fee Based on $90,000 After Expenses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800">
                          <a:effectLst/>
                          <a:latin typeface="Arial" panose="020B0604020202020204" pitchFamily="34" charset="0"/>
                          <a:cs typeface="Arial" panose="020B0604020202020204" pitchFamily="34" charset="0"/>
                        </a:rPr>
                        <a:t>$30,000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01407529"/>
                  </a:ext>
                </a:extLst>
              </a:tr>
              <a:tr h="426210">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Larger </a:t>
                      </a:r>
                      <a:r>
                        <a:rPr lang="en-US" sz="1800" u="sng" dirty="0">
                          <a:effectLst/>
                          <a:latin typeface="Arial" panose="020B0604020202020204" pitchFamily="34" charset="0"/>
                          <a:cs typeface="Arial" panose="020B0604020202020204" pitchFamily="34" charset="0"/>
                        </a:rPr>
                        <a:t>One-Half</a:t>
                      </a:r>
                      <a:r>
                        <a:rPr lang="en-US" sz="1800" dirty="0">
                          <a:effectLst/>
                          <a:latin typeface="Arial" panose="020B0604020202020204" pitchFamily="34" charset="0"/>
                          <a:cs typeface="Arial" panose="020B0604020202020204" pitchFamily="34" charset="0"/>
                        </a:rPr>
                        <a:t> Fee based on $100,000 Gross Award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800">
                          <a:effectLst/>
                          <a:latin typeface="Arial" panose="020B0604020202020204" pitchFamily="34" charset="0"/>
                          <a:cs typeface="Arial" panose="020B0604020202020204" pitchFamily="34" charset="0"/>
                        </a:rPr>
                        <a:t>$50,000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36983241"/>
                  </a:ext>
                </a:extLst>
              </a:tr>
              <a:tr h="426210">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Litigation Expenses Paid After Contingency Fee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$10,000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31965881"/>
                  </a:ext>
                </a:extLst>
              </a:tr>
              <a:tr h="426210">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NET Client Award After Fees and Expenses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800" b="1" dirty="0">
                          <a:solidFill>
                            <a:srgbClr val="00B050"/>
                          </a:solidFill>
                          <a:effectLst/>
                          <a:latin typeface="Arial" panose="020B0604020202020204" pitchFamily="34" charset="0"/>
                          <a:cs typeface="Arial" panose="020B0604020202020204" pitchFamily="34" charset="0"/>
                        </a:rPr>
                        <a:t>$60,000</a:t>
                      </a:r>
                      <a:endParaRPr lang="en-US" sz="18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800" dirty="0">
                          <a:solidFill>
                            <a:srgbClr val="FF0000"/>
                          </a:solidFill>
                          <a:effectLst/>
                          <a:latin typeface="Arial" panose="020B0604020202020204" pitchFamily="34" charset="0"/>
                          <a:cs typeface="Arial" panose="020B0604020202020204" pitchFamily="34" charset="0"/>
                        </a:rPr>
                        <a:t>$40,000</a:t>
                      </a:r>
                      <a:endParaRPr lang="en-US" sz="1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38826056"/>
                  </a:ext>
                </a:extLst>
              </a:tr>
              <a:tr h="426210">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Bottom Line: 1/3 contingency fee may provide Up to 50% Higher NET Award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800" b="1" dirty="0">
                          <a:effectLst/>
                          <a:latin typeface="Arial" panose="020B0604020202020204" pitchFamily="34" charset="0"/>
                          <a:cs typeface="Arial" panose="020B0604020202020204" pitchFamily="34" charset="0"/>
                        </a:rPr>
                        <a:t>$20,000</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14448438"/>
                  </a:ext>
                </a:extLst>
              </a:tr>
            </a:tbl>
          </a:graphicData>
        </a:graphic>
      </p:graphicFrame>
      <p:sp>
        <p:nvSpPr>
          <p:cNvPr id="4" name="TextBox 3">
            <a:extLst>
              <a:ext uri="{FF2B5EF4-FFF2-40B4-BE49-F238E27FC236}">
                <a16:creationId xmlns:a16="http://schemas.microsoft.com/office/drawing/2014/main" id="{46B8FE46-6FF7-1799-978A-0DE31070F37B}"/>
              </a:ext>
            </a:extLst>
          </p:cNvPr>
          <p:cNvSpPr txBox="1"/>
          <p:nvPr/>
        </p:nvSpPr>
        <p:spPr>
          <a:xfrm>
            <a:off x="0" y="1330859"/>
            <a:ext cx="12162324" cy="553998"/>
          </a:xfrm>
          <a:prstGeom prst="rect">
            <a:avLst/>
          </a:prstGeom>
          <a:noFill/>
        </p:spPr>
        <p:txBody>
          <a:bodyPr wrap="square" rtlCol="0">
            <a:spAutoFit/>
          </a:bodyPr>
          <a:lstStyle/>
          <a:p>
            <a:r>
              <a:rPr lang="en-US" sz="3000" dirty="0"/>
              <a:t>Compare Contingency Fees: </a:t>
            </a:r>
            <a:r>
              <a:rPr lang="en-US" sz="3000" b="1" u="sng" dirty="0">
                <a:solidFill>
                  <a:srgbClr val="00B050"/>
                </a:solidFill>
              </a:rPr>
              <a:t>One-Third</a:t>
            </a:r>
            <a:r>
              <a:rPr lang="en-US" sz="3000" dirty="0"/>
              <a:t> v. Predatory </a:t>
            </a:r>
            <a:r>
              <a:rPr lang="en-US" sz="3000" b="1" u="sng" dirty="0">
                <a:solidFill>
                  <a:srgbClr val="FF0000"/>
                </a:solidFill>
              </a:rPr>
              <a:t>One-Half</a:t>
            </a:r>
            <a:r>
              <a:rPr lang="en-US" sz="3000" dirty="0"/>
              <a:t>:</a:t>
            </a:r>
          </a:p>
        </p:txBody>
      </p:sp>
    </p:spTree>
    <p:custDataLst>
      <p:tags r:id="rId1"/>
    </p:custDataLst>
    <p:extLst>
      <p:ext uri="{BB962C8B-B14F-4D97-AF65-F5344CB8AC3E}">
        <p14:creationId xmlns:p14="http://schemas.microsoft.com/office/powerpoint/2010/main" val="10454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30FD-6B9C-42E3-BFF1-C9F4CF77E705}"/>
              </a:ext>
            </a:extLst>
          </p:cNvPr>
          <p:cNvSpPr>
            <a:spLocks noGrp="1"/>
          </p:cNvSpPr>
          <p:nvPr>
            <p:ph type="title"/>
          </p:nvPr>
        </p:nvSpPr>
        <p:spPr/>
        <p:txBody>
          <a:bodyPr>
            <a:normAutofit/>
          </a:bodyPr>
          <a:lstStyle/>
          <a:p>
            <a:r>
              <a:rPr lang="en-US" dirty="0"/>
              <a:t>Six Inter-Connected CLJA Actors</a:t>
            </a:r>
          </a:p>
        </p:txBody>
      </p:sp>
      <p:sp>
        <p:nvSpPr>
          <p:cNvPr id="5" name="Content Placeholder 4">
            <a:extLst>
              <a:ext uri="{FF2B5EF4-FFF2-40B4-BE49-F238E27FC236}">
                <a16:creationId xmlns:a16="http://schemas.microsoft.com/office/drawing/2014/main" id="{3B300DB1-8928-4C46-8419-4BFEA1D2752A}"/>
              </a:ext>
            </a:extLst>
          </p:cNvPr>
          <p:cNvSpPr>
            <a:spLocks noGrp="1"/>
          </p:cNvSpPr>
          <p:nvPr>
            <p:ph idx="4294967295"/>
          </p:nvPr>
        </p:nvSpPr>
        <p:spPr>
          <a:xfrm>
            <a:off x="0" y="1466661"/>
            <a:ext cx="12005731" cy="5141745"/>
          </a:xfrm>
          <a:prstGeom prst="rect">
            <a:avLst/>
          </a:prstGeom>
        </p:spPr>
        <p:txBody>
          <a:bodyPr anchor="ctr">
            <a:normAutofit fontScale="92500"/>
          </a:bodyPr>
          <a:lstStyle/>
          <a:p>
            <a:pPr marL="971550" lvl="1" indent="-514350">
              <a:lnSpc>
                <a:spcPct val="100000"/>
              </a:lnSpc>
              <a:spcBef>
                <a:spcPts val="0"/>
              </a:spcBef>
              <a:buFont typeface="+mj-lt"/>
              <a:buAutoNum type="arabicPeriod"/>
            </a:pPr>
            <a:r>
              <a:rPr lang="en-US" sz="3200" b="1" dirty="0"/>
              <a:t>The Veteran </a:t>
            </a:r>
            <a:r>
              <a:rPr lang="en-US" sz="3200" dirty="0"/>
              <a:t>~ this means VFW member, Veteran, or family of a Veteran ~ who may become both a CLJA Court plaintiff and a VA claimant.</a:t>
            </a:r>
          </a:p>
          <a:p>
            <a:pPr marL="971550" lvl="1" indent="-514350">
              <a:lnSpc>
                <a:spcPct val="100000"/>
              </a:lnSpc>
              <a:spcBef>
                <a:spcPts val="0"/>
              </a:spcBef>
              <a:buFont typeface="+mj-lt"/>
              <a:buAutoNum type="arabicPeriod"/>
            </a:pPr>
            <a:r>
              <a:rPr lang="en-US" sz="3200" b="1" dirty="0"/>
              <a:t>VFW</a:t>
            </a:r>
            <a:r>
              <a:rPr lang="en-US" sz="3200" dirty="0"/>
              <a:t> acts as the primary advocate the Veteran trusts.</a:t>
            </a:r>
          </a:p>
          <a:p>
            <a:pPr marL="971550" lvl="1" indent="-514350">
              <a:lnSpc>
                <a:spcPct val="100000"/>
              </a:lnSpc>
              <a:spcBef>
                <a:spcPts val="0"/>
              </a:spcBef>
              <a:buFont typeface="+mj-lt"/>
              <a:buAutoNum type="arabicPeriod"/>
            </a:pPr>
            <a:r>
              <a:rPr lang="en-US" sz="3200" b="1" dirty="0"/>
              <a:t>B&amp;M</a:t>
            </a:r>
            <a:r>
              <a:rPr lang="en-US" sz="3200" dirty="0"/>
              <a:t> collaborates with VFW and acts to educate and protect Veteran to obtain maximum VA and Court benefits with minimum risk from predatory actors. </a:t>
            </a:r>
          </a:p>
          <a:p>
            <a:pPr marL="971550" lvl="1" indent="-514350">
              <a:lnSpc>
                <a:spcPct val="100000"/>
              </a:lnSpc>
              <a:spcBef>
                <a:spcPts val="0"/>
              </a:spcBef>
              <a:buFont typeface="+mj-lt"/>
              <a:buAutoNum type="arabicPeriod"/>
            </a:pPr>
            <a:r>
              <a:rPr lang="en-US" sz="3200" b="1" dirty="0"/>
              <a:t>U.S. Navy </a:t>
            </a:r>
            <a:r>
              <a:rPr lang="en-US" sz="3200" dirty="0"/>
              <a:t>is where Veterans must file initial claim.</a:t>
            </a:r>
          </a:p>
          <a:p>
            <a:pPr marL="971550" lvl="1" indent="-514350">
              <a:lnSpc>
                <a:spcPct val="100000"/>
              </a:lnSpc>
              <a:spcBef>
                <a:spcPts val="0"/>
              </a:spcBef>
              <a:buFont typeface="+mj-lt"/>
              <a:buAutoNum type="arabicPeriod"/>
            </a:pPr>
            <a:r>
              <a:rPr lang="en-US" sz="3200" b="1" dirty="0"/>
              <a:t>U.S. District Court </a:t>
            </a:r>
            <a:r>
              <a:rPr lang="en-US" sz="3200" dirty="0"/>
              <a:t>for the Eastern District of North Carolina maintains exclusive jurisdiction for lawsuit.</a:t>
            </a:r>
          </a:p>
          <a:p>
            <a:pPr marL="971550" lvl="1" indent="-514350">
              <a:lnSpc>
                <a:spcPct val="100000"/>
              </a:lnSpc>
              <a:spcBef>
                <a:spcPts val="0"/>
              </a:spcBef>
              <a:buFont typeface="+mj-lt"/>
              <a:buAutoNum type="arabicPeriod"/>
            </a:pPr>
            <a:r>
              <a:rPr lang="en-US" sz="3200" b="1" dirty="0"/>
              <a:t>VA</a:t>
            </a:r>
            <a:r>
              <a:rPr lang="en-US" sz="3200" dirty="0"/>
              <a:t> handles disability and survivor benefit claims.  </a:t>
            </a:r>
          </a:p>
        </p:txBody>
      </p:sp>
      <p:sp>
        <p:nvSpPr>
          <p:cNvPr id="9" name="Slide Number Placeholder 8">
            <a:extLst>
              <a:ext uri="{FF2B5EF4-FFF2-40B4-BE49-F238E27FC236}">
                <a16:creationId xmlns:a16="http://schemas.microsoft.com/office/drawing/2014/main" id="{7D4F1DBE-7122-420C-804E-E375B2AFE180}"/>
              </a:ext>
            </a:extLst>
          </p:cNvPr>
          <p:cNvSpPr>
            <a:spLocks noGrp="1"/>
          </p:cNvSpPr>
          <p:nvPr>
            <p:ph type="sldNum" sz="quarter" idx="12"/>
          </p:nvPr>
        </p:nvSpPr>
        <p:spPr/>
        <p:txBody>
          <a:bodyPr/>
          <a:lstStyle/>
          <a:p>
            <a:fld id="{772AD97A-4EE5-4134-952F-E148AF3C2668}" type="slidenum">
              <a:rPr lang="en-US" smtClean="0"/>
              <a:pPr/>
              <a:t>21</a:t>
            </a:fld>
            <a:endParaRPr lang="en-US" dirty="0"/>
          </a:p>
        </p:txBody>
      </p:sp>
    </p:spTree>
    <p:custDataLst>
      <p:tags r:id="rId1"/>
    </p:custDataLst>
    <p:extLst>
      <p:ext uri="{BB962C8B-B14F-4D97-AF65-F5344CB8AC3E}">
        <p14:creationId xmlns:p14="http://schemas.microsoft.com/office/powerpoint/2010/main" val="2627667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30FD-6B9C-42E3-BFF1-C9F4CF77E705}"/>
              </a:ext>
            </a:extLst>
          </p:cNvPr>
          <p:cNvSpPr>
            <a:spLocks noGrp="1"/>
          </p:cNvSpPr>
          <p:nvPr>
            <p:ph type="title"/>
          </p:nvPr>
        </p:nvSpPr>
        <p:spPr/>
        <p:txBody>
          <a:bodyPr>
            <a:normAutofit/>
          </a:bodyPr>
          <a:lstStyle/>
          <a:p>
            <a:r>
              <a:rPr lang="en-US" dirty="0"/>
              <a:t>CLJA Actors – 2</a:t>
            </a:r>
          </a:p>
        </p:txBody>
      </p:sp>
      <p:sp>
        <p:nvSpPr>
          <p:cNvPr id="5" name="Content Placeholder 4">
            <a:extLst>
              <a:ext uri="{FF2B5EF4-FFF2-40B4-BE49-F238E27FC236}">
                <a16:creationId xmlns:a16="http://schemas.microsoft.com/office/drawing/2014/main" id="{3B300DB1-8928-4C46-8419-4BFEA1D2752A}"/>
              </a:ext>
            </a:extLst>
          </p:cNvPr>
          <p:cNvSpPr>
            <a:spLocks noGrp="1"/>
          </p:cNvSpPr>
          <p:nvPr>
            <p:ph idx="4294967295"/>
          </p:nvPr>
        </p:nvSpPr>
        <p:spPr>
          <a:xfrm>
            <a:off x="0" y="1466661"/>
            <a:ext cx="12005731" cy="5141745"/>
          </a:xfrm>
          <a:prstGeom prst="rect">
            <a:avLst/>
          </a:prstGeom>
        </p:spPr>
        <p:txBody>
          <a:bodyPr anchor="ctr">
            <a:normAutofit fontScale="92500"/>
          </a:bodyPr>
          <a:lstStyle/>
          <a:p>
            <a:pPr marL="971550" lvl="1" indent="-514350">
              <a:lnSpc>
                <a:spcPct val="100000"/>
              </a:lnSpc>
              <a:spcBef>
                <a:spcPts val="0"/>
              </a:spcBef>
              <a:buFont typeface="+mj-lt"/>
              <a:buAutoNum type="arabicPeriod"/>
            </a:pPr>
            <a:r>
              <a:rPr lang="en-US" sz="3200" b="1" dirty="0"/>
              <a:t>VFW </a:t>
            </a:r>
            <a:r>
              <a:rPr lang="en-US" sz="3200" dirty="0"/>
              <a:t>posted notice at </a:t>
            </a:r>
            <a:r>
              <a:rPr lang="en-US" sz="3200" b="1" dirty="0">
                <a:hlinkClick r:id="rId4"/>
              </a:rPr>
              <a:t>www.VFW.org</a:t>
            </a:r>
            <a:r>
              <a:rPr lang="en-US" sz="3200" b="1" dirty="0"/>
              <a:t> </a:t>
            </a:r>
            <a:r>
              <a:rPr lang="en-US" sz="3200" dirty="0"/>
              <a:t>for Veterans to see a VSO, file a VA claim, and </a:t>
            </a:r>
            <a:r>
              <a:rPr lang="en-US" sz="3200" b="1" dirty="0"/>
              <a:t>be patient for details</a:t>
            </a:r>
            <a:r>
              <a:rPr lang="en-US" sz="3200" dirty="0"/>
              <a:t>.</a:t>
            </a:r>
          </a:p>
          <a:p>
            <a:pPr marL="971550" lvl="1" indent="-514350">
              <a:lnSpc>
                <a:spcPct val="100000"/>
              </a:lnSpc>
              <a:spcBef>
                <a:spcPts val="0"/>
              </a:spcBef>
              <a:buFont typeface="+mj-lt"/>
              <a:buAutoNum type="arabicPeriod"/>
            </a:pPr>
            <a:r>
              <a:rPr lang="en-US" sz="3200" b="1" dirty="0"/>
              <a:t>B&amp;M</a:t>
            </a:r>
            <a:r>
              <a:rPr lang="en-US" sz="3200" dirty="0"/>
              <a:t> is developing briefing materials, such as this presentation, to educate and protect VFW and Veterans. </a:t>
            </a:r>
          </a:p>
          <a:p>
            <a:pPr marL="971550" lvl="1" indent="-514350">
              <a:lnSpc>
                <a:spcPct val="100000"/>
              </a:lnSpc>
              <a:spcBef>
                <a:spcPts val="0"/>
              </a:spcBef>
              <a:buFont typeface="+mj-lt"/>
              <a:buAutoNum type="arabicPeriod"/>
            </a:pPr>
            <a:r>
              <a:rPr lang="en-US" sz="3200" b="1" dirty="0"/>
              <a:t>U.S. Navy </a:t>
            </a:r>
            <a:r>
              <a:rPr lang="en-US" sz="3200" dirty="0"/>
              <a:t>just released a new form to file an initial claim that is required before a Veteran can file suit. </a:t>
            </a:r>
          </a:p>
          <a:p>
            <a:pPr marL="971550" lvl="1" indent="-514350">
              <a:lnSpc>
                <a:spcPct val="100000"/>
              </a:lnSpc>
              <a:spcBef>
                <a:spcPts val="0"/>
              </a:spcBef>
              <a:buFont typeface="+mj-lt"/>
              <a:buAutoNum type="arabicPeriod"/>
            </a:pPr>
            <a:r>
              <a:rPr lang="en-US" sz="3200" b="1" dirty="0"/>
              <a:t>U.S. District Court </a:t>
            </a:r>
            <a:r>
              <a:rPr lang="en-US" sz="3200" dirty="0"/>
              <a:t>has </a:t>
            </a:r>
            <a:r>
              <a:rPr lang="en-US" sz="3200" u="sng" dirty="0"/>
              <a:t>not yet released</a:t>
            </a:r>
            <a:r>
              <a:rPr lang="en-US" sz="3200" dirty="0"/>
              <a:t> special rules for filing lawsuits, fee limits, or other matters. </a:t>
            </a:r>
          </a:p>
          <a:p>
            <a:pPr marL="971550" lvl="1" indent="-514350">
              <a:lnSpc>
                <a:spcPct val="100000"/>
              </a:lnSpc>
              <a:spcBef>
                <a:spcPts val="0"/>
              </a:spcBef>
              <a:buFont typeface="+mj-lt"/>
              <a:buAutoNum type="arabicPeriod"/>
            </a:pPr>
            <a:r>
              <a:rPr lang="en-US" sz="3200" b="1" dirty="0"/>
              <a:t>VA</a:t>
            </a:r>
            <a:r>
              <a:rPr lang="en-US" sz="3200" dirty="0"/>
              <a:t> said Veterans can file a claim (or an intent to file), as PACT Act </a:t>
            </a:r>
            <a:r>
              <a:rPr lang="en-US" sz="3200" u="sng" dirty="0"/>
              <a:t>regulations will be issued in Jan. 2023</a:t>
            </a:r>
            <a:r>
              <a:rPr lang="en-US" sz="3200" dirty="0"/>
              <a:t>.</a:t>
            </a:r>
          </a:p>
        </p:txBody>
      </p:sp>
      <p:sp>
        <p:nvSpPr>
          <p:cNvPr id="9" name="Slide Number Placeholder 8">
            <a:extLst>
              <a:ext uri="{FF2B5EF4-FFF2-40B4-BE49-F238E27FC236}">
                <a16:creationId xmlns:a16="http://schemas.microsoft.com/office/drawing/2014/main" id="{7D4F1DBE-7122-420C-804E-E375B2AFE180}"/>
              </a:ext>
            </a:extLst>
          </p:cNvPr>
          <p:cNvSpPr>
            <a:spLocks noGrp="1"/>
          </p:cNvSpPr>
          <p:nvPr>
            <p:ph type="sldNum" sz="quarter" idx="12"/>
          </p:nvPr>
        </p:nvSpPr>
        <p:spPr/>
        <p:txBody>
          <a:bodyPr/>
          <a:lstStyle/>
          <a:p>
            <a:fld id="{772AD97A-4EE5-4134-952F-E148AF3C2668}" type="slidenum">
              <a:rPr lang="en-US" smtClean="0"/>
              <a:pPr/>
              <a:t>22</a:t>
            </a:fld>
            <a:endParaRPr lang="en-US" dirty="0"/>
          </a:p>
        </p:txBody>
      </p:sp>
    </p:spTree>
    <p:custDataLst>
      <p:tags r:id="rId1"/>
    </p:custDataLst>
    <p:extLst>
      <p:ext uri="{BB962C8B-B14F-4D97-AF65-F5344CB8AC3E}">
        <p14:creationId xmlns:p14="http://schemas.microsoft.com/office/powerpoint/2010/main" val="1590205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6677659"/>
            <a:ext cx="177165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Calibri"/>
                <a:ea typeface="+mn-ea"/>
                <a:cs typeface="Calibri"/>
              </a:rPr>
              <a:t>©</a:t>
            </a:r>
            <a:r>
              <a:rPr kumimoji="0" sz="900" b="0" i="0" u="none" strike="noStrike" kern="1200" cap="none" spc="-10" normalizeH="0" baseline="0" noProof="0" dirty="0">
                <a:ln>
                  <a:noFill/>
                </a:ln>
                <a:solidFill>
                  <a:prstClr val="black"/>
                </a:solidFill>
                <a:effectLst/>
                <a:uLnTx/>
                <a:uFillTx/>
                <a:latin typeface="Calibri"/>
                <a:ea typeface="+mn-ea"/>
                <a:cs typeface="Calibri"/>
              </a:rPr>
              <a:t> </a:t>
            </a:r>
            <a:r>
              <a:rPr kumimoji="0" sz="900" b="0" i="0" u="none" strike="noStrike" kern="1200" cap="none" spc="0" normalizeH="0" baseline="0" noProof="0" dirty="0">
                <a:ln>
                  <a:noFill/>
                </a:ln>
                <a:solidFill>
                  <a:prstClr val="black"/>
                </a:solidFill>
                <a:effectLst/>
                <a:uLnTx/>
                <a:uFillTx/>
                <a:latin typeface="Calibri"/>
                <a:ea typeface="+mn-ea"/>
                <a:cs typeface="Calibri"/>
              </a:rPr>
              <a:t>2018-2021</a:t>
            </a:r>
            <a:r>
              <a:rPr kumimoji="0" sz="900" b="0" i="0" u="none" strike="noStrike" kern="1200" cap="none" spc="-50" normalizeH="0" baseline="0" noProof="0" dirty="0">
                <a:ln>
                  <a:noFill/>
                </a:ln>
                <a:solidFill>
                  <a:prstClr val="black"/>
                </a:solidFill>
                <a:effectLst/>
                <a:uLnTx/>
                <a:uFillTx/>
                <a:latin typeface="Calibri"/>
                <a:ea typeface="+mn-ea"/>
                <a:cs typeface="Calibri"/>
              </a:rPr>
              <a:t> </a:t>
            </a:r>
            <a:r>
              <a:rPr kumimoji="0" sz="900" b="0" i="0" u="none" strike="noStrike" kern="1200" cap="none" spc="0" normalizeH="0" baseline="0" noProof="0" dirty="0">
                <a:ln>
                  <a:noFill/>
                </a:ln>
                <a:solidFill>
                  <a:prstClr val="black"/>
                </a:solidFill>
                <a:effectLst/>
                <a:uLnTx/>
                <a:uFillTx/>
                <a:latin typeface="Calibri"/>
                <a:ea typeface="+mn-ea"/>
                <a:cs typeface="Calibri"/>
              </a:rPr>
              <a:t>Be</a:t>
            </a:r>
            <a:r>
              <a:rPr kumimoji="0" sz="900" b="0" i="0" u="none" strike="noStrike" kern="1200" cap="none" spc="-5" normalizeH="0" baseline="0" noProof="0" dirty="0">
                <a:ln>
                  <a:noFill/>
                </a:ln>
                <a:solidFill>
                  <a:prstClr val="black"/>
                </a:solidFill>
                <a:effectLst/>
                <a:uLnTx/>
                <a:uFillTx/>
                <a:latin typeface="Calibri"/>
                <a:ea typeface="+mn-ea"/>
                <a:cs typeface="Calibri"/>
              </a:rPr>
              <a:t>rg</a:t>
            </a:r>
            <a:r>
              <a:rPr kumimoji="0" sz="900" b="0" i="0" u="none" strike="noStrike" kern="1200" cap="none" spc="0" normalizeH="0" baseline="0" noProof="0" dirty="0">
                <a:ln>
                  <a:noFill/>
                </a:ln>
                <a:solidFill>
                  <a:prstClr val="black"/>
                </a:solidFill>
                <a:effectLst/>
                <a:uLnTx/>
                <a:uFillTx/>
                <a:latin typeface="Calibri"/>
                <a:ea typeface="+mn-ea"/>
                <a:cs typeface="Calibri"/>
              </a:rPr>
              <a:t>ma</a:t>
            </a:r>
            <a:r>
              <a:rPr kumimoji="0" sz="900" b="0" i="0" u="none" strike="noStrike" kern="1200" cap="none" spc="-5" normalizeH="0" baseline="0" noProof="0" dirty="0">
                <a:ln>
                  <a:noFill/>
                </a:ln>
                <a:solidFill>
                  <a:prstClr val="black"/>
                </a:solidFill>
                <a:effectLst/>
                <a:uLnTx/>
                <a:uFillTx/>
                <a:latin typeface="Calibri"/>
                <a:ea typeface="+mn-ea"/>
                <a:cs typeface="Calibri"/>
              </a:rPr>
              <a:t>n</a:t>
            </a:r>
            <a:r>
              <a:rPr kumimoji="0" sz="900" b="0" i="0" u="none" strike="noStrike" kern="1200" cap="none" spc="0" normalizeH="0" baseline="0" noProof="0" dirty="0">
                <a:ln>
                  <a:noFill/>
                </a:ln>
                <a:solidFill>
                  <a:prstClr val="black"/>
                </a:solidFill>
                <a:effectLst/>
                <a:uLnTx/>
                <a:uFillTx/>
                <a:latin typeface="Calibri"/>
                <a:ea typeface="+mn-ea"/>
                <a:cs typeface="Calibri"/>
              </a:rPr>
              <a:t>n</a:t>
            </a:r>
            <a:r>
              <a:rPr kumimoji="0" sz="900" b="0" i="0" u="none" strike="noStrike" kern="1200" cap="none" spc="5" normalizeH="0" baseline="0" noProof="0" dirty="0">
                <a:ln>
                  <a:noFill/>
                </a:ln>
                <a:solidFill>
                  <a:prstClr val="black"/>
                </a:solidFill>
                <a:effectLst/>
                <a:uLnTx/>
                <a:uFillTx/>
                <a:latin typeface="Calibri"/>
                <a:ea typeface="+mn-ea"/>
                <a:cs typeface="Calibri"/>
              </a:rPr>
              <a:t> </a:t>
            </a:r>
            <a:r>
              <a:rPr kumimoji="0" sz="900" b="0" i="0" u="none" strike="noStrike" kern="1200" cap="none" spc="0" normalizeH="0" baseline="0" noProof="0" dirty="0">
                <a:ln>
                  <a:noFill/>
                </a:ln>
                <a:solidFill>
                  <a:prstClr val="black"/>
                </a:solidFill>
                <a:effectLst/>
                <a:uLnTx/>
                <a:uFillTx/>
                <a:latin typeface="Calibri"/>
                <a:ea typeface="+mn-ea"/>
                <a:cs typeface="Calibri"/>
              </a:rPr>
              <a:t>&amp;</a:t>
            </a:r>
            <a:r>
              <a:rPr kumimoji="0" sz="900" b="0" i="0" u="none" strike="noStrike" kern="1200" cap="none" spc="-5" normalizeH="0" baseline="0" noProof="0" dirty="0">
                <a:ln>
                  <a:noFill/>
                </a:ln>
                <a:solidFill>
                  <a:prstClr val="black"/>
                </a:solidFill>
                <a:effectLst/>
                <a:uLnTx/>
                <a:uFillTx/>
                <a:latin typeface="Calibri"/>
                <a:ea typeface="+mn-ea"/>
                <a:cs typeface="Calibri"/>
              </a:rPr>
              <a:t> M</a:t>
            </a:r>
            <a:r>
              <a:rPr kumimoji="0" sz="900" b="0" i="0" u="none" strike="noStrike" kern="1200" cap="none" spc="0" normalizeH="0" baseline="0" noProof="0" dirty="0">
                <a:ln>
                  <a:noFill/>
                </a:ln>
                <a:solidFill>
                  <a:prstClr val="black"/>
                </a:solidFill>
                <a:effectLst/>
                <a:uLnTx/>
                <a:uFillTx/>
                <a:latin typeface="Calibri"/>
                <a:ea typeface="+mn-ea"/>
                <a:cs typeface="Calibri"/>
              </a:rPr>
              <a:t>oore</a:t>
            </a:r>
            <a:r>
              <a:rPr kumimoji="0" sz="900" b="0" i="0" u="none" strike="noStrike" kern="1200" cap="none" spc="-10" normalizeH="0" baseline="0" noProof="0" dirty="0">
                <a:ln>
                  <a:noFill/>
                </a:ln>
                <a:solidFill>
                  <a:prstClr val="black"/>
                </a:solidFill>
                <a:effectLst/>
                <a:uLnTx/>
                <a:uFillTx/>
                <a:latin typeface="Calibri"/>
                <a:ea typeface="+mn-ea"/>
                <a:cs typeface="Calibri"/>
              </a:rPr>
              <a:t> </a:t>
            </a:r>
            <a:r>
              <a:rPr kumimoji="0" sz="900" b="0" i="0" u="none" strike="noStrike" kern="1200" cap="none" spc="5" normalizeH="0" baseline="0" noProof="0" dirty="0">
                <a:ln>
                  <a:noFill/>
                </a:ln>
                <a:solidFill>
                  <a:prstClr val="black"/>
                </a:solidFill>
                <a:effectLst/>
                <a:uLnTx/>
                <a:uFillTx/>
                <a:latin typeface="Calibri"/>
                <a:ea typeface="+mn-ea"/>
                <a:cs typeface="Calibri"/>
              </a:rPr>
              <a:t>LL</a:t>
            </a:r>
            <a:r>
              <a:rPr kumimoji="0" sz="900" b="0" i="0" u="none" strike="noStrike" kern="1200" cap="none" spc="0" normalizeH="0" baseline="0" noProof="0" dirty="0">
                <a:ln>
                  <a:noFill/>
                </a:ln>
                <a:solidFill>
                  <a:prstClr val="black"/>
                </a:solidFill>
                <a:effectLst/>
                <a:uLnTx/>
                <a:uFillTx/>
                <a:latin typeface="Calibri"/>
                <a:ea typeface="+mn-ea"/>
                <a:cs typeface="Calibri"/>
              </a:rPr>
              <a:t>C</a:t>
            </a:r>
            <a:endParaRPr kumimoji="0" sz="9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a:spLocks noGrp="1"/>
          </p:cNvSpPr>
          <p:nvPr>
            <p:ph type="title"/>
          </p:nvPr>
        </p:nvSpPr>
        <p:spPr>
          <a:xfrm>
            <a:off x="466725" y="3352799"/>
            <a:ext cx="8808504" cy="705962"/>
          </a:xfrm>
          <a:prstGeom prst="rect">
            <a:avLst/>
          </a:prstGeom>
        </p:spPr>
        <p:txBody>
          <a:bodyPr vert="horz" wrap="square" lIns="0" tIns="89535" rIns="0" bIns="0" rtlCol="0">
            <a:spAutoFit/>
          </a:bodyPr>
          <a:lstStyle/>
          <a:p>
            <a:pPr marL="12700" marR="5080">
              <a:lnSpc>
                <a:spcPts val="4750"/>
              </a:lnSpc>
              <a:spcBef>
                <a:spcPts val="705"/>
              </a:spcBef>
            </a:pPr>
            <a:r>
              <a:rPr lang="en-US" sz="4400" dirty="0"/>
              <a:t>CLJA Q&amp;A  </a:t>
            </a:r>
            <a:endParaRPr sz="4400" dirty="0"/>
          </a:p>
        </p:txBody>
      </p:sp>
    </p:spTree>
    <p:extLst>
      <p:ext uri="{BB962C8B-B14F-4D97-AF65-F5344CB8AC3E}">
        <p14:creationId xmlns:p14="http://schemas.microsoft.com/office/powerpoint/2010/main" val="3740826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30FD-6B9C-42E3-BFF1-C9F4CF77E705}"/>
              </a:ext>
            </a:extLst>
          </p:cNvPr>
          <p:cNvSpPr>
            <a:spLocks noGrp="1"/>
          </p:cNvSpPr>
          <p:nvPr>
            <p:ph type="title"/>
          </p:nvPr>
        </p:nvSpPr>
        <p:spPr/>
        <p:txBody>
          <a:bodyPr>
            <a:normAutofit/>
          </a:bodyPr>
          <a:lstStyle/>
          <a:p>
            <a:r>
              <a:rPr lang="en-US" dirty="0"/>
              <a:t>CLJA Q&amp;A – 1 </a:t>
            </a:r>
          </a:p>
        </p:txBody>
      </p:sp>
      <p:sp>
        <p:nvSpPr>
          <p:cNvPr id="5" name="Content Placeholder 4">
            <a:extLst>
              <a:ext uri="{FF2B5EF4-FFF2-40B4-BE49-F238E27FC236}">
                <a16:creationId xmlns:a16="http://schemas.microsoft.com/office/drawing/2014/main" id="{3B300DB1-8928-4C46-8419-4BFEA1D2752A}"/>
              </a:ext>
            </a:extLst>
          </p:cNvPr>
          <p:cNvSpPr>
            <a:spLocks noGrp="1"/>
          </p:cNvSpPr>
          <p:nvPr>
            <p:ph idx="4294967295"/>
          </p:nvPr>
        </p:nvSpPr>
        <p:spPr>
          <a:xfrm>
            <a:off x="0" y="1466661"/>
            <a:ext cx="12005731" cy="5305331"/>
          </a:xfrm>
          <a:prstGeom prst="rect">
            <a:avLst/>
          </a:prstGeom>
        </p:spPr>
        <p:txBody>
          <a:bodyPr anchor="ctr">
            <a:normAutofit fontScale="92500" lnSpcReduction="20000"/>
          </a:bodyPr>
          <a:lstStyle/>
          <a:p>
            <a:pPr marL="971550" lvl="1" indent="-514350">
              <a:lnSpc>
                <a:spcPct val="100000"/>
              </a:lnSpc>
              <a:spcBef>
                <a:spcPts val="600"/>
              </a:spcBef>
              <a:buFont typeface="+mj-lt"/>
              <a:buAutoNum type="arabicPeriod"/>
            </a:pPr>
            <a:r>
              <a:rPr lang="en-US" sz="3200" b="1" dirty="0"/>
              <a:t>Eligible Population:  </a:t>
            </a:r>
            <a:r>
              <a:rPr lang="en-US" sz="3200" dirty="0"/>
              <a:t>How many people might be eligible for the CLJA litigation? </a:t>
            </a:r>
          </a:p>
          <a:p>
            <a:pPr lvl="2">
              <a:lnSpc>
                <a:spcPct val="100000"/>
              </a:lnSpc>
              <a:spcBef>
                <a:spcPts val="600"/>
              </a:spcBef>
            </a:pPr>
            <a:r>
              <a:rPr lang="en-US" sz="2800" dirty="0"/>
              <a:t>An estimated one million people lived on Camp Lejeune from 1953 to 1987.  See slide on Camp Lejeune Water Database.</a:t>
            </a:r>
          </a:p>
          <a:p>
            <a:pPr marL="971550" lvl="1" indent="-514350">
              <a:lnSpc>
                <a:spcPct val="100000"/>
              </a:lnSpc>
              <a:spcBef>
                <a:spcPts val="600"/>
              </a:spcBef>
              <a:buFont typeface="+mj-lt"/>
              <a:buAutoNum type="arabicPeriod"/>
            </a:pPr>
            <a:r>
              <a:rPr lang="en-US" sz="3200" b="1" dirty="0"/>
              <a:t>Likely CLJA Claims: </a:t>
            </a:r>
            <a:r>
              <a:rPr lang="en-US" sz="3200" dirty="0"/>
              <a:t>How many people may file claims under the new law?</a:t>
            </a:r>
          </a:p>
          <a:p>
            <a:pPr lvl="2">
              <a:lnSpc>
                <a:spcPct val="100000"/>
              </a:lnSpc>
              <a:spcBef>
                <a:spcPts val="600"/>
              </a:spcBef>
            </a:pPr>
            <a:r>
              <a:rPr lang="en-US" sz="2800" dirty="0"/>
              <a:t>There are no official estimates, yet mass torts usually involve about 10% of population, with an estimated cost in the billions.</a:t>
            </a:r>
          </a:p>
          <a:p>
            <a:pPr marL="971550" lvl="1" indent="-514350">
              <a:lnSpc>
                <a:spcPct val="100000"/>
              </a:lnSpc>
              <a:spcBef>
                <a:spcPts val="600"/>
              </a:spcBef>
              <a:buFont typeface="+mj-lt"/>
              <a:buAutoNum type="arabicPeriod"/>
            </a:pPr>
            <a:r>
              <a:rPr lang="en-US" sz="3200" b="1" dirty="0"/>
              <a:t>VA Offset: </a:t>
            </a:r>
            <a:r>
              <a:rPr lang="en-US" sz="3200" dirty="0"/>
              <a:t>How does a VA claim offset work? </a:t>
            </a:r>
          </a:p>
          <a:p>
            <a:pPr lvl="2">
              <a:lnSpc>
                <a:spcPct val="100000"/>
              </a:lnSpc>
              <a:spcBef>
                <a:spcPts val="600"/>
              </a:spcBef>
            </a:pPr>
            <a:r>
              <a:rPr lang="en-US" sz="2800" u="sng" dirty="0"/>
              <a:t>We don’t know yet</a:t>
            </a:r>
            <a:r>
              <a:rPr lang="en-US" sz="2800" dirty="0"/>
              <a:t>.  The offset could be as narrow as only a VA compensation benefits paid for a condition VA granted service connection as related to Camp Lejeune.  Or the offset could be as wide as any VA benefit or medical care as well as any Medicare or Medicaid benefit. Answers are expected by 2023.</a:t>
            </a:r>
          </a:p>
        </p:txBody>
      </p:sp>
      <p:sp>
        <p:nvSpPr>
          <p:cNvPr id="9" name="Slide Number Placeholder 8">
            <a:extLst>
              <a:ext uri="{FF2B5EF4-FFF2-40B4-BE49-F238E27FC236}">
                <a16:creationId xmlns:a16="http://schemas.microsoft.com/office/drawing/2014/main" id="{7D4F1DBE-7122-420C-804E-E375B2AFE180}"/>
              </a:ext>
            </a:extLst>
          </p:cNvPr>
          <p:cNvSpPr>
            <a:spLocks noGrp="1"/>
          </p:cNvSpPr>
          <p:nvPr>
            <p:ph type="sldNum" sz="quarter" idx="12"/>
          </p:nvPr>
        </p:nvSpPr>
        <p:spPr/>
        <p:txBody>
          <a:bodyPr/>
          <a:lstStyle/>
          <a:p>
            <a:endParaRPr lang="en-US" dirty="0"/>
          </a:p>
        </p:txBody>
      </p:sp>
    </p:spTree>
    <p:custDataLst>
      <p:tags r:id="rId1"/>
    </p:custDataLst>
    <p:extLst>
      <p:ext uri="{BB962C8B-B14F-4D97-AF65-F5344CB8AC3E}">
        <p14:creationId xmlns:p14="http://schemas.microsoft.com/office/powerpoint/2010/main" val="652425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30FD-6B9C-42E3-BFF1-C9F4CF77E705}"/>
              </a:ext>
            </a:extLst>
          </p:cNvPr>
          <p:cNvSpPr>
            <a:spLocks noGrp="1"/>
          </p:cNvSpPr>
          <p:nvPr>
            <p:ph type="title"/>
          </p:nvPr>
        </p:nvSpPr>
        <p:spPr/>
        <p:txBody>
          <a:bodyPr>
            <a:normAutofit/>
          </a:bodyPr>
          <a:lstStyle/>
          <a:p>
            <a:r>
              <a:rPr lang="en-US" dirty="0"/>
              <a:t>CLJA Q&amp;A – 2 </a:t>
            </a:r>
          </a:p>
        </p:txBody>
      </p:sp>
      <p:sp>
        <p:nvSpPr>
          <p:cNvPr id="5" name="Content Placeholder 4">
            <a:extLst>
              <a:ext uri="{FF2B5EF4-FFF2-40B4-BE49-F238E27FC236}">
                <a16:creationId xmlns:a16="http://schemas.microsoft.com/office/drawing/2014/main" id="{3B300DB1-8928-4C46-8419-4BFEA1D2752A}"/>
              </a:ext>
            </a:extLst>
          </p:cNvPr>
          <p:cNvSpPr>
            <a:spLocks noGrp="1"/>
          </p:cNvSpPr>
          <p:nvPr>
            <p:ph idx="4294967295"/>
          </p:nvPr>
        </p:nvSpPr>
        <p:spPr>
          <a:xfrm>
            <a:off x="0" y="1403288"/>
            <a:ext cx="12005731" cy="5359651"/>
          </a:xfrm>
          <a:prstGeom prst="rect">
            <a:avLst/>
          </a:prstGeom>
        </p:spPr>
        <p:txBody>
          <a:bodyPr anchor="ctr">
            <a:normAutofit fontScale="77500" lnSpcReduction="20000"/>
          </a:bodyPr>
          <a:lstStyle/>
          <a:p>
            <a:pPr marL="971550" lvl="1" indent="-514350">
              <a:lnSpc>
                <a:spcPct val="100000"/>
              </a:lnSpc>
              <a:spcBef>
                <a:spcPts val="0"/>
              </a:spcBef>
              <a:buFont typeface="+mj-lt"/>
              <a:buAutoNum type="arabicPeriod" startAt="4"/>
            </a:pPr>
            <a:r>
              <a:rPr lang="en-US" sz="3200" b="1" dirty="0"/>
              <a:t>Limit on Fees: </a:t>
            </a:r>
            <a:r>
              <a:rPr lang="en-US" sz="3200" dirty="0"/>
              <a:t>Is it possible the Court may limit contingency fees to one-quarter of the Court award?</a:t>
            </a:r>
          </a:p>
          <a:p>
            <a:pPr lvl="2">
              <a:lnSpc>
                <a:spcPct val="100000"/>
              </a:lnSpc>
              <a:spcBef>
                <a:spcPts val="0"/>
              </a:spcBef>
            </a:pPr>
            <a:r>
              <a:rPr lang="en-US" sz="2800" b="1" dirty="0">
                <a:solidFill>
                  <a:srgbClr val="00B050"/>
                </a:solidFill>
              </a:rPr>
              <a:t>Yes. </a:t>
            </a:r>
            <a:r>
              <a:rPr lang="en-US" sz="2800" dirty="0"/>
              <a:t>There are laws that limit attorney fees in similar situations.  What’s more problematic is how some law firms are charging up to one-half contingency fee.</a:t>
            </a:r>
          </a:p>
          <a:p>
            <a:pPr marL="971550" lvl="1" indent="-514350">
              <a:lnSpc>
                <a:spcPct val="100000"/>
              </a:lnSpc>
              <a:spcBef>
                <a:spcPts val="0"/>
              </a:spcBef>
              <a:buFont typeface="+mj-lt"/>
              <a:buAutoNum type="arabicPeriod" startAt="4"/>
            </a:pPr>
            <a:r>
              <a:rPr lang="en-US" sz="3200" b="1" dirty="0"/>
              <a:t>Changing Attorneys:  </a:t>
            </a:r>
            <a:r>
              <a:rPr lang="en-US" sz="3200" dirty="0"/>
              <a:t>If a Veteran has signed up with another law firm, can the Veteran switch to Bergmann &amp; Moore?</a:t>
            </a:r>
          </a:p>
          <a:p>
            <a:pPr lvl="2">
              <a:lnSpc>
                <a:spcPct val="100000"/>
              </a:lnSpc>
              <a:spcBef>
                <a:spcPts val="0"/>
              </a:spcBef>
            </a:pPr>
            <a:r>
              <a:rPr lang="en-US" sz="2800" b="1" dirty="0">
                <a:solidFill>
                  <a:srgbClr val="00B050"/>
                </a:solidFill>
              </a:rPr>
              <a:t>Yes.  </a:t>
            </a:r>
            <a:r>
              <a:rPr lang="en-US" sz="2800" dirty="0"/>
              <a:t>The Veteran contacts B&amp;M, signs an agreement with B&amp;M, and ends the old agreement. </a:t>
            </a:r>
          </a:p>
          <a:p>
            <a:pPr marL="971550" lvl="1" indent="-514350">
              <a:lnSpc>
                <a:spcPct val="100000"/>
              </a:lnSpc>
              <a:spcBef>
                <a:spcPts val="0"/>
              </a:spcBef>
              <a:buFont typeface="+mj-lt"/>
              <a:buAutoNum type="arabicPeriod" startAt="4"/>
            </a:pPr>
            <a:r>
              <a:rPr lang="en-US" sz="3200" b="1" dirty="0"/>
              <a:t>Ads: </a:t>
            </a:r>
            <a:r>
              <a:rPr lang="en-US" sz="3200" dirty="0"/>
              <a:t>Are some TV and print ads wrong or misleading? </a:t>
            </a:r>
          </a:p>
          <a:p>
            <a:pPr lvl="2">
              <a:lnSpc>
                <a:spcPct val="100000"/>
              </a:lnSpc>
              <a:spcBef>
                <a:spcPts val="0"/>
              </a:spcBef>
            </a:pPr>
            <a:r>
              <a:rPr lang="en-US" sz="2800" b="1" dirty="0">
                <a:solidFill>
                  <a:srgbClr val="00B050"/>
                </a:solidFill>
              </a:rPr>
              <a:t>Yes.  </a:t>
            </a:r>
            <a:r>
              <a:rPr lang="en-US" sz="2800" dirty="0"/>
              <a:t>The airwaves and social media are flooded with incorrect information.  For example, some ads imply the Veteran may have already won, or that there will be no VA offset.  That’s why VFW and B&amp;M are partnering for the CLJA, because we don’t want our Veterans to be the victims of unscrupulous actors. </a:t>
            </a:r>
          </a:p>
          <a:p>
            <a:pPr marL="971550" lvl="1" indent="-514350">
              <a:lnSpc>
                <a:spcPct val="100000"/>
              </a:lnSpc>
              <a:spcBef>
                <a:spcPts val="0"/>
              </a:spcBef>
              <a:buFont typeface="+mj-lt"/>
              <a:buAutoNum type="arabicPeriod" startAt="4"/>
            </a:pPr>
            <a:r>
              <a:rPr lang="en-US" sz="3200" b="1" dirty="0"/>
              <a:t>Congress: </a:t>
            </a:r>
            <a:r>
              <a:rPr lang="en-US" sz="3200" dirty="0"/>
              <a:t>Is Congress monitoring the ads and lawsuit? </a:t>
            </a:r>
          </a:p>
          <a:p>
            <a:pPr lvl="2">
              <a:lnSpc>
                <a:spcPct val="100000"/>
              </a:lnSpc>
              <a:spcBef>
                <a:spcPts val="0"/>
              </a:spcBef>
            </a:pPr>
            <a:r>
              <a:rPr lang="en-US" sz="2400" dirty="0"/>
              <a:t>The Congressional Budget Office estimated the Court awards may eventually pay out billions of dollars.  We should expect Congress to pay close attention to the CLJA.</a:t>
            </a:r>
          </a:p>
        </p:txBody>
      </p:sp>
      <p:sp>
        <p:nvSpPr>
          <p:cNvPr id="9" name="Slide Number Placeholder 8">
            <a:extLst>
              <a:ext uri="{FF2B5EF4-FFF2-40B4-BE49-F238E27FC236}">
                <a16:creationId xmlns:a16="http://schemas.microsoft.com/office/drawing/2014/main" id="{7D4F1DBE-7122-420C-804E-E375B2AFE180}"/>
              </a:ext>
            </a:extLst>
          </p:cNvPr>
          <p:cNvSpPr>
            <a:spLocks noGrp="1"/>
          </p:cNvSpPr>
          <p:nvPr>
            <p:ph type="sldNum" sz="quarter" idx="12"/>
          </p:nvPr>
        </p:nvSpPr>
        <p:spPr/>
        <p:txBody>
          <a:bodyPr/>
          <a:lstStyle/>
          <a:p>
            <a:endParaRPr lang="en-US" dirty="0"/>
          </a:p>
        </p:txBody>
      </p:sp>
    </p:spTree>
    <p:custDataLst>
      <p:tags r:id="rId1"/>
    </p:custDataLst>
    <p:extLst>
      <p:ext uri="{BB962C8B-B14F-4D97-AF65-F5344CB8AC3E}">
        <p14:creationId xmlns:p14="http://schemas.microsoft.com/office/powerpoint/2010/main" val="2488137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30FD-6B9C-42E3-BFF1-C9F4CF77E705}"/>
              </a:ext>
            </a:extLst>
          </p:cNvPr>
          <p:cNvSpPr>
            <a:spLocks noGrp="1"/>
          </p:cNvSpPr>
          <p:nvPr>
            <p:ph type="title"/>
          </p:nvPr>
        </p:nvSpPr>
        <p:spPr/>
        <p:txBody>
          <a:bodyPr>
            <a:normAutofit/>
          </a:bodyPr>
          <a:lstStyle/>
          <a:p>
            <a:r>
              <a:rPr lang="en-US" dirty="0"/>
              <a:t>Next Steps – 1 – Contact VFW  </a:t>
            </a:r>
          </a:p>
        </p:txBody>
      </p:sp>
      <p:sp>
        <p:nvSpPr>
          <p:cNvPr id="5" name="Content Placeholder 4">
            <a:extLst>
              <a:ext uri="{FF2B5EF4-FFF2-40B4-BE49-F238E27FC236}">
                <a16:creationId xmlns:a16="http://schemas.microsoft.com/office/drawing/2014/main" id="{3B300DB1-8928-4C46-8419-4BFEA1D2752A}"/>
              </a:ext>
            </a:extLst>
          </p:cNvPr>
          <p:cNvSpPr>
            <a:spLocks noGrp="1"/>
          </p:cNvSpPr>
          <p:nvPr>
            <p:ph idx="4294967295"/>
          </p:nvPr>
        </p:nvSpPr>
        <p:spPr>
          <a:xfrm>
            <a:off x="3884023" y="1570454"/>
            <a:ext cx="8121708" cy="5037952"/>
          </a:xfrm>
          <a:prstGeom prst="rect">
            <a:avLst/>
          </a:prstGeom>
        </p:spPr>
        <p:txBody>
          <a:bodyPr anchor="ctr">
            <a:normAutofit/>
          </a:bodyPr>
          <a:lstStyle/>
          <a:p>
            <a:pPr marL="457200" lvl="1" indent="0">
              <a:lnSpc>
                <a:spcPct val="100000"/>
              </a:lnSpc>
              <a:spcBef>
                <a:spcPts val="600"/>
              </a:spcBef>
              <a:buNone/>
            </a:pPr>
            <a:r>
              <a:rPr lang="en-US" sz="2800" b="1" dirty="0"/>
              <a:t>Contact VFW.  </a:t>
            </a:r>
            <a:r>
              <a:rPr lang="en-US" sz="2800" dirty="0"/>
              <a:t>Each Veteran should see an accredited VFW service officer to determine eligibility for </a:t>
            </a:r>
            <a:r>
              <a:rPr lang="en-US" sz="2800" b="1" dirty="0"/>
              <a:t>both</a:t>
            </a:r>
            <a:r>
              <a:rPr lang="en-US" sz="2800" dirty="0"/>
              <a:t> VA benefits and the CLJA mass tort:</a:t>
            </a:r>
          </a:p>
          <a:p>
            <a:pPr marL="1428750" lvl="2" indent="-514350">
              <a:lnSpc>
                <a:spcPct val="100000"/>
              </a:lnSpc>
              <a:spcBef>
                <a:spcPts val="600"/>
              </a:spcBef>
              <a:buFont typeface="+mj-lt"/>
              <a:buAutoNum type="alphaUcPeriod"/>
            </a:pPr>
            <a:r>
              <a:rPr lang="en-US" sz="2400" dirty="0"/>
              <a:t>Follow guidance from VFW regarding the CLJA lawsuit and VA claims.</a:t>
            </a:r>
          </a:p>
          <a:p>
            <a:pPr marL="1428750" lvl="2" indent="-514350">
              <a:lnSpc>
                <a:spcPct val="100000"/>
              </a:lnSpc>
              <a:spcBef>
                <a:spcPts val="600"/>
              </a:spcBef>
              <a:buFont typeface="+mj-lt"/>
              <a:buAutoNum type="alphaUcPeriod"/>
            </a:pPr>
            <a:r>
              <a:rPr lang="en-US" sz="2400" dirty="0"/>
              <a:t>If the Veteran is eligible for VA benefits, then VFW should submit a VA disability claim (or intent to file). </a:t>
            </a:r>
          </a:p>
          <a:p>
            <a:pPr marL="1428750" lvl="2" indent="-514350">
              <a:lnSpc>
                <a:spcPct val="100000"/>
              </a:lnSpc>
              <a:spcBef>
                <a:spcPts val="600"/>
              </a:spcBef>
              <a:buFont typeface="+mj-lt"/>
              <a:buAutoNum type="alphaUcPeriod"/>
            </a:pPr>
            <a:r>
              <a:rPr lang="en-US" sz="2400" dirty="0"/>
              <a:t>If the Veteran is eligible for the CLJA litigation, then the VFW service officer should refer the Veteran to B&amp;M.</a:t>
            </a:r>
          </a:p>
        </p:txBody>
      </p:sp>
      <p:sp>
        <p:nvSpPr>
          <p:cNvPr id="9" name="Slide Number Placeholder 8">
            <a:extLst>
              <a:ext uri="{FF2B5EF4-FFF2-40B4-BE49-F238E27FC236}">
                <a16:creationId xmlns:a16="http://schemas.microsoft.com/office/drawing/2014/main" id="{7D4F1DBE-7122-420C-804E-E375B2AFE180}"/>
              </a:ext>
            </a:extLst>
          </p:cNvPr>
          <p:cNvSpPr>
            <a:spLocks noGrp="1"/>
          </p:cNvSpPr>
          <p:nvPr>
            <p:ph type="sldNum" sz="quarter" idx="12"/>
          </p:nvPr>
        </p:nvSpPr>
        <p:spPr/>
        <p:txBody>
          <a:bodyPr/>
          <a:lstStyle/>
          <a:p>
            <a:fld id="{772AD97A-4EE5-4134-952F-E148AF3C2668}" type="slidenum">
              <a:rPr lang="en-US" smtClean="0"/>
              <a:pPr/>
              <a:t>26</a:t>
            </a:fld>
            <a:endParaRPr lang="en-US" dirty="0"/>
          </a:p>
        </p:txBody>
      </p:sp>
      <p:pic>
        <p:nvPicPr>
          <p:cNvPr id="3" name="Picture 2">
            <a:extLst>
              <a:ext uri="{FF2B5EF4-FFF2-40B4-BE49-F238E27FC236}">
                <a16:creationId xmlns:a16="http://schemas.microsoft.com/office/drawing/2014/main" id="{58BD159C-A35A-7DE1-B42A-CF1C3AC3328B}"/>
              </a:ext>
            </a:extLst>
          </p:cNvPr>
          <p:cNvPicPr>
            <a:picLocks noChangeAspect="1"/>
          </p:cNvPicPr>
          <p:nvPr/>
        </p:nvPicPr>
        <p:blipFill>
          <a:blip r:embed="rId4"/>
          <a:stretch>
            <a:fillRect/>
          </a:stretch>
        </p:blipFill>
        <p:spPr>
          <a:xfrm>
            <a:off x="355601" y="2416958"/>
            <a:ext cx="3528422" cy="3344944"/>
          </a:xfrm>
          <a:prstGeom prst="rect">
            <a:avLst/>
          </a:prstGeom>
        </p:spPr>
      </p:pic>
    </p:spTree>
    <p:custDataLst>
      <p:tags r:id="rId1"/>
    </p:custDataLst>
    <p:extLst>
      <p:ext uri="{BB962C8B-B14F-4D97-AF65-F5344CB8AC3E}">
        <p14:creationId xmlns:p14="http://schemas.microsoft.com/office/powerpoint/2010/main" val="1141143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30FD-6B9C-42E3-BFF1-C9F4CF77E705}"/>
              </a:ext>
            </a:extLst>
          </p:cNvPr>
          <p:cNvSpPr>
            <a:spLocks noGrp="1"/>
          </p:cNvSpPr>
          <p:nvPr>
            <p:ph type="title"/>
          </p:nvPr>
        </p:nvSpPr>
        <p:spPr/>
        <p:txBody>
          <a:bodyPr>
            <a:normAutofit/>
          </a:bodyPr>
          <a:lstStyle/>
          <a:p>
            <a:r>
              <a:rPr lang="en-US" dirty="0"/>
              <a:t>Next Steps – 2 – Contact B&amp;M </a:t>
            </a:r>
          </a:p>
        </p:txBody>
      </p:sp>
      <p:sp>
        <p:nvSpPr>
          <p:cNvPr id="5" name="Content Placeholder 4">
            <a:extLst>
              <a:ext uri="{FF2B5EF4-FFF2-40B4-BE49-F238E27FC236}">
                <a16:creationId xmlns:a16="http://schemas.microsoft.com/office/drawing/2014/main" id="{3B300DB1-8928-4C46-8419-4BFEA1D2752A}"/>
              </a:ext>
            </a:extLst>
          </p:cNvPr>
          <p:cNvSpPr>
            <a:spLocks noGrp="1"/>
          </p:cNvSpPr>
          <p:nvPr>
            <p:ph idx="4294967295"/>
          </p:nvPr>
        </p:nvSpPr>
        <p:spPr>
          <a:xfrm>
            <a:off x="1" y="1403288"/>
            <a:ext cx="6932022" cy="5341544"/>
          </a:xfrm>
          <a:prstGeom prst="rect">
            <a:avLst/>
          </a:prstGeom>
        </p:spPr>
        <p:txBody>
          <a:bodyPr anchor="ctr">
            <a:normAutofit/>
          </a:bodyPr>
          <a:lstStyle/>
          <a:p>
            <a:pPr marL="457200" lvl="1" indent="0">
              <a:lnSpc>
                <a:spcPct val="100000"/>
              </a:lnSpc>
              <a:spcBef>
                <a:spcPts val="600"/>
              </a:spcBef>
              <a:buNone/>
            </a:pPr>
            <a:r>
              <a:rPr lang="en-US" sz="2800" b="1" dirty="0"/>
              <a:t>Contact B&amp;M through landing page.  </a:t>
            </a:r>
            <a:r>
              <a:rPr lang="en-US" sz="2800" dirty="0"/>
              <a:t>Each potentially eligible Veteran should reach out to B&amp;M and consider becoming a client. From there, B&amp;M is working with a national mass tort law firm we carefully screened. Our B&amp;M team will review each proposed settlement to see if the Veteran is maximizing </a:t>
            </a:r>
            <a:r>
              <a:rPr lang="en-US" sz="2800" b="1" dirty="0"/>
              <a:t>both </a:t>
            </a:r>
            <a:r>
              <a:rPr lang="en-US" sz="2800" dirty="0"/>
              <a:t>VA and CLJA benefits. </a:t>
            </a:r>
          </a:p>
        </p:txBody>
      </p:sp>
      <p:sp>
        <p:nvSpPr>
          <p:cNvPr id="9" name="Slide Number Placeholder 8">
            <a:extLst>
              <a:ext uri="{FF2B5EF4-FFF2-40B4-BE49-F238E27FC236}">
                <a16:creationId xmlns:a16="http://schemas.microsoft.com/office/drawing/2014/main" id="{7D4F1DBE-7122-420C-804E-E375B2AFE180}"/>
              </a:ext>
            </a:extLst>
          </p:cNvPr>
          <p:cNvSpPr>
            <a:spLocks noGrp="1"/>
          </p:cNvSpPr>
          <p:nvPr>
            <p:ph type="sldNum" sz="quarter" idx="12"/>
          </p:nvPr>
        </p:nvSpPr>
        <p:spPr/>
        <p:txBody>
          <a:bodyPr/>
          <a:lstStyle/>
          <a:p>
            <a:fld id="{772AD97A-4EE5-4134-952F-E148AF3C2668}" type="slidenum">
              <a:rPr lang="en-US" smtClean="0"/>
              <a:pPr/>
              <a:t>27</a:t>
            </a:fld>
            <a:endParaRPr lang="en-US" dirty="0"/>
          </a:p>
        </p:txBody>
      </p:sp>
      <p:pic>
        <p:nvPicPr>
          <p:cNvPr id="8" name="Picture 7">
            <a:extLst>
              <a:ext uri="{FF2B5EF4-FFF2-40B4-BE49-F238E27FC236}">
                <a16:creationId xmlns:a16="http://schemas.microsoft.com/office/drawing/2014/main" id="{197F9287-0B83-F05F-3A99-2AE9F0BC6B28}"/>
              </a:ext>
            </a:extLst>
          </p:cNvPr>
          <p:cNvPicPr>
            <a:picLocks noChangeAspect="1"/>
          </p:cNvPicPr>
          <p:nvPr/>
        </p:nvPicPr>
        <p:blipFill>
          <a:blip r:embed="rId4"/>
          <a:stretch>
            <a:fillRect/>
          </a:stretch>
        </p:blipFill>
        <p:spPr>
          <a:xfrm>
            <a:off x="7425732" y="2522137"/>
            <a:ext cx="4098124" cy="2341266"/>
          </a:xfrm>
          <a:prstGeom prst="rect">
            <a:avLst/>
          </a:prstGeom>
        </p:spPr>
      </p:pic>
    </p:spTree>
    <p:custDataLst>
      <p:tags r:id="rId1"/>
    </p:custDataLst>
    <p:extLst>
      <p:ext uri="{BB962C8B-B14F-4D97-AF65-F5344CB8AC3E}">
        <p14:creationId xmlns:p14="http://schemas.microsoft.com/office/powerpoint/2010/main" val="2515340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30FD-6B9C-42E3-BFF1-C9F4CF77E705}"/>
              </a:ext>
            </a:extLst>
          </p:cNvPr>
          <p:cNvSpPr>
            <a:spLocks noGrp="1"/>
          </p:cNvSpPr>
          <p:nvPr>
            <p:ph type="title"/>
          </p:nvPr>
        </p:nvSpPr>
        <p:spPr/>
        <p:txBody>
          <a:bodyPr>
            <a:normAutofit/>
          </a:bodyPr>
          <a:lstStyle/>
          <a:p>
            <a:r>
              <a:rPr lang="en-US" dirty="0"/>
              <a:t>Next Steps – 3 – Carefully Decide </a:t>
            </a:r>
          </a:p>
        </p:txBody>
      </p:sp>
      <p:sp>
        <p:nvSpPr>
          <p:cNvPr id="5" name="Content Placeholder 4">
            <a:extLst>
              <a:ext uri="{FF2B5EF4-FFF2-40B4-BE49-F238E27FC236}">
                <a16:creationId xmlns:a16="http://schemas.microsoft.com/office/drawing/2014/main" id="{3B300DB1-8928-4C46-8419-4BFEA1D2752A}"/>
              </a:ext>
            </a:extLst>
          </p:cNvPr>
          <p:cNvSpPr>
            <a:spLocks noGrp="1"/>
          </p:cNvSpPr>
          <p:nvPr>
            <p:ph idx="4294967295"/>
          </p:nvPr>
        </p:nvSpPr>
        <p:spPr>
          <a:xfrm>
            <a:off x="5956663" y="1656554"/>
            <a:ext cx="5895703" cy="4951852"/>
          </a:xfrm>
          <a:prstGeom prst="rect">
            <a:avLst/>
          </a:prstGeom>
        </p:spPr>
        <p:txBody>
          <a:bodyPr anchor="ctr">
            <a:normAutofit/>
          </a:bodyPr>
          <a:lstStyle/>
          <a:p>
            <a:pPr marL="457200" lvl="1" indent="0">
              <a:lnSpc>
                <a:spcPct val="100000"/>
              </a:lnSpc>
              <a:spcBef>
                <a:spcPts val="600"/>
              </a:spcBef>
              <a:buNone/>
            </a:pPr>
            <a:r>
              <a:rPr lang="en-US" sz="2800" b="1" dirty="0"/>
              <a:t>Carefully Decide.  </a:t>
            </a:r>
            <a:r>
              <a:rPr lang="en-US" sz="2800" dirty="0"/>
              <a:t>VFW and B&amp;M want each Veteran to make the best-informed decision for </a:t>
            </a:r>
            <a:r>
              <a:rPr lang="en-US" sz="2800" b="1" dirty="0"/>
              <a:t>both</a:t>
            </a:r>
            <a:r>
              <a:rPr lang="en-US" sz="2800" dirty="0"/>
              <a:t> CLJA and VA benefits.  This is why both VFW and B&amp;M urge Veterans to closely compare VA benefits, attorney fees, and offsets </a:t>
            </a:r>
            <a:r>
              <a:rPr lang="en-US" sz="2800" b="1" dirty="0"/>
              <a:t>before</a:t>
            </a:r>
            <a:r>
              <a:rPr lang="en-US" sz="2800" dirty="0"/>
              <a:t> agreeing to any CLJA settlement.</a:t>
            </a:r>
          </a:p>
        </p:txBody>
      </p:sp>
      <p:sp>
        <p:nvSpPr>
          <p:cNvPr id="9" name="Slide Number Placeholder 8">
            <a:extLst>
              <a:ext uri="{FF2B5EF4-FFF2-40B4-BE49-F238E27FC236}">
                <a16:creationId xmlns:a16="http://schemas.microsoft.com/office/drawing/2014/main" id="{7D4F1DBE-7122-420C-804E-E375B2AFE180}"/>
              </a:ext>
            </a:extLst>
          </p:cNvPr>
          <p:cNvSpPr>
            <a:spLocks noGrp="1"/>
          </p:cNvSpPr>
          <p:nvPr>
            <p:ph type="sldNum" sz="quarter" idx="12"/>
          </p:nvPr>
        </p:nvSpPr>
        <p:spPr/>
        <p:txBody>
          <a:bodyPr/>
          <a:lstStyle/>
          <a:p>
            <a:fld id="{772AD97A-4EE5-4134-952F-E148AF3C2668}" type="slidenum">
              <a:rPr lang="en-US" smtClean="0"/>
              <a:pPr/>
              <a:t>28</a:t>
            </a:fld>
            <a:endParaRPr lang="en-US" dirty="0"/>
          </a:p>
        </p:txBody>
      </p:sp>
      <p:pic>
        <p:nvPicPr>
          <p:cNvPr id="3" name="Picture 2">
            <a:extLst>
              <a:ext uri="{FF2B5EF4-FFF2-40B4-BE49-F238E27FC236}">
                <a16:creationId xmlns:a16="http://schemas.microsoft.com/office/drawing/2014/main" id="{91120128-C5CB-0780-7133-DCD83707724A}"/>
              </a:ext>
            </a:extLst>
          </p:cNvPr>
          <p:cNvPicPr>
            <a:picLocks noChangeAspect="1"/>
          </p:cNvPicPr>
          <p:nvPr/>
        </p:nvPicPr>
        <p:blipFill rotWithShape="1">
          <a:blip r:embed="rId4"/>
          <a:srcRect l="12258" r="11420"/>
          <a:stretch/>
        </p:blipFill>
        <p:spPr>
          <a:xfrm>
            <a:off x="535232" y="1766442"/>
            <a:ext cx="5421431" cy="4735537"/>
          </a:xfrm>
          <a:prstGeom prst="rect">
            <a:avLst/>
          </a:prstGeom>
        </p:spPr>
      </p:pic>
    </p:spTree>
    <p:custDataLst>
      <p:tags r:id="rId1"/>
    </p:custDataLst>
    <p:extLst>
      <p:ext uri="{BB962C8B-B14F-4D97-AF65-F5344CB8AC3E}">
        <p14:creationId xmlns:p14="http://schemas.microsoft.com/office/powerpoint/2010/main" val="4058911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16C46-1C3B-4770-81F2-DAF679FBEA9D}"/>
              </a:ext>
            </a:extLst>
          </p:cNvPr>
          <p:cNvSpPr>
            <a:spLocks noGrp="1"/>
          </p:cNvSpPr>
          <p:nvPr>
            <p:ph type="title"/>
          </p:nvPr>
        </p:nvSpPr>
        <p:spPr/>
        <p:txBody>
          <a:bodyPr/>
          <a:lstStyle/>
          <a:p>
            <a:pPr algn="ctr"/>
            <a:r>
              <a:rPr lang="en-US" b="1" dirty="0"/>
              <a:t>Thank You!</a:t>
            </a:r>
          </a:p>
        </p:txBody>
      </p:sp>
      <p:sp>
        <p:nvSpPr>
          <p:cNvPr id="3" name="Slide Number Placeholder 2">
            <a:extLst>
              <a:ext uri="{FF2B5EF4-FFF2-40B4-BE49-F238E27FC236}">
                <a16:creationId xmlns:a16="http://schemas.microsoft.com/office/drawing/2014/main" id="{2E4FB8DF-8831-4660-BC23-E49350CBAE3F}"/>
              </a:ext>
            </a:extLst>
          </p:cNvPr>
          <p:cNvSpPr>
            <a:spLocks noGrp="1"/>
          </p:cNvSpPr>
          <p:nvPr>
            <p:ph type="sldNum" sz="quarter" idx="12"/>
          </p:nvPr>
        </p:nvSpPr>
        <p:spPr/>
        <p:txBody>
          <a:bodyPr/>
          <a:lstStyle/>
          <a:p>
            <a:fld id="{772AD97A-4EE5-4134-952F-E148AF3C2668}" type="slidenum">
              <a:rPr lang="en-US" smtClean="0"/>
              <a:pPr/>
              <a:t>29</a:t>
            </a:fld>
            <a:endParaRPr lang="en-US" dirty="0"/>
          </a:p>
        </p:txBody>
      </p:sp>
      <p:sp>
        <p:nvSpPr>
          <p:cNvPr id="4" name="Content Placeholder 3">
            <a:extLst>
              <a:ext uri="{FF2B5EF4-FFF2-40B4-BE49-F238E27FC236}">
                <a16:creationId xmlns:a16="http://schemas.microsoft.com/office/drawing/2014/main" id="{ECD2A1CE-8C41-420E-A656-A084948C100F}"/>
              </a:ext>
            </a:extLst>
          </p:cNvPr>
          <p:cNvSpPr>
            <a:spLocks noGrp="1"/>
          </p:cNvSpPr>
          <p:nvPr>
            <p:ph idx="1"/>
          </p:nvPr>
        </p:nvSpPr>
        <p:spPr>
          <a:xfrm>
            <a:off x="313509" y="1581363"/>
            <a:ext cx="11271307" cy="1739538"/>
          </a:xfrm>
        </p:spPr>
        <p:txBody>
          <a:bodyPr anchor="ctr">
            <a:normAutofit fontScale="92500"/>
          </a:bodyPr>
          <a:lstStyle/>
          <a:p>
            <a:pPr marL="0" indent="0" algn="ctr">
              <a:lnSpc>
                <a:spcPct val="110000"/>
              </a:lnSpc>
              <a:buNone/>
            </a:pPr>
            <a:r>
              <a:rPr lang="en-US" sz="3200" b="1" dirty="0">
                <a:solidFill>
                  <a:srgbClr val="00B050"/>
                </a:solidFill>
              </a:rPr>
              <a:t>Bergmann &amp; Moore thanks the Veterans of Foreign Wars for more than eight years of trust and partnership advocating for our nation’s Veterans. </a:t>
            </a:r>
            <a:endParaRPr lang="en-US" sz="3200" b="1" dirty="0"/>
          </a:p>
        </p:txBody>
      </p:sp>
      <p:pic>
        <p:nvPicPr>
          <p:cNvPr id="7" name="Picture 6">
            <a:extLst>
              <a:ext uri="{FF2B5EF4-FFF2-40B4-BE49-F238E27FC236}">
                <a16:creationId xmlns:a16="http://schemas.microsoft.com/office/drawing/2014/main" id="{2EB09258-7135-9A47-AFDB-767FCE4C9D65}"/>
              </a:ext>
            </a:extLst>
          </p:cNvPr>
          <p:cNvPicPr>
            <a:picLocks noChangeAspect="1"/>
          </p:cNvPicPr>
          <p:nvPr/>
        </p:nvPicPr>
        <p:blipFill>
          <a:blip r:embed="rId4"/>
          <a:stretch>
            <a:fillRect/>
          </a:stretch>
        </p:blipFill>
        <p:spPr>
          <a:xfrm>
            <a:off x="362951" y="3944982"/>
            <a:ext cx="5586211" cy="2024742"/>
          </a:xfrm>
          <a:prstGeom prst="rect">
            <a:avLst/>
          </a:prstGeom>
        </p:spPr>
      </p:pic>
      <p:pic>
        <p:nvPicPr>
          <p:cNvPr id="10" name="Picture 9">
            <a:extLst>
              <a:ext uri="{FF2B5EF4-FFF2-40B4-BE49-F238E27FC236}">
                <a16:creationId xmlns:a16="http://schemas.microsoft.com/office/drawing/2014/main" id="{48C08219-6D6D-FBB8-6D6A-B4002117D22F}"/>
              </a:ext>
            </a:extLst>
          </p:cNvPr>
          <p:cNvPicPr>
            <a:picLocks noChangeAspect="1"/>
          </p:cNvPicPr>
          <p:nvPr/>
        </p:nvPicPr>
        <p:blipFill>
          <a:blip r:embed="rId5"/>
          <a:stretch>
            <a:fillRect/>
          </a:stretch>
        </p:blipFill>
        <p:spPr>
          <a:xfrm>
            <a:off x="7097486" y="3733864"/>
            <a:ext cx="4426370" cy="2461344"/>
          </a:xfrm>
          <a:prstGeom prst="rect">
            <a:avLst/>
          </a:prstGeom>
        </p:spPr>
      </p:pic>
    </p:spTree>
    <p:custDataLst>
      <p:tags r:id="rId1"/>
    </p:custDataLst>
    <p:extLst>
      <p:ext uri="{BB962C8B-B14F-4D97-AF65-F5344CB8AC3E}">
        <p14:creationId xmlns:p14="http://schemas.microsoft.com/office/powerpoint/2010/main" val="882355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6677659"/>
            <a:ext cx="177165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Calibri"/>
                <a:ea typeface="+mn-ea"/>
                <a:cs typeface="Calibri"/>
              </a:rPr>
              <a:t>©</a:t>
            </a:r>
            <a:r>
              <a:rPr kumimoji="0" sz="900" b="0" i="0" u="none" strike="noStrike" kern="1200" cap="none" spc="-10" normalizeH="0" baseline="0" noProof="0" dirty="0">
                <a:ln>
                  <a:noFill/>
                </a:ln>
                <a:solidFill>
                  <a:prstClr val="black"/>
                </a:solidFill>
                <a:effectLst/>
                <a:uLnTx/>
                <a:uFillTx/>
                <a:latin typeface="Calibri"/>
                <a:ea typeface="+mn-ea"/>
                <a:cs typeface="Calibri"/>
              </a:rPr>
              <a:t> </a:t>
            </a:r>
            <a:r>
              <a:rPr kumimoji="0" sz="900" b="0" i="0" u="none" strike="noStrike" kern="1200" cap="none" spc="0" normalizeH="0" baseline="0" noProof="0" dirty="0">
                <a:ln>
                  <a:noFill/>
                </a:ln>
                <a:solidFill>
                  <a:prstClr val="black"/>
                </a:solidFill>
                <a:effectLst/>
                <a:uLnTx/>
                <a:uFillTx/>
                <a:latin typeface="Calibri"/>
                <a:ea typeface="+mn-ea"/>
                <a:cs typeface="Calibri"/>
              </a:rPr>
              <a:t>2018-2021</a:t>
            </a:r>
            <a:r>
              <a:rPr kumimoji="0" sz="900" b="0" i="0" u="none" strike="noStrike" kern="1200" cap="none" spc="-50" normalizeH="0" baseline="0" noProof="0" dirty="0">
                <a:ln>
                  <a:noFill/>
                </a:ln>
                <a:solidFill>
                  <a:prstClr val="black"/>
                </a:solidFill>
                <a:effectLst/>
                <a:uLnTx/>
                <a:uFillTx/>
                <a:latin typeface="Calibri"/>
                <a:ea typeface="+mn-ea"/>
                <a:cs typeface="Calibri"/>
              </a:rPr>
              <a:t> </a:t>
            </a:r>
            <a:r>
              <a:rPr kumimoji="0" sz="900" b="0" i="0" u="none" strike="noStrike" kern="1200" cap="none" spc="0" normalizeH="0" baseline="0" noProof="0" dirty="0">
                <a:ln>
                  <a:noFill/>
                </a:ln>
                <a:solidFill>
                  <a:prstClr val="black"/>
                </a:solidFill>
                <a:effectLst/>
                <a:uLnTx/>
                <a:uFillTx/>
                <a:latin typeface="Calibri"/>
                <a:ea typeface="+mn-ea"/>
                <a:cs typeface="Calibri"/>
              </a:rPr>
              <a:t>Be</a:t>
            </a:r>
            <a:r>
              <a:rPr kumimoji="0" sz="900" b="0" i="0" u="none" strike="noStrike" kern="1200" cap="none" spc="-5" normalizeH="0" baseline="0" noProof="0" dirty="0">
                <a:ln>
                  <a:noFill/>
                </a:ln>
                <a:solidFill>
                  <a:prstClr val="black"/>
                </a:solidFill>
                <a:effectLst/>
                <a:uLnTx/>
                <a:uFillTx/>
                <a:latin typeface="Calibri"/>
                <a:ea typeface="+mn-ea"/>
                <a:cs typeface="Calibri"/>
              </a:rPr>
              <a:t>rg</a:t>
            </a:r>
            <a:r>
              <a:rPr kumimoji="0" sz="900" b="0" i="0" u="none" strike="noStrike" kern="1200" cap="none" spc="0" normalizeH="0" baseline="0" noProof="0" dirty="0">
                <a:ln>
                  <a:noFill/>
                </a:ln>
                <a:solidFill>
                  <a:prstClr val="black"/>
                </a:solidFill>
                <a:effectLst/>
                <a:uLnTx/>
                <a:uFillTx/>
                <a:latin typeface="Calibri"/>
                <a:ea typeface="+mn-ea"/>
                <a:cs typeface="Calibri"/>
              </a:rPr>
              <a:t>ma</a:t>
            </a:r>
            <a:r>
              <a:rPr kumimoji="0" sz="900" b="0" i="0" u="none" strike="noStrike" kern="1200" cap="none" spc="-5" normalizeH="0" baseline="0" noProof="0" dirty="0">
                <a:ln>
                  <a:noFill/>
                </a:ln>
                <a:solidFill>
                  <a:prstClr val="black"/>
                </a:solidFill>
                <a:effectLst/>
                <a:uLnTx/>
                <a:uFillTx/>
                <a:latin typeface="Calibri"/>
                <a:ea typeface="+mn-ea"/>
                <a:cs typeface="Calibri"/>
              </a:rPr>
              <a:t>n</a:t>
            </a:r>
            <a:r>
              <a:rPr kumimoji="0" sz="900" b="0" i="0" u="none" strike="noStrike" kern="1200" cap="none" spc="0" normalizeH="0" baseline="0" noProof="0" dirty="0">
                <a:ln>
                  <a:noFill/>
                </a:ln>
                <a:solidFill>
                  <a:prstClr val="black"/>
                </a:solidFill>
                <a:effectLst/>
                <a:uLnTx/>
                <a:uFillTx/>
                <a:latin typeface="Calibri"/>
                <a:ea typeface="+mn-ea"/>
                <a:cs typeface="Calibri"/>
              </a:rPr>
              <a:t>n</a:t>
            </a:r>
            <a:r>
              <a:rPr kumimoji="0" sz="900" b="0" i="0" u="none" strike="noStrike" kern="1200" cap="none" spc="5" normalizeH="0" baseline="0" noProof="0" dirty="0">
                <a:ln>
                  <a:noFill/>
                </a:ln>
                <a:solidFill>
                  <a:prstClr val="black"/>
                </a:solidFill>
                <a:effectLst/>
                <a:uLnTx/>
                <a:uFillTx/>
                <a:latin typeface="Calibri"/>
                <a:ea typeface="+mn-ea"/>
                <a:cs typeface="Calibri"/>
              </a:rPr>
              <a:t> </a:t>
            </a:r>
            <a:r>
              <a:rPr kumimoji="0" sz="900" b="0" i="0" u="none" strike="noStrike" kern="1200" cap="none" spc="0" normalizeH="0" baseline="0" noProof="0" dirty="0">
                <a:ln>
                  <a:noFill/>
                </a:ln>
                <a:solidFill>
                  <a:prstClr val="black"/>
                </a:solidFill>
                <a:effectLst/>
                <a:uLnTx/>
                <a:uFillTx/>
                <a:latin typeface="Calibri"/>
                <a:ea typeface="+mn-ea"/>
                <a:cs typeface="Calibri"/>
              </a:rPr>
              <a:t>&amp;</a:t>
            </a:r>
            <a:r>
              <a:rPr kumimoji="0" sz="900" b="0" i="0" u="none" strike="noStrike" kern="1200" cap="none" spc="-5" normalizeH="0" baseline="0" noProof="0" dirty="0">
                <a:ln>
                  <a:noFill/>
                </a:ln>
                <a:solidFill>
                  <a:prstClr val="black"/>
                </a:solidFill>
                <a:effectLst/>
                <a:uLnTx/>
                <a:uFillTx/>
                <a:latin typeface="Calibri"/>
                <a:ea typeface="+mn-ea"/>
                <a:cs typeface="Calibri"/>
              </a:rPr>
              <a:t> M</a:t>
            </a:r>
            <a:r>
              <a:rPr kumimoji="0" sz="900" b="0" i="0" u="none" strike="noStrike" kern="1200" cap="none" spc="0" normalizeH="0" baseline="0" noProof="0" dirty="0">
                <a:ln>
                  <a:noFill/>
                </a:ln>
                <a:solidFill>
                  <a:prstClr val="black"/>
                </a:solidFill>
                <a:effectLst/>
                <a:uLnTx/>
                <a:uFillTx/>
                <a:latin typeface="Calibri"/>
                <a:ea typeface="+mn-ea"/>
                <a:cs typeface="Calibri"/>
              </a:rPr>
              <a:t>oore</a:t>
            </a:r>
            <a:r>
              <a:rPr kumimoji="0" sz="900" b="0" i="0" u="none" strike="noStrike" kern="1200" cap="none" spc="-10" normalizeH="0" baseline="0" noProof="0" dirty="0">
                <a:ln>
                  <a:noFill/>
                </a:ln>
                <a:solidFill>
                  <a:prstClr val="black"/>
                </a:solidFill>
                <a:effectLst/>
                <a:uLnTx/>
                <a:uFillTx/>
                <a:latin typeface="Calibri"/>
                <a:ea typeface="+mn-ea"/>
                <a:cs typeface="Calibri"/>
              </a:rPr>
              <a:t> </a:t>
            </a:r>
            <a:r>
              <a:rPr kumimoji="0" sz="900" b="0" i="0" u="none" strike="noStrike" kern="1200" cap="none" spc="5" normalizeH="0" baseline="0" noProof="0" dirty="0">
                <a:ln>
                  <a:noFill/>
                </a:ln>
                <a:solidFill>
                  <a:prstClr val="black"/>
                </a:solidFill>
                <a:effectLst/>
                <a:uLnTx/>
                <a:uFillTx/>
                <a:latin typeface="Calibri"/>
                <a:ea typeface="+mn-ea"/>
                <a:cs typeface="Calibri"/>
              </a:rPr>
              <a:t>LL</a:t>
            </a:r>
            <a:r>
              <a:rPr kumimoji="0" sz="900" b="0" i="0" u="none" strike="noStrike" kern="1200" cap="none" spc="0" normalizeH="0" baseline="0" noProof="0" dirty="0">
                <a:ln>
                  <a:noFill/>
                </a:ln>
                <a:solidFill>
                  <a:prstClr val="black"/>
                </a:solidFill>
                <a:effectLst/>
                <a:uLnTx/>
                <a:uFillTx/>
                <a:latin typeface="Calibri"/>
                <a:ea typeface="+mn-ea"/>
                <a:cs typeface="Calibri"/>
              </a:rPr>
              <a:t>C</a:t>
            </a:r>
            <a:endParaRPr kumimoji="0" sz="9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a:spLocks noGrp="1"/>
          </p:cNvSpPr>
          <p:nvPr>
            <p:ph type="title"/>
          </p:nvPr>
        </p:nvSpPr>
        <p:spPr>
          <a:xfrm>
            <a:off x="514350" y="2543175"/>
            <a:ext cx="10511002" cy="1937069"/>
          </a:xfrm>
          <a:prstGeom prst="rect">
            <a:avLst/>
          </a:prstGeom>
        </p:spPr>
        <p:txBody>
          <a:bodyPr vert="horz" wrap="square" lIns="0" tIns="89535" rIns="0" bIns="0" rtlCol="0">
            <a:spAutoFit/>
          </a:bodyPr>
          <a:lstStyle/>
          <a:p>
            <a:pPr marL="12700" marR="5080">
              <a:lnSpc>
                <a:spcPts val="4750"/>
              </a:lnSpc>
              <a:spcBef>
                <a:spcPts val="705"/>
              </a:spcBef>
            </a:pPr>
            <a:br>
              <a:rPr lang="en-US" sz="4400" dirty="0">
                <a:highlight>
                  <a:srgbClr val="FFFF00"/>
                </a:highlight>
              </a:rPr>
            </a:br>
            <a:r>
              <a:rPr lang="en-US" sz="4400" dirty="0"/>
              <a:t>VFW – Bergmann &amp; Moore Partnership </a:t>
            </a:r>
            <a:endParaRPr sz="4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30FD-6B9C-42E3-BFF1-C9F4CF77E705}"/>
              </a:ext>
            </a:extLst>
          </p:cNvPr>
          <p:cNvSpPr>
            <a:spLocks noGrp="1"/>
          </p:cNvSpPr>
          <p:nvPr>
            <p:ph type="title"/>
          </p:nvPr>
        </p:nvSpPr>
        <p:spPr/>
        <p:txBody>
          <a:bodyPr>
            <a:normAutofit/>
          </a:bodyPr>
          <a:lstStyle/>
          <a:p>
            <a:r>
              <a:rPr lang="en-US" sz="4400" dirty="0"/>
              <a:t>VFW – Bergmann &amp; Moore Partnership</a:t>
            </a:r>
          </a:p>
        </p:txBody>
      </p:sp>
      <p:sp>
        <p:nvSpPr>
          <p:cNvPr id="5" name="Content Placeholder 4">
            <a:extLst>
              <a:ext uri="{FF2B5EF4-FFF2-40B4-BE49-F238E27FC236}">
                <a16:creationId xmlns:a16="http://schemas.microsoft.com/office/drawing/2014/main" id="{3B300DB1-8928-4C46-8419-4BFEA1D2752A}"/>
              </a:ext>
            </a:extLst>
          </p:cNvPr>
          <p:cNvSpPr>
            <a:spLocks noGrp="1"/>
          </p:cNvSpPr>
          <p:nvPr>
            <p:ph idx="4294967295"/>
          </p:nvPr>
        </p:nvSpPr>
        <p:spPr>
          <a:xfrm>
            <a:off x="344031" y="1456139"/>
            <a:ext cx="11661699" cy="5045839"/>
          </a:xfrm>
          <a:prstGeom prst="rect">
            <a:avLst/>
          </a:prstGeom>
        </p:spPr>
        <p:txBody>
          <a:bodyPr anchor="ctr">
            <a:normAutofit/>
          </a:bodyPr>
          <a:lstStyle/>
          <a:p>
            <a:pPr marL="0" indent="0">
              <a:spcBef>
                <a:spcPts val="0"/>
              </a:spcBef>
              <a:buNone/>
            </a:pPr>
            <a:r>
              <a:rPr lang="en-US" sz="3200" b="1" dirty="0"/>
              <a:t>B&amp;M Quick Facts:</a:t>
            </a:r>
          </a:p>
          <a:p>
            <a:pPr>
              <a:spcBef>
                <a:spcPts val="0"/>
              </a:spcBef>
            </a:pPr>
            <a:endParaRPr lang="en-US" sz="3200" dirty="0"/>
          </a:p>
          <a:p>
            <a:pPr>
              <a:spcBef>
                <a:spcPts val="0"/>
              </a:spcBef>
            </a:pPr>
            <a:r>
              <a:rPr lang="en-US" sz="3200" dirty="0"/>
              <a:t>Founded in 2004.</a:t>
            </a:r>
          </a:p>
          <a:p>
            <a:pPr>
              <a:spcBef>
                <a:spcPts val="0"/>
              </a:spcBef>
            </a:pPr>
            <a:r>
              <a:rPr lang="en-US" sz="3200" dirty="0"/>
              <a:t>Accredited by VA’s OGC.</a:t>
            </a:r>
          </a:p>
          <a:p>
            <a:pPr>
              <a:spcBef>
                <a:spcPts val="0"/>
              </a:spcBef>
            </a:pPr>
            <a:r>
              <a:rPr lang="en-US" sz="3200" dirty="0"/>
              <a:t>Based in Rockville, Maryland.</a:t>
            </a:r>
          </a:p>
          <a:p>
            <a:pPr>
              <a:spcBef>
                <a:spcPts val="0"/>
              </a:spcBef>
            </a:pPr>
            <a:r>
              <a:rPr lang="en-US" sz="3200" dirty="0"/>
              <a:t>Staff of 100+, including 60 attorneys.</a:t>
            </a:r>
          </a:p>
          <a:p>
            <a:pPr>
              <a:spcBef>
                <a:spcPts val="0"/>
              </a:spcBef>
            </a:pPr>
            <a:r>
              <a:rPr lang="en-US" sz="3200" dirty="0"/>
              <a:t>Focus only on VA disability claims/appeals.</a:t>
            </a:r>
          </a:p>
          <a:p>
            <a:pPr>
              <a:spcBef>
                <a:spcPts val="0"/>
              </a:spcBef>
            </a:pPr>
            <a:r>
              <a:rPr lang="en-US" sz="3200" dirty="0"/>
              <a:t>In 2014, VFW and B&amp;M signed an MOU to represent Veterans with a Board denial before the Court.</a:t>
            </a:r>
          </a:p>
          <a:p>
            <a:pPr>
              <a:spcBef>
                <a:spcPts val="0"/>
              </a:spcBef>
            </a:pPr>
            <a:r>
              <a:rPr lang="en-US" sz="3200" dirty="0"/>
              <a:t>Eight years of trusted and transparent representation before the Court is at </a:t>
            </a:r>
            <a:r>
              <a:rPr lang="en-US" sz="3200" b="1" i="1" dirty="0"/>
              <a:t>no cost </a:t>
            </a:r>
            <a:r>
              <a:rPr lang="en-US" sz="3200" dirty="0"/>
              <a:t>to VFW or Veteran.</a:t>
            </a:r>
          </a:p>
        </p:txBody>
      </p:sp>
      <p:sp>
        <p:nvSpPr>
          <p:cNvPr id="9" name="Slide Number Placeholder 8">
            <a:extLst>
              <a:ext uri="{FF2B5EF4-FFF2-40B4-BE49-F238E27FC236}">
                <a16:creationId xmlns:a16="http://schemas.microsoft.com/office/drawing/2014/main" id="{7D4F1DBE-7122-420C-804E-E375B2AFE180}"/>
              </a:ext>
            </a:extLst>
          </p:cNvPr>
          <p:cNvSpPr>
            <a:spLocks noGrp="1"/>
          </p:cNvSpPr>
          <p:nvPr>
            <p:ph type="sldNum" sz="quarter" idx="12"/>
          </p:nvPr>
        </p:nvSpPr>
        <p:spPr/>
        <p:txBody>
          <a:bodyPr/>
          <a:lstStyle/>
          <a:p>
            <a:r>
              <a:rPr lang="en-US" dirty="0"/>
              <a:t>		4	</a:t>
            </a:r>
          </a:p>
        </p:txBody>
      </p:sp>
      <p:pic>
        <p:nvPicPr>
          <p:cNvPr id="10" name="Picture 9">
            <a:extLst>
              <a:ext uri="{FF2B5EF4-FFF2-40B4-BE49-F238E27FC236}">
                <a16:creationId xmlns:a16="http://schemas.microsoft.com/office/drawing/2014/main" id="{BF05B122-5ECD-7D74-F81E-E73E72B68C27}"/>
              </a:ext>
            </a:extLst>
          </p:cNvPr>
          <p:cNvPicPr>
            <a:picLocks noChangeAspect="1"/>
          </p:cNvPicPr>
          <p:nvPr/>
        </p:nvPicPr>
        <p:blipFill>
          <a:blip r:embed="rId4"/>
          <a:stretch>
            <a:fillRect/>
          </a:stretch>
        </p:blipFill>
        <p:spPr>
          <a:xfrm>
            <a:off x="7930716" y="1808790"/>
            <a:ext cx="2666379" cy="1480244"/>
          </a:xfrm>
          <a:prstGeom prst="rect">
            <a:avLst/>
          </a:prstGeom>
        </p:spPr>
      </p:pic>
    </p:spTree>
    <p:custDataLst>
      <p:tags r:id="rId1"/>
    </p:custDataLst>
    <p:extLst>
      <p:ext uri="{BB962C8B-B14F-4D97-AF65-F5344CB8AC3E}">
        <p14:creationId xmlns:p14="http://schemas.microsoft.com/office/powerpoint/2010/main" val="48757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30FD-6B9C-42E3-BFF1-C9F4CF77E705}"/>
              </a:ext>
            </a:extLst>
          </p:cNvPr>
          <p:cNvSpPr>
            <a:spLocks noGrp="1"/>
          </p:cNvSpPr>
          <p:nvPr>
            <p:ph type="title"/>
          </p:nvPr>
        </p:nvSpPr>
        <p:spPr/>
        <p:txBody>
          <a:bodyPr>
            <a:normAutofit fontScale="90000"/>
          </a:bodyPr>
          <a:lstStyle/>
          <a:p>
            <a:r>
              <a:rPr lang="en-US" sz="4400" dirty="0"/>
              <a:t>VFW – B&amp;M Partnership Results after 8 years</a:t>
            </a:r>
          </a:p>
        </p:txBody>
      </p:sp>
      <p:sp>
        <p:nvSpPr>
          <p:cNvPr id="5" name="Content Placeholder 4">
            <a:extLst>
              <a:ext uri="{FF2B5EF4-FFF2-40B4-BE49-F238E27FC236}">
                <a16:creationId xmlns:a16="http://schemas.microsoft.com/office/drawing/2014/main" id="{3B300DB1-8928-4C46-8419-4BFEA1D2752A}"/>
              </a:ext>
            </a:extLst>
          </p:cNvPr>
          <p:cNvSpPr>
            <a:spLocks noGrp="1"/>
          </p:cNvSpPr>
          <p:nvPr>
            <p:ph idx="4294967295"/>
          </p:nvPr>
        </p:nvSpPr>
        <p:spPr>
          <a:xfrm>
            <a:off x="245279" y="1471749"/>
            <a:ext cx="11760452" cy="1067310"/>
          </a:xfrm>
          <a:prstGeom prst="rect">
            <a:avLst/>
          </a:prstGeom>
        </p:spPr>
        <p:txBody>
          <a:bodyPr anchor="ctr">
            <a:normAutofit/>
          </a:bodyPr>
          <a:lstStyle/>
          <a:p>
            <a:pPr>
              <a:spcBef>
                <a:spcPts val="0"/>
              </a:spcBef>
            </a:pPr>
            <a:r>
              <a:rPr lang="en-US" sz="3200" dirty="0"/>
              <a:t>B&amp;M Court results show a </a:t>
            </a:r>
            <a:r>
              <a:rPr lang="en-US" sz="3200" b="1" dirty="0">
                <a:solidFill>
                  <a:srgbClr val="00B050"/>
                </a:solidFill>
              </a:rPr>
              <a:t>99% favorable outcome for Veterans</a:t>
            </a:r>
            <a:r>
              <a:rPr lang="en-US" sz="3200" dirty="0"/>
              <a:t> during the last 8 years:</a:t>
            </a:r>
          </a:p>
        </p:txBody>
      </p:sp>
      <p:sp>
        <p:nvSpPr>
          <p:cNvPr id="9" name="Slide Number Placeholder 8">
            <a:extLst>
              <a:ext uri="{FF2B5EF4-FFF2-40B4-BE49-F238E27FC236}">
                <a16:creationId xmlns:a16="http://schemas.microsoft.com/office/drawing/2014/main" id="{7D4F1DBE-7122-420C-804E-E375B2AFE180}"/>
              </a:ext>
            </a:extLst>
          </p:cNvPr>
          <p:cNvSpPr>
            <a:spLocks noGrp="1"/>
          </p:cNvSpPr>
          <p:nvPr>
            <p:ph type="sldNum" sz="quarter" idx="12"/>
          </p:nvPr>
        </p:nvSpPr>
        <p:spPr/>
        <p:txBody>
          <a:bodyPr/>
          <a:lstStyle/>
          <a:p>
            <a:fld id="{772AD97A-4EE5-4134-952F-E148AF3C2668}" type="slidenum">
              <a:rPr lang="en-US" smtClean="0"/>
              <a:pPr/>
              <a:t>5</a:t>
            </a:fld>
            <a:endParaRPr lang="en-US" dirty="0"/>
          </a:p>
        </p:txBody>
      </p:sp>
      <p:graphicFrame>
        <p:nvGraphicFramePr>
          <p:cNvPr id="3" name="Table 2">
            <a:extLst>
              <a:ext uri="{FF2B5EF4-FFF2-40B4-BE49-F238E27FC236}">
                <a16:creationId xmlns:a16="http://schemas.microsoft.com/office/drawing/2014/main" id="{1C97A2D9-774C-57C1-6EAC-2F470ED09D56}"/>
              </a:ext>
            </a:extLst>
          </p:cNvPr>
          <p:cNvGraphicFramePr>
            <a:graphicFrameLocks noGrp="1"/>
          </p:cNvGraphicFramePr>
          <p:nvPr>
            <p:extLst>
              <p:ext uri="{D42A27DB-BD31-4B8C-83A1-F6EECF244321}">
                <p14:modId xmlns:p14="http://schemas.microsoft.com/office/powerpoint/2010/main" val="3714331310"/>
              </p:ext>
            </p:extLst>
          </p:nvPr>
        </p:nvGraphicFramePr>
        <p:xfrm>
          <a:off x="3241157" y="2617436"/>
          <a:ext cx="8447981" cy="3699218"/>
        </p:xfrm>
        <a:graphic>
          <a:graphicData uri="http://schemas.openxmlformats.org/drawingml/2006/table">
            <a:tbl>
              <a:tblPr firstRow="1" firstCol="1" bandRow="1">
                <a:tableStyleId>{5C22544A-7EE6-4342-B048-85BDC9FD1C3A}</a:tableStyleId>
              </a:tblPr>
              <a:tblGrid>
                <a:gridCol w="5940789">
                  <a:extLst>
                    <a:ext uri="{9D8B030D-6E8A-4147-A177-3AD203B41FA5}">
                      <a16:colId xmlns:a16="http://schemas.microsoft.com/office/drawing/2014/main" val="2719915615"/>
                    </a:ext>
                  </a:extLst>
                </a:gridCol>
                <a:gridCol w="1171702">
                  <a:extLst>
                    <a:ext uri="{9D8B030D-6E8A-4147-A177-3AD203B41FA5}">
                      <a16:colId xmlns:a16="http://schemas.microsoft.com/office/drawing/2014/main" val="3024176530"/>
                    </a:ext>
                  </a:extLst>
                </a:gridCol>
                <a:gridCol w="1335490">
                  <a:extLst>
                    <a:ext uri="{9D8B030D-6E8A-4147-A177-3AD203B41FA5}">
                      <a16:colId xmlns:a16="http://schemas.microsoft.com/office/drawing/2014/main" val="4167539818"/>
                    </a:ext>
                  </a:extLst>
                </a:gridCol>
              </a:tblGrid>
              <a:tr h="937226">
                <a:tc>
                  <a:txBody>
                    <a:bodyPr/>
                    <a:lstStyle/>
                    <a:p>
                      <a:pPr marL="0" marR="0">
                        <a:lnSpc>
                          <a:spcPct val="107000"/>
                        </a:lnSpc>
                        <a:spcBef>
                          <a:spcPts val="0"/>
                        </a:spcBef>
                        <a:spcAft>
                          <a:spcPts val="0"/>
                        </a:spcAft>
                      </a:pPr>
                      <a:r>
                        <a:rPr lang="en-US" sz="1800" dirty="0">
                          <a:effectLst/>
                        </a:rPr>
                        <a:t>Category of Cases</a:t>
                      </a:r>
                    </a:p>
                    <a:p>
                      <a:pPr marL="0" marR="0">
                        <a:lnSpc>
                          <a:spcPct val="107000"/>
                        </a:lnSpc>
                        <a:spcBef>
                          <a:spcPts val="0"/>
                        </a:spcBef>
                        <a:spcAft>
                          <a:spcPts val="0"/>
                        </a:spcAft>
                      </a:pPr>
                      <a:r>
                        <a:rPr lang="en-US" sz="1800" dirty="0">
                          <a:effectLst/>
                        </a:rPr>
                        <a:t>January 1, 2015 – June 21, 2022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Number of Appeals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Percentage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2238255"/>
                  </a:ext>
                </a:extLst>
              </a:tr>
              <a:tr h="456526">
                <a:tc>
                  <a:txBody>
                    <a:bodyPr/>
                    <a:lstStyle/>
                    <a:p>
                      <a:pPr marL="0" marR="0">
                        <a:lnSpc>
                          <a:spcPct val="107000"/>
                        </a:lnSpc>
                        <a:spcBef>
                          <a:spcPts val="0"/>
                        </a:spcBef>
                        <a:spcAft>
                          <a:spcPts val="0"/>
                        </a:spcAft>
                      </a:pPr>
                      <a:r>
                        <a:rPr lang="en-US" sz="1800" dirty="0">
                          <a:effectLst/>
                        </a:rPr>
                        <a:t>Total Appeal Dispositions </a:t>
                      </a:r>
                      <a:r>
                        <a:rPr lang="en-US" sz="1200" dirty="0">
                          <a:effectLst/>
                        </a:rPr>
                        <a:t>(36 appeals dismissed/withdrawn mostly due to death of Veteran/claimant)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3358</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5718022"/>
                  </a:ext>
                </a:extLst>
              </a:tr>
              <a:tr h="456526">
                <a:tc>
                  <a:txBody>
                    <a:bodyPr/>
                    <a:lstStyle/>
                    <a:p>
                      <a:pPr marL="0" marR="0">
                        <a:lnSpc>
                          <a:spcPct val="107000"/>
                        </a:lnSpc>
                        <a:spcBef>
                          <a:spcPts val="0"/>
                        </a:spcBef>
                        <a:spcAft>
                          <a:spcPts val="0"/>
                        </a:spcAft>
                      </a:pPr>
                      <a:r>
                        <a:rPr lang="en-US" sz="1800">
                          <a:effectLst/>
                        </a:rPr>
                        <a:t>Favorable Outcomes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b="1" dirty="0">
                          <a:solidFill>
                            <a:srgbClr val="00B050"/>
                          </a:solidFill>
                          <a:effectLst/>
                        </a:rPr>
                        <a:t>3326</a:t>
                      </a:r>
                      <a:endParaRPr lang="en-US" sz="18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b="1" dirty="0">
                          <a:solidFill>
                            <a:srgbClr val="00B050"/>
                          </a:solidFill>
                          <a:effectLst/>
                        </a:rPr>
                        <a:t>99.0%</a:t>
                      </a:r>
                      <a:endParaRPr lang="en-US" sz="18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3571513"/>
                  </a:ext>
                </a:extLst>
              </a:tr>
              <a:tr h="456526">
                <a:tc>
                  <a:txBody>
                    <a:bodyPr/>
                    <a:lstStyle/>
                    <a:p>
                      <a:pPr marL="800100" marR="0" lvl="1" indent="-342900">
                        <a:lnSpc>
                          <a:spcPct val="107000"/>
                        </a:lnSpc>
                        <a:spcBef>
                          <a:spcPts val="0"/>
                        </a:spcBef>
                        <a:spcAft>
                          <a:spcPts val="0"/>
                        </a:spcAft>
                        <a:buFont typeface="Symbol" panose="05050102010706020507" pitchFamily="18" charset="2"/>
                        <a:buChar char=""/>
                      </a:pPr>
                      <a:r>
                        <a:rPr lang="en-US" sz="1800" dirty="0">
                          <a:effectLst/>
                        </a:rPr>
                        <a:t>Joint Motion for Remand (VA Errors B&amp;M Identified)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2993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89.1%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6780584"/>
                  </a:ext>
                </a:extLst>
              </a:tr>
              <a:tr h="456526">
                <a:tc>
                  <a:txBody>
                    <a:bodyPr/>
                    <a:lstStyle/>
                    <a:p>
                      <a:pPr marL="800100" marR="0" lvl="1" indent="-342900">
                        <a:lnSpc>
                          <a:spcPct val="107000"/>
                        </a:lnSpc>
                        <a:spcBef>
                          <a:spcPts val="0"/>
                        </a:spcBef>
                        <a:spcAft>
                          <a:spcPts val="0"/>
                        </a:spcAft>
                        <a:buFont typeface="Symbol" panose="05050102010706020507" pitchFamily="18" charset="2"/>
                        <a:buChar char=""/>
                      </a:pPr>
                      <a:r>
                        <a:rPr lang="en-US" sz="1800" dirty="0">
                          <a:effectLst/>
                        </a:rPr>
                        <a:t>Court Decision (Full or Partial Remand)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323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9.6%</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3353400"/>
                  </a:ext>
                </a:extLst>
              </a:tr>
              <a:tr h="456526">
                <a:tc>
                  <a:txBody>
                    <a:bodyPr/>
                    <a:lstStyle/>
                    <a:p>
                      <a:pPr marL="800100" marR="0" lvl="1" indent="-342900">
                        <a:lnSpc>
                          <a:spcPct val="107000"/>
                        </a:lnSpc>
                        <a:spcBef>
                          <a:spcPts val="0"/>
                        </a:spcBef>
                        <a:spcAft>
                          <a:spcPts val="0"/>
                        </a:spcAft>
                        <a:buFont typeface="Symbol" panose="05050102010706020507" pitchFamily="18" charset="2"/>
                        <a:buChar char=""/>
                      </a:pPr>
                      <a:r>
                        <a:rPr lang="en-US" sz="1800" dirty="0">
                          <a:effectLst/>
                        </a:rPr>
                        <a:t>Settlement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10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0.3%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3577810"/>
                  </a:ext>
                </a:extLst>
              </a:tr>
              <a:tr h="456526">
                <a:tc>
                  <a:txBody>
                    <a:bodyPr/>
                    <a:lstStyle/>
                    <a:p>
                      <a:pPr marL="0" marR="0">
                        <a:lnSpc>
                          <a:spcPct val="107000"/>
                        </a:lnSpc>
                        <a:spcBef>
                          <a:spcPts val="0"/>
                        </a:spcBef>
                        <a:spcAft>
                          <a:spcPts val="0"/>
                        </a:spcAft>
                      </a:pPr>
                      <a:r>
                        <a:rPr lang="en-US" sz="1800" dirty="0">
                          <a:effectLst/>
                        </a:rPr>
                        <a:t>Unfavorable Outcomes (Full Affirmance)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32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1.0%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5625595"/>
                  </a:ext>
                </a:extLst>
              </a:tr>
            </a:tbl>
          </a:graphicData>
        </a:graphic>
      </p:graphicFrame>
      <p:pic>
        <p:nvPicPr>
          <p:cNvPr id="6" name="Picture 5">
            <a:extLst>
              <a:ext uri="{FF2B5EF4-FFF2-40B4-BE49-F238E27FC236}">
                <a16:creationId xmlns:a16="http://schemas.microsoft.com/office/drawing/2014/main" id="{ED34A327-7E8A-CEC8-3C6C-E5ABEBB59AC5}"/>
              </a:ext>
            </a:extLst>
          </p:cNvPr>
          <p:cNvPicPr>
            <a:picLocks noChangeAspect="1"/>
          </p:cNvPicPr>
          <p:nvPr/>
        </p:nvPicPr>
        <p:blipFill>
          <a:blip r:embed="rId4"/>
          <a:stretch>
            <a:fillRect/>
          </a:stretch>
        </p:blipFill>
        <p:spPr>
          <a:xfrm>
            <a:off x="403570" y="3172590"/>
            <a:ext cx="2520994" cy="2528971"/>
          </a:xfrm>
          <a:prstGeom prst="rect">
            <a:avLst/>
          </a:prstGeom>
        </p:spPr>
      </p:pic>
    </p:spTree>
    <p:custDataLst>
      <p:tags r:id="rId1"/>
    </p:custDataLst>
    <p:extLst>
      <p:ext uri="{BB962C8B-B14F-4D97-AF65-F5344CB8AC3E}">
        <p14:creationId xmlns:p14="http://schemas.microsoft.com/office/powerpoint/2010/main" val="2386675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6677659"/>
            <a:ext cx="177165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Calibri"/>
                <a:ea typeface="+mn-ea"/>
                <a:cs typeface="Calibri"/>
              </a:rPr>
              <a:t>©</a:t>
            </a:r>
            <a:r>
              <a:rPr kumimoji="0" sz="900" b="0" i="0" u="none" strike="noStrike" kern="1200" cap="none" spc="-10" normalizeH="0" baseline="0" noProof="0" dirty="0">
                <a:ln>
                  <a:noFill/>
                </a:ln>
                <a:solidFill>
                  <a:prstClr val="black"/>
                </a:solidFill>
                <a:effectLst/>
                <a:uLnTx/>
                <a:uFillTx/>
                <a:latin typeface="Calibri"/>
                <a:ea typeface="+mn-ea"/>
                <a:cs typeface="Calibri"/>
              </a:rPr>
              <a:t> </a:t>
            </a:r>
            <a:r>
              <a:rPr kumimoji="0" sz="900" b="0" i="0" u="none" strike="noStrike" kern="1200" cap="none" spc="0" normalizeH="0" baseline="0" noProof="0" dirty="0">
                <a:ln>
                  <a:noFill/>
                </a:ln>
                <a:solidFill>
                  <a:prstClr val="black"/>
                </a:solidFill>
                <a:effectLst/>
                <a:uLnTx/>
                <a:uFillTx/>
                <a:latin typeface="Calibri"/>
                <a:ea typeface="+mn-ea"/>
                <a:cs typeface="Calibri"/>
              </a:rPr>
              <a:t>2018-2021</a:t>
            </a:r>
            <a:r>
              <a:rPr kumimoji="0" sz="900" b="0" i="0" u="none" strike="noStrike" kern="1200" cap="none" spc="-50" normalizeH="0" baseline="0" noProof="0" dirty="0">
                <a:ln>
                  <a:noFill/>
                </a:ln>
                <a:solidFill>
                  <a:prstClr val="black"/>
                </a:solidFill>
                <a:effectLst/>
                <a:uLnTx/>
                <a:uFillTx/>
                <a:latin typeface="Calibri"/>
                <a:ea typeface="+mn-ea"/>
                <a:cs typeface="Calibri"/>
              </a:rPr>
              <a:t> </a:t>
            </a:r>
            <a:r>
              <a:rPr kumimoji="0" sz="900" b="0" i="0" u="none" strike="noStrike" kern="1200" cap="none" spc="0" normalizeH="0" baseline="0" noProof="0" dirty="0">
                <a:ln>
                  <a:noFill/>
                </a:ln>
                <a:solidFill>
                  <a:prstClr val="black"/>
                </a:solidFill>
                <a:effectLst/>
                <a:uLnTx/>
                <a:uFillTx/>
                <a:latin typeface="Calibri"/>
                <a:ea typeface="+mn-ea"/>
                <a:cs typeface="Calibri"/>
              </a:rPr>
              <a:t>Be</a:t>
            </a:r>
            <a:r>
              <a:rPr kumimoji="0" sz="900" b="0" i="0" u="none" strike="noStrike" kern="1200" cap="none" spc="-5" normalizeH="0" baseline="0" noProof="0" dirty="0">
                <a:ln>
                  <a:noFill/>
                </a:ln>
                <a:solidFill>
                  <a:prstClr val="black"/>
                </a:solidFill>
                <a:effectLst/>
                <a:uLnTx/>
                <a:uFillTx/>
                <a:latin typeface="Calibri"/>
                <a:ea typeface="+mn-ea"/>
                <a:cs typeface="Calibri"/>
              </a:rPr>
              <a:t>rg</a:t>
            </a:r>
            <a:r>
              <a:rPr kumimoji="0" sz="900" b="0" i="0" u="none" strike="noStrike" kern="1200" cap="none" spc="0" normalizeH="0" baseline="0" noProof="0" dirty="0">
                <a:ln>
                  <a:noFill/>
                </a:ln>
                <a:solidFill>
                  <a:prstClr val="black"/>
                </a:solidFill>
                <a:effectLst/>
                <a:uLnTx/>
                <a:uFillTx/>
                <a:latin typeface="Calibri"/>
                <a:ea typeface="+mn-ea"/>
                <a:cs typeface="Calibri"/>
              </a:rPr>
              <a:t>ma</a:t>
            </a:r>
            <a:r>
              <a:rPr kumimoji="0" sz="900" b="0" i="0" u="none" strike="noStrike" kern="1200" cap="none" spc="-5" normalizeH="0" baseline="0" noProof="0" dirty="0">
                <a:ln>
                  <a:noFill/>
                </a:ln>
                <a:solidFill>
                  <a:prstClr val="black"/>
                </a:solidFill>
                <a:effectLst/>
                <a:uLnTx/>
                <a:uFillTx/>
                <a:latin typeface="Calibri"/>
                <a:ea typeface="+mn-ea"/>
                <a:cs typeface="Calibri"/>
              </a:rPr>
              <a:t>n</a:t>
            </a:r>
            <a:r>
              <a:rPr kumimoji="0" sz="900" b="0" i="0" u="none" strike="noStrike" kern="1200" cap="none" spc="0" normalizeH="0" baseline="0" noProof="0" dirty="0">
                <a:ln>
                  <a:noFill/>
                </a:ln>
                <a:solidFill>
                  <a:prstClr val="black"/>
                </a:solidFill>
                <a:effectLst/>
                <a:uLnTx/>
                <a:uFillTx/>
                <a:latin typeface="Calibri"/>
                <a:ea typeface="+mn-ea"/>
                <a:cs typeface="Calibri"/>
              </a:rPr>
              <a:t>n</a:t>
            </a:r>
            <a:r>
              <a:rPr kumimoji="0" sz="900" b="0" i="0" u="none" strike="noStrike" kern="1200" cap="none" spc="5" normalizeH="0" baseline="0" noProof="0" dirty="0">
                <a:ln>
                  <a:noFill/>
                </a:ln>
                <a:solidFill>
                  <a:prstClr val="black"/>
                </a:solidFill>
                <a:effectLst/>
                <a:uLnTx/>
                <a:uFillTx/>
                <a:latin typeface="Calibri"/>
                <a:ea typeface="+mn-ea"/>
                <a:cs typeface="Calibri"/>
              </a:rPr>
              <a:t> </a:t>
            </a:r>
            <a:r>
              <a:rPr kumimoji="0" sz="900" b="0" i="0" u="none" strike="noStrike" kern="1200" cap="none" spc="0" normalizeH="0" baseline="0" noProof="0" dirty="0">
                <a:ln>
                  <a:noFill/>
                </a:ln>
                <a:solidFill>
                  <a:prstClr val="black"/>
                </a:solidFill>
                <a:effectLst/>
                <a:uLnTx/>
                <a:uFillTx/>
                <a:latin typeface="Calibri"/>
                <a:ea typeface="+mn-ea"/>
                <a:cs typeface="Calibri"/>
              </a:rPr>
              <a:t>&amp;</a:t>
            </a:r>
            <a:r>
              <a:rPr kumimoji="0" sz="900" b="0" i="0" u="none" strike="noStrike" kern="1200" cap="none" spc="-5" normalizeH="0" baseline="0" noProof="0" dirty="0">
                <a:ln>
                  <a:noFill/>
                </a:ln>
                <a:solidFill>
                  <a:prstClr val="black"/>
                </a:solidFill>
                <a:effectLst/>
                <a:uLnTx/>
                <a:uFillTx/>
                <a:latin typeface="Calibri"/>
                <a:ea typeface="+mn-ea"/>
                <a:cs typeface="Calibri"/>
              </a:rPr>
              <a:t> M</a:t>
            </a:r>
            <a:r>
              <a:rPr kumimoji="0" sz="900" b="0" i="0" u="none" strike="noStrike" kern="1200" cap="none" spc="0" normalizeH="0" baseline="0" noProof="0" dirty="0">
                <a:ln>
                  <a:noFill/>
                </a:ln>
                <a:solidFill>
                  <a:prstClr val="black"/>
                </a:solidFill>
                <a:effectLst/>
                <a:uLnTx/>
                <a:uFillTx/>
                <a:latin typeface="Calibri"/>
                <a:ea typeface="+mn-ea"/>
                <a:cs typeface="Calibri"/>
              </a:rPr>
              <a:t>oore</a:t>
            </a:r>
            <a:r>
              <a:rPr kumimoji="0" sz="900" b="0" i="0" u="none" strike="noStrike" kern="1200" cap="none" spc="-10" normalizeH="0" baseline="0" noProof="0" dirty="0">
                <a:ln>
                  <a:noFill/>
                </a:ln>
                <a:solidFill>
                  <a:prstClr val="black"/>
                </a:solidFill>
                <a:effectLst/>
                <a:uLnTx/>
                <a:uFillTx/>
                <a:latin typeface="Calibri"/>
                <a:ea typeface="+mn-ea"/>
                <a:cs typeface="Calibri"/>
              </a:rPr>
              <a:t> </a:t>
            </a:r>
            <a:r>
              <a:rPr kumimoji="0" sz="900" b="0" i="0" u="none" strike="noStrike" kern="1200" cap="none" spc="5" normalizeH="0" baseline="0" noProof="0" dirty="0">
                <a:ln>
                  <a:noFill/>
                </a:ln>
                <a:solidFill>
                  <a:prstClr val="black"/>
                </a:solidFill>
                <a:effectLst/>
                <a:uLnTx/>
                <a:uFillTx/>
                <a:latin typeface="Calibri"/>
                <a:ea typeface="+mn-ea"/>
                <a:cs typeface="Calibri"/>
              </a:rPr>
              <a:t>LL</a:t>
            </a:r>
            <a:r>
              <a:rPr kumimoji="0" sz="900" b="0" i="0" u="none" strike="noStrike" kern="1200" cap="none" spc="0" normalizeH="0" baseline="0" noProof="0" dirty="0">
                <a:ln>
                  <a:noFill/>
                </a:ln>
                <a:solidFill>
                  <a:prstClr val="black"/>
                </a:solidFill>
                <a:effectLst/>
                <a:uLnTx/>
                <a:uFillTx/>
                <a:latin typeface="Calibri"/>
                <a:ea typeface="+mn-ea"/>
                <a:cs typeface="Calibri"/>
              </a:rPr>
              <a:t>C</a:t>
            </a:r>
            <a:endParaRPr kumimoji="0" sz="9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a:spLocks noGrp="1"/>
          </p:cNvSpPr>
          <p:nvPr>
            <p:ph type="title"/>
          </p:nvPr>
        </p:nvSpPr>
        <p:spPr>
          <a:xfrm>
            <a:off x="409575" y="190500"/>
            <a:ext cx="11477625" cy="705962"/>
          </a:xfrm>
          <a:prstGeom prst="rect">
            <a:avLst/>
          </a:prstGeom>
        </p:spPr>
        <p:txBody>
          <a:bodyPr vert="horz" wrap="square" lIns="0" tIns="89535" rIns="0" bIns="0" rtlCol="0">
            <a:spAutoFit/>
          </a:bodyPr>
          <a:lstStyle/>
          <a:p>
            <a:pPr marL="12700" marR="5080">
              <a:lnSpc>
                <a:spcPts val="4750"/>
              </a:lnSpc>
              <a:spcBef>
                <a:spcPts val="705"/>
              </a:spcBef>
            </a:pPr>
            <a:r>
              <a:rPr lang="en-US" sz="4000" dirty="0">
                <a:solidFill>
                  <a:schemeClr val="bg1"/>
                </a:solidFill>
              </a:rPr>
              <a:t>PACT Act (8/10/22) - Quick Summary </a:t>
            </a:r>
            <a:endParaRPr sz="4000" dirty="0">
              <a:solidFill>
                <a:schemeClr val="bg1"/>
              </a:solidFill>
            </a:endParaRPr>
          </a:p>
        </p:txBody>
      </p:sp>
      <p:sp>
        <p:nvSpPr>
          <p:cNvPr id="5" name="TextBox 4">
            <a:extLst>
              <a:ext uri="{FF2B5EF4-FFF2-40B4-BE49-F238E27FC236}">
                <a16:creationId xmlns:a16="http://schemas.microsoft.com/office/drawing/2014/main" id="{1F938E3D-E526-1C2D-8DF0-1674102ADEE5}"/>
              </a:ext>
            </a:extLst>
          </p:cNvPr>
          <p:cNvSpPr txBox="1"/>
          <p:nvPr/>
        </p:nvSpPr>
        <p:spPr>
          <a:xfrm>
            <a:off x="409575" y="1677035"/>
            <a:ext cx="11340662" cy="4801314"/>
          </a:xfrm>
          <a:prstGeom prst="rect">
            <a:avLst/>
          </a:prstGeom>
          <a:noFill/>
        </p:spPr>
        <p:txBody>
          <a:bodyPr wrap="square" rtlCol="0">
            <a:spAutoFit/>
          </a:bodyPr>
          <a:lstStyle/>
          <a:p>
            <a:pPr marL="457200" indent="-457200">
              <a:lnSpc>
                <a:spcPct val="100000"/>
              </a:lnSpc>
              <a:buFont typeface="Arial" panose="020B0604020202020204" pitchFamily="34" charset="0"/>
              <a:buChar char="•"/>
            </a:pPr>
            <a:r>
              <a:rPr lang="en-US" sz="3200" dirty="0"/>
              <a:t>A combination of many bills.</a:t>
            </a:r>
          </a:p>
          <a:p>
            <a:pPr marL="457200" indent="-457200">
              <a:lnSpc>
                <a:spcPct val="100000"/>
              </a:lnSpc>
              <a:buFont typeface="Arial" panose="020B0604020202020204" pitchFamily="34" charset="0"/>
              <a:buChar char="•"/>
            </a:pPr>
            <a:r>
              <a:rPr lang="en-US" sz="3200" dirty="0"/>
              <a:t>Gives VA broad authority and support to research and create new presumptions for exposure-related conditions.</a:t>
            </a:r>
          </a:p>
          <a:p>
            <a:pPr marL="457200" indent="-457200">
              <a:lnSpc>
                <a:spcPct val="100000"/>
              </a:lnSpc>
              <a:buFont typeface="Arial" panose="020B0604020202020204" pitchFamily="34" charset="0"/>
              <a:buChar char="•"/>
            </a:pPr>
            <a:r>
              <a:rPr lang="en-US" sz="3200" dirty="0"/>
              <a:t>Major Sections of </a:t>
            </a:r>
            <a:r>
              <a:rPr lang="en-US" sz="3200"/>
              <a:t>Public Law 117-168:</a:t>
            </a:r>
            <a:endParaRPr lang="en-US" sz="3200" dirty="0"/>
          </a:p>
          <a:p>
            <a:pPr lvl="1"/>
            <a:r>
              <a:rPr lang="en-US" sz="3200" dirty="0"/>
              <a:t>	Title I – Expansion of Health Care Eligibility.</a:t>
            </a:r>
          </a:p>
          <a:p>
            <a:pPr lvl="1"/>
            <a:r>
              <a:rPr lang="en-US" sz="3200" dirty="0"/>
              <a:t>	Title II – Toxic Exposure Presumption Process.</a:t>
            </a:r>
          </a:p>
          <a:p>
            <a:pPr lvl="1"/>
            <a:r>
              <a:rPr lang="en-US" sz="3200" dirty="0"/>
              <a:t>	Title III – Improving the Establishment Of Service Connection. 		Process for Toxic-exposed Veterans.</a:t>
            </a:r>
          </a:p>
          <a:p>
            <a:pPr lvl="1"/>
            <a:r>
              <a:rPr lang="en-US" sz="3200" dirty="0"/>
              <a:t>	Title IV – Presumptions of Service Connection </a:t>
            </a:r>
          </a:p>
          <a:p>
            <a:endParaRPr lang="en-US" dirty="0"/>
          </a:p>
        </p:txBody>
      </p:sp>
    </p:spTree>
    <p:extLst>
      <p:ext uri="{BB962C8B-B14F-4D97-AF65-F5344CB8AC3E}">
        <p14:creationId xmlns:p14="http://schemas.microsoft.com/office/powerpoint/2010/main" val="3737500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D3D00-F97E-4FFC-4C73-763AADD57202}"/>
              </a:ext>
            </a:extLst>
          </p:cNvPr>
          <p:cNvSpPr>
            <a:spLocks noGrp="1"/>
          </p:cNvSpPr>
          <p:nvPr>
            <p:ph type="title"/>
          </p:nvPr>
        </p:nvSpPr>
        <p:spPr/>
        <p:txBody>
          <a:bodyPr/>
          <a:lstStyle/>
          <a:p>
            <a:r>
              <a:rPr lang="en-US" dirty="0"/>
              <a:t>Effective Date for PACT Act</a:t>
            </a:r>
          </a:p>
        </p:txBody>
      </p:sp>
      <p:sp>
        <p:nvSpPr>
          <p:cNvPr id="3" name="Slide Number Placeholder 2">
            <a:extLst>
              <a:ext uri="{FF2B5EF4-FFF2-40B4-BE49-F238E27FC236}">
                <a16:creationId xmlns:a16="http://schemas.microsoft.com/office/drawing/2014/main" id="{8B268CCF-33C2-54D1-5B55-5C0F021D991E}"/>
              </a:ext>
            </a:extLst>
          </p:cNvPr>
          <p:cNvSpPr>
            <a:spLocks noGrp="1"/>
          </p:cNvSpPr>
          <p:nvPr>
            <p:ph type="sldNum" sz="quarter" idx="12"/>
          </p:nvPr>
        </p:nvSpPr>
        <p:spPr/>
        <p:txBody>
          <a:bodyPr/>
          <a:lstStyle/>
          <a:p>
            <a:fld id="{772AD97A-4EE5-4134-952F-E148AF3C2668}" type="slidenum">
              <a:rPr lang="en-US" smtClean="0"/>
              <a:pPr/>
              <a:t>7</a:t>
            </a:fld>
            <a:endParaRPr lang="en-US" dirty="0"/>
          </a:p>
        </p:txBody>
      </p:sp>
      <p:sp>
        <p:nvSpPr>
          <p:cNvPr id="4" name="Content Placeholder 3">
            <a:extLst>
              <a:ext uri="{FF2B5EF4-FFF2-40B4-BE49-F238E27FC236}">
                <a16:creationId xmlns:a16="http://schemas.microsoft.com/office/drawing/2014/main" id="{118C641D-B4F3-C007-3650-A9B82E82EF7C}"/>
              </a:ext>
            </a:extLst>
          </p:cNvPr>
          <p:cNvSpPr>
            <a:spLocks noGrp="1"/>
          </p:cNvSpPr>
          <p:nvPr>
            <p:ph idx="1"/>
          </p:nvPr>
        </p:nvSpPr>
        <p:spPr>
          <a:xfrm>
            <a:off x="238126" y="1981200"/>
            <a:ext cx="11767606" cy="4627206"/>
          </a:xfrm>
        </p:spPr>
        <p:txBody>
          <a:bodyPr/>
          <a:lstStyle/>
          <a:p>
            <a:r>
              <a:rPr lang="en-US" sz="3200" dirty="0"/>
              <a:t>The PACT Act includes a provision that phases in the effective dates of all 23 new presumptive conditions over several years (delayed effective dates).</a:t>
            </a:r>
          </a:p>
          <a:p>
            <a:pPr marL="0" indent="0">
              <a:buNone/>
            </a:pPr>
            <a:r>
              <a:rPr lang="en-US" sz="3200" dirty="0"/>
              <a:t> </a:t>
            </a:r>
          </a:p>
          <a:p>
            <a:pPr lvl="1"/>
            <a:r>
              <a:rPr lang="en-US" i="1" u="sng" dirty="0"/>
              <a:t>Exceptions</a:t>
            </a:r>
            <a:r>
              <a:rPr lang="en-US" dirty="0"/>
              <a:t>: homelessness, financial distress, over 85, or other good cause.</a:t>
            </a:r>
          </a:p>
          <a:p>
            <a:pPr lvl="1"/>
            <a:r>
              <a:rPr lang="en-US" dirty="0"/>
              <a:t>VA may delay implementation until regulations are issued</a:t>
            </a:r>
          </a:p>
        </p:txBody>
      </p:sp>
    </p:spTree>
    <p:custDataLst>
      <p:tags r:id="rId1"/>
    </p:custDataLst>
    <p:extLst>
      <p:ext uri="{BB962C8B-B14F-4D97-AF65-F5344CB8AC3E}">
        <p14:creationId xmlns:p14="http://schemas.microsoft.com/office/powerpoint/2010/main" val="1932463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A098D-3D9C-457C-95D2-1DE19AE0C05C}"/>
              </a:ext>
            </a:extLst>
          </p:cNvPr>
          <p:cNvSpPr>
            <a:spLocks noGrp="1"/>
          </p:cNvSpPr>
          <p:nvPr>
            <p:ph type="title"/>
          </p:nvPr>
        </p:nvSpPr>
        <p:spPr/>
        <p:txBody>
          <a:bodyPr/>
          <a:lstStyle/>
          <a:p>
            <a:r>
              <a:rPr lang="en-US" dirty="0"/>
              <a:t>Other Medical Conditions</a:t>
            </a:r>
          </a:p>
        </p:txBody>
      </p:sp>
      <p:sp>
        <p:nvSpPr>
          <p:cNvPr id="3" name="Slide Number Placeholder 2">
            <a:extLst>
              <a:ext uri="{FF2B5EF4-FFF2-40B4-BE49-F238E27FC236}">
                <a16:creationId xmlns:a16="http://schemas.microsoft.com/office/drawing/2014/main" id="{4E0D14C3-3E1B-4746-BB48-2D16819F1FAF}"/>
              </a:ext>
            </a:extLst>
          </p:cNvPr>
          <p:cNvSpPr>
            <a:spLocks noGrp="1"/>
          </p:cNvSpPr>
          <p:nvPr>
            <p:ph type="sldNum" sz="quarter" idx="12"/>
          </p:nvPr>
        </p:nvSpPr>
        <p:spPr/>
        <p:txBody>
          <a:bodyPr/>
          <a:lstStyle/>
          <a:p>
            <a:fld id="{772AD97A-4EE5-4134-952F-E148AF3C2668}" type="slidenum">
              <a:rPr lang="en-US" smtClean="0"/>
              <a:pPr/>
              <a:t>8</a:t>
            </a:fld>
            <a:endParaRPr lang="en-US" dirty="0"/>
          </a:p>
        </p:txBody>
      </p:sp>
      <p:sp>
        <p:nvSpPr>
          <p:cNvPr id="4" name="Content Placeholder 3">
            <a:extLst>
              <a:ext uri="{FF2B5EF4-FFF2-40B4-BE49-F238E27FC236}">
                <a16:creationId xmlns:a16="http://schemas.microsoft.com/office/drawing/2014/main" id="{D8D1C180-99B5-43F2-87A2-3B9E4320C774}"/>
              </a:ext>
            </a:extLst>
          </p:cNvPr>
          <p:cNvSpPr>
            <a:spLocks noGrp="1"/>
          </p:cNvSpPr>
          <p:nvPr>
            <p:ph idx="1"/>
          </p:nvPr>
        </p:nvSpPr>
        <p:spPr>
          <a:xfrm>
            <a:off x="3394841" y="1819394"/>
            <a:ext cx="8418787" cy="4317535"/>
          </a:xfrm>
        </p:spPr>
        <p:txBody>
          <a:bodyPr anchor="ctr">
            <a:normAutofit/>
          </a:bodyPr>
          <a:lstStyle/>
          <a:p>
            <a:pPr>
              <a:lnSpc>
                <a:spcPct val="100000"/>
              </a:lnSpc>
            </a:pPr>
            <a:r>
              <a:rPr lang="en-US" dirty="0"/>
              <a:t>If the Veteran with qualifying service has a medical condition that is not included on the presumptive list, then the Veteran can still argue for </a:t>
            </a:r>
            <a:r>
              <a:rPr lang="en-US" b="1" dirty="0"/>
              <a:t>direct service connection.</a:t>
            </a:r>
            <a:endParaRPr lang="en-US" dirty="0"/>
          </a:p>
          <a:p>
            <a:pPr>
              <a:lnSpc>
                <a:spcPct val="100000"/>
              </a:lnSpc>
            </a:pPr>
            <a:r>
              <a:rPr lang="en-US" dirty="0"/>
              <a:t>Avoid submitting general claim e.g. “burn pit exposure.” The Veteran must list a condition, assert deployment at the correct location and time, plus a theory of service connection such as an exposure to a toxin.</a:t>
            </a:r>
          </a:p>
        </p:txBody>
      </p:sp>
      <p:pic>
        <p:nvPicPr>
          <p:cNvPr id="11" name="Picture 10">
            <a:extLst>
              <a:ext uri="{FF2B5EF4-FFF2-40B4-BE49-F238E27FC236}">
                <a16:creationId xmlns:a16="http://schemas.microsoft.com/office/drawing/2014/main" id="{918D1B0D-7145-4F9A-87C5-3094CF00DA03}"/>
              </a:ext>
            </a:extLst>
          </p:cNvPr>
          <p:cNvPicPr>
            <a:picLocks noChangeAspect="1"/>
          </p:cNvPicPr>
          <p:nvPr/>
        </p:nvPicPr>
        <p:blipFill>
          <a:blip r:embed="rId4"/>
          <a:stretch>
            <a:fillRect/>
          </a:stretch>
        </p:blipFill>
        <p:spPr>
          <a:xfrm>
            <a:off x="169332" y="1731344"/>
            <a:ext cx="3007764" cy="4493636"/>
          </a:xfrm>
          <a:prstGeom prst="rect">
            <a:avLst/>
          </a:prstGeom>
        </p:spPr>
      </p:pic>
      <p:sp>
        <p:nvSpPr>
          <p:cNvPr id="6" name="TextBox 5">
            <a:extLst>
              <a:ext uri="{FF2B5EF4-FFF2-40B4-BE49-F238E27FC236}">
                <a16:creationId xmlns:a16="http://schemas.microsoft.com/office/drawing/2014/main" id="{A6635814-F195-91B0-874A-B0329985DD48}"/>
              </a:ext>
            </a:extLst>
          </p:cNvPr>
          <p:cNvSpPr txBox="1"/>
          <p:nvPr/>
        </p:nvSpPr>
        <p:spPr>
          <a:xfrm>
            <a:off x="169332" y="6203069"/>
            <a:ext cx="1680372"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rPr>
              <a:t>Iraq, 2008.  </a:t>
            </a:r>
            <a:endParaRPr lang="en-US" sz="1200" dirty="0"/>
          </a:p>
        </p:txBody>
      </p:sp>
    </p:spTree>
    <p:custDataLst>
      <p:tags r:id="rId1"/>
    </p:custDataLst>
    <p:extLst>
      <p:ext uri="{BB962C8B-B14F-4D97-AF65-F5344CB8AC3E}">
        <p14:creationId xmlns:p14="http://schemas.microsoft.com/office/powerpoint/2010/main" val="419346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30560-ADEF-D6D6-A06F-884446ABA26F}"/>
              </a:ext>
            </a:extLst>
          </p:cNvPr>
          <p:cNvSpPr>
            <a:spLocks noGrp="1"/>
          </p:cNvSpPr>
          <p:nvPr>
            <p:ph type="title"/>
          </p:nvPr>
        </p:nvSpPr>
        <p:spPr/>
        <p:txBody>
          <a:bodyPr/>
          <a:lstStyle/>
          <a:p>
            <a:r>
              <a:rPr lang="en-US" dirty="0"/>
              <a:t>VA’s Duty to Assist</a:t>
            </a:r>
          </a:p>
        </p:txBody>
      </p:sp>
      <p:sp>
        <p:nvSpPr>
          <p:cNvPr id="3" name="Slide Number Placeholder 2">
            <a:extLst>
              <a:ext uri="{FF2B5EF4-FFF2-40B4-BE49-F238E27FC236}">
                <a16:creationId xmlns:a16="http://schemas.microsoft.com/office/drawing/2014/main" id="{EB3E1BB8-6FA1-F6FB-3BCA-01005DF5B823}"/>
              </a:ext>
            </a:extLst>
          </p:cNvPr>
          <p:cNvSpPr>
            <a:spLocks noGrp="1"/>
          </p:cNvSpPr>
          <p:nvPr>
            <p:ph type="sldNum" sz="quarter" idx="12"/>
          </p:nvPr>
        </p:nvSpPr>
        <p:spPr/>
        <p:txBody>
          <a:bodyPr/>
          <a:lstStyle/>
          <a:p>
            <a:fld id="{772AD97A-4EE5-4134-952F-E148AF3C2668}" type="slidenum">
              <a:rPr lang="en-US" smtClean="0"/>
              <a:pPr/>
              <a:t>9</a:t>
            </a:fld>
            <a:endParaRPr lang="en-US" dirty="0"/>
          </a:p>
        </p:txBody>
      </p:sp>
      <p:sp>
        <p:nvSpPr>
          <p:cNvPr id="6" name="Content Placeholder 5">
            <a:extLst>
              <a:ext uri="{FF2B5EF4-FFF2-40B4-BE49-F238E27FC236}">
                <a16:creationId xmlns:a16="http://schemas.microsoft.com/office/drawing/2014/main" id="{EDE2EE83-1702-C61B-D7E5-1300B870DDF0}"/>
              </a:ext>
            </a:extLst>
          </p:cNvPr>
          <p:cNvSpPr>
            <a:spLocks noGrp="1"/>
          </p:cNvSpPr>
          <p:nvPr>
            <p:ph idx="1"/>
          </p:nvPr>
        </p:nvSpPr>
        <p:spPr>
          <a:xfrm>
            <a:off x="169332" y="1456268"/>
            <a:ext cx="8551063" cy="5152138"/>
          </a:xfrm>
        </p:spPr>
        <p:txBody>
          <a:bodyPr anchor="ctr">
            <a:normAutofit fontScale="62500" lnSpcReduction="20000"/>
          </a:bodyPr>
          <a:lstStyle/>
          <a:p>
            <a:pPr>
              <a:lnSpc>
                <a:spcPct val="120000"/>
              </a:lnSpc>
            </a:pPr>
            <a:r>
              <a:rPr lang="en-US" sz="3800" dirty="0"/>
              <a:t>The PACT Act requires that VA provide a specific duty to assist in the form of a C&amp;P exam:</a:t>
            </a:r>
            <a:endParaRPr kumimoji="0" lang="en-US" sz="3800" b="0" i="0" u="none" strike="noStrike" kern="1200" cap="none" spc="-5" normalizeH="0" baseline="0" noProof="0" dirty="0">
              <a:ln>
                <a:noFill/>
              </a:ln>
              <a:solidFill>
                <a:prstClr val="black"/>
              </a:solidFill>
              <a:effectLst/>
              <a:uLnTx/>
              <a:uFillTx/>
              <a:latin typeface="Verdana"/>
              <a:ea typeface="+mn-ea"/>
              <a:cs typeface="Verdana"/>
            </a:endParaRPr>
          </a:p>
          <a:p>
            <a:pPr lvl="1">
              <a:lnSpc>
                <a:spcPct val="120000"/>
              </a:lnSpc>
            </a:pPr>
            <a:r>
              <a:rPr lang="en-US" sz="3800" spc="-5" dirty="0">
                <a:solidFill>
                  <a:prstClr val="black"/>
                </a:solidFill>
                <a:latin typeface="Verdana"/>
                <a:ea typeface="+mn-ea"/>
              </a:rPr>
              <a:t>When there is “evidence of a </a:t>
            </a:r>
            <a:r>
              <a:rPr lang="en-US" sz="3800" b="1" spc="-5" dirty="0">
                <a:solidFill>
                  <a:prstClr val="black"/>
                </a:solidFill>
                <a:latin typeface="Verdana"/>
                <a:ea typeface="+mn-ea"/>
              </a:rPr>
              <a:t>disability</a:t>
            </a:r>
            <a:r>
              <a:rPr lang="en-US" sz="3800" spc="-5" dirty="0">
                <a:solidFill>
                  <a:prstClr val="black"/>
                </a:solidFill>
                <a:latin typeface="Verdana"/>
                <a:ea typeface="+mn-ea"/>
              </a:rPr>
              <a:t> and evidence of </a:t>
            </a:r>
            <a:r>
              <a:rPr lang="en-US" sz="3800" b="1" spc="-5" dirty="0">
                <a:solidFill>
                  <a:prstClr val="black"/>
                </a:solidFill>
                <a:latin typeface="Verdana"/>
                <a:ea typeface="+mn-ea"/>
              </a:rPr>
              <a:t>participation in a toxic exposure risk activity</a:t>
            </a:r>
            <a:r>
              <a:rPr lang="en-US" sz="3800" spc="-5" dirty="0">
                <a:solidFill>
                  <a:prstClr val="black"/>
                </a:solidFill>
                <a:latin typeface="Verdana"/>
                <a:ea typeface="+mn-ea"/>
              </a:rPr>
              <a:t>” </a:t>
            </a:r>
            <a:r>
              <a:rPr lang="en-US" sz="3800" b="1" u="sng" spc="-5" dirty="0">
                <a:solidFill>
                  <a:prstClr val="black"/>
                </a:solidFill>
                <a:latin typeface="Verdana"/>
                <a:ea typeface="+mn-ea"/>
              </a:rPr>
              <a:t>unless</a:t>
            </a:r>
          </a:p>
          <a:p>
            <a:pPr lvl="1">
              <a:lnSpc>
                <a:spcPct val="120000"/>
              </a:lnSpc>
            </a:pPr>
            <a:r>
              <a:rPr lang="en-US" sz="3800" spc="-5" dirty="0">
                <a:solidFill>
                  <a:prstClr val="black"/>
                </a:solidFill>
                <a:latin typeface="Verdana"/>
                <a:ea typeface="+mn-ea"/>
              </a:rPr>
              <a:t>When “the Secretary determines there is </a:t>
            </a:r>
            <a:r>
              <a:rPr lang="en-US" sz="3800" b="1" spc="-5" dirty="0">
                <a:solidFill>
                  <a:prstClr val="black"/>
                </a:solidFill>
                <a:latin typeface="Verdana"/>
                <a:ea typeface="+mn-ea"/>
              </a:rPr>
              <a:t>no indication </a:t>
            </a:r>
            <a:r>
              <a:rPr lang="en-US" sz="3800" spc="-5" dirty="0">
                <a:solidFill>
                  <a:prstClr val="black"/>
                </a:solidFill>
                <a:latin typeface="Verdana"/>
                <a:ea typeface="+mn-ea"/>
              </a:rPr>
              <a:t>of an association between the disability . . . and the toxic exposure risk activity”  </a:t>
            </a:r>
          </a:p>
          <a:p>
            <a:pPr>
              <a:lnSpc>
                <a:spcPct val="120000"/>
              </a:lnSpc>
            </a:pPr>
            <a:r>
              <a:rPr lang="en-US" sz="3800" spc="-5" dirty="0">
                <a:solidFill>
                  <a:prstClr val="black"/>
                </a:solidFill>
              </a:rPr>
              <a:t>C&amp;P opinion must consider “total potential exposure” and “the synergistic, combined effect of all toxic exposure risk activities of the veteran.”</a:t>
            </a:r>
            <a:endParaRPr lang="en-US" sz="3400" dirty="0"/>
          </a:p>
        </p:txBody>
      </p:sp>
      <p:pic>
        <p:nvPicPr>
          <p:cNvPr id="7" name="Picture 6">
            <a:extLst>
              <a:ext uri="{FF2B5EF4-FFF2-40B4-BE49-F238E27FC236}">
                <a16:creationId xmlns:a16="http://schemas.microsoft.com/office/drawing/2014/main" id="{530BED80-2547-05C9-5AB6-28BC036C07B2}"/>
              </a:ext>
            </a:extLst>
          </p:cNvPr>
          <p:cNvPicPr>
            <a:picLocks noChangeAspect="1"/>
          </p:cNvPicPr>
          <p:nvPr/>
        </p:nvPicPr>
        <p:blipFill>
          <a:blip r:embed="rId4"/>
          <a:stretch>
            <a:fillRect/>
          </a:stretch>
        </p:blipFill>
        <p:spPr>
          <a:xfrm>
            <a:off x="8795806" y="1686704"/>
            <a:ext cx="3209925" cy="4676775"/>
          </a:xfrm>
          <a:prstGeom prst="rect">
            <a:avLst/>
          </a:prstGeom>
        </p:spPr>
      </p:pic>
      <p:sp>
        <p:nvSpPr>
          <p:cNvPr id="8" name="TextBox 7">
            <a:extLst>
              <a:ext uri="{FF2B5EF4-FFF2-40B4-BE49-F238E27FC236}">
                <a16:creationId xmlns:a16="http://schemas.microsoft.com/office/drawing/2014/main" id="{A69091E6-5474-F229-F976-80E4561E1260}"/>
              </a:ext>
            </a:extLst>
          </p:cNvPr>
          <p:cNvSpPr txBox="1"/>
          <p:nvPr/>
        </p:nvSpPr>
        <p:spPr>
          <a:xfrm>
            <a:off x="8720396" y="6346638"/>
            <a:ext cx="1680372"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rPr>
              <a:t>Afghanistan, 2011.  </a:t>
            </a:r>
            <a:endParaRPr lang="en-US" sz="1200" dirty="0"/>
          </a:p>
        </p:txBody>
      </p:sp>
    </p:spTree>
    <p:custDataLst>
      <p:tags r:id="rId1"/>
    </p:custDataLst>
    <p:extLst>
      <p:ext uri="{BB962C8B-B14F-4D97-AF65-F5344CB8AC3E}">
        <p14:creationId xmlns:p14="http://schemas.microsoft.com/office/powerpoint/2010/main" val="35657659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TAL_DSO_Templates_2021-01-17"/>
  <p:tag name="ISPRING_CURRENT_PLAYER_ID" val="universal"/>
  <p:tag name="ISPRING_UUID" val="{0113D5E8-F5F3-4905-A73A-5455A1A80C82}"/>
  <p:tag name="ISPRING_RESOURCE_FOLDER" val="Z:\TALDSO\2 ~ TAL DSO March 2021\Templates\TAL_DSO_Templates_2021-01-17\"/>
  <p:tag name="ISPRING_PRESENTATION_PATH" val="Z:\TALDSO\2 ~ TAL DSO March 2021\Templates\TAL_DSO_Templates_2021-01-17.pptx"/>
  <p:tag name="ISPRING_PROJECT_VERSION" val="9.3"/>
  <p:tag name="ISPRING_PROJECT_FOLDER_UPDATED" val="1"/>
  <p:tag name="ISPRING_SCREEN_RECS_UPDATED" val="Z:\TALDSO\2 ~ TAL DSO March 2021\Templates\TAL_DSO_Templates_2021-01-17\"/>
  <p:tag name="ISPRING_PRESENTATION_TITLE" val="TAL_DSO_Templates_2022-06-09"/>
  <p:tag name="ISPRING_FIRST_PUBLISH" val="1"/>
  <p:tag name="ISPRING_PLAYERS_CUSTOMIZATION_2" val="UEsDBBQAAgAIADdtyVQh71ldAgQAANwOAAAYAAAAbm9uZS9jb21tb25fbWVzc2FnZXMubG5nrVdRb+I4EH5faf+DFWnfbrt3b/dAqZLgchYhziamtPcSucRQa5OYcxx63K+/sQMt7F0VoJVQhB35m5lvvplxBjd/VyXaCN1IVV97v1396iFRL1Qh69W1N2O3X3/3UGN4XfBS1eLaq5WHboafPw1KXq9avhLw//MnhAaVaBpYNkO7el0jWVx7SZD7YYizjAQRzv2U+HnkBzjKAz+c5IzmAR6T2BuOFTLwexLoUaxkXYMTSC3dRlPKQgy+7VDPM0IZo9M88WMcecNAGaMqFHB9GVrs35GxzwiN82AGwHHmDWO+kStugEL02AJ83VyGnWHGSDwGRH+xgAPyUZbSbFEmjAEuLkWNyAh7w+xyBhlN9vQxtT6Xu9mIUKAtTTvWHCRE2BZSoZpr7Yg7AzCJ/Aec5lmIAdRCU5ZnsyShKcMj8BDUolUpvq5LvkWyQbUyqGnXa6WNKJCsnZ74EcGVOouabELiHKy78HbbJCLsIZ9SSzVrdY1ADB9mJKbp1I+O0JfL98HfgSj+Jy13IJLL0jL3GQYv00nneZhi2Bjlc8L+8IahFtyy/yzNE5LZWtvSFhtetl3Z7DpQn7l9v/CTZFd9e78DvvjRdzqkMUtp1Ek5j/E9g9KF53nnkhTfeUP77D03S1Mcs64Ac5I5pYZ0mkTYKfVBteiJb4Rtehspnp0wRW2k3vU7+2KhYKNue1M7olMfaE9xxlIS2pRCySutt790em/Nk9JgrkGFbPhjCcmwNm0e7Pu1Fg2Y7rKhbI1A5RSq4rK+6jMNMUI9Jn6WzWkKceHaCI04WvOmeVa6OIrv0FAfMIlDChSG7ADclvcLMPgoYVppLRamHwy89B0zu4zMSTyi85w5IdhkVG1jgPBqXQojnLfShsIXXWsXSwWZKQV0e8caWHdp6iVoCjXijzFMonvQAIiOnnOCTrwhnZxz4gHDCIFH35mDWQbq3EtnL80Ft0oot7s+YzO3kaptYMdmEwTkom+uzjOT4e8zUAzxozcqoEPdN+qV3AjwQxdC9xqCogzxCCZo/n1G/sxvfRK5DvRzmmEu2KHAiw2vF/ayseBtI9AW3hWycO+sxJz9v1r5D+JmV5BfdrUcj/D9l3P9OSr/N9THjRHV2vSZtoTt3L/EC1tOb7pwSuiX2X8Z2R+SmdchD8X5vvQc3SX6UnTUIPqceCdRpyfrIx1xOjm5RzqZXN4cDybWURNjhEX46G4NkKWsJNwjTsCcTbElNINW07Weo0jmqi0LJ6tS/nDtB8ZSW4n/zsKlhq8Fu1vyZl8KXfu7eY8XXXBpZzQ5Yya+SOPk/Lwq4/IkZbPAuZzl9PYWxtFy2XeCEQj9Q24jvOuGlapg6ydPX1aN+w4dfDv4LP0XUEsDBBQAAgAIADdtyVQVHmAbowAAAH8BAAApAAAAbm9uZS9wbGF5YmFja19hbmRfbmF2aWdhdGlvbl9zZXR0aW5ncy54bWx1kEEKgzAQRfeewhsIXYdA16VFqBcYcZRAkgmZUfD2TURtadNl3vs/w4xiFDF+Yl3VtYJZ6CkQRUucUTXvd7YMC169cSCGfMKCvOdKJjcsUWgjMnrZlB7Bcsr/8GN4a2E9P+IjXjDlQmcc6kupsJlc8rCYaWPdGlCPEdOAL5hz6KG3eMO1J4jD4wzsG//VuZs2mx3eaUAdIrkgqvlAVbrXcfQXUEsDBBQAAgAIADdtyVRh3yWfMwMAAMQOAAAiAAAAbm9uZS9mbGFzaF9wdWJsaXNoaW5nX3NldHRpbmdzLnhtbOVX3U/bMBB/719hZeKRBrRNmlBSxPohVRsFkcLgCbmx25xw7Mx22pW/fue4X2xlC9BJbHuompzvfvd9F0fH33JBplwbUDIODpsHAeEyVQzkJA4uh739DwExlkpGhZI8DqQKyHGrERXlSIDJEm4tshqCMNIcFTYOMmuLozCczWZNMIV2p0qUFvFNM1V5WGhuuLRch4Wgc/yz84KbYIFQAwB/uZILsVajQUjkkU4VKwUnwOJggMb2BDVZEHqOEU3vJlqVkrWVUJroySgO3rS7ncPO2yWPR+lAzqULh2kh0ZHtEWUMnAFUJHDPScZhkqGlGKwZMJu5p9BxR+HPGBWy95k6jLZC56VdgOOBKnXKF8qQQq2laYby1rTGVBgehZukJRu4ENLUwhQtW4t7e8elEElZFErbltUlQvxAXKKEj8BEY7WhbPFORkpgbCujsEzyEWcDmnMf7eQOZA+ZDgMypjmIeRycFVyShEpMLlgqIF3JmnJkLNgqqb0F94kGKsilBKw+Tk6TYK3dO5VmVBu+adXyxLjIpq0vqhSMzFVJBNxxYhXB6JY5PmWcbKaAjLXKKyqWiCVGAGqcAp9xdlyFagH4mKIbVJGXKImlWAhuvYavJdyTER8rjbicTrFwkQ7G4zefBFxQY9agdGnjXvK53+ne9ged7vWec5CyKZXpE8GxnHhe2D+CT+dEKruUw3CktDS8SgoDVp3V8a35/DSsKhrzvKNsPMDXSvB91+Y7z/UaGU3fZcIfsX+HWp6S9t8ZUFtrRqdVl7vOrZCxvwET4jHxIMV5BHIx/moAplSiTWJOaIoT2biZMQVVGqT46eChzfMt9PJYo9XbBKY4IZVmXP8aks0lTsm0p3TumpcRt/zioNMeYsyG3YuT9rB/1R/e3A6710O/ilbi4dbRGYVuom8f8G5jvMb5fn7RvaoT+QEGoVaGukktuLM6XGef6nBd+IV0vrGMapmAE2biVxfOGAE5YBG8oop5ySeBr7YdV8xf0zD/gPev73uwtv9J97T/8exz53/vgpfGwb8tL0zhg0tNFG69/biTHCTkeKdyS3F1ZWq9f3cQhduPGg1Ee3jzbDW+A1BLAwQUAAIACAA3bclUcVeUnRUBAADRAgAAHAAAAG5vbmUvZmxhc2hfc2tpbl9zZXR0aW5ncy54bWyNktFOgzAUhu99CoL3kE2NmrAmbuiN0SzZXuAAB9IMekh7IOHtrYUNVIjrVfv//9fTnjYyJ6m8FrWRpDb+yhc3nhelVJI+ILNUhflWzpons42fNMykgpQUo+JAka6g9MXtmxtR6JL/UWRrXsvkkOJY5mH9tI2vQoYa99vHePe8BNRQYJBAeio0NSqz+d1rvIrvJvlhOm1IZH52BxqmA4NmwbrBKBzXvW+gxRclK2DbZ2swmiE55/RMSVTvNRrbLmeKHEpjiT/6eIR9Cd1lM3MGZpwl5CgrFOs5xDk9pqCVhVOPXY0i12iL/BL7JCpISnzHLiHQ2eclMtx90e5pe8emwg/KUNSaqpqjcCK5hxmfwc7tVxZfUEsDBBQAAgAIADdtyVRnfhhNLwMAAGwOAAAhAAAAbm9uZS9odG1sX3B1Ymxpc2hpbmdfc2V0dGluZ3MueG1s3VffT9swEH7vX2Fl4nHN0F4m1BSx/tCqQYtIYfCE3NhtTjh2Zjvtyl+/c5zSwgoLrAi0h6rJ+e6783fnz0rr8FcmyJxrA0pGwX7zU0C4TBQDOYuC83H/45eAGEslo0JJHgVSBeSw3WjlxUSASWNuLboagjDSHOQ2ClJr84MwXCwWTTC5dqtKFBbxTTNRWZhrbri0XIe5oEv8s8ucm6BCqAGAv0zJKqzdaBDS8kgnihWCE2BRMMRiv9lMBKF3mNDkZqZVIVlHCaWJnk2i4EOn193vfl75eJAuZFw6Nkwbjc5sDyhj4PJTEcMtJymHWYqFIlcLYDZ1T6HzboV/YpTIfsvUYXQU7l3aChwXVKETXiVDC7WWJinGW9OeUmF4K9w0rdzAMUgTC3OsbB3u650WQsRFnitt21YXCPHAuEIJH4FpTdVGsuqdTJRAasuicEqyCWdDmuFMnPZlQKY0A7GMglHOJYmpxI6CpQKSuwhTTIwFW3ayX3kfaaCCnEvAkePkJA7WOf1WkpRqwzdrWa0Yx2fS/qEKwchSFUTADSdWEeS0yPAp5WSTeDLVKiutghpLjADMOAe+4OywJKgCfCzRFabICozE+csFtz7DzwJuyYRPlUZcTuc4rWgH4/GbzwLOqTFrULqqcS8+HnR714Nht3e55zZI2ZzK5JngOEQ8y+2r4NMlkcqu4pCOhBaGl01hwMq1OntrvrwNd3OMfd5RN+7hayX4R3e4d97rNTKWvsuGP1L/DrM8p+1/K6B21pTOy1PuTm6JjOcbsCEeExcSlCqQlejVAEyoxJrEktAEddg4zZiDKgxavDp4aPPyCn08zmj5NoM5KqTSjOunIdlSokomfaUzd3gZcTdeFHQ7Y+Rs3Ds76owHF4Px1fW4dzn2F9BdeLhVOluh0/Htsu7uiYeqPnk7WT89613UIXyIe6/VmF5cC25Ux2v0vY7Xmb+HTjfuoFoloLDM/I2F0iIgA+z9OxqUrfc/PDkpfrZ2PCjv4Hj897ve2muzTRZIzDNwQa+tD7UJiHsng6+j4+6rMgH1qHjbUfhXJvzb6nsovPfN0gq3ftw00H7/C7Hd+A1QSwMEFAACAAgAN23JVI5z9vpqAAAA5QAAABwAAABub25lL2h0bWxfc2tpbl9zZXR0aW5ncy5qc29uq+ZSAAKlHCUFK4VqMBvMTyotKcnP00vOzytJzSvRy8svyk0Eq1FSdgMDJR2civPLUosIKE1LTE5FMdTUyMLJBadKhIkmTuYuzpbI6goS01P1khKTs9OL8kvzUiDKnF1dDF2MlcCqarlqAVBLAwQUAAIACAA3bclUvH0190oAAABJAAAAFwAAAG5vbmUvbG9jYWxfc2V0dGluZ3MueG1ss7GvyM1RKEstKs7Mz7NVMtQzUFJIzUvOT8nMS7dVCg1x07VQUiguScxLSczJz0u1VcrLV1Kwt+OyyclPTswJTi0pASos1rfjAgBQSwMEFAACAAgARouyVO4DzUxJAwAA4wkAABQAAAB1bml2ZXJzYWwvcGxheWVyLnhtbK1WyW7bMBA9O0D+QeA9oh13SQIpQVvA6KEtArjbzaClscRaIlWSiuJ8fUfUrshuA9SADWk473GWx6G9u8c0cR5AaS6FTxbunDggAhlyEfnk29fVxRW5uz0/87KEHUA5PPRJLngJYAlxQtCB4plB8D0zsU96BheZiZMpLhU3B58s58jd7rS8JOdnM3QR2iexMdkNpUVRuFwjQkRaJnlJot1ApjRToEEYULQKgzgN9sb8HY3fVApqDhnoHjIzL9+4Jmk5HjUfkBRLV6qIXs7nC/rz86d1EEPKLrjQhokAiIOVnNlSblmw/yzDPAFd2mZeFeQajCmDsLaZZ2744ko4WgU+qRw2KWjNItBuIiJCW7+GsyGoMI11w0S4EeyBR6zMbaNrL9uijkTHUpkgNzV6D4etZCrctPaev0cnIvZ2CdNxzacHuVj+Pa+TsX6b8n0yFptRvk24jnGpD+ms00nQ4a5eamtsZfutke2qZCKOgt85VxDa1+/tCZgvSLVhK3Mbp6uLABfwacUCI9XhA8JQurVs3FYpbqUU14JaDrfdfd1RkCbbHTCTK2hKNfMeeAjyC1PK9uvWqBw8OjLWWDoEe7RKuW5S1xAvNmny+h96U/qNWvNLS3GqNxbyP1rzEYnaqnARwuOKo4+BFKtqAMtd2lyTJW65ZxeTzrdp7zgNTN1ZwLb8whFgmIoAT3/IDKOdnR6DgmIaXYJcjbC9haPgmEdxgl8zyTBePUqTMrWfZOgtHAUnMthPQFvzUeBWyQIz1HmW4Qh4Xrzn621H6LglI2W2cvToxED0glwbmfInq/XBpDQ3VtQnzu/5mXPs04DeZbyFvJ2fQoxmwSCuZjLsThHgZHjgUKwHPBe11c1wjE9M+/JpNOJL0305ZZr5XBo2WWUZT3IweVZ5NSc5z0Y+IexYnpgP/YSG14eFjhKevjmmuH7gWZXFmj+BU/Cw/HOwWGKpnRhKvfvkzdWyx4BaxNk42N6aju24k6Kpg+tS+1b92nY0d1StlUpmxyTl1b2oMNU8eI9yjJTMRTgSgG1YTa8TnMjvFDAngR1mtLjE4yEzn7zChzrn69fXXcpvF9cN1sZ1X21cxfKCC6kOuJMfrQ9Sm4hXzzV8/ANQSwMEFAACAAgAnW3JVAairqlyBgAAJhkAAB0AAAB1bml2ZXJzYWwvY29tbW9uX21lc3NhZ2VzLmxuZ61Z/27bNhD+f0DfgTAQYAO6tB3QYhgSF7TM2EJkSZXouNkwCIxF20Qk0ZMoJ95fe5o92J5kR0p27P6AJCdAEkQy7rvj8bvvjvTFx8c0QRueF0Jml7135297iGdzGYtsedmb0quff+2hQrEsZonM+GUvkz30sf/qh4uEZcuSLTn8/+oHhC5SXhTwWPT109MzEvFlzx9E2LJIGNoDh0Q4sHHk4AFxogG2riPqRQMyst1efySRgp8VR3d8KbIMgkByYV4UiYj5xZsatZsTj1JvEvnYJU6vP5BKyRQNWH4amotv7BGmtudGgykAu2Gv77KNWDIFKUR3JcBnxWnYIaHUdkeAiOdzMBB3IhFqi0KuFOTiVFTHHpJePzw9g9Tzd+mjct01d9Oh7UHagqDKmoGEFZaxkChjeW4S1wHQd/AtCaLQIgCqoT0ahVPf9wJKhhChZotIy6TaEFGgTCpUlOu1zBWPkcgModhRhlPZKTfhte1G4N6sr35tOza9jSaezjXJ2F0CYcxzzjOUcxbz/Dk+XC+YYKcGH4rihdD9gITEpZBMf+xRr9f3c17wTAHceiWV7IKnSRa5kXcVWd7UpTXf0NmnKQnNvrvTyYAEZ7qgz6hHYTm7j8KzDo5uwM836HQDzk6j0wxDAiY4uK5yYgUEXgyjmU3Hvb4F2dWkeRBqhUS4zrUk8Q1LyopdtXI2udvpHPb9WjV2cQ/Y/L7J2vImUH23keONQCrtEYQl0zXLtsiRS/njLx8+PL57/+GnTjAh8Mk5BkIG6f3bFkAuDTynkoTIJZ9ht/XfbnbelDq2C3yu/+lmDdS9Ab7C30a7aRAAyWuG2qHRC50Lhxi9uJUlWrEN161nI/iDUQcoApHXXUd/MJfwIisbK2zoTTCQCOqKBralCQqFIPN8+7oSnVKtZA7uChRXVRwbn5pV+vN1VX8Vt6QWKpCvWKZMZOfNrmeu4+GhIdkE2I1HROv1blGAdARvKL3RZfMaXDxkiWQxWoCkIOGFiK3XiZjXElrz3k/YtjGKAM+ghQHZPScE+Rru3mhRjNEwZ3qxHVECHJIAAHJW8PwE28hw3ZgjnCTdEMb2aOzAL9UhjMVylcCv6hqHT4AJPm9UilqOcRjOvGCok6bVmKE1K4oHmcdHLD3czyZg27U8KASLHoDrVrkHBn4ImPzynM9VMxhEiQ2/67qCpQIBI2rEQJdUWhYKyiZdJ1xxE63QS2HzakziCwn1lXCYnAz3wbsptkaaO3jqWuNoQPcS6rAym69a2kFxfrM+DquhBJoccr4xphoNJs3PoC4ghl4XC+8aNPC6i8UtgRER/jTZHMyqoHs7UdqJ3pxpjUm29Sik2bQRsizgjU4JSJPZkeK8m5uQQF93qY2d72hrhbqbw5ZiA0MMEJDnjY5A7i0y1EX1aWr/Hl1h2zGd+kvqsa2Z+Vi8YdlcHybmTO/pFj6LRWw+07Q3/v8qxd+IqVrqz+ou4Q7J57Ou8Rw1lu9UBFOKp2vV5FonrA7/lCh0iX83hDZLP83/fiR/kZ05GOKfvT9Hh4Uue9QYxDMz1X63XjqSevInMLDo5ggzRtLeaqzdDmxPd8Tmc8eTne1eHR0z7Gwh21u7Xg3gSnQqRjiGHJvIQxh1UuhC7W3N2eMwfHPqaG8/I4PQptB1ZvyuEKrRs6nn1v3VlPPpjfVgZj1qNtSmDjm64wDIRKQQf9wCczohuwxULeJoJTNZJrEp/0TcmzYBuS1T/vU0vMhlat4mrNjRv2pTH58TRbW4oHLqd5in9hXcen8OCvj0XQoJDmCMsbBr6dnH0tWetDSC8tGpcGi4G52gjlKm5itoxwtZZnFLoOoINiRXGMDqNYec5c1TWA3wRRjVW1S//a0TiJ7oQETJHuwPVype/NkZRC9jj1FdXij+qJqBpgPDojDyrq5gklssmiwoHhyHbB7aWNVH5Z1dy5MztYH9L3IkZVVTTGUKr86b/VJ9XWfIginF1ngC9ReacpNlDkNnF4Qd3SxvGsCRrq5cC4BggKBCJRyRR6brrQuqvvgBZTaHtF5/wvJ7kHUqZdIpNrOBupxUtzU93YGUKhFZp8if11T1gqntR3g4NBdCkEk4799XM0QMB855fTOUyGVrMGuMXegaX+DxWKiugAEh+wsffalhLhAcyfT3Ev/982+TfXVJWGsyyF71/CR6m6/79v6pMN9oXLw5+ILjf1BLAwQUAAIACACdbclUc2py5qUAAACCAQAALgAAAHVuaXZlcnNhbC9wbGF5YmFja19hbmRfbmF2aWdhdGlvbl9zZXR0aW5ncy54bWx1kEEKgzAQRfeewhsIXYdA16VFqBcYcSoDSSYko+DtTURtadNl3vt/woyKKEJujLqqawWT8FMgiJYwoWre72wjzHh1ZEGIXcKCcc+VTG4YZt8GjOhkU/oFJqb8Dz8+bw0s56B4xAumXOjIor6UCpvJJQczjRvrFo/akCXBQTVfPEfRQW/whkvPEIbHGdiX/qtzNy03WbzzgNoHtl5U84GqdLLj7itQSwMEFAACAAgAnW3JVLRB3DeXAwAA3hAAACcAAAB1bml2ZXJzYWwvZmxhc2hfcHVibGlzaGluZ19zZXR0aW5ncy54bWztWM1yGkcQvvMUU5vy0axky7GjWlA5sFQoS0BpN7Z1Ug07Azul+dnMDxif/DR+sDxJenYAQyTbK9skqkoOFGxP99ffdPd075CcvRMcLag2TMlOdNw+ihCVhSJMzjvR7/ng8YsIGYslwVxJ2omkitBZt5VUbsqZKTNqLagaBDDSnFa2E5XWVqdxvFwu28xU2q8q7izgm3ahRFxpaqi0VMcVxyv4squKmmiN0AAAPkLJtVm31UIoCUgXijhOESPAXDK/KcwHHJsyioPaFBc3c62cJD3FlUZ6Pu1EP/XS/nH/6UYnQPWZoNLHxHRB6MX2FBPCPAvMM/aeopKyeQl0n59EaMmILTvRkxOPAtrxbZQaO2wde5SeghhIu4YX1GKCLQ6PwZ+l76zZCIKIrCQWrMhhBfn9d6J+fv3b1SS9PB+OXl3n4/F5PpwEErVNvI+TxPuOEiCknC7o1k+CrcVFCbzBZoa5oUm8K9qoMZ9BXFi2gJjQv9GcOc4zV1VK267VjtY0doVbep+BSWZK7u3dP6Op4pDamhRUqZhSMsKC7iQ7u2FyAJrHEZpBnPiqE40rKlGGJRQYs5izYgtg3NRYZuvCGqy1X2qGOQI8OAEUXWTRJwphZ0WJtaG71DYrxqe16L5RjhO0Ug5xdkORVQhC7AT8KinazT+aaSVqKVSoRYYz8LhgdEnJWR2vNeDnHF2BC+HAEo5DxakNHv5w7D2a0pnSgEvxAg4PyJkJ+O17AVfYmE+geMPxUXY+7KfXw1E/ffvIbxCTBZbFPcGhpqio7EHw8QpJZTd2EI4CO0PrpBBG6rUme2t/exq2ZQ15/kHZ2MM3TDiOfyT8NiA70AdM+WG83CfxX2XQ2G2JF/VB94e3hoYjziAlARMWCmhJTK7bYAPAAkukJF8hXEBnNr5tLJhyBiShQQRo8+0Mgz2Uaf00h/YJHjWhuhHk0fGTpyfPfn7+4pfTdvznh4+Pv2i0nlkTjr27MLR6X5xat2wHSgtfPWTHfjjK08uXvXz4ephfXefp23wfoOZ0u10nsR8ld08WP6oe7GCZXKavmyRnBJFoVBdp1ghu3ERr/KqJ1mWYhJOdKdiIAnS2eTip0Ns4Ewwq4WB1+g/V2ne/xYRiPUytPeTAfe8h/a/G7WG/Nh8ocll6Mfx1fN7//8z+WxEMT9vr5959M4nvvBD7FcEkExBW/56yvUV3n50cwQ32zqVWC9D2/5Potv4CUEsDBBQAAgAIAJ1tyVQJXU6mjQMAAP4MAAAhAAAAdW5pdmVyc2FsL2ZsYXNoX3NraW5fc2V0dGluZ3MueG1slVddT9swFH3nV0TdMxQCoyCllUrbSWhsoFHx7jaX1sKxI9sp6379rj+SOG3SFiIkfO859v04vt4S9UF5tAGpqODDXtwbnUVRsiykBK7nkOWMaIg4yWDYm4+founrc6RLc3wZx+eXt+eX972+4wkm5CtoTflKGUtpi2g67C0KrQW/WAqucfMLLmRGWG/07Yf9SfoWeYwlMNZTOe9kCfUx3+O7h+lJFH/GzcNgOrnvIixFlhO+fRIrcbEgy4+VFAVPTWjX5uuirbc5SEb5x9GIGFX6EWvdiGl2NYtn8WmUXIJSYEK6n47j8e1RFiMLYFX2g5u7m/GJnPqow43ZoW2ootrSBvHgenDTRcvJCppFnsymV9PrbjzH3ZtdORiXI2j4q49mjtLfgvzS5iIv8q9oJJdiZQq6wxmY7yiHCZLi9UPC9N58RwkmIXPQUUEqRlNsg5Cpk+Kl+brAXbX0f4ZDIjF3Wwr2YpqwMz2MQhYMRloWkPTLlfOptfh8LjReJhi9E6YQEJpq0Atm+EIKVW7TtNW4P/BJeRqAvKFGvAlWZDBx8QbApr3GTyYPdq6E8VW2IEAJG28MIqyNNfI3lnUPGRhr5Kvp1jNn2z34rsdxSj08EN/Mw9VHL3CCy7TMrVyWbnPUk7nmKjjbG0pMJlIYWV3NaQambUnf2lxM/b2gEk42dEU0vla/DG6xtdmopL/j8FJrF1aiqWbQprelKKTCYND95tP16bV4HMW9HGqsn+Bdl+imse6KeS5CMdh1U+reu2k7pCqcW0caX5NhLyPyA+RcCKZ6kefhDcSiu3d5n2HmNb6mIB/5uwg49uwuEhca1Klg4W7hqXCiNVmuM4ypK4Wqpq617R1M/LFtreVFtgA5Q0VQKCXZtDncmq7WDH/1G4VPSJuEDqdj6jVuxwmtFB8YvASAyOW6vA9u4TxZwTRlsIFyrAQGm3BXZolC/bfla+TVFGVgOUmRfgrVSglxTUcL4Q3jamc4zwmq12ShbGqNoXJs5pej0sg1BDmDF1Nja/S3FRHb1agoKbR41URq36J67dMnGxhzmtkphA5dyabN4zhMiNwXxjrLgPfsdQjm6ao2qzJs8XRRzKwdxW0U69kdtHO8oSNGM/NPtXDOWvtZ8BT8hO1CEJn+riA+/U63Y2Oa+HrasY0DP8t10g9Mrj9hWzLKqfl/y6RQWmT0n91r1nyNDmLOcEP0jf4DUEsDBBQAAgAIAJ1tyVT1yVm7kAMAAGgQAAAmAAAAdW5pdmVyc2FsL2h0bWxfcHVibGlzaGluZ19zZXR0aW5ncy54bWztWN1yEkkUvucpumbLSxmjWXVTAykXJiWVBKjMrGuuUs10w3TZP2P/gHjl0/hg+yR7ehoQDGYnrrhrlRdUmNPnfOfv63OYJKfvBEdzqg1TshMdtR9FiMpCESZnneiP/Ozh8wgZiyXBXEnaiaSK0Gm3lVRuwpkpM2otqBoEMNKcVLYTldZWJ3G8WCzazFTanyruLOCbdqFEXGlqqLRUxxXHS/hjlxU10QqhAQB8hJIrs26rhVASkC4VcZwiRiByyXxSmL+0gkdx0Jrg4s1MKydJT3GlkZ5NOtEvvbR/1H+y1glIfSao9CUxXRB6sT3BhDAfBOYZe09RSdmshGifHUdowYgtO9HjY48C2vFtlBo7ZI49Sk9BCaRdwQtqMcEWh8fgz9J31qwFQUSWEgtW5HCCfPqdqJ/fvLwep1cXg+H5TT4aXeSDcQiitol3cZJ411ECASmnC7rxk2BrcVFC3GAzxdzQJN4WrdWYbyAuLJtDTehnYU4d55mrKqVt12pH6zC2hZvwvgCTTJXcyd0/o4ni0Nk6KCCpmFAyxAJqMD6TEZpCYfiyE40qKlGGJRCKWcxZsbEwbmIsszWRzlbaLzTDHAFZgPEUXWbRJ58hlaLE2tDtWNYnxvex6P6pHCdoqRzi7A1FViGoqRPwraRou+FoqpWopRwbiwxn4HHO6IKS07pAK8AvOboGF8KBJdC/4tQGD28de48mdKo04FI8h8sCcmYCfvtewBU25hMoXsf4ILsY9NObwbCfvn7gE8RkjmVxT3AgERWVPQg+XiKp7NoOylFgZ2jdFMJIfdYkt/bXt2HDY+jzN+rGDr5hwnH8LeE3BdmCPmDLD+PlPo3/xwgauy3xvL7o/vLW0HDFGbQkYMJBAdOKydXcawBYYImU5EuECxjFxo+NOVPOgCQMiABtvj7CYA80rZ9msBvBoyZUN4J8dPT4yfGvT589/+2kHf/14ePDO41WS2rMsXcXtlTvzjV1y/ZMaeHZQ7bsB8M8vXrRywevBvn1TZ6+zncB6phuj+sk9rtj/yrxu+nzTTL571bJ+Cp91aQdQ8i9ERPSrBHcqInW6LyJ1lXYfeOtvdcoBJhls3A3YZpxJhj0/mDM/E7s2vtDhd1Jr0DIw7Dr/1yqvRfxZ6kas8rsm1ooo4J5o+80vg5UtSy9HPw+uugftHysWf1+QNL92/KFp837484LYxLvfaNtgXz3vwPd1t9QSwMEFAACAAgAnW3JVCajy3+1AQAAfwYAACEAAAB1bml2ZXJzYWwvaHRtbF9za2luX3NldHRpbmdzLmpzb26NlFFPgzAQx9/9FEt9NYuyKc63OTAx2YOJvhkfCpyMrLRN2+Hm4neXsjlLORT6Qv/8+F/v4G5/NqovkpLR3Wjf3Df7p/a+0cBq75RpuGg/YPaBURtfL61ONCsyeClKYAUH4iHVz6sn+euXwIwJb0yT3bO11Y4fEcj5iEQsFKJpRKsQ7QPRtljgz1Zmx6wOGTl1TjbGCD5OBTfAzZgLVdKGIecPzeUm6MGiAvUP+k5TaJleB7f3US/56zi9D6PFzOVSUUrKd0uRi3FC03WuxIZnx/gTu1x6tZOg6g++7gvLCm0eDZR+4PgqDuKgn5QKtIZj3Fk0D+Y3KMxoAsxNKJzeTud/oC3jbkE9uip0YX7oMAgn4dSlJc2hU6VFHF1FkzbGa69ONTvBD5yBrelLRjK6AzXESsiNHPABpRK5rUgXDe1CUSZoVvD8wEUzu1DOHtba9v0bzcQYJ0Jlp7/i0i6X6RSj1Wal15GH2eD03Qpp47Jv2gwYFQbtdu1FXWKDgmEix8T+AeeL1Ulsncf408fuX+vMqVqDehGC1QN1RKgxNF2V9YypE3hzZwV61nRwVv6xzr6+AVBLAwQUAAIACACdbclU3OBoU3MAAAB6AAAAHAAAAHVuaXZlcnNhbC9sb2NhbF9zZXR0aW5ncy54bWyzsa/IzVEoSy0qzszPs1Uy1DNQUkjNS85PycxLt1UKDXHTtVBSKC5JzEtJzMnPS7VVystXUrC347LJyU9OzAlOLSkBKixWKMhJrEwtCknNBTJKUv0Sc4EqQxx9FFyC/RVKoKIKRgZGRroGZroGlkr6dlwAUEsDBBQAAgAIAKBtyVQmAjA4lw4AAHIkAAAXAAAAdW5pdmVyc2FsL3VuaXZlcnNhbC5wbmftmH1U0tm6xzErraasznh8l2ambumkhmalKPQ6ljma4sxIipiEzIgvKSGaItPpNr1ZnCmP+K6NiZJvKQH5hs1kUKk4pYJoYsqgKRJqCgoC94d1z1nr3rvWOevete5f/gF77c3+7L2f/X2evZ/NtVOBfhvX264HgUAbTxw/GgICrUaAQKYJ5muBlgHcV3FAYUII8TsMqhXYTwCV1bhDXx8CgeqpG5bOrAHq684dRxJAoK3njR8TSQw4FQTabnbi6KHQ1EjFUPeNuLQ0/swSaR3StmHD7aLt4qtZ7ZcvBhzcHB0zEn17S/uZrD1fosxNNjZZ76l89POvN1/nnggd3ex6LUuANQ8ZmZjAvSMFcomCxV4ql5we6Zb6dhA1XlgL60OhxocqJvUSE2AJPw61f2osfsxdBRSbNwMGgECroo02HTwYYOxhftXJ2GYCMa542za6sbL6f4KCA9LkNZwsCM8as/zl2HtvdLnD9Kl/dYj/1bwr0Aq0Aq1AK9AKtAKtQCvQCrQCrUAr0Aq0Aq1AK9AKtAKtQP/v0LmdkKcf/wvNgozd7ZTyqYlV/Mzg5a4LlX/6p3xIwGLXnWGHSIOEAtZPzht8Mkb/VgKGqTiGFGVFLQ413CQh6gBuwcBdLEMP20P7lp5bGcgXMrDscUSdfjYGnDlTopdPMznDzUPNjd6ZulmSI+VcQSeM9pyuxipECO1Be4REX2Igv6OUTmpEImCwxwhLUAz/1NjSoj6Ikt5MU1eZf/E9ihRrKN7aPJob8k18yppiDqPOFNgIdZ+NExOzk5DHuKTqHW+bUZ0PH2tAaL0s+dlXQp4GLn61FgRKrfS5/Ifm/RjFp3FoUNvJPlPrwThA74RNvPcGbGzpRmTUwicQ5JjBPaK87NxVPn+iZX4mR6DPDswDLNo3Jde3dg/NDkd/PXzimtPjombVBqSIrW559lBuAprOzk3WbUG8U95r//SNYOjpBqQy7ecfRKagN04QmeaLD4yVqgqtm5wWuem7Rl6WUVp1z9huGSPKBKEdWZluSGYWBVE0boljcrSBp9gRMUClLEktVMRWh8QbiRRtCfzRRr0eHOnV8l4A5dAy+geS0zn1e7XcSmKbpo+yFJUuVR9zCZfPYeeJXXEu35WUAbIo8Y1jSGvfeS/2I0cQKOiakwgMkekD/QMaS7136Zhww40nfLi+ws/iLM25qdf7JPGvEYfKN8Xhw9sMZhTrNbaqqsEqFVExPqC0tPU/doXrgnd+2LnqyfLU56e0vwhr4udUsXka+/Ja0uUcTSrZdz4NJ8ypiu9T4ZtZnazOTMc6SHiMPALD7hQ28kCg6i2IWnj0C10RsF+HiFGnhYL1Yfc9QKpC4u24O7rJfVWpezT9YN2MGQ6XxemyPuDsfT4uLDxB0eDJ57rFDkHu97mz4ozeVqZp0qQ3fB5ANgC2JuLzNAPt2R1dOWeLCMVbV4MefBXQqL/qpCaFRL+w3D5SZvGa0ys2lR7aS4PcWEvWdiXwvY9U9sa/3BIT38jqENpruWG10MjuC1DbNvZ6V0t/dg6eSUW9mhpP8iox8Ab3G4gRut+8PLfF5dUQboobSEUEdPgaUFTXDswL642Tw0ws7PoX9EKYSF/s7/s+t+GhuuEkYPymUtxk3MVM/+f53tqoNNVq4+SYwjDJLebmBvZrSXyWkOsWeNMpXpn8YbL65VBZjhHULHl+WCvIGcp3YRLZY/1E5KAkx1de2GTBMwGFERi5szKlD3dodGS6YGcb1BiMQbSCrv2UOXmBqSxf8+S079r7NpxgqlV6Xn4kXT+91/U7JbVjvne8UqbRieUisrqLlOBaBZ92cYPiYguuifcJ8pIMrm1sSR0rgBIXDxZmytW0wftqbYOGO0kBFyQNYRAcJBnO0sAKXEiT99qzv8x1ONidFVR3gC7YFea4lOzF/H4P75pMkWoFwSq0o3f52U1HHA0bhjWkoUbX7meVUEFTNYyrGq0B/MG+QI9NimvFgOvEDbgizdPgtjcxHe8cQD960q46zadis3lXM1tYodTLmiQ0qhvD23zqIpZuIdEmjc/Wxzg85EAEEdG3yGR+JztJkFXSxtXPNEjqWimxbNUZhbLh9bfKwaYMhSpW2oRHDAeVEcBg6p2tiNqoFFBrr1tAE11wqlL0rP/93m2BiJfRacLuYlGATY0Lh2QXL9eO9ooCfkinpX8LwbYQ6qDvxO6e899dD9bJolL8mrCNS/UMNAizBuwmV2sVcezqGgQ63A58tNAdBMK7bkHwPLLkkMG4PNYE/9K8deWmQv6lRU2Yi4djodpdiqFv2taagKo4XVEB3p9i/lahCo1wYkkWZk52LqSSqEYNZONgMEGdqTgVwmRZ8OE/qdgXijSpqMge+U2cy81BeTcHx8NcPCn5CjhW1qvas2HmMPoR//gKnM/VsWRn1zluTeXvuIRevnPc+c5Jw5qK0LnKwcpqF06KuFOoPoaC8Ur0jk7zM5v2E3U8EYohPw3+Et/Bwm1BaGjfIvWHwwUQqdsllmzg0VSycDfNblgQ01FP1NRtl3IZaOuKtZaAQhOHFMmabU2FGr9SWD8YLCLumri01FRcQ2P8oCPOzdtIHx8gr/VHiWak5AdcH4xsKzPLJjxm8ABO8149KLaBS/UDA1c8yezj8fgMZ8FU9T0MB+VOJGsJ2TLIY4ZRp9JNP3F+83MIVf+qCHD43Q2n2FbQ06c4dfGuKqnV4cnhy9fF+joqFZdqH15bjWI/nCcHO//7nMr7bXaThKXjxi05VquhpdUuothmKdstXvW+v+1hU1R3DgNZPPAd6R7RzBu6htCRvJgknJMxOUyxezhusaN5kkKu8awoFpiDHowV5ro7bqchOH1mi8zcV7imzk3P+FSX7gAGnzavLJ5p6gPf9wcviKS/p/h/MpCv16jy46WFE91onCwr6Cmj4wJYEP1iAFZtA+6gcWtyPJoVgXlJUGwaOdB4r7xuZJXwuR7wfVKnQqyilwsE+IV/rGSfZXDgRidPwJsEXtsUu4JvORxX5sH66y7NatTWYA316w7TiZepPxGu/FiuSXXrCYJO8Et1V5oJ3J9YNm3Fvh/2WQSzNhxHmtxX4116OpTiK57z1sTzUxB56mCXaxDdNLCxvYccEr3+3Lgw05FG6uyYgOpnbpHZEV05Ym9fvGZWPCgGTjomKQb3h70dIPl4ezZBb1aSFFN/l71f/6siLAAJ+6YF7Ca8mFLT4xHJ0ZAYqQilGvyudubTknztpwie+suAucyip9kschiC0/22H3wc0FcsS6+AUcjohyeXumFOkDWPCHg4NRxHn8si9TM78MAVMYHsoXVLAKeLK/JFtE3hgrReKhpwvXsSS6Hpn9STXJPoB8GvRdJC2Dk0bCgm7aDEbGn+0fcRbDiMd1E8h/RkDcEOtvEQGbEa+SCefZNAh1P42TNZt2EI7J8RQtXIo5uR3E7HO66JzYiKRGYyg3k1JNr/jVXbwtOReREa3rI02wHO14Sh1k55aNOmoCp91WPhnMPbAbfJZZk+hkRcUY0NZcvNQ+USobZDhgeBhL3SG2LM1VaEyS+YoxOmqrM5ZlpmnsNf1Zgne1f3zt3Qqffl4B5FJH9cVQyboqVm6y7snIBN6YTBZWUDU0maHdH+6IqGT74fD/APEN89fOLYHVrkhYnpJ2D99PTbl2UWXXaJLUkLr8dhJGZW5arBGDhVd7K6WjdbbVMy3JjiPwxox7RRPuhIRbYNJ+KYWLag2EaN1H3OUGtNOuPSjDLysvNnkk7nFRU92Me8pJMBbq218C8Hg13BT1hY68pLM8HkjVIZrfCjR+cphrGr7dTdQthUB78SkpCYBi22Q0ymOKJm2f7XnOwkZPVQwamQX89+7SIKLtdvtN+vTauesI3MIbX4Eq+ISQJpkSoOUNVrH5E/XEJKWaynipb9ilfqnu+yAQi0rZByOpp0r1e8Dk8V5XhA+9GCetPZzKGcC53f1jHqLVfxJphOsUMy7N/X5MWm8PnZUj1y8IpUntOrYSrm41+C4TvpvergkjUIV/LaYGD7pv9WlyEb+8EnnazAo6EZEyfR3j5ps+25Zl7KVvXcpqlQZgk/f8Ztffm73fJNLbgMxwSx80vgXqr+euhid+aisDo+ERD5bEzbHzEdJqDqxlAg9AOk4Ocq7r9J/M4UEwPSinEZXe0avf/nQ8UngCt/djfupO/lCsHeE60LozeulCz9sbPHNBjj+FshHjh/ELILuwUelhGqpYZh9/BxW6M4EuTayn3hfwaSiPLo616wDzlRwy+C4wzRceT9Hv7kLTo9aIed7o0Z/ECLagDfc+nUx+EOBH4zphHbGn4JntQ5v5Iy/oI3jue5HDSE3feyxbPA6dGeLafmJlN27qBXL0zh4OmpSwtP6s+qWqpnvC6WCxc7cTAPX3PPsc86G3PgR0TGLKP2Q6IGOPPVv6eJyJnfNri91ssZ4pTYHNji86BAi8M308wJtSfhbUn7/ntaifyMbu1RQnBBK7S2hClKo03jf/kdkp4fZCiRSXej9z/tyeg8UkJASfs4fEa8GzoRyzMm2v7/yNyuaxJ/xrkdhOot01QiyQWT0wbfhrRnhHXzcFWE1ColniCnmNoaZ1A28zBb3o98yL+zLRO5i2Mj5bTIJnJi2+kKIfCCSY38T5ucbzmJfCx1rhXcW77OWS0zPDuOMr4KG7RuD/AG6H6Fark16Ed+VRFJMaZUHIwrlFWCSApI2wWPSkdn1Uca7kVCZeHDGqHCb2zZ/bExdUzgDXZu2JhR0fmBY+6EFybNj4n7mRyLrNHcZIWVf8uNEwA6erw107+rzI+aANeEwh0qXa1CgINtvK8iUiebs35RCB82TCQmqmczLUYWtNygAbPT9ogXrMhdM65jhVaYaqsy8qKMlqjv+CNpEsO0um80qnhp7LmycGPSCMMjJHCdkyINpucqCYHgA07Lb8SM0Gv/14djFOfJiAEUbn27lPfSq8nYfuJY4NHaw1F/+Q9QSwMEFAACAAgAoG3JVETo5p1IAAAAawAAABsAAAB1bml2ZXJzYWwvdW5pdmVyc2FsLnBuZy54bWyzsa/IzVEoSy0qzszPs1Uy1DNQsrfj5bIpKEoty0wtV6gAihnpGUCAkkIlKrc8M6UkAyhkYGGMEMxIzUzPKLFVskBSqQ80EwBQSwMEFAACAAgAOm3JVB/uCKCqBQAAoRUAACAAAAB2aWRlb2xlY3R1cmUvY29tbW9uX21lc3NhZ2VzLmxuZ61YW2+bSBR+r9T/MEKKtCv1ttqXPiSuAI8TFMywMNjNvqAJjJ1RgfFycZL++j0zgGPvtgLcSJVVcM53znznO5fx5ZenPEN7XlZCFlfGHx8+GYgXiUxFsb0yIrp4/9lAVc2KlGWy4FdGIQ30Zfb2zWXGim3Dthz+//YNQpc5ryp4rGbq6eUZifTK8K3YtG0cho7l4tgMHDN2TQu7sWXatzElsYWvHc+YXUtUw78Hju75VhQFBIHkRr+oMpHyy48d6jQnhFKyjH3Tw64xs2RdyxxZrDwPzTNXzrVJHeLFVgTAXmjMPLYXW1YDhei+AfiiOg87xJQ63jUgmkkCBuJeZKJ+RiGva+DiXFTXmWNjFp7PICV+Tx+Vu6ncRXOHAG1B0LKmIeGETSokKlhZauImAPqueYeDOLQxgCpoQuMw8n0SUDyHCEEtpcz4+13GnpGoUCFrVDW7nSxrniJRaD2xE4JzOYma8NbxYvCuj9e9dlyH3sVLoqimTVkgEMOrOfFIsDTdE/TN5hXg/QCH2KPApn9DKDFmfskrXtS8RLsHWcspeEplsReTRWyTyKOd4NDFXxEOdeK9aGnh4EJV9AUlFM7TfxVeTHC0Aj8/0NMKnJ2np7UJBCzN4LblxA4wvJjHa4feGDO75EzJ5lHUD0iEu1L1JL5nWdPWe9c6h9z1jc70/a5t9HFbLPk2ZG2TJZTfXeySaxKHoASws2W+Y8UzcuVWot/+/Pzp6fOn34eBPBoQty3m2MNfIU3qc5odqGYFUoHPQbsoCEBfnTicUNeqOo2Lda3eyQY9sD1XbX8v+KMuTdCfKLuOr75IJLwomkFxz8nShPyBpGng2EoboEFZls/v2opv6gdZgrsKpaJi9xlkVflUCVXf71rpt2mVqktA70hlzkTxYdj12nOJOdf5XYKwzGtVqIdDAdIJvFbTXin2Hbh4LDLJUrQpOQCSELHdLhNJ+5e95HxoZkNRdJVshuGaBMAu1oXM0I5V1aMs0xOWj+MZAnY8m0AibXoErtrsARjOJ2BrKEue1MNgEKWp89PpYu14QGBMtRyVJPKmqiHt+S7jNdfRCnUUlrQjlm8k6CPjMHV17sC7Fstgmlwz8uyb2KKH6nNZUyQPI+1AXD/M73E2m4qf5Gwwpg4NtpSvUB1QjmSKBbk1ZuR2isUdhvUCPoZsjvYcqNu+qPqiTZiqkey5m0FKTXshmwreKEqgtHRGqmleQgwTwaOO6f6kNbSg/Qzfij2HMMqUl4M0k4i6jodj6lAXUtc9DllBj7PxHFYyGFXO3/HCdFw9Gf6rV1g01JbB0j0rErW9JkwJ4Rm+S0Wqv1O1oqP+pxHfEau7/nbRtUZvjr9efJgYz0k3/UkZsbrm+a4ecq1o7sI/JwrVF34awpijn+f/sAO+SmZetkboMr+WnpPldChFJ51uKIhfJGp8sl45kG7PxDCjoboxjNVsvJVHwOlCdUeJXlZUp9jI8Rhd5R9ejLdcYyt0KNiu+X0l6sFFRFfF6NGmi+L8mQZRkiiAZfaEJOBINmWie+UwSS8YHUmHFyMs+2XrZMp0OEcXYzhQJnJgLx2BGS1xz387HE54XMsmS3UJZ+KbHhBw3Cbn/1/jNiVc9dXbjFV922nn05dfiaIjqXXqT1ikDmU4Wh0vVXi+RMLI0iGHcDlbwOzbbIYsqANHf5VFmrWTJ5c5vBqMlBLiUsePbVstaeC1ua9FnQ3vEQfDG9MDCaqLElyRYIv+puTBUwEjQBOrrkwZXJnGAi4i1w3hSoi9NqJFk2VVApt6cQYC0N+i4CcIaHOAGnV37/HUfa3Tj8by+FM97uexHqHfhbQ5aepMFKNtfTMKO0tfTdLRdq5515mNuMkcrA49uDXtW/8E+9UxV363pk7j66U9apCg761j7VfEVa1EG69kBk3j1PLwVOkfUy8/Hv22+i9QSwMEFAACAAgAOm3JVBUeYBujAAAAfwEAADEAAAB2aWRlb2xlY3R1cmUvcGxheWJhY2tfYW5kX25hdmlnYXRpb25fc2V0dGluZ3MueG1sdZBBCoMwEEX3nsIbCF2HQNelRagXGHGUQJIJmVHw9k1EbWnTZd77P8OMYhQxfmJd1bWCWegpEEVLnFE173e2DAtevXEghnzCgrznSiY3LFFoIzJ62ZQewXLK//BjeGthPT/iI14w5UJnHOpLqbCZXPKwmGlj3RpQjxHTgC+Yc+iht3jDtSeIw+MM7Bv/1bmbNpsd3mlAHSK5IKr5QFW613H0F1BLAwQUAAIACAA6bclUp4ruNgwFAADlGQAAKgAAAHZpZGVvbGVjdHVyZS9mbGFzaF9wdWJsaXNoaW5nX3NldHRpbmdzLnhtbO1ZX2/iOBB/76ewctrHLfTvtRVQsTRoo6XAkbTdPlUmMeCrY2dth5Z9uk9zH+w+yY0TCFAKNdW2t6e7SqiKPb+fx+OZ8UxSOX+MGRoTqajgVWdvt+wgwkMRUT6sOldB8+OJg5TGPMJMcFJ1uHDQeW2nkqR9RtXIJ1qDqEJAw9VZoqvOSOvkrFR6eHjYpSqRZlawVAO/2g1FXEokUYRrIksJwxP4pycJUc6UwYIAfrHgU1htZwehSs50KaKUEUSjqnNNIyJaJNSpJE2G1cgp5ZJ9HN4PpUh51BBMSCSH/arzy0H2N5PJ2S5oTLgxi6rBoBnWZziKqFEEM59+J2hE6HAEGoPRHmikR1XnoFw2LCBdWmXJuPPdY8PSEGAGrqf0MdE4whrnj/l6kgyIhPMgqqZlSoB0aWxBUpNHXQzkQ9GE45iGAcwgY6yqcxHc9dym23PbDffuqtfKVbVGBF7Qcq0wfsu72Ea+23N9tx24vbtPXmdLxGtWcS/rXmtLzI37yfeCbVdq1y+3hXQ/d9pbYeqB12lvYYdG57Jbb99utaPPt1231/LaX+6CTqcVeN05KvPKBf+rlJZduQIuL1K56LB6lMZ9jimD/PHEaxXRkIEYlkMSiCaF6BpgpoiDfk/I8LcUM6onkKggztA9IUldJRDlPRNPVcfEiDOnywlBMQiyIlZP94tg3ds/Xdp7KV9+vq9n1awUCaw7Elq8s/p75aNC/9PDzeqvUbQCCTTBfNISw3fX/uh4nipPypvVf07Nytgk9jaWMsugq+q/aL79w/n5Hxwfb1ZhzWoVrDUOR5DZ9SwxL47MpKixPQ41HcOlQZ7oOkgZ89MkEVLPc/viYKHEGprKQPCl4DHPqC9YVJwaifskauOYTC9Ell+I/j3lTRDec9AAIp3BkXYSwpGPOdzDVMMxhwWHSvtKU53dv82pdF1SzNAVp1AoEHTprxx7OMJSLYV2cUTm6gtrXbgcc3Pnz2vlcKqIjWDbZCvFYJdWtJKMqUiVPeIaSpDYSrKTaka5lWhvlhgtdc6j2UbYjSFr2QjekL6i2s7EAhU6II8PhA2oCR6tQkkIt1L7kWo0KCAoFnancyNSFqGJSBGj9wRpgUBROC+kRwQtllxoIEWcjUJROHUYNKbkgUTnNgvdwhJxCkiTnBjR+QrfUvod9clASOAleAwlK4zTqXvtvp64CH3Q/AfxJ1ipudJ4ZoMPecnmtS/crx+MAXE0xlBkbkcOWZDEiX4TfjxBXOgZDswRmtyQHXpEo2zOZm/WC47wOPMk4x0ZKfgQhQPIOWEihBRKeUpsCUPMkeBsgnAIIa+MX2ZJCEZyD8yp1asVzOHgNNnTkI4hgoSMiLTac3lv/+Dw6PjXk9Oz3dJff/z5cSNoWiRCHjfL5VViY2OzYI180pi8gFvTaryAWttwWONev+JK82GNfKZgt8Y+bUSsgSvtiB1yTVPyAnhDa/ICckODsoJtChmbVBUt4D2z2Xoj8K694PYucL8GywRZNKzWNZWSKbuer8KyivgnLsI6VwEYzLWqVFy/c9VruL5VpTLzHatMZsfZ7ljVXl8syy5TG3QX6gIrFeDiHeZVBFy9jMZQN0XvllnfIZLfKSx+RHOSh9bbhMWrjuvfk1L+q6b76XviNzKe7156nzqti/+D9x80Yv5UvCBdeiNavKhb/ihgZmLKaYyZbwr74ktC7eiwXCk9P7WzA2zLn2ZqO38DUEsDBBQAAgAIADptyVSPdlX+bwIAAIcIAAAkAAAAdmlkZW9sZWN0dXJlL2ZsYXNoX3NraW5fc2V0dGluZ3MueG1snVbbjtowEH3vV6DtB9AlEISUIiVcRFV2QQs/YMgQLBw7sie0/H1t5wYkWdgmL3jmnLmcsR08daJ8/K3T8faCCbkBRMojZSyFrUPDny8hVWTHIAxSRMFfxt8HvusMfa9rITX4UZxBltj5fDIb9FuxlwQko/xkkG4Q9HttSC5kTFgZdupM3emoDWwq2DAawpIqnDGIgaMm9UauH7RmSEgEQaRhjn1aYYxcdmRvKp5N/dHr9DOgFsJEfP1h3lagSNJkTTiwLP3Q8dt1qMALIKGel1HON28bQwGDPUK4+h9RCvLXiRq/I3Jtyl2YefxCiAOtWyRFykOzi3oD132Kb6hb+Ivvdg88briBapq3u9E8XyFucgHMYFzHd54iF6Raz5/vcWVEVm9EnkCqh9Wiru6hFnhM4x0nlD2xs5HGoM8i3FTcd/p++/lFIRjS5IbxIEnG2GbFz4bmbccmgdAHXmsob1OMnHn/Wpj85/UV5iFFBvak3N1sZ6qovs/GKFPwusUq86mj+LMUkcid5dLmaI6oC+YoBWtKRVIUCz3UPFy5rJKtUrSa24vtKuutvcJPJrnpQJjKsaWtgq0lKH1Mi4v4KvC9p+J8gBKp3IOqce49FWeeMqb2EoDXSDVXPqdmsayKuq7mgYUgrGPFl3DAcnJ35jJBUxxP1UezQSLxajbZOu+OnMHnNCZIBdcOBFU01+DJOEyIJNfXOosh1exVCWv9lSiDqYLQ4GmjbPWpHfeaKNaT0Tg508hat/qLOz7oqXjdO2OGBG6+9b/hshNEhu8lJO+91Z2xdY9pDG9Cb/FEijhBr3tlsvOpxqB/mz8g/wBQSwMEFAACAAgAOm3JVHyfhAoCBQAAXRkAACkAAAB2aWRlb2xlY3R1cmUvaHRtbF9wdWJsaXNoaW5nX3NldHRpbmdzLnhtbO1Z3W7iOBS+71NYWc3lFPq7bQVUlAZNNPwtpO30qjKJAW8dO2M7tMzVPs0+2D7JHicQoBRqultGK22lqopzvs/Hx+d8Pk5Ll88RQ2MiFRW87BzsFx1EeCBCyodl58avfz5zkNKYh5gJTsoOFw66rOyV4qTPqBr1iNZgqhDQcHUR67Iz0jq+KBSenp72qYqleStYooFf7QciKsSSKMI1kYWY4Qn80ZOYKGfKYEEAv5HgU1hlbw+hUsbUFGHCCKJh2bmlIRENEuhEki86Yk4hM+zj4HEoRcLDmmBCIjnsl51fjtKfmU1Gdk0jwk1UVAUGzbC+wGFIjR+Y9egPgkaEDkfgMMTsiYZ6VHaOikXDAtaFVZaUO1s8Niw1AVHgekofEY1DrHH2mM0nyYBI2A6iKlomBEiXxhYsNXnW+UA2FE44jmjgwxtkYlV2rv2Hrlt3u26r5j7cdBuZq9YI3/MbrhWm1/Cut7HvdN2e2/Ld7sOV194S8Z5Z3GbVa2yJuXOvep6/7UytanNbSOdLu7UVpup77dYWcai1m51q636rFX2577jdhtf6+uC32w3f68xRaVYu5F+psJzKJUh5kcjFhNWjJOpzTBnIx4usVUSDADEsh8QXdQrVNcBMEQf9HpPhbwlmVE9Ap6DO0CMhcVXFUORdU09lx9SIM6fLCMExKLK8Vs8P82I9ODxfWnshm36+rlfdLOX61RkJLXbs/kHxJPf//Hiz+2scLYF+xphPGmK4c+9PTudSeVbc7P5rbpbGRtdbWMpUQVfdfzN8h8fz/T86Pd3swprZSlhrHIxA2fVMmBdHZlbUxB4Hmo7h0CAvfB0kjPWSOBZSz7V9cTB3Yg1NaSD4UvGYZ9QXLMx3jUR9ErZwBCXcqXMHDaCuGWxgOyYc9TCHQ5dq2NQgR6ikrzTV6WFbn1pXJcUM3XAKXQFBzd7KJgcjLNVSIecbYg66oNKBozALbva81g4nitgYtow2KQa7Y0UryZiKRNkjbqHfiKws24lmlFuZdmcyaOlzVrs2xm4EGmVjeEf6imq7EAuU+4A8PhA2oDrkrwokIdzK7Weq0SCHoEjY7c6dSFiIJiJBjD4SpAUCR2G/kB4RtNhgoYEUUTrKsJomDBpT8kTCS5uJ7mGKKAGkkSJGdDbD94T+QH0yEBJ4CR5DfwrjdJpe++8nzgsdPP+X+GOs1NxpPIvBp6xB81rX7rdPJoA4HGNoKbcjB80jUaw/hB9PEBd6hoNwBEYb0k0PaZi+s1mb9YQjPE4zyWRHSgo5RGEDMk54EYC6Up4QW8IAcyQ4myAcQMkrk5epCMFIloEZtXq3gxkckiZ9GtIxVJCQIZFWay4eHB4dn5z+enZ+sV/4648/P28ETVtC0HEzXdYT1jZeDayRL64hb+DWXCzeQK29Xljj3j/jylXDGvlKe26NfXntsAauXD7skGuuIG+AN1xE3kBuuI6sYOtCRkaqwgW8ZxZbrfnereffP/juN3+ZIK2G1b6mVDBN1us9V9r/vmi5+j+v52rf+BAf16oxcXvtm27N7Vk1JrNUsRIuO85W26rV+mrZZZlWoLPQBli5AOfsMGsa4KRlNII2KdyZkO6gcHdUBa/ePOjGMsgK52Oq4F278zMF4/9QWWeVek1dUY9E1IB2JLMfFLWe2/Su2o3rDw0ftYvffzDp/mn4sqf8e+bSB8z8u9ryN/w9GF/+l0hl729QSwMEFAACAAgAOm3JVJNoQH6HAQAA2QQAACQAAAB2aWRlb2xlY3R1cmUvaHRtbF9za2luX3NldHRpbmdzLmpzb26VlM2OgjAQx+8+hWGvHnYtYthbWSBush8m+gJFRm0stCnFaIzvvhRRKZbsbnuhM79p5z90ehoMq+GsnOHr8FR/1+u1XitZwuhu21ps3GITFpu02A7atiasgNp2HjWpiE4ue3YNNjjWwVJakIRBGpRK8Vw7nacJ9tAUO20RfA+yjcTxWzRxDeQoQDKa7xrACwJ33AZyLjPC2puEKPRCv83oYxaMpvBBCxUxyCBXF3bsezgw9hNkA8Hm4kX1MLyMHBOyarKJQuy/hF1/JamJf3nW0/BzUYo5yYHdzpgibCq6MzMgKc0bMMZ6tsECGKwUpN//kHeN+TNfYQmRc53TTNfxXUEWVBXYSF7mafNnxxPP6w3TEUs4qK/6T/WKsURoYdeLocdv/KIR11TWQxj1xlxZm57HW1bochWfRO5AFn0pqSqFPnlqW2ZJTijrv1uKZlDddOhm4yIXm02hOGeKii5o2fICLm+JRVM9TUQEvGqeqgjyYUMfxW7sGJ2uOp3OLI/J3nwjBucfUEsDBBQAAgAIADptyVS8fTX3SgAAAEkAAAAfAAAAdmlkZW9sZWN0dXJlL2xvY2FsX3NldHRpbmdzLnhtbLOxr8jNUShLLSrOzM+zVTLUM1BSSM1Lzk/JzEu3VQoNcdO1UFIoLknMS0nMyc9LtVXKy1dSsLfjssnJT07MCU4tKQEqLNa34wIAUEsBAgAAFAACAAgAN23JVCHvWV0CBAAA3A4AABgAAAAAAAAAAQAAAAAAAAAAAG5vbmUvY29tbW9uX21lc3NhZ2VzLmxuZ1BLAQIAABQAAgAIADdtyVQVHmAbowAAAH8BAAApAAAAAAAAAAEAAAAAADgEAABub25lL3BsYXliYWNrX2FuZF9uYXZpZ2F0aW9uX3NldHRpbmdzLnhtbFBLAQIAABQAAgAIADdtyVRh3yWfMwMAAMQOAAAiAAAAAAAAAAEAAAAAACIFAABub25lL2ZsYXNoX3B1Ymxpc2hpbmdfc2V0dGluZ3MueG1sUEsBAgAAFAACAAgAN23JVHFXlJ0VAQAA0QIAABwAAAAAAAAAAQAAAAAAlQgAAG5vbmUvZmxhc2hfc2tpbl9zZXR0aW5ncy54bWxQSwECAAAUAAIACAA3bclUZ34YTS8DAABsDgAAIQAAAAAAAAABAAAAAADkCQAAbm9uZS9odG1sX3B1Ymxpc2hpbmdfc2V0dGluZ3MueG1sUEsBAgAAFAACAAgAN23JVI5z9vpqAAAA5QAAABwAAAAAAAAAAQAAAAAAUg0AAG5vbmUvaHRtbF9za2luX3NldHRpbmdzLmpzb25QSwECAAAUAAIACAA3bclUvH0190oAAABJAAAAFwAAAAAAAAABAAAAAAD2DQAAbm9uZS9sb2NhbF9zZXR0aW5ncy54bWxQSwECAAAUAAIACABGi7JU7gPNTEkDAADjCQAAFAAAAAAAAAABAAAAAAB1DgAAdW5pdmVyc2FsL3BsYXllci54bWxQSwECAAAUAAIACACdbclUBqKuqXIGAAAmGQAAHQAAAAAAAAABAAAAAADwEQAAdW5pdmVyc2FsL2NvbW1vbl9tZXNzYWdlcy5sbmdQSwECAAAUAAIACACdbclUc2py5qUAAACCAQAALgAAAAAAAAABAAAAAACdGAAAdW5pdmVyc2FsL3BsYXliYWNrX2FuZF9uYXZpZ2F0aW9uX3NldHRpbmdzLnhtbFBLAQIAABQAAgAIAJ1tyVS0Qdw3lwMAAN4QAAAnAAAAAAAAAAEAAAAAAI4ZAAB1bml2ZXJzYWwvZmxhc2hfcHVibGlzaGluZ19zZXR0aW5ncy54bWxQSwECAAAUAAIACACdbclUCV1Opo0DAAD+DAAAIQAAAAAAAAABAAAAAABqHQAAdW5pdmVyc2FsL2ZsYXNoX3NraW5fc2V0dGluZ3MueG1sUEsBAgAAFAACAAgAnW3JVPXJWbuQAwAAaBAAACYAAAAAAAAAAQAAAAAANiEAAHVuaXZlcnNhbC9odG1sX3B1Ymxpc2hpbmdfc2V0dGluZ3MueG1sUEsBAgAAFAACAAgAnW3JVCajy3+1AQAAfwYAACEAAAAAAAAAAQAAAAAACiUAAHVuaXZlcnNhbC9odG1sX3NraW5fc2V0dGluZ3MuanNvblBLAQIAABQAAgAIAJ1tyVTc4GhTcwAAAHoAAAAcAAAAAAAAAAEAAAAAAP4mAAB1bml2ZXJzYWwvbG9jYWxfc2V0dGluZ3MueG1sUEsBAgAAFAACAAgAoG3JVCYCMDiXDgAAciQAABcAAAAAAAAAAAAAAAAAqycAAHVuaXZlcnNhbC91bml2ZXJzYWwucG5nUEsBAgAAFAACAAgAoG3JVETo5p1IAAAAawAAABsAAAAAAAAAAQAAAAAAdzYAAHVuaXZlcnNhbC91bml2ZXJzYWwucG5nLnhtbFBLAQIAABQAAgAIADptyVQf7gigqgUAAKEVAAAgAAAAAAAAAAEAAAAAAPg2AAB2aWRlb2xlY3R1cmUvY29tbW9uX21lc3NhZ2VzLmxuZ1BLAQIAABQAAgAIADptyVQVHmAbowAAAH8BAAAxAAAAAAAAAAEAAAAAAOA8AAB2aWRlb2xlY3R1cmUvcGxheWJhY2tfYW5kX25hdmlnYXRpb25fc2V0dGluZ3MueG1sUEsBAgAAFAACAAgAOm3JVKeK7jYMBQAA5RkAACoAAAAAAAAAAQAAAAAA0j0AAHZpZGVvbGVjdHVyZS9mbGFzaF9wdWJsaXNoaW5nX3NldHRpbmdzLnhtbFBLAQIAABQAAgAIADptyVSPdlX+bwIAAIcIAAAkAAAAAAAAAAEAAAAAACZDAAB2aWRlb2xlY3R1cmUvZmxhc2hfc2tpbl9zZXR0aW5ncy54bWxQSwECAAAUAAIACAA6bclUfJ+ECgIFAABdGQAAKQAAAAAAAAABAAAAAADXRQAAdmlkZW9sZWN0dXJlL2h0bWxfcHVibGlzaGluZ19zZXR0aW5ncy54bWxQSwECAAAUAAIACAA6bclUk2hAfocBAADZBAAAJAAAAAAAAAABAAAAAAAgSwAAdmlkZW9sZWN0dXJlL2h0bWxfc2tpbl9zZXR0aW5ncy5qc29uUEsBAgAAFAACAAgAOm3JVLx9NfdKAAAASQAAAB8AAAAAAAAAAQAAAAAA6UwAAHZpZGVvbGVjdHVyZS9sb2NhbF9zZXR0aW5ncy54bWxQSwUGAAAAABgAGABqBwAAcE0AAAAA"/>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DE6AAFCA-C398-4236-B382-857282D478CE}:263"/>
  <p:tag name="GENSWF_ADVANCE_TIME" val="26.477"/>
  <p:tag name="TIMING" val="|7.289|7.432|6.375"/>
  <p:tag name="ISPRING_SLIDE_ID_2" val="{F38BCABC-F18D-45A2-97B6-105390A0B936}"/>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DE6AAFCA-C398-4236-B382-857282D478CE}:263"/>
  <p:tag name="GENSWF_ADVANCE_TIME" val="26.477"/>
  <p:tag name="TIMING" val="|7.289|7.432|6.375"/>
  <p:tag name="ISPRING_SLIDE_ID_2" val="{F38BCABC-F18D-45A2-97B6-105390A0B936}"/>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DE6AAFCA-C398-4236-B382-857282D478CE}:263"/>
  <p:tag name="GENSWF_ADVANCE_TIME" val="26.477"/>
  <p:tag name="TIMING" val="|7.289|7.432|6.375"/>
  <p:tag name="ISPRING_SLIDE_ID_2" val="{F38BCABC-F18D-45A2-97B6-105390A0B936}"/>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DE6AAFCA-C398-4236-B382-857282D478CE}:263"/>
  <p:tag name="GENSWF_ADVANCE_TIME" val="26.477"/>
  <p:tag name="TIMING" val="|7.289|7.432|6.375"/>
  <p:tag name="ISPRING_SLIDE_ID_2" val="{F38BCABC-F18D-45A2-97B6-105390A0B936}"/>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DE6AAFCA-C398-4236-B382-857282D478CE}:263"/>
  <p:tag name="GENSWF_ADVANCE_TIME" val="26.477"/>
  <p:tag name="TIMING" val="|7.289|7.432|6.375"/>
  <p:tag name="ISPRING_SLIDE_ID_2" val="{F38BCABC-F18D-45A2-97B6-105390A0B936}"/>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DE6AAFCA-C398-4236-B382-857282D478CE}:263"/>
  <p:tag name="GENSWF_ADVANCE_TIME" val="26.477"/>
  <p:tag name="TIMING" val="|7.289|7.432|6.375"/>
  <p:tag name="ISPRING_SLIDE_ID_2" val="{F38BCABC-F18D-45A2-97B6-105390A0B936}"/>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DE6AAFCA-C398-4236-B382-857282D478CE}:263"/>
  <p:tag name="GENSWF_ADVANCE_TIME" val="26.477"/>
  <p:tag name="TIMING" val="|7.289|7.432|6.375"/>
  <p:tag name="ISPRING_SLIDE_ID_2" val="{F38BCABC-F18D-45A2-97B6-105390A0B936}"/>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DE6AAFCA-C398-4236-B382-857282D478CE}:263"/>
  <p:tag name="GENSWF_ADVANCE_TIME" val="26.477"/>
  <p:tag name="TIMING" val="|7.289|7.432|6.375"/>
  <p:tag name="ISPRING_SLIDE_ID_2" val="{F38BCABC-F18D-45A2-97B6-105390A0B936}"/>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DE6AAFCA-C398-4236-B382-857282D478CE}:263"/>
  <p:tag name="GENSWF_ADVANCE_TIME" val="26.477"/>
  <p:tag name="TIMING" val="|7.289|7.432|6.375"/>
  <p:tag name="ISPRING_SLIDE_ID_2" val="{F38BCABC-F18D-45A2-97B6-105390A0B936}"/>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DE6AAFCA-C398-4236-B382-857282D478CE}:263"/>
  <p:tag name="GENSWF_ADVANCE_TIME" val="26.477"/>
  <p:tag name="TIMING" val="|7.289|7.432|6.375"/>
  <p:tag name="ISPRING_SLIDE_ID_2" val="{F38BCABC-F18D-45A2-97B6-105390A0B936}"/>
</p:tagLst>
</file>

<file path=ppt/tags/tag2.xml><?xml version="1.0" encoding="utf-8"?>
<p:tagLst xmlns:a="http://schemas.openxmlformats.org/drawingml/2006/main" xmlns:r="http://schemas.openxmlformats.org/officeDocument/2006/relationships" xmlns:p="http://schemas.openxmlformats.org/presentationml/2006/main">
  <p:tag name="GENSWF_SLIDE_UID" val="{C0962C8D-52DA-4626-A3EB-428F95D12C2B}:262"/>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DE6AAFCA-C398-4236-B382-857282D478CE}:263"/>
  <p:tag name="GENSWF_ADVANCE_TIME" val="26.477"/>
  <p:tag name="TIMING" val="|7.289|7.432|6.375"/>
  <p:tag name="ISPRING_SLIDE_ID_2" val="{F38BCABC-F18D-45A2-97B6-105390A0B936}"/>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DE6AAFCA-C398-4236-B382-857282D478CE}:263"/>
  <p:tag name="GENSWF_ADVANCE_TIME" val="26.477"/>
  <p:tag name="TIMING" val="|7.289|7.432|6.375"/>
  <p:tag name="ISPRING_SLIDE_ID_2" val="{F38BCABC-F18D-45A2-97B6-105390A0B936}"/>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DE6AAFCA-C398-4236-B382-857282D478CE}:263"/>
  <p:tag name="GENSWF_ADVANCE_TIME" val="26.477"/>
  <p:tag name="TIMING" val="|7.289|7.432|6.375"/>
  <p:tag name="ISPRING_SLIDE_ID_2" val="{F38BCABC-F18D-45A2-97B6-105390A0B936}"/>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DE6AAFCA-C398-4236-B382-857282D478CE}:263"/>
  <p:tag name="GENSWF_ADVANCE_TIME" val="26.477"/>
  <p:tag name="TIMING" val="|7.289|7.432|6.375"/>
  <p:tag name="ISPRING_SLIDE_ID_2" val="{F38BCABC-F18D-45A2-97B6-105390A0B936}"/>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DE6AAFCA-C398-4236-B382-857282D478CE}:263"/>
  <p:tag name="GENSWF_ADVANCE_TIME" val="26.477"/>
  <p:tag name="TIMING" val="|7.289|7.432|6.375"/>
  <p:tag name="ISPRING_SLIDE_ID_2" val="{F38BCABC-F18D-45A2-97B6-105390A0B936}"/>
</p:tagLst>
</file>

<file path=ppt/tags/tag2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A0C649B3-27E1-498D-B54F-C714D5996FF3}:613"/>
  <p:tag name="GENSWF_ADVANCE_TIME" val="40.331"/>
  <p:tag name="ISPRING_SLIDE_ID_2" val="{E27F2901-91C9-41A1-9D87-B0C2802B0944}"/>
</p:tagLst>
</file>

<file path=ppt/tags/tag3.xml><?xml version="1.0" encoding="utf-8"?>
<p:tagLst xmlns:a="http://schemas.openxmlformats.org/drawingml/2006/main" xmlns:r="http://schemas.openxmlformats.org/officeDocument/2006/relationships" xmlns:p="http://schemas.openxmlformats.org/presentationml/2006/main">
  <p:tag name="GENSWF_SLIDE_UID" val="{1F790CC2-987D-471E-A8D0-10E6F0D7F726}:263"/>
</p:tagLst>
</file>

<file path=ppt/tags/tag4.xml><?xml version="1.0" encoding="utf-8"?>
<p:tagLst xmlns:a="http://schemas.openxmlformats.org/drawingml/2006/main" xmlns:r="http://schemas.openxmlformats.org/officeDocument/2006/relationships" xmlns:p="http://schemas.openxmlformats.org/presentationml/2006/main">
  <p:tag name="GENSWF_SLIDE_UID" val="{1F790CC2-987D-471E-A8D0-10E6F0D7F726}:263"/>
</p:tagLst>
</file>

<file path=ppt/tags/tag5.xml><?xml version="1.0" encoding="utf-8"?>
<p:tagLst xmlns:a="http://schemas.openxmlformats.org/drawingml/2006/main" xmlns:r="http://schemas.openxmlformats.org/officeDocument/2006/relationships" xmlns:p="http://schemas.openxmlformats.org/presentationml/2006/main">
  <p:tag name="GENSWF_SLIDE_UID" val="{1F790CC2-987D-471E-A8D0-10E6F0D7F726}:263"/>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0ABA991D-1F0F-416A-BB17-9869D3439572}"/>
  <p:tag name="GENSWF_ADVANCE_TIME" val="108.783"/>
  <p:tag name="TIMING" val="|22.87|9.593|8.284"/>
  <p:tag name="GENSWF_SLIDE_UID" val="{6A4AC0F8-1888-445E-A979-48FDDE7AEA9D}:639"/>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5BA63E7B-96BD-41DE-B10C-EAB705B7CD69}:620"/>
  <p:tag name="ISPRING_SLIDE_ID_2" val="{2B58215F-5760-473E-8FAC-588F365436DD}"/>
  <p:tag name="GENSWF_ADVANCE_TIME" val="48.580"/>
  <p:tag name="TIMING" val="|9.112|16.282|15.147"/>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3999772D-5870-494A-BD82-C170BC095BD6}"/>
  <p:tag name="GENSWF_ADVANCE_TIME" val="71.324"/>
  <p:tag name="GENSWF_SLIDE_UID" val="{65733EC6-6B2E-434D-AC0D-C4167DDB3B48}:641"/>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BCC9B174-6339-4E45-9F57-4BAF97DBB32B}"/>
  <p:tag name="GENSWF_ADVANCE_TIME" val="58.390"/>
  <p:tag name="GENSWF_SLIDE_UID" val="{220ABC93-17CB-4D18-8F3F-8EE65BEC0935}:6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9128</TotalTime>
  <Words>3503</Words>
  <Application>Microsoft Office PowerPoint</Application>
  <PresentationFormat>Widescreen</PresentationFormat>
  <Paragraphs>320</Paragraphs>
  <Slides>29</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Symbol</vt:lpstr>
      <vt:lpstr>Verdana</vt:lpstr>
      <vt:lpstr>Office Theme</vt:lpstr>
      <vt:lpstr>Custom Design</vt:lpstr>
      <vt:lpstr>PowerPoint Presentation</vt:lpstr>
      <vt:lpstr>Objectives</vt:lpstr>
      <vt:lpstr> VFW – Bergmann &amp; Moore Partnership </vt:lpstr>
      <vt:lpstr>VFW – Bergmann &amp; Moore Partnership</vt:lpstr>
      <vt:lpstr>VFW – B&amp;M Partnership Results after 8 years</vt:lpstr>
      <vt:lpstr>PACT Act (8/10/22) - Quick Summary </vt:lpstr>
      <vt:lpstr>Effective Date for PACT Act</vt:lpstr>
      <vt:lpstr>Other Medical Conditions</vt:lpstr>
      <vt:lpstr>VA’s Duty to Assist</vt:lpstr>
      <vt:lpstr>Presumptions of Service Connection</vt:lpstr>
      <vt:lpstr>Presumptions of Service Connection </vt:lpstr>
      <vt:lpstr>Camp Lejeune Justice Act  - PACT Act, Section 804 - Brief overview  - How VFW is helping its members with CLJA </vt:lpstr>
      <vt:lpstr>Camp Lejeune Justice Act</vt:lpstr>
      <vt:lpstr>CLJA Eligibility Map from VA</vt:lpstr>
      <vt:lpstr>CLJA Drinking Water Database</vt:lpstr>
      <vt:lpstr>CLJA Presumptive Conditions</vt:lpstr>
      <vt:lpstr>VFW – B&amp;M MOU for CLJA</vt:lpstr>
      <vt:lpstr>B&amp;M Responsibilities</vt:lpstr>
      <vt:lpstr>VFW Responsibilities</vt:lpstr>
      <vt:lpstr>Example of B&amp;M v. Other Firm</vt:lpstr>
      <vt:lpstr>Six Inter-Connected CLJA Actors</vt:lpstr>
      <vt:lpstr>CLJA Actors – 2</vt:lpstr>
      <vt:lpstr>CLJA Q&amp;A  </vt:lpstr>
      <vt:lpstr>CLJA Q&amp;A – 1 </vt:lpstr>
      <vt:lpstr>CLJA Q&amp;A – 2 </vt:lpstr>
      <vt:lpstr>Next Steps – 1 – Contact VFW  </vt:lpstr>
      <vt:lpstr>Next Steps – 2 – Contact B&amp;M </vt:lpstr>
      <vt:lpstr>Next Steps – 3 – Carefully Decide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 CLJA</dc:title>
  <dc:creator>B&amp;M</dc:creator>
  <cp:lastModifiedBy>GLENN Bergmann</cp:lastModifiedBy>
  <cp:revision>225</cp:revision>
  <cp:lastPrinted>2022-09-14T18:46:55Z</cp:lastPrinted>
  <dcterms:created xsi:type="dcterms:W3CDTF">2018-10-23T18:41:38Z</dcterms:created>
  <dcterms:modified xsi:type="dcterms:W3CDTF">2022-09-16T16:28:34Z</dcterms:modified>
</cp:coreProperties>
</file>