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79" r:id="rId5"/>
    <p:sldId id="281" r:id="rId6"/>
    <p:sldId id="282" r:id="rId7"/>
    <p:sldId id="284" r:id="rId8"/>
    <p:sldId id="283" r:id="rId9"/>
    <p:sldId id="288" r:id="rId10"/>
    <p:sldId id="289"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69944-D62B-B474-4EEE-457807821709}" name="Griffin, Brian D. (OGC)" initials="GBD(" userId="S::Brian.Griffin2@va.gov::d3172a8c-dd39-4561-8c85-1c337035f2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0000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081" autoAdjust="0"/>
  </p:normalViewPr>
  <p:slideViewPr>
    <p:cSldViewPr snapToGrid="0" showGuides="1">
      <p:cViewPr varScale="1">
        <p:scale>
          <a:sx n="72" d="100"/>
          <a:sy n="72" d="100"/>
        </p:scale>
        <p:origin x="1512" y="60"/>
      </p:cViewPr>
      <p:guideLst>
        <p:guide orient="horz" pos="1128"/>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t, Melissa (she/her/hers)" userId="4216906b-ab48-4d32-93a2-e036099d21d2" providerId="ADAL" clId="{90C61327-8701-4D56-BB99-A618A64CD35E}"/>
    <pc:docChg chg="modSld">
      <pc:chgData name="Bryant, Melissa (she/her/hers)" userId="4216906b-ab48-4d32-93a2-e036099d21d2" providerId="ADAL" clId="{90C61327-8701-4D56-BB99-A618A64CD35E}" dt="2022-10-03T13:14:24.770" v="38" actId="20577"/>
      <pc:docMkLst>
        <pc:docMk/>
      </pc:docMkLst>
      <pc:sldChg chg="modNotesTx">
        <pc:chgData name="Bryant, Melissa (she/her/hers)" userId="4216906b-ab48-4d32-93a2-e036099d21d2" providerId="ADAL" clId="{90C61327-8701-4D56-BB99-A618A64CD35E}" dt="2022-10-03T13:14:24.770" v="38" actId="20577"/>
        <pc:sldMkLst>
          <pc:docMk/>
          <pc:sldMk cId="1015306922"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979B6-3EAD-42E5-B79B-716AC4DCFA7A}" type="datetimeFigureOut">
              <a:rPr lang="en-US" smtClean="0"/>
              <a:t>10/3/2022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20F08-8000-43E7-B704-C3E2542FB059}" type="slidenum">
              <a:rPr lang="en-US" smtClean="0"/>
              <a:t>‹#›</a:t>
            </a:fld>
            <a:endParaRPr lang="en-US"/>
          </a:p>
        </p:txBody>
      </p:sp>
    </p:spTree>
    <p:extLst>
      <p:ext uri="{BB962C8B-B14F-4D97-AF65-F5344CB8AC3E}">
        <p14:creationId xmlns:p14="http://schemas.microsoft.com/office/powerpoint/2010/main" val="358470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a.gov/disability/dependency-indemnity-compens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va.gov/pension/survivors-pension" TargetMode="External"/><Relationship Id="rId4" Type="http://schemas.openxmlformats.org/officeDocument/2006/relationships/hyperlink" Target="https://www.va.gov/resources/evidence-to-support-va-pension-dic-or-accrued-benefits-claim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rPr>
              <a:t>In addition to Vietnam Era Veterans who can enroll in health care NOW</a:t>
            </a:r>
            <a:r>
              <a:rPr lang="en-US" sz="1100" b="1">
                <a:effectLst/>
                <a:latin typeface="Calibri" panose="020F0502020204030204" pitchFamily="34" charset="0"/>
                <a:ea typeface="Calibri" panose="020F0502020204030204" pitchFamily="34" charset="0"/>
              </a:rPr>
              <a:t>, as of 1 </a:t>
            </a:r>
            <a:r>
              <a:rPr lang="en-US" sz="1100" b="1" dirty="0">
                <a:effectLst/>
                <a:latin typeface="Calibri" panose="020F0502020204030204" pitchFamily="34" charset="0"/>
                <a:ea typeface="Calibri" panose="020F0502020204030204" pitchFamily="34" charset="0"/>
              </a:rPr>
              <a:t>October—there’s a Special Enrollment Period for </a:t>
            </a:r>
            <a:r>
              <a:rPr lang="en-US" sz="1100" b="1" dirty="0">
                <a:effectLst/>
                <a:highlight>
                  <a:srgbClr val="FFFF00"/>
                </a:highlight>
                <a:latin typeface="Calibri" panose="020F0502020204030204" pitchFamily="34" charset="0"/>
                <a:ea typeface="Calibri" panose="020F0502020204030204" pitchFamily="34" charset="0"/>
              </a:rPr>
              <a:t>certain </a:t>
            </a:r>
            <a:r>
              <a:rPr lang="en-US" sz="1100" b="0" u="sng" dirty="0">
                <a:solidFill>
                  <a:srgbClr val="FF0000"/>
                </a:solidFill>
                <a:effectLst/>
                <a:highlight>
                  <a:srgbClr val="FFFF00"/>
                </a:highlight>
                <a:latin typeface="Calibri" panose="020F0502020204030204" pitchFamily="34" charset="0"/>
                <a:ea typeface="Calibri" panose="020F0502020204030204" pitchFamily="34" charset="0"/>
              </a:rPr>
              <a:t>post-9/11</a:t>
            </a:r>
            <a:r>
              <a:rPr lang="en-US" sz="1100" b="1" u="sng" dirty="0">
                <a:effectLst/>
                <a:highlight>
                  <a:srgbClr val="FFFF00"/>
                </a:highlight>
                <a:latin typeface="Calibri" panose="020F0502020204030204" pitchFamily="34" charset="0"/>
                <a:ea typeface="Calibri" panose="020F0502020204030204" pitchFamily="34" charset="0"/>
              </a:rPr>
              <a:t> </a:t>
            </a:r>
            <a:r>
              <a:rPr lang="en-US" sz="1100" b="1" dirty="0">
                <a:effectLst/>
                <a:highlight>
                  <a:srgbClr val="FFFF00"/>
                </a:highlight>
                <a:latin typeface="Calibri" panose="020F0502020204030204" pitchFamily="34" charset="0"/>
                <a:ea typeface="Calibri" panose="020F0502020204030204" pitchFamily="34" charset="0"/>
              </a:rPr>
              <a:t>combat Veterans (non-Vietnam</a:t>
            </a:r>
            <a:r>
              <a:rPr lang="en-US" sz="1100" b="1" dirty="0">
                <a:effectLst/>
                <a:latin typeface="Calibri" panose="020F0502020204030204" pitchFamily="34" charset="0"/>
                <a:ea typeface="Calibri" panose="020F0502020204030204" pitchFamily="34" charset="0"/>
              </a:rPr>
              <a:t>). Enrollment is free, there are no annual costs, and care may be free as well! Details are at the link/QR code.</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 </a:t>
            </a: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2000" b="1" u="sng" dirty="0">
                <a:effectLst/>
                <a:latin typeface="Calibri" panose="020F0502020204030204" pitchFamily="34" charset="0"/>
                <a:ea typeface="Calibri" panose="020F0502020204030204" pitchFamily="34" charset="0"/>
              </a:rPr>
              <a:t>Bottom line</a:t>
            </a:r>
            <a:r>
              <a:rPr lang="en-US" sz="2000" b="1" dirty="0">
                <a:effectLst/>
                <a:latin typeface="Calibri" panose="020F0502020204030204" pitchFamily="34" charset="0"/>
                <a:ea typeface="Calibri" panose="020F0502020204030204" pitchFamily="34" charset="0"/>
              </a:rPr>
              <a:t>: </a:t>
            </a:r>
            <a:r>
              <a:rPr lang="en-US" sz="2000" b="0" u="sng" dirty="0">
                <a:effectLst/>
                <a:highlight>
                  <a:srgbClr val="FFFF00"/>
                </a:highlight>
                <a:latin typeface="Calibri" panose="020F0502020204030204" pitchFamily="34" charset="0"/>
                <a:ea typeface="Calibri" panose="020F0502020204030204" pitchFamily="34" charset="0"/>
              </a:rPr>
              <a:t>If you are a post-9/11 combat Veteran who has not previously enrolled in VA health care and who was separated or discharged between September 11, 2001, and October 1, 2013, </a:t>
            </a:r>
            <a:r>
              <a:rPr lang="en-US" sz="2000" b="1" strike="sngStrike" dirty="0">
                <a:effectLst/>
                <a:latin typeface="Calibri" panose="020F0502020204030204" pitchFamily="34" charset="0"/>
                <a:ea typeface="Calibri" panose="020F0502020204030204" pitchFamily="34" charset="0"/>
              </a:rPr>
              <a:t>Apply</a:t>
            </a:r>
            <a:r>
              <a:rPr lang="en-US" sz="2000" b="1" dirty="0">
                <a:effectLst/>
                <a:latin typeface="Calibri" panose="020F0502020204030204" pitchFamily="34" charset="0"/>
                <a:ea typeface="Calibri" panose="020F0502020204030204" pitchFamily="34" charset="0"/>
              </a:rPr>
              <a:t> now under special enrollment as this window is only for one year—after that, you will need to be eligible under other criteria, which may not be immediate. </a:t>
            </a:r>
            <a:r>
              <a:rPr lang="en-US" sz="2000" b="1" u="sng" dirty="0">
                <a:effectLst/>
                <a:latin typeface="Calibri" panose="020F0502020204030204" pitchFamily="34" charset="0"/>
                <a:ea typeface="Calibri" panose="020F0502020204030204" pitchFamily="34" charset="0"/>
              </a:rPr>
              <a:t>This is an opportunity for more recently separated Veterans who didn’t take advantage of the 5-year window when they were discharged/separated to enroll for VA health care if they don’t meet other eligibility requirements</a:t>
            </a:r>
            <a:r>
              <a:rPr lang="en-US" sz="2000" b="1" u="none" dirty="0">
                <a:effectLst/>
                <a:latin typeface="Calibri" panose="020F0502020204030204" pitchFamily="34" charset="0"/>
                <a:ea typeface="Calibri" panose="020F0502020204030204" pitchFamily="34" charset="0"/>
              </a:rPr>
              <a:t>.   </a:t>
            </a:r>
            <a:endParaRPr lang="en-US" sz="1800" b="1" u="none" dirty="0">
              <a:effectLst/>
              <a:latin typeface="Calibri" panose="020F0502020204030204" pitchFamily="34" charset="0"/>
              <a:ea typeface="Calibri" panose="020F0502020204030204" pitchFamily="34" charset="0"/>
            </a:endParaRPr>
          </a:p>
          <a:p>
            <a:endParaRPr lang="en-US" sz="1200" dirty="0">
              <a:solidFill>
                <a:srgbClr val="FF0000"/>
              </a:solidFill>
              <a:latin typeface="Source Sans Pro"/>
            </a:endParaRPr>
          </a:p>
          <a:p>
            <a:endParaRPr lang="en-US" dirty="0"/>
          </a:p>
        </p:txBody>
      </p:sp>
      <p:sp>
        <p:nvSpPr>
          <p:cNvPr id="4" name="Slide Number Placeholder 3"/>
          <p:cNvSpPr>
            <a:spLocks noGrp="1"/>
          </p:cNvSpPr>
          <p:nvPr>
            <p:ph type="sldNum" sz="quarter" idx="5"/>
          </p:nvPr>
        </p:nvSpPr>
        <p:spPr/>
        <p:txBody>
          <a:bodyPr/>
          <a:lstStyle/>
          <a:p>
            <a:fld id="{B7F20F08-8000-43E7-B704-C3E2542FB059}" type="slidenum">
              <a:rPr lang="en-US" smtClean="0"/>
              <a:t>6</a:t>
            </a:fld>
            <a:endParaRPr lang="en-US"/>
          </a:p>
        </p:txBody>
      </p:sp>
    </p:spTree>
    <p:extLst>
      <p:ext uri="{BB962C8B-B14F-4D97-AF65-F5344CB8AC3E}">
        <p14:creationId xmlns:p14="http://schemas.microsoft.com/office/powerpoint/2010/main" val="379301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1" u="sng" dirty="0">
                <a:solidFill>
                  <a:srgbClr val="323A45"/>
                </a:solidFill>
                <a:effectLst/>
                <a:highlight>
                  <a:srgbClr val="FFFF00"/>
                </a:highlight>
                <a:latin typeface="Source Sans Pro" panose="020B0503030403020204" pitchFamily="34" charset="0"/>
              </a:rPr>
              <a:t>For the briefer, more details on Gulf War Veterans and survivors’ benefits if asked (an FAQ):</a:t>
            </a:r>
          </a:p>
          <a:p>
            <a:pPr algn="l"/>
            <a:endParaRPr lang="en-US" b="1" i="1" u="sng" dirty="0">
              <a:solidFill>
                <a:srgbClr val="323A45"/>
              </a:solidFill>
              <a:effectLst/>
              <a:highlight>
                <a:srgbClr val="FFFF00"/>
              </a:highlight>
              <a:latin typeface="Source Sans Pro" panose="020B0503030403020204" pitchFamily="34" charset="0"/>
            </a:endParaRPr>
          </a:p>
          <a:p>
            <a:pPr algn="l"/>
            <a:r>
              <a:rPr lang="en-US" b="1" i="1" u="sng" dirty="0">
                <a:solidFill>
                  <a:srgbClr val="323A45"/>
                </a:solidFill>
                <a:effectLst/>
                <a:highlight>
                  <a:srgbClr val="FFFF00"/>
                </a:highlight>
                <a:latin typeface="Source Sans Pro" panose="020B0503030403020204" pitchFamily="34" charset="0"/>
              </a:rPr>
              <a:t>Gulf War Veterans:</a:t>
            </a:r>
          </a:p>
          <a:p>
            <a:pPr algn="l"/>
            <a:r>
              <a:rPr lang="en-US" b="1" i="0" u="none" dirty="0">
                <a:solidFill>
                  <a:srgbClr val="323A45"/>
                </a:solidFill>
                <a:effectLst/>
                <a:highlight>
                  <a:srgbClr val="FFFF00"/>
                </a:highlight>
                <a:latin typeface="Source Sans Pro" panose="020B0503030403020204" pitchFamily="34" charset="0"/>
              </a:rPr>
              <a:t>Gulf War Veterans who performed active service in any of the following locations during the specified time periods will be eligible, on a rolling basis, to enroll if they haven’t previously enrolled:</a:t>
            </a:r>
          </a:p>
          <a:p>
            <a:pPr marL="171450" indent="-171450" algn="l">
              <a:buFont typeface="Arial" panose="020B0604020202020204" pitchFamily="34" charset="0"/>
              <a:buChar char="•"/>
            </a:pPr>
            <a:r>
              <a:rPr lang="en-US" b="0" i="0" u="none" dirty="0">
                <a:solidFill>
                  <a:srgbClr val="323A45"/>
                </a:solidFill>
                <a:effectLst/>
                <a:highlight>
                  <a:srgbClr val="FFFF00"/>
                </a:highlight>
                <a:latin typeface="Source Sans Pro" panose="020B0503030403020204" pitchFamily="34" charset="0"/>
              </a:rPr>
              <a:t>On or after August 2, 1990, in Bahrain, Iraq, Kuwait, Oman , Qatar, Saudi Arabia, Somalia, or the United Arab Emirates</a:t>
            </a:r>
          </a:p>
          <a:p>
            <a:pPr marL="171450" indent="-171450" algn="l">
              <a:buFont typeface="Arial" panose="020B0604020202020204" pitchFamily="34" charset="0"/>
              <a:buChar char="•"/>
            </a:pPr>
            <a:r>
              <a:rPr lang="en-US" b="0" i="0" u="none" dirty="0">
                <a:solidFill>
                  <a:srgbClr val="323A45"/>
                </a:solidFill>
                <a:effectLst/>
                <a:highlight>
                  <a:srgbClr val="FFFF00"/>
                </a:highlight>
                <a:latin typeface="Source Sans Pro" panose="020B0503030403020204" pitchFamily="34" charset="0"/>
              </a:rPr>
              <a:t>On or after September 11, 2001, in Afghanistan, Djibouti, Egypt, Jordan, Lebanon, Syria, Yemen, Uzbekistan, or any other country determined relevant by VA</a:t>
            </a:r>
          </a:p>
          <a:p>
            <a:pPr marL="171450" indent="-171450" algn="l">
              <a:buFont typeface="Arial" panose="020B0604020202020204" pitchFamily="34" charset="0"/>
              <a:buChar char="•"/>
            </a:pPr>
            <a:r>
              <a:rPr lang="en-US" b="0" i="0" u="none" dirty="0">
                <a:solidFill>
                  <a:srgbClr val="323A45"/>
                </a:solidFill>
                <a:effectLst/>
                <a:highlight>
                  <a:srgbClr val="FFFF00"/>
                </a:highlight>
                <a:latin typeface="Source Sans Pro" panose="020B0503030403020204" pitchFamily="34" charset="0"/>
              </a:rPr>
              <a:t>Gulf War Veterans may also be eligible if they received certain medals (Armed Forces Expeditionary Medal, Service Specific Expeditionary Medal, Combat Era Specific Expeditionary Medal, Campaign Specific Medal, or other combat theater award medals established by Federal statute or Executive order) in connection with service during a period after the Persian Gulf War</a:t>
            </a:r>
          </a:p>
          <a:p>
            <a:pPr algn="l"/>
            <a:endParaRPr lang="en-US" b="1" i="1" u="sng" dirty="0">
              <a:solidFill>
                <a:srgbClr val="323A45"/>
              </a:solidFill>
              <a:effectLst/>
              <a:highlight>
                <a:srgbClr val="FFFF00"/>
              </a:highlight>
              <a:latin typeface="Source Sans Pro" panose="020B0503030403020204" pitchFamily="34" charset="0"/>
            </a:endParaRPr>
          </a:p>
          <a:p>
            <a:pPr algn="l"/>
            <a:r>
              <a:rPr lang="en-US" b="1" i="1" u="sng" dirty="0">
                <a:solidFill>
                  <a:srgbClr val="323A45"/>
                </a:solidFill>
                <a:effectLst/>
                <a:highlight>
                  <a:srgbClr val="FFFF00"/>
                </a:highlight>
                <a:latin typeface="Source Sans Pro" panose="020B0503030403020204" pitchFamily="34" charset="0"/>
              </a:rPr>
              <a:t>If you’re a surviving family member of a Veteran, you may be eligible for these benefits:</a:t>
            </a:r>
          </a:p>
          <a:p>
            <a:pPr algn="l">
              <a:buFont typeface="Arial" panose="020B0604020202020204" pitchFamily="34" charset="0"/>
              <a:buChar char="•"/>
            </a:pPr>
            <a:r>
              <a:rPr lang="en-US" b="1" i="0" dirty="0">
                <a:solidFill>
                  <a:srgbClr val="323A45"/>
                </a:solidFill>
                <a:effectLst/>
                <a:latin typeface="Source Sans Pro" panose="020B0503030403020204" pitchFamily="34" charset="0"/>
              </a:rPr>
              <a:t>A monthly VA Dependency and Indemnity Compensation (VA DIC) payment.</a:t>
            </a:r>
            <a:r>
              <a:rPr lang="en-US" b="0" i="0" dirty="0">
                <a:solidFill>
                  <a:srgbClr val="323A45"/>
                </a:solidFill>
                <a:effectLst/>
                <a:latin typeface="Source Sans Pro" panose="020B0503030403020204" pitchFamily="34" charset="0"/>
              </a:rPr>
              <a:t> You may qualify if you’re the surviving spouse, dependent child, or parent of a Veteran who died from a service-connected disability. </a:t>
            </a:r>
            <a:br>
              <a:rPr lang="en-US" b="0" i="0" dirty="0">
                <a:solidFill>
                  <a:srgbClr val="323A45"/>
                </a:solidFill>
                <a:effectLst/>
                <a:latin typeface="Source Sans Pro" panose="020B0503030403020204" pitchFamily="34" charset="0"/>
              </a:rPr>
            </a:br>
            <a:r>
              <a:rPr lang="en-US" b="0" i="0" u="sng" dirty="0">
                <a:solidFill>
                  <a:srgbClr val="004795"/>
                </a:solidFill>
                <a:effectLst/>
                <a:latin typeface="Source Sans Pro" panose="020B0503030403020204" pitchFamily="34" charset="0"/>
                <a:hlinkClick r:id="rId3" tooltip="About VA DIC for spouses, dependents, and parents"/>
              </a:rPr>
              <a:t>Learn how to apply for VA DIC</a:t>
            </a:r>
            <a:endParaRPr lang="en-US" b="0" i="0" dirty="0">
              <a:solidFill>
                <a:srgbClr val="323A45"/>
              </a:solidFill>
              <a:effectLst/>
              <a:latin typeface="Source Sans Pro" panose="020B0503030403020204" pitchFamily="34" charset="0"/>
            </a:endParaRPr>
          </a:p>
          <a:p>
            <a:pPr algn="l">
              <a:buFont typeface="Arial" panose="020B0604020202020204" pitchFamily="34" charset="0"/>
              <a:buChar char="•"/>
            </a:pPr>
            <a:r>
              <a:rPr lang="en-US" b="1" i="0" dirty="0">
                <a:solidFill>
                  <a:srgbClr val="323A45"/>
                </a:solidFill>
                <a:effectLst/>
                <a:latin typeface="Source Sans Pro" panose="020B0503030403020204" pitchFamily="34" charset="0"/>
              </a:rPr>
              <a:t>A one-time accrued benefits payment.</a:t>
            </a:r>
            <a:r>
              <a:rPr lang="en-US" b="0" i="0" dirty="0">
                <a:solidFill>
                  <a:srgbClr val="323A45"/>
                </a:solidFill>
                <a:effectLst/>
                <a:latin typeface="Source Sans Pro" panose="020B0503030403020204" pitchFamily="34" charset="0"/>
              </a:rPr>
              <a:t> You may qualify if you’re the surviving spouse, dependent child, or dependent parent of a Veteran who we owed unpaid benefits at the time of their death.</a:t>
            </a:r>
            <a:br>
              <a:rPr lang="en-US" b="0" i="0" dirty="0">
                <a:solidFill>
                  <a:srgbClr val="323A45"/>
                </a:solidFill>
                <a:effectLst/>
                <a:latin typeface="Source Sans Pro" panose="020B0503030403020204" pitchFamily="34" charset="0"/>
              </a:rPr>
            </a:br>
            <a:r>
              <a:rPr lang="en-US" b="0" i="0" u="sng" dirty="0">
                <a:solidFill>
                  <a:srgbClr val="004795"/>
                </a:solidFill>
                <a:effectLst/>
                <a:latin typeface="Source Sans Pro" panose="020B0503030403020204" pitchFamily="34" charset="0"/>
                <a:hlinkClick r:id="rId4" tooltip="Evidence to support VA pension, DIC, or accrued benefits claims"/>
              </a:rPr>
              <a:t>Learn about evidence needed for accrued benefits</a:t>
            </a:r>
            <a:endParaRPr lang="en-US" b="0" i="0" dirty="0">
              <a:solidFill>
                <a:srgbClr val="323A45"/>
              </a:solidFill>
              <a:effectLst/>
              <a:latin typeface="Source Sans Pro" panose="020B0503030403020204" pitchFamily="34" charset="0"/>
            </a:endParaRPr>
          </a:p>
          <a:p>
            <a:pPr algn="l">
              <a:buFont typeface="Arial" panose="020B0604020202020204" pitchFamily="34" charset="0"/>
              <a:buChar char="•"/>
            </a:pPr>
            <a:r>
              <a:rPr lang="en-US" b="1" i="0" dirty="0">
                <a:solidFill>
                  <a:srgbClr val="323A45"/>
                </a:solidFill>
                <a:effectLst/>
                <a:latin typeface="Source Sans Pro" panose="020B0503030403020204" pitchFamily="34" charset="0"/>
              </a:rPr>
              <a:t>A Survivors Pension.</a:t>
            </a:r>
            <a:r>
              <a:rPr lang="en-US" b="0" i="0" dirty="0">
                <a:solidFill>
                  <a:srgbClr val="323A45"/>
                </a:solidFill>
                <a:effectLst/>
                <a:latin typeface="Source Sans Pro" panose="020B0503030403020204" pitchFamily="34" charset="0"/>
              </a:rPr>
              <a:t> You may qualify if you’re the surviving spouse or child of a Veteran with wartime service.</a:t>
            </a:r>
            <a:br>
              <a:rPr lang="en-US" b="0" i="0" dirty="0">
                <a:solidFill>
                  <a:srgbClr val="323A45"/>
                </a:solidFill>
                <a:effectLst/>
                <a:latin typeface="Source Sans Pro" panose="020B0503030403020204" pitchFamily="34" charset="0"/>
              </a:rPr>
            </a:br>
            <a:r>
              <a:rPr lang="en-US" b="0" i="0" u="sng" dirty="0">
                <a:solidFill>
                  <a:srgbClr val="004795"/>
                </a:solidFill>
                <a:effectLst/>
                <a:latin typeface="Source Sans Pro" panose="020B0503030403020204" pitchFamily="34" charset="0"/>
                <a:hlinkClick r:id="rId5" tooltip="VA Survivors Pension"/>
              </a:rPr>
              <a:t>Learn how to apply for a Survivors Pension</a:t>
            </a:r>
            <a:endParaRPr lang="en-US" b="0" i="0" dirty="0">
              <a:solidFill>
                <a:srgbClr val="323A45"/>
              </a:solidFill>
              <a:effectLst/>
              <a:latin typeface="Source Sans Pro" panose="020B0503030403020204" pitchFamily="34" charset="0"/>
            </a:endParaRPr>
          </a:p>
          <a:p>
            <a:endParaRPr lang="en-US" u="sng" dirty="0"/>
          </a:p>
          <a:p>
            <a:pPr algn="l"/>
            <a:r>
              <a:rPr lang="en-US" b="1" i="1" u="sng" dirty="0">
                <a:solidFill>
                  <a:srgbClr val="323A45"/>
                </a:solidFill>
                <a:effectLst/>
                <a:latin typeface="Source Sans Pro" panose="020B0503030403020204" pitchFamily="34" charset="0"/>
              </a:rPr>
              <a:t>You may be eligible for these VA benefits as the surviving family member of a Veteran:</a:t>
            </a:r>
          </a:p>
          <a:p>
            <a:pPr algn="l">
              <a:buFont typeface="Arial" panose="020B0604020202020204" pitchFamily="34" charset="0"/>
              <a:buChar char="•"/>
            </a:pPr>
            <a:r>
              <a:rPr lang="en-US" b="1" i="0" dirty="0">
                <a:solidFill>
                  <a:srgbClr val="323A45"/>
                </a:solidFill>
                <a:effectLst/>
                <a:latin typeface="Source Sans Pro" panose="020B0503030403020204" pitchFamily="34" charset="0"/>
              </a:rPr>
              <a:t>Burial benefits and memorial items</a:t>
            </a:r>
            <a:r>
              <a:rPr lang="en-US" b="0" i="0" dirty="0">
                <a:solidFill>
                  <a:srgbClr val="323A45"/>
                </a:solidFill>
                <a:effectLst/>
                <a:latin typeface="Source Sans Pro" panose="020B0503030403020204" pitchFamily="34" charset="0"/>
              </a:rPr>
              <a:t> such as a gravesite in a VA national cemetery or a free headstone, marker, or medallion.</a:t>
            </a:r>
          </a:p>
          <a:p>
            <a:pPr algn="l">
              <a:buFont typeface="Arial" panose="020B0604020202020204" pitchFamily="34" charset="0"/>
              <a:buChar char="•"/>
            </a:pPr>
            <a:r>
              <a:rPr lang="en-US" b="1" i="0" dirty="0">
                <a:solidFill>
                  <a:srgbClr val="323A45"/>
                </a:solidFill>
                <a:effectLst/>
                <a:latin typeface="Source Sans Pro" panose="020B0503030403020204" pitchFamily="34" charset="0"/>
              </a:rPr>
              <a:t>A burial allowance</a:t>
            </a:r>
            <a:r>
              <a:rPr lang="en-US" b="0" i="0" dirty="0">
                <a:solidFill>
                  <a:srgbClr val="323A45"/>
                </a:solidFill>
                <a:effectLst/>
                <a:latin typeface="Source Sans Pro" panose="020B0503030403020204" pitchFamily="34" charset="0"/>
              </a:rPr>
              <a:t> to help with the Veteran’s burial and funeral costs. You may qualify if you’re the Veteran’s surviving spouse, partner, child, or parent.</a:t>
            </a:r>
          </a:p>
          <a:p>
            <a:pPr algn="l">
              <a:buFont typeface="Arial" panose="020B0604020202020204" pitchFamily="34" charset="0"/>
              <a:buChar char="•"/>
            </a:pPr>
            <a:r>
              <a:rPr lang="en-US" b="1" i="0" dirty="0">
                <a:solidFill>
                  <a:srgbClr val="323A45"/>
                </a:solidFill>
                <a:effectLst/>
                <a:latin typeface="Source Sans Pro" panose="020B0503030403020204" pitchFamily="34" charset="0"/>
              </a:rPr>
              <a:t>Education and training.</a:t>
            </a:r>
            <a:r>
              <a:rPr lang="en-US" b="0" i="0" dirty="0">
                <a:solidFill>
                  <a:srgbClr val="323A45"/>
                </a:solidFill>
                <a:effectLst/>
                <a:latin typeface="Source Sans Pro" panose="020B0503030403020204" pitchFamily="34" charset="0"/>
              </a:rPr>
              <a:t> You may qualify if you’re the survivor of a Veteran who died in the line of duty or as a result of service-connected disabilities.</a:t>
            </a:r>
          </a:p>
          <a:p>
            <a:pPr algn="l">
              <a:buFont typeface="Arial" panose="020B0604020202020204" pitchFamily="34" charset="0"/>
              <a:buChar char="•"/>
            </a:pPr>
            <a:r>
              <a:rPr lang="en-US" b="1" i="0" dirty="0">
                <a:solidFill>
                  <a:srgbClr val="323A45"/>
                </a:solidFill>
                <a:effectLst/>
                <a:latin typeface="Source Sans Pro" panose="020B0503030403020204" pitchFamily="34" charset="0"/>
              </a:rPr>
              <a:t>Health care through the Civilian Health and Medical Program of the Department of Veterans Affairs (CHAMPVA).</a:t>
            </a:r>
            <a:r>
              <a:rPr lang="en-US" b="0" i="0" dirty="0">
                <a:solidFill>
                  <a:srgbClr val="323A45"/>
                </a:solidFill>
                <a:effectLst/>
                <a:latin typeface="Source Sans Pro" panose="020B0503030403020204" pitchFamily="34" charset="0"/>
              </a:rPr>
              <a:t> You may qualify if you’re the survivor or dependent of a Veteran with a service-connected disability.</a:t>
            </a:r>
          </a:p>
          <a:p>
            <a:pPr algn="l">
              <a:buFont typeface="Arial" panose="020B0604020202020204" pitchFamily="34" charset="0"/>
              <a:buChar char="•"/>
            </a:pPr>
            <a:r>
              <a:rPr lang="en-US" b="1" i="0" dirty="0">
                <a:solidFill>
                  <a:srgbClr val="323A45"/>
                </a:solidFill>
                <a:effectLst/>
                <a:latin typeface="Source Sans Pro" panose="020B0503030403020204" pitchFamily="34" charset="0"/>
              </a:rPr>
              <a:t>A VA-backed home loan.</a:t>
            </a:r>
            <a:r>
              <a:rPr lang="en-US" b="0" i="0" dirty="0">
                <a:solidFill>
                  <a:srgbClr val="323A45"/>
                </a:solidFill>
                <a:effectLst/>
                <a:latin typeface="Source Sans Pro" panose="020B0503030403020204" pitchFamily="34" charset="0"/>
              </a:rPr>
              <a:t> You may qualify if you’re the surviving spouse of a Veteran.</a:t>
            </a:r>
          </a:p>
          <a:p>
            <a:endParaRPr lang="en-US" dirty="0"/>
          </a:p>
          <a:p>
            <a:endParaRPr lang="en-US" dirty="0"/>
          </a:p>
        </p:txBody>
      </p:sp>
      <p:sp>
        <p:nvSpPr>
          <p:cNvPr id="4" name="Slide Number Placeholder 3"/>
          <p:cNvSpPr>
            <a:spLocks noGrp="1"/>
          </p:cNvSpPr>
          <p:nvPr>
            <p:ph type="sldNum" sz="quarter" idx="5"/>
          </p:nvPr>
        </p:nvSpPr>
        <p:spPr/>
        <p:txBody>
          <a:bodyPr/>
          <a:lstStyle/>
          <a:p>
            <a:fld id="{B7F20F08-8000-43E7-B704-C3E2542FB059}" type="slidenum">
              <a:rPr lang="en-US" smtClean="0"/>
              <a:t>7</a:t>
            </a:fld>
            <a:endParaRPr lang="en-US"/>
          </a:p>
        </p:txBody>
      </p:sp>
    </p:spTree>
    <p:extLst>
      <p:ext uri="{BB962C8B-B14F-4D97-AF65-F5344CB8AC3E}">
        <p14:creationId xmlns:p14="http://schemas.microsoft.com/office/powerpoint/2010/main" val="121290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the briefer, please reiterate going through the website (or use the QR code!) to find the E-Z forms needed to file a claim and/or enroll in health care. </a:t>
            </a:r>
          </a:p>
        </p:txBody>
      </p:sp>
      <p:sp>
        <p:nvSpPr>
          <p:cNvPr id="4" name="Slide Number Placeholder 3"/>
          <p:cNvSpPr>
            <a:spLocks noGrp="1"/>
          </p:cNvSpPr>
          <p:nvPr>
            <p:ph type="sldNum" sz="quarter" idx="5"/>
          </p:nvPr>
        </p:nvSpPr>
        <p:spPr/>
        <p:txBody>
          <a:bodyPr/>
          <a:lstStyle/>
          <a:p>
            <a:fld id="{B7F20F08-8000-43E7-B704-C3E2542FB059}" type="slidenum">
              <a:rPr lang="en-US" smtClean="0"/>
              <a:t>8</a:t>
            </a:fld>
            <a:endParaRPr lang="en-US"/>
          </a:p>
        </p:txBody>
      </p:sp>
    </p:spTree>
    <p:extLst>
      <p:ext uri="{BB962C8B-B14F-4D97-AF65-F5344CB8AC3E}">
        <p14:creationId xmlns:p14="http://schemas.microsoft.com/office/powerpoint/2010/main" val="4000731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78C6B935-AA06-46E2-AF12-4B09F7DB15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D07159F-399D-4B3F-9588-502F9B180C7F}"/>
              </a:ext>
            </a:extLst>
          </p:cNvPr>
          <p:cNvSpPr>
            <a:spLocks noGrp="1"/>
          </p:cNvSpPr>
          <p:nvPr>
            <p:ph type="ctrTitle" hasCustomPrompt="1"/>
          </p:nvPr>
        </p:nvSpPr>
        <p:spPr>
          <a:xfrm>
            <a:off x="1524000" y="1600204"/>
            <a:ext cx="9144000" cy="582283"/>
          </a:xfrm>
        </p:spPr>
        <p:txBody>
          <a:bodyPr anchor="t">
            <a:normAutofit/>
          </a:bodyPr>
          <a:lstStyle>
            <a:lvl1pPr algn="l">
              <a:defRPr sz="4400">
                <a:solidFill>
                  <a:schemeClr val="bg1"/>
                </a:solidFill>
                <a:effectLst>
                  <a:outerShdw blurRad="38100" dist="38100" dir="2700000" algn="tl">
                    <a:srgbClr val="000000">
                      <a:alpha val="43137"/>
                    </a:srgbClr>
                  </a:outerShdw>
                </a:effectLst>
                <a:latin typeface="Georgia" panose="02040502050405020303" pitchFamily="18" charset="0"/>
              </a:defRPr>
            </a:lvl1pPr>
          </a:lstStyle>
          <a:p>
            <a:r>
              <a:rPr lang="en-US" dirty="0"/>
              <a:t>Main Title</a:t>
            </a:r>
            <a:br>
              <a:rPr lang="en-US" dirty="0"/>
            </a:br>
            <a:endParaRPr lang="en-US" dirty="0"/>
          </a:p>
        </p:txBody>
      </p:sp>
      <p:sp>
        <p:nvSpPr>
          <p:cNvPr id="3" name="Subtitle 2">
            <a:extLst>
              <a:ext uri="{FF2B5EF4-FFF2-40B4-BE49-F238E27FC236}">
                <a16:creationId xmlns:a16="http://schemas.microsoft.com/office/drawing/2014/main" id="{BD7087EB-2502-4832-93FB-0ED36658E7AD}"/>
              </a:ext>
            </a:extLst>
          </p:cNvPr>
          <p:cNvSpPr>
            <a:spLocks noGrp="1"/>
          </p:cNvSpPr>
          <p:nvPr>
            <p:ph type="subTitle" idx="1"/>
          </p:nvPr>
        </p:nvSpPr>
        <p:spPr>
          <a:xfrm>
            <a:off x="1524000" y="2247691"/>
            <a:ext cx="9144000" cy="1655762"/>
          </a:xfrm>
        </p:spPr>
        <p:txBody>
          <a:bodyPr/>
          <a:lstStyle>
            <a:lvl1pPr marL="0" indent="0" algn="l">
              <a:buNone/>
              <a:defRPr sz="2400" spc="-60" baseline="0">
                <a:solidFill>
                  <a:schemeClr val="bg1"/>
                </a:solidFill>
                <a:effectLst>
                  <a:outerShdw blurRad="38100" dist="38100" dir="2700000" algn="tl">
                    <a:srgbClr val="000000">
                      <a:alpha val="43137"/>
                    </a:srgbClr>
                  </a:outerShdw>
                </a:effectLst>
                <a:latin typeface="Georgia" panose="02040502050405020303" pitchFamily="18"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5" name="Picture 4" descr="Logo&#10;&#10;Description automatically generated">
            <a:extLst>
              <a:ext uri="{FF2B5EF4-FFF2-40B4-BE49-F238E27FC236}">
                <a16:creationId xmlns:a16="http://schemas.microsoft.com/office/drawing/2014/main" id="{ABF7C22D-6F0B-4C60-8A10-7B2B0344A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440" y="5692000"/>
            <a:ext cx="3095034" cy="799068"/>
          </a:xfrm>
          <a:prstGeom prst="rect">
            <a:avLst/>
          </a:prstGeom>
        </p:spPr>
      </p:pic>
    </p:spTree>
    <p:extLst>
      <p:ext uri="{BB962C8B-B14F-4D97-AF65-F5344CB8AC3E}">
        <p14:creationId xmlns:p14="http://schemas.microsoft.com/office/powerpoint/2010/main" val="26433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7D170-9AEB-4E13-BBE8-FCF864A0B7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D6536A-F1B8-49D0-8B68-DD203AE357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A99CF-0858-4E05-AAC7-0332B324FC92}"/>
              </a:ext>
            </a:extLst>
          </p:cNvPr>
          <p:cNvSpPr>
            <a:spLocks noGrp="1"/>
          </p:cNvSpPr>
          <p:nvPr>
            <p:ph type="dt" sz="half" idx="10"/>
          </p:nvPr>
        </p:nvSpPr>
        <p:spPr/>
        <p:txBody>
          <a:bodyPr/>
          <a:lstStyle/>
          <a:p>
            <a:fld id="{346C426D-B57B-490C-B46A-70D4BEE9B9B1}" type="datetime1">
              <a:rPr lang="en-US" smtClean="0"/>
              <a:t>10/3/2022</a:t>
            </a:fld>
            <a:endParaRPr lang="en-US"/>
          </a:p>
        </p:txBody>
      </p:sp>
      <p:sp>
        <p:nvSpPr>
          <p:cNvPr id="5" name="Footer Placeholder 4">
            <a:extLst>
              <a:ext uri="{FF2B5EF4-FFF2-40B4-BE49-F238E27FC236}">
                <a16:creationId xmlns:a16="http://schemas.microsoft.com/office/drawing/2014/main" id="{A783F989-DBE3-4260-8B4E-4C71F2A49BB3}"/>
              </a:ext>
            </a:extLst>
          </p:cNvPr>
          <p:cNvSpPr>
            <a:spLocks noGrp="1"/>
          </p:cNvSpPr>
          <p:nvPr>
            <p:ph type="ftr" sz="quarter" idx="11"/>
          </p:nvPr>
        </p:nvSpPr>
        <p:spPr/>
        <p:txBody>
          <a:bodyPr/>
          <a:lstStyle/>
          <a:p>
            <a:r>
              <a:rPr lang="en-US"/>
              <a:t>PACT Act Communications Plan Overview</a:t>
            </a:r>
          </a:p>
        </p:txBody>
      </p:sp>
      <p:sp>
        <p:nvSpPr>
          <p:cNvPr id="6" name="Slide Number Placeholder 5">
            <a:extLst>
              <a:ext uri="{FF2B5EF4-FFF2-40B4-BE49-F238E27FC236}">
                <a16:creationId xmlns:a16="http://schemas.microsoft.com/office/drawing/2014/main" id="{96B3F17F-B793-4FA8-8A0C-F860736ACF77}"/>
              </a:ext>
            </a:extLst>
          </p:cNvPr>
          <p:cNvSpPr>
            <a:spLocks noGrp="1"/>
          </p:cNvSpPr>
          <p:nvPr>
            <p:ph type="sldNum" sz="quarter" idx="12"/>
          </p:nvPr>
        </p:nvSpPr>
        <p:spPr/>
        <p:txBody>
          <a:bodyPr/>
          <a:lstStyle/>
          <a:p>
            <a:fld id="{188FC2D9-50E8-46EE-9DA8-0A4B639858C9}" type="slidenum">
              <a:rPr lang="en-US" smtClean="0"/>
              <a:t>‹#›</a:t>
            </a:fld>
            <a:endParaRPr lang="en-US"/>
          </a:p>
        </p:txBody>
      </p:sp>
    </p:spTree>
    <p:extLst>
      <p:ext uri="{BB962C8B-B14F-4D97-AF65-F5344CB8AC3E}">
        <p14:creationId xmlns:p14="http://schemas.microsoft.com/office/powerpoint/2010/main" val="23801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59C0-FA51-43E0-B591-91326EDE28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7D3E4-7EA9-4C50-AC30-E06BB9FDE7F6}"/>
              </a:ext>
            </a:extLst>
          </p:cNvPr>
          <p:cNvSpPr>
            <a:spLocks noGrp="1"/>
          </p:cNvSpPr>
          <p:nvPr>
            <p:ph sz="half" idx="1"/>
          </p:nvPr>
        </p:nvSpPr>
        <p:spPr>
          <a:xfrm>
            <a:off x="838200" y="1435104"/>
            <a:ext cx="5181600" cy="4741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751250-18D9-4217-833A-A53F66F87F01}"/>
              </a:ext>
            </a:extLst>
          </p:cNvPr>
          <p:cNvSpPr>
            <a:spLocks noGrp="1"/>
          </p:cNvSpPr>
          <p:nvPr>
            <p:ph sz="half" idx="2"/>
          </p:nvPr>
        </p:nvSpPr>
        <p:spPr>
          <a:xfrm>
            <a:off x="6172200" y="1435104"/>
            <a:ext cx="5181600" cy="4741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D65535-B96D-4DC9-97D3-8EBED8E81C11}"/>
              </a:ext>
            </a:extLst>
          </p:cNvPr>
          <p:cNvSpPr>
            <a:spLocks noGrp="1"/>
          </p:cNvSpPr>
          <p:nvPr>
            <p:ph type="dt" sz="half" idx="10"/>
          </p:nvPr>
        </p:nvSpPr>
        <p:spPr/>
        <p:txBody>
          <a:bodyPr/>
          <a:lstStyle/>
          <a:p>
            <a:fld id="{4D50BE7B-D2B1-4588-87A6-87DB9738836A}" type="datetime1">
              <a:rPr lang="en-US" smtClean="0"/>
              <a:t>10/3/2022</a:t>
            </a:fld>
            <a:endParaRPr lang="en-US"/>
          </a:p>
        </p:txBody>
      </p:sp>
      <p:sp>
        <p:nvSpPr>
          <p:cNvPr id="6" name="Footer Placeholder 5">
            <a:extLst>
              <a:ext uri="{FF2B5EF4-FFF2-40B4-BE49-F238E27FC236}">
                <a16:creationId xmlns:a16="http://schemas.microsoft.com/office/drawing/2014/main" id="{965A0E5C-871A-404B-BAEA-E31C6F5E5476}"/>
              </a:ext>
            </a:extLst>
          </p:cNvPr>
          <p:cNvSpPr>
            <a:spLocks noGrp="1"/>
          </p:cNvSpPr>
          <p:nvPr>
            <p:ph type="ftr" sz="quarter" idx="11"/>
          </p:nvPr>
        </p:nvSpPr>
        <p:spPr/>
        <p:txBody>
          <a:bodyPr/>
          <a:lstStyle/>
          <a:p>
            <a:r>
              <a:rPr lang="en-US"/>
              <a:t>PACT Act Communications Plan Overview</a:t>
            </a:r>
          </a:p>
        </p:txBody>
      </p:sp>
      <p:sp>
        <p:nvSpPr>
          <p:cNvPr id="7" name="Slide Number Placeholder 6">
            <a:extLst>
              <a:ext uri="{FF2B5EF4-FFF2-40B4-BE49-F238E27FC236}">
                <a16:creationId xmlns:a16="http://schemas.microsoft.com/office/drawing/2014/main" id="{B60D3EDF-FC38-44A1-B306-43DCD862A909}"/>
              </a:ext>
            </a:extLst>
          </p:cNvPr>
          <p:cNvSpPr>
            <a:spLocks noGrp="1"/>
          </p:cNvSpPr>
          <p:nvPr>
            <p:ph type="sldNum" sz="quarter" idx="12"/>
          </p:nvPr>
        </p:nvSpPr>
        <p:spPr/>
        <p:txBody>
          <a:bodyPr/>
          <a:lstStyle/>
          <a:p>
            <a:fld id="{188FC2D9-50E8-46EE-9DA8-0A4B639858C9}" type="slidenum">
              <a:rPr lang="en-US" smtClean="0"/>
              <a:t>‹#›</a:t>
            </a:fld>
            <a:endParaRPr lang="en-US"/>
          </a:p>
        </p:txBody>
      </p:sp>
    </p:spTree>
    <p:extLst>
      <p:ext uri="{BB962C8B-B14F-4D97-AF65-F5344CB8AC3E}">
        <p14:creationId xmlns:p14="http://schemas.microsoft.com/office/powerpoint/2010/main" val="390787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B1D0-CB50-4889-8A2C-CDFE9C668C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3DE5C5-9776-47BB-8F8C-6BCB9408C324}"/>
              </a:ext>
            </a:extLst>
          </p:cNvPr>
          <p:cNvSpPr>
            <a:spLocks noGrp="1"/>
          </p:cNvSpPr>
          <p:nvPr>
            <p:ph type="dt" sz="half" idx="10"/>
          </p:nvPr>
        </p:nvSpPr>
        <p:spPr/>
        <p:txBody>
          <a:bodyPr/>
          <a:lstStyle/>
          <a:p>
            <a:fld id="{99BDE380-7240-4DD1-A7D7-60FC347A5E9D}" type="datetime1">
              <a:rPr lang="en-US" smtClean="0"/>
              <a:t>10/3/2022</a:t>
            </a:fld>
            <a:endParaRPr lang="en-US"/>
          </a:p>
        </p:txBody>
      </p:sp>
      <p:sp>
        <p:nvSpPr>
          <p:cNvPr id="4" name="Footer Placeholder 3">
            <a:extLst>
              <a:ext uri="{FF2B5EF4-FFF2-40B4-BE49-F238E27FC236}">
                <a16:creationId xmlns:a16="http://schemas.microsoft.com/office/drawing/2014/main" id="{3F88ABCC-5B72-4C44-83D1-981C902E1D69}"/>
              </a:ext>
            </a:extLst>
          </p:cNvPr>
          <p:cNvSpPr>
            <a:spLocks noGrp="1"/>
          </p:cNvSpPr>
          <p:nvPr>
            <p:ph type="ftr" sz="quarter" idx="11"/>
          </p:nvPr>
        </p:nvSpPr>
        <p:spPr/>
        <p:txBody>
          <a:bodyPr/>
          <a:lstStyle/>
          <a:p>
            <a:r>
              <a:rPr lang="en-US"/>
              <a:t>PACT Act Communications Plan Overview</a:t>
            </a:r>
          </a:p>
        </p:txBody>
      </p:sp>
      <p:sp>
        <p:nvSpPr>
          <p:cNvPr id="5" name="Slide Number Placeholder 4">
            <a:extLst>
              <a:ext uri="{FF2B5EF4-FFF2-40B4-BE49-F238E27FC236}">
                <a16:creationId xmlns:a16="http://schemas.microsoft.com/office/drawing/2014/main" id="{D1ADE572-797E-4941-95EC-7FBEDF3DAD8A}"/>
              </a:ext>
            </a:extLst>
          </p:cNvPr>
          <p:cNvSpPr>
            <a:spLocks noGrp="1"/>
          </p:cNvSpPr>
          <p:nvPr>
            <p:ph type="sldNum" sz="quarter" idx="12"/>
          </p:nvPr>
        </p:nvSpPr>
        <p:spPr/>
        <p:txBody>
          <a:bodyPr/>
          <a:lstStyle/>
          <a:p>
            <a:fld id="{188FC2D9-50E8-46EE-9DA8-0A4B639858C9}" type="slidenum">
              <a:rPr lang="en-US" smtClean="0"/>
              <a:t>‹#›</a:t>
            </a:fld>
            <a:endParaRPr lang="en-US"/>
          </a:p>
        </p:txBody>
      </p:sp>
    </p:spTree>
    <p:extLst>
      <p:ext uri="{BB962C8B-B14F-4D97-AF65-F5344CB8AC3E}">
        <p14:creationId xmlns:p14="http://schemas.microsoft.com/office/powerpoint/2010/main" val="379689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B1D0-CB50-4889-8A2C-CDFE9C668C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3DE5C5-9776-47BB-8F8C-6BCB9408C324}"/>
              </a:ext>
            </a:extLst>
          </p:cNvPr>
          <p:cNvSpPr>
            <a:spLocks noGrp="1"/>
          </p:cNvSpPr>
          <p:nvPr>
            <p:ph type="dt" sz="half" idx="10"/>
          </p:nvPr>
        </p:nvSpPr>
        <p:spPr/>
        <p:txBody>
          <a:bodyPr/>
          <a:lstStyle/>
          <a:p>
            <a:fld id="{5F387FD1-09C5-4463-8A0E-B5EE1C744A2A}" type="datetime1">
              <a:rPr lang="en-US" smtClean="0"/>
              <a:t>10/3/2022</a:t>
            </a:fld>
            <a:endParaRPr lang="en-US"/>
          </a:p>
        </p:txBody>
      </p:sp>
      <p:sp>
        <p:nvSpPr>
          <p:cNvPr id="4" name="Footer Placeholder 3">
            <a:extLst>
              <a:ext uri="{FF2B5EF4-FFF2-40B4-BE49-F238E27FC236}">
                <a16:creationId xmlns:a16="http://schemas.microsoft.com/office/drawing/2014/main" id="{3F88ABCC-5B72-4C44-83D1-981C902E1D69}"/>
              </a:ext>
            </a:extLst>
          </p:cNvPr>
          <p:cNvSpPr>
            <a:spLocks noGrp="1"/>
          </p:cNvSpPr>
          <p:nvPr>
            <p:ph type="ftr" sz="quarter" idx="11"/>
          </p:nvPr>
        </p:nvSpPr>
        <p:spPr/>
        <p:txBody>
          <a:bodyPr/>
          <a:lstStyle/>
          <a:p>
            <a:r>
              <a:rPr lang="en-US"/>
              <a:t>PACT Act Communications Plan Overview</a:t>
            </a:r>
          </a:p>
        </p:txBody>
      </p:sp>
      <p:sp>
        <p:nvSpPr>
          <p:cNvPr id="5" name="Slide Number Placeholder 4">
            <a:extLst>
              <a:ext uri="{FF2B5EF4-FFF2-40B4-BE49-F238E27FC236}">
                <a16:creationId xmlns:a16="http://schemas.microsoft.com/office/drawing/2014/main" id="{D1ADE572-797E-4941-95EC-7FBEDF3DAD8A}"/>
              </a:ext>
            </a:extLst>
          </p:cNvPr>
          <p:cNvSpPr>
            <a:spLocks noGrp="1"/>
          </p:cNvSpPr>
          <p:nvPr>
            <p:ph type="sldNum" sz="quarter" idx="12"/>
          </p:nvPr>
        </p:nvSpPr>
        <p:spPr/>
        <p:txBody>
          <a:bodyPr/>
          <a:lstStyle/>
          <a:p>
            <a:fld id="{188FC2D9-50E8-46EE-9DA8-0A4B639858C9}" type="slidenum">
              <a:rPr lang="en-US" smtClean="0"/>
              <a:t>‹#›</a:t>
            </a:fld>
            <a:endParaRPr lang="en-US"/>
          </a:p>
        </p:txBody>
      </p:sp>
      <p:sp>
        <p:nvSpPr>
          <p:cNvPr id="6" name="Rectangle 5">
            <a:extLst>
              <a:ext uri="{FF2B5EF4-FFF2-40B4-BE49-F238E27FC236}">
                <a16:creationId xmlns:a16="http://schemas.microsoft.com/office/drawing/2014/main" id="{86D765DB-3D33-4D58-9800-CC287E1551C0}"/>
              </a:ext>
            </a:extLst>
          </p:cNvPr>
          <p:cNvSpPr/>
          <p:nvPr userDrawn="1"/>
        </p:nvSpPr>
        <p:spPr>
          <a:xfrm>
            <a:off x="457200" y="6271404"/>
            <a:ext cx="2743200" cy="58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16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C01DC1-BD8A-4474-94EB-862F4FBDDD5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1432"/>
            <a:ext cx="12192000" cy="1143000"/>
          </a:xfrm>
          <a:prstGeom prst="rect">
            <a:avLst/>
          </a:prstGeom>
        </p:spPr>
      </p:pic>
      <p:sp>
        <p:nvSpPr>
          <p:cNvPr id="2" name="Title Placeholder 1">
            <a:extLst>
              <a:ext uri="{FF2B5EF4-FFF2-40B4-BE49-F238E27FC236}">
                <a16:creationId xmlns:a16="http://schemas.microsoft.com/office/drawing/2014/main" id="{7BD88B61-F301-4802-8D7E-C90AF042B34B}"/>
              </a:ext>
            </a:extLst>
          </p:cNvPr>
          <p:cNvSpPr>
            <a:spLocks noGrp="1"/>
          </p:cNvSpPr>
          <p:nvPr>
            <p:ph type="title"/>
          </p:nvPr>
        </p:nvSpPr>
        <p:spPr>
          <a:xfrm>
            <a:off x="1676400" y="-698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D029AA-8A1E-4826-AAF6-0211FC056182}"/>
              </a:ext>
            </a:extLst>
          </p:cNvPr>
          <p:cNvSpPr>
            <a:spLocks noGrp="1"/>
          </p:cNvSpPr>
          <p:nvPr>
            <p:ph type="body" idx="1"/>
          </p:nvPr>
        </p:nvSpPr>
        <p:spPr>
          <a:xfrm>
            <a:off x="838200" y="1423362"/>
            <a:ext cx="10515600" cy="47536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FC30027D-71F2-42F4-AF25-04B55D873FFD}"/>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1FA2998-4250-4A40-9EA5-0629BB5BB4FA}" type="datetime1">
              <a:rPr lang="en-US" smtClean="0"/>
              <a:t>10/3/2022</a:t>
            </a:fld>
            <a:endParaRPr lang="en-US" dirty="0"/>
          </a:p>
        </p:txBody>
      </p:sp>
      <p:sp>
        <p:nvSpPr>
          <p:cNvPr id="5" name="Footer Placeholder 4">
            <a:extLst>
              <a:ext uri="{FF2B5EF4-FFF2-40B4-BE49-F238E27FC236}">
                <a16:creationId xmlns:a16="http://schemas.microsoft.com/office/drawing/2014/main" id="{888A563F-F940-4BA5-8D0D-7B4F354FBDE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PACT Act Communications Plan Overview</a:t>
            </a:r>
            <a:endParaRPr lang="en-US" dirty="0"/>
          </a:p>
        </p:txBody>
      </p:sp>
      <p:sp>
        <p:nvSpPr>
          <p:cNvPr id="6" name="Slide Number Placeholder 5">
            <a:extLst>
              <a:ext uri="{FF2B5EF4-FFF2-40B4-BE49-F238E27FC236}">
                <a16:creationId xmlns:a16="http://schemas.microsoft.com/office/drawing/2014/main" id="{83F11755-F433-4898-B90B-A0743B766141}"/>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88FC2D9-50E8-46EE-9DA8-0A4B639858C9}"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750314C3-AF1A-47E6-BFBE-1B5EEC07269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57907" y="6259043"/>
            <a:ext cx="2168062" cy="559745"/>
          </a:xfrm>
          <a:prstGeom prst="rect">
            <a:avLst/>
          </a:prstGeom>
        </p:spPr>
      </p:pic>
    </p:spTree>
    <p:extLst>
      <p:ext uri="{BB962C8B-B14F-4D97-AF65-F5344CB8AC3E}">
        <p14:creationId xmlns:p14="http://schemas.microsoft.com/office/powerpoint/2010/main" val="3863044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dt="0"/>
  <p:txStyles>
    <p:titleStyle>
      <a:lvl1pPr algn="l" defTabSz="914377" rtl="0" eaLnBrk="1" latinLnBrk="0" hangingPunct="1">
        <a:lnSpc>
          <a:spcPct val="90000"/>
        </a:lnSpc>
        <a:spcBef>
          <a:spcPct val="0"/>
        </a:spcBef>
        <a:buNone/>
        <a:defRPr sz="2800" i="0" kern="1200" spc="-60" baseline="0">
          <a:solidFill>
            <a:schemeClr val="bg1"/>
          </a:solidFill>
          <a:effectLst>
            <a:outerShdw blurRad="38100" dist="38100" dir="2700000" algn="tl">
              <a:srgbClr val="000000">
                <a:alpha val="43137"/>
              </a:srgbClr>
            </a:outerShdw>
          </a:effectLst>
          <a:latin typeface="Georgia" panose="02040502050405020303" pitchFamily="18" charset="0"/>
          <a:ea typeface="+mj-ea"/>
          <a:cs typeface="+mj-cs"/>
        </a:defRPr>
      </a:lvl1pPr>
    </p:titleStyle>
    <p:body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hyperlink" Target="https://www.va.gov/resources/the-pact-act-and-your-va-benefi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va.gov/resources/the-pact-act-and-your-va-benefits/" TargetMode="External"/><Relationship Id="rId5" Type="http://schemas.openxmlformats.org/officeDocument/2006/relationships/image" Target="../media/image2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va.gov/resources/the-pact-act-and-your-va-benefits/"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Logo&#10;&#10;Description automatically generated">
            <a:extLst>
              <a:ext uri="{FF2B5EF4-FFF2-40B4-BE49-F238E27FC236}">
                <a16:creationId xmlns:a16="http://schemas.microsoft.com/office/drawing/2014/main" id="{920FFD07-2A50-B968-95B1-F256919A9771}"/>
              </a:ext>
            </a:extLst>
          </p:cNvPr>
          <p:cNvPicPr>
            <a:picLocks noGrp="1" noChangeAspect="1"/>
          </p:cNvPicPr>
          <p:nvPr>
            <p:ph idx="1"/>
          </p:nvPr>
        </p:nvPicPr>
        <p:blipFill>
          <a:blip r:embed="rId2"/>
          <a:stretch>
            <a:fillRect/>
          </a:stretch>
        </p:blipFill>
        <p:spPr>
          <a:xfrm>
            <a:off x="838200" y="2620884"/>
            <a:ext cx="10515600" cy="2358560"/>
          </a:xfrm>
        </p:spPr>
      </p:pic>
      <p:sp>
        <p:nvSpPr>
          <p:cNvPr id="4" name="Footer Placeholder 3">
            <a:extLst>
              <a:ext uri="{FF2B5EF4-FFF2-40B4-BE49-F238E27FC236}">
                <a16:creationId xmlns:a16="http://schemas.microsoft.com/office/drawing/2014/main" id="{10CE2B6D-7E41-4327-8820-2AE9B2AC1B72}"/>
              </a:ext>
            </a:extLst>
          </p:cNvPr>
          <p:cNvSpPr>
            <a:spLocks noGrp="1"/>
          </p:cNvSpPr>
          <p:nvPr>
            <p:ph type="ftr" sz="quarter" idx="11"/>
          </p:nvPr>
        </p:nvSpPr>
        <p:spPr/>
        <p:txBody>
          <a:bodyPr/>
          <a:lstStyle/>
          <a:p>
            <a:r>
              <a:rPr lang="en-US"/>
              <a:t>PACT Act Communications Plan Overview</a:t>
            </a:r>
          </a:p>
        </p:txBody>
      </p:sp>
      <p:sp>
        <p:nvSpPr>
          <p:cNvPr id="5" name="Slide Number Placeholder 4">
            <a:extLst>
              <a:ext uri="{FF2B5EF4-FFF2-40B4-BE49-F238E27FC236}">
                <a16:creationId xmlns:a16="http://schemas.microsoft.com/office/drawing/2014/main" id="{7BCFAA5F-12C0-4D06-9AD7-C0DA09D763FB}"/>
              </a:ext>
            </a:extLst>
          </p:cNvPr>
          <p:cNvSpPr>
            <a:spLocks noGrp="1"/>
          </p:cNvSpPr>
          <p:nvPr>
            <p:ph type="sldNum" sz="quarter" idx="12"/>
          </p:nvPr>
        </p:nvSpPr>
        <p:spPr/>
        <p:txBody>
          <a:bodyPr/>
          <a:lstStyle/>
          <a:p>
            <a:fld id="{188FC2D9-50E8-46EE-9DA8-0A4B639858C9}" type="slidenum">
              <a:rPr lang="en-US" smtClean="0"/>
              <a:t>1</a:t>
            </a:fld>
            <a:endParaRPr lang="en-US"/>
          </a:p>
        </p:txBody>
      </p:sp>
      <p:pic>
        <p:nvPicPr>
          <p:cNvPr id="6" name="Picture 5">
            <a:extLst>
              <a:ext uri="{FF2B5EF4-FFF2-40B4-BE49-F238E27FC236}">
                <a16:creationId xmlns:a16="http://schemas.microsoft.com/office/drawing/2014/main" id="{2E9C4619-831A-45CE-ACEC-BEDBAB6F8514}"/>
              </a:ext>
            </a:extLst>
          </p:cNvPr>
          <p:cNvPicPr>
            <a:picLocks noChangeAspect="1"/>
          </p:cNvPicPr>
          <p:nvPr/>
        </p:nvPicPr>
        <p:blipFill>
          <a:blip r:embed="rId3"/>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3AC3AA5E-2C61-4CC5-AFC1-C45FE4E53972}"/>
              </a:ext>
            </a:extLst>
          </p:cNvPr>
          <p:cNvSpPr txBox="1">
            <a:spLocks/>
          </p:cNvSpPr>
          <p:nvPr/>
        </p:nvSpPr>
        <p:spPr>
          <a:xfrm>
            <a:off x="2159302" y="593578"/>
            <a:ext cx="6413501" cy="677534"/>
          </a:xfrm>
          <a:prstGeom prst="rect">
            <a:avLst/>
          </a:prstGeom>
        </p:spPr>
        <p:txBody>
          <a:bodyPr vert="horz" lIns="91440" tIns="45720" rIns="91440" bIns="45720" rtlCol="0" anchor="t">
            <a:normAutofit lnSpcReduction="10000"/>
          </a:bodyPr>
          <a:lstStyle>
            <a:lvl1pPr algn="l" defTabSz="914377" rtl="0" eaLnBrk="1" latinLnBrk="0" hangingPunct="1">
              <a:lnSpc>
                <a:spcPct val="90000"/>
              </a:lnSpc>
              <a:spcBef>
                <a:spcPct val="0"/>
              </a:spcBef>
              <a:buNone/>
              <a:defRPr sz="4400" i="0" kern="1200" spc="-60" baseline="0">
                <a:solidFill>
                  <a:schemeClr val="bg1"/>
                </a:solidFill>
                <a:effectLst>
                  <a:outerShdw blurRad="38100" dist="38100" dir="2700000" algn="tl">
                    <a:srgbClr val="000000">
                      <a:alpha val="43137"/>
                    </a:srgbClr>
                  </a:outerShdw>
                </a:effectLst>
                <a:latin typeface="Georgia" panose="02040502050405020303" pitchFamily="18" charset="0"/>
                <a:ea typeface="+mj-ea"/>
                <a:cs typeface="+mj-cs"/>
              </a:defRPr>
            </a:lvl1pPr>
          </a:lstStyle>
          <a:p>
            <a:r>
              <a:rPr lang="en-US" b="1" dirty="0">
                <a:latin typeface="Source Sans Pro"/>
              </a:rPr>
              <a:t>PACT ACT OVERVIEW</a:t>
            </a:r>
          </a:p>
          <a:p>
            <a:endParaRPr lang="en-US" b="1" dirty="0">
              <a:latin typeface="Source Sans Pro"/>
            </a:endParaRPr>
          </a:p>
        </p:txBody>
      </p:sp>
      <p:sp>
        <p:nvSpPr>
          <p:cNvPr id="8" name="Subtitle 2">
            <a:extLst>
              <a:ext uri="{FF2B5EF4-FFF2-40B4-BE49-F238E27FC236}">
                <a16:creationId xmlns:a16="http://schemas.microsoft.com/office/drawing/2014/main" id="{69A425FE-8E9F-444F-B54F-1AA11F4DD84E}"/>
              </a:ext>
            </a:extLst>
          </p:cNvPr>
          <p:cNvSpPr txBox="1">
            <a:spLocks/>
          </p:cNvSpPr>
          <p:nvPr/>
        </p:nvSpPr>
        <p:spPr>
          <a:xfrm>
            <a:off x="2191052" y="1293981"/>
            <a:ext cx="6000751" cy="862012"/>
          </a:xfrm>
          <a:prstGeom prst="rect">
            <a:avLst/>
          </a:prstGeom>
        </p:spPr>
        <p:txBody>
          <a:bodyPr vert="horz" lIns="91440" tIns="45720" rIns="91440" bIns="45720" rtlCol="0" anchor="t">
            <a:normAutofit/>
          </a:bodyPr>
          <a:lstStyle>
            <a:lvl1pPr marL="0" indent="0" algn="l" defTabSz="914377" rtl="0" eaLnBrk="1" latinLnBrk="0" hangingPunct="1">
              <a:lnSpc>
                <a:spcPct val="90000"/>
              </a:lnSpc>
              <a:spcBef>
                <a:spcPts val="1000"/>
              </a:spcBef>
              <a:buClr>
                <a:srgbClr val="003F72"/>
              </a:buClr>
              <a:buFont typeface="Arial" panose="020B0604020202020204" pitchFamily="34" charset="0"/>
              <a:buNone/>
              <a:defRPr sz="2400" kern="1200" spc="-60" baseline="0">
                <a:solidFill>
                  <a:schemeClr val="bg1"/>
                </a:solidFill>
                <a:effectLst>
                  <a:outerShdw blurRad="38100" dist="38100" dir="2700000" algn="tl">
                    <a:srgbClr val="000000">
                      <a:alpha val="43137"/>
                    </a:srgbClr>
                  </a:outerShdw>
                </a:effectLst>
                <a:latin typeface="Georgia" panose="02040502050405020303" pitchFamily="18" charset="0"/>
                <a:ea typeface="+mn-ea"/>
                <a:cs typeface="Arial" panose="020B0604020202020204" pitchFamily="34" charset="0"/>
              </a:defRPr>
            </a:lvl1pPr>
            <a:lvl2pPr marL="457189" indent="0" algn="ctr" defTabSz="914377" rtl="0" eaLnBrk="1" latinLnBrk="0" hangingPunct="1">
              <a:lnSpc>
                <a:spcPct val="90000"/>
              </a:lnSpc>
              <a:spcBef>
                <a:spcPts val="500"/>
              </a:spcBef>
              <a:buClr>
                <a:srgbClr val="003F72"/>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377" indent="0" algn="ctr" defTabSz="914377" rtl="0" eaLnBrk="1" latinLnBrk="0" hangingPunct="1">
              <a:lnSpc>
                <a:spcPct val="90000"/>
              </a:lnSpc>
              <a:spcBef>
                <a:spcPts val="500"/>
              </a:spcBef>
              <a:buClr>
                <a:srgbClr val="003F72"/>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566" indent="0" algn="ctr" defTabSz="914377" rtl="0" eaLnBrk="1" latinLnBrk="0" hangingPunct="1">
              <a:lnSpc>
                <a:spcPct val="90000"/>
              </a:lnSpc>
              <a:spcBef>
                <a:spcPts val="500"/>
              </a:spcBef>
              <a:buClr>
                <a:srgbClr val="003F72"/>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754" indent="0" algn="ctr" defTabSz="914377" rtl="0" eaLnBrk="1" latinLnBrk="0" hangingPunct="1">
              <a:lnSpc>
                <a:spcPct val="90000"/>
              </a:lnSpc>
              <a:spcBef>
                <a:spcPts val="500"/>
              </a:spcBef>
              <a:buClr>
                <a:srgbClr val="003F72"/>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Source Sans Pro"/>
                <a:cs typeface="Arial"/>
              </a:rPr>
              <a:t>All Things PACT Act 101</a:t>
            </a:r>
          </a:p>
        </p:txBody>
      </p:sp>
      <p:pic>
        <p:nvPicPr>
          <p:cNvPr id="9" name="Picture 8" descr="Logo&#10;&#10;Description automatically generated">
            <a:extLst>
              <a:ext uri="{FF2B5EF4-FFF2-40B4-BE49-F238E27FC236}">
                <a16:creationId xmlns:a16="http://schemas.microsoft.com/office/drawing/2014/main" id="{F5B1E3E2-DC51-4647-9DAC-9F39C091C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63" y="5692000"/>
            <a:ext cx="3095034" cy="799068"/>
          </a:xfrm>
          <a:prstGeom prst="rect">
            <a:avLst/>
          </a:prstGeom>
        </p:spPr>
      </p:pic>
      <p:pic>
        <p:nvPicPr>
          <p:cNvPr id="11" name="Picture 11" descr="Logo&#10;&#10;Description automatically generated">
            <a:extLst>
              <a:ext uri="{FF2B5EF4-FFF2-40B4-BE49-F238E27FC236}">
                <a16:creationId xmlns:a16="http://schemas.microsoft.com/office/drawing/2014/main" id="{E1A735F8-57CF-A450-2227-EF4E8F52F891}"/>
              </a:ext>
            </a:extLst>
          </p:cNvPr>
          <p:cNvPicPr>
            <a:picLocks noChangeAspect="1"/>
          </p:cNvPicPr>
          <p:nvPr/>
        </p:nvPicPr>
        <p:blipFill>
          <a:blip r:embed="rId2"/>
          <a:stretch>
            <a:fillRect/>
          </a:stretch>
        </p:blipFill>
        <p:spPr>
          <a:xfrm>
            <a:off x="4282909" y="5813431"/>
            <a:ext cx="2743200" cy="615276"/>
          </a:xfrm>
          <a:prstGeom prst="rect">
            <a:avLst/>
          </a:prstGeom>
        </p:spPr>
      </p:pic>
      <p:pic>
        <p:nvPicPr>
          <p:cNvPr id="15" name="Picture 15" descr="Logo&#10;&#10;Description automatically generated">
            <a:extLst>
              <a:ext uri="{FF2B5EF4-FFF2-40B4-BE49-F238E27FC236}">
                <a16:creationId xmlns:a16="http://schemas.microsoft.com/office/drawing/2014/main" id="{C82C73AE-5339-E08A-5643-943006D4EC1D}"/>
              </a:ext>
            </a:extLst>
          </p:cNvPr>
          <p:cNvPicPr>
            <a:picLocks noChangeAspect="1"/>
          </p:cNvPicPr>
          <p:nvPr/>
        </p:nvPicPr>
        <p:blipFill>
          <a:blip r:embed="rId5"/>
          <a:stretch>
            <a:fillRect/>
          </a:stretch>
        </p:blipFill>
        <p:spPr>
          <a:xfrm>
            <a:off x="459317" y="404181"/>
            <a:ext cx="1367367" cy="1371806"/>
          </a:xfrm>
          <a:prstGeom prst="rect">
            <a:avLst/>
          </a:prstGeom>
        </p:spPr>
      </p:pic>
    </p:spTree>
    <p:extLst>
      <p:ext uri="{BB962C8B-B14F-4D97-AF65-F5344CB8AC3E}">
        <p14:creationId xmlns:p14="http://schemas.microsoft.com/office/powerpoint/2010/main" val="72486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3D11CE8-B270-6C14-6CAA-771629C9534F}"/>
              </a:ext>
            </a:extLst>
          </p:cNvPr>
          <p:cNvPicPr>
            <a:picLocks noChangeAspect="1"/>
          </p:cNvPicPr>
          <p:nvPr/>
        </p:nvPicPr>
        <p:blipFill>
          <a:blip r:embed="rId2"/>
          <a:stretch>
            <a:fillRect/>
          </a:stretch>
        </p:blipFill>
        <p:spPr>
          <a:xfrm>
            <a:off x="-15834" y="-4577"/>
            <a:ext cx="12232381" cy="6820184"/>
          </a:xfrm>
          <a:prstGeom prst="rect">
            <a:avLst/>
          </a:prstGeom>
        </p:spPr>
      </p:pic>
      <p:sp>
        <p:nvSpPr>
          <p:cNvPr id="12" name="Content Placeholder 2">
            <a:extLst>
              <a:ext uri="{FF2B5EF4-FFF2-40B4-BE49-F238E27FC236}">
                <a16:creationId xmlns:a16="http://schemas.microsoft.com/office/drawing/2014/main" id="{4BBB1CE9-2A5D-66AB-2BDC-36D07991E1D6}"/>
              </a:ext>
            </a:extLst>
          </p:cNvPr>
          <p:cNvSpPr txBox="1">
            <a:spLocks/>
          </p:cNvSpPr>
          <p:nvPr/>
        </p:nvSpPr>
        <p:spPr>
          <a:xfrm>
            <a:off x="1533524" y="219076"/>
            <a:ext cx="5753101" cy="957269"/>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4000" b="1" dirty="0">
                <a:solidFill>
                  <a:srgbClr val="003F72"/>
                </a:solidFill>
                <a:latin typeface="Source Sans Pro"/>
                <a:cs typeface="Aharoni"/>
              </a:rPr>
              <a:t>What is the PACT Act?</a:t>
            </a:r>
            <a:endParaRPr lang="en-US" sz="4000" b="1" dirty="0">
              <a:solidFill>
                <a:srgbClr val="003F72"/>
              </a:solidFill>
              <a:latin typeface="Source Sans Pro"/>
              <a:ea typeface="Trebuchet MS" panose="020B0603020202020204" pitchFamily="34" charset="0"/>
              <a:cs typeface="Aharoni"/>
            </a:endParaRPr>
          </a:p>
          <a:p>
            <a:pPr marL="0" indent="0">
              <a:lnSpc>
                <a:spcPct val="120000"/>
              </a:lnSpc>
              <a:buFont typeface="Arial" panose="020B0604020202020204" pitchFamily="34" charset="0"/>
              <a:buNone/>
            </a:pPr>
            <a:endParaRPr lang="en-US" dirty="0"/>
          </a:p>
        </p:txBody>
      </p:sp>
      <p:pic>
        <p:nvPicPr>
          <p:cNvPr id="16" name="image1.png">
            <a:extLst>
              <a:ext uri="{FF2B5EF4-FFF2-40B4-BE49-F238E27FC236}">
                <a16:creationId xmlns:a16="http://schemas.microsoft.com/office/drawing/2014/main" id="{BCE69451-07EB-C1FC-7EFC-3B18FAD9B322}"/>
              </a:ext>
            </a:extLst>
          </p:cNvPr>
          <p:cNvPicPr>
            <a:picLocks noChangeAspect="1"/>
          </p:cNvPicPr>
          <p:nvPr/>
        </p:nvPicPr>
        <p:blipFill>
          <a:blip r:embed="rId3" cstate="print"/>
          <a:stretch>
            <a:fillRect/>
          </a:stretch>
        </p:blipFill>
        <p:spPr>
          <a:xfrm>
            <a:off x="2719544" y="1886570"/>
            <a:ext cx="1406986" cy="388361"/>
          </a:xfrm>
          <a:prstGeom prst="rect">
            <a:avLst/>
          </a:prstGeom>
        </p:spPr>
      </p:pic>
      <p:pic>
        <p:nvPicPr>
          <p:cNvPr id="18" name="image2.png">
            <a:extLst>
              <a:ext uri="{FF2B5EF4-FFF2-40B4-BE49-F238E27FC236}">
                <a16:creationId xmlns:a16="http://schemas.microsoft.com/office/drawing/2014/main" id="{E99D113E-34E4-B7F4-ECF1-5D5A10558FAB}"/>
              </a:ext>
            </a:extLst>
          </p:cNvPr>
          <p:cNvPicPr>
            <a:picLocks noChangeAspect="1"/>
          </p:cNvPicPr>
          <p:nvPr/>
        </p:nvPicPr>
        <p:blipFill>
          <a:blip r:embed="rId4" cstate="print"/>
          <a:stretch>
            <a:fillRect/>
          </a:stretch>
        </p:blipFill>
        <p:spPr>
          <a:xfrm>
            <a:off x="4484882" y="1896466"/>
            <a:ext cx="1403359" cy="388361"/>
          </a:xfrm>
          <a:prstGeom prst="rect">
            <a:avLst/>
          </a:prstGeom>
        </p:spPr>
      </p:pic>
      <p:pic>
        <p:nvPicPr>
          <p:cNvPr id="20" name="image3.jpeg">
            <a:extLst>
              <a:ext uri="{FF2B5EF4-FFF2-40B4-BE49-F238E27FC236}">
                <a16:creationId xmlns:a16="http://schemas.microsoft.com/office/drawing/2014/main" id="{9B6405F8-ACAE-960D-AEC5-7F37B2B2CCCA}"/>
              </a:ext>
            </a:extLst>
          </p:cNvPr>
          <p:cNvPicPr>
            <a:picLocks noChangeAspect="1"/>
          </p:cNvPicPr>
          <p:nvPr/>
        </p:nvPicPr>
        <p:blipFill>
          <a:blip r:embed="rId5" cstate="print"/>
          <a:stretch>
            <a:fillRect/>
          </a:stretch>
        </p:blipFill>
        <p:spPr>
          <a:xfrm>
            <a:off x="6190265" y="1900999"/>
            <a:ext cx="1400639" cy="383827"/>
          </a:xfrm>
          <a:prstGeom prst="rect">
            <a:avLst/>
          </a:prstGeom>
        </p:spPr>
      </p:pic>
      <p:pic>
        <p:nvPicPr>
          <p:cNvPr id="22" name="image4.jpeg">
            <a:extLst>
              <a:ext uri="{FF2B5EF4-FFF2-40B4-BE49-F238E27FC236}">
                <a16:creationId xmlns:a16="http://schemas.microsoft.com/office/drawing/2014/main" id="{F0090016-C910-B075-C370-5C00C8034BE1}"/>
              </a:ext>
            </a:extLst>
          </p:cNvPr>
          <p:cNvPicPr>
            <a:picLocks noChangeAspect="1"/>
          </p:cNvPicPr>
          <p:nvPr/>
        </p:nvPicPr>
        <p:blipFill>
          <a:blip r:embed="rId6" cstate="print"/>
          <a:stretch>
            <a:fillRect/>
          </a:stretch>
        </p:blipFill>
        <p:spPr>
          <a:xfrm>
            <a:off x="7917934" y="1898780"/>
            <a:ext cx="1400639" cy="383827"/>
          </a:xfrm>
          <a:prstGeom prst="rect">
            <a:avLst/>
          </a:prstGeom>
        </p:spPr>
      </p:pic>
      <p:sp>
        <p:nvSpPr>
          <p:cNvPr id="26" name="Content Placeholder 2">
            <a:extLst>
              <a:ext uri="{FF2B5EF4-FFF2-40B4-BE49-F238E27FC236}">
                <a16:creationId xmlns:a16="http://schemas.microsoft.com/office/drawing/2014/main" id="{46BED5A9-798B-5F2C-4782-0B14571704C1}"/>
              </a:ext>
            </a:extLst>
          </p:cNvPr>
          <p:cNvSpPr txBox="1">
            <a:spLocks/>
          </p:cNvSpPr>
          <p:nvPr/>
        </p:nvSpPr>
        <p:spPr>
          <a:xfrm>
            <a:off x="533400" y="2683822"/>
            <a:ext cx="10618891" cy="1939456"/>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b="1" dirty="0">
                <a:solidFill>
                  <a:schemeClr val="tx1">
                    <a:lumMod val="95000"/>
                    <a:lumOff val="5000"/>
                  </a:schemeClr>
                </a:solidFill>
                <a:latin typeface="Source Sans Pro"/>
                <a:cs typeface="Aharoni"/>
              </a:rPr>
              <a:t>The </a:t>
            </a:r>
            <a:r>
              <a:rPr lang="en-US" b="1" dirty="0">
                <a:solidFill>
                  <a:srgbClr val="C00000"/>
                </a:solidFill>
                <a:latin typeface="Source Sans Pro"/>
                <a:cs typeface="Aharoni"/>
              </a:rPr>
              <a:t>P</a:t>
            </a:r>
            <a:r>
              <a:rPr lang="en-US" b="1" dirty="0">
                <a:solidFill>
                  <a:schemeClr val="tx1">
                    <a:lumMod val="95000"/>
                    <a:lumOff val="5000"/>
                  </a:schemeClr>
                </a:solidFill>
                <a:latin typeface="Source Sans Pro"/>
                <a:cs typeface="Aharoni"/>
              </a:rPr>
              <a:t>romise to </a:t>
            </a:r>
            <a:r>
              <a:rPr lang="en-US" b="1" dirty="0">
                <a:solidFill>
                  <a:srgbClr val="C00000"/>
                </a:solidFill>
                <a:latin typeface="Source Sans Pro"/>
                <a:cs typeface="Aharoni"/>
              </a:rPr>
              <a:t>A</a:t>
            </a:r>
            <a:r>
              <a:rPr lang="en-US" b="1" dirty="0">
                <a:solidFill>
                  <a:schemeClr val="tx1">
                    <a:lumMod val="95000"/>
                    <a:lumOff val="5000"/>
                  </a:schemeClr>
                </a:solidFill>
                <a:latin typeface="Source Sans Pro"/>
                <a:cs typeface="Aharoni"/>
              </a:rPr>
              <a:t>ddress </a:t>
            </a:r>
            <a:r>
              <a:rPr lang="en-US" b="1" dirty="0">
                <a:solidFill>
                  <a:srgbClr val="C00000"/>
                </a:solidFill>
                <a:latin typeface="Source Sans Pro"/>
                <a:cs typeface="Aharoni"/>
              </a:rPr>
              <a:t>C</a:t>
            </a:r>
            <a:r>
              <a:rPr lang="en-US" b="1" dirty="0">
                <a:solidFill>
                  <a:schemeClr val="tx1">
                    <a:lumMod val="95000"/>
                    <a:lumOff val="5000"/>
                  </a:schemeClr>
                </a:solidFill>
                <a:latin typeface="Source Sans Pro"/>
                <a:cs typeface="Aharoni"/>
              </a:rPr>
              <a:t>omprehensive </a:t>
            </a:r>
            <a:r>
              <a:rPr lang="en-US" b="1" dirty="0">
                <a:solidFill>
                  <a:srgbClr val="C00000"/>
                </a:solidFill>
                <a:latin typeface="Source Sans Pro"/>
                <a:cs typeface="Aharoni"/>
              </a:rPr>
              <a:t>T</a:t>
            </a:r>
            <a:r>
              <a:rPr lang="en-US" b="1" dirty="0">
                <a:solidFill>
                  <a:schemeClr val="tx1">
                    <a:lumMod val="95000"/>
                    <a:lumOff val="5000"/>
                  </a:schemeClr>
                </a:solidFill>
                <a:latin typeface="Source Sans Pro"/>
                <a:cs typeface="Aharoni"/>
              </a:rPr>
              <a:t>oxics </a:t>
            </a:r>
            <a:r>
              <a:rPr lang="en-US" b="1" dirty="0">
                <a:solidFill>
                  <a:srgbClr val="C00000"/>
                </a:solidFill>
                <a:latin typeface="Source Sans Pro"/>
                <a:cs typeface="Aharoni"/>
              </a:rPr>
              <a:t>Act</a:t>
            </a:r>
            <a:r>
              <a:rPr lang="en-US" b="1" dirty="0">
                <a:solidFill>
                  <a:schemeClr val="tx1">
                    <a:lumMod val="95000"/>
                    <a:lumOff val="5000"/>
                  </a:schemeClr>
                </a:solidFill>
                <a:latin typeface="Source Sans Pro"/>
                <a:cs typeface="Aharoni"/>
              </a:rPr>
              <a:t> of 2022 …</a:t>
            </a:r>
            <a:endParaRPr lang="en-US" b="1">
              <a:solidFill>
                <a:schemeClr val="tx1">
                  <a:lumMod val="95000"/>
                  <a:lumOff val="5000"/>
                </a:schemeClr>
              </a:solidFill>
              <a:latin typeface="Source Sans Pro"/>
            </a:endParaRPr>
          </a:p>
          <a:p>
            <a:pPr marL="92075" marR="107950" indent="0" algn="ctr">
              <a:lnSpc>
                <a:spcPct val="115000"/>
              </a:lnSpc>
              <a:spcBef>
                <a:spcPts val="560"/>
              </a:spcBef>
              <a:buNone/>
            </a:pP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is</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new</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law</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that</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expands</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VA</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health</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care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and</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benefits</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for</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Veterans</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exposed</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to</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burn</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pits</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and</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other toxic</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substances.</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This</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law</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helps</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us</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provide</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generations</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of Veterans—and</a:t>
            </a:r>
            <a:r>
              <a:rPr lang="en-US" sz="1800" spc="-3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their</a:t>
            </a:r>
            <a:r>
              <a:rPr lang="en-US" sz="1800" spc="-3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survivors—with</a:t>
            </a:r>
            <a:r>
              <a:rPr lang="en-US" sz="1800" spc="-3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the</a:t>
            </a:r>
            <a:r>
              <a:rPr lang="en-US" sz="1800" spc="-3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care</a:t>
            </a:r>
            <a:r>
              <a:rPr lang="en-US" sz="1800" spc="-3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and</a:t>
            </a:r>
            <a:r>
              <a:rPr lang="en-US" sz="1800" spc="-3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benefits they’ve</a:t>
            </a:r>
            <a:r>
              <a:rPr lang="en-US" sz="1800" spc="-7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earned</a:t>
            </a:r>
            <a:r>
              <a:rPr lang="en-US" sz="1800" spc="-7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and</a:t>
            </a:r>
            <a:r>
              <a:rPr lang="en-US" sz="1800" spc="-7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deserve.</a:t>
            </a:r>
          </a:p>
          <a:p>
            <a:pPr marL="0" indent="0">
              <a:lnSpc>
                <a:spcPct val="120000"/>
              </a:lnSpc>
              <a:buNone/>
            </a:pPr>
            <a:endParaRPr lang="en-US" dirty="0">
              <a:ea typeface="Trebuchet MS" panose="020B0603020202020204" pitchFamily="34" charset="0"/>
            </a:endParaRPr>
          </a:p>
        </p:txBody>
      </p:sp>
      <p:sp>
        <p:nvSpPr>
          <p:cNvPr id="27" name="Content Placeholder 2">
            <a:extLst>
              <a:ext uri="{FF2B5EF4-FFF2-40B4-BE49-F238E27FC236}">
                <a16:creationId xmlns:a16="http://schemas.microsoft.com/office/drawing/2014/main" id="{1017627D-695A-3907-EBAA-2E085C4D73F9}"/>
              </a:ext>
            </a:extLst>
          </p:cNvPr>
          <p:cNvSpPr txBox="1">
            <a:spLocks/>
          </p:cNvSpPr>
          <p:nvPr/>
        </p:nvSpPr>
        <p:spPr>
          <a:xfrm>
            <a:off x="1038100" y="4821380"/>
            <a:ext cx="9876684" cy="1672261"/>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800" b="1"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The</a:t>
            </a:r>
            <a:r>
              <a:rPr lang="en-US" sz="1800" b="1"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PACT </a:t>
            </a:r>
            <a:r>
              <a:rPr lang="en-US" sz="1800" b="1"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Act</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endParaRPr lang="en-US" sz="2400">
              <a:solidFill>
                <a:schemeClr val="tx1">
                  <a:lumMod val="95000"/>
                  <a:lumOff val="5000"/>
                </a:schemeClr>
              </a:solidFill>
              <a:latin typeface="Source Sans Pro"/>
              <a:ea typeface="Trebuchet MS" panose="020B0603020202020204" pitchFamily="34" charset="0"/>
              <a:cs typeface="Aharoni"/>
            </a:endParaRPr>
          </a:p>
          <a:p>
            <a:pPr marL="890905" lvl="1" indent="-342900">
              <a:lnSpc>
                <a:spcPct val="111000"/>
              </a:lnSpc>
              <a:spcBef>
                <a:spcPts val="370"/>
              </a:spcBef>
              <a:buFont typeface="+mj-lt"/>
              <a:buAutoNum type="arabicParenR"/>
            </a:pP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Expands</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and</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extends</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eligibility</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for</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VA</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health</a:t>
            </a:r>
            <a:r>
              <a:rPr lang="en-US" sz="1800" spc="-6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care for Veterans with toxic exposures and Veterans of the Vietnam era,</a:t>
            </a:r>
            <a:r>
              <a:rPr lang="en-US" sz="1800" spc="-3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Gulf</a:t>
            </a:r>
            <a:r>
              <a:rPr lang="en-US" sz="1800" spc="-3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War</a:t>
            </a:r>
            <a:r>
              <a:rPr lang="en-US" sz="1800" spc="-3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era,</a:t>
            </a:r>
            <a:r>
              <a:rPr lang="en-US" sz="1800" spc="-3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and</a:t>
            </a:r>
            <a:r>
              <a:rPr lang="en-US" sz="1800" spc="-3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Post-9/11</a:t>
            </a:r>
            <a:r>
              <a:rPr lang="en-US" sz="1800" spc="-3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era,</a:t>
            </a:r>
            <a:r>
              <a:rPr lang="en-US" sz="1800" spc="-3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and</a:t>
            </a:r>
            <a:r>
              <a:rPr lang="en-US" sz="1800" spc="-4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p>
          <a:p>
            <a:pPr marL="890905" lvl="1" indent="-342900">
              <a:lnSpc>
                <a:spcPct val="111000"/>
              </a:lnSpc>
              <a:spcBef>
                <a:spcPts val="370"/>
              </a:spcBef>
              <a:buFont typeface="+mj-lt"/>
              <a:buAutoNum type="arabicParenR"/>
            </a:pP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Expands</a:t>
            </a:r>
            <a:r>
              <a:rPr lang="en-US" sz="1800" spc="-3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eligibility for</a:t>
            </a:r>
            <a:r>
              <a:rPr lang="en-US" sz="1800" spc="-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benefits</a:t>
            </a:r>
            <a:r>
              <a:rPr lang="en-US" sz="1800" spc="-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for</a:t>
            </a:r>
            <a:r>
              <a:rPr lang="en-US" sz="1800" spc="-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Veterans</a:t>
            </a:r>
            <a:r>
              <a:rPr lang="en-US" sz="1800" spc="-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exposed</a:t>
            </a:r>
            <a:r>
              <a:rPr lang="en-US" sz="1800" spc="-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to</a:t>
            </a:r>
            <a:r>
              <a:rPr lang="en-US" sz="1800" spc="-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toxic</a:t>
            </a:r>
            <a:r>
              <a:rPr lang="en-US" sz="1800" spc="-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substances.</a:t>
            </a:r>
          </a:p>
          <a:p>
            <a:pPr marL="0" indent="0">
              <a:lnSpc>
                <a:spcPct val="120000"/>
              </a:lnSpc>
              <a:buFont typeface="Arial" panose="020B0604020202020204" pitchFamily="34" charset="0"/>
              <a:buNone/>
            </a:pPr>
            <a:endParaRPr lang="en-US" dirty="0"/>
          </a:p>
        </p:txBody>
      </p:sp>
      <p:sp>
        <p:nvSpPr>
          <p:cNvPr id="28" name="Content Placeholder 2">
            <a:extLst>
              <a:ext uri="{FF2B5EF4-FFF2-40B4-BE49-F238E27FC236}">
                <a16:creationId xmlns:a16="http://schemas.microsoft.com/office/drawing/2014/main" id="{C05223E4-89C6-E977-334E-48F68AD79E42}"/>
              </a:ext>
            </a:extLst>
          </p:cNvPr>
          <p:cNvSpPr txBox="1">
            <a:spLocks/>
          </p:cNvSpPr>
          <p:nvPr/>
        </p:nvSpPr>
        <p:spPr>
          <a:xfrm>
            <a:off x="2720438" y="2327561"/>
            <a:ext cx="1405620" cy="326393"/>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200" spc="-70" dirty="0">
                <a:solidFill>
                  <a:srgbClr val="C00000"/>
                </a:solidFill>
                <a:latin typeface="Source Sans Pro"/>
                <a:ea typeface="Trebuchet MS" panose="020B0603020202020204" pitchFamily="34" charset="0"/>
                <a:cs typeface="Trebuchet MS" panose="020B0603020202020204" pitchFamily="34" charset="0"/>
              </a:rPr>
              <a:t>Vietnam </a:t>
            </a:r>
            <a:endParaRPr lang="en-US" sz="1800" dirty="0">
              <a:solidFill>
                <a:srgbClr val="C00000"/>
              </a:solidFill>
              <a:latin typeface="Source Sans Pro"/>
              <a:ea typeface="Trebuchet MS" panose="020B0603020202020204" pitchFamily="34" charset="0"/>
            </a:endParaRPr>
          </a:p>
        </p:txBody>
      </p:sp>
      <p:sp>
        <p:nvSpPr>
          <p:cNvPr id="29" name="Content Placeholder 2">
            <a:extLst>
              <a:ext uri="{FF2B5EF4-FFF2-40B4-BE49-F238E27FC236}">
                <a16:creationId xmlns:a16="http://schemas.microsoft.com/office/drawing/2014/main" id="{45377599-6A72-2CDB-EB88-201CB765C4C6}"/>
              </a:ext>
            </a:extLst>
          </p:cNvPr>
          <p:cNvSpPr txBox="1">
            <a:spLocks/>
          </p:cNvSpPr>
          <p:nvPr/>
        </p:nvSpPr>
        <p:spPr>
          <a:xfrm>
            <a:off x="4481944" y="2327560"/>
            <a:ext cx="1405620" cy="326393"/>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200" spc="-70" dirty="0">
                <a:solidFill>
                  <a:srgbClr val="C00000"/>
                </a:solidFill>
                <a:latin typeface="Source Sans Pro"/>
                <a:ea typeface="Trebuchet MS" panose="020B0603020202020204" pitchFamily="34" charset="0"/>
                <a:cs typeface="Arial"/>
              </a:rPr>
              <a:t>Gulf War Era</a:t>
            </a:r>
            <a:endParaRPr lang="en-US" sz="1800" dirty="0">
              <a:solidFill>
                <a:srgbClr val="C00000"/>
              </a:solidFill>
              <a:latin typeface="Source Sans Pro"/>
              <a:ea typeface="Trebuchet MS" panose="020B0603020202020204" pitchFamily="34" charset="0"/>
            </a:endParaRPr>
          </a:p>
        </p:txBody>
      </p:sp>
      <p:sp>
        <p:nvSpPr>
          <p:cNvPr id="30" name="Content Placeholder 2">
            <a:extLst>
              <a:ext uri="{FF2B5EF4-FFF2-40B4-BE49-F238E27FC236}">
                <a16:creationId xmlns:a16="http://schemas.microsoft.com/office/drawing/2014/main" id="{461B0D41-AA41-3197-B40B-BA896BC6BF21}"/>
              </a:ext>
            </a:extLst>
          </p:cNvPr>
          <p:cNvSpPr txBox="1">
            <a:spLocks/>
          </p:cNvSpPr>
          <p:nvPr/>
        </p:nvSpPr>
        <p:spPr>
          <a:xfrm>
            <a:off x="7054931" y="2327560"/>
            <a:ext cx="1405620" cy="326393"/>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200" spc="-70" dirty="0">
                <a:solidFill>
                  <a:srgbClr val="C00000"/>
                </a:solidFill>
                <a:latin typeface="Source Sans Pro"/>
                <a:ea typeface="Trebuchet MS" panose="020B0603020202020204" pitchFamily="34" charset="0"/>
                <a:cs typeface="Trebuchet MS" panose="020B0603020202020204" pitchFamily="34" charset="0"/>
              </a:rPr>
              <a:t>Post 9/11</a:t>
            </a:r>
            <a:endParaRPr lang="en-US" dirty="0"/>
          </a:p>
        </p:txBody>
      </p:sp>
      <p:pic>
        <p:nvPicPr>
          <p:cNvPr id="31" name="Picture 31">
            <a:extLst>
              <a:ext uri="{FF2B5EF4-FFF2-40B4-BE49-F238E27FC236}">
                <a16:creationId xmlns:a16="http://schemas.microsoft.com/office/drawing/2014/main" id="{9847DCF4-BA9D-1C89-E874-BA230A76C9B9}"/>
              </a:ext>
            </a:extLst>
          </p:cNvPr>
          <p:cNvPicPr>
            <a:picLocks noChangeAspect="1"/>
          </p:cNvPicPr>
          <p:nvPr/>
        </p:nvPicPr>
        <p:blipFill>
          <a:blip r:embed="rId7"/>
          <a:stretch>
            <a:fillRect/>
          </a:stretch>
        </p:blipFill>
        <p:spPr>
          <a:xfrm>
            <a:off x="11248291" y="5987142"/>
            <a:ext cx="631372" cy="653143"/>
          </a:xfrm>
          <a:prstGeom prst="rect">
            <a:avLst/>
          </a:prstGeom>
        </p:spPr>
      </p:pic>
      <p:sp>
        <p:nvSpPr>
          <p:cNvPr id="32" name="Content Placeholder 2">
            <a:extLst>
              <a:ext uri="{FF2B5EF4-FFF2-40B4-BE49-F238E27FC236}">
                <a16:creationId xmlns:a16="http://schemas.microsoft.com/office/drawing/2014/main" id="{8330EBBE-E0E4-D703-D000-BE8D34356B12}"/>
              </a:ext>
            </a:extLst>
          </p:cNvPr>
          <p:cNvSpPr txBox="1">
            <a:spLocks/>
          </p:cNvSpPr>
          <p:nvPr/>
        </p:nvSpPr>
        <p:spPr>
          <a:xfrm>
            <a:off x="11137072" y="5686221"/>
            <a:ext cx="850449" cy="446137"/>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200" spc="-70" dirty="0">
                <a:solidFill>
                  <a:schemeClr val="tx1">
                    <a:lumMod val="95000"/>
                    <a:lumOff val="5000"/>
                  </a:schemeClr>
                </a:solidFill>
                <a:latin typeface="Source Sans Pro"/>
                <a:cs typeface="Arial"/>
              </a:rPr>
              <a:t>va.gov/pact</a:t>
            </a:r>
          </a:p>
        </p:txBody>
      </p:sp>
    </p:spTree>
    <p:extLst>
      <p:ext uri="{BB962C8B-B14F-4D97-AF65-F5344CB8AC3E}">
        <p14:creationId xmlns:p14="http://schemas.microsoft.com/office/powerpoint/2010/main" val="295840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3D11CE8-B270-6C14-6CAA-771629C9534F}"/>
              </a:ext>
            </a:extLst>
          </p:cNvPr>
          <p:cNvPicPr>
            <a:picLocks noChangeAspect="1"/>
          </p:cNvPicPr>
          <p:nvPr/>
        </p:nvPicPr>
        <p:blipFill>
          <a:blip r:embed="rId2"/>
          <a:stretch>
            <a:fillRect/>
          </a:stretch>
        </p:blipFill>
        <p:spPr>
          <a:xfrm>
            <a:off x="-15834" y="-4577"/>
            <a:ext cx="12232381" cy="6820184"/>
          </a:xfrm>
          <a:prstGeom prst="rect">
            <a:avLst/>
          </a:prstGeom>
        </p:spPr>
      </p:pic>
      <p:sp>
        <p:nvSpPr>
          <p:cNvPr id="12" name="Content Placeholder 2">
            <a:extLst>
              <a:ext uri="{FF2B5EF4-FFF2-40B4-BE49-F238E27FC236}">
                <a16:creationId xmlns:a16="http://schemas.microsoft.com/office/drawing/2014/main" id="{4BBB1CE9-2A5D-66AB-2BDC-36D07991E1D6}"/>
              </a:ext>
            </a:extLst>
          </p:cNvPr>
          <p:cNvSpPr txBox="1">
            <a:spLocks/>
          </p:cNvSpPr>
          <p:nvPr/>
        </p:nvSpPr>
        <p:spPr>
          <a:xfrm>
            <a:off x="1533524" y="355794"/>
            <a:ext cx="9909464" cy="947373"/>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indent="-227965">
              <a:buNone/>
            </a:pPr>
            <a:r>
              <a:rPr lang="en-US" sz="4000" b="1" dirty="0">
                <a:solidFill>
                  <a:srgbClr val="003F72"/>
                </a:solidFill>
                <a:latin typeface="Source Sans Pro"/>
                <a:cs typeface="Arial"/>
              </a:rPr>
              <a:t>Key Components of the PACT Act (1 of 2)</a:t>
            </a:r>
            <a:endParaRPr lang="en-US" sz="4000" b="1">
              <a:solidFill>
                <a:srgbClr val="003F72"/>
              </a:solidFill>
              <a:latin typeface="Source Sans Pro"/>
            </a:endParaRPr>
          </a:p>
          <a:p>
            <a:pPr marL="0" indent="0">
              <a:lnSpc>
                <a:spcPct val="120000"/>
              </a:lnSpc>
              <a:spcBef>
                <a:spcPts val="0"/>
              </a:spcBef>
              <a:buNone/>
            </a:pPr>
            <a:endParaRPr lang="en-US" sz="4000" b="1" dirty="0">
              <a:solidFill>
                <a:srgbClr val="003F72"/>
              </a:solidFill>
              <a:latin typeface="Source Sans Pro"/>
              <a:ea typeface="Trebuchet MS" panose="020B0603020202020204" pitchFamily="34" charset="0"/>
              <a:cs typeface="Aharoni"/>
            </a:endParaRPr>
          </a:p>
          <a:p>
            <a:pPr marL="0" indent="0">
              <a:lnSpc>
                <a:spcPct val="120000"/>
              </a:lnSpc>
              <a:buFont typeface="Arial" panose="020B0604020202020204" pitchFamily="34" charset="0"/>
              <a:buNone/>
            </a:pPr>
            <a:endParaRPr lang="en-US" dirty="0"/>
          </a:p>
        </p:txBody>
      </p:sp>
      <p:pic>
        <p:nvPicPr>
          <p:cNvPr id="3" name="Picture 31">
            <a:extLst>
              <a:ext uri="{FF2B5EF4-FFF2-40B4-BE49-F238E27FC236}">
                <a16:creationId xmlns:a16="http://schemas.microsoft.com/office/drawing/2014/main" id="{C195C1A8-D7DD-B6FA-5A17-1D62BDD4BD4F}"/>
              </a:ext>
            </a:extLst>
          </p:cNvPr>
          <p:cNvPicPr>
            <a:picLocks noChangeAspect="1"/>
          </p:cNvPicPr>
          <p:nvPr/>
        </p:nvPicPr>
        <p:blipFill>
          <a:blip r:embed="rId3"/>
          <a:stretch>
            <a:fillRect/>
          </a:stretch>
        </p:blipFill>
        <p:spPr>
          <a:xfrm>
            <a:off x="11248291" y="5987142"/>
            <a:ext cx="631372" cy="653143"/>
          </a:xfrm>
          <a:prstGeom prst="rect">
            <a:avLst/>
          </a:prstGeom>
        </p:spPr>
      </p:pic>
      <p:sp>
        <p:nvSpPr>
          <p:cNvPr id="6" name="Content Placeholder 2">
            <a:extLst>
              <a:ext uri="{FF2B5EF4-FFF2-40B4-BE49-F238E27FC236}">
                <a16:creationId xmlns:a16="http://schemas.microsoft.com/office/drawing/2014/main" id="{5DC251F9-4BAA-F6AE-7B82-6A5BADDE1278}"/>
              </a:ext>
            </a:extLst>
          </p:cNvPr>
          <p:cNvSpPr txBox="1">
            <a:spLocks/>
          </p:cNvSpPr>
          <p:nvPr/>
        </p:nvSpPr>
        <p:spPr>
          <a:xfrm>
            <a:off x="11137072" y="5686221"/>
            <a:ext cx="850449" cy="446137"/>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200" spc="-70" dirty="0">
                <a:solidFill>
                  <a:schemeClr val="tx1">
                    <a:lumMod val="95000"/>
                    <a:lumOff val="5000"/>
                  </a:schemeClr>
                </a:solidFill>
                <a:latin typeface="Source Sans Pro"/>
                <a:cs typeface="Arial"/>
              </a:rPr>
              <a:t>va.gov/pact</a:t>
            </a:r>
          </a:p>
        </p:txBody>
      </p:sp>
      <p:sp>
        <p:nvSpPr>
          <p:cNvPr id="8" name="Content Placeholder 2">
            <a:extLst>
              <a:ext uri="{FF2B5EF4-FFF2-40B4-BE49-F238E27FC236}">
                <a16:creationId xmlns:a16="http://schemas.microsoft.com/office/drawing/2014/main" id="{1DBF46BF-F606-6A8B-2C7A-C29071D5037F}"/>
              </a:ext>
            </a:extLst>
          </p:cNvPr>
          <p:cNvSpPr txBox="1">
            <a:spLocks/>
          </p:cNvSpPr>
          <p:nvPr/>
        </p:nvSpPr>
        <p:spPr>
          <a:xfrm>
            <a:off x="1307122" y="2044685"/>
            <a:ext cx="9812216" cy="4777051"/>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2775" marR="514985" indent="0">
              <a:lnSpc>
                <a:spcPct val="108000"/>
              </a:lnSpc>
              <a:spcBef>
                <a:spcPts val="845"/>
              </a:spcBef>
              <a:buNone/>
            </a:pPr>
            <a:r>
              <a:rPr lang="en-US" sz="1800"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The</a:t>
            </a:r>
            <a:r>
              <a:rPr lang="en-US" sz="1800" spc="-50"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 </a:t>
            </a:r>
            <a:r>
              <a:rPr lang="en-US" sz="1800"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Act</a:t>
            </a:r>
            <a:r>
              <a:rPr lang="en-US" sz="1800" spc="-50"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 </a:t>
            </a:r>
            <a:r>
              <a:rPr lang="en-US" sz="1800" b="1"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expands</a:t>
            </a:r>
            <a:r>
              <a:rPr lang="en-US" sz="1800" b="1" spc="-25"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 </a:t>
            </a:r>
            <a:r>
              <a:rPr lang="en-US" sz="1800" b="1"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and</a:t>
            </a:r>
            <a:r>
              <a:rPr lang="en-US" sz="1800" b="1" spc="-25"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 </a:t>
            </a:r>
            <a:r>
              <a:rPr lang="en-US" sz="1800" b="1"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extends</a:t>
            </a:r>
            <a:r>
              <a:rPr lang="en-US" sz="1800" b="1" spc="-25"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 </a:t>
            </a:r>
            <a:r>
              <a:rPr lang="en-US" sz="1800" b="1"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eligibility</a:t>
            </a:r>
            <a:r>
              <a:rPr lang="en-US" sz="1800" b="1" spc="-25"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 </a:t>
            </a:r>
            <a:r>
              <a:rPr lang="en-US" sz="1800" b="1"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for</a:t>
            </a:r>
            <a:r>
              <a:rPr lang="en-US" sz="1800" b="1" spc="-25"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 </a:t>
            </a:r>
            <a:r>
              <a:rPr lang="en-US" sz="1800" b="1"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VA health care for Veterans with toxic-exposures </a:t>
            </a:r>
            <a:r>
              <a:rPr lang="en-US" sz="1800"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and</a:t>
            </a:r>
            <a:r>
              <a:rPr lang="en-US" sz="1800" b="1"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Veterans</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of</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the</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Vietnam</a:t>
            </a:r>
            <a:r>
              <a:rPr lang="en-US" sz="1800" spc="-5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era,</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Gulf</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War</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era,</a:t>
            </a:r>
            <a:r>
              <a:rPr lang="en-US" sz="1800" spc="-5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and</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Post-9/11</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2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era</a:t>
            </a:r>
            <a:endParaRPr lang="en-US">
              <a:solidFill>
                <a:schemeClr val="tx1">
                  <a:lumMod val="95000"/>
                  <a:lumOff val="5000"/>
                </a:schemeClr>
              </a:solidFill>
              <a:latin typeface="Source Sans Pro"/>
            </a:endParaRPr>
          </a:p>
          <a:p>
            <a:pPr marL="612775" marR="514985" indent="0">
              <a:lnSpc>
                <a:spcPct val="108000"/>
              </a:lnSpc>
              <a:spcBef>
                <a:spcPts val="845"/>
              </a:spcBef>
              <a:buNone/>
            </a:pPr>
            <a:endPar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endParaRPr>
          </a:p>
          <a:p>
            <a:pPr marL="612775" marR="514985" indent="0">
              <a:lnSpc>
                <a:spcPct val="108000"/>
              </a:lnSpc>
              <a:spcBef>
                <a:spcPts val="845"/>
              </a:spcBef>
              <a:buNone/>
            </a:pP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VA</a:t>
            </a:r>
            <a:r>
              <a:rPr lang="en-US" sz="1800" spc="-6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b="1"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will</a:t>
            </a:r>
            <a:r>
              <a:rPr lang="en-US" sz="1800" b="1" spc="-4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b="1"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improve</a:t>
            </a:r>
            <a:r>
              <a:rPr lang="en-US" sz="1800" b="1" spc="-4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b="1"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the</a:t>
            </a:r>
            <a:r>
              <a:rPr lang="en-US" sz="1800" b="1" spc="-4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b="1"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decision-making</a:t>
            </a:r>
            <a:r>
              <a:rPr lang="en-US" sz="1800" b="1" spc="-4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b="1"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process</a:t>
            </a:r>
            <a:r>
              <a:rPr lang="en-US" sz="1800" b="1" spc="-3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for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determining</a:t>
            </a:r>
            <a:r>
              <a:rPr lang="en-US" sz="1800" spc="-9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what</a:t>
            </a:r>
            <a:r>
              <a:rPr lang="en-US" sz="1800" spc="-9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medical</a:t>
            </a:r>
            <a:r>
              <a:rPr lang="en-US" sz="1800" spc="-9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conditions</a:t>
            </a:r>
            <a:r>
              <a:rPr lang="en-US" sz="1800" spc="-9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will</a:t>
            </a:r>
            <a:r>
              <a:rPr lang="en-US" sz="1800" spc="-9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be considered</a:t>
            </a:r>
            <a:r>
              <a:rPr lang="en-US" sz="1800" spc="-9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for</a:t>
            </a:r>
            <a:r>
              <a:rPr lang="en-US" sz="1800" spc="-9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presumptive</a:t>
            </a:r>
            <a:r>
              <a:rPr lang="en-US" sz="1800" spc="-9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status.</a:t>
            </a:r>
          </a:p>
          <a:p>
            <a:pPr marL="612775" marR="514985" indent="0">
              <a:lnSpc>
                <a:spcPct val="108000"/>
              </a:lnSpc>
              <a:spcBef>
                <a:spcPts val="845"/>
              </a:spcBef>
              <a:buNone/>
            </a:pPr>
            <a:endPar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endParaRPr>
          </a:p>
          <a:p>
            <a:pPr marL="612775" marR="514985" indent="0">
              <a:lnSpc>
                <a:spcPct val="108000"/>
              </a:lnSpc>
              <a:spcBef>
                <a:spcPts val="845"/>
              </a:spcBef>
              <a:buNone/>
            </a:pP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Every</a:t>
            </a:r>
            <a:r>
              <a:rPr lang="en-US" sz="1800" spc="-1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enrolled</a:t>
            </a:r>
            <a:r>
              <a:rPr lang="en-US" sz="1800" spc="-1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Veteran</a:t>
            </a:r>
            <a:r>
              <a:rPr lang="en-US" sz="1800" spc="-1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will</a:t>
            </a:r>
            <a:r>
              <a:rPr lang="en-US" sz="1800" spc="-1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b="1"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receive an initial toxic </a:t>
            </a:r>
            <a:r>
              <a:rPr lang="en-US" sz="1800" b="1"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exposure</a:t>
            </a:r>
            <a:r>
              <a:rPr lang="en-US" sz="1800" b="1" spc="-1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b="1"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screening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and</a:t>
            </a:r>
            <a:r>
              <a:rPr lang="en-US" sz="1800" spc="-4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a:t>
            </a:r>
            <a:r>
              <a:rPr lang="en-US" sz="1800" spc="-4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follow-up</a:t>
            </a:r>
            <a:r>
              <a:rPr lang="en-US" sz="1800" spc="-4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screening</a:t>
            </a:r>
            <a:r>
              <a:rPr lang="en-US" sz="1800" spc="-4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every five</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years.</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Veterans</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who</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are</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not</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enrolled,</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but</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who</a:t>
            </a:r>
            <a:r>
              <a:rPr lang="en-US" sz="1800" spc="-7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are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eligible</a:t>
            </a:r>
            <a:r>
              <a:rPr lang="en-US" sz="1800" spc="-6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to</a:t>
            </a:r>
            <a:r>
              <a:rPr lang="en-US" sz="1800" spc="-6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enroll,</a:t>
            </a:r>
            <a:r>
              <a:rPr lang="en-US" sz="1800" spc="-6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will</a:t>
            </a:r>
            <a:r>
              <a:rPr lang="en-US" sz="1800" spc="-6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have</a:t>
            </a:r>
            <a:r>
              <a:rPr lang="en-US" sz="1800" spc="-6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an</a:t>
            </a:r>
            <a:r>
              <a:rPr lang="en-US" sz="1800" spc="-6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opportunity</a:t>
            </a:r>
            <a:r>
              <a:rPr lang="en-US" sz="1800" spc="-6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to</a:t>
            </a:r>
            <a:r>
              <a:rPr lang="en-US" sz="1800" spc="-6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enroll and</a:t>
            </a:r>
            <a:r>
              <a:rPr lang="en-US" sz="1800" spc="-1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receive</a:t>
            </a:r>
            <a:r>
              <a:rPr lang="en-US" sz="1800" spc="-1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the</a:t>
            </a:r>
            <a:r>
              <a:rPr lang="en-US" sz="1800" spc="-1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screening.</a:t>
            </a:r>
          </a:p>
          <a:p>
            <a:pPr marL="612775" indent="0">
              <a:spcBef>
                <a:spcPts val="920"/>
              </a:spcBef>
              <a:buNone/>
            </a:pPr>
            <a:endPar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endParaRPr>
          </a:p>
          <a:p>
            <a:pPr marL="612775" indent="0">
              <a:spcBef>
                <a:spcPts val="920"/>
              </a:spcBef>
              <a:buNone/>
            </a:pP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VA</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health</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care</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staff</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and</a:t>
            </a:r>
            <a:r>
              <a:rPr lang="en-US" sz="1800" spc="-5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claims</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processors</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will</a:t>
            </a:r>
            <a:r>
              <a:rPr lang="en-US" sz="1800" spc="-55"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 </a:t>
            </a:r>
            <a:r>
              <a:rPr lang="en-US" sz="1800" spc="-1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receive </a:t>
            </a:r>
            <a:r>
              <a:rPr lang="en-US" sz="1800" b="1"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toxic</a:t>
            </a:r>
            <a:r>
              <a:rPr lang="en-US" sz="1800" b="1" spc="120"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 </a:t>
            </a:r>
            <a:r>
              <a:rPr lang="en-US" sz="1800" b="1"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exposure-related</a:t>
            </a:r>
            <a:r>
              <a:rPr lang="en-US" sz="1800" b="1" spc="120"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 </a:t>
            </a:r>
            <a:br>
              <a:rPr lang="en-US" sz="1800" b="1" spc="120"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br>
            <a:r>
              <a:rPr lang="en-US" sz="1800" b="1"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education</a:t>
            </a:r>
            <a:r>
              <a:rPr lang="en-US" sz="1800" b="1" spc="120"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 </a:t>
            </a:r>
            <a:r>
              <a:rPr lang="en-US" sz="1800" b="1"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and</a:t>
            </a:r>
            <a:r>
              <a:rPr lang="en-US" sz="1800" b="1" spc="125"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 </a:t>
            </a:r>
            <a:r>
              <a:rPr lang="en-US" sz="1800" b="1" spc="-10"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training.</a:t>
            </a:r>
            <a:endParaRPr lang="en-US" sz="1800" b="1" dirty="0">
              <a:solidFill>
                <a:schemeClr val="tx1">
                  <a:lumMod val="95000"/>
                  <a:lumOff val="5000"/>
                </a:schemeClr>
              </a:solidFill>
              <a:latin typeface="Source Sans Pro"/>
              <a:ea typeface="Century Gothic" panose="020B0502020202020204" pitchFamily="34" charset="0"/>
              <a:cs typeface="Century Gothic" panose="020B0502020202020204" pitchFamily="34" charset="0"/>
            </a:endParaRPr>
          </a:p>
          <a:p>
            <a:pPr marL="840740" marR="514985" indent="-227965">
              <a:lnSpc>
                <a:spcPct val="108000"/>
              </a:lnSpc>
              <a:spcBef>
                <a:spcPts val="845"/>
              </a:spcBef>
            </a:pPr>
            <a:endParaRPr lang="en-US" sz="1800" dirty="0">
              <a:latin typeface="Trebuchet MS" panose="020B0603020202020204" pitchFamily="34" charset="0"/>
              <a:ea typeface="Trebuchet MS" panose="020B0603020202020204" pitchFamily="34" charset="0"/>
              <a:cs typeface="Trebuchet MS" panose="020B0603020202020204" pitchFamily="34" charset="0"/>
            </a:endParaRPr>
          </a:p>
          <a:p>
            <a:pPr marL="840740" marR="514985" indent="-227965">
              <a:lnSpc>
                <a:spcPct val="108000"/>
              </a:lnSpc>
              <a:spcBef>
                <a:spcPts val="845"/>
              </a:spcBef>
            </a:pPr>
            <a:endParaRPr lang="en-US" sz="1800" dirty="0">
              <a:latin typeface="Trebuchet MS" panose="020B0603020202020204" pitchFamily="34" charset="0"/>
              <a:ea typeface="Trebuchet MS" panose="020B0603020202020204" pitchFamily="34" charset="0"/>
              <a:cs typeface="Trebuchet MS" panose="020B0603020202020204" pitchFamily="34" charset="0"/>
            </a:endParaRPr>
          </a:p>
          <a:p>
            <a:pPr marL="840740" marR="514985" indent="-227965">
              <a:lnSpc>
                <a:spcPct val="108000"/>
              </a:lnSpc>
              <a:spcBef>
                <a:spcPts val="845"/>
              </a:spcBef>
            </a:pPr>
            <a:endParaRPr lang="en-US" sz="1800" spc="-20" dirty="0">
              <a:solidFill>
                <a:srgbClr val="003B71"/>
              </a:solidFill>
              <a:latin typeface="Trebuchet MS" panose="020B0603020202020204" pitchFamily="34" charset="0"/>
              <a:ea typeface="Trebuchet MS" panose="020B0603020202020204" pitchFamily="34" charset="0"/>
              <a:cs typeface="Trebuchet MS" panose="020B0603020202020204" pitchFamily="34" charset="0"/>
            </a:endParaRPr>
          </a:p>
        </p:txBody>
      </p:sp>
      <p:pic>
        <p:nvPicPr>
          <p:cNvPr id="9" name="Picture 9" descr="Icon&#10;&#10;Description automatically generated">
            <a:extLst>
              <a:ext uri="{FF2B5EF4-FFF2-40B4-BE49-F238E27FC236}">
                <a16:creationId xmlns:a16="http://schemas.microsoft.com/office/drawing/2014/main" id="{31FD1436-5F21-5249-A723-311E314355D0}"/>
              </a:ext>
            </a:extLst>
          </p:cNvPr>
          <p:cNvPicPr>
            <a:picLocks noChangeAspect="1"/>
          </p:cNvPicPr>
          <p:nvPr/>
        </p:nvPicPr>
        <p:blipFill>
          <a:blip r:embed="rId4"/>
          <a:stretch>
            <a:fillRect/>
          </a:stretch>
        </p:blipFill>
        <p:spPr>
          <a:xfrm>
            <a:off x="668215" y="1814362"/>
            <a:ext cx="1008186" cy="1013614"/>
          </a:xfrm>
          <a:prstGeom prst="rect">
            <a:avLst/>
          </a:prstGeom>
        </p:spPr>
      </p:pic>
      <p:pic>
        <p:nvPicPr>
          <p:cNvPr id="10" name="Picture 10" descr="Icon&#10;&#10;Description automatically generated">
            <a:extLst>
              <a:ext uri="{FF2B5EF4-FFF2-40B4-BE49-F238E27FC236}">
                <a16:creationId xmlns:a16="http://schemas.microsoft.com/office/drawing/2014/main" id="{21A412BC-E390-63E4-9FE9-104D14E8531E}"/>
              </a:ext>
            </a:extLst>
          </p:cNvPr>
          <p:cNvPicPr>
            <a:picLocks noChangeAspect="1"/>
          </p:cNvPicPr>
          <p:nvPr/>
        </p:nvPicPr>
        <p:blipFill>
          <a:blip r:embed="rId5"/>
          <a:stretch>
            <a:fillRect/>
          </a:stretch>
        </p:blipFill>
        <p:spPr>
          <a:xfrm>
            <a:off x="691661" y="3082028"/>
            <a:ext cx="926125" cy="951855"/>
          </a:xfrm>
          <a:prstGeom prst="rect">
            <a:avLst/>
          </a:prstGeom>
        </p:spPr>
      </p:pic>
      <p:pic>
        <p:nvPicPr>
          <p:cNvPr id="11" name="Picture 12" descr="Logo, icon&#10;&#10;Description automatically generated">
            <a:extLst>
              <a:ext uri="{FF2B5EF4-FFF2-40B4-BE49-F238E27FC236}">
                <a16:creationId xmlns:a16="http://schemas.microsoft.com/office/drawing/2014/main" id="{5AE5331E-0AE1-F1AA-B1FA-A5807104482F}"/>
              </a:ext>
            </a:extLst>
          </p:cNvPr>
          <p:cNvPicPr>
            <a:picLocks noChangeAspect="1"/>
          </p:cNvPicPr>
          <p:nvPr/>
        </p:nvPicPr>
        <p:blipFill>
          <a:blip r:embed="rId6"/>
          <a:stretch>
            <a:fillRect/>
          </a:stretch>
        </p:blipFill>
        <p:spPr>
          <a:xfrm>
            <a:off x="703384" y="4341405"/>
            <a:ext cx="926124" cy="951884"/>
          </a:xfrm>
          <a:prstGeom prst="rect">
            <a:avLst/>
          </a:prstGeom>
        </p:spPr>
      </p:pic>
      <p:pic>
        <p:nvPicPr>
          <p:cNvPr id="13" name="Picture 13" descr="Icon&#10;&#10;Description automatically generated">
            <a:extLst>
              <a:ext uri="{FF2B5EF4-FFF2-40B4-BE49-F238E27FC236}">
                <a16:creationId xmlns:a16="http://schemas.microsoft.com/office/drawing/2014/main" id="{CF4622E2-0376-35B1-EA84-09ED13AD8DE3}"/>
              </a:ext>
            </a:extLst>
          </p:cNvPr>
          <p:cNvPicPr>
            <a:picLocks noChangeAspect="1"/>
          </p:cNvPicPr>
          <p:nvPr/>
        </p:nvPicPr>
        <p:blipFill>
          <a:blip r:embed="rId7"/>
          <a:stretch>
            <a:fillRect/>
          </a:stretch>
        </p:blipFill>
        <p:spPr>
          <a:xfrm>
            <a:off x="797169" y="5658179"/>
            <a:ext cx="785447" cy="729941"/>
          </a:xfrm>
          <a:prstGeom prst="rect">
            <a:avLst/>
          </a:prstGeom>
        </p:spPr>
      </p:pic>
    </p:spTree>
    <p:extLst>
      <p:ext uri="{BB962C8B-B14F-4D97-AF65-F5344CB8AC3E}">
        <p14:creationId xmlns:p14="http://schemas.microsoft.com/office/powerpoint/2010/main" val="2445149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3D11CE8-B270-6C14-6CAA-771629C9534F}"/>
              </a:ext>
            </a:extLst>
          </p:cNvPr>
          <p:cNvPicPr>
            <a:picLocks noChangeAspect="1"/>
          </p:cNvPicPr>
          <p:nvPr/>
        </p:nvPicPr>
        <p:blipFill>
          <a:blip r:embed="rId2"/>
          <a:stretch>
            <a:fillRect/>
          </a:stretch>
        </p:blipFill>
        <p:spPr>
          <a:xfrm>
            <a:off x="-15834" y="-4577"/>
            <a:ext cx="12232381" cy="6820184"/>
          </a:xfrm>
          <a:prstGeom prst="rect">
            <a:avLst/>
          </a:prstGeom>
        </p:spPr>
      </p:pic>
      <p:sp>
        <p:nvSpPr>
          <p:cNvPr id="12" name="Content Placeholder 2">
            <a:extLst>
              <a:ext uri="{FF2B5EF4-FFF2-40B4-BE49-F238E27FC236}">
                <a16:creationId xmlns:a16="http://schemas.microsoft.com/office/drawing/2014/main" id="{4BBB1CE9-2A5D-66AB-2BDC-36D07991E1D6}"/>
              </a:ext>
            </a:extLst>
          </p:cNvPr>
          <p:cNvSpPr txBox="1">
            <a:spLocks/>
          </p:cNvSpPr>
          <p:nvPr/>
        </p:nvSpPr>
        <p:spPr>
          <a:xfrm>
            <a:off x="1533524" y="355794"/>
            <a:ext cx="9909464" cy="947373"/>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indent="-227965">
              <a:buNone/>
            </a:pPr>
            <a:r>
              <a:rPr lang="en-US" sz="4000" b="1" dirty="0">
                <a:solidFill>
                  <a:srgbClr val="003F72"/>
                </a:solidFill>
                <a:latin typeface="Source Sans Pro"/>
                <a:cs typeface="Arial"/>
              </a:rPr>
              <a:t>Key Components of the PACT Act (2 of 2)</a:t>
            </a:r>
            <a:endParaRPr lang="en-US" sz="4000" b="1" dirty="0">
              <a:solidFill>
                <a:srgbClr val="003F72"/>
              </a:solidFill>
              <a:latin typeface="Source Sans Pro"/>
            </a:endParaRPr>
          </a:p>
          <a:p>
            <a:pPr marL="0" indent="0">
              <a:lnSpc>
                <a:spcPct val="120000"/>
              </a:lnSpc>
              <a:spcBef>
                <a:spcPts val="0"/>
              </a:spcBef>
              <a:buNone/>
            </a:pPr>
            <a:endParaRPr lang="en-US" sz="4000" b="1" dirty="0">
              <a:solidFill>
                <a:srgbClr val="003F72"/>
              </a:solidFill>
              <a:latin typeface="Source Sans Pro"/>
              <a:ea typeface="Trebuchet MS" panose="020B0603020202020204" pitchFamily="34" charset="0"/>
              <a:cs typeface="Aharoni"/>
            </a:endParaRPr>
          </a:p>
          <a:p>
            <a:pPr marL="0" indent="0">
              <a:lnSpc>
                <a:spcPct val="120000"/>
              </a:lnSpc>
              <a:buFont typeface="Arial" panose="020B0604020202020204" pitchFamily="34" charset="0"/>
              <a:buNone/>
            </a:pPr>
            <a:endParaRPr lang="en-US" dirty="0"/>
          </a:p>
        </p:txBody>
      </p:sp>
      <p:pic>
        <p:nvPicPr>
          <p:cNvPr id="3" name="Picture 31">
            <a:extLst>
              <a:ext uri="{FF2B5EF4-FFF2-40B4-BE49-F238E27FC236}">
                <a16:creationId xmlns:a16="http://schemas.microsoft.com/office/drawing/2014/main" id="{C195C1A8-D7DD-B6FA-5A17-1D62BDD4BD4F}"/>
              </a:ext>
            </a:extLst>
          </p:cNvPr>
          <p:cNvPicPr>
            <a:picLocks noChangeAspect="1"/>
          </p:cNvPicPr>
          <p:nvPr/>
        </p:nvPicPr>
        <p:blipFill>
          <a:blip r:embed="rId3"/>
          <a:stretch>
            <a:fillRect/>
          </a:stretch>
        </p:blipFill>
        <p:spPr>
          <a:xfrm>
            <a:off x="11248291" y="5987142"/>
            <a:ext cx="631372" cy="653143"/>
          </a:xfrm>
          <a:prstGeom prst="rect">
            <a:avLst/>
          </a:prstGeom>
        </p:spPr>
      </p:pic>
      <p:sp>
        <p:nvSpPr>
          <p:cNvPr id="6" name="Content Placeholder 2">
            <a:extLst>
              <a:ext uri="{FF2B5EF4-FFF2-40B4-BE49-F238E27FC236}">
                <a16:creationId xmlns:a16="http://schemas.microsoft.com/office/drawing/2014/main" id="{5DC251F9-4BAA-F6AE-7B82-6A5BADDE1278}"/>
              </a:ext>
            </a:extLst>
          </p:cNvPr>
          <p:cNvSpPr txBox="1">
            <a:spLocks/>
          </p:cNvSpPr>
          <p:nvPr/>
        </p:nvSpPr>
        <p:spPr>
          <a:xfrm>
            <a:off x="11137072" y="5686221"/>
            <a:ext cx="850449" cy="446137"/>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200" spc="-70" dirty="0">
                <a:solidFill>
                  <a:schemeClr val="tx1">
                    <a:lumMod val="95000"/>
                    <a:lumOff val="5000"/>
                  </a:schemeClr>
                </a:solidFill>
                <a:latin typeface="Source Sans Pro"/>
                <a:cs typeface="Arial"/>
              </a:rPr>
              <a:t>va.gov/pact</a:t>
            </a:r>
          </a:p>
        </p:txBody>
      </p:sp>
      <p:sp>
        <p:nvSpPr>
          <p:cNvPr id="8" name="Content Placeholder 2">
            <a:extLst>
              <a:ext uri="{FF2B5EF4-FFF2-40B4-BE49-F238E27FC236}">
                <a16:creationId xmlns:a16="http://schemas.microsoft.com/office/drawing/2014/main" id="{1DBF46BF-F606-6A8B-2C7A-C29071D5037F}"/>
              </a:ext>
            </a:extLst>
          </p:cNvPr>
          <p:cNvSpPr txBox="1">
            <a:spLocks/>
          </p:cNvSpPr>
          <p:nvPr/>
        </p:nvSpPr>
        <p:spPr>
          <a:xfrm>
            <a:off x="1740876" y="2044685"/>
            <a:ext cx="9812216" cy="4777051"/>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9435" marR="352425" indent="0">
              <a:lnSpc>
                <a:spcPct val="114999"/>
              </a:lnSpc>
              <a:spcBef>
                <a:spcPts val="430"/>
              </a:spcBef>
              <a:buNone/>
            </a:pPr>
            <a:r>
              <a:rPr lang="en-US" sz="1800" spc="-20" dirty="0">
                <a:solidFill>
                  <a:schemeClr val="tx1">
                    <a:lumMod val="95000"/>
                    <a:lumOff val="5000"/>
                  </a:schemeClr>
                </a:solidFill>
                <a:latin typeface="Source Sans Pro"/>
                <a:ea typeface="Century Gothic" panose="020B0502020202020204" pitchFamily="34" charset="0"/>
                <a:cs typeface="Century Gothic" panose="020B0502020202020204" pitchFamily="34" charset="0"/>
              </a:rPr>
              <a:t>The Act requires research studies </a:t>
            </a:r>
            <a:r>
              <a:rPr lang="en-US" sz="1800" spc="-2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of the mortality of Veterans who served in Southwest Asia during the Gulf War; </a:t>
            </a:r>
            <a:br>
              <a:rPr lang="en-US" sz="1800" spc="-2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br>
            <a:r>
              <a:rPr lang="en-US" sz="1800" spc="-2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Post-9/11 Veteran health trends; and Veteran cancer rates.</a:t>
            </a:r>
            <a:endParaRPr lang="en-US" sz="1800" spc="-20" dirty="0">
              <a:solidFill>
                <a:schemeClr val="tx1">
                  <a:lumMod val="95000"/>
                  <a:lumOff val="5000"/>
                </a:schemeClr>
              </a:solidFill>
              <a:latin typeface="Source Sans Pro"/>
              <a:ea typeface="Trebuchet MS" panose="020B0603020202020204" pitchFamily="34" charset="0"/>
              <a:cs typeface="Arial"/>
            </a:endParaRPr>
          </a:p>
          <a:p>
            <a:pPr marL="612775" marR="514985" indent="0">
              <a:lnSpc>
                <a:spcPct val="108000"/>
              </a:lnSpc>
              <a:spcBef>
                <a:spcPts val="844"/>
              </a:spcBef>
              <a:buNone/>
            </a:pPr>
            <a:endParaRPr lang="en-US" sz="1800" spc="-20" dirty="0">
              <a:solidFill>
                <a:schemeClr val="tx1">
                  <a:lumMod val="95000"/>
                  <a:lumOff val="5000"/>
                </a:schemeClr>
              </a:solidFill>
              <a:latin typeface="Source Sans Pro"/>
              <a:ea typeface="Trebuchet MS" panose="020B0603020202020204" pitchFamily="34" charset="0"/>
              <a:cs typeface="Arial"/>
            </a:endParaRPr>
          </a:p>
          <a:p>
            <a:pPr marL="612775" marR="514985" indent="0">
              <a:lnSpc>
                <a:spcPct val="108000"/>
              </a:lnSpc>
              <a:spcBef>
                <a:spcPts val="844"/>
              </a:spcBef>
              <a:buNone/>
            </a:pPr>
            <a:endParaRPr lang="en-US" sz="1800" spc="-20" dirty="0">
              <a:solidFill>
                <a:schemeClr val="tx1">
                  <a:lumMod val="95000"/>
                  <a:lumOff val="5000"/>
                </a:schemeClr>
              </a:solidFill>
              <a:latin typeface="Source Sans Pro"/>
              <a:ea typeface="Trebuchet MS" panose="020B0603020202020204" pitchFamily="34" charset="0"/>
              <a:cs typeface="Arial"/>
            </a:endParaRPr>
          </a:p>
          <a:p>
            <a:pPr marL="612775" marR="514985" indent="0">
              <a:lnSpc>
                <a:spcPct val="108000"/>
              </a:lnSpc>
              <a:spcBef>
                <a:spcPts val="844"/>
              </a:spcBef>
              <a:buNone/>
            </a:pPr>
            <a:r>
              <a:rPr lang="en-US" sz="1800" spc="-2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The Act will help VA </a:t>
            </a:r>
            <a:r>
              <a:rPr lang="en-US" sz="1800" b="1" spc="-2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build a stronger, more skilled workforce </a:t>
            </a:r>
            <a:br>
              <a:rPr lang="en-US" sz="1800" b="1" spc="-2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br>
            <a:r>
              <a:rPr lang="en-US" sz="1800" spc="-2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to meet the growing demand for benefits and services</a:t>
            </a:r>
            <a:endParaRPr lang="en-US" sz="1800" spc="-20" dirty="0">
              <a:solidFill>
                <a:schemeClr val="tx1">
                  <a:lumMod val="95000"/>
                  <a:lumOff val="5000"/>
                </a:schemeClr>
              </a:solidFill>
              <a:latin typeface="Source Sans Pro"/>
              <a:ea typeface="Trebuchet MS" panose="020B0603020202020204" pitchFamily="34" charset="0"/>
              <a:cs typeface="Arial"/>
            </a:endParaRPr>
          </a:p>
          <a:p>
            <a:pPr marL="612775" marR="514985" indent="0">
              <a:lnSpc>
                <a:spcPct val="108000"/>
              </a:lnSpc>
              <a:spcBef>
                <a:spcPts val="844"/>
              </a:spcBef>
              <a:buNone/>
            </a:pPr>
            <a:endParaRPr lang="en-US" sz="1800" spc="-20" dirty="0">
              <a:solidFill>
                <a:schemeClr val="tx1">
                  <a:lumMod val="95000"/>
                  <a:lumOff val="5000"/>
                </a:schemeClr>
              </a:solidFill>
              <a:latin typeface="Source Sans Pro"/>
              <a:ea typeface="Trebuchet MS" panose="020B0603020202020204" pitchFamily="34" charset="0"/>
              <a:cs typeface="Arial"/>
            </a:endParaRPr>
          </a:p>
          <a:p>
            <a:pPr marL="612775" marR="514985" indent="0">
              <a:lnSpc>
                <a:spcPct val="108000"/>
              </a:lnSpc>
              <a:spcBef>
                <a:spcPts val="844"/>
              </a:spcBef>
              <a:buNone/>
            </a:pPr>
            <a:endParaRPr lang="en-US" sz="1800" spc="-20" dirty="0">
              <a:solidFill>
                <a:schemeClr val="tx1">
                  <a:lumMod val="95000"/>
                  <a:lumOff val="5000"/>
                </a:schemeClr>
              </a:solidFill>
              <a:latin typeface="Source Sans Pro"/>
              <a:ea typeface="Trebuchet MS" panose="020B0603020202020204" pitchFamily="34" charset="0"/>
              <a:cs typeface="Arial"/>
            </a:endParaRPr>
          </a:p>
          <a:p>
            <a:pPr marL="612775" marR="514985" indent="0">
              <a:lnSpc>
                <a:spcPct val="108000"/>
              </a:lnSpc>
              <a:spcBef>
                <a:spcPts val="844"/>
              </a:spcBef>
              <a:buNone/>
            </a:pPr>
            <a:r>
              <a:rPr lang="en-US" sz="1800" spc="-2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The Act authorizes </a:t>
            </a:r>
            <a:r>
              <a:rPr lang="en-US" sz="1800" b="1" spc="-2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31 new medical facilities </a:t>
            </a:r>
            <a:r>
              <a:rPr lang="en-US" sz="1800" spc="-20" dirty="0">
                <a:solidFill>
                  <a:schemeClr val="tx1">
                    <a:lumMod val="95000"/>
                    <a:lumOff val="5000"/>
                  </a:schemeClr>
                </a:solidFill>
                <a:latin typeface="Source Sans Pro"/>
                <a:ea typeface="Trebuchet MS" panose="020B0603020202020204" pitchFamily="34" charset="0"/>
                <a:cs typeface="Trebuchet MS" panose="020B0603020202020204" pitchFamily="34" charset="0"/>
              </a:rPr>
              <a:t>across the country, providing greater access to VA health care</a:t>
            </a:r>
            <a:endParaRPr lang="en-US" spc="-20" dirty="0">
              <a:solidFill>
                <a:schemeClr val="tx1">
                  <a:lumMod val="95000"/>
                  <a:lumOff val="5000"/>
                </a:schemeClr>
              </a:solidFill>
              <a:latin typeface="Source Sans Pro"/>
            </a:endParaRPr>
          </a:p>
          <a:p>
            <a:pPr marL="840740" marR="514985" indent="-227965">
              <a:lnSpc>
                <a:spcPct val="108000"/>
              </a:lnSpc>
              <a:spcBef>
                <a:spcPts val="845"/>
              </a:spcBef>
            </a:pPr>
            <a:endParaRPr lang="en-US" sz="1800" dirty="0">
              <a:latin typeface="Trebuchet MS" panose="020B0603020202020204" pitchFamily="34" charset="0"/>
              <a:ea typeface="Trebuchet MS" panose="020B0603020202020204" pitchFamily="34" charset="0"/>
              <a:cs typeface="Trebuchet MS" panose="020B0603020202020204" pitchFamily="34" charset="0"/>
            </a:endParaRPr>
          </a:p>
          <a:p>
            <a:pPr marL="840740" marR="514985" indent="-227965">
              <a:lnSpc>
                <a:spcPct val="108000"/>
              </a:lnSpc>
              <a:spcBef>
                <a:spcPts val="845"/>
              </a:spcBef>
            </a:pPr>
            <a:endParaRPr lang="en-US" sz="1800" dirty="0">
              <a:latin typeface="Trebuchet MS" panose="020B0603020202020204" pitchFamily="34" charset="0"/>
              <a:ea typeface="Trebuchet MS" panose="020B0603020202020204" pitchFamily="34" charset="0"/>
              <a:cs typeface="Trebuchet MS" panose="020B0603020202020204" pitchFamily="34" charset="0"/>
            </a:endParaRPr>
          </a:p>
          <a:p>
            <a:pPr marL="840740" marR="514985" indent="-227965">
              <a:lnSpc>
                <a:spcPct val="108000"/>
              </a:lnSpc>
              <a:spcBef>
                <a:spcPts val="845"/>
              </a:spcBef>
            </a:pPr>
            <a:endParaRPr lang="en-US" sz="1800" spc="-20" dirty="0">
              <a:solidFill>
                <a:srgbClr val="003B71"/>
              </a:solidFill>
              <a:latin typeface="Trebuchet MS" panose="020B0603020202020204" pitchFamily="34" charset="0"/>
              <a:ea typeface="Trebuchet MS" panose="020B0603020202020204" pitchFamily="34" charset="0"/>
              <a:cs typeface="Trebuchet MS" panose="020B0603020202020204" pitchFamily="34" charset="0"/>
            </a:endParaRPr>
          </a:p>
        </p:txBody>
      </p:sp>
      <p:pic>
        <p:nvPicPr>
          <p:cNvPr id="2" name="Picture 3" descr="Icon&#10;&#10;Description automatically generated">
            <a:extLst>
              <a:ext uri="{FF2B5EF4-FFF2-40B4-BE49-F238E27FC236}">
                <a16:creationId xmlns:a16="http://schemas.microsoft.com/office/drawing/2014/main" id="{84F7E0EB-3950-11FA-663C-5BAD7D572343}"/>
              </a:ext>
            </a:extLst>
          </p:cNvPr>
          <p:cNvPicPr>
            <a:picLocks noChangeAspect="1"/>
          </p:cNvPicPr>
          <p:nvPr/>
        </p:nvPicPr>
        <p:blipFill>
          <a:blip r:embed="rId4"/>
          <a:stretch>
            <a:fillRect/>
          </a:stretch>
        </p:blipFill>
        <p:spPr>
          <a:xfrm>
            <a:off x="1055914" y="2061987"/>
            <a:ext cx="1019908" cy="1022456"/>
          </a:xfrm>
          <a:prstGeom prst="rect">
            <a:avLst/>
          </a:prstGeom>
        </p:spPr>
      </p:pic>
      <p:pic>
        <p:nvPicPr>
          <p:cNvPr id="4" name="Picture 6" descr="Icon&#10;&#10;Description automatically generated">
            <a:extLst>
              <a:ext uri="{FF2B5EF4-FFF2-40B4-BE49-F238E27FC236}">
                <a16:creationId xmlns:a16="http://schemas.microsoft.com/office/drawing/2014/main" id="{4ED3B0EC-A282-290B-D998-BDF620BACA21}"/>
              </a:ext>
            </a:extLst>
          </p:cNvPr>
          <p:cNvPicPr>
            <a:picLocks noChangeAspect="1"/>
          </p:cNvPicPr>
          <p:nvPr/>
        </p:nvPicPr>
        <p:blipFill>
          <a:blip r:embed="rId5"/>
          <a:stretch>
            <a:fillRect/>
          </a:stretch>
        </p:blipFill>
        <p:spPr>
          <a:xfrm>
            <a:off x="1079360" y="3672802"/>
            <a:ext cx="949570" cy="1039747"/>
          </a:xfrm>
          <a:prstGeom prst="rect">
            <a:avLst/>
          </a:prstGeom>
        </p:spPr>
      </p:pic>
      <p:pic>
        <p:nvPicPr>
          <p:cNvPr id="7" name="Picture 13" descr="A picture containing text, first-aid kit, sign&#10;&#10;Description automatically generated">
            <a:extLst>
              <a:ext uri="{FF2B5EF4-FFF2-40B4-BE49-F238E27FC236}">
                <a16:creationId xmlns:a16="http://schemas.microsoft.com/office/drawing/2014/main" id="{CB6FB790-B883-F6CC-3C00-0FED2D24D980}"/>
              </a:ext>
            </a:extLst>
          </p:cNvPr>
          <p:cNvPicPr>
            <a:picLocks noChangeAspect="1"/>
          </p:cNvPicPr>
          <p:nvPr/>
        </p:nvPicPr>
        <p:blipFill>
          <a:blip r:embed="rId6"/>
          <a:stretch>
            <a:fillRect/>
          </a:stretch>
        </p:blipFill>
        <p:spPr>
          <a:xfrm>
            <a:off x="1055077" y="5191630"/>
            <a:ext cx="984739" cy="859172"/>
          </a:xfrm>
          <a:prstGeom prst="rect">
            <a:avLst/>
          </a:prstGeom>
        </p:spPr>
      </p:pic>
    </p:spTree>
    <p:extLst>
      <p:ext uri="{BB962C8B-B14F-4D97-AF65-F5344CB8AC3E}">
        <p14:creationId xmlns:p14="http://schemas.microsoft.com/office/powerpoint/2010/main" val="356823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3D11CE8-B270-6C14-6CAA-771629C9534F}"/>
              </a:ext>
            </a:extLst>
          </p:cNvPr>
          <p:cNvPicPr>
            <a:picLocks noChangeAspect="1"/>
          </p:cNvPicPr>
          <p:nvPr/>
        </p:nvPicPr>
        <p:blipFill>
          <a:blip r:embed="rId2"/>
          <a:stretch>
            <a:fillRect/>
          </a:stretch>
        </p:blipFill>
        <p:spPr>
          <a:xfrm>
            <a:off x="-15834" y="-4577"/>
            <a:ext cx="12232381" cy="6820184"/>
          </a:xfrm>
          <a:prstGeom prst="rect">
            <a:avLst/>
          </a:prstGeom>
        </p:spPr>
      </p:pic>
      <p:sp>
        <p:nvSpPr>
          <p:cNvPr id="12" name="Content Placeholder 2">
            <a:extLst>
              <a:ext uri="{FF2B5EF4-FFF2-40B4-BE49-F238E27FC236}">
                <a16:creationId xmlns:a16="http://schemas.microsoft.com/office/drawing/2014/main" id="{4BBB1CE9-2A5D-66AB-2BDC-36D07991E1D6}"/>
              </a:ext>
            </a:extLst>
          </p:cNvPr>
          <p:cNvSpPr txBox="1">
            <a:spLocks/>
          </p:cNvSpPr>
          <p:nvPr/>
        </p:nvSpPr>
        <p:spPr>
          <a:xfrm>
            <a:off x="1435553" y="421946"/>
            <a:ext cx="10290464" cy="860288"/>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indent="-227965">
              <a:buNone/>
            </a:pPr>
            <a:r>
              <a:rPr lang="en-US" sz="3000" b="1" dirty="0">
                <a:solidFill>
                  <a:srgbClr val="003F72"/>
                </a:solidFill>
                <a:latin typeface="Source Sans Pro"/>
                <a:cs typeface="Arial"/>
              </a:rPr>
              <a:t>What conditions will be presumed to be service-connected?</a:t>
            </a:r>
            <a:endParaRPr lang="en-US" sz="3000" dirty="0"/>
          </a:p>
          <a:p>
            <a:pPr marL="0" indent="0">
              <a:lnSpc>
                <a:spcPct val="120000"/>
              </a:lnSpc>
              <a:spcBef>
                <a:spcPts val="0"/>
              </a:spcBef>
              <a:buNone/>
            </a:pPr>
            <a:endParaRPr lang="en-US" sz="4000" b="1" dirty="0">
              <a:solidFill>
                <a:srgbClr val="003F72"/>
              </a:solidFill>
              <a:latin typeface="Source Sans Pro"/>
              <a:ea typeface="Trebuchet MS" panose="020B0603020202020204" pitchFamily="34" charset="0"/>
              <a:cs typeface="Aharoni"/>
            </a:endParaRPr>
          </a:p>
          <a:p>
            <a:pPr marL="0" indent="0">
              <a:lnSpc>
                <a:spcPct val="120000"/>
              </a:lnSpc>
              <a:buFont typeface="Arial" panose="020B0604020202020204" pitchFamily="34" charset="0"/>
              <a:buNone/>
            </a:pPr>
            <a:endParaRPr lang="en-US" dirty="0"/>
          </a:p>
        </p:txBody>
      </p:sp>
      <p:pic>
        <p:nvPicPr>
          <p:cNvPr id="3" name="Picture 31">
            <a:extLst>
              <a:ext uri="{FF2B5EF4-FFF2-40B4-BE49-F238E27FC236}">
                <a16:creationId xmlns:a16="http://schemas.microsoft.com/office/drawing/2014/main" id="{C195C1A8-D7DD-B6FA-5A17-1D62BDD4BD4F}"/>
              </a:ext>
            </a:extLst>
          </p:cNvPr>
          <p:cNvPicPr>
            <a:picLocks noChangeAspect="1"/>
          </p:cNvPicPr>
          <p:nvPr/>
        </p:nvPicPr>
        <p:blipFill>
          <a:blip r:embed="rId3"/>
          <a:stretch>
            <a:fillRect/>
          </a:stretch>
        </p:blipFill>
        <p:spPr>
          <a:xfrm>
            <a:off x="11248291" y="5987142"/>
            <a:ext cx="631372" cy="653143"/>
          </a:xfrm>
          <a:prstGeom prst="rect">
            <a:avLst/>
          </a:prstGeom>
        </p:spPr>
      </p:pic>
      <p:sp>
        <p:nvSpPr>
          <p:cNvPr id="6" name="Content Placeholder 2">
            <a:extLst>
              <a:ext uri="{FF2B5EF4-FFF2-40B4-BE49-F238E27FC236}">
                <a16:creationId xmlns:a16="http://schemas.microsoft.com/office/drawing/2014/main" id="{5DC251F9-4BAA-F6AE-7B82-6A5BADDE1278}"/>
              </a:ext>
            </a:extLst>
          </p:cNvPr>
          <p:cNvSpPr txBox="1">
            <a:spLocks/>
          </p:cNvSpPr>
          <p:nvPr/>
        </p:nvSpPr>
        <p:spPr>
          <a:xfrm>
            <a:off x="11137072" y="5686221"/>
            <a:ext cx="850449" cy="446137"/>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200" spc="-70" dirty="0">
                <a:solidFill>
                  <a:schemeClr val="tx1">
                    <a:lumMod val="95000"/>
                    <a:lumOff val="5000"/>
                  </a:schemeClr>
                </a:solidFill>
                <a:latin typeface="Source Sans Pro"/>
                <a:cs typeface="Arial"/>
              </a:rPr>
              <a:t>va.gov/pact</a:t>
            </a:r>
          </a:p>
        </p:txBody>
      </p:sp>
      <p:sp>
        <p:nvSpPr>
          <p:cNvPr id="4" name="Content Placeholder 2">
            <a:extLst>
              <a:ext uri="{FF2B5EF4-FFF2-40B4-BE49-F238E27FC236}">
                <a16:creationId xmlns:a16="http://schemas.microsoft.com/office/drawing/2014/main" id="{DDA30BAC-12A1-94E6-1BA2-8292F681A5BE}"/>
              </a:ext>
            </a:extLst>
          </p:cNvPr>
          <p:cNvSpPr txBox="1">
            <a:spLocks/>
          </p:cNvSpPr>
          <p:nvPr/>
        </p:nvSpPr>
        <p:spPr>
          <a:xfrm>
            <a:off x="724567" y="2835787"/>
            <a:ext cx="5418325" cy="3672967"/>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5"/>
              </a:spcBef>
              <a:buClr>
                <a:srgbClr val="003B71"/>
              </a:buClr>
              <a:buSzPts val="900"/>
              <a:buFont typeface="Trebuchet MS" panose="020B0603020202020204" pitchFamily="34" charset="0"/>
              <a:buChar char="·"/>
              <a:tabLst>
                <a:tab pos="368300" algn="l"/>
              </a:tabLst>
            </a:pP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Asthma</a:t>
            </a:r>
            <a:r>
              <a:rPr lang="en-US" sz="1600" spc="-4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a:t>
            </a:r>
            <a:r>
              <a:rPr lang="en-US" sz="1600" i="1"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diagnosed</a:t>
            </a:r>
            <a:r>
              <a:rPr lang="en-US" sz="1600" i="1" spc="-5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i="1"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after</a:t>
            </a:r>
            <a:r>
              <a:rPr lang="en-US" sz="1600" i="1" spc="-45"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i="1"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service</a:t>
            </a:r>
            <a:r>
              <a:rPr lang="en-US" sz="1600"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0"/>
              </a:spcBef>
              <a:buClr>
                <a:srgbClr val="003B71"/>
              </a:buClr>
              <a:buSzPts val="900"/>
              <a:buFont typeface="Trebuchet MS" panose="020B0603020202020204" pitchFamily="34" charset="0"/>
              <a:buChar char="·"/>
              <a:tabLst>
                <a:tab pos="368300" algn="l"/>
              </a:tabLst>
            </a:pP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Brain</a:t>
            </a:r>
            <a:r>
              <a:rPr lang="en-US" sz="1600" spc="-4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1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cancer</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368300" algn="l"/>
              </a:tabLst>
            </a:pP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Chronic</a:t>
            </a:r>
            <a:r>
              <a:rPr lang="en-US" sz="1600" spc="-5"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bronchitis</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marR="359410" indent="-342900">
              <a:lnSpc>
                <a:spcPct val="115000"/>
              </a:lnSpc>
              <a:spcBef>
                <a:spcPts val="245"/>
              </a:spcBef>
              <a:buClr>
                <a:srgbClr val="003B71"/>
              </a:buClr>
              <a:buSzPts val="900"/>
              <a:buFont typeface="Trebuchet MS" panose="020B0603020202020204" pitchFamily="34" charset="0"/>
              <a:buChar char="·"/>
              <a:tabLst>
                <a:tab pos="368300" algn="l"/>
              </a:tabLst>
            </a:pP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Chronic</a:t>
            </a:r>
            <a:r>
              <a:rPr lang="en-US" sz="1600" spc="-85"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obstructive pulmonary disease (COPD)</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85"/>
              </a:spcBef>
              <a:buClr>
                <a:srgbClr val="003B71"/>
              </a:buClr>
              <a:buSzPts val="900"/>
              <a:buFont typeface="Trebuchet MS" panose="020B0603020202020204" pitchFamily="34" charset="0"/>
              <a:buChar char="·"/>
              <a:tabLst>
                <a:tab pos="368300" algn="l"/>
              </a:tabLst>
            </a:pP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Chronic</a:t>
            </a:r>
            <a:r>
              <a:rPr lang="en-US" sz="1600" spc="-5"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rhinitis</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368300" algn="l"/>
              </a:tabLst>
            </a:pP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Chronic</a:t>
            </a:r>
            <a:r>
              <a:rPr lang="en-US" sz="1600" spc="-5"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1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sinusitis</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marR="330835" indent="-342900">
              <a:lnSpc>
                <a:spcPct val="115000"/>
              </a:lnSpc>
              <a:spcBef>
                <a:spcPts val="245"/>
              </a:spcBef>
              <a:buClr>
                <a:srgbClr val="003B71"/>
              </a:buClr>
              <a:buSzPts val="900"/>
              <a:buFont typeface="Trebuchet MS" panose="020B0603020202020204" pitchFamily="34" charset="0"/>
              <a:buChar char="·"/>
              <a:tabLst>
                <a:tab pos="368300" algn="l"/>
              </a:tabLst>
            </a:pP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Constrictive</a:t>
            </a:r>
            <a:r>
              <a:rPr lang="en-US" sz="1600" spc="-7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bronchiolitis or</a:t>
            </a:r>
            <a:r>
              <a:rPr lang="en-US" sz="1600" spc="-55"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obliterative</a:t>
            </a:r>
            <a:r>
              <a:rPr lang="en-US" sz="1600" spc="-55"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bronchiolitis</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85"/>
              </a:spcBef>
              <a:buClr>
                <a:srgbClr val="003B71"/>
              </a:buClr>
              <a:buSzPts val="900"/>
              <a:buFont typeface="Trebuchet MS" panose="020B0603020202020204" pitchFamily="34" charset="0"/>
              <a:buChar char="·"/>
              <a:tabLst>
                <a:tab pos="368300" algn="l"/>
              </a:tabLst>
            </a:pPr>
            <a:r>
              <a:rPr lang="en-US" sz="1600" spc="-1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Emphysema</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368300" algn="l"/>
              </a:tabLst>
            </a:pP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Gastrointestinal</a:t>
            </a:r>
            <a:r>
              <a:rPr lang="en-US" sz="1600" spc="4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cancer</a:t>
            </a:r>
            <a:r>
              <a:rPr lang="en-US" sz="1600" spc="45"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of</a:t>
            </a:r>
            <a:r>
              <a:rPr lang="en-US" sz="1600" spc="4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any</a:t>
            </a:r>
            <a:r>
              <a:rPr lang="en-US" sz="1600" spc="45"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2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type</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368300" algn="l"/>
              </a:tabLst>
            </a:pPr>
            <a:r>
              <a:rPr lang="en-US" sz="1600" spc="-1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Glioblastoma</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368300" algn="l"/>
              </a:tabLst>
            </a:pP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Granulomatous</a:t>
            </a:r>
            <a:r>
              <a:rPr lang="en-US" sz="1600" spc="7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disease</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368300" algn="l"/>
              </a:tabLst>
            </a:pP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Head</a:t>
            </a:r>
            <a:r>
              <a:rPr lang="en-US" sz="1600" spc="-35"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cancer</a:t>
            </a:r>
            <a:r>
              <a:rPr lang="en-US" sz="1600" spc="-35"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of</a:t>
            </a:r>
            <a:r>
              <a:rPr lang="en-US" sz="1600" spc="-35"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any</a:t>
            </a:r>
            <a:r>
              <a:rPr lang="en-US" sz="1600" spc="-35"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2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type</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368300" algn="l"/>
              </a:tabLst>
            </a:pP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High blood</a:t>
            </a:r>
            <a:r>
              <a:rPr lang="en-US" sz="1600" spc="5"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pressure</a:t>
            </a:r>
            <a:r>
              <a:rPr lang="en-US" sz="1600" spc="5"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a:t>
            </a:r>
            <a:r>
              <a:rPr lang="en-US" sz="1600" i="1"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hypertension</a:t>
            </a:r>
            <a:r>
              <a:rPr lang="en-US" sz="1600"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p:txBody>
      </p:sp>
      <p:sp>
        <p:nvSpPr>
          <p:cNvPr id="14" name="Content Placeholder 2">
            <a:extLst>
              <a:ext uri="{FF2B5EF4-FFF2-40B4-BE49-F238E27FC236}">
                <a16:creationId xmlns:a16="http://schemas.microsoft.com/office/drawing/2014/main" id="{57DDE7B8-AA00-B375-3027-4715E3BBCEE3}"/>
              </a:ext>
            </a:extLst>
          </p:cNvPr>
          <p:cNvSpPr txBox="1">
            <a:spLocks/>
          </p:cNvSpPr>
          <p:nvPr/>
        </p:nvSpPr>
        <p:spPr>
          <a:xfrm>
            <a:off x="5553045" y="2835787"/>
            <a:ext cx="5418325" cy="3895705"/>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5"/>
              </a:spcBef>
              <a:buClr>
                <a:srgbClr val="003B71"/>
              </a:buClr>
              <a:buSzPts val="900"/>
              <a:buFont typeface="Trebuchet MS" panose="020B0603020202020204" pitchFamily="34" charset="0"/>
              <a:buChar char="·"/>
              <a:tabLst>
                <a:tab pos="271145" algn="l"/>
              </a:tabLst>
            </a:pP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Interstitial</a:t>
            </a:r>
            <a:r>
              <a:rPr lang="en-US" sz="1600" spc="-45"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lung</a:t>
            </a:r>
            <a:r>
              <a:rPr lang="en-US" sz="1600" spc="-45"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disease</a:t>
            </a:r>
            <a:r>
              <a:rPr lang="en-US" sz="1600" spc="-45"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2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(ILD)</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271145" algn="l"/>
              </a:tabLst>
            </a:pP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Kidney</a:t>
            </a:r>
            <a:r>
              <a:rPr lang="en-US" sz="1600" spc="-5"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cancer</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271145" algn="l"/>
              </a:tabLst>
            </a:pP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Lymphatic</a:t>
            </a:r>
            <a:r>
              <a:rPr lang="en-US" sz="1600" spc="-45"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cancer</a:t>
            </a:r>
            <a:r>
              <a:rPr lang="en-US" sz="1600" spc="-4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of</a:t>
            </a:r>
            <a:r>
              <a:rPr lang="en-US" sz="1600" spc="-4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any</a:t>
            </a:r>
            <a:r>
              <a:rPr lang="en-US" sz="1600" spc="-4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2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type</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271145" algn="l"/>
              </a:tabLst>
            </a:pP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Lymphoma</a:t>
            </a:r>
            <a:r>
              <a:rPr lang="en-US" sz="1600" spc="-15"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of</a:t>
            </a:r>
            <a:r>
              <a:rPr lang="en-US" sz="1600"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any</a:t>
            </a:r>
            <a:r>
              <a:rPr lang="en-US" sz="1600"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2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type</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271145" algn="l"/>
              </a:tabLst>
            </a:pPr>
            <a:r>
              <a:rPr lang="en-US" sz="1600" spc="-1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Melanoma</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marR="24130" indent="-342900">
              <a:lnSpc>
                <a:spcPct val="115000"/>
              </a:lnSpc>
              <a:spcBef>
                <a:spcPts val="245"/>
              </a:spcBef>
              <a:buClr>
                <a:srgbClr val="003B71"/>
              </a:buClr>
              <a:buSzPts val="900"/>
              <a:buFont typeface="Trebuchet MS" panose="020B0603020202020204" pitchFamily="34" charset="0"/>
              <a:buChar char="·"/>
              <a:tabLst>
                <a:tab pos="271145" algn="l"/>
              </a:tabLst>
            </a:pPr>
            <a:r>
              <a:rPr lang="en-US" sz="1600" dirty="0">
                <a:solidFill>
                  <a:srgbClr val="007CBA"/>
                </a:solidFill>
                <a:latin typeface="Trebuchet MS"/>
                <a:ea typeface="Trebuchet MS" panose="020B0603020202020204" pitchFamily="34" charset="0"/>
                <a:cs typeface="Trebuchet MS" panose="020B0603020202020204" pitchFamily="34" charset="0"/>
              </a:rPr>
              <a:t>Monoclonal</a:t>
            </a:r>
            <a:r>
              <a:rPr lang="en-US" sz="1600" spc="-10" dirty="0">
                <a:solidFill>
                  <a:srgbClr val="007CBA"/>
                </a:solidFill>
                <a:latin typeface="Trebuchet MS"/>
                <a:ea typeface="Trebuchet MS" panose="020B0603020202020204" pitchFamily="34" charset="0"/>
                <a:cs typeface="Trebuchet MS" panose="020B0603020202020204" pitchFamily="34" charset="0"/>
              </a:rPr>
              <a:t> </a:t>
            </a:r>
            <a:r>
              <a:rPr lang="en-US" sz="1600" dirty="0">
                <a:solidFill>
                  <a:srgbClr val="007CBA"/>
                </a:solidFill>
                <a:latin typeface="Trebuchet MS"/>
                <a:ea typeface="Trebuchet MS" panose="020B0603020202020204" pitchFamily="34" charset="0"/>
                <a:cs typeface="Trebuchet MS" panose="020B0603020202020204" pitchFamily="34" charset="0"/>
              </a:rPr>
              <a:t>gammopathy</a:t>
            </a:r>
            <a:r>
              <a:rPr lang="en-US" sz="1600" spc="-10" dirty="0">
                <a:solidFill>
                  <a:srgbClr val="007CBA"/>
                </a:solidFill>
                <a:latin typeface="Trebuchet MS"/>
                <a:ea typeface="Trebuchet MS" panose="020B0603020202020204" pitchFamily="34" charset="0"/>
                <a:cs typeface="Trebuchet MS" panose="020B0603020202020204" pitchFamily="34" charset="0"/>
              </a:rPr>
              <a:t> </a:t>
            </a:r>
            <a:r>
              <a:rPr lang="en-US" sz="1600" dirty="0">
                <a:solidFill>
                  <a:srgbClr val="007CBA"/>
                </a:solidFill>
                <a:latin typeface="Trebuchet MS"/>
                <a:ea typeface="Trebuchet MS" panose="020B0603020202020204" pitchFamily="34" charset="0"/>
                <a:cs typeface="Trebuchet MS" panose="020B0603020202020204" pitchFamily="34" charset="0"/>
              </a:rPr>
              <a:t>of </a:t>
            </a:r>
            <a:br>
              <a:rPr lang="en-US" sz="1600" dirty="0">
                <a:latin typeface="Trebuchet MS"/>
                <a:ea typeface="Trebuchet MS" panose="020B0603020202020204" pitchFamily="34" charset="0"/>
                <a:cs typeface="Trebuchet MS" panose="020B0603020202020204" pitchFamily="34" charset="0"/>
              </a:rPr>
            </a:br>
            <a:r>
              <a:rPr lang="en-US" sz="1600" dirty="0">
                <a:solidFill>
                  <a:srgbClr val="007CBA"/>
                </a:solidFill>
                <a:latin typeface="Trebuchet MS"/>
                <a:ea typeface="Trebuchet MS" panose="020B0603020202020204" pitchFamily="34" charset="0"/>
                <a:cs typeface="Trebuchet MS" panose="020B0603020202020204" pitchFamily="34" charset="0"/>
              </a:rPr>
              <a:t>undetermined</a:t>
            </a:r>
            <a:r>
              <a:rPr lang="en-US" sz="1600" spc="-5" dirty="0">
                <a:solidFill>
                  <a:srgbClr val="007CBA"/>
                </a:solidFill>
                <a:latin typeface="Trebuchet MS"/>
                <a:ea typeface="Trebuchet MS" panose="020B0603020202020204" pitchFamily="34" charset="0"/>
                <a:cs typeface="Trebuchet MS" panose="020B0603020202020204" pitchFamily="34" charset="0"/>
              </a:rPr>
              <a:t> </a:t>
            </a:r>
            <a:r>
              <a:rPr lang="en-US" sz="1600" dirty="0">
                <a:solidFill>
                  <a:srgbClr val="007CBA"/>
                </a:solidFill>
                <a:latin typeface="Trebuchet MS"/>
                <a:ea typeface="Trebuchet MS" panose="020B0603020202020204" pitchFamily="34" charset="0"/>
                <a:cs typeface="Trebuchet MS" panose="020B0603020202020204" pitchFamily="34" charset="0"/>
              </a:rPr>
              <a:t>significance</a:t>
            </a:r>
            <a:r>
              <a:rPr lang="en-US" sz="1600" spc="-5" dirty="0">
                <a:solidFill>
                  <a:srgbClr val="007CBA"/>
                </a:solidFill>
                <a:latin typeface="Trebuchet MS"/>
                <a:ea typeface="Trebuchet MS" panose="020B0603020202020204" pitchFamily="34" charset="0"/>
                <a:cs typeface="Trebuchet MS" panose="020B0603020202020204" pitchFamily="34" charset="0"/>
              </a:rPr>
              <a:t> </a:t>
            </a:r>
            <a:r>
              <a:rPr lang="en-US" sz="1600" spc="-10" dirty="0">
                <a:solidFill>
                  <a:srgbClr val="007CBA"/>
                </a:solidFill>
                <a:latin typeface="Trebuchet MS"/>
                <a:ea typeface="Trebuchet MS" panose="020B0603020202020204" pitchFamily="34" charset="0"/>
                <a:cs typeface="Trebuchet MS" panose="020B0603020202020204" pitchFamily="34" charset="0"/>
              </a:rPr>
              <a:t>(MGUS)</a:t>
            </a:r>
            <a:endParaRPr lang="en-US" sz="1600" dirty="0">
              <a:latin typeface="Trebuchet MS"/>
              <a:ea typeface="Trebuchet MS" panose="020B0603020202020204" pitchFamily="34" charset="0"/>
              <a:cs typeface="Trebuchet MS" panose="020B0603020202020204" pitchFamily="34" charset="0"/>
            </a:endParaRPr>
          </a:p>
          <a:p>
            <a:pPr marL="342900" indent="-342900">
              <a:spcBef>
                <a:spcPts val="85"/>
              </a:spcBef>
              <a:buClr>
                <a:srgbClr val="003B71"/>
              </a:buClr>
              <a:buSzPts val="900"/>
              <a:buFont typeface="Trebuchet MS" panose="020B0603020202020204" pitchFamily="34" charset="0"/>
              <a:buChar char="·"/>
              <a:tabLst>
                <a:tab pos="271145" algn="l"/>
              </a:tabLst>
            </a:pP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Neck</a:t>
            </a:r>
            <a:r>
              <a:rPr lang="en-US" sz="1600" spc="-1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cancer</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271145" algn="l"/>
              </a:tabLst>
            </a:pP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Pancreatic</a:t>
            </a:r>
            <a:r>
              <a:rPr lang="en-US" sz="1600" spc="45"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cancer</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271145" algn="l"/>
              </a:tabLst>
            </a:pPr>
            <a:r>
              <a:rPr lang="en-US" sz="1600" spc="-1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Pleuritis</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271145" algn="l"/>
              </a:tabLst>
            </a:pP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Pulmonary</a:t>
            </a:r>
            <a:r>
              <a:rPr lang="en-US" sz="1600" spc="8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fibrosis</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245"/>
              </a:spcBef>
              <a:buClr>
                <a:srgbClr val="003B71"/>
              </a:buClr>
              <a:buSzPts val="900"/>
              <a:buFont typeface="Trebuchet MS" panose="020B0603020202020204" pitchFamily="34" charset="0"/>
              <a:buChar char="·"/>
              <a:tabLst>
                <a:tab pos="271145" algn="l"/>
              </a:tabLst>
            </a:pP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Reproductive</a:t>
            </a:r>
            <a:r>
              <a:rPr lang="en-US" sz="1600" spc="-3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cancer</a:t>
            </a:r>
            <a:r>
              <a:rPr lang="en-US" sz="1600" spc="-3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of</a:t>
            </a:r>
            <a:r>
              <a:rPr lang="en-US" sz="1600" spc="-25"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any</a:t>
            </a:r>
            <a:r>
              <a:rPr lang="en-US" sz="1600" spc="-3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 </a:t>
            </a:r>
            <a:r>
              <a:rPr lang="en-US" sz="1600" spc="-2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type</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marR="188595" indent="-342900">
              <a:lnSpc>
                <a:spcPct val="115000"/>
              </a:lnSpc>
              <a:spcBef>
                <a:spcPts val="245"/>
              </a:spcBef>
              <a:buClr>
                <a:srgbClr val="003B71"/>
              </a:buClr>
              <a:buSzPts val="900"/>
              <a:buFont typeface="Trebuchet MS" panose="020B0603020202020204" pitchFamily="34" charset="0"/>
              <a:buChar char="·"/>
              <a:tabLst>
                <a:tab pos="271145" algn="l"/>
              </a:tabLst>
            </a:pP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Respiratory</a:t>
            </a:r>
            <a:r>
              <a:rPr lang="en-US" sz="1600" spc="-55"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(breathing-related) cancer</a:t>
            </a:r>
            <a:r>
              <a:rPr lang="en-US" sz="1600"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of</a:t>
            </a:r>
            <a:r>
              <a:rPr lang="en-US" sz="1600"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any</a:t>
            </a:r>
            <a:r>
              <a:rPr lang="en-US" sz="1600" spc="-1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 </a:t>
            </a:r>
            <a:r>
              <a:rPr lang="en-US" sz="1600" dirty="0">
                <a:solidFill>
                  <a:srgbClr val="007CBA"/>
                </a:solidFill>
                <a:latin typeface="Trebuchet MS" panose="020B0603020202020204" pitchFamily="34" charset="0"/>
                <a:ea typeface="Trebuchet MS" panose="020B0603020202020204" pitchFamily="34" charset="0"/>
                <a:cs typeface="Trebuchet MS" panose="020B0603020202020204" pitchFamily="34" charset="0"/>
              </a:rPr>
              <a:t>type</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a:p>
            <a:pPr marL="342900" indent="-342900">
              <a:spcBef>
                <a:spcPts val="90"/>
              </a:spcBef>
              <a:buClr>
                <a:srgbClr val="003B71"/>
              </a:buClr>
              <a:buSzPts val="900"/>
              <a:buFont typeface="Trebuchet MS" panose="020B0603020202020204" pitchFamily="34" charset="0"/>
              <a:buChar char="·"/>
              <a:tabLst>
                <a:tab pos="271145" algn="l"/>
              </a:tabLst>
            </a:pPr>
            <a:r>
              <a:rPr lang="en-US" sz="1600" spc="-10" dirty="0">
                <a:solidFill>
                  <a:srgbClr val="003B71"/>
                </a:solidFill>
                <a:latin typeface="Trebuchet MS" panose="020B0603020202020204" pitchFamily="34" charset="0"/>
                <a:ea typeface="Trebuchet MS" panose="020B0603020202020204" pitchFamily="34" charset="0"/>
                <a:cs typeface="Trebuchet MS" panose="020B0603020202020204" pitchFamily="34" charset="0"/>
              </a:rPr>
              <a:t>Sarcoidosis</a:t>
            </a:r>
            <a:endParaRPr lang="en-US" sz="1600" dirty="0">
              <a:latin typeface="Trebuchet MS" panose="020B0603020202020204" pitchFamily="34" charset="0"/>
              <a:ea typeface="Trebuchet MS" panose="020B0603020202020204" pitchFamily="34" charset="0"/>
              <a:cs typeface="Trebuchet MS" panose="020B0603020202020204" pitchFamily="34" charset="0"/>
            </a:endParaRPr>
          </a:p>
        </p:txBody>
      </p:sp>
      <p:sp>
        <p:nvSpPr>
          <p:cNvPr id="16" name="TextBox 15">
            <a:extLst>
              <a:ext uri="{FF2B5EF4-FFF2-40B4-BE49-F238E27FC236}">
                <a16:creationId xmlns:a16="http://schemas.microsoft.com/office/drawing/2014/main" id="{878262E5-EF26-8BD2-29EA-B3BD9E507368}"/>
              </a:ext>
            </a:extLst>
          </p:cNvPr>
          <p:cNvSpPr txBox="1"/>
          <p:nvPr/>
        </p:nvSpPr>
        <p:spPr>
          <a:xfrm>
            <a:off x="724567" y="1701881"/>
            <a:ext cx="8747679" cy="923330"/>
          </a:xfrm>
          <a:prstGeom prst="rect">
            <a:avLst/>
          </a:prstGeom>
          <a:noFill/>
        </p:spPr>
        <p:txBody>
          <a:bodyPr wrap="square" lIns="91440" tIns="45720" rIns="91440" bIns="45720" rtlCol="0" anchor="t">
            <a:spAutoFit/>
          </a:bodyPr>
          <a:lstStyle/>
          <a:p>
            <a:r>
              <a:rPr lang="en-US" dirty="0">
                <a:latin typeface="Source Sans Pro"/>
              </a:rPr>
              <a:t>As of Aug 10, a long list of new conditions are presumed to be service-connected due to various in-service toxic exposures. You should </a:t>
            </a:r>
            <a:r>
              <a:rPr lang="en-US" b="1" dirty="0">
                <a:latin typeface="Source Sans Pro"/>
              </a:rPr>
              <a:t>APPLY NOW at </a:t>
            </a:r>
            <a:r>
              <a:rPr lang="en-US" b="1" dirty="0">
                <a:latin typeface="Source Sans Pro"/>
                <a:hlinkClick r:id="rId4"/>
              </a:rPr>
              <a:t>VA.gov/PACT </a:t>
            </a:r>
            <a:r>
              <a:rPr lang="en-US" dirty="0">
                <a:latin typeface="Source Sans Pro"/>
              </a:rPr>
              <a:t>so that your claim can be processed, and you can get your benefits.</a:t>
            </a:r>
          </a:p>
        </p:txBody>
      </p:sp>
      <p:pic>
        <p:nvPicPr>
          <p:cNvPr id="2" name="Picture 6">
            <a:extLst>
              <a:ext uri="{FF2B5EF4-FFF2-40B4-BE49-F238E27FC236}">
                <a16:creationId xmlns:a16="http://schemas.microsoft.com/office/drawing/2014/main" id="{D0664510-E187-666A-8F2D-C816856FB9DF}"/>
              </a:ext>
            </a:extLst>
          </p:cNvPr>
          <p:cNvPicPr>
            <a:picLocks noChangeAspect="1"/>
          </p:cNvPicPr>
          <p:nvPr/>
        </p:nvPicPr>
        <p:blipFill>
          <a:blip r:embed="rId5"/>
          <a:stretch>
            <a:fillRect/>
          </a:stretch>
        </p:blipFill>
        <p:spPr>
          <a:xfrm>
            <a:off x="9364639" y="1767726"/>
            <a:ext cx="2481618" cy="2617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1122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3D11CE8-B270-6C14-6CAA-771629C9534F}"/>
              </a:ext>
            </a:extLst>
          </p:cNvPr>
          <p:cNvPicPr>
            <a:picLocks noChangeAspect="1"/>
          </p:cNvPicPr>
          <p:nvPr/>
        </p:nvPicPr>
        <p:blipFill>
          <a:blip r:embed="rId3"/>
          <a:stretch>
            <a:fillRect/>
          </a:stretch>
        </p:blipFill>
        <p:spPr>
          <a:xfrm>
            <a:off x="-15834" y="-4577"/>
            <a:ext cx="12232381" cy="6820184"/>
          </a:xfrm>
          <a:prstGeom prst="rect">
            <a:avLst/>
          </a:prstGeom>
        </p:spPr>
      </p:pic>
      <p:sp>
        <p:nvSpPr>
          <p:cNvPr id="12" name="Content Placeholder 2">
            <a:extLst>
              <a:ext uri="{FF2B5EF4-FFF2-40B4-BE49-F238E27FC236}">
                <a16:creationId xmlns:a16="http://schemas.microsoft.com/office/drawing/2014/main" id="{4BBB1CE9-2A5D-66AB-2BDC-36D07991E1D6}"/>
              </a:ext>
            </a:extLst>
          </p:cNvPr>
          <p:cNvSpPr txBox="1">
            <a:spLocks/>
          </p:cNvSpPr>
          <p:nvPr/>
        </p:nvSpPr>
        <p:spPr>
          <a:xfrm>
            <a:off x="1533524" y="219076"/>
            <a:ext cx="9824358" cy="957269"/>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4000" b="1" dirty="0">
                <a:solidFill>
                  <a:srgbClr val="003F72"/>
                </a:solidFill>
                <a:latin typeface="Source Sans Pro"/>
                <a:cs typeface="Aharoni"/>
              </a:rPr>
              <a:t>VA Health Care Eligibility Available Now</a:t>
            </a:r>
            <a:endParaRPr lang="en-US" dirty="0" err="1"/>
          </a:p>
          <a:p>
            <a:pPr marL="0" indent="0">
              <a:lnSpc>
                <a:spcPct val="120000"/>
              </a:lnSpc>
              <a:buFont typeface="Arial" panose="020B0604020202020204" pitchFamily="34" charset="0"/>
              <a:buNone/>
            </a:pPr>
            <a:endParaRPr lang="en-US" dirty="0"/>
          </a:p>
        </p:txBody>
      </p:sp>
      <p:pic>
        <p:nvPicPr>
          <p:cNvPr id="31" name="Picture 31">
            <a:extLst>
              <a:ext uri="{FF2B5EF4-FFF2-40B4-BE49-F238E27FC236}">
                <a16:creationId xmlns:a16="http://schemas.microsoft.com/office/drawing/2014/main" id="{9847DCF4-BA9D-1C89-E874-BA230A76C9B9}"/>
              </a:ext>
            </a:extLst>
          </p:cNvPr>
          <p:cNvPicPr>
            <a:picLocks noChangeAspect="1"/>
          </p:cNvPicPr>
          <p:nvPr/>
        </p:nvPicPr>
        <p:blipFill>
          <a:blip r:embed="rId4"/>
          <a:stretch>
            <a:fillRect/>
          </a:stretch>
        </p:blipFill>
        <p:spPr>
          <a:xfrm>
            <a:off x="11248291" y="5987142"/>
            <a:ext cx="631372" cy="653143"/>
          </a:xfrm>
          <a:prstGeom prst="rect">
            <a:avLst/>
          </a:prstGeom>
        </p:spPr>
      </p:pic>
      <p:sp>
        <p:nvSpPr>
          <p:cNvPr id="32" name="Content Placeholder 2">
            <a:extLst>
              <a:ext uri="{FF2B5EF4-FFF2-40B4-BE49-F238E27FC236}">
                <a16:creationId xmlns:a16="http://schemas.microsoft.com/office/drawing/2014/main" id="{8330EBBE-E0E4-D703-D000-BE8D34356B12}"/>
              </a:ext>
            </a:extLst>
          </p:cNvPr>
          <p:cNvSpPr txBox="1">
            <a:spLocks/>
          </p:cNvSpPr>
          <p:nvPr/>
        </p:nvSpPr>
        <p:spPr>
          <a:xfrm>
            <a:off x="11137072" y="5686221"/>
            <a:ext cx="850449" cy="446137"/>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200" spc="-70" dirty="0">
                <a:solidFill>
                  <a:schemeClr val="tx1">
                    <a:lumMod val="95000"/>
                    <a:lumOff val="5000"/>
                  </a:schemeClr>
                </a:solidFill>
                <a:latin typeface="Source Sans Pro"/>
                <a:cs typeface="Arial"/>
              </a:rPr>
              <a:t>va.gov/pact</a:t>
            </a:r>
          </a:p>
        </p:txBody>
      </p:sp>
      <p:sp>
        <p:nvSpPr>
          <p:cNvPr id="3" name="Content Placeholder 2">
            <a:extLst>
              <a:ext uri="{FF2B5EF4-FFF2-40B4-BE49-F238E27FC236}">
                <a16:creationId xmlns:a16="http://schemas.microsoft.com/office/drawing/2014/main" id="{33564589-4AB9-4EA3-4E92-D16F6F14D7C9}"/>
              </a:ext>
            </a:extLst>
          </p:cNvPr>
          <p:cNvSpPr txBox="1">
            <a:spLocks/>
          </p:cNvSpPr>
          <p:nvPr/>
        </p:nvSpPr>
        <p:spPr>
          <a:xfrm>
            <a:off x="595850" y="1914942"/>
            <a:ext cx="7952301" cy="3664180"/>
          </a:xfrm>
          <a:prstGeom prst="rect">
            <a:avLst/>
          </a:prstGeom>
        </p:spPr>
        <p:txBody>
          <a:bodyPr vert="horz" lIns="91440" tIns="45720" rIns="91440" bIns="45720" rtlCol="0" anchor="t">
            <a:normAutofit lnSpcReduction="10000"/>
          </a:bodyPr>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b="1" dirty="0">
                <a:latin typeface="Source Sans Pro"/>
                <a:cs typeface="Arial"/>
              </a:rPr>
              <a:t>Vietnam Era Veterans: </a:t>
            </a:r>
            <a:r>
              <a:rPr lang="en-US" sz="2400" dirty="0">
                <a:latin typeface="Source Sans Pro"/>
                <a:cs typeface="Arial"/>
              </a:rPr>
              <a:t>Veterans who served in the following locations and time periods can enroll in VA health care </a:t>
            </a:r>
            <a:r>
              <a:rPr lang="en-US" sz="2400" b="1" u="sng" dirty="0">
                <a:solidFill>
                  <a:srgbClr val="0000FF"/>
                </a:solidFill>
                <a:latin typeface="Source Sans Pro"/>
                <a:cs typeface="Arial"/>
              </a:rPr>
              <a:t>NOW</a:t>
            </a:r>
            <a:r>
              <a:rPr lang="en-US" sz="2400" dirty="0">
                <a:latin typeface="Source Sans Pro"/>
                <a:cs typeface="Arial"/>
              </a:rPr>
              <a:t>:</a:t>
            </a:r>
            <a:br>
              <a:rPr lang="en-US" sz="2000" dirty="0">
                <a:latin typeface="Source Sans Pro"/>
                <a:cs typeface="Arial"/>
              </a:rPr>
            </a:br>
            <a:endParaRPr lang="en-US" sz="1800" dirty="0">
              <a:latin typeface="Source Sans Pro"/>
            </a:endParaRPr>
          </a:p>
          <a:p>
            <a:pPr marL="685800" lvl="1" indent="-342900">
              <a:spcBef>
                <a:spcPts val="0"/>
              </a:spcBef>
              <a:buFont typeface="Arial" panose="020B0604020202020204" pitchFamily="34" charset="0"/>
              <a:buChar char="•"/>
            </a:pPr>
            <a:r>
              <a:rPr lang="en-US" sz="1800" dirty="0">
                <a:latin typeface="Source Sans Pro"/>
                <a:cs typeface="Arial"/>
              </a:rPr>
              <a:t>Republic of Vietnam (between January 9, 1962, and May 7, 1975), </a:t>
            </a:r>
            <a:endParaRPr lang="en-US" sz="1800" dirty="0">
              <a:latin typeface="Source Sans Pro"/>
            </a:endParaRPr>
          </a:p>
          <a:p>
            <a:pPr marL="685800" lvl="1" indent="-342900">
              <a:spcBef>
                <a:spcPts val="0"/>
              </a:spcBef>
              <a:buFont typeface="Arial" panose="020B0604020202020204" pitchFamily="34" charset="0"/>
              <a:buChar char="•"/>
            </a:pPr>
            <a:r>
              <a:rPr lang="en-US" sz="1800" dirty="0">
                <a:latin typeface="Source Sans Pro"/>
                <a:cs typeface="Arial"/>
              </a:rPr>
              <a:t>Thailand at any US or Royal Thai base (between January 9, 1962, and </a:t>
            </a:r>
            <a:br>
              <a:rPr lang="en-US" sz="1800" dirty="0">
                <a:latin typeface="Source Sans Pro"/>
                <a:cs typeface="Arial"/>
              </a:rPr>
            </a:br>
            <a:r>
              <a:rPr lang="en-US" sz="1800" dirty="0">
                <a:latin typeface="Source Sans Pro"/>
                <a:cs typeface="Arial"/>
              </a:rPr>
              <a:t>June 30, 1976)</a:t>
            </a:r>
            <a:endParaRPr lang="en-US" sz="1800" dirty="0">
              <a:latin typeface="Source Sans Pro"/>
            </a:endParaRPr>
          </a:p>
          <a:p>
            <a:pPr marL="685800" lvl="1" indent="-342900">
              <a:spcBef>
                <a:spcPts val="0"/>
              </a:spcBef>
              <a:buFont typeface="Arial" panose="020B0604020202020204" pitchFamily="34" charset="0"/>
              <a:buChar char="•"/>
            </a:pPr>
            <a:r>
              <a:rPr lang="en-US" sz="1800" dirty="0">
                <a:latin typeface="Source Sans Pro"/>
                <a:cs typeface="Arial"/>
              </a:rPr>
              <a:t>Laos (between December 1, 1965, and September 30, 1969)</a:t>
            </a:r>
            <a:endParaRPr lang="en-US" sz="1800" dirty="0">
              <a:latin typeface="Source Sans Pro"/>
            </a:endParaRPr>
          </a:p>
          <a:p>
            <a:pPr marL="685800" lvl="1" indent="-342900">
              <a:spcBef>
                <a:spcPts val="0"/>
              </a:spcBef>
              <a:buFont typeface="Arial" panose="020B0604020202020204" pitchFamily="34" charset="0"/>
              <a:buChar char="•"/>
            </a:pPr>
            <a:r>
              <a:rPr lang="en-US" sz="1800" dirty="0">
                <a:latin typeface="Source Sans Pro"/>
                <a:cs typeface="Arial"/>
              </a:rPr>
              <a:t>Certain Provinces in Cambodia (between April 16, 1969, and April 30, 1969)</a:t>
            </a:r>
          </a:p>
          <a:p>
            <a:pPr marL="685800" lvl="1" indent="-342900">
              <a:spcBef>
                <a:spcPts val="0"/>
              </a:spcBef>
              <a:buFont typeface="Arial" panose="020B0604020202020204" pitchFamily="34" charset="0"/>
              <a:buChar char="•"/>
            </a:pPr>
            <a:r>
              <a:rPr lang="en-US" sz="1800" dirty="0">
                <a:latin typeface="Source Sans Pro"/>
                <a:cs typeface="Arial"/>
              </a:rPr>
              <a:t>Guam or American Samoa or their territorial waters (between January 9, 1962, and July 31, 1980)</a:t>
            </a:r>
          </a:p>
          <a:p>
            <a:pPr marL="685800" lvl="1" indent="-342900">
              <a:spcBef>
                <a:spcPts val="0"/>
              </a:spcBef>
              <a:buFont typeface="Arial" panose="020B0604020202020204" pitchFamily="34" charset="0"/>
              <a:buChar char="•"/>
            </a:pPr>
            <a:r>
              <a:rPr lang="en-US" sz="1800" dirty="0">
                <a:latin typeface="Source Sans Pro"/>
                <a:cs typeface="Arial"/>
              </a:rPr>
              <a:t>Johnston Atoll, or a ship that called there, between January 1, 1972, and September 30, 1977</a:t>
            </a:r>
          </a:p>
          <a:p>
            <a:pPr marL="0" indent="0">
              <a:spcBef>
                <a:spcPts val="0"/>
              </a:spcBef>
              <a:buNone/>
            </a:pPr>
            <a:endParaRPr lang="en-US" sz="1800" dirty="0">
              <a:latin typeface="Source Sans Pro"/>
              <a:cs typeface="Arial"/>
            </a:endParaRPr>
          </a:p>
          <a:p>
            <a:pPr marL="0" indent="0">
              <a:spcBef>
                <a:spcPts val="0"/>
              </a:spcBef>
              <a:buNone/>
            </a:pPr>
            <a:r>
              <a:rPr lang="en-US" sz="1800" b="1" u="sng" dirty="0">
                <a:solidFill>
                  <a:srgbClr val="FF0000"/>
                </a:solidFill>
                <a:latin typeface="Source Sans Pro"/>
                <a:cs typeface="Arial"/>
              </a:rPr>
              <a:t>For Post-9/11 combat Veterans</a:t>
            </a:r>
            <a:r>
              <a:rPr lang="en-US" sz="1800" u="sng" dirty="0">
                <a:solidFill>
                  <a:srgbClr val="FF0000"/>
                </a:solidFill>
                <a:latin typeface="Source Sans Pro"/>
                <a:cs typeface="Arial"/>
              </a:rPr>
              <a:t> who separated or discharged between September 11, 2001, and October 1, 2013:</a:t>
            </a:r>
          </a:p>
          <a:p>
            <a:pPr marL="342900" lvl="1" indent="0">
              <a:spcBef>
                <a:spcPts val="0"/>
              </a:spcBef>
              <a:buNone/>
            </a:pPr>
            <a:endParaRPr lang="en-US" sz="1800" dirty="0">
              <a:latin typeface="Source Sans Pro"/>
              <a:cs typeface="Arial"/>
            </a:endParaRPr>
          </a:p>
          <a:p>
            <a:pPr marL="556895" lvl="1" indent="-213995">
              <a:spcBef>
                <a:spcPts val="0"/>
              </a:spcBef>
            </a:pPr>
            <a:endParaRPr lang="en-US" sz="2000" dirty="0">
              <a:latin typeface="Trebuchet MS" panose="020B0603020202020204" pitchFamily="34" charset="0"/>
            </a:endParaRPr>
          </a:p>
          <a:p>
            <a:pPr marL="227965" indent="-227965">
              <a:spcBef>
                <a:spcPts val="0"/>
              </a:spcBef>
            </a:pPr>
            <a:endParaRPr lang="en-US" sz="2000" dirty="0">
              <a:latin typeface="Trebuchet MS" panose="020B0603020202020204" pitchFamily="34" charset="0"/>
            </a:endParaRPr>
          </a:p>
        </p:txBody>
      </p:sp>
      <p:pic>
        <p:nvPicPr>
          <p:cNvPr id="8" name="Picture 8" descr="Shape, rectangle&#10;&#10;Description automatically generated">
            <a:extLst>
              <a:ext uri="{FF2B5EF4-FFF2-40B4-BE49-F238E27FC236}">
                <a16:creationId xmlns:a16="http://schemas.microsoft.com/office/drawing/2014/main" id="{C07C2BB0-D276-60C5-BE52-25E9AAEC6318}"/>
              </a:ext>
            </a:extLst>
          </p:cNvPr>
          <p:cNvPicPr>
            <a:picLocks noChangeAspect="1"/>
          </p:cNvPicPr>
          <p:nvPr/>
        </p:nvPicPr>
        <p:blipFill>
          <a:blip r:embed="rId5"/>
          <a:stretch>
            <a:fillRect/>
          </a:stretch>
        </p:blipFill>
        <p:spPr>
          <a:xfrm>
            <a:off x="685800" y="5606141"/>
            <a:ext cx="8675913" cy="997290"/>
          </a:xfrm>
          <a:prstGeom prst="rect">
            <a:avLst/>
          </a:prstGeom>
        </p:spPr>
      </p:pic>
      <p:sp>
        <p:nvSpPr>
          <p:cNvPr id="9" name="TextBox 1">
            <a:extLst>
              <a:ext uri="{FF2B5EF4-FFF2-40B4-BE49-F238E27FC236}">
                <a16:creationId xmlns:a16="http://schemas.microsoft.com/office/drawing/2014/main" id="{61B9552B-18D8-E930-57B6-3554D8DCE99C}"/>
              </a:ext>
            </a:extLst>
          </p:cNvPr>
          <p:cNvSpPr txBox="1"/>
          <p:nvPr/>
        </p:nvSpPr>
        <p:spPr>
          <a:xfrm>
            <a:off x="800767" y="5705726"/>
            <a:ext cx="8410222" cy="104831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latin typeface="Source Sans Pro"/>
              </a:rPr>
              <a:t>Special Enrollment Period – October 1, 2022 - October 1, 2023</a:t>
            </a:r>
            <a:br>
              <a:rPr lang="en-US" b="1" dirty="0">
                <a:solidFill>
                  <a:schemeClr val="bg1"/>
                </a:solidFill>
                <a:latin typeface="Source Sans Pro"/>
              </a:rPr>
            </a:br>
            <a:r>
              <a:rPr lang="en-US" dirty="0">
                <a:solidFill>
                  <a:schemeClr val="bg1"/>
                </a:solidFill>
                <a:latin typeface="Trebuchet MS"/>
              </a:rPr>
              <a:t>Enrollment is free, there are no annual costs, and care may be free as well! </a:t>
            </a:r>
            <a:endParaRPr lang="en-US">
              <a:solidFill>
                <a:schemeClr val="bg1"/>
              </a:solidFill>
              <a:ea typeface="+mn-lt"/>
              <a:cs typeface="+mn-lt"/>
            </a:endParaRPr>
          </a:p>
          <a:p>
            <a:pPr algn="ctr"/>
            <a:endParaRPr lang="en-US" b="1" dirty="0">
              <a:solidFill>
                <a:schemeClr val="bg1"/>
              </a:solidFill>
              <a:latin typeface="Source Sans Pro"/>
            </a:endParaRPr>
          </a:p>
        </p:txBody>
      </p:sp>
      <p:pic>
        <p:nvPicPr>
          <p:cNvPr id="2" name="Picture 5" descr="A picture containing person, ground, outdoor&#10;&#10;Description automatically generated">
            <a:extLst>
              <a:ext uri="{FF2B5EF4-FFF2-40B4-BE49-F238E27FC236}">
                <a16:creationId xmlns:a16="http://schemas.microsoft.com/office/drawing/2014/main" id="{2EE7E01D-7087-2E70-DFDB-4361A8CCB5C7}"/>
              </a:ext>
            </a:extLst>
          </p:cNvPr>
          <p:cNvPicPr>
            <a:picLocks noChangeAspect="1"/>
          </p:cNvPicPr>
          <p:nvPr/>
        </p:nvPicPr>
        <p:blipFill>
          <a:blip r:embed="rId6"/>
          <a:stretch>
            <a:fillRect/>
          </a:stretch>
        </p:blipFill>
        <p:spPr>
          <a:xfrm>
            <a:off x="8722139" y="1961454"/>
            <a:ext cx="3096591" cy="3067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1530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3D11CE8-B270-6C14-6CAA-771629C9534F}"/>
              </a:ext>
            </a:extLst>
          </p:cNvPr>
          <p:cNvPicPr>
            <a:picLocks noChangeAspect="1"/>
          </p:cNvPicPr>
          <p:nvPr/>
        </p:nvPicPr>
        <p:blipFill>
          <a:blip r:embed="rId3"/>
          <a:stretch>
            <a:fillRect/>
          </a:stretch>
        </p:blipFill>
        <p:spPr>
          <a:xfrm>
            <a:off x="-15834" y="-4577"/>
            <a:ext cx="12232381" cy="6820184"/>
          </a:xfrm>
          <a:prstGeom prst="rect">
            <a:avLst/>
          </a:prstGeom>
        </p:spPr>
      </p:pic>
      <p:sp>
        <p:nvSpPr>
          <p:cNvPr id="12" name="Content Placeholder 2">
            <a:extLst>
              <a:ext uri="{FF2B5EF4-FFF2-40B4-BE49-F238E27FC236}">
                <a16:creationId xmlns:a16="http://schemas.microsoft.com/office/drawing/2014/main" id="{4BBB1CE9-2A5D-66AB-2BDC-36D07991E1D6}"/>
              </a:ext>
            </a:extLst>
          </p:cNvPr>
          <p:cNvSpPr txBox="1">
            <a:spLocks/>
          </p:cNvSpPr>
          <p:nvPr/>
        </p:nvSpPr>
        <p:spPr>
          <a:xfrm>
            <a:off x="1533524" y="219076"/>
            <a:ext cx="9824358" cy="957269"/>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4000" b="1" dirty="0">
                <a:solidFill>
                  <a:srgbClr val="003F72"/>
                </a:solidFill>
                <a:latin typeface="Source Sans Pro"/>
                <a:cs typeface="Aharoni"/>
              </a:rPr>
              <a:t>Other affected Veterans and Survivors</a:t>
            </a:r>
            <a:endParaRPr lang="en-US" dirty="0"/>
          </a:p>
          <a:p>
            <a:pPr marL="0" indent="0">
              <a:lnSpc>
                <a:spcPct val="120000"/>
              </a:lnSpc>
              <a:buFont typeface="Arial" panose="020B0604020202020204" pitchFamily="34" charset="0"/>
              <a:buNone/>
            </a:pPr>
            <a:endParaRPr lang="en-US" dirty="0"/>
          </a:p>
        </p:txBody>
      </p:sp>
      <p:pic>
        <p:nvPicPr>
          <p:cNvPr id="31" name="Picture 31">
            <a:extLst>
              <a:ext uri="{FF2B5EF4-FFF2-40B4-BE49-F238E27FC236}">
                <a16:creationId xmlns:a16="http://schemas.microsoft.com/office/drawing/2014/main" id="{9847DCF4-BA9D-1C89-E874-BA230A76C9B9}"/>
              </a:ext>
            </a:extLst>
          </p:cNvPr>
          <p:cNvPicPr>
            <a:picLocks noChangeAspect="1"/>
          </p:cNvPicPr>
          <p:nvPr/>
        </p:nvPicPr>
        <p:blipFill>
          <a:blip r:embed="rId4"/>
          <a:stretch>
            <a:fillRect/>
          </a:stretch>
        </p:blipFill>
        <p:spPr>
          <a:xfrm>
            <a:off x="11248291" y="5987142"/>
            <a:ext cx="631372" cy="653143"/>
          </a:xfrm>
          <a:prstGeom prst="rect">
            <a:avLst/>
          </a:prstGeom>
        </p:spPr>
      </p:pic>
      <p:sp>
        <p:nvSpPr>
          <p:cNvPr id="32" name="Content Placeholder 2">
            <a:extLst>
              <a:ext uri="{FF2B5EF4-FFF2-40B4-BE49-F238E27FC236}">
                <a16:creationId xmlns:a16="http://schemas.microsoft.com/office/drawing/2014/main" id="{8330EBBE-E0E4-D703-D000-BE8D34356B12}"/>
              </a:ext>
            </a:extLst>
          </p:cNvPr>
          <p:cNvSpPr txBox="1">
            <a:spLocks/>
          </p:cNvSpPr>
          <p:nvPr/>
        </p:nvSpPr>
        <p:spPr>
          <a:xfrm>
            <a:off x="11137072" y="5686221"/>
            <a:ext cx="850449" cy="446137"/>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200" spc="-70" dirty="0">
                <a:solidFill>
                  <a:schemeClr val="tx1">
                    <a:lumMod val="95000"/>
                    <a:lumOff val="5000"/>
                  </a:schemeClr>
                </a:solidFill>
                <a:latin typeface="Source Sans Pro"/>
                <a:cs typeface="Arial"/>
              </a:rPr>
              <a:t>va.gov/pact</a:t>
            </a:r>
          </a:p>
        </p:txBody>
      </p:sp>
      <p:sp>
        <p:nvSpPr>
          <p:cNvPr id="6" name="TextBox 5">
            <a:extLst>
              <a:ext uri="{FF2B5EF4-FFF2-40B4-BE49-F238E27FC236}">
                <a16:creationId xmlns:a16="http://schemas.microsoft.com/office/drawing/2014/main" id="{E86045A7-8379-7465-40D1-1794959CC4A5}"/>
              </a:ext>
            </a:extLst>
          </p:cNvPr>
          <p:cNvSpPr txBox="1"/>
          <p:nvPr/>
        </p:nvSpPr>
        <p:spPr>
          <a:xfrm>
            <a:off x="525274" y="1765520"/>
            <a:ext cx="8632371" cy="830997"/>
          </a:xfrm>
          <a:prstGeom prst="rect">
            <a:avLst/>
          </a:prstGeom>
          <a:noFill/>
        </p:spPr>
        <p:txBody>
          <a:bodyPr wrap="square" lIns="91440" tIns="45720" rIns="91440" bIns="45720" rtlCol="0" anchor="t">
            <a:spAutoFit/>
          </a:bodyPr>
          <a:lstStyle/>
          <a:p>
            <a:r>
              <a:rPr lang="en-US" sz="2400" dirty="0">
                <a:latin typeface="Source Sans Pro"/>
              </a:rPr>
              <a:t>What about additional benefits and care for other Veterans?...</a:t>
            </a:r>
            <a:br>
              <a:rPr lang="en-US" sz="2400" dirty="0">
                <a:latin typeface="Source Sans Pro"/>
              </a:rPr>
            </a:br>
            <a:r>
              <a:rPr lang="en-US" sz="2400" dirty="0">
                <a:latin typeface="Source Sans Pro"/>
              </a:rPr>
              <a:t>Gulf War Veterans? What about survivors’ benefits?</a:t>
            </a:r>
          </a:p>
        </p:txBody>
      </p:sp>
      <p:pic>
        <p:nvPicPr>
          <p:cNvPr id="10" name="Picture 10" descr="Shape, rectangle&#10;&#10;Description automatically generated">
            <a:extLst>
              <a:ext uri="{FF2B5EF4-FFF2-40B4-BE49-F238E27FC236}">
                <a16:creationId xmlns:a16="http://schemas.microsoft.com/office/drawing/2014/main" id="{57E2220B-A556-76B2-1500-27E095FF86C9}"/>
              </a:ext>
            </a:extLst>
          </p:cNvPr>
          <p:cNvPicPr>
            <a:picLocks noChangeAspect="1"/>
          </p:cNvPicPr>
          <p:nvPr/>
        </p:nvPicPr>
        <p:blipFill>
          <a:blip r:embed="rId5"/>
          <a:stretch>
            <a:fillRect/>
          </a:stretch>
        </p:blipFill>
        <p:spPr>
          <a:xfrm>
            <a:off x="638195" y="3113554"/>
            <a:ext cx="7815617" cy="3203496"/>
          </a:xfrm>
          <a:prstGeom prst="rect">
            <a:avLst/>
          </a:prstGeom>
        </p:spPr>
      </p:pic>
      <p:sp>
        <p:nvSpPr>
          <p:cNvPr id="14" name="TextBox 1">
            <a:extLst>
              <a:ext uri="{FF2B5EF4-FFF2-40B4-BE49-F238E27FC236}">
                <a16:creationId xmlns:a16="http://schemas.microsoft.com/office/drawing/2014/main" id="{D9B36DAC-8A4B-3763-CDBD-DC7D0CEC79A2}"/>
              </a:ext>
            </a:extLst>
          </p:cNvPr>
          <p:cNvSpPr txBox="1"/>
          <p:nvPr/>
        </p:nvSpPr>
        <p:spPr>
          <a:xfrm>
            <a:off x="891101" y="3010280"/>
            <a:ext cx="7299879" cy="304698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solidFill>
                <a:schemeClr val="bg1"/>
              </a:solidFill>
              <a:ea typeface="+mn-lt"/>
              <a:cs typeface="+mn-lt"/>
            </a:endParaRPr>
          </a:p>
          <a:p>
            <a:pPr algn="ctr"/>
            <a:r>
              <a:rPr lang="en-US" sz="2400" b="1" dirty="0">
                <a:solidFill>
                  <a:schemeClr val="bg1"/>
                </a:solidFill>
                <a:ea typeface="+mn-lt"/>
                <a:cs typeface="+mn-lt"/>
              </a:rPr>
              <a:t>Information for Vietnam-era Veterans, </a:t>
            </a:r>
            <a:br>
              <a:rPr lang="en-US" sz="2400" b="1" dirty="0">
                <a:ea typeface="+mn-lt"/>
                <a:cs typeface="+mn-lt"/>
              </a:rPr>
            </a:br>
            <a:r>
              <a:rPr lang="en-US" sz="2400" b="1" dirty="0">
                <a:solidFill>
                  <a:schemeClr val="bg1"/>
                </a:solidFill>
                <a:ea typeface="+mn-lt"/>
                <a:cs typeface="+mn-lt"/>
              </a:rPr>
              <a:t>Gulf War Veterans, survivors, and </a:t>
            </a:r>
            <a:endParaRPr lang="en-US" sz="2400" dirty="0">
              <a:solidFill>
                <a:schemeClr val="bg1"/>
              </a:solidFill>
              <a:ea typeface="+mn-lt"/>
              <a:cs typeface="+mn-lt"/>
            </a:endParaRPr>
          </a:p>
          <a:p>
            <a:pPr algn="ctr"/>
            <a:r>
              <a:rPr lang="en-US" sz="2400" b="1" dirty="0">
                <a:solidFill>
                  <a:schemeClr val="bg1"/>
                </a:solidFill>
                <a:ea typeface="+mn-lt"/>
                <a:cs typeface="+mn-lt"/>
              </a:rPr>
              <a:t>SO MUCH MORE can be found at </a:t>
            </a:r>
            <a:r>
              <a:rPr lang="en-US" sz="2400" b="1" dirty="0">
                <a:solidFill>
                  <a:schemeClr val="bg1"/>
                </a:solidFill>
                <a:ea typeface="+mn-lt"/>
                <a:cs typeface="+mn-lt"/>
                <a:hlinkClick r:id="rId6">
                  <a:extLst>
                    <a:ext uri="{A12FA001-AC4F-418D-AE19-62706E023703}">
                      <ahyp:hlinkClr xmlns:ahyp="http://schemas.microsoft.com/office/drawing/2018/hyperlinkcolor" val="tx"/>
                    </a:ext>
                  </a:extLst>
                </a:hlinkClick>
              </a:rPr>
              <a:t>VA.gov/PACT</a:t>
            </a:r>
            <a:r>
              <a:rPr lang="en-US" sz="2400" b="1" dirty="0">
                <a:solidFill>
                  <a:schemeClr val="bg1"/>
                </a:solidFill>
                <a:ea typeface="+mn-lt"/>
                <a:cs typeface="+mn-lt"/>
              </a:rPr>
              <a:t> </a:t>
            </a:r>
            <a:endParaRPr lang="en-US" sz="2400" dirty="0">
              <a:solidFill>
                <a:schemeClr val="bg1"/>
              </a:solidFill>
              <a:ea typeface="+mn-lt"/>
              <a:cs typeface="+mn-lt"/>
            </a:endParaRPr>
          </a:p>
          <a:p>
            <a:pPr algn="ctr"/>
            <a:endParaRPr lang="en-US" sz="2400" dirty="0">
              <a:solidFill>
                <a:schemeClr val="bg1"/>
              </a:solidFill>
              <a:ea typeface="+mn-lt"/>
              <a:cs typeface="+mn-lt"/>
            </a:endParaRPr>
          </a:p>
          <a:p>
            <a:pPr algn="ctr"/>
            <a:r>
              <a:rPr lang="en-US" sz="2400" b="1" dirty="0">
                <a:solidFill>
                  <a:schemeClr val="bg1"/>
                </a:solidFill>
                <a:ea typeface="+mn-lt"/>
                <a:cs typeface="+mn-lt"/>
              </a:rPr>
              <a:t>Get the care and benefits you EARNED and DESERVE! </a:t>
            </a:r>
          </a:p>
          <a:p>
            <a:pPr algn="ctr"/>
            <a:endParaRPr lang="en-US" sz="2400" dirty="0">
              <a:solidFill>
                <a:schemeClr val="bg1"/>
              </a:solidFill>
              <a:ea typeface="+mn-lt"/>
              <a:cs typeface="+mn-lt"/>
            </a:endParaRPr>
          </a:p>
          <a:p>
            <a:pPr algn="ctr"/>
            <a:r>
              <a:rPr lang="en-US" sz="2400" b="1" dirty="0">
                <a:solidFill>
                  <a:schemeClr val="bg1"/>
                </a:solidFill>
                <a:ea typeface="+mn-lt"/>
                <a:cs typeface="+mn-lt"/>
              </a:rPr>
              <a:t>Apply at </a:t>
            </a:r>
            <a:r>
              <a:rPr lang="en-US" sz="2400" b="1" dirty="0">
                <a:solidFill>
                  <a:schemeClr val="bg1"/>
                </a:solidFill>
                <a:ea typeface="+mn-lt"/>
                <a:cs typeface="+mn-lt"/>
                <a:hlinkClick r:id="rId6">
                  <a:extLst>
                    <a:ext uri="{A12FA001-AC4F-418D-AE19-62706E023703}">
                      <ahyp:hlinkClr xmlns:ahyp="http://schemas.microsoft.com/office/drawing/2018/hyperlinkcolor" val="tx"/>
                    </a:ext>
                  </a:extLst>
                </a:hlinkClick>
              </a:rPr>
              <a:t>VA.gov/PACT </a:t>
            </a:r>
            <a:r>
              <a:rPr lang="en-US" sz="2400" b="1" dirty="0">
                <a:solidFill>
                  <a:schemeClr val="bg1"/>
                </a:solidFill>
                <a:ea typeface="+mn-lt"/>
                <a:cs typeface="+mn-lt"/>
              </a:rPr>
              <a:t>today.</a:t>
            </a:r>
            <a:endParaRPr lang="en-US" sz="2400" dirty="0">
              <a:solidFill>
                <a:schemeClr val="bg1"/>
              </a:solidFill>
            </a:endParaRPr>
          </a:p>
        </p:txBody>
      </p:sp>
      <p:pic>
        <p:nvPicPr>
          <p:cNvPr id="2" name="Picture 2" descr="A picture containing person, people, crowd&#10;&#10;Description automatically generated">
            <a:extLst>
              <a:ext uri="{FF2B5EF4-FFF2-40B4-BE49-F238E27FC236}">
                <a16:creationId xmlns:a16="http://schemas.microsoft.com/office/drawing/2014/main" id="{DA9AEEB6-6A84-ABF9-8C41-A3E6DF2AF85F}"/>
              </a:ext>
            </a:extLst>
          </p:cNvPr>
          <p:cNvPicPr>
            <a:picLocks noChangeAspect="1"/>
          </p:cNvPicPr>
          <p:nvPr/>
        </p:nvPicPr>
        <p:blipFill>
          <a:blip r:embed="rId7"/>
          <a:stretch>
            <a:fillRect/>
          </a:stretch>
        </p:blipFill>
        <p:spPr>
          <a:xfrm>
            <a:off x="8875593" y="1913042"/>
            <a:ext cx="2879677" cy="2804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8521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D3D11CE8-B270-6C14-6CAA-771629C9534F}"/>
              </a:ext>
            </a:extLst>
          </p:cNvPr>
          <p:cNvPicPr>
            <a:picLocks noChangeAspect="1"/>
          </p:cNvPicPr>
          <p:nvPr/>
        </p:nvPicPr>
        <p:blipFill>
          <a:blip r:embed="rId3"/>
          <a:stretch>
            <a:fillRect/>
          </a:stretch>
        </p:blipFill>
        <p:spPr>
          <a:xfrm>
            <a:off x="-15834" y="-4577"/>
            <a:ext cx="12232381" cy="6820184"/>
          </a:xfrm>
          <a:prstGeom prst="rect">
            <a:avLst/>
          </a:prstGeom>
        </p:spPr>
      </p:pic>
      <p:sp>
        <p:nvSpPr>
          <p:cNvPr id="12" name="Content Placeholder 2">
            <a:extLst>
              <a:ext uri="{FF2B5EF4-FFF2-40B4-BE49-F238E27FC236}">
                <a16:creationId xmlns:a16="http://schemas.microsoft.com/office/drawing/2014/main" id="{4BBB1CE9-2A5D-66AB-2BDC-36D07991E1D6}"/>
              </a:ext>
            </a:extLst>
          </p:cNvPr>
          <p:cNvSpPr txBox="1">
            <a:spLocks/>
          </p:cNvSpPr>
          <p:nvPr/>
        </p:nvSpPr>
        <p:spPr>
          <a:xfrm>
            <a:off x="1533524" y="219076"/>
            <a:ext cx="9824358" cy="957269"/>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4000" b="1" dirty="0">
                <a:solidFill>
                  <a:srgbClr val="003F72"/>
                </a:solidFill>
                <a:latin typeface="Source Sans Pro"/>
                <a:cs typeface="Aharoni"/>
              </a:rPr>
              <a:t>When / How should I file a claim?</a:t>
            </a:r>
            <a:endParaRPr lang="en-US" dirty="0"/>
          </a:p>
          <a:p>
            <a:pPr marL="0" indent="0">
              <a:lnSpc>
                <a:spcPct val="120000"/>
              </a:lnSpc>
              <a:buFont typeface="Arial" panose="020B0604020202020204" pitchFamily="34" charset="0"/>
              <a:buNone/>
            </a:pPr>
            <a:endParaRPr lang="en-US" dirty="0"/>
          </a:p>
        </p:txBody>
      </p:sp>
      <p:pic>
        <p:nvPicPr>
          <p:cNvPr id="31" name="Picture 31">
            <a:extLst>
              <a:ext uri="{FF2B5EF4-FFF2-40B4-BE49-F238E27FC236}">
                <a16:creationId xmlns:a16="http://schemas.microsoft.com/office/drawing/2014/main" id="{9847DCF4-BA9D-1C89-E874-BA230A76C9B9}"/>
              </a:ext>
            </a:extLst>
          </p:cNvPr>
          <p:cNvPicPr>
            <a:picLocks noChangeAspect="1"/>
          </p:cNvPicPr>
          <p:nvPr/>
        </p:nvPicPr>
        <p:blipFill>
          <a:blip r:embed="rId4"/>
          <a:stretch>
            <a:fillRect/>
          </a:stretch>
        </p:blipFill>
        <p:spPr>
          <a:xfrm>
            <a:off x="11248291" y="5987142"/>
            <a:ext cx="631372" cy="653143"/>
          </a:xfrm>
          <a:prstGeom prst="rect">
            <a:avLst/>
          </a:prstGeom>
        </p:spPr>
      </p:pic>
      <p:sp>
        <p:nvSpPr>
          <p:cNvPr id="32" name="Content Placeholder 2">
            <a:extLst>
              <a:ext uri="{FF2B5EF4-FFF2-40B4-BE49-F238E27FC236}">
                <a16:creationId xmlns:a16="http://schemas.microsoft.com/office/drawing/2014/main" id="{8330EBBE-E0E4-D703-D000-BE8D34356B12}"/>
              </a:ext>
            </a:extLst>
          </p:cNvPr>
          <p:cNvSpPr txBox="1">
            <a:spLocks/>
          </p:cNvSpPr>
          <p:nvPr/>
        </p:nvSpPr>
        <p:spPr>
          <a:xfrm>
            <a:off x="11137072" y="5686221"/>
            <a:ext cx="850449" cy="446137"/>
          </a:xfrm>
          <a:prstGeom prst="rect">
            <a:avLst/>
          </a:prstGeom>
        </p:spPr>
        <p:txBody>
          <a:bodyPr lIns="91440" tIns="45720" rIns="91440" bIns="45720" anchor="t"/>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200" spc="-70" dirty="0">
                <a:solidFill>
                  <a:schemeClr val="tx1">
                    <a:lumMod val="95000"/>
                    <a:lumOff val="5000"/>
                  </a:schemeClr>
                </a:solidFill>
                <a:latin typeface="Source Sans Pro"/>
                <a:cs typeface="Arial"/>
              </a:rPr>
              <a:t>va.gov/pact</a:t>
            </a:r>
          </a:p>
        </p:txBody>
      </p:sp>
      <p:sp>
        <p:nvSpPr>
          <p:cNvPr id="3" name="Content Placeholder 2">
            <a:extLst>
              <a:ext uri="{FF2B5EF4-FFF2-40B4-BE49-F238E27FC236}">
                <a16:creationId xmlns:a16="http://schemas.microsoft.com/office/drawing/2014/main" id="{0F1C24A8-AAD6-8458-DA8E-4EB2CE0D2A8B}"/>
              </a:ext>
            </a:extLst>
          </p:cNvPr>
          <p:cNvSpPr txBox="1">
            <a:spLocks/>
          </p:cNvSpPr>
          <p:nvPr/>
        </p:nvSpPr>
        <p:spPr>
          <a:xfrm>
            <a:off x="472439" y="1993713"/>
            <a:ext cx="11199813" cy="3616606"/>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03F7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spcAft>
                <a:spcPts val="1200"/>
              </a:spcAft>
              <a:buNone/>
            </a:pPr>
            <a:r>
              <a:rPr lang="en-US" sz="4800" b="1" dirty="0">
                <a:solidFill>
                  <a:schemeClr val="tx1">
                    <a:lumMod val="95000"/>
                    <a:lumOff val="5000"/>
                  </a:schemeClr>
                </a:solidFill>
                <a:latin typeface="Source Sans Pro"/>
                <a:cs typeface="Arial"/>
              </a:rPr>
              <a:t>APPLY NOW!  </a:t>
            </a:r>
            <a:endParaRPr lang="en-US" sz="4800" b="1">
              <a:solidFill>
                <a:schemeClr val="tx1">
                  <a:lumMod val="95000"/>
                  <a:lumOff val="5000"/>
                </a:schemeClr>
              </a:solidFill>
              <a:latin typeface="Source Sans Pro"/>
            </a:endParaRPr>
          </a:p>
          <a:p>
            <a:pPr marL="0" indent="0" algn="ctr">
              <a:lnSpc>
                <a:spcPts val="2000"/>
              </a:lnSpc>
              <a:spcBef>
                <a:spcPts val="0"/>
              </a:spcBef>
              <a:spcAft>
                <a:spcPts val="1200"/>
              </a:spcAft>
              <a:buNone/>
            </a:pPr>
            <a:r>
              <a:rPr lang="en-US" sz="2000" dirty="0">
                <a:latin typeface="Source Sans Pro"/>
                <a:cs typeface="Arial"/>
              </a:rPr>
              <a:t>If you think you may be eligible for benefits and/or care under the PACT Act, </a:t>
            </a:r>
            <a:r>
              <a:rPr lang="en-US" sz="2000" b="1" dirty="0">
                <a:latin typeface="Source Sans Pro"/>
                <a:cs typeface="Arial"/>
              </a:rPr>
              <a:t>apply now </a:t>
            </a:r>
            <a:endParaRPr lang="en-US" sz="1800">
              <a:solidFill>
                <a:srgbClr val="003B71"/>
              </a:solidFill>
              <a:effectLst/>
              <a:latin typeface="Source Sans Pro"/>
              <a:ea typeface="Trebuchet MS" panose="020B0603020202020204" pitchFamily="34" charset="0"/>
              <a:cs typeface="Trebuchet MS" panose="020B0603020202020204" pitchFamily="34" charset="0"/>
            </a:endParaRPr>
          </a:p>
          <a:p>
            <a:pPr marL="741045" marR="377190" lvl="1" indent="0" algn="ctr">
              <a:lnSpc>
                <a:spcPct val="115000"/>
              </a:lnSpc>
              <a:spcBef>
                <a:spcPts val="5"/>
              </a:spcBef>
              <a:buNone/>
            </a:pPr>
            <a:r>
              <a:rPr lang="en-US" sz="1800" i="1" dirty="0">
                <a:solidFill>
                  <a:srgbClr val="003B71"/>
                </a:solidFill>
                <a:latin typeface="Source Sans Pro"/>
                <a:ea typeface="Trebuchet MS" panose="020B0603020202020204" pitchFamily="34" charset="0"/>
                <a:cs typeface="Trebuchet MS" panose="020B0603020202020204" pitchFamily="34" charset="0"/>
              </a:rPr>
              <a:t>Go to </a:t>
            </a:r>
            <a:r>
              <a:rPr lang="en-US" sz="1800" i="1" dirty="0">
                <a:solidFill>
                  <a:srgbClr val="003B71"/>
                </a:solidFill>
                <a:latin typeface="Source Sans Pro"/>
                <a:ea typeface="Trebuchet MS" panose="020B0603020202020204" pitchFamily="34" charset="0"/>
                <a:cs typeface="Trebuchet MS" panose="020B0603020202020204" pitchFamily="34" charset="0"/>
                <a:hlinkClick r:id="rId5"/>
              </a:rPr>
              <a:t>VA.gov/PACT </a:t>
            </a:r>
            <a:r>
              <a:rPr lang="en-US" sz="1800" i="1" dirty="0">
                <a:solidFill>
                  <a:srgbClr val="003B71"/>
                </a:solidFill>
                <a:latin typeface="Source Sans Pro"/>
                <a:ea typeface="Trebuchet MS" panose="020B0603020202020204" pitchFamily="34" charset="0"/>
                <a:cs typeface="Trebuchet MS" panose="020B0603020202020204" pitchFamily="34" charset="0"/>
              </a:rPr>
              <a:t>for more info!</a:t>
            </a:r>
          </a:p>
          <a:p>
            <a:pPr marL="741045" marR="377190" lvl="1" indent="0" algn="ctr">
              <a:lnSpc>
                <a:spcPct val="115000"/>
              </a:lnSpc>
              <a:spcBef>
                <a:spcPts val="5"/>
              </a:spcBef>
              <a:buNone/>
            </a:pPr>
            <a:r>
              <a:rPr lang="en-US" sz="1800" i="1" dirty="0">
                <a:solidFill>
                  <a:srgbClr val="003B71"/>
                </a:solidFill>
                <a:effectLst/>
                <a:latin typeface="Source Sans Pro"/>
                <a:ea typeface="Trebuchet MS" panose="020B0603020202020204" pitchFamily="34" charset="0"/>
                <a:cs typeface="Trebuchet MS" panose="020B0603020202020204" pitchFamily="34" charset="0"/>
              </a:rPr>
              <a:t>If you have questions, call </a:t>
            </a:r>
            <a:r>
              <a:rPr lang="en-US" sz="2000" b="1" u="sng" dirty="0">
                <a:solidFill>
                  <a:srgbClr val="003B71"/>
                </a:solidFill>
                <a:effectLst/>
                <a:latin typeface="Source Sans Pro"/>
                <a:ea typeface="Trebuchet MS" panose="020B0603020202020204" pitchFamily="34" charset="0"/>
                <a:cs typeface="Trebuchet MS" panose="020B0603020202020204" pitchFamily="34" charset="0"/>
              </a:rPr>
              <a:t>1-800-MyVA411</a:t>
            </a:r>
            <a:endParaRPr lang="en-US" sz="2000" b="1" u="sng">
              <a:effectLst/>
              <a:latin typeface="Source Sans Pro"/>
              <a:ea typeface="Trebuchet MS" panose="020B0603020202020204" pitchFamily="34" charset="0"/>
              <a:cs typeface="Trebuchet MS" panose="020B0603020202020204" pitchFamily="34" charset="0"/>
            </a:endParaRPr>
          </a:p>
          <a:p>
            <a:pPr marL="741045" marR="377190" lvl="1" indent="0" algn="ctr">
              <a:lnSpc>
                <a:spcPct val="114999"/>
              </a:lnSpc>
              <a:spcBef>
                <a:spcPts val="5"/>
              </a:spcBef>
              <a:buNone/>
            </a:pPr>
            <a:endParaRPr lang="en-US" sz="2000" b="1" u="sng" dirty="0">
              <a:solidFill>
                <a:srgbClr val="003B71"/>
              </a:solidFill>
              <a:latin typeface="Source Sans Pro"/>
            </a:endParaRPr>
          </a:p>
          <a:p>
            <a:pPr marL="0" indent="0" algn="ctr">
              <a:lnSpc>
                <a:spcPts val="2000"/>
              </a:lnSpc>
              <a:spcBef>
                <a:spcPts val="0"/>
              </a:spcBef>
              <a:spcAft>
                <a:spcPts val="1200"/>
              </a:spcAft>
              <a:buNone/>
            </a:pPr>
            <a:endParaRPr lang="en-US" sz="2000" dirty="0">
              <a:latin typeface="Source Sans Pro"/>
            </a:endParaRPr>
          </a:p>
          <a:p>
            <a:pPr marL="0" indent="0" algn="ctr">
              <a:lnSpc>
                <a:spcPts val="2000"/>
              </a:lnSpc>
              <a:spcBef>
                <a:spcPts val="0"/>
              </a:spcBef>
              <a:spcAft>
                <a:spcPts val="1200"/>
              </a:spcAft>
              <a:buNone/>
            </a:pPr>
            <a:r>
              <a:rPr lang="en-US" sz="3600" b="1" dirty="0">
                <a:latin typeface="Source Sans Pro"/>
                <a:cs typeface="Arial"/>
              </a:rPr>
              <a:t>What if I’ve previously been denied?</a:t>
            </a:r>
          </a:p>
          <a:p>
            <a:pPr marL="548640" marR="560070" lvl="1" indent="0" algn="ctr">
              <a:lnSpc>
                <a:spcPct val="111000"/>
              </a:lnSpc>
              <a:spcBef>
                <a:spcPts val="470"/>
              </a:spcBef>
              <a:buNone/>
            </a:pPr>
            <a:r>
              <a:rPr lang="en-US" sz="1800" b="1" dirty="0">
                <a:solidFill>
                  <a:srgbClr val="003B71"/>
                </a:solidFill>
                <a:effectLst/>
                <a:latin typeface="Source Sans Pro"/>
                <a:ea typeface="Trebuchet MS" panose="020B0603020202020204" pitchFamily="34" charset="0"/>
                <a:cs typeface="Trebuchet MS" panose="020B0603020202020204" pitchFamily="34" charset="0"/>
              </a:rPr>
              <a:t>Veterans previously denied a toxic-exposure related claim </a:t>
            </a:r>
            <a:r>
              <a:rPr lang="en-US" sz="1800" dirty="0">
                <a:solidFill>
                  <a:srgbClr val="003B71"/>
                </a:solidFill>
                <a:effectLst/>
                <a:latin typeface="Source Sans Pro"/>
                <a:ea typeface="Trebuchet MS" panose="020B0603020202020204" pitchFamily="34" charset="0"/>
                <a:cs typeface="Trebuchet MS" panose="020B0603020202020204" pitchFamily="34" charset="0"/>
              </a:rPr>
              <a:t>are encouraged to file a supplemental claim. Once a supplemental claim</a:t>
            </a:r>
            <a:r>
              <a:rPr lang="en-US" sz="1800" spc="-10" dirty="0">
                <a:solidFill>
                  <a:srgbClr val="003B71"/>
                </a:solidFill>
                <a:effectLst/>
                <a:latin typeface="Source Sans Pro"/>
                <a:ea typeface="Trebuchet MS" panose="020B0603020202020204" pitchFamily="34" charset="0"/>
                <a:cs typeface="Trebuchet MS" panose="020B0603020202020204" pitchFamily="34" charset="0"/>
              </a:rPr>
              <a:t> </a:t>
            </a:r>
            <a:r>
              <a:rPr lang="en-US" sz="1800" dirty="0">
                <a:solidFill>
                  <a:srgbClr val="003B71"/>
                </a:solidFill>
                <a:effectLst/>
                <a:latin typeface="Source Sans Pro"/>
                <a:ea typeface="Trebuchet MS" panose="020B0603020202020204" pitchFamily="34" charset="0"/>
                <a:cs typeface="Trebuchet MS" panose="020B0603020202020204" pitchFamily="34" charset="0"/>
              </a:rPr>
              <a:t>is</a:t>
            </a:r>
            <a:r>
              <a:rPr lang="en-US" sz="1800" spc="-10" dirty="0">
                <a:solidFill>
                  <a:srgbClr val="003B71"/>
                </a:solidFill>
                <a:effectLst/>
                <a:latin typeface="Source Sans Pro"/>
                <a:ea typeface="Trebuchet MS" panose="020B0603020202020204" pitchFamily="34" charset="0"/>
                <a:cs typeface="Trebuchet MS" panose="020B0603020202020204" pitchFamily="34" charset="0"/>
              </a:rPr>
              <a:t> </a:t>
            </a:r>
            <a:r>
              <a:rPr lang="en-US" sz="1800" dirty="0">
                <a:solidFill>
                  <a:srgbClr val="003B71"/>
                </a:solidFill>
                <a:effectLst/>
                <a:latin typeface="Source Sans Pro"/>
                <a:ea typeface="Trebuchet MS" panose="020B0603020202020204" pitchFamily="34" charset="0"/>
                <a:cs typeface="Trebuchet MS" panose="020B0603020202020204" pitchFamily="34" charset="0"/>
              </a:rPr>
              <a:t>received,</a:t>
            </a:r>
            <a:r>
              <a:rPr lang="en-US" sz="1800" spc="-10" dirty="0">
                <a:solidFill>
                  <a:srgbClr val="003B71"/>
                </a:solidFill>
                <a:effectLst/>
                <a:latin typeface="Source Sans Pro"/>
                <a:ea typeface="Trebuchet MS" panose="020B0603020202020204" pitchFamily="34" charset="0"/>
                <a:cs typeface="Trebuchet MS" panose="020B0603020202020204" pitchFamily="34" charset="0"/>
              </a:rPr>
              <a:t> </a:t>
            </a:r>
            <a:r>
              <a:rPr lang="en-US" sz="1800" dirty="0">
                <a:solidFill>
                  <a:srgbClr val="003B71"/>
                </a:solidFill>
                <a:effectLst/>
                <a:latin typeface="Source Sans Pro"/>
                <a:ea typeface="Trebuchet MS" panose="020B0603020202020204" pitchFamily="34" charset="0"/>
                <a:cs typeface="Trebuchet MS" panose="020B0603020202020204" pitchFamily="34" charset="0"/>
              </a:rPr>
              <a:t>VA</a:t>
            </a:r>
            <a:r>
              <a:rPr lang="en-US" sz="1800" spc="-10" dirty="0">
                <a:solidFill>
                  <a:srgbClr val="003B71"/>
                </a:solidFill>
                <a:effectLst/>
                <a:latin typeface="Source Sans Pro"/>
                <a:ea typeface="Trebuchet MS" panose="020B0603020202020204" pitchFamily="34" charset="0"/>
                <a:cs typeface="Trebuchet MS" panose="020B0603020202020204" pitchFamily="34" charset="0"/>
              </a:rPr>
              <a:t> </a:t>
            </a:r>
            <a:r>
              <a:rPr lang="en-US" sz="1800" dirty="0">
                <a:solidFill>
                  <a:srgbClr val="003B71"/>
                </a:solidFill>
                <a:effectLst/>
                <a:latin typeface="Source Sans Pro"/>
                <a:ea typeface="Trebuchet MS" panose="020B0603020202020204" pitchFamily="34" charset="0"/>
                <a:cs typeface="Trebuchet MS" panose="020B0603020202020204" pitchFamily="34" charset="0"/>
              </a:rPr>
              <a:t>will</a:t>
            </a:r>
            <a:r>
              <a:rPr lang="en-US" sz="1800" spc="-10" dirty="0">
                <a:solidFill>
                  <a:srgbClr val="003B71"/>
                </a:solidFill>
                <a:effectLst/>
                <a:latin typeface="Source Sans Pro"/>
                <a:ea typeface="Trebuchet MS" panose="020B0603020202020204" pitchFamily="34" charset="0"/>
                <a:cs typeface="Trebuchet MS" panose="020B0603020202020204" pitchFamily="34" charset="0"/>
              </a:rPr>
              <a:t> </a:t>
            </a:r>
            <a:r>
              <a:rPr lang="en-US" sz="1800" dirty="0">
                <a:solidFill>
                  <a:srgbClr val="003B71"/>
                </a:solidFill>
                <a:effectLst/>
                <a:latin typeface="Source Sans Pro"/>
                <a:ea typeface="Trebuchet MS" panose="020B0603020202020204" pitchFamily="34" charset="0"/>
                <a:cs typeface="Trebuchet MS" panose="020B0603020202020204" pitchFamily="34" charset="0"/>
              </a:rPr>
              <a:t>review</a:t>
            </a:r>
            <a:r>
              <a:rPr lang="en-US" sz="1800" spc="-10" dirty="0">
                <a:solidFill>
                  <a:srgbClr val="003B71"/>
                </a:solidFill>
                <a:effectLst/>
                <a:latin typeface="Source Sans Pro"/>
                <a:ea typeface="Trebuchet MS" panose="020B0603020202020204" pitchFamily="34" charset="0"/>
                <a:cs typeface="Trebuchet MS" panose="020B0603020202020204" pitchFamily="34" charset="0"/>
              </a:rPr>
              <a:t> </a:t>
            </a:r>
            <a:r>
              <a:rPr lang="en-US" sz="1800" dirty="0">
                <a:solidFill>
                  <a:srgbClr val="003B71"/>
                </a:solidFill>
                <a:effectLst/>
                <a:latin typeface="Source Sans Pro"/>
                <a:ea typeface="Trebuchet MS" panose="020B0603020202020204" pitchFamily="34" charset="0"/>
                <a:cs typeface="Trebuchet MS" panose="020B0603020202020204" pitchFamily="34" charset="0"/>
              </a:rPr>
              <a:t>the</a:t>
            </a:r>
            <a:r>
              <a:rPr lang="en-US" sz="1800" spc="-10" dirty="0">
                <a:solidFill>
                  <a:srgbClr val="003B71"/>
                </a:solidFill>
                <a:effectLst/>
                <a:latin typeface="Source Sans Pro"/>
                <a:ea typeface="Trebuchet MS" panose="020B0603020202020204" pitchFamily="34" charset="0"/>
                <a:cs typeface="Trebuchet MS" panose="020B0603020202020204" pitchFamily="34" charset="0"/>
              </a:rPr>
              <a:t> </a:t>
            </a:r>
            <a:r>
              <a:rPr lang="en-US" sz="1800" dirty="0">
                <a:solidFill>
                  <a:srgbClr val="003B71"/>
                </a:solidFill>
                <a:effectLst/>
                <a:latin typeface="Source Sans Pro"/>
                <a:ea typeface="Trebuchet MS" panose="020B0603020202020204" pitchFamily="34" charset="0"/>
                <a:cs typeface="Trebuchet MS" panose="020B0603020202020204" pitchFamily="34" charset="0"/>
              </a:rPr>
              <a:t>claim</a:t>
            </a:r>
            <a:r>
              <a:rPr lang="en-US" sz="1800" spc="-10" dirty="0">
                <a:solidFill>
                  <a:srgbClr val="003B71"/>
                </a:solidFill>
                <a:effectLst/>
                <a:latin typeface="Source Sans Pro"/>
                <a:ea typeface="Trebuchet MS" panose="020B0603020202020204" pitchFamily="34" charset="0"/>
                <a:cs typeface="Trebuchet MS" panose="020B0603020202020204" pitchFamily="34" charset="0"/>
              </a:rPr>
              <a:t> </a:t>
            </a:r>
            <a:r>
              <a:rPr lang="en-US" sz="1800" dirty="0">
                <a:solidFill>
                  <a:srgbClr val="003B71"/>
                </a:solidFill>
                <a:effectLst/>
                <a:latin typeface="Source Sans Pro"/>
                <a:ea typeface="Trebuchet MS" panose="020B0603020202020204" pitchFamily="34" charset="0"/>
                <a:cs typeface="Trebuchet MS" panose="020B0603020202020204" pitchFamily="34" charset="0"/>
              </a:rPr>
              <a:t>under</a:t>
            </a:r>
            <a:r>
              <a:rPr lang="en-US" sz="1800" spc="-10" dirty="0">
                <a:solidFill>
                  <a:srgbClr val="003B71"/>
                </a:solidFill>
                <a:effectLst/>
                <a:latin typeface="Source Sans Pro"/>
                <a:ea typeface="Trebuchet MS" panose="020B0603020202020204" pitchFamily="34" charset="0"/>
                <a:cs typeface="Trebuchet MS" panose="020B0603020202020204" pitchFamily="34" charset="0"/>
              </a:rPr>
              <a:t> </a:t>
            </a:r>
            <a:r>
              <a:rPr lang="en-US" sz="1800" dirty="0">
                <a:solidFill>
                  <a:srgbClr val="003B71"/>
                </a:solidFill>
                <a:effectLst/>
                <a:latin typeface="Source Sans Pro"/>
                <a:ea typeface="Trebuchet MS" panose="020B0603020202020204" pitchFamily="34" charset="0"/>
                <a:cs typeface="Trebuchet MS" panose="020B0603020202020204" pitchFamily="34" charset="0"/>
              </a:rPr>
              <a:t>the</a:t>
            </a:r>
            <a:r>
              <a:rPr lang="en-US" sz="1800" spc="-10" dirty="0">
                <a:solidFill>
                  <a:srgbClr val="003B71"/>
                </a:solidFill>
                <a:effectLst/>
                <a:latin typeface="Source Sans Pro"/>
                <a:ea typeface="Trebuchet MS" panose="020B0603020202020204" pitchFamily="34" charset="0"/>
                <a:cs typeface="Trebuchet MS" panose="020B0603020202020204" pitchFamily="34" charset="0"/>
              </a:rPr>
              <a:t> </a:t>
            </a:r>
            <a:r>
              <a:rPr lang="en-US" sz="1800" dirty="0">
                <a:solidFill>
                  <a:srgbClr val="003B71"/>
                </a:solidFill>
                <a:effectLst/>
                <a:latin typeface="Source Sans Pro"/>
                <a:ea typeface="Trebuchet MS" panose="020B0603020202020204" pitchFamily="34" charset="0"/>
                <a:cs typeface="Trebuchet MS" panose="020B0603020202020204" pitchFamily="34" charset="0"/>
              </a:rPr>
              <a:t>new</a:t>
            </a:r>
            <a:r>
              <a:rPr lang="en-US" sz="1800" spc="-10" dirty="0">
                <a:solidFill>
                  <a:srgbClr val="003B71"/>
                </a:solidFill>
                <a:effectLst/>
                <a:latin typeface="Source Sans Pro"/>
                <a:ea typeface="Trebuchet MS" panose="020B0603020202020204" pitchFamily="34" charset="0"/>
                <a:cs typeface="Trebuchet MS" panose="020B0603020202020204" pitchFamily="34" charset="0"/>
              </a:rPr>
              <a:t> law</a:t>
            </a:r>
            <a:r>
              <a:rPr lang="en-US" sz="1800" dirty="0">
                <a:solidFill>
                  <a:srgbClr val="003B71"/>
                </a:solidFill>
                <a:effectLst/>
                <a:latin typeface="Source Sans Pro"/>
                <a:ea typeface="Trebuchet MS" panose="020B0603020202020204" pitchFamily="34" charset="0"/>
                <a:cs typeface="Trebuchet MS" panose="020B0603020202020204" pitchFamily="34" charset="0"/>
              </a:rPr>
              <a:t>.</a:t>
            </a:r>
            <a:endParaRPr lang="en-US" sz="1800">
              <a:effectLst/>
              <a:latin typeface="Source Sans Pro"/>
              <a:ea typeface="Trebuchet MS" panose="020B0603020202020204" pitchFamily="34" charset="0"/>
              <a:cs typeface="Trebuchet MS" panose="020B0603020202020204" pitchFamily="34" charset="0"/>
            </a:endParaRPr>
          </a:p>
          <a:p>
            <a:pPr marL="0" marR="0" indent="0">
              <a:spcBef>
                <a:spcPts val="0"/>
              </a:spcBef>
              <a:spcAft>
                <a:spcPts val="0"/>
              </a:spcAft>
              <a:buNone/>
            </a:pPr>
            <a:endParaRPr lang="en-US" sz="1800" dirty="0">
              <a:effectLst/>
              <a:latin typeface="Trebuchet MS" panose="020B0603020202020204" pitchFamily="34" charset="0"/>
              <a:ea typeface="Trebuchet MS" panose="020B0603020202020204" pitchFamily="34" charset="0"/>
              <a:cs typeface="Trebuchet MS" panose="020B0603020202020204" pitchFamily="34" charset="0"/>
            </a:endParaRPr>
          </a:p>
          <a:p>
            <a:pPr marL="685165" lvl="1" indent="-227965">
              <a:lnSpc>
                <a:spcPts val="2000"/>
              </a:lnSpc>
              <a:spcBef>
                <a:spcPts val="0"/>
              </a:spcBef>
              <a:spcAft>
                <a:spcPts val="1200"/>
              </a:spcAft>
            </a:pPr>
            <a:endParaRPr lang="en-US" sz="2000" dirty="0">
              <a:latin typeface="Trebuchet MS" panose="020B0603020202020204" pitchFamily="34" charset="0"/>
            </a:endParaRPr>
          </a:p>
        </p:txBody>
      </p:sp>
      <p:sp>
        <p:nvSpPr>
          <p:cNvPr id="8" name="TextBox 7">
            <a:extLst>
              <a:ext uri="{FF2B5EF4-FFF2-40B4-BE49-F238E27FC236}">
                <a16:creationId xmlns:a16="http://schemas.microsoft.com/office/drawing/2014/main" id="{E4442ABE-BF14-B306-DF5A-2463D06AA17C}"/>
              </a:ext>
            </a:extLst>
          </p:cNvPr>
          <p:cNvSpPr txBox="1"/>
          <p:nvPr/>
        </p:nvSpPr>
        <p:spPr>
          <a:xfrm>
            <a:off x="2400011" y="5607598"/>
            <a:ext cx="7837182" cy="646331"/>
          </a:xfrm>
          <a:prstGeom prst="rect">
            <a:avLst/>
          </a:prstGeom>
          <a:solidFill>
            <a:schemeClr val="accent1">
              <a:lumMod val="75000"/>
            </a:schemeClr>
          </a:solidFill>
        </p:spPr>
        <p:txBody>
          <a:bodyPr wrap="square" lIns="91440" tIns="45720" rIns="91440" bIns="45720" rtlCol="0" anchor="t">
            <a:spAutoFit/>
          </a:bodyPr>
          <a:lstStyle/>
          <a:p>
            <a:pPr algn="ctr"/>
            <a:r>
              <a:rPr lang="en-US" sz="3600" b="1" i="1" dirty="0">
                <a:solidFill>
                  <a:schemeClr val="bg1"/>
                </a:solidFill>
              </a:rPr>
              <a:t>More info at </a:t>
            </a:r>
            <a:r>
              <a:rPr lang="en-US" sz="3600" b="1" dirty="0">
                <a:solidFill>
                  <a:schemeClr val="bg1"/>
                </a:solidFill>
              </a:rPr>
              <a:t>VA.gov/PACT</a:t>
            </a:r>
          </a:p>
        </p:txBody>
      </p:sp>
    </p:spTree>
    <p:extLst>
      <p:ext uri="{BB962C8B-B14F-4D97-AF65-F5344CB8AC3E}">
        <p14:creationId xmlns:p14="http://schemas.microsoft.com/office/powerpoint/2010/main" val="893154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38b55f-dff4-44ba-9d53-464cf647facd">
      <Terms xmlns="http://schemas.microsoft.com/office/infopath/2007/PartnerControls"/>
    </lcf76f155ced4ddcb4097134ff3c332f>
    <TaxCatchAll xmlns="e739f270-3d8c-49a9-a678-de65bb2fdfa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12A2FAFCB5BF429595B06A627CC007" ma:contentTypeVersion="12" ma:contentTypeDescription="Create a new document." ma:contentTypeScope="" ma:versionID="364e3c818fc2ddb729c232e0a74c5f34">
  <xsd:schema xmlns:xsd="http://www.w3.org/2001/XMLSchema" xmlns:xs="http://www.w3.org/2001/XMLSchema" xmlns:p="http://schemas.microsoft.com/office/2006/metadata/properties" xmlns:ns2="e338b55f-dff4-44ba-9d53-464cf647facd" xmlns:ns3="e739f270-3d8c-49a9-a678-de65bb2fdfab" targetNamespace="http://schemas.microsoft.com/office/2006/metadata/properties" ma:root="true" ma:fieldsID="ec79db48e19f0743670c38da40fe0175" ns2:_="" ns3:_="">
    <xsd:import namespace="e338b55f-dff4-44ba-9d53-464cf647facd"/>
    <xsd:import namespace="e739f270-3d8c-49a9-a678-de65bb2fdfa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8b55f-dff4-44ba-9d53-464cf647fa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39f270-3d8c-49a9-a678-de65bb2fdfa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e4b1373-9903-4e18-99f6-0c7a412059c6}" ma:internalName="TaxCatchAll" ma:showField="CatchAllData" ma:web="e739f270-3d8c-49a9-a678-de65bb2fdf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DB84EA-86F6-4215-9517-F25FFE56D079}">
  <ds:schemaRefs>
    <ds:schemaRef ds:uri="http://schemas.microsoft.com/office/2006/metadata/properties"/>
    <ds:schemaRef ds:uri="http://schemas.microsoft.com/office/infopath/2007/PartnerControls"/>
    <ds:schemaRef ds:uri="e338b55f-dff4-44ba-9d53-464cf647facd"/>
    <ds:schemaRef ds:uri="e739f270-3d8c-49a9-a678-de65bb2fdfab"/>
  </ds:schemaRefs>
</ds:datastoreItem>
</file>

<file path=customXml/itemProps2.xml><?xml version="1.0" encoding="utf-8"?>
<ds:datastoreItem xmlns:ds="http://schemas.openxmlformats.org/officeDocument/2006/customXml" ds:itemID="{A9B2FF4C-4AF3-4AEE-A950-1083D573C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38b55f-dff4-44ba-9d53-464cf647facd"/>
    <ds:schemaRef ds:uri="e739f270-3d8c-49a9-a678-de65bb2fdf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1CEB86-48F4-4133-A059-C0E97BA711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2277</TotalTime>
  <Words>1540</Words>
  <Application>Microsoft Office PowerPoint</Application>
  <PresentationFormat>Widescreen</PresentationFormat>
  <Paragraphs>123</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Georgia</vt:lpstr>
      <vt:lpstr>Source Sans Pro</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Michaud, Gerald (Jerry)</dc:creator>
  <cp:lastModifiedBy>Bryant, Melissa (she/her/hers)</cp:lastModifiedBy>
  <cp:revision>556</cp:revision>
  <dcterms:created xsi:type="dcterms:W3CDTF">2022-03-28T20:31:31Z</dcterms:created>
  <dcterms:modified xsi:type="dcterms:W3CDTF">2022-10-03T13:14:25Z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0x0101004612A2FAFCB5BF429595B06A627CC007</vt:lpwstr>
  </property>
</Properties>
</file>