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5" r:id="rId2"/>
  </p:sldMasterIdLst>
  <p:notesMasterIdLst>
    <p:notesMasterId r:id="rId35"/>
  </p:notesMasterIdLst>
  <p:sldIdLst>
    <p:sldId id="259" r:id="rId3"/>
    <p:sldId id="397" r:id="rId4"/>
    <p:sldId id="398" r:id="rId5"/>
    <p:sldId id="399" r:id="rId6"/>
    <p:sldId id="400" r:id="rId7"/>
    <p:sldId id="423" r:id="rId8"/>
    <p:sldId id="424" r:id="rId9"/>
    <p:sldId id="425" r:id="rId10"/>
    <p:sldId id="410" r:id="rId11"/>
    <p:sldId id="403" r:id="rId12"/>
    <p:sldId id="419" r:id="rId13"/>
    <p:sldId id="420" r:id="rId14"/>
    <p:sldId id="404" r:id="rId15"/>
    <p:sldId id="406" r:id="rId16"/>
    <p:sldId id="405" r:id="rId17"/>
    <p:sldId id="401" r:id="rId18"/>
    <p:sldId id="402" r:id="rId19"/>
    <p:sldId id="411" r:id="rId20"/>
    <p:sldId id="415" r:id="rId21"/>
    <p:sldId id="418" r:id="rId22"/>
    <p:sldId id="427" r:id="rId23"/>
    <p:sldId id="413" r:id="rId24"/>
    <p:sldId id="426" r:id="rId25"/>
    <p:sldId id="428" r:id="rId26"/>
    <p:sldId id="429" r:id="rId27"/>
    <p:sldId id="430" r:id="rId28"/>
    <p:sldId id="431" r:id="rId29"/>
    <p:sldId id="432" r:id="rId30"/>
    <p:sldId id="433" r:id="rId31"/>
    <p:sldId id="434" r:id="rId32"/>
    <p:sldId id="408" r:id="rId33"/>
    <p:sldId id="42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1A1E"/>
    <a:srgbClr val="F3F3F3"/>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6357" autoAdjust="0"/>
  </p:normalViewPr>
  <p:slideViewPr>
    <p:cSldViewPr snapToGrid="0">
      <p:cViewPr varScale="1">
        <p:scale>
          <a:sx n="106" d="100"/>
          <a:sy n="106" d="100"/>
        </p:scale>
        <p:origin x="70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838E43-2E9A-4A8C-9C05-CDD4C22D9615}"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F17A95-404D-483A-871D-D9773D574415}" type="slidenum">
              <a:rPr lang="en-US" smtClean="0"/>
              <a:t>‹#›</a:t>
            </a:fld>
            <a:endParaRPr lang="en-US"/>
          </a:p>
        </p:txBody>
      </p:sp>
    </p:spTree>
    <p:extLst>
      <p:ext uri="{BB962C8B-B14F-4D97-AF65-F5344CB8AC3E}">
        <p14:creationId xmlns:p14="http://schemas.microsoft.com/office/powerpoint/2010/main" val="259456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C36D78-C19F-4765-8B7F-2FE8BFF07D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727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Times New Roman" panose="02020603050405020304" pitchFamily="18" charset="0"/>
              </a:rPr>
              <a:t>This is in lieu of the now defunct AIR Commission </a:t>
            </a:r>
            <a:endParaRPr lang="en-US" dirty="0"/>
          </a:p>
        </p:txBody>
      </p:sp>
      <p:sp>
        <p:nvSpPr>
          <p:cNvPr id="4" name="Slide Number Placeholder 3"/>
          <p:cNvSpPr>
            <a:spLocks noGrp="1"/>
          </p:cNvSpPr>
          <p:nvPr>
            <p:ph type="sldNum" sz="quarter" idx="5"/>
          </p:nvPr>
        </p:nvSpPr>
        <p:spPr/>
        <p:txBody>
          <a:bodyPr/>
          <a:lstStyle/>
          <a:p>
            <a:fld id="{9BF17A95-404D-483A-871D-D9773D574415}" type="slidenum">
              <a:rPr lang="en-US" smtClean="0"/>
              <a:t>10</a:t>
            </a:fld>
            <a:endParaRPr lang="en-US"/>
          </a:p>
        </p:txBody>
      </p:sp>
    </p:spTree>
    <p:extLst>
      <p:ext uri="{BB962C8B-B14F-4D97-AF65-F5344CB8AC3E}">
        <p14:creationId xmlns:p14="http://schemas.microsoft.com/office/powerpoint/2010/main" val="2432740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Enhanced enrollment at PG6 – veterans who served in a theater of operation are now granted 10 years of healthcare immediately following discharge unless they meet the criteria for a higher priority group.</a:t>
            </a:r>
          </a:p>
        </p:txBody>
      </p:sp>
      <p:sp>
        <p:nvSpPr>
          <p:cNvPr id="4" name="Slide Number Placeholder 3"/>
          <p:cNvSpPr>
            <a:spLocks noGrp="1"/>
          </p:cNvSpPr>
          <p:nvPr>
            <p:ph type="sldNum" sz="quarter" idx="5"/>
          </p:nvPr>
        </p:nvSpPr>
        <p:spPr/>
        <p:txBody>
          <a:bodyPr/>
          <a:lstStyle/>
          <a:p>
            <a:fld id="{9BF17A95-404D-483A-871D-D9773D574415}" type="slidenum">
              <a:rPr lang="en-US" smtClean="0"/>
              <a:t>11</a:t>
            </a:fld>
            <a:endParaRPr lang="en-US"/>
          </a:p>
        </p:txBody>
      </p:sp>
    </p:spTree>
    <p:extLst>
      <p:ext uri="{BB962C8B-B14F-4D97-AF65-F5344CB8AC3E}">
        <p14:creationId xmlns:p14="http://schemas.microsoft.com/office/powerpoint/2010/main" val="693592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ILER - Individual Longitudinal Exposure Record: An individual, electronic record of exposures for each service member. </a:t>
            </a:r>
          </a:p>
          <a:p>
            <a:r>
              <a:rPr lang="en-US" dirty="0"/>
              <a:t>ILER will contain:</a:t>
            </a:r>
          </a:p>
          <a:p>
            <a:pPr marL="171450" indent="-171450">
              <a:buFont typeface="Arial" panose="020B0604020202020204" pitchFamily="34" charset="0"/>
              <a:buChar char="•"/>
            </a:pPr>
            <a:r>
              <a:rPr lang="en-US" dirty="0"/>
              <a:t>Time of deployments</a:t>
            </a:r>
          </a:p>
          <a:p>
            <a:pPr marL="171450" indent="-171450">
              <a:buFont typeface="Arial" panose="020B0604020202020204" pitchFamily="34" charset="0"/>
              <a:buChar char="•"/>
            </a:pPr>
            <a:r>
              <a:rPr lang="en-US" dirty="0"/>
              <a:t>Locations and events during deployments</a:t>
            </a:r>
          </a:p>
          <a:p>
            <a:pPr marL="171450" indent="-171450">
              <a:buFont typeface="Arial" panose="020B0604020202020204" pitchFamily="34" charset="0"/>
              <a:buChar char="•"/>
            </a:pPr>
            <a:r>
              <a:rPr lang="en-US" dirty="0"/>
              <a:t>All-hazard occupational data</a:t>
            </a:r>
          </a:p>
          <a:p>
            <a:pPr marL="171450" indent="-171450">
              <a:buFont typeface="Arial" panose="020B0604020202020204" pitchFamily="34" charset="0"/>
              <a:buChar char="•"/>
            </a:pPr>
            <a:r>
              <a:rPr lang="en-US" dirty="0"/>
              <a:t>Environmental hazards that were known or found later</a:t>
            </a:r>
          </a:p>
          <a:p>
            <a:pPr marL="171450" indent="-171450">
              <a:buFont typeface="Arial" panose="020B0604020202020204" pitchFamily="34" charset="0"/>
              <a:buChar char="•"/>
            </a:pPr>
            <a:r>
              <a:rPr lang="en-US" dirty="0"/>
              <a:t>Any monitoring performed in the area(s)</a:t>
            </a:r>
          </a:p>
          <a:p>
            <a:pPr marL="171450" indent="-171450">
              <a:buFont typeface="Arial" panose="020B0604020202020204" pitchFamily="34" charset="0"/>
              <a:buChar char="•"/>
            </a:pPr>
            <a:r>
              <a:rPr lang="en-US" dirty="0"/>
              <a:t>Medical encounter information (e.g., diagnosis, treatment, and laboratory data)</a:t>
            </a:r>
          </a:p>
          <a:p>
            <a:pPr marL="171450" indent="-171450">
              <a:buFont typeface="Arial" panose="020B0604020202020204" pitchFamily="34" charset="0"/>
              <a:buChar char="•"/>
            </a:pPr>
            <a:r>
              <a:rPr lang="en-US" dirty="0"/>
              <a:t>Medical concerns that should be addressed regarding possible exposures</a:t>
            </a:r>
          </a:p>
          <a:p>
            <a:r>
              <a:rPr lang="en-US" dirty="0"/>
              <a:t>ILER will be available to VA and DoD healthcare providers; epidemiologists and researchers; and VA disability evaluation and benefits determinations specialists. It will be used to improve internal processes and will not be available for individual access.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941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F17A95-404D-483A-871D-D9773D574415}" type="slidenum">
              <a:rPr lang="en-US" smtClean="0"/>
              <a:t>13</a:t>
            </a:fld>
            <a:endParaRPr lang="en-US"/>
          </a:p>
        </p:txBody>
      </p:sp>
    </p:spTree>
    <p:extLst>
      <p:ext uri="{BB962C8B-B14F-4D97-AF65-F5344CB8AC3E}">
        <p14:creationId xmlns:p14="http://schemas.microsoft.com/office/powerpoint/2010/main" val="1356929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F17A95-404D-483A-871D-D9773D574415}" type="slidenum">
              <a:rPr lang="en-US" smtClean="0"/>
              <a:t>14</a:t>
            </a:fld>
            <a:endParaRPr lang="en-US"/>
          </a:p>
        </p:txBody>
      </p:sp>
    </p:spTree>
    <p:extLst>
      <p:ext uri="{BB962C8B-B14F-4D97-AF65-F5344CB8AC3E}">
        <p14:creationId xmlns:p14="http://schemas.microsoft.com/office/powerpoint/2010/main" val="863171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F17A95-404D-483A-871D-D9773D574415}" type="slidenum">
              <a:rPr lang="en-US" smtClean="0"/>
              <a:t>15</a:t>
            </a:fld>
            <a:endParaRPr lang="en-US"/>
          </a:p>
        </p:txBody>
      </p:sp>
    </p:spTree>
    <p:extLst>
      <p:ext uri="{BB962C8B-B14F-4D97-AF65-F5344CB8AC3E}">
        <p14:creationId xmlns:p14="http://schemas.microsoft.com/office/powerpoint/2010/main" val="472691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F17A95-404D-483A-871D-D9773D574415}" type="slidenum">
              <a:rPr lang="en-US" smtClean="0"/>
              <a:t>16</a:t>
            </a:fld>
            <a:endParaRPr lang="en-US"/>
          </a:p>
        </p:txBody>
      </p:sp>
    </p:spTree>
    <p:extLst>
      <p:ext uri="{BB962C8B-B14F-4D97-AF65-F5344CB8AC3E}">
        <p14:creationId xmlns:p14="http://schemas.microsoft.com/office/powerpoint/2010/main" val="1140899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conceded exposure to herbicides will qualify for this. Including Vietnam, Korean DMZ, C-123 aircraft,  etc. </a:t>
            </a:r>
          </a:p>
          <a:p>
            <a:r>
              <a:rPr lang="en-US" dirty="0"/>
              <a:t>Vietnam: </a:t>
            </a:r>
            <a:r>
              <a:rPr lang="en-US" b="0" i="0" dirty="0">
                <a:solidFill>
                  <a:srgbClr val="444444"/>
                </a:solidFill>
                <a:effectLst/>
                <a:latin typeface="Arial" panose="020B0604020202020204" pitchFamily="34" charset="0"/>
              </a:rPr>
              <a:t>January 9, 1962, through May 7, 1975</a:t>
            </a:r>
          </a:p>
          <a:p>
            <a:r>
              <a:rPr lang="en-US" b="0" i="0" dirty="0">
                <a:solidFill>
                  <a:srgbClr val="444444"/>
                </a:solidFill>
                <a:effectLst/>
                <a:latin typeface="Arial" panose="020B0604020202020204" pitchFamily="34" charset="0"/>
              </a:rPr>
              <a:t>Thailand: January 9, 1962, through June 30, 1976 </a:t>
            </a:r>
          </a:p>
          <a:p>
            <a:r>
              <a:rPr lang="en-US" b="0" i="0" dirty="0">
                <a:solidFill>
                  <a:srgbClr val="444444"/>
                </a:solidFill>
                <a:effectLst/>
                <a:latin typeface="Arial" panose="020B0604020202020204" pitchFamily="34" charset="0"/>
              </a:rPr>
              <a:t>Guam or American Samoa: January 9, 1962, through July 30, 1980</a:t>
            </a:r>
          </a:p>
          <a:p>
            <a:r>
              <a:rPr lang="en-US" dirty="0"/>
              <a:t>Laos: December 1, 1965, through September 30, 1969</a:t>
            </a:r>
          </a:p>
          <a:p>
            <a:r>
              <a:rPr lang="en-US" dirty="0"/>
              <a:t>Cambodia at </a:t>
            </a:r>
            <a:r>
              <a:rPr lang="en-US" dirty="0" err="1"/>
              <a:t>Mimot</a:t>
            </a:r>
            <a:r>
              <a:rPr lang="en-US" dirty="0"/>
              <a:t> or </a:t>
            </a:r>
            <a:r>
              <a:rPr lang="en-US" dirty="0" err="1"/>
              <a:t>Krek</a:t>
            </a:r>
            <a:r>
              <a:rPr lang="en-US" dirty="0"/>
              <a:t>, Kampong Cham Province: April 16, 1969, through April 30, 1969</a:t>
            </a:r>
          </a:p>
          <a:p>
            <a:r>
              <a:rPr lang="en-US" dirty="0"/>
              <a:t>Korean DMZ: Sept. 1, 1967, through August 31, 1971.</a:t>
            </a:r>
          </a:p>
        </p:txBody>
      </p:sp>
      <p:sp>
        <p:nvSpPr>
          <p:cNvPr id="4" name="Slide Number Placeholder 3"/>
          <p:cNvSpPr>
            <a:spLocks noGrp="1"/>
          </p:cNvSpPr>
          <p:nvPr>
            <p:ph type="sldNum" sz="quarter" idx="5"/>
          </p:nvPr>
        </p:nvSpPr>
        <p:spPr/>
        <p:txBody>
          <a:bodyPr/>
          <a:lstStyle/>
          <a:p>
            <a:fld id="{9BF17A95-404D-483A-871D-D9773D574415}" type="slidenum">
              <a:rPr lang="en-US" smtClean="0"/>
              <a:t>17</a:t>
            </a:fld>
            <a:endParaRPr lang="en-US"/>
          </a:p>
        </p:txBody>
      </p:sp>
    </p:spTree>
    <p:extLst>
      <p:ext uri="{BB962C8B-B14F-4D97-AF65-F5344CB8AC3E}">
        <p14:creationId xmlns:p14="http://schemas.microsoft.com/office/powerpoint/2010/main" val="4191924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“liberalizing” like NEHMER or others. There is no earlier effective date for previously filed claims.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2060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5832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F17A95-404D-483A-871D-D9773D574415}" type="slidenum">
              <a:rPr lang="en-US" smtClean="0"/>
              <a:t>2</a:t>
            </a:fld>
            <a:endParaRPr lang="en-US"/>
          </a:p>
        </p:txBody>
      </p:sp>
    </p:spTree>
    <p:extLst>
      <p:ext uri="{BB962C8B-B14F-4D97-AF65-F5344CB8AC3E}">
        <p14:creationId xmlns:p14="http://schemas.microsoft.com/office/powerpoint/2010/main" val="527436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death certificate does not include this information, the surviving family member will need to request an amended death certificate. VA will NOT develop for this.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0378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222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909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8381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F17A95-404D-483A-871D-D9773D574415}" type="slidenum">
              <a:rPr lang="en-US" smtClean="0"/>
              <a:t>24</a:t>
            </a:fld>
            <a:endParaRPr lang="en-US"/>
          </a:p>
        </p:txBody>
      </p:sp>
    </p:spTree>
    <p:extLst>
      <p:ext uri="{BB962C8B-B14F-4D97-AF65-F5344CB8AC3E}">
        <p14:creationId xmlns:p14="http://schemas.microsoft.com/office/powerpoint/2010/main" val="1521880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F17A95-404D-483A-871D-D9773D574415}" type="slidenum">
              <a:rPr lang="en-US" smtClean="0"/>
              <a:t>25</a:t>
            </a:fld>
            <a:endParaRPr lang="en-US"/>
          </a:p>
        </p:txBody>
      </p:sp>
    </p:spTree>
    <p:extLst>
      <p:ext uri="{BB962C8B-B14F-4D97-AF65-F5344CB8AC3E}">
        <p14:creationId xmlns:p14="http://schemas.microsoft.com/office/powerpoint/2010/main" val="1885974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F17A95-404D-483A-871D-D9773D574415}" type="slidenum">
              <a:rPr lang="en-US" smtClean="0"/>
              <a:t>26</a:t>
            </a:fld>
            <a:endParaRPr lang="en-US"/>
          </a:p>
        </p:txBody>
      </p:sp>
    </p:spTree>
    <p:extLst>
      <p:ext uri="{BB962C8B-B14F-4D97-AF65-F5344CB8AC3E}">
        <p14:creationId xmlns:p14="http://schemas.microsoft.com/office/powerpoint/2010/main" val="76208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F17A95-404D-483A-871D-D9773D574415}" type="slidenum">
              <a:rPr lang="en-US" smtClean="0"/>
              <a:t>27</a:t>
            </a:fld>
            <a:endParaRPr lang="en-US"/>
          </a:p>
        </p:txBody>
      </p:sp>
    </p:spTree>
    <p:extLst>
      <p:ext uri="{BB962C8B-B14F-4D97-AF65-F5344CB8AC3E}">
        <p14:creationId xmlns:p14="http://schemas.microsoft.com/office/powerpoint/2010/main" val="7535463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F17A95-404D-483A-871D-D9773D574415}" type="slidenum">
              <a:rPr lang="en-US" smtClean="0"/>
              <a:t>28</a:t>
            </a:fld>
            <a:endParaRPr lang="en-US"/>
          </a:p>
        </p:txBody>
      </p:sp>
    </p:spTree>
    <p:extLst>
      <p:ext uri="{BB962C8B-B14F-4D97-AF65-F5344CB8AC3E}">
        <p14:creationId xmlns:p14="http://schemas.microsoft.com/office/powerpoint/2010/main" val="22950975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F17A95-404D-483A-871D-D9773D574415}" type="slidenum">
              <a:rPr lang="en-US" smtClean="0"/>
              <a:t>29</a:t>
            </a:fld>
            <a:endParaRPr lang="en-US"/>
          </a:p>
        </p:txBody>
      </p:sp>
    </p:spTree>
    <p:extLst>
      <p:ext uri="{BB962C8B-B14F-4D97-AF65-F5344CB8AC3E}">
        <p14:creationId xmlns:p14="http://schemas.microsoft.com/office/powerpoint/2010/main" val="694577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F17A95-404D-483A-871D-D9773D574415}" type="slidenum">
              <a:rPr lang="en-US" smtClean="0"/>
              <a:t>3</a:t>
            </a:fld>
            <a:endParaRPr lang="en-US"/>
          </a:p>
        </p:txBody>
      </p:sp>
    </p:spTree>
    <p:extLst>
      <p:ext uri="{BB962C8B-B14F-4D97-AF65-F5344CB8AC3E}">
        <p14:creationId xmlns:p14="http://schemas.microsoft.com/office/powerpoint/2010/main" val="2035886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F17A95-404D-483A-871D-D9773D574415}" type="slidenum">
              <a:rPr lang="en-US" smtClean="0"/>
              <a:t>30</a:t>
            </a:fld>
            <a:endParaRPr lang="en-US"/>
          </a:p>
        </p:txBody>
      </p:sp>
    </p:spTree>
    <p:extLst>
      <p:ext uri="{BB962C8B-B14F-4D97-AF65-F5344CB8AC3E}">
        <p14:creationId xmlns:p14="http://schemas.microsoft.com/office/powerpoint/2010/main" val="42780606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F17A95-404D-483A-871D-D9773D574415}" type="slidenum">
              <a:rPr lang="en-US" smtClean="0"/>
              <a:t>31</a:t>
            </a:fld>
            <a:endParaRPr lang="en-US"/>
          </a:p>
        </p:txBody>
      </p:sp>
    </p:spTree>
    <p:extLst>
      <p:ext uri="{BB962C8B-B14F-4D97-AF65-F5344CB8AC3E}">
        <p14:creationId xmlns:p14="http://schemas.microsoft.com/office/powerpoint/2010/main" val="19399954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C36D78-C19F-4765-8B7F-2FE8BFF07D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3155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F17A95-404D-483A-871D-D9773D574415}" type="slidenum">
              <a:rPr lang="en-US" smtClean="0"/>
              <a:t>4</a:t>
            </a:fld>
            <a:endParaRPr lang="en-US"/>
          </a:p>
        </p:txBody>
      </p:sp>
    </p:spTree>
    <p:extLst>
      <p:ext uri="{BB962C8B-B14F-4D97-AF65-F5344CB8AC3E}">
        <p14:creationId xmlns:p14="http://schemas.microsoft.com/office/powerpoint/2010/main" val="1551144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F17A95-404D-483A-871D-D9773D574415}" type="slidenum">
              <a:rPr lang="en-US" smtClean="0"/>
              <a:t>5</a:t>
            </a:fld>
            <a:endParaRPr lang="en-US"/>
          </a:p>
        </p:txBody>
      </p:sp>
    </p:spTree>
    <p:extLst>
      <p:ext uri="{BB962C8B-B14F-4D97-AF65-F5344CB8AC3E}">
        <p14:creationId xmlns:p14="http://schemas.microsoft.com/office/powerpoint/2010/main" val="2248014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2873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683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7591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F17A95-404D-483A-871D-D9773D574415}" type="slidenum">
              <a:rPr lang="en-US" smtClean="0"/>
              <a:t>9</a:t>
            </a:fld>
            <a:endParaRPr lang="en-US"/>
          </a:p>
        </p:txBody>
      </p:sp>
    </p:spTree>
    <p:extLst>
      <p:ext uri="{BB962C8B-B14F-4D97-AF65-F5344CB8AC3E}">
        <p14:creationId xmlns:p14="http://schemas.microsoft.com/office/powerpoint/2010/main" val="3350733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7520165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4946392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1487143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154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9262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69804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lvl1pPr>
              <a:defRPr sz="2000"/>
            </a:lvl1pPr>
          </a:lstStyle>
          <a:p>
            <a:fld id="{60B18D57-13A5-4968-950D-8FEF41FA4399}" type="slidenum">
              <a:rPr lang="en-US" smtClean="0"/>
              <a:pPr/>
              <a:t>‹#›</a:t>
            </a:fld>
            <a:endParaRPr lang="en-US" dirty="0"/>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19676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508689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chart</a:t>
            </a:r>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60998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197967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666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2073344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6144566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8385716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0419967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545094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5036994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5038616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7159778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31A3B0A4-B166-46AE-A380-4570759C161D}"/>
              </a:ext>
            </a:extLst>
          </p:cNvPr>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A1F6FE06-3962-4498-B688-02BC8C27EA2A}"/>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9" name="Picture 8">
            <a:extLst>
              <a:ext uri="{FF2B5EF4-FFF2-40B4-BE49-F238E27FC236}">
                <a16:creationId xmlns:a16="http://schemas.microsoft.com/office/drawing/2014/main" id="{10F6905F-2A80-416B-B17E-676C54DC3BD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472536" y="623551"/>
            <a:ext cx="4659333" cy="1221785"/>
          </a:xfrm>
          <a:prstGeom prst="rect">
            <a:avLst/>
          </a:prstGeom>
        </p:spPr>
      </p:pic>
    </p:spTree>
    <p:extLst>
      <p:ext uri="{BB962C8B-B14F-4D97-AF65-F5344CB8AC3E}">
        <p14:creationId xmlns:p14="http://schemas.microsoft.com/office/powerpoint/2010/main" val="10319400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72227171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mailto:camplejeune.pactact@usdoj.gov"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www.pactactinfo.org/"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13.JPG"/></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hyperlink" Target="mailto:email@email.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hyperlink" Target="http://www.pactactinfo.org/" TargetMode="External"/><Relationship Id="rId2" Type="http://schemas.openxmlformats.org/officeDocument/2006/relationships/notesSlide" Target="../notesSlides/notesSlide31.xml"/><Relationship Id="rId1" Type="http://schemas.openxmlformats.org/officeDocument/2006/relationships/slideLayout" Target="../slideLayouts/slideLayout14.xml"/><Relationship Id="rId5" Type="http://schemas.openxmlformats.org/officeDocument/2006/relationships/hyperlink" Target="https://www.vfw.org/assistance/va-claims-separation-benefits" TargetMode="External"/><Relationship Id="rId4" Type="http://schemas.openxmlformats.org/officeDocument/2006/relationships/image" Target="../media/image17.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3722740" y="2554446"/>
            <a:ext cx="772084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The PACT Act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4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5" name="TextBox 4">
            <a:extLst>
              <a:ext uri="{FF2B5EF4-FFF2-40B4-BE49-F238E27FC236}">
                <a16:creationId xmlns:a16="http://schemas.microsoft.com/office/drawing/2014/main" id="{D13FAF39-E6CB-48CE-872B-D8BA0E77364E}"/>
              </a:ext>
            </a:extLst>
          </p:cNvPr>
          <p:cNvSpPr txBox="1"/>
          <p:nvPr/>
        </p:nvSpPr>
        <p:spPr>
          <a:xfrm>
            <a:off x="9267875" y="5022603"/>
            <a:ext cx="26166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92016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574158" y="1576517"/>
            <a:ext cx="11227982" cy="5147668"/>
          </a:xfrm>
        </p:spPr>
        <p:txBody>
          <a:bodyPr>
            <a:noAutofit/>
          </a:bodyPr>
          <a:lstStyle/>
          <a:p>
            <a:r>
              <a:rPr lang="en-US" sz="2800" dirty="0">
                <a:latin typeface="Times New Roman" panose="02020603050405020304" pitchFamily="18" charset="0"/>
                <a:cs typeface="Times New Roman" panose="02020603050405020304" pitchFamily="18" charset="0"/>
              </a:rPr>
              <a:t>VA health care staff and claims processors will receive toxic exposure-related education and training.</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 Act requires research studies on the mortality of veterans who served in Southwest Asia during the Gulf War,  Post-9/11 veteran health trends, and veteran cancer rates.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 Act authorizes 31 new medical facilities across the country, providing greater access to VA health care.</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The PACT Act and VA Health Care</a:t>
            </a:r>
          </a:p>
        </p:txBody>
      </p:sp>
    </p:spTree>
    <p:extLst>
      <p:ext uri="{BB962C8B-B14F-4D97-AF65-F5344CB8AC3E}">
        <p14:creationId xmlns:p14="http://schemas.microsoft.com/office/powerpoint/2010/main" val="1832008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574158" y="1576517"/>
            <a:ext cx="11227982" cy="5147668"/>
          </a:xfrm>
        </p:spPr>
        <p:txBody>
          <a:bodyPr>
            <a:noAutofit/>
          </a:bodyPr>
          <a:lstStyle/>
          <a:p>
            <a:pPr marL="0" indent="0">
              <a:buNone/>
            </a:pPr>
            <a:r>
              <a:rPr lang="en-US" sz="2800" dirty="0">
                <a:latin typeface="Times New Roman" panose="02020603050405020304" pitchFamily="18" charset="0"/>
                <a:cs typeface="Times New Roman" panose="02020603050405020304" pitchFamily="18" charset="0"/>
              </a:rPr>
              <a:t>The PACT Act brought some changes to VHA enhanced enrollment, most notably:</a:t>
            </a:r>
          </a:p>
          <a:p>
            <a:pPr marL="0" indent="0">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Enhanced Enrollment Eligibility for VA Healthcare for new veterans has been extended from 5 years to 10 years</a:t>
            </a:r>
          </a:p>
          <a:p>
            <a:pPr marL="0" indent="0">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Open Enhanced Enrollment begins October 1, 2022, through October 1, 2023</a:t>
            </a:r>
          </a:p>
          <a:p>
            <a:endParaRPr lang="en-US" sz="2800" dirty="0">
              <a:latin typeface="Times New Roman" panose="02020603050405020304" pitchFamily="18" charset="0"/>
              <a:cs typeface="Times New Roman" panose="02020603050405020304" pitchFamily="18" charset="0"/>
            </a:endParaRPr>
          </a:p>
          <a:p>
            <a:pPr marL="0" indent="0">
              <a:buNone/>
            </a:pPr>
            <a:r>
              <a:rPr lang="en-US" sz="2800" b="1" dirty="0">
                <a:latin typeface="Times New Roman" panose="02020603050405020304" pitchFamily="18" charset="0"/>
                <a:cs typeface="Times New Roman" panose="02020603050405020304" pitchFamily="18" charset="0"/>
              </a:rPr>
              <a:t>*Special note: </a:t>
            </a:r>
            <a:r>
              <a:rPr lang="en-US" sz="2800" dirty="0">
                <a:latin typeface="Times New Roman" panose="02020603050405020304" pitchFamily="18" charset="0"/>
                <a:cs typeface="Times New Roman" panose="02020603050405020304" pitchFamily="18" charset="0"/>
              </a:rPr>
              <a:t>Enhanced Enrollment is Priority Group 6 within VHA. </a:t>
            </a:r>
          </a:p>
          <a:p>
            <a:pPr marL="0" indent="0">
              <a:buNone/>
            </a:pPr>
            <a:endParaRPr lang="en-US" sz="2800"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The PACT Act and VA Health Care 			         Enhanced Enrollment</a:t>
            </a:r>
          </a:p>
        </p:txBody>
      </p:sp>
    </p:spTree>
    <p:extLst>
      <p:ext uri="{BB962C8B-B14F-4D97-AF65-F5344CB8AC3E}">
        <p14:creationId xmlns:p14="http://schemas.microsoft.com/office/powerpoint/2010/main" val="1712732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389860" y="1481369"/>
            <a:ext cx="11227982" cy="5147668"/>
          </a:xfrm>
        </p:spPr>
        <p:txBody>
          <a:bodyPr>
            <a:noAutofit/>
          </a:bodyPr>
          <a:lstStyle/>
          <a:p>
            <a:pPr marL="0" indent="0" algn="ctr">
              <a:buNone/>
            </a:pP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E</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ligibility for Enhanced </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E</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nrollment has been made for veterans who served in any of the following capacities:</a:t>
            </a:r>
          </a:p>
          <a:p>
            <a:pPr>
              <a:lnSpc>
                <a:spcPct val="100000"/>
              </a:lnSpc>
            </a:pP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On or after August 2, 1990: </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Iraq, Kuwait, Bahrain, Oman, Qatar, Saudi Arabia, Somalia (new), or U.A.E.</a:t>
            </a:r>
          </a:p>
          <a:p>
            <a:pPr>
              <a:lnSpc>
                <a:spcPct val="100000"/>
              </a:lnSpc>
            </a:pP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On or after September 11, 2001: </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Afghanistan, Djibouti, Egypt (new), Jordan (new), Lebanon (new), Syria, Yemen (new), or Uzbekistan, </a:t>
            </a:r>
          </a:p>
          <a:p>
            <a:pPr>
              <a:lnSpc>
                <a:spcPct val="100000"/>
              </a:lnSpc>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Any risk of exposure recorded in an exposure record tracking system, including ILER,</a:t>
            </a:r>
          </a:p>
          <a:p>
            <a:pPr>
              <a:lnSpc>
                <a:spcPct val="100000"/>
              </a:lnSpc>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Operations Iraqi Freedom, Enduring Freedom, New Dawn, Freedom’s Sentinel, Inherent Resolve, or Resolute Support Mission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Any other location the VA Secretary determines is appropriate</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The PACT Act and VA Health Care</a:t>
            </a:r>
          </a:p>
        </p:txBody>
      </p:sp>
    </p:spTree>
    <p:extLst>
      <p:ext uri="{BB962C8B-B14F-4D97-AF65-F5344CB8AC3E}">
        <p14:creationId xmlns:p14="http://schemas.microsoft.com/office/powerpoint/2010/main" val="1865089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588226" y="1576517"/>
            <a:ext cx="11227982" cy="5147668"/>
          </a:xfrm>
        </p:spPr>
        <p:txBody>
          <a:bodyPr>
            <a:noAutofit/>
          </a:bodyPr>
          <a:lstStyle/>
          <a:p>
            <a:pPr marL="0" indent="0">
              <a:buNone/>
            </a:pPr>
            <a:r>
              <a:rPr lang="en-US" sz="2800" dirty="0">
                <a:latin typeface="Times New Roman" panose="02020603050405020304" pitchFamily="18" charset="0"/>
                <a:cs typeface="Times New Roman" panose="02020603050405020304" pitchFamily="18" charset="0"/>
              </a:rPr>
              <a:t>The PACT Act has added more than 20 new presumptive conditions that veterans can file for if they meet the requirements. </a:t>
            </a:r>
          </a:p>
          <a:p>
            <a:pPr marL="0" indent="0" algn="ctr">
              <a:buNone/>
            </a:pPr>
            <a:endParaRPr lang="en-US" sz="2800" b="1" dirty="0">
              <a:latin typeface="Times New Roman" panose="02020603050405020304" pitchFamily="18" charset="0"/>
              <a:cs typeface="Times New Roman" panose="02020603050405020304" pitchFamily="18" charset="0"/>
            </a:endParaRPr>
          </a:p>
          <a:p>
            <a:pPr marL="0" indent="0">
              <a:buNone/>
            </a:pPr>
            <a:r>
              <a:rPr lang="en-US" sz="2800" b="1" dirty="0">
                <a:latin typeface="Times New Roman" panose="02020603050405020304" pitchFamily="18" charset="0"/>
                <a:cs typeface="Times New Roman" panose="02020603050405020304" pitchFamily="18" charset="0"/>
              </a:rPr>
              <a:t>What is “Presumptive” Service Connection?</a:t>
            </a:r>
          </a:p>
          <a:p>
            <a:pPr marL="0" indent="0">
              <a:buNone/>
            </a:pPr>
            <a:endParaRPr lang="en-US" sz="2800" b="1"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VA presumes that certain disabilities were caused by military service. This is because of the unique circumstances of a specific veteran’s military service. </a:t>
            </a:r>
          </a:p>
          <a:p>
            <a:pPr marL="0" indent="0">
              <a:buNone/>
            </a:pPr>
            <a:r>
              <a:rPr lang="en-US" sz="2800" dirty="0">
                <a:latin typeface="Times New Roman" panose="02020603050405020304" pitchFamily="18" charset="0"/>
                <a:cs typeface="Times New Roman" panose="02020603050405020304" pitchFamily="18" charset="0"/>
              </a:rPr>
              <a:t>If a presumed condition is diagnosed in a Veteran within a certain group, they can be awarded disability compensation.</a:t>
            </a: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The PACT Act and VA Presumptive Benefits</a:t>
            </a:r>
          </a:p>
        </p:txBody>
      </p:sp>
    </p:spTree>
    <p:extLst>
      <p:ext uri="{BB962C8B-B14F-4D97-AF65-F5344CB8AC3E}">
        <p14:creationId xmlns:p14="http://schemas.microsoft.com/office/powerpoint/2010/main" val="1008176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574158" y="1576517"/>
            <a:ext cx="11227982" cy="1325563"/>
          </a:xfrm>
        </p:spPr>
        <p:txBody>
          <a:bodyPr>
            <a:noAutofit/>
          </a:bodyPr>
          <a:lstStyle/>
          <a:p>
            <a:pPr marL="0" indent="0">
              <a:buNone/>
            </a:pPr>
            <a:r>
              <a:rPr lang="en-US" sz="2800" dirty="0">
                <a:latin typeface="Times New Roman" panose="02020603050405020304" pitchFamily="18" charset="0"/>
                <a:cs typeface="Times New Roman" panose="02020603050405020304" pitchFamily="18" charset="0"/>
              </a:rPr>
              <a:t>The PACT Act determined that veterans who served in any of the below locations </a:t>
            </a:r>
            <a:r>
              <a:rPr lang="en-US" sz="2800" b="1" u="sng" dirty="0">
                <a:latin typeface="Times New Roman" panose="02020603050405020304" pitchFamily="18" charset="0"/>
                <a:cs typeface="Times New Roman" panose="02020603050405020304" pitchFamily="18" charset="0"/>
              </a:rPr>
              <a:t>on or after August 2, 1990</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had exposure to burn pits or other toxins. We call this having a presumption of exposure.</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DCFE05D-07F6-EB5B-1729-9E6A3E19984E}"/>
              </a:ext>
            </a:extLst>
          </p:cNvPr>
          <p:cNvSpPr txBox="1"/>
          <p:nvPr/>
        </p:nvSpPr>
        <p:spPr>
          <a:xfrm>
            <a:off x="1814734" y="3388074"/>
            <a:ext cx="8932984" cy="267765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Bahrain		Iraq				Kuwait</a:t>
            </a:r>
          </a:p>
          <a:p>
            <a:r>
              <a:rPr lang="en-US" sz="2800" dirty="0">
                <a:latin typeface="Times New Roman" panose="02020603050405020304" pitchFamily="18" charset="0"/>
                <a:cs typeface="Times New Roman" panose="02020603050405020304" pitchFamily="18" charset="0"/>
              </a:rPr>
              <a:t>Oman			Qatar				Saudi Arabia</a:t>
            </a:r>
          </a:p>
          <a:p>
            <a:r>
              <a:rPr lang="en-US" sz="2800" dirty="0">
                <a:latin typeface="Times New Roman" panose="02020603050405020304" pitchFamily="18" charset="0"/>
                <a:cs typeface="Times New Roman" panose="02020603050405020304" pitchFamily="18" charset="0"/>
              </a:rPr>
              <a:t>Somalia		The United Arab Emirates (UAE)	</a:t>
            </a:r>
          </a:p>
          <a:p>
            <a:pPr algn="ctr"/>
            <a:endParaRPr lang="en-US" sz="28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**Includes the airspace above any of these locations	</a:t>
            </a:r>
          </a:p>
        </p:txBody>
      </p:sp>
      <p:sp>
        <p:nvSpPr>
          <p:cNvPr id="7" name="Title 3">
            <a:extLst>
              <a:ext uri="{FF2B5EF4-FFF2-40B4-BE49-F238E27FC236}">
                <a16:creationId xmlns:a16="http://schemas.microsoft.com/office/drawing/2014/main" id="{CB311C80-8B20-1EF5-1784-3B3476A9FFAD}"/>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The PACT Act Presumptive Areas</a:t>
            </a:r>
          </a:p>
        </p:txBody>
      </p:sp>
    </p:spTree>
    <p:extLst>
      <p:ext uri="{BB962C8B-B14F-4D97-AF65-F5344CB8AC3E}">
        <p14:creationId xmlns:p14="http://schemas.microsoft.com/office/powerpoint/2010/main" val="2330110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574158" y="1576517"/>
            <a:ext cx="11227982" cy="1602781"/>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PACT Act determined that veterans who served in any of the below locations </a:t>
            </a:r>
            <a:r>
              <a:rPr kumimoji="0" lang="en-US" sz="28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 or after September 11, 2001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had exposure to burn pits or other toxins. We call this having a presumption of exposure.</a:t>
            </a:r>
          </a:p>
          <a:p>
            <a:pPr marL="0" indent="0">
              <a:buNone/>
            </a:pPr>
            <a:endParaRPr lang="en-US" sz="2800"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The PACT Act Presumptive Areas</a:t>
            </a:r>
          </a:p>
        </p:txBody>
      </p:sp>
      <p:sp>
        <p:nvSpPr>
          <p:cNvPr id="2" name="TextBox 1">
            <a:extLst>
              <a:ext uri="{FF2B5EF4-FFF2-40B4-BE49-F238E27FC236}">
                <a16:creationId xmlns:a16="http://schemas.microsoft.com/office/drawing/2014/main" id="{CDCFE05D-07F6-EB5B-1729-9E6A3E19984E}"/>
              </a:ext>
            </a:extLst>
          </p:cNvPr>
          <p:cNvSpPr txBox="1"/>
          <p:nvPr/>
        </p:nvSpPr>
        <p:spPr>
          <a:xfrm>
            <a:off x="1529821" y="3305907"/>
            <a:ext cx="9316656" cy="267765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Afghanistan		Djibouti			Egypt</a:t>
            </a:r>
          </a:p>
          <a:p>
            <a:r>
              <a:rPr lang="en-US" sz="2800" dirty="0">
                <a:latin typeface="Times New Roman" panose="02020603050405020304" pitchFamily="18" charset="0"/>
                <a:cs typeface="Times New Roman" panose="02020603050405020304" pitchFamily="18" charset="0"/>
              </a:rPr>
              <a:t>Jordan		Lebanon			Syria</a:t>
            </a:r>
          </a:p>
          <a:p>
            <a:r>
              <a:rPr lang="en-US" sz="2800" dirty="0">
                <a:latin typeface="Times New Roman" panose="02020603050405020304" pitchFamily="18" charset="0"/>
                <a:cs typeface="Times New Roman" panose="02020603050405020304" pitchFamily="18" charset="0"/>
              </a:rPr>
              <a:t>Uzbekistan		Yemen				</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**Includes the airspace above any of these locations	</a:t>
            </a:r>
          </a:p>
        </p:txBody>
      </p:sp>
    </p:spTree>
    <p:extLst>
      <p:ext uri="{BB962C8B-B14F-4D97-AF65-F5344CB8AC3E}">
        <p14:creationId xmlns:p14="http://schemas.microsoft.com/office/powerpoint/2010/main" val="886046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The PACT Act Presumptive conditions for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Gulf War and Post 9/11 Veterans</a:t>
            </a:r>
          </a:p>
        </p:txBody>
      </p:sp>
      <p:graphicFrame>
        <p:nvGraphicFramePr>
          <p:cNvPr id="7" name="Table 6">
            <a:extLst>
              <a:ext uri="{FF2B5EF4-FFF2-40B4-BE49-F238E27FC236}">
                <a16:creationId xmlns:a16="http://schemas.microsoft.com/office/drawing/2014/main" id="{8CA294FA-02F0-3EC4-435B-2D5054D72C39}"/>
              </a:ext>
            </a:extLst>
          </p:cNvPr>
          <p:cNvGraphicFramePr>
            <a:graphicFrameLocks noGrp="1"/>
          </p:cNvGraphicFramePr>
          <p:nvPr>
            <p:extLst>
              <p:ext uri="{D42A27DB-BD31-4B8C-83A1-F6EECF244321}">
                <p14:modId xmlns:p14="http://schemas.microsoft.com/office/powerpoint/2010/main" val="1584888111"/>
              </p:ext>
            </p:extLst>
          </p:nvPr>
        </p:nvGraphicFramePr>
        <p:xfrm>
          <a:off x="119922" y="1343818"/>
          <a:ext cx="11962150" cy="5117976"/>
        </p:xfrm>
        <a:graphic>
          <a:graphicData uri="http://schemas.openxmlformats.org/drawingml/2006/table">
            <a:tbl>
              <a:tblPr firstRow="1" firstCol="1" bandRow="1"/>
              <a:tblGrid>
                <a:gridCol w="5647832">
                  <a:extLst>
                    <a:ext uri="{9D8B030D-6E8A-4147-A177-3AD203B41FA5}">
                      <a16:colId xmlns:a16="http://schemas.microsoft.com/office/drawing/2014/main" val="1959626977"/>
                    </a:ext>
                  </a:extLst>
                </a:gridCol>
                <a:gridCol w="6314318">
                  <a:extLst>
                    <a:ext uri="{9D8B030D-6E8A-4147-A177-3AD203B41FA5}">
                      <a16:colId xmlns:a16="http://schemas.microsoft.com/office/drawing/2014/main" val="4102891003"/>
                    </a:ext>
                  </a:extLst>
                </a:gridCol>
              </a:tblGrid>
              <a:tr h="358691">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Brain Cancer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300" b="1">
                          <a:effectLst/>
                          <a:latin typeface="Times New Roman" panose="02020603050405020304" pitchFamily="18" charset="0"/>
                          <a:ea typeface="Calibri" panose="020F0502020204030204" pitchFamily="34" charset="0"/>
                          <a:cs typeface="Times New Roman" panose="02020603050405020304" pitchFamily="18" charset="0"/>
                        </a:rPr>
                        <a:t>Chronic Rhinitis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7027511"/>
                  </a:ext>
                </a:extLst>
              </a:tr>
              <a:tr h="358691">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Glioblastoma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300" b="1">
                          <a:effectLst/>
                          <a:latin typeface="Times New Roman" panose="02020603050405020304" pitchFamily="18" charset="0"/>
                          <a:ea typeface="Calibri" panose="020F0502020204030204" pitchFamily="34" charset="0"/>
                          <a:cs typeface="Times New Roman" panose="02020603050405020304" pitchFamily="18" charset="0"/>
                        </a:rPr>
                        <a:t>Chronic Sinusitis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6743113"/>
                  </a:ext>
                </a:extLst>
              </a:tr>
              <a:tr h="400646">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Respiratory (Breathing-related) cancer of any 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Constrictive bronchiolitis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3246074"/>
                  </a:ext>
                </a:extLst>
              </a:tr>
              <a:tr h="358691">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Gastrointestinal cancer of any 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Obliterative Bronchiolitis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7023153"/>
                  </a:ext>
                </a:extLst>
              </a:tr>
              <a:tr h="358691">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Head cancer of any 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300" b="1">
                          <a:effectLst/>
                          <a:latin typeface="Times New Roman" panose="02020603050405020304" pitchFamily="18" charset="0"/>
                          <a:ea typeface="Calibri" panose="020F0502020204030204" pitchFamily="34" charset="0"/>
                          <a:cs typeface="Times New Roman" panose="02020603050405020304" pitchFamily="18" charset="0"/>
                        </a:rPr>
                        <a:t>Emphysema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444041"/>
                  </a:ext>
                </a:extLst>
              </a:tr>
              <a:tr h="358691">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Lymphoma of any 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300" b="1">
                          <a:effectLst/>
                          <a:latin typeface="Times New Roman" panose="02020603050405020304" pitchFamily="18" charset="0"/>
                          <a:ea typeface="Calibri" panose="020F0502020204030204" pitchFamily="34" charset="0"/>
                          <a:cs typeface="Times New Roman" panose="02020603050405020304" pitchFamily="18" charset="0"/>
                        </a:rPr>
                        <a:t>Granulomatous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3477556"/>
                  </a:ext>
                </a:extLst>
              </a:tr>
              <a:tr h="358691">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Lymphatic cancer of any 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300" b="1">
                          <a:effectLst/>
                          <a:latin typeface="Times New Roman" panose="02020603050405020304" pitchFamily="18" charset="0"/>
                          <a:ea typeface="Calibri" panose="020F0502020204030204" pitchFamily="34" charset="0"/>
                          <a:cs typeface="Times New Roman" panose="02020603050405020304" pitchFamily="18" charset="0"/>
                        </a:rPr>
                        <a:t>Interstitial lung disease (ILD)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7778348"/>
                  </a:ext>
                </a:extLst>
              </a:tr>
              <a:tr h="358691">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Neck cancer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Pleuritis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2045344"/>
                  </a:ext>
                </a:extLst>
              </a:tr>
              <a:tr h="358691">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Pancreatic Cancer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Pulmonary Fibrosis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0865074"/>
                  </a:ext>
                </a:extLst>
              </a:tr>
              <a:tr h="358691">
                <a:tc>
                  <a:txBody>
                    <a:bodyPr/>
                    <a:lstStyle/>
                    <a:p>
                      <a:pPr marL="0" marR="0">
                        <a:spcBef>
                          <a:spcPts val="0"/>
                        </a:spcBef>
                        <a:spcAft>
                          <a:spcPts val="0"/>
                        </a:spcAft>
                      </a:pPr>
                      <a:r>
                        <a:rPr lang="en-US" sz="2300" b="1">
                          <a:effectLst/>
                          <a:latin typeface="Times New Roman" panose="02020603050405020304" pitchFamily="18" charset="0"/>
                          <a:ea typeface="Calibri" panose="020F0502020204030204" pitchFamily="34" charset="0"/>
                          <a:cs typeface="Times New Roman" panose="02020603050405020304" pitchFamily="18" charset="0"/>
                        </a:rPr>
                        <a:t>Reproductive cancer of any 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Sarcoidosis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730602"/>
                  </a:ext>
                </a:extLst>
              </a:tr>
              <a:tr h="358691">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Kidney Cancer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Chronic Bronchitis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7332672"/>
                  </a:ext>
                </a:extLst>
              </a:tr>
              <a:tr h="471335">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Melanoma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Chronic Obstructive Pulmonary Disease (COPD)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9714874"/>
                  </a:ext>
                </a:extLst>
              </a:tr>
              <a:tr h="358691">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Asthma (Diagnosed after service)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6948202"/>
                  </a:ext>
                </a:extLst>
              </a:tr>
            </a:tbl>
          </a:graphicData>
        </a:graphic>
      </p:graphicFrame>
    </p:spTree>
    <p:extLst>
      <p:ext uri="{BB962C8B-B14F-4D97-AF65-F5344CB8AC3E}">
        <p14:creationId xmlns:p14="http://schemas.microsoft.com/office/powerpoint/2010/main" val="2084291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574158" y="1576517"/>
            <a:ext cx="11227982" cy="5147668"/>
          </a:xfrm>
        </p:spPr>
        <p:txBody>
          <a:bodyPr>
            <a:noAutofit/>
          </a:bodyPr>
          <a:lstStyle/>
          <a:p>
            <a:pPr marL="0" indent="0">
              <a:buNone/>
            </a:pPr>
            <a:r>
              <a:rPr lang="en-US" dirty="0">
                <a:latin typeface="Times New Roman" panose="02020603050405020304" pitchFamily="18" charset="0"/>
                <a:cs typeface="Times New Roman" panose="02020603050405020304" pitchFamily="18" charset="0"/>
              </a:rPr>
              <a:t>For Vietnam veterans and other veterans exposed to tactical herbicides, the PACT Act includes two Agent Orange presumptive conditions:</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Monoclonal gammopathy of undetermined significance (MGUS)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High blood pressure (hypertension).</a:t>
            </a:r>
          </a:p>
          <a:p>
            <a:pPr marL="0" indent="0">
              <a:buNone/>
            </a:pPr>
            <a:endParaRPr lang="en-US" sz="2800"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0"/>
            <a:ext cx="11378691" cy="1325563"/>
          </a:xfrm>
        </p:spPr>
        <p:txBody>
          <a:bodyPr>
            <a:noAutofit/>
          </a:bodyPr>
          <a:lstStyle/>
          <a:p>
            <a:r>
              <a:rPr lang="en-US" dirty="0">
                <a:latin typeface="Times New Roman" panose="02020603050405020304" pitchFamily="18" charset="0"/>
                <a:cs typeface="Times New Roman" panose="02020603050405020304" pitchFamily="18" charset="0"/>
              </a:rPr>
              <a:t>The PACT Act Presumptive conditions for Vietnam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Veterans and those exposed to Tactical Herbicides</a:t>
            </a:r>
          </a:p>
        </p:txBody>
      </p:sp>
    </p:spTree>
    <p:extLst>
      <p:ext uri="{BB962C8B-B14F-4D97-AF65-F5344CB8AC3E}">
        <p14:creationId xmlns:p14="http://schemas.microsoft.com/office/powerpoint/2010/main" val="3915020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574158" y="1576517"/>
            <a:ext cx="11227982" cy="5147668"/>
          </a:xfrm>
        </p:spPr>
        <p:txBody>
          <a:bodyPr>
            <a:noAutofit/>
          </a:bodyPr>
          <a:lstStyle/>
          <a:p>
            <a:pPr marL="0" marR="0" lvl="0" indent="0">
              <a:spcBef>
                <a:spcPts val="0"/>
              </a:spcBef>
              <a:spcAft>
                <a:spcPts val="0"/>
              </a:spcAft>
              <a:buNone/>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VA is accepting claims </a:t>
            </a:r>
            <a:r>
              <a:rPr lang="en-US" b="1" u="sng" dirty="0">
                <a:effectLst/>
                <a:latin typeface="Times New Roman" panose="02020603050405020304" pitchFamily="18" charset="0"/>
                <a:ea typeface="Times New Roman" panose="02020603050405020304" pitchFamily="18" charset="0"/>
                <a:cs typeface="Times New Roman" panose="02020603050405020304" pitchFamily="18" charset="0"/>
              </a:rPr>
              <a:t>NOW</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for service connection for the new presumptive conditions outlined in PACT ACT. </a:t>
            </a:r>
          </a:p>
          <a:p>
            <a:pPr marL="0" marR="0" lvl="0" indent="0">
              <a:spcBef>
                <a:spcPts val="0"/>
              </a:spcBef>
              <a:spcAft>
                <a:spcPts val="0"/>
              </a:spcAft>
              <a:buNone/>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If a veteran applies for one of the presumptive conditions and VA grants service connection, the effective date of the claim </a:t>
            </a:r>
            <a:r>
              <a:rPr lang="en-US" b="1" i="1" u="sng" dirty="0">
                <a:effectLst/>
                <a:latin typeface="Times New Roman" panose="02020603050405020304" pitchFamily="18" charset="0"/>
                <a:ea typeface="Times New Roman" panose="02020603050405020304" pitchFamily="18" charset="0"/>
                <a:cs typeface="Times New Roman" panose="02020603050405020304" pitchFamily="18" charset="0"/>
              </a:rPr>
              <a:t>may</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be retroactive to August 10, 2022, the date the law went into effect, if the claim or Intent to File was filed within 1 year of the law’s passing.  </a:t>
            </a:r>
          </a:p>
          <a:p>
            <a:pPr marL="342900" marR="0" lvl="0" indent="-342900">
              <a:spcBef>
                <a:spcPts val="0"/>
              </a:spcBef>
              <a:spcAft>
                <a:spcPts val="0"/>
              </a:spcAft>
              <a:buFont typeface="Symbol" panose="05050102010706020507" pitchFamily="18" charset="2"/>
              <a:buChar cha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The PACT Act and When to File for VA Benefits</a:t>
            </a:r>
          </a:p>
        </p:txBody>
      </p:sp>
    </p:spTree>
    <p:extLst>
      <p:ext uri="{BB962C8B-B14F-4D97-AF65-F5344CB8AC3E}">
        <p14:creationId xmlns:p14="http://schemas.microsoft.com/office/powerpoint/2010/main" val="1334730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574158" y="1576517"/>
            <a:ext cx="11227982" cy="5147668"/>
          </a:xfrm>
        </p:spPr>
        <p:txBody>
          <a:bodyPr>
            <a:noAutofit/>
          </a:bodyPr>
          <a:lstStyle/>
          <a:p>
            <a:pPr marL="0" marR="0" lvl="0" indent="0">
              <a:spcBef>
                <a:spcPts val="0"/>
              </a:spcBef>
              <a:spcAft>
                <a:spcPts val="0"/>
              </a:spcAft>
              <a:buNone/>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If a veteran was previously denied service connection for one of the new presumptive conditions, they can appeal this decision by submitting two forms:</a:t>
            </a:r>
          </a:p>
          <a:p>
            <a:pPr marL="0" marR="0" lvl="0" indent="0">
              <a:spcBef>
                <a:spcPts val="0"/>
              </a:spcBef>
              <a:spcAft>
                <a:spcPts val="0"/>
              </a:spcAft>
              <a:buNone/>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VA Form 20-0995: Used to request a Supplemental Claim of a VA Rating Decision a veteran disagrees with</a:t>
            </a:r>
          </a:p>
          <a:p>
            <a:pPr marL="0" indent="0">
              <a:spcBef>
                <a:spcPts val="0"/>
              </a:spcBef>
              <a:buNone/>
            </a:pP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spcBef>
                <a:spcPts val="0"/>
              </a:spcBef>
              <a:buNone/>
            </a:pP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VA Form 21-4138: Used as a statement in support of the claim being appealed on the VA Form 20-0995</a:t>
            </a:r>
          </a:p>
          <a:p>
            <a:pPr marL="342900" marR="0" lvl="0" indent="-342900">
              <a:spcBef>
                <a:spcPts val="0"/>
              </a:spcBef>
              <a:spcAft>
                <a:spcPts val="0"/>
              </a:spcAft>
              <a:buFont typeface="Symbol" panose="05050102010706020507" pitchFamily="18" charset="2"/>
              <a:buChar char=""/>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Appealing Previously Denied Claims Under the                   PACT Act</a:t>
            </a:r>
          </a:p>
        </p:txBody>
      </p:sp>
    </p:spTree>
    <p:extLst>
      <p:ext uri="{BB962C8B-B14F-4D97-AF65-F5344CB8AC3E}">
        <p14:creationId xmlns:p14="http://schemas.microsoft.com/office/powerpoint/2010/main" val="3026185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574158" y="1871792"/>
            <a:ext cx="11227982" cy="4509958"/>
          </a:xfrm>
        </p:spPr>
        <p:txBody>
          <a:bodyPr>
            <a:noAutofit/>
          </a:bodyPr>
          <a:lstStyle/>
          <a:p>
            <a:pPr marL="0" indent="0">
              <a:buNone/>
            </a:pPr>
            <a:r>
              <a:rPr lang="en-US" dirty="0">
                <a:latin typeface="Times New Roman" panose="02020603050405020304" pitchFamily="18" charset="0"/>
                <a:cs typeface="Times New Roman" panose="02020603050405020304" pitchFamily="18" charset="0"/>
              </a:rPr>
              <a:t>The Sergeant First Class Heath Robinson Honoring our Promise to Address Comprehensive Toxics (PACT) Act commonly referred to as “The PACT Act”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new law is named for former Sgt. First Class Heath Robinson who died in 2020 after battling lung cancer for three years. Robinson’s illness was attributed to smoke exposure from burning trash pits during his deployment to Iraq in 2006 and 2007.</a:t>
            </a: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sz="2800" dirty="0">
                <a:latin typeface="Times New Roman" panose="02020603050405020304" pitchFamily="18" charset="0"/>
                <a:cs typeface="Times New Roman" panose="02020603050405020304" pitchFamily="18" charset="0"/>
              </a:rPr>
              <a:t>The Sergeant First Class Heath Robinson Honoring our                Promise to Address Comprehensive Toxics (PACT) Act </a:t>
            </a:r>
          </a:p>
        </p:txBody>
      </p:sp>
    </p:spTree>
    <p:extLst>
      <p:ext uri="{BB962C8B-B14F-4D97-AF65-F5344CB8AC3E}">
        <p14:creationId xmlns:p14="http://schemas.microsoft.com/office/powerpoint/2010/main" val="753260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574158" y="1576517"/>
            <a:ext cx="11227982" cy="5147668"/>
          </a:xfrm>
        </p:spPr>
        <p:txBody>
          <a:bodyPr>
            <a:noAutofit/>
          </a:bodyPr>
          <a:lstStyle/>
          <a:p>
            <a:pPr marL="0" marR="0" lvl="0" indent="0">
              <a:spcBef>
                <a:spcPts val="0"/>
              </a:spcBef>
              <a:spcAft>
                <a:spcPts val="0"/>
              </a:spcAft>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Dependents wanting to submit a claim for DIC or accrued benefits under the Pact Act must first verify the veteran’s cause of death is due to a presumptive condition.</a:t>
            </a:r>
          </a:p>
          <a:p>
            <a:pPr marL="0" marR="0" lvl="0" indent="0">
              <a:spcBef>
                <a:spcPts val="0"/>
              </a:spcBef>
              <a:spcAft>
                <a:spcPts val="0"/>
              </a:spcAft>
              <a:buNone/>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Things to consider when filing for a DIC Claim:</a:t>
            </a:r>
          </a:p>
          <a:p>
            <a:pPr marL="0" marR="0" lvl="0" indent="0">
              <a:spcBef>
                <a:spcPts val="0"/>
              </a:spcBef>
              <a:spcAft>
                <a:spcPts val="0"/>
              </a:spcAft>
              <a:buNone/>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Make sure the death certificate states the cause of death as one of the new PACT Act Presumptive conditions</a:t>
            </a:r>
          </a:p>
          <a:p>
            <a:pPr marL="342900" marR="0" lvl="0" indent="-342900">
              <a:spcBef>
                <a:spcPts val="0"/>
              </a:spcBef>
              <a:spcAft>
                <a:spcPts val="0"/>
              </a:spcAft>
              <a:buFont typeface="Symbol" panose="05050102010706020507" pitchFamily="18" charset="2"/>
              <a:buChar char=""/>
            </a:pPr>
            <a:endParaRPr lang="en-US" sz="23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Direct and Secondary service-connection can be considered to qualify for DIC/accrued benefits</a:t>
            </a:r>
          </a:p>
          <a:p>
            <a:pPr marL="342900" marR="0" lvl="0" indent="-342900">
              <a:spcBef>
                <a:spcPts val="0"/>
              </a:spcBef>
              <a:spcAft>
                <a:spcPts val="0"/>
              </a:spcAft>
              <a:buFont typeface="Symbol" panose="05050102010706020507" pitchFamily="18" charset="2"/>
              <a:buChar char=""/>
            </a:pP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The veteran did not need to file for the condition in the past. Entitlement to benefits can be established for survivors after the veteran’s death.</a:t>
            </a:r>
          </a:p>
          <a:p>
            <a:pPr marL="342900" marR="0" lvl="0" indent="-342900">
              <a:spcBef>
                <a:spcPts val="0"/>
              </a:spcBef>
              <a:spcAft>
                <a:spcPts val="0"/>
              </a:spcAft>
              <a:buFont typeface="Symbol" panose="05050102010706020507" pitchFamily="18" charset="2"/>
              <a:buChar char=""/>
            </a:pP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The application process has not changed to submit a DIC claim</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The PACT Act and Dependency and Indemnity   Compensation (DIC)</a:t>
            </a:r>
          </a:p>
        </p:txBody>
      </p:sp>
    </p:spTree>
    <p:extLst>
      <p:ext uri="{BB962C8B-B14F-4D97-AF65-F5344CB8AC3E}">
        <p14:creationId xmlns:p14="http://schemas.microsoft.com/office/powerpoint/2010/main" val="2328096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The PACT Act Effective Dates</a:t>
            </a:r>
          </a:p>
        </p:txBody>
      </p:sp>
      <p:graphicFrame>
        <p:nvGraphicFramePr>
          <p:cNvPr id="10" name="Table 10">
            <a:extLst>
              <a:ext uri="{FF2B5EF4-FFF2-40B4-BE49-F238E27FC236}">
                <a16:creationId xmlns:a16="http://schemas.microsoft.com/office/drawing/2014/main" id="{CB49AB78-F31E-C45E-BFEE-2D96E09B2C53}"/>
              </a:ext>
            </a:extLst>
          </p:cNvPr>
          <p:cNvGraphicFramePr>
            <a:graphicFrameLocks noGrp="1"/>
          </p:cNvGraphicFramePr>
          <p:nvPr>
            <p:ph idx="1"/>
            <p:extLst>
              <p:ext uri="{D42A27DB-BD31-4B8C-83A1-F6EECF244321}">
                <p14:modId xmlns:p14="http://schemas.microsoft.com/office/powerpoint/2010/main" val="205630281"/>
              </p:ext>
            </p:extLst>
          </p:nvPr>
        </p:nvGraphicFramePr>
        <p:xfrm>
          <a:off x="838200" y="1393825"/>
          <a:ext cx="10515600" cy="5120640"/>
        </p:xfrm>
        <a:graphic>
          <a:graphicData uri="http://schemas.openxmlformats.org/drawingml/2006/table">
            <a:tbl>
              <a:tblPr firstRow="1" bandRow="1">
                <a:tableStyleId>{D7AC3CCA-C797-4891-BE02-D94E43425B78}</a:tableStyleId>
              </a:tblPr>
              <a:tblGrid>
                <a:gridCol w="5257800">
                  <a:extLst>
                    <a:ext uri="{9D8B030D-6E8A-4147-A177-3AD203B41FA5}">
                      <a16:colId xmlns:a16="http://schemas.microsoft.com/office/drawing/2014/main" val="3716576934"/>
                    </a:ext>
                  </a:extLst>
                </a:gridCol>
                <a:gridCol w="5257800">
                  <a:extLst>
                    <a:ext uri="{9D8B030D-6E8A-4147-A177-3AD203B41FA5}">
                      <a16:colId xmlns:a16="http://schemas.microsoft.com/office/drawing/2014/main" val="4015890674"/>
                    </a:ext>
                  </a:extLst>
                </a:gridCol>
              </a:tblGrid>
              <a:tr h="370840">
                <a:tc>
                  <a:txBody>
                    <a:bodyPr/>
                    <a:lstStyle/>
                    <a:p>
                      <a:pPr algn="ctr"/>
                      <a:r>
                        <a:rPr lang="en-US" sz="2000" dirty="0">
                          <a:latin typeface="Times New Roman" panose="02020603050405020304" pitchFamily="18" charset="0"/>
                          <a:cs typeface="Times New Roman" panose="02020603050405020304" pitchFamily="18" charset="0"/>
                        </a:rPr>
                        <a:t>When you filed your PACT Act Claim</a:t>
                      </a:r>
                    </a:p>
                  </a:txBody>
                  <a:tcPr/>
                </a:tc>
                <a:tc>
                  <a:txBody>
                    <a:bodyPr/>
                    <a:lstStyle/>
                    <a:p>
                      <a:pPr algn="ctr"/>
                      <a:r>
                        <a:rPr lang="en-US" sz="2000" dirty="0">
                          <a:latin typeface="Times New Roman" panose="02020603050405020304" pitchFamily="18" charset="0"/>
                          <a:cs typeface="Times New Roman" panose="02020603050405020304" pitchFamily="18" charset="0"/>
                        </a:rPr>
                        <a:t>Claim Effective Date if Benefits are Granted</a:t>
                      </a:r>
                    </a:p>
                  </a:txBody>
                  <a:tcPr/>
                </a:tc>
                <a:extLst>
                  <a:ext uri="{0D108BD9-81ED-4DB2-BD59-A6C34878D82A}">
                    <a16:rowId xmlns:a16="http://schemas.microsoft.com/office/drawing/2014/main" val="978655794"/>
                  </a:ext>
                </a:extLst>
              </a:tr>
              <a:tr h="370840">
                <a:tc>
                  <a:txBody>
                    <a:bodyPr/>
                    <a:lstStyle/>
                    <a:p>
                      <a:r>
                        <a:rPr lang="en-US" sz="2000" dirty="0">
                          <a:latin typeface="Times New Roman" panose="02020603050405020304" pitchFamily="18" charset="0"/>
                          <a:cs typeface="Times New Roman" panose="02020603050405020304" pitchFamily="18" charset="0"/>
                        </a:rPr>
                        <a:t>Compensation claim filed </a:t>
                      </a:r>
                      <a:r>
                        <a:rPr lang="en-US" sz="2000" b="1" dirty="0">
                          <a:solidFill>
                            <a:srgbClr val="FF0000"/>
                          </a:solidFill>
                          <a:latin typeface="Times New Roman" panose="02020603050405020304" pitchFamily="18" charset="0"/>
                          <a:cs typeface="Times New Roman" panose="02020603050405020304" pitchFamily="18" charset="0"/>
                        </a:rPr>
                        <a:t>Within 1 Year </a:t>
                      </a:r>
                      <a:r>
                        <a:rPr lang="en-US" sz="2000" dirty="0">
                          <a:latin typeface="Times New Roman" panose="02020603050405020304" pitchFamily="18" charset="0"/>
                          <a:cs typeface="Times New Roman" panose="02020603050405020304" pitchFamily="18" charset="0"/>
                        </a:rPr>
                        <a:t>of the PACT Act signed (08/10/2022)</a:t>
                      </a:r>
                    </a:p>
                  </a:txBody>
                  <a:tcPr/>
                </a:tc>
                <a:tc>
                  <a:txBody>
                    <a:bodyPr/>
                    <a:lstStyle/>
                    <a:p>
                      <a:pPr algn="ctr"/>
                      <a:r>
                        <a:rPr lang="en-US" sz="2000" dirty="0">
                          <a:latin typeface="Times New Roman" panose="02020603050405020304" pitchFamily="18" charset="0"/>
                          <a:cs typeface="Times New Roman" panose="02020603050405020304" pitchFamily="18" charset="0"/>
                        </a:rPr>
                        <a:t>August 10, 2022</a:t>
                      </a:r>
                    </a:p>
                  </a:txBody>
                  <a:tcPr/>
                </a:tc>
                <a:extLst>
                  <a:ext uri="{0D108BD9-81ED-4DB2-BD59-A6C34878D82A}">
                    <a16:rowId xmlns:a16="http://schemas.microsoft.com/office/drawing/2014/main" val="13017310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Compensation claim filed </a:t>
                      </a:r>
                      <a:r>
                        <a:rPr lang="en-US" sz="2000" b="1" dirty="0">
                          <a:solidFill>
                            <a:srgbClr val="FF0000"/>
                          </a:solidFill>
                          <a:latin typeface="Times New Roman" panose="02020603050405020304" pitchFamily="18" charset="0"/>
                          <a:cs typeface="Times New Roman" panose="02020603050405020304" pitchFamily="18" charset="0"/>
                        </a:rPr>
                        <a:t>After 1 Year </a:t>
                      </a:r>
                      <a:r>
                        <a:rPr lang="en-US" sz="2000" dirty="0">
                          <a:latin typeface="Times New Roman" panose="02020603050405020304" pitchFamily="18" charset="0"/>
                          <a:cs typeface="Times New Roman" panose="02020603050405020304" pitchFamily="18" charset="0"/>
                        </a:rPr>
                        <a:t>of the PACT Act being signed into Law</a:t>
                      </a:r>
                    </a:p>
                  </a:txBody>
                  <a:tcPr/>
                </a:tc>
                <a:tc>
                  <a:txBody>
                    <a:bodyPr/>
                    <a:lstStyle/>
                    <a:p>
                      <a:pPr algn="ctr"/>
                      <a:r>
                        <a:rPr lang="en-US" sz="2000" dirty="0">
                          <a:latin typeface="Times New Roman" panose="02020603050405020304" pitchFamily="18" charset="0"/>
                          <a:cs typeface="Times New Roman" panose="02020603050405020304" pitchFamily="18" charset="0"/>
                        </a:rPr>
                        <a:t>The effective date is the date the claim was submitted </a:t>
                      </a:r>
                    </a:p>
                  </a:txBody>
                  <a:tcPr/>
                </a:tc>
                <a:extLst>
                  <a:ext uri="{0D108BD9-81ED-4DB2-BD59-A6C34878D82A}">
                    <a16:rowId xmlns:a16="http://schemas.microsoft.com/office/drawing/2014/main" val="4187981070"/>
                  </a:ext>
                </a:extLst>
              </a:tr>
              <a:tr h="370840">
                <a:tc>
                  <a:txBody>
                    <a:bodyPr/>
                    <a:lstStyle/>
                    <a:p>
                      <a:r>
                        <a:rPr lang="en-US" sz="2000" dirty="0">
                          <a:latin typeface="Times New Roman" panose="02020603050405020304" pitchFamily="18" charset="0"/>
                          <a:cs typeface="Times New Roman" panose="02020603050405020304" pitchFamily="18" charset="0"/>
                        </a:rPr>
                        <a:t>Compensation claim was denied prior to the PACT Act being signed and veteran submits an appeal for the previously denied condition. </a:t>
                      </a:r>
                    </a:p>
                  </a:txBody>
                  <a:tcPr/>
                </a:tc>
                <a:tc>
                  <a:txBody>
                    <a:bodyPr/>
                    <a:lstStyle/>
                    <a:p>
                      <a:pPr algn="ctr"/>
                      <a:r>
                        <a:rPr lang="en-US" sz="2000" dirty="0">
                          <a:latin typeface="Times New Roman" panose="02020603050405020304" pitchFamily="18" charset="0"/>
                          <a:cs typeface="Times New Roman" panose="02020603050405020304" pitchFamily="18" charset="0"/>
                        </a:rPr>
                        <a:t>The effective date will be August 10, 2022, or one year prior to the filing of the appeal, whichever is later. </a:t>
                      </a:r>
                    </a:p>
                  </a:txBody>
                  <a:tcPr/>
                </a:tc>
                <a:extLst>
                  <a:ext uri="{0D108BD9-81ED-4DB2-BD59-A6C34878D82A}">
                    <a16:rowId xmlns:a16="http://schemas.microsoft.com/office/drawing/2014/main" val="329595862"/>
                  </a:ext>
                </a:extLst>
              </a:tr>
              <a:tr h="370840">
                <a:tc>
                  <a:txBody>
                    <a:bodyPr/>
                    <a:lstStyle/>
                    <a:p>
                      <a:r>
                        <a:rPr lang="en-US" sz="2000" dirty="0">
                          <a:latin typeface="Times New Roman" panose="02020603050405020304" pitchFamily="18" charset="0"/>
                          <a:cs typeface="Times New Roman" panose="02020603050405020304" pitchFamily="18" charset="0"/>
                        </a:rPr>
                        <a:t>Dependency Indemnity Compensation (DIC) Claim filed and denied </a:t>
                      </a:r>
                      <a:r>
                        <a:rPr lang="en-US" sz="2000" b="1" dirty="0">
                          <a:solidFill>
                            <a:srgbClr val="FF0000"/>
                          </a:solidFill>
                          <a:latin typeface="Times New Roman" panose="02020603050405020304" pitchFamily="18" charset="0"/>
                          <a:cs typeface="Times New Roman" panose="02020603050405020304" pitchFamily="18" charset="0"/>
                        </a:rPr>
                        <a:t>BEFORE</a:t>
                      </a:r>
                      <a:r>
                        <a:rPr lang="en-US" sz="2000" dirty="0">
                          <a:latin typeface="Times New Roman" panose="02020603050405020304" pitchFamily="18" charset="0"/>
                          <a:cs typeface="Times New Roman" panose="02020603050405020304" pitchFamily="18" charset="0"/>
                        </a:rPr>
                        <a:t> the PACT Act was signed </a:t>
                      </a:r>
                    </a:p>
                  </a:txBody>
                  <a:tcPr/>
                </a:tc>
                <a:tc>
                  <a:txBody>
                    <a:bodyPr/>
                    <a:lstStyle/>
                    <a:p>
                      <a:pPr algn="ctr"/>
                      <a:r>
                        <a:rPr lang="en-US" sz="2000" dirty="0">
                          <a:latin typeface="Times New Roman" panose="02020603050405020304" pitchFamily="18" charset="0"/>
                          <a:cs typeface="Times New Roman" panose="02020603050405020304" pitchFamily="18" charset="0"/>
                        </a:rPr>
                        <a:t>The effective date will be the date the original DIC claim was filed. </a:t>
                      </a:r>
                    </a:p>
                  </a:txBody>
                  <a:tcPr/>
                </a:tc>
                <a:extLst>
                  <a:ext uri="{0D108BD9-81ED-4DB2-BD59-A6C34878D82A}">
                    <a16:rowId xmlns:a16="http://schemas.microsoft.com/office/drawing/2014/main" val="7280696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Dependency Indemnity Compensation (DIC) Claim filed </a:t>
                      </a:r>
                      <a:r>
                        <a:rPr lang="en-US" sz="2000" b="1" dirty="0">
                          <a:solidFill>
                            <a:srgbClr val="FF0000"/>
                          </a:solidFill>
                          <a:latin typeface="Times New Roman" panose="02020603050405020304" pitchFamily="18" charset="0"/>
                          <a:cs typeface="Times New Roman" panose="02020603050405020304" pitchFamily="18" charset="0"/>
                        </a:rPr>
                        <a:t>After</a:t>
                      </a:r>
                      <a:r>
                        <a:rPr lang="en-US" sz="2000" dirty="0">
                          <a:latin typeface="Times New Roman" panose="02020603050405020304" pitchFamily="18" charset="0"/>
                          <a:cs typeface="Times New Roman" panose="02020603050405020304" pitchFamily="18" charset="0"/>
                        </a:rPr>
                        <a:t> the PACT Act was signed </a:t>
                      </a:r>
                    </a:p>
                    <a:p>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a:latin typeface="Times New Roman" panose="02020603050405020304" pitchFamily="18" charset="0"/>
                          <a:cs typeface="Times New Roman" panose="02020603050405020304" pitchFamily="18" charset="0"/>
                        </a:rPr>
                        <a:t>The effective date will be August 10, 2022, or one year prior to the filing of the claim, whichever is later. </a:t>
                      </a:r>
                    </a:p>
                    <a:p>
                      <a:pPr algn="ct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9019130"/>
                  </a:ext>
                </a:extLst>
              </a:tr>
            </a:tbl>
          </a:graphicData>
        </a:graphic>
      </p:graphicFrame>
    </p:spTree>
    <p:extLst>
      <p:ext uri="{BB962C8B-B14F-4D97-AF65-F5344CB8AC3E}">
        <p14:creationId xmlns:p14="http://schemas.microsoft.com/office/powerpoint/2010/main" val="3510879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382385" y="1576517"/>
            <a:ext cx="11419755" cy="5147668"/>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The PACT Act also includes the Camp Lejeune Justice Act of 2022 (CLJA). (Section 804)</a:t>
            </a:r>
          </a:p>
          <a:p>
            <a:pPr marL="0" indent="0">
              <a:buNone/>
            </a:pPr>
            <a:endParaRPr lang="en-US" sz="10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This section allows individuals exposed to contaminated water at Camp Lejeune to file lawsuits against the Government. </a:t>
            </a:r>
          </a:p>
          <a:p>
            <a:pPr marL="0" indent="0">
              <a:buNone/>
            </a:pPr>
            <a:endParaRPr lang="en-US" sz="10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CLJA Lawsuits will not influence VA’s decision to provide benefits or health care and will not affect the amount of benefits or health care VA can provide.</a:t>
            </a:r>
          </a:p>
          <a:p>
            <a:pPr marL="0" indent="0">
              <a:buNone/>
            </a:pPr>
            <a:endParaRPr lang="en-US" sz="1000"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IMPORTANT: </a:t>
            </a:r>
            <a:r>
              <a:rPr lang="en-US" sz="2400" dirty="0">
                <a:latin typeface="Times New Roman" panose="02020603050405020304" pitchFamily="18" charset="0"/>
                <a:cs typeface="Times New Roman" panose="02020603050405020304" pitchFamily="18" charset="0"/>
              </a:rPr>
              <a:t>If a veteran or family member is awarded relief by the court in a lawsuit brought under the CLJA, the award </a:t>
            </a:r>
            <a:r>
              <a:rPr lang="en-US" sz="2400" b="1" dirty="0">
                <a:latin typeface="Times New Roman" panose="02020603050405020304" pitchFamily="18" charset="0"/>
                <a:cs typeface="Times New Roman" panose="02020603050405020304" pitchFamily="18" charset="0"/>
              </a:rPr>
              <a:t>must be offset by the amount of any disability award, payment, or benefit VA provided relating to exposure to water at Camp Lejeune. </a:t>
            </a:r>
            <a:r>
              <a:rPr lang="en-US" sz="2400" dirty="0">
                <a:latin typeface="Times New Roman" panose="02020603050405020304" pitchFamily="18" charset="0"/>
                <a:cs typeface="Times New Roman" panose="02020603050405020304" pitchFamily="18" charset="0"/>
              </a:rPr>
              <a:t>This would reduce the amount of the award veterans or family members receive from the court, but it </a:t>
            </a:r>
            <a:r>
              <a:rPr lang="en-US" sz="2400" b="1" u="sng" dirty="0">
                <a:latin typeface="Times New Roman" panose="02020603050405020304" pitchFamily="18" charset="0"/>
                <a:cs typeface="Times New Roman" panose="02020603050405020304" pitchFamily="18" charset="0"/>
              </a:rPr>
              <a:t>will not affect their VA benefits.</a:t>
            </a: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The PACT Act Section 804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Camp Lejeune Justice Act</a:t>
            </a:r>
          </a:p>
        </p:txBody>
      </p:sp>
    </p:spTree>
    <p:extLst>
      <p:ext uri="{BB962C8B-B14F-4D97-AF65-F5344CB8AC3E}">
        <p14:creationId xmlns:p14="http://schemas.microsoft.com/office/powerpoint/2010/main" val="1498081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386122" y="1840677"/>
            <a:ext cx="11419755" cy="4174043"/>
          </a:xfrm>
        </p:spPr>
        <p:txBody>
          <a:bodyPr>
            <a:noAutofit/>
          </a:bodyPr>
          <a:lstStyle/>
          <a:p>
            <a:pPr marL="0" indent="0">
              <a:buNone/>
            </a:pPr>
            <a:r>
              <a:rPr lang="en-US" sz="2800" dirty="0">
                <a:latin typeface="Times New Roman" panose="02020603050405020304" pitchFamily="18" charset="0"/>
                <a:cs typeface="Times New Roman" panose="02020603050405020304" pitchFamily="18" charset="0"/>
              </a:rPr>
              <a:t>In addition to the CLJA award being offset by the amount of any VA disability award, payment, or benefit CLJA Awards </a:t>
            </a:r>
            <a:r>
              <a:rPr lang="en-US" sz="2800" b="1" dirty="0">
                <a:latin typeface="Times New Roman" panose="02020603050405020304" pitchFamily="18" charset="0"/>
                <a:cs typeface="Times New Roman" panose="02020603050405020304" pitchFamily="18" charset="0"/>
              </a:rPr>
              <a:t>are also offset by Medicare or Medicaid benefits. </a:t>
            </a:r>
          </a:p>
          <a:p>
            <a:pPr marL="0" indent="0">
              <a:buNone/>
            </a:pPr>
            <a:endParaRPr lang="en-US" sz="2800" b="1"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The U.S. Department of Justice has set up a phone number and email address for questions about the status of cases filed in federal court under the CLJA.</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The phone number is (202) 353-4426, and the email is </a:t>
            </a:r>
            <a:r>
              <a:rPr lang="en-US" sz="2800" dirty="0">
                <a:latin typeface="Times New Roman" panose="02020603050405020304" pitchFamily="18" charset="0"/>
                <a:cs typeface="Times New Roman" panose="02020603050405020304" pitchFamily="18" charset="0"/>
                <a:hlinkClick r:id="rId3"/>
              </a:rPr>
              <a:t>camplejeune.pactact@usdoj.gov</a:t>
            </a:r>
            <a:r>
              <a:rPr lang="en-US" sz="2800" dirty="0">
                <a:latin typeface="Times New Roman" panose="02020603050405020304" pitchFamily="18" charset="0"/>
                <a:cs typeface="Times New Roman" panose="02020603050405020304" pitchFamily="18" charset="0"/>
              </a:rPr>
              <a:t>.</a:t>
            </a: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The PACT Act Section 804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Camp Lejeune Justice Act</a:t>
            </a:r>
          </a:p>
        </p:txBody>
      </p:sp>
    </p:spTree>
    <p:extLst>
      <p:ext uri="{BB962C8B-B14F-4D97-AF65-F5344CB8AC3E}">
        <p14:creationId xmlns:p14="http://schemas.microsoft.com/office/powerpoint/2010/main" val="62063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574158" y="1576517"/>
            <a:ext cx="11227982" cy="5147668"/>
          </a:xfrm>
        </p:spPr>
        <p:txBody>
          <a:bodyPr>
            <a:noAutofit/>
          </a:bodyPr>
          <a:lstStyle/>
          <a:p>
            <a:pPr marL="0" indent="0">
              <a:buNone/>
            </a:pPr>
            <a:r>
              <a:rPr lang="en-US" dirty="0">
                <a:latin typeface="Times New Roman" panose="02020603050405020304" pitchFamily="18" charset="0"/>
                <a:cs typeface="Times New Roman" panose="02020603050405020304" pitchFamily="18" charset="0"/>
              </a:rPr>
              <a:t>On Wednesday November 16, 2022, VFW launched </a:t>
            </a:r>
            <a:r>
              <a:rPr lang="en-US" dirty="0">
                <a:latin typeface="Times New Roman" panose="02020603050405020304" pitchFamily="18" charset="0"/>
                <a:cs typeface="Times New Roman" panose="02020603050405020304" pitchFamily="18" charset="0"/>
                <a:hlinkClick r:id="rId3"/>
              </a:rPr>
              <a:t>www.pactactinfo.org</a:t>
            </a:r>
            <a:r>
              <a:rPr lang="en-US" dirty="0">
                <a:latin typeface="Times New Roman" panose="02020603050405020304" pitchFamily="18" charset="0"/>
                <a:cs typeface="Times New Roman" panose="02020603050405020304" pitchFamily="18" charset="0"/>
              </a:rPr>
              <a:t>, a website to streamline referrals to our cadre of accredited service officers for VA Disability Claims.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When a veteran visits the site, they can answer a short series of questions to determine if they are potentially eligible for benefits and can also request that an accredited representative contact them to discuss their claim. </a:t>
            </a:r>
            <a:endParaRPr lang="en-US" sz="4000" b="1" dirty="0">
              <a:solidFill>
                <a:srgbClr val="991A1E"/>
              </a:solidFill>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PACT Act Info Initiative</a:t>
            </a:r>
          </a:p>
        </p:txBody>
      </p:sp>
    </p:spTree>
    <p:extLst>
      <p:ext uri="{BB962C8B-B14F-4D97-AF65-F5344CB8AC3E}">
        <p14:creationId xmlns:p14="http://schemas.microsoft.com/office/powerpoint/2010/main" val="3486638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Graphical user interface, website&#10;&#10;Description automatically generated">
            <a:extLst>
              <a:ext uri="{FF2B5EF4-FFF2-40B4-BE49-F238E27FC236}">
                <a16:creationId xmlns:a16="http://schemas.microsoft.com/office/drawing/2014/main" id="{60D148BA-2135-5872-6EF2-938D0966B4A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007" y="1343818"/>
            <a:ext cx="7036318" cy="5194319"/>
          </a:xfrm>
        </p:spPr>
      </p:pic>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PACT Act Info Initiative</a:t>
            </a:r>
          </a:p>
        </p:txBody>
      </p:sp>
      <p:sp>
        <p:nvSpPr>
          <p:cNvPr id="6" name="TextBox 5">
            <a:extLst>
              <a:ext uri="{FF2B5EF4-FFF2-40B4-BE49-F238E27FC236}">
                <a16:creationId xmlns:a16="http://schemas.microsoft.com/office/drawing/2014/main" id="{6003D898-F63B-E3B4-68DD-8B4C3A06EEF3}"/>
              </a:ext>
            </a:extLst>
          </p:cNvPr>
          <p:cNvSpPr txBox="1"/>
          <p:nvPr/>
        </p:nvSpPr>
        <p:spPr>
          <a:xfrm>
            <a:off x="7172325" y="2057227"/>
            <a:ext cx="4883668" cy="3293209"/>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When a veteran visits the site, they have three options to choose from: </a:t>
            </a:r>
          </a:p>
          <a:p>
            <a:endParaRPr lang="en-US" sz="2600" dirty="0">
              <a:latin typeface="Times New Roman" panose="02020603050405020304" pitchFamily="18" charset="0"/>
              <a:cs typeface="Times New Roman" panose="02020603050405020304" pitchFamily="18" charset="0"/>
            </a:endParaRPr>
          </a:p>
          <a:p>
            <a:pPr marL="228600" indent="-2286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Check Eligibility for VA Benefits</a:t>
            </a:r>
          </a:p>
          <a:p>
            <a:pPr marL="228600" indent="-228600">
              <a:buFont typeface="Arial" panose="020B0604020202020204" pitchFamily="34" charset="0"/>
              <a:buChar char="•"/>
            </a:pPr>
            <a:endParaRPr lang="en-US" sz="2600" dirty="0">
              <a:latin typeface="Times New Roman" panose="02020603050405020304" pitchFamily="18" charset="0"/>
              <a:cs typeface="Times New Roman" panose="02020603050405020304" pitchFamily="18" charset="0"/>
            </a:endParaRPr>
          </a:p>
          <a:p>
            <a:pPr marL="228600" indent="-2286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Learn More About the PACT Act</a:t>
            </a:r>
          </a:p>
          <a:p>
            <a:pPr marL="228600" indent="-228600">
              <a:buFont typeface="Arial" panose="020B0604020202020204" pitchFamily="34" charset="0"/>
              <a:buChar char="•"/>
            </a:pPr>
            <a:endParaRPr lang="en-US" sz="2600" dirty="0">
              <a:latin typeface="Times New Roman" panose="02020603050405020304" pitchFamily="18" charset="0"/>
              <a:cs typeface="Times New Roman" panose="02020603050405020304" pitchFamily="18" charset="0"/>
            </a:endParaRPr>
          </a:p>
          <a:p>
            <a:pPr marL="228600" indent="-2286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Join Our Efforts</a:t>
            </a:r>
          </a:p>
        </p:txBody>
      </p:sp>
    </p:spTree>
    <p:extLst>
      <p:ext uri="{BB962C8B-B14F-4D97-AF65-F5344CB8AC3E}">
        <p14:creationId xmlns:p14="http://schemas.microsoft.com/office/powerpoint/2010/main" val="2107070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PACT Act Info Initiative –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Am I Eligible for Benefits?</a:t>
            </a:r>
          </a:p>
        </p:txBody>
      </p:sp>
      <p:sp>
        <p:nvSpPr>
          <p:cNvPr id="6" name="TextBox 5">
            <a:extLst>
              <a:ext uri="{FF2B5EF4-FFF2-40B4-BE49-F238E27FC236}">
                <a16:creationId xmlns:a16="http://schemas.microsoft.com/office/drawing/2014/main" id="{6003D898-F63B-E3B4-68DD-8B4C3A06EEF3}"/>
              </a:ext>
            </a:extLst>
          </p:cNvPr>
          <p:cNvSpPr txBox="1"/>
          <p:nvPr/>
        </p:nvSpPr>
        <p:spPr>
          <a:xfrm>
            <a:off x="8194013" y="1464718"/>
            <a:ext cx="3761118" cy="2893100"/>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If a veteran chooses “Am I eligible for Benefits” they will be taken to a brief survey that asks questions about their military service and medical conditions </a:t>
            </a:r>
          </a:p>
          <a:p>
            <a:endParaRPr lang="en-US" sz="2600" dirty="0">
              <a:latin typeface="Times New Roman" panose="02020603050405020304" pitchFamily="18" charset="0"/>
              <a:cs typeface="Times New Roman" panose="02020603050405020304" pitchFamily="18" charset="0"/>
            </a:endParaRPr>
          </a:p>
        </p:txBody>
      </p:sp>
      <p:pic>
        <p:nvPicPr>
          <p:cNvPr id="12" name="Content Placeholder 11" descr="Graphical user interface, text, application&#10;&#10;Description automatically generated">
            <a:extLst>
              <a:ext uri="{FF2B5EF4-FFF2-40B4-BE49-F238E27FC236}">
                <a16:creationId xmlns:a16="http://schemas.microsoft.com/office/drawing/2014/main" id="{C3AAF6E9-7B90-B3F5-114E-98A37E1A20B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0325" b="-1024"/>
          <a:stretch/>
        </p:blipFill>
        <p:spPr>
          <a:xfrm>
            <a:off x="144133" y="1343818"/>
            <a:ext cx="5057775" cy="27504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descr="A picture containing text&#10;&#10;Description automatically generated">
            <a:extLst>
              <a:ext uri="{FF2B5EF4-FFF2-40B4-BE49-F238E27FC236}">
                <a16:creationId xmlns:a16="http://schemas.microsoft.com/office/drawing/2014/main" id="{208B3DE9-C351-60C2-26C0-811BFC0015E7}"/>
              </a:ext>
            </a:extLst>
          </p:cNvPr>
          <p:cNvPicPr>
            <a:picLocks noChangeAspect="1"/>
          </p:cNvPicPr>
          <p:nvPr/>
        </p:nvPicPr>
        <p:blipFill rotWithShape="1">
          <a:blip r:embed="rId4">
            <a:extLst>
              <a:ext uri="{28A0092B-C50C-407E-A947-70E740481C1C}">
                <a14:useLocalDpi xmlns:a14="http://schemas.microsoft.com/office/drawing/2010/main" val="0"/>
              </a:ext>
            </a:extLst>
          </a:blip>
          <a:srcRect r="42482"/>
          <a:stretch/>
        </p:blipFill>
        <p:spPr>
          <a:xfrm>
            <a:off x="3828688" y="2310983"/>
            <a:ext cx="4316420" cy="3476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descr="Graphical user interface&#10;&#10;Description automatically generated">
            <a:extLst>
              <a:ext uri="{FF2B5EF4-FFF2-40B4-BE49-F238E27FC236}">
                <a16:creationId xmlns:a16="http://schemas.microsoft.com/office/drawing/2014/main" id="{76E49529-0A30-17C7-46B9-B8C819EC3C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259" y="4049296"/>
            <a:ext cx="3649524" cy="13705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descr="Text&#10;&#10;Description automatically generated with medium confidence">
            <a:extLst>
              <a:ext uri="{FF2B5EF4-FFF2-40B4-BE49-F238E27FC236}">
                <a16:creationId xmlns:a16="http://schemas.microsoft.com/office/drawing/2014/main" id="{2F517D38-6216-B8E8-8297-C4D89ED076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7374" y="4648951"/>
            <a:ext cx="3758625" cy="20936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descr="A picture containing text&#10;&#10;Description automatically generated">
            <a:extLst>
              <a:ext uri="{FF2B5EF4-FFF2-40B4-BE49-F238E27FC236}">
                <a16:creationId xmlns:a16="http://schemas.microsoft.com/office/drawing/2014/main" id="{F70B02CA-FC08-49AC-DC67-5ECBB6239C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84506" y="4895760"/>
            <a:ext cx="4584183" cy="16000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37280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PACT Act Info Initiative –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Am I Eligible for Benefits?</a:t>
            </a:r>
          </a:p>
        </p:txBody>
      </p:sp>
      <p:sp>
        <p:nvSpPr>
          <p:cNvPr id="6" name="TextBox 5">
            <a:extLst>
              <a:ext uri="{FF2B5EF4-FFF2-40B4-BE49-F238E27FC236}">
                <a16:creationId xmlns:a16="http://schemas.microsoft.com/office/drawing/2014/main" id="{6003D898-F63B-E3B4-68DD-8B4C3A06EEF3}"/>
              </a:ext>
            </a:extLst>
          </p:cNvPr>
          <p:cNvSpPr txBox="1"/>
          <p:nvPr/>
        </p:nvSpPr>
        <p:spPr>
          <a:xfrm>
            <a:off x="6372225" y="1343818"/>
            <a:ext cx="5540893" cy="5293757"/>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When finished with the survey, the veteran will receive one of two messages:</a:t>
            </a:r>
          </a:p>
          <a:p>
            <a:endParaRPr lang="en-US" sz="2600" dirty="0">
              <a:latin typeface="Times New Roman" panose="02020603050405020304" pitchFamily="18" charset="0"/>
              <a:cs typeface="Times New Roman" panose="02020603050405020304" pitchFamily="18" charset="0"/>
            </a:endParaRPr>
          </a:p>
          <a:p>
            <a:r>
              <a:rPr lang="en-US" sz="2600" b="1" dirty="0">
                <a:latin typeface="Times New Roman" panose="02020603050405020304" pitchFamily="18" charset="0"/>
                <a:cs typeface="Times New Roman" panose="02020603050405020304" pitchFamily="18" charset="0"/>
              </a:rPr>
              <a:t>Yes you may be eligible:</a:t>
            </a:r>
            <a:r>
              <a:rPr lang="en-US" sz="2600" dirty="0">
                <a:latin typeface="Times New Roman" panose="02020603050405020304" pitchFamily="18" charset="0"/>
                <a:cs typeface="Times New Roman" panose="02020603050405020304" pitchFamily="18" charset="0"/>
              </a:rPr>
              <a:t> If the veteran selects yes, they will be asked for their contact information and a referral will be sent to their local VFW service officer via email </a:t>
            </a:r>
          </a:p>
          <a:p>
            <a:endParaRPr lang="en-US" sz="2600" dirty="0">
              <a:latin typeface="Times New Roman" panose="02020603050405020304" pitchFamily="18" charset="0"/>
              <a:cs typeface="Times New Roman" panose="02020603050405020304" pitchFamily="18" charset="0"/>
            </a:endParaRPr>
          </a:p>
          <a:p>
            <a:r>
              <a:rPr lang="en-US" sz="2600" b="1" dirty="0">
                <a:latin typeface="Times New Roman" panose="02020603050405020304" pitchFamily="18" charset="0"/>
                <a:cs typeface="Times New Roman" panose="02020603050405020304" pitchFamily="18" charset="0"/>
              </a:rPr>
              <a:t>You do not appear to qualify: </a:t>
            </a:r>
            <a:r>
              <a:rPr lang="en-US" sz="2600" dirty="0">
                <a:latin typeface="Times New Roman" panose="02020603050405020304" pitchFamily="18" charset="0"/>
                <a:cs typeface="Times New Roman" panose="02020603050405020304" pitchFamily="18" charset="0"/>
              </a:rPr>
              <a:t>The veteran is given to option to find a local VFW service officer or join the VFW</a:t>
            </a:r>
          </a:p>
        </p:txBody>
      </p:sp>
      <p:pic>
        <p:nvPicPr>
          <p:cNvPr id="8" name="Content Placeholder 7" descr="Text&#10;&#10;Description automatically generated">
            <a:extLst>
              <a:ext uri="{FF2B5EF4-FFF2-40B4-BE49-F238E27FC236}">
                <a16:creationId xmlns:a16="http://schemas.microsoft.com/office/drawing/2014/main" id="{74A165DF-DE6C-F755-F6D4-48168661F1F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0371" b="8993"/>
          <a:stretch/>
        </p:blipFill>
        <p:spPr>
          <a:xfrm>
            <a:off x="574158" y="1343818"/>
            <a:ext cx="5657570" cy="21416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Graphical user interface, text, application, email&#10;&#10;Description automatically generated">
            <a:extLst>
              <a:ext uri="{FF2B5EF4-FFF2-40B4-BE49-F238E27FC236}">
                <a16:creationId xmlns:a16="http://schemas.microsoft.com/office/drawing/2014/main" id="{102D4C34-869C-5CCC-E0D2-19502ECD1A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159" y="3760865"/>
            <a:ext cx="5657570" cy="2916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06350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PACT Act Info Initiative –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Automatic Referrals</a:t>
            </a:r>
          </a:p>
        </p:txBody>
      </p:sp>
      <p:pic>
        <p:nvPicPr>
          <p:cNvPr id="7" name="Picture 6" descr="Graphical user interface, text, application, Teams&#10;&#10;Description automatically generated">
            <a:extLst>
              <a:ext uri="{FF2B5EF4-FFF2-40B4-BE49-F238E27FC236}">
                <a16:creationId xmlns:a16="http://schemas.microsoft.com/office/drawing/2014/main" id="{D2B70AAF-40EC-208A-0DD2-8832377ACA31}"/>
              </a:ext>
            </a:extLst>
          </p:cNvPr>
          <p:cNvPicPr>
            <a:picLocks noChangeAspect="1"/>
          </p:cNvPicPr>
          <p:nvPr/>
        </p:nvPicPr>
        <p:blipFill rotWithShape="1">
          <a:blip r:embed="rId3">
            <a:extLst>
              <a:ext uri="{28A0092B-C50C-407E-A947-70E740481C1C}">
                <a14:useLocalDpi xmlns:a14="http://schemas.microsoft.com/office/drawing/2010/main" val="0"/>
              </a:ext>
            </a:extLst>
          </a:blip>
          <a:srcRect r="6465"/>
          <a:stretch/>
        </p:blipFill>
        <p:spPr>
          <a:xfrm>
            <a:off x="123825" y="1591468"/>
            <a:ext cx="9525000" cy="4885532"/>
          </a:xfrm>
          <a:prstGeom prst="rect">
            <a:avLst/>
          </a:prstGeom>
        </p:spPr>
      </p:pic>
      <p:sp>
        <p:nvSpPr>
          <p:cNvPr id="6" name="TextBox 5">
            <a:extLst>
              <a:ext uri="{FF2B5EF4-FFF2-40B4-BE49-F238E27FC236}">
                <a16:creationId xmlns:a16="http://schemas.microsoft.com/office/drawing/2014/main" id="{6003D898-F63B-E3B4-68DD-8B4C3A06EEF3}"/>
              </a:ext>
            </a:extLst>
          </p:cNvPr>
          <p:cNvSpPr txBox="1"/>
          <p:nvPr/>
        </p:nvSpPr>
        <p:spPr>
          <a:xfrm>
            <a:off x="5229225" y="1582736"/>
            <a:ext cx="6683893" cy="3046988"/>
          </a:xfrm>
          <a:prstGeom prst="rect">
            <a:avLst/>
          </a:prstGeom>
          <a:solidFill>
            <a:srgbClr val="F3F3F3"/>
          </a:solidFill>
        </p:spPr>
        <p:txBody>
          <a:bodyPr wrap="square" rtlCol="0">
            <a:spAutoFit/>
          </a:bodyPr>
          <a:lstStyle/>
          <a:p>
            <a:r>
              <a:rPr lang="en-US" sz="2400" dirty="0">
                <a:latin typeface="Times New Roman" panose="02020603050405020304" pitchFamily="18" charset="0"/>
                <a:cs typeface="Times New Roman" panose="02020603050405020304" pitchFamily="18" charset="0"/>
              </a:rPr>
              <a:t>If a veteran requests a referral, it is routed to their local VFW Service Office or the NVS BDD Field Operations Team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Once received the veteran will be contacted within one week by a VFW accredited representative to assist them with their claim for VA benefits</a:t>
            </a:r>
          </a:p>
          <a:p>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403F29D-CD26-A796-00FB-4B125AF21C69}"/>
              </a:ext>
            </a:extLst>
          </p:cNvPr>
          <p:cNvSpPr txBox="1"/>
          <p:nvPr/>
        </p:nvSpPr>
        <p:spPr>
          <a:xfrm>
            <a:off x="762000" y="5519567"/>
            <a:ext cx="1781175" cy="138499"/>
          </a:xfrm>
          <a:prstGeom prst="rect">
            <a:avLst/>
          </a:prstGeom>
          <a:solidFill>
            <a:schemeClr val="bg1"/>
          </a:solidFill>
        </p:spPr>
        <p:txBody>
          <a:bodyPr wrap="square" lIns="0" tIns="0" rIns="0" bIns="0" rtlCol="0">
            <a:spAutoFit/>
          </a:bodyPr>
          <a:lstStyle/>
          <a:p>
            <a:r>
              <a:rPr lang="en-US" sz="900" dirty="0">
                <a:hlinkClick r:id="rId4"/>
              </a:rPr>
              <a:t>email@email.com</a:t>
            </a:r>
            <a:r>
              <a:rPr lang="en-US" sz="900" dirty="0"/>
              <a:t> </a:t>
            </a:r>
          </a:p>
        </p:txBody>
      </p:sp>
      <p:sp>
        <p:nvSpPr>
          <p:cNvPr id="11" name="TextBox 10">
            <a:extLst>
              <a:ext uri="{FF2B5EF4-FFF2-40B4-BE49-F238E27FC236}">
                <a16:creationId xmlns:a16="http://schemas.microsoft.com/office/drawing/2014/main" id="{6EEBFADB-8B70-BDE0-9335-2A6CFA3D0ED3}"/>
              </a:ext>
            </a:extLst>
          </p:cNvPr>
          <p:cNvSpPr txBox="1"/>
          <p:nvPr/>
        </p:nvSpPr>
        <p:spPr>
          <a:xfrm>
            <a:off x="761999" y="5146290"/>
            <a:ext cx="1781175" cy="138499"/>
          </a:xfrm>
          <a:prstGeom prst="rect">
            <a:avLst/>
          </a:prstGeom>
          <a:solidFill>
            <a:schemeClr val="bg1"/>
          </a:solidFill>
        </p:spPr>
        <p:txBody>
          <a:bodyPr wrap="square" lIns="0" tIns="0" rIns="0" bIns="0" rtlCol="0">
            <a:spAutoFit/>
          </a:bodyPr>
          <a:lstStyle/>
          <a:p>
            <a:r>
              <a:rPr lang="en-US" sz="900" dirty="0"/>
              <a:t>John Smith</a:t>
            </a:r>
          </a:p>
        </p:txBody>
      </p:sp>
      <p:sp>
        <p:nvSpPr>
          <p:cNvPr id="12" name="TextBox 11">
            <a:extLst>
              <a:ext uri="{FF2B5EF4-FFF2-40B4-BE49-F238E27FC236}">
                <a16:creationId xmlns:a16="http://schemas.microsoft.com/office/drawing/2014/main" id="{87D42E7C-CA69-7D43-3FC4-D4B1C355F214}"/>
              </a:ext>
            </a:extLst>
          </p:cNvPr>
          <p:cNvSpPr txBox="1"/>
          <p:nvPr/>
        </p:nvSpPr>
        <p:spPr>
          <a:xfrm>
            <a:off x="761999" y="6338501"/>
            <a:ext cx="1781175" cy="138499"/>
          </a:xfrm>
          <a:prstGeom prst="rect">
            <a:avLst/>
          </a:prstGeom>
          <a:solidFill>
            <a:schemeClr val="bg1"/>
          </a:solidFill>
        </p:spPr>
        <p:txBody>
          <a:bodyPr wrap="square" lIns="0" tIns="0" rIns="0" bIns="0" rtlCol="0">
            <a:spAutoFit/>
          </a:bodyPr>
          <a:lstStyle/>
          <a:p>
            <a:r>
              <a:rPr lang="en-US" sz="900" dirty="0"/>
              <a:t>555-555-5555</a:t>
            </a:r>
          </a:p>
        </p:txBody>
      </p:sp>
      <p:sp>
        <p:nvSpPr>
          <p:cNvPr id="16" name="TextBox 15">
            <a:extLst>
              <a:ext uri="{FF2B5EF4-FFF2-40B4-BE49-F238E27FC236}">
                <a16:creationId xmlns:a16="http://schemas.microsoft.com/office/drawing/2014/main" id="{72AAFF74-2E8A-2128-C66B-D3B4F3637F5C}"/>
              </a:ext>
            </a:extLst>
          </p:cNvPr>
          <p:cNvSpPr txBox="1"/>
          <p:nvPr/>
        </p:nvSpPr>
        <p:spPr>
          <a:xfrm>
            <a:off x="5229225" y="4269124"/>
            <a:ext cx="6838950" cy="2492990"/>
          </a:xfrm>
          <a:prstGeom prst="rect">
            <a:avLst/>
          </a:prstGeom>
          <a:solidFill>
            <a:srgbClr val="F3F3F3"/>
          </a:solidFill>
        </p:spPr>
        <p:txBody>
          <a:bodyPr wrap="square" rtlCol="0">
            <a:spAutoFit/>
          </a:bodyPr>
          <a:lstStyle/>
          <a:p>
            <a:pPr marL="0" indent="0">
              <a:buNone/>
            </a:pPr>
            <a:endParaRPr lang="en-US" sz="2800" b="1" dirty="0">
              <a:latin typeface="Times New Roman" panose="02020603050405020304" pitchFamily="18" charset="0"/>
              <a:cs typeface="Times New Roman" panose="02020603050405020304" pitchFamily="18" charset="0"/>
            </a:endParaRPr>
          </a:p>
          <a:p>
            <a:pPr marL="0" indent="0">
              <a:buNone/>
            </a:pPr>
            <a:r>
              <a:rPr lang="en-US" sz="3200" b="1" dirty="0">
                <a:solidFill>
                  <a:srgbClr val="991A1E"/>
                </a:solidFill>
                <a:latin typeface="Times New Roman" panose="02020603050405020304" pitchFamily="18" charset="0"/>
                <a:cs typeface="Times New Roman" panose="02020603050405020304" pitchFamily="18" charset="0"/>
              </a:rPr>
              <a:t>Since the launch of the PACT Act Info Initiative, VFW has received more than 400 referrals from veterans needing help</a:t>
            </a:r>
            <a:endParaRPr lang="en-US" sz="2400" b="1" dirty="0">
              <a:solidFill>
                <a:srgbClr val="991A1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656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Table&#10;&#10;Description automatically generated">
            <a:extLst>
              <a:ext uri="{FF2B5EF4-FFF2-40B4-BE49-F238E27FC236}">
                <a16:creationId xmlns:a16="http://schemas.microsoft.com/office/drawing/2014/main" id="{27411AD8-4F23-3C73-4E35-9BB8874D15F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8769" y="1423988"/>
            <a:ext cx="6880011" cy="51482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PACT Act Info Initiative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About the Pact Act</a:t>
            </a:r>
          </a:p>
        </p:txBody>
      </p:sp>
      <p:sp>
        <p:nvSpPr>
          <p:cNvPr id="6" name="TextBox 5">
            <a:extLst>
              <a:ext uri="{FF2B5EF4-FFF2-40B4-BE49-F238E27FC236}">
                <a16:creationId xmlns:a16="http://schemas.microsoft.com/office/drawing/2014/main" id="{6454EEE1-125A-950D-599D-42B3E0880669}"/>
              </a:ext>
            </a:extLst>
          </p:cNvPr>
          <p:cNvSpPr txBox="1"/>
          <p:nvPr/>
        </p:nvSpPr>
        <p:spPr>
          <a:xfrm>
            <a:off x="7845942" y="1504950"/>
            <a:ext cx="3771900" cy="304698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If a veteran wants to learn more about the PACT Act, they can select “Learn More” and they will be taken to a FAQ page </a:t>
            </a:r>
          </a:p>
        </p:txBody>
      </p:sp>
    </p:spTree>
    <p:extLst>
      <p:ext uri="{BB962C8B-B14F-4D97-AF65-F5344CB8AC3E}">
        <p14:creationId xmlns:p14="http://schemas.microsoft.com/office/powerpoint/2010/main" val="3117156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574158" y="1576517"/>
            <a:ext cx="11227982" cy="5147668"/>
          </a:xfrm>
        </p:spPr>
        <p:txBody>
          <a:bodyPr>
            <a:noAutofit/>
          </a:bodyPr>
          <a:lstStyle/>
          <a:p>
            <a:endParaRPr lang="en-US" sz="11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Introduced into the House on 6/17/2021</a:t>
            </a:r>
          </a:p>
          <a:p>
            <a:endParaRPr lang="en-US" sz="16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Reported to House, Part 1 2/22/2022</a:t>
            </a:r>
          </a:p>
          <a:p>
            <a:endParaRPr lang="en-US" sz="24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Passed House 3/3/2022</a:t>
            </a:r>
          </a:p>
          <a:p>
            <a:endParaRPr lang="en-US" sz="20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Passed Senate 6/16/2022</a:t>
            </a:r>
          </a:p>
          <a:p>
            <a:endParaRPr lang="en-US" sz="16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Signed into Law 8/10/2022</a:t>
            </a: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The History of H.R 3967 Honoring our PACT                        Act of 2022</a:t>
            </a:r>
          </a:p>
        </p:txBody>
      </p:sp>
      <p:pic>
        <p:nvPicPr>
          <p:cNvPr id="3" name="Picture 2" descr="A large white building with columns&#10;&#10;Description automatically generated with low confidence">
            <a:extLst>
              <a:ext uri="{FF2B5EF4-FFF2-40B4-BE49-F238E27FC236}">
                <a16:creationId xmlns:a16="http://schemas.microsoft.com/office/drawing/2014/main" id="{CBD905A3-1A2D-DF8D-C3B6-A2B5BD4297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5453" y="1903633"/>
            <a:ext cx="4106687" cy="2737791"/>
          </a:xfrm>
          <a:prstGeom prst="rect">
            <a:avLst/>
          </a:prstGeom>
        </p:spPr>
      </p:pic>
    </p:spTree>
    <p:extLst>
      <p:ext uri="{BB962C8B-B14F-4D97-AF65-F5344CB8AC3E}">
        <p14:creationId xmlns:p14="http://schemas.microsoft.com/office/powerpoint/2010/main" val="2449881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PACT Act Info Initiative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About the Pact Act</a:t>
            </a:r>
          </a:p>
        </p:txBody>
      </p:sp>
      <p:sp>
        <p:nvSpPr>
          <p:cNvPr id="6" name="TextBox 5">
            <a:extLst>
              <a:ext uri="{FF2B5EF4-FFF2-40B4-BE49-F238E27FC236}">
                <a16:creationId xmlns:a16="http://schemas.microsoft.com/office/drawing/2014/main" id="{6454EEE1-125A-950D-599D-42B3E0880669}"/>
              </a:ext>
            </a:extLst>
          </p:cNvPr>
          <p:cNvSpPr txBox="1"/>
          <p:nvPr/>
        </p:nvSpPr>
        <p:spPr>
          <a:xfrm>
            <a:off x="6473707" y="1504950"/>
            <a:ext cx="4841993" cy="304698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When a veteran selects “Join Our Efforts” they will see this page that offers options to join the VFW or make a donation.</a:t>
            </a:r>
          </a:p>
          <a:p>
            <a:endParaRPr lang="en-US" sz="3200" dirty="0">
              <a:latin typeface="Times New Roman" panose="02020603050405020304" pitchFamily="18" charset="0"/>
              <a:cs typeface="Times New Roman" panose="02020603050405020304" pitchFamily="18" charset="0"/>
            </a:endParaRPr>
          </a:p>
        </p:txBody>
      </p:sp>
      <p:pic>
        <p:nvPicPr>
          <p:cNvPr id="8" name="Picture 7" descr="Graphical user interface, text, application, email&#10;&#10;Description automatically generated">
            <a:extLst>
              <a:ext uri="{FF2B5EF4-FFF2-40B4-BE49-F238E27FC236}">
                <a16:creationId xmlns:a16="http://schemas.microsoft.com/office/drawing/2014/main" id="{79F2B880-84B3-72A4-9442-8AACD59C7C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312" y="1419225"/>
            <a:ext cx="5144135" cy="50596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72531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304800" y="1316036"/>
            <a:ext cx="11497340" cy="1847850"/>
          </a:xfrm>
        </p:spPr>
        <p:txBody>
          <a:bodyPr>
            <a:noAutofit/>
          </a:bodyPr>
          <a:lstStyle/>
          <a:p>
            <a:pPr marL="0" indent="0" algn="ctr">
              <a:buNone/>
            </a:pPr>
            <a:r>
              <a:rPr lang="en-US" sz="2800" dirty="0">
                <a:latin typeface="Times New Roman" panose="02020603050405020304" pitchFamily="18" charset="0"/>
                <a:cs typeface="Times New Roman" panose="02020603050405020304" pitchFamily="18" charset="0"/>
              </a:rPr>
              <a:t>If you know of a veteran who has been diagnosed with one of the presumptive conditions listed in this presentation, invite them to visit </a:t>
            </a:r>
            <a:r>
              <a:rPr lang="en-US" sz="2800" dirty="0">
                <a:latin typeface="Times New Roman" panose="02020603050405020304" pitchFamily="18" charset="0"/>
                <a:cs typeface="Times New Roman" panose="02020603050405020304" pitchFamily="18" charset="0"/>
                <a:hlinkClick r:id="rId3"/>
              </a:rPr>
              <a:t>www.pactactinfo.org</a:t>
            </a:r>
            <a:r>
              <a:rPr lang="en-US" sz="2800" dirty="0">
                <a:latin typeface="Times New Roman" panose="02020603050405020304" pitchFamily="18" charset="0"/>
                <a:cs typeface="Times New Roman" panose="02020603050405020304" pitchFamily="18" charset="0"/>
              </a:rPr>
              <a:t> to see if they may qualify for benefits.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lgn="r">
              <a:buNone/>
            </a:pPr>
            <a:endParaRPr lang="en-US" b="1" dirty="0">
              <a:solidFill>
                <a:srgbClr val="991A1E"/>
              </a:solidFill>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Assistance with filing a Claim?</a:t>
            </a:r>
          </a:p>
        </p:txBody>
      </p:sp>
      <p:pic>
        <p:nvPicPr>
          <p:cNvPr id="3" name="Picture 2" descr="Qr code&#10;&#10;Description automatically generated">
            <a:extLst>
              <a:ext uri="{FF2B5EF4-FFF2-40B4-BE49-F238E27FC236}">
                <a16:creationId xmlns:a16="http://schemas.microsoft.com/office/drawing/2014/main" id="{97927386-32C9-2869-F665-9FC6D82D0F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9950" y="2641599"/>
            <a:ext cx="4953000" cy="2193795"/>
          </a:xfrm>
          <a:prstGeom prst="rect">
            <a:avLst/>
          </a:prstGeom>
        </p:spPr>
      </p:pic>
      <p:sp>
        <p:nvSpPr>
          <p:cNvPr id="6" name="TextBox 5">
            <a:extLst>
              <a:ext uri="{FF2B5EF4-FFF2-40B4-BE49-F238E27FC236}">
                <a16:creationId xmlns:a16="http://schemas.microsoft.com/office/drawing/2014/main" id="{07079B4D-C7DA-2938-BCB1-38A09F337331}"/>
              </a:ext>
            </a:extLst>
          </p:cNvPr>
          <p:cNvSpPr txBox="1"/>
          <p:nvPr/>
        </p:nvSpPr>
        <p:spPr>
          <a:xfrm>
            <a:off x="0" y="4835394"/>
            <a:ext cx="12191999" cy="1846659"/>
          </a:xfrm>
          <a:prstGeom prst="rect">
            <a:avLst/>
          </a:prstGeom>
          <a:noFill/>
        </p:spPr>
        <p:txBody>
          <a:bodyPr wrap="square" rtlCol="0">
            <a:spAutoFit/>
          </a:bodyPr>
          <a:lstStyle/>
          <a:p>
            <a:pPr marL="0" indent="0" algn="ctr">
              <a:buNone/>
            </a:pPr>
            <a:r>
              <a:rPr lang="en-US" sz="2800" dirty="0">
                <a:latin typeface="Times New Roman" panose="02020603050405020304" pitchFamily="18" charset="0"/>
                <a:cs typeface="Times New Roman" panose="02020603050405020304" pitchFamily="18" charset="0"/>
              </a:rPr>
              <a:t>The VFW has a worldwide network of professionally trained, accredited service officers standing by to assist all veterans obtain the benefits they’ve earned. </a:t>
            </a:r>
          </a:p>
          <a:p>
            <a:pPr marL="0" indent="0">
              <a:buNone/>
            </a:pPr>
            <a:endParaRPr lang="en-US" sz="1800" dirty="0">
              <a:latin typeface="Times New Roman" panose="02020603050405020304" pitchFamily="18" charset="0"/>
              <a:cs typeface="Times New Roman" panose="02020603050405020304" pitchFamily="18" charset="0"/>
            </a:endParaRPr>
          </a:p>
          <a:p>
            <a:pPr marL="0" indent="0" algn="ctr">
              <a:buNone/>
            </a:pPr>
            <a:r>
              <a:rPr lang="en-US" sz="2300" b="1" dirty="0">
                <a:latin typeface="Times New Roman" panose="02020603050405020304" pitchFamily="18" charset="0"/>
                <a:cs typeface="Times New Roman" panose="02020603050405020304" pitchFamily="18" charset="0"/>
              </a:rPr>
              <a:t>To find a local service officer visit: </a:t>
            </a:r>
            <a:r>
              <a:rPr lang="en-US" sz="2300" b="1" dirty="0">
                <a:latin typeface="Times New Roman" panose="02020603050405020304" pitchFamily="18" charset="0"/>
                <a:cs typeface="Times New Roman" panose="02020603050405020304" pitchFamily="18" charset="0"/>
                <a:hlinkClick r:id="rId5"/>
              </a:rPr>
              <a:t>https://www.vfw.org/assistance/va-claims-separation-benefits</a:t>
            </a:r>
            <a:r>
              <a:rPr lang="en-US" sz="2300" b="1"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1220145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3722740" y="2554446"/>
            <a:ext cx="8458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4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Questions?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4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5" name="TextBox 4">
            <a:extLst>
              <a:ext uri="{FF2B5EF4-FFF2-40B4-BE49-F238E27FC236}">
                <a16:creationId xmlns:a16="http://schemas.microsoft.com/office/drawing/2014/main" id="{D13FAF39-E6CB-48CE-872B-D8BA0E77364E}"/>
              </a:ext>
            </a:extLst>
          </p:cNvPr>
          <p:cNvSpPr txBox="1"/>
          <p:nvPr/>
        </p:nvSpPr>
        <p:spPr>
          <a:xfrm>
            <a:off x="9240715" y="5031656"/>
            <a:ext cx="26166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67577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404310" y="1343818"/>
            <a:ext cx="11496958" cy="2489046"/>
          </a:xfrm>
        </p:spPr>
        <p:txBody>
          <a:bodyPr>
            <a:noAutofit/>
          </a:bodyPr>
          <a:lstStyle/>
          <a:p>
            <a:pPr marL="0" indent="0">
              <a:buNone/>
            </a:pPr>
            <a:r>
              <a:rPr lang="en-US" sz="2800" dirty="0">
                <a:latin typeface="Times New Roman" panose="02020603050405020304" pitchFamily="18" charset="0"/>
                <a:cs typeface="Times New Roman" panose="02020603050405020304" pitchFamily="18" charset="0"/>
              </a:rPr>
              <a:t>Since the inception of the PACT Act, VFW’s National Legislative Service has been working with lawmakers to bring about Toxic Exposure Reform. </a:t>
            </a:r>
          </a:p>
          <a:p>
            <a:pPr marL="0" indent="0">
              <a:buNone/>
            </a:pPr>
            <a:endParaRPr lang="en-US" sz="9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VFW deployed multiple “Take Action” campaigns through the VFW Action Corps to urge Americans to contact their senators and tell them to vote YES to the PACT Act. </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VFW’s Role in The PACT Act</a:t>
            </a:r>
          </a:p>
        </p:txBody>
      </p:sp>
      <p:pic>
        <p:nvPicPr>
          <p:cNvPr id="9" name="Picture 8">
            <a:extLst>
              <a:ext uri="{FF2B5EF4-FFF2-40B4-BE49-F238E27FC236}">
                <a16:creationId xmlns:a16="http://schemas.microsoft.com/office/drawing/2014/main" id="{B93FA84F-7855-3BF4-0FCB-C50F360D1E1E}"/>
              </a:ext>
            </a:extLst>
          </p:cNvPr>
          <p:cNvPicPr>
            <a:picLocks noChangeAspect="1"/>
          </p:cNvPicPr>
          <p:nvPr/>
        </p:nvPicPr>
        <p:blipFill>
          <a:blip r:embed="rId3"/>
          <a:stretch>
            <a:fillRect/>
          </a:stretch>
        </p:blipFill>
        <p:spPr>
          <a:xfrm>
            <a:off x="6502000" y="3429000"/>
            <a:ext cx="5285690" cy="3084843"/>
          </a:xfrm>
          <a:prstGeom prst="rect">
            <a:avLst/>
          </a:prstGeom>
        </p:spPr>
      </p:pic>
      <p:sp>
        <p:nvSpPr>
          <p:cNvPr id="10" name="TextBox 9">
            <a:extLst>
              <a:ext uri="{FF2B5EF4-FFF2-40B4-BE49-F238E27FC236}">
                <a16:creationId xmlns:a16="http://schemas.microsoft.com/office/drawing/2014/main" id="{A41EFA1D-346F-B7DD-F352-148FD5C6795A}"/>
              </a:ext>
            </a:extLst>
          </p:cNvPr>
          <p:cNvSpPr txBox="1"/>
          <p:nvPr/>
        </p:nvSpPr>
        <p:spPr>
          <a:xfrm>
            <a:off x="404310" y="4063480"/>
            <a:ext cx="5574459" cy="181588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 Call to Action reached American Personality Jon Stewart who played an instrumental role in assisting with getting the PACT Act passed. </a:t>
            </a:r>
          </a:p>
        </p:txBody>
      </p:sp>
    </p:spTree>
    <p:extLst>
      <p:ext uri="{BB962C8B-B14F-4D97-AF65-F5344CB8AC3E}">
        <p14:creationId xmlns:p14="http://schemas.microsoft.com/office/powerpoint/2010/main" val="406210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574156" y="1576517"/>
            <a:ext cx="11043685" cy="5147668"/>
          </a:xfrm>
        </p:spPr>
        <p:txBody>
          <a:bodyPr>
            <a:noAutofit/>
          </a:bodyPr>
          <a:lstStyle/>
          <a:p>
            <a:pPr marL="0" indent="0" algn="ctr">
              <a:buNone/>
            </a:pP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The PACT Act is a new law that expands VA  benefits and health care to veterans exposed to burn pits and other toxic substances. This law provides generations of veterans and their survivors with the care and benefits they’ve earned and deserve.</a:t>
            </a:r>
          </a:p>
          <a:p>
            <a:pPr marL="0" indent="0">
              <a:buNone/>
            </a:pPr>
            <a:endParaRPr lang="en-US" sz="24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What is the PACT Act?</a:t>
            </a:r>
          </a:p>
        </p:txBody>
      </p:sp>
    </p:spTree>
    <p:extLst>
      <p:ext uri="{BB962C8B-B14F-4D97-AF65-F5344CB8AC3E}">
        <p14:creationId xmlns:p14="http://schemas.microsoft.com/office/powerpoint/2010/main" val="625559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299259" y="1343767"/>
            <a:ext cx="11754196" cy="5147668"/>
          </a:xfrm>
        </p:spPr>
        <p:txBody>
          <a:bodyPr>
            <a:noAutofit/>
          </a:bodyPr>
          <a:lstStyle/>
          <a:p>
            <a:pPr marL="0" indent="0">
              <a:buNone/>
            </a:pPr>
            <a:r>
              <a:rPr lang="en-US" sz="2600" dirty="0">
                <a:latin typeface="Times New Roman" panose="02020603050405020304" pitchFamily="18" charset="0"/>
                <a:cs typeface="Times New Roman" panose="02020603050405020304" pitchFamily="18" charset="0"/>
              </a:rPr>
              <a:t>The law expands health care eligibility to several groups of veterans who may not have been eligible before. These groups are broken into 3 new categories: </a:t>
            </a:r>
          </a:p>
          <a:p>
            <a:pPr marL="1828800" indent="-1828800">
              <a:buNone/>
              <a:tabLst>
                <a:tab pos="396875" algn="l"/>
              </a:tabLst>
            </a:pPr>
            <a:endParaRPr lang="en-US" sz="2600" b="1" dirty="0">
              <a:latin typeface="Times New Roman" panose="02020603050405020304" pitchFamily="18" charset="0"/>
              <a:cs typeface="Times New Roman" panose="02020603050405020304" pitchFamily="18" charset="0"/>
            </a:endParaRPr>
          </a:p>
          <a:p>
            <a:pPr marL="1828800" indent="-1828800">
              <a:buNone/>
              <a:tabLst>
                <a:tab pos="396875" algn="l"/>
              </a:tabLst>
            </a:pPr>
            <a:r>
              <a:rPr lang="en-US" sz="2600" b="1" dirty="0">
                <a:latin typeface="Times New Roman" panose="02020603050405020304" pitchFamily="18" charset="0"/>
                <a:cs typeface="Times New Roman" panose="02020603050405020304" pitchFamily="18" charset="0"/>
              </a:rPr>
              <a:t>Category 1</a:t>
            </a:r>
            <a:r>
              <a:rPr lang="en-US" sz="2600" dirty="0">
                <a:latin typeface="Times New Roman" panose="02020603050405020304" pitchFamily="18" charset="0"/>
                <a:cs typeface="Times New Roman" panose="02020603050405020304" pitchFamily="18" charset="0"/>
              </a:rPr>
              <a:t>:  Veterans who participated in a toxic exposure risk activity (as defined by law) while serving on active duty, active duty for training, or inactive duty training.</a:t>
            </a:r>
          </a:p>
          <a:p>
            <a:pPr marL="0" indent="0">
              <a:buNone/>
              <a:tabLst>
                <a:tab pos="396875" algn="l"/>
              </a:tabLst>
            </a:pPr>
            <a:endParaRPr lang="en-US" sz="200" dirty="0">
              <a:latin typeface="Times New Roman" panose="02020603050405020304" pitchFamily="18" charset="0"/>
              <a:cs typeface="Times New Roman" panose="02020603050405020304" pitchFamily="18" charset="0"/>
            </a:endParaRPr>
          </a:p>
          <a:p>
            <a:pPr marL="1828800" indent="-1828800">
              <a:buNone/>
              <a:tabLst>
                <a:tab pos="396875" algn="l"/>
              </a:tabLst>
            </a:pPr>
            <a:r>
              <a:rPr lang="en-US" sz="2600" b="1" dirty="0">
                <a:latin typeface="Times New Roman" panose="02020603050405020304" pitchFamily="18" charset="0"/>
                <a:cs typeface="Times New Roman" panose="02020603050405020304" pitchFamily="18" charset="0"/>
              </a:rPr>
              <a:t>Category 2</a:t>
            </a:r>
            <a:r>
              <a:rPr lang="en-US" sz="2600" dirty="0">
                <a:latin typeface="Times New Roman" panose="02020603050405020304" pitchFamily="18" charset="0"/>
                <a:cs typeface="Times New Roman" panose="02020603050405020304" pitchFamily="18" charset="0"/>
              </a:rPr>
              <a:t>:  Veterans who were assigned to a duty station (including airspace above) in certain locations during specific periods of time. These specific dates and locations can be found on slides 14 &amp; 15 of this presentation. </a:t>
            </a:r>
          </a:p>
          <a:p>
            <a:pPr marL="0" indent="0">
              <a:buNone/>
              <a:tabLst>
                <a:tab pos="396875" algn="l"/>
              </a:tabLst>
            </a:pPr>
            <a:endParaRPr lang="en-US" sz="200" dirty="0">
              <a:latin typeface="Times New Roman" panose="02020603050405020304" pitchFamily="18" charset="0"/>
              <a:cs typeface="Times New Roman" panose="02020603050405020304" pitchFamily="18" charset="0"/>
            </a:endParaRPr>
          </a:p>
          <a:p>
            <a:pPr marL="1828800" indent="-1828800">
              <a:buNone/>
              <a:tabLst>
                <a:tab pos="396875" algn="l"/>
              </a:tabLst>
            </a:pPr>
            <a:r>
              <a:rPr lang="en-US" sz="2600" b="1" dirty="0">
                <a:latin typeface="Times New Roman" panose="02020603050405020304" pitchFamily="18" charset="0"/>
                <a:cs typeface="Times New Roman" panose="02020603050405020304" pitchFamily="18" charset="0"/>
              </a:rPr>
              <a:t>Category 3</a:t>
            </a:r>
            <a:r>
              <a:rPr lang="en-US" sz="2600" dirty="0">
                <a:latin typeface="Times New Roman" panose="02020603050405020304" pitchFamily="18" charset="0"/>
                <a:cs typeface="Times New Roman" panose="02020603050405020304" pitchFamily="18" charset="0"/>
              </a:rPr>
              <a:t>:  Veterans who deployed in support of Operation Enduring Freedom, Operation Freedom’s Sentinel, Operation Iraqi Freedom, Operation New Dawn, Operation Inherent Resolve, or Resolute Support Mission.</a:t>
            </a: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The PACT Act Health Care Eligibility</a:t>
            </a:r>
          </a:p>
        </p:txBody>
      </p:sp>
    </p:spTree>
    <p:extLst>
      <p:ext uri="{BB962C8B-B14F-4D97-AF65-F5344CB8AC3E}">
        <p14:creationId xmlns:p14="http://schemas.microsoft.com/office/powerpoint/2010/main" val="1581112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382385" y="1576517"/>
            <a:ext cx="11571317" cy="5147668"/>
          </a:xfrm>
        </p:spPr>
        <p:txBody>
          <a:bodyPr>
            <a:noAutofit/>
          </a:bodyPr>
          <a:lstStyle/>
          <a:p>
            <a:pPr marL="0" indent="0">
              <a:buNone/>
            </a:pPr>
            <a:r>
              <a:rPr lang="en-US" sz="2400" b="1" dirty="0">
                <a:latin typeface="Times New Roman" panose="02020603050405020304" pitchFamily="18" charset="0"/>
                <a:cs typeface="Times New Roman" panose="02020603050405020304" pitchFamily="18" charset="0"/>
              </a:rPr>
              <a:t>August 10, 2022: </a:t>
            </a:r>
            <a:r>
              <a:rPr lang="en-US" sz="2400" dirty="0">
                <a:latin typeface="Times New Roman" panose="02020603050405020304" pitchFamily="18" charset="0"/>
                <a:cs typeface="Times New Roman" panose="02020603050405020304" pitchFamily="18" charset="0"/>
              </a:rPr>
              <a:t>PACT Act signed into law. </a:t>
            </a:r>
          </a:p>
          <a:p>
            <a:endParaRPr lang="en-US" sz="100" dirty="0">
              <a:latin typeface="Times New Roman" panose="02020603050405020304" pitchFamily="18" charset="0"/>
              <a:cs typeface="Times New Roman" panose="02020603050405020304" pitchFamily="18" charset="0"/>
            </a:endParaRPr>
          </a:p>
          <a:p>
            <a:pPr marL="2225675" indent="-2225675">
              <a:buNone/>
              <a:tabLst>
                <a:tab pos="1828800" algn="l"/>
              </a:tabLst>
            </a:pPr>
            <a:r>
              <a:rPr lang="en-US" sz="2400" b="1" dirty="0">
                <a:latin typeface="Times New Roman" panose="02020603050405020304" pitchFamily="18" charset="0"/>
                <a:cs typeface="Times New Roman" panose="02020603050405020304" pitchFamily="18" charset="0"/>
              </a:rPr>
              <a:t>October 1, 2022: </a:t>
            </a:r>
            <a:r>
              <a:rPr lang="en-US" sz="2400" dirty="0">
                <a:latin typeface="Times New Roman" panose="02020603050405020304" pitchFamily="18" charset="0"/>
                <a:cs typeface="Times New Roman" panose="02020603050405020304" pitchFamily="18" charset="0"/>
              </a:rPr>
              <a:t>Veterans who served in the Republic of Vietnam, Thailand, Laos, certain provinces in Cambodia, Guam, or American Samoa (or their territorial waters), or the Johnston Atoll (or a ship that called there) during specific time periods may enroll in VA health care.</a:t>
            </a:r>
          </a:p>
          <a:p>
            <a:endParaRPr lang="en-US" sz="700" dirty="0">
              <a:latin typeface="Times New Roman" panose="02020603050405020304" pitchFamily="18" charset="0"/>
              <a:cs typeface="Times New Roman" panose="02020603050405020304" pitchFamily="18" charset="0"/>
            </a:endParaRPr>
          </a:p>
          <a:p>
            <a:pPr marL="4511675" indent="-4511675">
              <a:buNone/>
            </a:pPr>
            <a:r>
              <a:rPr lang="en-US" sz="2400" b="1" dirty="0">
                <a:latin typeface="Times New Roman" panose="02020603050405020304" pitchFamily="18" charset="0"/>
                <a:cs typeface="Times New Roman" panose="02020603050405020304" pitchFamily="18" charset="0"/>
              </a:rPr>
              <a:t>October 1, 2022 - October 1, 2023</a:t>
            </a:r>
            <a:r>
              <a:rPr lang="en-US" sz="2400" dirty="0">
                <a:latin typeface="Times New Roman" panose="02020603050405020304" pitchFamily="18" charset="0"/>
                <a:cs typeface="Times New Roman" panose="02020603050405020304" pitchFamily="18" charset="0"/>
              </a:rPr>
              <a:t>: Veterans who served on active duty in a theater of combat operations during a period of war after the Persian Gulf War or in combat against a hostile force during a period of hostilities after 11/11/98, and who were discharged or released between 9/11/01–10/1/13 may enroll in VA health care.</a:t>
            </a:r>
          </a:p>
          <a:p>
            <a:endParaRPr lang="en-US" sz="100"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November 8, 2022</a:t>
            </a:r>
            <a:r>
              <a:rPr lang="en-US" sz="2400" dirty="0">
                <a:latin typeface="Times New Roman" panose="02020603050405020304" pitchFamily="18" charset="0"/>
                <a:cs typeface="Times New Roman" panose="02020603050405020304" pitchFamily="18" charset="0"/>
              </a:rPr>
              <a:t>: Toxic Exposure Screening starts for enrolled veterans. </a:t>
            </a:r>
          </a:p>
          <a:p>
            <a:endParaRPr lang="en-US" sz="100" dirty="0">
              <a:highlight>
                <a:srgbClr val="FFFF00"/>
              </a:highlight>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PACT Act Eligibility Key Dates</a:t>
            </a:r>
          </a:p>
        </p:txBody>
      </p:sp>
    </p:spTree>
    <p:extLst>
      <p:ext uri="{BB962C8B-B14F-4D97-AF65-F5344CB8AC3E}">
        <p14:creationId xmlns:p14="http://schemas.microsoft.com/office/powerpoint/2010/main" val="3423778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284480" y="1576517"/>
            <a:ext cx="11653520" cy="5147668"/>
          </a:xfrm>
        </p:spPr>
        <p:txBody>
          <a:bodyPr>
            <a:noAutofit/>
          </a:bodyPr>
          <a:lstStyle/>
          <a:p>
            <a:pPr marL="2225675" indent="-2225675">
              <a:buNone/>
            </a:pPr>
            <a:r>
              <a:rPr lang="en-US" sz="2400" b="1" dirty="0">
                <a:latin typeface="Times New Roman" panose="02020603050405020304" pitchFamily="18" charset="0"/>
                <a:cs typeface="Times New Roman" panose="02020603050405020304" pitchFamily="18" charset="0"/>
              </a:rPr>
              <a:t>October 1, 2024: </a:t>
            </a:r>
            <a:r>
              <a:rPr lang="en-US" sz="2300" dirty="0">
                <a:latin typeface="Times New Roman" panose="02020603050405020304" pitchFamily="18" charset="0"/>
                <a:cs typeface="Times New Roman" panose="02020603050405020304" pitchFamily="18" charset="0"/>
              </a:rPr>
              <a:t>Phase in enrollment for health care for Veterans identified in </a:t>
            </a:r>
            <a:r>
              <a:rPr lang="en-US" sz="2300" b="1" dirty="0">
                <a:latin typeface="Times New Roman" panose="02020603050405020304" pitchFamily="18" charset="0"/>
                <a:cs typeface="Times New Roman" panose="02020603050405020304" pitchFamily="18" charset="0"/>
              </a:rPr>
              <a:t>Categories 1 and 2 </a:t>
            </a:r>
            <a:r>
              <a:rPr lang="en-US" sz="2300" dirty="0">
                <a:latin typeface="Times New Roman" panose="02020603050405020304" pitchFamily="18" charset="0"/>
                <a:cs typeface="Times New Roman" panose="02020603050405020304" pitchFamily="18" charset="0"/>
              </a:rPr>
              <a:t>who were discharged or released August 2, 1990 - September 11, 2001</a:t>
            </a:r>
          </a:p>
          <a:p>
            <a:endParaRPr lang="en-US" sz="1100" b="1" dirty="0">
              <a:latin typeface="Times New Roman" panose="02020603050405020304" pitchFamily="18" charset="0"/>
              <a:cs typeface="Times New Roman" panose="02020603050405020304" pitchFamily="18" charset="0"/>
            </a:endParaRPr>
          </a:p>
          <a:p>
            <a:pPr marL="2225675" indent="-2225675">
              <a:buNone/>
            </a:pPr>
            <a:r>
              <a:rPr lang="en-US" sz="2400" b="1" dirty="0">
                <a:latin typeface="Times New Roman" panose="02020603050405020304" pitchFamily="18" charset="0"/>
                <a:cs typeface="Times New Roman" panose="02020603050405020304" pitchFamily="18" charset="0"/>
              </a:rPr>
              <a:t>October 1, 2026: </a:t>
            </a:r>
            <a:r>
              <a:rPr lang="en-US" sz="2300" dirty="0">
                <a:latin typeface="Times New Roman" panose="02020603050405020304" pitchFamily="18" charset="0"/>
                <a:cs typeface="Times New Roman" panose="02020603050405020304" pitchFamily="18" charset="0"/>
              </a:rPr>
              <a:t>Phase in enrollment for health care for Veterans identified in </a:t>
            </a:r>
            <a:r>
              <a:rPr lang="en-US" sz="2300" b="1" dirty="0">
                <a:latin typeface="Times New Roman" panose="02020603050405020304" pitchFamily="18" charset="0"/>
                <a:cs typeface="Times New Roman" panose="02020603050405020304" pitchFamily="18" charset="0"/>
              </a:rPr>
              <a:t>Categories 1 and 2</a:t>
            </a:r>
            <a:r>
              <a:rPr lang="en-US" sz="2300" dirty="0">
                <a:latin typeface="Times New Roman" panose="02020603050405020304" pitchFamily="18" charset="0"/>
                <a:cs typeface="Times New Roman" panose="02020603050405020304" pitchFamily="18" charset="0"/>
              </a:rPr>
              <a:t> who were discharged or released September 12, 2001 - December 31, 2006</a:t>
            </a:r>
          </a:p>
          <a:p>
            <a:endParaRPr lang="en-US" sz="1050" dirty="0">
              <a:latin typeface="Times New Roman" panose="02020603050405020304" pitchFamily="18" charset="0"/>
              <a:cs typeface="Times New Roman" panose="02020603050405020304" pitchFamily="18" charset="0"/>
            </a:endParaRPr>
          </a:p>
          <a:p>
            <a:pPr marL="2225675" indent="-2225675">
              <a:buNone/>
            </a:pPr>
            <a:r>
              <a:rPr lang="en-US" sz="2400" b="1" dirty="0">
                <a:latin typeface="Times New Roman" panose="02020603050405020304" pitchFamily="18" charset="0"/>
                <a:cs typeface="Times New Roman" panose="02020603050405020304" pitchFamily="18" charset="0"/>
              </a:rPr>
              <a:t>October 1, 2028: </a:t>
            </a:r>
            <a:r>
              <a:rPr lang="en-US" sz="2300" dirty="0">
                <a:latin typeface="Times New Roman" panose="02020603050405020304" pitchFamily="18" charset="0"/>
                <a:cs typeface="Times New Roman" panose="02020603050405020304" pitchFamily="18" charset="0"/>
              </a:rPr>
              <a:t>Phase in enrollment for health care for Veterans identified </a:t>
            </a:r>
            <a:r>
              <a:rPr lang="en-US" sz="2300" b="1" dirty="0">
                <a:latin typeface="Times New Roman" panose="02020603050405020304" pitchFamily="18" charset="0"/>
                <a:cs typeface="Times New Roman" panose="02020603050405020304" pitchFamily="18" charset="0"/>
              </a:rPr>
              <a:t>in Categories 1 and 2</a:t>
            </a:r>
            <a:r>
              <a:rPr lang="en-US" sz="2300" dirty="0">
                <a:latin typeface="Times New Roman" panose="02020603050405020304" pitchFamily="18" charset="0"/>
                <a:cs typeface="Times New Roman" panose="02020603050405020304" pitchFamily="18" charset="0"/>
              </a:rPr>
              <a:t> who were discharged or released January 1, 2007 - December 31, 2012</a:t>
            </a:r>
            <a:endParaRPr lang="en-US" sz="2400" dirty="0">
              <a:latin typeface="Times New Roman" panose="02020603050405020304" pitchFamily="18" charset="0"/>
              <a:cs typeface="Times New Roman" panose="02020603050405020304" pitchFamily="18" charset="0"/>
            </a:endParaRPr>
          </a:p>
          <a:p>
            <a:endParaRPr lang="en-US" sz="1050" dirty="0">
              <a:latin typeface="Times New Roman" panose="02020603050405020304" pitchFamily="18" charset="0"/>
              <a:cs typeface="Times New Roman" panose="02020603050405020304" pitchFamily="18" charset="0"/>
            </a:endParaRPr>
          </a:p>
          <a:p>
            <a:pPr marL="2225675" indent="-2225675">
              <a:buNone/>
            </a:pPr>
            <a:r>
              <a:rPr lang="en-US" sz="2400" b="1" dirty="0">
                <a:latin typeface="Times New Roman" panose="02020603050405020304" pitchFamily="18" charset="0"/>
                <a:cs typeface="Times New Roman" panose="02020603050405020304" pitchFamily="18" charset="0"/>
              </a:rPr>
              <a:t>October 1, 2030: </a:t>
            </a:r>
            <a:r>
              <a:rPr lang="en-US" sz="2300" dirty="0">
                <a:latin typeface="Times New Roman" panose="02020603050405020304" pitchFamily="18" charset="0"/>
                <a:cs typeface="Times New Roman" panose="02020603050405020304" pitchFamily="18" charset="0"/>
              </a:rPr>
              <a:t>Phase in enrollment for health care for Veterans identified in </a:t>
            </a:r>
            <a:r>
              <a:rPr lang="en-US" sz="2300" b="1" dirty="0">
                <a:latin typeface="Times New Roman" panose="02020603050405020304" pitchFamily="18" charset="0"/>
                <a:cs typeface="Times New Roman" panose="02020603050405020304" pitchFamily="18" charset="0"/>
              </a:rPr>
              <a:t>Categories 1 and 2</a:t>
            </a:r>
            <a:r>
              <a:rPr lang="en-US" sz="2300" dirty="0">
                <a:latin typeface="Times New Roman" panose="02020603050405020304" pitchFamily="18" charset="0"/>
                <a:cs typeface="Times New Roman" panose="02020603050405020304" pitchFamily="18" charset="0"/>
              </a:rPr>
              <a:t> who were discharged or released January 1, 2013 - December 31, 2018</a:t>
            </a:r>
          </a:p>
          <a:p>
            <a:pPr marL="2225675" indent="-2225675"/>
            <a:endParaRPr lang="en-US" sz="1100" dirty="0">
              <a:latin typeface="Times New Roman" panose="02020603050405020304" pitchFamily="18" charset="0"/>
              <a:cs typeface="Times New Roman" panose="02020603050405020304" pitchFamily="18" charset="0"/>
            </a:endParaRPr>
          </a:p>
          <a:p>
            <a:pPr marL="2225675" indent="-2225675">
              <a:buNone/>
            </a:pPr>
            <a:r>
              <a:rPr lang="en-US" sz="2400" b="1" dirty="0">
                <a:latin typeface="Times New Roman" panose="02020603050405020304" pitchFamily="18" charset="0"/>
                <a:cs typeface="Times New Roman" panose="02020603050405020304" pitchFamily="18" charset="0"/>
              </a:rPr>
              <a:t>November 8, 2032</a:t>
            </a:r>
            <a:r>
              <a:rPr lang="en-US" sz="2400" dirty="0">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Phase in enrollment for health care for Veterans identified in </a:t>
            </a:r>
            <a:r>
              <a:rPr lang="en-US" sz="2300" b="1" dirty="0">
                <a:latin typeface="Times New Roman" panose="02020603050405020304" pitchFamily="18" charset="0"/>
                <a:cs typeface="Times New Roman" panose="02020603050405020304" pitchFamily="18" charset="0"/>
              </a:rPr>
              <a:t>Category 3</a:t>
            </a:r>
          </a:p>
          <a:p>
            <a:endParaRPr lang="en-US" sz="1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PACT Act Eligibility Enrollment Dates</a:t>
            </a:r>
          </a:p>
        </p:txBody>
      </p:sp>
    </p:spTree>
    <p:extLst>
      <p:ext uri="{BB962C8B-B14F-4D97-AF65-F5344CB8AC3E}">
        <p14:creationId xmlns:p14="http://schemas.microsoft.com/office/powerpoint/2010/main" val="1134180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574158" y="1576517"/>
            <a:ext cx="11227982" cy="5147668"/>
          </a:xfrm>
        </p:spPr>
        <p:txBody>
          <a:bodyPr>
            <a:noAutofit/>
          </a:bodyPr>
          <a:lstStyle/>
          <a:p>
            <a:pPr marL="0" indent="0">
              <a:buNone/>
            </a:pPr>
            <a:r>
              <a:rPr lang="en-US" sz="2800" dirty="0">
                <a:latin typeface="Times New Roman" panose="02020603050405020304" pitchFamily="18" charset="0"/>
                <a:cs typeface="Times New Roman" panose="02020603050405020304" pitchFamily="18" charset="0"/>
              </a:rPr>
              <a:t>Additional ways the PACT Act expands VA Health care include:</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Act expands and extends eligibility for VA  health care for veterans with toxic-exposures and veterans of the Vietnam era, Gulf War era, and Post-9/11 era.</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VA will improve the decision-making process for determining what medical conditions will be considered for presumptive status.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Every enrolled veteran in VHA will receive an initial toxic exposure screening and a follow-up screening every five years. Veterans who are not enrolled, but who are eligible to enroll, will have an opportunity to enroll and receive the screening.</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The PACT Act and VA Health Care</a:t>
            </a:r>
          </a:p>
        </p:txBody>
      </p:sp>
    </p:spTree>
    <p:extLst>
      <p:ext uri="{BB962C8B-B14F-4D97-AF65-F5344CB8AC3E}">
        <p14:creationId xmlns:p14="http://schemas.microsoft.com/office/powerpoint/2010/main" val="1936377471"/>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3057</TotalTime>
  <Words>3020</Words>
  <Application>Microsoft Office PowerPoint</Application>
  <PresentationFormat>Widescreen</PresentationFormat>
  <Paragraphs>294</Paragraphs>
  <Slides>32</Slides>
  <Notes>32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Calibri</vt:lpstr>
      <vt:lpstr>Symbol</vt:lpstr>
      <vt:lpstr>Times New Roman</vt:lpstr>
      <vt:lpstr>1_Office Theme</vt:lpstr>
      <vt:lpstr>3_Custom Design</vt:lpstr>
      <vt:lpstr>PowerPoint Presentation</vt:lpstr>
      <vt:lpstr>The Sergeant First Class Heath Robinson Honoring our                Promise to Address Comprehensive Toxics (PACT) Act </vt:lpstr>
      <vt:lpstr>The History of H.R 3967 Honoring our PACT                        Act of 2022</vt:lpstr>
      <vt:lpstr>VFW’s Role in The PACT Act</vt:lpstr>
      <vt:lpstr>What is the PACT Act?</vt:lpstr>
      <vt:lpstr>The PACT Act Health Care Eligibility</vt:lpstr>
      <vt:lpstr>PACT Act Eligibility Key Dates</vt:lpstr>
      <vt:lpstr>PACT Act Eligibility Enrollment Dates</vt:lpstr>
      <vt:lpstr>The PACT Act and VA Health Care</vt:lpstr>
      <vt:lpstr>The PACT Act and VA Health Care</vt:lpstr>
      <vt:lpstr>The PACT Act and VA Health Care             Enhanced Enrollment</vt:lpstr>
      <vt:lpstr>The PACT Act and VA Health Care</vt:lpstr>
      <vt:lpstr>The PACT Act and VA Presumptive Benefits</vt:lpstr>
      <vt:lpstr>The PACT Act Presumptive Areas</vt:lpstr>
      <vt:lpstr>The PACT Act Presumptive Areas</vt:lpstr>
      <vt:lpstr>The PACT Act Presumptive conditions for                   Gulf War and Post 9/11 Veterans</vt:lpstr>
      <vt:lpstr>The PACT Act Presumptive conditions for Vietnam  Veterans and those exposed to Tactical Herbicides</vt:lpstr>
      <vt:lpstr>The PACT Act and When to File for VA Benefits</vt:lpstr>
      <vt:lpstr>Appealing Previously Denied Claims Under the                   PACT Act</vt:lpstr>
      <vt:lpstr>The PACT Act and Dependency and Indemnity   Compensation (DIC)</vt:lpstr>
      <vt:lpstr>The PACT Act Effective Dates</vt:lpstr>
      <vt:lpstr>The PACT Act Section 804  Camp Lejeune Justice Act</vt:lpstr>
      <vt:lpstr>The PACT Act Section 804  Camp Lejeune Justice Act</vt:lpstr>
      <vt:lpstr>PACT Act Info Initiative</vt:lpstr>
      <vt:lpstr>PACT Act Info Initiative</vt:lpstr>
      <vt:lpstr>PACT Act Info Initiative –  Am I Eligible for Benefits?</vt:lpstr>
      <vt:lpstr>PACT Act Info Initiative –  Am I Eligible for Benefits?</vt:lpstr>
      <vt:lpstr>PACT Act Info Initiative –  Automatic Referrals</vt:lpstr>
      <vt:lpstr>PACT Act Info Initiative About the Pact Act</vt:lpstr>
      <vt:lpstr>PACT Act Info Initiative About the Pact Act</vt:lpstr>
      <vt:lpstr>Assistance with filing a Claim?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Dale Phillips</dc:creator>
  <cp:lastModifiedBy>Christopher Macinkowicz</cp:lastModifiedBy>
  <cp:revision>161</cp:revision>
  <dcterms:created xsi:type="dcterms:W3CDTF">2022-07-15T01:48:57Z</dcterms:created>
  <dcterms:modified xsi:type="dcterms:W3CDTF">2023-01-12T18:06:38Z</dcterms:modified>
</cp:coreProperties>
</file>