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Lst>
  <p:notesMasterIdLst>
    <p:notesMasterId r:id="rId27"/>
  </p:notesMasterIdLst>
  <p:sldIdLst>
    <p:sldId id="259" r:id="rId3"/>
    <p:sldId id="397" r:id="rId4"/>
    <p:sldId id="398" r:id="rId5"/>
    <p:sldId id="399" r:id="rId6"/>
    <p:sldId id="400" r:id="rId7"/>
    <p:sldId id="410" r:id="rId8"/>
    <p:sldId id="403" r:id="rId9"/>
    <p:sldId id="419" r:id="rId10"/>
    <p:sldId id="420" r:id="rId11"/>
    <p:sldId id="421" r:id="rId12"/>
    <p:sldId id="404" r:id="rId13"/>
    <p:sldId id="406" r:id="rId14"/>
    <p:sldId id="405" r:id="rId15"/>
    <p:sldId id="401" r:id="rId16"/>
    <p:sldId id="402" r:id="rId17"/>
    <p:sldId id="411" r:id="rId18"/>
    <p:sldId id="414" r:id="rId19"/>
    <p:sldId id="415" r:id="rId20"/>
    <p:sldId id="416" r:id="rId21"/>
    <p:sldId id="417" r:id="rId22"/>
    <p:sldId id="418" r:id="rId23"/>
    <p:sldId id="413" r:id="rId24"/>
    <p:sldId id="408" r:id="rId25"/>
    <p:sldId id="42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1A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529" autoAdjust="0"/>
  </p:normalViewPr>
  <p:slideViewPr>
    <p:cSldViewPr snapToGrid="0">
      <p:cViewPr varScale="1">
        <p:scale>
          <a:sx n="61" d="100"/>
          <a:sy n="61" d="100"/>
        </p:scale>
        <p:origin x="109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38E43-2E9A-4A8C-9C05-CDD4C22D9615}" type="datetimeFigureOut">
              <a:rPr lang="en-US" smtClean="0"/>
              <a:t>8/22/2022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17A95-404D-483A-871D-D9773D574415}" type="slidenum">
              <a:rPr lang="en-US" smtClean="0"/>
              <a:t>‹#›</a:t>
            </a:fld>
            <a:endParaRPr lang="en-US"/>
          </a:p>
        </p:txBody>
      </p:sp>
    </p:spTree>
    <p:extLst>
      <p:ext uri="{BB962C8B-B14F-4D97-AF65-F5344CB8AC3E}">
        <p14:creationId xmlns:p14="http://schemas.microsoft.com/office/powerpoint/2010/main" val="259456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27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veteran does not currently qualify for permanent VA health care due to service dates, they should consider filing a claim for benefits as a granted claim will establish the healthcare at possibly a higher PG.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663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11</a:t>
            </a:fld>
            <a:endParaRPr lang="en-US"/>
          </a:p>
        </p:txBody>
      </p:sp>
    </p:spTree>
    <p:extLst>
      <p:ext uri="{BB962C8B-B14F-4D97-AF65-F5344CB8AC3E}">
        <p14:creationId xmlns:p14="http://schemas.microsoft.com/office/powerpoint/2010/main" val="1356929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12</a:t>
            </a:fld>
            <a:endParaRPr lang="en-US"/>
          </a:p>
        </p:txBody>
      </p:sp>
    </p:spTree>
    <p:extLst>
      <p:ext uri="{BB962C8B-B14F-4D97-AF65-F5344CB8AC3E}">
        <p14:creationId xmlns:p14="http://schemas.microsoft.com/office/powerpoint/2010/main" val="863171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13</a:t>
            </a:fld>
            <a:endParaRPr lang="en-US"/>
          </a:p>
        </p:txBody>
      </p:sp>
    </p:spTree>
    <p:extLst>
      <p:ext uri="{BB962C8B-B14F-4D97-AF65-F5344CB8AC3E}">
        <p14:creationId xmlns:p14="http://schemas.microsoft.com/office/powerpoint/2010/main" val="472691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14</a:t>
            </a:fld>
            <a:endParaRPr lang="en-US"/>
          </a:p>
        </p:txBody>
      </p:sp>
    </p:spTree>
    <p:extLst>
      <p:ext uri="{BB962C8B-B14F-4D97-AF65-F5344CB8AC3E}">
        <p14:creationId xmlns:p14="http://schemas.microsoft.com/office/powerpoint/2010/main" val="1140899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conceded exposure to herbicides will qualify for this. Including Vietnam, Korean DMZ, C-123 aircraft,  etc. </a:t>
            </a:r>
          </a:p>
          <a:p>
            <a:r>
              <a:rPr lang="en-US" dirty="0"/>
              <a:t>Vietnam: </a:t>
            </a:r>
            <a:r>
              <a:rPr lang="en-US" b="0" i="0" dirty="0">
                <a:solidFill>
                  <a:srgbClr val="444444"/>
                </a:solidFill>
                <a:effectLst/>
                <a:latin typeface="Arial" panose="020B0604020202020204" pitchFamily="34" charset="0"/>
              </a:rPr>
              <a:t>January 9, 1962, through May 7, 1975</a:t>
            </a:r>
          </a:p>
          <a:p>
            <a:r>
              <a:rPr lang="en-US" b="0" i="0" dirty="0">
                <a:solidFill>
                  <a:srgbClr val="444444"/>
                </a:solidFill>
                <a:effectLst/>
                <a:latin typeface="Arial" panose="020B0604020202020204" pitchFamily="34" charset="0"/>
              </a:rPr>
              <a:t>Thailand: January 9, 1962, through June 30, 1976 </a:t>
            </a:r>
          </a:p>
          <a:p>
            <a:r>
              <a:rPr lang="en-US" b="0" i="0" dirty="0">
                <a:solidFill>
                  <a:srgbClr val="444444"/>
                </a:solidFill>
                <a:effectLst/>
                <a:latin typeface="Arial" panose="020B0604020202020204" pitchFamily="34" charset="0"/>
              </a:rPr>
              <a:t>Guam or American Samoa: January 9, 1962, through July 30, 1980</a:t>
            </a:r>
          </a:p>
          <a:p>
            <a:r>
              <a:rPr lang="en-US" dirty="0"/>
              <a:t>Laos: December 1, 1965, through September 30, 1969</a:t>
            </a:r>
          </a:p>
          <a:p>
            <a:r>
              <a:rPr lang="en-US" dirty="0"/>
              <a:t>Cambodia at </a:t>
            </a:r>
            <a:r>
              <a:rPr lang="en-US" dirty="0" err="1"/>
              <a:t>Mimot</a:t>
            </a:r>
            <a:r>
              <a:rPr lang="en-US" dirty="0"/>
              <a:t> or </a:t>
            </a:r>
            <a:r>
              <a:rPr lang="en-US" dirty="0" err="1"/>
              <a:t>Krek</a:t>
            </a:r>
            <a:r>
              <a:rPr lang="en-US" dirty="0"/>
              <a:t>, Kampong Cham Province: April 16, 1969, through April 30, 1969</a:t>
            </a:r>
          </a:p>
          <a:p>
            <a:r>
              <a:rPr lang="en-US" dirty="0"/>
              <a:t>Korean DMZ: Sept. 1, 1967, through August 31, 1971.</a:t>
            </a:r>
          </a:p>
        </p:txBody>
      </p:sp>
      <p:sp>
        <p:nvSpPr>
          <p:cNvPr id="4" name="Slide Number Placeholder 3"/>
          <p:cNvSpPr>
            <a:spLocks noGrp="1"/>
          </p:cNvSpPr>
          <p:nvPr>
            <p:ph type="sldNum" sz="quarter" idx="5"/>
          </p:nvPr>
        </p:nvSpPr>
        <p:spPr/>
        <p:txBody>
          <a:bodyPr/>
          <a:lstStyle/>
          <a:p>
            <a:fld id="{9BF17A95-404D-483A-871D-D9773D574415}" type="slidenum">
              <a:rPr lang="en-US" smtClean="0"/>
              <a:t>15</a:t>
            </a:fld>
            <a:endParaRPr lang="en-US"/>
          </a:p>
        </p:txBody>
      </p:sp>
    </p:spTree>
    <p:extLst>
      <p:ext uri="{BB962C8B-B14F-4D97-AF65-F5344CB8AC3E}">
        <p14:creationId xmlns:p14="http://schemas.microsoft.com/office/powerpoint/2010/main" val="4191924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“liberalizing” like NEHMER or others. There is no earlier effective date for previously filed claims.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060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245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832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93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2</a:t>
            </a:fld>
            <a:endParaRPr lang="en-US"/>
          </a:p>
        </p:txBody>
      </p:sp>
    </p:spTree>
    <p:extLst>
      <p:ext uri="{BB962C8B-B14F-4D97-AF65-F5344CB8AC3E}">
        <p14:creationId xmlns:p14="http://schemas.microsoft.com/office/powerpoint/2010/main" val="527436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604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death certificate does not include this information, the surviving family member will need to request an amended death certificate. VA will NOT develop for this.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378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Offset: </a:t>
            </a:r>
            <a:r>
              <a:rPr lang="en-US" dirty="0"/>
              <a:t>If the veteran is awarded VA benefits under 1151 (VA fault or negligence) and a settlement from a federal suit for the same disability, the veteran cannot receive both. Instead, VA will offset (withhold) the veteran’s benefits until the amount awarded from the settlement has accrued. Once the veteran has accrued enough benefits to offset the settlement amount, they will start receiving their benefits.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909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23</a:t>
            </a:fld>
            <a:endParaRPr lang="en-US"/>
          </a:p>
        </p:txBody>
      </p:sp>
    </p:spTree>
    <p:extLst>
      <p:ext uri="{BB962C8B-B14F-4D97-AF65-F5344CB8AC3E}">
        <p14:creationId xmlns:p14="http://schemas.microsoft.com/office/powerpoint/2010/main" val="1939995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15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3</a:t>
            </a:fld>
            <a:endParaRPr lang="en-US"/>
          </a:p>
        </p:txBody>
      </p:sp>
    </p:spTree>
    <p:extLst>
      <p:ext uri="{BB962C8B-B14F-4D97-AF65-F5344CB8AC3E}">
        <p14:creationId xmlns:p14="http://schemas.microsoft.com/office/powerpoint/2010/main" val="203588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4</a:t>
            </a:fld>
            <a:endParaRPr lang="en-US"/>
          </a:p>
        </p:txBody>
      </p:sp>
    </p:spTree>
    <p:extLst>
      <p:ext uri="{BB962C8B-B14F-4D97-AF65-F5344CB8AC3E}">
        <p14:creationId xmlns:p14="http://schemas.microsoft.com/office/powerpoint/2010/main" val="155114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5</a:t>
            </a:fld>
            <a:endParaRPr lang="en-US"/>
          </a:p>
        </p:txBody>
      </p:sp>
    </p:spTree>
    <p:extLst>
      <p:ext uri="{BB962C8B-B14F-4D97-AF65-F5344CB8AC3E}">
        <p14:creationId xmlns:p14="http://schemas.microsoft.com/office/powerpoint/2010/main" val="224801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2 – The Act states that VA must collaborate with other agencies such as DoD to create the Toxic Exposure Research Working Group. This group will conduct toxic exposure research and will develop </a:t>
            </a:r>
            <a:r>
              <a:rPr lang="en-US"/>
              <a:t>a 5-year </a:t>
            </a:r>
            <a:r>
              <a:rPr lang="en-US" dirty="0"/>
              <a:t>strategic plan for research activities. The act also directs VA to study specific events like the Manhattan project, and diseases related to toxic exposure such as cancer rates, mental health, and respiratory disorders.</a:t>
            </a:r>
          </a:p>
        </p:txBody>
      </p:sp>
      <p:sp>
        <p:nvSpPr>
          <p:cNvPr id="4" name="Slide Number Placeholder 3"/>
          <p:cNvSpPr>
            <a:spLocks noGrp="1"/>
          </p:cNvSpPr>
          <p:nvPr>
            <p:ph type="sldNum" sz="quarter" idx="5"/>
          </p:nvPr>
        </p:nvSpPr>
        <p:spPr/>
        <p:txBody>
          <a:bodyPr/>
          <a:lstStyle/>
          <a:p>
            <a:fld id="{9BF17A95-404D-483A-871D-D9773D574415}" type="slidenum">
              <a:rPr lang="en-US" smtClean="0"/>
              <a:t>6</a:t>
            </a:fld>
            <a:endParaRPr lang="en-US"/>
          </a:p>
        </p:txBody>
      </p:sp>
    </p:spTree>
    <p:extLst>
      <p:ext uri="{BB962C8B-B14F-4D97-AF65-F5344CB8AC3E}">
        <p14:creationId xmlns:p14="http://schemas.microsoft.com/office/powerpoint/2010/main" val="3350733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rPr>
              <a:t>This is in lieu of the now defunct AIR Commission </a:t>
            </a:r>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7</a:t>
            </a:fld>
            <a:endParaRPr lang="en-US"/>
          </a:p>
        </p:txBody>
      </p:sp>
    </p:spTree>
    <p:extLst>
      <p:ext uri="{BB962C8B-B14F-4D97-AF65-F5344CB8AC3E}">
        <p14:creationId xmlns:p14="http://schemas.microsoft.com/office/powerpoint/2010/main" val="2432740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Enhanced enrollment at PG6 – veterans who served in a theater of operation are now granted 10 years of healthcare immediately following discharge unless they meet the criteria for a higher priority group.</a:t>
            </a:r>
          </a:p>
        </p:txBody>
      </p:sp>
      <p:sp>
        <p:nvSpPr>
          <p:cNvPr id="4" name="Slide Number Placeholder 3"/>
          <p:cNvSpPr>
            <a:spLocks noGrp="1"/>
          </p:cNvSpPr>
          <p:nvPr>
            <p:ph type="sldNum" sz="quarter" idx="5"/>
          </p:nvPr>
        </p:nvSpPr>
        <p:spPr/>
        <p:txBody>
          <a:bodyPr/>
          <a:lstStyle/>
          <a:p>
            <a:fld id="{9BF17A95-404D-483A-871D-D9773D574415}" type="slidenum">
              <a:rPr lang="en-US" smtClean="0"/>
              <a:t>8</a:t>
            </a:fld>
            <a:endParaRPr lang="en-US"/>
          </a:p>
        </p:txBody>
      </p:sp>
    </p:spTree>
    <p:extLst>
      <p:ext uri="{BB962C8B-B14F-4D97-AF65-F5344CB8AC3E}">
        <p14:creationId xmlns:p14="http://schemas.microsoft.com/office/powerpoint/2010/main" val="693592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ILER - Individual Longitudinal Exposure Record: An individual, electronic record of exposures for each service member. </a:t>
            </a:r>
          </a:p>
          <a:p>
            <a:r>
              <a:rPr lang="en-US" dirty="0"/>
              <a:t>ILER will contain:</a:t>
            </a:r>
          </a:p>
          <a:p>
            <a:pPr marL="171450" indent="-171450">
              <a:buFont typeface="Arial" panose="020B0604020202020204" pitchFamily="34" charset="0"/>
              <a:buChar char="•"/>
            </a:pPr>
            <a:r>
              <a:rPr lang="en-US" dirty="0"/>
              <a:t>Time of deployments</a:t>
            </a:r>
          </a:p>
          <a:p>
            <a:pPr marL="171450" indent="-171450">
              <a:buFont typeface="Arial" panose="020B0604020202020204" pitchFamily="34" charset="0"/>
              <a:buChar char="•"/>
            </a:pPr>
            <a:r>
              <a:rPr lang="en-US" dirty="0"/>
              <a:t>Locations and events during deployments</a:t>
            </a:r>
          </a:p>
          <a:p>
            <a:pPr marL="171450" indent="-171450">
              <a:buFont typeface="Arial" panose="020B0604020202020204" pitchFamily="34" charset="0"/>
              <a:buChar char="•"/>
            </a:pPr>
            <a:r>
              <a:rPr lang="en-US" dirty="0"/>
              <a:t>All-hazard occupational data</a:t>
            </a:r>
          </a:p>
          <a:p>
            <a:pPr marL="171450" indent="-171450">
              <a:buFont typeface="Arial" panose="020B0604020202020204" pitchFamily="34" charset="0"/>
              <a:buChar char="•"/>
            </a:pPr>
            <a:r>
              <a:rPr lang="en-US" dirty="0"/>
              <a:t>Environmental hazards that were known or found later</a:t>
            </a:r>
          </a:p>
          <a:p>
            <a:pPr marL="171450" indent="-171450">
              <a:buFont typeface="Arial" panose="020B0604020202020204" pitchFamily="34" charset="0"/>
              <a:buChar char="•"/>
            </a:pPr>
            <a:r>
              <a:rPr lang="en-US" dirty="0"/>
              <a:t>Any monitoring performed in the area(s)</a:t>
            </a:r>
          </a:p>
          <a:p>
            <a:pPr marL="171450" indent="-171450">
              <a:buFont typeface="Arial" panose="020B0604020202020204" pitchFamily="34" charset="0"/>
              <a:buChar char="•"/>
            </a:pPr>
            <a:r>
              <a:rPr lang="en-US" dirty="0"/>
              <a:t>Medical encounter information (e.g., diagnosis, treatment, and laboratory data)</a:t>
            </a:r>
          </a:p>
          <a:p>
            <a:pPr marL="171450" indent="-171450">
              <a:buFont typeface="Arial" panose="020B0604020202020204" pitchFamily="34" charset="0"/>
              <a:buChar char="•"/>
            </a:pPr>
            <a:r>
              <a:rPr lang="en-US" dirty="0"/>
              <a:t>Medical concerns that should be addressed regarding possible exposures</a:t>
            </a:r>
          </a:p>
          <a:p>
            <a:r>
              <a:rPr lang="en-US" dirty="0"/>
              <a:t>ILER will be available to VA and DoD healthcare providers; epidemiologists and researchers; and VA disability evaluation and benefits determinations specialists. It will be used to improve internal processes and will not be available for individual access.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41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7520165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4946392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1487143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154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262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9804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2000"/>
            </a:lvl1pPr>
          </a:lstStyle>
          <a:p>
            <a:fld id="{60B18D57-13A5-4968-950D-8FEF41FA4399}" type="slidenum">
              <a:rPr lang="en-US" smtClean="0"/>
              <a:pPr/>
              <a:t>‹#›</a:t>
            </a:fld>
            <a:endParaRPr lang="en-US" dirty="0"/>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9676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08689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60998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97967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66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207334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6144566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8385716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419967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45094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036994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5038616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159778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31A3B0A4-B166-46AE-A380-4570759C161D}"/>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A1F6FE06-3962-4498-B688-02BC8C27EA2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10F6905F-2A80-416B-B17E-676C54DC3BD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72536" y="623551"/>
            <a:ext cx="4659333" cy="1221785"/>
          </a:xfrm>
          <a:prstGeom prst="rect">
            <a:avLst/>
          </a:prstGeom>
        </p:spPr>
      </p:pic>
    </p:spTree>
    <p:extLst>
      <p:ext uri="{BB962C8B-B14F-4D97-AF65-F5344CB8AC3E}">
        <p14:creationId xmlns:p14="http://schemas.microsoft.com/office/powerpoint/2010/main" val="10319400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7222717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www.vfw.org/assistance/va-claims-separation-benefits"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3722740" y="2554446"/>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The PACT Act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TextBox 4">
            <a:extLst>
              <a:ext uri="{FF2B5EF4-FFF2-40B4-BE49-F238E27FC236}">
                <a16:creationId xmlns:a16="http://schemas.microsoft.com/office/drawing/2014/main" id="{D13FAF39-E6CB-48CE-872B-D8BA0E77364E}"/>
              </a:ext>
            </a:extLst>
          </p:cNvPr>
          <p:cNvSpPr txBox="1"/>
          <p:nvPr/>
        </p:nvSpPr>
        <p:spPr>
          <a:xfrm>
            <a:off x="9240715" y="5031656"/>
            <a:ext cx="26166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9201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422031" y="1343818"/>
            <a:ext cx="11563643" cy="5147668"/>
          </a:xfrm>
        </p:spPr>
        <p:txBody>
          <a:bodyPr>
            <a:noAutofit/>
          </a:bodyPr>
          <a:lstStyle/>
          <a:p>
            <a:pPr marL="0" indent="0">
              <a:buNone/>
            </a:pPr>
            <a:r>
              <a:rPr lang="en-US" sz="2600" b="1" u="sng" dirty="0">
                <a:effectLst/>
                <a:latin typeface="Times New Roman" panose="02020603050405020304" pitchFamily="18" charset="0"/>
                <a:ea typeface="Times New Roman" panose="02020603050405020304" pitchFamily="18" charset="0"/>
                <a:cs typeface="Times New Roman" panose="02020603050405020304" pitchFamily="18" charset="0"/>
              </a:rPr>
              <a:t>Permanent eligibility for VA care</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will be phased in over a 10-year period based on discharge date for each veteran serving in one or more of the specified locations: </a:t>
            </a:r>
          </a:p>
          <a:p>
            <a:endPar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October 1, 2024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for veterans discharged between </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8/2/</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1990 and </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9/11/2001</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October 1, 2026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for veterans discharged between </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9/12/2001</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12/</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31</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2006</a:t>
            </a:r>
          </a:p>
          <a:p>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October 1, 2028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for veterans discharged between </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1/</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1/2007 and 12/31/2012</a:t>
            </a:r>
          </a:p>
          <a:p>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October 1, 2030</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for veterans discharged between 1/1/2013, and 12/31/2018</a:t>
            </a:r>
          </a:p>
          <a:p>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October 1, 2032</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for all others who participated in any of the covered contingency operations.</a:t>
            </a:r>
          </a:p>
          <a:p>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Permanent eligibility for VA care will begin October 1, 2032 for veterans who served in support of the listed operations but not in a specified location listed above.</a:t>
            </a:r>
          </a:p>
          <a:p>
            <a:pPr marL="0" indent="0">
              <a:buNone/>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and VA Health Care</a:t>
            </a:r>
          </a:p>
        </p:txBody>
      </p:sp>
    </p:spTree>
    <p:extLst>
      <p:ext uri="{BB962C8B-B14F-4D97-AF65-F5344CB8AC3E}">
        <p14:creationId xmlns:p14="http://schemas.microsoft.com/office/powerpoint/2010/main" val="2984699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88226" y="1576517"/>
            <a:ext cx="11227982" cy="5147668"/>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The PACT Act has added more than 20 new presumptive conditions that veterans can file for if they meet the requirements. </a:t>
            </a:r>
          </a:p>
          <a:p>
            <a:pPr marL="0" indent="0" algn="ctr">
              <a:buNone/>
            </a:pPr>
            <a:endParaRPr lang="en-US" sz="2800" b="1"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What is “Presumptive” Service Connection?</a:t>
            </a:r>
          </a:p>
          <a:p>
            <a:pPr marL="0" indent="0">
              <a:buNone/>
            </a:pPr>
            <a:endParaRPr lang="en-US" sz="2800" b="1"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VA presumes that certain disabilities were caused by military service. This is because of the unique circumstances of a specific veteran’s military service. </a:t>
            </a:r>
          </a:p>
          <a:p>
            <a:pPr marL="0" indent="0">
              <a:buNone/>
            </a:pPr>
            <a:r>
              <a:rPr lang="en-US" sz="2800" dirty="0">
                <a:latin typeface="Times New Roman" panose="02020603050405020304" pitchFamily="18" charset="0"/>
                <a:cs typeface="Times New Roman" panose="02020603050405020304" pitchFamily="18" charset="0"/>
              </a:rPr>
              <a:t>If a presumed condition is diagnosed in a Veteran within a certain group, they can be awarded disability compensation.</a:t>
            </a: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and VA Presumptive Benefits</a:t>
            </a:r>
          </a:p>
        </p:txBody>
      </p:sp>
    </p:spTree>
    <p:extLst>
      <p:ext uri="{BB962C8B-B14F-4D97-AF65-F5344CB8AC3E}">
        <p14:creationId xmlns:p14="http://schemas.microsoft.com/office/powerpoint/2010/main" val="100817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1325563"/>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The PACT Act determined that veterans who served in any of the below locations </a:t>
            </a:r>
            <a:r>
              <a:rPr lang="en-US" sz="2800" b="1" u="sng" dirty="0">
                <a:latin typeface="Times New Roman" panose="02020603050405020304" pitchFamily="18" charset="0"/>
                <a:cs typeface="Times New Roman" panose="02020603050405020304" pitchFamily="18" charset="0"/>
              </a:rPr>
              <a:t>on or after August 2, 1990</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had exposure to burn pits or other toxins. We call this having a presumption of exposure.</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DCFE05D-07F6-EB5B-1729-9E6A3E19984E}"/>
              </a:ext>
            </a:extLst>
          </p:cNvPr>
          <p:cNvSpPr txBox="1"/>
          <p:nvPr/>
        </p:nvSpPr>
        <p:spPr>
          <a:xfrm>
            <a:off x="1814734" y="3388074"/>
            <a:ext cx="8932984"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Bahrain		Iraq				Kuwait</a:t>
            </a:r>
          </a:p>
          <a:p>
            <a:r>
              <a:rPr lang="en-US" sz="2800" dirty="0">
                <a:latin typeface="Times New Roman" panose="02020603050405020304" pitchFamily="18" charset="0"/>
                <a:cs typeface="Times New Roman" panose="02020603050405020304" pitchFamily="18" charset="0"/>
              </a:rPr>
              <a:t>Oman			Qatar				Saudi Arabia</a:t>
            </a:r>
          </a:p>
          <a:p>
            <a:r>
              <a:rPr lang="en-US" sz="2800" dirty="0">
                <a:latin typeface="Times New Roman" panose="02020603050405020304" pitchFamily="18" charset="0"/>
                <a:cs typeface="Times New Roman" panose="02020603050405020304" pitchFamily="18" charset="0"/>
              </a:rPr>
              <a:t>Somalia		The United Arab Emirates (UAE)	</a:t>
            </a: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**Includes the airspace above any of these locations	</a:t>
            </a:r>
          </a:p>
        </p:txBody>
      </p:sp>
      <p:sp>
        <p:nvSpPr>
          <p:cNvPr id="7" name="Title 3">
            <a:extLst>
              <a:ext uri="{FF2B5EF4-FFF2-40B4-BE49-F238E27FC236}">
                <a16:creationId xmlns:a16="http://schemas.microsoft.com/office/drawing/2014/main" id="{CB311C80-8B20-1EF5-1784-3B3476A9FFAD}"/>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Presumptive Areas</a:t>
            </a:r>
          </a:p>
        </p:txBody>
      </p:sp>
    </p:spTree>
    <p:extLst>
      <p:ext uri="{BB962C8B-B14F-4D97-AF65-F5344CB8AC3E}">
        <p14:creationId xmlns:p14="http://schemas.microsoft.com/office/powerpoint/2010/main" val="2330110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1602781"/>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PACT Act determined that veterans who served in any of the below locations </a:t>
            </a:r>
            <a:r>
              <a:rPr kumimoji="0" lang="en-US" sz="2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 or after September 11, 2001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had exposure to burn pits or other toxins. We call this having a presumption of exposure.</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Presumptive Areas</a:t>
            </a:r>
          </a:p>
        </p:txBody>
      </p:sp>
      <p:sp>
        <p:nvSpPr>
          <p:cNvPr id="2" name="TextBox 1">
            <a:extLst>
              <a:ext uri="{FF2B5EF4-FFF2-40B4-BE49-F238E27FC236}">
                <a16:creationId xmlns:a16="http://schemas.microsoft.com/office/drawing/2014/main" id="{CDCFE05D-07F6-EB5B-1729-9E6A3E19984E}"/>
              </a:ext>
            </a:extLst>
          </p:cNvPr>
          <p:cNvSpPr txBox="1"/>
          <p:nvPr/>
        </p:nvSpPr>
        <p:spPr>
          <a:xfrm>
            <a:off x="1529821" y="3305907"/>
            <a:ext cx="9316656"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Afghanistan		Djibouti			Egypt</a:t>
            </a:r>
          </a:p>
          <a:p>
            <a:r>
              <a:rPr lang="en-US" sz="2800" dirty="0">
                <a:latin typeface="Times New Roman" panose="02020603050405020304" pitchFamily="18" charset="0"/>
                <a:cs typeface="Times New Roman" panose="02020603050405020304" pitchFamily="18" charset="0"/>
              </a:rPr>
              <a:t>Jordan		Lebanon			Syria</a:t>
            </a:r>
          </a:p>
          <a:p>
            <a:r>
              <a:rPr lang="en-US" sz="2800" dirty="0">
                <a:latin typeface="Times New Roman" panose="02020603050405020304" pitchFamily="18" charset="0"/>
                <a:cs typeface="Times New Roman" panose="02020603050405020304" pitchFamily="18" charset="0"/>
              </a:rPr>
              <a:t>Uzbekistan		Yemen				</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**Includes the airspace above any of these locations	</a:t>
            </a:r>
          </a:p>
        </p:txBody>
      </p:sp>
    </p:spTree>
    <p:extLst>
      <p:ext uri="{BB962C8B-B14F-4D97-AF65-F5344CB8AC3E}">
        <p14:creationId xmlns:p14="http://schemas.microsoft.com/office/powerpoint/2010/main" val="88604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Presumptive conditions for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Gulf War and Post 9/11 Veterans</a:t>
            </a:r>
          </a:p>
        </p:txBody>
      </p:sp>
      <p:graphicFrame>
        <p:nvGraphicFramePr>
          <p:cNvPr id="7" name="Table 6">
            <a:extLst>
              <a:ext uri="{FF2B5EF4-FFF2-40B4-BE49-F238E27FC236}">
                <a16:creationId xmlns:a16="http://schemas.microsoft.com/office/drawing/2014/main" id="{8CA294FA-02F0-3EC4-435B-2D5054D72C39}"/>
              </a:ext>
            </a:extLst>
          </p:cNvPr>
          <p:cNvGraphicFramePr>
            <a:graphicFrameLocks noGrp="1"/>
          </p:cNvGraphicFramePr>
          <p:nvPr>
            <p:extLst>
              <p:ext uri="{D42A27DB-BD31-4B8C-83A1-F6EECF244321}">
                <p14:modId xmlns:p14="http://schemas.microsoft.com/office/powerpoint/2010/main" val="1584888111"/>
              </p:ext>
            </p:extLst>
          </p:nvPr>
        </p:nvGraphicFramePr>
        <p:xfrm>
          <a:off x="119922" y="1343818"/>
          <a:ext cx="11962150" cy="5117976"/>
        </p:xfrm>
        <a:graphic>
          <a:graphicData uri="http://schemas.openxmlformats.org/drawingml/2006/table">
            <a:tbl>
              <a:tblPr firstRow="1" firstCol="1" bandRow="1"/>
              <a:tblGrid>
                <a:gridCol w="5647832">
                  <a:extLst>
                    <a:ext uri="{9D8B030D-6E8A-4147-A177-3AD203B41FA5}">
                      <a16:colId xmlns:a16="http://schemas.microsoft.com/office/drawing/2014/main" val="1959626977"/>
                    </a:ext>
                  </a:extLst>
                </a:gridCol>
                <a:gridCol w="6314318">
                  <a:extLst>
                    <a:ext uri="{9D8B030D-6E8A-4147-A177-3AD203B41FA5}">
                      <a16:colId xmlns:a16="http://schemas.microsoft.com/office/drawing/2014/main" val="4102891003"/>
                    </a:ext>
                  </a:extLst>
                </a:gridCol>
              </a:tblGrid>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Brain Cancer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Chronic Rhinitis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027511"/>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Glioblastoma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Chronic Sinusitis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743113"/>
                  </a:ext>
                </a:extLst>
              </a:tr>
              <a:tr h="400646">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Respiratory (Breathing-related) cancer of any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Constrictive bronchiolitis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246074"/>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Gastrointestinal cancer of any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Obliterative Bronchiolitis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23153"/>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Head cancer of any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Emphysema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444041"/>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Lymphoma of any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Granulomatous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477556"/>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Lymphatic cancer of any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Interstitial lung disease (ILD)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778348"/>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Neck cancer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Pleuritis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045344"/>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Pancreatic Cancer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Pulmonary Fibrosis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865074"/>
                  </a:ext>
                </a:extLst>
              </a:tr>
              <a:tr h="358691">
                <a:tc>
                  <a:txBody>
                    <a:bodyPr/>
                    <a:lstStyle/>
                    <a:p>
                      <a:pPr marL="0" marR="0">
                        <a:spcBef>
                          <a:spcPts val="0"/>
                        </a:spcBef>
                        <a:spcAft>
                          <a:spcPts val="0"/>
                        </a:spcAf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Reproductive cancer of any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Sarcoidosis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30602"/>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Kidney Cancer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Chronic Bronchitis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332672"/>
                  </a:ext>
                </a:extLst>
              </a:tr>
              <a:tr h="471335">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Melanoma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Chronic Obstructive Pulmonary Disease (COPD)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714874"/>
                  </a:ext>
                </a:extLst>
              </a:tr>
              <a:tr h="358691">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Asthma (Diagnosed after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948202"/>
                  </a:ext>
                </a:extLst>
              </a:tr>
            </a:tbl>
          </a:graphicData>
        </a:graphic>
      </p:graphicFrame>
    </p:spTree>
    <p:extLst>
      <p:ext uri="{BB962C8B-B14F-4D97-AF65-F5344CB8AC3E}">
        <p14:creationId xmlns:p14="http://schemas.microsoft.com/office/powerpoint/2010/main" val="2084291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For Vietnam veterans and other veterans exposed to tactical herbicides, the PACT Act includes two Agent Orange presumptive conditions: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Monoclonal gammopathy of undetermined significance (MGUS)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High blood pressure (hypertension).</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0"/>
            <a:ext cx="11378691" cy="1325563"/>
          </a:xfrm>
        </p:spPr>
        <p:txBody>
          <a:bodyPr>
            <a:noAutofit/>
          </a:bodyPr>
          <a:lstStyle/>
          <a:p>
            <a:r>
              <a:rPr lang="en-US" dirty="0">
                <a:latin typeface="Times New Roman" panose="02020603050405020304" pitchFamily="18" charset="0"/>
                <a:cs typeface="Times New Roman" panose="02020603050405020304" pitchFamily="18" charset="0"/>
              </a:rPr>
              <a:t>The PACT Act Presumptive conditions for Vietnam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Veterans and those exposed to Tactical Herbicides</a:t>
            </a:r>
          </a:p>
        </p:txBody>
      </p:sp>
    </p:spTree>
    <p:extLst>
      <p:ext uri="{BB962C8B-B14F-4D97-AF65-F5344CB8AC3E}">
        <p14:creationId xmlns:p14="http://schemas.microsoft.com/office/powerpoint/2010/main" val="3915020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marR="0" lvl="0" indent="0">
              <a:spcBef>
                <a:spcPts val="0"/>
              </a:spcBef>
              <a:spcAft>
                <a:spcPts val="0"/>
              </a:spcAft>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VA is accepting claims </a:t>
            </a:r>
            <a:r>
              <a:rPr lang="en-US" b="1" u="sng" dirty="0">
                <a:effectLst/>
                <a:latin typeface="Times New Roman" panose="02020603050405020304" pitchFamily="18" charset="0"/>
                <a:ea typeface="Times New Roman" panose="02020603050405020304" pitchFamily="18" charset="0"/>
                <a:cs typeface="Times New Roman" panose="02020603050405020304" pitchFamily="18" charset="0"/>
              </a:rPr>
              <a:t>NOW</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for service connection for the new presumptive conditions outlined in PACT ACT. </a:t>
            </a:r>
          </a:p>
          <a:p>
            <a:pPr marL="0" marR="0" lvl="0" indent="0">
              <a:spcBef>
                <a:spcPts val="0"/>
              </a:spcBef>
              <a:spcAft>
                <a:spcPts val="0"/>
              </a:spcAft>
              <a:buNone/>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VA is holding off on processing these claims until January 2023. </a:t>
            </a:r>
          </a:p>
          <a:p>
            <a:pPr marL="0" marR="0" lvl="0" indent="0">
              <a:spcBef>
                <a:spcPts val="0"/>
              </a:spcBef>
              <a:spcAft>
                <a:spcPts val="0"/>
              </a:spcAft>
              <a:buNone/>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If a veteran applies for one of the presumptive conditions and VA grants service connection, the effective date of the claim </a:t>
            </a:r>
            <a:r>
              <a:rPr lang="en-US" b="1" i="1" u="sng" dirty="0">
                <a:effectLst/>
                <a:latin typeface="Times New Roman" panose="02020603050405020304" pitchFamily="18" charset="0"/>
                <a:ea typeface="Times New Roman" panose="02020603050405020304" pitchFamily="18" charset="0"/>
                <a:cs typeface="Times New Roman" panose="02020603050405020304" pitchFamily="18" charset="0"/>
              </a:rPr>
              <a:t>may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be retroactive to August 10, 2022, the date the law went into effect, if the claim or Intent to File was filed within 1 year of the law’s passing.  </a:t>
            </a:r>
          </a:p>
          <a:p>
            <a:pPr marL="342900" marR="0" lvl="0" indent="-342900">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and When to File for VA Benefits</a:t>
            </a:r>
          </a:p>
        </p:txBody>
      </p:sp>
    </p:spTree>
    <p:extLst>
      <p:ext uri="{BB962C8B-B14F-4D97-AF65-F5344CB8AC3E}">
        <p14:creationId xmlns:p14="http://schemas.microsoft.com/office/powerpoint/2010/main" val="1334730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marR="0" lvl="0" indent="0">
              <a:spcBef>
                <a:spcPts val="0"/>
              </a:spcBef>
              <a:spcAft>
                <a:spcPts val="0"/>
              </a:spcAft>
              <a:buNone/>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When filing for a PACT Act Presumptive,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follow this example of a 21-526EZ requesting service connection for Melanoma due to Toxic Exposure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Filing a Claim </a:t>
            </a:r>
          </a:p>
        </p:txBody>
      </p:sp>
      <p:pic>
        <p:nvPicPr>
          <p:cNvPr id="3" name="Picture 2" descr="Table&#10;&#10;Description automatically generated">
            <a:extLst>
              <a:ext uri="{FF2B5EF4-FFF2-40B4-BE49-F238E27FC236}">
                <a16:creationId xmlns:a16="http://schemas.microsoft.com/office/drawing/2014/main" id="{CF691391-64B2-0B1D-5C5D-C9BC67869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79" y="2819717"/>
            <a:ext cx="11617842" cy="3535119"/>
          </a:xfrm>
          <a:prstGeom prst="rect">
            <a:avLst/>
          </a:prstGeom>
        </p:spPr>
      </p:pic>
    </p:spTree>
    <p:extLst>
      <p:ext uri="{BB962C8B-B14F-4D97-AF65-F5344CB8AC3E}">
        <p14:creationId xmlns:p14="http://schemas.microsoft.com/office/powerpoint/2010/main" val="229494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marR="0" lvl="0" indent="0">
              <a:spcBef>
                <a:spcPts val="0"/>
              </a:spcBef>
              <a:spcAft>
                <a:spcPts val="0"/>
              </a:spcAft>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If a veteran was previously denied service connection for one of the new presumptive conditions, they can appeal this decision by submitting two forms:</a:t>
            </a:r>
          </a:p>
          <a:p>
            <a:pPr marL="0" marR="0" lvl="0" indent="0">
              <a:spcBef>
                <a:spcPts val="0"/>
              </a:spcBef>
              <a:spcAft>
                <a:spcPts val="0"/>
              </a:spcAft>
              <a:buNone/>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VA Form 20-0995: Used to request a Supplemental Claim of a VA Rating Decision a veteran disagrees with</a:t>
            </a:r>
          </a:p>
          <a:p>
            <a:pPr marL="0" indent="0">
              <a:spcBef>
                <a:spcPts val="0"/>
              </a:spcBef>
              <a:buNone/>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VA Form 21-4138: Used as a statement in support of the claim being appealed on the 20-0995</a:t>
            </a:r>
          </a:p>
          <a:p>
            <a:pPr marL="342900" marR="0" lvl="0" indent="-342900">
              <a:spcBef>
                <a:spcPts val="0"/>
              </a:spcBef>
              <a:spcAft>
                <a:spcPts val="0"/>
              </a:spcAft>
              <a:buFont typeface="Symbol" panose="05050102010706020507" pitchFamily="18" charset="2"/>
              <a:buChar char=""/>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Appealing previously Denied claims under the                   PACT Act</a:t>
            </a:r>
          </a:p>
        </p:txBody>
      </p:sp>
    </p:spTree>
    <p:extLst>
      <p:ext uri="{BB962C8B-B14F-4D97-AF65-F5344CB8AC3E}">
        <p14:creationId xmlns:p14="http://schemas.microsoft.com/office/powerpoint/2010/main" val="3026185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marR="0" lvl="0" indent="0">
              <a:spcBef>
                <a:spcPts val="0"/>
              </a:spcBef>
              <a:spcAft>
                <a:spcPts val="0"/>
              </a:spcAft>
              <a:buNone/>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When filing for an appeal of a previously denied PACT Act Presumptive,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follow this example of a 20-0995 already filled in.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Appealing previously Denied claims under the                   PACT Act</a:t>
            </a:r>
          </a:p>
        </p:txBody>
      </p:sp>
      <p:pic>
        <p:nvPicPr>
          <p:cNvPr id="3" name="Picture 2">
            <a:extLst>
              <a:ext uri="{FF2B5EF4-FFF2-40B4-BE49-F238E27FC236}">
                <a16:creationId xmlns:a16="http://schemas.microsoft.com/office/drawing/2014/main" id="{CF691391-64B2-0B1D-5C5D-C9BC678698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4930" y="3225587"/>
            <a:ext cx="11802140" cy="2968829"/>
          </a:xfrm>
          <a:prstGeom prst="rect">
            <a:avLst/>
          </a:prstGeom>
        </p:spPr>
      </p:pic>
    </p:spTree>
    <p:extLst>
      <p:ext uri="{BB962C8B-B14F-4D97-AF65-F5344CB8AC3E}">
        <p14:creationId xmlns:p14="http://schemas.microsoft.com/office/powerpoint/2010/main" val="2930432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Sergeant First Class Heath Robinson Honoring our Promise to Address Comprehensive Toxics (PACT) Act commonly referred to as “The PACT Act”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new law is named for former Sgt. First Class Heath Robinson who died in 2020 after battling lung cancer for three years. Robinson’s illness was attributed to smoke exposure from burning trash pits during his deployment to Iraq in 2006 and 2007.</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sz="2800" dirty="0">
                <a:latin typeface="Times New Roman" panose="02020603050405020304" pitchFamily="18" charset="0"/>
                <a:cs typeface="Times New Roman" panose="02020603050405020304" pitchFamily="18" charset="0"/>
              </a:rPr>
              <a:t>The Sergeant First Class Heath Robinson Honoring our                Promise to Address Comprehensive Toxics (PACT) Act </a:t>
            </a:r>
          </a:p>
        </p:txBody>
      </p:sp>
    </p:spTree>
    <p:extLst>
      <p:ext uri="{BB962C8B-B14F-4D97-AF65-F5344CB8AC3E}">
        <p14:creationId xmlns:p14="http://schemas.microsoft.com/office/powerpoint/2010/main" val="753260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marR="0" lvl="0" indent="0">
              <a:spcBef>
                <a:spcPts val="0"/>
              </a:spcBef>
              <a:spcAft>
                <a:spcPts val="0"/>
              </a:spcAft>
              <a:buNone/>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The other form needed is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VA Form 21-4138 Statement in Support of Claim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spcBef>
                <a:spcPts val="0"/>
              </a:spcBef>
              <a:spcAft>
                <a:spcPts val="0"/>
              </a:spcAft>
              <a:buNone/>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When filling out this form for a previously denied claim include the following verbiage:</a:t>
            </a:r>
          </a:p>
          <a:p>
            <a:pPr marL="0" marR="0" lvl="0" indent="0">
              <a:spcBef>
                <a:spcPts val="0"/>
              </a:spcBef>
              <a:spcAft>
                <a:spcPts val="0"/>
              </a:spcAft>
              <a:buNone/>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dirty="0">
                <a:effectLst/>
                <a:highlight>
                  <a:srgbClr val="FFFF00"/>
                </a:highlight>
                <a:latin typeface="Calibri" panose="020F0502020204030204" pitchFamily="34" charset="0"/>
                <a:ea typeface="Calibri" panose="020F0502020204030204" pitchFamily="34" charset="0"/>
              </a:rPr>
              <a:t>(</a:t>
            </a:r>
            <a:r>
              <a:rPr lang="en-US" sz="2800" b="1" u="sng" dirty="0">
                <a:effectLst/>
                <a:highlight>
                  <a:srgbClr val="FFFF00"/>
                </a:highlight>
                <a:latin typeface="Calibri" panose="020F0502020204030204" pitchFamily="34" charset="0"/>
                <a:ea typeface="Calibri" panose="020F0502020204030204" pitchFamily="34" charset="0"/>
              </a:rPr>
              <a:t>Veteran’s Name</a:t>
            </a:r>
            <a:r>
              <a:rPr lang="en-US" sz="2800" dirty="0">
                <a:effectLst/>
                <a:latin typeface="Calibri" panose="020F0502020204030204" pitchFamily="34" charset="0"/>
                <a:ea typeface="Calibri" panose="020F0502020204030204" pitchFamily="34" charset="0"/>
              </a:rPr>
              <a:t>) has previously filed a claim for (</a:t>
            </a:r>
            <a:r>
              <a:rPr lang="en-US" sz="2800" b="1" u="sng" dirty="0">
                <a:effectLst/>
                <a:highlight>
                  <a:srgbClr val="FFFF00"/>
                </a:highlight>
                <a:latin typeface="Calibri" panose="020F0502020204030204" pitchFamily="34" charset="0"/>
                <a:ea typeface="Calibri" panose="020F0502020204030204" pitchFamily="34" charset="0"/>
              </a:rPr>
              <a:t>condition</a:t>
            </a:r>
            <a:r>
              <a:rPr lang="en-US" sz="2800" dirty="0">
                <a:effectLst/>
                <a:latin typeface="Calibri" panose="020F0502020204030204" pitchFamily="34" charset="0"/>
                <a:ea typeface="Calibri" panose="020F0502020204030204" pitchFamily="34" charset="0"/>
              </a:rPr>
              <a:t>) and this claim was denied on (</a:t>
            </a:r>
            <a:r>
              <a:rPr lang="en-US" sz="2800" b="1" u="sng" dirty="0">
                <a:effectLst/>
                <a:highlight>
                  <a:srgbClr val="FFFF00"/>
                </a:highlight>
                <a:latin typeface="Calibri" panose="020F0502020204030204" pitchFamily="34" charset="0"/>
                <a:ea typeface="Calibri" panose="020F0502020204030204" pitchFamily="34" charset="0"/>
              </a:rPr>
              <a:t>date</a:t>
            </a:r>
            <a:r>
              <a:rPr lang="en-US" sz="2800" dirty="0">
                <a:effectLst/>
                <a:latin typeface="Calibri" panose="020F0502020204030204" pitchFamily="34" charset="0"/>
                <a:ea typeface="Calibri" panose="020F0502020204030204" pitchFamily="34" charset="0"/>
              </a:rPr>
              <a:t>) due to (</a:t>
            </a:r>
            <a:r>
              <a:rPr lang="en-US" sz="2800" b="1" u="sng" dirty="0">
                <a:effectLst/>
                <a:highlight>
                  <a:srgbClr val="FFFF00"/>
                </a:highlight>
                <a:latin typeface="Calibri" panose="020F0502020204030204" pitchFamily="34" charset="0"/>
                <a:ea typeface="Calibri" panose="020F0502020204030204" pitchFamily="34" charset="0"/>
              </a:rPr>
              <a:t>reason for denial</a:t>
            </a:r>
            <a:r>
              <a:rPr lang="en-US" sz="2800" dirty="0">
                <a:effectLst/>
                <a:latin typeface="Calibri" panose="020F0502020204030204" pitchFamily="34" charset="0"/>
                <a:ea typeface="Calibri" panose="020F0502020204030204" pitchFamily="34" charset="0"/>
              </a:rPr>
              <a:t>).  (</a:t>
            </a:r>
            <a:r>
              <a:rPr lang="en-US" sz="2800" b="1" u="sng" dirty="0">
                <a:effectLst/>
                <a:highlight>
                  <a:srgbClr val="FFFF00"/>
                </a:highlight>
                <a:latin typeface="Calibri" panose="020F0502020204030204" pitchFamily="34" charset="0"/>
                <a:ea typeface="Calibri" panose="020F0502020204030204" pitchFamily="34" charset="0"/>
              </a:rPr>
              <a:t>Veteran’s name</a:t>
            </a:r>
            <a:r>
              <a:rPr lang="en-US" sz="2800" dirty="0">
                <a:effectLst/>
                <a:latin typeface="Calibri" panose="020F0502020204030204" pitchFamily="34" charset="0"/>
                <a:ea typeface="Calibri" panose="020F0502020204030204" pitchFamily="34" charset="0"/>
              </a:rPr>
              <a:t>) served in (</a:t>
            </a:r>
            <a:r>
              <a:rPr lang="en-US" sz="2800" b="1" u="sng" dirty="0">
                <a:effectLst/>
                <a:highlight>
                  <a:srgbClr val="FFFF00"/>
                </a:highlight>
                <a:latin typeface="Calibri" panose="020F0502020204030204" pitchFamily="34" charset="0"/>
                <a:ea typeface="Calibri" panose="020F0502020204030204" pitchFamily="34" charset="0"/>
              </a:rPr>
              <a:t>location</a:t>
            </a:r>
            <a:r>
              <a:rPr lang="en-US" sz="2800" dirty="0">
                <a:effectLst/>
                <a:latin typeface="Calibri" panose="020F0502020204030204" pitchFamily="34" charset="0"/>
                <a:ea typeface="Calibri" panose="020F0502020204030204" pitchFamily="34" charset="0"/>
              </a:rPr>
              <a:t>) from (</a:t>
            </a:r>
            <a:r>
              <a:rPr lang="en-US" sz="2800" b="1" u="sng" dirty="0">
                <a:effectLst/>
                <a:highlight>
                  <a:srgbClr val="FFFF00"/>
                </a:highlight>
                <a:latin typeface="Calibri" panose="020F0502020204030204" pitchFamily="34" charset="0"/>
                <a:ea typeface="Calibri" panose="020F0502020204030204" pitchFamily="34" charset="0"/>
              </a:rPr>
              <a:t>dates of service in that location</a:t>
            </a:r>
            <a:r>
              <a:rPr lang="en-US" sz="2800" dirty="0">
                <a:effectLst/>
                <a:latin typeface="Calibri" panose="020F0502020204030204" pitchFamily="34" charset="0"/>
                <a:ea typeface="Calibri" panose="020F0502020204030204" pitchFamily="34" charset="0"/>
              </a:rPr>
              <a:t>) and is now eligible for presumptive service connection under the PACT Act of 2022.  Please accept this statement in conjunction with the law change as new and relevant evidence and review the veteran’s claim for (</a:t>
            </a:r>
            <a:r>
              <a:rPr lang="en-US" sz="2800" b="1" u="sng" dirty="0">
                <a:effectLst/>
                <a:highlight>
                  <a:srgbClr val="FFFF00"/>
                </a:highlight>
                <a:latin typeface="Calibri" panose="020F0502020204030204" pitchFamily="34" charset="0"/>
                <a:ea typeface="Calibri" panose="020F0502020204030204" pitchFamily="34" charset="0"/>
              </a:rPr>
              <a:t>condition</a:t>
            </a:r>
            <a:r>
              <a:rPr lang="en-US" sz="2800" dirty="0">
                <a:effectLst/>
                <a:latin typeface="Calibri" panose="020F0502020204030204" pitchFamily="34" charset="0"/>
                <a:ea typeface="Calibri" panose="020F0502020204030204" pitchFamily="34" charset="0"/>
              </a:rPr>
              <a:t>).  Your attention in this matter is greatly appreciated. </a:t>
            </a:r>
          </a:p>
          <a:p>
            <a:pPr marL="457200" marR="0">
              <a:spcBef>
                <a:spcPts val="0"/>
              </a:spcBef>
              <a:spcAft>
                <a:spcPts val="0"/>
              </a:spcAft>
            </a:pPr>
            <a:endParaRPr lang="en-US" sz="2800" dirty="0">
              <a:latin typeface="Calibri" panose="020F0502020204030204" pitchFamily="34" charset="0"/>
              <a:ea typeface="Calibri" panose="020F0502020204030204" pitchFamily="34" charset="0"/>
            </a:endParaRPr>
          </a:p>
          <a:p>
            <a:pPr marR="0"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Appealing previously Denied claims under the                   PACT Act 21-4138</a:t>
            </a:r>
          </a:p>
        </p:txBody>
      </p:sp>
    </p:spTree>
    <p:extLst>
      <p:ext uri="{BB962C8B-B14F-4D97-AF65-F5344CB8AC3E}">
        <p14:creationId xmlns:p14="http://schemas.microsoft.com/office/powerpoint/2010/main" val="3988581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marR="0" lvl="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Dependents wanting to submit a claim for DIC or accrued benefits under the Pact Act must first verify the veteran’s cause of death is due to a presumptive condition.</a:t>
            </a:r>
          </a:p>
          <a:p>
            <a:pPr marL="0" marR="0" lvl="0" indent="0">
              <a:spcBef>
                <a:spcPts val="0"/>
              </a:spcBef>
              <a:spcAft>
                <a:spcPts val="0"/>
              </a:spcAft>
              <a:buNone/>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Things to consider when filing for a DIC Claim:</a:t>
            </a:r>
          </a:p>
          <a:p>
            <a:pPr marL="0" marR="0" lvl="0" indent="0">
              <a:spcBef>
                <a:spcPts val="0"/>
              </a:spcBef>
              <a:spcAft>
                <a:spcPts val="0"/>
              </a:spcAft>
              <a:buNone/>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Make sure the death certificate states the cause of death as one of the new PACT Act Presumptive conditions</a:t>
            </a:r>
          </a:p>
          <a:p>
            <a:pPr marL="342900" marR="0" lvl="0" indent="-342900">
              <a:spcBef>
                <a:spcPts val="0"/>
              </a:spcBef>
              <a:spcAft>
                <a:spcPts val="0"/>
              </a:spcAft>
              <a:buFont typeface="Symbol" panose="05050102010706020507" pitchFamily="18" charset="2"/>
              <a:buChar char=""/>
            </a:pP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Direct and Secondary service-connection can be considered to qualify for DIC/accrued benefits</a:t>
            </a:r>
          </a:p>
          <a:p>
            <a:pPr marL="342900" marR="0" lvl="0" indent="-342900">
              <a:spcBef>
                <a:spcPts val="0"/>
              </a:spcBef>
              <a:spcAft>
                <a:spcPts val="0"/>
              </a:spcAft>
              <a:buFont typeface="Symbol" panose="05050102010706020507" pitchFamily="18" charset="2"/>
              <a:buChar char=""/>
            </a:pP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The veteran did not need to file for the condition in the past. Entitlement to benefits can be established for survivors after the veteran’s death.</a:t>
            </a:r>
          </a:p>
          <a:p>
            <a:pPr marL="342900" marR="0" lvl="0" indent="-342900">
              <a:spcBef>
                <a:spcPts val="0"/>
              </a:spcBef>
              <a:spcAft>
                <a:spcPts val="0"/>
              </a:spcAft>
              <a:buFont typeface="Symbol" panose="05050102010706020507" pitchFamily="18" charset="2"/>
              <a:buChar char=""/>
            </a:pP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The application process has not changed to submit a DIC claim</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and Dependency and Indemnity   Compensation (DIC)</a:t>
            </a:r>
          </a:p>
        </p:txBody>
      </p:sp>
    </p:spTree>
    <p:extLst>
      <p:ext uri="{BB962C8B-B14F-4D97-AF65-F5344CB8AC3E}">
        <p14:creationId xmlns:p14="http://schemas.microsoft.com/office/powerpoint/2010/main" val="2328096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Questions are still being raised about how the Camp LeJeune water Lawsuit will interact with service connection for the new presumptive conditions. </a:t>
            </a:r>
          </a:p>
          <a:p>
            <a:pPr marL="0" indent="0">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800" b="1" dirty="0">
                <a:latin typeface="Times New Roman" panose="02020603050405020304" pitchFamily="18" charset="0"/>
                <a:cs typeface="Times New Roman" panose="02020603050405020304" pitchFamily="18" charset="0"/>
              </a:rPr>
              <a:t>VA has not released guidance on how these two unique benefits will interact with each other.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VFW’s recommendation for veterans is to not officially sign anything regarding lawsuits until VA clarifies how the settlements will affect service-connected benefits and care.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Though filing with the lawsuit may be the right choice for some veterans, it is too early in the process to agree with an attorney concerning Camp LeJeune lawsuits.</a:t>
            </a: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Tort and 1151 claims &amp; Receipt of VA 				 Disability Benefits</a:t>
            </a:r>
          </a:p>
        </p:txBody>
      </p:sp>
    </p:spTree>
    <p:extLst>
      <p:ext uri="{BB962C8B-B14F-4D97-AF65-F5344CB8AC3E}">
        <p14:creationId xmlns:p14="http://schemas.microsoft.com/office/powerpoint/2010/main" val="1498081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If you or a loved one has been diagnosed with one of the presumptive conditions listed in this presentation, we invite you to contact the Veteran’s of Foreign Wars to see if they qualify for service connection.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VFW has a worldwide network of professionally trained, accredited service officers standing by to assist you in obtaining the benefits you have earned. </a:t>
            </a:r>
          </a:p>
          <a:p>
            <a:pPr marL="0" indent="0">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cs typeface="Times New Roman" panose="02020603050405020304" pitchFamily="18" charset="0"/>
              </a:rPr>
              <a:t>To find your local service officer visit: </a:t>
            </a:r>
            <a:r>
              <a:rPr lang="en-US" b="1" dirty="0">
                <a:latin typeface="Times New Roman" panose="02020603050405020304" pitchFamily="18" charset="0"/>
                <a:cs typeface="Times New Roman" panose="02020603050405020304" pitchFamily="18" charset="0"/>
                <a:hlinkClick r:id="rId3"/>
              </a:rPr>
              <a:t>https://www.vfw.org/assistance/va-claims-separation-benefits</a:t>
            </a:r>
            <a:r>
              <a:rPr lang="en-US" b="1" dirty="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lgn="r">
              <a:buNone/>
            </a:pPr>
            <a:endParaRPr lang="en-US" b="1" dirty="0">
              <a:solidFill>
                <a:srgbClr val="991A1E"/>
              </a:solidFill>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Assistance with filing a PACT Act Claim?</a:t>
            </a:r>
          </a:p>
        </p:txBody>
      </p:sp>
    </p:spTree>
    <p:extLst>
      <p:ext uri="{BB962C8B-B14F-4D97-AF65-F5344CB8AC3E}">
        <p14:creationId xmlns:p14="http://schemas.microsoft.com/office/powerpoint/2010/main" val="1220145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3722740" y="2554446"/>
            <a:ext cx="845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4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TextBox 4">
            <a:extLst>
              <a:ext uri="{FF2B5EF4-FFF2-40B4-BE49-F238E27FC236}">
                <a16:creationId xmlns:a16="http://schemas.microsoft.com/office/drawing/2014/main" id="{D13FAF39-E6CB-48CE-872B-D8BA0E77364E}"/>
              </a:ext>
            </a:extLst>
          </p:cNvPr>
          <p:cNvSpPr txBox="1"/>
          <p:nvPr/>
        </p:nvSpPr>
        <p:spPr>
          <a:xfrm>
            <a:off x="9240715" y="5031656"/>
            <a:ext cx="26166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67577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endParaRPr lang="en-US" sz="11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Introduced into the House on 6/17/2021</a:t>
            </a:r>
          </a:p>
          <a:p>
            <a:endParaRPr lang="en-US" sz="1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Reported to House, Part 1 2/22/2022</a:t>
            </a:r>
          </a:p>
          <a:p>
            <a:endParaRPr lang="en-US" sz="2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Passed House 3/3/2022</a:t>
            </a:r>
          </a:p>
          <a:p>
            <a:endParaRPr lang="en-US" sz="2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Passed Senate 6/16/2022</a:t>
            </a:r>
          </a:p>
          <a:p>
            <a:endParaRPr lang="en-US" sz="1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Signed into Law 8/10/2022</a:t>
            </a: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History of H.R 3967 Honoring our PACT                        Act of 2022</a:t>
            </a:r>
          </a:p>
        </p:txBody>
      </p:sp>
      <p:pic>
        <p:nvPicPr>
          <p:cNvPr id="3" name="Picture 2" descr="A large white building with columns&#10;&#10;Description automatically generated with low confidence">
            <a:extLst>
              <a:ext uri="{FF2B5EF4-FFF2-40B4-BE49-F238E27FC236}">
                <a16:creationId xmlns:a16="http://schemas.microsoft.com/office/drawing/2014/main" id="{CBD905A3-1A2D-DF8D-C3B6-A2B5BD429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5453" y="1903633"/>
            <a:ext cx="4106687" cy="2737791"/>
          </a:xfrm>
          <a:prstGeom prst="rect">
            <a:avLst/>
          </a:prstGeom>
        </p:spPr>
      </p:pic>
    </p:spTree>
    <p:extLst>
      <p:ext uri="{BB962C8B-B14F-4D97-AF65-F5344CB8AC3E}">
        <p14:creationId xmlns:p14="http://schemas.microsoft.com/office/powerpoint/2010/main" val="244988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404310" y="1343818"/>
            <a:ext cx="11496958" cy="2489046"/>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Since the inception of the PACT Act, VFW’s National Legislative Service has been working with lawmakers to bring about Toxic Exposure Reform. </a:t>
            </a:r>
          </a:p>
          <a:p>
            <a:pPr marL="0" indent="0">
              <a:buNone/>
            </a:pPr>
            <a:endParaRPr lang="en-US" sz="9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VFW deployed multiple “Take Action” campaigns through the VFW Action Corps to urge Americans to contact their senators and tell them to vote YES to the PACT Act. </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VFW’s Role in The PACT Act</a:t>
            </a:r>
          </a:p>
        </p:txBody>
      </p:sp>
      <p:pic>
        <p:nvPicPr>
          <p:cNvPr id="9" name="Picture 8">
            <a:extLst>
              <a:ext uri="{FF2B5EF4-FFF2-40B4-BE49-F238E27FC236}">
                <a16:creationId xmlns:a16="http://schemas.microsoft.com/office/drawing/2014/main" id="{B93FA84F-7855-3BF4-0FCB-C50F360D1E1E}"/>
              </a:ext>
            </a:extLst>
          </p:cNvPr>
          <p:cNvPicPr>
            <a:picLocks noChangeAspect="1"/>
          </p:cNvPicPr>
          <p:nvPr/>
        </p:nvPicPr>
        <p:blipFill>
          <a:blip r:embed="rId3"/>
          <a:stretch>
            <a:fillRect/>
          </a:stretch>
        </p:blipFill>
        <p:spPr>
          <a:xfrm>
            <a:off x="6502000" y="3429000"/>
            <a:ext cx="5285690" cy="3084843"/>
          </a:xfrm>
          <a:prstGeom prst="rect">
            <a:avLst/>
          </a:prstGeom>
        </p:spPr>
      </p:pic>
      <p:sp>
        <p:nvSpPr>
          <p:cNvPr id="10" name="TextBox 9">
            <a:extLst>
              <a:ext uri="{FF2B5EF4-FFF2-40B4-BE49-F238E27FC236}">
                <a16:creationId xmlns:a16="http://schemas.microsoft.com/office/drawing/2014/main" id="{A41EFA1D-346F-B7DD-F352-148FD5C6795A}"/>
              </a:ext>
            </a:extLst>
          </p:cNvPr>
          <p:cNvSpPr txBox="1"/>
          <p:nvPr/>
        </p:nvSpPr>
        <p:spPr>
          <a:xfrm>
            <a:off x="404310" y="4063480"/>
            <a:ext cx="5574459"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Call to Action reached American Personality Jon Stewart who played an instrumental role in assisting with getting the PACT Act passed. </a:t>
            </a:r>
          </a:p>
        </p:txBody>
      </p:sp>
    </p:spTree>
    <p:extLst>
      <p:ext uri="{BB962C8B-B14F-4D97-AF65-F5344CB8AC3E}">
        <p14:creationId xmlns:p14="http://schemas.microsoft.com/office/powerpoint/2010/main" val="40621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6" y="1576517"/>
            <a:ext cx="11043685" cy="5147668"/>
          </a:xfrm>
        </p:spPr>
        <p:txBody>
          <a:bodyPr>
            <a:noAutofit/>
          </a:bodyPr>
          <a:lstStyle/>
          <a:p>
            <a:pPr marL="0" indent="0" algn="ctr">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The PACT Act is a new law that expands VA  benefits and health care to veterans exposed to burn pits and other toxic substances. This law provides generations of veterans and their survivors with the care and benefits they’ve earned and deserve.</a:t>
            </a:r>
          </a:p>
          <a:p>
            <a:pPr marL="0" indent="0">
              <a:buNone/>
            </a:pPr>
            <a:endParaRPr lang="en-US" sz="24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What is the PACT Act?</a:t>
            </a:r>
          </a:p>
        </p:txBody>
      </p:sp>
    </p:spTree>
    <p:extLst>
      <p:ext uri="{BB962C8B-B14F-4D97-AF65-F5344CB8AC3E}">
        <p14:creationId xmlns:p14="http://schemas.microsoft.com/office/powerpoint/2010/main" val="62555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Ways the PACT Act expands VA Health care include:</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Act expands and extends eligibility for VA  health care for veterans with toxic-exposures and veterans of the Vietnam era, Gulf War era, and Post-9/11 era.</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VA will improve the decision-making process for determining what medical conditions will be considered for presumptive status.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Every enrolled veteran in VHA will receive an initial toxic exposure screening and a follow-up screening every five years. Veterans who are not enrolled, but who are eligible to enroll, will have an opportunity to enroll and receive the screening.</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and VA Health Care</a:t>
            </a:r>
          </a:p>
        </p:txBody>
      </p:sp>
    </p:spTree>
    <p:extLst>
      <p:ext uri="{BB962C8B-B14F-4D97-AF65-F5344CB8AC3E}">
        <p14:creationId xmlns:p14="http://schemas.microsoft.com/office/powerpoint/2010/main" val="1936377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r>
              <a:rPr lang="en-US" sz="2800" dirty="0">
                <a:latin typeface="Times New Roman" panose="02020603050405020304" pitchFamily="18" charset="0"/>
                <a:cs typeface="Times New Roman" panose="02020603050405020304" pitchFamily="18" charset="0"/>
              </a:rPr>
              <a:t>VA health care staff and claims processors will receive toxic exposure-related education and training.</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Act requires research studies on the mortality of veterans who served in Southwest Asia during the Gulf War,  Post-9/11 veteran health trends, and veteran cancer rates.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Act authorizes 31 new medical facilities across the country, providing greater access to VA health care.</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and VA Health Care</a:t>
            </a:r>
          </a:p>
        </p:txBody>
      </p:sp>
    </p:spTree>
    <p:extLst>
      <p:ext uri="{BB962C8B-B14F-4D97-AF65-F5344CB8AC3E}">
        <p14:creationId xmlns:p14="http://schemas.microsoft.com/office/powerpoint/2010/main" val="1832008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574158" y="1576517"/>
            <a:ext cx="11227982" cy="5147668"/>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The PACT Act brought some changes to VHA enhanced enrollment, most notably:</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Enhanced Enrollment Eligibility for VA Healthcare for new veterans has been extended from 5 years to 10 years</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Open Enhanced Enrollment begins October 1, 2022, through October 1, 2023</a:t>
            </a:r>
          </a:p>
          <a:p>
            <a:endParaRPr lang="en-US" sz="2800"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*Special note: </a:t>
            </a:r>
            <a:r>
              <a:rPr lang="en-US" sz="2800" dirty="0">
                <a:latin typeface="Times New Roman" panose="02020603050405020304" pitchFamily="18" charset="0"/>
                <a:cs typeface="Times New Roman" panose="02020603050405020304" pitchFamily="18" charset="0"/>
              </a:rPr>
              <a:t>Enhanced Enrollment is Priority Group 6 within VHA. </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and VA Health Care 			         Enhanced Enrollment</a:t>
            </a:r>
          </a:p>
        </p:txBody>
      </p:sp>
    </p:spTree>
    <p:extLst>
      <p:ext uri="{BB962C8B-B14F-4D97-AF65-F5344CB8AC3E}">
        <p14:creationId xmlns:p14="http://schemas.microsoft.com/office/powerpoint/2010/main" val="1712732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389860" y="1217209"/>
            <a:ext cx="11227982" cy="5147668"/>
          </a:xfrm>
        </p:spPr>
        <p:txBody>
          <a:bodyPr>
            <a:noAutofit/>
          </a:bodyPr>
          <a:lstStyle/>
          <a:p>
            <a:pPr marL="0" indent="0">
              <a:buNone/>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E</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ligibility for Enhanced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E</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nrollment has been made for veterans who served in any of the following capacities:</a:t>
            </a:r>
          </a:p>
          <a:p>
            <a:pPr>
              <a:lnSpc>
                <a:spcPct val="10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On or after August 2, 1990: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Iraq, Kuwait, Bahrain, Oman, Qatar, Saudi Arabia, Somalia (new), or U.A.E.</a:t>
            </a:r>
          </a:p>
          <a:p>
            <a:pPr>
              <a:lnSpc>
                <a:spcPct val="10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On or after September 11, 2001: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Afghanistan, Djibouti, Egypt (new), Jordan (new), Lebanon (new), Syria, Yemen (new), or Uzbekistan, </a:t>
            </a:r>
          </a:p>
          <a:p>
            <a:pPr>
              <a:lnSpc>
                <a:spcPct val="10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Any risk of exposure recorded in an exposure record tracking system, including ILER,</a:t>
            </a:r>
          </a:p>
          <a:p>
            <a:pPr>
              <a:lnSpc>
                <a:spcPct val="10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Operations Iraqi Freedom, Enduring Freedom, New Dawn, Freedom’s Sentinel, Inherent Resolve, or Resolute Support Mission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Any other location the VA Secretary determines is appropriate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574158" y="18255"/>
            <a:ext cx="11043684" cy="1325563"/>
          </a:xfrm>
        </p:spPr>
        <p:txBody>
          <a:bodyPr/>
          <a:lstStyle/>
          <a:p>
            <a:r>
              <a:rPr lang="en-US" dirty="0">
                <a:latin typeface="Times New Roman" panose="02020603050405020304" pitchFamily="18" charset="0"/>
                <a:cs typeface="Times New Roman" panose="02020603050405020304" pitchFamily="18" charset="0"/>
              </a:rPr>
              <a:t>The PACT Act and VA Health Care</a:t>
            </a:r>
          </a:p>
        </p:txBody>
      </p:sp>
    </p:spTree>
    <p:extLst>
      <p:ext uri="{BB962C8B-B14F-4D97-AF65-F5344CB8AC3E}">
        <p14:creationId xmlns:p14="http://schemas.microsoft.com/office/powerpoint/2010/main" val="186508994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2685</TotalTime>
  <Words>2387</Words>
  <Application>Microsoft Office PowerPoint</Application>
  <PresentationFormat>Widescreen</PresentationFormat>
  <Paragraphs>233</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Symbol</vt:lpstr>
      <vt:lpstr>Times New Roman</vt:lpstr>
      <vt:lpstr>1_Office Theme</vt:lpstr>
      <vt:lpstr>3_Custom Design</vt:lpstr>
      <vt:lpstr>PowerPoint Presentation</vt:lpstr>
      <vt:lpstr>The Sergeant First Class Heath Robinson Honoring our                Promise to Address Comprehensive Toxics (PACT) Act </vt:lpstr>
      <vt:lpstr>The History of H.R 3967 Honoring our PACT                        Act of 2022</vt:lpstr>
      <vt:lpstr>VFW’s Role in The PACT Act</vt:lpstr>
      <vt:lpstr>What is the PACT Act?</vt:lpstr>
      <vt:lpstr>The PACT Act and VA Health Care</vt:lpstr>
      <vt:lpstr>The PACT Act and VA Health Care</vt:lpstr>
      <vt:lpstr>The PACT Act and VA Health Care             Enhanced Enrollment</vt:lpstr>
      <vt:lpstr>The PACT Act and VA Health Care</vt:lpstr>
      <vt:lpstr>The PACT Act and VA Health Care</vt:lpstr>
      <vt:lpstr>The PACT Act and VA Presumptive Benefits</vt:lpstr>
      <vt:lpstr>The PACT Act Presumptive Areas</vt:lpstr>
      <vt:lpstr>The PACT Act Presumptive Areas</vt:lpstr>
      <vt:lpstr>The PACT Act Presumptive conditions for                   Gulf War and Post 9/11 Veterans</vt:lpstr>
      <vt:lpstr>The PACT Act Presumptive conditions for Vietnam  Veterans and those exposed to Tactical Herbicides</vt:lpstr>
      <vt:lpstr>The PACT Act and When to File for VA Benefits</vt:lpstr>
      <vt:lpstr>Filing a Claim </vt:lpstr>
      <vt:lpstr>Appealing previously Denied claims under the                   PACT Act</vt:lpstr>
      <vt:lpstr>Appealing previously Denied claims under the                   PACT Act</vt:lpstr>
      <vt:lpstr>Appealing previously Denied claims under the                   PACT Act 21-4138</vt:lpstr>
      <vt:lpstr>The PACT Act and Dependency and Indemnity   Compensation (DIC)</vt:lpstr>
      <vt:lpstr>Tort and 1151 claims &amp; Receipt of VA      Disability Benefits</vt:lpstr>
      <vt:lpstr>Assistance with filing a PACT Act Claim?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Phillips</dc:creator>
  <cp:lastModifiedBy>Christopher Macinkowicz</cp:lastModifiedBy>
  <cp:revision>146</cp:revision>
  <dcterms:created xsi:type="dcterms:W3CDTF">2022-07-15T01:48:57Z</dcterms:created>
  <dcterms:modified xsi:type="dcterms:W3CDTF">2022-08-22T16:32:01Z</dcterms:modified>
</cp:coreProperties>
</file>