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Lst>
  <p:notesMasterIdLst>
    <p:notesMasterId r:id="rId13"/>
  </p:notesMasterIdLst>
  <p:sldIdLst>
    <p:sldId id="270" r:id="rId3"/>
    <p:sldId id="275" r:id="rId4"/>
    <p:sldId id="331" r:id="rId5"/>
    <p:sldId id="317" r:id="rId6"/>
    <p:sldId id="316" r:id="rId7"/>
    <p:sldId id="318" r:id="rId8"/>
    <p:sldId id="324" r:id="rId9"/>
    <p:sldId id="319" r:id="rId10"/>
    <p:sldId id="320" r:id="rId11"/>
    <p:sldId id="32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72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CB3563-B21F-4472-A953-CA98BFE318F2}" type="datetimeFigureOut">
              <a:rPr lang="en-US" smtClean="0"/>
              <a:t>11/3/2022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5124"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r>
              <a:rPr lang="it-IT" altLang="en-US"/>
              <a:t>FIGLIOLI-Undiagnosed Illnes 38 CFR 3.317</a:t>
            </a:r>
            <a:endParaRPr lang="en-US" altLang="en-US"/>
          </a:p>
        </p:txBody>
      </p:sp>
      <p:sp>
        <p:nvSpPr>
          <p:cNvPr id="5125"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Palatino Linotype" panose="02040502050505030304" pitchFamily="18" charset="0"/>
              </a:defRPr>
            </a:lvl1pPr>
            <a:lvl2pPr marL="742950" indent="-285750">
              <a:defRPr>
                <a:solidFill>
                  <a:schemeClr val="tx1"/>
                </a:solidFill>
                <a:latin typeface="Palatino Linotype" panose="02040502050505030304" pitchFamily="18" charset="0"/>
              </a:defRPr>
            </a:lvl2pPr>
            <a:lvl3pPr marL="1143000" indent="-228600">
              <a:defRPr>
                <a:solidFill>
                  <a:schemeClr val="tx1"/>
                </a:solidFill>
                <a:latin typeface="Palatino Linotype" panose="02040502050505030304" pitchFamily="18" charset="0"/>
              </a:defRPr>
            </a:lvl3pPr>
            <a:lvl4pPr marL="1600200" indent="-228600">
              <a:defRPr>
                <a:solidFill>
                  <a:schemeClr val="tx1"/>
                </a:solidFill>
                <a:latin typeface="Palatino Linotype" panose="02040502050505030304" pitchFamily="18" charset="0"/>
              </a:defRPr>
            </a:lvl4pPr>
            <a:lvl5pPr marL="2057400" indent="-228600">
              <a:defRPr>
                <a:solidFill>
                  <a:schemeClr val="tx1"/>
                </a:solidFill>
                <a:latin typeface="Palatino Linotype" panose="02040502050505030304" pitchFamily="18" charset="0"/>
              </a:defRPr>
            </a:lvl5pPr>
            <a:lvl6pPr marL="2514600" indent="-228600" eaLnBrk="0" fontAlgn="base" hangingPunct="0">
              <a:spcBef>
                <a:spcPct val="0"/>
              </a:spcBef>
              <a:spcAft>
                <a:spcPct val="0"/>
              </a:spcAft>
              <a:defRPr>
                <a:solidFill>
                  <a:schemeClr val="tx1"/>
                </a:solidFill>
                <a:latin typeface="Palatino Linotype" panose="02040502050505030304" pitchFamily="18" charset="0"/>
              </a:defRPr>
            </a:lvl6pPr>
            <a:lvl7pPr marL="2971800" indent="-228600" eaLnBrk="0" fontAlgn="base" hangingPunct="0">
              <a:spcBef>
                <a:spcPct val="0"/>
              </a:spcBef>
              <a:spcAft>
                <a:spcPct val="0"/>
              </a:spcAft>
              <a:defRPr>
                <a:solidFill>
                  <a:schemeClr val="tx1"/>
                </a:solidFill>
                <a:latin typeface="Palatino Linotype" panose="02040502050505030304" pitchFamily="18" charset="0"/>
              </a:defRPr>
            </a:lvl7pPr>
            <a:lvl8pPr marL="3429000" indent="-228600" eaLnBrk="0" fontAlgn="base" hangingPunct="0">
              <a:spcBef>
                <a:spcPct val="0"/>
              </a:spcBef>
              <a:spcAft>
                <a:spcPct val="0"/>
              </a:spcAft>
              <a:defRPr>
                <a:solidFill>
                  <a:schemeClr val="tx1"/>
                </a:solidFill>
                <a:latin typeface="Palatino Linotype" panose="02040502050505030304" pitchFamily="18" charset="0"/>
              </a:defRPr>
            </a:lvl8pPr>
            <a:lvl9pPr marL="3886200" indent="-228600" eaLnBrk="0" fontAlgn="base" hangingPunct="0">
              <a:spcBef>
                <a:spcPct val="0"/>
              </a:spcBef>
              <a:spcAft>
                <a:spcPct val="0"/>
              </a:spcAft>
              <a:defRPr>
                <a:solidFill>
                  <a:schemeClr val="tx1"/>
                </a:solidFill>
                <a:latin typeface="Palatino Linotype" panose="02040502050505030304" pitchFamily="18" charset="0"/>
              </a:defRPr>
            </a:lvl9pPr>
          </a:lstStyle>
          <a:p>
            <a:pPr fontAlgn="base">
              <a:spcBef>
                <a:spcPct val="0"/>
              </a:spcBef>
              <a:spcAft>
                <a:spcPct val="0"/>
              </a:spcAft>
            </a:pPr>
            <a:fld id="{1BCA000C-E5DA-4D3C-B00B-0314A68DB640}" type="slidenum">
              <a:rPr lang="en-US" altLang="en-US" smtClean="0"/>
              <a:pPr fontAlgn="base">
                <a:spcBef>
                  <a:spcPct val="0"/>
                </a:spcBef>
                <a:spcAft>
                  <a:spcPct val="0"/>
                </a:spcAft>
              </a:pPr>
              <a:t>1</a:t>
            </a:fld>
            <a:endParaRPr lang="en-US" altLang="en-US"/>
          </a:p>
        </p:txBody>
      </p:sp>
    </p:spTree>
    <p:extLst>
      <p:ext uri="{BB962C8B-B14F-4D97-AF65-F5344CB8AC3E}">
        <p14:creationId xmlns:p14="http://schemas.microsoft.com/office/powerpoint/2010/main" val="2015790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AFTER YOU ACCEPT A POA REQUEST, YOU CAN FIND THE REQUEST UNDER THE “ACCEPTED OPTION” - THIS CAN BE USEFUL TO LATER CREATE A VETRASPEC FILE. </a:t>
            </a:r>
          </a:p>
          <a:p>
            <a:endParaRPr lang="en-US" altLang="en-US" dirty="0"/>
          </a:p>
          <a:p>
            <a:r>
              <a:rPr lang="en-US" altLang="en-US" dirty="0"/>
              <a:t>ALL REQUESTS SHOULD BE TREATED</a:t>
            </a:r>
            <a:r>
              <a:rPr lang="en-US" altLang="en-US" baseline="0" dirty="0"/>
              <a:t> </a:t>
            </a:r>
            <a:r>
              <a:rPr lang="en-US" altLang="en-US" dirty="0"/>
              <a:t>JUST LIKE A LIVE PERSON IN FRONT OF YOU.</a:t>
            </a:r>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55231A64-B4DD-41A6-92C0-3C1A056F8046}" type="slidenum">
              <a:rPr lang="en-US" smtClean="0"/>
              <a:pPr>
                <a:defRPr/>
              </a:pPr>
              <a:t>10</a:t>
            </a:fld>
            <a:endParaRPr lang="en-US" dirty="0"/>
          </a:p>
        </p:txBody>
      </p:sp>
    </p:spTree>
    <p:extLst>
      <p:ext uri="{BB962C8B-B14F-4D97-AF65-F5344CB8AC3E}">
        <p14:creationId xmlns:p14="http://schemas.microsoft.com/office/powerpoint/2010/main" val="29002267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r>
              <a:rPr lang="en-US" altLang="en-US" dirty="0"/>
              <a:t>POA REQUEST ACCEPTANCE, USEFUL FOR ASSISTING VETERANS REMOTELY – PROVIDE EXAMPLE:</a:t>
            </a:r>
          </a:p>
          <a:p>
            <a:r>
              <a:rPr lang="en-US" altLang="en-US" dirty="0"/>
              <a:t>EXAMPLE: ASSISTING VETERAN OVER THE PHONE, EMAIL. VETERAN CAN REQUEST POA ON EBENEFITS AND YOU ACCEPT ON SEP AND WORK CLAIM FROM THERE. </a:t>
            </a:r>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6D0F2DA3-9C4E-4BB2-A12F-C15F084A7F92}" type="slidenum">
              <a:rPr lang="en-US" smtClean="0"/>
              <a:pPr>
                <a:defRPr/>
              </a:pPr>
              <a:t>2</a:t>
            </a:fld>
            <a:endParaRPr lang="en-US" dirty="0"/>
          </a:p>
        </p:txBody>
      </p:sp>
    </p:spTree>
    <p:extLst>
      <p:ext uri="{BB962C8B-B14F-4D97-AF65-F5344CB8AC3E}">
        <p14:creationId xmlns:p14="http://schemas.microsoft.com/office/powerpoint/2010/main" val="303844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C9CCFFF0-9E75-4971-A3AC-753AF7617384}" type="slidenum">
              <a:rPr lang="en-US" smtClean="0"/>
              <a:pPr>
                <a:defRPr/>
              </a:pPr>
              <a:t>3</a:t>
            </a:fld>
            <a:endParaRPr lang="en-US" dirty="0"/>
          </a:p>
        </p:txBody>
      </p:sp>
    </p:spTree>
    <p:extLst>
      <p:ext uri="{BB962C8B-B14F-4D97-AF65-F5344CB8AC3E}">
        <p14:creationId xmlns:p14="http://schemas.microsoft.com/office/powerpoint/2010/main" val="20507618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EVERYONE REGISTERING FOR THE FIRST TIME, WILL MORE THAN LIKELY NEED TO HAVE THERESA GIVE THEM ACCESS TO ACCEPT OR DENY POA REQUEST. IT WILL BE UP TO DSO, IF THEY WANT TO PROVIDE THEM ACCESS, SO DSO SHOULD EMAIL THERESA REQUESTING ACCESS FOR SUCH INDIVIDUAL.</a:t>
            </a:r>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AB427924-FC6A-4844-AAA6-515394B86CA5}" type="slidenum">
              <a:rPr lang="en-US" smtClean="0"/>
              <a:pPr>
                <a:defRPr/>
              </a:pPr>
              <a:t>4</a:t>
            </a:fld>
            <a:endParaRPr lang="en-US" dirty="0"/>
          </a:p>
        </p:txBody>
      </p:sp>
    </p:spTree>
    <p:extLst>
      <p:ext uri="{BB962C8B-B14F-4D97-AF65-F5344CB8AC3E}">
        <p14:creationId xmlns:p14="http://schemas.microsoft.com/office/powerpoint/2010/main" val="10671966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8C507591-7B1C-475F-9EEC-E8C5A7794730}" type="slidenum">
              <a:rPr lang="en-US" smtClean="0"/>
              <a:pPr>
                <a:defRPr/>
              </a:pPr>
              <a:t>5</a:t>
            </a:fld>
            <a:endParaRPr lang="en-US" dirty="0"/>
          </a:p>
        </p:txBody>
      </p:sp>
    </p:spTree>
    <p:extLst>
      <p:ext uri="{BB962C8B-B14F-4D97-AF65-F5344CB8AC3E}">
        <p14:creationId xmlns:p14="http://schemas.microsoft.com/office/powerpoint/2010/main" val="3440686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Note: When checking POAs in SEP, we recommend checking new and pending at the same time by clicking “Control” and selecting both “New” and “Pending”. </a:t>
            </a:r>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C03770C1-844F-4DEF-8E81-87B7A0C20F7D}" type="slidenum">
              <a:rPr lang="en-US" smtClean="0"/>
              <a:pPr>
                <a:defRPr/>
              </a:pPr>
              <a:t>6</a:t>
            </a:fld>
            <a:endParaRPr lang="en-US" dirty="0"/>
          </a:p>
        </p:txBody>
      </p:sp>
    </p:spTree>
    <p:extLst>
      <p:ext uri="{BB962C8B-B14F-4D97-AF65-F5344CB8AC3E}">
        <p14:creationId xmlns:p14="http://schemas.microsoft.com/office/powerpoint/2010/main" val="116498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THIS ALLOWS YOU TO FIND REQUESTS THAT YOU HAVE LOOKED AT BEFOE, BUT HAVE NOT ACCEPTED OR DENIED</a:t>
            </a:r>
          </a:p>
          <a:p>
            <a:endParaRPr lang="en-US"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Note: When checking POAs in SEP, we recommend checking new and pending at the same time by clicking “Control” and selecting both “New” and “Pending”. </a:t>
            </a:r>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7734C4D7-B87F-4151-9C3A-DBB72B4B4D50}" type="slidenum">
              <a:rPr lang="en-US" smtClean="0"/>
              <a:pPr>
                <a:defRPr/>
              </a:pPr>
              <a:t>7</a:t>
            </a:fld>
            <a:endParaRPr lang="en-US" dirty="0"/>
          </a:p>
        </p:txBody>
      </p:sp>
    </p:spTree>
    <p:extLst>
      <p:ext uri="{BB962C8B-B14F-4D97-AF65-F5344CB8AC3E}">
        <p14:creationId xmlns:p14="http://schemas.microsoft.com/office/powerpoint/2010/main" val="4044364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IF ANYONE PUTS ANY LIMITATION ON HEALTH INFO, ATTEMPT TO FOLLOW UP WITH VETERAN AND EXPLAIN TO THEM, WHAT THE LIMITATION OF HEALTH INFO DOES TO POA ACCESS. </a:t>
            </a:r>
          </a:p>
          <a:p>
            <a:endParaRPr lang="en-US" altLang="en-US" dirty="0"/>
          </a:p>
          <a:p>
            <a:r>
              <a:rPr lang="en-US" altLang="en-US" dirty="0"/>
              <a:t>CREATE A TEMPLATE TO QUICKLY SEND EMAIL WITH EXPLANATION OF DENIAL AND REASON. </a:t>
            </a:r>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28AFC1E0-4D09-4C44-98E9-95964C4CA417}" type="slidenum">
              <a:rPr lang="en-US" smtClean="0"/>
              <a:pPr>
                <a:defRPr/>
              </a:pPr>
              <a:t>8</a:t>
            </a:fld>
            <a:endParaRPr lang="en-US" dirty="0"/>
          </a:p>
        </p:txBody>
      </p:sp>
    </p:spTree>
    <p:extLst>
      <p:ext uri="{BB962C8B-B14F-4D97-AF65-F5344CB8AC3E}">
        <p14:creationId xmlns:p14="http://schemas.microsoft.com/office/powerpoint/2010/main" val="3705964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719138" y="1163638"/>
            <a:ext cx="5584825" cy="3141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Header Placeholder 3"/>
          <p:cNvSpPr>
            <a:spLocks noGrp="1"/>
          </p:cNvSpPr>
          <p:nvPr>
            <p:ph type="hdr" sz="quarter"/>
          </p:nvPr>
        </p:nvSpPr>
        <p:spPr/>
        <p:txBody>
          <a:bodyPr/>
          <a:lstStyle/>
          <a:p>
            <a:pPr>
              <a:defRPr/>
            </a:pPr>
            <a:r>
              <a:rPr lang="it-IT"/>
              <a:t>FIGLIOLI-Undiagnosed Illnes 38 CFR 3.317</a:t>
            </a:r>
            <a:endParaRPr lang="en-US" dirty="0"/>
          </a:p>
        </p:txBody>
      </p:sp>
      <p:sp>
        <p:nvSpPr>
          <p:cNvPr id="5" name="Slide Number Placeholder 4"/>
          <p:cNvSpPr>
            <a:spLocks noGrp="1"/>
          </p:cNvSpPr>
          <p:nvPr>
            <p:ph type="sldNum" sz="quarter" idx="5"/>
          </p:nvPr>
        </p:nvSpPr>
        <p:spPr/>
        <p:txBody>
          <a:bodyPr/>
          <a:lstStyle/>
          <a:p>
            <a:pPr>
              <a:defRPr/>
            </a:pPr>
            <a:fld id="{99FDDE84-4E14-492B-A0C3-294D7936C440}" type="slidenum">
              <a:rPr lang="en-US" smtClean="0"/>
              <a:pPr>
                <a:defRPr/>
              </a:pPr>
              <a:t>9</a:t>
            </a:fld>
            <a:endParaRPr lang="en-US" dirty="0"/>
          </a:p>
        </p:txBody>
      </p:sp>
    </p:spTree>
    <p:extLst>
      <p:ext uri="{BB962C8B-B14F-4D97-AF65-F5344CB8AC3E}">
        <p14:creationId xmlns:p14="http://schemas.microsoft.com/office/powerpoint/2010/main" val="3328432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2815561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94019039"/>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483549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3947050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7711944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6348224"/>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886698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5223635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4733490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52075450"/>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85885748"/>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2400">
                <a:solidFill>
                  <a:schemeClr val="tx1">
                    <a:tint val="75000"/>
                  </a:schemeClr>
                </a:solidFill>
                <a:latin typeface="Times New Roman" panose="02020603050405020304" pitchFamily="18" charset="0"/>
                <a:cs typeface="Times New Roman" panose="02020603050405020304" pitchFamily="18"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11/3/2022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64B8F939-D9E0-470E-801D-622EE4A96A6E}"/>
              </a:ext>
            </a:extLst>
          </p:cNvPr>
          <p:cNvSpPr/>
          <p:nvPr userDrawn="1"/>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extLst>
              <a:ext uri="{FF2B5EF4-FFF2-40B4-BE49-F238E27FC236}">
                <a16:creationId xmlns:a16="http://schemas.microsoft.com/office/drawing/2014/main" id="{426F2501-D60A-4277-856E-83DED13FA22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9" name="Picture 8">
            <a:extLst>
              <a:ext uri="{FF2B5EF4-FFF2-40B4-BE49-F238E27FC236}">
                <a16:creationId xmlns:a16="http://schemas.microsoft.com/office/drawing/2014/main" id="{2013EDCC-AC64-4EFF-8AEF-CC9BFB5D706D}"/>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29917497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sep.va.gov/sep/web/guest/se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3926058" y="2882266"/>
            <a:ext cx="7772400" cy="2412206"/>
          </a:xfrm>
        </p:spPr>
        <p:txBody>
          <a:bodyPr>
            <a:normAutofit fontScale="90000"/>
          </a:bodyPr>
          <a:lstStyle/>
          <a:p>
            <a:pPr eaLnBrk="1" hangingPunct="1"/>
            <a:r>
              <a:rPr lang="en-US" altLang="en-US" sz="5400" b="1" dirty="0">
                <a:latin typeface="+mn-lt"/>
              </a:rPr>
              <a:t>Using Stakeholder Enterprise Portal to Find Veterans Requesting Assistance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5"/>
          <p:cNvSpPr txBox="1">
            <a:spLocks noChangeArrowheads="1"/>
          </p:cNvSpPr>
          <p:nvPr/>
        </p:nvSpPr>
        <p:spPr bwMode="auto">
          <a:xfrm>
            <a:off x="6898483" y="1689499"/>
            <a:ext cx="3708797"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pPr>
            <a:endParaRPr lang="en-US" altLang="en-US" sz="1350">
              <a:latin typeface="Palatino Linotype" panose="02040502050505030304" pitchFamily="18" charset="0"/>
            </a:endParaRPr>
          </a:p>
          <a:p>
            <a:pPr>
              <a:spcBef>
                <a:spcPct val="0"/>
              </a:spcBef>
            </a:pPr>
            <a:endParaRPr lang="en-US" altLang="en-US" sz="1350">
              <a:latin typeface="Palatino Linotype" panose="02040502050505030304" pitchFamily="18" charset="0"/>
            </a:endParaRPr>
          </a:p>
          <a:p>
            <a:pPr>
              <a:spcBef>
                <a:spcPct val="0"/>
              </a:spcBef>
            </a:pPr>
            <a:endParaRPr lang="en-US" altLang="en-US" sz="1350">
              <a:latin typeface="Palatino Linotype" panose="02040502050505030304" pitchFamily="18" charset="0"/>
            </a:endParaRPr>
          </a:p>
        </p:txBody>
      </p:sp>
      <p:sp>
        <p:nvSpPr>
          <p:cNvPr id="3" name="TextBox 2"/>
          <p:cNvSpPr txBox="1"/>
          <p:nvPr/>
        </p:nvSpPr>
        <p:spPr>
          <a:xfrm>
            <a:off x="6185298" y="1456521"/>
            <a:ext cx="5135165" cy="5401479"/>
          </a:xfrm>
          <a:prstGeom prst="rect">
            <a:avLst/>
          </a:prstGeom>
          <a:noFill/>
        </p:spPr>
        <p:txBody>
          <a:bodyPr wrap="square">
            <a:spAutoFit/>
          </a:bodyPr>
          <a:lstStyle/>
          <a:p>
            <a:pPr marL="257175" indent="-257175">
              <a:buFont typeface="Arial" panose="020B0604020202020204" pitchFamily="34" charset="0"/>
              <a:buChar char="•"/>
              <a:defRPr/>
            </a:pPr>
            <a:r>
              <a:rPr lang="en-US" sz="2400" dirty="0"/>
              <a:t>SEP allows you to view POA files you have accepted to later access via other systems</a:t>
            </a:r>
          </a:p>
          <a:p>
            <a:pPr marL="257175" indent="-257175">
              <a:buFont typeface="Arial" panose="020B0604020202020204" pitchFamily="34" charset="0"/>
              <a:buChar char="•"/>
              <a:defRPr/>
            </a:pPr>
            <a:endParaRPr lang="en-US" sz="2400" dirty="0"/>
          </a:p>
          <a:p>
            <a:pPr marL="257175" indent="-257175">
              <a:buFont typeface="Arial" panose="020B0604020202020204" pitchFamily="34" charset="0"/>
              <a:buChar char="•"/>
              <a:defRPr/>
            </a:pPr>
            <a:r>
              <a:rPr lang="en-US" sz="2400" dirty="0"/>
              <a:t>In order for you to access these files select the “accepted” option displayed on the left and click on “find request”. </a:t>
            </a:r>
          </a:p>
          <a:p>
            <a:pPr marL="257175" indent="-257175">
              <a:buFont typeface="Arial" panose="020B0604020202020204" pitchFamily="34" charset="0"/>
              <a:buChar char="•"/>
              <a:defRPr/>
            </a:pPr>
            <a:endParaRPr lang="en-US" sz="2400" dirty="0"/>
          </a:p>
          <a:p>
            <a:pPr marL="257175" indent="-257175">
              <a:buFont typeface="Arial" panose="020B0604020202020204" pitchFamily="34" charset="0"/>
              <a:buChar char="•"/>
              <a:defRPr/>
            </a:pPr>
            <a:r>
              <a:rPr lang="en-US" sz="2400" dirty="0"/>
              <a:t>This will allow you to view files accepted by VFW, so that you can add into VetraSpec or your office’s case management system.</a:t>
            </a:r>
          </a:p>
          <a:p>
            <a:pPr>
              <a:defRPr/>
            </a:pPr>
            <a:endParaRPr lang="en-US" dirty="0"/>
          </a:p>
          <a:p>
            <a:pPr>
              <a:defRPr/>
            </a:pPr>
            <a:r>
              <a:rPr lang="en-US" sz="1500" dirty="0"/>
              <a:t> </a:t>
            </a:r>
          </a:p>
        </p:txBody>
      </p:sp>
      <p:pic>
        <p:nvPicPr>
          <p:cNvPr id="69637"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617120" y="1456521"/>
            <a:ext cx="5649479" cy="4437842"/>
          </a:xfrm>
        </p:spPr>
      </p:pic>
      <p:sp>
        <p:nvSpPr>
          <p:cNvPr id="2" name="Slide Number Placeholder 1"/>
          <p:cNvSpPr>
            <a:spLocks noGrp="1"/>
          </p:cNvSpPr>
          <p:nvPr>
            <p:ph type="sldNum" sz="quarter" idx="12"/>
          </p:nvPr>
        </p:nvSpPr>
        <p:spPr/>
        <p:txBody>
          <a:bodyPr/>
          <a:lstStyle/>
          <a:p>
            <a:pPr>
              <a:defRPr/>
            </a:pPr>
            <a:fld id="{0421B8FA-552D-466A-9630-AD119F12265D}" type="slidenum">
              <a:rPr lang="en-US"/>
              <a:pPr>
                <a:defRPr/>
              </a:pPr>
              <a:t>10</a:t>
            </a:fld>
            <a:endParaRPr lang="en-US" dirty="0"/>
          </a:p>
        </p:txBody>
      </p:sp>
      <p:sp>
        <p:nvSpPr>
          <p:cNvPr id="4" name="Title 1">
            <a:extLst>
              <a:ext uri="{FF2B5EF4-FFF2-40B4-BE49-F238E27FC236}">
                <a16:creationId xmlns:a16="http://schemas.microsoft.com/office/drawing/2014/main" id="{889ADDEB-675F-49E9-47D6-39CF8DE8ED65}"/>
              </a:ext>
            </a:extLst>
          </p:cNvPr>
          <p:cNvSpPr>
            <a:spLocks noGrp="1"/>
          </p:cNvSpPr>
          <p:nvPr>
            <p:ph type="title"/>
          </p:nvPr>
        </p:nvSpPr>
        <p:spPr>
          <a:xfrm>
            <a:off x="0" y="366815"/>
            <a:ext cx="8229600" cy="661988"/>
          </a:xfrm>
        </p:spPr>
        <p:txBody>
          <a:bodyPr>
            <a:normAutofit/>
          </a:bodyPr>
          <a:lstStyle/>
          <a:p>
            <a:pPr eaLnBrk="1" hangingPunct="1"/>
            <a:r>
              <a:rPr lang="en-US" altLang="en-US" b="1" dirty="0"/>
              <a:t>Stakeholder Enterprise Portal (SEP)</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1694260" y="2193132"/>
            <a:ext cx="8516540" cy="3258741"/>
          </a:xfrm>
        </p:spPr>
        <p:txBody>
          <a:bodyPr/>
          <a:lstStyle/>
          <a:p>
            <a:pPr eaLnBrk="1" hangingPunct="1"/>
            <a:endParaRPr lang="en-US" altLang="en-US" sz="3200" dirty="0"/>
          </a:p>
          <a:p>
            <a:pPr eaLnBrk="1" hangingPunct="1"/>
            <a:r>
              <a:rPr lang="en-US" altLang="en-US" sz="3200" dirty="0"/>
              <a:t>Accessing SEP </a:t>
            </a:r>
          </a:p>
          <a:p>
            <a:pPr eaLnBrk="1" hangingPunct="1"/>
            <a:r>
              <a:rPr lang="en-US" altLang="en-US" sz="3200" dirty="0"/>
              <a:t>View New, Pending, and Accepted Representation Requests</a:t>
            </a:r>
          </a:p>
          <a:p>
            <a:pPr eaLnBrk="1" hangingPunct="1"/>
            <a:r>
              <a:rPr lang="en-US" altLang="en-US" sz="3200" dirty="0"/>
              <a:t>Accepting Representation (POA) through SEP</a:t>
            </a:r>
          </a:p>
        </p:txBody>
      </p:sp>
      <p:sp>
        <p:nvSpPr>
          <p:cNvPr id="4" name="Slide Number Placeholder 3"/>
          <p:cNvSpPr>
            <a:spLocks noGrp="1"/>
          </p:cNvSpPr>
          <p:nvPr>
            <p:ph type="sldNum" sz="quarter" idx="12"/>
          </p:nvPr>
        </p:nvSpPr>
        <p:spPr/>
        <p:txBody>
          <a:bodyPr/>
          <a:lstStyle/>
          <a:p>
            <a:pPr>
              <a:defRPr/>
            </a:pPr>
            <a:fld id="{A7EBDD1A-5BED-4F07-BE0E-4A5329A0BCA2}" type="slidenum">
              <a:rPr lang="en-US"/>
              <a:pPr>
                <a:defRPr/>
              </a:pPr>
              <a:t>2</a:t>
            </a:fld>
            <a:endParaRPr lang="en-US" dirty="0"/>
          </a:p>
        </p:txBody>
      </p:sp>
      <p:sp>
        <p:nvSpPr>
          <p:cNvPr id="55298" name="Title 1"/>
          <p:cNvSpPr>
            <a:spLocks noGrp="1"/>
          </p:cNvSpPr>
          <p:nvPr>
            <p:ph type="title"/>
          </p:nvPr>
        </p:nvSpPr>
        <p:spPr>
          <a:xfrm>
            <a:off x="0" y="366815"/>
            <a:ext cx="8229600" cy="661988"/>
          </a:xfrm>
        </p:spPr>
        <p:txBody>
          <a:bodyPr>
            <a:normAutofit/>
          </a:bodyPr>
          <a:lstStyle/>
          <a:p>
            <a:pPr eaLnBrk="1" hangingPunct="1"/>
            <a:r>
              <a:rPr lang="en-US" altLang="en-US" b="1" dirty="0"/>
              <a:t>Stakeholder Enterprise Portal (SEP)</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3047" y="2057401"/>
            <a:ext cx="10888394" cy="3394472"/>
          </a:xfrm>
        </p:spPr>
        <p:txBody>
          <a:bodyPr/>
          <a:lstStyle/>
          <a:p>
            <a:pPr>
              <a:defRPr/>
            </a:pPr>
            <a:r>
              <a:rPr lang="en-US" dirty="0"/>
              <a:t>Log into SEP website to pull up the POA requests pending in your state</a:t>
            </a:r>
          </a:p>
          <a:p>
            <a:pPr marL="0" lvl="1" indent="0">
              <a:buNone/>
              <a:defRPr/>
            </a:pPr>
            <a:r>
              <a:rPr lang="en-US" dirty="0"/>
              <a:t>	</a:t>
            </a:r>
          </a:p>
          <a:p>
            <a:pPr marL="0" lvl="1" indent="0">
              <a:buNone/>
              <a:defRPr/>
            </a:pPr>
            <a:r>
              <a:rPr lang="en-US" dirty="0"/>
              <a:t>SEP Website: </a:t>
            </a:r>
            <a:r>
              <a:rPr lang="en-US" dirty="0">
                <a:hlinkClick r:id="rId3"/>
              </a:rPr>
              <a:t>https://www.sep.va.gov/sep/web/guest/sep</a:t>
            </a:r>
            <a:endParaRPr lang="en-US" dirty="0"/>
          </a:p>
          <a:p>
            <a:pPr marL="0" indent="0">
              <a:buNone/>
              <a:defRPr/>
            </a:pPr>
            <a:endParaRPr lang="en-US" dirty="0"/>
          </a:p>
        </p:txBody>
      </p:sp>
      <p:sp>
        <p:nvSpPr>
          <p:cNvPr id="4" name="Slide Number Placeholder 3"/>
          <p:cNvSpPr>
            <a:spLocks noGrp="1"/>
          </p:cNvSpPr>
          <p:nvPr>
            <p:ph type="sldNum" sz="quarter" idx="12"/>
          </p:nvPr>
        </p:nvSpPr>
        <p:spPr/>
        <p:txBody>
          <a:bodyPr/>
          <a:lstStyle/>
          <a:p>
            <a:pPr>
              <a:defRPr/>
            </a:pPr>
            <a:fld id="{748F2CAE-E40C-4A2E-B1A4-072596C86D2B}" type="slidenum">
              <a:rPr lang="en-US" smtClean="0"/>
              <a:pPr>
                <a:defRPr/>
              </a:pPr>
              <a:t>3</a:t>
            </a:fld>
            <a:endParaRPr lang="en-US" dirty="0"/>
          </a:p>
        </p:txBody>
      </p:sp>
      <p:sp>
        <p:nvSpPr>
          <p:cNvPr id="6" name="Title 1">
            <a:extLst>
              <a:ext uri="{FF2B5EF4-FFF2-40B4-BE49-F238E27FC236}">
                <a16:creationId xmlns:a16="http://schemas.microsoft.com/office/drawing/2014/main" id="{B515EA1C-7A8A-A297-097B-0185774DD477}"/>
              </a:ext>
            </a:extLst>
          </p:cNvPr>
          <p:cNvSpPr>
            <a:spLocks noGrp="1"/>
          </p:cNvSpPr>
          <p:nvPr>
            <p:ph type="title"/>
          </p:nvPr>
        </p:nvSpPr>
        <p:spPr>
          <a:xfrm>
            <a:off x="0" y="366815"/>
            <a:ext cx="8229600" cy="661988"/>
          </a:xfrm>
        </p:spPr>
        <p:txBody>
          <a:bodyPr>
            <a:normAutofit/>
          </a:bodyPr>
          <a:lstStyle/>
          <a:p>
            <a:pPr eaLnBrk="1" hangingPunct="1"/>
            <a:r>
              <a:rPr lang="en-US" altLang="en-US" b="1" dirty="0"/>
              <a:t>Stakeholder Enterprise Portal (SEP)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16706" y="1533902"/>
            <a:ext cx="5106590" cy="4412456"/>
          </a:xfrm>
        </p:spPr>
      </p:pic>
      <p:sp>
        <p:nvSpPr>
          <p:cNvPr id="2" name="Slide Number Placeholder 1"/>
          <p:cNvSpPr>
            <a:spLocks noGrp="1"/>
          </p:cNvSpPr>
          <p:nvPr>
            <p:ph type="sldNum" sz="quarter" idx="12"/>
          </p:nvPr>
        </p:nvSpPr>
        <p:spPr/>
        <p:txBody>
          <a:bodyPr/>
          <a:lstStyle/>
          <a:p>
            <a:pPr>
              <a:defRPr/>
            </a:pPr>
            <a:fld id="{2657A5E8-6D46-4496-B7E0-8BB935FDA95F}" type="slidenum">
              <a:rPr lang="en-US"/>
              <a:pPr>
                <a:defRPr/>
              </a:pPr>
              <a:t>4</a:t>
            </a:fld>
            <a:endParaRPr lang="en-US" dirty="0"/>
          </a:p>
        </p:txBody>
      </p:sp>
      <p:sp>
        <p:nvSpPr>
          <p:cNvPr id="6" name="TextBox 5"/>
          <p:cNvSpPr txBox="1"/>
          <p:nvPr/>
        </p:nvSpPr>
        <p:spPr>
          <a:xfrm>
            <a:off x="6096000" y="947058"/>
            <a:ext cx="6095999" cy="5909310"/>
          </a:xfrm>
          <a:prstGeom prst="rect">
            <a:avLst/>
          </a:prstGeom>
          <a:noFill/>
        </p:spPr>
        <p:txBody>
          <a:bodyPr wrap="square">
            <a:spAutoFit/>
          </a:bodyPr>
          <a:lstStyle/>
          <a:p>
            <a:pPr marL="214313" indent="-214313">
              <a:buFont typeface="Arial" panose="020B0604020202020204" pitchFamily="34" charset="0"/>
              <a:buChar char="•"/>
              <a:defRPr/>
            </a:pPr>
            <a:endParaRPr lang="en-US" dirty="0"/>
          </a:p>
          <a:p>
            <a:pPr marL="214313" indent="-214313">
              <a:buFont typeface="Arial" panose="020B0604020202020204" pitchFamily="34" charset="0"/>
              <a:buChar char="•"/>
              <a:defRPr/>
            </a:pPr>
            <a:r>
              <a:rPr lang="en-US" sz="2400" dirty="0"/>
              <a:t>If this is your first time logging in, then you will need to register for SEP</a:t>
            </a:r>
          </a:p>
          <a:p>
            <a:pPr>
              <a:defRPr/>
            </a:pPr>
            <a:r>
              <a:rPr lang="en-US" sz="2400" dirty="0"/>
              <a:t> </a:t>
            </a:r>
          </a:p>
          <a:p>
            <a:pPr marL="214313" indent="-214313">
              <a:buFont typeface="Arial" panose="020B0604020202020204" pitchFamily="34" charset="0"/>
              <a:buChar char="•"/>
              <a:defRPr/>
            </a:pPr>
            <a:r>
              <a:rPr lang="en-US" sz="2400" dirty="0"/>
              <a:t>Please complete all information requested and ensure that you input all correct information to include your OGC number</a:t>
            </a:r>
          </a:p>
          <a:p>
            <a:pPr marL="214313" indent="-214313">
              <a:buFont typeface="Arial" panose="020B0604020202020204" pitchFamily="34" charset="0"/>
              <a:buChar char="•"/>
              <a:defRPr/>
            </a:pPr>
            <a:endParaRPr lang="en-US" sz="2400" dirty="0"/>
          </a:p>
          <a:p>
            <a:pPr marL="214313" indent="-214313">
              <a:buFont typeface="Arial" panose="020B0604020202020204" pitchFamily="34" charset="0"/>
              <a:buChar char="•"/>
              <a:defRPr/>
            </a:pPr>
            <a:r>
              <a:rPr lang="en-US" sz="2400" dirty="0"/>
              <a:t>If you were recently accredited, make sure that your ISO has your OGC number, so that you can get your access level elevated.</a:t>
            </a:r>
          </a:p>
          <a:p>
            <a:pPr marL="214313" indent="-214313">
              <a:buFont typeface="Arial" panose="020B0604020202020204" pitchFamily="34" charset="0"/>
              <a:buChar char="•"/>
              <a:defRPr/>
            </a:pPr>
            <a:endParaRPr lang="en-US" sz="2400" dirty="0"/>
          </a:p>
          <a:p>
            <a:pPr marL="214313" indent="-214313">
              <a:buFont typeface="Arial" panose="020B0604020202020204" pitchFamily="34" charset="0"/>
              <a:buChar char="•"/>
              <a:defRPr/>
            </a:pPr>
            <a:r>
              <a:rPr lang="en-US" sz="2400" dirty="0"/>
              <a:t>If you receive an error message after registration, please contact Theresa Aldana at NVS  (Taldana@vfw.org) and let her know that you need access to SEP</a:t>
            </a:r>
          </a:p>
        </p:txBody>
      </p:sp>
      <p:sp>
        <p:nvSpPr>
          <p:cNvPr id="3" name="Title 1">
            <a:extLst>
              <a:ext uri="{FF2B5EF4-FFF2-40B4-BE49-F238E27FC236}">
                <a16:creationId xmlns:a16="http://schemas.microsoft.com/office/drawing/2014/main" id="{B7DA2630-C16C-D8B7-7EF2-B236DF7AA542}"/>
              </a:ext>
            </a:extLst>
          </p:cNvPr>
          <p:cNvSpPr>
            <a:spLocks noGrp="1"/>
          </p:cNvSpPr>
          <p:nvPr>
            <p:ph type="title"/>
          </p:nvPr>
        </p:nvSpPr>
        <p:spPr>
          <a:xfrm>
            <a:off x="0" y="366815"/>
            <a:ext cx="8229600" cy="661988"/>
          </a:xfrm>
        </p:spPr>
        <p:txBody>
          <a:bodyPr>
            <a:normAutofit/>
          </a:bodyPr>
          <a:lstStyle/>
          <a:p>
            <a:pPr eaLnBrk="1" hangingPunct="1"/>
            <a:r>
              <a:rPr lang="en-US" altLang="en-US" b="1" dirty="0"/>
              <a:t>Stakeholder Enterprise Portal (SEP)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84723" y="1556148"/>
            <a:ext cx="5747147" cy="4342209"/>
          </a:xfrm>
        </p:spPr>
      </p:pic>
      <p:sp>
        <p:nvSpPr>
          <p:cNvPr id="2" name="Slide Number Placeholder 1"/>
          <p:cNvSpPr>
            <a:spLocks noGrp="1"/>
          </p:cNvSpPr>
          <p:nvPr>
            <p:ph type="sldNum" sz="quarter" idx="12"/>
          </p:nvPr>
        </p:nvSpPr>
        <p:spPr/>
        <p:txBody>
          <a:bodyPr/>
          <a:lstStyle/>
          <a:p>
            <a:pPr>
              <a:defRPr/>
            </a:pPr>
            <a:fld id="{FAC57BAD-54CE-4243-B6C3-6313867D8D17}" type="slidenum">
              <a:rPr lang="en-US"/>
              <a:pPr>
                <a:defRPr/>
              </a:pPr>
              <a:t>5</a:t>
            </a:fld>
            <a:endParaRPr lang="en-US" dirty="0"/>
          </a:p>
        </p:txBody>
      </p:sp>
      <p:sp>
        <p:nvSpPr>
          <p:cNvPr id="43012" name="TextBox 5"/>
          <p:cNvSpPr txBox="1">
            <a:spLocks noChangeArrowheads="1"/>
          </p:cNvSpPr>
          <p:nvPr/>
        </p:nvSpPr>
        <p:spPr bwMode="auto">
          <a:xfrm>
            <a:off x="7402117" y="1822847"/>
            <a:ext cx="316349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defRPr/>
            </a:pPr>
            <a:endParaRPr lang="en-US" altLang="en-US" sz="2400" dirty="0">
              <a:latin typeface="Palatino Linotype" panose="02040502050505030304" pitchFamily="18" charset="0"/>
            </a:endParaRPr>
          </a:p>
          <a:p>
            <a:pPr>
              <a:spcBef>
                <a:spcPct val="0"/>
              </a:spcBef>
              <a:buFontTx/>
              <a:buNone/>
              <a:defRPr/>
            </a:pPr>
            <a:endParaRPr lang="en-US" altLang="en-US" sz="2400" dirty="0">
              <a:latin typeface="Palatino Linotype" panose="02040502050505030304" pitchFamily="18" charset="0"/>
            </a:endParaRPr>
          </a:p>
          <a:p>
            <a:pPr>
              <a:spcBef>
                <a:spcPct val="0"/>
              </a:spcBef>
              <a:buFontTx/>
              <a:buNone/>
              <a:defRPr/>
            </a:pPr>
            <a:endParaRPr lang="en-US" altLang="en-US" sz="2400" dirty="0">
              <a:latin typeface="Palatino Linotype" panose="02040502050505030304" pitchFamily="18" charset="0"/>
            </a:endParaRPr>
          </a:p>
          <a:p>
            <a:pPr>
              <a:spcBef>
                <a:spcPct val="0"/>
              </a:spcBef>
              <a:buFontTx/>
              <a:buNone/>
              <a:defRPr/>
            </a:pPr>
            <a:r>
              <a:rPr lang="en-US" altLang="en-US" sz="2400" dirty="0">
                <a:latin typeface="+mn-lt"/>
              </a:rPr>
              <a:t>Select Representation Requests</a:t>
            </a:r>
          </a:p>
        </p:txBody>
      </p:sp>
      <p:sp>
        <p:nvSpPr>
          <p:cNvPr id="3" name="Title 1">
            <a:extLst>
              <a:ext uri="{FF2B5EF4-FFF2-40B4-BE49-F238E27FC236}">
                <a16:creationId xmlns:a16="http://schemas.microsoft.com/office/drawing/2014/main" id="{31E77AFE-88EB-1C7E-6F4B-373EFF0106CF}"/>
              </a:ext>
            </a:extLst>
          </p:cNvPr>
          <p:cNvSpPr>
            <a:spLocks noGrp="1"/>
          </p:cNvSpPr>
          <p:nvPr>
            <p:ph type="title"/>
          </p:nvPr>
        </p:nvSpPr>
        <p:spPr>
          <a:xfrm>
            <a:off x="0" y="366815"/>
            <a:ext cx="8229600" cy="661988"/>
          </a:xfrm>
        </p:spPr>
        <p:txBody>
          <a:bodyPr>
            <a:normAutofit/>
          </a:bodyPr>
          <a:lstStyle/>
          <a:p>
            <a:pPr eaLnBrk="1" hangingPunct="1"/>
            <a:r>
              <a:rPr lang="en-US" altLang="en-US" b="1" dirty="0"/>
              <a:t>Stakeholder Enterprise Portal (SEP)</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577580" y="1556148"/>
            <a:ext cx="5236369" cy="4391025"/>
          </a:xfrm>
        </p:spPr>
      </p:pic>
      <p:sp>
        <p:nvSpPr>
          <p:cNvPr id="2" name="Slide Number Placeholder 1"/>
          <p:cNvSpPr>
            <a:spLocks noGrp="1"/>
          </p:cNvSpPr>
          <p:nvPr>
            <p:ph type="sldNum" sz="quarter" idx="12"/>
          </p:nvPr>
        </p:nvSpPr>
        <p:spPr/>
        <p:txBody>
          <a:bodyPr/>
          <a:lstStyle/>
          <a:p>
            <a:pPr>
              <a:defRPr/>
            </a:pPr>
            <a:fld id="{0303E744-D22B-40A3-8B03-AC46705281DA}" type="slidenum">
              <a:rPr lang="en-US"/>
              <a:pPr>
                <a:defRPr/>
              </a:pPr>
              <a:t>6</a:t>
            </a:fld>
            <a:endParaRPr lang="en-US" dirty="0"/>
          </a:p>
        </p:txBody>
      </p:sp>
      <p:sp>
        <p:nvSpPr>
          <p:cNvPr id="6" name="TextBox 5"/>
          <p:cNvSpPr txBox="1"/>
          <p:nvPr/>
        </p:nvSpPr>
        <p:spPr>
          <a:xfrm>
            <a:off x="6898483" y="1689497"/>
            <a:ext cx="3708797" cy="3416320"/>
          </a:xfrm>
          <a:prstGeom prst="rect">
            <a:avLst/>
          </a:prstGeom>
          <a:noFill/>
        </p:spPr>
        <p:txBody>
          <a:bodyPr>
            <a:spAutoFit/>
          </a:bodyPr>
          <a:lstStyle/>
          <a:p>
            <a:pPr marL="342900" indent="-342900">
              <a:buFont typeface="Arial" panose="020B0604020202020204" pitchFamily="34" charset="0"/>
              <a:buChar char="•"/>
              <a:defRPr/>
            </a:pPr>
            <a:r>
              <a:rPr lang="en-US" sz="2400" dirty="0"/>
              <a:t>Click to select VFW </a:t>
            </a:r>
          </a:p>
          <a:p>
            <a:pPr>
              <a:defRPr/>
            </a:pPr>
            <a:endParaRPr lang="en-US" sz="2400" dirty="0"/>
          </a:p>
          <a:p>
            <a:pPr marL="214313" indent="-214313">
              <a:buFont typeface="Arial" panose="020B0604020202020204" pitchFamily="34" charset="0"/>
              <a:buChar char="•"/>
              <a:defRPr/>
            </a:pPr>
            <a:r>
              <a:rPr lang="en-US" sz="2400" dirty="0"/>
              <a:t>Click to select “new” request status</a:t>
            </a:r>
          </a:p>
          <a:p>
            <a:pPr>
              <a:defRPr/>
            </a:pPr>
            <a:endParaRPr lang="en-US" sz="2400" dirty="0"/>
          </a:p>
          <a:p>
            <a:pPr marL="214313" indent="-214313">
              <a:buFont typeface="Arial" panose="020B0604020202020204" pitchFamily="34" charset="0"/>
              <a:buChar char="•"/>
              <a:defRPr/>
            </a:pPr>
            <a:r>
              <a:rPr lang="en-US" sz="2400" dirty="0"/>
              <a:t>Choose the state that you want to search </a:t>
            </a:r>
          </a:p>
          <a:p>
            <a:pPr>
              <a:defRPr/>
            </a:pPr>
            <a:endParaRPr lang="en-US" sz="2400" dirty="0"/>
          </a:p>
          <a:p>
            <a:pPr marL="214313" indent="-214313">
              <a:buFont typeface="Arial" panose="020B0604020202020204" pitchFamily="34" charset="0"/>
              <a:buChar char="•"/>
              <a:defRPr/>
            </a:pPr>
            <a:r>
              <a:rPr lang="en-US" sz="2400" dirty="0"/>
              <a:t>Click “Find Requests”</a:t>
            </a:r>
          </a:p>
        </p:txBody>
      </p:sp>
      <p:sp>
        <p:nvSpPr>
          <p:cNvPr id="3" name="Title 1">
            <a:extLst>
              <a:ext uri="{FF2B5EF4-FFF2-40B4-BE49-F238E27FC236}">
                <a16:creationId xmlns:a16="http://schemas.microsoft.com/office/drawing/2014/main" id="{626C8894-84B8-BBD4-9F2F-D7098B634788}"/>
              </a:ext>
            </a:extLst>
          </p:cNvPr>
          <p:cNvSpPr>
            <a:spLocks noGrp="1"/>
          </p:cNvSpPr>
          <p:nvPr>
            <p:ph type="title"/>
          </p:nvPr>
        </p:nvSpPr>
        <p:spPr>
          <a:xfrm>
            <a:off x="0" y="366815"/>
            <a:ext cx="8229600" cy="661988"/>
          </a:xfrm>
        </p:spPr>
        <p:txBody>
          <a:bodyPr>
            <a:normAutofit/>
          </a:bodyPr>
          <a:lstStyle/>
          <a:p>
            <a:pPr eaLnBrk="1" hangingPunct="1"/>
            <a:r>
              <a:rPr lang="en-US" altLang="en-US" b="1" dirty="0"/>
              <a:t>Stakeholder Enterprise Portal (SEP)</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500538" y="1508521"/>
            <a:ext cx="5154673" cy="4526123"/>
          </a:xfrm>
        </p:spPr>
      </p:pic>
      <p:sp>
        <p:nvSpPr>
          <p:cNvPr id="66564"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2400">
                <a:solidFill>
                  <a:schemeClr val="tx1"/>
                </a:solidFill>
                <a:latin typeface="Calibri" panose="020F0502020204030204" pitchFamily="34" charset="0"/>
              </a:defRPr>
            </a:lvl1pPr>
            <a:lvl2pPr marL="557213" indent="-214313">
              <a:spcBef>
                <a:spcPct val="20000"/>
              </a:spcBef>
              <a:buFont typeface="Arial" panose="020B0604020202020204" pitchFamily="34" charset="0"/>
              <a:buChar char="–"/>
              <a:defRPr sz="2100">
                <a:solidFill>
                  <a:schemeClr val="tx1"/>
                </a:solidFill>
                <a:latin typeface="Calibri" panose="020F0502020204030204" pitchFamily="34" charset="0"/>
              </a:defRPr>
            </a:lvl2pPr>
            <a:lvl3pPr marL="857250" indent="-171450">
              <a:spcBef>
                <a:spcPct val="20000"/>
              </a:spcBef>
              <a:buFont typeface="Arial" panose="020B0604020202020204" pitchFamily="34" charset="0"/>
              <a:buChar char="•"/>
              <a:defRPr sz="1800">
                <a:solidFill>
                  <a:schemeClr val="tx1"/>
                </a:solidFill>
                <a:latin typeface="Calibri" panose="020F0502020204030204" pitchFamily="34" charset="0"/>
              </a:defRPr>
            </a:lvl3pPr>
            <a:lvl4pPr marL="1200150" indent="-171450">
              <a:spcBef>
                <a:spcPct val="20000"/>
              </a:spcBef>
              <a:buFont typeface="Arial" panose="020B0604020202020204" pitchFamily="34" charset="0"/>
              <a:buChar char="–"/>
              <a:defRPr sz="1500">
                <a:solidFill>
                  <a:schemeClr val="tx1"/>
                </a:solidFill>
                <a:latin typeface="Calibri" panose="020F0502020204030204" pitchFamily="34" charset="0"/>
              </a:defRPr>
            </a:lvl4pPr>
            <a:lvl5pPr marL="1543050" indent="-171450">
              <a:spcBef>
                <a:spcPct val="20000"/>
              </a:spcBef>
              <a:buFont typeface="Arial" panose="020B0604020202020204" pitchFamily="34" charset="0"/>
              <a:buChar char="»"/>
              <a:defRPr sz="1500">
                <a:solidFill>
                  <a:schemeClr val="tx1"/>
                </a:solidFill>
                <a:latin typeface="Calibri" panose="020F0502020204030204" pitchFamily="34" charset="0"/>
              </a:defRPr>
            </a:lvl5pPr>
            <a:lvl6pPr marL="18859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6pPr>
            <a:lvl7pPr marL="22288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7pPr>
            <a:lvl8pPr marL="25717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8pPr>
            <a:lvl9pPr marL="2914650" indent="-171450" eaLnBrk="0" fontAlgn="base" hangingPunct="0">
              <a:spcBef>
                <a:spcPct val="20000"/>
              </a:spcBef>
              <a:spcAft>
                <a:spcPct val="0"/>
              </a:spcAft>
              <a:buFont typeface="Arial" panose="020B0604020202020204" pitchFamily="34" charset="0"/>
              <a:buChar char="»"/>
              <a:defRPr sz="1500">
                <a:solidFill>
                  <a:schemeClr val="tx1"/>
                </a:solidFill>
                <a:latin typeface="Calibri" panose="020F0502020204030204" pitchFamily="34" charset="0"/>
              </a:defRPr>
            </a:lvl9pPr>
          </a:lstStyle>
          <a:p>
            <a:pPr>
              <a:spcBef>
                <a:spcPct val="0"/>
              </a:spcBef>
              <a:buFontTx/>
              <a:buNone/>
              <a:defRPr/>
            </a:pPr>
            <a:fld id="{4E9D4652-44F8-4E2F-BB54-4B48F32C9EED}" type="slidenum">
              <a:rPr lang="en-US" altLang="en-US" sz="1500">
                <a:solidFill>
                  <a:srgbClr val="898989"/>
                </a:solidFill>
                <a:latin typeface="+mn-lt"/>
              </a:rPr>
              <a:pPr>
                <a:spcBef>
                  <a:spcPct val="0"/>
                </a:spcBef>
                <a:buFontTx/>
                <a:buNone/>
                <a:defRPr/>
              </a:pPr>
              <a:t>7</a:t>
            </a:fld>
            <a:endParaRPr lang="en-US" altLang="en-US" sz="1500" dirty="0">
              <a:solidFill>
                <a:srgbClr val="898989"/>
              </a:solidFill>
              <a:latin typeface="+mn-lt"/>
            </a:endParaRPr>
          </a:p>
        </p:txBody>
      </p:sp>
      <p:sp>
        <p:nvSpPr>
          <p:cNvPr id="6" name="TextBox 5"/>
          <p:cNvSpPr txBox="1"/>
          <p:nvPr/>
        </p:nvSpPr>
        <p:spPr>
          <a:xfrm>
            <a:off x="5713589" y="1597538"/>
            <a:ext cx="5794021" cy="4893647"/>
          </a:xfrm>
          <a:prstGeom prst="rect">
            <a:avLst/>
          </a:prstGeom>
          <a:noFill/>
        </p:spPr>
        <p:txBody>
          <a:bodyPr wrap="square">
            <a:spAutoFit/>
          </a:bodyPr>
          <a:lstStyle/>
          <a:p>
            <a:pPr marL="214313" indent="-214313">
              <a:buFont typeface="Arial" panose="020B0604020202020204" pitchFamily="34" charset="0"/>
              <a:buChar char="•"/>
              <a:defRPr/>
            </a:pPr>
            <a:r>
              <a:rPr lang="en-US" sz="2400" dirty="0"/>
              <a:t>Another useful function is to select “pending” option as shown on the left with the green arrow.</a:t>
            </a:r>
          </a:p>
          <a:p>
            <a:pPr>
              <a:defRPr/>
            </a:pPr>
            <a:r>
              <a:rPr lang="en-US" sz="2400" dirty="0"/>
              <a:t> </a:t>
            </a:r>
          </a:p>
          <a:p>
            <a:pPr marL="214313" indent="-214313">
              <a:buFont typeface="Arial" panose="020B0604020202020204" pitchFamily="34" charset="0"/>
              <a:buChar char="•"/>
              <a:defRPr/>
            </a:pPr>
            <a:r>
              <a:rPr lang="en-US" sz="2400" dirty="0"/>
              <a:t>This will allow you to view documents that someone has previously opened, but has not yet accepted or denied for POA purposes.</a:t>
            </a:r>
          </a:p>
          <a:p>
            <a:pPr>
              <a:defRPr/>
            </a:pPr>
            <a:endParaRPr lang="en-US" sz="2400" dirty="0"/>
          </a:p>
          <a:p>
            <a:pPr marL="214313" indent="-214313">
              <a:buFont typeface="Arial" panose="020B0604020202020204" pitchFamily="34" charset="0"/>
              <a:buChar char="•"/>
              <a:defRPr/>
            </a:pPr>
            <a:r>
              <a:rPr lang="en-US" sz="2400" dirty="0"/>
              <a:t>If you encounter any errors while attempting to access requests or accept POA, please call the dedicated VSO support line 1 (855) 225-0709 (highlighted in red).</a:t>
            </a:r>
          </a:p>
        </p:txBody>
      </p:sp>
      <p:sp>
        <p:nvSpPr>
          <p:cNvPr id="5" name="Title 1">
            <a:extLst>
              <a:ext uri="{FF2B5EF4-FFF2-40B4-BE49-F238E27FC236}">
                <a16:creationId xmlns:a16="http://schemas.microsoft.com/office/drawing/2014/main" id="{C2AFC7C5-2783-9C4F-B502-08C036869BEF}"/>
              </a:ext>
            </a:extLst>
          </p:cNvPr>
          <p:cNvSpPr>
            <a:spLocks noGrp="1"/>
          </p:cNvSpPr>
          <p:nvPr>
            <p:ph type="title"/>
          </p:nvPr>
        </p:nvSpPr>
        <p:spPr>
          <a:xfrm>
            <a:off x="0" y="366815"/>
            <a:ext cx="8229600" cy="661988"/>
          </a:xfrm>
        </p:spPr>
        <p:txBody>
          <a:bodyPr>
            <a:normAutofit/>
          </a:bodyPr>
          <a:lstStyle/>
          <a:p>
            <a:pPr eaLnBrk="1" hangingPunct="1"/>
            <a:r>
              <a:rPr lang="en-US" altLang="en-US" b="1" dirty="0"/>
              <a:t>Stakeholder Enterprise Portal (SEP)</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0222" y="1596629"/>
            <a:ext cx="5230415" cy="4301728"/>
          </a:xfrm>
        </p:spPr>
      </p:pic>
      <p:sp>
        <p:nvSpPr>
          <p:cNvPr id="2" name="Slide Number Placeholder 1"/>
          <p:cNvSpPr>
            <a:spLocks noGrp="1"/>
          </p:cNvSpPr>
          <p:nvPr>
            <p:ph type="sldNum" sz="quarter" idx="12"/>
          </p:nvPr>
        </p:nvSpPr>
        <p:spPr/>
        <p:txBody>
          <a:bodyPr/>
          <a:lstStyle/>
          <a:p>
            <a:pPr>
              <a:defRPr/>
            </a:pPr>
            <a:fld id="{7A5C6723-8F0A-4FDF-8896-F335C8FF6873}" type="slidenum">
              <a:rPr lang="en-US"/>
              <a:pPr>
                <a:defRPr/>
              </a:pPr>
              <a:t>8</a:t>
            </a:fld>
            <a:endParaRPr lang="en-US" dirty="0"/>
          </a:p>
        </p:txBody>
      </p:sp>
      <p:sp>
        <p:nvSpPr>
          <p:cNvPr id="6" name="TextBox 5"/>
          <p:cNvSpPr txBox="1"/>
          <p:nvPr/>
        </p:nvSpPr>
        <p:spPr>
          <a:xfrm>
            <a:off x="6096000" y="1838326"/>
            <a:ext cx="5495778" cy="4524315"/>
          </a:xfrm>
          <a:prstGeom prst="rect">
            <a:avLst/>
          </a:prstGeom>
          <a:noFill/>
        </p:spPr>
        <p:txBody>
          <a:bodyPr wrap="square">
            <a:spAutoFit/>
          </a:bodyPr>
          <a:lstStyle/>
          <a:p>
            <a:pPr marL="342900" indent="-342900">
              <a:buFont typeface="Arial" panose="020B0604020202020204" pitchFamily="34" charset="0"/>
              <a:buChar char="•"/>
              <a:defRPr/>
            </a:pPr>
            <a:r>
              <a:rPr lang="en-US" sz="2400" dirty="0"/>
              <a:t>Once requests are generated, select the name to continue</a:t>
            </a:r>
          </a:p>
          <a:p>
            <a:pPr marL="214313" indent="-214313">
              <a:buFont typeface="Arial" panose="020B0604020202020204" pitchFamily="34" charset="0"/>
              <a:buChar char="•"/>
              <a:defRPr/>
            </a:pPr>
            <a:endParaRPr lang="en-US" sz="2400" dirty="0"/>
          </a:p>
          <a:p>
            <a:pPr marL="214313" indent="-214313">
              <a:buFont typeface="Arial" panose="020B0604020202020204" pitchFamily="34" charset="0"/>
              <a:buChar char="•"/>
              <a:defRPr/>
            </a:pPr>
            <a:r>
              <a:rPr lang="en-US" sz="2400" dirty="0">
                <a:solidFill>
                  <a:srgbClr val="FF0000"/>
                </a:solidFill>
              </a:rPr>
              <a:t>HINT</a:t>
            </a:r>
            <a:r>
              <a:rPr lang="en-US" sz="2400" dirty="0"/>
              <a:t>: Under “Limitations of Consent” ensure that the veteran did not put any limitation to health related information, otherwise the POA will need to be rejected. A solution is for you to contact the veteran and explain the reason for having access to health related information, so that the veteran can re-submit the request. </a:t>
            </a:r>
          </a:p>
        </p:txBody>
      </p:sp>
      <p:sp>
        <p:nvSpPr>
          <p:cNvPr id="3" name="Title 1">
            <a:extLst>
              <a:ext uri="{FF2B5EF4-FFF2-40B4-BE49-F238E27FC236}">
                <a16:creationId xmlns:a16="http://schemas.microsoft.com/office/drawing/2014/main" id="{A153010B-CEF4-0F8C-EE11-79D7D4DD1967}"/>
              </a:ext>
            </a:extLst>
          </p:cNvPr>
          <p:cNvSpPr>
            <a:spLocks noGrp="1"/>
          </p:cNvSpPr>
          <p:nvPr>
            <p:ph type="title"/>
          </p:nvPr>
        </p:nvSpPr>
        <p:spPr>
          <a:xfrm>
            <a:off x="0" y="366815"/>
            <a:ext cx="8229600" cy="661988"/>
          </a:xfrm>
        </p:spPr>
        <p:txBody>
          <a:bodyPr>
            <a:normAutofit/>
          </a:bodyPr>
          <a:lstStyle/>
          <a:p>
            <a:pPr eaLnBrk="1" hangingPunct="1"/>
            <a:r>
              <a:rPr lang="en-US" altLang="en-US" b="1" dirty="0"/>
              <a:t>Stakeholder Enterprise Portal (SEP)</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03646" y="1618592"/>
            <a:ext cx="5492354" cy="4321969"/>
          </a:xfrm>
        </p:spPr>
      </p:pic>
      <p:sp>
        <p:nvSpPr>
          <p:cNvPr id="2" name="Slide Number Placeholder 1"/>
          <p:cNvSpPr>
            <a:spLocks noGrp="1"/>
          </p:cNvSpPr>
          <p:nvPr>
            <p:ph type="sldNum" sz="quarter" idx="12"/>
          </p:nvPr>
        </p:nvSpPr>
        <p:spPr/>
        <p:txBody>
          <a:bodyPr/>
          <a:lstStyle/>
          <a:p>
            <a:pPr>
              <a:defRPr/>
            </a:pPr>
            <a:fld id="{634FDFE7-EAEB-49B7-8306-C53922CEFA72}" type="slidenum">
              <a:rPr lang="en-US"/>
              <a:pPr>
                <a:defRPr/>
              </a:pPr>
              <a:t>9</a:t>
            </a:fld>
            <a:endParaRPr lang="en-US" dirty="0"/>
          </a:p>
        </p:txBody>
      </p:sp>
      <p:sp>
        <p:nvSpPr>
          <p:cNvPr id="6" name="TextBox 5"/>
          <p:cNvSpPr txBox="1"/>
          <p:nvPr/>
        </p:nvSpPr>
        <p:spPr>
          <a:xfrm>
            <a:off x="6302326" y="1297013"/>
            <a:ext cx="5137052" cy="4955203"/>
          </a:xfrm>
          <a:prstGeom prst="rect">
            <a:avLst/>
          </a:prstGeom>
          <a:noFill/>
        </p:spPr>
        <p:txBody>
          <a:bodyPr wrap="square">
            <a:spAutoFit/>
          </a:bodyPr>
          <a:lstStyle/>
          <a:p>
            <a:pPr marL="257175" indent="-257175">
              <a:buFont typeface="Arial" panose="020B0604020202020204" pitchFamily="34" charset="0"/>
              <a:buChar char="•"/>
              <a:defRPr/>
            </a:pPr>
            <a:r>
              <a:rPr lang="en-US" sz="2400" dirty="0"/>
              <a:t>Before accepting a request, ensure that veteran does not have any formal appeals pending.</a:t>
            </a:r>
          </a:p>
          <a:p>
            <a:pPr marL="257175" indent="-257175">
              <a:buFont typeface="Arial" panose="020B0604020202020204" pitchFamily="34" charset="0"/>
              <a:buChar char="•"/>
              <a:defRPr/>
            </a:pPr>
            <a:endParaRPr lang="en-US" sz="2400" dirty="0"/>
          </a:p>
          <a:p>
            <a:pPr marL="257175" indent="-257175">
              <a:buFont typeface="Arial" panose="020B0604020202020204" pitchFamily="34" charset="0"/>
              <a:buChar char="•"/>
              <a:defRPr/>
            </a:pPr>
            <a:r>
              <a:rPr lang="en-US" sz="2400" dirty="0"/>
              <a:t>You can also verify any appeals or statuses of appeals by contacting your local appeals team</a:t>
            </a:r>
          </a:p>
          <a:p>
            <a:pPr marL="257175" indent="-257175">
              <a:buFont typeface="Arial" panose="020B0604020202020204" pitchFamily="34" charset="0"/>
              <a:buChar char="•"/>
              <a:defRPr/>
            </a:pPr>
            <a:endParaRPr lang="en-US" sz="1000" dirty="0"/>
          </a:p>
          <a:p>
            <a:pPr marL="257175" indent="-257175">
              <a:buFont typeface="Arial" panose="020B0604020202020204" pitchFamily="34" charset="0"/>
              <a:buChar char="•"/>
              <a:defRPr/>
            </a:pPr>
            <a:r>
              <a:rPr lang="en-US" sz="2400" dirty="0">
                <a:solidFill>
                  <a:srgbClr val="FF0000"/>
                </a:solidFill>
              </a:rPr>
              <a:t>Remember</a:t>
            </a:r>
            <a:r>
              <a:rPr lang="en-US" sz="2400" dirty="0"/>
              <a:t>: you can accept POA for veteran with an appeal as long as it is not filed at the BVA</a:t>
            </a:r>
          </a:p>
          <a:p>
            <a:pPr marL="257175" indent="-257175">
              <a:buFont typeface="Arial" panose="020B0604020202020204" pitchFamily="34" charset="0"/>
              <a:buChar char="•"/>
              <a:defRPr/>
            </a:pPr>
            <a:endParaRPr lang="en-US" sz="2400" dirty="0"/>
          </a:p>
          <a:p>
            <a:pPr marL="257175" indent="-257175">
              <a:buFont typeface="Arial" panose="020B0604020202020204" pitchFamily="34" charset="0"/>
              <a:buChar char="•"/>
              <a:defRPr/>
            </a:pPr>
            <a:r>
              <a:rPr lang="en-US" sz="2400" dirty="0"/>
              <a:t>Select “ACCEPT” or “DECLINE”</a:t>
            </a:r>
          </a:p>
          <a:p>
            <a:pPr>
              <a:defRPr/>
            </a:pPr>
            <a:endParaRPr lang="en-US" dirty="0"/>
          </a:p>
        </p:txBody>
      </p:sp>
      <p:sp>
        <p:nvSpPr>
          <p:cNvPr id="3" name="Title 1">
            <a:extLst>
              <a:ext uri="{FF2B5EF4-FFF2-40B4-BE49-F238E27FC236}">
                <a16:creationId xmlns:a16="http://schemas.microsoft.com/office/drawing/2014/main" id="{0745AA76-0EC4-4014-6F20-F045BC764DFD}"/>
              </a:ext>
            </a:extLst>
          </p:cNvPr>
          <p:cNvSpPr>
            <a:spLocks noGrp="1"/>
          </p:cNvSpPr>
          <p:nvPr>
            <p:ph type="title"/>
          </p:nvPr>
        </p:nvSpPr>
        <p:spPr>
          <a:xfrm>
            <a:off x="0" y="366815"/>
            <a:ext cx="8229600" cy="661988"/>
          </a:xfrm>
        </p:spPr>
        <p:txBody>
          <a:bodyPr>
            <a:normAutofit/>
          </a:bodyPr>
          <a:lstStyle/>
          <a:p>
            <a:pPr eaLnBrk="1" hangingPunct="1"/>
            <a:r>
              <a:rPr lang="en-US" altLang="en-US" b="1" dirty="0"/>
              <a:t>Stakeholder Enterprise Portal (SEP)</a:t>
            </a: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186</TotalTime>
  <Words>848</Words>
  <Application>Microsoft Office PowerPoint</Application>
  <PresentationFormat>Widescreen</PresentationFormat>
  <Paragraphs>102</Paragraphs>
  <Slides>10</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Arial</vt:lpstr>
      <vt:lpstr>Calibri</vt:lpstr>
      <vt:lpstr>Calibri Light</vt:lpstr>
      <vt:lpstr>Palatino Linotype</vt:lpstr>
      <vt:lpstr>Times New Roman</vt:lpstr>
      <vt:lpstr>Custom Design</vt:lpstr>
      <vt:lpstr>Office Theme</vt:lpstr>
      <vt:lpstr>Using Stakeholder Enterprise Portal to Find Veterans Requesting Assistance</vt:lpstr>
      <vt:lpstr>Stakeholder Enterprise Portal (SEP)</vt:lpstr>
      <vt:lpstr>Stakeholder Enterprise Portal (SEP)</vt:lpstr>
      <vt:lpstr>Stakeholder Enterprise Portal (SEP)</vt:lpstr>
      <vt:lpstr>Stakeholder Enterprise Portal (SEP)</vt:lpstr>
      <vt:lpstr>Stakeholder Enterprise Portal (SEP)</vt:lpstr>
      <vt:lpstr>Stakeholder Enterprise Portal (SEP)</vt:lpstr>
      <vt:lpstr>Stakeholder Enterprise Portal (SEP)</vt:lpstr>
      <vt:lpstr>Stakeholder Enterprise Portal (SEP)</vt:lpstr>
      <vt:lpstr>Stakeholder Enterprise Portal (SEP)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Christopher Macinkowicz</cp:lastModifiedBy>
  <cp:revision>38</cp:revision>
  <dcterms:created xsi:type="dcterms:W3CDTF">2018-09-13T15:53:27Z</dcterms:created>
  <dcterms:modified xsi:type="dcterms:W3CDTF">2022-11-03T14:41:38Z</dcterms:modified>
</cp:coreProperties>
</file>