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0" dirty="0"/>
              <a:t>The</a:t>
            </a:r>
            <a:r>
              <a:rPr spc="-20" dirty="0"/>
              <a:t> </a:t>
            </a:r>
            <a:r>
              <a:rPr dirty="0"/>
              <a:t>inf</a:t>
            </a:r>
            <a:r>
              <a:rPr spc="-60" dirty="0"/>
              <a:t> </a:t>
            </a:r>
            <a:r>
              <a:rPr dirty="0"/>
              <a:t>ormation</a:t>
            </a:r>
            <a:r>
              <a:rPr spc="-15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this</a:t>
            </a:r>
            <a:r>
              <a:rPr spc="-60" dirty="0"/>
              <a:t> </a:t>
            </a:r>
            <a:r>
              <a:rPr dirty="0"/>
              <a:t>document</a:t>
            </a:r>
            <a:r>
              <a:rPr spc="-60" dirty="0"/>
              <a:t> </a:t>
            </a:r>
            <a:r>
              <a:rPr dirty="0"/>
              <a:t>is</a:t>
            </a:r>
            <a:r>
              <a:rPr spc="30" dirty="0"/>
              <a:t> </a:t>
            </a:r>
            <a:r>
              <a:rPr spc="-10" dirty="0"/>
              <a:t>proprietary</a:t>
            </a:r>
            <a:r>
              <a:rPr spc="3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dirty="0"/>
              <a:t>Management.</a:t>
            </a:r>
            <a:r>
              <a:rPr spc="-60" dirty="0"/>
              <a:t> </a:t>
            </a:r>
            <a:r>
              <a:rPr dirty="0"/>
              <a:t>It</a:t>
            </a:r>
            <a:r>
              <a:rPr spc="30" dirty="0"/>
              <a:t> </a:t>
            </a:r>
            <a:r>
              <a:rPr dirty="0"/>
              <a:t>may</a:t>
            </a:r>
            <a:r>
              <a:rPr spc="30" dirty="0"/>
              <a:t> </a:t>
            </a:r>
            <a:r>
              <a:rPr dirty="0"/>
              <a:t>not</a:t>
            </a:r>
            <a:r>
              <a:rPr spc="-60" dirty="0"/>
              <a:t> </a:t>
            </a:r>
            <a:r>
              <a:rPr dirty="0"/>
              <a:t>be</a:t>
            </a:r>
            <a:r>
              <a:rPr spc="-15" dirty="0"/>
              <a:t> </a:t>
            </a:r>
            <a:r>
              <a:rPr dirty="0"/>
              <a:t>used,</a:t>
            </a:r>
            <a:r>
              <a:rPr spc="-60" dirty="0"/>
              <a:t> </a:t>
            </a:r>
            <a:r>
              <a:rPr dirty="0"/>
              <a:t>reproduced,</a:t>
            </a:r>
            <a:r>
              <a:rPr spc="30" dirty="0"/>
              <a:t> </a:t>
            </a:r>
            <a:r>
              <a:rPr spc="-10" dirty="0"/>
              <a:t>disclosed,</a:t>
            </a:r>
            <a:r>
              <a:rPr spc="30" dirty="0"/>
              <a:t> 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exported</a:t>
            </a:r>
            <a:r>
              <a:rPr spc="-20" dirty="0"/>
              <a:t> </a:t>
            </a:r>
            <a:r>
              <a:rPr dirty="0"/>
              <a:t>without</a:t>
            </a:r>
            <a:r>
              <a:rPr spc="3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written</a:t>
            </a:r>
            <a:r>
              <a:rPr spc="-25" dirty="0"/>
              <a:t> </a:t>
            </a:r>
            <a:r>
              <a:rPr dirty="0"/>
              <a:t>approval</a:t>
            </a:r>
            <a:r>
              <a:rPr spc="-15" dirty="0"/>
              <a:t> </a:t>
            </a:r>
            <a:r>
              <a:rPr dirty="0"/>
              <a:t>of</a:t>
            </a:r>
            <a:r>
              <a:rPr spc="3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spc="-10" dirty="0"/>
              <a:t>Management.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F16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0" dirty="0"/>
              <a:t>The</a:t>
            </a:r>
            <a:r>
              <a:rPr spc="-20" dirty="0"/>
              <a:t> </a:t>
            </a:r>
            <a:r>
              <a:rPr dirty="0"/>
              <a:t>inf</a:t>
            </a:r>
            <a:r>
              <a:rPr spc="-60" dirty="0"/>
              <a:t> </a:t>
            </a:r>
            <a:r>
              <a:rPr dirty="0"/>
              <a:t>ormation</a:t>
            </a:r>
            <a:r>
              <a:rPr spc="-15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this</a:t>
            </a:r>
            <a:r>
              <a:rPr spc="-60" dirty="0"/>
              <a:t> </a:t>
            </a:r>
            <a:r>
              <a:rPr dirty="0"/>
              <a:t>document</a:t>
            </a:r>
            <a:r>
              <a:rPr spc="-60" dirty="0"/>
              <a:t> </a:t>
            </a:r>
            <a:r>
              <a:rPr dirty="0"/>
              <a:t>is</a:t>
            </a:r>
            <a:r>
              <a:rPr spc="30" dirty="0"/>
              <a:t> </a:t>
            </a:r>
            <a:r>
              <a:rPr spc="-10" dirty="0"/>
              <a:t>proprietary</a:t>
            </a:r>
            <a:r>
              <a:rPr spc="3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dirty="0"/>
              <a:t>Management.</a:t>
            </a:r>
            <a:r>
              <a:rPr spc="-60" dirty="0"/>
              <a:t> </a:t>
            </a:r>
            <a:r>
              <a:rPr dirty="0"/>
              <a:t>It</a:t>
            </a:r>
            <a:r>
              <a:rPr spc="30" dirty="0"/>
              <a:t> </a:t>
            </a:r>
            <a:r>
              <a:rPr dirty="0"/>
              <a:t>may</a:t>
            </a:r>
            <a:r>
              <a:rPr spc="30" dirty="0"/>
              <a:t> </a:t>
            </a:r>
            <a:r>
              <a:rPr dirty="0"/>
              <a:t>not</a:t>
            </a:r>
            <a:r>
              <a:rPr spc="-60" dirty="0"/>
              <a:t> </a:t>
            </a:r>
            <a:r>
              <a:rPr dirty="0"/>
              <a:t>be</a:t>
            </a:r>
            <a:r>
              <a:rPr spc="-15" dirty="0"/>
              <a:t> </a:t>
            </a:r>
            <a:r>
              <a:rPr dirty="0"/>
              <a:t>used,</a:t>
            </a:r>
            <a:r>
              <a:rPr spc="-60" dirty="0"/>
              <a:t> </a:t>
            </a:r>
            <a:r>
              <a:rPr dirty="0"/>
              <a:t>reproduced,</a:t>
            </a:r>
            <a:r>
              <a:rPr spc="30" dirty="0"/>
              <a:t> </a:t>
            </a:r>
            <a:r>
              <a:rPr spc="-10" dirty="0"/>
              <a:t>disclosed,</a:t>
            </a:r>
            <a:r>
              <a:rPr spc="30" dirty="0"/>
              <a:t> 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exported</a:t>
            </a:r>
            <a:r>
              <a:rPr spc="-20" dirty="0"/>
              <a:t> </a:t>
            </a:r>
            <a:r>
              <a:rPr dirty="0"/>
              <a:t>without</a:t>
            </a:r>
            <a:r>
              <a:rPr spc="3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written</a:t>
            </a:r>
            <a:r>
              <a:rPr spc="-25" dirty="0"/>
              <a:t> </a:t>
            </a:r>
            <a:r>
              <a:rPr dirty="0"/>
              <a:t>approval</a:t>
            </a:r>
            <a:r>
              <a:rPr spc="-15" dirty="0"/>
              <a:t> </a:t>
            </a:r>
            <a:r>
              <a:rPr dirty="0"/>
              <a:t>of</a:t>
            </a:r>
            <a:r>
              <a:rPr spc="3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spc="-10" dirty="0"/>
              <a:t>Management.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62280" y="94996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160">
            <a:solidFill>
              <a:srgbClr val="850F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7281" y="314959"/>
            <a:ext cx="1249678" cy="40638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5840" y="3891279"/>
            <a:ext cx="2966719" cy="268224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5049520" y="4257039"/>
            <a:ext cx="2499360" cy="2062480"/>
          </a:xfrm>
          <a:custGeom>
            <a:avLst/>
            <a:gdLst/>
            <a:ahLst/>
            <a:cxnLst/>
            <a:rect l="l" t="t" r="r" b="b"/>
            <a:pathLst>
              <a:path w="2499359" h="2062479">
                <a:moveTo>
                  <a:pt x="2499360" y="0"/>
                </a:moveTo>
                <a:lnTo>
                  <a:pt x="0" y="0"/>
                </a:lnTo>
                <a:lnTo>
                  <a:pt x="0" y="2062480"/>
                </a:lnTo>
                <a:lnTo>
                  <a:pt x="2499360" y="2062480"/>
                </a:lnTo>
                <a:lnTo>
                  <a:pt x="2499360" y="0"/>
                </a:lnTo>
                <a:close/>
              </a:path>
            </a:pathLst>
          </a:custGeom>
          <a:solidFill>
            <a:srgbClr val="439DA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95520" y="1107440"/>
            <a:ext cx="2966719" cy="2682239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5039359" y="1473200"/>
            <a:ext cx="2489200" cy="2052320"/>
          </a:xfrm>
          <a:custGeom>
            <a:avLst/>
            <a:gdLst/>
            <a:ahLst/>
            <a:cxnLst/>
            <a:rect l="l" t="t" r="r" b="b"/>
            <a:pathLst>
              <a:path w="2489200" h="2052320">
                <a:moveTo>
                  <a:pt x="2489199" y="0"/>
                </a:moveTo>
                <a:lnTo>
                  <a:pt x="0" y="0"/>
                </a:lnTo>
                <a:lnTo>
                  <a:pt x="0" y="2052320"/>
                </a:lnTo>
                <a:lnTo>
                  <a:pt x="2489199" y="2052320"/>
                </a:lnTo>
                <a:lnTo>
                  <a:pt x="2489199" y="0"/>
                </a:lnTo>
                <a:close/>
              </a:path>
            </a:pathLst>
          </a:custGeom>
          <a:solidFill>
            <a:srgbClr val="439DA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49680" y="3891279"/>
            <a:ext cx="2966719" cy="2682240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524000" y="4267199"/>
            <a:ext cx="2448560" cy="2062480"/>
          </a:xfrm>
          <a:custGeom>
            <a:avLst/>
            <a:gdLst/>
            <a:ahLst/>
            <a:cxnLst/>
            <a:rect l="l" t="t" r="r" b="b"/>
            <a:pathLst>
              <a:path w="2448560" h="2062479">
                <a:moveTo>
                  <a:pt x="2448560" y="0"/>
                </a:moveTo>
                <a:lnTo>
                  <a:pt x="0" y="0"/>
                </a:lnTo>
                <a:lnTo>
                  <a:pt x="0" y="2062480"/>
                </a:lnTo>
                <a:lnTo>
                  <a:pt x="2448560" y="2062480"/>
                </a:lnTo>
                <a:lnTo>
                  <a:pt x="2448560" y="0"/>
                </a:lnTo>
                <a:close/>
              </a:path>
            </a:pathLst>
          </a:custGeom>
          <a:solidFill>
            <a:srgbClr val="439DA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59840" y="1107440"/>
            <a:ext cx="2966719" cy="2682239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1483359" y="1473200"/>
            <a:ext cx="2489200" cy="2052320"/>
          </a:xfrm>
          <a:custGeom>
            <a:avLst/>
            <a:gdLst/>
            <a:ahLst/>
            <a:cxnLst/>
            <a:rect l="l" t="t" r="r" b="b"/>
            <a:pathLst>
              <a:path w="2489200" h="2052320">
                <a:moveTo>
                  <a:pt x="2489200" y="0"/>
                </a:moveTo>
                <a:lnTo>
                  <a:pt x="0" y="0"/>
                </a:lnTo>
                <a:lnTo>
                  <a:pt x="0" y="2052320"/>
                </a:lnTo>
                <a:lnTo>
                  <a:pt x="2489200" y="2052320"/>
                </a:lnTo>
                <a:lnTo>
                  <a:pt x="2489200" y="0"/>
                </a:lnTo>
                <a:close/>
              </a:path>
            </a:pathLst>
          </a:custGeom>
          <a:solidFill>
            <a:srgbClr val="439D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F16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0" dirty="0"/>
              <a:t>The</a:t>
            </a:r>
            <a:r>
              <a:rPr spc="-20" dirty="0"/>
              <a:t> </a:t>
            </a:r>
            <a:r>
              <a:rPr dirty="0"/>
              <a:t>inf</a:t>
            </a:r>
            <a:r>
              <a:rPr spc="-60" dirty="0"/>
              <a:t> </a:t>
            </a:r>
            <a:r>
              <a:rPr dirty="0"/>
              <a:t>ormation</a:t>
            </a:r>
            <a:r>
              <a:rPr spc="-15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this</a:t>
            </a:r>
            <a:r>
              <a:rPr spc="-60" dirty="0"/>
              <a:t> </a:t>
            </a:r>
            <a:r>
              <a:rPr dirty="0"/>
              <a:t>document</a:t>
            </a:r>
            <a:r>
              <a:rPr spc="-60" dirty="0"/>
              <a:t> </a:t>
            </a:r>
            <a:r>
              <a:rPr dirty="0"/>
              <a:t>is</a:t>
            </a:r>
            <a:r>
              <a:rPr spc="30" dirty="0"/>
              <a:t> </a:t>
            </a:r>
            <a:r>
              <a:rPr spc="-10" dirty="0"/>
              <a:t>proprietary</a:t>
            </a:r>
            <a:r>
              <a:rPr spc="3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dirty="0"/>
              <a:t>Management.</a:t>
            </a:r>
            <a:r>
              <a:rPr spc="-60" dirty="0"/>
              <a:t> </a:t>
            </a:r>
            <a:r>
              <a:rPr dirty="0"/>
              <a:t>It</a:t>
            </a:r>
            <a:r>
              <a:rPr spc="30" dirty="0"/>
              <a:t> </a:t>
            </a:r>
            <a:r>
              <a:rPr dirty="0"/>
              <a:t>may</a:t>
            </a:r>
            <a:r>
              <a:rPr spc="30" dirty="0"/>
              <a:t> </a:t>
            </a:r>
            <a:r>
              <a:rPr dirty="0"/>
              <a:t>not</a:t>
            </a:r>
            <a:r>
              <a:rPr spc="-60" dirty="0"/>
              <a:t> </a:t>
            </a:r>
            <a:r>
              <a:rPr dirty="0"/>
              <a:t>be</a:t>
            </a:r>
            <a:r>
              <a:rPr spc="-15" dirty="0"/>
              <a:t> </a:t>
            </a:r>
            <a:r>
              <a:rPr dirty="0"/>
              <a:t>used,</a:t>
            </a:r>
            <a:r>
              <a:rPr spc="-60" dirty="0"/>
              <a:t> </a:t>
            </a:r>
            <a:r>
              <a:rPr dirty="0"/>
              <a:t>reproduced,</a:t>
            </a:r>
            <a:r>
              <a:rPr spc="30" dirty="0"/>
              <a:t> </a:t>
            </a:r>
            <a:r>
              <a:rPr spc="-10" dirty="0"/>
              <a:t>disclosed,</a:t>
            </a:r>
            <a:r>
              <a:rPr spc="30" dirty="0"/>
              <a:t> 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exported</a:t>
            </a:r>
            <a:r>
              <a:rPr spc="-20" dirty="0"/>
              <a:t> </a:t>
            </a:r>
            <a:r>
              <a:rPr dirty="0"/>
              <a:t>without</a:t>
            </a:r>
            <a:r>
              <a:rPr spc="3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written</a:t>
            </a:r>
            <a:r>
              <a:rPr spc="-25" dirty="0"/>
              <a:t> </a:t>
            </a:r>
            <a:r>
              <a:rPr dirty="0"/>
              <a:t>approval</a:t>
            </a:r>
            <a:r>
              <a:rPr spc="-15" dirty="0"/>
              <a:t> </a:t>
            </a:r>
            <a:r>
              <a:rPr dirty="0"/>
              <a:t>of</a:t>
            </a:r>
            <a:r>
              <a:rPr spc="3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spc="-10" dirty="0"/>
              <a:t>Management.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96051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3830321"/>
            <a:ext cx="9144000" cy="3027680"/>
          </a:xfrm>
          <a:custGeom>
            <a:avLst/>
            <a:gdLst/>
            <a:ahLst/>
            <a:cxnLst/>
            <a:rect l="l" t="t" r="r" b="b"/>
            <a:pathLst>
              <a:path w="9144000" h="3027679">
                <a:moveTo>
                  <a:pt x="2422220" y="0"/>
                </a:moveTo>
                <a:lnTo>
                  <a:pt x="0" y="2126576"/>
                </a:lnTo>
                <a:lnTo>
                  <a:pt x="2421747" y="3027678"/>
                </a:lnTo>
                <a:lnTo>
                  <a:pt x="9144000" y="3027678"/>
                </a:lnTo>
                <a:lnTo>
                  <a:pt x="9143841" y="2976777"/>
                </a:lnTo>
                <a:lnTo>
                  <a:pt x="9143711" y="2925914"/>
                </a:lnTo>
                <a:lnTo>
                  <a:pt x="9143620" y="2875091"/>
                </a:lnTo>
                <a:lnTo>
                  <a:pt x="9143697" y="2621509"/>
                </a:lnTo>
                <a:lnTo>
                  <a:pt x="9143808" y="2570887"/>
                </a:lnTo>
                <a:lnTo>
                  <a:pt x="9144000" y="2503969"/>
                </a:lnTo>
                <a:lnTo>
                  <a:pt x="9144000" y="348061"/>
                </a:lnTo>
                <a:lnTo>
                  <a:pt x="2422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7840" y="5933440"/>
            <a:ext cx="1473187" cy="4775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F16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0" dirty="0"/>
              <a:t>The</a:t>
            </a:r>
            <a:r>
              <a:rPr spc="-20" dirty="0"/>
              <a:t> </a:t>
            </a:r>
            <a:r>
              <a:rPr dirty="0"/>
              <a:t>inf</a:t>
            </a:r>
            <a:r>
              <a:rPr spc="-60" dirty="0"/>
              <a:t> </a:t>
            </a:r>
            <a:r>
              <a:rPr dirty="0"/>
              <a:t>ormation</a:t>
            </a:r>
            <a:r>
              <a:rPr spc="-15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this</a:t>
            </a:r>
            <a:r>
              <a:rPr spc="-60" dirty="0"/>
              <a:t> </a:t>
            </a:r>
            <a:r>
              <a:rPr dirty="0"/>
              <a:t>document</a:t>
            </a:r>
            <a:r>
              <a:rPr spc="-60" dirty="0"/>
              <a:t> </a:t>
            </a:r>
            <a:r>
              <a:rPr dirty="0"/>
              <a:t>is</a:t>
            </a:r>
            <a:r>
              <a:rPr spc="30" dirty="0"/>
              <a:t> </a:t>
            </a:r>
            <a:r>
              <a:rPr spc="-10" dirty="0"/>
              <a:t>proprietary</a:t>
            </a:r>
            <a:r>
              <a:rPr spc="3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dirty="0"/>
              <a:t>Management.</a:t>
            </a:r>
            <a:r>
              <a:rPr spc="-60" dirty="0"/>
              <a:t> </a:t>
            </a:r>
            <a:r>
              <a:rPr dirty="0"/>
              <a:t>It</a:t>
            </a:r>
            <a:r>
              <a:rPr spc="30" dirty="0"/>
              <a:t> </a:t>
            </a:r>
            <a:r>
              <a:rPr dirty="0"/>
              <a:t>may</a:t>
            </a:r>
            <a:r>
              <a:rPr spc="30" dirty="0"/>
              <a:t> </a:t>
            </a:r>
            <a:r>
              <a:rPr dirty="0"/>
              <a:t>not</a:t>
            </a:r>
            <a:r>
              <a:rPr spc="-60" dirty="0"/>
              <a:t> </a:t>
            </a:r>
            <a:r>
              <a:rPr dirty="0"/>
              <a:t>be</a:t>
            </a:r>
            <a:r>
              <a:rPr spc="-15" dirty="0"/>
              <a:t> </a:t>
            </a:r>
            <a:r>
              <a:rPr dirty="0"/>
              <a:t>used,</a:t>
            </a:r>
            <a:r>
              <a:rPr spc="-60" dirty="0"/>
              <a:t> </a:t>
            </a:r>
            <a:r>
              <a:rPr dirty="0"/>
              <a:t>reproduced,</a:t>
            </a:r>
            <a:r>
              <a:rPr spc="30" dirty="0"/>
              <a:t> </a:t>
            </a:r>
            <a:r>
              <a:rPr spc="-10" dirty="0"/>
              <a:t>disclosed,</a:t>
            </a:r>
            <a:r>
              <a:rPr spc="30" dirty="0"/>
              <a:t> 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exported</a:t>
            </a:r>
            <a:r>
              <a:rPr spc="-20" dirty="0"/>
              <a:t> </a:t>
            </a:r>
            <a:r>
              <a:rPr dirty="0"/>
              <a:t>without</a:t>
            </a:r>
            <a:r>
              <a:rPr spc="3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written</a:t>
            </a:r>
            <a:r>
              <a:rPr spc="-25" dirty="0"/>
              <a:t> </a:t>
            </a:r>
            <a:r>
              <a:rPr dirty="0"/>
              <a:t>approval</a:t>
            </a:r>
            <a:r>
              <a:rPr spc="-15" dirty="0"/>
              <a:t> </a:t>
            </a:r>
            <a:r>
              <a:rPr dirty="0"/>
              <a:t>of</a:t>
            </a:r>
            <a:r>
              <a:rPr spc="3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spc="-10" dirty="0"/>
              <a:t>Management.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96051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3830321"/>
            <a:ext cx="9144000" cy="3027680"/>
          </a:xfrm>
          <a:custGeom>
            <a:avLst/>
            <a:gdLst/>
            <a:ahLst/>
            <a:cxnLst/>
            <a:rect l="l" t="t" r="r" b="b"/>
            <a:pathLst>
              <a:path w="9144000" h="3027679">
                <a:moveTo>
                  <a:pt x="2422220" y="0"/>
                </a:moveTo>
                <a:lnTo>
                  <a:pt x="0" y="2126576"/>
                </a:lnTo>
                <a:lnTo>
                  <a:pt x="2421747" y="3027678"/>
                </a:lnTo>
                <a:lnTo>
                  <a:pt x="9144000" y="3027678"/>
                </a:lnTo>
                <a:lnTo>
                  <a:pt x="9143841" y="2976777"/>
                </a:lnTo>
                <a:lnTo>
                  <a:pt x="9143711" y="2925914"/>
                </a:lnTo>
                <a:lnTo>
                  <a:pt x="9143620" y="2875091"/>
                </a:lnTo>
                <a:lnTo>
                  <a:pt x="9143697" y="2621509"/>
                </a:lnTo>
                <a:lnTo>
                  <a:pt x="9143808" y="2570887"/>
                </a:lnTo>
                <a:lnTo>
                  <a:pt x="9144000" y="2503969"/>
                </a:lnTo>
                <a:lnTo>
                  <a:pt x="9144000" y="348061"/>
                </a:lnTo>
                <a:lnTo>
                  <a:pt x="2422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7840" y="5933440"/>
            <a:ext cx="1473187" cy="4775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0" dirty="0"/>
              <a:t>The</a:t>
            </a:r>
            <a:r>
              <a:rPr spc="-20" dirty="0"/>
              <a:t> </a:t>
            </a:r>
            <a:r>
              <a:rPr dirty="0"/>
              <a:t>inf</a:t>
            </a:r>
            <a:r>
              <a:rPr spc="-60" dirty="0"/>
              <a:t> </a:t>
            </a:r>
            <a:r>
              <a:rPr dirty="0"/>
              <a:t>ormation</a:t>
            </a:r>
            <a:r>
              <a:rPr spc="-15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this</a:t>
            </a:r>
            <a:r>
              <a:rPr spc="-60" dirty="0"/>
              <a:t> </a:t>
            </a:r>
            <a:r>
              <a:rPr dirty="0"/>
              <a:t>document</a:t>
            </a:r>
            <a:r>
              <a:rPr spc="-60" dirty="0"/>
              <a:t> </a:t>
            </a:r>
            <a:r>
              <a:rPr dirty="0"/>
              <a:t>is</a:t>
            </a:r>
            <a:r>
              <a:rPr spc="30" dirty="0"/>
              <a:t> </a:t>
            </a:r>
            <a:r>
              <a:rPr spc="-10" dirty="0"/>
              <a:t>proprietary</a:t>
            </a:r>
            <a:r>
              <a:rPr spc="3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dirty="0"/>
              <a:t>Management.</a:t>
            </a:r>
            <a:r>
              <a:rPr spc="-60" dirty="0"/>
              <a:t> </a:t>
            </a:r>
            <a:r>
              <a:rPr dirty="0"/>
              <a:t>It</a:t>
            </a:r>
            <a:r>
              <a:rPr spc="30" dirty="0"/>
              <a:t> </a:t>
            </a:r>
            <a:r>
              <a:rPr dirty="0"/>
              <a:t>may</a:t>
            </a:r>
            <a:r>
              <a:rPr spc="30" dirty="0"/>
              <a:t> </a:t>
            </a:r>
            <a:r>
              <a:rPr dirty="0"/>
              <a:t>not</a:t>
            </a:r>
            <a:r>
              <a:rPr spc="-60" dirty="0"/>
              <a:t> </a:t>
            </a:r>
            <a:r>
              <a:rPr dirty="0"/>
              <a:t>be</a:t>
            </a:r>
            <a:r>
              <a:rPr spc="-15" dirty="0"/>
              <a:t> </a:t>
            </a:r>
            <a:r>
              <a:rPr dirty="0"/>
              <a:t>used,</a:t>
            </a:r>
            <a:r>
              <a:rPr spc="-60" dirty="0"/>
              <a:t> </a:t>
            </a:r>
            <a:r>
              <a:rPr dirty="0"/>
              <a:t>reproduced,</a:t>
            </a:r>
            <a:r>
              <a:rPr spc="30" dirty="0"/>
              <a:t> </a:t>
            </a:r>
            <a:r>
              <a:rPr spc="-10" dirty="0"/>
              <a:t>disclosed,</a:t>
            </a:r>
            <a:r>
              <a:rPr spc="30" dirty="0"/>
              <a:t> 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exported</a:t>
            </a:r>
            <a:r>
              <a:rPr spc="-20" dirty="0"/>
              <a:t> </a:t>
            </a:r>
            <a:r>
              <a:rPr dirty="0"/>
              <a:t>without</a:t>
            </a:r>
            <a:r>
              <a:rPr spc="3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written</a:t>
            </a:r>
            <a:r>
              <a:rPr spc="-25" dirty="0"/>
              <a:t> </a:t>
            </a:r>
            <a:r>
              <a:rPr dirty="0"/>
              <a:t>approval</a:t>
            </a:r>
            <a:r>
              <a:rPr spc="-15" dirty="0"/>
              <a:t> </a:t>
            </a:r>
            <a:r>
              <a:rPr dirty="0"/>
              <a:t>of</a:t>
            </a:r>
            <a:r>
              <a:rPr spc="3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spc="-10" dirty="0"/>
              <a:t>Management.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62280" y="94996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160">
            <a:solidFill>
              <a:srgbClr val="850F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47281" y="314959"/>
            <a:ext cx="1249678" cy="4063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8660" y="213503"/>
            <a:ext cx="6928924" cy="518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F16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5336" y="2247258"/>
            <a:ext cx="3842385" cy="3884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05289" y="6678198"/>
            <a:ext cx="6938009" cy="127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0" dirty="0"/>
              <a:t>The</a:t>
            </a:r>
            <a:r>
              <a:rPr spc="-20" dirty="0"/>
              <a:t> </a:t>
            </a:r>
            <a:r>
              <a:rPr dirty="0"/>
              <a:t>inf</a:t>
            </a:r>
            <a:r>
              <a:rPr spc="-60" dirty="0"/>
              <a:t> </a:t>
            </a:r>
            <a:r>
              <a:rPr dirty="0"/>
              <a:t>ormation</a:t>
            </a:r>
            <a:r>
              <a:rPr spc="-15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this</a:t>
            </a:r>
            <a:r>
              <a:rPr spc="-60" dirty="0"/>
              <a:t> </a:t>
            </a:r>
            <a:r>
              <a:rPr dirty="0"/>
              <a:t>document</a:t>
            </a:r>
            <a:r>
              <a:rPr spc="-60" dirty="0"/>
              <a:t> </a:t>
            </a:r>
            <a:r>
              <a:rPr dirty="0"/>
              <a:t>is</a:t>
            </a:r>
            <a:r>
              <a:rPr spc="30" dirty="0"/>
              <a:t> </a:t>
            </a:r>
            <a:r>
              <a:rPr spc="-10" dirty="0"/>
              <a:t>proprietary</a:t>
            </a:r>
            <a:r>
              <a:rPr spc="3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dirty="0"/>
              <a:t>Management.</a:t>
            </a:r>
            <a:r>
              <a:rPr spc="-60" dirty="0"/>
              <a:t> </a:t>
            </a:r>
            <a:r>
              <a:rPr dirty="0"/>
              <a:t>It</a:t>
            </a:r>
            <a:r>
              <a:rPr spc="30" dirty="0"/>
              <a:t> </a:t>
            </a:r>
            <a:r>
              <a:rPr dirty="0"/>
              <a:t>may</a:t>
            </a:r>
            <a:r>
              <a:rPr spc="30" dirty="0"/>
              <a:t> </a:t>
            </a:r>
            <a:r>
              <a:rPr dirty="0"/>
              <a:t>not</a:t>
            </a:r>
            <a:r>
              <a:rPr spc="-60" dirty="0"/>
              <a:t> </a:t>
            </a:r>
            <a:r>
              <a:rPr dirty="0"/>
              <a:t>be</a:t>
            </a:r>
            <a:r>
              <a:rPr spc="-15" dirty="0"/>
              <a:t> </a:t>
            </a:r>
            <a:r>
              <a:rPr dirty="0"/>
              <a:t>used,</a:t>
            </a:r>
            <a:r>
              <a:rPr spc="-60" dirty="0"/>
              <a:t> </a:t>
            </a:r>
            <a:r>
              <a:rPr dirty="0"/>
              <a:t>reproduced,</a:t>
            </a:r>
            <a:r>
              <a:rPr spc="30" dirty="0"/>
              <a:t> </a:t>
            </a:r>
            <a:r>
              <a:rPr spc="-10" dirty="0"/>
              <a:t>disclosed,</a:t>
            </a:r>
            <a:r>
              <a:rPr spc="30" dirty="0"/>
              <a:t> 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exported</a:t>
            </a:r>
            <a:r>
              <a:rPr spc="-20" dirty="0"/>
              <a:t> </a:t>
            </a:r>
            <a:r>
              <a:rPr dirty="0"/>
              <a:t>without</a:t>
            </a:r>
            <a:r>
              <a:rPr spc="3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written</a:t>
            </a:r>
            <a:r>
              <a:rPr spc="-25" dirty="0"/>
              <a:t> </a:t>
            </a:r>
            <a:r>
              <a:rPr dirty="0"/>
              <a:t>approval</a:t>
            </a:r>
            <a:r>
              <a:rPr spc="-15" dirty="0"/>
              <a:t> </a:t>
            </a:r>
            <a:r>
              <a:rPr dirty="0"/>
              <a:t>of</a:t>
            </a:r>
            <a:r>
              <a:rPr spc="3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spc="-10" dirty="0"/>
              <a:t>Management.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10540" y="6568271"/>
            <a:ext cx="251459" cy="2680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jp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jp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7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17" Type="http://schemas.openxmlformats.org/officeDocument/2006/relationships/hyperlink" Target="mailto:WeCare@QTCm.com" TargetMode="External"/><Relationship Id="rId2" Type="http://schemas.openxmlformats.org/officeDocument/2006/relationships/image" Target="../media/image126.png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5" Type="http://schemas.openxmlformats.org/officeDocument/2006/relationships/image" Target="../media/image13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Relationship Id="rId14" Type="http://schemas.openxmlformats.org/officeDocument/2006/relationships/image" Target="../media/image1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3.jpg"/><Relationship Id="rId4" Type="http://schemas.openxmlformats.org/officeDocument/2006/relationships/image" Target="../media/image1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png"/><Relationship Id="rId10" Type="http://schemas.openxmlformats.org/officeDocument/2006/relationships/image" Target="../media/image16.jpg"/><Relationship Id="rId4" Type="http://schemas.openxmlformats.org/officeDocument/2006/relationships/image" Target="../media/image10.png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9.jpg"/><Relationship Id="rId18" Type="http://schemas.openxmlformats.org/officeDocument/2006/relationships/image" Target="../media/image34.jp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jpg"/><Relationship Id="rId19" Type="http://schemas.openxmlformats.org/officeDocument/2006/relationships/image" Target="../media/image35.jp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jp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7.png"/><Relationship Id="rId21" Type="http://schemas.openxmlformats.org/officeDocument/2006/relationships/image" Target="../media/image65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24" Type="http://schemas.openxmlformats.org/officeDocument/2006/relationships/image" Target="../media/image68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a.gov/disability/va-claim-exam/" TargetMode="External"/><Relationship Id="rId5" Type="http://schemas.openxmlformats.org/officeDocument/2006/relationships/hyperlink" Target="mailto:Veteransbenefits@messages.va.gov" TargetMode="External"/><Relationship Id="rId4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71747" y="5082222"/>
            <a:ext cx="45713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VSO</a:t>
            </a:r>
            <a:r>
              <a:rPr sz="2800" spc="-204" dirty="0"/>
              <a:t> </a:t>
            </a:r>
            <a:r>
              <a:rPr sz="2800" dirty="0"/>
              <a:t>Accreditation</a:t>
            </a:r>
            <a:r>
              <a:rPr sz="2800" spc="70" dirty="0"/>
              <a:t> </a:t>
            </a:r>
            <a:r>
              <a:rPr sz="2800" spc="-60" dirty="0"/>
              <a:t>Training</a:t>
            </a:r>
            <a:endParaRPr sz="28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0" dirty="0"/>
              <a:t>The</a:t>
            </a:r>
            <a:r>
              <a:rPr spc="-20" dirty="0"/>
              <a:t> </a:t>
            </a:r>
            <a:r>
              <a:rPr dirty="0"/>
              <a:t>inf</a:t>
            </a:r>
            <a:r>
              <a:rPr spc="-60" dirty="0"/>
              <a:t> </a:t>
            </a:r>
            <a:r>
              <a:rPr dirty="0"/>
              <a:t>ormation</a:t>
            </a:r>
            <a:r>
              <a:rPr spc="-15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this</a:t>
            </a:r>
            <a:r>
              <a:rPr spc="-60" dirty="0"/>
              <a:t> </a:t>
            </a:r>
            <a:r>
              <a:rPr dirty="0"/>
              <a:t>document</a:t>
            </a:r>
            <a:r>
              <a:rPr spc="-60" dirty="0"/>
              <a:t> </a:t>
            </a:r>
            <a:r>
              <a:rPr dirty="0"/>
              <a:t>is</a:t>
            </a:r>
            <a:r>
              <a:rPr spc="30" dirty="0"/>
              <a:t> </a:t>
            </a:r>
            <a:r>
              <a:rPr spc="-10" dirty="0"/>
              <a:t>proprietary</a:t>
            </a:r>
            <a:r>
              <a:rPr spc="3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dirty="0"/>
              <a:t>Management.</a:t>
            </a:r>
            <a:r>
              <a:rPr spc="-60" dirty="0"/>
              <a:t> </a:t>
            </a:r>
            <a:r>
              <a:rPr dirty="0"/>
              <a:t>It</a:t>
            </a:r>
            <a:r>
              <a:rPr spc="30" dirty="0"/>
              <a:t> </a:t>
            </a:r>
            <a:r>
              <a:rPr dirty="0"/>
              <a:t>may</a:t>
            </a:r>
            <a:r>
              <a:rPr spc="30" dirty="0"/>
              <a:t> </a:t>
            </a:r>
            <a:r>
              <a:rPr dirty="0"/>
              <a:t>not</a:t>
            </a:r>
            <a:r>
              <a:rPr spc="-60" dirty="0"/>
              <a:t> </a:t>
            </a:r>
            <a:r>
              <a:rPr dirty="0"/>
              <a:t>be</a:t>
            </a:r>
            <a:r>
              <a:rPr spc="-15" dirty="0"/>
              <a:t> </a:t>
            </a:r>
            <a:r>
              <a:rPr dirty="0"/>
              <a:t>used,</a:t>
            </a:r>
            <a:r>
              <a:rPr spc="-60" dirty="0"/>
              <a:t> </a:t>
            </a:r>
            <a:r>
              <a:rPr dirty="0"/>
              <a:t>reproduced,</a:t>
            </a:r>
            <a:r>
              <a:rPr spc="30" dirty="0"/>
              <a:t> </a:t>
            </a:r>
            <a:r>
              <a:rPr spc="-10" dirty="0"/>
              <a:t>disclosed,</a:t>
            </a:r>
            <a:r>
              <a:rPr spc="30" dirty="0"/>
              <a:t> 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exported</a:t>
            </a:r>
            <a:r>
              <a:rPr spc="-20" dirty="0"/>
              <a:t> </a:t>
            </a:r>
            <a:r>
              <a:rPr dirty="0"/>
              <a:t>without</a:t>
            </a:r>
            <a:r>
              <a:rPr spc="3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written</a:t>
            </a:r>
            <a:r>
              <a:rPr spc="-25" dirty="0"/>
              <a:t> </a:t>
            </a:r>
            <a:r>
              <a:rPr dirty="0"/>
              <a:t>approval</a:t>
            </a:r>
            <a:r>
              <a:rPr spc="-15" dirty="0"/>
              <a:t> </a:t>
            </a:r>
            <a:r>
              <a:rPr dirty="0"/>
              <a:t>of</a:t>
            </a:r>
            <a:r>
              <a:rPr spc="3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spc="-10" dirty="0"/>
              <a:t>Management.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71747" y="5687651"/>
            <a:ext cx="160083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b="1" spc="-20" dirty="0">
                <a:latin typeface="Arial"/>
                <a:cs typeface="Arial"/>
              </a:rPr>
              <a:t>SEPTEMBER</a:t>
            </a:r>
            <a:r>
              <a:rPr sz="1450" b="1" spc="-80" dirty="0">
                <a:latin typeface="Arial"/>
                <a:cs typeface="Arial"/>
              </a:rPr>
              <a:t> </a:t>
            </a:r>
            <a:r>
              <a:rPr sz="1450" b="1" spc="-20" dirty="0">
                <a:latin typeface="Arial"/>
                <a:cs typeface="Arial"/>
              </a:rPr>
              <a:t>2022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709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Examples</a:t>
            </a:r>
            <a:r>
              <a:rPr sz="2800" spc="-5" dirty="0"/>
              <a:t> </a:t>
            </a:r>
            <a:r>
              <a:rPr sz="2800" dirty="0"/>
              <a:t>of</a:t>
            </a:r>
            <a:r>
              <a:rPr sz="2800" spc="-125" dirty="0"/>
              <a:t> </a:t>
            </a:r>
            <a:r>
              <a:rPr sz="2800" dirty="0"/>
              <a:t>Claimant</a:t>
            </a:r>
            <a:r>
              <a:rPr sz="2800" spc="120" dirty="0"/>
              <a:t> </a:t>
            </a:r>
            <a:r>
              <a:rPr sz="2800" spc="-30" dirty="0"/>
              <a:t>Notifications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254000" y="1188720"/>
            <a:ext cx="8890000" cy="5669280"/>
            <a:chOff x="254000" y="1188720"/>
            <a:chExt cx="8890000" cy="56692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000" y="3322320"/>
              <a:ext cx="3718547" cy="21843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3525520"/>
              <a:ext cx="3108959" cy="15747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88079" y="1554480"/>
              <a:ext cx="5455920" cy="53035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91280" y="1757680"/>
              <a:ext cx="4876799" cy="47447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80000" y="1188720"/>
              <a:ext cx="2865120" cy="5384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06720" y="1651000"/>
              <a:ext cx="2001519" cy="1371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35879" y="1244600"/>
              <a:ext cx="2753359" cy="4064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135879" y="1244606"/>
              <a:ext cx="2753360" cy="406400"/>
            </a:xfrm>
            <a:custGeom>
              <a:avLst/>
              <a:gdLst/>
              <a:ahLst/>
              <a:cxnLst/>
              <a:rect l="l" t="t" r="r" b="b"/>
              <a:pathLst>
                <a:path w="2753359" h="406400">
                  <a:moveTo>
                    <a:pt x="0" y="67729"/>
                  </a:moveTo>
                  <a:lnTo>
                    <a:pt x="5323" y="41362"/>
                  </a:lnTo>
                  <a:lnTo>
                    <a:pt x="19838" y="19834"/>
                  </a:lnTo>
                  <a:lnTo>
                    <a:pt x="41367" y="5321"/>
                  </a:lnTo>
                  <a:lnTo>
                    <a:pt x="67729" y="0"/>
                  </a:lnTo>
                  <a:lnTo>
                    <a:pt x="2685630" y="0"/>
                  </a:lnTo>
                  <a:lnTo>
                    <a:pt x="2711992" y="5321"/>
                  </a:lnTo>
                  <a:lnTo>
                    <a:pt x="2733521" y="19834"/>
                  </a:lnTo>
                  <a:lnTo>
                    <a:pt x="2748036" y="41362"/>
                  </a:lnTo>
                  <a:lnTo>
                    <a:pt x="2753360" y="67729"/>
                  </a:lnTo>
                  <a:lnTo>
                    <a:pt x="2753360" y="338658"/>
                  </a:lnTo>
                  <a:lnTo>
                    <a:pt x="2748036" y="365026"/>
                  </a:lnTo>
                  <a:lnTo>
                    <a:pt x="2733521" y="386559"/>
                  </a:lnTo>
                  <a:lnTo>
                    <a:pt x="2711992" y="401076"/>
                  </a:lnTo>
                  <a:lnTo>
                    <a:pt x="2685630" y="406400"/>
                  </a:lnTo>
                  <a:lnTo>
                    <a:pt x="67729" y="406400"/>
                  </a:lnTo>
                  <a:lnTo>
                    <a:pt x="41367" y="401076"/>
                  </a:lnTo>
                  <a:lnTo>
                    <a:pt x="19838" y="386559"/>
                  </a:lnTo>
                  <a:lnTo>
                    <a:pt x="5323" y="365026"/>
                  </a:lnTo>
                  <a:lnTo>
                    <a:pt x="0" y="338658"/>
                  </a:lnTo>
                  <a:lnTo>
                    <a:pt x="0" y="67729"/>
                  </a:lnTo>
                  <a:close/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682797" y="1281875"/>
            <a:ext cx="1639570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-20" dirty="0">
                <a:latin typeface="Arial"/>
                <a:cs typeface="Arial"/>
              </a:rPr>
              <a:t>Welcome</a:t>
            </a:r>
            <a:r>
              <a:rPr sz="1850" spc="-135" dirty="0">
                <a:latin typeface="Arial"/>
                <a:cs typeface="Arial"/>
              </a:rPr>
              <a:t> </a:t>
            </a:r>
            <a:r>
              <a:rPr sz="1850" spc="-10" dirty="0">
                <a:latin typeface="Arial"/>
                <a:cs typeface="Arial"/>
              </a:rPr>
              <a:t>Letter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79120" y="2926080"/>
            <a:ext cx="2865120" cy="599440"/>
            <a:chOff x="579120" y="2926080"/>
            <a:chExt cx="2865120" cy="599440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9120" y="2936240"/>
              <a:ext cx="2865107" cy="5283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9280" y="2926080"/>
              <a:ext cx="2834639" cy="5994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5000" y="2971800"/>
              <a:ext cx="2753360" cy="41655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35000" y="2971796"/>
              <a:ext cx="2753360" cy="416559"/>
            </a:xfrm>
            <a:custGeom>
              <a:avLst/>
              <a:gdLst/>
              <a:ahLst/>
              <a:cxnLst/>
              <a:rect l="l" t="t" r="r" b="b"/>
              <a:pathLst>
                <a:path w="2753360" h="416560">
                  <a:moveTo>
                    <a:pt x="0" y="69430"/>
                  </a:moveTo>
                  <a:lnTo>
                    <a:pt x="5456" y="42407"/>
                  </a:lnTo>
                  <a:lnTo>
                    <a:pt x="20337" y="20337"/>
                  </a:lnTo>
                  <a:lnTo>
                    <a:pt x="42407" y="5456"/>
                  </a:lnTo>
                  <a:lnTo>
                    <a:pt x="69430" y="0"/>
                  </a:lnTo>
                  <a:lnTo>
                    <a:pt x="2683929" y="0"/>
                  </a:lnTo>
                  <a:lnTo>
                    <a:pt x="2710952" y="5456"/>
                  </a:lnTo>
                  <a:lnTo>
                    <a:pt x="2733022" y="20337"/>
                  </a:lnTo>
                  <a:lnTo>
                    <a:pt x="2747903" y="42407"/>
                  </a:lnTo>
                  <a:lnTo>
                    <a:pt x="2753360" y="69430"/>
                  </a:lnTo>
                  <a:lnTo>
                    <a:pt x="2753360" y="347141"/>
                  </a:lnTo>
                  <a:lnTo>
                    <a:pt x="2747903" y="374163"/>
                  </a:lnTo>
                  <a:lnTo>
                    <a:pt x="2733022" y="396228"/>
                  </a:lnTo>
                  <a:lnTo>
                    <a:pt x="2710952" y="411105"/>
                  </a:lnTo>
                  <a:lnTo>
                    <a:pt x="2683929" y="416559"/>
                  </a:lnTo>
                  <a:lnTo>
                    <a:pt x="69430" y="416559"/>
                  </a:lnTo>
                  <a:lnTo>
                    <a:pt x="42407" y="411105"/>
                  </a:lnTo>
                  <a:lnTo>
                    <a:pt x="20337" y="396228"/>
                  </a:lnTo>
                  <a:lnTo>
                    <a:pt x="5456" y="374163"/>
                  </a:lnTo>
                  <a:lnTo>
                    <a:pt x="0" y="347141"/>
                  </a:lnTo>
                  <a:lnTo>
                    <a:pt x="0" y="69430"/>
                  </a:lnTo>
                  <a:close/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72615" y="3013264"/>
            <a:ext cx="2472055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-20" dirty="0">
                <a:latin typeface="Arial"/>
                <a:cs typeface="Arial"/>
              </a:rPr>
              <a:t>Welcome</a:t>
            </a:r>
            <a:r>
              <a:rPr sz="1850" spc="-145" dirty="0">
                <a:latin typeface="Arial"/>
                <a:cs typeface="Arial"/>
              </a:rPr>
              <a:t> </a:t>
            </a:r>
            <a:r>
              <a:rPr sz="1850" spc="-65" dirty="0">
                <a:latin typeface="Arial"/>
                <a:cs typeface="Arial"/>
              </a:rPr>
              <a:t>Text</a:t>
            </a:r>
            <a:r>
              <a:rPr sz="1850" spc="-110" dirty="0">
                <a:latin typeface="Arial"/>
                <a:cs typeface="Arial"/>
              </a:rPr>
              <a:t> </a:t>
            </a:r>
            <a:r>
              <a:rPr sz="1850" spc="-10" dirty="0">
                <a:latin typeface="Arial"/>
                <a:cs typeface="Arial"/>
              </a:rPr>
              <a:t>Message</a:t>
            </a:r>
            <a:endParaRPr sz="185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1872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0" dirty="0"/>
              <a:t>The</a:t>
            </a:r>
            <a:r>
              <a:rPr spc="-20" dirty="0"/>
              <a:t> </a:t>
            </a:r>
            <a:r>
              <a:rPr dirty="0"/>
              <a:t>inf</a:t>
            </a:r>
            <a:r>
              <a:rPr spc="-60" dirty="0"/>
              <a:t> </a:t>
            </a:r>
            <a:r>
              <a:rPr dirty="0"/>
              <a:t>ormation</a:t>
            </a:r>
            <a:r>
              <a:rPr spc="-15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this</a:t>
            </a:r>
            <a:r>
              <a:rPr spc="-60" dirty="0"/>
              <a:t> </a:t>
            </a:r>
            <a:r>
              <a:rPr dirty="0"/>
              <a:t>document</a:t>
            </a:r>
            <a:r>
              <a:rPr spc="-60" dirty="0"/>
              <a:t> </a:t>
            </a:r>
            <a:r>
              <a:rPr dirty="0"/>
              <a:t>is</a:t>
            </a:r>
            <a:r>
              <a:rPr spc="30" dirty="0"/>
              <a:t> </a:t>
            </a:r>
            <a:r>
              <a:rPr spc="-10" dirty="0"/>
              <a:t>proprietary</a:t>
            </a:r>
            <a:r>
              <a:rPr spc="3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dirty="0"/>
              <a:t>Management.</a:t>
            </a:r>
            <a:r>
              <a:rPr spc="-60" dirty="0"/>
              <a:t> </a:t>
            </a:r>
            <a:r>
              <a:rPr dirty="0"/>
              <a:t>It</a:t>
            </a:r>
            <a:r>
              <a:rPr spc="30" dirty="0"/>
              <a:t> </a:t>
            </a:r>
            <a:r>
              <a:rPr dirty="0"/>
              <a:t>may</a:t>
            </a:r>
            <a:r>
              <a:rPr spc="30" dirty="0"/>
              <a:t> </a:t>
            </a:r>
            <a:r>
              <a:rPr dirty="0"/>
              <a:t>not</a:t>
            </a:r>
            <a:r>
              <a:rPr spc="-60" dirty="0"/>
              <a:t> </a:t>
            </a:r>
            <a:r>
              <a:rPr dirty="0"/>
              <a:t>be</a:t>
            </a:r>
            <a:r>
              <a:rPr spc="-15" dirty="0"/>
              <a:t> </a:t>
            </a:r>
            <a:r>
              <a:rPr dirty="0"/>
              <a:t>used,</a:t>
            </a:r>
            <a:r>
              <a:rPr spc="-60" dirty="0"/>
              <a:t> </a:t>
            </a:r>
            <a:r>
              <a:rPr dirty="0"/>
              <a:t>reproduced,</a:t>
            </a:r>
            <a:r>
              <a:rPr spc="30" dirty="0"/>
              <a:t> </a:t>
            </a:r>
            <a:r>
              <a:rPr spc="-10" dirty="0"/>
              <a:t>disclosed,</a:t>
            </a:r>
            <a:r>
              <a:rPr spc="30" dirty="0"/>
              <a:t> 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exported</a:t>
            </a:r>
            <a:r>
              <a:rPr spc="-20" dirty="0"/>
              <a:t> </a:t>
            </a:r>
            <a:r>
              <a:rPr dirty="0"/>
              <a:t>without</a:t>
            </a:r>
            <a:r>
              <a:rPr spc="3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written</a:t>
            </a:r>
            <a:r>
              <a:rPr spc="-25" dirty="0"/>
              <a:t> </a:t>
            </a:r>
            <a:r>
              <a:rPr dirty="0"/>
              <a:t>approval</a:t>
            </a:r>
            <a:r>
              <a:rPr spc="-15" dirty="0"/>
              <a:t> </a:t>
            </a:r>
            <a:r>
              <a:rPr dirty="0"/>
              <a:t>of</a:t>
            </a:r>
            <a:r>
              <a:rPr spc="3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spc="-10" dirty="0"/>
              <a:t>Management.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0764" y="1221944"/>
            <a:ext cx="8126095" cy="5125720"/>
            <a:chOff x="540764" y="1221944"/>
            <a:chExt cx="8126095" cy="5125720"/>
          </a:xfrm>
        </p:grpSpPr>
        <p:sp>
          <p:nvSpPr>
            <p:cNvPr id="3" name="object 3"/>
            <p:cNvSpPr/>
            <p:nvPr/>
          </p:nvSpPr>
          <p:spPr>
            <a:xfrm>
              <a:off x="545844" y="1227024"/>
              <a:ext cx="1075055" cy="5115560"/>
            </a:xfrm>
            <a:custGeom>
              <a:avLst/>
              <a:gdLst/>
              <a:ahLst/>
              <a:cxnLst/>
              <a:rect l="l" t="t" r="r" b="b"/>
              <a:pathLst>
                <a:path w="1075055" h="5115560">
                  <a:moveTo>
                    <a:pt x="15290" y="0"/>
                  </a:moveTo>
                  <a:lnTo>
                    <a:pt x="49188" y="34343"/>
                  </a:lnTo>
                  <a:lnTo>
                    <a:pt x="82535" y="69024"/>
                  </a:lnTo>
                  <a:lnTo>
                    <a:pt x="115331" y="104036"/>
                  </a:lnTo>
                  <a:lnTo>
                    <a:pt x="147575" y="139375"/>
                  </a:lnTo>
                  <a:lnTo>
                    <a:pt x="179268" y="175033"/>
                  </a:lnTo>
                  <a:lnTo>
                    <a:pt x="210410" y="211006"/>
                  </a:lnTo>
                  <a:lnTo>
                    <a:pt x="241001" y="247289"/>
                  </a:lnTo>
                  <a:lnTo>
                    <a:pt x="271041" y="283876"/>
                  </a:lnTo>
                  <a:lnTo>
                    <a:pt x="300529" y="320760"/>
                  </a:lnTo>
                  <a:lnTo>
                    <a:pt x="329466" y="357938"/>
                  </a:lnTo>
                  <a:lnTo>
                    <a:pt x="357853" y="395403"/>
                  </a:lnTo>
                  <a:lnTo>
                    <a:pt x="385687" y="433149"/>
                  </a:lnTo>
                  <a:lnTo>
                    <a:pt x="412971" y="471172"/>
                  </a:lnTo>
                  <a:lnTo>
                    <a:pt x="439704" y="509465"/>
                  </a:lnTo>
                  <a:lnTo>
                    <a:pt x="465885" y="548023"/>
                  </a:lnTo>
                  <a:lnTo>
                    <a:pt x="491515" y="586841"/>
                  </a:lnTo>
                  <a:lnTo>
                    <a:pt x="516594" y="625914"/>
                  </a:lnTo>
                  <a:lnTo>
                    <a:pt x="541122" y="665234"/>
                  </a:lnTo>
                  <a:lnTo>
                    <a:pt x="565099" y="704798"/>
                  </a:lnTo>
                  <a:lnTo>
                    <a:pt x="588524" y="744599"/>
                  </a:lnTo>
                  <a:lnTo>
                    <a:pt x="611398" y="784633"/>
                  </a:lnTo>
                  <a:lnTo>
                    <a:pt x="633721" y="824892"/>
                  </a:lnTo>
                  <a:lnTo>
                    <a:pt x="655493" y="865373"/>
                  </a:lnTo>
                  <a:lnTo>
                    <a:pt x="676714" y="906069"/>
                  </a:lnTo>
                  <a:lnTo>
                    <a:pt x="697383" y="946975"/>
                  </a:lnTo>
                  <a:lnTo>
                    <a:pt x="717502" y="988086"/>
                  </a:lnTo>
                  <a:lnTo>
                    <a:pt x="737069" y="1029395"/>
                  </a:lnTo>
                  <a:lnTo>
                    <a:pt x="756085" y="1070897"/>
                  </a:lnTo>
                  <a:lnTo>
                    <a:pt x="774549" y="1112588"/>
                  </a:lnTo>
                  <a:lnTo>
                    <a:pt x="792463" y="1154460"/>
                  </a:lnTo>
                  <a:lnTo>
                    <a:pt x="809825" y="1196510"/>
                  </a:lnTo>
                  <a:lnTo>
                    <a:pt x="826637" y="1238730"/>
                  </a:lnTo>
                  <a:lnTo>
                    <a:pt x="842896" y="1281117"/>
                  </a:lnTo>
                  <a:lnTo>
                    <a:pt x="858605" y="1323663"/>
                  </a:lnTo>
                  <a:lnTo>
                    <a:pt x="873763" y="1366365"/>
                  </a:lnTo>
                  <a:lnTo>
                    <a:pt x="888369" y="1409215"/>
                  </a:lnTo>
                  <a:lnTo>
                    <a:pt x="902425" y="1452209"/>
                  </a:lnTo>
                  <a:lnTo>
                    <a:pt x="915929" y="1495341"/>
                  </a:lnTo>
                  <a:lnTo>
                    <a:pt x="928882" y="1538606"/>
                  </a:lnTo>
                  <a:lnTo>
                    <a:pt x="941283" y="1581997"/>
                  </a:lnTo>
                  <a:lnTo>
                    <a:pt x="953134" y="1625510"/>
                  </a:lnTo>
                  <a:lnTo>
                    <a:pt x="964433" y="1669140"/>
                  </a:lnTo>
                  <a:lnTo>
                    <a:pt x="975181" y="1712879"/>
                  </a:lnTo>
                  <a:lnTo>
                    <a:pt x="985378" y="1756724"/>
                  </a:lnTo>
                  <a:lnTo>
                    <a:pt x="995024" y="1800668"/>
                  </a:lnTo>
                  <a:lnTo>
                    <a:pt x="1004118" y="1844706"/>
                  </a:lnTo>
                  <a:lnTo>
                    <a:pt x="1012662" y="1888832"/>
                  </a:lnTo>
                  <a:lnTo>
                    <a:pt x="1020654" y="1933041"/>
                  </a:lnTo>
                  <a:lnTo>
                    <a:pt x="1028095" y="1977328"/>
                  </a:lnTo>
                  <a:lnTo>
                    <a:pt x="1034985" y="2021686"/>
                  </a:lnTo>
                  <a:lnTo>
                    <a:pt x="1041324" y="2066111"/>
                  </a:lnTo>
                  <a:lnTo>
                    <a:pt x="1047111" y="2110596"/>
                  </a:lnTo>
                  <a:lnTo>
                    <a:pt x="1052347" y="2155137"/>
                  </a:lnTo>
                  <a:lnTo>
                    <a:pt x="1057032" y="2199727"/>
                  </a:lnTo>
                  <a:lnTo>
                    <a:pt x="1061166" y="2244361"/>
                  </a:lnTo>
                  <a:lnTo>
                    <a:pt x="1064749" y="2289035"/>
                  </a:lnTo>
                  <a:lnTo>
                    <a:pt x="1067780" y="2333741"/>
                  </a:lnTo>
                  <a:lnTo>
                    <a:pt x="1070261" y="2378475"/>
                  </a:lnTo>
                  <a:lnTo>
                    <a:pt x="1072190" y="2423231"/>
                  </a:lnTo>
                  <a:lnTo>
                    <a:pt x="1073568" y="2468003"/>
                  </a:lnTo>
                  <a:lnTo>
                    <a:pt x="1074395" y="2512787"/>
                  </a:lnTo>
                  <a:lnTo>
                    <a:pt x="1074670" y="2557576"/>
                  </a:lnTo>
                  <a:lnTo>
                    <a:pt x="1074395" y="2602365"/>
                  </a:lnTo>
                  <a:lnTo>
                    <a:pt x="1073568" y="2647149"/>
                  </a:lnTo>
                  <a:lnTo>
                    <a:pt x="1072190" y="2691922"/>
                  </a:lnTo>
                  <a:lnTo>
                    <a:pt x="1070261" y="2736678"/>
                  </a:lnTo>
                  <a:lnTo>
                    <a:pt x="1067780" y="2781412"/>
                  </a:lnTo>
                  <a:lnTo>
                    <a:pt x="1064749" y="2826118"/>
                  </a:lnTo>
                  <a:lnTo>
                    <a:pt x="1061166" y="2870791"/>
                  </a:lnTo>
                  <a:lnTo>
                    <a:pt x="1057032" y="2915426"/>
                  </a:lnTo>
                  <a:lnTo>
                    <a:pt x="1052347" y="2960016"/>
                  </a:lnTo>
                  <a:lnTo>
                    <a:pt x="1047111" y="3004557"/>
                  </a:lnTo>
                  <a:lnTo>
                    <a:pt x="1041324" y="3049042"/>
                  </a:lnTo>
                  <a:lnTo>
                    <a:pt x="1034985" y="3093466"/>
                  </a:lnTo>
                  <a:lnTo>
                    <a:pt x="1028095" y="3137825"/>
                  </a:lnTo>
                  <a:lnTo>
                    <a:pt x="1020654" y="3182111"/>
                  </a:lnTo>
                  <a:lnTo>
                    <a:pt x="1012662" y="3226320"/>
                  </a:lnTo>
                  <a:lnTo>
                    <a:pt x="1004118" y="3270447"/>
                  </a:lnTo>
                  <a:lnTo>
                    <a:pt x="995024" y="3314485"/>
                  </a:lnTo>
                  <a:lnTo>
                    <a:pt x="985378" y="3358429"/>
                  </a:lnTo>
                  <a:lnTo>
                    <a:pt x="975181" y="3402273"/>
                  </a:lnTo>
                  <a:lnTo>
                    <a:pt x="964433" y="3446013"/>
                  </a:lnTo>
                  <a:lnTo>
                    <a:pt x="953134" y="3489642"/>
                  </a:lnTo>
                  <a:lnTo>
                    <a:pt x="941283" y="3533155"/>
                  </a:lnTo>
                  <a:lnTo>
                    <a:pt x="928882" y="3576547"/>
                  </a:lnTo>
                  <a:lnTo>
                    <a:pt x="915929" y="3619812"/>
                  </a:lnTo>
                  <a:lnTo>
                    <a:pt x="902425" y="3662944"/>
                  </a:lnTo>
                  <a:lnTo>
                    <a:pt x="888369" y="3705938"/>
                  </a:lnTo>
                  <a:lnTo>
                    <a:pt x="873763" y="3748788"/>
                  </a:lnTo>
                  <a:lnTo>
                    <a:pt x="858605" y="3791489"/>
                  </a:lnTo>
                  <a:lnTo>
                    <a:pt x="842896" y="3834036"/>
                  </a:lnTo>
                  <a:lnTo>
                    <a:pt x="826637" y="3876422"/>
                  </a:lnTo>
                  <a:lnTo>
                    <a:pt x="809825" y="3918643"/>
                  </a:lnTo>
                  <a:lnTo>
                    <a:pt x="792463" y="3960692"/>
                  </a:lnTo>
                  <a:lnTo>
                    <a:pt x="774549" y="4002565"/>
                  </a:lnTo>
                  <a:lnTo>
                    <a:pt x="756085" y="4044255"/>
                  </a:lnTo>
                  <a:lnTo>
                    <a:pt x="737069" y="4085758"/>
                  </a:lnTo>
                  <a:lnTo>
                    <a:pt x="717502" y="4127067"/>
                  </a:lnTo>
                  <a:lnTo>
                    <a:pt x="697383" y="4168177"/>
                  </a:lnTo>
                  <a:lnTo>
                    <a:pt x="676714" y="4209083"/>
                  </a:lnTo>
                  <a:lnTo>
                    <a:pt x="655493" y="4249780"/>
                  </a:lnTo>
                  <a:lnTo>
                    <a:pt x="633721" y="4290260"/>
                  </a:lnTo>
                  <a:lnTo>
                    <a:pt x="611398" y="4330520"/>
                  </a:lnTo>
                  <a:lnTo>
                    <a:pt x="588524" y="4370553"/>
                  </a:lnTo>
                  <a:lnTo>
                    <a:pt x="565099" y="4410355"/>
                  </a:lnTo>
                  <a:lnTo>
                    <a:pt x="541122" y="4449918"/>
                  </a:lnTo>
                  <a:lnTo>
                    <a:pt x="516594" y="4489239"/>
                  </a:lnTo>
                  <a:lnTo>
                    <a:pt x="491515" y="4528311"/>
                  </a:lnTo>
                  <a:lnTo>
                    <a:pt x="465885" y="4567129"/>
                  </a:lnTo>
                  <a:lnTo>
                    <a:pt x="439704" y="4605688"/>
                  </a:lnTo>
                  <a:lnTo>
                    <a:pt x="412971" y="4643981"/>
                  </a:lnTo>
                  <a:lnTo>
                    <a:pt x="385687" y="4682004"/>
                  </a:lnTo>
                  <a:lnTo>
                    <a:pt x="357853" y="4719750"/>
                  </a:lnTo>
                  <a:lnTo>
                    <a:pt x="329466" y="4757215"/>
                  </a:lnTo>
                  <a:lnTo>
                    <a:pt x="300529" y="4794392"/>
                  </a:lnTo>
                  <a:lnTo>
                    <a:pt x="271041" y="4831277"/>
                  </a:lnTo>
                  <a:lnTo>
                    <a:pt x="241001" y="4867864"/>
                  </a:lnTo>
                  <a:lnTo>
                    <a:pt x="210410" y="4904146"/>
                  </a:lnTo>
                  <a:lnTo>
                    <a:pt x="179268" y="4940120"/>
                  </a:lnTo>
                  <a:lnTo>
                    <a:pt x="147575" y="4975778"/>
                  </a:lnTo>
                  <a:lnTo>
                    <a:pt x="115331" y="5011116"/>
                  </a:lnTo>
                  <a:lnTo>
                    <a:pt x="82535" y="5046128"/>
                  </a:lnTo>
                  <a:lnTo>
                    <a:pt x="49188" y="5080809"/>
                  </a:lnTo>
                  <a:lnTo>
                    <a:pt x="15290" y="5115153"/>
                  </a:lnTo>
                  <a:lnTo>
                    <a:pt x="0" y="5099862"/>
                  </a:lnTo>
                  <a:lnTo>
                    <a:pt x="33966" y="5065445"/>
                  </a:lnTo>
                  <a:lnTo>
                    <a:pt x="67377" y="5030686"/>
                  </a:lnTo>
                  <a:lnTo>
                    <a:pt x="100230" y="4995594"/>
                  </a:lnTo>
                  <a:lnTo>
                    <a:pt x="132526" y="4960172"/>
                  </a:lnTo>
                  <a:lnTo>
                    <a:pt x="164266" y="4924426"/>
                  </a:lnTo>
                  <a:lnTo>
                    <a:pt x="195449" y="4888363"/>
                  </a:lnTo>
                  <a:lnTo>
                    <a:pt x="226075" y="4851988"/>
                  </a:lnTo>
                  <a:lnTo>
                    <a:pt x="256144" y="4815306"/>
                  </a:lnTo>
                  <a:lnTo>
                    <a:pt x="285656" y="4778323"/>
                  </a:lnTo>
                  <a:lnTo>
                    <a:pt x="314612" y="4741044"/>
                  </a:lnTo>
                  <a:lnTo>
                    <a:pt x="343010" y="4703476"/>
                  </a:lnTo>
                  <a:lnTo>
                    <a:pt x="370852" y="4665624"/>
                  </a:lnTo>
                  <a:lnTo>
                    <a:pt x="398137" y="4627494"/>
                  </a:lnTo>
                  <a:lnTo>
                    <a:pt x="424865" y="4589090"/>
                  </a:lnTo>
                  <a:lnTo>
                    <a:pt x="451036" y="4550419"/>
                  </a:lnTo>
                  <a:lnTo>
                    <a:pt x="476651" y="4511487"/>
                  </a:lnTo>
                  <a:lnTo>
                    <a:pt x="501708" y="4472299"/>
                  </a:lnTo>
                  <a:lnTo>
                    <a:pt x="526209" y="4432861"/>
                  </a:lnTo>
                  <a:lnTo>
                    <a:pt x="550153" y="4393177"/>
                  </a:lnTo>
                  <a:lnTo>
                    <a:pt x="573540" y="4353255"/>
                  </a:lnTo>
                  <a:lnTo>
                    <a:pt x="596371" y="4313099"/>
                  </a:lnTo>
                  <a:lnTo>
                    <a:pt x="618644" y="4272716"/>
                  </a:lnTo>
                  <a:lnTo>
                    <a:pt x="640361" y="4232110"/>
                  </a:lnTo>
                  <a:lnTo>
                    <a:pt x="661520" y="4191287"/>
                  </a:lnTo>
                  <a:lnTo>
                    <a:pt x="682123" y="4150254"/>
                  </a:lnTo>
                  <a:lnTo>
                    <a:pt x="702169" y="4109015"/>
                  </a:lnTo>
                  <a:lnTo>
                    <a:pt x="721659" y="4067577"/>
                  </a:lnTo>
                  <a:lnTo>
                    <a:pt x="740591" y="4025944"/>
                  </a:lnTo>
                  <a:lnTo>
                    <a:pt x="758967" y="3984124"/>
                  </a:lnTo>
                  <a:lnTo>
                    <a:pt x="776785" y="3942120"/>
                  </a:lnTo>
                  <a:lnTo>
                    <a:pt x="794047" y="3899939"/>
                  </a:lnTo>
                  <a:lnTo>
                    <a:pt x="810752" y="3857586"/>
                  </a:lnTo>
                  <a:lnTo>
                    <a:pt x="826901" y="3815068"/>
                  </a:lnTo>
                  <a:lnTo>
                    <a:pt x="842492" y="3772389"/>
                  </a:lnTo>
                  <a:lnTo>
                    <a:pt x="857526" y="3729555"/>
                  </a:lnTo>
                  <a:lnTo>
                    <a:pt x="872004" y="3686573"/>
                  </a:lnTo>
                  <a:lnTo>
                    <a:pt x="885925" y="3643447"/>
                  </a:lnTo>
                  <a:lnTo>
                    <a:pt x="899289" y="3600183"/>
                  </a:lnTo>
                  <a:lnTo>
                    <a:pt x="912096" y="3556787"/>
                  </a:lnTo>
                  <a:lnTo>
                    <a:pt x="924347" y="3513264"/>
                  </a:lnTo>
                  <a:lnTo>
                    <a:pt x="936040" y="3469621"/>
                  </a:lnTo>
                  <a:lnTo>
                    <a:pt x="947177" y="3425862"/>
                  </a:lnTo>
                  <a:lnTo>
                    <a:pt x="957757" y="3381993"/>
                  </a:lnTo>
                  <a:lnTo>
                    <a:pt x="967780" y="3338021"/>
                  </a:lnTo>
                  <a:lnTo>
                    <a:pt x="977246" y="3293949"/>
                  </a:lnTo>
                  <a:lnTo>
                    <a:pt x="986156" y="3249785"/>
                  </a:lnTo>
                  <a:lnTo>
                    <a:pt x="994508" y="3205534"/>
                  </a:lnTo>
                  <a:lnTo>
                    <a:pt x="1002304" y="3161202"/>
                  </a:lnTo>
                  <a:lnTo>
                    <a:pt x="1009543" y="3116793"/>
                  </a:lnTo>
                  <a:lnTo>
                    <a:pt x="1016225" y="3072314"/>
                  </a:lnTo>
                  <a:lnTo>
                    <a:pt x="1022350" y="3027770"/>
                  </a:lnTo>
                  <a:lnTo>
                    <a:pt x="1027918" y="2983168"/>
                  </a:lnTo>
                  <a:lnTo>
                    <a:pt x="1032930" y="2938512"/>
                  </a:lnTo>
                  <a:lnTo>
                    <a:pt x="1037384" y="2893808"/>
                  </a:lnTo>
                  <a:lnTo>
                    <a:pt x="1041282" y="2849061"/>
                  </a:lnTo>
                  <a:lnTo>
                    <a:pt x="1044623" y="2804279"/>
                  </a:lnTo>
                  <a:lnTo>
                    <a:pt x="1047407" y="2759465"/>
                  </a:lnTo>
                  <a:lnTo>
                    <a:pt x="1049635" y="2714626"/>
                  </a:lnTo>
                  <a:lnTo>
                    <a:pt x="1051305" y="2669767"/>
                  </a:lnTo>
                  <a:lnTo>
                    <a:pt x="1052419" y="2624895"/>
                  </a:lnTo>
                  <a:lnTo>
                    <a:pt x="1052976" y="2580014"/>
                  </a:lnTo>
                  <a:lnTo>
                    <a:pt x="1052976" y="2535130"/>
                  </a:lnTo>
                  <a:lnTo>
                    <a:pt x="1052419" y="2490248"/>
                  </a:lnTo>
                  <a:lnTo>
                    <a:pt x="1051305" y="2445376"/>
                  </a:lnTo>
                  <a:lnTo>
                    <a:pt x="1049635" y="2400517"/>
                  </a:lnTo>
                  <a:lnTo>
                    <a:pt x="1047407" y="2355678"/>
                  </a:lnTo>
                  <a:lnTo>
                    <a:pt x="1044623" y="2310864"/>
                  </a:lnTo>
                  <a:lnTo>
                    <a:pt x="1041282" y="2266082"/>
                  </a:lnTo>
                  <a:lnTo>
                    <a:pt x="1037384" y="2221336"/>
                  </a:lnTo>
                  <a:lnTo>
                    <a:pt x="1032930" y="2176632"/>
                  </a:lnTo>
                  <a:lnTo>
                    <a:pt x="1027918" y="2131976"/>
                  </a:lnTo>
                  <a:lnTo>
                    <a:pt x="1022350" y="2087373"/>
                  </a:lnTo>
                  <a:lnTo>
                    <a:pt x="1016225" y="2042829"/>
                  </a:lnTo>
                  <a:lnTo>
                    <a:pt x="1009543" y="1998350"/>
                  </a:lnTo>
                  <a:lnTo>
                    <a:pt x="1002304" y="1953942"/>
                  </a:lnTo>
                  <a:lnTo>
                    <a:pt x="994508" y="1909609"/>
                  </a:lnTo>
                  <a:lnTo>
                    <a:pt x="986156" y="1865358"/>
                  </a:lnTo>
                  <a:lnTo>
                    <a:pt x="977246" y="1821194"/>
                  </a:lnTo>
                  <a:lnTo>
                    <a:pt x="967780" y="1777123"/>
                  </a:lnTo>
                  <a:lnTo>
                    <a:pt x="957757" y="1733151"/>
                  </a:lnTo>
                  <a:lnTo>
                    <a:pt x="947177" y="1689282"/>
                  </a:lnTo>
                  <a:lnTo>
                    <a:pt x="936040" y="1645523"/>
                  </a:lnTo>
                  <a:lnTo>
                    <a:pt x="924347" y="1601880"/>
                  </a:lnTo>
                  <a:lnTo>
                    <a:pt x="912096" y="1558357"/>
                  </a:lnTo>
                  <a:lnTo>
                    <a:pt x="899289" y="1514962"/>
                  </a:lnTo>
                  <a:lnTo>
                    <a:pt x="885925" y="1471698"/>
                  </a:lnTo>
                  <a:lnTo>
                    <a:pt x="872004" y="1428572"/>
                  </a:lnTo>
                  <a:lnTo>
                    <a:pt x="857526" y="1385589"/>
                  </a:lnTo>
                  <a:lnTo>
                    <a:pt x="842492" y="1342756"/>
                  </a:lnTo>
                  <a:lnTo>
                    <a:pt x="826901" y="1300077"/>
                  </a:lnTo>
                  <a:lnTo>
                    <a:pt x="810752" y="1257559"/>
                  </a:lnTo>
                  <a:lnTo>
                    <a:pt x="794047" y="1215207"/>
                  </a:lnTo>
                  <a:lnTo>
                    <a:pt x="776785" y="1173026"/>
                  </a:lnTo>
                  <a:lnTo>
                    <a:pt x="758967" y="1131022"/>
                  </a:lnTo>
                  <a:lnTo>
                    <a:pt x="740591" y="1089201"/>
                  </a:lnTo>
                  <a:lnTo>
                    <a:pt x="721659" y="1047569"/>
                  </a:lnTo>
                  <a:lnTo>
                    <a:pt x="702169" y="1006131"/>
                  </a:lnTo>
                  <a:lnTo>
                    <a:pt x="682123" y="964892"/>
                  </a:lnTo>
                  <a:lnTo>
                    <a:pt x="661520" y="923859"/>
                  </a:lnTo>
                  <a:lnTo>
                    <a:pt x="640361" y="883037"/>
                  </a:lnTo>
                  <a:lnTo>
                    <a:pt x="618644" y="842431"/>
                  </a:lnTo>
                  <a:lnTo>
                    <a:pt x="596371" y="802048"/>
                  </a:lnTo>
                  <a:lnTo>
                    <a:pt x="573540" y="761892"/>
                  </a:lnTo>
                  <a:lnTo>
                    <a:pt x="550153" y="721970"/>
                  </a:lnTo>
                  <a:lnTo>
                    <a:pt x="526209" y="682287"/>
                  </a:lnTo>
                  <a:lnTo>
                    <a:pt x="501708" y="642849"/>
                  </a:lnTo>
                  <a:lnTo>
                    <a:pt x="476651" y="603661"/>
                  </a:lnTo>
                  <a:lnTo>
                    <a:pt x="451036" y="564729"/>
                  </a:lnTo>
                  <a:lnTo>
                    <a:pt x="424865" y="526059"/>
                  </a:lnTo>
                  <a:lnTo>
                    <a:pt x="398137" y="487655"/>
                  </a:lnTo>
                  <a:lnTo>
                    <a:pt x="370852" y="449525"/>
                  </a:lnTo>
                  <a:lnTo>
                    <a:pt x="343010" y="411673"/>
                  </a:lnTo>
                  <a:lnTo>
                    <a:pt x="314612" y="374105"/>
                  </a:lnTo>
                  <a:lnTo>
                    <a:pt x="285656" y="336827"/>
                  </a:lnTo>
                  <a:lnTo>
                    <a:pt x="256144" y="299845"/>
                  </a:lnTo>
                  <a:lnTo>
                    <a:pt x="226075" y="263163"/>
                  </a:lnTo>
                  <a:lnTo>
                    <a:pt x="195449" y="226788"/>
                  </a:lnTo>
                  <a:lnTo>
                    <a:pt x="164266" y="190725"/>
                  </a:lnTo>
                  <a:lnTo>
                    <a:pt x="132526" y="154980"/>
                  </a:lnTo>
                  <a:lnTo>
                    <a:pt x="100230" y="119558"/>
                  </a:lnTo>
                  <a:lnTo>
                    <a:pt x="67377" y="84466"/>
                  </a:lnTo>
                  <a:lnTo>
                    <a:pt x="33966" y="49708"/>
                  </a:lnTo>
                  <a:lnTo>
                    <a:pt x="0" y="15290"/>
                  </a:lnTo>
                  <a:lnTo>
                    <a:pt x="15290" y="0"/>
                  </a:lnTo>
                  <a:close/>
                </a:path>
              </a:pathLst>
            </a:custGeom>
            <a:ln w="10160">
              <a:solidFill>
                <a:srgbClr val="1841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6000" y="1473200"/>
              <a:ext cx="7650480" cy="9347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4479" y="1605279"/>
              <a:ext cx="6858000" cy="7010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800" y="1503680"/>
              <a:ext cx="7548879" cy="83312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706656" y="1670678"/>
            <a:ext cx="6493510" cy="46037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34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QTC’s</a:t>
            </a:r>
            <a:r>
              <a:rPr sz="15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scheduling</a:t>
            </a:r>
            <a:r>
              <a:rPr sz="15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application</a:t>
            </a:r>
            <a:r>
              <a:rPr sz="15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5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geared</a:t>
            </a:r>
            <a:r>
              <a:rPr sz="15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towards</a:t>
            </a:r>
            <a:r>
              <a:rPr sz="15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providing</a:t>
            </a:r>
            <a:r>
              <a:rPr sz="15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claimant</a:t>
            </a:r>
            <a:r>
              <a:rPr sz="15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closest/soonest</a:t>
            </a:r>
            <a:r>
              <a:rPr sz="15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options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available.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48640" y="1402080"/>
            <a:ext cx="8158480" cy="2245360"/>
            <a:chOff x="548640" y="1402080"/>
            <a:chExt cx="8158480" cy="2245360"/>
          </a:xfrm>
        </p:grpSpPr>
        <p:sp>
          <p:nvSpPr>
            <p:cNvPr id="9" name="object 9"/>
            <p:cNvSpPr/>
            <p:nvPr/>
          </p:nvSpPr>
          <p:spPr>
            <a:xfrm>
              <a:off x="553720" y="1407160"/>
              <a:ext cx="1026160" cy="1036319"/>
            </a:xfrm>
            <a:custGeom>
              <a:avLst/>
              <a:gdLst/>
              <a:ahLst/>
              <a:cxnLst/>
              <a:rect l="l" t="t" r="r" b="b"/>
              <a:pathLst>
                <a:path w="1026160" h="1036319">
                  <a:moveTo>
                    <a:pt x="513080" y="0"/>
                  </a:moveTo>
                  <a:lnTo>
                    <a:pt x="466379" y="2117"/>
                  </a:lnTo>
                  <a:lnTo>
                    <a:pt x="420854" y="8348"/>
                  </a:lnTo>
                  <a:lnTo>
                    <a:pt x="376684" y="18509"/>
                  </a:lnTo>
                  <a:lnTo>
                    <a:pt x="334051" y="32417"/>
                  </a:lnTo>
                  <a:lnTo>
                    <a:pt x="293136" y="49890"/>
                  </a:lnTo>
                  <a:lnTo>
                    <a:pt x="254120" y="70744"/>
                  </a:lnTo>
                  <a:lnTo>
                    <a:pt x="217184" y="94797"/>
                  </a:lnTo>
                  <a:lnTo>
                    <a:pt x="182510" y="121865"/>
                  </a:lnTo>
                  <a:lnTo>
                    <a:pt x="150279" y="151766"/>
                  </a:lnTo>
                  <a:lnTo>
                    <a:pt x="120671" y="184317"/>
                  </a:lnTo>
                  <a:lnTo>
                    <a:pt x="93868" y="219334"/>
                  </a:lnTo>
                  <a:lnTo>
                    <a:pt x="70051" y="256635"/>
                  </a:lnTo>
                  <a:lnTo>
                    <a:pt x="49401" y="296038"/>
                  </a:lnTo>
                  <a:lnTo>
                    <a:pt x="32100" y="337358"/>
                  </a:lnTo>
                  <a:lnTo>
                    <a:pt x="18327" y="380413"/>
                  </a:lnTo>
                  <a:lnTo>
                    <a:pt x="8266" y="425020"/>
                  </a:lnTo>
                  <a:lnTo>
                    <a:pt x="2096" y="470997"/>
                  </a:lnTo>
                  <a:lnTo>
                    <a:pt x="0" y="518160"/>
                  </a:lnTo>
                  <a:lnTo>
                    <a:pt x="2096" y="565322"/>
                  </a:lnTo>
                  <a:lnTo>
                    <a:pt x="8266" y="611299"/>
                  </a:lnTo>
                  <a:lnTo>
                    <a:pt x="18327" y="655906"/>
                  </a:lnTo>
                  <a:lnTo>
                    <a:pt x="32100" y="698961"/>
                  </a:lnTo>
                  <a:lnTo>
                    <a:pt x="49401" y="740281"/>
                  </a:lnTo>
                  <a:lnTo>
                    <a:pt x="70051" y="779684"/>
                  </a:lnTo>
                  <a:lnTo>
                    <a:pt x="93868" y="816985"/>
                  </a:lnTo>
                  <a:lnTo>
                    <a:pt x="120671" y="852002"/>
                  </a:lnTo>
                  <a:lnTo>
                    <a:pt x="150279" y="884553"/>
                  </a:lnTo>
                  <a:lnTo>
                    <a:pt x="182510" y="914454"/>
                  </a:lnTo>
                  <a:lnTo>
                    <a:pt x="217184" y="941522"/>
                  </a:lnTo>
                  <a:lnTo>
                    <a:pt x="254120" y="965575"/>
                  </a:lnTo>
                  <a:lnTo>
                    <a:pt x="293136" y="986429"/>
                  </a:lnTo>
                  <a:lnTo>
                    <a:pt x="334051" y="1003902"/>
                  </a:lnTo>
                  <a:lnTo>
                    <a:pt x="376684" y="1017810"/>
                  </a:lnTo>
                  <a:lnTo>
                    <a:pt x="420854" y="1027971"/>
                  </a:lnTo>
                  <a:lnTo>
                    <a:pt x="466379" y="1034202"/>
                  </a:lnTo>
                  <a:lnTo>
                    <a:pt x="513080" y="1036320"/>
                  </a:lnTo>
                  <a:lnTo>
                    <a:pt x="559780" y="1034202"/>
                  </a:lnTo>
                  <a:lnTo>
                    <a:pt x="605305" y="1027971"/>
                  </a:lnTo>
                  <a:lnTo>
                    <a:pt x="649475" y="1017810"/>
                  </a:lnTo>
                  <a:lnTo>
                    <a:pt x="692108" y="1003902"/>
                  </a:lnTo>
                  <a:lnTo>
                    <a:pt x="733023" y="986429"/>
                  </a:lnTo>
                  <a:lnTo>
                    <a:pt x="772039" y="965575"/>
                  </a:lnTo>
                  <a:lnTo>
                    <a:pt x="808975" y="941522"/>
                  </a:lnTo>
                  <a:lnTo>
                    <a:pt x="843649" y="914454"/>
                  </a:lnTo>
                  <a:lnTo>
                    <a:pt x="875880" y="884553"/>
                  </a:lnTo>
                  <a:lnTo>
                    <a:pt x="905488" y="852002"/>
                  </a:lnTo>
                  <a:lnTo>
                    <a:pt x="932291" y="816985"/>
                  </a:lnTo>
                  <a:lnTo>
                    <a:pt x="956108" y="779684"/>
                  </a:lnTo>
                  <a:lnTo>
                    <a:pt x="976758" y="740281"/>
                  </a:lnTo>
                  <a:lnTo>
                    <a:pt x="994059" y="698961"/>
                  </a:lnTo>
                  <a:lnTo>
                    <a:pt x="1007832" y="655906"/>
                  </a:lnTo>
                  <a:lnTo>
                    <a:pt x="1017893" y="611299"/>
                  </a:lnTo>
                  <a:lnTo>
                    <a:pt x="1024063" y="565322"/>
                  </a:lnTo>
                  <a:lnTo>
                    <a:pt x="1026160" y="518160"/>
                  </a:lnTo>
                  <a:lnTo>
                    <a:pt x="1024063" y="470997"/>
                  </a:lnTo>
                  <a:lnTo>
                    <a:pt x="1017893" y="425020"/>
                  </a:lnTo>
                  <a:lnTo>
                    <a:pt x="1007832" y="380413"/>
                  </a:lnTo>
                  <a:lnTo>
                    <a:pt x="994059" y="337358"/>
                  </a:lnTo>
                  <a:lnTo>
                    <a:pt x="976758" y="296038"/>
                  </a:lnTo>
                  <a:lnTo>
                    <a:pt x="956108" y="256635"/>
                  </a:lnTo>
                  <a:lnTo>
                    <a:pt x="932291" y="219334"/>
                  </a:lnTo>
                  <a:lnTo>
                    <a:pt x="905488" y="184317"/>
                  </a:lnTo>
                  <a:lnTo>
                    <a:pt x="875880" y="151766"/>
                  </a:lnTo>
                  <a:lnTo>
                    <a:pt x="843649" y="121865"/>
                  </a:lnTo>
                  <a:lnTo>
                    <a:pt x="808975" y="94797"/>
                  </a:lnTo>
                  <a:lnTo>
                    <a:pt x="772039" y="70744"/>
                  </a:lnTo>
                  <a:lnTo>
                    <a:pt x="733023" y="49890"/>
                  </a:lnTo>
                  <a:lnTo>
                    <a:pt x="692108" y="32417"/>
                  </a:lnTo>
                  <a:lnTo>
                    <a:pt x="649475" y="18509"/>
                  </a:lnTo>
                  <a:lnTo>
                    <a:pt x="605305" y="8348"/>
                  </a:lnTo>
                  <a:lnTo>
                    <a:pt x="559780" y="2117"/>
                  </a:lnTo>
                  <a:lnTo>
                    <a:pt x="513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3720" y="1407160"/>
              <a:ext cx="1026160" cy="1036319"/>
            </a:xfrm>
            <a:custGeom>
              <a:avLst/>
              <a:gdLst/>
              <a:ahLst/>
              <a:cxnLst/>
              <a:rect l="l" t="t" r="r" b="b"/>
              <a:pathLst>
                <a:path w="1026160" h="1036319">
                  <a:moveTo>
                    <a:pt x="0" y="518160"/>
                  </a:moveTo>
                  <a:lnTo>
                    <a:pt x="2096" y="470997"/>
                  </a:lnTo>
                  <a:lnTo>
                    <a:pt x="8266" y="425020"/>
                  </a:lnTo>
                  <a:lnTo>
                    <a:pt x="18327" y="380413"/>
                  </a:lnTo>
                  <a:lnTo>
                    <a:pt x="32100" y="337358"/>
                  </a:lnTo>
                  <a:lnTo>
                    <a:pt x="49401" y="296038"/>
                  </a:lnTo>
                  <a:lnTo>
                    <a:pt x="70051" y="256635"/>
                  </a:lnTo>
                  <a:lnTo>
                    <a:pt x="93868" y="219334"/>
                  </a:lnTo>
                  <a:lnTo>
                    <a:pt x="120671" y="184317"/>
                  </a:lnTo>
                  <a:lnTo>
                    <a:pt x="150279" y="151766"/>
                  </a:lnTo>
                  <a:lnTo>
                    <a:pt x="182510" y="121865"/>
                  </a:lnTo>
                  <a:lnTo>
                    <a:pt x="217184" y="94797"/>
                  </a:lnTo>
                  <a:lnTo>
                    <a:pt x="254120" y="70744"/>
                  </a:lnTo>
                  <a:lnTo>
                    <a:pt x="293136" y="49890"/>
                  </a:lnTo>
                  <a:lnTo>
                    <a:pt x="334051" y="32417"/>
                  </a:lnTo>
                  <a:lnTo>
                    <a:pt x="376684" y="18509"/>
                  </a:lnTo>
                  <a:lnTo>
                    <a:pt x="420854" y="8348"/>
                  </a:lnTo>
                  <a:lnTo>
                    <a:pt x="466379" y="2117"/>
                  </a:lnTo>
                  <a:lnTo>
                    <a:pt x="513080" y="0"/>
                  </a:lnTo>
                  <a:lnTo>
                    <a:pt x="559780" y="2117"/>
                  </a:lnTo>
                  <a:lnTo>
                    <a:pt x="605305" y="8348"/>
                  </a:lnTo>
                  <a:lnTo>
                    <a:pt x="649475" y="18509"/>
                  </a:lnTo>
                  <a:lnTo>
                    <a:pt x="692108" y="32417"/>
                  </a:lnTo>
                  <a:lnTo>
                    <a:pt x="733023" y="49890"/>
                  </a:lnTo>
                  <a:lnTo>
                    <a:pt x="772039" y="70744"/>
                  </a:lnTo>
                  <a:lnTo>
                    <a:pt x="808975" y="94797"/>
                  </a:lnTo>
                  <a:lnTo>
                    <a:pt x="843649" y="121865"/>
                  </a:lnTo>
                  <a:lnTo>
                    <a:pt x="875880" y="151766"/>
                  </a:lnTo>
                  <a:lnTo>
                    <a:pt x="905488" y="184317"/>
                  </a:lnTo>
                  <a:lnTo>
                    <a:pt x="932291" y="219334"/>
                  </a:lnTo>
                  <a:lnTo>
                    <a:pt x="956108" y="256635"/>
                  </a:lnTo>
                  <a:lnTo>
                    <a:pt x="976758" y="296038"/>
                  </a:lnTo>
                  <a:lnTo>
                    <a:pt x="994059" y="337358"/>
                  </a:lnTo>
                  <a:lnTo>
                    <a:pt x="1007832" y="380413"/>
                  </a:lnTo>
                  <a:lnTo>
                    <a:pt x="1017893" y="425020"/>
                  </a:lnTo>
                  <a:lnTo>
                    <a:pt x="1024063" y="470997"/>
                  </a:lnTo>
                  <a:lnTo>
                    <a:pt x="1026160" y="518160"/>
                  </a:lnTo>
                  <a:lnTo>
                    <a:pt x="1024063" y="565322"/>
                  </a:lnTo>
                  <a:lnTo>
                    <a:pt x="1017893" y="611299"/>
                  </a:lnTo>
                  <a:lnTo>
                    <a:pt x="1007832" y="655906"/>
                  </a:lnTo>
                  <a:lnTo>
                    <a:pt x="994059" y="698961"/>
                  </a:lnTo>
                  <a:lnTo>
                    <a:pt x="976758" y="740281"/>
                  </a:lnTo>
                  <a:lnTo>
                    <a:pt x="956108" y="779684"/>
                  </a:lnTo>
                  <a:lnTo>
                    <a:pt x="932291" y="816985"/>
                  </a:lnTo>
                  <a:lnTo>
                    <a:pt x="905488" y="852002"/>
                  </a:lnTo>
                  <a:lnTo>
                    <a:pt x="875880" y="884553"/>
                  </a:lnTo>
                  <a:lnTo>
                    <a:pt x="843649" y="914454"/>
                  </a:lnTo>
                  <a:lnTo>
                    <a:pt x="808975" y="941522"/>
                  </a:lnTo>
                  <a:lnTo>
                    <a:pt x="772039" y="965575"/>
                  </a:lnTo>
                  <a:lnTo>
                    <a:pt x="733023" y="986429"/>
                  </a:lnTo>
                  <a:lnTo>
                    <a:pt x="692108" y="1003902"/>
                  </a:lnTo>
                  <a:lnTo>
                    <a:pt x="649475" y="1017810"/>
                  </a:lnTo>
                  <a:lnTo>
                    <a:pt x="605305" y="1027971"/>
                  </a:lnTo>
                  <a:lnTo>
                    <a:pt x="559780" y="1034202"/>
                  </a:lnTo>
                  <a:lnTo>
                    <a:pt x="513080" y="1036320"/>
                  </a:lnTo>
                  <a:lnTo>
                    <a:pt x="466379" y="1034202"/>
                  </a:lnTo>
                  <a:lnTo>
                    <a:pt x="420854" y="1027971"/>
                  </a:lnTo>
                  <a:lnTo>
                    <a:pt x="376684" y="1017810"/>
                  </a:lnTo>
                  <a:lnTo>
                    <a:pt x="334051" y="1003902"/>
                  </a:lnTo>
                  <a:lnTo>
                    <a:pt x="293136" y="986429"/>
                  </a:lnTo>
                  <a:lnTo>
                    <a:pt x="254120" y="965575"/>
                  </a:lnTo>
                  <a:lnTo>
                    <a:pt x="217184" y="941522"/>
                  </a:lnTo>
                  <a:lnTo>
                    <a:pt x="182510" y="914454"/>
                  </a:lnTo>
                  <a:lnTo>
                    <a:pt x="150279" y="884553"/>
                  </a:lnTo>
                  <a:lnTo>
                    <a:pt x="120671" y="852002"/>
                  </a:lnTo>
                  <a:lnTo>
                    <a:pt x="93868" y="816985"/>
                  </a:lnTo>
                  <a:lnTo>
                    <a:pt x="70051" y="779684"/>
                  </a:lnTo>
                  <a:lnTo>
                    <a:pt x="49401" y="740281"/>
                  </a:lnTo>
                  <a:lnTo>
                    <a:pt x="32100" y="698961"/>
                  </a:lnTo>
                  <a:lnTo>
                    <a:pt x="18327" y="655906"/>
                  </a:lnTo>
                  <a:lnTo>
                    <a:pt x="8266" y="611299"/>
                  </a:lnTo>
                  <a:lnTo>
                    <a:pt x="2096" y="565322"/>
                  </a:lnTo>
                  <a:lnTo>
                    <a:pt x="0" y="518160"/>
                  </a:lnTo>
                  <a:close/>
                </a:path>
              </a:pathLst>
            </a:custGeom>
            <a:ln w="10160">
              <a:solidFill>
                <a:srgbClr val="0035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3360" y="2722880"/>
              <a:ext cx="7183120" cy="9245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32000" y="2753359"/>
              <a:ext cx="6675120" cy="8839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34160" y="2753360"/>
              <a:ext cx="7081519" cy="82296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180789" y="2812798"/>
            <a:ext cx="6303010" cy="65341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>
              <a:lnSpc>
                <a:spcPct val="86700"/>
              </a:lnSpc>
              <a:spcBef>
                <a:spcPts val="359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top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QTC’s</a:t>
            </a:r>
            <a:r>
              <a:rPr sz="15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scheduling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search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results,</a:t>
            </a:r>
            <a:r>
              <a:rPr sz="15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QTC’s</a:t>
            </a:r>
            <a:r>
              <a:rPr sz="15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polices</a:t>
            </a:r>
            <a:r>
              <a:rPr sz="15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require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case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specialists</a:t>
            </a:r>
            <a:r>
              <a:rPr sz="15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always</a:t>
            </a:r>
            <a:r>
              <a:rPr sz="15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consider</a:t>
            </a:r>
            <a:r>
              <a:rPr sz="15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claimant’s</a:t>
            </a:r>
            <a:r>
              <a:rPr sz="15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physical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condition,</a:t>
            </a:r>
            <a:r>
              <a:rPr sz="15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location,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maximize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claimant’s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same</a:t>
            </a:r>
            <a:r>
              <a:rPr sz="15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day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appointment</a:t>
            </a:r>
            <a:r>
              <a:rPr sz="15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scheduling.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16000" y="2641600"/>
            <a:ext cx="7650480" cy="2245360"/>
            <a:chOff x="1016000" y="2641600"/>
            <a:chExt cx="7650480" cy="2245360"/>
          </a:xfrm>
        </p:grpSpPr>
        <p:sp>
          <p:nvSpPr>
            <p:cNvPr id="16" name="object 16"/>
            <p:cNvSpPr/>
            <p:nvPr/>
          </p:nvSpPr>
          <p:spPr>
            <a:xfrm>
              <a:off x="1021080" y="2646680"/>
              <a:ext cx="1036319" cy="1036319"/>
            </a:xfrm>
            <a:custGeom>
              <a:avLst/>
              <a:gdLst/>
              <a:ahLst/>
              <a:cxnLst/>
              <a:rect l="l" t="t" r="r" b="b"/>
              <a:pathLst>
                <a:path w="1036319" h="1036320">
                  <a:moveTo>
                    <a:pt x="518159" y="0"/>
                  </a:moveTo>
                  <a:lnTo>
                    <a:pt x="470997" y="2117"/>
                  </a:lnTo>
                  <a:lnTo>
                    <a:pt x="425020" y="8348"/>
                  </a:lnTo>
                  <a:lnTo>
                    <a:pt x="380413" y="18509"/>
                  </a:lnTo>
                  <a:lnTo>
                    <a:pt x="337358" y="32417"/>
                  </a:lnTo>
                  <a:lnTo>
                    <a:pt x="296038" y="49890"/>
                  </a:lnTo>
                  <a:lnTo>
                    <a:pt x="256635" y="70744"/>
                  </a:lnTo>
                  <a:lnTo>
                    <a:pt x="219334" y="94797"/>
                  </a:lnTo>
                  <a:lnTo>
                    <a:pt x="184317" y="121865"/>
                  </a:lnTo>
                  <a:lnTo>
                    <a:pt x="151766" y="151766"/>
                  </a:lnTo>
                  <a:lnTo>
                    <a:pt x="121865" y="184317"/>
                  </a:lnTo>
                  <a:lnTo>
                    <a:pt x="94797" y="219334"/>
                  </a:lnTo>
                  <a:lnTo>
                    <a:pt x="70744" y="256635"/>
                  </a:lnTo>
                  <a:lnTo>
                    <a:pt x="49890" y="296038"/>
                  </a:lnTo>
                  <a:lnTo>
                    <a:pt x="32417" y="337358"/>
                  </a:lnTo>
                  <a:lnTo>
                    <a:pt x="18509" y="380413"/>
                  </a:lnTo>
                  <a:lnTo>
                    <a:pt x="8348" y="425020"/>
                  </a:lnTo>
                  <a:lnTo>
                    <a:pt x="2117" y="470997"/>
                  </a:lnTo>
                  <a:lnTo>
                    <a:pt x="0" y="518160"/>
                  </a:lnTo>
                  <a:lnTo>
                    <a:pt x="2117" y="565322"/>
                  </a:lnTo>
                  <a:lnTo>
                    <a:pt x="8348" y="611299"/>
                  </a:lnTo>
                  <a:lnTo>
                    <a:pt x="18509" y="655906"/>
                  </a:lnTo>
                  <a:lnTo>
                    <a:pt x="32417" y="698961"/>
                  </a:lnTo>
                  <a:lnTo>
                    <a:pt x="49890" y="740281"/>
                  </a:lnTo>
                  <a:lnTo>
                    <a:pt x="70744" y="779684"/>
                  </a:lnTo>
                  <a:lnTo>
                    <a:pt x="94797" y="816985"/>
                  </a:lnTo>
                  <a:lnTo>
                    <a:pt x="121865" y="852002"/>
                  </a:lnTo>
                  <a:lnTo>
                    <a:pt x="151766" y="884553"/>
                  </a:lnTo>
                  <a:lnTo>
                    <a:pt x="184317" y="914454"/>
                  </a:lnTo>
                  <a:lnTo>
                    <a:pt x="219334" y="941522"/>
                  </a:lnTo>
                  <a:lnTo>
                    <a:pt x="256635" y="965575"/>
                  </a:lnTo>
                  <a:lnTo>
                    <a:pt x="296038" y="986429"/>
                  </a:lnTo>
                  <a:lnTo>
                    <a:pt x="337358" y="1003902"/>
                  </a:lnTo>
                  <a:lnTo>
                    <a:pt x="380413" y="1017810"/>
                  </a:lnTo>
                  <a:lnTo>
                    <a:pt x="425020" y="1027971"/>
                  </a:lnTo>
                  <a:lnTo>
                    <a:pt x="470997" y="1034202"/>
                  </a:lnTo>
                  <a:lnTo>
                    <a:pt x="518159" y="1036320"/>
                  </a:lnTo>
                  <a:lnTo>
                    <a:pt x="565322" y="1034202"/>
                  </a:lnTo>
                  <a:lnTo>
                    <a:pt x="611299" y="1027971"/>
                  </a:lnTo>
                  <a:lnTo>
                    <a:pt x="655906" y="1017810"/>
                  </a:lnTo>
                  <a:lnTo>
                    <a:pt x="698961" y="1003902"/>
                  </a:lnTo>
                  <a:lnTo>
                    <a:pt x="740281" y="986429"/>
                  </a:lnTo>
                  <a:lnTo>
                    <a:pt x="779684" y="965575"/>
                  </a:lnTo>
                  <a:lnTo>
                    <a:pt x="816985" y="941522"/>
                  </a:lnTo>
                  <a:lnTo>
                    <a:pt x="852002" y="914454"/>
                  </a:lnTo>
                  <a:lnTo>
                    <a:pt x="884553" y="884553"/>
                  </a:lnTo>
                  <a:lnTo>
                    <a:pt x="914454" y="852002"/>
                  </a:lnTo>
                  <a:lnTo>
                    <a:pt x="941522" y="816985"/>
                  </a:lnTo>
                  <a:lnTo>
                    <a:pt x="965575" y="779684"/>
                  </a:lnTo>
                  <a:lnTo>
                    <a:pt x="986429" y="740281"/>
                  </a:lnTo>
                  <a:lnTo>
                    <a:pt x="1003902" y="698961"/>
                  </a:lnTo>
                  <a:lnTo>
                    <a:pt x="1017810" y="655906"/>
                  </a:lnTo>
                  <a:lnTo>
                    <a:pt x="1027971" y="611299"/>
                  </a:lnTo>
                  <a:lnTo>
                    <a:pt x="1034202" y="565322"/>
                  </a:lnTo>
                  <a:lnTo>
                    <a:pt x="1036319" y="518160"/>
                  </a:lnTo>
                  <a:lnTo>
                    <a:pt x="1034202" y="470997"/>
                  </a:lnTo>
                  <a:lnTo>
                    <a:pt x="1027971" y="425020"/>
                  </a:lnTo>
                  <a:lnTo>
                    <a:pt x="1017810" y="380413"/>
                  </a:lnTo>
                  <a:lnTo>
                    <a:pt x="1003902" y="337358"/>
                  </a:lnTo>
                  <a:lnTo>
                    <a:pt x="986429" y="296038"/>
                  </a:lnTo>
                  <a:lnTo>
                    <a:pt x="965575" y="256635"/>
                  </a:lnTo>
                  <a:lnTo>
                    <a:pt x="941522" y="219334"/>
                  </a:lnTo>
                  <a:lnTo>
                    <a:pt x="914454" y="184317"/>
                  </a:lnTo>
                  <a:lnTo>
                    <a:pt x="884553" y="151766"/>
                  </a:lnTo>
                  <a:lnTo>
                    <a:pt x="852002" y="121865"/>
                  </a:lnTo>
                  <a:lnTo>
                    <a:pt x="816985" y="94797"/>
                  </a:lnTo>
                  <a:lnTo>
                    <a:pt x="779684" y="70744"/>
                  </a:lnTo>
                  <a:lnTo>
                    <a:pt x="740281" y="49890"/>
                  </a:lnTo>
                  <a:lnTo>
                    <a:pt x="698961" y="32417"/>
                  </a:lnTo>
                  <a:lnTo>
                    <a:pt x="655906" y="18509"/>
                  </a:lnTo>
                  <a:lnTo>
                    <a:pt x="611299" y="8348"/>
                  </a:lnTo>
                  <a:lnTo>
                    <a:pt x="565322" y="2117"/>
                  </a:lnTo>
                  <a:lnTo>
                    <a:pt x="5181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21080" y="2646680"/>
              <a:ext cx="1036319" cy="1036319"/>
            </a:xfrm>
            <a:custGeom>
              <a:avLst/>
              <a:gdLst/>
              <a:ahLst/>
              <a:cxnLst/>
              <a:rect l="l" t="t" r="r" b="b"/>
              <a:pathLst>
                <a:path w="1036319" h="1036320">
                  <a:moveTo>
                    <a:pt x="0" y="518160"/>
                  </a:moveTo>
                  <a:lnTo>
                    <a:pt x="2117" y="470997"/>
                  </a:lnTo>
                  <a:lnTo>
                    <a:pt x="8348" y="425020"/>
                  </a:lnTo>
                  <a:lnTo>
                    <a:pt x="18509" y="380413"/>
                  </a:lnTo>
                  <a:lnTo>
                    <a:pt x="32417" y="337358"/>
                  </a:lnTo>
                  <a:lnTo>
                    <a:pt x="49890" y="296038"/>
                  </a:lnTo>
                  <a:lnTo>
                    <a:pt x="70744" y="256635"/>
                  </a:lnTo>
                  <a:lnTo>
                    <a:pt x="94797" y="219334"/>
                  </a:lnTo>
                  <a:lnTo>
                    <a:pt x="121865" y="184317"/>
                  </a:lnTo>
                  <a:lnTo>
                    <a:pt x="151766" y="151766"/>
                  </a:lnTo>
                  <a:lnTo>
                    <a:pt x="184317" y="121865"/>
                  </a:lnTo>
                  <a:lnTo>
                    <a:pt x="219334" y="94797"/>
                  </a:lnTo>
                  <a:lnTo>
                    <a:pt x="256635" y="70744"/>
                  </a:lnTo>
                  <a:lnTo>
                    <a:pt x="296038" y="49890"/>
                  </a:lnTo>
                  <a:lnTo>
                    <a:pt x="337358" y="32417"/>
                  </a:lnTo>
                  <a:lnTo>
                    <a:pt x="380413" y="18509"/>
                  </a:lnTo>
                  <a:lnTo>
                    <a:pt x="425020" y="8348"/>
                  </a:lnTo>
                  <a:lnTo>
                    <a:pt x="470997" y="2117"/>
                  </a:lnTo>
                  <a:lnTo>
                    <a:pt x="518159" y="0"/>
                  </a:lnTo>
                  <a:lnTo>
                    <a:pt x="565322" y="2117"/>
                  </a:lnTo>
                  <a:lnTo>
                    <a:pt x="611299" y="8348"/>
                  </a:lnTo>
                  <a:lnTo>
                    <a:pt x="655906" y="18509"/>
                  </a:lnTo>
                  <a:lnTo>
                    <a:pt x="698961" y="32417"/>
                  </a:lnTo>
                  <a:lnTo>
                    <a:pt x="740281" y="49890"/>
                  </a:lnTo>
                  <a:lnTo>
                    <a:pt x="779684" y="70744"/>
                  </a:lnTo>
                  <a:lnTo>
                    <a:pt x="816985" y="94797"/>
                  </a:lnTo>
                  <a:lnTo>
                    <a:pt x="852002" y="121865"/>
                  </a:lnTo>
                  <a:lnTo>
                    <a:pt x="884553" y="151766"/>
                  </a:lnTo>
                  <a:lnTo>
                    <a:pt x="914454" y="184317"/>
                  </a:lnTo>
                  <a:lnTo>
                    <a:pt x="941522" y="219334"/>
                  </a:lnTo>
                  <a:lnTo>
                    <a:pt x="965575" y="256635"/>
                  </a:lnTo>
                  <a:lnTo>
                    <a:pt x="986429" y="296038"/>
                  </a:lnTo>
                  <a:lnTo>
                    <a:pt x="1003902" y="337358"/>
                  </a:lnTo>
                  <a:lnTo>
                    <a:pt x="1017810" y="380413"/>
                  </a:lnTo>
                  <a:lnTo>
                    <a:pt x="1027971" y="425020"/>
                  </a:lnTo>
                  <a:lnTo>
                    <a:pt x="1034202" y="470997"/>
                  </a:lnTo>
                  <a:lnTo>
                    <a:pt x="1036319" y="518160"/>
                  </a:lnTo>
                  <a:lnTo>
                    <a:pt x="1034202" y="565322"/>
                  </a:lnTo>
                  <a:lnTo>
                    <a:pt x="1027971" y="611299"/>
                  </a:lnTo>
                  <a:lnTo>
                    <a:pt x="1017810" y="655906"/>
                  </a:lnTo>
                  <a:lnTo>
                    <a:pt x="1003902" y="698961"/>
                  </a:lnTo>
                  <a:lnTo>
                    <a:pt x="986429" y="740281"/>
                  </a:lnTo>
                  <a:lnTo>
                    <a:pt x="965575" y="779684"/>
                  </a:lnTo>
                  <a:lnTo>
                    <a:pt x="941522" y="816985"/>
                  </a:lnTo>
                  <a:lnTo>
                    <a:pt x="914454" y="852002"/>
                  </a:lnTo>
                  <a:lnTo>
                    <a:pt x="884553" y="884553"/>
                  </a:lnTo>
                  <a:lnTo>
                    <a:pt x="852002" y="914454"/>
                  </a:lnTo>
                  <a:lnTo>
                    <a:pt x="816985" y="941522"/>
                  </a:lnTo>
                  <a:lnTo>
                    <a:pt x="779684" y="965575"/>
                  </a:lnTo>
                  <a:lnTo>
                    <a:pt x="740281" y="986429"/>
                  </a:lnTo>
                  <a:lnTo>
                    <a:pt x="698961" y="1003902"/>
                  </a:lnTo>
                  <a:lnTo>
                    <a:pt x="655906" y="1017810"/>
                  </a:lnTo>
                  <a:lnTo>
                    <a:pt x="611299" y="1027971"/>
                  </a:lnTo>
                  <a:lnTo>
                    <a:pt x="565322" y="1034202"/>
                  </a:lnTo>
                  <a:lnTo>
                    <a:pt x="518159" y="1036320"/>
                  </a:lnTo>
                  <a:lnTo>
                    <a:pt x="470997" y="1034202"/>
                  </a:lnTo>
                  <a:lnTo>
                    <a:pt x="425020" y="1027971"/>
                  </a:lnTo>
                  <a:lnTo>
                    <a:pt x="380413" y="1017810"/>
                  </a:lnTo>
                  <a:lnTo>
                    <a:pt x="337358" y="1003902"/>
                  </a:lnTo>
                  <a:lnTo>
                    <a:pt x="296038" y="986429"/>
                  </a:lnTo>
                  <a:lnTo>
                    <a:pt x="256635" y="965575"/>
                  </a:lnTo>
                  <a:lnTo>
                    <a:pt x="219334" y="941522"/>
                  </a:lnTo>
                  <a:lnTo>
                    <a:pt x="184317" y="914454"/>
                  </a:lnTo>
                  <a:lnTo>
                    <a:pt x="151766" y="884553"/>
                  </a:lnTo>
                  <a:lnTo>
                    <a:pt x="121865" y="852002"/>
                  </a:lnTo>
                  <a:lnTo>
                    <a:pt x="94797" y="816985"/>
                  </a:lnTo>
                  <a:lnTo>
                    <a:pt x="70744" y="779684"/>
                  </a:lnTo>
                  <a:lnTo>
                    <a:pt x="49890" y="740281"/>
                  </a:lnTo>
                  <a:lnTo>
                    <a:pt x="32417" y="698961"/>
                  </a:lnTo>
                  <a:lnTo>
                    <a:pt x="18509" y="655906"/>
                  </a:lnTo>
                  <a:lnTo>
                    <a:pt x="8348" y="611299"/>
                  </a:lnTo>
                  <a:lnTo>
                    <a:pt x="2117" y="565322"/>
                  </a:lnTo>
                  <a:lnTo>
                    <a:pt x="0" y="518160"/>
                  </a:lnTo>
                  <a:close/>
                </a:path>
              </a:pathLst>
            </a:custGeom>
            <a:ln w="10160">
              <a:solidFill>
                <a:srgbClr val="1662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3360" y="3962400"/>
              <a:ext cx="7183120" cy="9245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32000" y="4094479"/>
              <a:ext cx="6207760" cy="69088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34160" y="3992880"/>
              <a:ext cx="7081519" cy="822959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2180789" y="4152084"/>
            <a:ext cx="5848985" cy="46037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34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5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claimant</a:t>
            </a:r>
            <a:r>
              <a:rPr sz="15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5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5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available</a:t>
            </a:r>
            <a:r>
              <a:rPr sz="15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5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exams</a:t>
            </a:r>
            <a:r>
              <a:rPr sz="15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within</a:t>
            </a:r>
            <a:r>
              <a:rPr sz="1500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5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calendar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days,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QTC</a:t>
            </a:r>
            <a:r>
              <a:rPr sz="15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advise</a:t>
            </a:r>
            <a:r>
              <a:rPr sz="15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5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claimant that we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5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transition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case</a:t>
            </a:r>
            <a:r>
              <a:rPr sz="15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back</a:t>
            </a:r>
            <a:r>
              <a:rPr sz="15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VA.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016000" y="3881120"/>
            <a:ext cx="7650480" cy="2245360"/>
            <a:chOff x="1016000" y="3881120"/>
            <a:chExt cx="7650480" cy="2245360"/>
          </a:xfrm>
        </p:grpSpPr>
        <p:sp>
          <p:nvSpPr>
            <p:cNvPr id="23" name="object 23"/>
            <p:cNvSpPr/>
            <p:nvPr/>
          </p:nvSpPr>
          <p:spPr>
            <a:xfrm>
              <a:off x="1021080" y="3886200"/>
              <a:ext cx="1036319" cy="1036319"/>
            </a:xfrm>
            <a:custGeom>
              <a:avLst/>
              <a:gdLst/>
              <a:ahLst/>
              <a:cxnLst/>
              <a:rect l="l" t="t" r="r" b="b"/>
              <a:pathLst>
                <a:path w="1036319" h="1036320">
                  <a:moveTo>
                    <a:pt x="518159" y="0"/>
                  </a:moveTo>
                  <a:lnTo>
                    <a:pt x="470997" y="2117"/>
                  </a:lnTo>
                  <a:lnTo>
                    <a:pt x="425020" y="8348"/>
                  </a:lnTo>
                  <a:lnTo>
                    <a:pt x="380413" y="18509"/>
                  </a:lnTo>
                  <a:lnTo>
                    <a:pt x="337358" y="32417"/>
                  </a:lnTo>
                  <a:lnTo>
                    <a:pt x="296038" y="49890"/>
                  </a:lnTo>
                  <a:lnTo>
                    <a:pt x="256635" y="70744"/>
                  </a:lnTo>
                  <a:lnTo>
                    <a:pt x="219334" y="94797"/>
                  </a:lnTo>
                  <a:lnTo>
                    <a:pt x="184317" y="121865"/>
                  </a:lnTo>
                  <a:lnTo>
                    <a:pt x="151766" y="151766"/>
                  </a:lnTo>
                  <a:lnTo>
                    <a:pt x="121865" y="184317"/>
                  </a:lnTo>
                  <a:lnTo>
                    <a:pt x="94797" y="219334"/>
                  </a:lnTo>
                  <a:lnTo>
                    <a:pt x="70744" y="256635"/>
                  </a:lnTo>
                  <a:lnTo>
                    <a:pt x="49890" y="296038"/>
                  </a:lnTo>
                  <a:lnTo>
                    <a:pt x="32417" y="337358"/>
                  </a:lnTo>
                  <a:lnTo>
                    <a:pt x="18509" y="380413"/>
                  </a:lnTo>
                  <a:lnTo>
                    <a:pt x="8348" y="425020"/>
                  </a:lnTo>
                  <a:lnTo>
                    <a:pt x="2117" y="470997"/>
                  </a:lnTo>
                  <a:lnTo>
                    <a:pt x="0" y="518160"/>
                  </a:lnTo>
                  <a:lnTo>
                    <a:pt x="2117" y="565322"/>
                  </a:lnTo>
                  <a:lnTo>
                    <a:pt x="8348" y="611299"/>
                  </a:lnTo>
                  <a:lnTo>
                    <a:pt x="18509" y="655906"/>
                  </a:lnTo>
                  <a:lnTo>
                    <a:pt x="32417" y="698961"/>
                  </a:lnTo>
                  <a:lnTo>
                    <a:pt x="49890" y="740281"/>
                  </a:lnTo>
                  <a:lnTo>
                    <a:pt x="70744" y="779684"/>
                  </a:lnTo>
                  <a:lnTo>
                    <a:pt x="94797" y="816985"/>
                  </a:lnTo>
                  <a:lnTo>
                    <a:pt x="121865" y="852002"/>
                  </a:lnTo>
                  <a:lnTo>
                    <a:pt x="151766" y="884553"/>
                  </a:lnTo>
                  <a:lnTo>
                    <a:pt x="184317" y="914454"/>
                  </a:lnTo>
                  <a:lnTo>
                    <a:pt x="219334" y="941522"/>
                  </a:lnTo>
                  <a:lnTo>
                    <a:pt x="256635" y="965575"/>
                  </a:lnTo>
                  <a:lnTo>
                    <a:pt x="296038" y="986429"/>
                  </a:lnTo>
                  <a:lnTo>
                    <a:pt x="337358" y="1003902"/>
                  </a:lnTo>
                  <a:lnTo>
                    <a:pt x="380413" y="1017810"/>
                  </a:lnTo>
                  <a:lnTo>
                    <a:pt x="425020" y="1027971"/>
                  </a:lnTo>
                  <a:lnTo>
                    <a:pt x="470997" y="1034202"/>
                  </a:lnTo>
                  <a:lnTo>
                    <a:pt x="518159" y="1036320"/>
                  </a:lnTo>
                  <a:lnTo>
                    <a:pt x="565322" y="1034202"/>
                  </a:lnTo>
                  <a:lnTo>
                    <a:pt x="611299" y="1027971"/>
                  </a:lnTo>
                  <a:lnTo>
                    <a:pt x="655906" y="1017810"/>
                  </a:lnTo>
                  <a:lnTo>
                    <a:pt x="698961" y="1003902"/>
                  </a:lnTo>
                  <a:lnTo>
                    <a:pt x="740281" y="986429"/>
                  </a:lnTo>
                  <a:lnTo>
                    <a:pt x="779684" y="965575"/>
                  </a:lnTo>
                  <a:lnTo>
                    <a:pt x="816985" y="941522"/>
                  </a:lnTo>
                  <a:lnTo>
                    <a:pt x="852002" y="914454"/>
                  </a:lnTo>
                  <a:lnTo>
                    <a:pt x="884553" y="884553"/>
                  </a:lnTo>
                  <a:lnTo>
                    <a:pt x="914454" y="852002"/>
                  </a:lnTo>
                  <a:lnTo>
                    <a:pt x="941522" y="816985"/>
                  </a:lnTo>
                  <a:lnTo>
                    <a:pt x="965575" y="779684"/>
                  </a:lnTo>
                  <a:lnTo>
                    <a:pt x="986429" y="740281"/>
                  </a:lnTo>
                  <a:lnTo>
                    <a:pt x="1003902" y="698961"/>
                  </a:lnTo>
                  <a:lnTo>
                    <a:pt x="1017810" y="655906"/>
                  </a:lnTo>
                  <a:lnTo>
                    <a:pt x="1027971" y="611299"/>
                  </a:lnTo>
                  <a:lnTo>
                    <a:pt x="1034202" y="565322"/>
                  </a:lnTo>
                  <a:lnTo>
                    <a:pt x="1036319" y="518160"/>
                  </a:lnTo>
                  <a:lnTo>
                    <a:pt x="1034202" y="470997"/>
                  </a:lnTo>
                  <a:lnTo>
                    <a:pt x="1027971" y="425020"/>
                  </a:lnTo>
                  <a:lnTo>
                    <a:pt x="1017810" y="380413"/>
                  </a:lnTo>
                  <a:lnTo>
                    <a:pt x="1003902" y="337358"/>
                  </a:lnTo>
                  <a:lnTo>
                    <a:pt x="986429" y="296038"/>
                  </a:lnTo>
                  <a:lnTo>
                    <a:pt x="965575" y="256635"/>
                  </a:lnTo>
                  <a:lnTo>
                    <a:pt x="941522" y="219334"/>
                  </a:lnTo>
                  <a:lnTo>
                    <a:pt x="914454" y="184317"/>
                  </a:lnTo>
                  <a:lnTo>
                    <a:pt x="884553" y="151766"/>
                  </a:lnTo>
                  <a:lnTo>
                    <a:pt x="852002" y="121865"/>
                  </a:lnTo>
                  <a:lnTo>
                    <a:pt x="816985" y="94797"/>
                  </a:lnTo>
                  <a:lnTo>
                    <a:pt x="779684" y="70744"/>
                  </a:lnTo>
                  <a:lnTo>
                    <a:pt x="740281" y="49890"/>
                  </a:lnTo>
                  <a:lnTo>
                    <a:pt x="698961" y="32417"/>
                  </a:lnTo>
                  <a:lnTo>
                    <a:pt x="655906" y="18509"/>
                  </a:lnTo>
                  <a:lnTo>
                    <a:pt x="611299" y="8348"/>
                  </a:lnTo>
                  <a:lnTo>
                    <a:pt x="565322" y="2117"/>
                  </a:lnTo>
                  <a:lnTo>
                    <a:pt x="5181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21080" y="3886200"/>
              <a:ext cx="1036319" cy="1036319"/>
            </a:xfrm>
            <a:custGeom>
              <a:avLst/>
              <a:gdLst/>
              <a:ahLst/>
              <a:cxnLst/>
              <a:rect l="l" t="t" r="r" b="b"/>
              <a:pathLst>
                <a:path w="1036319" h="1036320">
                  <a:moveTo>
                    <a:pt x="0" y="518160"/>
                  </a:moveTo>
                  <a:lnTo>
                    <a:pt x="2117" y="470997"/>
                  </a:lnTo>
                  <a:lnTo>
                    <a:pt x="8348" y="425020"/>
                  </a:lnTo>
                  <a:lnTo>
                    <a:pt x="18509" y="380413"/>
                  </a:lnTo>
                  <a:lnTo>
                    <a:pt x="32417" y="337358"/>
                  </a:lnTo>
                  <a:lnTo>
                    <a:pt x="49890" y="296038"/>
                  </a:lnTo>
                  <a:lnTo>
                    <a:pt x="70744" y="256635"/>
                  </a:lnTo>
                  <a:lnTo>
                    <a:pt x="94797" y="219334"/>
                  </a:lnTo>
                  <a:lnTo>
                    <a:pt x="121865" y="184317"/>
                  </a:lnTo>
                  <a:lnTo>
                    <a:pt x="151766" y="151766"/>
                  </a:lnTo>
                  <a:lnTo>
                    <a:pt x="184317" y="121865"/>
                  </a:lnTo>
                  <a:lnTo>
                    <a:pt x="219334" y="94797"/>
                  </a:lnTo>
                  <a:lnTo>
                    <a:pt x="256635" y="70744"/>
                  </a:lnTo>
                  <a:lnTo>
                    <a:pt x="296038" y="49890"/>
                  </a:lnTo>
                  <a:lnTo>
                    <a:pt x="337358" y="32417"/>
                  </a:lnTo>
                  <a:lnTo>
                    <a:pt x="380413" y="18509"/>
                  </a:lnTo>
                  <a:lnTo>
                    <a:pt x="425020" y="8348"/>
                  </a:lnTo>
                  <a:lnTo>
                    <a:pt x="470997" y="2117"/>
                  </a:lnTo>
                  <a:lnTo>
                    <a:pt x="518159" y="0"/>
                  </a:lnTo>
                  <a:lnTo>
                    <a:pt x="565322" y="2117"/>
                  </a:lnTo>
                  <a:lnTo>
                    <a:pt x="611299" y="8348"/>
                  </a:lnTo>
                  <a:lnTo>
                    <a:pt x="655906" y="18509"/>
                  </a:lnTo>
                  <a:lnTo>
                    <a:pt x="698961" y="32417"/>
                  </a:lnTo>
                  <a:lnTo>
                    <a:pt x="740281" y="49890"/>
                  </a:lnTo>
                  <a:lnTo>
                    <a:pt x="779684" y="70744"/>
                  </a:lnTo>
                  <a:lnTo>
                    <a:pt x="816985" y="94797"/>
                  </a:lnTo>
                  <a:lnTo>
                    <a:pt x="852002" y="121865"/>
                  </a:lnTo>
                  <a:lnTo>
                    <a:pt x="884553" y="151766"/>
                  </a:lnTo>
                  <a:lnTo>
                    <a:pt x="914454" y="184317"/>
                  </a:lnTo>
                  <a:lnTo>
                    <a:pt x="941522" y="219334"/>
                  </a:lnTo>
                  <a:lnTo>
                    <a:pt x="965575" y="256635"/>
                  </a:lnTo>
                  <a:lnTo>
                    <a:pt x="986429" y="296038"/>
                  </a:lnTo>
                  <a:lnTo>
                    <a:pt x="1003902" y="337358"/>
                  </a:lnTo>
                  <a:lnTo>
                    <a:pt x="1017810" y="380413"/>
                  </a:lnTo>
                  <a:lnTo>
                    <a:pt x="1027971" y="425020"/>
                  </a:lnTo>
                  <a:lnTo>
                    <a:pt x="1034202" y="470997"/>
                  </a:lnTo>
                  <a:lnTo>
                    <a:pt x="1036319" y="518160"/>
                  </a:lnTo>
                  <a:lnTo>
                    <a:pt x="1034202" y="565322"/>
                  </a:lnTo>
                  <a:lnTo>
                    <a:pt x="1027971" y="611299"/>
                  </a:lnTo>
                  <a:lnTo>
                    <a:pt x="1017810" y="655906"/>
                  </a:lnTo>
                  <a:lnTo>
                    <a:pt x="1003902" y="698961"/>
                  </a:lnTo>
                  <a:lnTo>
                    <a:pt x="986429" y="740281"/>
                  </a:lnTo>
                  <a:lnTo>
                    <a:pt x="965575" y="779684"/>
                  </a:lnTo>
                  <a:lnTo>
                    <a:pt x="941522" y="816985"/>
                  </a:lnTo>
                  <a:lnTo>
                    <a:pt x="914454" y="852002"/>
                  </a:lnTo>
                  <a:lnTo>
                    <a:pt x="884553" y="884553"/>
                  </a:lnTo>
                  <a:lnTo>
                    <a:pt x="852002" y="914454"/>
                  </a:lnTo>
                  <a:lnTo>
                    <a:pt x="816985" y="941522"/>
                  </a:lnTo>
                  <a:lnTo>
                    <a:pt x="779684" y="965575"/>
                  </a:lnTo>
                  <a:lnTo>
                    <a:pt x="740281" y="986429"/>
                  </a:lnTo>
                  <a:lnTo>
                    <a:pt x="698961" y="1003902"/>
                  </a:lnTo>
                  <a:lnTo>
                    <a:pt x="655906" y="1017810"/>
                  </a:lnTo>
                  <a:lnTo>
                    <a:pt x="611299" y="1027971"/>
                  </a:lnTo>
                  <a:lnTo>
                    <a:pt x="565322" y="1034202"/>
                  </a:lnTo>
                  <a:lnTo>
                    <a:pt x="518159" y="1036320"/>
                  </a:lnTo>
                  <a:lnTo>
                    <a:pt x="470997" y="1034202"/>
                  </a:lnTo>
                  <a:lnTo>
                    <a:pt x="425020" y="1027971"/>
                  </a:lnTo>
                  <a:lnTo>
                    <a:pt x="380413" y="1017810"/>
                  </a:lnTo>
                  <a:lnTo>
                    <a:pt x="337358" y="1003902"/>
                  </a:lnTo>
                  <a:lnTo>
                    <a:pt x="296038" y="986429"/>
                  </a:lnTo>
                  <a:lnTo>
                    <a:pt x="256635" y="965575"/>
                  </a:lnTo>
                  <a:lnTo>
                    <a:pt x="219334" y="941522"/>
                  </a:lnTo>
                  <a:lnTo>
                    <a:pt x="184317" y="914454"/>
                  </a:lnTo>
                  <a:lnTo>
                    <a:pt x="151766" y="884553"/>
                  </a:lnTo>
                  <a:lnTo>
                    <a:pt x="121865" y="852002"/>
                  </a:lnTo>
                  <a:lnTo>
                    <a:pt x="94797" y="816985"/>
                  </a:lnTo>
                  <a:lnTo>
                    <a:pt x="70744" y="779684"/>
                  </a:lnTo>
                  <a:lnTo>
                    <a:pt x="49890" y="740281"/>
                  </a:lnTo>
                  <a:lnTo>
                    <a:pt x="32417" y="698961"/>
                  </a:lnTo>
                  <a:lnTo>
                    <a:pt x="18509" y="655906"/>
                  </a:lnTo>
                  <a:lnTo>
                    <a:pt x="8348" y="611299"/>
                  </a:lnTo>
                  <a:lnTo>
                    <a:pt x="2117" y="565322"/>
                  </a:lnTo>
                  <a:lnTo>
                    <a:pt x="0" y="518160"/>
                  </a:lnTo>
                  <a:close/>
                </a:path>
              </a:pathLst>
            </a:custGeom>
            <a:ln w="10160">
              <a:solidFill>
                <a:srgbClr val="4783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6000" y="5201920"/>
              <a:ext cx="7650480" cy="92456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54480" y="5334000"/>
              <a:ext cx="6725920" cy="69088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6800" y="5232400"/>
              <a:ext cx="7548879" cy="82295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706656" y="5392787"/>
            <a:ext cx="6360795" cy="46037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34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Claimants</a:t>
            </a:r>
            <a:r>
              <a:rPr sz="15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who want</a:t>
            </a:r>
            <a:r>
              <a:rPr sz="15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to schedule</a:t>
            </a:r>
            <a:r>
              <a:rPr sz="15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past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days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due to</a:t>
            </a:r>
            <a:r>
              <a:rPr sz="15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expressing</a:t>
            </a:r>
            <a:r>
              <a:rPr sz="15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extenuating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circumstances</a:t>
            </a:r>
            <a:r>
              <a:rPr sz="15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5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escalated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5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leadership</a:t>
            </a:r>
            <a:r>
              <a:rPr sz="15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5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review/approval.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48640" y="5130800"/>
            <a:ext cx="1036319" cy="1036319"/>
            <a:chOff x="548640" y="5130800"/>
            <a:chExt cx="1036319" cy="1036319"/>
          </a:xfrm>
        </p:grpSpPr>
        <p:sp>
          <p:nvSpPr>
            <p:cNvPr id="30" name="object 30"/>
            <p:cNvSpPr/>
            <p:nvPr/>
          </p:nvSpPr>
          <p:spPr>
            <a:xfrm>
              <a:off x="553720" y="5135880"/>
              <a:ext cx="1026160" cy="1026160"/>
            </a:xfrm>
            <a:custGeom>
              <a:avLst/>
              <a:gdLst/>
              <a:ahLst/>
              <a:cxnLst/>
              <a:rect l="l" t="t" r="r" b="b"/>
              <a:pathLst>
                <a:path w="1026160" h="1026160">
                  <a:moveTo>
                    <a:pt x="513080" y="0"/>
                  </a:moveTo>
                  <a:lnTo>
                    <a:pt x="466379" y="2096"/>
                  </a:lnTo>
                  <a:lnTo>
                    <a:pt x="420854" y="8266"/>
                  </a:lnTo>
                  <a:lnTo>
                    <a:pt x="376684" y="18327"/>
                  </a:lnTo>
                  <a:lnTo>
                    <a:pt x="334051" y="32100"/>
                  </a:lnTo>
                  <a:lnTo>
                    <a:pt x="293136" y="49401"/>
                  </a:lnTo>
                  <a:lnTo>
                    <a:pt x="254120" y="70051"/>
                  </a:lnTo>
                  <a:lnTo>
                    <a:pt x="217184" y="93868"/>
                  </a:lnTo>
                  <a:lnTo>
                    <a:pt x="182510" y="120671"/>
                  </a:lnTo>
                  <a:lnTo>
                    <a:pt x="150279" y="150279"/>
                  </a:lnTo>
                  <a:lnTo>
                    <a:pt x="120671" y="182510"/>
                  </a:lnTo>
                  <a:lnTo>
                    <a:pt x="93868" y="217184"/>
                  </a:lnTo>
                  <a:lnTo>
                    <a:pt x="70051" y="254120"/>
                  </a:lnTo>
                  <a:lnTo>
                    <a:pt x="49401" y="293136"/>
                  </a:lnTo>
                  <a:lnTo>
                    <a:pt x="32100" y="334051"/>
                  </a:lnTo>
                  <a:lnTo>
                    <a:pt x="18327" y="376684"/>
                  </a:lnTo>
                  <a:lnTo>
                    <a:pt x="8266" y="420854"/>
                  </a:lnTo>
                  <a:lnTo>
                    <a:pt x="2096" y="466379"/>
                  </a:lnTo>
                  <a:lnTo>
                    <a:pt x="0" y="513080"/>
                  </a:lnTo>
                  <a:lnTo>
                    <a:pt x="2096" y="559780"/>
                  </a:lnTo>
                  <a:lnTo>
                    <a:pt x="8266" y="605305"/>
                  </a:lnTo>
                  <a:lnTo>
                    <a:pt x="18327" y="649475"/>
                  </a:lnTo>
                  <a:lnTo>
                    <a:pt x="32100" y="692108"/>
                  </a:lnTo>
                  <a:lnTo>
                    <a:pt x="49401" y="733023"/>
                  </a:lnTo>
                  <a:lnTo>
                    <a:pt x="70051" y="772039"/>
                  </a:lnTo>
                  <a:lnTo>
                    <a:pt x="93868" y="808975"/>
                  </a:lnTo>
                  <a:lnTo>
                    <a:pt x="120671" y="843649"/>
                  </a:lnTo>
                  <a:lnTo>
                    <a:pt x="150279" y="875880"/>
                  </a:lnTo>
                  <a:lnTo>
                    <a:pt x="182510" y="905488"/>
                  </a:lnTo>
                  <a:lnTo>
                    <a:pt x="217184" y="932291"/>
                  </a:lnTo>
                  <a:lnTo>
                    <a:pt x="254120" y="956108"/>
                  </a:lnTo>
                  <a:lnTo>
                    <a:pt x="293136" y="976758"/>
                  </a:lnTo>
                  <a:lnTo>
                    <a:pt x="334051" y="994059"/>
                  </a:lnTo>
                  <a:lnTo>
                    <a:pt x="376684" y="1007832"/>
                  </a:lnTo>
                  <a:lnTo>
                    <a:pt x="420854" y="1017893"/>
                  </a:lnTo>
                  <a:lnTo>
                    <a:pt x="466379" y="1024063"/>
                  </a:lnTo>
                  <a:lnTo>
                    <a:pt x="513080" y="1026160"/>
                  </a:lnTo>
                  <a:lnTo>
                    <a:pt x="559780" y="1024063"/>
                  </a:lnTo>
                  <a:lnTo>
                    <a:pt x="605305" y="1017893"/>
                  </a:lnTo>
                  <a:lnTo>
                    <a:pt x="649475" y="1007832"/>
                  </a:lnTo>
                  <a:lnTo>
                    <a:pt x="692108" y="994059"/>
                  </a:lnTo>
                  <a:lnTo>
                    <a:pt x="733023" y="976758"/>
                  </a:lnTo>
                  <a:lnTo>
                    <a:pt x="772039" y="956108"/>
                  </a:lnTo>
                  <a:lnTo>
                    <a:pt x="808975" y="932291"/>
                  </a:lnTo>
                  <a:lnTo>
                    <a:pt x="843649" y="905488"/>
                  </a:lnTo>
                  <a:lnTo>
                    <a:pt x="875880" y="875880"/>
                  </a:lnTo>
                  <a:lnTo>
                    <a:pt x="905488" y="843649"/>
                  </a:lnTo>
                  <a:lnTo>
                    <a:pt x="932291" y="808975"/>
                  </a:lnTo>
                  <a:lnTo>
                    <a:pt x="956108" y="772039"/>
                  </a:lnTo>
                  <a:lnTo>
                    <a:pt x="976758" y="733023"/>
                  </a:lnTo>
                  <a:lnTo>
                    <a:pt x="994059" y="692108"/>
                  </a:lnTo>
                  <a:lnTo>
                    <a:pt x="1007832" y="649475"/>
                  </a:lnTo>
                  <a:lnTo>
                    <a:pt x="1017893" y="605305"/>
                  </a:lnTo>
                  <a:lnTo>
                    <a:pt x="1024063" y="559780"/>
                  </a:lnTo>
                  <a:lnTo>
                    <a:pt x="1026160" y="513080"/>
                  </a:lnTo>
                  <a:lnTo>
                    <a:pt x="1024063" y="466379"/>
                  </a:lnTo>
                  <a:lnTo>
                    <a:pt x="1017893" y="420854"/>
                  </a:lnTo>
                  <a:lnTo>
                    <a:pt x="1007832" y="376684"/>
                  </a:lnTo>
                  <a:lnTo>
                    <a:pt x="994059" y="334051"/>
                  </a:lnTo>
                  <a:lnTo>
                    <a:pt x="976758" y="293136"/>
                  </a:lnTo>
                  <a:lnTo>
                    <a:pt x="956108" y="254120"/>
                  </a:lnTo>
                  <a:lnTo>
                    <a:pt x="932291" y="217184"/>
                  </a:lnTo>
                  <a:lnTo>
                    <a:pt x="905488" y="182510"/>
                  </a:lnTo>
                  <a:lnTo>
                    <a:pt x="875880" y="150279"/>
                  </a:lnTo>
                  <a:lnTo>
                    <a:pt x="843649" y="120671"/>
                  </a:lnTo>
                  <a:lnTo>
                    <a:pt x="808975" y="93868"/>
                  </a:lnTo>
                  <a:lnTo>
                    <a:pt x="772039" y="70051"/>
                  </a:lnTo>
                  <a:lnTo>
                    <a:pt x="733023" y="49401"/>
                  </a:lnTo>
                  <a:lnTo>
                    <a:pt x="692108" y="32100"/>
                  </a:lnTo>
                  <a:lnTo>
                    <a:pt x="649475" y="18327"/>
                  </a:lnTo>
                  <a:lnTo>
                    <a:pt x="605305" y="8266"/>
                  </a:lnTo>
                  <a:lnTo>
                    <a:pt x="559780" y="2096"/>
                  </a:lnTo>
                  <a:lnTo>
                    <a:pt x="513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53720" y="5135880"/>
              <a:ext cx="1026160" cy="1026160"/>
            </a:xfrm>
            <a:custGeom>
              <a:avLst/>
              <a:gdLst/>
              <a:ahLst/>
              <a:cxnLst/>
              <a:rect l="l" t="t" r="r" b="b"/>
              <a:pathLst>
                <a:path w="1026160" h="1026160">
                  <a:moveTo>
                    <a:pt x="0" y="513080"/>
                  </a:moveTo>
                  <a:lnTo>
                    <a:pt x="2096" y="466379"/>
                  </a:lnTo>
                  <a:lnTo>
                    <a:pt x="8266" y="420854"/>
                  </a:lnTo>
                  <a:lnTo>
                    <a:pt x="18327" y="376684"/>
                  </a:lnTo>
                  <a:lnTo>
                    <a:pt x="32100" y="334051"/>
                  </a:lnTo>
                  <a:lnTo>
                    <a:pt x="49401" y="293136"/>
                  </a:lnTo>
                  <a:lnTo>
                    <a:pt x="70051" y="254120"/>
                  </a:lnTo>
                  <a:lnTo>
                    <a:pt x="93868" y="217184"/>
                  </a:lnTo>
                  <a:lnTo>
                    <a:pt x="120671" y="182510"/>
                  </a:lnTo>
                  <a:lnTo>
                    <a:pt x="150279" y="150279"/>
                  </a:lnTo>
                  <a:lnTo>
                    <a:pt x="182510" y="120671"/>
                  </a:lnTo>
                  <a:lnTo>
                    <a:pt x="217184" y="93868"/>
                  </a:lnTo>
                  <a:lnTo>
                    <a:pt x="254120" y="70051"/>
                  </a:lnTo>
                  <a:lnTo>
                    <a:pt x="293136" y="49401"/>
                  </a:lnTo>
                  <a:lnTo>
                    <a:pt x="334051" y="32100"/>
                  </a:lnTo>
                  <a:lnTo>
                    <a:pt x="376684" y="18327"/>
                  </a:lnTo>
                  <a:lnTo>
                    <a:pt x="420854" y="8266"/>
                  </a:lnTo>
                  <a:lnTo>
                    <a:pt x="466379" y="2096"/>
                  </a:lnTo>
                  <a:lnTo>
                    <a:pt x="513080" y="0"/>
                  </a:lnTo>
                  <a:lnTo>
                    <a:pt x="559780" y="2096"/>
                  </a:lnTo>
                  <a:lnTo>
                    <a:pt x="605305" y="8266"/>
                  </a:lnTo>
                  <a:lnTo>
                    <a:pt x="649475" y="18327"/>
                  </a:lnTo>
                  <a:lnTo>
                    <a:pt x="692108" y="32100"/>
                  </a:lnTo>
                  <a:lnTo>
                    <a:pt x="733023" y="49401"/>
                  </a:lnTo>
                  <a:lnTo>
                    <a:pt x="772039" y="70051"/>
                  </a:lnTo>
                  <a:lnTo>
                    <a:pt x="808975" y="93868"/>
                  </a:lnTo>
                  <a:lnTo>
                    <a:pt x="843649" y="120671"/>
                  </a:lnTo>
                  <a:lnTo>
                    <a:pt x="875880" y="150279"/>
                  </a:lnTo>
                  <a:lnTo>
                    <a:pt x="905488" y="182510"/>
                  </a:lnTo>
                  <a:lnTo>
                    <a:pt x="932291" y="217184"/>
                  </a:lnTo>
                  <a:lnTo>
                    <a:pt x="956108" y="254120"/>
                  </a:lnTo>
                  <a:lnTo>
                    <a:pt x="976758" y="293136"/>
                  </a:lnTo>
                  <a:lnTo>
                    <a:pt x="994059" y="334051"/>
                  </a:lnTo>
                  <a:lnTo>
                    <a:pt x="1007832" y="376684"/>
                  </a:lnTo>
                  <a:lnTo>
                    <a:pt x="1017893" y="420854"/>
                  </a:lnTo>
                  <a:lnTo>
                    <a:pt x="1024063" y="466379"/>
                  </a:lnTo>
                  <a:lnTo>
                    <a:pt x="1026160" y="513080"/>
                  </a:lnTo>
                  <a:lnTo>
                    <a:pt x="1024063" y="559780"/>
                  </a:lnTo>
                  <a:lnTo>
                    <a:pt x="1017893" y="605305"/>
                  </a:lnTo>
                  <a:lnTo>
                    <a:pt x="1007832" y="649475"/>
                  </a:lnTo>
                  <a:lnTo>
                    <a:pt x="994059" y="692108"/>
                  </a:lnTo>
                  <a:lnTo>
                    <a:pt x="976758" y="733023"/>
                  </a:lnTo>
                  <a:lnTo>
                    <a:pt x="956108" y="772039"/>
                  </a:lnTo>
                  <a:lnTo>
                    <a:pt x="932291" y="808975"/>
                  </a:lnTo>
                  <a:lnTo>
                    <a:pt x="905488" y="843649"/>
                  </a:lnTo>
                  <a:lnTo>
                    <a:pt x="875880" y="875880"/>
                  </a:lnTo>
                  <a:lnTo>
                    <a:pt x="843649" y="905488"/>
                  </a:lnTo>
                  <a:lnTo>
                    <a:pt x="808975" y="932291"/>
                  </a:lnTo>
                  <a:lnTo>
                    <a:pt x="772039" y="956108"/>
                  </a:lnTo>
                  <a:lnTo>
                    <a:pt x="733023" y="976758"/>
                  </a:lnTo>
                  <a:lnTo>
                    <a:pt x="692108" y="994059"/>
                  </a:lnTo>
                  <a:lnTo>
                    <a:pt x="649475" y="1007832"/>
                  </a:lnTo>
                  <a:lnTo>
                    <a:pt x="605305" y="1017893"/>
                  </a:lnTo>
                  <a:lnTo>
                    <a:pt x="559780" y="1024063"/>
                  </a:lnTo>
                  <a:lnTo>
                    <a:pt x="513080" y="1026160"/>
                  </a:lnTo>
                  <a:lnTo>
                    <a:pt x="466379" y="1024063"/>
                  </a:lnTo>
                  <a:lnTo>
                    <a:pt x="420854" y="1017893"/>
                  </a:lnTo>
                  <a:lnTo>
                    <a:pt x="376684" y="1007832"/>
                  </a:lnTo>
                  <a:lnTo>
                    <a:pt x="334051" y="994059"/>
                  </a:lnTo>
                  <a:lnTo>
                    <a:pt x="293136" y="976758"/>
                  </a:lnTo>
                  <a:lnTo>
                    <a:pt x="254120" y="956108"/>
                  </a:lnTo>
                  <a:lnTo>
                    <a:pt x="217184" y="932291"/>
                  </a:lnTo>
                  <a:lnTo>
                    <a:pt x="182510" y="905488"/>
                  </a:lnTo>
                  <a:lnTo>
                    <a:pt x="150279" y="875880"/>
                  </a:lnTo>
                  <a:lnTo>
                    <a:pt x="120671" y="843649"/>
                  </a:lnTo>
                  <a:lnTo>
                    <a:pt x="93868" y="808975"/>
                  </a:lnTo>
                  <a:lnTo>
                    <a:pt x="70051" y="772039"/>
                  </a:lnTo>
                  <a:lnTo>
                    <a:pt x="49401" y="733023"/>
                  </a:lnTo>
                  <a:lnTo>
                    <a:pt x="32100" y="692108"/>
                  </a:lnTo>
                  <a:lnTo>
                    <a:pt x="18327" y="649475"/>
                  </a:lnTo>
                  <a:lnTo>
                    <a:pt x="8266" y="605305"/>
                  </a:lnTo>
                  <a:lnTo>
                    <a:pt x="2096" y="559780"/>
                  </a:lnTo>
                  <a:lnTo>
                    <a:pt x="0" y="513080"/>
                  </a:lnTo>
                  <a:close/>
                </a:path>
              </a:pathLst>
            </a:custGeom>
            <a:ln w="10160">
              <a:solidFill>
                <a:srgbClr val="949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709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100"/>
              </a:spcBef>
            </a:pPr>
            <a:r>
              <a:rPr sz="2800" spc="-45" dirty="0"/>
              <a:t>Availability</a:t>
            </a:r>
            <a:endParaRPr sz="2800"/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1872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0" dirty="0"/>
              <a:t>The</a:t>
            </a:r>
            <a:r>
              <a:rPr spc="-20" dirty="0"/>
              <a:t> </a:t>
            </a:r>
            <a:r>
              <a:rPr dirty="0"/>
              <a:t>inf</a:t>
            </a:r>
            <a:r>
              <a:rPr spc="-60" dirty="0"/>
              <a:t> </a:t>
            </a:r>
            <a:r>
              <a:rPr dirty="0"/>
              <a:t>ormation</a:t>
            </a:r>
            <a:r>
              <a:rPr spc="-15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this</a:t>
            </a:r>
            <a:r>
              <a:rPr spc="-60" dirty="0"/>
              <a:t> </a:t>
            </a:r>
            <a:r>
              <a:rPr dirty="0"/>
              <a:t>document</a:t>
            </a:r>
            <a:r>
              <a:rPr spc="-60" dirty="0"/>
              <a:t> </a:t>
            </a:r>
            <a:r>
              <a:rPr dirty="0"/>
              <a:t>is</a:t>
            </a:r>
            <a:r>
              <a:rPr spc="30" dirty="0"/>
              <a:t> </a:t>
            </a:r>
            <a:r>
              <a:rPr spc="-10" dirty="0"/>
              <a:t>proprietary</a:t>
            </a:r>
            <a:r>
              <a:rPr spc="3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dirty="0"/>
              <a:t>Management.</a:t>
            </a:r>
            <a:r>
              <a:rPr spc="-60" dirty="0"/>
              <a:t> </a:t>
            </a:r>
            <a:r>
              <a:rPr dirty="0"/>
              <a:t>It</a:t>
            </a:r>
            <a:r>
              <a:rPr spc="30" dirty="0"/>
              <a:t> </a:t>
            </a:r>
            <a:r>
              <a:rPr dirty="0"/>
              <a:t>may</a:t>
            </a:r>
            <a:r>
              <a:rPr spc="30" dirty="0"/>
              <a:t> </a:t>
            </a:r>
            <a:r>
              <a:rPr dirty="0"/>
              <a:t>not</a:t>
            </a:r>
            <a:r>
              <a:rPr spc="-60" dirty="0"/>
              <a:t> </a:t>
            </a:r>
            <a:r>
              <a:rPr dirty="0"/>
              <a:t>be</a:t>
            </a:r>
            <a:r>
              <a:rPr spc="-15" dirty="0"/>
              <a:t> </a:t>
            </a:r>
            <a:r>
              <a:rPr dirty="0"/>
              <a:t>used,</a:t>
            </a:r>
            <a:r>
              <a:rPr spc="-60" dirty="0"/>
              <a:t> </a:t>
            </a:r>
            <a:r>
              <a:rPr dirty="0"/>
              <a:t>reproduced,</a:t>
            </a:r>
            <a:r>
              <a:rPr spc="30" dirty="0"/>
              <a:t> </a:t>
            </a:r>
            <a:r>
              <a:rPr spc="-10" dirty="0"/>
              <a:t>disclosed,</a:t>
            </a:r>
            <a:r>
              <a:rPr spc="30" dirty="0"/>
              <a:t> 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exported</a:t>
            </a:r>
            <a:r>
              <a:rPr spc="-20" dirty="0"/>
              <a:t> </a:t>
            </a:r>
            <a:r>
              <a:rPr dirty="0"/>
              <a:t>without</a:t>
            </a:r>
            <a:r>
              <a:rPr spc="3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written</a:t>
            </a:r>
            <a:r>
              <a:rPr spc="-25" dirty="0"/>
              <a:t> </a:t>
            </a:r>
            <a:r>
              <a:rPr dirty="0"/>
              <a:t>approval</a:t>
            </a:r>
            <a:r>
              <a:rPr spc="-15" dirty="0"/>
              <a:t> </a:t>
            </a:r>
            <a:r>
              <a:rPr dirty="0"/>
              <a:t>of</a:t>
            </a:r>
            <a:r>
              <a:rPr spc="3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spc="-10" dirty="0"/>
              <a:t>Management.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709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100"/>
              </a:spcBef>
            </a:pPr>
            <a:r>
              <a:rPr sz="2800" spc="-20" dirty="0"/>
              <a:t>Availability</a:t>
            </a:r>
            <a:r>
              <a:rPr sz="2800" spc="85" dirty="0"/>
              <a:t> </a:t>
            </a:r>
            <a:r>
              <a:rPr sz="2800" spc="-10" dirty="0"/>
              <a:t>(cont.)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243840" y="1148080"/>
            <a:ext cx="8818880" cy="5242560"/>
            <a:chOff x="243840" y="1148080"/>
            <a:chExt cx="8818880" cy="52425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840" y="1656080"/>
              <a:ext cx="8818880" cy="47345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1869440"/>
              <a:ext cx="8188947" cy="410463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52120" y="1864360"/>
              <a:ext cx="8199120" cy="4114800"/>
            </a:xfrm>
            <a:custGeom>
              <a:avLst/>
              <a:gdLst/>
              <a:ahLst/>
              <a:cxnLst/>
              <a:rect l="l" t="t" r="r" b="b"/>
              <a:pathLst>
                <a:path w="8199120" h="4114800">
                  <a:moveTo>
                    <a:pt x="0" y="0"/>
                  </a:moveTo>
                  <a:lnTo>
                    <a:pt x="8199120" y="0"/>
                  </a:lnTo>
                  <a:lnTo>
                    <a:pt x="8199120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ln w="10160">
              <a:solidFill>
                <a:srgbClr val="850F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6400" y="1148080"/>
              <a:ext cx="8300720" cy="4978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0559" y="1569707"/>
              <a:ext cx="7752080" cy="1066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2280" y="1193800"/>
              <a:ext cx="8188959" cy="3759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62279" y="1193803"/>
              <a:ext cx="8188959" cy="375920"/>
            </a:xfrm>
            <a:custGeom>
              <a:avLst/>
              <a:gdLst/>
              <a:ahLst/>
              <a:cxnLst/>
              <a:rect l="l" t="t" r="r" b="b"/>
              <a:pathLst>
                <a:path w="8188959" h="375919">
                  <a:moveTo>
                    <a:pt x="0" y="62649"/>
                  </a:moveTo>
                  <a:lnTo>
                    <a:pt x="4924" y="38260"/>
                  </a:lnTo>
                  <a:lnTo>
                    <a:pt x="18351" y="18346"/>
                  </a:lnTo>
                  <a:lnTo>
                    <a:pt x="38265" y="4922"/>
                  </a:lnTo>
                  <a:lnTo>
                    <a:pt x="62649" y="0"/>
                  </a:lnTo>
                  <a:lnTo>
                    <a:pt x="8126310" y="0"/>
                  </a:lnTo>
                  <a:lnTo>
                    <a:pt x="8150694" y="4922"/>
                  </a:lnTo>
                  <a:lnTo>
                    <a:pt x="8170608" y="18346"/>
                  </a:lnTo>
                  <a:lnTo>
                    <a:pt x="8184035" y="38260"/>
                  </a:lnTo>
                  <a:lnTo>
                    <a:pt x="8188959" y="62649"/>
                  </a:lnTo>
                  <a:lnTo>
                    <a:pt x="8188959" y="313258"/>
                  </a:lnTo>
                  <a:lnTo>
                    <a:pt x="8184035" y="337649"/>
                  </a:lnTo>
                  <a:lnTo>
                    <a:pt x="8170608" y="357566"/>
                  </a:lnTo>
                  <a:lnTo>
                    <a:pt x="8150694" y="370995"/>
                  </a:lnTo>
                  <a:lnTo>
                    <a:pt x="8126310" y="375919"/>
                  </a:lnTo>
                  <a:lnTo>
                    <a:pt x="62649" y="375919"/>
                  </a:lnTo>
                  <a:lnTo>
                    <a:pt x="38265" y="370995"/>
                  </a:lnTo>
                  <a:lnTo>
                    <a:pt x="18351" y="357566"/>
                  </a:lnTo>
                  <a:lnTo>
                    <a:pt x="4924" y="337649"/>
                  </a:lnTo>
                  <a:lnTo>
                    <a:pt x="0" y="313258"/>
                  </a:lnTo>
                  <a:lnTo>
                    <a:pt x="0" y="62649"/>
                  </a:lnTo>
                  <a:close/>
                </a:path>
              </a:pathLst>
            </a:custGeom>
            <a:ln w="10160">
              <a:solidFill>
                <a:srgbClr val="850A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29124" y="1227970"/>
            <a:ext cx="74275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QTC’s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scheduling</a:t>
            </a:r>
            <a:r>
              <a:rPr sz="1600" spc="2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system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shows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first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available/closest</a:t>
            </a:r>
            <a:r>
              <a:rPr sz="1600" spc="1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provider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claimant.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1872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0" dirty="0"/>
              <a:t>The</a:t>
            </a:r>
            <a:r>
              <a:rPr spc="-20" dirty="0"/>
              <a:t> </a:t>
            </a:r>
            <a:r>
              <a:rPr dirty="0"/>
              <a:t>inf</a:t>
            </a:r>
            <a:r>
              <a:rPr spc="-60" dirty="0"/>
              <a:t> </a:t>
            </a:r>
            <a:r>
              <a:rPr dirty="0"/>
              <a:t>ormation</a:t>
            </a:r>
            <a:r>
              <a:rPr spc="-15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this</a:t>
            </a:r>
            <a:r>
              <a:rPr spc="-60" dirty="0"/>
              <a:t> </a:t>
            </a:r>
            <a:r>
              <a:rPr dirty="0"/>
              <a:t>document</a:t>
            </a:r>
            <a:r>
              <a:rPr spc="-60" dirty="0"/>
              <a:t> </a:t>
            </a:r>
            <a:r>
              <a:rPr dirty="0"/>
              <a:t>is</a:t>
            </a:r>
            <a:r>
              <a:rPr spc="30" dirty="0"/>
              <a:t> </a:t>
            </a:r>
            <a:r>
              <a:rPr spc="-10" dirty="0"/>
              <a:t>proprietary</a:t>
            </a:r>
            <a:r>
              <a:rPr spc="3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dirty="0"/>
              <a:t>Management.</a:t>
            </a:r>
            <a:r>
              <a:rPr spc="-60" dirty="0"/>
              <a:t> </a:t>
            </a:r>
            <a:r>
              <a:rPr dirty="0"/>
              <a:t>It</a:t>
            </a:r>
            <a:r>
              <a:rPr spc="30" dirty="0"/>
              <a:t> </a:t>
            </a:r>
            <a:r>
              <a:rPr dirty="0"/>
              <a:t>may</a:t>
            </a:r>
            <a:r>
              <a:rPr spc="30" dirty="0"/>
              <a:t> </a:t>
            </a:r>
            <a:r>
              <a:rPr dirty="0"/>
              <a:t>not</a:t>
            </a:r>
            <a:r>
              <a:rPr spc="-60" dirty="0"/>
              <a:t> </a:t>
            </a:r>
            <a:r>
              <a:rPr dirty="0"/>
              <a:t>be</a:t>
            </a:r>
            <a:r>
              <a:rPr spc="-15" dirty="0"/>
              <a:t> </a:t>
            </a:r>
            <a:r>
              <a:rPr dirty="0"/>
              <a:t>used,</a:t>
            </a:r>
            <a:r>
              <a:rPr spc="-60" dirty="0"/>
              <a:t> </a:t>
            </a:r>
            <a:r>
              <a:rPr dirty="0"/>
              <a:t>reproduced,</a:t>
            </a:r>
            <a:r>
              <a:rPr spc="30" dirty="0"/>
              <a:t> </a:t>
            </a:r>
            <a:r>
              <a:rPr spc="-10" dirty="0"/>
              <a:t>disclosed,</a:t>
            </a:r>
            <a:r>
              <a:rPr spc="30" dirty="0"/>
              <a:t> 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exported</a:t>
            </a:r>
            <a:r>
              <a:rPr spc="-20" dirty="0"/>
              <a:t> </a:t>
            </a:r>
            <a:r>
              <a:rPr dirty="0"/>
              <a:t>without</a:t>
            </a:r>
            <a:r>
              <a:rPr spc="3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written</a:t>
            </a:r>
            <a:r>
              <a:rPr spc="-25" dirty="0"/>
              <a:t> </a:t>
            </a:r>
            <a:r>
              <a:rPr dirty="0"/>
              <a:t>approval</a:t>
            </a:r>
            <a:r>
              <a:rPr spc="-15" dirty="0"/>
              <a:t> </a:t>
            </a:r>
            <a:r>
              <a:rPr dirty="0"/>
              <a:t>of</a:t>
            </a:r>
            <a:r>
              <a:rPr spc="3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spc="-10" dirty="0"/>
              <a:t>Management.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208763"/>
            <a:ext cx="793432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marR="5080" indent="-345440">
              <a:lnSpc>
                <a:spcPct val="100000"/>
              </a:lnSpc>
              <a:spcBef>
                <a:spcPts val="100"/>
              </a:spcBef>
              <a:tabLst>
                <a:tab pos="357505" algn="l"/>
              </a:tabLst>
            </a:pPr>
            <a:r>
              <a:rPr sz="1500" spc="-50" dirty="0">
                <a:solidFill>
                  <a:srgbClr val="850F88"/>
                </a:solidFill>
                <a:latin typeface="Wingdings 3"/>
                <a:cs typeface="Wingdings 3"/>
              </a:rPr>
              <a:t></a:t>
            </a:r>
            <a:r>
              <a:rPr sz="1500" dirty="0">
                <a:solidFill>
                  <a:srgbClr val="850F8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Case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Specialists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enter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case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notes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each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attempt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track </a:t>
            </a:r>
            <a:r>
              <a:rPr sz="2000" dirty="0">
                <a:latin typeface="Arial"/>
                <a:cs typeface="Arial"/>
              </a:rPr>
              <a:t>Positive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Contact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(PCNT)</a:t>
            </a:r>
            <a:r>
              <a:rPr sz="2000" spc="2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within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case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management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system.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357505" algn="l"/>
              </a:tabLst>
            </a:pPr>
            <a:r>
              <a:rPr sz="1500" spc="-50" dirty="0">
                <a:solidFill>
                  <a:srgbClr val="850F88"/>
                </a:solidFill>
                <a:latin typeface="Wingdings 3"/>
                <a:cs typeface="Wingdings 3"/>
              </a:rPr>
              <a:t></a:t>
            </a:r>
            <a:r>
              <a:rPr sz="1500" dirty="0">
                <a:solidFill>
                  <a:srgbClr val="850F8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Contact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attempts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shown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Exam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Track.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269513"/>
            <a:ext cx="62198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/>
              <a:t>Tracking</a:t>
            </a:r>
            <a:r>
              <a:rPr sz="2800" spc="-5" dirty="0"/>
              <a:t> </a:t>
            </a:r>
            <a:r>
              <a:rPr sz="2800" dirty="0"/>
              <a:t>(Actions</a:t>
            </a:r>
            <a:r>
              <a:rPr sz="2800" spc="70" dirty="0"/>
              <a:t> </a:t>
            </a:r>
            <a:r>
              <a:rPr sz="2800" dirty="0"/>
              <a:t>to</a:t>
            </a:r>
            <a:r>
              <a:rPr sz="2800" spc="-195" dirty="0"/>
              <a:t> </a:t>
            </a:r>
            <a:r>
              <a:rPr sz="2800" spc="-10" dirty="0"/>
              <a:t>Schedule</a:t>
            </a:r>
            <a:r>
              <a:rPr sz="2800" spc="15" dirty="0"/>
              <a:t> </a:t>
            </a:r>
            <a:r>
              <a:rPr sz="2800" spc="-10" dirty="0"/>
              <a:t>Appt.)</a:t>
            </a:r>
            <a:endParaRPr sz="2800"/>
          </a:p>
        </p:txBody>
      </p:sp>
      <p:grpSp>
        <p:nvGrpSpPr>
          <p:cNvPr id="4" name="object 4"/>
          <p:cNvGrpSpPr/>
          <p:nvPr/>
        </p:nvGrpSpPr>
        <p:grpSpPr>
          <a:xfrm>
            <a:off x="833119" y="2387612"/>
            <a:ext cx="8128000" cy="4470400"/>
            <a:chOff x="833119" y="2387612"/>
            <a:chExt cx="8128000" cy="44704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3119" y="5252720"/>
              <a:ext cx="1737360" cy="16052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8685" y="2595880"/>
              <a:ext cx="1666875" cy="2672715"/>
            </a:xfrm>
            <a:custGeom>
              <a:avLst/>
              <a:gdLst/>
              <a:ahLst/>
              <a:cxnLst/>
              <a:rect l="l" t="t" r="r" b="b"/>
              <a:pathLst>
                <a:path w="1666875" h="2672715">
                  <a:moveTo>
                    <a:pt x="147307" y="0"/>
                  </a:moveTo>
                  <a:lnTo>
                    <a:pt x="1519402" y="0"/>
                  </a:lnTo>
                  <a:lnTo>
                    <a:pt x="1548739" y="2857"/>
                  </a:lnTo>
                  <a:lnTo>
                    <a:pt x="1601381" y="25057"/>
                  </a:lnTo>
                  <a:lnTo>
                    <a:pt x="1641259" y="64922"/>
                  </a:lnTo>
                  <a:lnTo>
                    <a:pt x="1663458" y="117982"/>
                  </a:lnTo>
                  <a:lnTo>
                    <a:pt x="1666316" y="147307"/>
                  </a:lnTo>
                  <a:lnTo>
                    <a:pt x="1666316" y="2525090"/>
                  </a:lnTo>
                  <a:lnTo>
                    <a:pt x="1654822" y="2582379"/>
                  </a:lnTo>
                  <a:lnTo>
                    <a:pt x="1623174" y="2629255"/>
                  </a:lnTo>
                  <a:lnTo>
                    <a:pt x="1576311" y="2660904"/>
                  </a:lnTo>
                  <a:lnTo>
                    <a:pt x="1519402" y="2672397"/>
                  </a:lnTo>
                  <a:lnTo>
                    <a:pt x="147307" y="2672397"/>
                  </a:lnTo>
                  <a:lnTo>
                    <a:pt x="90017" y="2660916"/>
                  </a:lnTo>
                  <a:lnTo>
                    <a:pt x="43141" y="2629255"/>
                  </a:lnTo>
                  <a:lnTo>
                    <a:pt x="11480" y="2582379"/>
                  </a:lnTo>
                  <a:lnTo>
                    <a:pt x="0" y="2525090"/>
                  </a:lnTo>
                  <a:lnTo>
                    <a:pt x="0" y="147307"/>
                  </a:lnTo>
                  <a:lnTo>
                    <a:pt x="11480" y="90017"/>
                  </a:lnTo>
                  <a:lnTo>
                    <a:pt x="43141" y="43141"/>
                  </a:lnTo>
                  <a:lnTo>
                    <a:pt x="90017" y="11480"/>
                  </a:lnTo>
                  <a:lnTo>
                    <a:pt x="147307" y="0"/>
                  </a:lnTo>
                  <a:close/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9199" y="2387612"/>
              <a:ext cx="6471907" cy="329182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697480" y="2595880"/>
              <a:ext cx="5852160" cy="2672080"/>
            </a:xfrm>
            <a:custGeom>
              <a:avLst/>
              <a:gdLst/>
              <a:ahLst/>
              <a:cxnLst/>
              <a:rect l="l" t="t" r="r" b="b"/>
              <a:pathLst>
                <a:path w="5852159" h="2672079">
                  <a:moveTo>
                    <a:pt x="0" y="0"/>
                  </a:moveTo>
                  <a:lnTo>
                    <a:pt x="5852160" y="0"/>
                  </a:lnTo>
                  <a:lnTo>
                    <a:pt x="5852160" y="2672080"/>
                  </a:lnTo>
                  <a:lnTo>
                    <a:pt x="0" y="2672080"/>
                  </a:lnTo>
                  <a:lnTo>
                    <a:pt x="0" y="0"/>
                  </a:lnTo>
                  <a:close/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3760" y="2600955"/>
            <a:ext cx="1656079" cy="26619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02560" y="2600960"/>
            <a:ext cx="5841999" cy="2661920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1872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0" dirty="0"/>
              <a:t>The</a:t>
            </a:r>
            <a:r>
              <a:rPr spc="-20" dirty="0"/>
              <a:t> </a:t>
            </a:r>
            <a:r>
              <a:rPr dirty="0"/>
              <a:t>inf</a:t>
            </a:r>
            <a:r>
              <a:rPr spc="-60" dirty="0"/>
              <a:t> </a:t>
            </a:r>
            <a:r>
              <a:rPr dirty="0"/>
              <a:t>ormation</a:t>
            </a:r>
            <a:r>
              <a:rPr spc="-15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this</a:t>
            </a:r>
            <a:r>
              <a:rPr spc="-60" dirty="0"/>
              <a:t> </a:t>
            </a:r>
            <a:r>
              <a:rPr dirty="0"/>
              <a:t>document</a:t>
            </a:r>
            <a:r>
              <a:rPr spc="-60" dirty="0"/>
              <a:t> </a:t>
            </a:r>
            <a:r>
              <a:rPr dirty="0"/>
              <a:t>is</a:t>
            </a:r>
            <a:r>
              <a:rPr spc="30" dirty="0"/>
              <a:t> </a:t>
            </a:r>
            <a:r>
              <a:rPr spc="-10" dirty="0"/>
              <a:t>proprietary</a:t>
            </a:r>
            <a:r>
              <a:rPr spc="3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dirty="0"/>
              <a:t>Management.</a:t>
            </a:r>
            <a:r>
              <a:rPr spc="-60" dirty="0"/>
              <a:t> </a:t>
            </a:r>
            <a:r>
              <a:rPr dirty="0"/>
              <a:t>It</a:t>
            </a:r>
            <a:r>
              <a:rPr spc="30" dirty="0"/>
              <a:t> </a:t>
            </a:r>
            <a:r>
              <a:rPr dirty="0"/>
              <a:t>may</a:t>
            </a:r>
            <a:r>
              <a:rPr spc="30" dirty="0"/>
              <a:t> </a:t>
            </a:r>
            <a:r>
              <a:rPr dirty="0"/>
              <a:t>not</a:t>
            </a:r>
            <a:r>
              <a:rPr spc="-60" dirty="0"/>
              <a:t> </a:t>
            </a:r>
            <a:r>
              <a:rPr dirty="0"/>
              <a:t>be</a:t>
            </a:r>
            <a:r>
              <a:rPr spc="-15" dirty="0"/>
              <a:t> </a:t>
            </a:r>
            <a:r>
              <a:rPr dirty="0"/>
              <a:t>used,</a:t>
            </a:r>
            <a:r>
              <a:rPr spc="-60" dirty="0"/>
              <a:t> </a:t>
            </a:r>
            <a:r>
              <a:rPr dirty="0"/>
              <a:t>reproduced,</a:t>
            </a:r>
            <a:r>
              <a:rPr spc="30" dirty="0"/>
              <a:t> </a:t>
            </a:r>
            <a:r>
              <a:rPr spc="-10" dirty="0"/>
              <a:t>disclosed,</a:t>
            </a:r>
            <a:r>
              <a:rPr spc="30" dirty="0"/>
              <a:t> 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exported</a:t>
            </a:r>
            <a:r>
              <a:rPr spc="-20" dirty="0"/>
              <a:t> </a:t>
            </a:r>
            <a:r>
              <a:rPr dirty="0"/>
              <a:t>without</a:t>
            </a:r>
            <a:r>
              <a:rPr spc="3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written</a:t>
            </a:r>
            <a:r>
              <a:rPr spc="-25" dirty="0"/>
              <a:t> </a:t>
            </a:r>
            <a:r>
              <a:rPr dirty="0"/>
              <a:t>approval</a:t>
            </a:r>
            <a:r>
              <a:rPr spc="-15" dirty="0"/>
              <a:t> </a:t>
            </a:r>
            <a:r>
              <a:rPr dirty="0"/>
              <a:t>of</a:t>
            </a:r>
            <a:r>
              <a:rPr spc="3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spc="-10" dirty="0"/>
              <a:t>Management.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5289" y="6669537"/>
            <a:ext cx="6938009" cy="135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spc="-10" dirty="0">
                <a:latin typeface="Arial"/>
                <a:cs typeface="Arial"/>
              </a:rPr>
              <a:t>The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inf</a:t>
            </a:r>
            <a:r>
              <a:rPr sz="700" spc="-6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ormation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this</a:t>
            </a:r>
            <a:r>
              <a:rPr sz="700" spc="-6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document</a:t>
            </a:r>
            <a:r>
              <a:rPr sz="700" spc="-6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is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proprietary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to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QTC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Management.</a:t>
            </a:r>
            <a:r>
              <a:rPr sz="700" spc="-6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It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may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not</a:t>
            </a:r>
            <a:r>
              <a:rPr sz="700" spc="-6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be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used,</a:t>
            </a:r>
            <a:r>
              <a:rPr sz="700" spc="-6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reproduced,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disclosed,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or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exported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without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written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approval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of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QTC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Management.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40533" y="5131224"/>
            <a:ext cx="57473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69185" algn="l"/>
              </a:tabLst>
            </a:pPr>
            <a:r>
              <a:rPr sz="2800" dirty="0">
                <a:solidFill>
                  <a:srgbClr val="1F1646"/>
                </a:solidFill>
                <a:latin typeface="Arial"/>
                <a:cs typeface="Arial"/>
              </a:rPr>
              <a:t>QTC</a:t>
            </a:r>
            <a:r>
              <a:rPr sz="2800" spc="25" dirty="0">
                <a:solidFill>
                  <a:srgbClr val="1F1646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1F1646"/>
                </a:solidFill>
                <a:latin typeface="Arial"/>
                <a:cs typeface="Arial"/>
              </a:rPr>
              <a:t>Claimant</a:t>
            </a:r>
            <a:r>
              <a:rPr sz="2800" dirty="0">
                <a:solidFill>
                  <a:srgbClr val="1F1646"/>
                </a:solidFill>
                <a:latin typeface="Arial"/>
                <a:cs typeface="Arial"/>
              </a:rPr>
              <a:t>	Notification</a:t>
            </a:r>
            <a:r>
              <a:rPr sz="2800" spc="-30" dirty="0">
                <a:solidFill>
                  <a:srgbClr val="1F1646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1F1646"/>
                </a:solidFill>
                <a:latin typeface="Arial"/>
                <a:cs typeface="Arial"/>
              </a:rPr>
              <a:t>Packages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709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Claimant</a:t>
            </a:r>
            <a:r>
              <a:rPr sz="2800" spc="40" dirty="0"/>
              <a:t> </a:t>
            </a:r>
            <a:r>
              <a:rPr sz="2800" dirty="0"/>
              <a:t>Notification</a:t>
            </a:r>
            <a:r>
              <a:rPr sz="2800" spc="-40" dirty="0"/>
              <a:t> </a:t>
            </a:r>
            <a:r>
              <a:rPr sz="2800" dirty="0"/>
              <a:t>Package</a:t>
            </a:r>
            <a:r>
              <a:rPr sz="2800" spc="-50" dirty="0"/>
              <a:t> </a:t>
            </a:r>
            <a:r>
              <a:rPr sz="2800" spc="-10" dirty="0"/>
              <a:t>(CNP)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477519" y="1899920"/>
            <a:ext cx="4013200" cy="2407920"/>
            <a:chOff x="477519" y="1899920"/>
            <a:chExt cx="4013200" cy="2407920"/>
          </a:xfrm>
        </p:grpSpPr>
        <p:sp>
          <p:nvSpPr>
            <p:cNvPr id="4" name="object 4"/>
            <p:cNvSpPr/>
            <p:nvPr/>
          </p:nvSpPr>
          <p:spPr>
            <a:xfrm>
              <a:off x="492759" y="1915160"/>
              <a:ext cx="3982720" cy="2377440"/>
            </a:xfrm>
            <a:custGeom>
              <a:avLst/>
              <a:gdLst/>
              <a:ahLst/>
              <a:cxnLst/>
              <a:rect l="l" t="t" r="r" b="b"/>
              <a:pathLst>
                <a:path w="3982720" h="2377440">
                  <a:moveTo>
                    <a:pt x="3982720" y="0"/>
                  </a:moveTo>
                  <a:lnTo>
                    <a:pt x="0" y="0"/>
                  </a:lnTo>
                  <a:lnTo>
                    <a:pt x="0" y="2377440"/>
                  </a:lnTo>
                  <a:lnTo>
                    <a:pt x="3982720" y="2377440"/>
                  </a:lnTo>
                  <a:lnTo>
                    <a:pt x="3982720" y="0"/>
                  </a:lnTo>
                  <a:close/>
                </a:path>
              </a:pathLst>
            </a:custGeom>
            <a:solidFill>
              <a:srgbClr val="003A4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2759" y="1915160"/>
              <a:ext cx="3982720" cy="2377440"/>
            </a:xfrm>
            <a:custGeom>
              <a:avLst/>
              <a:gdLst/>
              <a:ahLst/>
              <a:cxnLst/>
              <a:rect l="l" t="t" r="r" b="b"/>
              <a:pathLst>
                <a:path w="3982720" h="2377440">
                  <a:moveTo>
                    <a:pt x="0" y="0"/>
                  </a:moveTo>
                  <a:lnTo>
                    <a:pt x="3982720" y="0"/>
                  </a:lnTo>
                  <a:lnTo>
                    <a:pt x="3982720" y="2377440"/>
                  </a:lnTo>
                  <a:lnTo>
                    <a:pt x="0" y="2377440"/>
                  </a:lnTo>
                  <a:lnTo>
                    <a:pt x="0" y="0"/>
                  </a:lnTo>
                  <a:close/>
                </a:path>
              </a:pathLst>
            </a:custGeom>
            <a:ln w="304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92759" y="1915160"/>
            <a:ext cx="3982720" cy="2377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253365" marR="271145" indent="4445" algn="ctr">
              <a:lnSpc>
                <a:spcPct val="865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Appointment</a:t>
            </a:r>
            <a:r>
              <a:rPr sz="1600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Notification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Letter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made</a:t>
            </a:r>
            <a:r>
              <a:rPr sz="16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available</a:t>
            </a:r>
            <a:r>
              <a:rPr sz="16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claimant</a:t>
            </a:r>
            <a:r>
              <a:rPr sz="160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mail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within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Claimant</a:t>
            </a:r>
            <a:r>
              <a:rPr sz="16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Notification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Packet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(CNP)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Examinee</a:t>
            </a:r>
            <a:r>
              <a:rPr sz="1600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Portal</a:t>
            </a:r>
            <a:r>
              <a:rPr sz="1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after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appointment</a:t>
            </a:r>
            <a:r>
              <a:rPr sz="16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been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set.</a:t>
            </a:r>
            <a:endParaRPr sz="1600">
              <a:latin typeface="Arial"/>
              <a:cs typeface="Arial"/>
            </a:endParaRPr>
          </a:p>
          <a:p>
            <a:pPr marL="80645" marR="92710" indent="-6350" algn="ctr">
              <a:lnSpc>
                <a:spcPct val="85400"/>
              </a:lnSpc>
              <a:spcBef>
                <a:spcPts val="68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Includes Date/Time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along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Provider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name,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specialty,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address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credentialing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information.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826000" y="1930400"/>
            <a:ext cx="3870960" cy="2336800"/>
            <a:chOff x="4826000" y="1930400"/>
            <a:chExt cx="3870960" cy="2336800"/>
          </a:xfrm>
        </p:grpSpPr>
        <p:sp>
          <p:nvSpPr>
            <p:cNvPr id="8" name="object 8"/>
            <p:cNvSpPr/>
            <p:nvPr/>
          </p:nvSpPr>
          <p:spPr>
            <a:xfrm>
              <a:off x="4841240" y="1945640"/>
              <a:ext cx="3840479" cy="2306320"/>
            </a:xfrm>
            <a:custGeom>
              <a:avLst/>
              <a:gdLst/>
              <a:ahLst/>
              <a:cxnLst/>
              <a:rect l="l" t="t" r="r" b="b"/>
              <a:pathLst>
                <a:path w="3840479" h="2306320">
                  <a:moveTo>
                    <a:pt x="3840479" y="0"/>
                  </a:moveTo>
                  <a:lnTo>
                    <a:pt x="0" y="0"/>
                  </a:lnTo>
                  <a:lnTo>
                    <a:pt x="0" y="2306320"/>
                  </a:lnTo>
                  <a:lnTo>
                    <a:pt x="3840479" y="2306320"/>
                  </a:lnTo>
                  <a:lnTo>
                    <a:pt x="3840479" y="0"/>
                  </a:lnTo>
                  <a:close/>
                </a:path>
              </a:pathLst>
            </a:custGeom>
            <a:solidFill>
              <a:srgbClr val="003A48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41240" y="1945640"/>
              <a:ext cx="3840479" cy="2306320"/>
            </a:xfrm>
            <a:custGeom>
              <a:avLst/>
              <a:gdLst/>
              <a:ahLst/>
              <a:cxnLst/>
              <a:rect l="l" t="t" r="r" b="b"/>
              <a:pathLst>
                <a:path w="3840479" h="2306320">
                  <a:moveTo>
                    <a:pt x="0" y="0"/>
                  </a:moveTo>
                  <a:lnTo>
                    <a:pt x="3840479" y="0"/>
                  </a:lnTo>
                  <a:lnTo>
                    <a:pt x="3840479" y="2306320"/>
                  </a:lnTo>
                  <a:lnTo>
                    <a:pt x="0" y="2306320"/>
                  </a:lnTo>
                  <a:lnTo>
                    <a:pt x="0" y="0"/>
                  </a:lnTo>
                  <a:close/>
                </a:path>
              </a:pathLst>
            </a:custGeom>
            <a:ln w="304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841240" y="1945639"/>
            <a:ext cx="3840479" cy="2306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23619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CNP</a:t>
            </a:r>
            <a:r>
              <a:rPr sz="16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includes:</a:t>
            </a:r>
            <a:endParaRPr sz="1600">
              <a:latin typeface="Arial"/>
              <a:cs typeface="Arial"/>
            </a:endParaRPr>
          </a:p>
          <a:p>
            <a:pPr marL="231140" indent="-173355">
              <a:lnSpc>
                <a:spcPct val="100000"/>
              </a:lnSpc>
              <a:spcBef>
                <a:spcPts val="400"/>
              </a:spcBef>
              <a:buChar char="•"/>
              <a:tabLst>
                <a:tab pos="23177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Cover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Letter</a:t>
            </a:r>
            <a:endParaRPr sz="1600">
              <a:latin typeface="Arial"/>
              <a:cs typeface="Arial"/>
            </a:endParaRPr>
          </a:p>
          <a:p>
            <a:pPr marL="231140" indent="-173355">
              <a:lnSpc>
                <a:spcPct val="100000"/>
              </a:lnSpc>
              <a:buChar char="•"/>
              <a:tabLst>
                <a:tab pos="231775" algn="l"/>
              </a:tabLst>
            </a:pP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Covid-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r>
              <a:rPr sz="16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Self</a:t>
            </a:r>
            <a:r>
              <a:rPr sz="16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Screening</a:t>
            </a:r>
            <a:endParaRPr sz="1600">
              <a:latin typeface="Arial"/>
              <a:cs typeface="Arial"/>
            </a:endParaRPr>
          </a:p>
          <a:p>
            <a:pPr marL="231140" indent="-173355">
              <a:lnSpc>
                <a:spcPct val="100000"/>
              </a:lnSpc>
              <a:spcBef>
                <a:spcPts val="80"/>
              </a:spcBef>
              <a:buChar char="•"/>
              <a:tabLst>
                <a:tab pos="23177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QTC</a:t>
            </a:r>
            <a:r>
              <a:rPr sz="16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Appointment</a:t>
            </a:r>
            <a:r>
              <a:rPr sz="1600" spc="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Letter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FAQs</a:t>
            </a:r>
            <a:endParaRPr sz="1600">
              <a:latin typeface="Arial"/>
              <a:cs typeface="Arial"/>
            </a:endParaRPr>
          </a:p>
          <a:p>
            <a:pPr marL="231140" indent="-173355">
              <a:lnSpc>
                <a:spcPct val="100000"/>
              </a:lnSpc>
              <a:buChar char="•"/>
              <a:tabLst>
                <a:tab pos="231775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Questionnaire</a:t>
            </a:r>
            <a:endParaRPr sz="1600">
              <a:latin typeface="Arial"/>
              <a:cs typeface="Arial"/>
            </a:endParaRPr>
          </a:p>
          <a:p>
            <a:pPr marL="231140" indent="-173355">
              <a:lnSpc>
                <a:spcPct val="100000"/>
              </a:lnSpc>
              <a:buChar char="•"/>
              <a:tabLst>
                <a:tab pos="231775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Driving</a:t>
            </a:r>
            <a:r>
              <a:rPr sz="16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Directions</a:t>
            </a:r>
            <a:endParaRPr sz="1600">
              <a:latin typeface="Arial"/>
              <a:cs typeface="Arial"/>
            </a:endParaRPr>
          </a:p>
          <a:p>
            <a:pPr marL="231140" indent="-173355">
              <a:lnSpc>
                <a:spcPct val="100000"/>
              </a:lnSpc>
              <a:buChar char="•"/>
              <a:tabLst>
                <a:tab pos="23177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Veteran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Crisis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Line (recently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updated)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559" y="1026159"/>
            <a:ext cx="8361680" cy="80264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22026" y="1124549"/>
            <a:ext cx="77266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145" marR="5080" indent="-132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Letters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are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tailored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by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Exam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Setting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(i.e.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CNP/BDD/IDES)</a:t>
            </a:r>
            <a:r>
              <a:rPr sz="1600" spc="1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includes</a:t>
            </a:r>
            <a:r>
              <a:rPr sz="1600" spc="1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necessary appointment</a:t>
            </a:r>
            <a:r>
              <a:rPr sz="1600" spc="1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information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that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guide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claimants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through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examination</a:t>
            </a:r>
            <a:r>
              <a:rPr sz="1600" spc="10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process.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204720" y="4480560"/>
            <a:ext cx="5171440" cy="2052320"/>
            <a:chOff x="2204720" y="4480560"/>
            <a:chExt cx="5171440" cy="205232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4720" y="4480560"/>
              <a:ext cx="5171439" cy="20116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5839" y="4541520"/>
              <a:ext cx="176961" cy="19394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5839" y="6416027"/>
              <a:ext cx="4765040" cy="11685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60600" y="4516120"/>
              <a:ext cx="5059679" cy="189991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60600" y="4516119"/>
              <a:ext cx="5059680" cy="1899920"/>
            </a:xfrm>
            <a:custGeom>
              <a:avLst/>
              <a:gdLst/>
              <a:ahLst/>
              <a:cxnLst/>
              <a:rect l="l" t="t" r="r" b="b"/>
              <a:pathLst>
                <a:path w="5059680" h="1899920">
                  <a:moveTo>
                    <a:pt x="316661" y="0"/>
                  </a:moveTo>
                  <a:lnTo>
                    <a:pt x="4743018" y="0"/>
                  </a:lnTo>
                  <a:lnTo>
                    <a:pt x="4789813" y="3433"/>
                  </a:lnTo>
                  <a:lnTo>
                    <a:pt x="4834475" y="13406"/>
                  </a:lnTo>
                  <a:lnTo>
                    <a:pt x="4876516" y="29430"/>
                  </a:lnTo>
                  <a:lnTo>
                    <a:pt x="4915445" y="51015"/>
                  </a:lnTo>
                  <a:lnTo>
                    <a:pt x="4950773" y="77670"/>
                  </a:lnTo>
                  <a:lnTo>
                    <a:pt x="4982009" y="108906"/>
                  </a:lnTo>
                  <a:lnTo>
                    <a:pt x="5008664" y="144234"/>
                  </a:lnTo>
                  <a:lnTo>
                    <a:pt x="5030249" y="183163"/>
                  </a:lnTo>
                  <a:lnTo>
                    <a:pt x="5046273" y="225204"/>
                  </a:lnTo>
                  <a:lnTo>
                    <a:pt x="5056246" y="269866"/>
                  </a:lnTo>
                  <a:lnTo>
                    <a:pt x="5059680" y="316661"/>
                  </a:lnTo>
                  <a:lnTo>
                    <a:pt x="5059680" y="1899919"/>
                  </a:lnTo>
                  <a:lnTo>
                    <a:pt x="0" y="1899919"/>
                  </a:lnTo>
                  <a:lnTo>
                    <a:pt x="0" y="316661"/>
                  </a:lnTo>
                  <a:lnTo>
                    <a:pt x="3433" y="269866"/>
                  </a:lnTo>
                  <a:lnTo>
                    <a:pt x="13406" y="225204"/>
                  </a:lnTo>
                  <a:lnTo>
                    <a:pt x="29430" y="183163"/>
                  </a:lnTo>
                  <a:lnTo>
                    <a:pt x="51015" y="144234"/>
                  </a:lnTo>
                  <a:lnTo>
                    <a:pt x="77670" y="108906"/>
                  </a:lnTo>
                  <a:lnTo>
                    <a:pt x="108906" y="77670"/>
                  </a:lnTo>
                  <a:lnTo>
                    <a:pt x="144234" y="51015"/>
                  </a:lnTo>
                  <a:lnTo>
                    <a:pt x="183163" y="29430"/>
                  </a:lnTo>
                  <a:lnTo>
                    <a:pt x="225204" y="13406"/>
                  </a:lnTo>
                  <a:lnTo>
                    <a:pt x="269866" y="3433"/>
                  </a:lnTo>
                  <a:lnTo>
                    <a:pt x="316661" y="0"/>
                  </a:lnTo>
                  <a:close/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428641" y="4624379"/>
            <a:ext cx="4456430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8139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**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FAQs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include:</a:t>
            </a:r>
            <a:endParaRPr sz="160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buFont typeface="Wingdings"/>
              <a:buChar char=""/>
              <a:tabLst>
                <a:tab pos="296545" algn="l"/>
                <a:tab pos="297180" algn="l"/>
              </a:tabLst>
            </a:pPr>
            <a:r>
              <a:rPr sz="1600" dirty="0">
                <a:latin typeface="Arial"/>
                <a:cs typeface="Arial"/>
              </a:rPr>
              <a:t>Do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need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attend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this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appointment?</a:t>
            </a:r>
            <a:endParaRPr sz="160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buFont typeface="Wingdings"/>
              <a:buChar char=""/>
              <a:tabLst>
                <a:tab pos="296545" algn="l"/>
                <a:tab pos="297180" algn="l"/>
              </a:tabLst>
            </a:pPr>
            <a:r>
              <a:rPr sz="1600" dirty="0">
                <a:latin typeface="Arial"/>
                <a:cs typeface="Arial"/>
              </a:rPr>
              <a:t>What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need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do?</a:t>
            </a:r>
            <a:endParaRPr sz="160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buFont typeface="Wingdings"/>
              <a:buChar char=""/>
              <a:tabLst>
                <a:tab pos="296545" algn="l"/>
                <a:tab pos="297180" algn="l"/>
              </a:tabLst>
            </a:pPr>
            <a:r>
              <a:rPr sz="1600" spc="-10" dirty="0">
                <a:latin typeface="Arial"/>
                <a:cs typeface="Arial"/>
              </a:rPr>
              <a:t>Should</a:t>
            </a:r>
            <a:r>
              <a:rPr sz="1600" spc="1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bring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my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medical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records?</a:t>
            </a:r>
            <a:endParaRPr sz="160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buFont typeface="Wingdings"/>
              <a:buChar char=""/>
              <a:tabLst>
                <a:tab pos="296545" algn="l"/>
                <a:tab pos="297180" algn="l"/>
              </a:tabLst>
            </a:pPr>
            <a:r>
              <a:rPr sz="1600" dirty="0">
                <a:latin typeface="Arial"/>
                <a:cs typeface="Arial"/>
              </a:rPr>
              <a:t>What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if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have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specialized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accessibility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needs?</a:t>
            </a:r>
            <a:endParaRPr sz="160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buFont typeface="Wingdings"/>
              <a:buChar char=""/>
              <a:tabLst>
                <a:tab pos="296545" algn="l"/>
                <a:tab pos="297180" algn="l"/>
              </a:tabLst>
            </a:pPr>
            <a:r>
              <a:rPr sz="1600" dirty="0">
                <a:latin typeface="Arial"/>
                <a:cs typeface="Arial"/>
              </a:rPr>
              <a:t>Is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this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examination</a:t>
            </a:r>
            <a:r>
              <a:rPr sz="1600" spc="1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free?</a:t>
            </a:r>
            <a:endParaRPr sz="160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buFont typeface="Wingdings"/>
              <a:buChar char=""/>
              <a:tabLst>
                <a:tab pos="296545" algn="l"/>
                <a:tab pos="297180" algn="l"/>
              </a:tabLst>
            </a:pPr>
            <a:r>
              <a:rPr sz="1600" dirty="0">
                <a:latin typeface="Arial"/>
                <a:cs typeface="Arial"/>
              </a:rPr>
              <a:t>Will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reimbursed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travel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Expenses?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1872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0" dirty="0"/>
              <a:t>The</a:t>
            </a:r>
            <a:r>
              <a:rPr spc="-20" dirty="0"/>
              <a:t> </a:t>
            </a:r>
            <a:r>
              <a:rPr dirty="0"/>
              <a:t>inf</a:t>
            </a:r>
            <a:r>
              <a:rPr spc="-60" dirty="0"/>
              <a:t> </a:t>
            </a:r>
            <a:r>
              <a:rPr dirty="0"/>
              <a:t>ormation</a:t>
            </a:r>
            <a:r>
              <a:rPr spc="-15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this</a:t>
            </a:r>
            <a:r>
              <a:rPr spc="-60" dirty="0"/>
              <a:t> </a:t>
            </a:r>
            <a:r>
              <a:rPr dirty="0"/>
              <a:t>document</a:t>
            </a:r>
            <a:r>
              <a:rPr spc="-60" dirty="0"/>
              <a:t> </a:t>
            </a:r>
            <a:r>
              <a:rPr dirty="0"/>
              <a:t>is</a:t>
            </a:r>
            <a:r>
              <a:rPr spc="30" dirty="0"/>
              <a:t> </a:t>
            </a:r>
            <a:r>
              <a:rPr spc="-10" dirty="0"/>
              <a:t>proprietary</a:t>
            </a:r>
            <a:r>
              <a:rPr spc="3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dirty="0"/>
              <a:t>Management.</a:t>
            </a:r>
            <a:r>
              <a:rPr spc="-60" dirty="0"/>
              <a:t> </a:t>
            </a:r>
            <a:r>
              <a:rPr dirty="0"/>
              <a:t>It</a:t>
            </a:r>
            <a:r>
              <a:rPr spc="30" dirty="0"/>
              <a:t> </a:t>
            </a:r>
            <a:r>
              <a:rPr dirty="0"/>
              <a:t>may</a:t>
            </a:r>
            <a:r>
              <a:rPr spc="30" dirty="0"/>
              <a:t> </a:t>
            </a:r>
            <a:r>
              <a:rPr dirty="0"/>
              <a:t>not</a:t>
            </a:r>
            <a:r>
              <a:rPr spc="-60" dirty="0"/>
              <a:t> </a:t>
            </a:r>
            <a:r>
              <a:rPr dirty="0"/>
              <a:t>be</a:t>
            </a:r>
            <a:r>
              <a:rPr spc="-15" dirty="0"/>
              <a:t> </a:t>
            </a:r>
            <a:r>
              <a:rPr dirty="0"/>
              <a:t>used,</a:t>
            </a:r>
            <a:r>
              <a:rPr spc="-60" dirty="0"/>
              <a:t> </a:t>
            </a:r>
            <a:r>
              <a:rPr dirty="0"/>
              <a:t>reproduced,</a:t>
            </a:r>
            <a:r>
              <a:rPr spc="30" dirty="0"/>
              <a:t> </a:t>
            </a:r>
            <a:r>
              <a:rPr spc="-10" dirty="0"/>
              <a:t>disclosed,</a:t>
            </a:r>
            <a:r>
              <a:rPr spc="30" dirty="0"/>
              <a:t> 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exported</a:t>
            </a:r>
            <a:r>
              <a:rPr spc="-20" dirty="0"/>
              <a:t> </a:t>
            </a:r>
            <a:r>
              <a:rPr dirty="0"/>
              <a:t>without</a:t>
            </a:r>
            <a:r>
              <a:rPr spc="3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written</a:t>
            </a:r>
            <a:r>
              <a:rPr spc="-25" dirty="0"/>
              <a:t> </a:t>
            </a:r>
            <a:r>
              <a:rPr dirty="0"/>
              <a:t>approval</a:t>
            </a:r>
            <a:r>
              <a:rPr spc="-15" dirty="0"/>
              <a:t> </a:t>
            </a:r>
            <a:r>
              <a:rPr dirty="0"/>
              <a:t>of</a:t>
            </a:r>
            <a:r>
              <a:rPr spc="3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spc="-10" dirty="0"/>
              <a:t>Management.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2239" y="1209040"/>
            <a:ext cx="8188959" cy="3545840"/>
            <a:chOff x="142239" y="1209040"/>
            <a:chExt cx="8188959" cy="3545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2799" y="1209040"/>
              <a:ext cx="7518400" cy="35458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63599" y="1239519"/>
              <a:ext cx="7416800" cy="3444240"/>
            </a:xfrm>
            <a:custGeom>
              <a:avLst/>
              <a:gdLst/>
              <a:ahLst/>
              <a:cxnLst/>
              <a:rect l="l" t="t" r="r" b="b"/>
              <a:pathLst>
                <a:path w="7416800" h="3444240">
                  <a:moveTo>
                    <a:pt x="5694680" y="0"/>
                  </a:moveTo>
                  <a:lnTo>
                    <a:pt x="5694680" y="861060"/>
                  </a:lnTo>
                  <a:lnTo>
                    <a:pt x="0" y="861060"/>
                  </a:lnTo>
                  <a:lnTo>
                    <a:pt x="0" y="2583180"/>
                  </a:lnTo>
                  <a:lnTo>
                    <a:pt x="5694680" y="2583180"/>
                  </a:lnTo>
                  <a:lnTo>
                    <a:pt x="5694680" y="3444240"/>
                  </a:lnTo>
                  <a:lnTo>
                    <a:pt x="7416800" y="1722120"/>
                  </a:lnTo>
                  <a:lnTo>
                    <a:pt x="5694680" y="0"/>
                  </a:lnTo>
                  <a:close/>
                </a:path>
              </a:pathLst>
            </a:custGeom>
            <a:solidFill>
              <a:srgbClr val="D9CC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239" y="2235200"/>
              <a:ext cx="2743200" cy="151384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33123" y="2451531"/>
            <a:ext cx="2352675" cy="98679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065" marR="5080" algn="ctr">
              <a:lnSpc>
                <a:spcPct val="83900"/>
              </a:lnSpc>
              <a:spcBef>
                <a:spcPts val="370"/>
              </a:spcBef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QTC</a:t>
            </a:r>
            <a:r>
              <a:rPr sz="145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leverages</a:t>
            </a:r>
            <a:r>
              <a:rPr sz="145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Enterprise Printing</a:t>
            </a:r>
            <a:r>
              <a:rPr sz="145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Fulfilment System</a:t>
            </a:r>
            <a:r>
              <a:rPr sz="145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(EPFS)</a:t>
            </a:r>
            <a:r>
              <a:rPr sz="145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14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secured</a:t>
            </a:r>
            <a:r>
              <a:rPr sz="145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third</a:t>
            </a:r>
            <a:r>
              <a:rPr sz="14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party</a:t>
            </a:r>
            <a:r>
              <a:rPr sz="14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business partner.</a:t>
            </a:r>
            <a:endParaRPr sz="145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0400" y="2235200"/>
            <a:ext cx="2763520" cy="151384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366899" y="2359520"/>
            <a:ext cx="2402840" cy="116967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algn="ctr">
              <a:lnSpc>
                <a:spcPct val="83700"/>
              </a:lnSpc>
              <a:spcBef>
                <a:spcPts val="370"/>
              </a:spcBef>
            </a:pP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Packages</a:t>
            </a:r>
            <a:r>
              <a:rPr sz="145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automatically 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generated</a:t>
            </a:r>
            <a:r>
              <a:rPr sz="145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4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FFFFFF"/>
                </a:solidFill>
                <a:latin typeface="Arial"/>
                <a:cs typeface="Arial"/>
              </a:rPr>
              <a:t>processed,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printed,</a:t>
            </a:r>
            <a:r>
              <a:rPr sz="145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5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mailed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45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50" spc="-30" dirty="0">
                <a:solidFill>
                  <a:srgbClr val="FFFFFF"/>
                </a:solidFill>
                <a:latin typeface="Arial"/>
                <a:cs typeface="Arial"/>
              </a:rPr>
              <a:t>vendor,</a:t>
            </a:r>
            <a:r>
              <a:rPr sz="145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allowing</a:t>
            </a:r>
            <a:r>
              <a:rPr sz="145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QTC</a:t>
            </a:r>
            <a:r>
              <a:rPr sz="145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focus</a:t>
            </a:r>
            <a:r>
              <a:rPr sz="145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delivering </a:t>
            </a:r>
            <a:r>
              <a:rPr sz="1450" spc="-25" dirty="0">
                <a:solidFill>
                  <a:srgbClr val="FFFFFF"/>
                </a:solidFill>
                <a:latin typeface="Arial"/>
                <a:cs typeface="Arial"/>
              </a:rPr>
              <a:t>exceptional</a:t>
            </a:r>
            <a:r>
              <a:rPr sz="145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FFFFFF"/>
                </a:solidFill>
                <a:latin typeface="Arial"/>
                <a:cs typeface="Arial"/>
              </a:rPr>
              <a:t>customer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service.</a:t>
            </a:r>
            <a:endParaRPr sz="145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48400" y="2235200"/>
            <a:ext cx="2743200" cy="151384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502297" y="2635555"/>
            <a:ext cx="2240280" cy="62103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indent="-635" algn="ctr">
              <a:lnSpc>
                <a:spcPct val="85100"/>
              </a:lnSpc>
              <a:spcBef>
                <a:spcPts val="350"/>
              </a:spcBef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print</a:t>
            </a:r>
            <a:r>
              <a:rPr sz="14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vendor</a:t>
            </a:r>
            <a:r>
              <a:rPr sz="145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processes packets</a:t>
            </a:r>
            <a:r>
              <a:rPr sz="145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4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1:30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45" dirty="0">
                <a:solidFill>
                  <a:srgbClr val="FFFFFF"/>
                </a:solidFill>
                <a:latin typeface="Arial"/>
                <a:cs typeface="Arial"/>
              </a:rPr>
              <a:t>PT,</a:t>
            </a:r>
            <a:r>
              <a:rPr sz="145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9:30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45" dirty="0">
                <a:solidFill>
                  <a:srgbClr val="FFFFFF"/>
                </a:solidFill>
                <a:latin typeface="Arial"/>
                <a:cs typeface="Arial"/>
              </a:rPr>
              <a:t>PT,</a:t>
            </a:r>
            <a:r>
              <a:rPr sz="145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1:00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pm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FFFFFF"/>
                </a:solidFill>
                <a:latin typeface="Arial"/>
                <a:cs typeface="Arial"/>
              </a:rPr>
              <a:t>PT.</a:t>
            </a:r>
            <a:endParaRPr sz="145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930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120"/>
              </a:spcBef>
            </a:pPr>
            <a:r>
              <a:rPr sz="2700" dirty="0"/>
              <a:t>Delivery</a:t>
            </a:r>
            <a:r>
              <a:rPr sz="2700" spc="-140" dirty="0"/>
              <a:t> </a:t>
            </a:r>
            <a:r>
              <a:rPr sz="2700" dirty="0"/>
              <a:t>of</a:t>
            </a:r>
            <a:r>
              <a:rPr sz="2700" spc="-85" dirty="0"/>
              <a:t> </a:t>
            </a:r>
            <a:r>
              <a:rPr sz="2700" dirty="0"/>
              <a:t>Claimant</a:t>
            </a:r>
            <a:r>
              <a:rPr sz="2700" spc="-80" dirty="0"/>
              <a:t> </a:t>
            </a:r>
            <a:r>
              <a:rPr sz="2700" dirty="0"/>
              <a:t>Notification</a:t>
            </a:r>
            <a:r>
              <a:rPr sz="2700" spc="-50" dirty="0"/>
              <a:t> </a:t>
            </a:r>
            <a:r>
              <a:rPr sz="2700" spc="-10" dirty="0">
                <a:solidFill>
                  <a:srgbClr val="000000"/>
                </a:solidFill>
              </a:rPr>
              <a:t>Package</a:t>
            </a:r>
            <a:endParaRPr sz="2700"/>
          </a:p>
        </p:txBody>
      </p:sp>
      <p:grpSp>
        <p:nvGrpSpPr>
          <p:cNvPr id="12" name="object 12"/>
          <p:cNvGrpSpPr/>
          <p:nvPr/>
        </p:nvGrpSpPr>
        <p:grpSpPr>
          <a:xfrm>
            <a:off x="812800" y="4104640"/>
            <a:ext cx="5323840" cy="944880"/>
            <a:chOff x="812800" y="4104640"/>
            <a:chExt cx="5323840" cy="94488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2800" y="4104640"/>
              <a:ext cx="5323840" cy="93471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3760" y="4124960"/>
              <a:ext cx="5212079" cy="92455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8680" y="4140200"/>
              <a:ext cx="5212079" cy="82296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68680" y="4140200"/>
              <a:ext cx="5212080" cy="822960"/>
            </a:xfrm>
            <a:custGeom>
              <a:avLst/>
              <a:gdLst/>
              <a:ahLst/>
              <a:cxnLst/>
              <a:rect l="l" t="t" r="r" b="b"/>
              <a:pathLst>
                <a:path w="5212080" h="822960">
                  <a:moveTo>
                    <a:pt x="0" y="137160"/>
                  </a:moveTo>
                  <a:lnTo>
                    <a:pt x="6992" y="93805"/>
                  </a:lnTo>
                  <a:lnTo>
                    <a:pt x="26462" y="56153"/>
                  </a:lnTo>
                  <a:lnTo>
                    <a:pt x="56153" y="26462"/>
                  </a:lnTo>
                  <a:lnTo>
                    <a:pt x="93805" y="6992"/>
                  </a:lnTo>
                  <a:lnTo>
                    <a:pt x="137160" y="0"/>
                  </a:lnTo>
                  <a:lnTo>
                    <a:pt x="5074920" y="0"/>
                  </a:lnTo>
                  <a:lnTo>
                    <a:pt x="5118274" y="6992"/>
                  </a:lnTo>
                  <a:lnTo>
                    <a:pt x="5155926" y="26462"/>
                  </a:lnTo>
                  <a:lnTo>
                    <a:pt x="5185617" y="56153"/>
                  </a:lnTo>
                  <a:lnTo>
                    <a:pt x="5205087" y="93805"/>
                  </a:lnTo>
                  <a:lnTo>
                    <a:pt x="5212080" y="137160"/>
                  </a:lnTo>
                  <a:lnTo>
                    <a:pt x="5212080" y="685800"/>
                  </a:lnTo>
                  <a:lnTo>
                    <a:pt x="5205087" y="729154"/>
                  </a:lnTo>
                  <a:lnTo>
                    <a:pt x="5185617" y="766806"/>
                  </a:lnTo>
                  <a:lnTo>
                    <a:pt x="5155926" y="796497"/>
                  </a:lnTo>
                  <a:lnTo>
                    <a:pt x="5118274" y="815967"/>
                  </a:lnTo>
                  <a:lnTo>
                    <a:pt x="5074920" y="822960"/>
                  </a:lnTo>
                  <a:lnTo>
                    <a:pt x="137160" y="822960"/>
                  </a:lnTo>
                  <a:lnTo>
                    <a:pt x="93805" y="815967"/>
                  </a:lnTo>
                  <a:lnTo>
                    <a:pt x="56153" y="796497"/>
                  </a:lnTo>
                  <a:lnTo>
                    <a:pt x="26462" y="766806"/>
                  </a:lnTo>
                  <a:lnTo>
                    <a:pt x="6992" y="729154"/>
                  </a:lnTo>
                  <a:lnTo>
                    <a:pt x="0" y="685800"/>
                  </a:lnTo>
                  <a:lnTo>
                    <a:pt x="0" y="137160"/>
                  </a:lnTo>
                  <a:close/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26831" y="4201853"/>
            <a:ext cx="4882515" cy="67183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065" marR="5080" algn="ctr">
              <a:lnSpc>
                <a:spcPts val="1680"/>
              </a:lnSpc>
              <a:spcBef>
                <a:spcPts val="195"/>
              </a:spcBef>
            </a:pPr>
            <a:r>
              <a:rPr sz="1450" spc="-10" dirty="0">
                <a:latin typeface="Arial"/>
                <a:cs typeface="Arial"/>
              </a:rPr>
              <a:t>Mailing</a:t>
            </a:r>
            <a:r>
              <a:rPr sz="1450" spc="-16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logic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built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into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the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system</a:t>
            </a:r>
            <a:r>
              <a:rPr sz="1450" spc="-15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sends</a:t>
            </a:r>
            <a:r>
              <a:rPr sz="1450" spc="-15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the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spc="-20" dirty="0">
                <a:latin typeface="Arial"/>
                <a:cs typeface="Arial"/>
              </a:rPr>
              <a:t>packet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by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various </a:t>
            </a:r>
            <a:r>
              <a:rPr sz="1450" spc="-30" dirty="0">
                <a:latin typeface="Arial"/>
                <a:cs typeface="Arial"/>
              </a:rPr>
              <a:t>methods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to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arrive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at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least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3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days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prior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to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the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date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spc="-25" dirty="0">
                <a:latin typeface="Arial"/>
                <a:cs typeface="Arial"/>
              </a:rPr>
              <a:t>of </a:t>
            </a:r>
            <a:r>
              <a:rPr sz="1450" spc="-10" dirty="0">
                <a:latin typeface="Arial"/>
                <a:cs typeface="Arial"/>
              </a:rPr>
              <a:t>appointment.</a:t>
            </a:r>
            <a:endParaRPr sz="145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1872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0" dirty="0"/>
              <a:t>The</a:t>
            </a:r>
            <a:r>
              <a:rPr spc="-20" dirty="0"/>
              <a:t> </a:t>
            </a:r>
            <a:r>
              <a:rPr dirty="0"/>
              <a:t>inf</a:t>
            </a:r>
            <a:r>
              <a:rPr spc="-60" dirty="0"/>
              <a:t> </a:t>
            </a:r>
            <a:r>
              <a:rPr dirty="0"/>
              <a:t>ormation</a:t>
            </a:r>
            <a:r>
              <a:rPr spc="-15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this</a:t>
            </a:r>
            <a:r>
              <a:rPr spc="-60" dirty="0"/>
              <a:t> </a:t>
            </a:r>
            <a:r>
              <a:rPr dirty="0"/>
              <a:t>document</a:t>
            </a:r>
            <a:r>
              <a:rPr spc="-60" dirty="0"/>
              <a:t> </a:t>
            </a:r>
            <a:r>
              <a:rPr dirty="0"/>
              <a:t>is</a:t>
            </a:r>
            <a:r>
              <a:rPr spc="30" dirty="0"/>
              <a:t> </a:t>
            </a:r>
            <a:r>
              <a:rPr spc="-10" dirty="0"/>
              <a:t>proprietary</a:t>
            </a:r>
            <a:r>
              <a:rPr spc="3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dirty="0"/>
              <a:t>Management.</a:t>
            </a:r>
            <a:r>
              <a:rPr spc="-60" dirty="0"/>
              <a:t> </a:t>
            </a:r>
            <a:r>
              <a:rPr dirty="0"/>
              <a:t>It</a:t>
            </a:r>
            <a:r>
              <a:rPr spc="30" dirty="0"/>
              <a:t> </a:t>
            </a:r>
            <a:r>
              <a:rPr dirty="0"/>
              <a:t>may</a:t>
            </a:r>
            <a:r>
              <a:rPr spc="30" dirty="0"/>
              <a:t> </a:t>
            </a:r>
            <a:r>
              <a:rPr dirty="0"/>
              <a:t>not</a:t>
            </a:r>
            <a:r>
              <a:rPr spc="-60" dirty="0"/>
              <a:t> </a:t>
            </a:r>
            <a:r>
              <a:rPr dirty="0"/>
              <a:t>be</a:t>
            </a:r>
            <a:r>
              <a:rPr spc="-15" dirty="0"/>
              <a:t> </a:t>
            </a:r>
            <a:r>
              <a:rPr dirty="0"/>
              <a:t>used,</a:t>
            </a:r>
            <a:r>
              <a:rPr spc="-60" dirty="0"/>
              <a:t> </a:t>
            </a:r>
            <a:r>
              <a:rPr dirty="0"/>
              <a:t>reproduced,</a:t>
            </a:r>
            <a:r>
              <a:rPr spc="30" dirty="0"/>
              <a:t> </a:t>
            </a:r>
            <a:r>
              <a:rPr spc="-10" dirty="0"/>
              <a:t>disclosed,</a:t>
            </a:r>
            <a:r>
              <a:rPr spc="30" dirty="0"/>
              <a:t> 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exported</a:t>
            </a:r>
            <a:r>
              <a:rPr spc="-20" dirty="0"/>
              <a:t> </a:t>
            </a:r>
            <a:r>
              <a:rPr dirty="0"/>
              <a:t>without</a:t>
            </a:r>
            <a:r>
              <a:rPr spc="3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written</a:t>
            </a:r>
            <a:r>
              <a:rPr spc="-25" dirty="0"/>
              <a:t> </a:t>
            </a:r>
            <a:r>
              <a:rPr dirty="0"/>
              <a:t>approval</a:t>
            </a:r>
            <a:r>
              <a:rPr spc="-15" dirty="0"/>
              <a:t> </a:t>
            </a:r>
            <a:r>
              <a:rPr dirty="0"/>
              <a:t>of</a:t>
            </a:r>
            <a:r>
              <a:rPr spc="3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spc="-10" dirty="0"/>
              <a:t>Management.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02544" y="5084432"/>
            <a:ext cx="2037080" cy="4584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7180" indent="-285115">
              <a:lnSpc>
                <a:spcPts val="1710"/>
              </a:lnSpc>
              <a:spcBef>
                <a:spcPts val="90"/>
              </a:spcBef>
              <a:buFont typeface="Wingdings"/>
              <a:buChar char=""/>
              <a:tabLst>
                <a:tab pos="297180" algn="l"/>
                <a:tab pos="297815" algn="l"/>
              </a:tabLst>
            </a:pPr>
            <a:r>
              <a:rPr sz="1450" spc="-20" dirty="0">
                <a:latin typeface="Arial"/>
                <a:cs typeface="Arial"/>
              </a:rPr>
              <a:t>USPS</a:t>
            </a:r>
            <a:r>
              <a:rPr sz="1450" spc="-6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First</a:t>
            </a:r>
            <a:r>
              <a:rPr sz="1450" spc="-14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Class</a:t>
            </a:r>
            <a:endParaRPr sz="1450">
              <a:latin typeface="Arial"/>
              <a:cs typeface="Arial"/>
            </a:endParaRPr>
          </a:p>
          <a:p>
            <a:pPr marL="297180" indent="-285115">
              <a:lnSpc>
                <a:spcPts val="1710"/>
              </a:lnSpc>
              <a:buFont typeface="Wingdings"/>
              <a:buChar char=""/>
              <a:tabLst>
                <a:tab pos="297180" algn="l"/>
                <a:tab pos="297815" algn="l"/>
              </a:tabLst>
            </a:pPr>
            <a:r>
              <a:rPr sz="1450" spc="-10" dirty="0">
                <a:latin typeface="Arial"/>
                <a:cs typeface="Arial"/>
              </a:rPr>
              <a:t>FedEx</a:t>
            </a:r>
            <a:r>
              <a:rPr sz="1450" spc="-150" dirty="0">
                <a:latin typeface="Arial"/>
                <a:cs typeface="Arial"/>
              </a:rPr>
              <a:t> </a:t>
            </a:r>
            <a:r>
              <a:rPr sz="1450" spc="-25" dirty="0">
                <a:latin typeface="Arial"/>
                <a:cs typeface="Arial"/>
              </a:rPr>
              <a:t>Express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Saver</a:t>
            </a:r>
            <a:endParaRPr sz="14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50049" y="5084382"/>
            <a:ext cx="2271395" cy="4584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7180" indent="-285115">
              <a:lnSpc>
                <a:spcPts val="1710"/>
              </a:lnSpc>
              <a:spcBef>
                <a:spcPts val="90"/>
              </a:spcBef>
              <a:buFont typeface="Wingdings"/>
              <a:buChar char=""/>
              <a:tabLst>
                <a:tab pos="297180" algn="l"/>
                <a:tab pos="297815" algn="l"/>
              </a:tabLst>
            </a:pPr>
            <a:r>
              <a:rPr sz="1450" spc="-10" dirty="0">
                <a:latin typeface="Arial"/>
                <a:cs typeface="Arial"/>
              </a:rPr>
              <a:t>FedEx</a:t>
            </a:r>
            <a:r>
              <a:rPr sz="1450" spc="-16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2</a:t>
            </a:r>
            <a:r>
              <a:rPr sz="1450" spc="5" dirty="0">
                <a:latin typeface="Arial"/>
                <a:cs typeface="Arial"/>
              </a:rPr>
              <a:t> </a:t>
            </a:r>
            <a:r>
              <a:rPr sz="1450" spc="-20" dirty="0">
                <a:latin typeface="Arial"/>
                <a:cs typeface="Arial"/>
              </a:rPr>
              <a:t>Day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Service</a:t>
            </a:r>
            <a:endParaRPr sz="1450">
              <a:latin typeface="Arial"/>
              <a:cs typeface="Arial"/>
            </a:endParaRPr>
          </a:p>
          <a:p>
            <a:pPr marL="297180" indent="-285115">
              <a:lnSpc>
                <a:spcPts val="1710"/>
              </a:lnSpc>
              <a:buFont typeface="Wingdings"/>
              <a:buChar char=""/>
              <a:tabLst>
                <a:tab pos="297180" algn="l"/>
                <a:tab pos="297815" algn="l"/>
              </a:tabLst>
            </a:pPr>
            <a:r>
              <a:rPr sz="1450" spc="-10" dirty="0">
                <a:latin typeface="Arial"/>
                <a:cs typeface="Arial"/>
              </a:rPr>
              <a:t>FedEx</a:t>
            </a:r>
            <a:r>
              <a:rPr sz="1450" spc="-15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Priority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Overnight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000" y="1320812"/>
            <a:ext cx="2814320" cy="174750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0002" y="1880320"/>
            <a:ext cx="2307590" cy="53975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080" indent="81280">
              <a:lnSpc>
                <a:spcPts val="1839"/>
              </a:lnSpc>
              <a:spcBef>
                <a:spcPts val="465"/>
              </a:spcBef>
            </a:pP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Wrong</a:t>
            </a:r>
            <a:r>
              <a:rPr sz="185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FFFFFF"/>
                </a:solidFill>
                <a:latin typeface="Arial"/>
                <a:cs typeface="Arial"/>
              </a:rPr>
              <a:t>Address</a:t>
            </a:r>
            <a:r>
              <a:rPr sz="18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FFFFFF"/>
                </a:solidFill>
                <a:latin typeface="Arial"/>
                <a:cs typeface="Arial"/>
              </a:rPr>
              <a:t>(mail </a:t>
            </a:r>
            <a:r>
              <a:rPr sz="1850" spc="-25" dirty="0">
                <a:solidFill>
                  <a:srgbClr val="FFFFFF"/>
                </a:solidFill>
                <a:latin typeface="Arial"/>
                <a:cs typeface="Arial"/>
              </a:rPr>
              <a:t>returned</a:t>
            </a:r>
            <a:r>
              <a:rPr sz="18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FFFFFF"/>
                </a:solidFill>
                <a:latin typeface="Arial"/>
                <a:cs typeface="Arial"/>
              </a:rPr>
              <a:t>forwarded)</a:t>
            </a:r>
            <a:endParaRPr sz="18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10560" y="1320812"/>
            <a:ext cx="2814319" cy="174750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33872" y="1998620"/>
            <a:ext cx="1974850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-25" dirty="0">
                <a:solidFill>
                  <a:srgbClr val="FFFFFF"/>
                </a:solidFill>
                <a:latin typeface="Arial"/>
                <a:cs typeface="Arial"/>
              </a:rPr>
              <a:t>Inclement</a:t>
            </a:r>
            <a:r>
              <a:rPr sz="18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Weather</a:t>
            </a:r>
            <a:endParaRPr sz="185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77279" y="1320812"/>
            <a:ext cx="2814319" cy="174750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523925" y="1762019"/>
            <a:ext cx="2096135" cy="77343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065" marR="5080" algn="ctr">
              <a:lnSpc>
                <a:spcPts val="1839"/>
              </a:lnSpc>
              <a:spcBef>
                <a:spcPts val="465"/>
              </a:spcBef>
            </a:pPr>
            <a:r>
              <a:rPr sz="1850" spc="-25" dirty="0">
                <a:solidFill>
                  <a:srgbClr val="FFFFFF"/>
                </a:solidFill>
                <a:latin typeface="Arial"/>
                <a:cs typeface="Arial"/>
              </a:rPr>
              <a:t>FedEx</a:t>
            </a:r>
            <a:r>
              <a:rPr sz="185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Arial"/>
                <a:cs typeface="Arial"/>
              </a:rPr>
              <a:t>challenges</a:t>
            </a:r>
            <a:r>
              <a:rPr sz="18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r>
              <a:rPr sz="185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sz="18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remote areas</a:t>
            </a:r>
            <a:endParaRPr sz="185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27200" y="3210559"/>
            <a:ext cx="2814320" cy="174752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990773" y="3409781"/>
            <a:ext cx="2286635" cy="125095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 algn="ctr">
              <a:lnSpc>
                <a:spcPct val="83800"/>
              </a:lnSpc>
              <a:spcBef>
                <a:spcPts val="450"/>
              </a:spcBef>
            </a:pP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Print</a:t>
            </a:r>
            <a:r>
              <a:rPr sz="185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FFFFFF"/>
                </a:solidFill>
                <a:latin typeface="Arial"/>
                <a:cs typeface="Arial"/>
              </a:rPr>
              <a:t>Vendor</a:t>
            </a:r>
            <a:r>
              <a:rPr sz="185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Business </a:t>
            </a:r>
            <a:r>
              <a:rPr sz="1850" spc="-20" dirty="0">
                <a:solidFill>
                  <a:srgbClr val="FFFFFF"/>
                </a:solidFill>
                <a:latin typeface="Arial"/>
                <a:cs typeface="Arial"/>
              </a:rPr>
              <a:t>Disruption</a:t>
            </a:r>
            <a:r>
              <a:rPr sz="18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(rare</a:t>
            </a:r>
            <a:r>
              <a:rPr sz="185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Arial"/>
                <a:cs typeface="Arial"/>
              </a:rPr>
              <a:t>and claimants</a:t>
            </a:r>
            <a:r>
              <a:rPr sz="18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85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typically </a:t>
            </a:r>
            <a:r>
              <a:rPr sz="1850" spc="-25" dirty="0">
                <a:solidFill>
                  <a:srgbClr val="FFFFFF"/>
                </a:solidFill>
                <a:latin typeface="Arial"/>
                <a:cs typeface="Arial"/>
              </a:rPr>
              <a:t>rescheduled</a:t>
            </a:r>
            <a:r>
              <a:rPr sz="18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necessary)</a:t>
            </a:r>
            <a:endParaRPr sz="185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53279" y="3210559"/>
            <a:ext cx="2956560" cy="174752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840154" y="3646382"/>
            <a:ext cx="2505075" cy="77343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080" algn="ctr">
              <a:lnSpc>
                <a:spcPts val="1839"/>
              </a:lnSpc>
              <a:spcBef>
                <a:spcPts val="465"/>
              </a:spcBef>
            </a:pPr>
            <a:r>
              <a:rPr sz="1850" spc="-30" dirty="0">
                <a:solidFill>
                  <a:srgbClr val="FFFFFF"/>
                </a:solidFill>
                <a:latin typeface="Arial"/>
                <a:cs typeface="Arial"/>
              </a:rPr>
              <a:t>Scheduling</a:t>
            </a:r>
            <a:r>
              <a:rPr sz="18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after</a:t>
            </a:r>
            <a:r>
              <a:rPr sz="185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FFFFFF"/>
                </a:solidFill>
                <a:latin typeface="Arial"/>
                <a:cs typeface="Arial"/>
              </a:rPr>
              <a:t>Printing </a:t>
            </a:r>
            <a:r>
              <a:rPr sz="1850" spc="-20" dirty="0">
                <a:solidFill>
                  <a:srgbClr val="FFFFFF"/>
                </a:solidFill>
                <a:latin typeface="Arial"/>
                <a:cs typeface="Arial"/>
              </a:rPr>
              <a:t>Cut-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off</a:t>
            </a:r>
            <a:r>
              <a:rPr sz="185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18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(typically rescheduled)</a:t>
            </a:r>
            <a:endParaRPr sz="185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709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CNP</a:t>
            </a:r>
            <a:r>
              <a:rPr sz="2800" spc="-165" dirty="0"/>
              <a:t> </a:t>
            </a:r>
            <a:r>
              <a:rPr sz="2800" dirty="0"/>
              <a:t>Challenges</a:t>
            </a:r>
            <a:r>
              <a:rPr sz="2800" spc="145" dirty="0"/>
              <a:t> </a:t>
            </a:r>
            <a:r>
              <a:rPr sz="2800" dirty="0"/>
              <a:t>and</a:t>
            </a:r>
            <a:r>
              <a:rPr sz="2800" spc="-35" dirty="0"/>
              <a:t> </a:t>
            </a:r>
            <a:r>
              <a:rPr sz="2800" spc="-10" dirty="0"/>
              <a:t>Delays</a:t>
            </a:r>
            <a:endParaRPr sz="2800"/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3760" y="5151120"/>
            <a:ext cx="7813040" cy="90424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341649" y="5255135"/>
            <a:ext cx="6856095" cy="58039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45745" marR="5080" indent="-233679">
              <a:lnSpc>
                <a:spcPts val="2160"/>
              </a:lnSpc>
              <a:spcBef>
                <a:spcPts val="210"/>
              </a:spcBef>
            </a:pPr>
            <a:r>
              <a:rPr sz="1850" spc="-20" dirty="0">
                <a:latin typeface="Arial"/>
                <a:cs typeface="Arial"/>
              </a:rPr>
              <a:t>These</a:t>
            </a:r>
            <a:r>
              <a:rPr sz="1850" spc="-110" dirty="0">
                <a:latin typeface="Arial"/>
                <a:cs typeface="Arial"/>
              </a:rPr>
              <a:t> </a:t>
            </a:r>
            <a:r>
              <a:rPr sz="1850" spc="-10" dirty="0">
                <a:latin typeface="Arial"/>
                <a:cs typeface="Arial"/>
              </a:rPr>
              <a:t>reasons</a:t>
            </a:r>
            <a:r>
              <a:rPr sz="1850" spc="-155" dirty="0">
                <a:latin typeface="Arial"/>
                <a:cs typeface="Arial"/>
              </a:rPr>
              <a:t> </a:t>
            </a:r>
            <a:r>
              <a:rPr sz="1850" spc="-40" dirty="0">
                <a:latin typeface="Arial"/>
                <a:cs typeface="Arial"/>
              </a:rPr>
              <a:t>may</a:t>
            </a:r>
            <a:r>
              <a:rPr sz="1850" spc="-90" dirty="0">
                <a:latin typeface="Arial"/>
                <a:cs typeface="Arial"/>
              </a:rPr>
              <a:t> </a:t>
            </a:r>
            <a:r>
              <a:rPr sz="1850" spc="-20" dirty="0">
                <a:latin typeface="Arial"/>
                <a:cs typeface="Arial"/>
              </a:rPr>
              <a:t>result</a:t>
            </a:r>
            <a:r>
              <a:rPr sz="1850" spc="-11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in</a:t>
            </a:r>
            <a:r>
              <a:rPr sz="1850" spc="-75" dirty="0">
                <a:latin typeface="Arial"/>
                <a:cs typeface="Arial"/>
              </a:rPr>
              <a:t> </a:t>
            </a:r>
            <a:r>
              <a:rPr sz="1850" spc="-10" dirty="0">
                <a:latin typeface="Arial"/>
                <a:cs typeface="Arial"/>
              </a:rPr>
              <a:t>the</a:t>
            </a:r>
            <a:r>
              <a:rPr sz="1850" spc="-45" dirty="0">
                <a:latin typeface="Arial"/>
                <a:cs typeface="Arial"/>
              </a:rPr>
              <a:t> </a:t>
            </a:r>
            <a:r>
              <a:rPr sz="1850" spc="-20" dirty="0">
                <a:latin typeface="Arial"/>
                <a:cs typeface="Arial"/>
              </a:rPr>
              <a:t>claimant</a:t>
            </a:r>
            <a:r>
              <a:rPr sz="1850" spc="-10" dirty="0">
                <a:latin typeface="Arial"/>
                <a:cs typeface="Arial"/>
              </a:rPr>
              <a:t> </a:t>
            </a:r>
            <a:r>
              <a:rPr sz="1850" spc="-20" dirty="0">
                <a:latin typeface="Arial"/>
                <a:cs typeface="Arial"/>
              </a:rPr>
              <a:t>receiving</a:t>
            </a:r>
            <a:r>
              <a:rPr sz="1850" spc="-18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the</a:t>
            </a:r>
            <a:r>
              <a:rPr sz="1850" spc="30" dirty="0">
                <a:latin typeface="Arial"/>
                <a:cs typeface="Arial"/>
              </a:rPr>
              <a:t> </a:t>
            </a:r>
            <a:r>
              <a:rPr sz="1850" spc="-20" dirty="0">
                <a:latin typeface="Arial"/>
                <a:cs typeface="Arial"/>
              </a:rPr>
              <a:t>appointment notification</a:t>
            </a:r>
            <a:r>
              <a:rPr sz="1850" spc="-175" dirty="0">
                <a:latin typeface="Arial"/>
                <a:cs typeface="Arial"/>
              </a:rPr>
              <a:t> </a:t>
            </a:r>
            <a:r>
              <a:rPr sz="1850" spc="-30" dirty="0">
                <a:latin typeface="Arial"/>
                <a:cs typeface="Arial"/>
              </a:rPr>
              <a:t>package</a:t>
            </a:r>
            <a:r>
              <a:rPr sz="1850" spc="-100" dirty="0">
                <a:latin typeface="Arial"/>
                <a:cs typeface="Arial"/>
              </a:rPr>
              <a:t> </a:t>
            </a:r>
            <a:r>
              <a:rPr sz="1850" spc="-20" dirty="0">
                <a:latin typeface="Arial"/>
                <a:cs typeface="Arial"/>
              </a:rPr>
              <a:t>late</a:t>
            </a:r>
            <a:r>
              <a:rPr sz="1850" spc="-8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or</a:t>
            </a:r>
            <a:r>
              <a:rPr sz="1850" spc="-3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after</a:t>
            </a:r>
            <a:r>
              <a:rPr sz="1850" spc="-170" dirty="0">
                <a:latin typeface="Arial"/>
                <a:cs typeface="Arial"/>
              </a:rPr>
              <a:t> </a:t>
            </a:r>
            <a:r>
              <a:rPr sz="1850" spc="-10" dirty="0">
                <a:latin typeface="Arial"/>
                <a:cs typeface="Arial"/>
              </a:rPr>
              <a:t>the</a:t>
            </a:r>
            <a:r>
              <a:rPr sz="1850" spc="-4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exam</a:t>
            </a:r>
            <a:r>
              <a:rPr sz="1850" spc="-65" dirty="0">
                <a:latin typeface="Arial"/>
                <a:cs typeface="Arial"/>
              </a:rPr>
              <a:t> </a:t>
            </a:r>
            <a:r>
              <a:rPr sz="1850" spc="-10" dirty="0">
                <a:latin typeface="Arial"/>
                <a:cs typeface="Arial"/>
              </a:rPr>
              <a:t>date</a:t>
            </a:r>
            <a:r>
              <a:rPr sz="1850" spc="-4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of</a:t>
            </a:r>
            <a:r>
              <a:rPr sz="1850" spc="-85" dirty="0">
                <a:latin typeface="Arial"/>
                <a:cs typeface="Arial"/>
              </a:rPr>
              <a:t> </a:t>
            </a:r>
            <a:r>
              <a:rPr sz="1850" spc="-10" dirty="0">
                <a:latin typeface="Arial"/>
                <a:cs typeface="Arial"/>
              </a:rPr>
              <a:t>appointment.</a:t>
            </a:r>
            <a:endParaRPr sz="185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1872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0" dirty="0"/>
              <a:t>The</a:t>
            </a:r>
            <a:r>
              <a:rPr spc="-20" dirty="0"/>
              <a:t> </a:t>
            </a:r>
            <a:r>
              <a:rPr dirty="0"/>
              <a:t>inf</a:t>
            </a:r>
            <a:r>
              <a:rPr spc="-60" dirty="0"/>
              <a:t> </a:t>
            </a:r>
            <a:r>
              <a:rPr dirty="0"/>
              <a:t>ormation</a:t>
            </a:r>
            <a:r>
              <a:rPr spc="-15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this</a:t>
            </a:r>
            <a:r>
              <a:rPr spc="-60" dirty="0"/>
              <a:t> </a:t>
            </a:r>
            <a:r>
              <a:rPr dirty="0"/>
              <a:t>document</a:t>
            </a:r>
            <a:r>
              <a:rPr spc="-60" dirty="0"/>
              <a:t> </a:t>
            </a:r>
            <a:r>
              <a:rPr dirty="0"/>
              <a:t>is</a:t>
            </a:r>
            <a:r>
              <a:rPr spc="30" dirty="0"/>
              <a:t> </a:t>
            </a:r>
            <a:r>
              <a:rPr spc="-10" dirty="0"/>
              <a:t>proprietary</a:t>
            </a:r>
            <a:r>
              <a:rPr spc="3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dirty="0"/>
              <a:t>Management.</a:t>
            </a:r>
            <a:r>
              <a:rPr spc="-60" dirty="0"/>
              <a:t> </a:t>
            </a:r>
            <a:r>
              <a:rPr dirty="0"/>
              <a:t>It</a:t>
            </a:r>
            <a:r>
              <a:rPr spc="30" dirty="0"/>
              <a:t> </a:t>
            </a:r>
            <a:r>
              <a:rPr dirty="0"/>
              <a:t>may</a:t>
            </a:r>
            <a:r>
              <a:rPr spc="30" dirty="0"/>
              <a:t> </a:t>
            </a:r>
            <a:r>
              <a:rPr dirty="0"/>
              <a:t>not</a:t>
            </a:r>
            <a:r>
              <a:rPr spc="-60" dirty="0"/>
              <a:t> </a:t>
            </a:r>
            <a:r>
              <a:rPr dirty="0"/>
              <a:t>be</a:t>
            </a:r>
            <a:r>
              <a:rPr spc="-15" dirty="0"/>
              <a:t> </a:t>
            </a:r>
            <a:r>
              <a:rPr dirty="0"/>
              <a:t>used,</a:t>
            </a:r>
            <a:r>
              <a:rPr spc="-60" dirty="0"/>
              <a:t> </a:t>
            </a:r>
            <a:r>
              <a:rPr dirty="0"/>
              <a:t>reproduced,</a:t>
            </a:r>
            <a:r>
              <a:rPr spc="30" dirty="0"/>
              <a:t> </a:t>
            </a:r>
            <a:r>
              <a:rPr spc="-10" dirty="0"/>
              <a:t>disclosed,</a:t>
            </a:r>
            <a:r>
              <a:rPr spc="30" dirty="0"/>
              <a:t> 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exported</a:t>
            </a:r>
            <a:r>
              <a:rPr spc="-20" dirty="0"/>
              <a:t> </a:t>
            </a:r>
            <a:r>
              <a:rPr dirty="0"/>
              <a:t>without</a:t>
            </a:r>
            <a:r>
              <a:rPr spc="3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written</a:t>
            </a:r>
            <a:r>
              <a:rPr spc="-25" dirty="0"/>
              <a:t> </a:t>
            </a:r>
            <a:r>
              <a:rPr dirty="0"/>
              <a:t>approval</a:t>
            </a:r>
            <a:r>
              <a:rPr spc="-15" dirty="0"/>
              <a:t> </a:t>
            </a:r>
            <a:r>
              <a:rPr dirty="0"/>
              <a:t>of</a:t>
            </a:r>
            <a:r>
              <a:rPr spc="3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spc="-10" dirty="0"/>
              <a:t>Management.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1233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100"/>
              </a:spcBef>
            </a:pPr>
            <a:r>
              <a:rPr dirty="0"/>
              <a:t>Future/Ongoing</a:t>
            </a:r>
            <a:r>
              <a:rPr spc="20" dirty="0"/>
              <a:t> </a:t>
            </a:r>
            <a:r>
              <a:rPr dirty="0"/>
              <a:t>CNP</a:t>
            </a:r>
            <a:r>
              <a:rPr spc="-170" dirty="0"/>
              <a:t> </a:t>
            </a:r>
            <a:r>
              <a:rPr dirty="0"/>
              <a:t>Improvement</a:t>
            </a:r>
            <a:r>
              <a:rPr spc="15" dirty="0"/>
              <a:t> </a:t>
            </a:r>
            <a:r>
              <a:rPr spc="-10" dirty="0"/>
              <a:t>Projects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83360" y="1473200"/>
            <a:ext cx="2489200" cy="2052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Times New Roman"/>
              <a:cs typeface="Times New Roman"/>
            </a:endParaRPr>
          </a:p>
          <a:p>
            <a:pPr marL="161925" marR="226060" algn="ctr">
              <a:lnSpc>
                <a:spcPts val="1680"/>
              </a:lnSpc>
            </a:pP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Examinee</a:t>
            </a:r>
            <a:r>
              <a:rPr sz="14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Portal</a:t>
            </a:r>
            <a:r>
              <a:rPr sz="14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FFFFFF"/>
                </a:solidFill>
                <a:latin typeface="Arial"/>
                <a:cs typeface="Arial"/>
              </a:rPr>
              <a:t>MEP Integration</a:t>
            </a:r>
            <a:r>
              <a:rPr sz="14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(Medical History)</a:t>
            </a:r>
            <a:endParaRPr sz="14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7360" y="1209040"/>
            <a:ext cx="1981199" cy="7924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39359" y="1473200"/>
            <a:ext cx="2489200" cy="2052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626745" marR="624840" indent="222885">
              <a:lnSpc>
                <a:spcPts val="1680"/>
              </a:lnSpc>
              <a:spcBef>
                <a:spcPts val="1110"/>
              </a:spcBef>
            </a:pP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Option</a:t>
            </a:r>
            <a:r>
              <a:rPr sz="145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Paperless</a:t>
            </a:r>
            <a:r>
              <a:rPr sz="145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FFFFFF"/>
                </a:solidFill>
                <a:latin typeface="Arial"/>
                <a:cs typeface="Arial"/>
              </a:rPr>
              <a:t>CNP</a:t>
            </a:r>
            <a:endParaRPr sz="145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3359" y="1209040"/>
            <a:ext cx="1981199" cy="79247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24000" y="4267200"/>
            <a:ext cx="2448560" cy="2062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50">
              <a:latin typeface="Times New Roman"/>
              <a:cs typeface="Times New Roman"/>
            </a:endParaRPr>
          </a:p>
          <a:p>
            <a:pPr marL="311785" marR="278765" indent="-51435">
              <a:lnSpc>
                <a:spcPts val="1680"/>
              </a:lnSpc>
            </a:pP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Revision</a:t>
            </a:r>
            <a:r>
              <a:rPr sz="145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Physical 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CNP</a:t>
            </a:r>
            <a:r>
              <a:rPr sz="14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Reduce</a:t>
            </a:r>
            <a:r>
              <a:rPr sz="145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Waste</a:t>
            </a:r>
            <a:endParaRPr sz="145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8000" y="3992879"/>
            <a:ext cx="1940547" cy="80263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049520" y="4257040"/>
            <a:ext cx="2499360" cy="2062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Times New Roman"/>
              <a:cs typeface="Times New Roman"/>
            </a:endParaRPr>
          </a:p>
          <a:p>
            <a:pPr marL="155575" marR="212090" indent="-10160" algn="ctr">
              <a:lnSpc>
                <a:spcPts val="1680"/>
              </a:lnSpc>
            </a:pP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Continuous</a:t>
            </a:r>
            <a:r>
              <a:rPr sz="145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Changes</a:t>
            </a:r>
            <a:r>
              <a:rPr sz="145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450" spc="-35" dirty="0">
                <a:solidFill>
                  <a:srgbClr val="FFFFFF"/>
                </a:solidFill>
                <a:latin typeface="Arial"/>
                <a:cs typeface="Arial"/>
              </a:rPr>
              <a:t>Verbiage</a:t>
            </a:r>
            <a:r>
              <a:rPr sz="14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Align</a:t>
            </a:r>
            <a:r>
              <a:rPr sz="14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5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FFFFFF"/>
                </a:solidFill>
                <a:latin typeface="Arial"/>
                <a:cs typeface="Arial"/>
              </a:rPr>
              <a:t>VA Requirements</a:t>
            </a:r>
            <a:r>
              <a:rPr sz="145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5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Simplify </a:t>
            </a:r>
            <a:r>
              <a:rPr sz="1450" spc="-30" dirty="0">
                <a:solidFill>
                  <a:srgbClr val="FFFFFF"/>
                </a:solidFill>
                <a:latin typeface="Arial"/>
                <a:cs typeface="Arial"/>
              </a:rPr>
              <a:t>Examination</a:t>
            </a:r>
            <a:r>
              <a:rPr sz="14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endParaRPr sz="145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13679" y="3992879"/>
            <a:ext cx="1971039" cy="80263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1872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0" dirty="0"/>
              <a:t>The</a:t>
            </a:r>
            <a:r>
              <a:rPr spc="-20" dirty="0"/>
              <a:t> </a:t>
            </a:r>
            <a:r>
              <a:rPr dirty="0"/>
              <a:t>inf</a:t>
            </a:r>
            <a:r>
              <a:rPr spc="-60" dirty="0"/>
              <a:t> </a:t>
            </a:r>
            <a:r>
              <a:rPr dirty="0"/>
              <a:t>ormation</a:t>
            </a:r>
            <a:r>
              <a:rPr spc="-15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this</a:t>
            </a:r>
            <a:r>
              <a:rPr spc="-60" dirty="0"/>
              <a:t> </a:t>
            </a:r>
            <a:r>
              <a:rPr dirty="0"/>
              <a:t>document</a:t>
            </a:r>
            <a:r>
              <a:rPr spc="-60" dirty="0"/>
              <a:t> </a:t>
            </a:r>
            <a:r>
              <a:rPr dirty="0"/>
              <a:t>is</a:t>
            </a:r>
            <a:r>
              <a:rPr spc="30" dirty="0"/>
              <a:t> </a:t>
            </a:r>
            <a:r>
              <a:rPr spc="-10" dirty="0"/>
              <a:t>proprietary</a:t>
            </a:r>
            <a:r>
              <a:rPr spc="3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dirty="0"/>
              <a:t>Management.</a:t>
            </a:r>
            <a:r>
              <a:rPr spc="-60" dirty="0"/>
              <a:t> </a:t>
            </a:r>
            <a:r>
              <a:rPr dirty="0"/>
              <a:t>It</a:t>
            </a:r>
            <a:r>
              <a:rPr spc="30" dirty="0"/>
              <a:t> </a:t>
            </a:r>
            <a:r>
              <a:rPr dirty="0"/>
              <a:t>may</a:t>
            </a:r>
            <a:r>
              <a:rPr spc="30" dirty="0"/>
              <a:t> </a:t>
            </a:r>
            <a:r>
              <a:rPr dirty="0"/>
              <a:t>not</a:t>
            </a:r>
            <a:r>
              <a:rPr spc="-60" dirty="0"/>
              <a:t> </a:t>
            </a:r>
            <a:r>
              <a:rPr dirty="0"/>
              <a:t>be</a:t>
            </a:r>
            <a:r>
              <a:rPr spc="-15" dirty="0"/>
              <a:t> </a:t>
            </a:r>
            <a:r>
              <a:rPr dirty="0"/>
              <a:t>used,</a:t>
            </a:r>
            <a:r>
              <a:rPr spc="-60" dirty="0"/>
              <a:t> </a:t>
            </a:r>
            <a:r>
              <a:rPr dirty="0"/>
              <a:t>reproduced,</a:t>
            </a:r>
            <a:r>
              <a:rPr spc="30" dirty="0"/>
              <a:t> </a:t>
            </a:r>
            <a:r>
              <a:rPr spc="-10" dirty="0"/>
              <a:t>disclosed,</a:t>
            </a:r>
            <a:r>
              <a:rPr spc="30" dirty="0"/>
              <a:t> 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exported</a:t>
            </a:r>
            <a:r>
              <a:rPr spc="-20" dirty="0"/>
              <a:t> </a:t>
            </a:r>
            <a:r>
              <a:rPr dirty="0"/>
              <a:t>without</a:t>
            </a:r>
            <a:r>
              <a:rPr spc="3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written</a:t>
            </a:r>
            <a:r>
              <a:rPr spc="-25" dirty="0"/>
              <a:t> </a:t>
            </a:r>
            <a:r>
              <a:rPr dirty="0"/>
              <a:t>approval</a:t>
            </a:r>
            <a:r>
              <a:rPr spc="-15" dirty="0"/>
              <a:t> </a:t>
            </a:r>
            <a:r>
              <a:rPr dirty="0"/>
              <a:t>of</a:t>
            </a:r>
            <a:r>
              <a:rPr spc="3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spc="-10" dirty="0"/>
              <a:t>Management.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0533" y="5131224"/>
            <a:ext cx="42373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dirty="0">
                <a:latin typeface="Arial"/>
                <a:cs typeface="Arial"/>
              </a:rPr>
              <a:t>VSO</a:t>
            </a:r>
            <a:r>
              <a:rPr sz="2800" b="0" spc="-170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Supporting</a:t>
            </a:r>
            <a:r>
              <a:rPr sz="2800" b="0" spc="150" dirty="0">
                <a:latin typeface="Arial"/>
                <a:cs typeface="Arial"/>
              </a:rPr>
              <a:t> </a:t>
            </a:r>
            <a:r>
              <a:rPr sz="2800" b="0" spc="-35" dirty="0">
                <a:latin typeface="Arial"/>
                <a:cs typeface="Arial"/>
              </a:rPr>
              <a:t>Claimants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0" dirty="0"/>
              <a:t>The</a:t>
            </a:r>
            <a:r>
              <a:rPr spc="-20" dirty="0"/>
              <a:t> </a:t>
            </a:r>
            <a:r>
              <a:rPr dirty="0"/>
              <a:t>inf</a:t>
            </a:r>
            <a:r>
              <a:rPr spc="-60" dirty="0"/>
              <a:t> </a:t>
            </a:r>
            <a:r>
              <a:rPr dirty="0"/>
              <a:t>ormation</a:t>
            </a:r>
            <a:r>
              <a:rPr spc="-15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this</a:t>
            </a:r>
            <a:r>
              <a:rPr spc="-60" dirty="0"/>
              <a:t> </a:t>
            </a:r>
            <a:r>
              <a:rPr dirty="0"/>
              <a:t>document</a:t>
            </a:r>
            <a:r>
              <a:rPr spc="-60" dirty="0"/>
              <a:t> </a:t>
            </a:r>
            <a:r>
              <a:rPr dirty="0"/>
              <a:t>is</a:t>
            </a:r>
            <a:r>
              <a:rPr spc="30" dirty="0"/>
              <a:t> </a:t>
            </a:r>
            <a:r>
              <a:rPr spc="-10" dirty="0"/>
              <a:t>proprietary</a:t>
            </a:r>
            <a:r>
              <a:rPr spc="3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dirty="0"/>
              <a:t>Management.</a:t>
            </a:r>
            <a:r>
              <a:rPr spc="-60" dirty="0"/>
              <a:t> </a:t>
            </a:r>
            <a:r>
              <a:rPr dirty="0"/>
              <a:t>It</a:t>
            </a:r>
            <a:r>
              <a:rPr spc="30" dirty="0"/>
              <a:t> </a:t>
            </a:r>
            <a:r>
              <a:rPr dirty="0"/>
              <a:t>may</a:t>
            </a:r>
            <a:r>
              <a:rPr spc="30" dirty="0"/>
              <a:t> </a:t>
            </a:r>
            <a:r>
              <a:rPr dirty="0"/>
              <a:t>not</a:t>
            </a:r>
            <a:r>
              <a:rPr spc="-60" dirty="0"/>
              <a:t> </a:t>
            </a:r>
            <a:r>
              <a:rPr dirty="0"/>
              <a:t>be</a:t>
            </a:r>
            <a:r>
              <a:rPr spc="-15" dirty="0"/>
              <a:t> </a:t>
            </a:r>
            <a:r>
              <a:rPr dirty="0"/>
              <a:t>used,</a:t>
            </a:r>
            <a:r>
              <a:rPr spc="-60" dirty="0"/>
              <a:t> </a:t>
            </a:r>
            <a:r>
              <a:rPr dirty="0"/>
              <a:t>reproduced,</a:t>
            </a:r>
            <a:r>
              <a:rPr spc="30" dirty="0"/>
              <a:t> </a:t>
            </a:r>
            <a:r>
              <a:rPr spc="-10" dirty="0"/>
              <a:t>disclosed,</a:t>
            </a:r>
            <a:r>
              <a:rPr spc="30" dirty="0"/>
              <a:t> 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exported</a:t>
            </a:r>
            <a:r>
              <a:rPr spc="-20" dirty="0"/>
              <a:t> </a:t>
            </a:r>
            <a:r>
              <a:rPr dirty="0"/>
              <a:t>without</a:t>
            </a:r>
            <a:r>
              <a:rPr spc="3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written</a:t>
            </a:r>
            <a:r>
              <a:rPr spc="-25" dirty="0"/>
              <a:t> </a:t>
            </a:r>
            <a:r>
              <a:rPr dirty="0"/>
              <a:t>approval</a:t>
            </a:r>
            <a:r>
              <a:rPr spc="-15" dirty="0"/>
              <a:t> </a:t>
            </a:r>
            <a:r>
              <a:rPr dirty="0"/>
              <a:t>of</a:t>
            </a:r>
            <a:r>
              <a:rPr spc="3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spc="-10" dirty="0"/>
              <a:t>Management.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9502" y="5121669"/>
            <a:ext cx="23018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dirty="0">
                <a:latin typeface="Arial"/>
                <a:cs typeface="Arial"/>
              </a:rPr>
              <a:t>QTC</a:t>
            </a:r>
            <a:r>
              <a:rPr sz="2800" b="0" spc="25" dirty="0">
                <a:latin typeface="Arial"/>
                <a:cs typeface="Arial"/>
              </a:rPr>
              <a:t> </a:t>
            </a:r>
            <a:r>
              <a:rPr sz="2800" b="0" spc="-60" dirty="0">
                <a:latin typeface="Arial"/>
                <a:cs typeface="Arial"/>
              </a:rPr>
              <a:t>Overview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0" dirty="0"/>
              <a:t>The</a:t>
            </a:r>
            <a:r>
              <a:rPr spc="-20" dirty="0"/>
              <a:t> </a:t>
            </a:r>
            <a:r>
              <a:rPr dirty="0"/>
              <a:t>inf</a:t>
            </a:r>
            <a:r>
              <a:rPr spc="-60" dirty="0"/>
              <a:t> </a:t>
            </a:r>
            <a:r>
              <a:rPr dirty="0"/>
              <a:t>ormation</a:t>
            </a:r>
            <a:r>
              <a:rPr spc="-15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this</a:t>
            </a:r>
            <a:r>
              <a:rPr spc="-60" dirty="0"/>
              <a:t> </a:t>
            </a:r>
            <a:r>
              <a:rPr dirty="0"/>
              <a:t>document</a:t>
            </a:r>
            <a:r>
              <a:rPr spc="-60" dirty="0"/>
              <a:t> </a:t>
            </a:r>
            <a:r>
              <a:rPr dirty="0"/>
              <a:t>is</a:t>
            </a:r>
            <a:r>
              <a:rPr spc="30" dirty="0"/>
              <a:t> </a:t>
            </a:r>
            <a:r>
              <a:rPr spc="-10" dirty="0"/>
              <a:t>proprietary</a:t>
            </a:r>
            <a:r>
              <a:rPr spc="3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dirty="0"/>
              <a:t>Management.</a:t>
            </a:r>
            <a:r>
              <a:rPr spc="-60" dirty="0"/>
              <a:t> </a:t>
            </a:r>
            <a:r>
              <a:rPr dirty="0"/>
              <a:t>It</a:t>
            </a:r>
            <a:r>
              <a:rPr spc="30" dirty="0"/>
              <a:t> </a:t>
            </a:r>
            <a:r>
              <a:rPr dirty="0"/>
              <a:t>may</a:t>
            </a:r>
            <a:r>
              <a:rPr spc="30" dirty="0"/>
              <a:t> </a:t>
            </a:r>
            <a:r>
              <a:rPr dirty="0"/>
              <a:t>not</a:t>
            </a:r>
            <a:r>
              <a:rPr spc="-60" dirty="0"/>
              <a:t> </a:t>
            </a:r>
            <a:r>
              <a:rPr dirty="0"/>
              <a:t>be</a:t>
            </a:r>
            <a:r>
              <a:rPr spc="-15" dirty="0"/>
              <a:t> </a:t>
            </a:r>
            <a:r>
              <a:rPr dirty="0"/>
              <a:t>used,</a:t>
            </a:r>
            <a:r>
              <a:rPr spc="-60" dirty="0"/>
              <a:t> </a:t>
            </a:r>
            <a:r>
              <a:rPr dirty="0"/>
              <a:t>reproduced,</a:t>
            </a:r>
            <a:r>
              <a:rPr spc="30" dirty="0"/>
              <a:t> </a:t>
            </a:r>
            <a:r>
              <a:rPr spc="-10" dirty="0"/>
              <a:t>disclosed,</a:t>
            </a:r>
            <a:r>
              <a:rPr spc="30" dirty="0"/>
              <a:t> 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exported</a:t>
            </a:r>
            <a:r>
              <a:rPr spc="-20" dirty="0"/>
              <a:t> </a:t>
            </a:r>
            <a:r>
              <a:rPr dirty="0"/>
              <a:t>without</a:t>
            </a:r>
            <a:r>
              <a:rPr spc="3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written</a:t>
            </a:r>
            <a:r>
              <a:rPr spc="-25" dirty="0"/>
              <a:t> </a:t>
            </a:r>
            <a:r>
              <a:rPr dirty="0"/>
              <a:t>approval</a:t>
            </a:r>
            <a:r>
              <a:rPr spc="-15" dirty="0"/>
              <a:t> </a:t>
            </a:r>
            <a:r>
              <a:rPr dirty="0"/>
              <a:t>of</a:t>
            </a:r>
            <a:r>
              <a:rPr spc="3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spc="-10" dirty="0"/>
              <a:t>Management.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6720" y="1747520"/>
            <a:ext cx="8351520" cy="4165600"/>
            <a:chOff x="426720" y="1747520"/>
            <a:chExt cx="8351520" cy="4165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20" y="1747520"/>
              <a:ext cx="8351519" cy="41655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600" y="1783080"/>
              <a:ext cx="8239759" cy="40538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82600" y="1783080"/>
              <a:ext cx="8239759" cy="4053840"/>
            </a:xfrm>
            <a:custGeom>
              <a:avLst/>
              <a:gdLst/>
              <a:ahLst/>
              <a:cxnLst/>
              <a:rect l="l" t="t" r="r" b="b"/>
              <a:pathLst>
                <a:path w="8239759" h="4053840">
                  <a:moveTo>
                    <a:pt x="0" y="0"/>
                  </a:moveTo>
                  <a:lnTo>
                    <a:pt x="8239759" y="0"/>
                  </a:lnTo>
                  <a:lnTo>
                    <a:pt x="8239759" y="4053840"/>
                  </a:lnTo>
                  <a:lnTo>
                    <a:pt x="0" y="4053840"/>
                  </a:lnTo>
                  <a:lnTo>
                    <a:pt x="0" y="0"/>
                  </a:lnTo>
                  <a:close/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6799" y="3291840"/>
              <a:ext cx="3139427" cy="22148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2679" y="3327400"/>
              <a:ext cx="3027679" cy="210311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932674" y="3327400"/>
              <a:ext cx="3027680" cy="2103120"/>
            </a:xfrm>
            <a:custGeom>
              <a:avLst/>
              <a:gdLst/>
              <a:ahLst/>
              <a:cxnLst/>
              <a:rect l="l" t="t" r="r" b="b"/>
              <a:pathLst>
                <a:path w="3027679" h="2103120">
                  <a:moveTo>
                    <a:pt x="350532" y="0"/>
                  </a:moveTo>
                  <a:lnTo>
                    <a:pt x="3027680" y="0"/>
                  </a:lnTo>
                  <a:lnTo>
                    <a:pt x="3027680" y="1752587"/>
                  </a:lnTo>
                  <a:lnTo>
                    <a:pt x="3024480" y="1800153"/>
                  </a:lnTo>
                  <a:lnTo>
                    <a:pt x="3015159" y="1845774"/>
                  </a:lnTo>
                  <a:lnTo>
                    <a:pt x="3000134" y="1889032"/>
                  </a:lnTo>
                  <a:lnTo>
                    <a:pt x="2979823" y="1929510"/>
                  </a:lnTo>
                  <a:lnTo>
                    <a:pt x="2954644" y="1966789"/>
                  </a:lnTo>
                  <a:lnTo>
                    <a:pt x="2925014" y="2000453"/>
                  </a:lnTo>
                  <a:lnTo>
                    <a:pt x="2891352" y="2030083"/>
                  </a:lnTo>
                  <a:lnTo>
                    <a:pt x="2854073" y="2055263"/>
                  </a:lnTo>
                  <a:lnTo>
                    <a:pt x="2813597" y="2075574"/>
                  </a:lnTo>
                  <a:lnTo>
                    <a:pt x="2770341" y="2090598"/>
                  </a:lnTo>
                  <a:lnTo>
                    <a:pt x="2724723" y="2099920"/>
                  </a:lnTo>
                  <a:lnTo>
                    <a:pt x="2677160" y="2103120"/>
                  </a:lnTo>
                  <a:lnTo>
                    <a:pt x="0" y="2103120"/>
                  </a:lnTo>
                  <a:lnTo>
                    <a:pt x="0" y="350532"/>
                  </a:lnTo>
                  <a:lnTo>
                    <a:pt x="3200" y="302966"/>
                  </a:lnTo>
                  <a:lnTo>
                    <a:pt x="12521" y="257345"/>
                  </a:lnTo>
                  <a:lnTo>
                    <a:pt x="27547" y="214087"/>
                  </a:lnTo>
                  <a:lnTo>
                    <a:pt x="47859" y="173609"/>
                  </a:lnTo>
                  <a:lnTo>
                    <a:pt x="73040" y="136330"/>
                  </a:lnTo>
                  <a:lnTo>
                    <a:pt x="102671" y="102666"/>
                  </a:lnTo>
                  <a:lnTo>
                    <a:pt x="136335" y="73036"/>
                  </a:lnTo>
                  <a:lnTo>
                    <a:pt x="173615" y="47856"/>
                  </a:lnTo>
                  <a:lnTo>
                    <a:pt x="214092" y="27545"/>
                  </a:lnTo>
                  <a:lnTo>
                    <a:pt x="257349" y="12521"/>
                  </a:lnTo>
                  <a:lnTo>
                    <a:pt x="302969" y="3199"/>
                  </a:lnTo>
                  <a:lnTo>
                    <a:pt x="350532" y="0"/>
                  </a:lnTo>
                  <a:close/>
                </a:path>
              </a:pathLst>
            </a:custGeom>
            <a:ln w="10160">
              <a:solidFill>
                <a:srgbClr val="003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7119" y="3332492"/>
              <a:ext cx="3139439" cy="22250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3000" y="3368040"/>
              <a:ext cx="3027679" cy="211327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42997" y="3368039"/>
              <a:ext cx="3027680" cy="2113280"/>
            </a:xfrm>
            <a:custGeom>
              <a:avLst/>
              <a:gdLst/>
              <a:ahLst/>
              <a:cxnLst/>
              <a:rect l="l" t="t" r="r" b="b"/>
              <a:pathLst>
                <a:path w="3027679" h="2113279">
                  <a:moveTo>
                    <a:pt x="352221" y="0"/>
                  </a:moveTo>
                  <a:lnTo>
                    <a:pt x="3027680" y="0"/>
                  </a:lnTo>
                  <a:lnTo>
                    <a:pt x="3027680" y="1761058"/>
                  </a:lnTo>
                  <a:lnTo>
                    <a:pt x="3024464" y="1808852"/>
                  </a:lnTo>
                  <a:lnTo>
                    <a:pt x="3015098" y="1854692"/>
                  </a:lnTo>
                  <a:lnTo>
                    <a:pt x="3000000" y="1898158"/>
                  </a:lnTo>
                  <a:lnTo>
                    <a:pt x="2979591" y="1938830"/>
                  </a:lnTo>
                  <a:lnTo>
                    <a:pt x="2954289" y="1976290"/>
                  </a:lnTo>
                  <a:lnTo>
                    <a:pt x="2924516" y="2010116"/>
                  </a:lnTo>
                  <a:lnTo>
                    <a:pt x="2890690" y="2039889"/>
                  </a:lnTo>
                  <a:lnTo>
                    <a:pt x="2853230" y="2065191"/>
                  </a:lnTo>
                  <a:lnTo>
                    <a:pt x="2812558" y="2085600"/>
                  </a:lnTo>
                  <a:lnTo>
                    <a:pt x="2769092" y="2100698"/>
                  </a:lnTo>
                  <a:lnTo>
                    <a:pt x="2723252" y="2110064"/>
                  </a:lnTo>
                  <a:lnTo>
                    <a:pt x="2675458" y="2113280"/>
                  </a:lnTo>
                  <a:lnTo>
                    <a:pt x="0" y="2113280"/>
                  </a:lnTo>
                  <a:lnTo>
                    <a:pt x="0" y="352221"/>
                  </a:lnTo>
                  <a:lnTo>
                    <a:pt x="3215" y="304427"/>
                  </a:lnTo>
                  <a:lnTo>
                    <a:pt x="12581" y="258587"/>
                  </a:lnTo>
                  <a:lnTo>
                    <a:pt x="27679" y="215121"/>
                  </a:lnTo>
                  <a:lnTo>
                    <a:pt x="48088" y="174449"/>
                  </a:lnTo>
                  <a:lnTo>
                    <a:pt x="73390" y="136989"/>
                  </a:lnTo>
                  <a:lnTo>
                    <a:pt x="103163" y="103163"/>
                  </a:lnTo>
                  <a:lnTo>
                    <a:pt x="136989" y="73390"/>
                  </a:lnTo>
                  <a:lnTo>
                    <a:pt x="174449" y="48088"/>
                  </a:lnTo>
                  <a:lnTo>
                    <a:pt x="215121" y="27679"/>
                  </a:lnTo>
                  <a:lnTo>
                    <a:pt x="258587" y="12581"/>
                  </a:lnTo>
                  <a:lnTo>
                    <a:pt x="304427" y="3215"/>
                  </a:lnTo>
                  <a:lnTo>
                    <a:pt x="352221" y="0"/>
                  </a:lnTo>
                  <a:close/>
                </a:path>
              </a:pathLst>
            </a:custGeom>
            <a:ln w="10160">
              <a:solidFill>
                <a:srgbClr val="003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210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100"/>
              </a:spcBef>
            </a:pPr>
            <a:r>
              <a:rPr dirty="0"/>
              <a:t>Support</a:t>
            </a:r>
            <a:r>
              <a:rPr spc="-5" dirty="0"/>
              <a:t> </a:t>
            </a:r>
            <a:r>
              <a:rPr dirty="0"/>
              <a:t>Contact</a:t>
            </a:r>
            <a:r>
              <a:rPr spc="-70" dirty="0"/>
              <a:t> </a:t>
            </a:r>
            <a:r>
              <a:rPr spc="-10" dirty="0"/>
              <a:t>Numbers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426720" y="1056640"/>
            <a:ext cx="8351520" cy="640080"/>
            <a:chOff x="426720" y="1056640"/>
            <a:chExt cx="8351520" cy="640080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7520" y="1056640"/>
              <a:ext cx="8229599" cy="5892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6720" y="1564640"/>
              <a:ext cx="8351520" cy="13208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82600" y="1610359"/>
              <a:ext cx="8230870" cy="0"/>
            </a:xfrm>
            <a:custGeom>
              <a:avLst/>
              <a:gdLst/>
              <a:ahLst/>
              <a:cxnLst/>
              <a:rect l="l" t="t" r="r" b="b"/>
              <a:pathLst>
                <a:path w="8230870">
                  <a:moveTo>
                    <a:pt x="0" y="0"/>
                  </a:moveTo>
                  <a:lnTo>
                    <a:pt x="8230692" y="0"/>
                  </a:lnTo>
                </a:path>
              </a:pathLst>
            </a:custGeom>
            <a:ln w="304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02079" y="1117600"/>
              <a:ext cx="6360159" cy="4673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37640" y="1153160"/>
              <a:ext cx="6228079" cy="335279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437639" y="1153160"/>
            <a:ext cx="6228080" cy="335280"/>
          </a:xfrm>
          <a:prstGeom prst="rect">
            <a:avLst/>
          </a:prstGeom>
          <a:ln w="10159">
            <a:solidFill>
              <a:srgbClr val="003A48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87960" algn="ctr">
              <a:lnSpc>
                <a:spcPct val="100000"/>
              </a:lnSpc>
              <a:spcBef>
                <a:spcPts val="275"/>
              </a:spcBef>
            </a:pPr>
            <a:r>
              <a:rPr sz="1600" b="1" dirty="0">
                <a:solidFill>
                  <a:srgbClr val="850F88"/>
                </a:solidFill>
                <a:latin typeface="Arial"/>
                <a:cs typeface="Arial"/>
              </a:rPr>
              <a:t>National</a:t>
            </a:r>
            <a:r>
              <a:rPr sz="1600" b="1" spc="30" dirty="0">
                <a:solidFill>
                  <a:srgbClr val="850F8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850F88"/>
                </a:solidFill>
                <a:latin typeface="Arial"/>
                <a:cs typeface="Arial"/>
              </a:rPr>
              <a:t>Call</a:t>
            </a:r>
            <a:r>
              <a:rPr sz="1600" b="1" spc="-25" dirty="0">
                <a:solidFill>
                  <a:srgbClr val="850F88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850F88"/>
                </a:solidFill>
                <a:latin typeface="Arial"/>
                <a:cs typeface="Arial"/>
              </a:rPr>
              <a:t>Center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959944" y="1911266"/>
          <a:ext cx="7254874" cy="1253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5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2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67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60" dirty="0">
                          <a:latin typeface="Arial"/>
                          <a:cs typeface="Arial"/>
                        </a:rPr>
                        <a:t>VA</a:t>
                      </a:r>
                      <a:r>
                        <a:rPr sz="16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Operations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800.682.9701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452120" indent="1016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Monday-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Friday</a:t>
                      </a:r>
                      <a:r>
                        <a:rPr sz="16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7am-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1am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EST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Saturday-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Sunday</a:t>
                      </a:r>
                      <a:r>
                        <a:rPr sz="16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8am-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7pm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EST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745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International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213.474.2790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452120" indent="1016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Monday-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Friday</a:t>
                      </a:r>
                      <a:r>
                        <a:rPr sz="16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7am-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1am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EST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Saturday-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Sunday</a:t>
                      </a:r>
                      <a:r>
                        <a:rPr sz="16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8am-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7pm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EST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1968186" y="3516093"/>
            <a:ext cx="12992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dirty="0">
                <a:solidFill>
                  <a:srgbClr val="850F88"/>
                </a:solidFill>
                <a:uFill>
                  <a:solidFill>
                    <a:srgbClr val="850F88"/>
                  </a:solidFill>
                </a:uFill>
                <a:latin typeface="Arial"/>
                <a:cs typeface="Arial"/>
              </a:rPr>
              <a:t>Support</a:t>
            </a:r>
            <a:r>
              <a:rPr sz="1200" b="1" u="sng" spc="10" dirty="0">
                <a:solidFill>
                  <a:srgbClr val="850F88"/>
                </a:solidFill>
                <a:uFill>
                  <a:solidFill>
                    <a:srgbClr val="850F88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10" dirty="0">
                <a:solidFill>
                  <a:srgbClr val="850F88"/>
                </a:solidFill>
                <a:uFill>
                  <a:solidFill>
                    <a:srgbClr val="850F88"/>
                  </a:solidFill>
                </a:uFill>
                <a:latin typeface="Arial"/>
                <a:cs typeface="Arial"/>
              </a:rPr>
              <a:t>Services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42631" y="3847969"/>
            <a:ext cx="2018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50F88"/>
                </a:solidFill>
                <a:latin typeface="Arial"/>
                <a:cs typeface="Arial"/>
              </a:rPr>
              <a:t>Scheduling</a:t>
            </a:r>
            <a:r>
              <a:rPr sz="1200" spc="-20" dirty="0">
                <a:solidFill>
                  <a:srgbClr val="850F8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850F88"/>
                </a:solidFill>
                <a:latin typeface="Arial"/>
                <a:cs typeface="Arial"/>
              </a:rPr>
              <a:t>&amp;</a:t>
            </a:r>
            <a:r>
              <a:rPr sz="1200" spc="-95" dirty="0">
                <a:solidFill>
                  <a:srgbClr val="850F8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850F88"/>
                </a:solidFill>
                <a:latin typeface="Arial"/>
                <a:cs typeface="Arial"/>
              </a:rPr>
              <a:t>Appt.</a:t>
            </a:r>
            <a:r>
              <a:rPr sz="1200" spc="105" dirty="0">
                <a:solidFill>
                  <a:srgbClr val="850F8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850F88"/>
                </a:solidFill>
                <a:latin typeface="Arial"/>
                <a:cs typeface="Arial"/>
              </a:rPr>
              <a:t>Directions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42631" y="4213729"/>
            <a:ext cx="167576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50F88"/>
                </a:solidFill>
                <a:latin typeface="Arial"/>
                <a:cs typeface="Arial"/>
              </a:rPr>
              <a:t>Transportation</a:t>
            </a:r>
            <a:r>
              <a:rPr sz="1200" spc="35" dirty="0">
                <a:solidFill>
                  <a:srgbClr val="850F8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850F88"/>
                </a:solidFill>
                <a:latin typeface="Arial"/>
                <a:cs typeface="Arial"/>
              </a:rPr>
              <a:t>Requests</a:t>
            </a:r>
            <a:endParaRPr sz="1200">
              <a:latin typeface="Arial"/>
              <a:cs typeface="Arial"/>
            </a:endParaRPr>
          </a:p>
          <a:p>
            <a:pPr marL="12700" marR="120014">
              <a:lnSpc>
                <a:spcPct val="200000"/>
              </a:lnSpc>
            </a:pPr>
            <a:r>
              <a:rPr sz="1200" spc="-10" dirty="0">
                <a:solidFill>
                  <a:srgbClr val="850F88"/>
                </a:solidFill>
                <a:latin typeface="Arial"/>
                <a:cs typeface="Arial"/>
              </a:rPr>
              <a:t>Reimbursements Demographic</a:t>
            </a:r>
            <a:r>
              <a:rPr sz="1200" spc="55" dirty="0">
                <a:solidFill>
                  <a:srgbClr val="850F88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850F88"/>
                </a:solidFill>
                <a:latin typeface="Arial"/>
                <a:cs typeface="Arial"/>
              </a:rPr>
              <a:t>Changes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391919" y="3799840"/>
            <a:ext cx="4429760" cy="1412240"/>
            <a:chOff x="1391919" y="3799840"/>
            <a:chExt cx="4429760" cy="1412240"/>
          </a:xfrm>
        </p:grpSpPr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02080" y="3810000"/>
              <a:ext cx="304787" cy="29463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12239" y="4561840"/>
              <a:ext cx="304787" cy="29463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91919" y="4175760"/>
              <a:ext cx="335280" cy="33528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12240" y="4917440"/>
              <a:ext cx="294627" cy="2946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86399" y="3799840"/>
              <a:ext cx="335280" cy="345440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5903948" y="3832771"/>
            <a:ext cx="154114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50F88"/>
                </a:solidFill>
                <a:latin typeface="Arial"/>
                <a:cs typeface="Arial"/>
                <a:hlinkClick r:id="rId17"/>
              </a:rPr>
              <a:t>WeCare@QTC</a:t>
            </a:r>
            <a:r>
              <a:rPr lang="en-US" sz="1200" spc="-10" dirty="0">
                <a:solidFill>
                  <a:srgbClr val="850F88"/>
                </a:solidFill>
                <a:latin typeface="Arial"/>
                <a:cs typeface="Arial"/>
                <a:hlinkClick r:id="rId17"/>
              </a:rPr>
              <a:t>M</a:t>
            </a:r>
            <a:r>
              <a:rPr sz="1200" spc="-10" dirty="0">
                <a:solidFill>
                  <a:srgbClr val="850F88"/>
                </a:solidFill>
                <a:latin typeface="Arial"/>
                <a:cs typeface="Arial"/>
                <a:hlinkClick r:id="rId17"/>
              </a:rPr>
              <a:t>.com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0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0" dirty="0"/>
              <a:t>The</a:t>
            </a:r>
            <a:r>
              <a:rPr spc="-20" dirty="0"/>
              <a:t> </a:t>
            </a:r>
            <a:r>
              <a:rPr dirty="0"/>
              <a:t>inf</a:t>
            </a:r>
            <a:r>
              <a:rPr spc="-60" dirty="0"/>
              <a:t> </a:t>
            </a:r>
            <a:r>
              <a:rPr dirty="0"/>
              <a:t>ormation</a:t>
            </a:r>
            <a:r>
              <a:rPr spc="-15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this</a:t>
            </a:r>
            <a:r>
              <a:rPr spc="-60" dirty="0"/>
              <a:t> </a:t>
            </a:r>
            <a:r>
              <a:rPr dirty="0"/>
              <a:t>document</a:t>
            </a:r>
            <a:r>
              <a:rPr spc="-60" dirty="0"/>
              <a:t> </a:t>
            </a:r>
            <a:r>
              <a:rPr dirty="0"/>
              <a:t>is</a:t>
            </a:r>
            <a:r>
              <a:rPr spc="30" dirty="0"/>
              <a:t> </a:t>
            </a:r>
            <a:r>
              <a:rPr spc="-10" dirty="0"/>
              <a:t>proprietary</a:t>
            </a:r>
            <a:r>
              <a:rPr spc="3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dirty="0"/>
              <a:t>Management.</a:t>
            </a:r>
            <a:r>
              <a:rPr spc="-60" dirty="0"/>
              <a:t> </a:t>
            </a:r>
            <a:r>
              <a:rPr dirty="0"/>
              <a:t>It</a:t>
            </a:r>
            <a:r>
              <a:rPr spc="30" dirty="0"/>
              <a:t> </a:t>
            </a:r>
            <a:r>
              <a:rPr dirty="0"/>
              <a:t>may</a:t>
            </a:r>
            <a:r>
              <a:rPr spc="30" dirty="0"/>
              <a:t> </a:t>
            </a:r>
            <a:r>
              <a:rPr dirty="0"/>
              <a:t>not</a:t>
            </a:r>
            <a:r>
              <a:rPr spc="-60" dirty="0"/>
              <a:t> </a:t>
            </a:r>
            <a:r>
              <a:rPr dirty="0"/>
              <a:t>be</a:t>
            </a:r>
            <a:r>
              <a:rPr spc="-15" dirty="0"/>
              <a:t> </a:t>
            </a:r>
            <a:r>
              <a:rPr dirty="0"/>
              <a:t>used,</a:t>
            </a:r>
            <a:r>
              <a:rPr spc="-60" dirty="0"/>
              <a:t> </a:t>
            </a:r>
            <a:r>
              <a:rPr dirty="0"/>
              <a:t>reproduced,</a:t>
            </a:r>
            <a:r>
              <a:rPr spc="30" dirty="0"/>
              <a:t> </a:t>
            </a:r>
            <a:r>
              <a:rPr spc="-10" dirty="0"/>
              <a:t>disclosed,</a:t>
            </a:r>
            <a:r>
              <a:rPr spc="30" dirty="0"/>
              <a:t> 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exported</a:t>
            </a:r>
            <a:r>
              <a:rPr spc="-20" dirty="0"/>
              <a:t> </a:t>
            </a:r>
            <a:r>
              <a:rPr dirty="0"/>
              <a:t>without</a:t>
            </a:r>
            <a:r>
              <a:rPr spc="3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written</a:t>
            </a:r>
            <a:r>
              <a:rPr spc="-25" dirty="0"/>
              <a:t> </a:t>
            </a:r>
            <a:r>
              <a:rPr dirty="0"/>
              <a:t>approval</a:t>
            </a:r>
            <a:r>
              <a:rPr spc="-15" dirty="0"/>
              <a:t> </a:t>
            </a:r>
            <a:r>
              <a:rPr dirty="0"/>
              <a:t>of</a:t>
            </a:r>
            <a:r>
              <a:rPr spc="3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spc="-10" dirty="0"/>
              <a:t>Management.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658413" y="3516093"/>
            <a:ext cx="1541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dirty="0">
                <a:solidFill>
                  <a:srgbClr val="850F88"/>
                </a:solidFill>
                <a:uFill>
                  <a:solidFill>
                    <a:srgbClr val="850F88"/>
                  </a:solidFill>
                </a:uFill>
                <a:latin typeface="Arial"/>
                <a:cs typeface="Arial"/>
              </a:rPr>
              <a:t>VSO</a:t>
            </a:r>
            <a:r>
              <a:rPr sz="1200" b="1" u="sng" spc="35" dirty="0">
                <a:solidFill>
                  <a:srgbClr val="850F88"/>
                </a:solidFill>
                <a:uFill>
                  <a:solidFill>
                    <a:srgbClr val="850F88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solidFill>
                  <a:srgbClr val="850F88"/>
                </a:solidFill>
                <a:uFill>
                  <a:solidFill>
                    <a:srgbClr val="850F88"/>
                  </a:solidFill>
                </a:uFill>
                <a:latin typeface="Arial"/>
                <a:cs typeface="Arial"/>
              </a:rPr>
              <a:t>Support</a:t>
            </a:r>
            <a:r>
              <a:rPr sz="1200" b="1" u="sng" spc="310" dirty="0">
                <a:solidFill>
                  <a:srgbClr val="850F88"/>
                </a:solidFill>
                <a:uFill>
                  <a:solidFill>
                    <a:srgbClr val="850F88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solidFill>
                  <a:srgbClr val="850F88"/>
                </a:solidFill>
                <a:uFill>
                  <a:solidFill>
                    <a:srgbClr val="850F88"/>
                  </a:solidFill>
                </a:uFill>
                <a:latin typeface="Arial"/>
                <a:cs typeface="Arial"/>
              </a:rPr>
              <a:t>-</a:t>
            </a:r>
            <a:r>
              <a:rPr sz="1200" b="1" u="sng" spc="-45" dirty="0">
                <a:solidFill>
                  <a:srgbClr val="850F88"/>
                </a:solidFill>
                <a:uFill>
                  <a:solidFill>
                    <a:srgbClr val="850F88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20" dirty="0">
                <a:solidFill>
                  <a:srgbClr val="850F88"/>
                </a:solidFill>
                <a:uFill>
                  <a:solidFill>
                    <a:srgbClr val="850F88"/>
                  </a:solidFill>
                </a:uFill>
                <a:latin typeface="Arial"/>
                <a:cs typeface="Arial"/>
              </a:rPr>
              <a:t>Email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7040" y="1137922"/>
            <a:ext cx="8290559" cy="853440"/>
            <a:chOff x="447040" y="1137922"/>
            <a:chExt cx="8290559" cy="853440"/>
          </a:xfrm>
        </p:grpSpPr>
        <p:sp>
          <p:nvSpPr>
            <p:cNvPr id="3" name="object 3"/>
            <p:cNvSpPr/>
            <p:nvPr/>
          </p:nvSpPr>
          <p:spPr>
            <a:xfrm>
              <a:off x="462280" y="1153162"/>
              <a:ext cx="8260080" cy="822960"/>
            </a:xfrm>
            <a:custGeom>
              <a:avLst/>
              <a:gdLst/>
              <a:ahLst/>
              <a:cxnLst/>
              <a:rect l="l" t="t" r="r" b="b"/>
              <a:pathLst>
                <a:path w="8260080" h="822960">
                  <a:moveTo>
                    <a:pt x="8122920" y="0"/>
                  </a:moveTo>
                  <a:lnTo>
                    <a:pt x="137160" y="0"/>
                  </a:lnTo>
                  <a:lnTo>
                    <a:pt x="93805" y="6992"/>
                  </a:lnTo>
                  <a:lnTo>
                    <a:pt x="56153" y="26462"/>
                  </a:lnTo>
                  <a:lnTo>
                    <a:pt x="26462" y="56153"/>
                  </a:lnTo>
                  <a:lnTo>
                    <a:pt x="6992" y="93805"/>
                  </a:lnTo>
                  <a:lnTo>
                    <a:pt x="0" y="137160"/>
                  </a:lnTo>
                  <a:lnTo>
                    <a:pt x="0" y="685800"/>
                  </a:lnTo>
                  <a:lnTo>
                    <a:pt x="6992" y="729149"/>
                  </a:lnTo>
                  <a:lnTo>
                    <a:pt x="26462" y="766801"/>
                  </a:lnTo>
                  <a:lnTo>
                    <a:pt x="56153" y="796493"/>
                  </a:lnTo>
                  <a:lnTo>
                    <a:pt x="93805" y="815966"/>
                  </a:lnTo>
                  <a:lnTo>
                    <a:pt x="137160" y="822960"/>
                  </a:lnTo>
                  <a:lnTo>
                    <a:pt x="8122920" y="822960"/>
                  </a:lnTo>
                  <a:lnTo>
                    <a:pt x="8166274" y="815966"/>
                  </a:lnTo>
                  <a:lnTo>
                    <a:pt x="8203926" y="796493"/>
                  </a:lnTo>
                  <a:lnTo>
                    <a:pt x="8233617" y="766801"/>
                  </a:lnTo>
                  <a:lnTo>
                    <a:pt x="8253087" y="729149"/>
                  </a:lnTo>
                  <a:lnTo>
                    <a:pt x="8260080" y="685800"/>
                  </a:lnTo>
                  <a:lnTo>
                    <a:pt x="8260080" y="137160"/>
                  </a:lnTo>
                  <a:lnTo>
                    <a:pt x="8253087" y="93805"/>
                  </a:lnTo>
                  <a:lnTo>
                    <a:pt x="8233617" y="56153"/>
                  </a:lnTo>
                  <a:lnTo>
                    <a:pt x="8203926" y="26462"/>
                  </a:lnTo>
                  <a:lnTo>
                    <a:pt x="8166274" y="6992"/>
                  </a:lnTo>
                  <a:lnTo>
                    <a:pt x="8122920" y="0"/>
                  </a:lnTo>
                  <a:close/>
                </a:path>
              </a:pathLst>
            </a:custGeom>
            <a:solidFill>
              <a:srgbClr val="1F1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2280" y="1153162"/>
              <a:ext cx="8260080" cy="822960"/>
            </a:xfrm>
            <a:custGeom>
              <a:avLst/>
              <a:gdLst/>
              <a:ahLst/>
              <a:cxnLst/>
              <a:rect l="l" t="t" r="r" b="b"/>
              <a:pathLst>
                <a:path w="8260080" h="822960">
                  <a:moveTo>
                    <a:pt x="0" y="137160"/>
                  </a:moveTo>
                  <a:lnTo>
                    <a:pt x="6992" y="93805"/>
                  </a:lnTo>
                  <a:lnTo>
                    <a:pt x="26462" y="56153"/>
                  </a:lnTo>
                  <a:lnTo>
                    <a:pt x="56153" y="26462"/>
                  </a:lnTo>
                  <a:lnTo>
                    <a:pt x="93805" y="6992"/>
                  </a:lnTo>
                  <a:lnTo>
                    <a:pt x="137160" y="0"/>
                  </a:lnTo>
                  <a:lnTo>
                    <a:pt x="8122920" y="0"/>
                  </a:lnTo>
                  <a:lnTo>
                    <a:pt x="8166274" y="6992"/>
                  </a:lnTo>
                  <a:lnTo>
                    <a:pt x="8203926" y="26462"/>
                  </a:lnTo>
                  <a:lnTo>
                    <a:pt x="8233617" y="56153"/>
                  </a:lnTo>
                  <a:lnTo>
                    <a:pt x="8253087" y="93805"/>
                  </a:lnTo>
                  <a:lnTo>
                    <a:pt x="8260080" y="137160"/>
                  </a:lnTo>
                  <a:lnTo>
                    <a:pt x="8260080" y="685800"/>
                  </a:lnTo>
                  <a:lnTo>
                    <a:pt x="8253087" y="729149"/>
                  </a:lnTo>
                  <a:lnTo>
                    <a:pt x="8233617" y="766801"/>
                  </a:lnTo>
                  <a:lnTo>
                    <a:pt x="8203926" y="796493"/>
                  </a:lnTo>
                  <a:lnTo>
                    <a:pt x="8166274" y="815966"/>
                  </a:lnTo>
                  <a:lnTo>
                    <a:pt x="8122920" y="822960"/>
                  </a:lnTo>
                  <a:lnTo>
                    <a:pt x="137160" y="822960"/>
                  </a:lnTo>
                  <a:lnTo>
                    <a:pt x="93805" y="815966"/>
                  </a:lnTo>
                  <a:lnTo>
                    <a:pt x="56153" y="796493"/>
                  </a:lnTo>
                  <a:lnTo>
                    <a:pt x="26462" y="766801"/>
                  </a:lnTo>
                  <a:lnTo>
                    <a:pt x="6992" y="729149"/>
                  </a:lnTo>
                  <a:lnTo>
                    <a:pt x="0" y="685800"/>
                  </a:lnTo>
                  <a:lnTo>
                    <a:pt x="0" y="137160"/>
                  </a:lnTo>
                  <a:close/>
                </a:path>
              </a:pathLst>
            </a:custGeom>
            <a:ln w="30480">
              <a:solidFill>
                <a:srgbClr val="850F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38518" y="1296167"/>
            <a:ext cx="7697470" cy="48260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938780" marR="5080" indent="-2926080">
              <a:lnSpc>
                <a:spcPts val="1680"/>
              </a:lnSpc>
              <a:spcBef>
                <a:spcPts val="35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Claimant</a:t>
            </a:r>
            <a:r>
              <a:rPr sz="16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QTC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ahead</a:t>
            </a:r>
            <a:r>
              <a:rPr sz="1600" i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of</a:t>
            </a:r>
            <a:r>
              <a:rPr sz="1600" i="1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time</a:t>
            </a:r>
            <a:r>
              <a:rPr sz="1600" i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provide</a:t>
            </a:r>
            <a:r>
              <a:rPr sz="16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verbal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authorization</a:t>
            </a:r>
            <a:r>
              <a:rPr sz="16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speak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VSO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behalf.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6619" y="2124776"/>
            <a:ext cx="7928609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3825" indent="-111760">
              <a:lnSpc>
                <a:spcPct val="100000"/>
              </a:lnSpc>
              <a:spcBef>
                <a:spcPts val="90"/>
              </a:spcBef>
              <a:buChar char="•"/>
              <a:tabLst>
                <a:tab pos="124460" algn="l"/>
              </a:tabLst>
            </a:pPr>
            <a:r>
              <a:rPr sz="1450" dirty="0">
                <a:latin typeface="Arial"/>
                <a:cs typeface="Arial"/>
              </a:rPr>
              <a:t>QTC</a:t>
            </a:r>
            <a:r>
              <a:rPr sz="1450" spc="-15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will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spc="-25" dirty="0">
                <a:latin typeface="Arial"/>
                <a:cs typeface="Arial"/>
              </a:rPr>
              <a:t>document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this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in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case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spc="-35" dirty="0">
                <a:latin typeface="Arial"/>
                <a:cs typeface="Arial"/>
              </a:rPr>
              <a:t>management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notes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for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any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future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-25" dirty="0">
                <a:latin typeface="Arial"/>
                <a:cs typeface="Arial"/>
              </a:rPr>
              <a:t>correspondences</a:t>
            </a:r>
            <a:r>
              <a:rPr sz="1450" spc="-15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that</a:t>
            </a:r>
            <a:r>
              <a:rPr sz="1450" spc="-15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may</a:t>
            </a:r>
            <a:r>
              <a:rPr sz="1450" spc="2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occur.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7040" y="2854955"/>
            <a:ext cx="8290559" cy="650240"/>
            <a:chOff x="447040" y="2854955"/>
            <a:chExt cx="8290559" cy="650240"/>
          </a:xfrm>
        </p:grpSpPr>
        <p:sp>
          <p:nvSpPr>
            <p:cNvPr id="8" name="object 8"/>
            <p:cNvSpPr/>
            <p:nvPr/>
          </p:nvSpPr>
          <p:spPr>
            <a:xfrm>
              <a:off x="462280" y="2870195"/>
              <a:ext cx="8260080" cy="619760"/>
            </a:xfrm>
            <a:custGeom>
              <a:avLst/>
              <a:gdLst/>
              <a:ahLst/>
              <a:cxnLst/>
              <a:rect l="l" t="t" r="r" b="b"/>
              <a:pathLst>
                <a:path w="8260080" h="619760">
                  <a:moveTo>
                    <a:pt x="8156778" y="0"/>
                  </a:moveTo>
                  <a:lnTo>
                    <a:pt x="103301" y="0"/>
                  </a:lnTo>
                  <a:lnTo>
                    <a:pt x="63093" y="8118"/>
                  </a:lnTo>
                  <a:lnTo>
                    <a:pt x="30257" y="30257"/>
                  </a:lnTo>
                  <a:lnTo>
                    <a:pt x="8118" y="63093"/>
                  </a:lnTo>
                  <a:lnTo>
                    <a:pt x="0" y="103301"/>
                  </a:lnTo>
                  <a:lnTo>
                    <a:pt x="0" y="516470"/>
                  </a:lnTo>
                  <a:lnTo>
                    <a:pt x="8118" y="556677"/>
                  </a:lnTo>
                  <a:lnTo>
                    <a:pt x="30257" y="589508"/>
                  </a:lnTo>
                  <a:lnTo>
                    <a:pt x="63093" y="611643"/>
                  </a:lnTo>
                  <a:lnTo>
                    <a:pt x="103301" y="619760"/>
                  </a:lnTo>
                  <a:lnTo>
                    <a:pt x="8156778" y="619760"/>
                  </a:lnTo>
                  <a:lnTo>
                    <a:pt x="8196986" y="611643"/>
                  </a:lnTo>
                  <a:lnTo>
                    <a:pt x="8229822" y="589508"/>
                  </a:lnTo>
                  <a:lnTo>
                    <a:pt x="8251961" y="556677"/>
                  </a:lnTo>
                  <a:lnTo>
                    <a:pt x="8260080" y="516470"/>
                  </a:lnTo>
                  <a:lnTo>
                    <a:pt x="8260080" y="103301"/>
                  </a:lnTo>
                  <a:lnTo>
                    <a:pt x="8251961" y="63093"/>
                  </a:lnTo>
                  <a:lnTo>
                    <a:pt x="8229822" y="30257"/>
                  </a:lnTo>
                  <a:lnTo>
                    <a:pt x="8196986" y="8118"/>
                  </a:lnTo>
                  <a:lnTo>
                    <a:pt x="8156778" y="0"/>
                  </a:lnTo>
                  <a:close/>
                </a:path>
              </a:pathLst>
            </a:custGeom>
            <a:solidFill>
              <a:srgbClr val="1F1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2280" y="2870195"/>
              <a:ext cx="8260080" cy="619760"/>
            </a:xfrm>
            <a:custGeom>
              <a:avLst/>
              <a:gdLst/>
              <a:ahLst/>
              <a:cxnLst/>
              <a:rect l="l" t="t" r="r" b="b"/>
              <a:pathLst>
                <a:path w="8260080" h="619760">
                  <a:moveTo>
                    <a:pt x="0" y="103301"/>
                  </a:moveTo>
                  <a:lnTo>
                    <a:pt x="8118" y="63093"/>
                  </a:lnTo>
                  <a:lnTo>
                    <a:pt x="30257" y="30257"/>
                  </a:lnTo>
                  <a:lnTo>
                    <a:pt x="63093" y="8118"/>
                  </a:lnTo>
                  <a:lnTo>
                    <a:pt x="103301" y="0"/>
                  </a:lnTo>
                  <a:lnTo>
                    <a:pt x="8156778" y="0"/>
                  </a:lnTo>
                  <a:lnTo>
                    <a:pt x="8196986" y="8118"/>
                  </a:lnTo>
                  <a:lnTo>
                    <a:pt x="8229822" y="30257"/>
                  </a:lnTo>
                  <a:lnTo>
                    <a:pt x="8251961" y="63093"/>
                  </a:lnTo>
                  <a:lnTo>
                    <a:pt x="8260080" y="103301"/>
                  </a:lnTo>
                  <a:lnTo>
                    <a:pt x="8260080" y="516470"/>
                  </a:lnTo>
                  <a:lnTo>
                    <a:pt x="8251961" y="556677"/>
                  </a:lnTo>
                  <a:lnTo>
                    <a:pt x="8229822" y="589508"/>
                  </a:lnTo>
                  <a:lnTo>
                    <a:pt x="8196986" y="611643"/>
                  </a:lnTo>
                  <a:lnTo>
                    <a:pt x="8156778" y="619760"/>
                  </a:lnTo>
                  <a:lnTo>
                    <a:pt x="103301" y="619760"/>
                  </a:lnTo>
                  <a:lnTo>
                    <a:pt x="63093" y="611643"/>
                  </a:lnTo>
                  <a:lnTo>
                    <a:pt x="30257" y="589508"/>
                  </a:lnTo>
                  <a:lnTo>
                    <a:pt x="8118" y="556677"/>
                  </a:lnTo>
                  <a:lnTo>
                    <a:pt x="0" y="516470"/>
                  </a:lnTo>
                  <a:lnTo>
                    <a:pt x="0" y="103301"/>
                  </a:lnTo>
                  <a:close/>
                </a:path>
              </a:pathLst>
            </a:custGeom>
            <a:ln w="30480">
              <a:solidFill>
                <a:srgbClr val="850F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06883" y="2910413"/>
            <a:ext cx="8028305" cy="97345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314700" marR="77470" indent="-3302000">
              <a:lnSpc>
                <a:spcPts val="1680"/>
              </a:lnSpc>
              <a:spcBef>
                <a:spcPts val="35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Claimant</a:t>
            </a:r>
            <a:r>
              <a:rPr sz="160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VSO can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contact QTC</a:t>
            </a:r>
            <a:r>
              <a:rPr sz="1600" i="1" u="sng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i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together</a:t>
            </a:r>
            <a:r>
              <a:rPr sz="1600" i="1" u="sng" spc="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provide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authorization</a:t>
            </a:r>
            <a:r>
              <a:rPr sz="160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speak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VSO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behalf.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Arial"/>
              <a:cs typeface="Arial"/>
            </a:endParaRPr>
          </a:p>
          <a:p>
            <a:pPr marL="224154" indent="-112395">
              <a:lnSpc>
                <a:spcPct val="100000"/>
              </a:lnSpc>
              <a:buChar char="•"/>
              <a:tabLst>
                <a:tab pos="224790" algn="l"/>
              </a:tabLst>
            </a:pPr>
            <a:r>
              <a:rPr sz="1450" dirty="0">
                <a:latin typeface="Arial"/>
                <a:cs typeface="Arial"/>
              </a:rPr>
              <a:t>QTC</a:t>
            </a:r>
            <a:r>
              <a:rPr sz="1450" spc="-15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will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spc="-25" dirty="0">
                <a:latin typeface="Arial"/>
                <a:cs typeface="Arial"/>
              </a:rPr>
              <a:t>document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this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in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case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spc="-35" dirty="0">
                <a:latin typeface="Arial"/>
                <a:cs typeface="Arial"/>
              </a:rPr>
              <a:t>management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notes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for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any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future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-25" dirty="0">
                <a:latin typeface="Arial"/>
                <a:cs typeface="Arial"/>
              </a:rPr>
              <a:t>correspondences</a:t>
            </a:r>
            <a:r>
              <a:rPr sz="1450" spc="-15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that</a:t>
            </a:r>
            <a:r>
              <a:rPr sz="1450" spc="-15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may</a:t>
            </a:r>
            <a:r>
              <a:rPr sz="1450" spc="2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occur.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47040" y="4368803"/>
            <a:ext cx="8290559" cy="1107440"/>
            <a:chOff x="447040" y="4368803"/>
            <a:chExt cx="8290559" cy="1107440"/>
          </a:xfrm>
        </p:grpSpPr>
        <p:sp>
          <p:nvSpPr>
            <p:cNvPr id="12" name="object 12"/>
            <p:cNvSpPr/>
            <p:nvPr/>
          </p:nvSpPr>
          <p:spPr>
            <a:xfrm>
              <a:off x="462280" y="4384043"/>
              <a:ext cx="8260080" cy="1076960"/>
            </a:xfrm>
            <a:custGeom>
              <a:avLst/>
              <a:gdLst/>
              <a:ahLst/>
              <a:cxnLst/>
              <a:rect l="l" t="t" r="r" b="b"/>
              <a:pathLst>
                <a:path w="8260080" h="1076960">
                  <a:moveTo>
                    <a:pt x="8080590" y="0"/>
                  </a:moveTo>
                  <a:lnTo>
                    <a:pt x="179489" y="0"/>
                  </a:lnTo>
                  <a:lnTo>
                    <a:pt x="131775" y="6411"/>
                  </a:lnTo>
                  <a:lnTo>
                    <a:pt x="88900" y="24503"/>
                  </a:lnTo>
                  <a:lnTo>
                    <a:pt x="52573" y="52568"/>
                  </a:lnTo>
                  <a:lnTo>
                    <a:pt x="24506" y="88894"/>
                  </a:lnTo>
                  <a:lnTo>
                    <a:pt x="6411" y="131771"/>
                  </a:lnTo>
                  <a:lnTo>
                    <a:pt x="0" y="179489"/>
                  </a:lnTo>
                  <a:lnTo>
                    <a:pt x="0" y="897458"/>
                  </a:lnTo>
                  <a:lnTo>
                    <a:pt x="6411" y="945176"/>
                  </a:lnTo>
                  <a:lnTo>
                    <a:pt x="24506" y="988056"/>
                  </a:lnTo>
                  <a:lnTo>
                    <a:pt x="52573" y="1024385"/>
                  </a:lnTo>
                  <a:lnTo>
                    <a:pt x="88899" y="1052452"/>
                  </a:lnTo>
                  <a:lnTo>
                    <a:pt x="131775" y="1070548"/>
                  </a:lnTo>
                  <a:lnTo>
                    <a:pt x="179489" y="1076960"/>
                  </a:lnTo>
                  <a:lnTo>
                    <a:pt x="8080590" y="1076960"/>
                  </a:lnTo>
                  <a:lnTo>
                    <a:pt x="8128304" y="1070548"/>
                  </a:lnTo>
                  <a:lnTo>
                    <a:pt x="8171180" y="1052452"/>
                  </a:lnTo>
                  <a:lnTo>
                    <a:pt x="8207506" y="1024385"/>
                  </a:lnTo>
                  <a:lnTo>
                    <a:pt x="8235573" y="988056"/>
                  </a:lnTo>
                  <a:lnTo>
                    <a:pt x="8253668" y="945176"/>
                  </a:lnTo>
                  <a:lnTo>
                    <a:pt x="8260080" y="897458"/>
                  </a:lnTo>
                  <a:lnTo>
                    <a:pt x="8260080" y="179489"/>
                  </a:lnTo>
                  <a:lnTo>
                    <a:pt x="8253668" y="131771"/>
                  </a:lnTo>
                  <a:lnTo>
                    <a:pt x="8235573" y="88894"/>
                  </a:lnTo>
                  <a:lnTo>
                    <a:pt x="8207506" y="52568"/>
                  </a:lnTo>
                  <a:lnTo>
                    <a:pt x="8171180" y="24503"/>
                  </a:lnTo>
                  <a:lnTo>
                    <a:pt x="8128304" y="6411"/>
                  </a:lnTo>
                  <a:lnTo>
                    <a:pt x="8080590" y="0"/>
                  </a:lnTo>
                  <a:close/>
                </a:path>
              </a:pathLst>
            </a:custGeom>
            <a:solidFill>
              <a:srgbClr val="1F1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2280" y="4384043"/>
              <a:ext cx="8260080" cy="1076960"/>
            </a:xfrm>
            <a:custGeom>
              <a:avLst/>
              <a:gdLst/>
              <a:ahLst/>
              <a:cxnLst/>
              <a:rect l="l" t="t" r="r" b="b"/>
              <a:pathLst>
                <a:path w="8260080" h="1076960">
                  <a:moveTo>
                    <a:pt x="0" y="179489"/>
                  </a:moveTo>
                  <a:lnTo>
                    <a:pt x="6411" y="131771"/>
                  </a:lnTo>
                  <a:lnTo>
                    <a:pt x="24506" y="88894"/>
                  </a:lnTo>
                  <a:lnTo>
                    <a:pt x="52573" y="52568"/>
                  </a:lnTo>
                  <a:lnTo>
                    <a:pt x="88900" y="24503"/>
                  </a:lnTo>
                  <a:lnTo>
                    <a:pt x="131775" y="6411"/>
                  </a:lnTo>
                  <a:lnTo>
                    <a:pt x="179489" y="0"/>
                  </a:lnTo>
                  <a:lnTo>
                    <a:pt x="8080590" y="0"/>
                  </a:lnTo>
                  <a:lnTo>
                    <a:pt x="8128304" y="6411"/>
                  </a:lnTo>
                  <a:lnTo>
                    <a:pt x="8171180" y="24503"/>
                  </a:lnTo>
                  <a:lnTo>
                    <a:pt x="8207506" y="52568"/>
                  </a:lnTo>
                  <a:lnTo>
                    <a:pt x="8235573" y="88894"/>
                  </a:lnTo>
                  <a:lnTo>
                    <a:pt x="8253668" y="131771"/>
                  </a:lnTo>
                  <a:lnTo>
                    <a:pt x="8260080" y="179489"/>
                  </a:lnTo>
                  <a:lnTo>
                    <a:pt x="8260080" y="897458"/>
                  </a:lnTo>
                  <a:lnTo>
                    <a:pt x="8253668" y="945176"/>
                  </a:lnTo>
                  <a:lnTo>
                    <a:pt x="8235573" y="988056"/>
                  </a:lnTo>
                  <a:lnTo>
                    <a:pt x="8207506" y="1024385"/>
                  </a:lnTo>
                  <a:lnTo>
                    <a:pt x="8171180" y="1052452"/>
                  </a:lnTo>
                  <a:lnTo>
                    <a:pt x="8128304" y="1070548"/>
                  </a:lnTo>
                  <a:lnTo>
                    <a:pt x="8080590" y="1076960"/>
                  </a:lnTo>
                  <a:lnTo>
                    <a:pt x="179489" y="1076960"/>
                  </a:lnTo>
                  <a:lnTo>
                    <a:pt x="131775" y="1070548"/>
                  </a:lnTo>
                  <a:lnTo>
                    <a:pt x="88899" y="1052452"/>
                  </a:lnTo>
                  <a:lnTo>
                    <a:pt x="52573" y="1024385"/>
                  </a:lnTo>
                  <a:lnTo>
                    <a:pt x="24506" y="988056"/>
                  </a:lnTo>
                  <a:lnTo>
                    <a:pt x="6411" y="945176"/>
                  </a:lnTo>
                  <a:lnTo>
                    <a:pt x="0" y="897458"/>
                  </a:lnTo>
                  <a:lnTo>
                    <a:pt x="0" y="179489"/>
                  </a:lnTo>
                  <a:close/>
                </a:path>
              </a:pathLst>
            </a:custGeom>
            <a:ln w="30480">
              <a:solidFill>
                <a:srgbClr val="850F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39173" y="4441361"/>
            <a:ext cx="7883525" cy="909319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indent="-635" algn="ctr">
              <a:lnSpc>
                <a:spcPts val="1680"/>
              </a:lnSpc>
              <a:spcBef>
                <a:spcPts val="35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claimant</a:t>
            </a:r>
            <a:r>
              <a:rPr sz="16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unable</a:t>
            </a:r>
            <a:r>
              <a:rPr sz="16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communicate</a:t>
            </a:r>
            <a:r>
              <a:rPr sz="16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effectively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16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scheduling</a:t>
            </a:r>
            <a:r>
              <a:rPr sz="1600" spc="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process,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QTC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review</a:t>
            </a:r>
            <a:r>
              <a:rPr sz="16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16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records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 possible</a:t>
            </a:r>
            <a:r>
              <a:rPr sz="16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POA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(i.e.,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Power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Attorney)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authorization</a:t>
            </a:r>
            <a:r>
              <a:rPr sz="160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third</a:t>
            </a:r>
            <a:r>
              <a:rPr sz="16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party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forms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(e.g.,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VA</a:t>
            </a:r>
            <a:r>
              <a:rPr sz="16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Form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21-0845)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authorize</a:t>
            </a:r>
            <a:r>
              <a:rPr sz="160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another</a:t>
            </a:r>
            <a:r>
              <a:rPr sz="16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individual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communicate/arrange</a:t>
            </a:r>
            <a:r>
              <a:rPr sz="16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scheduling</a:t>
            </a:r>
            <a:r>
              <a:rPr sz="16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16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behalf.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0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0" dirty="0"/>
              <a:t>The</a:t>
            </a:r>
            <a:r>
              <a:rPr spc="-20" dirty="0"/>
              <a:t> </a:t>
            </a:r>
            <a:r>
              <a:rPr dirty="0"/>
              <a:t>inf</a:t>
            </a:r>
            <a:r>
              <a:rPr spc="-60" dirty="0"/>
              <a:t> </a:t>
            </a:r>
            <a:r>
              <a:rPr dirty="0"/>
              <a:t>ormation</a:t>
            </a:r>
            <a:r>
              <a:rPr spc="-15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this</a:t>
            </a:r>
            <a:r>
              <a:rPr spc="-60" dirty="0"/>
              <a:t> </a:t>
            </a:r>
            <a:r>
              <a:rPr dirty="0"/>
              <a:t>document</a:t>
            </a:r>
            <a:r>
              <a:rPr spc="-60" dirty="0"/>
              <a:t> </a:t>
            </a:r>
            <a:r>
              <a:rPr dirty="0"/>
              <a:t>is</a:t>
            </a:r>
            <a:r>
              <a:rPr spc="30" dirty="0"/>
              <a:t> </a:t>
            </a:r>
            <a:r>
              <a:rPr spc="-10" dirty="0"/>
              <a:t>proprietary</a:t>
            </a:r>
            <a:r>
              <a:rPr spc="3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dirty="0"/>
              <a:t>Management.</a:t>
            </a:r>
            <a:r>
              <a:rPr spc="-60" dirty="0"/>
              <a:t> </a:t>
            </a:r>
            <a:r>
              <a:rPr dirty="0"/>
              <a:t>It</a:t>
            </a:r>
            <a:r>
              <a:rPr spc="30" dirty="0"/>
              <a:t> </a:t>
            </a:r>
            <a:r>
              <a:rPr dirty="0"/>
              <a:t>may</a:t>
            </a:r>
            <a:r>
              <a:rPr spc="30" dirty="0"/>
              <a:t> </a:t>
            </a:r>
            <a:r>
              <a:rPr dirty="0"/>
              <a:t>not</a:t>
            </a:r>
            <a:r>
              <a:rPr spc="-60" dirty="0"/>
              <a:t> </a:t>
            </a:r>
            <a:r>
              <a:rPr dirty="0"/>
              <a:t>be</a:t>
            </a:r>
            <a:r>
              <a:rPr spc="-15" dirty="0"/>
              <a:t> </a:t>
            </a:r>
            <a:r>
              <a:rPr dirty="0"/>
              <a:t>used,</a:t>
            </a:r>
            <a:r>
              <a:rPr spc="-60" dirty="0"/>
              <a:t> </a:t>
            </a:r>
            <a:r>
              <a:rPr dirty="0"/>
              <a:t>reproduced,</a:t>
            </a:r>
            <a:r>
              <a:rPr spc="30" dirty="0"/>
              <a:t> </a:t>
            </a:r>
            <a:r>
              <a:rPr spc="-10" dirty="0"/>
              <a:t>disclosed,</a:t>
            </a:r>
            <a:r>
              <a:rPr spc="30" dirty="0"/>
              <a:t> 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exported</a:t>
            </a:r>
            <a:r>
              <a:rPr spc="-20" dirty="0"/>
              <a:t> </a:t>
            </a:r>
            <a:r>
              <a:rPr dirty="0"/>
              <a:t>without</a:t>
            </a:r>
            <a:r>
              <a:rPr spc="3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written</a:t>
            </a:r>
            <a:r>
              <a:rPr spc="-25" dirty="0"/>
              <a:t> </a:t>
            </a:r>
            <a:r>
              <a:rPr dirty="0"/>
              <a:t>approval</a:t>
            </a:r>
            <a:r>
              <a:rPr spc="-15" dirty="0"/>
              <a:t> </a:t>
            </a:r>
            <a:r>
              <a:rPr dirty="0"/>
              <a:t>of</a:t>
            </a:r>
            <a:r>
              <a:rPr spc="3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spc="-10" dirty="0"/>
              <a:t>Management.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06619" y="5607294"/>
            <a:ext cx="7847330" cy="43815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3825" marR="5080" indent="-111760">
              <a:lnSpc>
                <a:spcPts val="1520"/>
              </a:lnSpc>
              <a:spcBef>
                <a:spcPts val="325"/>
              </a:spcBef>
              <a:buChar char="•"/>
              <a:tabLst>
                <a:tab pos="124460" algn="l"/>
              </a:tabLst>
            </a:pPr>
            <a:r>
              <a:rPr sz="1450" dirty="0">
                <a:latin typeface="Arial"/>
                <a:cs typeface="Arial"/>
              </a:rPr>
              <a:t>A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-20" dirty="0">
                <a:latin typeface="Arial"/>
                <a:cs typeface="Arial"/>
              </a:rPr>
              <a:t>copy</a:t>
            </a:r>
            <a:r>
              <a:rPr sz="1450" spc="-15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is</a:t>
            </a:r>
            <a:r>
              <a:rPr sz="1450" spc="1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not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required</a:t>
            </a:r>
            <a:r>
              <a:rPr sz="1450" spc="-15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to</a:t>
            </a:r>
            <a:r>
              <a:rPr sz="1450" spc="1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be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-20" dirty="0">
                <a:latin typeface="Arial"/>
                <a:cs typeface="Arial"/>
              </a:rPr>
              <a:t>obtained.</a:t>
            </a:r>
            <a:r>
              <a:rPr sz="1450" spc="-15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Staff</a:t>
            </a:r>
            <a:r>
              <a:rPr sz="1450" spc="-15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will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-25" dirty="0">
                <a:latin typeface="Arial"/>
                <a:cs typeface="Arial"/>
              </a:rPr>
              <a:t>document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clearly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in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case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spc="-35" dirty="0">
                <a:latin typeface="Arial"/>
                <a:cs typeface="Arial"/>
              </a:rPr>
              <a:t>management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notes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-20" dirty="0">
                <a:latin typeface="Arial"/>
                <a:cs typeface="Arial"/>
              </a:rPr>
              <a:t>when </a:t>
            </a:r>
            <a:r>
              <a:rPr sz="1450" dirty="0">
                <a:latin typeface="Arial"/>
                <a:cs typeface="Arial"/>
              </a:rPr>
              <a:t>a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spc="-20" dirty="0">
                <a:latin typeface="Arial"/>
                <a:cs typeface="Arial"/>
              </a:rPr>
              <a:t>POA</a:t>
            </a:r>
            <a:r>
              <a:rPr sz="1450" spc="-24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or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third</a:t>
            </a:r>
            <a:r>
              <a:rPr sz="1450" spc="-8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party</a:t>
            </a:r>
            <a:r>
              <a:rPr sz="1450" spc="-8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is</a:t>
            </a:r>
            <a:r>
              <a:rPr sz="1450" spc="-8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identified</a:t>
            </a:r>
            <a:r>
              <a:rPr sz="1450" spc="-16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to</a:t>
            </a:r>
            <a:r>
              <a:rPr sz="1450" spc="-8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speak</a:t>
            </a:r>
            <a:r>
              <a:rPr sz="1450" spc="-8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on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behalf</a:t>
            </a:r>
            <a:r>
              <a:rPr sz="1450" spc="-8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of</a:t>
            </a:r>
            <a:r>
              <a:rPr sz="1450" spc="-8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the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claimant</a:t>
            </a:r>
            <a:r>
              <a:rPr sz="1200" spc="-1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35940" y="269513"/>
            <a:ext cx="58743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69745" algn="l"/>
              </a:tabLst>
            </a:pPr>
            <a:r>
              <a:rPr sz="2800" spc="-10" dirty="0"/>
              <a:t>Obtaining</a:t>
            </a:r>
            <a:r>
              <a:rPr sz="2800" dirty="0"/>
              <a:t>	Information</a:t>
            </a:r>
            <a:r>
              <a:rPr sz="2800" spc="60" dirty="0"/>
              <a:t> </a:t>
            </a:r>
            <a:r>
              <a:rPr sz="2800" dirty="0"/>
              <a:t>for</a:t>
            </a:r>
            <a:r>
              <a:rPr sz="2800" spc="-75" dirty="0"/>
              <a:t> </a:t>
            </a:r>
            <a:r>
              <a:rPr sz="2800" spc="-35" dirty="0"/>
              <a:t>Claimant</a:t>
            </a:r>
            <a:endParaRPr sz="2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8140" marR="560070" indent="-345440">
              <a:lnSpc>
                <a:spcPct val="90000"/>
              </a:lnSpc>
              <a:spcBef>
                <a:spcPts val="345"/>
              </a:spcBef>
              <a:tabLst>
                <a:tab pos="357505" algn="l"/>
              </a:tabLst>
            </a:pPr>
            <a:r>
              <a:rPr sz="1450" spc="-50" dirty="0">
                <a:solidFill>
                  <a:srgbClr val="850F88"/>
                </a:solidFill>
                <a:latin typeface="Wingdings 3"/>
                <a:cs typeface="Wingdings 3"/>
              </a:rPr>
              <a:t></a:t>
            </a:r>
            <a:r>
              <a:rPr sz="1450" dirty="0">
                <a:solidFill>
                  <a:srgbClr val="850F88"/>
                </a:solidFill>
                <a:latin typeface="Times New Roman"/>
                <a:cs typeface="Times New Roman"/>
              </a:rPr>
              <a:t>	</a:t>
            </a:r>
            <a:r>
              <a:rPr dirty="0"/>
              <a:t>QTC</a:t>
            </a:r>
            <a:r>
              <a:rPr spc="5" dirty="0"/>
              <a:t> </a:t>
            </a:r>
            <a:r>
              <a:rPr dirty="0"/>
              <a:t>examiner’s</a:t>
            </a:r>
            <a:r>
              <a:rPr spc="30" dirty="0"/>
              <a:t> </a:t>
            </a:r>
            <a:r>
              <a:rPr dirty="0"/>
              <a:t>goal</a:t>
            </a:r>
            <a:r>
              <a:rPr spc="5" dirty="0"/>
              <a:t> </a:t>
            </a:r>
            <a:r>
              <a:rPr dirty="0"/>
              <a:t>is</a:t>
            </a:r>
            <a:r>
              <a:rPr spc="35" dirty="0"/>
              <a:t> </a:t>
            </a:r>
            <a:r>
              <a:rPr spc="-25" dirty="0"/>
              <a:t>to </a:t>
            </a:r>
            <a:r>
              <a:rPr b="1" dirty="0">
                <a:latin typeface="Arial"/>
                <a:cs typeface="Arial"/>
              </a:rPr>
              <a:t>evaluate</a:t>
            </a:r>
            <a:r>
              <a:rPr b="1" spc="55" dirty="0">
                <a:latin typeface="Arial"/>
                <a:cs typeface="Arial"/>
              </a:rPr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spc="-10" dirty="0"/>
              <a:t>claimed </a:t>
            </a:r>
            <a:r>
              <a:rPr dirty="0"/>
              <a:t>condition(s)</a:t>
            </a:r>
            <a:r>
              <a:rPr spc="-70" dirty="0"/>
              <a:t> </a:t>
            </a:r>
            <a:r>
              <a:rPr dirty="0"/>
              <a:t>that</a:t>
            </a:r>
            <a:r>
              <a:rPr spc="-40" dirty="0"/>
              <a:t> </a:t>
            </a:r>
            <a:r>
              <a:rPr dirty="0"/>
              <a:t>have</a:t>
            </a:r>
            <a:r>
              <a:rPr spc="80" dirty="0"/>
              <a:t> </a:t>
            </a:r>
            <a:r>
              <a:rPr spc="-20" dirty="0"/>
              <a:t>been </a:t>
            </a:r>
            <a:r>
              <a:rPr dirty="0"/>
              <a:t>requested</a:t>
            </a:r>
            <a:r>
              <a:rPr spc="15" dirty="0"/>
              <a:t> </a:t>
            </a:r>
            <a:r>
              <a:rPr dirty="0"/>
              <a:t>by</a:t>
            </a:r>
            <a:r>
              <a:rPr spc="-40" dirty="0"/>
              <a:t> </a:t>
            </a:r>
            <a:r>
              <a:rPr dirty="0"/>
              <a:t>the</a:t>
            </a:r>
            <a:r>
              <a:rPr spc="25" dirty="0"/>
              <a:t> </a:t>
            </a:r>
            <a:r>
              <a:rPr spc="-25" dirty="0"/>
              <a:t>VA.</a:t>
            </a:r>
            <a:endParaRPr sz="1450">
              <a:latin typeface="Arial"/>
              <a:cs typeface="Arial"/>
            </a:endParaRPr>
          </a:p>
          <a:p>
            <a:pPr marL="358140" marR="5080" indent="-345440">
              <a:lnSpc>
                <a:spcPct val="89500"/>
              </a:lnSpc>
              <a:spcBef>
                <a:spcPts val="520"/>
              </a:spcBef>
              <a:tabLst>
                <a:tab pos="357505" algn="l"/>
              </a:tabLst>
            </a:pPr>
            <a:r>
              <a:rPr sz="1450" spc="-50" dirty="0">
                <a:solidFill>
                  <a:srgbClr val="850F88"/>
                </a:solidFill>
                <a:latin typeface="Wingdings 3"/>
                <a:cs typeface="Wingdings 3"/>
              </a:rPr>
              <a:t></a:t>
            </a:r>
            <a:r>
              <a:rPr sz="1450" dirty="0">
                <a:solidFill>
                  <a:srgbClr val="850F88"/>
                </a:solidFill>
                <a:latin typeface="Times New Roman"/>
                <a:cs typeface="Times New Roman"/>
              </a:rPr>
              <a:t>	</a:t>
            </a:r>
            <a:r>
              <a:rPr dirty="0"/>
              <a:t>Primary–care</a:t>
            </a:r>
            <a:r>
              <a:rPr spc="5" dirty="0"/>
              <a:t> </a:t>
            </a:r>
            <a:r>
              <a:rPr dirty="0"/>
              <a:t>provider</a:t>
            </a:r>
            <a:r>
              <a:rPr spc="35" dirty="0"/>
              <a:t> </a:t>
            </a:r>
            <a:r>
              <a:rPr dirty="0"/>
              <a:t>is</a:t>
            </a:r>
            <a:r>
              <a:rPr spc="30" dirty="0"/>
              <a:t> </a:t>
            </a:r>
            <a:r>
              <a:rPr dirty="0"/>
              <a:t>to</a:t>
            </a:r>
            <a:r>
              <a:rPr spc="-75" dirty="0"/>
              <a:t> </a:t>
            </a:r>
            <a:r>
              <a:rPr b="1" spc="-10" dirty="0">
                <a:latin typeface="Arial"/>
                <a:cs typeface="Arial"/>
              </a:rPr>
              <a:t>treat </a:t>
            </a:r>
            <a:r>
              <a:rPr dirty="0"/>
              <a:t>a</a:t>
            </a:r>
            <a:r>
              <a:rPr spc="80" dirty="0"/>
              <a:t> </a:t>
            </a:r>
            <a:r>
              <a:rPr dirty="0"/>
              <a:t>condition(s)</a:t>
            </a:r>
            <a:r>
              <a:rPr spc="-65" dirty="0"/>
              <a:t> </a:t>
            </a:r>
            <a:r>
              <a:rPr dirty="0"/>
              <a:t>and</a:t>
            </a:r>
            <a:r>
              <a:rPr spc="-10" dirty="0"/>
              <a:t> maintain </a:t>
            </a:r>
            <a:r>
              <a:rPr dirty="0"/>
              <a:t>one’s</a:t>
            </a:r>
            <a:r>
              <a:rPr spc="-80" dirty="0"/>
              <a:t> </a:t>
            </a:r>
            <a:r>
              <a:rPr dirty="0"/>
              <a:t>overall</a:t>
            </a:r>
            <a:r>
              <a:rPr spc="45" dirty="0"/>
              <a:t> </a:t>
            </a:r>
            <a:r>
              <a:rPr spc="-10" dirty="0"/>
              <a:t>health.</a:t>
            </a:r>
            <a:endParaRPr sz="1450">
              <a:latin typeface="Arial"/>
              <a:cs typeface="Arial"/>
            </a:endParaRPr>
          </a:p>
          <a:p>
            <a:pPr marL="358140" marR="55244" indent="-345440">
              <a:lnSpc>
                <a:spcPts val="2080"/>
              </a:lnSpc>
              <a:spcBef>
                <a:spcPts val="439"/>
              </a:spcBef>
              <a:tabLst>
                <a:tab pos="357505" algn="l"/>
              </a:tabLst>
            </a:pPr>
            <a:r>
              <a:rPr sz="1450" spc="-50" dirty="0">
                <a:solidFill>
                  <a:srgbClr val="850F88"/>
                </a:solidFill>
                <a:latin typeface="Wingdings 3"/>
                <a:cs typeface="Wingdings 3"/>
              </a:rPr>
              <a:t></a:t>
            </a:r>
            <a:r>
              <a:rPr sz="1450" dirty="0">
                <a:solidFill>
                  <a:srgbClr val="850F88"/>
                </a:solidFill>
                <a:latin typeface="Times New Roman"/>
                <a:cs typeface="Times New Roman"/>
              </a:rPr>
              <a:t>	</a:t>
            </a:r>
            <a:r>
              <a:rPr dirty="0"/>
              <a:t>QTC</a:t>
            </a:r>
            <a:r>
              <a:rPr spc="-15" dirty="0"/>
              <a:t> </a:t>
            </a:r>
            <a:r>
              <a:rPr dirty="0"/>
              <a:t>examiner</a:t>
            </a:r>
            <a:r>
              <a:rPr spc="10" dirty="0"/>
              <a:t> </a:t>
            </a:r>
            <a:r>
              <a:rPr b="1" dirty="0">
                <a:latin typeface="Arial"/>
                <a:cs typeface="Arial"/>
              </a:rPr>
              <a:t>must</a:t>
            </a:r>
            <a:r>
              <a:rPr b="1" spc="1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follow </a:t>
            </a:r>
            <a:r>
              <a:rPr b="1" dirty="0">
                <a:latin typeface="Arial"/>
                <a:cs typeface="Arial"/>
              </a:rPr>
              <a:t>strict</a:t>
            </a:r>
            <a:r>
              <a:rPr b="1" spc="114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instructions</a:t>
            </a:r>
            <a:r>
              <a:rPr b="1" spc="-105" dirty="0">
                <a:latin typeface="Arial"/>
                <a:cs typeface="Arial"/>
              </a:rPr>
              <a:t> </a:t>
            </a:r>
            <a:r>
              <a:rPr dirty="0"/>
              <a:t>from</a:t>
            </a:r>
            <a:r>
              <a:rPr spc="2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95" dirty="0"/>
              <a:t>VA.</a:t>
            </a:r>
            <a:endParaRPr sz="1450">
              <a:latin typeface="Arial"/>
              <a:cs typeface="Arial"/>
            </a:endParaRPr>
          </a:p>
          <a:p>
            <a:pPr marL="357505" marR="173990" indent="-345440">
              <a:lnSpc>
                <a:spcPct val="90300"/>
              </a:lnSpc>
              <a:spcBef>
                <a:spcPts val="384"/>
              </a:spcBef>
              <a:tabLst>
                <a:tab pos="357505" algn="l"/>
              </a:tabLst>
            </a:pPr>
            <a:r>
              <a:rPr sz="1450" spc="-50" dirty="0">
                <a:solidFill>
                  <a:srgbClr val="850F88"/>
                </a:solidFill>
                <a:latin typeface="Wingdings 3"/>
                <a:cs typeface="Wingdings 3"/>
              </a:rPr>
              <a:t></a:t>
            </a:r>
            <a:r>
              <a:rPr sz="1450" dirty="0">
                <a:solidFill>
                  <a:srgbClr val="850F88"/>
                </a:solidFill>
                <a:latin typeface="Times New Roman"/>
                <a:cs typeface="Times New Roman"/>
              </a:rPr>
              <a:t>	</a:t>
            </a:r>
            <a:r>
              <a:rPr dirty="0"/>
              <a:t>Due</a:t>
            </a:r>
            <a:r>
              <a:rPr spc="-50" dirty="0"/>
              <a:t> </a:t>
            </a:r>
            <a:r>
              <a:rPr dirty="0"/>
              <a:t>to</a:t>
            </a:r>
            <a:r>
              <a:rPr spc="40" dirty="0"/>
              <a:t> </a:t>
            </a:r>
            <a:r>
              <a:rPr dirty="0"/>
              <a:t>QTC</a:t>
            </a:r>
            <a:r>
              <a:rPr spc="-45" dirty="0"/>
              <a:t> </a:t>
            </a:r>
            <a:r>
              <a:rPr spc="-10" dirty="0"/>
              <a:t>examiners </a:t>
            </a:r>
            <a:r>
              <a:rPr b="1" dirty="0">
                <a:latin typeface="Arial"/>
                <a:cs typeface="Arial"/>
              </a:rPr>
              <a:t>evaluating</a:t>
            </a:r>
            <a:r>
              <a:rPr b="1" spc="-40" dirty="0">
                <a:latin typeface="Arial"/>
                <a:cs typeface="Arial"/>
              </a:rPr>
              <a:t> </a:t>
            </a:r>
            <a:r>
              <a:rPr dirty="0"/>
              <a:t>a</a:t>
            </a:r>
            <a:r>
              <a:rPr spc="85" dirty="0"/>
              <a:t> </a:t>
            </a:r>
            <a:r>
              <a:rPr dirty="0"/>
              <a:t>condition,</a:t>
            </a:r>
            <a:r>
              <a:rPr spc="-35" dirty="0"/>
              <a:t> </a:t>
            </a:r>
            <a:r>
              <a:rPr spc="-20" dirty="0"/>
              <a:t>their </a:t>
            </a:r>
            <a:r>
              <a:rPr dirty="0"/>
              <a:t>approach</a:t>
            </a:r>
            <a:r>
              <a:rPr spc="-60" dirty="0"/>
              <a:t> </a:t>
            </a:r>
            <a:r>
              <a:rPr dirty="0"/>
              <a:t>may</a:t>
            </a:r>
            <a:r>
              <a:rPr spc="60" dirty="0"/>
              <a:t> </a:t>
            </a:r>
            <a:r>
              <a:rPr dirty="0"/>
              <a:t>seem</a:t>
            </a:r>
            <a:r>
              <a:rPr spc="-25" dirty="0"/>
              <a:t> </a:t>
            </a:r>
            <a:r>
              <a:rPr spc="-10" dirty="0"/>
              <a:t>different </a:t>
            </a:r>
            <a:r>
              <a:rPr dirty="0"/>
              <a:t>than</a:t>
            </a:r>
            <a:r>
              <a:rPr spc="-35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approach</a:t>
            </a:r>
            <a:r>
              <a:rPr spc="-30" dirty="0"/>
              <a:t> </a:t>
            </a:r>
            <a:r>
              <a:rPr dirty="0"/>
              <a:t>of</a:t>
            </a:r>
            <a:r>
              <a:rPr spc="35" dirty="0"/>
              <a:t> </a:t>
            </a:r>
            <a:r>
              <a:rPr dirty="0"/>
              <a:t>a</a:t>
            </a:r>
            <a:r>
              <a:rPr spc="55" dirty="0"/>
              <a:t> </a:t>
            </a:r>
            <a:r>
              <a:rPr spc="-10" dirty="0"/>
              <a:t>primary </a:t>
            </a:r>
            <a:r>
              <a:rPr dirty="0"/>
              <a:t>care</a:t>
            </a:r>
            <a:r>
              <a:rPr spc="5" dirty="0"/>
              <a:t> </a:t>
            </a:r>
            <a:r>
              <a:rPr spc="-10" dirty="0"/>
              <a:t>provider.</a:t>
            </a:r>
            <a:endParaRPr sz="14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2179" y="2230757"/>
            <a:ext cx="3839210" cy="3325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8140" marR="5080" indent="-345440">
              <a:lnSpc>
                <a:spcPct val="100600"/>
              </a:lnSpc>
              <a:spcBef>
                <a:spcPts val="105"/>
              </a:spcBef>
              <a:tabLst>
                <a:tab pos="357505" algn="l"/>
              </a:tabLst>
            </a:pPr>
            <a:r>
              <a:rPr sz="1450" spc="-50" dirty="0">
                <a:solidFill>
                  <a:srgbClr val="850F88"/>
                </a:solidFill>
                <a:latin typeface="Wingdings 3"/>
                <a:cs typeface="Wingdings 3"/>
              </a:rPr>
              <a:t></a:t>
            </a:r>
            <a:r>
              <a:rPr sz="1450" dirty="0">
                <a:solidFill>
                  <a:srgbClr val="850F88"/>
                </a:solidFill>
                <a:latin typeface="Times New Roman"/>
                <a:cs typeface="Times New Roman"/>
              </a:rPr>
              <a:t>	</a:t>
            </a:r>
            <a:r>
              <a:rPr sz="1900" dirty="0">
                <a:latin typeface="Arial"/>
                <a:cs typeface="Arial"/>
              </a:rPr>
              <a:t>Our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CNP</a:t>
            </a:r>
            <a:r>
              <a:rPr sz="1900" spc="1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packages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highlight</a:t>
            </a:r>
            <a:r>
              <a:rPr sz="1900" spc="-10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the </a:t>
            </a:r>
            <a:r>
              <a:rPr sz="1900" dirty="0">
                <a:latin typeface="Arial"/>
                <a:cs typeface="Arial"/>
              </a:rPr>
              <a:t>difference</a:t>
            </a:r>
            <a:r>
              <a:rPr sz="1900" spc="-114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between</a:t>
            </a:r>
            <a:r>
              <a:rPr sz="1900" spc="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QTC </a:t>
            </a:r>
            <a:r>
              <a:rPr sz="1900" dirty="0">
                <a:latin typeface="Arial"/>
                <a:cs typeface="Arial"/>
              </a:rPr>
              <a:t>examiner</a:t>
            </a:r>
            <a:r>
              <a:rPr sz="1900" spc="10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and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one’s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primary- </a:t>
            </a:r>
            <a:r>
              <a:rPr sz="1900" dirty="0">
                <a:latin typeface="Arial"/>
                <a:cs typeface="Arial"/>
              </a:rPr>
              <a:t>care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provider.</a:t>
            </a:r>
            <a:endParaRPr sz="1900">
              <a:latin typeface="Arial"/>
              <a:cs typeface="Arial"/>
            </a:endParaRPr>
          </a:p>
          <a:p>
            <a:pPr marL="358140" marR="170815" indent="-345440">
              <a:lnSpc>
                <a:spcPct val="99400"/>
              </a:lnSpc>
              <a:spcBef>
                <a:spcPts val="455"/>
              </a:spcBef>
              <a:tabLst>
                <a:tab pos="357505" algn="l"/>
              </a:tabLst>
            </a:pPr>
            <a:r>
              <a:rPr sz="1450" spc="-50" dirty="0">
                <a:solidFill>
                  <a:srgbClr val="850F88"/>
                </a:solidFill>
                <a:latin typeface="Wingdings 3"/>
                <a:cs typeface="Wingdings 3"/>
              </a:rPr>
              <a:t></a:t>
            </a:r>
            <a:r>
              <a:rPr sz="1450" dirty="0">
                <a:solidFill>
                  <a:srgbClr val="850F88"/>
                </a:solidFill>
                <a:latin typeface="Times New Roman"/>
                <a:cs typeface="Times New Roman"/>
              </a:rPr>
              <a:t>	</a:t>
            </a:r>
            <a:r>
              <a:rPr sz="1900" dirty="0">
                <a:latin typeface="Arial"/>
                <a:cs typeface="Arial"/>
              </a:rPr>
              <a:t>QTC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Providers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are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trained </a:t>
            </a:r>
            <a:r>
              <a:rPr sz="1900" spc="-25" dirty="0">
                <a:latin typeface="Arial"/>
                <a:cs typeface="Arial"/>
              </a:rPr>
              <a:t>to </a:t>
            </a:r>
            <a:r>
              <a:rPr sz="1900" dirty="0">
                <a:latin typeface="Arial"/>
                <a:cs typeface="Arial"/>
              </a:rPr>
              <a:t>discuss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the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evaluation</a:t>
            </a:r>
            <a:r>
              <a:rPr sz="1900" spc="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process </a:t>
            </a:r>
            <a:r>
              <a:rPr sz="1900" dirty="0">
                <a:latin typeface="Arial"/>
                <a:cs typeface="Arial"/>
              </a:rPr>
              <a:t>to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set</a:t>
            </a:r>
            <a:r>
              <a:rPr sz="1900" spc="9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expectations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and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best </a:t>
            </a:r>
            <a:r>
              <a:rPr sz="1900" dirty="0">
                <a:latin typeface="Arial"/>
                <a:cs typeface="Arial"/>
              </a:rPr>
              <a:t>experience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with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Veteran.</a:t>
            </a:r>
            <a:endParaRPr sz="1900">
              <a:latin typeface="Arial"/>
              <a:cs typeface="Arial"/>
            </a:endParaRPr>
          </a:p>
          <a:p>
            <a:pPr marL="358140" marR="144145" indent="-345440">
              <a:lnSpc>
                <a:spcPct val="100000"/>
              </a:lnSpc>
              <a:spcBef>
                <a:spcPts val="439"/>
              </a:spcBef>
              <a:tabLst>
                <a:tab pos="357505" algn="l"/>
              </a:tabLst>
            </a:pPr>
            <a:r>
              <a:rPr sz="1450" spc="-50" dirty="0">
                <a:solidFill>
                  <a:srgbClr val="850F88"/>
                </a:solidFill>
                <a:latin typeface="Wingdings 3"/>
                <a:cs typeface="Wingdings 3"/>
              </a:rPr>
              <a:t></a:t>
            </a:r>
            <a:r>
              <a:rPr sz="1450" dirty="0">
                <a:solidFill>
                  <a:srgbClr val="850F88"/>
                </a:solidFill>
                <a:latin typeface="Times New Roman"/>
                <a:cs typeface="Times New Roman"/>
              </a:rPr>
              <a:t>	</a:t>
            </a:r>
            <a:r>
              <a:rPr sz="1900" dirty="0">
                <a:latin typeface="Arial"/>
                <a:cs typeface="Arial"/>
              </a:rPr>
              <a:t>Setting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expectations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together </a:t>
            </a:r>
            <a:r>
              <a:rPr sz="1900" dirty="0">
                <a:latin typeface="Arial"/>
                <a:cs typeface="Arial"/>
              </a:rPr>
              <a:t>will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assist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providing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the</a:t>
            </a:r>
            <a:r>
              <a:rPr sz="1900" spc="-14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best, </a:t>
            </a:r>
            <a:r>
              <a:rPr sz="1900" dirty="0">
                <a:latin typeface="Arial"/>
                <a:cs typeface="Arial"/>
              </a:rPr>
              <a:t>most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positive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experience.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9189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100"/>
              </a:spcBef>
            </a:pPr>
            <a:r>
              <a:rPr dirty="0"/>
              <a:t>Exam</a:t>
            </a:r>
            <a:r>
              <a:rPr spc="-100" dirty="0"/>
              <a:t> </a:t>
            </a:r>
            <a:r>
              <a:rPr dirty="0"/>
              <a:t>Expectations</a:t>
            </a:r>
            <a:r>
              <a:rPr spc="-15" dirty="0"/>
              <a:t> </a:t>
            </a:r>
            <a:r>
              <a:rPr dirty="0"/>
              <a:t>-</a:t>
            </a:r>
            <a:r>
              <a:rPr spc="35" dirty="0"/>
              <a:t> </a:t>
            </a:r>
            <a:r>
              <a:rPr spc="-10" dirty="0"/>
              <a:t>Treatment</a:t>
            </a:r>
            <a:r>
              <a:rPr spc="-40" dirty="0"/>
              <a:t> </a:t>
            </a:r>
            <a:r>
              <a:rPr dirty="0"/>
              <a:t>Vs.</a:t>
            </a:r>
            <a:r>
              <a:rPr spc="15" dirty="0"/>
              <a:t> </a:t>
            </a:r>
            <a:r>
              <a:rPr spc="-10" dirty="0"/>
              <a:t>Evaluation</a:t>
            </a:r>
          </a:p>
        </p:txBody>
      </p:sp>
      <p:sp>
        <p:nvSpPr>
          <p:cNvPr id="5" name="object 5"/>
          <p:cNvSpPr/>
          <p:nvPr/>
        </p:nvSpPr>
        <p:spPr>
          <a:xfrm>
            <a:off x="538480" y="1209034"/>
            <a:ext cx="8107680" cy="751840"/>
          </a:xfrm>
          <a:custGeom>
            <a:avLst/>
            <a:gdLst/>
            <a:ahLst/>
            <a:cxnLst/>
            <a:rect l="l" t="t" r="r" b="b"/>
            <a:pathLst>
              <a:path w="8107680" h="751839">
                <a:moveTo>
                  <a:pt x="7982381" y="0"/>
                </a:moveTo>
                <a:lnTo>
                  <a:pt x="125298" y="0"/>
                </a:lnTo>
                <a:lnTo>
                  <a:pt x="76525" y="9848"/>
                </a:lnTo>
                <a:lnTo>
                  <a:pt x="36698" y="36704"/>
                </a:lnTo>
                <a:lnTo>
                  <a:pt x="9846" y="76536"/>
                </a:lnTo>
                <a:lnTo>
                  <a:pt x="0" y="125310"/>
                </a:lnTo>
                <a:lnTo>
                  <a:pt x="0" y="626541"/>
                </a:lnTo>
                <a:lnTo>
                  <a:pt x="9846" y="675314"/>
                </a:lnTo>
                <a:lnTo>
                  <a:pt x="36698" y="715141"/>
                </a:lnTo>
                <a:lnTo>
                  <a:pt x="76525" y="741993"/>
                </a:lnTo>
                <a:lnTo>
                  <a:pt x="125298" y="751840"/>
                </a:lnTo>
                <a:lnTo>
                  <a:pt x="7982381" y="751840"/>
                </a:lnTo>
                <a:lnTo>
                  <a:pt x="8031154" y="741993"/>
                </a:lnTo>
                <a:lnTo>
                  <a:pt x="8070981" y="715141"/>
                </a:lnTo>
                <a:lnTo>
                  <a:pt x="8097833" y="675314"/>
                </a:lnTo>
                <a:lnTo>
                  <a:pt x="8107680" y="626541"/>
                </a:lnTo>
                <a:lnTo>
                  <a:pt x="8107680" y="125310"/>
                </a:lnTo>
                <a:lnTo>
                  <a:pt x="8097833" y="76536"/>
                </a:lnTo>
                <a:lnTo>
                  <a:pt x="8070981" y="36704"/>
                </a:lnTo>
                <a:lnTo>
                  <a:pt x="8031154" y="9848"/>
                </a:lnTo>
                <a:lnTo>
                  <a:pt x="7982381" y="0"/>
                </a:lnTo>
                <a:close/>
              </a:path>
            </a:pathLst>
          </a:custGeom>
          <a:solidFill>
            <a:srgbClr val="850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84390" y="1287906"/>
            <a:ext cx="6809105" cy="58039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2860" marR="5080" indent="-10795">
              <a:lnSpc>
                <a:spcPts val="2160"/>
              </a:lnSpc>
              <a:spcBef>
                <a:spcPts val="210"/>
              </a:spcBef>
            </a:pPr>
            <a:r>
              <a:rPr sz="1850" spc="-35" dirty="0">
                <a:solidFill>
                  <a:srgbClr val="FFFFFF"/>
                </a:solidFill>
                <a:latin typeface="Arial"/>
                <a:cs typeface="Arial"/>
              </a:rPr>
              <a:t>Understanding</a:t>
            </a:r>
            <a:r>
              <a:rPr sz="185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FFFFFF"/>
                </a:solidFill>
                <a:latin typeface="Arial"/>
                <a:cs typeface="Arial"/>
              </a:rPr>
              <a:t>examination</a:t>
            </a:r>
            <a:r>
              <a:rPr sz="185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sz="185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5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assist</a:t>
            </a:r>
            <a:r>
              <a:rPr sz="185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50" spc="-25" dirty="0">
                <a:solidFill>
                  <a:srgbClr val="FFFFFF"/>
                </a:solidFill>
                <a:latin typeface="Arial"/>
                <a:cs typeface="Arial"/>
              </a:rPr>
              <a:t> setting</a:t>
            </a:r>
            <a:r>
              <a:rPr sz="185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right </a:t>
            </a:r>
            <a:r>
              <a:rPr sz="1850" spc="-30" dirty="0">
                <a:solidFill>
                  <a:srgbClr val="FFFFFF"/>
                </a:solidFill>
                <a:latin typeface="Arial"/>
                <a:cs typeface="Arial"/>
              </a:rPr>
              <a:t>expectations</a:t>
            </a:r>
            <a:r>
              <a:rPr sz="185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85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exam</a:t>
            </a:r>
            <a:r>
              <a:rPr sz="18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5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sz="185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Arial"/>
                <a:cs typeface="Arial"/>
              </a:rPr>
              <a:t>experience</a:t>
            </a:r>
            <a:r>
              <a:rPr sz="185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85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Veteran.</a:t>
            </a:r>
            <a:endParaRPr sz="185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1872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0" dirty="0"/>
              <a:t>The</a:t>
            </a:r>
            <a:r>
              <a:rPr spc="-20" dirty="0"/>
              <a:t> </a:t>
            </a:r>
            <a:r>
              <a:rPr dirty="0"/>
              <a:t>inf</a:t>
            </a:r>
            <a:r>
              <a:rPr spc="-60" dirty="0"/>
              <a:t> </a:t>
            </a:r>
            <a:r>
              <a:rPr dirty="0"/>
              <a:t>ormation</a:t>
            </a:r>
            <a:r>
              <a:rPr spc="-15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this</a:t>
            </a:r>
            <a:r>
              <a:rPr spc="-60" dirty="0"/>
              <a:t> </a:t>
            </a:r>
            <a:r>
              <a:rPr dirty="0"/>
              <a:t>document</a:t>
            </a:r>
            <a:r>
              <a:rPr spc="-60" dirty="0"/>
              <a:t> </a:t>
            </a:r>
            <a:r>
              <a:rPr dirty="0"/>
              <a:t>is</a:t>
            </a:r>
            <a:r>
              <a:rPr spc="30" dirty="0"/>
              <a:t> </a:t>
            </a:r>
            <a:r>
              <a:rPr spc="-10" dirty="0"/>
              <a:t>proprietary</a:t>
            </a:r>
            <a:r>
              <a:rPr spc="3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dirty="0"/>
              <a:t>Management.</a:t>
            </a:r>
            <a:r>
              <a:rPr spc="-60" dirty="0"/>
              <a:t> </a:t>
            </a:r>
            <a:r>
              <a:rPr dirty="0"/>
              <a:t>It</a:t>
            </a:r>
            <a:r>
              <a:rPr spc="30" dirty="0"/>
              <a:t> </a:t>
            </a:r>
            <a:r>
              <a:rPr dirty="0"/>
              <a:t>may</a:t>
            </a:r>
            <a:r>
              <a:rPr spc="30" dirty="0"/>
              <a:t> </a:t>
            </a:r>
            <a:r>
              <a:rPr dirty="0"/>
              <a:t>not</a:t>
            </a:r>
            <a:r>
              <a:rPr spc="-60" dirty="0"/>
              <a:t> </a:t>
            </a:r>
            <a:r>
              <a:rPr dirty="0"/>
              <a:t>be</a:t>
            </a:r>
            <a:r>
              <a:rPr spc="-15" dirty="0"/>
              <a:t> </a:t>
            </a:r>
            <a:r>
              <a:rPr dirty="0"/>
              <a:t>used,</a:t>
            </a:r>
            <a:r>
              <a:rPr spc="-60" dirty="0"/>
              <a:t> </a:t>
            </a:r>
            <a:r>
              <a:rPr dirty="0"/>
              <a:t>reproduced,</a:t>
            </a:r>
            <a:r>
              <a:rPr spc="30" dirty="0"/>
              <a:t> </a:t>
            </a:r>
            <a:r>
              <a:rPr spc="-10" dirty="0"/>
              <a:t>disclosed,</a:t>
            </a:r>
            <a:r>
              <a:rPr spc="30" dirty="0"/>
              <a:t> 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exported</a:t>
            </a:r>
            <a:r>
              <a:rPr spc="-20" dirty="0"/>
              <a:t> </a:t>
            </a:r>
            <a:r>
              <a:rPr dirty="0"/>
              <a:t>without</a:t>
            </a:r>
            <a:r>
              <a:rPr spc="3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written</a:t>
            </a:r>
            <a:r>
              <a:rPr spc="-25" dirty="0"/>
              <a:t> </a:t>
            </a:r>
            <a:r>
              <a:rPr dirty="0"/>
              <a:t>approval</a:t>
            </a:r>
            <a:r>
              <a:rPr spc="-15" dirty="0"/>
              <a:t> </a:t>
            </a:r>
            <a:r>
              <a:rPr dirty="0"/>
              <a:t>of</a:t>
            </a:r>
            <a:r>
              <a:rPr spc="3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spc="-10" dirty="0"/>
              <a:t>Management.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2280" y="94996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160">
            <a:solidFill>
              <a:srgbClr val="850F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7281" y="314959"/>
            <a:ext cx="1249678" cy="40638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57200" y="1188720"/>
            <a:ext cx="8260080" cy="5415280"/>
            <a:chOff x="457200" y="1188720"/>
            <a:chExt cx="8260080" cy="54152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1188720"/>
              <a:ext cx="8239759" cy="52933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0720" y="1249679"/>
              <a:ext cx="8036559" cy="53543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3919" y="1452880"/>
              <a:ext cx="7426959" cy="474471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5940" y="269513"/>
            <a:ext cx="41954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Feedback</a:t>
            </a:r>
            <a:r>
              <a:rPr sz="2800" spc="140" dirty="0"/>
              <a:t> </a:t>
            </a:r>
            <a:r>
              <a:rPr sz="2800" dirty="0"/>
              <a:t>From</a:t>
            </a:r>
            <a:r>
              <a:rPr sz="2800" spc="-105" dirty="0"/>
              <a:t> </a:t>
            </a:r>
            <a:r>
              <a:rPr sz="2800" dirty="0"/>
              <a:t>the</a:t>
            </a:r>
            <a:r>
              <a:rPr sz="2800" spc="-60" dirty="0"/>
              <a:t> </a:t>
            </a:r>
            <a:r>
              <a:rPr sz="2800" spc="-15" dirty="0"/>
              <a:t>Field</a:t>
            </a:r>
            <a:endParaRPr sz="28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1872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0" dirty="0"/>
              <a:t>The</a:t>
            </a:r>
            <a:r>
              <a:rPr spc="-20" dirty="0"/>
              <a:t> </a:t>
            </a:r>
            <a:r>
              <a:rPr dirty="0"/>
              <a:t>inf</a:t>
            </a:r>
            <a:r>
              <a:rPr spc="-60" dirty="0"/>
              <a:t> </a:t>
            </a:r>
            <a:r>
              <a:rPr dirty="0"/>
              <a:t>ormation</a:t>
            </a:r>
            <a:r>
              <a:rPr spc="-15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this</a:t>
            </a:r>
            <a:r>
              <a:rPr spc="-60" dirty="0"/>
              <a:t> </a:t>
            </a:r>
            <a:r>
              <a:rPr dirty="0"/>
              <a:t>document</a:t>
            </a:r>
            <a:r>
              <a:rPr spc="-60" dirty="0"/>
              <a:t> </a:t>
            </a:r>
            <a:r>
              <a:rPr dirty="0"/>
              <a:t>is</a:t>
            </a:r>
            <a:r>
              <a:rPr spc="30" dirty="0"/>
              <a:t> </a:t>
            </a:r>
            <a:r>
              <a:rPr spc="-10" dirty="0"/>
              <a:t>proprietary</a:t>
            </a:r>
            <a:r>
              <a:rPr spc="3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dirty="0"/>
              <a:t>Management.</a:t>
            </a:r>
            <a:r>
              <a:rPr spc="-60" dirty="0"/>
              <a:t> </a:t>
            </a:r>
            <a:r>
              <a:rPr dirty="0"/>
              <a:t>It</a:t>
            </a:r>
            <a:r>
              <a:rPr spc="30" dirty="0"/>
              <a:t> </a:t>
            </a:r>
            <a:r>
              <a:rPr dirty="0"/>
              <a:t>may</a:t>
            </a:r>
            <a:r>
              <a:rPr spc="30" dirty="0"/>
              <a:t> </a:t>
            </a:r>
            <a:r>
              <a:rPr dirty="0"/>
              <a:t>not</a:t>
            </a:r>
            <a:r>
              <a:rPr spc="-60" dirty="0"/>
              <a:t> </a:t>
            </a:r>
            <a:r>
              <a:rPr dirty="0"/>
              <a:t>be</a:t>
            </a:r>
            <a:r>
              <a:rPr spc="-15" dirty="0"/>
              <a:t> </a:t>
            </a:r>
            <a:r>
              <a:rPr dirty="0"/>
              <a:t>used,</a:t>
            </a:r>
            <a:r>
              <a:rPr spc="-60" dirty="0"/>
              <a:t> </a:t>
            </a:r>
            <a:r>
              <a:rPr dirty="0"/>
              <a:t>reproduced,</a:t>
            </a:r>
            <a:r>
              <a:rPr spc="30" dirty="0"/>
              <a:t> </a:t>
            </a:r>
            <a:r>
              <a:rPr spc="-10" dirty="0"/>
              <a:t>disclosed,</a:t>
            </a:r>
            <a:r>
              <a:rPr spc="30" dirty="0"/>
              <a:t> 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exported</a:t>
            </a:r>
            <a:r>
              <a:rPr spc="-20" dirty="0"/>
              <a:t> </a:t>
            </a:r>
            <a:r>
              <a:rPr dirty="0"/>
              <a:t>without</a:t>
            </a:r>
            <a:r>
              <a:rPr spc="3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written</a:t>
            </a:r>
            <a:r>
              <a:rPr spc="-25" dirty="0"/>
              <a:t> </a:t>
            </a:r>
            <a:r>
              <a:rPr dirty="0"/>
              <a:t>approval</a:t>
            </a:r>
            <a:r>
              <a:rPr spc="-15" dirty="0"/>
              <a:t> </a:t>
            </a:r>
            <a:r>
              <a:rPr dirty="0"/>
              <a:t>of</a:t>
            </a:r>
            <a:r>
              <a:rPr spc="3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spc="-10" dirty="0"/>
              <a:t>Management.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5289" y="6669537"/>
            <a:ext cx="6938009" cy="135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spc="-10" dirty="0">
                <a:latin typeface="Arial"/>
                <a:cs typeface="Arial"/>
              </a:rPr>
              <a:t>The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inf</a:t>
            </a:r>
            <a:r>
              <a:rPr sz="700" spc="-6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ormation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this</a:t>
            </a:r>
            <a:r>
              <a:rPr sz="700" spc="-6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document</a:t>
            </a:r>
            <a:r>
              <a:rPr sz="700" spc="-6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is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proprietary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to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QTC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Management.</a:t>
            </a:r>
            <a:r>
              <a:rPr sz="700" spc="-6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It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may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not</a:t>
            </a:r>
            <a:r>
              <a:rPr sz="700" spc="-6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be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used,</a:t>
            </a:r>
            <a:r>
              <a:rPr sz="700" spc="-6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reproduced,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disclosed,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or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exported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without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written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approval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of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QTC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Management.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18640" y="1249679"/>
            <a:ext cx="5435600" cy="1473200"/>
            <a:chOff x="1818640" y="1249679"/>
            <a:chExt cx="5435600" cy="14732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8640" y="2346960"/>
              <a:ext cx="5435599" cy="3759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5680" y="1249679"/>
              <a:ext cx="833120" cy="1066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42079" y="1330959"/>
              <a:ext cx="883920" cy="8940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69279" y="1290320"/>
              <a:ext cx="985520" cy="92456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709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QTC:</a:t>
            </a:r>
            <a:r>
              <a:rPr sz="2800" spc="-110" dirty="0"/>
              <a:t> </a:t>
            </a:r>
            <a:r>
              <a:rPr sz="2800" dirty="0"/>
              <a:t>Our</a:t>
            </a:r>
            <a:r>
              <a:rPr sz="2800" spc="25" dirty="0"/>
              <a:t> </a:t>
            </a:r>
            <a:r>
              <a:rPr sz="2800" dirty="0"/>
              <a:t>Mission</a:t>
            </a:r>
            <a:r>
              <a:rPr sz="2800" spc="40" dirty="0"/>
              <a:t> </a:t>
            </a:r>
            <a:r>
              <a:rPr sz="2800" dirty="0"/>
              <a:t>and</a:t>
            </a:r>
            <a:r>
              <a:rPr sz="2800" spc="-20" dirty="0"/>
              <a:t> </a:t>
            </a:r>
            <a:r>
              <a:rPr sz="2800" spc="-70" dirty="0"/>
              <a:t>Values</a:t>
            </a:r>
            <a:endParaRPr sz="2800"/>
          </a:p>
        </p:txBody>
      </p:sp>
      <p:sp>
        <p:nvSpPr>
          <p:cNvPr id="9" name="object 9"/>
          <p:cNvSpPr txBox="1"/>
          <p:nvPr/>
        </p:nvSpPr>
        <p:spPr>
          <a:xfrm>
            <a:off x="535940" y="662570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40518" y="2393463"/>
            <a:ext cx="7080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Quality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38354" y="2380686"/>
            <a:ext cx="10534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Timeliness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28268" y="2394718"/>
            <a:ext cx="174243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Customer</a:t>
            </a:r>
            <a:r>
              <a:rPr sz="16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Service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6240" y="5019040"/>
            <a:ext cx="836010" cy="74167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73068" y="4917440"/>
            <a:ext cx="911110" cy="86359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63528" y="4866640"/>
            <a:ext cx="734475" cy="88425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93920" y="4886960"/>
            <a:ext cx="924547" cy="86358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249427" y="4916350"/>
            <a:ext cx="780835" cy="77361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731759" y="4886960"/>
            <a:ext cx="913729" cy="792718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445470" y="3106426"/>
            <a:ext cx="8291195" cy="181610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295"/>
              </a:spcBef>
            </a:pPr>
            <a:r>
              <a:rPr sz="2400" b="1" spc="-10" dirty="0">
                <a:solidFill>
                  <a:srgbClr val="850F88"/>
                </a:solidFill>
                <a:latin typeface="Arial"/>
                <a:cs typeface="Arial"/>
              </a:rPr>
              <a:t>MISSION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600" spc="-50" dirty="0">
                <a:latin typeface="Arial"/>
                <a:cs typeface="Arial"/>
              </a:rPr>
              <a:t>To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provide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high-</a:t>
            </a:r>
            <a:r>
              <a:rPr sz="1600" dirty="0">
                <a:latin typeface="Arial"/>
                <a:cs typeface="Arial"/>
              </a:rPr>
              <a:t>quality,</a:t>
            </a:r>
            <a:r>
              <a:rPr sz="1600" spc="1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timely,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customer-</a:t>
            </a:r>
            <a:r>
              <a:rPr sz="1600" dirty="0">
                <a:latin typeface="Arial"/>
                <a:cs typeface="Arial"/>
              </a:rPr>
              <a:t>focused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medical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examination</a:t>
            </a:r>
            <a:r>
              <a:rPr sz="1600" spc="1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service</a:t>
            </a:r>
            <a:r>
              <a:rPr sz="1600" spc="-10" dirty="0">
                <a:latin typeface="Arial"/>
                <a:cs typeface="Arial"/>
              </a:rPr>
              <a:t> solutions.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Arial"/>
              <a:cs typeface="Arial"/>
            </a:endParaRPr>
          </a:p>
          <a:p>
            <a:pPr marL="32384">
              <a:lnSpc>
                <a:spcPct val="100000"/>
              </a:lnSpc>
            </a:pPr>
            <a:r>
              <a:rPr sz="2400" b="1" spc="-10" dirty="0">
                <a:solidFill>
                  <a:srgbClr val="850F88"/>
                </a:solidFill>
                <a:latin typeface="Arial"/>
                <a:cs typeface="Arial"/>
              </a:rPr>
              <a:t>VALUES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7342" y="5823061"/>
            <a:ext cx="829944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-30" dirty="0">
                <a:latin typeface="Arial"/>
                <a:cs typeface="Arial"/>
              </a:rPr>
              <a:t>Integrity</a:t>
            </a:r>
            <a:endParaRPr sz="18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58101" y="5823061"/>
            <a:ext cx="1082040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-25" dirty="0">
                <a:latin typeface="Arial"/>
                <a:cs typeface="Arial"/>
              </a:rPr>
              <a:t>Innovation</a:t>
            </a:r>
            <a:endParaRPr sz="18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27963" y="5823061"/>
            <a:ext cx="927735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-25" dirty="0">
                <a:latin typeface="Arial"/>
                <a:cs typeface="Arial"/>
              </a:rPr>
              <a:t>Inclusion</a:t>
            </a:r>
            <a:endParaRPr sz="18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91034" y="5823061"/>
            <a:ext cx="619760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-35" dirty="0">
                <a:latin typeface="Arial"/>
                <a:cs typeface="Arial"/>
              </a:rPr>
              <a:t>Agility</a:t>
            </a:r>
            <a:endParaRPr sz="18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23681" y="5823061"/>
            <a:ext cx="1386840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-20" dirty="0">
                <a:latin typeface="Arial"/>
                <a:cs typeface="Arial"/>
              </a:rPr>
              <a:t>Collaboration</a:t>
            </a:r>
            <a:endParaRPr sz="18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72060" y="5823061"/>
            <a:ext cx="1310005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-40" dirty="0">
                <a:latin typeface="Arial"/>
                <a:cs typeface="Arial"/>
              </a:rPr>
              <a:t>Commitment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2280" y="77724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160">
            <a:solidFill>
              <a:srgbClr val="850F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7280" y="152400"/>
            <a:ext cx="1249666" cy="51815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979020" y="6659379"/>
            <a:ext cx="5185410" cy="111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dirty="0">
                <a:latin typeface="Arial"/>
                <a:cs typeface="Arial"/>
              </a:rPr>
              <a:t>The</a:t>
            </a:r>
            <a:r>
              <a:rPr sz="550" spc="4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information</a:t>
            </a:r>
            <a:r>
              <a:rPr sz="550" spc="-4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in</a:t>
            </a:r>
            <a:r>
              <a:rPr sz="550" spc="-5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this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document</a:t>
            </a:r>
            <a:r>
              <a:rPr sz="550" spc="40" dirty="0">
                <a:latin typeface="Arial"/>
                <a:cs typeface="Arial"/>
              </a:rPr>
              <a:t> </a:t>
            </a:r>
            <a:r>
              <a:rPr sz="550" spc="-25" dirty="0">
                <a:latin typeface="Arial"/>
                <a:cs typeface="Arial"/>
              </a:rPr>
              <a:t>is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proprietary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to</a:t>
            </a:r>
            <a:r>
              <a:rPr sz="550" spc="-5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QTC</a:t>
            </a:r>
            <a:r>
              <a:rPr sz="550" spc="-70" dirty="0">
                <a:latin typeface="Arial"/>
                <a:cs typeface="Arial"/>
              </a:rPr>
              <a:t> </a:t>
            </a:r>
            <a:r>
              <a:rPr sz="550" spc="-25" dirty="0">
                <a:latin typeface="Arial"/>
                <a:cs typeface="Arial"/>
              </a:rPr>
              <a:t>Management.</a:t>
            </a:r>
            <a:r>
              <a:rPr sz="550" spc="4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It</a:t>
            </a:r>
            <a:r>
              <a:rPr sz="550" spc="40" dirty="0">
                <a:latin typeface="Arial"/>
                <a:cs typeface="Arial"/>
              </a:rPr>
              <a:t> </a:t>
            </a:r>
            <a:r>
              <a:rPr sz="550" spc="-25" dirty="0">
                <a:latin typeface="Arial"/>
                <a:cs typeface="Arial"/>
              </a:rPr>
              <a:t>may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not</a:t>
            </a:r>
            <a:r>
              <a:rPr sz="550" spc="40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be</a:t>
            </a:r>
            <a:r>
              <a:rPr sz="550" spc="45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used,</a:t>
            </a:r>
            <a:r>
              <a:rPr sz="550" spc="35" dirty="0">
                <a:latin typeface="Arial"/>
                <a:cs typeface="Arial"/>
              </a:rPr>
              <a:t> </a:t>
            </a:r>
            <a:r>
              <a:rPr sz="550" spc="-30" dirty="0">
                <a:latin typeface="Arial"/>
                <a:cs typeface="Arial"/>
              </a:rPr>
              <a:t>reproduced,</a:t>
            </a:r>
            <a:r>
              <a:rPr sz="550" spc="40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disclosed,</a:t>
            </a:r>
            <a:r>
              <a:rPr sz="550" spc="4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or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25" dirty="0">
                <a:latin typeface="Arial"/>
                <a:cs typeface="Arial"/>
              </a:rPr>
              <a:t>exported</a:t>
            </a:r>
            <a:r>
              <a:rPr sz="550" spc="45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without</a:t>
            </a:r>
            <a:r>
              <a:rPr sz="550" spc="-6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the</a:t>
            </a:r>
            <a:r>
              <a:rPr sz="550" spc="-4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written</a:t>
            </a:r>
            <a:r>
              <a:rPr sz="550" spc="-50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approval </a:t>
            </a:r>
            <a:r>
              <a:rPr sz="550" dirty="0">
                <a:latin typeface="Arial"/>
                <a:cs typeface="Arial"/>
              </a:rPr>
              <a:t>of</a:t>
            </a:r>
            <a:r>
              <a:rPr sz="550" spc="-5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QTC</a:t>
            </a:r>
            <a:r>
              <a:rPr sz="550" spc="-7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Management.</a:t>
            </a:r>
            <a:endParaRPr sz="5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QTC</a:t>
            </a:r>
            <a:r>
              <a:rPr sz="2800" spc="25" dirty="0"/>
              <a:t> </a:t>
            </a:r>
            <a:r>
              <a:rPr sz="2800" spc="-40" dirty="0"/>
              <a:t>Overview</a:t>
            </a:r>
            <a:endParaRPr sz="280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70205" y="4019905"/>
          <a:ext cx="3134995" cy="1459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0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1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50" b="1" spc="-1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Expertise</a:t>
                      </a:r>
                      <a:endParaRPr sz="145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30A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Provider</a:t>
                      </a:r>
                      <a:r>
                        <a:rPr sz="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Network</a:t>
                      </a:r>
                      <a:r>
                        <a:rPr sz="8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Development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Tele-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exams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marL="612140" marR="49530" indent="-5588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Exam</a:t>
                      </a:r>
                      <a:r>
                        <a:rPr sz="8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Protocol</a:t>
                      </a:r>
                      <a:r>
                        <a:rPr sz="8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(Guided</a:t>
                      </a:r>
                      <a:r>
                        <a:rPr sz="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Medical Exams)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7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Clinic</a:t>
                      </a:r>
                      <a:r>
                        <a:rPr sz="80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Operations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Case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Management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A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Mobile</a:t>
                      </a:r>
                      <a:r>
                        <a:rPr sz="800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Medicine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marL="469900" marR="276225" indent="-1930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Examinee</a:t>
                      </a:r>
                      <a:r>
                        <a:rPr sz="8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Call</a:t>
                      </a:r>
                      <a:r>
                        <a:rPr sz="8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Center Management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7EC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Population</a:t>
                      </a:r>
                      <a:r>
                        <a:rPr sz="8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Medicine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878857" y="4019905"/>
          <a:ext cx="3134995" cy="1458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5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7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Infrastructure</a:t>
                      </a:r>
                      <a:endParaRPr sz="12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30A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17,000+</a:t>
                      </a:r>
                      <a:r>
                        <a:rPr sz="8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Provider</a:t>
                      </a:r>
                      <a:r>
                        <a:rPr sz="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Network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358+</a:t>
                      </a:r>
                      <a:r>
                        <a:rPr sz="8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Traveling</a:t>
                      </a:r>
                      <a:r>
                        <a:rPr sz="80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Providers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Case</a:t>
                      </a:r>
                      <a:r>
                        <a:rPr sz="800" spc="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Management</a:t>
                      </a:r>
                      <a:r>
                        <a:rPr sz="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Centers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7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256+</a:t>
                      </a:r>
                      <a:r>
                        <a:rPr sz="8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Diem</a:t>
                      </a:r>
                      <a:r>
                        <a:rPr sz="8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Clinics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94+</a:t>
                      </a:r>
                      <a:r>
                        <a:rPr sz="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Clinics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A"/>
                    </a:solidFill>
                  </a:tcPr>
                </a:tc>
                <a:tc>
                  <a:txBody>
                    <a:bodyPr/>
                    <a:lstStyle/>
                    <a:p>
                      <a:pPr marL="561340" marR="173990" indent="-37592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8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Mobile</a:t>
                      </a:r>
                      <a:r>
                        <a:rPr sz="8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Multi-Specialty Coaches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C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162560" y="4033520"/>
            <a:ext cx="8869680" cy="1849120"/>
            <a:chOff x="162560" y="4033520"/>
            <a:chExt cx="8869680" cy="184912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1999" y="4033520"/>
              <a:ext cx="2580639" cy="14528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560" y="5466080"/>
              <a:ext cx="8869680" cy="41656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143429" y="5546563"/>
            <a:ext cx="2900045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b="1" spc="-25" dirty="0">
                <a:solidFill>
                  <a:srgbClr val="FFFFFF"/>
                </a:solidFill>
                <a:latin typeface="Arial"/>
                <a:cs typeface="Arial"/>
              </a:rPr>
              <a:t>Examinations</a:t>
            </a:r>
            <a:r>
              <a:rPr sz="1350" b="1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35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20" dirty="0">
                <a:solidFill>
                  <a:srgbClr val="FFFFFF"/>
                </a:solidFill>
                <a:latin typeface="Arial"/>
                <a:cs typeface="Arial"/>
              </a:rPr>
              <a:t>America’s</a:t>
            </a:r>
            <a:r>
              <a:rPr sz="1350" b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FFFFFF"/>
                </a:solidFill>
                <a:latin typeface="Arial"/>
                <a:cs typeface="Arial"/>
              </a:rPr>
              <a:t>Heroes</a:t>
            </a:r>
            <a:endParaRPr sz="1350">
              <a:latin typeface="Arial"/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21920" y="1066800"/>
          <a:ext cx="8890000" cy="2879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8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9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0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53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77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293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20040">
                <a:tc gridSpan="9">
                  <a:txBody>
                    <a:bodyPr/>
                    <a:lstStyle/>
                    <a:p>
                      <a:pPr marL="253301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3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3,000+</a:t>
                      </a:r>
                      <a:r>
                        <a:rPr sz="135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Employees,</a:t>
                      </a:r>
                      <a:r>
                        <a:rPr sz="1350" b="1" spc="1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17,000+</a:t>
                      </a:r>
                      <a:r>
                        <a:rPr sz="13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Medical</a:t>
                      </a:r>
                      <a:r>
                        <a:rPr sz="135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Provider</a:t>
                      </a:r>
                      <a:r>
                        <a:rPr sz="135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Network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50F8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 gridSpan="9"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3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Annual</a:t>
                      </a:r>
                      <a:r>
                        <a:rPr sz="135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Services:</a:t>
                      </a:r>
                      <a:r>
                        <a:rPr sz="1350" b="1" spc="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&gt;400,000</a:t>
                      </a:r>
                      <a:r>
                        <a:rPr sz="135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examinees</a:t>
                      </a:r>
                      <a:r>
                        <a:rPr sz="1350" b="1" spc="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35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&gt;</a:t>
                      </a:r>
                      <a:r>
                        <a:rPr sz="13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900,000</a:t>
                      </a:r>
                      <a:r>
                        <a:rPr sz="135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exams/diagnostics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7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7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</a:t>
                      </a:r>
                      <a:r>
                        <a:rPr sz="700" b="1" spc="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Services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R w="28575">
                      <a:solidFill>
                        <a:srgbClr val="003A48"/>
                      </a:solidFill>
                      <a:prstDash val="sysDash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1F1646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DOD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28575">
                      <a:solidFill>
                        <a:srgbClr val="003A48"/>
                      </a:solidFill>
                      <a:prstDash val="sysDash"/>
                    </a:lnL>
                    <a:lnR w="28575">
                      <a:solidFill>
                        <a:srgbClr val="003A48"/>
                      </a:solidFill>
                      <a:prstDash val="sysDash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1F1646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7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Disability</a:t>
                      </a:r>
                      <a:r>
                        <a:rPr sz="700" b="1" spc="1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700" b="1" spc="2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Occupational</a:t>
                      </a:r>
                      <a:r>
                        <a:rPr sz="700" b="1" spc="2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Health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28575">
                      <a:solidFill>
                        <a:srgbClr val="003A48"/>
                      </a:solidFill>
                      <a:prstDash val="sysDash"/>
                    </a:lnL>
                    <a:lnR w="28575">
                      <a:solidFill>
                        <a:srgbClr val="003A48"/>
                      </a:solidFill>
                      <a:prstDash val="sysDash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1F1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7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Non</a:t>
                      </a:r>
                      <a:r>
                        <a:rPr sz="700" b="1" spc="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Federal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28575">
                      <a:solidFill>
                        <a:srgbClr val="003A48"/>
                      </a:solidFill>
                      <a:prstDash val="sysDash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1F1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35115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VBA</a:t>
                      </a:r>
                      <a:r>
                        <a:rPr sz="800" b="1" spc="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MDE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43815" marB="0">
                    <a:lnR w="28575">
                      <a:solidFill>
                        <a:srgbClr val="003A48"/>
                      </a:solidFill>
                      <a:prstDash val="sysDash"/>
                    </a:lnR>
                    <a:solidFill>
                      <a:srgbClr val="630A67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800" b="1" spc="-2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RHRP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43815" marB="0">
                    <a:lnL w="28575">
                      <a:solidFill>
                        <a:srgbClr val="003A48"/>
                      </a:solidFill>
                      <a:prstDash val="sysDash"/>
                    </a:lnL>
                    <a:lnR w="28575">
                      <a:solidFill>
                        <a:srgbClr val="003A48"/>
                      </a:solidFill>
                      <a:prstDash val="sysDash"/>
                    </a:lnR>
                    <a:solidFill>
                      <a:srgbClr val="630A67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DOL,</a:t>
                      </a:r>
                      <a:r>
                        <a:rPr sz="800" b="1" spc="8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FOH,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RRB. FBI.</a:t>
                      </a:r>
                      <a:r>
                        <a:rPr sz="800" b="1" spc="-8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USSS,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SSA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3A48"/>
                      </a:solidFill>
                      <a:prstDash val="sysDash"/>
                    </a:lnL>
                    <a:lnR w="28575">
                      <a:solidFill>
                        <a:srgbClr val="003A48"/>
                      </a:solidFill>
                      <a:prstDash val="sysDash"/>
                    </a:lnR>
                    <a:solidFill>
                      <a:srgbClr val="630A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800" b="1" spc="-2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IMX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42544" marB="0">
                    <a:lnL w="28575">
                      <a:solidFill>
                        <a:srgbClr val="003A48"/>
                      </a:solidFill>
                      <a:prstDash val="sysDash"/>
                    </a:lnL>
                    <a:solidFill>
                      <a:srgbClr val="630A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3A48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3A48"/>
                      </a:solidFill>
                      <a:prstDash val="sysDash"/>
                    </a:lnL>
                    <a:lnR w="28575">
                      <a:solidFill>
                        <a:srgbClr val="003A48"/>
                      </a:solidFill>
                      <a:prstDash val="sysDash"/>
                    </a:lnR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3A48"/>
                      </a:solidFill>
                      <a:prstDash val="sysDash"/>
                    </a:lnL>
                    <a:lnR w="28575">
                      <a:solidFill>
                        <a:srgbClr val="003A48"/>
                      </a:solidFill>
                      <a:prstDash val="sysDash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3A48"/>
                      </a:solidFill>
                      <a:prstDash val="sysDash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700" b="1" dirty="0">
                          <a:solidFill>
                            <a:srgbClr val="1F1646"/>
                          </a:solidFill>
                          <a:latin typeface="Arial"/>
                          <a:cs typeface="Arial"/>
                        </a:rPr>
                        <a:t>Veterans</a:t>
                      </a:r>
                      <a:r>
                        <a:rPr sz="700" b="1" spc="155" dirty="0">
                          <a:solidFill>
                            <a:srgbClr val="1F16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1F1646"/>
                          </a:solidFill>
                          <a:latin typeface="Arial"/>
                          <a:cs typeface="Arial"/>
                        </a:rPr>
                        <a:t>Affairs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R w="28575">
                      <a:solidFill>
                        <a:srgbClr val="003A48"/>
                      </a:solidFill>
                      <a:prstDash val="sysDash"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700" b="1" spc="25" dirty="0">
                          <a:solidFill>
                            <a:srgbClr val="1F1646"/>
                          </a:solidFill>
                          <a:latin typeface="Arial"/>
                          <a:cs typeface="Arial"/>
                        </a:rPr>
                        <a:t>DHA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28575">
                      <a:solidFill>
                        <a:srgbClr val="003A48"/>
                      </a:solidFill>
                      <a:prstDash val="sysDash"/>
                    </a:lnL>
                    <a:lnR w="28575">
                      <a:solidFill>
                        <a:srgbClr val="003A48"/>
                      </a:solidFill>
                      <a:prstDash val="sysDash"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ts val="815"/>
                        </a:lnSpc>
                      </a:pPr>
                      <a:r>
                        <a:rPr sz="700" b="1" dirty="0">
                          <a:solidFill>
                            <a:srgbClr val="1F1646"/>
                          </a:solidFill>
                          <a:latin typeface="Arial"/>
                          <a:cs typeface="Arial"/>
                        </a:rPr>
                        <a:t>Dept.</a:t>
                      </a:r>
                      <a:r>
                        <a:rPr sz="700" b="1" spc="114" dirty="0">
                          <a:solidFill>
                            <a:srgbClr val="1F16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1F1646"/>
                          </a:solidFill>
                          <a:latin typeface="Arial"/>
                          <a:cs typeface="Arial"/>
                        </a:rPr>
                        <a:t>of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079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700" b="1" spc="-10" dirty="0">
                          <a:solidFill>
                            <a:srgbClr val="1F1646"/>
                          </a:solidFill>
                          <a:latin typeface="Arial"/>
                          <a:cs typeface="Arial"/>
                        </a:rPr>
                        <a:t>Labor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3A48"/>
                      </a:solidFill>
                      <a:prstDash val="sysDash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ts val="815"/>
                        </a:lnSpc>
                      </a:pPr>
                      <a:r>
                        <a:rPr sz="700" b="1" dirty="0">
                          <a:solidFill>
                            <a:srgbClr val="1F1646"/>
                          </a:solidFill>
                          <a:latin typeface="Arial"/>
                          <a:cs typeface="Arial"/>
                        </a:rPr>
                        <a:t>Social</a:t>
                      </a:r>
                      <a:r>
                        <a:rPr sz="700" b="1" spc="110" dirty="0">
                          <a:solidFill>
                            <a:srgbClr val="1F16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1F1646"/>
                          </a:solidFill>
                          <a:latin typeface="Arial"/>
                          <a:cs typeface="Arial"/>
                        </a:rPr>
                        <a:t>Security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6319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700" b="1" spc="-10" dirty="0">
                          <a:solidFill>
                            <a:srgbClr val="1F1646"/>
                          </a:solidFill>
                          <a:latin typeface="Arial"/>
                          <a:cs typeface="Arial"/>
                        </a:rPr>
                        <a:t>Administration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815"/>
                        </a:lnSpc>
                      </a:pPr>
                      <a:r>
                        <a:rPr sz="700" b="1" dirty="0">
                          <a:solidFill>
                            <a:srgbClr val="1F1646"/>
                          </a:solidFill>
                          <a:latin typeface="Arial"/>
                          <a:cs typeface="Arial"/>
                        </a:rPr>
                        <a:t>US</a:t>
                      </a:r>
                      <a:r>
                        <a:rPr sz="700" b="1" spc="100" dirty="0">
                          <a:solidFill>
                            <a:srgbClr val="1F16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1F1646"/>
                          </a:solidFill>
                          <a:latin typeface="Arial"/>
                          <a:cs typeface="Arial"/>
                        </a:rPr>
                        <a:t>Railroad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2317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700" b="1" spc="-10" dirty="0">
                          <a:solidFill>
                            <a:srgbClr val="1F1646"/>
                          </a:solidFill>
                          <a:latin typeface="Arial"/>
                          <a:cs typeface="Arial"/>
                        </a:rPr>
                        <a:t>Retirement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ts val="815"/>
                        </a:lnSpc>
                      </a:pPr>
                      <a:r>
                        <a:rPr sz="700" b="1" dirty="0">
                          <a:solidFill>
                            <a:srgbClr val="1F1646"/>
                          </a:solidFill>
                          <a:latin typeface="Arial"/>
                          <a:cs typeface="Arial"/>
                        </a:rPr>
                        <a:t>Federal</a:t>
                      </a:r>
                      <a:r>
                        <a:rPr sz="700" b="1" spc="150" dirty="0">
                          <a:solidFill>
                            <a:srgbClr val="1F16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1F1646"/>
                          </a:solidFill>
                          <a:latin typeface="Arial"/>
                          <a:cs typeface="Arial"/>
                        </a:rPr>
                        <a:t>Occ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74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700" b="1" spc="-10" dirty="0">
                          <a:solidFill>
                            <a:srgbClr val="1F1646"/>
                          </a:solidFill>
                          <a:latin typeface="Arial"/>
                          <a:cs typeface="Arial"/>
                        </a:rPr>
                        <a:t>Health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700" b="1" spc="-25" dirty="0">
                          <a:solidFill>
                            <a:srgbClr val="1F1646"/>
                          </a:solidFill>
                          <a:latin typeface="Arial"/>
                          <a:cs typeface="Arial"/>
                        </a:rPr>
                        <a:t>FBI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ts val="815"/>
                        </a:lnSpc>
                      </a:pPr>
                      <a:r>
                        <a:rPr sz="700" b="1" spc="-10" dirty="0">
                          <a:solidFill>
                            <a:srgbClr val="1F1646"/>
                          </a:solidFill>
                          <a:latin typeface="Arial"/>
                          <a:cs typeface="Arial"/>
                        </a:rPr>
                        <a:t>Secret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2343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700" b="1" spc="-10" dirty="0">
                          <a:solidFill>
                            <a:srgbClr val="1F1646"/>
                          </a:solidFill>
                          <a:latin typeface="Arial"/>
                          <a:cs typeface="Arial"/>
                        </a:rPr>
                        <a:t>Service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3A48"/>
                      </a:solidFill>
                      <a:prstDash val="sysDash"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700" b="1" dirty="0">
                          <a:solidFill>
                            <a:srgbClr val="1F1646"/>
                          </a:solidFill>
                          <a:latin typeface="Arial"/>
                          <a:cs typeface="Arial"/>
                        </a:rPr>
                        <a:t>Multiple</a:t>
                      </a:r>
                      <a:r>
                        <a:rPr sz="700" b="1" spc="165" dirty="0">
                          <a:solidFill>
                            <a:srgbClr val="1F16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1F1646"/>
                          </a:solidFill>
                          <a:latin typeface="Arial"/>
                          <a:cs typeface="Arial"/>
                        </a:rPr>
                        <a:t>Customers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9054" marB="0">
                    <a:lnL w="28575">
                      <a:solidFill>
                        <a:srgbClr val="003A48"/>
                      </a:solidFill>
                      <a:prstDash val="sysDash"/>
                    </a:lnL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 marL="241300">
                        <a:lnSpc>
                          <a:spcPts val="795"/>
                        </a:lnSpc>
                        <a:spcBef>
                          <a:spcPts val="605"/>
                        </a:spcBef>
                      </a:pPr>
                      <a:r>
                        <a:rPr sz="700" b="1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Disability</a:t>
                      </a:r>
                      <a:r>
                        <a:rPr sz="700" b="1" spc="240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Exams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R w="28575">
                      <a:solidFill>
                        <a:srgbClr val="003A48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795"/>
                        </a:lnSpc>
                        <a:spcBef>
                          <a:spcPts val="605"/>
                        </a:spcBef>
                      </a:pPr>
                      <a:r>
                        <a:rPr sz="700" b="1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Medical</a:t>
                      </a:r>
                      <a:r>
                        <a:rPr sz="700" b="1" spc="160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Readiness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28575">
                      <a:solidFill>
                        <a:srgbClr val="003A48"/>
                      </a:solidFill>
                      <a:prstDash val="sysDash"/>
                    </a:lnL>
                    <a:lnR w="28575">
                      <a:solidFill>
                        <a:srgbClr val="003A48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795"/>
                        </a:lnSpc>
                        <a:spcBef>
                          <a:spcPts val="605"/>
                        </a:spcBef>
                      </a:pPr>
                      <a:r>
                        <a:rPr sz="700" b="1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Work</a:t>
                      </a:r>
                      <a:r>
                        <a:rPr sz="700" b="1" spc="110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Comp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28575">
                      <a:solidFill>
                        <a:srgbClr val="003A48"/>
                      </a:solidFill>
                      <a:prstDash val="sysDash"/>
                    </a:ln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795"/>
                        </a:lnSpc>
                        <a:spcBef>
                          <a:spcPts val="605"/>
                        </a:spcBef>
                      </a:pPr>
                      <a:r>
                        <a:rPr sz="700" b="1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Benefits</a:t>
                      </a:r>
                      <a:r>
                        <a:rPr sz="700" b="1" spc="210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Exams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6835" marB="0"/>
                </a:tc>
                <a:tc rowSpan="6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700" b="1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Benefits</a:t>
                      </a:r>
                      <a:r>
                        <a:rPr sz="700" b="1" spc="210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Exams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23</a:t>
                      </a:r>
                      <a:r>
                        <a:rPr sz="700" b="1" spc="50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Years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b="1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46</a:t>
                      </a:r>
                      <a:r>
                        <a:rPr sz="700" b="1" spc="50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States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ts val="795"/>
                        </a:lnSpc>
                        <a:spcBef>
                          <a:spcPts val="605"/>
                        </a:spcBef>
                      </a:pPr>
                      <a:r>
                        <a:rPr sz="700" b="1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OH</a:t>
                      </a:r>
                      <a:r>
                        <a:rPr sz="700" b="1" spc="105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Exams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6835" marB="0"/>
                </a:tc>
                <a:tc rowSpan="6"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700" b="1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OH</a:t>
                      </a:r>
                      <a:r>
                        <a:rPr sz="700" b="1" spc="105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Exams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6995" marR="116839" algn="ctr">
                        <a:lnSpc>
                          <a:spcPct val="104700"/>
                        </a:lnSpc>
                        <a:spcBef>
                          <a:spcPts val="5"/>
                        </a:spcBef>
                      </a:pPr>
                      <a:r>
                        <a:rPr sz="700" b="1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700" b="1" spc="35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Years</a:t>
                      </a:r>
                      <a:r>
                        <a:rPr sz="700" b="1" spc="114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under</a:t>
                      </a:r>
                      <a:r>
                        <a:rPr sz="700" b="1" spc="500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FOH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2763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700" b="1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sz="700" b="1" spc="125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50</a:t>
                      </a:r>
                      <a:r>
                        <a:rPr sz="700" b="1" spc="15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States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6835" marB="0"/>
                </a:tc>
                <a:tc rowSpan="6"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700" b="1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OH</a:t>
                      </a:r>
                      <a:r>
                        <a:rPr sz="700" b="1" spc="105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Exams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54940" marR="149860" indent="60960">
                        <a:lnSpc>
                          <a:spcPct val="104700"/>
                        </a:lnSpc>
                        <a:spcBef>
                          <a:spcPts val="5"/>
                        </a:spcBef>
                      </a:pPr>
                      <a:r>
                        <a:rPr sz="700" b="1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15</a:t>
                      </a:r>
                      <a:r>
                        <a:rPr sz="700" b="1" spc="50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Years</a:t>
                      </a:r>
                      <a:r>
                        <a:rPr sz="700" b="1" spc="500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under</a:t>
                      </a:r>
                      <a:r>
                        <a:rPr sz="700" b="1" spc="155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FOH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700" b="1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sz="700" b="1" spc="125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50</a:t>
                      </a:r>
                      <a:r>
                        <a:rPr sz="700" b="1" spc="15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States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R w="28575">
                      <a:solidFill>
                        <a:srgbClr val="003A48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805"/>
                        </a:lnSpc>
                        <a:spcBef>
                          <a:spcPts val="595"/>
                        </a:spcBef>
                      </a:pPr>
                      <a:r>
                        <a:rPr sz="700" b="1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IME</a:t>
                      </a:r>
                      <a:r>
                        <a:rPr sz="700" b="1" spc="70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700" b="1" spc="114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Case</a:t>
                      </a:r>
                      <a:r>
                        <a:rPr sz="700" b="1" spc="75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Mgt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28575">
                      <a:solidFill>
                        <a:srgbClr val="003A48"/>
                      </a:solidFill>
                      <a:prstDash val="sysDash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8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3A48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3A48"/>
                      </a:solidFill>
                      <a:prstDash val="sysDash"/>
                    </a:lnL>
                    <a:lnR w="28575">
                      <a:solidFill>
                        <a:srgbClr val="003A48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3A48"/>
                      </a:solidFill>
                      <a:prstDash val="sysDash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835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835" marB="0">
                    <a:lnR w="28575">
                      <a:solidFill>
                        <a:srgbClr val="003A48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3A48"/>
                      </a:solidFill>
                      <a:prstDash val="sysDash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marL="4254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00" b="1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23</a:t>
                      </a:r>
                      <a:r>
                        <a:rPr sz="700" b="1" spc="50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Years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R w="28575">
                      <a:solidFill>
                        <a:srgbClr val="003A48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700" b="1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Contract</a:t>
                      </a:r>
                      <a:r>
                        <a:rPr sz="700" b="1" spc="10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Award</a:t>
                      </a:r>
                      <a:r>
                        <a:rPr sz="700" b="1" spc="270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6/21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28575">
                      <a:solidFill>
                        <a:srgbClr val="003A48"/>
                      </a:solidFill>
                      <a:prstDash val="sysDash"/>
                    </a:lnL>
                    <a:lnR w="28575">
                      <a:solidFill>
                        <a:srgbClr val="003A48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700" b="1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25</a:t>
                      </a:r>
                      <a:r>
                        <a:rPr sz="700" b="1" spc="50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Years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28575">
                      <a:solidFill>
                        <a:srgbClr val="003A48"/>
                      </a:solidFill>
                      <a:prstDash val="sysDash"/>
                    </a:ln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700" b="1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37</a:t>
                      </a:r>
                      <a:r>
                        <a:rPr sz="700" b="1" spc="50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Years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7305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700" b="1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15</a:t>
                      </a:r>
                      <a:r>
                        <a:rPr sz="700" b="1" spc="50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Years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7305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835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835" marB="0">
                    <a:lnR w="28575">
                      <a:solidFill>
                        <a:srgbClr val="003A48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b="1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Up</a:t>
                      </a:r>
                      <a:r>
                        <a:rPr sz="700" b="1" spc="25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700" b="1" spc="120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26</a:t>
                      </a:r>
                      <a:r>
                        <a:rPr sz="700" b="1" spc="65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years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003A48"/>
                      </a:solidFill>
                      <a:prstDash val="sysDash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marL="334010">
                        <a:lnSpc>
                          <a:spcPts val="819"/>
                        </a:lnSpc>
                        <a:spcBef>
                          <a:spcPts val="440"/>
                        </a:spcBef>
                      </a:pPr>
                      <a:r>
                        <a:rPr sz="700" b="1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sz="700" b="1" spc="125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50</a:t>
                      </a:r>
                      <a:r>
                        <a:rPr sz="700" b="1" spc="15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States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R w="28575">
                      <a:solidFill>
                        <a:srgbClr val="003A48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ts val="760"/>
                        </a:lnSpc>
                        <a:spcBef>
                          <a:spcPts val="495"/>
                        </a:spcBef>
                      </a:pPr>
                      <a:r>
                        <a:rPr sz="700" b="1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sz="700" b="1" spc="145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50</a:t>
                      </a:r>
                      <a:r>
                        <a:rPr sz="700" b="1" spc="30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states</a:t>
                      </a:r>
                      <a:r>
                        <a:rPr sz="700" b="1" spc="35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50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28575">
                      <a:solidFill>
                        <a:srgbClr val="003A48"/>
                      </a:solidFill>
                      <a:prstDash val="sysDash"/>
                    </a:lnL>
                    <a:lnR w="28575">
                      <a:solidFill>
                        <a:srgbClr val="003A48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ts val="760"/>
                        </a:lnSpc>
                        <a:spcBef>
                          <a:spcPts val="5"/>
                        </a:spcBef>
                      </a:pPr>
                      <a:r>
                        <a:rPr sz="700" b="1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sz="700" b="1" spc="125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50</a:t>
                      </a:r>
                      <a:r>
                        <a:rPr sz="700" b="1" spc="15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States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28575">
                      <a:solidFill>
                        <a:srgbClr val="003A48"/>
                      </a:solidFill>
                      <a:prstDash val="sysDash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ts val="760"/>
                        </a:lnSpc>
                        <a:spcBef>
                          <a:spcPts val="5"/>
                        </a:spcBef>
                      </a:pPr>
                      <a:r>
                        <a:rPr sz="700" b="1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700" b="1" spc="50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States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40640" algn="ctr">
                        <a:lnSpc>
                          <a:spcPts val="760"/>
                        </a:lnSpc>
                      </a:pPr>
                      <a:r>
                        <a:rPr sz="700" b="1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sz="700" b="1" spc="125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50</a:t>
                      </a:r>
                      <a:r>
                        <a:rPr sz="700" b="1" spc="15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States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835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835" marB="0">
                    <a:lnR w="28575">
                      <a:solidFill>
                        <a:srgbClr val="003A48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770"/>
                        </a:lnSpc>
                        <a:spcBef>
                          <a:spcPts val="489"/>
                        </a:spcBef>
                      </a:pPr>
                      <a:r>
                        <a:rPr sz="700" b="1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700" b="1" spc="50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states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2229" marB="0">
                    <a:lnL w="28575">
                      <a:solidFill>
                        <a:srgbClr val="003A48"/>
                      </a:solidFill>
                      <a:prstDash val="sysDash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232410">
                        <a:lnSpc>
                          <a:spcPts val="750"/>
                        </a:lnSpc>
                      </a:pPr>
                      <a:r>
                        <a:rPr sz="700" b="1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128</a:t>
                      </a:r>
                      <a:r>
                        <a:rPr sz="700" b="1" spc="125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Military</a:t>
                      </a:r>
                      <a:r>
                        <a:rPr sz="700" b="1" spc="120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Sites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3A48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3A48"/>
                      </a:solidFill>
                      <a:prstDash val="sysDash"/>
                    </a:lnL>
                    <a:lnR w="28575">
                      <a:solidFill>
                        <a:srgbClr val="003A48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3A48"/>
                      </a:solidFill>
                      <a:prstDash val="sysDash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835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835" marB="0">
                    <a:lnR w="28575">
                      <a:solidFill>
                        <a:srgbClr val="003A48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3A48"/>
                      </a:solidFill>
                      <a:prstDash val="sysDash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23850">
                        <a:lnSpc>
                          <a:spcPts val="830"/>
                        </a:lnSpc>
                      </a:pPr>
                      <a:r>
                        <a:rPr sz="700" b="1" spc="-10" dirty="0">
                          <a:solidFill>
                            <a:srgbClr val="850F88"/>
                          </a:solidFill>
                          <a:latin typeface="Arial"/>
                          <a:cs typeface="Arial"/>
                        </a:rPr>
                        <a:t>International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3A48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3A48"/>
                      </a:solidFill>
                      <a:prstDash val="sysDash"/>
                    </a:lnL>
                    <a:lnR w="28575">
                      <a:solidFill>
                        <a:srgbClr val="003A48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3A48"/>
                      </a:solidFill>
                      <a:prstDash val="sysDash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835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835" marB="0">
                    <a:lnR w="28575">
                      <a:solidFill>
                        <a:srgbClr val="003A48"/>
                      </a:solidFill>
                      <a:prstDash val="sysDash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3A48"/>
                      </a:solidFill>
                      <a:prstDash val="sysDash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6781" y="3202939"/>
            <a:ext cx="328933" cy="7620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08400" y="2245360"/>
            <a:ext cx="416560" cy="43687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51581" y="3202939"/>
            <a:ext cx="328933" cy="7620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48328" y="2299927"/>
            <a:ext cx="656944" cy="32774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53360" y="2225052"/>
            <a:ext cx="457199" cy="47750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16861" y="3202939"/>
            <a:ext cx="328933" cy="7620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27040" y="2214880"/>
            <a:ext cx="462000" cy="49782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00701" y="3202939"/>
            <a:ext cx="328933" cy="76201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52640" y="2235212"/>
            <a:ext cx="457199" cy="45718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81661" y="3202939"/>
            <a:ext cx="318028" cy="7620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67359" y="2214880"/>
            <a:ext cx="508000" cy="53847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309360" y="2225040"/>
            <a:ext cx="457199" cy="477506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72861" y="3202939"/>
            <a:ext cx="328933" cy="7620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16140" y="3202939"/>
            <a:ext cx="328933" cy="76201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86560" y="2214880"/>
            <a:ext cx="467347" cy="497826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50061" y="3202939"/>
            <a:ext cx="290379" cy="76201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252461" y="3202939"/>
            <a:ext cx="291561" cy="76201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853680" y="2288646"/>
            <a:ext cx="538479" cy="368833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537849" y="2289907"/>
            <a:ext cx="372843" cy="4501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5289" y="6669537"/>
            <a:ext cx="6938009" cy="135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spc="-10" dirty="0">
                <a:latin typeface="Arial"/>
                <a:cs typeface="Arial"/>
              </a:rPr>
              <a:t>The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inf</a:t>
            </a:r>
            <a:r>
              <a:rPr sz="700" spc="-6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ormation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this</a:t>
            </a:r>
            <a:r>
              <a:rPr sz="700" spc="-6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document</a:t>
            </a:r>
            <a:r>
              <a:rPr sz="700" spc="-6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is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proprietary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to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QTC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Management.</a:t>
            </a:r>
            <a:r>
              <a:rPr sz="700" spc="-6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It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may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not</a:t>
            </a:r>
            <a:r>
              <a:rPr sz="700" spc="-6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be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used,</a:t>
            </a:r>
            <a:r>
              <a:rPr sz="700" spc="-6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reproduced,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disclosed,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or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exported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without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written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approval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of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QTC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Management.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553834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87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QTC’s</a:t>
            </a:r>
            <a:r>
              <a:rPr spc="-75" dirty="0"/>
              <a:t> </a:t>
            </a:r>
            <a:r>
              <a:rPr dirty="0"/>
              <a:t>Focus</a:t>
            </a:r>
            <a:r>
              <a:rPr spc="5" dirty="0"/>
              <a:t> </a:t>
            </a:r>
            <a:r>
              <a:rPr dirty="0"/>
              <a:t>on</a:t>
            </a:r>
            <a:r>
              <a:rPr spc="-35" dirty="0"/>
              <a:t> </a:t>
            </a:r>
            <a:r>
              <a:rPr dirty="0"/>
              <a:t>the</a:t>
            </a:r>
            <a:r>
              <a:rPr spc="-65" dirty="0"/>
              <a:t> </a:t>
            </a:r>
            <a:r>
              <a:rPr dirty="0"/>
              <a:t>Customer’s</a:t>
            </a:r>
            <a:r>
              <a:rPr spc="10" dirty="0"/>
              <a:t> </a:t>
            </a:r>
            <a:r>
              <a:rPr spc="-10" dirty="0"/>
              <a:t>Experience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06400" y="1097280"/>
            <a:ext cx="8402320" cy="3220720"/>
            <a:chOff x="406400" y="1097280"/>
            <a:chExt cx="8402320" cy="32207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400" y="1097280"/>
              <a:ext cx="8402320" cy="31800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640" y="1229360"/>
              <a:ext cx="125958" cy="1304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640" y="4201159"/>
              <a:ext cx="8056879" cy="1168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2280" y="1132840"/>
              <a:ext cx="8290559" cy="306831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62285" y="1132840"/>
              <a:ext cx="8290559" cy="3068320"/>
            </a:xfrm>
            <a:custGeom>
              <a:avLst/>
              <a:gdLst/>
              <a:ahLst/>
              <a:cxnLst/>
              <a:rect l="l" t="t" r="r" b="b"/>
              <a:pathLst>
                <a:path w="8290559" h="3068320">
                  <a:moveTo>
                    <a:pt x="511390" y="0"/>
                  </a:moveTo>
                  <a:lnTo>
                    <a:pt x="7779156" y="0"/>
                  </a:lnTo>
                  <a:lnTo>
                    <a:pt x="7828407" y="2340"/>
                  </a:lnTo>
                  <a:lnTo>
                    <a:pt x="7876333" y="9221"/>
                  </a:lnTo>
                  <a:lnTo>
                    <a:pt x="7922721" y="20425"/>
                  </a:lnTo>
                  <a:lnTo>
                    <a:pt x="7967355" y="35741"/>
                  </a:lnTo>
                  <a:lnTo>
                    <a:pt x="8010023" y="54952"/>
                  </a:lnTo>
                  <a:lnTo>
                    <a:pt x="8050508" y="77846"/>
                  </a:lnTo>
                  <a:lnTo>
                    <a:pt x="8088598" y="104207"/>
                  </a:lnTo>
                  <a:lnTo>
                    <a:pt x="8124077" y="133821"/>
                  </a:lnTo>
                  <a:lnTo>
                    <a:pt x="8156732" y="166475"/>
                  </a:lnTo>
                  <a:lnTo>
                    <a:pt x="8186347" y="201953"/>
                  </a:lnTo>
                  <a:lnTo>
                    <a:pt x="8212709" y="240042"/>
                  </a:lnTo>
                  <a:lnTo>
                    <a:pt x="8235604" y="280526"/>
                  </a:lnTo>
                  <a:lnTo>
                    <a:pt x="8254816" y="323193"/>
                  </a:lnTo>
                  <a:lnTo>
                    <a:pt x="8270132" y="367827"/>
                  </a:lnTo>
                  <a:lnTo>
                    <a:pt x="8281338" y="414214"/>
                  </a:lnTo>
                  <a:lnTo>
                    <a:pt x="8288218" y="462140"/>
                  </a:lnTo>
                  <a:lnTo>
                    <a:pt x="8290560" y="511390"/>
                  </a:lnTo>
                  <a:lnTo>
                    <a:pt x="8290560" y="3068320"/>
                  </a:lnTo>
                  <a:lnTo>
                    <a:pt x="0" y="3068320"/>
                  </a:lnTo>
                  <a:lnTo>
                    <a:pt x="0" y="511390"/>
                  </a:lnTo>
                  <a:lnTo>
                    <a:pt x="2340" y="462140"/>
                  </a:lnTo>
                  <a:lnTo>
                    <a:pt x="9221" y="414214"/>
                  </a:lnTo>
                  <a:lnTo>
                    <a:pt x="20425" y="367827"/>
                  </a:lnTo>
                  <a:lnTo>
                    <a:pt x="35741" y="323193"/>
                  </a:lnTo>
                  <a:lnTo>
                    <a:pt x="54952" y="280526"/>
                  </a:lnTo>
                  <a:lnTo>
                    <a:pt x="77846" y="240042"/>
                  </a:lnTo>
                  <a:lnTo>
                    <a:pt x="104207" y="201953"/>
                  </a:lnTo>
                  <a:lnTo>
                    <a:pt x="133821" y="166475"/>
                  </a:lnTo>
                  <a:lnTo>
                    <a:pt x="166475" y="133821"/>
                  </a:lnTo>
                  <a:lnTo>
                    <a:pt x="201953" y="104207"/>
                  </a:lnTo>
                  <a:lnTo>
                    <a:pt x="240042" y="77846"/>
                  </a:lnTo>
                  <a:lnTo>
                    <a:pt x="280526" y="54952"/>
                  </a:lnTo>
                  <a:lnTo>
                    <a:pt x="323193" y="35741"/>
                  </a:lnTo>
                  <a:lnTo>
                    <a:pt x="367827" y="20425"/>
                  </a:lnTo>
                  <a:lnTo>
                    <a:pt x="414214" y="9221"/>
                  </a:lnTo>
                  <a:lnTo>
                    <a:pt x="462140" y="2340"/>
                  </a:lnTo>
                  <a:lnTo>
                    <a:pt x="511390" y="0"/>
                  </a:lnTo>
                  <a:close/>
                </a:path>
              </a:pathLst>
            </a:custGeom>
            <a:ln w="10160">
              <a:solidFill>
                <a:srgbClr val="003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85391" y="1305303"/>
            <a:ext cx="7767320" cy="283591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85420" marR="125730" indent="-172720">
              <a:lnSpc>
                <a:spcPts val="1680"/>
              </a:lnSpc>
              <a:spcBef>
                <a:spcPts val="195"/>
              </a:spcBef>
              <a:buChar char="•"/>
              <a:tabLst>
                <a:tab pos="186055" algn="l"/>
              </a:tabLst>
            </a:pPr>
            <a:r>
              <a:rPr sz="1450" spc="-10" dirty="0">
                <a:latin typeface="Arial"/>
                <a:cs typeface="Arial"/>
              </a:rPr>
              <a:t>In</a:t>
            </a:r>
            <a:r>
              <a:rPr sz="1450" spc="15" dirty="0">
                <a:latin typeface="Arial"/>
                <a:cs typeface="Arial"/>
              </a:rPr>
              <a:t> </a:t>
            </a:r>
            <a:r>
              <a:rPr sz="1450" spc="-35" dirty="0">
                <a:latin typeface="Arial"/>
                <a:cs typeface="Arial"/>
              </a:rPr>
              <a:t>mid-</a:t>
            </a:r>
            <a:r>
              <a:rPr sz="1450" spc="-20" dirty="0">
                <a:latin typeface="Arial"/>
                <a:cs typeface="Arial"/>
              </a:rPr>
              <a:t>2021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QTC</a:t>
            </a:r>
            <a:r>
              <a:rPr sz="1450" spc="-155" dirty="0">
                <a:latin typeface="Arial"/>
                <a:cs typeface="Arial"/>
              </a:rPr>
              <a:t> </a:t>
            </a:r>
            <a:r>
              <a:rPr sz="1450" spc="-35" dirty="0">
                <a:latin typeface="Arial"/>
                <a:cs typeface="Arial"/>
              </a:rPr>
              <a:t>made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the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-25" dirty="0">
                <a:latin typeface="Arial"/>
                <a:cs typeface="Arial"/>
              </a:rPr>
              <a:t>investment</a:t>
            </a:r>
            <a:r>
              <a:rPr sz="1450" spc="-15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to</a:t>
            </a:r>
            <a:r>
              <a:rPr sz="1450" spc="1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establish</a:t>
            </a:r>
            <a:r>
              <a:rPr sz="1450" spc="-15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a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-20" dirty="0">
                <a:latin typeface="Arial"/>
                <a:cs typeface="Arial"/>
              </a:rPr>
              <a:t>new</a:t>
            </a:r>
            <a:r>
              <a:rPr sz="1450" spc="-65" dirty="0">
                <a:latin typeface="Arial"/>
                <a:cs typeface="Arial"/>
              </a:rPr>
              <a:t> </a:t>
            </a:r>
            <a:r>
              <a:rPr sz="1450" spc="-25" dirty="0">
                <a:latin typeface="Arial"/>
                <a:cs typeface="Arial"/>
              </a:rPr>
              <a:t>department</a:t>
            </a:r>
            <a:r>
              <a:rPr sz="1450" spc="-15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with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a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dedicated</a:t>
            </a:r>
            <a:r>
              <a:rPr sz="1450" spc="-150" dirty="0">
                <a:latin typeface="Arial"/>
                <a:cs typeface="Arial"/>
              </a:rPr>
              <a:t> </a:t>
            </a:r>
            <a:r>
              <a:rPr sz="1450" spc="-25" dirty="0">
                <a:latin typeface="Arial"/>
                <a:cs typeface="Arial"/>
              </a:rPr>
              <a:t>and mindful</a:t>
            </a:r>
            <a:r>
              <a:rPr sz="1450" spc="-6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CX</a:t>
            </a:r>
            <a:r>
              <a:rPr sz="1450" spc="-5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culture</a:t>
            </a:r>
            <a:r>
              <a:rPr sz="1450" spc="-14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to</a:t>
            </a:r>
            <a:r>
              <a:rPr sz="1450" spc="3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drive</a:t>
            </a:r>
            <a:r>
              <a:rPr sz="1450" spc="-55" dirty="0">
                <a:latin typeface="Arial"/>
                <a:cs typeface="Arial"/>
              </a:rPr>
              <a:t> </a:t>
            </a:r>
            <a:r>
              <a:rPr sz="1450" spc="-25" dirty="0">
                <a:latin typeface="Arial"/>
                <a:cs typeface="Arial"/>
              </a:rPr>
              <a:t>customer</a:t>
            </a:r>
            <a:r>
              <a:rPr sz="1450" spc="-14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service</a:t>
            </a:r>
            <a:r>
              <a:rPr sz="1450" spc="-14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initiatives,</a:t>
            </a:r>
            <a:r>
              <a:rPr sz="1450" spc="-14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and</a:t>
            </a:r>
            <a:r>
              <a:rPr sz="1450" spc="-55" dirty="0">
                <a:latin typeface="Arial"/>
                <a:cs typeface="Arial"/>
              </a:rPr>
              <a:t> </a:t>
            </a:r>
            <a:r>
              <a:rPr sz="1450" spc="-20" dirty="0">
                <a:latin typeface="Arial"/>
                <a:cs typeface="Arial"/>
              </a:rPr>
              <a:t>policies</a:t>
            </a:r>
            <a:r>
              <a:rPr sz="1450" spc="-14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and</a:t>
            </a:r>
            <a:r>
              <a:rPr sz="1450" spc="-55" dirty="0">
                <a:latin typeface="Arial"/>
                <a:cs typeface="Arial"/>
              </a:rPr>
              <a:t> </a:t>
            </a:r>
            <a:r>
              <a:rPr sz="1450" spc="-20" dirty="0">
                <a:latin typeface="Arial"/>
                <a:cs typeface="Arial"/>
              </a:rPr>
              <a:t>procedures</a:t>
            </a:r>
            <a:r>
              <a:rPr sz="1450" spc="-145" dirty="0">
                <a:latin typeface="Arial"/>
                <a:cs typeface="Arial"/>
              </a:rPr>
              <a:t> </a:t>
            </a:r>
            <a:r>
              <a:rPr sz="1450" spc="-20" dirty="0">
                <a:latin typeface="Arial"/>
                <a:cs typeface="Arial"/>
              </a:rPr>
              <a:t>across</a:t>
            </a:r>
            <a:r>
              <a:rPr sz="1450" spc="-145" dirty="0">
                <a:latin typeface="Arial"/>
                <a:cs typeface="Arial"/>
              </a:rPr>
              <a:t> </a:t>
            </a:r>
            <a:r>
              <a:rPr sz="1450" spc="-25" dirty="0">
                <a:latin typeface="Arial"/>
                <a:cs typeface="Arial"/>
              </a:rPr>
              <a:t>the </a:t>
            </a:r>
            <a:r>
              <a:rPr sz="1450" dirty="0">
                <a:latin typeface="Arial"/>
                <a:cs typeface="Arial"/>
              </a:rPr>
              <a:t>QTC</a:t>
            </a:r>
            <a:r>
              <a:rPr sz="1450" spc="-12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organization.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450">
              <a:latin typeface="Arial"/>
              <a:cs typeface="Arial"/>
            </a:endParaRPr>
          </a:p>
          <a:p>
            <a:pPr marL="185420" marR="189230" indent="-172720">
              <a:lnSpc>
                <a:spcPts val="1680"/>
              </a:lnSpc>
              <a:spcBef>
                <a:spcPts val="5"/>
              </a:spcBef>
              <a:buChar char="•"/>
              <a:tabLst>
                <a:tab pos="186055" algn="l"/>
              </a:tabLst>
            </a:pPr>
            <a:r>
              <a:rPr sz="1450" dirty="0">
                <a:latin typeface="Arial"/>
                <a:cs typeface="Arial"/>
              </a:rPr>
              <a:t>This</a:t>
            </a:r>
            <a:r>
              <a:rPr sz="1450" spc="-145" dirty="0">
                <a:latin typeface="Arial"/>
                <a:cs typeface="Arial"/>
              </a:rPr>
              <a:t> </a:t>
            </a:r>
            <a:r>
              <a:rPr sz="1450" spc="-25" dirty="0">
                <a:latin typeface="Arial"/>
                <a:cs typeface="Arial"/>
              </a:rPr>
              <a:t>department’s</a:t>
            </a:r>
            <a:r>
              <a:rPr sz="1450" spc="-140" dirty="0">
                <a:latin typeface="Arial"/>
                <a:cs typeface="Arial"/>
              </a:rPr>
              <a:t> </a:t>
            </a:r>
            <a:r>
              <a:rPr sz="1450" spc="-25" dirty="0">
                <a:latin typeface="Arial"/>
                <a:cs typeface="Arial"/>
              </a:rPr>
              <a:t>primary</a:t>
            </a:r>
            <a:r>
              <a:rPr sz="1450" spc="-14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focus</a:t>
            </a:r>
            <a:r>
              <a:rPr sz="1450" spc="-5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is</a:t>
            </a:r>
            <a:r>
              <a:rPr sz="1450" spc="-5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the</a:t>
            </a:r>
            <a:r>
              <a:rPr sz="1450" spc="-55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Veteran</a:t>
            </a:r>
            <a:r>
              <a:rPr sz="1450" spc="-60" dirty="0">
                <a:latin typeface="Arial"/>
                <a:cs typeface="Arial"/>
              </a:rPr>
              <a:t> </a:t>
            </a:r>
            <a:r>
              <a:rPr sz="1450" spc="-25" dirty="0">
                <a:latin typeface="Arial"/>
                <a:cs typeface="Arial"/>
              </a:rPr>
              <a:t>experience</a:t>
            </a:r>
            <a:r>
              <a:rPr sz="1450" spc="-140" dirty="0">
                <a:latin typeface="Arial"/>
                <a:cs typeface="Arial"/>
              </a:rPr>
              <a:t> </a:t>
            </a:r>
            <a:r>
              <a:rPr sz="1450" spc="-20" dirty="0">
                <a:latin typeface="Arial"/>
                <a:cs typeface="Arial"/>
              </a:rPr>
              <a:t>and</a:t>
            </a:r>
            <a:r>
              <a:rPr sz="1450" spc="-6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ways</a:t>
            </a:r>
            <a:r>
              <a:rPr sz="1450" spc="-5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to</a:t>
            </a:r>
            <a:r>
              <a:rPr sz="1450" spc="-55" dirty="0">
                <a:latin typeface="Arial"/>
                <a:cs typeface="Arial"/>
              </a:rPr>
              <a:t> </a:t>
            </a:r>
            <a:r>
              <a:rPr sz="1450" spc="-20" dirty="0">
                <a:latin typeface="Arial"/>
                <a:cs typeface="Arial"/>
              </a:rPr>
              <a:t>enhance</a:t>
            </a:r>
            <a:r>
              <a:rPr sz="1450" spc="-14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the</a:t>
            </a:r>
            <a:r>
              <a:rPr sz="1450" spc="-5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Veteran’s journey</a:t>
            </a:r>
            <a:r>
              <a:rPr sz="1450" spc="-165" dirty="0">
                <a:latin typeface="Arial"/>
                <a:cs typeface="Arial"/>
              </a:rPr>
              <a:t> </a:t>
            </a:r>
            <a:r>
              <a:rPr sz="1450" spc="-20" dirty="0">
                <a:latin typeface="Arial"/>
                <a:cs typeface="Arial"/>
              </a:rPr>
              <a:t>throughout</a:t>
            </a:r>
            <a:r>
              <a:rPr sz="1450" spc="-16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the</a:t>
            </a:r>
            <a:r>
              <a:rPr sz="1450" spc="-16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exam</a:t>
            </a:r>
            <a:r>
              <a:rPr sz="1450" spc="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process</a:t>
            </a:r>
            <a:r>
              <a:rPr sz="1450" spc="-16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with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spc="-20" dirty="0">
                <a:latin typeface="Arial"/>
                <a:cs typeface="Arial"/>
              </a:rPr>
              <a:t>QTC.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650">
              <a:latin typeface="Arial"/>
              <a:cs typeface="Arial"/>
            </a:endParaRPr>
          </a:p>
          <a:p>
            <a:pPr marL="184785" marR="15875" indent="-172720">
              <a:lnSpc>
                <a:spcPts val="1680"/>
              </a:lnSpc>
              <a:buChar char="•"/>
              <a:tabLst>
                <a:tab pos="185420" algn="l"/>
              </a:tabLst>
            </a:pPr>
            <a:r>
              <a:rPr sz="1450" spc="-10" dirty="0">
                <a:latin typeface="Arial"/>
                <a:cs typeface="Arial"/>
              </a:rPr>
              <a:t>Benefits</a:t>
            </a:r>
            <a:r>
              <a:rPr sz="1450" spc="-15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of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a</a:t>
            </a:r>
            <a:r>
              <a:rPr sz="1450" spc="1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robust</a:t>
            </a:r>
            <a:r>
              <a:rPr sz="1450" spc="-155" dirty="0">
                <a:latin typeface="Arial"/>
                <a:cs typeface="Arial"/>
              </a:rPr>
              <a:t> </a:t>
            </a:r>
            <a:r>
              <a:rPr sz="1450" spc="-40" dirty="0">
                <a:latin typeface="Arial"/>
                <a:cs typeface="Arial"/>
              </a:rPr>
              <a:t>Veteran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-25" dirty="0">
                <a:latin typeface="Arial"/>
                <a:cs typeface="Arial"/>
              </a:rPr>
              <a:t>experience</a:t>
            </a:r>
            <a:r>
              <a:rPr sz="1450" spc="-15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strategy</a:t>
            </a:r>
            <a:r>
              <a:rPr sz="1450" spc="-15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is</a:t>
            </a:r>
            <a:r>
              <a:rPr sz="1450" spc="1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to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deliver</a:t>
            </a:r>
            <a:r>
              <a:rPr sz="1450" spc="-15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internal</a:t>
            </a:r>
            <a:r>
              <a:rPr sz="1450" spc="-15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and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-25" dirty="0">
                <a:latin typeface="Arial"/>
                <a:cs typeface="Arial"/>
              </a:rPr>
              <a:t>external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interactions that</a:t>
            </a:r>
            <a:r>
              <a:rPr sz="1450" spc="-4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create</a:t>
            </a:r>
            <a:r>
              <a:rPr sz="1450" spc="-130" dirty="0">
                <a:latin typeface="Arial"/>
                <a:cs typeface="Arial"/>
              </a:rPr>
              <a:t> </a:t>
            </a:r>
            <a:r>
              <a:rPr sz="1450" spc="-25" dirty="0">
                <a:latin typeface="Arial"/>
                <a:cs typeface="Arial"/>
              </a:rPr>
              <a:t>exceptional,</a:t>
            </a:r>
            <a:r>
              <a:rPr sz="1450" spc="-13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high-quality</a:t>
            </a:r>
            <a:r>
              <a:rPr sz="1450" spc="-130" dirty="0">
                <a:latin typeface="Arial"/>
                <a:cs typeface="Arial"/>
              </a:rPr>
              <a:t> </a:t>
            </a:r>
            <a:r>
              <a:rPr sz="1450" spc="-25" dirty="0">
                <a:latin typeface="Arial"/>
                <a:cs typeface="Arial"/>
              </a:rPr>
              <a:t>experiences</a:t>
            </a:r>
            <a:r>
              <a:rPr sz="1450" spc="-13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in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-20" dirty="0">
                <a:latin typeface="Arial"/>
                <a:cs typeface="Arial"/>
              </a:rPr>
              <a:t>each</a:t>
            </a:r>
            <a:r>
              <a:rPr sz="1450" spc="-13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interaction</a:t>
            </a:r>
            <a:r>
              <a:rPr sz="1450" spc="-130" dirty="0">
                <a:latin typeface="Arial"/>
                <a:cs typeface="Arial"/>
              </a:rPr>
              <a:t> </a:t>
            </a:r>
            <a:r>
              <a:rPr sz="1450" spc="-20" dirty="0">
                <a:latin typeface="Arial"/>
                <a:cs typeface="Arial"/>
              </a:rPr>
              <a:t>throughout</a:t>
            </a:r>
            <a:r>
              <a:rPr sz="1450" spc="-13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the</a:t>
            </a:r>
            <a:r>
              <a:rPr sz="1450" spc="-13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organization.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450">
              <a:latin typeface="Arial"/>
              <a:cs typeface="Arial"/>
            </a:endParaRPr>
          </a:p>
          <a:p>
            <a:pPr marL="184785" marR="5080" indent="-172720">
              <a:lnSpc>
                <a:spcPts val="1680"/>
              </a:lnSpc>
              <a:spcBef>
                <a:spcPts val="5"/>
              </a:spcBef>
              <a:buChar char="•"/>
              <a:tabLst>
                <a:tab pos="185420" algn="l"/>
              </a:tabLst>
            </a:pPr>
            <a:r>
              <a:rPr sz="1450" dirty="0">
                <a:latin typeface="Arial"/>
                <a:cs typeface="Arial"/>
              </a:rPr>
              <a:t>The</a:t>
            </a:r>
            <a:r>
              <a:rPr sz="1450" spc="-155" dirty="0">
                <a:latin typeface="Arial"/>
                <a:cs typeface="Arial"/>
              </a:rPr>
              <a:t> </a:t>
            </a:r>
            <a:r>
              <a:rPr sz="1450" spc="-25" dirty="0">
                <a:latin typeface="Arial"/>
                <a:cs typeface="Arial"/>
              </a:rPr>
              <a:t>motivation</a:t>
            </a:r>
            <a:r>
              <a:rPr sz="1450" spc="-15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from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this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team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is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the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ability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to</a:t>
            </a:r>
            <a:r>
              <a:rPr sz="1450" spc="-7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sustain</a:t>
            </a:r>
            <a:r>
              <a:rPr sz="1450" spc="-15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our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-20" dirty="0">
                <a:latin typeface="Arial"/>
                <a:cs typeface="Arial"/>
              </a:rPr>
              <a:t>growth</a:t>
            </a:r>
            <a:r>
              <a:rPr sz="1450" spc="-15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and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refine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our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efforts</a:t>
            </a:r>
            <a:r>
              <a:rPr sz="1450" spc="-15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to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deliver </a:t>
            </a:r>
            <a:r>
              <a:rPr sz="1450" i="1" dirty="0">
                <a:latin typeface="Arial"/>
                <a:cs typeface="Arial"/>
              </a:rPr>
              <a:t>High-</a:t>
            </a:r>
            <a:r>
              <a:rPr sz="1450" i="1" spc="-35" dirty="0">
                <a:latin typeface="Arial"/>
                <a:cs typeface="Arial"/>
              </a:rPr>
              <a:t>Quality,</a:t>
            </a:r>
            <a:r>
              <a:rPr sz="1450" i="1" spc="-155" dirty="0">
                <a:latin typeface="Arial"/>
                <a:cs typeface="Arial"/>
              </a:rPr>
              <a:t> </a:t>
            </a:r>
            <a:r>
              <a:rPr sz="1450" i="1" spc="-10" dirty="0">
                <a:latin typeface="Arial"/>
                <a:cs typeface="Arial"/>
              </a:rPr>
              <a:t>Timely</a:t>
            </a:r>
            <a:r>
              <a:rPr sz="1450" i="1" spc="-155" dirty="0">
                <a:latin typeface="Arial"/>
                <a:cs typeface="Arial"/>
              </a:rPr>
              <a:t> </a:t>
            </a:r>
            <a:r>
              <a:rPr sz="1450" i="1" spc="-10" dirty="0">
                <a:latin typeface="Arial"/>
                <a:cs typeface="Arial"/>
              </a:rPr>
              <a:t>Services</a:t>
            </a:r>
            <a:r>
              <a:rPr sz="1450" i="1" spc="-150" dirty="0">
                <a:latin typeface="Arial"/>
                <a:cs typeface="Arial"/>
              </a:rPr>
              <a:t> </a:t>
            </a:r>
            <a:r>
              <a:rPr sz="1450" i="1" dirty="0">
                <a:latin typeface="Arial"/>
                <a:cs typeface="Arial"/>
              </a:rPr>
              <a:t>with</a:t>
            </a:r>
            <a:r>
              <a:rPr sz="1450" i="1" spc="-155" dirty="0">
                <a:latin typeface="Arial"/>
                <a:cs typeface="Arial"/>
              </a:rPr>
              <a:t> </a:t>
            </a:r>
            <a:r>
              <a:rPr sz="1450" i="1" spc="-10" dirty="0">
                <a:latin typeface="Arial"/>
                <a:cs typeface="Arial"/>
              </a:rPr>
              <a:t>Premier</a:t>
            </a:r>
            <a:r>
              <a:rPr sz="1450" i="1" spc="-240" dirty="0">
                <a:latin typeface="Arial"/>
                <a:cs typeface="Arial"/>
              </a:rPr>
              <a:t> </a:t>
            </a:r>
            <a:r>
              <a:rPr sz="1450" i="1" spc="-30" dirty="0">
                <a:latin typeface="Arial"/>
                <a:cs typeface="Arial"/>
              </a:rPr>
              <a:t>Veteran</a:t>
            </a:r>
            <a:r>
              <a:rPr sz="1450" i="1" spc="-150" dirty="0">
                <a:latin typeface="Arial"/>
                <a:cs typeface="Arial"/>
              </a:rPr>
              <a:t> </a:t>
            </a:r>
            <a:r>
              <a:rPr sz="1450" i="1" dirty="0">
                <a:latin typeface="Arial"/>
                <a:cs typeface="Arial"/>
              </a:rPr>
              <a:t>Experiences</a:t>
            </a:r>
            <a:r>
              <a:rPr sz="1450" i="1" spc="260" dirty="0">
                <a:latin typeface="Arial"/>
                <a:cs typeface="Arial"/>
              </a:rPr>
              <a:t> </a:t>
            </a:r>
            <a:r>
              <a:rPr sz="1450" i="1" spc="-10" dirty="0">
                <a:latin typeface="Arial"/>
                <a:cs typeface="Arial"/>
              </a:rPr>
              <a:t>(Q-</a:t>
            </a:r>
            <a:r>
              <a:rPr sz="1450" i="1" spc="-100" dirty="0">
                <a:latin typeface="Arial"/>
                <a:cs typeface="Arial"/>
              </a:rPr>
              <a:t>T-</a:t>
            </a:r>
            <a:r>
              <a:rPr sz="1450" i="1" spc="-20" dirty="0">
                <a:latin typeface="Arial"/>
                <a:cs typeface="Arial"/>
              </a:rPr>
              <a:t>C)</a:t>
            </a:r>
            <a:r>
              <a:rPr sz="1450" i="1" spc="-15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to</a:t>
            </a:r>
            <a:r>
              <a:rPr sz="1450" spc="-15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all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of</a:t>
            </a:r>
            <a:r>
              <a:rPr sz="1450" spc="1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our</a:t>
            </a:r>
            <a:r>
              <a:rPr sz="1450" spc="-7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customers and</a:t>
            </a:r>
            <a:r>
              <a:rPr sz="1450" spc="-9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continue</a:t>
            </a:r>
            <a:r>
              <a:rPr sz="1450" spc="-16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to</a:t>
            </a:r>
            <a:r>
              <a:rPr sz="1450" spc="-10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make</a:t>
            </a:r>
            <a:r>
              <a:rPr sz="1450" spc="-2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a</a:t>
            </a:r>
            <a:r>
              <a:rPr sz="1450" spc="-9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positive</a:t>
            </a:r>
            <a:r>
              <a:rPr sz="1450" spc="-16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difference</a:t>
            </a:r>
            <a:r>
              <a:rPr sz="1450" spc="-16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in</a:t>
            </a:r>
            <a:r>
              <a:rPr sz="1450" spc="-9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the</a:t>
            </a:r>
            <a:r>
              <a:rPr sz="1450" spc="-9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lives</a:t>
            </a:r>
            <a:r>
              <a:rPr sz="1450" spc="-9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of</a:t>
            </a:r>
            <a:r>
              <a:rPr sz="1450" spc="-9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those</a:t>
            </a:r>
            <a:r>
              <a:rPr sz="1450" spc="-16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we</a:t>
            </a:r>
            <a:r>
              <a:rPr sz="1450" spc="-10" dirty="0">
                <a:latin typeface="Arial"/>
                <a:cs typeface="Arial"/>
              </a:rPr>
              <a:t> serve</a:t>
            </a:r>
            <a:r>
              <a:rPr sz="1450" spc="-15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as</a:t>
            </a:r>
            <a:r>
              <a:rPr sz="1450" spc="-9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well</a:t>
            </a:r>
            <a:r>
              <a:rPr sz="1450" spc="-9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as</a:t>
            </a:r>
            <a:r>
              <a:rPr sz="1450" spc="-10" dirty="0">
                <a:latin typeface="Arial"/>
                <a:cs typeface="Arial"/>
              </a:rPr>
              <a:t> their</a:t>
            </a:r>
            <a:r>
              <a:rPr sz="1450" spc="-16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families.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04800" y="4185920"/>
            <a:ext cx="8839200" cy="2519680"/>
            <a:chOff x="304800" y="4185920"/>
            <a:chExt cx="8839200" cy="251968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19120" y="4185920"/>
              <a:ext cx="3312160" cy="25196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32479" y="4399280"/>
              <a:ext cx="2682227" cy="188975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327400" y="4394200"/>
              <a:ext cx="2692400" cy="1899920"/>
            </a:xfrm>
            <a:custGeom>
              <a:avLst/>
              <a:gdLst/>
              <a:ahLst/>
              <a:cxnLst/>
              <a:rect l="l" t="t" r="r" b="b"/>
              <a:pathLst>
                <a:path w="2692400" h="1899920">
                  <a:moveTo>
                    <a:pt x="0" y="0"/>
                  </a:moveTo>
                  <a:lnTo>
                    <a:pt x="2692400" y="0"/>
                  </a:lnTo>
                  <a:lnTo>
                    <a:pt x="2692400" y="1899920"/>
                  </a:lnTo>
                  <a:lnTo>
                    <a:pt x="0" y="1899920"/>
                  </a:lnTo>
                  <a:lnTo>
                    <a:pt x="0" y="0"/>
                  </a:lnTo>
                  <a:close/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4800" y="4185920"/>
              <a:ext cx="3342640" cy="25196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8159" y="4399280"/>
              <a:ext cx="2712719" cy="188975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13079" y="4394200"/>
              <a:ext cx="2722880" cy="1899920"/>
            </a:xfrm>
            <a:custGeom>
              <a:avLst/>
              <a:gdLst/>
              <a:ahLst/>
              <a:cxnLst/>
              <a:rect l="l" t="t" r="r" b="b"/>
              <a:pathLst>
                <a:path w="2722880" h="1899920">
                  <a:moveTo>
                    <a:pt x="0" y="0"/>
                  </a:moveTo>
                  <a:lnTo>
                    <a:pt x="2722880" y="0"/>
                  </a:lnTo>
                  <a:lnTo>
                    <a:pt x="2722880" y="1899920"/>
                  </a:lnTo>
                  <a:lnTo>
                    <a:pt x="0" y="1899920"/>
                  </a:lnTo>
                  <a:lnTo>
                    <a:pt x="0" y="0"/>
                  </a:lnTo>
                  <a:close/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02959" y="4185920"/>
              <a:ext cx="3241040" cy="251967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16320" y="4399280"/>
              <a:ext cx="2631439" cy="188975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111240" y="4394200"/>
              <a:ext cx="2641600" cy="1899920"/>
            </a:xfrm>
            <a:custGeom>
              <a:avLst/>
              <a:gdLst/>
              <a:ahLst/>
              <a:cxnLst/>
              <a:rect l="l" t="t" r="r" b="b"/>
              <a:pathLst>
                <a:path w="2641600" h="1899920">
                  <a:moveTo>
                    <a:pt x="0" y="0"/>
                  </a:moveTo>
                  <a:lnTo>
                    <a:pt x="2641600" y="0"/>
                  </a:lnTo>
                  <a:lnTo>
                    <a:pt x="2641600" y="1899920"/>
                  </a:lnTo>
                  <a:lnTo>
                    <a:pt x="0" y="1899920"/>
                  </a:lnTo>
                  <a:lnTo>
                    <a:pt x="0" y="0"/>
                  </a:lnTo>
                  <a:close/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5289" y="6669537"/>
            <a:ext cx="6938009" cy="135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spc="-10" dirty="0">
                <a:latin typeface="Arial"/>
                <a:cs typeface="Arial"/>
              </a:rPr>
              <a:t>The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inf</a:t>
            </a:r>
            <a:r>
              <a:rPr sz="700" spc="-6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ormation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this</a:t>
            </a:r>
            <a:r>
              <a:rPr sz="700" spc="-6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document</a:t>
            </a:r>
            <a:r>
              <a:rPr sz="700" spc="-6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is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proprietary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to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QTC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Management.</a:t>
            </a:r>
            <a:r>
              <a:rPr sz="700" spc="-6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It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may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not</a:t>
            </a:r>
            <a:r>
              <a:rPr sz="700" spc="-6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be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used,</a:t>
            </a:r>
            <a:r>
              <a:rPr sz="700" spc="-6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reproduced,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disclosed,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or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exported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without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written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approval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of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QTC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Management.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95625" y="5090280"/>
            <a:ext cx="41960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1F1646"/>
                </a:solidFill>
                <a:latin typeface="Arial"/>
                <a:cs typeface="Arial"/>
              </a:rPr>
              <a:t>QTC</a:t>
            </a:r>
            <a:r>
              <a:rPr sz="2800" spc="-114" dirty="0">
                <a:solidFill>
                  <a:srgbClr val="1F164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F1646"/>
                </a:solidFill>
                <a:latin typeface="Arial"/>
                <a:cs typeface="Arial"/>
              </a:rPr>
              <a:t>Examination</a:t>
            </a:r>
            <a:r>
              <a:rPr sz="2800" spc="75" dirty="0">
                <a:solidFill>
                  <a:srgbClr val="1F1646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1F1646"/>
                </a:solidFill>
                <a:latin typeface="Arial"/>
                <a:cs typeface="Arial"/>
              </a:rPr>
              <a:t>Process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70192"/>
            <a:ext cx="55022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High</a:t>
            </a:r>
            <a:r>
              <a:rPr sz="2800" spc="-114" dirty="0"/>
              <a:t> </a:t>
            </a:r>
            <a:r>
              <a:rPr sz="2800" dirty="0"/>
              <a:t>Level</a:t>
            </a:r>
            <a:r>
              <a:rPr sz="2800" spc="-5" dirty="0"/>
              <a:t> </a:t>
            </a:r>
            <a:r>
              <a:rPr sz="2800" dirty="0"/>
              <a:t>Examination</a:t>
            </a:r>
            <a:r>
              <a:rPr sz="2800" spc="90" dirty="0"/>
              <a:t> </a:t>
            </a:r>
            <a:r>
              <a:rPr sz="2800" spc="-10" dirty="0"/>
              <a:t>Process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6639" y="1097280"/>
            <a:ext cx="4693907" cy="51815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14449" y="1184136"/>
            <a:ext cx="329819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QTC’s</a:t>
            </a:r>
            <a:r>
              <a:rPr sz="145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Six</a:t>
            </a:r>
            <a:r>
              <a:rPr sz="145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Step</a:t>
            </a:r>
            <a:r>
              <a:rPr sz="14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Operational</a:t>
            </a:r>
            <a:r>
              <a:rPr sz="145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Methodology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0960" y="1554479"/>
            <a:ext cx="8991600" cy="1107440"/>
            <a:chOff x="60960" y="1554479"/>
            <a:chExt cx="8991600" cy="11074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760" y="2509520"/>
              <a:ext cx="8940800" cy="1524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" y="1554479"/>
              <a:ext cx="8991600" cy="10261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920" y="1706880"/>
              <a:ext cx="1717040" cy="80264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16898" y="1915930"/>
            <a:ext cx="777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Request Processing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24000" y="1706880"/>
            <a:ext cx="1727200" cy="80264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051301" y="1915930"/>
            <a:ext cx="846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marR="5080" indent="-1524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Appointment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87039" y="1706880"/>
            <a:ext cx="1727200" cy="80264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486070" y="1915930"/>
            <a:ext cx="838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4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Medical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Examination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60240" y="1706880"/>
            <a:ext cx="1727200" cy="80264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948925" y="1915930"/>
            <a:ext cx="846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marR="5080" indent="-1524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Appointment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23279" y="1706880"/>
            <a:ext cx="1727200" cy="80264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564110" y="1915930"/>
            <a:ext cx="558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64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Report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Delivery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55840" y="1717040"/>
            <a:ext cx="1625600" cy="79248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8053279" y="1920314"/>
            <a:ext cx="612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68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Billing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Payment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280" y="1595120"/>
            <a:ext cx="436880" cy="42672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223205" y="1648524"/>
            <a:ext cx="155575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5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4160" y="1595120"/>
            <a:ext cx="447040" cy="426720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681873" y="1648524"/>
            <a:ext cx="155575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997200" y="1595120"/>
            <a:ext cx="3352800" cy="426720"/>
            <a:chOff x="2997200" y="1595120"/>
            <a:chExt cx="3352800" cy="426720"/>
          </a:xfrm>
        </p:grpSpPr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97200" y="1595120"/>
              <a:ext cx="436880" cy="4267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60240" y="1595120"/>
              <a:ext cx="436880" cy="42672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13120" y="1595120"/>
              <a:ext cx="436880" cy="42672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3140541" y="1648524"/>
            <a:ext cx="3072765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471295" algn="l"/>
                <a:tab pos="2929890" algn="l"/>
              </a:tabLst>
            </a:pPr>
            <a:r>
              <a:rPr sz="1850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50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50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50"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76159" y="1595120"/>
            <a:ext cx="436880" cy="426720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7516547" y="1648524"/>
            <a:ext cx="155575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50">
              <a:latin typeface="Arial"/>
              <a:cs typeface="Arial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2400" y="4541520"/>
            <a:ext cx="8849360" cy="314960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2723414" y="4592122"/>
            <a:ext cx="3695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Stakeholder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Relationship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Portals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11760" y="2875280"/>
            <a:ext cx="8940800" cy="3728720"/>
            <a:chOff x="111760" y="2875280"/>
            <a:chExt cx="8940800" cy="3728720"/>
          </a:xfrm>
        </p:grpSpPr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2400" y="2875280"/>
              <a:ext cx="8849360" cy="171704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2400" y="4805679"/>
              <a:ext cx="8849360" cy="171704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1760" y="6451600"/>
              <a:ext cx="8940800" cy="152400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583336" y="3804225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778A"/>
                </a:solidFill>
                <a:latin typeface="Arial"/>
                <a:cs typeface="Arial"/>
              </a:rPr>
              <a:t>Receive Request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36537" y="3892359"/>
            <a:ext cx="8489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778A"/>
                </a:solidFill>
                <a:latin typeface="Arial"/>
                <a:cs typeface="Arial"/>
              </a:rPr>
              <a:t>Notification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947067" y="3848293"/>
            <a:ext cx="838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778A"/>
                </a:solidFill>
                <a:latin typeface="Arial"/>
                <a:cs typeface="Arial"/>
              </a:rPr>
              <a:t>Scheduling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97785" y="3812961"/>
            <a:ext cx="89979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</a:pPr>
            <a:r>
              <a:rPr sz="1200" b="1" spc="-35" dirty="0">
                <a:solidFill>
                  <a:srgbClr val="00778A"/>
                </a:solidFill>
                <a:latin typeface="Arial"/>
                <a:cs typeface="Arial"/>
              </a:rPr>
              <a:t>Examination </a:t>
            </a:r>
            <a:r>
              <a:rPr sz="1200" b="1" spc="-10" dirty="0">
                <a:solidFill>
                  <a:srgbClr val="00778A"/>
                </a:solidFill>
                <a:latin typeface="Arial"/>
                <a:cs typeface="Arial"/>
              </a:rPr>
              <a:t>Record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149614" y="3804225"/>
            <a:ext cx="991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778A"/>
                </a:solidFill>
                <a:latin typeface="Arial"/>
                <a:cs typeface="Arial"/>
              </a:rPr>
              <a:t>QA</a:t>
            </a:r>
            <a:r>
              <a:rPr sz="1200" b="1" spc="-55" dirty="0">
                <a:solidFill>
                  <a:srgbClr val="00778A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778A"/>
                </a:solidFill>
                <a:latin typeface="Arial"/>
                <a:cs typeface="Arial"/>
              </a:rPr>
              <a:t>Review/ Provider </a:t>
            </a:r>
            <a:r>
              <a:rPr sz="1200" b="1" spc="-20" dirty="0">
                <a:solidFill>
                  <a:srgbClr val="00778A"/>
                </a:solidFill>
                <a:latin typeface="Arial"/>
                <a:cs typeface="Arial"/>
              </a:rPr>
              <a:t>Collaboration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820398" y="3804225"/>
            <a:ext cx="809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889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778A"/>
                </a:solidFill>
                <a:latin typeface="Arial"/>
                <a:cs typeface="Arial"/>
              </a:rPr>
              <a:t>Results </a:t>
            </a:r>
            <a:r>
              <a:rPr sz="1200" b="1" spc="-30" dirty="0">
                <a:solidFill>
                  <a:srgbClr val="00778A"/>
                </a:solidFill>
                <a:latin typeface="Arial"/>
                <a:cs typeface="Arial"/>
              </a:rPr>
              <a:t>Packaging/ </a:t>
            </a:r>
            <a:r>
              <a:rPr sz="1200" b="1" spc="-10" dirty="0">
                <a:solidFill>
                  <a:srgbClr val="00778A"/>
                </a:solidFill>
                <a:latin typeface="Arial"/>
                <a:cs typeface="Arial"/>
              </a:rPr>
              <a:t>Delivery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43" name="object 43"/>
          <p:cNvGraphicFramePr>
            <a:graphicFrameLocks noGrp="1"/>
          </p:cNvGraphicFramePr>
          <p:nvPr/>
        </p:nvGraphicFramePr>
        <p:xfrm>
          <a:off x="644580" y="5711567"/>
          <a:ext cx="8079105" cy="535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5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0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06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6530">
                <a:tc>
                  <a:txBody>
                    <a:bodyPr/>
                    <a:lstStyle/>
                    <a:p>
                      <a:pPr marL="31750">
                        <a:lnSpc>
                          <a:spcPts val="1290"/>
                        </a:lnSpc>
                      </a:pPr>
                      <a:r>
                        <a:rPr sz="1200" b="1" spc="-20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Exam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ts val="1290"/>
                        </a:lnSpc>
                      </a:pPr>
                      <a:r>
                        <a:rPr sz="1200" b="1" spc="-10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Examinee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b="1" spc="-10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Provider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ts val="1290"/>
                        </a:lnSpc>
                      </a:pPr>
                      <a:r>
                        <a:rPr sz="1200" b="1" spc="-10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Medical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290"/>
                        </a:lnSpc>
                      </a:pPr>
                      <a:r>
                        <a:rPr sz="1200" b="1" spc="-10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Appointment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ts val="1290"/>
                        </a:lnSpc>
                      </a:pPr>
                      <a:r>
                        <a:rPr sz="1200" b="1" spc="-10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Automated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algn="ctr">
                        <a:lnSpc>
                          <a:spcPts val="1290"/>
                        </a:lnSpc>
                      </a:pPr>
                      <a:r>
                        <a:rPr sz="1200" b="1" spc="-10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Provider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marL="31750">
                        <a:lnSpc>
                          <a:spcPts val="1340"/>
                        </a:lnSpc>
                      </a:pPr>
                      <a:r>
                        <a:rPr sz="1200" b="1" spc="-20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Track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ts val="1340"/>
                        </a:lnSpc>
                      </a:pPr>
                      <a:r>
                        <a:rPr sz="1200" b="1" spc="-10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Portal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sz="1200" b="1" spc="-10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Portal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340"/>
                        </a:lnSpc>
                      </a:pPr>
                      <a:r>
                        <a:rPr sz="1200" b="1" spc="-10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Evaluation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ts val="1340"/>
                        </a:lnSpc>
                      </a:pPr>
                      <a:r>
                        <a:rPr sz="1200" b="1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Provider</a:t>
                      </a:r>
                      <a:r>
                        <a:rPr sz="1200" b="1" spc="-105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Availability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ts val="1340"/>
                        </a:lnSpc>
                      </a:pPr>
                      <a:r>
                        <a:rPr sz="1200" b="1" spc="-20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Call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6364" algn="ctr">
                        <a:lnSpc>
                          <a:spcPts val="1340"/>
                        </a:lnSpc>
                      </a:pPr>
                      <a:r>
                        <a:rPr sz="1200" b="1" spc="-10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Relationship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ts val="1290"/>
                        </a:lnSpc>
                      </a:pPr>
                      <a:r>
                        <a:rPr sz="1200" b="1" spc="-10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Protocol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290"/>
                        </a:lnSpc>
                      </a:pPr>
                      <a:r>
                        <a:rPr sz="1200" b="1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System</a:t>
                      </a:r>
                      <a:r>
                        <a:rPr sz="1200" b="1" spc="-55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(APAS)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ts val="1290"/>
                        </a:lnSpc>
                      </a:pPr>
                      <a:r>
                        <a:rPr sz="1200" b="1" spc="-10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Distribution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4460" algn="ctr">
                        <a:lnSpc>
                          <a:spcPts val="1290"/>
                        </a:lnSpc>
                      </a:pPr>
                      <a:r>
                        <a:rPr sz="1200" b="1" spc="-10" dirty="0">
                          <a:solidFill>
                            <a:srgbClr val="00778A"/>
                          </a:solidFill>
                          <a:latin typeface="Arial"/>
                          <a:cs typeface="Arial"/>
                        </a:rPr>
                        <a:t>Management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4" name="object 44"/>
          <p:cNvGrpSpPr/>
          <p:nvPr/>
        </p:nvGrpSpPr>
        <p:grpSpPr>
          <a:xfrm>
            <a:off x="142239" y="2611120"/>
            <a:ext cx="8849360" cy="2987040"/>
            <a:chOff x="142239" y="2611120"/>
            <a:chExt cx="8849360" cy="2987040"/>
          </a:xfrm>
        </p:grpSpPr>
        <p:pic>
          <p:nvPicPr>
            <p:cNvPr id="45" name="object 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9599" y="3068320"/>
              <a:ext cx="579119" cy="59943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59280" y="3169920"/>
              <a:ext cx="1026159" cy="39623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76319" y="3098800"/>
              <a:ext cx="670559" cy="53848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29199" y="3088640"/>
              <a:ext cx="416560" cy="56895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90640" y="3108959"/>
              <a:ext cx="548639" cy="48767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45120" y="3078480"/>
              <a:ext cx="487679" cy="57911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8800" y="5008879"/>
              <a:ext cx="670559" cy="51815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17040" y="4988560"/>
              <a:ext cx="589279" cy="56895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865120" y="5008879"/>
              <a:ext cx="497827" cy="53847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03040" y="4998720"/>
              <a:ext cx="558799" cy="54863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323840" y="5008879"/>
              <a:ext cx="599439" cy="52830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44640" y="4947920"/>
              <a:ext cx="599439" cy="65023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823199" y="4958079"/>
              <a:ext cx="680719" cy="61975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2239" y="2611120"/>
              <a:ext cx="8849360" cy="314960"/>
            </a:xfrm>
            <a:prstGeom prst="rect">
              <a:avLst/>
            </a:prstGeom>
          </p:spPr>
        </p:pic>
      </p:grpSp>
      <p:sp>
        <p:nvSpPr>
          <p:cNvPr id="59" name="object 59"/>
          <p:cNvSpPr txBox="1"/>
          <p:nvPr/>
        </p:nvSpPr>
        <p:spPr>
          <a:xfrm>
            <a:off x="3467191" y="2669598"/>
            <a:ext cx="20675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eProcess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Case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60" name="object 6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1872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61" name="object 6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0" dirty="0"/>
              <a:t>The</a:t>
            </a:r>
            <a:r>
              <a:rPr spc="-20" dirty="0"/>
              <a:t> </a:t>
            </a:r>
            <a:r>
              <a:rPr dirty="0"/>
              <a:t>inf</a:t>
            </a:r>
            <a:r>
              <a:rPr spc="-60" dirty="0"/>
              <a:t> </a:t>
            </a:r>
            <a:r>
              <a:rPr dirty="0"/>
              <a:t>ormation</a:t>
            </a:r>
            <a:r>
              <a:rPr spc="-15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this</a:t>
            </a:r>
            <a:r>
              <a:rPr spc="-60" dirty="0"/>
              <a:t> </a:t>
            </a:r>
            <a:r>
              <a:rPr dirty="0"/>
              <a:t>document</a:t>
            </a:r>
            <a:r>
              <a:rPr spc="-60" dirty="0"/>
              <a:t> </a:t>
            </a:r>
            <a:r>
              <a:rPr dirty="0"/>
              <a:t>is</a:t>
            </a:r>
            <a:r>
              <a:rPr spc="30" dirty="0"/>
              <a:t> </a:t>
            </a:r>
            <a:r>
              <a:rPr spc="-10" dirty="0"/>
              <a:t>proprietary</a:t>
            </a:r>
            <a:r>
              <a:rPr spc="3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dirty="0"/>
              <a:t>Management.</a:t>
            </a:r>
            <a:r>
              <a:rPr spc="-60" dirty="0"/>
              <a:t> </a:t>
            </a:r>
            <a:r>
              <a:rPr dirty="0"/>
              <a:t>It</a:t>
            </a:r>
            <a:r>
              <a:rPr spc="30" dirty="0"/>
              <a:t> </a:t>
            </a:r>
            <a:r>
              <a:rPr dirty="0"/>
              <a:t>may</a:t>
            </a:r>
            <a:r>
              <a:rPr spc="30" dirty="0"/>
              <a:t> </a:t>
            </a:r>
            <a:r>
              <a:rPr dirty="0"/>
              <a:t>not</a:t>
            </a:r>
            <a:r>
              <a:rPr spc="-60" dirty="0"/>
              <a:t> </a:t>
            </a:r>
            <a:r>
              <a:rPr dirty="0"/>
              <a:t>be</a:t>
            </a:r>
            <a:r>
              <a:rPr spc="-15" dirty="0"/>
              <a:t> </a:t>
            </a:r>
            <a:r>
              <a:rPr dirty="0"/>
              <a:t>used,</a:t>
            </a:r>
            <a:r>
              <a:rPr spc="-60" dirty="0"/>
              <a:t> </a:t>
            </a:r>
            <a:r>
              <a:rPr dirty="0"/>
              <a:t>reproduced,</a:t>
            </a:r>
            <a:r>
              <a:rPr spc="30" dirty="0"/>
              <a:t> </a:t>
            </a:r>
            <a:r>
              <a:rPr spc="-10" dirty="0"/>
              <a:t>disclosed,</a:t>
            </a:r>
            <a:r>
              <a:rPr spc="30" dirty="0"/>
              <a:t> 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exported</a:t>
            </a:r>
            <a:r>
              <a:rPr spc="-20" dirty="0"/>
              <a:t> </a:t>
            </a:r>
            <a:r>
              <a:rPr dirty="0"/>
              <a:t>without</a:t>
            </a:r>
            <a:r>
              <a:rPr spc="3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written</a:t>
            </a:r>
            <a:r>
              <a:rPr spc="-25" dirty="0"/>
              <a:t> </a:t>
            </a:r>
            <a:r>
              <a:rPr dirty="0"/>
              <a:t>approval</a:t>
            </a:r>
            <a:r>
              <a:rPr spc="-15" dirty="0"/>
              <a:t> </a:t>
            </a:r>
            <a:r>
              <a:rPr dirty="0"/>
              <a:t>of</a:t>
            </a:r>
            <a:r>
              <a:rPr spc="3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spc="-10" dirty="0"/>
              <a:t>Management.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709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Claimant</a:t>
            </a:r>
            <a:r>
              <a:rPr sz="2800" spc="5" dirty="0"/>
              <a:t> </a:t>
            </a:r>
            <a:r>
              <a:rPr sz="2800" spc="-30" dirty="0"/>
              <a:t>Notifications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7200" y="2416523"/>
          <a:ext cx="8242934" cy="3470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4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0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8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8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705">
                <a:tc>
                  <a:txBody>
                    <a:bodyPr/>
                    <a:lstStyle/>
                    <a:p>
                      <a:pPr marL="44450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50" b="1" dirty="0">
                          <a:latin typeface="Arial"/>
                          <a:cs typeface="Arial"/>
                        </a:rPr>
                        <a:t>Process</a:t>
                      </a:r>
                      <a:r>
                        <a:rPr sz="1450" b="1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20" dirty="0">
                          <a:latin typeface="Arial"/>
                          <a:cs typeface="Arial"/>
                        </a:rPr>
                        <a:t>Step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046A38"/>
                      </a:solidFill>
                      <a:prstDash val="solid"/>
                    </a:lnT>
                    <a:lnB w="12700">
                      <a:solidFill>
                        <a:srgbClr val="046A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50" b="1" spc="-20" dirty="0">
                          <a:latin typeface="Arial"/>
                          <a:cs typeface="Arial"/>
                        </a:rPr>
                        <a:t>Text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046A38"/>
                      </a:solidFill>
                      <a:prstDash val="solid"/>
                    </a:lnT>
                    <a:lnB w="12700">
                      <a:solidFill>
                        <a:srgbClr val="046A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50" b="1" spc="-20" dirty="0">
                          <a:latin typeface="Arial"/>
                          <a:cs typeface="Arial"/>
                        </a:rPr>
                        <a:t>Call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046A38"/>
                      </a:solidFill>
                      <a:prstDash val="solid"/>
                    </a:lnT>
                    <a:lnB w="12700">
                      <a:solidFill>
                        <a:srgbClr val="046A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50" b="1" spc="-20" dirty="0">
                          <a:latin typeface="Arial"/>
                          <a:cs typeface="Arial"/>
                        </a:rPr>
                        <a:t>Mail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046A38"/>
                      </a:solidFill>
                      <a:prstDash val="solid"/>
                    </a:lnT>
                    <a:lnB w="12700">
                      <a:solidFill>
                        <a:srgbClr val="046A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70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Case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triaged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T w="12700">
                      <a:solidFill>
                        <a:srgbClr val="046A38"/>
                      </a:solidFill>
                      <a:prstDash val="solid"/>
                    </a:lnT>
                    <a:solidFill>
                      <a:srgbClr val="046A3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46A38"/>
                      </a:solidFill>
                      <a:prstDash val="solid"/>
                    </a:lnT>
                    <a:solidFill>
                      <a:srgbClr val="046A3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46A38"/>
                      </a:solidFill>
                      <a:prstDash val="solid"/>
                    </a:lnT>
                    <a:solidFill>
                      <a:srgbClr val="046A3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5740" marR="26416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Welcome</a:t>
                      </a:r>
                      <a:r>
                        <a:rPr sz="12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letter</a:t>
                      </a:r>
                      <a:r>
                        <a:rPr sz="12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sent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via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FedEx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overnight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046A38"/>
                      </a:solidFill>
                      <a:prstDash val="solid"/>
                    </a:lnT>
                    <a:solidFill>
                      <a:srgbClr val="046A38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70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Case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prepped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5730" marB="0"/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Automated</a:t>
                      </a:r>
                      <a:r>
                        <a:rPr sz="120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welcome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text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5730" marB="0"/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Automated</a:t>
                      </a:r>
                      <a:r>
                        <a:rPr sz="120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welcome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call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57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70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Case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Specialist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(scheduler)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solidFill>
                      <a:srgbClr val="046A3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46A3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attempts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solidFill>
                      <a:srgbClr val="046A3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46A38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705">
                <a:tc>
                  <a:txBody>
                    <a:bodyPr/>
                    <a:lstStyle/>
                    <a:p>
                      <a:pPr marL="67945" marR="8636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If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unable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schedule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after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3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days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5740" marR="1524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40" dirty="0">
                          <a:latin typeface="Arial"/>
                          <a:cs typeface="Arial"/>
                        </a:rPr>
                        <a:t>No-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contact</a:t>
                      </a:r>
                      <a:r>
                        <a:rPr sz="12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letter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sent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via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FedEx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overnight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70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Appointment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scheduled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solidFill>
                      <a:srgbClr val="046A3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46A3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46A3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46A38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If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appt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scheduled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5730" marB="0"/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Automated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appt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text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5730" marB="0"/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Automated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appt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call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5730" marB="0"/>
                </a:tc>
                <a:tc>
                  <a:txBody>
                    <a:bodyPr/>
                    <a:lstStyle/>
                    <a:p>
                      <a:pPr marL="205104" marR="13779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Claimant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notification</a:t>
                      </a:r>
                      <a:r>
                        <a:rPr sz="12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packet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sent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Appt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Confirmation*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B w="12700">
                      <a:solidFill>
                        <a:srgbClr val="046A38"/>
                      </a:solidFill>
                      <a:prstDash val="solid"/>
                    </a:lnB>
                    <a:solidFill>
                      <a:srgbClr val="046A3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24-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72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hours</a:t>
                      </a:r>
                      <a:r>
                        <a:rPr sz="12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before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appt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B w="12700">
                      <a:solidFill>
                        <a:srgbClr val="046A38"/>
                      </a:solidFill>
                      <a:prstDash val="solid"/>
                    </a:lnB>
                    <a:solidFill>
                      <a:srgbClr val="046A3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24-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72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hours</a:t>
                      </a:r>
                      <a:r>
                        <a:rPr sz="12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before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appt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B w="12700">
                      <a:solidFill>
                        <a:srgbClr val="046A38"/>
                      </a:solidFill>
                      <a:prstDash val="solid"/>
                    </a:lnB>
                    <a:solidFill>
                      <a:srgbClr val="046A38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46A38"/>
                      </a:solidFill>
                      <a:prstDash val="solid"/>
                    </a:lnB>
                    <a:solidFill>
                      <a:srgbClr val="046A38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800555" y="6022814"/>
            <a:ext cx="6029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latin typeface="Arial"/>
                <a:cs typeface="Arial"/>
              </a:rPr>
              <a:t>*Appointment</a:t>
            </a:r>
            <a:r>
              <a:rPr sz="1200" b="1" i="1" spc="1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confirmation </a:t>
            </a:r>
            <a:r>
              <a:rPr sz="1200" b="1" i="1" spc="-10" dirty="0">
                <a:latin typeface="Arial"/>
                <a:cs typeface="Arial"/>
              </a:rPr>
              <a:t>text/calls</a:t>
            </a:r>
            <a:r>
              <a:rPr sz="1200" b="1" i="1" spc="5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will stop once</a:t>
            </a:r>
            <a:r>
              <a:rPr sz="1200" b="1" i="1" spc="-1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claimant</a:t>
            </a:r>
            <a:r>
              <a:rPr sz="1200" b="1" i="1" spc="1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confirms</a:t>
            </a:r>
            <a:r>
              <a:rPr sz="1200" b="1" i="1" spc="-80" dirty="0">
                <a:latin typeface="Arial"/>
                <a:cs typeface="Arial"/>
              </a:rPr>
              <a:t> </a:t>
            </a:r>
            <a:r>
              <a:rPr sz="1200" b="1" i="1" spc="-10" dirty="0">
                <a:latin typeface="Arial"/>
                <a:cs typeface="Arial"/>
              </a:rPr>
              <a:t>appointment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9439" y="1198879"/>
            <a:ext cx="995680" cy="99568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0960" y="1198892"/>
            <a:ext cx="701039" cy="9550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83120" y="1137920"/>
            <a:ext cx="904240" cy="9753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2159" y="975359"/>
            <a:ext cx="1330960" cy="133096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1872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0" dirty="0"/>
              <a:t>The</a:t>
            </a:r>
            <a:r>
              <a:rPr spc="-20" dirty="0"/>
              <a:t> </a:t>
            </a:r>
            <a:r>
              <a:rPr dirty="0"/>
              <a:t>inf</a:t>
            </a:r>
            <a:r>
              <a:rPr spc="-60" dirty="0"/>
              <a:t> </a:t>
            </a:r>
            <a:r>
              <a:rPr dirty="0"/>
              <a:t>ormation</a:t>
            </a:r>
            <a:r>
              <a:rPr spc="-15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this</a:t>
            </a:r>
            <a:r>
              <a:rPr spc="-60" dirty="0"/>
              <a:t> </a:t>
            </a:r>
            <a:r>
              <a:rPr dirty="0"/>
              <a:t>document</a:t>
            </a:r>
            <a:r>
              <a:rPr spc="-60" dirty="0"/>
              <a:t> </a:t>
            </a:r>
            <a:r>
              <a:rPr dirty="0"/>
              <a:t>is</a:t>
            </a:r>
            <a:r>
              <a:rPr spc="30" dirty="0"/>
              <a:t> </a:t>
            </a:r>
            <a:r>
              <a:rPr spc="-10" dirty="0"/>
              <a:t>proprietary</a:t>
            </a:r>
            <a:r>
              <a:rPr spc="3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dirty="0"/>
              <a:t>Management.</a:t>
            </a:r>
            <a:r>
              <a:rPr spc="-60" dirty="0"/>
              <a:t> </a:t>
            </a:r>
            <a:r>
              <a:rPr dirty="0"/>
              <a:t>It</a:t>
            </a:r>
            <a:r>
              <a:rPr spc="30" dirty="0"/>
              <a:t> </a:t>
            </a:r>
            <a:r>
              <a:rPr dirty="0"/>
              <a:t>may</a:t>
            </a:r>
            <a:r>
              <a:rPr spc="30" dirty="0"/>
              <a:t> </a:t>
            </a:r>
            <a:r>
              <a:rPr dirty="0"/>
              <a:t>not</a:t>
            </a:r>
            <a:r>
              <a:rPr spc="-60" dirty="0"/>
              <a:t> </a:t>
            </a:r>
            <a:r>
              <a:rPr dirty="0"/>
              <a:t>be</a:t>
            </a:r>
            <a:r>
              <a:rPr spc="-15" dirty="0"/>
              <a:t> </a:t>
            </a:r>
            <a:r>
              <a:rPr dirty="0"/>
              <a:t>used,</a:t>
            </a:r>
            <a:r>
              <a:rPr spc="-60" dirty="0"/>
              <a:t> </a:t>
            </a:r>
            <a:r>
              <a:rPr dirty="0"/>
              <a:t>reproduced,</a:t>
            </a:r>
            <a:r>
              <a:rPr spc="30" dirty="0"/>
              <a:t> </a:t>
            </a:r>
            <a:r>
              <a:rPr spc="-10" dirty="0"/>
              <a:t>disclosed,</a:t>
            </a:r>
            <a:r>
              <a:rPr spc="30" dirty="0"/>
              <a:t> 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exported</a:t>
            </a:r>
            <a:r>
              <a:rPr spc="-20" dirty="0"/>
              <a:t> </a:t>
            </a:r>
            <a:r>
              <a:rPr dirty="0"/>
              <a:t>without</a:t>
            </a:r>
            <a:r>
              <a:rPr spc="3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written</a:t>
            </a:r>
            <a:r>
              <a:rPr spc="-25" dirty="0"/>
              <a:t> </a:t>
            </a:r>
            <a:r>
              <a:rPr dirty="0"/>
              <a:t>approval</a:t>
            </a:r>
            <a:r>
              <a:rPr spc="-15" dirty="0"/>
              <a:t> </a:t>
            </a:r>
            <a:r>
              <a:rPr dirty="0"/>
              <a:t>of</a:t>
            </a:r>
            <a:r>
              <a:rPr spc="3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spc="-10" dirty="0"/>
              <a:t>Management.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709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Examples</a:t>
            </a:r>
            <a:r>
              <a:rPr sz="2800" spc="-5" dirty="0"/>
              <a:t> </a:t>
            </a:r>
            <a:r>
              <a:rPr sz="2800" dirty="0"/>
              <a:t>of</a:t>
            </a:r>
            <a:r>
              <a:rPr sz="2800" spc="-125" dirty="0"/>
              <a:t> </a:t>
            </a:r>
            <a:r>
              <a:rPr sz="2800" dirty="0"/>
              <a:t>Claimant</a:t>
            </a:r>
            <a:r>
              <a:rPr sz="2800" spc="120" dirty="0"/>
              <a:t> </a:t>
            </a:r>
            <a:r>
              <a:rPr sz="2800" spc="-30" dirty="0"/>
              <a:t>Notifications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568959" y="1016000"/>
            <a:ext cx="8016240" cy="599440"/>
            <a:chOff x="568959" y="1016000"/>
            <a:chExt cx="8016240" cy="599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959" y="1016000"/>
              <a:ext cx="8016240" cy="5384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0480" y="1478280"/>
              <a:ext cx="6543039" cy="1371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4839" y="1061720"/>
              <a:ext cx="7904479" cy="41655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24839" y="1061725"/>
              <a:ext cx="7904480" cy="416559"/>
            </a:xfrm>
            <a:custGeom>
              <a:avLst/>
              <a:gdLst/>
              <a:ahLst/>
              <a:cxnLst/>
              <a:rect l="l" t="t" r="r" b="b"/>
              <a:pathLst>
                <a:path w="7904480" h="416559">
                  <a:moveTo>
                    <a:pt x="0" y="69418"/>
                  </a:moveTo>
                  <a:lnTo>
                    <a:pt x="5454" y="42396"/>
                  </a:lnTo>
                  <a:lnTo>
                    <a:pt x="20331" y="20331"/>
                  </a:lnTo>
                  <a:lnTo>
                    <a:pt x="42396" y="5454"/>
                  </a:lnTo>
                  <a:lnTo>
                    <a:pt x="69418" y="0"/>
                  </a:lnTo>
                  <a:lnTo>
                    <a:pt x="7835061" y="0"/>
                  </a:lnTo>
                  <a:lnTo>
                    <a:pt x="7862083" y="5454"/>
                  </a:lnTo>
                  <a:lnTo>
                    <a:pt x="7884148" y="20331"/>
                  </a:lnTo>
                  <a:lnTo>
                    <a:pt x="7899025" y="42396"/>
                  </a:lnTo>
                  <a:lnTo>
                    <a:pt x="7904480" y="69418"/>
                  </a:lnTo>
                  <a:lnTo>
                    <a:pt x="7904480" y="347129"/>
                  </a:lnTo>
                  <a:lnTo>
                    <a:pt x="7899025" y="374152"/>
                  </a:lnTo>
                  <a:lnTo>
                    <a:pt x="7884148" y="396222"/>
                  </a:lnTo>
                  <a:lnTo>
                    <a:pt x="7862083" y="411103"/>
                  </a:lnTo>
                  <a:lnTo>
                    <a:pt x="7835061" y="416560"/>
                  </a:lnTo>
                  <a:lnTo>
                    <a:pt x="69418" y="416560"/>
                  </a:lnTo>
                  <a:lnTo>
                    <a:pt x="42396" y="411103"/>
                  </a:lnTo>
                  <a:lnTo>
                    <a:pt x="20331" y="396222"/>
                  </a:lnTo>
                  <a:lnTo>
                    <a:pt x="5454" y="374152"/>
                  </a:lnTo>
                  <a:lnTo>
                    <a:pt x="0" y="347129"/>
                  </a:lnTo>
                  <a:lnTo>
                    <a:pt x="0" y="69418"/>
                  </a:lnTo>
                  <a:close/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478137" y="1104230"/>
            <a:ext cx="6189980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-10" dirty="0">
                <a:latin typeface="Arial"/>
                <a:cs typeface="Arial"/>
              </a:rPr>
              <a:t>Notification</a:t>
            </a:r>
            <a:r>
              <a:rPr sz="1850" spc="-25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from</a:t>
            </a:r>
            <a:r>
              <a:rPr sz="1850" spc="-200" dirty="0">
                <a:latin typeface="Arial"/>
                <a:cs typeface="Arial"/>
              </a:rPr>
              <a:t> </a:t>
            </a:r>
            <a:r>
              <a:rPr sz="1850" spc="-40" dirty="0">
                <a:latin typeface="Arial"/>
                <a:cs typeface="Arial"/>
              </a:rPr>
              <a:t>VBA</a:t>
            </a:r>
            <a:r>
              <a:rPr sz="1850" spc="-13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to </a:t>
            </a:r>
            <a:r>
              <a:rPr sz="1850" spc="-20" dirty="0">
                <a:latin typeface="Arial"/>
                <a:cs typeface="Arial"/>
              </a:rPr>
              <a:t>Inform</a:t>
            </a:r>
            <a:r>
              <a:rPr sz="1850" spc="-114" dirty="0">
                <a:latin typeface="Arial"/>
                <a:cs typeface="Arial"/>
              </a:rPr>
              <a:t> </a:t>
            </a:r>
            <a:r>
              <a:rPr sz="1850" spc="-25" dirty="0">
                <a:latin typeface="Arial"/>
                <a:cs typeface="Arial"/>
              </a:rPr>
              <a:t>Claimant</a:t>
            </a:r>
            <a:r>
              <a:rPr sz="1850" spc="3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of</a:t>
            </a:r>
            <a:r>
              <a:rPr sz="1850" spc="-50" dirty="0">
                <a:latin typeface="Arial"/>
                <a:cs typeface="Arial"/>
              </a:rPr>
              <a:t> </a:t>
            </a:r>
            <a:r>
              <a:rPr sz="1850" spc="-35" dirty="0">
                <a:latin typeface="Arial"/>
                <a:cs typeface="Arial"/>
              </a:rPr>
              <a:t>Exam</a:t>
            </a:r>
            <a:r>
              <a:rPr sz="1850" spc="-114" dirty="0">
                <a:latin typeface="Arial"/>
                <a:cs typeface="Arial"/>
              </a:rPr>
              <a:t> </a:t>
            </a:r>
            <a:r>
              <a:rPr sz="1850" spc="-10" dirty="0">
                <a:latin typeface="Arial"/>
                <a:cs typeface="Arial"/>
              </a:rPr>
              <a:t>Scheduling</a:t>
            </a:r>
            <a:endParaRPr sz="18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4840" y="1630679"/>
            <a:ext cx="7904480" cy="4775200"/>
          </a:xfrm>
          <a:custGeom>
            <a:avLst/>
            <a:gdLst/>
            <a:ahLst/>
            <a:cxnLst/>
            <a:rect l="l" t="t" r="r" b="b"/>
            <a:pathLst>
              <a:path w="7904480" h="4775200">
                <a:moveTo>
                  <a:pt x="0" y="0"/>
                </a:moveTo>
                <a:lnTo>
                  <a:pt x="7904480" y="0"/>
                </a:lnTo>
                <a:lnTo>
                  <a:pt x="7904480" y="4775200"/>
                </a:lnTo>
                <a:lnTo>
                  <a:pt x="0" y="4775200"/>
                </a:lnTo>
                <a:lnTo>
                  <a:pt x="0" y="0"/>
                </a:lnTo>
                <a:close/>
              </a:path>
            </a:pathLst>
          </a:custGeom>
          <a:ln w="304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95979" y="1649378"/>
            <a:ext cx="7705090" cy="466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From: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Veterans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Benefits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Administration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&lt;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u="sng" spc="-10" dirty="0">
                <a:solidFill>
                  <a:srgbClr val="696057"/>
                </a:solidFill>
                <a:uFill>
                  <a:solidFill>
                    <a:srgbClr val="696057"/>
                  </a:solidFill>
                </a:uFill>
                <a:latin typeface="Calibri"/>
                <a:cs typeface="Calibri"/>
                <a:hlinkClick r:id="rId5"/>
              </a:rPr>
              <a:t>Veteransbenefits@messages.va.gov</a:t>
            </a:r>
            <a:r>
              <a:rPr sz="1200" spc="-10" dirty="0">
                <a:latin typeface="Calibri"/>
                <a:cs typeface="Calibri"/>
              </a:rPr>
              <a:t>&gt;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200" dirty="0">
                <a:latin typeface="Calibri"/>
                <a:cs typeface="Calibri"/>
              </a:rPr>
              <a:t>Subject: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Compensation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&amp;</a:t>
            </a:r>
            <a:r>
              <a:rPr sz="1200" spc="1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Pension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Examination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Appointment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Scheduling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Calibri"/>
              <a:cs typeface="Calibri"/>
            </a:endParaRPr>
          </a:p>
          <a:p>
            <a:pPr marL="12700" marR="5080">
              <a:lnSpc>
                <a:spcPct val="111100"/>
              </a:lnSpc>
              <a:spcBef>
                <a:spcPts val="5"/>
              </a:spcBef>
            </a:pPr>
            <a:r>
              <a:rPr sz="1200" dirty="0">
                <a:latin typeface="Calibri"/>
                <a:cs typeface="Calibri"/>
              </a:rPr>
              <a:t>Our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records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show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that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you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filed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disability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benefits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claim</a:t>
            </a:r>
            <a:r>
              <a:rPr sz="1200" spc="-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need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attend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1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Compensation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&amp;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Pension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(C&amp;P)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examination </a:t>
            </a:r>
            <a:r>
              <a:rPr sz="1200" dirty="0">
                <a:latin typeface="Calibri"/>
                <a:cs typeface="Calibri"/>
              </a:rPr>
              <a:t>to complete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your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claim.</a:t>
            </a:r>
            <a:endParaRPr sz="1200">
              <a:latin typeface="Calibri"/>
              <a:cs typeface="Calibri"/>
            </a:endParaRPr>
          </a:p>
          <a:p>
            <a:pPr marL="12700" marR="26034" indent="-19685" algn="ctr">
              <a:lnSpc>
                <a:spcPct val="105600"/>
              </a:lnSpc>
              <a:spcBef>
                <a:spcPts val="800"/>
              </a:spcBef>
            </a:pPr>
            <a:r>
              <a:rPr sz="1200" dirty="0">
                <a:latin typeface="Calibri"/>
                <a:cs typeface="Calibri"/>
              </a:rPr>
              <a:t>In the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coming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days,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you will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receive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phone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call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from</a:t>
            </a:r>
            <a:r>
              <a:rPr sz="1200" spc="-85" dirty="0">
                <a:latin typeface="Calibri"/>
                <a:cs typeface="Calibri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QTC</a:t>
            </a:r>
            <a:r>
              <a:rPr sz="1200" dirty="0">
                <a:latin typeface="Calibri"/>
                <a:cs typeface="Calibri"/>
              </a:rPr>
              <a:t>.</a:t>
            </a:r>
            <a:r>
              <a:rPr sz="1200" spc="100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We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have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included</a:t>
            </a:r>
            <a:r>
              <a:rPr sz="1200" spc="-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all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their</a:t>
            </a:r>
            <a:r>
              <a:rPr sz="1200" spc="-1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contact</a:t>
            </a:r>
            <a:r>
              <a:rPr sz="1200" spc="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information</a:t>
            </a:r>
            <a:r>
              <a:rPr sz="1200" spc="-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along</a:t>
            </a:r>
            <a:r>
              <a:rPr sz="1200" spc="-10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how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it </a:t>
            </a:r>
            <a:r>
              <a:rPr sz="1200" dirty="0">
                <a:latin typeface="Calibri"/>
                <a:cs typeface="Calibri"/>
              </a:rPr>
              <a:t>will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display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your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landline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device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below,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to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schedule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your</a:t>
            </a:r>
            <a:r>
              <a:rPr sz="1200" spc="-9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examination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appointment.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40" dirty="0">
                <a:latin typeface="Calibri"/>
                <a:cs typeface="Calibri"/>
              </a:rPr>
              <a:t>You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may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also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receive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text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message.</a:t>
            </a:r>
            <a:endParaRPr sz="1200">
              <a:latin typeface="Calibri"/>
              <a:cs typeface="Calibri"/>
            </a:endParaRPr>
          </a:p>
          <a:p>
            <a:pPr marL="2481580" marR="2445385" algn="ctr">
              <a:lnSpc>
                <a:spcPts val="2400"/>
              </a:lnSpc>
              <a:spcBef>
                <a:spcPts val="155"/>
              </a:spcBef>
            </a:pPr>
            <a:r>
              <a:rPr sz="1200" b="1" dirty="0">
                <a:latin typeface="Calibri"/>
                <a:cs typeface="Calibri"/>
              </a:rPr>
              <a:t>QTC</a:t>
            </a:r>
            <a:r>
              <a:rPr sz="1200" b="1" spc="8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–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Quality,</a:t>
            </a:r>
            <a:r>
              <a:rPr sz="1200" b="1" dirty="0">
                <a:latin typeface="Calibri"/>
                <a:cs typeface="Calibri"/>
              </a:rPr>
              <a:t> Timeliness,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Customer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Service </a:t>
            </a:r>
            <a:r>
              <a:rPr sz="1200" b="1" dirty="0">
                <a:latin typeface="Calibri"/>
                <a:cs typeface="Calibri"/>
              </a:rPr>
              <a:t>1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(800)</a:t>
            </a:r>
            <a:r>
              <a:rPr sz="1200" b="1" spc="8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682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–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9701</a:t>
            </a:r>
            <a:endParaRPr sz="1200">
              <a:latin typeface="Calibri"/>
              <a:cs typeface="Calibri"/>
            </a:endParaRPr>
          </a:p>
          <a:p>
            <a:pPr marL="28575" algn="ctr">
              <a:lnSpc>
                <a:spcPct val="100000"/>
              </a:lnSpc>
              <a:spcBef>
                <a:spcPts val="640"/>
              </a:spcBef>
            </a:pPr>
            <a:r>
              <a:rPr sz="1200" b="1" dirty="0">
                <a:latin typeface="Calibri"/>
                <a:cs typeface="Calibri"/>
              </a:rPr>
              <a:t>VA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EXAM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–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QTC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(CallerID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Display)</a:t>
            </a:r>
            <a:endParaRPr sz="1200">
              <a:latin typeface="Calibri"/>
              <a:cs typeface="Calibri"/>
            </a:endParaRPr>
          </a:p>
          <a:p>
            <a:pPr marL="12700" marR="464184">
              <a:lnSpc>
                <a:spcPct val="161100"/>
              </a:lnSpc>
            </a:pPr>
            <a:r>
              <a:rPr sz="1200" dirty="0">
                <a:latin typeface="Calibri"/>
                <a:cs typeface="Calibri"/>
              </a:rPr>
              <a:t>It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important not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miss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you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scheduled</a:t>
            </a:r>
            <a:r>
              <a:rPr sz="1200" spc="-8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exam,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</a:t>
            </a:r>
            <a:r>
              <a:rPr sz="1200" spc="-8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please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confirm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date,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time,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location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</a:t>
            </a:r>
            <a:r>
              <a:rPr sz="1200" spc="-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your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appointment. </a:t>
            </a:r>
            <a:r>
              <a:rPr sz="1200" dirty="0">
                <a:latin typeface="Calibri"/>
                <a:cs typeface="Calibri"/>
              </a:rPr>
              <a:t>If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you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have</a:t>
            </a:r>
            <a:r>
              <a:rPr sz="1200" spc="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any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additional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questions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regarding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your</a:t>
            </a:r>
            <a:r>
              <a:rPr sz="1200" spc="-10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examination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appointment,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please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contact:</a:t>
            </a:r>
            <a:endParaRPr sz="1200">
              <a:latin typeface="Calibri"/>
              <a:cs typeface="Calibri"/>
            </a:endParaRPr>
          </a:p>
          <a:p>
            <a:pPr marL="3303904" marR="2446020" indent="-822960">
              <a:lnSpc>
                <a:spcPct val="161100"/>
              </a:lnSpc>
              <a:spcBef>
                <a:spcPts val="80"/>
              </a:spcBef>
            </a:pPr>
            <a:r>
              <a:rPr sz="1200" b="1" dirty="0">
                <a:latin typeface="Calibri"/>
                <a:cs typeface="Calibri"/>
              </a:rPr>
              <a:t>QTC</a:t>
            </a:r>
            <a:r>
              <a:rPr sz="1200" b="1" spc="8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–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Quality,</a:t>
            </a:r>
            <a:r>
              <a:rPr sz="1200" b="1" dirty="0">
                <a:latin typeface="Calibri"/>
                <a:cs typeface="Calibri"/>
              </a:rPr>
              <a:t> Timeliness,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Customer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Service </a:t>
            </a:r>
            <a:r>
              <a:rPr sz="1200" b="1" dirty="0">
                <a:latin typeface="Calibri"/>
                <a:cs typeface="Calibri"/>
              </a:rPr>
              <a:t>1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(800)</a:t>
            </a:r>
            <a:r>
              <a:rPr sz="1200" b="1" spc="8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682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–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9701</a:t>
            </a:r>
            <a:endParaRPr sz="1200">
              <a:latin typeface="Calibri"/>
              <a:cs typeface="Calibri"/>
            </a:endParaRPr>
          </a:p>
          <a:p>
            <a:pPr marL="12700" marR="77470">
              <a:lnSpc>
                <a:spcPct val="105600"/>
              </a:lnSpc>
              <a:spcBef>
                <a:spcPts val="805"/>
              </a:spcBef>
            </a:pPr>
            <a:r>
              <a:rPr sz="1200" spc="-35" dirty="0">
                <a:latin typeface="Calibri"/>
                <a:cs typeface="Calibri"/>
              </a:rPr>
              <a:t>You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can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establish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account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</a:t>
            </a:r>
            <a:r>
              <a:rPr sz="1200" b="1" u="sng" spc="-1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QTC</a:t>
            </a:r>
            <a:r>
              <a:rPr sz="1200" b="1" spc="1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 view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any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upcoming</a:t>
            </a:r>
            <a:r>
              <a:rPr sz="1200" spc="-10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appointments</a:t>
            </a:r>
            <a:r>
              <a:rPr sz="1200" spc="-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by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registering</a:t>
            </a:r>
            <a:r>
              <a:rPr sz="1200" spc="-1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at</a:t>
            </a:r>
            <a:r>
              <a:rPr sz="1200" spc="-1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Examinee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Login</a:t>
            </a:r>
            <a:r>
              <a:rPr sz="1200" spc="-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&amp;</a:t>
            </a:r>
            <a:r>
              <a:rPr sz="1200" spc="6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Information </a:t>
            </a:r>
            <a:r>
              <a:rPr sz="1200" dirty="0">
                <a:latin typeface="Calibri"/>
                <a:cs typeface="Calibri"/>
              </a:rPr>
              <a:t>on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Medical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Exam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Appointments</a:t>
            </a:r>
            <a:r>
              <a:rPr sz="1200" spc="-9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|</a:t>
            </a:r>
            <a:r>
              <a:rPr sz="1200" spc="-10" dirty="0">
                <a:latin typeface="Calibri"/>
                <a:cs typeface="Calibri"/>
              </a:rPr>
              <a:t> QTC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(qtcm.com)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200" spc="-35" dirty="0">
                <a:latin typeface="Calibri"/>
                <a:cs typeface="Calibri"/>
              </a:rPr>
              <a:t>You </a:t>
            </a:r>
            <a:r>
              <a:rPr sz="1200" dirty="0">
                <a:latin typeface="Calibri"/>
                <a:cs typeface="Calibri"/>
              </a:rPr>
              <a:t>may</a:t>
            </a:r>
            <a:r>
              <a:rPr sz="1200" spc="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also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contact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(800)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827</a:t>
            </a:r>
            <a:r>
              <a:rPr sz="1200" spc="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1000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or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visit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at: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u="sng" spc="-10" dirty="0">
                <a:solidFill>
                  <a:srgbClr val="696057"/>
                </a:solidFill>
                <a:uFill>
                  <a:solidFill>
                    <a:srgbClr val="696057"/>
                  </a:solidFill>
                </a:uFill>
                <a:latin typeface="Calibri"/>
                <a:cs typeface="Calibri"/>
                <a:hlinkClick r:id="rId6"/>
              </a:rPr>
              <a:t>https://www.va.gov/disability/va-claim-exam/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4840" y="2240278"/>
            <a:ext cx="7903209" cy="27940"/>
          </a:xfrm>
          <a:custGeom>
            <a:avLst/>
            <a:gdLst/>
            <a:ahLst/>
            <a:cxnLst/>
            <a:rect l="l" t="t" r="r" b="b"/>
            <a:pathLst>
              <a:path w="7903209" h="27939">
                <a:moveTo>
                  <a:pt x="0" y="27711"/>
                </a:moveTo>
                <a:lnTo>
                  <a:pt x="790315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1872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0" dirty="0"/>
              <a:t>The</a:t>
            </a:r>
            <a:r>
              <a:rPr spc="-20" dirty="0"/>
              <a:t> </a:t>
            </a:r>
            <a:r>
              <a:rPr dirty="0"/>
              <a:t>inf</a:t>
            </a:r>
            <a:r>
              <a:rPr spc="-60" dirty="0"/>
              <a:t> </a:t>
            </a:r>
            <a:r>
              <a:rPr dirty="0"/>
              <a:t>ormation</a:t>
            </a:r>
            <a:r>
              <a:rPr spc="-15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this</a:t>
            </a:r>
            <a:r>
              <a:rPr spc="-60" dirty="0"/>
              <a:t> </a:t>
            </a:r>
            <a:r>
              <a:rPr dirty="0"/>
              <a:t>document</a:t>
            </a:r>
            <a:r>
              <a:rPr spc="-60" dirty="0"/>
              <a:t> </a:t>
            </a:r>
            <a:r>
              <a:rPr dirty="0"/>
              <a:t>is</a:t>
            </a:r>
            <a:r>
              <a:rPr spc="30" dirty="0"/>
              <a:t> </a:t>
            </a:r>
            <a:r>
              <a:rPr spc="-10" dirty="0"/>
              <a:t>proprietary</a:t>
            </a:r>
            <a:r>
              <a:rPr spc="3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dirty="0"/>
              <a:t>Management.</a:t>
            </a:r>
            <a:r>
              <a:rPr spc="-60" dirty="0"/>
              <a:t> </a:t>
            </a:r>
            <a:r>
              <a:rPr dirty="0"/>
              <a:t>It</a:t>
            </a:r>
            <a:r>
              <a:rPr spc="30" dirty="0"/>
              <a:t> </a:t>
            </a:r>
            <a:r>
              <a:rPr dirty="0"/>
              <a:t>may</a:t>
            </a:r>
            <a:r>
              <a:rPr spc="30" dirty="0"/>
              <a:t> </a:t>
            </a:r>
            <a:r>
              <a:rPr dirty="0"/>
              <a:t>not</a:t>
            </a:r>
            <a:r>
              <a:rPr spc="-60" dirty="0"/>
              <a:t> </a:t>
            </a:r>
            <a:r>
              <a:rPr dirty="0"/>
              <a:t>be</a:t>
            </a:r>
            <a:r>
              <a:rPr spc="-15" dirty="0"/>
              <a:t> </a:t>
            </a:r>
            <a:r>
              <a:rPr dirty="0"/>
              <a:t>used,</a:t>
            </a:r>
            <a:r>
              <a:rPr spc="-60" dirty="0"/>
              <a:t> </a:t>
            </a:r>
            <a:r>
              <a:rPr dirty="0"/>
              <a:t>reproduced,</a:t>
            </a:r>
            <a:r>
              <a:rPr spc="30" dirty="0"/>
              <a:t> </a:t>
            </a:r>
            <a:r>
              <a:rPr spc="-10" dirty="0"/>
              <a:t>disclosed,</a:t>
            </a:r>
            <a:r>
              <a:rPr spc="30" dirty="0"/>
              <a:t> 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exported</a:t>
            </a:r>
            <a:r>
              <a:rPr spc="-20" dirty="0"/>
              <a:t> </a:t>
            </a:r>
            <a:r>
              <a:rPr dirty="0"/>
              <a:t>without</a:t>
            </a:r>
            <a:r>
              <a:rPr spc="3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written</a:t>
            </a:r>
            <a:r>
              <a:rPr spc="-25" dirty="0"/>
              <a:t> </a:t>
            </a:r>
            <a:r>
              <a:rPr dirty="0"/>
              <a:t>approval</a:t>
            </a:r>
            <a:r>
              <a:rPr spc="-15" dirty="0"/>
              <a:t> </a:t>
            </a:r>
            <a:r>
              <a:rPr dirty="0"/>
              <a:t>of</a:t>
            </a:r>
            <a:r>
              <a:rPr spc="30" dirty="0"/>
              <a:t> </a:t>
            </a:r>
            <a:r>
              <a:rPr dirty="0"/>
              <a:t>QTC</a:t>
            </a:r>
            <a:r>
              <a:rPr spc="30" dirty="0"/>
              <a:t> </a:t>
            </a:r>
            <a:r>
              <a:rPr spc="-10" dirty="0"/>
              <a:t>Management.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2464</Words>
  <Application>Microsoft Office PowerPoint</Application>
  <PresentationFormat>On-screen Show (4:3)</PresentationFormat>
  <Paragraphs>324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Franklin Gothic Demi</vt:lpstr>
      <vt:lpstr>Times New Roman</vt:lpstr>
      <vt:lpstr>Wingdings</vt:lpstr>
      <vt:lpstr>Wingdings 3</vt:lpstr>
      <vt:lpstr>Office Theme</vt:lpstr>
      <vt:lpstr>VSO Accreditation Training</vt:lpstr>
      <vt:lpstr>QTC Overview</vt:lpstr>
      <vt:lpstr>QTC: Our Mission and Values</vt:lpstr>
      <vt:lpstr>QTC Overview</vt:lpstr>
      <vt:lpstr>QTC’s Focus on the Customer’s Experience</vt:lpstr>
      <vt:lpstr>PowerPoint Presentation</vt:lpstr>
      <vt:lpstr>High Level Examination Process</vt:lpstr>
      <vt:lpstr>Claimant Notifications</vt:lpstr>
      <vt:lpstr>Examples of Claimant Notifications</vt:lpstr>
      <vt:lpstr>Examples of Claimant Notifications</vt:lpstr>
      <vt:lpstr>Availability</vt:lpstr>
      <vt:lpstr>Availability (cont.)</vt:lpstr>
      <vt:lpstr>Tracking (Actions to Schedule Appt.)</vt:lpstr>
      <vt:lpstr>PowerPoint Presentation</vt:lpstr>
      <vt:lpstr>Claimant Notification Package (CNP)</vt:lpstr>
      <vt:lpstr>Delivery of Claimant Notification Package</vt:lpstr>
      <vt:lpstr>CNP Challenges and Delays</vt:lpstr>
      <vt:lpstr>Future/Ongoing CNP Improvement Projects</vt:lpstr>
      <vt:lpstr>VSO Supporting Claimants</vt:lpstr>
      <vt:lpstr>Support Contact Numbers</vt:lpstr>
      <vt:lpstr>Obtaining Information for Claimant</vt:lpstr>
      <vt:lpstr>Exam Expectations - Treatment Vs. Evaluation</vt:lpstr>
      <vt:lpstr>Feedback From the Field</vt:lpstr>
    </vt:vector>
  </TitlesOfParts>
  <Company>Leidos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Unrestricted</dc:subject>
  <dc:creator>Sahag, Michael V. [US-US]</dc:creator>
  <cp:lastModifiedBy>Dale Phillips</cp:lastModifiedBy>
  <cp:revision>1</cp:revision>
  <dcterms:created xsi:type="dcterms:W3CDTF">2022-09-16T12:46:54Z</dcterms:created>
  <dcterms:modified xsi:type="dcterms:W3CDTF">2022-09-19T17:22:01Z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">
    <vt:lpwstr>10;#Document|6e78b86b-6876-4f9c-86f9-3cfb8b1a7930</vt:lpwstr>
  </property>
  <property fmtid="{D5CDD505-2E9C-101B-9397-08002B2CF9AE}" pid="3" name="ContentTypeId">
    <vt:lpwstr>0x01010075637747F6FC26488AA9E5E5951FE70C</vt:lpwstr>
  </property>
  <property fmtid="{D5CDD505-2E9C-101B-9397-08002B2CF9AE}" pid="4" name="Created">
    <vt:filetime>2022-09-15T00:00:00Z</vt:filetime>
  </property>
  <property fmtid="{D5CDD505-2E9C-101B-9397-08002B2CF9AE}" pid="5" name="Creator">
    <vt:lpwstr>Acrobat PDFMaker 21 for PowerPoint</vt:lpwstr>
  </property>
  <property fmtid="{D5CDD505-2E9C-101B-9397-08002B2CF9AE}" pid="6" name="Departments">
    <vt:lpwstr>11;#Marketing Communications|fc07767e-38d0-4c11-a7b1-af1262263329</vt:lpwstr>
  </property>
  <property fmtid="{D5CDD505-2E9C-101B-9397-08002B2CF9AE}" pid="7" name="Jive_LatestUserAccountName">
    <vt:lpwstr>funkd</vt:lpwstr>
  </property>
  <property fmtid="{D5CDD505-2E9C-101B-9397-08002B2CF9AE}" pid="8" name="Jive_VersionGuid">
    <vt:lpwstr>fa720147-a870-45b2-b53a-d2c05a1ab964</vt:lpwstr>
  </property>
  <property fmtid="{D5CDD505-2E9C-101B-9397-08002B2CF9AE}" pid="9" name="LastSaved">
    <vt:filetime>2022-09-16T00:00:00Z</vt:filetime>
  </property>
  <property fmtid="{D5CDD505-2E9C-101B-9397-08002B2CF9AE}" pid="10" name="Offisync_ProviderInitializationData">
    <vt:lpwstr>https://prism.leidos.com</vt:lpwstr>
  </property>
  <property fmtid="{D5CDD505-2E9C-101B-9397-08002B2CF9AE}" pid="11" name="Offisync_ServerID">
    <vt:lpwstr>69c61383-9171-4f8b-9bfd-0b73fa5a99e1</vt:lpwstr>
  </property>
  <property fmtid="{D5CDD505-2E9C-101B-9397-08002B2CF9AE}" pid="12" name="Offisync_UniqueId">
    <vt:lpwstr>19474</vt:lpwstr>
  </property>
  <property fmtid="{D5CDD505-2E9C-101B-9397-08002B2CF9AE}" pid="13" name="Offisync_UpdateToken">
    <vt:lpwstr>8</vt:lpwstr>
  </property>
  <property fmtid="{D5CDD505-2E9C-101B-9397-08002B2CF9AE}" pid="14" name="Producer">
    <vt:lpwstr>Adobe PDF Library 21.7.127</vt:lpwstr>
  </property>
  <property fmtid="{D5CDD505-2E9C-101B-9397-08002B2CF9AE}" pid="15" name="bjDocumentLabelXML">
    <vt:lpwstr>&lt;?xml version="1.0" encoding="us-ascii"?&gt;&lt;sisl xmlns:xsi="http://www.w3.org/2001/XMLSchema-instance" xmlns:xsd="http://www.w3.org/2001/XMLSchema" sislVersion="0" policy="c8d5760e-638a-47e8-9e2e-1226c2cb268d" origin="defaultValue" xmlns="http://www.boldonj</vt:lpwstr>
  </property>
  <property fmtid="{D5CDD505-2E9C-101B-9397-08002B2CF9AE}" pid="16" name="bjDocumentLabelXML-0">
    <vt:lpwstr>ames.com/2008/01/sie/internal/label"&gt;&lt;element uid="42834bfb-1ec1-4beb-bd64-eb83fb3cb3f3" value="" /&gt;&lt;/sisl&gt;</vt:lpwstr>
  </property>
  <property fmtid="{D5CDD505-2E9C-101B-9397-08002B2CF9AE}" pid="17" name="bjDocumentSecurityLabel">
    <vt:lpwstr>Unrestricted</vt:lpwstr>
  </property>
  <property fmtid="{D5CDD505-2E9C-101B-9397-08002B2CF9AE}" pid="18" name="bjLabelHistoryID">
    <vt:lpwstr>{D0020F00-66DB-4B9A-975A-529E8D82DC88}</vt:lpwstr>
  </property>
  <property fmtid="{D5CDD505-2E9C-101B-9397-08002B2CF9AE}" pid="19" name="bjSaver">
    <vt:lpwstr>Narf6Qb1Oo3wILNeJhMD4+y2gVDIzg+V</vt:lpwstr>
  </property>
  <property fmtid="{D5CDD505-2E9C-101B-9397-08002B2CF9AE}" pid="20" name="docIndexRef">
    <vt:lpwstr>0eb916be-8956-427a-985d-47572e1e0345</vt:lpwstr>
  </property>
</Properties>
</file>