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03" r:id="rId4"/>
    <p:sldMasterId id="2147484609" r:id="rId5"/>
    <p:sldMasterId id="2147484618" r:id="rId6"/>
  </p:sldMasterIdLst>
  <p:notesMasterIdLst>
    <p:notesMasterId r:id="rId18"/>
  </p:notesMasterIdLst>
  <p:handoutMasterIdLst>
    <p:handoutMasterId r:id="rId19"/>
  </p:handoutMasterIdLst>
  <p:sldIdLst>
    <p:sldId id="992" r:id="rId7"/>
    <p:sldId id="267" r:id="rId8"/>
    <p:sldId id="3703" r:id="rId9"/>
    <p:sldId id="3704" r:id="rId10"/>
    <p:sldId id="3705" r:id="rId11"/>
    <p:sldId id="999" r:id="rId12"/>
    <p:sldId id="3702" r:id="rId13"/>
    <p:sldId id="3699" r:id="rId14"/>
    <p:sldId id="3701" r:id="rId15"/>
    <p:sldId id="3688" r:id="rId16"/>
    <p:sldId id="3695" r:id="rId17"/>
  </p:sldIdLst>
  <p:sldSz cx="9144000" cy="6858000" type="screen4x3"/>
  <p:notesSz cx="7010400" cy="92964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E66904-4175-DB8B-DF2A-67A12D5D4B93}" name="Chevalier, Marc C." initials="CC" userId="S::marc.chevalier@va.gov::c86dbfd9-a1d6-4d85-aa92-41002d986d5e" providerId="AD"/>
  <p188:author id="{23299C08-8E6B-3D0B-0A58-A201A59553BF}" name="Metzger, Kathleen L. (MS/VTP)" initials="M(" userId="S::kathleen.metzger1@va.gov::60f795cb-08ea-4c14-a67e-bd98d1cdcb88" providerId="AD"/>
  <p188:author id="{4373491A-B1CF-A259-0F50-4B795B15CB8F}" name="Horvat, Darcy S. (VHACLE) (she/her/hers)" initials="H(" userId="S::darcy.horvat@va.gov::e8311e6b-db08-401a-92ad-4721a0888129" providerId="AD"/>
  <p188:author id="{2CAABB63-C182-194F-E8FB-3C8E73EB7D3F}" name="Williams, Benjamin G" initials="WBG" userId="S::Benjamin.Williams@va.gov::762d16c8-56f1-4de2-8de5-2970b9491a64" providerId="AD"/>
  <p188:author id="{6D909765-916B-D671-E92B-955CD3325E52}" name="Ravey, Debra L." initials="RL" userId="S::debra.ravey@va.gov::6da604e1-c239-4361-8653-86996e4c97db" providerId="AD"/>
  <p188:author id="{C80A08B6-D62C-7AEF-B02F-41F6A749CBDC}" name="Guagliardo, Tony A." initials="GA" userId="S::tony.guagliardo@va.gov::8c7da5bb-a762-46c1-8b0b-a3ace8d630af" providerId="AD"/>
  <p188:author id="{9D7393B8-17C2-CE6D-4014-43331328C63C}" name="Heiman, Ryan, MS" initials="HM" userId="S::ryan.heiman@va.gov::665e18f8-ff49-4baf-90ac-1c005d15e81e" providerId="AD"/>
  <p188:author id="{5C4BB5C8-C60C-A681-CDFC-4F6DECB35CF3}" name="Sperr, Andrea" initials="SA" userId="S::andrea.sperr@va.gov::d419cc9f-f318-43b2-a1e7-d5515e8378c7" providerId="AD"/>
  <p188:author id="{65BA9ECA-F886-E37C-C89D-3CB2C7F5D01D}" name="Kathleen Metzger" initials="KM" userId="S::Kathleen.Metzger1@va.gov::60f795cb-08ea-4c14-a67e-bd98d1cdcb88" providerId="AD"/>
  <p188:author id="{E15505FD-FE4D-6CDC-240E-364C03EFCE0A}" name="Horvat, Darcy S. (VHACLE) (she/her/hers)" initials="HDS((" userId="S::Darcy.Horvat@va.gov::e8311e6b-db08-401a-92ad-4721a08881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Department of Veterans Affairs" initials="DoVA" lastIdx="1" clrIdx="0"/>
  <p:cmAuthor id="1" name="Mimnall, Rebecca K. (she/her/hers)" initials="MRK(" lastIdx="1" clrIdx="1">
    <p:extLst>
      <p:ext uri="{19B8F6BF-5375-455C-9EA6-DF929625EA0E}">
        <p15:presenceInfo xmlns:p15="http://schemas.microsoft.com/office/powerpoint/2012/main" userId="S::Rebecca.Mimnall@va.gov::15b02dc8-dde4-48a4-8167-4520dc0237c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56"/>
    <a:srgbClr val="003D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8BE463-1A34-C044-7333-18CE82EACBF7}" v="79" dt="2023-09-19T14:22:55.316"/>
    <p1510:client id="{0E46F013-243F-6639-F085-CCC5ACC2AE92}" v="7" dt="2023-09-19T11:56:06.852"/>
    <p1510:client id="{116DE6AF-ABEF-B9D7-0503-616BC1D5CDEB}" v="11" dt="2023-09-19T14:20:34.014"/>
    <p1510:client id="{1FC1D667-381F-6695-11DF-2107A1BAAEC8}" v="1" dt="2023-09-18T18:46:27.836"/>
    <p1510:client id="{32238ACC-0B7A-D365-B707-80584008F10D}" v="2" dt="2023-09-18T20:12:55.980"/>
    <p1510:client id="{4E9E8F00-C37A-8486-2606-3D2DFA0CCD8A}" v="118" dt="2023-09-18T16:56:47.426"/>
    <p1510:client id="{5A03E971-FB9D-20FC-DF73-C14A4E9D9FBE}" v="1" dt="2023-09-19T14:05:37.155"/>
    <p1510:client id="{654361FB-AE27-8AEC-7E9B-FF503E9636DA}" v="10" dt="2023-09-18T17:37:33.522"/>
    <p1510:client id="{67704BC8-538D-1580-D20A-EBA9A050383D}" v="203" dt="2023-09-19T12:29:26.672"/>
    <p1510:client id="{702039DB-EFE4-33B7-8224-66FFC9009C3A}" v="5" dt="2023-09-18T18:02:38.806"/>
    <p1510:client id="{99DB4EE7-BAF1-E354-DAC8-CA3045A16D70}" v="10" dt="2023-09-18T17:18:04.342"/>
    <p1510:client id="{9B1B0D1D-B330-E852-4C7D-6332BD592D55}" v="1" dt="2023-09-19T12:40:46.872"/>
    <p1510:client id="{A01BC274-B677-A9CD-B114-A0FB070055DB}" v="60" dt="2023-09-19T13:13:12.531"/>
    <p1510:client id="{B982E67B-A895-44BA-9DB7-0859C8669F0A}" v="53" dt="2023-09-06T15:20:12.524"/>
    <p1510:client id="{BF1A1639-FBDE-FF46-0201-5E7DA7CC90CD}" v="1" dt="2023-09-18T18:54:58.779"/>
    <p1510:client id="{D81D1ADB-F25D-C309-780E-B377AF52CC02}" v="3" dt="2023-09-18T19:31:09.200"/>
    <p1510:client id="{DD2CFBD8-792E-3628-FF84-E9DB385A072F}" v="54" dt="2023-09-06T15:15:06.836"/>
    <p1510:client id="{DE6B6914-842D-6C72-58DC-2D73FBF87C90}" v="26" dt="2023-09-18T18:44:11.043"/>
    <p1510:client id="{FE539B7A-EABB-07F0-BD73-E138F8B356B4}" v="232" dt="2023-09-19T11:53:09.037"/>
    <p1510:client id="{FF7AF623-A88A-29E0-59BD-B3BCC8751025}" v="1" dt="2023-09-18T17:23:40.4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138" y="8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B1AE1E3-F2F8-47FD-A4F8-C33348A375A7}" type="slidenum">
              <a:rPr lang="en-US" smtClean="0"/>
              <a:t>‹#›</a:t>
            </a:fld>
            <a:endParaRPr lang="en-US"/>
          </a:p>
        </p:txBody>
      </p:sp>
    </p:spTree>
    <p:extLst>
      <p:ext uri="{BB962C8B-B14F-4D97-AF65-F5344CB8AC3E}">
        <p14:creationId xmlns:p14="http://schemas.microsoft.com/office/powerpoint/2010/main" val="858329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DE499EE-2D9F-4E82-8CEA-F4B67D4E6FEC}" type="datetimeFigureOut">
              <a:rPr lang="en-US" smtClean="0"/>
              <a:t>9/19/2023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A6F7D25-770E-4F77-8331-8C84F68246BD}" type="slidenum">
              <a:rPr lang="en-US" smtClean="0"/>
              <a:t>‹#›</a:t>
            </a:fld>
            <a:endParaRPr lang="en-US"/>
          </a:p>
        </p:txBody>
      </p:sp>
    </p:spTree>
    <p:extLst>
      <p:ext uri="{BB962C8B-B14F-4D97-AF65-F5344CB8AC3E}">
        <p14:creationId xmlns:p14="http://schemas.microsoft.com/office/powerpoint/2010/main" val="2650469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6F7D25-770E-4F77-8331-8C84F68246BD}" type="slidenum">
              <a:rPr lang="en-US" smtClean="0"/>
              <a:t>1</a:t>
            </a:fld>
            <a:endParaRPr lang="en-US"/>
          </a:p>
        </p:txBody>
      </p:sp>
    </p:spTree>
    <p:extLst>
      <p:ext uri="{BB962C8B-B14F-4D97-AF65-F5344CB8AC3E}">
        <p14:creationId xmlns:p14="http://schemas.microsoft.com/office/powerpoint/2010/main" val="572209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7E63CA-EB28-4772-A2AB-146BAB3EA03C}" type="slidenum">
              <a:rPr lang="en-US" smtClean="0"/>
              <a:t>2</a:t>
            </a:fld>
            <a:endParaRPr lang="en-US"/>
          </a:p>
        </p:txBody>
      </p:sp>
    </p:spTree>
    <p:extLst>
      <p:ext uri="{BB962C8B-B14F-4D97-AF65-F5344CB8AC3E}">
        <p14:creationId xmlns:p14="http://schemas.microsoft.com/office/powerpoint/2010/main" val="4224259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6F7D25-770E-4F77-8331-8C84F68246BD}" type="slidenum">
              <a:rPr lang="en-US" smtClean="0"/>
              <a:t>6</a:t>
            </a:fld>
            <a:endParaRPr lang="en-US"/>
          </a:p>
        </p:txBody>
      </p:sp>
    </p:spTree>
    <p:extLst>
      <p:ext uri="{BB962C8B-B14F-4D97-AF65-F5344CB8AC3E}">
        <p14:creationId xmlns:p14="http://schemas.microsoft.com/office/powerpoint/2010/main" val="3257046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6F7D25-770E-4F77-8331-8C84F68246BD}" type="slidenum">
              <a:rPr lang="en-US" smtClean="0"/>
              <a:t>11</a:t>
            </a:fld>
            <a:endParaRPr lang="en-US"/>
          </a:p>
        </p:txBody>
      </p:sp>
    </p:spTree>
    <p:extLst>
      <p:ext uri="{BB962C8B-B14F-4D97-AF65-F5344CB8AC3E}">
        <p14:creationId xmlns:p14="http://schemas.microsoft.com/office/powerpoint/2010/main" val="950333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152"/>
            <a:ext cx="7772400" cy="1984248"/>
          </a:xfrm>
        </p:spPr>
        <p:txBody>
          <a:bodyPr/>
          <a:lstStyle/>
          <a:p>
            <a:r>
              <a:rPr lang="en-US"/>
              <a:t>Click to edit Master title style</a:t>
            </a:r>
          </a:p>
        </p:txBody>
      </p:sp>
      <p:sp>
        <p:nvSpPr>
          <p:cNvPr id="3" name="Subtitle 2"/>
          <p:cNvSpPr>
            <a:spLocks noGrp="1"/>
          </p:cNvSpPr>
          <p:nvPr>
            <p:ph type="subTitle" idx="1" hasCustomPrompt="1"/>
          </p:nvPr>
        </p:nvSpPr>
        <p:spPr>
          <a:xfrm>
            <a:off x="228600" y="4191000"/>
            <a:ext cx="6400800" cy="1752600"/>
          </a:xfrm>
        </p:spPr>
        <p:txBody>
          <a:bodyPr>
            <a:normAutofit/>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lgn="l">
              <a:spcBef>
                <a:spcPts val="0"/>
              </a:spcBef>
            </a:pPr>
            <a:r>
              <a:rPr lang="en-US" sz="2800">
                <a:latin typeface="Arial" panose="020B0604020202020204" pitchFamily="34" charset="0"/>
                <a:cs typeface="Arial" panose="020B0604020202020204" pitchFamily="34" charset="0"/>
              </a:rPr>
              <a:t>Presentation for:</a:t>
            </a:r>
          </a:p>
          <a:p>
            <a:pPr algn="l">
              <a:spcBef>
                <a:spcPts val="0"/>
              </a:spcBef>
            </a:pPr>
            <a:r>
              <a:rPr lang="en-US" sz="2800">
                <a:latin typeface="Arial" panose="020B0604020202020204" pitchFamily="34" charset="0"/>
                <a:cs typeface="Arial" panose="020B0604020202020204" pitchFamily="34" charset="0"/>
              </a:rPr>
              <a:t>Presented by:</a:t>
            </a:r>
          </a:p>
          <a:p>
            <a:pPr algn="l">
              <a:spcBef>
                <a:spcPts val="0"/>
              </a:spcBef>
            </a:pPr>
            <a:r>
              <a:rPr lang="en-US" sz="2800">
                <a:latin typeface="Arial" panose="020B0604020202020204" pitchFamily="34" charset="0"/>
                <a:cs typeface="Arial" panose="020B0604020202020204" pitchFamily="34" charset="0"/>
              </a:rPr>
              <a:t>Date of briefing:</a:t>
            </a:r>
          </a:p>
          <a:p>
            <a:endParaRPr lang="en-US"/>
          </a:p>
        </p:txBody>
      </p:sp>
      <p:sp>
        <p:nvSpPr>
          <p:cNvPr id="7" name="Slide Number Placeholder 5"/>
          <p:cNvSpPr txBox="1">
            <a:spLocks/>
          </p:cNvSpPr>
          <p:nvPr userDrawn="1"/>
        </p:nvSpPr>
        <p:spPr>
          <a:xfrm>
            <a:off x="6937830" y="640022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983F1FA-211D-3044-9E35-958DFBC26156}" type="slidenum">
              <a:rPr lang="en-US" smtClean="0">
                <a:solidFill>
                  <a:prstClr val="white"/>
                </a:solidFill>
              </a:rPr>
              <a:pPr/>
              <a:t>‹#›</a:t>
            </a:fld>
            <a:endParaRPr lang="en-US">
              <a:solidFill>
                <a:prstClr val="white"/>
              </a:solidFill>
            </a:endParaRPr>
          </a:p>
        </p:txBody>
      </p:sp>
      <p:sp>
        <p:nvSpPr>
          <p:cNvPr id="6" name="Title 1"/>
          <p:cNvSpPr txBox="1">
            <a:spLocks/>
          </p:cNvSpPr>
          <p:nvPr userDrawn="1"/>
        </p:nvSpPr>
        <p:spPr>
          <a:xfrm>
            <a:off x="859971" y="457200"/>
            <a:ext cx="7772400" cy="1054100"/>
          </a:xfrm>
          <a:prstGeom prst="rect">
            <a:avLst/>
          </a:prstGeom>
        </p:spPr>
        <p:txBody>
          <a:bodyPr/>
          <a:lstStyle>
            <a:lvl1pPr algn="l" defTabSz="914400" rtl="0" eaLnBrk="1" latinLnBrk="0" hangingPunct="1">
              <a:spcBef>
                <a:spcPct val="0"/>
              </a:spcBef>
              <a:buNone/>
              <a:defRPr sz="4000" b="1" kern="1200" cap="all">
                <a:solidFill>
                  <a:schemeClr val="tx1"/>
                </a:solidFill>
                <a:latin typeface="Arial" pitchFamily="34" charset="0"/>
                <a:ea typeface="+mj-ea"/>
                <a:cs typeface="Arial" pitchFamily="34" charset="0"/>
              </a:defRPr>
            </a:lvl1pPr>
          </a:lstStyle>
          <a:p>
            <a:pPr>
              <a:defRPr/>
            </a:pPr>
            <a:r>
              <a:rPr lang="en-US" sz="3200"/>
              <a:t>VETERANS HEALTH ADMINISTRATION</a:t>
            </a:r>
          </a:p>
        </p:txBody>
      </p:sp>
      <p:sp>
        <p:nvSpPr>
          <p:cNvPr id="9" name="Footer Placeholder 8"/>
          <p:cNvSpPr>
            <a:spLocks noGrp="1"/>
          </p:cNvSpPr>
          <p:nvPr>
            <p:ph type="ftr" sz="quarter" idx="10"/>
          </p:nvPr>
        </p:nvSpPr>
        <p:spPr/>
        <p:txBody>
          <a:bodyPr/>
          <a:lstStyle/>
          <a:p>
            <a:pPr defTabSz="457200"/>
            <a:r>
              <a:rPr lang="it-IT"/>
              <a:t>Draft - Pre-Decisional Deliberative Document </a:t>
            </a:r>
          </a:p>
          <a:p>
            <a:pPr defTabSz="457200"/>
            <a:r>
              <a:rPr lang="it-IT"/>
              <a:t>Internal VA Use Only</a:t>
            </a:r>
          </a:p>
        </p:txBody>
      </p:sp>
      <p:sp>
        <p:nvSpPr>
          <p:cNvPr id="10" name="Slide Number Placeholder 9"/>
          <p:cNvSpPr>
            <a:spLocks noGrp="1"/>
          </p:cNvSpPr>
          <p:nvPr>
            <p:ph type="sldNum" sz="quarter" idx="11"/>
          </p:nvPr>
        </p:nvSpPr>
        <p:spPr/>
        <p:txBody>
          <a:bodyPr/>
          <a:lstStyle/>
          <a:p>
            <a:pPr defTabSz="457200"/>
            <a:fld id="{D983F1FA-211D-3044-9E35-958DFBC26156}" type="slidenum">
              <a:rPr lang="en-US" smtClean="0">
                <a:solidFill>
                  <a:prstClr val="white"/>
                </a:solidFill>
              </a:rPr>
              <a:pPr defTabSz="457200"/>
              <a:t>‹#›</a:t>
            </a:fld>
            <a:endParaRPr lang="en-US">
              <a:solidFill>
                <a:prstClr val="white"/>
              </a:solidFill>
            </a:endParaRPr>
          </a:p>
        </p:txBody>
      </p:sp>
    </p:spTree>
    <p:extLst>
      <p:ext uri="{BB962C8B-B14F-4D97-AF65-F5344CB8AC3E}">
        <p14:creationId xmlns:p14="http://schemas.microsoft.com/office/powerpoint/2010/main" val="187902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253820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459786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defTabSz="457200"/>
            <a:endParaRPr lang="en-US">
              <a:solidFill>
                <a:srgbClr val="000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defTabSz="457200"/>
            <a:endParaRPr lang="en-US">
              <a:solidFill>
                <a:srgbClr val="000000"/>
              </a:solidFill>
            </a:endParaRP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165365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defTabSz="457200"/>
            <a:endParaRPr lang="en-US">
              <a:solidFill>
                <a:srgbClr val="000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defTabSz="457200"/>
            <a:endParaRPr lang="en-US">
              <a:solidFill>
                <a:srgbClr val="000000"/>
              </a:solidFill>
            </a:endParaRP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710968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A4E5FD8-B71B-452A-936A-2690B8F6F124}"/>
              </a:ext>
            </a:extLst>
          </p:cNvPr>
          <p:cNvSpPr>
            <a:spLocks noGrp="1"/>
          </p:cNvSpPr>
          <p:nvPr>
            <p:ph type="ctrTitle"/>
          </p:nvPr>
        </p:nvSpPr>
        <p:spPr>
          <a:xfrm>
            <a:off x="685800" y="2054225"/>
            <a:ext cx="7772400" cy="1470025"/>
          </a:xfrm>
        </p:spPr>
        <p:txBody>
          <a:bodyPr/>
          <a:lstStyle>
            <a:lvl1pPr algn="ctr">
              <a:defRPr sz="3600">
                <a:solidFill>
                  <a:schemeClr val="tx1"/>
                </a:solidFill>
                <a:latin typeface="Calibri Light (Headings)"/>
                <a:cs typeface="Calibri" panose="020F050202020403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4A9B360C-1FE9-491C-AC66-FA34A808A4C6}"/>
              </a:ext>
            </a:extLst>
          </p:cNvPr>
          <p:cNvSpPr>
            <a:spLocks noGrp="1"/>
          </p:cNvSpPr>
          <p:nvPr>
            <p:ph type="subTitle" idx="1"/>
          </p:nvPr>
        </p:nvSpPr>
        <p:spPr>
          <a:xfrm>
            <a:off x="1371600" y="3810000"/>
            <a:ext cx="6400800" cy="1752600"/>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Slide Number Placeholder 3">
            <a:extLst>
              <a:ext uri="{FF2B5EF4-FFF2-40B4-BE49-F238E27FC236}">
                <a16:creationId xmlns:a16="http://schemas.microsoft.com/office/drawing/2014/main" id="{CF9BE072-1998-44AE-9E44-6158F6D6917E}"/>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148089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997CD0D-9D24-4E17-9281-0BBAEBEB0C35}"/>
              </a:ext>
            </a:extLst>
          </p:cNvPr>
          <p:cNvSpPr>
            <a:spLocks noGrp="1"/>
          </p:cNvSpPr>
          <p:nvPr>
            <p:ph type="title"/>
          </p:nvPr>
        </p:nvSpPr>
        <p:spPr>
          <a:xfrm>
            <a:off x="457200" y="685800"/>
            <a:ext cx="8229600" cy="609600"/>
          </a:xfrm>
        </p:spPr>
        <p:txBody>
          <a:bodyPr anchor="ctr">
            <a:normAutofit/>
          </a:bodyPr>
          <a:lstStyle>
            <a:lvl1pPr algn="ctr">
              <a:lnSpc>
                <a:spcPct val="100000"/>
              </a:lnSpc>
              <a:defRPr sz="3600">
                <a:solidFill>
                  <a:schemeClr val="tx1"/>
                </a:solidFill>
              </a:defRPr>
            </a:lvl1pPr>
          </a:lstStyle>
          <a:p>
            <a:r>
              <a:rPr lang="en-US"/>
              <a:t>Click to edit Master title style</a:t>
            </a:r>
          </a:p>
        </p:txBody>
      </p:sp>
      <p:sp>
        <p:nvSpPr>
          <p:cNvPr id="5" name="Content Placeholder 2">
            <a:extLst>
              <a:ext uri="{FF2B5EF4-FFF2-40B4-BE49-F238E27FC236}">
                <a16:creationId xmlns:a16="http://schemas.microsoft.com/office/drawing/2014/main" id="{8FA0B8C5-B07C-46B2-A194-575A20C3A248}"/>
              </a:ext>
            </a:extLst>
          </p:cNvPr>
          <p:cNvSpPr>
            <a:spLocks noGrp="1"/>
          </p:cNvSpPr>
          <p:nvPr>
            <p:ph sz="half" idx="1"/>
          </p:nvPr>
        </p:nvSpPr>
        <p:spPr>
          <a:xfrm>
            <a:off x="457200" y="14176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3">
            <a:extLst>
              <a:ext uri="{FF2B5EF4-FFF2-40B4-BE49-F238E27FC236}">
                <a16:creationId xmlns:a16="http://schemas.microsoft.com/office/drawing/2014/main" id="{D4308AFC-87C4-4334-9E08-7DEAE8E42BD1}"/>
              </a:ext>
            </a:extLst>
          </p:cNvPr>
          <p:cNvSpPr>
            <a:spLocks noGrp="1"/>
          </p:cNvSpPr>
          <p:nvPr>
            <p:ph sz="half" idx="2"/>
          </p:nvPr>
        </p:nvSpPr>
        <p:spPr>
          <a:xfrm>
            <a:off x="4648200" y="14176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3">
            <a:extLst>
              <a:ext uri="{FF2B5EF4-FFF2-40B4-BE49-F238E27FC236}">
                <a16:creationId xmlns:a16="http://schemas.microsoft.com/office/drawing/2014/main" id="{C1947903-77E5-4DA2-ABB7-D326593C6956}"/>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3382030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B8B90B0-575F-47AD-B46D-111D89FE70F1}"/>
              </a:ext>
            </a:extLst>
          </p:cNvPr>
          <p:cNvSpPr>
            <a:spLocks noGrp="1"/>
          </p:cNvSpPr>
          <p:nvPr>
            <p:ph type="title"/>
          </p:nvPr>
        </p:nvSpPr>
        <p:spPr>
          <a:xfrm>
            <a:off x="457200" y="670719"/>
            <a:ext cx="8229600" cy="823119"/>
          </a:xfrm>
        </p:spPr>
        <p:txBody>
          <a:bodyPr/>
          <a:lstStyle>
            <a:lvl1pPr algn="ctr">
              <a:defRPr>
                <a:solidFill>
                  <a:schemeClr val="tx1"/>
                </a:solidFill>
              </a:defRPr>
            </a:lvl1pPr>
          </a:lstStyle>
          <a:p>
            <a:r>
              <a:rPr lang="en-US"/>
              <a:t>Click to edit Master title style</a:t>
            </a:r>
          </a:p>
        </p:txBody>
      </p:sp>
      <p:sp>
        <p:nvSpPr>
          <p:cNvPr id="7" name="Text Placeholder 2">
            <a:extLst>
              <a:ext uri="{FF2B5EF4-FFF2-40B4-BE49-F238E27FC236}">
                <a16:creationId xmlns:a16="http://schemas.microsoft.com/office/drawing/2014/main" id="{A9805BF6-A82B-48DB-BA27-A65866F7AB37}"/>
              </a:ext>
            </a:extLst>
          </p:cNvPr>
          <p:cNvSpPr>
            <a:spLocks noGrp="1"/>
          </p:cNvSpPr>
          <p:nvPr>
            <p:ph type="body" idx="1"/>
          </p:nvPr>
        </p:nvSpPr>
        <p:spPr>
          <a:xfrm>
            <a:off x="457200" y="149383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Content Placeholder 3">
            <a:extLst>
              <a:ext uri="{FF2B5EF4-FFF2-40B4-BE49-F238E27FC236}">
                <a16:creationId xmlns:a16="http://schemas.microsoft.com/office/drawing/2014/main" id="{B958CFB5-9C9E-4603-BCE3-4E08E1683E61}"/>
              </a:ext>
            </a:extLst>
          </p:cNvPr>
          <p:cNvSpPr>
            <a:spLocks noGrp="1"/>
          </p:cNvSpPr>
          <p:nvPr>
            <p:ph sz="half" idx="2"/>
          </p:nvPr>
        </p:nvSpPr>
        <p:spPr>
          <a:xfrm>
            <a:off x="457200" y="21447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4">
            <a:extLst>
              <a:ext uri="{FF2B5EF4-FFF2-40B4-BE49-F238E27FC236}">
                <a16:creationId xmlns:a16="http://schemas.microsoft.com/office/drawing/2014/main" id="{A2173B90-24B7-4B96-B283-20472BB320C7}"/>
              </a:ext>
            </a:extLst>
          </p:cNvPr>
          <p:cNvSpPr>
            <a:spLocks noGrp="1"/>
          </p:cNvSpPr>
          <p:nvPr>
            <p:ph type="body" sz="quarter" idx="3"/>
          </p:nvPr>
        </p:nvSpPr>
        <p:spPr>
          <a:xfrm>
            <a:off x="4645025" y="14938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F1D4FD36-5480-4B06-8B6D-A45481E7D6B8}"/>
              </a:ext>
            </a:extLst>
          </p:cNvPr>
          <p:cNvSpPr>
            <a:spLocks noGrp="1"/>
          </p:cNvSpPr>
          <p:nvPr>
            <p:ph sz="quarter" idx="4"/>
          </p:nvPr>
        </p:nvSpPr>
        <p:spPr>
          <a:xfrm>
            <a:off x="4645025" y="21447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3">
            <a:extLst>
              <a:ext uri="{FF2B5EF4-FFF2-40B4-BE49-F238E27FC236}">
                <a16:creationId xmlns:a16="http://schemas.microsoft.com/office/drawing/2014/main" id="{ED9D12BF-5A06-41CF-8D89-62643BBD3EC4}"/>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3990791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E479162-5006-4C7D-8ED6-F17E1655AA58}"/>
              </a:ext>
            </a:extLst>
          </p:cNvPr>
          <p:cNvSpPr>
            <a:spLocks noGrp="1"/>
          </p:cNvSpPr>
          <p:nvPr>
            <p:ph type="title"/>
          </p:nvPr>
        </p:nvSpPr>
        <p:spPr>
          <a:xfrm>
            <a:off x="457200" y="685800"/>
            <a:ext cx="8229600" cy="731838"/>
          </a:xfrm>
        </p:spPr>
        <p:txBody>
          <a:bodyPr/>
          <a:lstStyle>
            <a:lvl1pPr algn="ctr">
              <a:defRPr>
                <a:solidFill>
                  <a:schemeClr val="tx1"/>
                </a:solidFill>
              </a:defRPr>
            </a:lvl1pPr>
          </a:lstStyle>
          <a:p>
            <a:r>
              <a:rPr lang="en-US"/>
              <a:t>Click to edit Master title style</a:t>
            </a:r>
          </a:p>
        </p:txBody>
      </p:sp>
      <p:sp>
        <p:nvSpPr>
          <p:cNvPr id="4" name="Slide Number Placeholder 3">
            <a:extLst>
              <a:ext uri="{FF2B5EF4-FFF2-40B4-BE49-F238E27FC236}">
                <a16:creationId xmlns:a16="http://schemas.microsoft.com/office/drawing/2014/main" id="{8658AA82-E800-468E-A1C2-C192B965CC26}"/>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23786464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E8C3B686-6D2D-4F92-96EE-A38CD54FDDFE}"/>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8361499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28EC784B-6DFD-4590-9012-42C4CEF677E9}"/>
              </a:ext>
            </a:extLst>
          </p:cNvPr>
          <p:cNvSpPr>
            <a:spLocks noGrp="1"/>
          </p:cNvSpPr>
          <p:nvPr>
            <p:ph type="title"/>
          </p:nvPr>
        </p:nvSpPr>
        <p:spPr>
          <a:xfrm>
            <a:off x="457200" y="762000"/>
            <a:ext cx="3008313" cy="1162050"/>
          </a:xfrm>
        </p:spPr>
        <p:txBody>
          <a:bodyPr anchor="b"/>
          <a:lstStyle>
            <a:lvl1pPr algn="l">
              <a:defRPr sz="2000" b="1">
                <a:solidFill>
                  <a:schemeClr val="tx1"/>
                </a:solidFill>
              </a:defRPr>
            </a:lvl1pPr>
          </a:lstStyle>
          <a:p>
            <a:r>
              <a:rPr lang="en-US"/>
              <a:t>Click to edit Master title style</a:t>
            </a:r>
          </a:p>
        </p:txBody>
      </p:sp>
      <p:sp>
        <p:nvSpPr>
          <p:cNvPr id="11" name="Content Placeholder 2">
            <a:extLst>
              <a:ext uri="{FF2B5EF4-FFF2-40B4-BE49-F238E27FC236}">
                <a16:creationId xmlns:a16="http://schemas.microsoft.com/office/drawing/2014/main" id="{46D8870B-6B4E-4085-8958-BDADF1DFC44A}"/>
              </a:ext>
            </a:extLst>
          </p:cNvPr>
          <p:cNvSpPr>
            <a:spLocks noGrp="1"/>
          </p:cNvSpPr>
          <p:nvPr>
            <p:ph idx="1"/>
          </p:nvPr>
        </p:nvSpPr>
        <p:spPr>
          <a:xfrm>
            <a:off x="3575050" y="762001"/>
            <a:ext cx="5111750" cy="5213350"/>
          </a:xfrm>
        </p:spPr>
        <p:txBody>
          <a:bodyPr/>
          <a:lstStyle>
            <a:lvl1pPr>
              <a:defRPr sz="28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3">
            <a:extLst>
              <a:ext uri="{FF2B5EF4-FFF2-40B4-BE49-F238E27FC236}">
                <a16:creationId xmlns:a16="http://schemas.microsoft.com/office/drawing/2014/main" id="{7BFDD5AC-BF31-48C9-A7B0-D63A76D9A52A}"/>
              </a:ext>
            </a:extLst>
          </p:cNvPr>
          <p:cNvSpPr>
            <a:spLocks noGrp="1"/>
          </p:cNvSpPr>
          <p:nvPr>
            <p:ph type="body" sz="half" idx="2"/>
          </p:nvPr>
        </p:nvSpPr>
        <p:spPr>
          <a:xfrm>
            <a:off x="457200" y="1924050"/>
            <a:ext cx="3008313" cy="40513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3">
            <a:extLst>
              <a:ext uri="{FF2B5EF4-FFF2-40B4-BE49-F238E27FC236}">
                <a16:creationId xmlns:a16="http://schemas.microsoft.com/office/drawing/2014/main" id="{206693A9-AFBF-4F26-B112-183ED464AD66}"/>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643515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762000"/>
          </a:xfrm>
          <a:solidFill>
            <a:schemeClr val="tx2"/>
          </a:solidFill>
        </p:spPr>
        <p:txBody>
          <a:bodyPr>
            <a:normAutofit/>
          </a:bodyPr>
          <a:lstStyle>
            <a:lvl1pPr>
              <a:defRPr sz="2400">
                <a:solidFill>
                  <a:schemeClr val="bg1"/>
                </a:solidFill>
                <a:latin typeface="Arial" pitchFamily="34" charset="0"/>
                <a:cs typeface="Arial" pitchFamily="34" charset="0"/>
              </a:defRPr>
            </a:lvl1pPr>
          </a:lstStyle>
          <a:p>
            <a:r>
              <a:rPr lang="en-US"/>
              <a:t>Click to edit Master title style</a:t>
            </a:r>
          </a:p>
        </p:txBody>
      </p:sp>
      <p:sp>
        <p:nvSpPr>
          <p:cNvPr id="3" name="Content Placeholder 2"/>
          <p:cNvSpPr>
            <a:spLocks noGrp="1"/>
          </p:cNvSpPr>
          <p:nvPr>
            <p:ph idx="1"/>
          </p:nvPr>
        </p:nvSpPr>
        <p:spPr>
          <a:xfrm>
            <a:off x="457200" y="838201"/>
            <a:ext cx="8229600" cy="52880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8" name="Footer Placeholder 7"/>
          <p:cNvSpPr>
            <a:spLocks noGrp="1"/>
          </p:cNvSpPr>
          <p:nvPr>
            <p:ph type="ftr" sz="quarter" idx="13"/>
          </p:nvPr>
        </p:nvSpPr>
        <p:spPr/>
        <p:txBody>
          <a:bodyPr/>
          <a:lstStyle/>
          <a:p>
            <a:pPr defTabSz="457200"/>
            <a:r>
              <a:rPr lang="it-IT"/>
              <a:t>Draft - Pre-Decisional Deliberative Document </a:t>
            </a:r>
          </a:p>
          <a:p>
            <a:pPr defTabSz="457200"/>
            <a:r>
              <a:rPr lang="it-IT"/>
              <a:t>Internal VA Use Only</a:t>
            </a:r>
          </a:p>
        </p:txBody>
      </p:sp>
    </p:spTree>
    <p:extLst>
      <p:ext uri="{BB962C8B-B14F-4D97-AF65-F5344CB8AC3E}">
        <p14:creationId xmlns:p14="http://schemas.microsoft.com/office/powerpoint/2010/main" val="3242058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569E5AF-F234-470C-9DE8-4280D66A20D7}"/>
              </a:ext>
            </a:extLst>
          </p:cNvPr>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a:t>Click to edit Master title style</a:t>
            </a:r>
          </a:p>
        </p:txBody>
      </p:sp>
      <p:sp>
        <p:nvSpPr>
          <p:cNvPr id="7" name="Picture Placeholder 2">
            <a:extLst>
              <a:ext uri="{FF2B5EF4-FFF2-40B4-BE49-F238E27FC236}">
                <a16:creationId xmlns:a16="http://schemas.microsoft.com/office/drawing/2014/main" id="{8676F200-A676-4F3E-9345-E4C854A68780}"/>
              </a:ext>
            </a:extLst>
          </p:cNvPr>
          <p:cNvSpPr>
            <a:spLocks noGrp="1"/>
          </p:cNvSpPr>
          <p:nvPr>
            <p:ph type="pic" idx="1"/>
          </p:nvPr>
        </p:nvSpPr>
        <p:spPr>
          <a:xfrm>
            <a:off x="1792288" y="685800"/>
            <a:ext cx="5486400" cy="40417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Text Placeholder 3">
            <a:extLst>
              <a:ext uri="{FF2B5EF4-FFF2-40B4-BE49-F238E27FC236}">
                <a16:creationId xmlns:a16="http://schemas.microsoft.com/office/drawing/2014/main" id="{D8CC0A70-9D39-4CEC-B24F-2378B24F911B}"/>
              </a:ext>
            </a:extLst>
          </p:cNvPr>
          <p:cNvSpPr>
            <a:spLocks noGrp="1"/>
          </p:cNvSpPr>
          <p:nvPr>
            <p:ph type="body" sz="half" idx="2"/>
          </p:nvPr>
        </p:nvSpPr>
        <p:spPr>
          <a:xfrm>
            <a:off x="1792288" y="5367338"/>
            <a:ext cx="5486400" cy="728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Slide Number Placeholder 3">
            <a:extLst>
              <a:ext uri="{FF2B5EF4-FFF2-40B4-BE49-F238E27FC236}">
                <a16:creationId xmlns:a16="http://schemas.microsoft.com/office/drawing/2014/main" id="{A559A0C8-CC28-49FD-B98B-F3127D533F0A}"/>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11845215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E479162-5006-4C7D-8ED6-F17E1655AA58}"/>
              </a:ext>
            </a:extLst>
          </p:cNvPr>
          <p:cNvSpPr>
            <a:spLocks noGrp="1"/>
          </p:cNvSpPr>
          <p:nvPr>
            <p:ph type="title"/>
          </p:nvPr>
        </p:nvSpPr>
        <p:spPr>
          <a:xfrm>
            <a:off x="190500" y="3886200"/>
            <a:ext cx="8229600" cy="731838"/>
          </a:xfrm>
        </p:spPr>
        <p:txBody>
          <a:bodyPr/>
          <a:lstStyle>
            <a:lvl1pPr algn="l">
              <a:defRPr b="1">
                <a:solidFill>
                  <a:schemeClr val="tx1"/>
                </a:solidFill>
              </a:defRPr>
            </a:lvl1pPr>
          </a:lstStyle>
          <a:p>
            <a:r>
              <a:rPr lang="en-US"/>
              <a:t>Click to edit Master title style</a:t>
            </a:r>
          </a:p>
        </p:txBody>
      </p:sp>
      <p:sp>
        <p:nvSpPr>
          <p:cNvPr id="4" name="Slide Number Placeholder 3">
            <a:extLst>
              <a:ext uri="{FF2B5EF4-FFF2-40B4-BE49-F238E27FC236}">
                <a16:creationId xmlns:a16="http://schemas.microsoft.com/office/drawing/2014/main" id="{F9B0C4F7-9A52-41F3-8DEC-E48D1C1CF193}"/>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10849395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7C00A-59B4-49D0-B7AC-1D016A026F67}"/>
              </a:ext>
            </a:extLst>
          </p:cNvPr>
          <p:cNvSpPr>
            <a:spLocks noGrp="1"/>
          </p:cNvSpPr>
          <p:nvPr>
            <p:ph type="title"/>
          </p:nvPr>
        </p:nvSpPr>
        <p:spPr>
          <a:xfrm>
            <a:off x="228600" y="-21771"/>
            <a:ext cx="8610600" cy="677091"/>
          </a:xfrm>
        </p:spPr>
        <p:txBody>
          <a:bodyPr/>
          <a:lstStyle/>
          <a:p>
            <a:r>
              <a:rPr lang="en-US"/>
              <a:t>Click to edit Master title style</a:t>
            </a:r>
          </a:p>
        </p:txBody>
      </p:sp>
      <p:sp>
        <p:nvSpPr>
          <p:cNvPr id="5" name="Content Placeholder 2">
            <a:extLst>
              <a:ext uri="{FF2B5EF4-FFF2-40B4-BE49-F238E27FC236}">
                <a16:creationId xmlns:a16="http://schemas.microsoft.com/office/drawing/2014/main" id="{1474E5A9-EBBC-4E94-A4AC-CB6DE78F0EC6}"/>
              </a:ext>
            </a:extLst>
          </p:cNvPr>
          <p:cNvSpPr>
            <a:spLocks noGrp="1"/>
          </p:cNvSpPr>
          <p:nvPr>
            <p:ph idx="1"/>
          </p:nvPr>
        </p:nvSpPr>
        <p:spPr>
          <a:xfrm>
            <a:off x="457200" y="1265237"/>
            <a:ext cx="8229600" cy="4525963"/>
          </a:xfrm>
        </p:spPr>
        <p:txBody>
          <a:bodyPr/>
          <a:lstStyle>
            <a:lvl1pPr>
              <a:defRPr>
                <a:latin typeface="Calibri (Body)"/>
                <a:cs typeface="Calibri" panose="020F0502020204030204" pitchFamily="34" charset="0"/>
              </a:defRPr>
            </a:lvl1pPr>
            <a:lvl2pPr>
              <a:defRPr>
                <a:latin typeface="Calibri (Body)"/>
                <a:cs typeface="Calibri" panose="020F0502020204030204" pitchFamily="34" charset="0"/>
              </a:defRPr>
            </a:lvl2pPr>
            <a:lvl3pPr>
              <a:defRPr>
                <a:latin typeface="Calibri (Body)"/>
                <a:cs typeface="Calibri" panose="020F0502020204030204" pitchFamily="34" charset="0"/>
              </a:defRPr>
            </a:lvl3pPr>
            <a:lvl4pPr>
              <a:defRPr>
                <a:latin typeface="Calibri (Body)"/>
                <a:cs typeface="Calibri" panose="020F0502020204030204" pitchFamily="34" charset="0"/>
              </a:defRPr>
            </a:lvl4pPr>
            <a:lvl5pPr>
              <a:defRPr>
                <a:latin typeface="Calibri (Body)"/>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a:extLst>
              <a:ext uri="{FF2B5EF4-FFF2-40B4-BE49-F238E27FC236}">
                <a16:creationId xmlns:a16="http://schemas.microsoft.com/office/drawing/2014/main" id="{7EC21CE4-549D-40C1-8F97-89118C1A8F38}"/>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31092674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60FE-DA36-483D-BAD1-6D6F10032E5C}"/>
              </a:ext>
            </a:extLst>
          </p:cNvPr>
          <p:cNvSpPr>
            <a:spLocks noGrp="1"/>
          </p:cNvSpPr>
          <p:nvPr>
            <p:ph type="title" hasCustomPrompt="1"/>
          </p:nvPr>
        </p:nvSpPr>
        <p:spPr>
          <a:xfrm>
            <a:off x="695419" y="4156542"/>
            <a:ext cx="7799294" cy="1710858"/>
          </a:xfrm>
        </p:spPr>
        <p:txBody>
          <a:bodyPr anchor="t" anchorCtr="0"/>
          <a:lstStyle>
            <a:lvl1pPr>
              <a:lnSpc>
                <a:spcPct val="90000"/>
              </a:lnSpc>
              <a:defRPr>
                <a:solidFill>
                  <a:schemeClr val="tx1"/>
                </a:solidFill>
              </a:defRPr>
            </a:lvl1pPr>
          </a:lstStyle>
          <a:p>
            <a:pPr lvl="0"/>
            <a:r>
              <a:rPr lang="en-US"/>
              <a:t>CLICK TO EDIT MASTER TITLE STYLE</a:t>
            </a:r>
          </a:p>
        </p:txBody>
      </p:sp>
      <p:sp>
        <p:nvSpPr>
          <p:cNvPr id="7" name="Text Placeholder 2">
            <a:extLst>
              <a:ext uri="{FF2B5EF4-FFF2-40B4-BE49-F238E27FC236}">
                <a16:creationId xmlns:a16="http://schemas.microsoft.com/office/drawing/2014/main" id="{58326922-220E-4EC3-89F8-782782BCB2C0}"/>
              </a:ext>
            </a:extLst>
          </p:cNvPr>
          <p:cNvSpPr>
            <a:spLocks noGrp="1"/>
          </p:cNvSpPr>
          <p:nvPr>
            <p:ph type="body" idx="1"/>
          </p:nvPr>
        </p:nvSpPr>
        <p:spPr>
          <a:xfrm>
            <a:off x="722313" y="2590800"/>
            <a:ext cx="7772400" cy="1500187"/>
          </a:xfrm>
        </p:spPr>
        <p:txBody>
          <a:bodyPr anchor="b">
            <a:normAutofit/>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Slide Number Placeholder 3">
            <a:extLst>
              <a:ext uri="{FF2B5EF4-FFF2-40B4-BE49-F238E27FC236}">
                <a16:creationId xmlns:a16="http://schemas.microsoft.com/office/drawing/2014/main" id="{A92F9CC2-4BCA-4791-940F-A3488DCDC4C8}"/>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19746042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7C00A-59B4-49D0-B7AC-1D016A026F67}"/>
              </a:ext>
            </a:extLst>
          </p:cNvPr>
          <p:cNvSpPr>
            <a:spLocks noGrp="1"/>
          </p:cNvSpPr>
          <p:nvPr>
            <p:ph type="title"/>
          </p:nvPr>
        </p:nvSpPr>
        <p:spPr>
          <a:xfrm>
            <a:off x="228600" y="-21771"/>
            <a:ext cx="8610600" cy="677091"/>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C46F48B1-7BC3-4A7B-9F48-793D8612DDE5}"/>
              </a:ext>
            </a:extLst>
          </p:cNvPr>
          <p:cNvSpPr>
            <a:spLocks noGrp="1"/>
          </p:cNvSpPr>
          <p:nvPr>
            <p:ph idx="1"/>
          </p:nvPr>
        </p:nvSpPr>
        <p:spPr>
          <a:xfrm>
            <a:off x="228600" y="838202"/>
            <a:ext cx="8610600" cy="50291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a:extLst>
              <a:ext uri="{FF2B5EF4-FFF2-40B4-BE49-F238E27FC236}">
                <a16:creationId xmlns:a16="http://schemas.microsoft.com/office/drawing/2014/main" id="{D240FD05-BD6C-42A7-B28D-1D8A5E69E000}"/>
              </a:ext>
            </a:extLst>
          </p:cNvPr>
          <p:cNvSpPr txBox="1">
            <a:spLocks/>
          </p:cNvSpPr>
          <p:nvPr userDrawn="1"/>
        </p:nvSpPr>
        <p:spPr>
          <a:xfrm>
            <a:off x="8420100" y="6302136"/>
            <a:ext cx="495300" cy="44180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B8B01BA-673E-4211-9E64-C22898E6AF66}" type="slidenum">
              <a:rPr lang="en-US" smtClean="0"/>
              <a:pPr/>
              <a:t>‹#›</a:t>
            </a:fld>
            <a:endParaRPr lang="en-US"/>
          </a:p>
        </p:txBody>
      </p:sp>
    </p:spTree>
    <p:extLst>
      <p:ext uri="{BB962C8B-B14F-4D97-AF65-F5344CB8AC3E}">
        <p14:creationId xmlns:p14="http://schemas.microsoft.com/office/powerpoint/2010/main" val="17813462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A299E34-0D69-45A3-B452-9043EC092DBC}"/>
              </a:ext>
            </a:extLst>
          </p:cNvPr>
          <p:cNvSpPr>
            <a:spLocks noGrp="1"/>
          </p:cNvSpPr>
          <p:nvPr>
            <p:ph type="title"/>
          </p:nvPr>
        </p:nvSpPr>
        <p:spPr/>
        <p:txBody>
          <a:bodyPr/>
          <a:lstStyle/>
          <a:p>
            <a:r>
              <a:rPr lang="en-US"/>
              <a:t>Click to edit Master title style</a:t>
            </a:r>
          </a:p>
        </p:txBody>
      </p:sp>
      <p:sp>
        <p:nvSpPr>
          <p:cNvPr id="4" name="Content Placeholder 6">
            <a:extLst>
              <a:ext uri="{FF2B5EF4-FFF2-40B4-BE49-F238E27FC236}">
                <a16:creationId xmlns:a16="http://schemas.microsoft.com/office/drawing/2014/main" id="{D19D2D2C-5BD1-411D-BB57-FB2A522E6D2D}"/>
              </a:ext>
            </a:extLst>
          </p:cNvPr>
          <p:cNvSpPr>
            <a:spLocks noGrp="1"/>
          </p:cNvSpPr>
          <p:nvPr>
            <p:ph idx="1" hasCustomPrompt="1"/>
          </p:nvPr>
        </p:nvSpPr>
        <p:spPr>
          <a:xfrm>
            <a:off x="228600" y="838200"/>
            <a:ext cx="8610600" cy="5029199"/>
          </a:xfrm>
        </p:spPr>
        <p:txBody>
          <a:bodyPr/>
          <a:lstStyle>
            <a:lvl1pPr>
              <a:defRPr/>
            </a:lvl1pPr>
          </a:lstStyle>
          <a:p>
            <a:r>
              <a:rPr lang="en-US"/>
              <a:t>Click to add text</a:t>
            </a:r>
          </a:p>
        </p:txBody>
      </p:sp>
      <p:sp>
        <p:nvSpPr>
          <p:cNvPr id="3" name="Slide Number Placeholder 2">
            <a:extLst>
              <a:ext uri="{FF2B5EF4-FFF2-40B4-BE49-F238E27FC236}">
                <a16:creationId xmlns:a16="http://schemas.microsoft.com/office/drawing/2014/main" id="{97C684A9-6552-4BE4-A4D4-6F71B9142067}"/>
              </a:ext>
            </a:extLst>
          </p:cNvPr>
          <p:cNvSpPr>
            <a:spLocks noGrp="1"/>
          </p:cNvSpPr>
          <p:nvPr>
            <p:ph type="sldNum" sz="quarter" idx="10"/>
          </p:nvPr>
        </p:nvSpPr>
        <p:spPr/>
        <p:txBody>
          <a:bodyPr/>
          <a:lstStyle/>
          <a:p>
            <a:fld id="{9B8B01BA-673E-4211-9E64-C22898E6AF66}" type="slidenum">
              <a:rPr lang="en-US" smtClean="0"/>
              <a:pPr/>
              <a:t>‹#›</a:t>
            </a:fld>
            <a:endParaRPr lang="en-US"/>
          </a:p>
        </p:txBody>
      </p:sp>
    </p:spTree>
    <p:extLst>
      <p:ext uri="{BB962C8B-B14F-4D97-AF65-F5344CB8AC3E}">
        <p14:creationId xmlns:p14="http://schemas.microsoft.com/office/powerpoint/2010/main" val="2630267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a:solidFill>
            <a:schemeClr val="tx2"/>
          </a:solidFill>
        </p:spPr>
        <p:txBody>
          <a:bodyPr>
            <a:normAutofit/>
          </a:bodyPr>
          <a:lstStyle>
            <a:lvl1pPr>
              <a:defRPr sz="2400">
                <a:solidFill>
                  <a:schemeClr val="bg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3" name="Footer Placeholder 2"/>
          <p:cNvSpPr>
            <a:spLocks noGrp="1"/>
          </p:cNvSpPr>
          <p:nvPr>
            <p:ph type="ftr" sz="quarter" idx="13"/>
          </p:nvPr>
        </p:nvSpPr>
        <p:spPr/>
        <p:txBody>
          <a:bodyPr/>
          <a:lstStyle/>
          <a:p>
            <a:pPr defTabSz="457200"/>
            <a:r>
              <a:rPr lang="it-IT"/>
              <a:t>Draft - Pre-Decisional Deliberative Document </a:t>
            </a:r>
          </a:p>
          <a:p>
            <a:pPr defTabSz="457200"/>
            <a:r>
              <a:rPr lang="it-IT"/>
              <a:t>Internal VA Use Only</a:t>
            </a:r>
          </a:p>
        </p:txBody>
      </p:sp>
    </p:spTree>
    <p:extLst>
      <p:ext uri="{BB962C8B-B14F-4D97-AF65-F5344CB8AC3E}">
        <p14:creationId xmlns:p14="http://schemas.microsoft.com/office/powerpoint/2010/main" val="264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5" name="Footer Placeholder 4"/>
          <p:cNvSpPr>
            <a:spLocks noGrp="1"/>
          </p:cNvSpPr>
          <p:nvPr>
            <p:ph type="ftr" sz="quarter" idx="13"/>
          </p:nvPr>
        </p:nvSpPr>
        <p:spPr/>
        <p:txBody>
          <a:bodyPr/>
          <a:lstStyle/>
          <a:p>
            <a:pPr defTabSz="457200"/>
            <a:r>
              <a:rPr lang="it-IT"/>
              <a:t>Draft - Pre-Decisional Deliberative Document </a:t>
            </a:r>
          </a:p>
          <a:p>
            <a:pPr defTabSz="457200"/>
            <a:r>
              <a:rPr lang="it-IT"/>
              <a:t>Internal VA Use Only</a:t>
            </a:r>
          </a:p>
        </p:txBody>
      </p:sp>
    </p:spTree>
    <p:extLst>
      <p:ext uri="{BB962C8B-B14F-4D97-AF65-F5344CB8AC3E}">
        <p14:creationId xmlns:p14="http://schemas.microsoft.com/office/powerpoint/2010/main" val="2174966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5" name="Footer Placeholder 4"/>
          <p:cNvSpPr>
            <a:spLocks noGrp="1"/>
          </p:cNvSpPr>
          <p:nvPr>
            <p:ph type="ftr" sz="quarter" idx="13"/>
          </p:nvPr>
        </p:nvSpPr>
        <p:spPr/>
        <p:txBody>
          <a:bodyPr/>
          <a:lstStyle/>
          <a:p>
            <a:pPr defTabSz="457200"/>
            <a:r>
              <a:rPr lang="it-IT"/>
              <a:t>Draft - Pre-Decisional Deliberative Document </a:t>
            </a:r>
          </a:p>
          <a:p>
            <a:pPr defTabSz="457200"/>
            <a:r>
              <a:rPr lang="it-IT"/>
              <a:t>Internal VA Use Only</a:t>
            </a:r>
          </a:p>
        </p:txBody>
      </p:sp>
    </p:spTree>
    <p:extLst>
      <p:ext uri="{BB962C8B-B14F-4D97-AF65-F5344CB8AC3E}">
        <p14:creationId xmlns:p14="http://schemas.microsoft.com/office/powerpoint/2010/main" val="4056419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207913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811"/>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8" name="Rectangle 7"/>
          <p:cNvSpPr/>
          <p:nvPr userDrawn="1"/>
        </p:nvSpPr>
        <p:spPr>
          <a:xfrm>
            <a:off x="0" y="2"/>
            <a:ext cx="9144000" cy="506626"/>
          </a:xfrm>
          <a:prstGeom prst="rect">
            <a:avLst/>
          </a:prstGeom>
          <a:solidFill>
            <a:srgbClr val="003F72"/>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0" y="-318185"/>
            <a:ext cx="9144000" cy="1143000"/>
          </a:xfrm>
        </p:spPr>
        <p:txBody>
          <a:bodyPr>
            <a:normAutofit/>
          </a:bodyPr>
          <a:lstStyle>
            <a:lvl1pPr>
              <a:defRPr sz="2800" b="1">
                <a:solidFill>
                  <a:schemeClr val="bg1"/>
                </a:solidFill>
                <a:latin typeface="+mn-lt"/>
              </a:defRPr>
            </a:lvl1pPr>
          </a:lstStyle>
          <a:p>
            <a:r>
              <a:rPr lang="en-US"/>
              <a:t>Click to edit Master title style</a:t>
            </a:r>
          </a:p>
        </p:txBody>
      </p:sp>
    </p:spTree>
    <p:extLst>
      <p:ext uri="{BB962C8B-B14F-4D97-AF65-F5344CB8AC3E}">
        <p14:creationId xmlns:p14="http://schemas.microsoft.com/office/powerpoint/2010/main" val="1326558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7" name="Rectangle 6"/>
          <p:cNvSpPr/>
          <p:nvPr userDrawn="1"/>
        </p:nvSpPr>
        <p:spPr>
          <a:xfrm>
            <a:off x="0" y="0"/>
            <a:ext cx="9144000" cy="506626"/>
          </a:xfrm>
          <a:prstGeom prst="rect">
            <a:avLst/>
          </a:prstGeom>
          <a:solidFill>
            <a:srgbClr val="003F72"/>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457200" y="-304800"/>
            <a:ext cx="8229600" cy="1143000"/>
          </a:xfrm>
        </p:spPr>
        <p:txBody>
          <a:bodyPr>
            <a:normAutofit/>
          </a:bodyPr>
          <a:lstStyle>
            <a:lvl1pPr>
              <a:defRPr sz="2800" b="1">
                <a:solidFill>
                  <a:schemeClr val="bg1"/>
                </a:solidFill>
                <a:latin typeface="+mn-lt"/>
              </a:defRPr>
            </a:lvl1pPr>
          </a:lstStyle>
          <a:p>
            <a:r>
              <a:rPr lang="en-US"/>
              <a:t>Click to edit Master title style</a:t>
            </a:r>
          </a:p>
        </p:txBody>
      </p:sp>
    </p:spTree>
    <p:extLst>
      <p:ext uri="{BB962C8B-B14F-4D97-AF65-F5344CB8AC3E}">
        <p14:creationId xmlns:p14="http://schemas.microsoft.com/office/powerpoint/2010/main" val="373020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7" name="Rectangle 6"/>
          <p:cNvSpPr/>
          <p:nvPr userDrawn="1"/>
        </p:nvSpPr>
        <p:spPr>
          <a:xfrm>
            <a:off x="0" y="0"/>
            <a:ext cx="9144000" cy="506626"/>
          </a:xfrm>
          <a:prstGeom prst="rect">
            <a:avLst/>
          </a:prstGeom>
          <a:solidFill>
            <a:srgbClr val="003F72"/>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457200" y="1981200"/>
            <a:ext cx="8229600" cy="1143000"/>
          </a:xfrm>
        </p:spPr>
        <p:txBody>
          <a:bodyPr>
            <a:normAutofit/>
          </a:bodyPr>
          <a:lstStyle>
            <a:lvl1pPr>
              <a:defRPr sz="3600" b="1">
                <a:solidFill>
                  <a:schemeClr val="tx1">
                    <a:lumMod val="95000"/>
                    <a:lumOff val="5000"/>
                  </a:schemeClr>
                </a:solidFill>
                <a:latin typeface="+mn-lt"/>
              </a:defRPr>
            </a:lvl1pPr>
          </a:lstStyle>
          <a:p>
            <a:r>
              <a:rPr lang="en-US"/>
              <a:t>Click to edit Master title style</a:t>
            </a:r>
          </a:p>
        </p:txBody>
      </p:sp>
    </p:spTree>
    <p:extLst>
      <p:ext uri="{BB962C8B-B14F-4D97-AF65-F5344CB8AC3E}">
        <p14:creationId xmlns:p14="http://schemas.microsoft.com/office/powerpoint/2010/main" val="2761190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2.png"/><Relationship Id="rId5" Type="http://schemas.openxmlformats.org/officeDocument/2006/relationships/slideLayout" Target="../slideLayouts/slideLayout10.xml"/><Relationship Id="rId10" Type="http://schemas.openxmlformats.org/officeDocument/2006/relationships/image" Target="../media/image3.png"/><Relationship Id="rId4" Type="http://schemas.openxmlformats.org/officeDocument/2006/relationships/slideLayout" Target="../slideLayouts/slideLayout9.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3.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6140677"/>
            <a:ext cx="9144000" cy="731838"/>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9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3. VA-PRIMARY-HORIZONTAL-WHITE-VECTOR2.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290974" y="6271406"/>
            <a:ext cx="2209800" cy="491986"/>
          </a:xfrm>
          <a:prstGeom prst="rect">
            <a:avLst/>
          </a:prstGeom>
        </p:spPr>
      </p:pic>
      <p:sp>
        <p:nvSpPr>
          <p:cNvPr id="6" name="Slide Number Placeholder 5"/>
          <p:cNvSpPr>
            <a:spLocks noGrp="1"/>
          </p:cNvSpPr>
          <p:nvPr userDrawn="1">
            <p:ph type="sldNum" sz="quarter" idx="4"/>
          </p:nvPr>
        </p:nvSpPr>
        <p:spPr>
          <a:xfrm>
            <a:off x="6937830" y="6400229"/>
            <a:ext cx="2133600" cy="365125"/>
          </a:xfrm>
          <a:prstGeom prst="rect">
            <a:avLst/>
          </a:prstGeom>
        </p:spPr>
        <p:txBody>
          <a:bodyPr vert="horz" lIns="91440" tIns="45720" rIns="91440" bIns="45720" rtlCol="0" anchor="ctr"/>
          <a:lstStyle>
            <a:lvl1pPr algn="r">
              <a:defRPr sz="1200">
                <a:solidFill>
                  <a:schemeClr val="bg1"/>
                </a:solidFill>
              </a:defRPr>
            </a:lvl1pPr>
          </a:lstStyle>
          <a:p>
            <a:pPr defTabSz="457200"/>
            <a:fld id="{D983F1FA-211D-3044-9E35-958DFBC26156}" type="slidenum">
              <a:rPr lang="en-US" smtClean="0">
                <a:solidFill>
                  <a:prstClr val="white"/>
                </a:solidFill>
              </a:rPr>
              <a:pPr defTabSz="457200"/>
              <a:t>‹#›</a:t>
            </a:fld>
            <a:endParaRPr lang="en-US">
              <a:solidFill>
                <a:prstClr val="white"/>
              </a:solidFill>
            </a:endParaRPr>
          </a:p>
        </p:txBody>
      </p:sp>
      <p:pic>
        <p:nvPicPr>
          <p:cNvPr id="10" name="Picture 2" descr="C:\Users\vacoGrovem\AppData\Local\Microsoft\Windows\Temporary Internet Files\Content.Outlook\83QVOJUE\CHOOSE-VA-rev.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52400" y="6172200"/>
            <a:ext cx="2037558" cy="548640"/>
          </a:xfrm>
          <a:prstGeom prst="rect">
            <a:avLst/>
          </a:prstGeom>
          <a:noFill/>
          <a:extLst>
            <a:ext uri="{909E8E84-426E-40DD-AFC4-6F175D3DCCD1}">
              <a14:hiddenFill xmlns:a14="http://schemas.microsoft.com/office/drawing/2010/main">
                <a:solidFill>
                  <a:srgbClr val="FFFFFF"/>
                </a:solidFill>
              </a14:hiddenFill>
            </a:ext>
          </a:extLst>
        </p:spPr>
      </p:pic>
      <p:sp>
        <p:nvSpPr>
          <p:cNvPr id="7" name="Footer Placeholder 4"/>
          <p:cNvSpPr>
            <a:spLocks noGrp="1"/>
          </p:cNvSpPr>
          <p:nvPr>
            <p:ph type="ftr" sz="quarter" idx="3"/>
          </p:nvPr>
        </p:nvSpPr>
        <p:spPr>
          <a:xfrm>
            <a:off x="2189958" y="6356441"/>
            <a:ext cx="4101016" cy="365125"/>
          </a:xfrm>
          <a:prstGeom prst="rect">
            <a:avLst/>
          </a:prstGeom>
        </p:spPr>
        <p:txBody>
          <a:bodyPr lIns="91440" tIns="45720" rIns="91440" bIns="45720"/>
          <a:lstStyle>
            <a:lvl1pPr algn="ctr">
              <a:defRPr lang="it-IT" sz="1200" kern="1200" dirty="0" smtClean="0">
                <a:solidFill>
                  <a:prstClr val="white"/>
                </a:solidFill>
                <a:latin typeface="+mn-lt"/>
                <a:ea typeface="+mn-ea"/>
                <a:cs typeface="+mn-cs"/>
              </a:defRPr>
            </a:lvl1pPr>
          </a:lstStyle>
          <a:p>
            <a:pPr defTabSz="457200"/>
            <a:r>
              <a:rPr lang="it-IT"/>
              <a:t>Draft - Pre-Decisional Deliberative Document </a:t>
            </a:r>
          </a:p>
          <a:p>
            <a:pPr defTabSz="457200"/>
            <a:r>
              <a:rPr lang="it-IT"/>
              <a:t>Internal VA Use Only</a:t>
            </a:r>
          </a:p>
        </p:txBody>
      </p:sp>
    </p:spTree>
    <p:extLst>
      <p:ext uri="{BB962C8B-B14F-4D97-AF65-F5344CB8AC3E}">
        <p14:creationId xmlns:p14="http://schemas.microsoft.com/office/powerpoint/2010/main" val="2781389775"/>
      </p:ext>
    </p:extLst>
  </p:cSld>
  <p:clrMap bg1="lt1" tx1="dk1" bg2="lt2" tx2="dk2" accent1="accent1" accent2="accent2" accent3="accent3" accent4="accent4" accent5="accent5" accent6="accent6" hlink="hlink" folHlink="folHlink"/>
  <p:sldLayoutIdLst>
    <p:sldLayoutId id="2147484604" r:id="rId1"/>
    <p:sldLayoutId id="2147484605" r:id="rId2"/>
    <p:sldLayoutId id="2147484606" r:id="rId3"/>
    <p:sldLayoutId id="2147484607" r:id="rId4"/>
    <p:sldLayoutId id="2147484608" r:id="rId5"/>
  </p:sldLayoutIdLst>
  <p:hf hdr="0" dt="0"/>
  <p:txStyles>
    <p:titleStyle>
      <a:lvl1pPr algn="ctr" defTabSz="457200" rtl="0" eaLnBrk="1" latinLnBrk="0" hangingPunct="1">
        <a:spcBef>
          <a:spcPct val="0"/>
        </a:spcBef>
        <a:buNone/>
        <a:defRPr sz="4000" kern="1200">
          <a:solidFill>
            <a:schemeClr val="tx1"/>
          </a:solidFill>
          <a:latin typeface="Arial" pitchFamily="34" charset="0"/>
          <a:ea typeface="+mj-ea"/>
          <a:cs typeface="Arial" pitchFamily="34" charset="0"/>
        </a:defRPr>
      </a:lvl1pPr>
    </p:titleStyle>
    <p:bodyStyle>
      <a:lvl1pPr marL="342900" indent="-3429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1800" kern="1200">
          <a:solidFill>
            <a:schemeClr val="tx1"/>
          </a:solidFill>
          <a:latin typeface="Arial" pitchFamily="34" charset="0"/>
          <a:ea typeface="+mn-ea"/>
          <a:cs typeface="Arial" pitchFamily="34" charset="0"/>
        </a:defRPr>
      </a:lvl2pPr>
      <a:lvl3pPr marL="1143000" indent="-228600" algn="l" defTabSz="457200" rtl="0" eaLnBrk="1" latinLnBrk="0" hangingPunct="1">
        <a:spcBef>
          <a:spcPct val="20000"/>
        </a:spcBef>
        <a:buFont typeface="Arial"/>
        <a:buChar char="•"/>
        <a:defRPr sz="1600" kern="1200">
          <a:solidFill>
            <a:schemeClr val="tx1"/>
          </a:solidFill>
          <a:latin typeface="Arial" pitchFamily="34" charset="0"/>
          <a:ea typeface="+mn-ea"/>
          <a:cs typeface="Arial" pitchFamily="34" charset="0"/>
        </a:defRPr>
      </a:lvl3pPr>
      <a:lvl4pPr marL="1600200" indent="-228600" algn="l" defTabSz="457200" rtl="0" eaLnBrk="1" latinLnBrk="0" hangingPunct="1">
        <a:spcBef>
          <a:spcPct val="20000"/>
        </a:spcBef>
        <a:buFont typeface="Arial"/>
        <a:buChar char="–"/>
        <a:defRPr sz="1400" kern="1200">
          <a:solidFill>
            <a:schemeClr val="tx1"/>
          </a:solidFill>
          <a:latin typeface="Arial" pitchFamily="34" charset="0"/>
          <a:ea typeface="+mn-ea"/>
          <a:cs typeface="Arial" pitchFamily="34" charset="0"/>
        </a:defRPr>
      </a:lvl4pPr>
      <a:lvl5pPr marL="2057400" indent="-228600" algn="l" defTabSz="457200" rtl="0" eaLnBrk="1" latinLnBrk="0" hangingPunct="1">
        <a:spcBef>
          <a:spcPct val="20000"/>
        </a:spcBef>
        <a:buFont typeface="Arial"/>
        <a:buChar char="»"/>
        <a:defRPr sz="14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p:nvSpPr>
        <p:spPr>
          <a:xfrm>
            <a:off x="0" y="6135305"/>
            <a:ext cx="9144000" cy="731838"/>
          </a:xfrm>
          <a:prstGeom prst="rect">
            <a:avLst/>
          </a:prstGeom>
          <a:solidFill>
            <a:srgbClr val="17355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endParaRPr>
          </a:p>
        </p:txBody>
      </p:sp>
      <p:pic>
        <p:nvPicPr>
          <p:cNvPr id="9" name="Picture 8" descr="3. VA-PRIMARY-HORIZONTAL-WHITE-VECTOR2.png"/>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6290974" y="6266034"/>
            <a:ext cx="2209800" cy="491986"/>
          </a:xfrm>
          <a:prstGeom prst="rect">
            <a:avLst/>
          </a:prstGeom>
        </p:spPr>
      </p:pic>
      <p:sp>
        <p:nvSpPr>
          <p:cNvPr id="6" name="Slide Number Placeholder 5"/>
          <p:cNvSpPr>
            <a:spLocks noGrp="1"/>
          </p:cNvSpPr>
          <p:nvPr userDrawn="1">
            <p:ph type="sldNum" sz="quarter" idx="4"/>
          </p:nvPr>
        </p:nvSpPr>
        <p:spPr>
          <a:xfrm>
            <a:off x="6937830" y="6400138"/>
            <a:ext cx="2133600" cy="365125"/>
          </a:xfrm>
          <a:prstGeom prst="rect">
            <a:avLst/>
          </a:prstGeom>
        </p:spPr>
        <p:txBody>
          <a:bodyPr vert="horz" lIns="91440" tIns="45720" rIns="91440" bIns="45720" rtlCol="0" anchor="ctr"/>
          <a:lstStyle>
            <a:lvl1pPr algn="r">
              <a:defRPr sz="1200">
                <a:solidFill>
                  <a:schemeClr val="bg1"/>
                </a:solidFill>
              </a:defRPr>
            </a:lvl1pPr>
          </a:lstStyle>
          <a:p>
            <a:pPr defTabSz="457200"/>
            <a:fld id="{D983F1FA-211D-3044-9E35-958DFBC26156}" type="slidenum">
              <a:rPr lang="en-US" smtClean="0">
                <a:solidFill>
                  <a:prstClr val="white"/>
                </a:solidFill>
              </a:rPr>
              <a:pPr defTabSz="457200"/>
              <a:t>‹#›</a:t>
            </a:fld>
            <a:endParaRPr lang="en-US">
              <a:solidFill>
                <a:prstClr val="white"/>
              </a:solidFill>
            </a:endParaRPr>
          </a:p>
        </p:txBody>
      </p:sp>
      <p:pic>
        <p:nvPicPr>
          <p:cNvPr id="7" name="Picture 2" descr="C:\Users\vacoGrovem\AppData\Local\Microsoft\Windows\Temporary Internet Files\Content.Outlook\83QVOJUE\CHOOSE-VA-rev.png"/>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52400" y="6172200"/>
            <a:ext cx="203755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11A59C96-97DE-A64E-95AC-3BF9CDA7280B}"/>
              </a:ext>
            </a:extLst>
          </p:cNvPr>
          <p:cNvSpPr txBox="1"/>
          <p:nvPr userDrawn="1"/>
        </p:nvSpPr>
        <p:spPr>
          <a:xfrm>
            <a:off x="2995746" y="6229954"/>
            <a:ext cx="2971800" cy="553998"/>
          </a:xfrm>
          <a:prstGeom prst="rect">
            <a:avLst/>
          </a:prstGeom>
          <a:noFill/>
        </p:spPr>
        <p:txBody>
          <a:bodyPr wrap="square" rtlCol="0">
            <a:spAutoFit/>
          </a:bodyPr>
          <a:lstStyle/>
          <a:p>
            <a:pPr algn="ctr" rtl="0" fontAlgn="base"/>
            <a:r>
              <a:rPr lang="en-US" sz="1000" b="1" i="0" u="none" strike="noStrike" kern="1200">
                <a:solidFill>
                  <a:srgbClr val="FF0000"/>
                </a:solidFill>
                <a:effectLst/>
                <a:latin typeface="+mn-lt"/>
                <a:ea typeface="+mn-ea"/>
                <a:cs typeface="+mn-cs"/>
              </a:rPr>
              <a:t>FOR VA INTERNAL USE ONLY – </a:t>
            </a:r>
            <a:r>
              <a:rPr lang="en-US" sz="1000" b="0" i="0" kern="1200">
                <a:solidFill>
                  <a:srgbClr val="FF0000"/>
                </a:solidFill>
                <a:effectLst/>
                <a:latin typeface="+mn-lt"/>
                <a:ea typeface="+mn-ea"/>
                <a:cs typeface="+mn-cs"/>
              </a:rPr>
              <a:t>​</a:t>
            </a:r>
          </a:p>
          <a:p>
            <a:pPr algn="ctr" rtl="0" fontAlgn="base"/>
            <a:r>
              <a:rPr lang="en-US" sz="1000" b="1" i="0" u="none" strike="noStrike" kern="1200">
                <a:solidFill>
                  <a:srgbClr val="FF0000"/>
                </a:solidFill>
                <a:effectLst/>
                <a:latin typeface="+mn-lt"/>
                <a:ea typeface="+mn-ea"/>
                <a:cs typeface="+mn-cs"/>
              </a:rPr>
              <a:t>PRE-DECISIONAL DELIBERATIVE DOCUMENT</a:t>
            </a:r>
            <a:endParaRPr lang="en-US" sz="1000" b="0" i="0" kern="1200">
              <a:solidFill>
                <a:srgbClr val="FF0000"/>
              </a:solidFill>
              <a:effectLst/>
              <a:latin typeface="+mn-lt"/>
              <a:ea typeface="+mn-ea"/>
              <a:cs typeface="+mn-cs"/>
            </a:endParaRPr>
          </a:p>
        </p:txBody>
      </p:sp>
    </p:spTree>
    <p:extLst>
      <p:ext uri="{BB962C8B-B14F-4D97-AF65-F5344CB8AC3E}">
        <p14:creationId xmlns:p14="http://schemas.microsoft.com/office/powerpoint/2010/main" val="3205325500"/>
      </p:ext>
    </p:extLst>
  </p:cSld>
  <p:clrMap bg1="lt1" tx1="dk1" bg2="lt2" tx2="dk2" accent1="accent1" accent2="accent2" accent3="accent3" accent4="accent4" accent5="accent5" accent6="accent6" hlink="hlink" folHlink="folHlink"/>
  <p:sldLayoutIdLst>
    <p:sldLayoutId id="2147484610" r:id="rId1"/>
    <p:sldLayoutId id="2147484611" r:id="rId2"/>
    <p:sldLayoutId id="2147484612" r:id="rId3"/>
    <p:sldLayoutId id="2147484613" r:id="rId4"/>
    <p:sldLayoutId id="2147484614" r:id="rId5"/>
    <p:sldLayoutId id="2147484615" r:id="rId6"/>
    <p:sldLayoutId id="2147484616" r:id="rId7"/>
    <p:sldLayoutId id="2147484617" r:id="rId8"/>
  </p:sldLayoutIdLst>
  <p:hf hdr="0" ftr="0" dt="0"/>
  <p:txStyles>
    <p:titleStyle>
      <a:lvl1pPr algn="ctr" defTabSz="4572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8C9AFDF-C811-4803-AE55-30B2A16099CF}"/>
              </a:ext>
              <a:ext uri="{C183D7F6-B498-43B3-948B-1728B52AA6E4}">
                <adec:decorative xmlns:adec="http://schemas.microsoft.com/office/drawing/2017/decorative" val="1"/>
              </a:ext>
            </a:extLst>
          </p:cNvPr>
          <p:cNvSpPr/>
          <p:nvPr userDrawn="1"/>
        </p:nvSpPr>
        <p:spPr>
          <a:xfrm>
            <a:off x="0" y="6126162"/>
            <a:ext cx="9144000" cy="731838"/>
          </a:xfrm>
          <a:prstGeom prst="rect">
            <a:avLst/>
          </a:prstGeom>
          <a:solidFill>
            <a:srgbClr val="002F56"/>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a:solidFill>
                <a:prstClr val="white"/>
              </a:solidFill>
            </a:endParaRPr>
          </a:p>
        </p:txBody>
      </p:sp>
      <p:sp>
        <p:nvSpPr>
          <p:cNvPr id="11" name="Rectangle 10">
            <a:extLst>
              <a:ext uri="{FF2B5EF4-FFF2-40B4-BE49-F238E27FC236}">
                <a16:creationId xmlns:a16="http://schemas.microsoft.com/office/drawing/2014/main" id="{2A4417E3-F96E-4BED-A250-BA8903864D25}"/>
              </a:ext>
              <a:ext uri="{C183D7F6-B498-43B3-948B-1728B52AA6E4}">
                <adec:decorative xmlns:adec="http://schemas.microsoft.com/office/drawing/2017/decorative" val="1"/>
              </a:ext>
            </a:extLst>
          </p:cNvPr>
          <p:cNvSpPr/>
          <p:nvPr userDrawn="1"/>
        </p:nvSpPr>
        <p:spPr>
          <a:xfrm>
            <a:off x="0" y="-76200"/>
            <a:ext cx="9144000" cy="731520"/>
          </a:xfrm>
          <a:prstGeom prst="rect">
            <a:avLst/>
          </a:prstGeom>
          <a:solidFill>
            <a:srgbClr val="002F56"/>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a:solidFill>
                <a:prstClr val="white"/>
              </a:solidFill>
              <a:latin typeface="Arial" panose="020B0604020202020204" pitchFamily="34" charset="0"/>
              <a:cs typeface="Arial" panose="020B0604020202020204" pitchFamily="34" charset="0"/>
              <a:sym typeface="Arial" panose="020B0604020202020204" pitchFamily="34" charset="0"/>
            </a:endParaRPr>
          </a:p>
        </p:txBody>
      </p:sp>
      <p:sp>
        <p:nvSpPr>
          <p:cNvPr id="2" name="Title Placeholder 1">
            <a:extLst>
              <a:ext uri="{FF2B5EF4-FFF2-40B4-BE49-F238E27FC236}">
                <a16:creationId xmlns:a16="http://schemas.microsoft.com/office/drawing/2014/main" id="{B772151B-E27A-4B1F-8D8C-ECD59716D913}"/>
              </a:ext>
            </a:extLst>
          </p:cNvPr>
          <p:cNvSpPr>
            <a:spLocks noGrp="1"/>
          </p:cNvSpPr>
          <p:nvPr>
            <p:ph type="title"/>
          </p:nvPr>
        </p:nvSpPr>
        <p:spPr>
          <a:xfrm>
            <a:off x="533400" y="-21771"/>
            <a:ext cx="7886700" cy="67709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84053F-3D7C-4C89-B169-B317230E97C8}"/>
              </a:ext>
            </a:extLst>
          </p:cNvPr>
          <p:cNvSpPr>
            <a:spLocks noGrp="1"/>
          </p:cNvSpPr>
          <p:nvPr>
            <p:ph type="body" idx="1"/>
          </p:nvPr>
        </p:nvSpPr>
        <p:spPr>
          <a:xfrm>
            <a:off x="533400" y="914873"/>
            <a:ext cx="7981950" cy="487632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B95F1D96-94D5-4DE4-99C6-9E542D367193}"/>
              </a:ext>
            </a:extLst>
          </p:cNvPr>
          <p:cNvSpPr>
            <a:spLocks noGrp="1"/>
          </p:cNvSpPr>
          <p:nvPr>
            <p:ph type="sldNum" sz="quarter" idx="4"/>
          </p:nvPr>
        </p:nvSpPr>
        <p:spPr>
          <a:xfrm>
            <a:off x="8420100" y="6302136"/>
            <a:ext cx="495300" cy="441802"/>
          </a:xfrm>
          <a:prstGeom prst="rect">
            <a:avLst/>
          </a:prstGeom>
        </p:spPr>
        <p:txBody>
          <a:bodyPr vert="horz" lIns="91440" tIns="45720" rIns="91440" bIns="45720" rtlCol="0" anchor="ctr"/>
          <a:lstStyle>
            <a:lvl1pPr algn="r">
              <a:defRPr sz="1200">
                <a:solidFill>
                  <a:schemeClr val="bg1"/>
                </a:solidFill>
              </a:defRPr>
            </a:lvl1pPr>
          </a:lstStyle>
          <a:p>
            <a:fld id="{9B8B01BA-673E-4211-9E64-C22898E6AF66}" type="slidenum">
              <a:rPr lang="en-US" smtClean="0"/>
              <a:pPr/>
              <a:t>‹#›</a:t>
            </a:fld>
            <a:endParaRPr lang="en-US"/>
          </a:p>
        </p:txBody>
      </p:sp>
      <p:pic>
        <p:nvPicPr>
          <p:cNvPr id="19" name="Picture 18" descr="Official VA signature graphic incorporating Veterans Health Administration, Office of Integrated Veteran Care titles.">
            <a:extLst>
              <a:ext uri="{FF2B5EF4-FFF2-40B4-BE49-F238E27FC236}">
                <a16:creationId xmlns:a16="http://schemas.microsoft.com/office/drawing/2014/main" id="{17303BC9-F736-4E63-ADC7-7507E704D6E8}"/>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p:blipFill>
        <p:spPr>
          <a:xfrm>
            <a:off x="381000" y="6288701"/>
            <a:ext cx="2310493" cy="451856"/>
          </a:xfrm>
          <a:prstGeom prst="rect">
            <a:avLst/>
          </a:prstGeom>
        </p:spPr>
      </p:pic>
    </p:spTree>
    <p:extLst>
      <p:ext uri="{BB962C8B-B14F-4D97-AF65-F5344CB8AC3E}">
        <p14:creationId xmlns:p14="http://schemas.microsoft.com/office/powerpoint/2010/main" val="59330076"/>
      </p:ext>
    </p:extLst>
  </p:cSld>
  <p:clrMap bg1="lt1" tx1="dk1" bg2="lt2" tx2="dk2" accent1="accent1" accent2="accent2" accent3="accent3" accent4="accent4" accent5="accent5" accent6="accent6" hlink="hlink" folHlink="folHlink"/>
  <p:sldLayoutIdLst>
    <p:sldLayoutId id="2147484619" r:id="rId1"/>
    <p:sldLayoutId id="2147484620" r:id="rId2"/>
    <p:sldLayoutId id="2147484621" r:id="rId3"/>
    <p:sldLayoutId id="2147484622" r:id="rId4"/>
    <p:sldLayoutId id="2147484623" r:id="rId5"/>
    <p:sldLayoutId id="2147484624" r:id="rId6"/>
    <p:sldLayoutId id="2147484625" r:id="rId7"/>
    <p:sldLayoutId id="2147484626" r:id="rId8"/>
    <p:sldLayoutId id="2147484627" r:id="rId9"/>
    <p:sldLayoutId id="2147484628" r:id="rId10"/>
    <p:sldLayoutId id="2147484629" r:id="rId11"/>
    <p:sldLayoutId id="2147484630" r:id="rId12"/>
  </p:sldLayoutIdLst>
  <p:hf hdr="0" ftr="0" dt="0"/>
  <p:txStyles>
    <p:titleStyle>
      <a:lvl1pPr algn="l" defTabSz="914400" rtl="0" eaLnBrk="1" latinLnBrk="0" hangingPunct="1">
        <a:lnSpc>
          <a:spcPct val="90000"/>
        </a:lnSpc>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cfr.gov/current/title-38/chapter-I/part-70" TargetMode="External"/><Relationship Id="rId2" Type="http://schemas.openxmlformats.org/officeDocument/2006/relationships/hyperlink" Target="http://uscode.house.gov/view.xhtml?req=(title:38%20section:111%20edition:prelim)%20OR%20(granuleid:USC-prelim-title38-section111)&amp;f=treesort&amp;edition=prelim&amp;num=0&amp;jumpTo=true" TargetMode="External"/><Relationship Id="rId1" Type="http://schemas.openxmlformats.org/officeDocument/2006/relationships/slideLayout" Target="../slideLayouts/slideLayout2.xml"/><Relationship Id="rId5" Type="http://schemas.openxmlformats.org/officeDocument/2006/relationships/hyperlink" Target="https://www.ecfr.gov/current/title-38/chapter-I/part-17/subject-group-ECFR8aa781583c86421/section-17.1003" TargetMode="External"/><Relationship Id="rId4" Type="http://schemas.openxmlformats.org/officeDocument/2006/relationships/hyperlink" Target="https://uscode.house.gov/view.xhtml?req=(title:38%20section:1725%20edition:prelim)%20OR%20(granuleid:USC-prelim-title38-section1725)&amp;f=treesort&amp;edition=prelim&amp;num=0&amp;jumpTo=tru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ecfr.gov/current/title-38/chapter-I/part-70" TargetMode="External"/><Relationship Id="rId2" Type="http://schemas.openxmlformats.org/officeDocument/2006/relationships/hyperlink" Target="http://uscode.house.gov/view.xhtml?req=(title:38%20section:111%20edition:prelim)%20OR%20(granuleid:USC-prelim-title38-section111)&amp;f=treesort&amp;edition=prelim&amp;num=0&amp;jumpTo=tru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cfr.federalregister.gov/current/title-38/chapter-I/part-17/subject-group-ECFR8aa781583c86421/section-17.100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am.gov/opp/a970a3030f7848e39044ad71f15919cc/view" TargetMode="External"/><Relationship Id="rId7" Type="http://schemas.openxmlformats.org/officeDocument/2006/relationships/hyperlink" Target="file:///C:\Users\VHAHEC~1\AppData\Local\Temp\1\MicrosoftEdgeDownloads\6d96625e-644e-48ed-917d-a24e313ce554\VA-2020-VHA-0022-0002_content.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govinfo.gov/content/pkg/FR-2023-02-16/pdf/2023-03013.pdf#page=1" TargetMode="External"/><Relationship Id="rId5" Type="http://schemas.openxmlformats.org/officeDocument/2006/relationships/hyperlink" Target="https://www.va.gov/oig/pubs/VAOIG-15-00022-139.pdf" TargetMode="External"/><Relationship Id="rId4" Type="http://schemas.openxmlformats.org/officeDocument/2006/relationships/hyperlink" Target="https://www.govinfo.gov/content/pkg/PLAW-112publ56/pdf/PLAW-112publ56.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799" y="1752600"/>
            <a:ext cx="7946571" cy="1981200"/>
          </a:xfrm>
        </p:spPr>
        <p:txBody>
          <a:bodyPr>
            <a:noAutofit/>
          </a:bodyPr>
          <a:lstStyle/>
          <a:p>
            <a:r>
              <a:rPr lang="en-US" sz="3200">
                <a:solidFill>
                  <a:srgbClr val="000000"/>
                </a:solidFill>
                <a:latin typeface="Arial"/>
                <a:cs typeface="Arial"/>
              </a:rPr>
              <a:t>Update to VSOs on Final</a:t>
            </a:r>
            <a:r>
              <a:rPr lang="en-US" sz="3200" b="0" i="0" u="none" strike="noStrike">
                <a:solidFill>
                  <a:srgbClr val="000000"/>
                </a:solidFill>
                <a:effectLst/>
                <a:latin typeface="Arial"/>
                <a:cs typeface="Arial"/>
              </a:rPr>
              <a:t> Rule: </a:t>
            </a:r>
            <a:br>
              <a:rPr lang="en-US" sz="3200">
                <a:solidFill>
                  <a:srgbClr val="000000"/>
                </a:solidFill>
                <a:latin typeface="Arial"/>
                <a:cs typeface="Arial"/>
              </a:rPr>
            </a:br>
            <a:r>
              <a:rPr lang="en-US" sz="3200" b="0" i="0" u="none" strike="noStrike">
                <a:solidFill>
                  <a:srgbClr val="000000"/>
                </a:solidFill>
                <a:effectLst/>
                <a:latin typeface="Arial"/>
                <a:cs typeface="Arial"/>
              </a:rPr>
              <a:t>“Changes in Rates VA Pays for Special Modes of Transportation”, RIN 2900-AP89</a:t>
            </a:r>
            <a:endParaRPr lang="en-US" sz="3200">
              <a:latin typeface="Arial"/>
              <a:cs typeface="Arial"/>
            </a:endParaRPr>
          </a:p>
        </p:txBody>
      </p:sp>
      <p:sp>
        <p:nvSpPr>
          <p:cNvPr id="6" name="Subtitle 5"/>
          <p:cNvSpPr>
            <a:spLocks noGrp="1"/>
          </p:cNvSpPr>
          <p:nvPr>
            <p:ph type="subTitle" idx="1"/>
          </p:nvPr>
        </p:nvSpPr>
        <p:spPr>
          <a:xfrm>
            <a:off x="87204" y="4277033"/>
            <a:ext cx="8984226" cy="1752600"/>
          </a:xfrm>
        </p:spPr>
        <p:txBody>
          <a:bodyPr vert="horz" lIns="91440" tIns="45720" rIns="91440" bIns="45720" rtlCol="0" anchor="t">
            <a:noAutofit/>
          </a:bodyPr>
          <a:lstStyle/>
          <a:p>
            <a:pPr>
              <a:spcBef>
                <a:spcPts val="0"/>
              </a:spcBef>
              <a:spcAft>
                <a:spcPts val="300"/>
              </a:spcAft>
            </a:pPr>
            <a:r>
              <a:rPr lang="en-US" sz="1400">
                <a:latin typeface="Arial"/>
                <a:cs typeface="Arial"/>
              </a:rPr>
              <a:t>Presented by:    Kathleen Metzger, Deputy Director, Veterans Transportation Program (VHA)</a:t>
            </a:r>
            <a:endParaRPr lang="en-US" sz="1400"/>
          </a:p>
          <a:p>
            <a:pPr>
              <a:spcBef>
                <a:spcPts val="0"/>
              </a:spcBef>
              <a:spcAft>
                <a:spcPts val="300"/>
              </a:spcAft>
            </a:pPr>
            <a:r>
              <a:rPr lang="en-US" sz="1400">
                <a:latin typeface="Arial"/>
                <a:cs typeface="Arial"/>
              </a:rPr>
              <a:t>                          Darcy Horvat, Executive Director, Procurement (VHA)</a:t>
            </a:r>
          </a:p>
          <a:p>
            <a:pPr>
              <a:spcBef>
                <a:spcPts val="0"/>
              </a:spcBef>
              <a:spcAft>
                <a:spcPts val="300"/>
              </a:spcAft>
            </a:pPr>
            <a:r>
              <a:rPr lang="en-US" sz="1400">
                <a:latin typeface="Arial"/>
                <a:cs typeface="Arial"/>
              </a:rPr>
              <a:t>                          Joe Duran, Director, Policy and Planning, Office of Integrated Veteran Care  (VHA)</a:t>
            </a:r>
          </a:p>
          <a:p>
            <a:pPr>
              <a:spcBef>
                <a:spcPts val="0"/>
              </a:spcBef>
              <a:spcAft>
                <a:spcPts val="300"/>
              </a:spcAft>
            </a:pPr>
            <a:endParaRPr lang="en-US" sz="1400">
              <a:latin typeface="Arial"/>
              <a:cs typeface="Arial"/>
            </a:endParaRPr>
          </a:p>
          <a:p>
            <a:pPr>
              <a:spcBef>
                <a:spcPts val="0"/>
              </a:spcBef>
              <a:spcAft>
                <a:spcPts val="300"/>
              </a:spcAft>
            </a:pPr>
            <a:r>
              <a:rPr lang="en-US" sz="1400">
                <a:latin typeface="Arial"/>
                <a:cs typeface="Arial"/>
              </a:rPr>
              <a:t>Date of Briefing: September 21, 2023</a:t>
            </a:r>
            <a:endParaRPr lang="en-US" sz="1400"/>
          </a:p>
        </p:txBody>
      </p:sp>
      <p:sp>
        <p:nvSpPr>
          <p:cNvPr id="4" name="Title 1"/>
          <p:cNvSpPr txBox="1">
            <a:spLocks/>
          </p:cNvSpPr>
          <p:nvPr/>
        </p:nvSpPr>
        <p:spPr>
          <a:xfrm>
            <a:off x="859971" y="457200"/>
            <a:ext cx="7772400" cy="1054100"/>
          </a:xfrm>
          <a:prstGeom prst="rect">
            <a:avLst/>
          </a:prstGeom>
        </p:spPr>
        <p:txBody>
          <a:bodyPr/>
          <a:lstStyle>
            <a:lvl1pPr algn="l" defTabSz="914400" rtl="0" eaLnBrk="1" latinLnBrk="0" hangingPunct="1">
              <a:spcBef>
                <a:spcPct val="0"/>
              </a:spcBef>
              <a:buNone/>
              <a:defRPr sz="4000" b="1" kern="1200" cap="all">
                <a:solidFill>
                  <a:schemeClr val="tx1"/>
                </a:solidFill>
                <a:latin typeface="Arial" pitchFamily="34" charset="0"/>
                <a:ea typeface="+mj-ea"/>
                <a:cs typeface="Arial" pitchFamily="34" charset="0"/>
              </a:defRPr>
            </a:lvl1pPr>
          </a:lstStyle>
          <a:p>
            <a:pPr>
              <a:defRPr/>
            </a:pPr>
            <a:r>
              <a:rPr lang="en-US" sz="3200"/>
              <a:t>VETERANS HEALTH ADMINISTRATION</a:t>
            </a:r>
          </a:p>
        </p:txBody>
      </p:sp>
      <p:sp>
        <p:nvSpPr>
          <p:cNvPr id="3" name="Slide Number Placeholder 2"/>
          <p:cNvSpPr>
            <a:spLocks noGrp="1"/>
          </p:cNvSpPr>
          <p:nvPr>
            <p:ph type="sldNum" sz="quarter" idx="11"/>
          </p:nvPr>
        </p:nvSpPr>
        <p:spPr/>
        <p:txBody>
          <a:bodyPr/>
          <a:lstStyle/>
          <a:p>
            <a:pPr defTabSz="457200"/>
            <a:fld id="{D983F1FA-211D-3044-9E35-958DFBC26156}" type="slidenum">
              <a:rPr lang="en-US" smtClean="0">
                <a:solidFill>
                  <a:prstClr val="white"/>
                </a:solidFill>
              </a:rPr>
              <a:pPr defTabSz="457200"/>
              <a:t>1</a:t>
            </a:fld>
            <a:endParaRPr lang="en-US">
              <a:solidFill>
                <a:prstClr val="white"/>
              </a:solidFill>
            </a:endParaRPr>
          </a:p>
        </p:txBody>
      </p:sp>
    </p:spTree>
    <p:extLst>
      <p:ext uri="{BB962C8B-B14F-4D97-AF65-F5344CB8AC3E}">
        <p14:creationId xmlns:p14="http://schemas.microsoft.com/office/powerpoint/2010/main" val="406768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8EE27-1AF8-041B-328D-2F49BF8E8A4A}"/>
              </a:ext>
            </a:extLst>
          </p:cNvPr>
          <p:cNvSpPr>
            <a:spLocks noGrp="1"/>
          </p:cNvSpPr>
          <p:nvPr>
            <p:ph type="title"/>
          </p:nvPr>
        </p:nvSpPr>
        <p:spPr/>
        <p:txBody>
          <a:bodyPr/>
          <a:lstStyle/>
          <a:p>
            <a:r>
              <a:rPr lang="en-US"/>
              <a:t>AP89 Monitoring: How can we monitor?</a:t>
            </a:r>
          </a:p>
        </p:txBody>
      </p:sp>
      <p:sp>
        <p:nvSpPr>
          <p:cNvPr id="4" name="Slide Number Placeholder 3">
            <a:extLst>
              <a:ext uri="{FF2B5EF4-FFF2-40B4-BE49-F238E27FC236}">
                <a16:creationId xmlns:a16="http://schemas.microsoft.com/office/drawing/2014/main" id="{7C61D518-6174-E1E9-2C9F-F67FE8B1ED3E}"/>
              </a:ext>
            </a:extLst>
          </p:cNvPr>
          <p:cNvSpPr>
            <a:spLocks noGrp="1"/>
          </p:cNvSpPr>
          <p:nvPr>
            <p:ph type="sldNum" sz="quarter" idx="12"/>
          </p:nvPr>
        </p:nvSpPr>
        <p:spPr/>
        <p:txBody>
          <a:bodyPr/>
          <a:lstStyle/>
          <a:p>
            <a:fld id="{D983F1FA-211D-3044-9E35-958DFBC26156}" type="slidenum">
              <a:rPr lang="en-US" smtClean="0">
                <a:solidFill>
                  <a:prstClr val="white"/>
                </a:solidFill>
              </a:rPr>
              <a:pPr/>
              <a:t>10</a:t>
            </a:fld>
            <a:endParaRPr lang="en-US">
              <a:solidFill>
                <a:prstClr val="white"/>
              </a:solidFill>
            </a:endParaRPr>
          </a:p>
        </p:txBody>
      </p:sp>
      <p:sp>
        <p:nvSpPr>
          <p:cNvPr id="11" name="TextBox 10">
            <a:extLst>
              <a:ext uri="{FF2B5EF4-FFF2-40B4-BE49-F238E27FC236}">
                <a16:creationId xmlns:a16="http://schemas.microsoft.com/office/drawing/2014/main" id="{8F2AFEE3-4EED-E398-1CA9-FC2AE95AE3BC}"/>
              </a:ext>
            </a:extLst>
          </p:cNvPr>
          <p:cNvSpPr txBox="1"/>
          <p:nvPr/>
        </p:nvSpPr>
        <p:spPr>
          <a:xfrm>
            <a:off x="526771" y="685800"/>
            <a:ext cx="8090458" cy="2308324"/>
          </a:xfrm>
          <a:prstGeom prst="rect">
            <a:avLst/>
          </a:prstGeom>
          <a:noFill/>
        </p:spPr>
        <p:txBody>
          <a:bodyPr wrap="square" lIns="91440" tIns="45720" rIns="91440" bIns="45720" rtlCol="0" anchor="t">
            <a:spAutoFit/>
          </a:bodyPr>
          <a:lstStyle/>
          <a:p>
            <a:r>
              <a:rPr lang="en-US">
                <a:latin typeface="Arial"/>
                <a:cs typeface="Arial"/>
              </a:rPr>
              <a:t>A Power BI Dashboard has been created to monitor required actions. </a:t>
            </a:r>
          </a:p>
          <a:p>
            <a:endParaRPr lang="en-US">
              <a:latin typeface="Arial"/>
              <a:cs typeface="Arial"/>
            </a:endParaRPr>
          </a:p>
          <a:p>
            <a:r>
              <a:rPr lang="en-US">
                <a:latin typeface="Arial"/>
                <a:cs typeface="Arial"/>
              </a:rPr>
              <a:t>Assessment Findings</a:t>
            </a:r>
          </a:p>
          <a:p>
            <a:pPr marL="285750" indent="-285750">
              <a:buFont typeface="Arial" panose="020B0604020202020204" pitchFamily="34" charset="0"/>
              <a:buChar char="•"/>
            </a:pPr>
            <a:r>
              <a:rPr lang="en-US">
                <a:latin typeface="Arial"/>
                <a:cs typeface="Arial"/>
              </a:rPr>
              <a:t>44 ground ambulance contracts targeted to enhance geographic coverage</a:t>
            </a:r>
          </a:p>
          <a:p>
            <a:pPr marL="285750" indent="-285750">
              <a:buFont typeface="Arial" panose="020B0604020202020204" pitchFamily="34" charset="0"/>
              <a:buChar char="•"/>
            </a:pPr>
            <a:r>
              <a:rPr lang="en-US">
                <a:latin typeface="Arial"/>
                <a:cs typeface="Arial"/>
              </a:rPr>
              <a:t>147 modifications necessary to implement </a:t>
            </a:r>
            <a:r>
              <a:rPr lang="en-US" err="1">
                <a:latin typeface="Arial"/>
                <a:cs typeface="Arial"/>
              </a:rPr>
              <a:t>VetRide</a:t>
            </a:r>
            <a:r>
              <a:rPr lang="en-US">
                <a:latin typeface="Arial"/>
                <a:cs typeface="Arial"/>
              </a:rPr>
              <a:t> and ordering officers</a:t>
            </a:r>
          </a:p>
          <a:p>
            <a:pPr marL="285750" indent="-285750">
              <a:buFont typeface="Arial" panose="020B0604020202020204" pitchFamily="34" charset="0"/>
              <a:buChar char="•"/>
            </a:pPr>
            <a:r>
              <a:rPr lang="en-US">
                <a:latin typeface="Arial"/>
                <a:cs typeface="Arial"/>
              </a:rPr>
              <a:t>1 National Contract for Air Ambulance Broker services</a:t>
            </a:r>
          </a:p>
          <a:p>
            <a:pPr marL="742950" lvl="1" indent="-285750">
              <a:buFont typeface="Arial" panose="020B0604020202020204" pitchFamily="34" charset="0"/>
              <a:buChar char="•"/>
            </a:pPr>
            <a:r>
              <a:rPr lang="en-US">
                <a:latin typeface="Arial"/>
                <a:cs typeface="Arial"/>
              </a:rPr>
              <a:t>Existing air ambulance contracts will remain as determined necessary</a:t>
            </a:r>
          </a:p>
          <a:p>
            <a:endParaRPr lang="en-US"/>
          </a:p>
        </p:txBody>
      </p:sp>
      <p:pic>
        <p:nvPicPr>
          <p:cNvPr id="3" name="Picture 2">
            <a:extLst>
              <a:ext uri="{FF2B5EF4-FFF2-40B4-BE49-F238E27FC236}">
                <a16:creationId xmlns:a16="http://schemas.microsoft.com/office/drawing/2014/main" id="{26A28A95-10B8-B94E-04CA-21F5EDCC612E}"/>
              </a:ext>
            </a:extLst>
          </p:cNvPr>
          <p:cNvPicPr>
            <a:picLocks noChangeAspect="1"/>
          </p:cNvPicPr>
          <p:nvPr/>
        </p:nvPicPr>
        <p:blipFill rotWithShape="1">
          <a:blip r:embed="rId2"/>
          <a:srcRect l="3032" t="58559" r="63567" b="14032"/>
          <a:stretch/>
        </p:blipFill>
        <p:spPr>
          <a:xfrm>
            <a:off x="1389530" y="3346524"/>
            <a:ext cx="5925023" cy="2628863"/>
          </a:xfrm>
          <a:prstGeom prst="rect">
            <a:avLst/>
          </a:prstGeom>
        </p:spPr>
      </p:pic>
    </p:spTree>
    <p:extLst>
      <p:ext uri="{BB962C8B-B14F-4D97-AF65-F5344CB8AC3E}">
        <p14:creationId xmlns:p14="http://schemas.microsoft.com/office/powerpoint/2010/main" val="3493067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555836"/>
            <a:ext cx="9144000" cy="762000"/>
          </a:xfrm>
        </p:spPr>
        <p:txBody>
          <a:bodyPr>
            <a:normAutofit/>
          </a:bodyPr>
          <a:lstStyle/>
          <a:p>
            <a:r>
              <a:rPr lang="fr-FR">
                <a:latin typeface="Arial"/>
                <a:cs typeface="Arial"/>
              </a:rPr>
              <a:t>Questions?</a:t>
            </a:r>
            <a:endParaRPr lang="en-US"/>
          </a:p>
        </p:txBody>
      </p:sp>
      <p:sp>
        <p:nvSpPr>
          <p:cNvPr id="3" name="Slide Number Placeholder 2"/>
          <p:cNvSpPr>
            <a:spLocks noGrp="1"/>
          </p:cNvSpPr>
          <p:nvPr>
            <p:ph type="sldNum" sz="quarter" idx="12"/>
          </p:nvPr>
        </p:nvSpPr>
        <p:spPr/>
        <p:txBody>
          <a:bodyPr/>
          <a:lstStyle/>
          <a:p>
            <a:fld id="{D983F1FA-211D-3044-9E35-958DFBC26156}" type="slidenum">
              <a:rPr lang="en-US" smtClean="0"/>
              <a:pPr/>
              <a:t>11</a:t>
            </a:fld>
            <a:endParaRPr lang="en-US"/>
          </a:p>
        </p:txBody>
      </p:sp>
      <p:sp>
        <p:nvSpPr>
          <p:cNvPr id="6" name="Footer Placeholder 5"/>
          <p:cNvSpPr>
            <a:spLocks noGrp="1"/>
          </p:cNvSpPr>
          <p:nvPr>
            <p:ph type="ftr" sz="quarter" idx="13"/>
          </p:nvPr>
        </p:nvSpPr>
        <p:spPr/>
        <p:txBody>
          <a:bodyPr lIns="91440" tIns="45720" rIns="91440" bIns="45720" anchor="t"/>
          <a:lstStyle/>
          <a:p>
            <a:pPr defTabSz="457200"/>
            <a:endParaRPr lang="it-IT">
              <a:cs typeface="Calibri"/>
            </a:endParaRPr>
          </a:p>
        </p:txBody>
      </p:sp>
    </p:spTree>
    <p:extLst>
      <p:ext uri="{BB962C8B-B14F-4D97-AF65-F5344CB8AC3E}">
        <p14:creationId xmlns:p14="http://schemas.microsoft.com/office/powerpoint/2010/main" val="3651788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937830" y="6143287"/>
            <a:ext cx="2133600" cy="365125"/>
          </a:xfrm>
        </p:spPr>
        <p:txBody>
          <a:bodyPr/>
          <a:lstStyle/>
          <a:p>
            <a:fld id="{04F7EA0F-F264-4DBA-8450-109ED0C85B89}" type="slidenum">
              <a:rPr lang="en-US" smtClean="0"/>
              <a:t>2</a:t>
            </a:fld>
            <a:endParaRPr lang="en-US"/>
          </a:p>
        </p:txBody>
      </p:sp>
      <p:sp>
        <p:nvSpPr>
          <p:cNvPr id="2" name="Title 1"/>
          <p:cNvSpPr>
            <a:spLocks noGrp="1"/>
          </p:cNvSpPr>
          <p:nvPr>
            <p:ph type="title"/>
          </p:nvPr>
        </p:nvSpPr>
        <p:spPr/>
        <p:txBody>
          <a:bodyPr>
            <a:normAutofit/>
          </a:bodyPr>
          <a:lstStyle/>
          <a:p>
            <a:r>
              <a:rPr lang="en-US"/>
              <a:t>Purpose &amp; Agenda</a:t>
            </a:r>
          </a:p>
        </p:txBody>
      </p:sp>
      <p:sp>
        <p:nvSpPr>
          <p:cNvPr id="27" name="TextBox 26">
            <a:extLst>
              <a:ext uri="{FF2B5EF4-FFF2-40B4-BE49-F238E27FC236}">
                <a16:creationId xmlns:a16="http://schemas.microsoft.com/office/drawing/2014/main" id="{BF290B4B-24E0-46B8-7D90-A780A89728E8}"/>
              </a:ext>
            </a:extLst>
          </p:cNvPr>
          <p:cNvSpPr txBox="1"/>
          <p:nvPr/>
        </p:nvSpPr>
        <p:spPr>
          <a:xfrm>
            <a:off x="7774349" y="2262734"/>
            <a:ext cx="368101" cy="461665"/>
          </a:xfrm>
          <a:prstGeom prst="rect">
            <a:avLst/>
          </a:prstGeom>
          <a:noFill/>
        </p:spPr>
        <p:txBody>
          <a:bodyPr wrap="none" lIns="91440" tIns="45720" rIns="91440" bIns="45720" rtlCol="0" anchor="t">
            <a:noAutofit/>
          </a:bodyPr>
          <a:lstStyle/>
          <a:p>
            <a:r>
              <a:rPr lang="en-US" sz="2400" b="1">
                <a:solidFill>
                  <a:srgbClr val="000000"/>
                </a:solidFill>
                <a:latin typeface="Arial Black" panose="020B0604020202020204" pitchFamily="34" charset="0"/>
                <a:ea typeface="Chronicle Display Black" charset="0"/>
                <a:cs typeface="Arial Black" panose="020B0604020202020204" pitchFamily="34" charset="0"/>
              </a:rPr>
              <a:t>6</a:t>
            </a:r>
          </a:p>
        </p:txBody>
      </p:sp>
      <p:cxnSp>
        <p:nvCxnSpPr>
          <p:cNvPr id="30" name="Straight Connector 29">
            <a:extLst>
              <a:ext uri="{FF2B5EF4-FFF2-40B4-BE49-F238E27FC236}">
                <a16:creationId xmlns:a16="http://schemas.microsoft.com/office/drawing/2014/main" id="{F24E1A9A-62BF-2201-392B-8DF4734100C5}"/>
              </a:ext>
            </a:extLst>
          </p:cNvPr>
          <p:cNvCxnSpPr>
            <a:cxnSpLocks/>
          </p:cNvCxnSpPr>
          <p:nvPr/>
        </p:nvCxnSpPr>
        <p:spPr>
          <a:xfrm flipH="1">
            <a:off x="4225771" y="2691607"/>
            <a:ext cx="3447649" cy="0"/>
          </a:xfrm>
          <a:prstGeom prst="line">
            <a:avLst/>
          </a:prstGeom>
          <a:ln w="12700">
            <a:solidFill>
              <a:schemeClr val="accent6"/>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9AECD3F2-73AA-560D-86F1-FA8AAAB2C9F9}"/>
              </a:ext>
            </a:extLst>
          </p:cNvPr>
          <p:cNvCxnSpPr>
            <a:cxnSpLocks/>
          </p:cNvCxnSpPr>
          <p:nvPr/>
        </p:nvCxnSpPr>
        <p:spPr>
          <a:xfrm>
            <a:off x="7631089" y="2262734"/>
            <a:ext cx="0" cy="438043"/>
          </a:xfrm>
          <a:prstGeom prst="line">
            <a:avLst/>
          </a:prstGeom>
          <a:ln w="76200">
            <a:solidFill>
              <a:schemeClr val="accent4"/>
            </a:solidFill>
          </a:ln>
        </p:spPr>
        <p:style>
          <a:lnRef idx="1">
            <a:schemeClr val="accent6"/>
          </a:lnRef>
          <a:fillRef idx="0">
            <a:schemeClr val="accent6"/>
          </a:fillRef>
          <a:effectRef idx="0">
            <a:schemeClr val="accent6"/>
          </a:effectRef>
          <a:fontRef idx="minor">
            <a:schemeClr val="tx1"/>
          </a:fontRef>
        </p:style>
      </p:cxnSp>
      <p:sp>
        <p:nvSpPr>
          <p:cNvPr id="32" name="TextBox 31">
            <a:extLst>
              <a:ext uri="{FF2B5EF4-FFF2-40B4-BE49-F238E27FC236}">
                <a16:creationId xmlns:a16="http://schemas.microsoft.com/office/drawing/2014/main" id="{D94DF46F-6681-2206-5549-4BAEACAE9D95}"/>
              </a:ext>
            </a:extLst>
          </p:cNvPr>
          <p:cNvSpPr txBox="1"/>
          <p:nvPr/>
        </p:nvSpPr>
        <p:spPr>
          <a:xfrm>
            <a:off x="7792821" y="4839151"/>
            <a:ext cx="368101" cy="461665"/>
          </a:xfrm>
          <a:prstGeom prst="rect">
            <a:avLst/>
          </a:prstGeom>
          <a:noFill/>
        </p:spPr>
        <p:txBody>
          <a:bodyPr wrap="none" lIns="91440" tIns="45720" rIns="91440" bIns="45720" rtlCol="0" anchor="t">
            <a:noAutofit/>
          </a:bodyPr>
          <a:lstStyle/>
          <a:p>
            <a:r>
              <a:rPr lang="en-US" sz="2400" b="1">
                <a:solidFill>
                  <a:srgbClr val="000000"/>
                </a:solidFill>
                <a:latin typeface="Arial Black"/>
                <a:ea typeface="Chronicle Display Black" charset="0"/>
                <a:cs typeface="Arial Black" panose="020B0604020202020204" pitchFamily="34" charset="0"/>
              </a:rPr>
              <a:t>11</a:t>
            </a:r>
            <a:endParaRPr lang="en-US" sz="2400" b="1">
              <a:solidFill>
                <a:srgbClr val="000000"/>
              </a:solidFill>
              <a:latin typeface="Arial Black" panose="020B0604020202020204" pitchFamily="34" charset="0"/>
              <a:ea typeface="Chronicle Display Black" charset="0"/>
              <a:cs typeface="Arial Black" panose="020B0604020202020204" pitchFamily="34" charset="0"/>
            </a:endParaRPr>
          </a:p>
        </p:txBody>
      </p:sp>
      <p:sp>
        <p:nvSpPr>
          <p:cNvPr id="33" name="TextBox 32">
            <a:extLst>
              <a:ext uri="{FF2B5EF4-FFF2-40B4-BE49-F238E27FC236}">
                <a16:creationId xmlns:a16="http://schemas.microsoft.com/office/drawing/2014/main" id="{1795C0A9-2787-FE21-DB1C-1FDF0DDE1082}"/>
              </a:ext>
            </a:extLst>
          </p:cNvPr>
          <p:cNvSpPr txBox="1"/>
          <p:nvPr/>
        </p:nvSpPr>
        <p:spPr>
          <a:xfrm>
            <a:off x="771773" y="3723326"/>
            <a:ext cx="6340227" cy="461665"/>
          </a:xfrm>
          <a:prstGeom prst="rect">
            <a:avLst/>
          </a:prstGeom>
          <a:noFill/>
        </p:spPr>
        <p:txBody>
          <a:bodyPr wrap="square" lIns="91440" tIns="45720" rIns="91440" bIns="45720" rtlCol="0" anchor="t">
            <a:noAutofit/>
          </a:bodyPr>
          <a:lstStyle/>
          <a:p>
            <a:pPr>
              <a:lnSpc>
                <a:spcPct val="85000"/>
              </a:lnSpc>
            </a:pPr>
            <a:r>
              <a:rPr lang="en-US" sz="2000" b="1">
                <a:solidFill>
                  <a:srgbClr val="000000"/>
                </a:solidFill>
                <a:latin typeface="Arial" panose="020B0604020202020204" pitchFamily="34" charset="0"/>
                <a:ea typeface="Chronicle Display Black" charset="0"/>
                <a:cs typeface="Arial" panose="020B0604020202020204" pitchFamily="34" charset="0"/>
              </a:rPr>
              <a:t>Current Issue: Non-VA Initiated 911 Calls</a:t>
            </a:r>
            <a:endParaRPr lang="en-US" sz="2000">
              <a:latin typeface="Arial"/>
              <a:cs typeface="Arial"/>
            </a:endParaRPr>
          </a:p>
        </p:txBody>
      </p:sp>
      <p:cxnSp>
        <p:nvCxnSpPr>
          <p:cNvPr id="34" name="Straight Connector 33">
            <a:extLst>
              <a:ext uri="{FF2B5EF4-FFF2-40B4-BE49-F238E27FC236}">
                <a16:creationId xmlns:a16="http://schemas.microsoft.com/office/drawing/2014/main" id="{88BA9540-4CB1-86B4-364E-6B8535BE7743}"/>
              </a:ext>
            </a:extLst>
          </p:cNvPr>
          <p:cNvCxnSpPr>
            <a:cxnSpLocks/>
          </p:cNvCxnSpPr>
          <p:nvPr/>
        </p:nvCxnSpPr>
        <p:spPr>
          <a:xfrm flipH="1">
            <a:off x="3417903" y="4621489"/>
            <a:ext cx="4255517" cy="0"/>
          </a:xfrm>
          <a:prstGeom prst="line">
            <a:avLst/>
          </a:prstGeom>
          <a:ln w="12700">
            <a:solidFill>
              <a:schemeClr val="accent6"/>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442F9D4-9322-A9CB-3CDB-209A9BC7FDBA}"/>
              </a:ext>
            </a:extLst>
          </p:cNvPr>
          <p:cNvCxnSpPr>
            <a:cxnSpLocks/>
          </p:cNvCxnSpPr>
          <p:nvPr/>
        </p:nvCxnSpPr>
        <p:spPr>
          <a:xfrm>
            <a:off x="7649561" y="4839151"/>
            <a:ext cx="0" cy="438043"/>
          </a:xfrm>
          <a:prstGeom prst="line">
            <a:avLst/>
          </a:prstGeom>
          <a:ln w="76200">
            <a:solidFill>
              <a:schemeClr val="accent4"/>
            </a:solidFill>
          </a:ln>
        </p:spPr>
        <p:style>
          <a:lnRef idx="1">
            <a:schemeClr val="accent6"/>
          </a:lnRef>
          <a:fillRef idx="0">
            <a:schemeClr val="accent6"/>
          </a:fillRef>
          <a:effectRef idx="0">
            <a:schemeClr val="accent6"/>
          </a:effectRef>
          <a:fontRef idx="minor">
            <a:schemeClr val="tx1"/>
          </a:fontRef>
        </p:style>
      </p:cxnSp>
      <p:sp>
        <p:nvSpPr>
          <p:cNvPr id="38" name="TextBox 37">
            <a:extLst>
              <a:ext uri="{FF2B5EF4-FFF2-40B4-BE49-F238E27FC236}">
                <a16:creationId xmlns:a16="http://schemas.microsoft.com/office/drawing/2014/main" id="{257B9CF9-6575-9D54-C8FC-697C841D2BED}"/>
              </a:ext>
            </a:extLst>
          </p:cNvPr>
          <p:cNvSpPr txBox="1"/>
          <p:nvPr/>
        </p:nvSpPr>
        <p:spPr>
          <a:xfrm>
            <a:off x="7774349" y="2979916"/>
            <a:ext cx="368101" cy="461665"/>
          </a:xfrm>
          <a:prstGeom prst="rect">
            <a:avLst/>
          </a:prstGeom>
          <a:noFill/>
        </p:spPr>
        <p:txBody>
          <a:bodyPr wrap="none" lIns="91440" tIns="45720" rIns="91440" bIns="45720" rtlCol="0" anchor="t">
            <a:noAutofit/>
          </a:bodyPr>
          <a:lstStyle/>
          <a:p>
            <a:r>
              <a:rPr lang="en-US" sz="2400" b="1">
                <a:solidFill>
                  <a:srgbClr val="000000"/>
                </a:solidFill>
                <a:latin typeface="Arial Black"/>
                <a:ea typeface="Chronicle Display Black" charset="0"/>
                <a:cs typeface="Arial Black" panose="020B0604020202020204" pitchFamily="34" charset="0"/>
              </a:rPr>
              <a:t>7 – 8 </a:t>
            </a:r>
            <a:endParaRPr lang="en-US" sz="2400" b="1">
              <a:solidFill>
                <a:srgbClr val="000000"/>
              </a:solidFill>
              <a:latin typeface="Arial Black" panose="020B0604020202020204" pitchFamily="34" charset="0"/>
              <a:ea typeface="Chronicle Display Black" charset="0"/>
              <a:cs typeface="Arial Black" panose="020B0604020202020204" pitchFamily="34" charset="0"/>
            </a:endParaRPr>
          </a:p>
        </p:txBody>
      </p:sp>
      <p:sp>
        <p:nvSpPr>
          <p:cNvPr id="40" name="TextBox 39">
            <a:extLst>
              <a:ext uri="{FF2B5EF4-FFF2-40B4-BE49-F238E27FC236}">
                <a16:creationId xmlns:a16="http://schemas.microsoft.com/office/drawing/2014/main" id="{7230EFA2-C031-1623-9431-E24A5B76CE85}"/>
              </a:ext>
            </a:extLst>
          </p:cNvPr>
          <p:cNvSpPr txBox="1"/>
          <p:nvPr/>
        </p:nvSpPr>
        <p:spPr>
          <a:xfrm>
            <a:off x="789122" y="2399244"/>
            <a:ext cx="5377991" cy="461665"/>
          </a:xfrm>
          <a:prstGeom prst="rect">
            <a:avLst/>
          </a:prstGeom>
          <a:noFill/>
        </p:spPr>
        <p:txBody>
          <a:bodyPr wrap="square" rtlCol="0">
            <a:noAutofit/>
          </a:bodyPr>
          <a:lstStyle/>
          <a:p>
            <a:pPr>
              <a:lnSpc>
                <a:spcPct val="85000"/>
              </a:lnSpc>
            </a:pPr>
            <a:r>
              <a:rPr lang="en-US" sz="2000" b="1">
                <a:solidFill>
                  <a:srgbClr val="000000"/>
                </a:solidFill>
                <a:latin typeface="Arial" panose="020B0604020202020204" pitchFamily="34" charset="0"/>
                <a:ea typeface="Chronicle Display Black" charset="0"/>
                <a:cs typeface="Arial" panose="020B0604020202020204" pitchFamily="34" charset="0"/>
              </a:rPr>
              <a:t>Implementation Timeline</a:t>
            </a:r>
          </a:p>
        </p:txBody>
      </p:sp>
      <p:cxnSp>
        <p:nvCxnSpPr>
          <p:cNvPr id="41" name="Straight Connector 40">
            <a:extLst>
              <a:ext uri="{FF2B5EF4-FFF2-40B4-BE49-F238E27FC236}">
                <a16:creationId xmlns:a16="http://schemas.microsoft.com/office/drawing/2014/main" id="{D594206E-CA9D-1BE2-4676-5D84BA9FF1FA}"/>
              </a:ext>
            </a:extLst>
          </p:cNvPr>
          <p:cNvCxnSpPr>
            <a:cxnSpLocks/>
          </p:cNvCxnSpPr>
          <p:nvPr/>
        </p:nvCxnSpPr>
        <p:spPr>
          <a:xfrm flipH="1">
            <a:off x="3994951" y="3408789"/>
            <a:ext cx="3678469" cy="0"/>
          </a:xfrm>
          <a:prstGeom prst="line">
            <a:avLst/>
          </a:prstGeom>
          <a:ln w="12700">
            <a:solidFill>
              <a:schemeClr val="accent6"/>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56977597-795B-9712-F7C0-52AB3F2C2B1A}"/>
              </a:ext>
            </a:extLst>
          </p:cNvPr>
          <p:cNvCxnSpPr>
            <a:cxnSpLocks/>
          </p:cNvCxnSpPr>
          <p:nvPr/>
        </p:nvCxnSpPr>
        <p:spPr>
          <a:xfrm>
            <a:off x="7631089" y="2979916"/>
            <a:ext cx="0" cy="438043"/>
          </a:xfrm>
          <a:prstGeom prst="line">
            <a:avLst/>
          </a:prstGeom>
          <a:ln w="76200">
            <a:solidFill>
              <a:schemeClr val="accent4"/>
            </a:solidFill>
          </a:ln>
        </p:spPr>
        <p:style>
          <a:lnRef idx="1">
            <a:schemeClr val="accent6"/>
          </a:lnRef>
          <a:fillRef idx="0">
            <a:schemeClr val="accent6"/>
          </a:fillRef>
          <a:effectRef idx="0">
            <a:schemeClr val="accent6"/>
          </a:effectRef>
          <a:fontRef idx="minor">
            <a:schemeClr val="tx1"/>
          </a:fontRef>
        </p:style>
      </p:cxnSp>
      <p:sp>
        <p:nvSpPr>
          <p:cNvPr id="44" name="TextBox 43">
            <a:extLst>
              <a:ext uri="{FF2B5EF4-FFF2-40B4-BE49-F238E27FC236}">
                <a16:creationId xmlns:a16="http://schemas.microsoft.com/office/drawing/2014/main" id="{B8F1C2DF-84ED-957D-3F7B-A62525F0FA55}"/>
              </a:ext>
            </a:extLst>
          </p:cNvPr>
          <p:cNvSpPr txBox="1"/>
          <p:nvPr/>
        </p:nvSpPr>
        <p:spPr>
          <a:xfrm>
            <a:off x="7757000" y="3613973"/>
            <a:ext cx="368101" cy="461665"/>
          </a:xfrm>
          <a:prstGeom prst="rect">
            <a:avLst/>
          </a:prstGeom>
          <a:noFill/>
        </p:spPr>
        <p:txBody>
          <a:bodyPr wrap="none" lIns="91440" tIns="45720" rIns="91440" bIns="45720" rtlCol="0" anchor="t">
            <a:noAutofit/>
          </a:bodyPr>
          <a:lstStyle/>
          <a:p>
            <a:r>
              <a:rPr lang="en-US" sz="2400" b="1">
                <a:solidFill>
                  <a:srgbClr val="000000"/>
                </a:solidFill>
                <a:latin typeface="Arial Black" panose="020B0604020202020204" pitchFamily="34" charset="0"/>
                <a:ea typeface="Chronicle Display Black" charset="0"/>
                <a:cs typeface="Arial Black" panose="020B0604020202020204" pitchFamily="34" charset="0"/>
              </a:rPr>
              <a:t>9</a:t>
            </a:r>
          </a:p>
        </p:txBody>
      </p:sp>
      <p:sp>
        <p:nvSpPr>
          <p:cNvPr id="45" name="TextBox 44">
            <a:extLst>
              <a:ext uri="{FF2B5EF4-FFF2-40B4-BE49-F238E27FC236}">
                <a16:creationId xmlns:a16="http://schemas.microsoft.com/office/drawing/2014/main" id="{9F004880-B28C-EDF2-B11A-22A04641464F}"/>
              </a:ext>
            </a:extLst>
          </p:cNvPr>
          <p:cNvSpPr txBox="1"/>
          <p:nvPr/>
        </p:nvSpPr>
        <p:spPr>
          <a:xfrm>
            <a:off x="771773" y="3077003"/>
            <a:ext cx="5914777" cy="461665"/>
          </a:xfrm>
          <a:prstGeom prst="rect">
            <a:avLst/>
          </a:prstGeom>
          <a:noFill/>
        </p:spPr>
        <p:txBody>
          <a:bodyPr wrap="square" lIns="91440" tIns="45720" rIns="91440" bIns="45720" rtlCol="0" anchor="t">
            <a:noAutofit/>
          </a:bodyPr>
          <a:lstStyle/>
          <a:p>
            <a:pPr>
              <a:lnSpc>
                <a:spcPct val="85000"/>
              </a:lnSpc>
            </a:pPr>
            <a:r>
              <a:rPr lang="en-US" sz="2000" b="1">
                <a:solidFill>
                  <a:srgbClr val="000000"/>
                </a:solidFill>
                <a:latin typeface="Arial" panose="020B0604020202020204" pitchFamily="34" charset="0"/>
                <a:cs typeface="Arial" panose="020B0604020202020204" pitchFamily="34" charset="0"/>
              </a:rPr>
              <a:t>Air Ambulance National Broker</a:t>
            </a:r>
            <a:endParaRPr lang="en-US" sz="2000" b="1">
              <a:solidFill>
                <a:srgbClr val="000000"/>
              </a:solidFill>
              <a:latin typeface="Arial" panose="020B0604020202020204" pitchFamily="34" charset="0"/>
              <a:ea typeface="Chronicle Display Black" charset="0"/>
              <a:cs typeface="Arial" panose="020B0604020202020204" pitchFamily="34" charset="0"/>
            </a:endParaRPr>
          </a:p>
        </p:txBody>
      </p:sp>
      <p:cxnSp>
        <p:nvCxnSpPr>
          <p:cNvPr id="46" name="Straight Connector 45">
            <a:extLst>
              <a:ext uri="{FF2B5EF4-FFF2-40B4-BE49-F238E27FC236}">
                <a16:creationId xmlns:a16="http://schemas.microsoft.com/office/drawing/2014/main" id="{1E9CA41C-EEC6-3105-7E10-42352A469759}"/>
              </a:ext>
            </a:extLst>
          </p:cNvPr>
          <p:cNvCxnSpPr>
            <a:cxnSpLocks/>
          </p:cNvCxnSpPr>
          <p:nvPr/>
        </p:nvCxnSpPr>
        <p:spPr>
          <a:xfrm flipH="1">
            <a:off x="4225771" y="4125971"/>
            <a:ext cx="3430300" cy="0"/>
          </a:xfrm>
          <a:prstGeom prst="line">
            <a:avLst/>
          </a:prstGeom>
          <a:ln w="12700">
            <a:solidFill>
              <a:schemeClr val="accent6"/>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1384B29F-982E-6BA5-28CA-041B1E21F53D}"/>
              </a:ext>
            </a:extLst>
          </p:cNvPr>
          <p:cNvCxnSpPr>
            <a:cxnSpLocks/>
          </p:cNvCxnSpPr>
          <p:nvPr/>
        </p:nvCxnSpPr>
        <p:spPr>
          <a:xfrm>
            <a:off x="7631089" y="3613973"/>
            <a:ext cx="0" cy="438043"/>
          </a:xfrm>
          <a:prstGeom prst="line">
            <a:avLst/>
          </a:prstGeom>
          <a:ln w="76200">
            <a:solidFill>
              <a:schemeClr val="accent4"/>
            </a:solidFill>
          </a:ln>
        </p:spPr>
        <p:style>
          <a:lnRef idx="1">
            <a:schemeClr val="accent6"/>
          </a:lnRef>
          <a:fillRef idx="0">
            <a:schemeClr val="accent6"/>
          </a:fillRef>
          <a:effectRef idx="0">
            <a:schemeClr val="accent6"/>
          </a:effectRef>
          <a:fontRef idx="minor">
            <a:schemeClr val="tx1"/>
          </a:fontRef>
        </p:style>
      </p:cxnSp>
      <p:sp>
        <p:nvSpPr>
          <p:cNvPr id="9" name="TextBox 8">
            <a:extLst>
              <a:ext uri="{FF2B5EF4-FFF2-40B4-BE49-F238E27FC236}">
                <a16:creationId xmlns:a16="http://schemas.microsoft.com/office/drawing/2014/main" id="{279CDF4F-71A2-6A70-D421-0FA433B59CA9}"/>
              </a:ext>
            </a:extLst>
          </p:cNvPr>
          <p:cNvSpPr txBox="1"/>
          <p:nvPr/>
        </p:nvSpPr>
        <p:spPr>
          <a:xfrm>
            <a:off x="765851" y="4914590"/>
            <a:ext cx="5377991" cy="461665"/>
          </a:xfrm>
          <a:prstGeom prst="rect">
            <a:avLst/>
          </a:prstGeom>
          <a:noFill/>
        </p:spPr>
        <p:txBody>
          <a:bodyPr wrap="square" lIns="91440" tIns="45720" rIns="91440" bIns="45720" rtlCol="0" anchor="t">
            <a:noAutofit/>
          </a:bodyPr>
          <a:lstStyle/>
          <a:p>
            <a:pPr>
              <a:lnSpc>
                <a:spcPct val="85000"/>
              </a:lnSpc>
            </a:pPr>
            <a:r>
              <a:rPr lang="en-US" sz="2000" b="1">
                <a:latin typeface="Arial"/>
                <a:cs typeface="Arial"/>
              </a:rPr>
              <a:t>Questions</a:t>
            </a:r>
            <a:endParaRPr lang="en-US" sz="2000">
              <a:latin typeface="Arial"/>
              <a:cs typeface="Arial"/>
            </a:endParaRPr>
          </a:p>
        </p:txBody>
      </p:sp>
      <p:sp>
        <p:nvSpPr>
          <p:cNvPr id="3" name="TextBox 2">
            <a:extLst>
              <a:ext uri="{FF2B5EF4-FFF2-40B4-BE49-F238E27FC236}">
                <a16:creationId xmlns:a16="http://schemas.microsoft.com/office/drawing/2014/main" id="{37ABB309-47AF-9C64-E915-3EAE132948A2}"/>
              </a:ext>
            </a:extLst>
          </p:cNvPr>
          <p:cNvSpPr txBox="1"/>
          <p:nvPr/>
        </p:nvSpPr>
        <p:spPr>
          <a:xfrm>
            <a:off x="767155" y="4291353"/>
            <a:ext cx="6340227" cy="461665"/>
          </a:xfrm>
          <a:prstGeom prst="rect">
            <a:avLst/>
          </a:prstGeom>
          <a:noFill/>
        </p:spPr>
        <p:txBody>
          <a:bodyPr wrap="square" lIns="91440" tIns="45720" rIns="91440" bIns="45720" rtlCol="0" anchor="t">
            <a:noAutofit/>
          </a:bodyPr>
          <a:lstStyle/>
          <a:p>
            <a:pPr>
              <a:lnSpc>
                <a:spcPct val="85000"/>
              </a:lnSpc>
            </a:pPr>
            <a:r>
              <a:rPr lang="en-US" sz="2000" b="1">
                <a:solidFill>
                  <a:srgbClr val="000000"/>
                </a:solidFill>
                <a:latin typeface="Arial"/>
                <a:ea typeface="Chronicle Display Black" charset="0"/>
                <a:cs typeface="Arial"/>
              </a:rPr>
              <a:t>AP89 Dashboard Demo</a:t>
            </a:r>
            <a:endParaRPr lang="en-US" sz="2000">
              <a:latin typeface="Arial"/>
              <a:cs typeface="Arial"/>
            </a:endParaRPr>
          </a:p>
        </p:txBody>
      </p:sp>
      <p:sp>
        <p:nvSpPr>
          <p:cNvPr id="5" name="TextBox 4">
            <a:extLst>
              <a:ext uri="{FF2B5EF4-FFF2-40B4-BE49-F238E27FC236}">
                <a16:creationId xmlns:a16="http://schemas.microsoft.com/office/drawing/2014/main" id="{206DF449-F582-671D-CE1D-ACB67EA881F2}"/>
              </a:ext>
            </a:extLst>
          </p:cNvPr>
          <p:cNvSpPr txBox="1"/>
          <p:nvPr/>
        </p:nvSpPr>
        <p:spPr>
          <a:xfrm>
            <a:off x="7752382" y="4182000"/>
            <a:ext cx="368101" cy="461665"/>
          </a:xfrm>
          <a:prstGeom prst="rect">
            <a:avLst/>
          </a:prstGeom>
          <a:noFill/>
        </p:spPr>
        <p:txBody>
          <a:bodyPr wrap="none" lIns="91440" tIns="45720" rIns="91440" bIns="45720" rtlCol="0" anchor="t">
            <a:noAutofit/>
          </a:bodyPr>
          <a:lstStyle/>
          <a:p>
            <a:r>
              <a:rPr lang="en-US" sz="2400" b="1">
                <a:solidFill>
                  <a:srgbClr val="000000"/>
                </a:solidFill>
                <a:latin typeface="Arial Black"/>
                <a:ea typeface="Chronicle Display Black" charset="0"/>
                <a:cs typeface="Arial Black" panose="020B0604020202020204" pitchFamily="34" charset="0"/>
              </a:rPr>
              <a:t>10</a:t>
            </a:r>
            <a:endParaRPr lang="en-US" sz="2400" b="1">
              <a:solidFill>
                <a:srgbClr val="000000"/>
              </a:solidFill>
              <a:latin typeface="Arial Black" panose="020B0604020202020204" pitchFamily="34" charset="0"/>
              <a:ea typeface="Chronicle Display Black" charset="0"/>
              <a:cs typeface="Arial Black" panose="020B0604020202020204" pitchFamily="34" charset="0"/>
            </a:endParaRPr>
          </a:p>
        </p:txBody>
      </p:sp>
      <p:cxnSp>
        <p:nvCxnSpPr>
          <p:cNvPr id="7" name="Straight Connector 6">
            <a:extLst>
              <a:ext uri="{FF2B5EF4-FFF2-40B4-BE49-F238E27FC236}">
                <a16:creationId xmlns:a16="http://schemas.microsoft.com/office/drawing/2014/main" id="{F07CB64C-F27B-86FA-2AF1-C31A18F819F3}"/>
              </a:ext>
            </a:extLst>
          </p:cNvPr>
          <p:cNvCxnSpPr>
            <a:cxnSpLocks/>
          </p:cNvCxnSpPr>
          <p:nvPr/>
        </p:nvCxnSpPr>
        <p:spPr>
          <a:xfrm>
            <a:off x="7626471" y="4182000"/>
            <a:ext cx="0" cy="438043"/>
          </a:xfrm>
          <a:prstGeom prst="line">
            <a:avLst/>
          </a:prstGeom>
          <a:ln w="76200">
            <a:solidFill>
              <a:schemeClr val="accent4"/>
            </a:solidFill>
          </a:ln>
        </p:spPr>
        <p:style>
          <a:lnRef idx="1">
            <a:schemeClr val="accent6"/>
          </a:lnRef>
          <a:fillRef idx="0">
            <a:schemeClr val="accent6"/>
          </a:fillRef>
          <a:effectRef idx="0">
            <a:schemeClr val="accent6"/>
          </a:effectRef>
          <a:fontRef idx="minor">
            <a:schemeClr val="tx1"/>
          </a:fontRef>
        </p:style>
      </p:cxnSp>
      <p:cxnSp>
        <p:nvCxnSpPr>
          <p:cNvPr id="8" name="Straight Connector 7">
            <a:extLst>
              <a:ext uri="{FF2B5EF4-FFF2-40B4-BE49-F238E27FC236}">
                <a16:creationId xmlns:a16="http://schemas.microsoft.com/office/drawing/2014/main" id="{007EF1B7-4396-2760-8E34-3F8A46E871FA}"/>
              </a:ext>
            </a:extLst>
          </p:cNvPr>
          <p:cNvCxnSpPr>
            <a:cxnSpLocks/>
          </p:cNvCxnSpPr>
          <p:nvPr/>
        </p:nvCxnSpPr>
        <p:spPr>
          <a:xfrm flipH="1">
            <a:off x="3431763" y="5272637"/>
            <a:ext cx="4255517" cy="0"/>
          </a:xfrm>
          <a:prstGeom prst="line">
            <a:avLst/>
          </a:prstGeom>
          <a:ln w="12700">
            <a:solidFill>
              <a:schemeClr val="accent6"/>
            </a:solidFill>
            <a:prstDash val="sysDot"/>
          </a:ln>
          <a:effectLst/>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FDBA499F-047F-2510-A2BD-14A1F8E76711}"/>
              </a:ext>
            </a:extLst>
          </p:cNvPr>
          <p:cNvSpPr txBox="1"/>
          <p:nvPr/>
        </p:nvSpPr>
        <p:spPr>
          <a:xfrm>
            <a:off x="7774349" y="1654775"/>
            <a:ext cx="368101" cy="461665"/>
          </a:xfrm>
          <a:prstGeom prst="rect">
            <a:avLst/>
          </a:prstGeom>
          <a:noFill/>
        </p:spPr>
        <p:txBody>
          <a:bodyPr wrap="none" lIns="91440" tIns="45720" rIns="91440" bIns="45720" rtlCol="0" anchor="t">
            <a:noAutofit/>
          </a:bodyPr>
          <a:lstStyle/>
          <a:p>
            <a:r>
              <a:rPr lang="en-US" sz="2400" b="1">
                <a:solidFill>
                  <a:srgbClr val="000000"/>
                </a:solidFill>
                <a:latin typeface="Arial Black"/>
                <a:ea typeface="Chronicle Display Black" charset="0"/>
                <a:cs typeface="Arial Black" panose="020B0604020202020204" pitchFamily="34" charset="0"/>
              </a:rPr>
              <a:t>3 – 5 </a:t>
            </a:r>
            <a:endParaRPr lang="en-US" sz="2400" b="1">
              <a:solidFill>
                <a:srgbClr val="000000"/>
              </a:solidFill>
              <a:latin typeface="Arial Black" panose="020B0604020202020204" pitchFamily="34" charset="0"/>
              <a:ea typeface="Chronicle Display Black" charset="0"/>
              <a:cs typeface="Arial Black" panose="020B0604020202020204" pitchFamily="34" charset="0"/>
            </a:endParaRPr>
          </a:p>
        </p:txBody>
      </p:sp>
      <p:cxnSp>
        <p:nvCxnSpPr>
          <p:cNvPr id="10" name="Straight Connector 9">
            <a:extLst>
              <a:ext uri="{FF2B5EF4-FFF2-40B4-BE49-F238E27FC236}">
                <a16:creationId xmlns:a16="http://schemas.microsoft.com/office/drawing/2014/main" id="{0E255F4C-767D-50A5-F256-F9B6C6EFFE13}"/>
              </a:ext>
            </a:extLst>
          </p:cNvPr>
          <p:cNvCxnSpPr>
            <a:cxnSpLocks/>
          </p:cNvCxnSpPr>
          <p:nvPr/>
        </p:nvCxnSpPr>
        <p:spPr>
          <a:xfrm flipH="1">
            <a:off x="4225771" y="2083648"/>
            <a:ext cx="3447649" cy="0"/>
          </a:xfrm>
          <a:prstGeom prst="line">
            <a:avLst/>
          </a:prstGeom>
          <a:ln w="12700">
            <a:solidFill>
              <a:schemeClr val="accent6"/>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345D4B91-7530-2AA0-D473-D8F79EF1B2F6}"/>
              </a:ext>
            </a:extLst>
          </p:cNvPr>
          <p:cNvCxnSpPr>
            <a:cxnSpLocks/>
          </p:cNvCxnSpPr>
          <p:nvPr/>
        </p:nvCxnSpPr>
        <p:spPr>
          <a:xfrm>
            <a:off x="7631089" y="1654775"/>
            <a:ext cx="0" cy="438043"/>
          </a:xfrm>
          <a:prstGeom prst="line">
            <a:avLst/>
          </a:prstGeom>
          <a:ln w="76200">
            <a:solidFill>
              <a:schemeClr val="accent4"/>
            </a:solidFill>
          </a:ln>
        </p:spPr>
        <p:style>
          <a:lnRef idx="1">
            <a:schemeClr val="accent6"/>
          </a:lnRef>
          <a:fillRef idx="0">
            <a:schemeClr val="accent6"/>
          </a:fillRef>
          <a:effectRef idx="0">
            <a:schemeClr val="accent6"/>
          </a:effectRef>
          <a:fontRef idx="minor">
            <a:schemeClr val="tx1"/>
          </a:fontRef>
        </p:style>
      </p:cxnSp>
      <p:sp>
        <p:nvSpPr>
          <p:cNvPr id="12" name="TextBox 11">
            <a:extLst>
              <a:ext uri="{FF2B5EF4-FFF2-40B4-BE49-F238E27FC236}">
                <a16:creationId xmlns:a16="http://schemas.microsoft.com/office/drawing/2014/main" id="{948758B1-C31B-235C-09A6-40E202881FB6}"/>
              </a:ext>
            </a:extLst>
          </p:cNvPr>
          <p:cNvSpPr txBox="1"/>
          <p:nvPr/>
        </p:nvSpPr>
        <p:spPr>
          <a:xfrm>
            <a:off x="789122" y="1791285"/>
            <a:ext cx="5377991" cy="461665"/>
          </a:xfrm>
          <a:prstGeom prst="rect">
            <a:avLst/>
          </a:prstGeom>
          <a:noFill/>
        </p:spPr>
        <p:txBody>
          <a:bodyPr wrap="square" rtlCol="0">
            <a:noAutofit/>
          </a:bodyPr>
          <a:lstStyle/>
          <a:p>
            <a:pPr>
              <a:lnSpc>
                <a:spcPct val="85000"/>
              </a:lnSpc>
            </a:pPr>
            <a:r>
              <a:rPr lang="en-US" sz="2000" b="1">
                <a:solidFill>
                  <a:srgbClr val="000000"/>
                </a:solidFill>
                <a:latin typeface="Arial" panose="020B0604020202020204" pitchFamily="34" charset="0"/>
                <a:ea typeface="Chronicle Display Black" charset="0"/>
                <a:cs typeface="Arial" panose="020B0604020202020204" pitchFamily="34" charset="0"/>
              </a:rPr>
              <a:t>Emergency Care Authorities</a:t>
            </a:r>
          </a:p>
        </p:txBody>
      </p:sp>
    </p:spTree>
    <p:extLst>
      <p:ext uri="{BB962C8B-B14F-4D97-AF65-F5344CB8AC3E}">
        <p14:creationId xmlns:p14="http://schemas.microsoft.com/office/powerpoint/2010/main" val="23442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C791B-8F18-9107-EA87-6643D9176990}"/>
              </a:ext>
            </a:extLst>
          </p:cNvPr>
          <p:cNvSpPr>
            <a:spLocks noGrp="1"/>
          </p:cNvSpPr>
          <p:nvPr>
            <p:ph type="title"/>
          </p:nvPr>
        </p:nvSpPr>
        <p:spPr/>
        <p:txBody>
          <a:bodyPr/>
          <a:lstStyle/>
          <a:p>
            <a:endParaRPr lang="en-US"/>
          </a:p>
        </p:txBody>
      </p:sp>
      <p:sp>
        <p:nvSpPr>
          <p:cNvPr id="4" name="Slide Number Placeholder 3">
            <a:extLst>
              <a:ext uri="{FF2B5EF4-FFF2-40B4-BE49-F238E27FC236}">
                <a16:creationId xmlns:a16="http://schemas.microsoft.com/office/drawing/2014/main" id="{9E48C1F5-4341-7CA5-300D-78996F2FB31D}"/>
              </a:ext>
            </a:extLst>
          </p:cNvPr>
          <p:cNvSpPr>
            <a:spLocks noGrp="1"/>
          </p:cNvSpPr>
          <p:nvPr>
            <p:ph type="sldNum" sz="quarter" idx="12"/>
          </p:nvPr>
        </p:nvSpPr>
        <p:spPr/>
        <p:txBody>
          <a:bodyPr/>
          <a:lstStyle/>
          <a:p>
            <a:fld id="{D983F1FA-211D-3044-9E35-958DFBC26156}" type="slidenum">
              <a:rPr lang="en-US" smtClean="0">
                <a:solidFill>
                  <a:prstClr val="white"/>
                </a:solidFill>
              </a:rPr>
              <a:pPr/>
              <a:t>3</a:t>
            </a:fld>
            <a:endParaRPr lang="en-US">
              <a:solidFill>
                <a:prstClr val="white"/>
              </a:solidFill>
            </a:endParaRPr>
          </a:p>
        </p:txBody>
      </p:sp>
      <p:sp>
        <p:nvSpPr>
          <p:cNvPr id="6" name="Title 1">
            <a:extLst>
              <a:ext uri="{FF2B5EF4-FFF2-40B4-BE49-F238E27FC236}">
                <a16:creationId xmlns:a16="http://schemas.microsoft.com/office/drawing/2014/main" id="{9422CA1D-BFCD-9DBD-6C86-B95BBE6A8371}"/>
              </a:ext>
            </a:extLst>
          </p:cNvPr>
          <p:cNvSpPr txBox="1">
            <a:spLocks/>
          </p:cNvSpPr>
          <p:nvPr/>
        </p:nvSpPr>
        <p:spPr>
          <a:xfrm>
            <a:off x="228600" y="-21771"/>
            <a:ext cx="8610600" cy="677091"/>
          </a:xfrm>
          <a:prstGeom prst="rect">
            <a:avLst/>
          </a:prstGeom>
          <a:solidFill>
            <a:schemeClr val="tx2"/>
          </a:solidFill>
        </p:spPr>
        <p:txBody>
          <a:bodyPr vert="horz" lIns="91440" tIns="45720" rIns="91440" bIns="45720" rtlCol="0" anchor="ctr">
            <a:normAutofit fontScale="97500"/>
          </a:bodyPr>
          <a:lstStyle>
            <a:lvl1pPr algn="ctr" defTabSz="457200" rtl="0" eaLnBrk="1" latinLnBrk="0" hangingPunct="1">
              <a:spcBef>
                <a:spcPct val="0"/>
              </a:spcBef>
              <a:buNone/>
              <a:defRPr sz="2400" kern="1200">
                <a:solidFill>
                  <a:schemeClr val="bg1"/>
                </a:solidFill>
                <a:latin typeface="Arial" pitchFamily="34" charset="0"/>
                <a:ea typeface="+mj-ea"/>
                <a:cs typeface="Arial" pitchFamily="34" charset="0"/>
              </a:defRPr>
            </a:lvl1pPr>
          </a:lstStyle>
          <a:p>
            <a:r>
              <a:rPr lang="en-US"/>
              <a:t>Emergency Care Authority: 72-hour Notification </a:t>
            </a:r>
          </a:p>
        </p:txBody>
      </p:sp>
      <p:sp>
        <p:nvSpPr>
          <p:cNvPr id="7" name="TextBox 6">
            <a:extLst>
              <a:ext uri="{FF2B5EF4-FFF2-40B4-BE49-F238E27FC236}">
                <a16:creationId xmlns:a16="http://schemas.microsoft.com/office/drawing/2014/main" id="{35F99477-8FE1-7F3E-2220-2F3BD7786C4C}"/>
              </a:ext>
            </a:extLst>
          </p:cNvPr>
          <p:cNvSpPr txBox="1"/>
          <p:nvPr/>
        </p:nvSpPr>
        <p:spPr>
          <a:xfrm>
            <a:off x="138953" y="746408"/>
            <a:ext cx="8866600" cy="5324535"/>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sng" strike="noStrike" kern="1200" cap="none" spc="0" normalizeH="0" baseline="0" noProof="0">
                <a:ln>
                  <a:noFill/>
                </a:ln>
                <a:effectLst/>
                <a:uLnTx/>
                <a:uFillTx/>
                <a:latin typeface="Arial"/>
                <a:cs typeface="Arial"/>
              </a:rPr>
              <a:t>Authority:  38 CFR § 17.4020(c) - Authorized non-VA care</a:t>
            </a:r>
            <a:endParaRPr lang="en-US" sz="1700" b="1" i="0" u="sng" strike="noStrike" kern="1200" cap="none" spc="0" normalizeH="0" baseline="0" noProof="0">
              <a:ln>
                <a:noFill/>
              </a:ln>
              <a:effectLst/>
              <a:uLnTx/>
              <a:uFillTx/>
              <a:latin typeface="Arial"/>
              <a:cs typeface="Arial"/>
            </a:endParaRPr>
          </a:p>
          <a:p>
            <a:pPr>
              <a:defRPr/>
            </a:pPr>
            <a:r>
              <a:rPr kumimoji="0" lang="en-US" sz="1700" b="1" i="0" u="none" strike="noStrike" kern="1200" cap="none" spc="0" normalizeH="0" baseline="0" noProof="0">
                <a:ln>
                  <a:noFill/>
                </a:ln>
                <a:effectLst/>
                <a:uLnTx/>
                <a:uFillTx/>
                <a:latin typeface="Arial"/>
                <a:cs typeface="Arial"/>
              </a:rPr>
              <a:t>Criteria:</a:t>
            </a:r>
            <a:r>
              <a:rPr lang="en-US" sz="1700" b="1">
                <a:latin typeface="Arial"/>
                <a:cs typeface="Arial"/>
              </a:rPr>
              <a:t> </a:t>
            </a:r>
            <a:endParaRPr lang="en-US" sz="1700" b="1" i="0" u="none" strike="noStrike" kern="1200" cap="none" spc="0" normalizeH="0" baseline="0" noProof="0">
              <a:ln>
                <a:noFill/>
              </a:ln>
              <a:effectLst/>
              <a:uLnTx/>
              <a:uFillTx/>
              <a:latin typeface="Arial"/>
              <a:cs typeface="Arial"/>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cs typeface="Arial"/>
              </a:rPr>
              <a:t>Requires</a:t>
            </a:r>
            <a:r>
              <a:rPr kumimoji="0" lang="en-US" sz="1700" b="1" i="0" u="none" strike="noStrike" kern="1200" cap="none" spc="0" normalizeH="0" baseline="0" noProof="0">
                <a:ln>
                  <a:noFill/>
                </a:ln>
                <a:effectLst/>
                <a:uLnTx/>
                <a:uFillTx/>
                <a:latin typeface="Arial"/>
                <a:cs typeface="Arial"/>
              </a:rPr>
              <a:t> </a:t>
            </a:r>
            <a:r>
              <a:rPr kumimoji="0" lang="en-US" sz="1700" b="0" i="0" u="none" strike="noStrike" kern="1200" cap="none" spc="0" normalizeH="0" baseline="0" noProof="0">
                <a:ln>
                  <a:noFill/>
                </a:ln>
                <a:effectLst/>
                <a:uLnTx/>
                <a:uFillTx/>
                <a:latin typeface="Arial"/>
                <a:cs typeface="Arial"/>
              </a:rPr>
              <a:t>72-hour notification by the Veteran, family member or community provider covers any enrolled Veteran.</a:t>
            </a:r>
            <a:endParaRPr lang="en-US" sz="1700" b="0" i="0" u="none" strike="noStrike" kern="1200" cap="none" spc="0" normalizeH="0" baseline="0" noProof="0">
              <a:ln>
                <a:noFill/>
              </a:ln>
              <a:effectLst/>
              <a:uLnTx/>
              <a:uFillTx/>
              <a:latin typeface="Arial"/>
              <a:cs typeface="Arial"/>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cs typeface="Arial"/>
              </a:rPr>
              <a:t>Allows in-network emergency care visits to be considered authorized ED care, as long as VA was notified within 72 hours</a:t>
            </a:r>
            <a:r>
              <a:rPr lang="en-US" sz="1700">
                <a:latin typeface="Arial"/>
                <a:cs typeface="Arial"/>
              </a:rPr>
              <a:t>.</a:t>
            </a:r>
            <a:endParaRPr lang="en-US" sz="1700" b="0" i="0" u="none" strike="noStrike" kern="1200" cap="none" spc="0" normalizeH="0" baseline="0" noProof="0">
              <a:ln>
                <a:noFill/>
              </a:ln>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a:ln>
                  <a:noFill/>
                </a:ln>
                <a:effectLst/>
                <a:uLnTx/>
                <a:uFillTx/>
                <a:latin typeface="Arial"/>
                <a:cs typeface="Arial"/>
              </a:rPr>
              <a:t>Emergency Travel Authority:</a:t>
            </a:r>
            <a:endParaRPr lang="en-US" sz="1700" b="1" i="0" u="none" strike="noStrike" kern="1200" cap="none" spc="0" normalizeH="0" baseline="0" noProof="0">
              <a:ln>
                <a:noFill/>
              </a:ln>
              <a:effectLst/>
              <a:uLnTx/>
              <a:uFillTx/>
              <a:latin typeface="Arial"/>
              <a:cs typeface="Arial"/>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cs typeface="Arial"/>
              </a:rPr>
              <a:t>Beneficiary Travel (BT) authority: </a:t>
            </a:r>
            <a:r>
              <a:rPr kumimoji="0" lang="en-US" sz="1700" b="0" i="0" u="sng" strike="noStrike" kern="1200" cap="none" spc="0" normalizeH="0" baseline="0" noProof="0">
                <a:ln>
                  <a:noFill/>
                </a:ln>
                <a:solidFill>
                  <a:srgbClr val="0563C1"/>
                </a:solidFill>
                <a:effectLst/>
                <a:uLnTx/>
                <a:uFillTx/>
                <a:latin typeface="Arial"/>
                <a:ea typeface="Calibri" panose="020F0502020204030204" pitchFamily="34" charset="0"/>
                <a:cs typeface="Times New Roman"/>
                <a:hlinkClick r:id="rId2"/>
              </a:rPr>
              <a:t>38 U.S.C §111</a:t>
            </a:r>
            <a:r>
              <a:rPr kumimoji="0" lang="en-US" sz="1700" b="0" i="0" u="none" strike="noStrike" kern="1200" cap="none" spc="0" normalizeH="0" baseline="0" noProof="0">
                <a:ln>
                  <a:noFill/>
                </a:ln>
                <a:effectLst/>
                <a:uLnTx/>
                <a:uFillTx/>
                <a:latin typeface="Arial"/>
                <a:ea typeface="Calibri" panose="020F0502020204030204" pitchFamily="34" charset="0"/>
                <a:cs typeface="Arial"/>
              </a:rPr>
              <a:t>/</a:t>
            </a:r>
            <a:r>
              <a:rPr kumimoji="0" lang="en-US" sz="1700" b="0" i="0" u="sng" strike="noStrike" kern="1200" cap="none" spc="0" normalizeH="0" baseline="0" noProof="0">
                <a:ln>
                  <a:noFill/>
                </a:ln>
                <a:solidFill>
                  <a:srgbClr val="0563C1"/>
                </a:solidFill>
                <a:effectLst/>
                <a:uLnTx/>
                <a:uFillTx/>
                <a:latin typeface="Arial"/>
                <a:ea typeface="Calibri" panose="020F0502020204030204" pitchFamily="34" charset="0"/>
                <a:cs typeface="Times New Roman"/>
                <a:hlinkClick r:id="rId3"/>
              </a:rPr>
              <a:t>38 C.F.R. Part 70, Subpart A</a:t>
            </a:r>
            <a:endParaRPr lang="en-US" sz="1700" b="0" i="0" u="sng" strike="noStrike" kern="1200" cap="none" spc="0" normalizeH="0" baseline="0" noProof="0">
              <a:ln>
                <a:noFill/>
              </a:ln>
              <a:solidFill>
                <a:srgbClr val="0563C1"/>
              </a:solidFill>
              <a:effectLst/>
              <a:uLnTx/>
              <a:uFillTx/>
              <a:latin typeface="Arial"/>
              <a:ea typeface="Calibri" panose="020F0502020204030204" pitchFamily="34" charset="0"/>
              <a:cs typeface="Times New Roman"/>
            </a:endParaRPr>
          </a:p>
          <a:p>
            <a:pPr marL="742950" lvl="1" indent="-285750">
              <a:buFont typeface="Arial" panose="020B0604020202020204" pitchFamily="34" charset="0"/>
              <a:buChar char="•"/>
              <a:defRPr/>
            </a:pPr>
            <a:r>
              <a:rPr kumimoji="0" lang="en-US" sz="1700" b="0" i="0" u="none" strike="noStrike" kern="1200" cap="none" spc="0" normalizeH="0" baseline="0" noProof="0">
                <a:ln>
                  <a:noFill/>
                </a:ln>
                <a:effectLst/>
                <a:uLnTx/>
                <a:uFillTx/>
                <a:latin typeface="Arial"/>
                <a:cs typeface="Arial"/>
              </a:rPr>
              <a:t>If Veteran not eligible for BT, then reviewed for eligibility under</a:t>
            </a:r>
            <a:r>
              <a:rPr kumimoji="0" lang="en-US" sz="1700" b="0" i="0" u="none" strike="noStrike" kern="1200" cap="none" spc="0" normalizeH="0" baseline="0" noProof="0">
                <a:ln>
                  <a:noFill/>
                </a:ln>
                <a:effectLst/>
                <a:uLnTx/>
                <a:uFillTx/>
                <a:latin typeface="Arial"/>
                <a:cs typeface="Times New Roman"/>
              </a:rPr>
              <a:t> </a:t>
            </a:r>
            <a:r>
              <a:rPr kumimoji="0" lang="en-US" sz="1700" b="0" i="0" u="sng" strike="noStrike" kern="1200" cap="none" spc="0" normalizeH="0" baseline="0" noProof="0">
                <a:ln>
                  <a:noFill/>
                </a:ln>
                <a:solidFill>
                  <a:srgbClr val="0563C1"/>
                </a:solidFill>
                <a:effectLst/>
                <a:uLnTx/>
                <a:uFillTx/>
                <a:latin typeface="Arial"/>
                <a:cs typeface="Times New Roman"/>
                <a:hlinkClick r:id="rId4">
                  <a:extLst>
                    <a:ext uri="{A12FA001-AC4F-418D-AE19-62706E023703}">
                      <ahyp:hlinkClr xmlns:ahyp="http://schemas.microsoft.com/office/drawing/2018/hyperlinkcolor" val="tx"/>
                    </a:ext>
                  </a:extLst>
                </a:hlinkClick>
              </a:rPr>
              <a:t>38 U.S.C. §1725</a:t>
            </a:r>
            <a:r>
              <a:rPr kumimoji="0" lang="en-US" sz="1700" b="0" i="0" u="sng" strike="noStrike" kern="1200" cap="none" spc="0" normalizeH="0" baseline="0" noProof="0">
                <a:ln>
                  <a:noFill/>
                </a:ln>
                <a:solidFill>
                  <a:srgbClr val="0563C1"/>
                </a:solidFill>
                <a:effectLst/>
                <a:uLnTx/>
                <a:uFillTx/>
                <a:latin typeface="Arial"/>
                <a:cs typeface="Times New Roman"/>
              </a:rPr>
              <a:t>/</a:t>
            </a:r>
            <a:r>
              <a:rPr kumimoji="0" lang="da-DK" sz="1700" b="0" i="0" u="sng" strike="noStrike" kern="1200" cap="none" spc="0" normalizeH="0" baseline="0" noProof="0">
                <a:ln>
                  <a:noFill/>
                </a:ln>
                <a:solidFill>
                  <a:srgbClr val="0563C1"/>
                </a:solidFill>
                <a:effectLst/>
                <a:uLnTx/>
                <a:uFillTx/>
                <a:latin typeface="Arial"/>
                <a:cs typeface="Times New Roman"/>
                <a:hlinkClick r:id="rId5"/>
              </a:rPr>
              <a:t>38 C.F.R. §17.1003</a:t>
            </a:r>
            <a:r>
              <a:rPr lang="en-US" sz="1700" u="sng">
                <a:solidFill>
                  <a:srgbClr val="0563C1"/>
                </a:solidFill>
                <a:latin typeface="Arial"/>
                <a:cs typeface="Times New Roman"/>
              </a:rPr>
              <a:t> </a:t>
            </a:r>
            <a:endParaRPr lang="en-US" sz="1700" b="0" i="0" u="sng" strike="noStrike" kern="1200" cap="none" spc="0" normalizeH="0" baseline="0" noProof="0">
              <a:ln>
                <a:noFill/>
              </a:ln>
              <a:solidFill>
                <a:srgbClr val="0563C1"/>
              </a:solidFill>
              <a:effectLst/>
              <a:uLnTx/>
              <a:uFillTx/>
              <a:latin typeface="Arial"/>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a:ln>
                  <a:noFill/>
                </a:ln>
                <a:effectLst/>
                <a:uLnTx/>
                <a:uFillTx/>
                <a:latin typeface="Arial"/>
                <a:ea typeface="Calibri" panose="020F0502020204030204" pitchFamily="34" charset="0"/>
                <a:cs typeface="Arial"/>
              </a:rPr>
              <a:t>Payment Rate:</a:t>
            </a:r>
            <a:endParaRPr lang="en-US" sz="1700" b="1" i="0" u="none" strike="noStrike" kern="1200" cap="none" spc="0" normalizeH="0" baseline="0" noProof="0">
              <a:ln>
                <a:noFill/>
              </a:ln>
              <a:effectLst/>
              <a:uLnTx/>
              <a:uFillTx/>
              <a:latin typeface="Arial"/>
              <a:ea typeface="Calibri" panose="020F0502020204030204" pitchFamily="34" charset="0"/>
              <a:cs typeface="Arial"/>
            </a:endParaRPr>
          </a:p>
          <a:p>
            <a:pPr marL="742950" lvl="1" indent="-285750">
              <a:buFont typeface="Arial" panose="020B0604020202020204" pitchFamily="34" charset="0"/>
              <a:buChar char="•"/>
              <a:defRPr/>
            </a:pPr>
            <a:r>
              <a:rPr kumimoji="0" lang="en-US" sz="1700" b="0" i="0" u="none" strike="noStrike" kern="1200" cap="none" spc="0" normalizeH="0" baseline="0" noProof="0">
                <a:ln>
                  <a:noFill/>
                </a:ln>
                <a:effectLst/>
                <a:uLnTx/>
                <a:uFillTx/>
                <a:latin typeface="Arial"/>
                <a:ea typeface="Calibri" panose="020F0502020204030204" pitchFamily="34" charset="0"/>
                <a:cs typeface="Arial"/>
              </a:rPr>
              <a:t>BT Eligible Paid in accordance with AP89</a:t>
            </a:r>
            <a:r>
              <a:rPr lang="en-US" sz="1700">
                <a:latin typeface="Arial"/>
                <a:ea typeface="Calibri" panose="020F0502020204030204" pitchFamily="34" charset="0"/>
                <a:cs typeface="Arial"/>
              </a:rPr>
              <a:t> at lesser of 100% of CMS or billed charges.</a:t>
            </a:r>
            <a:endParaRPr lang="en-US" sz="1700" b="0" i="0" u="none" strike="noStrike" kern="1200" cap="none" spc="0" normalizeH="0" baseline="0" noProof="0">
              <a:ln>
                <a:noFill/>
              </a:ln>
              <a:effectLst/>
              <a:uLnTx/>
              <a:uFillTx/>
              <a:latin typeface="Arial"/>
              <a:ea typeface="Calibri" panose="020F0502020204030204" pitchFamily="34" charset="0"/>
              <a:cs typeface="Arial"/>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ea typeface="Calibri" panose="020F0502020204030204" pitchFamily="34" charset="0"/>
                <a:cs typeface="Arial"/>
              </a:rPr>
              <a:t>Non-BT eligible but eligible for emergency transportation under 38 CFR 17.1003, paid at 70% of Medicare Ambulance Fee Schedule</a:t>
            </a:r>
            <a:endParaRPr lang="en-US" sz="1700" b="0" i="0" u="none" strike="noStrike" kern="1200" cap="none" spc="0" normalizeH="0" baseline="0" noProof="0">
              <a:ln>
                <a:noFill/>
              </a:ln>
              <a:effectLst/>
              <a:uLnTx/>
              <a:uFillTx/>
              <a:latin typeface="Arial"/>
              <a:ea typeface="Calibri" panose="020F0502020204030204" pitchFamily="34" charset="0"/>
              <a:cs typeface="Arial"/>
            </a:endParaRPr>
          </a:p>
          <a:p>
            <a:pPr>
              <a:defRPr/>
            </a:pPr>
            <a:r>
              <a:rPr kumimoji="0" lang="en-US" sz="1700" b="1" i="0" u="none" strike="noStrike" kern="1200" cap="none" spc="0" normalizeH="0" baseline="0" noProof="0">
                <a:ln>
                  <a:noFill/>
                </a:ln>
                <a:effectLst/>
                <a:uLnTx/>
                <a:uFillTx/>
                <a:latin typeface="Arial"/>
                <a:ea typeface="Calibri" panose="020F0502020204030204" pitchFamily="34" charset="0"/>
                <a:cs typeface="Arial"/>
              </a:rPr>
              <a:t>Example</a:t>
            </a:r>
            <a:r>
              <a:rPr kumimoji="0" lang="en-US" sz="1700" b="0" i="0" u="none" strike="noStrike" kern="1200" cap="none" spc="0" normalizeH="0" baseline="0" noProof="0">
                <a:ln>
                  <a:noFill/>
                </a:ln>
                <a:effectLst/>
                <a:uLnTx/>
                <a:uFillTx/>
                <a:latin typeface="Arial"/>
                <a:ea typeface="Calibri" panose="020F0502020204030204" pitchFamily="34" charset="0"/>
                <a:cs typeface="Arial"/>
              </a:rPr>
              <a:t>: </a:t>
            </a:r>
            <a:endParaRPr lang="en-US" sz="1700">
              <a:latin typeface="Arial"/>
              <a:ea typeface="Calibri" panose="020F0502020204030204" pitchFamily="34" charset="0"/>
              <a:cs typeface="Arial"/>
            </a:endParaRPr>
          </a:p>
          <a:p>
            <a:pPr marL="742950" lvl="1" indent="-285750">
              <a:buFont typeface="Arial"/>
              <a:buChar char="•"/>
              <a:defRPr/>
            </a:pPr>
            <a:r>
              <a:rPr kumimoji="0" lang="en-US" sz="1700" b="0" i="0" u="none" strike="noStrike" kern="1200" cap="none" spc="0" normalizeH="0" baseline="0" noProof="0">
                <a:ln>
                  <a:noFill/>
                </a:ln>
                <a:effectLst/>
                <a:uLnTx/>
                <a:uFillTx/>
                <a:latin typeface="Arial"/>
                <a:ea typeface="Calibri" panose="020F0502020204030204" pitchFamily="34" charset="0"/>
                <a:cs typeface="Arial"/>
              </a:rPr>
              <a:t>A Veteran with a 10% disability rating was in a car accident and transported by ambulance to a CCN hospital. The ambulance claim is reviewed for eligibility under BT authority; this Veteran is </a:t>
            </a:r>
            <a:r>
              <a:rPr lang="en-US" sz="1700">
                <a:latin typeface="Arial"/>
                <a:ea typeface="Calibri" panose="020F0502020204030204" pitchFamily="34" charset="0"/>
                <a:cs typeface="Arial"/>
              </a:rPr>
              <a:t>found not</a:t>
            </a:r>
            <a:r>
              <a:rPr kumimoji="0" lang="en-US" sz="1700" b="0" i="0" u="none" strike="noStrike" kern="1200" cap="none" spc="0" normalizeH="0" baseline="0" noProof="0">
                <a:ln>
                  <a:noFill/>
                </a:ln>
                <a:effectLst/>
                <a:uLnTx/>
                <a:uFillTx/>
                <a:latin typeface="Arial"/>
                <a:ea typeface="Calibri" panose="020F0502020204030204" pitchFamily="34" charset="0"/>
                <a:cs typeface="Arial"/>
              </a:rPr>
              <a:t> eligible for BT. The ambulance claim is then reviewed for eligibility under 38 USC 1725/38 CFR 17.1003 for reimbursement.</a:t>
            </a:r>
            <a:r>
              <a:rPr lang="en-US" sz="1700">
                <a:latin typeface="Arial"/>
                <a:ea typeface="Calibri" panose="020F0502020204030204" pitchFamily="34" charset="0"/>
                <a:cs typeface="Arial"/>
              </a:rPr>
              <a:t> </a:t>
            </a:r>
            <a:endParaRPr lang="en-US">
              <a:cs typeface="Calibri"/>
            </a:endParaRPr>
          </a:p>
        </p:txBody>
      </p:sp>
    </p:spTree>
    <p:extLst>
      <p:ext uri="{BB962C8B-B14F-4D97-AF65-F5344CB8AC3E}">
        <p14:creationId xmlns:p14="http://schemas.microsoft.com/office/powerpoint/2010/main" val="3627385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163E4-D941-FE3B-3A6E-443B0D5462C1}"/>
              </a:ext>
            </a:extLst>
          </p:cNvPr>
          <p:cNvSpPr>
            <a:spLocks noGrp="1"/>
          </p:cNvSpPr>
          <p:nvPr>
            <p:ph type="title"/>
          </p:nvPr>
        </p:nvSpPr>
        <p:spPr/>
        <p:txBody>
          <a:bodyPr/>
          <a:lstStyle/>
          <a:p>
            <a:endParaRPr lang="en-US"/>
          </a:p>
        </p:txBody>
      </p:sp>
      <p:sp>
        <p:nvSpPr>
          <p:cNvPr id="4" name="Slide Number Placeholder 3">
            <a:extLst>
              <a:ext uri="{FF2B5EF4-FFF2-40B4-BE49-F238E27FC236}">
                <a16:creationId xmlns:a16="http://schemas.microsoft.com/office/drawing/2014/main" id="{C4D2F970-4DBE-EE6E-7FE1-BC4BF73E41CC}"/>
              </a:ext>
            </a:extLst>
          </p:cNvPr>
          <p:cNvSpPr>
            <a:spLocks noGrp="1"/>
          </p:cNvSpPr>
          <p:nvPr>
            <p:ph type="sldNum" sz="quarter" idx="12"/>
          </p:nvPr>
        </p:nvSpPr>
        <p:spPr/>
        <p:txBody>
          <a:bodyPr/>
          <a:lstStyle/>
          <a:p>
            <a:fld id="{D983F1FA-211D-3044-9E35-958DFBC26156}" type="slidenum">
              <a:rPr lang="en-US" smtClean="0">
                <a:solidFill>
                  <a:prstClr val="white"/>
                </a:solidFill>
              </a:rPr>
              <a:pPr/>
              <a:t>4</a:t>
            </a:fld>
            <a:endParaRPr lang="en-US">
              <a:solidFill>
                <a:prstClr val="white"/>
              </a:solidFill>
            </a:endParaRPr>
          </a:p>
        </p:txBody>
      </p:sp>
      <p:sp>
        <p:nvSpPr>
          <p:cNvPr id="6" name="Title 1">
            <a:extLst>
              <a:ext uri="{FF2B5EF4-FFF2-40B4-BE49-F238E27FC236}">
                <a16:creationId xmlns:a16="http://schemas.microsoft.com/office/drawing/2014/main" id="{A9486733-BC09-B30E-BB7F-3E36A1AC6D93}"/>
              </a:ext>
            </a:extLst>
          </p:cNvPr>
          <p:cNvSpPr txBox="1">
            <a:spLocks/>
          </p:cNvSpPr>
          <p:nvPr/>
        </p:nvSpPr>
        <p:spPr>
          <a:xfrm>
            <a:off x="228600" y="-21771"/>
            <a:ext cx="8610600" cy="677091"/>
          </a:xfrm>
          <a:prstGeom prst="rect">
            <a:avLst/>
          </a:prstGeom>
          <a:solidFill>
            <a:schemeClr val="tx2"/>
          </a:solidFill>
        </p:spPr>
        <p:txBody>
          <a:bodyPr vert="horz" lIns="91440" tIns="45720" rIns="91440" bIns="45720" rtlCol="0" anchor="ctr">
            <a:normAutofit/>
          </a:bodyPr>
          <a:lstStyle>
            <a:lvl1pPr algn="ctr" defTabSz="457200" rtl="0" eaLnBrk="1" latinLnBrk="0" hangingPunct="1">
              <a:spcBef>
                <a:spcPct val="0"/>
              </a:spcBef>
              <a:buNone/>
              <a:defRPr sz="2400" kern="1200">
                <a:solidFill>
                  <a:schemeClr val="bg1"/>
                </a:solidFill>
                <a:latin typeface="Arial" pitchFamily="34" charset="0"/>
                <a:ea typeface="+mj-ea"/>
                <a:cs typeface="Arial" pitchFamily="34" charset="0"/>
              </a:defRPr>
            </a:lvl1pPr>
          </a:lstStyle>
          <a:p>
            <a:r>
              <a:rPr lang="en-US"/>
              <a:t>Emergency Care Authority  - 38 U.S.C § 1728 </a:t>
            </a:r>
          </a:p>
        </p:txBody>
      </p:sp>
      <p:sp>
        <p:nvSpPr>
          <p:cNvPr id="7" name="TextBox 6">
            <a:extLst>
              <a:ext uri="{FF2B5EF4-FFF2-40B4-BE49-F238E27FC236}">
                <a16:creationId xmlns:a16="http://schemas.microsoft.com/office/drawing/2014/main" id="{F8748683-7C2C-601E-65D0-C5B81F4548E4}"/>
              </a:ext>
            </a:extLst>
          </p:cNvPr>
          <p:cNvSpPr txBox="1"/>
          <p:nvPr/>
        </p:nvSpPr>
        <p:spPr>
          <a:xfrm>
            <a:off x="335279" y="655320"/>
            <a:ext cx="8503921" cy="5616922"/>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sng" strike="noStrike" kern="1200" cap="none" spc="0" normalizeH="0" baseline="0" noProof="0">
                <a:ln>
                  <a:noFill/>
                </a:ln>
                <a:effectLst/>
                <a:uLnTx/>
                <a:uFillTx/>
                <a:latin typeface="Arial"/>
                <a:cs typeface="Arial"/>
              </a:rPr>
              <a:t>Authority: 38 U.S.C § 1728 - Reimbursement of certain medical expenses</a:t>
            </a:r>
            <a:endParaRPr lang="en-US" sz="1700" b="1" i="0" u="sng" strike="noStrike" kern="1200" cap="none" spc="0" normalizeH="0" baseline="0" noProof="0">
              <a:ln>
                <a:noFill/>
              </a:ln>
              <a:effectLst/>
              <a:uLnTx/>
              <a:uFillTx/>
              <a:latin typeface="Arial"/>
              <a:cs typeface="Arial"/>
            </a:endParaRPr>
          </a:p>
          <a:p>
            <a:pPr>
              <a:defRPr/>
            </a:pPr>
            <a:endParaRPr lang="en-US" sz="1700" b="1">
              <a:latin typeface="Arial"/>
              <a:cs typeface="Arial"/>
            </a:endParaRPr>
          </a:p>
          <a:p>
            <a:pPr marL="0" marR="0" lvl="0" indent="0" algn="l" defTabSz="914400">
              <a:lnSpc>
                <a:spcPct val="100000"/>
              </a:lnSpc>
              <a:spcBef>
                <a:spcPts val="0"/>
              </a:spcBef>
              <a:spcAft>
                <a:spcPts val="0"/>
              </a:spcAft>
              <a:buClrTx/>
              <a:buSzTx/>
              <a:buFontTx/>
              <a:buNone/>
              <a:tabLst/>
              <a:defRPr/>
            </a:pPr>
            <a:r>
              <a:rPr kumimoji="0" lang="en-US" sz="1700" b="1" i="0" u="none" strike="noStrike" kern="1200" cap="none" spc="0" normalizeH="0" baseline="0" noProof="0">
                <a:ln>
                  <a:noFill/>
                </a:ln>
                <a:effectLst/>
                <a:uLnTx/>
                <a:uFillTx/>
                <a:latin typeface="Arial"/>
                <a:cs typeface="Arial"/>
              </a:rPr>
              <a:t>Type: </a:t>
            </a:r>
            <a:r>
              <a:rPr kumimoji="0" lang="en-US" sz="1700" b="0" i="0" u="none" strike="noStrike" kern="1200" cap="none" spc="0" normalizeH="0" baseline="0" noProof="0">
                <a:ln>
                  <a:noFill/>
                </a:ln>
                <a:effectLst/>
                <a:uLnTx/>
                <a:uFillTx/>
                <a:latin typeface="Arial"/>
                <a:cs typeface="Arial"/>
              </a:rPr>
              <a:t>Unauthorized Care for Service-Connected Conditions</a:t>
            </a:r>
            <a:endParaRPr lang="en-US" sz="1700" b="0" i="0" u="none" strike="noStrike" kern="1200" cap="none" spc="0" normalizeH="0" baseline="0" noProof="0">
              <a:ln>
                <a:noFill/>
              </a:ln>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a:ln>
                  <a:noFill/>
                </a:ln>
                <a:effectLst/>
                <a:uLnTx/>
                <a:uFillTx/>
                <a:latin typeface="Arial"/>
                <a:cs typeface="Arial"/>
              </a:rPr>
              <a:t>Criteria:</a:t>
            </a:r>
            <a:endParaRPr lang="en-US" sz="1700" b="1" i="0" u="none" strike="noStrike" kern="1200" cap="none" spc="0" normalizeH="0" baseline="0" noProof="0">
              <a:ln>
                <a:noFill/>
              </a:ln>
              <a:effectLst/>
              <a:uLnTx/>
              <a:uFillTx/>
              <a:latin typeface="Arial"/>
              <a:cs typeface="Arial"/>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cs typeface="Arial"/>
              </a:rPr>
              <a:t>Care must be (a prudent layperson definition of) an emergency.</a:t>
            </a:r>
            <a:endParaRPr lang="en-US" sz="1700" b="0" i="0" u="none" strike="noStrike" kern="1200" cap="none" spc="0" normalizeH="0" baseline="0" noProof="0">
              <a:ln>
                <a:noFill/>
              </a:ln>
              <a:effectLst/>
              <a:uLnTx/>
              <a:uFillTx/>
              <a:latin typeface="Arial"/>
              <a:ea typeface="Calibri" panose="020F0502020204030204" pitchFamily="34" charset="0"/>
              <a:cs typeface="Arial"/>
            </a:endParaRPr>
          </a:p>
          <a:p>
            <a:pPr marL="742950" lvl="1" indent="-285750">
              <a:buFont typeface="Arial" panose="020B0604020202020204" pitchFamily="34" charset="0"/>
              <a:buChar char="•"/>
              <a:defRPr/>
            </a:pPr>
            <a:r>
              <a:rPr kumimoji="0" lang="en-US" sz="1700" b="0" i="0" u="none" strike="noStrike" kern="1200" cap="none" spc="0" normalizeH="0" baseline="0" noProof="0">
                <a:ln>
                  <a:noFill/>
                </a:ln>
                <a:effectLst/>
                <a:uLnTx/>
                <a:uFillTx/>
                <a:latin typeface="Arial"/>
                <a:cs typeface="Arial"/>
              </a:rPr>
              <a:t>Veteran has an adjudicated service-connected disability, or a non-service-connected disability associated with and held to be aggravating a service-connected disability.</a:t>
            </a:r>
            <a:r>
              <a:rPr lang="en-US" sz="1700">
                <a:latin typeface="Arial"/>
                <a:cs typeface="Arial"/>
              </a:rPr>
              <a:t>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cs typeface="Arial"/>
              </a:rPr>
              <a:t>Any disability of a veteran if the veteran has a total disability permanent in nature from a service-connected disability.</a:t>
            </a:r>
            <a:r>
              <a:rPr lang="en-US" sz="1700">
                <a:latin typeface="Arial"/>
                <a:cs typeface="Arial"/>
              </a:rPr>
              <a:t> </a:t>
            </a:r>
            <a:endParaRPr lang="en-US" sz="1700" b="0" i="0" u="none" strike="noStrike" kern="1200" cap="none" spc="0" normalizeH="0" baseline="0" noProof="0">
              <a:ln>
                <a:noFill/>
              </a:ln>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a:ln>
                  <a:noFill/>
                </a:ln>
                <a:effectLst/>
                <a:uLnTx/>
                <a:uFillTx/>
                <a:latin typeface="Arial"/>
                <a:cs typeface="Arial"/>
              </a:rPr>
              <a:t>Emergency Travel Authority:</a:t>
            </a:r>
            <a:endParaRPr lang="en-US" sz="1700" b="1" i="0" u="none" strike="noStrike" kern="1200" cap="none" spc="0" normalizeH="0" baseline="0" noProof="0">
              <a:ln>
                <a:noFill/>
              </a:ln>
              <a:effectLst/>
              <a:uLnTx/>
              <a:uFillTx/>
              <a:latin typeface="Arial"/>
              <a:cs typeface="Arial"/>
            </a:endParaRPr>
          </a:p>
          <a:p>
            <a:pPr marL="742950" lvl="1" indent="-285750">
              <a:buFont typeface="Arial" panose="020B0604020202020204" pitchFamily="34" charset="0"/>
              <a:buChar char="•"/>
              <a:defRPr/>
            </a:pPr>
            <a:r>
              <a:rPr kumimoji="0" lang="en-US" sz="1700" b="0" i="0" u="none" strike="noStrike" kern="1200" cap="none" spc="0" normalizeH="0" baseline="0" noProof="0">
                <a:ln>
                  <a:noFill/>
                </a:ln>
                <a:effectLst/>
                <a:uLnTx/>
                <a:uFillTx/>
                <a:latin typeface="Arial"/>
                <a:cs typeface="Arial"/>
              </a:rPr>
              <a:t>Beneficiary Travel (BT) authority:</a:t>
            </a:r>
            <a:r>
              <a:rPr lang="en-US" sz="1700">
                <a:latin typeface="Arial"/>
                <a:cs typeface="Arial"/>
              </a:rPr>
              <a:t> </a:t>
            </a:r>
            <a:r>
              <a:rPr kumimoji="0" lang="en-US" sz="1700" b="0" i="0" u="sng" strike="noStrike" kern="1200" cap="none" spc="0" normalizeH="0" baseline="0" noProof="0">
                <a:ln>
                  <a:noFill/>
                </a:ln>
                <a:solidFill>
                  <a:srgbClr val="0563C1"/>
                </a:solidFill>
                <a:effectLst/>
                <a:uLnTx/>
                <a:uFillTx/>
                <a:latin typeface="Arial"/>
                <a:ea typeface="Calibri" panose="020F0502020204030204" pitchFamily="34" charset="0"/>
                <a:cs typeface="Times New Roman"/>
                <a:hlinkClick r:id="rId2"/>
              </a:rPr>
              <a:t>38 U.S.C §111</a:t>
            </a:r>
            <a:r>
              <a:rPr kumimoji="0" lang="en-US" sz="1700" b="0" i="0" u="none" strike="noStrike" kern="1200" cap="none" spc="0" normalizeH="0" baseline="0" noProof="0">
                <a:ln>
                  <a:noFill/>
                </a:ln>
                <a:effectLst/>
                <a:uLnTx/>
                <a:uFillTx/>
                <a:latin typeface="Arial"/>
                <a:ea typeface="Calibri" panose="020F0502020204030204" pitchFamily="34" charset="0"/>
                <a:cs typeface="Arial"/>
              </a:rPr>
              <a:t>/</a:t>
            </a:r>
            <a:r>
              <a:rPr kumimoji="0" lang="en-US" sz="1700" b="0" i="0" u="sng" strike="noStrike" kern="1200" cap="none" spc="0" normalizeH="0" baseline="0" noProof="0">
                <a:ln>
                  <a:noFill/>
                </a:ln>
                <a:solidFill>
                  <a:srgbClr val="0563C1"/>
                </a:solidFill>
                <a:effectLst/>
                <a:uLnTx/>
                <a:uFillTx/>
                <a:latin typeface="Arial"/>
                <a:ea typeface="Calibri" panose="020F0502020204030204" pitchFamily="34" charset="0"/>
                <a:cs typeface="Times New Roman"/>
                <a:hlinkClick r:id="rId3"/>
              </a:rPr>
              <a:t>38 C.F.R. Part 70, Subpart A</a:t>
            </a:r>
            <a:endParaRPr lang="en-US" sz="1700" b="0" i="0" u="sng" strike="noStrike" kern="1200" cap="none" spc="0" normalizeH="0" baseline="0" noProof="0">
              <a:ln>
                <a:noFill/>
              </a:ln>
              <a:solidFill>
                <a:srgbClr val="0563C1"/>
              </a:solidFill>
              <a:effectLst/>
              <a:uLnTx/>
              <a:uFillTx/>
              <a:latin typeface="Arial"/>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a:ln>
                  <a:noFill/>
                </a:ln>
                <a:effectLst/>
                <a:uLnTx/>
                <a:uFillTx/>
                <a:latin typeface="Arial"/>
                <a:ea typeface="Calibri" panose="020F0502020204030204" pitchFamily="34" charset="0"/>
                <a:cs typeface="Arial"/>
              </a:rPr>
              <a:t>Payment Rate:</a:t>
            </a:r>
            <a:endParaRPr lang="en-US" sz="1700" b="1" i="0" u="none" strike="noStrike" kern="1200" cap="none" spc="0" normalizeH="0" baseline="0" noProof="0">
              <a:ln>
                <a:noFill/>
              </a:ln>
              <a:effectLst/>
              <a:uLnTx/>
              <a:uFillTx/>
              <a:latin typeface="Arial"/>
              <a:ea typeface="Calibri" panose="020F0502020204030204" pitchFamily="34" charset="0"/>
              <a:cs typeface="Arial"/>
            </a:endParaRPr>
          </a:p>
          <a:p>
            <a:pPr marL="742950" lvl="1" indent="-285750">
              <a:buFont typeface="Arial" panose="020B0604020202020204" pitchFamily="34" charset="0"/>
              <a:buChar char="•"/>
              <a:defRPr/>
            </a:pPr>
            <a:r>
              <a:rPr kumimoji="0" lang="en-US" sz="1700" b="0" i="0" u="none" strike="noStrike" kern="1200" cap="none" spc="0" normalizeH="0" baseline="0" noProof="0">
                <a:ln>
                  <a:noFill/>
                </a:ln>
                <a:effectLst/>
                <a:uLnTx/>
                <a:uFillTx/>
                <a:latin typeface="Arial"/>
                <a:ea typeface="Calibri" panose="020F0502020204030204" pitchFamily="34" charset="0"/>
                <a:cs typeface="Arial"/>
              </a:rPr>
              <a:t>Paid in accordance with AP89</a:t>
            </a:r>
            <a:r>
              <a:rPr lang="en-US" sz="1700">
                <a:latin typeface="Arial"/>
                <a:ea typeface="Calibri" panose="020F0502020204030204" pitchFamily="34" charset="0"/>
                <a:cs typeface="Arial"/>
              </a:rPr>
              <a:t> at lesser of 100% CMS rates or billed charges.</a:t>
            </a:r>
            <a:endParaRPr lang="en-US" sz="1700" b="1" i="0" u="none" strike="noStrike" kern="1200" cap="none" spc="0" normalizeH="0" baseline="0" noProof="0">
              <a:ln>
                <a:noFill/>
              </a:ln>
              <a:effectLst/>
              <a:uLnTx/>
              <a:uFillTx/>
              <a:latin typeface="Arial"/>
              <a:ea typeface="Calibri" panose="020F0502020204030204" pitchFamily="34" charset="0"/>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700" b="1">
                <a:latin typeface="Arial"/>
                <a:ea typeface="Calibri" panose="020F0502020204030204" pitchFamily="34" charset="0"/>
                <a:cs typeface="Arial"/>
              </a:rPr>
              <a:t>Example</a:t>
            </a:r>
            <a:r>
              <a:rPr kumimoji="0" lang="en-US" sz="1700" b="0" i="0" u="none" strike="noStrike" kern="1200" cap="none" spc="0" normalizeH="0" baseline="0" noProof="0">
                <a:ln>
                  <a:noFill/>
                </a:ln>
                <a:effectLst/>
                <a:uLnTx/>
                <a:uFillTx/>
                <a:latin typeface="Arial"/>
                <a:ea typeface="Calibri" panose="020F0502020204030204" pitchFamily="34" charset="0"/>
                <a:cs typeface="Arial"/>
              </a:rPr>
              <a:t>:</a:t>
            </a:r>
            <a:endParaRPr lang="en-US" sz="1700" b="0" i="0" u="none" strike="noStrike" kern="1200" cap="none" spc="0" normalizeH="0" baseline="0" noProof="0">
              <a:ln>
                <a:noFill/>
              </a:ln>
              <a:effectLst/>
              <a:uLnTx/>
              <a:uFillTx/>
              <a:latin typeface="Arial"/>
              <a:ea typeface="Calibri" panose="020F0502020204030204" pitchFamily="34" charset="0"/>
              <a:cs typeface="Arial"/>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a:ln>
                  <a:noFill/>
                </a:ln>
                <a:effectLst/>
                <a:uLnTx/>
                <a:uFillTx/>
                <a:latin typeface="Arial"/>
                <a:ea typeface="Calibri" panose="020F0502020204030204" pitchFamily="34" charset="0"/>
                <a:cs typeface="Arial"/>
              </a:rPr>
              <a:t>Claim reviewed under BT criteria and </a:t>
            </a:r>
            <a:r>
              <a:rPr kumimoji="0" lang="en-US" sz="1700" b="0" i="0" u="none" strike="noStrike" kern="1200" cap="none" spc="0" normalizeH="0" baseline="0" noProof="0">
                <a:ln>
                  <a:noFill/>
                </a:ln>
                <a:effectLst/>
                <a:uLnTx/>
                <a:uFillTx/>
                <a:latin typeface="Arial"/>
                <a:ea typeface="Calibri" panose="020F0502020204030204" pitchFamily="34" charset="0"/>
                <a:cs typeface="Times New Roman"/>
              </a:rPr>
              <a:t>A Veteran with a service-connected heart condition suffers a heart attack and is transported via ambulance a non-CCN hospital.</a:t>
            </a:r>
            <a:r>
              <a:rPr kumimoji="0" lang="en-US" sz="1700" b="0" i="0" u="none" strike="noStrike" kern="1200" cap="none" spc="0" normalizeH="0" baseline="0" noProof="0">
                <a:ln>
                  <a:noFill/>
                </a:ln>
                <a:effectLst/>
                <a:uLnTx/>
                <a:uFillTx/>
                <a:latin typeface="Arial"/>
                <a:ea typeface="Calibri" panose="020F0502020204030204" pitchFamily="34" charset="0"/>
                <a:cs typeface="Arial"/>
              </a:rPr>
              <a:t> Claim reviewed under BT criteria and reimbursed in accordance with AP89</a:t>
            </a:r>
            <a:endParaRPr lang="en-US" sz="1700" b="0" i="0" u="none" strike="noStrike" kern="1200" cap="none" spc="0" normalizeH="0" baseline="0" noProof="0">
              <a:ln>
                <a:noFill/>
              </a:ln>
              <a:effectLst/>
              <a:uLnTx/>
              <a:uFillTx/>
              <a:latin typeface="Arial"/>
              <a:ea typeface="Calibri" panose="020F0502020204030204" pitchFamily="34" charset="0"/>
              <a:cs typeface="Aria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1800" b="0" i="0" u="none" strike="sngStrike" kern="1200" cap="none" spc="0" normalizeH="0" baseline="0" noProof="0">
              <a:ln>
                <a:noFill/>
              </a:ln>
              <a:solidFill>
                <a:srgbClr val="FF0000"/>
              </a:solidFill>
              <a:effectLst/>
              <a:uLnTx/>
              <a:uFillTx/>
              <a:latin typeface="Calibri" panose="020F0502020204030204"/>
              <a:ea typeface="Calibri" panose="020F0502020204030204" pitchFamily="34" charset="0"/>
              <a:cs typeface="+mn-cs"/>
            </a:endParaRPr>
          </a:p>
        </p:txBody>
      </p:sp>
    </p:spTree>
    <p:extLst>
      <p:ext uri="{BB962C8B-B14F-4D97-AF65-F5344CB8AC3E}">
        <p14:creationId xmlns:p14="http://schemas.microsoft.com/office/powerpoint/2010/main" val="3382928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FC323-21A5-8B84-7E90-E837D8AF3B60}"/>
              </a:ext>
            </a:extLst>
          </p:cNvPr>
          <p:cNvSpPr>
            <a:spLocks noGrp="1"/>
          </p:cNvSpPr>
          <p:nvPr>
            <p:ph type="title"/>
          </p:nvPr>
        </p:nvSpPr>
        <p:spPr/>
        <p:txBody>
          <a:bodyPr/>
          <a:lstStyle/>
          <a:p>
            <a:endParaRPr lang="en-US"/>
          </a:p>
        </p:txBody>
      </p:sp>
      <p:sp>
        <p:nvSpPr>
          <p:cNvPr id="4" name="Slide Number Placeholder 3">
            <a:extLst>
              <a:ext uri="{FF2B5EF4-FFF2-40B4-BE49-F238E27FC236}">
                <a16:creationId xmlns:a16="http://schemas.microsoft.com/office/drawing/2014/main" id="{2471F3B7-5285-8D87-583A-CC84A78B5DBF}"/>
              </a:ext>
            </a:extLst>
          </p:cNvPr>
          <p:cNvSpPr>
            <a:spLocks noGrp="1"/>
          </p:cNvSpPr>
          <p:nvPr>
            <p:ph type="sldNum" sz="quarter" idx="12"/>
          </p:nvPr>
        </p:nvSpPr>
        <p:spPr/>
        <p:txBody>
          <a:bodyPr/>
          <a:lstStyle/>
          <a:p>
            <a:fld id="{D983F1FA-211D-3044-9E35-958DFBC26156}" type="slidenum">
              <a:rPr lang="en-US" smtClean="0">
                <a:solidFill>
                  <a:prstClr val="white"/>
                </a:solidFill>
              </a:rPr>
              <a:pPr/>
              <a:t>5</a:t>
            </a:fld>
            <a:endParaRPr lang="en-US">
              <a:solidFill>
                <a:prstClr val="white"/>
              </a:solidFill>
            </a:endParaRPr>
          </a:p>
        </p:txBody>
      </p:sp>
      <p:sp>
        <p:nvSpPr>
          <p:cNvPr id="6" name="Title 1">
            <a:extLst>
              <a:ext uri="{FF2B5EF4-FFF2-40B4-BE49-F238E27FC236}">
                <a16:creationId xmlns:a16="http://schemas.microsoft.com/office/drawing/2014/main" id="{BB1E1FEF-B94A-88AB-6534-1CFA353288B2}"/>
              </a:ext>
            </a:extLst>
          </p:cNvPr>
          <p:cNvSpPr txBox="1">
            <a:spLocks/>
          </p:cNvSpPr>
          <p:nvPr/>
        </p:nvSpPr>
        <p:spPr>
          <a:xfrm>
            <a:off x="228600" y="-21771"/>
            <a:ext cx="8610600" cy="677091"/>
          </a:xfrm>
          <a:prstGeom prst="rect">
            <a:avLst/>
          </a:prstGeom>
          <a:solidFill>
            <a:schemeClr val="tx2"/>
          </a:solidFill>
        </p:spPr>
        <p:txBody>
          <a:bodyPr vert="horz" lIns="91440" tIns="45720" rIns="91440" bIns="45720" rtlCol="0" anchor="ctr">
            <a:normAutofit/>
          </a:bodyPr>
          <a:lstStyle>
            <a:lvl1pPr algn="ctr" defTabSz="457200" rtl="0" eaLnBrk="1" latinLnBrk="0" hangingPunct="1">
              <a:spcBef>
                <a:spcPct val="0"/>
              </a:spcBef>
              <a:buNone/>
              <a:defRPr sz="2400" kern="1200">
                <a:solidFill>
                  <a:schemeClr val="bg1"/>
                </a:solidFill>
                <a:latin typeface="Arial" pitchFamily="34" charset="0"/>
                <a:ea typeface="+mj-ea"/>
                <a:cs typeface="Arial" pitchFamily="34" charset="0"/>
              </a:defRPr>
            </a:lvl1pPr>
          </a:lstStyle>
          <a:p>
            <a:r>
              <a:rPr lang="en-US"/>
              <a:t>Emergency Care Authority - 38 U.S.C § 1725 </a:t>
            </a:r>
          </a:p>
        </p:txBody>
      </p:sp>
      <p:sp>
        <p:nvSpPr>
          <p:cNvPr id="7" name="TextBox 6">
            <a:extLst>
              <a:ext uri="{FF2B5EF4-FFF2-40B4-BE49-F238E27FC236}">
                <a16:creationId xmlns:a16="http://schemas.microsoft.com/office/drawing/2014/main" id="{AFDE854E-3DFF-1B88-595C-5C2494A0225E}"/>
              </a:ext>
            </a:extLst>
          </p:cNvPr>
          <p:cNvSpPr txBox="1"/>
          <p:nvPr/>
        </p:nvSpPr>
        <p:spPr>
          <a:xfrm>
            <a:off x="70631" y="848213"/>
            <a:ext cx="9101349" cy="5032147"/>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1" i="0" u="sng" strike="noStrike" kern="1200" cap="none" spc="0" normalizeH="0" baseline="0" noProof="0">
                <a:ln>
                  <a:noFill/>
                </a:ln>
                <a:effectLst/>
                <a:uLnTx/>
                <a:uFillTx/>
                <a:latin typeface="Arial"/>
                <a:cs typeface="Arial"/>
              </a:rPr>
              <a:t>Authority: 38 U.S.C § 1725 - Reimbursement for emergency treatment</a:t>
            </a:r>
            <a:endParaRPr lang="en-US" sz="1700" b="1" i="0" u="sng" strike="noStrike" kern="1200" cap="none" spc="0" normalizeH="0" baseline="0" noProof="0">
              <a:ln>
                <a:noFill/>
              </a:ln>
              <a:effectLst/>
              <a:uLnTx/>
              <a:uFillTx/>
              <a:latin typeface="Arial"/>
              <a:cs typeface="Arial"/>
            </a:endParaRPr>
          </a:p>
          <a:p>
            <a:pPr marL="0" marR="0" lvl="0" indent="0" algn="l" defTabSz="914400">
              <a:lnSpc>
                <a:spcPct val="100000"/>
              </a:lnSpc>
              <a:spcBef>
                <a:spcPts val="0"/>
              </a:spcBef>
              <a:spcAft>
                <a:spcPts val="0"/>
              </a:spcAft>
              <a:buClrTx/>
              <a:buSzTx/>
              <a:buFontTx/>
              <a:buNone/>
              <a:tabLst/>
              <a:defRPr/>
            </a:pPr>
            <a:r>
              <a:rPr kumimoji="0" lang="en-US" sz="1600" b="1" i="0" u="none" strike="noStrike" kern="1200" cap="none" spc="0" normalizeH="0" baseline="0" noProof="0">
                <a:ln>
                  <a:noFill/>
                </a:ln>
                <a:effectLst/>
                <a:uLnTx/>
                <a:uFillTx/>
                <a:latin typeface="Arial"/>
                <a:cs typeface="Arial"/>
              </a:rPr>
              <a:t>Type: </a:t>
            </a:r>
            <a:r>
              <a:rPr kumimoji="0" lang="en-US" sz="1600" b="0" i="0" u="none" strike="noStrike" kern="1200" cap="none" spc="0" normalizeH="0" baseline="0" noProof="0">
                <a:ln>
                  <a:noFill/>
                </a:ln>
                <a:effectLst/>
                <a:uLnTx/>
                <a:uFillTx/>
                <a:latin typeface="Arial"/>
                <a:cs typeface="Arial"/>
              </a:rPr>
              <a:t>Unauthorized Care for Non-Service-Connected Veterans</a:t>
            </a:r>
            <a:endParaRPr lang="en-US" sz="1600" b="0" i="0" u="none" strike="noStrike" kern="1200" cap="none" spc="0" normalizeH="0" baseline="0" noProof="0">
              <a:ln>
                <a:noFill/>
              </a:ln>
              <a:effectLst/>
              <a:uLnTx/>
              <a:uFillTx/>
              <a:latin typeface="Arial"/>
              <a:cs typeface="Arial"/>
            </a:endParaRPr>
          </a:p>
          <a:p>
            <a:pPr marL="0" marR="0" lvl="0" indent="0" algn="l" defTabSz="914400">
              <a:lnSpc>
                <a:spcPct val="100000"/>
              </a:lnSpc>
              <a:spcBef>
                <a:spcPts val="0"/>
              </a:spcBef>
              <a:spcAft>
                <a:spcPts val="0"/>
              </a:spcAft>
              <a:buClrTx/>
              <a:buSzTx/>
              <a:buFontTx/>
              <a:buNone/>
              <a:tabLst/>
              <a:defRPr/>
            </a:pPr>
            <a:r>
              <a:rPr kumimoji="0" lang="en-US" sz="1600" b="1" i="0" u="none" strike="noStrike" kern="1200" cap="none" spc="0" normalizeH="0" baseline="0" noProof="0">
                <a:ln>
                  <a:noFill/>
                </a:ln>
                <a:effectLst/>
                <a:uLnTx/>
                <a:uFillTx/>
                <a:latin typeface="Arial"/>
                <a:cs typeface="Arial"/>
              </a:rPr>
              <a:t>Criteria:</a:t>
            </a:r>
            <a:endParaRPr lang="en-US" sz="1600">
              <a:latin typeface="Arial"/>
              <a:cs typeface="Arial"/>
            </a:endParaRPr>
          </a:p>
          <a:p>
            <a:pPr marL="741045" marR="0" lvl="1" indent="-283845"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1600" b="0" i="0" u="none" strike="noStrike" kern="1200" cap="none" spc="0" normalizeH="0" baseline="0" noProof="0">
                <a:ln>
                  <a:noFill/>
                </a:ln>
                <a:effectLst/>
                <a:uLnTx/>
                <a:uFillTx/>
                <a:latin typeface="Arial"/>
                <a:cs typeface="Arial"/>
              </a:rPr>
              <a:t>Veteran must be VHA enrolled at time of service.</a:t>
            </a:r>
            <a:endParaRPr lang="en-US" sz="1600" b="0" i="0" u="none" strike="noStrike" kern="1200" cap="none" spc="0" normalizeH="0" baseline="0" noProof="0">
              <a:ln>
                <a:noFill/>
              </a:ln>
              <a:effectLst/>
              <a:uLnTx/>
              <a:uFillTx/>
              <a:latin typeface="Arial"/>
              <a:cs typeface="Arial"/>
            </a:endParaRPr>
          </a:p>
          <a:p>
            <a:pPr marL="741045" marR="0" lvl="1" indent="-283845"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1600" b="0" i="0" u="none" strike="noStrike" kern="1200" cap="none" spc="0" normalizeH="0" baseline="0" noProof="0">
                <a:ln>
                  <a:noFill/>
                </a:ln>
                <a:effectLst/>
                <a:uLnTx/>
                <a:uFillTx/>
                <a:latin typeface="Arial"/>
                <a:cs typeface="Arial"/>
              </a:rPr>
              <a:t>Veteran must have received care from the VHA within the last 24 months.</a:t>
            </a:r>
            <a:endParaRPr lang="en-US" sz="1600" b="0" i="0" u="none" strike="noStrike" kern="1200" cap="none" spc="0" normalizeH="0" baseline="0" noProof="0">
              <a:ln>
                <a:noFill/>
              </a:ln>
              <a:effectLst/>
              <a:uLnTx/>
              <a:uFillTx/>
              <a:latin typeface="Arial"/>
              <a:ea typeface="Calibri" panose="020F0502020204030204" pitchFamily="34" charset="0"/>
              <a:cs typeface="Arial"/>
            </a:endParaRPr>
          </a:p>
          <a:p>
            <a:pPr marL="741045" marR="0" lvl="1" indent="-2838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effectLst/>
                <a:uLnTx/>
                <a:uFillTx/>
                <a:latin typeface="Arial"/>
                <a:ea typeface="Calibri" panose="020F0502020204030204" pitchFamily="34" charset="0"/>
                <a:cs typeface="Calibri" panose="020F0502020204030204"/>
              </a:rPr>
              <a:t>Veteran must be personally liable (no entitlement to care from health plan contract)</a:t>
            </a:r>
            <a:endParaRPr lang="en-US" sz="1600" b="0" i="0" u="none" strike="noStrike" kern="1200" cap="none" spc="0" normalizeH="0" baseline="0" noProof="0">
              <a:ln>
                <a:noFill/>
              </a:ln>
              <a:effectLst/>
              <a:uLnTx/>
              <a:uFillTx/>
              <a:latin typeface="Arial"/>
              <a:ea typeface="Calibri" panose="020F0502020204030204" pitchFamily="34" charset="0"/>
              <a:cs typeface="Calibri" panose="020F0502020204030204"/>
            </a:endParaRPr>
          </a:p>
          <a:p>
            <a:pPr marL="1198245" marR="0" lvl="2" indent="-2838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effectLst/>
                <a:uLnTx/>
                <a:uFillTx/>
                <a:latin typeface="Arial"/>
                <a:ea typeface="Calibri" panose="020F0502020204030204" pitchFamily="34" charset="0"/>
                <a:cs typeface="Calibri" panose="020F0502020204030204"/>
              </a:rPr>
              <a:t>No contractual or legal recourse against a third party that would extinguish veteran liability to provider</a:t>
            </a:r>
            <a:endParaRPr lang="en-US" sz="1600" b="0" i="0" u="none" strike="noStrike" kern="1200" cap="none" spc="0" normalizeH="0" baseline="0" noProof="0">
              <a:ln>
                <a:noFill/>
              </a:ln>
              <a:effectLst/>
              <a:uLnTx/>
              <a:uFillTx/>
              <a:latin typeface="Arial"/>
              <a:ea typeface="Calibri" panose="020F0502020204030204" pitchFamily="34" charset="0"/>
              <a:cs typeface="Calibri" panose="020F0502020204030204"/>
            </a:endParaRPr>
          </a:p>
          <a:p>
            <a:pPr marL="741045" marR="0" lvl="1" indent="-2838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effectLst/>
                <a:uLnTx/>
                <a:uFillTx/>
                <a:latin typeface="Arial"/>
                <a:ea typeface="Calibri" panose="020F0502020204030204" pitchFamily="34" charset="0"/>
                <a:cs typeface="Calibri" panose="020F0502020204030204"/>
              </a:rPr>
              <a:t>Veteran not eligible for reimbursement under 38 U.S.C. 1728</a:t>
            </a:r>
            <a:endParaRPr lang="en-US" sz="1600" b="0" i="0" u="none" strike="noStrike" kern="1200" cap="none" spc="0" normalizeH="0" baseline="0" noProof="0">
              <a:ln>
                <a:noFill/>
              </a:ln>
              <a:effectLst/>
              <a:uLnTx/>
              <a:uFillTx/>
              <a:latin typeface="Arial"/>
              <a:ea typeface="Calibri" panose="020F0502020204030204" pitchFamily="34" charset="0"/>
              <a:cs typeface="Calibri" panose="020F0502020204030204"/>
            </a:endParaRPr>
          </a:p>
          <a:p>
            <a:pPr marL="741045" marR="0" lvl="1" indent="-2838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effectLst/>
                <a:uLnTx/>
                <a:uFillTx/>
                <a:latin typeface="Arial"/>
                <a:cs typeface="Arial"/>
              </a:rPr>
              <a:t>Care must be (a prudent layperson definition of) an emergency</a:t>
            </a:r>
            <a:endParaRPr lang="en-US" sz="1600" b="0" i="0" u="none" strike="noStrike" kern="1200" cap="none" spc="0" normalizeH="0" baseline="0" noProof="0">
              <a:ln>
                <a:noFill/>
              </a:ln>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effectLst/>
                <a:uLnTx/>
                <a:uFillTx/>
                <a:latin typeface="Arial"/>
                <a:cs typeface="Arial"/>
              </a:rPr>
              <a:t>Emergency Travel Authority:</a:t>
            </a:r>
            <a:endParaRPr lang="en-US" sz="1600" b="1" i="0" u="none" strike="noStrike" kern="1200" cap="none" spc="0" normalizeH="0" baseline="0" noProof="0">
              <a:ln>
                <a:noFill/>
              </a:ln>
              <a:effectLst/>
              <a:uLnTx/>
              <a:uFillTx/>
              <a:latin typeface="Arial"/>
              <a:cs typeface="Arial"/>
            </a:endParaRPr>
          </a:p>
          <a:p>
            <a:pPr marL="742950" lvl="1" indent="-285750">
              <a:buFont typeface="Arial" panose="020B0604020202020204" pitchFamily="34" charset="0"/>
              <a:buChar char="•"/>
              <a:defRPr/>
            </a:pPr>
            <a:r>
              <a:rPr lang="en-US" sz="1600">
                <a:latin typeface="Arial"/>
                <a:cs typeface="Arial"/>
              </a:rPr>
              <a:t> </a:t>
            </a:r>
            <a:r>
              <a:rPr kumimoji="0" lang="en-US" sz="1600" b="0" i="0" u="sng" strike="noStrike" kern="1200" cap="none" spc="0" normalizeH="0" baseline="0" noProof="0">
                <a:ln>
                  <a:noFill/>
                </a:ln>
                <a:solidFill>
                  <a:srgbClr val="0563C1"/>
                </a:solidFill>
                <a:effectLst/>
                <a:uLnTx/>
                <a:uFillTx/>
                <a:latin typeface="Arial"/>
                <a:cs typeface="Times New Roman"/>
                <a:hlinkClick r:id="rId2">
                  <a:extLst>
                    <a:ext uri="{A12FA001-AC4F-418D-AE19-62706E023703}">
                      <ahyp:hlinkClr xmlns:ahyp="http://schemas.microsoft.com/office/drawing/2018/hyperlinkcolor" val="tx"/>
                    </a:ext>
                  </a:extLst>
                </a:hlinkClick>
              </a:rPr>
              <a:t>38 C.F.R. §17.1003</a:t>
            </a:r>
            <a:endParaRPr lang="en-US" sz="1600" b="0" i="0" u="sng" strike="noStrike" kern="1200" cap="none" spc="0" normalizeH="0" baseline="0" noProof="0">
              <a:ln>
                <a:noFill/>
              </a:ln>
              <a:solidFill>
                <a:srgbClr val="0563C1"/>
              </a:solidFill>
              <a:effectLst/>
              <a:uLnTx/>
              <a:uFillTx/>
              <a:latin typeface="Arial"/>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effectLst/>
                <a:uLnTx/>
                <a:uFillTx/>
                <a:latin typeface="Arial"/>
                <a:cs typeface="Times New Roman"/>
              </a:rPr>
              <a:t>Payment rates for the travel:</a:t>
            </a:r>
            <a:endParaRPr lang="en-US" sz="1600" b="1" i="0" u="none" strike="noStrike" kern="1200" cap="none" spc="0" normalizeH="0" baseline="0" noProof="0">
              <a:ln>
                <a:noFill/>
              </a:ln>
              <a:effectLst/>
              <a:uLnTx/>
              <a:uFillTx/>
              <a:latin typeface="Arial"/>
              <a:cs typeface="Times New Roman"/>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effectLst/>
                <a:uLnTx/>
                <a:uFillTx/>
                <a:latin typeface="Arial"/>
                <a:cs typeface="Arial"/>
              </a:rPr>
              <a:t>70% of Medicare Ambulance Fee Schedule</a:t>
            </a:r>
            <a:endParaRPr lang="en-US" sz="1600" b="0" i="0" u="none" strike="noStrike" kern="1200" cap="none" spc="0" normalizeH="0" baseline="0" noProof="0">
              <a:ln>
                <a:noFill/>
              </a:ln>
              <a:effectLst/>
              <a:uLnTx/>
              <a:uFillTx/>
              <a:latin typeface="Arial"/>
              <a:cs typeface="Arial"/>
            </a:endParaRPr>
          </a:p>
          <a:p>
            <a:pPr>
              <a:defRPr/>
            </a:pPr>
            <a:r>
              <a:rPr lang="en-US" sz="1600" b="1">
                <a:solidFill>
                  <a:srgbClr val="000000"/>
                </a:solidFill>
                <a:latin typeface="Arial"/>
                <a:cs typeface="Calibri" panose="020F0502020204030204"/>
              </a:rPr>
              <a:t>Example</a:t>
            </a:r>
            <a:r>
              <a:rPr lang="en-US" sz="1600">
                <a:solidFill>
                  <a:srgbClr val="000000"/>
                </a:solidFill>
                <a:latin typeface="Arial"/>
                <a:cs typeface="Calibri" panose="020F0502020204030204"/>
              </a:rPr>
              <a:t>:</a:t>
            </a:r>
          </a:p>
          <a:p>
            <a:pPr marL="800100" lvl="1" indent="-342900">
              <a:buFont typeface="Arial,Sans-Serif"/>
              <a:buChar char="•"/>
              <a:defRPr/>
            </a:pPr>
            <a:r>
              <a:rPr lang="en-US" sz="1600">
                <a:solidFill>
                  <a:srgbClr val="000000"/>
                </a:solidFill>
                <a:latin typeface="Arial"/>
                <a:cs typeface="Calibri" panose="020F0502020204030204"/>
              </a:rPr>
              <a:t>A Veteran with a 10% rating was in a car accident and is transported by ambulance to a non-CCN hospital.  VA processes and pays the hospital claim under 1725. The ambulance claim is processed by in accordance with 38 CFR 17.1003 eligibility and paid at in accordance with 38 CFR 17.1005 (generally 70% of Medicare Ambulance Fee Schedule. Can vary if 3</a:t>
            </a:r>
            <a:r>
              <a:rPr lang="en-US" sz="1600" baseline="30000">
                <a:solidFill>
                  <a:srgbClr val="000000"/>
                </a:solidFill>
                <a:latin typeface="Arial"/>
                <a:cs typeface="Calibri" panose="020F0502020204030204"/>
              </a:rPr>
              <a:t>rd</a:t>
            </a:r>
            <a:r>
              <a:rPr lang="en-US" sz="1600">
                <a:solidFill>
                  <a:srgbClr val="000000"/>
                </a:solidFill>
                <a:latin typeface="Arial"/>
                <a:cs typeface="Calibri" panose="020F0502020204030204"/>
              </a:rPr>
              <a:t> party liability exists and Veteran has remaining personal liability). </a:t>
            </a:r>
            <a:endParaRPr lang="en-US" sz="1600">
              <a:latin typeface="Arial"/>
              <a:cs typeface="Calibri"/>
            </a:endParaRPr>
          </a:p>
        </p:txBody>
      </p:sp>
    </p:spTree>
    <p:extLst>
      <p:ext uri="{BB962C8B-B14F-4D97-AF65-F5344CB8AC3E}">
        <p14:creationId xmlns:p14="http://schemas.microsoft.com/office/powerpoint/2010/main" val="3687785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fr-FR"/>
              <a:t>AP89 </a:t>
            </a:r>
            <a:r>
              <a:rPr lang="fr-FR" err="1"/>
              <a:t>Implementation</a:t>
            </a:r>
            <a:r>
              <a:rPr lang="fr-FR"/>
              <a:t> Timeline</a:t>
            </a:r>
            <a:endParaRPr lang="en-US"/>
          </a:p>
        </p:txBody>
      </p:sp>
      <p:sp>
        <p:nvSpPr>
          <p:cNvPr id="3" name="Slide Number Placeholder 2"/>
          <p:cNvSpPr>
            <a:spLocks noGrp="1"/>
          </p:cNvSpPr>
          <p:nvPr>
            <p:ph type="sldNum" sz="quarter" idx="12"/>
          </p:nvPr>
        </p:nvSpPr>
        <p:spPr/>
        <p:txBody>
          <a:bodyPr/>
          <a:lstStyle/>
          <a:p>
            <a:fld id="{D983F1FA-211D-3044-9E35-958DFBC26156}" type="slidenum">
              <a:rPr lang="en-US" smtClean="0"/>
              <a:pPr/>
              <a:t>6</a:t>
            </a:fld>
            <a:endParaRPr lang="en-US"/>
          </a:p>
        </p:txBody>
      </p:sp>
      <p:sp>
        <p:nvSpPr>
          <p:cNvPr id="29" name="Title 3">
            <a:extLst>
              <a:ext uri="{FF2B5EF4-FFF2-40B4-BE49-F238E27FC236}">
                <a16:creationId xmlns:a16="http://schemas.microsoft.com/office/drawing/2014/main" id="{11F0094B-DF3C-C752-05D6-414BC44A952F}"/>
              </a:ext>
            </a:extLst>
          </p:cNvPr>
          <p:cNvSpPr txBox="1">
            <a:spLocks/>
          </p:cNvSpPr>
          <p:nvPr/>
        </p:nvSpPr>
        <p:spPr>
          <a:xfrm>
            <a:off x="0" y="1012726"/>
            <a:ext cx="9144000" cy="6858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200" b="1" kern="1200">
                <a:solidFill>
                  <a:schemeClr val="bg1"/>
                </a:solidFill>
                <a:latin typeface="+mj-lt"/>
                <a:ea typeface="+mj-ea"/>
                <a:cs typeface="+mj-cs"/>
              </a:defRPr>
            </a:lvl1pPr>
          </a:lstStyle>
          <a:p>
            <a:endParaRPr lang="en-US" sz="2400"/>
          </a:p>
        </p:txBody>
      </p:sp>
      <p:grpSp>
        <p:nvGrpSpPr>
          <p:cNvPr id="45" name="Group 44">
            <a:extLst>
              <a:ext uri="{FF2B5EF4-FFF2-40B4-BE49-F238E27FC236}">
                <a16:creationId xmlns:a16="http://schemas.microsoft.com/office/drawing/2014/main" id="{5F2764B4-E971-9390-D3CD-C7DF5E52BBB4}"/>
              </a:ext>
            </a:extLst>
          </p:cNvPr>
          <p:cNvGrpSpPr/>
          <p:nvPr/>
        </p:nvGrpSpPr>
        <p:grpSpPr>
          <a:xfrm>
            <a:off x="288542" y="4348089"/>
            <a:ext cx="8457697" cy="363882"/>
            <a:chOff x="318672" y="3985041"/>
            <a:chExt cx="8457697" cy="363882"/>
          </a:xfrm>
        </p:grpSpPr>
        <p:sp>
          <p:nvSpPr>
            <p:cNvPr id="46" name="Freeform 69">
              <a:extLst>
                <a:ext uri="{FF2B5EF4-FFF2-40B4-BE49-F238E27FC236}">
                  <a16:creationId xmlns:a16="http://schemas.microsoft.com/office/drawing/2014/main" id="{E3F81D41-F438-0208-3530-BCC9FFC54037}"/>
                </a:ext>
              </a:extLst>
            </p:cNvPr>
            <p:cNvSpPr>
              <a:spLocks/>
            </p:cNvSpPr>
            <p:nvPr/>
          </p:nvSpPr>
          <p:spPr bwMode="auto">
            <a:xfrm>
              <a:off x="318672" y="3985041"/>
              <a:ext cx="8457697" cy="363882"/>
            </a:xfrm>
            <a:custGeom>
              <a:avLst/>
              <a:gdLst>
                <a:gd name="T0" fmla="*/ 0 w 2632"/>
                <a:gd name="T1" fmla="*/ 460 h 511"/>
                <a:gd name="T2" fmla="*/ 51 w 2632"/>
                <a:gd name="T3" fmla="*/ 511 h 511"/>
                <a:gd name="T4" fmla="*/ 2581 w 2632"/>
                <a:gd name="T5" fmla="*/ 511 h 511"/>
                <a:gd name="T6" fmla="*/ 2632 w 2632"/>
                <a:gd name="T7" fmla="*/ 460 h 511"/>
                <a:gd name="T8" fmla="*/ 2632 w 2632"/>
                <a:gd name="T9" fmla="*/ 51 h 511"/>
                <a:gd name="T10" fmla="*/ 2581 w 2632"/>
                <a:gd name="T11" fmla="*/ 0 h 511"/>
                <a:gd name="T12" fmla="*/ 51 w 2632"/>
                <a:gd name="T13" fmla="*/ 0 h 511"/>
                <a:gd name="T14" fmla="*/ 0 w 2632"/>
                <a:gd name="T15" fmla="*/ 51 h 511"/>
                <a:gd name="T16" fmla="*/ 0 w 2632"/>
                <a:gd name="T17" fmla="*/ 460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32" h="511">
                  <a:moveTo>
                    <a:pt x="0" y="460"/>
                  </a:moveTo>
                  <a:cubicBezTo>
                    <a:pt x="0" y="488"/>
                    <a:pt x="23" y="511"/>
                    <a:pt x="51" y="511"/>
                  </a:cubicBezTo>
                  <a:cubicBezTo>
                    <a:pt x="2581" y="511"/>
                    <a:pt x="2581" y="511"/>
                    <a:pt x="2581" y="511"/>
                  </a:cubicBezTo>
                  <a:cubicBezTo>
                    <a:pt x="2609" y="511"/>
                    <a:pt x="2632" y="488"/>
                    <a:pt x="2632" y="460"/>
                  </a:cubicBezTo>
                  <a:cubicBezTo>
                    <a:pt x="2632" y="51"/>
                    <a:pt x="2632" y="51"/>
                    <a:pt x="2632" y="51"/>
                  </a:cubicBezTo>
                  <a:cubicBezTo>
                    <a:pt x="2632" y="23"/>
                    <a:pt x="2609" y="0"/>
                    <a:pt x="2581" y="0"/>
                  </a:cubicBezTo>
                  <a:cubicBezTo>
                    <a:pt x="51" y="0"/>
                    <a:pt x="51" y="0"/>
                    <a:pt x="51" y="0"/>
                  </a:cubicBezTo>
                  <a:cubicBezTo>
                    <a:pt x="23" y="0"/>
                    <a:pt x="0" y="23"/>
                    <a:pt x="0" y="51"/>
                  </a:cubicBezTo>
                  <a:cubicBezTo>
                    <a:pt x="0" y="460"/>
                    <a:pt x="0" y="460"/>
                    <a:pt x="0" y="460"/>
                  </a:cubicBezTo>
                </a:path>
              </a:pathLst>
            </a:custGeom>
            <a:solidFill>
              <a:schemeClr val="accent1">
                <a:lumMod val="75000"/>
              </a:schemeClr>
            </a:solidFill>
            <a:ln>
              <a:noFill/>
            </a:ln>
          </p:spPr>
          <p:txBody>
            <a:bodyPr vert="horz" wrap="square" lIns="91416" tIns="45708" rIns="91416" bIns="45708" numCol="1" anchor="t" anchorCtr="0" compatLnSpc="1">
              <a:prstTxWarp prst="textNoShape">
                <a:avLst/>
              </a:prstTxWarp>
            </a:bodyPr>
            <a:lstStyle/>
            <a:p>
              <a:pPr>
                <a:spcAft>
                  <a:spcPts val="600"/>
                </a:spcAft>
              </a:pPr>
              <a:endParaRPr lang="en-US" sz="3599" b="1">
                <a:latin typeface="Roboto Bold" charset="0"/>
              </a:endParaRPr>
            </a:p>
          </p:txBody>
        </p:sp>
        <p:sp>
          <p:nvSpPr>
            <p:cNvPr id="47" name="Rectangle 46">
              <a:extLst>
                <a:ext uri="{FF2B5EF4-FFF2-40B4-BE49-F238E27FC236}">
                  <a16:creationId xmlns:a16="http://schemas.microsoft.com/office/drawing/2014/main" id="{8D200BB6-3AA4-EE72-6B9C-0D1C61D1510B}"/>
                </a:ext>
              </a:extLst>
            </p:cNvPr>
            <p:cNvSpPr/>
            <p:nvPr/>
          </p:nvSpPr>
          <p:spPr>
            <a:xfrm>
              <a:off x="3894845" y="4005452"/>
              <a:ext cx="1402948" cy="338554"/>
            </a:xfrm>
            <a:prstGeom prst="rect">
              <a:avLst/>
            </a:prstGeom>
          </p:spPr>
          <p:txBody>
            <a:bodyPr wrap="none" lIns="91440" tIns="45720" rIns="91440" bIns="45720" anchor="t">
              <a:spAutoFit/>
            </a:bodyPr>
            <a:lstStyle/>
            <a:p>
              <a:pPr>
                <a:spcAft>
                  <a:spcPts val="600"/>
                </a:spcAft>
              </a:pPr>
              <a:r>
                <a:rPr lang="en-US" sz="1600" b="1">
                  <a:solidFill>
                    <a:schemeClr val="bg1"/>
                  </a:solidFill>
                  <a:latin typeface="Arial Black" panose="020B0604020202020204" pitchFamily="34" charset="0"/>
                  <a:cs typeface="Arial Black" panose="020B0604020202020204" pitchFamily="34" charset="0"/>
                </a:rPr>
                <a:t>Discussion</a:t>
              </a:r>
            </a:p>
          </p:txBody>
        </p:sp>
      </p:grpSp>
      <p:sp>
        <p:nvSpPr>
          <p:cNvPr id="48" name="Rectangle 47">
            <a:extLst>
              <a:ext uri="{FF2B5EF4-FFF2-40B4-BE49-F238E27FC236}">
                <a16:creationId xmlns:a16="http://schemas.microsoft.com/office/drawing/2014/main" id="{C719B8CD-A6EE-E084-C6EC-4E47C77A6C68}"/>
              </a:ext>
            </a:extLst>
          </p:cNvPr>
          <p:cNvSpPr/>
          <p:nvPr/>
        </p:nvSpPr>
        <p:spPr>
          <a:xfrm>
            <a:off x="288542" y="4711971"/>
            <a:ext cx="8468661" cy="1384995"/>
          </a:xfrm>
          <a:prstGeom prst="rect">
            <a:avLst/>
          </a:prstGeom>
        </p:spPr>
        <p:txBody>
          <a:bodyPr wrap="square" lIns="91440" tIns="45720" rIns="91440" bIns="45720" anchor="t">
            <a:spAutoFit/>
          </a:bodyPr>
          <a:lstStyle/>
          <a:p>
            <a:pPr marL="171450" indent="-171450">
              <a:buFont typeface="Arial" panose="020B0604020202020204" pitchFamily="34" charset="0"/>
              <a:buChar char="•"/>
            </a:pPr>
            <a:r>
              <a:rPr lang="en-US" sz="1400" b="1" u="sng">
                <a:latin typeface="Arial"/>
                <a:cs typeface="Arial"/>
              </a:rPr>
              <a:t>Most Recent Industry Engagement:</a:t>
            </a:r>
            <a:r>
              <a:rPr lang="en-US" sz="1400">
                <a:latin typeface="Arial"/>
                <a:cs typeface="Arial"/>
              </a:rPr>
              <a:t> Industry Day 3 (Aug 30; </a:t>
            </a:r>
            <a:r>
              <a:rPr lang="en-US" sz="1400">
                <a:latin typeface="Arial"/>
                <a:cs typeface="Arial"/>
                <a:hlinkClick r:id="rId3"/>
              </a:rPr>
              <a:t>Sam.gov Announcement</a:t>
            </a:r>
            <a:r>
              <a:rPr lang="en-US" sz="1400">
                <a:latin typeface="Arial"/>
                <a:cs typeface="Arial"/>
              </a:rPr>
              <a:t>) provided Vendors status of:</a:t>
            </a:r>
          </a:p>
          <a:p>
            <a:pPr marL="628650" lvl="1" indent="-171450">
              <a:buFont typeface="Arial" panose="020B0604020202020204" pitchFamily="34" charset="0"/>
              <a:buChar char="•"/>
            </a:pPr>
            <a:r>
              <a:rPr lang="en-US" sz="1400">
                <a:latin typeface="Arial"/>
                <a:cs typeface="Arial"/>
              </a:rPr>
              <a:t>Contract solicitation timeline/s</a:t>
            </a:r>
          </a:p>
          <a:p>
            <a:pPr marL="628650" lvl="1" indent="-171450">
              <a:buFont typeface="Arial" panose="020B0604020202020204" pitchFamily="34" charset="0"/>
              <a:buChar char="•"/>
            </a:pPr>
            <a:r>
              <a:rPr lang="en-US" sz="1400">
                <a:latin typeface="Arial"/>
                <a:cs typeface="Arial"/>
              </a:rPr>
              <a:t>Review of key components in standardized acquisition packages</a:t>
            </a:r>
          </a:p>
          <a:p>
            <a:pPr marL="628650" lvl="1" indent="-171450">
              <a:buFont typeface="Arial" panose="020B0604020202020204" pitchFamily="34" charset="0"/>
              <a:buChar char="•"/>
            </a:pPr>
            <a:r>
              <a:rPr lang="en-US" sz="1400">
                <a:latin typeface="Arial"/>
                <a:cs typeface="Arial"/>
              </a:rPr>
              <a:t>Conducting market research for Air Ambulance via one national air broker contract (VA-initiated air ambulance transports)</a:t>
            </a:r>
          </a:p>
        </p:txBody>
      </p:sp>
      <p:grpSp>
        <p:nvGrpSpPr>
          <p:cNvPr id="127" name="Group 126">
            <a:extLst>
              <a:ext uri="{FF2B5EF4-FFF2-40B4-BE49-F238E27FC236}">
                <a16:creationId xmlns:a16="http://schemas.microsoft.com/office/drawing/2014/main" id="{593625FE-8969-3A38-DE05-7A262610691D}"/>
              </a:ext>
            </a:extLst>
          </p:cNvPr>
          <p:cNvGrpSpPr/>
          <p:nvPr/>
        </p:nvGrpSpPr>
        <p:grpSpPr>
          <a:xfrm>
            <a:off x="124179" y="871817"/>
            <a:ext cx="9019826" cy="3401732"/>
            <a:chOff x="124178" y="1289507"/>
            <a:chExt cx="12297233" cy="4490530"/>
          </a:xfrm>
        </p:grpSpPr>
        <p:sp>
          <p:nvSpPr>
            <p:cNvPr id="128" name="Round Same Side Corner Rectangle 1">
              <a:extLst>
                <a:ext uri="{FF2B5EF4-FFF2-40B4-BE49-F238E27FC236}">
                  <a16:creationId xmlns:a16="http://schemas.microsoft.com/office/drawing/2014/main" id="{8B279D90-8980-9D2D-913B-D1A409DE32FE}"/>
                </a:ext>
              </a:extLst>
            </p:cNvPr>
            <p:cNvSpPr/>
            <p:nvPr/>
          </p:nvSpPr>
          <p:spPr>
            <a:xfrm>
              <a:off x="124178" y="2930315"/>
              <a:ext cx="1521917" cy="438272"/>
            </a:xfrm>
            <a:prstGeom prst="round2SameRect">
              <a:avLst>
                <a:gd name="adj1" fmla="val 27188"/>
                <a:gd name="adj2" fmla="val 0"/>
              </a:avLst>
            </a:prstGeom>
            <a:solidFill>
              <a:srgbClr val="04C4D9"/>
            </a:solidFill>
            <a:ln w="12700" cap="flat" cmpd="sng" algn="ctr">
              <a:noFill/>
              <a:prstDash val="solid"/>
              <a:miter lim="800000"/>
            </a:ln>
            <a:effectLst/>
          </p:spPr>
          <p:txBody>
            <a:bodyPr lIns="164592"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prstClr val="white"/>
                  </a:solidFill>
                  <a:effectLst/>
                  <a:uLnTx/>
                  <a:uFillTx/>
                  <a:latin typeface="Roboto" pitchFamily="2" charset="0"/>
                  <a:ea typeface="Roboto" pitchFamily="2" charset="0"/>
                  <a:cs typeface="+mn-cs"/>
                </a:rPr>
                <a:t>2011</a:t>
              </a:r>
            </a:p>
          </p:txBody>
        </p:sp>
        <p:cxnSp>
          <p:nvCxnSpPr>
            <p:cNvPr id="129" name="Straight Connector 128">
              <a:extLst>
                <a:ext uri="{FF2B5EF4-FFF2-40B4-BE49-F238E27FC236}">
                  <a16:creationId xmlns:a16="http://schemas.microsoft.com/office/drawing/2014/main" id="{B30FD455-25CA-47A1-152A-F68CDAD9DDD0}"/>
                </a:ext>
              </a:extLst>
            </p:cNvPr>
            <p:cNvCxnSpPr/>
            <p:nvPr/>
          </p:nvCxnSpPr>
          <p:spPr>
            <a:xfrm flipV="1">
              <a:off x="1552762" y="2556031"/>
              <a:ext cx="0" cy="398846"/>
            </a:xfrm>
            <a:prstGeom prst="line">
              <a:avLst/>
            </a:prstGeom>
            <a:noFill/>
            <a:ln w="38100" cap="flat" cmpd="sng" algn="ctr">
              <a:solidFill>
                <a:srgbClr val="04C4D9"/>
              </a:solidFill>
              <a:prstDash val="solid"/>
              <a:miter lim="800000"/>
              <a:tailEnd type="oval"/>
            </a:ln>
            <a:effectLst/>
          </p:spPr>
        </p:cxnSp>
        <p:cxnSp>
          <p:nvCxnSpPr>
            <p:cNvPr id="130" name="Straight Connector 129">
              <a:extLst>
                <a:ext uri="{FF2B5EF4-FFF2-40B4-BE49-F238E27FC236}">
                  <a16:creationId xmlns:a16="http://schemas.microsoft.com/office/drawing/2014/main" id="{CDEC217A-8B08-5496-0CCB-E9E657900950}"/>
                </a:ext>
              </a:extLst>
            </p:cNvPr>
            <p:cNvCxnSpPr/>
            <p:nvPr/>
          </p:nvCxnSpPr>
          <p:spPr>
            <a:xfrm>
              <a:off x="2704419" y="3806858"/>
              <a:ext cx="0" cy="398847"/>
            </a:xfrm>
            <a:prstGeom prst="line">
              <a:avLst/>
            </a:prstGeom>
            <a:solidFill>
              <a:srgbClr val="77D94A"/>
            </a:solidFill>
            <a:ln w="38100" cap="flat" cmpd="sng" algn="ctr">
              <a:solidFill>
                <a:srgbClr val="77D94A"/>
              </a:solidFill>
              <a:prstDash val="solid"/>
              <a:miter lim="800000"/>
              <a:tailEnd type="oval"/>
            </a:ln>
            <a:effectLst/>
          </p:spPr>
        </p:cxnSp>
        <p:sp>
          <p:nvSpPr>
            <p:cNvPr id="131" name="Round Same Side Corner Rectangle 25">
              <a:extLst>
                <a:ext uri="{FF2B5EF4-FFF2-40B4-BE49-F238E27FC236}">
                  <a16:creationId xmlns:a16="http://schemas.microsoft.com/office/drawing/2014/main" id="{BD179826-7173-3DEE-514D-CB8C4E6D86E3}"/>
                </a:ext>
              </a:extLst>
            </p:cNvPr>
            <p:cNvSpPr/>
            <p:nvPr/>
          </p:nvSpPr>
          <p:spPr>
            <a:xfrm>
              <a:off x="2999232" y="2930315"/>
              <a:ext cx="4558151" cy="438272"/>
            </a:xfrm>
            <a:prstGeom prst="round2SameRect">
              <a:avLst>
                <a:gd name="adj1" fmla="val 27188"/>
                <a:gd name="adj2" fmla="val 0"/>
              </a:avLst>
            </a:prstGeom>
            <a:solidFill>
              <a:srgbClr val="F2B705"/>
            </a:solidFill>
            <a:ln w="12700" cap="flat" cmpd="sng" algn="ctr">
              <a:noFill/>
              <a:prstDash val="solid"/>
              <a:miter lim="800000"/>
            </a:ln>
            <a:effectLst/>
          </p:spPr>
          <p:txBody>
            <a:bodyPr lIns="164592"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prstClr val="white"/>
                  </a:solidFill>
                  <a:effectLst/>
                  <a:uLnTx/>
                  <a:uFillTx/>
                  <a:latin typeface="Roboto" pitchFamily="2" charset="0"/>
                  <a:ea typeface="Roboto" pitchFamily="2" charset="0"/>
                  <a:cs typeface="+mn-cs"/>
                </a:rPr>
                <a:t>2019              2020           2021</a:t>
              </a:r>
            </a:p>
          </p:txBody>
        </p:sp>
        <p:cxnSp>
          <p:nvCxnSpPr>
            <p:cNvPr id="132" name="Straight Connector 131">
              <a:extLst>
                <a:ext uri="{FF2B5EF4-FFF2-40B4-BE49-F238E27FC236}">
                  <a16:creationId xmlns:a16="http://schemas.microsoft.com/office/drawing/2014/main" id="{F3BF9CF0-D6F5-405D-4FBA-3308E4172A33}"/>
                </a:ext>
              </a:extLst>
            </p:cNvPr>
            <p:cNvCxnSpPr/>
            <p:nvPr/>
          </p:nvCxnSpPr>
          <p:spPr>
            <a:xfrm flipV="1">
              <a:off x="3517546" y="2555606"/>
              <a:ext cx="0" cy="398846"/>
            </a:xfrm>
            <a:prstGeom prst="line">
              <a:avLst/>
            </a:prstGeom>
            <a:solidFill>
              <a:srgbClr val="F2B705"/>
            </a:solidFill>
            <a:ln w="38100" cap="flat" cmpd="sng" algn="ctr">
              <a:solidFill>
                <a:srgbClr val="F2B705"/>
              </a:solidFill>
              <a:prstDash val="solid"/>
              <a:miter lim="800000"/>
              <a:tailEnd type="oval"/>
            </a:ln>
            <a:effectLst/>
          </p:spPr>
        </p:cxnSp>
        <p:cxnSp>
          <p:nvCxnSpPr>
            <p:cNvPr id="133" name="Straight Connector 132">
              <a:extLst>
                <a:ext uri="{FF2B5EF4-FFF2-40B4-BE49-F238E27FC236}">
                  <a16:creationId xmlns:a16="http://schemas.microsoft.com/office/drawing/2014/main" id="{7B9C05C6-0861-50EC-2CDC-EA87B634470F}"/>
                </a:ext>
              </a:extLst>
            </p:cNvPr>
            <p:cNvCxnSpPr/>
            <p:nvPr/>
          </p:nvCxnSpPr>
          <p:spPr>
            <a:xfrm>
              <a:off x="6319019" y="3783623"/>
              <a:ext cx="0" cy="398847"/>
            </a:xfrm>
            <a:prstGeom prst="line">
              <a:avLst/>
            </a:prstGeom>
            <a:solidFill>
              <a:srgbClr val="F27B35"/>
            </a:solidFill>
            <a:ln w="38100" cap="flat" cmpd="sng" algn="ctr">
              <a:solidFill>
                <a:srgbClr val="F27B35"/>
              </a:solidFill>
              <a:prstDash val="solid"/>
              <a:miter lim="800000"/>
              <a:tailEnd type="oval"/>
            </a:ln>
            <a:effectLst/>
          </p:spPr>
        </p:cxnSp>
        <p:grpSp>
          <p:nvGrpSpPr>
            <p:cNvPr id="134" name="Group 133">
              <a:extLst>
                <a:ext uri="{FF2B5EF4-FFF2-40B4-BE49-F238E27FC236}">
                  <a16:creationId xmlns:a16="http://schemas.microsoft.com/office/drawing/2014/main" id="{8EECEA05-3445-D995-F185-AD9D7CB4DF63}"/>
                </a:ext>
              </a:extLst>
            </p:cNvPr>
            <p:cNvGrpSpPr/>
            <p:nvPr/>
          </p:nvGrpSpPr>
          <p:grpSpPr>
            <a:xfrm>
              <a:off x="386675" y="1555823"/>
              <a:ext cx="2386561" cy="1037111"/>
              <a:chOff x="1657024" y="1944579"/>
              <a:chExt cx="2146412" cy="919619"/>
            </a:xfrm>
          </p:grpSpPr>
          <p:sp>
            <p:nvSpPr>
              <p:cNvPr id="170" name="TextBox 169">
                <a:extLst>
                  <a:ext uri="{FF2B5EF4-FFF2-40B4-BE49-F238E27FC236}">
                    <a16:creationId xmlns:a16="http://schemas.microsoft.com/office/drawing/2014/main" id="{7E899D4C-6107-B612-4C72-EFDA9E1F45AB}"/>
                  </a:ext>
                </a:extLst>
              </p:cNvPr>
              <p:cNvSpPr txBox="1"/>
              <p:nvPr/>
            </p:nvSpPr>
            <p:spPr>
              <a:xfrm>
                <a:off x="1766489" y="2190512"/>
                <a:ext cx="2036947" cy="673686"/>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Discretionary authority provided to VA to pay CMS for non-contract ambulance (</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hlinkClick r:id="rId4"/>
                  </a:rPr>
                  <a:t>PL 112-56</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(11/21/2011)</a:t>
                </a:r>
              </a:p>
            </p:txBody>
          </p:sp>
          <p:sp>
            <p:nvSpPr>
              <p:cNvPr id="171" name="TextBox 170">
                <a:extLst>
                  <a:ext uri="{FF2B5EF4-FFF2-40B4-BE49-F238E27FC236}">
                    <a16:creationId xmlns:a16="http://schemas.microsoft.com/office/drawing/2014/main" id="{4A5FEC4E-9E6B-92E5-8D6E-667AC5472EC5}"/>
                  </a:ext>
                </a:extLst>
              </p:cNvPr>
              <p:cNvSpPr txBox="1"/>
              <p:nvPr/>
            </p:nvSpPr>
            <p:spPr>
              <a:xfrm>
                <a:off x="1657024" y="1944579"/>
                <a:ext cx="2036947" cy="273818"/>
              </a:xfrm>
              <a:prstGeom prst="rect">
                <a:avLst/>
              </a:prstGeom>
              <a:noFill/>
            </p:spPr>
            <p:txBody>
              <a:bodyPr wrap="square" lIns="82296" tIns="41148" rIns="82296" bIns="41148"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kumimoji="0" lang="en-US" sz="1050" b="1" i="0" u="none" strike="noStrike" kern="0" cap="none" spc="0" normalizeH="0" baseline="0" noProof="0">
                    <a:ln>
                      <a:noFill/>
                    </a:ln>
                    <a:solidFill>
                      <a:srgbClr val="455F51"/>
                    </a:solidFill>
                    <a:effectLst/>
                    <a:uLnTx/>
                    <a:uFillTx/>
                    <a:latin typeface="Roboto" pitchFamily="2" charset="0"/>
                    <a:ea typeface="Roboto" pitchFamily="2" charset="0"/>
                  </a:rPr>
                  <a:t>Congressional Authority</a:t>
                </a:r>
              </a:p>
            </p:txBody>
          </p:sp>
        </p:grpSp>
        <p:grpSp>
          <p:nvGrpSpPr>
            <p:cNvPr id="135" name="Group 134">
              <a:extLst>
                <a:ext uri="{FF2B5EF4-FFF2-40B4-BE49-F238E27FC236}">
                  <a16:creationId xmlns:a16="http://schemas.microsoft.com/office/drawing/2014/main" id="{38EC84C3-3E22-E3EB-F23C-9710F3C1091C}"/>
                </a:ext>
              </a:extLst>
            </p:cNvPr>
            <p:cNvGrpSpPr/>
            <p:nvPr/>
          </p:nvGrpSpPr>
          <p:grpSpPr>
            <a:xfrm>
              <a:off x="3374984" y="1289507"/>
              <a:ext cx="4200605" cy="1128206"/>
              <a:chOff x="1789686" y="1740982"/>
              <a:chExt cx="3777916" cy="1000396"/>
            </a:xfrm>
          </p:grpSpPr>
          <p:sp>
            <p:nvSpPr>
              <p:cNvPr id="168" name="TextBox 167">
                <a:extLst>
                  <a:ext uri="{FF2B5EF4-FFF2-40B4-BE49-F238E27FC236}">
                    <a16:creationId xmlns:a16="http://schemas.microsoft.com/office/drawing/2014/main" id="{22D807A1-72CE-B4E9-B9AA-5018A4AE70AF}"/>
                  </a:ext>
                </a:extLst>
              </p:cNvPr>
              <p:cNvSpPr txBox="1"/>
              <p:nvPr/>
            </p:nvSpPr>
            <p:spPr>
              <a:xfrm>
                <a:off x="1789686" y="2355899"/>
                <a:ext cx="2036947" cy="385479"/>
              </a:xfrm>
              <a:prstGeom prst="rect">
                <a:avLst/>
              </a:prstGeom>
              <a:noFill/>
            </p:spPr>
            <p:txBody>
              <a:bodyPr wrap="square" lIns="82296" tIns="41148" rIns="82296" bIns="41148" rtlCol="0" anchor="t">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a:ea typeface="Roboto"/>
                    <a:cs typeface="Roboto"/>
                  </a:rPr>
                  <a:t>Rulemaking package submitted to OMB (7/30/2019)</a:t>
                </a:r>
              </a:p>
            </p:txBody>
          </p:sp>
          <p:sp>
            <p:nvSpPr>
              <p:cNvPr id="169" name="TextBox 168">
                <a:extLst>
                  <a:ext uri="{FF2B5EF4-FFF2-40B4-BE49-F238E27FC236}">
                    <a16:creationId xmlns:a16="http://schemas.microsoft.com/office/drawing/2014/main" id="{3EEE8E25-1B90-EF8F-2198-E60A03FAC77A}"/>
                  </a:ext>
                </a:extLst>
              </p:cNvPr>
              <p:cNvSpPr txBox="1"/>
              <p:nvPr/>
            </p:nvSpPr>
            <p:spPr>
              <a:xfrm>
                <a:off x="3530655" y="1740982"/>
                <a:ext cx="2036947" cy="273819"/>
              </a:xfrm>
              <a:prstGeom prst="rect">
                <a:avLst/>
              </a:prstGeom>
              <a:noFill/>
            </p:spPr>
            <p:txBody>
              <a:bodyPr wrap="square" lIns="82296" tIns="41148" rIns="82296" bIns="41148"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kumimoji="0" lang="en-US" sz="1050" b="1" i="0" u="none" strike="noStrike" kern="0" cap="none" spc="0" normalizeH="0" baseline="0" noProof="0">
                    <a:ln>
                      <a:noFill/>
                    </a:ln>
                    <a:solidFill>
                      <a:srgbClr val="455F51"/>
                    </a:solidFill>
                    <a:effectLst/>
                    <a:uLnTx/>
                    <a:uFillTx/>
                    <a:latin typeface="Roboto" pitchFamily="2" charset="0"/>
                    <a:ea typeface="Roboto" pitchFamily="2" charset="0"/>
                  </a:rPr>
                  <a:t>Rulemaking</a:t>
                </a:r>
              </a:p>
            </p:txBody>
          </p:sp>
        </p:grpSp>
        <p:sp>
          <p:nvSpPr>
            <p:cNvPr id="136" name="TextBox 135">
              <a:extLst>
                <a:ext uri="{FF2B5EF4-FFF2-40B4-BE49-F238E27FC236}">
                  <a16:creationId xmlns:a16="http://schemas.microsoft.com/office/drawing/2014/main" id="{F7D2C36F-3025-4D24-7641-7CA85140F5A4}"/>
                </a:ext>
              </a:extLst>
            </p:cNvPr>
            <p:cNvSpPr txBox="1"/>
            <p:nvPr/>
          </p:nvSpPr>
          <p:spPr>
            <a:xfrm>
              <a:off x="4108771" y="3884514"/>
              <a:ext cx="1956801" cy="759757"/>
            </a:xfrm>
            <a:prstGeom prst="rect">
              <a:avLst/>
            </a:prstGeom>
            <a:noFill/>
          </p:spPr>
          <p:txBody>
            <a:bodyPr wrap="square" lIns="82296" tIns="41148" rIns="82296" bIns="41148" rtlCol="0">
              <a:spAutoFit/>
            </a:bodyPr>
            <a:lstStyle/>
            <a:p>
              <a:pPr marL="171450" marR="0" lvl="0" indent="-571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Public Comment Period (11/5/2020 – 1/4/2021)</a:t>
              </a:r>
            </a:p>
            <a:p>
              <a:pPr marL="285750" lvl="1" indent="-57150">
                <a:buFont typeface="Arial" panose="020B0604020202020204" pitchFamily="34" charset="0"/>
                <a:buChar cha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6 Comments rec’d (5 substantive)</a:t>
              </a:r>
              <a:endParaRPr kumimoji="0" lang="en-US" sz="800" b="0" i="0" u="none" strike="noStrike" kern="0" cap="none" spc="0" normalizeH="0" baseline="0" noProof="0">
                <a:ln>
                  <a:noFill/>
                </a:ln>
                <a:solidFill>
                  <a:srgbClr val="455F51">
                    <a:lumMod val="50000"/>
                    <a:lumOff val="50000"/>
                  </a:srgbClr>
                </a:solidFill>
                <a:effectLst/>
                <a:uLnTx/>
                <a:uFillTx/>
                <a:latin typeface="Roboto" pitchFamily="2" charset="0"/>
                <a:ea typeface="Roboto" pitchFamily="2" charset="0"/>
              </a:endParaRPr>
            </a:p>
          </p:txBody>
        </p:sp>
        <p:grpSp>
          <p:nvGrpSpPr>
            <p:cNvPr id="137" name="Group 136">
              <a:extLst>
                <a:ext uri="{FF2B5EF4-FFF2-40B4-BE49-F238E27FC236}">
                  <a16:creationId xmlns:a16="http://schemas.microsoft.com/office/drawing/2014/main" id="{EDC6CBCA-2C83-D20D-93DE-05EC795AB8DB}"/>
                </a:ext>
              </a:extLst>
            </p:cNvPr>
            <p:cNvGrpSpPr/>
            <p:nvPr/>
          </p:nvGrpSpPr>
          <p:grpSpPr>
            <a:xfrm>
              <a:off x="979016" y="3788059"/>
              <a:ext cx="2860737" cy="1348873"/>
              <a:chOff x="1576208" y="1526492"/>
              <a:chExt cx="2572875" cy="1196062"/>
            </a:xfrm>
          </p:grpSpPr>
          <p:sp>
            <p:nvSpPr>
              <p:cNvPr id="166" name="TextBox 165">
                <a:extLst>
                  <a:ext uri="{FF2B5EF4-FFF2-40B4-BE49-F238E27FC236}">
                    <a16:creationId xmlns:a16="http://schemas.microsoft.com/office/drawing/2014/main" id="{EC31638F-DA93-E2A3-DCEF-8FCB109B28EF}"/>
                  </a:ext>
                </a:extLst>
              </p:cNvPr>
              <p:cNvSpPr txBox="1"/>
              <p:nvPr/>
            </p:nvSpPr>
            <p:spPr>
              <a:xfrm>
                <a:off x="1576208" y="1526492"/>
                <a:ext cx="2036948" cy="1196062"/>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50" b="1" i="0" u="none" strike="noStrike" kern="0" cap="none" spc="0" normalizeH="0" baseline="0" noProof="0">
                    <a:ln>
                      <a:noFill/>
                    </a:ln>
                    <a:solidFill>
                      <a:srgbClr val="455F51"/>
                    </a:solidFill>
                    <a:effectLst/>
                    <a:uLnTx/>
                    <a:uFillTx/>
                    <a:latin typeface="Roboto" pitchFamily="2" charset="0"/>
                    <a:ea typeface="Roboto" pitchFamily="2" charset="0"/>
                  </a:rPr>
                  <a:t>VA OIG Recommendation</a:t>
                </a:r>
                <a:b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b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VA OIG recommended VA implement congressional authority to implement CMS rates (</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hlinkClick r:id="rId5"/>
                  </a:rPr>
                  <a:t>VA OIG 15-00022-139</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a:t>
                </a:r>
              </a:p>
              <a:p>
                <a:pPr marL="0" marR="0" lvl="0" indent="0" defTabSz="914400" eaLnBrk="1" fontAlgn="auto" latinLnBrk="0" hangingPunct="1">
                  <a:lnSpc>
                    <a:spcPct val="100000"/>
                  </a:lnSpc>
                  <a:spcBef>
                    <a:spcPts val="0"/>
                  </a:spcBef>
                  <a:spcAft>
                    <a:spcPts val="0"/>
                  </a:spcAft>
                  <a:buClrTx/>
                  <a:buSzTx/>
                  <a:buFontTx/>
                  <a:buNone/>
                  <a:tabLst/>
                  <a:defRPr/>
                </a:pPr>
                <a:r>
                  <a:rPr lang="en-US" sz="800" kern="0">
                    <a:solidFill>
                      <a:srgbClr val="263238"/>
                    </a:solidFill>
                    <a:latin typeface="Roboto" pitchFamily="2" charset="0"/>
                    <a:ea typeface="Roboto" pitchFamily="2" charset="0"/>
                  </a:rPr>
                  <a:t>(05/07/2018)</a:t>
                </a:r>
                <a:endParaRPr kumimoji="0" lang="en-US" sz="800" b="0" i="0" u="none" strike="noStrike" kern="0" cap="none" spc="0" normalizeH="0" baseline="0" noProof="0">
                  <a:ln>
                    <a:noFill/>
                  </a:ln>
                  <a:solidFill>
                    <a:srgbClr val="263238"/>
                  </a:solidFill>
                  <a:effectLst/>
                  <a:uLnTx/>
                  <a:uFillTx/>
                  <a:latin typeface="Roboto" pitchFamily="2" charset="0"/>
                  <a:ea typeface="Roboto" pitchFamily="2" charset="0"/>
                </a:endParaRPr>
              </a:p>
            </p:txBody>
          </p:sp>
          <p:sp>
            <p:nvSpPr>
              <p:cNvPr id="167" name="TextBox 166">
                <a:extLst>
                  <a:ext uri="{FF2B5EF4-FFF2-40B4-BE49-F238E27FC236}">
                    <a16:creationId xmlns:a16="http://schemas.microsoft.com/office/drawing/2014/main" id="{9ACAB1B6-1CC2-8DA5-C6A1-852E4B61F7DE}"/>
                  </a:ext>
                </a:extLst>
              </p:cNvPr>
              <p:cNvSpPr txBox="1"/>
              <p:nvPr/>
            </p:nvSpPr>
            <p:spPr>
              <a:xfrm>
                <a:off x="2112136" y="2272421"/>
                <a:ext cx="2036947" cy="219237"/>
              </a:xfrm>
              <a:prstGeom prst="rect">
                <a:avLst/>
              </a:prstGeom>
              <a:noFill/>
            </p:spPr>
            <p:txBody>
              <a:bodyPr wrap="square" lIns="82296" tIns="41148" rIns="82296" bIns="41148" rtlCol="0">
                <a:spAutoFit/>
              </a:bodyPr>
              <a:lstStyle/>
              <a:p>
                <a:pPr marL="0" marR="0" lvl="0" indent="0" algn="r" defTabSz="914400" eaLnBrk="1" fontAlgn="auto" latinLnBrk="0" hangingPunct="1">
                  <a:lnSpc>
                    <a:spcPct val="150000"/>
                  </a:lnSpc>
                  <a:spcBef>
                    <a:spcPts val="0"/>
                  </a:spcBef>
                  <a:spcAft>
                    <a:spcPts val="0"/>
                  </a:spcAft>
                  <a:buClrTx/>
                  <a:buSzTx/>
                  <a:buFontTx/>
                  <a:buNone/>
                  <a:tabLst/>
                  <a:defRPr/>
                </a:pPr>
                <a:endParaRPr kumimoji="0" lang="en-US" sz="800" b="0" i="0" u="none" strike="noStrike" kern="0" cap="none" spc="0" normalizeH="0" baseline="0" noProof="0">
                  <a:ln>
                    <a:noFill/>
                  </a:ln>
                  <a:solidFill>
                    <a:srgbClr val="455F51">
                      <a:lumMod val="50000"/>
                      <a:lumOff val="50000"/>
                    </a:srgbClr>
                  </a:solidFill>
                  <a:effectLst/>
                  <a:uLnTx/>
                  <a:uFillTx/>
                  <a:latin typeface="Roboto" pitchFamily="2" charset="0"/>
                  <a:ea typeface="Roboto" pitchFamily="2" charset="0"/>
                </a:endParaRPr>
              </a:p>
            </p:txBody>
          </p:sp>
        </p:grpSp>
        <p:sp>
          <p:nvSpPr>
            <p:cNvPr id="138" name="Freeform 57">
              <a:extLst>
                <a:ext uri="{FF2B5EF4-FFF2-40B4-BE49-F238E27FC236}">
                  <a16:creationId xmlns:a16="http://schemas.microsoft.com/office/drawing/2014/main" id="{F1CB2104-5F72-33C3-1723-1C50CA081E9A}"/>
                </a:ext>
              </a:extLst>
            </p:cNvPr>
            <p:cNvSpPr/>
            <p:nvPr/>
          </p:nvSpPr>
          <p:spPr>
            <a:xfrm>
              <a:off x="1560576" y="3368586"/>
              <a:ext cx="1438655" cy="438272"/>
            </a:xfrm>
            <a:custGeom>
              <a:avLst/>
              <a:gdLst>
                <a:gd name="connsiteX0" fmla="*/ 0 w 2117558"/>
                <a:gd name="connsiteY0" fmla="*/ 0 h 388621"/>
                <a:gd name="connsiteX1" fmla="*/ 2117558 w 2117558"/>
                <a:gd name="connsiteY1" fmla="*/ 0 h 388621"/>
                <a:gd name="connsiteX2" fmla="*/ 2117558 w 2117558"/>
                <a:gd name="connsiteY2" fmla="*/ 282963 h 388621"/>
                <a:gd name="connsiteX3" fmla="*/ 2011900 w 2117558"/>
                <a:gd name="connsiteY3" fmla="*/ 388621 h 388621"/>
                <a:gd name="connsiteX4" fmla="*/ 105658 w 2117558"/>
                <a:gd name="connsiteY4" fmla="*/ 388621 h 388621"/>
                <a:gd name="connsiteX5" fmla="*/ 0 w 2117558"/>
                <a:gd name="connsiteY5" fmla="*/ 282963 h 388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7558" h="388621">
                  <a:moveTo>
                    <a:pt x="0" y="0"/>
                  </a:moveTo>
                  <a:lnTo>
                    <a:pt x="2117558" y="0"/>
                  </a:lnTo>
                  <a:lnTo>
                    <a:pt x="2117558" y="282963"/>
                  </a:lnTo>
                  <a:cubicBezTo>
                    <a:pt x="2117558" y="341316"/>
                    <a:pt x="2070253" y="388621"/>
                    <a:pt x="2011900" y="388621"/>
                  </a:cubicBezTo>
                  <a:lnTo>
                    <a:pt x="105658" y="388621"/>
                  </a:lnTo>
                  <a:cubicBezTo>
                    <a:pt x="47305" y="388621"/>
                    <a:pt x="0" y="341316"/>
                    <a:pt x="0" y="282963"/>
                  </a:cubicBezTo>
                  <a:close/>
                </a:path>
              </a:pathLst>
            </a:custGeom>
            <a:solidFill>
              <a:srgbClr val="77D94A"/>
            </a:solidFill>
            <a:ln w="12700" cap="flat" cmpd="sng" algn="ctr">
              <a:noFill/>
              <a:prstDash val="solid"/>
              <a:miter lim="800000"/>
            </a:ln>
            <a:effectLst/>
          </p:spPr>
          <p:txBody>
            <a:bodyPr lIns="164592"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prstClr val="white"/>
                  </a:solidFill>
                  <a:effectLst/>
                  <a:uLnTx/>
                  <a:uFillTx/>
                  <a:latin typeface="Roboto" pitchFamily="2" charset="0"/>
                  <a:ea typeface="Roboto" pitchFamily="2" charset="0"/>
                  <a:cs typeface="+mn-cs"/>
                </a:rPr>
                <a:t>2018</a:t>
              </a:r>
            </a:p>
          </p:txBody>
        </p:sp>
        <p:sp>
          <p:nvSpPr>
            <p:cNvPr id="139" name="Freeform 58">
              <a:extLst>
                <a:ext uri="{FF2B5EF4-FFF2-40B4-BE49-F238E27FC236}">
                  <a16:creationId xmlns:a16="http://schemas.microsoft.com/office/drawing/2014/main" id="{9CD0D930-4EB6-9062-B331-F7F5B6AABA74}"/>
                </a:ext>
              </a:extLst>
            </p:cNvPr>
            <p:cNvSpPr/>
            <p:nvPr/>
          </p:nvSpPr>
          <p:spPr>
            <a:xfrm>
              <a:off x="5676004" y="3345351"/>
              <a:ext cx="6391818" cy="438272"/>
            </a:xfrm>
            <a:custGeom>
              <a:avLst/>
              <a:gdLst>
                <a:gd name="connsiteX0" fmla="*/ 0 w 2117558"/>
                <a:gd name="connsiteY0" fmla="*/ 0 h 388621"/>
                <a:gd name="connsiteX1" fmla="*/ 2117558 w 2117558"/>
                <a:gd name="connsiteY1" fmla="*/ 0 h 388621"/>
                <a:gd name="connsiteX2" fmla="*/ 2117558 w 2117558"/>
                <a:gd name="connsiteY2" fmla="*/ 282963 h 388621"/>
                <a:gd name="connsiteX3" fmla="*/ 2011900 w 2117558"/>
                <a:gd name="connsiteY3" fmla="*/ 388621 h 388621"/>
                <a:gd name="connsiteX4" fmla="*/ 105658 w 2117558"/>
                <a:gd name="connsiteY4" fmla="*/ 388621 h 388621"/>
                <a:gd name="connsiteX5" fmla="*/ 0 w 2117558"/>
                <a:gd name="connsiteY5" fmla="*/ 282963 h 388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7558" h="388621">
                  <a:moveTo>
                    <a:pt x="0" y="0"/>
                  </a:moveTo>
                  <a:lnTo>
                    <a:pt x="2117558" y="0"/>
                  </a:lnTo>
                  <a:lnTo>
                    <a:pt x="2117558" y="282963"/>
                  </a:lnTo>
                  <a:cubicBezTo>
                    <a:pt x="2117558" y="341316"/>
                    <a:pt x="2070253" y="388621"/>
                    <a:pt x="2011900" y="388621"/>
                  </a:cubicBezTo>
                  <a:lnTo>
                    <a:pt x="105658" y="388621"/>
                  </a:lnTo>
                  <a:cubicBezTo>
                    <a:pt x="47305" y="388621"/>
                    <a:pt x="0" y="341316"/>
                    <a:pt x="0" y="282963"/>
                  </a:cubicBezTo>
                  <a:close/>
                </a:path>
              </a:pathLst>
            </a:custGeom>
            <a:solidFill>
              <a:srgbClr val="F27B35"/>
            </a:solidFill>
            <a:ln w="12700" cap="flat" cmpd="sng" algn="ctr">
              <a:noFill/>
              <a:prstDash val="solid"/>
              <a:miter lim="800000"/>
            </a:ln>
            <a:effectLst/>
          </p:spPr>
          <p:txBody>
            <a:bodyPr lIns="164592"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prstClr val="white"/>
                  </a:solidFill>
                  <a:effectLst/>
                  <a:uLnTx/>
                  <a:uFillTx/>
                  <a:latin typeface="Roboto" pitchFamily="2" charset="0"/>
                  <a:ea typeface="Roboto" pitchFamily="2" charset="0"/>
                  <a:cs typeface="+mn-cs"/>
                </a:rPr>
                <a:t>2022               2023                                                                                             2024             </a:t>
              </a:r>
            </a:p>
          </p:txBody>
        </p:sp>
        <p:sp>
          <p:nvSpPr>
            <p:cNvPr id="140" name="Freeform 46">
              <a:extLst>
                <a:ext uri="{FF2B5EF4-FFF2-40B4-BE49-F238E27FC236}">
                  <a16:creationId xmlns:a16="http://schemas.microsoft.com/office/drawing/2014/main" id="{455B1067-FF9B-7274-1208-A538B0E65665}"/>
                </a:ext>
              </a:extLst>
            </p:cNvPr>
            <p:cNvSpPr>
              <a:spLocks noEditPoints="1"/>
            </p:cNvSpPr>
            <p:nvPr/>
          </p:nvSpPr>
          <p:spPr bwMode="auto">
            <a:xfrm>
              <a:off x="7700931" y="4673719"/>
              <a:ext cx="406098" cy="466029"/>
            </a:xfrm>
            <a:custGeom>
              <a:avLst/>
              <a:gdLst>
                <a:gd name="T0" fmla="*/ 429 w 429"/>
                <a:gd name="T1" fmla="*/ 101 h 485"/>
                <a:gd name="T2" fmla="*/ 239 w 429"/>
                <a:gd name="T3" fmla="*/ 85 h 485"/>
                <a:gd name="T4" fmla="*/ 224 w 429"/>
                <a:gd name="T5" fmla="*/ 0 h 485"/>
                <a:gd name="T6" fmla="*/ 138 w 429"/>
                <a:gd name="T7" fmla="*/ 15 h 485"/>
                <a:gd name="T8" fmla="*/ 118 w 429"/>
                <a:gd name="T9" fmla="*/ 84 h 485"/>
                <a:gd name="T10" fmla="*/ 103 w 429"/>
                <a:gd name="T11" fmla="*/ 27 h 485"/>
                <a:gd name="T12" fmla="*/ 0 w 429"/>
                <a:gd name="T13" fmla="*/ 76 h 485"/>
                <a:gd name="T14" fmla="*/ 0 w 429"/>
                <a:gd name="T15" fmla="*/ 77 h 485"/>
                <a:gd name="T16" fmla="*/ 0 w 429"/>
                <a:gd name="T17" fmla="*/ 309 h 485"/>
                <a:gd name="T18" fmla="*/ 0 w 429"/>
                <a:gd name="T19" fmla="*/ 327 h 485"/>
                <a:gd name="T20" fmla="*/ 257 w 429"/>
                <a:gd name="T21" fmla="*/ 377 h 485"/>
                <a:gd name="T22" fmla="*/ 273 w 429"/>
                <a:gd name="T23" fmla="*/ 485 h 485"/>
                <a:gd name="T24" fmla="*/ 381 w 429"/>
                <a:gd name="T25" fmla="*/ 469 h 485"/>
                <a:gd name="T26" fmla="*/ 414 w 429"/>
                <a:gd name="T27" fmla="*/ 377 h 485"/>
                <a:gd name="T28" fmla="*/ 169 w 429"/>
                <a:gd name="T29" fmla="*/ 86 h 485"/>
                <a:gd name="T30" fmla="*/ 209 w 429"/>
                <a:gd name="T31" fmla="*/ 236 h 485"/>
                <a:gd name="T32" fmla="*/ 169 w 429"/>
                <a:gd name="T33" fmla="*/ 236 h 485"/>
                <a:gd name="T34" fmla="*/ 209 w 429"/>
                <a:gd name="T35" fmla="*/ 30 h 485"/>
                <a:gd name="T36" fmla="*/ 169 w 429"/>
                <a:gd name="T37" fmla="*/ 55 h 485"/>
                <a:gd name="T38" fmla="*/ 209 w 429"/>
                <a:gd name="T39" fmla="*/ 30 h 485"/>
                <a:gd name="T40" fmla="*/ 50 w 429"/>
                <a:gd name="T41" fmla="*/ 57 h 485"/>
                <a:gd name="T42" fmla="*/ 88 w 429"/>
                <a:gd name="T43" fmla="*/ 259 h 485"/>
                <a:gd name="T44" fmla="*/ 30 w 429"/>
                <a:gd name="T45" fmla="*/ 263 h 485"/>
                <a:gd name="T46" fmla="*/ 30 w 429"/>
                <a:gd name="T47" fmla="*/ 77 h 485"/>
                <a:gd name="T48" fmla="*/ 334 w 429"/>
                <a:gd name="T49" fmla="*/ 217 h 485"/>
                <a:gd name="T50" fmla="*/ 334 w 429"/>
                <a:gd name="T51" fmla="*/ 248 h 485"/>
                <a:gd name="T52" fmla="*/ 350 w 429"/>
                <a:gd name="T53" fmla="*/ 264 h 485"/>
                <a:gd name="T54" fmla="*/ 319 w 429"/>
                <a:gd name="T55" fmla="*/ 279 h 485"/>
                <a:gd name="T56" fmla="*/ 350 w 429"/>
                <a:gd name="T57" fmla="*/ 294 h 485"/>
                <a:gd name="T58" fmla="*/ 334 w 429"/>
                <a:gd name="T59" fmla="*/ 310 h 485"/>
                <a:gd name="T60" fmla="*/ 334 w 429"/>
                <a:gd name="T61" fmla="*/ 340 h 485"/>
                <a:gd name="T62" fmla="*/ 350 w 429"/>
                <a:gd name="T63" fmla="*/ 356 h 485"/>
                <a:gd name="T64" fmla="*/ 319 w 429"/>
                <a:gd name="T65" fmla="*/ 371 h 485"/>
                <a:gd name="T66" fmla="*/ 350 w 429"/>
                <a:gd name="T67" fmla="*/ 386 h 485"/>
                <a:gd name="T68" fmla="*/ 319 w 429"/>
                <a:gd name="T69" fmla="*/ 391 h 485"/>
                <a:gd name="T70" fmla="*/ 288 w 429"/>
                <a:gd name="T71" fmla="*/ 195 h 485"/>
                <a:gd name="T72" fmla="*/ 350 w 429"/>
                <a:gd name="T73" fmla="*/ 217 h 485"/>
                <a:gd name="T74" fmla="*/ 319 w 429"/>
                <a:gd name="T75" fmla="*/ 424 h 485"/>
                <a:gd name="T76" fmla="*/ 319 w 429"/>
                <a:gd name="T77" fmla="*/ 421 h 485"/>
                <a:gd name="T78" fmla="*/ 319 w 429"/>
                <a:gd name="T79" fmla="*/ 454 h 485"/>
                <a:gd name="T80" fmla="*/ 288 w 429"/>
                <a:gd name="T81" fmla="*/ 428 h 485"/>
                <a:gd name="T82" fmla="*/ 350 w 429"/>
                <a:gd name="T83" fmla="*/ 428 h 485"/>
                <a:gd name="T84" fmla="*/ 319 w 429"/>
                <a:gd name="T85" fmla="*/ 454 h 485"/>
                <a:gd name="T86" fmla="*/ 381 w 429"/>
                <a:gd name="T87" fmla="*/ 347 h 485"/>
                <a:gd name="T88" fmla="*/ 365 w 429"/>
                <a:gd name="T89" fmla="*/ 165 h 485"/>
                <a:gd name="T90" fmla="*/ 257 w 429"/>
                <a:gd name="T91" fmla="*/ 180 h 485"/>
                <a:gd name="T92" fmla="*/ 50 w 429"/>
                <a:gd name="T93" fmla="*/ 347 h 485"/>
                <a:gd name="T94" fmla="*/ 30 w 429"/>
                <a:gd name="T95" fmla="*/ 309 h 485"/>
                <a:gd name="T96" fmla="*/ 103 w 429"/>
                <a:gd name="T97" fmla="*/ 290 h 485"/>
                <a:gd name="T98" fmla="*/ 118 w 429"/>
                <a:gd name="T99" fmla="*/ 114 h 485"/>
                <a:gd name="T100" fmla="*/ 138 w 429"/>
                <a:gd name="T101" fmla="*/ 241 h 485"/>
                <a:gd name="T102" fmla="*/ 176 w 429"/>
                <a:gd name="T103" fmla="*/ 307 h 485"/>
                <a:gd name="T104" fmla="*/ 202 w 429"/>
                <a:gd name="T105" fmla="*/ 307 h 485"/>
                <a:gd name="T106" fmla="*/ 239 w 429"/>
                <a:gd name="T107" fmla="*/ 241 h 485"/>
                <a:gd name="T108" fmla="*/ 399 w 429"/>
                <a:gd name="T109" fmla="*/ 116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29" h="485">
                  <a:moveTo>
                    <a:pt x="429" y="362"/>
                  </a:moveTo>
                  <a:cubicBezTo>
                    <a:pt x="429" y="101"/>
                    <a:pt x="429" y="101"/>
                    <a:pt x="429" y="101"/>
                  </a:cubicBezTo>
                  <a:cubicBezTo>
                    <a:pt x="429" y="92"/>
                    <a:pt x="422" y="86"/>
                    <a:pt x="414" y="86"/>
                  </a:cubicBezTo>
                  <a:cubicBezTo>
                    <a:pt x="239" y="85"/>
                    <a:pt x="239" y="85"/>
                    <a:pt x="239" y="85"/>
                  </a:cubicBezTo>
                  <a:cubicBezTo>
                    <a:pt x="239" y="15"/>
                    <a:pt x="239" y="15"/>
                    <a:pt x="239" y="15"/>
                  </a:cubicBezTo>
                  <a:cubicBezTo>
                    <a:pt x="239" y="7"/>
                    <a:pt x="232" y="0"/>
                    <a:pt x="224" y="0"/>
                  </a:cubicBezTo>
                  <a:cubicBezTo>
                    <a:pt x="153" y="0"/>
                    <a:pt x="153" y="0"/>
                    <a:pt x="153" y="0"/>
                  </a:cubicBezTo>
                  <a:cubicBezTo>
                    <a:pt x="145" y="0"/>
                    <a:pt x="138" y="7"/>
                    <a:pt x="138" y="15"/>
                  </a:cubicBezTo>
                  <a:cubicBezTo>
                    <a:pt x="138" y="84"/>
                    <a:pt x="138" y="84"/>
                    <a:pt x="138" y="84"/>
                  </a:cubicBezTo>
                  <a:cubicBezTo>
                    <a:pt x="118" y="84"/>
                    <a:pt x="118" y="84"/>
                    <a:pt x="118" y="84"/>
                  </a:cubicBezTo>
                  <a:cubicBezTo>
                    <a:pt x="118" y="42"/>
                    <a:pt x="118" y="42"/>
                    <a:pt x="118" y="42"/>
                  </a:cubicBezTo>
                  <a:cubicBezTo>
                    <a:pt x="118" y="34"/>
                    <a:pt x="111" y="27"/>
                    <a:pt x="103" y="27"/>
                  </a:cubicBezTo>
                  <a:cubicBezTo>
                    <a:pt x="50" y="27"/>
                    <a:pt x="50" y="27"/>
                    <a:pt x="50" y="27"/>
                  </a:cubicBezTo>
                  <a:cubicBezTo>
                    <a:pt x="23" y="27"/>
                    <a:pt x="1" y="49"/>
                    <a:pt x="0" y="76"/>
                  </a:cubicBezTo>
                  <a:cubicBezTo>
                    <a:pt x="0" y="76"/>
                    <a:pt x="0" y="76"/>
                    <a:pt x="0" y="76"/>
                  </a:cubicBezTo>
                  <a:cubicBezTo>
                    <a:pt x="0" y="77"/>
                    <a:pt x="0" y="77"/>
                    <a:pt x="0" y="77"/>
                  </a:cubicBezTo>
                  <a:cubicBezTo>
                    <a:pt x="0" y="84"/>
                    <a:pt x="0" y="84"/>
                    <a:pt x="0" y="84"/>
                  </a:cubicBezTo>
                  <a:cubicBezTo>
                    <a:pt x="0" y="309"/>
                    <a:pt x="0" y="309"/>
                    <a:pt x="0" y="309"/>
                  </a:cubicBezTo>
                  <a:cubicBezTo>
                    <a:pt x="0" y="327"/>
                    <a:pt x="0" y="327"/>
                    <a:pt x="0" y="327"/>
                  </a:cubicBezTo>
                  <a:cubicBezTo>
                    <a:pt x="0" y="327"/>
                    <a:pt x="0" y="327"/>
                    <a:pt x="0" y="327"/>
                  </a:cubicBezTo>
                  <a:cubicBezTo>
                    <a:pt x="0" y="355"/>
                    <a:pt x="22" y="377"/>
                    <a:pt x="50" y="377"/>
                  </a:cubicBezTo>
                  <a:cubicBezTo>
                    <a:pt x="257" y="377"/>
                    <a:pt x="257" y="377"/>
                    <a:pt x="257" y="377"/>
                  </a:cubicBezTo>
                  <a:cubicBezTo>
                    <a:pt x="257" y="469"/>
                    <a:pt x="257" y="469"/>
                    <a:pt x="257" y="469"/>
                  </a:cubicBezTo>
                  <a:cubicBezTo>
                    <a:pt x="257" y="478"/>
                    <a:pt x="264" y="485"/>
                    <a:pt x="273" y="485"/>
                  </a:cubicBezTo>
                  <a:cubicBezTo>
                    <a:pt x="365" y="485"/>
                    <a:pt x="365" y="485"/>
                    <a:pt x="365" y="485"/>
                  </a:cubicBezTo>
                  <a:cubicBezTo>
                    <a:pt x="374" y="485"/>
                    <a:pt x="381" y="478"/>
                    <a:pt x="381" y="469"/>
                  </a:cubicBezTo>
                  <a:cubicBezTo>
                    <a:pt x="381" y="377"/>
                    <a:pt x="381" y="377"/>
                    <a:pt x="381" y="377"/>
                  </a:cubicBezTo>
                  <a:cubicBezTo>
                    <a:pt x="414" y="377"/>
                    <a:pt x="414" y="377"/>
                    <a:pt x="414" y="377"/>
                  </a:cubicBezTo>
                  <a:cubicBezTo>
                    <a:pt x="422" y="377"/>
                    <a:pt x="429" y="371"/>
                    <a:pt x="429" y="362"/>
                  </a:cubicBezTo>
                  <a:close/>
                  <a:moveTo>
                    <a:pt x="169" y="86"/>
                  </a:moveTo>
                  <a:cubicBezTo>
                    <a:pt x="209" y="86"/>
                    <a:pt x="209" y="86"/>
                    <a:pt x="209" y="86"/>
                  </a:cubicBezTo>
                  <a:cubicBezTo>
                    <a:pt x="209" y="236"/>
                    <a:pt x="209" y="236"/>
                    <a:pt x="209" y="236"/>
                  </a:cubicBezTo>
                  <a:cubicBezTo>
                    <a:pt x="189" y="270"/>
                    <a:pt x="189" y="270"/>
                    <a:pt x="189" y="270"/>
                  </a:cubicBezTo>
                  <a:cubicBezTo>
                    <a:pt x="169" y="236"/>
                    <a:pt x="169" y="236"/>
                    <a:pt x="169" y="236"/>
                  </a:cubicBezTo>
                  <a:lnTo>
                    <a:pt x="169" y="86"/>
                  </a:lnTo>
                  <a:close/>
                  <a:moveTo>
                    <a:pt x="209" y="30"/>
                  </a:moveTo>
                  <a:cubicBezTo>
                    <a:pt x="209" y="55"/>
                    <a:pt x="209" y="55"/>
                    <a:pt x="209" y="55"/>
                  </a:cubicBezTo>
                  <a:cubicBezTo>
                    <a:pt x="169" y="55"/>
                    <a:pt x="169" y="55"/>
                    <a:pt x="169" y="55"/>
                  </a:cubicBezTo>
                  <a:cubicBezTo>
                    <a:pt x="169" y="30"/>
                    <a:pt x="169" y="30"/>
                    <a:pt x="169" y="30"/>
                  </a:cubicBezTo>
                  <a:lnTo>
                    <a:pt x="209" y="30"/>
                  </a:lnTo>
                  <a:close/>
                  <a:moveTo>
                    <a:pt x="30" y="77"/>
                  </a:moveTo>
                  <a:cubicBezTo>
                    <a:pt x="30" y="66"/>
                    <a:pt x="39" y="57"/>
                    <a:pt x="50" y="57"/>
                  </a:cubicBezTo>
                  <a:cubicBezTo>
                    <a:pt x="88" y="57"/>
                    <a:pt x="88" y="57"/>
                    <a:pt x="88" y="57"/>
                  </a:cubicBezTo>
                  <a:cubicBezTo>
                    <a:pt x="88" y="259"/>
                    <a:pt x="88" y="259"/>
                    <a:pt x="88" y="259"/>
                  </a:cubicBezTo>
                  <a:cubicBezTo>
                    <a:pt x="50" y="259"/>
                    <a:pt x="50" y="259"/>
                    <a:pt x="50" y="259"/>
                  </a:cubicBezTo>
                  <a:cubicBezTo>
                    <a:pt x="43" y="259"/>
                    <a:pt x="36" y="261"/>
                    <a:pt x="30" y="263"/>
                  </a:cubicBezTo>
                  <a:cubicBezTo>
                    <a:pt x="30" y="84"/>
                    <a:pt x="30" y="84"/>
                    <a:pt x="30" y="84"/>
                  </a:cubicBezTo>
                  <a:lnTo>
                    <a:pt x="30" y="77"/>
                  </a:lnTo>
                  <a:close/>
                  <a:moveTo>
                    <a:pt x="350" y="217"/>
                  </a:moveTo>
                  <a:cubicBezTo>
                    <a:pt x="334" y="217"/>
                    <a:pt x="334" y="217"/>
                    <a:pt x="334" y="217"/>
                  </a:cubicBezTo>
                  <a:cubicBezTo>
                    <a:pt x="326" y="217"/>
                    <a:pt x="319" y="224"/>
                    <a:pt x="319" y="233"/>
                  </a:cubicBezTo>
                  <a:cubicBezTo>
                    <a:pt x="319" y="241"/>
                    <a:pt x="326" y="248"/>
                    <a:pt x="334" y="248"/>
                  </a:cubicBezTo>
                  <a:cubicBezTo>
                    <a:pt x="350" y="248"/>
                    <a:pt x="350" y="248"/>
                    <a:pt x="350" y="248"/>
                  </a:cubicBezTo>
                  <a:cubicBezTo>
                    <a:pt x="350" y="264"/>
                    <a:pt x="350" y="264"/>
                    <a:pt x="350" y="264"/>
                  </a:cubicBezTo>
                  <a:cubicBezTo>
                    <a:pt x="334" y="264"/>
                    <a:pt x="334" y="264"/>
                    <a:pt x="334" y="264"/>
                  </a:cubicBezTo>
                  <a:cubicBezTo>
                    <a:pt x="326" y="264"/>
                    <a:pt x="319" y="271"/>
                    <a:pt x="319" y="279"/>
                  </a:cubicBezTo>
                  <a:cubicBezTo>
                    <a:pt x="319" y="287"/>
                    <a:pt x="326" y="294"/>
                    <a:pt x="334" y="294"/>
                  </a:cubicBezTo>
                  <a:cubicBezTo>
                    <a:pt x="350" y="294"/>
                    <a:pt x="350" y="294"/>
                    <a:pt x="350" y="294"/>
                  </a:cubicBezTo>
                  <a:cubicBezTo>
                    <a:pt x="350" y="310"/>
                    <a:pt x="350" y="310"/>
                    <a:pt x="350" y="310"/>
                  </a:cubicBezTo>
                  <a:cubicBezTo>
                    <a:pt x="334" y="310"/>
                    <a:pt x="334" y="310"/>
                    <a:pt x="334" y="310"/>
                  </a:cubicBezTo>
                  <a:cubicBezTo>
                    <a:pt x="326" y="310"/>
                    <a:pt x="319" y="317"/>
                    <a:pt x="319" y="325"/>
                  </a:cubicBezTo>
                  <a:cubicBezTo>
                    <a:pt x="319" y="333"/>
                    <a:pt x="326" y="340"/>
                    <a:pt x="334" y="340"/>
                  </a:cubicBezTo>
                  <a:cubicBezTo>
                    <a:pt x="350" y="340"/>
                    <a:pt x="350" y="340"/>
                    <a:pt x="350" y="340"/>
                  </a:cubicBezTo>
                  <a:cubicBezTo>
                    <a:pt x="350" y="356"/>
                    <a:pt x="350" y="356"/>
                    <a:pt x="350" y="356"/>
                  </a:cubicBezTo>
                  <a:cubicBezTo>
                    <a:pt x="334" y="356"/>
                    <a:pt x="334" y="356"/>
                    <a:pt x="334" y="356"/>
                  </a:cubicBezTo>
                  <a:cubicBezTo>
                    <a:pt x="326" y="356"/>
                    <a:pt x="319" y="363"/>
                    <a:pt x="319" y="371"/>
                  </a:cubicBezTo>
                  <a:cubicBezTo>
                    <a:pt x="319" y="379"/>
                    <a:pt x="326" y="386"/>
                    <a:pt x="334" y="386"/>
                  </a:cubicBezTo>
                  <a:cubicBezTo>
                    <a:pt x="350" y="386"/>
                    <a:pt x="350" y="386"/>
                    <a:pt x="350" y="386"/>
                  </a:cubicBezTo>
                  <a:cubicBezTo>
                    <a:pt x="350" y="417"/>
                    <a:pt x="350" y="417"/>
                    <a:pt x="350" y="417"/>
                  </a:cubicBezTo>
                  <a:cubicBezTo>
                    <a:pt x="348" y="402"/>
                    <a:pt x="335" y="391"/>
                    <a:pt x="319" y="391"/>
                  </a:cubicBezTo>
                  <a:cubicBezTo>
                    <a:pt x="303" y="391"/>
                    <a:pt x="290" y="402"/>
                    <a:pt x="288" y="417"/>
                  </a:cubicBezTo>
                  <a:cubicBezTo>
                    <a:pt x="288" y="195"/>
                    <a:pt x="288" y="195"/>
                    <a:pt x="288" y="195"/>
                  </a:cubicBezTo>
                  <a:cubicBezTo>
                    <a:pt x="350" y="195"/>
                    <a:pt x="350" y="195"/>
                    <a:pt x="350" y="195"/>
                  </a:cubicBezTo>
                  <a:lnTo>
                    <a:pt x="350" y="217"/>
                  </a:lnTo>
                  <a:close/>
                  <a:moveTo>
                    <a:pt x="321" y="422"/>
                  </a:moveTo>
                  <a:cubicBezTo>
                    <a:pt x="321" y="423"/>
                    <a:pt x="320" y="424"/>
                    <a:pt x="319" y="424"/>
                  </a:cubicBezTo>
                  <a:cubicBezTo>
                    <a:pt x="318" y="424"/>
                    <a:pt x="318" y="423"/>
                    <a:pt x="318" y="422"/>
                  </a:cubicBezTo>
                  <a:cubicBezTo>
                    <a:pt x="318" y="422"/>
                    <a:pt x="318" y="421"/>
                    <a:pt x="319" y="421"/>
                  </a:cubicBezTo>
                  <a:cubicBezTo>
                    <a:pt x="320" y="421"/>
                    <a:pt x="321" y="422"/>
                    <a:pt x="321" y="422"/>
                  </a:cubicBezTo>
                  <a:close/>
                  <a:moveTo>
                    <a:pt x="319" y="454"/>
                  </a:moveTo>
                  <a:cubicBezTo>
                    <a:pt x="288" y="454"/>
                    <a:pt x="288" y="454"/>
                    <a:pt x="288" y="454"/>
                  </a:cubicBezTo>
                  <a:cubicBezTo>
                    <a:pt x="288" y="428"/>
                    <a:pt x="288" y="428"/>
                    <a:pt x="288" y="428"/>
                  </a:cubicBezTo>
                  <a:cubicBezTo>
                    <a:pt x="290" y="443"/>
                    <a:pt x="303" y="454"/>
                    <a:pt x="319" y="454"/>
                  </a:cubicBezTo>
                  <a:cubicBezTo>
                    <a:pt x="335" y="454"/>
                    <a:pt x="348" y="443"/>
                    <a:pt x="350" y="428"/>
                  </a:cubicBezTo>
                  <a:cubicBezTo>
                    <a:pt x="350" y="454"/>
                    <a:pt x="350" y="454"/>
                    <a:pt x="350" y="454"/>
                  </a:cubicBezTo>
                  <a:lnTo>
                    <a:pt x="319" y="454"/>
                  </a:lnTo>
                  <a:close/>
                  <a:moveTo>
                    <a:pt x="399" y="347"/>
                  </a:moveTo>
                  <a:cubicBezTo>
                    <a:pt x="381" y="347"/>
                    <a:pt x="381" y="347"/>
                    <a:pt x="381" y="347"/>
                  </a:cubicBezTo>
                  <a:cubicBezTo>
                    <a:pt x="381" y="180"/>
                    <a:pt x="381" y="180"/>
                    <a:pt x="381" y="180"/>
                  </a:cubicBezTo>
                  <a:cubicBezTo>
                    <a:pt x="381" y="172"/>
                    <a:pt x="374" y="165"/>
                    <a:pt x="365" y="165"/>
                  </a:cubicBezTo>
                  <a:cubicBezTo>
                    <a:pt x="273" y="165"/>
                    <a:pt x="273" y="165"/>
                    <a:pt x="273" y="165"/>
                  </a:cubicBezTo>
                  <a:cubicBezTo>
                    <a:pt x="264" y="165"/>
                    <a:pt x="257" y="172"/>
                    <a:pt x="257" y="180"/>
                  </a:cubicBezTo>
                  <a:cubicBezTo>
                    <a:pt x="257" y="347"/>
                    <a:pt x="257" y="347"/>
                    <a:pt x="257" y="347"/>
                  </a:cubicBezTo>
                  <a:cubicBezTo>
                    <a:pt x="50" y="347"/>
                    <a:pt x="50" y="347"/>
                    <a:pt x="50" y="347"/>
                  </a:cubicBezTo>
                  <a:cubicBezTo>
                    <a:pt x="39" y="347"/>
                    <a:pt x="30" y="338"/>
                    <a:pt x="30" y="327"/>
                  </a:cubicBezTo>
                  <a:cubicBezTo>
                    <a:pt x="30" y="309"/>
                    <a:pt x="30" y="309"/>
                    <a:pt x="30" y="309"/>
                  </a:cubicBezTo>
                  <a:cubicBezTo>
                    <a:pt x="30" y="298"/>
                    <a:pt x="39" y="290"/>
                    <a:pt x="50" y="290"/>
                  </a:cubicBezTo>
                  <a:cubicBezTo>
                    <a:pt x="103" y="290"/>
                    <a:pt x="103" y="290"/>
                    <a:pt x="103" y="290"/>
                  </a:cubicBezTo>
                  <a:cubicBezTo>
                    <a:pt x="111" y="290"/>
                    <a:pt x="118" y="283"/>
                    <a:pt x="118" y="274"/>
                  </a:cubicBezTo>
                  <a:cubicBezTo>
                    <a:pt x="118" y="114"/>
                    <a:pt x="118" y="114"/>
                    <a:pt x="118" y="114"/>
                  </a:cubicBezTo>
                  <a:cubicBezTo>
                    <a:pt x="138" y="114"/>
                    <a:pt x="138" y="114"/>
                    <a:pt x="138" y="114"/>
                  </a:cubicBezTo>
                  <a:cubicBezTo>
                    <a:pt x="138" y="241"/>
                    <a:pt x="138" y="241"/>
                    <a:pt x="138" y="241"/>
                  </a:cubicBezTo>
                  <a:cubicBezTo>
                    <a:pt x="138" y="243"/>
                    <a:pt x="139" y="246"/>
                    <a:pt x="140" y="248"/>
                  </a:cubicBezTo>
                  <a:cubicBezTo>
                    <a:pt x="176" y="307"/>
                    <a:pt x="176" y="307"/>
                    <a:pt x="176" y="307"/>
                  </a:cubicBezTo>
                  <a:cubicBezTo>
                    <a:pt x="179" y="312"/>
                    <a:pt x="183" y="314"/>
                    <a:pt x="189" y="314"/>
                  </a:cubicBezTo>
                  <a:cubicBezTo>
                    <a:pt x="194" y="314"/>
                    <a:pt x="199" y="312"/>
                    <a:pt x="202" y="307"/>
                  </a:cubicBezTo>
                  <a:cubicBezTo>
                    <a:pt x="237" y="248"/>
                    <a:pt x="237" y="248"/>
                    <a:pt x="237" y="248"/>
                  </a:cubicBezTo>
                  <a:cubicBezTo>
                    <a:pt x="239" y="246"/>
                    <a:pt x="239" y="243"/>
                    <a:pt x="239" y="241"/>
                  </a:cubicBezTo>
                  <a:cubicBezTo>
                    <a:pt x="239" y="115"/>
                    <a:pt x="239" y="115"/>
                    <a:pt x="239" y="115"/>
                  </a:cubicBezTo>
                  <a:cubicBezTo>
                    <a:pt x="399" y="116"/>
                    <a:pt x="399" y="116"/>
                    <a:pt x="399" y="116"/>
                  </a:cubicBezTo>
                  <a:lnTo>
                    <a:pt x="399" y="347"/>
                  </a:lnTo>
                  <a:close/>
                </a:path>
              </a:pathLst>
            </a:custGeom>
            <a:solidFill>
              <a:sysClr val="window" lastClr="FFFFFF"/>
            </a:solidFill>
            <a:ln>
              <a:noFill/>
            </a:ln>
          </p:spPr>
          <p:txBody>
            <a:bodyPr vert="horz" wrap="square" lIns="82296" tIns="41148" rIns="82296" bIns="41148"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prstClr val="black"/>
                </a:solidFill>
                <a:effectLst/>
                <a:uLnTx/>
                <a:uFillTx/>
                <a:latin typeface="Roboto" pitchFamily="2" charset="0"/>
                <a:ea typeface="Roboto" pitchFamily="2" charset="0"/>
              </a:endParaRPr>
            </a:p>
          </p:txBody>
        </p:sp>
        <p:cxnSp>
          <p:nvCxnSpPr>
            <p:cNvPr id="141" name="Straight Connector 140">
              <a:extLst>
                <a:ext uri="{FF2B5EF4-FFF2-40B4-BE49-F238E27FC236}">
                  <a16:creationId xmlns:a16="http://schemas.microsoft.com/office/drawing/2014/main" id="{8AE75E49-4468-E8C8-2885-3AE7A57EF801}"/>
                </a:ext>
              </a:extLst>
            </p:cNvPr>
            <p:cNvCxnSpPr>
              <a:cxnSpLocks/>
            </p:cNvCxnSpPr>
            <p:nvPr/>
          </p:nvCxnSpPr>
          <p:spPr>
            <a:xfrm>
              <a:off x="5106068" y="3346754"/>
              <a:ext cx="0" cy="424946"/>
            </a:xfrm>
            <a:prstGeom prst="line">
              <a:avLst/>
            </a:prstGeom>
            <a:solidFill>
              <a:srgbClr val="F2B705"/>
            </a:solidFill>
            <a:ln w="38100" cap="flat" cmpd="sng" algn="ctr">
              <a:solidFill>
                <a:srgbClr val="F2B705"/>
              </a:solidFill>
              <a:prstDash val="solid"/>
              <a:miter lim="800000"/>
              <a:tailEnd type="oval"/>
            </a:ln>
            <a:effectLst/>
          </p:spPr>
        </p:cxnSp>
        <p:cxnSp>
          <p:nvCxnSpPr>
            <p:cNvPr id="142" name="Straight Connector 141">
              <a:extLst>
                <a:ext uri="{FF2B5EF4-FFF2-40B4-BE49-F238E27FC236}">
                  <a16:creationId xmlns:a16="http://schemas.microsoft.com/office/drawing/2014/main" id="{DD25EF18-581A-93BF-D9A8-857B5C18E2D5}"/>
                </a:ext>
              </a:extLst>
            </p:cNvPr>
            <p:cNvCxnSpPr/>
            <p:nvPr/>
          </p:nvCxnSpPr>
          <p:spPr>
            <a:xfrm flipV="1">
              <a:off x="7303207" y="2555606"/>
              <a:ext cx="0" cy="398846"/>
            </a:xfrm>
            <a:prstGeom prst="line">
              <a:avLst/>
            </a:prstGeom>
            <a:solidFill>
              <a:srgbClr val="F2B705"/>
            </a:solidFill>
            <a:ln w="38100" cap="flat" cmpd="sng" algn="ctr">
              <a:solidFill>
                <a:srgbClr val="F2B705"/>
              </a:solidFill>
              <a:prstDash val="solid"/>
              <a:miter lim="800000"/>
              <a:tailEnd type="oval"/>
            </a:ln>
            <a:effectLst/>
          </p:spPr>
        </p:cxnSp>
        <p:sp>
          <p:nvSpPr>
            <p:cNvPr id="143" name="TextBox 142">
              <a:extLst>
                <a:ext uri="{FF2B5EF4-FFF2-40B4-BE49-F238E27FC236}">
                  <a16:creationId xmlns:a16="http://schemas.microsoft.com/office/drawing/2014/main" id="{485B9ACB-16D3-6F41-C008-ACDA9180901C}"/>
                </a:ext>
              </a:extLst>
            </p:cNvPr>
            <p:cNvSpPr txBox="1"/>
            <p:nvPr/>
          </p:nvSpPr>
          <p:spPr>
            <a:xfrm>
              <a:off x="6443162" y="1633759"/>
              <a:ext cx="2143056" cy="922272"/>
            </a:xfrm>
            <a:prstGeom prst="rect">
              <a:avLst/>
            </a:prstGeom>
            <a:noFill/>
          </p:spPr>
          <p:txBody>
            <a:bodyPr wrap="square" lIns="82296" tIns="41148" rIns="82296" bIns="41148" rtlCol="0">
              <a:spAutoFit/>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Final rule (</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hlinkClick r:id="rId6"/>
                </a:rPr>
                <a:t>RIN 2900–AP89</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 published in Federal Register (2/16/2023)</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1 year implementation period provided </a:t>
              </a:r>
              <a:endParaRPr kumimoji="0" lang="en-US" sz="800" b="0" i="0" u="none" strike="noStrike" kern="0" cap="none" spc="0" normalizeH="0" baseline="0" noProof="0">
                <a:ln>
                  <a:noFill/>
                </a:ln>
                <a:solidFill>
                  <a:srgbClr val="455F51">
                    <a:lumMod val="50000"/>
                    <a:lumOff val="50000"/>
                  </a:srgbClr>
                </a:solidFill>
                <a:effectLst/>
                <a:uLnTx/>
                <a:uFillTx/>
                <a:latin typeface="Roboto" pitchFamily="2" charset="0"/>
                <a:ea typeface="Roboto" pitchFamily="2" charset="0"/>
              </a:endParaRPr>
            </a:p>
          </p:txBody>
        </p:sp>
        <p:sp>
          <p:nvSpPr>
            <p:cNvPr id="144" name="TextBox 143">
              <a:extLst>
                <a:ext uri="{FF2B5EF4-FFF2-40B4-BE49-F238E27FC236}">
                  <a16:creationId xmlns:a16="http://schemas.microsoft.com/office/drawing/2014/main" id="{107778DF-B6FD-7B62-C699-D9B9CCD0F1CE}"/>
                </a:ext>
              </a:extLst>
            </p:cNvPr>
            <p:cNvSpPr txBox="1"/>
            <p:nvPr/>
          </p:nvSpPr>
          <p:spPr>
            <a:xfrm>
              <a:off x="4761584" y="2302000"/>
              <a:ext cx="2130512" cy="33855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VHA published updates to  Regulatory Impact Analysis (</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hlinkClick r:id="rId7">
                    <a:extLst>
                      <a:ext uri="{A12FA001-AC4F-418D-AE19-62706E023703}">
                        <ahyp:hlinkClr xmlns:ahyp="http://schemas.microsoft.com/office/drawing/2018/hyperlinkcolor" val="tx"/>
                      </a:ext>
                    </a:extLst>
                  </a:hlinkClick>
                </a:rPr>
                <a:t>RIA</a:t>
              </a: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 (10/28/2020)</a:t>
              </a:r>
            </a:p>
          </p:txBody>
        </p:sp>
        <p:cxnSp>
          <p:nvCxnSpPr>
            <p:cNvPr id="145" name="Straight Connector 144">
              <a:extLst>
                <a:ext uri="{FF2B5EF4-FFF2-40B4-BE49-F238E27FC236}">
                  <a16:creationId xmlns:a16="http://schemas.microsoft.com/office/drawing/2014/main" id="{7C1D17B5-3A57-343C-3EAF-93F204F232FE}"/>
                </a:ext>
              </a:extLst>
            </p:cNvPr>
            <p:cNvCxnSpPr/>
            <p:nvPr/>
          </p:nvCxnSpPr>
          <p:spPr>
            <a:xfrm flipV="1">
              <a:off x="4773635" y="2555606"/>
              <a:ext cx="0" cy="398846"/>
            </a:xfrm>
            <a:prstGeom prst="line">
              <a:avLst/>
            </a:prstGeom>
            <a:solidFill>
              <a:srgbClr val="F2B705"/>
            </a:solidFill>
            <a:ln w="38100" cap="flat" cmpd="sng" algn="ctr">
              <a:solidFill>
                <a:srgbClr val="F2B705"/>
              </a:solidFill>
              <a:prstDash val="solid"/>
              <a:miter lim="800000"/>
              <a:tailEnd type="oval"/>
            </a:ln>
            <a:effectLst/>
          </p:spPr>
        </p:cxnSp>
        <p:sp>
          <p:nvSpPr>
            <p:cNvPr id="146" name="TextBox 145">
              <a:extLst>
                <a:ext uri="{FF2B5EF4-FFF2-40B4-BE49-F238E27FC236}">
                  <a16:creationId xmlns:a16="http://schemas.microsoft.com/office/drawing/2014/main" id="{4A344FBF-D245-76D5-2B1B-7EF7CCFC6F2F}"/>
                </a:ext>
              </a:extLst>
            </p:cNvPr>
            <p:cNvSpPr txBox="1"/>
            <p:nvPr/>
          </p:nvSpPr>
          <p:spPr>
            <a:xfrm>
              <a:off x="6327511" y="4224286"/>
              <a:ext cx="1924668" cy="452432"/>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VA OALC and VHA VTP began researching contracting options for ambulance services</a:t>
              </a:r>
            </a:p>
          </p:txBody>
        </p:sp>
        <p:cxnSp>
          <p:nvCxnSpPr>
            <p:cNvPr id="147" name="Straight Connector 146">
              <a:extLst>
                <a:ext uri="{FF2B5EF4-FFF2-40B4-BE49-F238E27FC236}">
                  <a16:creationId xmlns:a16="http://schemas.microsoft.com/office/drawing/2014/main" id="{A1B06717-D007-D001-4B0B-6876B1355D9C}"/>
                </a:ext>
              </a:extLst>
            </p:cNvPr>
            <p:cNvCxnSpPr/>
            <p:nvPr/>
          </p:nvCxnSpPr>
          <p:spPr>
            <a:xfrm>
              <a:off x="8208630" y="3761256"/>
              <a:ext cx="0" cy="398847"/>
            </a:xfrm>
            <a:prstGeom prst="line">
              <a:avLst/>
            </a:prstGeom>
            <a:solidFill>
              <a:srgbClr val="F27B35"/>
            </a:solidFill>
            <a:ln w="38100" cap="flat" cmpd="sng" algn="ctr">
              <a:solidFill>
                <a:srgbClr val="F27B35"/>
              </a:solidFill>
              <a:prstDash val="solid"/>
              <a:miter lim="800000"/>
              <a:tailEnd type="oval"/>
            </a:ln>
            <a:effectLst/>
          </p:spPr>
        </p:cxnSp>
        <p:sp>
          <p:nvSpPr>
            <p:cNvPr id="148" name="TextBox 147">
              <a:extLst>
                <a:ext uri="{FF2B5EF4-FFF2-40B4-BE49-F238E27FC236}">
                  <a16:creationId xmlns:a16="http://schemas.microsoft.com/office/drawing/2014/main" id="{8C770865-4022-DC86-C4E3-27DF866DB2C8}"/>
                </a:ext>
              </a:extLst>
            </p:cNvPr>
            <p:cNvSpPr txBox="1"/>
            <p:nvPr/>
          </p:nvSpPr>
          <p:spPr>
            <a:xfrm>
              <a:off x="7954829" y="4216579"/>
              <a:ext cx="1120773"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VHA IPT Formalized (3/1/2023)</a:t>
              </a:r>
            </a:p>
          </p:txBody>
        </p:sp>
        <p:cxnSp>
          <p:nvCxnSpPr>
            <p:cNvPr id="149" name="Straight Connector 148">
              <a:extLst>
                <a:ext uri="{FF2B5EF4-FFF2-40B4-BE49-F238E27FC236}">
                  <a16:creationId xmlns:a16="http://schemas.microsoft.com/office/drawing/2014/main" id="{0CAFBD1C-F481-FFB2-41E4-19AE2488483B}"/>
                </a:ext>
              </a:extLst>
            </p:cNvPr>
            <p:cNvCxnSpPr/>
            <p:nvPr/>
          </p:nvCxnSpPr>
          <p:spPr>
            <a:xfrm>
              <a:off x="9865150" y="3671780"/>
              <a:ext cx="0" cy="398847"/>
            </a:xfrm>
            <a:prstGeom prst="line">
              <a:avLst/>
            </a:prstGeom>
            <a:solidFill>
              <a:srgbClr val="F27B35"/>
            </a:solidFill>
            <a:ln w="38100" cap="flat" cmpd="sng" algn="ctr">
              <a:solidFill>
                <a:srgbClr val="F27B35"/>
              </a:solidFill>
              <a:prstDash val="solid"/>
              <a:miter lim="800000"/>
              <a:tailEnd type="oval"/>
            </a:ln>
            <a:effectLst/>
          </p:spPr>
        </p:cxnSp>
        <p:sp>
          <p:nvSpPr>
            <p:cNvPr id="150" name="TextBox 149">
              <a:extLst>
                <a:ext uri="{FF2B5EF4-FFF2-40B4-BE49-F238E27FC236}">
                  <a16:creationId xmlns:a16="http://schemas.microsoft.com/office/drawing/2014/main" id="{44BD2844-EE62-F656-AE56-7B6B0017EEEB}"/>
                </a:ext>
              </a:extLst>
            </p:cNvPr>
            <p:cNvSpPr txBox="1"/>
            <p:nvPr/>
          </p:nvSpPr>
          <p:spPr>
            <a:xfrm>
              <a:off x="8172901" y="2747170"/>
              <a:ext cx="1262200"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Industry Day #1 </a:t>
              </a:r>
              <a:b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b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(6/25/2023)</a:t>
              </a:r>
            </a:p>
          </p:txBody>
        </p:sp>
        <p:sp>
          <p:nvSpPr>
            <p:cNvPr id="151" name="TextBox 150">
              <a:extLst>
                <a:ext uri="{FF2B5EF4-FFF2-40B4-BE49-F238E27FC236}">
                  <a16:creationId xmlns:a16="http://schemas.microsoft.com/office/drawing/2014/main" id="{73B6AF88-514F-9ACE-909C-C9BF228E7C12}"/>
                </a:ext>
              </a:extLst>
            </p:cNvPr>
            <p:cNvSpPr txBox="1"/>
            <p:nvPr/>
          </p:nvSpPr>
          <p:spPr>
            <a:xfrm>
              <a:off x="9537692" y="2520061"/>
              <a:ext cx="1226593"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Industry Day #2 (7/20/2023)</a:t>
              </a:r>
            </a:p>
          </p:txBody>
        </p:sp>
        <p:cxnSp>
          <p:nvCxnSpPr>
            <p:cNvPr id="152" name="Straight Connector 151">
              <a:extLst>
                <a:ext uri="{FF2B5EF4-FFF2-40B4-BE49-F238E27FC236}">
                  <a16:creationId xmlns:a16="http://schemas.microsoft.com/office/drawing/2014/main" id="{0CA10FB0-12EB-CE6E-EDB7-758AE57B9BAE}"/>
                </a:ext>
              </a:extLst>
            </p:cNvPr>
            <p:cNvCxnSpPr>
              <a:cxnSpLocks/>
            </p:cNvCxnSpPr>
            <p:nvPr/>
          </p:nvCxnSpPr>
          <p:spPr>
            <a:xfrm>
              <a:off x="10330500" y="3772991"/>
              <a:ext cx="0" cy="412608"/>
            </a:xfrm>
            <a:prstGeom prst="line">
              <a:avLst/>
            </a:prstGeom>
            <a:solidFill>
              <a:srgbClr val="F27B35"/>
            </a:solidFill>
            <a:ln w="38100" cap="flat" cmpd="sng" algn="ctr">
              <a:solidFill>
                <a:srgbClr val="F27B35"/>
              </a:solidFill>
              <a:prstDash val="solid"/>
              <a:miter lim="800000"/>
              <a:tailEnd type="oval"/>
            </a:ln>
            <a:effectLst/>
          </p:spPr>
        </p:cxnSp>
        <p:cxnSp>
          <p:nvCxnSpPr>
            <p:cNvPr id="153" name="Straight Connector 152">
              <a:extLst>
                <a:ext uri="{FF2B5EF4-FFF2-40B4-BE49-F238E27FC236}">
                  <a16:creationId xmlns:a16="http://schemas.microsoft.com/office/drawing/2014/main" id="{BE626F07-BC38-3332-5D4C-1CB9C28B7643}"/>
                </a:ext>
              </a:extLst>
            </p:cNvPr>
            <p:cNvCxnSpPr>
              <a:cxnSpLocks/>
            </p:cNvCxnSpPr>
            <p:nvPr/>
          </p:nvCxnSpPr>
          <p:spPr>
            <a:xfrm flipV="1">
              <a:off x="9184547" y="3048069"/>
              <a:ext cx="519" cy="327413"/>
            </a:xfrm>
            <a:prstGeom prst="line">
              <a:avLst/>
            </a:prstGeom>
            <a:solidFill>
              <a:srgbClr val="F27B35"/>
            </a:solidFill>
            <a:ln w="38100" cap="flat" cmpd="sng" algn="ctr">
              <a:solidFill>
                <a:srgbClr val="F27B35"/>
              </a:solidFill>
              <a:prstDash val="solid"/>
              <a:miter lim="800000"/>
              <a:tailEnd type="oval"/>
            </a:ln>
            <a:effectLst/>
          </p:spPr>
        </p:cxnSp>
        <p:cxnSp>
          <p:nvCxnSpPr>
            <p:cNvPr id="154" name="Straight Connector 153">
              <a:extLst>
                <a:ext uri="{FF2B5EF4-FFF2-40B4-BE49-F238E27FC236}">
                  <a16:creationId xmlns:a16="http://schemas.microsoft.com/office/drawing/2014/main" id="{AEE2532E-164F-4792-3CBC-55079A8B38A0}"/>
                </a:ext>
              </a:extLst>
            </p:cNvPr>
            <p:cNvCxnSpPr>
              <a:cxnSpLocks/>
            </p:cNvCxnSpPr>
            <p:nvPr/>
          </p:nvCxnSpPr>
          <p:spPr>
            <a:xfrm flipV="1">
              <a:off x="9671016" y="3047421"/>
              <a:ext cx="519" cy="327413"/>
            </a:xfrm>
            <a:prstGeom prst="line">
              <a:avLst/>
            </a:prstGeom>
            <a:solidFill>
              <a:srgbClr val="F27B35"/>
            </a:solidFill>
            <a:ln w="38100" cap="flat" cmpd="sng" algn="ctr">
              <a:solidFill>
                <a:srgbClr val="F27B35"/>
              </a:solidFill>
              <a:prstDash val="solid"/>
              <a:miter lim="800000"/>
              <a:tailEnd type="oval"/>
            </a:ln>
            <a:effectLst/>
          </p:spPr>
        </p:cxnSp>
        <p:sp>
          <p:nvSpPr>
            <p:cNvPr id="155" name="TextBox 154">
              <a:extLst>
                <a:ext uri="{FF2B5EF4-FFF2-40B4-BE49-F238E27FC236}">
                  <a16:creationId xmlns:a16="http://schemas.microsoft.com/office/drawing/2014/main" id="{C09E3B98-9295-3B9E-09F5-6144F7D22C70}"/>
                </a:ext>
              </a:extLst>
            </p:cNvPr>
            <p:cNvSpPr txBox="1"/>
            <p:nvPr/>
          </p:nvSpPr>
          <p:spPr>
            <a:xfrm>
              <a:off x="8903856" y="3806859"/>
              <a:ext cx="1262200"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RFI due from  Vendors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(7/27/2022)</a:t>
              </a:r>
            </a:p>
          </p:txBody>
        </p:sp>
        <p:sp>
          <p:nvSpPr>
            <p:cNvPr id="156" name="TextBox 155">
              <a:extLst>
                <a:ext uri="{FF2B5EF4-FFF2-40B4-BE49-F238E27FC236}">
                  <a16:creationId xmlns:a16="http://schemas.microsoft.com/office/drawing/2014/main" id="{C92F48A3-468E-ECBD-7B7C-DCA03C4BD886}"/>
                </a:ext>
              </a:extLst>
            </p:cNvPr>
            <p:cNvSpPr txBox="1"/>
            <p:nvPr/>
          </p:nvSpPr>
          <p:spPr>
            <a:xfrm>
              <a:off x="10100489" y="2958216"/>
              <a:ext cx="1190978" cy="434727"/>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Industry Day #3 (8/30/2023)</a:t>
              </a:r>
            </a:p>
          </p:txBody>
        </p:sp>
        <p:sp>
          <p:nvSpPr>
            <p:cNvPr id="157" name="TextBox 156">
              <a:extLst>
                <a:ext uri="{FF2B5EF4-FFF2-40B4-BE49-F238E27FC236}">
                  <a16:creationId xmlns:a16="http://schemas.microsoft.com/office/drawing/2014/main" id="{386ADE40-A95D-50BB-542B-A4FD448B76CC}"/>
                </a:ext>
              </a:extLst>
            </p:cNvPr>
            <p:cNvSpPr txBox="1"/>
            <p:nvPr/>
          </p:nvSpPr>
          <p:spPr>
            <a:xfrm>
              <a:off x="9942395" y="4232772"/>
              <a:ext cx="1192808"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Begin solicitations (9/2023)</a:t>
              </a:r>
            </a:p>
          </p:txBody>
        </p:sp>
        <p:cxnSp>
          <p:nvCxnSpPr>
            <p:cNvPr id="158" name="Straight Connector 157">
              <a:extLst>
                <a:ext uri="{FF2B5EF4-FFF2-40B4-BE49-F238E27FC236}">
                  <a16:creationId xmlns:a16="http://schemas.microsoft.com/office/drawing/2014/main" id="{D39602DB-7C5F-DD0E-9F3E-167AC1417A34}"/>
                </a:ext>
              </a:extLst>
            </p:cNvPr>
            <p:cNvCxnSpPr>
              <a:cxnSpLocks/>
            </p:cNvCxnSpPr>
            <p:nvPr/>
          </p:nvCxnSpPr>
          <p:spPr>
            <a:xfrm flipV="1">
              <a:off x="10113539" y="3046357"/>
              <a:ext cx="519" cy="327413"/>
            </a:xfrm>
            <a:prstGeom prst="line">
              <a:avLst/>
            </a:prstGeom>
            <a:solidFill>
              <a:srgbClr val="F27B35"/>
            </a:solidFill>
            <a:ln w="38100" cap="flat" cmpd="sng" algn="ctr">
              <a:solidFill>
                <a:srgbClr val="F27B35"/>
              </a:solidFill>
              <a:prstDash val="solid"/>
              <a:miter lim="800000"/>
              <a:tailEnd type="oval"/>
            </a:ln>
            <a:effectLst/>
          </p:spPr>
        </p:cxnSp>
        <p:cxnSp>
          <p:nvCxnSpPr>
            <p:cNvPr id="159" name="Straight Connector 158">
              <a:extLst>
                <a:ext uri="{FF2B5EF4-FFF2-40B4-BE49-F238E27FC236}">
                  <a16:creationId xmlns:a16="http://schemas.microsoft.com/office/drawing/2014/main" id="{9E75AA1D-8044-9BB5-A9C0-CF74C6F02F1B}"/>
                </a:ext>
              </a:extLst>
            </p:cNvPr>
            <p:cNvCxnSpPr/>
            <p:nvPr/>
          </p:nvCxnSpPr>
          <p:spPr>
            <a:xfrm>
              <a:off x="11928319" y="3761256"/>
              <a:ext cx="0" cy="398847"/>
            </a:xfrm>
            <a:prstGeom prst="line">
              <a:avLst/>
            </a:prstGeom>
            <a:solidFill>
              <a:srgbClr val="F27B35"/>
            </a:solidFill>
            <a:ln w="38100" cap="flat" cmpd="sng" algn="ctr">
              <a:solidFill>
                <a:srgbClr val="F27B35"/>
              </a:solidFill>
              <a:prstDash val="solid"/>
              <a:miter lim="800000"/>
              <a:tailEnd type="oval"/>
            </a:ln>
            <a:effectLst/>
          </p:spPr>
        </p:cxnSp>
        <p:sp>
          <p:nvSpPr>
            <p:cNvPr id="160" name="TextBox 159">
              <a:extLst>
                <a:ext uri="{FF2B5EF4-FFF2-40B4-BE49-F238E27FC236}">
                  <a16:creationId xmlns:a16="http://schemas.microsoft.com/office/drawing/2014/main" id="{0AA919E8-578E-66C4-3B63-08B27C5D17CB}"/>
                </a:ext>
              </a:extLst>
            </p:cNvPr>
            <p:cNvSpPr txBox="1"/>
            <p:nvPr/>
          </p:nvSpPr>
          <p:spPr>
            <a:xfrm>
              <a:off x="7303207" y="5527660"/>
              <a:ext cx="3254826" cy="252377"/>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50" b="1" i="0" u="none" strike="noStrike" kern="0" cap="none" spc="0" normalizeH="0" baseline="0" noProof="0">
                  <a:ln>
                    <a:noFill/>
                  </a:ln>
                  <a:solidFill>
                    <a:srgbClr val="455F51"/>
                  </a:solidFill>
                  <a:effectLst/>
                  <a:uLnTx/>
                  <a:uFillTx/>
                  <a:latin typeface="Roboto" pitchFamily="2" charset="0"/>
                  <a:ea typeface="Roboto" pitchFamily="2" charset="0"/>
                </a:rPr>
                <a:t>Acquisition Strategy/Implementation</a:t>
              </a:r>
            </a:p>
          </p:txBody>
        </p:sp>
        <p:sp>
          <p:nvSpPr>
            <p:cNvPr id="161" name="TextBox 160">
              <a:extLst>
                <a:ext uri="{FF2B5EF4-FFF2-40B4-BE49-F238E27FC236}">
                  <a16:creationId xmlns:a16="http://schemas.microsoft.com/office/drawing/2014/main" id="{5DD719C8-B458-29E9-0C78-A619244D0C2A}"/>
                </a:ext>
              </a:extLst>
            </p:cNvPr>
            <p:cNvSpPr txBox="1"/>
            <p:nvPr/>
          </p:nvSpPr>
          <p:spPr>
            <a:xfrm>
              <a:off x="11228603" y="4192617"/>
              <a:ext cx="1192808"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Begin CMS Repricing (2/16/2024)</a:t>
              </a:r>
            </a:p>
          </p:txBody>
        </p:sp>
        <p:cxnSp>
          <p:nvCxnSpPr>
            <p:cNvPr id="162" name="Straight Connector 161">
              <a:extLst>
                <a:ext uri="{FF2B5EF4-FFF2-40B4-BE49-F238E27FC236}">
                  <a16:creationId xmlns:a16="http://schemas.microsoft.com/office/drawing/2014/main" id="{E618C848-BCF0-D8CC-09E3-B3B8A1D5AABD}"/>
                </a:ext>
              </a:extLst>
            </p:cNvPr>
            <p:cNvCxnSpPr>
              <a:cxnSpLocks/>
            </p:cNvCxnSpPr>
            <p:nvPr/>
          </p:nvCxnSpPr>
          <p:spPr>
            <a:xfrm flipV="1">
              <a:off x="11291467" y="3032393"/>
              <a:ext cx="519" cy="327413"/>
            </a:xfrm>
            <a:prstGeom prst="line">
              <a:avLst/>
            </a:prstGeom>
            <a:solidFill>
              <a:srgbClr val="F27B35"/>
            </a:solidFill>
            <a:ln w="38100" cap="flat" cmpd="sng" algn="ctr">
              <a:solidFill>
                <a:srgbClr val="F27B35"/>
              </a:solidFill>
              <a:prstDash val="solid"/>
              <a:miter lim="800000"/>
              <a:tailEnd type="oval"/>
            </a:ln>
            <a:effectLst/>
          </p:spPr>
        </p:cxnSp>
        <p:cxnSp>
          <p:nvCxnSpPr>
            <p:cNvPr id="163" name="Straight Connector 162">
              <a:extLst>
                <a:ext uri="{FF2B5EF4-FFF2-40B4-BE49-F238E27FC236}">
                  <a16:creationId xmlns:a16="http://schemas.microsoft.com/office/drawing/2014/main" id="{9009A7C6-0371-229A-2C13-A39E14886CE7}"/>
                </a:ext>
              </a:extLst>
            </p:cNvPr>
            <p:cNvCxnSpPr>
              <a:cxnSpLocks/>
            </p:cNvCxnSpPr>
            <p:nvPr/>
          </p:nvCxnSpPr>
          <p:spPr>
            <a:xfrm>
              <a:off x="8874724" y="3754011"/>
              <a:ext cx="0" cy="1029537"/>
            </a:xfrm>
            <a:prstGeom prst="line">
              <a:avLst/>
            </a:prstGeom>
            <a:solidFill>
              <a:srgbClr val="F27B35"/>
            </a:solidFill>
            <a:ln w="38100" cap="flat" cmpd="sng" algn="ctr">
              <a:solidFill>
                <a:srgbClr val="F27B35"/>
              </a:solidFill>
              <a:prstDash val="solid"/>
              <a:miter lim="800000"/>
              <a:tailEnd type="oval"/>
            </a:ln>
            <a:effectLst/>
          </p:spPr>
        </p:cxnSp>
        <p:sp>
          <p:nvSpPr>
            <p:cNvPr id="164" name="TextBox 163">
              <a:extLst>
                <a:ext uri="{FF2B5EF4-FFF2-40B4-BE49-F238E27FC236}">
                  <a16:creationId xmlns:a16="http://schemas.microsoft.com/office/drawing/2014/main" id="{487B4BAF-3633-85AF-8F01-012192BD7D20}"/>
                </a:ext>
              </a:extLst>
            </p:cNvPr>
            <p:cNvSpPr txBox="1"/>
            <p:nvPr/>
          </p:nvSpPr>
          <p:spPr>
            <a:xfrm>
              <a:off x="8774922" y="4783548"/>
              <a:ext cx="1167474" cy="759757"/>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VHA Stakeholder Training began (4/30/2023)</a:t>
              </a:r>
            </a:p>
          </p:txBody>
        </p:sp>
        <p:sp>
          <p:nvSpPr>
            <p:cNvPr id="165" name="TextBox 164">
              <a:extLst>
                <a:ext uri="{FF2B5EF4-FFF2-40B4-BE49-F238E27FC236}">
                  <a16:creationId xmlns:a16="http://schemas.microsoft.com/office/drawing/2014/main" id="{E85C7B11-83BF-1133-4B8A-4BE6D69C7FE5}"/>
                </a:ext>
              </a:extLst>
            </p:cNvPr>
            <p:cNvSpPr txBox="1"/>
            <p:nvPr/>
          </p:nvSpPr>
          <p:spPr>
            <a:xfrm>
              <a:off x="11244543" y="2487916"/>
              <a:ext cx="1120773" cy="329321"/>
            </a:xfrm>
            <a:prstGeom prst="rect">
              <a:avLst/>
            </a:prstGeom>
            <a:noFill/>
          </p:spPr>
          <p:txBody>
            <a:bodyPr wrap="square" lIns="82296" tIns="41148" rIns="82296" bIns="41148"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263238"/>
                  </a:solidFill>
                  <a:effectLst/>
                  <a:uLnTx/>
                  <a:uFillTx/>
                  <a:latin typeface="Roboto" pitchFamily="2" charset="0"/>
                  <a:ea typeface="Roboto" pitchFamily="2" charset="0"/>
                </a:rPr>
                <a:t>Continue Industry Collaboration</a:t>
              </a:r>
            </a:p>
          </p:txBody>
        </p:sp>
      </p:grpSp>
    </p:spTree>
    <p:extLst>
      <p:ext uri="{BB962C8B-B14F-4D97-AF65-F5344CB8AC3E}">
        <p14:creationId xmlns:p14="http://schemas.microsoft.com/office/powerpoint/2010/main" val="876926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08FE0-522F-3A80-0FF5-5E7E38E3B08F}"/>
              </a:ext>
            </a:extLst>
          </p:cNvPr>
          <p:cNvSpPr>
            <a:spLocks noGrp="1"/>
          </p:cNvSpPr>
          <p:nvPr>
            <p:ph type="title"/>
          </p:nvPr>
        </p:nvSpPr>
        <p:spPr/>
        <p:txBody>
          <a:bodyPr/>
          <a:lstStyle/>
          <a:p>
            <a:r>
              <a:rPr lang="en-US"/>
              <a:t>Air Ambulance National Broker</a:t>
            </a:r>
          </a:p>
        </p:txBody>
      </p:sp>
      <p:sp>
        <p:nvSpPr>
          <p:cNvPr id="3" name="Content Placeholder 2">
            <a:extLst>
              <a:ext uri="{FF2B5EF4-FFF2-40B4-BE49-F238E27FC236}">
                <a16:creationId xmlns:a16="http://schemas.microsoft.com/office/drawing/2014/main" id="{C0C1BD4E-9DAF-148B-A632-B0A911435CA7}"/>
              </a:ext>
            </a:extLst>
          </p:cNvPr>
          <p:cNvSpPr>
            <a:spLocks noGrp="1"/>
          </p:cNvSpPr>
          <p:nvPr>
            <p:ph idx="1"/>
          </p:nvPr>
        </p:nvSpPr>
        <p:spPr>
          <a:xfrm>
            <a:off x="297181" y="784972"/>
            <a:ext cx="8475056" cy="5490097"/>
          </a:xfrm>
        </p:spPr>
        <p:txBody>
          <a:bodyPr vert="horz" lIns="91440" tIns="45720" rIns="91440" bIns="45720" rtlCol="0" anchor="t">
            <a:normAutofit/>
          </a:bodyPr>
          <a:lstStyle/>
          <a:p>
            <a:r>
              <a:rPr lang="en-US" sz="1800">
                <a:latin typeface="Arial"/>
                <a:cs typeface="Arial"/>
              </a:rPr>
              <a:t>Mechanics of Air Broker (NAICS 481211)</a:t>
            </a:r>
          </a:p>
          <a:p>
            <a:pPr lvl="1"/>
            <a:r>
              <a:rPr lang="en-US">
                <a:latin typeface="Arial"/>
                <a:cs typeface="Arial"/>
              </a:rPr>
              <a:t>Rates are by aircraft per hour with separate rates for ancillary services such as Flight nurse or doctors that are typically priced per day</a:t>
            </a:r>
          </a:p>
          <a:p>
            <a:pPr lvl="1"/>
            <a:r>
              <a:rPr lang="en-US">
                <a:latin typeface="Arial"/>
                <a:cs typeface="Arial"/>
              </a:rPr>
              <a:t>The Air Broker is responsible for ensuring they have qualified aircraft operators; insurance and safety certificates of all of their sub-contractors</a:t>
            </a:r>
          </a:p>
          <a:p>
            <a:pPr lvl="1"/>
            <a:r>
              <a:rPr lang="en-US">
                <a:latin typeface="Arial"/>
                <a:cs typeface="Arial"/>
              </a:rPr>
              <a:t>Authorized Medical Center employees will call the broker when the need arises</a:t>
            </a:r>
          </a:p>
          <a:p>
            <a:pPr lvl="1"/>
            <a:r>
              <a:rPr lang="en-US">
                <a:latin typeface="Arial"/>
                <a:cs typeface="Arial"/>
              </a:rPr>
              <a:t>Broker will have 30 minutes (emergent) or one hour (non-emergent) to arrange the flight</a:t>
            </a:r>
          </a:p>
          <a:p>
            <a:pPr lvl="1"/>
            <a:r>
              <a:rPr lang="en-US">
                <a:latin typeface="Arial"/>
                <a:cs typeface="Arial"/>
              </a:rPr>
              <a:t>Invoices will be submitted via </a:t>
            </a:r>
            <a:r>
              <a:rPr lang="en-US" err="1">
                <a:latin typeface="Arial"/>
                <a:cs typeface="Arial"/>
              </a:rPr>
              <a:t>VetRide</a:t>
            </a:r>
            <a:r>
              <a:rPr lang="en-US">
                <a:latin typeface="Arial"/>
                <a:cs typeface="Arial"/>
              </a:rPr>
              <a:t> and Veteran Transportation staff will verify correct contract pricing was billed</a:t>
            </a:r>
          </a:p>
          <a:p>
            <a:pPr marL="0" indent="0">
              <a:buNone/>
            </a:pPr>
            <a:endParaRPr lang="en-US" sz="1800"/>
          </a:p>
          <a:p>
            <a:r>
              <a:rPr lang="en-US" sz="1800">
                <a:latin typeface="Arial"/>
                <a:cs typeface="Arial"/>
              </a:rPr>
              <a:t>Examples of current GSA FSS vendors: Aircraft Transport Services, Inc; CSI Aviation Inc, and Zephyr Aviation, LLC.  </a:t>
            </a:r>
            <a:endParaRPr lang="en-US" sz="1800"/>
          </a:p>
          <a:p>
            <a:endParaRPr lang="en-US"/>
          </a:p>
        </p:txBody>
      </p:sp>
      <p:sp>
        <p:nvSpPr>
          <p:cNvPr id="4" name="Slide Number Placeholder 3">
            <a:extLst>
              <a:ext uri="{FF2B5EF4-FFF2-40B4-BE49-F238E27FC236}">
                <a16:creationId xmlns:a16="http://schemas.microsoft.com/office/drawing/2014/main" id="{11238966-2C1B-64BC-36FE-BC4AE75F472C}"/>
              </a:ext>
            </a:extLst>
          </p:cNvPr>
          <p:cNvSpPr>
            <a:spLocks noGrp="1"/>
          </p:cNvSpPr>
          <p:nvPr>
            <p:ph type="sldNum" sz="quarter" idx="12"/>
          </p:nvPr>
        </p:nvSpPr>
        <p:spPr/>
        <p:txBody>
          <a:bodyPr/>
          <a:lstStyle/>
          <a:p>
            <a:fld id="{D983F1FA-211D-3044-9E35-958DFBC26156}" type="slidenum">
              <a:rPr lang="en-US" smtClean="0">
                <a:solidFill>
                  <a:prstClr val="white"/>
                </a:solidFill>
              </a:rPr>
              <a:pPr/>
              <a:t>7</a:t>
            </a:fld>
            <a:endParaRPr lang="en-US">
              <a:solidFill>
                <a:prstClr val="white"/>
              </a:solidFill>
            </a:endParaRPr>
          </a:p>
        </p:txBody>
      </p:sp>
    </p:spTree>
    <p:extLst>
      <p:ext uri="{BB962C8B-B14F-4D97-AF65-F5344CB8AC3E}">
        <p14:creationId xmlns:p14="http://schemas.microsoft.com/office/powerpoint/2010/main" val="1222899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08FE0-522F-3A80-0FF5-5E7E38E3B08F}"/>
              </a:ext>
            </a:extLst>
          </p:cNvPr>
          <p:cNvSpPr>
            <a:spLocks noGrp="1"/>
          </p:cNvSpPr>
          <p:nvPr>
            <p:ph type="title"/>
          </p:nvPr>
        </p:nvSpPr>
        <p:spPr/>
        <p:txBody>
          <a:bodyPr/>
          <a:lstStyle/>
          <a:p>
            <a:r>
              <a:rPr lang="en-US"/>
              <a:t>Air Ambulance National Broker</a:t>
            </a:r>
          </a:p>
        </p:txBody>
      </p:sp>
      <p:sp>
        <p:nvSpPr>
          <p:cNvPr id="3" name="Content Placeholder 2">
            <a:extLst>
              <a:ext uri="{FF2B5EF4-FFF2-40B4-BE49-F238E27FC236}">
                <a16:creationId xmlns:a16="http://schemas.microsoft.com/office/drawing/2014/main" id="{C0C1BD4E-9DAF-148B-A632-B0A911435CA7}"/>
              </a:ext>
            </a:extLst>
          </p:cNvPr>
          <p:cNvSpPr>
            <a:spLocks noGrp="1"/>
          </p:cNvSpPr>
          <p:nvPr>
            <p:ph idx="1"/>
          </p:nvPr>
        </p:nvSpPr>
        <p:spPr>
          <a:xfrm>
            <a:off x="139701" y="685800"/>
            <a:ext cx="8695690" cy="5012028"/>
          </a:xfrm>
        </p:spPr>
        <p:txBody>
          <a:bodyPr vert="horz" lIns="91440" tIns="45720" rIns="91440" bIns="45720" rtlCol="0" anchor="t">
            <a:noAutofit/>
          </a:bodyPr>
          <a:lstStyle/>
          <a:p>
            <a:r>
              <a:rPr lang="en-US" sz="1400">
                <a:latin typeface="Arial"/>
                <a:cs typeface="Arial"/>
              </a:rPr>
              <a:t>VHA AP89 IPT has determined VHA should utilize National Air Broker contract* for all </a:t>
            </a:r>
            <a:r>
              <a:rPr lang="en-US" sz="1400" b="1" u="sng">
                <a:latin typeface="Arial"/>
                <a:cs typeface="Arial"/>
              </a:rPr>
              <a:t>VA-initiated air ambulance</a:t>
            </a:r>
          </a:p>
          <a:p>
            <a:pPr lvl="1"/>
            <a:r>
              <a:rPr lang="en-US" sz="1400">
                <a:latin typeface="Arial"/>
                <a:cs typeface="Arial"/>
              </a:rPr>
              <a:t>What is an Air Ambulance Broker?  How does it work?</a:t>
            </a:r>
          </a:p>
          <a:p>
            <a:pPr lvl="2"/>
            <a:r>
              <a:rPr lang="en-US" sz="1400">
                <a:latin typeface="Arial"/>
                <a:cs typeface="Arial"/>
              </a:rPr>
              <a:t>A non-asset-based company that </a:t>
            </a:r>
            <a:r>
              <a:rPr lang="en-US" sz="1400" b="1" u="sng">
                <a:latin typeface="Arial"/>
                <a:cs typeface="Arial"/>
              </a:rPr>
              <a:t>coordinates with its subcontractor carrier operators to provide air charter services </a:t>
            </a:r>
          </a:p>
          <a:p>
            <a:pPr lvl="2"/>
            <a:r>
              <a:rPr lang="en-US" sz="1400">
                <a:latin typeface="Arial"/>
                <a:cs typeface="Arial"/>
              </a:rPr>
              <a:t>Requirements will include but not limited to reporting, safety, and insurance apply to the brokers and the Government expects that all requirements will flow down accordingly to the subcontractor carrier operators.</a:t>
            </a:r>
          </a:p>
          <a:p>
            <a:pPr lvl="2"/>
            <a:r>
              <a:rPr lang="en-US" sz="1400">
                <a:latin typeface="Arial"/>
                <a:cs typeface="Arial"/>
              </a:rPr>
              <a:t>Performance work statement will include at a minimum line items for nurse or medic per day; ground transportation (origin and destinations) to/from point of departure/arrival; aircraft type per hour etc.</a:t>
            </a:r>
          </a:p>
          <a:p>
            <a:pPr lvl="1"/>
            <a:r>
              <a:rPr lang="en-US" sz="1400">
                <a:latin typeface="Arial"/>
                <a:cs typeface="Arial"/>
              </a:rPr>
              <a:t>Pros</a:t>
            </a:r>
          </a:p>
          <a:p>
            <a:pPr lvl="2"/>
            <a:r>
              <a:rPr lang="en-US" sz="1400">
                <a:latin typeface="Arial"/>
                <a:cs typeface="Arial"/>
              </a:rPr>
              <a:t>Ensures coverage of all VAMC's and their catchment/service areas</a:t>
            </a:r>
          </a:p>
          <a:p>
            <a:pPr lvl="2"/>
            <a:r>
              <a:rPr lang="en-US" sz="1400">
                <a:latin typeface="Arial"/>
                <a:cs typeface="Arial"/>
              </a:rPr>
              <a:t>Provides greater visibility/tracking of pre-authorized air ambulance needs</a:t>
            </a:r>
          </a:p>
          <a:p>
            <a:pPr lvl="2"/>
            <a:r>
              <a:rPr lang="en-US" sz="1400">
                <a:latin typeface="Arial"/>
                <a:cs typeface="Arial"/>
              </a:rPr>
              <a:t>Streamlines procurement process (VHA and Vendors)</a:t>
            </a:r>
          </a:p>
          <a:p>
            <a:pPr lvl="2"/>
            <a:r>
              <a:rPr lang="en-US" sz="1400">
                <a:latin typeface="Arial"/>
                <a:cs typeface="Arial"/>
              </a:rPr>
              <a:t>Meets Category Management goals to eliminate redundant contracts for same services with same vendor in different regions</a:t>
            </a:r>
          </a:p>
          <a:p>
            <a:pPr lvl="1"/>
            <a:r>
              <a:rPr lang="en-US" sz="1400">
                <a:latin typeface="Arial"/>
                <a:cs typeface="Arial"/>
              </a:rPr>
              <a:t>Cons</a:t>
            </a:r>
          </a:p>
          <a:p>
            <a:pPr lvl="2"/>
            <a:r>
              <a:rPr lang="en-US" sz="1400">
                <a:latin typeface="Arial"/>
                <a:cs typeface="Arial"/>
              </a:rPr>
              <a:t>Issue resolution will require three parties: VA; Air Ambulance Broker and Air Ambulance Sub-Contractor</a:t>
            </a:r>
            <a:endParaRPr lang="en-US" sz="1400"/>
          </a:p>
          <a:p>
            <a:endParaRPr lang="en-US" sz="1400"/>
          </a:p>
        </p:txBody>
      </p:sp>
      <p:sp>
        <p:nvSpPr>
          <p:cNvPr id="4" name="Slide Number Placeholder 3">
            <a:extLst>
              <a:ext uri="{FF2B5EF4-FFF2-40B4-BE49-F238E27FC236}">
                <a16:creationId xmlns:a16="http://schemas.microsoft.com/office/drawing/2014/main" id="{11238966-2C1B-64BC-36FE-BC4AE75F472C}"/>
              </a:ext>
            </a:extLst>
          </p:cNvPr>
          <p:cNvSpPr>
            <a:spLocks noGrp="1"/>
          </p:cNvSpPr>
          <p:nvPr>
            <p:ph type="sldNum" sz="quarter" idx="12"/>
          </p:nvPr>
        </p:nvSpPr>
        <p:spPr/>
        <p:txBody>
          <a:bodyPr/>
          <a:lstStyle/>
          <a:p>
            <a:fld id="{D983F1FA-211D-3044-9E35-958DFBC26156}" type="slidenum">
              <a:rPr lang="en-US" smtClean="0">
                <a:solidFill>
                  <a:prstClr val="white"/>
                </a:solidFill>
              </a:rPr>
              <a:pPr/>
              <a:t>8</a:t>
            </a:fld>
            <a:endParaRPr lang="en-US">
              <a:solidFill>
                <a:prstClr val="white"/>
              </a:solidFill>
            </a:endParaRPr>
          </a:p>
        </p:txBody>
      </p:sp>
      <p:sp>
        <p:nvSpPr>
          <p:cNvPr id="8" name="TextBox 7">
            <a:extLst>
              <a:ext uri="{FF2B5EF4-FFF2-40B4-BE49-F238E27FC236}">
                <a16:creationId xmlns:a16="http://schemas.microsoft.com/office/drawing/2014/main" id="{3660AC3D-6A46-D4DE-4FF1-028C078A3F69}"/>
              </a:ext>
            </a:extLst>
          </p:cNvPr>
          <p:cNvSpPr txBox="1"/>
          <p:nvPr/>
        </p:nvSpPr>
        <p:spPr>
          <a:xfrm>
            <a:off x="210742" y="5706792"/>
            <a:ext cx="8859301" cy="400110"/>
          </a:xfrm>
          <a:prstGeom prst="rect">
            <a:avLst/>
          </a:prstGeom>
          <a:noFill/>
        </p:spPr>
        <p:txBody>
          <a:bodyPr wrap="square" lIns="91440" tIns="45720" rIns="91440" bIns="45720" rtlCol="0" anchor="t">
            <a:spAutoFit/>
          </a:bodyPr>
          <a:lstStyle/>
          <a:p>
            <a:r>
              <a:rPr lang="en-US" sz="1000" i="1">
                <a:latin typeface="Arial"/>
                <a:cs typeface="Arial"/>
              </a:rPr>
              <a:t>*in lieu of individual solicitation at VAMCs; Either an open market contract solicitation will be released, or GSA FSS schedule has contracts with Air Ambulance Brokers</a:t>
            </a:r>
          </a:p>
        </p:txBody>
      </p:sp>
    </p:spTree>
    <p:extLst>
      <p:ext uri="{BB962C8B-B14F-4D97-AF65-F5344CB8AC3E}">
        <p14:creationId xmlns:p14="http://schemas.microsoft.com/office/powerpoint/2010/main" val="1991879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DEF53-E63E-11F5-923B-785DD233578F}"/>
              </a:ext>
            </a:extLst>
          </p:cNvPr>
          <p:cNvSpPr>
            <a:spLocks noGrp="1"/>
          </p:cNvSpPr>
          <p:nvPr>
            <p:ph type="title"/>
          </p:nvPr>
        </p:nvSpPr>
        <p:spPr/>
        <p:txBody>
          <a:bodyPr/>
          <a:lstStyle/>
          <a:p>
            <a:r>
              <a:rPr lang="en-US"/>
              <a:t>Current Issue: Non-VA Initiated 911 Calls</a:t>
            </a:r>
          </a:p>
        </p:txBody>
      </p:sp>
      <p:sp>
        <p:nvSpPr>
          <p:cNvPr id="3" name="Content Placeholder 2">
            <a:extLst>
              <a:ext uri="{FF2B5EF4-FFF2-40B4-BE49-F238E27FC236}">
                <a16:creationId xmlns:a16="http://schemas.microsoft.com/office/drawing/2014/main" id="{7F6F658D-4EB0-FED6-CE84-21DF35ED6F7B}"/>
              </a:ext>
            </a:extLst>
          </p:cNvPr>
          <p:cNvSpPr>
            <a:spLocks noGrp="1"/>
          </p:cNvSpPr>
          <p:nvPr>
            <p:ph idx="1"/>
          </p:nvPr>
        </p:nvSpPr>
        <p:spPr>
          <a:xfrm>
            <a:off x="400050" y="877093"/>
            <a:ext cx="8378190" cy="5288054"/>
          </a:xfrm>
        </p:spPr>
        <p:txBody>
          <a:bodyPr vert="horz" lIns="91440" tIns="45720" rIns="91440" bIns="45720" rtlCol="0" anchor="t">
            <a:noAutofit/>
          </a:bodyPr>
          <a:lstStyle/>
          <a:p>
            <a:r>
              <a:rPr lang="en-US" sz="1700" b="1" u="sng">
                <a:latin typeface="Arial"/>
                <a:cs typeface="Arial"/>
              </a:rPr>
              <a:t>Issue:</a:t>
            </a:r>
            <a:r>
              <a:rPr lang="en-US" sz="1700">
                <a:latin typeface="Arial"/>
                <a:cs typeface="Arial"/>
              </a:rPr>
              <a:t> Industry Providers continue to urge Congress to influence VHA to apply contracted rates for non-VA initiated ambulance trips</a:t>
            </a:r>
          </a:p>
          <a:p>
            <a:pPr lvl="1"/>
            <a:r>
              <a:rPr lang="en-US" sz="1700">
                <a:latin typeface="Arial"/>
                <a:cs typeface="Arial"/>
              </a:rPr>
              <a:t>Federal Acquisition Regulations (FAR) require an authorized individual to acquire  goods/services prior to the receipt of the goods/services.  </a:t>
            </a:r>
            <a:endParaRPr lang="en-US" sz="1700"/>
          </a:p>
          <a:p>
            <a:pPr lvl="1"/>
            <a:r>
              <a:rPr lang="en-US" sz="1700">
                <a:latin typeface="Arial"/>
                <a:cs typeface="Arial"/>
              </a:rPr>
              <a:t>38 CFR 70.4 provides regulatory authority to make payment to eligible Veteran after the emergency has occurred</a:t>
            </a:r>
          </a:p>
          <a:p>
            <a:pPr marL="340995" indent="-283845">
              <a:buFont typeface="Arial" panose="020B0604020202020204" pitchFamily="34" charset="0"/>
              <a:buChar char="•"/>
            </a:pPr>
            <a:r>
              <a:rPr lang="en-US" sz="1700" b="1" u="sng">
                <a:solidFill>
                  <a:srgbClr val="000000"/>
                </a:solidFill>
                <a:effectLst/>
                <a:latin typeface="Arial"/>
                <a:ea typeface="Arial" panose="020B0604020202020204" pitchFamily="34" charset="0"/>
                <a:cs typeface="Arial"/>
              </a:rPr>
              <a:t>Action:</a:t>
            </a:r>
            <a:r>
              <a:rPr lang="en-US" sz="1700">
                <a:solidFill>
                  <a:srgbClr val="000000"/>
                </a:solidFill>
                <a:effectLst/>
                <a:latin typeface="Arial"/>
                <a:ea typeface="Arial" panose="020B0604020202020204" pitchFamily="34" charset="0"/>
                <a:cs typeface="Arial"/>
              </a:rPr>
              <a:t> OGC and PLO are currently reviewing FAR/VAAR, financial, and other regulations/policies to determine if 911 air ambulance calls are permissible to be added to contracts.</a:t>
            </a:r>
          </a:p>
          <a:p>
            <a:pPr marL="741045" lvl="1" indent="-283845">
              <a:buFont typeface="Arial" panose="020B0604020202020204" pitchFamily="34" charset="0"/>
              <a:buChar char="•"/>
            </a:pPr>
            <a:r>
              <a:rPr lang="en-US" sz="1700">
                <a:solidFill>
                  <a:srgbClr val="000000"/>
                </a:solidFill>
                <a:latin typeface="Arial"/>
                <a:cs typeface="Arial"/>
              </a:rPr>
              <a:t> VHA can legally enter into contracts for emergency (911), non-preauthorized ambulance transportation services under 38 USC 111.  </a:t>
            </a:r>
            <a:endParaRPr lang="en-US" sz="1700">
              <a:solidFill>
                <a:srgbClr val="000000"/>
              </a:solidFill>
            </a:endParaRPr>
          </a:p>
          <a:p>
            <a:pPr marL="741045" lvl="1" indent="-283845">
              <a:buFont typeface="Arial" panose="020B0604020202020204" pitchFamily="34" charset="0"/>
              <a:buChar char="•"/>
            </a:pPr>
            <a:r>
              <a:rPr lang="en-US" sz="1700">
                <a:solidFill>
                  <a:srgbClr val="000000"/>
                </a:solidFill>
                <a:latin typeface="Arial"/>
                <a:cs typeface="Arial"/>
              </a:rPr>
              <a:t>Implementation challenges exist to executing this authority in a contract.</a:t>
            </a:r>
          </a:p>
          <a:p>
            <a:pPr marL="741045" lvl="1" indent="-283845">
              <a:buFont typeface="Arial" panose="020B0604020202020204" pitchFamily="34" charset="0"/>
              <a:buChar char="•"/>
            </a:pPr>
            <a:r>
              <a:rPr lang="en-US" sz="1700">
                <a:solidFill>
                  <a:srgbClr val="000000"/>
                </a:solidFill>
                <a:latin typeface="Arial"/>
                <a:cs typeface="Arial"/>
              </a:rPr>
              <a:t>Performance work statements will include a section for emergency (911) services that places requirements on the contractor in order for them to bill at the pre-negotiated rate for emergency services.  VHA is still developing requirements which would require notification of the transport within 72 hours of it taking place as well as ensuring the rate will only apply when eligible veteran under 38 USC 111 are transported.</a:t>
            </a:r>
            <a:endParaRPr lang="en-US" sz="1700">
              <a:latin typeface="Arial"/>
              <a:cs typeface="Arial"/>
            </a:endParaRPr>
          </a:p>
          <a:p>
            <a:pPr lvl="1"/>
            <a:endParaRPr lang="en-US" sz="1600"/>
          </a:p>
        </p:txBody>
      </p:sp>
      <p:sp>
        <p:nvSpPr>
          <p:cNvPr id="4" name="Slide Number Placeholder 3">
            <a:extLst>
              <a:ext uri="{FF2B5EF4-FFF2-40B4-BE49-F238E27FC236}">
                <a16:creationId xmlns:a16="http://schemas.microsoft.com/office/drawing/2014/main" id="{F83E2F4D-ACD3-195A-EB96-37D930B8CA03}"/>
              </a:ext>
            </a:extLst>
          </p:cNvPr>
          <p:cNvSpPr>
            <a:spLocks noGrp="1"/>
          </p:cNvSpPr>
          <p:nvPr>
            <p:ph type="sldNum" sz="quarter" idx="12"/>
          </p:nvPr>
        </p:nvSpPr>
        <p:spPr/>
        <p:txBody>
          <a:bodyPr/>
          <a:lstStyle/>
          <a:p>
            <a:fld id="{D983F1FA-211D-3044-9E35-958DFBC26156}" type="slidenum">
              <a:rPr lang="en-US" smtClean="0">
                <a:solidFill>
                  <a:prstClr val="white"/>
                </a:solidFill>
              </a:rPr>
              <a:pPr/>
              <a:t>9</a:t>
            </a:fld>
            <a:endParaRPr lang="en-US">
              <a:solidFill>
                <a:prstClr val="white"/>
              </a:solidFill>
            </a:endParaRPr>
          </a:p>
        </p:txBody>
      </p:sp>
    </p:spTree>
    <p:extLst>
      <p:ext uri="{BB962C8B-B14F-4D97-AF65-F5344CB8AC3E}">
        <p14:creationId xmlns:p14="http://schemas.microsoft.com/office/powerpoint/2010/main" val="23915746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12_Office Theme">
  <a:themeElements>
    <a:clrScheme name="myVA">
      <a:dk1>
        <a:srgbClr val="000000"/>
      </a:dk1>
      <a:lt1>
        <a:sysClr val="window" lastClr="FFFFFF"/>
      </a:lt1>
      <a:dk2>
        <a:srgbClr val="003F72"/>
      </a:dk2>
      <a:lt2>
        <a:srgbClr val="EEECE1"/>
      </a:lt2>
      <a:accent1>
        <a:srgbClr val="C62630"/>
      </a:accent1>
      <a:accent2>
        <a:srgbClr val="0083BE"/>
      </a:accent2>
      <a:accent3>
        <a:srgbClr val="F3CF45"/>
      </a:accent3>
      <a:accent4>
        <a:srgbClr val="F7955B"/>
      </a:accent4>
      <a:accent5>
        <a:srgbClr val="839097"/>
      </a:accent5>
      <a:accent6>
        <a:srgbClr val="DCDDDE"/>
      </a:accent6>
      <a:hlink>
        <a:srgbClr val="C2B48F"/>
      </a:hlink>
      <a:folHlink>
        <a:srgbClr val="A3A86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SH Choose VA Presentation-AP89 120522" id="{4CA1EEBF-2A10-41D4-89E0-39099775FE21}" vid="{48478B34-35F5-4476-AF0C-F58BA554D078}"/>
    </a:ext>
  </a:extLst>
</a:theme>
</file>

<file path=ppt/theme/theme2.xml><?xml version="1.0" encoding="utf-8"?>
<a:theme xmlns:a="http://schemas.openxmlformats.org/drawingml/2006/main" name="2_Office Theme">
  <a:themeElements>
    <a:clrScheme name="VHA 1">
      <a:dk1>
        <a:srgbClr val="000000"/>
      </a:dk1>
      <a:lt1>
        <a:srgbClr val="FFFFFF"/>
      </a:lt1>
      <a:dk2>
        <a:srgbClr val="797979"/>
      </a:dk2>
      <a:lt2>
        <a:srgbClr val="DCDDDE"/>
      </a:lt2>
      <a:accent1>
        <a:srgbClr val="003F71"/>
      </a:accent1>
      <a:accent2>
        <a:srgbClr val="0083BE"/>
      </a:accent2>
      <a:accent3>
        <a:srgbClr val="C6262E"/>
      </a:accent3>
      <a:accent4>
        <a:srgbClr val="772432"/>
      </a:accent4>
      <a:accent5>
        <a:srgbClr val="C2B38F"/>
      </a:accent5>
      <a:accent6>
        <a:srgbClr val="839097"/>
      </a:accent6>
      <a:hlink>
        <a:srgbClr val="00A1DE"/>
      </a:hlink>
      <a:folHlink>
        <a:srgbClr val="72C7E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SH Choose VA Presentation-AP89 120522" id="{4CA1EEBF-2A10-41D4-89E0-39099775FE21}" vid="{5A0024E9-59A5-4812-AC91-332F3DE187D4}"/>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VC_PPT_Template_508.pptx" id="{1B8ADD78-B897-49B8-A79C-8330411188C1}" vid="{DC2CD3D1-FF1D-489A-AD00-DD7824B2C4A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B2439E79CD2346933E1E8520819324" ma:contentTypeVersion="8" ma:contentTypeDescription="Create a new document." ma:contentTypeScope="" ma:versionID="9a30cf4f5f17f1495176ccc85d92fb43">
  <xsd:schema xmlns:xsd="http://www.w3.org/2001/XMLSchema" xmlns:xs="http://www.w3.org/2001/XMLSchema" xmlns:p="http://schemas.microsoft.com/office/2006/metadata/properties" xmlns:ns2="09a35073-62fc-44de-b901-5419c635c339" xmlns:ns3="83f788f9-329a-45d3-9aa6-0adbd89f7348" targetNamespace="http://schemas.microsoft.com/office/2006/metadata/properties" ma:root="true" ma:fieldsID="5bb56b39c3c4e10e138f31aab10212c5" ns2:_="" ns3:_="">
    <xsd:import namespace="09a35073-62fc-44de-b901-5419c635c339"/>
    <xsd:import namespace="83f788f9-329a-45d3-9aa6-0adbd89f73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Notes" minOccurs="0"/>
                <xsd:element ref="ns2:MediaServiceObjectDetectorVersion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a35073-62fc-44de-b901-5419c635c3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Notes" ma:index="12" nillable="true" ma:displayName="Notes" ma:format="Dropdown" ma:internalName="Notes">
      <xsd:simpleType>
        <xsd:restriction base="dms:Text">
          <xsd:maxLength value="255"/>
        </xsd:restriction>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f788f9-329a-45d3-9aa6-0adbd89f73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83f788f9-329a-45d3-9aa6-0adbd89f7348">
      <UserInfo>
        <DisplayName>Williams, Benjamin G</DisplayName>
        <AccountId>16</AccountId>
        <AccountType/>
      </UserInfo>
      <UserInfo>
        <DisplayName>Blauert, Susan (OGC)</DisplayName>
        <AccountId>232</AccountId>
        <AccountType/>
      </UserInfo>
      <UserInfo>
        <DisplayName>Metzger, Kathleen L. (MS/VTP)</DisplayName>
        <AccountId>17</AccountId>
        <AccountType/>
      </UserInfo>
      <UserInfo>
        <DisplayName>Chevalier, Marc C.</DisplayName>
        <AccountId>22</AccountId>
        <AccountType/>
      </UserInfo>
      <UserInfo>
        <DisplayName>Horvat, Darcy S. (VHACLE) (she/her/hers)</DisplayName>
        <AccountId>57</AccountId>
        <AccountType/>
      </UserInfo>
      <UserInfo>
        <DisplayName>Guagliardo, Tony A.</DisplayName>
        <AccountId>56</AccountId>
        <AccountType/>
      </UserInfo>
    </SharedWithUsers>
    <Notes xmlns="09a35073-62fc-44de-b901-5419c635c339" xsi:nil="true"/>
  </documentManagement>
</p:properties>
</file>

<file path=customXml/itemProps1.xml><?xml version="1.0" encoding="utf-8"?>
<ds:datastoreItem xmlns:ds="http://schemas.openxmlformats.org/officeDocument/2006/customXml" ds:itemID="{28C1A6A2-66E8-4831-B35E-6D6B92F2FE27}">
  <ds:schemaRefs>
    <ds:schemaRef ds:uri="09a35073-62fc-44de-b901-5419c635c339"/>
    <ds:schemaRef ds:uri="83f788f9-329a-45d3-9aa6-0adbd89f734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B54EB79-0DCF-40E4-877B-24A99FE1C62A}">
  <ds:schemaRefs>
    <ds:schemaRef ds:uri="http://schemas.microsoft.com/sharepoint/v3/contenttype/forms"/>
  </ds:schemaRefs>
</ds:datastoreItem>
</file>

<file path=customXml/itemProps3.xml><?xml version="1.0" encoding="utf-8"?>
<ds:datastoreItem xmlns:ds="http://schemas.openxmlformats.org/officeDocument/2006/customXml" ds:itemID="{95BABBC1-510B-498E-8648-BB5C1F939242}">
  <ds:schemaRefs>
    <ds:schemaRef ds:uri="09a35073-62fc-44de-b901-5419c635c339"/>
    <ds:schemaRef ds:uri="3e355e80-0799-45b4-8b7a-681d5ab64f8d"/>
    <ds:schemaRef ds:uri="83f788f9-329a-45d3-9aa6-0adbd89f7348"/>
    <ds:schemaRef ds:uri="acdb9b17-a1a1-46a7-af1d-a6e1b590fcd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1597</Words>
  <Application>Microsoft Office PowerPoint</Application>
  <PresentationFormat>On-screen Show (4:3)</PresentationFormat>
  <Paragraphs>152</Paragraphs>
  <Slides>11</Slides>
  <Notes>4</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11</vt:i4>
      </vt:variant>
    </vt:vector>
  </HeadingPairs>
  <TitlesOfParts>
    <vt:vector size="25" baseType="lpstr">
      <vt:lpstr>Arial</vt:lpstr>
      <vt:lpstr>Arial Black</vt:lpstr>
      <vt:lpstr>Arial,Sans-Serif</vt:lpstr>
      <vt:lpstr>Calibri</vt:lpstr>
      <vt:lpstr>Calibri (Body)</vt:lpstr>
      <vt:lpstr>Calibri Light</vt:lpstr>
      <vt:lpstr>Calibri Light (Headings)</vt:lpstr>
      <vt:lpstr>Courier New</vt:lpstr>
      <vt:lpstr>Roboto</vt:lpstr>
      <vt:lpstr>Roboto Bold</vt:lpstr>
      <vt:lpstr>Wingdings</vt:lpstr>
      <vt:lpstr>12_Office Theme</vt:lpstr>
      <vt:lpstr>2_Office Theme</vt:lpstr>
      <vt:lpstr>2_Custom Design</vt:lpstr>
      <vt:lpstr>Update to VSOs on Final Rule:  “Changes in Rates VA Pays for Special Modes of Transportation”, RIN 2900-AP89</vt:lpstr>
      <vt:lpstr>Purpose &amp; Agenda</vt:lpstr>
      <vt:lpstr>PowerPoint Presentation</vt:lpstr>
      <vt:lpstr>PowerPoint Presentation</vt:lpstr>
      <vt:lpstr>PowerPoint Presentation</vt:lpstr>
      <vt:lpstr>AP89 Implementation Timeline</vt:lpstr>
      <vt:lpstr>Air Ambulance National Broker</vt:lpstr>
      <vt:lpstr>Air Ambulance National Broker</vt:lpstr>
      <vt:lpstr>Current Issue: Non-VA Initiated 911 Calls</vt:lpstr>
      <vt:lpstr>AP89 Monitoring: How can we monitor?</vt:lpstr>
      <vt:lpstr>Questions?</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Department of Veterans Affairs</dc:creator>
  <cp:lastModifiedBy>Bowman, Jamie, MS</cp:lastModifiedBy>
  <cp:revision>2</cp:revision>
  <cp:lastPrinted>2018-01-09T17:33:44Z</cp:lastPrinted>
  <dcterms:created xsi:type="dcterms:W3CDTF">2016-05-04T17:57:56Z</dcterms:created>
  <dcterms:modified xsi:type="dcterms:W3CDTF">2023-09-19T18:06:56Z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0x0101007CB2439E79CD2346933E1E8520819324</vt:lpwstr>
  </property>
  <property fmtid="{D5CDD505-2E9C-101B-9397-08002B2CF9AE}" pid="3" name="MediaServiceImageTags">
    <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bool>false</vt:bool>
  </property>
</Properties>
</file>