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695" r:id="rId3"/>
  </p:sldMasterIdLst>
  <p:notesMasterIdLst>
    <p:notesMasterId r:id="rId30"/>
  </p:notesMasterIdLst>
  <p:handoutMasterIdLst>
    <p:handoutMasterId r:id="rId31"/>
  </p:handoutMasterIdLst>
  <p:sldIdLst>
    <p:sldId id="339" r:id="rId4"/>
    <p:sldId id="270" r:id="rId5"/>
    <p:sldId id="293" r:id="rId6"/>
    <p:sldId id="359" r:id="rId7"/>
    <p:sldId id="265" r:id="rId8"/>
    <p:sldId id="340" r:id="rId9"/>
    <p:sldId id="341" r:id="rId10"/>
    <p:sldId id="342" r:id="rId11"/>
    <p:sldId id="351" r:id="rId12"/>
    <p:sldId id="353" r:id="rId13"/>
    <p:sldId id="354" r:id="rId14"/>
    <p:sldId id="355" r:id="rId15"/>
    <p:sldId id="343" r:id="rId16"/>
    <p:sldId id="344" r:id="rId17"/>
    <p:sldId id="349" r:id="rId18"/>
    <p:sldId id="366" r:id="rId19"/>
    <p:sldId id="360" r:id="rId20"/>
    <p:sldId id="361" r:id="rId21"/>
    <p:sldId id="362" r:id="rId22"/>
    <p:sldId id="363" r:id="rId23"/>
    <p:sldId id="364" r:id="rId24"/>
    <p:sldId id="365" r:id="rId25"/>
    <p:sldId id="263" r:id="rId26"/>
    <p:sldId id="356" r:id="rId27"/>
    <p:sldId id="357" r:id="rId28"/>
    <p:sldId id="358" r:id="rId29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lips, Dale S." initials="PDS" lastIdx="1" clrIdx="0">
    <p:extLst>
      <p:ext uri="{19B8F6BF-5375-455C-9EA6-DF929625EA0E}">
        <p15:presenceInfo xmlns:p15="http://schemas.microsoft.com/office/powerpoint/2012/main" userId="S::dale.phillips318@va.gov::39e8f4d2-03f2-43dd-99fc-1c66b5186f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9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8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3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6E31B2-3C7F-4EFC-B3C8-4AFCAE4D13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386" cy="465768"/>
          </a:xfrm>
          <a:prstGeom prst="rect">
            <a:avLst/>
          </a:prstGeom>
        </p:spPr>
        <p:txBody>
          <a:bodyPr vert="horz" lIns="90516" tIns="45258" rIns="90516" bIns="452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C2D8EB-545D-45A2-B414-E61BCA7019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40157"/>
            <a:ext cx="3042386" cy="465768"/>
          </a:xfrm>
          <a:prstGeom prst="rect">
            <a:avLst/>
          </a:prstGeom>
        </p:spPr>
        <p:txBody>
          <a:bodyPr vert="horz" lIns="90516" tIns="45258" rIns="90516" bIns="45258" rtlCol="0" anchor="b"/>
          <a:lstStyle>
            <a:lvl1pPr algn="l">
              <a:defRPr sz="1200"/>
            </a:lvl1pPr>
          </a:lstStyle>
          <a:p>
            <a:r>
              <a:rPr lang="en-US" dirty="0"/>
              <a:t>VSO Notifications - Hazell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349E8-3414-420E-9EE5-366D33EE73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5971" y="8840157"/>
            <a:ext cx="3042386" cy="465768"/>
          </a:xfrm>
          <a:prstGeom prst="rect">
            <a:avLst/>
          </a:prstGeom>
        </p:spPr>
        <p:txBody>
          <a:bodyPr vert="horz" lIns="90516" tIns="45258" rIns="90516" bIns="45258" rtlCol="0" anchor="b"/>
          <a:lstStyle>
            <a:lvl1pPr algn="r">
              <a:defRPr sz="1200"/>
            </a:lvl1pPr>
          </a:lstStyle>
          <a:p>
            <a:fld id="{9242BD48-70F2-4A7B-965E-147FE39F9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02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1967" cy="466912"/>
          </a:xfrm>
          <a:prstGeom prst="rect">
            <a:avLst/>
          </a:prstGeom>
        </p:spPr>
        <p:txBody>
          <a:bodyPr vert="horz" lIns="93277" tIns="46638" rIns="93277" bIns="466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7" cy="466912"/>
          </a:xfrm>
          <a:prstGeom prst="rect">
            <a:avLst/>
          </a:prstGeom>
        </p:spPr>
        <p:txBody>
          <a:bodyPr vert="horz" lIns="93277" tIns="46638" rIns="93277" bIns="46638" rtlCol="0"/>
          <a:lstStyle>
            <a:lvl1pPr algn="r">
              <a:defRPr sz="1200"/>
            </a:lvl1pPr>
          </a:lstStyle>
          <a:p>
            <a:fld id="{4CCB3563-B21F-4472-A953-CA98BFE318F2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7" tIns="46638" rIns="93277" bIns="466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7"/>
            <a:ext cx="5615940" cy="3664208"/>
          </a:xfrm>
          <a:prstGeom prst="rect">
            <a:avLst/>
          </a:prstGeom>
        </p:spPr>
        <p:txBody>
          <a:bodyPr vert="horz" lIns="93277" tIns="46638" rIns="93277" bIns="4663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9014"/>
            <a:ext cx="3041967" cy="466911"/>
          </a:xfrm>
          <a:prstGeom prst="rect">
            <a:avLst/>
          </a:prstGeom>
        </p:spPr>
        <p:txBody>
          <a:bodyPr vert="horz" lIns="93277" tIns="46638" rIns="93277" bIns="466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7" cy="466911"/>
          </a:xfrm>
          <a:prstGeom prst="rect">
            <a:avLst/>
          </a:prstGeom>
        </p:spPr>
        <p:txBody>
          <a:bodyPr vert="horz" lIns="93277" tIns="46638" rIns="93277" bIns="46638" rtlCol="0" anchor="b"/>
          <a:lstStyle>
            <a:lvl1pPr algn="r">
              <a:defRPr sz="1200"/>
            </a:lvl1pPr>
          </a:lstStyle>
          <a:p>
            <a:fld id="{B8C36D78-C19F-4765-8B7F-2FE8BFF07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1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006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31038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08388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99928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28780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9422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27081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4288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136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12123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44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4664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733441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71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6805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938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0269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604902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70580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12801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7859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881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681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528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568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921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81459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8743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32365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1388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4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80" r:id="rId3"/>
    <p:sldLayoutId id="2147483681" r:id="rId4"/>
    <p:sldLayoutId id="214748367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C60A52-153D-4415-8D02-E83B0A3D25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C9B513-F4C8-4F4C-A2D6-02734B510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AFAC63-3EB3-49D5-8218-E6FF71C4E1B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5" y="623549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9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8484DE-0276-44F3-83A4-9BD58D790EEE}"/>
              </a:ext>
            </a:extLst>
          </p:cNvPr>
          <p:cNvSpPr/>
          <p:nvPr userDrawn="1"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4AB17F-6212-4014-AB9F-916C8867A25C}"/>
              </a:ext>
            </a:extLst>
          </p:cNvPr>
          <p:cNvCxnSpPr/>
          <p:nvPr userDrawn="1"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8392146-1322-4AB6-93BC-9D1EAC73927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0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rotect-us.mimecast.com/s/lOxyCXD0w4s2Q64cmfayu" TargetMode="Externa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91598" y="2452513"/>
            <a:ext cx="5574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VSO VBMS Notification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3846597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18D57-13A5-4968-950D-8FEF41FA43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134472"/>
            <a:ext cx="8737602" cy="981732"/>
          </a:xfrm>
        </p:spPr>
        <p:txBody>
          <a:bodyPr/>
          <a:lstStyle/>
          <a:p>
            <a:r>
              <a:rPr lang="en-US"/>
              <a:t>How does it work?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C1FEDD-D367-4007-B29D-E6FEBEFD8CF0}"/>
              </a:ext>
            </a:extLst>
          </p:cNvPr>
          <p:cNvSpPr txBox="1"/>
          <p:nvPr/>
        </p:nvSpPr>
        <p:spPr>
          <a:xfrm>
            <a:off x="374573" y="1439280"/>
            <a:ext cx="41212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4 continued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From here you can choose to name your filter as well as make it your Default Filter.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Default filter will automatically populate only notifications that meet the filtered criteria every time you open this page.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6539C49-ACAA-41D7-9EB7-9595E496C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97" y="1439280"/>
            <a:ext cx="5745978" cy="2781541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02D85007-4750-4DE5-AE8A-56874C51D9E7}"/>
              </a:ext>
            </a:extLst>
          </p:cNvPr>
          <p:cNvSpPr/>
          <p:nvPr/>
        </p:nvSpPr>
        <p:spPr>
          <a:xfrm>
            <a:off x="5007007" y="2849732"/>
            <a:ext cx="447788" cy="3373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38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18D57-13A5-4968-950D-8FEF41FA43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134472"/>
            <a:ext cx="8737602" cy="981732"/>
          </a:xfrm>
        </p:spPr>
        <p:txBody>
          <a:bodyPr/>
          <a:lstStyle/>
          <a:p>
            <a:r>
              <a:rPr lang="en-US"/>
              <a:t>How does it work?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C1FEDD-D367-4007-B29D-E6FEBEFD8CF0}"/>
              </a:ext>
            </a:extLst>
          </p:cNvPr>
          <p:cNvSpPr txBox="1"/>
          <p:nvPr/>
        </p:nvSpPr>
        <p:spPr>
          <a:xfrm>
            <a:off x="374573" y="1439280"/>
            <a:ext cx="412122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4 continued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You can save multiple filters and  manage them with the “Managed Saved filters button”.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you press the Managed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Saved Filters Button you are directed to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Filter Manager. This allows you to delete filters as well as change your Default Filter.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BB0E65E5-6934-431A-BB00-B88A248CF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237" y="1801466"/>
            <a:ext cx="4403310" cy="1579565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146E8632-79BE-42AD-A481-C64CCD95E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237" y="3757371"/>
            <a:ext cx="5745978" cy="2781541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AF2E45CA-2BF4-4F11-B7CA-996023E48681}"/>
              </a:ext>
            </a:extLst>
          </p:cNvPr>
          <p:cNvSpPr/>
          <p:nvPr/>
        </p:nvSpPr>
        <p:spPr>
          <a:xfrm>
            <a:off x="9650025" y="2929629"/>
            <a:ext cx="452761" cy="26633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54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18D57-13A5-4968-950D-8FEF41FA43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134472"/>
            <a:ext cx="8737602" cy="981732"/>
          </a:xfrm>
        </p:spPr>
        <p:txBody>
          <a:bodyPr/>
          <a:lstStyle/>
          <a:p>
            <a:r>
              <a:rPr lang="en-US"/>
              <a:t>How does it work?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C1FEDD-D367-4007-B29D-E6FEBEFD8CF0}"/>
              </a:ext>
            </a:extLst>
          </p:cNvPr>
          <p:cNvSpPr txBox="1"/>
          <p:nvPr/>
        </p:nvSpPr>
        <p:spPr>
          <a:xfrm>
            <a:off x="374573" y="1439280"/>
            <a:ext cx="412122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4 continued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click on the drop-down arrow you can select what filter you would like to populate.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Once your desired filter is selected press  the “Apply Filter” Button to update your queue. </a:t>
            </a: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F0B63934-7A77-4D8C-A64D-CE01F9019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798" y="1369142"/>
            <a:ext cx="5712945" cy="2328646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BC7CC6A-44C0-4A3C-917C-179AB0092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798" y="3899446"/>
            <a:ext cx="5712946" cy="2159438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9CB4AA9B-AEA4-499C-A6BE-C18D09F04A6B}"/>
              </a:ext>
            </a:extLst>
          </p:cNvPr>
          <p:cNvSpPr/>
          <p:nvPr/>
        </p:nvSpPr>
        <p:spPr>
          <a:xfrm>
            <a:off x="4189228" y="5486400"/>
            <a:ext cx="382772" cy="35087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33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134472"/>
            <a:ext cx="8737602" cy="981732"/>
          </a:xfrm>
        </p:spPr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C1FEDD-D367-4007-B29D-E6FEBEFD8CF0}"/>
              </a:ext>
            </a:extLst>
          </p:cNvPr>
          <p:cNvSpPr txBox="1"/>
          <p:nvPr/>
        </p:nvSpPr>
        <p:spPr>
          <a:xfrm>
            <a:off x="606490" y="1154068"/>
            <a:ext cx="11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5 </a:t>
            </a:r>
          </a:p>
          <a:p>
            <a:r>
              <a:rPr lang="en-US" sz="2400" dirty="0"/>
              <a:t>Once your filters have been updated, your queue will now reflect only notifications that meet your perimeters. 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8CFD270-BC67-4EA4-905F-079DFF79E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1" y="2360506"/>
            <a:ext cx="10689771" cy="436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20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134472"/>
            <a:ext cx="8737602" cy="981732"/>
          </a:xfrm>
        </p:spPr>
        <p:txBody>
          <a:bodyPr/>
          <a:lstStyle/>
          <a:p>
            <a:r>
              <a:rPr lang="en-US"/>
              <a:t>How does it work?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C1FEDD-D367-4007-B29D-E6FEBEFD8CF0}"/>
              </a:ext>
            </a:extLst>
          </p:cNvPr>
          <p:cNvSpPr txBox="1"/>
          <p:nvPr/>
        </p:nvSpPr>
        <p:spPr>
          <a:xfrm>
            <a:off x="606490" y="1560467"/>
            <a:ext cx="110007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6 </a:t>
            </a:r>
          </a:p>
          <a:p>
            <a:r>
              <a:rPr lang="en-US" sz="2400" dirty="0"/>
              <a:t>With your updated work queue now in place you can review your filtered notifications.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Special Note</a:t>
            </a:r>
            <a:r>
              <a:rPr lang="en-US" sz="2400" dirty="0"/>
              <a:t>* Clicking on the description item opens that specific item. </a:t>
            </a:r>
          </a:p>
          <a:p>
            <a:r>
              <a:rPr lang="en-US" sz="2400" b="1" dirty="0"/>
              <a:t>Special Note</a:t>
            </a:r>
            <a:r>
              <a:rPr lang="en-US" sz="2400" dirty="0"/>
              <a:t>* Clicking on the file number opens the veterans claim folder</a:t>
            </a: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AC52AA49-5BD1-4AC1-90AF-936EA8DFA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3" y="2438399"/>
            <a:ext cx="9648196" cy="353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1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134472"/>
            <a:ext cx="8737602" cy="981732"/>
          </a:xfrm>
        </p:spPr>
        <p:txBody>
          <a:bodyPr/>
          <a:lstStyle/>
          <a:p>
            <a:r>
              <a:rPr lang="en-US"/>
              <a:t>How does it work?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C1FEDD-D367-4007-B29D-E6FEBEFD8CF0}"/>
              </a:ext>
            </a:extLst>
          </p:cNvPr>
          <p:cNvSpPr txBox="1"/>
          <p:nvPr/>
        </p:nvSpPr>
        <p:spPr>
          <a:xfrm>
            <a:off x="606490" y="1560467"/>
            <a:ext cx="11000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7</a:t>
            </a:r>
          </a:p>
          <a:p>
            <a:r>
              <a:rPr lang="en-US" sz="2400" dirty="0"/>
              <a:t>Once you have viewed the notification you can clear it. To remove the notification, click on the “Acknowledged” box next to the notification you reviewed and click save.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7CD6023-7815-4A53-9502-F6665F462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28" y="2922718"/>
            <a:ext cx="11118544" cy="2209992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:a16="http://schemas.microsoft.com/office/drawing/2014/main" id="{EDE5A3D8-8640-4120-9C13-1819DFA6E933}"/>
              </a:ext>
            </a:extLst>
          </p:cNvPr>
          <p:cNvSpPr/>
          <p:nvPr/>
        </p:nvSpPr>
        <p:spPr>
          <a:xfrm>
            <a:off x="11089758" y="5348177"/>
            <a:ext cx="264042" cy="365125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07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87AA4-A4E3-7FFD-09C1-071CA88044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 MOST COMMON FILTER SETTINGS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19ECF-885B-6A78-835A-73E9F3277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82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022A1-0D7A-DB7B-8FEF-B332516A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4559"/>
          </a:xfrm>
        </p:spPr>
        <p:txBody>
          <a:bodyPr/>
          <a:lstStyle/>
          <a:p>
            <a:r>
              <a:rPr lang="en-US" dirty="0"/>
              <a:t>VBMS FILTERS FOR NOTIFICATIONS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A00DF-50FA-6D95-FF0A-B6E5EF082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072"/>
            <a:ext cx="10515600" cy="5404403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Document Status – Default is new documents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Power of Attorney – VFW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Date of Document – Date or dates you want to search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Categories – Choose Notification and Correspondence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Descriptions – Leave Blank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Local Station – This is your RO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Zip Code – Leave Blank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File number – Leave Blank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Award Station – Leave Blank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System Source – Choose VBMA and VBMS-UI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 these filters in place approximately 95 percent will be decision letters that you can review for errors and use for your DSO reports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3E82F-55CF-E452-EA10-DEC29DEA6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3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8BEB86-9B3C-8D4E-3CAC-682C17DF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AA7542-E03F-9EB0-5781-B6ACF1DD7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908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86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AA3E-1259-65B7-D922-96AE142E3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5671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VBMS FILTERS FOR BVA/CAVC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9A316-BE0E-117E-0D63-B5F1E6579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1905"/>
            <a:ext cx="10515600" cy="5503178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Document Status – Default is New Documents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Power of Attorney – VFW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Date of Document –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Date or dates you want to search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Categories – Leave Blank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Descriptions – Choose BVA Decision and CAVC Decision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Local Station –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is your RO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Zip Code – Leave Blank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File number – Leave Blank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Award Station – Leave Blank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System Source – Leave blank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dirty="0">
                <a:effectLst/>
                <a:ea typeface="Calibri" panose="020F0502020204030204" pitchFamily="34" charset="0"/>
              </a:rPr>
              <a:t>With these filters in place only your BVA/CAVC letters will populate for your review.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C05E3-2884-FEAB-F1C3-29B3FBC46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207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36576" y="35941"/>
            <a:ext cx="113538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6 Categories of notification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97159" y="1604865"/>
            <a:ext cx="11000792" cy="4661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Notification Process allows you to choose to be notified for one or more categories of VA Notifications. There are 6 categories, and they are: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Appeal</a:t>
            </a:r>
          </a:p>
          <a:p>
            <a:r>
              <a:rPr lang="en-US" dirty="0"/>
              <a:t>Development</a:t>
            </a:r>
          </a:p>
          <a:p>
            <a:r>
              <a:rPr lang="en-US" dirty="0"/>
              <a:t>Due Process</a:t>
            </a:r>
          </a:p>
          <a:p>
            <a:r>
              <a:rPr lang="en-US" dirty="0"/>
              <a:t>General</a:t>
            </a:r>
          </a:p>
          <a:p>
            <a:r>
              <a:rPr lang="en-US" dirty="0"/>
              <a:t>Notification </a:t>
            </a:r>
          </a:p>
          <a:p>
            <a:r>
              <a:rPr lang="en-US" dirty="0"/>
              <a:t>Medical Records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16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2F6A3A-96EF-C060-28FC-E1A690562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5611C-5697-0611-CEE6-5B64D5F09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0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4139-4DBE-86DD-F373-031DA672C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113"/>
            <a:ext cx="10515600" cy="98151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VBMS FILTERS FOR CORRESPONDENCES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D787B-ABCA-A732-6629-FF2429F5B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9959"/>
            <a:ext cx="10515600" cy="5754847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Document Status – Default is New Documents, but I do check the Acknowledged documents to see who has gone thru the queue.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Power of Attorney – VFW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Date of Document upload –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Date or dates you want to search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Categories – Leave blank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Descriptions – Choose correspondence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Local Station – This is your RO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Zip Code – Leave Blank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File number – Leave blank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Award Station – Leave blank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System Source – VBMS-UI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With these filters in place you can look at letters to see if something needs to be corrected, </a:t>
            </a:r>
            <a:r>
              <a:rPr lang="en-US" dirty="0" err="1">
                <a:effectLst/>
                <a:ea typeface="Calibri" panose="020F0502020204030204" pitchFamily="34" charset="0"/>
              </a:rPr>
              <a:t>ie</a:t>
            </a:r>
            <a:r>
              <a:rPr lang="en-US" dirty="0">
                <a:effectLst/>
                <a:ea typeface="Calibri" panose="020F0502020204030204" pitchFamily="34" charset="0"/>
              </a:rPr>
              <a:t>: claim on the wrong form, missing signature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E0F71-E992-3BA7-BDE6-66D0C6E92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20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C76A1B-1972-3F77-A803-6F5519444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62E223-99D9-54E2-093D-A05AF3176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8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00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27500" y="2921168"/>
            <a:ext cx="5585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71895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1347E9-3CE7-478D-BE7F-0D5CDB94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18D57-13A5-4968-950D-8FEF41FA43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7D756C-E09D-43C3-BB41-27193EE08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472"/>
            <a:ext cx="9069571" cy="981732"/>
          </a:xfrm>
        </p:spPr>
        <p:txBody>
          <a:bodyPr/>
          <a:lstStyle/>
          <a:p>
            <a:r>
              <a:rPr lang="en-US" b="0" dirty="0"/>
              <a:t>All Description/ Document types and Categories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0F03AFD-33C5-4275-93F4-BF816EE2B247}"/>
              </a:ext>
            </a:extLst>
          </p:cNvPr>
          <p:cNvSpPr txBox="1">
            <a:spLocks/>
          </p:cNvSpPr>
          <p:nvPr/>
        </p:nvSpPr>
        <p:spPr>
          <a:xfrm>
            <a:off x="377952" y="1328928"/>
            <a:ext cx="11497056" cy="52666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9A885E07-D80D-4DDD-8FF6-4FC7BFBB9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46" y="1372427"/>
            <a:ext cx="9824483" cy="52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30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1347E9-3CE7-478D-BE7F-0D5CDB94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18D57-13A5-4968-950D-8FEF41FA43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7D756C-E09D-43C3-BB41-27193EE08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472"/>
            <a:ext cx="9058939" cy="981732"/>
          </a:xfrm>
        </p:spPr>
        <p:txBody>
          <a:bodyPr/>
          <a:lstStyle/>
          <a:p>
            <a:r>
              <a:rPr lang="en-US" b="0" dirty="0"/>
              <a:t>All Description/ Document types and Categories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0F03AFD-33C5-4275-93F4-BF816EE2B247}"/>
              </a:ext>
            </a:extLst>
          </p:cNvPr>
          <p:cNvSpPr txBox="1">
            <a:spLocks/>
          </p:cNvSpPr>
          <p:nvPr/>
        </p:nvSpPr>
        <p:spPr>
          <a:xfrm>
            <a:off x="377952" y="1328928"/>
            <a:ext cx="11497056" cy="52666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 descr="Table&#10;&#10;Description automatically generated with low confidence">
            <a:extLst>
              <a:ext uri="{FF2B5EF4-FFF2-40B4-BE49-F238E27FC236}">
                <a16:creationId xmlns:a16="http://schemas.microsoft.com/office/drawing/2014/main" id="{2BD88C9D-377B-452C-BA1A-C89EB5501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9" y="1711851"/>
            <a:ext cx="11925849" cy="443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13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1347E9-3CE7-478D-BE7F-0D5CDB94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18D57-13A5-4968-950D-8FEF41FA43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7D756C-E09D-43C3-BB41-27193EE08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4472"/>
            <a:ext cx="9005776" cy="981732"/>
          </a:xfrm>
        </p:spPr>
        <p:txBody>
          <a:bodyPr/>
          <a:lstStyle/>
          <a:p>
            <a:r>
              <a:rPr lang="en-US" b="0" dirty="0"/>
              <a:t>All Description/ Document types and Categories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0F03AFD-33C5-4275-93F4-BF816EE2B247}"/>
              </a:ext>
            </a:extLst>
          </p:cNvPr>
          <p:cNvSpPr txBox="1">
            <a:spLocks/>
          </p:cNvSpPr>
          <p:nvPr/>
        </p:nvSpPr>
        <p:spPr>
          <a:xfrm>
            <a:off x="377952" y="1328928"/>
            <a:ext cx="11497056" cy="52666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99CDC99A-A07D-41B3-977C-E257E6FB3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82" y="2853369"/>
            <a:ext cx="11771334" cy="242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1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1347E9-3CE7-478D-BE7F-0D5CDB94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7D756C-E09D-43C3-BB41-27193EE08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4472"/>
            <a:ext cx="8737602" cy="981732"/>
          </a:xfrm>
        </p:spPr>
        <p:txBody>
          <a:bodyPr/>
          <a:lstStyle/>
          <a:p>
            <a:r>
              <a:rPr lang="en-US" b="0" dirty="0"/>
              <a:t>The 6 Categories of notification continued…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0F03AFD-33C5-4275-93F4-BF816EE2B247}"/>
              </a:ext>
            </a:extLst>
          </p:cNvPr>
          <p:cNvSpPr txBox="1">
            <a:spLocks/>
          </p:cNvSpPr>
          <p:nvPr/>
        </p:nvSpPr>
        <p:spPr>
          <a:xfrm>
            <a:off x="377952" y="1328928"/>
            <a:ext cx="11497056" cy="52666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+mn-lt"/>
                <a:cs typeface="+mn-cs"/>
              </a:rPr>
              <a:t>Each notification category has its own Description/Documents. </a:t>
            </a:r>
          </a:p>
          <a:p>
            <a:pPr marL="0" indent="0">
              <a:buNone/>
            </a:pPr>
            <a:endParaRPr lang="en-US" sz="2400" dirty="0">
              <a:latin typeface="+mn-lt"/>
              <a:cs typeface="+mn-cs"/>
            </a:endParaRPr>
          </a:p>
          <a:p>
            <a:pPr marL="0" indent="0">
              <a:buNone/>
            </a:pPr>
            <a:r>
              <a:rPr lang="en-US" sz="2400" dirty="0">
                <a:latin typeface="+mn-lt"/>
                <a:cs typeface="+mn-cs"/>
              </a:rPr>
              <a:t>For example, the Appeal Category governs the following Descriptions/Documents:</a:t>
            </a:r>
          </a:p>
          <a:p>
            <a:pPr marL="0" indent="0">
              <a:buNone/>
            </a:pPr>
            <a:endParaRPr lang="en-US" sz="2400" dirty="0">
              <a:latin typeface="+mn-lt"/>
              <a:cs typeface="+mn-cs"/>
            </a:endParaRPr>
          </a:p>
          <a:p>
            <a:r>
              <a:rPr lang="en-US" sz="2400" dirty="0">
                <a:latin typeface="+mn-lt"/>
                <a:cs typeface="+mn-cs"/>
              </a:rPr>
              <a:t>BVA Decision </a:t>
            </a:r>
          </a:p>
          <a:p>
            <a:r>
              <a:rPr lang="en-US" sz="2400" dirty="0">
                <a:latin typeface="+mn-lt"/>
                <a:cs typeface="+mn-cs"/>
              </a:rPr>
              <a:t>CAVC Decision</a:t>
            </a:r>
          </a:p>
          <a:p>
            <a:r>
              <a:rPr lang="en-US" sz="2400" dirty="0">
                <a:latin typeface="+mn-lt"/>
                <a:cs typeface="+mn-cs"/>
              </a:rPr>
              <a:t>Appeal Notification Letter</a:t>
            </a:r>
          </a:p>
          <a:p>
            <a:r>
              <a:rPr lang="en-US" sz="2400" dirty="0">
                <a:latin typeface="+mn-lt"/>
                <a:cs typeface="+mn-cs"/>
              </a:rPr>
              <a:t>BVA General</a:t>
            </a:r>
          </a:p>
          <a:p>
            <a:r>
              <a:rPr lang="en-US" sz="2400" dirty="0">
                <a:latin typeface="+mn-lt"/>
                <a:cs typeface="+mn-cs"/>
              </a:rPr>
              <a:t>Appeal Satisfaction Notice</a:t>
            </a:r>
          </a:p>
          <a:p>
            <a:pPr marL="0" indent="0">
              <a:buNone/>
            </a:pPr>
            <a:endParaRPr lang="en-US" sz="2400" dirty="0">
              <a:latin typeface="+mn-lt"/>
              <a:cs typeface="+mn-cs"/>
            </a:endParaRPr>
          </a:p>
          <a:p>
            <a:pPr marL="0" indent="0">
              <a:buNone/>
            </a:pPr>
            <a:r>
              <a:rPr lang="en-US" sz="2400" dirty="0">
                <a:latin typeface="+mn-lt"/>
                <a:cs typeface="+mn-cs"/>
              </a:rPr>
              <a:t>A Complete list of every Category and Description/Documents can be found on the last 3 slides of this presentation. </a:t>
            </a:r>
          </a:p>
          <a:p>
            <a:pPr marL="0" indent="0">
              <a:buNone/>
            </a:pPr>
            <a:endParaRPr lang="en-US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194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AA942-4E2B-16A0-9F8F-4ABC7C53D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Source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8B8B4-8D28-B703-D42B-DB8DD8806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470"/>
            <a:ext cx="10515600" cy="53830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1. After selecting the category of notification and correspondences, you can then select from the following System Source Codes to only search for what types of letters you want to review: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  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VBMSA –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VBMS-Awards/Decision Letters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  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VBMSSYSACCT –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VBMS System Account (Such as a document created within VBMS, like an exam request)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EVSS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Enterprise Veterans Self Service (Submissions through </a:t>
            </a:r>
            <a:r>
              <a:rPr lang="en-US" sz="24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VA.gov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Stakeholder Enterprise Portal SEP, etc.)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VBMS-UI –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VBMS User Intake (meaning an employee manually uploaded the document)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VVA –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Virtual VA (VA retired the use of Virtual VA on June 1, 20217. VVA was a separate area electronic documents were housed)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VVA-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Document Migration –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 the retirement of Virtual VA – electronic documents were migrated into the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efolder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SMS-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 Material Sent. It represents that the document was uploaded via a scanning vendor.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CSRA –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 another acronym for folders converted and stored from a scanning vendor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C70C2-1345-FF87-C4B5-28733CE58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727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134472"/>
            <a:ext cx="8737602" cy="981732"/>
          </a:xfrm>
        </p:spPr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C1FEDD-D367-4007-B29D-E6FEBEFD8CF0}"/>
              </a:ext>
            </a:extLst>
          </p:cNvPr>
          <p:cNvSpPr txBox="1"/>
          <p:nvPr/>
        </p:nvSpPr>
        <p:spPr>
          <a:xfrm>
            <a:off x="606490" y="1560467"/>
            <a:ext cx="11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1 </a:t>
            </a:r>
          </a:p>
          <a:p>
            <a:r>
              <a:rPr lang="en-US" sz="2400" dirty="0"/>
              <a:t>Log into VBMS 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2A6D0D5-E2BF-4865-AA32-7EFC50E5A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00" y="2497732"/>
            <a:ext cx="1056322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9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134472"/>
            <a:ext cx="8737602" cy="981732"/>
          </a:xfrm>
        </p:spPr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C1FEDD-D367-4007-B29D-E6FEBEFD8CF0}"/>
              </a:ext>
            </a:extLst>
          </p:cNvPr>
          <p:cNvSpPr txBox="1"/>
          <p:nvPr/>
        </p:nvSpPr>
        <p:spPr>
          <a:xfrm>
            <a:off x="498068" y="1595021"/>
            <a:ext cx="110007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2 </a:t>
            </a:r>
          </a:p>
          <a:p>
            <a:r>
              <a:rPr lang="en-US" sz="2400" dirty="0"/>
              <a:t>Click on “View Documents” hyperlink located in the banner at the top of your VBMS all claims Queue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b="1" dirty="0"/>
              <a:t>Special note* the documents that are available under View documents in this banner are for every new notification within our entire organization and cannot be filtered by office prior to loading.</a:t>
            </a:r>
            <a:r>
              <a:rPr lang="en-US" sz="24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00B406-644A-47F1-9CAE-B2C5B1D6D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68" y="3041860"/>
            <a:ext cx="9123085" cy="221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66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134472"/>
            <a:ext cx="8737602" cy="981732"/>
          </a:xfrm>
        </p:spPr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C1FEDD-D367-4007-B29D-E6FEBEFD8CF0}"/>
              </a:ext>
            </a:extLst>
          </p:cNvPr>
          <p:cNvSpPr txBox="1"/>
          <p:nvPr/>
        </p:nvSpPr>
        <p:spPr>
          <a:xfrm>
            <a:off x="128337" y="1299411"/>
            <a:ext cx="114789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3</a:t>
            </a:r>
          </a:p>
          <a:p>
            <a:r>
              <a:rPr lang="en-US" sz="2400" dirty="0"/>
              <a:t>Once you click on the banner you will be redirected to a page that contains </a:t>
            </a:r>
            <a:r>
              <a:rPr lang="en-US" sz="2400" b="1" u="sng" dirty="0"/>
              <a:t>all</a:t>
            </a:r>
            <a:r>
              <a:rPr lang="en-US" sz="2400" dirty="0"/>
              <a:t> notifications for the organization.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60ED4B6-6FF3-4BF1-9EAF-17E24DF4D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71" y="2443569"/>
            <a:ext cx="9831914" cy="439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71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134472"/>
            <a:ext cx="8737602" cy="981732"/>
          </a:xfrm>
        </p:spPr>
        <p:txBody>
          <a:bodyPr/>
          <a:lstStyle/>
          <a:p>
            <a:r>
              <a:rPr lang="en-US"/>
              <a:t>How does it work?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C1FEDD-D367-4007-B29D-E6FEBEFD8CF0}"/>
              </a:ext>
            </a:extLst>
          </p:cNvPr>
          <p:cNvSpPr txBox="1"/>
          <p:nvPr/>
        </p:nvSpPr>
        <p:spPr>
          <a:xfrm>
            <a:off x="606490" y="1351144"/>
            <a:ext cx="1100079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Step 4</a:t>
            </a:r>
          </a:p>
          <a:p>
            <a:r>
              <a:rPr lang="en-US" dirty="0"/>
              <a:t>Now it’s time to set up your filters. These filters will narrow down all notifications so that only filtered results will be displayed. </a:t>
            </a:r>
          </a:p>
          <a:p>
            <a:endParaRPr lang="en-US" dirty="0"/>
          </a:p>
          <a:p>
            <a:r>
              <a:rPr lang="en-US" dirty="0"/>
              <a:t>Here are the filters and their role:</a:t>
            </a:r>
          </a:p>
          <a:p>
            <a:endParaRPr lang="en-US" dirty="0"/>
          </a:p>
          <a:p>
            <a:r>
              <a:rPr lang="en-US" b="1" dirty="0"/>
              <a:t>New or Acknowledged Documents</a:t>
            </a:r>
            <a:r>
              <a:rPr lang="en-US" dirty="0"/>
              <a:t>: Filters new or previously acknowledged documents</a:t>
            </a:r>
          </a:p>
          <a:p>
            <a:endParaRPr lang="en-US" sz="900" dirty="0"/>
          </a:p>
          <a:p>
            <a:r>
              <a:rPr lang="en-US" b="1" dirty="0"/>
              <a:t>Days since Upload</a:t>
            </a:r>
            <a:r>
              <a:rPr lang="en-US" dirty="0"/>
              <a:t>: Shows only documents uploaded within X amount of busines days</a:t>
            </a:r>
          </a:p>
          <a:p>
            <a:endParaRPr lang="en-US" sz="900" dirty="0"/>
          </a:p>
          <a:p>
            <a:r>
              <a:rPr lang="en-US" b="1" dirty="0"/>
              <a:t>Date of Document Upload</a:t>
            </a:r>
            <a:r>
              <a:rPr lang="en-US" dirty="0"/>
              <a:t>: Allows you to select a specific date you wish to view</a:t>
            </a:r>
          </a:p>
          <a:p>
            <a:endParaRPr lang="en-US" sz="900" dirty="0"/>
          </a:p>
          <a:p>
            <a:r>
              <a:rPr lang="en-US" b="1" dirty="0"/>
              <a:t>Categories</a:t>
            </a:r>
            <a:r>
              <a:rPr lang="en-US" dirty="0"/>
              <a:t>: Appeal, Development, Due Process, General, Notification, Medical Records</a:t>
            </a:r>
          </a:p>
          <a:p>
            <a:endParaRPr lang="en-US" sz="900" dirty="0"/>
          </a:p>
          <a:p>
            <a:r>
              <a:rPr lang="en-US" b="1" dirty="0"/>
              <a:t>Descriptions</a:t>
            </a:r>
            <a:r>
              <a:rPr lang="en-US" dirty="0"/>
              <a:t>: Allows input of a specific document type as opposed to all in that category</a:t>
            </a:r>
          </a:p>
          <a:p>
            <a:endParaRPr lang="en-US" sz="900" dirty="0"/>
          </a:p>
          <a:p>
            <a:r>
              <a:rPr lang="en-US" b="1" dirty="0"/>
              <a:t>Local Station</a:t>
            </a:r>
            <a:r>
              <a:rPr lang="en-US" dirty="0"/>
              <a:t>: filters by all in your local station</a:t>
            </a:r>
          </a:p>
          <a:p>
            <a:r>
              <a:rPr lang="en-US" b="1" dirty="0"/>
              <a:t>System Source: </a:t>
            </a:r>
            <a:r>
              <a:rPr lang="en-US" dirty="0"/>
              <a:t>Reduces the number of documents that are populated when choosing one of the 8 choices</a:t>
            </a:r>
          </a:p>
          <a:p>
            <a:r>
              <a:rPr lang="en-US" b="1" dirty="0">
                <a:solidFill>
                  <a:srgbClr val="FF0000"/>
                </a:solidFill>
              </a:rPr>
              <a:t>Power of Attorney: </a:t>
            </a:r>
            <a:r>
              <a:rPr lang="en-US" dirty="0">
                <a:solidFill>
                  <a:srgbClr val="FF0000"/>
                </a:solidFill>
              </a:rPr>
              <a:t>If you have cross accreditation, you can choose which POA to view. Be sure to only view one POA at a time. </a:t>
            </a:r>
            <a:endParaRPr lang="en-US" sz="900" dirty="0"/>
          </a:p>
          <a:p>
            <a:r>
              <a:rPr lang="en-US" sz="1400" b="1" dirty="0"/>
              <a:t>Special note*</a:t>
            </a:r>
            <a:r>
              <a:rPr lang="en-US" sz="1400" dirty="0"/>
              <a:t> Claim station is the station the claim is being worked, whereas local station is the station associated with home address. </a:t>
            </a:r>
          </a:p>
          <a:p>
            <a:r>
              <a:rPr lang="en-US" sz="1400" b="1" dirty="0"/>
              <a:t>Special note* </a:t>
            </a:r>
            <a:r>
              <a:rPr lang="en-US" sz="1400" dirty="0"/>
              <a:t>You can choose to filter by viewing every document/description, category or both when you set up your filters.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5318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18D57-13A5-4968-950D-8FEF41FA43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134472"/>
            <a:ext cx="8737602" cy="981732"/>
          </a:xfrm>
        </p:spPr>
        <p:txBody>
          <a:bodyPr/>
          <a:lstStyle/>
          <a:p>
            <a:r>
              <a:rPr lang="en-US"/>
              <a:t>How does it work?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C1FEDD-D367-4007-B29D-E6FEBEFD8CF0}"/>
              </a:ext>
            </a:extLst>
          </p:cNvPr>
          <p:cNvSpPr txBox="1"/>
          <p:nvPr/>
        </p:nvSpPr>
        <p:spPr>
          <a:xfrm>
            <a:off x="374573" y="1439280"/>
            <a:ext cx="412122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4 continued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Once your filters are in place you will want to click “Save New Filter”.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3C8DE8-7EC5-4298-9440-52DD4CEF3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54" y="1305659"/>
            <a:ext cx="2743200" cy="5552341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0D8F2E93-EFDB-4F0D-AB7D-B32EA7168AFA}"/>
              </a:ext>
            </a:extLst>
          </p:cNvPr>
          <p:cNvSpPr/>
          <p:nvPr/>
        </p:nvSpPr>
        <p:spPr>
          <a:xfrm>
            <a:off x="8016533" y="6045693"/>
            <a:ext cx="239697" cy="31065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4374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3235</TotalTime>
  <Words>1227</Words>
  <Application>Microsoft Office PowerPoint</Application>
  <PresentationFormat>Widescreen</PresentationFormat>
  <Paragraphs>199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Custom Design</vt:lpstr>
      <vt:lpstr>Office Theme</vt:lpstr>
      <vt:lpstr>1_Custom Design</vt:lpstr>
      <vt:lpstr>PowerPoint Presentation</vt:lpstr>
      <vt:lpstr>The 6 Categories of notification</vt:lpstr>
      <vt:lpstr>The 6 Categories of notification continued…</vt:lpstr>
      <vt:lpstr>System Source Codes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3 MOST COMMON FILTER SETTINGS</vt:lpstr>
      <vt:lpstr>VBMS FILTERS FOR NOTIFICATIONS</vt:lpstr>
      <vt:lpstr>PowerPoint Presentation</vt:lpstr>
      <vt:lpstr>VBMS FILTERS FOR BVA/CAVC DECISIONS</vt:lpstr>
      <vt:lpstr>PowerPoint Presentation</vt:lpstr>
      <vt:lpstr>VBMS FILTERS FOR CORRESPONDENCES</vt:lpstr>
      <vt:lpstr>PowerPoint Presentation</vt:lpstr>
      <vt:lpstr>PowerPoint Presentation</vt:lpstr>
      <vt:lpstr>All Description/ Document types and Categories</vt:lpstr>
      <vt:lpstr>All Description/ Document types and Categories</vt:lpstr>
      <vt:lpstr>All Description/ Document types and Categories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Levy</dc:creator>
  <cp:lastModifiedBy>Todd Gruchalla</cp:lastModifiedBy>
  <cp:revision>273</cp:revision>
  <cp:lastPrinted>2021-11-03T16:11:13Z</cp:lastPrinted>
  <dcterms:created xsi:type="dcterms:W3CDTF">2018-09-13T15:53:27Z</dcterms:created>
  <dcterms:modified xsi:type="dcterms:W3CDTF">2022-07-29T16:48:51Z</dcterms:modified>
</cp:coreProperties>
</file>