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6" r:id="rId1"/>
    <p:sldMasterId id="2147483755" r:id="rId2"/>
    <p:sldMasterId id="2147483768" r:id="rId3"/>
  </p:sldMasterIdLst>
  <p:notesMasterIdLst>
    <p:notesMasterId r:id="rId51"/>
  </p:notesMasterIdLst>
  <p:handoutMasterIdLst>
    <p:handoutMasterId r:id="rId52"/>
  </p:handoutMasterIdLst>
  <p:sldIdLst>
    <p:sldId id="283" r:id="rId4"/>
    <p:sldId id="259" r:id="rId5"/>
    <p:sldId id="385" r:id="rId6"/>
    <p:sldId id="416" r:id="rId7"/>
    <p:sldId id="418" r:id="rId8"/>
    <p:sldId id="417" r:id="rId9"/>
    <p:sldId id="419" r:id="rId10"/>
    <p:sldId id="387" r:id="rId11"/>
    <p:sldId id="386" r:id="rId12"/>
    <p:sldId id="389" r:id="rId13"/>
    <p:sldId id="420" r:id="rId14"/>
    <p:sldId id="390" r:id="rId15"/>
    <p:sldId id="421" r:id="rId16"/>
    <p:sldId id="391" r:id="rId17"/>
    <p:sldId id="422" r:id="rId18"/>
    <p:sldId id="423" r:id="rId19"/>
    <p:sldId id="392" r:id="rId20"/>
    <p:sldId id="393" r:id="rId21"/>
    <p:sldId id="394" r:id="rId22"/>
    <p:sldId id="395" r:id="rId23"/>
    <p:sldId id="396" r:id="rId24"/>
    <p:sldId id="397" r:id="rId25"/>
    <p:sldId id="424" r:id="rId26"/>
    <p:sldId id="425" r:id="rId27"/>
    <p:sldId id="426" r:id="rId28"/>
    <p:sldId id="398" r:id="rId29"/>
    <p:sldId id="399" r:id="rId30"/>
    <p:sldId id="427" r:id="rId31"/>
    <p:sldId id="428" r:id="rId32"/>
    <p:sldId id="401" r:id="rId33"/>
    <p:sldId id="429" r:id="rId34"/>
    <p:sldId id="403" r:id="rId35"/>
    <p:sldId id="431" r:id="rId36"/>
    <p:sldId id="432" r:id="rId37"/>
    <p:sldId id="433" r:id="rId38"/>
    <p:sldId id="435" r:id="rId39"/>
    <p:sldId id="408" r:id="rId40"/>
    <p:sldId id="410" r:id="rId41"/>
    <p:sldId id="411" r:id="rId42"/>
    <p:sldId id="437" r:id="rId43"/>
    <p:sldId id="439" r:id="rId44"/>
    <p:sldId id="440" r:id="rId45"/>
    <p:sldId id="412" r:id="rId46"/>
    <p:sldId id="413" r:id="rId47"/>
    <p:sldId id="414" r:id="rId48"/>
    <p:sldId id="415" r:id="rId49"/>
    <p:sldId id="384" r:id="rId50"/>
  </p:sldIdLst>
  <p:sldSz cx="12192000" cy="6858000"/>
  <p:notesSz cx="7019925" cy="9305925"/>
  <p:defaultTextStyle>
    <a:defPPr>
      <a:defRPr lang="en-US"/>
    </a:defPPr>
    <a:lvl1pPr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1pPr>
    <a:lvl2pPr marL="4572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9144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3716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18288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13BD218-E9B2-9D19-BC80-C9480DA9B337}" name="Christopher Macinkowicz" initials="CM" userId="S::CMacinkowicz@vfw.org::0d70cd78-d19b-4f87-8c72-6e08ee5e17e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ris Macinkowicz" initials="CM" lastIdx="1" clrIdx="0">
    <p:extLst>
      <p:ext uri="{19B8F6BF-5375-455C-9EA6-DF929625EA0E}">
        <p15:presenceInfo xmlns:p15="http://schemas.microsoft.com/office/powerpoint/2012/main" userId="Chris Macinkowic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1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4841" autoAdjust="0"/>
  </p:normalViewPr>
  <p:slideViewPr>
    <p:cSldViewPr snapToGrid="0">
      <p:cViewPr varScale="1">
        <p:scale>
          <a:sx n="91" d="100"/>
          <a:sy n="91" d="100"/>
        </p:scale>
        <p:origin x="1272" y="84"/>
      </p:cViewPr>
      <p:guideLst>
        <p:guide orient="horz" pos="2160"/>
        <p:guide pos="3840"/>
      </p:guideLst>
    </p:cSldViewPr>
  </p:slideViewPr>
  <p:notesTextViewPr>
    <p:cViewPr>
      <p:scale>
        <a:sx n="1" d="1"/>
        <a:sy n="1" d="1"/>
      </p:scale>
      <p:origin x="0" y="0"/>
    </p:cViewPr>
  </p:notesTextViewPr>
  <p:notesViewPr>
    <p:cSldViewPr snapToGrid="0">
      <p:cViewPr varScale="1">
        <p:scale>
          <a:sx n="82" d="100"/>
          <a:sy n="82" d="100"/>
        </p:scale>
        <p:origin x="3834"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commentAuthors" Target="commentAuthors.xml"/><Relationship Id="rId58" Type="http://schemas.microsoft.com/office/2018/10/relationships/authors" Target="author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1967" cy="466913"/>
          </a:xfrm>
          <a:prstGeom prst="rect">
            <a:avLst/>
          </a:prstGeom>
        </p:spPr>
        <p:txBody>
          <a:bodyPr vert="horz" lIns="93287" tIns="46643" rIns="93287" bIns="46643" rtlCol="0"/>
          <a:lstStyle>
            <a:lvl1pPr algn="l">
              <a:defRPr sz="1200"/>
            </a:lvl1pPr>
          </a:lstStyle>
          <a:p>
            <a:r>
              <a:rPr lang="en-US" dirty="0"/>
              <a:t>Phillips – Medical Records and VA Exams</a:t>
            </a:r>
          </a:p>
        </p:txBody>
      </p:sp>
      <p:sp>
        <p:nvSpPr>
          <p:cNvPr id="3" name="Slide Number Placeholder 2"/>
          <p:cNvSpPr>
            <a:spLocks noGrp="1"/>
          </p:cNvSpPr>
          <p:nvPr>
            <p:ph type="sldNum" sz="quarter" idx="3"/>
          </p:nvPr>
        </p:nvSpPr>
        <p:spPr>
          <a:xfrm>
            <a:off x="3976334" y="8839015"/>
            <a:ext cx="3041967" cy="466912"/>
          </a:xfrm>
          <a:prstGeom prst="rect">
            <a:avLst/>
          </a:prstGeom>
        </p:spPr>
        <p:txBody>
          <a:bodyPr vert="horz" lIns="93287" tIns="46643" rIns="93287" bIns="46643" rtlCol="0" anchor="b"/>
          <a:lstStyle>
            <a:lvl1pPr algn="r">
              <a:defRPr sz="1200"/>
            </a:lvl1pPr>
          </a:lstStyle>
          <a:p>
            <a:fld id="{AB574CB9-7798-492F-8109-33DFE6CAB117}" type="slidenum">
              <a:rPr lang="en-US" smtClean="0"/>
              <a:t>‹#›</a:t>
            </a:fld>
            <a:endParaRPr lang="en-US" dirty="0"/>
          </a:p>
        </p:txBody>
      </p:sp>
      <p:sp>
        <p:nvSpPr>
          <p:cNvPr id="4" name="Footer Placeholder 3"/>
          <p:cNvSpPr>
            <a:spLocks noGrp="1"/>
          </p:cNvSpPr>
          <p:nvPr>
            <p:ph type="ftr" sz="quarter" idx="2"/>
          </p:nvPr>
        </p:nvSpPr>
        <p:spPr>
          <a:xfrm>
            <a:off x="1" y="8839015"/>
            <a:ext cx="3041967" cy="466912"/>
          </a:xfrm>
          <a:prstGeom prst="rect">
            <a:avLst/>
          </a:prstGeom>
        </p:spPr>
        <p:txBody>
          <a:bodyPr vert="horz" lIns="93287" tIns="46643" rIns="93287" bIns="46643" rtlCol="0" anchor="b"/>
          <a:lstStyle>
            <a:lvl1pPr algn="l">
              <a:defRPr sz="1200"/>
            </a:lvl1pPr>
          </a:lstStyle>
          <a:p>
            <a:r>
              <a:rPr lang="en-US" dirty="0"/>
              <a:t>Phillips – Medical Records and VA Exams</a:t>
            </a:r>
          </a:p>
        </p:txBody>
      </p:sp>
    </p:spTree>
    <p:extLst>
      <p:ext uri="{BB962C8B-B14F-4D97-AF65-F5344CB8AC3E}">
        <p14:creationId xmlns:p14="http://schemas.microsoft.com/office/powerpoint/2010/main" val="2832739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1967" cy="466913"/>
          </a:xfrm>
          <a:prstGeom prst="rect">
            <a:avLst/>
          </a:prstGeom>
        </p:spPr>
        <p:txBody>
          <a:bodyPr vert="horz" lIns="93287" tIns="46643" rIns="93287" bIns="46643" rtlCol="0"/>
          <a:lstStyle>
            <a:lvl1pPr algn="l">
              <a:defRPr sz="1200"/>
            </a:lvl1pPr>
          </a:lstStyle>
          <a:p>
            <a:endParaRPr lang="en-US" dirty="0"/>
          </a:p>
        </p:txBody>
      </p:sp>
      <p:sp>
        <p:nvSpPr>
          <p:cNvPr id="3" name="Date Placeholder 2"/>
          <p:cNvSpPr>
            <a:spLocks noGrp="1"/>
          </p:cNvSpPr>
          <p:nvPr>
            <p:ph type="dt" idx="1"/>
          </p:nvPr>
        </p:nvSpPr>
        <p:spPr>
          <a:xfrm>
            <a:off x="3976334" y="0"/>
            <a:ext cx="3041967" cy="466913"/>
          </a:xfrm>
          <a:prstGeom prst="rect">
            <a:avLst/>
          </a:prstGeom>
        </p:spPr>
        <p:txBody>
          <a:bodyPr vert="horz" lIns="93287" tIns="46643" rIns="93287" bIns="46643" rtlCol="0"/>
          <a:lstStyle>
            <a:lvl1pPr algn="r">
              <a:defRPr sz="1200"/>
            </a:lvl1pPr>
          </a:lstStyle>
          <a:p>
            <a:fld id="{55CB059D-0016-4AA7-BD01-1E2C9864F512}" type="datetimeFigureOut">
              <a:rPr lang="en-US" smtClean="0"/>
              <a:t>10/15/2024</a:t>
            </a:fld>
            <a:endParaRPr lang="en-US" dirty="0"/>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3" rIns="93287" bIns="46643" rtlCol="0" anchor="ctr"/>
          <a:lstStyle/>
          <a:p>
            <a:endParaRPr lang="en-US" dirty="0"/>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3" rIns="93287" bIns="46643"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8839015"/>
            <a:ext cx="3041967" cy="466912"/>
          </a:xfrm>
          <a:prstGeom prst="rect">
            <a:avLst/>
          </a:prstGeom>
        </p:spPr>
        <p:txBody>
          <a:bodyPr vert="horz" lIns="93287" tIns="46643" rIns="93287" bIns="466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4" y="8839015"/>
            <a:ext cx="3041967" cy="466912"/>
          </a:xfrm>
          <a:prstGeom prst="rect">
            <a:avLst/>
          </a:prstGeom>
        </p:spPr>
        <p:txBody>
          <a:bodyPr vert="horz" lIns="93287" tIns="46643" rIns="93287" bIns="46643" rtlCol="0" anchor="b"/>
          <a:lstStyle>
            <a:lvl1pPr algn="r">
              <a:defRPr sz="1200"/>
            </a:lvl1pPr>
          </a:lstStyle>
          <a:p>
            <a:fld id="{9DACFAFC-35CE-40EA-9780-2EEBD7ACAEF9}" type="slidenum">
              <a:rPr lang="en-US" smtClean="0"/>
              <a:t>‹#›</a:t>
            </a:fld>
            <a:endParaRPr lang="en-US" dirty="0"/>
          </a:p>
        </p:txBody>
      </p:sp>
    </p:spTree>
    <p:extLst>
      <p:ext uri="{BB962C8B-B14F-4D97-AF65-F5344CB8AC3E}">
        <p14:creationId xmlns:p14="http://schemas.microsoft.com/office/powerpoint/2010/main" val="3426793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imes New Roman" panose="02020603050405020304" pitchFamily="18" charset="0"/>
        <a:ea typeface="+mn-ea"/>
        <a:cs typeface="+mn-cs"/>
      </a:defRPr>
    </a:lvl1pPr>
    <a:lvl2pPr marL="457200" algn="l" defTabSz="914400" rtl="0" eaLnBrk="1" latinLnBrk="0" hangingPunct="1">
      <a:defRPr sz="1200" kern="1200">
        <a:solidFill>
          <a:schemeClr val="tx1"/>
        </a:solidFill>
        <a:latin typeface="Times New Roman" panose="02020603050405020304" pitchFamily="18" charset="0"/>
        <a:ea typeface="+mn-ea"/>
        <a:cs typeface="+mn-cs"/>
      </a:defRPr>
    </a:lvl2pPr>
    <a:lvl3pPr marL="914400" algn="l" defTabSz="914400" rtl="0" eaLnBrk="1" latinLnBrk="0" hangingPunct="1">
      <a:defRPr sz="1200" kern="1200">
        <a:solidFill>
          <a:schemeClr val="tx1"/>
        </a:solidFill>
        <a:latin typeface="Times New Roman" panose="02020603050405020304" pitchFamily="18" charset="0"/>
        <a:ea typeface="+mn-ea"/>
        <a:cs typeface="+mn-cs"/>
      </a:defRPr>
    </a:lvl3pPr>
    <a:lvl4pPr marL="1371600" algn="l" defTabSz="914400" rtl="0" eaLnBrk="1" latinLnBrk="0" hangingPunct="1">
      <a:defRPr sz="1200" kern="1200">
        <a:solidFill>
          <a:schemeClr val="tx1"/>
        </a:solidFill>
        <a:latin typeface="Times New Roman" panose="02020603050405020304" pitchFamily="18" charset="0"/>
        <a:ea typeface="+mn-ea"/>
        <a:cs typeface="+mn-cs"/>
      </a:defRPr>
    </a:lvl4pPr>
    <a:lvl5pPr marL="1828800" algn="l" defTabSz="914400" rtl="0" eaLnBrk="1" latinLnBrk="0" hangingPunct="1">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endParaRPr lang="en-US" sz="1800" dirty="0"/>
          </a:p>
        </p:txBody>
      </p:sp>
      <p:sp>
        <p:nvSpPr>
          <p:cNvPr id="4" name="Slide Number Placeholder 3"/>
          <p:cNvSpPr>
            <a:spLocks noGrp="1"/>
          </p:cNvSpPr>
          <p:nvPr>
            <p:ph type="sldNum" sz="quarter" idx="10"/>
          </p:nvPr>
        </p:nvSpPr>
        <p:spPr/>
        <p:txBody>
          <a:bodyPr/>
          <a:lstStyle/>
          <a:p>
            <a:fld id="{9DACFAFC-35CE-40EA-9780-2EEBD7ACAEF9}" type="slidenum">
              <a:rPr lang="en-US" smtClean="0"/>
              <a:t>1</a:t>
            </a:fld>
            <a:endParaRPr lang="en-US" dirty="0"/>
          </a:p>
        </p:txBody>
      </p:sp>
    </p:spTree>
    <p:extLst>
      <p:ext uri="{BB962C8B-B14F-4D97-AF65-F5344CB8AC3E}">
        <p14:creationId xmlns:p14="http://schemas.microsoft.com/office/powerpoint/2010/main" val="2391751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189DC8-49CE-5A38-B0F5-0E1BF7AB8090}"/>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9F9E932-D634-ECEC-05F5-88A8C1440A7D}"/>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5C164031-D070-491E-3AD5-43EC13CEE4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940789A2-7DBD-0657-9C23-A2472A4E8609}"/>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886871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CCA427-76BB-7D03-AE84-8B94EAB9C2AC}"/>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B1048544-9248-DA58-4790-A8762A2DE222}"/>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BE8F701D-3462-B15F-1A5A-E2931660EC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B03D7058-BD73-D6D7-9F5A-454F58BBC20F}"/>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723352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900B2-2286-A812-D6A1-A96EFCE3029C}"/>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81AD5FC3-5ECC-4D28-3EFB-A0F14BE8597C}"/>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27090C94-B413-E05E-9420-3E11D44F4A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472F7809-CE97-988F-3CF9-BF8D097881A4}"/>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362620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152975-87A3-6C18-BD80-DD948B78060C}"/>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FE12A555-4E42-160E-7986-280403AD8339}"/>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018A088F-6052-4A9A-5A28-0E59AF0C61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017FEF16-C5F8-18B4-51D5-ED51E1FF6BFE}"/>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140039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20480-DEB7-C1A6-4071-38ECE3A44165}"/>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EC2B7842-F96B-C6A5-9C2A-7FCAEC20EE05}"/>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447177FC-8FFF-80AF-B864-75680E2317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0756CDC6-D6EA-1E92-B495-66593C80EFE8}"/>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178286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6B3597-CBAB-C8E6-17AB-5D593F10775D}"/>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EF198220-D1EE-0666-3CFF-6A54DD3F3559}"/>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2C71E849-ADC9-FCC4-F704-F69F409BE8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820D0C10-4F87-A3B9-8295-4867BB055B76}"/>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7133682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E61B8-D2A8-92D7-5473-FA3DB565F4BA}"/>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DC0D2D71-1972-6928-6582-20553113EBDE}"/>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8A2176B9-B5E4-9E1E-66C3-E02F021475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DBF440EA-B902-2532-0B9F-098D68B29B9F}"/>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3359684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C836C-064F-4BFD-8815-0F8C5375235D}"/>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CA27436-A8CD-36A8-0054-D60714ECF0F1}"/>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8A6BF3DA-371D-7E93-11E3-88C2AE95FA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35F6F36D-05CA-F458-6034-8E75C93DAE09}"/>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5531771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67696-3DCF-0714-9E10-CBA1E15A282B}"/>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3048A42C-29E4-78E6-19E9-10453111CCA3}"/>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FC3DE72A-D073-25A2-6421-218BD3659C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522EFD62-2419-0D40-1EDB-A00F010AE493}"/>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039208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15F2D-4CF9-9A5D-E380-9B030EBD8C85}"/>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C0A8549E-0810-0056-E28C-4E428D9E1939}"/>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E6C13880-05A4-24DA-F425-4576340245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81ECA325-29FA-D790-A457-A16717DC4BD4}"/>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277829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p:cNvSpPr>
            <a:spLocks noGrp="1"/>
          </p:cNvSpPr>
          <p:nvPr>
            <p:ph type="sldNum" sz="quarter" idx="5"/>
          </p:nvPr>
        </p:nvSpPr>
        <p:spPr/>
        <p:txBody>
          <a:bodyPr/>
          <a:lstStyle/>
          <a:p>
            <a:pPr>
              <a:defRPr/>
            </a:pPr>
            <a:fld id="{62EF9209-1479-48FC-9881-E270CBED81D2}"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39338811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B51AAF-F645-AC40-C1D5-4FA7BC42209A}"/>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4033E866-735F-7CF0-0CD4-C60ECD1DCFC8}"/>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DD4DC0F9-94B5-7CC1-F114-B5957658A8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AE1FFC4A-938A-259E-FE20-963B4E544360}"/>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40041823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6D750-3E77-CDB5-2689-CEDAD2A72305}"/>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FDE3EAF1-A073-2992-7E51-908F325543ED}"/>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296CBCCA-72A1-268A-51FE-6F7436B55E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6619A238-059B-99E7-420E-AF265CD8F840}"/>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4485387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36B03E-D956-9BE5-487A-888F243A0B08}"/>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E9B2427D-1F15-F230-BE2B-B0BA1AE27248}"/>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36A9311D-5F97-AF32-7853-45CFF39D23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04DC96CF-694F-EE51-7445-53E1D1AFEB11}"/>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862676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C4BC8-BB56-EC1F-57A5-F938C63B8C5E}"/>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9675174C-B664-61D4-0C0E-9414751D2EAE}"/>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682B0726-56C4-F9D8-8F2D-FB14E27C53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4FE0DD49-BD28-F475-EDA5-169D6378D32B}"/>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1227811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38B83-55B5-015F-9274-158D2002BE52}"/>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9C5D13F-ED50-CC1E-3753-57037B50F04F}"/>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A92ED106-4306-94E0-E8A1-157B97F3A3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7C93719D-1657-ACD5-7EA8-20C617F1B626}"/>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96355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B4D2B0-85A0-8504-34E0-8BB6B05D45F0}"/>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2B6506D2-089C-464A-C005-F262BC81E3F1}"/>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F7E0C615-BF83-0C58-BECA-ABEBBCB979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1AA8BB67-C008-82B9-3981-67F5F6303270}"/>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4589155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C42E1D-3A14-0C19-F8E5-81E5D5E09C1D}"/>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A2395F3A-2501-BAE4-F4E9-393BFE70750F}"/>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8BE78BD-1403-F494-7CD1-C1FED8AE5C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854B5A39-F400-AFC0-1DF7-6E39E43929B4}"/>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41367843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FCF9CC-8518-E6B9-499B-EA27ACA9256C}"/>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0A12CA0-8B50-ED1F-AD1F-596DC0D1677D}"/>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FFE68D94-6CAF-34D4-5788-A7720F210B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EADF713E-2475-1255-6F44-9CBE69067816}"/>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33103672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CAE56-D86E-B79C-EF31-2FFE4B084125}"/>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7441100E-00D1-7311-0A62-5A0ECA059540}"/>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E501E357-F2AF-965E-1C3D-0AF0E3CD1E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7B70042D-B411-C197-70D4-7CF3E7F09374}"/>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5186345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BEACD-A5D2-8F1C-59FB-85611C5987EB}"/>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96F4C574-82A5-3287-198D-83746630E092}"/>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6F15BA78-02A8-A65D-35DA-F03FB7DEC6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DE888561-AAF3-BF58-1F85-479A9E856E0A}"/>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55552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E5AAE-EDE7-052A-EAD6-975A336B1223}"/>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0A3283C-1602-6AE8-D0DD-EBFFACB34F35}"/>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F107ADB7-9AE6-3794-216B-3B6C6842B2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E46D1DBF-D5A9-DA18-6FDD-157BB209033E}"/>
              </a:ext>
            </a:extLst>
          </p:cNvPr>
          <p:cNvSpPr>
            <a:spLocks noGrp="1"/>
          </p:cNvSpPr>
          <p:nvPr>
            <p:ph type="sldNum" sz="quarter" idx="5"/>
          </p:nvPr>
        </p:nvSpPr>
        <p:spPr/>
        <p:txBody>
          <a:bodyPr/>
          <a:lstStyle/>
          <a:p>
            <a:pPr>
              <a:defRPr/>
            </a:pPr>
            <a:fld id="{62EF9209-1479-48FC-9881-E270CBED81D2}" type="slidenum">
              <a:rPr lang="en-US" smtClean="0">
                <a:solidFill>
                  <a:prstClr val="black"/>
                </a:solidFill>
              </a:rPr>
              <a:pPr>
                <a:defRPr/>
              </a:pPr>
              <a:t>3</a:t>
            </a:fld>
            <a:endParaRPr lang="en-US" dirty="0">
              <a:solidFill>
                <a:prstClr val="black"/>
              </a:solidFill>
            </a:endParaRPr>
          </a:p>
        </p:txBody>
      </p:sp>
    </p:spTree>
    <p:extLst>
      <p:ext uri="{BB962C8B-B14F-4D97-AF65-F5344CB8AC3E}">
        <p14:creationId xmlns:p14="http://schemas.microsoft.com/office/powerpoint/2010/main" val="25799346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F43192-0817-2FCF-056B-22C2D73C5C68}"/>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5FFE142-D6C0-2DC8-292E-5D3C458DC8B0}"/>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2F8542CF-A27C-3656-396D-BD5E8DB87A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DFF86275-AD16-30B9-0A0A-3E49AF95241D}"/>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8054202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AFB5F-372B-7550-DD6E-3522CCE1B0F5}"/>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86BC166-D31A-1BF8-288E-5FE9E6812C44}"/>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7257F2C4-78DD-7D2F-80A4-EE3D789526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51FD7155-D2C8-DA33-24E2-D9E2962A6392}"/>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70736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44BFC-3246-BDB2-62BA-647B94C69A1D}"/>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9597978-4231-6AF6-2820-AA4797BD6F81}"/>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DA8E367F-E4CE-5E37-57A9-22AC3DEFD3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5E12D933-926E-70A1-F7A8-E9B723A3247E}"/>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6938120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4B3DA-D79B-291E-40D0-51D9511A7D6E}"/>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64DE67A0-BE50-96A9-6877-AE7A00379710}"/>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ED875C13-C795-3F1D-7804-DCE2F24720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BD2B7C0B-6CB0-3E99-2730-3A5C5352067F}"/>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40373563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9379A-BC2D-4613-EC66-90D94F7A9D43}"/>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38F8C43D-39D4-7404-E43A-EBC6CA2D9B8F}"/>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B54DCDA-F7B1-7B83-34DF-90ED3D0294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0943FA73-BDC3-9078-AB3A-3FA170D6BE79}"/>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8077825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627A0-AF33-448E-F274-6D1972202EE9}"/>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25646D90-D720-189B-DC37-A6E83D11FA37}"/>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72B2022A-1899-BEA2-B2CA-143D12BBBB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18AF9415-F028-1938-F585-3F8459D9A852}"/>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4270354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416540-41A9-145D-E96F-F49EA571D1BF}"/>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BCD6C1FA-E1FD-D5DC-540A-923B5C2DAF75}"/>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D19B72B8-D46E-C339-9E4C-7B96A27624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26691B0F-F3C7-59BD-12FA-8295752DDBBE}"/>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7392700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00ACBC-BA07-7AB4-2F36-72D8F3444670}"/>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C42599CF-6F10-DB23-7046-ACD6FFD077F7}"/>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76488D90-E7FE-295D-E1D4-C82F8EEE61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53D74D89-25D6-6DE6-4727-CFABA543BD61}"/>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3827990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00D94-460D-414C-4FDB-85979458DBEF}"/>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25BE4FF2-8AF1-8E5B-47A1-D904E94DF426}"/>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4FB9C12F-4477-D8A9-3DB3-EAC4F6E5E9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68510354-178E-097D-2857-DB35AD81CB79}"/>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303470052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CCF8CC-7851-AC0F-145C-19FDB5E1F095}"/>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B25F6F3A-B18F-C9D1-8BAB-6DFF02627C0D}"/>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4862A512-95F1-961F-2F03-60792CEF20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ACED64B5-CB8A-0DB4-FB8B-8F1FB7C8605E}"/>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3974806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0E647-1AE9-50FB-CA89-E6231296CF16}"/>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AAB0A601-554C-D760-0026-DD2C03F77628}"/>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EF3C7842-B9A3-7BDA-4041-BC83BC5702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7F6AA35E-9E6B-0115-3BE1-8F1A2902140F}"/>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3958779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95D98-2D1F-4A9D-868B-9BDFA5F14532}"/>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66D458D9-25CB-BBDC-F1C4-986EF0BDE822}"/>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2B3D6FAD-952A-3B76-AB0D-B2B45921D8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86C42583-CEFF-6AE3-815B-1BFF3CED7CA8}"/>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34045697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1188F-03EB-5DC7-545E-9FCC255DDCD9}"/>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05E1135C-ED9B-FAE5-6E26-4A62C55C13E9}"/>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592BE8E9-FEAE-6C11-7BC1-4D9ABC9FB6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6C218900-61C5-3297-9733-DEDD91EF508D}"/>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717736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90251-4B63-119C-EB6D-DB6310CA2E87}"/>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A52225C8-145C-B230-C5FB-C209DB7C0288}"/>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8705F11B-0FD8-79AB-102D-7F24ACD016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D45D01E4-5976-BD4C-D8B7-24A04D40FDC1}"/>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6016748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91127-507C-6B34-F8C5-58E91845CEF5}"/>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1A3088A9-43BE-DD10-910E-BECFA1E89237}"/>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5104790A-205B-CC34-06D2-E95E5D99F7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5EADFAC5-9938-9C22-EBD3-52BE958A334B}"/>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0913200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28CD0-A8A1-F67E-EB6B-29921E888A65}"/>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4F34D244-2299-67DC-A224-6E03AFA5C404}"/>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CD54EE4C-F1E8-302E-010D-636669C6BB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BA8BD43F-25F4-794B-EA87-6C0A42093EC9}"/>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79515284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EFE2AC-1357-2938-9184-DF31888DB193}"/>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B64479F3-D534-EB16-0082-4FA7678071AE}"/>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0CCAE32D-D2DF-ADDE-F745-D939684B12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128CD157-24CD-5966-A64E-8770A098BD6B}"/>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3734053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C7F2F2-081A-7B20-115F-48E8A0714E6B}"/>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C2961B20-EB0E-41E2-3DE4-662A9E728A58}"/>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698C9F87-E87A-1135-3D17-FE85D7ABDD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34FAD87C-77C2-534C-9FF7-03E6DD799A8E}"/>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319117510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1650" cy="3140075"/>
          </a:xfrm>
        </p:spPr>
      </p:sp>
      <p:sp>
        <p:nvSpPr>
          <p:cNvPr id="3" name="Notes Placeholder 2"/>
          <p:cNvSpPr>
            <a:spLocks noGrp="1"/>
          </p:cNvSpPr>
          <p:nvPr>
            <p:ph type="body" idx="1"/>
          </p:nvPr>
        </p:nvSpPr>
        <p:spPr/>
        <p:txBody>
          <a:bodyPr/>
          <a:lstStyle/>
          <a:p>
            <a:r>
              <a:rPr lang="en-US" sz="1800" dirty="0"/>
              <a:t>Who here has a medical background?</a:t>
            </a:r>
          </a:p>
        </p:txBody>
      </p:sp>
      <p:sp>
        <p:nvSpPr>
          <p:cNvPr id="4" name="Slide Number Placeholder 3"/>
          <p:cNvSpPr>
            <a:spLocks noGrp="1"/>
          </p:cNvSpPr>
          <p:nvPr>
            <p:ph type="sldNum" sz="quarter" idx="10"/>
          </p:nvPr>
        </p:nvSpPr>
        <p:spPr/>
        <p:txBody>
          <a:bodyPr/>
          <a:lstStyle/>
          <a:p>
            <a:fld id="{9DACFAFC-35CE-40EA-9780-2EEBD7ACAEF9}" type="slidenum">
              <a:rPr lang="en-US" smtClean="0"/>
              <a:t>47</a:t>
            </a:fld>
            <a:endParaRPr lang="en-US" dirty="0"/>
          </a:p>
        </p:txBody>
      </p:sp>
    </p:spTree>
    <p:extLst>
      <p:ext uri="{BB962C8B-B14F-4D97-AF65-F5344CB8AC3E}">
        <p14:creationId xmlns:p14="http://schemas.microsoft.com/office/powerpoint/2010/main" val="2152028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9A40C-ED55-7092-7FFE-D90BCFF0F6F2}"/>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49183EDC-A878-7977-C7CC-212A45C2ECA9}"/>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48705998-01C8-CD3E-38FC-81BD99C12B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59148B7D-5052-CFA7-A850-4CD068C19020}"/>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4064055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41137-409B-DF2D-7504-7B14D790C1F9}"/>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C544516D-B750-5AED-9499-ECAA8EC65455}"/>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0E394513-8D31-34E9-56DF-87BFB7337E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8CA71007-7435-B078-CB3A-0D2F619F0517}"/>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1190479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2012F4-67ED-701E-EF61-67F785843C54}"/>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4359EA07-D0FA-CEF9-0A5B-084512E0B410}"/>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AAEB2F19-43AF-7D1F-0CF1-CA415FA14E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93CB66E6-90A9-FFC9-777F-DFE2D80A7956}"/>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299515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E0ACCB-485A-120C-C287-7F01E82D66DF}"/>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41B1B0A7-72A4-61BF-3E4E-033F087F013D}"/>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4E328CFC-2E7D-541D-3C58-E6773C9ACE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7A5490E5-B0BF-004C-9766-3B1CAB74204A}"/>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990577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87C0B-7ED2-FBE1-CF9D-10FC9E0B85E7}"/>
            </a:ext>
          </a:extLst>
        </p:cNvPr>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3DD5D494-6631-03CB-0D4B-0996A913054F}"/>
              </a:ext>
            </a:extLst>
          </p:cNvPr>
          <p:cNvSpPr>
            <a:spLocks noGrp="1" noRot="1" noChangeAspect="1" noTextEdit="1"/>
          </p:cNvSpPr>
          <p:nvPr>
            <p:ph type="sldImg"/>
          </p:nvPr>
        </p:nvSpPr>
        <p:spPr bwMode="auto">
          <a:xfrm>
            <a:off x="719138" y="1163638"/>
            <a:ext cx="5581650" cy="31400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E6451FD1-982A-081E-0AAF-18CA21257C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800" dirty="0"/>
          </a:p>
        </p:txBody>
      </p:sp>
      <p:sp>
        <p:nvSpPr>
          <p:cNvPr id="4" name="Slide Number Placeholder 3">
            <a:extLst>
              <a:ext uri="{FF2B5EF4-FFF2-40B4-BE49-F238E27FC236}">
                <a16:creationId xmlns:a16="http://schemas.microsoft.com/office/drawing/2014/main" id="{790E5D8C-6A39-3034-8B13-1F344DA7C405}"/>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2EF9209-1479-48FC-9881-E270CBED81D2}" type="slidenum">
              <a:rPr kumimoji="0" lang="en-US" sz="1200" b="0" i="0" u="none" strike="noStrike" kern="1200" cap="none" spc="0" normalizeH="0" baseline="0" noProof="0" smtClean="0">
                <a:ln>
                  <a:noFill/>
                </a:ln>
                <a:solidFill>
                  <a:prstClr val="black"/>
                </a:solidFill>
                <a:effectLst/>
                <a:uLnTx/>
                <a:uFillTx/>
                <a:latin typeface="Tw Cen MT" panose="020B0602020104020603"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Tw Cen MT" panose="020B0602020104020603" pitchFamily="34" charset="0"/>
              <a:ea typeface="+mn-ea"/>
              <a:cs typeface="+mn-cs"/>
            </a:endParaRPr>
          </a:p>
        </p:txBody>
      </p:sp>
    </p:spTree>
    <p:extLst>
      <p:ext uri="{BB962C8B-B14F-4D97-AF65-F5344CB8AC3E}">
        <p14:creationId xmlns:p14="http://schemas.microsoft.com/office/powerpoint/2010/main" val="3751253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z="1600"/>
            </a:lvl1pPr>
          </a:lstStyle>
          <a:p>
            <a:fld id="{E2FB73DA-5FDE-45B5-BAA4-C61223CC44F6}" type="slidenum">
              <a:rPr lang="en-US" smtClean="0">
                <a:solidFill>
                  <a:prstClr val="black">
                    <a:tint val="75000"/>
                  </a:prstClr>
                </a:solidFill>
              </a:rPr>
              <a:pPr/>
              <a:t>‹#›</a:t>
            </a:fld>
            <a:endParaRPr lang="en-US" dirty="0">
              <a:solidFill>
                <a:prstClr val="black">
                  <a:tint val="75000"/>
                </a:prstClr>
              </a:solidFill>
            </a:endParaRPr>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068974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1358548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6513881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2792476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6129063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7954860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8789064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8226366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517079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spTree>
    <p:extLst>
      <p:ext uri="{BB962C8B-B14F-4D97-AF65-F5344CB8AC3E}">
        <p14:creationId xmlns:p14="http://schemas.microsoft.com/office/powerpoint/2010/main" val="595655029"/>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FB73DA-5FDE-45B5-BAA4-C61223CC44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7007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solidFill>
                  <a:prstClr val="black">
                    <a:tint val="75000"/>
                  </a:prstClr>
                </a:solidFill>
              </a:rPr>
              <a:pPr/>
              <a:t>‹#›</a:t>
            </a:fld>
            <a:endParaRPr lang="en-US" dirty="0">
              <a:solidFill>
                <a:prstClr val="black">
                  <a:tint val="75000"/>
                </a:prstClr>
              </a:solidFill>
            </a:endParaRPr>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8056745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spTree>
    <p:extLst>
      <p:ext uri="{BB962C8B-B14F-4D97-AF65-F5344CB8AC3E}">
        <p14:creationId xmlns:p14="http://schemas.microsoft.com/office/powerpoint/2010/main" val="4294838928"/>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199837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spTree>
    <p:extLst>
      <p:ext uri="{BB962C8B-B14F-4D97-AF65-F5344CB8AC3E}">
        <p14:creationId xmlns:p14="http://schemas.microsoft.com/office/powerpoint/2010/main" val="4166363009"/>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B18D57-13A5-4968-950D-8FEF41FA439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684420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spTree>
    <p:extLst>
      <p:ext uri="{BB962C8B-B14F-4D97-AF65-F5344CB8AC3E}">
        <p14:creationId xmlns:p14="http://schemas.microsoft.com/office/powerpoint/2010/main" val="3961664876"/>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spTree>
    <p:extLst>
      <p:ext uri="{BB962C8B-B14F-4D97-AF65-F5344CB8AC3E}">
        <p14:creationId xmlns:p14="http://schemas.microsoft.com/office/powerpoint/2010/main" val="4206681148"/>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spTree>
    <p:extLst>
      <p:ext uri="{BB962C8B-B14F-4D97-AF65-F5344CB8AC3E}">
        <p14:creationId xmlns:p14="http://schemas.microsoft.com/office/powerpoint/2010/main" val="1166167502"/>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spTree>
    <p:extLst>
      <p:ext uri="{BB962C8B-B14F-4D97-AF65-F5344CB8AC3E}">
        <p14:creationId xmlns:p14="http://schemas.microsoft.com/office/powerpoint/2010/main" val="170284237"/>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spTree>
    <p:extLst>
      <p:ext uri="{BB962C8B-B14F-4D97-AF65-F5344CB8AC3E}">
        <p14:creationId xmlns:p14="http://schemas.microsoft.com/office/powerpoint/2010/main" val="287718584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solidFill>
                  <a:prstClr val="black">
                    <a:tint val="75000"/>
                  </a:prstClr>
                </a:solidFill>
              </a:rPr>
              <a:pPr/>
              <a:t>‹#›</a:t>
            </a:fld>
            <a:endParaRPr lang="en-US" dirty="0">
              <a:solidFill>
                <a:prstClr val="black">
                  <a:tint val="75000"/>
                </a:prstClr>
              </a:solidFill>
            </a:endParaRPr>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12303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solidFill>
                  <a:prstClr val="black">
                    <a:tint val="75000"/>
                  </a:prstClr>
                </a:solidFill>
              </a:rPr>
              <a:pPr/>
              <a:t>‹#›</a:t>
            </a:fld>
            <a:endParaRPr lang="en-US" dirty="0">
              <a:solidFill>
                <a:prstClr val="black">
                  <a:tint val="75000"/>
                </a:prstClr>
              </a:solidFill>
            </a:endParaRPr>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38710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solidFill>
                  <a:prstClr val="black">
                    <a:tint val="75000"/>
                  </a:prstClr>
                </a:solidFill>
              </a:rPr>
              <a:pPr/>
              <a:t>‹#›</a:t>
            </a:fld>
            <a:endParaRPr lang="en-US" dirty="0">
              <a:solidFill>
                <a:prstClr val="black">
                  <a:tint val="75000"/>
                </a:prstClr>
              </a:solidFill>
            </a:endParaRPr>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93858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2469294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6562727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1020482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27062326"/>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2.pn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dirty="0">
              <a:solidFill>
                <a:prstClr val="white"/>
              </a:solidFill>
              <a:latin typeface="Times New Roman" panose="02020603050405020304" pitchFamily="18" charset="0"/>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cxnSp>
        <p:nvCxnSpPr>
          <p:cNvPr id="5" name="Straight Connector 4"/>
          <p:cNvCxnSpPr/>
          <p:nvPr userDrawn="1"/>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105291" y="287588"/>
            <a:ext cx="2595149" cy="682840"/>
          </a:xfrm>
          <a:prstGeom prst="rect">
            <a:avLst/>
          </a:prstGeom>
        </p:spPr>
      </p:pic>
    </p:spTree>
    <p:extLst>
      <p:ext uri="{BB962C8B-B14F-4D97-AF65-F5344CB8AC3E}">
        <p14:creationId xmlns:p14="http://schemas.microsoft.com/office/powerpoint/2010/main" val="2246124670"/>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sp>
        <p:nvSpPr>
          <p:cNvPr id="7" name="Rectangle 6"/>
          <p:cNvSpPr/>
          <p:nvPr userDrawn="1"/>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dirty="0">
              <a:solidFill>
                <a:prstClr val="white"/>
              </a:solidFill>
              <a:latin typeface="Times New Roman" panose="02020603050405020304" pitchFamily="18" charset="0"/>
            </a:endParaRPr>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472537" y="617221"/>
            <a:ext cx="4643420" cy="1221785"/>
          </a:xfrm>
          <a:prstGeom prst="rect">
            <a:avLst/>
          </a:prstGeom>
        </p:spPr>
      </p:pic>
      <p:pic>
        <p:nvPicPr>
          <p:cNvPr id="9" name="Picture 8"/>
          <p:cNvPicPr>
            <a:picLocks noChangeAspect="1"/>
          </p:cNvPicPr>
          <p:nvPr userDrawn="1"/>
        </p:nvPicPr>
        <p:blipFill rotWithShape="1">
          <a:blip r:embed="rId15">
            <a:extLst>
              <a:ext uri="{28A0092B-C50C-407E-A947-70E740481C1C}">
                <a14:useLocalDpi xmlns:a14="http://schemas.microsoft.com/office/drawing/2010/main" val="0"/>
              </a:ext>
            </a:extLst>
          </a:blip>
          <a:srcRect l="28941"/>
          <a:stretch/>
        </p:blipFill>
        <p:spPr>
          <a:xfrm>
            <a:off x="1" y="0"/>
            <a:ext cx="5145480" cy="6858000"/>
          </a:xfrm>
          <a:prstGeom prst="rect">
            <a:avLst/>
          </a:prstGeom>
        </p:spPr>
      </p:pic>
    </p:spTree>
    <p:extLst>
      <p:ext uri="{BB962C8B-B14F-4D97-AF65-F5344CB8AC3E}">
        <p14:creationId xmlns:p14="http://schemas.microsoft.com/office/powerpoint/2010/main" val="695743000"/>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60B18D57-13A5-4968-950D-8FEF41FA4399}" type="slidenum">
              <a:rPr lang="en-US" smtClean="0">
                <a:solidFill>
                  <a:prstClr val="black">
                    <a:tint val="75000"/>
                  </a:prstClr>
                </a:solidFill>
              </a:rPr>
              <a:pPr eaLnBrk="1" fontAlgn="auto" hangingPunct="1">
                <a:spcBef>
                  <a:spcPts val="0"/>
                </a:spcBef>
                <a:spcAft>
                  <a:spcPts val="0"/>
                </a:spcAft>
              </a:pPr>
              <a:t>‹#›</a:t>
            </a:fld>
            <a:endParaRPr lang="en-US" dirty="0">
              <a:solidFill>
                <a:prstClr val="black">
                  <a:tint val="75000"/>
                </a:prstClr>
              </a:solidFill>
            </a:endParaRPr>
          </a:p>
        </p:txBody>
      </p:sp>
      <p:sp>
        <p:nvSpPr>
          <p:cNvPr id="7" name="Rectangle 6"/>
          <p:cNvSpPr/>
          <p:nvPr userDrawn="1"/>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dirty="0">
              <a:solidFill>
                <a:prstClr val="white"/>
              </a:solidFill>
              <a:latin typeface="Times New Roman" panose="02020603050405020304" pitchFamily="18" charset="0"/>
            </a:endParaRPr>
          </a:p>
        </p:txBody>
      </p:sp>
      <p:cxnSp>
        <p:nvCxnSpPr>
          <p:cNvPr id="8" name="Straight Connector 7"/>
          <p:cNvCxnSpPr/>
          <p:nvPr userDrawn="1"/>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105291" y="287588"/>
            <a:ext cx="2595149" cy="682840"/>
          </a:xfrm>
          <a:prstGeom prst="rect">
            <a:avLst/>
          </a:prstGeom>
        </p:spPr>
      </p:pic>
    </p:spTree>
    <p:extLst>
      <p:ext uri="{BB962C8B-B14F-4D97-AF65-F5344CB8AC3E}">
        <p14:creationId xmlns:p14="http://schemas.microsoft.com/office/powerpoint/2010/main" val="65293699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hyperlink" Target="https://dontfeedthesharks.org/" TargetMode="External"/><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3" Type="http://schemas.openxmlformats.org/officeDocument/2006/relationships/hyperlink" Target="https://www.cdceportal.va.gov/volunteer_at_facility/" TargetMode="External"/><Relationship Id="rId2" Type="http://schemas.openxmlformats.org/officeDocument/2006/relationships/notesSlide" Target="../notesSlides/notesSlide19.xml"/><Relationship Id="rId1" Type="http://schemas.openxmlformats.org/officeDocument/2006/relationships/slideLayout" Target="../slideLayouts/slideLayout19.xml"/><Relationship Id="rId4" Type="http://schemas.openxmlformats.org/officeDocument/2006/relationships/hyperlink" Target="mailto:Kcassell@vfw.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hyperlink" Target="https://votervoice.net/VFW/register" TargetMode="External"/><Relationship Id="rId2" Type="http://schemas.openxmlformats.org/officeDocument/2006/relationships/notesSlide" Target="../notesSlides/notesSlide20.xml"/><Relationship Id="rId1" Type="http://schemas.openxmlformats.org/officeDocument/2006/relationships/slideLayout" Target="../slideLayouts/slideLayout19.xml"/><Relationship Id="rId4" Type="http://schemas.openxmlformats.org/officeDocument/2006/relationships/image" Target="../media/image3.JP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3" Type="http://schemas.openxmlformats.org/officeDocument/2006/relationships/hyperlink" Target="https://www.va.gov/disability/compensation-rates/veteran-rates/" TargetMode="External"/><Relationship Id="rId2" Type="http://schemas.openxmlformats.org/officeDocument/2006/relationships/notesSlide" Target="../notesSlides/notesSlide32.xml"/><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3" Type="http://schemas.openxmlformats.org/officeDocument/2006/relationships/hyperlink" Target="https://www.va.gov/burials-memorials/pre-need-eligibility/" TargetMode="External"/><Relationship Id="rId2" Type="http://schemas.openxmlformats.org/officeDocument/2006/relationships/notesSlide" Target="../notesSlides/notesSlide42.xml"/><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3" Type="http://schemas.openxmlformats.org/officeDocument/2006/relationships/hyperlink" Target="http://www.archives.gov/" TargetMode="External"/><Relationship Id="rId2" Type="http://schemas.openxmlformats.org/officeDocument/2006/relationships/notesSlide" Target="../notesSlides/notesSlide46.xml"/><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hyperlink" Target="https://www.vfw.org/assistance/va-claims-separation-benefits" TargetMode="External"/><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hyperlink" Target="https://www.vfw.org/assistance/va-claims-separation-benefits" TargetMode="External"/><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29904" y="2397948"/>
            <a:ext cx="8457295" cy="1631216"/>
          </a:xfrm>
          <a:prstGeom prst="rect">
            <a:avLst/>
          </a:prstGeom>
          <a:noFill/>
        </p:spPr>
        <p:txBody>
          <a:bodyPr wrap="square" rtlCol="0">
            <a:spAutoFit/>
          </a:bodyPr>
          <a:lstStyle/>
          <a:p>
            <a:pPr algn="ctr" eaLnBrk="1" fontAlgn="auto" hangingPunct="1">
              <a:spcBef>
                <a:spcPts val="0"/>
              </a:spcBef>
              <a:spcAft>
                <a:spcPts val="0"/>
              </a:spcAft>
            </a:pPr>
            <a:r>
              <a:rPr lang="en-US" sz="3800" b="1" dirty="0">
                <a:solidFill>
                  <a:prstClr val="black"/>
                </a:solidFill>
                <a:latin typeface="Times New Roman" panose="02020603050405020304" pitchFamily="18" charset="0"/>
                <a:cs typeface="Times New Roman" panose="02020603050405020304" pitchFamily="18" charset="0"/>
              </a:rPr>
              <a:t>Post Service Officer Training</a:t>
            </a:r>
          </a:p>
          <a:p>
            <a:pPr algn="ctr" eaLnBrk="1" fontAlgn="auto" hangingPunct="1">
              <a:spcBef>
                <a:spcPts val="0"/>
              </a:spcBef>
              <a:spcAft>
                <a:spcPts val="0"/>
              </a:spcAft>
            </a:pPr>
            <a:endParaRPr lang="en-US" sz="3800" b="1" dirty="0">
              <a:solidFill>
                <a:prstClr val="black"/>
              </a:solidFill>
              <a:latin typeface="Times New Roman" panose="02020603050405020304" pitchFamily="18" charset="0"/>
              <a:cs typeface="Times New Roman" panose="02020603050405020304" pitchFamily="18" charset="0"/>
            </a:endParaRPr>
          </a:p>
          <a:p>
            <a:pPr algn="ctr" eaLnBrk="1" fontAlgn="auto" hangingPunct="1">
              <a:spcBef>
                <a:spcPts val="0"/>
              </a:spcBef>
              <a:spcAft>
                <a:spcPts val="0"/>
              </a:spcAft>
            </a:pPr>
            <a:endParaRPr lang="en-US" sz="24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0015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DB88D8-B12D-D03C-037A-8F77BD5B0E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BE636D-56B1-5A29-EDE1-963B6535310F}"/>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Claim Sharks</a:t>
            </a:r>
          </a:p>
        </p:txBody>
      </p:sp>
      <p:sp>
        <p:nvSpPr>
          <p:cNvPr id="19459" name="Content Placeholder 2">
            <a:extLst>
              <a:ext uri="{FF2B5EF4-FFF2-40B4-BE49-F238E27FC236}">
                <a16:creationId xmlns:a16="http://schemas.microsoft.com/office/drawing/2014/main" id="{06849EC3-EC0E-A2DF-EB1D-A387ABCB0A37}"/>
              </a:ext>
            </a:extLst>
          </p:cNvPr>
          <p:cNvSpPr>
            <a:spLocks noGrp="1"/>
          </p:cNvSpPr>
          <p:nvPr>
            <p:ph idx="1"/>
          </p:nvPr>
        </p:nvSpPr>
        <p:spPr>
          <a:xfrm>
            <a:off x="633045" y="1632190"/>
            <a:ext cx="11078309" cy="4351338"/>
          </a:xfrm>
        </p:spPr>
        <p:txBody>
          <a:bodyPr>
            <a:normAutofit/>
          </a:bodyPr>
          <a:lstStyle/>
          <a:p>
            <a:pPr marL="0" indent="0">
              <a:buNone/>
            </a:pPr>
            <a:r>
              <a:rPr lang="en-US" altLang="en-US" dirty="0"/>
              <a:t>A Claim Shark is someone that takes advantage of veterans and their families by “Consulting” or “Assisting” them as they file their VA Claim. These Claim Sharks often charge high fees for their exploitative and unethical practices.</a:t>
            </a:r>
          </a:p>
          <a:p>
            <a:pPr marL="0" indent="0">
              <a:buNone/>
            </a:pPr>
            <a:endParaRPr lang="en-US" altLang="en-US" dirty="0"/>
          </a:p>
          <a:p>
            <a:pPr marL="0" indent="0">
              <a:buNone/>
            </a:pPr>
            <a:r>
              <a:rPr lang="en-US" altLang="en-US" dirty="0"/>
              <a:t>Claim Sharks are not VA accredited, meaning they aren’t required to stick to the ethical standards that accreditation brings so their advice can often be misleading or even fraudulent. </a:t>
            </a:r>
          </a:p>
          <a:p>
            <a:pPr marL="0" indent="0">
              <a:buNone/>
            </a:pPr>
            <a:endParaRPr lang="en-US" altLang="en-US" dirty="0"/>
          </a:p>
        </p:txBody>
      </p:sp>
      <p:sp>
        <p:nvSpPr>
          <p:cNvPr id="3" name="Slide Number Placeholder 2">
            <a:extLst>
              <a:ext uri="{FF2B5EF4-FFF2-40B4-BE49-F238E27FC236}">
                <a16:creationId xmlns:a16="http://schemas.microsoft.com/office/drawing/2014/main" id="{64F7DA52-B035-17D7-FD8E-795F8034A03F}"/>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450843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F5C317-DBD5-B8C5-2F6A-51516E19FE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7F8085-F19B-8177-7305-B04FC5DC9D41}"/>
              </a:ext>
            </a:extLst>
          </p:cNvPr>
          <p:cNvSpPr>
            <a:spLocks noGrp="1"/>
          </p:cNvSpPr>
          <p:nvPr>
            <p:ph type="title"/>
          </p:nvPr>
        </p:nvSpPr>
        <p:spPr>
          <a:xfrm>
            <a:off x="133402" y="82552"/>
            <a:ext cx="8711659"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Ways to Protect Against Claim Sharks</a:t>
            </a:r>
          </a:p>
        </p:txBody>
      </p:sp>
      <p:sp>
        <p:nvSpPr>
          <p:cNvPr id="19459" name="Content Placeholder 2">
            <a:extLst>
              <a:ext uri="{FF2B5EF4-FFF2-40B4-BE49-F238E27FC236}">
                <a16:creationId xmlns:a16="http://schemas.microsoft.com/office/drawing/2014/main" id="{A0FA3DEA-3AD3-51C8-5A21-E03D03FC99B4}"/>
              </a:ext>
            </a:extLst>
          </p:cNvPr>
          <p:cNvSpPr>
            <a:spLocks noGrp="1"/>
          </p:cNvSpPr>
          <p:nvPr>
            <p:ph idx="1"/>
          </p:nvPr>
        </p:nvSpPr>
        <p:spPr>
          <a:xfrm>
            <a:off x="633045" y="1632190"/>
            <a:ext cx="11007970" cy="4891702"/>
          </a:xfrm>
        </p:spPr>
        <p:txBody>
          <a:bodyPr>
            <a:normAutofit/>
          </a:bodyPr>
          <a:lstStyle/>
          <a:p>
            <a:pPr marL="0" indent="0">
              <a:buNone/>
            </a:pPr>
            <a:r>
              <a:rPr lang="en-US" altLang="en-US" dirty="0"/>
              <a:t>•	Only work with a VA accredited representative</a:t>
            </a:r>
          </a:p>
          <a:p>
            <a:pPr marL="0" indent="0">
              <a:buNone/>
            </a:pPr>
            <a:r>
              <a:rPr lang="en-US" altLang="en-US" dirty="0"/>
              <a:t>•	Don’t sign any contracts</a:t>
            </a:r>
          </a:p>
          <a:p>
            <a:pPr marL="0" indent="0">
              <a:buNone/>
            </a:pPr>
            <a:r>
              <a:rPr lang="en-US" altLang="en-US" dirty="0"/>
              <a:t>•	Don’t agree to anything</a:t>
            </a:r>
          </a:p>
          <a:p>
            <a:pPr marL="0" indent="0">
              <a:buNone/>
            </a:pPr>
            <a:r>
              <a:rPr lang="en-US" altLang="en-US" dirty="0"/>
              <a:t>•	Don’t provide access to your VA.gov login</a:t>
            </a:r>
          </a:p>
          <a:p>
            <a:pPr marL="0" indent="0">
              <a:buNone/>
            </a:pPr>
            <a:r>
              <a:rPr lang="en-US" altLang="en-US" dirty="0"/>
              <a:t>•	Attend all exams ordered by VA</a:t>
            </a:r>
          </a:p>
          <a:p>
            <a:pPr marL="0" indent="0">
              <a:buNone/>
            </a:pPr>
            <a:endParaRPr lang="en-US" altLang="en-US" dirty="0"/>
          </a:p>
          <a:p>
            <a:pPr marL="0" indent="0">
              <a:buNone/>
            </a:pPr>
            <a:r>
              <a:rPr lang="en-US" sz="2800" b="1" dirty="0">
                <a:effectLst/>
                <a:latin typeface="Times New Roman" panose="02020603050405020304" pitchFamily="18" charset="0"/>
                <a:ea typeface="Calibri" panose="020F0502020204030204" pitchFamily="34" charset="0"/>
              </a:rPr>
              <a:t>To learn more about Claim Sharks </a:t>
            </a:r>
            <a:r>
              <a:rPr lang="en-US" sz="2800" dirty="0">
                <a:effectLst/>
                <a:latin typeface="Times New Roman" panose="02020603050405020304" pitchFamily="18" charset="0"/>
                <a:ea typeface="Calibri" panose="020F0502020204030204" pitchFamily="34" charset="0"/>
              </a:rPr>
              <a:t>please visit: </a:t>
            </a:r>
            <a:r>
              <a:rPr lang="en-US" sz="2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DontFeedTheSharks.org</a:t>
            </a:r>
            <a:endParaRPr lang="en-US" altLang="en-US" dirty="0"/>
          </a:p>
        </p:txBody>
      </p:sp>
      <p:sp>
        <p:nvSpPr>
          <p:cNvPr id="3" name="Slide Number Placeholder 2">
            <a:extLst>
              <a:ext uri="{FF2B5EF4-FFF2-40B4-BE49-F238E27FC236}">
                <a16:creationId xmlns:a16="http://schemas.microsoft.com/office/drawing/2014/main" id="{0BAF3E47-D858-91A0-55AA-788E44D90118}"/>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96445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2F0B5-36AF-6DFA-9C2C-32CD39EC4A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37794E-FAB9-2543-5642-FA748A643C6D}"/>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Social Media Awareness</a:t>
            </a:r>
          </a:p>
        </p:txBody>
      </p:sp>
      <p:sp>
        <p:nvSpPr>
          <p:cNvPr id="19459" name="Content Placeholder 2">
            <a:extLst>
              <a:ext uri="{FF2B5EF4-FFF2-40B4-BE49-F238E27FC236}">
                <a16:creationId xmlns:a16="http://schemas.microsoft.com/office/drawing/2014/main" id="{BFF52809-672A-AD0B-2082-D6204BA76ECB}"/>
              </a:ext>
            </a:extLst>
          </p:cNvPr>
          <p:cNvSpPr>
            <a:spLocks noGrp="1"/>
          </p:cNvSpPr>
          <p:nvPr>
            <p:ph idx="1"/>
          </p:nvPr>
        </p:nvSpPr>
        <p:spPr>
          <a:xfrm>
            <a:off x="633044" y="1632190"/>
            <a:ext cx="10937631" cy="4351338"/>
          </a:xfrm>
        </p:spPr>
        <p:txBody>
          <a:bodyPr>
            <a:normAutofit/>
          </a:bodyPr>
          <a:lstStyle/>
          <a:p>
            <a:pPr marL="0" indent="0">
              <a:buNone/>
            </a:pPr>
            <a:r>
              <a:rPr lang="en-US" altLang="en-US" dirty="0"/>
              <a:t>Using social media in a professional setting requires careful consideration and adherence to best practices to ensure that your online presence aligns with yours and the VFW’s goals. Here are some best practices for using social media in a professional context:</a:t>
            </a:r>
          </a:p>
          <a:p>
            <a:pPr marL="0" indent="0">
              <a:buNone/>
            </a:pPr>
            <a:endParaRPr lang="en-US" altLang="en-US" dirty="0"/>
          </a:p>
          <a:p>
            <a:pPr marL="0" indent="0">
              <a:buNone/>
            </a:pPr>
            <a:r>
              <a:rPr lang="en-US" altLang="en-US" b="1" dirty="0"/>
              <a:t>Craft a Professional Profile:</a:t>
            </a:r>
          </a:p>
          <a:p>
            <a:pPr marL="0" indent="0">
              <a:buNone/>
            </a:pPr>
            <a:r>
              <a:rPr lang="en-US" altLang="en-US" dirty="0"/>
              <a:t>Create a professional and complete profile that includes your real name, a clear profile picture, and a concise, well-written bio. Use a professional email address for business-related accounts.</a:t>
            </a:r>
          </a:p>
          <a:p>
            <a:pPr marL="0" indent="0">
              <a:buNone/>
            </a:pPr>
            <a:endParaRPr lang="en-US" altLang="en-US" dirty="0"/>
          </a:p>
          <a:p>
            <a:pPr marL="0" indent="0">
              <a:buNone/>
            </a:pPr>
            <a:endParaRPr lang="en-US" altLang="en-US" dirty="0"/>
          </a:p>
          <a:p>
            <a:pPr marL="0" indent="0">
              <a:buNone/>
            </a:pPr>
            <a:endParaRPr lang="en-US" altLang="en-US" dirty="0"/>
          </a:p>
        </p:txBody>
      </p:sp>
      <p:sp>
        <p:nvSpPr>
          <p:cNvPr id="3" name="Slide Number Placeholder 2">
            <a:extLst>
              <a:ext uri="{FF2B5EF4-FFF2-40B4-BE49-F238E27FC236}">
                <a16:creationId xmlns:a16="http://schemas.microsoft.com/office/drawing/2014/main" id="{D20A2975-1FF9-C9FB-5D19-DE74E011DA64}"/>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05632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3BC48D-6AED-0E4A-3945-E2AA7789CF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95E3AB-5E9D-7131-2CB4-83F251C41696}"/>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Social Media Awareness</a:t>
            </a:r>
          </a:p>
        </p:txBody>
      </p:sp>
      <p:sp>
        <p:nvSpPr>
          <p:cNvPr id="19459" name="Content Placeholder 2">
            <a:extLst>
              <a:ext uri="{FF2B5EF4-FFF2-40B4-BE49-F238E27FC236}">
                <a16:creationId xmlns:a16="http://schemas.microsoft.com/office/drawing/2014/main" id="{4EFC8A82-B94B-DE8E-3A12-9562A5E93EAE}"/>
              </a:ext>
            </a:extLst>
          </p:cNvPr>
          <p:cNvSpPr>
            <a:spLocks noGrp="1"/>
          </p:cNvSpPr>
          <p:nvPr>
            <p:ph idx="1"/>
          </p:nvPr>
        </p:nvSpPr>
        <p:spPr>
          <a:xfrm>
            <a:off x="633044" y="1632190"/>
            <a:ext cx="10937631" cy="4351338"/>
          </a:xfrm>
        </p:spPr>
        <p:txBody>
          <a:bodyPr>
            <a:noAutofit/>
          </a:bodyPr>
          <a:lstStyle/>
          <a:p>
            <a:pPr marL="0" indent="0">
              <a:buNone/>
            </a:pPr>
            <a:r>
              <a:rPr lang="en-US" altLang="en-US" sz="2400" b="1" dirty="0"/>
              <a:t>Separate Personal and Professional Accounts:</a:t>
            </a:r>
          </a:p>
          <a:p>
            <a:pPr marL="0" indent="0">
              <a:buNone/>
            </a:pPr>
            <a:r>
              <a:rPr lang="en-US" altLang="en-US" sz="2400" dirty="0"/>
              <a:t>Consider maintaining separate social media accounts for personal and professional use. This can help you manage your online presence more effectively.</a:t>
            </a:r>
          </a:p>
          <a:p>
            <a:pPr marL="0" indent="0">
              <a:buNone/>
            </a:pPr>
            <a:endParaRPr lang="en-US" altLang="en-US" sz="100" dirty="0"/>
          </a:p>
          <a:p>
            <a:pPr marL="0" indent="0">
              <a:buNone/>
            </a:pPr>
            <a:r>
              <a:rPr lang="en-US" altLang="en-US" sz="2400" b="1" dirty="0"/>
              <a:t>Maintain Consistency:</a:t>
            </a:r>
          </a:p>
          <a:p>
            <a:pPr marL="0" indent="0">
              <a:buNone/>
            </a:pPr>
            <a:r>
              <a:rPr lang="en-US" altLang="en-US" sz="2400" dirty="0"/>
              <a:t>Use a consistent username, profile picture, and bio across different platforms. This helps people recognize you easily and creates a cohesive online brand.</a:t>
            </a:r>
          </a:p>
          <a:p>
            <a:pPr marL="0" indent="0">
              <a:buNone/>
            </a:pPr>
            <a:endParaRPr lang="en-US" altLang="en-US" sz="100" dirty="0"/>
          </a:p>
          <a:p>
            <a:pPr marL="0" indent="0">
              <a:buNone/>
            </a:pPr>
            <a:r>
              <a:rPr lang="en-US" altLang="en-US" sz="2400" b="1" dirty="0"/>
              <a:t>Be Mindful of Content:</a:t>
            </a:r>
          </a:p>
          <a:p>
            <a:pPr marL="0" indent="0">
              <a:buNone/>
            </a:pPr>
            <a:r>
              <a:rPr lang="en-US" altLang="en-US" sz="2400" dirty="0"/>
              <a:t>Think before you post. Avoid sharing controversial or inappropriate content that could reflect negatively on you professionally. Ensure that your posts align with your values and industry standards.</a:t>
            </a:r>
          </a:p>
          <a:p>
            <a:pPr marL="0" indent="0">
              <a:buNone/>
            </a:pPr>
            <a:endParaRPr lang="en-US" altLang="en-US" dirty="0"/>
          </a:p>
        </p:txBody>
      </p:sp>
      <p:sp>
        <p:nvSpPr>
          <p:cNvPr id="3" name="Slide Number Placeholder 2">
            <a:extLst>
              <a:ext uri="{FF2B5EF4-FFF2-40B4-BE49-F238E27FC236}">
                <a16:creationId xmlns:a16="http://schemas.microsoft.com/office/drawing/2014/main" id="{93F71B42-5B0A-7EE8-8043-98AEC7466AD0}"/>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398267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A244D-0B54-62D2-1373-93A836BE54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68B26B-62CC-62D3-0B05-132C5119A4E4}"/>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National Veteran Service (NVS)</a:t>
            </a:r>
          </a:p>
        </p:txBody>
      </p:sp>
      <p:sp>
        <p:nvSpPr>
          <p:cNvPr id="19459" name="Content Placeholder 2">
            <a:extLst>
              <a:ext uri="{FF2B5EF4-FFF2-40B4-BE49-F238E27FC236}">
                <a16:creationId xmlns:a16="http://schemas.microsoft.com/office/drawing/2014/main" id="{6E9089EC-F3AB-D2D9-8000-8F4BDBA0807A}"/>
              </a:ext>
            </a:extLst>
          </p:cNvPr>
          <p:cNvSpPr>
            <a:spLocks noGrp="1"/>
          </p:cNvSpPr>
          <p:nvPr>
            <p:ph idx="1"/>
          </p:nvPr>
        </p:nvSpPr>
        <p:spPr>
          <a:xfrm>
            <a:off x="633044" y="1632190"/>
            <a:ext cx="10937631" cy="4351338"/>
          </a:xfrm>
        </p:spPr>
        <p:txBody>
          <a:bodyPr>
            <a:normAutofit fontScale="92500" lnSpcReduction="20000"/>
          </a:bodyPr>
          <a:lstStyle/>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Veterans of Foreign Wars National Veteran Service (NVS) oversees a network of approximately 2000 VFW accredited representatives who work with veterans and their families to assist them in obtaining their earned VA Benefits. NVS is responsible for the training and accreditation of its service officers and ensures they are </a:t>
            </a:r>
            <a:r>
              <a:rPr lang="en-US" dirty="0">
                <a:ea typeface="Calibri" panose="020F0502020204030204" pitchFamily="34" charset="0"/>
                <a:cs typeface="Times New Roman" panose="02020603050405020304" pitchFamily="18" charset="0"/>
              </a:rPr>
              <a:t>equipped to assist our veteran community through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its Quality Assurance Team. </a:t>
            </a:r>
          </a:p>
          <a:p>
            <a:pPr marL="0" marR="0" indent="0">
              <a:lnSpc>
                <a:spcPct val="107000"/>
              </a:lnSpc>
              <a:spcBef>
                <a:spcPts val="0"/>
              </a:spcBef>
              <a:spcAft>
                <a:spcPts val="800"/>
              </a:spcAft>
              <a:buNone/>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NVS provides a lifetime of advocacy for our service members and veterans starting with the </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Benefits Delivery at Discharge (BDD) program</a:t>
            </a:r>
            <a:r>
              <a:rPr lang="en-US" b="1" dirty="0">
                <a:ea typeface="Calibri" panose="020F0502020204030204" pitchFamily="34" charset="0"/>
                <a:cs typeface="Times New Roman" panose="02020603050405020304" pitchFamily="18" charset="0"/>
              </a:rPr>
              <a:t> </a:t>
            </a:r>
            <a:r>
              <a:rPr lang="en-US" dirty="0">
                <a:ea typeface="Calibri" panose="020F0502020204030204" pitchFamily="34" charset="0"/>
                <a:cs typeface="Times New Roman" panose="02020603050405020304" pitchFamily="18" charset="0"/>
              </a:rPr>
              <a:t>and continues to assist veterans and eventually their surviving  dependents  with survivor and burial benefits. </a:t>
            </a:r>
            <a:endParaRPr lang="en-US" altLang="en-US" dirty="0"/>
          </a:p>
        </p:txBody>
      </p:sp>
      <p:sp>
        <p:nvSpPr>
          <p:cNvPr id="3" name="Slide Number Placeholder 2">
            <a:extLst>
              <a:ext uri="{FF2B5EF4-FFF2-40B4-BE49-F238E27FC236}">
                <a16:creationId xmlns:a16="http://schemas.microsoft.com/office/drawing/2014/main" id="{41B71784-6A5B-57BB-B5DC-898AE49D74CF}"/>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107729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6586E-54D0-C00E-141F-800B6A2E19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ACEED1-62B8-66D2-88CB-A29DAC1AAB69}"/>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National Veteran Service (NVS)</a:t>
            </a:r>
          </a:p>
        </p:txBody>
      </p:sp>
      <p:sp>
        <p:nvSpPr>
          <p:cNvPr id="19459" name="Content Placeholder 2">
            <a:extLst>
              <a:ext uri="{FF2B5EF4-FFF2-40B4-BE49-F238E27FC236}">
                <a16:creationId xmlns:a16="http://schemas.microsoft.com/office/drawing/2014/main" id="{3AF66CE2-28FB-C67F-85D0-070AA3055401}"/>
              </a:ext>
            </a:extLst>
          </p:cNvPr>
          <p:cNvSpPr>
            <a:spLocks noGrp="1"/>
          </p:cNvSpPr>
          <p:nvPr>
            <p:ph idx="1"/>
          </p:nvPr>
        </p:nvSpPr>
        <p:spPr>
          <a:xfrm>
            <a:off x="633044" y="1632190"/>
            <a:ext cx="10937631" cy="4351338"/>
          </a:xfrm>
        </p:spPr>
        <p:txBody>
          <a:bodyPr>
            <a:normAutofit/>
          </a:bodyPr>
          <a:lstStyle/>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In addition</a:t>
            </a:r>
            <a:r>
              <a:rPr lang="en-US" dirty="0">
                <a:ea typeface="Calibri" panose="020F0502020204030204" pitchFamily="34" charset="0"/>
                <a:cs typeface="Times New Roman" panose="02020603050405020304" pitchFamily="18" charset="0"/>
              </a:rPr>
              <a:t> to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NVS also provides the following services:</a:t>
            </a:r>
          </a:p>
          <a:p>
            <a:pPr marL="0" marR="0" indent="0">
              <a:lnSpc>
                <a:spcPct val="107000"/>
              </a:lnSpc>
              <a:spcBef>
                <a:spcPts val="0"/>
              </a:spcBef>
              <a:spcAft>
                <a:spcPts val="80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Representation and Advocacy at the Department of Veterans Affairs (VA):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NVS regularly meets with senior VA officials to ensure that the needs of our veterans are continuously met. NVS also provides testimony to Congress several times per year on issues that impact our veterans.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altLang="en-US" b="1" dirty="0"/>
              <a:t>Representation at the Board of Veterans Appeals (BVA): </a:t>
            </a:r>
            <a:r>
              <a:rPr lang="en-US" altLang="en-US" dirty="0"/>
              <a:t>VFW Appeals Consultants represent veterans who have appealed their claim to the BVA. Their training and expertise has often led to veterans to a favorable decision at the BVA.</a:t>
            </a:r>
          </a:p>
        </p:txBody>
      </p:sp>
      <p:sp>
        <p:nvSpPr>
          <p:cNvPr id="3" name="Slide Number Placeholder 2">
            <a:extLst>
              <a:ext uri="{FF2B5EF4-FFF2-40B4-BE49-F238E27FC236}">
                <a16:creationId xmlns:a16="http://schemas.microsoft.com/office/drawing/2014/main" id="{843CF9BD-877E-47AE-A5B4-A61A0413A21C}"/>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678923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673BFA-D5ED-AC38-CE07-51407CE901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E75D0C-7141-8A37-D7E7-1A3AE2C0E9A4}"/>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NVS Advisory Committee (NVSAC)</a:t>
            </a:r>
          </a:p>
        </p:txBody>
      </p:sp>
      <p:sp>
        <p:nvSpPr>
          <p:cNvPr id="19459" name="Content Placeholder 2">
            <a:extLst>
              <a:ext uri="{FF2B5EF4-FFF2-40B4-BE49-F238E27FC236}">
                <a16:creationId xmlns:a16="http://schemas.microsoft.com/office/drawing/2014/main" id="{382F0D36-B906-C1F1-6AE6-C92A1DFC560E}"/>
              </a:ext>
            </a:extLst>
          </p:cNvPr>
          <p:cNvSpPr>
            <a:spLocks noGrp="1"/>
          </p:cNvSpPr>
          <p:nvPr>
            <p:ph idx="1"/>
          </p:nvPr>
        </p:nvSpPr>
        <p:spPr>
          <a:xfrm>
            <a:off x="633044" y="1632190"/>
            <a:ext cx="10937631" cy="4351338"/>
          </a:xfrm>
        </p:spPr>
        <p:txBody>
          <a:bodyPr>
            <a:normAutofit/>
          </a:bodyPr>
          <a:lstStyle/>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NVS Advisory Committee consists of the four most recent VFW Commanders-in-Chief and the current National Line Officers. This committee approves any proposed amendments to the NVS Policy and Procedure as well as any program changes.  </a:t>
            </a:r>
          </a:p>
          <a:p>
            <a:pPr marL="0" marR="0" indent="0">
              <a:lnSpc>
                <a:spcPct val="107000"/>
              </a:lnSpc>
              <a:spcBef>
                <a:spcPts val="0"/>
              </a:spcBef>
              <a:spcAft>
                <a:spcPts val="800"/>
              </a:spcAft>
              <a:buNone/>
            </a:pPr>
            <a:endParaRPr lang="en-US" dirty="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Committee meets twice a year to ensure that the VFW is kept up to date in the ever-growing landscape of VA benefits.</a:t>
            </a:r>
          </a:p>
        </p:txBody>
      </p:sp>
      <p:sp>
        <p:nvSpPr>
          <p:cNvPr id="3" name="Slide Number Placeholder 2">
            <a:extLst>
              <a:ext uri="{FF2B5EF4-FFF2-40B4-BE49-F238E27FC236}">
                <a16:creationId xmlns:a16="http://schemas.microsoft.com/office/drawing/2014/main" id="{56D64C3C-DC55-CD90-C8AE-27EE07A21195}"/>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85261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3AB324-F844-6097-CE17-8CD0856E2E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5DB1C2-057C-97BB-F980-9A4F1CD3CCDF}"/>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National Legislative Service (NLS)</a:t>
            </a:r>
          </a:p>
        </p:txBody>
      </p:sp>
      <p:sp>
        <p:nvSpPr>
          <p:cNvPr id="19459" name="Content Placeholder 2">
            <a:extLst>
              <a:ext uri="{FF2B5EF4-FFF2-40B4-BE49-F238E27FC236}">
                <a16:creationId xmlns:a16="http://schemas.microsoft.com/office/drawing/2014/main" id="{798D4570-A0FF-1439-AC7D-3E821BA1DB8E}"/>
              </a:ext>
            </a:extLst>
          </p:cNvPr>
          <p:cNvSpPr>
            <a:spLocks noGrp="1"/>
          </p:cNvSpPr>
          <p:nvPr>
            <p:ph idx="1"/>
          </p:nvPr>
        </p:nvSpPr>
        <p:spPr>
          <a:xfrm>
            <a:off x="633044" y="1632190"/>
            <a:ext cx="10937631" cy="4351338"/>
          </a:xfrm>
        </p:spPr>
        <p:txBody>
          <a:bodyPr>
            <a:normAutofit/>
          </a:bodyPr>
          <a:lstStyle/>
          <a:p>
            <a:pPr marL="0" indent="0">
              <a:buNone/>
            </a:pPr>
            <a:r>
              <a:rPr lang="en-US" altLang="en-US" dirty="0"/>
              <a:t>The VFW </a:t>
            </a:r>
            <a:r>
              <a:rPr lang="en-US" altLang="en-US" b="1" dirty="0"/>
              <a:t>National Legislative Service (NLS)</a:t>
            </a:r>
            <a:r>
              <a:rPr lang="en-US" altLang="en-US" dirty="0"/>
              <a:t> plays a vital role in advocating for veterans' interests and influencing legislation related to veterans and military issues by </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collaborating with members of Congress, Senate committees, and relevant government agencies to provide input on proposed legislation and advocate for policies that enhance the well-being of veterans.</a:t>
            </a:r>
            <a:r>
              <a:rPr lang="en-US" dirty="0">
                <a:solidFill>
                  <a:srgbClr val="000000"/>
                </a:solidFill>
                <a:ea typeface="Calibri" panose="020F0502020204030204" pitchFamily="34" charset="0"/>
                <a:cs typeface="Times New Roman" panose="02020603050405020304" pitchFamily="18" charset="0"/>
              </a:rPr>
              <a:t> Here are some key victories of NLS: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altLang="en-US" dirty="0"/>
              <a:t>The PACT ACT</a:t>
            </a:r>
          </a:p>
          <a:p>
            <a:pPr lvl="1"/>
            <a:r>
              <a:rPr lang="en-US" altLang="en-US" dirty="0"/>
              <a:t>Expansion of GI Bill Benefits</a:t>
            </a:r>
          </a:p>
          <a:p>
            <a:pPr lvl="1"/>
            <a:r>
              <a:rPr lang="en-US" altLang="en-US" dirty="0"/>
              <a:t>Legislation on VA Healthcare Funding</a:t>
            </a:r>
          </a:p>
          <a:p>
            <a:pPr lvl="1"/>
            <a:r>
              <a:rPr lang="en-US" altLang="en-US" dirty="0"/>
              <a:t>Veteran Employment Initiatives</a:t>
            </a:r>
          </a:p>
          <a:p>
            <a:pPr marL="0" indent="0">
              <a:buNone/>
            </a:pPr>
            <a:endParaRPr lang="en-US" altLang="en-US" dirty="0"/>
          </a:p>
        </p:txBody>
      </p:sp>
      <p:sp>
        <p:nvSpPr>
          <p:cNvPr id="3" name="Slide Number Placeholder 2">
            <a:extLst>
              <a:ext uri="{FF2B5EF4-FFF2-40B4-BE49-F238E27FC236}">
                <a16:creationId xmlns:a16="http://schemas.microsoft.com/office/drawing/2014/main" id="{EEF0CB72-53AB-E102-DAC7-D09E1300812C}"/>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742652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52DA3-1928-051D-A2B8-2BEC082FF0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BCE0F-FA2E-ADD2-A6A3-EE7844A32354}"/>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VFW Programs</a:t>
            </a:r>
          </a:p>
        </p:txBody>
      </p:sp>
      <p:sp>
        <p:nvSpPr>
          <p:cNvPr id="19459" name="Content Placeholder 2">
            <a:extLst>
              <a:ext uri="{FF2B5EF4-FFF2-40B4-BE49-F238E27FC236}">
                <a16:creationId xmlns:a16="http://schemas.microsoft.com/office/drawing/2014/main" id="{044BC934-2DD2-29BF-19F3-C1164ED35CA9}"/>
              </a:ext>
            </a:extLst>
          </p:cNvPr>
          <p:cNvSpPr>
            <a:spLocks noGrp="1"/>
          </p:cNvSpPr>
          <p:nvPr>
            <p:ph idx="1"/>
          </p:nvPr>
        </p:nvSpPr>
        <p:spPr>
          <a:xfrm>
            <a:off x="627184" y="1365995"/>
            <a:ext cx="10937631" cy="4351338"/>
          </a:xfrm>
        </p:spPr>
        <p:txBody>
          <a:bodyPr>
            <a:noAutofit/>
          </a:bodyPr>
          <a:lstStyle/>
          <a:p>
            <a:pPr marL="0" indent="0">
              <a:buNone/>
            </a:pPr>
            <a:r>
              <a:rPr lang="en-US" altLang="en-US" sz="2400" dirty="0"/>
              <a:t>At the heart of the VFW's mission is a commitment to honoring the sacrifices of veterans and ensuring they receive the care, benefits, and recognition they deserve. Through a wide range of programs and services, the VFW strives to address the diverse needs of veterans and their families, spanning from assistance with navigating the VA claims process to promoting mental health awareness and providing support for military families. </a:t>
            </a:r>
          </a:p>
          <a:p>
            <a:pPr marL="0" indent="0">
              <a:buNone/>
            </a:pPr>
            <a:r>
              <a:rPr lang="en-US" altLang="en-US" dirty="0"/>
              <a:t>Some programs that help achieve this goal include:</a:t>
            </a:r>
          </a:p>
          <a:p>
            <a:r>
              <a:rPr lang="en-US" altLang="en-US" dirty="0"/>
              <a:t>Combat Tested Gaming </a:t>
            </a:r>
          </a:p>
          <a:p>
            <a:r>
              <a:rPr lang="en-US" altLang="en-US" dirty="0"/>
              <a:t>Face the Fight</a:t>
            </a:r>
          </a:p>
          <a:p>
            <a:r>
              <a:rPr lang="en-US" altLang="en-US" dirty="0" err="1"/>
              <a:t>SportClips</a:t>
            </a:r>
            <a:r>
              <a:rPr lang="en-US" altLang="en-US" dirty="0"/>
              <a:t> Help a Hero Scholarship</a:t>
            </a:r>
          </a:p>
          <a:p>
            <a:r>
              <a:rPr lang="en-US" altLang="en-US" dirty="0"/>
              <a:t>Youth Scholarships Such as Voice of Democracy and Patriot Pen</a:t>
            </a:r>
          </a:p>
          <a:p>
            <a:pPr marL="0" indent="0">
              <a:buNone/>
            </a:pPr>
            <a:endParaRPr lang="en-US" altLang="en-US" dirty="0"/>
          </a:p>
        </p:txBody>
      </p:sp>
      <p:sp>
        <p:nvSpPr>
          <p:cNvPr id="3" name="Slide Number Placeholder 2">
            <a:extLst>
              <a:ext uri="{FF2B5EF4-FFF2-40B4-BE49-F238E27FC236}">
                <a16:creationId xmlns:a16="http://schemas.microsoft.com/office/drawing/2014/main" id="{F179C541-F3E1-01BE-7733-1FE0C92E8897}"/>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270306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CC858B-5BC7-F128-4AAE-6421DDBCF0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F19B81-13A3-F9A1-BEFE-92C23A5754FA}"/>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VFW Programs VAVS</a:t>
            </a:r>
          </a:p>
        </p:txBody>
      </p:sp>
      <p:sp>
        <p:nvSpPr>
          <p:cNvPr id="19459" name="Content Placeholder 2">
            <a:extLst>
              <a:ext uri="{FF2B5EF4-FFF2-40B4-BE49-F238E27FC236}">
                <a16:creationId xmlns:a16="http://schemas.microsoft.com/office/drawing/2014/main" id="{39846753-CCEE-54B1-F580-52551090970B}"/>
              </a:ext>
            </a:extLst>
          </p:cNvPr>
          <p:cNvSpPr>
            <a:spLocks noGrp="1"/>
          </p:cNvSpPr>
          <p:nvPr>
            <p:ph idx="1"/>
          </p:nvPr>
        </p:nvSpPr>
        <p:spPr>
          <a:xfrm>
            <a:off x="633044" y="1632190"/>
            <a:ext cx="10937631" cy="4351338"/>
          </a:xfrm>
        </p:spPr>
        <p:txBody>
          <a:bodyPr>
            <a:noAutofit/>
          </a:bodyPr>
          <a:lstStyle/>
          <a:p>
            <a:pPr marL="0" indent="0">
              <a:buNone/>
            </a:pPr>
            <a:r>
              <a:rPr lang="en-US" altLang="en-US" b="1" dirty="0"/>
              <a:t>VA Volunteer Services (VAVS)</a:t>
            </a:r>
          </a:p>
          <a:p>
            <a:pPr marL="0" indent="0">
              <a:buNone/>
            </a:pPr>
            <a:endParaRPr lang="en-US" altLang="en-US" b="1" dirty="0"/>
          </a:p>
          <a:p>
            <a:pPr marL="0" indent="0">
              <a:buNone/>
            </a:pPr>
            <a:r>
              <a:rPr lang="en-US" altLang="en-US" dirty="0"/>
              <a:t>VAVS is a program that coordinates volunteer efforts to provide assistance and support to veterans receiving care at VA medical facilities across the United States. VAVS volunteers play a crucial role in enhancing the quality of life for veterans and helping to meet their needs during their time at VA facilities.</a:t>
            </a:r>
          </a:p>
          <a:p>
            <a:pPr marL="0" indent="0">
              <a:buNone/>
            </a:pPr>
            <a:r>
              <a:rPr lang="en-US" altLang="en-US" dirty="0"/>
              <a:t>To sign up for VAVS visit VA’s website </a:t>
            </a:r>
            <a:r>
              <a:rPr lang="en-US" altLang="en-US" dirty="0">
                <a:hlinkClick r:id="rId3"/>
              </a:rPr>
              <a:t>here</a:t>
            </a:r>
            <a:endParaRPr lang="en-US" altLang="en-US" dirty="0"/>
          </a:p>
          <a:p>
            <a:pPr marL="0" indent="0">
              <a:buNone/>
            </a:pPr>
            <a:r>
              <a:rPr lang="en-US" altLang="en-US" dirty="0"/>
              <a:t>For additional questions on VAVS please email Katherine Cassell, Assistant Director for Healthcare </a:t>
            </a:r>
            <a:r>
              <a:rPr lang="en-US" altLang="en-US" dirty="0" err="1"/>
              <a:t>Poicy</a:t>
            </a:r>
            <a:r>
              <a:rPr lang="en-US" altLang="en-US" dirty="0"/>
              <a:t> at </a:t>
            </a:r>
            <a:r>
              <a:rPr lang="en-US" altLang="en-US" dirty="0">
                <a:hlinkClick r:id="rId4"/>
              </a:rPr>
              <a:t>Kcassell@vfw.org</a:t>
            </a:r>
            <a:r>
              <a:rPr lang="en-US" altLang="en-US" dirty="0"/>
              <a:t> </a:t>
            </a:r>
          </a:p>
          <a:p>
            <a:pPr marL="0" indent="0">
              <a:buNone/>
            </a:pPr>
            <a:endParaRPr lang="en-US" altLang="en-US" dirty="0"/>
          </a:p>
          <a:p>
            <a:pPr marL="0" indent="0">
              <a:buNone/>
            </a:pPr>
            <a:endParaRPr lang="en-US" altLang="en-US" dirty="0"/>
          </a:p>
        </p:txBody>
      </p:sp>
      <p:sp>
        <p:nvSpPr>
          <p:cNvPr id="3" name="Slide Number Placeholder 2">
            <a:extLst>
              <a:ext uri="{FF2B5EF4-FFF2-40B4-BE49-F238E27FC236}">
                <a16:creationId xmlns:a16="http://schemas.microsoft.com/office/drawing/2014/main" id="{1DA87186-E19D-9FB7-FB3F-19CE2874770E}"/>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342466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Contact Us</a:t>
            </a:r>
          </a:p>
        </p:txBody>
      </p:sp>
      <p:sp>
        <p:nvSpPr>
          <p:cNvPr id="19459" name="Content Placeholder 2"/>
          <p:cNvSpPr>
            <a:spLocks noGrp="1"/>
          </p:cNvSpPr>
          <p:nvPr>
            <p:ph idx="1"/>
          </p:nvPr>
        </p:nvSpPr>
        <p:spPr>
          <a:xfrm>
            <a:off x="615459" y="1597022"/>
            <a:ext cx="10937631" cy="4351338"/>
          </a:xfrm>
        </p:spPr>
        <p:txBody>
          <a:bodyPr>
            <a:normAutofit/>
          </a:bodyPr>
          <a:lstStyle/>
          <a:p>
            <a:pPr marL="0" indent="0" eaLnBrk="1" hangingPunct="1">
              <a:buNone/>
            </a:pPr>
            <a:r>
              <a:rPr lang="en-US" altLang="en-US" sz="2800" b="1" dirty="0">
                <a:latin typeface="Times New Roman" panose="02020603050405020304" pitchFamily="18" charset="0"/>
                <a:cs typeface="Times New Roman" panose="02020603050405020304" pitchFamily="18" charset="0"/>
              </a:rPr>
              <a:t>List of accredited staff in the Department</a:t>
            </a:r>
          </a:p>
          <a:p>
            <a:pPr eaLnBrk="1" hangingPunct="1"/>
            <a:r>
              <a:rPr lang="en-US" altLang="en-US" sz="2800" dirty="0">
                <a:latin typeface="Times New Roman" panose="02020603050405020304" pitchFamily="18" charset="0"/>
                <a:cs typeface="Times New Roman" panose="02020603050405020304" pitchFamily="18" charset="0"/>
              </a:rPr>
              <a:t>Accreditation Number XXXXXX</a:t>
            </a:r>
          </a:p>
          <a:p>
            <a:pPr eaLnBrk="1" hangingPunct="1"/>
            <a:r>
              <a:rPr lang="en-US" altLang="en-US" sz="2800" dirty="0">
                <a:latin typeface="Times New Roman" panose="02020603050405020304" pitchFamily="18" charset="0"/>
                <a:cs typeface="Times New Roman" panose="02020603050405020304" pitchFamily="18" charset="0"/>
              </a:rPr>
              <a:t>Phone: 333-333-3333</a:t>
            </a:r>
            <a:endParaRPr lang="en-US" altLang="en-US" dirty="0">
              <a:cs typeface="Times New Roman" panose="02020603050405020304" pitchFamily="18" charset="0"/>
            </a:endParaRPr>
          </a:p>
          <a:p>
            <a:pPr eaLnBrk="1" hangingPunct="1"/>
            <a:r>
              <a:rPr lang="en-US" altLang="en-US" sz="2800" dirty="0" err="1">
                <a:latin typeface="Times New Roman" panose="02020603050405020304" pitchFamily="18" charset="0"/>
                <a:cs typeface="Times New Roman" panose="02020603050405020304" pitchFamily="18" charset="0"/>
              </a:rPr>
              <a:t>Email:X@Vfw.org</a:t>
            </a:r>
            <a:endParaRPr lang="en-US" altLang="en-US" sz="2800" dirty="0">
              <a:latin typeface="Times New Roman" panose="02020603050405020304" pitchFamily="18" charset="0"/>
              <a:cs typeface="Times New Roman" panose="02020603050405020304" pitchFamily="18" charset="0"/>
            </a:endParaRPr>
          </a:p>
          <a:p>
            <a:pPr marL="0" indent="0">
              <a:buNone/>
            </a:pPr>
            <a:endParaRPr lang="en-US" altLang="en-US" dirty="0"/>
          </a:p>
        </p:txBody>
      </p:sp>
      <p:sp>
        <p:nvSpPr>
          <p:cNvPr id="3" name="Slide Number Placeholder 2"/>
          <p:cNvSpPr>
            <a:spLocks noGrp="1"/>
          </p:cNvSpPr>
          <p:nvPr>
            <p:ph type="sldNum" sz="quarter" idx="12"/>
          </p:nvPr>
        </p:nvSpPr>
        <p:spPr>
          <a:xfrm>
            <a:off x="8610600" y="6346517"/>
            <a:ext cx="2743200" cy="365125"/>
          </a:xfrm>
        </p:spPr>
        <p:txBody>
          <a:bodyPr/>
          <a:lstStyle/>
          <a:p>
            <a:fld id="{A52124A5-1B9B-4B07-834C-F8730363EEE2}" type="slidenum">
              <a:rPr lang="en-US" altLang="en-US" sz="2000" smtClean="0">
                <a:solidFill>
                  <a:prstClr val="black"/>
                </a:solidFill>
                <a:latin typeface="Times New Roman" panose="02020603050405020304" pitchFamily="18" charset="0"/>
                <a:cs typeface="Times New Roman" panose="02020603050405020304" pitchFamily="18" charset="0"/>
              </a:rPr>
              <a:pPr/>
              <a:t>2</a:t>
            </a:fld>
            <a:endParaRPr lang="en-US" altLang="en-US" sz="20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2598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DCA24-A619-E534-50D0-36895B8B35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2CD100-CD4D-3018-3509-FE0DEC1724E7}"/>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VFW Programs Action Corps</a:t>
            </a:r>
          </a:p>
        </p:txBody>
      </p:sp>
      <p:sp>
        <p:nvSpPr>
          <p:cNvPr id="19459" name="Content Placeholder 2">
            <a:extLst>
              <a:ext uri="{FF2B5EF4-FFF2-40B4-BE49-F238E27FC236}">
                <a16:creationId xmlns:a16="http://schemas.microsoft.com/office/drawing/2014/main" id="{F458BE02-5F96-81BA-F34F-0BFC1089ACE8}"/>
              </a:ext>
            </a:extLst>
          </p:cNvPr>
          <p:cNvSpPr>
            <a:spLocks noGrp="1"/>
          </p:cNvSpPr>
          <p:nvPr>
            <p:ph idx="1"/>
          </p:nvPr>
        </p:nvSpPr>
        <p:spPr>
          <a:xfrm>
            <a:off x="633044" y="1632190"/>
            <a:ext cx="10937631" cy="4351338"/>
          </a:xfrm>
        </p:spPr>
        <p:txBody>
          <a:bodyPr>
            <a:normAutofit/>
          </a:bodyPr>
          <a:lstStyle/>
          <a:p>
            <a:pPr marL="0" marR="0" indent="0">
              <a:lnSpc>
                <a:spcPct val="107000"/>
              </a:lnSpc>
              <a:spcBef>
                <a:spcPts val="0"/>
              </a:spcBef>
              <a:spcAft>
                <a:spcPts val="80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The VFW Action Corps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is a grassroots advocacy network organized by the VFW to empower its members and supporters to engage with elected officials and advocate for policies that benefit veterans, service members, and their families. The Action Corps serves as the VFW's legislative and advocacy arm, mobilizing members to take action on key issues affecting the veteran community. To join the VFW action Corps, scan the QR Code or visit</a:t>
            </a:r>
            <a:r>
              <a:rPr lang="en-US" dirty="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https://votervoice.net/VFW/register</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ltLang="en-US" dirty="0"/>
          </a:p>
        </p:txBody>
      </p:sp>
      <p:sp>
        <p:nvSpPr>
          <p:cNvPr id="3" name="Slide Number Placeholder 2">
            <a:extLst>
              <a:ext uri="{FF2B5EF4-FFF2-40B4-BE49-F238E27FC236}">
                <a16:creationId xmlns:a16="http://schemas.microsoft.com/office/drawing/2014/main" id="{79F0E358-F906-916C-B3DF-F9D98AD90A51}"/>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5" name="Picture 4" descr="A qr code on a white background&#10;&#10;Description automatically generated">
            <a:extLst>
              <a:ext uri="{FF2B5EF4-FFF2-40B4-BE49-F238E27FC236}">
                <a16:creationId xmlns:a16="http://schemas.microsoft.com/office/drawing/2014/main" id="{AA6EA567-0205-3C4F-4BED-1A07889261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1890" y="4378323"/>
            <a:ext cx="1753280" cy="1807645"/>
          </a:xfrm>
          <a:prstGeom prst="rect">
            <a:avLst/>
          </a:prstGeom>
        </p:spPr>
      </p:pic>
    </p:spTree>
    <p:extLst>
      <p:ext uri="{BB962C8B-B14F-4D97-AF65-F5344CB8AC3E}">
        <p14:creationId xmlns:p14="http://schemas.microsoft.com/office/powerpoint/2010/main" val="1063086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543EB-7FB2-71AA-DD63-A7723B0365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AD24E3-EB70-F270-73E9-EA2464D5521B}"/>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VA Programs</a:t>
            </a:r>
          </a:p>
        </p:txBody>
      </p:sp>
      <p:sp>
        <p:nvSpPr>
          <p:cNvPr id="19459" name="Content Placeholder 2">
            <a:extLst>
              <a:ext uri="{FF2B5EF4-FFF2-40B4-BE49-F238E27FC236}">
                <a16:creationId xmlns:a16="http://schemas.microsoft.com/office/drawing/2014/main" id="{982E5846-721A-DCE8-851C-B1D2640C92B8}"/>
              </a:ext>
            </a:extLst>
          </p:cNvPr>
          <p:cNvSpPr>
            <a:spLocks noGrp="1"/>
          </p:cNvSpPr>
          <p:nvPr>
            <p:ph idx="1"/>
          </p:nvPr>
        </p:nvSpPr>
        <p:spPr>
          <a:xfrm>
            <a:off x="633044" y="1632190"/>
            <a:ext cx="10937631" cy="4351338"/>
          </a:xfrm>
        </p:spPr>
        <p:txBody>
          <a:bodyPr>
            <a:normAutofit fontScale="85000" lnSpcReduction="20000"/>
          </a:bodyPr>
          <a:lstStyle/>
          <a:p>
            <a:pPr marL="0" marR="0" indent="0">
              <a:lnSpc>
                <a:spcPct val="107000"/>
              </a:lnSpc>
              <a:spcBef>
                <a:spcPts val="0"/>
              </a:spcBef>
              <a:spcAft>
                <a:spcPts val="800"/>
              </a:spcAft>
              <a:buNone/>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Department of Veteran Affairs (VA) is a government agency that provides a wide range of services and benefits to veterans their families, and caregivers. Here’s some key programs:</a:t>
            </a:r>
          </a:p>
          <a:p>
            <a:pPr>
              <a:lnSpc>
                <a:spcPct val="107000"/>
              </a:lnSpc>
              <a:spcBef>
                <a:spcPts val="0"/>
              </a:spcBef>
              <a:spcAft>
                <a:spcPts val="800"/>
              </a:spcAft>
            </a:pPr>
            <a:r>
              <a:rPr lang="en-US" dirty="0">
                <a:solidFill>
                  <a:srgbClr val="000000"/>
                </a:solidFill>
                <a:ea typeface="Calibri" panose="020F0502020204030204" pitchFamily="34" charset="0"/>
                <a:cs typeface="Times New Roman" panose="02020603050405020304" pitchFamily="18" charset="0"/>
              </a:rPr>
              <a:t>Healthcare </a:t>
            </a:r>
          </a:p>
          <a:p>
            <a:pPr>
              <a:lnSpc>
                <a:spcPct val="107000"/>
              </a:lnSpc>
              <a:spcBef>
                <a:spcPts val="0"/>
              </a:spcBef>
              <a:spcAft>
                <a:spcPts val="800"/>
              </a:spcAft>
            </a:pPr>
            <a:r>
              <a:rPr lang="en-US" dirty="0">
                <a:solidFill>
                  <a:srgbClr val="000000"/>
                </a:solidFill>
                <a:ea typeface="Calibri" panose="020F0502020204030204" pitchFamily="34" charset="0"/>
                <a:cs typeface="Times New Roman" panose="02020603050405020304" pitchFamily="18" charset="0"/>
              </a:rPr>
              <a:t>Compensation</a:t>
            </a:r>
          </a:p>
          <a:p>
            <a:pPr>
              <a:lnSpc>
                <a:spcPct val="107000"/>
              </a:lnSpc>
              <a:spcBef>
                <a:spcPts val="0"/>
              </a:spcBef>
              <a:spcAft>
                <a:spcPts val="800"/>
              </a:spcAft>
            </a:pPr>
            <a:r>
              <a:rPr lang="en-US" dirty="0">
                <a:solidFill>
                  <a:srgbClr val="000000"/>
                </a:solidFill>
                <a:ea typeface="Calibri" panose="020F0502020204030204" pitchFamily="34" charset="0"/>
                <a:cs typeface="Times New Roman" panose="02020603050405020304" pitchFamily="18" charset="0"/>
              </a:rPr>
              <a:t>Pension</a:t>
            </a:r>
          </a:p>
          <a:p>
            <a:pPr>
              <a:lnSpc>
                <a:spcPct val="107000"/>
              </a:lnSpc>
              <a:spcBef>
                <a:spcPts val="0"/>
              </a:spcBef>
              <a:spcAft>
                <a:spcPts val="800"/>
              </a:spcAft>
            </a:pPr>
            <a:r>
              <a:rPr lang="en-US" dirty="0">
                <a:solidFill>
                  <a:srgbClr val="000000"/>
                </a:solidFill>
                <a:ea typeface="Calibri" panose="020F0502020204030204" pitchFamily="34" charset="0"/>
                <a:cs typeface="Times New Roman" panose="02020603050405020304" pitchFamily="18" charset="0"/>
              </a:rPr>
              <a:t>Education and Job Training (VR&amp;E)</a:t>
            </a:r>
          </a:p>
          <a:p>
            <a:pPr>
              <a:lnSpc>
                <a:spcPct val="107000"/>
              </a:lnSpc>
              <a:spcBef>
                <a:spcPts val="0"/>
              </a:spcBef>
              <a:spcAft>
                <a:spcPts val="800"/>
              </a:spcAft>
            </a:pPr>
            <a:r>
              <a:rPr lang="en-US" dirty="0">
                <a:solidFill>
                  <a:srgbClr val="000000"/>
                </a:solidFill>
                <a:ea typeface="Calibri" panose="020F0502020204030204" pitchFamily="34" charset="0"/>
                <a:cs typeface="Times New Roman" panose="02020603050405020304" pitchFamily="18" charset="0"/>
              </a:rPr>
              <a:t>Home Loan Guaranty Program </a:t>
            </a:r>
          </a:p>
          <a:p>
            <a:pPr>
              <a:lnSpc>
                <a:spcPct val="107000"/>
              </a:lnSpc>
              <a:spcBef>
                <a:spcPts val="0"/>
              </a:spcBef>
              <a:spcAft>
                <a:spcPts val="800"/>
              </a:spcAft>
            </a:pPr>
            <a:r>
              <a:rPr lang="en-US" dirty="0">
                <a:solidFill>
                  <a:srgbClr val="000000"/>
                </a:solidFill>
                <a:ea typeface="Calibri" panose="020F0502020204030204" pitchFamily="34" charset="0"/>
                <a:cs typeface="Times New Roman" panose="02020603050405020304" pitchFamily="18" charset="0"/>
              </a:rPr>
              <a:t>Life Insurance </a:t>
            </a:r>
          </a:p>
          <a:p>
            <a:pPr>
              <a:lnSpc>
                <a:spcPct val="107000"/>
              </a:lnSpc>
              <a:spcBef>
                <a:spcPts val="0"/>
              </a:spcBef>
              <a:spcAft>
                <a:spcPts val="800"/>
              </a:spcAft>
            </a:pPr>
            <a:r>
              <a:rPr lang="en-US" dirty="0">
                <a:solidFill>
                  <a:srgbClr val="000000"/>
                </a:solidFill>
                <a:ea typeface="Calibri" panose="020F0502020204030204" pitchFamily="34" charset="0"/>
                <a:cs typeface="Times New Roman" panose="02020603050405020304" pitchFamily="18" charset="0"/>
              </a:rPr>
              <a:t>Burial/Memorial/Survivor Benefits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ltLang="en-US" dirty="0"/>
          </a:p>
        </p:txBody>
      </p:sp>
      <p:sp>
        <p:nvSpPr>
          <p:cNvPr id="3" name="Slide Number Placeholder 2">
            <a:extLst>
              <a:ext uri="{FF2B5EF4-FFF2-40B4-BE49-F238E27FC236}">
                <a16:creationId xmlns:a16="http://schemas.microsoft.com/office/drawing/2014/main" id="{458EC2C6-7D35-7E2A-7551-3A960B08972B}"/>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046997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3DB2C-F61B-14EC-3DB0-BE3F40970C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50DAA1-F27F-33E3-DB2B-78ADC3AC616E}"/>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VA Healthcare System</a:t>
            </a:r>
          </a:p>
        </p:txBody>
      </p:sp>
      <p:sp>
        <p:nvSpPr>
          <p:cNvPr id="19459" name="Content Placeholder 2">
            <a:extLst>
              <a:ext uri="{FF2B5EF4-FFF2-40B4-BE49-F238E27FC236}">
                <a16:creationId xmlns:a16="http://schemas.microsoft.com/office/drawing/2014/main" id="{5F2560F4-7B3D-45F1-B55B-40ECB6180F0E}"/>
              </a:ext>
            </a:extLst>
          </p:cNvPr>
          <p:cNvSpPr>
            <a:spLocks noGrp="1"/>
          </p:cNvSpPr>
          <p:nvPr>
            <p:ph idx="1"/>
          </p:nvPr>
        </p:nvSpPr>
        <p:spPr>
          <a:xfrm>
            <a:off x="633044" y="1632190"/>
            <a:ext cx="11007971" cy="4351338"/>
          </a:xfrm>
        </p:spPr>
        <p:txBody>
          <a:bodyPr>
            <a:normAutofit/>
          </a:bodyPr>
          <a:lstStyle/>
          <a:p>
            <a:pPr marL="0" indent="0">
              <a:buNone/>
            </a:pPr>
            <a:r>
              <a:rPr lang="en-US" altLang="en-US" dirty="0"/>
              <a:t>The VA operates one of the largest integrated healthcare systems in the world, providing comprehensive medical services to eligible veterans through VA Medical Centers (VAMCs) and other outpatient clinics. </a:t>
            </a:r>
          </a:p>
          <a:p>
            <a:pPr marL="0" indent="0">
              <a:buNone/>
            </a:pPr>
            <a:r>
              <a:rPr lang="en-US" altLang="en-US" dirty="0"/>
              <a:t>The VA's healthcare system is designed to meet the unique needs of veterans, offering a wide range of the following medical services including:</a:t>
            </a:r>
          </a:p>
          <a:p>
            <a:pPr marL="0" indent="0">
              <a:buNone/>
            </a:pPr>
            <a:endParaRPr lang="en-US" altLang="en-US" dirty="0"/>
          </a:p>
          <a:p>
            <a:r>
              <a:rPr lang="en-US" altLang="en-US" dirty="0"/>
              <a:t>Medical Care including preventive care, mental health, telehealth and rehabilitation </a:t>
            </a:r>
          </a:p>
          <a:p>
            <a:r>
              <a:rPr lang="en-US" altLang="en-US" dirty="0"/>
              <a:t>Prescription Medication Coverage</a:t>
            </a:r>
          </a:p>
          <a:p>
            <a:pPr marL="0" indent="0">
              <a:buNone/>
            </a:pPr>
            <a:endParaRPr lang="en-US" altLang="en-US" dirty="0"/>
          </a:p>
        </p:txBody>
      </p:sp>
      <p:sp>
        <p:nvSpPr>
          <p:cNvPr id="3" name="Slide Number Placeholder 2">
            <a:extLst>
              <a:ext uri="{FF2B5EF4-FFF2-40B4-BE49-F238E27FC236}">
                <a16:creationId xmlns:a16="http://schemas.microsoft.com/office/drawing/2014/main" id="{6430A922-1B95-74DC-A39E-B541C05B2605}"/>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824564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7AE435-DD63-2120-4837-4237F32D36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52E383-B26C-B331-E7B1-FC915BA5F04C}"/>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VA Healthcare Priory Groups</a:t>
            </a:r>
          </a:p>
        </p:txBody>
      </p:sp>
      <p:sp>
        <p:nvSpPr>
          <p:cNvPr id="19459" name="Content Placeholder 2">
            <a:extLst>
              <a:ext uri="{FF2B5EF4-FFF2-40B4-BE49-F238E27FC236}">
                <a16:creationId xmlns:a16="http://schemas.microsoft.com/office/drawing/2014/main" id="{D7AF2D17-1656-D1B5-D5FE-3FDA49B2EC1A}"/>
              </a:ext>
            </a:extLst>
          </p:cNvPr>
          <p:cNvSpPr>
            <a:spLocks noGrp="1"/>
          </p:cNvSpPr>
          <p:nvPr>
            <p:ph idx="1"/>
          </p:nvPr>
        </p:nvSpPr>
        <p:spPr>
          <a:xfrm>
            <a:off x="633044" y="1632190"/>
            <a:ext cx="11007971" cy="4351338"/>
          </a:xfrm>
        </p:spPr>
        <p:txBody>
          <a:bodyPr>
            <a:normAutofit/>
          </a:bodyPr>
          <a:lstStyle/>
          <a:p>
            <a:pPr marL="0" indent="0">
              <a:buNone/>
            </a:pPr>
            <a:endParaRPr lang="en-US" altLang="en-US" dirty="0"/>
          </a:p>
          <a:p>
            <a:pPr marL="0" indent="0">
              <a:buNone/>
            </a:pPr>
            <a:endParaRPr lang="en-US" altLang="en-US" dirty="0"/>
          </a:p>
          <a:p>
            <a:pPr marL="0" indent="0">
              <a:buNone/>
            </a:pPr>
            <a:r>
              <a:rPr lang="en-US" altLang="en-US" sz="3200" dirty="0"/>
              <a:t>VA assigns priority groups to veterans based on various factors, including service-connected disabilities, income, and other considerations. The quality of care is not affected by priority group; rather these groups help VA determine potential co-payments. </a:t>
            </a:r>
          </a:p>
          <a:p>
            <a:pPr marL="0" indent="0">
              <a:buNone/>
            </a:pPr>
            <a:endParaRPr lang="en-US" altLang="en-US" dirty="0"/>
          </a:p>
          <a:p>
            <a:pPr marL="0" indent="0">
              <a:buNone/>
            </a:pPr>
            <a:endParaRPr lang="en-US" altLang="en-US" dirty="0"/>
          </a:p>
        </p:txBody>
      </p:sp>
      <p:sp>
        <p:nvSpPr>
          <p:cNvPr id="3" name="Slide Number Placeholder 2">
            <a:extLst>
              <a:ext uri="{FF2B5EF4-FFF2-40B4-BE49-F238E27FC236}">
                <a16:creationId xmlns:a16="http://schemas.microsoft.com/office/drawing/2014/main" id="{1057204F-45BE-959C-BC28-46480CC35DEC}"/>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15920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9D336-D6C2-6BEC-A625-1B3A608E08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7EA088-628F-72E4-EA4F-454BC1F89DDE}"/>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VA Healthcare Priory Groups</a:t>
            </a:r>
          </a:p>
        </p:txBody>
      </p:sp>
      <p:sp>
        <p:nvSpPr>
          <p:cNvPr id="19459" name="Content Placeholder 2">
            <a:extLst>
              <a:ext uri="{FF2B5EF4-FFF2-40B4-BE49-F238E27FC236}">
                <a16:creationId xmlns:a16="http://schemas.microsoft.com/office/drawing/2014/main" id="{C1E6F9FB-BE29-E088-976D-EB78059A5BBD}"/>
              </a:ext>
            </a:extLst>
          </p:cNvPr>
          <p:cNvSpPr>
            <a:spLocks noGrp="1"/>
          </p:cNvSpPr>
          <p:nvPr>
            <p:ph idx="1"/>
          </p:nvPr>
        </p:nvSpPr>
        <p:spPr>
          <a:xfrm>
            <a:off x="633044" y="1632190"/>
            <a:ext cx="11007971" cy="4351338"/>
          </a:xfrm>
        </p:spPr>
        <p:txBody>
          <a:bodyPr>
            <a:normAutofit fontScale="32500" lnSpcReduction="20000"/>
          </a:bodyPr>
          <a:lstStyle/>
          <a:p>
            <a:pPr marL="0" indent="0">
              <a:buNone/>
            </a:pPr>
            <a:endParaRPr lang="en-US" altLang="en-US" dirty="0"/>
          </a:p>
          <a:p>
            <a:pPr marL="0" marR="0" lvl="0" indent="0">
              <a:lnSpc>
                <a:spcPct val="107000"/>
              </a:lnSpc>
              <a:spcBef>
                <a:spcPts val="0"/>
              </a:spcBef>
              <a:spcAft>
                <a:spcPts val="0"/>
              </a:spcAft>
              <a:buNone/>
            </a:pPr>
            <a:r>
              <a:rPr lang="en-US" sz="8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Priority Group 1: </a:t>
            </a:r>
            <a:r>
              <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Service Connected at 50% or greater, determined to be unemployable due to service connection, Medal of Honor recipients</a:t>
            </a:r>
          </a:p>
          <a:p>
            <a:pPr marL="0" marR="0" lvl="0" indent="0">
              <a:lnSpc>
                <a:spcPct val="107000"/>
              </a:lnSpc>
              <a:spcBef>
                <a:spcPts val="0"/>
              </a:spcBef>
              <a:spcAft>
                <a:spcPts val="0"/>
              </a:spcAft>
              <a:buNone/>
            </a:pPr>
            <a:endPar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8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Priority Group 2: </a:t>
            </a:r>
            <a:r>
              <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Service Connected at 30% - 40% overall</a:t>
            </a:r>
          </a:p>
          <a:p>
            <a:pPr marL="0" marR="0" lvl="0" indent="0">
              <a:lnSpc>
                <a:spcPct val="107000"/>
              </a:lnSpc>
              <a:spcBef>
                <a:spcPts val="0"/>
              </a:spcBef>
              <a:spcAft>
                <a:spcPts val="0"/>
              </a:spcAft>
              <a:buNone/>
            </a:pPr>
            <a:endPar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8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Priority Group 3: </a:t>
            </a:r>
            <a:r>
              <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Service Connected 10% - 20%, POWs, Purple Heart Medal recipients, veterans with a 1151 claim granted and VR&amp;E program participants</a:t>
            </a:r>
          </a:p>
          <a:p>
            <a:pPr marL="0" marR="0" lvl="0" indent="0">
              <a:lnSpc>
                <a:spcPct val="107000"/>
              </a:lnSpc>
              <a:spcBef>
                <a:spcPts val="0"/>
              </a:spcBef>
              <a:spcAft>
                <a:spcPts val="0"/>
              </a:spcAft>
              <a:buNone/>
            </a:pPr>
            <a:endPar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8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Priority Group 4: </a:t>
            </a:r>
            <a:r>
              <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Those receiving Aid and Attendance or Housebound, Catastrophically Disabled</a:t>
            </a:r>
          </a:p>
        </p:txBody>
      </p:sp>
      <p:sp>
        <p:nvSpPr>
          <p:cNvPr id="3" name="Slide Number Placeholder 2">
            <a:extLst>
              <a:ext uri="{FF2B5EF4-FFF2-40B4-BE49-F238E27FC236}">
                <a16:creationId xmlns:a16="http://schemas.microsoft.com/office/drawing/2014/main" id="{5084BC21-8ABE-3415-4367-C544DBBC9E1E}"/>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318925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02B40-A705-2CB2-0D89-58E77C64BD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3B6D9F-75E6-88D0-20F6-67FC70919BC6}"/>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VA Healthcare Priory Groups</a:t>
            </a:r>
          </a:p>
        </p:txBody>
      </p:sp>
      <p:sp>
        <p:nvSpPr>
          <p:cNvPr id="19459" name="Content Placeholder 2">
            <a:extLst>
              <a:ext uri="{FF2B5EF4-FFF2-40B4-BE49-F238E27FC236}">
                <a16:creationId xmlns:a16="http://schemas.microsoft.com/office/drawing/2014/main" id="{526444A6-5AEA-A91F-80DF-2B14A31538FA}"/>
              </a:ext>
            </a:extLst>
          </p:cNvPr>
          <p:cNvSpPr>
            <a:spLocks noGrp="1"/>
          </p:cNvSpPr>
          <p:nvPr>
            <p:ph idx="1"/>
          </p:nvPr>
        </p:nvSpPr>
        <p:spPr>
          <a:xfrm>
            <a:off x="633044" y="1632190"/>
            <a:ext cx="11007971" cy="4351338"/>
          </a:xfrm>
        </p:spPr>
        <p:txBody>
          <a:bodyPr>
            <a:normAutofit fontScale="32500" lnSpcReduction="20000"/>
          </a:bodyPr>
          <a:lstStyle/>
          <a:p>
            <a:pPr marL="0" marR="0" lvl="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8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Priority Group 5: </a:t>
            </a:r>
            <a:r>
              <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Service Connected 0% (income based), receiving VA Pension, Medicaid eligible</a:t>
            </a:r>
          </a:p>
          <a:p>
            <a:pPr marL="0" marR="0" lvl="0" indent="0">
              <a:lnSpc>
                <a:spcPct val="107000"/>
              </a:lnSpc>
              <a:spcBef>
                <a:spcPts val="0"/>
              </a:spcBef>
              <a:spcAft>
                <a:spcPts val="0"/>
              </a:spcAft>
              <a:buNone/>
            </a:pPr>
            <a:endPar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8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Priority Group 6: </a:t>
            </a:r>
            <a:r>
              <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Service Connected 0% Military exposures (i.e., herbicide, Camp Lejeune), Combat Operations (5 year enhanced benefits)</a:t>
            </a:r>
          </a:p>
          <a:p>
            <a:pPr marL="0" marR="0" lvl="0" indent="0">
              <a:lnSpc>
                <a:spcPct val="107000"/>
              </a:lnSpc>
              <a:spcBef>
                <a:spcPts val="0"/>
              </a:spcBef>
              <a:spcAft>
                <a:spcPts val="0"/>
              </a:spcAft>
              <a:buNone/>
            </a:pPr>
            <a:endPar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8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Priority Group 7: </a:t>
            </a:r>
            <a:r>
              <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Not Service Connected (household income below geo-adjusted VA threshold income limits)</a:t>
            </a:r>
          </a:p>
          <a:p>
            <a:pPr marL="0" marR="0" lvl="0" indent="0">
              <a:lnSpc>
                <a:spcPct val="107000"/>
              </a:lnSpc>
              <a:spcBef>
                <a:spcPts val="0"/>
              </a:spcBef>
              <a:spcAft>
                <a:spcPts val="0"/>
              </a:spcAft>
              <a:buNone/>
            </a:pPr>
            <a:endPar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r>
              <a:rPr lang="en-US" sz="8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Priority Group 8: </a:t>
            </a:r>
            <a:r>
              <a:rPr lang="en-US" sz="8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Not Service Connected / Non-compensable 0% with household income exceeding geo-adjusted VA income limits</a:t>
            </a:r>
            <a:endParaRPr lang="en-US" sz="8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74F42FE-824E-2C22-4B50-D0BCAD12BEEA}"/>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084451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28CE8-D106-988D-6AA3-5D5E21C393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A74300-9C14-A0C7-FC52-2E89B3276E76}"/>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The VA Patient Advocate</a:t>
            </a:r>
          </a:p>
        </p:txBody>
      </p:sp>
      <p:sp>
        <p:nvSpPr>
          <p:cNvPr id="19459" name="Content Placeholder 2">
            <a:extLst>
              <a:ext uri="{FF2B5EF4-FFF2-40B4-BE49-F238E27FC236}">
                <a16:creationId xmlns:a16="http://schemas.microsoft.com/office/drawing/2014/main" id="{70610E1C-6B2B-1575-6BF9-871D0A24E834}"/>
              </a:ext>
            </a:extLst>
          </p:cNvPr>
          <p:cNvSpPr>
            <a:spLocks noGrp="1"/>
          </p:cNvSpPr>
          <p:nvPr>
            <p:ph idx="1"/>
          </p:nvPr>
        </p:nvSpPr>
        <p:spPr>
          <a:xfrm>
            <a:off x="633044" y="1614605"/>
            <a:ext cx="10937631" cy="4351338"/>
          </a:xfrm>
        </p:spPr>
        <p:txBody>
          <a:bodyPr>
            <a:normAutofit/>
          </a:bodyPr>
          <a:lstStyle/>
          <a:p>
            <a:pPr marL="0" indent="0">
              <a:buNone/>
            </a:pPr>
            <a:r>
              <a:rPr lang="en-US" altLang="en-US" dirty="0"/>
              <a:t>VA Patient Advocates serve as a liaison between veterans and the VA healthcare system, aiming to ensure that veterans receive high-quality care and have a positive experience within the VA healthcare system. The Patient Advocate plays a crucial role in addressing veterans' concerns, resolving issues, and advocating for their rights. </a:t>
            </a:r>
          </a:p>
          <a:p>
            <a:pPr marL="0" indent="0">
              <a:buNone/>
            </a:pPr>
            <a:endParaRPr lang="en-US" altLang="en-US" dirty="0"/>
          </a:p>
          <a:p>
            <a:pPr marL="0" indent="0">
              <a:buNone/>
            </a:pPr>
            <a:r>
              <a:rPr lang="en-US" altLang="en-US" dirty="0"/>
              <a:t>Patient Advocates work to represent the interests and concerns of veterans within the VA healthcare system. They strive to ensure that veterans receive timely and appropriate care and have their needs addressed. Ask for the Patient Advocate at the local VA Medical Center in person or via phone.</a:t>
            </a:r>
          </a:p>
        </p:txBody>
      </p:sp>
      <p:sp>
        <p:nvSpPr>
          <p:cNvPr id="3" name="Slide Number Placeholder 2">
            <a:extLst>
              <a:ext uri="{FF2B5EF4-FFF2-40B4-BE49-F238E27FC236}">
                <a16:creationId xmlns:a16="http://schemas.microsoft.com/office/drawing/2014/main" id="{B5A5C748-DC57-D914-53F5-E3C124A35976}"/>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993699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D6EE55-A371-4A9F-943C-13A6E0C895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8BBA14-9562-8EF3-46F8-4FD5764C8210}"/>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Caregivers, PCAFC &amp; PGCSS</a:t>
            </a:r>
          </a:p>
        </p:txBody>
      </p:sp>
      <p:sp>
        <p:nvSpPr>
          <p:cNvPr id="19459" name="Content Placeholder 2">
            <a:extLst>
              <a:ext uri="{FF2B5EF4-FFF2-40B4-BE49-F238E27FC236}">
                <a16:creationId xmlns:a16="http://schemas.microsoft.com/office/drawing/2014/main" id="{F298C76A-D9D2-596C-C4D1-8DECAD4DE4CF}"/>
              </a:ext>
            </a:extLst>
          </p:cNvPr>
          <p:cNvSpPr>
            <a:spLocks noGrp="1"/>
          </p:cNvSpPr>
          <p:nvPr>
            <p:ph idx="1"/>
          </p:nvPr>
        </p:nvSpPr>
        <p:spPr>
          <a:xfrm>
            <a:off x="633044" y="1632190"/>
            <a:ext cx="10937631" cy="4351338"/>
          </a:xfrm>
        </p:spPr>
        <p:txBody>
          <a:bodyPr>
            <a:normAutofit lnSpcReduction="10000"/>
          </a:bodyPr>
          <a:lstStyle/>
          <a:p>
            <a:pPr marL="0" indent="0">
              <a:buNone/>
            </a:pPr>
            <a:r>
              <a:rPr lang="en-US" altLang="en-US" dirty="0"/>
              <a:t>The </a:t>
            </a:r>
            <a:r>
              <a:rPr lang="en-US" altLang="en-US" b="1" dirty="0"/>
              <a:t>Program of Comprehensive Assistance for Family Caregivers (PCAFC) </a:t>
            </a:r>
            <a:r>
              <a:rPr lang="en-US" altLang="en-US" dirty="0"/>
              <a:t>provides support to eligible veterans who have serious injuries and need the assistance of a caregiver for daily living activities. The program is designed to recognize and support the vital role that family caregivers play in the care and rehabilitation of veterans.</a:t>
            </a:r>
          </a:p>
          <a:p>
            <a:pPr marL="0" indent="0">
              <a:buNone/>
            </a:pPr>
            <a:endParaRPr lang="en-US" altLang="en-US" dirty="0"/>
          </a:p>
          <a:p>
            <a:pPr marL="0" indent="0">
              <a:buNone/>
            </a:pPr>
            <a:r>
              <a:rPr lang="en-US" altLang="en-US" dirty="0"/>
              <a:t>The </a:t>
            </a:r>
            <a:r>
              <a:rPr lang="en-US" altLang="en-US" b="1" dirty="0"/>
              <a:t>Program of General Caregiver Support Services (PGCSS) </a:t>
            </a:r>
            <a:r>
              <a:rPr lang="en-US" altLang="en-US" dirty="0"/>
              <a:t>provides peer support mentoring, skills training, coaching, telephone support, online programs, and referrals to available resources to caregivers of Veterans. The Veteran must be enrolled in Veterans Affairs (VA) health care and be receiving care from a caregiver in order for the caregiver to participate</a:t>
            </a:r>
          </a:p>
          <a:p>
            <a:pPr marL="0" indent="0">
              <a:buNone/>
            </a:pPr>
            <a:endParaRPr lang="en-US" altLang="en-US" dirty="0"/>
          </a:p>
          <a:p>
            <a:pPr marL="0" indent="0">
              <a:buNone/>
            </a:pPr>
            <a:endParaRPr lang="en-US" altLang="en-US" dirty="0"/>
          </a:p>
        </p:txBody>
      </p:sp>
      <p:sp>
        <p:nvSpPr>
          <p:cNvPr id="3" name="Slide Number Placeholder 2">
            <a:extLst>
              <a:ext uri="{FF2B5EF4-FFF2-40B4-BE49-F238E27FC236}">
                <a16:creationId xmlns:a16="http://schemas.microsoft.com/office/drawing/2014/main" id="{F426D84B-9555-1912-BBAD-3262F4727C2B}"/>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569577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309AAC-754F-539B-8080-052F2A92CD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004068-0B2C-097F-151E-20DBF4B4243C}"/>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Caregivers- Eligibility for Veterans</a:t>
            </a:r>
          </a:p>
        </p:txBody>
      </p:sp>
      <p:sp>
        <p:nvSpPr>
          <p:cNvPr id="19459" name="Content Placeholder 2">
            <a:extLst>
              <a:ext uri="{FF2B5EF4-FFF2-40B4-BE49-F238E27FC236}">
                <a16:creationId xmlns:a16="http://schemas.microsoft.com/office/drawing/2014/main" id="{F7709313-5C9D-32C3-60FA-F6C05BF88E56}"/>
              </a:ext>
            </a:extLst>
          </p:cNvPr>
          <p:cNvSpPr>
            <a:spLocks noGrp="1"/>
          </p:cNvSpPr>
          <p:nvPr>
            <p:ph idx="1"/>
          </p:nvPr>
        </p:nvSpPr>
        <p:spPr>
          <a:xfrm>
            <a:off x="633044" y="1632190"/>
            <a:ext cx="10937631" cy="4351338"/>
          </a:xfrm>
        </p:spPr>
        <p:txBody>
          <a:bodyPr>
            <a:normAutofit lnSpcReduction="10000"/>
          </a:bodyPr>
          <a:lstStyle/>
          <a:p>
            <a:pPr marL="0" marR="0" indent="0">
              <a:lnSpc>
                <a:spcPct val="107000"/>
              </a:lnSpc>
              <a:spcBef>
                <a:spcPts val="0"/>
              </a:spcBef>
              <a:spcAft>
                <a:spcPts val="80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Eligibility requirements for the veteran: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In order for a veteran to be eligible for a caregiver ALL the following must be true: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Veteran has a VA disability rating (individual or combined) of 70% or higher</a:t>
            </a:r>
          </a:p>
          <a:p>
            <a:pPr marL="342900" marR="0" lvl="0" indent="-342900">
              <a:lnSpc>
                <a:spcPct val="107000"/>
              </a:lnSpc>
              <a:spcBef>
                <a:spcPts val="0"/>
              </a:spcBef>
              <a:spcAft>
                <a:spcPts val="0"/>
              </a:spcAft>
              <a:buFont typeface="Symbol" panose="05050102010706020507" pitchFamily="18" charset="2"/>
              <a:buChar char=""/>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Veteran was discharged from the U.S. military or has a date of medical discharge</a:t>
            </a:r>
          </a:p>
          <a:p>
            <a:pPr marL="342900" marR="0" lvl="0" indent="-342900">
              <a:lnSpc>
                <a:spcPct val="107000"/>
              </a:lnSpc>
              <a:spcBef>
                <a:spcPts val="0"/>
              </a:spcBef>
              <a:spcAft>
                <a:spcPts val="0"/>
              </a:spcAft>
              <a:buFont typeface="Symbol" panose="05050102010706020507" pitchFamily="18" charset="2"/>
              <a:buChar char=""/>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Veteran needs at least 6 months of continuous, in-person personal care services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ltLang="en-US" dirty="0"/>
          </a:p>
          <a:p>
            <a:pPr marL="0" indent="0">
              <a:buNone/>
            </a:pPr>
            <a:endParaRPr lang="en-US" altLang="en-US" dirty="0"/>
          </a:p>
        </p:txBody>
      </p:sp>
      <p:sp>
        <p:nvSpPr>
          <p:cNvPr id="3" name="Slide Number Placeholder 2">
            <a:extLst>
              <a:ext uri="{FF2B5EF4-FFF2-40B4-BE49-F238E27FC236}">
                <a16:creationId xmlns:a16="http://schemas.microsoft.com/office/drawing/2014/main" id="{D2EEBD54-6B5A-4E2A-FCB5-6D979A8F6111}"/>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6102383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2C0489-8FF5-F935-F81D-6993229FDF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EDE1E9-6C9B-119E-2024-B109D16D2A4F}"/>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Caregivers- Eligibility for Caregivers</a:t>
            </a:r>
          </a:p>
        </p:txBody>
      </p:sp>
      <p:sp>
        <p:nvSpPr>
          <p:cNvPr id="19459" name="Content Placeholder 2">
            <a:extLst>
              <a:ext uri="{FF2B5EF4-FFF2-40B4-BE49-F238E27FC236}">
                <a16:creationId xmlns:a16="http://schemas.microsoft.com/office/drawing/2014/main" id="{4DDEAD82-DD1A-79C0-C5A0-E9DC080C6F6E}"/>
              </a:ext>
            </a:extLst>
          </p:cNvPr>
          <p:cNvSpPr>
            <a:spLocks noGrp="1"/>
          </p:cNvSpPr>
          <p:nvPr>
            <p:ph idx="1"/>
          </p:nvPr>
        </p:nvSpPr>
        <p:spPr>
          <a:xfrm>
            <a:off x="633044" y="1632190"/>
            <a:ext cx="10937631" cy="4351338"/>
          </a:xfrm>
        </p:spPr>
        <p:txBody>
          <a:bodyPr>
            <a:normAutofit/>
          </a:bodyPr>
          <a:lstStyle/>
          <a:p>
            <a:pPr marL="0" marR="0" indent="0">
              <a:lnSpc>
                <a:spcPct val="107000"/>
              </a:lnSpc>
              <a:spcBef>
                <a:spcPts val="0"/>
              </a:spcBef>
              <a:spcAft>
                <a:spcPts val="80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Eligibility requirements for the caregiver:</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In order to be eligible to be a caregiver the applicant must be 18 years old and at least 1 of these is true:</a:t>
            </a: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 spouse, son, daughter, parent, stepfamily member, or extended family member of the Veteran</a:t>
            </a:r>
          </a:p>
          <a:p>
            <a:pPr marL="342900" marR="0" lvl="0" indent="-342900">
              <a:lnSpc>
                <a:spcPct val="107000"/>
              </a:lnSpc>
              <a:spcBef>
                <a:spcPts val="0"/>
              </a:spcBef>
              <a:spcAft>
                <a:spcPts val="0"/>
              </a:spcAft>
              <a:buFont typeface="Symbol" panose="05050102010706020507" pitchFamily="18" charset="2"/>
              <a:buChar char=""/>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Applicant lives full time with the Veteran, or they’re willing to live full time with the Veteran if designated as a family caregiver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ltLang="en-US" dirty="0"/>
          </a:p>
          <a:p>
            <a:pPr marL="0" indent="0">
              <a:buNone/>
            </a:pPr>
            <a:endParaRPr lang="en-US" altLang="en-US" dirty="0"/>
          </a:p>
        </p:txBody>
      </p:sp>
      <p:sp>
        <p:nvSpPr>
          <p:cNvPr id="3" name="Slide Number Placeholder 2">
            <a:extLst>
              <a:ext uri="{FF2B5EF4-FFF2-40B4-BE49-F238E27FC236}">
                <a16:creationId xmlns:a16="http://schemas.microsoft.com/office/drawing/2014/main" id="{E0B5C1CD-4803-C764-C81A-CFD1AE0E6E6C}"/>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632642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D7D51E-80CC-DAF8-7E22-1F613CBBC2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33DCF4-76FB-F197-C5D2-7BF2EE44D899}"/>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What is a PSO</a:t>
            </a:r>
          </a:p>
        </p:txBody>
      </p:sp>
      <p:sp>
        <p:nvSpPr>
          <p:cNvPr id="19459" name="Content Placeholder 2">
            <a:extLst>
              <a:ext uri="{FF2B5EF4-FFF2-40B4-BE49-F238E27FC236}">
                <a16:creationId xmlns:a16="http://schemas.microsoft.com/office/drawing/2014/main" id="{6145B84A-75CB-52BD-A3B1-B35C9F2F53D6}"/>
              </a:ext>
            </a:extLst>
          </p:cNvPr>
          <p:cNvSpPr>
            <a:spLocks noGrp="1"/>
          </p:cNvSpPr>
          <p:nvPr>
            <p:ph idx="1"/>
          </p:nvPr>
        </p:nvSpPr>
        <p:spPr>
          <a:xfrm>
            <a:off x="650629" y="1632193"/>
            <a:ext cx="10937631" cy="4351338"/>
          </a:xfrm>
        </p:spPr>
        <p:txBody>
          <a:bodyPr>
            <a:normAutofit fontScale="92500" lnSpcReduction="10000"/>
          </a:bodyPr>
          <a:lstStyle/>
          <a:p>
            <a:pPr marL="0" indent="0">
              <a:buNone/>
            </a:pPr>
            <a:r>
              <a:rPr lang="en-US" altLang="en-US" b="1" dirty="0"/>
              <a:t>What is a Post Service Officer (PSO)?</a:t>
            </a:r>
          </a:p>
          <a:p>
            <a:pPr marL="0" indent="0">
              <a:buNone/>
            </a:pPr>
            <a:r>
              <a:rPr lang="en-US" altLang="en-US" dirty="0"/>
              <a:t>PSO are local ambassadors of the VFW, whose primary objective is connecting veterans and their families to the appropriate veteran resource. A PSO is like a sponsor for military families when they PCS. </a:t>
            </a:r>
          </a:p>
          <a:p>
            <a:pPr marL="0" indent="0">
              <a:buNone/>
            </a:pPr>
            <a:endParaRPr lang="en-US" altLang="en-US" dirty="0"/>
          </a:p>
          <a:p>
            <a:pPr marL="0" indent="0">
              <a:buNone/>
            </a:pPr>
            <a:r>
              <a:rPr lang="en-US" altLang="en-US" b="1" dirty="0"/>
              <a:t>What does a PSO do?</a:t>
            </a:r>
          </a:p>
          <a:p>
            <a:pPr marL="0" indent="0">
              <a:buNone/>
            </a:pPr>
            <a:r>
              <a:rPr lang="en-US" altLang="en-US" dirty="0"/>
              <a:t>PSOs provide a much-needed resource at the local Post by offering advice to veterans and their families on available benefits and services. They also assist in getting them in touch with an accredited representative to pursue their Federal benefits. PSOs need to be well versed on benefits available in the local community as well as generally knowledgeable about the VA claims process.</a:t>
            </a:r>
          </a:p>
          <a:p>
            <a:pPr marL="0" indent="0">
              <a:buNone/>
            </a:pPr>
            <a:endParaRPr lang="en-US" altLang="en-US" dirty="0"/>
          </a:p>
          <a:p>
            <a:pPr marL="0" indent="0">
              <a:buNone/>
            </a:pPr>
            <a:endParaRPr lang="en-US" altLang="en-US" dirty="0"/>
          </a:p>
        </p:txBody>
      </p:sp>
      <p:sp>
        <p:nvSpPr>
          <p:cNvPr id="3" name="Slide Number Placeholder 2">
            <a:extLst>
              <a:ext uri="{FF2B5EF4-FFF2-40B4-BE49-F238E27FC236}">
                <a16:creationId xmlns:a16="http://schemas.microsoft.com/office/drawing/2014/main" id="{113BE7AD-7485-55B7-5BA7-23ED4A9F811F}"/>
              </a:ext>
            </a:extLst>
          </p:cNvPr>
          <p:cNvSpPr>
            <a:spLocks noGrp="1"/>
          </p:cNvSpPr>
          <p:nvPr>
            <p:ph type="sldNum" sz="quarter" idx="12"/>
          </p:nvPr>
        </p:nvSpPr>
        <p:spPr>
          <a:xfrm>
            <a:off x="8610600" y="6346517"/>
            <a:ext cx="2743200" cy="365125"/>
          </a:xfrm>
        </p:spPr>
        <p:txBody>
          <a:bodyPr/>
          <a:lstStyle/>
          <a:p>
            <a:fld id="{A52124A5-1B9B-4B07-834C-F8730363EEE2}" type="slidenum">
              <a:rPr lang="en-US" altLang="en-US" sz="2000" smtClean="0">
                <a:solidFill>
                  <a:prstClr val="black"/>
                </a:solidFill>
                <a:latin typeface="Times New Roman" panose="02020603050405020304" pitchFamily="18" charset="0"/>
                <a:cs typeface="Times New Roman" panose="02020603050405020304" pitchFamily="18" charset="0"/>
              </a:rPr>
              <a:pPr/>
              <a:t>3</a:t>
            </a:fld>
            <a:endParaRPr lang="en-US" altLang="en-US" sz="20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7843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F19BEA-A966-AB2A-45BC-B261BAE16F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60E0A6-3D9C-7049-7FF7-A99DEAAD6651}"/>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Characters of Discharge</a:t>
            </a:r>
          </a:p>
        </p:txBody>
      </p:sp>
      <p:sp>
        <p:nvSpPr>
          <p:cNvPr id="19459" name="Content Placeholder 2">
            <a:extLst>
              <a:ext uri="{FF2B5EF4-FFF2-40B4-BE49-F238E27FC236}">
                <a16:creationId xmlns:a16="http://schemas.microsoft.com/office/drawing/2014/main" id="{EB132B67-A626-2151-A466-19CF2918874C}"/>
              </a:ext>
            </a:extLst>
          </p:cNvPr>
          <p:cNvSpPr>
            <a:spLocks noGrp="1"/>
          </p:cNvSpPr>
          <p:nvPr>
            <p:ph idx="1"/>
          </p:nvPr>
        </p:nvSpPr>
        <p:spPr>
          <a:xfrm>
            <a:off x="633044" y="1632190"/>
            <a:ext cx="10937631" cy="4351338"/>
          </a:xfrm>
        </p:spPr>
        <p:txBody>
          <a:bodyPr>
            <a:normAutofit fontScale="92500" lnSpcReduction="10000"/>
          </a:bodyPr>
          <a:lstStyle/>
          <a:p>
            <a:pPr marL="0" indent="0">
              <a:buNone/>
            </a:pPr>
            <a:r>
              <a:rPr lang="en-US" altLang="en-US" dirty="0"/>
              <a:t>VA benefits are based on the veteran’s service and their type of discharge.</a:t>
            </a:r>
          </a:p>
          <a:p>
            <a:pPr marL="0" indent="0">
              <a:buNone/>
            </a:pPr>
            <a:endParaRPr lang="en-US" altLang="en-US" dirty="0"/>
          </a:p>
          <a:p>
            <a:pPr marL="0" indent="0">
              <a:buNone/>
            </a:pPr>
            <a:r>
              <a:rPr lang="en-US" altLang="en-US" dirty="0"/>
              <a:t>VFW representation is open to all veterans except those with a Dishonorable discharge.</a:t>
            </a:r>
          </a:p>
          <a:p>
            <a:pPr marL="0" indent="0">
              <a:buNone/>
            </a:pPr>
            <a:endParaRPr lang="en-US" altLang="en-US" dirty="0"/>
          </a:p>
          <a:p>
            <a:pPr marL="0" indent="0">
              <a:buNone/>
            </a:pPr>
            <a:r>
              <a:rPr lang="en-US" altLang="en-US" dirty="0"/>
              <a:t>VA administrative decisions are used to determine eligibility to benefits if the veteran does not have an honorable discharge</a:t>
            </a:r>
          </a:p>
          <a:p>
            <a:pPr marL="0" indent="0">
              <a:buNone/>
            </a:pPr>
            <a:endParaRPr lang="en-US" altLang="en-US" dirty="0"/>
          </a:p>
          <a:p>
            <a:pPr marL="0" indent="0">
              <a:buNone/>
            </a:pPr>
            <a:r>
              <a:rPr lang="en-US" altLang="en-US" dirty="0"/>
              <a:t>Veterans with an undesirable discharge may seek a discharge upgrade through their branch of service, however, the VFW cannot assist with the discharge upgrade process</a:t>
            </a:r>
          </a:p>
          <a:p>
            <a:pPr marL="0" indent="0">
              <a:buNone/>
            </a:pPr>
            <a:endParaRPr lang="en-US" altLang="en-US" dirty="0"/>
          </a:p>
        </p:txBody>
      </p:sp>
      <p:sp>
        <p:nvSpPr>
          <p:cNvPr id="3" name="Slide Number Placeholder 2">
            <a:extLst>
              <a:ext uri="{FF2B5EF4-FFF2-40B4-BE49-F238E27FC236}">
                <a16:creationId xmlns:a16="http://schemas.microsoft.com/office/drawing/2014/main" id="{9DB450E0-4EC4-C378-4974-5CAFED28ADC2}"/>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77257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DC6C03-824C-4833-4937-217D24B448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6CEA3C-7E8B-1C0C-476F-6422C3D008AD}"/>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Types of Discharges</a:t>
            </a:r>
          </a:p>
        </p:txBody>
      </p:sp>
      <p:graphicFrame>
        <p:nvGraphicFramePr>
          <p:cNvPr id="5" name="Content Placeholder 4">
            <a:extLst>
              <a:ext uri="{FF2B5EF4-FFF2-40B4-BE49-F238E27FC236}">
                <a16:creationId xmlns:a16="http://schemas.microsoft.com/office/drawing/2014/main" id="{341439DF-509C-1722-759F-8DFD13B5BB90}"/>
              </a:ext>
            </a:extLst>
          </p:cNvPr>
          <p:cNvGraphicFramePr>
            <a:graphicFrameLocks noGrp="1"/>
          </p:cNvGraphicFramePr>
          <p:nvPr>
            <p:ph idx="1"/>
            <p:extLst>
              <p:ext uri="{D42A27DB-BD31-4B8C-83A1-F6EECF244321}">
                <p14:modId xmlns:p14="http://schemas.microsoft.com/office/powerpoint/2010/main" val="1889035038"/>
              </p:ext>
            </p:extLst>
          </p:nvPr>
        </p:nvGraphicFramePr>
        <p:xfrm>
          <a:off x="580291" y="1652954"/>
          <a:ext cx="11043140" cy="4484078"/>
        </p:xfrm>
        <a:graphic>
          <a:graphicData uri="http://schemas.openxmlformats.org/drawingml/2006/table">
            <a:tbl>
              <a:tblPr firstRow="1" bandRow="1">
                <a:tableStyleId>{073A0DAA-6AF3-43AB-8588-CEC1D06C72B9}</a:tableStyleId>
              </a:tblPr>
              <a:tblGrid>
                <a:gridCol w="5521570">
                  <a:extLst>
                    <a:ext uri="{9D8B030D-6E8A-4147-A177-3AD203B41FA5}">
                      <a16:colId xmlns:a16="http://schemas.microsoft.com/office/drawing/2014/main" val="3344389875"/>
                    </a:ext>
                  </a:extLst>
                </a:gridCol>
                <a:gridCol w="5521570">
                  <a:extLst>
                    <a:ext uri="{9D8B030D-6E8A-4147-A177-3AD203B41FA5}">
                      <a16:colId xmlns:a16="http://schemas.microsoft.com/office/drawing/2014/main" val="1387122753"/>
                    </a:ext>
                  </a:extLst>
                </a:gridCol>
              </a:tblGrid>
              <a:tr h="435113">
                <a:tc>
                  <a:txBody>
                    <a:bodyPr/>
                    <a:lstStyle/>
                    <a:p>
                      <a:r>
                        <a:rPr lang="en-US" b="1" dirty="0">
                          <a:latin typeface="Times New Roman" panose="02020603050405020304" pitchFamily="18" charset="0"/>
                          <a:cs typeface="Times New Roman" panose="02020603050405020304" pitchFamily="18" charset="0"/>
                        </a:rPr>
                        <a:t>Discharge</a:t>
                      </a:r>
                    </a:p>
                  </a:txBody>
                  <a:tcPr>
                    <a:solidFill>
                      <a:srgbClr val="991A1E"/>
                    </a:solidFill>
                  </a:tcPr>
                </a:tc>
                <a:tc>
                  <a:txBody>
                    <a:bodyPr/>
                    <a:lstStyle/>
                    <a:p>
                      <a:r>
                        <a:rPr lang="en-US" dirty="0">
                          <a:latin typeface="Times New Roman" panose="02020603050405020304" pitchFamily="18" charset="0"/>
                          <a:cs typeface="Times New Roman" panose="02020603050405020304" pitchFamily="18" charset="0"/>
                        </a:rPr>
                        <a:t>Overview</a:t>
                      </a:r>
                    </a:p>
                  </a:txBody>
                  <a:tcPr>
                    <a:solidFill>
                      <a:srgbClr val="991A1E"/>
                    </a:solidFill>
                  </a:tcPr>
                </a:tc>
                <a:extLst>
                  <a:ext uri="{0D108BD9-81ED-4DB2-BD59-A6C34878D82A}">
                    <a16:rowId xmlns:a16="http://schemas.microsoft.com/office/drawing/2014/main" val="4283149145"/>
                  </a:ext>
                </a:extLst>
              </a:tr>
              <a:tr h="441156">
                <a:tc>
                  <a:txBody>
                    <a:bodyPr/>
                    <a:lstStyle/>
                    <a:p>
                      <a:r>
                        <a:rPr lang="en-US" b="1" dirty="0">
                          <a:latin typeface="Times New Roman" panose="02020603050405020304" pitchFamily="18" charset="0"/>
                          <a:cs typeface="Times New Roman" panose="02020603050405020304" pitchFamily="18" charset="0"/>
                        </a:rPr>
                        <a:t>Honorable</a:t>
                      </a:r>
                    </a:p>
                  </a:txBody>
                  <a:tcPr/>
                </a:tc>
                <a:tc>
                  <a:txBody>
                    <a:bodyPr/>
                    <a:lstStyle/>
                    <a:p>
                      <a:r>
                        <a:rPr lang="en-US" dirty="0">
                          <a:latin typeface="Times New Roman" panose="02020603050405020304" pitchFamily="18" charset="0"/>
                          <a:cs typeface="Times New Roman" panose="02020603050405020304" pitchFamily="18" charset="0"/>
                        </a:rPr>
                        <a:t>All veteran and military benefits</a:t>
                      </a:r>
                    </a:p>
                  </a:txBody>
                  <a:tcPr/>
                </a:tc>
                <a:extLst>
                  <a:ext uri="{0D108BD9-81ED-4DB2-BD59-A6C34878D82A}">
                    <a16:rowId xmlns:a16="http://schemas.microsoft.com/office/drawing/2014/main" val="1756774248"/>
                  </a:ext>
                </a:extLst>
              </a:tr>
              <a:tr h="441156">
                <a:tc>
                  <a:txBody>
                    <a:bodyPr/>
                    <a:lstStyle/>
                    <a:p>
                      <a:r>
                        <a:rPr lang="en-US" b="1" dirty="0">
                          <a:latin typeface="Times New Roman" panose="02020603050405020304" pitchFamily="18" charset="0"/>
                          <a:cs typeface="Times New Roman" panose="02020603050405020304" pitchFamily="18" charset="0"/>
                        </a:rPr>
                        <a:t>General Discharge Under Honorable Conditions </a:t>
                      </a:r>
                    </a:p>
                  </a:txBody>
                  <a:tcPr/>
                </a:tc>
                <a:tc>
                  <a:txBody>
                    <a:bodyPr/>
                    <a:lstStyle/>
                    <a:p>
                      <a:r>
                        <a:rPr lang="en-US" dirty="0">
                          <a:latin typeface="Times New Roman" panose="02020603050405020304" pitchFamily="18" charset="0"/>
                          <a:cs typeface="Times New Roman" panose="02020603050405020304" pitchFamily="18" charset="0"/>
                        </a:rPr>
                        <a:t>Most veteran and military benefits except for GI Bill</a:t>
                      </a:r>
                    </a:p>
                  </a:txBody>
                  <a:tcPr/>
                </a:tc>
                <a:extLst>
                  <a:ext uri="{0D108BD9-81ED-4DB2-BD59-A6C34878D82A}">
                    <a16:rowId xmlns:a16="http://schemas.microsoft.com/office/drawing/2014/main" val="3434428323"/>
                  </a:ext>
                </a:extLst>
              </a:tr>
              <a:tr h="441156">
                <a:tc>
                  <a:txBody>
                    <a:bodyPr/>
                    <a:lstStyle/>
                    <a:p>
                      <a:r>
                        <a:rPr lang="en-US" b="1" dirty="0">
                          <a:latin typeface="Times New Roman" panose="02020603050405020304" pitchFamily="18" charset="0"/>
                          <a:cs typeface="Times New Roman" panose="02020603050405020304" pitchFamily="18" charset="0"/>
                        </a:rPr>
                        <a:t>Other Than Honorable Conditions Discharge (OTH) </a:t>
                      </a:r>
                    </a:p>
                  </a:txBody>
                  <a:tcPr/>
                </a:tc>
                <a:tc>
                  <a:txBody>
                    <a:bodyPr/>
                    <a:lstStyle/>
                    <a:p>
                      <a:r>
                        <a:rPr lang="en-US" dirty="0">
                          <a:latin typeface="Times New Roman" panose="02020603050405020304" pitchFamily="18" charset="0"/>
                          <a:cs typeface="Times New Roman" panose="02020603050405020304" pitchFamily="18" charset="0"/>
                        </a:rPr>
                        <a:t>VA will determine if eligible for any benefits</a:t>
                      </a:r>
                    </a:p>
                  </a:txBody>
                  <a:tcPr/>
                </a:tc>
                <a:extLst>
                  <a:ext uri="{0D108BD9-81ED-4DB2-BD59-A6C34878D82A}">
                    <a16:rowId xmlns:a16="http://schemas.microsoft.com/office/drawing/2014/main" val="1479833163"/>
                  </a:ext>
                </a:extLst>
              </a:tr>
              <a:tr h="441156">
                <a:tc>
                  <a:txBody>
                    <a:bodyPr/>
                    <a:lstStyle/>
                    <a:p>
                      <a:r>
                        <a:rPr lang="en-US" b="1" dirty="0">
                          <a:latin typeface="Times New Roman" panose="02020603050405020304" pitchFamily="18" charset="0"/>
                          <a:cs typeface="Times New Roman" panose="02020603050405020304" pitchFamily="18" charset="0"/>
                        </a:rPr>
                        <a:t>Bad Conduct Discharge (BCD) </a:t>
                      </a:r>
                    </a:p>
                  </a:txBody>
                  <a:tcPr/>
                </a:tc>
                <a:tc>
                  <a:txBody>
                    <a:bodyPr/>
                    <a:lstStyle/>
                    <a:p>
                      <a:r>
                        <a:rPr lang="en-US" dirty="0">
                          <a:latin typeface="Times New Roman" panose="02020603050405020304" pitchFamily="18" charset="0"/>
                          <a:cs typeface="Times New Roman" panose="02020603050405020304" pitchFamily="18" charset="0"/>
                        </a:rPr>
                        <a:t>VA will determine if eligible for any benefits</a:t>
                      </a:r>
                    </a:p>
                  </a:txBody>
                  <a:tcPr/>
                </a:tc>
                <a:extLst>
                  <a:ext uri="{0D108BD9-81ED-4DB2-BD59-A6C34878D82A}">
                    <a16:rowId xmlns:a16="http://schemas.microsoft.com/office/drawing/2014/main" val="4167880502"/>
                  </a:ext>
                </a:extLst>
              </a:tr>
              <a:tr h="761447">
                <a:tc>
                  <a:txBody>
                    <a:bodyPr/>
                    <a:lstStyle/>
                    <a:p>
                      <a:r>
                        <a:rPr lang="en-US" b="1" dirty="0">
                          <a:latin typeface="Times New Roman" panose="02020603050405020304" pitchFamily="18" charset="0"/>
                          <a:cs typeface="Times New Roman" panose="02020603050405020304" pitchFamily="18" charset="0"/>
                        </a:rPr>
                        <a:t>Dishonorable Discharge </a:t>
                      </a:r>
                    </a:p>
                  </a:txBody>
                  <a:tcPr/>
                </a:tc>
                <a:tc>
                  <a:txBody>
                    <a:bodyPr/>
                    <a:lstStyle/>
                    <a:p>
                      <a:r>
                        <a:rPr lang="en-US" dirty="0">
                          <a:latin typeface="Times New Roman" panose="02020603050405020304" pitchFamily="18" charset="0"/>
                          <a:cs typeface="Times New Roman" panose="02020603050405020304" pitchFamily="18" charset="0"/>
                        </a:rPr>
                        <a:t>No veteran or military benefits except mental health treatment</a:t>
                      </a:r>
                    </a:p>
                  </a:txBody>
                  <a:tcPr/>
                </a:tc>
                <a:extLst>
                  <a:ext uri="{0D108BD9-81ED-4DB2-BD59-A6C34878D82A}">
                    <a16:rowId xmlns:a16="http://schemas.microsoft.com/office/drawing/2014/main" val="1477005519"/>
                  </a:ext>
                </a:extLst>
              </a:tr>
              <a:tr h="761447">
                <a:tc>
                  <a:txBody>
                    <a:bodyPr/>
                    <a:lstStyle/>
                    <a:p>
                      <a:r>
                        <a:rPr lang="en-US" b="1" dirty="0">
                          <a:latin typeface="Times New Roman" panose="02020603050405020304" pitchFamily="18" charset="0"/>
                          <a:cs typeface="Times New Roman" panose="02020603050405020304" pitchFamily="18" charset="0"/>
                        </a:rPr>
                        <a:t>Officer Dismissal </a:t>
                      </a:r>
                    </a:p>
                  </a:txBody>
                  <a:tcPr/>
                </a:tc>
                <a:tc>
                  <a:txBody>
                    <a:bodyPr/>
                    <a:lstStyle/>
                    <a:p>
                      <a:r>
                        <a:rPr lang="en-US" dirty="0">
                          <a:latin typeface="Times New Roman" panose="02020603050405020304" pitchFamily="18" charset="0"/>
                          <a:cs typeface="Times New Roman" panose="02020603050405020304" pitchFamily="18" charset="0"/>
                        </a:rPr>
                        <a:t>Commissioned officers may receive a dismissal notice which is the same as a dishonorable discharge</a:t>
                      </a:r>
                    </a:p>
                  </a:txBody>
                  <a:tcPr/>
                </a:tc>
                <a:extLst>
                  <a:ext uri="{0D108BD9-81ED-4DB2-BD59-A6C34878D82A}">
                    <a16:rowId xmlns:a16="http://schemas.microsoft.com/office/drawing/2014/main" val="1847325414"/>
                  </a:ext>
                </a:extLst>
              </a:tr>
              <a:tr h="761447">
                <a:tc>
                  <a:txBody>
                    <a:bodyPr/>
                    <a:lstStyle/>
                    <a:p>
                      <a:r>
                        <a:rPr lang="en-US" b="1" dirty="0">
                          <a:latin typeface="Times New Roman" panose="02020603050405020304" pitchFamily="18" charset="0"/>
                          <a:cs typeface="Times New Roman" panose="02020603050405020304" pitchFamily="18" charset="0"/>
                        </a:rPr>
                        <a:t>Uncharacterized/Entry Level Separation (ELS) </a:t>
                      </a:r>
                    </a:p>
                  </a:txBody>
                  <a:tcPr/>
                </a:tc>
                <a:tc>
                  <a:txBody>
                    <a:bodyPr/>
                    <a:lstStyle/>
                    <a:p>
                      <a:r>
                        <a:rPr lang="en-US" dirty="0">
                          <a:latin typeface="Times New Roman" panose="02020603050405020304" pitchFamily="18" charset="0"/>
                          <a:cs typeface="Times New Roman" panose="02020603050405020304" pitchFamily="18" charset="0"/>
                        </a:rPr>
                        <a:t>No benefits earned unless they were injured or incurred an illness as a result of service</a:t>
                      </a:r>
                    </a:p>
                  </a:txBody>
                  <a:tcPr/>
                </a:tc>
                <a:extLst>
                  <a:ext uri="{0D108BD9-81ED-4DB2-BD59-A6C34878D82A}">
                    <a16:rowId xmlns:a16="http://schemas.microsoft.com/office/drawing/2014/main" val="1825516664"/>
                  </a:ext>
                </a:extLst>
              </a:tr>
            </a:tbl>
          </a:graphicData>
        </a:graphic>
      </p:graphicFrame>
      <p:sp>
        <p:nvSpPr>
          <p:cNvPr id="3" name="Slide Number Placeholder 2">
            <a:extLst>
              <a:ext uri="{FF2B5EF4-FFF2-40B4-BE49-F238E27FC236}">
                <a16:creationId xmlns:a16="http://schemas.microsoft.com/office/drawing/2014/main" id="{36F6958E-A367-BED7-DBF2-EDA1A857BE71}"/>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138072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7AD6FE-F5CE-AB74-3D1D-835FC9BCC3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473AFF-46CB-18B6-B72B-CF3D807A894C}"/>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Compensation Benefits</a:t>
            </a:r>
          </a:p>
        </p:txBody>
      </p:sp>
      <p:sp>
        <p:nvSpPr>
          <p:cNvPr id="19459" name="Content Placeholder 2">
            <a:extLst>
              <a:ext uri="{FF2B5EF4-FFF2-40B4-BE49-F238E27FC236}">
                <a16:creationId xmlns:a16="http://schemas.microsoft.com/office/drawing/2014/main" id="{37747E04-A322-8F3D-7627-04AFC29D71FE}"/>
              </a:ext>
            </a:extLst>
          </p:cNvPr>
          <p:cNvSpPr>
            <a:spLocks noGrp="1"/>
          </p:cNvSpPr>
          <p:nvPr>
            <p:ph idx="1"/>
          </p:nvPr>
        </p:nvSpPr>
        <p:spPr>
          <a:xfrm>
            <a:off x="633044" y="1632190"/>
            <a:ext cx="10937631" cy="4351338"/>
          </a:xfrm>
        </p:spPr>
        <p:txBody>
          <a:bodyPr>
            <a:normAutofit fontScale="85000" lnSpcReduction="20000"/>
          </a:bodyPr>
          <a:lstStyle/>
          <a:p>
            <a:pPr marL="0" marR="0" indent="0">
              <a:lnSpc>
                <a:spcPct val="107000"/>
              </a:lnSpc>
              <a:spcBef>
                <a:spcPts val="0"/>
              </a:spcBef>
              <a:spcAft>
                <a:spcPts val="80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VA Compensation: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 monthly tax-free payment made to veterans for service-connected disabilities that are rated at 10% or more.</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It is based on the severity of the veteran’s service-connected conditions and is assigned in increments of 10%. (there is no 95%)</a:t>
            </a:r>
          </a:p>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VA compensation rates can be found by visiting: </a:t>
            </a:r>
            <a:r>
              <a:rPr lang="en-US" sz="2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https://www.va.gov/disability/compensation-rates/veteran-rates/</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Veterans receiving compensation may be eligible for other VA or local benefits based on their rating percentage.</a:t>
            </a:r>
          </a:p>
          <a:p>
            <a:pPr marL="0" marR="0" indent="0">
              <a:lnSpc>
                <a:spcPct val="107000"/>
              </a:lnSpc>
              <a:spcBef>
                <a:spcPts val="0"/>
              </a:spcBef>
              <a:spcAft>
                <a:spcPts val="800"/>
              </a:spcAft>
              <a:buNone/>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altLang="en-US" dirty="0"/>
              <a:t>* A service-connected condition is one that is recognized by the VA as being caused by  active-duty service*</a:t>
            </a:r>
          </a:p>
        </p:txBody>
      </p:sp>
      <p:sp>
        <p:nvSpPr>
          <p:cNvPr id="3" name="Slide Number Placeholder 2">
            <a:extLst>
              <a:ext uri="{FF2B5EF4-FFF2-40B4-BE49-F238E27FC236}">
                <a16:creationId xmlns:a16="http://schemas.microsoft.com/office/drawing/2014/main" id="{AE31CE8E-B465-641A-828C-B8FD2F6FC1FB}"/>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58744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4F68DA-215C-F6C8-7EF9-E62439E45A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D4E1E6-7E25-790C-9DFC-42416467FEF0}"/>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Compensation Overall benefits</a:t>
            </a:r>
          </a:p>
        </p:txBody>
      </p:sp>
      <p:sp>
        <p:nvSpPr>
          <p:cNvPr id="19459" name="Content Placeholder 2">
            <a:extLst>
              <a:ext uri="{FF2B5EF4-FFF2-40B4-BE49-F238E27FC236}">
                <a16:creationId xmlns:a16="http://schemas.microsoft.com/office/drawing/2014/main" id="{9CBF17EE-4666-AEB7-0CA7-FEC9EA3D6698}"/>
              </a:ext>
            </a:extLst>
          </p:cNvPr>
          <p:cNvSpPr>
            <a:spLocks noGrp="1"/>
          </p:cNvSpPr>
          <p:nvPr>
            <p:ph idx="1"/>
          </p:nvPr>
        </p:nvSpPr>
        <p:spPr>
          <a:xfrm>
            <a:off x="633044" y="1632190"/>
            <a:ext cx="10937631" cy="4351338"/>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Free VA healthcare is provided for ALL service-connected disabilities</a:t>
            </a:r>
          </a:p>
          <a:p>
            <a:pPr marL="342900" marR="0" lvl="0" indent="-342900">
              <a:lnSpc>
                <a:spcPct val="107000"/>
              </a:lnSpc>
              <a:spcBef>
                <a:spcPts val="0"/>
              </a:spcBef>
              <a:spcAft>
                <a:spcPts val="0"/>
              </a:spcAft>
              <a:buFont typeface="Symbol" panose="05050102010706020507" pitchFamily="18" charset="2"/>
              <a:buChar char=""/>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10% overall rating: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VA provides hearing and vision aids regardless of what the veteran is service connected for and VA waives the funding fee for VA Home Loan</a:t>
            </a:r>
          </a:p>
          <a:p>
            <a:pPr marL="342900" marR="0" lvl="0" indent="-342900">
              <a:lnSpc>
                <a:spcPct val="107000"/>
              </a:lnSpc>
              <a:spcBef>
                <a:spcPts val="0"/>
              </a:spcBef>
              <a:spcAft>
                <a:spcPts val="0"/>
              </a:spcAft>
              <a:buFont typeface="Symbol" panose="05050102010706020507" pitchFamily="18" charset="2"/>
              <a:buChar char=""/>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30% overall rating: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Veterans can add their dependents to their compensation award increasing their overall amount of compensation </a:t>
            </a:r>
          </a:p>
        </p:txBody>
      </p:sp>
      <p:sp>
        <p:nvSpPr>
          <p:cNvPr id="3" name="Slide Number Placeholder 2">
            <a:extLst>
              <a:ext uri="{FF2B5EF4-FFF2-40B4-BE49-F238E27FC236}">
                <a16:creationId xmlns:a16="http://schemas.microsoft.com/office/drawing/2014/main" id="{BE4901ED-C733-E913-CC84-A1E8F9F1B7A9}"/>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028394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86503-FC39-E837-A992-02964F51A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B5F46E-AE74-A5DB-B953-397B655C3FE1}"/>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Compensation Overall benefits</a:t>
            </a:r>
          </a:p>
        </p:txBody>
      </p:sp>
      <p:sp>
        <p:nvSpPr>
          <p:cNvPr id="19459" name="Content Placeholder 2">
            <a:extLst>
              <a:ext uri="{FF2B5EF4-FFF2-40B4-BE49-F238E27FC236}">
                <a16:creationId xmlns:a16="http://schemas.microsoft.com/office/drawing/2014/main" id="{A2EE0F0E-BD08-09E5-3F17-2D7866D22776}"/>
              </a:ext>
            </a:extLst>
          </p:cNvPr>
          <p:cNvSpPr>
            <a:spLocks noGrp="1"/>
          </p:cNvSpPr>
          <p:nvPr>
            <p:ph idx="1"/>
          </p:nvPr>
        </p:nvSpPr>
        <p:spPr>
          <a:xfrm>
            <a:off x="633044" y="1632190"/>
            <a:ext cx="10937631" cy="4351338"/>
          </a:xfrm>
        </p:spPr>
        <p:txBody>
          <a:bodyPr>
            <a:normAutofit lnSpcReduction="10000"/>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50% overall rating: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Veteran is placed in VHA Priority Group 1 allowing for treatment for any conditions regardless of service connection. If retired from the military, the veteran can receive both VA and Military Retirement pay simultaneously</a:t>
            </a:r>
            <a:endPar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70% overall rating: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If unable to work due to their service connected conditions, the veteran may be eligible for Individual Unemployability (IU)</a:t>
            </a:r>
          </a:p>
          <a:p>
            <a:pPr marL="342900" marR="0" lvl="0" indent="-342900">
              <a:lnSpc>
                <a:spcPct val="107000"/>
              </a:lnSpc>
              <a:spcBef>
                <a:spcPts val="0"/>
              </a:spcBef>
              <a:spcAft>
                <a:spcPts val="800"/>
              </a:spcAft>
              <a:buFont typeface="Symbol" panose="05050102010706020507" pitchFamily="18" charset="2"/>
              <a:buChar char=""/>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100% Permanent and Total (P&amp;T)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Veteran’s dependents are eligible for Dependent Education Allowance and Healthcare. </a:t>
            </a:r>
          </a:p>
          <a:p>
            <a:pPr marL="0" marR="0" lvl="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Not a complete list of all overall VA rating percentages *</a:t>
            </a:r>
          </a:p>
        </p:txBody>
      </p:sp>
      <p:sp>
        <p:nvSpPr>
          <p:cNvPr id="3" name="Slide Number Placeholder 2">
            <a:extLst>
              <a:ext uri="{FF2B5EF4-FFF2-40B4-BE49-F238E27FC236}">
                <a16:creationId xmlns:a16="http://schemas.microsoft.com/office/drawing/2014/main" id="{5B064AD5-CDCB-553B-F5AC-BC73A86AA1E4}"/>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026868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D7858-838A-B7D5-DD56-33E34F070B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819661-95D1-AF35-AA82-473851BDAC5C}"/>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Veteran Dependents</a:t>
            </a:r>
          </a:p>
        </p:txBody>
      </p:sp>
      <p:sp>
        <p:nvSpPr>
          <p:cNvPr id="19459" name="Content Placeholder 2">
            <a:extLst>
              <a:ext uri="{FF2B5EF4-FFF2-40B4-BE49-F238E27FC236}">
                <a16:creationId xmlns:a16="http://schemas.microsoft.com/office/drawing/2014/main" id="{DC81D78A-127A-AD61-2120-4B7F6B0278DA}"/>
              </a:ext>
            </a:extLst>
          </p:cNvPr>
          <p:cNvSpPr>
            <a:spLocks noGrp="1"/>
          </p:cNvSpPr>
          <p:nvPr>
            <p:ph idx="1"/>
          </p:nvPr>
        </p:nvSpPr>
        <p:spPr>
          <a:xfrm>
            <a:off x="416169" y="1383378"/>
            <a:ext cx="10937631" cy="4351338"/>
          </a:xfrm>
        </p:spPr>
        <p:txBody>
          <a:bodyPr>
            <a:noAutofit/>
          </a:bodyPr>
          <a:lstStyle/>
          <a:p>
            <a:pPr marL="0" indent="0">
              <a:buNone/>
            </a:pPr>
            <a:r>
              <a:rPr lang="en-US" altLang="en-US" sz="2400" dirty="0"/>
              <a:t>The VA provides various benefits for dependents of eligible veterans such as financial assistance, educational support, and health care coverage. Additionally, veterans with at least a 30% rating with VA may add their dependents to their claim and receive additional compensation for them. </a:t>
            </a:r>
          </a:p>
          <a:p>
            <a:pPr marL="0" indent="0">
              <a:buNone/>
            </a:pPr>
            <a:r>
              <a:rPr lang="en-US" altLang="en-US" sz="2400" dirty="0"/>
              <a:t>Eligible dependents include:</a:t>
            </a:r>
          </a:p>
          <a:p>
            <a:pPr marL="0" indent="0">
              <a:buNone/>
            </a:pPr>
            <a:r>
              <a:rPr lang="en-US" altLang="en-US" sz="2400" b="1" dirty="0"/>
              <a:t>	Spouse</a:t>
            </a:r>
          </a:p>
          <a:p>
            <a:pPr marL="0" indent="0">
              <a:buNone/>
            </a:pPr>
            <a:r>
              <a:rPr lang="en-US" altLang="en-US" sz="2400" b="1" dirty="0"/>
              <a:t>	Children </a:t>
            </a:r>
          </a:p>
          <a:p>
            <a:pPr marL="0" indent="0">
              <a:buNone/>
            </a:pPr>
            <a:r>
              <a:rPr lang="en-US" altLang="en-US" sz="2400" b="1" dirty="0"/>
              <a:t>	Unmarried Adult Children with Disabilities</a:t>
            </a:r>
          </a:p>
          <a:p>
            <a:pPr marL="0" indent="0">
              <a:buNone/>
            </a:pPr>
            <a:r>
              <a:rPr lang="en-US" altLang="en-US" sz="2400" b="1" dirty="0"/>
              <a:t>	School Age Children</a:t>
            </a:r>
          </a:p>
          <a:p>
            <a:pPr marL="0" indent="0">
              <a:buNone/>
            </a:pPr>
            <a:r>
              <a:rPr lang="en-US" altLang="en-US" sz="2400" b="1" dirty="0"/>
              <a:t> 	Parents</a:t>
            </a:r>
          </a:p>
          <a:p>
            <a:pPr marL="0" indent="0">
              <a:buNone/>
            </a:pPr>
            <a:r>
              <a:rPr lang="en-US" altLang="en-US" sz="2400" dirty="0"/>
              <a:t>*VA will only recognize one set of parents and in some cases, parents of a deceased veteran may be eligible for survivor benefits if the veteran's death is service-connected.*</a:t>
            </a:r>
          </a:p>
          <a:p>
            <a:pPr marL="0" indent="0">
              <a:buNone/>
            </a:pPr>
            <a:endParaRPr lang="en-US" altLang="en-US" sz="2400" b="1" dirty="0"/>
          </a:p>
          <a:p>
            <a:pPr marL="0" indent="0">
              <a:buNone/>
            </a:pPr>
            <a:endParaRPr lang="en-US" altLang="en-US" dirty="0"/>
          </a:p>
        </p:txBody>
      </p:sp>
      <p:sp>
        <p:nvSpPr>
          <p:cNvPr id="3" name="Slide Number Placeholder 2">
            <a:extLst>
              <a:ext uri="{FF2B5EF4-FFF2-40B4-BE49-F238E27FC236}">
                <a16:creationId xmlns:a16="http://schemas.microsoft.com/office/drawing/2014/main" id="{CA8E5D66-D56C-F7F6-3042-F60D0C43F094}"/>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21715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590C64-3617-B558-D79A-65273E5DA8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B022BF-E05C-B909-F7D4-666ED8CE4382}"/>
              </a:ext>
            </a:extLst>
          </p:cNvPr>
          <p:cNvSpPr>
            <a:spLocks noGrp="1"/>
          </p:cNvSpPr>
          <p:nvPr>
            <p:ph type="title"/>
          </p:nvPr>
        </p:nvSpPr>
        <p:spPr>
          <a:xfrm>
            <a:off x="133403" y="82552"/>
            <a:ext cx="7543800" cy="1060450"/>
          </a:xfrm>
        </p:spPr>
        <p:txBody>
          <a:bodyPr>
            <a:normAutofit fontScale="90000"/>
          </a:bodyPr>
          <a:lstStyle/>
          <a:p>
            <a:pPr>
              <a:defRPr/>
            </a:pPr>
            <a:r>
              <a:rPr lang="en-US" sz="3600" b="1" dirty="0">
                <a:latin typeface="Times New Roman" panose="02020603050405020304" pitchFamily="18" charset="0"/>
                <a:cs typeface="Times New Roman" panose="02020603050405020304" pitchFamily="18" charset="0"/>
              </a:rPr>
              <a:t>Benefits Delivered at Discharge (BDD)</a:t>
            </a:r>
          </a:p>
        </p:txBody>
      </p:sp>
      <p:sp>
        <p:nvSpPr>
          <p:cNvPr id="19459" name="Content Placeholder 2">
            <a:extLst>
              <a:ext uri="{FF2B5EF4-FFF2-40B4-BE49-F238E27FC236}">
                <a16:creationId xmlns:a16="http://schemas.microsoft.com/office/drawing/2014/main" id="{754C25C0-8348-BF11-64BF-B2F71FDD4678}"/>
              </a:ext>
            </a:extLst>
          </p:cNvPr>
          <p:cNvSpPr>
            <a:spLocks noGrp="1"/>
          </p:cNvSpPr>
          <p:nvPr>
            <p:ph idx="1"/>
          </p:nvPr>
        </p:nvSpPr>
        <p:spPr>
          <a:xfrm>
            <a:off x="633044" y="1649775"/>
            <a:ext cx="10937631" cy="4351338"/>
          </a:xfrm>
        </p:spPr>
        <p:txBody>
          <a:bodyPr>
            <a:normAutofit/>
          </a:bodyPr>
          <a:lstStyle/>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BDD claims process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is like the traditional claims process with the exception being a timeline goal of the service members Benefits being Delivered to them at Discharge. </a:t>
            </a:r>
          </a:p>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While any Accredited Representative can assist a service member with their BDD claim, NVS has a dedicated team of Pre-Discharge Representatives who are experts in navigating VA processes. Located on over 25 military installations, NVS’s Pre-Discharge Team </a:t>
            </a:r>
            <a:r>
              <a:rPr lang="en-US" dirty="0">
                <a:ea typeface="Calibri" panose="020F0502020204030204" pitchFamily="34" charset="0"/>
                <a:cs typeface="Times New Roman" panose="02020603050405020304" pitchFamily="18" charset="0"/>
              </a:rPr>
              <a:t>is a crucial resource to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service members navigating the VA process. </a:t>
            </a:r>
          </a:p>
          <a:p>
            <a:pPr marL="0" indent="0">
              <a:buNone/>
            </a:pPr>
            <a:endParaRPr lang="en-US" altLang="en-US" dirty="0"/>
          </a:p>
        </p:txBody>
      </p:sp>
      <p:sp>
        <p:nvSpPr>
          <p:cNvPr id="3" name="Slide Number Placeholder 2">
            <a:extLst>
              <a:ext uri="{FF2B5EF4-FFF2-40B4-BE49-F238E27FC236}">
                <a16:creationId xmlns:a16="http://schemas.microsoft.com/office/drawing/2014/main" id="{74AFD10E-84D1-28DB-EDDD-B34A6BE6A23A}"/>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7264641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8ED78-49E3-483F-7E2B-DB1A3C8DC8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EFFD98-8F30-7CFF-1ED1-86817796C39B}"/>
              </a:ext>
            </a:extLst>
          </p:cNvPr>
          <p:cNvSpPr>
            <a:spLocks noGrp="1"/>
          </p:cNvSpPr>
          <p:nvPr>
            <p:ph type="title"/>
          </p:nvPr>
        </p:nvSpPr>
        <p:spPr>
          <a:xfrm>
            <a:off x="133403" y="82552"/>
            <a:ext cx="7543800" cy="1060450"/>
          </a:xfrm>
        </p:spPr>
        <p:txBody>
          <a:bodyPr>
            <a:normAutofit fontScale="90000"/>
          </a:bodyPr>
          <a:lstStyle/>
          <a:p>
            <a:pPr>
              <a:defRPr/>
            </a:pPr>
            <a:r>
              <a:rPr lang="en-US" sz="3600" b="1" dirty="0">
                <a:latin typeface="Times New Roman" panose="02020603050405020304" pitchFamily="18" charset="0"/>
                <a:cs typeface="Times New Roman" panose="02020603050405020304" pitchFamily="18" charset="0"/>
              </a:rPr>
              <a:t>Benefits Delivered at Discharge (BDD)</a:t>
            </a:r>
          </a:p>
        </p:txBody>
      </p:sp>
      <p:sp>
        <p:nvSpPr>
          <p:cNvPr id="19459" name="Content Placeholder 2">
            <a:extLst>
              <a:ext uri="{FF2B5EF4-FFF2-40B4-BE49-F238E27FC236}">
                <a16:creationId xmlns:a16="http://schemas.microsoft.com/office/drawing/2014/main" id="{095A45E0-2501-D080-CA30-02C0D9879146}"/>
              </a:ext>
            </a:extLst>
          </p:cNvPr>
          <p:cNvSpPr>
            <a:spLocks noGrp="1"/>
          </p:cNvSpPr>
          <p:nvPr>
            <p:ph idx="1"/>
          </p:nvPr>
        </p:nvSpPr>
        <p:spPr>
          <a:xfrm>
            <a:off x="633044" y="1649775"/>
            <a:ext cx="10937631" cy="4351338"/>
          </a:xfrm>
        </p:spPr>
        <p:txBody>
          <a:bodyPr>
            <a:normAutofit fontScale="92500" lnSpcReduction="20000"/>
          </a:bodyPr>
          <a:lstStyle/>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BDD Program allows Service members (SM) to apply for VA disability compensation benefits between 90 to 180 days prior to separation if they qualify: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Eligibility: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SMs may use the BDD program if they meet </a:t>
            </a:r>
            <a:r>
              <a:rPr lang="en-US" sz="2800" b="1" u="sng" dirty="0">
                <a:effectLst/>
                <a:latin typeface="Times New Roman" panose="02020603050405020304" pitchFamily="18" charset="0"/>
                <a:ea typeface="Calibri" panose="020F0502020204030204" pitchFamily="34" charset="0"/>
                <a:cs typeface="Times New Roman" panose="02020603050405020304" pitchFamily="18" charset="0"/>
              </a:rPr>
              <a:t>ALL</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the following criteria: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On full-time active duty (Including members of the Guard or Reserves)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Have a confirmed separation date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File a claim 90-180 days prior to the actual separate date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Attend VA exams within 45 days of date claim was submitted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Provide a copy of their </a:t>
            </a:r>
            <a:r>
              <a:rPr lang="en-US" sz="2800" b="1" u="sng" dirty="0">
                <a:effectLst/>
                <a:latin typeface="Times New Roman" panose="02020603050405020304" pitchFamily="18" charset="0"/>
                <a:ea typeface="Calibri" panose="020F0502020204030204" pitchFamily="34" charset="0"/>
                <a:cs typeface="Times New Roman" panose="02020603050405020304" pitchFamily="18" charset="0"/>
              </a:rPr>
              <a:t>COMPLETE</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service treatment records (STR) for the current period of service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Submit a Separation Health Assessment (SHA)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ltLang="en-US" dirty="0"/>
          </a:p>
        </p:txBody>
      </p:sp>
      <p:sp>
        <p:nvSpPr>
          <p:cNvPr id="3" name="Slide Number Placeholder 2">
            <a:extLst>
              <a:ext uri="{FF2B5EF4-FFF2-40B4-BE49-F238E27FC236}">
                <a16:creationId xmlns:a16="http://schemas.microsoft.com/office/drawing/2014/main" id="{2B1312E5-5A79-8731-F52B-C4A881B6873E}"/>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7628930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0C08D-0B25-2B71-FCBC-F240772500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D62610-884A-BA5E-4D4E-B5FA83CDCD5F}"/>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Non-Service Connected Pension</a:t>
            </a:r>
          </a:p>
        </p:txBody>
      </p:sp>
      <p:sp>
        <p:nvSpPr>
          <p:cNvPr id="19459" name="Content Placeholder 2">
            <a:extLst>
              <a:ext uri="{FF2B5EF4-FFF2-40B4-BE49-F238E27FC236}">
                <a16:creationId xmlns:a16="http://schemas.microsoft.com/office/drawing/2014/main" id="{C36ACBE8-A619-99C1-9584-25A53A4E2271}"/>
              </a:ext>
            </a:extLst>
          </p:cNvPr>
          <p:cNvSpPr>
            <a:spLocks noGrp="1"/>
          </p:cNvSpPr>
          <p:nvPr>
            <p:ph idx="1"/>
          </p:nvPr>
        </p:nvSpPr>
        <p:spPr>
          <a:xfrm>
            <a:off x="633044" y="1614607"/>
            <a:ext cx="10937631" cy="4351338"/>
          </a:xfrm>
        </p:spPr>
        <p:txBody>
          <a:bodyPr>
            <a:normAutofit lnSpcReduction="10000"/>
          </a:bodyPr>
          <a:lstStyle/>
          <a:p>
            <a:pPr marL="0" marR="0" indent="0">
              <a:lnSpc>
                <a:spcPct val="107000"/>
              </a:lnSpc>
              <a:spcBef>
                <a:spcPts val="0"/>
              </a:spcBef>
              <a:spcAft>
                <a:spcPts val="800"/>
              </a:spcAft>
              <a:buNone/>
              <a:tabLst>
                <a:tab pos="1085850" algn="l"/>
              </a:tabLst>
            </a:pPr>
            <a:r>
              <a:rPr lang="en-US" b="1" dirty="0">
                <a:ea typeface="Calibri" panose="020F0502020204030204" pitchFamily="34" charset="0"/>
                <a:cs typeface="Times New Roman" panose="02020603050405020304" pitchFamily="18" charset="0"/>
              </a:rPr>
              <a:t>Non- Service </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Connected Pension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is a program that provides financial assistance to wartime veterans and their surviving spouses who have limited income and assets. </a:t>
            </a:r>
          </a:p>
          <a:p>
            <a:pPr marL="0" marR="0" indent="0">
              <a:lnSpc>
                <a:spcPct val="107000"/>
              </a:lnSpc>
              <a:spcBef>
                <a:spcPts val="0"/>
              </a:spcBef>
              <a:spcAft>
                <a:spcPts val="800"/>
              </a:spcAft>
              <a:buNone/>
              <a:tabLst>
                <a:tab pos="1085850" algn="l"/>
              </a:tabLs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This pension is designed to support individuals who are in financial need and who may not be eligible for other VA pension programs due to a lack of service-related disabilities. </a:t>
            </a:r>
          </a:p>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tab pos="1085850" algn="l"/>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To qualify for the Non-Service-Connected Pension, veterans and their spouses must meet certain criteria </a:t>
            </a:r>
            <a:r>
              <a:rPr lang="en-US" dirty="0">
                <a:solidFill>
                  <a:prstClr val="black"/>
                </a:solidFill>
                <a:ea typeface="Calibri" panose="020F0502020204030204" pitchFamily="34" charset="0"/>
                <a:cs typeface="Times New Roman" panose="02020603050405020304" pitchFamily="18" charset="0"/>
              </a:rPr>
              <a:t>including wartime service and income requirements</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tab pos="1085850" algn="l"/>
              </a:tabLst>
              <a:defRPr/>
            </a:pP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tabLst>
                <a:tab pos="1085850" algn="l"/>
              </a:tabLs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ltLang="en-US" dirty="0"/>
          </a:p>
        </p:txBody>
      </p:sp>
      <p:sp>
        <p:nvSpPr>
          <p:cNvPr id="3" name="Slide Number Placeholder 2">
            <a:extLst>
              <a:ext uri="{FF2B5EF4-FFF2-40B4-BE49-F238E27FC236}">
                <a16:creationId xmlns:a16="http://schemas.microsoft.com/office/drawing/2014/main" id="{9DF685C8-A502-77D2-F480-EF832C15517E}"/>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8093622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A45F97-FAC2-54A6-80F5-2109C82D0E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0A5718-CD02-BC9E-6C48-6E74E0585BAB}"/>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Survivor Benefits</a:t>
            </a:r>
          </a:p>
        </p:txBody>
      </p:sp>
      <p:sp>
        <p:nvSpPr>
          <p:cNvPr id="19459" name="Content Placeholder 2">
            <a:extLst>
              <a:ext uri="{FF2B5EF4-FFF2-40B4-BE49-F238E27FC236}">
                <a16:creationId xmlns:a16="http://schemas.microsoft.com/office/drawing/2014/main" id="{0F5D8BBA-1F21-5CCB-52E2-59824EA8B849}"/>
              </a:ext>
            </a:extLst>
          </p:cNvPr>
          <p:cNvSpPr>
            <a:spLocks noGrp="1"/>
          </p:cNvSpPr>
          <p:nvPr>
            <p:ph idx="1"/>
          </p:nvPr>
        </p:nvSpPr>
        <p:spPr>
          <a:xfrm>
            <a:off x="633044" y="1632190"/>
            <a:ext cx="10937631" cy="4351338"/>
          </a:xfrm>
        </p:spPr>
        <p:txBody>
          <a:bodyPr>
            <a:normAutofit/>
          </a:bodyPr>
          <a:lstStyle/>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Surviving spouses and family members of deceased veterans may be eligible for various benefits including medical care, financial assistance, and burial assistance for their veteran. </a:t>
            </a:r>
          </a:p>
          <a:p>
            <a:pPr marL="0" marR="0" indent="0">
              <a:lnSpc>
                <a:spcPct val="107000"/>
              </a:lnSpc>
              <a:spcBef>
                <a:spcPts val="0"/>
              </a:spcBef>
              <a:spcAft>
                <a:spcPts val="800"/>
              </a:spcAft>
              <a:buNone/>
            </a:pPr>
            <a:endParaRPr lang="en-US" dirty="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Please note that the eligibility criteria and amounts vary based on factors such as the veteran's service, circumstances of death, and service connection.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ltLang="en-US" dirty="0"/>
          </a:p>
        </p:txBody>
      </p:sp>
      <p:sp>
        <p:nvSpPr>
          <p:cNvPr id="3" name="Slide Number Placeholder 2">
            <a:extLst>
              <a:ext uri="{FF2B5EF4-FFF2-40B4-BE49-F238E27FC236}">
                <a16:creationId xmlns:a16="http://schemas.microsoft.com/office/drawing/2014/main" id="{D9677859-AAB7-060F-42E4-C4921718C863}"/>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906137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E4E91-184F-9F97-3224-653E7AD091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0D634C-14DC-8190-43FE-CD58555340C3}"/>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PSO’s and Where to Go</a:t>
            </a:r>
          </a:p>
        </p:txBody>
      </p:sp>
      <p:sp>
        <p:nvSpPr>
          <p:cNvPr id="19459" name="Content Placeholder 2">
            <a:extLst>
              <a:ext uri="{FF2B5EF4-FFF2-40B4-BE49-F238E27FC236}">
                <a16:creationId xmlns:a16="http://schemas.microsoft.com/office/drawing/2014/main" id="{38A127B4-43ED-CC68-12FD-600813D7F7CC}"/>
              </a:ext>
            </a:extLst>
          </p:cNvPr>
          <p:cNvSpPr>
            <a:spLocks noGrp="1"/>
          </p:cNvSpPr>
          <p:nvPr>
            <p:ph idx="1"/>
          </p:nvPr>
        </p:nvSpPr>
        <p:spPr>
          <a:xfrm>
            <a:off x="548961" y="1334265"/>
            <a:ext cx="10937631" cy="4351338"/>
          </a:xfrm>
        </p:spPr>
        <p:txBody>
          <a:bodyPr>
            <a:noAutofit/>
          </a:bodyPr>
          <a:lstStyle/>
          <a:p>
            <a:pPr marL="0" indent="0">
              <a:buNone/>
            </a:pPr>
            <a:r>
              <a:rPr lang="en-US" altLang="en-US" b="1" dirty="0"/>
              <a:t>PSOs must know where to direct veterans for assistance with:</a:t>
            </a:r>
          </a:p>
          <a:p>
            <a:pPr marL="0" indent="0">
              <a:buNone/>
            </a:pPr>
            <a:r>
              <a:rPr lang="en-US" altLang="en-US" dirty="0"/>
              <a:t>• VA benefits</a:t>
            </a:r>
          </a:p>
          <a:p>
            <a:pPr marL="0" indent="0">
              <a:buNone/>
            </a:pPr>
            <a:r>
              <a:rPr lang="en-US" altLang="en-US" dirty="0"/>
              <a:t>• VFW benefits </a:t>
            </a:r>
          </a:p>
          <a:p>
            <a:r>
              <a:rPr lang="en-US" altLang="en-US" dirty="0"/>
              <a:t>Local veteran events</a:t>
            </a:r>
          </a:p>
          <a:p>
            <a:r>
              <a:rPr lang="en-US" altLang="en-US" dirty="0"/>
              <a:t>Local and state benefits such as property tax relief</a:t>
            </a:r>
          </a:p>
          <a:p>
            <a:r>
              <a:rPr lang="en-US" altLang="en-US" dirty="0"/>
              <a:t>Local Discounts</a:t>
            </a:r>
          </a:p>
          <a:p>
            <a:r>
              <a:rPr lang="en-US" altLang="en-US" dirty="0"/>
              <a:t>Employment Resources</a:t>
            </a:r>
          </a:p>
          <a:p>
            <a:pPr marL="0" indent="0">
              <a:buNone/>
            </a:pPr>
            <a:r>
              <a:rPr lang="en-US" altLang="en-US" dirty="0"/>
              <a:t>• Emergency financial help</a:t>
            </a:r>
          </a:p>
          <a:p>
            <a:pPr marL="0" indent="0">
              <a:buNone/>
            </a:pPr>
            <a:r>
              <a:rPr lang="en-US" altLang="en-US" dirty="0"/>
              <a:t>• Homeless shelters</a:t>
            </a:r>
          </a:p>
          <a:p>
            <a:r>
              <a:rPr lang="en-US" altLang="en-US" dirty="0"/>
              <a:t>Any other local benefits that may make life easier for a veteran and their family</a:t>
            </a:r>
          </a:p>
          <a:p>
            <a:pPr marL="0" indent="0">
              <a:buNone/>
            </a:pPr>
            <a:endParaRPr lang="en-US" altLang="en-US" dirty="0"/>
          </a:p>
        </p:txBody>
      </p:sp>
      <p:sp>
        <p:nvSpPr>
          <p:cNvPr id="3" name="Slide Number Placeholder 2">
            <a:extLst>
              <a:ext uri="{FF2B5EF4-FFF2-40B4-BE49-F238E27FC236}">
                <a16:creationId xmlns:a16="http://schemas.microsoft.com/office/drawing/2014/main" id="{6C5C1925-99A9-30B9-9107-134D4D6B115C}"/>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4536433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C11E1-ADEC-12C2-04CB-7C2F09B114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DEA079-CB0B-532D-C3B4-DDEE3DF64610}"/>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Survivor Benefits</a:t>
            </a:r>
          </a:p>
        </p:txBody>
      </p:sp>
      <p:sp>
        <p:nvSpPr>
          <p:cNvPr id="19459" name="Content Placeholder 2">
            <a:extLst>
              <a:ext uri="{FF2B5EF4-FFF2-40B4-BE49-F238E27FC236}">
                <a16:creationId xmlns:a16="http://schemas.microsoft.com/office/drawing/2014/main" id="{02707C2B-0A3D-CAAF-DB08-765B8FDFAD7D}"/>
              </a:ext>
            </a:extLst>
          </p:cNvPr>
          <p:cNvSpPr>
            <a:spLocks noGrp="1"/>
          </p:cNvSpPr>
          <p:nvPr>
            <p:ph idx="1"/>
          </p:nvPr>
        </p:nvSpPr>
        <p:spPr>
          <a:xfrm>
            <a:off x="633044" y="1632190"/>
            <a:ext cx="10937631" cy="4351338"/>
          </a:xfrm>
        </p:spPr>
        <p:txBody>
          <a:bodyPr>
            <a:normAutofit/>
          </a:bodyPr>
          <a:lstStyle/>
          <a:p>
            <a:pPr marL="0" indent="0">
              <a:buNone/>
            </a:pPr>
            <a:r>
              <a:rPr lang="en-US" altLang="en-US" dirty="0"/>
              <a:t>Survivor benefits are paid to eligible dependents including:</a:t>
            </a:r>
          </a:p>
          <a:p>
            <a:r>
              <a:rPr lang="en-US" altLang="en-US" b="1" dirty="0"/>
              <a:t>Spouse</a:t>
            </a:r>
          </a:p>
          <a:p>
            <a:r>
              <a:rPr lang="en-US" altLang="en-US" b="1" dirty="0"/>
              <a:t>Children</a:t>
            </a:r>
          </a:p>
          <a:p>
            <a:r>
              <a:rPr lang="en-US" altLang="en-US" b="1" dirty="0"/>
              <a:t>Unmarried Adult Children with Disabilities</a:t>
            </a:r>
          </a:p>
          <a:p>
            <a:r>
              <a:rPr lang="en-US" altLang="en-US" b="1" dirty="0"/>
              <a:t>School Age Children</a:t>
            </a:r>
          </a:p>
          <a:p>
            <a:r>
              <a:rPr lang="en-US" altLang="en-US" b="1" dirty="0"/>
              <a:t> Parents </a:t>
            </a:r>
          </a:p>
          <a:p>
            <a:pPr marL="0" marR="0" indent="0">
              <a:lnSpc>
                <a:spcPct val="107000"/>
              </a:lnSpc>
              <a:spcBef>
                <a:spcPts val="0"/>
              </a:spcBef>
              <a:spcAft>
                <a:spcPts val="800"/>
              </a:spcAft>
              <a:buNone/>
            </a:pPr>
            <a:endParaRPr lang="en-US" altLang="en-US" dirty="0"/>
          </a:p>
        </p:txBody>
      </p:sp>
      <p:sp>
        <p:nvSpPr>
          <p:cNvPr id="3" name="Slide Number Placeholder 2">
            <a:extLst>
              <a:ext uri="{FF2B5EF4-FFF2-40B4-BE49-F238E27FC236}">
                <a16:creationId xmlns:a16="http://schemas.microsoft.com/office/drawing/2014/main" id="{A8211B6E-830D-227E-3000-76A3ABF0FA4C}"/>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1496926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B4816-0A70-C7B5-2043-FBC40DB92A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9242A7-B0CA-FAD4-B3A9-0B387320AAFB}"/>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Survivor Benefits</a:t>
            </a:r>
          </a:p>
        </p:txBody>
      </p:sp>
      <p:sp>
        <p:nvSpPr>
          <p:cNvPr id="19459" name="Content Placeholder 2">
            <a:extLst>
              <a:ext uri="{FF2B5EF4-FFF2-40B4-BE49-F238E27FC236}">
                <a16:creationId xmlns:a16="http://schemas.microsoft.com/office/drawing/2014/main" id="{60EA9226-6DDB-3232-18AB-294F7913887A}"/>
              </a:ext>
            </a:extLst>
          </p:cNvPr>
          <p:cNvSpPr>
            <a:spLocks noGrp="1"/>
          </p:cNvSpPr>
          <p:nvPr>
            <p:ph idx="1"/>
          </p:nvPr>
        </p:nvSpPr>
        <p:spPr>
          <a:xfrm>
            <a:off x="633044" y="1632190"/>
            <a:ext cx="10937631" cy="4874118"/>
          </a:xfrm>
        </p:spPr>
        <p:txBody>
          <a:bodyPr>
            <a:normAutofit fontScale="77500" lnSpcReduction="20000"/>
          </a:bodyPr>
          <a:lstStyle/>
          <a:p>
            <a:pPr marL="0" marR="0" indent="0">
              <a:lnSpc>
                <a:spcPct val="107000"/>
              </a:lnSpc>
              <a:spcBef>
                <a:spcPts val="0"/>
              </a:spcBef>
              <a:spcAft>
                <a:spcPts val="800"/>
              </a:spcAft>
              <a:buNone/>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Survivor Benefit Programs: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Accrued Benefits: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Benefits that are owed to the veteran by VA but not paid prior to the veteran’s death. A claim must be filed within 1 year after veteran’s death by the surviving spouse, dependent children, or dependent parents. </a:t>
            </a:r>
          </a:p>
          <a:p>
            <a:pPr marL="0" marR="0">
              <a:lnSpc>
                <a:spcPct val="107000"/>
              </a:lnSpc>
              <a:spcBef>
                <a:spcPts val="0"/>
              </a:spcBef>
              <a:spcAft>
                <a:spcPts val="800"/>
              </a:spcAft>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Substitution: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Allows a surviving spouse, dependent child, or other eligible person to step into the shoes of a deceased veteran who had a pending claim or appeal with the VA at the time of their death</a:t>
            </a:r>
          </a:p>
          <a:p>
            <a:pPr marL="0" marR="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Dependency and Indemnity Compensation (DIC):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DIC is a tax-free monetary benefit for surviving spouses, dependent children, and dependent parents of service members who died on active duty or veterans whose death resulted from a service-related injury or disease. Dependents of veterans who were totally disabled due to service-connected conditions for 10 years prior to their passing are also eligible for DIC. </a:t>
            </a:r>
            <a:endParaRPr lang="en-US" altLang="en-US" dirty="0"/>
          </a:p>
        </p:txBody>
      </p:sp>
      <p:sp>
        <p:nvSpPr>
          <p:cNvPr id="3" name="Slide Number Placeholder 2">
            <a:extLst>
              <a:ext uri="{FF2B5EF4-FFF2-40B4-BE49-F238E27FC236}">
                <a16:creationId xmlns:a16="http://schemas.microsoft.com/office/drawing/2014/main" id="{DAAB0965-5A07-5176-B8EC-0C80FD521968}"/>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1421298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E3A2B4-5BF5-D400-F661-E643C23581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A3FA7-4B55-2302-82A4-9296AEFC028A}"/>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Survivor Benefits</a:t>
            </a:r>
          </a:p>
        </p:txBody>
      </p:sp>
      <p:sp>
        <p:nvSpPr>
          <p:cNvPr id="19459" name="Content Placeholder 2">
            <a:extLst>
              <a:ext uri="{FF2B5EF4-FFF2-40B4-BE49-F238E27FC236}">
                <a16:creationId xmlns:a16="http://schemas.microsoft.com/office/drawing/2014/main" id="{BCBF77FE-4AD3-2D85-3026-A0D85F79BDFA}"/>
              </a:ext>
            </a:extLst>
          </p:cNvPr>
          <p:cNvSpPr>
            <a:spLocks noGrp="1"/>
          </p:cNvSpPr>
          <p:nvPr>
            <p:ph idx="1"/>
          </p:nvPr>
        </p:nvSpPr>
        <p:spPr>
          <a:xfrm>
            <a:off x="633044" y="1632190"/>
            <a:ext cx="10937631" cy="4874118"/>
          </a:xfrm>
        </p:spPr>
        <p:txBody>
          <a:bodyPr>
            <a:normAutofit lnSpcReduction="10000"/>
          </a:bodyPr>
          <a:lstStyle/>
          <a:p>
            <a:pPr marL="0" marR="0" indent="0">
              <a:lnSpc>
                <a:spcPct val="107000"/>
              </a:lnSpc>
              <a:spcBef>
                <a:spcPts val="0"/>
              </a:spcBef>
              <a:spcAft>
                <a:spcPts val="800"/>
              </a:spcAft>
              <a:buNone/>
            </a:pPr>
            <a:r>
              <a:rPr lang="en-US" altLang="en-US" dirty="0"/>
              <a:t>VA offers a range of burial benefits to honor and provide for veterans and their eligible family members including:</a:t>
            </a:r>
          </a:p>
          <a:p>
            <a:pPr>
              <a:lnSpc>
                <a:spcPct val="107000"/>
              </a:lnSpc>
              <a:spcBef>
                <a:spcPts val="0"/>
              </a:spcBef>
              <a:spcAft>
                <a:spcPts val="800"/>
              </a:spcAft>
            </a:pPr>
            <a:r>
              <a:rPr lang="en-US" altLang="en-US" dirty="0"/>
              <a:t>Burial in VA National Cemetery</a:t>
            </a:r>
          </a:p>
          <a:p>
            <a:pPr>
              <a:lnSpc>
                <a:spcPct val="107000"/>
              </a:lnSpc>
              <a:spcBef>
                <a:spcPts val="0"/>
              </a:spcBef>
              <a:spcAft>
                <a:spcPts val="800"/>
              </a:spcAft>
            </a:pPr>
            <a:r>
              <a:rPr lang="en-US" altLang="en-US" dirty="0"/>
              <a:t>VA-Provided Headstones, Markers, Medallions and Burial Flags</a:t>
            </a:r>
          </a:p>
          <a:p>
            <a:pPr>
              <a:lnSpc>
                <a:spcPct val="107000"/>
              </a:lnSpc>
              <a:spcBef>
                <a:spcPts val="0"/>
              </a:spcBef>
              <a:spcAft>
                <a:spcPts val="800"/>
              </a:spcAft>
            </a:pPr>
            <a:r>
              <a:rPr lang="en-US" altLang="en-US" dirty="0"/>
              <a:t>Burial Allowances</a:t>
            </a:r>
          </a:p>
          <a:p>
            <a:pPr marL="0" marR="0" indent="0">
              <a:lnSpc>
                <a:spcPct val="107000"/>
              </a:lnSpc>
              <a:spcBef>
                <a:spcPts val="0"/>
              </a:spcBef>
              <a:spcAft>
                <a:spcPts val="800"/>
              </a:spcAft>
              <a:buNone/>
            </a:pPr>
            <a:endParaRPr lang="en-US" altLang="en-US" sz="1400" dirty="0"/>
          </a:p>
          <a:p>
            <a:pPr marL="0" marR="0" indent="0">
              <a:lnSpc>
                <a:spcPct val="107000"/>
              </a:lnSpc>
              <a:spcBef>
                <a:spcPts val="0"/>
              </a:spcBef>
              <a:spcAft>
                <a:spcPts val="800"/>
              </a:spcAft>
              <a:buNone/>
            </a:pPr>
            <a:r>
              <a:rPr lang="en-US" altLang="en-US" dirty="0"/>
              <a:t>The VA Pre-Need Burial Program allows veterans and their families to plan in advance for burial in a VA national cemetery, ensuring eligibility and easing the decision-making process during a difficult time. </a:t>
            </a:r>
          </a:p>
          <a:p>
            <a:pPr marL="0" marR="0" indent="0">
              <a:lnSpc>
                <a:spcPct val="107000"/>
              </a:lnSpc>
              <a:spcBef>
                <a:spcPts val="0"/>
              </a:spcBef>
              <a:spcAft>
                <a:spcPts val="800"/>
              </a:spcAft>
              <a:buNone/>
            </a:pPr>
            <a:r>
              <a:rPr lang="en-US" altLang="en-US" dirty="0">
                <a:hlinkClick r:id="rId3"/>
              </a:rPr>
              <a:t>https://www.va.gov/burials-memorials/pre-need-eligibility/</a:t>
            </a:r>
            <a:r>
              <a:rPr lang="en-US" altLang="en-US" dirty="0"/>
              <a:t> </a:t>
            </a:r>
          </a:p>
        </p:txBody>
      </p:sp>
      <p:sp>
        <p:nvSpPr>
          <p:cNvPr id="3" name="Slide Number Placeholder 2">
            <a:extLst>
              <a:ext uri="{FF2B5EF4-FFF2-40B4-BE49-F238E27FC236}">
                <a16:creationId xmlns:a16="http://schemas.microsoft.com/office/drawing/2014/main" id="{F1402DB4-CDD1-8342-3F63-B9523977D574}"/>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8091095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98284A-19D5-C538-7706-CBA63D7A8F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B3CA13-73D0-519C-59FE-AEA21D40A99F}"/>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Ancillary Benefits </a:t>
            </a:r>
          </a:p>
        </p:txBody>
      </p:sp>
      <p:sp>
        <p:nvSpPr>
          <p:cNvPr id="19459" name="Content Placeholder 2">
            <a:extLst>
              <a:ext uri="{FF2B5EF4-FFF2-40B4-BE49-F238E27FC236}">
                <a16:creationId xmlns:a16="http://schemas.microsoft.com/office/drawing/2014/main" id="{DC0F0936-A20B-C9A6-DE58-1E38E993CDD9}"/>
              </a:ext>
            </a:extLst>
          </p:cNvPr>
          <p:cNvSpPr>
            <a:spLocks noGrp="1"/>
          </p:cNvSpPr>
          <p:nvPr>
            <p:ph idx="1"/>
          </p:nvPr>
        </p:nvSpPr>
        <p:spPr>
          <a:xfrm>
            <a:off x="633044" y="1614606"/>
            <a:ext cx="10937631" cy="5160842"/>
          </a:xfrm>
        </p:spPr>
        <p:txBody>
          <a:bodyPr>
            <a:normAutofit/>
          </a:bodyPr>
          <a:lstStyle/>
          <a:p>
            <a:pPr marL="0" indent="0">
              <a:buNone/>
            </a:pPr>
            <a:r>
              <a:rPr lang="en-US" altLang="en-US" b="1" dirty="0"/>
              <a:t>Ancillary benefits </a:t>
            </a:r>
            <a:r>
              <a:rPr lang="en-US" altLang="en-US" dirty="0"/>
              <a:t>are extra perks that go beyond regular medical care and disability payments. These benefits depend on a veteran’s service, or when a survivor qualifies for dependency indemnity compensation.</a:t>
            </a:r>
          </a:p>
          <a:p>
            <a:pPr marL="0" indent="0">
              <a:buNone/>
            </a:pPr>
            <a:r>
              <a:rPr lang="en-US" altLang="en-US" b="1" dirty="0"/>
              <a:t>Ancillary Benefits may include but are not limited to:</a:t>
            </a:r>
          </a:p>
          <a:p>
            <a:r>
              <a:rPr lang="en-US" altLang="en-US" dirty="0"/>
              <a:t>Automobile Allowance/ adaptative equipment</a:t>
            </a:r>
          </a:p>
          <a:p>
            <a:r>
              <a:rPr lang="en-US" altLang="en-US" dirty="0"/>
              <a:t>Special Home Adaptations and Adapted Housing Grants</a:t>
            </a:r>
          </a:p>
          <a:p>
            <a:r>
              <a:rPr lang="en-US" altLang="en-US" dirty="0"/>
              <a:t>Clothing Allowances </a:t>
            </a:r>
          </a:p>
          <a:p>
            <a:r>
              <a:rPr lang="en-US" altLang="en-US" dirty="0"/>
              <a:t>Home Loan Guarantee </a:t>
            </a:r>
          </a:p>
          <a:p>
            <a:pPr marL="0" indent="0">
              <a:buNone/>
            </a:pPr>
            <a:endParaRPr lang="en-US" altLang="en-US" dirty="0"/>
          </a:p>
        </p:txBody>
      </p:sp>
      <p:sp>
        <p:nvSpPr>
          <p:cNvPr id="3" name="Slide Number Placeholder 2">
            <a:extLst>
              <a:ext uri="{FF2B5EF4-FFF2-40B4-BE49-F238E27FC236}">
                <a16:creationId xmlns:a16="http://schemas.microsoft.com/office/drawing/2014/main" id="{1A76BCDD-2F86-7FA6-8C3A-0071F4B44667}"/>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12152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BF1C31-C069-B21B-D852-2960A38348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11116D-9917-690A-C4DF-48CADA52EDBA}"/>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Frequently Asked Questions</a:t>
            </a:r>
          </a:p>
        </p:txBody>
      </p:sp>
      <p:sp>
        <p:nvSpPr>
          <p:cNvPr id="19459" name="Content Placeholder 2">
            <a:extLst>
              <a:ext uri="{FF2B5EF4-FFF2-40B4-BE49-F238E27FC236}">
                <a16:creationId xmlns:a16="http://schemas.microsoft.com/office/drawing/2014/main" id="{33922E83-E407-CF91-DA1C-AB0D71DE977F}"/>
              </a:ext>
            </a:extLst>
          </p:cNvPr>
          <p:cNvSpPr>
            <a:spLocks noGrp="1"/>
          </p:cNvSpPr>
          <p:nvPr>
            <p:ph idx="1"/>
          </p:nvPr>
        </p:nvSpPr>
        <p:spPr>
          <a:xfrm>
            <a:off x="633044" y="1632190"/>
            <a:ext cx="10937631" cy="4351338"/>
          </a:xfrm>
        </p:spPr>
        <p:txBody>
          <a:bodyPr>
            <a:normAutofit lnSpcReduction="10000"/>
          </a:bodyPr>
          <a:lstStyle/>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Can VA take away my benefits?</a:t>
            </a: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Answer:</a:t>
            </a:r>
            <a:r>
              <a:rPr lang="en-US" sz="2200" b="1"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 Yes, but generally o</a:t>
            </a:r>
            <a:r>
              <a:rPr lang="en-US" sz="2200" b="1" dirty="0">
                <a:solidFill>
                  <a:srgbClr val="991A1E"/>
                </a:solidFill>
                <a:ea typeface="Calibri" panose="020F0502020204030204" pitchFamily="34" charset="0"/>
                <a:cs typeface="Times New Roman" panose="02020603050405020304" pitchFamily="18" charset="0"/>
              </a:rPr>
              <a:t>nly in instances of fraud or if an overpayment was discovered</a:t>
            </a:r>
            <a:endParaRPr lang="en-US" sz="2200" b="1" dirty="0">
              <a:solidFill>
                <a:srgbClr val="991A1E"/>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Can VA garnish my pay for child support?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Answer: </a:t>
            </a:r>
            <a:r>
              <a:rPr lang="en-US" sz="2200" b="1" dirty="0">
                <a:solidFill>
                  <a:srgbClr val="991A1E"/>
                </a:solidFill>
                <a:ea typeface="Calibri" panose="020F0502020204030204" pitchFamily="34" charset="0"/>
                <a:cs typeface="Times New Roman" panose="02020603050405020304" pitchFamily="18" charset="0"/>
              </a:rPr>
              <a:t>Yes, but only if apportionment is applied for, a judge cannot garnish VA benefits</a:t>
            </a:r>
            <a:endParaRPr lang="en-US" sz="2200" dirty="0">
              <a:solidFill>
                <a:srgbClr val="991A1E"/>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 have an exam coming up, what should I do?</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Answer: </a:t>
            </a:r>
            <a:r>
              <a:rPr lang="en-US" sz="2200" b="1" dirty="0">
                <a:solidFill>
                  <a:srgbClr val="991A1E"/>
                </a:solidFill>
                <a:ea typeface="Calibri" panose="020F0502020204030204" pitchFamily="34" charset="0"/>
                <a:cs typeface="Times New Roman" panose="02020603050405020304" pitchFamily="18" charset="0"/>
              </a:rPr>
              <a:t>Attend the exam! Be</a:t>
            </a:r>
            <a:r>
              <a:rPr lang="en-US" sz="2200" b="1"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 honest, don’t mess with medications to try to increase your rating</a:t>
            </a:r>
            <a:endParaRPr lang="en-US" sz="2200" dirty="0">
              <a:solidFill>
                <a:srgbClr val="991A1E"/>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 just got married, divorced, or have a new dependent what do I need to do?</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Answer: </a:t>
            </a:r>
            <a:r>
              <a:rPr lang="en-US" sz="2200" b="1"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Let VA know by submitting a 21-686C – telling the VA hospital will not count for benefits</a:t>
            </a:r>
            <a:endParaRPr lang="en-US" sz="2200" dirty="0">
              <a:solidFill>
                <a:srgbClr val="991A1E"/>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ltLang="en-US" dirty="0"/>
          </a:p>
        </p:txBody>
      </p:sp>
      <p:sp>
        <p:nvSpPr>
          <p:cNvPr id="3" name="Slide Number Placeholder 2">
            <a:extLst>
              <a:ext uri="{FF2B5EF4-FFF2-40B4-BE49-F238E27FC236}">
                <a16:creationId xmlns:a16="http://schemas.microsoft.com/office/drawing/2014/main" id="{C3911878-2F05-8317-67E5-1C41319A74DD}"/>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6654450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F2E41A-310F-461B-71BF-DCA0BAC247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A72CA1-8431-39EB-2D35-982C99008592}"/>
              </a:ext>
            </a:extLst>
          </p:cNvPr>
          <p:cNvSpPr>
            <a:spLocks noGrp="1"/>
          </p:cNvSpPr>
          <p:nvPr>
            <p:ph type="title"/>
          </p:nvPr>
        </p:nvSpPr>
        <p:spPr>
          <a:xfrm>
            <a:off x="133403" y="82552"/>
            <a:ext cx="7543800" cy="1060450"/>
          </a:xfrm>
        </p:spPr>
        <p:txBody>
          <a:bodyPr>
            <a:normAutofit/>
          </a:bodyPr>
          <a:lstStyle/>
          <a:p>
            <a:pPr>
              <a:defRPr/>
            </a:pPr>
            <a:r>
              <a:rPr lang="en-US" sz="3600" dirty="0">
                <a:latin typeface="Times New Roman" panose="02020603050405020304" pitchFamily="18" charset="0"/>
                <a:cs typeface="Times New Roman" panose="02020603050405020304" pitchFamily="18" charset="0"/>
              </a:rPr>
              <a:t>Frequently Asked Questions</a:t>
            </a:r>
          </a:p>
        </p:txBody>
      </p:sp>
      <p:sp>
        <p:nvSpPr>
          <p:cNvPr id="19459" name="Content Placeholder 2">
            <a:extLst>
              <a:ext uri="{FF2B5EF4-FFF2-40B4-BE49-F238E27FC236}">
                <a16:creationId xmlns:a16="http://schemas.microsoft.com/office/drawing/2014/main" id="{95CBFF47-560C-9661-F047-3DBAAB77CF10}"/>
              </a:ext>
            </a:extLst>
          </p:cNvPr>
          <p:cNvSpPr>
            <a:spLocks noGrp="1"/>
          </p:cNvSpPr>
          <p:nvPr>
            <p:ph idx="1"/>
          </p:nvPr>
        </p:nvSpPr>
        <p:spPr>
          <a:xfrm>
            <a:off x="633044" y="1632190"/>
            <a:ext cx="10937631" cy="4351338"/>
          </a:xfrm>
        </p:spPr>
        <p:txBody>
          <a:bodyPr>
            <a:normAutofit lnSpcReduction="10000"/>
          </a:bodyPr>
          <a:lstStyle/>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Can I file for benefits myself?</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Answer: </a:t>
            </a:r>
            <a:r>
              <a:rPr lang="en-US" sz="2200" b="1"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You can but it is not encouraged to do so. Reach out to an accredited rep and obtain the FREE help you are entitled to!</a:t>
            </a:r>
            <a:endParaRPr lang="en-US" sz="2200" dirty="0">
              <a:solidFill>
                <a:srgbClr val="991A1E"/>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Are there any VFW programs that can financially help me while I wait for my VA rating?</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Answer: </a:t>
            </a:r>
            <a:r>
              <a:rPr lang="en-US" sz="2200" b="1"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Unfortunately there is no national VFW program for veterans that assists financially while waiting for a rating however speak with your local PSO as they may be aware of local initiatives to help veterans.</a:t>
            </a:r>
            <a:endParaRPr lang="en-US" sz="2200" dirty="0">
              <a:solidFill>
                <a:srgbClr val="991A1E"/>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 need a job, do you have any suggestions on where I should look?</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Answer: </a:t>
            </a:r>
            <a:r>
              <a:rPr lang="en-US" sz="2200" b="1"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As a veteran you receive a 10 point increase when applying for Federal work, you could also ask your PSO if they know any local companies hiring veterans</a:t>
            </a:r>
            <a:endParaRPr lang="en-US" sz="2200" dirty="0">
              <a:solidFill>
                <a:srgbClr val="991A1E"/>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altLang="en-US" dirty="0"/>
          </a:p>
        </p:txBody>
      </p:sp>
      <p:sp>
        <p:nvSpPr>
          <p:cNvPr id="3" name="Slide Number Placeholder 2">
            <a:extLst>
              <a:ext uri="{FF2B5EF4-FFF2-40B4-BE49-F238E27FC236}">
                <a16:creationId xmlns:a16="http://schemas.microsoft.com/office/drawing/2014/main" id="{E0571465-8850-33DB-8174-8543C4055052}"/>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8732332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83BAF0-3BF1-3040-B86B-CB975AFC50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3BAF7D-09CF-7136-0C8F-CFAF376D98A0}"/>
              </a:ext>
            </a:extLst>
          </p:cNvPr>
          <p:cNvSpPr>
            <a:spLocks noGrp="1"/>
          </p:cNvSpPr>
          <p:nvPr>
            <p:ph type="title"/>
          </p:nvPr>
        </p:nvSpPr>
        <p:spPr>
          <a:xfrm>
            <a:off x="133403" y="82552"/>
            <a:ext cx="7543800" cy="1060450"/>
          </a:xfrm>
        </p:spPr>
        <p:txBody>
          <a:bodyPr>
            <a:normAutofit/>
          </a:bodyPr>
          <a:lstStyle/>
          <a:p>
            <a:pPr>
              <a:defRPr/>
            </a:pPr>
            <a:r>
              <a:rPr lang="en-US" sz="3600" dirty="0">
                <a:latin typeface="Times New Roman" panose="02020603050405020304" pitchFamily="18" charset="0"/>
                <a:cs typeface="Times New Roman" panose="02020603050405020304" pitchFamily="18" charset="0"/>
              </a:rPr>
              <a:t>Frequently Asked Questions</a:t>
            </a:r>
          </a:p>
        </p:txBody>
      </p:sp>
      <p:sp>
        <p:nvSpPr>
          <p:cNvPr id="19459" name="Content Placeholder 2">
            <a:extLst>
              <a:ext uri="{FF2B5EF4-FFF2-40B4-BE49-F238E27FC236}">
                <a16:creationId xmlns:a16="http://schemas.microsoft.com/office/drawing/2014/main" id="{33170230-8B34-27C3-C3F1-1F979C788520}"/>
              </a:ext>
            </a:extLst>
          </p:cNvPr>
          <p:cNvSpPr>
            <a:spLocks noGrp="1"/>
          </p:cNvSpPr>
          <p:nvPr>
            <p:ph idx="1"/>
          </p:nvPr>
        </p:nvSpPr>
        <p:spPr>
          <a:xfrm>
            <a:off x="633044" y="1614605"/>
            <a:ext cx="10937631" cy="4351338"/>
          </a:xfrm>
        </p:spPr>
        <p:txBody>
          <a:bodyPr>
            <a:noAutofit/>
          </a:bodyPr>
          <a:lstStyle/>
          <a:p>
            <a:pPr marL="0" marR="0" indent="0">
              <a:lnSpc>
                <a:spcPct val="107000"/>
              </a:lnSpc>
              <a:spcBef>
                <a:spcPts val="0"/>
              </a:spcBef>
              <a:spcAft>
                <a:spcPts val="800"/>
              </a:spcAft>
              <a:buNone/>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 do I make a donation to the VFW?</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Answer: </a:t>
            </a:r>
            <a:r>
              <a:rPr lang="en-US" sz="2800" b="1"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Visit VFW’s webpage or head to your local VFW post</a:t>
            </a:r>
            <a:endParaRPr lang="en-US" sz="2000" dirty="0">
              <a:solidFill>
                <a:srgbClr val="991A1E"/>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How do I get copies of my military records or DD214?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Answer: </a:t>
            </a:r>
            <a:r>
              <a:rPr lang="en-US" b="1" dirty="0">
                <a:solidFill>
                  <a:srgbClr val="991A1E"/>
                </a:solidFill>
                <a:ea typeface="Calibri" panose="020F0502020204030204" pitchFamily="34" charset="0"/>
                <a:cs typeface="Times New Roman" panose="02020603050405020304" pitchFamily="18" charset="0"/>
              </a:rPr>
              <a:t>Military records can be requested at </a:t>
            </a:r>
            <a:r>
              <a:rPr lang="en-US" b="1" dirty="0">
                <a:solidFill>
                  <a:srgbClr val="991A1E"/>
                </a:solidFill>
                <a:ea typeface="Calibri" panose="020F0502020204030204" pitchFamily="34" charset="0"/>
                <a:cs typeface="Times New Roman" panose="02020603050405020304" pitchFamily="18" charset="0"/>
                <a:hlinkClick r:id="rId3"/>
              </a:rPr>
              <a:t>www.archives.gov</a:t>
            </a:r>
            <a:r>
              <a:rPr lang="en-US" b="1" dirty="0">
                <a:solidFill>
                  <a:srgbClr val="991A1E"/>
                </a:solidFill>
                <a:ea typeface="Calibri" panose="020F0502020204030204" pitchFamily="34" charset="0"/>
                <a:cs typeface="Times New Roman" panose="02020603050405020304" pitchFamily="18" charset="0"/>
              </a:rPr>
              <a:t> </a:t>
            </a:r>
            <a:r>
              <a:rPr lang="en-US" sz="2800" b="1"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solidFill>
                <a:srgbClr val="991A1E"/>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Question: </a:t>
            </a: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 have a vehicle I would like to donate to the VFW, how do I do that?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Answer: </a:t>
            </a:r>
            <a:r>
              <a:rPr lang="en-US" sz="2800" b="1"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Call VFW at 844-VFW-GIFT (844-839-4438)</a:t>
            </a:r>
          </a:p>
          <a:p>
            <a:pPr marL="0" indent="0">
              <a:buNone/>
            </a:pPr>
            <a:endParaRPr lang="en-US" altLang="en-US" dirty="0"/>
          </a:p>
          <a:p>
            <a:pPr marL="0" indent="0">
              <a:buNone/>
            </a:pPr>
            <a:endParaRPr lang="en-US" altLang="en-US" dirty="0"/>
          </a:p>
        </p:txBody>
      </p:sp>
      <p:sp>
        <p:nvSpPr>
          <p:cNvPr id="3" name="Slide Number Placeholder 2">
            <a:extLst>
              <a:ext uri="{FF2B5EF4-FFF2-40B4-BE49-F238E27FC236}">
                <a16:creationId xmlns:a16="http://schemas.microsoft.com/office/drawing/2014/main" id="{B42A069C-FE81-5FE6-3A64-C5525C3B0C47}"/>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9467906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29905" y="2397948"/>
            <a:ext cx="7399422" cy="1077218"/>
          </a:xfrm>
          <a:prstGeom prst="rect">
            <a:avLst/>
          </a:prstGeom>
          <a:noFill/>
        </p:spPr>
        <p:txBody>
          <a:bodyPr wrap="square" rtlCol="0">
            <a:spAutoFit/>
          </a:bodyPr>
          <a:lstStyle/>
          <a:p>
            <a:pPr algn="ctr" eaLnBrk="1" fontAlgn="auto" hangingPunct="1">
              <a:spcBef>
                <a:spcPts val="0"/>
              </a:spcBef>
              <a:spcAft>
                <a:spcPts val="0"/>
              </a:spcAft>
            </a:pPr>
            <a:r>
              <a:rPr lang="en-US" sz="4000" b="1" dirty="0">
                <a:solidFill>
                  <a:prstClr val="black"/>
                </a:solidFill>
                <a:latin typeface="Times New Roman" panose="02020603050405020304" pitchFamily="18" charset="0"/>
                <a:cs typeface="Times New Roman" panose="02020603050405020304" pitchFamily="18" charset="0"/>
              </a:rPr>
              <a:t>Questions?</a:t>
            </a:r>
            <a:br>
              <a:rPr lang="en-US" sz="2400" b="1" dirty="0">
                <a:solidFill>
                  <a:prstClr val="black"/>
                </a:solidFill>
                <a:latin typeface="Times New Roman" panose="02020603050405020304" pitchFamily="18" charset="0"/>
                <a:cs typeface="Times New Roman" panose="02020603050405020304" pitchFamily="18" charset="0"/>
              </a:rPr>
            </a:br>
            <a:endParaRPr lang="en-US" sz="24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844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94EC0A-B4EF-7242-FCE2-D04E8F2DF6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97FAC0-35B7-657A-212E-71E7FF845D80}"/>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Important Facts about PSOs</a:t>
            </a:r>
          </a:p>
        </p:txBody>
      </p:sp>
      <p:sp>
        <p:nvSpPr>
          <p:cNvPr id="19459" name="Content Placeholder 2">
            <a:extLst>
              <a:ext uri="{FF2B5EF4-FFF2-40B4-BE49-F238E27FC236}">
                <a16:creationId xmlns:a16="http://schemas.microsoft.com/office/drawing/2014/main" id="{16A68BB3-6F56-B7B3-3DF5-4A3FE33D2F09}"/>
              </a:ext>
            </a:extLst>
          </p:cNvPr>
          <p:cNvSpPr>
            <a:spLocks noGrp="1"/>
          </p:cNvSpPr>
          <p:nvPr>
            <p:ph idx="1"/>
          </p:nvPr>
        </p:nvSpPr>
        <p:spPr>
          <a:xfrm>
            <a:off x="627184" y="1467461"/>
            <a:ext cx="10937631" cy="4351338"/>
          </a:xfrm>
        </p:spPr>
        <p:txBody>
          <a:bodyPr>
            <a:noAutofit/>
          </a:bodyPr>
          <a:lstStyle/>
          <a:p>
            <a:pPr marL="0" indent="0">
              <a:buNone/>
            </a:pPr>
            <a:r>
              <a:rPr lang="en-US" altLang="en-US" b="1" dirty="0"/>
              <a:t>Important items to know about PSOs:</a:t>
            </a:r>
          </a:p>
          <a:p>
            <a:pPr marL="0" indent="0">
              <a:buNone/>
            </a:pPr>
            <a:endParaRPr lang="en-US" altLang="en-US" b="1" dirty="0"/>
          </a:p>
          <a:p>
            <a:pPr marL="0" indent="0">
              <a:buNone/>
            </a:pPr>
            <a:r>
              <a:rPr lang="en-US" altLang="en-US" dirty="0"/>
              <a:t>• A Post Commander may appoint a PSO for their post.</a:t>
            </a:r>
          </a:p>
          <a:p>
            <a:pPr marL="0" indent="0">
              <a:buNone/>
            </a:pPr>
            <a:endParaRPr lang="en-US" altLang="en-US" dirty="0"/>
          </a:p>
          <a:p>
            <a:pPr marL="0" indent="0">
              <a:buNone/>
            </a:pPr>
            <a:r>
              <a:rPr lang="en-US" altLang="en-US" dirty="0"/>
              <a:t>• PSOs fall under the supervision of their Post Commander and should   </a:t>
            </a:r>
          </a:p>
          <a:p>
            <a:pPr marL="0" indent="0">
              <a:buNone/>
            </a:pPr>
            <a:r>
              <a:rPr lang="en-US" altLang="en-US" dirty="0"/>
              <a:t>   receive training from their Department Service Officer</a:t>
            </a:r>
          </a:p>
          <a:p>
            <a:pPr marL="0" indent="0">
              <a:buNone/>
            </a:pPr>
            <a:endParaRPr lang="en-US" altLang="en-US" dirty="0"/>
          </a:p>
          <a:p>
            <a:pPr marL="0" indent="0">
              <a:buNone/>
            </a:pPr>
            <a:r>
              <a:rPr lang="en-US" altLang="en-US" dirty="0"/>
              <a:t>• NVS publishes a Guide for Post Service Officers which is a quick  </a:t>
            </a:r>
          </a:p>
          <a:p>
            <a:pPr marL="0" indent="0">
              <a:buNone/>
            </a:pPr>
            <a:r>
              <a:rPr lang="en-US" altLang="en-US" dirty="0"/>
              <a:t>  reference for PSOs – this can be found on the VFW website </a:t>
            </a:r>
            <a:r>
              <a:rPr lang="en-US" altLang="en-US" dirty="0">
                <a:hlinkClick r:id="rId3"/>
              </a:rPr>
              <a:t>https://www.vfw.org/assistance/va-claims-separation-benefits</a:t>
            </a:r>
            <a:r>
              <a:rPr lang="en-US" altLang="en-US" dirty="0"/>
              <a:t> </a:t>
            </a:r>
          </a:p>
        </p:txBody>
      </p:sp>
      <p:sp>
        <p:nvSpPr>
          <p:cNvPr id="3" name="Slide Number Placeholder 2">
            <a:extLst>
              <a:ext uri="{FF2B5EF4-FFF2-40B4-BE49-F238E27FC236}">
                <a16:creationId xmlns:a16="http://schemas.microsoft.com/office/drawing/2014/main" id="{2FEC7D98-939B-ED4B-5FA8-FD0ED34DC016}"/>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945342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398B35-11E1-9D12-7267-29DC46A570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7C3E56-6361-D6D5-C768-D4A4B72C9348}"/>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Important Facts about PSOs</a:t>
            </a:r>
          </a:p>
        </p:txBody>
      </p:sp>
      <p:sp>
        <p:nvSpPr>
          <p:cNvPr id="19459" name="Content Placeholder 2">
            <a:extLst>
              <a:ext uri="{FF2B5EF4-FFF2-40B4-BE49-F238E27FC236}">
                <a16:creationId xmlns:a16="http://schemas.microsoft.com/office/drawing/2014/main" id="{9606E3F2-6334-01E3-1A13-E84CE6842D57}"/>
              </a:ext>
            </a:extLst>
          </p:cNvPr>
          <p:cNvSpPr>
            <a:spLocks noGrp="1"/>
          </p:cNvSpPr>
          <p:nvPr>
            <p:ph idx="1"/>
          </p:nvPr>
        </p:nvSpPr>
        <p:spPr>
          <a:xfrm>
            <a:off x="633044" y="1614606"/>
            <a:ext cx="10937631" cy="4351338"/>
          </a:xfrm>
        </p:spPr>
        <p:txBody>
          <a:bodyPr>
            <a:normAutofit fontScale="92500" lnSpcReduction="10000"/>
          </a:bodyPr>
          <a:lstStyle/>
          <a:p>
            <a:pPr marL="0" indent="0">
              <a:buNone/>
            </a:pPr>
            <a:r>
              <a:rPr lang="en-US" altLang="en-US" b="1" dirty="0"/>
              <a:t>Important items to know about PSOs:</a:t>
            </a:r>
          </a:p>
          <a:p>
            <a:pPr marL="0" indent="0">
              <a:buNone/>
            </a:pPr>
            <a:endParaRPr lang="en-US" altLang="en-US" b="1" dirty="0"/>
          </a:p>
          <a:p>
            <a:r>
              <a:rPr lang="en-US" altLang="en-US" dirty="0"/>
              <a:t>PSOs are the face of the VFW as they are often times the first person a veteran or family member comes to needing help; remember a smile goes a long way! </a:t>
            </a:r>
          </a:p>
          <a:p>
            <a:pPr marL="0" indent="0">
              <a:buNone/>
            </a:pPr>
            <a:endParaRPr lang="en-US" altLang="en-US" dirty="0"/>
          </a:p>
          <a:p>
            <a:r>
              <a:rPr lang="en-US" altLang="en-US" dirty="0"/>
              <a:t>Given that PSOs are not accredited they cannot represent veterans and should refer claimants to their DSO immediately to ensure the earliest effective date for their claim. </a:t>
            </a:r>
            <a:r>
              <a:rPr lang="en-US" altLang="en-US" dirty="0">
                <a:highlight>
                  <a:srgbClr val="FFFF00"/>
                </a:highlight>
              </a:rPr>
              <a:t> </a:t>
            </a:r>
          </a:p>
          <a:p>
            <a:pPr marL="0" indent="0">
              <a:buNone/>
            </a:pPr>
            <a:endParaRPr lang="en-US" altLang="en-US" dirty="0"/>
          </a:p>
          <a:p>
            <a:pPr marL="0" indent="0">
              <a:buNone/>
            </a:pPr>
            <a:r>
              <a:rPr lang="en-US" altLang="en-US" dirty="0"/>
              <a:t>• PSOs must not retain any records for the veterans they assist. Doing so is a violation of VFW policy and a violation of the veteran’s privacy</a:t>
            </a:r>
          </a:p>
          <a:p>
            <a:pPr marL="0" indent="0">
              <a:buNone/>
            </a:pPr>
            <a:endParaRPr lang="en-US" altLang="en-US" dirty="0"/>
          </a:p>
        </p:txBody>
      </p:sp>
      <p:sp>
        <p:nvSpPr>
          <p:cNvPr id="3" name="Slide Number Placeholder 2">
            <a:extLst>
              <a:ext uri="{FF2B5EF4-FFF2-40B4-BE49-F238E27FC236}">
                <a16:creationId xmlns:a16="http://schemas.microsoft.com/office/drawing/2014/main" id="{60B32572-7DBD-5BD7-9BA5-480C994C5937}"/>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980225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55D62-D9F9-F41B-A989-AF6507AFE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3CCF4C-AB98-F09A-86E4-93999B03ABB0}"/>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The PSO Guide</a:t>
            </a:r>
          </a:p>
        </p:txBody>
      </p:sp>
      <p:sp>
        <p:nvSpPr>
          <p:cNvPr id="19459" name="Content Placeholder 2">
            <a:extLst>
              <a:ext uri="{FF2B5EF4-FFF2-40B4-BE49-F238E27FC236}">
                <a16:creationId xmlns:a16="http://schemas.microsoft.com/office/drawing/2014/main" id="{D60A7A77-C738-4E27-AA2B-10D231185C61}"/>
              </a:ext>
            </a:extLst>
          </p:cNvPr>
          <p:cNvSpPr>
            <a:spLocks noGrp="1"/>
          </p:cNvSpPr>
          <p:nvPr>
            <p:ph idx="1"/>
          </p:nvPr>
        </p:nvSpPr>
        <p:spPr>
          <a:xfrm>
            <a:off x="633044" y="1614606"/>
            <a:ext cx="10937631" cy="4351338"/>
          </a:xfrm>
        </p:spPr>
        <p:txBody>
          <a:bodyPr>
            <a:normAutofit/>
          </a:bodyPr>
          <a:lstStyle/>
          <a:p>
            <a:pPr marL="0" indent="0">
              <a:buNone/>
            </a:pPr>
            <a:r>
              <a:rPr lang="en-US" altLang="en-US" dirty="0"/>
              <a:t>The Post Service Officer Guide is a quick reference tool that discusses the most common benefits that a PSO must be familiar with.  </a:t>
            </a:r>
          </a:p>
          <a:p>
            <a:pPr marL="0" indent="0">
              <a:buNone/>
            </a:pPr>
            <a:r>
              <a:rPr lang="en-US" altLang="en-US" dirty="0"/>
              <a:t>Each Department Service Officer (DSO) should help the PSO find the VFW Guide by directing them to the VFW Website under VA Claims &amp; Separation Benefits </a:t>
            </a:r>
          </a:p>
          <a:p>
            <a:pPr marL="0" indent="0">
              <a:buNone/>
            </a:pPr>
            <a:r>
              <a:rPr lang="en-US" altLang="en-US" dirty="0">
                <a:hlinkClick r:id="rId3"/>
              </a:rPr>
              <a:t>https://www.vfw.org/assistance/va-claims-separation-benefits </a:t>
            </a:r>
            <a:endParaRPr lang="en-US" altLang="en-US" dirty="0"/>
          </a:p>
        </p:txBody>
      </p:sp>
      <p:sp>
        <p:nvSpPr>
          <p:cNvPr id="3" name="Slide Number Placeholder 2">
            <a:extLst>
              <a:ext uri="{FF2B5EF4-FFF2-40B4-BE49-F238E27FC236}">
                <a16:creationId xmlns:a16="http://schemas.microsoft.com/office/drawing/2014/main" id="{AC78BE39-C0F2-3888-B03C-F49478CD8969}"/>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5946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6F1B78-4B22-08C8-C650-721B626FF3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1A73BB-2932-AD49-4789-615E742A0C36}"/>
              </a:ext>
            </a:extLst>
          </p:cNvPr>
          <p:cNvSpPr>
            <a:spLocks noGrp="1"/>
          </p:cNvSpPr>
          <p:nvPr>
            <p:ph type="title"/>
          </p:nvPr>
        </p:nvSpPr>
        <p:spPr>
          <a:xfrm>
            <a:off x="133403" y="82552"/>
            <a:ext cx="7543800" cy="1060450"/>
          </a:xfrm>
        </p:spPr>
        <p:txBody>
          <a:bodyPr>
            <a:normAutofit/>
          </a:bodyPr>
          <a:lstStyle/>
          <a:p>
            <a:pPr>
              <a:defRPr/>
            </a:pPr>
            <a:r>
              <a:rPr lang="en-US" sz="3600" b="1" dirty="0">
                <a:latin typeface="Times New Roman" panose="02020603050405020304" pitchFamily="18" charset="0"/>
                <a:cs typeface="Times New Roman" panose="02020603050405020304" pitchFamily="18" charset="0"/>
              </a:rPr>
              <a:t>What is an Accredited Representative</a:t>
            </a:r>
          </a:p>
        </p:txBody>
      </p:sp>
      <p:sp>
        <p:nvSpPr>
          <p:cNvPr id="19459" name="Content Placeholder 2">
            <a:extLst>
              <a:ext uri="{FF2B5EF4-FFF2-40B4-BE49-F238E27FC236}">
                <a16:creationId xmlns:a16="http://schemas.microsoft.com/office/drawing/2014/main" id="{EA603B6A-9E10-3C97-5E4A-CC45C8F7CEFE}"/>
              </a:ext>
            </a:extLst>
          </p:cNvPr>
          <p:cNvSpPr>
            <a:spLocks noGrp="1"/>
          </p:cNvSpPr>
          <p:nvPr>
            <p:ph idx="1"/>
          </p:nvPr>
        </p:nvSpPr>
        <p:spPr>
          <a:xfrm>
            <a:off x="633044" y="1653210"/>
            <a:ext cx="10937631" cy="4351338"/>
          </a:xfrm>
        </p:spPr>
        <p:txBody>
          <a:bodyPr>
            <a:normAutofit/>
          </a:bodyPr>
          <a:lstStyle/>
          <a:p>
            <a:pPr marL="0" marR="0" indent="0">
              <a:lnSpc>
                <a:spcPct val="107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An</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Accredited Representative</a:t>
            </a:r>
            <a:r>
              <a:rPr lang="en-US" sz="2800" dirty="0">
                <a:solidFill>
                  <a:srgbClr val="991A1E"/>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is a professionally trained advocate who is accredited by VA and can assist veterans obtain their earned benefits. Though we often use the term Veteran Service Officer, there are many other titles out there such as Claims Consultant, Benefits Representative, or Veteran Representative.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altLang="en-US" b="1" dirty="0"/>
              <a:t>Important item to consider:</a:t>
            </a:r>
          </a:p>
          <a:p>
            <a:pPr marL="0" indent="0">
              <a:buNone/>
            </a:pPr>
            <a:r>
              <a:rPr lang="en-US" altLang="en-US" dirty="0"/>
              <a:t>If a representative is accredited, they are authorized to participate in any pursuit of VA benefits regardless of their title or VFW eligibility.</a:t>
            </a:r>
          </a:p>
          <a:p>
            <a:pPr marL="0" indent="0">
              <a:buNone/>
            </a:pPr>
            <a:endParaRPr lang="en-US" altLang="en-US" dirty="0"/>
          </a:p>
        </p:txBody>
      </p:sp>
      <p:sp>
        <p:nvSpPr>
          <p:cNvPr id="3" name="Slide Number Placeholder 2">
            <a:extLst>
              <a:ext uri="{FF2B5EF4-FFF2-40B4-BE49-F238E27FC236}">
                <a16:creationId xmlns:a16="http://schemas.microsoft.com/office/drawing/2014/main" id="{5898D4CB-2CFE-0ECE-FC01-F9C5A738BDBC}"/>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992551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3BD1A-81C4-918F-BF79-3665169CD9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1661CE-7BD1-C051-E6C3-D5E5659A4199}"/>
              </a:ext>
            </a:extLst>
          </p:cNvPr>
          <p:cNvSpPr>
            <a:spLocks noGrp="1"/>
          </p:cNvSpPr>
          <p:nvPr>
            <p:ph type="title"/>
          </p:nvPr>
        </p:nvSpPr>
        <p:spPr>
          <a:xfrm>
            <a:off x="133403" y="82552"/>
            <a:ext cx="9960166" cy="1060450"/>
          </a:xfrm>
        </p:spPr>
        <p:txBody>
          <a:bodyPr>
            <a:normAutofit fontScale="90000"/>
          </a:bodyPr>
          <a:lstStyle/>
          <a:p>
            <a:pPr>
              <a:defRPr/>
            </a:pPr>
            <a:r>
              <a:rPr lang="en-US" sz="3600" b="1" dirty="0">
                <a:latin typeface="Times New Roman" panose="02020603050405020304" pitchFamily="18" charset="0"/>
                <a:cs typeface="Times New Roman" panose="02020603050405020304" pitchFamily="18" charset="0"/>
              </a:rPr>
              <a:t>Difference between a PSO and an                                Accredited Rep</a:t>
            </a:r>
          </a:p>
        </p:txBody>
      </p:sp>
      <p:sp>
        <p:nvSpPr>
          <p:cNvPr id="3" name="Slide Number Placeholder 2">
            <a:extLst>
              <a:ext uri="{FF2B5EF4-FFF2-40B4-BE49-F238E27FC236}">
                <a16:creationId xmlns:a16="http://schemas.microsoft.com/office/drawing/2014/main" id="{1455693C-8BCD-C3FC-CE68-6A987BEC28E6}"/>
              </a:ext>
            </a:extLst>
          </p:cNvPr>
          <p:cNvSpPr>
            <a:spLocks noGrp="1"/>
          </p:cNvSpPr>
          <p:nvPr>
            <p:ph type="sldNum" sz="quarter" idx="12"/>
          </p:nvPr>
        </p:nvSpPr>
        <p:spPr>
          <a:xfrm>
            <a:off x="8610600" y="6346517"/>
            <a:ext cx="2743200" cy="365125"/>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52124A5-1B9B-4B07-834C-F8730363EEE2}" type="slidenum">
              <a:rPr kumimoji="0" lang="en-US" alt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6" name="Table 5">
            <a:extLst>
              <a:ext uri="{FF2B5EF4-FFF2-40B4-BE49-F238E27FC236}">
                <a16:creationId xmlns:a16="http://schemas.microsoft.com/office/drawing/2014/main" id="{35C27764-AB41-D8D8-4C09-248E1B14A9BB}"/>
              </a:ext>
            </a:extLst>
          </p:cNvPr>
          <p:cNvGraphicFramePr>
            <a:graphicFrameLocks noGrp="1"/>
          </p:cNvGraphicFramePr>
          <p:nvPr>
            <p:extLst>
              <p:ext uri="{D42A27DB-BD31-4B8C-83A1-F6EECF244321}">
                <p14:modId xmlns:p14="http://schemas.microsoft.com/office/powerpoint/2010/main" val="3525522413"/>
              </p:ext>
            </p:extLst>
          </p:nvPr>
        </p:nvGraphicFramePr>
        <p:xfrm>
          <a:off x="247121" y="1670539"/>
          <a:ext cx="11753796" cy="4150360"/>
        </p:xfrm>
        <a:graphic>
          <a:graphicData uri="http://schemas.openxmlformats.org/drawingml/2006/table">
            <a:tbl>
              <a:tblPr firstRow="1" bandRow="1">
                <a:tableStyleId>{073A0DAA-6AF3-43AB-8588-CEC1D06C72B9}</a:tableStyleId>
              </a:tblPr>
              <a:tblGrid>
                <a:gridCol w="7058706">
                  <a:extLst>
                    <a:ext uri="{9D8B030D-6E8A-4147-A177-3AD203B41FA5}">
                      <a16:colId xmlns:a16="http://schemas.microsoft.com/office/drawing/2014/main" val="268388968"/>
                    </a:ext>
                  </a:extLst>
                </a:gridCol>
                <a:gridCol w="2198077">
                  <a:extLst>
                    <a:ext uri="{9D8B030D-6E8A-4147-A177-3AD203B41FA5}">
                      <a16:colId xmlns:a16="http://schemas.microsoft.com/office/drawing/2014/main" val="1644011059"/>
                    </a:ext>
                  </a:extLst>
                </a:gridCol>
                <a:gridCol w="2497013">
                  <a:extLst>
                    <a:ext uri="{9D8B030D-6E8A-4147-A177-3AD203B41FA5}">
                      <a16:colId xmlns:a16="http://schemas.microsoft.com/office/drawing/2014/main" val="1969667224"/>
                    </a:ext>
                  </a:extLst>
                </a:gridCol>
              </a:tblGrid>
              <a:tr h="370840">
                <a:tc>
                  <a:txBody>
                    <a:bodyPr/>
                    <a:lstStyle/>
                    <a:p>
                      <a:r>
                        <a:rPr lang="en-US" dirty="0">
                          <a:latin typeface="Times New Roman" panose="02020603050405020304" pitchFamily="18" charset="0"/>
                          <a:cs typeface="Times New Roman" panose="02020603050405020304" pitchFamily="18" charset="0"/>
                        </a:rPr>
                        <a:t>Action </a:t>
                      </a:r>
                    </a:p>
                  </a:txBody>
                  <a:tcPr>
                    <a:solidFill>
                      <a:srgbClr val="991A1E"/>
                    </a:solidFill>
                  </a:tcPr>
                </a:tc>
                <a:tc>
                  <a:txBody>
                    <a:bodyPr/>
                    <a:lstStyle/>
                    <a:p>
                      <a:r>
                        <a:rPr lang="en-US" dirty="0">
                          <a:latin typeface="Times New Roman" panose="02020603050405020304" pitchFamily="18" charset="0"/>
                          <a:cs typeface="Times New Roman" panose="02020603050405020304" pitchFamily="18" charset="0"/>
                        </a:rPr>
                        <a:t>PSO</a:t>
                      </a:r>
                    </a:p>
                  </a:txBody>
                  <a:tcPr>
                    <a:solidFill>
                      <a:srgbClr val="991A1E"/>
                    </a:solidFill>
                  </a:tcPr>
                </a:tc>
                <a:tc>
                  <a:txBody>
                    <a:bodyPr/>
                    <a:lstStyle/>
                    <a:p>
                      <a:r>
                        <a:rPr lang="en-US" dirty="0">
                          <a:latin typeface="Times New Roman" panose="02020603050405020304" pitchFamily="18" charset="0"/>
                          <a:cs typeface="Times New Roman" panose="02020603050405020304" pitchFamily="18" charset="0"/>
                        </a:rPr>
                        <a:t>Accredited Rep</a:t>
                      </a:r>
                    </a:p>
                  </a:txBody>
                  <a:tcPr>
                    <a:solidFill>
                      <a:srgbClr val="991A1E"/>
                    </a:solidFill>
                  </a:tcPr>
                </a:tc>
                <a:extLst>
                  <a:ext uri="{0D108BD9-81ED-4DB2-BD59-A6C34878D82A}">
                    <a16:rowId xmlns:a16="http://schemas.microsoft.com/office/drawing/2014/main" val="1623650984"/>
                  </a:ext>
                </a:extLst>
              </a:tr>
              <a:tr h="370840">
                <a:tc>
                  <a:txBody>
                    <a:bodyPr/>
                    <a:lstStyle/>
                    <a:p>
                      <a:r>
                        <a:rPr lang="en-US" sz="2000" b="1" dirty="0">
                          <a:latin typeface="Times New Roman" panose="02020603050405020304" pitchFamily="18" charset="0"/>
                          <a:cs typeface="Times New Roman" panose="02020603050405020304" pitchFamily="18" charset="0"/>
                        </a:rPr>
                        <a:t>Provide general advice/guidance concerning VA benefits </a:t>
                      </a:r>
                    </a:p>
                  </a:txBody>
                  <a:tcPr/>
                </a:tc>
                <a:tc>
                  <a:txBody>
                    <a:bodyPr/>
                    <a:lstStyle/>
                    <a:p>
                      <a:pPr algn="ctr"/>
                      <a:r>
                        <a:rPr lang="en-US" sz="2000" b="1" dirty="0">
                          <a:latin typeface="Times New Roman" panose="02020603050405020304" pitchFamily="18" charset="0"/>
                          <a:cs typeface="Times New Roman" panose="02020603050405020304" pitchFamily="18" charset="0"/>
                        </a:rPr>
                        <a:t>X</a:t>
                      </a:r>
                    </a:p>
                  </a:txBody>
                  <a:tcPr/>
                </a:tc>
                <a:tc>
                  <a:txBody>
                    <a:bodyPr/>
                    <a:lstStyle/>
                    <a:p>
                      <a:pPr algn="ctr"/>
                      <a:r>
                        <a:rPr lang="en-US" sz="2000" b="1" dirty="0">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4089944566"/>
                  </a:ext>
                </a:extLst>
              </a:tr>
              <a:tr h="370840">
                <a:tc>
                  <a:txBody>
                    <a:bodyPr/>
                    <a:lstStyle/>
                    <a:p>
                      <a:r>
                        <a:rPr lang="en-US" sz="2000" b="1" dirty="0">
                          <a:latin typeface="Times New Roman" panose="02020603050405020304" pitchFamily="18" charset="0"/>
                          <a:cs typeface="Times New Roman" panose="02020603050405020304" pitchFamily="18" charset="0"/>
                        </a:rPr>
                        <a:t>Provide advice and assistance with obtaining state or local benefits</a:t>
                      </a:r>
                    </a:p>
                  </a:txBody>
                  <a:tcPr/>
                </a:tc>
                <a:tc>
                  <a:txBody>
                    <a:bodyPr/>
                    <a:lstStyle/>
                    <a:p>
                      <a:pPr algn="ctr"/>
                      <a:r>
                        <a:rPr lang="en-US" sz="2000" b="1" dirty="0">
                          <a:latin typeface="Times New Roman" panose="02020603050405020304" pitchFamily="18" charset="0"/>
                          <a:cs typeface="Times New Roman" panose="02020603050405020304" pitchFamily="18" charset="0"/>
                        </a:rPr>
                        <a:t>X</a:t>
                      </a:r>
                    </a:p>
                  </a:txBody>
                  <a:tcPr/>
                </a:tc>
                <a:tc>
                  <a:txBody>
                    <a:bodyPr/>
                    <a:lstStyle/>
                    <a:p>
                      <a:pPr algn="ctr"/>
                      <a:r>
                        <a:rPr lang="en-US" sz="2000" b="1" dirty="0">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1900785235"/>
                  </a:ext>
                </a:extLst>
              </a:tr>
              <a:tr h="370840">
                <a:tc>
                  <a:txBody>
                    <a:bodyPr/>
                    <a:lstStyle/>
                    <a:p>
                      <a:r>
                        <a:rPr lang="en-US" sz="2000" b="1" dirty="0">
                          <a:latin typeface="Times New Roman" panose="02020603050405020304" pitchFamily="18" charset="0"/>
                          <a:cs typeface="Times New Roman" panose="02020603050405020304" pitchFamily="18" charset="0"/>
                        </a:rPr>
                        <a:t>Help the veteran/claimant complete forms</a:t>
                      </a:r>
                    </a:p>
                  </a:txBody>
                  <a:tcPr/>
                </a:tc>
                <a:tc>
                  <a:txBody>
                    <a:bodyPr/>
                    <a:lstStyle/>
                    <a:p>
                      <a:pPr algn="ctr"/>
                      <a:endParaRPr lang="en-US" sz="2000" b="1">
                        <a:latin typeface="Times New Roman" panose="02020603050405020304" pitchFamily="18" charset="0"/>
                        <a:cs typeface="Times New Roman" panose="02020603050405020304" pitchFamily="18" charset="0"/>
                      </a:endParaRPr>
                    </a:p>
                  </a:txBody>
                  <a:tcPr/>
                </a:tc>
                <a:tc>
                  <a:txBody>
                    <a:bodyPr/>
                    <a:lstStyle/>
                    <a:p>
                      <a:pPr algn="ctr"/>
                      <a:r>
                        <a:rPr lang="en-US" sz="2000" b="1" dirty="0">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673796645"/>
                  </a:ext>
                </a:extLst>
              </a:tr>
              <a:tr h="370840">
                <a:tc>
                  <a:txBody>
                    <a:bodyPr/>
                    <a:lstStyle/>
                    <a:p>
                      <a:r>
                        <a:rPr lang="en-US" sz="2000" b="1" dirty="0">
                          <a:latin typeface="Times New Roman" panose="02020603050405020304" pitchFamily="18" charset="0"/>
                          <a:cs typeface="Times New Roman" panose="02020603050405020304" pitchFamily="18" charset="0"/>
                        </a:rPr>
                        <a:t>Sign VA Form 21-22</a:t>
                      </a:r>
                    </a:p>
                  </a:txBody>
                  <a:tcPr/>
                </a:tc>
                <a:tc>
                  <a:txBody>
                    <a:bodyPr/>
                    <a:lstStyle/>
                    <a:p>
                      <a:pPr algn="ctr"/>
                      <a:endParaRPr lang="en-US" sz="2000" b="1" dirty="0">
                        <a:latin typeface="Times New Roman" panose="02020603050405020304" pitchFamily="18" charset="0"/>
                        <a:cs typeface="Times New Roman" panose="02020603050405020304" pitchFamily="18" charset="0"/>
                      </a:endParaRPr>
                    </a:p>
                  </a:txBody>
                  <a:tcPr/>
                </a:tc>
                <a:tc>
                  <a:txBody>
                    <a:bodyPr/>
                    <a:lstStyle/>
                    <a:p>
                      <a:pPr algn="ctr"/>
                      <a:r>
                        <a:rPr lang="en-US" sz="2000" b="1" dirty="0">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256802773"/>
                  </a:ext>
                </a:extLst>
              </a:tr>
              <a:tr h="370840">
                <a:tc>
                  <a:txBody>
                    <a:bodyPr/>
                    <a:lstStyle/>
                    <a:p>
                      <a:r>
                        <a:rPr lang="en-US" sz="2000" b="1" dirty="0">
                          <a:latin typeface="Times New Roman" panose="02020603050405020304" pitchFamily="18" charset="0"/>
                          <a:cs typeface="Times New Roman" panose="02020603050405020304" pitchFamily="18" charset="0"/>
                        </a:rPr>
                        <a:t>Represent Claimants at VA hearings</a:t>
                      </a:r>
                    </a:p>
                  </a:txBody>
                  <a:tcPr/>
                </a:tc>
                <a:tc>
                  <a:txBody>
                    <a:bodyPr/>
                    <a:lstStyle/>
                    <a:p>
                      <a:pPr algn="ctr"/>
                      <a:endParaRPr lang="en-US" sz="2000" b="1" dirty="0">
                        <a:latin typeface="Times New Roman" panose="02020603050405020304" pitchFamily="18" charset="0"/>
                        <a:cs typeface="Times New Roman" panose="02020603050405020304" pitchFamily="18" charset="0"/>
                      </a:endParaRPr>
                    </a:p>
                  </a:txBody>
                  <a:tcPr/>
                </a:tc>
                <a:tc>
                  <a:txBody>
                    <a:bodyPr/>
                    <a:lstStyle/>
                    <a:p>
                      <a:pPr algn="ctr"/>
                      <a:r>
                        <a:rPr lang="en-US" sz="2000" b="1" dirty="0">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200379522"/>
                  </a:ext>
                </a:extLst>
              </a:tr>
              <a:tr h="370840">
                <a:tc>
                  <a:txBody>
                    <a:bodyPr/>
                    <a:lstStyle/>
                    <a:p>
                      <a:r>
                        <a:rPr lang="en-US" sz="2000" b="1" dirty="0">
                          <a:latin typeface="Times New Roman" panose="02020603050405020304" pitchFamily="18" charset="0"/>
                          <a:cs typeface="Times New Roman" panose="02020603050405020304" pitchFamily="18" charset="0"/>
                        </a:rPr>
                        <a:t>Request status from VA and speak to VA on the veteran’s behalf</a:t>
                      </a:r>
                    </a:p>
                  </a:txBody>
                  <a:tcPr/>
                </a:tc>
                <a:tc>
                  <a:txBody>
                    <a:bodyPr/>
                    <a:lstStyle/>
                    <a:p>
                      <a:pPr algn="ctr"/>
                      <a:endParaRPr lang="en-US" sz="2000" b="1" dirty="0">
                        <a:latin typeface="Times New Roman" panose="02020603050405020304" pitchFamily="18" charset="0"/>
                        <a:cs typeface="Times New Roman" panose="02020603050405020304" pitchFamily="18" charset="0"/>
                      </a:endParaRPr>
                    </a:p>
                  </a:txBody>
                  <a:tcPr/>
                </a:tc>
                <a:tc>
                  <a:txBody>
                    <a:bodyPr/>
                    <a:lstStyle/>
                    <a:p>
                      <a:pPr algn="ctr"/>
                      <a:r>
                        <a:rPr lang="en-US" sz="2000" b="1" dirty="0">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97863864"/>
                  </a:ext>
                </a:extLst>
              </a:tr>
              <a:tr h="370840">
                <a:tc>
                  <a:txBody>
                    <a:bodyPr/>
                    <a:lstStyle/>
                    <a:p>
                      <a:r>
                        <a:rPr lang="en-US" sz="2000" b="1" dirty="0">
                          <a:latin typeface="Times New Roman" panose="02020603050405020304" pitchFamily="18" charset="0"/>
                          <a:cs typeface="Times New Roman" panose="02020603050405020304" pitchFamily="18" charset="0"/>
                        </a:rPr>
                        <a:t>Accept/Submit PII and VA Forms</a:t>
                      </a:r>
                    </a:p>
                  </a:txBody>
                  <a:tcPr/>
                </a:tc>
                <a:tc>
                  <a:txBody>
                    <a:bodyPr/>
                    <a:lstStyle/>
                    <a:p>
                      <a:pPr algn="ctr"/>
                      <a:endParaRPr lang="en-US" sz="2000" b="1" dirty="0">
                        <a:latin typeface="Times New Roman" panose="02020603050405020304" pitchFamily="18" charset="0"/>
                        <a:cs typeface="Times New Roman" panose="02020603050405020304" pitchFamily="18" charset="0"/>
                      </a:endParaRPr>
                    </a:p>
                  </a:txBody>
                  <a:tcPr/>
                </a:tc>
                <a:tc>
                  <a:txBody>
                    <a:bodyPr/>
                    <a:lstStyle/>
                    <a:p>
                      <a:pPr algn="ctr"/>
                      <a:r>
                        <a:rPr lang="en-US" sz="2000" b="1" dirty="0">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1090739729"/>
                  </a:ext>
                </a:extLst>
              </a:tr>
              <a:tr h="370840">
                <a:tc>
                  <a:txBody>
                    <a:bodyPr/>
                    <a:lstStyle/>
                    <a:p>
                      <a:r>
                        <a:rPr lang="en-US" sz="2000" b="1" dirty="0">
                          <a:latin typeface="Times New Roman" panose="02020603050405020304" pitchFamily="18" charset="0"/>
                          <a:cs typeface="Times New Roman" panose="02020603050405020304" pitchFamily="18" charset="0"/>
                        </a:rPr>
                        <a:t>Sign forms on behalf of Claimant</a:t>
                      </a:r>
                    </a:p>
                  </a:txBody>
                  <a:tcPr/>
                </a:tc>
                <a:tc>
                  <a:txBody>
                    <a:bodyPr/>
                    <a:lstStyle/>
                    <a:p>
                      <a:pPr algn="ctr"/>
                      <a:endParaRPr lang="en-US" sz="2000" b="1">
                        <a:latin typeface="Times New Roman" panose="02020603050405020304" pitchFamily="18" charset="0"/>
                        <a:cs typeface="Times New Roman" panose="02020603050405020304" pitchFamily="18" charset="0"/>
                      </a:endParaRPr>
                    </a:p>
                  </a:txBody>
                  <a:tcPr/>
                </a:tc>
                <a:tc>
                  <a:txBody>
                    <a:bodyPr/>
                    <a:lstStyle/>
                    <a:p>
                      <a:pPr algn="ctr"/>
                      <a:r>
                        <a:rPr lang="en-US" sz="2000" b="1" dirty="0">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2348990451"/>
                  </a:ext>
                </a:extLst>
              </a:tr>
            </a:tbl>
          </a:graphicData>
        </a:graphic>
      </p:graphicFrame>
    </p:spTree>
    <p:extLst>
      <p:ext uri="{BB962C8B-B14F-4D97-AF65-F5344CB8AC3E}">
        <p14:creationId xmlns:p14="http://schemas.microsoft.com/office/powerpoint/2010/main" val="135058296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5520</TotalTime>
  <Words>4031</Words>
  <Application>Microsoft Office PowerPoint</Application>
  <PresentationFormat>Widescreen</PresentationFormat>
  <Paragraphs>412</Paragraphs>
  <Slides>47</Slides>
  <Notes>47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47</vt:i4>
      </vt:variant>
    </vt:vector>
  </HeadingPairs>
  <TitlesOfParts>
    <vt:vector size="56" baseType="lpstr">
      <vt:lpstr>Arial</vt:lpstr>
      <vt:lpstr>Calibri</vt:lpstr>
      <vt:lpstr>Calibri Light</vt:lpstr>
      <vt:lpstr>Symbol</vt:lpstr>
      <vt:lpstr>Times New Roman</vt:lpstr>
      <vt:lpstr>Tw Cen MT</vt:lpstr>
      <vt:lpstr>Custom Design</vt:lpstr>
      <vt:lpstr>Office Theme</vt:lpstr>
      <vt:lpstr>1_Custom Design</vt:lpstr>
      <vt:lpstr>PowerPoint Presentation</vt:lpstr>
      <vt:lpstr>Contact Us</vt:lpstr>
      <vt:lpstr>What is a PSO</vt:lpstr>
      <vt:lpstr>PSO’s and Where to Go</vt:lpstr>
      <vt:lpstr>Important Facts about PSOs</vt:lpstr>
      <vt:lpstr>Important Facts about PSOs</vt:lpstr>
      <vt:lpstr>The PSO Guide</vt:lpstr>
      <vt:lpstr>What is an Accredited Representative</vt:lpstr>
      <vt:lpstr>Difference between a PSO and an                                Accredited Rep</vt:lpstr>
      <vt:lpstr>Claim Sharks</vt:lpstr>
      <vt:lpstr>Ways to Protect Against Claim Sharks</vt:lpstr>
      <vt:lpstr>Social Media Awareness</vt:lpstr>
      <vt:lpstr>Social Media Awareness</vt:lpstr>
      <vt:lpstr>National Veteran Service (NVS)</vt:lpstr>
      <vt:lpstr>National Veteran Service (NVS)</vt:lpstr>
      <vt:lpstr>NVS Advisory Committee (NVSAC)</vt:lpstr>
      <vt:lpstr>National Legislative Service (NLS)</vt:lpstr>
      <vt:lpstr>VFW Programs</vt:lpstr>
      <vt:lpstr>VFW Programs VAVS</vt:lpstr>
      <vt:lpstr>VFW Programs Action Corps</vt:lpstr>
      <vt:lpstr>VA Programs</vt:lpstr>
      <vt:lpstr>VA Healthcare System</vt:lpstr>
      <vt:lpstr>VA Healthcare Priory Groups</vt:lpstr>
      <vt:lpstr>VA Healthcare Priory Groups</vt:lpstr>
      <vt:lpstr>VA Healthcare Priory Groups</vt:lpstr>
      <vt:lpstr>The VA Patient Advocate</vt:lpstr>
      <vt:lpstr>Caregivers, PCAFC &amp; PGCSS</vt:lpstr>
      <vt:lpstr>Caregivers- Eligibility for Veterans</vt:lpstr>
      <vt:lpstr>Caregivers- Eligibility for Caregivers</vt:lpstr>
      <vt:lpstr>Characters of Discharge</vt:lpstr>
      <vt:lpstr>Types of Discharges</vt:lpstr>
      <vt:lpstr>Compensation Benefits</vt:lpstr>
      <vt:lpstr>Compensation Overall benefits</vt:lpstr>
      <vt:lpstr>Compensation Overall benefits</vt:lpstr>
      <vt:lpstr>Veteran Dependents</vt:lpstr>
      <vt:lpstr>Benefits Delivered at Discharge (BDD)</vt:lpstr>
      <vt:lpstr>Benefits Delivered at Discharge (BDD)</vt:lpstr>
      <vt:lpstr>Non-Service Connected Pension</vt:lpstr>
      <vt:lpstr>Survivor Benefits</vt:lpstr>
      <vt:lpstr>Survivor Benefits</vt:lpstr>
      <vt:lpstr>Survivor Benefits</vt:lpstr>
      <vt:lpstr>Survivor Benefits</vt:lpstr>
      <vt:lpstr>Ancillary Benefits </vt:lpstr>
      <vt:lpstr>Frequently Asked Questions</vt:lpstr>
      <vt:lpstr>Frequently Asked Questions</vt:lpstr>
      <vt:lpstr>Frequently Asked Questions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TERMINOLOGY/ ABBREVIATIONS</dc:title>
  <dc:creator>Chris Macinkowicz</dc:creator>
  <cp:lastModifiedBy>Christopher Macinkowicz</cp:lastModifiedBy>
  <cp:revision>187</cp:revision>
  <cp:lastPrinted>2021-08-20T14:42:05Z</cp:lastPrinted>
  <dcterms:created xsi:type="dcterms:W3CDTF">2018-06-11T18:35:39Z</dcterms:created>
  <dcterms:modified xsi:type="dcterms:W3CDTF">2024-10-15T16:40:58Z</dcterms:modified>
</cp:coreProperties>
</file>