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18"/>
  </p:notesMasterIdLst>
  <p:sldIdLst>
    <p:sldId id="256" r:id="rId4"/>
    <p:sldId id="272" r:id="rId5"/>
    <p:sldId id="278" r:id="rId6"/>
    <p:sldId id="273" r:id="rId7"/>
    <p:sldId id="275" r:id="rId8"/>
    <p:sldId id="271" r:id="rId9"/>
    <p:sldId id="279" r:id="rId10"/>
    <p:sldId id="282" r:id="rId11"/>
    <p:sldId id="281" r:id="rId12"/>
    <p:sldId id="274" r:id="rId13"/>
    <p:sldId id="277" r:id="rId14"/>
    <p:sldId id="276" r:id="rId15"/>
    <p:sldId id="280"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79" autoAdjust="0"/>
  </p:normalViewPr>
  <p:slideViewPr>
    <p:cSldViewPr snapToGrid="0">
      <p:cViewPr varScale="1">
        <p:scale>
          <a:sx n="104" d="100"/>
          <a:sy n="104" d="100"/>
        </p:scale>
        <p:origin x="7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B3563-B21F-4472-A953-CA98BFE318F2}"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82201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66752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73236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16609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3836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133249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817956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09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3508598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360000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63717192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4070083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7169757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72345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3509915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1356623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930033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3276540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7287573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97182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97635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93615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689797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7739E06-FEC5-4B73-843E-761C636C002F}"/>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1AD877C8-8BD6-4FFA-B010-3977FC15D992}"/>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FADE8BE6-6C80-4448-B59A-247FC9BF2C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615434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41612628-F3C9-480F-B236-0AB92D70B536}"/>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1362B747-DA36-4F1E-8346-B14B92D1DE3F}"/>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5FC9C0-34CE-4B79-A431-926F49CCEA1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074519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hyperlink" Target="mailto:Tgruchalla@vfw.org"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va.gov/ogc/accreditation.asp" TargetMode="External"/><Relationship Id="rId2" Type="http://schemas.openxmlformats.org/officeDocument/2006/relationships/hyperlink" Target="http://www.va.gov/ogc/apps/accreditation/index.asp"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1413" y="2432350"/>
            <a:ext cx="5150561" cy="1569660"/>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Combating    Claim Sharks</a:t>
            </a:r>
          </a:p>
        </p:txBody>
      </p:sp>
      <p:pic>
        <p:nvPicPr>
          <p:cNvPr id="7" name="Picture 6">
            <a:extLst>
              <a:ext uri="{FF2B5EF4-FFF2-40B4-BE49-F238E27FC236}">
                <a16:creationId xmlns:a16="http://schemas.microsoft.com/office/drawing/2014/main" id="{15AC8453-E2F8-475F-BF49-779D9DD581AB}"/>
              </a:ext>
            </a:extLst>
          </p:cNvPr>
          <p:cNvPicPr>
            <a:picLocks noChangeAspect="1"/>
          </p:cNvPicPr>
          <p:nvPr/>
        </p:nvPicPr>
        <p:blipFill>
          <a:blip r:embed="rId2"/>
          <a:stretch>
            <a:fillRect/>
          </a:stretch>
        </p:blipFill>
        <p:spPr>
          <a:xfrm>
            <a:off x="8444062" y="2279950"/>
            <a:ext cx="3362025" cy="4407309"/>
          </a:xfrm>
          <a:prstGeom prst="rect">
            <a:avLst/>
          </a:prstGeom>
        </p:spPr>
      </p:pic>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How Can You Help?</a:t>
            </a:r>
          </a:p>
        </p:txBody>
      </p:sp>
      <p:sp>
        <p:nvSpPr>
          <p:cNvPr id="2" name="Content Placeholder 1"/>
          <p:cNvSpPr>
            <a:spLocks noGrp="1"/>
          </p:cNvSpPr>
          <p:nvPr>
            <p:ph idx="1"/>
          </p:nvPr>
        </p:nvSpPr>
        <p:spPr>
          <a:xfrm>
            <a:off x="716280" y="1607910"/>
            <a:ext cx="10515600" cy="4351338"/>
          </a:xfrm>
        </p:spPr>
        <p:txBody>
          <a:bodyPr>
            <a:normAutofit/>
          </a:bodyPr>
          <a:lstStyle/>
          <a:p>
            <a:r>
              <a:rPr lang="en-US" dirty="0">
                <a:latin typeface="Arial" panose="020B0604020202020204" pitchFamily="34" charset="0"/>
                <a:cs typeface="Arial" panose="020B0604020202020204" pitchFamily="34" charset="0"/>
              </a:rPr>
              <a:t>If you are assisting a veteran who has been “helped” by a claim shark, ask if they have information for the company and forward it to Todd Gruchalla at </a:t>
            </a:r>
            <a:r>
              <a:rPr lang="en-US" dirty="0">
                <a:latin typeface="Arial" panose="020B0604020202020204" pitchFamily="34" charset="0"/>
                <a:cs typeface="Arial" panose="020B0604020202020204" pitchFamily="34" charset="0"/>
                <a:hlinkClick r:id="rId2"/>
              </a:rPr>
              <a:t>Tgruchalla@vfw.org</a:t>
            </a:r>
            <a:r>
              <a:rPr lang="en-US"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 veteran can provide a copy of their contract it will be extremely helpful, even if it is not signed</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NVS is compiling information to help VA put a stop to these practices as they are extremely harmful to veterans and often illegal</a:t>
            </a:r>
          </a:p>
        </p:txBody>
      </p:sp>
      <p:sp>
        <p:nvSpPr>
          <p:cNvPr id="3" name="Slide Number Placeholder 2"/>
          <p:cNvSpPr>
            <a:spLocks noGrp="1"/>
          </p:cNvSpPr>
          <p:nvPr>
            <p:ph type="sldNum" sz="quarter" idx="12"/>
          </p:nvPr>
        </p:nvSpPr>
        <p:spPr/>
        <p:txBody>
          <a:bodyPr/>
          <a:lstStyle/>
          <a:p>
            <a:fld id="{E2FB73DA-5FDE-45B5-BAA4-C61223CC44F6}" type="slidenum">
              <a:rPr lang="en-US" smtClean="0"/>
              <a:pPr/>
              <a:t>10</a:t>
            </a:fld>
            <a:endParaRPr lang="en-US" dirty="0"/>
          </a:p>
        </p:txBody>
      </p:sp>
    </p:spTree>
    <p:extLst>
      <p:ext uri="{BB962C8B-B14F-4D97-AF65-F5344CB8AC3E}">
        <p14:creationId xmlns:p14="http://schemas.microsoft.com/office/powerpoint/2010/main" val="167038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How Can You Help?</a:t>
            </a:r>
          </a:p>
        </p:txBody>
      </p:sp>
      <p:sp>
        <p:nvSpPr>
          <p:cNvPr id="2" name="Content Placeholder 1"/>
          <p:cNvSpPr>
            <a:spLocks noGrp="1"/>
          </p:cNvSpPr>
          <p:nvPr>
            <p:ph idx="1"/>
          </p:nvPr>
        </p:nvSpPr>
        <p:spPr>
          <a:xfrm>
            <a:off x="294640" y="1607910"/>
            <a:ext cx="10937240" cy="4351338"/>
          </a:xfrm>
        </p:spPr>
        <p:txBody>
          <a:bodyPr>
            <a:normAutofit fontScale="92500" lnSpcReduction="20000"/>
          </a:bodyPr>
          <a:lstStyle/>
          <a:p>
            <a:r>
              <a:rPr lang="en-US" dirty="0">
                <a:latin typeface="Arial" panose="020B0604020202020204" pitchFamily="34" charset="0"/>
                <a:cs typeface="Arial" panose="020B0604020202020204" pitchFamily="34" charset="0"/>
              </a:rPr>
              <a:t>As tempting as it may be, do </a:t>
            </a:r>
            <a:r>
              <a:rPr lang="en-US" b="1" i="1" u="sng" dirty="0">
                <a:solidFill>
                  <a:srgbClr val="C00000"/>
                </a:solidFill>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conduct your own investigation into these companies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 not contact them or post comments to their social media pages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 veteran asks about a specific company, do not speak negatively, instead advise them to use an accredited representative and offer to check the OGC website.</a:t>
            </a:r>
          </a:p>
          <a:p>
            <a:pPr marL="0" indent="0">
              <a:buNone/>
            </a:pPr>
            <a:r>
              <a:rPr lang="en-US" dirty="0">
                <a:latin typeface="Arial" panose="020B0604020202020204" pitchFamily="34" charset="0"/>
                <a:cs typeface="Arial" panose="020B0604020202020204" pitchFamily="34" charset="0"/>
              </a:rPr>
              <a:t>	Example:  Accredited agents and attorneys may maintain web sites 	that look similar. However, any agreements that a veteran signs an 	agent or attorney is subject to strict VA oversight and perfectly 	legitimate. These sites </a:t>
            </a:r>
            <a:r>
              <a:rPr lang="en-US" b="1" u="sng" dirty="0">
                <a:latin typeface="Arial" panose="020B0604020202020204" pitchFamily="34" charset="0"/>
                <a:cs typeface="Arial" panose="020B0604020202020204" pitchFamily="34" charset="0"/>
              </a:rPr>
              <a:t>WILL</a:t>
            </a:r>
            <a:r>
              <a:rPr lang="en-US" dirty="0">
                <a:latin typeface="Arial" panose="020B0604020202020204" pitchFamily="34" charset="0"/>
                <a:cs typeface="Arial" panose="020B0604020202020204" pitchFamily="34" charset="0"/>
              </a:rPr>
              <a:t> disclose VA accreditation. </a:t>
            </a:r>
          </a:p>
        </p:txBody>
      </p:sp>
      <p:sp>
        <p:nvSpPr>
          <p:cNvPr id="3" name="Slide Number Placeholder 2"/>
          <p:cNvSpPr>
            <a:spLocks noGrp="1"/>
          </p:cNvSpPr>
          <p:nvPr>
            <p:ph type="sldNum" sz="quarter" idx="12"/>
          </p:nvPr>
        </p:nvSpPr>
        <p:spPr/>
        <p:txBody>
          <a:bodyPr/>
          <a:lstStyle/>
          <a:p>
            <a:fld id="{E2FB73DA-5FDE-45B5-BAA4-C61223CC44F6}" type="slidenum">
              <a:rPr lang="en-US" smtClean="0"/>
              <a:pPr/>
              <a:t>11</a:t>
            </a:fld>
            <a:endParaRPr lang="en-US" dirty="0"/>
          </a:p>
        </p:txBody>
      </p:sp>
    </p:spTree>
    <p:extLst>
      <p:ext uri="{BB962C8B-B14F-4D97-AF65-F5344CB8AC3E}">
        <p14:creationId xmlns:p14="http://schemas.microsoft.com/office/powerpoint/2010/main" val="218790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What is NVS Doing?</a:t>
            </a:r>
          </a:p>
        </p:txBody>
      </p:sp>
      <p:sp>
        <p:nvSpPr>
          <p:cNvPr id="2" name="Content Placeholder 1"/>
          <p:cNvSpPr>
            <a:spLocks noGrp="1"/>
          </p:cNvSpPr>
          <p:nvPr>
            <p:ph idx="1"/>
          </p:nvPr>
        </p:nvSpPr>
        <p:spPr>
          <a:xfrm>
            <a:off x="716280" y="1607910"/>
            <a:ext cx="10515600" cy="4351338"/>
          </a:xfrm>
        </p:spPr>
        <p:txBody>
          <a:bodyPr>
            <a:normAutofit fontScale="92500" lnSpcReduction="20000"/>
          </a:bodyPr>
          <a:lstStyle/>
          <a:p>
            <a:r>
              <a:rPr lang="en-US" dirty="0">
                <a:latin typeface="Arial" panose="020B0604020202020204" pitchFamily="34" charset="0"/>
                <a:cs typeface="Arial" panose="020B0604020202020204" pitchFamily="34" charset="0"/>
              </a:rPr>
              <a:t>This past year, VFW has taken several steps to help prevent these practices by VA and VSOs such as messaging, testimony to congress, and reporting these practices to the proper authorities as they are discovered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VFW is working with VA and congress to have legislation passed to enforce accreditation standards and provide penalties for those who are not in compliance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VFW is working with VBA, OGC, CFPB, DOJ and other agencies to identify unlawful and predatory practices for purposes of enforcement</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18222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What is NVS Doing?</a:t>
            </a:r>
          </a:p>
        </p:txBody>
      </p:sp>
      <p:sp>
        <p:nvSpPr>
          <p:cNvPr id="2" name="Content Placeholder 1"/>
          <p:cNvSpPr>
            <a:spLocks noGrp="1"/>
          </p:cNvSpPr>
          <p:nvPr>
            <p:ph idx="1"/>
          </p:nvPr>
        </p:nvSpPr>
        <p:spPr>
          <a:xfrm>
            <a:off x="716280" y="1519658"/>
            <a:ext cx="10515600" cy="5276169"/>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veterans select an accredited representative, they will be asked to fill out a VA Form 21-22 or VA Form 21-22a to be filed with VA for the purposes of representation.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an entity offers to “help” with a VA claim, but does not ask the veteran to file this form with VA, then veterans should not work with them.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VFW has pitched this concept to VBA and VHA to help promote consumer awareness in the coming federal fiscal year 21-22. </a:t>
            </a:r>
          </a:p>
        </p:txBody>
      </p:sp>
      <p:sp>
        <p:nvSpPr>
          <p:cNvPr id="3" name="Slide Number Placeholder 2"/>
          <p:cNvSpPr>
            <a:spLocks noGrp="1"/>
          </p:cNvSpPr>
          <p:nvPr>
            <p:ph type="sldNum" sz="quarter" idx="12"/>
          </p:nvPr>
        </p:nvSpPr>
        <p:spPr/>
        <p:txBody>
          <a:bodyPr/>
          <a:lstStyle/>
          <a:p>
            <a:fld id="{E2FB73DA-5FDE-45B5-BAA4-C61223CC44F6}" type="slidenum">
              <a:rPr lang="en-US" smtClean="0"/>
              <a:pPr/>
              <a:t>13</a:t>
            </a:fld>
            <a:endParaRPr lang="en-US" dirty="0"/>
          </a:p>
        </p:txBody>
      </p:sp>
    </p:spTree>
    <p:extLst>
      <p:ext uri="{BB962C8B-B14F-4D97-AF65-F5344CB8AC3E}">
        <p14:creationId xmlns:p14="http://schemas.microsoft.com/office/powerpoint/2010/main" val="339045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67189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Learning Objectives</a:t>
            </a:r>
          </a:p>
        </p:txBody>
      </p:sp>
      <p:sp>
        <p:nvSpPr>
          <p:cNvPr id="2" name="Content Placeholder 1"/>
          <p:cNvSpPr>
            <a:spLocks noGrp="1"/>
          </p:cNvSpPr>
          <p:nvPr>
            <p:ph idx="1"/>
          </p:nvPr>
        </p:nvSpPr>
        <p:spPr>
          <a:xfrm>
            <a:off x="311069" y="1931693"/>
            <a:ext cx="4831081" cy="4351338"/>
          </a:xfrm>
        </p:spPr>
        <p:txBody>
          <a:bodyPr>
            <a:noAutofit/>
          </a:bodyPr>
          <a:lstStyle/>
          <a:p>
            <a:r>
              <a:rPr lang="en-US" dirty="0">
                <a:latin typeface="Arial" panose="020B0604020202020204" pitchFamily="34" charset="0"/>
                <a:cs typeface="Arial" panose="020B0604020202020204" pitchFamily="34" charset="0"/>
              </a:rPr>
              <a:t>What is a claim shark? </a:t>
            </a:r>
          </a:p>
          <a:p>
            <a:r>
              <a:rPr lang="en-US" dirty="0">
                <a:latin typeface="Arial" panose="020B0604020202020204" pitchFamily="34" charset="0"/>
                <a:cs typeface="Arial" panose="020B0604020202020204" pitchFamily="34" charset="0"/>
              </a:rPr>
              <a:t>Signs of a claim shark</a:t>
            </a:r>
          </a:p>
          <a:p>
            <a:r>
              <a:rPr lang="en-US" dirty="0">
                <a:latin typeface="Arial" panose="020B0604020202020204" pitchFamily="34" charset="0"/>
                <a:cs typeface="Arial" panose="020B0604020202020204" pitchFamily="34" charset="0"/>
              </a:rPr>
              <a:t>What should veterans ask?</a:t>
            </a:r>
          </a:p>
          <a:p>
            <a:r>
              <a:rPr lang="en-US" dirty="0">
                <a:latin typeface="Arial" panose="020B0604020202020204" pitchFamily="34" charset="0"/>
                <a:cs typeface="Arial" panose="020B0604020202020204" pitchFamily="34" charset="0"/>
              </a:rPr>
              <a:t>OGC Advice and Standards </a:t>
            </a:r>
          </a:p>
          <a:p>
            <a:r>
              <a:rPr lang="en-US" dirty="0">
                <a:latin typeface="Arial" panose="020B0604020202020204" pitchFamily="34" charset="0"/>
                <a:cs typeface="Arial" panose="020B0604020202020204" pitchFamily="34" charset="0"/>
              </a:rPr>
              <a:t>Your responsibilities</a:t>
            </a:r>
          </a:p>
          <a:p>
            <a:r>
              <a:rPr lang="en-US" dirty="0">
                <a:latin typeface="Arial" panose="020B0604020202020204" pitchFamily="34" charset="0"/>
                <a:cs typeface="Arial" panose="020B0604020202020204" pitchFamily="34" charset="0"/>
              </a:rPr>
              <a:t>NVS actions</a:t>
            </a:r>
          </a:p>
          <a:p>
            <a:r>
              <a:rPr lang="en-US" dirty="0">
                <a:latin typeface="Arial" panose="020B0604020202020204" pitchFamily="34" charset="0"/>
                <a:cs typeface="Arial" panose="020B0604020202020204" pitchFamily="34" charset="0"/>
              </a:rPr>
              <a:t>Q&amp;A</a:t>
            </a:r>
          </a:p>
          <a:p>
            <a:pPr marL="0" indent="0">
              <a:buNone/>
            </a:pPr>
            <a:endParaRPr lang="en-US" dirty="0"/>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2</a:t>
            </a:fld>
            <a:endParaRPr lang="en-US" dirty="0"/>
          </a:p>
        </p:txBody>
      </p:sp>
      <p:pic>
        <p:nvPicPr>
          <p:cNvPr id="11" name="Picture 10">
            <a:extLst>
              <a:ext uri="{FF2B5EF4-FFF2-40B4-BE49-F238E27FC236}">
                <a16:creationId xmlns:a16="http://schemas.microsoft.com/office/drawing/2014/main" id="{643A2A88-30D2-48A7-8BC7-79DC4D03939B}"/>
              </a:ext>
            </a:extLst>
          </p:cNvPr>
          <p:cNvPicPr>
            <a:picLocks noChangeAspect="1"/>
          </p:cNvPicPr>
          <p:nvPr/>
        </p:nvPicPr>
        <p:blipFill>
          <a:blip r:embed="rId2"/>
          <a:stretch>
            <a:fillRect/>
          </a:stretch>
        </p:blipFill>
        <p:spPr>
          <a:xfrm>
            <a:off x="5400338" y="2025191"/>
            <a:ext cx="6441252" cy="2419703"/>
          </a:xfrm>
          <a:prstGeom prst="rect">
            <a:avLst/>
          </a:prstGeom>
          <a:ln>
            <a:solidFill>
              <a:schemeClr val="tx1"/>
            </a:solidFill>
          </a:ln>
        </p:spPr>
      </p:pic>
      <p:pic>
        <p:nvPicPr>
          <p:cNvPr id="8" name="Picture 7">
            <a:extLst>
              <a:ext uri="{FF2B5EF4-FFF2-40B4-BE49-F238E27FC236}">
                <a16:creationId xmlns:a16="http://schemas.microsoft.com/office/drawing/2014/main" id="{8DBEC1B6-7D6D-4D2D-9D82-6ACF1A4C88AE}"/>
              </a:ext>
            </a:extLst>
          </p:cNvPr>
          <p:cNvPicPr>
            <a:picLocks noChangeAspect="1"/>
          </p:cNvPicPr>
          <p:nvPr/>
        </p:nvPicPr>
        <p:blipFill>
          <a:blip r:embed="rId3"/>
          <a:stretch>
            <a:fillRect/>
          </a:stretch>
        </p:blipFill>
        <p:spPr>
          <a:xfrm>
            <a:off x="5611906" y="4158572"/>
            <a:ext cx="4276479" cy="1382132"/>
          </a:xfrm>
          <a:prstGeom prst="rect">
            <a:avLst/>
          </a:prstGeom>
          <a:ln>
            <a:solidFill>
              <a:schemeClr val="tx1"/>
            </a:solidFill>
          </a:ln>
        </p:spPr>
      </p:pic>
    </p:spTree>
    <p:extLst>
      <p:ext uri="{BB962C8B-B14F-4D97-AF65-F5344CB8AC3E}">
        <p14:creationId xmlns:p14="http://schemas.microsoft.com/office/powerpoint/2010/main" val="86092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What is a Claim Shark?</a:t>
            </a:r>
          </a:p>
        </p:txBody>
      </p:sp>
      <p:sp>
        <p:nvSpPr>
          <p:cNvPr id="2" name="Content Placeholder 1"/>
          <p:cNvSpPr>
            <a:spLocks noGrp="1"/>
          </p:cNvSpPr>
          <p:nvPr>
            <p:ph idx="1"/>
          </p:nvPr>
        </p:nvSpPr>
        <p:spPr>
          <a:xfrm>
            <a:off x="838200" y="1625328"/>
            <a:ext cx="10515600" cy="4805952"/>
          </a:xfrm>
        </p:spPr>
        <p:txBody>
          <a:bodyPr>
            <a:noAutofit/>
          </a:bodyPr>
          <a:lstStyle/>
          <a:p>
            <a:pPr marL="0" indent="0">
              <a:buNone/>
            </a:pPr>
            <a:r>
              <a:rPr lang="en-US" dirty="0">
                <a:latin typeface="Arial" panose="020B0604020202020204" pitchFamily="34" charset="0"/>
                <a:cs typeface="Arial" panose="020B0604020202020204" pitchFamily="34" charset="0"/>
              </a:rPr>
              <a:t>A Claim Shark is an individual or company that “assists” or “consults” veterans with VA claims even though they are not accredited with VA</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Many of these companies charge fees for their services, sometimes totaling in the tens of thousands of dollars for services that veterans can receive from you </a:t>
            </a:r>
            <a:r>
              <a:rPr lang="en-US" b="1" dirty="0">
                <a:latin typeface="Arial" panose="020B0604020202020204" pitchFamily="34" charset="0"/>
                <a:cs typeface="Arial" panose="020B0604020202020204" pitchFamily="34" charset="0"/>
              </a:rPr>
              <a:t>FOR FREE</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These companies have used the pandemic to their advantage, offering fully remote “assistance” and easy to access “one click away buttons” in order to capitalize on the reduced resources available due to VA closures</a:t>
            </a:r>
          </a:p>
          <a:p>
            <a:pPr marL="0" indent="0">
              <a:buNone/>
            </a:pPr>
            <a:endParaRPr lang="en-US" dirty="0"/>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101360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Telltale Signs of a Claim Shark</a:t>
            </a:r>
          </a:p>
        </p:txBody>
      </p:sp>
      <p:sp>
        <p:nvSpPr>
          <p:cNvPr id="2" name="Content Placeholder 1"/>
          <p:cNvSpPr>
            <a:spLocks noGrp="1"/>
          </p:cNvSpPr>
          <p:nvPr>
            <p:ph idx="1"/>
          </p:nvPr>
        </p:nvSpPr>
        <p:spPr>
          <a:xfrm>
            <a:off x="558981" y="1442448"/>
            <a:ext cx="7487194" cy="4351338"/>
          </a:xfrm>
        </p:spPr>
        <p:txBody>
          <a:bodyPr/>
          <a:lstStyle/>
          <a:p>
            <a:pPr marL="0" indent="0">
              <a:buNone/>
            </a:pPr>
            <a:r>
              <a:rPr lang="en-US" dirty="0">
                <a:latin typeface="Arial" panose="020B0604020202020204" pitchFamily="34" charset="0"/>
                <a:cs typeface="Arial" panose="020B0604020202020204" pitchFamily="34" charset="0"/>
              </a:rPr>
              <a:t>Most claim sharks advertise on social media, targeting veterans with statements such as: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Promising a guaranteed grant or increase in benefits</a:t>
            </a:r>
          </a:p>
          <a:p>
            <a:r>
              <a:rPr lang="en-US" dirty="0">
                <a:latin typeface="Arial" panose="020B0604020202020204" pitchFamily="34" charset="0"/>
                <a:cs typeface="Arial" panose="020B0604020202020204" pitchFamily="34" charset="0"/>
              </a:rPr>
              <a:t>Telling clients they can “start” for free </a:t>
            </a:r>
          </a:p>
          <a:p>
            <a:r>
              <a:rPr lang="en-US" dirty="0">
                <a:latin typeface="Arial" panose="020B0604020202020204" pitchFamily="34" charset="0"/>
                <a:cs typeface="Arial" panose="020B0604020202020204" pitchFamily="34" charset="0"/>
              </a:rPr>
              <a:t>Providing “Coaching” during the claims process</a:t>
            </a:r>
          </a:p>
          <a:p>
            <a:r>
              <a:rPr lang="en-US" dirty="0">
                <a:latin typeface="Arial" panose="020B0604020202020204" pitchFamily="34" charset="0"/>
                <a:cs typeface="Arial" panose="020B0604020202020204" pitchFamily="34" charset="0"/>
              </a:rPr>
              <a:t>Giving a guaranteed success rate </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4</a:t>
            </a:fld>
            <a:endParaRPr lang="en-US" dirty="0"/>
          </a:p>
        </p:txBody>
      </p:sp>
      <p:sp>
        <p:nvSpPr>
          <p:cNvPr id="8" name="TextBox 7">
            <a:extLst>
              <a:ext uri="{FF2B5EF4-FFF2-40B4-BE49-F238E27FC236}">
                <a16:creationId xmlns:a16="http://schemas.microsoft.com/office/drawing/2014/main" id="{B5BDFFA7-FB98-4637-8EF8-6531770E5CF7}"/>
              </a:ext>
            </a:extLst>
          </p:cNvPr>
          <p:cNvSpPr txBox="1"/>
          <p:nvPr/>
        </p:nvSpPr>
        <p:spPr>
          <a:xfrm rot="519643">
            <a:off x="7979534" y="1852649"/>
            <a:ext cx="4145825" cy="1200329"/>
          </a:xfrm>
          <a:prstGeom prst="rect">
            <a:avLst/>
          </a:prstGeom>
          <a:noFill/>
        </p:spPr>
        <p:txBody>
          <a:bodyPr wrap="square">
            <a:spAutoFit/>
          </a:bodyPr>
          <a:lstStyle/>
          <a:p>
            <a:r>
              <a:rPr lang="en-US" dirty="0">
                <a:effectLst>
                  <a:outerShdw blurRad="38100" dist="38100" dir="2700000" algn="tl">
                    <a:srgbClr val="000000">
                      <a:alpha val="43137"/>
                    </a:srgbClr>
                  </a:outerShdw>
                </a:effectLst>
              </a:rPr>
              <a:t>"All I had to do was send in my medical records. Once I got my results back, I opened up the envelope and I was like 'Wow! 100%!'"</a:t>
            </a:r>
          </a:p>
        </p:txBody>
      </p:sp>
      <p:sp>
        <p:nvSpPr>
          <p:cNvPr id="10" name="TextBox 9">
            <a:extLst>
              <a:ext uri="{FF2B5EF4-FFF2-40B4-BE49-F238E27FC236}">
                <a16:creationId xmlns:a16="http://schemas.microsoft.com/office/drawing/2014/main" id="{4EFC529E-4A06-4FAA-8811-185AB4E2D352}"/>
              </a:ext>
            </a:extLst>
          </p:cNvPr>
          <p:cNvSpPr txBox="1"/>
          <p:nvPr/>
        </p:nvSpPr>
        <p:spPr>
          <a:xfrm rot="21061336">
            <a:off x="7920582" y="5470621"/>
            <a:ext cx="4123236" cy="646331"/>
          </a:xfrm>
          <a:prstGeom prst="rect">
            <a:avLst/>
          </a:prstGeom>
          <a:noFill/>
        </p:spPr>
        <p:txBody>
          <a:bodyPr wrap="square">
            <a:spAutoFit/>
          </a:bodyPr>
          <a:lstStyle/>
          <a:p>
            <a:r>
              <a:rPr lang="en-US" dirty="0">
                <a:effectLst>
                  <a:outerShdw blurRad="38100" dist="38100" dir="2700000" algn="tl">
                    <a:srgbClr val="000000">
                      <a:alpha val="43137"/>
                    </a:srgbClr>
                  </a:outerShdw>
                </a:effectLst>
              </a:rPr>
              <a:t>“Risk-Free. You Only Pay When You Get Paid.”</a:t>
            </a:r>
          </a:p>
        </p:txBody>
      </p:sp>
      <p:pic>
        <p:nvPicPr>
          <p:cNvPr id="5" name="Picture 4">
            <a:extLst>
              <a:ext uri="{FF2B5EF4-FFF2-40B4-BE49-F238E27FC236}">
                <a16:creationId xmlns:a16="http://schemas.microsoft.com/office/drawing/2014/main" id="{E3D4DB39-D3AD-4413-960F-9C1BB68D66B3}"/>
              </a:ext>
            </a:extLst>
          </p:cNvPr>
          <p:cNvPicPr>
            <a:picLocks noChangeAspect="1"/>
          </p:cNvPicPr>
          <p:nvPr/>
        </p:nvPicPr>
        <p:blipFill>
          <a:blip r:embed="rId2"/>
          <a:stretch>
            <a:fillRect/>
          </a:stretch>
        </p:blipFill>
        <p:spPr>
          <a:xfrm>
            <a:off x="8237253" y="3082423"/>
            <a:ext cx="3395766" cy="2121592"/>
          </a:xfrm>
          <a:prstGeom prst="rect">
            <a:avLst/>
          </a:prstGeom>
        </p:spPr>
      </p:pic>
    </p:spTree>
    <p:extLst>
      <p:ext uri="{BB962C8B-B14F-4D97-AF65-F5344CB8AC3E}">
        <p14:creationId xmlns:p14="http://schemas.microsoft.com/office/powerpoint/2010/main" val="270824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Telltale Signs of a Claim Shark</a:t>
            </a:r>
          </a:p>
        </p:txBody>
      </p:sp>
      <p:sp>
        <p:nvSpPr>
          <p:cNvPr id="2" name="Content Placeholder 1"/>
          <p:cNvSpPr>
            <a:spLocks noGrp="1"/>
          </p:cNvSpPr>
          <p:nvPr>
            <p:ph idx="1"/>
          </p:nvPr>
        </p:nvSpPr>
        <p:spPr/>
        <p:txBody>
          <a:bodyPr>
            <a:normAutofit lnSpcReduction="10000"/>
          </a:bodyPr>
          <a:lstStyle/>
          <a:p>
            <a:pPr marL="0" indent="0">
              <a:buNone/>
            </a:pPr>
            <a:r>
              <a:rPr lang="en-US" dirty="0">
                <a:latin typeface="Arial" panose="020B0604020202020204" pitchFamily="34" charset="0"/>
                <a:cs typeface="Arial" panose="020B0604020202020204" pitchFamily="34" charset="0"/>
              </a:rPr>
              <a:t>Claim sharks rarely claim to represent veterans, instead offering “Consulting Services” or “Benefits Advice”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They cannot access VBMS or other VA systems so they often ask for the veteran’s eBenefits password so they can “review the record”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Some companies instruct their clients to not inform VA that they are being “assisted” or disclose their fee structures to any other clients</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204376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What Should Veterans Be Asking?</a:t>
            </a:r>
          </a:p>
        </p:txBody>
      </p:sp>
      <p:sp>
        <p:nvSpPr>
          <p:cNvPr id="2" name="Content Placeholder 1"/>
          <p:cNvSpPr>
            <a:spLocks noGrp="1"/>
          </p:cNvSpPr>
          <p:nvPr>
            <p:ph idx="1"/>
          </p:nvPr>
        </p:nvSpPr>
        <p:spPr>
          <a:xfrm>
            <a:off x="535940" y="1298742"/>
            <a:ext cx="11120120" cy="5489529"/>
          </a:xfrm>
        </p:spPr>
        <p:txBody>
          <a:bodyPr>
            <a:normAutofit fontScale="92500" lnSpcReduction="20000"/>
          </a:bodyPr>
          <a:lstStyle/>
          <a:p>
            <a:pPr>
              <a:lnSpc>
                <a:spcPct val="120000"/>
              </a:lnSpc>
              <a:spcAft>
                <a:spcPts val="1000"/>
              </a:spcAft>
            </a:pPr>
            <a:r>
              <a:rPr lang="en-US" dirty="0">
                <a:latin typeface="Arial" panose="020B0604020202020204" pitchFamily="34" charset="0"/>
                <a:cs typeface="Arial" panose="020B0604020202020204" pitchFamily="34" charset="0"/>
              </a:rPr>
              <a:t>As more and more claims sharks emerge, VA, VFW, and other legitimate organizations are instructing veterans to ask their representative about their services and intentions. </a:t>
            </a:r>
          </a:p>
          <a:p>
            <a:pPr>
              <a:lnSpc>
                <a:spcPct val="120000"/>
              </a:lnSpc>
              <a:spcAft>
                <a:spcPts val="1000"/>
              </a:spcAft>
            </a:pPr>
            <a:r>
              <a:rPr lang="en-US" dirty="0">
                <a:latin typeface="Arial" panose="020B0604020202020204" pitchFamily="34" charset="0"/>
                <a:cs typeface="Arial" panose="020B0604020202020204" pitchFamily="34" charset="0"/>
              </a:rPr>
              <a:t>Questions such as: “Are you accredited?” or “Can I see your credentials?” should be welcomed </a:t>
            </a:r>
          </a:p>
          <a:p>
            <a:pPr>
              <a:lnSpc>
                <a:spcPct val="120000"/>
              </a:lnSpc>
              <a:spcAft>
                <a:spcPts val="1000"/>
              </a:spcAft>
            </a:pPr>
            <a:r>
              <a:rPr lang="en-US" dirty="0">
                <a:latin typeface="Arial" panose="020B0604020202020204" pitchFamily="34" charset="0"/>
                <a:cs typeface="Arial" panose="020B0604020202020204" pitchFamily="34" charset="0"/>
              </a:rPr>
              <a:t>If asked these questions, show them your name in the Office of General Council (OGC) </a:t>
            </a:r>
            <a:r>
              <a:rPr lang="en-US" b="1" dirty="0">
                <a:latin typeface="Arial" panose="020B0604020202020204" pitchFamily="34" charset="0"/>
                <a:cs typeface="Arial" panose="020B0604020202020204" pitchFamily="34" charset="0"/>
              </a:rPr>
              <a:t>Accreditation Search </a:t>
            </a:r>
            <a:r>
              <a:rPr lang="en-US" dirty="0">
                <a:latin typeface="Arial" panose="020B0604020202020204" pitchFamily="34" charset="0"/>
                <a:cs typeface="Arial" panose="020B0604020202020204" pitchFamily="34" charset="0"/>
              </a:rPr>
              <a:t>website: </a:t>
            </a:r>
            <a:r>
              <a:rPr lang="en-US" dirty="0">
                <a:latin typeface="Arial" panose="020B0604020202020204" pitchFamily="34" charset="0"/>
                <a:cs typeface="Arial" panose="020B0604020202020204" pitchFamily="34" charset="0"/>
                <a:hlinkClick r:id="rId2"/>
              </a:rPr>
              <a:t>http://www.va.gov/ogc/apps/accreditation/index.asp</a:t>
            </a:r>
            <a:r>
              <a:rPr lang="en-US" dirty="0">
                <a:latin typeface="Arial" panose="020B0604020202020204" pitchFamily="34" charset="0"/>
                <a:cs typeface="Arial" panose="020B0604020202020204" pitchFamily="34" charset="0"/>
              </a:rPr>
              <a:t>  </a:t>
            </a:r>
          </a:p>
          <a:p>
            <a:pPr>
              <a:lnSpc>
                <a:spcPct val="120000"/>
              </a:lnSpc>
              <a:spcAft>
                <a:spcPts val="1000"/>
              </a:spcAft>
            </a:pPr>
            <a:r>
              <a:rPr lang="en-US" dirty="0">
                <a:latin typeface="Arial" panose="020B0604020202020204" pitchFamily="34" charset="0"/>
                <a:cs typeface="Arial" panose="020B0604020202020204" pitchFamily="34" charset="0"/>
              </a:rPr>
              <a:t>OGC provides additional resources, to include a </a:t>
            </a:r>
            <a:r>
              <a:rPr lang="en-US" b="1" dirty="0">
                <a:latin typeface="Arial" panose="020B0604020202020204" pitchFamily="34" charset="0"/>
                <a:cs typeface="Arial" panose="020B0604020202020204" pitchFamily="34" charset="0"/>
              </a:rPr>
              <a:t>“Selecting a Representative” </a:t>
            </a:r>
            <a:r>
              <a:rPr lang="en-US" dirty="0">
                <a:latin typeface="Arial" panose="020B0604020202020204" pitchFamily="34" charset="0"/>
                <a:cs typeface="Arial" panose="020B0604020202020204" pitchFamily="34" charset="0"/>
              </a:rPr>
              <a:t>presentation available here: </a:t>
            </a:r>
            <a:r>
              <a:rPr lang="en-US" dirty="0">
                <a:latin typeface="Arial" panose="020B0604020202020204" pitchFamily="34" charset="0"/>
                <a:cs typeface="Arial" panose="020B0604020202020204" pitchFamily="34" charset="0"/>
                <a:hlinkClick r:id="rId3"/>
              </a:rPr>
              <a:t>https://www.va.gov/ogc/accreditation.asp</a:t>
            </a:r>
            <a:r>
              <a:rPr lang="en-US" dirty="0">
                <a:latin typeface="Arial" panose="020B0604020202020204" pitchFamily="34" charset="0"/>
                <a:cs typeface="Arial" panose="020B0604020202020204" pitchFamily="34" charset="0"/>
              </a:rPr>
              <a:t> </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6</a:t>
            </a:fld>
            <a:endParaRPr lang="en-US" dirty="0"/>
          </a:p>
        </p:txBody>
      </p:sp>
    </p:spTree>
    <p:extLst>
      <p:ext uri="{BB962C8B-B14F-4D97-AF65-F5344CB8AC3E}">
        <p14:creationId xmlns:p14="http://schemas.microsoft.com/office/powerpoint/2010/main" val="316425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OGC Recommended Questions</a:t>
            </a:r>
          </a:p>
        </p:txBody>
      </p:sp>
      <p:sp>
        <p:nvSpPr>
          <p:cNvPr id="3" name="Slide Number Placeholder 2"/>
          <p:cNvSpPr>
            <a:spLocks noGrp="1"/>
          </p:cNvSpPr>
          <p:nvPr>
            <p:ph type="sldNum" sz="quarter" idx="12"/>
          </p:nvPr>
        </p:nvSpPr>
        <p:spPr/>
        <p:txBody>
          <a:bodyPr/>
          <a:lstStyle/>
          <a:p>
            <a:fld id="{E2FB73DA-5FDE-45B5-BAA4-C61223CC44F6}" type="slidenum">
              <a:rPr lang="en-US" smtClean="0"/>
              <a:pPr/>
              <a:t>7</a:t>
            </a:fld>
            <a:endParaRPr lang="en-US" dirty="0"/>
          </a:p>
        </p:txBody>
      </p:sp>
      <p:sp>
        <p:nvSpPr>
          <p:cNvPr id="7" name="Content Placeholder 6">
            <a:extLst>
              <a:ext uri="{FF2B5EF4-FFF2-40B4-BE49-F238E27FC236}">
                <a16:creationId xmlns:a16="http://schemas.microsoft.com/office/drawing/2014/main" id="{5E2DC782-494B-4E2E-8051-7380BAA92687}"/>
              </a:ext>
            </a:extLst>
          </p:cNvPr>
          <p:cNvSpPr>
            <a:spLocks noGrp="1"/>
          </p:cNvSpPr>
          <p:nvPr>
            <p:ph idx="1"/>
          </p:nvPr>
        </p:nvSpPr>
        <p:spPr>
          <a:xfrm>
            <a:off x="254000" y="1431522"/>
            <a:ext cx="7843520" cy="5173617"/>
          </a:xfrm>
        </p:spPr>
        <p:txBody>
          <a:bodyPr>
            <a:normAutofit lnSpcReduction="10000"/>
          </a:bodyPr>
          <a:lstStyle/>
          <a:p>
            <a:pPr>
              <a:defRPr/>
            </a:pPr>
            <a:r>
              <a:rPr lang="en-US" sz="1800" dirty="0">
                <a:effectLst/>
                <a:latin typeface="Arial" panose="020B0604020202020204" pitchFamily="34" charset="0"/>
                <a:cs typeface="Arial" panose="020B0604020202020204" pitchFamily="34" charset="0"/>
              </a:rPr>
              <a:t>When were you accredited by VA?</a:t>
            </a:r>
          </a:p>
          <a:p>
            <a:pPr>
              <a:defRPr/>
            </a:pPr>
            <a:r>
              <a:rPr lang="en-US" sz="1800" dirty="0">
                <a:effectLst/>
                <a:latin typeface="Arial" panose="020B0604020202020204" pitchFamily="34" charset="0"/>
                <a:cs typeface="Arial" panose="020B0604020202020204" pitchFamily="34" charset="0"/>
              </a:rPr>
              <a:t>How long have you provided VA benefits claim assistance?</a:t>
            </a:r>
          </a:p>
          <a:p>
            <a:pPr>
              <a:defRPr/>
            </a:pPr>
            <a:r>
              <a:rPr lang="en-US" sz="1800" dirty="0">
                <a:effectLst/>
                <a:latin typeface="Arial" panose="020B0604020202020204" pitchFamily="34" charset="0"/>
                <a:cs typeface="Arial" panose="020B0604020202020204" pitchFamily="34" charset="0"/>
              </a:rPr>
              <a:t>What is your training?</a:t>
            </a:r>
          </a:p>
          <a:p>
            <a:pPr>
              <a:defRPr/>
            </a:pPr>
            <a:r>
              <a:rPr lang="en-US" sz="1800" dirty="0">
                <a:effectLst/>
                <a:latin typeface="Arial" panose="020B0604020202020204" pitchFamily="34" charset="0"/>
                <a:cs typeface="Arial" panose="020B0604020202020204" pitchFamily="34" charset="0"/>
              </a:rPr>
              <a:t>What types of claims have you filed in the past?</a:t>
            </a:r>
          </a:p>
          <a:p>
            <a:pPr>
              <a:defRPr/>
            </a:pPr>
            <a:r>
              <a:rPr lang="en-US" sz="1800" dirty="0">
                <a:effectLst/>
                <a:latin typeface="Arial" panose="020B0604020202020204" pitchFamily="34" charset="0"/>
                <a:cs typeface="Arial" panose="020B0604020202020204" pitchFamily="34" charset="0"/>
              </a:rPr>
              <a:t>What is your experience with my type of claim?</a:t>
            </a:r>
          </a:p>
          <a:p>
            <a:pPr>
              <a:defRPr/>
            </a:pPr>
            <a:r>
              <a:rPr lang="en-US" sz="1800" dirty="0">
                <a:effectLst/>
                <a:latin typeface="Arial" panose="020B0604020202020204" pitchFamily="34" charset="0"/>
                <a:cs typeface="Arial" panose="020B0604020202020204" pitchFamily="34" charset="0"/>
              </a:rPr>
              <a:t>Can you provide referrals from former clients?</a:t>
            </a:r>
          </a:p>
          <a:p>
            <a:pPr>
              <a:buFont typeface="Arial" panose="020B0604020202020204" pitchFamily="34" charset="0"/>
              <a:buChar char="•"/>
              <a:defRPr/>
            </a:pPr>
            <a:r>
              <a:rPr lang="en-US" sz="1800" dirty="0">
                <a:effectLst/>
                <a:latin typeface="Arial" panose="020B0604020202020204" pitchFamily="34" charset="0"/>
                <a:cs typeface="Arial" panose="020B0604020202020204" pitchFamily="34" charset="0"/>
              </a:rPr>
              <a:t>How much contact may I reasonably expect from you, and what is your preferred method of communication?</a:t>
            </a:r>
          </a:p>
          <a:p>
            <a:pPr>
              <a:defRPr/>
            </a:pPr>
            <a:r>
              <a:rPr lang="en-US" sz="1800" dirty="0">
                <a:effectLst/>
                <a:latin typeface="Arial" panose="020B0604020202020204" pitchFamily="34" charset="0"/>
                <a:cs typeface="Arial" panose="020B0604020202020204" pitchFamily="34" charset="0"/>
              </a:rPr>
              <a:t>Will you personally assist me in preparing and presenting my claim to VA?</a:t>
            </a:r>
          </a:p>
          <a:p>
            <a:pPr>
              <a:defRPr/>
            </a:pPr>
            <a:r>
              <a:rPr lang="en-US" sz="1800" dirty="0">
                <a:effectLst/>
                <a:latin typeface="Arial" panose="020B0604020202020204" pitchFamily="34" charset="0"/>
                <a:cs typeface="Arial" panose="020B0604020202020204" pitchFamily="34" charset="0"/>
              </a:rPr>
              <a:t>Will anyone else assist you with my claim?</a:t>
            </a:r>
          </a:p>
          <a:p>
            <a:pPr>
              <a:buFont typeface="Arial" panose="020B0604020202020204" pitchFamily="34" charset="0"/>
              <a:buChar char="•"/>
              <a:defRPr/>
            </a:pPr>
            <a:r>
              <a:rPr lang="en-US" sz="1800" dirty="0">
                <a:effectLst/>
                <a:latin typeface="Arial" panose="020B0604020202020204" pitchFamily="34" charset="0"/>
                <a:cs typeface="Arial" panose="020B0604020202020204" pitchFamily="34" charset="0"/>
              </a:rPr>
              <a:t>Will you represent me throughout the appeals process to include the Court of Appeals for Veterans Claims? What is your experience with the appeal process?</a:t>
            </a:r>
          </a:p>
          <a:p>
            <a:pPr>
              <a:defRPr/>
            </a:pPr>
            <a:r>
              <a:rPr lang="en-US" sz="1800" dirty="0">
                <a:effectLst/>
                <a:latin typeface="Arial" panose="020B0604020202020204" pitchFamily="34" charset="0"/>
                <a:cs typeface="Arial" panose="020B0604020202020204" pitchFamily="34" charset="0"/>
              </a:rPr>
              <a:t>What are your fees?</a:t>
            </a:r>
          </a:p>
          <a:p>
            <a:pPr>
              <a:defRPr/>
            </a:pPr>
            <a:r>
              <a:rPr lang="en-US" sz="1800" dirty="0">
                <a:effectLst/>
                <a:latin typeface="Arial" panose="020B0604020202020204" pitchFamily="34" charset="0"/>
                <a:cs typeface="Arial" panose="020B0604020202020204" pitchFamily="34" charset="0"/>
              </a:rPr>
              <a:t>What are the expected expenses?</a:t>
            </a:r>
          </a:p>
          <a:p>
            <a:pPr>
              <a:buFont typeface="Arial" panose="020B0604020202020204" pitchFamily="34" charset="0"/>
              <a:buChar char="•"/>
              <a:defRPr/>
            </a:pPr>
            <a:endParaRPr lang="en-US" sz="1800" dirty="0">
              <a:effectLst/>
            </a:endParaRPr>
          </a:p>
        </p:txBody>
      </p:sp>
      <p:pic>
        <p:nvPicPr>
          <p:cNvPr id="10" name="Picture 9">
            <a:extLst>
              <a:ext uri="{FF2B5EF4-FFF2-40B4-BE49-F238E27FC236}">
                <a16:creationId xmlns:a16="http://schemas.microsoft.com/office/drawing/2014/main" id="{3736692A-9452-4F83-9F85-FD08C9751CA8}"/>
              </a:ext>
            </a:extLst>
          </p:cNvPr>
          <p:cNvPicPr>
            <a:picLocks noChangeAspect="1"/>
          </p:cNvPicPr>
          <p:nvPr/>
        </p:nvPicPr>
        <p:blipFill>
          <a:blip r:embed="rId2"/>
          <a:stretch>
            <a:fillRect/>
          </a:stretch>
        </p:blipFill>
        <p:spPr>
          <a:xfrm>
            <a:off x="8418440" y="1431522"/>
            <a:ext cx="3184280" cy="4760902"/>
          </a:xfrm>
          <a:prstGeom prst="rect">
            <a:avLst/>
          </a:prstGeom>
        </p:spPr>
      </p:pic>
    </p:spTree>
    <p:extLst>
      <p:ext uri="{BB962C8B-B14F-4D97-AF65-F5344CB8AC3E}">
        <p14:creationId xmlns:p14="http://schemas.microsoft.com/office/powerpoint/2010/main" val="82956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OGC Standards of Conduct</a:t>
            </a:r>
          </a:p>
        </p:txBody>
      </p:sp>
      <p:sp>
        <p:nvSpPr>
          <p:cNvPr id="3" name="Slide Number Placeholder 2"/>
          <p:cNvSpPr>
            <a:spLocks noGrp="1"/>
          </p:cNvSpPr>
          <p:nvPr>
            <p:ph type="sldNum" sz="quarter" idx="12"/>
          </p:nvPr>
        </p:nvSpPr>
        <p:spPr/>
        <p:txBody>
          <a:bodyPr/>
          <a:lstStyle/>
          <a:p>
            <a:fld id="{E2FB73DA-5FDE-45B5-BAA4-C61223CC44F6}" type="slidenum">
              <a:rPr lang="en-US" smtClean="0"/>
              <a:pPr/>
              <a:t>8</a:t>
            </a:fld>
            <a:endParaRPr lang="en-US" dirty="0"/>
          </a:p>
        </p:txBody>
      </p:sp>
      <p:sp>
        <p:nvSpPr>
          <p:cNvPr id="7" name="Content Placeholder 6">
            <a:extLst>
              <a:ext uri="{FF2B5EF4-FFF2-40B4-BE49-F238E27FC236}">
                <a16:creationId xmlns:a16="http://schemas.microsoft.com/office/drawing/2014/main" id="{5E2DC782-494B-4E2E-8051-7380BAA92687}"/>
              </a:ext>
            </a:extLst>
          </p:cNvPr>
          <p:cNvSpPr>
            <a:spLocks noGrp="1"/>
          </p:cNvSpPr>
          <p:nvPr>
            <p:ph idx="1"/>
          </p:nvPr>
        </p:nvSpPr>
        <p:spPr>
          <a:xfrm>
            <a:off x="254000" y="1547858"/>
            <a:ext cx="7843520" cy="5173617"/>
          </a:xfrm>
        </p:spPr>
        <p:txBody>
          <a:bodyPr>
            <a:normAutofit/>
          </a:bodyPr>
          <a:lstStyle/>
          <a:p>
            <a:pPr marL="0" indent="0">
              <a:buNone/>
            </a:pPr>
            <a:r>
              <a:rPr lang="en-US" sz="1800" b="1" i="0" u="none" strike="noStrike" baseline="0" dirty="0">
                <a:solidFill>
                  <a:srgbClr val="000000"/>
                </a:solidFill>
                <a:latin typeface="Georgia" panose="02040502050405020303" pitchFamily="18" charset="0"/>
              </a:rPr>
              <a:t>The standards of conduct in 38 C.F.R. § 14.632 establish the appropriate behavior for VA-accredited attorneys, agents, and representatives. </a:t>
            </a:r>
            <a:endParaRPr lang="en-US" sz="1800" b="0" i="0" u="none" strike="noStrike" baseline="0" dirty="0">
              <a:solidFill>
                <a:srgbClr val="000000"/>
              </a:solidFill>
              <a:latin typeface="Georgia" panose="02040502050405020303" pitchFamily="18" charset="0"/>
            </a:endParaRPr>
          </a:p>
          <a:p>
            <a:pPr marL="0" indent="0">
              <a:buNone/>
            </a:pPr>
            <a:endParaRPr lang="en-US" sz="1800" b="1" i="0" u="none" strike="noStrike" baseline="0" dirty="0">
              <a:solidFill>
                <a:srgbClr val="000000"/>
              </a:solidFill>
              <a:latin typeface="Georgia" panose="02040502050405020303" pitchFamily="18" charset="0"/>
            </a:endParaRPr>
          </a:p>
          <a:p>
            <a:pPr marL="0" indent="0">
              <a:buNone/>
            </a:pPr>
            <a:r>
              <a:rPr lang="en-US" sz="1800" b="1" i="0" u="none" strike="noStrike" baseline="0" dirty="0">
                <a:solidFill>
                  <a:srgbClr val="000000"/>
                </a:solidFill>
                <a:latin typeface="Georgia" panose="02040502050405020303" pitchFamily="18" charset="0"/>
              </a:rPr>
              <a:t>VA-accredited individuals providing VA claims assistance </a:t>
            </a:r>
            <a:r>
              <a:rPr lang="en-US" sz="1800" b="1" i="1" u="none" strike="noStrike" baseline="0" dirty="0">
                <a:solidFill>
                  <a:srgbClr val="000000"/>
                </a:solidFill>
                <a:latin typeface="Georgia" panose="02040502050405020303" pitchFamily="18" charset="0"/>
              </a:rPr>
              <a:t>shall: </a:t>
            </a:r>
            <a:endParaRPr lang="en-US" sz="1800" b="0" i="0" u="none" strike="noStrike" baseline="0" dirty="0">
              <a:solidFill>
                <a:srgbClr val="000000"/>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Faithfully execute their duties on behalf of a VA claimant; </a:t>
            </a:r>
          </a:p>
          <a:p>
            <a:r>
              <a:rPr lang="en-US" sz="1800" b="0" i="0" u="none" strike="noStrike" baseline="0" dirty="0">
                <a:solidFill>
                  <a:srgbClr val="000000"/>
                </a:solidFill>
                <a:latin typeface="Georgia" panose="02040502050405020303" pitchFamily="18" charset="0"/>
              </a:rPr>
              <a:t>Be truthful in their dealings with claimants and VA; </a:t>
            </a:r>
          </a:p>
          <a:p>
            <a:r>
              <a:rPr lang="en-US" sz="1800" b="0" i="0" u="none" strike="noStrike" baseline="0" dirty="0">
                <a:solidFill>
                  <a:srgbClr val="000000"/>
                </a:solidFill>
                <a:latin typeface="Georgia" panose="02040502050405020303" pitchFamily="18" charset="0"/>
              </a:rPr>
              <a:t>Provide claimants with competent representation before VA; and </a:t>
            </a:r>
          </a:p>
          <a:p>
            <a:r>
              <a:rPr lang="en-US" sz="1800" b="0" i="0" u="none" strike="noStrike" baseline="0" dirty="0">
                <a:solidFill>
                  <a:srgbClr val="000000"/>
                </a:solidFill>
                <a:latin typeface="Georgia" panose="02040502050405020303" pitchFamily="18" charset="0"/>
              </a:rPr>
              <a:t>Act with reasonable diligence and promptness in representing claimants. </a:t>
            </a:r>
          </a:p>
          <a:p>
            <a:endParaRPr lang="en-US" sz="1800" b="0" i="0" u="none" strike="noStrike" baseline="0" dirty="0">
              <a:solidFill>
                <a:srgbClr val="000000"/>
              </a:solidFill>
              <a:latin typeface="Georgia" panose="02040502050405020303" pitchFamily="18" charset="0"/>
            </a:endParaRPr>
          </a:p>
          <a:p>
            <a:pPr marL="0" indent="0">
              <a:buNone/>
            </a:pPr>
            <a:r>
              <a:rPr lang="en-US" sz="1800" b="0" i="1" u="none" strike="noStrike" baseline="0" dirty="0">
                <a:solidFill>
                  <a:srgbClr val="000000"/>
                </a:solidFill>
                <a:latin typeface="Georgia" panose="02040502050405020303" pitchFamily="18" charset="0"/>
              </a:rPr>
              <a:t>See </a:t>
            </a:r>
            <a:r>
              <a:rPr lang="en-US" sz="1800" b="0" i="0" u="none" strike="noStrike" baseline="0" dirty="0">
                <a:solidFill>
                  <a:srgbClr val="000000"/>
                </a:solidFill>
                <a:latin typeface="Georgia" panose="02040502050405020303" pitchFamily="18" charset="0"/>
              </a:rPr>
              <a:t>38 C.F.R. §§ 14.632 (a) &amp; (b). </a:t>
            </a:r>
          </a:p>
        </p:txBody>
      </p:sp>
      <p:pic>
        <p:nvPicPr>
          <p:cNvPr id="9" name="Picture 8">
            <a:extLst>
              <a:ext uri="{FF2B5EF4-FFF2-40B4-BE49-F238E27FC236}">
                <a16:creationId xmlns:a16="http://schemas.microsoft.com/office/drawing/2014/main" id="{A21E9866-69CA-4D68-9B5D-0769426C89AF}"/>
              </a:ext>
            </a:extLst>
          </p:cNvPr>
          <p:cNvPicPr>
            <a:picLocks noChangeAspect="1"/>
          </p:cNvPicPr>
          <p:nvPr/>
        </p:nvPicPr>
        <p:blipFill>
          <a:blip r:embed="rId2"/>
          <a:stretch>
            <a:fillRect/>
          </a:stretch>
        </p:blipFill>
        <p:spPr>
          <a:xfrm>
            <a:off x="8321040" y="1904094"/>
            <a:ext cx="3512463" cy="4272869"/>
          </a:xfrm>
          <a:prstGeom prst="rect">
            <a:avLst/>
          </a:prstGeom>
          <a:ln>
            <a:solidFill>
              <a:schemeClr val="tx1"/>
            </a:solidFill>
          </a:ln>
        </p:spPr>
      </p:pic>
    </p:spTree>
    <p:extLst>
      <p:ext uri="{BB962C8B-B14F-4D97-AF65-F5344CB8AC3E}">
        <p14:creationId xmlns:p14="http://schemas.microsoft.com/office/powerpoint/2010/main" val="248641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OGC Standards of Conduct</a:t>
            </a:r>
          </a:p>
        </p:txBody>
      </p:sp>
      <p:sp>
        <p:nvSpPr>
          <p:cNvPr id="3" name="Slide Number Placeholder 2"/>
          <p:cNvSpPr>
            <a:spLocks noGrp="1"/>
          </p:cNvSpPr>
          <p:nvPr>
            <p:ph type="sldNum" sz="quarter" idx="12"/>
          </p:nvPr>
        </p:nvSpPr>
        <p:spPr/>
        <p:txBody>
          <a:bodyPr/>
          <a:lstStyle/>
          <a:p>
            <a:fld id="{E2FB73DA-5FDE-45B5-BAA4-C61223CC44F6}" type="slidenum">
              <a:rPr lang="en-US" smtClean="0"/>
              <a:pPr/>
              <a:t>9</a:t>
            </a:fld>
            <a:endParaRPr lang="en-US" dirty="0"/>
          </a:p>
        </p:txBody>
      </p:sp>
      <p:sp>
        <p:nvSpPr>
          <p:cNvPr id="7" name="Content Placeholder 6">
            <a:extLst>
              <a:ext uri="{FF2B5EF4-FFF2-40B4-BE49-F238E27FC236}">
                <a16:creationId xmlns:a16="http://schemas.microsoft.com/office/drawing/2014/main" id="{5E2DC782-494B-4E2E-8051-7380BAA92687}"/>
              </a:ext>
            </a:extLst>
          </p:cNvPr>
          <p:cNvSpPr>
            <a:spLocks noGrp="1"/>
          </p:cNvSpPr>
          <p:nvPr>
            <p:ph idx="1"/>
          </p:nvPr>
        </p:nvSpPr>
        <p:spPr>
          <a:xfrm>
            <a:off x="203200" y="1368472"/>
            <a:ext cx="8178800" cy="5446620"/>
          </a:xfrm>
        </p:spPr>
        <p:txBody>
          <a:bodyPr>
            <a:normAutofit fontScale="92500" lnSpcReduction="20000"/>
          </a:bodyPr>
          <a:lstStyle/>
          <a:p>
            <a:pPr marL="0" indent="0">
              <a:buNone/>
            </a:pPr>
            <a:r>
              <a:rPr lang="en-US" sz="1800" b="1" i="0" u="none" strike="noStrike" baseline="0" dirty="0">
                <a:solidFill>
                  <a:srgbClr val="000000"/>
                </a:solidFill>
                <a:latin typeface="Georgia" panose="02040502050405020303" pitchFamily="18" charset="0"/>
              </a:rPr>
              <a:t>VA-accredited individuals shall </a:t>
            </a:r>
            <a:r>
              <a:rPr lang="en-US" sz="1800" b="1" i="1" u="none" strike="noStrike" baseline="0" dirty="0">
                <a:solidFill>
                  <a:srgbClr val="000000"/>
                </a:solidFill>
                <a:latin typeface="Georgia" panose="02040502050405020303" pitchFamily="18" charset="0"/>
              </a:rPr>
              <a:t>not</a:t>
            </a:r>
            <a:r>
              <a:rPr lang="en-US" sz="1800" b="0" i="1" u="none" strike="noStrike" baseline="0" dirty="0">
                <a:solidFill>
                  <a:srgbClr val="000000"/>
                </a:solidFill>
                <a:latin typeface="Georgia" panose="02040502050405020303" pitchFamily="18" charset="0"/>
              </a:rPr>
              <a:t>: </a:t>
            </a:r>
            <a:endParaRPr lang="en-US" sz="1800" b="0" i="0" u="none" strike="noStrike" baseline="0" dirty="0">
              <a:solidFill>
                <a:srgbClr val="000000"/>
              </a:solidFill>
              <a:latin typeface="Georgia" panose="02040502050405020303" pitchFamily="18" charset="0"/>
            </a:endParaRPr>
          </a:p>
          <a:p>
            <a:pPr marL="0" indent="0">
              <a:buNone/>
            </a:pPr>
            <a:r>
              <a:rPr lang="en-US" sz="1800" b="0" i="0" u="none" strike="noStrike" baseline="0" dirty="0">
                <a:solidFill>
                  <a:srgbClr val="000000"/>
                </a:solidFill>
                <a:latin typeface="Calibri" panose="020F0502020204030204" pitchFamily="34" charset="0"/>
              </a:rPr>
              <a:t>(1) </a:t>
            </a:r>
            <a:r>
              <a:rPr lang="en-US" sz="1800" b="0" i="0" u="none" strike="noStrike" baseline="0" dirty="0">
                <a:solidFill>
                  <a:srgbClr val="000000"/>
                </a:solidFill>
                <a:latin typeface="Georgia" panose="02040502050405020303" pitchFamily="18" charset="0"/>
              </a:rPr>
              <a:t>Violate the standards of conduct as described in 38 C.F.R. § 14.632. </a:t>
            </a:r>
          </a:p>
          <a:p>
            <a:pPr marL="0" indent="0">
              <a:buNone/>
            </a:pPr>
            <a:r>
              <a:rPr lang="en-US" sz="1800" b="0" i="0" u="none" strike="noStrike" baseline="0" dirty="0">
                <a:solidFill>
                  <a:srgbClr val="000000"/>
                </a:solidFill>
                <a:latin typeface="Calibri" panose="020F0502020204030204" pitchFamily="34" charset="0"/>
              </a:rPr>
              <a:t>(2) </a:t>
            </a:r>
            <a:r>
              <a:rPr lang="en-US" sz="1800" b="0" i="0" u="none" strike="noStrike" baseline="0" dirty="0">
                <a:solidFill>
                  <a:srgbClr val="000000"/>
                </a:solidFill>
                <a:latin typeface="Georgia" panose="02040502050405020303" pitchFamily="18" charset="0"/>
              </a:rPr>
              <a:t>Circumvent the rules of conduct through the actions of another. </a:t>
            </a:r>
          </a:p>
          <a:p>
            <a:pPr marL="0" indent="0">
              <a:buNone/>
            </a:pPr>
            <a:r>
              <a:rPr lang="en-US" sz="1800" b="0" i="0" u="none" strike="noStrike" baseline="0" dirty="0">
                <a:solidFill>
                  <a:srgbClr val="000000"/>
                </a:solidFill>
                <a:latin typeface="Calibri" panose="020F0502020204030204" pitchFamily="34" charset="0"/>
              </a:rPr>
              <a:t>(3) </a:t>
            </a:r>
            <a:r>
              <a:rPr lang="en-US" sz="1800" b="0" i="0" u="none" strike="noStrike" baseline="0" dirty="0">
                <a:solidFill>
                  <a:srgbClr val="000000"/>
                </a:solidFill>
                <a:latin typeface="Georgia" panose="02040502050405020303" pitchFamily="18" charset="0"/>
              </a:rPr>
              <a:t>Engage in conduct involving fraud, deceit, misrepresentation, or dishonesty. </a:t>
            </a:r>
          </a:p>
          <a:p>
            <a:pPr marL="0" indent="0">
              <a:buNone/>
            </a:pPr>
            <a:r>
              <a:rPr lang="en-US" sz="1800" b="0" i="0" u="none" strike="noStrike" baseline="0" dirty="0">
                <a:solidFill>
                  <a:srgbClr val="000000"/>
                </a:solidFill>
                <a:latin typeface="Calibri" panose="020F0502020204030204" pitchFamily="34" charset="0"/>
              </a:rPr>
              <a:t>(4) </a:t>
            </a:r>
            <a:r>
              <a:rPr lang="en-US" sz="1800" b="0" i="0" u="none" strike="noStrike" baseline="0" dirty="0">
                <a:solidFill>
                  <a:srgbClr val="000000"/>
                </a:solidFill>
                <a:latin typeface="Georgia" panose="02040502050405020303" pitchFamily="18" charset="0"/>
              </a:rPr>
              <a:t>Violate one or more of the provisions of title 38, United States Code, or title 38, Code of Federal Regulations. </a:t>
            </a:r>
          </a:p>
          <a:p>
            <a:pPr marL="0" indent="0">
              <a:buNone/>
            </a:pPr>
            <a:r>
              <a:rPr lang="en-US" sz="1800" b="0" i="0" u="none" strike="noStrike" baseline="0" dirty="0">
                <a:solidFill>
                  <a:srgbClr val="000000"/>
                </a:solidFill>
                <a:latin typeface="Calibri" panose="020F0502020204030204" pitchFamily="34" charset="0"/>
              </a:rPr>
              <a:t>(5) </a:t>
            </a:r>
            <a:r>
              <a:rPr lang="en-US" sz="1800" b="0" i="0" u="none" strike="noStrike" baseline="0" dirty="0">
                <a:solidFill>
                  <a:srgbClr val="000000"/>
                </a:solidFill>
                <a:latin typeface="Georgia" panose="02040502050405020303" pitchFamily="18" charset="0"/>
              </a:rPr>
              <a:t>Enter into an agreement for, charge, solicit, or receive a fee that is clearly unreasonable or otherwise prohibited by law or regulation. </a:t>
            </a:r>
          </a:p>
          <a:p>
            <a:pPr marL="0" indent="0">
              <a:buNone/>
            </a:pPr>
            <a:r>
              <a:rPr lang="en-US" sz="1800" b="0" i="0" u="none" strike="noStrike" baseline="0" dirty="0">
                <a:solidFill>
                  <a:srgbClr val="000000"/>
                </a:solidFill>
                <a:latin typeface="Calibri" panose="020F0502020204030204" pitchFamily="34" charset="0"/>
              </a:rPr>
              <a:t>(6) </a:t>
            </a:r>
            <a:r>
              <a:rPr lang="en-US" sz="1800" b="0" i="0" u="none" strike="noStrike" baseline="0" dirty="0">
                <a:solidFill>
                  <a:srgbClr val="000000"/>
                </a:solidFill>
                <a:latin typeface="Georgia" panose="02040502050405020303" pitchFamily="18" charset="0"/>
              </a:rPr>
              <a:t>Solicit, receive, or enter into agreements for gifts related to representation provided before an agency of original jurisdiction has issued a decision on a claim or claims and a Notice of Disagreement has been filed with respect to that decision. </a:t>
            </a:r>
          </a:p>
          <a:p>
            <a:pPr marL="0" indent="0">
              <a:buNone/>
            </a:pPr>
            <a:r>
              <a:rPr lang="en-US" sz="1800" b="0" i="0" u="none" strike="noStrike" baseline="0" dirty="0">
                <a:solidFill>
                  <a:srgbClr val="000000"/>
                </a:solidFill>
                <a:latin typeface="Calibri" panose="020F0502020204030204" pitchFamily="34" charset="0"/>
              </a:rPr>
              <a:t>(7) </a:t>
            </a:r>
            <a:r>
              <a:rPr lang="en-US" sz="1800" b="0" i="0" u="none" strike="noStrike" baseline="0" dirty="0">
                <a:solidFill>
                  <a:srgbClr val="000000"/>
                </a:solidFill>
                <a:latin typeface="Georgia" panose="02040502050405020303" pitchFamily="18" charset="0"/>
              </a:rPr>
              <a:t>Delay, without good cause, the processing of a claim at any stage of the administrative process. </a:t>
            </a:r>
          </a:p>
          <a:p>
            <a:pPr marL="0" indent="0">
              <a:buNone/>
            </a:pPr>
            <a:r>
              <a:rPr lang="en-US" sz="1800" b="0" i="0" u="none" strike="noStrike" baseline="0" dirty="0">
                <a:solidFill>
                  <a:srgbClr val="000000"/>
                </a:solidFill>
                <a:latin typeface="Calibri" panose="020F0502020204030204" pitchFamily="34" charset="0"/>
              </a:rPr>
              <a:t>(8) </a:t>
            </a:r>
            <a:r>
              <a:rPr lang="en-US" sz="1800" b="0" i="0" u="none" strike="noStrike" baseline="0" dirty="0">
                <a:solidFill>
                  <a:srgbClr val="000000"/>
                </a:solidFill>
                <a:latin typeface="Georgia" panose="02040502050405020303" pitchFamily="18" charset="0"/>
              </a:rPr>
              <a:t>Mislead, threaten, coerce, or deceive a claimant regarding benefits or other rights under programs administered by VA. </a:t>
            </a:r>
          </a:p>
          <a:p>
            <a:pPr marL="0" indent="0">
              <a:buNone/>
            </a:pPr>
            <a:r>
              <a:rPr lang="en-US" sz="1800" b="0" i="0" u="none" strike="noStrike" baseline="0" dirty="0">
                <a:solidFill>
                  <a:srgbClr val="000000"/>
                </a:solidFill>
                <a:latin typeface="Calibri" panose="020F0502020204030204" pitchFamily="34" charset="0"/>
              </a:rPr>
              <a:t>(9) </a:t>
            </a:r>
            <a:r>
              <a:rPr lang="en-US" sz="1800" b="0" i="0" u="none" strike="noStrike" baseline="0" dirty="0">
                <a:solidFill>
                  <a:srgbClr val="000000"/>
                </a:solidFill>
                <a:latin typeface="Georgia" panose="02040502050405020303" pitchFamily="18" charset="0"/>
              </a:rPr>
              <a:t>Engage in, or counsel or advise a claimant to engage in, acts or behavior prejudicial to the fair and orderly conduct of administrative proceedings before VA. </a:t>
            </a:r>
          </a:p>
          <a:p>
            <a:pPr marL="0" indent="0">
              <a:buNone/>
            </a:pPr>
            <a:r>
              <a:rPr lang="en-US" sz="1800" b="0" i="0" u="none" strike="noStrike" baseline="0" dirty="0">
                <a:solidFill>
                  <a:srgbClr val="000000"/>
                </a:solidFill>
                <a:latin typeface="Calibri" panose="020F0502020204030204" pitchFamily="34" charset="0"/>
              </a:rPr>
              <a:t>(10) </a:t>
            </a:r>
            <a:r>
              <a:rPr lang="en-US" sz="1800" b="0" i="0" u="none" strike="noStrike" baseline="0" dirty="0">
                <a:solidFill>
                  <a:srgbClr val="000000"/>
                </a:solidFill>
                <a:latin typeface="Georgia" panose="02040502050405020303" pitchFamily="18" charset="0"/>
              </a:rPr>
              <a:t>Disclose, without the claimant’s authorization, any information provided by VA for purposes of representation. </a:t>
            </a:r>
          </a:p>
          <a:p>
            <a:pPr marL="0" indent="0">
              <a:buNone/>
            </a:pPr>
            <a:r>
              <a:rPr lang="en-US" sz="1800" b="0" i="0" u="none" strike="noStrike" baseline="0" dirty="0">
                <a:solidFill>
                  <a:srgbClr val="000000"/>
                </a:solidFill>
                <a:latin typeface="Calibri" panose="020F0502020204030204" pitchFamily="34" charset="0"/>
              </a:rPr>
              <a:t>(11) </a:t>
            </a:r>
            <a:r>
              <a:rPr lang="en-US" sz="1800" b="0" i="0" u="none" strike="noStrike" baseline="0" dirty="0">
                <a:solidFill>
                  <a:srgbClr val="000000"/>
                </a:solidFill>
                <a:latin typeface="Georgia" panose="02040502050405020303" pitchFamily="18" charset="0"/>
              </a:rPr>
              <a:t>Engage in any other unlawful or unethical conduct. </a:t>
            </a:r>
          </a:p>
        </p:txBody>
      </p:sp>
      <p:pic>
        <p:nvPicPr>
          <p:cNvPr id="9" name="Picture 8">
            <a:extLst>
              <a:ext uri="{FF2B5EF4-FFF2-40B4-BE49-F238E27FC236}">
                <a16:creationId xmlns:a16="http://schemas.microsoft.com/office/drawing/2014/main" id="{A21E9866-69CA-4D68-9B5D-0769426C89AF}"/>
              </a:ext>
            </a:extLst>
          </p:cNvPr>
          <p:cNvPicPr>
            <a:picLocks noChangeAspect="1"/>
          </p:cNvPicPr>
          <p:nvPr/>
        </p:nvPicPr>
        <p:blipFill>
          <a:blip r:embed="rId2"/>
          <a:stretch>
            <a:fillRect/>
          </a:stretch>
        </p:blipFill>
        <p:spPr>
          <a:xfrm>
            <a:off x="8476337" y="1908539"/>
            <a:ext cx="3512463" cy="4272869"/>
          </a:xfrm>
          <a:prstGeom prst="rect">
            <a:avLst/>
          </a:prstGeom>
          <a:ln>
            <a:solidFill>
              <a:schemeClr val="tx1"/>
            </a:solidFill>
          </a:ln>
        </p:spPr>
      </p:pic>
    </p:spTree>
    <p:extLst>
      <p:ext uri="{BB962C8B-B14F-4D97-AF65-F5344CB8AC3E}">
        <p14:creationId xmlns:p14="http://schemas.microsoft.com/office/powerpoint/2010/main" val="6236542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TotalTime>
  <Words>1327</Words>
  <Application>Microsoft Office PowerPoint</Application>
  <PresentationFormat>Widescreen</PresentationFormat>
  <Paragraphs>112</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Georgia</vt:lpstr>
      <vt:lpstr>Times New Roman</vt:lpstr>
      <vt:lpstr>Custom Design</vt:lpstr>
      <vt:lpstr>Office Theme</vt:lpstr>
      <vt:lpstr>1_Custom Design</vt:lpstr>
      <vt:lpstr>PowerPoint Presentation</vt:lpstr>
      <vt:lpstr>Learning Objectives</vt:lpstr>
      <vt:lpstr>What is a Claim Shark?</vt:lpstr>
      <vt:lpstr>Telltale Signs of a Claim Shark</vt:lpstr>
      <vt:lpstr>Telltale Signs of a Claim Shark</vt:lpstr>
      <vt:lpstr>What Should Veterans Be Asking?</vt:lpstr>
      <vt:lpstr>OGC Recommended Questions</vt:lpstr>
      <vt:lpstr>OGC Standards of Conduct</vt:lpstr>
      <vt:lpstr>OGC Standards of Conduct</vt:lpstr>
      <vt:lpstr>How Can You Help?</vt:lpstr>
      <vt:lpstr>How Can You Help?</vt:lpstr>
      <vt:lpstr>What is NVS Doing?</vt:lpstr>
      <vt:lpstr>What is NVS Doing?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47</cp:revision>
  <dcterms:created xsi:type="dcterms:W3CDTF">2018-09-13T15:53:27Z</dcterms:created>
  <dcterms:modified xsi:type="dcterms:W3CDTF">2024-03-13T18:16:41Z</dcterms:modified>
</cp:coreProperties>
</file>