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6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8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9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0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1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2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8" r:id="rId1"/>
    <p:sldMasterId id="2147483663" r:id="rId2"/>
    <p:sldMasterId id="2147483692" r:id="rId3"/>
    <p:sldMasterId id="2147483826" r:id="rId4"/>
    <p:sldMasterId id="2147483843" r:id="rId5"/>
    <p:sldMasterId id="2147483849" r:id="rId6"/>
    <p:sldMasterId id="2147483866" r:id="rId7"/>
    <p:sldMasterId id="2147483905" r:id="rId8"/>
    <p:sldMasterId id="2147483985" r:id="rId9"/>
    <p:sldMasterId id="2147484017" r:id="rId10"/>
    <p:sldMasterId id="2147484036" r:id="rId11"/>
    <p:sldMasterId id="2147484056" r:id="rId12"/>
    <p:sldMasterId id="2147484151" r:id="rId13"/>
    <p:sldMasterId id="2147484185" r:id="rId14"/>
    <p:sldMasterId id="2147484215" r:id="rId15"/>
    <p:sldMasterId id="2147484254" r:id="rId16"/>
    <p:sldMasterId id="2147484274" r:id="rId17"/>
    <p:sldMasterId id="2147484281" r:id="rId18"/>
    <p:sldMasterId id="2147484304" r:id="rId19"/>
    <p:sldMasterId id="2147484343" r:id="rId20"/>
    <p:sldMasterId id="2147484350" r:id="rId21"/>
    <p:sldMasterId id="2147484389" r:id="rId22"/>
    <p:sldMasterId id="2147484399" r:id="rId23"/>
  </p:sldMasterIdLst>
  <p:notesMasterIdLst>
    <p:notesMasterId r:id="rId59"/>
  </p:notesMasterIdLst>
  <p:sldIdLst>
    <p:sldId id="796" r:id="rId24"/>
    <p:sldId id="799" r:id="rId25"/>
    <p:sldId id="797" r:id="rId26"/>
    <p:sldId id="798" r:id="rId27"/>
    <p:sldId id="832" r:id="rId28"/>
    <p:sldId id="800" r:id="rId29"/>
    <p:sldId id="801" r:id="rId30"/>
    <p:sldId id="802" r:id="rId31"/>
    <p:sldId id="803" r:id="rId32"/>
    <p:sldId id="804" r:id="rId33"/>
    <p:sldId id="805" r:id="rId34"/>
    <p:sldId id="806" r:id="rId35"/>
    <p:sldId id="830" r:id="rId36"/>
    <p:sldId id="807" r:id="rId37"/>
    <p:sldId id="808" r:id="rId38"/>
    <p:sldId id="809" r:id="rId39"/>
    <p:sldId id="810" r:id="rId40"/>
    <p:sldId id="811" r:id="rId41"/>
    <p:sldId id="812" r:id="rId42"/>
    <p:sldId id="813" r:id="rId43"/>
    <p:sldId id="814" r:id="rId44"/>
    <p:sldId id="815" r:id="rId45"/>
    <p:sldId id="816" r:id="rId46"/>
    <p:sldId id="819" r:id="rId47"/>
    <p:sldId id="820" r:id="rId48"/>
    <p:sldId id="821" r:id="rId49"/>
    <p:sldId id="822" r:id="rId50"/>
    <p:sldId id="823" r:id="rId51"/>
    <p:sldId id="824" r:id="rId52"/>
    <p:sldId id="825" r:id="rId53"/>
    <p:sldId id="826" r:id="rId54"/>
    <p:sldId id="827" r:id="rId55"/>
    <p:sldId id="828" r:id="rId56"/>
    <p:sldId id="829" r:id="rId57"/>
    <p:sldId id="83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96C"/>
    <a:srgbClr val="D9D9D9"/>
    <a:srgbClr val="7F7F7F"/>
    <a:srgbClr val="595959"/>
    <a:srgbClr val="F1F1F1"/>
    <a:srgbClr val="FDFCFF"/>
    <a:srgbClr val="F9F7FA"/>
    <a:srgbClr val="4FADBE"/>
    <a:srgbClr val="3D5E83"/>
    <a:srgbClr val="52B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 autoAdjust="0"/>
    <p:restoredTop sz="94635"/>
  </p:normalViewPr>
  <p:slideViewPr>
    <p:cSldViewPr snapToGrid="0" snapToObjects="1">
      <p:cViewPr varScale="1">
        <p:scale>
          <a:sx n="64" d="100"/>
          <a:sy n="64" d="100"/>
        </p:scale>
        <p:origin x="10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11C62-C7E7-2E43-A64C-E3E2760F9D1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E3E4E-DCC1-7B40-A7E3-2186790B9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E3E4E-DCC1-7B40-A7E3-2186790B9B0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9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E3E4E-DCC1-7B40-A7E3-2186790B9B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E3E4E-DCC1-7B40-A7E3-2186790B9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08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17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011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94" y="2037822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9250" y="651933"/>
            <a:ext cx="5924551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4" y="3576111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074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649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079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7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45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310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779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104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594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507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365127"/>
            <a:ext cx="11143033" cy="923544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9" y="1514475"/>
            <a:ext cx="11143033" cy="46624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484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831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5999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718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182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205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15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967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949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416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3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365125"/>
            <a:ext cx="11143033" cy="923544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90" y="1500188"/>
            <a:ext cx="5214936" cy="46767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2175" y="1500188"/>
            <a:ext cx="5642347" cy="46767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390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895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999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642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870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885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466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57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724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7050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y Stre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37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12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117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3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423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48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463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676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839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292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851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3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986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296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253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866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101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490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2702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246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101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925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Confidential</a:t>
            </a:r>
            <a:r>
              <a:rPr lang="en-US" sz="1000" baseline="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 &amp; Proprietary Information of </a:t>
            </a:r>
            <a:r>
              <a:rPr lang="en-US" sz="1000" baseline="0" dirty="0" err="1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2" y="6354215"/>
            <a:ext cx="843616" cy="3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865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302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36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056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2" y="6354215"/>
            <a:ext cx="843616" cy="3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873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2" y="6354215"/>
            <a:ext cx="843616" cy="3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467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2" y="6354215"/>
            <a:ext cx="843616" cy="3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210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y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49594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2" y="6354215"/>
            <a:ext cx="843616" cy="3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657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49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8989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23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083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403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382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450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611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829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957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1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766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313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5430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897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4014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035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316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961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4959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3483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93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5608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192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0694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432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410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3693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89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031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72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970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77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9593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9425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039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291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591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624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4449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932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6694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2459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3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873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4130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314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7864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0289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yscap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Helvetica Neue"/>
              <a:buNone/>
              <a:defRPr sz="3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36610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5011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8522672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Confidential</a:t>
            </a:r>
            <a:r>
              <a:rPr lang="en-US" sz="1000" baseline="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 &amp; Proprietary Information of </a:t>
            </a:r>
            <a:r>
              <a:rPr lang="en-US" sz="1000" baseline="0" dirty="0" err="1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1601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7122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466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0342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2411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1598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9983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615119-A438-2648-8148-A987D387F519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6F8DC1-D4CA-2C48-ADA5-A425AC72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303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4372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60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8501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1104660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Confidential</a:t>
            </a:r>
            <a:r>
              <a:rPr lang="en-US" sz="1000" baseline="0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 &amp; Proprietary Information of </a:t>
            </a:r>
            <a:r>
              <a:rPr lang="en-US" sz="1000" baseline="0" dirty="0" err="1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5199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68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7024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0811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961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4931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5539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756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50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009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0442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7737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1958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4337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409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422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3268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051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9753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21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8328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78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0274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yscap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Helvetica Neue"/>
              <a:buNone/>
              <a:defRPr sz="3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84231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y Stre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y Typ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2715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7012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y Stre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15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yscap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Helvetica Neue"/>
              <a:buNone/>
              <a:defRPr sz="36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55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34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59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73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63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13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9045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511808" y="6254496"/>
            <a:ext cx="487680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707071" y="6413437"/>
            <a:ext cx="4486275" cy="3159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624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71663" y="2743519"/>
            <a:ext cx="8448675" cy="12066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30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82621" y="2737582"/>
            <a:ext cx="6826758" cy="12066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020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58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93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93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87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76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55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06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057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7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06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36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16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90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86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50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85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82316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42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4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y Typ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98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13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570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989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33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y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9046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4523" y="6384250"/>
            <a:ext cx="366363" cy="259468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385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27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539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2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700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dient s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73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925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-2578"/>
            <a:ext cx="12192000" cy="14369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7" y="357521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002420"/>
            <a:ext cx="11258549" cy="417454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365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op,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" y="0"/>
            <a:ext cx="12192000" cy="9954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6"/>
            <a:ext cx="11258549" cy="49500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120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363326" y="6385298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982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471491" y="365126"/>
            <a:ext cx="11143032" cy="650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>
                <a:solidFill>
                  <a:srgbClr val="2F3D4F"/>
                </a:solidFill>
              </a:rPr>
              <a:t>Click to edit Master title style</a:t>
            </a:r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1489" y="1015469"/>
            <a:ext cx="11143034" cy="449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12191999" cy="1925053"/>
          </a:xfrm>
          <a:prstGeom prst="rect">
            <a:avLst/>
          </a:prstGeom>
          <a:solidFill>
            <a:srgbClr val="00D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365126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2226733"/>
            <a:ext cx="11258549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136667"/>
            <a:ext cx="1125855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097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9285" y="0"/>
            <a:ext cx="604271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5568067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964267"/>
            <a:ext cx="5364869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8" y="1313129"/>
            <a:ext cx="5568069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771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11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01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gradient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0"/>
            <a:ext cx="560832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91" y="1825625"/>
            <a:ext cx="572611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90" y="365126"/>
            <a:ext cx="5726112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1167870"/>
            <a:ext cx="5726112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63326" y="6368124"/>
            <a:ext cx="39567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and Proprietary Information </a:t>
            </a:r>
            <a:r>
              <a:rPr 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4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12638" y="6368124"/>
            <a:ext cx="0" cy="2707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213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507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972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ossw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1450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208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862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1999" cy="15980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5043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8537"/>
            <a:ext cx="12192000" cy="681037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140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17603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6142818"/>
            <a:ext cx="12192000" cy="45719"/>
          </a:xfrm>
          <a:prstGeom prst="rect">
            <a:avLst/>
          </a:prstGeom>
          <a:gradFill>
            <a:gsLst>
              <a:gs pos="1000">
                <a:srgbClr val="72BC95"/>
              </a:gs>
              <a:gs pos="99000">
                <a:srgbClr val="59A9CC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540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2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550" y="2484460"/>
            <a:ext cx="3758184" cy="1913466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267" y="1133856"/>
            <a:ext cx="4309532" cy="46207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>
              <a:buNone/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14400" indent="0">
              <a:buNone/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71600" indent="0">
              <a:buNone/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828800" indent="0">
              <a:buNone/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695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169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263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665564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73" y="510893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72" y="2128837"/>
            <a:ext cx="5872885" cy="404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72" y="1458896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1964267"/>
            <a:ext cx="4901071" cy="421269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135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 a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61492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3965" y="378847"/>
            <a:ext cx="5201355" cy="597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90" y="1964267"/>
            <a:ext cx="5364867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90" y="976247"/>
            <a:ext cx="5203830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462213" y="1964267"/>
            <a:ext cx="5184110" cy="42126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ysc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096511"/>
            <a:ext cx="9144000" cy="75457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943158"/>
            <a:ext cx="9144000" cy="6895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16071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di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9305"/>
            <a:ext cx="12192000" cy="6886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47880"/>
            <a:ext cx="11258549" cy="759941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1226917"/>
            <a:ext cx="11258549" cy="47407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363327" y="6380913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14523" y="6329695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ECFEC7-58C9-B04B-80DE-7F520522938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357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9" y="393702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1825625"/>
            <a:ext cx="11143033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131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1489" y="365126"/>
            <a:ext cx="11143033" cy="794808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167870"/>
            <a:ext cx="11143033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5522911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416922" cy="4351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727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alf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190" y="2023535"/>
            <a:ext cx="4343400" cy="1538288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3190" y="3561824"/>
            <a:ext cx="4343400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614988" y="651933"/>
            <a:ext cx="5738813" cy="552503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327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, Half Content, Picture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4102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90" y="544626"/>
            <a:ext cx="5506156" cy="948003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9" y="2226733"/>
            <a:ext cx="5629274" cy="39502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18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defRPr sz="16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1489" y="1492629"/>
            <a:ext cx="5506157" cy="42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18490" y="871539"/>
            <a:ext cx="4901071" cy="53054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‹#›</a:t>
            </a:fld>
            <a:endParaRPr lang="en-US" dirty="0">
              <a:solidFill>
                <a:srgbClr val="2F3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63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88.xml"/><Relationship Id="rId21" Type="http://schemas.openxmlformats.org/officeDocument/2006/relationships/image" Target="../media/image21.png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theme" Target="../theme/theme16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07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3.xml"/><Relationship Id="rId21" Type="http://schemas.openxmlformats.org/officeDocument/2006/relationships/theme" Target="../theme/theme18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Relationship Id="rId22" Type="http://schemas.openxmlformats.org/officeDocument/2006/relationships/image" Target="../media/image29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40.xml"/><Relationship Id="rId19" Type="http://schemas.openxmlformats.org/officeDocument/2006/relationships/theme" Target="../theme/theme19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51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5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slideLayout" Target="../slideLayouts/slideLayout267.xml"/><Relationship Id="rId1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17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56.xml"/><Relationship Id="rId16" Type="http://schemas.openxmlformats.org/officeDocument/2006/relationships/slideLayout" Target="../slideLayouts/slideLayout270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64.xml"/><Relationship Id="rId19" Type="http://schemas.openxmlformats.org/officeDocument/2006/relationships/theme" Target="../theme/theme21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slideLayout" Target="../slideLayouts/slideLayout26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image" Target="../media/image36.jpg"/><Relationship Id="rId5" Type="http://schemas.openxmlformats.org/officeDocument/2006/relationships/slideLayout" Target="../slideLayouts/slideLayout277.xml"/><Relationship Id="rId10" Type="http://schemas.openxmlformats.org/officeDocument/2006/relationships/theme" Target="../theme/theme2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slideLayout" Target="../slideLayouts/slideLayout294.xml"/><Relationship Id="rId1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84.xml"/><Relationship Id="rId21" Type="http://schemas.openxmlformats.org/officeDocument/2006/relationships/image" Target="../media/image29.png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17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83.xml"/><Relationship Id="rId16" Type="http://schemas.openxmlformats.org/officeDocument/2006/relationships/slideLayout" Target="../slideLayouts/slideLayout297.xml"/><Relationship Id="rId20" Type="http://schemas.openxmlformats.org/officeDocument/2006/relationships/theme" Target="../theme/theme2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1.xml"/><Relationship Id="rId19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90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16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49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3" r:id="rId15"/>
    <p:sldLayoutId id="214748403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5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3" r:id="rId16"/>
    <p:sldLayoutId id="2147484054" r:id="rId17"/>
    <p:sldLayoutId id="214748416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02911" y="6356183"/>
            <a:ext cx="843619" cy="29695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3" r:id="rId16"/>
    <p:sldLayoutId id="2147484074" r:id="rId17"/>
    <p:sldLayoutId id="214748407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4215"/>
            <a:ext cx="843619" cy="3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4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0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9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29" r:id="rId14"/>
    <p:sldLayoutId id="2147484230" r:id="rId15"/>
    <p:sldLayoutId id="2147484231" r:id="rId16"/>
    <p:sldLayoutId id="2147484232" r:id="rId17"/>
    <p:sldLayoutId id="214748423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78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  <p:sldLayoutId id="2147484272" r:id="rId18"/>
    <p:sldLayoutId id="214748427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363327" y="6379699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Confidential</a:t>
            </a:r>
            <a:r>
              <a:rPr lang="en-US" sz="1000" baseline="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 &amp; Proprietary Information of </a:t>
            </a:r>
            <a:r>
              <a:rPr lang="en-US" sz="1000" baseline="0" dirty="0" err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E69622D-4DBC-D041-8B49-6EA0D362836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2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8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  <p:sldLayoutId id="2147484295" r:id="rId14"/>
    <p:sldLayoutId id="2147484296" r:id="rId15"/>
    <p:sldLayoutId id="2147484297" r:id="rId16"/>
    <p:sldLayoutId id="2147484298" r:id="rId17"/>
    <p:sldLayoutId id="2147484299" r:id="rId18"/>
    <p:sldLayoutId id="2147484302" r:id="rId19"/>
    <p:sldLayoutId id="214748441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02911" y="6356183"/>
            <a:ext cx="843619" cy="29695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363327" y="6379699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1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  <p:sldLayoutId id="2147484318" r:id="rId14"/>
    <p:sldLayoutId id="2147484319" r:id="rId15"/>
    <p:sldLayoutId id="2147484320" r:id="rId16"/>
    <p:sldLayoutId id="2147484321" r:id="rId17"/>
    <p:sldLayoutId id="2147484322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/>
            </a:gs>
            <a:gs pos="100000">
              <a:schemeClr val="bg2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1486"/>
            <a:ext cx="908026" cy="32507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75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363327" y="6379699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Confidential</a:t>
            </a:r>
            <a:r>
              <a:rPr lang="en-US" sz="1000" baseline="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 &amp; Proprietary Information of </a:t>
            </a:r>
            <a:r>
              <a:rPr lang="en-US" sz="1000" baseline="0" dirty="0" err="1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chemeClr val="tx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2092"/>
            <a:ext cx="908026" cy="3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363327" y="6379699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  <p:sldLayoutId id="2147484363" r:id="rId13"/>
    <p:sldLayoutId id="2147484364" r:id="rId14"/>
    <p:sldLayoutId id="2147484365" r:id="rId15"/>
    <p:sldLayoutId id="2147484366" r:id="rId16"/>
    <p:sldLayoutId id="2147484367" r:id="rId17"/>
    <p:sldLayoutId id="21474843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0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363327" y="6379699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lang="en-US" sz="1000" dirty="0" err="1">
                <a:solidFill>
                  <a:srgbClr val="2F3D4F"/>
                </a:solidFill>
                <a:latin typeface="Helvetica" charset="0"/>
                <a:ea typeface="Helvetica" charset="0"/>
                <a:cs typeface="Helvetica" charset="0"/>
              </a:rPr>
              <a:t>ID.me</a:t>
            </a:r>
            <a:endParaRPr lang="en-US" sz="1200" dirty="0">
              <a:solidFill>
                <a:srgbClr val="2F3D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25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  <p:sldLayoutId id="2147484412" r:id="rId13"/>
    <p:sldLayoutId id="2147484413" r:id="rId14"/>
    <p:sldLayoutId id="2147484414" r:id="rId15"/>
    <p:sldLayoutId id="2147484415" r:id="rId16"/>
    <p:sldLayoutId id="2147484416" r:id="rId17"/>
    <p:sldLayoutId id="2147484417" r:id="rId18"/>
    <p:sldLayoutId id="214748441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3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819" r:id="rId2"/>
    <p:sldLayoutId id="2147483817" r:id="rId3"/>
    <p:sldLayoutId id="2147483818" r:id="rId4"/>
    <p:sldLayoutId id="2147483705" r:id="rId5"/>
    <p:sldLayoutId id="2147483706" r:id="rId6"/>
    <p:sldLayoutId id="2147483707" r:id="rId7"/>
    <p:sldLayoutId id="2147483708" r:id="rId8"/>
    <p:sldLayoutId id="214748381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73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1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1412638" y="6373016"/>
            <a:ext cx="0" cy="2707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3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2092"/>
            <a:ext cx="908026" cy="3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2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53784"/>
            <a:ext cx="843619" cy="30175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67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2" r:id="rId16"/>
    <p:sldLayoutId id="2147483923" r:id="rId17"/>
    <p:sldLayoutId id="214748392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60" y="6342092"/>
            <a:ext cx="908026" cy="3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2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2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2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2.xml"/><Relationship Id="rId5" Type="http://schemas.openxmlformats.org/officeDocument/2006/relationships/image" Target="../media/image49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2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1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In-Person Identity Proofing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524000" y="4658151"/>
            <a:ext cx="10041228" cy="689546"/>
          </a:xfrm>
        </p:spPr>
        <p:txBody>
          <a:bodyPr/>
          <a:lstStyle/>
          <a:p>
            <a:r>
              <a:rPr lang="en-US" sz="1800" dirty="0" err="1"/>
              <a:t>ID.me</a:t>
            </a:r>
            <a:r>
              <a:rPr lang="en-US" sz="1800" dirty="0"/>
              <a:t> &amp; Veterans of Foreign Wars helping Veterans easily access </a:t>
            </a:r>
            <a:r>
              <a:rPr lang="en-US" sz="1800" dirty="0" err="1"/>
              <a:t>VA.gov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28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08" y="0"/>
            <a:ext cx="341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0"/>
            <a:ext cx="333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84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537" y="0"/>
            <a:ext cx="3386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52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75" y="0"/>
            <a:ext cx="3397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7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027" y="0"/>
            <a:ext cx="3345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48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694" y="0"/>
            <a:ext cx="3458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9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257" y="0"/>
            <a:ext cx="3305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559" y="0"/>
            <a:ext cx="3370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42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72" y="0"/>
            <a:ext cx="3363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79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862" y="0"/>
            <a:ext cx="3352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8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door to accessing </a:t>
            </a:r>
            <a:r>
              <a:rPr lang="en-US" dirty="0" err="1"/>
              <a:t>VA.gov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1489" y="1103475"/>
            <a:ext cx="11143033" cy="423862"/>
          </a:xfrm>
        </p:spPr>
        <p:txBody>
          <a:bodyPr/>
          <a:lstStyle/>
          <a:p>
            <a:r>
              <a:rPr lang="en-US" dirty="0" err="1"/>
              <a:t>ID.me</a:t>
            </a:r>
            <a:r>
              <a:rPr lang="en-US" dirty="0"/>
              <a:t> provides identity verification &amp; authentication for veterans accessing </a:t>
            </a:r>
            <a:r>
              <a:rPr lang="en-US" dirty="0" err="1"/>
              <a:t>VA.gov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20" y="1687133"/>
            <a:ext cx="4713680" cy="44928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448" y="1687133"/>
            <a:ext cx="5953074" cy="44928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802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228" y="0"/>
            <a:ext cx="3387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08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461" y="0"/>
            <a:ext cx="342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5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843" y="0"/>
            <a:ext cx="3360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4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01" y="0"/>
            <a:ext cx="3413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53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230" y="0"/>
            <a:ext cx="3381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8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53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35" y="0"/>
            <a:ext cx="3375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6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375" y="0"/>
            <a:ext cx="3317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72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23" y="0"/>
            <a:ext cx="3374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21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162" y="0"/>
            <a:ext cx="3369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9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2EFA858-5470-7949-8DB3-DB7F78EA353F}"/>
              </a:ext>
            </a:extLst>
          </p:cNvPr>
          <p:cNvSpPr/>
          <p:nvPr/>
        </p:nvSpPr>
        <p:spPr>
          <a:xfrm>
            <a:off x="4614863" y="1139252"/>
            <a:ext cx="7577137" cy="506152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/>
          <a:lstStyle/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3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94860" y="2088649"/>
            <a:ext cx="2779521" cy="458963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With </a:t>
            </a:r>
            <a:r>
              <a:rPr lang="en-US" sz="1800" dirty="0" err="1">
                <a:solidFill>
                  <a:schemeClr val="tx2"/>
                </a:solidFill>
              </a:rPr>
              <a:t>ID.me</a:t>
            </a:r>
            <a:r>
              <a:rPr lang="en-US" sz="1800" dirty="0">
                <a:solidFill>
                  <a:schemeClr val="tx2"/>
                </a:solidFill>
              </a:rPr>
              <a:t>, the user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has </a:t>
            </a:r>
            <a:r>
              <a:rPr lang="en-US" sz="1800" b="1" dirty="0">
                <a:solidFill>
                  <a:schemeClr val="tx2"/>
                </a:solidFill>
              </a:rPr>
              <a:t>3 options</a:t>
            </a:r>
            <a:r>
              <a:rPr lang="en-US" sz="18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649B2-CC48-C848-999E-A61B4E57ADFC}"/>
              </a:ext>
            </a:extLst>
          </p:cNvPr>
          <p:cNvSpPr/>
          <p:nvPr/>
        </p:nvSpPr>
        <p:spPr>
          <a:xfrm>
            <a:off x="2" y="0"/>
            <a:ext cx="12191998" cy="191912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rgbClr val="00D37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67122-F55C-BF44-9E36-6F93ADCB2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020" y="1263909"/>
            <a:ext cx="6350000" cy="479425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560C6CD-8F89-724B-8467-80976196FB1F}"/>
              </a:ext>
            </a:extLst>
          </p:cNvPr>
          <p:cNvSpPr txBox="1">
            <a:spLocks/>
          </p:cNvSpPr>
          <p:nvPr/>
        </p:nvSpPr>
        <p:spPr>
          <a:xfrm>
            <a:off x="2594905" y="363296"/>
            <a:ext cx="7002191" cy="5818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>
              <a:lnSpc>
                <a:spcPts val="2600"/>
              </a:lnSpc>
            </a:pPr>
            <a:r>
              <a:rPr lang="en-US" dirty="0">
                <a:solidFill>
                  <a:srgbClr val="2F3D4F"/>
                </a:solidFill>
              </a:rPr>
              <a:t>Identity Proofing: Online or In Person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DE075F-0682-D84F-B791-8F69CAC965B7}"/>
              </a:ext>
            </a:extLst>
          </p:cNvPr>
          <p:cNvCxnSpPr>
            <a:cxnSpLocks/>
          </p:cNvCxnSpPr>
          <p:nvPr/>
        </p:nvCxnSpPr>
        <p:spPr>
          <a:xfrm>
            <a:off x="672201" y="2771653"/>
            <a:ext cx="2016551" cy="0"/>
          </a:xfrm>
          <a:prstGeom prst="line">
            <a:avLst/>
          </a:prstGeom>
          <a:ln w="19050">
            <a:solidFill>
              <a:srgbClr val="00D3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A883A1-E883-9F47-A8B8-1DE6E6EE3AB6}"/>
              </a:ext>
            </a:extLst>
          </p:cNvPr>
          <p:cNvGrpSpPr/>
          <p:nvPr/>
        </p:nvGrpSpPr>
        <p:grpSpPr>
          <a:xfrm>
            <a:off x="4317360" y="1493643"/>
            <a:ext cx="595006" cy="595006"/>
            <a:chOff x="4317360" y="884187"/>
            <a:chExt cx="595006" cy="5950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8A2048-C94A-4347-A0D0-786A3A66BF83}"/>
                </a:ext>
              </a:extLst>
            </p:cNvPr>
            <p:cNvSpPr/>
            <p:nvPr/>
          </p:nvSpPr>
          <p:spPr>
            <a:xfrm>
              <a:off x="4317360" y="884187"/>
              <a:ext cx="595006" cy="595006"/>
            </a:xfrm>
            <a:prstGeom prst="ellipse">
              <a:avLst/>
            </a:prstGeom>
            <a:solidFill>
              <a:srgbClr val="00D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1658ED-28AA-3B43-A41D-88C258567E82}"/>
                </a:ext>
              </a:extLst>
            </p:cNvPr>
            <p:cNvSpPr txBox="1"/>
            <p:nvPr/>
          </p:nvSpPr>
          <p:spPr>
            <a:xfrm>
              <a:off x="4464572" y="995953"/>
              <a:ext cx="300583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Helvetica" pitchFamily="2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353E20-3165-1C4C-9049-0934D151B5C3}"/>
              </a:ext>
            </a:extLst>
          </p:cNvPr>
          <p:cNvGrpSpPr/>
          <p:nvPr/>
        </p:nvGrpSpPr>
        <p:grpSpPr>
          <a:xfrm>
            <a:off x="4325767" y="3129999"/>
            <a:ext cx="595006" cy="595006"/>
            <a:chOff x="4317360" y="884187"/>
            <a:chExt cx="595006" cy="59500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E25704E-0244-EB44-B5F7-2D7D0D215F3C}"/>
                </a:ext>
              </a:extLst>
            </p:cNvPr>
            <p:cNvSpPr/>
            <p:nvPr/>
          </p:nvSpPr>
          <p:spPr>
            <a:xfrm>
              <a:off x="4317360" y="884187"/>
              <a:ext cx="595006" cy="59500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D61C41-3F72-9543-B02D-DC2AD2578DFA}"/>
                </a:ext>
              </a:extLst>
            </p:cNvPr>
            <p:cNvSpPr txBox="1"/>
            <p:nvPr/>
          </p:nvSpPr>
          <p:spPr>
            <a:xfrm>
              <a:off x="4464572" y="995953"/>
              <a:ext cx="300583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Helvetica" pitchFamily="2" charset="0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645E71-E5DB-E246-BA0C-6862C6F0256F}"/>
              </a:ext>
            </a:extLst>
          </p:cNvPr>
          <p:cNvGrpSpPr/>
          <p:nvPr/>
        </p:nvGrpSpPr>
        <p:grpSpPr>
          <a:xfrm>
            <a:off x="4319887" y="4766355"/>
            <a:ext cx="595006" cy="595006"/>
            <a:chOff x="4317360" y="884187"/>
            <a:chExt cx="595006" cy="59500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F9B899-4749-6F4E-AB78-CB8CCDA72264}"/>
                </a:ext>
              </a:extLst>
            </p:cNvPr>
            <p:cNvSpPr/>
            <p:nvPr/>
          </p:nvSpPr>
          <p:spPr>
            <a:xfrm>
              <a:off x="4317360" y="884187"/>
              <a:ext cx="595006" cy="5950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540056-71AC-F944-AEEE-BA3F2885158B}"/>
                </a:ext>
              </a:extLst>
            </p:cNvPr>
            <p:cNvSpPr txBox="1"/>
            <p:nvPr/>
          </p:nvSpPr>
          <p:spPr>
            <a:xfrm>
              <a:off x="4464572" y="995953"/>
              <a:ext cx="300583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Helvetica" pitchFamily="2" charset="0"/>
                </a:rPr>
                <a:t>3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94503" y="2951091"/>
            <a:ext cx="3123478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Clr>
                <a:srgbClr val="5BC9A1"/>
              </a:buClr>
              <a:buFont typeface="+mj-lt"/>
              <a:buAutoNum type="arabicPeriod"/>
            </a:pPr>
            <a:r>
              <a:rPr lang="en-US" dirty="0">
                <a:solidFill>
                  <a:srgbClr val="2F3D4F"/>
                </a:solidFill>
                <a:latin typeface="Helvetica" pitchFamily="2" charset="0"/>
              </a:rPr>
              <a:t>Online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Clr>
                <a:srgbClr val="5BC9A1"/>
              </a:buClr>
              <a:buFont typeface="+mj-lt"/>
              <a:buAutoNum type="arabicPeriod"/>
            </a:pPr>
            <a:r>
              <a:rPr lang="en-US" dirty="0">
                <a:solidFill>
                  <a:srgbClr val="2F3D4F"/>
                </a:solidFill>
                <a:latin typeface="Helvetica" pitchFamily="2" charset="0"/>
              </a:rPr>
              <a:t>Start online and finish in person with a trusted referee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Clr>
                <a:srgbClr val="5BC9A1"/>
              </a:buClr>
              <a:buFont typeface="+mj-lt"/>
              <a:buAutoNum type="arabicPeriod"/>
            </a:pPr>
            <a:r>
              <a:rPr lang="en-US" dirty="0">
                <a:solidFill>
                  <a:srgbClr val="2F3D4F"/>
                </a:solidFill>
                <a:latin typeface="Helvetica" pitchFamily="2" charset="0"/>
              </a:rPr>
              <a:t>In-person with trusted referee</a:t>
            </a:r>
          </a:p>
        </p:txBody>
      </p:sp>
    </p:spTree>
    <p:extLst>
      <p:ext uri="{BB962C8B-B14F-4D97-AF65-F5344CB8AC3E}">
        <p14:creationId xmlns:p14="http://schemas.microsoft.com/office/powerpoint/2010/main" val="1989523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0"/>
            <a:ext cx="338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1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312" y="0"/>
            <a:ext cx="3341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42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729" y="0"/>
            <a:ext cx="3358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96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291" y="0"/>
            <a:ext cx="3333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23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33" y="0"/>
            <a:ext cx="329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93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38" y="106878"/>
            <a:ext cx="9386286" cy="65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3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/>
          <a:lstStyle/>
          <a:p>
            <a:fld id="{0BECFEC7-58C9-B04B-80DE-7F5205229387}" type="slidenum">
              <a:rPr lang="en-US" smtClean="0">
                <a:solidFill>
                  <a:srgbClr val="2F3D4F"/>
                </a:solidFill>
              </a:rPr>
              <a:pPr/>
              <a:t>4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487203" y="490136"/>
            <a:ext cx="5127320" cy="13723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</a:rPr>
              <a:t>In-person identity proofing closes the gaps for individuals who are</a:t>
            </a:r>
            <a:r>
              <a:rPr lang="en-US" sz="2000" b="1" dirty="0">
                <a:solidFill>
                  <a:srgbClr val="00D378"/>
                </a:solidFill>
              </a:rPr>
              <a:t> challenged with online identity proofing due to the limitations of authoritative data sources or technology requirements</a:t>
            </a:r>
            <a:r>
              <a:rPr lang="en-US" sz="2000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B00E2C7-F174-420E-902D-613B8194EA72}"/>
              </a:ext>
            </a:extLst>
          </p:cNvPr>
          <p:cNvSpPr txBox="1">
            <a:spLocks/>
          </p:cNvSpPr>
          <p:nvPr/>
        </p:nvSpPr>
        <p:spPr>
          <a:xfrm>
            <a:off x="5000625" y="2425349"/>
            <a:ext cx="6342318" cy="357540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285750" indent="-285750">
              <a:lnSpc>
                <a:spcPct val="100000"/>
              </a:lnSpc>
              <a:spcAft>
                <a:spcPts val="1800"/>
              </a:spcAft>
              <a:buClr>
                <a:srgbClr val="00D37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Individuals who use an unregistered prepaid phone or 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do not have a telephone to their name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Clr>
                <a:srgbClr val="00D37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Individuals who do not have a driver’s license or passport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Clr>
                <a:srgbClr val="00D37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Individuals with a limited credit history with credit bureaus</a:t>
            </a:r>
          </a:p>
          <a:p>
            <a:pPr marL="285750" indent="-285750">
              <a:lnSpc>
                <a:spcPct val="100000"/>
              </a:lnSpc>
              <a:spcAft>
                <a:spcPts val="1800"/>
              </a:spcAft>
              <a:buClr>
                <a:srgbClr val="00D378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Individuals who are uncomfortable with technology and require additional assistance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434916-9A5E-124A-9485-3C2D3827D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38"/>
          <a:stretch/>
        </p:blipFill>
        <p:spPr>
          <a:xfrm>
            <a:off x="0" y="0"/>
            <a:ext cx="4096987" cy="6866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74D6FF-9CEB-4541-BB38-273FD4FEA5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B26A98-6201-6C48-99AB-6843177F06A7}"/>
              </a:ext>
            </a:extLst>
          </p:cNvPr>
          <p:cNvSpPr txBox="1">
            <a:spLocks/>
          </p:cNvSpPr>
          <p:nvPr/>
        </p:nvSpPr>
        <p:spPr>
          <a:xfrm>
            <a:off x="575995" y="2425348"/>
            <a:ext cx="3045947" cy="111926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Why In-Person Identity Proofing?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378C67-1C0C-1040-8E94-21991F2CBEB9}"/>
              </a:ext>
            </a:extLst>
          </p:cNvPr>
          <p:cNvCxnSpPr/>
          <p:nvPr/>
        </p:nvCxnSpPr>
        <p:spPr>
          <a:xfrm>
            <a:off x="701477" y="3766102"/>
            <a:ext cx="215852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9A03992-70C2-D948-AE94-AE416DDD4335}"/>
              </a:ext>
            </a:extLst>
          </p:cNvPr>
          <p:cNvGrpSpPr/>
          <p:nvPr/>
        </p:nvGrpSpPr>
        <p:grpSpPr>
          <a:xfrm>
            <a:off x="4591451" y="461834"/>
            <a:ext cx="1543792" cy="1543792"/>
            <a:chOff x="4227616" y="926275"/>
            <a:chExt cx="1543792" cy="15437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333BFF-3437-D844-9915-17E68CE2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4112" y="1321197"/>
              <a:ext cx="930801" cy="753949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DBCF450-7F50-5241-A8F8-232A5F645A0B}"/>
                </a:ext>
              </a:extLst>
            </p:cNvPr>
            <p:cNvSpPr/>
            <p:nvPr/>
          </p:nvSpPr>
          <p:spPr>
            <a:xfrm>
              <a:off x="4227616" y="926275"/>
              <a:ext cx="1543792" cy="1543792"/>
            </a:xfrm>
            <a:prstGeom prst="ellipse">
              <a:avLst/>
            </a:prstGeom>
            <a:noFill/>
            <a:ln w="19050">
              <a:solidFill>
                <a:srgbClr val="00D3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666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0435C53-51B1-D147-AF65-1CA6DA70F1C9}"/>
              </a:ext>
            </a:extLst>
          </p:cNvPr>
          <p:cNvSpPr/>
          <p:nvPr/>
        </p:nvSpPr>
        <p:spPr>
          <a:xfrm>
            <a:off x="0" y="283860"/>
            <a:ext cx="4057648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rgbClr val="00D378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1" y="578163"/>
            <a:ext cx="3145405" cy="9050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Who Can Act as a Trusted Referee?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6DB281-24F4-5E4E-8A17-20B28CF1C7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1" y="6337868"/>
            <a:ext cx="842881" cy="301752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0BB197-5D74-5F43-AD59-28294CFA9E48}"/>
              </a:ext>
            </a:extLst>
          </p:cNvPr>
          <p:cNvCxnSpPr/>
          <p:nvPr/>
        </p:nvCxnSpPr>
        <p:spPr>
          <a:xfrm>
            <a:off x="724351" y="1577288"/>
            <a:ext cx="21585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7E3AF7EF-6202-0D4D-BFB9-4590551D36B9}"/>
              </a:ext>
            </a:extLst>
          </p:cNvPr>
          <p:cNvSpPr txBox="1">
            <a:spLocks/>
          </p:cNvSpPr>
          <p:nvPr/>
        </p:nvSpPr>
        <p:spPr>
          <a:xfrm>
            <a:off x="545810" y="3506943"/>
            <a:ext cx="3043237" cy="9778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Anyone who has: </a:t>
            </a:r>
            <a:endParaRPr lang="en-US" sz="200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</a:rPr>
              <a:t>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ompleted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LOA3 or IAL/AAL 2 identity proofing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Passed the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ID.me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administered Training &amp; Certification program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Is 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cting in a position of public trust AND is approved by the government agency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325208-47C6-1E4B-B52B-0D381D544363}"/>
              </a:ext>
            </a:extLst>
          </p:cNvPr>
          <p:cNvSpPr/>
          <p:nvPr/>
        </p:nvSpPr>
        <p:spPr>
          <a:xfrm>
            <a:off x="8505371" y="6328229"/>
            <a:ext cx="3425372" cy="391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418604C-4FBA-AD4D-9975-4FDA6E2A4772}"/>
              </a:ext>
            </a:extLst>
          </p:cNvPr>
          <p:cNvSpPr txBox="1">
            <a:spLocks/>
          </p:cNvSpPr>
          <p:nvPr/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CFEC7-58C9-B04B-80DE-7F520522938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F3D4F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F3D4F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36D88B-1732-DA4B-A7BA-0B2F7F86F9C3}"/>
              </a:ext>
            </a:extLst>
          </p:cNvPr>
          <p:cNvSpPr txBox="1"/>
          <p:nvPr/>
        </p:nvSpPr>
        <p:spPr>
          <a:xfrm>
            <a:off x="7363327" y="6379699"/>
            <a:ext cx="40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F3D4F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Confidential &amp; Proprietary Information of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F3D4F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ID.me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3D4F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415C7-4B3C-1C4D-A139-7F1DF5A14A16}"/>
              </a:ext>
            </a:extLst>
          </p:cNvPr>
          <p:cNvCxnSpPr/>
          <p:nvPr/>
        </p:nvCxnSpPr>
        <p:spPr>
          <a:xfrm>
            <a:off x="11537303" y="6379699"/>
            <a:ext cx="0" cy="2462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F40A4F-F8FB-AE4D-A7F0-5886ABEDF1F6}"/>
              </a:ext>
            </a:extLst>
          </p:cNvPr>
          <p:cNvGrpSpPr/>
          <p:nvPr/>
        </p:nvGrpSpPr>
        <p:grpSpPr>
          <a:xfrm>
            <a:off x="4576915" y="360332"/>
            <a:ext cx="6953108" cy="670369"/>
            <a:chOff x="4727827" y="4298933"/>
            <a:chExt cx="6953108" cy="670369"/>
          </a:xfrm>
        </p:grpSpPr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5772EB6C-B2BD-BE46-8F3E-D7982AF636CC}"/>
                </a:ext>
              </a:extLst>
            </p:cNvPr>
            <p:cNvSpPr txBox="1">
              <a:spLocks/>
            </p:cNvSpPr>
            <p:nvPr/>
          </p:nvSpPr>
          <p:spPr>
            <a:xfrm>
              <a:off x="5615261" y="4370970"/>
              <a:ext cx="6065674" cy="575587"/>
            </a:xfrm>
            <a:prstGeom prst="rect">
              <a:avLst/>
            </a:prstGeom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rgbClr val="63C37E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D4F"/>
                  </a:solidFill>
                  <a:effectLst/>
                  <a:uLnTx/>
                  <a:uFillTx/>
                  <a:latin typeface="Helvetica" charset="0"/>
                </a:rPr>
                <a:t>Representatives of Veteran Service Organizations (VSOs) for the veteran community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3B5F83F-8FB7-784B-A342-24B5F0DD6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827" y="4298933"/>
              <a:ext cx="485775" cy="67036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562C0D-367B-7A44-9FA4-46893ACE732A}"/>
              </a:ext>
            </a:extLst>
          </p:cNvPr>
          <p:cNvGrpSpPr/>
          <p:nvPr/>
        </p:nvGrpSpPr>
        <p:grpSpPr>
          <a:xfrm>
            <a:off x="4603458" y="3506943"/>
            <a:ext cx="6861570" cy="635000"/>
            <a:chOff x="4653214" y="1948236"/>
            <a:chExt cx="6861570" cy="635000"/>
          </a:xfrm>
        </p:grpSpPr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644C97AC-0233-234E-ACE2-0B60EF000EDB}"/>
                </a:ext>
              </a:extLst>
            </p:cNvPr>
            <p:cNvSpPr txBox="1">
              <a:spLocks/>
            </p:cNvSpPr>
            <p:nvPr/>
          </p:nvSpPr>
          <p:spPr>
            <a:xfrm>
              <a:off x="5615261" y="1998699"/>
              <a:ext cx="5899523" cy="584537"/>
            </a:xfrm>
            <a:prstGeom prst="rect">
              <a:avLst/>
            </a:prstGeom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rgbClr val="63C37E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D4F"/>
                  </a:solidFill>
                  <a:effectLst/>
                  <a:uLnTx/>
                  <a:uFillTx/>
                  <a:latin typeface="Helvetica" charset="0"/>
                </a:rPr>
                <a:t>Administrative staff in doctors’ offices and hospitals to enable patient access to PHI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5B56818-24FA-E74B-A4DD-D0275EE0A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3214" y="1948236"/>
              <a:ext cx="635000" cy="635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8F5E95-7767-B04F-B9C1-B9D99F08CC2F}"/>
              </a:ext>
            </a:extLst>
          </p:cNvPr>
          <p:cNvGrpSpPr/>
          <p:nvPr/>
        </p:nvGrpSpPr>
        <p:grpSpPr>
          <a:xfrm>
            <a:off x="4630819" y="4549103"/>
            <a:ext cx="6899204" cy="623580"/>
            <a:chOff x="4615580" y="3178285"/>
            <a:chExt cx="6899204" cy="623580"/>
          </a:xfrm>
        </p:grpSpPr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57B7325E-24E8-474B-8ACF-921CAC07A1F2}"/>
                </a:ext>
              </a:extLst>
            </p:cNvPr>
            <p:cNvSpPr txBox="1">
              <a:spLocks/>
            </p:cNvSpPr>
            <p:nvPr/>
          </p:nvSpPr>
          <p:spPr>
            <a:xfrm>
              <a:off x="5615261" y="3220568"/>
              <a:ext cx="5899523" cy="581297"/>
            </a:xfrm>
            <a:prstGeom prst="rect">
              <a:avLst/>
            </a:prstGeom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rgbClr val="63C37E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D4F"/>
                  </a:solidFill>
                  <a:effectLst/>
                  <a:uLnTx/>
                  <a:uFillTx/>
                  <a:latin typeface="Helvetica" charset="0"/>
                </a:rPr>
                <a:t>High school guidance counselors for students applying for financial aid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A0EDB42-E4F6-294A-856C-BB226720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580" y="3178285"/>
              <a:ext cx="710269" cy="52559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CF3AA7-538D-7B44-9DD0-35724531489E}"/>
              </a:ext>
            </a:extLst>
          </p:cNvPr>
          <p:cNvGrpSpPr/>
          <p:nvPr/>
        </p:nvGrpSpPr>
        <p:grpSpPr>
          <a:xfrm>
            <a:off x="4789155" y="5552115"/>
            <a:ext cx="6779533" cy="678133"/>
            <a:chOff x="4735251" y="5564351"/>
            <a:chExt cx="6779533" cy="678133"/>
          </a:xfrm>
        </p:grpSpPr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3BC9FEE9-33E3-AB4C-B6E8-B970FD4519B5}"/>
                </a:ext>
              </a:extLst>
            </p:cNvPr>
            <p:cNvSpPr txBox="1">
              <a:spLocks/>
            </p:cNvSpPr>
            <p:nvPr/>
          </p:nvSpPr>
          <p:spPr>
            <a:xfrm>
              <a:off x="5615261" y="5652116"/>
              <a:ext cx="5899523" cy="553064"/>
            </a:xfrm>
            <a:prstGeom prst="rect">
              <a:avLst/>
            </a:prstGeom>
          </p:spPr>
          <p:txBody>
            <a:bodyPr anchor="t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rgbClr val="63C37E"/>
                  </a:solidFill>
                  <a:latin typeface="Helvetica" charset="0"/>
                  <a:ea typeface="Helvetica" charset="0"/>
                  <a:cs typeface="Helvetica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3D4F"/>
                  </a:solidFill>
                  <a:effectLst/>
                  <a:uLnTx/>
                  <a:uFillTx/>
                  <a:latin typeface="Helvetica" charset="0"/>
                </a:rPr>
                <a:t>Other individuals in positions of trust such as notary public professionals or tax preparers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3F962D4-AF3F-AC48-BB23-F127C2A85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5251" y="5564351"/>
              <a:ext cx="470926" cy="67813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68" y="1064114"/>
            <a:ext cx="2707012" cy="22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3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C31969B-6FB5-9245-9203-2439361593A7}"/>
              </a:ext>
            </a:extLst>
          </p:cNvPr>
          <p:cNvSpPr/>
          <p:nvPr/>
        </p:nvSpPr>
        <p:spPr>
          <a:xfrm>
            <a:off x="2" y="0"/>
            <a:ext cx="12191998" cy="1176728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rgbClr val="00D37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8F0EBB53-F83A-9A4F-B0BC-B9AD17356430}"/>
              </a:ext>
            </a:extLst>
          </p:cNvPr>
          <p:cNvSpPr txBox="1">
            <a:spLocks/>
          </p:cNvSpPr>
          <p:nvPr/>
        </p:nvSpPr>
        <p:spPr>
          <a:xfrm>
            <a:off x="11614523" y="6324843"/>
            <a:ext cx="366363" cy="3238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BECFEC7-58C9-B04B-80DE-7F5205229387}" type="slidenum">
              <a:rPr lang="en-US" smtClean="0">
                <a:solidFill>
                  <a:srgbClr val="2F3D4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2F3D4F"/>
              </a:solidFill>
            </a:endParaRP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0E1C0CD9-8D15-B140-B83C-96DDFB85079D}"/>
              </a:ext>
            </a:extLst>
          </p:cNvPr>
          <p:cNvSpPr txBox="1">
            <a:spLocks/>
          </p:cNvSpPr>
          <p:nvPr/>
        </p:nvSpPr>
        <p:spPr>
          <a:xfrm>
            <a:off x="494934" y="148546"/>
            <a:ext cx="10960466" cy="8545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63C37E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>
              <a:lnSpc>
                <a:spcPts val="2600"/>
              </a:lnSpc>
            </a:pPr>
            <a:r>
              <a:rPr lang="en-US" sz="2200" b="1" dirty="0">
                <a:solidFill>
                  <a:srgbClr val="FFFFFF"/>
                </a:solidFill>
              </a:rPr>
              <a:t>For in-person identity proofing, </a:t>
            </a:r>
            <a:r>
              <a:rPr lang="en-US" sz="2200" b="1" dirty="0" err="1">
                <a:solidFill>
                  <a:srgbClr val="FFFFFF"/>
                </a:solidFill>
              </a:rPr>
              <a:t>ID.me</a:t>
            </a:r>
            <a:r>
              <a:rPr lang="en-US" sz="2200" b="1" dirty="0">
                <a:solidFill>
                  <a:srgbClr val="FFFFFF"/>
                </a:solidFill>
              </a:rPr>
              <a:t> provides the user the option to present 2 primary pieces of evidence, </a:t>
            </a:r>
            <a:r>
              <a:rPr lang="en-US" sz="2200" b="1" u="sng" dirty="0">
                <a:solidFill>
                  <a:srgbClr val="FFFFFF"/>
                </a:solidFill>
              </a:rPr>
              <a:t>OR</a:t>
            </a:r>
            <a:r>
              <a:rPr lang="en-US" sz="2200" b="1" dirty="0">
                <a:solidFill>
                  <a:srgbClr val="FFFFFF"/>
                </a:solidFill>
              </a:rPr>
              <a:t>, one primary and two secondary: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41" y="1325274"/>
            <a:ext cx="4217294" cy="5449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560" y="1218911"/>
            <a:ext cx="3929551" cy="55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33" y="0"/>
            <a:ext cx="329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8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299" y="0"/>
            <a:ext cx="3363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8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21" y="0"/>
            <a:ext cx="3393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904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r Slides">
  <a:themeElements>
    <a:clrScheme name="IDme-2018">
      <a:dk1>
        <a:srgbClr val="000000"/>
      </a:dk1>
      <a:lt1>
        <a:srgbClr val="FFFFFF"/>
      </a:lt1>
      <a:dk2>
        <a:srgbClr val="2C3C51"/>
      </a:dk2>
      <a:lt2>
        <a:srgbClr val="00A3E7"/>
      </a:lt2>
      <a:accent1>
        <a:srgbClr val="2FC877"/>
      </a:accent1>
      <a:accent2>
        <a:srgbClr val="2C3C51"/>
      </a:accent2>
      <a:accent3>
        <a:srgbClr val="1DBAA0"/>
      </a:accent3>
      <a:accent4>
        <a:srgbClr val="E6E7E8"/>
      </a:accent4>
      <a:accent5>
        <a:srgbClr val="2FC877"/>
      </a:accent5>
      <a:accent6>
        <a:srgbClr val="E6E7E8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Plain background">
  <a:themeElements>
    <a:clrScheme name="IDme-2018">
      <a:dk1>
        <a:srgbClr val="000000"/>
      </a:dk1>
      <a:lt1>
        <a:srgbClr val="FFFFFF"/>
      </a:lt1>
      <a:dk2>
        <a:srgbClr val="2C3C51"/>
      </a:dk2>
      <a:lt2>
        <a:srgbClr val="00A3E7"/>
      </a:lt2>
      <a:accent1>
        <a:srgbClr val="2FC877"/>
      </a:accent1>
      <a:accent2>
        <a:srgbClr val="2C3C51"/>
      </a:accent2>
      <a:accent3>
        <a:srgbClr val="1DBAA0"/>
      </a:accent3>
      <a:accent4>
        <a:srgbClr val="E6E7E8"/>
      </a:accent4>
      <a:accent5>
        <a:srgbClr val="2FC877"/>
      </a:accent5>
      <a:accent6>
        <a:srgbClr val="E6E7E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8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0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2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7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8_Plain background">
  <a:themeElements>
    <a:clrScheme name="IDme-2018">
      <a:dk1>
        <a:srgbClr val="000000"/>
      </a:dk1>
      <a:lt1>
        <a:srgbClr val="FFFFFF"/>
      </a:lt1>
      <a:dk2>
        <a:srgbClr val="2C3C51"/>
      </a:dk2>
      <a:lt2>
        <a:srgbClr val="00A3E7"/>
      </a:lt2>
      <a:accent1>
        <a:srgbClr val="2FC877"/>
      </a:accent1>
      <a:accent2>
        <a:srgbClr val="2C3C51"/>
      </a:accent2>
      <a:accent3>
        <a:srgbClr val="1DBAA0"/>
      </a:accent3>
      <a:accent4>
        <a:srgbClr val="E6E7E8"/>
      </a:accent4>
      <a:accent5>
        <a:srgbClr val="2FC877"/>
      </a:accent5>
      <a:accent6>
        <a:srgbClr val="E6E7E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Plain background">
  <a:themeElements>
    <a:clrScheme name="IDme-2018">
      <a:dk1>
        <a:srgbClr val="000000"/>
      </a:dk1>
      <a:lt1>
        <a:srgbClr val="FFFFFF"/>
      </a:lt1>
      <a:dk2>
        <a:srgbClr val="2C3C51"/>
      </a:dk2>
      <a:lt2>
        <a:srgbClr val="00A3E7"/>
      </a:lt2>
      <a:accent1>
        <a:srgbClr val="2FC877"/>
      </a:accent1>
      <a:accent2>
        <a:srgbClr val="2C3C51"/>
      </a:accent2>
      <a:accent3>
        <a:srgbClr val="1DBAA0"/>
      </a:accent3>
      <a:accent4>
        <a:srgbClr val="E6E7E8"/>
      </a:accent4>
      <a:accent5>
        <a:srgbClr val="2FC877"/>
      </a:accent5>
      <a:accent6>
        <a:srgbClr val="E6E7E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background">
  <a:themeElements>
    <a:clrScheme name="IDme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8B67C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5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7_Plain background">
  <a:themeElements>
    <a:clrScheme name="IDme-2018">
      <a:dk1>
        <a:srgbClr val="000000"/>
      </a:dk1>
      <a:lt1>
        <a:srgbClr val="FFFFFF"/>
      </a:lt1>
      <a:dk2>
        <a:srgbClr val="2C3C51"/>
      </a:dk2>
      <a:lt2>
        <a:srgbClr val="00A3E7"/>
      </a:lt2>
      <a:accent1>
        <a:srgbClr val="2FC877"/>
      </a:accent1>
      <a:accent2>
        <a:srgbClr val="2C3C51"/>
      </a:accent2>
      <a:accent3>
        <a:srgbClr val="1DBAA0"/>
      </a:accent3>
      <a:accent4>
        <a:srgbClr val="E6E7E8"/>
      </a:accent4>
      <a:accent5>
        <a:srgbClr val="2FC877"/>
      </a:accent5>
      <a:accent6>
        <a:srgbClr val="E6E7E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_Divider Slides">
  <a:themeElements>
    <a:clrScheme name="IDme-2018">
      <a:dk1>
        <a:srgbClr val="000000"/>
      </a:dk1>
      <a:lt1>
        <a:srgbClr val="FFFFFF"/>
      </a:lt1>
      <a:dk2>
        <a:srgbClr val="2C3C51"/>
      </a:dk2>
      <a:lt2>
        <a:srgbClr val="00A3E7"/>
      </a:lt2>
      <a:accent1>
        <a:srgbClr val="2FC877"/>
      </a:accent1>
      <a:accent2>
        <a:srgbClr val="2C3C51"/>
      </a:accent2>
      <a:accent3>
        <a:srgbClr val="1DBAA0"/>
      </a:accent3>
      <a:accent4>
        <a:srgbClr val="E6E7E8"/>
      </a:accent4>
      <a:accent5>
        <a:srgbClr val="2FC877"/>
      </a:accent5>
      <a:accent6>
        <a:srgbClr val="E6E7E8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9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s">
  <a:themeElements>
    <a:clrScheme name="IDme colors">
      <a:dk1>
        <a:srgbClr val="000000"/>
      </a:dk1>
      <a:lt1>
        <a:srgbClr val="FFFFFF"/>
      </a:lt1>
      <a:dk2>
        <a:srgbClr val="2B3E52"/>
      </a:dk2>
      <a:lt2>
        <a:srgbClr val="E7E6E6"/>
      </a:lt2>
      <a:accent1>
        <a:srgbClr val="00C477"/>
      </a:accent1>
      <a:accent2>
        <a:srgbClr val="2B3E52"/>
      </a:accent2>
      <a:accent3>
        <a:srgbClr val="A5A5A5"/>
      </a:accent3>
      <a:accent4>
        <a:srgbClr val="009FDD"/>
      </a:accent4>
      <a:accent5>
        <a:srgbClr val="223C51"/>
      </a:accent5>
      <a:accent6>
        <a:srgbClr val="D3D7D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Plain background">
  <a:themeElements>
    <a:clrScheme name="IDme 1">
      <a:dk1>
        <a:srgbClr val="000000"/>
      </a:dk1>
      <a:lt1>
        <a:srgbClr val="FFFFFF"/>
      </a:lt1>
      <a:dk2>
        <a:srgbClr val="2F3D4F"/>
      </a:dk2>
      <a:lt2>
        <a:srgbClr val="539ED4"/>
      </a:lt2>
      <a:accent1>
        <a:srgbClr val="63C37E"/>
      </a:accent1>
      <a:accent2>
        <a:srgbClr val="2F3D4F"/>
      </a:accent2>
      <a:accent3>
        <a:srgbClr val="4F917F"/>
      </a:accent3>
      <a:accent4>
        <a:srgbClr val="999999"/>
      </a:accent4>
      <a:accent5>
        <a:srgbClr val="539ED4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48856</TotalTime>
  <Words>294</Words>
  <Application>Microsoft Office PowerPoint</Application>
  <PresentationFormat>Widescreen</PresentationFormat>
  <Paragraphs>40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35</vt:i4>
      </vt:variant>
    </vt:vector>
  </HeadingPairs>
  <TitlesOfParts>
    <vt:vector size="62" baseType="lpstr">
      <vt:lpstr>Arial</vt:lpstr>
      <vt:lpstr>Calibri</vt:lpstr>
      <vt:lpstr>Helvetica</vt:lpstr>
      <vt:lpstr>Helvetica Neue</vt:lpstr>
      <vt:lpstr>Divider Slides</vt:lpstr>
      <vt:lpstr>Blue background</vt:lpstr>
      <vt:lpstr>Plain background</vt:lpstr>
      <vt:lpstr>1_Plain background</vt:lpstr>
      <vt:lpstr>Title Slides</vt:lpstr>
      <vt:lpstr>2_Plain background</vt:lpstr>
      <vt:lpstr>3_Plain background</vt:lpstr>
      <vt:lpstr>6_Plain background</vt:lpstr>
      <vt:lpstr>10_Plain background</vt:lpstr>
      <vt:lpstr>12_Plain background</vt:lpstr>
      <vt:lpstr>13_Plain background</vt:lpstr>
      <vt:lpstr>14_Plain background</vt:lpstr>
      <vt:lpstr>18_Plain background</vt:lpstr>
      <vt:lpstr>20_Plain background</vt:lpstr>
      <vt:lpstr>22_Plain background</vt:lpstr>
      <vt:lpstr>7_Plain background</vt:lpstr>
      <vt:lpstr>4_Plain background</vt:lpstr>
      <vt:lpstr>8_Plain background</vt:lpstr>
      <vt:lpstr>15_Plain background</vt:lpstr>
      <vt:lpstr>5_Plain background</vt:lpstr>
      <vt:lpstr>17_Plain background</vt:lpstr>
      <vt:lpstr>1_Divider Slides</vt:lpstr>
      <vt:lpstr>9_Plain background</vt:lpstr>
      <vt:lpstr>In-Person Identity Proofing</vt:lpstr>
      <vt:lpstr>Front door to accessing VA.gov</vt:lpstr>
      <vt:lpstr>With ID.me, the user has 3 options:</vt:lpstr>
      <vt:lpstr>In-person identity proofing closes the gaps for individuals who are challenged with online identity proofing due to the limitations of authoritative data sources or technology requirements:</vt:lpstr>
      <vt:lpstr>Who Can Act as a Trusted Referee?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DePalma</dc:creator>
  <cp:lastModifiedBy>Dale Phillips</cp:lastModifiedBy>
  <cp:revision>1009</cp:revision>
  <dcterms:created xsi:type="dcterms:W3CDTF">2016-08-16T20:19:38Z</dcterms:created>
  <dcterms:modified xsi:type="dcterms:W3CDTF">2023-07-10T14:41:38Z</dcterms:modified>
</cp:coreProperties>
</file>